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4.jpg" ContentType="image/png"/>
  <Override PartName="/ppt/media/image36.jpg" ContentType="image/png"/>
  <Override PartName="/ppt/media/image38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5" r:id="rId12"/>
    <p:sldId id="276" r:id="rId13"/>
    <p:sldId id="280" r:id="rId14"/>
    <p:sldId id="277" r:id="rId15"/>
    <p:sldId id="279" r:id="rId16"/>
    <p:sldId id="281" r:id="rId17"/>
    <p:sldId id="283" r:id="rId18"/>
    <p:sldId id="282" r:id="rId19"/>
    <p:sldId id="284" r:id="rId20"/>
    <p:sldId id="289" r:id="rId21"/>
    <p:sldId id="286" r:id="rId22"/>
    <p:sldId id="290" r:id="rId23"/>
    <p:sldId id="291" r:id="rId24"/>
    <p:sldId id="288" r:id="rId25"/>
    <p:sldId id="263" r:id="rId26"/>
    <p:sldId id="266" r:id="rId27"/>
    <p:sldId id="268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3" autoAdjust="0"/>
    <p:restoredTop sz="94660"/>
  </p:normalViewPr>
  <p:slideViewPr>
    <p:cSldViewPr>
      <p:cViewPr varScale="1">
        <p:scale>
          <a:sx n="65" d="100"/>
          <a:sy n="65" d="100"/>
        </p:scale>
        <p:origin x="642" y="78"/>
      </p:cViewPr>
      <p:guideLst>
        <p:guide orient="horz" pos="2160"/>
        <p:guide orient="horz" pos="1200"/>
        <p:guide orient="horz" pos="3884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9/8/2015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2015/9/8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2015/9/8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9/8/2015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github.com/jquery/jquery-col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robby/zepto/blob/master/src/ie.js#files" TargetMode="External"/><Relationship Id="rId13" Type="http://schemas.openxmlformats.org/officeDocument/2006/relationships/hyperlink" Target="https://github.com/madrobby/zepto/blob/master/src/deferred.js#files" TargetMode="External"/><Relationship Id="rId18" Type="http://schemas.openxmlformats.org/officeDocument/2006/relationships/hyperlink" Target="https://github.com/madrobby/zepto/blob/master/src/ios3.js#files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github.com/madrobby/zepto/blob/master/src/form.js#files" TargetMode="External"/><Relationship Id="rId12" Type="http://schemas.openxmlformats.org/officeDocument/2006/relationships/hyperlink" Target="https://github.com/madrobby/zepto/blob/master/src/data.js#files" TargetMode="External"/><Relationship Id="rId17" Type="http://schemas.openxmlformats.org/officeDocument/2006/relationships/hyperlink" Target="https://github.com/madrobby/zepto/blob/master/src/stack.js#files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github.com/madrobby/zepto/blob/master/src/gesture.js#fi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blob/master/src/ajax.js#files" TargetMode="External"/><Relationship Id="rId11" Type="http://schemas.openxmlformats.org/officeDocument/2006/relationships/hyperlink" Target="https://github.com/madrobby/zepto/blob/master/src/assets.js#files" TargetMode="External"/><Relationship Id="rId5" Type="http://schemas.openxmlformats.org/officeDocument/2006/relationships/hyperlink" Target="https://github.com/madrobby/zepto/blob/master/src/event.js#files" TargetMode="External"/><Relationship Id="rId15" Type="http://schemas.openxmlformats.org/officeDocument/2006/relationships/hyperlink" Target="http://api.jquery.com/category/selectors/jquery-selector-extensions/" TargetMode="External"/><Relationship Id="rId10" Type="http://schemas.openxmlformats.org/officeDocument/2006/relationships/hyperlink" Target="https://github.com/madrobby/zepto/blob/master/src/fx.js#files" TargetMode="External"/><Relationship Id="rId4" Type="http://schemas.openxmlformats.org/officeDocument/2006/relationships/hyperlink" Target="https://github.com/madrobby/zepto/blob/master/src/zepto.js#files" TargetMode="External"/><Relationship Id="rId9" Type="http://schemas.openxmlformats.org/officeDocument/2006/relationships/hyperlink" Target="https://github.com/madrobby/zepto/blob/master/src/detect.js#files" TargetMode="External"/><Relationship Id="rId14" Type="http://schemas.openxmlformats.org/officeDocument/2006/relationships/hyperlink" Target="https://github.com/madrobby/zepto/blob/master/src/callbacks.js#fil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8.pn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38.jp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4.jpg"/><Relationship Id="rId4" Type="http://schemas.openxmlformats.org/officeDocument/2006/relationships/image" Target="../media/image40.png"/><Relationship Id="rId9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each </a:t>
            </a:r>
            <a:r>
              <a:rPr lang="zh-CN" altLang="en-US" sz="2400" b="1" kern="1800" dirty="0"/>
              <a:t>方法只能遍历 数组，不能遍历</a:t>
            </a:r>
            <a:r>
              <a:rPr lang="en-US" altLang="zh-CN" sz="2400" b="1" kern="1800" dirty="0"/>
              <a:t>JSON</a:t>
            </a:r>
            <a:r>
              <a:rPr lang="zh-CN" altLang="en-US" sz="2400" b="1" kern="1800" dirty="0"/>
              <a:t>对象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0" y="2276872"/>
            <a:ext cx="8877300" cy="25622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270253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8" name="组合 7"/>
          <p:cNvGrpSpPr/>
          <p:nvPr/>
        </p:nvGrpSpPr>
        <p:grpSpPr>
          <a:xfrm>
            <a:off x="6147555" y="3717032"/>
            <a:ext cx="6012507" cy="2909793"/>
            <a:chOff x="6147555" y="3717032"/>
            <a:chExt cx="6012507" cy="2909793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/>
            <a:srcRect r="10209" b="79407"/>
            <a:stretch/>
          </p:blipFill>
          <p:spPr>
            <a:xfrm>
              <a:off x="6147555" y="3717032"/>
              <a:ext cx="6012507" cy="43542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8027" y="4362074"/>
              <a:ext cx="5986049" cy="226475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804335" y="3982479"/>
              <a:ext cx="93610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219" y="419484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396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83442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80939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对大多数</a:t>
            </a:r>
            <a:r>
              <a:rPr lang="zh-CN" altLang="en-US" b="1" dirty="0">
                <a:latin typeface="+mn-ea"/>
              </a:rPr>
              <a:t>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/>
              <a:t>jQuery</a:t>
            </a:r>
            <a:r>
              <a:rPr lang="zh-CN" altLang="en-US" b="1" dirty="0"/>
              <a:t>最初实现</a:t>
            </a:r>
            <a:r>
              <a:rPr lang="en-US" altLang="zh-CN" b="1" dirty="0"/>
              <a:t>animate</a:t>
            </a:r>
            <a:r>
              <a:rPr lang="zh-CN" altLang="en-US" b="1" dirty="0"/>
              <a:t>是采用</a:t>
            </a:r>
            <a:r>
              <a:rPr lang="en-US" altLang="zh-CN" b="1" dirty="0" err="1"/>
              <a:t>js</a:t>
            </a:r>
            <a:r>
              <a:rPr lang="zh-CN" altLang="en-US" b="1" dirty="0"/>
              <a:t>循环设置状态记录的方式，所以可以有效的记住状态暂停动画</a:t>
            </a:r>
            <a:r>
              <a:rPr lang="zh-CN" altLang="en-US" b="1" dirty="0" smtClean="0"/>
              <a:t>元素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653136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79677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7882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/>
              <a:t>动画，暂停需要再想</a:t>
            </a:r>
            <a:r>
              <a:rPr lang="zh-CN" altLang="en-US" b="1" dirty="0" smtClean="0"/>
              <a:t>办法。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6" y="2721263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96229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3748481" y="381874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3932" y="38187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6380" y="1710786"/>
            <a:ext cx="5793207" cy="729739"/>
          </a:xfrm>
          <a:prstGeom prst="wedgeRoundRectCallout">
            <a:avLst>
              <a:gd name="adj1" fmla="val -61724"/>
              <a:gd name="adj2" fmla="val 42939"/>
              <a:gd name="adj3" fmla="val 16667"/>
            </a:avLst>
          </a:prstGeom>
          <a:solidFill>
            <a:schemeClr val="accent1">
              <a:alpha val="3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最新版的</a:t>
            </a:r>
            <a:r>
              <a:rPr lang="en-US" altLang="zh-CN" dirty="0" smtClean="0"/>
              <a:t>zepto </a:t>
            </a:r>
            <a:r>
              <a:rPr lang="zh-CN" altLang="en-US" dirty="0"/>
              <a:t>源码中有 </a:t>
            </a:r>
            <a:r>
              <a:rPr lang="en-US" altLang="zh-CN" dirty="0" smtClean="0"/>
              <a:t>17 </a:t>
            </a:r>
            <a:r>
              <a:rPr lang="zh-CN" altLang="en-US" dirty="0"/>
              <a:t>个模块，而官网提供的标准版里面只有 </a:t>
            </a:r>
            <a:r>
              <a:rPr lang="en-US" altLang="zh-CN" dirty="0" smtClean="0"/>
              <a:t>5 </a:t>
            </a:r>
            <a:r>
              <a:rPr lang="zh-CN" altLang="en-US" dirty="0"/>
              <a:t>个</a:t>
            </a:r>
            <a:r>
              <a:rPr lang="zh-CN" altLang="en-US" dirty="0" smtClean="0"/>
              <a:t>模块。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9459"/>
              </p:ext>
            </p:extLst>
          </p:nvPr>
        </p:nvGraphicFramePr>
        <p:xfrm>
          <a:off x="2854052" y="203016"/>
          <a:ext cx="9289032" cy="6538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587">
                  <a:extLst>
                    <a:ext uri="{9D8B030D-6E8A-4147-A177-3AD203B41FA5}">
                      <a16:colId xmlns:a16="http://schemas.microsoft.com/office/drawing/2014/main" val="2137080750"/>
                    </a:ext>
                  </a:extLst>
                </a:gridCol>
                <a:gridCol w="1047849">
                  <a:extLst>
                    <a:ext uri="{9D8B030D-6E8A-4147-A177-3AD203B41FA5}">
                      <a16:colId xmlns:a16="http://schemas.microsoft.com/office/drawing/2014/main" val="2974659972"/>
                    </a:ext>
                  </a:extLst>
                </a:gridCol>
                <a:gridCol w="6767596">
                  <a:extLst>
                    <a:ext uri="{9D8B030D-6E8A-4147-A177-3AD203B41FA5}">
                      <a16:colId xmlns:a16="http://schemas.microsoft.com/office/drawing/2014/main" val="88556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module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default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8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zepto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Core module; contains most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0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Event handling via on() &amp; off()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806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ajax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XMLHttpRequest</a:t>
                      </a:r>
                      <a:r>
                        <a:rPr lang="en-US" sz="1200" dirty="0">
                          <a:effectLst/>
                        </a:rPr>
                        <a:t> and JSONP functionality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76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7"/>
                        </a:rPr>
                        <a:t>form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Serialize &amp; submit web forms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73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8"/>
                        </a:rPr>
                        <a:t>ie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Support for Internet Explorer 10+ on the desktop and Windows Phone 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12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9"/>
                        </a:rPr>
                        <a:t>detect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</a:t>
                      </a:r>
                      <a:r>
                        <a:rPr lang="en-US" sz="1200" dirty="0" err="1">
                          <a:effectLst/>
                        </a:rPr>
                        <a:t>os</a:t>
                      </a:r>
                      <a:r>
                        <a:rPr lang="en-US" sz="1200" dirty="0">
                          <a:effectLst/>
                        </a:rPr>
                        <a:t> and $.browser information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85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0"/>
                        </a:rPr>
                        <a:t>fx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 animate() method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4707020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fx_methods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050" b="1" u="sng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Animated show, hide, toggle, and fade*() methods.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10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1"/>
                        </a:rPr>
                        <a:t>assets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 support for cleaning up iOS memory after removing image elements from the DOM.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692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2"/>
                        </a:rPr>
                        <a:t>data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 full-blown data() method, capable of storing arbitrary objects in memory.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6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13"/>
                        </a:rPr>
                        <a:t>deferred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$.Deferred promises API. Depends on the "callbacks"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62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4"/>
                        </a:rPr>
                        <a:t>callbacks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$.Callbacks for use in "deferred"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51596126"/>
                  </a:ext>
                </a:extLst>
              </a:tr>
              <a:tr h="342032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selector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 </a:t>
                      </a:r>
                      <a:r>
                        <a:rPr lang="en-US" sz="1200" u="none" strike="noStrike" dirty="0">
                          <a:solidFill>
                            <a:srgbClr val="4078C0"/>
                          </a:solidFill>
                          <a:effectLst/>
                          <a:hlinkClick r:id="rId15"/>
                        </a:rPr>
                        <a:t>jQuery CSS extensions</a:t>
                      </a:r>
                      <a:r>
                        <a:rPr lang="en-US" sz="1200" dirty="0">
                          <a:effectLst/>
                        </a:rPr>
                        <a:t> support for functionality such </a:t>
                      </a:r>
                      <a:r>
                        <a:rPr lang="en-US" sz="1200" dirty="0" smtClean="0">
                          <a:effectLst/>
                        </a:rPr>
                        <a:t>as $(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div:first</a:t>
                      </a:r>
                      <a:r>
                        <a:rPr lang="en-US" sz="1200" dirty="0">
                          <a:effectLst/>
                        </a:rPr>
                        <a:t>') and el.is(':visible').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85541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touch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tap– and swipe–related events on touch devices. 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24849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6"/>
                        </a:rPr>
                        <a:t>gesture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pinch gesture events on touch devices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3186886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7"/>
                        </a:rPr>
                        <a:t>stack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</a:t>
                      </a:r>
                      <a:r>
                        <a:rPr lang="en-US" sz="1200" dirty="0" err="1">
                          <a:effectLst/>
                        </a:rPr>
                        <a:t>andSelf</a:t>
                      </a:r>
                      <a:r>
                        <a:rPr lang="en-US" sz="1200" dirty="0">
                          <a:effectLst/>
                        </a:rPr>
                        <a:t> &amp; end() chaining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42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8"/>
                        </a:rPr>
                        <a:t>ios3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F</a:t>
                      </a:r>
                      <a:r>
                        <a:rPr lang="en-US" sz="1200" dirty="0" smtClean="0">
                          <a:effectLst/>
                        </a:rPr>
                        <a:t>or </a:t>
                      </a:r>
                      <a:r>
                        <a:rPr lang="en-US" sz="1200" dirty="0">
                          <a:effectLst/>
                        </a:rPr>
                        <a:t>compatibility with iOS 3.x.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261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1288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zepto</a:t>
            </a:r>
            <a:r>
              <a:rPr lang="zh-CN" altLang="en-US" sz="2400" dirty="0"/>
              <a:t>的</a:t>
            </a:r>
            <a:r>
              <a:rPr lang="en-US" altLang="zh-CN" sz="2400" dirty="0"/>
              <a:t>clone</a:t>
            </a:r>
            <a:r>
              <a:rPr lang="zh-CN" altLang="en-US" sz="2400" dirty="0"/>
              <a:t>不支持事件</a:t>
            </a:r>
            <a:r>
              <a:rPr lang="en-US" altLang="zh-CN" sz="2400" dirty="0"/>
              <a:t>clone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dom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clone</a:t>
            </a:r>
            <a:r>
              <a:rPr lang="zh-CN" altLang="en-US" sz="2400" dirty="0"/>
              <a:t>后需要自己再处理事件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zh-CN" altLang="en-US" sz="2400" b="1" dirty="0">
                <a:latin typeface="+mj-ea"/>
                <a:ea typeface="+mj-ea"/>
              </a:rPr>
              <a:t>方法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398698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9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因为 </a:t>
            </a:r>
            <a:r>
              <a:rPr lang="en-US" altLang="zh-CN" sz="2400" b="1" kern="1800" dirty="0"/>
              <a:t>click </a:t>
            </a:r>
            <a:r>
              <a:rPr lang="zh-CN" altLang="en-US" sz="2400" b="1" kern="1800" dirty="0"/>
              <a:t>事件有 </a:t>
            </a:r>
            <a:r>
              <a:rPr lang="en-US" altLang="zh-CN" sz="2400" b="1" kern="1800" dirty="0"/>
              <a:t>200~300 </a:t>
            </a:r>
            <a:r>
              <a:rPr lang="en-US" altLang="zh-CN" sz="2400" b="1" kern="1800" dirty="0" err="1"/>
              <a:t>ms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的延迟，为了更快的响应，最好用 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提供的 </a:t>
            </a:r>
            <a:r>
              <a:rPr lang="en-US" altLang="zh-CN" sz="2400" b="1" kern="1800" dirty="0"/>
              <a:t>tap </a:t>
            </a:r>
            <a:r>
              <a:rPr lang="zh-CN" altLang="en-US" sz="2400" b="1" kern="1800" dirty="0" smtClean="0"/>
              <a:t>事件。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2" y="2780928"/>
            <a:ext cx="5933752" cy="291341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50596" y="2819825"/>
            <a:ext cx="1019175" cy="2827762"/>
            <a:chOff x="7750596" y="2819825"/>
            <a:chExt cx="1019175" cy="28277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596" y="3361587"/>
              <a:ext cx="1019175" cy="228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202" y="2819825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组合 13"/>
          <p:cNvGrpSpPr/>
          <p:nvPr/>
        </p:nvGrpSpPr>
        <p:grpSpPr>
          <a:xfrm>
            <a:off x="10449048" y="2826012"/>
            <a:ext cx="1017581" cy="2866198"/>
            <a:chOff x="10449048" y="2826012"/>
            <a:chExt cx="1017581" cy="28661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9048" y="3356992"/>
              <a:ext cx="1017581" cy="23352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898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8" name="组合 17"/>
          <p:cNvGrpSpPr/>
          <p:nvPr/>
        </p:nvGrpSpPr>
        <p:grpSpPr>
          <a:xfrm>
            <a:off x="9057803" y="2826012"/>
            <a:ext cx="912102" cy="2909483"/>
            <a:chOff x="9057803" y="2826012"/>
            <a:chExt cx="912102" cy="290948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7803" y="3353299"/>
              <a:ext cx="912102" cy="23821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904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34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 smtClean="0"/>
              <a:t>的</a:t>
            </a:r>
            <a:r>
              <a:rPr lang="zh-CN" altLang="en-US" dirty="0"/>
              <a:t>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 smtClean="0"/>
              <a:t>一些方法的“坑”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tap</a:t>
            </a:r>
            <a:r>
              <a:rPr lang="zh-CN" altLang="en-US" dirty="0" smtClean="0"/>
              <a:t>的使用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485472" y="4365104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9148380" y="4365104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340" y="4085747"/>
            <a:ext cx="2388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Browser Solutions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502395" y="4510107"/>
            <a:ext cx="208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Disable Zooming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98340" y="3126705"/>
            <a:ext cx="4842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Where Did The 300ms Delay Come From?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502396" y="3573960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Double Tap To Zoom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02395" y="4887430"/>
            <a:ext cx="3295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width=device-width Meta Tag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02395" y="5312239"/>
            <a:ext cx="18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Pointer Events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238428" y="2569538"/>
            <a:ext cx="5472608" cy="1457650"/>
            <a:chOff x="5809962" y="3515630"/>
            <a:chExt cx="5472608" cy="1457650"/>
          </a:xfrm>
        </p:grpSpPr>
        <p:sp>
          <p:nvSpPr>
            <p:cNvPr id="33" name="矩形标注 32"/>
            <p:cNvSpPr/>
            <p:nvPr/>
          </p:nvSpPr>
          <p:spPr>
            <a:xfrm>
              <a:off x="5809962" y="3515630"/>
              <a:ext cx="5472608" cy="1457650"/>
            </a:xfrm>
            <a:prstGeom prst="wedgeRectCallout">
              <a:avLst>
                <a:gd name="adj1" fmla="val -88039"/>
                <a:gd name="adj2" fmla="val 145374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/>
            <a:srcRect t="2673"/>
            <a:stretch/>
          </p:blipFill>
          <p:spPr>
            <a:xfrm>
              <a:off x="6044783" y="3650210"/>
              <a:ext cx="4962525" cy="1186608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6886500" y="4556516"/>
            <a:ext cx="752475" cy="1320756"/>
            <a:chOff x="6886500" y="5140592"/>
            <a:chExt cx="752475" cy="132075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00" y="5661248"/>
              <a:ext cx="752475" cy="8001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508" y="514059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5" name="组合 4"/>
          <p:cNvGrpSpPr/>
          <p:nvPr/>
        </p:nvGrpSpPr>
        <p:grpSpPr>
          <a:xfrm>
            <a:off x="7853628" y="4556516"/>
            <a:ext cx="908868" cy="1986421"/>
            <a:chOff x="7853628" y="4556516"/>
            <a:chExt cx="908868" cy="19864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/>
            <a:srcRect b="32053"/>
            <a:stretch/>
          </p:blipFill>
          <p:spPr>
            <a:xfrm>
              <a:off x="7853628" y="5072096"/>
              <a:ext cx="908868" cy="1470841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300" y="4556516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" name="组合 5"/>
          <p:cNvGrpSpPr/>
          <p:nvPr/>
        </p:nvGrpSpPr>
        <p:grpSpPr>
          <a:xfrm>
            <a:off x="9118748" y="4510107"/>
            <a:ext cx="734715" cy="1806467"/>
            <a:chOff x="9272814" y="4510107"/>
            <a:chExt cx="734715" cy="18064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2814" y="5046567"/>
              <a:ext cx="734715" cy="127000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062" y="4510107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8816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8028" y="2924944"/>
            <a:ext cx="433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Avoid The Delay Today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58108" y="3789040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Polymer </a:t>
            </a:r>
            <a:r>
              <a:rPr lang="en-US" altLang="zh-CN" dirty="0"/>
              <a:t>from Google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58108" y="4166363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HandJS</a:t>
            </a:r>
            <a:r>
              <a:rPr lang="en-US" altLang="zh-CN" dirty="0"/>
              <a:t> from Microsoft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8108" y="4591172"/>
            <a:ext cx="273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US" altLang="zh-CN" dirty="0"/>
              <a:t> by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@Rich-Harris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68" y="3364231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Pointer Event </a:t>
            </a:r>
            <a:r>
              <a:rPr lang="en-US" altLang="zh-CN" dirty="0" err="1"/>
              <a:t>Polyfills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998068" y="5015981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FastClick</a:t>
            </a:r>
            <a:endParaRPr lang="zh-CN" altLang="en-US" dirty="0"/>
          </a:p>
        </p:txBody>
      </p:sp>
      <p:sp>
        <p:nvSpPr>
          <p:cNvPr id="47" name="矩形标注 46"/>
          <p:cNvSpPr/>
          <p:nvPr/>
        </p:nvSpPr>
        <p:spPr>
          <a:xfrm>
            <a:off x="6245022" y="3207212"/>
            <a:ext cx="5472608" cy="1457650"/>
          </a:xfrm>
          <a:prstGeom prst="wedgeRectCallout">
            <a:avLst>
              <a:gd name="adj1" fmla="val -87231"/>
              <a:gd name="adj2" fmla="val 74549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FastClick</a:t>
            </a:r>
            <a:r>
              <a:rPr lang="en-US" altLang="zh-CN" dirty="0"/>
              <a:t> </a:t>
            </a:r>
            <a:r>
              <a:rPr lang="zh-CN" altLang="en-US" dirty="0"/>
              <a:t>在检测到 </a:t>
            </a:r>
            <a:r>
              <a:rPr lang="en-US" altLang="zh-CN" dirty="0" err="1"/>
              <a:t>touchend</a:t>
            </a:r>
            <a:r>
              <a:rPr lang="en-US" altLang="zh-CN" dirty="0"/>
              <a:t> </a:t>
            </a:r>
            <a:r>
              <a:rPr lang="zh-CN" altLang="en-US" dirty="0"/>
              <a:t>事件的时候，会通过 </a:t>
            </a:r>
            <a:r>
              <a:rPr lang="en-US" altLang="zh-CN" dirty="0"/>
              <a:t>DOM </a:t>
            </a:r>
            <a:r>
              <a:rPr lang="zh-CN" altLang="en-US" dirty="0"/>
              <a:t>自定义事件立即触发一个模拟 </a:t>
            </a:r>
            <a:r>
              <a:rPr lang="en-US" altLang="zh-CN" dirty="0"/>
              <a:t>click </a:t>
            </a:r>
            <a:r>
              <a:rPr lang="zh-CN" altLang="en-US" dirty="0"/>
              <a:t>事件，并把浏览器在 </a:t>
            </a:r>
            <a:r>
              <a:rPr lang="en-US" altLang="zh-CN" dirty="0"/>
              <a:t>300 </a:t>
            </a:r>
            <a:r>
              <a:rPr lang="zh-CN" altLang="en-US" dirty="0"/>
              <a:t>毫秒之后真正触发的 </a:t>
            </a:r>
            <a:r>
              <a:rPr lang="en-US" altLang="zh-CN" dirty="0"/>
              <a:t>click </a:t>
            </a:r>
            <a:r>
              <a:rPr lang="zh-CN" altLang="en-US" dirty="0"/>
              <a:t>事件阻止掉。</a:t>
            </a:r>
          </a:p>
        </p:txBody>
      </p:sp>
      <p:sp>
        <p:nvSpPr>
          <p:cNvPr id="48" name="矩形 47"/>
          <p:cNvSpPr/>
          <p:nvPr/>
        </p:nvSpPr>
        <p:spPr>
          <a:xfrm>
            <a:off x="2998068" y="5740258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Kendo UI Mobile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28" y="4901258"/>
            <a:ext cx="604837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5749365"/>
            <a:ext cx="819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</p:spTree>
    <p:extLst>
      <p:ext uri="{BB962C8B-B14F-4D97-AF65-F5344CB8AC3E}">
        <p14:creationId xmlns:p14="http://schemas.microsoft.com/office/powerpoint/2010/main" val="42701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</p:spTree>
    <p:extLst>
      <p:ext uri="{BB962C8B-B14F-4D97-AF65-F5344CB8AC3E}">
        <p14:creationId xmlns:p14="http://schemas.microsoft.com/office/powerpoint/2010/main" val="325407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74068" y="44032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7243" y="240271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但其集满足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570782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2" y="238320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55" y="236370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11263496" y="2402717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4" y="4348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2" y="4329260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/>
              <a:t>等等在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https://github.com/madrobby/zepto/issues/503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是根据标准浏览器写的，所以对于节点尺寸的方法只提供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。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：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1409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Zepto.js: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矩形 12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其次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.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"absolute", visibility: "hidden", display: "block" 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" y="1412776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Zepto.js: </a:t>
            </a:r>
            <a:r>
              <a:rPr lang="zh-CN" altLang="en-US" sz="2400" b="1" kern="1800" dirty="0"/>
              <a:t>由盒模型（ </a:t>
            </a:r>
            <a:r>
              <a:rPr lang="en-US" altLang="zh-CN" sz="2400" b="1" kern="1800" dirty="0"/>
              <a:t>box-sizing </a:t>
            </a:r>
            <a:r>
              <a:rPr lang="zh-CN" altLang="en-US" sz="2400" b="1" kern="1800" dirty="0"/>
              <a:t>）决定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jQuery: </a:t>
            </a:r>
            <a:r>
              <a:rPr lang="zh-CN" altLang="en-US" sz="2400" b="1" kern="1800" dirty="0"/>
              <a:t>忽略盒模型，始终返回内容区域的宽</a:t>
            </a:r>
            <a:r>
              <a:rPr lang="en-US" altLang="zh-CN" sz="2400" b="1" kern="1800" dirty="0"/>
              <a:t>/</a:t>
            </a:r>
            <a:r>
              <a:rPr lang="zh-CN" altLang="en-US" sz="2400" b="1" kern="1800" dirty="0"/>
              <a:t>高（不包含 </a:t>
            </a:r>
            <a:r>
              <a:rPr lang="en-US" altLang="zh-CN" sz="2400" b="1" kern="1800" dirty="0"/>
              <a:t>padding </a:t>
            </a:r>
            <a:r>
              <a:rPr lang="zh-CN" altLang="en-US" sz="2400" b="1" kern="1800" dirty="0"/>
              <a:t>、 </a:t>
            </a:r>
            <a:r>
              <a:rPr lang="en-US" altLang="zh-CN" sz="2400" b="1" kern="1800" dirty="0"/>
              <a:t>border </a:t>
            </a:r>
            <a:r>
              <a:rPr lang="zh-CN" altLang="en-US" sz="2400" b="1" kern="1800" dirty="0" smtClean="0"/>
              <a:t>）。解决</a:t>
            </a:r>
            <a:r>
              <a:rPr lang="zh-CN" altLang="en-US" sz="2400" b="1" kern="1800" dirty="0"/>
              <a:t>方式就是使用 </a:t>
            </a:r>
            <a:r>
              <a:rPr lang="en-US" altLang="zh-CN" sz="2400" b="1" kern="1800" dirty="0"/>
              <a:t>.</a:t>
            </a:r>
            <a:r>
              <a:rPr lang="en-US" altLang="zh-CN" sz="2400" b="1" kern="1800" dirty="0" err="1"/>
              <a:t>css</a:t>
            </a:r>
            <a:r>
              <a:rPr lang="en-US" altLang="zh-CN" sz="2400" b="1" kern="1800" dirty="0"/>
              <a:t>('width') </a:t>
            </a:r>
            <a:r>
              <a:rPr lang="zh-CN" altLang="en-US" sz="2400" b="1" kern="1800" dirty="0"/>
              <a:t>而不是 </a:t>
            </a:r>
            <a:r>
              <a:rPr lang="en-US" altLang="zh-CN" sz="2400" b="1" kern="1800" dirty="0"/>
              <a:t>.width() </a:t>
            </a:r>
            <a:r>
              <a:rPr lang="zh-CN" altLang="en-US" sz="2400" b="1" kern="1800" dirty="0"/>
              <a:t>。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1357</Words>
  <Application>Microsoft Office PowerPoint</Application>
  <PresentationFormat>自定义</PresentationFormat>
  <Paragraphs>241</Paragraphs>
  <Slides>26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1. 不要用 click 事件，用 tap 代替</vt:lpstr>
      <vt:lpstr>1. 不要用 click 事件，用 tap 代替</vt:lpstr>
      <vt:lpstr>1. 不要用 click 事件，用 tap 代替</vt:lpstr>
      <vt:lpstr>2. zepto tap 穿透bug</vt:lpstr>
      <vt:lpstr>2. zepto 的一些APIs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2015-09-08T12:55:33Z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