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2" r:id="rId7"/>
    <p:sldId id="261" r:id="rId8"/>
    <p:sldId id="269" r:id="rId9"/>
    <p:sldId id="263" r:id="rId10"/>
    <p:sldId id="268" r:id="rId11"/>
    <p:sldId id="266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5400"/>
              <a:t>Lucene-Core</a:t>
            </a:r>
            <a:r>
              <a:rPr lang="zh-CN" altLang="en-US" sz="5400"/>
              <a:t>基础知识介绍</a:t>
            </a:r>
            <a:endParaRPr lang="zh-CN" altLang="en-US" sz="5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/>
          </a:bodyPr>
          <a:p>
            <a:endParaRPr lang="zh-CN" altLang="en-US"/>
          </a:p>
          <a:p>
            <a:r>
              <a:rPr lang="en-US" altLang="zh-CN"/>
              <a:t>				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							</a:t>
            </a:r>
            <a:r>
              <a:rPr lang="zh-CN" altLang="en-US" sz="4000"/>
              <a:t>朱正欢</a:t>
            </a:r>
            <a:r>
              <a:rPr lang="en-US" altLang="zh-CN" sz="4000"/>
              <a:t>/2019.01.10</a:t>
            </a:r>
            <a:endParaRPr lang="zh-CN" altLang="en-US"/>
          </a:p>
          <a:p>
            <a:r>
              <a:rPr lang="en-US" altLang="zh-CN"/>
              <a:t>		     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310" y="93345"/>
            <a:ext cx="10778490" cy="6491605"/>
          </a:xfrm>
        </p:spPr>
        <p:txBody>
          <a:bodyPr/>
          <a:p>
            <a:r>
              <a:rPr lang="en-US" altLang="zh-CN" sz="1600"/>
              <a:t>Lucene</a:t>
            </a:r>
            <a:r>
              <a:rPr lang="zh-CN" altLang="en-US" sz="1600"/>
              <a:t>核心</a:t>
            </a:r>
            <a:r>
              <a:rPr lang="en-US" altLang="zh-CN" sz="1600"/>
              <a:t>API</a:t>
            </a:r>
            <a:r>
              <a:rPr lang="zh-CN" altLang="en-US" sz="1600"/>
              <a:t>提供的分析器构建模块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265" y="456565"/>
            <a:ext cx="6699885" cy="61893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7165"/>
            <a:ext cx="10515600" cy="421005"/>
          </a:xfrm>
        </p:spPr>
        <p:txBody>
          <a:bodyPr>
            <a:normAutofit fontScale="90000"/>
          </a:bodyPr>
          <a:p>
            <a:r>
              <a:rPr lang="zh-CN" altLang="en-US" sz="2800"/>
              <a:t>搜索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55015"/>
            <a:ext cx="10912475" cy="5984240"/>
          </a:xfrm>
        </p:spPr>
        <p:txBody>
          <a:bodyPr/>
          <a:p>
            <a:r>
              <a:rPr lang="en-US" altLang="zh-CN" sz="1600"/>
              <a:t>Lucene</a:t>
            </a:r>
            <a:r>
              <a:rPr lang="zh-CN" altLang="en-US" sz="1600"/>
              <a:t>内置查询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 </a:t>
            </a:r>
            <a:r>
              <a:rPr lang="en-US" altLang="zh-CN" sz="1600"/>
              <a:t>TermQuery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TermRangeQuery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NumbericRangeQuery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PrefixQuery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BooleanQuery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PhraseQuery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FuzzyQuery</a:t>
            </a:r>
            <a:endParaRPr lang="zh-CN" altLang="en-US" sz="1600"/>
          </a:p>
          <a:p>
            <a:r>
              <a:rPr lang="en-US" altLang="zh-CN" sz="1600"/>
              <a:t>Lucene</a:t>
            </a:r>
            <a:r>
              <a:rPr lang="zh-CN" altLang="en-US" sz="1600"/>
              <a:t>内置查询解析器</a:t>
            </a:r>
            <a:r>
              <a:rPr lang="en-US" altLang="zh-CN" sz="1600"/>
              <a:t>QueryParser</a:t>
            </a:r>
            <a:endParaRPr lang="en-US" altLang="zh-CN" sz="1600"/>
          </a:p>
          <a:p>
            <a:r>
              <a:rPr lang="en-US" altLang="zh-CN" sz="1600"/>
              <a:t>Lucene</a:t>
            </a:r>
            <a:r>
              <a:rPr lang="zh-CN" altLang="en-US" sz="1600"/>
              <a:t>评分公式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8470" y="3891915"/>
            <a:ext cx="5162550" cy="371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35" y="4500880"/>
            <a:ext cx="5724525" cy="2238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Lucene</a:t>
            </a:r>
            <a:r>
              <a:rPr lang="zh-CN" altLang="en-US"/>
              <a:t>简介</a:t>
            </a:r>
            <a:endParaRPr lang="zh-CN" altLang="en-US"/>
          </a:p>
          <a:p>
            <a:r>
              <a:rPr lang="en-US" altLang="zh-CN">
                <a:sym typeface="+mn-ea"/>
              </a:rPr>
              <a:t>Lucene</a:t>
            </a:r>
            <a:r>
              <a:rPr lang="zh-CN" altLang="en-US">
                <a:sym typeface="+mn-ea"/>
              </a:rPr>
              <a:t>索引介绍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Lucene</a:t>
            </a:r>
            <a:r>
              <a:rPr lang="zh-CN" altLang="en-US">
                <a:sym typeface="+mn-ea"/>
              </a:rPr>
              <a:t>的分析过程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Lucene</a:t>
            </a:r>
            <a:r>
              <a:rPr lang="zh-CN" altLang="en-US">
                <a:sym typeface="+mn-ea"/>
              </a:rPr>
              <a:t>进行搜索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Lucene</a:t>
            </a:r>
            <a:r>
              <a:rPr lang="zh-CN" altLang="en-US">
                <a:sym typeface="+mn-ea"/>
              </a:rPr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z="2000"/>
              <a:t>Lucene</a:t>
            </a:r>
            <a:r>
              <a:rPr lang="zh-CN" altLang="en-US" sz="2000"/>
              <a:t>是一款高性能的，可拓展的信息检索工具库，开发语言为</a:t>
            </a:r>
            <a:r>
              <a:rPr lang="en-US" altLang="zh-CN" sz="2000"/>
              <a:t>JAVA</a:t>
            </a:r>
            <a:r>
              <a:rPr lang="zh-CN" altLang="en-US" sz="2000"/>
              <a:t>。其创作者为</a:t>
            </a:r>
            <a:r>
              <a:rPr lang="en-US" altLang="zh-CN" sz="2000"/>
              <a:t>Doug Cutting(</a:t>
            </a:r>
            <a:r>
              <a:rPr lang="zh-CN" altLang="en-US" sz="2000"/>
              <a:t>同时也创作了</a:t>
            </a:r>
            <a:r>
              <a:rPr lang="en-US" altLang="zh-CN" sz="2000"/>
              <a:t>Nutch</a:t>
            </a:r>
            <a:r>
              <a:rPr lang="zh-CN" altLang="en-US" sz="2000"/>
              <a:t>和</a:t>
            </a:r>
            <a:r>
              <a:rPr lang="en-US" altLang="zh-CN" sz="2000"/>
              <a:t>Hadoop)</a:t>
            </a:r>
            <a:r>
              <a:rPr lang="zh-CN" altLang="en-US" sz="2000"/>
              <a:t>，并在</a:t>
            </a:r>
            <a:r>
              <a:rPr lang="en-US" altLang="zh-CN" sz="2000"/>
              <a:t>2000</a:t>
            </a:r>
            <a:r>
              <a:rPr lang="zh-CN" altLang="en-US" sz="2000"/>
              <a:t>年</a:t>
            </a:r>
            <a:r>
              <a:rPr lang="en-US" altLang="zh-CN" sz="2000"/>
              <a:t>3</a:t>
            </a:r>
            <a:r>
              <a:rPr lang="zh-CN" altLang="en-US" sz="2000"/>
              <a:t>月发布了第一个开源版本。</a:t>
            </a:r>
            <a:r>
              <a:rPr lang="en-US" altLang="zh-CN" sz="2000"/>
              <a:t>Lucene</a:t>
            </a:r>
            <a:r>
              <a:rPr lang="zh-CN" altLang="en-US" sz="2000"/>
              <a:t>提供了一个简单却强大的程序接口，能够做全文索引和搜索。</a:t>
            </a:r>
            <a:r>
              <a:rPr lang="en-US" altLang="zh-CN" sz="2000"/>
              <a:t>Doug Cutting</a:t>
            </a:r>
            <a:r>
              <a:rPr lang="zh-CN" altLang="en-US" sz="2000"/>
              <a:t>贡献出</a:t>
            </a:r>
            <a:r>
              <a:rPr lang="en-US" altLang="zh-CN" sz="2000"/>
              <a:t>Lucene</a:t>
            </a:r>
            <a:r>
              <a:rPr lang="zh-CN" altLang="en-US" sz="2000"/>
              <a:t>的目标是为各种中小型应用程序加入全文检索功能。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235" y="3243580"/>
            <a:ext cx="2438400" cy="3253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Lucene</a:t>
            </a:r>
            <a:r>
              <a:rPr lang="zh-CN" altLang="en-US">
                <a:sym typeface="+mn-ea"/>
              </a:rPr>
              <a:t>索引介绍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800"/>
              <a:t>Lucene</a:t>
            </a:r>
            <a:r>
              <a:rPr lang="zh-CN" altLang="en-US" sz="1800"/>
              <a:t>数据模型</a:t>
            </a:r>
            <a:r>
              <a:rPr lang="en-US" altLang="zh-CN" sz="1800"/>
              <a:t>:   Index,Document,Field,Term</a:t>
            </a:r>
            <a:r>
              <a:rPr lang="zh-CN" altLang="zh-CN" sz="1800"/>
              <a:t>。</a:t>
            </a:r>
            <a:r>
              <a:rPr lang="zh-CN" altLang="en-US" sz="1800"/>
              <a:t>与关系型数据库类似，一个Lucene索引相当于关系型数据库中的一张表，文档等同于一行，域等同于一列。</a:t>
            </a:r>
            <a:endParaRPr lang="zh-CN" altLang="en-US" sz="1800"/>
          </a:p>
          <a:p>
            <a:r>
              <a:rPr lang="zh-CN" altLang="en-US" sz="1800"/>
              <a:t>索引过程如下图所示，解析不是必要的，我们也可以直接进入预处理步骤将我们需要的信息表示为</a:t>
            </a:r>
            <a:r>
              <a:rPr lang="en-US" altLang="zh-CN" sz="1800"/>
              <a:t>Lucene</a:t>
            </a:r>
            <a:r>
              <a:rPr lang="zh-CN" altLang="en-US" sz="1800"/>
              <a:t>理解的文档模型即可。</a:t>
            </a: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120" y="3100705"/>
            <a:ext cx="5086350" cy="3462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547370"/>
          </a:xfrm>
        </p:spPr>
        <p:txBody>
          <a:bodyPr/>
          <a:p>
            <a:r>
              <a:rPr lang="zh-CN" altLang="en-US" sz="2800"/>
              <a:t>预处理过程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9180"/>
            <a:ext cx="10515600" cy="5118100"/>
          </a:xfrm>
        </p:spPr>
        <p:txBody>
          <a:bodyPr/>
          <a:p>
            <a:r>
              <a:rPr lang="zh-CN" altLang="en-US" sz="1800"/>
              <a:t>预处理过程主要是将有关数据统一处理为</a:t>
            </a:r>
            <a:r>
              <a:rPr lang="en-US" altLang="zh-CN" sz="1800"/>
              <a:t>Lucene</a:t>
            </a:r>
            <a:r>
              <a:rPr lang="zh-CN" altLang="en-US" sz="1800"/>
              <a:t>能理解的文档模型。</a:t>
            </a:r>
            <a:endParaRPr lang="zh-CN" altLang="en-US" sz="1800"/>
          </a:p>
          <a:p>
            <a:r>
              <a:rPr lang="zh-CN" altLang="en-US" sz="1800"/>
              <a:t>使用的</a:t>
            </a:r>
            <a:r>
              <a:rPr lang="en-US" altLang="zh-CN" sz="1800"/>
              <a:t>Lucene API</a:t>
            </a:r>
            <a:r>
              <a:rPr lang="zh-CN" altLang="en-US" sz="1800"/>
              <a:t>主要有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</a:t>
            </a:r>
            <a:r>
              <a:rPr lang="en-US" altLang="zh-CN" sz="1800"/>
              <a:t>Directory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 IndexWriter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 Document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 Field</a:t>
            </a:r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4385" y="171450"/>
            <a:ext cx="11012170" cy="6427470"/>
          </a:xfrm>
        </p:spPr>
        <p:txBody>
          <a:bodyPr/>
          <a:p>
            <a:r>
              <a:rPr lang="en-US" altLang="zh-CN" sz="1600"/>
              <a:t>Lucene</a:t>
            </a:r>
            <a:r>
              <a:rPr lang="zh-CN" altLang="en-US" sz="1600"/>
              <a:t>会根据一个</a:t>
            </a:r>
            <a:r>
              <a:rPr lang="en-US" altLang="zh-CN" sz="1600"/>
              <a:t>document</a:t>
            </a:r>
            <a:r>
              <a:rPr lang="zh-CN" altLang="en-US" sz="1600"/>
              <a:t>的</a:t>
            </a:r>
            <a:r>
              <a:rPr lang="en-US" altLang="zh-CN" sz="1600"/>
              <a:t>Field</a:t>
            </a:r>
            <a:r>
              <a:rPr lang="zh-CN" altLang="en-US" sz="1600"/>
              <a:t>的选项决定是否将该</a:t>
            </a:r>
            <a:r>
              <a:rPr lang="en-US" altLang="zh-CN" sz="1600"/>
              <a:t>Field</a:t>
            </a:r>
            <a:r>
              <a:rPr lang="zh-CN" altLang="en-US" sz="1600"/>
              <a:t>相关的内容写入倒排索引。关于域的选项有</a:t>
            </a:r>
            <a:endParaRPr lang="zh-CN" altLang="en-US" sz="1600"/>
          </a:p>
          <a:p>
            <a:r>
              <a:rPr lang="zh-CN" altLang="en-US" sz="1600"/>
              <a:t>域索引选项（通过倒排索引来控制文本是否可被搜索）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</a:t>
            </a:r>
            <a:r>
              <a:rPr lang="en-US" altLang="zh-CN" sz="1600">
                <a:sym typeface="+mn-ea"/>
              </a:rPr>
              <a:t>Index</a:t>
            </a:r>
            <a:r>
              <a:rPr lang="en-US" altLang="zh-CN" sz="1600"/>
              <a:t>.ANALYZED 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</a:t>
            </a:r>
            <a:r>
              <a:rPr lang="en-US" altLang="zh-CN" sz="1600">
                <a:sym typeface="+mn-ea"/>
              </a:rPr>
              <a:t>Index</a:t>
            </a:r>
            <a:r>
              <a:rPr lang="en-US" altLang="zh-CN" sz="1600"/>
              <a:t>.NOT_ANALYZED 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</a:t>
            </a:r>
            <a:r>
              <a:rPr lang="en-US" altLang="zh-CN" sz="1600">
                <a:sym typeface="+mn-ea"/>
              </a:rPr>
              <a:t>Index</a:t>
            </a:r>
            <a:r>
              <a:rPr lang="en-US" altLang="zh-CN" sz="1600"/>
              <a:t>.ANALYZED_NO_NORMS 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</a:t>
            </a:r>
            <a:r>
              <a:rPr lang="en-US" altLang="zh-CN" sz="1600">
                <a:sym typeface="+mn-ea"/>
              </a:rPr>
              <a:t>Index</a:t>
            </a:r>
            <a:r>
              <a:rPr lang="en-US" altLang="zh-CN" sz="1600"/>
              <a:t>.NOT_ANALYZED_NO_NORMS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     </a:t>
            </a:r>
            <a:r>
              <a:rPr lang="en-US" altLang="zh-CN" sz="1600"/>
              <a:t>Index.NO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r>
              <a:rPr lang="zh-CN" altLang="en-US" sz="1600"/>
              <a:t>域存储选项（用来确定是否需要存储域的真实值，以便后续搜索时能恢复这个值）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     Store.YES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Store.NO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r>
              <a:rPr lang="zh-CN" altLang="en-US" sz="1600"/>
              <a:t>域的项向量选项</a:t>
            </a:r>
            <a:endParaRPr lang="zh-CN" altLang="en-US" sz="1600"/>
          </a:p>
          <a:p>
            <a:r>
              <a:rPr lang="zh-CN" altLang="en-US" sz="1600"/>
              <a:t>域选项组合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325" y="5007610"/>
            <a:ext cx="5876925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870"/>
            <a:ext cx="11066780" cy="6625590"/>
          </a:xfrm>
        </p:spPr>
        <p:txBody>
          <a:bodyPr/>
          <a:p>
            <a:pPr marL="0" indent="0">
              <a:buNone/>
            </a:pPr>
            <a:r>
              <a:rPr lang="en-US" altLang="zh-CN" sz="1600"/>
              <a:t>Lucene</a:t>
            </a:r>
            <a:r>
              <a:rPr lang="zh-CN" altLang="en-US" sz="1600"/>
              <a:t>索引在逻辑上使用</a:t>
            </a:r>
            <a:r>
              <a:rPr lang="en-US" altLang="zh-CN" sz="1600"/>
              <a:t>Directory</a:t>
            </a:r>
            <a:r>
              <a:rPr lang="zh-CN" altLang="en-US" sz="1600"/>
              <a:t>表示，在索引和搜索时通过将</a:t>
            </a:r>
            <a:r>
              <a:rPr lang="en-US" altLang="zh-CN" sz="1600"/>
              <a:t>Directory</a:t>
            </a:r>
            <a:r>
              <a:rPr lang="zh-CN" altLang="en-US" sz="1600"/>
              <a:t>传递给</a:t>
            </a:r>
            <a:r>
              <a:rPr lang="en-US" altLang="zh-CN" sz="1600"/>
              <a:t>IndexWriter</a:t>
            </a:r>
            <a:r>
              <a:rPr lang="zh-CN" altLang="en-US" sz="1600"/>
              <a:t>和</a:t>
            </a:r>
            <a:r>
              <a:rPr lang="en-US" altLang="zh-CN" sz="1600"/>
              <a:t>IndexSearcher</a:t>
            </a:r>
            <a:r>
              <a:rPr lang="zh-CN" altLang="en-US" sz="1600"/>
              <a:t>即可实现索引和搜索动作。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物理上一个</a:t>
            </a:r>
            <a:r>
              <a:rPr lang="en-US" altLang="zh-CN" sz="1600"/>
              <a:t>Lucene</a:t>
            </a:r>
            <a:r>
              <a:rPr lang="zh-CN" altLang="en-US" sz="1600"/>
              <a:t>索引由一个或多个段组成，每个段又有多个索引文件组成，属于同一个段的索引文件具有相同的前缀名以及不同的后缀名。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Lucene</a:t>
            </a:r>
            <a:r>
              <a:rPr lang="zh-CN" altLang="en-US" sz="1600"/>
              <a:t>由两种索引结构：多文件索引结构和复合文件索引结构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						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						                                        </a:t>
            </a:r>
            <a:r>
              <a:rPr lang="zh-CN" altLang="en-US" sz="1600"/>
              <a:t>复合文件索引结构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		</a:t>
            </a:r>
            <a:r>
              <a:rPr lang="zh-CN" altLang="en-US" sz="1600"/>
              <a:t>多文件索引结构                                                       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Lucene</a:t>
            </a:r>
            <a:r>
              <a:rPr lang="zh-CN" altLang="en-US" sz="1600"/>
              <a:t>通过使用段将文档添加到新创建的索引段中，并只需要周期性与其他现有段合并将文档添加到索引中。因为减少了频繁对索引文件的修改，所以提高了索引效率。</a:t>
            </a:r>
            <a:endParaRPr lang="zh-CN" altLang="en-US" sz="1600"/>
          </a:p>
          <a:p>
            <a:pPr marL="0" indent="0">
              <a:buNone/>
            </a:pP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325" y="1655445"/>
            <a:ext cx="5390515" cy="25641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0" y="1655445"/>
            <a:ext cx="5697220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3830" cy="517525"/>
          </a:xfrm>
        </p:spPr>
        <p:txBody>
          <a:bodyPr>
            <a:normAutofit/>
          </a:bodyPr>
          <a:p>
            <a:r>
              <a:rPr lang="zh-CN" altLang="en-US" sz="2800"/>
              <a:t>分析过程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82015"/>
            <a:ext cx="10515600" cy="5295265"/>
          </a:xfrm>
        </p:spPr>
        <p:txBody>
          <a:bodyPr/>
          <a:p>
            <a:pPr marL="0" indent="0">
              <a:buNone/>
            </a:pPr>
            <a:r>
              <a:rPr lang="zh-CN" altLang="en-US" sz="1600"/>
              <a:t>在</a:t>
            </a:r>
            <a:r>
              <a:rPr lang="en-US" altLang="zh-CN" sz="1600"/>
              <a:t>Lucene</a:t>
            </a:r>
            <a:r>
              <a:rPr lang="zh-CN" altLang="en-US" sz="1600"/>
              <a:t>中，分析过程是将</a:t>
            </a:r>
            <a:r>
              <a:rPr lang="en-US" altLang="zh-CN" sz="1600"/>
              <a:t>Field</a:t>
            </a:r>
            <a:r>
              <a:rPr lang="zh-CN" altLang="en-US" sz="1600"/>
              <a:t>转换为最基本的索引表示单元</a:t>
            </a:r>
            <a:r>
              <a:rPr lang="en-US" altLang="zh-CN" sz="1600"/>
              <a:t>Term</a:t>
            </a:r>
            <a:r>
              <a:rPr lang="zh-CN" altLang="en-US" sz="1600"/>
              <a:t>的过程。这些操作可能包括</a:t>
            </a:r>
            <a:r>
              <a:rPr lang="en-US" altLang="zh-CN" sz="1600"/>
              <a:t>: </a:t>
            </a:r>
            <a:r>
              <a:rPr lang="zh-CN" altLang="en-US" sz="1600"/>
              <a:t>提取单词，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去除标点符号，将字母转为小写，去除常用词，词干还原，或者将单词转为基本形式。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Lucene </a:t>
            </a:r>
            <a:r>
              <a:rPr lang="zh-CN" altLang="en-US" sz="1600"/>
              <a:t>内置的分析器（部分）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</a:t>
            </a:r>
            <a:r>
              <a:rPr lang="en-US" altLang="zh-CN" sz="1600"/>
              <a:t>WhiteSpaceAnalyzer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SimpleAnalyzer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StopAnalyzer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StandardAnalyzer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常见的中文分析器</a:t>
            </a:r>
            <a:r>
              <a:rPr lang="zh-CN" altLang="en-US" sz="1600">
                <a:sym typeface="+mn-ea"/>
              </a:rPr>
              <a:t>（部分）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      IKAnalyzer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mmseg4j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当调用分析器的</a:t>
            </a:r>
            <a:r>
              <a:rPr lang="en-US" altLang="zh-CN" sz="1600"/>
              <a:t>tokenStream</a:t>
            </a:r>
            <a:r>
              <a:rPr lang="zh-CN" altLang="en-US" sz="1600"/>
              <a:t>方法时，得到一个表示原始文本的</a:t>
            </a:r>
            <a:r>
              <a:rPr lang="en-US" altLang="zh-CN" sz="1600"/>
              <a:t>tokens</a:t>
            </a:r>
            <a:r>
              <a:rPr lang="zh-CN" altLang="en-US" sz="1600"/>
              <a:t>流，继而可以得到整个分析器链。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640580"/>
            <a:ext cx="5887085" cy="911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430" y="4758055"/>
            <a:ext cx="2295525" cy="1419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285" y="1539875"/>
            <a:ext cx="3977005" cy="23660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2075"/>
            <a:ext cx="10515600" cy="6603365"/>
          </a:xfrm>
        </p:spPr>
        <p:txBody>
          <a:bodyPr/>
          <a:p>
            <a:pPr marL="0" indent="0">
              <a:buNone/>
            </a:pPr>
            <a:r>
              <a:rPr lang="en-US" altLang="zh-CN" sz="1600"/>
              <a:t>Lucene</a:t>
            </a:r>
            <a:r>
              <a:rPr lang="zh-CN" altLang="en-US" sz="1600"/>
              <a:t>内置的</a:t>
            </a:r>
            <a:r>
              <a:rPr lang="en-US" altLang="zh-CN" sz="1600"/>
              <a:t>token</a:t>
            </a:r>
            <a:r>
              <a:rPr lang="zh-CN" altLang="en-US" sz="1600"/>
              <a:t>属性集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通过</a:t>
            </a:r>
            <a:r>
              <a:rPr lang="en-US" altLang="zh-CN" sz="1600"/>
              <a:t>TokenStream</a:t>
            </a:r>
            <a:r>
              <a:rPr lang="zh-CN" altLang="en-US" sz="1600"/>
              <a:t>的</a:t>
            </a:r>
            <a:r>
              <a:rPr lang="en-US" altLang="zh-CN" sz="1600"/>
              <a:t>addAttribute</a:t>
            </a:r>
            <a:r>
              <a:rPr lang="zh-CN" altLang="en-US" sz="1600"/>
              <a:t>方法获得相应的属性类，再使用</a:t>
            </a:r>
            <a:r>
              <a:rPr lang="en-US" altLang="zh-CN" sz="1600"/>
              <a:t>TokenStream</a:t>
            </a:r>
            <a:r>
              <a:rPr lang="zh-CN" altLang="en-US" sz="1600"/>
              <a:t>的</a:t>
            </a:r>
            <a:r>
              <a:rPr lang="en-US" altLang="zh-CN" sz="1600"/>
              <a:t>incrementToken</a:t>
            </a:r>
            <a:r>
              <a:rPr lang="zh-CN" altLang="en-US" sz="1600"/>
              <a:t>遍历所有的</a:t>
            </a:r>
            <a:r>
              <a:rPr lang="en-US" altLang="zh-CN" sz="1600"/>
              <a:t>token</a:t>
            </a:r>
            <a:r>
              <a:rPr lang="zh-CN" altLang="en-US" sz="1600"/>
              <a:t>，即可获得相关的属性信息。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60" y="558165"/>
            <a:ext cx="5695950" cy="1533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1792</Words>
  <Application>WPS 演示</Application>
  <PresentationFormat>宽屏</PresentationFormat>
  <Paragraphs>111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Lucene-Core基础知识介绍</vt:lpstr>
      <vt:lpstr>目录</vt:lpstr>
      <vt:lpstr>Lucene简介</vt:lpstr>
      <vt:lpstr>Lucene索引介绍</vt:lpstr>
      <vt:lpstr>预处理过程</vt:lpstr>
      <vt:lpstr>PowerPoint 演示文稿</vt:lpstr>
      <vt:lpstr>PowerPoint 演示文稿</vt:lpstr>
      <vt:lpstr>分析过程</vt:lpstr>
      <vt:lpstr>PowerPoint 演示文稿</vt:lpstr>
      <vt:lpstr>PowerPoint 演示文稿</vt:lpstr>
      <vt:lpstr>搜索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107</cp:revision>
  <dcterms:created xsi:type="dcterms:W3CDTF">2019-01-05T14:00:00Z</dcterms:created>
  <dcterms:modified xsi:type="dcterms:W3CDTF">2019-01-10T00:23:57Z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