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983D-0F91-244B-8103-05DCF0BB578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27B4-417A-1443-80FC-1449278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2473" y="1559788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Reconstruction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DREAM.3D</a:t>
            </a:r>
            <a:r>
              <a:rPr lang="zh-CN" alt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EBSD 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slices</a:t>
            </a:r>
          </a:p>
          <a:p>
            <a:pPr lvl="2"/>
            <a:r>
              <a:rPr lang="en-US" altLang="zh-CN" sz="2000" dirty="0" smtClean="0"/>
              <a:t>align slices, cleanup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Segment Grains, </a:t>
            </a:r>
            <a:r>
              <a:rPr lang="en-US" dirty="0" smtClean="0"/>
              <a:t>group together pixels of consistent orientation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grain Id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Mesh &amp; Smoothing, label grain interfaces to form interface network</a:t>
            </a:r>
          </a:p>
          <a:p>
            <a:pPr lvl="2"/>
            <a:r>
              <a:rPr lang="en-US" altLang="zh-CN" sz="2000" dirty="0" smtClean="0"/>
              <a:t>triangle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label</a:t>
            </a: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Statistics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23158" y="1151908"/>
            <a:ext cx="2850078" cy="60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EBSD 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slices</a:t>
            </a:r>
            <a:endParaRPr lang="zh-CN" altLang="en-US" dirty="0" smtClean="0"/>
          </a:p>
          <a:p>
            <a:pPr lvl="1"/>
            <a:r>
              <a:rPr lang="en-US" altLang="zh-CN" sz="1400" dirty="0" smtClean="0"/>
              <a:t>align slices, clean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3158" y="2032069"/>
            <a:ext cx="285007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grains</a:t>
            </a:r>
            <a:endParaRPr lang="zh-CN" altLang="en-US" dirty="0" smtClean="0"/>
          </a:p>
          <a:p>
            <a:pPr lvl="1"/>
            <a:r>
              <a:rPr lang="en-US" altLang="zh-CN" sz="1400" dirty="0"/>
              <a:t>g</a:t>
            </a:r>
            <a:r>
              <a:rPr lang="en-US" altLang="zh-CN" sz="1400" dirty="0" smtClean="0"/>
              <a:t>roup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pixels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constant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assign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3158" y="3106608"/>
            <a:ext cx="285007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Smoothing</a:t>
            </a:r>
            <a:endParaRPr lang="zh-CN" altLang="en-US" dirty="0" smtClean="0"/>
          </a:p>
          <a:p>
            <a:pPr lvl="1"/>
            <a:r>
              <a:rPr lang="en-US" altLang="zh-CN" sz="1400" dirty="0"/>
              <a:t>r</a:t>
            </a:r>
            <a:r>
              <a:rPr lang="en-US" altLang="zh-CN" sz="1400" dirty="0" smtClean="0"/>
              <a:t>epresent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boundaries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smoothed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triangles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3158" y="4195201"/>
            <a:ext cx="2850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Statistics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3158" y="4990067"/>
            <a:ext cx="126076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Volumetric</a:t>
            </a:r>
            <a:endParaRPr lang="zh-CN" altLang="en-US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/>
              <a:t>Phases</a:t>
            </a:r>
            <a:endParaRPr lang="zh-CN" altLang="en-US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/>
              <a:t>Grains</a:t>
            </a:r>
            <a:endParaRPr lang="zh-CN" alt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729344" y="4990067"/>
            <a:ext cx="137951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Interfacial</a:t>
            </a:r>
            <a:endParaRPr lang="zh-CN" altLang="en-US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boundaries</a:t>
            </a:r>
            <a:endParaRPr lang="zh-CN" altLang="en-US" sz="14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38301" y="176167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8301" y="283228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26425" y="3906827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26425" y="456453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2029" y="4783038"/>
            <a:ext cx="146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72596" y="477630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02029" y="477230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6473" y="59996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Figure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1.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Flow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chart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of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DREAM.3D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data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processing</a:t>
            </a:r>
            <a:endParaRPr lang="zh-CN" altLang="en-US" dirty="0" smtClean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7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3158" y="1151908"/>
            <a:ext cx="2850078" cy="60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EBSD 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slices</a:t>
            </a:r>
            <a:endParaRPr lang="zh-CN" altLang="en-US" dirty="0" smtClean="0"/>
          </a:p>
          <a:p>
            <a:pPr lvl="1"/>
            <a:r>
              <a:rPr lang="en-US" altLang="zh-CN" sz="1400" dirty="0" smtClean="0"/>
              <a:t>align slices, clean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3158" y="2032069"/>
            <a:ext cx="285007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grains</a:t>
            </a:r>
            <a:endParaRPr lang="zh-CN" altLang="en-US" dirty="0" smtClean="0"/>
          </a:p>
          <a:p>
            <a:pPr lvl="1"/>
            <a:r>
              <a:rPr lang="en-US" altLang="zh-CN" sz="1400" dirty="0"/>
              <a:t>g</a:t>
            </a:r>
            <a:r>
              <a:rPr lang="en-US" altLang="zh-CN" sz="1400" dirty="0" smtClean="0"/>
              <a:t>roup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pixels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constant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assign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3158" y="3106608"/>
            <a:ext cx="285007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Smoothing</a:t>
            </a:r>
            <a:endParaRPr lang="zh-CN" altLang="en-US" dirty="0" smtClean="0"/>
          </a:p>
          <a:p>
            <a:pPr lvl="1"/>
            <a:r>
              <a:rPr lang="en-US" altLang="zh-CN" sz="1400" dirty="0"/>
              <a:t>r</a:t>
            </a:r>
            <a:r>
              <a:rPr lang="en-US" altLang="zh-CN" sz="1400" dirty="0" smtClean="0"/>
              <a:t>epresent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boundaries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smoothed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triangles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0436" y="1813926"/>
            <a:ext cx="345202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Statistics</a:t>
            </a:r>
            <a:endParaRPr lang="zh-CN" altLang="en-US" dirty="0" smtClean="0"/>
          </a:p>
          <a:p>
            <a:r>
              <a:rPr lang="en-US" altLang="zh-CN" sz="1400" dirty="0" smtClean="0"/>
              <a:t>Volumetric</a:t>
            </a:r>
            <a:endParaRPr lang="zh-CN" alt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400" dirty="0" smtClean="0"/>
              <a:t>Phases</a:t>
            </a:r>
            <a:endParaRPr lang="zh-CN" alt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400" dirty="0" smtClean="0"/>
              <a:t>Grains</a:t>
            </a:r>
            <a:endParaRPr lang="zh-CN" altLang="en-US" sz="1400" dirty="0" smtClean="0"/>
          </a:p>
          <a:p>
            <a:pPr lvl="2"/>
            <a:r>
              <a:rPr lang="zh-CN" altLang="en-US" sz="1400" dirty="0"/>
              <a:t> </a:t>
            </a: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sizes,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…</a:t>
            </a:r>
            <a:endParaRPr lang="zh-CN" altLang="en-US" sz="1400" dirty="0" smtClean="0"/>
          </a:p>
          <a:p>
            <a:r>
              <a:rPr lang="en-US" altLang="zh-CN" sz="1400" dirty="0" smtClean="0"/>
              <a:t>Interfacial</a:t>
            </a:r>
            <a:endParaRPr lang="zh-CN" altLang="en-US" sz="1400" dirty="0" smtClean="0"/>
          </a:p>
          <a:p>
            <a:pPr marL="742950" lvl="1" indent="-285750">
              <a:buSzPct val="100000"/>
              <a:buFont typeface="Arial" charset="0"/>
              <a:buChar char="•"/>
            </a:pPr>
            <a:r>
              <a:rPr lang="en-US" altLang="zh-CN" sz="1400" dirty="0" smtClean="0"/>
              <a:t>Grain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boundaries</a:t>
            </a:r>
            <a:endParaRPr lang="zh-CN" altLang="en-US" sz="1400" dirty="0" smtClean="0"/>
          </a:p>
          <a:p>
            <a:pPr lvl="2">
              <a:buSzPct val="100000"/>
            </a:pPr>
            <a:r>
              <a:rPr lang="en-US" altLang="zh-CN" sz="1400" dirty="0"/>
              <a:t>t</a:t>
            </a:r>
            <a:r>
              <a:rPr lang="en-US" altLang="zh-CN" sz="1400" dirty="0" smtClean="0"/>
              <a:t>riangle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label,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triangle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normal,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triangle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area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…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38301" y="176167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8301" y="283228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73236" y="3523767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23158" y="41727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Cambria" charset="0"/>
                <a:ea typeface="Cambria" charset="0"/>
                <a:cs typeface="Cambria" charset="0"/>
              </a:rPr>
              <a:t>Figure</a:t>
            </a:r>
            <a:r>
              <a:rPr lang="zh-CN" altLang="en-US" b="1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b="1" dirty="0" smtClean="0">
                <a:latin typeface="Cambria" charset="0"/>
                <a:ea typeface="Cambria" charset="0"/>
                <a:cs typeface="Cambria" charset="0"/>
              </a:rPr>
              <a:t>1.</a:t>
            </a:r>
            <a:r>
              <a:rPr lang="zh-CN" altLang="en-US" b="1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Flow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chart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of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DREAM.3D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data</a:t>
            </a:r>
            <a:r>
              <a:rPr lang="zh-CN" altLang="en-US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dirty="0" smtClean="0">
                <a:latin typeface="Cambria" charset="0"/>
                <a:ea typeface="Cambria" charset="0"/>
                <a:cs typeface="Cambria" charset="0"/>
              </a:rPr>
              <a:t>processing</a:t>
            </a:r>
            <a:endParaRPr lang="zh-CN" altLang="en-US" dirty="0" smtClean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73236" y="243217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7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23" y="344459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Find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the triangles on triple line.</a:t>
            </a:r>
          </a:p>
          <a:p>
            <a:pPr marL="914400"/>
            <a:r>
              <a:rPr lang="en-US" dirty="0">
                <a:solidFill>
                  <a:srgbClr val="000000"/>
                </a:solidFill>
                <a:latin typeface="Arial" charset="0"/>
              </a:rPr>
              <a:t>Check its node type, it 2 of the 3 nodes have type 3, keep it.</a:t>
            </a:r>
            <a:endParaRPr lang="en-US" dirty="0"/>
          </a:p>
          <a:p>
            <a:pPr fontAlgn="base">
              <a:buFont typeface="+mj-lt"/>
              <a:buAutoNum type="arabicPeriod" startAt="2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Sort the triangles into groups of 3.</a:t>
            </a:r>
          </a:p>
          <a:p>
            <a:pPr marL="914400"/>
            <a:r>
              <a:rPr lang="en-US" dirty="0">
                <a:solidFill>
                  <a:srgbClr val="000000"/>
                </a:solidFill>
                <a:latin typeface="Arial" charset="0"/>
              </a:rPr>
              <a:t>Find the triangles groups that share 2 common vertex.</a:t>
            </a:r>
            <a:endParaRPr lang="en-US" dirty="0"/>
          </a:p>
          <a:p>
            <a:pPr marL="1371600"/>
            <a:r>
              <a:rPr lang="en-US" dirty="0">
                <a:solidFill>
                  <a:srgbClr val="000000"/>
                </a:solidFill>
                <a:latin typeface="Arial" charset="0"/>
              </a:rPr>
              <a:t>first sort vertex of every triangle to increase order, then check if (1,2), (1,3), (2,3) is the same</a:t>
            </a:r>
            <a:endParaRPr lang="en-US" dirty="0"/>
          </a:p>
          <a:p>
            <a:pPr marL="914400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If the group contain more than 3 triangles, ignore this group.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75403" y="3444599"/>
            <a:ext cx="5774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3"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charset="0"/>
              </a:rPr>
              <a:t>for j = 1:#groups</a:t>
            </a:r>
          </a:p>
          <a:p>
            <a:pPr marL="914400"/>
            <a:r>
              <a:rPr lang="en-US" dirty="0">
                <a:solidFill>
                  <a:srgbClr val="000000"/>
                </a:solidFill>
                <a:latin typeface="Arial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= 1:3</a:t>
            </a:r>
            <a:endParaRPr lang="en-US" dirty="0"/>
          </a:p>
          <a:p>
            <a:pPr marL="1371600"/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TriNormal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of the other two triangles in the group as N1 and N2</a:t>
            </a:r>
            <a:endParaRPr lang="en-US" dirty="0"/>
          </a:p>
          <a:p>
            <a:pPr marL="1371600"/>
            <a:r>
              <a:rPr lang="en-US" dirty="0" err="1">
                <a:solidFill>
                  <a:srgbClr val="000000"/>
                </a:solidFill>
                <a:latin typeface="Arial" charset="0"/>
              </a:rPr>
              <a:t>DihedralAngle_Ttr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((j-1)+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= (angle between N1 and N2, adjusted to 0-180°)</a:t>
            </a:r>
            <a:endParaRPr lang="en-US" dirty="0"/>
          </a:p>
          <a:p>
            <a:pPr marL="914400"/>
            <a:r>
              <a:rPr lang="en-US" dirty="0">
                <a:solidFill>
                  <a:srgbClr val="000000"/>
                </a:solidFill>
                <a:latin typeface="Arial" charset="0"/>
              </a:rPr>
              <a:t>end</a:t>
            </a:r>
            <a:endParaRPr lang="en-US" dirty="0"/>
          </a:p>
          <a:p>
            <a:pPr marL="457200"/>
            <a:r>
              <a:rPr lang="en-US" dirty="0">
                <a:solidFill>
                  <a:srgbClr val="000000"/>
                </a:solidFill>
                <a:latin typeface="Arial" charset="0"/>
              </a:rPr>
              <a:t>end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34" y="1213692"/>
            <a:ext cx="22367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sz="1400" dirty="0" smtClean="0"/>
              <a:t>triangle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normal</a:t>
            </a:r>
            <a:endParaRPr lang="zh-CN" altLang="en-US" sz="1400" dirty="0" smtClean="0"/>
          </a:p>
          <a:p>
            <a:pPr lvl="1"/>
            <a:r>
              <a:rPr lang="en-US" altLang="zh-CN" sz="1400" dirty="0" smtClean="0"/>
              <a:t>t</a:t>
            </a:r>
            <a:r>
              <a:rPr lang="en-US" altLang="zh-CN" sz="1400" dirty="0" smtClean="0"/>
              <a:t>riangle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endParaRPr lang="zh-CN" altLang="en-US" sz="1400" dirty="0" smtClean="0"/>
          </a:p>
          <a:p>
            <a:pPr lvl="1"/>
            <a:r>
              <a:rPr lang="en-US" altLang="zh-CN" sz="1400" dirty="0"/>
              <a:t>t</a:t>
            </a:r>
            <a:r>
              <a:rPr lang="en-US" altLang="zh-CN" sz="1400" dirty="0" smtClean="0"/>
              <a:t>riangle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node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type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endParaRPr lang="en-US" altLang="zh-CN" sz="1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66768" y="17402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3968" y="1417034"/>
            <a:ext cx="22367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triangles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endParaRPr lang="en-US" altLang="zh-CN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60547" y="1740199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7747" y="1417034"/>
            <a:ext cx="27371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triangles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endParaRPr lang="en-US" altLang="zh-CN" sz="1400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765085" y="1740199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32438" y="1417034"/>
            <a:ext cx="20492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dihedral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angles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9732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261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Cambria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Xiaoting Zhong</dc:creator>
  <cp:lastModifiedBy>Xiaoting Zhong</cp:lastModifiedBy>
  <cp:revision>7</cp:revision>
  <dcterms:created xsi:type="dcterms:W3CDTF">2016-04-29T20:42:57Z</dcterms:created>
  <dcterms:modified xsi:type="dcterms:W3CDTF">2016-04-30T17:15:12Z</dcterms:modified>
</cp:coreProperties>
</file>