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80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43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864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99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00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49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200" algn="l" rtl="0">
              <a:spcBef>
                <a:spcPts val="0"/>
              </a:spcBef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200" algn="r" rtl="0">
              <a:spcBef>
                <a:spcPts val="0"/>
              </a:spcBef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chastic_process" TargetMode="External"/><Relationship Id="rId4" Type="http://schemas.openxmlformats.org/officeDocument/2006/relationships/hyperlink" Target="https://en.wikipedia.org/wiki/Probability_distribution" TargetMode="External"/><Relationship Id="rId5" Type="http://schemas.openxmlformats.org/officeDocument/2006/relationships/hyperlink" Target="https://en.wikipedia.org/wiki/Sparse_matrix" TargetMode="External"/><Relationship Id="rId6" Type="http://schemas.openxmlformats.org/officeDocument/2006/relationships/hyperlink" Target="https://en.wikipedia.org/wiki/Binary_matrix" TargetMode="External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-project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-3176" y="0"/>
            <a:ext cx="12192001" cy="6858001"/>
            <a:chOff x="-3176" y="0"/>
            <a:chExt cx="12192001" cy="6858001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12188825" cy="6858001"/>
            </a:xfrm>
            <a:prstGeom prst="rect">
              <a:avLst/>
            </a:prstGeom>
            <a:gradFill>
              <a:gsLst>
                <a:gs pos="0">
                  <a:srgbClr val="F78121"/>
                </a:gs>
                <a:gs pos="50000">
                  <a:srgbClr val="D54006"/>
                </a:gs>
                <a:gs pos="100000">
                  <a:srgbClr val="8C0000"/>
                </a:gs>
              </a:gsLst>
              <a:lin ang="252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04" name="Shape 204" descr="A close up of a building  Description generated with very high confidence"/>
            <p:cNvPicPr preferRelativeResize="0"/>
            <p:nvPr/>
          </p:nvPicPr>
          <p:blipFill rotWithShape="1">
            <a:blip r:embed="rId3">
              <a:alphaModFix amt="10000"/>
            </a:blip>
            <a:srcRect/>
            <a:stretch/>
          </p:blipFill>
          <p:spPr>
            <a:xfrm>
              <a:off x="-3176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Shape 205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Panama Papers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690908" y="5650118"/>
            <a:ext cx="8133478" cy="4065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Massive Offshore Leaks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-317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4639056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2" y="609600"/>
            <a:ext cx="4959094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" y="1970241"/>
            <a:ext cx="4956048" cy="19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6090" y="921208"/>
            <a:ext cx="6269479" cy="501558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pic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of officers’ degree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0321" y="2888315"/>
            <a:ext cx="3656289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 of degree of global officers from 1970 to 2015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654321" y="908098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Location: mean degree, proportion of one-degree node.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Spread: standard deviation, 75% percentile( max is extremely sensitive to officers in large clusters)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Frequency: Number of degree-two nodes, one proportion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Variability via time: alpha( small alpha means more centralized country, and an expansion of new officers)</a:t>
            </a:r>
          </a:p>
          <a:p>
            <a:pPr marL="228600" lvl="0" indent="-7620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Indian Buffet Process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0325" y="5023817"/>
            <a:ext cx="9613800" cy="9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stochastic process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defining a </a:t>
            </a:r>
            <a:r>
              <a:rPr lang="en-US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probability distribution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over </a:t>
            </a:r>
            <a:r>
              <a:rPr lang="en-US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sparse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binary matrices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 a finite number of rows and an infinite number of columns.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1725" y="2062766"/>
            <a:ext cx="7781084" cy="28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2322"/>
            <a:ext cx="12192002" cy="249610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519550" y="3554550"/>
            <a:ext cx="8027100" cy="231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When customer 1 entered, he chose O1 new dishes,  O1 has Poisson distribution with parameter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675375" y="1013125"/>
            <a:ext cx="10338900" cy="227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 this case,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Entities = Customers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Officers = Dishes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Countries = Restaurants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3343275"/>
            <a:ext cx="2384839" cy="22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4753850" y="3320750"/>
            <a:ext cx="6754200" cy="25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Where the number of new officers connected to entity i Oi follows Poisson Distribution with parameter </a:t>
            </a:r>
            <a:r>
              <a:rPr lang="en-US" sz="2400" i="1">
                <a:solidFill>
                  <a:srgbClr val="FFFFFF"/>
                </a:solidFill>
              </a:rPr>
              <a:t>α/i.</a:t>
            </a:r>
          </a:p>
          <a:p>
            <a:pPr marL="0" lvl="0" indent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Normalization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Formula: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(vij - mean(vj))/sd(vj)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For j th year, for country i.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endParaRPr/>
          </a:p>
          <a:p>
            <a:pPr marL="152400" marR="0" lvl="0" indent="-1524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Purpose: Make things comparable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  1. Countries are of different sizes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  2. Six measures are of different units (do not want certain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      measure to dominate)</a:t>
            </a:r>
          </a:p>
        </p:txBody>
      </p:sp>
    </p:spTree>
    <p:extLst>
      <p:ext uri="{BB962C8B-B14F-4D97-AF65-F5344CB8AC3E}">
        <p14:creationId xmlns:p14="http://schemas.microsoft.com/office/powerpoint/2010/main" val="29477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PCA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262950" y="2173250"/>
            <a:ext cx="5861400" cy="416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76200">
              <a:spcBef>
                <a:spcPts val="0"/>
              </a:spcBef>
              <a:buNone/>
            </a:pPr>
            <a:r>
              <a:rPr lang="en-US" dirty="0"/>
              <a:t>Reduce the higher correlated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/>
              <a:t>dimensions to orthogonal dimensions</a:t>
            </a:r>
          </a:p>
          <a:p>
            <a:pPr marL="228600" lvl="0" indent="-76200">
              <a:spcBef>
                <a:spcPts val="0"/>
              </a:spcBef>
              <a:buNone/>
            </a:pPr>
            <a:endParaRPr dirty="0"/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/>
              <a:t>Like the The Gram-Schmidt process in Linear algebra to get orthonormal </a:t>
            </a:r>
            <a:r>
              <a:rPr lang="en-US" dirty="0" smtClean="0"/>
              <a:t>basis</a:t>
            </a:r>
          </a:p>
          <a:p>
            <a:pPr marL="228600" lvl="0" indent="-76200">
              <a:spcBef>
                <a:spcPts val="0"/>
              </a:spcBef>
              <a:buNone/>
            </a:pPr>
            <a:endParaRPr lang="en-US" dirty="0"/>
          </a:p>
          <a:p>
            <a:pPr marL="228600" lvl="0" indent="-76200">
              <a:spcBef>
                <a:spcPts val="0"/>
              </a:spcBef>
              <a:buNone/>
            </a:pPr>
            <a:endParaRPr dirty="0"/>
          </a:p>
          <a:p>
            <a:pPr marL="228600" lvl="0" indent="-7620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75" y="2173250"/>
            <a:ext cx="5656999" cy="4242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13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Why do the normalization first?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76200">
              <a:spcBef>
                <a:spcPts val="0"/>
              </a:spcBef>
              <a:buNone/>
            </a:pPr>
            <a:r>
              <a:rPr lang="en-US" dirty="0"/>
              <a:t>Initial PCA result without normalization: </a:t>
            </a:r>
          </a:p>
          <a:p>
            <a:pPr marL="228600" lvl="0" indent="-76200">
              <a:spcBef>
                <a:spcPts val="0"/>
              </a:spcBef>
              <a:buNone/>
            </a:pPr>
            <a:endParaRPr lang="en-US" dirty="0" smtClean="0"/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 smtClean="0"/>
              <a:t>Only </a:t>
            </a:r>
            <a:r>
              <a:rPr lang="en-US" dirty="0"/>
              <a:t>one dimension matters. I suspect the industry size </a:t>
            </a:r>
            <a:r>
              <a:rPr lang="en-US" dirty="0" smtClean="0"/>
              <a:t>dominate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 smtClean="0"/>
              <a:t>all </a:t>
            </a:r>
            <a:r>
              <a:rPr lang="en-US" dirty="0"/>
              <a:t>measures.</a:t>
            </a:r>
          </a:p>
          <a:p>
            <a:pPr marL="228600" lvl="0" indent="-76200">
              <a:spcBef>
                <a:spcPts val="0"/>
              </a:spcBef>
              <a:buNone/>
            </a:pPr>
            <a:endParaRPr dirty="0"/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/>
              <a:t>PCA after normalization: </a:t>
            </a:r>
          </a:p>
          <a:p>
            <a:pPr marL="228600" lvl="0" indent="-76200" rtl="0">
              <a:spcBef>
                <a:spcPts val="0"/>
              </a:spcBef>
              <a:buNone/>
            </a:pPr>
            <a:endParaRPr lang="en-US" dirty="0" smtClean="0"/>
          </a:p>
          <a:p>
            <a:pPr marL="228600" lvl="0" indent="-76200" rtl="0">
              <a:spcBef>
                <a:spcPts val="0"/>
              </a:spcBef>
              <a:buNone/>
            </a:pPr>
            <a:r>
              <a:rPr lang="en-US" dirty="0" smtClean="0"/>
              <a:t>Two </a:t>
            </a:r>
            <a:r>
              <a:rPr lang="en-US" dirty="0"/>
              <a:t>or three dimensions matter. </a:t>
            </a:r>
          </a:p>
        </p:txBody>
      </p:sp>
    </p:spTree>
    <p:extLst>
      <p:ext uri="{BB962C8B-B14F-4D97-AF65-F5344CB8AC3E}">
        <p14:creationId xmlns:p14="http://schemas.microsoft.com/office/powerpoint/2010/main" val="32456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PCA Results and Interpretations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7620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8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K - means Clustering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76200">
              <a:spcBef>
                <a:spcPts val="0"/>
              </a:spcBef>
              <a:buNone/>
            </a:pPr>
            <a:r>
              <a:rPr lang="en-US" dirty="0"/>
              <a:t>Metrics: Typical L2 metrics</a:t>
            </a:r>
          </a:p>
          <a:p>
            <a:pPr marL="228600" lvl="0" indent="-76200">
              <a:spcBef>
                <a:spcPts val="0"/>
              </a:spcBef>
              <a:buNone/>
            </a:pPr>
            <a:endParaRPr dirty="0"/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/>
              <a:t>Future: Can use Random Forest to </a:t>
            </a:r>
            <a:r>
              <a:rPr lang="en-US" dirty="0" smtClean="0"/>
              <a:t>do the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>
            <a:off x="1564577" y="494787"/>
            <a:ext cx="7480986" cy="5659814"/>
            <a:chOff x="680063" y="378"/>
            <a:chExt cx="7480986" cy="5659814"/>
          </a:xfrm>
        </p:grpSpPr>
        <p:sp>
          <p:nvSpPr>
            <p:cNvPr id="216" name="Shape 216"/>
            <p:cNvSpPr/>
            <p:nvPr/>
          </p:nvSpPr>
          <p:spPr>
            <a:xfrm>
              <a:off x="3853678" y="378"/>
              <a:ext cx="2459900" cy="2459900"/>
            </a:xfrm>
            <a:prstGeom prst="ellipse">
              <a:avLst/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4213922" y="360622"/>
              <a:ext cx="1739412" cy="173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0625" tIns="40625" rIns="40625" bIns="40625" anchor="b" anchorCtr="0">
              <a:noAutofit/>
            </a:bodyPr>
            <a:lstStyle/>
            <a:p>
              <a:pPr marL="0" marR="0" lvl="0" indent="-2032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Officers</a:t>
              </a:r>
            </a:p>
          </p:txBody>
        </p:sp>
        <p:sp>
          <p:nvSpPr>
            <p:cNvPr id="218" name="Shape 218"/>
            <p:cNvSpPr/>
            <p:nvPr/>
          </p:nvSpPr>
          <p:spPr>
            <a:xfrm rot="3600000">
              <a:off x="5670815" y="2399133"/>
              <a:ext cx="654572" cy="830216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F7CEB4"/>
                </a:gs>
                <a:gs pos="50000">
                  <a:srgbClr val="F8C6A4"/>
                </a:gs>
                <a:gs pos="100000">
                  <a:srgbClr val="DFAC8C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 rot="3600000">
              <a:off x="5719908" y="2480144"/>
              <a:ext cx="458200" cy="498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2349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Trebuchet MS"/>
                <a:buNone/>
              </a:pPr>
              <a:endParaRPr sz="3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701149" y="3200292"/>
              <a:ext cx="2459900" cy="2459900"/>
            </a:xfrm>
            <a:prstGeom prst="ellipse">
              <a:avLst/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6061393" y="3560536"/>
              <a:ext cx="1739412" cy="173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0625" tIns="40625" rIns="40625" bIns="40625" anchor="b" anchorCtr="0">
              <a:noAutofit/>
            </a:bodyPr>
            <a:lstStyle/>
            <a:p>
              <a:pPr marL="0" marR="0" lvl="0" indent="-2032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Intermediaries</a:t>
              </a:r>
            </a:p>
          </p:txBody>
        </p:sp>
        <p:sp>
          <p:nvSpPr>
            <p:cNvPr id="222" name="Shape 222"/>
            <p:cNvSpPr/>
            <p:nvPr/>
          </p:nvSpPr>
          <p:spPr>
            <a:xfrm rot="10800000">
              <a:off x="4774867" y="4015134"/>
              <a:ext cx="654572" cy="830216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F7CEB4"/>
                </a:gs>
                <a:gs pos="50000">
                  <a:srgbClr val="F8C6A4"/>
                </a:gs>
                <a:gs pos="100000">
                  <a:srgbClr val="DFAC8C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4971239" y="4181177"/>
              <a:ext cx="458200" cy="498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2349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Trebuchet MS"/>
                <a:buNone/>
              </a:pPr>
              <a:endParaRPr sz="3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006206" y="3200292"/>
              <a:ext cx="2459900" cy="2459900"/>
            </a:xfrm>
            <a:prstGeom prst="ellipse">
              <a:avLst/>
            </a:prstGeom>
            <a:gradFill>
              <a:gsLst>
                <a:gs pos="0">
                  <a:srgbClr val="F2A04B"/>
                </a:gs>
                <a:gs pos="50000">
                  <a:srgbClr val="FA9506"/>
                </a:gs>
                <a:gs pos="100000">
                  <a:srgbClr val="E585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2366450" y="3560536"/>
              <a:ext cx="1739412" cy="173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0625" tIns="40625" rIns="40625" bIns="40625" anchor="b" anchorCtr="0">
              <a:noAutofit/>
            </a:bodyPr>
            <a:lstStyle/>
            <a:p>
              <a:pPr marL="0" marR="0" lvl="0" indent="-2032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Entities</a:t>
              </a:r>
            </a:p>
          </p:txBody>
        </p:sp>
        <p:sp>
          <p:nvSpPr>
            <p:cNvPr id="226" name="Shape 226"/>
            <p:cNvSpPr/>
            <p:nvPr/>
          </p:nvSpPr>
          <p:spPr>
            <a:xfrm rot="-3600000">
              <a:off x="875914" y="3096240"/>
              <a:ext cx="654572" cy="830216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 rot="-3600000">
              <a:off x="925007" y="3347315"/>
              <a:ext cx="458200" cy="498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2349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Trebuchet MS"/>
                <a:buNone/>
              </a:pPr>
              <a:endParaRPr sz="3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28" name="Shape 228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0942" y="107021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 descr="Ban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4889" y="405567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 descr="Build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7502" y="415735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426125" y="5374762"/>
            <a:ext cx="173585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Edges</a:t>
            </a:r>
          </a:p>
        </p:txBody>
      </p:sp>
      <p:sp>
        <p:nvSpPr>
          <p:cNvPr id="232" name="Shape 232"/>
          <p:cNvSpPr txBox="1"/>
          <p:nvPr/>
        </p:nvSpPr>
        <p:spPr>
          <a:xfrm rot="-2114013">
            <a:off x="7171667" y="2218350"/>
            <a:ext cx="173585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Edges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45968" y="742581"/>
            <a:ext cx="2651760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 of Offshore Companies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Result and Conclusion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lang="en-US" dirty="0"/>
              <a:t>Clustering </a:t>
            </a:r>
            <a:r>
              <a:rPr lang="en-US" dirty="0" smtClean="0"/>
              <a:t>Result and Discussions</a:t>
            </a:r>
            <a:endParaRPr lang="en-US" dirty="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8966"/>
            <a:ext cx="5898793" cy="471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76200">
              <a:spcBef>
                <a:spcPts val="0"/>
              </a:spcBef>
              <a:buNone/>
            </a:pP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42" y="2187615"/>
            <a:ext cx="5891933" cy="442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00" y="2437550"/>
            <a:ext cx="5642062" cy="411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028" y="2437550"/>
            <a:ext cx="5642050" cy="411697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8648700" y="1911050"/>
            <a:ext cx="21822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2013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2654725" y="1823600"/>
            <a:ext cx="1922400" cy="4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2012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081" y="2552074"/>
            <a:ext cx="5642062" cy="411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26" y="2552075"/>
            <a:ext cx="5642075" cy="411697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/>
        </p:nvSpPr>
        <p:spPr>
          <a:xfrm>
            <a:off x="2597725" y="1840050"/>
            <a:ext cx="1143000" cy="5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2014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8724875" y="1840050"/>
            <a:ext cx="1143000" cy="5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2015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3819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Core Team (2017). R: </a:t>
            </a:r>
            <a:r>
              <a:rPr lang="en-US" sz="1800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language and environment for statistical computing.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Foundation for </a:t>
            </a:r>
            <a:endParaRPr lang="en-US" sz="180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 rtl="0">
              <a:lnSpc>
                <a:spcPct val="3819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 rtl="0">
              <a:lnSpc>
                <a:spcPct val="3819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 rtl="0">
              <a:lnSpc>
                <a:spcPct val="3819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Computing, Vienna, Austria. URL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-US" sz="1800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https://www.R-project.org/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-69850" rtl="0">
              <a:lnSpc>
                <a:spcPct val="3819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-69850" rtl="0">
              <a:lnSpc>
                <a:spcPct val="3819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Wickham. ggplot2: </a:t>
            </a:r>
            <a:r>
              <a:rPr lang="en-US" sz="1800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Elegant Graphics for Data Analysis.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Springer-</a:t>
            </a:r>
            <a:r>
              <a:rPr lang="en-US" sz="1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Verlag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 York, 2009.</a:t>
            </a:r>
          </a:p>
          <a:p>
            <a:pPr marL="228600" lvl="0" indent="-7620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-3176" y="0"/>
            <a:ext cx="12192001" cy="6858001"/>
            <a:chOff x="-3176" y="0"/>
            <a:chExt cx="12192001" cy="6858001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12188825" cy="6858001"/>
            </a:xfrm>
            <a:prstGeom prst="rect">
              <a:avLst/>
            </a:prstGeom>
            <a:gradFill>
              <a:gsLst>
                <a:gs pos="0">
                  <a:srgbClr val="F78121"/>
                </a:gs>
                <a:gs pos="50000">
                  <a:srgbClr val="D54006"/>
                </a:gs>
                <a:gs pos="100000">
                  <a:srgbClr val="8C0000"/>
                </a:gs>
              </a:gsLst>
              <a:lin ang="252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3">
              <a:alphaModFix amt="10000"/>
            </a:blip>
            <a:srcRect/>
            <a:stretch/>
          </p:blipFill>
          <p:spPr>
            <a:xfrm>
              <a:off x="-3176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Shape 246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0" name="Shape 250" descr="A picture containing tennis, ball  Description generated with high confidence"/>
          <p:cNvPicPr preferRelativeResize="0"/>
          <p:nvPr/>
        </p:nvPicPr>
        <p:blipFill rotWithShape="1">
          <a:blip r:embed="rId8">
            <a:alphaModFix/>
          </a:blip>
          <a:srcRect t="18086" b="14448"/>
          <a:stretch/>
        </p:blipFill>
        <p:spPr>
          <a:xfrm>
            <a:off x="634277" y="640078"/>
            <a:ext cx="10917644" cy="36091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pic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Deal with missing data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441052" y="301343"/>
            <a:ext cx="136762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 descr="A close up of a building  Description generated with very high confidence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 descr="A close up of a logo  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 descr="A close up of a logo  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8123046" y="0"/>
            <a:ext cx="40689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0" y="0"/>
            <a:ext cx="89680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43467" y="1286929"/>
            <a:ext cx="7674983" cy="42841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8000"/>
              <a:buFont typeface="Trebuchet MS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Need plots…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</a:t>
            </a:r>
          </a:p>
          <a:p>
            <a:pPr marL="0" marR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Goal: 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287995" y="661106"/>
            <a:ext cx="6257362" cy="55031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4572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 countries by year based on the characteristics of domestic officers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High Dimensional Clustering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Methodology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x="681038" y="2336800"/>
            <a:ext cx="9613899" cy="3598862"/>
            <a:chOff x="0" y="0"/>
            <a:chExt cx="9613899" cy="3598862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8171815" cy="1079658"/>
            </a:xfrm>
            <a:prstGeom prst="roundRect">
              <a:avLst>
                <a:gd name="adj" fmla="val 10000"/>
              </a:avLst>
            </a:prstGeom>
            <a:solidFill>
              <a:srgbClr val="EF941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31622" y="31622"/>
              <a:ext cx="7006779" cy="10164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79050" tIns="179050" rIns="179050" bIns="179050" anchor="ctr" anchorCtr="0">
              <a:noAutofit/>
            </a:bodyPr>
            <a:lstStyle/>
            <a:p>
              <a:pPr marL="0" marR="0" lvl="0" indent="-298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Trebuchet MS"/>
                <a:buNone/>
              </a:pPr>
              <a:r>
                <a:rPr lang="en-US" sz="4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Parameter selection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721042" y="1259602"/>
              <a:ext cx="8171815" cy="1079658"/>
            </a:xfrm>
            <a:prstGeom prst="roundRect">
              <a:avLst>
                <a:gd name="adj" fmla="val 10000"/>
              </a:avLst>
            </a:prstGeom>
            <a:solidFill>
              <a:srgbClr val="EF941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752664" y="1291224"/>
              <a:ext cx="6685750" cy="10164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79050" tIns="179050" rIns="179050" bIns="179050" anchor="ctr" anchorCtr="0">
              <a:noAutofit/>
            </a:bodyPr>
            <a:lstStyle/>
            <a:p>
              <a:pPr marL="0" marR="0" lvl="0" indent="-298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Trebuchet MS"/>
                <a:buNone/>
              </a:pPr>
              <a:r>
                <a:rPr lang="en-US" sz="4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Dimension reduction	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1442084" y="2519204"/>
              <a:ext cx="8171815" cy="1079658"/>
            </a:xfrm>
            <a:prstGeom prst="roundRect">
              <a:avLst>
                <a:gd name="adj" fmla="val 10000"/>
              </a:avLst>
            </a:prstGeom>
            <a:solidFill>
              <a:srgbClr val="EF941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1473706" y="2550826"/>
              <a:ext cx="6685750" cy="10164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79050" tIns="179050" rIns="179050" bIns="179050" anchor="ctr" anchorCtr="0">
              <a:noAutofit/>
            </a:bodyPr>
            <a:lstStyle/>
            <a:p>
              <a:pPr marL="0" marR="0" lvl="0" indent="-298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Trebuchet MS"/>
                <a:buNone/>
              </a:pPr>
              <a:r>
                <a:rPr lang="en-US" sz="4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Random forest cluster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7470036" y="818741"/>
              <a:ext cx="701778" cy="70177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9DBC8">
                <a:alpha val="89803"/>
              </a:srgbClr>
            </a:solidFill>
            <a:ln w="12700" cap="flat" cmpd="sng">
              <a:solidFill>
                <a:srgbClr val="F9DBC8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7627936" y="818741"/>
              <a:ext cx="385978" cy="5280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1900" tIns="41900" rIns="41900" bIns="41900" anchor="ctr" anchorCtr="0">
              <a:noAutofit/>
            </a:bodyPr>
            <a:lstStyle/>
            <a:p>
              <a:pPr marL="0" marR="0" lvl="0" indent="-2095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endParaRPr sz="3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8191079" y="2071145"/>
              <a:ext cx="701778" cy="70177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9DBC8">
                <a:alpha val="89803"/>
              </a:srgbClr>
            </a:solidFill>
            <a:ln w="12700" cap="flat" cmpd="sng">
              <a:solidFill>
                <a:srgbClr val="F9DBC8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8348979" y="2071145"/>
              <a:ext cx="385978" cy="5280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1900" tIns="41900" rIns="41900" bIns="41900" anchor="ctr" anchorCtr="0">
              <a:noAutofit/>
            </a:bodyPr>
            <a:lstStyle/>
            <a:p>
              <a:pPr marL="0" marR="0" lvl="0" indent="-2095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endParaRPr sz="3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Parameter Selection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Our goal is to summarize network structure in each country and its variability throughout time.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By network structure we mean the degree distribution of its officers i.e. how many entities are linked to this officer.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To efficiently describe the distribution, we focused on three perspectives: location, spread and frequency </a:t>
            </a:r>
          </a:p>
          <a:p>
            <a:pPr marL="228600" lvl="0" indent="-7620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464</Words>
  <Application>Microsoft Macintosh PowerPoint</Application>
  <PresentationFormat>Widescreen</PresentationFormat>
  <Paragraphs>91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Times New Roman</vt:lpstr>
      <vt:lpstr>Trebuchet MS</vt:lpstr>
      <vt:lpstr>Arial</vt:lpstr>
      <vt:lpstr>Berlin</vt:lpstr>
      <vt:lpstr>The Panama Papers</vt:lpstr>
      <vt:lpstr>PowerPoint Presentation</vt:lpstr>
      <vt:lpstr>Deal with missing data</vt:lpstr>
      <vt:lpstr>Visualization</vt:lpstr>
      <vt:lpstr>Need plots…</vt:lpstr>
      <vt:lpstr>PowerPoint Presentation</vt:lpstr>
      <vt:lpstr>High Dimensional Clustering</vt:lpstr>
      <vt:lpstr>Methodology</vt:lpstr>
      <vt:lpstr>Parameter Selection</vt:lpstr>
      <vt:lpstr>Change of officers’ degree</vt:lpstr>
      <vt:lpstr>PowerPoint Presentation</vt:lpstr>
      <vt:lpstr>Indian Buffet Process</vt:lpstr>
      <vt:lpstr>PowerPoint Presentation</vt:lpstr>
      <vt:lpstr>PowerPoint Presentation</vt:lpstr>
      <vt:lpstr>Normalization</vt:lpstr>
      <vt:lpstr>PCA</vt:lpstr>
      <vt:lpstr>Why do the normalization first?</vt:lpstr>
      <vt:lpstr>PCA Results and Interpretations</vt:lpstr>
      <vt:lpstr>K - means Clustering</vt:lpstr>
      <vt:lpstr>Result and Conclusion</vt:lpstr>
      <vt:lpstr>Clustering Result and Discussions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Panama Papers</dc:title>
  <cp:lastModifiedBy>Microsoft Office User</cp:lastModifiedBy>
  <cp:revision>3</cp:revision>
  <dcterms:modified xsi:type="dcterms:W3CDTF">2017-12-15T16:33:35Z</dcterms:modified>
</cp:coreProperties>
</file>