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5"/>
  </p:notesMasterIdLst>
  <p:handoutMasterIdLst>
    <p:handoutMasterId r:id="rId26"/>
  </p:handoutMasterIdLst>
  <p:sldIdLst>
    <p:sldId id="657" r:id="rId2"/>
    <p:sldId id="660" r:id="rId3"/>
    <p:sldId id="666" r:id="rId4"/>
    <p:sldId id="680" r:id="rId5"/>
    <p:sldId id="667" r:id="rId6"/>
    <p:sldId id="668" r:id="rId7"/>
    <p:sldId id="661" r:id="rId8"/>
    <p:sldId id="662" r:id="rId9"/>
    <p:sldId id="663" r:id="rId10"/>
    <p:sldId id="664" r:id="rId11"/>
    <p:sldId id="682" r:id="rId12"/>
    <p:sldId id="683" r:id="rId13"/>
    <p:sldId id="681" r:id="rId14"/>
    <p:sldId id="687" r:id="rId15"/>
    <p:sldId id="684" r:id="rId16"/>
    <p:sldId id="686" r:id="rId17"/>
    <p:sldId id="675" r:id="rId18"/>
    <p:sldId id="665" r:id="rId19"/>
    <p:sldId id="679" r:id="rId20"/>
    <p:sldId id="678" r:id="rId21"/>
    <p:sldId id="688" r:id="rId22"/>
    <p:sldId id="689" r:id="rId23"/>
    <p:sldId id="67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48"/>
      </p:cViewPr>
      <p:guideLst>
        <p:guide orient="horz" pos="2160"/>
        <p:guide pos="38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2022/12/10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02F35-D2CE-4E2A-B743-DFBD0A3F5FA6}" type="datetimeFigureOut">
              <a:rPr lang="zh-CN" altLang="en-US" smtClean="0"/>
              <a:t>2022/12/10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8BC97E-83BE-40E8-B5D4-E4F78D743BF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p:nvPr>
        </p:nvSpPr>
        <p:spPr/>
      </p:sp>
      <p:sp>
        <p:nvSpPr>
          <p:cNvPr id="81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6" name="灯片编号占位符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6F79EE2-3F31-46FA-BE81-20552CCD8B29}" type="slidenum">
              <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rPr>
              <a:t>1</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E1632FB-1BB4-44F6-87DD-B4AA02D29122}"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14</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2431339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E1632FB-1BB4-44F6-87DD-B4AA02D29122}"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15</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958747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E1632FB-1BB4-44F6-87DD-B4AA02D29122}"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16</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238788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E1632FB-1BB4-44F6-87DD-B4AA02D29122}"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18</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E1632FB-1BB4-44F6-87DD-B4AA02D29122}"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19</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E1632FB-1BB4-44F6-87DD-B4AA02D29122}"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20</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E1632FB-1BB4-44F6-87DD-B4AA02D29122}"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21</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3585898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E1632FB-1BB4-44F6-87DD-B4AA02D29122}"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22</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2912246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E1632FB-1BB4-44F6-87DD-B4AA02D29122}"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2</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E1632FB-1BB4-44F6-87DD-B4AA02D29122}"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7</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E1632FB-1BB4-44F6-87DD-B4AA02D29122}"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8</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E1632FB-1BB4-44F6-87DD-B4AA02D29122}"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9</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E1632FB-1BB4-44F6-87DD-B4AA02D29122}"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10</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E1632FB-1BB4-44F6-87DD-B4AA02D29122}"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11</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1212090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E1632FB-1BB4-44F6-87DD-B4AA02D29122}"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12</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3750562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E1632FB-1BB4-44F6-87DD-B4AA02D29122}"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cs typeface="+mn-cs"/>
              </a:rPr>
              <a:t>13</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401091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28101" y="260350"/>
            <a:ext cx="2806700" cy="6064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1" y="260350"/>
            <a:ext cx="8216900" cy="6064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219200"/>
            <a:ext cx="5511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23000" y="1219200"/>
            <a:ext cx="5511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124"/>
          <p:cNvSpPr>
            <a:spLocks noChangeArrowheads="1"/>
          </p:cNvSpPr>
          <p:nvPr/>
        </p:nvSpPr>
        <p:spPr bwMode="auto">
          <a:xfrm>
            <a:off x="0" y="0"/>
            <a:ext cx="12192000" cy="914400"/>
          </a:xfrm>
          <a:prstGeom prst="rect">
            <a:avLst/>
          </a:prstGeom>
          <a:solidFill>
            <a:srgbClr val="006699"/>
          </a:solidFill>
          <a:ln>
            <a:noFill/>
          </a:ln>
        </p:spPr>
        <p:txBody>
          <a:bodyPr wrap="none" anchor="ct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800"/>
          </a:p>
        </p:txBody>
      </p:sp>
      <p:sp>
        <p:nvSpPr>
          <p:cNvPr id="3075" name="Freeform 126"/>
          <p:cNvSpPr/>
          <p:nvPr/>
        </p:nvSpPr>
        <p:spPr bwMode="auto">
          <a:xfrm>
            <a:off x="-8467" y="342900"/>
            <a:ext cx="8034867" cy="679450"/>
          </a:xfrm>
          <a:custGeom>
            <a:avLst/>
            <a:gdLst>
              <a:gd name="T0" fmla="*/ 0 w 3800"/>
              <a:gd name="T1" fmla="*/ 0 h 428"/>
              <a:gd name="T2" fmla="*/ 2147483646 w 3800"/>
              <a:gd name="T3" fmla="*/ 0 h 428"/>
              <a:gd name="T4" fmla="*/ 2147483646 w 3800"/>
              <a:gd name="T5" fmla="*/ 2147483646 h 428"/>
              <a:gd name="T6" fmla="*/ 0 60000 65536"/>
              <a:gd name="T7" fmla="*/ 0 60000 65536"/>
              <a:gd name="T8" fmla="*/ 0 60000 65536"/>
            </a:gdLst>
            <a:ahLst/>
            <a:cxnLst>
              <a:cxn ang="T6">
                <a:pos x="T0" y="T1"/>
              </a:cxn>
              <a:cxn ang="T7">
                <a:pos x="T2" y="T3"/>
              </a:cxn>
              <a:cxn ang="T8">
                <a:pos x="T4" y="T5"/>
              </a:cxn>
            </a:cxnLst>
            <a:rect l="0" t="0" r="r" b="b"/>
            <a:pathLst>
              <a:path w="3800" h="428">
                <a:moveTo>
                  <a:pt x="0" y="0"/>
                </a:moveTo>
                <a:lnTo>
                  <a:pt x="3800" y="0"/>
                </a:lnTo>
                <a:lnTo>
                  <a:pt x="3456" y="4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3076" name="Rectangle 3"/>
          <p:cNvSpPr>
            <a:spLocks noGrp="1" noChangeArrowheads="1"/>
          </p:cNvSpPr>
          <p:nvPr>
            <p:ph type="body" idx="1"/>
          </p:nvPr>
        </p:nvSpPr>
        <p:spPr bwMode="auto">
          <a:xfrm>
            <a:off x="508000" y="1219200"/>
            <a:ext cx="11226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7" name="Rectangle 2"/>
          <p:cNvSpPr>
            <a:spLocks noGrp="1" noChangeArrowheads="1"/>
          </p:cNvSpPr>
          <p:nvPr>
            <p:ph type="title"/>
          </p:nvPr>
        </p:nvSpPr>
        <p:spPr bwMode="auto">
          <a:xfrm>
            <a:off x="527051" y="260351"/>
            <a:ext cx="9448800" cy="487363"/>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200">
          <a:solidFill>
            <a:schemeClr val="bg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200">
          <a:solidFill>
            <a:schemeClr val="bg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200">
          <a:solidFill>
            <a:schemeClr val="bg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200">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9" descr="F:\项目、论文、科研材料\职业教育双师型教师培养培训基地-第三批2017\pic\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2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矩形 11"/>
          <p:cNvSpPr>
            <a:spLocks noChangeArrowheads="1"/>
          </p:cNvSpPr>
          <p:nvPr/>
        </p:nvSpPr>
        <p:spPr bwMode="auto">
          <a:xfrm>
            <a:off x="1808162" y="358140"/>
            <a:ext cx="8391525"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20000"/>
              </a:lnSpc>
              <a:spcBef>
                <a:spcPct val="0"/>
              </a:spcBef>
              <a:spcAft>
                <a:spcPct val="0"/>
              </a:spcAft>
              <a:buClrTx/>
              <a:buNone/>
            </a:pPr>
            <a:r>
              <a:rPr lang="zh-CN" altLang="en-US" b="1" dirty="0">
                <a:solidFill>
                  <a:schemeClr val="accent1">
                    <a:lumMod val="60000"/>
                    <a:lumOff val="40000"/>
                  </a:schemeClr>
                </a:solidFill>
                <a:latin typeface="微软雅黑" panose="020B0503020204020204" pitchFamily="34" charset="-122"/>
                <a:ea typeface="微软雅黑" panose="020B0503020204020204" pitchFamily="34" charset="-122"/>
              </a:rPr>
              <a:t>软件工程综合性</a:t>
            </a:r>
            <a:r>
              <a:rPr lang="en-US" altLang="zh-CN" b="1" dirty="0" err="1">
                <a:solidFill>
                  <a:schemeClr val="accent1">
                    <a:lumMod val="60000"/>
                    <a:lumOff val="40000"/>
                  </a:schemeClr>
                </a:solidFill>
                <a:latin typeface="微软雅黑" panose="020B0503020204020204" pitchFamily="34" charset="-122"/>
                <a:ea typeface="微软雅黑" panose="020B0503020204020204" pitchFamily="34" charset="-122"/>
              </a:rPr>
              <a:t>课程设计</a:t>
            </a:r>
            <a:r>
              <a:rPr lang="zh-CN" altLang="en-US" b="1" dirty="0">
                <a:solidFill>
                  <a:schemeClr val="accent1">
                    <a:lumMod val="60000"/>
                    <a:lumOff val="40000"/>
                  </a:schemeClr>
                </a:solidFill>
                <a:latin typeface="微软雅黑" panose="020B0503020204020204" pitchFamily="34" charset="-122"/>
                <a:ea typeface="微软雅黑" panose="020B0503020204020204" pitchFamily="34" charset="-122"/>
              </a:rPr>
              <a:t>汇报</a:t>
            </a:r>
            <a:endParaRPr lang="zh-CN" altLang="en-US" b="1" dirty="0">
              <a:solidFill>
                <a:schemeClr val="accent1">
                  <a:lumMod val="60000"/>
                  <a:lumOff val="40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pic>
        <p:nvPicPr>
          <p:cNvPr id="7173" name="Picture 7" descr="C:\Users\lenovo\Desktop\home_bann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701" y="210652"/>
            <a:ext cx="1011237"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矩形 1"/>
          <p:cNvSpPr>
            <a:spLocks noChangeArrowheads="1"/>
          </p:cNvSpPr>
          <p:nvPr/>
        </p:nvSpPr>
        <p:spPr bwMode="auto">
          <a:xfrm>
            <a:off x="3144715" y="5958791"/>
            <a:ext cx="594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98625">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None/>
            </a:pPr>
            <a:r>
              <a:rPr lang="zh-CN" altLang="en-US" sz="2000" b="1" dirty="0">
                <a:solidFill>
                  <a:prstClr val="white"/>
                </a:solidFill>
                <a:latin typeface="微软雅黑" panose="020B0503020204020204" pitchFamily="34" charset="-122"/>
                <a:ea typeface="微软雅黑" panose="020B0503020204020204" pitchFamily="34" charset="-122"/>
              </a:rPr>
              <a:t>二〇二二 年 </a:t>
            </a:r>
            <a:r>
              <a:rPr lang="en-US" altLang="zh-CN" sz="2000" b="1" dirty="0">
                <a:solidFill>
                  <a:prstClr val="white"/>
                </a:solidFill>
                <a:latin typeface="微软雅黑" panose="020B0503020204020204" pitchFamily="34" charset="-122"/>
                <a:ea typeface="微软雅黑" panose="020B0503020204020204" pitchFamily="34" charset="-122"/>
              </a:rPr>
              <a:t>12</a:t>
            </a:r>
            <a:r>
              <a:rPr lang="zh-CN" altLang="en-US" sz="2000" b="1" dirty="0">
                <a:solidFill>
                  <a:prstClr val="white"/>
                </a:solidFill>
                <a:latin typeface="微软雅黑" panose="020B0503020204020204" pitchFamily="34" charset="-122"/>
                <a:ea typeface="微软雅黑" panose="020B0503020204020204" pitchFamily="34" charset="-122"/>
              </a:rPr>
              <a:t> 月</a:t>
            </a:r>
          </a:p>
        </p:txBody>
      </p:sp>
      <p:grpSp>
        <p:nvGrpSpPr>
          <p:cNvPr id="7175" name="组合 2"/>
          <p:cNvGrpSpPr/>
          <p:nvPr/>
        </p:nvGrpSpPr>
        <p:grpSpPr bwMode="auto">
          <a:xfrm>
            <a:off x="1890713" y="1087120"/>
            <a:ext cx="8615362" cy="1812293"/>
            <a:chOff x="377825" y="1219200"/>
            <a:chExt cx="8615363" cy="1812220"/>
          </a:xfrm>
        </p:grpSpPr>
        <p:sp>
          <p:nvSpPr>
            <p:cNvPr id="7176" name="矩形 5"/>
            <p:cNvSpPr>
              <a:spLocks noChangeArrowheads="1"/>
            </p:cNvSpPr>
            <p:nvPr/>
          </p:nvSpPr>
          <p:spPr bwMode="auto">
            <a:xfrm>
              <a:off x="377825" y="1219200"/>
              <a:ext cx="8450263" cy="90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lnSpc>
                  <a:spcPct val="150000"/>
                </a:lnSpc>
                <a:spcBef>
                  <a:spcPct val="0"/>
                </a:spcBef>
                <a:spcAft>
                  <a:spcPct val="0"/>
                </a:spcAft>
                <a:buClrTx/>
                <a:buNone/>
              </a:pPr>
              <a:r>
                <a:rPr lang="zh-CN" altLang="en-US" sz="4000" b="1" dirty="0">
                  <a:solidFill>
                    <a:prstClr val="white"/>
                  </a:solidFill>
                  <a:latin typeface="微软雅黑" panose="020B0503020204020204" pitchFamily="34" charset="-122"/>
                  <a:ea typeface="微软雅黑" panose="020B0503020204020204" pitchFamily="34" charset="-122"/>
                </a:rPr>
                <a:t>电商后台管理系统设计与实现</a:t>
              </a:r>
            </a:p>
          </p:txBody>
        </p:sp>
        <p:sp>
          <p:nvSpPr>
            <p:cNvPr id="7177" name="矩形 5"/>
            <p:cNvSpPr>
              <a:spLocks noChangeArrowheads="1"/>
            </p:cNvSpPr>
            <p:nvPr/>
          </p:nvSpPr>
          <p:spPr bwMode="auto">
            <a:xfrm>
              <a:off x="542925" y="2043113"/>
              <a:ext cx="8450263" cy="98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lnSpc>
                  <a:spcPct val="150000"/>
                </a:lnSpc>
                <a:spcBef>
                  <a:spcPct val="0"/>
                </a:spcBef>
                <a:spcAft>
                  <a:spcPct val="0"/>
                </a:spcAft>
                <a:buClrTx/>
                <a:buNone/>
              </a:pPr>
              <a:endParaRPr lang="en-US" altLang="en-US" sz="4400" b="1" dirty="0">
                <a:solidFill>
                  <a:prstClr val="white"/>
                </a:solidFill>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2406344555"/>
              </p:ext>
            </p:extLst>
          </p:nvPr>
        </p:nvGraphicFramePr>
        <p:xfrm>
          <a:off x="1685924" y="2371090"/>
          <a:ext cx="9153525" cy="3078480"/>
        </p:xfrm>
        <a:graphic>
          <a:graphicData uri="http://schemas.openxmlformats.org/drawingml/2006/table">
            <a:tbl>
              <a:tblPr firstRow="1" bandRow="1">
                <a:tableStyleId>{2D5ABB26-0587-4C30-8999-92F81FD0307C}</a:tableStyleId>
              </a:tblPr>
              <a:tblGrid>
                <a:gridCol w="2052766">
                  <a:extLst>
                    <a:ext uri="{9D8B030D-6E8A-4147-A177-3AD203B41FA5}">
                      <a16:colId xmlns:a16="http://schemas.microsoft.com/office/drawing/2014/main" val="20000"/>
                    </a:ext>
                  </a:extLst>
                </a:gridCol>
                <a:gridCol w="3065641">
                  <a:extLst>
                    <a:ext uri="{9D8B030D-6E8A-4147-A177-3AD203B41FA5}">
                      <a16:colId xmlns:a16="http://schemas.microsoft.com/office/drawing/2014/main" val="20001"/>
                    </a:ext>
                  </a:extLst>
                </a:gridCol>
                <a:gridCol w="1639001">
                  <a:extLst>
                    <a:ext uri="{9D8B030D-6E8A-4147-A177-3AD203B41FA5}">
                      <a16:colId xmlns:a16="http://schemas.microsoft.com/office/drawing/2014/main" val="20002"/>
                    </a:ext>
                  </a:extLst>
                </a:gridCol>
                <a:gridCol w="2396117">
                  <a:extLst>
                    <a:ext uri="{9D8B030D-6E8A-4147-A177-3AD203B41FA5}">
                      <a16:colId xmlns:a16="http://schemas.microsoft.com/office/drawing/2014/main" val="20003"/>
                    </a:ext>
                  </a:extLst>
                </a:gridCol>
              </a:tblGrid>
              <a:tr h="370840">
                <a:tc rowSpan="6">
                  <a:txBody>
                    <a:bodyPr/>
                    <a:lstStyle/>
                    <a:p>
                      <a:pPr algn="ctr"/>
                      <a:r>
                        <a:rPr lang="zh-CN" altLang="en-US" sz="2000" b="1" kern="1200" dirty="0">
                          <a:solidFill>
                            <a:prstClr val="white"/>
                          </a:solidFill>
                          <a:latin typeface="微软雅黑" panose="020B0503020204020204" pitchFamily="34" charset="-122"/>
                          <a:ea typeface="微软雅黑" panose="020B0503020204020204" pitchFamily="34" charset="-122"/>
                          <a:cs typeface="+mn-cs"/>
                        </a:rPr>
                        <a:t>项目组成员：</a:t>
                      </a:r>
                    </a:p>
                  </a:txBody>
                  <a:tcPr anchor="ctr"/>
                </a:tc>
                <a:tc>
                  <a:txBody>
                    <a:bodyPr/>
                    <a:lstStyle/>
                    <a:p>
                      <a:pPr algn="l"/>
                      <a:r>
                        <a:rPr lang="zh-CN" altLang="en-US" sz="2000" b="1" kern="1200" dirty="0">
                          <a:solidFill>
                            <a:prstClr val="white"/>
                          </a:solidFill>
                          <a:latin typeface="微软雅黑" panose="020B0503020204020204" pitchFamily="34" charset="-122"/>
                          <a:ea typeface="微软雅黑" panose="020B0503020204020204" pitchFamily="34" charset="-122"/>
                          <a:cs typeface="+mn-cs"/>
                        </a:rPr>
                        <a:t>学号</a:t>
                      </a:r>
                    </a:p>
                  </a:txBody>
                  <a:tcPr/>
                </a:tc>
                <a:tc>
                  <a:txBody>
                    <a:bodyPr/>
                    <a:lstStyle/>
                    <a:p>
                      <a:pPr algn="ctr">
                        <a:buNone/>
                      </a:pPr>
                      <a:r>
                        <a:rPr lang="zh-CN" altLang="en-US" sz="2000" b="1" dirty="0">
                          <a:solidFill>
                            <a:prstClr val="white"/>
                          </a:solidFill>
                          <a:latin typeface="微软雅黑" panose="020B0503020204020204" pitchFamily="34" charset="-122"/>
                          <a:ea typeface="微软雅黑" panose="020B0503020204020204" pitchFamily="34" charset="-122"/>
                          <a:sym typeface="+mn-ea"/>
                        </a:rPr>
                        <a:t>姓名</a:t>
                      </a:r>
                      <a:endParaRPr lang="zh-CN" altLang="en-US" sz="2000" b="1" kern="1200" dirty="0">
                        <a:solidFill>
                          <a:prstClr val="white"/>
                        </a:solidFill>
                        <a:latin typeface="微软雅黑" panose="020B0503020204020204" pitchFamily="34" charset="-122"/>
                        <a:ea typeface="微软雅黑" panose="020B0503020204020204" pitchFamily="34" charset="-122"/>
                        <a:cs typeface="+mn-cs"/>
                        <a:sym typeface="+mn-ea"/>
                      </a:endParaRPr>
                    </a:p>
                  </a:txBody>
                  <a:tcPr/>
                </a:tc>
                <a:tc>
                  <a:txBody>
                    <a:bodyPr/>
                    <a:lstStyle/>
                    <a:p>
                      <a:pPr algn="ctr" defTabSz="914400">
                        <a:buNone/>
                      </a:pPr>
                      <a:r>
                        <a:rPr lang="zh-CN" altLang="en-US" sz="2000" b="1" dirty="0">
                          <a:solidFill>
                            <a:prstClr val="white"/>
                          </a:solidFill>
                          <a:latin typeface="微软雅黑" panose="020B0503020204020204" pitchFamily="34" charset="-122"/>
                          <a:ea typeface="微软雅黑" panose="020B0503020204020204" pitchFamily="34" charset="-122"/>
                          <a:sym typeface="+mn-ea"/>
                        </a:rPr>
                        <a:t>班级</a:t>
                      </a:r>
                      <a:endParaRPr lang="zh-CN" altLang="en-US" sz="2000" b="1" kern="1200" dirty="0">
                        <a:solidFill>
                          <a:prstClr val="white"/>
                        </a:solidFill>
                        <a:latin typeface="微软雅黑" panose="020B0503020204020204" pitchFamily="34" charset="-122"/>
                        <a:ea typeface="微软雅黑" panose="020B0503020204020204" pitchFamily="34" charset="-122"/>
                        <a:cs typeface="+mn-cs"/>
                        <a:sym typeface="+mn-ea"/>
                      </a:endParaRPr>
                    </a:p>
                  </a:txBody>
                  <a:tcPr/>
                </a:tc>
                <a:extLst>
                  <a:ext uri="{0D108BD9-81ED-4DB2-BD59-A6C34878D82A}">
                    <a16:rowId xmlns:a16="http://schemas.microsoft.com/office/drawing/2014/main" val="10000"/>
                  </a:ext>
                </a:extLst>
              </a:tr>
              <a:tr h="396240">
                <a:tc vMerge="1">
                  <a:txBody>
                    <a:bodyPr/>
                    <a:lstStyle/>
                    <a:p>
                      <a:endParaRPr lang="zh-CN"/>
                    </a:p>
                  </a:txBody>
                  <a:tcPr/>
                </a:tc>
                <a:tc>
                  <a:txBody>
                    <a:bodyPr/>
                    <a:lstStyle/>
                    <a:p>
                      <a:pPr marL="0" algn="l" defTabSz="914400" rtl="0" eaLnBrk="1" latinLnBrk="0" hangingPunct="1"/>
                      <a:r>
                        <a:rPr lang="en-US" altLang="zh-CN" sz="2000" b="1" kern="1200" dirty="0">
                          <a:solidFill>
                            <a:prstClr val="white"/>
                          </a:solidFill>
                          <a:latin typeface="微软雅黑" panose="020B0503020204020204" pitchFamily="34" charset="-122"/>
                          <a:ea typeface="微软雅黑" panose="020B0503020204020204" pitchFamily="34" charset="-122"/>
                          <a:cs typeface="+mn-cs"/>
                        </a:rPr>
                        <a:t>2004107024</a:t>
                      </a:r>
                    </a:p>
                  </a:txBody>
                  <a:tcPr/>
                </a:tc>
                <a:tc>
                  <a:txBody>
                    <a:bodyPr/>
                    <a:lstStyle/>
                    <a:p>
                      <a:pPr algn="ctr">
                        <a:buNone/>
                      </a:pPr>
                      <a:r>
                        <a:rPr lang="zh-CN" altLang="en-US" sz="2000" b="1" kern="1200" dirty="0">
                          <a:solidFill>
                            <a:prstClr val="white"/>
                          </a:solidFill>
                          <a:latin typeface="微软雅黑" panose="020B0503020204020204" pitchFamily="34" charset="-122"/>
                          <a:ea typeface="微软雅黑" panose="020B0503020204020204" pitchFamily="34" charset="-122"/>
                          <a:cs typeface="+mn-cs"/>
                          <a:sym typeface="+mn-ea"/>
                        </a:rPr>
                        <a:t>王耀武</a:t>
                      </a:r>
                    </a:p>
                  </a:txBody>
                  <a:tcPr/>
                </a:tc>
                <a:tc>
                  <a:txBody>
                    <a:bodyPr/>
                    <a:lstStyle/>
                    <a:p>
                      <a:pPr algn="ctr">
                        <a:buNone/>
                      </a:pPr>
                      <a:r>
                        <a:rPr lang="zh-CN" altLang="en-US" sz="2000" b="1" dirty="0">
                          <a:solidFill>
                            <a:prstClr val="white"/>
                          </a:solidFill>
                          <a:latin typeface="微软雅黑" panose="020B0503020204020204" pitchFamily="34" charset="-122"/>
                          <a:ea typeface="微软雅黑" panose="020B0503020204020204" pitchFamily="34" charset="-122"/>
                          <a:sym typeface="+mn-ea"/>
                        </a:rPr>
                        <a:t>计科</a:t>
                      </a:r>
                      <a:r>
                        <a:rPr lang="en-US" altLang="zh-CN" sz="2000" b="1" dirty="0">
                          <a:solidFill>
                            <a:prstClr val="white"/>
                          </a:solidFill>
                          <a:latin typeface="微软雅黑" panose="020B0503020204020204" pitchFamily="34" charset="-122"/>
                          <a:ea typeface="微软雅黑" panose="020B0503020204020204" pitchFamily="34" charset="-122"/>
                          <a:sym typeface="+mn-ea"/>
                        </a:rPr>
                        <a:t>5</a:t>
                      </a:r>
                      <a:r>
                        <a:rPr lang="zh-CN" altLang="en-US" sz="2000" b="1" dirty="0">
                          <a:solidFill>
                            <a:prstClr val="white"/>
                          </a:solidFill>
                          <a:latin typeface="微软雅黑" panose="020B0503020204020204" pitchFamily="34" charset="-122"/>
                          <a:ea typeface="微软雅黑" panose="020B0503020204020204" pitchFamily="34" charset="-122"/>
                          <a:sym typeface="+mn-ea"/>
                        </a:rPr>
                        <a:t>班</a:t>
                      </a:r>
                      <a:endParaRPr lang="zh-CN" altLang="en-US" sz="2000" b="1" kern="1200" dirty="0">
                        <a:solidFill>
                          <a:prstClr val="white"/>
                        </a:solidFill>
                        <a:latin typeface="微软雅黑" panose="020B0503020204020204" pitchFamily="34" charset="-122"/>
                        <a:ea typeface="微软雅黑" panose="020B0503020204020204" pitchFamily="34" charset="-122"/>
                        <a:cs typeface="+mn-cs"/>
                        <a:sym typeface="+mn-ea"/>
                      </a:endParaRPr>
                    </a:p>
                  </a:txBody>
                  <a:tcPr/>
                </a:tc>
                <a:extLst>
                  <a:ext uri="{0D108BD9-81ED-4DB2-BD59-A6C34878D82A}">
                    <a16:rowId xmlns:a16="http://schemas.microsoft.com/office/drawing/2014/main" val="10001"/>
                  </a:ext>
                </a:extLst>
              </a:tr>
              <a:tr h="396240">
                <a:tc vMerge="1">
                  <a:txBody>
                    <a:bodyPr/>
                    <a:lstStyle/>
                    <a:p>
                      <a:endParaRPr lang="zh-CN"/>
                    </a:p>
                  </a:txBody>
                  <a:tcPr/>
                </a:tc>
                <a:tc>
                  <a:txBody>
                    <a:bodyPr/>
                    <a:lstStyle/>
                    <a:p>
                      <a:pPr algn="l"/>
                      <a:r>
                        <a:rPr lang="en-US" altLang="zh-CN" sz="2000" b="1" kern="1200" dirty="0">
                          <a:solidFill>
                            <a:prstClr val="white"/>
                          </a:solidFill>
                          <a:latin typeface="微软雅黑" panose="020B0503020204020204" pitchFamily="34" charset="-122"/>
                          <a:ea typeface="微软雅黑" panose="020B0503020204020204" pitchFamily="34" charset="-122"/>
                          <a:cs typeface="+mn-cs"/>
                        </a:rPr>
                        <a:t>2008113028</a:t>
                      </a:r>
                    </a:p>
                  </a:txBody>
                  <a:tcPr/>
                </a:tc>
                <a:tc>
                  <a:txBody>
                    <a:bodyPr/>
                    <a:lstStyle/>
                    <a:p>
                      <a:pPr algn="ctr">
                        <a:buNone/>
                      </a:pPr>
                      <a:r>
                        <a:rPr lang="zh-CN" altLang="en-US" sz="2000" b="1" kern="1200" dirty="0">
                          <a:solidFill>
                            <a:prstClr val="white"/>
                          </a:solidFill>
                          <a:latin typeface="微软雅黑" panose="020B0503020204020204" pitchFamily="34" charset="-122"/>
                          <a:ea typeface="微软雅黑" panose="020B0503020204020204" pitchFamily="34" charset="-122"/>
                          <a:cs typeface="+mn-cs"/>
                          <a:sym typeface="+mn-ea"/>
                        </a:rPr>
                        <a:t>张仪豪</a:t>
                      </a:r>
                    </a:p>
                  </a:txBody>
                  <a:tcPr/>
                </a:tc>
                <a:tc>
                  <a:txBody>
                    <a:bodyPr/>
                    <a:lstStyle/>
                    <a:p>
                      <a:pPr algn="ctr">
                        <a:buNone/>
                      </a:pPr>
                      <a:r>
                        <a:rPr lang="zh-CN" altLang="en-US" sz="2000" b="1" dirty="0">
                          <a:solidFill>
                            <a:prstClr val="white"/>
                          </a:solidFill>
                          <a:latin typeface="微软雅黑" panose="020B0503020204020204" pitchFamily="34" charset="-122"/>
                          <a:ea typeface="微软雅黑" panose="020B0503020204020204" pitchFamily="34" charset="-122"/>
                          <a:sym typeface="+mn-ea"/>
                        </a:rPr>
                        <a:t>计科</a:t>
                      </a:r>
                      <a:r>
                        <a:rPr lang="en-US" altLang="zh-CN" sz="2000" b="1" dirty="0">
                          <a:solidFill>
                            <a:prstClr val="white"/>
                          </a:solidFill>
                          <a:latin typeface="微软雅黑" panose="020B0503020204020204" pitchFamily="34" charset="-122"/>
                          <a:ea typeface="微软雅黑" panose="020B0503020204020204" pitchFamily="34" charset="-122"/>
                          <a:sym typeface="+mn-ea"/>
                        </a:rPr>
                        <a:t>5</a:t>
                      </a:r>
                      <a:r>
                        <a:rPr lang="zh-CN" altLang="en-US" sz="2000" b="1" dirty="0">
                          <a:solidFill>
                            <a:prstClr val="white"/>
                          </a:solidFill>
                          <a:latin typeface="微软雅黑" panose="020B0503020204020204" pitchFamily="34" charset="-122"/>
                          <a:ea typeface="微软雅黑" panose="020B0503020204020204" pitchFamily="34" charset="-122"/>
                          <a:sym typeface="+mn-ea"/>
                        </a:rPr>
                        <a:t>班</a:t>
                      </a:r>
                      <a:endParaRPr lang="zh-CN" altLang="en-US" sz="2000" b="1" kern="1200" dirty="0">
                        <a:solidFill>
                          <a:prstClr val="white"/>
                        </a:solidFill>
                        <a:latin typeface="微软雅黑" panose="020B0503020204020204" pitchFamily="34" charset="-122"/>
                        <a:ea typeface="微软雅黑" panose="020B0503020204020204" pitchFamily="34" charset="-122"/>
                        <a:cs typeface="+mn-cs"/>
                        <a:sym typeface="+mn-ea"/>
                      </a:endParaRPr>
                    </a:p>
                  </a:txBody>
                  <a:tcPr/>
                </a:tc>
                <a:extLst>
                  <a:ext uri="{0D108BD9-81ED-4DB2-BD59-A6C34878D82A}">
                    <a16:rowId xmlns:a16="http://schemas.microsoft.com/office/drawing/2014/main" val="10002"/>
                  </a:ext>
                </a:extLst>
              </a:tr>
              <a:tr h="396240">
                <a:tc vMerge="1">
                  <a:txBody>
                    <a:bodyPr/>
                    <a:lstStyle/>
                    <a:p>
                      <a:endParaRPr lang="zh-CN"/>
                    </a:p>
                  </a:txBody>
                  <a:tcPr/>
                </a:tc>
                <a:tc>
                  <a:txBody>
                    <a:bodyPr/>
                    <a:lstStyle/>
                    <a:p>
                      <a:pPr algn="l"/>
                      <a:r>
                        <a:rPr lang="en-US" altLang="zh-CN" sz="2000" b="1" dirty="0">
                          <a:solidFill>
                            <a:prstClr val="white"/>
                          </a:solidFill>
                          <a:latin typeface="微软雅黑" panose="020B0503020204020204" pitchFamily="34" charset="-122"/>
                          <a:ea typeface="微软雅黑" panose="020B0503020204020204" pitchFamily="34" charset="-122"/>
                          <a:sym typeface="+mn-ea"/>
                        </a:rPr>
                        <a:t>2004112059</a:t>
                      </a:r>
                    </a:p>
                  </a:txBody>
                  <a:tcPr/>
                </a:tc>
                <a:tc>
                  <a:txBody>
                    <a:bodyPr/>
                    <a:lstStyle/>
                    <a:p>
                      <a:pPr algn="ctr">
                        <a:buNone/>
                      </a:pPr>
                      <a:r>
                        <a:rPr lang="zh-CN" altLang="en-US" sz="2000" b="1" dirty="0">
                          <a:solidFill>
                            <a:prstClr val="white"/>
                          </a:solidFill>
                          <a:latin typeface="微软雅黑" panose="020B0503020204020204" pitchFamily="34" charset="-122"/>
                          <a:ea typeface="微软雅黑" panose="020B0503020204020204" pitchFamily="34" charset="-122"/>
                          <a:sym typeface="+mn-ea"/>
                        </a:rPr>
                        <a:t>周新杰</a:t>
                      </a:r>
                    </a:p>
                  </a:txBody>
                  <a:tcPr/>
                </a:tc>
                <a:tc>
                  <a:txBody>
                    <a:bodyPr/>
                    <a:lstStyle/>
                    <a:p>
                      <a:pPr algn="ctr">
                        <a:buNone/>
                      </a:pPr>
                      <a:r>
                        <a:rPr lang="zh-CN" altLang="en-US" sz="2000" b="1" dirty="0">
                          <a:solidFill>
                            <a:prstClr val="white"/>
                          </a:solidFill>
                          <a:latin typeface="微软雅黑" panose="020B0503020204020204" pitchFamily="34" charset="-122"/>
                          <a:ea typeface="微软雅黑" panose="020B0503020204020204" pitchFamily="34" charset="-122"/>
                          <a:sym typeface="+mn-ea"/>
                        </a:rPr>
                        <a:t>计科</a:t>
                      </a:r>
                      <a:r>
                        <a:rPr lang="en-US" altLang="zh-CN" sz="2000" b="1" dirty="0">
                          <a:solidFill>
                            <a:prstClr val="white"/>
                          </a:solidFill>
                          <a:latin typeface="微软雅黑" panose="020B0503020204020204" pitchFamily="34" charset="-122"/>
                          <a:ea typeface="微软雅黑" panose="020B0503020204020204" pitchFamily="34" charset="-122"/>
                          <a:sym typeface="+mn-ea"/>
                        </a:rPr>
                        <a:t>5</a:t>
                      </a:r>
                      <a:r>
                        <a:rPr lang="zh-CN" altLang="en-US" sz="2000" b="1" dirty="0">
                          <a:solidFill>
                            <a:prstClr val="white"/>
                          </a:solidFill>
                          <a:latin typeface="微软雅黑" panose="020B0503020204020204" pitchFamily="34" charset="-122"/>
                          <a:ea typeface="微软雅黑" panose="020B0503020204020204" pitchFamily="34" charset="-122"/>
                          <a:sym typeface="+mn-ea"/>
                        </a:rPr>
                        <a:t>班</a:t>
                      </a:r>
                      <a:endParaRPr lang="zh-CN" altLang="en-US" sz="2000" b="1" kern="1200" dirty="0">
                        <a:solidFill>
                          <a:prstClr val="white"/>
                        </a:solidFill>
                        <a:latin typeface="微软雅黑" panose="020B0503020204020204" pitchFamily="34" charset="-122"/>
                        <a:ea typeface="微软雅黑" panose="020B0503020204020204" pitchFamily="34" charset="-122"/>
                        <a:cs typeface="+mn-cs"/>
                        <a:sym typeface="+mn-ea"/>
                      </a:endParaRPr>
                    </a:p>
                  </a:txBody>
                  <a:tcPr/>
                </a:tc>
                <a:extLst>
                  <a:ext uri="{0D108BD9-81ED-4DB2-BD59-A6C34878D82A}">
                    <a16:rowId xmlns:a16="http://schemas.microsoft.com/office/drawing/2014/main" val="10003"/>
                  </a:ext>
                </a:extLst>
              </a:tr>
              <a:tr h="396240">
                <a:tc vMerge="1">
                  <a:txBody>
                    <a:bodyPr/>
                    <a:lstStyle/>
                    <a:p>
                      <a:endParaRPr lang="zh-CN"/>
                    </a:p>
                  </a:txBody>
                  <a:tcPr/>
                </a:tc>
                <a:tc>
                  <a:txBody>
                    <a:bodyPr/>
                    <a:lstStyle/>
                    <a:p>
                      <a:pPr algn="l">
                        <a:buNone/>
                      </a:pPr>
                      <a:endParaRPr lang="en-US" altLang="zh-CN" sz="2000" b="1" dirty="0">
                        <a:solidFill>
                          <a:prstClr val="white"/>
                        </a:solidFill>
                        <a:latin typeface="微软雅黑" panose="020B0503020204020204" pitchFamily="34" charset="-122"/>
                        <a:ea typeface="微软雅黑" panose="020B0503020204020204" pitchFamily="34" charset="-122"/>
                        <a:sym typeface="+mn-ea"/>
                      </a:endParaRPr>
                    </a:p>
                  </a:txBody>
                  <a:tcPr/>
                </a:tc>
                <a:tc>
                  <a:txBody>
                    <a:bodyPr/>
                    <a:lstStyle/>
                    <a:p>
                      <a:pPr algn="ctr">
                        <a:buNone/>
                      </a:pP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a:txBody>
                  <a:tcPr/>
                </a:tc>
                <a:tc>
                  <a:txBody>
                    <a:bodyPr/>
                    <a:lstStyle/>
                    <a:p>
                      <a:pPr algn="ctr">
                        <a:buNone/>
                      </a:pP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a:txBody>
                  <a:tcPr/>
                </a:tc>
                <a:extLst>
                  <a:ext uri="{0D108BD9-81ED-4DB2-BD59-A6C34878D82A}">
                    <a16:rowId xmlns:a16="http://schemas.microsoft.com/office/drawing/2014/main" val="10004"/>
                  </a:ext>
                </a:extLst>
              </a:tr>
              <a:tr h="396240">
                <a:tc vMerge="1">
                  <a:txBody>
                    <a:bodyPr/>
                    <a:lstStyle/>
                    <a:p>
                      <a:endParaRPr lang="zh-CN"/>
                    </a:p>
                  </a:txBody>
                  <a:tcPr/>
                </a:tc>
                <a:tc>
                  <a:txBody>
                    <a:bodyPr/>
                    <a:lstStyle/>
                    <a:p>
                      <a:pPr algn="l">
                        <a:buNone/>
                      </a:pPr>
                      <a:endParaRPr lang="en-US" altLang="zh-CN" sz="2000" b="1" dirty="0">
                        <a:solidFill>
                          <a:prstClr val="white"/>
                        </a:solidFill>
                        <a:latin typeface="微软雅黑" panose="020B0503020204020204" pitchFamily="34" charset="-122"/>
                        <a:ea typeface="微软雅黑" panose="020B0503020204020204" pitchFamily="34" charset="-122"/>
                        <a:sym typeface="+mn-ea"/>
                      </a:endParaRPr>
                    </a:p>
                  </a:txBody>
                  <a:tcPr/>
                </a:tc>
                <a:tc>
                  <a:txBody>
                    <a:bodyPr/>
                    <a:lstStyle/>
                    <a:p>
                      <a:pPr algn="ctr">
                        <a:buNone/>
                      </a:pP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a:txBody>
                  <a:tcPr/>
                </a:tc>
                <a:tc>
                  <a:txBody>
                    <a:bodyPr/>
                    <a:lstStyle/>
                    <a:p>
                      <a:pPr algn="ctr">
                        <a:buNone/>
                      </a:pP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a:txBody>
                  <a:tcPr/>
                </a:tc>
                <a:extLst>
                  <a:ext uri="{0D108BD9-81ED-4DB2-BD59-A6C34878D82A}">
                    <a16:rowId xmlns:a16="http://schemas.microsoft.com/office/drawing/2014/main" val="10005"/>
                  </a:ext>
                </a:extLst>
              </a:tr>
              <a:tr h="198120">
                <a:tc>
                  <a:txBody>
                    <a:bodyPr/>
                    <a:lstStyle/>
                    <a:p>
                      <a:pPr algn="ctr">
                        <a:buNone/>
                      </a:pP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a:p>
                      <a:pPr algn="ctr">
                        <a:buNone/>
                      </a:pPr>
                      <a:r>
                        <a:rPr lang="zh-CN" altLang="en-US" sz="2000" b="1" kern="1700" spc="160" dirty="0">
                          <a:solidFill>
                            <a:prstClr val="white"/>
                          </a:solidFill>
                          <a:uFillTx/>
                          <a:latin typeface="微软雅黑" panose="020B0503020204020204" pitchFamily="34" charset="-122"/>
                          <a:ea typeface="微软雅黑" panose="020B0503020204020204" pitchFamily="34" charset="-122"/>
                          <a:sym typeface="+mn-ea"/>
                        </a:rPr>
                        <a:t>指导教师：</a:t>
                      </a:r>
                      <a:endParaRPr lang="zh-CN" altLang="en-US" sz="2000" b="1" kern="1700" spc="160" dirty="0">
                        <a:solidFill>
                          <a:prstClr val="white"/>
                        </a:solidFill>
                        <a:uFillTx/>
                        <a:latin typeface="微软雅黑" panose="020B0503020204020204" pitchFamily="34" charset="-122"/>
                        <a:ea typeface="微软雅黑" panose="020B0503020204020204" pitchFamily="34" charset="-122"/>
                        <a:cs typeface="+mn-cs"/>
                        <a:sym typeface="+mn-ea"/>
                      </a:endParaRPr>
                    </a:p>
                  </a:txBody>
                  <a:tcPr/>
                </a:tc>
                <a:tc gridSpan="3">
                  <a:txBody>
                    <a:bodyPr/>
                    <a:lstStyle/>
                    <a:p>
                      <a:pPr algn="l">
                        <a:buNone/>
                      </a:pP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a:p>
                      <a:pPr algn="l">
                        <a:buNone/>
                      </a:pPr>
                      <a:r>
                        <a:rPr lang="zh-CN" altLang="en-US" sz="2000" b="1" dirty="0">
                          <a:solidFill>
                            <a:prstClr val="white"/>
                          </a:solidFill>
                          <a:latin typeface="微软雅黑" panose="020B0503020204020204" pitchFamily="34" charset="-122"/>
                          <a:ea typeface="微软雅黑" panose="020B0503020204020204" pitchFamily="34" charset="-122"/>
                          <a:sym typeface="+mn-ea"/>
                        </a:rPr>
                        <a:t>刘倩、尹飞</a:t>
                      </a:r>
                      <a:endParaRPr lang="en-US" altLang="zh-CN" sz="2000" b="1" dirty="0">
                        <a:solidFill>
                          <a:prstClr val="white"/>
                        </a:solidFill>
                        <a:latin typeface="微软雅黑" panose="020B0503020204020204" pitchFamily="34" charset="-122"/>
                        <a:ea typeface="微软雅黑" panose="020B0503020204020204" pitchFamily="34" charset="-122"/>
                        <a:sym typeface="+mn-ea"/>
                      </a:endParaRPr>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bl>
          </a:graphicData>
        </a:graphic>
      </p:graphicFrame>
    </p:spTree>
    <p:custDataLst>
      <p:tags r:id="rId1"/>
    </p:custDataLst>
  </p:cSld>
  <p:clrMapOvr>
    <a:masterClrMapping/>
  </p:clrMapOvr>
  <p:transition advTm="130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a:spLocks noChangeArrowheads="1"/>
          </p:cNvSpPr>
          <p:nvPr/>
        </p:nvSpPr>
        <p:spPr bwMode="auto">
          <a:xfrm>
            <a:off x="905346" y="167001"/>
            <a:ext cx="59293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None/>
            </a:pPr>
            <a:r>
              <a:rPr lang="zh-CN" altLang="en-US" sz="3600" b="1" dirty="0">
                <a:solidFill>
                  <a:prstClr val="white"/>
                </a:solidFill>
                <a:latin typeface="微软雅黑" panose="020B0503020204020204" pitchFamily="34" charset="-122"/>
                <a:ea typeface="微软雅黑" panose="020B0503020204020204" pitchFamily="34" charset="-122"/>
              </a:rPr>
              <a:t>（四）系统实现</a:t>
            </a:r>
          </a:p>
        </p:txBody>
      </p:sp>
      <p:sp>
        <p:nvSpPr>
          <p:cNvPr id="2" name="文本框 1"/>
          <p:cNvSpPr txBox="1"/>
          <p:nvPr/>
        </p:nvSpPr>
        <p:spPr>
          <a:xfrm>
            <a:off x="629121" y="1157995"/>
            <a:ext cx="10357165" cy="5656164"/>
          </a:xfrm>
          <a:prstGeom prst="rect">
            <a:avLst/>
          </a:prstGeom>
          <a:noFill/>
        </p:spPr>
        <p:txBody>
          <a:bodyPr wrap="square" rtlCol="0">
            <a:spAutoFit/>
          </a:bodyPr>
          <a:lstStyle/>
          <a:p>
            <a:pPr indent="266700" algn="just">
              <a:lnSpc>
                <a:spcPct val="150000"/>
              </a:lnSpc>
            </a:pPr>
            <a:r>
              <a:rPr lang="en-US" altLang="zh-CN" sz="2000" kern="100" dirty="0">
                <a:effectLst/>
                <a:latin typeface="微软雅黑" panose="020B0503020204020204" pitchFamily="34" charset="-122"/>
                <a:ea typeface="微软雅黑" panose="020B0503020204020204" pitchFamily="34" charset="-122"/>
              </a:rPr>
              <a:t>2.3.1</a:t>
            </a:r>
            <a:r>
              <a:rPr lang="zh-CN" altLang="zh-CN" sz="2000" kern="100" dirty="0">
                <a:effectLst/>
                <a:latin typeface="微软雅黑" panose="020B0503020204020204" pitchFamily="34" charset="-122"/>
                <a:ea typeface="微软雅黑" panose="020B0503020204020204" pitchFamily="34" charset="-122"/>
              </a:rPr>
              <a:t>所需求的各种语言的环境搭建</a:t>
            </a:r>
          </a:p>
          <a:p>
            <a:pPr indent="266700" algn="just">
              <a:lnSpc>
                <a:spcPct val="150000"/>
              </a:lnSpc>
            </a:pPr>
            <a:r>
              <a:rPr lang="en-US" altLang="zh-CN" sz="2000" kern="100" dirty="0">
                <a:effectLst/>
                <a:latin typeface="微软雅黑" panose="020B0503020204020204" pitchFamily="34" charset="-122"/>
                <a:ea typeface="微软雅黑" panose="020B0503020204020204" pitchFamily="34" charset="-122"/>
              </a:rPr>
              <a:t>	2.3.2</a:t>
            </a:r>
            <a:r>
              <a:rPr lang="zh-CN" altLang="zh-CN" sz="2000" kern="100" dirty="0">
                <a:effectLst/>
                <a:latin typeface="微软雅黑" panose="020B0503020204020204" pitchFamily="34" charset="-122"/>
                <a:ea typeface="微软雅黑" panose="020B0503020204020204" pitchFamily="34" charset="-122"/>
              </a:rPr>
              <a:t>前端</a:t>
            </a:r>
            <a:r>
              <a:rPr lang="en-US" altLang="zh-CN" sz="2000" kern="100" dirty="0" err="1">
                <a:effectLst/>
                <a:latin typeface="微软雅黑" panose="020B0503020204020204" pitchFamily="34" charset="-122"/>
                <a:ea typeface="微软雅黑" panose="020B0503020204020204" pitchFamily="34" charset="-122"/>
              </a:rPr>
              <a:t>vue</a:t>
            </a:r>
            <a:r>
              <a:rPr lang="zh-CN" altLang="zh-CN" sz="2000" kern="100" dirty="0">
                <a:effectLst/>
                <a:latin typeface="微软雅黑" panose="020B0503020204020204" pitchFamily="34" charset="-122"/>
                <a:ea typeface="微软雅黑" panose="020B0503020204020204" pitchFamily="34" charset="-122"/>
              </a:rPr>
              <a:t>脚手架创建</a:t>
            </a:r>
          </a:p>
          <a:p>
            <a:pPr indent="266700" algn="just">
              <a:lnSpc>
                <a:spcPct val="150000"/>
              </a:lnSpc>
            </a:pPr>
            <a:r>
              <a:rPr lang="en-US" altLang="zh-CN" sz="2000" kern="100" dirty="0">
                <a:effectLst/>
                <a:latin typeface="微软雅黑" panose="020B0503020204020204" pitchFamily="34" charset="-122"/>
                <a:ea typeface="微软雅黑" panose="020B0503020204020204" pitchFamily="34" charset="-122"/>
              </a:rPr>
              <a:t>	      </a:t>
            </a:r>
            <a:r>
              <a:rPr lang="zh-CN" altLang="zh-CN" sz="2000" kern="100" dirty="0">
                <a:effectLst/>
                <a:latin typeface="微软雅黑" panose="020B0503020204020204" pitchFamily="34" charset="-122"/>
                <a:ea typeface="微软雅黑" panose="020B0503020204020204" pitchFamily="34" charset="-122"/>
              </a:rPr>
              <a:t>管理员命令提示符</a:t>
            </a:r>
          </a:p>
          <a:p>
            <a:pPr indent="266700" algn="just">
              <a:lnSpc>
                <a:spcPct val="150000"/>
              </a:lnSpc>
            </a:pPr>
            <a:r>
              <a:rPr lang="en-US" altLang="zh-CN" sz="2000" kern="100" dirty="0">
                <a:effectLst/>
                <a:latin typeface="微软雅黑" panose="020B0503020204020204" pitchFamily="34" charset="-122"/>
                <a:ea typeface="微软雅黑" panose="020B0503020204020204" pitchFamily="34" charset="-122"/>
              </a:rPr>
              <a:t>			</a:t>
            </a:r>
            <a:r>
              <a:rPr lang="zh-CN" altLang="zh-CN" sz="2000" kern="100" dirty="0">
                <a:effectLst/>
                <a:latin typeface="微软雅黑" panose="020B0503020204020204" pitchFamily="34" charset="-122"/>
                <a:ea typeface="微软雅黑" panose="020B0503020204020204" pitchFamily="34" charset="-122"/>
              </a:rPr>
              <a:t>安装</a:t>
            </a:r>
            <a:r>
              <a:rPr lang="en-US" altLang="zh-CN" sz="2000" kern="100" dirty="0" err="1">
                <a:effectLst/>
                <a:latin typeface="微软雅黑" panose="020B0503020204020204" pitchFamily="34" charset="-122"/>
                <a:ea typeface="微软雅黑" panose="020B0503020204020204" pitchFamily="34" charset="-122"/>
              </a:rPr>
              <a:t>vue</a:t>
            </a:r>
            <a:r>
              <a:rPr lang="en-US" altLang="zh-CN" sz="2000" kern="100" dirty="0">
                <a:effectLst/>
                <a:latin typeface="微软雅黑" panose="020B0503020204020204" pitchFamily="34" charset="-122"/>
                <a:ea typeface="微软雅黑" panose="020B0503020204020204" pitchFamily="34" charset="-122"/>
              </a:rPr>
              <a:t>   </a:t>
            </a:r>
            <a:r>
              <a:rPr lang="en-US" altLang="zh-CN" sz="2000" kern="100" dirty="0" err="1">
                <a:effectLst/>
                <a:latin typeface="微软雅黑" panose="020B0503020204020204" pitchFamily="34" charset="-122"/>
                <a:ea typeface="微软雅黑" panose="020B0503020204020204" pitchFamily="34" charset="-122"/>
              </a:rPr>
              <a:t>npm</a:t>
            </a:r>
            <a:r>
              <a:rPr lang="en-US" altLang="zh-CN" sz="2000" kern="100" dirty="0">
                <a:effectLst/>
                <a:latin typeface="微软雅黑" panose="020B0503020204020204" pitchFamily="34" charset="-122"/>
                <a:ea typeface="微软雅黑" panose="020B0503020204020204" pitchFamily="34" charset="-122"/>
              </a:rPr>
              <a:t> install </a:t>
            </a:r>
            <a:r>
              <a:rPr lang="en-US" altLang="zh-CN" sz="2000" kern="100" dirty="0" err="1">
                <a:effectLst/>
                <a:latin typeface="微软雅黑" panose="020B0503020204020204" pitchFamily="34" charset="-122"/>
                <a:ea typeface="微软雅黑" panose="020B0503020204020204" pitchFamily="34" charset="-122"/>
              </a:rPr>
              <a:t>vue</a:t>
            </a:r>
            <a:endParaRPr lang="zh-CN" altLang="zh-CN" sz="2000" kern="100" dirty="0">
              <a:effectLst/>
              <a:latin typeface="微软雅黑" panose="020B0503020204020204" pitchFamily="34" charset="-122"/>
              <a:ea typeface="微软雅黑" panose="020B0503020204020204" pitchFamily="34" charset="-122"/>
            </a:endParaRPr>
          </a:p>
          <a:p>
            <a:pPr indent="266700" algn="just">
              <a:lnSpc>
                <a:spcPct val="150000"/>
              </a:lnSpc>
            </a:pPr>
            <a:r>
              <a:rPr lang="en-US" altLang="zh-CN" sz="2000" kern="100" dirty="0">
                <a:effectLst/>
                <a:latin typeface="微软雅黑" panose="020B0503020204020204" pitchFamily="34" charset="-122"/>
                <a:ea typeface="微软雅黑" panose="020B0503020204020204" pitchFamily="34" charset="-122"/>
              </a:rPr>
              <a:t>			</a:t>
            </a:r>
            <a:r>
              <a:rPr lang="zh-CN" altLang="zh-CN" sz="2000" kern="100" dirty="0">
                <a:effectLst/>
                <a:latin typeface="微软雅黑" panose="020B0503020204020204" pitchFamily="34" charset="-122"/>
                <a:ea typeface="微软雅黑" panose="020B0503020204020204" pitchFamily="34" charset="-122"/>
              </a:rPr>
              <a:t>安装</a:t>
            </a:r>
            <a:r>
              <a:rPr lang="en-US" altLang="zh-CN" sz="2000" kern="100" dirty="0">
                <a:effectLst/>
                <a:latin typeface="微软雅黑" panose="020B0503020204020204" pitchFamily="34" charset="-122"/>
                <a:ea typeface="微软雅黑" panose="020B0503020204020204" pitchFamily="34" charset="-122"/>
              </a:rPr>
              <a:t> webpack  </a:t>
            </a:r>
            <a:r>
              <a:rPr lang="en-US" altLang="zh-CN" sz="2000" kern="100" dirty="0" err="1">
                <a:effectLst/>
                <a:latin typeface="微软雅黑" panose="020B0503020204020204" pitchFamily="34" charset="-122"/>
                <a:ea typeface="微软雅黑" panose="020B0503020204020204" pitchFamily="34" charset="-122"/>
              </a:rPr>
              <a:t>npm</a:t>
            </a:r>
            <a:r>
              <a:rPr lang="en-US" altLang="zh-CN" sz="2000" kern="100" dirty="0">
                <a:effectLst/>
                <a:latin typeface="微软雅黑" panose="020B0503020204020204" pitchFamily="34" charset="-122"/>
                <a:ea typeface="微软雅黑" panose="020B0503020204020204" pitchFamily="34" charset="-122"/>
              </a:rPr>
              <a:t> install webpack  -g</a:t>
            </a:r>
            <a:endParaRPr lang="zh-CN" altLang="zh-CN" sz="2000" kern="100" dirty="0">
              <a:effectLst/>
              <a:latin typeface="微软雅黑" panose="020B0503020204020204" pitchFamily="34" charset="-122"/>
              <a:ea typeface="微软雅黑" panose="020B0503020204020204" pitchFamily="34" charset="-122"/>
            </a:endParaRPr>
          </a:p>
          <a:p>
            <a:pPr indent="266700" algn="just">
              <a:lnSpc>
                <a:spcPct val="150000"/>
              </a:lnSpc>
            </a:pPr>
            <a:r>
              <a:rPr lang="en-US" altLang="zh-CN" sz="2000" kern="100" dirty="0">
                <a:effectLst/>
                <a:latin typeface="微软雅黑" panose="020B0503020204020204" pitchFamily="34" charset="-122"/>
                <a:ea typeface="微软雅黑" panose="020B0503020204020204" pitchFamily="34" charset="-122"/>
              </a:rPr>
              <a:t>			Vue</a:t>
            </a:r>
            <a:r>
              <a:rPr lang="zh-CN" altLang="zh-CN" sz="2000" kern="100" dirty="0">
                <a:effectLst/>
                <a:latin typeface="微软雅黑" panose="020B0503020204020204" pitchFamily="34" charset="-122"/>
                <a:ea typeface="微软雅黑" panose="020B0503020204020204" pitchFamily="34" charset="-122"/>
              </a:rPr>
              <a:t>脚手架安装 </a:t>
            </a:r>
            <a:r>
              <a:rPr lang="en-US" altLang="zh-CN" sz="2000" kern="100" dirty="0" err="1">
                <a:effectLst/>
                <a:latin typeface="微软雅黑" panose="020B0503020204020204" pitchFamily="34" charset="-122"/>
                <a:ea typeface="微软雅黑" panose="020B0503020204020204" pitchFamily="34" charset="-122"/>
              </a:rPr>
              <a:t>npm</a:t>
            </a:r>
            <a:r>
              <a:rPr lang="en-US" altLang="zh-CN" sz="2000" kern="100" dirty="0">
                <a:effectLst/>
                <a:latin typeface="微软雅黑" panose="020B0503020204020204" pitchFamily="34" charset="-122"/>
                <a:ea typeface="微软雅黑" panose="020B0503020204020204" pitchFamily="34" charset="-122"/>
              </a:rPr>
              <a:t> </a:t>
            </a:r>
            <a:r>
              <a:rPr lang="en-US" altLang="zh-CN" sz="2000" kern="100" dirty="0" err="1">
                <a:effectLst/>
                <a:latin typeface="微软雅黑" panose="020B0503020204020204" pitchFamily="34" charset="-122"/>
                <a:ea typeface="微软雅黑" panose="020B0503020204020204" pitchFamily="34" charset="-122"/>
              </a:rPr>
              <a:t>i</a:t>
            </a:r>
            <a:r>
              <a:rPr lang="en-US" altLang="zh-CN" sz="2000" kern="100" dirty="0">
                <a:effectLst/>
                <a:latin typeface="微软雅黑" panose="020B0503020204020204" pitchFamily="34" charset="-122"/>
                <a:ea typeface="微软雅黑" panose="020B0503020204020204" pitchFamily="34" charset="-122"/>
              </a:rPr>
              <a:t> -g @vue/cli-init</a:t>
            </a:r>
            <a:endParaRPr lang="zh-CN" altLang="zh-CN" sz="2000" kern="100" dirty="0">
              <a:effectLst/>
              <a:latin typeface="微软雅黑" panose="020B0503020204020204" pitchFamily="34" charset="-122"/>
              <a:ea typeface="微软雅黑" panose="020B0503020204020204" pitchFamily="34" charset="-122"/>
            </a:endParaRPr>
          </a:p>
          <a:p>
            <a:pPr indent="266700" algn="just">
              <a:lnSpc>
                <a:spcPct val="150000"/>
              </a:lnSpc>
            </a:pPr>
            <a:r>
              <a:rPr lang="en-US" altLang="zh-CN" sz="2000" kern="100" dirty="0">
                <a:effectLst/>
                <a:latin typeface="微软雅黑" panose="020B0503020204020204" pitchFamily="34" charset="-122"/>
                <a:ea typeface="微软雅黑" panose="020B0503020204020204" pitchFamily="34" charset="-122"/>
              </a:rPr>
              <a:t>	2.3.3 </a:t>
            </a:r>
            <a:r>
              <a:rPr lang="en-US" altLang="zh-CN" sz="2000" kern="100" dirty="0" err="1">
                <a:effectLst/>
                <a:latin typeface="微软雅黑" panose="020B0503020204020204" pitchFamily="34" charset="-122"/>
                <a:ea typeface="微软雅黑" panose="020B0503020204020204" pitchFamily="34" charset="-122"/>
              </a:rPr>
              <a:t>vue</a:t>
            </a:r>
            <a:r>
              <a:rPr lang="zh-CN" altLang="zh-CN" sz="2000" kern="100" dirty="0">
                <a:effectLst/>
                <a:latin typeface="微软雅黑" panose="020B0503020204020204" pitchFamily="34" charset="-122"/>
                <a:ea typeface="微软雅黑" panose="020B0503020204020204" pitchFamily="34" charset="-122"/>
              </a:rPr>
              <a:t>项目创建</a:t>
            </a:r>
          </a:p>
          <a:p>
            <a:pPr indent="266700" algn="just">
              <a:lnSpc>
                <a:spcPct val="150000"/>
              </a:lnSpc>
            </a:pPr>
            <a:r>
              <a:rPr lang="en-US" altLang="zh-CN" sz="2000" kern="100" dirty="0">
                <a:effectLst/>
                <a:latin typeface="微软雅黑" panose="020B0503020204020204" pitchFamily="34" charset="-122"/>
                <a:ea typeface="微软雅黑" panose="020B0503020204020204" pitchFamily="34" charset="-122"/>
              </a:rPr>
              <a:t>			</a:t>
            </a:r>
            <a:r>
              <a:rPr lang="zh-CN" altLang="zh-CN" sz="2000" kern="100" dirty="0">
                <a:effectLst/>
                <a:latin typeface="微软雅黑" panose="020B0503020204020204" pitchFamily="34" charset="-122"/>
                <a:ea typeface="微软雅黑" panose="020B0503020204020204" pitchFamily="34" charset="-122"/>
              </a:rPr>
              <a:t>在创建的文件夹下打开命令提示符</a:t>
            </a:r>
          </a:p>
          <a:p>
            <a:pPr indent="266700" algn="just">
              <a:lnSpc>
                <a:spcPct val="150000"/>
              </a:lnSpc>
            </a:pPr>
            <a:r>
              <a:rPr lang="en-US" altLang="zh-CN" sz="2000" kern="100" dirty="0">
                <a:effectLst/>
                <a:latin typeface="微软雅黑" panose="020B0503020204020204" pitchFamily="34" charset="-122"/>
                <a:ea typeface="微软雅黑" panose="020B0503020204020204" pitchFamily="34" charset="-122"/>
              </a:rPr>
              <a:t>			</a:t>
            </a:r>
            <a:r>
              <a:rPr lang="zh-CN" altLang="zh-CN" sz="2000" kern="100" dirty="0">
                <a:effectLst/>
                <a:latin typeface="微软雅黑" panose="020B0503020204020204" pitchFamily="34" charset="-122"/>
                <a:ea typeface="微软雅黑" panose="020B0503020204020204" pitchFamily="34" charset="-122"/>
              </a:rPr>
              <a:t>创建项目 </a:t>
            </a:r>
            <a:r>
              <a:rPr lang="en-US" altLang="zh-CN" sz="2000" kern="100" dirty="0" err="1">
                <a:effectLst/>
                <a:latin typeface="微软雅黑" panose="020B0503020204020204" pitchFamily="34" charset="-122"/>
                <a:ea typeface="微软雅黑" panose="020B0503020204020204" pitchFamily="34" charset="-122"/>
              </a:rPr>
              <a:t>vue</a:t>
            </a:r>
            <a:r>
              <a:rPr lang="en-US" altLang="zh-CN" sz="2000" kern="100" dirty="0">
                <a:effectLst/>
                <a:latin typeface="微软雅黑" panose="020B0503020204020204" pitchFamily="34" charset="-122"/>
                <a:ea typeface="微软雅黑" panose="020B0503020204020204" pitchFamily="34" charset="-122"/>
              </a:rPr>
              <a:t> </a:t>
            </a:r>
            <a:r>
              <a:rPr lang="en-US" altLang="zh-CN" sz="2000" kern="100" dirty="0" err="1">
                <a:effectLst/>
                <a:latin typeface="微软雅黑" panose="020B0503020204020204" pitchFamily="34" charset="-122"/>
                <a:ea typeface="微软雅黑" panose="020B0503020204020204" pitchFamily="34" charset="-122"/>
              </a:rPr>
              <a:t>init</a:t>
            </a:r>
            <a:r>
              <a:rPr lang="en-US" altLang="zh-CN" sz="2000" kern="100" dirty="0">
                <a:effectLst/>
                <a:latin typeface="微软雅黑" panose="020B0503020204020204" pitchFamily="34" charset="-122"/>
                <a:ea typeface="微软雅黑" panose="020B0503020204020204" pitchFamily="34" charset="-122"/>
              </a:rPr>
              <a:t> webpack </a:t>
            </a:r>
            <a:r>
              <a:rPr lang="zh-CN" altLang="zh-CN" sz="2000" kern="100" dirty="0">
                <a:effectLst/>
                <a:latin typeface="微软雅黑" panose="020B0503020204020204" pitchFamily="34" charset="-122"/>
                <a:ea typeface="微软雅黑" panose="020B0503020204020204" pitchFamily="34" charset="-122"/>
              </a:rPr>
              <a:t>（‘项目名称’）</a:t>
            </a:r>
          </a:p>
          <a:p>
            <a:pPr indent="266700" algn="just">
              <a:lnSpc>
                <a:spcPct val="150000"/>
              </a:lnSpc>
            </a:pPr>
            <a:r>
              <a:rPr lang="en-US" altLang="zh-CN" sz="2000" kern="100" dirty="0">
                <a:effectLst/>
                <a:latin typeface="微软雅黑" panose="020B0503020204020204" pitchFamily="34" charset="-122"/>
                <a:ea typeface="微软雅黑" panose="020B0503020204020204" pitchFamily="34" charset="-122"/>
              </a:rPr>
              <a:t>			</a:t>
            </a:r>
            <a:r>
              <a:rPr lang="zh-CN" altLang="zh-CN" sz="2000" kern="100" dirty="0">
                <a:effectLst/>
                <a:latin typeface="微软雅黑" panose="020B0503020204020204" pitchFamily="34" charset="-122"/>
                <a:ea typeface="微软雅黑" panose="020B0503020204020204" pitchFamily="34" charset="-122"/>
              </a:rPr>
              <a:t>项目启动 </a:t>
            </a:r>
            <a:r>
              <a:rPr lang="en-US" altLang="zh-CN" sz="2000" kern="100" dirty="0" err="1">
                <a:effectLst/>
                <a:latin typeface="微软雅黑" panose="020B0503020204020204" pitchFamily="34" charset="-122"/>
                <a:ea typeface="微软雅黑" panose="020B0503020204020204" pitchFamily="34" charset="-122"/>
              </a:rPr>
              <a:t>vscode</a:t>
            </a:r>
            <a:r>
              <a:rPr lang="en-US" altLang="zh-CN" sz="2000" kern="100" dirty="0">
                <a:effectLst/>
                <a:latin typeface="微软雅黑" panose="020B0503020204020204" pitchFamily="34" charset="-122"/>
                <a:ea typeface="微软雅黑" panose="020B0503020204020204" pitchFamily="34" charset="-122"/>
              </a:rPr>
              <a:t> </a:t>
            </a:r>
            <a:r>
              <a:rPr lang="zh-CN" altLang="zh-CN" sz="2000" kern="100" dirty="0">
                <a:effectLst/>
                <a:latin typeface="微软雅黑" panose="020B0503020204020204" pitchFamily="34" charset="-122"/>
                <a:ea typeface="微软雅黑" panose="020B0503020204020204" pitchFamily="34" charset="-122"/>
              </a:rPr>
              <a:t>集成终端打开输入命令 </a:t>
            </a:r>
            <a:r>
              <a:rPr lang="en-US" altLang="zh-CN" sz="2000" kern="100" dirty="0" err="1">
                <a:effectLst/>
                <a:latin typeface="微软雅黑" panose="020B0503020204020204" pitchFamily="34" charset="-122"/>
                <a:ea typeface="微软雅黑" panose="020B0503020204020204" pitchFamily="34" charset="-122"/>
              </a:rPr>
              <a:t>npm</a:t>
            </a:r>
            <a:r>
              <a:rPr lang="en-US" altLang="zh-CN" sz="2000" kern="100" dirty="0">
                <a:effectLst/>
                <a:latin typeface="微软雅黑" panose="020B0503020204020204" pitchFamily="34" charset="-122"/>
                <a:ea typeface="微软雅黑" panose="020B0503020204020204" pitchFamily="34" charset="-122"/>
              </a:rPr>
              <a:t> run </a:t>
            </a:r>
            <a:r>
              <a:rPr lang="zh-CN" altLang="zh-CN" sz="2000" kern="100" dirty="0">
                <a:effectLst/>
                <a:latin typeface="微软雅黑" panose="020B0503020204020204" pitchFamily="34" charset="-122"/>
                <a:ea typeface="微软雅黑" panose="020B0503020204020204" pitchFamily="34" charset="-122"/>
              </a:rPr>
              <a:t>（根据及安</a:t>
            </a:r>
            <a:r>
              <a:rPr lang="en-US" altLang="zh-CN" sz="2000" kern="100" dirty="0">
                <a:effectLst/>
                <a:latin typeface="微软雅黑" panose="020B0503020204020204" pitchFamily="34" charset="-122"/>
                <a:ea typeface="微软雅黑" panose="020B0503020204020204" pitchFamily="34" charset="-122"/>
              </a:rPr>
              <a:t>				</a:t>
            </a:r>
            <a:r>
              <a:rPr lang="zh-CN" altLang="zh-CN" sz="2000" kern="100" dirty="0">
                <a:effectLst/>
                <a:latin typeface="微软雅黑" panose="020B0503020204020204" pitchFamily="34" charset="-122"/>
                <a:ea typeface="微软雅黑" panose="020B0503020204020204" pitchFamily="34" charset="-122"/>
              </a:rPr>
              <a:t>装的启动依赖决定例如</a:t>
            </a:r>
            <a:r>
              <a:rPr lang="en-US" altLang="zh-CN" sz="2000" kern="100" dirty="0">
                <a:effectLst/>
                <a:latin typeface="微软雅黑" panose="020B0503020204020204" pitchFamily="34" charset="-122"/>
                <a:ea typeface="微软雅黑" panose="020B0503020204020204" pitchFamily="34" charset="-122"/>
              </a:rPr>
              <a:t>serve dev ….</a:t>
            </a:r>
            <a:r>
              <a:rPr lang="zh-CN" altLang="zh-CN" sz="2000" kern="100" dirty="0">
                <a:effectLst/>
                <a:latin typeface="微软雅黑" panose="020B0503020204020204" pitchFamily="34" charset="-122"/>
                <a:ea typeface="微软雅黑" panose="020B0503020204020204" pitchFamily="34" charset="-122"/>
              </a:rPr>
              <a:t>）</a:t>
            </a:r>
          </a:p>
          <a:p>
            <a:pPr>
              <a:lnSpc>
                <a:spcPct val="150000"/>
              </a:lnSpc>
            </a:pPr>
            <a:endParaRPr lang="zh-CN" altLang="en-US" sz="2400" dirty="0"/>
          </a:p>
        </p:txBody>
      </p:sp>
    </p:spTree>
  </p:cSld>
  <p:clrMapOvr>
    <a:masterClrMapping/>
  </p:clrMapOvr>
  <p:transition advTm="30954"/>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a:spLocks noChangeArrowheads="1"/>
          </p:cNvSpPr>
          <p:nvPr/>
        </p:nvSpPr>
        <p:spPr bwMode="auto">
          <a:xfrm>
            <a:off x="905346" y="167001"/>
            <a:ext cx="59293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None/>
            </a:pPr>
            <a:r>
              <a:rPr lang="zh-CN" altLang="en-US" sz="3600" b="1" dirty="0">
                <a:solidFill>
                  <a:prstClr val="white"/>
                </a:solidFill>
                <a:latin typeface="微软雅黑" panose="020B0503020204020204" pitchFamily="34" charset="-122"/>
                <a:ea typeface="微软雅黑" panose="020B0503020204020204" pitchFamily="34" charset="-122"/>
              </a:rPr>
              <a:t>（四）系统实现</a:t>
            </a:r>
          </a:p>
        </p:txBody>
      </p:sp>
      <p:pic>
        <p:nvPicPr>
          <p:cNvPr id="4" name="图片 3">
            <a:extLst>
              <a:ext uri="{FF2B5EF4-FFF2-40B4-BE49-F238E27FC236}">
                <a16:creationId xmlns:a16="http://schemas.microsoft.com/office/drawing/2014/main" id="{E67B47A4-1B71-C4F6-4D3A-C2AFB32146A0}"/>
              </a:ext>
            </a:extLst>
          </p:cNvPr>
          <p:cNvPicPr>
            <a:picLocks noChangeAspect="1"/>
          </p:cNvPicPr>
          <p:nvPr/>
        </p:nvPicPr>
        <p:blipFill>
          <a:blip r:embed="rId3"/>
          <a:stretch>
            <a:fillRect/>
          </a:stretch>
        </p:blipFill>
        <p:spPr>
          <a:xfrm>
            <a:off x="140740" y="944719"/>
            <a:ext cx="5536159" cy="3890490"/>
          </a:xfrm>
          <a:prstGeom prst="rect">
            <a:avLst/>
          </a:prstGeom>
        </p:spPr>
      </p:pic>
      <p:pic>
        <p:nvPicPr>
          <p:cNvPr id="6" name="图片 5">
            <a:extLst>
              <a:ext uri="{FF2B5EF4-FFF2-40B4-BE49-F238E27FC236}">
                <a16:creationId xmlns:a16="http://schemas.microsoft.com/office/drawing/2014/main" id="{4079F407-7274-9CDC-0863-986861FAC313}"/>
              </a:ext>
            </a:extLst>
          </p:cNvPr>
          <p:cNvPicPr>
            <a:picLocks noChangeAspect="1"/>
          </p:cNvPicPr>
          <p:nvPr/>
        </p:nvPicPr>
        <p:blipFill>
          <a:blip r:embed="rId4"/>
          <a:stretch>
            <a:fillRect/>
          </a:stretch>
        </p:blipFill>
        <p:spPr>
          <a:xfrm>
            <a:off x="5676899" y="944719"/>
            <a:ext cx="5654530" cy="3583456"/>
          </a:xfrm>
          <a:prstGeom prst="rect">
            <a:avLst/>
          </a:prstGeom>
        </p:spPr>
      </p:pic>
      <p:pic>
        <p:nvPicPr>
          <p:cNvPr id="8" name="图片 7">
            <a:extLst>
              <a:ext uri="{FF2B5EF4-FFF2-40B4-BE49-F238E27FC236}">
                <a16:creationId xmlns:a16="http://schemas.microsoft.com/office/drawing/2014/main" id="{E79097D2-8384-FFB4-0591-C378775C632E}"/>
              </a:ext>
            </a:extLst>
          </p:cNvPr>
          <p:cNvPicPr>
            <a:picLocks noChangeAspect="1"/>
          </p:cNvPicPr>
          <p:nvPr/>
        </p:nvPicPr>
        <p:blipFill>
          <a:blip r:embed="rId5"/>
          <a:stretch>
            <a:fillRect/>
          </a:stretch>
        </p:blipFill>
        <p:spPr>
          <a:xfrm>
            <a:off x="5972178" y="4385590"/>
            <a:ext cx="2257978" cy="449619"/>
          </a:xfrm>
          <a:prstGeom prst="rect">
            <a:avLst/>
          </a:prstGeom>
        </p:spPr>
      </p:pic>
    </p:spTree>
    <p:extLst>
      <p:ext uri="{BB962C8B-B14F-4D97-AF65-F5344CB8AC3E}">
        <p14:creationId xmlns:p14="http://schemas.microsoft.com/office/powerpoint/2010/main" val="3893976074"/>
      </p:ext>
    </p:extLst>
  </p:cSld>
  <p:clrMapOvr>
    <a:masterClrMapping/>
  </p:clrMapOvr>
  <p:transition advTm="30954"/>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a:spLocks noChangeArrowheads="1"/>
          </p:cNvSpPr>
          <p:nvPr/>
        </p:nvSpPr>
        <p:spPr bwMode="auto">
          <a:xfrm>
            <a:off x="905346" y="167001"/>
            <a:ext cx="59293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None/>
            </a:pPr>
            <a:r>
              <a:rPr lang="zh-CN" altLang="en-US" sz="3600" b="1" dirty="0">
                <a:solidFill>
                  <a:prstClr val="white"/>
                </a:solidFill>
                <a:latin typeface="微软雅黑" panose="020B0503020204020204" pitchFamily="34" charset="-122"/>
                <a:ea typeface="微软雅黑" panose="020B0503020204020204" pitchFamily="34" charset="-122"/>
              </a:rPr>
              <a:t>（四）系统实现（前端）</a:t>
            </a:r>
          </a:p>
        </p:txBody>
      </p:sp>
      <p:pic>
        <p:nvPicPr>
          <p:cNvPr id="8" name="图片 7">
            <a:extLst>
              <a:ext uri="{FF2B5EF4-FFF2-40B4-BE49-F238E27FC236}">
                <a16:creationId xmlns:a16="http://schemas.microsoft.com/office/drawing/2014/main" id="{E79097D2-8384-FFB4-0591-C378775C632E}"/>
              </a:ext>
            </a:extLst>
          </p:cNvPr>
          <p:cNvPicPr>
            <a:picLocks noChangeAspect="1"/>
          </p:cNvPicPr>
          <p:nvPr/>
        </p:nvPicPr>
        <p:blipFill>
          <a:blip r:embed="rId3"/>
          <a:stretch>
            <a:fillRect/>
          </a:stretch>
        </p:blipFill>
        <p:spPr>
          <a:xfrm>
            <a:off x="6067428" y="4217627"/>
            <a:ext cx="2257978" cy="449619"/>
          </a:xfrm>
          <a:prstGeom prst="rect">
            <a:avLst/>
          </a:prstGeom>
        </p:spPr>
      </p:pic>
      <p:sp>
        <p:nvSpPr>
          <p:cNvPr id="11" name="文本框 10">
            <a:extLst>
              <a:ext uri="{FF2B5EF4-FFF2-40B4-BE49-F238E27FC236}">
                <a16:creationId xmlns:a16="http://schemas.microsoft.com/office/drawing/2014/main" id="{93BFDAE7-0961-6165-63D4-1DCFE5911F12}"/>
              </a:ext>
            </a:extLst>
          </p:cNvPr>
          <p:cNvSpPr txBox="1"/>
          <p:nvPr/>
        </p:nvSpPr>
        <p:spPr>
          <a:xfrm>
            <a:off x="6534621" y="258748"/>
            <a:ext cx="461915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跨域文件</a:t>
            </a:r>
          </a:p>
        </p:txBody>
      </p:sp>
      <p:pic>
        <p:nvPicPr>
          <p:cNvPr id="3" name="图片 2">
            <a:extLst>
              <a:ext uri="{FF2B5EF4-FFF2-40B4-BE49-F238E27FC236}">
                <a16:creationId xmlns:a16="http://schemas.microsoft.com/office/drawing/2014/main" id="{539DA01D-D2DA-8214-2FD2-D5555A452B52}"/>
              </a:ext>
            </a:extLst>
          </p:cNvPr>
          <p:cNvPicPr>
            <a:picLocks noChangeAspect="1"/>
          </p:cNvPicPr>
          <p:nvPr/>
        </p:nvPicPr>
        <p:blipFill>
          <a:blip r:embed="rId4"/>
          <a:stretch>
            <a:fillRect/>
          </a:stretch>
        </p:blipFill>
        <p:spPr>
          <a:xfrm>
            <a:off x="85725" y="2121018"/>
            <a:ext cx="5303980" cy="4526672"/>
          </a:xfrm>
          <a:prstGeom prst="rect">
            <a:avLst/>
          </a:prstGeom>
        </p:spPr>
      </p:pic>
      <p:pic>
        <p:nvPicPr>
          <p:cNvPr id="5" name="图片 4">
            <a:extLst>
              <a:ext uri="{FF2B5EF4-FFF2-40B4-BE49-F238E27FC236}">
                <a16:creationId xmlns:a16="http://schemas.microsoft.com/office/drawing/2014/main" id="{2F821CF4-DDD6-1C7E-2BBD-90C8A1F7F0BB}"/>
              </a:ext>
            </a:extLst>
          </p:cNvPr>
          <p:cNvPicPr>
            <a:picLocks noChangeAspect="1"/>
          </p:cNvPicPr>
          <p:nvPr/>
        </p:nvPicPr>
        <p:blipFill>
          <a:blip r:embed="rId5"/>
          <a:stretch>
            <a:fillRect/>
          </a:stretch>
        </p:blipFill>
        <p:spPr>
          <a:xfrm>
            <a:off x="85725" y="938619"/>
            <a:ext cx="5288738" cy="1135478"/>
          </a:xfrm>
          <a:prstGeom prst="rect">
            <a:avLst/>
          </a:prstGeom>
        </p:spPr>
      </p:pic>
      <p:pic>
        <p:nvPicPr>
          <p:cNvPr id="7" name="图片 6">
            <a:extLst>
              <a:ext uri="{FF2B5EF4-FFF2-40B4-BE49-F238E27FC236}">
                <a16:creationId xmlns:a16="http://schemas.microsoft.com/office/drawing/2014/main" id="{D678EBBE-C3A1-6F81-CC13-434150DEA7FB}"/>
              </a:ext>
            </a:extLst>
          </p:cNvPr>
          <p:cNvPicPr>
            <a:picLocks noChangeAspect="1"/>
          </p:cNvPicPr>
          <p:nvPr/>
        </p:nvPicPr>
        <p:blipFill>
          <a:blip r:embed="rId6"/>
          <a:stretch>
            <a:fillRect/>
          </a:stretch>
        </p:blipFill>
        <p:spPr>
          <a:xfrm>
            <a:off x="6096000" y="1874359"/>
            <a:ext cx="5159187" cy="3718882"/>
          </a:xfrm>
          <a:prstGeom prst="rect">
            <a:avLst/>
          </a:prstGeom>
        </p:spPr>
      </p:pic>
    </p:spTree>
    <p:extLst>
      <p:ext uri="{BB962C8B-B14F-4D97-AF65-F5344CB8AC3E}">
        <p14:creationId xmlns:p14="http://schemas.microsoft.com/office/powerpoint/2010/main" val="1490735727"/>
      </p:ext>
    </p:extLst>
  </p:cSld>
  <p:clrMapOvr>
    <a:masterClrMapping/>
  </p:clrMapOvr>
  <p:transition advTm="30954"/>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a:spLocks noChangeArrowheads="1"/>
          </p:cNvSpPr>
          <p:nvPr/>
        </p:nvSpPr>
        <p:spPr bwMode="auto">
          <a:xfrm>
            <a:off x="905346" y="167001"/>
            <a:ext cx="59293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None/>
            </a:pPr>
            <a:r>
              <a:rPr lang="zh-CN" altLang="en-US" sz="3600" b="1" dirty="0">
                <a:solidFill>
                  <a:prstClr val="white"/>
                </a:solidFill>
                <a:latin typeface="微软雅黑" panose="020B0503020204020204" pitchFamily="34" charset="-122"/>
                <a:ea typeface="微软雅黑" panose="020B0503020204020204" pitchFamily="34" charset="-122"/>
              </a:rPr>
              <a:t>（四）系统实现（后端）</a:t>
            </a:r>
          </a:p>
        </p:txBody>
      </p:sp>
      <p:pic>
        <p:nvPicPr>
          <p:cNvPr id="8" name="图片 7">
            <a:extLst>
              <a:ext uri="{FF2B5EF4-FFF2-40B4-BE49-F238E27FC236}">
                <a16:creationId xmlns:a16="http://schemas.microsoft.com/office/drawing/2014/main" id="{E79097D2-8384-FFB4-0591-C378775C632E}"/>
              </a:ext>
            </a:extLst>
          </p:cNvPr>
          <p:cNvPicPr>
            <a:picLocks noChangeAspect="1"/>
          </p:cNvPicPr>
          <p:nvPr/>
        </p:nvPicPr>
        <p:blipFill>
          <a:blip r:embed="rId3"/>
          <a:stretch>
            <a:fillRect/>
          </a:stretch>
        </p:blipFill>
        <p:spPr>
          <a:xfrm>
            <a:off x="6067428" y="4217627"/>
            <a:ext cx="2257978" cy="449619"/>
          </a:xfrm>
          <a:prstGeom prst="rect">
            <a:avLst/>
          </a:prstGeom>
        </p:spPr>
      </p:pic>
      <p:pic>
        <p:nvPicPr>
          <p:cNvPr id="10" name="图片 9">
            <a:extLst>
              <a:ext uri="{FF2B5EF4-FFF2-40B4-BE49-F238E27FC236}">
                <a16:creationId xmlns:a16="http://schemas.microsoft.com/office/drawing/2014/main" id="{F53AB70F-40CA-D627-4AA5-CCD813EEA0C5}"/>
              </a:ext>
            </a:extLst>
          </p:cNvPr>
          <p:cNvPicPr>
            <a:picLocks noChangeAspect="1"/>
          </p:cNvPicPr>
          <p:nvPr/>
        </p:nvPicPr>
        <p:blipFill>
          <a:blip r:embed="rId4"/>
          <a:stretch>
            <a:fillRect/>
          </a:stretch>
        </p:blipFill>
        <p:spPr>
          <a:xfrm>
            <a:off x="223850" y="1376065"/>
            <a:ext cx="5143946" cy="3817951"/>
          </a:xfrm>
          <a:prstGeom prst="rect">
            <a:avLst/>
          </a:prstGeom>
        </p:spPr>
      </p:pic>
      <p:sp>
        <p:nvSpPr>
          <p:cNvPr id="11" name="文本框 10">
            <a:extLst>
              <a:ext uri="{FF2B5EF4-FFF2-40B4-BE49-F238E27FC236}">
                <a16:creationId xmlns:a16="http://schemas.microsoft.com/office/drawing/2014/main" id="{93BFDAE7-0961-6165-63D4-1DCFE5911F12}"/>
              </a:ext>
            </a:extLst>
          </p:cNvPr>
          <p:cNvSpPr txBox="1"/>
          <p:nvPr/>
        </p:nvSpPr>
        <p:spPr>
          <a:xfrm>
            <a:off x="486246" y="914400"/>
            <a:ext cx="461915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跨域文件</a:t>
            </a:r>
          </a:p>
        </p:txBody>
      </p:sp>
      <p:pic>
        <p:nvPicPr>
          <p:cNvPr id="13" name="图片 12">
            <a:extLst>
              <a:ext uri="{FF2B5EF4-FFF2-40B4-BE49-F238E27FC236}">
                <a16:creationId xmlns:a16="http://schemas.microsoft.com/office/drawing/2014/main" id="{6D6AD6A0-5F28-E936-AB95-0FA5BE28D974}"/>
              </a:ext>
            </a:extLst>
          </p:cNvPr>
          <p:cNvPicPr>
            <a:picLocks noChangeAspect="1"/>
          </p:cNvPicPr>
          <p:nvPr/>
        </p:nvPicPr>
        <p:blipFill>
          <a:blip r:embed="rId5"/>
          <a:stretch>
            <a:fillRect/>
          </a:stretch>
        </p:blipFill>
        <p:spPr>
          <a:xfrm>
            <a:off x="5512851" y="998842"/>
            <a:ext cx="5052498" cy="4572396"/>
          </a:xfrm>
          <a:prstGeom prst="rect">
            <a:avLst/>
          </a:prstGeom>
        </p:spPr>
      </p:pic>
    </p:spTree>
    <p:extLst>
      <p:ext uri="{BB962C8B-B14F-4D97-AF65-F5344CB8AC3E}">
        <p14:creationId xmlns:p14="http://schemas.microsoft.com/office/powerpoint/2010/main" val="1902715707"/>
      </p:ext>
    </p:extLst>
  </p:cSld>
  <p:clrMapOvr>
    <a:masterClrMapping/>
  </p:clrMapOvr>
  <p:transition advTm="30954"/>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a:spLocks noChangeArrowheads="1"/>
          </p:cNvSpPr>
          <p:nvPr/>
        </p:nvSpPr>
        <p:spPr bwMode="auto">
          <a:xfrm>
            <a:off x="905346" y="167001"/>
            <a:ext cx="59293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None/>
            </a:pPr>
            <a:r>
              <a:rPr lang="zh-CN" altLang="en-US" sz="3600" b="1" dirty="0">
                <a:solidFill>
                  <a:prstClr val="white"/>
                </a:solidFill>
                <a:latin typeface="微软雅黑" panose="020B0503020204020204" pitchFamily="34" charset="-122"/>
                <a:ea typeface="微软雅黑" panose="020B0503020204020204" pitchFamily="34" charset="-122"/>
              </a:rPr>
              <a:t>（五）数据库增删改查</a:t>
            </a:r>
          </a:p>
        </p:txBody>
      </p:sp>
      <p:pic>
        <p:nvPicPr>
          <p:cNvPr id="8" name="图片 7">
            <a:extLst>
              <a:ext uri="{FF2B5EF4-FFF2-40B4-BE49-F238E27FC236}">
                <a16:creationId xmlns:a16="http://schemas.microsoft.com/office/drawing/2014/main" id="{E79097D2-8384-FFB4-0591-C378775C632E}"/>
              </a:ext>
            </a:extLst>
          </p:cNvPr>
          <p:cNvPicPr>
            <a:picLocks noChangeAspect="1"/>
          </p:cNvPicPr>
          <p:nvPr/>
        </p:nvPicPr>
        <p:blipFill>
          <a:blip r:embed="rId3"/>
          <a:stretch>
            <a:fillRect/>
          </a:stretch>
        </p:blipFill>
        <p:spPr>
          <a:xfrm>
            <a:off x="6067428" y="4217627"/>
            <a:ext cx="2257978" cy="449619"/>
          </a:xfrm>
          <a:prstGeom prst="rect">
            <a:avLst/>
          </a:prstGeom>
        </p:spPr>
      </p:pic>
      <p:pic>
        <p:nvPicPr>
          <p:cNvPr id="4" name="图片 3">
            <a:extLst>
              <a:ext uri="{FF2B5EF4-FFF2-40B4-BE49-F238E27FC236}">
                <a16:creationId xmlns:a16="http://schemas.microsoft.com/office/drawing/2014/main" id="{CEBE5B23-1546-6FBD-465A-6807A2082DCB}"/>
              </a:ext>
            </a:extLst>
          </p:cNvPr>
          <p:cNvPicPr>
            <a:picLocks noChangeAspect="1"/>
          </p:cNvPicPr>
          <p:nvPr/>
        </p:nvPicPr>
        <p:blipFill>
          <a:blip r:embed="rId4"/>
          <a:stretch>
            <a:fillRect/>
          </a:stretch>
        </p:blipFill>
        <p:spPr>
          <a:xfrm>
            <a:off x="75244" y="3798490"/>
            <a:ext cx="5303980" cy="1737511"/>
          </a:xfrm>
          <a:prstGeom prst="rect">
            <a:avLst/>
          </a:prstGeom>
        </p:spPr>
      </p:pic>
      <p:pic>
        <p:nvPicPr>
          <p:cNvPr id="6" name="图片 5">
            <a:extLst>
              <a:ext uri="{FF2B5EF4-FFF2-40B4-BE49-F238E27FC236}">
                <a16:creationId xmlns:a16="http://schemas.microsoft.com/office/drawing/2014/main" id="{6DC7CA18-5320-B2E1-75A1-8B15E319DEB9}"/>
              </a:ext>
            </a:extLst>
          </p:cNvPr>
          <p:cNvPicPr>
            <a:picLocks noChangeAspect="1"/>
          </p:cNvPicPr>
          <p:nvPr/>
        </p:nvPicPr>
        <p:blipFill>
          <a:blip r:embed="rId5"/>
          <a:stretch>
            <a:fillRect/>
          </a:stretch>
        </p:blipFill>
        <p:spPr>
          <a:xfrm>
            <a:off x="5506289" y="3643417"/>
            <a:ext cx="6269049" cy="3047582"/>
          </a:xfrm>
          <a:prstGeom prst="rect">
            <a:avLst/>
          </a:prstGeom>
        </p:spPr>
      </p:pic>
      <p:pic>
        <p:nvPicPr>
          <p:cNvPr id="9" name="图片 8">
            <a:extLst>
              <a:ext uri="{FF2B5EF4-FFF2-40B4-BE49-F238E27FC236}">
                <a16:creationId xmlns:a16="http://schemas.microsoft.com/office/drawing/2014/main" id="{FD83BD5F-EE4F-90B7-1223-DEAAB0C8E023}"/>
              </a:ext>
            </a:extLst>
          </p:cNvPr>
          <p:cNvPicPr>
            <a:picLocks noChangeAspect="1"/>
          </p:cNvPicPr>
          <p:nvPr/>
        </p:nvPicPr>
        <p:blipFill>
          <a:blip r:embed="rId6"/>
          <a:stretch>
            <a:fillRect/>
          </a:stretch>
        </p:blipFill>
        <p:spPr>
          <a:xfrm>
            <a:off x="554128" y="998157"/>
            <a:ext cx="9904322" cy="2546221"/>
          </a:xfrm>
          <a:prstGeom prst="rect">
            <a:avLst/>
          </a:prstGeom>
        </p:spPr>
      </p:pic>
    </p:spTree>
    <p:extLst>
      <p:ext uri="{BB962C8B-B14F-4D97-AF65-F5344CB8AC3E}">
        <p14:creationId xmlns:p14="http://schemas.microsoft.com/office/powerpoint/2010/main" val="2631390474"/>
      </p:ext>
    </p:extLst>
  </p:cSld>
  <p:clrMapOvr>
    <a:masterClrMapping/>
  </p:clrMapOvr>
  <p:transition advTm="30954"/>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a:spLocks noChangeArrowheads="1"/>
          </p:cNvSpPr>
          <p:nvPr/>
        </p:nvSpPr>
        <p:spPr bwMode="auto">
          <a:xfrm>
            <a:off x="905346" y="167001"/>
            <a:ext cx="59293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None/>
            </a:pPr>
            <a:r>
              <a:rPr lang="zh-CN" altLang="en-US" sz="3600" b="1" dirty="0">
                <a:solidFill>
                  <a:prstClr val="white"/>
                </a:solidFill>
                <a:latin typeface="微软雅黑" panose="020B0503020204020204" pitchFamily="34" charset="-122"/>
                <a:ea typeface="微软雅黑" panose="020B0503020204020204" pitchFamily="34" charset="-122"/>
              </a:rPr>
              <a:t>（五）数据库</a:t>
            </a:r>
            <a:r>
              <a:rPr lang="en-US" altLang="zh-CN" sz="3600" b="1" dirty="0">
                <a:solidFill>
                  <a:prstClr val="white"/>
                </a:solidFill>
                <a:latin typeface="微软雅黑" panose="020B0503020204020204" pitchFamily="34" charset="-122"/>
                <a:ea typeface="微软雅黑" panose="020B0503020204020204" pitchFamily="34" charset="-122"/>
              </a:rPr>
              <a:t>E-R</a:t>
            </a:r>
            <a:r>
              <a:rPr lang="zh-CN" altLang="en-US" sz="3600" b="1" dirty="0">
                <a:solidFill>
                  <a:prstClr val="white"/>
                </a:solidFill>
                <a:latin typeface="微软雅黑" panose="020B0503020204020204" pitchFamily="34" charset="-122"/>
                <a:ea typeface="微软雅黑" panose="020B0503020204020204" pitchFamily="34" charset="-122"/>
              </a:rPr>
              <a:t>图实现</a:t>
            </a:r>
          </a:p>
        </p:txBody>
      </p:sp>
      <p:pic>
        <p:nvPicPr>
          <p:cNvPr id="8" name="图片 7">
            <a:extLst>
              <a:ext uri="{FF2B5EF4-FFF2-40B4-BE49-F238E27FC236}">
                <a16:creationId xmlns:a16="http://schemas.microsoft.com/office/drawing/2014/main" id="{E79097D2-8384-FFB4-0591-C378775C632E}"/>
              </a:ext>
            </a:extLst>
          </p:cNvPr>
          <p:cNvPicPr>
            <a:picLocks noChangeAspect="1"/>
          </p:cNvPicPr>
          <p:nvPr/>
        </p:nvPicPr>
        <p:blipFill>
          <a:blip r:embed="rId3"/>
          <a:stretch>
            <a:fillRect/>
          </a:stretch>
        </p:blipFill>
        <p:spPr>
          <a:xfrm>
            <a:off x="6067428" y="4217627"/>
            <a:ext cx="2257978" cy="449619"/>
          </a:xfrm>
          <a:prstGeom prst="rect">
            <a:avLst/>
          </a:prstGeom>
        </p:spPr>
      </p:pic>
      <p:pic>
        <p:nvPicPr>
          <p:cNvPr id="3" name="图片 2">
            <a:extLst>
              <a:ext uri="{FF2B5EF4-FFF2-40B4-BE49-F238E27FC236}">
                <a16:creationId xmlns:a16="http://schemas.microsoft.com/office/drawing/2014/main" id="{4DE5AB9E-0EA9-8C74-C07F-9E41D0489183}"/>
              </a:ext>
            </a:extLst>
          </p:cNvPr>
          <p:cNvPicPr>
            <a:picLocks noChangeAspect="1"/>
          </p:cNvPicPr>
          <p:nvPr/>
        </p:nvPicPr>
        <p:blipFill>
          <a:blip r:embed="rId4"/>
          <a:stretch>
            <a:fillRect/>
          </a:stretch>
        </p:blipFill>
        <p:spPr>
          <a:xfrm>
            <a:off x="714375" y="1012099"/>
            <a:ext cx="10763249" cy="5678900"/>
          </a:xfrm>
          <a:prstGeom prst="rect">
            <a:avLst/>
          </a:prstGeom>
        </p:spPr>
      </p:pic>
    </p:spTree>
    <p:extLst>
      <p:ext uri="{BB962C8B-B14F-4D97-AF65-F5344CB8AC3E}">
        <p14:creationId xmlns:p14="http://schemas.microsoft.com/office/powerpoint/2010/main" val="2283285468"/>
      </p:ext>
    </p:extLst>
  </p:cSld>
  <p:clrMapOvr>
    <a:masterClrMapping/>
  </p:clrMapOvr>
  <p:transition advTm="30954"/>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a:spLocks noChangeArrowheads="1"/>
          </p:cNvSpPr>
          <p:nvPr/>
        </p:nvSpPr>
        <p:spPr bwMode="auto">
          <a:xfrm>
            <a:off x="905345" y="167001"/>
            <a:ext cx="77909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None/>
            </a:pPr>
            <a:r>
              <a:rPr lang="zh-CN" altLang="en-US" sz="3600" b="1" dirty="0">
                <a:solidFill>
                  <a:prstClr val="white"/>
                </a:solidFill>
                <a:latin typeface="微软雅黑" panose="020B0503020204020204" pitchFamily="34" charset="-122"/>
                <a:ea typeface="微软雅黑" panose="020B0503020204020204" pitchFamily="34" charset="-122"/>
              </a:rPr>
              <a:t>（五）</a:t>
            </a:r>
            <a:r>
              <a:rPr lang="en-US" altLang="zh-CN" sz="3600" b="1" dirty="0">
                <a:solidFill>
                  <a:prstClr val="white"/>
                </a:solidFill>
                <a:latin typeface="微软雅黑" panose="020B0503020204020204" pitchFamily="34" charset="-122"/>
                <a:ea typeface="微软雅黑" panose="020B0503020204020204" pitchFamily="34" charset="-122"/>
              </a:rPr>
              <a:t> E-R</a:t>
            </a:r>
            <a:r>
              <a:rPr lang="zh-CN" altLang="en-US" sz="3600" b="1" dirty="0">
                <a:solidFill>
                  <a:prstClr val="white"/>
                </a:solidFill>
                <a:latin typeface="微软雅黑" panose="020B0503020204020204" pitchFamily="34" charset="-122"/>
                <a:ea typeface="微软雅黑" panose="020B0503020204020204" pitchFamily="34" charset="-122"/>
              </a:rPr>
              <a:t>图转换为关系模式</a:t>
            </a:r>
          </a:p>
        </p:txBody>
      </p:sp>
      <p:pic>
        <p:nvPicPr>
          <p:cNvPr id="8" name="图片 7">
            <a:extLst>
              <a:ext uri="{FF2B5EF4-FFF2-40B4-BE49-F238E27FC236}">
                <a16:creationId xmlns:a16="http://schemas.microsoft.com/office/drawing/2014/main" id="{E79097D2-8384-FFB4-0591-C378775C632E}"/>
              </a:ext>
            </a:extLst>
          </p:cNvPr>
          <p:cNvPicPr>
            <a:picLocks noChangeAspect="1"/>
          </p:cNvPicPr>
          <p:nvPr/>
        </p:nvPicPr>
        <p:blipFill>
          <a:blip r:embed="rId3"/>
          <a:stretch>
            <a:fillRect/>
          </a:stretch>
        </p:blipFill>
        <p:spPr>
          <a:xfrm>
            <a:off x="6067428" y="4217627"/>
            <a:ext cx="2257978" cy="449619"/>
          </a:xfrm>
          <a:prstGeom prst="rect">
            <a:avLst/>
          </a:prstGeom>
        </p:spPr>
      </p:pic>
      <p:sp>
        <p:nvSpPr>
          <p:cNvPr id="4" name="文本框 3">
            <a:extLst>
              <a:ext uri="{FF2B5EF4-FFF2-40B4-BE49-F238E27FC236}">
                <a16:creationId xmlns:a16="http://schemas.microsoft.com/office/drawing/2014/main" id="{BA737F11-EFE7-B631-B299-389C65497E7D}"/>
              </a:ext>
            </a:extLst>
          </p:cNvPr>
          <p:cNvSpPr txBox="1"/>
          <p:nvPr/>
        </p:nvSpPr>
        <p:spPr>
          <a:xfrm>
            <a:off x="638175" y="1001268"/>
            <a:ext cx="9886950" cy="5856732"/>
          </a:xfrm>
          <a:prstGeom prst="rect">
            <a:avLst/>
          </a:prstGeom>
          <a:noFill/>
        </p:spPr>
        <p:txBody>
          <a:bodyPr wrap="square">
            <a:spAutoFit/>
          </a:bodyPr>
          <a:lstStyle/>
          <a:p>
            <a:pPr marL="266700" indent="266700" algn="just">
              <a:lnSpc>
                <a:spcPct val="150000"/>
              </a:lnSpc>
            </a:pPr>
            <a:r>
              <a:rPr lang="zh-CN" altLang="zh-CN" kern="100" dirty="0">
                <a:effectLst/>
                <a:latin typeface="微软雅黑" panose="020B0503020204020204" pitchFamily="34" charset="-122"/>
                <a:ea typeface="微软雅黑" panose="020B0503020204020204" pitchFamily="34" charset="-122"/>
              </a:rPr>
              <a:t>关系模型：</a:t>
            </a:r>
          </a:p>
          <a:p>
            <a:pPr marL="266700" indent="266700" algn="just">
              <a:lnSpc>
                <a:spcPct val="150000"/>
              </a:lnSpc>
            </a:pPr>
            <a:r>
              <a:rPr lang="zh-CN" altLang="zh-CN" kern="100" dirty="0">
                <a:effectLst/>
                <a:latin typeface="微软雅黑" panose="020B0503020204020204" pitchFamily="34" charset="-122"/>
                <a:ea typeface="微软雅黑" panose="020B0503020204020204" pitchFamily="34" charset="-122"/>
              </a:rPr>
              <a:t>管理员属性（</a:t>
            </a:r>
            <a:r>
              <a:rPr lang="zh-CN" altLang="zh-CN" u="sng" kern="100" dirty="0">
                <a:effectLst/>
                <a:latin typeface="微软雅黑" panose="020B0503020204020204" pitchFamily="34" charset="-122"/>
                <a:ea typeface="微软雅黑" panose="020B0503020204020204" pitchFamily="34" charset="-122"/>
              </a:rPr>
              <a:t>管理员编号</a:t>
            </a:r>
            <a:r>
              <a:rPr lang="zh-CN" altLang="zh-CN" kern="100" dirty="0">
                <a:effectLst/>
                <a:latin typeface="微软雅黑" panose="020B0503020204020204" pitchFamily="34" charset="-122"/>
                <a:ea typeface="微软雅黑" panose="020B0503020204020204" pitchFamily="34" charset="-122"/>
              </a:rPr>
              <a:t>，为角色分配权限，商品编辑，订单编辑，数据统计</a:t>
            </a:r>
            <a:r>
              <a:rPr lang="en-US" altLang="zh-CN" kern="100" dirty="0">
                <a:effectLst/>
                <a:latin typeface="微软雅黑" panose="020B0503020204020204" pitchFamily="34" charset="-122"/>
                <a:ea typeface="微软雅黑" panose="020B0503020204020204" pitchFamily="34" charset="-122"/>
              </a:rPr>
              <a:t>)</a:t>
            </a:r>
            <a:endParaRPr lang="zh-CN" altLang="zh-CN" kern="100" dirty="0">
              <a:effectLst/>
              <a:latin typeface="微软雅黑" panose="020B0503020204020204" pitchFamily="34" charset="-122"/>
              <a:ea typeface="微软雅黑" panose="020B0503020204020204" pitchFamily="34" charset="-122"/>
            </a:endParaRPr>
          </a:p>
          <a:p>
            <a:pPr marL="266700" indent="266700" algn="just">
              <a:lnSpc>
                <a:spcPct val="150000"/>
              </a:lnSpc>
            </a:pPr>
            <a:r>
              <a:rPr lang="zh-CN" altLang="zh-CN" kern="100" dirty="0">
                <a:effectLst/>
                <a:latin typeface="微软雅黑" panose="020B0503020204020204" pitchFamily="34" charset="-122"/>
                <a:ea typeface="微软雅黑" panose="020B0503020204020204" pitchFamily="34" charset="-122"/>
              </a:rPr>
              <a:t>用户属性（</a:t>
            </a:r>
            <a:r>
              <a:rPr lang="zh-CN" altLang="zh-CN" u="sng" kern="100" dirty="0">
                <a:effectLst/>
                <a:latin typeface="微软雅黑" panose="020B0503020204020204" pitchFamily="34" charset="-122"/>
                <a:ea typeface="微软雅黑" panose="020B0503020204020204" pitchFamily="34" charset="-122"/>
              </a:rPr>
              <a:t>姓名，电话</a:t>
            </a:r>
            <a:r>
              <a:rPr lang="zh-CN" altLang="zh-CN" kern="100" dirty="0">
                <a:effectLst/>
                <a:latin typeface="微软雅黑" panose="020B0503020204020204" pitchFamily="34" charset="-122"/>
                <a:ea typeface="微软雅黑" panose="020B0503020204020204" pitchFamily="34" charset="-122"/>
              </a:rPr>
              <a:t>，邮箱，角色，状态）</a:t>
            </a:r>
          </a:p>
          <a:p>
            <a:pPr marL="266700" indent="266700" algn="just">
              <a:lnSpc>
                <a:spcPct val="150000"/>
              </a:lnSpc>
            </a:pPr>
            <a:r>
              <a:rPr lang="zh-CN" altLang="zh-CN" kern="100" dirty="0">
                <a:effectLst/>
                <a:latin typeface="微软雅黑" panose="020B0503020204020204" pitchFamily="34" charset="-122"/>
                <a:ea typeface="微软雅黑" panose="020B0503020204020204" pitchFamily="34" charset="-122"/>
              </a:rPr>
              <a:t>商品属性（</a:t>
            </a:r>
            <a:r>
              <a:rPr lang="zh-CN" altLang="zh-CN" u="sng" kern="100" dirty="0">
                <a:effectLst/>
                <a:latin typeface="微软雅黑" panose="020B0503020204020204" pitchFamily="34" charset="-122"/>
                <a:ea typeface="微软雅黑" panose="020B0503020204020204" pitchFamily="34" charset="-122"/>
              </a:rPr>
              <a:t>商品名称</a:t>
            </a:r>
            <a:r>
              <a:rPr lang="zh-CN" altLang="zh-CN" kern="100" dirty="0">
                <a:effectLst/>
                <a:latin typeface="微软雅黑" panose="020B0503020204020204" pitchFamily="34" charset="-122"/>
                <a:ea typeface="微软雅黑" panose="020B0503020204020204" pitchFamily="34" charset="-122"/>
              </a:rPr>
              <a:t>，商品重量，商品价格，类型）</a:t>
            </a:r>
          </a:p>
          <a:p>
            <a:pPr marL="266700" indent="266700" algn="just">
              <a:lnSpc>
                <a:spcPct val="150000"/>
              </a:lnSpc>
            </a:pPr>
            <a:r>
              <a:rPr lang="zh-CN" altLang="zh-CN" kern="100" dirty="0">
                <a:effectLst/>
                <a:latin typeface="微软雅黑" panose="020B0503020204020204" pitchFamily="34" charset="-122"/>
                <a:ea typeface="微软雅黑" panose="020B0503020204020204" pitchFamily="34" charset="-122"/>
              </a:rPr>
              <a:t>订单属性（</a:t>
            </a:r>
            <a:r>
              <a:rPr lang="zh-CN" altLang="zh-CN" u="sng" kern="100" dirty="0">
                <a:effectLst/>
                <a:latin typeface="微软雅黑" panose="020B0503020204020204" pitchFamily="34" charset="-122"/>
                <a:ea typeface="微软雅黑" panose="020B0503020204020204" pitchFamily="34" charset="-122"/>
              </a:rPr>
              <a:t>订单编号</a:t>
            </a:r>
            <a:r>
              <a:rPr lang="zh-CN" altLang="zh-CN" kern="100" dirty="0">
                <a:effectLst/>
                <a:latin typeface="微软雅黑" panose="020B0503020204020204" pitchFamily="34" charset="-122"/>
                <a:ea typeface="微软雅黑" panose="020B0503020204020204" pitchFamily="34" charset="-122"/>
              </a:rPr>
              <a:t>，订单价格，是否发货，是否付款，下单时间）</a:t>
            </a:r>
          </a:p>
          <a:p>
            <a:pPr marL="266700" indent="266700" algn="just">
              <a:lnSpc>
                <a:spcPct val="150000"/>
              </a:lnSpc>
            </a:pPr>
            <a:r>
              <a:rPr lang="en-US" altLang="zh-CN" kern="100" dirty="0">
                <a:effectLst/>
                <a:latin typeface="微软雅黑" panose="020B0503020204020204" pitchFamily="34" charset="-122"/>
                <a:ea typeface="微软雅黑" panose="020B0503020204020204" pitchFamily="34" charset="-122"/>
              </a:rPr>
              <a:t> </a:t>
            </a:r>
            <a:endParaRPr lang="zh-CN" altLang="zh-CN" kern="100" dirty="0">
              <a:effectLst/>
              <a:latin typeface="微软雅黑" panose="020B0503020204020204" pitchFamily="34" charset="-122"/>
              <a:ea typeface="微软雅黑" panose="020B0503020204020204" pitchFamily="34" charset="-122"/>
            </a:endParaRPr>
          </a:p>
          <a:p>
            <a:pPr marL="266700" indent="266700" algn="just">
              <a:lnSpc>
                <a:spcPct val="150000"/>
              </a:lnSpc>
            </a:pPr>
            <a:r>
              <a:rPr lang="zh-CN" altLang="zh-CN" kern="100" dirty="0">
                <a:effectLst/>
                <a:latin typeface="微软雅黑" panose="020B0503020204020204" pitchFamily="34" charset="-122"/>
                <a:ea typeface="微软雅黑" panose="020B0503020204020204" pitchFamily="34" charset="-122"/>
              </a:rPr>
              <a:t>优化：</a:t>
            </a:r>
          </a:p>
          <a:p>
            <a:pPr marL="266700" indent="266700" algn="just">
              <a:lnSpc>
                <a:spcPct val="150000"/>
              </a:lnSpc>
            </a:pPr>
            <a:r>
              <a:rPr lang="zh-CN" altLang="zh-CN" kern="100" dirty="0">
                <a:effectLst/>
                <a:latin typeface="微软雅黑" panose="020B0503020204020204" pitchFamily="34" charset="-122"/>
                <a:ea typeface="微软雅黑" panose="020B0503020204020204" pitchFamily="34" charset="-122"/>
              </a:rPr>
              <a:t>管理员属性（</a:t>
            </a:r>
            <a:r>
              <a:rPr lang="zh-CN" altLang="zh-CN" u="sng" kern="100" dirty="0">
                <a:effectLst/>
                <a:latin typeface="微软雅黑" panose="020B0503020204020204" pitchFamily="34" charset="-122"/>
                <a:ea typeface="微软雅黑" panose="020B0503020204020204" pitchFamily="34" charset="-122"/>
              </a:rPr>
              <a:t>管理员编号</a:t>
            </a:r>
            <a:r>
              <a:rPr lang="zh-CN" altLang="zh-CN" kern="100" dirty="0">
                <a:effectLst/>
                <a:latin typeface="微软雅黑" panose="020B0503020204020204" pitchFamily="34" charset="-122"/>
                <a:ea typeface="微软雅黑" panose="020B0503020204020204" pitchFamily="34" charset="-122"/>
              </a:rPr>
              <a:t>，为角色分配权限，商品编辑，订单编辑，数据统计</a:t>
            </a:r>
            <a:r>
              <a:rPr lang="en-US" altLang="zh-CN" kern="100" dirty="0">
                <a:effectLst/>
                <a:latin typeface="微软雅黑" panose="020B0503020204020204" pitchFamily="34" charset="-122"/>
                <a:ea typeface="微软雅黑" panose="020B0503020204020204" pitchFamily="34" charset="-122"/>
              </a:rPr>
              <a:t>)</a:t>
            </a:r>
            <a:endParaRPr lang="zh-CN" altLang="zh-CN" kern="100" dirty="0">
              <a:effectLst/>
              <a:latin typeface="微软雅黑" panose="020B0503020204020204" pitchFamily="34" charset="-122"/>
              <a:ea typeface="微软雅黑" panose="020B0503020204020204" pitchFamily="34" charset="-122"/>
            </a:endParaRPr>
          </a:p>
          <a:p>
            <a:pPr marL="266700" indent="266700" algn="just">
              <a:lnSpc>
                <a:spcPct val="150000"/>
              </a:lnSpc>
            </a:pPr>
            <a:r>
              <a:rPr lang="zh-CN" altLang="zh-CN" kern="100" dirty="0">
                <a:effectLst/>
                <a:latin typeface="微软雅黑" panose="020B0503020204020204" pitchFamily="34" charset="-122"/>
                <a:ea typeface="微软雅黑" panose="020B0503020204020204" pitchFamily="34" charset="-122"/>
              </a:rPr>
              <a:t>用户属性（</a:t>
            </a:r>
            <a:r>
              <a:rPr lang="zh-CN" altLang="zh-CN" u="sng" kern="100" dirty="0">
                <a:effectLst/>
                <a:latin typeface="微软雅黑" panose="020B0503020204020204" pitchFamily="34" charset="-122"/>
                <a:ea typeface="微软雅黑" panose="020B0503020204020204" pitchFamily="34" charset="-122"/>
              </a:rPr>
              <a:t>姓名，电话</a:t>
            </a:r>
            <a:r>
              <a:rPr lang="zh-CN" altLang="zh-CN" kern="100" dirty="0">
                <a:effectLst/>
                <a:latin typeface="微软雅黑" panose="020B0503020204020204" pitchFamily="34" charset="-122"/>
                <a:ea typeface="微软雅黑" panose="020B0503020204020204" pitchFamily="34" charset="-122"/>
              </a:rPr>
              <a:t>，邮箱，角色，状态，管理员编号）</a:t>
            </a:r>
          </a:p>
          <a:p>
            <a:pPr marL="266700" indent="266700" algn="just">
              <a:lnSpc>
                <a:spcPct val="150000"/>
              </a:lnSpc>
            </a:pPr>
            <a:r>
              <a:rPr lang="zh-CN" altLang="zh-CN" kern="100" dirty="0">
                <a:effectLst/>
                <a:latin typeface="微软雅黑" panose="020B0503020204020204" pitchFamily="34" charset="-122"/>
                <a:ea typeface="微软雅黑" panose="020B0503020204020204" pitchFamily="34" charset="-122"/>
              </a:rPr>
              <a:t>商品属性（</a:t>
            </a:r>
            <a:r>
              <a:rPr lang="zh-CN" altLang="zh-CN" u="sng" kern="100" dirty="0">
                <a:effectLst/>
                <a:latin typeface="微软雅黑" panose="020B0503020204020204" pitchFamily="34" charset="-122"/>
                <a:ea typeface="微软雅黑" panose="020B0503020204020204" pitchFamily="34" charset="-122"/>
              </a:rPr>
              <a:t>商品名称</a:t>
            </a:r>
            <a:r>
              <a:rPr lang="zh-CN" altLang="zh-CN" kern="100" dirty="0">
                <a:effectLst/>
                <a:latin typeface="微软雅黑" panose="020B0503020204020204" pitchFamily="34" charset="-122"/>
                <a:ea typeface="微软雅黑" panose="020B0503020204020204" pitchFamily="34" charset="-122"/>
              </a:rPr>
              <a:t>，商品重量，商品价格，类型，管理员编号，订单编号）</a:t>
            </a:r>
          </a:p>
          <a:p>
            <a:pPr marL="266700" indent="266700" algn="just">
              <a:lnSpc>
                <a:spcPct val="150000"/>
              </a:lnSpc>
            </a:pPr>
            <a:r>
              <a:rPr lang="zh-CN" altLang="zh-CN" kern="100" dirty="0">
                <a:effectLst/>
                <a:latin typeface="微软雅黑" panose="020B0503020204020204" pitchFamily="34" charset="-122"/>
                <a:ea typeface="微软雅黑" panose="020B0503020204020204" pitchFamily="34" charset="-122"/>
              </a:rPr>
              <a:t>订单属性（</a:t>
            </a:r>
            <a:r>
              <a:rPr lang="zh-CN" altLang="zh-CN" u="sng" kern="100" dirty="0">
                <a:effectLst/>
                <a:latin typeface="微软雅黑" panose="020B0503020204020204" pitchFamily="34" charset="-122"/>
                <a:ea typeface="微软雅黑" panose="020B0503020204020204" pitchFamily="34" charset="-122"/>
              </a:rPr>
              <a:t>订单编号</a:t>
            </a:r>
            <a:r>
              <a:rPr lang="zh-CN" altLang="zh-CN" kern="100" dirty="0">
                <a:effectLst/>
                <a:latin typeface="微软雅黑" panose="020B0503020204020204" pitchFamily="34" charset="-122"/>
                <a:ea typeface="微软雅黑" panose="020B0503020204020204" pitchFamily="34" charset="-122"/>
              </a:rPr>
              <a:t>，订单价格，是否发货，是否付款，下单时间，用户姓名，用户电话，管理员编号）</a:t>
            </a:r>
          </a:p>
          <a:p>
            <a:pPr marL="266700" indent="266700" algn="just">
              <a:lnSpc>
                <a:spcPct val="150000"/>
              </a:lnSpc>
            </a:pPr>
            <a:r>
              <a:rPr lang="zh-CN" altLang="zh-CN" kern="100" dirty="0">
                <a:effectLst/>
                <a:latin typeface="微软雅黑" panose="020B0503020204020204" pitchFamily="34" charset="-122"/>
                <a:ea typeface="微软雅黑" panose="020B0503020204020204" pitchFamily="34" charset="-122"/>
              </a:rPr>
              <a:t>购买（</a:t>
            </a:r>
            <a:r>
              <a:rPr lang="zh-CN" altLang="zh-CN" u="sng" kern="100" dirty="0">
                <a:effectLst/>
                <a:latin typeface="微软雅黑" panose="020B0503020204020204" pitchFamily="34" charset="-122"/>
                <a:ea typeface="微软雅黑" panose="020B0503020204020204" pitchFamily="34" charset="-122"/>
              </a:rPr>
              <a:t>商品名称，用户姓名，用户电话</a:t>
            </a:r>
            <a:r>
              <a:rPr lang="zh-CN" altLang="zh-CN" kern="100" dirty="0">
                <a:effectLst/>
                <a:latin typeface="微软雅黑" panose="020B0503020204020204" pitchFamily="34" charset="-122"/>
                <a:ea typeface="微软雅黑" panose="020B0503020204020204" pitchFamily="34" charset="-122"/>
              </a:rPr>
              <a:t>，购买次数）</a:t>
            </a:r>
          </a:p>
          <a:p>
            <a:pPr marL="266700" indent="266700" algn="just">
              <a:lnSpc>
                <a:spcPct val="150000"/>
              </a:lnSpc>
            </a:pPr>
            <a:r>
              <a:rPr lang="en-US" altLang="zh-CN" sz="1800" kern="100" dirty="0">
                <a:effectLst/>
                <a:latin typeface="宋体" panose="02010600030101010101" pitchFamily="2" charset="-122"/>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45367368"/>
      </p:ext>
    </p:extLst>
  </p:cSld>
  <p:clrMapOvr>
    <a:masterClrMapping/>
  </p:clrMapOvr>
  <p:transition advTm="30954"/>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extLst>
              <p:ext uri="{D42A27DB-BD31-4B8C-83A1-F6EECF244321}">
                <p14:modId xmlns:p14="http://schemas.microsoft.com/office/powerpoint/2010/main" val="4182117647"/>
              </p:ext>
            </p:extLst>
          </p:nvPr>
        </p:nvGraphicFramePr>
        <p:xfrm>
          <a:off x="190500" y="1113153"/>
          <a:ext cx="11668124" cy="5316221"/>
        </p:xfrm>
        <a:graphic>
          <a:graphicData uri="http://schemas.openxmlformats.org/drawingml/2006/table">
            <a:tbl>
              <a:tblPr firstRow="1" bandRow="1">
                <a:tableStyleId>{5940675A-B579-460E-94D1-54222C63F5DA}</a:tableStyleId>
              </a:tblPr>
              <a:tblGrid>
                <a:gridCol w="441835">
                  <a:extLst>
                    <a:ext uri="{9D8B030D-6E8A-4147-A177-3AD203B41FA5}">
                      <a16:colId xmlns:a16="http://schemas.microsoft.com/office/drawing/2014/main" val="20000"/>
                    </a:ext>
                  </a:extLst>
                </a:gridCol>
                <a:gridCol w="660429">
                  <a:extLst>
                    <a:ext uri="{9D8B030D-6E8A-4147-A177-3AD203B41FA5}">
                      <a16:colId xmlns:a16="http://schemas.microsoft.com/office/drawing/2014/main" val="20001"/>
                    </a:ext>
                  </a:extLst>
                </a:gridCol>
                <a:gridCol w="1018548">
                  <a:extLst>
                    <a:ext uri="{9D8B030D-6E8A-4147-A177-3AD203B41FA5}">
                      <a16:colId xmlns:a16="http://schemas.microsoft.com/office/drawing/2014/main" val="20002"/>
                    </a:ext>
                  </a:extLst>
                </a:gridCol>
                <a:gridCol w="1499253">
                  <a:extLst>
                    <a:ext uri="{9D8B030D-6E8A-4147-A177-3AD203B41FA5}">
                      <a16:colId xmlns:a16="http://schemas.microsoft.com/office/drawing/2014/main" val="20003"/>
                    </a:ext>
                  </a:extLst>
                </a:gridCol>
                <a:gridCol w="1018548">
                  <a:extLst>
                    <a:ext uri="{9D8B030D-6E8A-4147-A177-3AD203B41FA5}">
                      <a16:colId xmlns:a16="http://schemas.microsoft.com/office/drawing/2014/main" val="20004"/>
                    </a:ext>
                  </a:extLst>
                </a:gridCol>
                <a:gridCol w="2415149">
                  <a:extLst>
                    <a:ext uri="{9D8B030D-6E8A-4147-A177-3AD203B41FA5}">
                      <a16:colId xmlns:a16="http://schemas.microsoft.com/office/drawing/2014/main" val="20005"/>
                    </a:ext>
                  </a:extLst>
                </a:gridCol>
                <a:gridCol w="2659654">
                  <a:extLst>
                    <a:ext uri="{9D8B030D-6E8A-4147-A177-3AD203B41FA5}">
                      <a16:colId xmlns:a16="http://schemas.microsoft.com/office/drawing/2014/main" val="20006"/>
                    </a:ext>
                  </a:extLst>
                </a:gridCol>
                <a:gridCol w="976689">
                  <a:extLst>
                    <a:ext uri="{9D8B030D-6E8A-4147-A177-3AD203B41FA5}">
                      <a16:colId xmlns:a16="http://schemas.microsoft.com/office/drawing/2014/main" val="20007"/>
                    </a:ext>
                  </a:extLst>
                </a:gridCol>
                <a:gridCol w="978019">
                  <a:extLst>
                    <a:ext uri="{9D8B030D-6E8A-4147-A177-3AD203B41FA5}">
                      <a16:colId xmlns:a16="http://schemas.microsoft.com/office/drawing/2014/main" val="20008"/>
                    </a:ext>
                  </a:extLst>
                </a:gridCol>
              </a:tblGrid>
              <a:tr h="1543919">
                <a:tc>
                  <a:txBody>
                    <a:bodyPr/>
                    <a:lstStyle/>
                    <a:p>
                      <a:pPr indent="0" algn="ctr">
                        <a:buNone/>
                      </a:pPr>
                      <a:r>
                        <a:rPr lang="en-US" sz="2400" b="1">
                          <a:solidFill>
                            <a:srgbClr val="000000"/>
                          </a:solidFill>
                          <a:latin typeface="等线" panose="02010600030101010101" charset="-122"/>
                          <a:ea typeface="等线" panose="02010600030101010101" charset="-122"/>
                          <a:cs typeface="等线" panose="02010600030101010101" charset="-122"/>
                        </a:rPr>
                        <a:t>组号</a:t>
                      </a:r>
                      <a:endParaRPr lang="en-US" altLang="en-US" sz="24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1">
                          <a:solidFill>
                            <a:srgbClr val="000000"/>
                          </a:solidFill>
                          <a:latin typeface="等线" panose="02010600030101010101" charset="-122"/>
                          <a:ea typeface="等线" panose="02010600030101010101" charset="-122"/>
                          <a:cs typeface="等线" panose="02010600030101010101" charset="-122"/>
                        </a:rPr>
                        <a:t>角色</a:t>
                      </a:r>
                      <a:endParaRPr lang="en-US" altLang="en-US" sz="24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1">
                          <a:solidFill>
                            <a:srgbClr val="000000"/>
                          </a:solidFill>
                          <a:latin typeface="等线" panose="02010600030101010101" charset="-122"/>
                          <a:ea typeface="等线" panose="02010600030101010101" charset="-122"/>
                          <a:cs typeface="等线" panose="02010600030101010101" charset="-122"/>
                        </a:rPr>
                        <a:t>姓名</a:t>
                      </a:r>
                      <a:endParaRPr lang="en-US" altLang="en-US" sz="24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1">
                          <a:solidFill>
                            <a:srgbClr val="000000"/>
                          </a:solidFill>
                          <a:latin typeface="等线" panose="02010600030101010101" charset="-122"/>
                          <a:ea typeface="等线" panose="02010600030101010101" charset="-122"/>
                          <a:cs typeface="等线" panose="02010600030101010101" charset="-122"/>
                        </a:rPr>
                        <a:t>学号</a:t>
                      </a:r>
                      <a:endParaRPr lang="en-US" altLang="en-US" sz="24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2400" b="1">
                          <a:solidFill>
                            <a:srgbClr val="000000"/>
                          </a:solidFill>
                          <a:latin typeface="等线" panose="02010600030101010101" charset="-122"/>
                          <a:ea typeface="等线" panose="02010600030101010101" charset="-122"/>
                          <a:cs typeface="等线" panose="02010600030101010101" charset="-122"/>
                        </a:rPr>
                        <a:t>班级</a:t>
                      </a:r>
                      <a:endParaRPr lang="en-US" altLang="en-US" sz="24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2400" b="1">
                          <a:solidFill>
                            <a:srgbClr val="000000"/>
                          </a:solidFill>
                          <a:latin typeface="等线" panose="02010600030101010101" charset="-122"/>
                          <a:ea typeface="等线" panose="02010600030101010101" charset="-122"/>
                          <a:cs typeface="等线" panose="02010600030101010101" charset="-122"/>
                        </a:rPr>
                        <a:t>任务分工</a:t>
                      </a:r>
                      <a:endParaRPr lang="en-US" altLang="en-US" sz="24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2400" b="1">
                          <a:solidFill>
                            <a:srgbClr val="000000"/>
                          </a:solidFill>
                          <a:latin typeface="等线" panose="02010600030101010101" charset="-122"/>
                          <a:ea typeface="等线" panose="02010600030101010101" charset="-122"/>
                          <a:cs typeface="等线" panose="02010600030101010101" charset="-122"/>
                        </a:rPr>
                        <a:t>完成指标</a:t>
                      </a:r>
                      <a:endParaRPr lang="en-US" altLang="en-US" sz="24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2400" b="1">
                          <a:solidFill>
                            <a:srgbClr val="000000"/>
                          </a:solidFill>
                          <a:latin typeface="等线" panose="02010600030101010101" charset="-122"/>
                          <a:ea typeface="等线" panose="02010600030101010101" charset="-122"/>
                          <a:cs typeface="等线" panose="02010600030101010101" charset="-122"/>
                        </a:rPr>
                        <a:t>完成程度（%）</a:t>
                      </a:r>
                      <a:endParaRPr lang="en-US" altLang="en-US" sz="24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2400" b="1">
                          <a:solidFill>
                            <a:srgbClr val="000000"/>
                          </a:solidFill>
                          <a:latin typeface="等线" panose="02010600030101010101" charset="-122"/>
                          <a:ea typeface="等线" panose="02010600030101010101" charset="-122"/>
                          <a:cs typeface="等线" panose="02010600030101010101" charset="-122"/>
                        </a:rPr>
                        <a:t>个人贡献（%）</a:t>
                      </a:r>
                      <a:endParaRPr lang="en-US" altLang="en-US" sz="24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2430">
                <a:tc rowSpan="3">
                  <a:txBody>
                    <a:bodyPr/>
                    <a:lstStyle/>
                    <a:p>
                      <a:pPr indent="0" algn="ctr">
                        <a:buNone/>
                      </a:pPr>
                      <a:r>
                        <a:rPr lang="en-US" sz="2400" b="0">
                          <a:solidFill>
                            <a:srgbClr val="000000"/>
                          </a:solidFill>
                          <a:latin typeface="等线" panose="02010600030101010101" charset="-122"/>
                          <a:ea typeface="等线" panose="02010600030101010101" charset="-122"/>
                          <a:cs typeface="等线" panose="02010600030101010101" charset="-122"/>
                        </a:rPr>
                        <a:t>1</a:t>
                      </a:r>
                      <a:endParaRPr lang="en-US" altLang="en-US" sz="24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TlToBr>
                      <a:noFill/>
                    </a:lnTlToBr>
                    <a:lnBlToTr>
                      <a:noFill/>
                    </a:lnBlToTr>
                    <a:noFill/>
                  </a:tcPr>
                </a:tc>
                <a:tc>
                  <a:txBody>
                    <a:bodyPr/>
                    <a:lstStyle/>
                    <a:p>
                      <a:pPr marL="0" indent="0" algn="l" defTabSz="914400" rtl="0" eaLnBrk="1" fontAlgn="base" latinLnBrk="0" hangingPunct="1">
                        <a:spcBef>
                          <a:spcPct val="0"/>
                        </a:spcBef>
                        <a:spcAft>
                          <a:spcPct val="0"/>
                        </a:spcAft>
                        <a:buClrTx/>
                        <a:buFont typeface="Wingdings" panose="05000000000000000000" pitchFamily="2" charset="2"/>
                        <a:buNone/>
                      </a:pPr>
                      <a:r>
                        <a:rPr lang="zh-CN" altLang="en-US" sz="2400" b="0" kern="1200" dirty="0">
                          <a:solidFill>
                            <a:schemeClr val="tx1"/>
                          </a:solidFill>
                          <a:latin typeface="微软雅黑" panose="020B0503020204020204" pitchFamily="34" charset="-122"/>
                          <a:ea typeface="微软雅黑" panose="020B0503020204020204" pitchFamily="34" charset="-122"/>
                          <a:cs typeface="+mn-cs"/>
                        </a:rPr>
                        <a:t>组长</a:t>
                      </a:r>
                      <a:endParaRPr lang="en-US" altLang="en-US" sz="2400" b="0" kern="1200" dirty="0">
                        <a:solidFill>
                          <a:schemeClr val="tx1"/>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fontAlgn="base" latinLnBrk="0" hangingPunct="1">
                        <a:spcBef>
                          <a:spcPct val="0"/>
                        </a:spcBef>
                        <a:spcAft>
                          <a:spcPct val="0"/>
                        </a:spcAft>
                        <a:buClrTx/>
                        <a:buFont typeface="Wingdings" panose="05000000000000000000" pitchFamily="2" charset="2"/>
                        <a:buNone/>
                      </a:pPr>
                      <a:r>
                        <a:rPr lang="zh-CN" altLang="en-US" sz="2400" b="0" kern="1200" dirty="0">
                          <a:solidFill>
                            <a:schemeClr val="tx1"/>
                          </a:solidFill>
                          <a:latin typeface="微软雅黑" panose="020B0503020204020204" pitchFamily="34" charset="-122"/>
                          <a:ea typeface="微软雅黑" panose="020B0503020204020204" pitchFamily="34" charset="-122"/>
                          <a:cs typeface="+mn-cs"/>
                        </a:rPr>
                        <a:t>王耀武</a:t>
                      </a:r>
                      <a:r>
                        <a:rPr lang="en-US" sz="2400" b="0" kern="1200" dirty="0">
                          <a:solidFill>
                            <a:schemeClr val="tx1"/>
                          </a:solidFill>
                          <a:latin typeface="微软雅黑" panose="020B0503020204020204" pitchFamily="34" charset="-122"/>
                          <a:ea typeface="微软雅黑" panose="020B0503020204020204" pitchFamily="34" charset="-122"/>
                          <a:cs typeface="+mn-cs"/>
                        </a:rPr>
                        <a:t> </a:t>
                      </a:r>
                      <a:endParaRPr lang="en-US" altLang="en-US" sz="2400" b="0" kern="1200" dirty="0">
                        <a:solidFill>
                          <a:schemeClr val="tx1"/>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l" defTabSz="914400" rtl="0" eaLnBrk="1" fontAlgn="base" latinLnBrk="0" hangingPunct="1">
                        <a:spcBef>
                          <a:spcPct val="0"/>
                        </a:spcBef>
                        <a:spcAft>
                          <a:spcPct val="0"/>
                        </a:spcAft>
                        <a:buClrTx/>
                        <a:buFont typeface="Wingdings" panose="05000000000000000000" pitchFamily="2" charset="2"/>
                        <a:buNone/>
                      </a:pPr>
                      <a:r>
                        <a:rPr lang="en-US" sz="2400" b="0" kern="1200" dirty="0">
                          <a:solidFill>
                            <a:schemeClr val="tx1"/>
                          </a:solidFill>
                          <a:latin typeface="微软雅黑" panose="020B0503020204020204" pitchFamily="34" charset="-122"/>
                          <a:ea typeface="微软雅黑" panose="020B0503020204020204" pitchFamily="34" charset="-122"/>
                          <a:cs typeface="+mn-cs"/>
                        </a:rPr>
                        <a:t>2004107024</a:t>
                      </a:r>
                      <a:endParaRPr lang="zh-CN" altLang="en-US" sz="2400" b="0" kern="1200" dirty="0">
                        <a:solidFill>
                          <a:schemeClr val="tx1"/>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l" defTabSz="914400" rtl="0" eaLnBrk="1" fontAlgn="base" latinLnBrk="0" hangingPunct="1">
                        <a:spcBef>
                          <a:spcPct val="0"/>
                        </a:spcBef>
                        <a:spcAft>
                          <a:spcPct val="0"/>
                        </a:spcAft>
                        <a:buClrTx/>
                        <a:buFont typeface="Wingdings" panose="05000000000000000000" pitchFamily="2" charset="2"/>
                        <a:buNone/>
                      </a:pPr>
                      <a:r>
                        <a:rPr lang="zh-CN" altLang="en-US" sz="2400" b="0" kern="1200" dirty="0">
                          <a:solidFill>
                            <a:schemeClr val="tx1"/>
                          </a:solidFill>
                          <a:latin typeface="微软雅黑" panose="020B0503020204020204" pitchFamily="34" charset="-122"/>
                          <a:ea typeface="微软雅黑" panose="020B0503020204020204" pitchFamily="34" charset="-122"/>
                          <a:cs typeface="+mn-cs"/>
                        </a:rPr>
                        <a:t>计科</a:t>
                      </a:r>
                      <a:r>
                        <a:rPr lang="en-US" sz="2400" b="0" kern="1200" dirty="0">
                          <a:solidFill>
                            <a:schemeClr val="tx1"/>
                          </a:solidFill>
                          <a:latin typeface="微软雅黑" panose="020B0503020204020204" pitchFamily="34" charset="-122"/>
                          <a:ea typeface="微软雅黑" panose="020B0503020204020204" pitchFamily="34" charset="-122"/>
                          <a:cs typeface="+mn-cs"/>
                        </a:rPr>
                        <a:t>20-5</a:t>
                      </a:r>
                      <a:r>
                        <a:rPr lang="zh-CN" altLang="en-US" sz="2400" b="0" kern="1200" dirty="0">
                          <a:solidFill>
                            <a:schemeClr val="tx1"/>
                          </a:solidFill>
                          <a:latin typeface="微软雅黑" panose="020B0503020204020204" pitchFamily="34" charset="-122"/>
                          <a:ea typeface="微软雅黑" panose="020B0503020204020204" pitchFamily="34" charset="-122"/>
                          <a:cs typeface="+mn-cs"/>
                        </a:rPr>
                        <a:t>班</a:t>
                      </a: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l" defTabSz="914400" rtl="0" eaLnBrk="1" fontAlgn="base" latinLnBrk="0" hangingPunct="1">
                        <a:spcBef>
                          <a:spcPct val="0"/>
                        </a:spcBef>
                        <a:spcAft>
                          <a:spcPct val="0"/>
                        </a:spcAft>
                        <a:buClrTx/>
                        <a:buFont typeface="Wingdings" panose="05000000000000000000" pitchFamily="2" charset="2"/>
                        <a:buNone/>
                      </a:pPr>
                      <a:r>
                        <a:rPr lang="zh-CN" altLang="en-US" sz="2400" b="0" kern="1200">
                          <a:solidFill>
                            <a:schemeClr val="tx1"/>
                          </a:solidFill>
                          <a:latin typeface="微软雅黑" panose="020B0503020204020204" pitchFamily="34" charset="-122"/>
                          <a:ea typeface="微软雅黑" panose="020B0503020204020204" pitchFamily="34" charset="-122"/>
                          <a:cs typeface="+mn-cs"/>
                        </a:rPr>
                        <a:t>前端代码实现及前后端数据库连接</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l" defTabSz="914400" rtl="0" eaLnBrk="1" fontAlgn="base" latinLnBrk="0" hangingPunct="1">
                        <a:spcBef>
                          <a:spcPct val="0"/>
                        </a:spcBef>
                        <a:spcAft>
                          <a:spcPct val="0"/>
                        </a:spcAft>
                        <a:buClrTx/>
                        <a:buFont typeface="Wingdings" panose="05000000000000000000" pitchFamily="2" charset="2"/>
                        <a:buNone/>
                      </a:pPr>
                      <a:r>
                        <a:rPr lang="en-US" sz="2400" b="0" kern="1200">
                          <a:solidFill>
                            <a:schemeClr val="tx1"/>
                          </a:solidFill>
                          <a:latin typeface="微软雅黑" panose="020B0503020204020204" pitchFamily="34" charset="-122"/>
                          <a:ea typeface="微软雅黑" panose="020B0503020204020204" pitchFamily="34" charset="-122"/>
                          <a:cs typeface="+mn-cs"/>
                        </a:rPr>
                        <a:t>100</a:t>
                      </a:r>
                      <a:endParaRPr lang="zh-CN" altLang="en-US" sz="2400" b="0" kern="1200">
                        <a:solidFill>
                          <a:schemeClr val="tx1"/>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l" defTabSz="914400" rtl="0" eaLnBrk="1" fontAlgn="base" latinLnBrk="0" hangingPunct="1">
                        <a:spcBef>
                          <a:spcPct val="0"/>
                        </a:spcBef>
                        <a:spcAft>
                          <a:spcPct val="0"/>
                        </a:spcAft>
                        <a:buClrTx/>
                        <a:buFont typeface="Wingdings" panose="05000000000000000000" pitchFamily="2" charset="2"/>
                        <a:buNone/>
                      </a:pPr>
                      <a:r>
                        <a:rPr lang="en-US" sz="2400" b="0" kern="1200">
                          <a:solidFill>
                            <a:schemeClr val="tx1"/>
                          </a:solidFill>
                          <a:latin typeface="微软雅黑" panose="020B0503020204020204" pitchFamily="34" charset="-122"/>
                          <a:ea typeface="微软雅黑" panose="020B0503020204020204" pitchFamily="34" charset="-122"/>
                          <a:cs typeface="+mn-cs"/>
                        </a:rPr>
                        <a:t>100%</a:t>
                      </a:r>
                      <a:endParaRPr lang="zh-CN" altLang="en-US" sz="2400" b="0" kern="1200">
                        <a:solidFill>
                          <a:schemeClr val="tx1"/>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1" dirty="0">
                          <a:solidFill>
                            <a:srgbClr val="000000"/>
                          </a:solidFill>
                          <a:latin typeface="等线" panose="02010600030101010101" charset="-122"/>
                          <a:ea typeface="等线" panose="02010600030101010101" charset="-122"/>
                          <a:cs typeface="等线" panose="02010600030101010101" charset="-122"/>
                        </a:rPr>
                        <a:t>34% </a:t>
                      </a:r>
                      <a:endParaRPr lang="en-US" altLang="en-US" sz="2400" b="1" dirty="0">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02378">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marL="0" indent="0" algn="l" defTabSz="914400" rtl="0" eaLnBrk="1" fontAlgn="base" latinLnBrk="0" hangingPunct="1">
                        <a:spcBef>
                          <a:spcPct val="0"/>
                        </a:spcBef>
                        <a:spcAft>
                          <a:spcPct val="0"/>
                        </a:spcAft>
                        <a:buClrTx/>
                        <a:buFont typeface="Wingdings" panose="05000000000000000000" pitchFamily="2" charset="2"/>
                        <a:buNone/>
                      </a:pPr>
                      <a:r>
                        <a:rPr lang="en-US" sz="2400" b="0" kern="1200">
                          <a:solidFill>
                            <a:schemeClr val="tx1"/>
                          </a:solidFill>
                          <a:latin typeface="微软雅黑" panose="020B0503020204020204" pitchFamily="34" charset="-122"/>
                          <a:ea typeface="微软雅黑" panose="020B0503020204020204" pitchFamily="34" charset="-122"/>
                          <a:cs typeface="+mn-cs"/>
                        </a:rPr>
                        <a:t>成员</a:t>
                      </a:r>
                      <a:endParaRPr lang="en-US" altLang="en-US" sz="2400" b="0" kern="1200">
                        <a:solidFill>
                          <a:schemeClr val="tx1"/>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fontAlgn="base" latinLnBrk="0" hangingPunct="1">
                        <a:spcBef>
                          <a:spcPct val="0"/>
                        </a:spcBef>
                        <a:spcAft>
                          <a:spcPct val="0"/>
                        </a:spcAft>
                        <a:buClrTx/>
                        <a:buFont typeface="Wingdings" panose="05000000000000000000" pitchFamily="2" charset="2"/>
                        <a:buNone/>
                      </a:pPr>
                      <a:r>
                        <a:rPr lang="zh-CN" altLang="en-US" sz="2400" b="0" kern="1200" dirty="0">
                          <a:solidFill>
                            <a:schemeClr val="tx1"/>
                          </a:solidFill>
                          <a:latin typeface="微软雅黑" panose="020B0503020204020204" pitchFamily="34" charset="-122"/>
                          <a:ea typeface="微软雅黑" panose="020B0503020204020204" pitchFamily="34" charset="-122"/>
                          <a:cs typeface="+mn-cs"/>
                        </a:rPr>
                        <a:t>周新杰</a:t>
                      </a:r>
                      <a:r>
                        <a:rPr lang="en-US" sz="2400" b="0" kern="1200" dirty="0">
                          <a:solidFill>
                            <a:schemeClr val="tx1"/>
                          </a:solidFill>
                          <a:latin typeface="微软雅黑" panose="020B0503020204020204" pitchFamily="34" charset="-122"/>
                          <a:ea typeface="微软雅黑" panose="020B0503020204020204" pitchFamily="34" charset="-122"/>
                          <a:cs typeface="+mn-cs"/>
                        </a:rPr>
                        <a:t> </a:t>
                      </a:r>
                      <a:endParaRPr lang="en-US" altLang="en-US" sz="2400" b="0" kern="1200" dirty="0">
                        <a:solidFill>
                          <a:schemeClr val="tx1"/>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l" defTabSz="914400" rtl="0" eaLnBrk="1" fontAlgn="base" latinLnBrk="0" hangingPunct="1">
                        <a:spcBef>
                          <a:spcPct val="0"/>
                        </a:spcBef>
                        <a:spcAft>
                          <a:spcPct val="0"/>
                        </a:spcAft>
                        <a:buClrTx/>
                        <a:buFont typeface="Wingdings" panose="05000000000000000000" pitchFamily="2" charset="2"/>
                        <a:buNone/>
                      </a:pPr>
                      <a:r>
                        <a:rPr lang="en-US" sz="2400" b="0" kern="1200" dirty="0">
                          <a:solidFill>
                            <a:schemeClr val="tx1"/>
                          </a:solidFill>
                          <a:latin typeface="微软雅黑" panose="020B0503020204020204" pitchFamily="34" charset="-122"/>
                          <a:ea typeface="微软雅黑" panose="020B0503020204020204" pitchFamily="34" charset="-122"/>
                          <a:cs typeface="+mn-cs"/>
                        </a:rPr>
                        <a:t>2008113028</a:t>
                      </a:r>
                      <a:endParaRPr lang="zh-CN" altLang="en-US" sz="2400" b="0" kern="1200" dirty="0">
                        <a:solidFill>
                          <a:schemeClr val="tx1"/>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l" defTabSz="914400" rtl="0" eaLnBrk="1" fontAlgn="base" latinLnBrk="0" hangingPunct="1">
                        <a:spcBef>
                          <a:spcPct val="0"/>
                        </a:spcBef>
                        <a:spcAft>
                          <a:spcPct val="0"/>
                        </a:spcAft>
                        <a:buClrTx/>
                        <a:buFont typeface="Wingdings" panose="05000000000000000000" pitchFamily="2" charset="2"/>
                        <a:buNone/>
                      </a:pPr>
                      <a:r>
                        <a:rPr lang="zh-CN" altLang="en-US" sz="2400" b="0" kern="1200" dirty="0">
                          <a:solidFill>
                            <a:schemeClr val="tx1"/>
                          </a:solidFill>
                          <a:latin typeface="微软雅黑" panose="020B0503020204020204" pitchFamily="34" charset="-122"/>
                          <a:ea typeface="微软雅黑" panose="020B0503020204020204" pitchFamily="34" charset="-122"/>
                          <a:cs typeface="+mn-cs"/>
                        </a:rPr>
                        <a:t>计科</a:t>
                      </a:r>
                      <a:r>
                        <a:rPr lang="en-US" sz="2400" b="0" kern="1200" dirty="0">
                          <a:solidFill>
                            <a:schemeClr val="tx1"/>
                          </a:solidFill>
                          <a:latin typeface="微软雅黑" panose="020B0503020204020204" pitchFamily="34" charset="-122"/>
                          <a:ea typeface="微软雅黑" panose="020B0503020204020204" pitchFamily="34" charset="-122"/>
                          <a:cs typeface="+mn-cs"/>
                        </a:rPr>
                        <a:t>20-5</a:t>
                      </a:r>
                      <a:r>
                        <a:rPr lang="zh-CN" altLang="en-US" sz="2400" b="0" kern="1200" dirty="0">
                          <a:solidFill>
                            <a:schemeClr val="tx1"/>
                          </a:solidFill>
                          <a:latin typeface="微软雅黑" panose="020B0503020204020204" pitchFamily="34" charset="-122"/>
                          <a:ea typeface="微软雅黑" panose="020B0503020204020204" pitchFamily="34" charset="-122"/>
                          <a:cs typeface="+mn-cs"/>
                        </a:rPr>
                        <a:t>班</a:t>
                      </a: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l" defTabSz="914400" rtl="0" eaLnBrk="1" fontAlgn="base" latinLnBrk="0" hangingPunct="1">
                        <a:spcBef>
                          <a:spcPct val="0"/>
                        </a:spcBef>
                        <a:spcAft>
                          <a:spcPct val="0"/>
                        </a:spcAft>
                        <a:buClrTx/>
                        <a:buFont typeface="Wingdings" panose="05000000000000000000" pitchFamily="2" charset="2"/>
                        <a:buNone/>
                      </a:pPr>
                      <a:r>
                        <a:rPr lang="en-US" sz="2400" b="0" kern="1200" dirty="0">
                          <a:solidFill>
                            <a:schemeClr val="tx1"/>
                          </a:solidFill>
                          <a:latin typeface="微软雅黑" panose="020B0503020204020204" pitchFamily="34" charset="-122"/>
                          <a:ea typeface="微软雅黑" panose="020B0503020204020204" pitchFamily="34" charset="-122"/>
                          <a:cs typeface="+mn-cs"/>
                        </a:rPr>
                        <a:t>E-R</a:t>
                      </a:r>
                      <a:r>
                        <a:rPr lang="zh-CN" altLang="en-US" sz="2400" b="0" kern="1200" dirty="0">
                          <a:solidFill>
                            <a:schemeClr val="tx1"/>
                          </a:solidFill>
                          <a:latin typeface="微软雅黑" panose="020B0503020204020204" pitchFamily="34" charset="-122"/>
                          <a:ea typeface="微软雅黑" panose="020B0503020204020204" pitchFamily="34" charset="-122"/>
                          <a:cs typeface="+mn-cs"/>
                        </a:rPr>
                        <a:t>图绘制</a:t>
                      </a:r>
                      <a:r>
                        <a:rPr lang="en-US" sz="2400" b="0" kern="1200" dirty="0">
                          <a:solidFill>
                            <a:schemeClr val="tx1"/>
                          </a:solidFill>
                          <a:latin typeface="微软雅黑" panose="020B0503020204020204" pitchFamily="34" charset="-122"/>
                          <a:ea typeface="微软雅黑" panose="020B0503020204020204" pitchFamily="34" charset="-122"/>
                          <a:cs typeface="+mn-cs"/>
                        </a:rPr>
                        <a:t>Word</a:t>
                      </a:r>
                      <a:r>
                        <a:rPr lang="zh-CN" altLang="en-US" sz="2400" b="0" kern="1200" dirty="0">
                          <a:solidFill>
                            <a:schemeClr val="tx1"/>
                          </a:solidFill>
                          <a:latin typeface="微软雅黑" panose="020B0503020204020204" pitchFamily="34" charset="-122"/>
                          <a:ea typeface="微软雅黑" panose="020B0503020204020204" pitchFamily="34" charset="-122"/>
                          <a:cs typeface="+mn-cs"/>
                        </a:rPr>
                        <a:t>总结与</a:t>
                      </a:r>
                      <a:r>
                        <a:rPr lang="en-US" sz="2400" b="0" kern="1200" dirty="0">
                          <a:solidFill>
                            <a:schemeClr val="tx1"/>
                          </a:solidFill>
                          <a:latin typeface="微软雅黑" panose="020B0503020204020204" pitchFamily="34" charset="-122"/>
                          <a:ea typeface="微软雅黑" panose="020B0503020204020204" pitchFamily="34" charset="-122"/>
                          <a:cs typeface="+mn-cs"/>
                        </a:rPr>
                        <a:t>PPT</a:t>
                      </a:r>
                      <a:r>
                        <a:rPr lang="zh-CN" altLang="en-US" sz="2400" b="0" kern="1200" dirty="0">
                          <a:solidFill>
                            <a:schemeClr val="tx1"/>
                          </a:solidFill>
                          <a:latin typeface="微软雅黑" panose="020B0503020204020204" pitchFamily="34" charset="-122"/>
                          <a:ea typeface="微软雅黑" panose="020B0503020204020204" pitchFamily="34" charset="-122"/>
                          <a:cs typeface="+mn-cs"/>
                        </a:rPr>
                        <a:t>制作</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l" defTabSz="914400" rtl="0" eaLnBrk="1" fontAlgn="base" latinLnBrk="0" hangingPunct="1">
                        <a:spcBef>
                          <a:spcPct val="0"/>
                        </a:spcBef>
                        <a:spcAft>
                          <a:spcPct val="0"/>
                        </a:spcAft>
                        <a:buClrTx/>
                        <a:buFont typeface="Wingdings" panose="05000000000000000000" pitchFamily="2" charset="2"/>
                        <a:buNone/>
                      </a:pPr>
                      <a:r>
                        <a:rPr lang="en-US" sz="2400" b="0" kern="1200" dirty="0">
                          <a:solidFill>
                            <a:schemeClr val="tx1"/>
                          </a:solidFill>
                          <a:latin typeface="微软雅黑" panose="020B0503020204020204" pitchFamily="34" charset="-122"/>
                          <a:ea typeface="微软雅黑" panose="020B0503020204020204" pitchFamily="34" charset="-122"/>
                          <a:cs typeface="+mn-cs"/>
                        </a:rPr>
                        <a:t>100</a:t>
                      </a:r>
                      <a:endParaRPr lang="zh-CN" altLang="en-US" sz="2400" b="0" kern="1200" dirty="0">
                        <a:solidFill>
                          <a:schemeClr val="tx1"/>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l" defTabSz="914400" rtl="0" eaLnBrk="1" fontAlgn="base" latinLnBrk="0" hangingPunct="1">
                        <a:spcBef>
                          <a:spcPct val="0"/>
                        </a:spcBef>
                        <a:spcAft>
                          <a:spcPct val="0"/>
                        </a:spcAft>
                        <a:buClrTx/>
                        <a:buFont typeface="Wingdings" panose="05000000000000000000" pitchFamily="2" charset="2"/>
                        <a:buNone/>
                      </a:pPr>
                      <a:r>
                        <a:rPr lang="en-US" sz="2400" b="0" kern="1200">
                          <a:solidFill>
                            <a:schemeClr val="tx1"/>
                          </a:solidFill>
                          <a:latin typeface="微软雅黑" panose="020B0503020204020204" pitchFamily="34" charset="-122"/>
                          <a:ea typeface="微软雅黑" panose="020B0503020204020204" pitchFamily="34" charset="-122"/>
                          <a:cs typeface="+mn-cs"/>
                        </a:rPr>
                        <a:t>100%</a:t>
                      </a:r>
                      <a:endParaRPr lang="zh-CN" altLang="en-US" sz="2400" b="0" kern="1200">
                        <a:solidFill>
                          <a:schemeClr val="tx1"/>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1" dirty="0">
                          <a:solidFill>
                            <a:srgbClr val="000000"/>
                          </a:solidFill>
                          <a:latin typeface="等线" panose="02010600030101010101" charset="-122"/>
                          <a:ea typeface="等线" panose="02010600030101010101" charset="-122"/>
                          <a:cs typeface="等线" panose="02010600030101010101" charset="-122"/>
                        </a:rPr>
                        <a:t>33% </a:t>
                      </a:r>
                      <a:endParaRPr lang="en-US" altLang="en-US" sz="2400" b="1" dirty="0">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87494">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marL="0" indent="0" algn="l" defTabSz="914400" rtl="0" eaLnBrk="1" fontAlgn="base" latinLnBrk="0" hangingPunct="1">
                        <a:spcBef>
                          <a:spcPct val="0"/>
                        </a:spcBef>
                        <a:spcAft>
                          <a:spcPct val="0"/>
                        </a:spcAft>
                        <a:buClrTx/>
                        <a:buFont typeface="Wingdings" panose="05000000000000000000" pitchFamily="2" charset="2"/>
                        <a:buNone/>
                      </a:pPr>
                      <a:r>
                        <a:rPr lang="en-US" sz="2400" b="0" kern="1200">
                          <a:solidFill>
                            <a:schemeClr val="tx1"/>
                          </a:solidFill>
                          <a:latin typeface="微软雅黑" panose="020B0503020204020204" pitchFamily="34" charset="-122"/>
                          <a:ea typeface="微软雅黑" panose="020B0503020204020204" pitchFamily="34" charset="-122"/>
                          <a:cs typeface="+mn-cs"/>
                        </a:rPr>
                        <a:t>成员</a:t>
                      </a:r>
                      <a:endParaRPr lang="en-US" altLang="en-US" sz="2400" b="0" kern="1200">
                        <a:solidFill>
                          <a:schemeClr val="tx1"/>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fontAlgn="base" latinLnBrk="0" hangingPunct="1">
                        <a:spcBef>
                          <a:spcPct val="0"/>
                        </a:spcBef>
                        <a:spcAft>
                          <a:spcPct val="0"/>
                        </a:spcAft>
                        <a:buClrTx/>
                        <a:buFont typeface="Wingdings" panose="05000000000000000000" pitchFamily="2" charset="2"/>
                        <a:buNone/>
                      </a:pPr>
                      <a:r>
                        <a:rPr lang="zh-CN" altLang="en-US" sz="2400" b="0" kern="1200" dirty="0">
                          <a:solidFill>
                            <a:schemeClr val="tx1"/>
                          </a:solidFill>
                          <a:latin typeface="微软雅黑" panose="020B0503020204020204" pitchFamily="34" charset="-122"/>
                          <a:ea typeface="微软雅黑" panose="020B0503020204020204" pitchFamily="34" charset="-122"/>
                          <a:cs typeface="+mn-cs"/>
                        </a:rPr>
                        <a:t>张仪豪</a:t>
                      </a:r>
                      <a:r>
                        <a:rPr lang="en-US" sz="2400" b="0" kern="1200" dirty="0">
                          <a:solidFill>
                            <a:schemeClr val="tx1"/>
                          </a:solidFill>
                          <a:latin typeface="微软雅黑" panose="020B0503020204020204" pitchFamily="34" charset="-122"/>
                          <a:ea typeface="微软雅黑" panose="020B0503020204020204" pitchFamily="34" charset="-122"/>
                          <a:cs typeface="+mn-cs"/>
                        </a:rPr>
                        <a:t> </a:t>
                      </a:r>
                      <a:endParaRPr lang="en-US" altLang="en-US" sz="2400" b="0" kern="1200" dirty="0">
                        <a:solidFill>
                          <a:schemeClr val="tx1"/>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l" defTabSz="914400" rtl="0" eaLnBrk="1" fontAlgn="base" latinLnBrk="0" hangingPunct="1">
                        <a:spcBef>
                          <a:spcPct val="0"/>
                        </a:spcBef>
                        <a:spcAft>
                          <a:spcPct val="0"/>
                        </a:spcAft>
                        <a:buClrTx/>
                        <a:buFont typeface="Wingdings" panose="05000000000000000000" pitchFamily="2" charset="2"/>
                        <a:buNone/>
                      </a:pPr>
                      <a:r>
                        <a:rPr lang="en-US" sz="2400" b="0" kern="1200" dirty="0">
                          <a:solidFill>
                            <a:schemeClr val="tx1"/>
                          </a:solidFill>
                          <a:latin typeface="微软雅黑" panose="020B0503020204020204" pitchFamily="34" charset="-122"/>
                          <a:ea typeface="微软雅黑" panose="020B0503020204020204" pitchFamily="34" charset="-122"/>
                          <a:cs typeface="+mn-cs"/>
                        </a:rPr>
                        <a:t>2004112059</a:t>
                      </a:r>
                      <a:endParaRPr lang="zh-CN" altLang="en-US" sz="2400" b="0" kern="1200" dirty="0">
                        <a:solidFill>
                          <a:schemeClr val="tx1"/>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l" defTabSz="914400" rtl="0" eaLnBrk="1" fontAlgn="base" latinLnBrk="0" hangingPunct="1">
                        <a:spcBef>
                          <a:spcPct val="0"/>
                        </a:spcBef>
                        <a:spcAft>
                          <a:spcPct val="0"/>
                        </a:spcAft>
                        <a:buClrTx/>
                        <a:buFont typeface="Wingdings" panose="05000000000000000000" pitchFamily="2" charset="2"/>
                        <a:buNone/>
                      </a:pPr>
                      <a:r>
                        <a:rPr lang="zh-CN" altLang="en-US" sz="2400" b="0" kern="1200">
                          <a:solidFill>
                            <a:schemeClr val="tx1"/>
                          </a:solidFill>
                          <a:latin typeface="微软雅黑" panose="020B0503020204020204" pitchFamily="34" charset="-122"/>
                          <a:ea typeface="微软雅黑" panose="020B0503020204020204" pitchFamily="34" charset="-122"/>
                          <a:cs typeface="+mn-cs"/>
                        </a:rPr>
                        <a:t>计科</a:t>
                      </a:r>
                      <a:r>
                        <a:rPr lang="en-US" sz="2400" b="0" kern="1200">
                          <a:solidFill>
                            <a:schemeClr val="tx1"/>
                          </a:solidFill>
                          <a:latin typeface="微软雅黑" panose="020B0503020204020204" pitchFamily="34" charset="-122"/>
                          <a:ea typeface="微软雅黑" panose="020B0503020204020204" pitchFamily="34" charset="-122"/>
                          <a:cs typeface="+mn-cs"/>
                        </a:rPr>
                        <a:t>20-5</a:t>
                      </a:r>
                      <a:r>
                        <a:rPr lang="zh-CN" altLang="en-US" sz="2400" b="0" kern="1200">
                          <a:solidFill>
                            <a:schemeClr val="tx1"/>
                          </a:solidFill>
                          <a:latin typeface="微软雅黑" panose="020B0503020204020204" pitchFamily="34" charset="-122"/>
                          <a:ea typeface="微软雅黑" panose="020B0503020204020204" pitchFamily="34" charset="-122"/>
                          <a:cs typeface="+mn-cs"/>
                        </a:rPr>
                        <a:t>班</a:t>
                      </a: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l" defTabSz="914400" rtl="0" eaLnBrk="1" fontAlgn="base" latinLnBrk="0" hangingPunct="1">
                        <a:spcBef>
                          <a:spcPct val="0"/>
                        </a:spcBef>
                        <a:spcAft>
                          <a:spcPct val="0"/>
                        </a:spcAft>
                        <a:buClrTx/>
                        <a:buFont typeface="Wingdings" panose="05000000000000000000" pitchFamily="2" charset="2"/>
                        <a:buNone/>
                      </a:pPr>
                      <a:r>
                        <a:rPr lang="en-US" sz="2400" b="0" kern="1200" dirty="0">
                          <a:solidFill>
                            <a:schemeClr val="tx1"/>
                          </a:solidFill>
                          <a:latin typeface="微软雅黑" panose="020B0503020204020204" pitchFamily="34" charset="-122"/>
                          <a:ea typeface="微软雅黑" panose="020B0503020204020204" pitchFamily="34" charset="-122"/>
                          <a:cs typeface="+mn-cs"/>
                        </a:rPr>
                        <a:t>E-R</a:t>
                      </a:r>
                      <a:r>
                        <a:rPr lang="zh-CN" altLang="en-US" sz="2400" b="0" kern="1200" dirty="0">
                          <a:solidFill>
                            <a:schemeClr val="tx1"/>
                          </a:solidFill>
                          <a:latin typeface="微软雅黑" panose="020B0503020204020204" pitchFamily="34" charset="-122"/>
                          <a:ea typeface="微软雅黑" panose="020B0503020204020204" pitchFamily="34" charset="-122"/>
                          <a:cs typeface="+mn-cs"/>
                        </a:rPr>
                        <a:t>图绘制</a:t>
                      </a:r>
                      <a:r>
                        <a:rPr lang="en-US" sz="2400" b="0" kern="1200" dirty="0">
                          <a:solidFill>
                            <a:schemeClr val="tx1"/>
                          </a:solidFill>
                          <a:latin typeface="微软雅黑" panose="020B0503020204020204" pitchFamily="34" charset="-122"/>
                          <a:ea typeface="微软雅黑" panose="020B0503020204020204" pitchFamily="34" charset="-122"/>
                          <a:cs typeface="+mn-cs"/>
                        </a:rPr>
                        <a:t>Word</a:t>
                      </a:r>
                      <a:r>
                        <a:rPr lang="zh-CN" altLang="en-US" sz="2400" b="0" kern="1200" dirty="0">
                          <a:solidFill>
                            <a:schemeClr val="tx1"/>
                          </a:solidFill>
                          <a:latin typeface="微软雅黑" panose="020B0503020204020204" pitchFamily="34" charset="-122"/>
                          <a:ea typeface="微软雅黑" panose="020B0503020204020204" pitchFamily="34" charset="-122"/>
                          <a:cs typeface="+mn-cs"/>
                        </a:rPr>
                        <a:t>总结与</a:t>
                      </a:r>
                      <a:r>
                        <a:rPr lang="en-US" sz="2400" b="0" kern="1200" dirty="0">
                          <a:solidFill>
                            <a:schemeClr val="tx1"/>
                          </a:solidFill>
                          <a:latin typeface="微软雅黑" panose="020B0503020204020204" pitchFamily="34" charset="-122"/>
                          <a:ea typeface="微软雅黑" panose="020B0503020204020204" pitchFamily="34" charset="-122"/>
                          <a:cs typeface="+mn-cs"/>
                        </a:rPr>
                        <a:t>PPT</a:t>
                      </a:r>
                      <a:r>
                        <a:rPr lang="zh-CN" altLang="en-US" sz="2400" b="0" kern="1200" dirty="0">
                          <a:solidFill>
                            <a:schemeClr val="tx1"/>
                          </a:solidFill>
                          <a:latin typeface="微软雅黑" panose="020B0503020204020204" pitchFamily="34" charset="-122"/>
                          <a:ea typeface="微软雅黑" panose="020B0503020204020204" pitchFamily="34" charset="-122"/>
                          <a:cs typeface="+mn-cs"/>
                        </a:rPr>
                        <a:t>制作</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l" defTabSz="914400" rtl="0" eaLnBrk="1" fontAlgn="base" latinLnBrk="0" hangingPunct="1">
                        <a:spcBef>
                          <a:spcPct val="0"/>
                        </a:spcBef>
                        <a:spcAft>
                          <a:spcPct val="0"/>
                        </a:spcAft>
                        <a:buClrTx/>
                        <a:buFont typeface="Wingdings" panose="05000000000000000000" pitchFamily="2" charset="2"/>
                        <a:buNone/>
                      </a:pPr>
                      <a:r>
                        <a:rPr lang="en-US" sz="2400" b="0" kern="1200" dirty="0">
                          <a:solidFill>
                            <a:schemeClr val="tx1"/>
                          </a:solidFill>
                          <a:latin typeface="微软雅黑" panose="020B0503020204020204" pitchFamily="34" charset="-122"/>
                          <a:ea typeface="微软雅黑" panose="020B0503020204020204" pitchFamily="34" charset="-122"/>
                          <a:cs typeface="+mn-cs"/>
                        </a:rPr>
                        <a:t>100</a:t>
                      </a:r>
                      <a:endParaRPr lang="zh-CN" altLang="en-US" sz="2400" b="0" kern="1200" dirty="0">
                        <a:solidFill>
                          <a:schemeClr val="tx1"/>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l" defTabSz="914400" rtl="0" eaLnBrk="1" fontAlgn="base" latinLnBrk="0" hangingPunct="1">
                        <a:spcBef>
                          <a:spcPct val="0"/>
                        </a:spcBef>
                        <a:spcAft>
                          <a:spcPct val="0"/>
                        </a:spcAft>
                        <a:buClrTx/>
                        <a:buFont typeface="Wingdings" panose="05000000000000000000" pitchFamily="2" charset="2"/>
                        <a:buNone/>
                      </a:pPr>
                      <a:r>
                        <a:rPr lang="en-US" sz="2400" b="0" kern="1200" dirty="0">
                          <a:solidFill>
                            <a:schemeClr val="tx1"/>
                          </a:solidFill>
                          <a:latin typeface="微软雅黑" panose="020B0503020204020204" pitchFamily="34" charset="-122"/>
                          <a:ea typeface="微软雅黑" panose="020B0503020204020204" pitchFamily="34" charset="-122"/>
                          <a:cs typeface="+mn-cs"/>
                        </a:rPr>
                        <a:t>100%</a:t>
                      </a:r>
                      <a:endParaRPr lang="zh-CN" altLang="en-US" sz="2400" b="0" kern="1200" dirty="0">
                        <a:solidFill>
                          <a:schemeClr val="tx1"/>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2400" b="1" dirty="0">
                          <a:solidFill>
                            <a:srgbClr val="000000"/>
                          </a:solidFill>
                          <a:latin typeface="等线" panose="02010600030101010101" charset="-122"/>
                          <a:ea typeface="等线" panose="02010600030101010101" charset="-122"/>
                          <a:cs typeface="等线" panose="02010600030101010101" charset="-122"/>
                        </a:rPr>
                        <a:t>33%</a:t>
                      </a: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文本框 3">
            <a:extLst>
              <a:ext uri="{FF2B5EF4-FFF2-40B4-BE49-F238E27FC236}">
                <a16:creationId xmlns:a16="http://schemas.microsoft.com/office/drawing/2014/main" id="{965849DC-3135-B45F-EE1F-1BE362B0D2DA}"/>
              </a:ext>
            </a:extLst>
          </p:cNvPr>
          <p:cNvSpPr txBox="1"/>
          <p:nvPr/>
        </p:nvSpPr>
        <p:spPr>
          <a:xfrm>
            <a:off x="405765" y="97155"/>
            <a:ext cx="6100762" cy="646331"/>
          </a:xfrm>
          <a:prstGeom prst="rect">
            <a:avLst/>
          </a:prstGeom>
          <a:noFill/>
        </p:spPr>
        <p:txBody>
          <a:bodyPr wrap="square">
            <a:spAutoFit/>
          </a:bodyPr>
          <a:lstStyle/>
          <a:p>
            <a:pPr fontAlgn="base">
              <a:spcBef>
                <a:spcPct val="0"/>
              </a:spcBef>
              <a:spcAft>
                <a:spcPct val="0"/>
              </a:spcAft>
            </a:pPr>
            <a:r>
              <a:rPr lang="zh-CN" altLang="en-US" sz="3600" b="1" dirty="0">
                <a:solidFill>
                  <a:prstClr val="white"/>
                </a:solidFill>
                <a:latin typeface="微软雅黑" panose="020B0503020204020204" pitchFamily="34" charset="-122"/>
                <a:ea typeface="微软雅黑" panose="020B0503020204020204" pitchFamily="34" charset="-122"/>
                <a:sym typeface="+mn-ea"/>
              </a:rPr>
              <a:t>四、项目分工与完成情况</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a:spLocks noChangeArrowheads="1"/>
          </p:cNvSpPr>
          <p:nvPr/>
        </p:nvSpPr>
        <p:spPr bwMode="auto">
          <a:xfrm>
            <a:off x="905346" y="167001"/>
            <a:ext cx="59293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fontAlgn="base">
              <a:buClrTx/>
              <a:buNone/>
            </a:pPr>
            <a:r>
              <a:rPr lang="zh-CN" altLang="en-US" sz="3600" b="1" dirty="0">
                <a:solidFill>
                  <a:prstClr val="white"/>
                </a:solidFill>
                <a:latin typeface="微软雅黑" panose="020B0503020204020204" pitchFamily="34" charset="-122"/>
                <a:ea typeface="微软雅黑" panose="020B0503020204020204" pitchFamily="34" charset="-122"/>
                <a:sym typeface="+mn-ea"/>
              </a:rPr>
              <a:t>五、课程设计总结及收获</a:t>
            </a:r>
            <a:endParaRPr lang="zh-CN" altLang="en-US" sz="36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05346" y="1358020"/>
            <a:ext cx="10357165" cy="1753235"/>
          </a:xfrm>
          <a:prstGeom prst="rect">
            <a:avLst/>
          </a:prstGeom>
          <a:noFill/>
        </p:spPr>
        <p:txBody>
          <a:bodyPr wrap="square" rtlCol="0">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（一）难点问题</a:t>
            </a:r>
            <a:r>
              <a:rPr lang="en-US" altLang="zh-CN" sz="2400" b="1" dirty="0">
                <a:solidFill>
                  <a:srgbClr val="002060"/>
                </a:solidFill>
                <a:latin typeface="微软雅黑" panose="020B0503020204020204" pitchFamily="34" charset="-122"/>
                <a:ea typeface="微软雅黑" panose="020B0503020204020204" pitchFamily="34" charset="-122"/>
              </a:rPr>
              <a:t>/</a:t>
            </a:r>
            <a:r>
              <a:rPr lang="zh-CN" altLang="en-US" sz="2400" b="1" dirty="0">
                <a:solidFill>
                  <a:srgbClr val="002060"/>
                </a:solidFill>
                <a:latin typeface="微软雅黑" panose="020B0503020204020204" pitchFamily="34" charset="-122"/>
                <a:ea typeface="微软雅黑" panose="020B0503020204020204" pitchFamily="34" charset="-122"/>
              </a:rPr>
              <a:t>关键技术</a:t>
            </a:r>
            <a:r>
              <a:rPr lang="en-US" altLang="zh-CN" sz="2400" b="1" dirty="0">
                <a:solidFill>
                  <a:srgbClr val="002060"/>
                </a:solidFill>
                <a:latin typeface="微软雅黑" panose="020B0503020204020204" pitchFamily="34" charset="-122"/>
                <a:ea typeface="微软雅黑" panose="020B0503020204020204" pitchFamily="34" charset="-122"/>
              </a:rPr>
              <a:t>/</a:t>
            </a:r>
            <a:r>
              <a:rPr lang="zh-CN" altLang="en-US" sz="2400" b="1" dirty="0">
                <a:solidFill>
                  <a:srgbClr val="002060"/>
                </a:solidFill>
                <a:latin typeface="微软雅黑" panose="020B0503020204020204" pitchFamily="34" charset="-122"/>
                <a:ea typeface="微软雅黑" panose="020B0503020204020204" pitchFamily="34" charset="-122"/>
              </a:rPr>
              <a:t>优势与特色</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C45579C-CC1B-385E-EA6F-3F63271B7307}"/>
              </a:ext>
            </a:extLst>
          </p:cNvPr>
          <p:cNvSpPr txBox="1"/>
          <p:nvPr/>
        </p:nvSpPr>
        <p:spPr>
          <a:xfrm>
            <a:off x="628651" y="2228671"/>
            <a:ext cx="11144250" cy="1200329"/>
          </a:xfrm>
          <a:prstGeom prst="rect">
            <a:avLst/>
          </a:prstGeom>
          <a:noFill/>
        </p:spPr>
        <p:txBody>
          <a:bodyPr wrap="square">
            <a:spAutoFit/>
          </a:bodyPr>
          <a:lstStyle/>
          <a:p>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编程过程中由于对于前后端连接以及数据库连接不是很熟悉，中间数据接口不是很明白，最后通过网上搜索最后解决问题，系统中还存在一个</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bug</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角色暂时无法添加。</a:t>
            </a:r>
            <a:endParaRPr lang="zh-CN" altLang="en-US" sz="24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1E2D384D-FBE9-10D1-E9B4-C0A9E284FFFA}"/>
              </a:ext>
            </a:extLst>
          </p:cNvPr>
          <p:cNvSpPr txBox="1"/>
          <p:nvPr/>
        </p:nvSpPr>
        <p:spPr>
          <a:xfrm>
            <a:off x="302253" y="3657114"/>
            <a:ext cx="11144250" cy="461665"/>
          </a:xfrm>
          <a:prstGeom prst="rect">
            <a:avLst/>
          </a:prstGeom>
          <a:noFill/>
        </p:spPr>
        <p:txBody>
          <a:bodyPr wrap="square">
            <a:spAutoFit/>
          </a:bodyPr>
          <a:lstStyle/>
          <a:p>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关键技术：</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语言</a:t>
            </a:r>
            <a:endParaRPr lang="zh-CN" altLang="en-US" sz="2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702071E-8C26-1FF5-6FD6-E22EDF6D58AD}"/>
              </a:ext>
            </a:extLst>
          </p:cNvPr>
          <p:cNvSpPr txBox="1"/>
          <p:nvPr/>
        </p:nvSpPr>
        <p:spPr>
          <a:xfrm>
            <a:off x="302253" y="4614677"/>
            <a:ext cx="11144250" cy="461665"/>
          </a:xfrm>
          <a:prstGeom prst="rect">
            <a:avLst/>
          </a:prstGeom>
          <a:noFill/>
        </p:spPr>
        <p:txBody>
          <a:bodyPr wrap="square">
            <a:spAutoFit/>
          </a:bodyPr>
          <a:lstStyle/>
          <a:p>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优势与特色：利用前后端技术实现数据的即时传输</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advTm="30954"/>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a:spLocks noChangeArrowheads="1"/>
          </p:cNvSpPr>
          <p:nvPr/>
        </p:nvSpPr>
        <p:spPr bwMode="auto">
          <a:xfrm>
            <a:off x="905346" y="167001"/>
            <a:ext cx="59293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fontAlgn="base">
              <a:buClrTx/>
              <a:buNone/>
            </a:pPr>
            <a:r>
              <a:rPr lang="zh-CN" altLang="en-US" sz="3600" b="1" dirty="0">
                <a:solidFill>
                  <a:prstClr val="white"/>
                </a:solidFill>
                <a:latin typeface="微软雅黑" panose="020B0503020204020204" pitchFamily="34" charset="-122"/>
                <a:ea typeface="微软雅黑" panose="020B0503020204020204" pitchFamily="34" charset="-122"/>
                <a:sym typeface="+mn-ea"/>
              </a:rPr>
              <a:t>五、课程设计总结及收获</a:t>
            </a:r>
            <a:endParaRPr lang="zh-CN" altLang="en-US" sz="36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05346" y="1358020"/>
            <a:ext cx="10357165" cy="1753235"/>
          </a:xfrm>
          <a:prstGeom prst="rect">
            <a:avLst/>
          </a:prstGeom>
          <a:noFill/>
        </p:spPr>
        <p:txBody>
          <a:bodyPr wrap="square" rtlCol="0">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（二）团队体会与收获</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A4DC267-2DC1-9848-8D34-4F623728157D}"/>
              </a:ext>
            </a:extLst>
          </p:cNvPr>
          <p:cNvSpPr txBox="1"/>
          <p:nvPr/>
        </p:nvSpPr>
        <p:spPr>
          <a:xfrm>
            <a:off x="781049" y="2234637"/>
            <a:ext cx="11134725" cy="2889381"/>
          </a:xfrm>
          <a:prstGeom prst="rect">
            <a:avLst/>
          </a:prstGeom>
          <a:noFill/>
        </p:spPr>
        <p:txBody>
          <a:bodyPr wrap="square">
            <a:spAutoFit/>
          </a:bodyPr>
          <a:lstStyle/>
          <a:p>
            <a:pPr>
              <a:lnSpc>
                <a:spcPct val="150000"/>
              </a:lnSpc>
            </a:pPr>
            <a:r>
              <a:rPr lang="en-US" altLang="zh-CN" sz="2800" kern="100" dirty="0">
                <a:effectLst/>
                <a:latin typeface="微软雅黑" panose="020B0503020204020204" pitchFamily="34" charset="-122"/>
                <a:ea typeface="微软雅黑" panose="020B0503020204020204" pitchFamily="34" charset="-122"/>
              </a:rPr>
              <a:t>        </a:t>
            </a:r>
            <a:r>
              <a:rPr lang="zh-CN" altLang="zh-CN" sz="2400" kern="100" dirty="0">
                <a:effectLst/>
                <a:latin typeface="微软雅黑" panose="020B0503020204020204" pitchFamily="34" charset="-122"/>
                <a:ea typeface="微软雅黑" panose="020B0503020204020204" pitchFamily="34" charset="-122"/>
              </a:rPr>
              <a:t>在实验过程，我们组从最初的可行性分析确定系统的方向；到分工制作需求分析编辑数据流图和数据字典，进一步确定系统的功能与实际需求；再到一起对软件设计对软件的具体实现，数据库的设计与建立，并且将二者进行结合，形成一个较为完整的系统；最后对与其功能及模块的测试，发现了一些实现过程中考虑不够完备的功能以及错误，加以修改，吸取经验与教训。</a:t>
            </a:r>
          </a:p>
        </p:txBody>
      </p:sp>
    </p:spTree>
  </p:cSld>
  <p:clrMapOvr>
    <a:masterClrMapping/>
  </p:clrMapOvr>
  <p:transition advTm="30954"/>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a:spLocks noChangeArrowheads="1"/>
          </p:cNvSpPr>
          <p:nvPr/>
        </p:nvSpPr>
        <p:spPr bwMode="auto">
          <a:xfrm>
            <a:off x="905346" y="167001"/>
            <a:ext cx="59293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None/>
            </a:pPr>
            <a:r>
              <a:rPr lang="zh-CN" altLang="en-US" sz="3600" b="1" dirty="0">
                <a:solidFill>
                  <a:prstClr val="white"/>
                </a:solidFill>
                <a:latin typeface="微软雅黑" panose="020B0503020204020204" pitchFamily="34" charset="-122"/>
                <a:ea typeface="微软雅黑" panose="020B0503020204020204" pitchFamily="34" charset="-122"/>
              </a:rPr>
              <a:t>汇报提纲</a:t>
            </a:r>
          </a:p>
        </p:txBody>
      </p:sp>
      <p:sp>
        <p:nvSpPr>
          <p:cNvPr id="2" name="文本框 1"/>
          <p:cNvSpPr txBox="1"/>
          <p:nvPr/>
        </p:nvSpPr>
        <p:spPr>
          <a:xfrm>
            <a:off x="2175510" y="1200785"/>
            <a:ext cx="8239125" cy="4399915"/>
          </a:xfrm>
          <a:prstGeom prst="rect">
            <a:avLst/>
          </a:prstGeom>
          <a:noFill/>
        </p:spPr>
        <p:txBody>
          <a:bodyPr wrap="square" rtlCol="0">
            <a:spAutoFit/>
          </a:bodyPr>
          <a:lstStyle/>
          <a:p>
            <a:pPr>
              <a:lnSpc>
                <a:spcPct val="200000"/>
              </a:lnSpc>
            </a:pPr>
            <a:r>
              <a:rPr lang="zh-CN" altLang="en-US" sz="2800" b="1" dirty="0">
                <a:solidFill>
                  <a:srgbClr val="002060"/>
                </a:solidFill>
                <a:latin typeface="微软雅黑" panose="020B0503020204020204" pitchFamily="34" charset="-122"/>
                <a:ea typeface="微软雅黑" panose="020B0503020204020204" pitchFamily="34" charset="-122"/>
              </a:rPr>
              <a:t>一、课程设计目的与意义</a:t>
            </a:r>
          </a:p>
          <a:p>
            <a:pPr>
              <a:lnSpc>
                <a:spcPct val="200000"/>
              </a:lnSpc>
            </a:pPr>
            <a:r>
              <a:rPr lang="zh-CN" altLang="en-US" sz="2800" b="1" dirty="0">
                <a:solidFill>
                  <a:srgbClr val="002060"/>
                </a:solidFill>
                <a:latin typeface="微软雅黑" panose="020B0503020204020204" pitchFamily="34" charset="-122"/>
                <a:ea typeface="微软雅黑" panose="020B0503020204020204" pitchFamily="34" charset="-122"/>
              </a:rPr>
              <a:t>二、课程设计内容与环境</a:t>
            </a:r>
            <a:endParaRPr lang="en-US" altLang="zh-CN" sz="2800" b="1" dirty="0">
              <a:solidFill>
                <a:srgbClr val="002060"/>
              </a:solidFill>
              <a:latin typeface="微软雅黑" panose="020B0503020204020204" pitchFamily="34" charset="-122"/>
              <a:ea typeface="微软雅黑" panose="020B0503020204020204" pitchFamily="34" charset="-122"/>
            </a:endParaRPr>
          </a:p>
          <a:p>
            <a:pPr>
              <a:lnSpc>
                <a:spcPct val="200000"/>
              </a:lnSpc>
            </a:pPr>
            <a:r>
              <a:rPr lang="zh-CN" altLang="en-US" sz="2800" b="1" dirty="0">
                <a:solidFill>
                  <a:srgbClr val="002060"/>
                </a:solidFill>
                <a:latin typeface="微软雅黑" panose="020B0503020204020204" pitchFamily="34" charset="-122"/>
                <a:ea typeface="微软雅黑" panose="020B0503020204020204" pitchFamily="34" charset="-122"/>
              </a:rPr>
              <a:t>三、项目实施过程</a:t>
            </a:r>
            <a:endParaRPr lang="en-US" altLang="zh-CN" sz="2800" b="1" dirty="0">
              <a:solidFill>
                <a:srgbClr val="002060"/>
              </a:solidFill>
              <a:latin typeface="微软雅黑" panose="020B0503020204020204" pitchFamily="34" charset="-122"/>
              <a:ea typeface="微软雅黑" panose="020B0503020204020204" pitchFamily="34" charset="-122"/>
            </a:endParaRPr>
          </a:p>
          <a:p>
            <a:pPr>
              <a:lnSpc>
                <a:spcPct val="200000"/>
              </a:lnSpc>
            </a:pPr>
            <a:r>
              <a:rPr lang="zh-CN" altLang="en-US" sz="2800" b="1" dirty="0">
                <a:solidFill>
                  <a:srgbClr val="002060"/>
                </a:solidFill>
                <a:latin typeface="微软雅黑" panose="020B0503020204020204" pitchFamily="34" charset="-122"/>
                <a:ea typeface="微软雅黑" panose="020B0503020204020204" pitchFamily="34" charset="-122"/>
              </a:rPr>
              <a:t>四、项目分工与完成情况</a:t>
            </a:r>
          </a:p>
          <a:p>
            <a:pPr>
              <a:lnSpc>
                <a:spcPct val="200000"/>
              </a:lnSpc>
            </a:pPr>
            <a:r>
              <a:rPr lang="zh-CN" altLang="en-US" sz="2800" b="1" dirty="0">
                <a:solidFill>
                  <a:srgbClr val="002060"/>
                </a:solidFill>
                <a:latin typeface="微软雅黑" panose="020B0503020204020204" pitchFamily="34" charset="-122"/>
                <a:ea typeface="微软雅黑" panose="020B0503020204020204" pitchFamily="34" charset="-122"/>
              </a:rPr>
              <a:t>五、课程设计总结及收获</a:t>
            </a:r>
          </a:p>
        </p:txBody>
      </p:sp>
    </p:spTree>
  </p:cSld>
  <p:clrMapOvr>
    <a:masterClrMapping/>
  </p:clrMapOvr>
  <p:transition advTm="30954"/>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a:spLocks noChangeArrowheads="1"/>
          </p:cNvSpPr>
          <p:nvPr/>
        </p:nvSpPr>
        <p:spPr bwMode="auto">
          <a:xfrm>
            <a:off x="905346" y="167001"/>
            <a:ext cx="59293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fontAlgn="base">
              <a:buClrTx/>
              <a:buNone/>
            </a:pPr>
            <a:r>
              <a:rPr lang="zh-CN" altLang="en-US" sz="3600" b="1" dirty="0">
                <a:solidFill>
                  <a:prstClr val="white"/>
                </a:solidFill>
                <a:latin typeface="微软雅黑" panose="020B0503020204020204" pitchFamily="34" charset="-122"/>
                <a:ea typeface="微软雅黑" panose="020B0503020204020204" pitchFamily="34" charset="-122"/>
                <a:sym typeface="+mn-ea"/>
              </a:rPr>
              <a:t>五、课程设计总结及收获</a:t>
            </a:r>
            <a:endParaRPr lang="zh-CN" altLang="en-US" sz="36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05346" y="1358020"/>
            <a:ext cx="10357165" cy="7229030"/>
          </a:xfrm>
          <a:prstGeom prst="rect">
            <a:avLst/>
          </a:prstGeom>
          <a:noFill/>
        </p:spPr>
        <p:txBody>
          <a:bodyPr wrap="square" rtlCol="0">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（三）个人体会与收获</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王耀武：</a:t>
            </a:r>
            <a:r>
              <a:rPr lang="zh-CN" altLang="zh-CN" sz="2800" kern="100" dirty="0">
                <a:effectLst/>
                <a:latin typeface="Times New Roman" panose="02020603050405020304" pitchFamily="18" charset="0"/>
                <a:ea typeface="宋体" panose="02010600030101010101" pitchFamily="2" charset="-122"/>
              </a:rPr>
              <a:t>本次开发过程对我本人来说还是学到很多东西的，不论是对各种插件和数据库的使用还是对环境的配置都有了很大的提高。之前只是接触了前端开发，觉得自己学的还不错，通过这次课程设计才发现自己真正需要去学习的东西还有很多。同时在课程设计过程中了解了前端、后端以及数据库怎样连接在一起，增强了自己对系统开发的兴趣，总而言之，本次课程设计收获很多。</a:t>
            </a:r>
          </a:p>
          <a:p>
            <a:pPr>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advTm="30954"/>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a:spLocks noChangeArrowheads="1"/>
          </p:cNvSpPr>
          <p:nvPr/>
        </p:nvSpPr>
        <p:spPr bwMode="auto">
          <a:xfrm>
            <a:off x="905346" y="167001"/>
            <a:ext cx="59293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fontAlgn="base">
              <a:buClrTx/>
              <a:buNone/>
            </a:pPr>
            <a:r>
              <a:rPr lang="zh-CN" altLang="en-US" sz="3600" b="1" dirty="0">
                <a:solidFill>
                  <a:prstClr val="white"/>
                </a:solidFill>
                <a:latin typeface="微软雅黑" panose="020B0503020204020204" pitchFamily="34" charset="-122"/>
                <a:ea typeface="微软雅黑" panose="020B0503020204020204" pitchFamily="34" charset="-122"/>
                <a:sym typeface="+mn-ea"/>
              </a:rPr>
              <a:t>五、课程设计总结及收获</a:t>
            </a:r>
            <a:endParaRPr lang="zh-CN" altLang="en-US" sz="36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05346" y="1358020"/>
            <a:ext cx="10357165" cy="6121035"/>
          </a:xfrm>
          <a:prstGeom prst="rect">
            <a:avLst/>
          </a:prstGeom>
          <a:noFill/>
        </p:spPr>
        <p:txBody>
          <a:bodyPr wrap="square" rtlCol="0">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（三）个人体会与收获</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周新杰：</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整个开发的过程对我来说是一次能力的真正提高的过程：是一次将理论应用于实践的过程：是将以前所学知识充分利用的过程，比如软件工程，数据库等等；是一次真正的实践过程。总体说来，在这次课程设计中，我真正学到了很多有用的东西，是一些在课堂内所学不到的知识，收获很大。深深认识到自己的不足：项目做的太少，经验不足，遇到问题不能及时发现并有效解决，对于可能出现的风险也不能做出正确的预测。</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6763048"/>
      </p:ext>
    </p:extLst>
  </p:cSld>
  <p:clrMapOvr>
    <a:masterClrMapping/>
  </p:clrMapOvr>
  <p:transition advTm="30954"/>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a:spLocks noChangeArrowheads="1"/>
          </p:cNvSpPr>
          <p:nvPr/>
        </p:nvSpPr>
        <p:spPr bwMode="auto">
          <a:xfrm>
            <a:off x="905346" y="167001"/>
            <a:ext cx="59293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fontAlgn="base">
              <a:buClrTx/>
              <a:buNone/>
            </a:pPr>
            <a:r>
              <a:rPr lang="zh-CN" altLang="en-US" sz="3600" b="1" dirty="0">
                <a:solidFill>
                  <a:prstClr val="white"/>
                </a:solidFill>
                <a:latin typeface="微软雅黑" panose="020B0503020204020204" pitchFamily="34" charset="-122"/>
                <a:ea typeface="微软雅黑" panose="020B0503020204020204" pitchFamily="34" charset="-122"/>
                <a:sym typeface="+mn-ea"/>
              </a:rPr>
              <a:t>五、课程设计总结及收获</a:t>
            </a:r>
            <a:endParaRPr lang="zh-CN" altLang="en-US" sz="36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05346" y="1358020"/>
            <a:ext cx="10357165" cy="6213368"/>
          </a:xfrm>
          <a:prstGeom prst="rect">
            <a:avLst/>
          </a:prstGeom>
          <a:noFill/>
        </p:spPr>
        <p:txBody>
          <a:bodyPr wrap="square" rtlCol="0">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（三）个人体会与收获</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张仪豪：</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在课程设计之初，我们首先对我们所要做的系统进行了编译解读，我们又通过讨论决定出系统的方向；然后分工制作所需要的组件部分，之后我们又决定出系统的功能与实习需求，最后到我们一起对软件设计以及代码的实现，并且对功能及模块进行测试，发现了一定的错误以及在实验过程中未考虑到位的功能方向，并加以修改，吸取经验与教训。</a:t>
            </a:r>
            <a:endParaRPr lang="en-US" altLang="zh-CN" sz="2800" b="1"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800" b="1"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1634693"/>
      </p:ext>
    </p:extLst>
  </p:cSld>
  <p:clrMapOvr>
    <a:masterClrMapping/>
  </p:clrMapOvr>
  <p:transition advTm="30954"/>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a:spLocks noChangeArrowheads="1"/>
          </p:cNvSpPr>
          <p:nvPr/>
        </p:nvSpPr>
        <p:spPr bwMode="auto">
          <a:xfrm>
            <a:off x="3336761" y="167001"/>
            <a:ext cx="59293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buClrTx/>
              <a:buNone/>
            </a:pPr>
            <a:r>
              <a:rPr lang="zh-CN" altLang="en-US" sz="3600" b="1" dirty="0">
                <a:solidFill>
                  <a:prstClr val="white"/>
                </a:solidFill>
                <a:latin typeface="微软雅黑" panose="020B0503020204020204" pitchFamily="34" charset="-122"/>
                <a:ea typeface="微软雅黑" panose="020B0503020204020204" pitchFamily="34" charset="-122"/>
                <a:sym typeface="+mn-ea"/>
              </a:rPr>
              <a:t>致  谢</a:t>
            </a:r>
            <a:endParaRPr lang="zh-CN" altLang="en-US" sz="3600" b="1" dirty="0">
              <a:solidFill>
                <a:prstClr val="white"/>
              </a:solidFill>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4157F4FA-80D1-EC81-C1A0-E7245D84A5CE}"/>
              </a:ext>
            </a:extLst>
          </p:cNvPr>
          <p:cNvSpPr>
            <a:spLocks noGrp="1"/>
          </p:cNvSpPr>
          <p:nvPr>
            <p:ph type="ctrTitle"/>
          </p:nvPr>
        </p:nvSpPr>
        <p:spPr/>
        <p:txBody>
          <a:bodyPr/>
          <a:lstStyle/>
          <a:p>
            <a:r>
              <a:rPr lang="en-US" altLang="zh-CN" dirty="0"/>
              <a:t>			</a:t>
            </a:r>
            <a:r>
              <a:rPr lang="zh-CN" altLang="en-US" sz="8000" dirty="0">
                <a:solidFill>
                  <a:schemeClr val="tx1"/>
                </a:solidFill>
              </a:rPr>
              <a:t>谢谢观看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5155" y="155575"/>
            <a:ext cx="5212080" cy="645160"/>
          </a:xfrm>
          <a:prstGeom prst="rect">
            <a:avLst/>
          </a:prstGeom>
          <a:noFill/>
        </p:spPr>
        <p:txBody>
          <a:bodyPr wrap="none" rtlCol="0" anchor="t">
            <a:spAutoFit/>
          </a:bodyPr>
          <a:lstStyle/>
          <a:p>
            <a:pPr algn="l" fontAlgn="base">
              <a:lnSpc>
                <a:spcPct val="100000"/>
              </a:lnSpc>
              <a:buClrTx/>
              <a:buFont typeface="Wingdings" panose="05000000000000000000" pitchFamily="2" charset="2"/>
            </a:pPr>
            <a:r>
              <a:rPr lang="zh-CN" altLang="en-US" sz="3600" b="1" dirty="0">
                <a:solidFill>
                  <a:prstClr val="white"/>
                </a:solidFill>
                <a:latin typeface="微软雅黑" panose="020B0503020204020204" pitchFamily="34" charset="-122"/>
                <a:ea typeface="微软雅黑" panose="020B0503020204020204" pitchFamily="34" charset="-122"/>
                <a:sym typeface="+mn-ea"/>
              </a:rPr>
              <a:t>一、课程设计目的与意义</a:t>
            </a:r>
            <a:endParaRPr lang="zh-CN" altLang="en-US" sz="3600" b="1" dirty="0">
              <a:solidFill>
                <a:prstClr val="whit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05155" y="1177045"/>
            <a:ext cx="10924704" cy="5116272"/>
          </a:xfrm>
          <a:prstGeom prst="rect">
            <a:avLst/>
          </a:prstGeom>
          <a:noFill/>
        </p:spPr>
        <p:txBody>
          <a:bodyPr wrap="square" rtlCol="0">
            <a:spAutoFit/>
          </a:bodyPr>
          <a:lstStyle/>
          <a:p>
            <a:pPr indent="304800" algn="just">
              <a:lnSpc>
                <a:spcPct val="150000"/>
              </a:lnSpc>
            </a:pPr>
            <a:r>
              <a:rPr lang="zh-CN" altLang="zh-CN" sz="2000" kern="100" dirty="0">
                <a:effectLst/>
                <a:latin typeface="微软雅黑" panose="020B0503020204020204" pitchFamily="34" charset="-122"/>
                <a:ea typeface="微软雅黑" panose="020B0503020204020204" pitchFamily="34" charset="-122"/>
              </a:rPr>
              <a:t>软件工程综合性课程设计作为独立的教学环节，是软件工程专业集中实践性环节系列之一，是学习完《软件工程概论》和《数据库系统原理》课程后的一次全面的综合性设计。实践教学以培养学生的软件工程能力和素质为核心，按照“案例导向、项目驱动”的设计思想，以项目开发带动软件工程理论学习，又以软件工程理论来指导软件开发实践。软件工程综合性课程设计是训练学生软件开发能力，结合课程的教学内容进行，其目的是通过应用软件项目开发，使学生领会软件工程的基本思想和重要知识点，掌握软件工程的方法、技术和工具，掌握软件开发的技能。</a:t>
            </a:r>
          </a:p>
          <a:p>
            <a:pPr indent="304800" algn="just">
              <a:lnSpc>
                <a:spcPct val="150000"/>
              </a:lnSpc>
            </a:pPr>
            <a:r>
              <a:rPr lang="zh-CN" altLang="zh-CN" sz="2000" kern="100" dirty="0">
                <a:effectLst/>
                <a:latin typeface="微软雅黑" panose="020B0503020204020204" pitchFamily="34" charset="-122"/>
                <a:ea typeface="微软雅黑" panose="020B0503020204020204" pitchFamily="34" charset="-122"/>
              </a:rPr>
              <a:t>课程引导学生从软件项目策划、需求分析、设计、实现、集成到测试、提交、维护，一步一步地完成软件开发全过程，并对学生的每一步进行评审和方案建议，使不同能力的学生都可以在不同程度上完成软件开发过程，体验软件开发的流程规范。通过应用软件项目开发，使学生领会软件工程的基本思想和重要知识点，掌握软件工程的方法、技术和工具，掌握软件开发的技能，培养创造性的工程设计能力和协同工作能力，提高综合分析和解决问题的能力。</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5155" y="155575"/>
            <a:ext cx="5212080" cy="645160"/>
          </a:xfrm>
          <a:prstGeom prst="rect">
            <a:avLst/>
          </a:prstGeom>
          <a:noFill/>
        </p:spPr>
        <p:txBody>
          <a:bodyPr wrap="none" rtlCol="0" anchor="t">
            <a:spAutoFit/>
          </a:bodyPr>
          <a:lstStyle/>
          <a:p>
            <a:pPr lvl="0" algn="l" fontAlgn="base">
              <a:buClrTx/>
              <a:buFont typeface="Wingdings" panose="05000000000000000000" pitchFamily="2" charset="2"/>
            </a:pPr>
            <a:r>
              <a:rPr lang="zh-CN" altLang="en-US" sz="3600" b="1" dirty="0">
                <a:solidFill>
                  <a:prstClr val="white"/>
                </a:solidFill>
                <a:latin typeface="微软雅黑" panose="020B0503020204020204" pitchFamily="34" charset="-122"/>
                <a:ea typeface="微软雅黑" panose="020B0503020204020204" pitchFamily="34" charset="-122"/>
                <a:sym typeface="+mn-ea"/>
              </a:rPr>
              <a:t>二、课程设计内容与环境</a:t>
            </a:r>
          </a:p>
        </p:txBody>
      </p:sp>
      <p:sp>
        <p:nvSpPr>
          <p:cNvPr id="3" name="文本框 2"/>
          <p:cNvSpPr txBox="1"/>
          <p:nvPr/>
        </p:nvSpPr>
        <p:spPr>
          <a:xfrm>
            <a:off x="905346" y="1358020"/>
            <a:ext cx="10357165" cy="5751703"/>
          </a:xfrm>
          <a:prstGeom prst="rect">
            <a:avLst/>
          </a:prstGeom>
          <a:noFill/>
        </p:spPr>
        <p:txBody>
          <a:bodyPr wrap="square" rtlCol="0">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（一）课程设计内容</a:t>
            </a:r>
            <a:endParaRPr lang="en-US"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kern="100" dirty="0">
                <a:effectLst/>
                <a:latin typeface="微软雅黑" panose="020B0503020204020204" pitchFamily="34" charset="-122"/>
                <a:ea typeface="微软雅黑" panose="020B0503020204020204" pitchFamily="34" charset="-122"/>
              </a:rPr>
              <a:t>基于</a:t>
            </a:r>
            <a:r>
              <a:rPr lang="en-US" altLang="zh-CN" sz="2000" kern="100" dirty="0" err="1">
                <a:effectLst/>
                <a:latin typeface="微软雅黑" panose="020B0503020204020204" pitchFamily="34" charset="-122"/>
                <a:ea typeface="微软雅黑" panose="020B0503020204020204" pitchFamily="34" charset="-122"/>
              </a:rPr>
              <a:t>vue</a:t>
            </a:r>
            <a:r>
              <a:rPr lang="en-US" altLang="zh-CN" sz="2000" kern="100" dirty="0">
                <a:effectLst/>
                <a:latin typeface="微软雅黑" panose="020B0503020204020204" pitchFamily="34" charset="-122"/>
                <a:ea typeface="微软雅黑" panose="020B0503020204020204" pitchFamily="34" charset="-122"/>
              </a:rPr>
              <a:t>(</a:t>
            </a:r>
            <a:r>
              <a:rPr lang="zh-CN" altLang="zh-CN" sz="2000" kern="100" dirty="0">
                <a:effectLst/>
                <a:latin typeface="微软雅黑" panose="020B0503020204020204" pitchFamily="34" charset="-122"/>
                <a:ea typeface="微软雅黑" panose="020B0503020204020204" pitchFamily="34" charset="-122"/>
              </a:rPr>
              <a:t>前端</a:t>
            </a:r>
            <a:r>
              <a:rPr lang="en-US" altLang="zh-CN" sz="2000" kern="100" dirty="0">
                <a:effectLst/>
                <a:latin typeface="微软雅黑" panose="020B0503020204020204" pitchFamily="34" charset="-122"/>
                <a:ea typeface="微软雅黑" panose="020B0503020204020204" pitchFamily="34" charset="-122"/>
              </a:rPr>
              <a:t>)</a:t>
            </a:r>
            <a:r>
              <a:rPr lang="zh-CN" altLang="zh-CN" sz="2000" kern="100" dirty="0">
                <a:effectLst/>
                <a:latin typeface="微软雅黑" panose="020B0503020204020204" pitchFamily="34" charset="-122"/>
                <a:ea typeface="微软雅黑" panose="020B0503020204020204" pitchFamily="34" charset="-122"/>
              </a:rPr>
              <a:t>，</a:t>
            </a:r>
            <a:r>
              <a:rPr lang="en-US" altLang="zh-CN" sz="2000" kern="100" dirty="0">
                <a:effectLst/>
                <a:latin typeface="微软雅黑" panose="020B0503020204020204" pitchFamily="34" charset="-122"/>
                <a:ea typeface="微软雅黑" panose="020B0503020204020204" pitchFamily="34" charset="-122"/>
              </a:rPr>
              <a:t>node.js(</a:t>
            </a:r>
            <a:r>
              <a:rPr lang="zh-CN" altLang="zh-CN" sz="2000" kern="100" dirty="0">
                <a:effectLst/>
                <a:latin typeface="微软雅黑" panose="020B0503020204020204" pitchFamily="34" charset="-122"/>
                <a:ea typeface="微软雅黑" panose="020B0503020204020204" pitchFamily="34" charset="-122"/>
              </a:rPr>
              <a:t>后端</a:t>
            </a:r>
            <a:r>
              <a:rPr lang="en-US" altLang="zh-CN" sz="2000" kern="100" dirty="0">
                <a:effectLst/>
                <a:latin typeface="微软雅黑" panose="020B0503020204020204" pitchFamily="34" charset="-122"/>
                <a:ea typeface="微软雅黑" panose="020B0503020204020204" pitchFamily="34" charset="-122"/>
              </a:rPr>
              <a:t>)</a:t>
            </a:r>
            <a:r>
              <a:rPr lang="zh-CN" altLang="zh-CN" sz="2000" kern="100" dirty="0">
                <a:effectLst/>
                <a:latin typeface="微软雅黑" panose="020B0503020204020204" pitchFamily="34" charset="-122"/>
                <a:ea typeface="微软雅黑" panose="020B0503020204020204" pitchFamily="34" charset="-122"/>
              </a:rPr>
              <a:t>商品后台管理系统（项目简介）</a:t>
            </a:r>
          </a:p>
          <a:p>
            <a:pPr indent="266700" algn="just">
              <a:lnSpc>
                <a:spcPct val="150000"/>
              </a:lnSpc>
            </a:pPr>
            <a:r>
              <a:rPr lang="zh-CN" altLang="zh-CN" sz="2000" kern="100" dirty="0">
                <a:effectLst/>
                <a:latin typeface="微软雅黑" panose="020B0503020204020204" pitchFamily="34" charset="-122"/>
                <a:ea typeface="微软雅黑" panose="020B0503020204020204" pitchFamily="34" charset="-122"/>
              </a:rPr>
              <a:t>项目从实际需求分析出发</a:t>
            </a:r>
            <a:r>
              <a:rPr lang="en-US" altLang="zh-CN" sz="2000" kern="100" dirty="0">
                <a:effectLst/>
                <a:latin typeface="微软雅黑" panose="020B0503020204020204" pitchFamily="34" charset="-122"/>
                <a:ea typeface="微软雅黑" panose="020B0503020204020204" pitchFamily="34" charset="-122"/>
              </a:rPr>
              <a:t>,</a:t>
            </a:r>
            <a:r>
              <a:rPr lang="zh-CN" altLang="zh-CN" sz="2000" kern="100" dirty="0">
                <a:effectLst/>
                <a:latin typeface="微软雅黑" panose="020B0503020204020204" pitchFamily="34" charset="-122"/>
                <a:ea typeface="微软雅黑" panose="020B0503020204020204" pitchFamily="34" charset="-122"/>
              </a:rPr>
              <a:t>利用</a:t>
            </a:r>
            <a:r>
              <a:rPr lang="en-US" altLang="zh-CN" sz="2000" kern="100" dirty="0" err="1">
                <a:effectLst/>
                <a:latin typeface="微软雅黑" panose="020B0503020204020204" pitchFamily="34" charset="-122"/>
                <a:ea typeface="微软雅黑" panose="020B0503020204020204" pitchFamily="34" charset="-122"/>
              </a:rPr>
              <a:t>vue</a:t>
            </a:r>
            <a:r>
              <a:rPr lang="zh-CN" altLang="zh-CN" sz="2000" kern="100" dirty="0">
                <a:effectLst/>
                <a:latin typeface="微软雅黑" panose="020B0503020204020204" pitchFamily="34" charset="-122"/>
                <a:ea typeface="微软雅黑" panose="020B0503020204020204" pitchFamily="34" charset="-122"/>
              </a:rPr>
              <a:t>、</a:t>
            </a:r>
            <a:r>
              <a:rPr lang="en-US" altLang="zh-CN" sz="2000" kern="100" dirty="0">
                <a:effectLst/>
                <a:latin typeface="微软雅黑" panose="020B0503020204020204" pitchFamily="34" charset="-122"/>
                <a:ea typeface="微软雅黑" panose="020B0503020204020204" pitchFamily="34" charset="-122"/>
              </a:rPr>
              <a:t>element-</a:t>
            </a:r>
            <a:r>
              <a:rPr lang="en-US" altLang="zh-CN" sz="2000" kern="100" dirty="0" err="1">
                <a:effectLst/>
                <a:latin typeface="微软雅黑" panose="020B0503020204020204" pitchFamily="34" charset="-122"/>
                <a:ea typeface="微软雅黑" panose="020B0503020204020204" pitchFamily="34" charset="-122"/>
              </a:rPr>
              <a:t>ui</a:t>
            </a:r>
            <a:r>
              <a:rPr lang="zh-CN" altLang="zh-CN" sz="2000" kern="100" dirty="0">
                <a:effectLst/>
                <a:latin typeface="微软雅黑" panose="020B0503020204020204" pitchFamily="34" charset="-122"/>
                <a:ea typeface="微软雅黑" panose="020B0503020204020204" pitchFamily="34" charset="-122"/>
              </a:rPr>
              <a:t>、</a:t>
            </a:r>
            <a:r>
              <a:rPr lang="en-US" altLang="zh-CN" sz="2000" kern="100" dirty="0" err="1">
                <a:effectLst/>
                <a:latin typeface="微软雅黑" panose="020B0503020204020204" pitchFamily="34" charset="-122"/>
                <a:ea typeface="微软雅黑" panose="020B0503020204020204" pitchFamily="34" charset="-122"/>
              </a:rPr>
              <a:t>axiox</a:t>
            </a:r>
            <a:r>
              <a:rPr lang="zh-CN" altLang="zh-CN" sz="2000" kern="100" dirty="0">
                <a:effectLst/>
                <a:latin typeface="微软雅黑" panose="020B0503020204020204" pitchFamily="34" charset="-122"/>
                <a:ea typeface="微软雅黑" panose="020B0503020204020204" pitchFamily="34" charset="-122"/>
              </a:rPr>
              <a:t>、</a:t>
            </a:r>
            <a:r>
              <a:rPr lang="en-US" altLang="zh-CN" sz="2000" kern="100" dirty="0">
                <a:effectLst/>
                <a:latin typeface="微软雅黑" panose="020B0503020204020204" pitchFamily="34" charset="-122"/>
                <a:ea typeface="微软雅黑" panose="020B0503020204020204" pitchFamily="34" charset="-122"/>
              </a:rPr>
              <a:t>node.js</a:t>
            </a:r>
            <a:r>
              <a:rPr lang="zh-CN" altLang="zh-CN" sz="2000" kern="100" dirty="0">
                <a:effectLst/>
                <a:latin typeface="微软雅黑" panose="020B0503020204020204" pitchFamily="34" charset="-122"/>
                <a:ea typeface="微软雅黑" panose="020B0503020204020204" pitchFamily="34" charset="-122"/>
              </a:rPr>
              <a:t>、</a:t>
            </a:r>
            <a:r>
              <a:rPr lang="en-US" altLang="zh-CN" sz="2000" kern="100" dirty="0">
                <a:effectLst/>
                <a:latin typeface="微软雅黑" panose="020B0503020204020204" pitchFamily="34" charset="-122"/>
                <a:ea typeface="微软雅黑" panose="020B0503020204020204" pitchFamily="34" charset="-122"/>
              </a:rPr>
              <a:t>express</a:t>
            </a:r>
            <a:r>
              <a:rPr lang="zh-CN" altLang="zh-CN" sz="2000" kern="100" dirty="0">
                <a:effectLst/>
                <a:latin typeface="微软雅黑" panose="020B0503020204020204" pitchFamily="34" charset="-122"/>
                <a:ea typeface="微软雅黑" panose="020B0503020204020204" pitchFamily="34" charset="-122"/>
              </a:rPr>
              <a:t>、</a:t>
            </a:r>
            <a:r>
              <a:rPr lang="en-US" altLang="zh-CN" sz="2000" kern="100" dirty="0" err="1">
                <a:effectLst/>
                <a:latin typeface="微软雅黑" panose="020B0503020204020204" pitchFamily="34" charset="-122"/>
                <a:ea typeface="微软雅黑" panose="020B0503020204020204" pitchFamily="34" charset="-122"/>
              </a:rPr>
              <a:t>mysql</a:t>
            </a:r>
            <a:r>
              <a:rPr lang="zh-CN" altLang="zh-CN" sz="2000" kern="100" dirty="0">
                <a:effectLst/>
                <a:latin typeface="微软雅黑" panose="020B0503020204020204" pitchFamily="34" charset="-122"/>
                <a:ea typeface="微软雅黑" panose="020B0503020204020204" pitchFamily="34" charset="-122"/>
              </a:rPr>
              <a:t>并用</a:t>
            </a:r>
            <a:r>
              <a:rPr lang="en-US" altLang="zh-CN" sz="2000" kern="100" dirty="0" err="1">
                <a:effectLst/>
                <a:latin typeface="微软雅黑" panose="020B0503020204020204" pitchFamily="34" charset="-122"/>
                <a:ea typeface="微软雅黑" panose="020B0503020204020204" pitchFamily="34" charset="-122"/>
              </a:rPr>
              <a:t>sequelize</a:t>
            </a:r>
            <a:r>
              <a:rPr lang="zh-CN" altLang="zh-CN" sz="2000" kern="100" dirty="0">
                <a:effectLst/>
                <a:latin typeface="微软雅黑" panose="020B0503020204020204" pitchFamily="34" charset="-122"/>
                <a:ea typeface="微软雅黑" panose="020B0503020204020204" pitchFamily="34" charset="-122"/>
              </a:rPr>
              <a:t>操作数据库框架设计与实现一款商品管理系统程序。用户管理包括姓名、电话、邮箱、角色。订单管理包括订单编号、订单价格、是否发货等。</a:t>
            </a:r>
          </a:p>
          <a:p>
            <a:pPr indent="266700" algn="just">
              <a:lnSpc>
                <a:spcPct val="150000"/>
              </a:lnSpc>
            </a:pPr>
            <a:r>
              <a:rPr lang="zh-CN" altLang="zh-CN" sz="2000" kern="100" dirty="0">
                <a:effectLst/>
                <a:latin typeface="微软雅黑" panose="020B0503020204020204" pitchFamily="34" charset="-122"/>
                <a:ea typeface="微软雅黑" panose="020B0503020204020204" pitchFamily="34" charset="-122"/>
              </a:rPr>
              <a:t>基于</a:t>
            </a:r>
            <a:r>
              <a:rPr lang="en-US" altLang="zh-CN" sz="2000" kern="100" dirty="0" err="1">
                <a:effectLst/>
                <a:latin typeface="微软雅黑" panose="020B0503020204020204" pitchFamily="34" charset="-122"/>
                <a:ea typeface="微软雅黑" panose="020B0503020204020204" pitchFamily="34" charset="-122"/>
              </a:rPr>
              <a:t>vue</a:t>
            </a:r>
            <a:r>
              <a:rPr lang="zh-CN" altLang="zh-CN" sz="2000" kern="100" dirty="0">
                <a:effectLst/>
                <a:latin typeface="微软雅黑" panose="020B0503020204020204" pitchFamily="34" charset="-122"/>
                <a:ea typeface="微软雅黑" panose="020B0503020204020204" pitchFamily="34" charset="-122"/>
              </a:rPr>
              <a:t>的商品管理系统（项目简介）</a:t>
            </a:r>
          </a:p>
          <a:p>
            <a:pPr>
              <a:lnSpc>
                <a:spcPct val="150000"/>
              </a:lnSpc>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随着电子信息行业的不断发展，网络通信以及信息技术在人类生活中的普及，利用计算机技术、网络通信技术和</a:t>
            </a:r>
            <a:r>
              <a:rPr lang="en-US" altLang="zh-CN" sz="2000" kern="100" dirty="0">
                <a:effectLst/>
                <a:latin typeface="微软雅黑" panose="020B0503020204020204" pitchFamily="34" charset="-122"/>
                <a:ea typeface="微软雅黑" panose="020B0503020204020204" pitchFamily="34" charset="-122"/>
              </a:rPr>
              <a:t>Internet</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实现商务活动的国际化、信息化，已成为各国商务发展的一大趋势</a:t>
            </a:r>
            <a:r>
              <a:rPr lang="en-US" altLang="zh-CN" sz="2000" kern="100" dirty="0">
                <a:effectLst/>
                <a:latin typeface="微软雅黑" panose="020B0503020204020204" pitchFamily="34" charset="-122"/>
                <a:ea typeface="微软雅黑" panose="020B0503020204020204" pitchFamily="34" charset="-122"/>
              </a:rPr>
              <a:t>, </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传统模式的购物已经逐渐被方便快捷的网络购物所取代。本文将实现的是对用户以及商品的管理以及权限分配问题</a:t>
            </a:r>
            <a:r>
              <a:rPr lang="zh-CN" altLang="zh-CN" sz="2000" kern="100" dirty="0">
                <a:effectLst/>
                <a:latin typeface="微软雅黑" panose="020B0503020204020204" pitchFamily="34" charset="-122"/>
                <a:ea typeface="微软雅黑" panose="020B0503020204020204" pitchFamily="34" charset="-122"/>
              </a:rPr>
              <a:t> </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，此系统的主要目的是将用户管理和商品管理放在一起进行，同时能动态的对不同角色进行权限的分配，可以使管理变得更加方便快捷。</a:t>
            </a:r>
            <a:endPar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lnSpc>
                <a:spcPct val="150000"/>
              </a:lnSpc>
            </a:pP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33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5155" y="155575"/>
            <a:ext cx="5212080" cy="645160"/>
          </a:xfrm>
          <a:prstGeom prst="rect">
            <a:avLst/>
          </a:prstGeom>
          <a:noFill/>
        </p:spPr>
        <p:txBody>
          <a:bodyPr wrap="none" rtlCol="0" anchor="t">
            <a:spAutoFit/>
          </a:bodyPr>
          <a:lstStyle/>
          <a:p>
            <a:pPr lvl="0" algn="l" fontAlgn="base">
              <a:buClrTx/>
              <a:buFont typeface="Wingdings" panose="05000000000000000000" pitchFamily="2" charset="2"/>
            </a:pPr>
            <a:r>
              <a:rPr lang="zh-CN" altLang="en-US" sz="3600" b="1" dirty="0">
                <a:solidFill>
                  <a:prstClr val="white"/>
                </a:solidFill>
                <a:latin typeface="微软雅黑" panose="020B0503020204020204" pitchFamily="34" charset="-122"/>
                <a:ea typeface="微软雅黑" panose="020B0503020204020204" pitchFamily="34" charset="-122"/>
                <a:sym typeface="+mn-ea"/>
              </a:rPr>
              <a:t>二、课程设计内容与环境</a:t>
            </a:r>
          </a:p>
        </p:txBody>
      </p:sp>
      <p:sp>
        <p:nvSpPr>
          <p:cNvPr id="3" name="文本框 2"/>
          <p:cNvSpPr txBox="1"/>
          <p:nvPr/>
        </p:nvSpPr>
        <p:spPr>
          <a:xfrm>
            <a:off x="791046" y="1377070"/>
            <a:ext cx="10357165" cy="5013039"/>
          </a:xfrm>
          <a:prstGeom prst="rect">
            <a:avLst/>
          </a:prstGeom>
          <a:noFill/>
        </p:spPr>
        <p:txBody>
          <a:bodyPr wrap="square" rtlCol="0">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（二）课程设计环境</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zh-CN" altLang="en-US" sz="2400" b="1" dirty="0">
              <a:solidFill>
                <a:srgbClr val="002060"/>
              </a:solidFill>
              <a:latin typeface="微软雅黑" panose="020B0503020204020204" pitchFamily="34" charset="-122"/>
              <a:ea typeface="微软雅黑" panose="020B0503020204020204" pitchFamily="34" charset="-122"/>
            </a:endParaRPr>
          </a:p>
          <a:p>
            <a:pPr indent="304800" algn="ctr">
              <a:lnSpc>
                <a:spcPct val="150000"/>
              </a:lnSpc>
            </a:pPr>
            <a:r>
              <a:rPr lang="zh-CN" altLang="zh-CN" sz="2400" kern="100" dirty="0">
                <a:effectLst/>
                <a:latin typeface="微软雅黑" panose="020B0503020204020204" pitchFamily="34" charset="-122"/>
                <a:ea typeface="微软雅黑" panose="020B0503020204020204" pitchFamily="34" charset="-122"/>
              </a:rPr>
              <a:t>一台</a:t>
            </a:r>
            <a:r>
              <a:rPr lang="en-US" altLang="zh-CN" sz="2400" kern="100" dirty="0">
                <a:effectLst/>
                <a:latin typeface="微软雅黑" panose="020B0503020204020204" pitchFamily="34" charset="-122"/>
                <a:ea typeface="微软雅黑" panose="020B0503020204020204" pitchFamily="34" charset="-122"/>
              </a:rPr>
              <a:t>win10</a:t>
            </a:r>
            <a:r>
              <a:rPr lang="zh-CN" altLang="zh-CN" sz="2400" kern="100" dirty="0">
                <a:effectLst/>
                <a:latin typeface="微软雅黑" panose="020B0503020204020204" pitchFamily="34" charset="-122"/>
                <a:ea typeface="微软雅黑" panose="020B0503020204020204" pitchFamily="34" charset="-122"/>
              </a:rPr>
              <a:t>电脑</a:t>
            </a:r>
          </a:p>
          <a:p>
            <a:pPr indent="304800" algn="ctr">
              <a:lnSpc>
                <a:spcPct val="150000"/>
              </a:lnSpc>
            </a:pPr>
            <a:r>
              <a:rPr lang="en-US" altLang="zh-CN" sz="2400" kern="100" dirty="0" err="1">
                <a:effectLst/>
                <a:latin typeface="微软雅黑" panose="020B0503020204020204" pitchFamily="34" charset="-122"/>
                <a:ea typeface="微软雅黑" panose="020B0503020204020204" pitchFamily="34" charset="-122"/>
              </a:rPr>
              <a:t>Vscode</a:t>
            </a:r>
            <a:r>
              <a:rPr lang="zh-CN" altLang="zh-CN" sz="2400" kern="100" dirty="0">
                <a:effectLst/>
                <a:latin typeface="微软雅黑" panose="020B0503020204020204" pitchFamily="34" charset="-122"/>
                <a:ea typeface="微软雅黑" panose="020B0503020204020204" pitchFamily="34" charset="-122"/>
              </a:rPr>
              <a:t>编译器</a:t>
            </a:r>
          </a:p>
          <a:p>
            <a:pPr indent="304800" algn="ctr">
              <a:lnSpc>
                <a:spcPct val="150000"/>
              </a:lnSpc>
            </a:pPr>
            <a:r>
              <a:rPr lang="en-US" altLang="zh-CN" sz="2400" kern="100" dirty="0" err="1">
                <a:effectLst/>
                <a:latin typeface="微软雅黑" panose="020B0503020204020204" pitchFamily="34" charset="-122"/>
                <a:ea typeface="微软雅黑" panose="020B0503020204020204" pitchFamily="34" charset="-122"/>
              </a:rPr>
              <a:t>Mysql</a:t>
            </a:r>
            <a:r>
              <a:rPr lang="zh-CN" altLang="zh-CN" sz="2400" kern="100" dirty="0">
                <a:effectLst/>
                <a:latin typeface="微软雅黑" panose="020B0503020204020204" pitchFamily="34" charset="-122"/>
                <a:ea typeface="微软雅黑" panose="020B0503020204020204" pitchFamily="34" charset="-122"/>
              </a:rPr>
              <a:t>数据库</a:t>
            </a:r>
          </a:p>
          <a:p>
            <a:pPr indent="304800" algn="ctr">
              <a:lnSpc>
                <a:spcPct val="150000"/>
              </a:lnSpc>
            </a:pPr>
            <a:r>
              <a:rPr lang="en-US" altLang="zh-CN" sz="2400" kern="100" dirty="0" err="1">
                <a:effectLst/>
                <a:latin typeface="微软雅黑" panose="020B0503020204020204" pitchFamily="34" charset="-122"/>
                <a:ea typeface="微软雅黑" panose="020B0503020204020204" pitchFamily="34" charset="-122"/>
              </a:rPr>
              <a:t>Navicate</a:t>
            </a:r>
            <a:r>
              <a:rPr lang="zh-CN" altLang="zh-CN" sz="2400" kern="100" dirty="0">
                <a:effectLst/>
                <a:latin typeface="微软雅黑" panose="020B0503020204020204" pitchFamily="34" charset="-122"/>
                <a:ea typeface="微软雅黑" panose="020B0503020204020204" pitchFamily="34" charset="-122"/>
              </a:rPr>
              <a:t>数据库可视化工具</a:t>
            </a:r>
          </a:p>
          <a:p>
            <a:pPr indent="304800" algn="ctr">
              <a:lnSpc>
                <a:spcPct val="150000"/>
              </a:lnSpc>
            </a:pPr>
            <a:r>
              <a:rPr lang="en-US" altLang="zh-CN" sz="2400" kern="100" dirty="0">
                <a:effectLst/>
                <a:latin typeface="微软雅黑" panose="020B0503020204020204" pitchFamily="34" charset="-122"/>
                <a:ea typeface="微软雅黑" panose="020B0503020204020204" pitchFamily="34" charset="-122"/>
              </a:rPr>
              <a:t>Node.js</a:t>
            </a:r>
            <a:r>
              <a:rPr lang="zh-CN" altLang="zh-CN" sz="2400" kern="100" dirty="0">
                <a:effectLst/>
                <a:latin typeface="微软雅黑" panose="020B0503020204020204" pitchFamily="34" charset="-122"/>
                <a:ea typeface="微软雅黑" panose="020B0503020204020204" pitchFamily="34" charset="-122"/>
              </a:rPr>
              <a:t>安装各种依赖</a:t>
            </a:r>
          </a:p>
          <a:p>
            <a:pPr indent="304800" algn="ctr">
              <a:lnSpc>
                <a:spcPct val="150000"/>
              </a:lnSpc>
            </a:pPr>
            <a:r>
              <a:rPr lang="zh-CN" altLang="zh-CN" sz="2400" kern="100" dirty="0">
                <a:effectLst/>
                <a:latin typeface="微软雅黑" panose="020B0503020204020204" pitchFamily="34" charset="-122"/>
                <a:ea typeface="微软雅黑" panose="020B0503020204020204" pitchFamily="34" charset="-122"/>
              </a:rPr>
              <a:t>电脑环境变量设置</a:t>
            </a:r>
          </a:p>
          <a:p>
            <a:pPr algn="l">
              <a:lnSpc>
                <a:spcPct val="150000"/>
              </a:lnSpc>
            </a:pP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5155" y="155575"/>
            <a:ext cx="3840480" cy="645160"/>
          </a:xfrm>
          <a:prstGeom prst="rect">
            <a:avLst/>
          </a:prstGeom>
          <a:noFill/>
        </p:spPr>
        <p:txBody>
          <a:bodyPr wrap="none" rtlCol="0" anchor="t">
            <a:spAutoFit/>
          </a:bodyPr>
          <a:lstStyle/>
          <a:p>
            <a:pPr lvl="0" algn="l" fontAlgn="base">
              <a:buClrTx/>
              <a:buFont typeface="Wingdings" panose="05000000000000000000" pitchFamily="2" charset="2"/>
            </a:pPr>
            <a:r>
              <a:rPr lang="zh-CN" altLang="en-US" sz="3600" b="1" dirty="0">
                <a:solidFill>
                  <a:prstClr val="white"/>
                </a:solidFill>
                <a:latin typeface="微软雅黑" panose="020B0503020204020204" pitchFamily="34" charset="-122"/>
                <a:ea typeface="微软雅黑" panose="020B0503020204020204" pitchFamily="34" charset="-122"/>
                <a:sym typeface="+mn-ea"/>
              </a:rPr>
              <a:t>三、项目实施过程</a:t>
            </a:r>
          </a:p>
        </p:txBody>
      </p:sp>
      <p:sp>
        <p:nvSpPr>
          <p:cNvPr id="3" name="文本框 2"/>
          <p:cNvSpPr txBox="1"/>
          <p:nvPr/>
        </p:nvSpPr>
        <p:spPr>
          <a:xfrm>
            <a:off x="905346" y="1358020"/>
            <a:ext cx="10357165" cy="2243050"/>
          </a:xfrm>
          <a:prstGeom prst="rect">
            <a:avLst/>
          </a:prstGeom>
          <a:noFill/>
        </p:spPr>
        <p:txBody>
          <a:bodyPr wrap="square" rtlCol="0">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（一）项目计划</a:t>
            </a:r>
          </a:p>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（二）需求分析</a:t>
            </a:r>
          </a:p>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（三）系统设计</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（四）系统实现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a:spLocks noChangeArrowheads="1"/>
          </p:cNvSpPr>
          <p:nvPr/>
        </p:nvSpPr>
        <p:spPr bwMode="auto">
          <a:xfrm>
            <a:off x="905346" y="167001"/>
            <a:ext cx="59293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None/>
            </a:pPr>
            <a:r>
              <a:rPr lang="zh-CN" altLang="en-US" sz="3600" b="1" dirty="0">
                <a:solidFill>
                  <a:prstClr val="white"/>
                </a:solidFill>
                <a:latin typeface="微软雅黑" panose="020B0503020204020204" pitchFamily="34" charset="-122"/>
                <a:ea typeface="微软雅黑" panose="020B0503020204020204" pitchFamily="34" charset="-122"/>
              </a:rPr>
              <a:t>（一）</a:t>
            </a:r>
            <a:r>
              <a:rPr lang="zh-CN" altLang="en-US" sz="3600" b="1" dirty="0">
                <a:solidFill>
                  <a:schemeClr val="bg1"/>
                </a:solidFill>
                <a:latin typeface="微软雅黑" panose="020B0503020204020204" pitchFamily="34" charset="-122"/>
                <a:ea typeface="微软雅黑" panose="020B0503020204020204" pitchFamily="34" charset="-122"/>
              </a:rPr>
              <a:t>项目计划</a:t>
            </a:r>
          </a:p>
        </p:txBody>
      </p:sp>
      <p:graphicFrame>
        <p:nvGraphicFramePr>
          <p:cNvPr id="3" name="表格 2">
            <a:extLst>
              <a:ext uri="{FF2B5EF4-FFF2-40B4-BE49-F238E27FC236}">
                <a16:creationId xmlns:a16="http://schemas.microsoft.com/office/drawing/2014/main" id="{D1F3A7CE-C14D-057C-057C-ADB220E8AE84}"/>
              </a:ext>
            </a:extLst>
          </p:cNvPr>
          <p:cNvGraphicFramePr>
            <a:graphicFrameLocks noGrp="1"/>
          </p:cNvGraphicFramePr>
          <p:nvPr>
            <p:extLst>
              <p:ext uri="{D42A27DB-BD31-4B8C-83A1-F6EECF244321}">
                <p14:modId xmlns:p14="http://schemas.microsoft.com/office/powerpoint/2010/main" val="1044741924"/>
              </p:ext>
            </p:extLst>
          </p:nvPr>
        </p:nvGraphicFramePr>
        <p:xfrm>
          <a:off x="1" y="885826"/>
          <a:ext cx="12192000" cy="5972174"/>
        </p:xfrm>
        <a:graphic>
          <a:graphicData uri="http://schemas.openxmlformats.org/drawingml/2006/table">
            <a:tbl>
              <a:tblPr>
                <a:tableStyleId>{5C22544A-7EE6-4342-B048-85BDC9FD1C3A}</a:tableStyleId>
              </a:tblPr>
              <a:tblGrid>
                <a:gridCol w="968757">
                  <a:extLst>
                    <a:ext uri="{9D8B030D-6E8A-4147-A177-3AD203B41FA5}">
                      <a16:colId xmlns:a16="http://schemas.microsoft.com/office/drawing/2014/main" val="3250366658"/>
                    </a:ext>
                  </a:extLst>
                </a:gridCol>
                <a:gridCol w="1951271">
                  <a:extLst>
                    <a:ext uri="{9D8B030D-6E8A-4147-A177-3AD203B41FA5}">
                      <a16:colId xmlns:a16="http://schemas.microsoft.com/office/drawing/2014/main" val="2130457908"/>
                    </a:ext>
                  </a:extLst>
                </a:gridCol>
                <a:gridCol w="7732148">
                  <a:extLst>
                    <a:ext uri="{9D8B030D-6E8A-4147-A177-3AD203B41FA5}">
                      <a16:colId xmlns:a16="http://schemas.microsoft.com/office/drawing/2014/main" val="3718397670"/>
                    </a:ext>
                  </a:extLst>
                </a:gridCol>
                <a:gridCol w="1539824">
                  <a:extLst>
                    <a:ext uri="{9D8B030D-6E8A-4147-A177-3AD203B41FA5}">
                      <a16:colId xmlns:a16="http://schemas.microsoft.com/office/drawing/2014/main" val="547548554"/>
                    </a:ext>
                  </a:extLst>
                </a:gridCol>
              </a:tblGrid>
              <a:tr h="318800">
                <a:tc gridSpan="2">
                  <a:txBody>
                    <a:bodyPr/>
                    <a:lstStyle/>
                    <a:p>
                      <a:pPr algn="ctr"/>
                      <a:r>
                        <a:rPr lang="zh-CN" sz="1600" kern="100">
                          <a:effectLst/>
                          <a:latin typeface="微软雅黑" panose="020B0503020204020204" pitchFamily="34" charset="-122"/>
                          <a:ea typeface="微软雅黑" panose="020B0503020204020204" pitchFamily="34" charset="-122"/>
                        </a:rPr>
                        <a:t>时间安排</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890" marR="8890" marT="8890" marB="0" anchor="b"/>
                </a:tc>
                <a:tc hMerge="1">
                  <a:txBody>
                    <a:bodyPr/>
                    <a:lstStyle/>
                    <a:p>
                      <a:endParaRPr lang="zh-CN" altLang="en-US"/>
                    </a:p>
                  </a:txBody>
                  <a:tcPr/>
                </a:tc>
                <a:tc>
                  <a:txBody>
                    <a:bodyPr/>
                    <a:lstStyle/>
                    <a:p>
                      <a:pPr algn="just"/>
                      <a:r>
                        <a:rPr lang="zh-CN" sz="1600" kern="100">
                          <a:effectLst/>
                          <a:latin typeface="微软雅黑" panose="020B0503020204020204" pitchFamily="34" charset="-122"/>
                          <a:ea typeface="微软雅黑" panose="020B0503020204020204" pitchFamily="34" charset="-122"/>
                        </a:rPr>
                        <a:t>　内容进度</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890" marR="8890" marT="8890" marB="0" anchor="b"/>
                </a:tc>
                <a:tc>
                  <a:txBody>
                    <a:bodyPr/>
                    <a:lstStyle/>
                    <a:p>
                      <a:pPr algn="ct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890" marR="8890" marT="8890" marB="0" anchor="b"/>
                </a:tc>
                <a:extLst>
                  <a:ext uri="{0D108BD9-81ED-4DB2-BD59-A6C34878D82A}">
                    <a16:rowId xmlns:a16="http://schemas.microsoft.com/office/drawing/2014/main" val="2836944870"/>
                  </a:ext>
                </a:extLst>
              </a:tr>
              <a:tr h="1425090">
                <a:tc>
                  <a:txBody>
                    <a:bodyPr/>
                    <a:lstStyle/>
                    <a:p>
                      <a:pPr algn="ctr"/>
                      <a:r>
                        <a:rPr lang="en-US" sz="1600" kern="100">
                          <a:effectLst/>
                          <a:latin typeface="微软雅黑" panose="020B0503020204020204" pitchFamily="34" charset="-122"/>
                          <a:ea typeface="微软雅黑" panose="020B0503020204020204" pitchFamily="34" charset="-122"/>
                        </a:rPr>
                        <a:t>12</a:t>
                      </a:r>
                      <a:r>
                        <a:rPr lang="zh-CN" sz="1600" kern="100">
                          <a:effectLst/>
                          <a:latin typeface="微软雅黑" panose="020B0503020204020204" pitchFamily="34" charset="-122"/>
                          <a:ea typeface="微软雅黑" panose="020B0503020204020204" pitchFamily="34" charset="-122"/>
                        </a:rPr>
                        <a:t>月</a:t>
                      </a:r>
                      <a:r>
                        <a:rPr lang="en-US" sz="1600" kern="100">
                          <a:effectLst/>
                          <a:latin typeface="微软雅黑" panose="020B0503020204020204" pitchFamily="34" charset="-122"/>
                          <a:ea typeface="微软雅黑" panose="020B0503020204020204" pitchFamily="34" charset="-122"/>
                        </a:rPr>
                        <a:t>5-6</a:t>
                      </a:r>
                      <a:r>
                        <a:rPr lang="zh-CN" sz="1600" kern="100">
                          <a:effectLst/>
                          <a:latin typeface="微软雅黑" panose="020B0503020204020204" pitchFamily="34" charset="-122"/>
                          <a:ea typeface="微软雅黑" panose="020B0503020204020204" pitchFamily="34" charset="-122"/>
                        </a:rPr>
                        <a:t>日</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890" marR="8890" marT="8890" marB="0" anchor="ctr"/>
                </a:tc>
                <a:tc>
                  <a:txBody>
                    <a:bodyPr/>
                    <a:lstStyle/>
                    <a:p>
                      <a:pPr algn="ctr"/>
                      <a:r>
                        <a:rPr lang="en-US" sz="1600" kern="100">
                          <a:effectLst/>
                          <a:latin typeface="微软雅黑" panose="020B0503020204020204" pitchFamily="34" charset="-122"/>
                          <a:ea typeface="微软雅黑" panose="020B0503020204020204" pitchFamily="34" charset="-122"/>
                        </a:rPr>
                        <a:t>08:00-10:00</a:t>
                      </a:r>
                      <a:endParaRPr lang="zh-CN" sz="1600" kern="100">
                        <a:effectLst/>
                        <a:latin typeface="微软雅黑" panose="020B0503020204020204" pitchFamily="34" charset="-122"/>
                        <a:ea typeface="微软雅黑" panose="020B0503020204020204" pitchFamily="34" charset="-122"/>
                      </a:endParaRPr>
                    </a:p>
                    <a:p>
                      <a:pPr algn="ctr"/>
                      <a:r>
                        <a:rPr lang="en-US" sz="1600" kern="100">
                          <a:effectLst/>
                          <a:latin typeface="微软雅黑" panose="020B0503020204020204" pitchFamily="34" charset="-122"/>
                          <a:ea typeface="微软雅黑" panose="020B0503020204020204" pitchFamily="34" charset="-122"/>
                        </a:rPr>
                        <a:t>16:10-17:30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tc>
                  <a:txBody>
                    <a:bodyPr/>
                    <a:lstStyle/>
                    <a:p>
                      <a:pPr marL="342900" lvl="0" indent="-342900" algn="just">
                        <a:buFont typeface="+mj-lt"/>
                        <a:buAutoNum type="arabicPeriod"/>
                      </a:pPr>
                      <a:r>
                        <a:rPr lang="zh-CN" sz="1600" kern="100">
                          <a:effectLst/>
                          <a:latin typeface="微软雅黑" panose="020B0503020204020204" pitchFamily="34" charset="-122"/>
                          <a:ea typeface="微软雅黑" panose="020B0503020204020204" pitchFamily="34" charset="-122"/>
                        </a:rPr>
                        <a:t>概述</a:t>
                      </a:r>
                    </a:p>
                    <a:p>
                      <a:pPr marL="342900" lvl="0" indent="-342900" algn="just">
                        <a:buFont typeface="+mj-lt"/>
                        <a:buAutoNum type="arabicPeriod"/>
                      </a:pPr>
                      <a:r>
                        <a:rPr lang="zh-CN" sz="1600" kern="100">
                          <a:effectLst/>
                          <a:latin typeface="微软雅黑" panose="020B0503020204020204" pitchFamily="34" charset="-122"/>
                          <a:ea typeface="微软雅黑" panose="020B0503020204020204" pitchFamily="34" charset="-122"/>
                        </a:rPr>
                        <a:t>项目启动阶段</a:t>
                      </a:r>
                    </a:p>
                    <a:p>
                      <a:pPr marL="342900" lvl="0" indent="-342900" algn="just">
                        <a:buFont typeface="+mj-lt"/>
                        <a:buAutoNum type="arabicPeriod"/>
                      </a:pPr>
                      <a:r>
                        <a:rPr lang="zh-CN" sz="1600" kern="100">
                          <a:effectLst/>
                          <a:latin typeface="微软雅黑" panose="020B0503020204020204" pitchFamily="34" charset="-122"/>
                          <a:ea typeface="微软雅黑" panose="020B0503020204020204" pitchFamily="34" charset="-122"/>
                        </a:rPr>
                        <a:t>项目计划阶段</a:t>
                      </a:r>
                    </a:p>
                    <a:p>
                      <a:pPr marL="342900" lvl="0" indent="-342900" algn="just">
                        <a:buFont typeface="+mj-lt"/>
                        <a:buAutoNum type="arabicPeriod"/>
                      </a:pPr>
                      <a:r>
                        <a:rPr lang="zh-CN" sz="1600" kern="100">
                          <a:effectLst/>
                          <a:latin typeface="微软雅黑" panose="020B0503020204020204" pitchFamily="34" charset="-122"/>
                          <a:ea typeface="微软雅黑" panose="020B0503020204020204" pitchFamily="34" charset="-122"/>
                        </a:rPr>
                        <a:t>需求分析阶段</a:t>
                      </a:r>
                    </a:p>
                    <a:p>
                      <a:pPr marL="342900" lvl="0" indent="-342900" algn="just">
                        <a:buFont typeface="+mj-lt"/>
                        <a:buAutoNum type="arabicPeriod"/>
                      </a:pPr>
                      <a:r>
                        <a:rPr lang="zh-CN" sz="1600" kern="100">
                          <a:effectLst/>
                          <a:latin typeface="微软雅黑" panose="020B0503020204020204" pitchFamily="34" charset="-122"/>
                          <a:ea typeface="微软雅黑" panose="020B0503020204020204" pitchFamily="34" charset="-122"/>
                        </a:rPr>
                        <a:t>系统设计阶段</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890" marR="8890" marT="8890" marB="0" anchor="ctr"/>
                </a:tc>
                <a:tc rowSpan="5">
                  <a:txBody>
                    <a:bodyPr/>
                    <a:lstStyle/>
                    <a:p>
                      <a:pPr algn="ctr"/>
                      <a:r>
                        <a:rPr lang="en-US" sz="1050" kern="100" dirty="0">
                          <a:effectLst/>
                        </a:rPr>
                        <a:t> </a:t>
                      </a:r>
                      <a:endParaRPr lang="zh-CN" sz="1050" kern="100" dirty="0">
                        <a:effectLst/>
                      </a:endParaRPr>
                    </a:p>
                    <a:p>
                      <a:pPr algn="ctr"/>
                      <a:r>
                        <a:rPr lang="en-US" sz="1050" kern="100" dirty="0">
                          <a:effectLst/>
                        </a:rPr>
                        <a:t> </a:t>
                      </a:r>
                      <a:endParaRPr lang="zh-CN" sz="1050" kern="100" dirty="0">
                        <a:effectLst/>
                      </a:endParaRPr>
                    </a:p>
                    <a:p>
                      <a:pPr algn="ctr"/>
                      <a:r>
                        <a:rPr lang="en-US" sz="1050" kern="100" dirty="0">
                          <a:effectLst/>
                        </a:rPr>
                        <a:t> </a:t>
                      </a:r>
                      <a:endParaRPr lang="zh-CN" sz="1050" kern="100" dirty="0">
                        <a:effectLst/>
                      </a:endParaRPr>
                    </a:p>
                    <a:p>
                      <a:pPr algn="ctr"/>
                      <a:r>
                        <a:rPr lang="en-US" sz="1050" kern="100" dirty="0">
                          <a:effectLst/>
                        </a:rPr>
                        <a:t> </a:t>
                      </a:r>
                      <a:endParaRPr lang="zh-CN" sz="1050" kern="100" dirty="0">
                        <a:effectLst/>
                      </a:endParaRPr>
                    </a:p>
                    <a:p>
                      <a:pPr algn="ctr"/>
                      <a:r>
                        <a:rPr lang="en-US" sz="1050" kern="100" dirty="0">
                          <a:effectLst/>
                        </a:rPr>
                        <a:t> </a:t>
                      </a:r>
                      <a:endParaRPr lang="zh-CN" sz="1050" kern="100" dirty="0">
                        <a:effectLst/>
                      </a:endParaRPr>
                    </a:p>
                    <a:p>
                      <a:pPr algn="ctr"/>
                      <a:r>
                        <a:rPr lang="en-US" sz="1050" kern="100" dirty="0">
                          <a:effectLst/>
                        </a:rPr>
                        <a:t> </a:t>
                      </a:r>
                      <a:endParaRPr lang="zh-CN" sz="1050" kern="100" dirty="0">
                        <a:effectLst/>
                      </a:endParaRPr>
                    </a:p>
                    <a:p>
                      <a:pPr algn="just"/>
                      <a:r>
                        <a:rPr lang="en-US" sz="1050" kern="100" dirty="0">
                          <a:effectLst/>
                        </a:rPr>
                        <a:t> </a:t>
                      </a:r>
                      <a:endParaRPr lang="zh-CN" sz="1050" kern="100" dirty="0">
                        <a:effectLst/>
                      </a:endParaRPr>
                    </a:p>
                    <a:p>
                      <a:pPr algn="ctr"/>
                      <a:r>
                        <a:rPr lang="en-US" sz="1050" kern="100" dirty="0">
                          <a:effectLst/>
                        </a:rPr>
                        <a:t>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890" marR="8890" marT="8890" marB="0" anchor="ctr"/>
                </a:tc>
                <a:extLst>
                  <a:ext uri="{0D108BD9-81ED-4DB2-BD59-A6C34878D82A}">
                    <a16:rowId xmlns:a16="http://schemas.microsoft.com/office/drawing/2014/main" val="2750302355"/>
                  </a:ext>
                </a:extLst>
              </a:tr>
              <a:tr h="861317">
                <a:tc>
                  <a:txBody>
                    <a:bodyPr/>
                    <a:lstStyle/>
                    <a:p>
                      <a:pPr algn="ctr"/>
                      <a:r>
                        <a:rPr lang="en-US" sz="1600" kern="100">
                          <a:effectLst/>
                          <a:latin typeface="微软雅黑" panose="020B0503020204020204" pitchFamily="34" charset="-122"/>
                          <a:ea typeface="微软雅黑" panose="020B0503020204020204" pitchFamily="34" charset="-122"/>
                        </a:rPr>
                        <a:t>12</a:t>
                      </a:r>
                      <a:r>
                        <a:rPr lang="zh-CN" sz="1600" kern="100">
                          <a:effectLst/>
                          <a:latin typeface="微软雅黑" panose="020B0503020204020204" pitchFamily="34" charset="-122"/>
                          <a:ea typeface="微软雅黑" panose="020B0503020204020204" pitchFamily="34" charset="-122"/>
                        </a:rPr>
                        <a:t>月</a:t>
                      </a:r>
                      <a:r>
                        <a:rPr lang="en-US" sz="1600" kern="100">
                          <a:effectLst/>
                          <a:latin typeface="微软雅黑" panose="020B0503020204020204" pitchFamily="34" charset="-122"/>
                          <a:ea typeface="微软雅黑" panose="020B0503020204020204" pitchFamily="34" charset="-122"/>
                        </a:rPr>
                        <a:t>7-8</a:t>
                      </a:r>
                      <a:r>
                        <a:rPr lang="zh-CN" sz="1600" kern="100">
                          <a:effectLst/>
                          <a:latin typeface="微软雅黑" panose="020B0503020204020204" pitchFamily="34" charset="-122"/>
                          <a:ea typeface="微软雅黑" panose="020B0503020204020204" pitchFamily="34" charset="-122"/>
                        </a:rPr>
                        <a:t>日</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890" marR="8890" marT="8890" marB="0" anchor="ctr"/>
                </a:tc>
                <a:tc>
                  <a:txBody>
                    <a:bodyPr/>
                    <a:lstStyle/>
                    <a:p>
                      <a:pPr algn="ctr"/>
                      <a:r>
                        <a:rPr lang="en-US" sz="1600" kern="100">
                          <a:effectLst/>
                          <a:latin typeface="微软雅黑" panose="020B0503020204020204" pitchFamily="34" charset="-122"/>
                          <a:ea typeface="微软雅黑" panose="020B0503020204020204" pitchFamily="34" charset="-122"/>
                        </a:rPr>
                        <a:t>08:00-11:30</a:t>
                      </a:r>
                      <a:endParaRPr lang="zh-CN" sz="1600" kern="100">
                        <a:effectLst/>
                        <a:latin typeface="微软雅黑" panose="020B0503020204020204" pitchFamily="34" charset="-122"/>
                        <a:ea typeface="微软雅黑" panose="020B0503020204020204" pitchFamily="34" charset="-122"/>
                      </a:endParaRPr>
                    </a:p>
                    <a:p>
                      <a:pPr algn="ctr"/>
                      <a:r>
                        <a:rPr lang="en-US" sz="1600" kern="100">
                          <a:effectLst/>
                          <a:latin typeface="微软雅黑" panose="020B0503020204020204" pitchFamily="34" charset="-122"/>
                          <a:ea typeface="微软雅黑" panose="020B0503020204020204" pitchFamily="34" charset="-122"/>
                        </a:rPr>
                        <a:t>14:30-17:30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tc>
                  <a:txBody>
                    <a:bodyPr/>
                    <a:lstStyle/>
                    <a:p>
                      <a:pPr marL="342900" lvl="0" indent="-342900" algn="just">
                        <a:buFont typeface="+mj-lt"/>
                        <a:buAutoNum type="arabicPeriod"/>
                      </a:pPr>
                      <a:r>
                        <a:rPr lang="zh-CN" sz="1600" kern="100">
                          <a:effectLst/>
                          <a:latin typeface="微软雅黑" panose="020B0503020204020204" pitchFamily="34" charset="-122"/>
                          <a:ea typeface="微软雅黑" panose="020B0503020204020204" pitchFamily="34" charset="-122"/>
                        </a:rPr>
                        <a:t>编码实现与测试阶段</a:t>
                      </a:r>
                    </a:p>
                    <a:p>
                      <a:pPr marL="342900" lvl="0" indent="-342900" algn="just">
                        <a:buFont typeface="+mj-lt"/>
                        <a:buAutoNum type="arabicPeriod"/>
                      </a:pPr>
                      <a:r>
                        <a:rPr lang="zh-CN" sz="1600" kern="100">
                          <a:effectLst/>
                          <a:latin typeface="微软雅黑" panose="020B0503020204020204" pitchFamily="34" charset="-122"/>
                          <a:ea typeface="微软雅黑" panose="020B0503020204020204" pitchFamily="34" charset="-122"/>
                        </a:rPr>
                        <a:t>编码实现与测试阶段：创建工程</a:t>
                      </a:r>
                    </a:p>
                    <a:p>
                      <a:pPr marL="342900" lvl="0" indent="-342900" algn="just">
                        <a:buFont typeface="+mj-lt"/>
                        <a:buAutoNum type="arabicPeriod"/>
                      </a:pPr>
                      <a:r>
                        <a:rPr lang="zh-CN" sz="1600" kern="100">
                          <a:effectLst/>
                          <a:latin typeface="微软雅黑" panose="020B0503020204020204" pitchFamily="34" charset="-122"/>
                          <a:ea typeface="微软雅黑" panose="020B0503020204020204" pitchFamily="34" charset="-122"/>
                        </a:rPr>
                        <a:t>编码实现与测试阶段：数据结构、数据库设计</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890" marR="8890" marT="8890" marB="0" anchor="ctr"/>
                </a:tc>
                <a:tc vMerge="1">
                  <a:txBody>
                    <a:bodyPr/>
                    <a:lstStyle/>
                    <a:p>
                      <a:endParaRPr lang="zh-CN" altLang="en-US"/>
                    </a:p>
                  </a:txBody>
                  <a:tcPr/>
                </a:tc>
                <a:extLst>
                  <a:ext uri="{0D108BD9-81ED-4DB2-BD59-A6C34878D82A}">
                    <a16:rowId xmlns:a16="http://schemas.microsoft.com/office/drawing/2014/main" val="2767232795"/>
                  </a:ext>
                </a:extLst>
              </a:tr>
              <a:tr h="899350">
                <a:tc>
                  <a:txBody>
                    <a:bodyPr/>
                    <a:lstStyle/>
                    <a:p>
                      <a:pPr algn="ctr"/>
                      <a:r>
                        <a:rPr lang="en-US" sz="1600" kern="100">
                          <a:effectLst/>
                          <a:latin typeface="微软雅黑" panose="020B0503020204020204" pitchFamily="34" charset="-122"/>
                          <a:ea typeface="微软雅黑" panose="020B0503020204020204" pitchFamily="34" charset="-122"/>
                        </a:rPr>
                        <a:t>12</a:t>
                      </a:r>
                      <a:r>
                        <a:rPr lang="zh-CN" sz="1600" kern="100">
                          <a:effectLst/>
                          <a:latin typeface="微软雅黑" panose="020B0503020204020204" pitchFamily="34" charset="-122"/>
                          <a:ea typeface="微软雅黑" panose="020B0503020204020204" pitchFamily="34" charset="-122"/>
                        </a:rPr>
                        <a:t>月</a:t>
                      </a:r>
                      <a:r>
                        <a:rPr lang="en-US" sz="1600" kern="100">
                          <a:effectLst/>
                          <a:latin typeface="微软雅黑" panose="020B0503020204020204" pitchFamily="34" charset="-122"/>
                          <a:ea typeface="微软雅黑" panose="020B0503020204020204" pitchFamily="34" charset="-122"/>
                        </a:rPr>
                        <a:t>9</a:t>
                      </a:r>
                      <a:r>
                        <a:rPr lang="zh-CN" sz="1600" kern="100">
                          <a:effectLst/>
                          <a:latin typeface="微软雅黑" panose="020B0503020204020204" pitchFamily="34" charset="-122"/>
                          <a:ea typeface="微软雅黑" panose="020B0503020204020204" pitchFamily="34" charset="-122"/>
                        </a:rPr>
                        <a:t>日</a:t>
                      </a:r>
                      <a:r>
                        <a:rPr lang="en-US" sz="1600" kern="100">
                          <a:effectLst/>
                          <a:latin typeface="微软雅黑" panose="020B0503020204020204" pitchFamily="34" charset="-122"/>
                          <a:ea typeface="微软雅黑" panose="020B0503020204020204" pitchFamily="34" charset="-122"/>
                        </a:rPr>
                        <a:t>-12</a:t>
                      </a:r>
                      <a:r>
                        <a:rPr lang="zh-CN" sz="1600" kern="100">
                          <a:effectLst/>
                          <a:latin typeface="微软雅黑" panose="020B0503020204020204" pitchFamily="34" charset="-122"/>
                          <a:ea typeface="微软雅黑" panose="020B0503020204020204" pitchFamily="34" charset="-122"/>
                        </a:rPr>
                        <a:t>月</a:t>
                      </a:r>
                      <a:r>
                        <a:rPr lang="en-US" sz="1600" kern="100">
                          <a:effectLst/>
                          <a:latin typeface="微软雅黑" panose="020B0503020204020204" pitchFamily="34" charset="-122"/>
                          <a:ea typeface="微软雅黑" panose="020B0503020204020204" pitchFamily="34" charset="-122"/>
                        </a:rPr>
                        <a:t>10</a:t>
                      </a:r>
                      <a:r>
                        <a:rPr lang="zh-CN" sz="1600" kern="100">
                          <a:effectLst/>
                          <a:latin typeface="微软雅黑" panose="020B0503020204020204" pitchFamily="34" charset="-122"/>
                          <a:ea typeface="微软雅黑" panose="020B0503020204020204" pitchFamily="34" charset="-122"/>
                        </a:rPr>
                        <a:t>日</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890" marR="8890" marT="8890" marB="0" anchor="ctr"/>
                </a:tc>
                <a:tc>
                  <a:txBody>
                    <a:bodyPr/>
                    <a:lstStyle/>
                    <a:p>
                      <a:pPr algn="ctr"/>
                      <a:r>
                        <a:rPr lang="en-US" sz="1600" kern="100">
                          <a:effectLst/>
                          <a:latin typeface="微软雅黑" panose="020B0503020204020204" pitchFamily="34" charset="-122"/>
                          <a:ea typeface="微软雅黑" panose="020B0503020204020204" pitchFamily="34" charset="-122"/>
                        </a:rPr>
                        <a:t>08:00-11:30</a:t>
                      </a:r>
                      <a:endParaRPr lang="zh-CN" sz="1600" kern="100">
                        <a:effectLst/>
                        <a:latin typeface="微软雅黑" panose="020B0503020204020204" pitchFamily="34" charset="-122"/>
                        <a:ea typeface="微软雅黑" panose="020B0503020204020204" pitchFamily="34" charset="-122"/>
                      </a:endParaRPr>
                    </a:p>
                    <a:p>
                      <a:pPr algn="ctr"/>
                      <a:r>
                        <a:rPr lang="en-US" sz="1600" kern="100">
                          <a:effectLst/>
                          <a:latin typeface="微软雅黑" panose="020B0503020204020204" pitchFamily="34" charset="-122"/>
                          <a:ea typeface="微软雅黑" panose="020B0503020204020204" pitchFamily="34" charset="-122"/>
                        </a:rPr>
                        <a:t>14:30-17:30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tc>
                  <a:txBody>
                    <a:bodyPr/>
                    <a:lstStyle/>
                    <a:p>
                      <a:pPr marL="342900" lvl="0" indent="-342900" algn="just">
                        <a:buFont typeface="+mj-lt"/>
                        <a:buAutoNum type="arabicPeriod"/>
                      </a:pPr>
                      <a:r>
                        <a:rPr lang="zh-CN" sz="1600" kern="100" dirty="0">
                          <a:effectLst/>
                          <a:latin typeface="微软雅黑" panose="020B0503020204020204" pitchFamily="34" charset="-122"/>
                          <a:ea typeface="微软雅黑" panose="020B0503020204020204" pitchFamily="34" charset="-122"/>
                        </a:rPr>
                        <a:t>编码实现与测试阶段：界面设计</a:t>
                      </a:r>
                    </a:p>
                    <a:p>
                      <a:pPr algn="just"/>
                      <a:r>
                        <a:rPr lang="en-US" altLang="zh-CN" sz="1600" kern="100" dirty="0">
                          <a:effectLst/>
                          <a:latin typeface="微软雅黑" panose="020B0503020204020204" pitchFamily="34" charset="-122"/>
                          <a:ea typeface="微软雅黑" panose="020B0503020204020204" pitchFamily="34" charset="-122"/>
                        </a:rPr>
                        <a:t>2.   </a:t>
                      </a:r>
                      <a:r>
                        <a:rPr lang="zh-CN" sz="1600" kern="100" dirty="0">
                          <a:effectLst/>
                          <a:latin typeface="微软雅黑" panose="020B0503020204020204" pitchFamily="34" charset="-122"/>
                          <a:ea typeface="微软雅黑" panose="020B0503020204020204" pitchFamily="34" charset="-122"/>
                        </a:rPr>
                        <a:t>编码实现与测试阶段：文件读取与解析</a:t>
                      </a:r>
                    </a:p>
                    <a:p>
                      <a:pPr algn="just"/>
                      <a:r>
                        <a:rPr lang="en-US" altLang="zh-CN" sz="1600" kern="100" dirty="0">
                          <a:effectLst/>
                          <a:latin typeface="微软雅黑" panose="020B0503020204020204" pitchFamily="34" charset="-122"/>
                          <a:ea typeface="微软雅黑" panose="020B0503020204020204" pitchFamily="34" charset="-122"/>
                        </a:rPr>
                        <a:t>3.   </a:t>
                      </a:r>
                      <a:r>
                        <a:rPr lang="zh-CN" sz="1600" kern="100" dirty="0">
                          <a:effectLst/>
                          <a:latin typeface="微软雅黑" panose="020B0503020204020204" pitchFamily="34" charset="-122"/>
                          <a:ea typeface="微软雅黑" panose="020B0503020204020204" pitchFamily="34" charset="-122"/>
                        </a:rPr>
                        <a:t>编码实现与测试阶段：数据库增删改查、后端与数据库连接</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890" marR="8890" marT="8890" marB="0" anchor="ctr"/>
                </a:tc>
                <a:tc vMerge="1">
                  <a:txBody>
                    <a:bodyPr/>
                    <a:lstStyle/>
                    <a:p>
                      <a:endParaRPr lang="zh-CN" altLang="en-US"/>
                    </a:p>
                  </a:txBody>
                  <a:tcPr/>
                </a:tc>
                <a:extLst>
                  <a:ext uri="{0D108BD9-81ED-4DB2-BD59-A6C34878D82A}">
                    <a16:rowId xmlns:a16="http://schemas.microsoft.com/office/drawing/2014/main" val="571275077"/>
                  </a:ext>
                </a:extLst>
              </a:tr>
              <a:tr h="1175642">
                <a:tc>
                  <a:txBody>
                    <a:bodyPr/>
                    <a:lstStyle/>
                    <a:p>
                      <a:pPr algn="ctr"/>
                      <a:r>
                        <a:rPr lang="en-US" sz="1600" kern="100">
                          <a:effectLst/>
                          <a:latin typeface="微软雅黑" panose="020B0503020204020204" pitchFamily="34" charset="-122"/>
                          <a:ea typeface="微软雅黑" panose="020B0503020204020204" pitchFamily="34" charset="-122"/>
                        </a:rPr>
                        <a:t>12</a:t>
                      </a:r>
                      <a:r>
                        <a:rPr lang="zh-CN" sz="1600" kern="100">
                          <a:effectLst/>
                          <a:latin typeface="微软雅黑" panose="020B0503020204020204" pitchFamily="34" charset="-122"/>
                          <a:ea typeface="微软雅黑" panose="020B0503020204020204" pitchFamily="34" charset="-122"/>
                        </a:rPr>
                        <a:t>月</a:t>
                      </a:r>
                      <a:r>
                        <a:rPr lang="en-US" sz="1600" kern="100">
                          <a:effectLst/>
                          <a:latin typeface="微软雅黑" panose="020B0503020204020204" pitchFamily="34" charset="-122"/>
                          <a:ea typeface="微软雅黑" panose="020B0503020204020204" pitchFamily="34" charset="-122"/>
                        </a:rPr>
                        <a:t>11</a:t>
                      </a:r>
                      <a:r>
                        <a:rPr lang="zh-CN" sz="1600" kern="100">
                          <a:effectLst/>
                          <a:latin typeface="微软雅黑" panose="020B0503020204020204" pitchFamily="34" charset="-122"/>
                          <a:ea typeface="微软雅黑" panose="020B0503020204020204" pitchFamily="34" charset="-122"/>
                        </a:rPr>
                        <a:t>日</a:t>
                      </a:r>
                      <a:r>
                        <a:rPr lang="en-US" sz="1600" kern="100">
                          <a:effectLst/>
                          <a:latin typeface="微软雅黑" panose="020B0503020204020204" pitchFamily="34" charset="-122"/>
                          <a:ea typeface="微软雅黑" panose="020B0503020204020204" pitchFamily="34" charset="-122"/>
                        </a:rPr>
                        <a:t>-12</a:t>
                      </a:r>
                      <a:r>
                        <a:rPr lang="zh-CN" sz="1600" kern="100">
                          <a:effectLst/>
                          <a:latin typeface="微软雅黑" panose="020B0503020204020204" pitchFamily="34" charset="-122"/>
                          <a:ea typeface="微软雅黑" panose="020B0503020204020204" pitchFamily="34" charset="-122"/>
                        </a:rPr>
                        <a:t>月</a:t>
                      </a:r>
                      <a:r>
                        <a:rPr lang="en-US" sz="1600" kern="100">
                          <a:effectLst/>
                          <a:latin typeface="微软雅黑" panose="020B0503020204020204" pitchFamily="34" charset="-122"/>
                          <a:ea typeface="微软雅黑" panose="020B0503020204020204" pitchFamily="34" charset="-122"/>
                        </a:rPr>
                        <a:t>12</a:t>
                      </a:r>
                      <a:r>
                        <a:rPr lang="zh-CN" sz="1600" kern="100">
                          <a:effectLst/>
                          <a:latin typeface="微软雅黑" panose="020B0503020204020204" pitchFamily="34" charset="-122"/>
                          <a:ea typeface="微软雅黑" panose="020B0503020204020204" pitchFamily="34" charset="-122"/>
                        </a:rPr>
                        <a:t>日</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890" marR="8890" marT="8890" marB="0" anchor="ctr"/>
                </a:tc>
                <a:tc>
                  <a:txBody>
                    <a:bodyPr/>
                    <a:lstStyle/>
                    <a:p>
                      <a:pPr algn="ctr"/>
                      <a:r>
                        <a:rPr lang="en-US" sz="1600" kern="100">
                          <a:effectLst/>
                          <a:latin typeface="微软雅黑" panose="020B0503020204020204" pitchFamily="34" charset="-122"/>
                          <a:ea typeface="微软雅黑" panose="020B0503020204020204" pitchFamily="34" charset="-122"/>
                        </a:rPr>
                        <a:t>08:00-11:30</a:t>
                      </a:r>
                      <a:endParaRPr lang="zh-CN" sz="1600" kern="100">
                        <a:effectLst/>
                        <a:latin typeface="微软雅黑" panose="020B0503020204020204" pitchFamily="34" charset="-122"/>
                        <a:ea typeface="微软雅黑" panose="020B0503020204020204" pitchFamily="34" charset="-122"/>
                      </a:endParaRPr>
                    </a:p>
                    <a:p>
                      <a:pPr algn="ctr"/>
                      <a:r>
                        <a:rPr lang="en-US" sz="1600" kern="100">
                          <a:effectLst/>
                          <a:latin typeface="微软雅黑" panose="020B0503020204020204" pitchFamily="34" charset="-122"/>
                          <a:ea typeface="微软雅黑" panose="020B0503020204020204" pitchFamily="34" charset="-122"/>
                        </a:rPr>
                        <a:t>14:30-17:30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tc>
                  <a:txBody>
                    <a:bodyPr/>
                    <a:lstStyle/>
                    <a:p>
                      <a:pPr indent="266700" algn="just"/>
                      <a:r>
                        <a:rPr lang="en-US" altLang="zh-CN" sz="1600" kern="100" dirty="0">
                          <a:effectLst/>
                          <a:latin typeface="微软雅黑" panose="020B0503020204020204" pitchFamily="34" charset="-122"/>
                          <a:ea typeface="微软雅黑" panose="020B0503020204020204" pitchFamily="34" charset="-122"/>
                        </a:rPr>
                        <a:t>1.  </a:t>
                      </a:r>
                      <a:r>
                        <a:rPr lang="zh-CN" sz="1600" kern="100" dirty="0">
                          <a:effectLst/>
                          <a:latin typeface="微软雅黑" panose="020B0503020204020204" pitchFamily="34" charset="-122"/>
                          <a:ea typeface="微软雅黑" panose="020B0503020204020204" pitchFamily="34" charset="-122"/>
                        </a:rPr>
                        <a:t>编码实现与测试阶段：界面优化、系统测试、前后端连接</a:t>
                      </a:r>
                    </a:p>
                    <a:p>
                      <a:pPr marL="0" lvl="0" indent="0" algn="just">
                        <a:buFont typeface="+mj-lt"/>
                        <a:buNone/>
                      </a:pPr>
                      <a:r>
                        <a:rPr lang="en-US" altLang="zh-CN" sz="1600" kern="100" dirty="0">
                          <a:effectLst/>
                          <a:latin typeface="微软雅黑" panose="020B0503020204020204" pitchFamily="34" charset="-122"/>
                          <a:ea typeface="微软雅黑" panose="020B0503020204020204" pitchFamily="34" charset="-122"/>
                        </a:rPr>
                        <a:t>     2.</a:t>
                      </a:r>
                      <a:r>
                        <a:rPr lang="zh-CN" altLang="en-US" sz="1600" kern="100" dirty="0">
                          <a:effectLst/>
                          <a:latin typeface="微软雅黑" panose="020B0503020204020204" pitchFamily="34" charset="-122"/>
                          <a:ea typeface="微软雅黑" panose="020B0503020204020204" pitchFamily="34" charset="-122"/>
                        </a:rPr>
                        <a:t>  </a:t>
                      </a:r>
                      <a:r>
                        <a:rPr lang="zh-CN" sz="1600" kern="100" dirty="0">
                          <a:effectLst/>
                          <a:latin typeface="微软雅黑" panose="020B0503020204020204" pitchFamily="34" charset="-122"/>
                          <a:ea typeface="微软雅黑" panose="020B0503020204020204" pitchFamily="34" charset="-122"/>
                        </a:rPr>
                        <a:t>编码实现与测试阶段：工程打包</a:t>
                      </a:r>
                    </a:p>
                    <a:p>
                      <a:pPr indent="266700" algn="just"/>
                      <a:r>
                        <a:rPr lang="en-US" altLang="zh-CN" sz="1600" kern="100" dirty="0">
                          <a:effectLst/>
                          <a:latin typeface="微软雅黑" panose="020B0503020204020204" pitchFamily="34" charset="-122"/>
                          <a:ea typeface="微软雅黑" panose="020B0503020204020204" pitchFamily="34" charset="-122"/>
                        </a:rPr>
                        <a:t>3.  </a:t>
                      </a:r>
                      <a:r>
                        <a:rPr lang="zh-CN" sz="1600" kern="100" dirty="0">
                          <a:effectLst/>
                          <a:latin typeface="微软雅黑" panose="020B0503020204020204" pitchFamily="34" charset="-122"/>
                          <a:ea typeface="微软雅黑" panose="020B0503020204020204" pitchFamily="34" charset="-122"/>
                        </a:rPr>
                        <a:t>验收和关闭阶段：文档整理</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890" marR="8890" marT="8890" marB="0" anchor="ctr"/>
                </a:tc>
                <a:tc vMerge="1">
                  <a:txBody>
                    <a:bodyPr/>
                    <a:lstStyle/>
                    <a:p>
                      <a:endParaRPr lang="zh-CN" altLang="en-US"/>
                    </a:p>
                  </a:txBody>
                  <a:tcPr/>
                </a:tc>
                <a:extLst>
                  <a:ext uri="{0D108BD9-81ED-4DB2-BD59-A6C34878D82A}">
                    <a16:rowId xmlns:a16="http://schemas.microsoft.com/office/drawing/2014/main" val="1971663242"/>
                  </a:ext>
                </a:extLst>
              </a:tr>
              <a:tr h="1291975">
                <a:tc>
                  <a:txBody>
                    <a:bodyPr/>
                    <a:lstStyle/>
                    <a:p>
                      <a:pPr algn="ctr"/>
                      <a:r>
                        <a:rPr lang="en-US" sz="1600" kern="100">
                          <a:effectLst/>
                          <a:latin typeface="微软雅黑" panose="020B0503020204020204" pitchFamily="34" charset="-122"/>
                          <a:ea typeface="微软雅黑" panose="020B0503020204020204" pitchFamily="34" charset="-122"/>
                        </a:rPr>
                        <a:t>12</a:t>
                      </a:r>
                      <a:r>
                        <a:rPr lang="zh-CN" sz="1600" kern="100">
                          <a:effectLst/>
                          <a:latin typeface="微软雅黑" panose="020B0503020204020204" pitchFamily="34" charset="-122"/>
                          <a:ea typeface="微软雅黑" panose="020B0503020204020204" pitchFamily="34" charset="-122"/>
                        </a:rPr>
                        <a:t>月</a:t>
                      </a:r>
                      <a:r>
                        <a:rPr lang="en-US" sz="1600" kern="100">
                          <a:effectLst/>
                          <a:latin typeface="微软雅黑" panose="020B0503020204020204" pitchFamily="34" charset="-122"/>
                          <a:ea typeface="微软雅黑" panose="020B0503020204020204" pitchFamily="34" charset="-122"/>
                        </a:rPr>
                        <a:t>13-14</a:t>
                      </a:r>
                      <a:r>
                        <a:rPr lang="zh-CN" sz="1600" kern="100">
                          <a:effectLst/>
                          <a:latin typeface="微软雅黑" panose="020B0503020204020204" pitchFamily="34" charset="-122"/>
                          <a:ea typeface="微软雅黑" panose="020B0503020204020204" pitchFamily="34" charset="-122"/>
                        </a:rPr>
                        <a:t>日</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890" marR="8890" marT="8890" marB="0" anchor="ctr"/>
                </a:tc>
                <a:tc>
                  <a:txBody>
                    <a:bodyPr/>
                    <a:lstStyle/>
                    <a:p>
                      <a:pPr algn="ctr"/>
                      <a:r>
                        <a:rPr lang="en-US" sz="1600" kern="100">
                          <a:effectLst/>
                          <a:latin typeface="微软雅黑" panose="020B0503020204020204" pitchFamily="34" charset="-122"/>
                          <a:ea typeface="微软雅黑" panose="020B0503020204020204" pitchFamily="34" charset="-122"/>
                        </a:rPr>
                        <a:t>08:00-11:30</a:t>
                      </a:r>
                      <a:endParaRPr lang="zh-CN" sz="1600" kern="100">
                        <a:effectLst/>
                        <a:latin typeface="微软雅黑" panose="020B0503020204020204" pitchFamily="34" charset="-122"/>
                        <a:ea typeface="微软雅黑" panose="020B0503020204020204" pitchFamily="34" charset="-122"/>
                      </a:endParaRPr>
                    </a:p>
                    <a:p>
                      <a:pPr algn="ctr"/>
                      <a:r>
                        <a:rPr lang="en-US" sz="1600" kern="100">
                          <a:effectLst/>
                          <a:latin typeface="微软雅黑" panose="020B0503020204020204" pitchFamily="34" charset="-122"/>
                          <a:ea typeface="微软雅黑" panose="020B0503020204020204" pitchFamily="34" charset="-122"/>
                        </a:rPr>
                        <a:t>14:30-17:30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tc>
                  <a:txBody>
                    <a:bodyPr/>
                    <a:lstStyle/>
                    <a:p>
                      <a:pPr algn="just"/>
                      <a:r>
                        <a:rPr lang="en-US" altLang="zh-CN" sz="1600" kern="100" dirty="0">
                          <a:effectLst/>
                          <a:latin typeface="微软雅黑" panose="020B0503020204020204" pitchFamily="34" charset="-122"/>
                          <a:ea typeface="微软雅黑" panose="020B0503020204020204" pitchFamily="34" charset="-122"/>
                        </a:rPr>
                        <a:t>1.  </a:t>
                      </a:r>
                      <a:r>
                        <a:rPr lang="zh-CN" sz="1600" kern="100" dirty="0">
                          <a:effectLst/>
                          <a:latin typeface="微软雅黑" panose="020B0503020204020204" pitchFamily="34" charset="-122"/>
                          <a:ea typeface="微软雅黑" panose="020B0503020204020204" pitchFamily="34" charset="-122"/>
                        </a:rPr>
                        <a:t>项目汇报准备：文档完善、</a:t>
                      </a:r>
                      <a:r>
                        <a:rPr lang="en-US" sz="1600" kern="100" dirty="0">
                          <a:effectLst/>
                          <a:latin typeface="微软雅黑" panose="020B0503020204020204" pitchFamily="34" charset="-122"/>
                          <a:ea typeface="微软雅黑" panose="020B0503020204020204" pitchFamily="34" charset="-122"/>
                        </a:rPr>
                        <a:t>PPT</a:t>
                      </a:r>
                      <a:r>
                        <a:rPr lang="zh-CN" sz="1600" kern="100" dirty="0">
                          <a:effectLst/>
                          <a:latin typeface="微软雅黑" panose="020B0503020204020204" pitchFamily="34" charset="-122"/>
                          <a:ea typeface="微软雅黑" panose="020B0503020204020204" pitchFamily="34" charset="-122"/>
                        </a:rPr>
                        <a:t>制作</a:t>
                      </a:r>
                    </a:p>
                    <a:p>
                      <a:pPr algn="just"/>
                      <a:r>
                        <a:rPr lang="en-US" altLang="zh-CN" sz="1600" kern="100" dirty="0">
                          <a:effectLst/>
                          <a:latin typeface="微软雅黑" panose="020B0503020204020204" pitchFamily="34" charset="-122"/>
                          <a:ea typeface="微软雅黑" panose="020B0503020204020204" pitchFamily="34" charset="-122"/>
                        </a:rPr>
                        <a:t>2.  </a:t>
                      </a:r>
                      <a:r>
                        <a:rPr lang="zh-CN" sz="1600" kern="100" dirty="0">
                          <a:effectLst/>
                          <a:latin typeface="微软雅黑" panose="020B0503020204020204" pitchFamily="34" charset="-122"/>
                          <a:ea typeface="微软雅黑" panose="020B0503020204020204" pitchFamily="34" charset="-122"/>
                        </a:rPr>
                        <a:t>项目总结与汇报</a:t>
                      </a:r>
                    </a:p>
                    <a:p>
                      <a:pPr algn="just"/>
                      <a:r>
                        <a:rPr lang="en-US" altLang="zh-CN" sz="1600" kern="100" dirty="0">
                          <a:effectLst/>
                          <a:latin typeface="微软雅黑" panose="020B0503020204020204" pitchFamily="34" charset="-122"/>
                          <a:ea typeface="微软雅黑" panose="020B0503020204020204" pitchFamily="34" charset="-122"/>
                        </a:rPr>
                        <a:t>3.  </a:t>
                      </a:r>
                      <a:r>
                        <a:rPr lang="zh-CN" sz="1600" kern="100" dirty="0">
                          <a:effectLst/>
                          <a:latin typeface="微软雅黑" panose="020B0503020204020204" pitchFamily="34" charset="-122"/>
                          <a:ea typeface="微软雅黑" panose="020B0503020204020204" pitchFamily="34" charset="-122"/>
                        </a:rPr>
                        <a:t>资料提交</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890" marR="8890" marT="8890" marB="0" anchor="ctr"/>
                </a:tc>
                <a:tc vMerge="1">
                  <a:txBody>
                    <a:bodyPr/>
                    <a:lstStyle/>
                    <a:p>
                      <a:endParaRPr lang="zh-CN" altLang="en-US"/>
                    </a:p>
                  </a:txBody>
                  <a:tcPr/>
                </a:tc>
                <a:extLst>
                  <a:ext uri="{0D108BD9-81ED-4DB2-BD59-A6C34878D82A}">
                    <a16:rowId xmlns:a16="http://schemas.microsoft.com/office/drawing/2014/main" val="2516327100"/>
                  </a:ext>
                </a:extLst>
              </a:tr>
            </a:tbl>
          </a:graphicData>
        </a:graphic>
      </p:graphicFrame>
    </p:spTree>
  </p:cSld>
  <p:clrMapOvr>
    <a:masterClrMapping/>
  </p:clrMapOvr>
  <p:transition advTm="30954"/>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a:spLocks noChangeArrowheads="1"/>
          </p:cNvSpPr>
          <p:nvPr/>
        </p:nvSpPr>
        <p:spPr bwMode="auto">
          <a:xfrm>
            <a:off x="905346" y="167001"/>
            <a:ext cx="59293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None/>
            </a:pPr>
            <a:r>
              <a:rPr lang="zh-CN" altLang="en-US" sz="3600" b="1" dirty="0">
                <a:solidFill>
                  <a:prstClr val="white"/>
                </a:solidFill>
                <a:latin typeface="微软雅黑" panose="020B0503020204020204" pitchFamily="34" charset="-122"/>
                <a:ea typeface="微软雅黑" panose="020B0503020204020204" pitchFamily="34" charset="-122"/>
              </a:rPr>
              <a:t>（二）需求分析</a:t>
            </a:r>
          </a:p>
        </p:txBody>
      </p:sp>
      <p:sp>
        <p:nvSpPr>
          <p:cNvPr id="2" name="文本框 1"/>
          <p:cNvSpPr txBox="1"/>
          <p:nvPr/>
        </p:nvSpPr>
        <p:spPr>
          <a:xfrm>
            <a:off x="400049" y="2255858"/>
            <a:ext cx="3609504" cy="2346283"/>
          </a:xfrm>
          <a:prstGeom prst="rect">
            <a:avLst/>
          </a:prstGeom>
          <a:noFill/>
        </p:spPr>
        <p:txBody>
          <a:bodyPr wrap="square" rtlCol="0">
            <a:spAutoFit/>
          </a:bodyPr>
          <a:lstStyle/>
          <a:p>
            <a:pPr>
              <a:lnSpc>
                <a:spcPct val="150000"/>
              </a:lnSpc>
            </a:pP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管理员可以登录系统来对用户进行权限的管理，同时也可以对商品进行统筹规划，能够实现对商品数据与用户来源地的查询与统计。</a:t>
            </a:r>
            <a:endParaRPr lang="en-US" sz="2000" b="1" dirty="0">
              <a:solidFill>
                <a:srgbClr val="00206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98E7FCB6-518D-E495-09CD-BFF89221E065}"/>
              </a:ext>
            </a:extLst>
          </p:cNvPr>
          <p:cNvPicPr>
            <a:picLocks noChangeAspect="1"/>
          </p:cNvPicPr>
          <p:nvPr/>
        </p:nvPicPr>
        <p:blipFill>
          <a:blip r:embed="rId3"/>
          <a:stretch>
            <a:fillRect/>
          </a:stretch>
        </p:blipFill>
        <p:spPr>
          <a:xfrm>
            <a:off x="4591051" y="1419226"/>
            <a:ext cx="7200900" cy="5119374"/>
          </a:xfrm>
          <a:prstGeom prst="rect">
            <a:avLst/>
          </a:prstGeom>
        </p:spPr>
      </p:pic>
    </p:spTree>
  </p:cSld>
  <p:clrMapOvr>
    <a:masterClrMapping/>
  </p:clrMapOvr>
  <p:transition advTm="30954"/>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4"/>
          <p:cNvSpPr>
            <a:spLocks noChangeArrowheads="1"/>
          </p:cNvSpPr>
          <p:nvPr/>
        </p:nvSpPr>
        <p:spPr bwMode="auto">
          <a:xfrm>
            <a:off x="905346" y="167001"/>
            <a:ext cx="59293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None/>
            </a:pPr>
            <a:r>
              <a:rPr lang="zh-CN" altLang="en-US" sz="3600" b="1" dirty="0">
                <a:solidFill>
                  <a:prstClr val="white"/>
                </a:solidFill>
                <a:latin typeface="微软雅黑" panose="020B0503020204020204" pitchFamily="34" charset="-122"/>
                <a:ea typeface="微软雅黑" panose="020B0503020204020204" pitchFamily="34" charset="-122"/>
              </a:rPr>
              <a:t>（三）系统设计</a:t>
            </a:r>
          </a:p>
        </p:txBody>
      </p:sp>
      <p:sp>
        <p:nvSpPr>
          <p:cNvPr id="2" name="文本框 1"/>
          <p:cNvSpPr txBox="1"/>
          <p:nvPr/>
        </p:nvSpPr>
        <p:spPr>
          <a:xfrm>
            <a:off x="905346" y="1358020"/>
            <a:ext cx="10357165" cy="3698641"/>
          </a:xfrm>
          <a:prstGeom prst="rect">
            <a:avLst/>
          </a:prstGeom>
          <a:noFill/>
        </p:spPr>
        <p:txBody>
          <a:bodyPr wrap="square" rtlCol="0">
            <a:spAutoFit/>
          </a:bodyPr>
          <a:lstStyle/>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          </a:t>
            </a:r>
            <a:r>
              <a:rPr lang="zh-CN" altLang="zh-CN" sz="3200" kern="100" dirty="0">
                <a:effectLst/>
                <a:latin typeface="微软雅黑" panose="020B0503020204020204" pitchFamily="34" charset="-122"/>
                <a:ea typeface="微软雅黑" panose="020B0503020204020204" pitchFamily="34" charset="-122"/>
              </a:rPr>
              <a:t>这是一种用于电商后台管理的系统，它可以用来管理用户角色的权限，可以对其进行角色的授权与收回，也可以查看用户的信息，同时可以对商品进行一定的管理操作，可以对商品进行分类与查验，同时对客户的订单进行验收与管理，最后可以统计此次网购用户的来源。</a:t>
            </a:r>
          </a:p>
        </p:txBody>
      </p:sp>
    </p:spTree>
  </p:cSld>
  <p:clrMapOvr>
    <a:masterClrMapping/>
  </p:clrMapOvr>
  <p:transition advTm="30954"/>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SLIDE_MODEL_TYPE" val="cover"/>
</p:tagLst>
</file>

<file path=ppt/theme/theme1.xml><?xml version="1.0" encoding="utf-8"?>
<a:theme xmlns:a="http://schemas.openxmlformats.org/drawingml/2006/main" name="2_281TGp_consulting_light">
  <a:themeElements>
    <a:clrScheme name="复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2_281TGp_consulting_ligh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281TGp_consulting_light 1">
        <a:dk1>
          <a:srgbClr val="000000"/>
        </a:dk1>
        <a:lt1>
          <a:srgbClr val="FFFFFF"/>
        </a:lt1>
        <a:dk2>
          <a:srgbClr val="003366"/>
        </a:dk2>
        <a:lt2>
          <a:srgbClr val="C0C0C0"/>
        </a:lt2>
        <a:accent1>
          <a:srgbClr val="44357C"/>
        </a:accent1>
        <a:accent2>
          <a:srgbClr val="93C052"/>
        </a:accent2>
        <a:accent3>
          <a:srgbClr val="FFFFFF"/>
        </a:accent3>
        <a:accent4>
          <a:srgbClr val="000000"/>
        </a:accent4>
        <a:accent5>
          <a:srgbClr val="B0AEBF"/>
        </a:accent5>
        <a:accent6>
          <a:srgbClr val="85AE49"/>
        </a:accent6>
        <a:hlink>
          <a:srgbClr val="9999FF"/>
        </a:hlink>
        <a:folHlink>
          <a:srgbClr val="4EA7EA"/>
        </a:folHlink>
      </a:clrScheme>
      <a:clrMap bg1="lt1" tx1="dk1" bg2="lt2" tx2="dk2" accent1="accent1" accent2="accent2" accent3="accent3" accent4="accent4" accent5="accent5" accent6="accent6" hlink="hlink" folHlink="folHlink"/>
    </a:extraClrScheme>
    <a:extraClrScheme>
      <a:clrScheme name="2_281TGp_consulting_light 2">
        <a:dk1>
          <a:srgbClr val="333333"/>
        </a:dk1>
        <a:lt1>
          <a:srgbClr val="FFFFFF"/>
        </a:lt1>
        <a:dk2>
          <a:srgbClr val="000000"/>
        </a:dk2>
        <a:lt2>
          <a:srgbClr val="DDDDDD"/>
        </a:lt2>
        <a:accent1>
          <a:srgbClr val="25557B"/>
        </a:accent1>
        <a:accent2>
          <a:srgbClr val="E4C244"/>
        </a:accent2>
        <a:accent3>
          <a:srgbClr val="FFFFFF"/>
        </a:accent3>
        <a:accent4>
          <a:srgbClr val="2A2A2A"/>
        </a:accent4>
        <a:accent5>
          <a:srgbClr val="ACB4BF"/>
        </a:accent5>
        <a:accent6>
          <a:srgbClr val="CFB03D"/>
        </a:accent6>
        <a:hlink>
          <a:srgbClr val="669900"/>
        </a:hlink>
        <a:folHlink>
          <a:srgbClr val="B2B2B2"/>
        </a:folHlink>
      </a:clrScheme>
      <a:clrMap bg1="lt1" tx1="dk1" bg2="lt2" tx2="dk2" accent1="accent1" accent2="accent2" accent3="accent3" accent4="accent4" accent5="accent5" accent6="accent6" hlink="hlink" folHlink="folHlink"/>
    </a:extraClrScheme>
    <a:extraClrScheme>
      <a:clrScheme name="2_281TGp_consulting_light 3">
        <a:dk1>
          <a:srgbClr val="35567B"/>
        </a:dk1>
        <a:lt1>
          <a:srgbClr val="FFFFFF"/>
        </a:lt1>
        <a:dk2>
          <a:srgbClr val="000000"/>
        </a:dk2>
        <a:lt2>
          <a:srgbClr val="DDDDDD"/>
        </a:lt2>
        <a:accent1>
          <a:srgbClr val="789F21"/>
        </a:accent1>
        <a:accent2>
          <a:srgbClr val="E9803F"/>
        </a:accent2>
        <a:accent3>
          <a:srgbClr val="FFFFFF"/>
        </a:accent3>
        <a:accent4>
          <a:srgbClr val="2C4868"/>
        </a:accent4>
        <a:accent5>
          <a:srgbClr val="BECDAB"/>
        </a:accent5>
        <a:accent6>
          <a:srgbClr val="D37338"/>
        </a:accent6>
        <a:hlink>
          <a:srgbClr val="E0C244"/>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1913</Words>
  <Application>Microsoft Office PowerPoint</Application>
  <PresentationFormat>宽屏</PresentationFormat>
  <Paragraphs>205</Paragraphs>
  <Slides>23</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宋体</vt:lpstr>
      <vt:lpstr>微软雅黑</vt:lpstr>
      <vt:lpstr>Arial</vt:lpstr>
      <vt:lpstr>Calibri</vt:lpstr>
      <vt:lpstr>Times New Roman</vt:lpstr>
      <vt:lpstr>Wingdings</vt:lpstr>
      <vt:lpstr>2_281TGp_consulting_light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Hebing Liu</dc:creator>
  <cp:lastModifiedBy>王 耀武</cp:lastModifiedBy>
  <cp:revision>24</cp:revision>
  <dcterms:created xsi:type="dcterms:W3CDTF">2018-12-24T08:10:00Z</dcterms:created>
  <dcterms:modified xsi:type="dcterms:W3CDTF">2022-12-10T12:59:24Z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2052-11.1.0.9098</vt:lpwstr>
  </property>
</Properties>
</file>