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1GL9/FNnUrbLSVs8MiQTaSRx2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8"/>
    <p:restoredTop sz="97376"/>
  </p:normalViewPr>
  <p:slideViewPr>
    <p:cSldViewPr snapToGrid="0" snapToObjects="1">
      <p:cViewPr varScale="1">
        <p:scale>
          <a:sx n="175" d="100"/>
          <a:sy n="175" d="100"/>
        </p:scale>
        <p:origin x="16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presentation topic is … </a:t>
            </a:r>
            <a:endParaRPr dirty="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604511ff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a:solidFill>
                  <a:schemeClr val="dk1"/>
                </a:solidFill>
              </a:rPr>
              <a:t>For the error analysis, we compared the difference between 2 similarity scores. The top left graph shows the distribution of T5 similarity scores, which indicates that most of the time, the output was not similar to any of the ending. It was one of the biggest challenges of this task, as story ending predictions can be various. The top right graph shows that the difference between similarity scores and we observed that the difference between two similarity scores are very close.</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r>
              <a:rPr lang="en-US">
                <a:solidFill>
                  <a:schemeClr val="dk1"/>
                </a:solidFill>
              </a:rPr>
              <a:t>The bottom left graph shows the distribution of Universal sentence encoder similarity scores. </a:t>
            </a:r>
            <a:endParaRPr>
              <a:solidFill>
                <a:schemeClr val="dk1"/>
              </a:solidFill>
            </a:endParaRPr>
          </a:p>
          <a:p>
            <a:pPr marL="0" lvl="0" indent="0" algn="just" rtl="0">
              <a:lnSpc>
                <a:spcPct val="115000"/>
              </a:lnSpc>
              <a:spcBef>
                <a:spcPts val="0"/>
              </a:spcBef>
              <a:spcAft>
                <a:spcPts val="0"/>
              </a:spcAft>
              <a:buNone/>
            </a:pPr>
            <a:r>
              <a:rPr lang="en-US">
                <a:solidFill>
                  <a:schemeClr val="dk1"/>
                </a:solidFill>
              </a:rPr>
              <a:t>The USE scores are displayed as slightly right skewed distributions. Most of the similarity scores are gathered between 0.2 to 0.6, which indicates that most of the cases, outputs are somewhat similar to two endings in the perspectives of the inner product of two sentence vectors. However, the same issue with T5 similarity score, we observed that the difference between two similarity scores are very close,</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r>
              <a:rPr lang="en-US">
                <a:solidFill>
                  <a:schemeClr val="dk1"/>
                </a:solidFill>
              </a:rPr>
              <a:t>Overall. the key struggle here is that although the model can output very reasonable next sentence prediction but the story endings can go all different directions, thus we need to improve our evaluation process. </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r>
              <a:rPr lang="en-US">
                <a:solidFill>
                  <a:schemeClr val="dk1"/>
                </a:solidFill>
              </a:rPr>
              <a:t>After applying the Simi_senti score, we significantly reduced the number of errors from 449 to 375. Among these errors, adding sentiment scores helped to capture the correct emotions that went with the flow of the stories. For the next steps, it could be helpful to use the Flair model to study the sentiment of input sentences, or the fourth input sentence, add into the weighted similarity score, which probably is helpful to find the correct ending.</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p:txBody>
      </p:sp>
      <p:sp>
        <p:nvSpPr>
          <p:cNvPr id="258" name="Google Shape;258;g10604511ff1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604511ff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rPr>
              <a:t>After we fine tuned our model, and applied the enhancement for evaluation process, we are happy to reach a test accuracy of 74.5% on the leaderboard of Story Cloze Test Winter 2018, which is the 5th position of the leaderboard.</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US" dirty="0">
                <a:solidFill>
                  <a:schemeClr val="dk1"/>
                </a:solidFill>
              </a:rPr>
              <a:t>In terms of future work for this study, it can be done through separating the input 4 sentences into “beginning”, “middle”, and then add attentions between two parts. and using both of them to predict the ending. </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US" dirty="0">
                <a:solidFill>
                  <a:schemeClr val="dk1"/>
                </a:solidFill>
              </a:rPr>
              <a:t>Lastly, I just would like to mention what we have learned. One thing that surprised us is that adding prefix does not help with the model. As we all know using T5 pertain model, we need to specify the task, for example translate German to English etc. In our case, we have fine tune the T5 model to a specific task, and with this task, we do not need to have the prefix. The original T5 is tuned on multiple tasks on a large number of corpus, which needs the </a:t>
            </a:r>
            <a:r>
              <a:rPr lang="en-US" dirty="0" err="1">
                <a:solidFill>
                  <a:schemeClr val="dk1"/>
                </a:solidFill>
              </a:rPr>
              <a:t>predix</a:t>
            </a:r>
            <a:r>
              <a:rPr lang="en-US" dirty="0">
                <a:solidFill>
                  <a:schemeClr val="dk1"/>
                </a:solidFill>
              </a:rPr>
              <a:t> to specify. </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US" dirty="0">
                <a:solidFill>
                  <a:schemeClr val="dk1"/>
                </a:solidFill>
              </a:rPr>
              <a:t>also, we learned that Not only model matters, but also the evaluation process. We are happy to experiment the end to end process of natural language processing</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
        <p:nvSpPr>
          <p:cNvPr id="276" name="Google Shape;276;g10604511ff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That is all for our presentation, we wanna give our huge thanks to professor Joahchim for coaching us during office hour. It was a pleasure to study with all of you here for this semester. Now we are open to any questions, comments or feedback.  </a:t>
            </a:r>
            <a:endParaRPr/>
          </a:p>
        </p:txBody>
      </p:sp>
      <p:sp>
        <p:nvSpPr>
          <p:cNvPr id="295" name="Google Shape;29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6" name="Google Shape;3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604511ff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a:t>
            </a:r>
            <a:r>
              <a:rPr lang="zh-CN" altLang="en-US" dirty="0"/>
              <a:t> </a:t>
            </a:r>
            <a:r>
              <a:rPr lang="en-US" altLang="zh-CN" dirty="0"/>
              <a:t>have learned from class, </a:t>
            </a:r>
            <a:r>
              <a:rPr lang="en-US" dirty="0"/>
              <a:t>T5 model can be applied to many different task. We were thinking about if T5 model can have one more extended functionality - story ending prediction. The input is some story sentences, and the output will be the story ending.</a:t>
            </a:r>
            <a:endParaRPr dirty="0"/>
          </a:p>
        </p:txBody>
      </p:sp>
      <p:sp>
        <p:nvSpPr>
          <p:cNvPr id="100" name="Google Shape;100;g10604511ff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634cc2ff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datasets we used in our project.</a:t>
            </a:r>
            <a:endParaRPr dirty="0"/>
          </a:p>
          <a:p>
            <a:pPr marL="0" lvl="0" indent="0" algn="just" rtl="0">
              <a:lnSpc>
                <a:spcPct val="115000"/>
              </a:lnSpc>
              <a:spcBef>
                <a:spcPts val="0"/>
              </a:spcBef>
              <a:spcAft>
                <a:spcPts val="0"/>
              </a:spcAft>
              <a:buClr>
                <a:schemeClr val="dk1"/>
              </a:buClr>
              <a:buSzPts val="1100"/>
              <a:buFont typeface="Arial"/>
              <a:buNone/>
            </a:pPr>
            <a:r>
              <a:rPr lang="en-US" b="1" dirty="0" err="1">
                <a:solidFill>
                  <a:schemeClr val="dk1"/>
                </a:solidFill>
              </a:rPr>
              <a:t>ROCStories</a:t>
            </a:r>
            <a:r>
              <a:rPr lang="en-US" b="1" dirty="0">
                <a:solidFill>
                  <a:schemeClr val="dk1"/>
                </a:solidFill>
              </a:rPr>
              <a:t> Corpora</a:t>
            </a:r>
            <a:r>
              <a:rPr lang="en-US" dirty="0">
                <a:solidFill>
                  <a:schemeClr val="dk1"/>
                </a:solidFill>
              </a:rPr>
              <a:t>, story id , title, 5 sentences</a:t>
            </a:r>
          </a:p>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rPr>
              <a:t> </a:t>
            </a:r>
            <a:r>
              <a:rPr lang="en-US" b="1" dirty="0">
                <a:solidFill>
                  <a:schemeClr val="dk1"/>
                </a:solidFill>
              </a:rPr>
              <a:t>Story Cloze Test</a:t>
            </a:r>
            <a:r>
              <a:rPr lang="en-US" dirty="0">
                <a:solidFill>
                  <a:schemeClr val="dk1"/>
                </a:solidFill>
              </a:rPr>
              <a:t> is a new commonsense reasoning framework for evaluating story understanding, and story generation. It has story id 4 sentences, ending 1 &amp; 2 and the label to show the correct ending</a:t>
            </a:r>
            <a:endParaRPr dirty="0"/>
          </a:p>
        </p:txBody>
      </p:sp>
      <p:sp>
        <p:nvSpPr>
          <p:cNvPr id="131" name="Google Shape;131;g10634cc2ff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04511ff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our research, we took an unsupervised approach and used the T5- base model. We did limited hyper parameter tuning, </a:t>
            </a:r>
            <a:r>
              <a:rPr lang="en-US" dirty="0" err="1"/>
              <a:t>eg</a:t>
            </a:r>
            <a:r>
              <a:rPr lang="en-US" dirty="0"/>
              <a:t>, we set smaller batch size, changed greedy search to beam search, generated 5 outputs for each story  </a:t>
            </a:r>
            <a:r>
              <a:rPr lang="en-US" dirty="0">
                <a:solidFill>
                  <a:schemeClr val="dk1"/>
                </a:solidFill>
              </a:rPr>
              <a:t>etc..</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US" dirty="0"/>
              <a:t>Since our training data does not have ending 1 and ending 2 options, our output for the sentence 5 prediction is in free text format. Therefore, we designed two layers of validation .  </a:t>
            </a:r>
          </a:p>
          <a:p>
            <a:pPr marL="0" lvl="0" indent="0" algn="l" rtl="0">
              <a:spcBef>
                <a:spcPts val="0"/>
              </a:spcBef>
              <a:spcAft>
                <a:spcPts val="0"/>
              </a:spcAft>
              <a:buNone/>
            </a:pPr>
            <a:r>
              <a:rPr lang="en-US" dirty="0"/>
              <a:t>In the first layer, the validation data was 20% of the random sampled training data and we used Binary Cross Entropy Loss to evaluate the performance of the text generation.</a:t>
            </a:r>
          </a:p>
          <a:p>
            <a:pPr marL="0" lvl="0" indent="0" algn="l" rtl="0">
              <a:spcBef>
                <a:spcPts val="0"/>
              </a:spcBef>
              <a:spcAft>
                <a:spcPts val="0"/>
              </a:spcAft>
              <a:buNone/>
            </a:pPr>
            <a:r>
              <a:rPr lang="en-US" dirty="0"/>
              <a:t> In the second layer, the validation data was from the Story Cloze Test and we used the Simi-</a:t>
            </a:r>
            <a:r>
              <a:rPr lang="en-US" dirty="0" err="1"/>
              <a:t>Senti</a:t>
            </a:r>
            <a:r>
              <a:rPr lang="en-US" dirty="0"/>
              <a:t> </a:t>
            </a:r>
            <a:r>
              <a:rPr lang="en-US" dirty="0" err="1"/>
              <a:t>scoreas</a:t>
            </a:r>
            <a:r>
              <a:rPr lang="en-US" dirty="0"/>
              <a:t> our evaluation metrics</a:t>
            </a:r>
          </a:p>
        </p:txBody>
      </p:sp>
      <p:sp>
        <p:nvSpPr>
          <p:cNvPr id="160" name="Google Shape;160;g10604511ff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634cc2ff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obtaining the output sentences from the fine-tuned T5 model, we used two different ways to measure sentence similarity: T5-sentence similarity and Universal </a:t>
            </a:r>
            <a:r>
              <a:rPr lang="en-US" dirty="0" err="1"/>
              <a:t>Sentense</a:t>
            </a:r>
            <a:r>
              <a:rPr lang="en-US" dirty="0"/>
              <a:t> Encoder</a:t>
            </a:r>
          </a:p>
          <a:p>
            <a:pPr marL="0" lvl="0" indent="0" algn="l" rtl="0">
              <a:spcBef>
                <a:spcPts val="0"/>
              </a:spcBef>
              <a:spcAft>
                <a:spcPts val="0"/>
              </a:spcAft>
              <a:buNone/>
            </a:pPr>
            <a:endParaRPr dirty="0"/>
          </a:p>
          <a:p>
            <a:pPr marL="0" lvl="0" indent="0" algn="l" rtl="0">
              <a:spcBef>
                <a:spcPts val="0"/>
              </a:spcBef>
              <a:spcAft>
                <a:spcPts val="0"/>
              </a:spcAft>
              <a:buNone/>
            </a:pPr>
            <a:r>
              <a:rPr lang="en-US" dirty="0"/>
              <a:t>In the Story Cloze Test, the right ending usually goes with the flow of the previous 4 sentences, which means that the right ending shares the similar sentiment with the input 4 sentences. Flair sentiment analysis has reached the state of arts in various datasets, which also provided us the best result for our SCT dataset.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Finally We defined our Simi-</a:t>
            </a:r>
            <a:r>
              <a:rPr lang="en-US" dirty="0" err="1"/>
              <a:t>Senti</a:t>
            </a:r>
            <a:r>
              <a:rPr lang="en-US" dirty="0"/>
              <a:t> SCORE calculation as sentiment consistency indicator * 1 + similarity score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4" name="Google Shape;174;g10634cc2ff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604511ff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 our baseline model, we formatted the model input as a small paragraph, which concatenated the first 4 sentences and the corresponding output as the 5th sentence. We then further breakdown sentences into tokens and then we pad all the sentences to the same length, which is 256.  We passed the tokens into the base model, through back propagation, our loss kept decreasing. In the end, we output the prediction of sentence 5 to compare with the target sentence.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98" name="Google Shape;198;g10604511ff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634cc2ff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we experimented with both T5-small and T5-base model. The T5-small model has 60 million parameters and The T5-base model has 220 million parameters. Here is he the prediction result examples from T5-base and T5-small models.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dirty="0">
                <a:solidFill>
                  <a:schemeClr val="dk1"/>
                </a:solidFill>
              </a:rPr>
              <a:t>In our baseline model, we only generated one ending for each story. In fact, one story could have many possible endings. In order to add some variance to the output, we tried to generate 5 outputs for each story by tuning</a:t>
            </a:r>
            <a:r>
              <a:rPr lang="zh-CN" altLang="en-US" dirty="0">
                <a:solidFill>
                  <a:schemeClr val="dk1"/>
                </a:solidFill>
              </a:rPr>
              <a:t> </a:t>
            </a:r>
            <a:r>
              <a:rPr lang="en-US" dirty="0">
                <a:solidFill>
                  <a:schemeClr val="dk1"/>
                </a:solidFill>
              </a:rPr>
              <a:t>Number of Return Sequence </a:t>
            </a:r>
            <a:r>
              <a:rPr lang="zh-CN" altLang="en-US" dirty="0">
                <a:solidFill>
                  <a:schemeClr val="dk1"/>
                </a:solidFill>
              </a:rPr>
              <a:t> </a:t>
            </a:r>
            <a:r>
              <a:rPr lang="en-US" altLang="zh-CN" dirty="0">
                <a:solidFill>
                  <a:schemeClr val="dk1"/>
                </a:solidFill>
              </a:rPr>
              <a:t>and</a:t>
            </a:r>
            <a:r>
              <a:rPr lang="zh-CN" altLang="en-US" dirty="0">
                <a:solidFill>
                  <a:schemeClr val="dk1"/>
                </a:solidFill>
              </a:rPr>
              <a:t> </a:t>
            </a:r>
            <a:r>
              <a:rPr lang="en-US" dirty="0">
                <a:solidFill>
                  <a:schemeClr val="dk1"/>
                </a:solidFill>
              </a:rPr>
              <a:t>Beam Size</a:t>
            </a:r>
            <a:r>
              <a:rPr lang="zh-CN" altLang="en-US" dirty="0">
                <a:solidFill>
                  <a:schemeClr val="dk1"/>
                </a:solidFill>
              </a:rPr>
              <a:t>。</a:t>
            </a:r>
            <a:endParaRPr lang="en-US" dirty="0">
              <a:solidFill>
                <a:schemeClr val="dk1"/>
              </a:solidFill>
            </a:endParaRPr>
          </a:p>
          <a:p>
            <a:pPr marL="0" lvl="0" indent="0" algn="l" rtl="0">
              <a:spcBef>
                <a:spcPts val="0"/>
              </a:spcBef>
              <a:spcAft>
                <a:spcPts val="0"/>
              </a:spcAft>
              <a:buNone/>
            </a:pPr>
            <a:endParaRPr lang="en-US" dirty="0"/>
          </a:p>
        </p:txBody>
      </p:sp>
      <p:sp>
        <p:nvSpPr>
          <p:cNvPr id="211" name="Google Shape;211;g10634cc2ff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634cc2ff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After using the best model to make the prediction on the Story Cloze dataset, we validated the model performance by using Simi-</a:t>
            </a:r>
            <a:r>
              <a:rPr lang="en-US" dirty="0" err="1">
                <a:solidFill>
                  <a:schemeClr val="dk1"/>
                </a:solidFill>
              </a:rPr>
              <a:t>Senti</a:t>
            </a:r>
            <a:r>
              <a:rPr lang="en-US" dirty="0">
                <a:solidFill>
                  <a:schemeClr val="dk1"/>
                </a:solidFill>
              </a:rPr>
              <a:t> score to get the accuracy score.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US" dirty="0">
                <a:solidFill>
                  <a:schemeClr val="dk1"/>
                </a:solidFill>
              </a:rPr>
              <a:t>We generated 5 outputs for each story, so we got 5 Semi-</a:t>
            </a:r>
            <a:r>
              <a:rPr lang="en-US" dirty="0" err="1">
                <a:solidFill>
                  <a:schemeClr val="dk1"/>
                </a:solidFill>
              </a:rPr>
              <a:t>Senti</a:t>
            </a:r>
            <a:r>
              <a:rPr lang="en-US" dirty="0">
                <a:solidFill>
                  <a:schemeClr val="dk1"/>
                </a:solidFill>
              </a:rPr>
              <a:t> scores for each ending. Each pair of the Simi-</a:t>
            </a:r>
            <a:r>
              <a:rPr lang="en-US" dirty="0" err="1">
                <a:solidFill>
                  <a:schemeClr val="dk1"/>
                </a:solidFill>
              </a:rPr>
              <a:t>Senti</a:t>
            </a:r>
            <a:r>
              <a:rPr lang="en-US" dirty="0">
                <a:solidFill>
                  <a:schemeClr val="dk1"/>
                </a:solidFill>
              </a:rPr>
              <a:t> scores could contribute one vote. Then we picked the final label which have the highest vote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
        <p:nvSpPr>
          <p:cNvPr id="228" name="Google Shape;228;g10634cc2ff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604511ff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 Ming. Here I will present the experiment results. We found out that T5 base worked better than T5 small in our case, because we have over 50 thousands training examples. We did not train T5 large model due the constraints of our equipments, but we do encourage other researchers who are interested in this topic to continue. </a:t>
            </a:r>
            <a:endParaRPr/>
          </a:p>
          <a:p>
            <a:pPr marL="0" lvl="0" indent="0" algn="l" rtl="0">
              <a:spcBef>
                <a:spcPts val="0"/>
              </a:spcBef>
              <a:spcAft>
                <a:spcPts val="0"/>
              </a:spcAft>
              <a:buNone/>
            </a:pPr>
            <a:endParaRPr/>
          </a:p>
          <a:p>
            <a:pPr marL="0" lvl="0" indent="0" algn="l" rtl="0">
              <a:spcBef>
                <a:spcPts val="0"/>
              </a:spcBef>
              <a:spcAft>
                <a:spcPts val="0"/>
              </a:spcAft>
              <a:buNone/>
            </a:pPr>
            <a:r>
              <a:rPr lang="en-US"/>
              <a:t>Therefore, we experimented rest of our enhancement on the T5 base model and we found out that after adding the 5 outputs, we improved the accuracy by 1.1% and reached 72% accuracy on the validation set.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After adding the Simi-Senti scores, the baseline has been improved by 5.2% and reached 75% accuracy.</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After adding the 5 outputs, and simi-senti scores, we reached an accuracy of 76%, which has increased 6.6% compared to baseline.</a:t>
            </a:r>
            <a:endParaRPr/>
          </a:p>
          <a:p>
            <a:pPr marL="0" lvl="0" indent="0" algn="l" rtl="0">
              <a:spcBef>
                <a:spcPts val="0"/>
              </a:spcBef>
              <a:spcAft>
                <a:spcPts val="0"/>
              </a:spcAft>
              <a:buNone/>
            </a:pPr>
            <a:endParaRPr/>
          </a:p>
        </p:txBody>
      </p:sp>
      <p:sp>
        <p:nvSpPr>
          <p:cNvPr id="242" name="Google Shape;242;g10604511ff1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ngchen@ischool.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fengyaoluo@berkele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hyperlink" Target="mailto:fengyaoluo@berkeley.edu" TargetMode="External"/><Relationship Id="rId3" Type="http://schemas.openxmlformats.org/officeDocument/2006/relationships/hyperlink" Target="mailto:mingchen@ischool.berkeley.edu" TargetMode="External"/><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2.jpg"/><Relationship Id="rId4" Type="http://schemas.openxmlformats.org/officeDocument/2006/relationships/hyperlink" Target="https://github.com/xiaowanzio8" TargetMode="External"/><Relationship Id="rId9" Type="http://schemas.openxmlformats.org/officeDocument/2006/relationships/hyperlink" Target="https://github.com/fengyaoluo"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0" y="0"/>
            <a:ext cx="12191696"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6" name="Google Shape;86;p1"/>
          <p:cNvGrpSpPr/>
          <p:nvPr/>
        </p:nvGrpSpPr>
        <p:grpSpPr>
          <a:xfrm flipH="1">
            <a:off x="-18230" y="-8167"/>
            <a:ext cx="4834070" cy="2488150"/>
            <a:chOff x="6867015" y="-1"/>
            <a:chExt cx="5324985" cy="3251912"/>
          </a:xfrm>
        </p:grpSpPr>
        <p:sp>
          <p:nvSpPr>
            <p:cNvPr id="87" name="Google Shape;87;p1"/>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1" name="Google Shape;91;p1"/>
          <p:cNvSpPr txBox="1">
            <a:spLocks noGrp="1"/>
          </p:cNvSpPr>
          <p:nvPr>
            <p:ph type="title"/>
          </p:nvPr>
        </p:nvSpPr>
        <p:spPr>
          <a:xfrm>
            <a:off x="1042875" y="2308950"/>
            <a:ext cx="10387200" cy="183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b="1"/>
            </a:br>
            <a:r>
              <a:rPr lang="en-US" b="1"/>
              <a:t>Text Generation: Story Ending Prediction</a:t>
            </a:r>
            <a:endParaRPr b="1"/>
          </a:p>
          <a:p>
            <a:pPr marL="0" lvl="0" indent="0" algn="ctr" rtl="0">
              <a:lnSpc>
                <a:spcPct val="90000"/>
              </a:lnSpc>
              <a:spcBef>
                <a:spcPts val="0"/>
              </a:spcBef>
              <a:spcAft>
                <a:spcPts val="0"/>
              </a:spcAft>
              <a:buClr>
                <a:schemeClr val="dk1"/>
              </a:buClr>
              <a:buSzPct val="114450"/>
              <a:buFont typeface="Calibri"/>
              <a:buNone/>
            </a:pPr>
            <a:endParaRPr sz="3844" b="1"/>
          </a:p>
          <a:p>
            <a:pPr marL="0" lvl="0" indent="0" algn="ctr" rtl="0">
              <a:lnSpc>
                <a:spcPct val="90000"/>
              </a:lnSpc>
              <a:spcBef>
                <a:spcPts val="0"/>
              </a:spcBef>
              <a:spcAft>
                <a:spcPts val="0"/>
              </a:spcAft>
              <a:buClr>
                <a:schemeClr val="dk1"/>
              </a:buClr>
              <a:buSzPct val="48058"/>
              <a:buFont typeface="Arial"/>
              <a:buNone/>
            </a:pPr>
            <a:r>
              <a:rPr lang="en-US" sz="2288" b="1"/>
              <a:t>Could T5 model understand the causal relationship and generate reasonable story endings?</a:t>
            </a:r>
            <a:endParaRPr sz="2288" b="1"/>
          </a:p>
          <a:p>
            <a:pPr marL="0" lvl="0" indent="0" algn="ctr" rtl="0">
              <a:lnSpc>
                <a:spcPct val="90000"/>
              </a:lnSpc>
              <a:spcBef>
                <a:spcPts val="0"/>
              </a:spcBef>
              <a:spcAft>
                <a:spcPts val="0"/>
              </a:spcAft>
              <a:buClr>
                <a:schemeClr val="dk1"/>
              </a:buClr>
              <a:buSzPct val="100000"/>
              <a:buFont typeface="Calibri"/>
              <a:buNone/>
            </a:pPr>
            <a:endParaRPr b="1"/>
          </a:p>
        </p:txBody>
      </p:sp>
      <p:sp>
        <p:nvSpPr>
          <p:cNvPr id="92" name="Google Shape;92;p1"/>
          <p:cNvSpPr txBox="1">
            <a:spLocks noGrp="1"/>
          </p:cNvSpPr>
          <p:nvPr>
            <p:ph type="body" idx="1"/>
          </p:nvPr>
        </p:nvSpPr>
        <p:spPr>
          <a:xfrm>
            <a:off x="495075" y="4772500"/>
            <a:ext cx="10935000" cy="1072500"/>
          </a:xfrm>
          <a:prstGeom prst="rect">
            <a:avLst/>
          </a:prstGeom>
          <a:noFill/>
          <a:ln>
            <a:noFill/>
          </a:ln>
        </p:spPr>
        <p:txBody>
          <a:bodyPr spcFirstLastPara="1" wrap="square" lIns="91425" tIns="45700" rIns="91425" bIns="45700" anchor="t" anchorCtr="0">
            <a:normAutofit/>
          </a:bodyPr>
          <a:lstStyle/>
          <a:p>
            <a:pPr marL="3200400" lvl="0" indent="0" algn="l" rtl="0">
              <a:lnSpc>
                <a:spcPct val="90000"/>
              </a:lnSpc>
              <a:spcBef>
                <a:spcPts val="0"/>
              </a:spcBef>
              <a:spcAft>
                <a:spcPts val="0"/>
              </a:spcAft>
              <a:buClr>
                <a:schemeClr val="dk1"/>
              </a:buClr>
              <a:buSzPts val="2800"/>
              <a:buNone/>
            </a:pPr>
            <a:r>
              <a:rPr lang="en-US" sz="1800"/>
              <a:t>        </a:t>
            </a:r>
            <a:r>
              <a:rPr lang="en-US" sz="1700"/>
              <a:t>Ming Chen </a:t>
            </a:r>
            <a:r>
              <a:rPr lang="en-US" sz="2100"/>
              <a:t>                     </a:t>
            </a:r>
            <a:r>
              <a:rPr lang="en-US" sz="2000"/>
              <a:t>      </a:t>
            </a:r>
            <a:r>
              <a:rPr lang="en-US" sz="1700"/>
              <a:t>Fengyao Luo</a:t>
            </a:r>
            <a:endParaRPr sz="1700"/>
          </a:p>
          <a:p>
            <a:pPr marL="0" lvl="0" indent="0" algn="ctr" rtl="0">
              <a:lnSpc>
                <a:spcPct val="90000"/>
              </a:lnSpc>
              <a:spcBef>
                <a:spcPts val="0"/>
              </a:spcBef>
              <a:spcAft>
                <a:spcPts val="0"/>
              </a:spcAft>
              <a:buClr>
                <a:schemeClr val="dk1"/>
              </a:buClr>
              <a:buSzPts val="1100"/>
              <a:buNone/>
            </a:pPr>
            <a:r>
              <a:rPr lang="en-US" sz="2200"/>
              <a:t>    </a:t>
            </a:r>
            <a:r>
              <a:rPr lang="en-US" sz="1100" u="sng">
                <a:solidFill>
                  <a:schemeClr val="hlink"/>
                </a:solidFill>
                <a:hlinkClick r:id="rId3"/>
              </a:rPr>
              <a:t>mingchen@ischool.berkeley.edu</a:t>
            </a:r>
            <a:r>
              <a:rPr lang="en-US" sz="1100"/>
              <a:t>                          </a:t>
            </a:r>
            <a:r>
              <a:rPr lang="en-US" sz="1100" u="sng">
                <a:solidFill>
                  <a:schemeClr val="hlink"/>
                </a:solidFill>
                <a:hlinkClick r:id="rId4"/>
              </a:rPr>
              <a:t>fengyaoluo@berkeley.edu</a:t>
            </a:r>
            <a:endParaRPr sz="1100"/>
          </a:p>
          <a:p>
            <a:pPr marL="0" lvl="0" indent="0" algn="ctr" rtl="0">
              <a:lnSpc>
                <a:spcPct val="90000"/>
              </a:lnSpc>
              <a:spcBef>
                <a:spcPts val="0"/>
              </a:spcBef>
              <a:spcAft>
                <a:spcPts val="0"/>
              </a:spcAft>
              <a:buClr>
                <a:schemeClr val="dk1"/>
              </a:buClr>
              <a:buSzPts val="1100"/>
              <a:buFont typeface="Arial"/>
              <a:buNone/>
            </a:pPr>
            <a:endParaRPr sz="1000"/>
          </a:p>
        </p:txBody>
      </p:sp>
      <p:grpSp>
        <p:nvGrpSpPr>
          <p:cNvPr id="93" name="Google Shape;93;p1"/>
          <p:cNvGrpSpPr/>
          <p:nvPr/>
        </p:nvGrpSpPr>
        <p:grpSpPr>
          <a:xfrm rot="10800000">
            <a:off x="9058275" y="4146310"/>
            <a:ext cx="3142400" cy="2716805"/>
            <a:chOff x="-305" y="-4155"/>
            <a:chExt cx="2514948" cy="2174333"/>
          </a:xfrm>
        </p:grpSpPr>
        <p:sp>
          <p:nvSpPr>
            <p:cNvPr id="94" name="Google Shape;94;p1"/>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97" name="Google Shape;97;p1"/>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g10604511ff1_0_50"/>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 name="Google Shape;261;g10604511ff1_0_50"/>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262" name="Google Shape;262;g10604511ff1_0_50"/>
          <p:cNvSpPr txBox="1">
            <a:spLocks noGrp="1"/>
          </p:cNvSpPr>
          <p:nvPr>
            <p:ph type="title"/>
          </p:nvPr>
        </p:nvSpPr>
        <p:spPr>
          <a:xfrm>
            <a:off x="298" y="11"/>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Error Analysis</a:t>
            </a:r>
            <a:endParaRPr/>
          </a:p>
        </p:txBody>
      </p:sp>
      <p:grpSp>
        <p:nvGrpSpPr>
          <p:cNvPr id="263" name="Google Shape;263;g10604511ff1_0_50"/>
          <p:cNvGrpSpPr/>
          <p:nvPr/>
        </p:nvGrpSpPr>
        <p:grpSpPr>
          <a:xfrm>
            <a:off x="7867248" y="0"/>
            <a:ext cx="4324953" cy="2641203"/>
            <a:chOff x="6867015" y="-1"/>
            <a:chExt cx="5324985" cy="3251912"/>
          </a:xfrm>
        </p:grpSpPr>
        <p:sp>
          <p:nvSpPr>
            <p:cNvPr id="264" name="Google Shape;264;g10604511ff1_0_50"/>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g10604511ff1_0_50"/>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g10604511ff1_0_50"/>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g10604511ff1_0_50"/>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68" name="Google Shape;268;g10604511ff1_0_50"/>
          <p:cNvSpPr txBox="1">
            <a:spLocks noGrp="1"/>
          </p:cNvSpPr>
          <p:nvPr>
            <p:ph type="body" idx="1"/>
          </p:nvPr>
        </p:nvSpPr>
        <p:spPr>
          <a:xfrm>
            <a:off x="301" y="1724675"/>
            <a:ext cx="3487800" cy="4281900"/>
          </a:xfrm>
          <a:prstGeom prst="rect">
            <a:avLst/>
          </a:prstGeom>
          <a:noFill/>
          <a:ln>
            <a:noFill/>
          </a:ln>
        </p:spPr>
        <p:txBody>
          <a:bodyPr spcFirstLastPara="1" wrap="square" lIns="91425" tIns="45700" rIns="91425" bIns="45700" anchor="t" anchorCtr="0">
            <a:normAutofit/>
          </a:bodyPr>
          <a:lstStyle/>
          <a:p>
            <a:pPr marL="228600" lvl="0" indent="-114300" algn="l" rtl="0">
              <a:lnSpc>
                <a:spcPct val="90000"/>
              </a:lnSpc>
              <a:spcBef>
                <a:spcPts val="0"/>
              </a:spcBef>
              <a:spcAft>
                <a:spcPts val="0"/>
              </a:spcAft>
              <a:buClr>
                <a:schemeClr val="dk1"/>
              </a:buClr>
              <a:buSzPts val="1800"/>
              <a:buNone/>
            </a:pPr>
            <a:r>
              <a:rPr lang="en-US" sz="1800">
                <a:solidFill>
                  <a:schemeClr val="dk2"/>
                </a:solidFill>
              </a:rPr>
              <a:t>T5 similarity scores outputs lots of zeros. </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r>
              <a:rPr lang="en-US" sz="1800">
                <a:solidFill>
                  <a:schemeClr val="dk2"/>
                </a:solidFill>
              </a:rPr>
              <a:t>Similarity scores between output and ending 1 or ending 2 are very similar. </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r>
              <a:rPr lang="en-US" sz="1800" b="1">
                <a:solidFill>
                  <a:schemeClr val="dk2"/>
                </a:solidFill>
              </a:rPr>
              <a:t>After improvement: </a:t>
            </a:r>
            <a:endParaRPr sz="1800" b="1">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r>
              <a:rPr lang="en-US" sz="1800">
                <a:solidFill>
                  <a:schemeClr val="dk2"/>
                </a:solidFill>
              </a:rPr>
              <a:t>5 outputs are very similar as each other </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r>
              <a:rPr lang="en-US" sz="1800">
                <a:solidFill>
                  <a:schemeClr val="dk2"/>
                </a:solidFill>
              </a:rPr>
              <a:t>Simi-senti significantly improve the accuracy of the cases which have similar similarity scores. </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pic>
        <p:nvPicPr>
          <p:cNvPr id="269" name="Google Shape;269;g10604511ff1_0_50"/>
          <p:cNvPicPr preferRelativeResize="0"/>
          <p:nvPr/>
        </p:nvPicPr>
        <p:blipFill>
          <a:blip r:embed="rId3">
            <a:alphaModFix/>
          </a:blip>
          <a:stretch>
            <a:fillRect/>
          </a:stretch>
        </p:blipFill>
        <p:spPr>
          <a:xfrm>
            <a:off x="7867248" y="1018325"/>
            <a:ext cx="4324950" cy="2677045"/>
          </a:xfrm>
          <a:prstGeom prst="rect">
            <a:avLst/>
          </a:prstGeom>
          <a:noFill/>
          <a:ln>
            <a:noFill/>
          </a:ln>
        </p:spPr>
      </p:pic>
      <p:pic>
        <p:nvPicPr>
          <p:cNvPr id="270" name="Google Shape;270;g10604511ff1_0_50"/>
          <p:cNvPicPr preferRelativeResize="0"/>
          <p:nvPr/>
        </p:nvPicPr>
        <p:blipFill>
          <a:blip r:embed="rId4">
            <a:alphaModFix/>
          </a:blip>
          <a:stretch>
            <a:fillRect/>
          </a:stretch>
        </p:blipFill>
        <p:spPr>
          <a:xfrm>
            <a:off x="3542300" y="1066800"/>
            <a:ext cx="4324951" cy="2668974"/>
          </a:xfrm>
          <a:prstGeom prst="rect">
            <a:avLst/>
          </a:prstGeom>
          <a:noFill/>
          <a:ln>
            <a:noFill/>
          </a:ln>
        </p:spPr>
      </p:pic>
      <p:pic>
        <p:nvPicPr>
          <p:cNvPr id="271" name="Google Shape;271;g10604511ff1_0_50"/>
          <p:cNvPicPr preferRelativeResize="0"/>
          <p:nvPr/>
        </p:nvPicPr>
        <p:blipFill>
          <a:blip r:embed="rId5">
            <a:alphaModFix/>
          </a:blip>
          <a:stretch>
            <a:fillRect/>
          </a:stretch>
        </p:blipFill>
        <p:spPr>
          <a:xfrm>
            <a:off x="3431075" y="3939625"/>
            <a:ext cx="4644450" cy="2918381"/>
          </a:xfrm>
          <a:prstGeom prst="rect">
            <a:avLst/>
          </a:prstGeom>
          <a:noFill/>
          <a:ln>
            <a:noFill/>
          </a:ln>
        </p:spPr>
      </p:pic>
      <p:pic>
        <p:nvPicPr>
          <p:cNvPr id="272" name="Google Shape;272;g10604511ff1_0_50"/>
          <p:cNvPicPr preferRelativeResize="0"/>
          <p:nvPr/>
        </p:nvPicPr>
        <p:blipFill>
          <a:blip r:embed="rId6">
            <a:alphaModFix/>
          </a:blip>
          <a:stretch>
            <a:fillRect/>
          </a:stretch>
        </p:blipFill>
        <p:spPr>
          <a:xfrm>
            <a:off x="8075524" y="4130363"/>
            <a:ext cx="4182234" cy="2641200"/>
          </a:xfrm>
          <a:prstGeom prst="rect">
            <a:avLst/>
          </a:prstGeom>
          <a:noFill/>
          <a:ln>
            <a:noFill/>
          </a:ln>
        </p:spPr>
      </p:pic>
      <p:sp>
        <p:nvSpPr>
          <p:cNvPr id="273" name="Google Shape;273;g10604511ff1_0_50"/>
          <p:cNvSpPr txBox="1">
            <a:spLocks noGrp="1"/>
          </p:cNvSpPr>
          <p:nvPr>
            <p:ph type="body" idx="1"/>
          </p:nvPr>
        </p:nvSpPr>
        <p:spPr>
          <a:xfrm>
            <a:off x="300" y="1303150"/>
            <a:ext cx="3487800" cy="606600"/>
          </a:xfrm>
          <a:prstGeom prst="rect">
            <a:avLst/>
          </a:prstGeom>
          <a:noFill/>
          <a:ln>
            <a:noFill/>
          </a:ln>
        </p:spPr>
        <p:txBody>
          <a:bodyPr spcFirstLastPara="1" wrap="square" lIns="91425" tIns="45700" rIns="91425" bIns="45700" anchor="t" anchorCtr="0">
            <a:normAutofit/>
          </a:bodyPr>
          <a:lstStyle/>
          <a:p>
            <a:pPr marL="228600" lvl="0" indent="-114300" algn="l" rtl="0">
              <a:lnSpc>
                <a:spcPct val="90000"/>
              </a:lnSpc>
              <a:spcBef>
                <a:spcPts val="0"/>
              </a:spcBef>
              <a:spcAft>
                <a:spcPts val="0"/>
              </a:spcAft>
              <a:buClr>
                <a:schemeClr val="dk1"/>
              </a:buClr>
              <a:buSzPts val="1800"/>
              <a:buNone/>
            </a:pPr>
            <a:r>
              <a:rPr lang="en-US" sz="1800" b="1">
                <a:solidFill>
                  <a:schemeClr val="dk2"/>
                </a:solidFill>
              </a:rPr>
              <a:t>For Baseline:</a:t>
            </a:r>
            <a:endParaRPr sz="1800" b="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Google Shape;278;g10604511ff1_0_62"/>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g10604511ff1_0_62"/>
          <p:cNvSpPr/>
          <p:nvPr/>
        </p:nvSpPr>
        <p:spPr>
          <a:xfrm>
            <a:off x="5" y="124463"/>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280" name="Google Shape;280;g10604511ff1_0_62"/>
          <p:cNvSpPr txBox="1">
            <a:spLocks noGrp="1"/>
          </p:cNvSpPr>
          <p:nvPr>
            <p:ph type="title"/>
          </p:nvPr>
        </p:nvSpPr>
        <p:spPr>
          <a:xfrm>
            <a:off x="298" y="11"/>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Conclusion</a:t>
            </a:r>
            <a:endParaRPr/>
          </a:p>
        </p:txBody>
      </p:sp>
      <p:grpSp>
        <p:nvGrpSpPr>
          <p:cNvPr id="281" name="Google Shape;281;g10604511ff1_0_62"/>
          <p:cNvGrpSpPr/>
          <p:nvPr/>
        </p:nvGrpSpPr>
        <p:grpSpPr>
          <a:xfrm>
            <a:off x="7867248" y="0"/>
            <a:ext cx="4324953" cy="2641203"/>
            <a:chOff x="6867015" y="-1"/>
            <a:chExt cx="5324985" cy="3251912"/>
          </a:xfrm>
        </p:grpSpPr>
        <p:sp>
          <p:nvSpPr>
            <p:cNvPr id="282" name="Google Shape;282;g10604511ff1_0_6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3" name="Google Shape;283;g10604511ff1_0_6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4" name="Google Shape;284;g10604511ff1_0_6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5" name="Google Shape;285;g10604511ff1_0_6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86" name="Google Shape;286;g10604511ff1_0_62"/>
          <p:cNvPicPr preferRelativeResize="0"/>
          <p:nvPr/>
        </p:nvPicPr>
        <p:blipFill>
          <a:blip r:embed="rId3">
            <a:alphaModFix/>
          </a:blip>
          <a:stretch>
            <a:fillRect/>
          </a:stretch>
        </p:blipFill>
        <p:spPr>
          <a:xfrm>
            <a:off x="3619500" y="939312"/>
            <a:ext cx="8478824" cy="3334725"/>
          </a:xfrm>
          <a:prstGeom prst="rect">
            <a:avLst/>
          </a:prstGeom>
          <a:noFill/>
          <a:ln>
            <a:noFill/>
          </a:ln>
        </p:spPr>
      </p:pic>
      <p:pic>
        <p:nvPicPr>
          <p:cNvPr id="287" name="Google Shape;287;g10604511ff1_0_62"/>
          <p:cNvPicPr preferRelativeResize="0"/>
          <p:nvPr/>
        </p:nvPicPr>
        <p:blipFill>
          <a:blip r:embed="rId4">
            <a:alphaModFix/>
          </a:blip>
          <a:stretch>
            <a:fillRect/>
          </a:stretch>
        </p:blipFill>
        <p:spPr>
          <a:xfrm>
            <a:off x="300" y="1528425"/>
            <a:ext cx="985725" cy="852625"/>
          </a:xfrm>
          <a:prstGeom prst="rect">
            <a:avLst/>
          </a:prstGeom>
          <a:noFill/>
          <a:ln>
            <a:noFill/>
          </a:ln>
        </p:spPr>
      </p:pic>
      <p:pic>
        <p:nvPicPr>
          <p:cNvPr id="288" name="Google Shape;288;g10604511ff1_0_62"/>
          <p:cNvPicPr preferRelativeResize="0"/>
          <p:nvPr/>
        </p:nvPicPr>
        <p:blipFill>
          <a:blip r:embed="rId5">
            <a:alphaModFix/>
          </a:blip>
          <a:stretch>
            <a:fillRect/>
          </a:stretch>
        </p:blipFill>
        <p:spPr>
          <a:xfrm>
            <a:off x="73225" y="2463550"/>
            <a:ext cx="839887" cy="852625"/>
          </a:xfrm>
          <a:prstGeom prst="rect">
            <a:avLst/>
          </a:prstGeom>
          <a:noFill/>
          <a:ln>
            <a:noFill/>
          </a:ln>
        </p:spPr>
      </p:pic>
      <p:sp>
        <p:nvSpPr>
          <p:cNvPr id="289" name="Google Shape;289;g10604511ff1_0_62"/>
          <p:cNvSpPr txBox="1">
            <a:spLocks noGrp="1"/>
          </p:cNvSpPr>
          <p:nvPr>
            <p:ph type="body" idx="1"/>
          </p:nvPr>
        </p:nvSpPr>
        <p:spPr>
          <a:xfrm>
            <a:off x="789600" y="1724675"/>
            <a:ext cx="2829900" cy="1764000"/>
          </a:xfrm>
          <a:prstGeom prst="rect">
            <a:avLst/>
          </a:prstGeom>
          <a:noFill/>
          <a:ln>
            <a:noFill/>
          </a:ln>
        </p:spPr>
        <p:txBody>
          <a:bodyPr spcFirstLastPara="1" wrap="square" lIns="91425" tIns="45700" rIns="91425" bIns="45700" anchor="t" anchorCtr="0">
            <a:normAutofit/>
          </a:bodyPr>
          <a:lstStyle/>
          <a:p>
            <a:pPr marL="228600" lvl="0" indent="-114300" algn="l" rtl="0">
              <a:lnSpc>
                <a:spcPct val="90000"/>
              </a:lnSpc>
              <a:spcBef>
                <a:spcPts val="0"/>
              </a:spcBef>
              <a:spcAft>
                <a:spcPts val="0"/>
              </a:spcAft>
              <a:buClr>
                <a:schemeClr val="dk1"/>
              </a:buClr>
              <a:buSzPts val="1800"/>
              <a:buNone/>
            </a:pPr>
            <a:r>
              <a:rPr lang="en-US" sz="1800" b="1">
                <a:solidFill>
                  <a:schemeClr val="dk2"/>
                </a:solidFill>
              </a:rPr>
              <a:t>Test Accuracy:</a:t>
            </a:r>
            <a:r>
              <a:rPr lang="en-US" sz="1800">
                <a:solidFill>
                  <a:schemeClr val="dk2"/>
                </a:solidFill>
              </a:rPr>
              <a:t> 74.5% </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a:p>
            <a:pPr marL="228600" lvl="0" indent="-114300" algn="l" rtl="0">
              <a:lnSpc>
                <a:spcPct val="90000"/>
              </a:lnSpc>
              <a:spcBef>
                <a:spcPts val="0"/>
              </a:spcBef>
              <a:spcAft>
                <a:spcPts val="0"/>
              </a:spcAft>
              <a:buClr>
                <a:schemeClr val="dk1"/>
              </a:buClr>
              <a:buSzPts val="1800"/>
              <a:buNone/>
            </a:pPr>
            <a:r>
              <a:rPr lang="en-US" sz="1800" b="1">
                <a:solidFill>
                  <a:schemeClr val="dk2"/>
                </a:solidFill>
              </a:rPr>
              <a:t>Leaderboard position: </a:t>
            </a:r>
            <a:r>
              <a:rPr lang="en-US" sz="1800">
                <a:solidFill>
                  <a:schemeClr val="dk2"/>
                </a:solidFill>
              </a:rPr>
              <a:t>5th </a:t>
            </a:r>
            <a:endParaRPr sz="1800">
              <a:solidFill>
                <a:schemeClr val="dk2"/>
              </a:solidFill>
            </a:endParaRPr>
          </a:p>
        </p:txBody>
      </p:sp>
      <p:sp>
        <p:nvSpPr>
          <p:cNvPr id="290" name="Google Shape;290;g10604511ff1_0_62"/>
          <p:cNvSpPr txBox="1">
            <a:spLocks noGrp="1"/>
          </p:cNvSpPr>
          <p:nvPr>
            <p:ph type="body" idx="1"/>
          </p:nvPr>
        </p:nvSpPr>
        <p:spPr>
          <a:xfrm>
            <a:off x="4866700" y="4540125"/>
            <a:ext cx="6834300" cy="2142000"/>
          </a:xfrm>
          <a:prstGeom prst="rect">
            <a:avLst/>
          </a:prstGeom>
          <a:noFill/>
          <a:ln>
            <a:noFill/>
          </a:ln>
        </p:spPr>
        <p:txBody>
          <a:bodyPr spcFirstLastPara="1" wrap="square" lIns="91425" tIns="45700" rIns="91425" bIns="45700" anchor="t" anchorCtr="0">
            <a:normAutofit/>
          </a:bodyPr>
          <a:lstStyle/>
          <a:p>
            <a:pPr marL="228600" lvl="0" indent="-114300" algn="l" rtl="0">
              <a:lnSpc>
                <a:spcPct val="90000"/>
              </a:lnSpc>
              <a:spcBef>
                <a:spcPts val="0"/>
              </a:spcBef>
              <a:spcAft>
                <a:spcPts val="0"/>
              </a:spcAft>
              <a:buClr>
                <a:schemeClr val="dk1"/>
              </a:buClr>
              <a:buSzPts val="1800"/>
              <a:buNone/>
            </a:pPr>
            <a:r>
              <a:rPr lang="en-US" sz="1800" b="1">
                <a:solidFill>
                  <a:schemeClr val="dk2"/>
                </a:solidFill>
              </a:rPr>
              <a:t>Future work:</a:t>
            </a:r>
            <a:endParaRPr sz="1800" b="1">
              <a:solidFill>
                <a:schemeClr val="dk2"/>
              </a:solidFill>
            </a:endParaRPr>
          </a:p>
          <a:p>
            <a:pPr marL="228600" lvl="0" indent="-114300" algn="l" rtl="0">
              <a:lnSpc>
                <a:spcPct val="90000"/>
              </a:lnSpc>
              <a:spcBef>
                <a:spcPts val="0"/>
              </a:spcBef>
              <a:spcAft>
                <a:spcPts val="0"/>
              </a:spcAft>
              <a:buClr>
                <a:schemeClr val="dk1"/>
              </a:buClr>
              <a:buSzPts val="1800"/>
              <a:buNone/>
            </a:pPr>
            <a:endParaRPr sz="1800" b="1">
              <a:solidFill>
                <a:schemeClr val="dk2"/>
              </a:solidFill>
            </a:endParaRPr>
          </a:p>
          <a:p>
            <a:pPr marL="228600" lvl="0" indent="-114300" algn="l" rtl="0">
              <a:lnSpc>
                <a:spcPct val="90000"/>
              </a:lnSpc>
              <a:spcBef>
                <a:spcPts val="0"/>
              </a:spcBef>
              <a:spcAft>
                <a:spcPts val="0"/>
              </a:spcAft>
              <a:buClr>
                <a:schemeClr val="dk1"/>
              </a:buClr>
              <a:buSzPts val="1100"/>
              <a:buFont typeface="Arial"/>
              <a:buNone/>
            </a:pPr>
            <a:r>
              <a:rPr lang="en-US" sz="1800">
                <a:solidFill>
                  <a:schemeClr val="dk2"/>
                </a:solidFill>
              </a:rPr>
              <a:t>Separating the input 4 sentences into “beginning” &amp; “middle”</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b="1">
              <a:solidFill>
                <a:schemeClr val="dk2"/>
              </a:solidFill>
            </a:endParaRPr>
          </a:p>
          <a:p>
            <a:pPr marL="228600" lvl="0" indent="-114300" algn="l" rtl="0">
              <a:lnSpc>
                <a:spcPct val="90000"/>
              </a:lnSpc>
              <a:spcBef>
                <a:spcPts val="0"/>
              </a:spcBef>
              <a:spcAft>
                <a:spcPts val="0"/>
              </a:spcAft>
              <a:buClr>
                <a:schemeClr val="dk1"/>
              </a:buClr>
              <a:buSzPts val="1800"/>
              <a:buNone/>
            </a:pPr>
            <a:r>
              <a:rPr lang="en-US" sz="1800" b="1">
                <a:solidFill>
                  <a:schemeClr val="dk2"/>
                </a:solidFill>
              </a:rPr>
              <a:t>What we have learned:</a:t>
            </a:r>
            <a:endParaRPr sz="1800" b="1">
              <a:solidFill>
                <a:schemeClr val="dk2"/>
              </a:solidFill>
            </a:endParaRPr>
          </a:p>
          <a:p>
            <a:pPr marL="228600" lvl="0" indent="-114300" algn="l" rtl="0">
              <a:lnSpc>
                <a:spcPct val="90000"/>
              </a:lnSpc>
              <a:spcBef>
                <a:spcPts val="0"/>
              </a:spcBef>
              <a:spcAft>
                <a:spcPts val="0"/>
              </a:spcAft>
              <a:buClr>
                <a:schemeClr val="dk1"/>
              </a:buClr>
              <a:buSzPts val="1800"/>
              <a:buNone/>
            </a:pPr>
            <a:endParaRPr sz="1800" b="1">
              <a:solidFill>
                <a:schemeClr val="dk2"/>
              </a:solidFill>
            </a:endParaRPr>
          </a:p>
          <a:p>
            <a:pPr marL="457200" lvl="0" indent="-342900" algn="l" rtl="0">
              <a:lnSpc>
                <a:spcPct val="90000"/>
              </a:lnSpc>
              <a:spcBef>
                <a:spcPts val="0"/>
              </a:spcBef>
              <a:spcAft>
                <a:spcPts val="0"/>
              </a:spcAft>
              <a:buClr>
                <a:schemeClr val="dk2"/>
              </a:buClr>
              <a:buSzPts val="1800"/>
              <a:buChar char="•"/>
            </a:pPr>
            <a:r>
              <a:rPr lang="en-US" sz="1800">
                <a:solidFill>
                  <a:schemeClr val="dk2"/>
                </a:solidFill>
              </a:rPr>
              <a:t>Prefix: Fine Tuning T5</a:t>
            </a:r>
            <a:endParaRPr sz="1800">
              <a:solidFill>
                <a:schemeClr val="dk2"/>
              </a:solidFill>
            </a:endParaRPr>
          </a:p>
          <a:p>
            <a:pPr marL="457200" lvl="0" indent="-342900" algn="l" rtl="0">
              <a:lnSpc>
                <a:spcPct val="90000"/>
              </a:lnSpc>
              <a:spcBef>
                <a:spcPts val="0"/>
              </a:spcBef>
              <a:spcAft>
                <a:spcPts val="0"/>
              </a:spcAft>
              <a:buClr>
                <a:schemeClr val="dk2"/>
              </a:buClr>
              <a:buSzPts val="1800"/>
              <a:buChar char="•"/>
            </a:pPr>
            <a:r>
              <a:rPr lang="en-US" sz="1800">
                <a:solidFill>
                  <a:schemeClr val="dk2"/>
                </a:solidFill>
              </a:rPr>
              <a:t>Evaluation process</a:t>
            </a:r>
            <a:endParaRPr sz="1800">
              <a:solidFill>
                <a:schemeClr val="dk2"/>
              </a:solidFill>
            </a:endParaRPr>
          </a:p>
          <a:p>
            <a:pPr marL="228600" lvl="0" indent="-114300" algn="l" rtl="0">
              <a:lnSpc>
                <a:spcPct val="90000"/>
              </a:lnSpc>
              <a:spcBef>
                <a:spcPts val="0"/>
              </a:spcBef>
              <a:spcAft>
                <a:spcPts val="0"/>
              </a:spcAft>
              <a:buClr>
                <a:schemeClr val="dk1"/>
              </a:buClr>
              <a:buSzPts val="1800"/>
              <a:buNone/>
            </a:pPr>
            <a:endParaRPr sz="1800" b="1">
              <a:solidFill>
                <a:schemeClr val="dk2"/>
              </a:solidFill>
            </a:endParaRPr>
          </a:p>
        </p:txBody>
      </p:sp>
      <p:pic>
        <p:nvPicPr>
          <p:cNvPr id="291" name="Google Shape;291;g10604511ff1_0_62"/>
          <p:cNvPicPr preferRelativeResize="0"/>
          <p:nvPr/>
        </p:nvPicPr>
        <p:blipFill>
          <a:blip r:embed="rId6">
            <a:alphaModFix/>
          </a:blip>
          <a:stretch>
            <a:fillRect/>
          </a:stretch>
        </p:blipFill>
        <p:spPr>
          <a:xfrm>
            <a:off x="155713" y="4870075"/>
            <a:ext cx="4486275" cy="1619250"/>
          </a:xfrm>
          <a:prstGeom prst="rect">
            <a:avLst/>
          </a:prstGeom>
          <a:noFill/>
          <a:ln>
            <a:noFill/>
          </a:ln>
        </p:spPr>
      </p:pic>
      <p:sp>
        <p:nvSpPr>
          <p:cNvPr id="292" name="Google Shape;292;g10604511ff1_0_62"/>
          <p:cNvSpPr txBox="1"/>
          <p:nvPr/>
        </p:nvSpPr>
        <p:spPr>
          <a:xfrm>
            <a:off x="4152750" y="2750400"/>
            <a:ext cx="1528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rgbClr val="666666"/>
                </a:solidFill>
                <a:highlight>
                  <a:srgbClr val="CCCCCC"/>
                </a:highlight>
                <a:latin typeface="Calibri"/>
                <a:ea typeface="Calibri"/>
                <a:cs typeface="Calibri"/>
                <a:sym typeface="Calibri"/>
              </a:rPr>
              <a:t>fengyao &amp; ming</a:t>
            </a:r>
            <a:endParaRPr sz="1200">
              <a:solidFill>
                <a:srgbClr val="666666"/>
              </a:solidFill>
              <a:highlight>
                <a:srgbClr val="CCCCCC"/>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5"/>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 name="Google Shape;298;p5"/>
          <p:cNvSpPr/>
          <p:nvPr/>
        </p:nvSpPr>
        <p:spPr>
          <a:xfrm>
            <a:off x="305"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grpSp>
        <p:nvGrpSpPr>
          <p:cNvPr id="299" name="Google Shape;299;p5"/>
          <p:cNvGrpSpPr/>
          <p:nvPr/>
        </p:nvGrpSpPr>
        <p:grpSpPr>
          <a:xfrm>
            <a:off x="-8125" y="0"/>
            <a:ext cx="6418351" cy="6857797"/>
            <a:chOff x="-19221" y="0"/>
            <a:chExt cx="5646974" cy="6483075"/>
          </a:xfrm>
        </p:grpSpPr>
        <p:sp>
          <p:nvSpPr>
            <p:cNvPr id="300" name="Google Shape;300;p5"/>
            <p:cNvSpPr/>
            <p:nvPr/>
          </p:nvSpPr>
          <p:spPr>
            <a:xfrm>
              <a:off x="-19220" y="116610"/>
              <a:ext cx="5535001" cy="6250127"/>
            </a:xfrm>
            <a:custGeom>
              <a:avLst/>
              <a:gdLst/>
              <a:ahLst/>
              <a:cxnLst/>
              <a:rect l="l" t="t" r="r" b="b"/>
              <a:pathLst>
                <a:path w="5535001" h="6250127" extrusionOk="0">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70AD47">
                    <a:alpha val="9803"/>
                  </a:srgbClr>
                </a:gs>
                <a:gs pos="37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 name="Google Shape;301;p5"/>
            <p:cNvSpPr/>
            <p:nvPr/>
          </p:nvSpPr>
          <p:spPr>
            <a:xfrm>
              <a:off x="-19221" y="176241"/>
              <a:ext cx="5646908" cy="6130481"/>
            </a:xfrm>
            <a:custGeom>
              <a:avLst/>
              <a:gdLst/>
              <a:ahLst/>
              <a:cxnLst/>
              <a:rect l="l" t="t" r="r" b="b"/>
              <a:pathLst>
                <a:path w="5646908" h="6130481" extrusionOk="0">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54000">
                  <a:srgbClr val="70AD47">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 name="Google Shape;302;p5"/>
            <p:cNvSpPr/>
            <p:nvPr/>
          </p:nvSpPr>
          <p:spPr>
            <a:xfrm>
              <a:off x="-19221" y="176241"/>
              <a:ext cx="5517522" cy="6130481"/>
            </a:xfrm>
            <a:custGeom>
              <a:avLst/>
              <a:gdLst/>
              <a:ahLst/>
              <a:cxnLst/>
              <a:rect l="l" t="t" r="r" b="b"/>
              <a:pathLst>
                <a:path w="5517522" h="6130481" extrusionOk="0">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 name="Google Shape;303;p5"/>
            <p:cNvSpPr/>
            <p:nvPr/>
          </p:nvSpPr>
          <p:spPr>
            <a:xfrm>
              <a:off x="-19220" y="176241"/>
              <a:ext cx="5517475" cy="6130481"/>
            </a:xfrm>
            <a:custGeom>
              <a:avLst/>
              <a:gdLst/>
              <a:ahLst/>
              <a:cxnLst/>
              <a:rect l="l" t="t" r="r" b="b"/>
              <a:pathLst>
                <a:path w="5517475" h="6130481" extrusionOk="0">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5"/>
            <p:cNvSpPr/>
            <p:nvPr/>
          </p:nvSpPr>
          <p:spPr>
            <a:xfrm>
              <a:off x="-19221" y="0"/>
              <a:ext cx="5646974" cy="6483075"/>
            </a:xfrm>
            <a:custGeom>
              <a:avLst/>
              <a:gdLst/>
              <a:ahLst/>
              <a:cxnLst/>
              <a:rect l="l" t="t" r="r" b="b"/>
              <a:pathLst>
                <a:path w="5646974" h="6483075" extrusionOk="0">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FFFFFF">
                    <a:alpha val="9803"/>
                  </a:srgbClr>
                </a:gs>
                <a:gs pos="2000">
                  <a:srgbClr val="FFFFFF">
                    <a:alpha val="9803"/>
                  </a:srgbClr>
                </a:gs>
                <a:gs pos="16000">
                  <a:srgbClr val="70AD47">
                    <a:alpha val="9803"/>
                  </a:srgbClr>
                </a:gs>
                <a:gs pos="74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05" name="Google Shape;305;p5"/>
          <p:cNvSpPr txBox="1">
            <a:spLocks noGrp="1"/>
          </p:cNvSpPr>
          <p:nvPr>
            <p:ph type="title"/>
          </p:nvPr>
        </p:nvSpPr>
        <p:spPr>
          <a:xfrm>
            <a:off x="804672"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Calibri"/>
              <a:buNone/>
            </a:pPr>
            <a:r>
              <a:rPr lang="en-US" sz="6100" b="1">
                <a:solidFill>
                  <a:schemeClr val="dk2"/>
                </a:solidFill>
              </a:rPr>
              <a:t>Q&amp;A</a:t>
            </a:r>
            <a:endParaRPr sz="6500" b="1"/>
          </a:p>
        </p:txBody>
      </p:sp>
      <p:sp>
        <p:nvSpPr>
          <p:cNvPr id="306" name="Google Shape;306;p5"/>
          <p:cNvSpPr txBox="1">
            <a:spLocks noGrp="1"/>
          </p:cNvSpPr>
          <p:nvPr>
            <p:ph type="body" idx="1"/>
          </p:nvPr>
        </p:nvSpPr>
        <p:spPr>
          <a:xfrm>
            <a:off x="7781850" y="572700"/>
            <a:ext cx="4192200" cy="2377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3100" b="1">
                <a:solidFill>
                  <a:schemeClr val="dk2"/>
                </a:solidFill>
              </a:rPr>
              <a:t>Ming Chen</a:t>
            </a:r>
            <a:endParaRPr sz="3100" b="1">
              <a:solidFill>
                <a:schemeClr val="dk2"/>
              </a:solidFill>
            </a:endParaRPr>
          </a:p>
          <a:p>
            <a:pPr marL="0" lvl="0" indent="0" algn="l" rtl="0">
              <a:spcBef>
                <a:spcPts val="0"/>
              </a:spcBef>
              <a:spcAft>
                <a:spcPts val="0"/>
              </a:spcAft>
              <a:buClr>
                <a:schemeClr val="dk1"/>
              </a:buClr>
              <a:buSzPts val="1100"/>
              <a:buNone/>
            </a:pPr>
            <a:endParaRPr sz="1800" b="1">
              <a:solidFill>
                <a:schemeClr val="dk2"/>
              </a:solidFill>
            </a:endParaRPr>
          </a:p>
          <a:p>
            <a:pPr marL="0" lvl="0" indent="0" algn="l" rtl="0">
              <a:spcBef>
                <a:spcPts val="0"/>
              </a:spcBef>
              <a:spcAft>
                <a:spcPts val="0"/>
              </a:spcAft>
              <a:buClr>
                <a:schemeClr val="dk1"/>
              </a:buClr>
              <a:buSzPts val="1100"/>
              <a:buNone/>
            </a:pPr>
            <a:r>
              <a:rPr lang="en-US" sz="1800" u="sng">
                <a:solidFill>
                  <a:schemeClr val="hlink"/>
                </a:solidFill>
                <a:hlinkClick r:id="rId3"/>
              </a:rPr>
              <a:t>mingchen@ischool.berkeley.edu</a:t>
            </a:r>
            <a:endParaRPr sz="1800">
              <a:solidFill>
                <a:schemeClr val="dk2"/>
              </a:solidFill>
            </a:endParaRPr>
          </a:p>
          <a:p>
            <a:pPr marL="0" lvl="0" indent="0" algn="l" rtl="0">
              <a:spcBef>
                <a:spcPts val="0"/>
              </a:spcBef>
              <a:spcAft>
                <a:spcPts val="0"/>
              </a:spcAft>
              <a:buClr>
                <a:schemeClr val="dk1"/>
              </a:buClr>
              <a:buSzPts val="1100"/>
              <a:buNone/>
            </a:pPr>
            <a:endParaRPr sz="1800">
              <a:solidFill>
                <a:schemeClr val="dk2"/>
              </a:solidFill>
            </a:endParaRPr>
          </a:p>
          <a:p>
            <a:pPr marL="0" lvl="0" indent="0" algn="l" rtl="0">
              <a:spcBef>
                <a:spcPts val="0"/>
              </a:spcBef>
              <a:spcAft>
                <a:spcPts val="0"/>
              </a:spcAft>
              <a:buClr>
                <a:schemeClr val="dk1"/>
              </a:buClr>
              <a:buSzPts val="1100"/>
              <a:buNone/>
            </a:pPr>
            <a:r>
              <a:rPr lang="en-US" sz="1800" u="sng">
                <a:solidFill>
                  <a:schemeClr val="hlink"/>
                </a:solidFill>
                <a:hlinkClick r:id="rId4"/>
              </a:rPr>
              <a:t>https://github.com/xiaowanzio8</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solidFill>
                <a:schemeClr val="dk2"/>
              </a:solidFill>
            </a:endParaRPr>
          </a:p>
        </p:txBody>
      </p:sp>
      <p:pic>
        <p:nvPicPr>
          <p:cNvPr id="307" name="Google Shape;307;p5"/>
          <p:cNvPicPr preferRelativeResize="0"/>
          <p:nvPr/>
        </p:nvPicPr>
        <p:blipFill rotWithShape="1">
          <a:blip r:embed="rId5">
            <a:alphaModFix/>
          </a:blip>
          <a:srcRect l="14008" t="9665" r="38244" b="42009"/>
          <a:stretch/>
        </p:blipFill>
        <p:spPr>
          <a:xfrm>
            <a:off x="3590801" y="303000"/>
            <a:ext cx="3090600" cy="3127800"/>
          </a:xfrm>
          <a:prstGeom prst="ellipse">
            <a:avLst/>
          </a:prstGeom>
          <a:noFill/>
          <a:ln>
            <a:noFill/>
          </a:ln>
        </p:spPr>
      </p:pic>
      <p:pic>
        <p:nvPicPr>
          <p:cNvPr id="308" name="Google Shape;308;p5"/>
          <p:cNvPicPr preferRelativeResize="0"/>
          <p:nvPr/>
        </p:nvPicPr>
        <p:blipFill>
          <a:blip r:embed="rId6">
            <a:alphaModFix/>
          </a:blip>
          <a:stretch>
            <a:fillRect/>
          </a:stretch>
        </p:blipFill>
        <p:spPr>
          <a:xfrm>
            <a:off x="7043071" y="1162396"/>
            <a:ext cx="648550" cy="535200"/>
          </a:xfrm>
          <a:prstGeom prst="rect">
            <a:avLst/>
          </a:prstGeom>
          <a:noFill/>
          <a:ln>
            <a:noFill/>
          </a:ln>
        </p:spPr>
      </p:pic>
      <p:pic>
        <p:nvPicPr>
          <p:cNvPr id="309" name="Google Shape;309;p5"/>
          <p:cNvPicPr preferRelativeResize="0"/>
          <p:nvPr/>
        </p:nvPicPr>
        <p:blipFill>
          <a:blip r:embed="rId7">
            <a:alphaModFix/>
          </a:blip>
          <a:stretch>
            <a:fillRect/>
          </a:stretch>
        </p:blipFill>
        <p:spPr>
          <a:xfrm>
            <a:off x="7145425" y="1697599"/>
            <a:ext cx="443825" cy="438350"/>
          </a:xfrm>
          <a:prstGeom prst="rect">
            <a:avLst/>
          </a:prstGeom>
          <a:noFill/>
          <a:ln>
            <a:noFill/>
          </a:ln>
        </p:spPr>
      </p:pic>
      <p:sp>
        <p:nvSpPr>
          <p:cNvPr id="310" name="Google Shape;310;p5"/>
          <p:cNvSpPr txBox="1">
            <a:spLocks noGrp="1"/>
          </p:cNvSpPr>
          <p:nvPr>
            <p:ph type="body" idx="1"/>
          </p:nvPr>
        </p:nvSpPr>
        <p:spPr>
          <a:xfrm>
            <a:off x="4473825" y="3962600"/>
            <a:ext cx="4192200" cy="2377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3100" b="1">
                <a:solidFill>
                  <a:schemeClr val="dk2"/>
                </a:solidFill>
              </a:rPr>
              <a:t>Fengyao Luo</a:t>
            </a:r>
            <a:endParaRPr sz="3100" b="1">
              <a:solidFill>
                <a:schemeClr val="dk2"/>
              </a:solidFill>
            </a:endParaRPr>
          </a:p>
          <a:p>
            <a:pPr marL="0" lvl="0" indent="0" algn="l" rtl="0">
              <a:spcBef>
                <a:spcPts val="0"/>
              </a:spcBef>
              <a:spcAft>
                <a:spcPts val="0"/>
              </a:spcAft>
              <a:buClr>
                <a:schemeClr val="dk1"/>
              </a:buClr>
              <a:buSzPts val="1100"/>
              <a:buNone/>
            </a:pPr>
            <a:endParaRPr sz="1800" b="1">
              <a:solidFill>
                <a:schemeClr val="dk2"/>
              </a:solidFill>
            </a:endParaRPr>
          </a:p>
          <a:p>
            <a:pPr marL="0" lvl="0" indent="0" algn="l" rtl="0">
              <a:spcBef>
                <a:spcPts val="0"/>
              </a:spcBef>
              <a:spcAft>
                <a:spcPts val="0"/>
              </a:spcAft>
              <a:buClr>
                <a:schemeClr val="dk1"/>
              </a:buClr>
              <a:buSzPts val="1100"/>
              <a:buNone/>
            </a:pPr>
            <a:r>
              <a:rPr lang="en-US" sz="1800" u="sng">
                <a:solidFill>
                  <a:schemeClr val="hlink"/>
                </a:solidFill>
                <a:hlinkClick r:id="rId8"/>
              </a:rPr>
              <a:t>fengyaoluo</a:t>
            </a:r>
            <a:r>
              <a:rPr lang="en-US" sz="1800" u="sng">
                <a:solidFill>
                  <a:schemeClr val="hlink"/>
                </a:solidFill>
                <a:hlinkClick r:id="rId8"/>
              </a:rPr>
              <a:t>@berkeley.edu</a:t>
            </a:r>
            <a:endParaRPr sz="1800">
              <a:solidFill>
                <a:schemeClr val="dk2"/>
              </a:solidFill>
            </a:endParaRPr>
          </a:p>
          <a:p>
            <a:pPr marL="0" lvl="0" indent="0" algn="l" rtl="0">
              <a:spcBef>
                <a:spcPts val="0"/>
              </a:spcBef>
              <a:spcAft>
                <a:spcPts val="0"/>
              </a:spcAft>
              <a:buClr>
                <a:schemeClr val="dk1"/>
              </a:buClr>
              <a:buSzPts val="1100"/>
              <a:buNone/>
            </a:pPr>
            <a:endParaRPr sz="1800">
              <a:solidFill>
                <a:schemeClr val="dk2"/>
              </a:solidFill>
            </a:endParaRPr>
          </a:p>
          <a:p>
            <a:pPr marL="0" lvl="0" indent="0" algn="l" rtl="0">
              <a:spcBef>
                <a:spcPts val="0"/>
              </a:spcBef>
              <a:spcAft>
                <a:spcPts val="0"/>
              </a:spcAft>
              <a:buClr>
                <a:schemeClr val="dk1"/>
              </a:buClr>
              <a:buSzPts val="1100"/>
              <a:buNone/>
            </a:pPr>
            <a:r>
              <a:rPr lang="en-US" sz="1800" u="sng">
                <a:solidFill>
                  <a:schemeClr val="hlink"/>
                </a:solidFill>
                <a:hlinkClick r:id="rId9"/>
              </a:rPr>
              <a:t>https://github.com/fengyaoluo</a:t>
            </a:r>
            <a:endParaRPr sz="1800">
              <a:solidFill>
                <a:schemeClr val="dk2"/>
              </a:solidFill>
            </a:endParaRPr>
          </a:p>
          <a:p>
            <a:pPr marL="0" lvl="0" indent="0" algn="l" rtl="0">
              <a:spcBef>
                <a:spcPts val="0"/>
              </a:spcBef>
              <a:spcAft>
                <a:spcPts val="0"/>
              </a:spcAft>
              <a:buClr>
                <a:schemeClr val="dk1"/>
              </a:buClr>
              <a:buSzPts val="1100"/>
              <a:buNone/>
            </a:pPr>
            <a:endParaRPr sz="1800">
              <a:solidFill>
                <a:schemeClr val="dk2"/>
              </a:solidFill>
            </a:endParaRPr>
          </a:p>
          <a:p>
            <a:pPr marL="0" lvl="0" indent="0" algn="l" rtl="0">
              <a:spcBef>
                <a:spcPts val="0"/>
              </a:spcBef>
              <a:spcAft>
                <a:spcPts val="0"/>
              </a:spcAft>
              <a:buClr>
                <a:schemeClr val="dk1"/>
              </a:buClr>
              <a:buSzPts val="1100"/>
              <a:buNone/>
            </a:pPr>
            <a:endParaRPr sz="1800">
              <a:solidFill>
                <a:schemeClr val="dk2"/>
              </a:solidFill>
            </a:endParaRPr>
          </a:p>
        </p:txBody>
      </p:sp>
      <p:pic>
        <p:nvPicPr>
          <p:cNvPr id="311" name="Google Shape;311;p5"/>
          <p:cNvPicPr preferRelativeResize="0"/>
          <p:nvPr/>
        </p:nvPicPr>
        <p:blipFill>
          <a:blip r:embed="rId6">
            <a:alphaModFix/>
          </a:blip>
          <a:stretch>
            <a:fillRect/>
          </a:stretch>
        </p:blipFill>
        <p:spPr>
          <a:xfrm>
            <a:off x="3695796" y="4531696"/>
            <a:ext cx="648550" cy="535200"/>
          </a:xfrm>
          <a:prstGeom prst="rect">
            <a:avLst/>
          </a:prstGeom>
          <a:noFill/>
          <a:ln>
            <a:noFill/>
          </a:ln>
        </p:spPr>
      </p:pic>
      <p:pic>
        <p:nvPicPr>
          <p:cNvPr id="312" name="Google Shape;312;p5"/>
          <p:cNvPicPr preferRelativeResize="0"/>
          <p:nvPr/>
        </p:nvPicPr>
        <p:blipFill>
          <a:blip r:embed="rId7">
            <a:alphaModFix/>
          </a:blip>
          <a:stretch>
            <a:fillRect/>
          </a:stretch>
        </p:blipFill>
        <p:spPr>
          <a:xfrm>
            <a:off x="3798150" y="5066899"/>
            <a:ext cx="443825" cy="438350"/>
          </a:xfrm>
          <a:prstGeom prst="rect">
            <a:avLst/>
          </a:prstGeom>
          <a:noFill/>
          <a:ln>
            <a:noFill/>
          </a:ln>
        </p:spPr>
      </p:pic>
      <p:pic>
        <p:nvPicPr>
          <p:cNvPr id="313" name="Google Shape;313;p5"/>
          <p:cNvPicPr preferRelativeResize="0"/>
          <p:nvPr/>
        </p:nvPicPr>
        <p:blipFill>
          <a:blip r:embed="rId10">
            <a:alphaModFix/>
          </a:blip>
          <a:stretch>
            <a:fillRect/>
          </a:stretch>
        </p:blipFill>
        <p:spPr>
          <a:xfrm>
            <a:off x="8480825" y="3220200"/>
            <a:ext cx="3213000" cy="32127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Google Shape;318;p3"/>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9" name="Google Shape;319;p3"/>
          <p:cNvSpPr/>
          <p:nvPr/>
        </p:nvSpPr>
        <p:spPr>
          <a:xfrm>
            <a:off x="0" y="0"/>
            <a:ext cx="12191696"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20" name="Google Shape;320;p3"/>
          <p:cNvGrpSpPr/>
          <p:nvPr/>
        </p:nvGrpSpPr>
        <p:grpSpPr>
          <a:xfrm flipH="1">
            <a:off x="-18230" y="-8167"/>
            <a:ext cx="4834070" cy="2488150"/>
            <a:chOff x="6867015" y="-1"/>
            <a:chExt cx="5324985" cy="3251912"/>
          </a:xfrm>
        </p:grpSpPr>
        <p:sp>
          <p:nvSpPr>
            <p:cNvPr id="321" name="Google Shape;321;p3"/>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 name="Google Shape;322;p3"/>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3"/>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 name="Google Shape;324;p3"/>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25" name="Google Shape;325;p3"/>
          <p:cNvSpPr txBox="1">
            <a:spLocks noGrp="1"/>
          </p:cNvSpPr>
          <p:nvPr>
            <p:ph type="title"/>
          </p:nvPr>
        </p:nvSpPr>
        <p:spPr>
          <a:xfrm>
            <a:off x="1142184" y="0"/>
            <a:ext cx="9144000" cy="18373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US" b="1"/>
            </a:br>
            <a:r>
              <a:rPr lang="en-US" b="1"/>
              <a:t>Reference</a:t>
            </a:r>
            <a:endParaRPr b="1">
              <a:solidFill>
                <a:schemeClr val="dk2"/>
              </a:solidFill>
            </a:endParaRPr>
          </a:p>
        </p:txBody>
      </p:sp>
      <p:sp>
        <p:nvSpPr>
          <p:cNvPr id="326" name="Google Shape;326;p3"/>
          <p:cNvSpPr txBox="1">
            <a:spLocks noGrp="1"/>
          </p:cNvSpPr>
          <p:nvPr>
            <p:ph type="body" idx="1"/>
          </p:nvPr>
        </p:nvSpPr>
        <p:spPr>
          <a:xfrm>
            <a:off x="1013946" y="1935351"/>
            <a:ext cx="10724700" cy="4359300"/>
          </a:xfrm>
          <a:prstGeom prst="rect">
            <a:avLst/>
          </a:prstGeom>
          <a:noFill/>
          <a:ln>
            <a:noFill/>
          </a:ln>
        </p:spPr>
        <p:txBody>
          <a:bodyPr spcFirstLastPara="1" wrap="square" lIns="91425" tIns="45700" rIns="91425" bIns="45700" anchor="t" anchorCtr="0">
            <a:normAutofit fontScale="77500" lnSpcReduction="20000"/>
          </a:bodyPr>
          <a:lstStyle/>
          <a:p>
            <a:pPr marL="228600" marR="0" lvl="0" indent="-266700" algn="l" rtl="0">
              <a:lnSpc>
                <a:spcPct val="90000"/>
              </a:lnSpc>
              <a:spcBef>
                <a:spcPts val="1000"/>
              </a:spcBef>
              <a:spcAft>
                <a:spcPts val="0"/>
              </a:spcAft>
              <a:buSzPct val="100000"/>
              <a:buChar char="•"/>
            </a:pPr>
            <a:r>
              <a:rPr lang="en-US" sz="2000">
                <a:solidFill>
                  <a:schemeClr val="dk2"/>
                </a:solidFill>
              </a:rPr>
              <a:t>Mostafazadeh, Chambers, N., He, X., Parikh, D., Batra, D., Vanderwende, L., Kohli, P., &amp; Allen, J. (2016). A Corpus and Evaluation Framework for Deeper Understanding of Commonsense Stories.</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Elazar, Mahabal, A., Ramachandran, D., Bedrax-Weiss, T., &amp; Roth, D. (2019). How Large Are Lions? Inducing Distributions over Quantitative Attributes.</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Ippolito, Grangier, D., Eck, D., &amp; Callison-Burch, C. (2020). Toward Better Storylines with Sentence-Level Language Models.</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Li, Ding, X., &amp; Liu, T. (2019). Story Ending Prediction by Transferable BERT.</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Zhou, Geng, X., Shen, T., Long, G., &amp; Jiang, D. (2021) EventBERT: A Pre-Trained Model for Event Correlation Reasoning. </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Radford, A., &amp; Narasimhan, K. (2018). Improving Language Understanding by Generative Pre-Training.</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Roemmele, Kobayashi, et al., (2019) An RNN-based Binary Classifier for the Story Cloze Test</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Mostafazadeh et al., (2016) A corpus and cloze evaluation for deeper understanding of commonsense stories. NAACL, pages 740–750, 2016.</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Liu, Zhang, H., Jiang, S., &amp; Yu, D. (2019). DEMN: Distilled-Exposition Enhanced Matching Network for Story Comprehension.</a:t>
            </a:r>
            <a:endParaRPr sz="2000">
              <a:solidFill>
                <a:schemeClr val="dk2"/>
              </a:solidFill>
            </a:endParaRPr>
          </a:p>
          <a:p>
            <a:pPr marL="228600" marR="0" lvl="0" indent="-266700" algn="l" rtl="0">
              <a:lnSpc>
                <a:spcPct val="90000"/>
              </a:lnSpc>
              <a:spcBef>
                <a:spcPts val="1000"/>
              </a:spcBef>
              <a:spcAft>
                <a:spcPts val="0"/>
              </a:spcAft>
              <a:buSzPct val="100000"/>
              <a:buChar char="•"/>
            </a:pPr>
            <a:r>
              <a:rPr lang="en-US" sz="2000">
                <a:solidFill>
                  <a:schemeClr val="dk2"/>
                </a:solidFill>
              </a:rPr>
              <a:t>Cer, Yang, Y., Kong, S., Hua, N., Limtiaco, N., John, R. S., Constant, N., Guajardo-Cespedes, M., Yuan, S., Tar, C., Sung, Y.-H., Strope, B., &amp; Kurzweil, R. (2018). Universal Sentence Encoder.</a:t>
            </a:r>
            <a:endParaRPr sz="2000">
              <a:solidFill>
                <a:schemeClr val="dk2"/>
              </a:solidFill>
            </a:endParaRPr>
          </a:p>
        </p:txBody>
      </p:sp>
      <p:grpSp>
        <p:nvGrpSpPr>
          <p:cNvPr id="327" name="Google Shape;327;p3"/>
          <p:cNvGrpSpPr/>
          <p:nvPr/>
        </p:nvGrpSpPr>
        <p:grpSpPr>
          <a:xfrm rot="10800000">
            <a:off x="9058275" y="4146310"/>
            <a:ext cx="3142400" cy="2716805"/>
            <a:chOff x="-305" y="-4155"/>
            <a:chExt cx="2514948" cy="2174333"/>
          </a:xfrm>
        </p:grpSpPr>
        <p:sp>
          <p:nvSpPr>
            <p:cNvPr id="328" name="Google Shape;328;p3"/>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 name="Google Shape;329;p3"/>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0" name="Google Shape;330;p3"/>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331" name="Google Shape;331;p3"/>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4"/>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 name="Google Shape;337;p4"/>
          <p:cNvSpPr/>
          <p:nvPr/>
        </p:nvSpPr>
        <p:spPr>
          <a:xfrm>
            <a:off x="305"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338" name="Google Shape;338;p4"/>
          <p:cNvSpPr/>
          <p:nvPr/>
        </p:nvSpPr>
        <p:spPr>
          <a:xfrm>
            <a:off x="1496934" y="3984"/>
            <a:ext cx="9376632" cy="6858000"/>
          </a:xfrm>
          <a:custGeom>
            <a:avLst/>
            <a:gdLst/>
            <a:ahLst/>
            <a:cxnLst/>
            <a:rect l="l" t="t" r="r" b="b"/>
            <a:pathLst>
              <a:path w="9376632" h="6858000" extrusionOk="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39" name="Google Shape;339;p4"/>
          <p:cNvGrpSpPr/>
          <p:nvPr/>
        </p:nvGrpSpPr>
        <p:grpSpPr>
          <a:xfrm>
            <a:off x="1303402" y="3985"/>
            <a:ext cx="9772765" cy="6858000"/>
            <a:chOff x="1303402" y="36937"/>
            <a:chExt cx="9772765" cy="6858000"/>
          </a:xfrm>
        </p:grpSpPr>
        <p:sp>
          <p:nvSpPr>
            <p:cNvPr id="340" name="Google Shape;340;p4"/>
            <p:cNvSpPr/>
            <p:nvPr/>
          </p:nvSpPr>
          <p:spPr>
            <a:xfrm>
              <a:off x="1560551" y="36937"/>
              <a:ext cx="9313016" cy="6858000"/>
            </a:xfrm>
            <a:custGeom>
              <a:avLst/>
              <a:gdLst/>
              <a:ahLst/>
              <a:cxnLst/>
              <a:rect l="l" t="t" r="r" b="b"/>
              <a:pathLst>
                <a:path w="9313016" h="6858000" extrusionOk="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 name="Google Shape;341;p4"/>
            <p:cNvSpPr/>
            <p:nvPr/>
          </p:nvSpPr>
          <p:spPr>
            <a:xfrm>
              <a:off x="1659468" y="36937"/>
              <a:ext cx="9065550" cy="6858000"/>
            </a:xfrm>
            <a:custGeom>
              <a:avLst/>
              <a:gdLst/>
              <a:ahLst/>
              <a:cxnLst/>
              <a:rect l="l" t="t" r="r" b="b"/>
              <a:pathLst>
                <a:path w="9065550" h="6858000" extrusionOk="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2" name="Google Shape;342;p4"/>
            <p:cNvSpPr/>
            <p:nvPr/>
          </p:nvSpPr>
          <p:spPr>
            <a:xfrm>
              <a:off x="1648217" y="36937"/>
              <a:ext cx="9088051" cy="6858000"/>
            </a:xfrm>
            <a:custGeom>
              <a:avLst/>
              <a:gdLst/>
              <a:ahLst/>
              <a:cxnLst/>
              <a:rect l="l" t="t" r="r" b="b"/>
              <a:pathLst>
                <a:path w="9088051" h="6858000" extrusionOk="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 name="Google Shape;343;p4"/>
            <p:cNvSpPr/>
            <p:nvPr/>
          </p:nvSpPr>
          <p:spPr>
            <a:xfrm>
              <a:off x="1629061" y="36937"/>
              <a:ext cx="9107210" cy="6858000"/>
            </a:xfrm>
            <a:custGeom>
              <a:avLst/>
              <a:gdLst/>
              <a:ahLst/>
              <a:cxnLst/>
              <a:rect l="l" t="t" r="r" b="b"/>
              <a:pathLst>
                <a:path w="9107210" h="6858000" extrusionOk="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4"/>
            <p:cNvSpPr/>
            <p:nvPr/>
          </p:nvSpPr>
          <p:spPr>
            <a:xfrm>
              <a:off x="1318434" y="36937"/>
              <a:ext cx="9747620" cy="6858000"/>
            </a:xfrm>
            <a:custGeom>
              <a:avLst/>
              <a:gdLst/>
              <a:ahLst/>
              <a:cxnLst/>
              <a:rect l="l" t="t" r="r" b="b"/>
              <a:pathLst>
                <a:path w="9747620" h="6858000" extrusionOk="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 name="Google Shape;345;p4"/>
            <p:cNvSpPr/>
            <p:nvPr/>
          </p:nvSpPr>
          <p:spPr>
            <a:xfrm>
              <a:off x="1308320" y="36937"/>
              <a:ext cx="9767847" cy="6858000"/>
            </a:xfrm>
            <a:custGeom>
              <a:avLst/>
              <a:gdLst/>
              <a:ahLst/>
              <a:cxnLst/>
              <a:rect l="l" t="t" r="r" b="b"/>
              <a:pathLst>
                <a:path w="9767847" h="6858000" extrusionOk="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6" name="Google Shape;346;p4"/>
            <p:cNvSpPr/>
            <p:nvPr/>
          </p:nvSpPr>
          <p:spPr>
            <a:xfrm>
              <a:off x="1303402" y="36937"/>
              <a:ext cx="9767847" cy="6858000"/>
            </a:xfrm>
            <a:custGeom>
              <a:avLst/>
              <a:gdLst/>
              <a:ahLst/>
              <a:cxnLst/>
              <a:rect l="l" t="t" r="r" b="b"/>
              <a:pathLst>
                <a:path w="9767847" h="6858000" extrusionOk="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47" name="Google Shape;347;p4"/>
          <p:cNvSpPr txBox="1">
            <a:spLocks noGrp="1"/>
          </p:cNvSpPr>
          <p:nvPr>
            <p:ph type="title"/>
          </p:nvPr>
        </p:nvSpPr>
        <p:spPr>
          <a:xfrm>
            <a:off x="3502731" y="1542402"/>
            <a:ext cx="5186842" cy="23879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200"/>
              <a:buFont typeface="Calibri"/>
              <a:buNone/>
            </a:pPr>
            <a:r>
              <a:rPr lang="en-US" sz="5200">
                <a:solidFill>
                  <a:schemeClr val="dk2"/>
                </a:solidFill>
                <a:latin typeface="Calibri"/>
                <a:ea typeface="Calibri"/>
                <a:cs typeface="Calibri"/>
                <a:sym typeface="Calibri"/>
              </a:rPr>
              <a:t>Thank you!</a:t>
            </a:r>
            <a:endParaRPr/>
          </a:p>
        </p:txBody>
      </p:sp>
      <p:grpSp>
        <p:nvGrpSpPr>
          <p:cNvPr id="348" name="Google Shape;348;p4"/>
          <p:cNvGrpSpPr/>
          <p:nvPr/>
        </p:nvGrpSpPr>
        <p:grpSpPr>
          <a:xfrm>
            <a:off x="-305" y="-4155"/>
            <a:ext cx="2514948" cy="2174333"/>
            <a:chOff x="-305" y="-4155"/>
            <a:chExt cx="2514948" cy="2174333"/>
          </a:xfrm>
        </p:grpSpPr>
        <p:sp>
          <p:nvSpPr>
            <p:cNvPr id="349" name="Google Shape;349;p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0" name="Google Shape;350;p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 name="Google Shape;351;p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352" name="Google Shape;352;p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353" name="Google Shape;353;p4"/>
          <p:cNvGrpSpPr/>
          <p:nvPr/>
        </p:nvGrpSpPr>
        <p:grpSpPr>
          <a:xfrm rot="10800000">
            <a:off x="9685727" y="4683666"/>
            <a:ext cx="2514948" cy="2174333"/>
            <a:chOff x="-305" y="-4155"/>
            <a:chExt cx="2514948" cy="2174333"/>
          </a:xfrm>
        </p:grpSpPr>
        <p:sp>
          <p:nvSpPr>
            <p:cNvPr id="354" name="Google Shape;354;p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 name="Google Shape;355;p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6" name="Google Shape;356;p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357" name="Google Shape;357;p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6"/>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 name="Google Shape;363;p6"/>
          <p:cNvSpPr txBox="1">
            <a:spLocks noGrp="1"/>
          </p:cNvSpPr>
          <p:nvPr>
            <p:ph type="title"/>
          </p:nvPr>
        </p:nvSpPr>
        <p:spPr>
          <a:xfrm>
            <a:off x="3027924" y="991261"/>
            <a:ext cx="5754696" cy="18373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3600"/>
              <a:buFont typeface="Calibri"/>
              <a:buNone/>
            </a:pPr>
            <a:r>
              <a:rPr lang="en-US" sz="3600">
                <a:solidFill>
                  <a:schemeClr val="dk2"/>
                </a:solidFill>
              </a:rPr>
              <a:t>Template</a:t>
            </a:r>
            <a:endParaRPr/>
          </a:p>
        </p:txBody>
      </p:sp>
      <p:grpSp>
        <p:nvGrpSpPr>
          <p:cNvPr id="364" name="Google Shape;364;p6"/>
          <p:cNvGrpSpPr/>
          <p:nvPr/>
        </p:nvGrpSpPr>
        <p:grpSpPr>
          <a:xfrm>
            <a:off x="7867135" y="0"/>
            <a:ext cx="4324865" cy="2641149"/>
            <a:chOff x="6867015" y="-1"/>
            <a:chExt cx="5324985" cy="3251912"/>
          </a:xfrm>
        </p:grpSpPr>
        <p:sp>
          <p:nvSpPr>
            <p:cNvPr id="365" name="Google Shape;365;p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 name="Google Shape;366;p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7" name="Google Shape;367;p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8" name="Google Shape;368;p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69" name="Google Shape;369;p6"/>
          <p:cNvSpPr txBox="1">
            <a:spLocks noGrp="1"/>
          </p:cNvSpPr>
          <p:nvPr>
            <p:ph type="body" idx="1"/>
          </p:nvPr>
        </p:nvSpPr>
        <p:spPr>
          <a:xfrm>
            <a:off x="3050412" y="2979336"/>
            <a:ext cx="5709721" cy="2430864"/>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None/>
            </a:pPr>
            <a:endParaRPr sz="2000">
              <a:solidFill>
                <a:schemeClr val="dk2"/>
              </a:solidFill>
            </a:endParaRPr>
          </a:p>
        </p:txBody>
      </p:sp>
      <p:grpSp>
        <p:nvGrpSpPr>
          <p:cNvPr id="370" name="Google Shape;370;p6"/>
          <p:cNvGrpSpPr/>
          <p:nvPr/>
        </p:nvGrpSpPr>
        <p:grpSpPr>
          <a:xfrm rot="-5400000">
            <a:off x="-456264" y="3658536"/>
            <a:ext cx="3655725" cy="2743201"/>
            <a:chOff x="-305" y="-1"/>
            <a:chExt cx="3832880" cy="2876136"/>
          </a:xfrm>
        </p:grpSpPr>
        <p:sp>
          <p:nvSpPr>
            <p:cNvPr id="371" name="Google Shape;371;p6"/>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2" name="Google Shape;372;p6"/>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3" name="Google Shape;373;p6"/>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4" name="Google Shape;374;p6"/>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8"/>
        <p:cNvGrpSpPr/>
        <p:nvPr/>
      </p:nvGrpSpPr>
      <p:grpSpPr>
        <a:xfrm>
          <a:off x="0" y="0"/>
          <a:ext cx="0" cy="0"/>
          <a:chOff x="0" y="0"/>
          <a:chExt cx="0" cy="0"/>
        </a:xfrm>
      </p:grpSpPr>
      <p:sp>
        <p:nvSpPr>
          <p:cNvPr id="379" name="Google Shape;379;p2"/>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0" name="Google Shape;380;p2"/>
          <p:cNvSpPr/>
          <p:nvPr/>
        </p:nvSpPr>
        <p:spPr>
          <a:xfrm>
            <a:off x="305"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381" name="Google Shape;381;p2"/>
          <p:cNvSpPr txBox="1">
            <a:spLocks noGrp="1"/>
          </p:cNvSpPr>
          <p:nvPr>
            <p:ph type="title"/>
          </p:nvPr>
        </p:nvSpPr>
        <p:spPr>
          <a:xfrm>
            <a:off x="1179073" y="457861"/>
            <a:ext cx="9833548" cy="106680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Introduction</a:t>
            </a:r>
            <a:endParaRPr/>
          </a:p>
        </p:txBody>
      </p:sp>
      <p:grpSp>
        <p:nvGrpSpPr>
          <p:cNvPr id="382" name="Google Shape;382;p2"/>
          <p:cNvGrpSpPr/>
          <p:nvPr/>
        </p:nvGrpSpPr>
        <p:grpSpPr>
          <a:xfrm>
            <a:off x="7867135" y="0"/>
            <a:ext cx="4324865" cy="2641149"/>
            <a:chOff x="6867015" y="-1"/>
            <a:chExt cx="5324985" cy="3251912"/>
          </a:xfrm>
        </p:grpSpPr>
        <p:sp>
          <p:nvSpPr>
            <p:cNvPr id="383" name="Google Shape;383;p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 name="Google Shape;386;p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87" name="Google Shape;387;p2"/>
          <p:cNvSpPr txBox="1">
            <a:spLocks noGrp="1"/>
          </p:cNvSpPr>
          <p:nvPr>
            <p:ph type="body" idx="1"/>
          </p:nvPr>
        </p:nvSpPr>
        <p:spPr>
          <a:xfrm>
            <a:off x="1179226" y="1712890"/>
            <a:ext cx="9833548" cy="4282009"/>
          </a:xfrm>
          <a:prstGeom prst="rect">
            <a:avLst/>
          </a:prstGeom>
          <a:noFill/>
          <a:ln>
            <a:noFill/>
          </a:ln>
        </p:spPr>
        <p:txBody>
          <a:bodyPr spcFirstLastPara="1" wrap="square" lIns="91425" tIns="45700" rIns="91425" bIns="45700" anchor="ctr" anchorCtr="0">
            <a:normAutofit/>
          </a:bodyPr>
          <a:lstStyle/>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1"/>
        <p:cNvGrpSpPr/>
        <p:nvPr/>
      </p:nvGrpSpPr>
      <p:grpSpPr>
        <a:xfrm>
          <a:off x="0" y="0"/>
          <a:ext cx="0" cy="0"/>
          <a:chOff x="0" y="0"/>
          <a:chExt cx="0" cy="0"/>
        </a:xfrm>
      </p:grpSpPr>
      <p:sp>
        <p:nvSpPr>
          <p:cNvPr id="392" name="Google Shape;392;p7"/>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3" name="Google Shape;393;p7"/>
          <p:cNvSpPr/>
          <p:nvPr/>
        </p:nvSpPr>
        <p:spPr>
          <a:xfrm>
            <a:off x="305"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394" name="Google Shape;394;p7"/>
          <p:cNvSpPr txBox="1">
            <a:spLocks noGrp="1"/>
          </p:cNvSpPr>
          <p:nvPr>
            <p:ph type="title"/>
          </p:nvPr>
        </p:nvSpPr>
        <p:spPr>
          <a:xfrm>
            <a:off x="1179226" y="1755073"/>
            <a:ext cx="9833548" cy="106680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Template</a:t>
            </a:r>
            <a:endParaRPr/>
          </a:p>
        </p:txBody>
      </p:sp>
      <p:grpSp>
        <p:nvGrpSpPr>
          <p:cNvPr id="395" name="Google Shape;395;p7"/>
          <p:cNvGrpSpPr/>
          <p:nvPr/>
        </p:nvGrpSpPr>
        <p:grpSpPr>
          <a:xfrm>
            <a:off x="7867135" y="0"/>
            <a:ext cx="4324865" cy="2641149"/>
            <a:chOff x="6867015" y="-1"/>
            <a:chExt cx="5324985" cy="3251912"/>
          </a:xfrm>
        </p:grpSpPr>
        <p:sp>
          <p:nvSpPr>
            <p:cNvPr id="396" name="Google Shape;396;p7"/>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7" name="Google Shape;397;p7"/>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 name="Google Shape;398;p7"/>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p7"/>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00" name="Google Shape;400;p7"/>
          <p:cNvSpPr txBox="1">
            <a:spLocks noGrp="1"/>
          </p:cNvSpPr>
          <p:nvPr>
            <p:ph type="body" idx="1"/>
          </p:nvPr>
        </p:nvSpPr>
        <p:spPr>
          <a:xfrm>
            <a:off x="1179226" y="3049325"/>
            <a:ext cx="9833548" cy="2945574"/>
          </a:xfrm>
          <a:prstGeom prst="rect">
            <a:avLst/>
          </a:prstGeom>
          <a:noFill/>
          <a:ln>
            <a:noFill/>
          </a:ln>
        </p:spPr>
        <p:txBody>
          <a:bodyPr spcFirstLastPara="1" wrap="square" lIns="91425" tIns="45700" rIns="91425" bIns="45700" anchor="ctr" anchorCtr="0">
            <a:normAutofit/>
          </a:bodyPr>
          <a:lstStyle/>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g10604511ff1_0_2"/>
          <p:cNvSpPr/>
          <p:nvPr/>
        </p:nvSpPr>
        <p:spPr>
          <a:xfrm>
            <a:off x="8701825" y="2044050"/>
            <a:ext cx="1618500" cy="231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03" name="Google Shape;103;g10604511ff1_0_2"/>
          <p:cNvSpPr/>
          <p:nvPr/>
        </p:nvSpPr>
        <p:spPr>
          <a:xfrm>
            <a:off x="8635075" y="2152500"/>
            <a:ext cx="1865700" cy="211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10604511ff1_0_2"/>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Calibri"/>
              <a:ea typeface="Calibri"/>
              <a:cs typeface="Calibri"/>
              <a:sym typeface="Calibri"/>
            </a:endParaRPr>
          </a:p>
        </p:txBody>
      </p:sp>
      <p:sp>
        <p:nvSpPr>
          <p:cNvPr id="105" name="Google Shape;105;g10604511ff1_0_2"/>
          <p:cNvSpPr/>
          <p:nvPr/>
        </p:nvSpPr>
        <p:spPr>
          <a:xfrm>
            <a:off x="15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Calibri"/>
              <a:ea typeface="Calibri"/>
              <a:cs typeface="Calibri"/>
              <a:sym typeface="Calibri"/>
            </a:endParaRPr>
          </a:p>
        </p:txBody>
      </p:sp>
      <p:sp>
        <p:nvSpPr>
          <p:cNvPr id="106" name="Google Shape;106;g10604511ff1_0_2"/>
          <p:cNvSpPr txBox="1">
            <a:spLocks noGrp="1"/>
          </p:cNvSpPr>
          <p:nvPr>
            <p:ph type="title"/>
          </p:nvPr>
        </p:nvSpPr>
        <p:spPr>
          <a:xfrm>
            <a:off x="667423" y="108486"/>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Introduction</a:t>
            </a:r>
            <a:endParaRPr/>
          </a:p>
        </p:txBody>
      </p:sp>
      <p:grpSp>
        <p:nvGrpSpPr>
          <p:cNvPr id="107" name="Google Shape;107;g10604511ff1_0_2"/>
          <p:cNvGrpSpPr/>
          <p:nvPr/>
        </p:nvGrpSpPr>
        <p:grpSpPr>
          <a:xfrm>
            <a:off x="7867248" y="0"/>
            <a:ext cx="4324953" cy="2641203"/>
            <a:chOff x="6867015" y="-1"/>
            <a:chExt cx="5324985" cy="3251912"/>
          </a:xfrm>
        </p:grpSpPr>
        <p:sp>
          <p:nvSpPr>
            <p:cNvPr id="108" name="Google Shape;108;g10604511ff1_0_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g10604511ff1_0_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g10604511ff1_0_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g10604511ff1_0_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12" name="Google Shape;112;g10604511ff1_0_2"/>
          <p:cNvPicPr preferRelativeResize="0"/>
          <p:nvPr/>
        </p:nvPicPr>
        <p:blipFill>
          <a:blip r:embed="rId3">
            <a:alphaModFix/>
          </a:blip>
          <a:stretch>
            <a:fillRect/>
          </a:stretch>
        </p:blipFill>
        <p:spPr>
          <a:xfrm>
            <a:off x="667425" y="1686500"/>
            <a:ext cx="7063000" cy="2774750"/>
          </a:xfrm>
          <a:prstGeom prst="rect">
            <a:avLst/>
          </a:prstGeom>
          <a:noFill/>
          <a:ln>
            <a:noFill/>
          </a:ln>
        </p:spPr>
      </p:pic>
      <p:cxnSp>
        <p:nvCxnSpPr>
          <p:cNvPr id="113" name="Google Shape;113;g10604511ff1_0_2"/>
          <p:cNvCxnSpPr/>
          <p:nvPr/>
        </p:nvCxnSpPr>
        <p:spPr>
          <a:xfrm>
            <a:off x="7617225" y="3278825"/>
            <a:ext cx="7842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g10604511ff1_0_2"/>
          <p:cNvCxnSpPr/>
          <p:nvPr/>
        </p:nvCxnSpPr>
        <p:spPr>
          <a:xfrm rot="10800000" flipH="1">
            <a:off x="7608875" y="2844925"/>
            <a:ext cx="825900" cy="84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g10604511ff1_0_2"/>
          <p:cNvCxnSpPr/>
          <p:nvPr/>
        </p:nvCxnSpPr>
        <p:spPr>
          <a:xfrm>
            <a:off x="7608875" y="2444525"/>
            <a:ext cx="809400" cy="840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g10604511ff1_0_2"/>
          <p:cNvCxnSpPr/>
          <p:nvPr/>
        </p:nvCxnSpPr>
        <p:spPr>
          <a:xfrm rot="10800000" flipH="1">
            <a:off x="7658925" y="3879475"/>
            <a:ext cx="759300" cy="8400"/>
          </a:xfrm>
          <a:prstGeom prst="straightConnector1">
            <a:avLst/>
          </a:prstGeom>
          <a:noFill/>
          <a:ln w="9525" cap="flat" cmpd="sng">
            <a:solidFill>
              <a:schemeClr val="dk2"/>
            </a:solidFill>
            <a:prstDash val="solid"/>
            <a:round/>
            <a:headEnd type="none" w="med" len="med"/>
            <a:tailEnd type="triangle" w="med" len="med"/>
          </a:ln>
        </p:spPr>
      </p:cxnSp>
      <p:sp>
        <p:nvSpPr>
          <p:cNvPr id="117" name="Google Shape;117;g10604511ff1_0_2"/>
          <p:cNvSpPr txBox="1"/>
          <p:nvPr/>
        </p:nvSpPr>
        <p:spPr>
          <a:xfrm>
            <a:off x="8718500" y="2248625"/>
            <a:ext cx="1351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Translation</a:t>
            </a:r>
            <a:endParaRPr>
              <a:latin typeface="Calibri"/>
              <a:ea typeface="Calibri"/>
              <a:cs typeface="Calibri"/>
              <a:sym typeface="Calibri"/>
            </a:endParaRPr>
          </a:p>
        </p:txBody>
      </p:sp>
      <p:sp>
        <p:nvSpPr>
          <p:cNvPr id="118" name="Google Shape;118;g10604511ff1_0_2"/>
          <p:cNvSpPr txBox="1"/>
          <p:nvPr/>
        </p:nvSpPr>
        <p:spPr>
          <a:xfrm>
            <a:off x="8718500" y="2676025"/>
            <a:ext cx="1351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Grammar Check</a:t>
            </a:r>
            <a:endParaRPr>
              <a:latin typeface="Calibri"/>
              <a:ea typeface="Calibri"/>
              <a:cs typeface="Calibri"/>
              <a:sym typeface="Calibri"/>
            </a:endParaRPr>
          </a:p>
        </p:txBody>
      </p:sp>
      <p:sp>
        <p:nvSpPr>
          <p:cNvPr id="119" name="Google Shape;119;g10604511ff1_0_2"/>
          <p:cNvSpPr txBox="1"/>
          <p:nvPr/>
        </p:nvSpPr>
        <p:spPr>
          <a:xfrm>
            <a:off x="8718500" y="3199100"/>
            <a:ext cx="1351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Similarity Score</a:t>
            </a:r>
            <a:endParaRPr>
              <a:latin typeface="Calibri"/>
              <a:ea typeface="Calibri"/>
              <a:cs typeface="Calibri"/>
              <a:sym typeface="Calibri"/>
            </a:endParaRPr>
          </a:p>
        </p:txBody>
      </p:sp>
      <p:sp>
        <p:nvSpPr>
          <p:cNvPr id="120" name="Google Shape;120;g10604511ff1_0_2"/>
          <p:cNvSpPr txBox="1"/>
          <p:nvPr/>
        </p:nvSpPr>
        <p:spPr>
          <a:xfrm>
            <a:off x="8718500" y="3722175"/>
            <a:ext cx="1351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Summarization</a:t>
            </a:r>
            <a:endParaRPr>
              <a:latin typeface="Calibri"/>
              <a:ea typeface="Calibri"/>
              <a:cs typeface="Calibri"/>
              <a:sym typeface="Calibri"/>
            </a:endParaRPr>
          </a:p>
        </p:txBody>
      </p:sp>
      <p:sp>
        <p:nvSpPr>
          <p:cNvPr id="121" name="Google Shape;121;g10604511ff1_0_2"/>
          <p:cNvSpPr txBox="1"/>
          <p:nvPr/>
        </p:nvSpPr>
        <p:spPr>
          <a:xfrm>
            <a:off x="8509925" y="1985650"/>
            <a:ext cx="12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pSp>
        <p:nvGrpSpPr>
          <p:cNvPr id="122" name="Google Shape;122;g10604511ff1_0_2"/>
          <p:cNvGrpSpPr/>
          <p:nvPr/>
        </p:nvGrpSpPr>
        <p:grpSpPr>
          <a:xfrm>
            <a:off x="976200" y="3479050"/>
            <a:ext cx="9602875" cy="2719825"/>
            <a:chOff x="976200" y="3479050"/>
            <a:chExt cx="9602875" cy="2719825"/>
          </a:xfrm>
        </p:grpSpPr>
        <p:sp>
          <p:nvSpPr>
            <p:cNvPr id="123" name="Google Shape;123;g10604511ff1_0_2"/>
            <p:cNvSpPr/>
            <p:nvPr/>
          </p:nvSpPr>
          <p:spPr>
            <a:xfrm>
              <a:off x="3562500" y="3479050"/>
              <a:ext cx="951154" cy="1860499"/>
            </a:xfrm>
            <a:custGeom>
              <a:avLst/>
              <a:gdLst/>
              <a:ahLst/>
              <a:cxnLst/>
              <a:rect l="l" t="t" r="r" b="b"/>
              <a:pathLst>
                <a:path w="52061" h="51060" extrusionOk="0">
                  <a:moveTo>
                    <a:pt x="52061" y="0"/>
                  </a:moveTo>
                  <a:cubicBezTo>
                    <a:pt x="37524" y="0"/>
                    <a:pt x="41522" y="27250"/>
                    <a:pt x="34040" y="39713"/>
                  </a:cubicBezTo>
                  <a:cubicBezTo>
                    <a:pt x="27884" y="49967"/>
                    <a:pt x="11960" y="51060"/>
                    <a:pt x="0" y="51060"/>
                  </a:cubicBezTo>
                </a:path>
              </a:pathLst>
            </a:custGeom>
            <a:noFill/>
            <a:ln w="19050" cap="flat" cmpd="sng">
              <a:solidFill>
                <a:schemeClr val="dk2"/>
              </a:solidFill>
              <a:prstDash val="dash"/>
              <a:round/>
              <a:headEnd type="none" w="med" len="med"/>
              <a:tailEnd type="none" w="med" len="med"/>
            </a:ln>
          </p:spPr>
        </p:sp>
        <p:sp>
          <p:nvSpPr>
            <p:cNvPr id="124" name="Google Shape;124;g10604511ff1_0_2"/>
            <p:cNvSpPr/>
            <p:nvPr/>
          </p:nvSpPr>
          <p:spPr>
            <a:xfrm>
              <a:off x="5623225" y="3479050"/>
              <a:ext cx="508925" cy="1930875"/>
            </a:xfrm>
            <a:custGeom>
              <a:avLst/>
              <a:gdLst/>
              <a:ahLst/>
              <a:cxnLst/>
              <a:rect l="l" t="t" r="r" b="b"/>
              <a:pathLst>
                <a:path w="20357" h="77235" extrusionOk="0">
                  <a:moveTo>
                    <a:pt x="0" y="0"/>
                  </a:moveTo>
                  <a:cubicBezTo>
                    <a:pt x="6731" y="16843"/>
                    <a:pt x="-916" y="36399"/>
                    <a:pt x="1335" y="54397"/>
                  </a:cubicBezTo>
                  <a:cubicBezTo>
                    <a:pt x="2550" y="64107"/>
                    <a:pt x="11072" y="79846"/>
                    <a:pt x="20357" y="76757"/>
                  </a:cubicBezTo>
                </a:path>
              </a:pathLst>
            </a:custGeom>
            <a:noFill/>
            <a:ln w="19050" cap="flat" cmpd="sng">
              <a:solidFill>
                <a:schemeClr val="dk2"/>
              </a:solidFill>
              <a:prstDash val="dash"/>
              <a:round/>
              <a:headEnd type="none" w="med" len="med"/>
              <a:tailEnd type="none" w="med" len="med"/>
            </a:ln>
          </p:spPr>
        </p:sp>
        <p:sp>
          <p:nvSpPr>
            <p:cNvPr id="125" name="Google Shape;125;g10604511ff1_0_2"/>
            <p:cNvSpPr/>
            <p:nvPr/>
          </p:nvSpPr>
          <p:spPr>
            <a:xfrm>
              <a:off x="976200" y="4972475"/>
              <a:ext cx="2586300" cy="1226400"/>
            </a:xfrm>
            <a:prstGeom prst="roundRect">
              <a:avLst>
                <a:gd name="adj" fmla="val 16667"/>
              </a:avLst>
            </a:prstGeom>
            <a:solidFill>
              <a:schemeClr val="lt1"/>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Rick grew up in a troubled household. He never found good support in the family, and turned to gangs. It wasn't long before Rick got shot in a robbery. The incident caused him to turn a new leaf.</a:t>
              </a:r>
              <a:endParaRPr sz="1600">
                <a:highlight>
                  <a:schemeClr val="accent3"/>
                </a:highlight>
              </a:endParaRPr>
            </a:p>
          </p:txBody>
        </p:sp>
        <p:sp>
          <p:nvSpPr>
            <p:cNvPr id="126" name="Google Shape;126;g10604511ff1_0_2"/>
            <p:cNvSpPr/>
            <p:nvPr/>
          </p:nvSpPr>
          <p:spPr>
            <a:xfrm>
              <a:off x="6132150" y="5114125"/>
              <a:ext cx="1414200" cy="600600"/>
            </a:xfrm>
            <a:prstGeom prst="roundRect">
              <a:avLst>
                <a:gd name="adj" fmla="val 16667"/>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He is happy now.</a:t>
              </a:r>
              <a:endParaRPr sz="1500"/>
            </a:p>
          </p:txBody>
        </p:sp>
        <p:cxnSp>
          <p:nvCxnSpPr>
            <p:cNvPr id="127" name="Google Shape;127;g10604511ff1_0_2"/>
            <p:cNvCxnSpPr/>
            <p:nvPr/>
          </p:nvCxnSpPr>
          <p:spPr>
            <a:xfrm>
              <a:off x="7646475" y="5382375"/>
              <a:ext cx="784200" cy="4200"/>
            </a:xfrm>
            <a:prstGeom prst="straightConnector1">
              <a:avLst/>
            </a:prstGeom>
            <a:noFill/>
            <a:ln w="9525" cap="flat" cmpd="sng">
              <a:solidFill>
                <a:schemeClr val="dk2"/>
              </a:solidFill>
              <a:prstDash val="solid"/>
              <a:round/>
              <a:headEnd type="none" w="med" len="med"/>
              <a:tailEnd type="triangle" w="med" len="med"/>
            </a:ln>
          </p:spPr>
        </p:cxnSp>
        <p:sp>
          <p:nvSpPr>
            <p:cNvPr id="128" name="Google Shape;128;g10604511ff1_0_2"/>
            <p:cNvSpPr txBox="1"/>
            <p:nvPr/>
          </p:nvSpPr>
          <p:spPr>
            <a:xfrm>
              <a:off x="8635075" y="5195725"/>
              <a:ext cx="19440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highlight>
                    <a:srgbClr val="FFFF00"/>
                  </a:highlight>
                  <a:latin typeface="Calibri"/>
                  <a:ea typeface="Calibri"/>
                  <a:cs typeface="Calibri"/>
                  <a:sym typeface="Calibri"/>
                </a:rPr>
                <a:t>Story Ending Prediction</a:t>
              </a:r>
              <a:endParaRPr>
                <a:highlight>
                  <a:srgbClr val="FFFF00"/>
                </a:highlight>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1000"/>
                                        <p:tgtEl>
                                          <p:spTgt spid="114"/>
                                        </p:tgtEl>
                                      </p:cBhvr>
                                    </p:animEffect>
                                  </p:childTnLst>
                                </p:cTn>
                              </p:par>
                              <p:par>
                                <p:cTn id="11" presetID="10" presetClass="entr" presetSubtype="0"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1000"/>
                                        <p:tgtEl>
                                          <p:spTgt spid="115"/>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1000"/>
                                        <p:tgtEl>
                                          <p:spTgt spid="117"/>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1000"/>
                                        <p:tgtEl>
                                          <p:spTgt spid="118"/>
                                        </p:tgtEl>
                                      </p:cBhvr>
                                    </p:animEffect>
                                  </p:childTnLst>
                                </p:cTn>
                              </p:par>
                              <p:par>
                                <p:cTn id="20" presetID="10" presetClass="entr" presetSubtype="0" fill="hold"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1000"/>
                                        <p:tgtEl>
                                          <p:spTgt spid="119"/>
                                        </p:tgtEl>
                                      </p:cBhvr>
                                    </p:animEffect>
                                  </p:childTnLst>
                                </p:cTn>
                              </p:par>
                              <p:par>
                                <p:cTn id="23" presetID="10" presetClass="entr" presetSubtype="0" fill="hold"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1000"/>
                                        <p:tgtEl>
                                          <p:spTgt spid="120"/>
                                        </p:tgtEl>
                                      </p:cBhvr>
                                    </p:animEffect>
                                  </p:childTnLst>
                                </p:cTn>
                              </p:par>
                              <p:par>
                                <p:cTn id="26" presetID="10" presetClass="entr" presetSubtype="0" fill="hold" nodeType="with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fade">
                                      <p:cBhvr>
                                        <p:cTn id="28" dur="1000"/>
                                        <p:tgtEl>
                                          <p:spTgt spid="1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fade">
                                      <p:cBhvr>
                                        <p:cTn id="33"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g10634cc2ff9_0_48"/>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g10634cc2ff9_0_48"/>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35" name="Google Shape;135;g10634cc2ff9_0_48"/>
          <p:cNvSpPr txBox="1">
            <a:spLocks noGrp="1"/>
          </p:cNvSpPr>
          <p:nvPr>
            <p:ph type="title"/>
          </p:nvPr>
        </p:nvSpPr>
        <p:spPr>
          <a:xfrm>
            <a:off x="558998" y="11"/>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Dataset</a:t>
            </a:r>
            <a:endParaRPr/>
          </a:p>
        </p:txBody>
      </p:sp>
      <p:grpSp>
        <p:nvGrpSpPr>
          <p:cNvPr id="136" name="Google Shape;136;g10634cc2ff9_0_48"/>
          <p:cNvGrpSpPr/>
          <p:nvPr/>
        </p:nvGrpSpPr>
        <p:grpSpPr>
          <a:xfrm>
            <a:off x="7867248" y="0"/>
            <a:ext cx="4324953" cy="2641203"/>
            <a:chOff x="6867015" y="-1"/>
            <a:chExt cx="5324985" cy="3251912"/>
          </a:xfrm>
        </p:grpSpPr>
        <p:sp>
          <p:nvSpPr>
            <p:cNvPr id="137" name="Google Shape;137;g10634cc2ff9_0_48"/>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g10634cc2ff9_0_48"/>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g10634cc2ff9_0_48"/>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g10634cc2ff9_0_48"/>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41" name="Google Shape;141;g10634cc2ff9_0_48"/>
          <p:cNvSpPr txBox="1">
            <a:spLocks noGrp="1"/>
          </p:cNvSpPr>
          <p:nvPr>
            <p:ph type="body" idx="1"/>
          </p:nvPr>
        </p:nvSpPr>
        <p:spPr>
          <a:xfrm>
            <a:off x="728701" y="1579390"/>
            <a:ext cx="9833400" cy="4281900"/>
          </a:xfrm>
          <a:prstGeom prst="rect">
            <a:avLst/>
          </a:prstGeom>
          <a:noFill/>
          <a:ln>
            <a:noFill/>
          </a:ln>
        </p:spPr>
        <p:txBody>
          <a:bodyPr spcFirstLastPara="1" wrap="square" lIns="91425" tIns="45700" rIns="91425" bIns="45700" anchor="ctr" anchorCtr="0">
            <a:normAutofit/>
          </a:bodyPr>
          <a:lstStyle/>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pic>
        <p:nvPicPr>
          <p:cNvPr id="142" name="Google Shape;142;g10634cc2ff9_0_48"/>
          <p:cNvPicPr preferRelativeResize="0"/>
          <p:nvPr/>
        </p:nvPicPr>
        <p:blipFill>
          <a:blip r:embed="rId3">
            <a:alphaModFix/>
          </a:blip>
          <a:stretch>
            <a:fillRect/>
          </a:stretch>
        </p:blipFill>
        <p:spPr>
          <a:xfrm>
            <a:off x="1818475" y="1605075"/>
            <a:ext cx="7516800" cy="423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10604511ff1_0_14"/>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g10604511ff1_0_14"/>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64" name="Google Shape;164;g10604511ff1_0_14"/>
          <p:cNvSpPr txBox="1">
            <a:spLocks noGrp="1"/>
          </p:cNvSpPr>
          <p:nvPr>
            <p:ph type="title"/>
          </p:nvPr>
        </p:nvSpPr>
        <p:spPr>
          <a:xfrm>
            <a:off x="742523" y="125161"/>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Pipeline</a:t>
            </a:r>
            <a:endParaRPr/>
          </a:p>
        </p:txBody>
      </p:sp>
      <p:grpSp>
        <p:nvGrpSpPr>
          <p:cNvPr id="165" name="Google Shape;165;g10604511ff1_0_14"/>
          <p:cNvGrpSpPr/>
          <p:nvPr/>
        </p:nvGrpSpPr>
        <p:grpSpPr>
          <a:xfrm>
            <a:off x="7867248" y="0"/>
            <a:ext cx="4324953" cy="2641203"/>
            <a:chOff x="6867015" y="-1"/>
            <a:chExt cx="5324985" cy="3251912"/>
          </a:xfrm>
        </p:grpSpPr>
        <p:sp>
          <p:nvSpPr>
            <p:cNvPr id="166" name="Google Shape;166;g10604511ff1_0_14"/>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7" name="Google Shape;167;g10604511ff1_0_14"/>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g10604511ff1_0_14"/>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g10604511ff1_0_14"/>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70" name="Google Shape;170;g10604511ff1_0_14"/>
          <p:cNvSpPr txBox="1">
            <a:spLocks noGrp="1"/>
          </p:cNvSpPr>
          <p:nvPr>
            <p:ph type="body" idx="1"/>
          </p:nvPr>
        </p:nvSpPr>
        <p:spPr>
          <a:xfrm>
            <a:off x="1179226" y="1712890"/>
            <a:ext cx="9833400" cy="4281900"/>
          </a:xfrm>
          <a:prstGeom prst="rect">
            <a:avLst/>
          </a:prstGeom>
          <a:noFill/>
          <a:ln>
            <a:noFill/>
          </a:ln>
        </p:spPr>
        <p:txBody>
          <a:bodyPr spcFirstLastPara="1" wrap="square" lIns="91425" tIns="45700" rIns="91425" bIns="45700" anchor="ctr" anchorCtr="0">
            <a:normAutofit/>
          </a:bodyPr>
          <a:lstStyle/>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pic>
        <p:nvPicPr>
          <p:cNvPr id="171" name="Google Shape;171;g10604511ff1_0_14"/>
          <p:cNvPicPr preferRelativeResize="0"/>
          <p:nvPr/>
        </p:nvPicPr>
        <p:blipFill>
          <a:blip r:embed="rId3">
            <a:alphaModFix/>
          </a:blip>
          <a:stretch>
            <a:fillRect/>
          </a:stretch>
        </p:blipFill>
        <p:spPr>
          <a:xfrm>
            <a:off x="742525" y="1542650"/>
            <a:ext cx="10841225" cy="481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g10634cc2ff9_0_2"/>
          <p:cNvSpPr/>
          <p:nvPr/>
        </p:nvSpPr>
        <p:spPr>
          <a:xfrm>
            <a:off x="759225" y="4980800"/>
            <a:ext cx="5506500" cy="4506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10634cc2ff9_0_2"/>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8" name="Google Shape;178;g10634cc2ff9_0_2"/>
          <p:cNvSpPr/>
          <p:nvPr/>
        </p:nvSpPr>
        <p:spPr>
          <a:xfrm>
            <a:off x="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179" name="Google Shape;179;g10634cc2ff9_0_2"/>
          <p:cNvSpPr txBox="1">
            <a:spLocks noGrp="1"/>
          </p:cNvSpPr>
          <p:nvPr>
            <p:ph type="title"/>
          </p:nvPr>
        </p:nvSpPr>
        <p:spPr>
          <a:xfrm>
            <a:off x="422123" y="126136"/>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200" dirty="0">
                <a:solidFill>
                  <a:schemeClr val="dk2"/>
                </a:solidFill>
              </a:rPr>
              <a:t>Evaluation Metrics Adjustment</a:t>
            </a:r>
            <a:endParaRPr sz="4000" dirty="0"/>
          </a:p>
        </p:txBody>
      </p:sp>
      <p:grpSp>
        <p:nvGrpSpPr>
          <p:cNvPr id="180" name="Google Shape;180;g10634cc2ff9_0_2"/>
          <p:cNvGrpSpPr/>
          <p:nvPr/>
        </p:nvGrpSpPr>
        <p:grpSpPr>
          <a:xfrm>
            <a:off x="7867248" y="0"/>
            <a:ext cx="4324953" cy="2641203"/>
            <a:chOff x="6867015" y="-1"/>
            <a:chExt cx="5324985" cy="3251912"/>
          </a:xfrm>
        </p:grpSpPr>
        <p:sp>
          <p:nvSpPr>
            <p:cNvPr id="181" name="Google Shape;181;g10634cc2ff9_0_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g10634cc2ff9_0_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g10634cc2ff9_0_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g10634cc2ff9_0_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85" name="Google Shape;185;g10634cc2ff9_0_2"/>
          <p:cNvSpPr txBox="1">
            <a:spLocks noGrp="1"/>
          </p:cNvSpPr>
          <p:nvPr>
            <p:ph type="body" idx="1"/>
          </p:nvPr>
        </p:nvSpPr>
        <p:spPr>
          <a:xfrm>
            <a:off x="4837326" y="2018790"/>
            <a:ext cx="9833400" cy="4281900"/>
          </a:xfrm>
          <a:prstGeom prst="rect">
            <a:avLst/>
          </a:prstGeom>
          <a:noFill/>
          <a:ln>
            <a:noFill/>
          </a:ln>
        </p:spPr>
        <p:txBody>
          <a:bodyPr spcFirstLastPara="1" wrap="square" lIns="91425" tIns="45700" rIns="91425" bIns="45700" anchor="ctr" anchorCtr="0">
            <a:normAutofit/>
          </a:bodyPr>
          <a:lstStyle/>
          <a:p>
            <a:pPr marL="914400" lvl="0" indent="-323850" algn="l" rtl="0">
              <a:lnSpc>
                <a:spcPct val="115000"/>
              </a:lnSpc>
              <a:spcBef>
                <a:spcPts val="0"/>
              </a:spcBef>
              <a:spcAft>
                <a:spcPts val="0"/>
              </a:spcAft>
              <a:buSzPts val="1500"/>
              <a:buFont typeface="Arial"/>
              <a:buChar char="•"/>
            </a:pPr>
            <a:endParaRPr sz="1500">
              <a:latin typeface="Arial"/>
              <a:ea typeface="Arial"/>
              <a:cs typeface="Arial"/>
              <a:sym typeface="Arial"/>
            </a:endParaRPr>
          </a:p>
          <a:p>
            <a:pPr marL="1371600" lvl="0" indent="0" algn="l" rtl="0">
              <a:lnSpc>
                <a:spcPct val="115000"/>
              </a:lnSpc>
              <a:spcBef>
                <a:spcPts val="0"/>
              </a:spcBef>
              <a:spcAft>
                <a:spcPts val="0"/>
              </a:spcAft>
              <a:buNone/>
            </a:pPr>
            <a:endParaRPr sz="1500">
              <a:latin typeface="Arial"/>
              <a:ea typeface="Arial"/>
              <a:cs typeface="Arial"/>
              <a:sym typeface="Arial"/>
            </a:endParaRPr>
          </a:p>
          <a:p>
            <a:pPr marL="0" lvl="0" indent="0" algn="l" rtl="0">
              <a:lnSpc>
                <a:spcPct val="115000"/>
              </a:lnSpc>
              <a:spcBef>
                <a:spcPts val="0"/>
              </a:spcBef>
              <a:spcAft>
                <a:spcPts val="0"/>
              </a:spcAft>
              <a:buNone/>
            </a:pPr>
            <a:endParaRPr sz="1500" b="1">
              <a:latin typeface="Arial"/>
              <a:ea typeface="Arial"/>
              <a:cs typeface="Arial"/>
              <a:sym typeface="Arial"/>
            </a:endParaRPr>
          </a:p>
          <a:p>
            <a:pPr marL="0" lvl="0" indent="0" algn="l" rtl="0">
              <a:lnSpc>
                <a:spcPct val="115000"/>
              </a:lnSpc>
              <a:spcBef>
                <a:spcPts val="0"/>
              </a:spcBef>
              <a:spcAft>
                <a:spcPts val="0"/>
              </a:spcAft>
              <a:buNone/>
            </a:pPr>
            <a:r>
              <a:rPr lang="en-US" sz="1500" b="1">
                <a:latin typeface="Arial"/>
                <a:ea typeface="Arial"/>
                <a:cs typeface="Arial"/>
                <a:sym typeface="Arial"/>
              </a:rPr>
              <a:t>	</a:t>
            </a:r>
            <a:endParaRPr sz="1500" b="1">
              <a:latin typeface="Arial"/>
              <a:ea typeface="Arial"/>
              <a:cs typeface="Arial"/>
              <a:sym typeface="Arial"/>
            </a:endParaRPr>
          </a:p>
          <a:p>
            <a:pPr marL="0" lvl="0" indent="0" algn="l" rtl="0">
              <a:lnSpc>
                <a:spcPct val="115000"/>
              </a:lnSpc>
              <a:spcBef>
                <a:spcPts val="0"/>
              </a:spcBef>
              <a:spcAft>
                <a:spcPts val="0"/>
              </a:spcAft>
              <a:buNone/>
            </a:pPr>
            <a:endParaRPr sz="1500" b="1">
              <a:latin typeface="Arial"/>
              <a:ea typeface="Arial"/>
              <a:cs typeface="Arial"/>
              <a:sym typeface="Arial"/>
            </a:endParaRPr>
          </a:p>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grpSp>
        <p:nvGrpSpPr>
          <p:cNvPr id="186" name="Google Shape;186;g10634cc2ff9_0_2"/>
          <p:cNvGrpSpPr/>
          <p:nvPr/>
        </p:nvGrpSpPr>
        <p:grpSpPr>
          <a:xfrm>
            <a:off x="529125" y="5524425"/>
            <a:ext cx="6080625" cy="700800"/>
            <a:chOff x="529125" y="5524425"/>
            <a:chExt cx="6080625" cy="700800"/>
          </a:xfrm>
        </p:grpSpPr>
        <p:sp>
          <p:nvSpPr>
            <p:cNvPr id="187" name="Google Shape;187;g10634cc2ff9_0_2"/>
            <p:cNvSpPr/>
            <p:nvPr/>
          </p:nvSpPr>
          <p:spPr>
            <a:xfrm>
              <a:off x="529125" y="5524425"/>
              <a:ext cx="5873400" cy="7008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10634cc2ff9_0_2"/>
            <p:cNvSpPr txBox="1"/>
            <p:nvPr/>
          </p:nvSpPr>
          <p:spPr>
            <a:xfrm>
              <a:off x="586050" y="5674725"/>
              <a:ext cx="60237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b="1" dirty="0" err="1">
                  <a:solidFill>
                    <a:schemeClr val="dk1"/>
                  </a:solidFill>
                </a:rPr>
                <a:t>Simi_Senti</a:t>
              </a:r>
              <a:r>
                <a:rPr lang="en-US" b="1" dirty="0">
                  <a:solidFill>
                    <a:schemeClr val="dk1"/>
                  </a:solidFill>
                </a:rPr>
                <a:t> score </a:t>
              </a:r>
              <a:r>
                <a:rPr lang="en-US" dirty="0">
                  <a:solidFill>
                    <a:schemeClr val="dk1"/>
                  </a:solidFill>
                </a:rPr>
                <a:t>= Sentiment consistency indicator * 1 + similarity score</a:t>
              </a:r>
              <a:endParaRPr dirty="0">
                <a:latin typeface="Calibri"/>
                <a:ea typeface="Calibri"/>
                <a:cs typeface="Calibri"/>
                <a:sym typeface="Calibri"/>
              </a:endParaRPr>
            </a:p>
          </p:txBody>
        </p:sp>
      </p:grpSp>
      <p:sp>
        <p:nvSpPr>
          <p:cNvPr id="189" name="Google Shape;189;g10634cc2ff9_0_2"/>
          <p:cNvSpPr txBox="1"/>
          <p:nvPr/>
        </p:nvSpPr>
        <p:spPr>
          <a:xfrm>
            <a:off x="481100" y="1377250"/>
            <a:ext cx="67071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a:ea typeface="Calibri"/>
              <a:cs typeface="Calibri"/>
              <a:sym typeface="Calibri"/>
            </a:endParaRPr>
          </a:p>
        </p:txBody>
      </p:sp>
      <p:grpSp>
        <p:nvGrpSpPr>
          <p:cNvPr id="190" name="Google Shape;190;g10634cc2ff9_0_2"/>
          <p:cNvGrpSpPr/>
          <p:nvPr/>
        </p:nvGrpSpPr>
        <p:grpSpPr>
          <a:xfrm>
            <a:off x="302000" y="1348950"/>
            <a:ext cx="10168900" cy="1743857"/>
            <a:chOff x="302000" y="1348950"/>
            <a:chExt cx="10168900" cy="1743857"/>
          </a:xfrm>
        </p:grpSpPr>
        <p:sp>
          <p:nvSpPr>
            <p:cNvPr id="191" name="Google Shape;191;g10634cc2ff9_0_2"/>
            <p:cNvSpPr/>
            <p:nvPr/>
          </p:nvSpPr>
          <p:spPr>
            <a:xfrm>
              <a:off x="424500" y="1348950"/>
              <a:ext cx="10046400" cy="16473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00"/>
                </a:highlight>
              </a:endParaRPr>
            </a:p>
          </p:txBody>
        </p:sp>
        <p:sp>
          <p:nvSpPr>
            <p:cNvPr id="192" name="Google Shape;192;g10634cc2ff9_0_2"/>
            <p:cNvSpPr txBox="1"/>
            <p:nvPr/>
          </p:nvSpPr>
          <p:spPr>
            <a:xfrm>
              <a:off x="302000" y="1386216"/>
              <a:ext cx="6886200" cy="1706591"/>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Clr>
                  <a:schemeClr val="dk1"/>
                </a:buClr>
                <a:buSzPts val="1100"/>
                <a:buFont typeface="Arial"/>
                <a:buNone/>
              </a:pPr>
              <a:r>
                <a:rPr lang="en-US" sz="1500" b="1" dirty="0">
                  <a:solidFill>
                    <a:schemeClr val="dk1"/>
                  </a:solidFill>
                </a:rPr>
                <a:t>T5 Sentence Similarity.</a:t>
              </a:r>
              <a:r>
                <a:rPr lang="en-US" sz="1500" dirty="0">
                  <a:solidFill>
                    <a:schemeClr val="dk1"/>
                  </a:solidFill>
                </a:rPr>
                <a:t> </a:t>
              </a:r>
              <a:endParaRPr sz="1500" dirty="0">
                <a:solidFill>
                  <a:schemeClr val="dk1"/>
                </a:solidFill>
              </a:endParaRPr>
            </a:p>
            <a:p>
              <a:pPr marL="914400" lvl="1" indent="-323850" algn="just" rtl="0">
                <a:lnSpc>
                  <a:spcPct val="115000"/>
                </a:lnSpc>
                <a:spcBef>
                  <a:spcPts val="0"/>
                </a:spcBef>
                <a:spcAft>
                  <a:spcPts val="0"/>
                </a:spcAft>
                <a:buClr>
                  <a:schemeClr val="dk1"/>
                </a:buClr>
                <a:buSzPts val="1500"/>
                <a:buChar char="•"/>
              </a:pPr>
              <a:r>
                <a:rPr lang="en-US" dirty="0">
                  <a:solidFill>
                    <a:schemeClr val="dk1"/>
                  </a:solidFill>
                </a:rPr>
                <a:t>“</a:t>
              </a:r>
              <a:r>
                <a:rPr lang="en-US" dirty="0" err="1">
                  <a:solidFill>
                    <a:schemeClr val="dk1"/>
                  </a:solidFill>
                </a:rPr>
                <a:t>stsb</a:t>
              </a:r>
              <a:r>
                <a:rPr lang="en-US" dirty="0">
                  <a:solidFill>
                    <a:schemeClr val="dk1"/>
                  </a:solidFill>
                </a:rPr>
                <a:t> sentence 1: ..., sentence 2: ...’. </a:t>
              </a:r>
              <a:endParaRPr dirty="0">
                <a:solidFill>
                  <a:schemeClr val="dk1"/>
                </a:solidFill>
              </a:endParaRPr>
            </a:p>
            <a:p>
              <a:pPr marL="914400" lvl="1" indent="-323850" algn="just" rtl="0">
                <a:lnSpc>
                  <a:spcPct val="115000"/>
                </a:lnSpc>
                <a:spcBef>
                  <a:spcPts val="0"/>
                </a:spcBef>
                <a:spcAft>
                  <a:spcPts val="0"/>
                </a:spcAft>
                <a:buClr>
                  <a:schemeClr val="dk1"/>
                </a:buClr>
                <a:buSzPts val="1500"/>
                <a:buChar char="•"/>
              </a:pPr>
              <a:r>
                <a:rPr lang="en-US" dirty="0">
                  <a:solidFill>
                    <a:schemeClr val="dk1"/>
                  </a:solidFill>
                </a:rPr>
                <a:t>The embedding is from the Pre-trained T5 base model</a:t>
              </a:r>
            </a:p>
            <a:p>
              <a:pPr marL="590550" lvl="1" algn="just" rtl="0">
                <a:lnSpc>
                  <a:spcPct val="115000"/>
                </a:lnSpc>
                <a:spcBef>
                  <a:spcPts val="0"/>
                </a:spcBef>
                <a:spcAft>
                  <a:spcPts val="0"/>
                </a:spcAft>
                <a:buClr>
                  <a:schemeClr val="dk1"/>
                </a:buClr>
                <a:buSzPts val="1500"/>
              </a:pPr>
              <a:endParaRPr dirty="0">
                <a:solidFill>
                  <a:schemeClr val="dk1"/>
                </a:solidFill>
              </a:endParaRPr>
            </a:p>
            <a:p>
              <a:pPr marL="457200" lvl="0" indent="0" algn="just" rtl="0">
                <a:lnSpc>
                  <a:spcPct val="115000"/>
                </a:lnSpc>
                <a:spcBef>
                  <a:spcPts val="0"/>
                </a:spcBef>
                <a:spcAft>
                  <a:spcPts val="0"/>
                </a:spcAft>
                <a:buClr>
                  <a:schemeClr val="dk1"/>
                </a:buClr>
                <a:buSzPts val="1100"/>
                <a:buFont typeface="Arial"/>
                <a:buNone/>
              </a:pPr>
              <a:r>
                <a:rPr lang="en-US" sz="1500" b="1" dirty="0">
                  <a:solidFill>
                    <a:schemeClr val="dk1"/>
                  </a:solidFill>
                </a:rPr>
                <a:t>Universal Sentence Encoder </a:t>
              </a:r>
              <a:endParaRPr sz="1500" dirty="0">
                <a:solidFill>
                  <a:schemeClr val="dk1"/>
                </a:solidFill>
              </a:endParaRPr>
            </a:p>
            <a:p>
              <a:pPr marL="914400" lvl="0" indent="-323850" algn="just" rtl="0">
                <a:lnSpc>
                  <a:spcPct val="115000"/>
                </a:lnSpc>
                <a:spcBef>
                  <a:spcPts val="0"/>
                </a:spcBef>
                <a:spcAft>
                  <a:spcPts val="0"/>
                </a:spcAft>
                <a:buClr>
                  <a:schemeClr val="dk1"/>
                </a:buClr>
                <a:buSzPts val="1500"/>
                <a:buChar char="•"/>
              </a:pPr>
              <a:r>
                <a:rPr lang="en-US" dirty="0">
                  <a:solidFill>
                    <a:schemeClr val="dk1"/>
                  </a:solidFill>
                </a:rPr>
                <a:t>The embedding is from Universal Sentence Encoder large model</a:t>
              </a:r>
              <a:endParaRPr sz="1100" dirty="0">
                <a:latin typeface="Calibri"/>
                <a:ea typeface="Calibri"/>
                <a:cs typeface="Calibri"/>
                <a:sym typeface="Calibri"/>
              </a:endParaRPr>
            </a:p>
          </p:txBody>
        </p:sp>
      </p:grpSp>
      <p:grpSp>
        <p:nvGrpSpPr>
          <p:cNvPr id="193" name="Google Shape;193;g10634cc2ff9_0_2"/>
          <p:cNvGrpSpPr/>
          <p:nvPr/>
        </p:nvGrpSpPr>
        <p:grpSpPr>
          <a:xfrm>
            <a:off x="424500" y="3152275"/>
            <a:ext cx="10093500" cy="2008800"/>
            <a:chOff x="424500" y="3152275"/>
            <a:chExt cx="10093500" cy="2008800"/>
          </a:xfrm>
        </p:grpSpPr>
        <p:sp>
          <p:nvSpPr>
            <p:cNvPr id="194" name="Google Shape;194;g10634cc2ff9_0_2"/>
            <p:cNvSpPr/>
            <p:nvPr/>
          </p:nvSpPr>
          <p:spPr>
            <a:xfrm>
              <a:off x="424500" y="3233875"/>
              <a:ext cx="10093500" cy="192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10634cc2ff9_0_2"/>
            <p:cNvSpPr txBox="1"/>
            <p:nvPr/>
          </p:nvSpPr>
          <p:spPr>
            <a:xfrm>
              <a:off x="678325" y="3152275"/>
              <a:ext cx="9321000" cy="19720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dirty="0">
                  <a:solidFill>
                    <a:schemeClr val="dk1"/>
                  </a:solidFill>
                </a:rPr>
                <a:t>VADER sentiment analysis(</a:t>
              </a:r>
              <a:r>
                <a:rPr lang="en-US" sz="1500" dirty="0">
                  <a:solidFill>
                    <a:schemeClr val="dk1"/>
                  </a:solidFill>
                </a:rPr>
                <a:t>Valence Aware Dictionary for Sentiment Reasoning)</a:t>
              </a:r>
              <a:endParaRPr sz="1500" dirty="0">
                <a:solidFill>
                  <a:schemeClr val="dk1"/>
                </a:solidFill>
              </a:endParaRPr>
            </a:p>
            <a:p>
              <a:pPr marL="914400" lvl="0" indent="-323850" algn="l" rtl="0">
                <a:lnSpc>
                  <a:spcPct val="115000"/>
                </a:lnSpc>
                <a:spcBef>
                  <a:spcPts val="0"/>
                </a:spcBef>
                <a:spcAft>
                  <a:spcPts val="0"/>
                </a:spcAft>
                <a:buClr>
                  <a:schemeClr val="dk1"/>
                </a:buClr>
                <a:buSzPts val="1500"/>
                <a:buChar char="•"/>
              </a:pPr>
              <a:r>
                <a:rPr lang="en-US" dirty="0">
                  <a:solidFill>
                    <a:schemeClr val="dk1"/>
                  </a:solidFill>
                </a:rPr>
                <a:t>Specifically attuned to the sentiments expressed in social media. </a:t>
              </a:r>
            </a:p>
            <a:p>
              <a:pPr marL="590550" lvl="0" algn="l" rtl="0">
                <a:lnSpc>
                  <a:spcPct val="115000"/>
                </a:lnSpc>
                <a:spcBef>
                  <a:spcPts val="0"/>
                </a:spcBef>
                <a:spcAft>
                  <a:spcPts val="0"/>
                </a:spcAft>
                <a:buClr>
                  <a:schemeClr val="dk1"/>
                </a:buClr>
                <a:buSzPts val="1500"/>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dirty="0">
                  <a:solidFill>
                    <a:schemeClr val="dk1"/>
                  </a:solidFill>
                </a:rPr>
                <a:t>Flair - NLP sentiment analysis </a:t>
              </a:r>
              <a:endParaRPr sz="1500" dirty="0">
                <a:solidFill>
                  <a:schemeClr val="dk1"/>
                </a:solidFill>
              </a:endParaRPr>
            </a:p>
            <a:p>
              <a:pPr marL="914400" lvl="0" indent="-323850" algn="l" rtl="0">
                <a:lnSpc>
                  <a:spcPct val="115000"/>
                </a:lnSpc>
                <a:spcBef>
                  <a:spcPts val="0"/>
                </a:spcBef>
                <a:spcAft>
                  <a:spcPts val="0"/>
                </a:spcAft>
                <a:buClr>
                  <a:schemeClr val="dk1"/>
                </a:buClr>
                <a:buSzPts val="1500"/>
                <a:buChar char="•"/>
              </a:pPr>
              <a:r>
                <a:rPr lang="en-US" dirty="0">
                  <a:solidFill>
                    <a:schemeClr val="dk1"/>
                  </a:solidFill>
                </a:rPr>
                <a:t>Pretrained on IMDb movies reviews and based on a character-level LSTM neural network</a:t>
              </a:r>
              <a:endParaRPr dirty="0">
                <a:solidFill>
                  <a:schemeClr val="dk1"/>
                </a:solidFill>
              </a:endParaRPr>
            </a:p>
            <a:p>
              <a:pPr marL="914400" lvl="0" indent="-323850" algn="l" rtl="0">
                <a:lnSpc>
                  <a:spcPct val="115000"/>
                </a:lnSpc>
                <a:spcBef>
                  <a:spcPts val="0"/>
                </a:spcBef>
                <a:spcAft>
                  <a:spcPts val="0"/>
                </a:spcAft>
                <a:buClr>
                  <a:schemeClr val="dk1"/>
                </a:buClr>
                <a:buSzPts val="1500"/>
                <a:buChar char="•"/>
              </a:pPr>
              <a:r>
                <a:rPr lang="en-US" dirty="0">
                  <a:solidFill>
                    <a:schemeClr val="dk1"/>
                  </a:solidFill>
                </a:rPr>
                <a:t>Outputs “positive” or “negative” to label the sentence</a:t>
              </a:r>
              <a:endParaRPr dirty="0">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0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gtEl>
                                        <p:attrNameLst>
                                          <p:attrName>style.visibility</p:attrName>
                                        </p:attrNameLst>
                                      </p:cBhvr>
                                      <p:to>
                                        <p:strVal val="visible"/>
                                      </p:to>
                                    </p:set>
                                    <p:animEffect transition="in" filter="fade">
                                      <p:cBhvr>
                                        <p:cTn id="12" dur="1000"/>
                                        <p:tgtEl>
                                          <p:spTgt spid="1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gtEl>
                                        <p:attrNameLst>
                                          <p:attrName>style.visibility</p:attrName>
                                        </p:attrNameLst>
                                      </p:cBhvr>
                                      <p:to>
                                        <p:strVal val="visible"/>
                                      </p:to>
                                    </p:set>
                                    <p:animEffect transition="in" filter="fade">
                                      <p:cBhvr>
                                        <p:cTn id="17"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g10604511ff1_0_26"/>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g10604511ff1_0_26"/>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202" name="Google Shape;202;g10604511ff1_0_26"/>
          <p:cNvSpPr txBox="1">
            <a:spLocks noGrp="1"/>
          </p:cNvSpPr>
          <p:nvPr>
            <p:ph type="title"/>
          </p:nvPr>
        </p:nvSpPr>
        <p:spPr>
          <a:xfrm>
            <a:off x="575673" y="83436"/>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Baseline Model</a:t>
            </a:r>
            <a:endParaRPr/>
          </a:p>
        </p:txBody>
      </p:sp>
      <p:grpSp>
        <p:nvGrpSpPr>
          <p:cNvPr id="203" name="Google Shape;203;g10604511ff1_0_26"/>
          <p:cNvGrpSpPr/>
          <p:nvPr/>
        </p:nvGrpSpPr>
        <p:grpSpPr>
          <a:xfrm>
            <a:off x="7867248" y="0"/>
            <a:ext cx="4324953" cy="2641203"/>
            <a:chOff x="6867015" y="-1"/>
            <a:chExt cx="5324985" cy="3251912"/>
          </a:xfrm>
        </p:grpSpPr>
        <p:sp>
          <p:nvSpPr>
            <p:cNvPr id="204" name="Google Shape;204;g10604511ff1_0_2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g10604511ff1_0_2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g10604511ff1_0_2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g10604511ff1_0_2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08" name="Google Shape;208;g10604511ff1_0_26"/>
          <p:cNvPicPr preferRelativeResize="0"/>
          <p:nvPr/>
        </p:nvPicPr>
        <p:blipFill>
          <a:blip r:embed="rId3">
            <a:alphaModFix/>
          </a:blip>
          <a:stretch>
            <a:fillRect/>
          </a:stretch>
        </p:blipFill>
        <p:spPr>
          <a:xfrm>
            <a:off x="1899475" y="1569582"/>
            <a:ext cx="8115350" cy="45216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g10634cc2ff9_0_61"/>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g10634cc2ff9_0_61"/>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215" name="Google Shape;215;g10634cc2ff9_0_61"/>
          <p:cNvSpPr txBox="1">
            <a:spLocks noGrp="1"/>
          </p:cNvSpPr>
          <p:nvPr>
            <p:ph type="title"/>
          </p:nvPr>
        </p:nvSpPr>
        <p:spPr>
          <a:xfrm>
            <a:off x="642423" y="75111"/>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Experiments</a:t>
            </a:r>
            <a:endParaRPr/>
          </a:p>
        </p:txBody>
      </p:sp>
      <p:grpSp>
        <p:nvGrpSpPr>
          <p:cNvPr id="216" name="Google Shape;216;g10634cc2ff9_0_61"/>
          <p:cNvGrpSpPr/>
          <p:nvPr/>
        </p:nvGrpSpPr>
        <p:grpSpPr>
          <a:xfrm>
            <a:off x="7867248" y="0"/>
            <a:ext cx="4324953" cy="2641203"/>
            <a:chOff x="6867015" y="-1"/>
            <a:chExt cx="5324985" cy="3251912"/>
          </a:xfrm>
        </p:grpSpPr>
        <p:sp>
          <p:nvSpPr>
            <p:cNvPr id="217" name="Google Shape;217;g10634cc2ff9_0_61"/>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g10634cc2ff9_0_61"/>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g10634cc2ff9_0_61"/>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g10634cc2ff9_0_61"/>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1" name="Google Shape;221;g10634cc2ff9_0_61"/>
          <p:cNvSpPr txBox="1">
            <a:spLocks noGrp="1"/>
          </p:cNvSpPr>
          <p:nvPr>
            <p:ph type="body" idx="1"/>
          </p:nvPr>
        </p:nvSpPr>
        <p:spPr>
          <a:xfrm>
            <a:off x="1179226" y="1712890"/>
            <a:ext cx="9833400" cy="4281900"/>
          </a:xfrm>
          <a:prstGeom prst="rect">
            <a:avLst/>
          </a:prstGeom>
          <a:noFill/>
          <a:ln>
            <a:noFill/>
          </a:ln>
        </p:spPr>
        <p:txBody>
          <a:bodyPr spcFirstLastPara="1" wrap="square" lIns="91425" tIns="45700" rIns="91425" bIns="45700" anchor="ctr" anchorCtr="0">
            <a:normAutofit/>
          </a:bodyPr>
          <a:lstStyle/>
          <a:p>
            <a:pPr marL="228600" lvl="0" indent="-114300" algn="l" rtl="0">
              <a:lnSpc>
                <a:spcPct val="90000"/>
              </a:lnSpc>
              <a:spcBef>
                <a:spcPts val="0"/>
              </a:spcBef>
              <a:spcAft>
                <a:spcPts val="0"/>
              </a:spcAft>
              <a:buClr>
                <a:schemeClr val="dk1"/>
              </a:buClr>
              <a:buSzPts val="1800"/>
              <a:buNone/>
            </a:pPr>
            <a:endParaRPr sz="1800" dirty="0">
              <a:solidFill>
                <a:schemeClr val="dk2"/>
              </a:solidFill>
            </a:endParaRPr>
          </a:p>
        </p:txBody>
      </p:sp>
      <p:pic>
        <p:nvPicPr>
          <p:cNvPr id="223" name="Google Shape;223;g10634cc2ff9_0_61"/>
          <p:cNvPicPr preferRelativeResize="0"/>
          <p:nvPr/>
        </p:nvPicPr>
        <p:blipFill>
          <a:blip r:embed="rId3">
            <a:alphaModFix/>
          </a:blip>
          <a:stretch>
            <a:fillRect/>
          </a:stretch>
        </p:blipFill>
        <p:spPr>
          <a:xfrm>
            <a:off x="839675" y="4033500"/>
            <a:ext cx="9636150" cy="2513775"/>
          </a:xfrm>
          <a:prstGeom prst="rect">
            <a:avLst/>
          </a:prstGeom>
          <a:noFill/>
          <a:ln>
            <a:noFill/>
          </a:ln>
        </p:spPr>
      </p:pic>
      <p:pic>
        <p:nvPicPr>
          <p:cNvPr id="1026" name="Picture 2" descr="https://lh4.googleusercontent.com/Ejp74J9_gA4jZ2kVMjcaN2z1ipa723OKdJXxlFmSSRt8PMzuZ3b0-n8b_AKghpnkwjpoStAWrMJY7s_ws4Ecy_5EugiLgsj7rbv-wEWr-Cofhs118iK6__6I60quDNokNg">
            <a:extLst>
              <a:ext uri="{FF2B5EF4-FFF2-40B4-BE49-F238E27FC236}">
                <a16:creationId xmlns:a16="http://schemas.microsoft.com/office/drawing/2014/main" id="{B9E7B07A-5EDA-9649-8735-89AA4C5BA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566" y="1170966"/>
            <a:ext cx="8965324" cy="2919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g10634cc2ff9_0_29"/>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g10634cc2ff9_0_29"/>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232" name="Google Shape;232;g10634cc2ff9_0_29"/>
          <p:cNvSpPr txBox="1">
            <a:spLocks noGrp="1"/>
          </p:cNvSpPr>
          <p:nvPr>
            <p:ph type="title"/>
          </p:nvPr>
        </p:nvSpPr>
        <p:spPr>
          <a:xfrm>
            <a:off x="533973" y="83436"/>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Experiments</a:t>
            </a:r>
            <a:endParaRPr/>
          </a:p>
        </p:txBody>
      </p:sp>
      <p:grpSp>
        <p:nvGrpSpPr>
          <p:cNvPr id="233" name="Google Shape;233;g10634cc2ff9_0_29"/>
          <p:cNvGrpSpPr/>
          <p:nvPr/>
        </p:nvGrpSpPr>
        <p:grpSpPr>
          <a:xfrm>
            <a:off x="7867248" y="0"/>
            <a:ext cx="4324953" cy="2641203"/>
            <a:chOff x="6867015" y="-1"/>
            <a:chExt cx="5324985" cy="3251912"/>
          </a:xfrm>
        </p:grpSpPr>
        <p:sp>
          <p:nvSpPr>
            <p:cNvPr id="234" name="Google Shape;234;g10634cc2ff9_0_29"/>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g10634cc2ff9_0_29"/>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 name="Google Shape;236;g10634cc2ff9_0_29"/>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 name="Google Shape;237;g10634cc2ff9_0_29"/>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38" name="Google Shape;238;g10634cc2ff9_0_29"/>
          <p:cNvSpPr txBox="1">
            <a:spLocks noGrp="1"/>
          </p:cNvSpPr>
          <p:nvPr>
            <p:ph type="body" idx="1"/>
          </p:nvPr>
        </p:nvSpPr>
        <p:spPr>
          <a:xfrm>
            <a:off x="1179226" y="1712890"/>
            <a:ext cx="9833400" cy="4281900"/>
          </a:xfrm>
          <a:prstGeom prst="rect">
            <a:avLst/>
          </a:prstGeom>
          <a:noFill/>
          <a:ln>
            <a:noFill/>
          </a:ln>
        </p:spPr>
        <p:txBody>
          <a:bodyPr spcFirstLastPara="1" wrap="square" lIns="91425" tIns="45700" rIns="91425" bIns="45700" anchor="ctr" anchorCtr="0">
            <a:normAutofit/>
          </a:bodyPr>
          <a:lstStyle/>
          <a:p>
            <a:pPr marL="228600" lvl="0" indent="-114300" algn="l" rtl="0">
              <a:lnSpc>
                <a:spcPct val="90000"/>
              </a:lnSpc>
              <a:spcBef>
                <a:spcPts val="0"/>
              </a:spcBef>
              <a:spcAft>
                <a:spcPts val="0"/>
              </a:spcAft>
              <a:buClr>
                <a:schemeClr val="dk1"/>
              </a:buClr>
              <a:buSzPts val="1800"/>
              <a:buNone/>
            </a:pPr>
            <a:endParaRPr sz="1800">
              <a:solidFill>
                <a:schemeClr val="dk2"/>
              </a:solidFill>
            </a:endParaRPr>
          </a:p>
        </p:txBody>
      </p:sp>
      <p:pic>
        <p:nvPicPr>
          <p:cNvPr id="239" name="Google Shape;239;g10634cc2ff9_0_29"/>
          <p:cNvPicPr preferRelativeResize="0"/>
          <p:nvPr/>
        </p:nvPicPr>
        <p:blipFill>
          <a:blip r:embed="rId3">
            <a:alphaModFix/>
          </a:blip>
          <a:stretch>
            <a:fillRect/>
          </a:stretch>
        </p:blipFill>
        <p:spPr>
          <a:xfrm>
            <a:off x="1282561" y="1233671"/>
            <a:ext cx="8877025" cy="4990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g10604511ff1_0_38"/>
          <p:cNvSpPr/>
          <p:nvPr/>
        </p:nvSpPr>
        <p:spPr>
          <a:xfrm>
            <a:off x="0"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5" name="Google Shape;245;g10604511ff1_0_38"/>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246" name="Google Shape;246;g10604511ff1_0_38"/>
          <p:cNvSpPr txBox="1">
            <a:spLocks noGrp="1"/>
          </p:cNvSpPr>
          <p:nvPr>
            <p:ph type="title"/>
          </p:nvPr>
        </p:nvSpPr>
        <p:spPr>
          <a:xfrm>
            <a:off x="298" y="11"/>
            <a:ext cx="9833400" cy="10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US" sz="3600">
                <a:solidFill>
                  <a:schemeClr val="dk2"/>
                </a:solidFill>
              </a:rPr>
              <a:t>Experiment Result</a:t>
            </a:r>
            <a:endParaRPr/>
          </a:p>
        </p:txBody>
      </p:sp>
      <p:grpSp>
        <p:nvGrpSpPr>
          <p:cNvPr id="247" name="Google Shape;247;g10604511ff1_0_38"/>
          <p:cNvGrpSpPr/>
          <p:nvPr/>
        </p:nvGrpSpPr>
        <p:grpSpPr>
          <a:xfrm>
            <a:off x="7867248" y="0"/>
            <a:ext cx="4324953" cy="2641203"/>
            <a:chOff x="6867015" y="-1"/>
            <a:chExt cx="5324985" cy="3251912"/>
          </a:xfrm>
        </p:grpSpPr>
        <p:sp>
          <p:nvSpPr>
            <p:cNvPr id="248" name="Google Shape;248;g10604511ff1_0_38"/>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g10604511ff1_0_38"/>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 name="Google Shape;250;g10604511ff1_0_38"/>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1" name="Google Shape;251;g10604511ff1_0_38"/>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52" name="Google Shape;252;g10604511ff1_0_38"/>
          <p:cNvSpPr txBox="1">
            <a:spLocks noGrp="1"/>
          </p:cNvSpPr>
          <p:nvPr>
            <p:ph type="body" idx="1"/>
          </p:nvPr>
        </p:nvSpPr>
        <p:spPr>
          <a:xfrm>
            <a:off x="0" y="1741625"/>
            <a:ext cx="12191700" cy="2498700"/>
          </a:xfrm>
          <a:prstGeom prst="rect">
            <a:avLst/>
          </a:prstGeom>
          <a:noFill/>
          <a:ln>
            <a:noFill/>
          </a:ln>
        </p:spPr>
        <p:txBody>
          <a:bodyPr spcFirstLastPara="1" wrap="square" lIns="91425" tIns="45700" rIns="91425" bIns="45700" anchor="t" anchorCtr="0">
            <a:normAutofit/>
          </a:bodyPr>
          <a:lstStyle/>
          <a:p>
            <a:pPr marL="457200" lvl="0" indent="-374650" algn="l" rtl="0">
              <a:lnSpc>
                <a:spcPct val="90000"/>
              </a:lnSpc>
              <a:spcBef>
                <a:spcPts val="0"/>
              </a:spcBef>
              <a:spcAft>
                <a:spcPts val="0"/>
              </a:spcAft>
              <a:buClr>
                <a:schemeClr val="dk2"/>
              </a:buClr>
              <a:buSzPts val="2300"/>
              <a:buChar char="•"/>
            </a:pPr>
            <a:r>
              <a:rPr lang="en-US" sz="2300">
                <a:solidFill>
                  <a:schemeClr val="dk2"/>
                </a:solidFill>
              </a:rPr>
              <a:t>With 50K + training examples, T5 base works better than T5 small.</a:t>
            </a:r>
            <a:endParaRPr sz="2300">
              <a:solidFill>
                <a:schemeClr val="dk2"/>
              </a:solidFill>
            </a:endParaRPr>
          </a:p>
          <a:p>
            <a:pPr marL="457200" lvl="0" indent="0" algn="l" rtl="0">
              <a:lnSpc>
                <a:spcPct val="90000"/>
              </a:lnSpc>
              <a:spcBef>
                <a:spcPts val="0"/>
              </a:spcBef>
              <a:spcAft>
                <a:spcPts val="0"/>
              </a:spcAft>
              <a:buNone/>
            </a:pPr>
            <a:r>
              <a:rPr lang="en-US" sz="2300">
                <a:solidFill>
                  <a:schemeClr val="dk2"/>
                </a:solidFill>
              </a:rPr>
              <a:t> </a:t>
            </a:r>
            <a:endParaRPr sz="2300">
              <a:solidFill>
                <a:schemeClr val="dk2"/>
              </a:solidFill>
            </a:endParaRPr>
          </a:p>
          <a:p>
            <a:pPr marL="457200" lvl="0" indent="-374650" algn="l" rtl="0">
              <a:lnSpc>
                <a:spcPct val="90000"/>
              </a:lnSpc>
              <a:spcBef>
                <a:spcPts val="0"/>
              </a:spcBef>
              <a:spcAft>
                <a:spcPts val="0"/>
              </a:spcAft>
              <a:buClr>
                <a:schemeClr val="dk2"/>
              </a:buClr>
              <a:buSzPts val="2300"/>
              <a:buChar char="•"/>
            </a:pPr>
            <a:r>
              <a:rPr lang="en-US" sz="2300">
                <a:solidFill>
                  <a:schemeClr val="dk2"/>
                </a:solidFill>
              </a:rPr>
              <a:t>Model output enhancement only improved performance by 1.1%.</a:t>
            </a:r>
            <a:endParaRPr sz="2300">
              <a:solidFill>
                <a:schemeClr val="dk2"/>
              </a:solidFill>
            </a:endParaRPr>
          </a:p>
          <a:p>
            <a:pPr marL="457200" lvl="0" indent="0" algn="l" rtl="0">
              <a:lnSpc>
                <a:spcPct val="90000"/>
              </a:lnSpc>
              <a:spcBef>
                <a:spcPts val="0"/>
              </a:spcBef>
              <a:spcAft>
                <a:spcPts val="0"/>
              </a:spcAft>
              <a:buNone/>
            </a:pPr>
            <a:endParaRPr sz="2300">
              <a:solidFill>
                <a:schemeClr val="dk2"/>
              </a:solidFill>
            </a:endParaRPr>
          </a:p>
          <a:p>
            <a:pPr marL="457200" lvl="0" indent="-374650" algn="l" rtl="0">
              <a:lnSpc>
                <a:spcPct val="90000"/>
              </a:lnSpc>
              <a:spcBef>
                <a:spcPts val="0"/>
              </a:spcBef>
              <a:spcAft>
                <a:spcPts val="0"/>
              </a:spcAft>
              <a:buClr>
                <a:schemeClr val="dk2"/>
              </a:buClr>
              <a:buSzPts val="2300"/>
              <a:buChar char="•"/>
            </a:pPr>
            <a:r>
              <a:rPr lang="en-US" sz="2300">
                <a:solidFill>
                  <a:schemeClr val="dk2"/>
                </a:solidFill>
              </a:rPr>
              <a:t>Add Simi-Senti scores improved performance by 5.2%.</a:t>
            </a:r>
            <a:endParaRPr sz="2300">
              <a:solidFill>
                <a:schemeClr val="dk2"/>
              </a:solidFill>
            </a:endParaRPr>
          </a:p>
        </p:txBody>
      </p:sp>
      <p:pic>
        <p:nvPicPr>
          <p:cNvPr id="253" name="Google Shape;253;g10604511ff1_0_38"/>
          <p:cNvPicPr preferRelativeResize="0"/>
          <p:nvPr/>
        </p:nvPicPr>
        <p:blipFill>
          <a:blip r:embed="rId3">
            <a:alphaModFix/>
          </a:blip>
          <a:stretch>
            <a:fillRect/>
          </a:stretch>
        </p:blipFill>
        <p:spPr>
          <a:xfrm>
            <a:off x="8394825" y="347275"/>
            <a:ext cx="3673750" cy="2498750"/>
          </a:xfrm>
          <a:prstGeom prst="rect">
            <a:avLst/>
          </a:prstGeom>
          <a:noFill/>
          <a:ln>
            <a:noFill/>
          </a:ln>
        </p:spPr>
      </p:pic>
      <p:pic>
        <p:nvPicPr>
          <p:cNvPr id="254" name="Google Shape;254;g10604511ff1_0_38"/>
          <p:cNvPicPr preferRelativeResize="0"/>
          <p:nvPr/>
        </p:nvPicPr>
        <p:blipFill>
          <a:blip r:embed="rId4">
            <a:alphaModFix/>
          </a:blip>
          <a:stretch>
            <a:fillRect/>
          </a:stretch>
        </p:blipFill>
        <p:spPr>
          <a:xfrm>
            <a:off x="2930950" y="4294150"/>
            <a:ext cx="9184999" cy="2498750"/>
          </a:xfrm>
          <a:prstGeom prst="rect">
            <a:avLst/>
          </a:prstGeom>
          <a:noFill/>
          <a:ln>
            <a:noFill/>
          </a:ln>
        </p:spPr>
      </p:pic>
      <p:pic>
        <p:nvPicPr>
          <p:cNvPr id="255" name="Google Shape;255;g10604511ff1_0_38"/>
          <p:cNvPicPr preferRelativeResize="0"/>
          <p:nvPr/>
        </p:nvPicPr>
        <p:blipFill>
          <a:blip r:embed="rId5">
            <a:alphaModFix/>
          </a:blip>
          <a:stretch>
            <a:fillRect/>
          </a:stretch>
        </p:blipFill>
        <p:spPr>
          <a:xfrm>
            <a:off x="7913582" y="3100780"/>
            <a:ext cx="4232293" cy="1139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1995</Words>
  <Application>Microsoft Macintosh PowerPoint</Application>
  <PresentationFormat>Widescreen</PresentationFormat>
  <Paragraphs>147</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 Text Generation: Story Ending Prediction  Could T5 model understand the causal relationship and generate reasonable story endings? </vt:lpstr>
      <vt:lpstr>Introduction</vt:lpstr>
      <vt:lpstr>Dataset</vt:lpstr>
      <vt:lpstr>Pipeline</vt:lpstr>
      <vt:lpstr>Evaluation Metrics Adjustment</vt:lpstr>
      <vt:lpstr>Baseline Model</vt:lpstr>
      <vt:lpstr>Experiments</vt:lpstr>
      <vt:lpstr>Experiments</vt:lpstr>
      <vt:lpstr>Experiment Result</vt:lpstr>
      <vt:lpstr>Error Analysis</vt:lpstr>
      <vt:lpstr>Conclusion</vt:lpstr>
      <vt:lpstr>Q&amp;A</vt:lpstr>
      <vt:lpstr> Reference</vt:lpstr>
      <vt:lpstr>Thank you!</vt:lpstr>
      <vt:lpstr>Template</vt:lpstr>
      <vt:lpstr>Introduction</vt:lpstr>
      <vt:lpstr>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Text Generation: Story Ending Prediction  Could T5 model understand the causal relationship and generate reasonable story endings? </dc:title>
  <dc:creator>Ming Chen</dc:creator>
  <cp:lastModifiedBy>Ming Chen</cp:lastModifiedBy>
  <cp:revision>17</cp:revision>
  <dcterms:created xsi:type="dcterms:W3CDTF">2021-07-28T05:52:49Z</dcterms:created>
  <dcterms:modified xsi:type="dcterms:W3CDTF">2021-12-07T03:14:44Z</dcterms:modified>
</cp:coreProperties>
</file>