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3BF7ED-F238-4AF2-AF19-BDECA94D22AD}">
  <a:tblStyle styleId="{0F3BF7ED-F238-4AF2-AF19-BDECA94D22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F4E708-2D28-4B03-8531-0B6E73671F12}" styleName="Table_1">
    <a:wholeTbl>
      <a:tcTxStyle b="off" i="off">
        <a:font>
          <a:latin typeface="等线"/>
          <a:ea typeface="等线"/>
          <a:cs typeface="等线"/>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等线"/>
          <a:ea typeface="等线"/>
          <a:cs typeface="等线"/>
        </a:font>
        <a:schemeClr val="lt1"/>
      </a:tcTxStyle>
      <a:tcStyle>
        <a:tcBdr/>
        <a:fill>
          <a:solidFill>
            <a:schemeClr val="accent5"/>
          </a:solidFill>
        </a:fill>
      </a:tcStyle>
    </a:lastCol>
    <a:firstCol>
      <a:tcTxStyle b="on" i="off">
        <a:font>
          <a:latin typeface="等线"/>
          <a:ea typeface="等线"/>
          <a:cs typeface="等线"/>
        </a:font>
        <a:schemeClr val="lt1"/>
      </a:tcTxStyle>
      <a:tcStyle>
        <a:tcBdr/>
        <a:fill>
          <a:solidFill>
            <a:schemeClr val="accent5"/>
          </a:solidFill>
        </a:fill>
      </a:tcStyle>
    </a:firstCol>
    <a:lastRow>
      <a:tcTxStyle b="on" i="off">
        <a:font>
          <a:latin typeface="等线"/>
          <a:ea typeface="等线"/>
          <a:cs typeface="等线"/>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等线"/>
          <a:ea typeface="等线"/>
          <a:cs typeface="等线"/>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bcd3929d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bcd3929d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c5f2a7863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c5f2a7863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c5f2a7863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fc5f2a7863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c5f2a7863_2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fc5f2a7863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fc5f2a7863_2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fc5f2a7863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fc5f2a7863_2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fc5f2a7863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bcd3929d4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bcd3929d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fbcd3929d4_2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fbcd3929d4_26_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fbcd3929d4_1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fbcd3929d4_1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fbcd3929d4_1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fbcd3929d4_10_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fbcd3929d4_1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gfbcd3929d4_10_8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fc5f2a7863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fc5f2a786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fbcd3929d4_1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gfbcd3929d4_10_9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fbcd3929d4_1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gfbcd3929d4_10_10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bcd3929d4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bcd3929d4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bcd3929d4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bcd3929d4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bcd3929d4_2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fbcd3929d4_2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bcd3929d4_2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fbcd3929d4_20_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bcd3929d4_2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bcd3929d4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fbcd3929d4_2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fbcd3929d4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fc5f2a7863_2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fc5f2a7863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61"/>
        <p:cNvGrpSpPr/>
        <p:nvPr/>
      </p:nvGrpSpPr>
      <p:grpSpPr>
        <a:xfrm>
          <a:off x="0" y="0"/>
          <a:ext cx="0" cy="0"/>
          <a:chOff x="0" y="0"/>
          <a:chExt cx="0" cy="0"/>
        </a:xfrm>
      </p:grpSpPr>
      <p:sp>
        <p:nvSpPr>
          <p:cNvPr id="62" name="Google Shape;62;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3" name="Google Shape;63;p15"/>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4" name="Google Shape;64;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0" name="Google Shape;70;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5" name="Google Shape;75;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6" name="Google Shape;76;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1" name="Google Shape;81;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3" name="Google Shape;83;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8" name="Google Shape;88;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9" name="Google Shape;89;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0" name="Google Shape;90;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1" name="Google Shape;91;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000"/>
              <a:t>Business Analysis on Cocktail Bars</a:t>
            </a:r>
            <a:endParaRPr sz="5000"/>
          </a:p>
        </p:txBody>
      </p:sp>
      <p:sp>
        <p:nvSpPr>
          <p:cNvPr id="130" name="Google Shape;130;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a:t>Tongyue Jia, Xiaowei Zhu, Yijin Guan</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311700" y="170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Attributes Analysis - Noise Level</a:t>
            </a:r>
            <a:endParaRPr/>
          </a:p>
        </p:txBody>
      </p:sp>
      <p:pic>
        <p:nvPicPr>
          <p:cNvPr id="214" name="Google Shape;214;p34"/>
          <p:cNvPicPr preferRelativeResize="0"/>
          <p:nvPr/>
        </p:nvPicPr>
        <p:blipFill>
          <a:blip r:embed="rId3">
            <a:alphaModFix/>
          </a:blip>
          <a:stretch>
            <a:fillRect/>
          </a:stretch>
        </p:blipFill>
        <p:spPr>
          <a:xfrm>
            <a:off x="6080026" y="1152144"/>
            <a:ext cx="2664997" cy="1956816"/>
          </a:xfrm>
          <a:prstGeom prst="rect">
            <a:avLst/>
          </a:prstGeom>
          <a:noFill/>
          <a:ln>
            <a:noFill/>
          </a:ln>
        </p:spPr>
      </p:pic>
      <p:pic>
        <p:nvPicPr>
          <p:cNvPr id="215" name="Google Shape;215;p34"/>
          <p:cNvPicPr preferRelativeResize="0"/>
          <p:nvPr/>
        </p:nvPicPr>
        <p:blipFill>
          <a:blip r:embed="rId4">
            <a:alphaModFix/>
          </a:blip>
          <a:stretch>
            <a:fillRect/>
          </a:stretch>
        </p:blipFill>
        <p:spPr>
          <a:xfrm>
            <a:off x="3200410" y="1152144"/>
            <a:ext cx="2743200" cy="1956816"/>
          </a:xfrm>
          <a:prstGeom prst="rect">
            <a:avLst/>
          </a:prstGeom>
          <a:noFill/>
          <a:ln>
            <a:noFill/>
          </a:ln>
        </p:spPr>
      </p:pic>
      <p:pic>
        <p:nvPicPr>
          <p:cNvPr id="216" name="Google Shape;216;p34"/>
          <p:cNvPicPr preferRelativeResize="0"/>
          <p:nvPr/>
        </p:nvPicPr>
        <p:blipFill>
          <a:blip r:embed="rId5">
            <a:alphaModFix/>
          </a:blip>
          <a:stretch>
            <a:fillRect/>
          </a:stretch>
        </p:blipFill>
        <p:spPr>
          <a:xfrm>
            <a:off x="320775" y="1152144"/>
            <a:ext cx="2743200" cy="1965960"/>
          </a:xfrm>
          <a:prstGeom prst="rect">
            <a:avLst/>
          </a:prstGeom>
          <a:noFill/>
          <a:ln>
            <a:noFill/>
          </a:ln>
        </p:spPr>
      </p:pic>
      <p:sp>
        <p:nvSpPr>
          <p:cNvPr id="217" name="Google Shape;217;p34"/>
          <p:cNvSpPr txBox="1"/>
          <p:nvPr/>
        </p:nvSpPr>
        <p:spPr>
          <a:xfrm>
            <a:off x="311700" y="3623125"/>
            <a:ext cx="8433300" cy="15801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Cocktail bars with average or quiet noise levels have higher star ratings than those with very loud noise.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311700" y="174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Attributes Analysis - Ambience</a:t>
            </a:r>
            <a:endParaRPr/>
          </a:p>
        </p:txBody>
      </p:sp>
      <p:pic>
        <p:nvPicPr>
          <p:cNvPr id="223" name="Google Shape;223;p35"/>
          <p:cNvPicPr preferRelativeResize="0"/>
          <p:nvPr/>
        </p:nvPicPr>
        <p:blipFill>
          <a:blip r:embed="rId3">
            <a:alphaModFix/>
          </a:blip>
          <a:stretch>
            <a:fillRect/>
          </a:stretch>
        </p:blipFill>
        <p:spPr>
          <a:xfrm>
            <a:off x="311688" y="826038"/>
            <a:ext cx="2568414" cy="1819656"/>
          </a:xfrm>
          <a:prstGeom prst="rect">
            <a:avLst/>
          </a:prstGeom>
          <a:noFill/>
          <a:ln>
            <a:noFill/>
          </a:ln>
        </p:spPr>
      </p:pic>
      <p:pic>
        <p:nvPicPr>
          <p:cNvPr id="224" name="Google Shape;224;p35"/>
          <p:cNvPicPr preferRelativeResize="0"/>
          <p:nvPr/>
        </p:nvPicPr>
        <p:blipFill>
          <a:blip r:embed="rId4">
            <a:alphaModFix/>
          </a:blip>
          <a:stretch>
            <a:fillRect/>
          </a:stretch>
        </p:blipFill>
        <p:spPr>
          <a:xfrm>
            <a:off x="2974763" y="826038"/>
            <a:ext cx="2577121" cy="1819656"/>
          </a:xfrm>
          <a:prstGeom prst="rect">
            <a:avLst/>
          </a:prstGeom>
          <a:noFill/>
          <a:ln>
            <a:noFill/>
          </a:ln>
        </p:spPr>
      </p:pic>
      <p:pic>
        <p:nvPicPr>
          <p:cNvPr id="225" name="Google Shape;225;p35"/>
          <p:cNvPicPr preferRelativeResize="0"/>
          <p:nvPr/>
        </p:nvPicPr>
        <p:blipFill>
          <a:blip r:embed="rId5">
            <a:alphaModFix/>
          </a:blip>
          <a:stretch>
            <a:fillRect/>
          </a:stretch>
        </p:blipFill>
        <p:spPr>
          <a:xfrm>
            <a:off x="313117" y="2743200"/>
            <a:ext cx="2551001" cy="1819656"/>
          </a:xfrm>
          <a:prstGeom prst="rect">
            <a:avLst/>
          </a:prstGeom>
          <a:noFill/>
          <a:ln>
            <a:noFill/>
          </a:ln>
        </p:spPr>
      </p:pic>
      <p:pic>
        <p:nvPicPr>
          <p:cNvPr id="226" name="Google Shape;226;p35"/>
          <p:cNvPicPr preferRelativeResize="0"/>
          <p:nvPr/>
        </p:nvPicPr>
        <p:blipFill>
          <a:blip r:embed="rId6">
            <a:alphaModFix/>
          </a:blip>
          <a:stretch>
            <a:fillRect/>
          </a:stretch>
        </p:blipFill>
        <p:spPr>
          <a:xfrm>
            <a:off x="2974021" y="2743200"/>
            <a:ext cx="2577121" cy="1819656"/>
          </a:xfrm>
          <a:prstGeom prst="rect">
            <a:avLst/>
          </a:prstGeom>
          <a:noFill/>
          <a:ln>
            <a:noFill/>
          </a:ln>
        </p:spPr>
      </p:pic>
      <p:sp>
        <p:nvSpPr>
          <p:cNvPr id="227" name="Google Shape;227;p35"/>
          <p:cNvSpPr txBox="1"/>
          <p:nvPr/>
        </p:nvSpPr>
        <p:spPr>
          <a:xfrm>
            <a:off x="5755500" y="645750"/>
            <a:ext cx="3076800" cy="4249200"/>
          </a:xfrm>
          <a:prstGeom prst="rect">
            <a:avLst/>
          </a:prstGeom>
          <a:noFill/>
          <a:ln>
            <a:noFill/>
          </a:ln>
        </p:spPr>
        <p:txBody>
          <a:bodyPr spcFirstLastPara="1" wrap="square" lIns="91425" tIns="274300" rIns="91425" bIns="91425" anchor="t" anchorCtr="0">
            <a:normAutofit/>
          </a:bodyPr>
          <a:lstStyle/>
          <a:p>
            <a:pPr marL="457200" lvl="0" indent="-355600" algn="l" rtl="0">
              <a:lnSpc>
                <a:spcPct val="115000"/>
              </a:lnSpc>
              <a:spcBef>
                <a:spcPts val="0"/>
              </a:spcBef>
              <a:spcAft>
                <a:spcPts val="0"/>
              </a:spcAft>
              <a:buSzPts val="2000"/>
              <a:buChar char="●"/>
            </a:pPr>
            <a:r>
              <a:rPr lang="en" sz="2000"/>
              <a:t>Cocktail bars with romantic or intimate ambience have higher star ratings than those without such ambience.</a:t>
            </a:r>
            <a:endParaRPr sz="2000"/>
          </a:p>
          <a:p>
            <a:pPr marL="0" lvl="0" indent="0" algn="l" rtl="0">
              <a:lnSpc>
                <a:spcPct val="115000"/>
              </a:lnSpc>
              <a:spcBef>
                <a:spcPts val="0"/>
              </a:spcBef>
              <a:spcAft>
                <a:spcPts val="0"/>
              </a:spcAft>
              <a:buNone/>
            </a:pPr>
            <a:endParaRPr sz="2000"/>
          </a:p>
          <a:p>
            <a:pPr marL="457200" lvl="0" indent="-355600" algn="l" rtl="0">
              <a:lnSpc>
                <a:spcPct val="115000"/>
              </a:lnSpc>
              <a:spcBef>
                <a:spcPts val="0"/>
              </a:spcBef>
              <a:spcAft>
                <a:spcPts val="0"/>
              </a:spcAft>
              <a:buSzPts val="2000"/>
              <a:buChar char="●"/>
            </a:pPr>
            <a:r>
              <a:rPr lang="en" sz="2000"/>
              <a:t>It may contribute to preference in quiet environment.</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266875" y="187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Attributes Analysis - Music</a:t>
            </a:r>
            <a:endParaRPr/>
          </a:p>
          <a:p>
            <a:pPr marL="0" lvl="0" indent="0" algn="l" rtl="0">
              <a:spcBef>
                <a:spcPts val="0"/>
              </a:spcBef>
              <a:spcAft>
                <a:spcPts val="0"/>
              </a:spcAft>
              <a:buNone/>
            </a:pPr>
            <a:endParaRPr/>
          </a:p>
        </p:txBody>
      </p:sp>
      <p:pic>
        <p:nvPicPr>
          <p:cNvPr id="233" name="Google Shape;233;p36"/>
          <p:cNvPicPr preferRelativeResize="0"/>
          <p:nvPr/>
        </p:nvPicPr>
        <p:blipFill>
          <a:blip r:embed="rId3">
            <a:alphaModFix/>
          </a:blip>
          <a:stretch>
            <a:fillRect/>
          </a:stretch>
        </p:blipFill>
        <p:spPr>
          <a:xfrm>
            <a:off x="112075" y="862695"/>
            <a:ext cx="2116552" cy="1554480"/>
          </a:xfrm>
          <a:prstGeom prst="rect">
            <a:avLst/>
          </a:prstGeom>
          <a:noFill/>
          <a:ln>
            <a:noFill/>
          </a:ln>
        </p:spPr>
      </p:pic>
      <p:pic>
        <p:nvPicPr>
          <p:cNvPr id="234" name="Google Shape;234;p36"/>
          <p:cNvPicPr preferRelativeResize="0"/>
          <p:nvPr/>
        </p:nvPicPr>
        <p:blipFill>
          <a:blip r:embed="rId4">
            <a:alphaModFix/>
          </a:blip>
          <a:stretch>
            <a:fillRect/>
          </a:stretch>
        </p:blipFill>
        <p:spPr>
          <a:xfrm>
            <a:off x="2240280" y="859536"/>
            <a:ext cx="2178029" cy="1554480"/>
          </a:xfrm>
          <a:prstGeom prst="rect">
            <a:avLst/>
          </a:prstGeom>
          <a:noFill/>
          <a:ln>
            <a:noFill/>
          </a:ln>
        </p:spPr>
      </p:pic>
      <p:pic>
        <p:nvPicPr>
          <p:cNvPr id="235" name="Google Shape;235;p36"/>
          <p:cNvPicPr preferRelativeResize="0"/>
          <p:nvPr/>
        </p:nvPicPr>
        <p:blipFill>
          <a:blip r:embed="rId5">
            <a:alphaModFix/>
          </a:blip>
          <a:stretch>
            <a:fillRect/>
          </a:stretch>
        </p:blipFill>
        <p:spPr>
          <a:xfrm>
            <a:off x="109728" y="2651760"/>
            <a:ext cx="2165490" cy="1554480"/>
          </a:xfrm>
          <a:prstGeom prst="rect">
            <a:avLst/>
          </a:prstGeom>
          <a:noFill/>
          <a:ln>
            <a:noFill/>
          </a:ln>
        </p:spPr>
      </p:pic>
      <p:pic>
        <p:nvPicPr>
          <p:cNvPr id="236" name="Google Shape;236;p36"/>
          <p:cNvPicPr preferRelativeResize="0"/>
          <p:nvPr/>
        </p:nvPicPr>
        <p:blipFill>
          <a:blip r:embed="rId6">
            <a:alphaModFix/>
          </a:blip>
          <a:stretch>
            <a:fillRect/>
          </a:stretch>
        </p:blipFill>
        <p:spPr>
          <a:xfrm>
            <a:off x="2240280" y="2651760"/>
            <a:ext cx="2176272" cy="1554480"/>
          </a:xfrm>
          <a:prstGeom prst="rect">
            <a:avLst/>
          </a:prstGeom>
          <a:noFill/>
          <a:ln>
            <a:noFill/>
          </a:ln>
        </p:spPr>
      </p:pic>
      <p:pic>
        <p:nvPicPr>
          <p:cNvPr id="237" name="Google Shape;237;p36"/>
          <p:cNvPicPr preferRelativeResize="0"/>
          <p:nvPr/>
        </p:nvPicPr>
        <p:blipFill>
          <a:blip r:embed="rId7">
            <a:alphaModFix/>
          </a:blip>
          <a:stretch>
            <a:fillRect/>
          </a:stretch>
        </p:blipFill>
        <p:spPr>
          <a:xfrm>
            <a:off x="4434840" y="859536"/>
            <a:ext cx="2191817" cy="1554480"/>
          </a:xfrm>
          <a:prstGeom prst="rect">
            <a:avLst/>
          </a:prstGeom>
          <a:noFill/>
          <a:ln>
            <a:noFill/>
          </a:ln>
        </p:spPr>
      </p:pic>
      <p:pic>
        <p:nvPicPr>
          <p:cNvPr id="238" name="Google Shape;238;p36"/>
          <p:cNvPicPr preferRelativeResize="0"/>
          <p:nvPr/>
        </p:nvPicPr>
        <p:blipFill>
          <a:blip r:embed="rId8">
            <a:alphaModFix/>
          </a:blip>
          <a:stretch>
            <a:fillRect/>
          </a:stretch>
        </p:blipFill>
        <p:spPr>
          <a:xfrm>
            <a:off x="6702552" y="859536"/>
            <a:ext cx="2176272" cy="1554480"/>
          </a:xfrm>
          <a:prstGeom prst="rect">
            <a:avLst/>
          </a:prstGeom>
          <a:noFill/>
          <a:ln>
            <a:noFill/>
          </a:ln>
        </p:spPr>
      </p:pic>
      <p:sp>
        <p:nvSpPr>
          <p:cNvPr id="239" name="Google Shape;239;p36"/>
          <p:cNvSpPr txBox="1"/>
          <p:nvPr/>
        </p:nvSpPr>
        <p:spPr>
          <a:xfrm>
            <a:off x="4572000" y="2513575"/>
            <a:ext cx="4461300" cy="25614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Cocktail bars providing loud music like karaoke or jukebox, or just background music, have lower star ratings.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Dislike in loud music may be related to preference in intimate ambience and quiet environment.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title"/>
          </p:nvPr>
        </p:nvSpPr>
        <p:spPr>
          <a:xfrm>
            <a:off x="311700" y="178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Attributes Analysis - Has TV</a:t>
            </a:r>
            <a:endParaRPr/>
          </a:p>
        </p:txBody>
      </p:sp>
      <p:pic>
        <p:nvPicPr>
          <p:cNvPr id="245" name="Google Shape;245;p37"/>
          <p:cNvPicPr preferRelativeResize="0"/>
          <p:nvPr/>
        </p:nvPicPr>
        <p:blipFill>
          <a:blip r:embed="rId3">
            <a:alphaModFix/>
          </a:blip>
          <a:stretch>
            <a:fillRect/>
          </a:stretch>
        </p:blipFill>
        <p:spPr>
          <a:xfrm>
            <a:off x="311700" y="929963"/>
            <a:ext cx="3638550" cy="2638425"/>
          </a:xfrm>
          <a:prstGeom prst="rect">
            <a:avLst/>
          </a:prstGeom>
          <a:noFill/>
          <a:ln>
            <a:noFill/>
          </a:ln>
        </p:spPr>
      </p:pic>
      <p:pic>
        <p:nvPicPr>
          <p:cNvPr id="246" name="Google Shape;246;p37"/>
          <p:cNvPicPr preferRelativeResize="0"/>
          <p:nvPr/>
        </p:nvPicPr>
        <p:blipFill>
          <a:blip r:embed="rId4">
            <a:alphaModFix/>
          </a:blip>
          <a:stretch>
            <a:fillRect/>
          </a:stretch>
        </p:blipFill>
        <p:spPr>
          <a:xfrm>
            <a:off x="4355125" y="953712"/>
            <a:ext cx="3638550" cy="2590947"/>
          </a:xfrm>
          <a:prstGeom prst="rect">
            <a:avLst/>
          </a:prstGeom>
          <a:noFill/>
          <a:ln>
            <a:noFill/>
          </a:ln>
        </p:spPr>
      </p:pic>
      <p:sp>
        <p:nvSpPr>
          <p:cNvPr id="247" name="Google Shape;247;p37"/>
          <p:cNvSpPr txBox="1"/>
          <p:nvPr/>
        </p:nvSpPr>
        <p:spPr>
          <a:xfrm>
            <a:off x="433200" y="3683750"/>
            <a:ext cx="8277600" cy="12708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Bars with TV tend to have lower star ratings.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It may be related to preference in quiet environment.</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311700" y="1273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Attributes Analysis - Outdoor Seating, Business Parking</a:t>
            </a:r>
            <a:endParaRPr/>
          </a:p>
        </p:txBody>
      </p:sp>
      <p:pic>
        <p:nvPicPr>
          <p:cNvPr id="253" name="Google Shape;253;p38"/>
          <p:cNvPicPr preferRelativeResize="0"/>
          <p:nvPr/>
        </p:nvPicPr>
        <p:blipFill>
          <a:blip r:embed="rId3">
            <a:alphaModFix/>
          </a:blip>
          <a:stretch>
            <a:fillRect/>
          </a:stretch>
        </p:blipFill>
        <p:spPr>
          <a:xfrm>
            <a:off x="311692" y="800535"/>
            <a:ext cx="2509210" cy="1819656"/>
          </a:xfrm>
          <a:prstGeom prst="rect">
            <a:avLst/>
          </a:prstGeom>
          <a:noFill/>
          <a:ln>
            <a:noFill/>
          </a:ln>
        </p:spPr>
      </p:pic>
      <p:pic>
        <p:nvPicPr>
          <p:cNvPr id="254" name="Google Shape;254;p38"/>
          <p:cNvPicPr preferRelativeResize="0"/>
          <p:nvPr/>
        </p:nvPicPr>
        <p:blipFill>
          <a:blip r:embed="rId4">
            <a:alphaModFix/>
          </a:blip>
          <a:stretch>
            <a:fillRect/>
          </a:stretch>
        </p:blipFill>
        <p:spPr>
          <a:xfrm>
            <a:off x="3164620" y="800535"/>
            <a:ext cx="2547518" cy="1819656"/>
          </a:xfrm>
          <a:prstGeom prst="rect">
            <a:avLst/>
          </a:prstGeom>
          <a:noFill/>
          <a:ln>
            <a:noFill/>
          </a:ln>
        </p:spPr>
      </p:pic>
      <p:pic>
        <p:nvPicPr>
          <p:cNvPr id="255" name="Google Shape;255;p38"/>
          <p:cNvPicPr preferRelativeResize="0"/>
          <p:nvPr/>
        </p:nvPicPr>
        <p:blipFill>
          <a:blip r:embed="rId5">
            <a:alphaModFix/>
          </a:blip>
          <a:stretch>
            <a:fillRect/>
          </a:stretch>
        </p:blipFill>
        <p:spPr>
          <a:xfrm>
            <a:off x="311692" y="2720775"/>
            <a:ext cx="2624135" cy="1819656"/>
          </a:xfrm>
          <a:prstGeom prst="rect">
            <a:avLst/>
          </a:prstGeom>
          <a:noFill/>
          <a:ln>
            <a:noFill/>
          </a:ln>
        </p:spPr>
      </p:pic>
      <p:pic>
        <p:nvPicPr>
          <p:cNvPr id="256" name="Google Shape;256;p38"/>
          <p:cNvPicPr preferRelativeResize="0"/>
          <p:nvPr/>
        </p:nvPicPr>
        <p:blipFill>
          <a:blip r:embed="rId6">
            <a:alphaModFix/>
          </a:blip>
          <a:stretch>
            <a:fillRect/>
          </a:stretch>
        </p:blipFill>
        <p:spPr>
          <a:xfrm>
            <a:off x="3164620" y="2720775"/>
            <a:ext cx="2595404" cy="1819656"/>
          </a:xfrm>
          <a:prstGeom prst="rect">
            <a:avLst/>
          </a:prstGeom>
          <a:noFill/>
          <a:ln>
            <a:noFill/>
          </a:ln>
        </p:spPr>
      </p:pic>
      <p:sp>
        <p:nvSpPr>
          <p:cNvPr id="257" name="Google Shape;257;p38"/>
          <p:cNvSpPr txBox="1"/>
          <p:nvPr/>
        </p:nvSpPr>
        <p:spPr>
          <a:xfrm>
            <a:off x="5760025" y="858675"/>
            <a:ext cx="3221700" cy="37440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Cocktail bars with outdoor seating and business parking have higher star ratings.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Convenience is also a major consideration for consumers.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Attributes Analysis - Preliminary Conclusion</a:t>
            </a:r>
            <a:endParaRPr/>
          </a:p>
        </p:txBody>
      </p:sp>
      <p:sp>
        <p:nvSpPr>
          <p:cNvPr id="263" name="Google Shape;263;p39"/>
          <p:cNvSpPr txBox="1">
            <a:spLocks noGrp="1"/>
          </p:cNvSpPr>
          <p:nvPr>
            <p:ph type="body" idx="1"/>
          </p:nvPr>
        </p:nvSpPr>
        <p:spPr>
          <a:xfrm>
            <a:off x="311700" y="1152475"/>
            <a:ext cx="8520600" cy="379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 We have some preliminary conclusions for the cocktail bar owners:</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Consumers prefer cocktail bars with romantic and intimate ambience.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People prefer quiet environment in a cocktail bar, and it may be resulted from the conclusion above.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To provide a quiet place, owners should avoid facilities making too much noises, like jukebox, karaoke and TV.</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Convenience is also a major consideration for consumers. Owners should mark out convenience features like on street parking and so 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0"/>
          <p:cNvSpPr txBox="1"/>
          <p:nvPr/>
        </p:nvSpPr>
        <p:spPr>
          <a:xfrm>
            <a:off x="483300" y="990959"/>
            <a:ext cx="8177400" cy="3393900"/>
          </a:xfrm>
          <a:prstGeom prst="rect">
            <a:avLst/>
          </a:prstGeom>
          <a:noFill/>
          <a:ln>
            <a:noFill/>
          </a:ln>
        </p:spPr>
        <p:txBody>
          <a:bodyPr spcFirstLastPara="1" wrap="square" lIns="68575" tIns="34275" rIns="68575" bIns="34275" anchor="t" anchorCtr="0">
            <a:spAutoFit/>
          </a:bodyPr>
          <a:lstStyle/>
          <a:p>
            <a:pPr marL="254000" marR="0" lvl="0" indent="-254000" algn="l" rtl="0">
              <a:spcBef>
                <a:spcPts val="0"/>
              </a:spcBef>
              <a:spcAft>
                <a:spcPts val="0"/>
              </a:spcAft>
              <a:buClr>
                <a:schemeClr val="dk1"/>
              </a:buClr>
              <a:buSzPts val="1800"/>
              <a:buAutoNum type="arabicPeriod"/>
            </a:pPr>
            <a:r>
              <a:rPr lang="en" sz="1800" i="0" u="none" strike="noStrike" cap="none">
                <a:solidFill>
                  <a:schemeClr val="dk1"/>
                </a:solidFill>
              </a:rPr>
              <a:t>We use </a:t>
            </a:r>
            <a:r>
              <a:rPr lang="en" sz="1800" i="0" u="sng" strike="noStrike" cap="none">
                <a:solidFill>
                  <a:schemeClr val="dk1"/>
                </a:solidFill>
              </a:rPr>
              <a:t>TF-IDF</a:t>
            </a:r>
            <a:r>
              <a:rPr lang="en" sz="1800" i="0" u="none" strike="noStrike" cap="none">
                <a:solidFill>
                  <a:schemeClr val="dk1"/>
                </a:solidFill>
              </a:rPr>
              <a:t> to compute the occurrence of the words across cocktail bar</a:t>
            </a:r>
            <a:r>
              <a:rPr lang="en" sz="1800">
                <a:solidFill>
                  <a:schemeClr val="dk1"/>
                </a:solidFill>
              </a:rPr>
              <a:t> </a:t>
            </a:r>
            <a:r>
              <a:rPr lang="en" sz="1800" i="0" u="none" strike="noStrike" cap="none">
                <a:solidFill>
                  <a:schemeClr val="dk1"/>
                </a:solidFill>
              </a:rPr>
              <a:t>reviews. The TF-IDF value increases proportionally to the number of a word appears in a review (TF) and is offset by the number of reviews</a:t>
            </a:r>
            <a:r>
              <a:rPr lang="en" sz="1800">
                <a:solidFill>
                  <a:schemeClr val="dk1"/>
                </a:solidFill>
              </a:rPr>
              <a:t> </a:t>
            </a:r>
            <a:r>
              <a:rPr lang="en" sz="1800" i="0" u="none" strike="noStrike" cap="none">
                <a:solidFill>
                  <a:schemeClr val="dk1"/>
                </a:solidFill>
              </a:rPr>
              <a:t>containing the word (IDF).</a:t>
            </a:r>
            <a:endParaRPr sz="1100"/>
          </a:p>
          <a:p>
            <a:pPr marL="254000" marR="0" lvl="0" indent="-139700" algn="l" rtl="0">
              <a:spcBef>
                <a:spcPts val="0"/>
              </a:spcBef>
              <a:spcAft>
                <a:spcPts val="0"/>
              </a:spcAft>
              <a:buClr>
                <a:schemeClr val="dk1"/>
              </a:buClr>
              <a:buSzPts val="1800"/>
              <a:buFont typeface="Arial"/>
              <a:buNone/>
            </a:pPr>
            <a:endParaRPr sz="1800" i="0" u="none" strike="noStrike" cap="none">
              <a:solidFill>
                <a:schemeClr val="dk1"/>
              </a:solidFill>
            </a:endParaRPr>
          </a:p>
          <a:p>
            <a:pPr marL="254000" marR="0" lvl="0" indent="-139700" algn="l" rtl="0">
              <a:spcBef>
                <a:spcPts val="0"/>
              </a:spcBef>
              <a:spcAft>
                <a:spcPts val="0"/>
              </a:spcAft>
              <a:buClr>
                <a:schemeClr val="dk1"/>
              </a:buClr>
              <a:buSzPts val="1800"/>
              <a:buFont typeface="Arial"/>
              <a:buNone/>
            </a:pPr>
            <a:endParaRPr sz="1800" i="0" u="none" strike="noStrike" cap="none">
              <a:solidFill>
                <a:schemeClr val="dk1"/>
              </a:solidFill>
            </a:endParaRPr>
          </a:p>
          <a:p>
            <a:pPr marL="254000" marR="0" lvl="0" indent="-139700" algn="l" rtl="0">
              <a:spcBef>
                <a:spcPts val="0"/>
              </a:spcBef>
              <a:spcAft>
                <a:spcPts val="0"/>
              </a:spcAft>
              <a:buClr>
                <a:schemeClr val="dk1"/>
              </a:buClr>
              <a:buSzPts val="1800"/>
              <a:buFont typeface="Arial"/>
              <a:buNone/>
            </a:pPr>
            <a:endParaRPr sz="1800" i="0" u="none" strike="noStrike" cap="none">
              <a:solidFill>
                <a:schemeClr val="dk1"/>
              </a:solidFill>
            </a:endParaRPr>
          </a:p>
          <a:p>
            <a:pPr marL="254000" marR="0" lvl="0" indent="-139700" algn="l" rtl="0">
              <a:spcBef>
                <a:spcPts val="0"/>
              </a:spcBef>
              <a:spcAft>
                <a:spcPts val="0"/>
              </a:spcAft>
              <a:buClr>
                <a:schemeClr val="dk1"/>
              </a:buClr>
              <a:buSzPts val="1800"/>
              <a:buFont typeface="Arial"/>
              <a:buNone/>
            </a:pPr>
            <a:endParaRPr sz="1800" i="0" u="none" strike="noStrike" cap="none">
              <a:solidFill>
                <a:schemeClr val="dk1"/>
              </a:solidFill>
            </a:endParaRPr>
          </a:p>
          <a:p>
            <a:pPr marL="254000" marR="0" lvl="0" indent="-254000" algn="l" rtl="0">
              <a:spcBef>
                <a:spcPts val="0"/>
              </a:spcBef>
              <a:spcAft>
                <a:spcPts val="0"/>
              </a:spcAft>
              <a:buClr>
                <a:schemeClr val="dk1"/>
              </a:buClr>
              <a:buSzPts val="1800"/>
              <a:buAutoNum type="arabicPeriod"/>
            </a:pPr>
            <a:r>
              <a:rPr lang="en" sz="1800" i="0" u="none" strike="noStrike" cap="none">
                <a:solidFill>
                  <a:schemeClr val="dk1"/>
                </a:solidFill>
              </a:rPr>
              <a:t>We make a table summarizing the result of TF-IDF </a:t>
            </a:r>
            <a:r>
              <a:rPr lang="en" sz="1800">
                <a:solidFill>
                  <a:schemeClr val="dk1"/>
                </a:solidFill>
              </a:rPr>
              <a:t>for</a:t>
            </a:r>
            <a:r>
              <a:rPr lang="en" sz="1800" i="0" u="none" strike="noStrike" cap="none">
                <a:solidFill>
                  <a:schemeClr val="dk1"/>
                </a:solidFill>
              </a:rPr>
              <a:t> cocktail bar reviews</a:t>
            </a:r>
            <a:r>
              <a:rPr lang="en" sz="1800">
                <a:solidFill>
                  <a:schemeClr val="dk1"/>
                </a:solidFill>
              </a:rPr>
              <a:t> and</a:t>
            </a:r>
            <a:r>
              <a:rPr lang="en" sz="1800" i="0" u="none" strike="noStrike" cap="none">
                <a:solidFill>
                  <a:schemeClr val="dk1"/>
                </a:solidFill>
              </a:rPr>
              <a:t> divide the words into four parts: Service, Food/Drink, Atmosphere and decoration.</a:t>
            </a:r>
            <a:endParaRPr sz="1800" i="0" u="none" strike="noStrike" cap="none">
              <a:solidFill>
                <a:schemeClr val="dk1"/>
              </a:solidFill>
            </a:endParaRPr>
          </a:p>
          <a:p>
            <a:pPr marL="254000" marR="0" lvl="0" indent="-139700" algn="l" rtl="0">
              <a:spcBef>
                <a:spcPts val="0"/>
              </a:spcBef>
              <a:spcAft>
                <a:spcPts val="0"/>
              </a:spcAft>
              <a:buClr>
                <a:schemeClr val="dk1"/>
              </a:buClr>
              <a:buSzPts val="1800"/>
              <a:buFont typeface="Arial"/>
              <a:buNone/>
            </a:pPr>
            <a:endParaRPr sz="1800" i="0" u="none" strike="noStrike" cap="none">
              <a:solidFill>
                <a:schemeClr val="dk1"/>
              </a:solidFill>
            </a:endParaRPr>
          </a:p>
        </p:txBody>
      </p:sp>
      <p:sp>
        <p:nvSpPr>
          <p:cNvPr id="269" name="Google Shape;269;p40"/>
          <p:cNvSpPr txBox="1"/>
          <p:nvPr/>
        </p:nvSpPr>
        <p:spPr>
          <a:xfrm>
            <a:off x="716507" y="2681785"/>
            <a:ext cx="138548"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70" name="Google Shape;270;p40"/>
          <p:cNvSpPr txBox="1"/>
          <p:nvPr/>
        </p:nvSpPr>
        <p:spPr>
          <a:xfrm>
            <a:off x="3120348" y="2527750"/>
            <a:ext cx="138548" cy="27699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pic>
        <p:nvPicPr>
          <p:cNvPr id="271" name="Google Shape;271;p40"/>
          <p:cNvPicPr preferRelativeResize="0"/>
          <p:nvPr/>
        </p:nvPicPr>
        <p:blipFill>
          <a:blip r:embed="rId3">
            <a:alphaModFix/>
          </a:blip>
          <a:stretch>
            <a:fillRect/>
          </a:stretch>
        </p:blipFill>
        <p:spPr>
          <a:xfrm>
            <a:off x="4171950" y="2271448"/>
            <a:ext cx="4248755" cy="789600"/>
          </a:xfrm>
          <a:prstGeom prst="rect">
            <a:avLst/>
          </a:prstGeom>
          <a:noFill/>
          <a:ln>
            <a:noFill/>
          </a:ln>
        </p:spPr>
      </p:pic>
      <p:pic>
        <p:nvPicPr>
          <p:cNvPr id="272" name="Google Shape;272;p40"/>
          <p:cNvPicPr preferRelativeResize="0"/>
          <p:nvPr/>
        </p:nvPicPr>
        <p:blipFill>
          <a:blip r:embed="rId4">
            <a:alphaModFix/>
          </a:blip>
          <a:stretch>
            <a:fillRect/>
          </a:stretch>
        </p:blipFill>
        <p:spPr>
          <a:xfrm>
            <a:off x="762000" y="2344250"/>
            <a:ext cx="3409944" cy="687325"/>
          </a:xfrm>
          <a:prstGeom prst="rect">
            <a:avLst/>
          </a:prstGeom>
          <a:noFill/>
          <a:ln>
            <a:noFill/>
          </a:ln>
        </p:spPr>
      </p:pic>
      <p:sp>
        <p:nvSpPr>
          <p:cNvPr id="273" name="Google Shape;273;p40"/>
          <p:cNvSpPr txBox="1">
            <a:spLocks noGrp="1"/>
          </p:cNvSpPr>
          <p:nvPr>
            <p:ph type="title"/>
          </p:nvPr>
        </p:nvSpPr>
        <p:spPr>
          <a:xfrm>
            <a:off x="311700" y="292625"/>
            <a:ext cx="8520600" cy="57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500"/>
              <a:t>Review Analysis - TF-IDF</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graphicFrame>
        <p:nvGraphicFramePr>
          <p:cNvPr id="278" name="Google Shape;278;p41"/>
          <p:cNvGraphicFramePr/>
          <p:nvPr/>
        </p:nvGraphicFramePr>
        <p:xfrm>
          <a:off x="214810" y="1368639"/>
          <a:ext cx="8714375" cy="2946900"/>
        </p:xfrm>
        <a:graphic>
          <a:graphicData uri="http://schemas.openxmlformats.org/drawingml/2006/table">
            <a:tbl>
              <a:tblPr firstRow="1" bandRow="1">
                <a:noFill/>
                <a:tableStyleId>{7BF4E708-2D28-4B03-8531-0B6E73671F12}</a:tableStyleId>
              </a:tblPr>
              <a:tblGrid>
                <a:gridCol w="1742875">
                  <a:extLst>
                    <a:ext uri="{9D8B030D-6E8A-4147-A177-3AD203B41FA5}">
                      <a16:colId xmlns:a16="http://schemas.microsoft.com/office/drawing/2014/main" val="20000"/>
                    </a:ext>
                  </a:extLst>
                </a:gridCol>
                <a:gridCol w="1742875">
                  <a:extLst>
                    <a:ext uri="{9D8B030D-6E8A-4147-A177-3AD203B41FA5}">
                      <a16:colId xmlns:a16="http://schemas.microsoft.com/office/drawing/2014/main" val="20001"/>
                    </a:ext>
                  </a:extLst>
                </a:gridCol>
                <a:gridCol w="1742875">
                  <a:extLst>
                    <a:ext uri="{9D8B030D-6E8A-4147-A177-3AD203B41FA5}">
                      <a16:colId xmlns:a16="http://schemas.microsoft.com/office/drawing/2014/main" val="20002"/>
                    </a:ext>
                  </a:extLst>
                </a:gridCol>
                <a:gridCol w="1742875">
                  <a:extLst>
                    <a:ext uri="{9D8B030D-6E8A-4147-A177-3AD203B41FA5}">
                      <a16:colId xmlns:a16="http://schemas.microsoft.com/office/drawing/2014/main" val="20003"/>
                    </a:ext>
                  </a:extLst>
                </a:gridCol>
                <a:gridCol w="1742875">
                  <a:extLst>
                    <a:ext uri="{9D8B030D-6E8A-4147-A177-3AD203B41FA5}">
                      <a16:colId xmlns:a16="http://schemas.microsoft.com/office/drawing/2014/main" val="20004"/>
                    </a:ext>
                  </a:extLst>
                </a:gridCol>
              </a:tblGrid>
              <a:tr h="491150">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Service</a:t>
                      </a:r>
                      <a:endParaRPr sz="1800" u="none" strike="noStrike" cap="none">
                        <a:latin typeface="Arial"/>
                        <a:ea typeface="Arial"/>
                        <a:cs typeface="Arial"/>
                        <a:sym typeface="Arial"/>
                      </a:endParaRPr>
                    </a:p>
                  </a:txBody>
                  <a:tcPr marL="68600" marR="68600" marT="34300" marB="34300" anchor="ctr"/>
                </a:tc>
                <a:tc gridSpan="2">
                  <a:txBody>
                    <a:bodyPr/>
                    <a:lstStyle/>
                    <a:p>
                      <a:pPr marL="0" lvl="0" indent="0" algn="ctr" rtl="0">
                        <a:spcBef>
                          <a:spcPts val="0"/>
                        </a:spcBef>
                        <a:spcAft>
                          <a:spcPts val="0"/>
                        </a:spcAft>
                        <a:buNone/>
                      </a:pPr>
                      <a:r>
                        <a:rPr lang="en" sz="1800">
                          <a:solidFill>
                            <a:schemeClr val="lt1"/>
                          </a:solidFill>
                          <a:latin typeface="Arial"/>
                          <a:ea typeface="Arial"/>
                          <a:cs typeface="Arial"/>
                          <a:sym typeface="Arial"/>
                        </a:rPr>
                        <a:t>Food</a:t>
                      </a:r>
                      <a:r>
                        <a:rPr lang="en" sz="1800">
                          <a:latin typeface="Arial"/>
                          <a:ea typeface="Arial"/>
                          <a:cs typeface="Arial"/>
                          <a:sym typeface="Arial"/>
                        </a:rPr>
                        <a:t>/</a:t>
                      </a:r>
                      <a:r>
                        <a:rPr lang="en" sz="1800">
                          <a:solidFill>
                            <a:schemeClr val="lt1"/>
                          </a:solidFill>
                          <a:latin typeface="Arial"/>
                          <a:ea typeface="Arial"/>
                          <a:cs typeface="Arial"/>
                          <a:sym typeface="Arial"/>
                        </a:rPr>
                        <a:t>Drink</a:t>
                      </a:r>
                      <a:endParaRPr sz="1800">
                        <a:solidFill>
                          <a:schemeClr val="lt1"/>
                        </a:solidFill>
                        <a:latin typeface="Arial"/>
                        <a:ea typeface="Arial"/>
                        <a:cs typeface="Arial"/>
                        <a:sym typeface="Arial"/>
                      </a:endParaRPr>
                    </a:p>
                  </a:txBody>
                  <a:tcPr marL="68600" marR="68600" marT="34300" marB="34300" anchor="ctr"/>
                </a:tc>
                <a:tc hMerge="1">
                  <a:txBody>
                    <a:bodyPr/>
                    <a:lstStyle/>
                    <a:p>
                      <a:endParaRPr lang="zh-CN"/>
                    </a:p>
                  </a:txBody>
                  <a:tcP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Atmosphere</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Decoration</a:t>
                      </a:r>
                      <a:endParaRPr sz="1800" u="none" strike="noStrike" cap="none">
                        <a:latin typeface="Arial"/>
                        <a:ea typeface="Arial"/>
                        <a:cs typeface="Arial"/>
                        <a:sym typeface="Arial"/>
                      </a:endParaRPr>
                    </a:p>
                  </a:txBody>
                  <a:tcPr marL="68600" marR="68600" marT="34300" marB="34300" anchor="ctr"/>
                </a:tc>
                <a:extLst>
                  <a:ext uri="{0D108BD9-81ED-4DB2-BD59-A6C34878D82A}">
                    <a16:rowId xmlns:a16="http://schemas.microsoft.com/office/drawing/2014/main" val="10000"/>
                  </a:ext>
                </a:extLst>
              </a:tr>
              <a:tr h="491150">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Time</a:t>
                      </a:r>
                      <a:endParaRPr sz="1100">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Chicken</a:t>
                      </a:r>
                      <a:endParaRPr sz="1100">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Beer</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Light</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Seat</a:t>
                      </a:r>
                      <a:endParaRPr sz="1800" u="none" strike="noStrike" cap="none">
                        <a:latin typeface="Arial"/>
                        <a:ea typeface="Arial"/>
                        <a:cs typeface="Arial"/>
                        <a:sym typeface="Arial"/>
                      </a:endParaRPr>
                    </a:p>
                  </a:txBody>
                  <a:tcPr marL="68600" marR="68600" marT="34300" marB="34300" anchor="ctr"/>
                </a:tc>
                <a:extLst>
                  <a:ext uri="{0D108BD9-81ED-4DB2-BD59-A6C34878D82A}">
                    <a16:rowId xmlns:a16="http://schemas.microsoft.com/office/drawing/2014/main" val="10001"/>
                  </a:ext>
                </a:extLst>
              </a:tr>
              <a:tr h="491150">
                <a:tc>
                  <a:txBody>
                    <a:bodyPr/>
                    <a:lstStyle/>
                    <a:p>
                      <a:pPr marL="0" marR="0" lvl="0" indent="0" algn="ctr" rtl="0">
                        <a:lnSpc>
                          <a:spcPct val="100000"/>
                        </a:lnSpc>
                        <a:spcBef>
                          <a:spcPts val="0"/>
                        </a:spcBef>
                        <a:spcAft>
                          <a:spcPts val="0"/>
                        </a:spcAft>
                        <a:buNone/>
                      </a:pPr>
                      <a:r>
                        <a:rPr lang="en" sz="1800" u="none" strike="noStrike" cap="none">
                          <a:latin typeface="Arial"/>
                          <a:ea typeface="Arial"/>
                          <a:cs typeface="Arial"/>
                          <a:sym typeface="Arial"/>
                        </a:rPr>
                        <a:t>Staff</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Cheese</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Wine</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Music</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Counter</a:t>
                      </a:r>
                      <a:endParaRPr sz="1800" u="none" strike="noStrike" cap="none">
                        <a:latin typeface="Arial"/>
                        <a:ea typeface="Arial"/>
                        <a:cs typeface="Arial"/>
                        <a:sym typeface="Arial"/>
                      </a:endParaRPr>
                    </a:p>
                  </a:txBody>
                  <a:tcPr marL="68600" marR="68600" marT="34300" marB="34300" anchor="ctr"/>
                </a:tc>
                <a:extLst>
                  <a:ext uri="{0D108BD9-81ED-4DB2-BD59-A6C34878D82A}">
                    <a16:rowId xmlns:a16="http://schemas.microsoft.com/office/drawing/2014/main" val="10002"/>
                  </a:ext>
                </a:extLst>
              </a:tr>
              <a:tr h="491150">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Bartender</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Salad</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Cocktail</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Noisy</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Floor</a:t>
                      </a:r>
                      <a:endParaRPr sz="1800" u="none" strike="noStrike" cap="none">
                        <a:latin typeface="Arial"/>
                        <a:ea typeface="Arial"/>
                        <a:cs typeface="Arial"/>
                        <a:sym typeface="Arial"/>
                      </a:endParaRPr>
                    </a:p>
                  </a:txBody>
                  <a:tcPr marL="68600" marR="68600" marT="34300" marB="34300" anchor="ctr"/>
                </a:tc>
                <a:extLst>
                  <a:ext uri="{0D108BD9-81ED-4DB2-BD59-A6C34878D82A}">
                    <a16:rowId xmlns:a16="http://schemas.microsoft.com/office/drawing/2014/main" val="10003"/>
                  </a:ext>
                </a:extLst>
              </a:tr>
              <a:tr h="491150">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Waitress</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Steak</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Spirits</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Temperature</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Toilet</a:t>
                      </a:r>
                      <a:endParaRPr sz="1800" u="none" strike="noStrike" cap="none">
                        <a:latin typeface="Arial"/>
                        <a:ea typeface="Arial"/>
                        <a:cs typeface="Arial"/>
                        <a:sym typeface="Arial"/>
                      </a:endParaRPr>
                    </a:p>
                  </a:txBody>
                  <a:tcPr marL="68600" marR="68600" marT="34300" marB="34300" anchor="ctr"/>
                </a:tc>
                <a:extLst>
                  <a:ext uri="{0D108BD9-81ED-4DB2-BD59-A6C34878D82A}">
                    <a16:rowId xmlns:a16="http://schemas.microsoft.com/office/drawing/2014/main" val="10004"/>
                  </a:ext>
                </a:extLst>
              </a:tr>
              <a:tr h="491150">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Table</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Delicious</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Cheap</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Live</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Clean</a:t>
                      </a:r>
                      <a:endParaRPr sz="1800" u="none" strike="noStrike" cap="none">
                        <a:latin typeface="Arial"/>
                        <a:ea typeface="Arial"/>
                        <a:cs typeface="Arial"/>
                        <a:sym typeface="Arial"/>
                      </a:endParaRPr>
                    </a:p>
                  </a:txBody>
                  <a:tcPr marL="68600" marR="68600" marT="34300" marB="34300" anchor="ctr"/>
                </a:tc>
                <a:extLst>
                  <a:ext uri="{0D108BD9-81ED-4DB2-BD59-A6C34878D82A}">
                    <a16:rowId xmlns:a16="http://schemas.microsoft.com/office/drawing/2014/main" val="10005"/>
                  </a:ext>
                </a:extLst>
              </a:tr>
            </a:tbl>
          </a:graphicData>
        </a:graphic>
      </p:graphicFrame>
      <p:sp>
        <p:nvSpPr>
          <p:cNvPr id="279" name="Google Shape;279;p41"/>
          <p:cNvSpPr txBox="1">
            <a:spLocks noGrp="1"/>
          </p:cNvSpPr>
          <p:nvPr>
            <p:ph type="title"/>
          </p:nvPr>
        </p:nvSpPr>
        <p:spPr>
          <a:xfrm>
            <a:off x="311700" y="292625"/>
            <a:ext cx="8520600" cy="57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500"/>
              <a:t>Review Analysis - Frequency words based on TF-IDF</a:t>
            </a: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42"/>
          <p:cNvPicPr preferRelativeResize="0"/>
          <p:nvPr/>
        </p:nvPicPr>
        <p:blipFill rotWithShape="1">
          <a:blip r:embed="rId3">
            <a:alphaModFix/>
          </a:blip>
          <a:srcRect/>
          <a:stretch/>
        </p:blipFill>
        <p:spPr>
          <a:xfrm>
            <a:off x="1780791" y="2964715"/>
            <a:ext cx="8229600" cy="1371600"/>
          </a:xfrm>
          <a:prstGeom prst="rect">
            <a:avLst/>
          </a:prstGeom>
          <a:noFill/>
          <a:ln>
            <a:noFill/>
          </a:ln>
        </p:spPr>
      </p:pic>
      <p:pic>
        <p:nvPicPr>
          <p:cNvPr id="285" name="Google Shape;285;p42"/>
          <p:cNvPicPr preferRelativeResize="0"/>
          <p:nvPr/>
        </p:nvPicPr>
        <p:blipFill rotWithShape="1">
          <a:blip r:embed="rId4">
            <a:alphaModFix/>
          </a:blip>
          <a:srcRect/>
          <a:stretch/>
        </p:blipFill>
        <p:spPr>
          <a:xfrm>
            <a:off x="1780791" y="1322263"/>
            <a:ext cx="8229600" cy="1371600"/>
          </a:xfrm>
          <a:prstGeom prst="rect">
            <a:avLst/>
          </a:prstGeom>
          <a:noFill/>
          <a:ln>
            <a:noFill/>
          </a:ln>
        </p:spPr>
      </p:pic>
      <p:sp>
        <p:nvSpPr>
          <p:cNvPr id="286" name="Google Shape;286;p42"/>
          <p:cNvSpPr txBox="1"/>
          <p:nvPr/>
        </p:nvSpPr>
        <p:spPr>
          <a:xfrm>
            <a:off x="311700" y="1869563"/>
            <a:ext cx="14691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i="0" u="sng" strike="noStrike" cap="none">
                <a:solidFill>
                  <a:schemeClr val="dk1"/>
                </a:solidFill>
              </a:rPr>
              <a:t>Decoration</a:t>
            </a:r>
            <a:endParaRPr sz="1800" u="sng">
              <a:solidFill>
                <a:schemeClr val="dk1"/>
              </a:solidFill>
            </a:endParaRPr>
          </a:p>
        </p:txBody>
      </p:sp>
      <p:sp>
        <p:nvSpPr>
          <p:cNvPr id="287" name="Google Shape;287;p42"/>
          <p:cNvSpPr txBox="1"/>
          <p:nvPr/>
        </p:nvSpPr>
        <p:spPr>
          <a:xfrm>
            <a:off x="311700" y="3477390"/>
            <a:ext cx="14691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u="sng">
                <a:solidFill>
                  <a:schemeClr val="dk1"/>
                </a:solidFill>
              </a:rPr>
              <a:t>Service</a:t>
            </a:r>
            <a:endParaRPr sz="1800" u="sng">
              <a:solidFill>
                <a:schemeClr val="dk1"/>
              </a:solidFill>
            </a:endParaRPr>
          </a:p>
        </p:txBody>
      </p:sp>
      <p:sp>
        <p:nvSpPr>
          <p:cNvPr id="288" name="Google Shape;288;p42"/>
          <p:cNvSpPr txBox="1">
            <a:spLocks noGrp="1"/>
          </p:cNvSpPr>
          <p:nvPr>
            <p:ph type="title"/>
          </p:nvPr>
        </p:nvSpPr>
        <p:spPr>
          <a:xfrm>
            <a:off x="311700" y="292625"/>
            <a:ext cx="8520600" cy="57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500"/>
              <a:t>Review Analysis - Words Distribution</a:t>
            </a: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3"/>
          <p:cNvPicPr preferRelativeResize="0"/>
          <p:nvPr/>
        </p:nvPicPr>
        <p:blipFill rotWithShape="1">
          <a:blip r:embed="rId3">
            <a:alphaModFix/>
          </a:blip>
          <a:srcRect/>
          <a:stretch/>
        </p:blipFill>
        <p:spPr>
          <a:xfrm>
            <a:off x="1780791" y="2964715"/>
            <a:ext cx="8229600" cy="1371600"/>
          </a:xfrm>
          <a:prstGeom prst="rect">
            <a:avLst/>
          </a:prstGeom>
          <a:noFill/>
          <a:ln>
            <a:noFill/>
          </a:ln>
        </p:spPr>
      </p:pic>
      <p:pic>
        <p:nvPicPr>
          <p:cNvPr id="294" name="Google Shape;294;p43"/>
          <p:cNvPicPr preferRelativeResize="0"/>
          <p:nvPr/>
        </p:nvPicPr>
        <p:blipFill rotWithShape="1">
          <a:blip r:embed="rId4">
            <a:alphaModFix/>
          </a:blip>
          <a:srcRect/>
          <a:stretch/>
        </p:blipFill>
        <p:spPr>
          <a:xfrm>
            <a:off x="1780791" y="1322263"/>
            <a:ext cx="8229600" cy="1371600"/>
          </a:xfrm>
          <a:prstGeom prst="rect">
            <a:avLst/>
          </a:prstGeom>
          <a:noFill/>
          <a:ln>
            <a:noFill/>
          </a:ln>
        </p:spPr>
      </p:pic>
      <p:sp>
        <p:nvSpPr>
          <p:cNvPr id="295" name="Google Shape;295;p43"/>
          <p:cNvSpPr txBox="1"/>
          <p:nvPr/>
        </p:nvSpPr>
        <p:spPr>
          <a:xfrm>
            <a:off x="311700" y="1869563"/>
            <a:ext cx="14691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u="sng">
                <a:solidFill>
                  <a:schemeClr val="dk1"/>
                </a:solidFill>
              </a:rPr>
              <a:t>Drink</a:t>
            </a:r>
            <a:endParaRPr sz="1800" u="sng">
              <a:solidFill>
                <a:schemeClr val="dk1"/>
              </a:solidFill>
            </a:endParaRPr>
          </a:p>
        </p:txBody>
      </p:sp>
      <p:sp>
        <p:nvSpPr>
          <p:cNvPr id="296" name="Google Shape;296;p43"/>
          <p:cNvSpPr txBox="1"/>
          <p:nvPr/>
        </p:nvSpPr>
        <p:spPr>
          <a:xfrm>
            <a:off x="311700" y="3477390"/>
            <a:ext cx="14691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u="sng">
                <a:solidFill>
                  <a:schemeClr val="dk1"/>
                </a:solidFill>
              </a:rPr>
              <a:t>Atmosphere</a:t>
            </a:r>
            <a:endParaRPr sz="1800" u="sng">
              <a:solidFill>
                <a:schemeClr val="dk1"/>
              </a:solidFill>
            </a:endParaRPr>
          </a:p>
        </p:txBody>
      </p:sp>
      <p:sp>
        <p:nvSpPr>
          <p:cNvPr id="297" name="Google Shape;297;p43"/>
          <p:cNvSpPr txBox="1">
            <a:spLocks noGrp="1"/>
          </p:cNvSpPr>
          <p:nvPr>
            <p:ph type="title"/>
          </p:nvPr>
        </p:nvSpPr>
        <p:spPr>
          <a:xfrm>
            <a:off x="311700" y="292625"/>
            <a:ext cx="8520600" cy="57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500"/>
              <a:t>Review Analysis - Words Distribution</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314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136" name="Google Shape;136;p26"/>
          <p:cNvSpPr txBox="1">
            <a:spLocks noGrp="1"/>
          </p:cNvSpPr>
          <p:nvPr>
            <p:ph type="body" idx="1"/>
          </p:nvPr>
        </p:nvSpPr>
        <p:spPr>
          <a:xfrm>
            <a:off x="311700" y="1000050"/>
            <a:ext cx="8520600" cy="157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In order to achieve commercial success, the owners of bars desperately needed some ways to improve the rating of their bars and attract more customers. We use the relevant data from Yelp to analyze and summarize some business insights and suggestions.</a:t>
            </a:r>
            <a:endParaRPr>
              <a:solidFill>
                <a:schemeClr val="dk1"/>
              </a:solidFill>
            </a:endParaRPr>
          </a:p>
        </p:txBody>
      </p:sp>
      <p:sp>
        <p:nvSpPr>
          <p:cNvPr id="137" name="Google Shape;137;p26"/>
          <p:cNvSpPr txBox="1">
            <a:spLocks noGrp="1"/>
          </p:cNvSpPr>
          <p:nvPr>
            <p:ph type="title"/>
          </p:nvPr>
        </p:nvSpPr>
        <p:spPr>
          <a:xfrm>
            <a:off x="311700" y="2515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a:t>
            </a:r>
            <a:endParaRPr/>
          </a:p>
        </p:txBody>
      </p:sp>
      <p:sp>
        <p:nvSpPr>
          <p:cNvPr id="138" name="Google Shape;138;p26"/>
          <p:cNvSpPr txBox="1">
            <a:spLocks noGrp="1"/>
          </p:cNvSpPr>
          <p:nvPr>
            <p:ph type="body" idx="1"/>
          </p:nvPr>
        </p:nvSpPr>
        <p:spPr>
          <a:xfrm>
            <a:off x="376925" y="3157425"/>
            <a:ext cx="8520600" cy="1571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Find out what features can contribute to a successful cocktail bar.</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Based on the characteristics of different bars, conduct targeted analysis and provide specific recommendations for businesses.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4"/>
          <p:cNvSpPr txBox="1">
            <a:spLocks noGrp="1"/>
          </p:cNvSpPr>
          <p:nvPr>
            <p:ph type="title"/>
          </p:nvPr>
        </p:nvSpPr>
        <p:spPr>
          <a:xfrm>
            <a:off x="311700" y="292625"/>
            <a:ext cx="8520600" cy="57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500"/>
              <a:t>Review Analysis - Preliminary Conclusion</a:t>
            </a:r>
            <a:endParaRPr sz="2500"/>
          </a:p>
        </p:txBody>
      </p:sp>
      <p:sp>
        <p:nvSpPr>
          <p:cNvPr id="303" name="Google Shape;303;p44"/>
          <p:cNvSpPr txBox="1"/>
          <p:nvPr/>
        </p:nvSpPr>
        <p:spPr>
          <a:xfrm>
            <a:off x="311700" y="1375300"/>
            <a:ext cx="85206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Char char="●"/>
            </a:pPr>
            <a:r>
              <a:rPr lang="en" sz="1800" b="1">
                <a:solidFill>
                  <a:schemeClr val="dk1"/>
                </a:solidFill>
              </a:rPr>
              <a:t>Chairs</a:t>
            </a:r>
            <a:r>
              <a:rPr lang="en" sz="1800">
                <a:solidFill>
                  <a:schemeClr val="dk1"/>
                </a:solidFill>
              </a:rPr>
              <a:t> should be comfortable, </a:t>
            </a:r>
            <a:r>
              <a:rPr lang="en" sz="1800" b="1">
                <a:solidFill>
                  <a:schemeClr val="dk1"/>
                </a:solidFill>
              </a:rPr>
              <a:t>toilets</a:t>
            </a:r>
            <a:r>
              <a:rPr lang="en" sz="1800">
                <a:solidFill>
                  <a:schemeClr val="dk1"/>
                </a:solidFill>
              </a:rPr>
              <a:t> should be clean and constantly monitored.</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Provide friendly, efficient </a:t>
            </a:r>
            <a:r>
              <a:rPr lang="en" sz="1800" b="1">
                <a:solidFill>
                  <a:schemeClr val="dk1"/>
                </a:solidFill>
              </a:rPr>
              <a:t>table service</a:t>
            </a:r>
            <a:r>
              <a:rPr lang="en" sz="1800">
                <a:solidFill>
                  <a:schemeClr val="dk1"/>
                </a:solidFill>
              </a:rPr>
              <a:t>. </a:t>
            </a: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Bartenders</a:t>
            </a:r>
            <a:r>
              <a:rPr lang="en" sz="1800">
                <a:solidFill>
                  <a:schemeClr val="dk1"/>
                </a:solidFill>
              </a:rPr>
              <a:t> should be professional.</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Pay attention to the </a:t>
            </a:r>
            <a:r>
              <a:rPr lang="en" sz="1800" b="1">
                <a:solidFill>
                  <a:schemeClr val="dk1"/>
                </a:solidFill>
              </a:rPr>
              <a:t>music</a:t>
            </a:r>
            <a:r>
              <a:rPr lang="en" sz="1800">
                <a:solidFill>
                  <a:schemeClr val="dk1"/>
                </a:solidFill>
              </a:rPr>
              <a:t>, </a:t>
            </a:r>
            <a:r>
              <a:rPr lang="en" sz="1800" b="1">
                <a:solidFill>
                  <a:schemeClr val="dk1"/>
                </a:solidFill>
              </a:rPr>
              <a:t>lights</a:t>
            </a:r>
            <a:r>
              <a:rPr lang="en" sz="1800">
                <a:solidFill>
                  <a:schemeClr val="dk1"/>
                </a:solidFill>
              </a:rPr>
              <a:t> and </a:t>
            </a:r>
            <a:r>
              <a:rPr lang="en" sz="1800" b="1">
                <a:solidFill>
                  <a:schemeClr val="dk1"/>
                </a:solidFill>
              </a:rPr>
              <a:t>temperature</a:t>
            </a:r>
            <a:r>
              <a:rPr lang="en" sz="1800">
                <a:solidFill>
                  <a:schemeClr val="dk1"/>
                </a:solidFill>
              </a:rPr>
              <a:t> in the bar.</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5"/>
          <p:cNvSpPr txBox="1"/>
          <p:nvPr/>
        </p:nvSpPr>
        <p:spPr>
          <a:xfrm>
            <a:off x="367800" y="1393900"/>
            <a:ext cx="8408400" cy="14160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 sz="2000"/>
              <a:t>Use more powerful methods and models to </a:t>
            </a:r>
            <a:r>
              <a:rPr lang="en" sz="2000" b="1"/>
              <a:t>make personalized recommendations</a:t>
            </a:r>
            <a:r>
              <a:rPr lang="en" sz="2000"/>
              <a:t> for specific cocktail bars.</a:t>
            </a:r>
            <a:endParaRPr sz="2000"/>
          </a:p>
          <a:p>
            <a:pPr marL="457200" lvl="0" indent="-355600" algn="l" rtl="0">
              <a:spcBef>
                <a:spcPts val="0"/>
              </a:spcBef>
              <a:spcAft>
                <a:spcPts val="0"/>
              </a:spcAft>
              <a:buSzPts val="2000"/>
              <a:buChar char="●"/>
            </a:pPr>
            <a:r>
              <a:rPr lang="en" sz="2000"/>
              <a:t>Probably make use of covid, tip and user files.</a:t>
            </a:r>
            <a:endParaRPr sz="2000"/>
          </a:p>
          <a:p>
            <a:pPr marL="457200" lvl="0" indent="-355600" algn="l" rtl="0">
              <a:spcBef>
                <a:spcPts val="0"/>
              </a:spcBef>
              <a:spcAft>
                <a:spcPts val="0"/>
              </a:spcAft>
              <a:buSzPts val="2000"/>
              <a:buFont typeface="Calibri"/>
              <a:buChar char="●"/>
            </a:pPr>
            <a:r>
              <a:rPr lang="en" sz="2000"/>
              <a:t>Build a user-friendly </a:t>
            </a:r>
            <a:r>
              <a:rPr lang="en" sz="2000" b="1"/>
              <a:t>shiny app</a:t>
            </a:r>
            <a:r>
              <a:rPr lang="en" sz="2000"/>
              <a:t>.</a:t>
            </a:r>
            <a:endParaRPr sz="2000"/>
          </a:p>
        </p:txBody>
      </p:sp>
      <p:sp>
        <p:nvSpPr>
          <p:cNvPr id="309" name="Google Shape;309;p45"/>
          <p:cNvSpPr txBox="1">
            <a:spLocks noGrp="1"/>
          </p:cNvSpPr>
          <p:nvPr>
            <p:ph type="title"/>
          </p:nvPr>
        </p:nvSpPr>
        <p:spPr>
          <a:xfrm>
            <a:off x="311700" y="292625"/>
            <a:ext cx="8520600" cy="57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500"/>
              <a:t>Future Plan</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207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Workflow</a:t>
            </a:r>
            <a:endParaRPr/>
          </a:p>
        </p:txBody>
      </p:sp>
      <p:sp>
        <p:nvSpPr>
          <p:cNvPr id="144" name="Google Shape;144;p27"/>
          <p:cNvSpPr/>
          <p:nvPr/>
        </p:nvSpPr>
        <p:spPr>
          <a:xfrm>
            <a:off x="1360275" y="1479762"/>
            <a:ext cx="2306100" cy="672600"/>
          </a:xfrm>
          <a:prstGeom prst="roundRect">
            <a:avLst>
              <a:gd name="adj" fmla="val 16667"/>
            </a:avLst>
          </a:prstGeom>
          <a:solidFill>
            <a:srgbClr val="1155CC"/>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lt1"/>
                </a:solidFill>
              </a:rPr>
              <a:t>Data Pre-Processing</a:t>
            </a:r>
            <a:endParaRPr sz="1700">
              <a:solidFill>
                <a:schemeClr val="lt1"/>
              </a:solidFill>
            </a:endParaRPr>
          </a:p>
        </p:txBody>
      </p:sp>
      <p:sp>
        <p:nvSpPr>
          <p:cNvPr id="145" name="Google Shape;145;p27"/>
          <p:cNvSpPr/>
          <p:nvPr/>
        </p:nvSpPr>
        <p:spPr>
          <a:xfrm>
            <a:off x="1119375" y="2581913"/>
            <a:ext cx="2787900" cy="672600"/>
          </a:xfrm>
          <a:prstGeom prst="roundRect">
            <a:avLst>
              <a:gd name="adj" fmla="val 16667"/>
            </a:avLst>
          </a:prstGeom>
          <a:solidFill>
            <a:srgbClr val="1155CC"/>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lt1"/>
                </a:solidFill>
              </a:rPr>
              <a:t>Exploratory Data Analysis</a:t>
            </a:r>
            <a:endParaRPr sz="1700">
              <a:solidFill>
                <a:schemeClr val="lt1"/>
              </a:solidFill>
            </a:endParaRPr>
          </a:p>
        </p:txBody>
      </p:sp>
      <p:sp>
        <p:nvSpPr>
          <p:cNvPr id="146" name="Google Shape;146;p27"/>
          <p:cNvSpPr/>
          <p:nvPr/>
        </p:nvSpPr>
        <p:spPr>
          <a:xfrm>
            <a:off x="921075" y="3684100"/>
            <a:ext cx="3184500" cy="672600"/>
          </a:xfrm>
          <a:prstGeom prst="roundRect">
            <a:avLst>
              <a:gd name="adj" fmla="val 16667"/>
            </a:avLst>
          </a:prstGeom>
          <a:solidFill>
            <a:srgbClr val="1155CC"/>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rPr>
              <a:t>Attribute and Review Analysis</a:t>
            </a:r>
            <a:endParaRPr sz="1700">
              <a:solidFill>
                <a:schemeClr val="lt1"/>
              </a:solidFill>
            </a:endParaRPr>
          </a:p>
        </p:txBody>
      </p:sp>
      <p:sp>
        <p:nvSpPr>
          <p:cNvPr id="147" name="Google Shape;147;p27"/>
          <p:cNvSpPr/>
          <p:nvPr/>
        </p:nvSpPr>
        <p:spPr>
          <a:xfrm>
            <a:off x="5125272" y="1767800"/>
            <a:ext cx="3260005" cy="672600"/>
          </a:xfrm>
          <a:prstGeom prst="roundRect">
            <a:avLst>
              <a:gd name="adj" fmla="val 16667"/>
            </a:avLst>
          </a:prstGeom>
          <a:solidFill>
            <a:srgbClr val="A4C2F4"/>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dk1"/>
                </a:solidFill>
              </a:rPr>
              <a:t>Conclude findings and insights</a:t>
            </a:r>
            <a:endParaRPr sz="1700" dirty="0">
              <a:solidFill>
                <a:schemeClr val="dk1"/>
              </a:solidFill>
            </a:endParaRPr>
          </a:p>
        </p:txBody>
      </p:sp>
      <p:sp>
        <p:nvSpPr>
          <p:cNvPr id="148" name="Google Shape;148;p27"/>
          <p:cNvSpPr/>
          <p:nvPr/>
        </p:nvSpPr>
        <p:spPr>
          <a:xfrm>
            <a:off x="5320675" y="3036575"/>
            <a:ext cx="2869200" cy="865500"/>
          </a:xfrm>
          <a:prstGeom prst="roundRect">
            <a:avLst>
              <a:gd name="adj" fmla="val 16667"/>
            </a:avLst>
          </a:prstGeom>
          <a:solidFill>
            <a:srgbClr val="A4C2F4"/>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1"/>
                </a:solidFill>
              </a:rPr>
              <a:t>Data-Driven Business Plan</a:t>
            </a:r>
            <a:endParaRPr sz="1700">
              <a:solidFill>
                <a:schemeClr val="dk1"/>
              </a:solidFill>
            </a:endParaRPr>
          </a:p>
          <a:p>
            <a:pPr marL="0" lvl="0" indent="0" algn="ctr" rtl="0">
              <a:spcBef>
                <a:spcPts val="0"/>
              </a:spcBef>
              <a:spcAft>
                <a:spcPts val="0"/>
              </a:spcAft>
              <a:buNone/>
            </a:pPr>
            <a:r>
              <a:rPr lang="en" sz="1700">
                <a:solidFill>
                  <a:schemeClr val="dk1"/>
                </a:solidFill>
              </a:rPr>
              <a:t>Shiny App</a:t>
            </a:r>
            <a:endParaRPr sz="1700">
              <a:solidFill>
                <a:schemeClr val="dk1"/>
              </a:solidFill>
            </a:endParaRPr>
          </a:p>
        </p:txBody>
      </p:sp>
      <p:cxnSp>
        <p:nvCxnSpPr>
          <p:cNvPr id="149" name="Google Shape;149;p27"/>
          <p:cNvCxnSpPr>
            <a:stCxn id="144" idx="2"/>
            <a:endCxn id="145" idx="0"/>
          </p:cNvCxnSpPr>
          <p:nvPr/>
        </p:nvCxnSpPr>
        <p:spPr>
          <a:xfrm>
            <a:off x="2513325" y="2152362"/>
            <a:ext cx="0" cy="429600"/>
          </a:xfrm>
          <a:prstGeom prst="straightConnector1">
            <a:avLst/>
          </a:prstGeom>
          <a:noFill/>
          <a:ln w="9525" cap="flat" cmpd="sng">
            <a:solidFill>
              <a:schemeClr val="dk2"/>
            </a:solidFill>
            <a:prstDash val="solid"/>
            <a:round/>
            <a:headEnd type="none" w="med" len="med"/>
            <a:tailEnd type="triangle" w="med" len="med"/>
          </a:ln>
        </p:spPr>
      </p:cxnSp>
      <p:cxnSp>
        <p:nvCxnSpPr>
          <p:cNvPr id="150" name="Google Shape;150;p27"/>
          <p:cNvCxnSpPr>
            <a:stCxn id="145" idx="2"/>
            <a:endCxn id="146" idx="0"/>
          </p:cNvCxnSpPr>
          <p:nvPr/>
        </p:nvCxnSpPr>
        <p:spPr>
          <a:xfrm>
            <a:off x="2513325" y="3254513"/>
            <a:ext cx="0" cy="429600"/>
          </a:xfrm>
          <a:prstGeom prst="straightConnector1">
            <a:avLst/>
          </a:prstGeom>
          <a:noFill/>
          <a:ln w="9525" cap="flat" cmpd="sng">
            <a:solidFill>
              <a:schemeClr val="dk2"/>
            </a:solidFill>
            <a:prstDash val="solid"/>
            <a:round/>
            <a:headEnd type="none" w="med" len="med"/>
            <a:tailEnd type="triangle" w="med" len="med"/>
          </a:ln>
        </p:spPr>
      </p:cxnSp>
      <p:cxnSp>
        <p:nvCxnSpPr>
          <p:cNvPr id="151" name="Google Shape;151;p27"/>
          <p:cNvCxnSpPr>
            <a:cxnSpLocks/>
            <a:stCxn id="147" idx="2"/>
            <a:endCxn id="148" idx="0"/>
          </p:cNvCxnSpPr>
          <p:nvPr/>
        </p:nvCxnSpPr>
        <p:spPr>
          <a:xfrm>
            <a:off x="6755275" y="2440400"/>
            <a:ext cx="0" cy="596175"/>
          </a:xfrm>
          <a:prstGeom prst="straightConnector1">
            <a:avLst/>
          </a:prstGeom>
          <a:noFill/>
          <a:ln w="9525" cap="flat" cmpd="sng">
            <a:solidFill>
              <a:schemeClr val="dk2"/>
            </a:solidFill>
            <a:prstDash val="solid"/>
            <a:round/>
            <a:headEnd type="none" w="med" len="med"/>
            <a:tailEnd type="triangle" w="med" len="med"/>
          </a:ln>
        </p:spPr>
      </p:cxnSp>
      <p:sp>
        <p:nvSpPr>
          <p:cNvPr id="152" name="Google Shape;152;p27"/>
          <p:cNvSpPr txBox="1"/>
          <p:nvPr/>
        </p:nvSpPr>
        <p:spPr>
          <a:xfrm>
            <a:off x="5163025" y="945375"/>
            <a:ext cx="2072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To Do:</a:t>
            </a:r>
            <a:endParaRPr sz="1600"/>
          </a:p>
        </p:txBody>
      </p:sp>
      <p:sp>
        <p:nvSpPr>
          <p:cNvPr id="153" name="Google Shape;153;p27"/>
          <p:cNvSpPr txBox="1"/>
          <p:nvPr/>
        </p:nvSpPr>
        <p:spPr>
          <a:xfrm>
            <a:off x="637750" y="929925"/>
            <a:ext cx="2072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Finished: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Structure</a:t>
            </a:r>
            <a:endParaRPr/>
          </a:p>
        </p:txBody>
      </p:sp>
      <p:sp>
        <p:nvSpPr>
          <p:cNvPr id="159" name="Google Shape;159;p28"/>
          <p:cNvSpPr txBox="1">
            <a:spLocks noGrp="1"/>
          </p:cNvSpPr>
          <p:nvPr>
            <p:ph type="body" idx="1"/>
          </p:nvPr>
        </p:nvSpPr>
        <p:spPr>
          <a:xfrm>
            <a:off x="247950" y="771475"/>
            <a:ext cx="8520600" cy="4159500"/>
          </a:xfrm>
          <a:prstGeom prst="rect">
            <a:avLst/>
          </a:prstGeom>
        </p:spPr>
        <p:txBody>
          <a:bodyPr spcFirstLastPara="1" wrap="square" lIns="91425" tIns="91425" rIns="91425" bIns="91425" anchor="t" anchorCtr="0">
            <a:normAutofit fontScale="40000" lnSpcReduction="10000"/>
          </a:bodyPr>
          <a:lstStyle/>
          <a:p>
            <a:pPr marL="0" lvl="0" indent="0" algn="l" rtl="0">
              <a:spcBef>
                <a:spcPts val="0"/>
              </a:spcBef>
              <a:spcAft>
                <a:spcPts val="0"/>
              </a:spcAft>
              <a:buNone/>
            </a:pPr>
            <a:r>
              <a:rPr lang="en" sz="3750"/>
              <a:t>Business</a:t>
            </a:r>
            <a:endParaRPr sz="3750"/>
          </a:p>
          <a:p>
            <a:pPr marL="0" lvl="0" indent="0" algn="l" rtl="0">
              <a:spcBef>
                <a:spcPts val="1200"/>
              </a:spcBef>
              <a:spcAft>
                <a:spcPts val="0"/>
              </a:spcAft>
              <a:buNone/>
            </a:pPr>
            <a:endParaRPr sz="3750"/>
          </a:p>
          <a:p>
            <a:pPr marL="0" lvl="0" indent="0" algn="l" rtl="0">
              <a:spcBef>
                <a:spcPts val="1200"/>
              </a:spcBef>
              <a:spcAft>
                <a:spcPts val="0"/>
              </a:spcAft>
              <a:buNone/>
            </a:pPr>
            <a:r>
              <a:rPr lang="en" sz="3750"/>
              <a:t>Review</a:t>
            </a:r>
            <a:endParaRPr sz="3750"/>
          </a:p>
          <a:p>
            <a:pPr marL="0" lvl="0" indent="0" algn="l" rtl="0">
              <a:spcBef>
                <a:spcPts val="1200"/>
              </a:spcBef>
              <a:spcAft>
                <a:spcPts val="0"/>
              </a:spcAft>
              <a:buNone/>
            </a:pPr>
            <a:endParaRPr sz="3750"/>
          </a:p>
          <a:p>
            <a:pPr marL="0" lvl="0" indent="0" algn="l" rtl="0">
              <a:spcBef>
                <a:spcPts val="1200"/>
              </a:spcBef>
              <a:spcAft>
                <a:spcPts val="0"/>
              </a:spcAft>
              <a:buNone/>
            </a:pPr>
            <a:r>
              <a:rPr lang="en" sz="3750"/>
              <a:t>User</a:t>
            </a:r>
            <a:endParaRPr sz="3750"/>
          </a:p>
          <a:p>
            <a:pPr marL="0" lvl="0" indent="0" algn="l" rtl="0">
              <a:spcBef>
                <a:spcPts val="1200"/>
              </a:spcBef>
              <a:spcAft>
                <a:spcPts val="0"/>
              </a:spcAft>
              <a:buNone/>
            </a:pPr>
            <a:endParaRPr sz="3750"/>
          </a:p>
          <a:p>
            <a:pPr marL="0" lvl="0" indent="0" algn="l" rtl="0">
              <a:spcBef>
                <a:spcPts val="1200"/>
              </a:spcBef>
              <a:spcAft>
                <a:spcPts val="0"/>
              </a:spcAft>
              <a:buNone/>
            </a:pPr>
            <a:r>
              <a:rPr lang="en" sz="3750"/>
              <a:t>Tips</a:t>
            </a:r>
            <a:endParaRPr sz="3750"/>
          </a:p>
          <a:p>
            <a:pPr marL="0" lvl="0" indent="0" algn="l" rtl="0">
              <a:spcBef>
                <a:spcPts val="1200"/>
              </a:spcBef>
              <a:spcAft>
                <a:spcPts val="0"/>
              </a:spcAft>
              <a:buNone/>
            </a:pPr>
            <a:endParaRPr sz="3750"/>
          </a:p>
          <a:p>
            <a:pPr marL="0" lvl="0" indent="0" algn="l" rtl="0">
              <a:spcBef>
                <a:spcPts val="1200"/>
              </a:spcBef>
              <a:spcAft>
                <a:spcPts val="0"/>
              </a:spcAft>
              <a:buNone/>
            </a:pPr>
            <a:r>
              <a:rPr lang="en" sz="3750"/>
              <a:t>Covid</a:t>
            </a:r>
            <a:endParaRPr sz="3750"/>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160" name="Google Shape;160;p28"/>
          <p:cNvGraphicFramePr/>
          <p:nvPr/>
        </p:nvGraphicFramePr>
        <p:xfrm>
          <a:off x="311725" y="1118200"/>
          <a:ext cx="8666350" cy="423600"/>
        </p:xfrm>
        <a:graphic>
          <a:graphicData uri="http://schemas.openxmlformats.org/drawingml/2006/table">
            <a:tbl>
              <a:tblPr>
                <a:noFill/>
                <a:tableStyleId>{0F3BF7ED-F238-4AF2-AF19-BDECA94D22AD}</a:tableStyleId>
              </a:tblPr>
              <a:tblGrid>
                <a:gridCol w="1238050">
                  <a:extLst>
                    <a:ext uri="{9D8B030D-6E8A-4147-A177-3AD203B41FA5}">
                      <a16:colId xmlns:a16="http://schemas.microsoft.com/office/drawing/2014/main" val="20000"/>
                    </a:ext>
                  </a:extLst>
                </a:gridCol>
                <a:gridCol w="1238050">
                  <a:extLst>
                    <a:ext uri="{9D8B030D-6E8A-4147-A177-3AD203B41FA5}">
                      <a16:colId xmlns:a16="http://schemas.microsoft.com/office/drawing/2014/main" val="20001"/>
                    </a:ext>
                  </a:extLst>
                </a:gridCol>
                <a:gridCol w="1238050">
                  <a:extLst>
                    <a:ext uri="{9D8B030D-6E8A-4147-A177-3AD203B41FA5}">
                      <a16:colId xmlns:a16="http://schemas.microsoft.com/office/drawing/2014/main" val="20002"/>
                    </a:ext>
                  </a:extLst>
                </a:gridCol>
                <a:gridCol w="1238050">
                  <a:extLst>
                    <a:ext uri="{9D8B030D-6E8A-4147-A177-3AD203B41FA5}">
                      <a16:colId xmlns:a16="http://schemas.microsoft.com/office/drawing/2014/main" val="20003"/>
                    </a:ext>
                  </a:extLst>
                </a:gridCol>
                <a:gridCol w="1238050">
                  <a:extLst>
                    <a:ext uri="{9D8B030D-6E8A-4147-A177-3AD203B41FA5}">
                      <a16:colId xmlns:a16="http://schemas.microsoft.com/office/drawing/2014/main" val="20004"/>
                    </a:ext>
                  </a:extLst>
                </a:gridCol>
                <a:gridCol w="1238050">
                  <a:extLst>
                    <a:ext uri="{9D8B030D-6E8A-4147-A177-3AD203B41FA5}">
                      <a16:colId xmlns:a16="http://schemas.microsoft.com/office/drawing/2014/main" val="20005"/>
                    </a:ext>
                  </a:extLst>
                </a:gridCol>
                <a:gridCol w="1238050">
                  <a:extLst>
                    <a:ext uri="{9D8B030D-6E8A-4147-A177-3AD203B41FA5}">
                      <a16:colId xmlns:a16="http://schemas.microsoft.com/office/drawing/2014/main" val="20006"/>
                    </a:ext>
                  </a:extLst>
                </a:gridCol>
              </a:tblGrid>
              <a:tr h="423600">
                <a:tc>
                  <a:txBody>
                    <a:bodyPr/>
                    <a:lstStyle/>
                    <a:p>
                      <a:pPr marL="0" lvl="0" indent="0" algn="ctr" rtl="0">
                        <a:spcBef>
                          <a:spcPts val="0"/>
                        </a:spcBef>
                        <a:spcAft>
                          <a:spcPts val="0"/>
                        </a:spcAft>
                        <a:buNone/>
                      </a:pPr>
                      <a:r>
                        <a:rPr lang="en"/>
                        <a:t>business_id</a:t>
                      </a:r>
                      <a:endParaRPr/>
                    </a:p>
                  </a:txBody>
                  <a:tcPr marL="91425" marR="91425" marT="91425" marB="91425"/>
                </a:tc>
                <a:tc>
                  <a:txBody>
                    <a:bodyPr/>
                    <a:lstStyle/>
                    <a:p>
                      <a:pPr marL="0" lvl="0" indent="0" algn="ctr" rtl="0">
                        <a:spcBef>
                          <a:spcPts val="0"/>
                        </a:spcBef>
                        <a:spcAft>
                          <a:spcPts val="0"/>
                        </a:spcAft>
                        <a:buNone/>
                      </a:pPr>
                      <a:r>
                        <a:rPr lang="en"/>
                        <a:t>attributes</a:t>
                      </a:r>
                      <a:endParaRPr/>
                    </a:p>
                  </a:txBody>
                  <a:tcPr marL="91425" marR="91425" marT="91425" marB="91425"/>
                </a:tc>
                <a:tc>
                  <a:txBody>
                    <a:bodyPr/>
                    <a:lstStyle/>
                    <a:p>
                      <a:pPr marL="0" lvl="0" indent="0" algn="ctr" rtl="0">
                        <a:spcBef>
                          <a:spcPts val="0"/>
                        </a:spcBef>
                        <a:spcAft>
                          <a:spcPts val="0"/>
                        </a:spcAft>
                        <a:buNone/>
                      </a:pPr>
                      <a:r>
                        <a:rPr lang="en"/>
                        <a:t>categories</a:t>
                      </a:r>
                      <a:endParaRPr/>
                    </a:p>
                  </a:txBody>
                  <a:tcPr marL="91425" marR="91425" marT="91425" marB="91425"/>
                </a:tc>
                <a:tc>
                  <a:txBody>
                    <a:bodyPr/>
                    <a:lstStyle/>
                    <a:p>
                      <a:pPr marL="0" lvl="0" indent="0" algn="ctr" rtl="0">
                        <a:spcBef>
                          <a:spcPts val="0"/>
                        </a:spcBef>
                        <a:spcAft>
                          <a:spcPts val="0"/>
                        </a:spcAft>
                        <a:buNone/>
                      </a:pPr>
                      <a:r>
                        <a:rPr lang="en"/>
                        <a:t>is_open</a:t>
                      </a:r>
                      <a:endParaRPr/>
                    </a:p>
                  </a:txBody>
                  <a:tcPr marL="91425" marR="91425" marT="91425" marB="91425"/>
                </a:tc>
                <a:tc>
                  <a:txBody>
                    <a:bodyPr/>
                    <a:lstStyle/>
                    <a:p>
                      <a:pPr marL="0" lvl="0" indent="0" algn="ctr" rtl="0">
                        <a:spcBef>
                          <a:spcPts val="0"/>
                        </a:spcBef>
                        <a:spcAft>
                          <a:spcPts val="0"/>
                        </a:spcAft>
                        <a:buNone/>
                      </a:pPr>
                      <a:r>
                        <a:rPr lang="en"/>
                        <a:t>stars</a:t>
                      </a:r>
                      <a:endParaRPr/>
                    </a:p>
                  </a:txBody>
                  <a:tcPr marL="91425" marR="91425" marT="91425" marB="91425"/>
                </a:tc>
                <a:tc>
                  <a:txBody>
                    <a:bodyPr/>
                    <a:lstStyle/>
                    <a:p>
                      <a:pPr marL="0" lvl="0" indent="0" algn="ctr" rtl="0">
                        <a:spcBef>
                          <a:spcPts val="0"/>
                        </a:spcBef>
                        <a:spcAft>
                          <a:spcPts val="0"/>
                        </a:spcAft>
                        <a:buNone/>
                      </a:pPr>
                      <a:r>
                        <a:rPr lang="en"/>
                        <a:t>review_count</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61" name="Google Shape;161;p28"/>
          <p:cNvGraphicFramePr/>
          <p:nvPr/>
        </p:nvGraphicFramePr>
        <p:xfrm>
          <a:off x="311700" y="1920650"/>
          <a:ext cx="8666400" cy="423600"/>
        </p:xfrm>
        <a:graphic>
          <a:graphicData uri="http://schemas.openxmlformats.org/drawingml/2006/table">
            <a:tbl>
              <a:tblPr>
                <a:noFill/>
                <a:tableStyleId>{0F3BF7ED-F238-4AF2-AF19-BDECA94D22AD}</a:tableStyleId>
              </a:tblPr>
              <a:tblGrid>
                <a:gridCol w="1083300">
                  <a:extLst>
                    <a:ext uri="{9D8B030D-6E8A-4147-A177-3AD203B41FA5}">
                      <a16:colId xmlns:a16="http://schemas.microsoft.com/office/drawing/2014/main" val="20000"/>
                    </a:ext>
                  </a:extLst>
                </a:gridCol>
                <a:gridCol w="1157700">
                  <a:extLst>
                    <a:ext uri="{9D8B030D-6E8A-4147-A177-3AD203B41FA5}">
                      <a16:colId xmlns:a16="http://schemas.microsoft.com/office/drawing/2014/main" val="20001"/>
                    </a:ext>
                  </a:extLst>
                </a:gridCol>
                <a:gridCol w="1008900">
                  <a:extLst>
                    <a:ext uri="{9D8B030D-6E8A-4147-A177-3AD203B41FA5}">
                      <a16:colId xmlns:a16="http://schemas.microsoft.com/office/drawing/2014/main" val="20002"/>
                    </a:ext>
                  </a:extLst>
                </a:gridCol>
                <a:gridCol w="1083300">
                  <a:extLst>
                    <a:ext uri="{9D8B030D-6E8A-4147-A177-3AD203B41FA5}">
                      <a16:colId xmlns:a16="http://schemas.microsoft.com/office/drawing/2014/main" val="20003"/>
                    </a:ext>
                  </a:extLst>
                </a:gridCol>
                <a:gridCol w="1083300">
                  <a:extLst>
                    <a:ext uri="{9D8B030D-6E8A-4147-A177-3AD203B41FA5}">
                      <a16:colId xmlns:a16="http://schemas.microsoft.com/office/drawing/2014/main" val="20004"/>
                    </a:ext>
                  </a:extLst>
                </a:gridCol>
                <a:gridCol w="1083300">
                  <a:extLst>
                    <a:ext uri="{9D8B030D-6E8A-4147-A177-3AD203B41FA5}">
                      <a16:colId xmlns:a16="http://schemas.microsoft.com/office/drawing/2014/main" val="20005"/>
                    </a:ext>
                  </a:extLst>
                </a:gridCol>
                <a:gridCol w="1083300">
                  <a:extLst>
                    <a:ext uri="{9D8B030D-6E8A-4147-A177-3AD203B41FA5}">
                      <a16:colId xmlns:a16="http://schemas.microsoft.com/office/drawing/2014/main" val="20006"/>
                    </a:ext>
                  </a:extLst>
                </a:gridCol>
                <a:gridCol w="1083300">
                  <a:extLst>
                    <a:ext uri="{9D8B030D-6E8A-4147-A177-3AD203B41FA5}">
                      <a16:colId xmlns:a16="http://schemas.microsoft.com/office/drawing/2014/main" val="20007"/>
                    </a:ext>
                  </a:extLst>
                </a:gridCol>
              </a:tblGrid>
              <a:tr h="423600">
                <a:tc>
                  <a:txBody>
                    <a:bodyPr/>
                    <a:lstStyle/>
                    <a:p>
                      <a:pPr marL="0" lvl="0" indent="0" algn="ctr" rtl="0">
                        <a:spcBef>
                          <a:spcPts val="0"/>
                        </a:spcBef>
                        <a:spcAft>
                          <a:spcPts val="0"/>
                        </a:spcAft>
                        <a:buNone/>
                      </a:pPr>
                      <a:r>
                        <a:rPr lang="en"/>
                        <a:t>review_id</a:t>
                      </a:r>
                      <a:endParaRPr/>
                    </a:p>
                  </a:txBody>
                  <a:tcPr marL="91425" marR="91425" marT="91425" marB="91425"/>
                </a:tc>
                <a:tc>
                  <a:txBody>
                    <a:bodyPr/>
                    <a:lstStyle/>
                    <a:p>
                      <a:pPr marL="0" lvl="0" indent="0" algn="ctr" rtl="0">
                        <a:spcBef>
                          <a:spcPts val="0"/>
                        </a:spcBef>
                        <a:spcAft>
                          <a:spcPts val="0"/>
                        </a:spcAft>
                        <a:buNone/>
                      </a:pPr>
                      <a:r>
                        <a:rPr lang="en"/>
                        <a:t>business_id</a:t>
                      </a:r>
                      <a:endParaRPr/>
                    </a:p>
                  </a:txBody>
                  <a:tcPr marL="91425" marR="91425" marT="91425" marB="91425"/>
                </a:tc>
                <a:tc>
                  <a:txBody>
                    <a:bodyPr/>
                    <a:lstStyle/>
                    <a:p>
                      <a:pPr marL="0" lvl="0" indent="0" algn="ctr" rtl="0">
                        <a:spcBef>
                          <a:spcPts val="0"/>
                        </a:spcBef>
                        <a:spcAft>
                          <a:spcPts val="0"/>
                        </a:spcAft>
                        <a:buNone/>
                      </a:pPr>
                      <a:r>
                        <a:rPr lang="en"/>
                        <a:t>user_id</a:t>
                      </a:r>
                      <a:endParaRPr/>
                    </a:p>
                  </a:txBody>
                  <a:tcPr marL="91425" marR="91425" marT="91425" marB="91425"/>
                </a:tc>
                <a:tc>
                  <a:txBody>
                    <a:bodyPr/>
                    <a:lstStyle/>
                    <a:p>
                      <a:pPr marL="0" lvl="0" indent="0" algn="ctr" rtl="0">
                        <a:spcBef>
                          <a:spcPts val="0"/>
                        </a:spcBef>
                        <a:spcAft>
                          <a:spcPts val="0"/>
                        </a:spcAft>
                        <a:buNone/>
                      </a:pPr>
                      <a:r>
                        <a:rPr lang="en"/>
                        <a:t>stars</a:t>
                      </a:r>
                      <a:endParaRPr/>
                    </a:p>
                  </a:txBody>
                  <a:tcPr marL="91425" marR="91425" marT="91425" marB="91425"/>
                </a:tc>
                <a:tc>
                  <a:txBody>
                    <a:bodyPr/>
                    <a:lstStyle/>
                    <a:p>
                      <a:pPr marL="0" lvl="0" indent="0" algn="ctr" rtl="0">
                        <a:spcBef>
                          <a:spcPts val="0"/>
                        </a:spcBef>
                        <a:spcAft>
                          <a:spcPts val="0"/>
                        </a:spcAft>
                        <a:buNone/>
                      </a:pPr>
                      <a:r>
                        <a:rPr lang="en"/>
                        <a:t>useful</a:t>
                      </a:r>
                      <a:endParaRPr/>
                    </a:p>
                  </a:txBody>
                  <a:tcPr marL="91425" marR="91425" marT="91425" marB="91425"/>
                </a:tc>
                <a:tc>
                  <a:txBody>
                    <a:bodyPr/>
                    <a:lstStyle/>
                    <a:p>
                      <a:pPr marL="0" lvl="0" indent="0" algn="ctr" rtl="0">
                        <a:spcBef>
                          <a:spcPts val="0"/>
                        </a:spcBef>
                        <a:spcAft>
                          <a:spcPts val="0"/>
                        </a:spcAft>
                        <a:buNone/>
                      </a:pPr>
                      <a:r>
                        <a:rPr lang="en"/>
                        <a:t>funny</a:t>
                      </a:r>
                      <a:endParaRPr/>
                    </a:p>
                  </a:txBody>
                  <a:tcPr marL="91425" marR="91425" marT="91425" marB="91425"/>
                </a:tc>
                <a:tc>
                  <a:txBody>
                    <a:bodyPr/>
                    <a:lstStyle/>
                    <a:p>
                      <a:pPr marL="0" lvl="0" indent="0" algn="ctr" rtl="0">
                        <a:spcBef>
                          <a:spcPts val="0"/>
                        </a:spcBef>
                        <a:spcAft>
                          <a:spcPts val="0"/>
                        </a:spcAft>
                        <a:buNone/>
                      </a:pPr>
                      <a:r>
                        <a:rPr lang="en"/>
                        <a:t>cool</a:t>
                      </a:r>
                      <a:endParaRPr/>
                    </a:p>
                  </a:txBody>
                  <a:tcPr marL="91425" marR="91425" marT="91425" marB="91425"/>
                </a:tc>
                <a:tc>
                  <a:txBody>
                    <a:bodyPr/>
                    <a:lstStyle/>
                    <a:p>
                      <a:pPr marL="0" lvl="0" indent="0" algn="ctr" rtl="0">
                        <a:spcBef>
                          <a:spcPts val="0"/>
                        </a:spcBef>
                        <a:spcAft>
                          <a:spcPts val="0"/>
                        </a:spcAft>
                        <a:buNone/>
                      </a:pPr>
                      <a:r>
                        <a:rPr lang="en"/>
                        <a:t>text</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62" name="Google Shape;162;p28"/>
          <p:cNvGraphicFramePr/>
          <p:nvPr/>
        </p:nvGraphicFramePr>
        <p:xfrm>
          <a:off x="311700" y="2723100"/>
          <a:ext cx="8666400" cy="396210"/>
        </p:xfrm>
        <a:graphic>
          <a:graphicData uri="http://schemas.openxmlformats.org/drawingml/2006/table">
            <a:tbl>
              <a:tblPr>
                <a:noFill/>
                <a:tableStyleId>{0F3BF7ED-F238-4AF2-AF19-BDECA94D22AD}</a:tableStyleId>
              </a:tblPr>
              <a:tblGrid>
                <a:gridCol w="1083300">
                  <a:extLst>
                    <a:ext uri="{9D8B030D-6E8A-4147-A177-3AD203B41FA5}">
                      <a16:colId xmlns:a16="http://schemas.microsoft.com/office/drawing/2014/main" val="20000"/>
                    </a:ext>
                  </a:extLst>
                </a:gridCol>
                <a:gridCol w="1285225">
                  <a:extLst>
                    <a:ext uri="{9D8B030D-6E8A-4147-A177-3AD203B41FA5}">
                      <a16:colId xmlns:a16="http://schemas.microsoft.com/office/drawing/2014/main" val="20001"/>
                    </a:ext>
                  </a:extLst>
                </a:gridCol>
                <a:gridCol w="1040775">
                  <a:extLst>
                    <a:ext uri="{9D8B030D-6E8A-4147-A177-3AD203B41FA5}">
                      <a16:colId xmlns:a16="http://schemas.microsoft.com/office/drawing/2014/main" val="20002"/>
                    </a:ext>
                  </a:extLst>
                </a:gridCol>
                <a:gridCol w="923900">
                  <a:extLst>
                    <a:ext uri="{9D8B030D-6E8A-4147-A177-3AD203B41FA5}">
                      <a16:colId xmlns:a16="http://schemas.microsoft.com/office/drawing/2014/main" val="20003"/>
                    </a:ext>
                  </a:extLst>
                </a:gridCol>
                <a:gridCol w="1083300">
                  <a:extLst>
                    <a:ext uri="{9D8B030D-6E8A-4147-A177-3AD203B41FA5}">
                      <a16:colId xmlns:a16="http://schemas.microsoft.com/office/drawing/2014/main" val="20004"/>
                    </a:ext>
                  </a:extLst>
                </a:gridCol>
                <a:gridCol w="1083300">
                  <a:extLst>
                    <a:ext uri="{9D8B030D-6E8A-4147-A177-3AD203B41FA5}">
                      <a16:colId xmlns:a16="http://schemas.microsoft.com/office/drawing/2014/main" val="20005"/>
                    </a:ext>
                  </a:extLst>
                </a:gridCol>
                <a:gridCol w="1083300">
                  <a:extLst>
                    <a:ext uri="{9D8B030D-6E8A-4147-A177-3AD203B41FA5}">
                      <a16:colId xmlns:a16="http://schemas.microsoft.com/office/drawing/2014/main" val="20006"/>
                    </a:ext>
                  </a:extLst>
                </a:gridCol>
                <a:gridCol w="1083300">
                  <a:extLst>
                    <a:ext uri="{9D8B030D-6E8A-4147-A177-3AD203B41FA5}">
                      <a16:colId xmlns:a16="http://schemas.microsoft.com/office/drawing/2014/main" val="20007"/>
                    </a:ext>
                  </a:extLst>
                </a:gridCol>
              </a:tblGrid>
              <a:tr h="365125">
                <a:tc>
                  <a:txBody>
                    <a:bodyPr/>
                    <a:lstStyle/>
                    <a:p>
                      <a:pPr marL="0" lvl="0" indent="0" algn="ctr" rtl="0">
                        <a:spcBef>
                          <a:spcPts val="0"/>
                        </a:spcBef>
                        <a:spcAft>
                          <a:spcPts val="0"/>
                        </a:spcAft>
                        <a:buNone/>
                      </a:pPr>
                      <a:r>
                        <a:rPr lang="en"/>
                        <a:t>user_id</a:t>
                      </a:r>
                      <a:endParaRPr/>
                    </a:p>
                  </a:txBody>
                  <a:tcPr marL="91425" marR="91425" marT="91425" marB="91425"/>
                </a:tc>
                <a:tc>
                  <a:txBody>
                    <a:bodyPr/>
                    <a:lstStyle/>
                    <a:p>
                      <a:pPr marL="0" lvl="0" indent="0" algn="ctr" rtl="0">
                        <a:spcBef>
                          <a:spcPts val="0"/>
                        </a:spcBef>
                        <a:spcAft>
                          <a:spcPts val="0"/>
                        </a:spcAft>
                        <a:buNone/>
                      </a:pPr>
                      <a:r>
                        <a:rPr lang="en"/>
                        <a:t>review_count</a:t>
                      </a:r>
                      <a:endParaRPr/>
                    </a:p>
                  </a:txBody>
                  <a:tcPr marL="91425" marR="91425" marT="91425" marB="91425"/>
                </a:tc>
                <a:tc>
                  <a:txBody>
                    <a:bodyPr/>
                    <a:lstStyle/>
                    <a:p>
                      <a:pPr marL="0" lvl="0" indent="0" algn="ctr" rtl="0">
                        <a:spcBef>
                          <a:spcPts val="0"/>
                        </a:spcBef>
                        <a:spcAft>
                          <a:spcPts val="0"/>
                        </a:spcAft>
                        <a:buNone/>
                      </a:pPr>
                      <a:r>
                        <a:rPr lang="en"/>
                        <a:t>start&amp;elite</a:t>
                      </a:r>
                      <a:endParaRPr/>
                    </a:p>
                  </a:txBody>
                  <a:tcPr marL="91425" marR="91425" marT="91425" marB="91425"/>
                </a:tc>
                <a:tc>
                  <a:txBody>
                    <a:bodyPr/>
                    <a:lstStyle/>
                    <a:p>
                      <a:pPr marL="0" lvl="0" indent="0" algn="ctr" rtl="0">
                        <a:spcBef>
                          <a:spcPts val="0"/>
                        </a:spcBef>
                        <a:spcAft>
                          <a:spcPts val="0"/>
                        </a:spcAft>
                        <a:buNone/>
                      </a:pPr>
                      <a:r>
                        <a:rPr lang="en"/>
                        <a:t>useful</a:t>
                      </a:r>
                      <a:endParaRPr/>
                    </a:p>
                  </a:txBody>
                  <a:tcPr marL="91425" marR="91425" marT="91425" marB="91425"/>
                </a:tc>
                <a:tc>
                  <a:txBody>
                    <a:bodyPr/>
                    <a:lstStyle/>
                    <a:p>
                      <a:pPr marL="0" lvl="0" indent="0" algn="ctr" rtl="0">
                        <a:spcBef>
                          <a:spcPts val="0"/>
                        </a:spcBef>
                        <a:spcAft>
                          <a:spcPts val="0"/>
                        </a:spcAft>
                        <a:buNone/>
                      </a:pPr>
                      <a:r>
                        <a:rPr lang="en"/>
                        <a:t>funny</a:t>
                      </a:r>
                      <a:endParaRPr/>
                    </a:p>
                  </a:txBody>
                  <a:tcPr marL="91425" marR="91425" marT="91425" marB="91425"/>
                </a:tc>
                <a:tc>
                  <a:txBody>
                    <a:bodyPr/>
                    <a:lstStyle/>
                    <a:p>
                      <a:pPr marL="0" lvl="0" indent="0" algn="ctr" rtl="0">
                        <a:spcBef>
                          <a:spcPts val="0"/>
                        </a:spcBef>
                        <a:spcAft>
                          <a:spcPts val="0"/>
                        </a:spcAft>
                        <a:buNone/>
                      </a:pPr>
                      <a:r>
                        <a:rPr lang="en"/>
                        <a:t>cool</a:t>
                      </a:r>
                      <a:endParaRPr/>
                    </a:p>
                  </a:txBody>
                  <a:tcPr marL="91425" marR="91425" marT="91425" marB="91425"/>
                </a:tc>
                <a:tc>
                  <a:txBody>
                    <a:bodyPr/>
                    <a:lstStyle/>
                    <a:p>
                      <a:pPr marL="0" lvl="0" indent="0" algn="ctr" rtl="0">
                        <a:spcBef>
                          <a:spcPts val="0"/>
                        </a:spcBef>
                        <a:spcAft>
                          <a:spcPts val="0"/>
                        </a:spcAft>
                        <a:buNone/>
                      </a:pPr>
                      <a:r>
                        <a:rPr lang="en"/>
                        <a:t>fans</a:t>
                      </a:r>
                      <a:endParaRPr/>
                    </a:p>
                  </a:txBody>
                  <a:tcPr marL="91425" marR="91425" marT="91425" marB="91425"/>
                </a:tc>
                <a:tc>
                  <a:txBody>
                    <a:bodyPr/>
                    <a:lstStyle/>
                    <a:p>
                      <a:pPr marL="0" lvl="0" indent="0" algn="ctr" rtl="0">
                        <a:spcBef>
                          <a:spcPts val="0"/>
                        </a:spcBef>
                        <a:spcAft>
                          <a:spcPts val="0"/>
                        </a:spcAft>
                        <a:buNone/>
                      </a:pPr>
                      <a:r>
                        <a:rPr lang="en"/>
                        <a:t>friends</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63" name="Google Shape;163;p28"/>
          <p:cNvGraphicFramePr/>
          <p:nvPr/>
        </p:nvGraphicFramePr>
        <p:xfrm>
          <a:off x="311725" y="3498148"/>
          <a:ext cx="3115700" cy="396210"/>
        </p:xfrm>
        <a:graphic>
          <a:graphicData uri="http://schemas.openxmlformats.org/drawingml/2006/table">
            <a:tbl>
              <a:tblPr>
                <a:noFill/>
                <a:tableStyleId>{0F3BF7ED-F238-4AF2-AF19-BDECA94D22AD}</a:tableStyleId>
              </a:tblPr>
              <a:tblGrid>
                <a:gridCol w="981875">
                  <a:extLst>
                    <a:ext uri="{9D8B030D-6E8A-4147-A177-3AD203B41FA5}">
                      <a16:colId xmlns:a16="http://schemas.microsoft.com/office/drawing/2014/main" val="20000"/>
                    </a:ext>
                  </a:extLst>
                </a:gridCol>
                <a:gridCol w="1259125">
                  <a:extLst>
                    <a:ext uri="{9D8B030D-6E8A-4147-A177-3AD203B41FA5}">
                      <a16:colId xmlns:a16="http://schemas.microsoft.com/office/drawing/2014/main" val="20001"/>
                    </a:ext>
                  </a:extLst>
                </a:gridCol>
                <a:gridCol w="874700">
                  <a:extLst>
                    <a:ext uri="{9D8B030D-6E8A-4147-A177-3AD203B41FA5}">
                      <a16:colId xmlns:a16="http://schemas.microsoft.com/office/drawing/2014/main" val="20002"/>
                    </a:ext>
                  </a:extLst>
                </a:gridCol>
              </a:tblGrid>
              <a:tr h="361675">
                <a:tc>
                  <a:txBody>
                    <a:bodyPr/>
                    <a:lstStyle/>
                    <a:p>
                      <a:pPr marL="0" lvl="0" indent="0" algn="ctr" rtl="0">
                        <a:spcBef>
                          <a:spcPts val="0"/>
                        </a:spcBef>
                        <a:spcAft>
                          <a:spcPts val="0"/>
                        </a:spcAft>
                        <a:buNone/>
                      </a:pPr>
                      <a:r>
                        <a:rPr lang="en"/>
                        <a:t>user_id</a:t>
                      </a:r>
                      <a:endParaRPr/>
                    </a:p>
                  </a:txBody>
                  <a:tcPr marL="91425" marR="91425" marT="91425" marB="91425"/>
                </a:tc>
                <a:tc>
                  <a:txBody>
                    <a:bodyPr/>
                    <a:lstStyle/>
                    <a:p>
                      <a:pPr marL="0" lvl="0" indent="0" algn="ctr" rtl="0">
                        <a:spcBef>
                          <a:spcPts val="0"/>
                        </a:spcBef>
                        <a:spcAft>
                          <a:spcPts val="0"/>
                        </a:spcAft>
                        <a:buNone/>
                      </a:pPr>
                      <a:r>
                        <a:rPr lang="en"/>
                        <a:t>business_id</a:t>
                      </a:r>
                      <a:endParaRPr/>
                    </a:p>
                  </a:txBody>
                  <a:tcPr marL="91425" marR="91425" marT="91425" marB="91425"/>
                </a:tc>
                <a:tc>
                  <a:txBody>
                    <a:bodyPr/>
                    <a:lstStyle/>
                    <a:p>
                      <a:pPr marL="0" lvl="0" indent="0" algn="ctr" rtl="0">
                        <a:spcBef>
                          <a:spcPts val="0"/>
                        </a:spcBef>
                        <a:spcAft>
                          <a:spcPts val="0"/>
                        </a:spcAft>
                        <a:buNone/>
                      </a:pPr>
                      <a:r>
                        <a:rPr lang="en"/>
                        <a:t>text</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64" name="Google Shape;164;p28"/>
          <p:cNvGraphicFramePr/>
          <p:nvPr/>
        </p:nvGraphicFramePr>
        <p:xfrm>
          <a:off x="311700" y="4273200"/>
          <a:ext cx="4788950" cy="396210"/>
        </p:xfrm>
        <a:graphic>
          <a:graphicData uri="http://schemas.openxmlformats.org/drawingml/2006/table">
            <a:tbl>
              <a:tblPr>
                <a:noFill/>
                <a:tableStyleId>{0F3BF7ED-F238-4AF2-AF19-BDECA94D22AD}</a:tableStyleId>
              </a:tblPr>
              <a:tblGrid>
                <a:gridCol w="1238075">
                  <a:extLst>
                    <a:ext uri="{9D8B030D-6E8A-4147-A177-3AD203B41FA5}">
                      <a16:colId xmlns:a16="http://schemas.microsoft.com/office/drawing/2014/main" val="20000"/>
                    </a:ext>
                  </a:extLst>
                </a:gridCol>
                <a:gridCol w="1002925">
                  <a:extLst>
                    <a:ext uri="{9D8B030D-6E8A-4147-A177-3AD203B41FA5}">
                      <a16:colId xmlns:a16="http://schemas.microsoft.com/office/drawing/2014/main" val="20001"/>
                    </a:ext>
                  </a:extLst>
                </a:gridCol>
                <a:gridCol w="1711075">
                  <a:extLst>
                    <a:ext uri="{9D8B030D-6E8A-4147-A177-3AD203B41FA5}">
                      <a16:colId xmlns:a16="http://schemas.microsoft.com/office/drawing/2014/main" val="20002"/>
                    </a:ext>
                  </a:extLst>
                </a:gridCol>
                <a:gridCol w="836875">
                  <a:extLst>
                    <a:ext uri="{9D8B030D-6E8A-4147-A177-3AD203B41FA5}">
                      <a16:colId xmlns:a16="http://schemas.microsoft.com/office/drawing/2014/main" val="20003"/>
                    </a:ext>
                  </a:extLst>
                </a:gridCol>
              </a:tblGrid>
              <a:tr h="396200">
                <a:tc>
                  <a:txBody>
                    <a:bodyPr/>
                    <a:lstStyle/>
                    <a:p>
                      <a:pPr marL="0" lvl="0" indent="0" algn="ctr" rtl="0">
                        <a:spcBef>
                          <a:spcPts val="0"/>
                        </a:spcBef>
                        <a:spcAft>
                          <a:spcPts val="0"/>
                        </a:spcAft>
                        <a:buNone/>
                      </a:pPr>
                      <a:r>
                        <a:rPr lang="en"/>
                        <a:t>business_id</a:t>
                      </a:r>
                      <a:endParaRPr/>
                    </a:p>
                  </a:txBody>
                  <a:tcPr marL="91425" marR="91425" marT="91425" marB="91425"/>
                </a:tc>
                <a:tc>
                  <a:txBody>
                    <a:bodyPr/>
                    <a:lstStyle/>
                    <a:p>
                      <a:pPr marL="0" lvl="0" indent="0" algn="ctr" rtl="0">
                        <a:spcBef>
                          <a:spcPts val="0"/>
                        </a:spcBef>
                        <a:spcAft>
                          <a:spcPts val="0"/>
                        </a:spcAft>
                        <a:buNone/>
                      </a:pPr>
                      <a:r>
                        <a:rPr lang="en"/>
                        <a:t>highlights</a:t>
                      </a:r>
                      <a:endParaRPr/>
                    </a:p>
                  </a:txBody>
                  <a:tcPr marL="91425" marR="91425" marT="91425" marB="91425"/>
                </a:tc>
                <a:tc>
                  <a:txBody>
                    <a:bodyPr/>
                    <a:lstStyle/>
                    <a:p>
                      <a:pPr marL="0" lvl="0" indent="0" algn="ctr" rtl="0">
                        <a:spcBef>
                          <a:spcPts val="0"/>
                        </a:spcBef>
                        <a:spcAft>
                          <a:spcPts val="0"/>
                        </a:spcAft>
                        <a:buNone/>
                      </a:pPr>
                      <a:r>
                        <a:rPr lang="en"/>
                        <a:t>Deliver or take out</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0"/>
                  </a:ext>
                </a:extLst>
              </a:tr>
            </a:tbl>
          </a:graphicData>
        </a:graphic>
      </p:graphicFrame>
      <p:sp>
        <p:nvSpPr>
          <p:cNvPr id="165" name="Google Shape;165;p28"/>
          <p:cNvSpPr/>
          <p:nvPr/>
        </p:nvSpPr>
        <p:spPr>
          <a:xfrm>
            <a:off x="2911825" y="1009575"/>
            <a:ext cx="999000" cy="6483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1681225" y="1005850"/>
            <a:ext cx="999000" cy="6483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p:nvPr/>
        </p:nvSpPr>
        <p:spPr>
          <a:xfrm>
            <a:off x="5363275" y="1005850"/>
            <a:ext cx="999000" cy="6483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8011700" y="1808300"/>
            <a:ext cx="873600" cy="6483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aphicFrame>
        <p:nvGraphicFramePr>
          <p:cNvPr id="173" name="Google Shape;173;p29"/>
          <p:cNvGraphicFramePr/>
          <p:nvPr/>
        </p:nvGraphicFramePr>
        <p:xfrm>
          <a:off x="802222" y="1281395"/>
          <a:ext cx="7744575" cy="2628075"/>
        </p:xfrm>
        <a:graphic>
          <a:graphicData uri="http://schemas.openxmlformats.org/drawingml/2006/table">
            <a:tbl>
              <a:tblPr firstRow="1" bandRow="1">
                <a:noFill/>
                <a:tableStyleId>{7BF4E708-2D28-4B03-8531-0B6E73671F12}</a:tableStyleId>
              </a:tblPr>
              <a:tblGrid>
                <a:gridCol w="1961350">
                  <a:extLst>
                    <a:ext uri="{9D8B030D-6E8A-4147-A177-3AD203B41FA5}">
                      <a16:colId xmlns:a16="http://schemas.microsoft.com/office/drawing/2014/main" val="20000"/>
                    </a:ext>
                  </a:extLst>
                </a:gridCol>
                <a:gridCol w="2318800">
                  <a:extLst>
                    <a:ext uri="{9D8B030D-6E8A-4147-A177-3AD203B41FA5}">
                      <a16:colId xmlns:a16="http://schemas.microsoft.com/office/drawing/2014/main" val="20001"/>
                    </a:ext>
                  </a:extLst>
                </a:gridCol>
                <a:gridCol w="3464425">
                  <a:extLst>
                    <a:ext uri="{9D8B030D-6E8A-4147-A177-3AD203B41FA5}">
                      <a16:colId xmlns:a16="http://schemas.microsoft.com/office/drawing/2014/main" val="20002"/>
                    </a:ext>
                  </a:extLst>
                </a:gridCol>
              </a:tblGrid>
              <a:tr h="437575">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File Name</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 Rows</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Cleaned # Rows</a:t>
                      </a:r>
                      <a:endParaRPr sz="1800" u="none" strike="noStrike" cap="none">
                        <a:latin typeface="Arial"/>
                        <a:ea typeface="Arial"/>
                        <a:cs typeface="Arial"/>
                        <a:sym typeface="Arial"/>
                      </a:endParaRPr>
                    </a:p>
                  </a:txBody>
                  <a:tcPr marL="68600" marR="68600" marT="34300" marB="34300" anchor="ctr"/>
                </a:tc>
                <a:extLst>
                  <a:ext uri="{0D108BD9-81ED-4DB2-BD59-A6C34878D82A}">
                    <a16:rowId xmlns:a16="http://schemas.microsoft.com/office/drawing/2014/main" val="10000"/>
                  </a:ext>
                </a:extLst>
              </a:tr>
              <a:tr h="437575">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Business</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160,585</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1,338</a:t>
                      </a:r>
                      <a:endParaRPr sz="1800" u="none" strike="noStrike" cap="none">
                        <a:latin typeface="Arial"/>
                        <a:ea typeface="Arial"/>
                        <a:cs typeface="Arial"/>
                        <a:sym typeface="Arial"/>
                      </a:endParaRPr>
                    </a:p>
                  </a:txBody>
                  <a:tcPr marL="68600" marR="68600" marT="34300" marB="34300" anchor="ctr"/>
                </a:tc>
                <a:extLst>
                  <a:ext uri="{0D108BD9-81ED-4DB2-BD59-A6C34878D82A}">
                    <a16:rowId xmlns:a16="http://schemas.microsoft.com/office/drawing/2014/main" val="10001"/>
                  </a:ext>
                </a:extLst>
              </a:tr>
              <a:tr h="440200">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Review</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8,635,403</a:t>
                      </a:r>
                      <a:endParaRPr sz="1800" u="none" strike="noStrike" cap="none">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latin typeface="Arial"/>
                          <a:ea typeface="Arial"/>
                          <a:cs typeface="Arial"/>
                          <a:sym typeface="Arial"/>
                        </a:rPr>
                        <a:t>328,552</a:t>
                      </a:r>
                      <a:endParaRPr sz="1800" u="none" strike="noStrike" cap="none">
                        <a:latin typeface="Arial"/>
                        <a:ea typeface="Arial"/>
                        <a:cs typeface="Arial"/>
                        <a:sym typeface="Arial"/>
                      </a:endParaRPr>
                    </a:p>
                  </a:txBody>
                  <a:tcPr marL="68600" marR="68600" marT="34300" marB="34300" anchor="ctr"/>
                </a:tc>
                <a:extLst>
                  <a:ext uri="{0D108BD9-81ED-4DB2-BD59-A6C34878D82A}">
                    <a16:rowId xmlns:a16="http://schemas.microsoft.com/office/drawing/2014/main" val="10002"/>
                  </a:ext>
                </a:extLst>
              </a:tr>
              <a:tr h="437575">
                <a:tc>
                  <a:txBody>
                    <a:bodyPr/>
                    <a:lstStyle/>
                    <a:p>
                      <a:pPr marL="0" marR="0" lvl="0" indent="0" algn="ctr" rtl="0">
                        <a:spcBef>
                          <a:spcPts val="0"/>
                        </a:spcBef>
                        <a:spcAft>
                          <a:spcPts val="0"/>
                        </a:spcAft>
                        <a:buNone/>
                      </a:pPr>
                      <a:r>
                        <a:rPr lang="en" sz="1800" u="none" strike="noStrike" cap="none">
                          <a:solidFill>
                            <a:srgbClr val="757070"/>
                          </a:solidFill>
                          <a:latin typeface="Arial"/>
                          <a:ea typeface="Arial"/>
                          <a:cs typeface="Arial"/>
                          <a:sym typeface="Arial"/>
                        </a:rPr>
                        <a:t>Tip</a:t>
                      </a:r>
                      <a:endParaRPr sz="1800" u="none" strike="noStrike" cap="none">
                        <a:solidFill>
                          <a:srgbClr val="757070"/>
                        </a:solidFill>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solidFill>
                            <a:srgbClr val="757070"/>
                          </a:solidFill>
                          <a:latin typeface="Arial"/>
                          <a:ea typeface="Arial"/>
                          <a:cs typeface="Arial"/>
                          <a:sym typeface="Arial"/>
                        </a:rPr>
                        <a:t>1,162,119</a:t>
                      </a:r>
                      <a:endParaRPr sz="1800" u="none" strike="noStrike" cap="none">
                        <a:solidFill>
                          <a:srgbClr val="757070"/>
                        </a:solidFill>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solidFill>
                            <a:srgbClr val="757070"/>
                          </a:solidFill>
                          <a:latin typeface="Arial"/>
                          <a:ea typeface="Arial"/>
                          <a:cs typeface="Arial"/>
                          <a:sym typeface="Arial"/>
                        </a:rPr>
                        <a:t>36,535</a:t>
                      </a:r>
                      <a:endParaRPr sz="1800" u="none" strike="noStrike" cap="none">
                        <a:solidFill>
                          <a:srgbClr val="757070"/>
                        </a:solidFill>
                        <a:latin typeface="Arial"/>
                        <a:ea typeface="Arial"/>
                        <a:cs typeface="Arial"/>
                        <a:sym typeface="Arial"/>
                      </a:endParaRPr>
                    </a:p>
                  </a:txBody>
                  <a:tcPr marL="68600" marR="68600" marT="34300" marB="34300" anchor="ctr"/>
                </a:tc>
                <a:extLst>
                  <a:ext uri="{0D108BD9-81ED-4DB2-BD59-A6C34878D82A}">
                    <a16:rowId xmlns:a16="http://schemas.microsoft.com/office/drawing/2014/main" val="10003"/>
                  </a:ext>
                </a:extLst>
              </a:tr>
              <a:tr h="437575">
                <a:tc>
                  <a:txBody>
                    <a:bodyPr/>
                    <a:lstStyle/>
                    <a:p>
                      <a:pPr marL="0" marR="0" lvl="0" indent="0" algn="ctr" rtl="0">
                        <a:spcBef>
                          <a:spcPts val="0"/>
                        </a:spcBef>
                        <a:spcAft>
                          <a:spcPts val="0"/>
                        </a:spcAft>
                        <a:buNone/>
                      </a:pPr>
                      <a:r>
                        <a:rPr lang="en" sz="1800" u="none" strike="noStrike" cap="none">
                          <a:solidFill>
                            <a:srgbClr val="757070"/>
                          </a:solidFill>
                          <a:latin typeface="Arial"/>
                          <a:ea typeface="Arial"/>
                          <a:cs typeface="Arial"/>
                          <a:sym typeface="Arial"/>
                        </a:rPr>
                        <a:t>User</a:t>
                      </a:r>
                      <a:endParaRPr sz="1800" u="none" strike="noStrike" cap="none">
                        <a:solidFill>
                          <a:srgbClr val="757070"/>
                        </a:solidFill>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solidFill>
                            <a:srgbClr val="757070"/>
                          </a:solidFill>
                          <a:latin typeface="Arial"/>
                          <a:ea typeface="Arial"/>
                          <a:cs typeface="Arial"/>
                          <a:sym typeface="Arial"/>
                        </a:rPr>
                        <a:t>2,189,457</a:t>
                      </a:r>
                      <a:endParaRPr sz="1800" u="none" strike="noStrike" cap="none">
                        <a:solidFill>
                          <a:srgbClr val="757070"/>
                        </a:solidFill>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solidFill>
                            <a:srgbClr val="757070"/>
                          </a:solidFill>
                          <a:latin typeface="Arial"/>
                          <a:ea typeface="Arial"/>
                          <a:cs typeface="Arial"/>
                          <a:sym typeface="Arial"/>
                        </a:rPr>
                        <a:t>220,269</a:t>
                      </a:r>
                      <a:endParaRPr sz="1800" u="none" strike="noStrike" cap="none">
                        <a:solidFill>
                          <a:srgbClr val="757070"/>
                        </a:solidFill>
                        <a:latin typeface="Arial"/>
                        <a:ea typeface="Arial"/>
                        <a:cs typeface="Arial"/>
                        <a:sym typeface="Arial"/>
                      </a:endParaRPr>
                    </a:p>
                  </a:txBody>
                  <a:tcPr marL="68600" marR="68600" marT="34300" marB="34300" anchor="ctr"/>
                </a:tc>
                <a:extLst>
                  <a:ext uri="{0D108BD9-81ED-4DB2-BD59-A6C34878D82A}">
                    <a16:rowId xmlns:a16="http://schemas.microsoft.com/office/drawing/2014/main" val="10004"/>
                  </a:ext>
                </a:extLst>
              </a:tr>
              <a:tr h="437575">
                <a:tc>
                  <a:txBody>
                    <a:bodyPr/>
                    <a:lstStyle/>
                    <a:p>
                      <a:pPr marL="0" marR="0" lvl="0" indent="0" algn="ctr" rtl="0">
                        <a:spcBef>
                          <a:spcPts val="0"/>
                        </a:spcBef>
                        <a:spcAft>
                          <a:spcPts val="0"/>
                        </a:spcAft>
                        <a:buNone/>
                      </a:pPr>
                      <a:r>
                        <a:rPr lang="en" sz="1800" u="none" strike="noStrike" cap="none">
                          <a:solidFill>
                            <a:srgbClr val="757070"/>
                          </a:solidFill>
                          <a:latin typeface="Arial"/>
                          <a:ea typeface="Arial"/>
                          <a:cs typeface="Arial"/>
                          <a:sym typeface="Arial"/>
                        </a:rPr>
                        <a:t>Covid</a:t>
                      </a:r>
                      <a:endParaRPr sz="1800" u="none" strike="noStrike" cap="none">
                        <a:solidFill>
                          <a:srgbClr val="757070"/>
                        </a:solidFill>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r>
                        <a:rPr lang="en" sz="1800" u="none" strike="noStrike" cap="none">
                          <a:solidFill>
                            <a:srgbClr val="757070"/>
                          </a:solidFill>
                          <a:latin typeface="Arial"/>
                          <a:ea typeface="Arial"/>
                          <a:cs typeface="Arial"/>
                          <a:sym typeface="Arial"/>
                        </a:rPr>
                        <a:t>209,795</a:t>
                      </a:r>
                      <a:endParaRPr sz="1800" u="none" strike="noStrike" cap="none">
                        <a:solidFill>
                          <a:srgbClr val="757070"/>
                        </a:solidFill>
                        <a:latin typeface="Arial"/>
                        <a:ea typeface="Arial"/>
                        <a:cs typeface="Arial"/>
                        <a:sym typeface="Arial"/>
                      </a:endParaRPr>
                    </a:p>
                  </a:txBody>
                  <a:tcPr marL="68600" marR="68600" marT="34300" marB="34300" anchor="ctr"/>
                </a:tc>
                <a:tc>
                  <a:txBody>
                    <a:bodyPr/>
                    <a:lstStyle/>
                    <a:p>
                      <a:pPr marL="0" marR="0" lvl="0" indent="0" algn="ctr" rtl="0">
                        <a:spcBef>
                          <a:spcPts val="0"/>
                        </a:spcBef>
                        <a:spcAft>
                          <a:spcPts val="0"/>
                        </a:spcAft>
                        <a:buNone/>
                      </a:pPr>
                      <a:endParaRPr sz="1800" u="none" strike="noStrike" cap="none">
                        <a:solidFill>
                          <a:srgbClr val="757070"/>
                        </a:solidFill>
                        <a:latin typeface="Arial"/>
                        <a:ea typeface="Arial"/>
                        <a:cs typeface="Arial"/>
                        <a:sym typeface="Arial"/>
                      </a:endParaRPr>
                    </a:p>
                  </a:txBody>
                  <a:tcPr marL="68600" marR="68600" marT="34300" marB="34300" anchor="ctr"/>
                </a:tc>
                <a:extLst>
                  <a:ext uri="{0D108BD9-81ED-4DB2-BD59-A6C34878D82A}">
                    <a16:rowId xmlns:a16="http://schemas.microsoft.com/office/drawing/2014/main" val="10005"/>
                  </a:ext>
                </a:extLst>
              </a:tr>
            </a:tbl>
          </a:graphicData>
        </a:graphic>
      </p:graphicFrame>
      <p:sp>
        <p:nvSpPr>
          <p:cNvPr id="174" name="Google Shape;174;p29"/>
          <p:cNvSpPr txBox="1">
            <a:spLocks noGrp="1"/>
          </p:cNvSpPr>
          <p:nvPr>
            <p:ph type="title"/>
          </p:nvPr>
        </p:nvSpPr>
        <p:spPr>
          <a:xfrm>
            <a:off x="311700" y="292625"/>
            <a:ext cx="8520600" cy="57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500"/>
              <a:t>Data Cleaning</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520725" y="384019"/>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500"/>
              <a:t>Text Cleaning</a:t>
            </a:r>
            <a:endParaRPr sz="2500"/>
          </a:p>
        </p:txBody>
      </p:sp>
      <p:sp>
        <p:nvSpPr>
          <p:cNvPr id="180" name="Google Shape;180;p30"/>
          <p:cNvSpPr txBox="1"/>
          <p:nvPr/>
        </p:nvSpPr>
        <p:spPr>
          <a:xfrm>
            <a:off x="520725" y="1382700"/>
            <a:ext cx="3368700" cy="2378100"/>
          </a:xfrm>
          <a:prstGeom prst="rect">
            <a:avLst/>
          </a:prstGeom>
          <a:noFill/>
          <a:ln>
            <a:noFill/>
          </a:ln>
        </p:spPr>
        <p:txBody>
          <a:bodyPr spcFirstLastPara="1" wrap="square" lIns="68575" tIns="34275" rIns="68575" bIns="34275" anchor="t" anchorCtr="0">
            <a:spAutoFit/>
          </a:bodyPr>
          <a:lstStyle/>
          <a:p>
            <a:pPr marL="254000" marR="0" lvl="0" indent="-13970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54000" marR="0" lvl="0" indent="-260350" algn="l" rtl="0">
              <a:spcBef>
                <a:spcPts val="0"/>
              </a:spcBef>
              <a:spcAft>
                <a:spcPts val="0"/>
              </a:spcAft>
              <a:buClr>
                <a:schemeClr val="dk1"/>
              </a:buClr>
              <a:buSzPts val="1900"/>
              <a:buAutoNum type="arabicPeriod"/>
            </a:pPr>
            <a:r>
              <a:rPr lang="en" sz="1900" i="0" u="none" strike="noStrike" cap="none">
                <a:solidFill>
                  <a:schemeClr val="dk1"/>
                </a:solidFill>
              </a:rPr>
              <a:t>Remove Punctuation</a:t>
            </a:r>
            <a:endParaRPr sz="1200"/>
          </a:p>
          <a:p>
            <a:pPr marL="254000" marR="0" lvl="0" indent="-260350" algn="l" rtl="0">
              <a:spcBef>
                <a:spcPts val="0"/>
              </a:spcBef>
              <a:spcAft>
                <a:spcPts val="0"/>
              </a:spcAft>
              <a:buClr>
                <a:schemeClr val="dk1"/>
              </a:buClr>
              <a:buSzPts val="1900"/>
              <a:buAutoNum type="arabicPeriod"/>
            </a:pPr>
            <a:r>
              <a:rPr lang="en" sz="1900" i="0" u="none" strike="noStrike" cap="none">
                <a:solidFill>
                  <a:schemeClr val="dk1"/>
                </a:solidFill>
              </a:rPr>
              <a:t>Convert to lower case</a:t>
            </a:r>
            <a:endParaRPr sz="1200"/>
          </a:p>
          <a:p>
            <a:pPr marL="254000" marR="0" lvl="0" indent="-260350" algn="l" rtl="0">
              <a:spcBef>
                <a:spcPts val="0"/>
              </a:spcBef>
              <a:spcAft>
                <a:spcPts val="0"/>
              </a:spcAft>
              <a:buClr>
                <a:schemeClr val="dk1"/>
              </a:buClr>
              <a:buSzPts val="1900"/>
              <a:buAutoNum type="arabicPeriod"/>
            </a:pPr>
            <a:r>
              <a:rPr lang="en" sz="1900" i="0" u="none" strike="noStrike" cap="none">
                <a:solidFill>
                  <a:schemeClr val="dk1"/>
                </a:solidFill>
              </a:rPr>
              <a:t>Tokenization</a:t>
            </a:r>
            <a:endParaRPr sz="1200"/>
          </a:p>
          <a:p>
            <a:pPr marL="254000" marR="0" lvl="0" indent="-260350" algn="l" rtl="0">
              <a:spcBef>
                <a:spcPts val="0"/>
              </a:spcBef>
              <a:spcAft>
                <a:spcPts val="0"/>
              </a:spcAft>
              <a:buClr>
                <a:schemeClr val="dk1"/>
              </a:buClr>
              <a:buSzPts val="1900"/>
              <a:buAutoNum type="arabicPeriod"/>
            </a:pPr>
            <a:r>
              <a:rPr lang="en" sz="1900" i="0" u="none" strike="noStrike" cap="none">
                <a:solidFill>
                  <a:schemeClr val="dk1"/>
                </a:solidFill>
              </a:rPr>
              <a:t>Remove non-English words</a:t>
            </a:r>
            <a:endParaRPr sz="1200"/>
          </a:p>
          <a:p>
            <a:pPr marL="254000" marR="0" lvl="0" indent="-260350" algn="l" rtl="0">
              <a:spcBef>
                <a:spcPts val="0"/>
              </a:spcBef>
              <a:spcAft>
                <a:spcPts val="0"/>
              </a:spcAft>
              <a:buClr>
                <a:schemeClr val="dk1"/>
              </a:buClr>
              <a:buSzPts val="1900"/>
              <a:buAutoNum type="arabicPeriod"/>
            </a:pPr>
            <a:r>
              <a:rPr lang="en" sz="1900" i="0" u="none" strike="noStrike" cap="none">
                <a:solidFill>
                  <a:schemeClr val="dk1"/>
                </a:solidFill>
              </a:rPr>
              <a:t>Remove Stop words </a:t>
            </a:r>
            <a:endParaRPr sz="1200"/>
          </a:p>
          <a:p>
            <a:pPr marL="254000" marR="0" lvl="0" indent="-260350" algn="l" rtl="0">
              <a:spcBef>
                <a:spcPts val="0"/>
              </a:spcBef>
              <a:spcAft>
                <a:spcPts val="0"/>
              </a:spcAft>
              <a:buClr>
                <a:schemeClr val="dk1"/>
              </a:buClr>
              <a:buSzPts val="1900"/>
              <a:buAutoNum type="arabicPeriod"/>
            </a:pPr>
            <a:r>
              <a:rPr lang="en" sz="1900" i="0" u="none" strike="noStrike" cap="none">
                <a:solidFill>
                  <a:schemeClr val="dk1"/>
                </a:solidFill>
              </a:rPr>
              <a:t>Lemmatization</a:t>
            </a:r>
            <a:endParaRPr sz="1200"/>
          </a:p>
          <a:p>
            <a:pPr marL="254000" marR="0" lvl="0" indent="-13970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1" name="Google Shape;181;p30"/>
          <p:cNvSpPr/>
          <p:nvPr/>
        </p:nvSpPr>
        <p:spPr>
          <a:xfrm>
            <a:off x="4282700" y="998950"/>
            <a:ext cx="4495200" cy="3315600"/>
          </a:xfrm>
          <a:prstGeom prst="rect">
            <a:avLst/>
          </a:prstGeom>
          <a:solidFill>
            <a:srgbClr val="C9DAF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4484600" y="1471750"/>
            <a:ext cx="4572000" cy="12000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700" b="0" i="0" u="none" strike="noStrike" cap="none">
                <a:solidFill>
                  <a:schemeClr val="dk1"/>
                </a:solidFill>
                <a:latin typeface="Calibri"/>
                <a:ea typeface="Calibri"/>
                <a:cs typeface="Calibri"/>
                <a:sym typeface="Calibri"/>
              </a:rPr>
              <a:t>This is the best place specially during summer evenings .</a:t>
            </a:r>
            <a:r>
              <a:rPr lang="en" sz="1700">
                <a:solidFill>
                  <a:schemeClr val="dk1"/>
                </a:solidFill>
                <a:latin typeface="Calibri"/>
                <a:ea typeface="Calibri"/>
                <a:cs typeface="Calibri"/>
                <a:sym typeface="Calibri"/>
              </a:rPr>
              <a:t> </a:t>
            </a:r>
            <a:r>
              <a:rPr lang="en" sz="1700" b="0" i="0" u="none" strike="noStrike" cap="none">
                <a:solidFill>
                  <a:schemeClr val="dk1"/>
                </a:solidFill>
                <a:latin typeface="Calibri"/>
                <a:ea typeface="Calibri"/>
                <a:cs typeface="Calibri"/>
                <a:sym typeface="Calibri"/>
              </a:rPr>
              <a:t>They do provide outer dining area , which is really beautiful . Staff is very friendly .food and drinks are good'</a:t>
            </a:r>
            <a:endParaRPr sz="1700" b="0" i="0" u="none" strike="noStrike" cap="none">
              <a:solidFill>
                <a:schemeClr val="dk1"/>
              </a:solidFill>
              <a:latin typeface="Calibri"/>
              <a:ea typeface="Calibri"/>
              <a:cs typeface="Calibri"/>
              <a:sym typeface="Calibri"/>
            </a:endParaRPr>
          </a:p>
        </p:txBody>
      </p:sp>
      <p:sp>
        <p:nvSpPr>
          <p:cNvPr id="183" name="Google Shape;183;p30"/>
          <p:cNvSpPr/>
          <p:nvPr/>
        </p:nvSpPr>
        <p:spPr>
          <a:xfrm>
            <a:off x="4282700" y="3426450"/>
            <a:ext cx="4495200" cy="7833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700" b="0" i="0" u="none" strike="noStrike" cap="none">
                <a:solidFill>
                  <a:schemeClr val="dk1"/>
                </a:solidFill>
                <a:latin typeface="Calibri"/>
                <a:ea typeface="Calibri"/>
                <a:cs typeface="Calibri"/>
                <a:sym typeface="Calibri"/>
              </a:rPr>
              <a:t>best place specially summer provide outer dining area really beautiful staff friendly food good</a:t>
            </a:r>
            <a:endParaRPr sz="1700" b="0" i="0" u="none" strike="noStrike" cap="none">
              <a:solidFill>
                <a:schemeClr val="dk1"/>
              </a:solidFill>
              <a:latin typeface="Calibri"/>
              <a:ea typeface="Calibri"/>
              <a:cs typeface="Calibri"/>
              <a:sym typeface="Calibri"/>
            </a:endParaRPr>
          </a:p>
        </p:txBody>
      </p:sp>
      <p:sp>
        <p:nvSpPr>
          <p:cNvPr id="184" name="Google Shape;184;p30"/>
          <p:cNvSpPr txBox="1"/>
          <p:nvPr/>
        </p:nvSpPr>
        <p:spPr>
          <a:xfrm>
            <a:off x="4282700" y="998950"/>
            <a:ext cx="1381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t>Example</a:t>
            </a:r>
            <a:r>
              <a:rPr lang="en"/>
              <a:t>:</a:t>
            </a:r>
            <a:endParaRPr/>
          </a:p>
        </p:txBody>
      </p:sp>
      <p:sp>
        <p:nvSpPr>
          <p:cNvPr id="185" name="Google Shape;185;p30"/>
          <p:cNvSpPr/>
          <p:nvPr/>
        </p:nvSpPr>
        <p:spPr>
          <a:xfrm>
            <a:off x="6340250" y="2765288"/>
            <a:ext cx="456900" cy="567600"/>
          </a:xfrm>
          <a:prstGeom prst="downArrow">
            <a:avLst>
              <a:gd name="adj1" fmla="val 50000"/>
              <a:gd name="adj2" fmla="val 50000"/>
            </a:avLst>
          </a:prstGeom>
          <a:solidFill>
            <a:srgbClr val="1155CC"/>
          </a:solidFill>
          <a:ln w="9525"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Star Rating of Cocktail Bars</a:t>
            </a:r>
            <a:endParaRPr/>
          </a:p>
        </p:txBody>
      </p:sp>
      <p:pic>
        <p:nvPicPr>
          <p:cNvPr id="191" name="Google Shape;191;p31"/>
          <p:cNvPicPr preferRelativeResize="0"/>
          <p:nvPr/>
        </p:nvPicPr>
        <p:blipFill>
          <a:blip r:embed="rId3">
            <a:alphaModFix/>
          </a:blip>
          <a:stretch>
            <a:fillRect/>
          </a:stretch>
        </p:blipFill>
        <p:spPr>
          <a:xfrm>
            <a:off x="482250" y="1780950"/>
            <a:ext cx="3886200" cy="2495550"/>
          </a:xfrm>
          <a:prstGeom prst="rect">
            <a:avLst/>
          </a:prstGeom>
          <a:noFill/>
          <a:ln>
            <a:noFill/>
          </a:ln>
        </p:spPr>
      </p:pic>
      <p:pic>
        <p:nvPicPr>
          <p:cNvPr id="192" name="Google Shape;192;p31"/>
          <p:cNvPicPr preferRelativeResize="0"/>
          <p:nvPr/>
        </p:nvPicPr>
        <p:blipFill>
          <a:blip r:embed="rId4">
            <a:alphaModFix/>
          </a:blip>
          <a:stretch>
            <a:fillRect/>
          </a:stretch>
        </p:blipFill>
        <p:spPr>
          <a:xfrm>
            <a:off x="4767038" y="1781125"/>
            <a:ext cx="3705225" cy="2495550"/>
          </a:xfrm>
          <a:prstGeom prst="rect">
            <a:avLst/>
          </a:prstGeom>
          <a:noFill/>
          <a:ln>
            <a:noFill/>
          </a:ln>
        </p:spPr>
      </p:pic>
      <p:sp>
        <p:nvSpPr>
          <p:cNvPr id="193" name="Google Shape;193;p31"/>
          <p:cNvSpPr txBox="1"/>
          <p:nvPr/>
        </p:nvSpPr>
        <p:spPr>
          <a:xfrm>
            <a:off x="1296500" y="1009575"/>
            <a:ext cx="106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4" name="Google Shape;194;p31"/>
          <p:cNvSpPr txBox="1"/>
          <p:nvPr/>
        </p:nvSpPr>
        <p:spPr>
          <a:xfrm>
            <a:off x="1392150" y="1300100"/>
            <a:ext cx="243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Distribution of Reviews</a:t>
            </a:r>
            <a:endParaRPr/>
          </a:p>
        </p:txBody>
      </p:sp>
      <p:sp>
        <p:nvSpPr>
          <p:cNvPr id="195" name="Google Shape;195;p31"/>
          <p:cNvSpPr txBox="1"/>
          <p:nvPr/>
        </p:nvSpPr>
        <p:spPr>
          <a:xfrm>
            <a:off x="5387925" y="1300100"/>
            <a:ext cx="27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Distribution of Cocktail Bars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109800" y="-31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t>Attributes Analysis --Generalized Linear Regression</a:t>
            </a:r>
            <a:endParaRPr sz="2220"/>
          </a:p>
        </p:txBody>
      </p:sp>
      <p:sp>
        <p:nvSpPr>
          <p:cNvPr id="201" name="Google Shape;201;p32"/>
          <p:cNvSpPr txBox="1"/>
          <p:nvPr/>
        </p:nvSpPr>
        <p:spPr>
          <a:xfrm>
            <a:off x="467600" y="2419350"/>
            <a:ext cx="1509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Plot of p-value</a:t>
            </a:r>
            <a:endParaRPr sz="1600"/>
          </a:p>
        </p:txBody>
      </p:sp>
      <p:pic>
        <p:nvPicPr>
          <p:cNvPr id="202" name="Google Shape;202;p32"/>
          <p:cNvPicPr preferRelativeResize="0"/>
          <p:nvPr/>
        </p:nvPicPr>
        <p:blipFill>
          <a:blip r:embed="rId3">
            <a:alphaModFix/>
          </a:blip>
          <a:stretch>
            <a:fillRect/>
          </a:stretch>
        </p:blipFill>
        <p:spPr>
          <a:xfrm>
            <a:off x="1899440" y="386525"/>
            <a:ext cx="7165435" cy="475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Attributes Analysis - ANOVA</a:t>
            </a:r>
            <a:endParaRPr/>
          </a:p>
        </p:txBody>
      </p:sp>
      <p:sp>
        <p:nvSpPr>
          <p:cNvPr id="208" name="Google Shape;208;p33"/>
          <p:cNvSpPr txBox="1">
            <a:spLocks noGrp="1"/>
          </p:cNvSpPr>
          <p:nvPr>
            <p:ph type="body" idx="1"/>
          </p:nvPr>
        </p:nvSpPr>
        <p:spPr>
          <a:xfrm>
            <a:off x="311700" y="1152475"/>
            <a:ext cx="8520600" cy="4428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b="1">
                <a:solidFill>
                  <a:schemeClr val="dk1"/>
                </a:solidFill>
              </a:rPr>
              <a:t>Goal: </a:t>
            </a:r>
            <a:r>
              <a:rPr lang="en">
                <a:solidFill>
                  <a:schemeClr val="dk1"/>
                </a:solidFill>
              </a:rPr>
              <a:t>To find out the attributes contributing to a successful cocktail bar. </a:t>
            </a:r>
            <a:endParaRPr>
              <a:solidFill>
                <a:schemeClr val="dk1"/>
              </a:solidFill>
            </a:endParaRPr>
          </a:p>
          <a:p>
            <a:pPr marL="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b="1">
                <a:solidFill>
                  <a:schemeClr val="dk1"/>
                </a:solidFill>
              </a:rPr>
              <a:t>Method:</a:t>
            </a:r>
            <a:r>
              <a:rPr lang="en">
                <a:solidFill>
                  <a:schemeClr val="dk1"/>
                </a:solidFill>
              </a:rPr>
              <a:t> We apply ANOVA on music related attributes, ambience related attributes, parking related attributes and other attributes separately. After we find the influential attributes, we apply multiple comparison to find out further business advice. </a:t>
            </a:r>
            <a:endParaRPr>
              <a:solidFill>
                <a:schemeClr val="dk1"/>
              </a:solidFill>
            </a:endParaRPr>
          </a:p>
          <a:p>
            <a:pPr marL="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b="1">
                <a:solidFill>
                  <a:schemeClr val="dk1"/>
                </a:solidFill>
              </a:rPr>
              <a:t>Result:</a:t>
            </a:r>
            <a:r>
              <a:rPr lang="en">
                <a:solidFill>
                  <a:schemeClr val="dk1"/>
                </a:solidFill>
              </a:rPr>
              <a:t> Noise level, ambience, music, TV, outdoor seating and on street parking are influential to the cocktail bar business.</a:t>
            </a:r>
            <a:endParaRPr>
              <a:solidFill>
                <a:schemeClr val="dk1"/>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823</Words>
  <Application>Microsoft Macintosh PowerPoint</Application>
  <PresentationFormat>全屏显示(16:9)</PresentationFormat>
  <Paragraphs>172</Paragraphs>
  <Slides>21</Slides>
  <Notes>21</Notes>
  <HiddenSlides>0</HiddenSlides>
  <MMClips>0</MMClips>
  <ScaleCrop>false</ScaleCrop>
  <HeadingPairs>
    <vt:vector size="6" baseType="variant">
      <vt:variant>
        <vt:lpstr>已用的字体</vt:lpstr>
      </vt:variant>
      <vt:variant>
        <vt:i4>2</vt:i4>
      </vt:variant>
      <vt:variant>
        <vt:lpstr>主题</vt:lpstr>
      </vt:variant>
      <vt:variant>
        <vt:i4>2</vt:i4>
      </vt:variant>
      <vt:variant>
        <vt:lpstr>幻灯片标题</vt:lpstr>
      </vt:variant>
      <vt:variant>
        <vt:i4>21</vt:i4>
      </vt:variant>
    </vt:vector>
  </HeadingPairs>
  <TitlesOfParts>
    <vt:vector size="25" baseType="lpstr">
      <vt:lpstr>Arial</vt:lpstr>
      <vt:lpstr>Calibri</vt:lpstr>
      <vt:lpstr>Simple Light</vt:lpstr>
      <vt:lpstr>Office 主题​​</vt:lpstr>
      <vt:lpstr>Business Analysis on Cocktail Bars</vt:lpstr>
      <vt:lpstr>Background</vt:lpstr>
      <vt:lpstr>Workflow</vt:lpstr>
      <vt:lpstr>Data Structure</vt:lpstr>
      <vt:lpstr>Data Cleaning</vt:lpstr>
      <vt:lpstr>Text Cleaning</vt:lpstr>
      <vt:lpstr>Star Rating of Cocktail Bars</vt:lpstr>
      <vt:lpstr>Attributes Analysis --Generalized Linear Regression</vt:lpstr>
      <vt:lpstr>Attributes Analysis - ANOVA</vt:lpstr>
      <vt:lpstr>Attributes Analysis - Noise Level</vt:lpstr>
      <vt:lpstr>Attributes Analysis - Ambience</vt:lpstr>
      <vt:lpstr>Attributes Analysis - Music </vt:lpstr>
      <vt:lpstr>Attributes Analysis - Has TV</vt:lpstr>
      <vt:lpstr>Attributes Analysis - Outdoor Seating, Business Parking</vt:lpstr>
      <vt:lpstr>Attributes Analysis - Preliminary Conclusion</vt:lpstr>
      <vt:lpstr>Review Analysis - TF-IDF</vt:lpstr>
      <vt:lpstr>Review Analysis - Frequency words based on TF-IDF</vt:lpstr>
      <vt:lpstr>Review Analysis - Words Distribution</vt:lpstr>
      <vt:lpstr>Review Analysis - Words Distribution</vt:lpstr>
      <vt:lpstr>Review Analysis - Preliminary Conclusion</vt:lpstr>
      <vt:lpstr>Future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Analysis on Cocktail Bars</dc:title>
  <cp:lastModifiedBy>XIAOWEI ZHU</cp:lastModifiedBy>
  <cp:revision>1</cp:revision>
  <dcterms:modified xsi:type="dcterms:W3CDTF">2021-11-18T02:58:42Z</dcterms:modified>
</cp:coreProperties>
</file>