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93" r:id="rId2"/>
    <p:sldId id="258" r:id="rId3"/>
    <p:sldId id="259" r:id="rId4"/>
    <p:sldId id="317" r:id="rId5"/>
    <p:sldId id="438" r:id="rId6"/>
    <p:sldId id="411" r:id="rId7"/>
    <p:sldId id="302" r:id="rId8"/>
    <p:sldId id="412" r:id="rId9"/>
    <p:sldId id="413" r:id="rId10"/>
    <p:sldId id="414" r:id="rId11"/>
    <p:sldId id="415" r:id="rId12"/>
    <p:sldId id="439" r:id="rId13"/>
    <p:sldId id="440" r:id="rId14"/>
    <p:sldId id="420" r:id="rId15"/>
    <p:sldId id="421" r:id="rId16"/>
    <p:sldId id="422" r:id="rId17"/>
    <p:sldId id="423" r:id="rId18"/>
    <p:sldId id="437" r:id="rId19"/>
    <p:sldId id="441" r:id="rId20"/>
    <p:sldId id="442" r:id="rId21"/>
    <p:sldId id="447" r:id="rId22"/>
    <p:sldId id="448" r:id="rId23"/>
    <p:sldId id="449" r:id="rId24"/>
    <p:sldId id="450" r:id="rId25"/>
    <p:sldId id="444" r:id="rId26"/>
    <p:sldId id="446" r:id="rId27"/>
    <p:sldId id="294" r:id="rId2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553">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ojinyu"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A2DD"/>
    <a:srgbClr val="10BAF9"/>
    <a:srgbClr val="0E90BE"/>
    <a:srgbClr val="EB5B1D"/>
    <a:srgbClr val="1AAAA1"/>
    <a:srgbClr val="414455"/>
    <a:srgbClr val="414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2"/>
    <p:restoredTop sz="72744" autoAdjust="0"/>
  </p:normalViewPr>
  <p:slideViewPr>
    <p:cSldViewPr>
      <p:cViewPr>
        <p:scale>
          <a:sx n="100" d="100"/>
          <a:sy n="100" d="100"/>
        </p:scale>
        <p:origin x="-714" y="-72"/>
      </p:cViewPr>
      <p:guideLst>
        <p:guide orient="horz" pos="1553"/>
        <p:guide pos="2880"/>
      </p:guideLst>
    </p:cSldViewPr>
  </p:slideViewPr>
  <p:outlineViewPr>
    <p:cViewPr>
      <p:scale>
        <a:sx n="100" d="100"/>
        <a:sy n="100" d="100"/>
      </p:scale>
      <p:origin x="0" y="-8144"/>
    </p:cViewPr>
  </p:outlineViewPr>
  <p:notesTextViewPr>
    <p:cViewPr>
      <p:scale>
        <a:sx n="1" d="1"/>
        <a:sy n="1" d="1"/>
      </p:scale>
      <p:origin x="0" y="0"/>
    </p:cViewPr>
  </p:notesTextViewPr>
  <p:sorterViewPr>
    <p:cViewPr>
      <p:scale>
        <a:sx n="184" d="100"/>
        <a:sy n="184"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1">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2">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5">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4">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29661F2-A401-DB47-A937-3A461402042A}" type="doc">
      <dgm:prSet loTypeId="urn:microsoft.com/office/officeart/2005/8/layout/hProcess11#1" loCatId="" qsTypeId="urn:microsoft.com/office/officeart/2005/8/quickstyle/simple1#1" qsCatId="simple" csTypeId="urn:microsoft.com/office/officeart/2005/8/colors/accent0_3#1" csCatId="mainScheme" phldr="1"/>
      <dgm:spPr/>
    </dgm:pt>
    <dgm:pt modelId="{AE74955D-DE39-D847-9357-60EDCC7495FF}">
      <dgm:prSet phldrT="[文本]" custT="1"/>
      <dgm:spPr/>
      <dgm:t>
        <a:bodyPr/>
        <a:lstStyle/>
        <a:p>
          <a:r>
            <a:rPr lang="en-US" altLang="zh-CN" sz="1200" b="1" dirty="0" smtClean="0">
              <a:solidFill>
                <a:schemeClr val="accent2"/>
              </a:solidFill>
              <a:latin typeface="微软雅黑" panose="020B0503020204020204" pitchFamily="34" charset="-122"/>
              <a:ea typeface="微软雅黑" panose="020B0503020204020204" pitchFamily="34" charset="-122"/>
            </a:rPr>
            <a:t>2016</a:t>
          </a:r>
          <a:r>
            <a:rPr lang="zh-CN" altLang="en-US" sz="1200" b="1" dirty="0" smtClean="0">
              <a:solidFill>
                <a:schemeClr val="accent2"/>
              </a:solidFill>
              <a:latin typeface="微软雅黑" panose="020B0503020204020204" pitchFamily="34" charset="-122"/>
              <a:ea typeface="微软雅黑" panose="020B0503020204020204" pitchFamily="34" charset="-122"/>
            </a:rPr>
            <a:t>年</a:t>
          </a:r>
          <a:r>
            <a:rPr lang="en-US" altLang="zh-CN" sz="1200" b="1" dirty="0" smtClean="0">
              <a:solidFill>
                <a:schemeClr val="accent2"/>
              </a:solidFill>
              <a:latin typeface="微软雅黑" panose="020B0503020204020204" pitchFamily="34" charset="-122"/>
              <a:ea typeface="微软雅黑" panose="020B0503020204020204" pitchFamily="34" charset="-122"/>
            </a:rPr>
            <a:t>9</a:t>
          </a:r>
          <a:r>
            <a:rPr lang="zh-CN" altLang="en-US" sz="1200" b="1" dirty="0" smtClean="0">
              <a:solidFill>
                <a:schemeClr val="accent2"/>
              </a:solidFill>
              <a:latin typeface="微软雅黑" panose="020B0503020204020204" pitchFamily="34" charset="-122"/>
              <a:ea typeface="微软雅黑" panose="020B0503020204020204" pitchFamily="34" charset="-122"/>
            </a:rPr>
            <a:t>月</a:t>
          </a:r>
          <a:endParaRPr lang="en-US" altLang="zh-CN" sz="1200" b="1" dirty="0">
            <a:solidFill>
              <a:schemeClr val="accent2"/>
            </a:solidFill>
            <a:latin typeface="微软雅黑" panose="020B0503020204020204" pitchFamily="34" charset="-122"/>
            <a:ea typeface="微软雅黑" panose="020B0503020204020204" pitchFamily="34" charset="-122"/>
          </a:endParaRPr>
        </a:p>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项目启动</a:t>
          </a:r>
        </a:p>
      </dgm:t>
    </dgm:pt>
    <dgm:pt modelId="{B5157CD4-ACC3-6843-A191-F62FBDDEB494}" type="parTrans" cxnId="{636E7587-268D-3E43-AC1C-F54DDD3A8369}">
      <dgm:prSet/>
      <dgm:spPr/>
      <dgm:t>
        <a:bodyPr/>
        <a:lstStyle/>
        <a:p>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0948C009-FBBA-694D-B7B8-1D0556C44B4A}" type="sibTrans" cxnId="{636E7587-268D-3E43-AC1C-F54DDD3A8369}">
      <dgm:prSet/>
      <dgm:spPr/>
      <dgm:t>
        <a:bodyPr/>
        <a:lstStyle/>
        <a:p>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E0CB0662-D8C5-6B49-9E5C-14BD852D4381}">
      <dgm:prSet phldrT="[文本]" custT="1"/>
      <dgm:spPr/>
      <dgm:t>
        <a:bodyPr/>
        <a:lstStyle/>
        <a:p>
          <a:r>
            <a:rPr lang="en-US" altLang="zh-CN" sz="1200" b="1" dirty="0" smtClean="0">
              <a:solidFill>
                <a:schemeClr val="accent2"/>
              </a:solidFill>
              <a:latin typeface="微软雅黑" panose="020B0503020204020204" pitchFamily="34" charset="-122"/>
              <a:ea typeface="微软雅黑" panose="020B0503020204020204" pitchFamily="34" charset="-122"/>
            </a:rPr>
            <a:t>2017</a:t>
          </a:r>
          <a:r>
            <a:rPr lang="zh-CN" altLang="en-US" sz="1200" b="1" dirty="0" smtClean="0">
              <a:solidFill>
                <a:schemeClr val="accent2"/>
              </a:solidFill>
              <a:latin typeface="微软雅黑" panose="020B0503020204020204" pitchFamily="34" charset="-122"/>
              <a:ea typeface="微软雅黑" panose="020B0503020204020204" pitchFamily="34" charset="-122"/>
            </a:rPr>
            <a:t>年</a:t>
          </a:r>
          <a:r>
            <a:rPr lang="en-US" altLang="zh-CN" sz="1200" b="1" dirty="0" smtClean="0">
              <a:solidFill>
                <a:schemeClr val="accent2"/>
              </a:solidFill>
              <a:latin typeface="微软雅黑" panose="020B0503020204020204" pitchFamily="34" charset="-122"/>
              <a:ea typeface="微软雅黑" panose="020B0503020204020204" pitchFamily="34" charset="-122"/>
            </a:rPr>
            <a:t>6</a:t>
          </a:r>
          <a:r>
            <a:rPr lang="zh-CN" altLang="en-US" sz="1200" b="1" dirty="0" smtClean="0">
              <a:solidFill>
                <a:schemeClr val="accent2"/>
              </a:solidFill>
              <a:latin typeface="微软雅黑" panose="020B0503020204020204" pitchFamily="34" charset="-122"/>
              <a:ea typeface="微软雅黑" panose="020B0503020204020204" pitchFamily="34" charset="-122"/>
            </a:rPr>
            <a:t>月</a:t>
          </a:r>
          <a:endParaRPr lang="en-US" altLang="zh-CN" sz="1200" b="1" dirty="0">
            <a:solidFill>
              <a:schemeClr val="accent2"/>
            </a:solidFill>
            <a:latin typeface="微软雅黑" panose="020B0503020204020204" pitchFamily="34" charset="-122"/>
            <a:ea typeface="微软雅黑" panose="020B0503020204020204" pitchFamily="34" charset="-122"/>
          </a:endParaRPr>
        </a:p>
        <a:p>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综合理财销售平台</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V3.0</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成功上线</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EF3AC01A-9A20-BA43-8B69-A5E3D70747CF}" type="parTrans" cxnId="{C3298DA5-3B7C-D343-9DA3-271DFD0084AF}">
      <dgm:prSet/>
      <dgm:spPr/>
      <dgm:t>
        <a:bodyPr/>
        <a:lstStyle/>
        <a:p>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865CA779-D896-2549-A003-B5C292A50870}" type="sibTrans" cxnId="{C3298DA5-3B7C-D343-9DA3-271DFD0084AF}">
      <dgm:prSet/>
      <dgm:spPr/>
      <dgm:t>
        <a:bodyPr/>
        <a:lstStyle/>
        <a:p>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0DCCBBCC-FB5F-164C-A886-EA31A8B2B662}">
      <dgm:prSet phldrT="[文本]" custT="1"/>
      <dgm:spPr/>
      <dgm:t>
        <a:bodyPr/>
        <a:lstStyle/>
        <a:p>
          <a:r>
            <a:rPr lang="en-US" altLang="zh-CN" sz="1200" b="1" dirty="0" smtClean="0">
              <a:solidFill>
                <a:schemeClr val="accent2"/>
              </a:solidFill>
              <a:latin typeface="微软雅黑" panose="020B0503020204020204" pitchFamily="34" charset="-122"/>
              <a:ea typeface="微软雅黑" panose="020B0503020204020204" pitchFamily="34" charset="-122"/>
            </a:rPr>
            <a:t>2018</a:t>
          </a:r>
          <a:r>
            <a:rPr lang="zh-CN" altLang="en-US" sz="1200" b="1" dirty="0" smtClean="0">
              <a:solidFill>
                <a:schemeClr val="accent2"/>
              </a:solidFill>
              <a:latin typeface="微软雅黑" panose="020B0503020204020204" pitchFamily="34" charset="-122"/>
              <a:ea typeface="微软雅黑" panose="020B0503020204020204" pitchFamily="34" charset="-122"/>
            </a:rPr>
            <a:t>年</a:t>
          </a:r>
          <a:r>
            <a:rPr lang="en-US" altLang="zh-CN" sz="1200" b="1" dirty="0" smtClean="0">
              <a:solidFill>
                <a:schemeClr val="accent2"/>
              </a:solidFill>
              <a:latin typeface="微软雅黑" panose="020B0503020204020204" pitchFamily="34" charset="-122"/>
              <a:ea typeface="微软雅黑" panose="020B0503020204020204" pitchFamily="34" charset="-122"/>
            </a:rPr>
            <a:t>1</a:t>
          </a:r>
          <a:r>
            <a:rPr lang="zh-CN" altLang="en-US" sz="1200" b="1" dirty="0" smtClean="0">
              <a:solidFill>
                <a:schemeClr val="accent2"/>
              </a:solidFill>
              <a:latin typeface="微软雅黑" panose="020B0503020204020204" pitchFamily="34" charset="-122"/>
              <a:ea typeface="微软雅黑" panose="020B0503020204020204" pitchFamily="34" charset="-122"/>
            </a:rPr>
            <a:t>月</a:t>
          </a:r>
          <a:endParaRPr lang="en-US" altLang="zh-CN" sz="1200" b="1" dirty="0">
            <a:solidFill>
              <a:schemeClr val="accent2"/>
            </a:solidFill>
            <a:latin typeface="微软雅黑" panose="020B0503020204020204" pitchFamily="34" charset="-122"/>
            <a:ea typeface="微软雅黑" panose="020B0503020204020204" pitchFamily="34" charset="-122"/>
          </a:endParaRPr>
        </a:p>
        <a:p>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机构基金代销业务上线</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B36D24DC-A93B-6744-BE88-E530D9B1450E}" type="parTrans" cxnId="{E75B6104-4F90-0D49-84EB-24B684F34CEE}">
      <dgm:prSet/>
      <dgm:spPr/>
      <dgm:t>
        <a:bodyPr/>
        <a:lstStyle/>
        <a:p>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A912DABE-9197-4145-BF12-AF0E8C312C18}" type="sibTrans" cxnId="{E75B6104-4F90-0D49-84EB-24B684F34CEE}">
      <dgm:prSet/>
      <dgm:spPr/>
      <dgm:t>
        <a:bodyPr/>
        <a:lstStyle/>
        <a:p>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EAB205B4-36AD-914C-9950-340DC5CD6D83}">
      <dgm:prSet custT="1"/>
      <dgm:spPr/>
      <dgm:t>
        <a:bodyPr/>
        <a:lstStyle/>
        <a:p>
          <a:r>
            <a:rPr lang="en-US" altLang="zh-CN" sz="1200" b="1" dirty="0" smtClean="0">
              <a:solidFill>
                <a:schemeClr val="accent2"/>
              </a:solidFill>
              <a:latin typeface="微软雅黑" panose="020B0503020204020204" pitchFamily="34" charset="-122"/>
              <a:ea typeface="微软雅黑" panose="020B0503020204020204" pitchFamily="34" charset="-122"/>
            </a:rPr>
            <a:t>2019</a:t>
          </a:r>
          <a:r>
            <a:rPr lang="zh-CN" altLang="en-US" sz="1200" b="1" dirty="0" smtClean="0">
              <a:solidFill>
                <a:schemeClr val="accent2"/>
              </a:solidFill>
              <a:latin typeface="微软雅黑" panose="020B0503020204020204" pitchFamily="34" charset="-122"/>
              <a:ea typeface="微软雅黑" panose="020B0503020204020204" pitchFamily="34" charset="-122"/>
            </a:rPr>
            <a:t>年</a:t>
          </a:r>
          <a:r>
            <a:rPr lang="en-US" altLang="zh-CN" sz="1200" b="1" dirty="0" smtClean="0">
              <a:solidFill>
                <a:schemeClr val="accent2"/>
              </a:solidFill>
              <a:latin typeface="微软雅黑" panose="020B0503020204020204" pitchFamily="34" charset="-122"/>
              <a:ea typeface="微软雅黑" panose="020B0503020204020204" pitchFamily="34" charset="-122"/>
            </a:rPr>
            <a:t>10</a:t>
          </a:r>
          <a:r>
            <a:rPr lang="zh-CN" altLang="en-US" sz="1200" b="1" dirty="0" smtClean="0">
              <a:solidFill>
                <a:schemeClr val="accent2"/>
              </a:solidFill>
              <a:latin typeface="微软雅黑" panose="020B0503020204020204" pitchFamily="34" charset="-122"/>
              <a:ea typeface="微软雅黑" panose="020B0503020204020204" pitchFamily="34" charset="-122"/>
            </a:rPr>
            <a:t>月</a:t>
          </a:r>
          <a:endParaRPr lang="en-US" altLang="zh-CN" sz="1200" b="1" dirty="0" smtClean="0">
            <a:solidFill>
              <a:schemeClr val="accent2"/>
            </a:solidFill>
            <a:latin typeface="微软雅黑" panose="020B0503020204020204" pitchFamily="34" charset="-122"/>
            <a:ea typeface="微软雅黑" panose="020B0503020204020204" pitchFamily="34" charset="-122"/>
          </a:endParaRPr>
        </a:p>
        <a:p>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私募基金业务，购物车功能，司法查扣功能和对接</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SFP</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上线</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D1391218-D671-EE44-91B2-B405F046672C}" type="parTrans" cxnId="{CF73E8BB-6562-E542-A0B9-2DA2E54D25F4}">
      <dgm:prSet/>
      <dgm:spPr/>
      <dgm:t>
        <a:bodyPr/>
        <a:lstStyle/>
        <a:p>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2CE9C6BF-1646-0A40-A33B-2303B30AF5C4}" type="sibTrans" cxnId="{CF73E8BB-6562-E542-A0B9-2DA2E54D25F4}">
      <dgm:prSet/>
      <dgm:spPr/>
      <dgm:t>
        <a:bodyPr/>
        <a:lstStyle/>
        <a:p>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B6CED6B0-8FC6-2248-A335-64BA4464CC54}">
      <dgm:prSet custT="1"/>
      <dgm:spPr/>
      <dgm:t>
        <a:bodyPr/>
        <a:lstStyle/>
        <a:p>
          <a:r>
            <a:rPr lang="en-US" altLang="zh-CN" sz="1200" b="1" dirty="0" smtClean="0">
              <a:solidFill>
                <a:schemeClr val="accent2"/>
              </a:solidFill>
              <a:latin typeface="微软雅黑" panose="020B0503020204020204" pitchFamily="34" charset="-122"/>
              <a:ea typeface="微软雅黑" panose="020B0503020204020204" pitchFamily="34" charset="-122"/>
            </a:rPr>
            <a:t>2020</a:t>
          </a:r>
          <a:r>
            <a:rPr lang="zh-CN" altLang="en-US" sz="1200" b="1" dirty="0" smtClean="0">
              <a:solidFill>
                <a:schemeClr val="accent2"/>
              </a:solidFill>
              <a:latin typeface="微软雅黑" panose="020B0503020204020204" pitchFamily="34" charset="-122"/>
              <a:ea typeface="微软雅黑" panose="020B0503020204020204" pitchFamily="34" charset="-122"/>
            </a:rPr>
            <a:t>年计划</a:t>
          </a:r>
          <a:endParaRPr lang="en-US" altLang="zh-CN" sz="1200" b="1" dirty="0">
            <a:solidFill>
              <a:schemeClr val="accent2"/>
            </a:solidFill>
            <a:latin typeface="微软雅黑" panose="020B0503020204020204" pitchFamily="34" charset="-122"/>
            <a:ea typeface="微软雅黑" panose="020B0503020204020204" pitchFamily="34" charset="-122"/>
          </a:endParaRPr>
        </a:p>
        <a:p>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一对一专户基金，客户冷静期功能，增加信托基金业务</a:t>
          </a: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F0F29526-6915-B346-BAC7-B59F5599C19B}" type="parTrans" cxnId="{9CD34CE3-2473-5848-B2BD-9A880FEB5BEC}">
      <dgm:prSet/>
      <dgm:spPr/>
      <dgm:t>
        <a:bodyPr/>
        <a:lstStyle/>
        <a:p>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898963FD-4894-1C4D-8AE8-03F0E4FFB528}" type="sibTrans" cxnId="{9CD34CE3-2473-5848-B2BD-9A880FEB5BEC}">
      <dgm:prSet/>
      <dgm:spPr/>
      <dgm:t>
        <a:bodyPr/>
        <a:lstStyle/>
        <a:p>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4CE93525-35F2-FE4A-ACA5-F8A3E39C87CC}">
      <dgm:prSet custT="1"/>
      <dgm:spPr/>
      <dgm:t>
        <a:bodyPr/>
        <a:lstStyle/>
        <a:p>
          <a:r>
            <a:rPr lang="zh-CN" altLang="en-US" sz="1100" b="1" dirty="0">
              <a:solidFill>
                <a:schemeClr val="accent2"/>
              </a:solidFill>
              <a:latin typeface="微软雅黑" panose="020B0503020204020204" pitchFamily="34" charset="-122"/>
              <a:ea typeface="微软雅黑" panose="020B0503020204020204" pitchFamily="34" charset="-122"/>
            </a:rPr>
            <a:t>目前</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在线</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销售</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QDII</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UT</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产品超过</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600</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款，保有量超过</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150</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亿，日均超过</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1000</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单，峰值交易量超过</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30000</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单</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88AFA42F-06BC-CD47-B08C-32EB6D0FC9AC}" type="parTrans" cxnId="{F86C51D2-D903-D64A-9941-B134114D4BE5}">
      <dgm:prSet/>
      <dgm:spPr/>
      <dgm:t>
        <a:bodyPr/>
        <a:lstStyle/>
        <a:p>
          <a:endParaRPr lang="zh-CN" altLang="en-US" sz="2000"/>
        </a:p>
      </dgm:t>
    </dgm:pt>
    <dgm:pt modelId="{630A22C5-03DB-A14B-A7D1-7C944C9CA047}" type="sibTrans" cxnId="{F86C51D2-D903-D64A-9941-B134114D4BE5}">
      <dgm:prSet/>
      <dgm:spPr/>
      <dgm:t>
        <a:bodyPr/>
        <a:lstStyle/>
        <a:p>
          <a:endParaRPr lang="zh-CN" altLang="en-US" sz="2000"/>
        </a:p>
      </dgm:t>
    </dgm:pt>
    <dgm:pt modelId="{C36A7D61-01C6-8E4D-B2E7-7D9C6C24E27D}" type="pres">
      <dgm:prSet presAssocID="{A29661F2-A401-DB47-A937-3A461402042A}" presName="Name0" presStyleCnt="0">
        <dgm:presLayoutVars>
          <dgm:dir/>
          <dgm:resizeHandles val="exact"/>
        </dgm:presLayoutVars>
      </dgm:prSet>
      <dgm:spPr/>
    </dgm:pt>
    <dgm:pt modelId="{7CBB9C27-5E41-1F49-966B-08A4C2886EFB}" type="pres">
      <dgm:prSet presAssocID="{A29661F2-A401-DB47-A937-3A461402042A}" presName="arrow" presStyleLbl="bgShp" presStyleIdx="0" presStyleCnt="1" custLinFactNeighborY="-5027"/>
      <dgm:spPr/>
    </dgm:pt>
    <dgm:pt modelId="{A1318F67-1D0E-844A-B5ED-12F0C0533C83}" type="pres">
      <dgm:prSet presAssocID="{A29661F2-A401-DB47-A937-3A461402042A}" presName="points" presStyleCnt="0"/>
      <dgm:spPr/>
    </dgm:pt>
    <dgm:pt modelId="{412B98EF-5EA8-8C40-843E-6CEF8F5289BB}" type="pres">
      <dgm:prSet presAssocID="{AE74955D-DE39-D847-9357-60EDCC7495FF}" presName="compositeA" presStyleCnt="0"/>
      <dgm:spPr/>
    </dgm:pt>
    <dgm:pt modelId="{AD84F1A5-EA30-C849-BAD3-99E0E3339B59}" type="pres">
      <dgm:prSet presAssocID="{AE74955D-DE39-D847-9357-60EDCC7495FF}" presName="textA" presStyleLbl="revTx" presStyleIdx="0" presStyleCnt="6" custScaleX="175936">
        <dgm:presLayoutVars>
          <dgm:bulletEnabled val="1"/>
        </dgm:presLayoutVars>
      </dgm:prSet>
      <dgm:spPr/>
      <dgm:t>
        <a:bodyPr/>
        <a:lstStyle/>
        <a:p>
          <a:endParaRPr lang="zh-CN" altLang="en-US"/>
        </a:p>
      </dgm:t>
    </dgm:pt>
    <dgm:pt modelId="{E77E1A35-7794-354A-B65B-0DCCF624AFC2}" type="pres">
      <dgm:prSet presAssocID="{AE74955D-DE39-D847-9357-60EDCC7495FF}" presName="circleA" presStyleLbl="node1" presStyleIdx="0" presStyleCnt="6"/>
      <dgm:spPr/>
    </dgm:pt>
    <dgm:pt modelId="{79BEFD92-E321-1743-9D72-0B9AE08B7EF8}" type="pres">
      <dgm:prSet presAssocID="{AE74955D-DE39-D847-9357-60EDCC7495FF}" presName="spaceA" presStyleCnt="0"/>
      <dgm:spPr/>
    </dgm:pt>
    <dgm:pt modelId="{1DDF289B-44D4-074F-A697-FBF7B3968BA1}" type="pres">
      <dgm:prSet presAssocID="{0948C009-FBBA-694D-B7B8-1D0556C44B4A}" presName="space" presStyleCnt="0"/>
      <dgm:spPr/>
    </dgm:pt>
    <dgm:pt modelId="{F02A5BA0-089F-4C4E-A1F7-64D3EDFA6B4B}" type="pres">
      <dgm:prSet presAssocID="{E0CB0662-D8C5-6B49-9E5C-14BD852D4381}" presName="compositeB" presStyleCnt="0"/>
      <dgm:spPr/>
    </dgm:pt>
    <dgm:pt modelId="{628E40E5-692D-694C-87D7-41DA635B76DB}" type="pres">
      <dgm:prSet presAssocID="{E0CB0662-D8C5-6B49-9E5C-14BD852D4381}" presName="textB" presStyleLbl="revTx" presStyleIdx="1" presStyleCnt="6" custScaleX="266240">
        <dgm:presLayoutVars>
          <dgm:bulletEnabled val="1"/>
        </dgm:presLayoutVars>
      </dgm:prSet>
      <dgm:spPr/>
      <dgm:t>
        <a:bodyPr/>
        <a:lstStyle/>
        <a:p>
          <a:endParaRPr lang="zh-CN" altLang="en-US"/>
        </a:p>
      </dgm:t>
    </dgm:pt>
    <dgm:pt modelId="{FE5B49FA-CA7E-AF4B-A2A6-0BF5D83FFBA8}" type="pres">
      <dgm:prSet presAssocID="{E0CB0662-D8C5-6B49-9E5C-14BD852D4381}" presName="circleB" presStyleLbl="node1" presStyleIdx="1" presStyleCnt="6"/>
      <dgm:spPr/>
    </dgm:pt>
    <dgm:pt modelId="{2DE3882A-B23F-9D44-A1BD-841F6C984015}" type="pres">
      <dgm:prSet presAssocID="{E0CB0662-D8C5-6B49-9E5C-14BD852D4381}" presName="spaceB" presStyleCnt="0"/>
      <dgm:spPr/>
    </dgm:pt>
    <dgm:pt modelId="{29CA2D17-CEE7-224E-990B-80A10F6A3ED5}" type="pres">
      <dgm:prSet presAssocID="{865CA779-D896-2549-A003-B5C292A50870}" presName="space" presStyleCnt="0"/>
      <dgm:spPr/>
    </dgm:pt>
    <dgm:pt modelId="{657841E5-E2F5-4843-B4BF-055F6FD7025C}" type="pres">
      <dgm:prSet presAssocID="{0DCCBBCC-FB5F-164C-A886-EA31A8B2B662}" presName="compositeA" presStyleCnt="0"/>
      <dgm:spPr/>
    </dgm:pt>
    <dgm:pt modelId="{E3A7848D-11C3-844E-BAA3-1ABEA8A986D3}" type="pres">
      <dgm:prSet presAssocID="{0DCCBBCC-FB5F-164C-A886-EA31A8B2B662}" presName="textA" presStyleLbl="revTx" presStyleIdx="2" presStyleCnt="6" custScaleX="234746">
        <dgm:presLayoutVars>
          <dgm:bulletEnabled val="1"/>
        </dgm:presLayoutVars>
      </dgm:prSet>
      <dgm:spPr/>
      <dgm:t>
        <a:bodyPr/>
        <a:lstStyle/>
        <a:p>
          <a:endParaRPr lang="zh-CN" altLang="en-US"/>
        </a:p>
      </dgm:t>
    </dgm:pt>
    <dgm:pt modelId="{151D7130-E759-CA4D-93C3-4BE1B88E7787}" type="pres">
      <dgm:prSet presAssocID="{0DCCBBCC-FB5F-164C-A886-EA31A8B2B662}" presName="circleA" presStyleLbl="node1" presStyleIdx="2" presStyleCnt="6"/>
      <dgm:spPr/>
    </dgm:pt>
    <dgm:pt modelId="{8FC971E7-F185-0F41-AD1D-7966A495692E}" type="pres">
      <dgm:prSet presAssocID="{0DCCBBCC-FB5F-164C-A886-EA31A8B2B662}" presName="spaceA" presStyleCnt="0"/>
      <dgm:spPr/>
    </dgm:pt>
    <dgm:pt modelId="{659CE48A-09AF-8143-9973-9DF79E01095A}" type="pres">
      <dgm:prSet presAssocID="{A912DABE-9197-4145-BF12-AF0E8C312C18}" presName="space" presStyleCnt="0"/>
      <dgm:spPr/>
    </dgm:pt>
    <dgm:pt modelId="{64F5039C-F97D-A74A-9CFB-4BDD08E03FDF}" type="pres">
      <dgm:prSet presAssocID="{EAB205B4-36AD-914C-9950-340DC5CD6D83}" presName="compositeB" presStyleCnt="0"/>
      <dgm:spPr/>
    </dgm:pt>
    <dgm:pt modelId="{820F45C3-A58A-5C4C-B52D-B511435D39EA}" type="pres">
      <dgm:prSet presAssocID="{EAB205B4-36AD-914C-9950-340DC5CD6D83}" presName="textB" presStyleLbl="revTx" presStyleIdx="3" presStyleCnt="6" custScaleX="253351">
        <dgm:presLayoutVars>
          <dgm:bulletEnabled val="1"/>
        </dgm:presLayoutVars>
      </dgm:prSet>
      <dgm:spPr/>
      <dgm:t>
        <a:bodyPr/>
        <a:lstStyle/>
        <a:p>
          <a:endParaRPr lang="zh-CN" altLang="en-US"/>
        </a:p>
      </dgm:t>
    </dgm:pt>
    <dgm:pt modelId="{D655903B-9EA4-894F-87ED-D259B7B16FC5}" type="pres">
      <dgm:prSet presAssocID="{EAB205B4-36AD-914C-9950-340DC5CD6D83}" presName="circleB" presStyleLbl="node1" presStyleIdx="3" presStyleCnt="6"/>
      <dgm:spPr/>
    </dgm:pt>
    <dgm:pt modelId="{DC5B883E-9EA3-AC49-9C77-55FC0CD2C30E}" type="pres">
      <dgm:prSet presAssocID="{EAB205B4-36AD-914C-9950-340DC5CD6D83}" presName="spaceB" presStyleCnt="0"/>
      <dgm:spPr/>
    </dgm:pt>
    <dgm:pt modelId="{B2A49D40-8EB5-C740-A777-6D7F3DDB9A76}" type="pres">
      <dgm:prSet presAssocID="{2CE9C6BF-1646-0A40-A33B-2303B30AF5C4}" presName="space" presStyleCnt="0"/>
      <dgm:spPr/>
    </dgm:pt>
    <dgm:pt modelId="{A0FF77A1-6F0A-B44E-BCE4-EF8C0B9BDD37}" type="pres">
      <dgm:prSet presAssocID="{B6CED6B0-8FC6-2248-A335-64BA4464CC54}" presName="compositeA" presStyleCnt="0"/>
      <dgm:spPr/>
    </dgm:pt>
    <dgm:pt modelId="{55427A75-95AF-D941-A3F8-4449C3024B0A}" type="pres">
      <dgm:prSet presAssocID="{B6CED6B0-8FC6-2248-A335-64BA4464CC54}" presName="textA" presStyleLbl="revTx" presStyleIdx="4" presStyleCnt="6" custScaleX="294623">
        <dgm:presLayoutVars>
          <dgm:bulletEnabled val="1"/>
        </dgm:presLayoutVars>
      </dgm:prSet>
      <dgm:spPr/>
      <dgm:t>
        <a:bodyPr/>
        <a:lstStyle/>
        <a:p>
          <a:endParaRPr lang="zh-CN" altLang="en-US"/>
        </a:p>
      </dgm:t>
    </dgm:pt>
    <dgm:pt modelId="{E932ABCD-D041-BC4A-8134-1D1D12CBF37A}" type="pres">
      <dgm:prSet presAssocID="{B6CED6B0-8FC6-2248-A335-64BA4464CC54}" presName="circleA" presStyleLbl="node1" presStyleIdx="4" presStyleCnt="6"/>
      <dgm:spPr/>
    </dgm:pt>
    <dgm:pt modelId="{CE45D06D-A73D-A74D-AF09-9BA43433FC62}" type="pres">
      <dgm:prSet presAssocID="{B6CED6B0-8FC6-2248-A335-64BA4464CC54}" presName="spaceA" presStyleCnt="0"/>
      <dgm:spPr/>
    </dgm:pt>
    <dgm:pt modelId="{6A239039-1350-6C4E-A53D-5F63C0F94F7B}" type="pres">
      <dgm:prSet presAssocID="{898963FD-4894-1C4D-8AE8-03F0E4FFB528}" presName="space" presStyleCnt="0"/>
      <dgm:spPr/>
    </dgm:pt>
    <dgm:pt modelId="{7DA25E00-BCD5-AD47-8EC7-73817B1880B3}" type="pres">
      <dgm:prSet presAssocID="{4CE93525-35F2-FE4A-ACA5-F8A3E39C87CC}" presName="compositeB" presStyleCnt="0"/>
      <dgm:spPr/>
    </dgm:pt>
    <dgm:pt modelId="{F7A658A4-E489-6646-9C7E-8912BECCC5AC}" type="pres">
      <dgm:prSet presAssocID="{4CE93525-35F2-FE4A-ACA5-F8A3E39C87CC}" presName="textB" presStyleLbl="revTx" presStyleIdx="5" presStyleCnt="6" custScaleX="300747" custLinFactNeighborY="-15282">
        <dgm:presLayoutVars>
          <dgm:bulletEnabled val="1"/>
        </dgm:presLayoutVars>
      </dgm:prSet>
      <dgm:spPr/>
      <dgm:t>
        <a:bodyPr/>
        <a:lstStyle/>
        <a:p>
          <a:endParaRPr lang="zh-CN" altLang="en-US"/>
        </a:p>
      </dgm:t>
    </dgm:pt>
    <dgm:pt modelId="{2BD6796E-71A3-484C-AF53-9895B8008D11}" type="pres">
      <dgm:prSet presAssocID="{4CE93525-35F2-FE4A-ACA5-F8A3E39C87CC}" presName="circleB" presStyleLbl="node1" presStyleIdx="5" presStyleCnt="6"/>
      <dgm:spPr/>
    </dgm:pt>
    <dgm:pt modelId="{D8F9A24A-0431-A44F-9EC6-6117ADEDE15F}" type="pres">
      <dgm:prSet presAssocID="{4CE93525-35F2-FE4A-ACA5-F8A3E39C87CC}" presName="spaceB" presStyleCnt="0"/>
      <dgm:spPr/>
    </dgm:pt>
  </dgm:ptLst>
  <dgm:cxnLst>
    <dgm:cxn modelId="{F86C51D2-D903-D64A-9941-B134114D4BE5}" srcId="{A29661F2-A401-DB47-A937-3A461402042A}" destId="{4CE93525-35F2-FE4A-ACA5-F8A3E39C87CC}" srcOrd="5" destOrd="0" parTransId="{88AFA42F-06BC-CD47-B08C-32EB6D0FC9AC}" sibTransId="{630A22C5-03DB-A14B-A7D1-7C944C9CA047}"/>
    <dgm:cxn modelId="{E75B6104-4F90-0D49-84EB-24B684F34CEE}" srcId="{A29661F2-A401-DB47-A937-3A461402042A}" destId="{0DCCBBCC-FB5F-164C-A886-EA31A8B2B662}" srcOrd="2" destOrd="0" parTransId="{B36D24DC-A93B-6744-BE88-E530D9B1450E}" sibTransId="{A912DABE-9197-4145-BF12-AF0E8C312C18}"/>
    <dgm:cxn modelId="{E533ECD4-985A-574C-919F-A7177E7ED01C}" type="presOf" srcId="{E0CB0662-D8C5-6B49-9E5C-14BD852D4381}" destId="{628E40E5-692D-694C-87D7-41DA635B76DB}" srcOrd="0" destOrd="0" presId="urn:microsoft.com/office/officeart/2005/8/layout/hProcess11#1"/>
    <dgm:cxn modelId="{DD884B06-364A-934A-8399-8B10AD6C183E}" type="presOf" srcId="{0DCCBBCC-FB5F-164C-A886-EA31A8B2B662}" destId="{E3A7848D-11C3-844E-BAA3-1ABEA8A986D3}" srcOrd="0" destOrd="0" presId="urn:microsoft.com/office/officeart/2005/8/layout/hProcess11#1"/>
    <dgm:cxn modelId="{3F916D18-739C-5340-9CAB-E932DF754D26}" type="presOf" srcId="{EAB205B4-36AD-914C-9950-340DC5CD6D83}" destId="{820F45C3-A58A-5C4C-B52D-B511435D39EA}" srcOrd="0" destOrd="0" presId="urn:microsoft.com/office/officeart/2005/8/layout/hProcess11#1"/>
    <dgm:cxn modelId="{2E50BDDF-59A8-D74D-AC68-F1C4BCD47EE9}" type="presOf" srcId="{AE74955D-DE39-D847-9357-60EDCC7495FF}" destId="{AD84F1A5-EA30-C849-BAD3-99E0E3339B59}" srcOrd="0" destOrd="0" presId="urn:microsoft.com/office/officeart/2005/8/layout/hProcess11#1"/>
    <dgm:cxn modelId="{9CD34CE3-2473-5848-B2BD-9A880FEB5BEC}" srcId="{A29661F2-A401-DB47-A937-3A461402042A}" destId="{B6CED6B0-8FC6-2248-A335-64BA4464CC54}" srcOrd="4" destOrd="0" parTransId="{F0F29526-6915-B346-BAC7-B59F5599C19B}" sibTransId="{898963FD-4894-1C4D-8AE8-03F0E4FFB528}"/>
    <dgm:cxn modelId="{54E51BAA-EC8E-5941-A77C-1BE39EA3696C}" type="presOf" srcId="{A29661F2-A401-DB47-A937-3A461402042A}" destId="{C36A7D61-01C6-8E4D-B2E7-7D9C6C24E27D}" srcOrd="0" destOrd="0" presId="urn:microsoft.com/office/officeart/2005/8/layout/hProcess11#1"/>
    <dgm:cxn modelId="{899F03E0-7977-7449-B8B8-CC25F503AF4B}" type="presOf" srcId="{B6CED6B0-8FC6-2248-A335-64BA4464CC54}" destId="{55427A75-95AF-D941-A3F8-4449C3024B0A}" srcOrd="0" destOrd="0" presId="urn:microsoft.com/office/officeart/2005/8/layout/hProcess11#1"/>
    <dgm:cxn modelId="{636E7587-268D-3E43-AC1C-F54DDD3A8369}" srcId="{A29661F2-A401-DB47-A937-3A461402042A}" destId="{AE74955D-DE39-D847-9357-60EDCC7495FF}" srcOrd="0" destOrd="0" parTransId="{B5157CD4-ACC3-6843-A191-F62FBDDEB494}" sibTransId="{0948C009-FBBA-694D-B7B8-1D0556C44B4A}"/>
    <dgm:cxn modelId="{C39C12E6-B7BB-F94C-A83F-1EEB940006F7}" type="presOf" srcId="{4CE93525-35F2-FE4A-ACA5-F8A3E39C87CC}" destId="{F7A658A4-E489-6646-9C7E-8912BECCC5AC}" srcOrd="0" destOrd="0" presId="urn:microsoft.com/office/officeart/2005/8/layout/hProcess11#1"/>
    <dgm:cxn modelId="{CF73E8BB-6562-E542-A0B9-2DA2E54D25F4}" srcId="{A29661F2-A401-DB47-A937-3A461402042A}" destId="{EAB205B4-36AD-914C-9950-340DC5CD6D83}" srcOrd="3" destOrd="0" parTransId="{D1391218-D671-EE44-91B2-B405F046672C}" sibTransId="{2CE9C6BF-1646-0A40-A33B-2303B30AF5C4}"/>
    <dgm:cxn modelId="{C3298DA5-3B7C-D343-9DA3-271DFD0084AF}" srcId="{A29661F2-A401-DB47-A937-3A461402042A}" destId="{E0CB0662-D8C5-6B49-9E5C-14BD852D4381}" srcOrd="1" destOrd="0" parTransId="{EF3AC01A-9A20-BA43-8B69-A5E3D70747CF}" sibTransId="{865CA779-D896-2549-A003-B5C292A50870}"/>
    <dgm:cxn modelId="{F9D964C3-13C2-9E44-B45F-6E63DD6371A9}" type="presParOf" srcId="{C36A7D61-01C6-8E4D-B2E7-7D9C6C24E27D}" destId="{7CBB9C27-5E41-1F49-966B-08A4C2886EFB}" srcOrd="0" destOrd="0" presId="urn:microsoft.com/office/officeart/2005/8/layout/hProcess11#1"/>
    <dgm:cxn modelId="{E89A1942-E53F-3040-A423-5FCF7A2443DF}" type="presParOf" srcId="{C36A7D61-01C6-8E4D-B2E7-7D9C6C24E27D}" destId="{A1318F67-1D0E-844A-B5ED-12F0C0533C83}" srcOrd="1" destOrd="0" presId="urn:microsoft.com/office/officeart/2005/8/layout/hProcess11#1"/>
    <dgm:cxn modelId="{35E8A27E-A684-A44E-B4F2-632A64E07924}" type="presParOf" srcId="{A1318F67-1D0E-844A-B5ED-12F0C0533C83}" destId="{412B98EF-5EA8-8C40-843E-6CEF8F5289BB}" srcOrd="0" destOrd="0" presId="urn:microsoft.com/office/officeart/2005/8/layout/hProcess11#1"/>
    <dgm:cxn modelId="{EF0DBF4D-7A86-064A-B041-23ABD32D0BB5}" type="presParOf" srcId="{412B98EF-5EA8-8C40-843E-6CEF8F5289BB}" destId="{AD84F1A5-EA30-C849-BAD3-99E0E3339B59}" srcOrd="0" destOrd="0" presId="urn:microsoft.com/office/officeart/2005/8/layout/hProcess11#1"/>
    <dgm:cxn modelId="{7712AF6F-3AE4-C44C-BF8A-78F83A7436A6}" type="presParOf" srcId="{412B98EF-5EA8-8C40-843E-6CEF8F5289BB}" destId="{E77E1A35-7794-354A-B65B-0DCCF624AFC2}" srcOrd="1" destOrd="0" presId="urn:microsoft.com/office/officeart/2005/8/layout/hProcess11#1"/>
    <dgm:cxn modelId="{60259E9B-8E19-F54F-8709-1A0332736605}" type="presParOf" srcId="{412B98EF-5EA8-8C40-843E-6CEF8F5289BB}" destId="{79BEFD92-E321-1743-9D72-0B9AE08B7EF8}" srcOrd="2" destOrd="0" presId="urn:microsoft.com/office/officeart/2005/8/layout/hProcess11#1"/>
    <dgm:cxn modelId="{66D5CCFB-BD3A-1A45-9EA5-8630F71E3818}" type="presParOf" srcId="{A1318F67-1D0E-844A-B5ED-12F0C0533C83}" destId="{1DDF289B-44D4-074F-A697-FBF7B3968BA1}" srcOrd="1" destOrd="0" presId="urn:microsoft.com/office/officeart/2005/8/layout/hProcess11#1"/>
    <dgm:cxn modelId="{79FF07F9-C91A-644E-ACEA-BBA76A72C76E}" type="presParOf" srcId="{A1318F67-1D0E-844A-B5ED-12F0C0533C83}" destId="{F02A5BA0-089F-4C4E-A1F7-64D3EDFA6B4B}" srcOrd="2" destOrd="0" presId="urn:microsoft.com/office/officeart/2005/8/layout/hProcess11#1"/>
    <dgm:cxn modelId="{4E13FBD7-ADAC-1D4F-88C5-6871133C8663}" type="presParOf" srcId="{F02A5BA0-089F-4C4E-A1F7-64D3EDFA6B4B}" destId="{628E40E5-692D-694C-87D7-41DA635B76DB}" srcOrd="0" destOrd="0" presId="urn:microsoft.com/office/officeart/2005/8/layout/hProcess11#1"/>
    <dgm:cxn modelId="{1E61B9EF-BB47-3544-BCDE-0C933CD69056}" type="presParOf" srcId="{F02A5BA0-089F-4C4E-A1F7-64D3EDFA6B4B}" destId="{FE5B49FA-CA7E-AF4B-A2A6-0BF5D83FFBA8}" srcOrd="1" destOrd="0" presId="urn:microsoft.com/office/officeart/2005/8/layout/hProcess11#1"/>
    <dgm:cxn modelId="{85397BCD-6040-5345-9B7C-4A3BDB9FFB8C}" type="presParOf" srcId="{F02A5BA0-089F-4C4E-A1F7-64D3EDFA6B4B}" destId="{2DE3882A-B23F-9D44-A1BD-841F6C984015}" srcOrd="2" destOrd="0" presId="urn:microsoft.com/office/officeart/2005/8/layout/hProcess11#1"/>
    <dgm:cxn modelId="{1FCF6FBA-9C5E-BB47-90B3-130B51758155}" type="presParOf" srcId="{A1318F67-1D0E-844A-B5ED-12F0C0533C83}" destId="{29CA2D17-CEE7-224E-990B-80A10F6A3ED5}" srcOrd="3" destOrd="0" presId="urn:microsoft.com/office/officeart/2005/8/layout/hProcess11#1"/>
    <dgm:cxn modelId="{BFE6B0EC-68A5-6E4C-8E8A-E2B8B798196A}" type="presParOf" srcId="{A1318F67-1D0E-844A-B5ED-12F0C0533C83}" destId="{657841E5-E2F5-4843-B4BF-055F6FD7025C}" srcOrd="4" destOrd="0" presId="urn:microsoft.com/office/officeart/2005/8/layout/hProcess11#1"/>
    <dgm:cxn modelId="{5551A831-5A95-C044-968E-5E555EFFEBC1}" type="presParOf" srcId="{657841E5-E2F5-4843-B4BF-055F6FD7025C}" destId="{E3A7848D-11C3-844E-BAA3-1ABEA8A986D3}" srcOrd="0" destOrd="0" presId="urn:microsoft.com/office/officeart/2005/8/layout/hProcess11#1"/>
    <dgm:cxn modelId="{4AB60DEB-4473-744E-9B81-B04664CE309A}" type="presParOf" srcId="{657841E5-E2F5-4843-B4BF-055F6FD7025C}" destId="{151D7130-E759-CA4D-93C3-4BE1B88E7787}" srcOrd="1" destOrd="0" presId="urn:microsoft.com/office/officeart/2005/8/layout/hProcess11#1"/>
    <dgm:cxn modelId="{D7B96EB8-C53A-DB4D-BBC6-240E00CD9842}" type="presParOf" srcId="{657841E5-E2F5-4843-B4BF-055F6FD7025C}" destId="{8FC971E7-F185-0F41-AD1D-7966A495692E}" srcOrd="2" destOrd="0" presId="urn:microsoft.com/office/officeart/2005/8/layout/hProcess11#1"/>
    <dgm:cxn modelId="{952A04BA-52F2-F741-9522-952919BC822E}" type="presParOf" srcId="{A1318F67-1D0E-844A-B5ED-12F0C0533C83}" destId="{659CE48A-09AF-8143-9973-9DF79E01095A}" srcOrd="5" destOrd="0" presId="urn:microsoft.com/office/officeart/2005/8/layout/hProcess11#1"/>
    <dgm:cxn modelId="{712E9BCF-A17E-5C43-9283-4CB1723EB685}" type="presParOf" srcId="{A1318F67-1D0E-844A-B5ED-12F0C0533C83}" destId="{64F5039C-F97D-A74A-9CFB-4BDD08E03FDF}" srcOrd="6" destOrd="0" presId="urn:microsoft.com/office/officeart/2005/8/layout/hProcess11#1"/>
    <dgm:cxn modelId="{FF036FB5-3EB5-1142-8655-7B33E1342E04}" type="presParOf" srcId="{64F5039C-F97D-A74A-9CFB-4BDD08E03FDF}" destId="{820F45C3-A58A-5C4C-B52D-B511435D39EA}" srcOrd="0" destOrd="0" presId="urn:microsoft.com/office/officeart/2005/8/layout/hProcess11#1"/>
    <dgm:cxn modelId="{A3C51EB8-3F42-944D-BB7D-D4F53E77351F}" type="presParOf" srcId="{64F5039C-F97D-A74A-9CFB-4BDD08E03FDF}" destId="{D655903B-9EA4-894F-87ED-D259B7B16FC5}" srcOrd="1" destOrd="0" presId="urn:microsoft.com/office/officeart/2005/8/layout/hProcess11#1"/>
    <dgm:cxn modelId="{C2618A68-486B-A94D-A650-F36EC554B8E6}" type="presParOf" srcId="{64F5039C-F97D-A74A-9CFB-4BDD08E03FDF}" destId="{DC5B883E-9EA3-AC49-9C77-55FC0CD2C30E}" srcOrd="2" destOrd="0" presId="urn:microsoft.com/office/officeart/2005/8/layout/hProcess11#1"/>
    <dgm:cxn modelId="{84FC185C-99C7-F44D-8D0C-D3159704C354}" type="presParOf" srcId="{A1318F67-1D0E-844A-B5ED-12F0C0533C83}" destId="{B2A49D40-8EB5-C740-A777-6D7F3DDB9A76}" srcOrd="7" destOrd="0" presId="urn:microsoft.com/office/officeart/2005/8/layout/hProcess11#1"/>
    <dgm:cxn modelId="{52DE26FD-A006-DD4C-B29F-85373D2FA3AC}" type="presParOf" srcId="{A1318F67-1D0E-844A-B5ED-12F0C0533C83}" destId="{A0FF77A1-6F0A-B44E-BCE4-EF8C0B9BDD37}" srcOrd="8" destOrd="0" presId="urn:microsoft.com/office/officeart/2005/8/layout/hProcess11#1"/>
    <dgm:cxn modelId="{66399D14-C360-A84A-BF1A-F5FF992F9E65}" type="presParOf" srcId="{A0FF77A1-6F0A-B44E-BCE4-EF8C0B9BDD37}" destId="{55427A75-95AF-D941-A3F8-4449C3024B0A}" srcOrd="0" destOrd="0" presId="urn:microsoft.com/office/officeart/2005/8/layout/hProcess11#1"/>
    <dgm:cxn modelId="{F5141F7B-BC5E-354C-B35E-2420FDCF9CAA}" type="presParOf" srcId="{A0FF77A1-6F0A-B44E-BCE4-EF8C0B9BDD37}" destId="{E932ABCD-D041-BC4A-8134-1D1D12CBF37A}" srcOrd="1" destOrd="0" presId="urn:microsoft.com/office/officeart/2005/8/layout/hProcess11#1"/>
    <dgm:cxn modelId="{E44AF133-2202-8A40-B119-A033E33F2360}" type="presParOf" srcId="{A0FF77A1-6F0A-B44E-BCE4-EF8C0B9BDD37}" destId="{CE45D06D-A73D-A74D-AF09-9BA43433FC62}" srcOrd="2" destOrd="0" presId="urn:microsoft.com/office/officeart/2005/8/layout/hProcess11#1"/>
    <dgm:cxn modelId="{BFBF6EB2-EA9B-7D43-9C88-092FAD1D74CA}" type="presParOf" srcId="{A1318F67-1D0E-844A-B5ED-12F0C0533C83}" destId="{6A239039-1350-6C4E-A53D-5F63C0F94F7B}" srcOrd="9" destOrd="0" presId="urn:microsoft.com/office/officeart/2005/8/layout/hProcess11#1"/>
    <dgm:cxn modelId="{87033CD1-4F14-1640-964C-7120541B4EAD}" type="presParOf" srcId="{A1318F67-1D0E-844A-B5ED-12F0C0533C83}" destId="{7DA25E00-BCD5-AD47-8EC7-73817B1880B3}" srcOrd="10" destOrd="0" presId="urn:microsoft.com/office/officeart/2005/8/layout/hProcess11#1"/>
    <dgm:cxn modelId="{7FA73A3A-1FA9-0F40-BE02-FF940C21E209}" type="presParOf" srcId="{7DA25E00-BCD5-AD47-8EC7-73817B1880B3}" destId="{F7A658A4-E489-6646-9C7E-8912BECCC5AC}" srcOrd="0" destOrd="0" presId="urn:microsoft.com/office/officeart/2005/8/layout/hProcess11#1"/>
    <dgm:cxn modelId="{F8A84D07-0908-464A-BB2A-290B9DF9060B}" type="presParOf" srcId="{7DA25E00-BCD5-AD47-8EC7-73817B1880B3}" destId="{2BD6796E-71A3-484C-AF53-9895B8008D11}" srcOrd="1" destOrd="0" presId="urn:microsoft.com/office/officeart/2005/8/layout/hProcess11#1"/>
    <dgm:cxn modelId="{DEC882FA-145D-C646-9233-91FA351F30E9}" type="presParOf" srcId="{7DA25E00-BCD5-AD47-8EC7-73817B1880B3}" destId="{D8F9A24A-0431-A44F-9EC6-6117ADEDE15F}" srcOrd="2" destOrd="0" presId="urn:microsoft.com/office/officeart/2005/8/layout/hProcess1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A2E365-C306-4B46-850D-5AEF87A8E55E}" type="doc">
      <dgm:prSet loTypeId="urn:microsoft.com/office/officeart/2005/8/layout/hList9#5" loCatId="" qsTypeId="urn:microsoft.com/office/officeart/2005/8/quickstyle/3d6#3" qsCatId="3D" csTypeId="urn:microsoft.com/office/officeart/2005/8/colors/accent0_3#2" csCatId="mainScheme" phldr="1"/>
      <dgm:spPr/>
      <dgm:t>
        <a:bodyPr/>
        <a:lstStyle/>
        <a:p>
          <a:endParaRPr lang="zh-CN" altLang="en-US"/>
        </a:p>
      </dgm:t>
    </dgm:pt>
    <dgm:pt modelId="{29B8DFD1-E3AA-D649-89B3-C3EFA6868906}">
      <dgm:prSet phldrT="[文本]" custT="1"/>
      <dgm:spPr>
        <a:solidFill>
          <a:schemeClr val="accent2"/>
        </a:solidFill>
      </dgm:spPr>
      <dgm:t>
        <a:bodyPr/>
        <a:lstStyle/>
        <a:p>
          <a:r>
            <a:rPr lang="zh-CN" altLang="en-US" sz="1400" dirty="0">
              <a:latin typeface="微软雅黑" panose="020B0503020204020204" pitchFamily="34" charset="-122"/>
              <a:ea typeface="微软雅黑" panose="020B0503020204020204" pitchFamily="34" charset="-122"/>
            </a:rPr>
            <a:t>教育</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背景</a:t>
          </a:r>
        </a:p>
      </dgm:t>
    </dgm:pt>
    <dgm:pt modelId="{24AC4FE3-E3DA-6F4A-97CD-697C0B6BC84F}" type="parTrans" cxnId="{8FF8666D-0812-504E-AA47-574FA3F0CDC1}">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CFCD5350-18E9-E945-ACD4-08DC7066CA32}" type="sibTrans" cxnId="{8FF8666D-0812-504E-AA47-574FA3F0CDC1}">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60732B6-D43C-7A45-A01D-1ABD2611E36F}">
      <dgm:prSet phldrT="[文本]" custT="1"/>
      <dgm:spPr>
        <a:solidFill>
          <a:schemeClr val="accent2"/>
        </a:solidFill>
      </dgm:spPr>
      <dgm:t>
        <a:bodyPr/>
        <a:lstStyle/>
        <a:p>
          <a:r>
            <a:rPr lang="zh-CN" altLang="en-US" sz="1400" dirty="0">
              <a:latin typeface="微软雅黑" panose="020B0503020204020204" pitchFamily="34" charset="-122"/>
              <a:ea typeface="微软雅黑" panose="020B0503020204020204" pitchFamily="34" charset="-122"/>
            </a:rPr>
            <a:t>工作</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年限</a:t>
          </a:r>
        </a:p>
      </dgm:t>
    </dgm:pt>
    <dgm:pt modelId="{93C76C74-A0C4-184A-94FC-5D2C8DD45B75}" type="parTrans" cxnId="{3BDBE9C2-3B64-0D45-B104-E6F450A1BDFB}">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F63DA34A-1EA3-ED41-B768-ACC4278AA122}" type="sibTrans" cxnId="{3BDBE9C2-3B64-0D45-B104-E6F450A1BDFB}">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A28C6476-5D04-C948-96B5-BCEBBD5051B2}">
      <dgm:prSet phldrT="[文本]" custT="1"/>
      <dgm:spPr/>
      <dgm:t>
        <a:bodyPr/>
        <a:lstStyle/>
        <a:p>
          <a:r>
            <a:rPr lang="en-US" altLang="zh-CN" sz="1400" dirty="0" smtClean="0">
              <a:latin typeface="微软雅黑" panose="020B0503020204020204" pitchFamily="34" charset="-122"/>
              <a:ea typeface="微软雅黑" panose="020B0503020204020204" pitchFamily="34" charset="-122"/>
            </a:rPr>
            <a:t>5</a:t>
          </a:r>
          <a:r>
            <a:rPr lang="zh-CN" altLang="en-US" sz="1400" dirty="0" smtClean="0">
              <a:latin typeface="微软雅黑" panose="020B0503020204020204" pitchFamily="34" charset="-122"/>
              <a:ea typeface="微软雅黑" panose="020B0503020204020204" pitchFamily="34" charset="-122"/>
            </a:rPr>
            <a:t>年</a:t>
          </a:r>
          <a:r>
            <a:rPr lang="zh-CN" altLang="en-US" sz="1400" dirty="0">
              <a:latin typeface="微软雅黑" panose="020B0503020204020204" pitchFamily="34" charset="-122"/>
              <a:ea typeface="微软雅黑" panose="020B0503020204020204" pitchFamily="34" charset="-122"/>
            </a:rPr>
            <a:t>以上</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75%</a:t>
          </a:r>
          <a:endParaRPr lang="zh-CN" altLang="en-US" sz="1400" dirty="0">
            <a:latin typeface="微软雅黑" panose="020B0503020204020204" pitchFamily="34" charset="-122"/>
            <a:ea typeface="微软雅黑" panose="020B0503020204020204" pitchFamily="34" charset="-122"/>
          </a:endParaRPr>
        </a:p>
      </dgm:t>
    </dgm:pt>
    <dgm:pt modelId="{E5391E47-3C51-2D4E-9916-84ED76A51B0A}" type="parTrans" cxnId="{0A1059C9-494D-3548-B59D-D02A6A4E056F}">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68C0448-4ABF-004D-8B25-4A97EA8C4133}" type="sibTrans" cxnId="{0A1059C9-494D-3548-B59D-D02A6A4E056F}">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EC53EC2-37CB-7443-BA2B-E6FD026B6EDD}">
      <dgm:prSet phldrT="[文本]" custT="1"/>
      <dgm:spPr/>
      <dgm:t>
        <a:bodyPr/>
        <a:lstStyle/>
        <a:p>
          <a:r>
            <a:rPr lang="en-US" altLang="zh-CN" sz="1400" dirty="0" smtClean="0">
              <a:latin typeface="微软雅黑" panose="020B0503020204020204" pitchFamily="34" charset="-122"/>
              <a:ea typeface="微软雅黑" panose="020B0503020204020204" pitchFamily="34" charset="-122"/>
            </a:rPr>
            <a:t>8</a:t>
          </a:r>
          <a:r>
            <a:rPr lang="zh-CN" altLang="en-US" sz="1400" dirty="0" smtClean="0">
              <a:latin typeface="微软雅黑" panose="020B0503020204020204" pitchFamily="34" charset="-122"/>
              <a:ea typeface="微软雅黑" panose="020B0503020204020204" pitchFamily="34" charset="-122"/>
            </a:rPr>
            <a:t>年</a:t>
          </a:r>
          <a:r>
            <a:rPr lang="zh-CN" altLang="en-US" sz="1400" dirty="0">
              <a:latin typeface="微软雅黑" panose="020B0503020204020204" pitchFamily="34" charset="-122"/>
              <a:ea typeface="微软雅黑" panose="020B0503020204020204" pitchFamily="34" charset="-122"/>
            </a:rPr>
            <a:t>以上</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50%</a:t>
          </a:r>
          <a:endParaRPr lang="zh-CN" altLang="en-US" sz="1400" dirty="0">
            <a:latin typeface="微软雅黑" panose="020B0503020204020204" pitchFamily="34" charset="-122"/>
            <a:ea typeface="微软雅黑" panose="020B0503020204020204" pitchFamily="34" charset="-122"/>
          </a:endParaRPr>
        </a:p>
      </dgm:t>
    </dgm:pt>
    <dgm:pt modelId="{BEF60EBC-3C0B-9C49-BAC3-426A5B20A807}" type="parTrans" cxnId="{EAC6A1B7-EF48-7247-A0BE-A2617BFFA219}">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3903A2D7-0A4C-E944-ACA8-87BD10DDB4E4}" type="sibTrans" cxnId="{EAC6A1B7-EF48-7247-A0BE-A2617BFFA219}">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F3640503-37EB-174E-B467-F2661586DCC8}">
      <dgm:prSet phldrT="[文本]" custT="1"/>
      <dgm:spPr>
        <a:solidFill>
          <a:schemeClr val="accent2"/>
        </a:solidFill>
      </dgm:spPr>
      <dgm:t>
        <a:bodyPr/>
        <a:lstStyle/>
        <a:p>
          <a:r>
            <a:rPr lang="zh-CN" altLang="en-US" sz="1400" dirty="0">
              <a:latin typeface="微软雅黑" panose="020B0503020204020204" pitchFamily="34" charset="-122"/>
              <a:ea typeface="微软雅黑" panose="020B0503020204020204" pitchFamily="34" charset="-122"/>
            </a:rPr>
            <a:t>项目</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经验</a:t>
          </a:r>
        </a:p>
      </dgm:t>
    </dgm:pt>
    <dgm:pt modelId="{40E4D6D4-7D67-6A47-868A-7349FFC6F1F2}" type="parTrans" cxnId="{7E4A61D2-2997-8A45-AF82-6A622DE965FA}">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CE241B13-633A-2645-9362-49208086DF21}" type="sibTrans" cxnId="{7E4A61D2-2997-8A45-AF82-6A622DE965FA}">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B20FF04C-D922-FD46-9CDA-24A4030D8B1F}">
      <dgm:prSet phldrT="[文本]" custT="1"/>
      <dgm:spPr/>
      <dgm:t>
        <a:bodyPr/>
        <a:lstStyle/>
        <a:p>
          <a:r>
            <a:rPr lang="en-US" altLang="zh-CN" sz="1400" dirty="0" smtClean="0">
              <a:latin typeface="微软雅黑" panose="020B0503020204020204" pitchFamily="34" charset="-122"/>
              <a:ea typeface="微软雅黑" panose="020B0503020204020204" pitchFamily="34" charset="-122"/>
            </a:rPr>
            <a:t>17</a:t>
          </a:r>
          <a:r>
            <a:rPr lang="zh-CN" altLang="en-US" sz="1400" dirty="0" smtClean="0">
              <a:latin typeface="微软雅黑" panose="020B0503020204020204" pitchFamily="34" charset="-122"/>
              <a:ea typeface="微软雅黑" panose="020B0503020204020204" pitchFamily="34" charset="-122"/>
            </a:rPr>
            <a:t>年进组：</a:t>
          </a:r>
          <a:r>
            <a:rPr lang="en-US" altLang="zh-CN" sz="1400" dirty="0" smtClean="0">
              <a:latin typeface="微软雅黑" panose="020B0503020204020204" pitchFamily="34" charset="-122"/>
              <a:ea typeface="微软雅黑" panose="020B0503020204020204" pitchFamily="34" charset="-122"/>
            </a:rPr>
            <a:t>50%</a:t>
          </a:r>
          <a:endParaRPr lang="zh-CN" altLang="en-US" sz="1400" dirty="0">
            <a:latin typeface="微软雅黑" panose="020B0503020204020204" pitchFamily="34" charset="-122"/>
            <a:ea typeface="微软雅黑" panose="020B0503020204020204" pitchFamily="34" charset="-122"/>
          </a:endParaRPr>
        </a:p>
      </dgm:t>
    </dgm:pt>
    <dgm:pt modelId="{710F6A22-8AB5-A74F-8E09-D835588DD388}" type="parTrans" cxnId="{785901A8-E83F-ED45-BBF3-E51CA7720749}">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92D40A9-632A-8E44-BD4B-5B533830225D}" type="sibTrans" cxnId="{785901A8-E83F-ED45-BBF3-E51CA7720749}">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83E1ABF7-ABE5-3B43-B853-F90108FE93D3}">
      <dgm:prSet phldrT="[文本]" custT="1"/>
      <dgm:spPr/>
      <dgm:t>
        <a:bodyPr/>
        <a:lstStyle/>
        <a:p>
          <a:r>
            <a:rPr lang="en-US" altLang="zh-CN" sz="1400" dirty="0">
              <a:latin typeface="微软雅黑" panose="020B0503020204020204" pitchFamily="34" charset="-122"/>
              <a:ea typeface="微软雅黑" panose="020B0503020204020204" pitchFamily="34" charset="-122"/>
            </a:rPr>
            <a:t>18</a:t>
          </a:r>
          <a:r>
            <a:rPr lang="zh-CN" altLang="en-US" sz="1400" dirty="0">
              <a:latin typeface="微软雅黑" panose="020B0503020204020204" pitchFamily="34" charset="-122"/>
              <a:ea typeface="微软雅黑" panose="020B0503020204020204" pitchFamily="34" charset="-122"/>
            </a:rPr>
            <a:t>年进组</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25%</a:t>
          </a:r>
          <a:endParaRPr lang="zh-CN" altLang="en-US" sz="1400" dirty="0">
            <a:latin typeface="微软雅黑" panose="020B0503020204020204" pitchFamily="34" charset="-122"/>
            <a:ea typeface="微软雅黑" panose="020B0503020204020204" pitchFamily="34" charset="-122"/>
          </a:endParaRPr>
        </a:p>
      </dgm:t>
    </dgm:pt>
    <dgm:pt modelId="{E91772CB-7088-834D-B5BA-8DA29FD655EA}" type="parTrans" cxnId="{B08A4B91-22F6-8F4F-B872-A8ADABBE4A0F}">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24D26569-2C21-8F4C-80DA-F2AA6FFBAB45}" type="sibTrans" cxnId="{B08A4B91-22F6-8F4F-B872-A8ADABBE4A0F}">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FDA7D30E-2518-704B-8CAC-7C037D5A37C7}">
      <dgm:prSet phldrT="[文本]" custT="1"/>
      <dgm:spPr/>
      <dgm:t>
        <a:bodyPr/>
        <a:lstStyle/>
        <a:p>
          <a:r>
            <a:rPr lang="en-US" altLang="zh-CN" sz="1400" dirty="0">
              <a:latin typeface="微软雅黑" panose="020B0503020204020204" pitchFamily="34" charset="-122"/>
              <a:ea typeface="微软雅黑" panose="020B0503020204020204" pitchFamily="34" charset="-122"/>
            </a:rPr>
            <a:t>19</a:t>
          </a:r>
          <a:r>
            <a:rPr lang="zh-CN" altLang="en-US" sz="1400" dirty="0">
              <a:latin typeface="微软雅黑" panose="020B0503020204020204" pitchFamily="34" charset="-122"/>
              <a:ea typeface="微软雅黑" panose="020B0503020204020204" pitchFamily="34" charset="-122"/>
            </a:rPr>
            <a:t>年进组</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25%</a:t>
          </a:r>
          <a:endParaRPr lang="zh-CN" altLang="en-US" sz="1400" dirty="0">
            <a:latin typeface="微软雅黑" panose="020B0503020204020204" pitchFamily="34" charset="-122"/>
            <a:ea typeface="微软雅黑" panose="020B0503020204020204" pitchFamily="34" charset="-122"/>
          </a:endParaRPr>
        </a:p>
      </dgm:t>
    </dgm:pt>
    <dgm:pt modelId="{4BE2701D-C781-E041-9421-1ADA31CC5C50}" type="parTrans" cxnId="{8D3DE65C-0D6B-2147-9BD7-B42C6B2E57EB}">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4FA2D03-8637-0043-97FB-7E1D0C161DF7}" type="sibTrans" cxnId="{8D3DE65C-0D6B-2147-9BD7-B42C6B2E57EB}">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13336A1-E0D1-6C43-B74A-0C8067F38A6D}">
      <dgm:prSet phldrT="[文本]" custT="1"/>
      <dgm:spPr/>
      <dgm:t>
        <a:bodyPr/>
        <a:lstStyle/>
        <a:p>
          <a:r>
            <a:rPr lang="zh-CN" altLang="en-US" sz="1400" dirty="0">
              <a:latin typeface="微软雅黑" panose="020B0503020204020204" pitchFamily="34" charset="-122"/>
              <a:ea typeface="微软雅黑" panose="020B0503020204020204" pitchFamily="34" charset="-122"/>
            </a:rPr>
            <a:t>本科学历</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100%</a:t>
          </a:r>
          <a:endParaRPr lang="zh-CN" altLang="en-US" sz="1400" dirty="0">
            <a:latin typeface="微软雅黑" panose="020B0503020204020204" pitchFamily="34" charset="-122"/>
            <a:ea typeface="微软雅黑" panose="020B0503020204020204" pitchFamily="34" charset="-122"/>
          </a:endParaRPr>
        </a:p>
      </dgm:t>
    </dgm:pt>
    <dgm:pt modelId="{E54E723E-2BC0-9848-8C97-AFFDE874311F}" type="sibTrans" cxnId="{C269B990-E16F-CB41-82D4-6251803916B3}">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5175860A-6DF0-6E47-A545-E45FE8A16EB6}" type="parTrans" cxnId="{C269B990-E16F-CB41-82D4-6251803916B3}">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F8B90ECA-1AE7-B249-ACD5-F735231D07F4}" type="pres">
      <dgm:prSet presAssocID="{FAA2E365-C306-4B46-850D-5AEF87A8E55E}" presName="list" presStyleCnt="0">
        <dgm:presLayoutVars>
          <dgm:dir/>
          <dgm:animLvl val="lvl"/>
        </dgm:presLayoutVars>
      </dgm:prSet>
      <dgm:spPr/>
      <dgm:t>
        <a:bodyPr/>
        <a:lstStyle/>
        <a:p>
          <a:endParaRPr lang="zh-CN" altLang="en-US"/>
        </a:p>
      </dgm:t>
    </dgm:pt>
    <dgm:pt modelId="{302B01CC-CF05-1C48-9960-24BF4D65A392}" type="pres">
      <dgm:prSet presAssocID="{29B8DFD1-E3AA-D649-89B3-C3EFA6868906}" presName="posSpace" presStyleCnt="0"/>
      <dgm:spPr/>
    </dgm:pt>
    <dgm:pt modelId="{615E8EA8-458F-6746-A74A-030F987E831A}" type="pres">
      <dgm:prSet presAssocID="{29B8DFD1-E3AA-D649-89B3-C3EFA6868906}" presName="vertFlow" presStyleCnt="0"/>
      <dgm:spPr/>
    </dgm:pt>
    <dgm:pt modelId="{6E839D1C-52A9-E44B-A394-4084E1F95DAF}" type="pres">
      <dgm:prSet presAssocID="{29B8DFD1-E3AA-D649-89B3-C3EFA6868906}" presName="topSpace" presStyleCnt="0"/>
      <dgm:spPr/>
    </dgm:pt>
    <dgm:pt modelId="{91A9D378-3A29-F242-8AD1-CE5A839A83AE}" type="pres">
      <dgm:prSet presAssocID="{29B8DFD1-E3AA-D649-89B3-C3EFA6868906}" presName="firstComp" presStyleCnt="0"/>
      <dgm:spPr/>
    </dgm:pt>
    <dgm:pt modelId="{BA4780F1-AB95-024B-A5CD-877049E3150B}" type="pres">
      <dgm:prSet presAssocID="{29B8DFD1-E3AA-D649-89B3-C3EFA6868906}" presName="firstChild" presStyleLbl="bgAccFollowNode1" presStyleIdx="0" presStyleCnt="6"/>
      <dgm:spPr/>
      <dgm:t>
        <a:bodyPr/>
        <a:lstStyle/>
        <a:p>
          <a:endParaRPr lang="zh-CN" altLang="en-US"/>
        </a:p>
      </dgm:t>
    </dgm:pt>
    <dgm:pt modelId="{3DE93AF5-8E14-4944-A42C-8D89BF38AE0D}" type="pres">
      <dgm:prSet presAssocID="{29B8DFD1-E3AA-D649-89B3-C3EFA6868906}" presName="firstChildTx" presStyleLbl="bgAccFollowNode1" presStyleIdx="0" presStyleCnt="6">
        <dgm:presLayoutVars>
          <dgm:bulletEnabled val="1"/>
        </dgm:presLayoutVars>
      </dgm:prSet>
      <dgm:spPr/>
      <dgm:t>
        <a:bodyPr/>
        <a:lstStyle/>
        <a:p>
          <a:endParaRPr lang="zh-CN" altLang="en-US"/>
        </a:p>
      </dgm:t>
    </dgm:pt>
    <dgm:pt modelId="{E4D74EF7-6254-B342-A329-0DF2268FDF36}" type="pres">
      <dgm:prSet presAssocID="{29B8DFD1-E3AA-D649-89B3-C3EFA6868906}" presName="negSpace" presStyleCnt="0"/>
      <dgm:spPr/>
    </dgm:pt>
    <dgm:pt modelId="{C81E8FBD-3FF5-8F4C-AE13-D07B8E19AF82}" type="pres">
      <dgm:prSet presAssocID="{29B8DFD1-E3AA-D649-89B3-C3EFA6868906}" presName="circle" presStyleLbl="node1" presStyleIdx="0" presStyleCnt="3"/>
      <dgm:spPr/>
      <dgm:t>
        <a:bodyPr/>
        <a:lstStyle/>
        <a:p>
          <a:endParaRPr lang="zh-CN" altLang="en-US"/>
        </a:p>
      </dgm:t>
    </dgm:pt>
    <dgm:pt modelId="{9C6C721E-E14D-2A4F-8DCC-39AF27BCB35A}" type="pres">
      <dgm:prSet presAssocID="{CFCD5350-18E9-E945-ACD4-08DC7066CA32}" presName="transSpace" presStyleCnt="0"/>
      <dgm:spPr/>
    </dgm:pt>
    <dgm:pt modelId="{B88DBAAF-3430-B94C-A16D-C7C2E08E3A3A}" type="pres">
      <dgm:prSet presAssocID="{960732B6-D43C-7A45-A01D-1ABD2611E36F}" presName="posSpace" presStyleCnt="0"/>
      <dgm:spPr/>
    </dgm:pt>
    <dgm:pt modelId="{295CCDC8-3CB8-A64A-BC1C-6A4A3B6EE1B8}" type="pres">
      <dgm:prSet presAssocID="{960732B6-D43C-7A45-A01D-1ABD2611E36F}" presName="vertFlow" presStyleCnt="0"/>
      <dgm:spPr/>
    </dgm:pt>
    <dgm:pt modelId="{1B9BE49B-5F1C-294F-BA34-BB476EE7F3CA}" type="pres">
      <dgm:prSet presAssocID="{960732B6-D43C-7A45-A01D-1ABD2611E36F}" presName="topSpace" presStyleCnt="0"/>
      <dgm:spPr/>
    </dgm:pt>
    <dgm:pt modelId="{0863A9C9-06B3-8442-AB91-591937D41775}" type="pres">
      <dgm:prSet presAssocID="{960732B6-D43C-7A45-A01D-1ABD2611E36F}" presName="firstComp" presStyleCnt="0"/>
      <dgm:spPr/>
    </dgm:pt>
    <dgm:pt modelId="{964B6C2C-02A2-6E4D-AD6B-69F306064E08}" type="pres">
      <dgm:prSet presAssocID="{960732B6-D43C-7A45-A01D-1ABD2611E36F}" presName="firstChild" presStyleLbl="bgAccFollowNode1" presStyleIdx="1" presStyleCnt="6"/>
      <dgm:spPr/>
      <dgm:t>
        <a:bodyPr/>
        <a:lstStyle/>
        <a:p>
          <a:endParaRPr lang="zh-CN" altLang="en-US"/>
        </a:p>
      </dgm:t>
    </dgm:pt>
    <dgm:pt modelId="{BF26FC74-50CF-2841-BC0A-EBE8B8E1F495}" type="pres">
      <dgm:prSet presAssocID="{960732B6-D43C-7A45-A01D-1ABD2611E36F}" presName="firstChildTx" presStyleLbl="bgAccFollowNode1" presStyleIdx="1" presStyleCnt="6">
        <dgm:presLayoutVars>
          <dgm:bulletEnabled val="1"/>
        </dgm:presLayoutVars>
      </dgm:prSet>
      <dgm:spPr/>
      <dgm:t>
        <a:bodyPr/>
        <a:lstStyle/>
        <a:p>
          <a:endParaRPr lang="zh-CN" altLang="en-US"/>
        </a:p>
      </dgm:t>
    </dgm:pt>
    <dgm:pt modelId="{8BE9474E-910A-4A4E-9AF9-4F8C5D846E27}" type="pres">
      <dgm:prSet presAssocID="{DEC53EC2-37CB-7443-BA2B-E6FD026B6EDD}" presName="comp" presStyleCnt="0"/>
      <dgm:spPr/>
    </dgm:pt>
    <dgm:pt modelId="{E60E7195-129B-3B41-AE87-F646405E7FAD}" type="pres">
      <dgm:prSet presAssocID="{DEC53EC2-37CB-7443-BA2B-E6FD026B6EDD}" presName="child" presStyleLbl="bgAccFollowNode1" presStyleIdx="2" presStyleCnt="6"/>
      <dgm:spPr/>
      <dgm:t>
        <a:bodyPr/>
        <a:lstStyle/>
        <a:p>
          <a:endParaRPr lang="zh-CN" altLang="en-US"/>
        </a:p>
      </dgm:t>
    </dgm:pt>
    <dgm:pt modelId="{63747BE6-1C05-4441-B720-7865474D0F60}" type="pres">
      <dgm:prSet presAssocID="{DEC53EC2-37CB-7443-BA2B-E6FD026B6EDD}" presName="childTx" presStyleLbl="bgAccFollowNode1" presStyleIdx="2" presStyleCnt="6">
        <dgm:presLayoutVars>
          <dgm:bulletEnabled val="1"/>
        </dgm:presLayoutVars>
      </dgm:prSet>
      <dgm:spPr/>
      <dgm:t>
        <a:bodyPr/>
        <a:lstStyle/>
        <a:p>
          <a:endParaRPr lang="zh-CN" altLang="en-US"/>
        </a:p>
      </dgm:t>
    </dgm:pt>
    <dgm:pt modelId="{2DB89F6E-2FAE-4546-8365-4CCDD53732E0}" type="pres">
      <dgm:prSet presAssocID="{960732B6-D43C-7A45-A01D-1ABD2611E36F}" presName="negSpace" presStyleCnt="0"/>
      <dgm:spPr/>
    </dgm:pt>
    <dgm:pt modelId="{CEA6A9D8-E7F3-854D-9849-1AE3AFCA87E0}" type="pres">
      <dgm:prSet presAssocID="{960732B6-D43C-7A45-A01D-1ABD2611E36F}" presName="circle" presStyleLbl="node1" presStyleIdx="1" presStyleCnt="3"/>
      <dgm:spPr/>
      <dgm:t>
        <a:bodyPr/>
        <a:lstStyle/>
        <a:p>
          <a:endParaRPr lang="zh-CN" altLang="en-US"/>
        </a:p>
      </dgm:t>
    </dgm:pt>
    <dgm:pt modelId="{2C15AB53-EA93-F643-9E42-652B03528104}" type="pres">
      <dgm:prSet presAssocID="{F63DA34A-1EA3-ED41-B768-ACC4278AA122}" presName="transSpace" presStyleCnt="0"/>
      <dgm:spPr/>
    </dgm:pt>
    <dgm:pt modelId="{E4FA034D-D95F-1246-864C-953FD6D2B0C1}" type="pres">
      <dgm:prSet presAssocID="{F3640503-37EB-174E-B467-F2661586DCC8}" presName="posSpace" presStyleCnt="0"/>
      <dgm:spPr/>
    </dgm:pt>
    <dgm:pt modelId="{C40560DA-83CB-9243-9F66-ADBEB43B36AC}" type="pres">
      <dgm:prSet presAssocID="{F3640503-37EB-174E-B467-F2661586DCC8}" presName="vertFlow" presStyleCnt="0"/>
      <dgm:spPr/>
    </dgm:pt>
    <dgm:pt modelId="{180FAA67-1A5C-354D-80CA-A2572BAE6F8F}" type="pres">
      <dgm:prSet presAssocID="{F3640503-37EB-174E-B467-F2661586DCC8}" presName="topSpace" presStyleCnt="0"/>
      <dgm:spPr/>
    </dgm:pt>
    <dgm:pt modelId="{3A358804-5945-BF44-B12F-DD8AC49F4E71}" type="pres">
      <dgm:prSet presAssocID="{F3640503-37EB-174E-B467-F2661586DCC8}" presName="firstComp" presStyleCnt="0"/>
      <dgm:spPr/>
    </dgm:pt>
    <dgm:pt modelId="{719AEABB-305D-244F-AAA9-6B742061BE5C}" type="pres">
      <dgm:prSet presAssocID="{F3640503-37EB-174E-B467-F2661586DCC8}" presName="firstChild" presStyleLbl="bgAccFollowNode1" presStyleIdx="3" presStyleCnt="6"/>
      <dgm:spPr/>
      <dgm:t>
        <a:bodyPr/>
        <a:lstStyle/>
        <a:p>
          <a:endParaRPr lang="zh-CN" altLang="en-US"/>
        </a:p>
      </dgm:t>
    </dgm:pt>
    <dgm:pt modelId="{D130F240-DCC6-EE4E-B7C2-3240A792879B}" type="pres">
      <dgm:prSet presAssocID="{F3640503-37EB-174E-B467-F2661586DCC8}" presName="firstChildTx" presStyleLbl="bgAccFollowNode1" presStyleIdx="3" presStyleCnt="6">
        <dgm:presLayoutVars>
          <dgm:bulletEnabled val="1"/>
        </dgm:presLayoutVars>
      </dgm:prSet>
      <dgm:spPr/>
      <dgm:t>
        <a:bodyPr/>
        <a:lstStyle/>
        <a:p>
          <a:endParaRPr lang="zh-CN" altLang="en-US"/>
        </a:p>
      </dgm:t>
    </dgm:pt>
    <dgm:pt modelId="{80A3F2F2-C4A9-F240-AE8E-648C70F8B5F2}" type="pres">
      <dgm:prSet presAssocID="{83E1ABF7-ABE5-3B43-B853-F90108FE93D3}" presName="comp" presStyleCnt="0"/>
      <dgm:spPr/>
    </dgm:pt>
    <dgm:pt modelId="{C86C728B-3126-814D-920C-375DF32477FF}" type="pres">
      <dgm:prSet presAssocID="{83E1ABF7-ABE5-3B43-B853-F90108FE93D3}" presName="child" presStyleLbl="bgAccFollowNode1" presStyleIdx="4" presStyleCnt="6"/>
      <dgm:spPr/>
      <dgm:t>
        <a:bodyPr/>
        <a:lstStyle/>
        <a:p>
          <a:endParaRPr lang="zh-CN" altLang="en-US"/>
        </a:p>
      </dgm:t>
    </dgm:pt>
    <dgm:pt modelId="{3AF57502-C736-6D44-BF2D-48B5CED02A90}" type="pres">
      <dgm:prSet presAssocID="{83E1ABF7-ABE5-3B43-B853-F90108FE93D3}" presName="childTx" presStyleLbl="bgAccFollowNode1" presStyleIdx="4" presStyleCnt="6">
        <dgm:presLayoutVars>
          <dgm:bulletEnabled val="1"/>
        </dgm:presLayoutVars>
      </dgm:prSet>
      <dgm:spPr/>
      <dgm:t>
        <a:bodyPr/>
        <a:lstStyle/>
        <a:p>
          <a:endParaRPr lang="zh-CN" altLang="en-US"/>
        </a:p>
      </dgm:t>
    </dgm:pt>
    <dgm:pt modelId="{6F427BA6-C8C8-C24B-8E72-B0AF8AFDDCFA}" type="pres">
      <dgm:prSet presAssocID="{FDA7D30E-2518-704B-8CAC-7C037D5A37C7}" presName="comp" presStyleCnt="0"/>
      <dgm:spPr/>
    </dgm:pt>
    <dgm:pt modelId="{6F482DBC-371C-1F4D-A659-9A7FF64EF716}" type="pres">
      <dgm:prSet presAssocID="{FDA7D30E-2518-704B-8CAC-7C037D5A37C7}" presName="child" presStyleLbl="bgAccFollowNode1" presStyleIdx="5" presStyleCnt="6"/>
      <dgm:spPr/>
      <dgm:t>
        <a:bodyPr/>
        <a:lstStyle/>
        <a:p>
          <a:endParaRPr lang="zh-CN" altLang="en-US"/>
        </a:p>
      </dgm:t>
    </dgm:pt>
    <dgm:pt modelId="{2DD51147-569A-6448-BAF5-9460464217A4}" type="pres">
      <dgm:prSet presAssocID="{FDA7D30E-2518-704B-8CAC-7C037D5A37C7}" presName="childTx" presStyleLbl="bgAccFollowNode1" presStyleIdx="5" presStyleCnt="6">
        <dgm:presLayoutVars>
          <dgm:bulletEnabled val="1"/>
        </dgm:presLayoutVars>
      </dgm:prSet>
      <dgm:spPr/>
      <dgm:t>
        <a:bodyPr/>
        <a:lstStyle/>
        <a:p>
          <a:endParaRPr lang="zh-CN" altLang="en-US"/>
        </a:p>
      </dgm:t>
    </dgm:pt>
    <dgm:pt modelId="{28FD337E-663A-844A-9EF2-E911D3C7CE3B}" type="pres">
      <dgm:prSet presAssocID="{F3640503-37EB-174E-B467-F2661586DCC8}" presName="negSpace" presStyleCnt="0"/>
      <dgm:spPr/>
    </dgm:pt>
    <dgm:pt modelId="{DAAB11F8-0266-6041-ABDC-99C8A4A73F13}" type="pres">
      <dgm:prSet presAssocID="{F3640503-37EB-174E-B467-F2661586DCC8}" presName="circle" presStyleLbl="node1" presStyleIdx="2" presStyleCnt="3"/>
      <dgm:spPr/>
      <dgm:t>
        <a:bodyPr/>
        <a:lstStyle/>
        <a:p>
          <a:endParaRPr lang="zh-CN" altLang="en-US"/>
        </a:p>
      </dgm:t>
    </dgm:pt>
  </dgm:ptLst>
  <dgm:cxnLst>
    <dgm:cxn modelId="{B08A4B91-22F6-8F4F-B872-A8ADABBE4A0F}" srcId="{F3640503-37EB-174E-B467-F2661586DCC8}" destId="{83E1ABF7-ABE5-3B43-B853-F90108FE93D3}" srcOrd="1" destOrd="0" parTransId="{E91772CB-7088-834D-B5BA-8DA29FD655EA}" sibTransId="{24D26569-2C21-8F4C-80DA-F2AA6FFBAB45}"/>
    <dgm:cxn modelId="{07C8D046-274D-B843-B2D9-06F37D426DD2}" type="presOf" srcId="{29B8DFD1-E3AA-D649-89B3-C3EFA6868906}" destId="{C81E8FBD-3FF5-8F4C-AE13-D07B8E19AF82}" srcOrd="0" destOrd="0" presId="urn:microsoft.com/office/officeart/2005/8/layout/hList9#5"/>
    <dgm:cxn modelId="{D8197D8E-BBAA-3F49-BC02-E75A5D0D1B9A}" type="presOf" srcId="{960732B6-D43C-7A45-A01D-1ABD2611E36F}" destId="{CEA6A9D8-E7F3-854D-9849-1AE3AFCA87E0}" srcOrd="0" destOrd="0" presId="urn:microsoft.com/office/officeart/2005/8/layout/hList9#5"/>
    <dgm:cxn modelId="{3BDBE9C2-3B64-0D45-B104-E6F450A1BDFB}" srcId="{FAA2E365-C306-4B46-850D-5AEF87A8E55E}" destId="{960732B6-D43C-7A45-A01D-1ABD2611E36F}" srcOrd="1" destOrd="0" parTransId="{93C76C74-A0C4-184A-94FC-5D2C8DD45B75}" sibTransId="{F63DA34A-1EA3-ED41-B768-ACC4278AA122}"/>
    <dgm:cxn modelId="{D00AAD9D-00CD-F240-B372-9A8B0D610C43}" type="presOf" srcId="{B20FF04C-D922-FD46-9CDA-24A4030D8B1F}" destId="{D130F240-DCC6-EE4E-B7C2-3240A792879B}" srcOrd="1" destOrd="0" presId="urn:microsoft.com/office/officeart/2005/8/layout/hList9#5"/>
    <dgm:cxn modelId="{8D3DE65C-0D6B-2147-9BD7-B42C6B2E57EB}" srcId="{F3640503-37EB-174E-B467-F2661586DCC8}" destId="{FDA7D30E-2518-704B-8CAC-7C037D5A37C7}" srcOrd="2" destOrd="0" parTransId="{4BE2701D-C781-E041-9421-1ADA31CC5C50}" sibTransId="{D4FA2D03-8637-0043-97FB-7E1D0C161DF7}"/>
    <dgm:cxn modelId="{0C77BC32-A71F-1C47-B45B-18231BD5F14C}" type="presOf" srcId="{FAA2E365-C306-4B46-850D-5AEF87A8E55E}" destId="{F8B90ECA-1AE7-B249-ACD5-F735231D07F4}" srcOrd="0" destOrd="0" presId="urn:microsoft.com/office/officeart/2005/8/layout/hList9#5"/>
    <dgm:cxn modelId="{878C1E07-05EB-1647-8D47-EF864C2F6A93}" type="presOf" srcId="{A28C6476-5D04-C948-96B5-BCEBBD5051B2}" destId="{BF26FC74-50CF-2841-BC0A-EBE8B8E1F495}" srcOrd="1" destOrd="0" presId="urn:microsoft.com/office/officeart/2005/8/layout/hList9#5"/>
    <dgm:cxn modelId="{190A715B-4F29-B948-B739-8B0D90EC598D}" type="presOf" srcId="{83E1ABF7-ABE5-3B43-B853-F90108FE93D3}" destId="{3AF57502-C736-6D44-BF2D-48B5CED02A90}" srcOrd="1" destOrd="0" presId="urn:microsoft.com/office/officeart/2005/8/layout/hList9#5"/>
    <dgm:cxn modelId="{0A1059C9-494D-3548-B59D-D02A6A4E056F}" srcId="{960732B6-D43C-7A45-A01D-1ABD2611E36F}" destId="{A28C6476-5D04-C948-96B5-BCEBBD5051B2}" srcOrd="0" destOrd="0" parTransId="{E5391E47-3C51-2D4E-9916-84ED76A51B0A}" sibTransId="{768C0448-4ABF-004D-8B25-4A97EA8C4133}"/>
    <dgm:cxn modelId="{8FF8666D-0812-504E-AA47-574FA3F0CDC1}" srcId="{FAA2E365-C306-4B46-850D-5AEF87A8E55E}" destId="{29B8DFD1-E3AA-D649-89B3-C3EFA6868906}" srcOrd="0" destOrd="0" parTransId="{24AC4FE3-E3DA-6F4A-97CD-697C0B6BC84F}" sibTransId="{CFCD5350-18E9-E945-ACD4-08DC7066CA32}"/>
    <dgm:cxn modelId="{EAC6A1B7-EF48-7247-A0BE-A2617BFFA219}" srcId="{960732B6-D43C-7A45-A01D-1ABD2611E36F}" destId="{DEC53EC2-37CB-7443-BA2B-E6FD026B6EDD}" srcOrd="1" destOrd="0" parTransId="{BEF60EBC-3C0B-9C49-BAC3-426A5B20A807}" sibTransId="{3903A2D7-0A4C-E944-ACA8-87BD10DDB4E4}"/>
    <dgm:cxn modelId="{CB2BFCF0-F93D-8449-BE23-86060BC39B7F}" type="presOf" srcId="{DEC53EC2-37CB-7443-BA2B-E6FD026B6EDD}" destId="{E60E7195-129B-3B41-AE87-F646405E7FAD}" srcOrd="0" destOrd="0" presId="urn:microsoft.com/office/officeart/2005/8/layout/hList9#5"/>
    <dgm:cxn modelId="{11D996C4-823D-E149-9813-3A59AC785E23}" type="presOf" srcId="{F3640503-37EB-174E-B467-F2661586DCC8}" destId="{DAAB11F8-0266-6041-ABDC-99C8A4A73F13}" srcOrd="0" destOrd="0" presId="urn:microsoft.com/office/officeart/2005/8/layout/hList9#5"/>
    <dgm:cxn modelId="{4029B126-C26C-7948-A0EA-E27AD4662580}" type="presOf" srcId="{DEC53EC2-37CB-7443-BA2B-E6FD026B6EDD}" destId="{63747BE6-1C05-4441-B720-7865474D0F60}" srcOrd="1" destOrd="0" presId="urn:microsoft.com/office/officeart/2005/8/layout/hList9#5"/>
    <dgm:cxn modelId="{785901A8-E83F-ED45-BBF3-E51CA7720749}" srcId="{F3640503-37EB-174E-B467-F2661586DCC8}" destId="{B20FF04C-D922-FD46-9CDA-24A4030D8B1F}" srcOrd="0" destOrd="0" parTransId="{710F6A22-8AB5-A74F-8E09-D835588DD388}" sibTransId="{992D40A9-632A-8E44-BD4B-5B533830225D}"/>
    <dgm:cxn modelId="{7E4A61D2-2997-8A45-AF82-6A622DE965FA}" srcId="{FAA2E365-C306-4B46-850D-5AEF87A8E55E}" destId="{F3640503-37EB-174E-B467-F2661586DCC8}" srcOrd="2" destOrd="0" parTransId="{40E4D6D4-7D67-6A47-868A-7349FFC6F1F2}" sibTransId="{CE241B13-633A-2645-9362-49208086DF21}"/>
    <dgm:cxn modelId="{FF6FF98E-7A1B-CC4C-B8BB-2455B41A72BA}" type="presOf" srcId="{FDA7D30E-2518-704B-8CAC-7C037D5A37C7}" destId="{6F482DBC-371C-1F4D-A659-9A7FF64EF716}" srcOrd="0" destOrd="0" presId="urn:microsoft.com/office/officeart/2005/8/layout/hList9#5"/>
    <dgm:cxn modelId="{20C82A80-E0C3-3143-8554-1B53DDFBFD5A}" type="presOf" srcId="{B20FF04C-D922-FD46-9CDA-24A4030D8B1F}" destId="{719AEABB-305D-244F-AAA9-6B742061BE5C}" srcOrd="0" destOrd="0" presId="urn:microsoft.com/office/officeart/2005/8/layout/hList9#5"/>
    <dgm:cxn modelId="{427A0F35-C03D-7D4F-BEEB-716B02B6CB39}" type="presOf" srcId="{A28C6476-5D04-C948-96B5-BCEBBD5051B2}" destId="{964B6C2C-02A2-6E4D-AD6B-69F306064E08}" srcOrd="0" destOrd="0" presId="urn:microsoft.com/office/officeart/2005/8/layout/hList9#5"/>
    <dgm:cxn modelId="{2B40233E-0EEF-044C-B45A-3276B8790AF1}" type="presOf" srcId="{FDA7D30E-2518-704B-8CAC-7C037D5A37C7}" destId="{2DD51147-569A-6448-BAF5-9460464217A4}" srcOrd="1" destOrd="0" presId="urn:microsoft.com/office/officeart/2005/8/layout/hList9#5"/>
    <dgm:cxn modelId="{155C4A04-A537-4244-B4DF-0DEA26723E9F}" type="presOf" srcId="{013336A1-E0D1-6C43-B74A-0C8067F38A6D}" destId="{BA4780F1-AB95-024B-A5CD-877049E3150B}" srcOrd="0" destOrd="0" presId="urn:microsoft.com/office/officeart/2005/8/layout/hList9#5"/>
    <dgm:cxn modelId="{4D9CD0B1-2146-9248-BD2B-3A193644B549}" type="presOf" srcId="{83E1ABF7-ABE5-3B43-B853-F90108FE93D3}" destId="{C86C728B-3126-814D-920C-375DF32477FF}" srcOrd="0" destOrd="0" presId="urn:microsoft.com/office/officeart/2005/8/layout/hList9#5"/>
    <dgm:cxn modelId="{C269B990-E16F-CB41-82D4-6251803916B3}" srcId="{29B8DFD1-E3AA-D649-89B3-C3EFA6868906}" destId="{013336A1-E0D1-6C43-B74A-0C8067F38A6D}" srcOrd="0" destOrd="0" parTransId="{5175860A-6DF0-6E47-A545-E45FE8A16EB6}" sibTransId="{E54E723E-2BC0-9848-8C97-AFFDE874311F}"/>
    <dgm:cxn modelId="{51C8CB65-BA4F-9848-886A-99E4E7E689EA}" type="presOf" srcId="{013336A1-E0D1-6C43-B74A-0C8067F38A6D}" destId="{3DE93AF5-8E14-4944-A42C-8D89BF38AE0D}" srcOrd="1" destOrd="0" presId="urn:microsoft.com/office/officeart/2005/8/layout/hList9#5"/>
    <dgm:cxn modelId="{AA46B47D-0B21-CC4A-AEF5-1AE2BCD4F8A3}" type="presParOf" srcId="{F8B90ECA-1AE7-B249-ACD5-F735231D07F4}" destId="{302B01CC-CF05-1C48-9960-24BF4D65A392}" srcOrd="0" destOrd="0" presId="urn:microsoft.com/office/officeart/2005/8/layout/hList9#5"/>
    <dgm:cxn modelId="{24C8F170-8B89-1043-93C2-53159C927C85}" type="presParOf" srcId="{F8B90ECA-1AE7-B249-ACD5-F735231D07F4}" destId="{615E8EA8-458F-6746-A74A-030F987E831A}" srcOrd="1" destOrd="0" presId="urn:microsoft.com/office/officeart/2005/8/layout/hList9#5"/>
    <dgm:cxn modelId="{4DD8D15D-C760-C844-BEF3-63F40B067D1B}" type="presParOf" srcId="{615E8EA8-458F-6746-A74A-030F987E831A}" destId="{6E839D1C-52A9-E44B-A394-4084E1F95DAF}" srcOrd="0" destOrd="0" presId="urn:microsoft.com/office/officeart/2005/8/layout/hList9#5"/>
    <dgm:cxn modelId="{6C652D62-66EC-AE4D-B928-DE1E0E78939D}" type="presParOf" srcId="{615E8EA8-458F-6746-A74A-030F987E831A}" destId="{91A9D378-3A29-F242-8AD1-CE5A839A83AE}" srcOrd="1" destOrd="0" presId="urn:microsoft.com/office/officeart/2005/8/layout/hList9#5"/>
    <dgm:cxn modelId="{FFD4C821-EA0E-7E4C-957E-7114C1B924F4}" type="presParOf" srcId="{91A9D378-3A29-F242-8AD1-CE5A839A83AE}" destId="{BA4780F1-AB95-024B-A5CD-877049E3150B}" srcOrd="0" destOrd="0" presId="urn:microsoft.com/office/officeart/2005/8/layout/hList9#5"/>
    <dgm:cxn modelId="{95AE7D9E-D098-3644-9BEB-8763C9E099BA}" type="presParOf" srcId="{91A9D378-3A29-F242-8AD1-CE5A839A83AE}" destId="{3DE93AF5-8E14-4944-A42C-8D89BF38AE0D}" srcOrd="1" destOrd="0" presId="urn:microsoft.com/office/officeart/2005/8/layout/hList9#5"/>
    <dgm:cxn modelId="{9DD61CB1-68ED-2F4D-A884-FA7F510D52E3}" type="presParOf" srcId="{F8B90ECA-1AE7-B249-ACD5-F735231D07F4}" destId="{E4D74EF7-6254-B342-A329-0DF2268FDF36}" srcOrd="2" destOrd="0" presId="urn:microsoft.com/office/officeart/2005/8/layout/hList9#5"/>
    <dgm:cxn modelId="{1847A740-C0B7-0D43-AF6C-79E716A7074C}" type="presParOf" srcId="{F8B90ECA-1AE7-B249-ACD5-F735231D07F4}" destId="{C81E8FBD-3FF5-8F4C-AE13-D07B8E19AF82}" srcOrd="3" destOrd="0" presId="urn:microsoft.com/office/officeart/2005/8/layout/hList9#5"/>
    <dgm:cxn modelId="{E82ED3A5-272D-654E-944D-212C6B74F541}" type="presParOf" srcId="{F8B90ECA-1AE7-B249-ACD5-F735231D07F4}" destId="{9C6C721E-E14D-2A4F-8DCC-39AF27BCB35A}" srcOrd="4" destOrd="0" presId="urn:microsoft.com/office/officeart/2005/8/layout/hList9#5"/>
    <dgm:cxn modelId="{66552EEA-1B2E-914D-8669-C03C5FA6B2DD}" type="presParOf" srcId="{F8B90ECA-1AE7-B249-ACD5-F735231D07F4}" destId="{B88DBAAF-3430-B94C-A16D-C7C2E08E3A3A}" srcOrd="5" destOrd="0" presId="urn:microsoft.com/office/officeart/2005/8/layout/hList9#5"/>
    <dgm:cxn modelId="{80F0ACF2-6C46-454A-A0A4-B650731A2860}" type="presParOf" srcId="{F8B90ECA-1AE7-B249-ACD5-F735231D07F4}" destId="{295CCDC8-3CB8-A64A-BC1C-6A4A3B6EE1B8}" srcOrd="6" destOrd="0" presId="urn:microsoft.com/office/officeart/2005/8/layout/hList9#5"/>
    <dgm:cxn modelId="{4B8236B3-D215-2041-9F5B-C3E67A6B3229}" type="presParOf" srcId="{295CCDC8-3CB8-A64A-BC1C-6A4A3B6EE1B8}" destId="{1B9BE49B-5F1C-294F-BA34-BB476EE7F3CA}" srcOrd="0" destOrd="0" presId="urn:microsoft.com/office/officeart/2005/8/layout/hList9#5"/>
    <dgm:cxn modelId="{E3040EF1-494F-494C-B95E-82E04DA86877}" type="presParOf" srcId="{295CCDC8-3CB8-A64A-BC1C-6A4A3B6EE1B8}" destId="{0863A9C9-06B3-8442-AB91-591937D41775}" srcOrd="1" destOrd="0" presId="urn:microsoft.com/office/officeart/2005/8/layout/hList9#5"/>
    <dgm:cxn modelId="{7CA86A0E-79B9-F041-A93C-8625A34E7D08}" type="presParOf" srcId="{0863A9C9-06B3-8442-AB91-591937D41775}" destId="{964B6C2C-02A2-6E4D-AD6B-69F306064E08}" srcOrd="0" destOrd="0" presId="urn:microsoft.com/office/officeart/2005/8/layout/hList9#5"/>
    <dgm:cxn modelId="{97AC451D-AA27-F14E-85A4-8CEB353806FC}" type="presParOf" srcId="{0863A9C9-06B3-8442-AB91-591937D41775}" destId="{BF26FC74-50CF-2841-BC0A-EBE8B8E1F495}" srcOrd="1" destOrd="0" presId="urn:microsoft.com/office/officeart/2005/8/layout/hList9#5"/>
    <dgm:cxn modelId="{0EC61178-2867-834E-9E19-33F999CE6CC5}" type="presParOf" srcId="{295CCDC8-3CB8-A64A-BC1C-6A4A3B6EE1B8}" destId="{8BE9474E-910A-4A4E-9AF9-4F8C5D846E27}" srcOrd="2" destOrd="0" presId="urn:microsoft.com/office/officeart/2005/8/layout/hList9#5"/>
    <dgm:cxn modelId="{665763C5-BDF7-824D-B4A5-AF579860C4A9}" type="presParOf" srcId="{8BE9474E-910A-4A4E-9AF9-4F8C5D846E27}" destId="{E60E7195-129B-3B41-AE87-F646405E7FAD}" srcOrd="0" destOrd="0" presId="urn:microsoft.com/office/officeart/2005/8/layout/hList9#5"/>
    <dgm:cxn modelId="{4A81DB22-30F9-CC42-A8DF-565159A270D0}" type="presParOf" srcId="{8BE9474E-910A-4A4E-9AF9-4F8C5D846E27}" destId="{63747BE6-1C05-4441-B720-7865474D0F60}" srcOrd="1" destOrd="0" presId="urn:microsoft.com/office/officeart/2005/8/layout/hList9#5"/>
    <dgm:cxn modelId="{03865A40-5168-FC41-A929-82DA51AC8CD9}" type="presParOf" srcId="{F8B90ECA-1AE7-B249-ACD5-F735231D07F4}" destId="{2DB89F6E-2FAE-4546-8365-4CCDD53732E0}" srcOrd="7" destOrd="0" presId="urn:microsoft.com/office/officeart/2005/8/layout/hList9#5"/>
    <dgm:cxn modelId="{2FE1C34A-4635-4548-8428-F37C9A1C1D97}" type="presParOf" srcId="{F8B90ECA-1AE7-B249-ACD5-F735231D07F4}" destId="{CEA6A9D8-E7F3-854D-9849-1AE3AFCA87E0}" srcOrd="8" destOrd="0" presId="urn:microsoft.com/office/officeart/2005/8/layout/hList9#5"/>
    <dgm:cxn modelId="{72668A63-072C-3541-A77C-6B6582D22C2C}" type="presParOf" srcId="{F8B90ECA-1AE7-B249-ACD5-F735231D07F4}" destId="{2C15AB53-EA93-F643-9E42-652B03528104}" srcOrd="9" destOrd="0" presId="urn:microsoft.com/office/officeart/2005/8/layout/hList9#5"/>
    <dgm:cxn modelId="{1D5689E9-1770-D242-9E3B-9C5E390ADA8E}" type="presParOf" srcId="{F8B90ECA-1AE7-B249-ACD5-F735231D07F4}" destId="{E4FA034D-D95F-1246-864C-953FD6D2B0C1}" srcOrd="10" destOrd="0" presId="urn:microsoft.com/office/officeart/2005/8/layout/hList9#5"/>
    <dgm:cxn modelId="{7E8B21A9-E8B0-6A4C-8CD0-75F442363D6B}" type="presParOf" srcId="{F8B90ECA-1AE7-B249-ACD5-F735231D07F4}" destId="{C40560DA-83CB-9243-9F66-ADBEB43B36AC}" srcOrd="11" destOrd="0" presId="urn:microsoft.com/office/officeart/2005/8/layout/hList9#5"/>
    <dgm:cxn modelId="{2EFAEF83-BF85-3A4C-A620-D6367882D939}" type="presParOf" srcId="{C40560DA-83CB-9243-9F66-ADBEB43B36AC}" destId="{180FAA67-1A5C-354D-80CA-A2572BAE6F8F}" srcOrd="0" destOrd="0" presId="urn:microsoft.com/office/officeart/2005/8/layout/hList9#5"/>
    <dgm:cxn modelId="{10459413-5640-CB4C-93F0-205587A0E553}" type="presParOf" srcId="{C40560DA-83CB-9243-9F66-ADBEB43B36AC}" destId="{3A358804-5945-BF44-B12F-DD8AC49F4E71}" srcOrd="1" destOrd="0" presId="urn:microsoft.com/office/officeart/2005/8/layout/hList9#5"/>
    <dgm:cxn modelId="{424D1027-8BC9-3E40-AA84-CF8992C68229}" type="presParOf" srcId="{3A358804-5945-BF44-B12F-DD8AC49F4E71}" destId="{719AEABB-305D-244F-AAA9-6B742061BE5C}" srcOrd="0" destOrd="0" presId="urn:microsoft.com/office/officeart/2005/8/layout/hList9#5"/>
    <dgm:cxn modelId="{25CE23ED-CB21-C54B-A69F-D260C4E45868}" type="presParOf" srcId="{3A358804-5945-BF44-B12F-DD8AC49F4E71}" destId="{D130F240-DCC6-EE4E-B7C2-3240A792879B}" srcOrd="1" destOrd="0" presId="urn:microsoft.com/office/officeart/2005/8/layout/hList9#5"/>
    <dgm:cxn modelId="{CFA98352-6790-074F-BCF2-EB2D797F6F08}" type="presParOf" srcId="{C40560DA-83CB-9243-9F66-ADBEB43B36AC}" destId="{80A3F2F2-C4A9-F240-AE8E-648C70F8B5F2}" srcOrd="2" destOrd="0" presId="urn:microsoft.com/office/officeart/2005/8/layout/hList9#5"/>
    <dgm:cxn modelId="{2AAC899F-279D-D944-9F3B-91D9DFC438DE}" type="presParOf" srcId="{80A3F2F2-C4A9-F240-AE8E-648C70F8B5F2}" destId="{C86C728B-3126-814D-920C-375DF32477FF}" srcOrd="0" destOrd="0" presId="urn:microsoft.com/office/officeart/2005/8/layout/hList9#5"/>
    <dgm:cxn modelId="{29A2B05D-9F0C-F14C-ABFF-B079A9ED49DE}" type="presParOf" srcId="{80A3F2F2-C4A9-F240-AE8E-648C70F8B5F2}" destId="{3AF57502-C736-6D44-BF2D-48B5CED02A90}" srcOrd="1" destOrd="0" presId="urn:microsoft.com/office/officeart/2005/8/layout/hList9#5"/>
    <dgm:cxn modelId="{932EFE19-E143-1A48-BB91-710EEBF395AC}" type="presParOf" srcId="{C40560DA-83CB-9243-9F66-ADBEB43B36AC}" destId="{6F427BA6-C8C8-C24B-8E72-B0AF8AFDDCFA}" srcOrd="3" destOrd="0" presId="urn:microsoft.com/office/officeart/2005/8/layout/hList9#5"/>
    <dgm:cxn modelId="{34BFB947-CE4E-5346-A665-541AB9FCDB85}" type="presParOf" srcId="{6F427BA6-C8C8-C24B-8E72-B0AF8AFDDCFA}" destId="{6F482DBC-371C-1F4D-A659-9A7FF64EF716}" srcOrd="0" destOrd="0" presId="urn:microsoft.com/office/officeart/2005/8/layout/hList9#5"/>
    <dgm:cxn modelId="{3B8C2D3C-6928-734A-A996-B2CE3F428E03}" type="presParOf" srcId="{6F427BA6-C8C8-C24B-8E72-B0AF8AFDDCFA}" destId="{2DD51147-569A-6448-BAF5-9460464217A4}" srcOrd="1" destOrd="0" presId="urn:microsoft.com/office/officeart/2005/8/layout/hList9#5"/>
    <dgm:cxn modelId="{9D37D5D3-4D29-3D41-AA64-8A741FD02D8D}" type="presParOf" srcId="{F8B90ECA-1AE7-B249-ACD5-F735231D07F4}" destId="{28FD337E-663A-844A-9EF2-E911D3C7CE3B}" srcOrd="12" destOrd="0" presId="urn:microsoft.com/office/officeart/2005/8/layout/hList9#5"/>
    <dgm:cxn modelId="{F6826AAB-A656-004D-84A6-6A7EA3980CEE}" type="presParOf" srcId="{F8B90ECA-1AE7-B249-ACD5-F735231D07F4}" destId="{DAAB11F8-0266-6041-ABDC-99C8A4A73F13}" srcOrd="13" destOrd="0" presId="urn:microsoft.com/office/officeart/2005/8/layout/hList9#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9661F2-A401-DB47-A937-3A461402042A}" type="doc">
      <dgm:prSet loTypeId="urn:microsoft.com/office/officeart/2005/8/layout/hProcess11#2" loCatId="" qsTypeId="urn:microsoft.com/office/officeart/2005/8/quickstyle/simple2#1" qsCatId="simple" csTypeId="urn:microsoft.com/office/officeart/2005/8/colors/accent0_3#5" csCatId="mainScheme" phldr="1"/>
      <dgm:spPr/>
    </dgm:pt>
    <dgm:pt modelId="{44DE9B8C-D165-4E12-A38C-0026AE01C494}">
      <dgm:prSet phldr="0" custT="1"/>
      <dgm:spPr/>
      <dgm:t>
        <a:bodyPr vert="horz" wrap="square"/>
        <a:lstStyle/>
        <a:p>
          <a:pPr>
            <a:lnSpc>
              <a:spcPct val="100000"/>
            </a:lnSpc>
            <a:spcBef>
              <a:spcPct val="0"/>
            </a:spcBef>
            <a:spcAft>
              <a:spcPct val="35000"/>
            </a:spcAft>
          </a:pPr>
          <a:r>
            <a:rPr lang="en-US" altLang="zh-CN" sz="1100" b="1" dirty="0" smtClean="0">
              <a:solidFill>
                <a:schemeClr val="accent2"/>
              </a:solidFill>
              <a:latin typeface="微软雅黑" panose="020B0503020204020204" pitchFamily="34" charset="-122"/>
              <a:ea typeface="微软雅黑" panose="020B0503020204020204" pitchFamily="34" charset="-122"/>
              <a:sym typeface="+mn-ea"/>
            </a:rPr>
            <a:t>2010</a:t>
          </a:r>
          <a:r>
            <a:rPr lang="zh-CN" altLang="en-US" sz="1100" b="1" dirty="0" smtClean="0">
              <a:solidFill>
                <a:schemeClr val="accent2"/>
              </a:solidFill>
              <a:latin typeface="微软雅黑" panose="020B0503020204020204" pitchFamily="34" charset="-122"/>
              <a:ea typeface="微软雅黑" panose="020B0503020204020204" pitchFamily="34" charset="-122"/>
              <a:sym typeface="+mn-ea"/>
            </a:rPr>
            <a:t>年</a:t>
          </a:r>
          <a:r>
            <a:rPr lang="en-US" altLang="zh-CN" sz="1100" b="1" dirty="0" smtClean="0">
              <a:solidFill>
                <a:schemeClr val="accent2"/>
              </a:solidFill>
              <a:latin typeface="微软雅黑" panose="020B0503020204020204" pitchFamily="34" charset="-122"/>
              <a:ea typeface="微软雅黑" panose="020B0503020204020204" pitchFamily="34" charset="-122"/>
              <a:sym typeface="+mn-ea"/>
            </a:rPr>
            <a:t>3</a:t>
          </a:r>
          <a:r>
            <a:rPr lang="zh-CN" altLang="en-US" sz="1100" b="1" dirty="0" smtClean="0">
              <a:solidFill>
                <a:schemeClr val="accent2"/>
              </a:solidFill>
              <a:latin typeface="微软雅黑" panose="020B0503020204020204" pitchFamily="34" charset="-122"/>
              <a:ea typeface="微软雅黑" panose="020B0503020204020204" pitchFamily="34" charset="-122"/>
              <a:sym typeface="+mn-ea"/>
            </a:rPr>
            <a:t>月</a:t>
          </a:r>
          <a:endParaRPr lang="en-US" altLang="zh-CN" sz="1100" b="1" dirty="0">
            <a:solidFill>
              <a:schemeClr val="accent2"/>
            </a:solidFill>
            <a:latin typeface="微软雅黑" panose="020B0503020204020204" pitchFamily="34" charset="-122"/>
            <a:ea typeface="微软雅黑" panose="020B0503020204020204" pitchFamily="34" charset="-122"/>
          </a:endParaRPr>
        </a:p>
        <a:p>
          <a:pPr>
            <a:lnSpc>
              <a:spcPct val="100000"/>
            </a:lnSpc>
            <a:spcBef>
              <a:spcPct val="0"/>
            </a:spcBef>
            <a:spcAft>
              <a:spcPct val="35000"/>
            </a:spcAft>
          </a:pPr>
          <a:r>
            <a:rPr lang="zh-CN" altLang="en-US" sz="1100" dirty="0">
              <a:latin typeface="微软雅黑" panose="020B0503020204020204" pitchFamily="34" charset="-122"/>
              <a:ea typeface="微软雅黑" panose="020B0503020204020204" pitchFamily="34" charset="-122"/>
              <a:sym typeface="+mn-ea"/>
            </a:rPr>
            <a:t>项目</a:t>
          </a:r>
          <a:r>
            <a:rPr lang="zh-CN" altLang="en-US" sz="1100" dirty="0" smtClean="0">
              <a:latin typeface="微软雅黑" panose="020B0503020204020204" pitchFamily="34" charset="-122"/>
              <a:ea typeface="微软雅黑" panose="020B0503020204020204" pitchFamily="34" charset="-122"/>
              <a:sym typeface="+mn-ea"/>
            </a:rPr>
            <a:t>启动，</a:t>
          </a:r>
          <a:r>
            <a:rPr lang="en-US" altLang="zh-CN" sz="1100" dirty="0" smtClean="0">
              <a:latin typeface="微软雅黑" panose="020B0503020204020204" pitchFamily="34" charset="-122"/>
              <a:ea typeface="微软雅黑" panose="020B0503020204020204" pitchFamily="34" charset="-122"/>
              <a:sym typeface="+mn-ea"/>
            </a:rPr>
            <a:t>10</a:t>
          </a:r>
          <a:r>
            <a:rPr lang="zh-CN" altLang="en-US" sz="1100" dirty="0" smtClean="0">
              <a:latin typeface="微软雅黑" panose="020B0503020204020204" pitchFamily="34" charset="-122"/>
              <a:ea typeface="微软雅黑" panose="020B0503020204020204" pitchFamily="34" charset="-122"/>
              <a:sym typeface="+mn-ea"/>
            </a:rPr>
            <a:t>月</a:t>
          </a:r>
          <a:r>
            <a:rPr lang="en-US" altLang="zh-CN" sz="1100" dirty="0" smtClean="0">
              <a:latin typeface="微软雅黑" panose="020B0503020204020204" pitchFamily="34" charset="-122"/>
              <a:ea typeface="微软雅黑" panose="020B0503020204020204" pitchFamily="34" charset="-122"/>
              <a:sym typeface="+mn-ea"/>
            </a:rPr>
            <a:t>1.0</a:t>
          </a:r>
          <a:r>
            <a:rPr lang="zh-CN" altLang="en-US" sz="1100" dirty="0" smtClean="0">
              <a:latin typeface="微软雅黑" panose="020B0503020204020204" pitchFamily="34" charset="-122"/>
              <a:ea typeface="微软雅黑" panose="020B0503020204020204" pitchFamily="34" charset="-122"/>
              <a:sym typeface="+mn-ea"/>
            </a:rPr>
            <a:t>版本上线</a:t>
          </a:r>
          <a:endParaRPr lang="zh-CN" altLang="en-US" sz="1100" dirty="0">
            <a:latin typeface="仿宋" panose="02010609060101010101" charset="-122"/>
            <a:ea typeface="仿宋" panose="02010609060101010101" charset="-122"/>
            <a:cs typeface="仿宋" panose="02010609060101010101" charset="-122"/>
          </a:endParaRPr>
        </a:p>
      </dgm:t>
    </dgm:pt>
    <dgm:pt modelId="{34A8AA9C-988C-452A-8FE7-7EC74BB37C44}" type="parTrans" cxnId="{EDF51AE8-3C57-4030-B230-65B2067D8F19}">
      <dgm:prSet/>
      <dgm:spPr/>
      <dgm:t>
        <a:bodyPr/>
        <a:lstStyle/>
        <a:p>
          <a:endParaRPr lang="zh-CN" altLang="en-US" sz="1600"/>
        </a:p>
      </dgm:t>
    </dgm:pt>
    <dgm:pt modelId="{66EBB198-A73B-4370-A191-3B0DBCD78EEE}" type="sibTrans" cxnId="{EDF51AE8-3C57-4030-B230-65B2067D8F19}">
      <dgm:prSet/>
      <dgm:spPr/>
      <dgm:t>
        <a:bodyPr/>
        <a:lstStyle/>
        <a:p>
          <a:endParaRPr lang="zh-CN" altLang="en-US" sz="1600"/>
        </a:p>
      </dgm:t>
    </dgm:pt>
    <dgm:pt modelId="{AE74955D-DE39-D847-9357-60EDCC7495FF}">
      <dgm:prSet phldrT="[文本]" phldr="0" custT="1"/>
      <dgm:spPr/>
      <dgm:t>
        <a:bodyPr vert="horz" wrap="square"/>
        <a:lstStyle/>
        <a:p>
          <a:pPr>
            <a:lnSpc>
              <a:spcPct val="100000"/>
            </a:lnSpc>
            <a:spcBef>
              <a:spcPct val="0"/>
            </a:spcBef>
            <a:spcAft>
              <a:spcPct val="35000"/>
            </a:spcAft>
          </a:pPr>
          <a:r>
            <a:rPr lang="en-US" altLang="zh-CN" sz="1100" b="1" dirty="0" smtClean="0">
              <a:solidFill>
                <a:schemeClr val="accent2"/>
              </a:solidFill>
              <a:latin typeface="微软雅黑" panose="020B0503020204020204" pitchFamily="34" charset="-122"/>
              <a:ea typeface="微软雅黑" panose="020B0503020204020204" pitchFamily="34" charset="-122"/>
            </a:rPr>
            <a:t>2016</a:t>
          </a:r>
          <a:r>
            <a:rPr lang="zh-CN" altLang="en-US" sz="1100" b="1" dirty="0" smtClean="0">
              <a:solidFill>
                <a:schemeClr val="accent2"/>
              </a:solidFill>
              <a:latin typeface="微软雅黑" panose="020B0503020204020204" pitchFamily="34" charset="-122"/>
              <a:ea typeface="微软雅黑" panose="020B0503020204020204" pitchFamily="34" charset="-122"/>
            </a:rPr>
            <a:t>年</a:t>
          </a:r>
          <a:r>
            <a:rPr lang="en-US" altLang="zh-CN" sz="1100" b="1" dirty="0" smtClean="0">
              <a:solidFill>
                <a:schemeClr val="accent2"/>
              </a:solidFill>
              <a:latin typeface="微软雅黑" panose="020B0503020204020204" pitchFamily="34" charset="-122"/>
              <a:ea typeface="微软雅黑" panose="020B0503020204020204" pitchFamily="34" charset="-122"/>
            </a:rPr>
            <a:t>1</a:t>
          </a:r>
          <a:r>
            <a:rPr lang="zh-CN" altLang="en-US" sz="1100" b="1" dirty="0" smtClean="0">
              <a:solidFill>
                <a:schemeClr val="accent2"/>
              </a:solidFill>
              <a:latin typeface="微软雅黑" panose="020B0503020204020204" pitchFamily="34" charset="-122"/>
              <a:ea typeface="微软雅黑" panose="020B0503020204020204" pitchFamily="34" charset="-122"/>
            </a:rPr>
            <a:t>月</a:t>
          </a:r>
          <a:endParaRPr lang="en-US" altLang="zh-CN" sz="1100" b="1" dirty="0" smtClean="0">
            <a:solidFill>
              <a:schemeClr val="accent2"/>
            </a:solidFill>
            <a:latin typeface="微软雅黑" panose="020B0503020204020204" pitchFamily="34" charset="-122"/>
            <a:ea typeface="微软雅黑" panose="020B0503020204020204" pitchFamily="34" charset="-122"/>
          </a:endParaRPr>
        </a:p>
        <a:p>
          <a:pPr>
            <a:lnSpc>
              <a:spcPct val="100000"/>
            </a:lnSpc>
            <a:spcBef>
              <a:spcPct val="0"/>
            </a:spcBef>
            <a:spcAft>
              <a:spcPct val="35000"/>
            </a:spcAft>
          </a:pPr>
          <a:r>
            <a:rPr lang="zh-CN" altLang="en-US" sz="1100" b="0" dirty="0" smtClean="0">
              <a:solidFill>
                <a:schemeClr val="tx1"/>
              </a:solidFill>
              <a:latin typeface="微软雅黑" panose="020B0503020204020204" pitchFamily="34" charset="-122"/>
              <a:ea typeface="微软雅黑" panose="020B0503020204020204" pitchFamily="34" charset="-122"/>
            </a:rPr>
            <a:t>结售汇系统升级改造</a:t>
          </a:r>
          <a:endParaRPr sz="6000" b="0" dirty="0">
            <a:solidFill>
              <a:schemeClr val="tx1"/>
            </a:solidFill>
          </a:endParaRPr>
        </a:p>
      </dgm:t>
    </dgm:pt>
    <dgm:pt modelId="{B5157CD4-ACC3-6843-A191-F62FBDDEB494}" type="parTrans" cxnId="{A0DF2F2A-E601-4655-8E0F-417F656D7C87}">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948C009-FBBA-694D-B7B8-1D0556C44B4A}" type="sibTrans" cxnId="{A0DF2F2A-E601-4655-8E0F-417F656D7C87}">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E0CB0662-D8C5-6B49-9E5C-14BD852D4381}">
      <dgm:prSet phldrT="[文本]" phldr="0" custT="1"/>
      <dgm:spPr/>
      <dgm:t>
        <a:bodyPr vert="horz" wrap="square"/>
        <a:lstStyle/>
        <a:p>
          <a:pPr>
            <a:lnSpc>
              <a:spcPct val="100000"/>
            </a:lnSpc>
            <a:spcBef>
              <a:spcPct val="0"/>
            </a:spcBef>
            <a:spcAft>
              <a:spcPct val="35000"/>
            </a:spcAft>
          </a:pPr>
          <a:r>
            <a:rPr lang="en-US" altLang="zh-CN" sz="1100" b="1" dirty="0" smtClean="0">
              <a:solidFill>
                <a:schemeClr val="accent2"/>
              </a:solidFill>
              <a:latin typeface="微软雅黑" panose="020B0503020204020204" pitchFamily="34" charset="-122"/>
              <a:ea typeface="微软雅黑" panose="020B0503020204020204" pitchFamily="34" charset="-122"/>
            </a:rPr>
            <a:t>2017</a:t>
          </a:r>
          <a:r>
            <a:rPr lang="zh-CN" altLang="en-US" sz="1100" b="1" dirty="0" smtClean="0">
              <a:solidFill>
                <a:schemeClr val="accent2"/>
              </a:solidFill>
              <a:latin typeface="微软雅黑" panose="020B0503020204020204" pitchFamily="34" charset="-122"/>
              <a:ea typeface="微软雅黑" panose="020B0503020204020204" pitchFamily="34" charset="-122"/>
            </a:rPr>
            <a:t>年</a:t>
          </a:r>
          <a:r>
            <a:rPr lang="en-US" altLang="zh-CN" sz="1100" b="1" dirty="0" smtClean="0">
              <a:solidFill>
                <a:schemeClr val="accent2"/>
              </a:solidFill>
              <a:latin typeface="微软雅黑" panose="020B0503020204020204" pitchFamily="34" charset="-122"/>
              <a:ea typeface="微软雅黑" panose="020B0503020204020204" pitchFamily="34" charset="-122"/>
            </a:rPr>
            <a:t>10</a:t>
          </a:r>
          <a:r>
            <a:rPr lang="zh-CN" altLang="en-US" sz="1100" b="1" dirty="0" smtClean="0">
              <a:solidFill>
                <a:schemeClr val="accent2"/>
              </a:solidFill>
              <a:latin typeface="微软雅黑" panose="020B0503020204020204" pitchFamily="34" charset="-122"/>
              <a:ea typeface="微软雅黑" panose="020B0503020204020204" pitchFamily="34" charset="-122"/>
            </a:rPr>
            <a:t>月</a:t>
          </a:r>
        </a:p>
        <a:p>
          <a:pPr>
            <a:lnSpc>
              <a:spcPct val="100000"/>
            </a:lnSpc>
            <a:spcBef>
              <a:spcPct val="0"/>
            </a:spcBef>
            <a:spcAft>
              <a:spcPct val="35000"/>
            </a:spcAft>
          </a:pPr>
          <a:r>
            <a:rPr lang="en-US" altLang="zh-CN" sz="1100" dirty="0" smtClean="0">
              <a:latin typeface="微软雅黑" panose="020B0503020204020204" pitchFamily="34" charset="-122"/>
              <a:ea typeface="微软雅黑" panose="020B0503020204020204" pitchFamily="34" charset="-122"/>
            </a:rPr>
            <a:t>1.7</a:t>
          </a:r>
          <a:r>
            <a:rPr lang="zh-CN" altLang="en-US" sz="1100" dirty="0" smtClean="0">
              <a:latin typeface="微软雅黑" panose="020B0503020204020204" pitchFamily="34" charset="-122"/>
              <a:ea typeface="微软雅黑" panose="020B0503020204020204" pitchFamily="34" charset="-122"/>
            </a:rPr>
            <a:t>版本上线</a:t>
          </a:r>
          <a:endParaRPr lang="en-US" altLang="zh-CN" sz="1100" dirty="0" smtClean="0">
            <a:latin typeface="微软雅黑" panose="020B0503020204020204" pitchFamily="34" charset="-122"/>
            <a:ea typeface="微软雅黑" panose="020B0503020204020204" pitchFamily="34" charset="-122"/>
          </a:endParaRPr>
        </a:p>
      </dgm:t>
    </dgm:pt>
    <dgm:pt modelId="{EF3AC01A-9A20-BA43-8B69-A5E3D70747CF}" type="parTrans" cxnId="{BDE07120-CD64-456F-B6F1-6F554A7CC904}">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865CA779-D896-2549-A003-B5C292A50870}" type="sibTrans" cxnId="{BDE07120-CD64-456F-B6F1-6F554A7CC904}">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DCCBBCC-FB5F-164C-A886-EA31A8B2B662}">
      <dgm:prSet phldrT="[文本]" phldr="0" custT="1"/>
      <dgm:spPr/>
      <dgm:t>
        <a:bodyPr vert="horz" wrap="square"/>
        <a:lstStyle/>
        <a:p>
          <a:pPr>
            <a:lnSpc>
              <a:spcPct val="100000"/>
            </a:lnSpc>
            <a:spcBef>
              <a:spcPct val="0"/>
            </a:spcBef>
            <a:spcAft>
              <a:spcPct val="35000"/>
            </a:spcAft>
          </a:pPr>
          <a:r>
            <a:rPr lang="en-US" sz="1100" b="1" dirty="0" smtClean="0">
              <a:solidFill>
                <a:schemeClr val="accent2"/>
              </a:solidFill>
              <a:latin typeface="微软雅黑" panose="020B0503020204020204" pitchFamily="34" charset="-122"/>
              <a:ea typeface="微软雅黑" panose="020B0503020204020204" pitchFamily="34" charset="-122"/>
            </a:rPr>
            <a:t>2017</a:t>
          </a:r>
          <a:r>
            <a:rPr lang="zh-CN" altLang="en-US" sz="1100" b="1" dirty="0" smtClean="0">
              <a:solidFill>
                <a:schemeClr val="accent2"/>
              </a:solidFill>
              <a:latin typeface="微软雅黑" panose="020B0503020204020204" pitchFamily="34" charset="-122"/>
              <a:ea typeface="微软雅黑" panose="020B0503020204020204" pitchFamily="34" charset="-122"/>
            </a:rPr>
            <a:t>年</a:t>
          </a:r>
          <a:r>
            <a:rPr lang="en-US" altLang="zh-CN" sz="1100" b="1" dirty="0" smtClean="0">
              <a:solidFill>
                <a:schemeClr val="accent2"/>
              </a:solidFill>
              <a:latin typeface="微软雅黑" panose="020B0503020204020204" pitchFamily="34" charset="-122"/>
              <a:ea typeface="微软雅黑" panose="020B0503020204020204" pitchFamily="34" charset="-122"/>
            </a:rPr>
            <a:t>12</a:t>
          </a:r>
          <a:r>
            <a:rPr lang="zh-CN" altLang="en-US" sz="1100" b="1" dirty="0" smtClean="0">
              <a:solidFill>
                <a:schemeClr val="accent2"/>
              </a:solidFill>
              <a:latin typeface="微软雅黑" panose="020B0503020204020204" pitchFamily="34" charset="-122"/>
              <a:ea typeface="微软雅黑" panose="020B0503020204020204" pitchFamily="34" charset="-122"/>
            </a:rPr>
            <a:t>月</a:t>
          </a:r>
        </a:p>
        <a:p>
          <a:pPr>
            <a:lnSpc>
              <a:spcPct val="100000"/>
            </a:lnSpc>
            <a:spcBef>
              <a:spcPct val="0"/>
            </a:spcBef>
            <a:spcAft>
              <a:spcPct val="35000"/>
            </a:spcAft>
          </a:pPr>
          <a:r>
            <a:rPr lang="en-US" altLang="zh-CN" sz="1100" b="0" dirty="0" smtClean="0">
              <a:latin typeface="微软雅黑" panose="020B0503020204020204" pitchFamily="34" charset="-122"/>
              <a:ea typeface="微软雅黑" panose="020B0503020204020204" pitchFamily="34" charset="-122"/>
            </a:rPr>
            <a:t>1.8</a:t>
          </a:r>
          <a:r>
            <a:rPr lang="zh-CN" altLang="en-US" sz="1100" b="0" dirty="0" smtClean="0">
              <a:latin typeface="微软雅黑" panose="020B0503020204020204" pitchFamily="34" charset="-122"/>
              <a:ea typeface="微软雅黑" panose="020B0503020204020204" pitchFamily="34" charset="-122"/>
            </a:rPr>
            <a:t>版本上线</a:t>
          </a:r>
          <a:endParaRPr lang="en-US" altLang="zh-CN" sz="1100" b="0" dirty="0" smtClean="0">
            <a:latin typeface="微软雅黑" panose="020B0503020204020204" pitchFamily="34" charset="-122"/>
            <a:ea typeface="微软雅黑" panose="020B0503020204020204" pitchFamily="34" charset="-122"/>
          </a:endParaRPr>
        </a:p>
        <a:p>
          <a:pPr>
            <a:lnSpc>
              <a:spcPct val="100000"/>
            </a:lnSpc>
            <a:spcBef>
              <a:spcPct val="0"/>
            </a:spcBef>
            <a:spcAft>
              <a:spcPct val="35000"/>
            </a:spcAft>
          </a:pPr>
          <a:r>
            <a:rPr lang="zh-CN" altLang="en-US" sz="900" b="0" dirty="0" smtClean="0">
              <a:latin typeface="微软雅黑" panose="020B0503020204020204" pitchFamily="34" charset="-122"/>
              <a:ea typeface="微软雅黑" panose="020B0503020204020204" pitchFamily="34" charset="-122"/>
            </a:rPr>
            <a:t>（</a:t>
          </a:r>
          <a:r>
            <a:rPr lang="zh-CN" sz="900" dirty="0" smtClean="0"/>
            <a:t>增加关注名单和待说明的交易类型</a:t>
          </a:r>
          <a:r>
            <a:rPr lang="zh-CN" altLang="en-US" sz="900" b="0" dirty="0" smtClean="0">
              <a:latin typeface="微软雅黑" panose="020B0503020204020204" pitchFamily="34" charset="-122"/>
              <a:ea typeface="微软雅黑" panose="020B0503020204020204" pitchFamily="34" charset="-122"/>
            </a:rPr>
            <a:t>）</a:t>
          </a:r>
          <a:endParaRPr sz="900" dirty="0"/>
        </a:p>
      </dgm:t>
    </dgm:pt>
    <dgm:pt modelId="{B36D24DC-A93B-6744-BE88-E530D9B1450E}" type="parTrans" cxnId="{534E3889-DB43-4DEE-B9A8-23D51C049D3A}">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A912DABE-9197-4145-BF12-AF0E8C312C18}" type="sibTrans" cxnId="{534E3889-DB43-4DEE-B9A8-23D51C049D3A}">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4CE93525-35F2-FE4A-ACA5-F8A3E39C87CC}">
      <dgm:prSet phldr="0" custT="1"/>
      <dgm:spPr/>
      <dgm:t>
        <a:bodyPr vert="horz" wrap="square"/>
        <a:lstStyle/>
        <a:p>
          <a:pPr>
            <a:lnSpc>
              <a:spcPct val="100000"/>
            </a:lnSpc>
            <a:spcBef>
              <a:spcPct val="0"/>
            </a:spcBef>
            <a:spcAft>
              <a:spcPct val="35000"/>
            </a:spcAft>
          </a:pPr>
          <a:r>
            <a:rPr lang="en-US" sz="1100" b="1" dirty="0" smtClean="0">
              <a:solidFill>
                <a:schemeClr val="accent2"/>
              </a:solidFill>
              <a:latin typeface="微软雅黑" panose="020B0503020204020204" pitchFamily="34" charset="-122"/>
              <a:ea typeface="微软雅黑" panose="020B0503020204020204" pitchFamily="34" charset="-122"/>
            </a:rPr>
            <a:t>2010</a:t>
          </a:r>
          <a:r>
            <a:rPr lang="zh-CN" altLang="en-US" sz="1100" b="1" dirty="0" smtClean="0">
              <a:solidFill>
                <a:schemeClr val="accent2"/>
              </a:solidFill>
              <a:latin typeface="微软雅黑" panose="020B0503020204020204" pitchFamily="34" charset="-122"/>
              <a:ea typeface="微软雅黑" panose="020B0503020204020204" pitchFamily="34" charset="-122"/>
            </a:rPr>
            <a:t>年</a:t>
          </a:r>
          <a:r>
            <a:rPr lang="en-US" altLang="zh-CN" sz="1100" b="1" dirty="0" smtClean="0">
              <a:solidFill>
                <a:schemeClr val="accent2"/>
              </a:solidFill>
              <a:latin typeface="微软雅黑" panose="020B0503020204020204" pitchFamily="34" charset="-122"/>
              <a:ea typeface="微软雅黑" panose="020B0503020204020204" pitchFamily="34" charset="-122"/>
            </a:rPr>
            <a:t>3</a:t>
          </a:r>
          <a:r>
            <a:rPr lang="zh-CN" altLang="en-US" sz="1100" b="1" dirty="0" smtClean="0">
              <a:solidFill>
                <a:schemeClr val="accent2"/>
              </a:solidFill>
              <a:latin typeface="微软雅黑" panose="020B0503020204020204" pitchFamily="34" charset="-122"/>
              <a:ea typeface="微软雅黑" panose="020B0503020204020204" pitchFamily="34" charset="-122"/>
            </a:rPr>
            <a:t>月</a:t>
          </a:r>
          <a:endParaRPr lang="en-US" altLang="zh-CN" sz="1100" b="1" dirty="0" smtClean="0">
            <a:solidFill>
              <a:schemeClr val="accent2"/>
            </a:solidFill>
            <a:latin typeface="微软雅黑" panose="020B0503020204020204" pitchFamily="34" charset="-122"/>
            <a:ea typeface="微软雅黑" panose="020B0503020204020204" pitchFamily="34" charset="-122"/>
          </a:endParaRPr>
        </a:p>
        <a:p>
          <a:pPr>
            <a:lnSpc>
              <a:spcPct val="100000"/>
            </a:lnSpc>
            <a:spcBef>
              <a:spcPct val="0"/>
            </a:spcBef>
            <a:spcAft>
              <a:spcPct val="35000"/>
            </a:spcAft>
          </a:pPr>
          <a:r>
            <a:rPr lang="en-US" altLang="zh-CN" sz="1100" b="0" dirty="0" err="1" smtClean="0">
              <a:solidFill>
                <a:schemeClr val="tx1"/>
              </a:solidFill>
              <a:latin typeface="微软雅黑" panose="020B0503020204020204" pitchFamily="34" charset="-122"/>
              <a:ea typeface="微软雅黑" panose="020B0503020204020204" pitchFamily="34" charset="-122"/>
            </a:rPr>
            <a:t>OffQuota</a:t>
          </a:r>
          <a:r>
            <a:rPr lang="zh-CN" altLang="en-US" sz="1100" b="0" dirty="0" smtClean="0">
              <a:solidFill>
                <a:schemeClr val="tx1"/>
              </a:solidFill>
              <a:latin typeface="微软雅黑" panose="020B0503020204020204" pitchFamily="34" charset="-122"/>
              <a:ea typeface="微软雅黑" panose="020B0503020204020204" pitchFamily="34" charset="-122"/>
            </a:rPr>
            <a:t>业务上线</a:t>
          </a:r>
          <a:endParaRPr lang="zh-CN" altLang="en-US" sz="1100" b="0" dirty="0">
            <a:solidFill>
              <a:schemeClr val="tx1"/>
            </a:solidFill>
            <a:latin typeface="微软雅黑" panose="020B0503020204020204" pitchFamily="34" charset="-122"/>
            <a:ea typeface="微软雅黑" panose="020B0503020204020204" pitchFamily="34" charset="-122"/>
          </a:endParaRPr>
        </a:p>
      </dgm:t>
    </dgm:pt>
    <dgm:pt modelId="{88AFA42F-06BC-CD47-B08C-32EB6D0FC9AC}" type="parTrans" cxnId="{634C3541-942F-4129-B798-175CEA073385}">
      <dgm:prSet/>
      <dgm:spPr/>
      <dgm:t>
        <a:bodyPr/>
        <a:lstStyle/>
        <a:p>
          <a:endParaRPr lang="zh-CN" altLang="en-US" sz="1800"/>
        </a:p>
      </dgm:t>
    </dgm:pt>
    <dgm:pt modelId="{630A22C5-03DB-A14B-A7D1-7C944C9CA047}" type="sibTrans" cxnId="{634C3541-942F-4129-B798-175CEA073385}">
      <dgm:prSet/>
      <dgm:spPr/>
      <dgm:t>
        <a:bodyPr/>
        <a:lstStyle/>
        <a:p>
          <a:endParaRPr lang="zh-CN" altLang="en-US" sz="1800"/>
        </a:p>
      </dgm:t>
    </dgm:pt>
    <dgm:pt modelId="{0BB71A20-D665-47B8-832D-A92B5A11A3F8}">
      <dgm:prSet custT="1"/>
      <dgm:spPr/>
      <dgm:t>
        <a:bodyPr/>
        <a:lstStyle/>
        <a:p>
          <a:endParaRPr altLang="en-US" sz="2800"/>
        </a:p>
      </dgm:t>
    </dgm:pt>
    <dgm:pt modelId="{767C2C0C-F30A-4E0E-932B-F37D3F7F0167}" type="parTrans" cxnId="{926A42A1-DB22-4396-9AF3-B5446D186617}">
      <dgm:prSet/>
      <dgm:spPr/>
      <dgm:t>
        <a:bodyPr/>
        <a:lstStyle/>
        <a:p>
          <a:endParaRPr lang="zh-CN" altLang="en-US" sz="1600"/>
        </a:p>
      </dgm:t>
    </dgm:pt>
    <dgm:pt modelId="{CAFB5AF1-3ED9-4DD6-A310-748813E2F455}" type="sibTrans" cxnId="{926A42A1-DB22-4396-9AF3-B5446D186617}">
      <dgm:prSet/>
      <dgm:spPr/>
      <dgm:t>
        <a:bodyPr/>
        <a:lstStyle/>
        <a:p>
          <a:endParaRPr lang="zh-CN" altLang="en-US" sz="1600"/>
        </a:p>
      </dgm:t>
    </dgm:pt>
    <dgm:pt modelId="{C36A7D61-01C6-8E4D-B2E7-7D9C6C24E27D}" type="pres">
      <dgm:prSet presAssocID="{A29661F2-A401-DB47-A937-3A461402042A}" presName="Name0" presStyleCnt="0">
        <dgm:presLayoutVars>
          <dgm:dir/>
          <dgm:resizeHandles val="exact"/>
        </dgm:presLayoutVars>
      </dgm:prSet>
      <dgm:spPr/>
    </dgm:pt>
    <dgm:pt modelId="{7CBB9C27-5E41-1F49-966B-08A4C2886EFB}" type="pres">
      <dgm:prSet presAssocID="{A29661F2-A401-DB47-A937-3A461402042A}" presName="arrow" presStyleLbl="bgShp" presStyleIdx="0" presStyleCnt="1"/>
      <dgm:spPr/>
    </dgm:pt>
    <dgm:pt modelId="{A1318F67-1D0E-844A-B5ED-12F0C0533C83}" type="pres">
      <dgm:prSet presAssocID="{A29661F2-A401-DB47-A937-3A461402042A}" presName="points" presStyleCnt="0"/>
      <dgm:spPr/>
    </dgm:pt>
    <dgm:pt modelId="{E3CE5169-A7F6-4558-8A58-C262DC437472}" type="pres">
      <dgm:prSet presAssocID="{44DE9B8C-D165-4E12-A38C-0026AE01C494}" presName="compositeA" presStyleCnt="0"/>
      <dgm:spPr/>
    </dgm:pt>
    <dgm:pt modelId="{999F2B29-BA9F-46B7-BE04-0E920206A831}" type="pres">
      <dgm:prSet presAssocID="{44DE9B8C-D165-4E12-A38C-0026AE01C494}" presName="textA" presStyleLbl="revTx" presStyleIdx="0" presStyleCnt="6" custScaleX="160300">
        <dgm:presLayoutVars>
          <dgm:bulletEnabled val="1"/>
        </dgm:presLayoutVars>
      </dgm:prSet>
      <dgm:spPr/>
      <dgm:t>
        <a:bodyPr/>
        <a:lstStyle/>
        <a:p>
          <a:endParaRPr lang="zh-CN" altLang="en-US"/>
        </a:p>
      </dgm:t>
    </dgm:pt>
    <dgm:pt modelId="{521D1BC5-59B8-4213-A3B2-553DAC2AAEE2}" type="pres">
      <dgm:prSet presAssocID="{44DE9B8C-D165-4E12-A38C-0026AE01C494}" presName="circleA" presStyleLbl="node1" presStyleIdx="0" presStyleCnt="6"/>
      <dgm:spPr/>
    </dgm:pt>
    <dgm:pt modelId="{78DFA25A-C87E-47E5-A549-858C034A0C36}" type="pres">
      <dgm:prSet presAssocID="{44DE9B8C-D165-4E12-A38C-0026AE01C494}" presName="spaceA" presStyleCnt="0"/>
      <dgm:spPr/>
    </dgm:pt>
    <dgm:pt modelId="{ED484266-5C8E-4B3C-8228-0B6A5CD91141}" type="pres">
      <dgm:prSet presAssocID="{66EBB198-A73B-4370-A191-3B0DBCD78EEE}" presName="space" presStyleCnt="0"/>
      <dgm:spPr/>
    </dgm:pt>
    <dgm:pt modelId="{B191820C-27E6-4E7C-B03D-2688057198BA}" type="pres">
      <dgm:prSet presAssocID="{AE74955D-DE39-D847-9357-60EDCC7495FF}" presName="compositeB" presStyleCnt="0"/>
      <dgm:spPr/>
    </dgm:pt>
    <dgm:pt modelId="{85EF17BB-E98B-4089-8E40-49EE7DDB023D}" type="pres">
      <dgm:prSet presAssocID="{AE74955D-DE39-D847-9357-60EDCC7495FF}" presName="textB" presStyleLbl="revTx" presStyleIdx="1" presStyleCnt="6" custScaleX="128012">
        <dgm:presLayoutVars>
          <dgm:bulletEnabled val="1"/>
        </dgm:presLayoutVars>
      </dgm:prSet>
      <dgm:spPr/>
      <dgm:t>
        <a:bodyPr/>
        <a:lstStyle/>
        <a:p>
          <a:endParaRPr lang="zh-CN" altLang="en-US"/>
        </a:p>
      </dgm:t>
    </dgm:pt>
    <dgm:pt modelId="{8FA57EFC-5877-4B2F-80C6-4CD1096440B7}" type="pres">
      <dgm:prSet presAssocID="{AE74955D-DE39-D847-9357-60EDCC7495FF}" presName="circleB" presStyleLbl="node1" presStyleIdx="1" presStyleCnt="6"/>
      <dgm:spPr/>
    </dgm:pt>
    <dgm:pt modelId="{A754A500-903C-435F-A03F-FB5E1B638177}" type="pres">
      <dgm:prSet presAssocID="{AE74955D-DE39-D847-9357-60EDCC7495FF}" presName="spaceB" presStyleCnt="0"/>
      <dgm:spPr/>
    </dgm:pt>
    <dgm:pt modelId="{1DDF289B-44D4-074F-A697-FBF7B3968BA1}" type="pres">
      <dgm:prSet presAssocID="{0948C009-FBBA-694D-B7B8-1D0556C44B4A}" presName="space" presStyleCnt="0"/>
      <dgm:spPr/>
    </dgm:pt>
    <dgm:pt modelId="{54CEE8D3-6596-48D7-9AB9-BD1AEC3459EE}" type="pres">
      <dgm:prSet presAssocID="{E0CB0662-D8C5-6B49-9E5C-14BD852D4381}" presName="compositeA" presStyleCnt="0"/>
      <dgm:spPr/>
    </dgm:pt>
    <dgm:pt modelId="{FA99C83D-4C1C-463B-A543-570D0553FA24}" type="pres">
      <dgm:prSet presAssocID="{E0CB0662-D8C5-6B49-9E5C-14BD852D4381}" presName="textA" presStyleLbl="revTx" presStyleIdx="2" presStyleCnt="6" custScaleX="135487" custLinFactNeighborX="17069" custLinFactNeighborY="-3260">
        <dgm:presLayoutVars>
          <dgm:bulletEnabled val="1"/>
        </dgm:presLayoutVars>
      </dgm:prSet>
      <dgm:spPr/>
      <dgm:t>
        <a:bodyPr/>
        <a:lstStyle/>
        <a:p>
          <a:endParaRPr lang="zh-CN" altLang="en-US"/>
        </a:p>
      </dgm:t>
    </dgm:pt>
    <dgm:pt modelId="{EEEA731A-9EF2-408B-B96B-CB9EBF3B299D}" type="pres">
      <dgm:prSet presAssocID="{E0CB0662-D8C5-6B49-9E5C-14BD852D4381}" presName="circleA" presStyleLbl="node1" presStyleIdx="2" presStyleCnt="6" custLinFactNeighborX="69863"/>
      <dgm:spPr/>
    </dgm:pt>
    <dgm:pt modelId="{DAA57ADC-940F-4981-9158-734C6BF4E56E}" type="pres">
      <dgm:prSet presAssocID="{E0CB0662-D8C5-6B49-9E5C-14BD852D4381}" presName="spaceA" presStyleCnt="0"/>
      <dgm:spPr/>
    </dgm:pt>
    <dgm:pt modelId="{29CA2D17-CEE7-224E-990B-80A10F6A3ED5}" type="pres">
      <dgm:prSet presAssocID="{865CA779-D896-2549-A003-B5C292A50870}" presName="space" presStyleCnt="0"/>
      <dgm:spPr/>
    </dgm:pt>
    <dgm:pt modelId="{18E208A4-6179-46B3-BCDE-CAE5E81207C9}" type="pres">
      <dgm:prSet presAssocID="{0DCCBBCC-FB5F-164C-A886-EA31A8B2B662}" presName="compositeB" presStyleCnt="0"/>
      <dgm:spPr/>
    </dgm:pt>
    <dgm:pt modelId="{02CB00A5-5A1C-4D0D-B43C-FC8813BFC180}" type="pres">
      <dgm:prSet presAssocID="{0DCCBBCC-FB5F-164C-A886-EA31A8B2B662}" presName="textB" presStyleLbl="revTx" presStyleIdx="3" presStyleCnt="6" custScaleX="241781">
        <dgm:presLayoutVars>
          <dgm:bulletEnabled val="1"/>
        </dgm:presLayoutVars>
      </dgm:prSet>
      <dgm:spPr/>
      <dgm:t>
        <a:bodyPr/>
        <a:lstStyle/>
        <a:p>
          <a:endParaRPr lang="zh-CN" altLang="en-US"/>
        </a:p>
      </dgm:t>
    </dgm:pt>
    <dgm:pt modelId="{C29E8FDC-77A2-42F7-BF5C-B4CED93FD651}" type="pres">
      <dgm:prSet presAssocID="{0DCCBBCC-FB5F-164C-A886-EA31A8B2B662}" presName="circleB" presStyleLbl="node1" presStyleIdx="3" presStyleCnt="6"/>
      <dgm:spPr/>
    </dgm:pt>
    <dgm:pt modelId="{FE4C9187-85C5-4CB4-8C79-A67D4BE0FF02}" type="pres">
      <dgm:prSet presAssocID="{0DCCBBCC-FB5F-164C-A886-EA31A8B2B662}" presName="spaceB" presStyleCnt="0"/>
      <dgm:spPr/>
    </dgm:pt>
    <dgm:pt modelId="{659CE48A-09AF-8143-9973-9DF79E01095A}" type="pres">
      <dgm:prSet presAssocID="{A912DABE-9197-4145-BF12-AF0E8C312C18}" presName="space" presStyleCnt="0"/>
      <dgm:spPr/>
    </dgm:pt>
    <dgm:pt modelId="{575D07E3-0B00-469F-8179-CD9123A389C6}" type="pres">
      <dgm:prSet presAssocID="{4CE93525-35F2-FE4A-ACA5-F8A3E39C87CC}" presName="compositeA" presStyleCnt="0"/>
      <dgm:spPr/>
    </dgm:pt>
    <dgm:pt modelId="{F9BE7585-217F-4CAA-BC58-711861CD9330}" type="pres">
      <dgm:prSet presAssocID="{4CE93525-35F2-FE4A-ACA5-F8A3E39C87CC}" presName="textA" presStyleLbl="revTx" presStyleIdx="4" presStyleCnt="6" custScaleX="176504" custLinFactNeighborX="-16261" custLinFactNeighborY="4834">
        <dgm:presLayoutVars>
          <dgm:bulletEnabled val="1"/>
        </dgm:presLayoutVars>
      </dgm:prSet>
      <dgm:spPr/>
      <dgm:t>
        <a:bodyPr/>
        <a:lstStyle/>
        <a:p>
          <a:endParaRPr lang="zh-CN" altLang="en-US"/>
        </a:p>
      </dgm:t>
    </dgm:pt>
    <dgm:pt modelId="{81C2D134-3D78-43DB-BF63-8F198A012D2A}" type="pres">
      <dgm:prSet presAssocID="{4CE93525-35F2-FE4A-ACA5-F8A3E39C87CC}" presName="circleA" presStyleLbl="node1" presStyleIdx="4" presStyleCnt="6" custLinFactNeighborX="-79962"/>
      <dgm:spPr/>
    </dgm:pt>
    <dgm:pt modelId="{0C5D91A9-CAC8-4242-A275-E40D5F85C7EE}" type="pres">
      <dgm:prSet presAssocID="{4CE93525-35F2-FE4A-ACA5-F8A3E39C87CC}" presName="spaceA" presStyleCnt="0"/>
      <dgm:spPr/>
    </dgm:pt>
    <dgm:pt modelId="{87BFB67A-7E23-4FF9-9E3A-2389DF31D73F}" type="pres">
      <dgm:prSet presAssocID="{630A22C5-03DB-A14B-A7D1-7C944C9CA047}" presName="space" presStyleCnt="0"/>
      <dgm:spPr/>
    </dgm:pt>
    <dgm:pt modelId="{53D07475-A5BD-475C-810C-CDF99223138F}" type="pres">
      <dgm:prSet presAssocID="{0BB71A20-D665-47B8-832D-A92B5A11A3F8}" presName="compositeB" presStyleCnt="0"/>
      <dgm:spPr/>
    </dgm:pt>
    <dgm:pt modelId="{EC1A265E-5293-42C2-90C6-A8980680E077}" type="pres">
      <dgm:prSet presAssocID="{0BB71A20-D665-47B8-832D-A92B5A11A3F8}" presName="textB" presStyleLbl="revTx" presStyleIdx="5" presStyleCnt="6">
        <dgm:presLayoutVars>
          <dgm:bulletEnabled val="1"/>
        </dgm:presLayoutVars>
      </dgm:prSet>
      <dgm:spPr/>
      <dgm:t>
        <a:bodyPr/>
        <a:lstStyle/>
        <a:p>
          <a:endParaRPr lang="zh-CN" altLang="en-US"/>
        </a:p>
      </dgm:t>
    </dgm:pt>
    <dgm:pt modelId="{4C2C86E1-018B-4D4B-A03E-AA405FF53D4A}" type="pres">
      <dgm:prSet presAssocID="{0BB71A20-D665-47B8-832D-A92B5A11A3F8}" presName="circleB" presStyleLbl="node1" presStyleIdx="5" presStyleCnt="6"/>
      <dgm:spPr/>
    </dgm:pt>
    <dgm:pt modelId="{9AC46FD8-44DC-4D3C-9EEB-09E8CB1741D9}" type="pres">
      <dgm:prSet presAssocID="{0BB71A20-D665-47B8-832D-A92B5A11A3F8}" presName="spaceB" presStyleCnt="0"/>
      <dgm:spPr/>
    </dgm:pt>
  </dgm:ptLst>
  <dgm:cxnLst>
    <dgm:cxn modelId="{D158771B-8C99-493F-AA23-CD4E5EF25015}" type="presOf" srcId="{AE74955D-DE39-D847-9357-60EDCC7495FF}" destId="{85EF17BB-E98B-4089-8E40-49EE7DDB023D}" srcOrd="0" destOrd="0" presId="urn:microsoft.com/office/officeart/2005/8/layout/hProcess11#2"/>
    <dgm:cxn modelId="{EE777AF0-49CF-4F94-951F-2A5BFB5C2131}" type="presOf" srcId="{E0CB0662-D8C5-6B49-9E5C-14BD852D4381}" destId="{FA99C83D-4C1C-463B-A543-570D0553FA24}" srcOrd="0" destOrd="0" presId="urn:microsoft.com/office/officeart/2005/8/layout/hProcess11#2"/>
    <dgm:cxn modelId="{BDE07120-CD64-456F-B6F1-6F554A7CC904}" srcId="{A29661F2-A401-DB47-A937-3A461402042A}" destId="{E0CB0662-D8C5-6B49-9E5C-14BD852D4381}" srcOrd="2" destOrd="0" parTransId="{EF3AC01A-9A20-BA43-8B69-A5E3D70747CF}" sibTransId="{865CA779-D896-2549-A003-B5C292A50870}"/>
    <dgm:cxn modelId="{9EBE0719-0791-4F0E-A823-0E51BC095866}" type="presOf" srcId="{A29661F2-A401-DB47-A937-3A461402042A}" destId="{C36A7D61-01C6-8E4D-B2E7-7D9C6C24E27D}" srcOrd="0" destOrd="0" presId="urn:microsoft.com/office/officeart/2005/8/layout/hProcess11#2"/>
    <dgm:cxn modelId="{C407D811-829D-4AB1-9655-5E2DEACC633C}" type="presOf" srcId="{0DCCBBCC-FB5F-164C-A886-EA31A8B2B662}" destId="{02CB00A5-5A1C-4D0D-B43C-FC8813BFC180}" srcOrd="0" destOrd="0" presId="urn:microsoft.com/office/officeart/2005/8/layout/hProcess11#2"/>
    <dgm:cxn modelId="{DF51F79A-3633-449D-9F68-5E6C0C22EDE4}" type="presOf" srcId="{4CE93525-35F2-FE4A-ACA5-F8A3E39C87CC}" destId="{F9BE7585-217F-4CAA-BC58-711861CD9330}" srcOrd="0" destOrd="0" presId="urn:microsoft.com/office/officeart/2005/8/layout/hProcess11#2"/>
    <dgm:cxn modelId="{EDF51AE8-3C57-4030-B230-65B2067D8F19}" srcId="{A29661F2-A401-DB47-A937-3A461402042A}" destId="{44DE9B8C-D165-4E12-A38C-0026AE01C494}" srcOrd="0" destOrd="0" parTransId="{34A8AA9C-988C-452A-8FE7-7EC74BB37C44}" sibTransId="{66EBB198-A73B-4370-A191-3B0DBCD78EEE}"/>
    <dgm:cxn modelId="{534E3889-DB43-4DEE-B9A8-23D51C049D3A}" srcId="{A29661F2-A401-DB47-A937-3A461402042A}" destId="{0DCCBBCC-FB5F-164C-A886-EA31A8B2B662}" srcOrd="3" destOrd="0" parTransId="{B36D24DC-A93B-6744-BE88-E530D9B1450E}" sibTransId="{A912DABE-9197-4145-BF12-AF0E8C312C18}"/>
    <dgm:cxn modelId="{926A42A1-DB22-4396-9AF3-B5446D186617}" srcId="{A29661F2-A401-DB47-A937-3A461402042A}" destId="{0BB71A20-D665-47B8-832D-A92B5A11A3F8}" srcOrd="5" destOrd="0" parTransId="{767C2C0C-F30A-4E0E-932B-F37D3F7F0167}" sibTransId="{CAFB5AF1-3ED9-4DD6-A310-748813E2F455}"/>
    <dgm:cxn modelId="{634C3541-942F-4129-B798-175CEA073385}" srcId="{A29661F2-A401-DB47-A937-3A461402042A}" destId="{4CE93525-35F2-FE4A-ACA5-F8A3E39C87CC}" srcOrd="4" destOrd="0" parTransId="{88AFA42F-06BC-CD47-B08C-32EB6D0FC9AC}" sibTransId="{630A22C5-03DB-A14B-A7D1-7C944C9CA047}"/>
    <dgm:cxn modelId="{A0DF2F2A-E601-4655-8E0F-417F656D7C87}" srcId="{A29661F2-A401-DB47-A937-3A461402042A}" destId="{AE74955D-DE39-D847-9357-60EDCC7495FF}" srcOrd="1" destOrd="0" parTransId="{B5157CD4-ACC3-6843-A191-F62FBDDEB494}" sibTransId="{0948C009-FBBA-694D-B7B8-1D0556C44B4A}"/>
    <dgm:cxn modelId="{1FF7F0BE-28EF-41DD-980F-DC6A1F1A0B6F}" type="presOf" srcId="{44DE9B8C-D165-4E12-A38C-0026AE01C494}" destId="{999F2B29-BA9F-46B7-BE04-0E920206A831}" srcOrd="0" destOrd="0" presId="urn:microsoft.com/office/officeart/2005/8/layout/hProcess11#2"/>
    <dgm:cxn modelId="{C5969102-3343-4C9B-BC19-713BF1E2A77E}" type="presOf" srcId="{0BB71A20-D665-47B8-832D-A92B5A11A3F8}" destId="{EC1A265E-5293-42C2-90C6-A8980680E077}" srcOrd="0" destOrd="0" presId="urn:microsoft.com/office/officeart/2005/8/layout/hProcess11#2"/>
    <dgm:cxn modelId="{55A1368E-FDA1-47AC-8BA9-987BCE40C62D}" type="presParOf" srcId="{C36A7D61-01C6-8E4D-B2E7-7D9C6C24E27D}" destId="{7CBB9C27-5E41-1F49-966B-08A4C2886EFB}" srcOrd="0" destOrd="0" presId="urn:microsoft.com/office/officeart/2005/8/layout/hProcess11#2"/>
    <dgm:cxn modelId="{E0307BE9-AF72-4E08-8FA1-15928EA22CF1}" type="presParOf" srcId="{C36A7D61-01C6-8E4D-B2E7-7D9C6C24E27D}" destId="{A1318F67-1D0E-844A-B5ED-12F0C0533C83}" srcOrd="1" destOrd="0" presId="urn:microsoft.com/office/officeart/2005/8/layout/hProcess11#2"/>
    <dgm:cxn modelId="{85678E9F-5D63-4A8E-84D7-6E5DF160B9FF}" type="presParOf" srcId="{A1318F67-1D0E-844A-B5ED-12F0C0533C83}" destId="{E3CE5169-A7F6-4558-8A58-C262DC437472}" srcOrd="0" destOrd="0" presId="urn:microsoft.com/office/officeart/2005/8/layout/hProcess11#2"/>
    <dgm:cxn modelId="{E8B57716-9BB9-47FB-9B55-CA1AD2C0BE5F}" type="presParOf" srcId="{E3CE5169-A7F6-4558-8A58-C262DC437472}" destId="{999F2B29-BA9F-46B7-BE04-0E920206A831}" srcOrd="0" destOrd="0" presId="urn:microsoft.com/office/officeart/2005/8/layout/hProcess11#2"/>
    <dgm:cxn modelId="{9B6C2CE5-EF19-49B1-B846-C407CDEC25A7}" type="presParOf" srcId="{E3CE5169-A7F6-4558-8A58-C262DC437472}" destId="{521D1BC5-59B8-4213-A3B2-553DAC2AAEE2}" srcOrd="1" destOrd="0" presId="urn:microsoft.com/office/officeart/2005/8/layout/hProcess11#2"/>
    <dgm:cxn modelId="{3E887E7A-E770-4272-A093-4CC64E281A04}" type="presParOf" srcId="{E3CE5169-A7F6-4558-8A58-C262DC437472}" destId="{78DFA25A-C87E-47E5-A549-858C034A0C36}" srcOrd="2" destOrd="0" presId="urn:microsoft.com/office/officeart/2005/8/layout/hProcess11#2"/>
    <dgm:cxn modelId="{AD3E563D-5B7B-4307-A44D-4CCF917149B7}" type="presParOf" srcId="{A1318F67-1D0E-844A-B5ED-12F0C0533C83}" destId="{ED484266-5C8E-4B3C-8228-0B6A5CD91141}" srcOrd="1" destOrd="0" presId="urn:microsoft.com/office/officeart/2005/8/layout/hProcess11#2"/>
    <dgm:cxn modelId="{5C68F1BE-C2E5-4ED5-9630-257EC0EAAF49}" type="presParOf" srcId="{A1318F67-1D0E-844A-B5ED-12F0C0533C83}" destId="{B191820C-27E6-4E7C-B03D-2688057198BA}" srcOrd="2" destOrd="0" presId="urn:microsoft.com/office/officeart/2005/8/layout/hProcess11#2"/>
    <dgm:cxn modelId="{482318F5-7905-4CFE-AA85-5440D908A271}" type="presParOf" srcId="{B191820C-27E6-4E7C-B03D-2688057198BA}" destId="{85EF17BB-E98B-4089-8E40-49EE7DDB023D}" srcOrd="0" destOrd="0" presId="urn:microsoft.com/office/officeart/2005/8/layout/hProcess11#2"/>
    <dgm:cxn modelId="{D26C1989-85F6-42D1-BB59-CD0EDEC38793}" type="presParOf" srcId="{B191820C-27E6-4E7C-B03D-2688057198BA}" destId="{8FA57EFC-5877-4B2F-80C6-4CD1096440B7}" srcOrd="1" destOrd="0" presId="urn:microsoft.com/office/officeart/2005/8/layout/hProcess11#2"/>
    <dgm:cxn modelId="{2D2C099D-FE44-4E7B-86D9-95B047B81DAF}" type="presParOf" srcId="{B191820C-27E6-4E7C-B03D-2688057198BA}" destId="{A754A500-903C-435F-A03F-FB5E1B638177}" srcOrd="2" destOrd="0" presId="urn:microsoft.com/office/officeart/2005/8/layout/hProcess11#2"/>
    <dgm:cxn modelId="{E4BEEFED-89FF-4F47-8EC8-F369F16C1260}" type="presParOf" srcId="{A1318F67-1D0E-844A-B5ED-12F0C0533C83}" destId="{1DDF289B-44D4-074F-A697-FBF7B3968BA1}" srcOrd="3" destOrd="0" presId="urn:microsoft.com/office/officeart/2005/8/layout/hProcess11#2"/>
    <dgm:cxn modelId="{8358BF81-2F8C-439C-B586-84A5D3D2C8CB}" type="presParOf" srcId="{A1318F67-1D0E-844A-B5ED-12F0C0533C83}" destId="{54CEE8D3-6596-48D7-9AB9-BD1AEC3459EE}" srcOrd="4" destOrd="0" presId="urn:microsoft.com/office/officeart/2005/8/layout/hProcess11#2"/>
    <dgm:cxn modelId="{4102CE9D-74F8-43A0-9561-6DEF86A51D55}" type="presParOf" srcId="{54CEE8D3-6596-48D7-9AB9-BD1AEC3459EE}" destId="{FA99C83D-4C1C-463B-A543-570D0553FA24}" srcOrd="0" destOrd="0" presId="urn:microsoft.com/office/officeart/2005/8/layout/hProcess11#2"/>
    <dgm:cxn modelId="{2F3ECA93-D95D-4FBA-ABD9-AEA45246E839}" type="presParOf" srcId="{54CEE8D3-6596-48D7-9AB9-BD1AEC3459EE}" destId="{EEEA731A-9EF2-408B-B96B-CB9EBF3B299D}" srcOrd="1" destOrd="0" presId="urn:microsoft.com/office/officeart/2005/8/layout/hProcess11#2"/>
    <dgm:cxn modelId="{873F491C-57FC-4693-AC44-69963A9F0EA9}" type="presParOf" srcId="{54CEE8D3-6596-48D7-9AB9-BD1AEC3459EE}" destId="{DAA57ADC-940F-4981-9158-734C6BF4E56E}" srcOrd="2" destOrd="0" presId="urn:microsoft.com/office/officeart/2005/8/layout/hProcess11#2"/>
    <dgm:cxn modelId="{C47B589B-3B3E-4FE6-B79A-A37287D36199}" type="presParOf" srcId="{A1318F67-1D0E-844A-B5ED-12F0C0533C83}" destId="{29CA2D17-CEE7-224E-990B-80A10F6A3ED5}" srcOrd="5" destOrd="0" presId="urn:microsoft.com/office/officeart/2005/8/layout/hProcess11#2"/>
    <dgm:cxn modelId="{DFBD9A46-F9CE-4EEA-A1CA-73834885D019}" type="presParOf" srcId="{A1318F67-1D0E-844A-B5ED-12F0C0533C83}" destId="{18E208A4-6179-46B3-BCDE-CAE5E81207C9}" srcOrd="6" destOrd="0" presId="urn:microsoft.com/office/officeart/2005/8/layout/hProcess11#2"/>
    <dgm:cxn modelId="{FB8C40E6-4046-43A2-89D4-C591CD88C1E9}" type="presParOf" srcId="{18E208A4-6179-46B3-BCDE-CAE5E81207C9}" destId="{02CB00A5-5A1C-4D0D-B43C-FC8813BFC180}" srcOrd="0" destOrd="0" presId="urn:microsoft.com/office/officeart/2005/8/layout/hProcess11#2"/>
    <dgm:cxn modelId="{4A645E05-5249-4F4A-A415-6E0C9850CA8E}" type="presParOf" srcId="{18E208A4-6179-46B3-BCDE-CAE5E81207C9}" destId="{C29E8FDC-77A2-42F7-BF5C-B4CED93FD651}" srcOrd="1" destOrd="0" presId="urn:microsoft.com/office/officeart/2005/8/layout/hProcess11#2"/>
    <dgm:cxn modelId="{10E233CA-7AC3-4FF4-AD56-CDC42370460C}" type="presParOf" srcId="{18E208A4-6179-46B3-BCDE-CAE5E81207C9}" destId="{FE4C9187-85C5-4CB4-8C79-A67D4BE0FF02}" srcOrd="2" destOrd="0" presId="urn:microsoft.com/office/officeart/2005/8/layout/hProcess11#2"/>
    <dgm:cxn modelId="{A35B03B2-BB75-4385-8379-9CC79BA08763}" type="presParOf" srcId="{A1318F67-1D0E-844A-B5ED-12F0C0533C83}" destId="{659CE48A-09AF-8143-9973-9DF79E01095A}" srcOrd="7" destOrd="0" presId="urn:microsoft.com/office/officeart/2005/8/layout/hProcess11#2"/>
    <dgm:cxn modelId="{879D2A74-6A45-402C-945D-9DE41A63E63E}" type="presParOf" srcId="{A1318F67-1D0E-844A-B5ED-12F0C0533C83}" destId="{575D07E3-0B00-469F-8179-CD9123A389C6}" srcOrd="8" destOrd="0" presId="urn:microsoft.com/office/officeart/2005/8/layout/hProcess11#2"/>
    <dgm:cxn modelId="{2C904845-67FB-4B6B-887E-DCC6EA738133}" type="presParOf" srcId="{575D07E3-0B00-469F-8179-CD9123A389C6}" destId="{F9BE7585-217F-4CAA-BC58-711861CD9330}" srcOrd="0" destOrd="0" presId="urn:microsoft.com/office/officeart/2005/8/layout/hProcess11#2"/>
    <dgm:cxn modelId="{E87371C6-EB07-488F-B410-BCCDE6E36897}" type="presParOf" srcId="{575D07E3-0B00-469F-8179-CD9123A389C6}" destId="{81C2D134-3D78-43DB-BF63-8F198A012D2A}" srcOrd="1" destOrd="0" presId="urn:microsoft.com/office/officeart/2005/8/layout/hProcess11#2"/>
    <dgm:cxn modelId="{CD912F31-8ADE-4605-B781-A02281F11512}" type="presParOf" srcId="{575D07E3-0B00-469F-8179-CD9123A389C6}" destId="{0C5D91A9-CAC8-4242-A275-E40D5F85C7EE}" srcOrd="2" destOrd="0" presId="urn:microsoft.com/office/officeart/2005/8/layout/hProcess11#2"/>
    <dgm:cxn modelId="{E83D69A8-20CE-48B1-85B1-4869FE6A3B12}" type="presParOf" srcId="{A1318F67-1D0E-844A-B5ED-12F0C0533C83}" destId="{87BFB67A-7E23-4FF9-9E3A-2389DF31D73F}" srcOrd="9" destOrd="0" presId="urn:microsoft.com/office/officeart/2005/8/layout/hProcess11#2"/>
    <dgm:cxn modelId="{9234F968-DF49-4088-97EA-E7DBC52B212A}" type="presParOf" srcId="{A1318F67-1D0E-844A-B5ED-12F0C0533C83}" destId="{53D07475-A5BD-475C-810C-CDF99223138F}" srcOrd="10" destOrd="0" presId="urn:microsoft.com/office/officeart/2005/8/layout/hProcess11#2"/>
    <dgm:cxn modelId="{3B5CF3CF-6D54-4D70-8EFA-63AAA4638226}" type="presParOf" srcId="{53D07475-A5BD-475C-810C-CDF99223138F}" destId="{EC1A265E-5293-42C2-90C6-A8980680E077}" srcOrd="0" destOrd="0" presId="urn:microsoft.com/office/officeart/2005/8/layout/hProcess11#2"/>
    <dgm:cxn modelId="{F696E475-21EA-41AD-AE8F-67FBD2AE595F}" type="presParOf" srcId="{53D07475-A5BD-475C-810C-CDF99223138F}" destId="{4C2C86E1-018B-4D4B-A03E-AA405FF53D4A}" srcOrd="1" destOrd="0" presId="urn:microsoft.com/office/officeart/2005/8/layout/hProcess11#2"/>
    <dgm:cxn modelId="{6C75BBBC-0344-4C38-BC7C-7777ACE8873A}" type="presParOf" srcId="{53D07475-A5BD-475C-810C-CDF99223138F}" destId="{9AC46FD8-44DC-4D3C-9EEB-09E8CB1741D9}" srcOrd="2" destOrd="0" presId="urn:microsoft.com/office/officeart/2005/8/layout/hProcess11#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494D68-851F-3342-94E3-490DCC2B9C35}" type="doc">
      <dgm:prSet loTypeId="urn:microsoft.com/office/officeart/2005/8/layout/vList6" loCatId="" qsTypeId="urn:microsoft.com/office/officeart/2005/8/quickstyle/simple1#3" qsCatId="simple" csTypeId="urn:microsoft.com/office/officeart/2005/8/colors/accent0_3#4" csCatId="mainScheme" phldr="1"/>
      <dgm:spPr/>
      <dgm:t>
        <a:bodyPr/>
        <a:lstStyle/>
        <a:p>
          <a:endParaRPr lang="zh-CN" altLang="en-US"/>
        </a:p>
      </dgm:t>
    </dgm:pt>
    <dgm:pt modelId="{B1AEBA93-D096-A742-B057-782AE995A38D}">
      <dgm:prSet phldrT="[文本]" phldr="0" custT="1"/>
      <dgm:spPr>
        <a:solidFill>
          <a:schemeClr val="accent2"/>
        </a:solidFill>
      </dgm:spPr>
      <dgm:t>
        <a:bodyPr vert="horz" wrap="square"/>
        <a:lstStyle/>
        <a:p>
          <a:pPr>
            <a:lnSpc>
              <a:spcPct val="100000"/>
            </a:lnSpc>
            <a:spcBef>
              <a:spcPct val="0"/>
            </a:spcBef>
            <a:spcAft>
              <a:spcPct val="35000"/>
            </a:spcAft>
          </a:pPr>
          <a:r>
            <a:rPr lang="en-US" altLang="zh-CN" sz="1400" dirty="0" smtClean="0">
              <a:latin typeface="微软雅黑" panose="020B0503020204020204" pitchFamily="34" charset="-122"/>
              <a:ea typeface="微软雅黑" panose="020B0503020204020204" pitchFamily="34" charset="-122"/>
            </a:rPr>
            <a:t>1.21</a:t>
          </a:r>
          <a:r>
            <a:rPr lang="zh-CN" altLang="en-US" sz="1400" dirty="0" smtClean="0">
              <a:latin typeface="微软雅黑" panose="020B0503020204020204" pitchFamily="34" charset="-122"/>
              <a:ea typeface="微软雅黑" panose="020B0503020204020204" pitchFamily="34" charset="-122"/>
            </a:rPr>
            <a:t>需求</a:t>
          </a:r>
          <a:endParaRPr lang="zh-CN" altLang="en-US" sz="1400" dirty="0">
            <a:latin typeface="微软雅黑" panose="020B0503020204020204" pitchFamily="34" charset="-122"/>
            <a:ea typeface="微软雅黑" panose="020B0503020204020204" pitchFamily="34" charset="-122"/>
          </a:endParaRPr>
        </a:p>
      </dgm:t>
    </dgm:pt>
    <dgm:pt modelId="{6E0C7538-C996-1A40-AD3A-E7F7B031880E}" type="parTrans" cxnId="{05FBCD80-1E85-4B74-9114-B666495074A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82477C82-9582-7341-A336-5D9B4454DD84}" type="sibTrans" cxnId="{05FBCD80-1E85-4B74-9114-B666495074A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22E48257-B1B1-304E-B2E5-327FBB900747}">
      <dgm:prSet phldrT="[文本]" phldr="0" custT="1"/>
      <dgm:spPr/>
      <dgm:t>
        <a:bodyPr vert="horz" wrap="square"/>
        <a:lstStyle/>
        <a:p>
          <a:pPr>
            <a:lnSpc>
              <a:spcPct val="100000"/>
            </a:lnSpc>
            <a:spcBef>
              <a:spcPct val="0"/>
            </a:spcBef>
            <a:spcAft>
              <a:spcPct val="1500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不占额度购汇结汇交易</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89099F87-2881-8642-BEF7-47C6DDA906B6}" type="parTrans" cxnId="{5E5A95BC-551B-4580-9144-23FBD313858D}">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3E98D2FA-9FD3-854C-9FCF-213045C5E13F}" type="sibTrans" cxnId="{5E5A95BC-551B-4580-9144-23FBD313858D}">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F22C899-9512-0C4E-B952-7C2F435BFE6B}">
      <dgm:prSet phldrT="[文本]" phldr="0" custT="1"/>
      <dgm:spPr>
        <a:solidFill>
          <a:schemeClr val="accent2"/>
        </a:solidFill>
      </dgm:spPr>
      <dgm:t>
        <a:bodyPr vert="horz" wrap="square"/>
        <a:lstStyle/>
        <a:p>
          <a:pPr>
            <a:lnSpc>
              <a:spcPct val="100000"/>
            </a:lnSpc>
            <a:spcBef>
              <a:spcPct val="0"/>
            </a:spcBef>
            <a:spcAft>
              <a:spcPct val="35000"/>
            </a:spcAft>
          </a:pPr>
          <a:r>
            <a:rPr lang="zh-CN" altLang="en-US" sz="1400" dirty="0" smtClean="0">
              <a:latin typeface="微软雅黑" panose="020B0503020204020204" pitchFamily="34" charset="-122"/>
              <a:ea typeface="微软雅黑" panose="020B0503020204020204" pitchFamily="34" charset="-122"/>
            </a:rPr>
            <a:t>货物贸易外汇需求</a:t>
          </a:r>
          <a:endParaRPr lang="zh-CN" altLang="en-US" sz="1400" dirty="0">
            <a:latin typeface="微软雅黑" panose="020B0503020204020204" pitchFamily="34" charset="-122"/>
            <a:ea typeface="微软雅黑" panose="020B0503020204020204" pitchFamily="34" charset="-122"/>
          </a:endParaRPr>
        </a:p>
      </dgm:t>
    </dgm:pt>
    <dgm:pt modelId="{B6BE8E0A-C1DD-5B44-B338-31F86B5C471D}" type="parTrans" cxnId="{69DA0461-FC9A-47AA-A640-409AED594000}">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F6617FF-25DC-554B-B515-A9E85879F2F6}" type="sibTrans" cxnId="{69DA0461-FC9A-47AA-A640-409AED594000}">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4B9B7E23-EABE-204E-8597-8D510A3E2A37}">
      <dgm:prSet phldrT="[文本]" phldr="0" custT="1"/>
      <dgm:spPr/>
      <dgm:t>
        <a:bodyPr vert="horz" wrap="square"/>
        <a:lstStyle/>
        <a:p>
          <a:pPr>
            <a:lnSpc>
              <a:spcPct val="100000"/>
            </a:lnSpc>
            <a:spcBef>
              <a:spcPct val="0"/>
            </a:spcBef>
            <a:spcAft>
              <a:spcPct val="15000"/>
            </a:spcAft>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企业信息查询</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B2EF3730-6816-2F45-B634-6CE86117CA97}" type="parTrans" cxnId="{B2D9ACCF-1B9E-4B35-BEB9-A0684B12F2A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37EA97D4-CA3A-6A4C-9202-0B07D5B9B718}" type="sibTrans" cxnId="{B2D9ACCF-1B9E-4B35-BEB9-A0684B12F2A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174A2165-3A87-474B-8F1D-317A3A76AA8F}">
      <dgm:prSet phldr="0" custT="1"/>
      <dgm:spPr/>
      <dgm:t>
        <a:bodyPr vert="horz" wrap="square"/>
        <a:lstStyle/>
        <a:p>
          <a:pPr>
            <a:lnSpc>
              <a:spcPct val="100000"/>
            </a:lnSpc>
            <a:spcBef>
              <a:spcPct val="0"/>
            </a:spcBef>
            <a:spcAft>
              <a:spcPct val="15000"/>
            </a:spcAft>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电子数据核查</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0AE6F554-057E-4D76-A5D8-C5F4FA19F9A9}" type="parTrans" cxnId="{0D2B8B39-3B97-4CB5-9751-B8E0FD77D13A}">
      <dgm:prSet/>
      <dgm:spPr/>
      <dgm:t>
        <a:bodyPr/>
        <a:lstStyle/>
        <a:p>
          <a:endParaRPr lang="zh-CN" altLang="en-US"/>
        </a:p>
      </dgm:t>
    </dgm:pt>
    <dgm:pt modelId="{A27D280E-1C6A-4FAE-B886-7FEF1E45AB00}" type="sibTrans" cxnId="{0D2B8B39-3B97-4CB5-9751-B8E0FD77D13A}">
      <dgm:prSet/>
      <dgm:spPr/>
      <dgm:t>
        <a:bodyPr/>
        <a:lstStyle/>
        <a:p>
          <a:endParaRPr lang="zh-CN" altLang="en-US"/>
        </a:p>
      </dgm:t>
    </dgm:pt>
    <dgm:pt modelId="{79580FE4-59A6-C44D-95FF-181626F2885D}">
      <dgm:prSet phldrT="[文本]" phldr="0" custT="1"/>
      <dgm:spPr>
        <a:solidFill>
          <a:schemeClr val="accent2"/>
        </a:solidFill>
      </dgm:spPr>
      <dgm:t>
        <a:bodyPr vert="horz" wrap="square"/>
        <a:lstStyle/>
        <a:p>
          <a:pPr>
            <a:lnSpc>
              <a:spcPct val="100000"/>
            </a:lnSpc>
            <a:spcBef>
              <a:spcPct val="0"/>
            </a:spcBef>
            <a:spcAft>
              <a:spcPct val="35000"/>
            </a:spcAft>
          </a:pPr>
          <a:r>
            <a:rPr lang="zh-CN" altLang="en-US" sz="1400" dirty="0" smtClean="0">
              <a:latin typeface="微软雅黑" panose="020B0503020204020204" pitchFamily="34" charset="-122"/>
              <a:ea typeface="微软雅黑" panose="020B0503020204020204" pitchFamily="34" charset="-122"/>
            </a:rPr>
            <a:t>现钞需求</a:t>
          </a:r>
          <a:endParaRPr lang="zh-CN" altLang="en-US" sz="1400" dirty="0">
            <a:latin typeface="微软雅黑" panose="020B0503020204020204" pitchFamily="34" charset="-122"/>
            <a:ea typeface="微软雅黑" panose="020B0503020204020204" pitchFamily="34" charset="-122"/>
          </a:endParaRPr>
        </a:p>
      </dgm:t>
    </dgm:pt>
    <dgm:pt modelId="{BAB5FB7E-D4A1-BE4C-9A3B-ED553F314530}" type="parTrans" cxnId="{463BDC31-28B3-4F24-9F84-9225EAA74B67}">
      <dgm:prSet/>
      <dgm:spPr/>
      <dgm:t>
        <a:bodyPr/>
        <a:lstStyle/>
        <a:p>
          <a:endParaRPr lang="zh-CN" altLang="en-US" sz="1400"/>
        </a:p>
      </dgm:t>
    </dgm:pt>
    <dgm:pt modelId="{FA950C77-D0B7-F94A-8FD9-C8FE347FADDF}" type="sibTrans" cxnId="{463BDC31-28B3-4F24-9F84-9225EAA74B67}">
      <dgm:prSet/>
      <dgm:spPr/>
      <dgm:t>
        <a:bodyPr/>
        <a:lstStyle/>
        <a:p>
          <a:endParaRPr lang="zh-CN" altLang="en-US" sz="1400"/>
        </a:p>
      </dgm:t>
    </dgm:pt>
    <dgm:pt modelId="{43476A91-B4ED-0546-AC10-CE160ADE69FC}">
      <dgm:prSet phldrT="[文本]" phldr="0" custT="1"/>
      <dgm:spPr/>
      <dgm:t>
        <a:bodyPr vert="horz" wrap="square"/>
        <a:lstStyle/>
        <a:p>
          <a:pPr>
            <a:lnSpc>
              <a:spcPct val="100000"/>
            </a:lnSpc>
            <a:spcBef>
              <a:spcPct val="0"/>
            </a:spcBef>
            <a:spcAft>
              <a:spcPct val="1500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个人外币现钞存入</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9C9365B5-4324-D247-B6D6-12F132920EF2}" type="parTrans" cxnId="{DCF266E4-71F0-42AF-8EAE-5221A5C9C752}">
      <dgm:prSet/>
      <dgm:spPr/>
      <dgm:t>
        <a:bodyPr/>
        <a:lstStyle/>
        <a:p>
          <a:endParaRPr lang="zh-CN" altLang="en-US" sz="1400"/>
        </a:p>
      </dgm:t>
    </dgm:pt>
    <dgm:pt modelId="{8E267386-0E6E-CE4B-835C-768315D20176}" type="sibTrans" cxnId="{DCF266E4-71F0-42AF-8EAE-5221A5C9C752}">
      <dgm:prSet/>
      <dgm:spPr/>
      <dgm:t>
        <a:bodyPr/>
        <a:lstStyle/>
        <a:p>
          <a:endParaRPr lang="zh-CN" altLang="en-US" sz="1400"/>
        </a:p>
      </dgm:t>
    </dgm:pt>
    <dgm:pt modelId="{81485221-482A-43E6-A54B-9D172D26FE5A}">
      <dgm:prSet phldr="0" custT="1"/>
      <dgm:spPr/>
      <dgm:t>
        <a:bodyPr vert="horz" wrap="square"/>
        <a:lstStyle/>
        <a:p>
          <a:pPr>
            <a:lnSpc>
              <a:spcPct val="100000"/>
            </a:lnSpc>
            <a:spcBef>
              <a:spcPct val="0"/>
            </a:spcBef>
            <a:spcAft>
              <a:spcPct val="1500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个人外币现钞提取</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207C30D6-1B93-4A65-B338-6C813E2CC371}" type="parTrans" cxnId="{3445EAED-8E4F-4562-BC2F-F18AEA710A18}">
      <dgm:prSet/>
      <dgm:spPr/>
      <dgm:t>
        <a:bodyPr/>
        <a:lstStyle/>
        <a:p>
          <a:endParaRPr lang="zh-CN" altLang="en-US"/>
        </a:p>
      </dgm:t>
    </dgm:pt>
    <dgm:pt modelId="{5B0B4DFF-B8B0-4DF4-A2D7-184FB18CE34B}" type="sibTrans" cxnId="{3445EAED-8E4F-4562-BC2F-F18AEA710A18}">
      <dgm:prSet/>
      <dgm:spPr/>
      <dgm:t>
        <a:bodyPr/>
        <a:lstStyle/>
        <a:p>
          <a:endParaRPr lang="zh-CN" altLang="en-US"/>
        </a:p>
      </dgm:t>
    </dgm:pt>
    <dgm:pt modelId="{2486E780-C66B-4C57-8802-AC197723C2A9}">
      <dgm:prSet phldr="0" custT="1"/>
      <dgm:spPr/>
      <dgm:t>
        <a:bodyPr vert="horz" wrap="square"/>
        <a:lstStyle/>
        <a:p>
          <a:pPr>
            <a:lnSpc>
              <a:spcPct val="100000"/>
            </a:lnSpc>
            <a:spcBef>
              <a:spcPct val="0"/>
            </a:spcBef>
            <a:spcAft>
              <a:spcPct val="1500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个人外币现钞信息查询</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70AA3575-C8F8-44A8-9AF1-3976E76BD736}" type="parTrans" cxnId="{E3EDDEB8-7E38-4B95-B53A-58E54EA16F53}">
      <dgm:prSet/>
      <dgm:spPr/>
      <dgm:t>
        <a:bodyPr/>
        <a:lstStyle/>
        <a:p>
          <a:endParaRPr lang="zh-CN" altLang="en-US"/>
        </a:p>
      </dgm:t>
    </dgm:pt>
    <dgm:pt modelId="{A39513DF-D89F-4ADF-8663-F42B75D77711}" type="sibTrans" cxnId="{E3EDDEB8-7E38-4B95-B53A-58E54EA16F53}">
      <dgm:prSet/>
      <dgm:spPr/>
      <dgm:t>
        <a:bodyPr/>
        <a:lstStyle/>
        <a:p>
          <a:endParaRPr lang="zh-CN" altLang="en-US"/>
        </a:p>
      </dgm:t>
    </dgm:pt>
    <dgm:pt modelId="{0EAE2253-FBFE-46DD-97B2-6082764F0D9B}">
      <dgm:prSet custT="1"/>
      <dgm:spPr/>
      <dgm:t>
        <a:bodyPr/>
        <a:lstStyle/>
        <a:p>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不占额度购汇结汇查询</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CE28012C-3469-4CEF-9475-41A195D38D5A}" type="parTrans" cxnId="{D5C0F00D-D506-48E6-8937-4A91DE176BA9}">
      <dgm:prSet/>
      <dgm:spPr/>
      <dgm:t>
        <a:bodyPr/>
        <a:lstStyle/>
        <a:p>
          <a:endParaRPr lang="zh-CN" altLang="en-US"/>
        </a:p>
      </dgm:t>
    </dgm:pt>
    <dgm:pt modelId="{1525D69C-AA29-44E7-B27B-D2EA114E5085}" type="sibTrans" cxnId="{D5C0F00D-D506-48E6-8937-4A91DE176BA9}">
      <dgm:prSet/>
      <dgm:spPr/>
      <dgm:t>
        <a:bodyPr/>
        <a:lstStyle/>
        <a:p>
          <a:endParaRPr lang="zh-CN" altLang="en-US"/>
        </a:p>
      </dgm:t>
    </dgm:pt>
    <dgm:pt modelId="{3C17D209-CBCA-450D-AF1A-BFD03CBD2C77}">
      <dgm:prSet phldr="0" custT="1"/>
      <dgm:spPr/>
      <dgm:t>
        <a:bodyPr/>
        <a:lstStyle/>
        <a:p>
          <a:pPr>
            <a:lnSpc>
              <a:spcPct val="100000"/>
            </a:lnSpc>
            <a:spcBef>
              <a:spcPct val="0"/>
            </a:spcBef>
            <a:spcAft>
              <a:spcPct val="15000"/>
            </a:spcAft>
          </a:pP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3. </a:t>
          </a:r>
          <a:r>
            <a:rPr 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登记表业务</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A74E28ED-B4F4-4D7B-9B9B-5917BEA0CECF}" type="parTrans" cxnId="{108B49D0-D6F2-4EF3-BF63-F62F9BD0333B}">
      <dgm:prSet/>
      <dgm:spPr/>
      <dgm:t>
        <a:bodyPr/>
        <a:lstStyle/>
        <a:p>
          <a:endParaRPr lang="zh-CN" altLang="en-US"/>
        </a:p>
      </dgm:t>
    </dgm:pt>
    <dgm:pt modelId="{A01DFDA7-2DD0-408F-9836-E74BF04CA709}" type="sibTrans" cxnId="{108B49D0-D6F2-4EF3-BF63-F62F9BD0333B}">
      <dgm:prSet/>
      <dgm:spPr/>
      <dgm:t>
        <a:bodyPr/>
        <a:lstStyle/>
        <a:p>
          <a:endParaRPr lang="zh-CN" altLang="en-US"/>
        </a:p>
      </dgm:t>
    </dgm:pt>
    <dgm:pt modelId="{52F9A9ED-1020-0945-B246-4DBBD35CAC3F}" type="pres">
      <dgm:prSet presAssocID="{6D494D68-851F-3342-94E3-490DCC2B9C35}" presName="Name0" presStyleCnt="0">
        <dgm:presLayoutVars>
          <dgm:dir/>
          <dgm:animLvl val="lvl"/>
          <dgm:resizeHandles/>
        </dgm:presLayoutVars>
      </dgm:prSet>
      <dgm:spPr/>
      <dgm:t>
        <a:bodyPr/>
        <a:lstStyle/>
        <a:p>
          <a:endParaRPr lang="zh-CN" altLang="en-US"/>
        </a:p>
      </dgm:t>
    </dgm:pt>
    <dgm:pt modelId="{0949EF04-3541-4540-A476-FA51C8DAF41F}" type="pres">
      <dgm:prSet presAssocID="{B1AEBA93-D096-A742-B057-782AE995A38D}" presName="linNode" presStyleCnt="0"/>
      <dgm:spPr/>
    </dgm:pt>
    <dgm:pt modelId="{D5BBBD48-7F16-5342-98A5-A39309D145BB}" type="pres">
      <dgm:prSet presAssocID="{B1AEBA93-D096-A742-B057-782AE995A38D}" presName="parentShp" presStyleLbl="node1" presStyleIdx="0" presStyleCnt="3">
        <dgm:presLayoutVars>
          <dgm:bulletEnabled val="1"/>
        </dgm:presLayoutVars>
      </dgm:prSet>
      <dgm:spPr/>
      <dgm:t>
        <a:bodyPr/>
        <a:lstStyle/>
        <a:p>
          <a:endParaRPr lang="zh-CN" altLang="en-US"/>
        </a:p>
      </dgm:t>
    </dgm:pt>
    <dgm:pt modelId="{4185C552-8EF7-4C42-AE25-3DEE4ABABAB3}" type="pres">
      <dgm:prSet presAssocID="{B1AEBA93-D096-A742-B057-782AE995A38D}" presName="childShp" presStyleLbl="bgAccFollowNode1" presStyleIdx="0" presStyleCnt="3">
        <dgm:presLayoutVars>
          <dgm:bulletEnabled val="1"/>
        </dgm:presLayoutVars>
      </dgm:prSet>
      <dgm:spPr/>
      <dgm:t>
        <a:bodyPr/>
        <a:lstStyle/>
        <a:p>
          <a:endParaRPr lang="zh-CN" altLang="en-US"/>
        </a:p>
      </dgm:t>
    </dgm:pt>
    <dgm:pt modelId="{B19092BA-5EE8-B340-B0A0-FA166159DA94}" type="pres">
      <dgm:prSet presAssocID="{82477C82-9582-7341-A336-5D9B4454DD84}" presName="spacing" presStyleCnt="0"/>
      <dgm:spPr/>
    </dgm:pt>
    <dgm:pt modelId="{933FD307-1B8C-694E-80EA-0310FBF80BD4}" type="pres">
      <dgm:prSet presAssocID="{7F22C899-9512-0C4E-B952-7C2F435BFE6B}" presName="linNode" presStyleCnt="0"/>
      <dgm:spPr/>
    </dgm:pt>
    <dgm:pt modelId="{08A8BE83-DC40-CA43-89B9-330D93A50B87}" type="pres">
      <dgm:prSet presAssocID="{7F22C899-9512-0C4E-B952-7C2F435BFE6B}" presName="parentShp" presStyleLbl="node1" presStyleIdx="1" presStyleCnt="3" custLinFactNeighborX="-3198" custLinFactNeighborY="-1064">
        <dgm:presLayoutVars>
          <dgm:bulletEnabled val="1"/>
        </dgm:presLayoutVars>
      </dgm:prSet>
      <dgm:spPr/>
      <dgm:t>
        <a:bodyPr/>
        <a:lstStyle/>
        <a:p>
          <a:endParaRPr lang="zh-CN" altLang="en-US"/>
        </a:p>
      </dgm:t>
    </dgm:pt>
    <dgm:pt modelId="{D9342607-612F-8348-B11A-D5E08E52F16F}" type="pres">
      <dgm:prSet presAssocID="{7F22C899-9512-0C4E-B952-7C2F435BFE6B}" presName="childShp" presStyleLbl="bgAccFollowNode1" presStyleIdx="1" presStyleCnt="3">
        <dgm:presLayoutVars>
          <dgm:bulletEnabled val="1"/>
        </dgm:presLayoutVars>
      </dgm:prSet>
      <dgm:spPr/>
      <dgm:t>
        <a:bodyPr/>
        <a:lstStyle/>
        <a:p>
          <a:endParaRPr lang="zh-CN" altLang="en-US"/>
        </a:p>
      </dgm:t>
    </dgm:pt>
    <dgm:pt modelId="{7E21EA18-6CE1-B245-B9A2-FC4DF3F8B782}" type="pres">
      <dgm:prSet presAssocID="{9F6617FF-25DC-554B-B515-A9E85879F2F6}" presName="spacing" presStyleCnt="0"/>
      <dgm:spPr/>
    </dgm:pt>
    <dgm:pt modelId="{22EDBE5F-94AC-FC46-A855-D9BD4F263F09}" type="pres">
      <dgm:prSet presAssocID="{79580FE4-59A6-C44D-95FF-181626F2885D}" presName="linNode" presStyleCnt="0"/>
      <dgm:spPr/>
    </dgm:pt>
    <dgm:pt modelId="{F670E00A-7CC9-EE43-AB5B-8A9082F3A8DD}" type="pres">
      <dgm:prSet presAssocID="{79580FE4-59A6-C44D-95FF-181626F2885D}" presName="parentShp" presStyleLbl="node1" presStyleIdx="2" presStyleCnt="3" custLinFactNeighborY="-2128">
        <dgm:presLayoutVars>
          <dgm:bulletEnabled val="1"/>
        </dgm:presLayoutVars>
      </dgm:prSet>
      <dgm:spPr/>
      <dgm:t>
        <a:bodyPr/>
        <a:lstStyle/>
        <a:p>
          <a:endParaRPr lang="zh-CN" altLang="en-US"/>
        </a:p>
      </dgm:t>
    </dgm:pt>
    <dgm:pt modelId="{99038A4E-12CA-A74B-AC62-BAED9B769B1D}" type="pres">
      <dgm:prSet presAssocID="{79580FE4-59A6-C44D-95FF-181626F2885D}" presName="childShp" presStyleLbl="bgAccFollowNode1" presStyleIdx="2" presStyleCnt="3" custLinFactNeighborX="2778" custLinFactNeighborY="-2128">
        <dgm:presLayoutVars>
          <dgm:bulletEnabled val="1"/>
        </dgm:presLayoutVars>
      </dgm:prSet>
      <dgm:spPr/>
      <dgm:t>
        <a:bodyPr/>
        <a:lstStyle/>
        <a:p>
          <a:endParaRPr lang="zh-CN" altLang="en-US"/>
        </a:p>
      </dgm:t>
    </dgm:pt>
  </dgm:ptLst>
  <dgm:cxnLst>
    <dgm:cxn modelId="{F9F43357-CD74-4B9D-99CB-18FC7CB57F5A}" type="presOf" srcId="{B1AEBA93-D096-A742-B057-782AE995A38D}" destId="{D5BBBD48-7F16-5342-98A5-A39309D145BB}" srcOrd="0" destOrd="0" presId="urn:microsoft.com/office/officeart/2005/8/layout/vList6"/>
    <dgm:cxn modelId="{74487942-F378-4F99-BC07-0B34A0217302}" type="presOf" srcId="{0EAE2253-FBFE-46DD-97B2-6082764F0D9B}" destId="{4185C552-8EF7-4C42-AE25-3DEE4ABABAB3}" srcOrd="0" destOrd="1" presId="urn:microsoft.com/office/officeart/2005/8/layout/vList6"/>
    <dgm:cxn modelId="{302756BA-0470-4169-9298-46C01C59FBFC}" type="presOf" srcId="{174A2165-3A87-474B-8F1D-317A3A76AA8F}" destId="{D9342607-612F-8348-B11A-D5E08E52F16F}" srcOrd="0" destOrd="1" presId="urn:microsoft.com/office/officeart/2005/8/layout/vList6"/>
    <dgm:cxn modelId="{71E37A46-0F70-417B-A461-FDCEC8DD52BA}" type="presOf" srcId="{43476A91-B4ED-0546-AC10-CE160ADE69FC}" destId="{99038A4E-12CA-A74B-AC62-BAED9B769B1D}" srcOrd="0" destOrd="0" presId="urn:microsoft.com/office/officeart/2005/8/layout/vList6"/>
    <dgm:cxn modelId="{079D065A-F18F-4AB1-8330-E229D553011E}" type="presOf" srcId="{3C17D209-CBCA-450D-AF1A-BFD03CBD2C77}" destId="{D9342607-612F-8348-B11A-D5E08E52F16F}" srcOrd="0" destOrd="2" presId="urn:microsoft.com/office/officeart/2005/8/layout/vList6"/>
    <dgm:cxn modelId="{DCF266E4-71F0-42AF-8EAE-5221A5C9C752}" srcId="{79580FE4-59A6-C44D-95FF-181626F2885D}" destId="{43476A91-B4ED-0546-AC10-CE160ADE69FC}" srcOrd="0" destOrd="0" parTransId="{9C9365B5-4324-D247-B6D6-12F132920EF2}" sibTransId="{8E267386-0E6E-CE4B-835C-768315D20176}"/>
    <dgm:cxn modelId="{A35D007A-B1B9-454A-8193-F0D599ED2D38}" type="presOf" srcId="{6D494D68-851F-3342-94E3-490DCC2B9C35}" destId="{52F9A9ED-1020-0945-B246-4DBBD35CAC3F}" srcOrd="0" destOrd="0" presId="urn:microsoft.com/office/officeart/2005/8/layout/vList6"/>
    <dgm:cxn modelId="{18C54E2D-0797-42ED-ABB6-31D4CAB055BE}" type="presOf" srcId="{22E48257-B1B1-304E-B2E5-327FBB900747}" destId="{4185C552-8EF7-4C42-AE25-3DEE4ABABAB3}" srcOrd="0" destOrd="0" presId="urn:microsoft.com/office/officeart/2005/8/layout/vList6"/>
    <dgm:cxn modelId="{5E5A95BC-551B-4580-9144-23FBD313858D}" srcId="{B1AEBA93-D096-A742-B057-782AE995A38D}" destId="{22E48257-B1B1-304E-B2E5-327FBB900747}" srcOrd="0" destOrd="0" parTransId="{89099F87-2881-8642-BEF7-47C6DDA906B6}" sibTransId="{3E98D2FA-9FD3-854C-9FCF-213045C5E13F}"/>
    <dgm:cxn modelId="{3445EAED-8E4F-4562-BC2F-F18AEA710A18}" srcId="{79580FE4-59A6-C44D-95FF-181626F2885D}" destId="{81485221-482A-43E6-A54B-9D172D26FE5A}" srcOrd="1" destOrd="0" parTransId="{207C30D6-1B93-4A65-B338-6C813E2CC371}" sibTransId="{5B0B4DFF-B8B0-4DF4-A2D7-184FB18CE34B}"/>
    <dgm:cxn modelId="{463BDC31-28B3-4F24-9F84-9225EAA74B67}" srcId="{6D494D68-851F-3342-94E3-490DCC2B9C35}" destId="{79580FE4-59A6-C44D-95FF-181626F2885D}" srcOrd="2" destOrd="0" parTransId="{BAB5FB7E-D4A1-BE4C-9A3B-ED553F314530}" sibTransId="{FA950C77-D0B7-F94A-8FD9-C8FE347FADDF}"/>
    <dgm:cxn modelId="{D5C0F00D-D506-48E6-8937-4A91DE176BA9}" srcId="{B1AEBA93-D096-A742-B057-782AE995A38D}" destId="{0EAE2253-FBFE-46DD-97B2-6082764F0D9B}" srcOrd="1" destOrd="0" parTransId="{CE28012C-3469-4CEF-9475-41A195D38D5A}" sibTransId="{1525D69C-AA29-44E7-B27B-D2EA114E5085}"/>
    <dgm:cxn modelId="{108B49D0-D6F2-4EF3-BF63-F62F9BD0333B}" srcId="{7F22C899-9512-0C4E-B952-7C2F435BFE6B}" destId="{3C17D209-CBCA-450D-AF1A-BFD03CBD2C77}" srcOrd="2" destOrd="0" parTransId="{A74E28ED-B4F4-4D7B-9B9B-5917BEA0CECF}" sibTransId="{A01DFDA7-2DD0-408F-9836-E74BF04CA709}"/>
    <dgm:cxn modelId="{0D2B8B39-3B97-4CB5-9751-B8E0FD77D13A}" srcId="{7F22C899-9512-0C4E-B952-7C2F435BFE6B}" destId="{174A2165-3A87-474B-8F1D-317A3A76AA8F}" srcOrd="1" destOrd="0" parTransId="{0AE6F554-057E-4D76-A5D8-C5F4FA19F9A9}" sibTransId="{A27D280E-1C6A-4FAE-B886-7FEF1E45AB00}"/>
    <dgm:cxn modelId="{CA8432E1-37DC-432F-ABC6-0C4499AB6F4D}" type="presOf" srcId="{4B9B7E23-EABE-204E-8597-8D510A3E2A37}" destId="{D9342607-612F-8348-B11A-D5E08E52F16F}" srcOrd="0" destOrd="0" presId="urn:microsoft.com/office/officeart/2005/8/layout/vList6"/>
    <dgm:cxn modelId="{2CC40E8A-4BE2-4780-B9BD-210DAB21EE1A}" type="presOf" srcId="{7F22C899-9512-0C4E-B952-7C2F435BFE6B}" destId="{08A8BE83-DC40-CA43-89B9-330D93A50B87}" srcOrd="0" destOrd="0" presId="urn:microsoft.com/office/officeart/2005/8/layout/vList6"/>
    <dgm:cxn modelId="{2B1DE2C0-A8E6-47C1-B343-3890C057EAC4}" type="presOf" srcId="{81485221-482A-43E6-A54B-9D172D26FE5A}" destId="{99038A4E-12CA-A74B-AC62-BAED9B769B1D}" srcOrd="0" destOrd="1" presId="urn:microsoft.com/office/officeart/2005/8/layout/vList6"/>
    <dgm:cxn modelId="{78BF856B-5D86-4F94-871B-41672F7C22BE}" type="presOf" srcId="{79580FE4-59A6-C44D-95FF-181626F2885D}" destId="{F670E00A-7CC9-EE43-AB5B-8A9082F3A8DD}" srcOrd="0" destOrd="0" presId="urn:microsoft.com/office/officeart/2005/8/layout/vList6"/>
    <dgm:cxn modelId="{E3EDDEB8-7E38-4B95-B53A-58E54EA16F53}" srcId="{79580FE4-59A6-C44D-95FF-181626F2885D}" destId="{2486E780-C66B-4C57-8802-AC197723C2A9}" srcOrd="2" destOrd="0" parTransId="{70AA3575-C8F8-44A8-9AF1-3976E76BD736}" sibTransId="{A39513DF-D89F-4ADF-8663-F42B75D77711}"/>
    <dgm:cxn modelId="{69DA0461-FC9A-47AA-A640-409AED594000}" srcId="{6D494D68-851F-3342-94E3-490DCC2B9C35}" destId="{7F22C899-9512-0C4E-B952-7C2F435BFE6B}" srcOrd="1" destOrd="0" parTransId="{B6BE8E0A-C1DD-5B44-B338-31F86B5C471D}" sibTransId="{9F6617FF-25DC-554B-B515-A9E85879F2F6}"/>
    <dgm:cxn modelId="{0FE57B58-3B23-44CF-871B-18687C282328}" type="presOf" srcId="{2486E780-C66B-4C57-8802-AC197723C2A9}" destId="{99038A4E-12CA-A74B-AC62-BAED9B769B1D}" srcOrd="0" destOrd="2" presId="urn:microsoft.com/office/officeart/2005/8/layout/vList6"/>
    <dgm:cxn modelId="{05FBCD80-1E85-4B74-9114-B666495074A8}" srcId="{6D494D68-851F-3342-94E3-490DCC2B9C35}" destId="{B1AEBA93-D096-A742-B057-782AE995A38D}" srcOrd="0" destOrd="0" parTransId="{6E0C7538-C996-1A40-AD3A-E7F7B031880E}" sibTransId="{82477C82-9582-7341-A336-5D9B4454DD84}"/>
    <dgm:cxn modelId="{B2D9ACCF-1B9E-4B35-BEB9-A0684B12F2A8}" srcId="{7F22C899-9512-0C4E-B952-7C2F435BFE6B}" destId="{4B9B7E23-EABE-204E-8597-8D510A3E2A37}" srcOrd="0" destOrd="0" parTransId="{B2EF3730-6816-2F45-B634-6CE86117CA97}" sibTransId="{37EA97D4-CA3A-6A4C-9202-0B07D5B9B718}"/>
    <dgm:cxn modelId="{9DB34E1A-14F0-4FD0-8CBA-ECBA85F12F6B}" type="presParOf" srcId="{52F9A9ED-1020-0945-B246-4DBBD35CAC3F}" destId="{0949EF04-3541-4540-A476-FA51C8DAF41F}" srcOrd="0" destOrd="0" presId="urn:microsoft.com/office/officeart/2005/8/layout/vList6"/>
    <dgm:cxn modelId="{2D717970-D324-46D6-9BDF-4F4E2C4CC94E}" type="presParOf" srcId="{0949EF04-3541-4540-A476-FA51C8DAF41F}" destId="{D5BBBD48-7F16-5342-98A5-A39309D145BB}" srcOrd="0" destOrd="0" presId="urn:microsoft.com/office/officeart/2005/8/layout/vList6"/>
    <dgm:cxn modelId="{308C8147-6AF3-4544-AEC4-D14A2F3852CF}" type="presParOf" srcId="{0949EF04-3541-4540-A476-FA51C8DAF41F}" destId="{4185C552-8EF7-4C42-AE25-3DEE4ABABAB3}" srcOrd="1" destOrd="0" presId="urn:microsoft.com/office/officeart/2005/8/layout/vList6"/>
    <dgm:cxn modelId="{DBF0302D-585C-4658-8173-BFA383B31C64}" type="presParOf" srcId="{52F9A9ED-1020-0945-B246-4DBBD35CAC3F}" destId="{B19092BA-5EE8-B340-B0A0-FA166159DA94}" srcOrd="1" destOrd="0" presId="urn:microsoft.com/office/officeart/2005/8/layout/vList6"/>
    <dgm:cxn modelId="{89FF6B52-0219-46AA-873A-2A31AE16D5A1}" type="presParOf" srcId="{52F9A9ED-1020-0945-B246-4DBBD35CAC3F}" destId="{933FD307-1B8C-694E-80EA-0310FBF80BD4}" srcOrd="2" destOrd="0" presId="urn:microsoft.com/office/officeart/2005/8/layout/vList6"/>
    <dgm:cxn modelId="{838950F6-88BF-4B0B-8A8E-636CA18EFC4A}" type="presParOf" srcId="{933FD307-1B8C-694E-80EA-0310FBF80BD4}" destId="{08A8BE83-DC40-CA43-89B9-330D93A50B87}" srcOrd="0" destOrd="0" presId="urn:microsoft.com/office/officeart/2005/8/layout/vList6"/>
    <dgm:cxn modelId="{A1CD5EE2-0403-4DA9-9803-05FE89FC223D}" type="presParOf" srcId="{933FD307-1B8C-694E-80EA-0310FBF80BD4}" destId="{D9342607-612F-8348-B11A-D5E08E52F16F}" srcOrd="1" destOrd="0" presId="urn:microsoft.com/office/officeart/2005/8/layout/vList6"/>
    <dgm:cxn modelId="{690AF723-3F75-431C-A95F-D35FC2EF15D4}" type="presParOf" srcId="{52F9A9ED-1020-0945-B246-4DBBD35CAC3F}" destId="{7E21EA18-6CE1-B245-B9A2-FC4DF3F8B782}" srcOrd="3" destOrd="0" presId="urn:microsoft.com/office/officeart/2005/8/layout/vList6"/>
    <dgm:cxn modelId="{73226774-9CAB-45C7-B414-9114461485AE}" type="presParOf" srcId="{52F9A9ED-1020-0945-B246-4DBBD35CAC3F}" destId="{22EDBE5F-94AC-FC46-A855-D9BD4F263F09}" srcOrd="4" destOrd="0" presId="urn:microsoft.com/office/officeart/2005/8/layout/vList6"/>
    <dgm:cxn modelId="{C7B2971D-F53E-4631-8467-E80EAD1828B1}" type="presParOf" srcId="{22EDBE5F-94AC-FC46-A855-D9BD4F263F09}" destId="{F670E00A-7CC9-EE43-AB5B-8A9082F3A8DD}" srcOrd="0" destOrd="0" presId="urn:microsoft.com/office/officeart/2005/8/layout/vList6"/>
    <dgm:cxn modelId="{E6115698-750A-4F4A-805D-E8B511578CBB}" type="presParOf" srcId="{22EDBE5F-94AC-FC46-A855-D9BD4F263F09}" destId="{99038A4E-12CA-A74B-AC62-BAED9B769B1D}"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B9C27-5E41-1F49-966B-08A4C2886EFB}">
      <dsp:nvSpPr>
        <dsp:cNvPr id="0" name=""/>
        <dsp:cNvSpPr/>
      </dsp:nvSpPr>
      <dsp:spPr>
        <a:xfrm>
          <a:off x="0" y="689904"/>
          <a:ext cx="8213752" cy="985958"/>
        </a:xfrm>
        <a:prstGeom prst="notched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84F1A5-EA30-C849-BAD3-99E0E3339B59}">
      <dsp:nvSpPr>
        <dsp:cNvPr id="0" name=""/>
        <dsp:cNvSpPr/>
      </dsp:nvSpPr>
      <dsp:spPr>
        <a:xfrm>
          <a:off x="2077" y="0"/>
          <a:ext cx="838267" cy="985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altLang="zh-CN" sz="1200" b="1" kern="1200" dirty="0" smtClean="0">
              <a:solidFill>
                <a:schemeClr val="accent2"/>
              </a:solidFill>
              <a:latin typeface="微软雅黑" panose="020B0503020204020204" pitchFamily="34" charset="-122"/>
              <a:ea typeface="微软雅黑" panose="020B0503020204020204" pitchFamily="34" charset="-122"/>
            </a:rPr>
            <a:t>2016</a:t>
          </a:r>
          <a:r>
            <a:rPr lang="zh-CN" altLang="en-US" sz="1200" b="1" kern="1200" dirty="0" smtClean="0">
              <a:solidFill>
                <a:schemeClr val="accent2"/>
              </a:solidFill>
              <a:latin typeface="微软雅黑" panose="020B0503020204020204" pitchFamily="34" charset="-122"/>
              <a:ea typeface="微软雅黑" panose="020B0503020204020204" pitchFamily="34" charset="-122"/>
            </a:rPr>
            <a:t>年</a:t>
          </a:r>
          <a:r>
            <a:rPr lang="en-US" altLang="zh-CN" sz="1200" b="1" kern="1200" dirty="0" smtClean="0">
              <a:solidFill>
                <a:schemeClr val="accent2"/>
              </a:solidFill>
              <a:latin typeface="微软雅黑" panose="020B0503020204020204" pitchFamily="34" charset="-122"/>
              <a:ea typeface="微软雅黑" panose="020B0503020204020204" pitchFamily="34" charset="-122"/>
            </a:rPr>
            <a:t>9</a:t>
          </a:r>
          <a:r>
            <a:rPr lang="zh-CN" altLang="en-US" sz="1200" b="1" kern="1200" dirty="0" smtClean="0">
              <a:solidFill>
                <a:schemeClr val="accent2"/>
              </a:solidFill>
              <a:latin typeface="微软雅黑" panose="020B0503020204020204" pitchFamily="34" charset="-122"/>
              <a:ea typeface="微软雅黑" panose="020B0503020204020204" pitchFamily="34" charset="-122"/>
            </a:rPr>
            <a:t>月</a:t>
          </a:r>
          <a:endParaRPr lang="en-US" altLang="zh-CN" sz="1200" b="1" kern="1200" dirty="0">
            <a:solidFill>
              <a:schemeClr val="accent2"/>
            </a:solidFill>
            <a:latin typeface="微软雅黑" panose="020B0503020204020204" pitchFamily="34" charset="-122"/>
            <a:ea typeface="微软雅黑" panose="020B0503020204020204" pitchFamily="34" charset="-122"/>
          </a:endParaRPr>
        </a:p>
        <a:p>
          <a:pPr lvl="0" algn="ctr" defTabSz="533400">
            <a:lnSpc>
              <a:spcPct val="90000"/>
            </a:lnSpc>
            <a:spcBef>
              <a:spcPct val="0"/>
            </a:spcBef>
            <a:spcAft>
              <a:spcPct val="35000"/>
            </a:spcAft>
          </a:pPr>
          <a:r>
            <a:rPr lang="zh-CN" altLang="en-US" sz="1100" kern="1200" dirty="0">
              <a:solidFill>
                <a:schemeClr val="tx1">
                  <a:lumMod val="75000"/>
                  <a:lumOff val="25000"/>
                </a:schemeClr>
              </a:solidFill>
              <a:latin typeface="微软雅黑" panose="020B0503020204020204" pitchFamily="34" charset="-122"/>
              <a:ea typeface="微软雅黑" panose="020B0503020204020204" pitchFamily="34" charset="-122"/>
            </a:rPr>
            <a:t>项目启动</a:t>
          </a:r>
        </a:p>
      </dsp:txBody>
      <dsp:txXfrm>
        <a:off x="2077" y="0"/>
        <a:ext cx="838267" cy="985958"/>
      </dsp:txXfrm>
    </dsp:sp>
    <dsp:sp modelId="{E77E1A35-7794-354A-B65B-0DCCF624AFC2}">
      <dsp:nvSpPr>
        <dsp:cNvPr id="0" name=""/>
        <dsp:cNvSpPr/>
      </dsp:nvSpPr>
      <dsp:spPr>
        <a:xfrm>
          <a:off x="297966" y="1109203"/>
          <a:ext cx="246489" cy="246489"/>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8E40E5-692D-694C-87D7-41DA635B76DB}">
      <dsp:nvSpPr>
        <dsp:cNvPr id="0" name=""/>
        <dsp:cNvSpPr/>
      </dsp:nvSpPr>
      <dsp:spPr>
        <a:xfrm>
          <a:off x="864168" y="1478937"/>
          <a:ext cx="1268531" cy="985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altLang="zh-CN" sz="1200" b="1" kern="1200" dirty="0" smtClean="0">
              <a:solidFill>
                <a:schemeClr val="accent2"/>
              </a:solidFill>
              <a:latin typeface="微软雅黑" panose="020B0503020204020204" pitchFamily="34" charset="-122"/>
              <a:ea typeface="微软雅黑" panose="020B0503020204020204" pitchFamily="34" charset="-122"/>
            </a:rPr>
            <a:t>2017</a:t>
          </a:r>
          <a:r>
            <a:rPr lang="zh-CN" altLang="en-US" sz="1200" b="1" kern="1200" dirty="0" smtClean="0">
              <a:solidFill>
                <a:schemeClr val="accent2"/>
              </a:solidFill>
              <a:latin typeface="微软雅黑" panose="020B0503020204020204" pitchFamily="34" charset="-122"/>
              <a:ea typeface="微软雅黑" panose="020B0503020204020204" pitchFamily="34" charset="-122"/>
            </a:rPr>
            <a:t>年</a:t>
          </a:r>
          <a:r>
            <a:rPr lang="en-US" altLang="zh-CN" sz="1200" b="1" kern="1200" dirty="0" smtClean="0">
              <a:solidFill>
                <a:schemeClr val="accent2"/>
              </a:solidFill>
              <a:latin typeface="微软雅黑" panose="020B0503020204020204" pitchFamily="34" charset="-122"/>
              <a:ea typeface="微软雅黑" panose="020B0503020204020204" pitchFamily="34" charset="-122"/>
            </a:rPr>
            <a:t>6</a:t>
          </a:r>
          <a:r>
            <a:rPr lang="zh-CN" altLang="en-US" sz="1200" b="1" kern="1200" dirty="0" smtClean="0">
              <a:solidFill>
                <a:schemeClr val="accent2"/>
              </a:solidFill>
              <a:latin typeface="微软雅黑" panose="020B0503020204020204" pitchFamily="34" charset="-122"/>
              <a:ea typeface="微软雅黑" panose="020B0503020204020204" pitchFamily="34" charset="-122"/>
            </a:rPr>
            <a:t>月</a:t>
          </a:r>
          <a:endParaRPr lang="en-US" altLang="zh-CN" sz="1200" b="1" kern="1200" dirty="0">
            <a:solidFill>
              <a:schemeClr val="accent2"/>
            </a:solidFill>
            <a:latin typeface="微软雅黑" panose="020B0503020204020204" pitchFamily="34" charset="-122"/>
            <a:ea typeface="微软雅黑" panose="020B0503020204020204" pitchFamily="34" charset="-122"/>
          </a:endParaRPr>
        </a:p>
        <a:p>
          <a:pPr lvl="0" algn="ctr" defTabSz="533400">
            <a:lnSpc>
              <a:spcPct val="90000"/>
            </a:lnSpc>
            <a:spcBef>
              <a:spcPct val="0"/>
            </a:spcBef>
            <a:spcAft>
              <a:spcPct val="35000"/>
            </a:spcAft>
          </a:pP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综合理财销售平台</a:t>
          </a:r>
          <a:r>
            <a:rPr lang="en-US" altLang="zh-CN"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V3.0</a:t>
          </a: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成功上线</a:t>
          </a:r>
          <a:endParaRPr lang="zh-CN" altLang="en-US" sz="1100" kern="1200" dirty="0">
            <a:solidFill>
              <a:schemeClr val="tx1">
                <a:lumMod val="75000"/>
                <a:lumOff val="25000"/>
              </a:schemeClr>
            </a:solidFill>
            <a:latin typeface="微软雅黑" panose="020B0503020204020204" pitchFamily="34" charset="-122"/>
            <a:ea typeface="微软雅黑" panose="020B0503020204020204" pitchFamily="34" charset="-122"/>
          </a:endParaRPr>
        </a:p>
      </dsp:txBody>
      <dsp:txXfrm>
        <a:off x="864168" y="1478937"/>
        <a:ext cx="1268531" cy="985958"/>
      </dsp:txXfrm>
    </dsp:sp>
    <dsp:sp modelId="{FE5B49FA-CA7E-AF4B-A2A6-0BF5D83FFBA8}">
      <dsp:nvSpPr>
        <dsp:cNvPr id="0" name=""/>
        <dsp:cNvSpPr/>
      </dsp:nvSpPr>
      <dsp:spPr>
        <a:xfrm>
          <a:off x="1375189" y="1109203"/>
          <a:ext cx="246489" cy="246489"/>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A7848D-11C3-844E-BAA3-1ABEA8A986D3}">
      <dsp:nvSpPr>
        <dsp:cNvPr id="0" name=""/>
        <dsp:cNvSpPr/>
      </dsp:nvSpPr>
      <dsp:spPr>
        <a:xfrm>
          <a:off x="2156523" y="0"/>
          <a:ext cx="1118474" cy="985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altLang="zh-CN" sz="1200" b="1" kern="1200" dirty="0" smtClean="0">
              <a:solidFill>
                <a:schemeClr val="accent2"/>
              </a:solidFill>
              <a:latin typeface="微软雅黑" panose="020B0503020204020204" pitchFamily="34" charset="-122"/>
              <a:ea typeface="微软雅黑" panose="020B0503020204020204" pitchFamily="34" charset="-122"/>
            </a:rPr>
            <a:t>2018</a:t>
          </a:r>
          <a:r>
            <a:rPr lang="zh-CN" altLang="en-US" sz="1200" b="1" kern="1200" dirty="0" smtClean="0">
              <a:solidFill>
                <a:schemeClr val="accent2"/>
              </a:solidFill>
              <a:latin typeface="微软雅黑" panose="020B0503020204020204" pitchFamily="34" charset="-122"/>
              <a:ea typeface="微软雅黑" panose="020B0503020204020204" pitchFamily="34" charset="-122"/>
            </a:rPr>
            <a:t>年</a:t>
          </a:r>
          <a:r>
            <a:rPr lang="en-US" altLang="zh-CN" sz="1200" b="1" kern="1200" dirty="0" smtClean="0">
              <a:solidFill>
                <a:schemeClr val="accent2"/>
              </a:solidFill>
              <a:latin typeface="微软雅黑" panose="020B0503020204020204" pitchFamily="34" charset="-122"/>
              <a:ea typeface="微软雅黑" panose="020B0503020204020204" pitchFamily="34" charset="-122"/>
            </a:rPr>
            <a:t>1</a:t>
          </a:r>
          <a:r>
            <a:rPr lang="zh-CN" altLang="en-US" sz="1200" b="1" kern="1200" dirty="0" smtClean="0">
              <a:solidFill>
                <a:schemeClr val="accent2"/>
              </a:solidFill>
              <a:latin typeface="微软雅黑" panose="020B0503020204020204" pitchFamily="34" charset="-122"/>
              <a:ea typeface="微软雅黑" panose="020B0503020204020204" pitchFamily="34" charset="-122"/>
            </a:rPr>
            <a:t>月</a:t>
          </a:r>
          <a:endParaRPr lang="en-US" altLang="zh-CN" sz="1200" b="1" kern="1200" dirty="0">
            <a:solidFill>
              <a:schemeClr val="accent2"/>
            </a:solidFill>
            <a:latin typeface="微软雅黑" panose="020B0503020204020204" pitchFamily="34" charset="-122"/>
            <a:ea typeface="微软雅黑" panose="020B0503020204020204" pitchFamily="34" charset="-122"/>
          </a:endParaRPr>
        </a:p>
        <a:p>
          <a:pPr lvl="0" algn="ctr" defTabSz="533400">
            <a:lnSpc>
              <a:spcPct val="90000"/>
            </a:lnSpc>
            <a:spcBef>
              <a:spcPct val="0"/>
            </a:spcBef>
            <a:spcAft>
              <a:spcPct val="35000"/>
            </a:spcAft>
          </a:pP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机构基金代销业务上线</a:t>
          </a:r>
          <a:endParaRPr lang="zh-CN" altLang="en-US" sz="1100" kern="1200" dirty="0">
            <a:solidFill>
              <a:schemeClr val="tx1">
                <a:lumMod val="75000"/>
                <a:lumOff val="25000"/>
              </a:schemeClr>
            </a:solidFill>
            <a:latin typeface="微软雅黑" panose="020B0503020204020204" pitchFamily="34" charset="-122"/>
            <a:ea typeface="微软雅黑" panose="020B0503020204020204" pitchFamily="34" charset="-122"/>
          </a:endParaRPr>
        </a:p>
      </dsp:txBody>
      <dsp:txXfrm>
        <a:off x="2156523" y="0"/>
        <a:ext cx="1118474" cy="985958"/>
      </dsp:txXfrm>
    </dsp:sp>
    <dsp:sp modelId="{151D7130-E759-CA4D-93C3-4BE1B88E7787}">
      <dsp:nvSpPr>
        <dsp:cNvPr id="0" name=""/>
        <dsp:cNvSpPr/>
      </dsp:nvSpPr>
      <dsp:spPr>
        <a:xfrm>
          <a:off x="2592516" y="1109203"/>
          <a:ext cx="246489" cy="246489"/>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0F45C3-A58A-5C4C-B52D-B511435D39EA}">
      <dsp:nvSpPr>
        <dsp:cNvPr id="0" name=""/>
        <dsp:cNvSpPr/>
      </dsp:nvSpPr>
      <dsp:spPr>
        <a:xfrm>
          <a:off x="3298821" y="1478937"/>
          <a:ext cx="1207120" cy="985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altLang="zh-CN" sz="1200" b="1" kern="1200" dirty="0" smtClean="0">
              <a:solidFill>
                <a:schemeClr val="accent2"/>
              </a:solidFill>
              <a:latin typeface="微软雅黑" panose="020B0503020204020204" pitchFamily="34" charset="-122"/>
              <a:ea typeface="微软雅黑" panose="020B0503020204020204" pitchFamily="34" charset="-122"/>
            </a:rPr>
            <a:t>2019</a:t>
          </a:r>
          <a:r>
            <a:rPr lang="zh-CN" altLang="en-US" sz="1200" b="1" kern="1200" dirty="0" smtClean="0">
              <a:solidFill>
                <a:schemeClr val="accent2"/>
              </a:solidFill>
              <a:latin typeface="微软雅黑" panose="020B0503020204020204" pitchFamily="34" charset="-122"/>
              <a:ea typeface="微软雅黑" panose="020B0503020204020204" pitchFamily="34" charset="-122"/>
            </a:rPr>
            <a:t>年</a:t>
          </a:r>
          <a:r>
            <a:rPr lang="en-US" altLang="zh-CN" sz="1200" b="1" kern="1200" dirty="0" smtClean="0">
              <a:solidFill>
                <a:schemeClr val="accent2"/>
              </a:solidFill>
              <a:latin typeface="微软雅黑" panose="020B0503020204020204" pitchFamily="34" charset="-122"/>
              <a:ea typeface="微软雅黑" panose="020B0503020204020204" pitchFamily="34" charset="-122"/>
            </a:rPr>
            <a:t>10</a:t>
          </a:r>
          <a:r>
            <a:rPr lang="zh-CN" altLang="en-US" sz="1200" b="1" kern="1200" dirty="0" smtClean="0">
              <a:solidFill>
                <a:schemeClr val="accent2"/>
              </a:solidFill>
              <a:latin typeface="微软雅黑" panose="020B0503020204020204" pitchFamily="34" charset="-122"/>
              <a:ea typeface="微软雅黑" panose="020B0503020204020204" pitchFamily="34" charset="-122"/>
            </a:rPr>
            <a:t>月</a:t>
          </a:r>
          <a:endParaRPr lang="en-US" altLang="zh-CN" sz="1200" b="1" kern="1200" dirty="0" smtClean="0">
            <a:solidFill>
              <a:schemeClr val="accent2"/>
            </a:solidFill>
            <a:latin typeface="微软雅黑" panose="020B0503020204020204" pitchFamily="34" charset="-122"/>
            <a:ea typeface="微软雅黑" panose="020B0503020204020204" pitchFamily="34" charset="-122"/>
          </a:endParaRPr>
        </a:p>
        <a:p>
          <a:pPr lvl="0" algn="ctr" defTabSz="533400">
            <a:lnSpc>
              <a:spcPct val="90000"/>
            </a:lnSpc>
            <a:spcBef>
              <a:spcPct val="0"/>
            </a:spcBef>
            <a:spcAft>
              <a:spcPct val="35000"/>
            </a:spcAft>
          </a:pP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私募基金业务，购物车功能，司法查扣功能和对接</a:t>
          </a:r>
          <a:r>
            <a:rPr lang="en-US" altLang="zh-CN"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SFP</a:t>
          </a: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上线</a:t>
          </a:r>
          <a:endParaRPr lang="zh-CN" altLang="en-US" sz="1100" kern="1200" dirty="0">
            <a:solidFill>
              <a:schemeClr val="tx1">
                <a:lumMod val="75000"/>
                <a:lumOff val="25000"/>
              </a:schemeClr>
            </a:solidFill>
            <a:latin typeface="微软雅黑" panose="020B0503020204020204" pitchFamily="34" charset="-122"/>
            <a:ea typeface="微软雅黑" panose="020B0503020204020204" pitchFamily="34" charset="-122"/>
          </a:endParaRPr>
        </a:p>
      </dsp:txBody>
      <dsp:txXfrm>
        <a:off x="3298821" y="1478937"/>
        <a:ext cx="1207120" cy="985958"/>
      </dsp:txXfrm>
    </dsp:sp>
    <dsp:sp modelId="{D655903B-9EA4-894F-87ED-D259B7B16FC5}">
      <dsp:nvSpPr>
        <dsp:cNvPr id="0" name=""/>
        <dsp:cNvSpPr/>
      </dsp:nvSpPr>
      <dsp:spPr>
        <a:xfrm>
          <a:off x="3779137" y="1109203"/>
          <a:ext cx="246489" cy="246489"/>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427A75-95AF-D941-A3F8-4449C3024B0A}">
      <dsp:nvSpPr>
        <dsp:cNvPr id="0" name=""/>
        <dsp:cNvSpPr/>
      </dsp:nvSpPr>
      <dsp:spPr>
        <a:xfrm>
          <a:off x="4529765" y="0"/>
          <a:ext cx="1403766" cy="985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altLang="zh-CN" sz="1200" b="1" kern="1200" dirty="0" smtClean="0">
              <a:solidFill>
                <a:schemeClr val="accent2"/>
              </a:solidFill>
              <a:latin typeface="微软雅黑" panose="020B0503020204020204" pitchFamily="34" charset="-122"/>
              <a:ea typeface="微软雅黑" panose="020B0503020204020204" pitchFamily="34" charset="-122"/>
            </a:rPr>
            <a:t>2020</a:t>
          </a:r>
          <a:r>
            <a:rPr lang="zh-CN" altLang="en-US" sz="1200" b="1" kern="1200" dirty="0" smtClean="0">
              <a:solidFill>
                <a:schemeClr val="accent2"/>
              </a:solidFill>
              <a:latin typeface="微软雅黑" panose="020B0503020204020204" pitchFamily="34" charset="-122"/>
              <a:ea typeface="微软雅黑" panose="020B0503020204020204" pitchFamily="34" charset="-122"/>
            </a:rPr>
            <a:t>年计划</a:t>
          </a:r>
          <a:endParaRPr lang="en-US" altLang="zh-CN" sz="1200" b="1" kern="1200" dirty="0">
            <a:solidFill>
              <a:schemeClr val="accent2"/>
            </a:solidFill>
            <a:latin typeface="微软雅黑" panose="020B0503020204020204" pitchFamily="34" charset="-122"/>
            <a:ea typeface="微软雅黑" panose="020B0503020204020204" pitchFamily="34" charset="-122"/>
          </a:endParaRPr>
        </a:p>
        <a:p>
          <a:pPr lvl="0" algn="ctr" defTabSz="533400">
            <a:lnSpc>
              <a:spcPct val="90000"/>
            </a:lnSpc>
            <a:spcBef>
              <a:spcPct val="0"/>
            </a:spcBef>
            <a:spcAft>
              <a:spcPct val="35000"/>
            </a:spcAft>
          </a:pP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一对一专户基金，客户冷静期功能，增加信托基金业务</a:t>
          </a:r>
          <a:endParaRPr lang="en-US" altLang="zh-CN" sz="1100" kern="1200" dirty="0" smtClean="0">
            <a:solidFill>
              <a:schemeClr val="tx1">
                <a:lumMod val="75000"/>
                <a:lumOff val="25000"/>
              </a:schemeClr>
            </a:solidFill>
            <a:latin typeface="微软雅黑" panose="020B0503020204020204" pitchFamily="34" charset="-122"/>
            <a:ea typeface="微软雅黑" panose="020B0503020204020204" pitchFamily="34" charset="-122"/>
          </a:endParaRPr>
        </a:p>
      </dsp:txBody>
      <dsp:txXfrm>
        <a:off x="4529765" y="0"/>
        <a:ext cx="1403766" cy="985958"/>
      </dsp:txXfrm>
    </dsp:sp>
    <dsp:sp modelId="{E932ABCD-D041-BC4A-8134-1D1D12CBF37A}">
      <dsp:nvSpPr>
        <dsp:cNvPr id="0" name=""/>
        <dsp:cNvSpPr/>
      </dsp:nvSpPr>
      <dsp:spPr>
        <a:xfrm>
          <a:off x="5108403" y="1109203"/>
          <a:ext cx="246489" cy="246489"/>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A658A4-E489-6646-9C7E-8912BECCC5AC}">
      <dsp:nvSpPr>
        <dsp:cNvPr id="0" name=""/>
        <dsp:cNvSpPr/>
      </dsp:nvSpPr>
      <dsp:spPr>
        <a:xfrm>
          <a:off x="5957354" y="1328263"/>
          <a:ext cx="1432944" cy="985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zh-CN" altLang="en-US" sz="1100" b="1" kern="1200" dirty="0">
              <a:solidFill>
                <a:schemeClr val="accent2"/>
              </a:solidFill>
              <a:latin typeface="微软雅黑" panose="020B0503020204020204" pitchFamily="34" charset="-122"/>
              <a:ea typeface="微软雅黑" panose="020B0503020204020204" pitchFamily="34" charset="-122"/>
            </a:rPr>
            <a:t>目前</a:t>
          </a:r>
          <a:r>
            <a:rPr lang="zh-CN" altLang="en-US" sz="1100" kern="1200" dirty="0">
              <a:solidFill>
                <a:schemeClr val="tx1">
                  <a:lumMod val="75000"/>
                  <a:lumOff val="25000"/>
                </a:schemeClr>
              </a:solidFill>
              <a:latin typeface="微软雅黑" panose="020B0503020204020204" pitchFamily="34" charset="-122"/>
              <a:ea typeface="微软雅黑" panose="020B0503020204020204" pitchFamily="34" charset="-122"/>
            </a:rPr>
            <a:t>在线</a:t>
          </a: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销售</a:t>
          </a:r>
          <a:r>
            <a:rPr lang="en-US" altLang="zh-CN"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QDII</a:t>
          </a: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UT</a:t>
          </a: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产品超过</a:t>
          </a:r>
          <a:r>
            <a:rPr lang="en-US" altLang="zh-CN"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600</a:t>
          </a: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款，保有量超过</a:t>
          </a:r>
          <a:r>
            <a:rPr lang="en-US" altLang="zh-CN"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150</a:t>
          </a: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亿，日均超过</a:t>
          </a:r>
          <a:r>
            <a:rPr lang="en-US" altLang="zh-CN"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1000</a:t>
          </a: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单，峰值交易量超过</a:t>
          </a:r>
          <a:r>
            <a:rPr lang="en-US" altLang="zh-CN"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30000</a:t>
          </a: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单</a:t>
          </a:r>
          <a:endParaRPr lang="zh-CN" altLang="en-US" sz="1100" kern="1200" dirty="0">
            <a:solidFill>
              <a:schemeClr val="tx1">
                <a:lumMod val="75000"/>
                <a:lumOff val="25000"/>
              </a:schemeClr>
            </a:solidFill>
            <a:latin typeface="微软雅黑" panose="020B0503020204020204" pitchFamily="34" charset="-122"/>
            <a:ea typeface="微软雅黑" panose="020B0503020204020204" pitchFamily="34" charset="-122"/>
          </a:endParaRPr>
        </a:p>
      </dsp:txBody>
      <dsp:txXfrm>
        <a:off x="5957354" y="1328263"/>
        <a:ext cx="1432944" cy="985958"/>
      </dsp:txXfrm>
    </dsp:sp>
    <dsp:sp modelId="{2BD6796E-71A3-484C-AF53-9895B8008D11}">
      <dsp:nvSpPr>
        <dsp:cNvPr id="0" name=""/>
        <dsp:cNvSpPr/>
      </dsp:nvSpPr>
      <dsp:spPr>
        <a:xfrm>
          <a:off x="6550582" y="1109203"/>
          <a:ext cx="246489" cy="246489"/>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780F1-AB95-024B-A5CD-877049E3150B}">
      <dsp:nvSpPr>
        <dsp:cNvPr id="0" name=""/>
        <dsp:cNvSpPr/>
      </dsp:nvSpPr>
      <dsp:spPr>
        <a:xfrm>
          <a:off x="789609" y="589353"/>
          <a:ext cx="1479363" cy="986735"/>
        </a:xfrm>
        <a:prstGeom prst="rect">
          <a:avLst/>
        </a:prstGeom>
        <a:solidFill>
          <a:schemeClr val="dk2">
            <a:alpha val="90000"/>
            <a:tint val="40000"/>
            <a:hueOff val="0"/>
            <a:satOff val="0"/>
            <a:lumOff val="0"/>
            <a:alphaOff val="0"/>
          </a:schemeClr>
        </a:solidFill>
        <a:ln>
          <a:noFill/>
        </a:ln>
        <a:effectLst>
          <a:outerShdw blurRad="40000" dist="23000" dir="5400000" rotWithShape="0">
            <a:srgbClr val="000000">
              <a:alpha val="35000"/>
            </a:srgbClr>
          </a:outerShdw>
        </a:effectLst>
        <a:sp3d z="-152400"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0"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本科学历</a:t>
          </a:r>
          <a:r>
            <a:rPr lang="zh-CN" altLang="en-US" sz="1400" kern="1200" dirty="0" smtClean="0">
              <a:latin typeface="微软雅黑" panose="020B0503020204020204" pitchFamily="34" charset="-122"/>
              <a:ea typeface="微软雅黑" panose="020B0503020204020204" pitchFamily="34" charset="-122"/>
            </a:rPr>
            <a:t>：</a:t>
          </a:r>
          <a:r>
            <a:rPr lang="en-US" altLang="zh-CN" sz="1400" kern="1200" dirty="0" smtClean="0">
              <a:latin typeface="微软雅黑" panose="020B0503020204020204" pitchFamily="34" charset="-122"/>
              <a:ea typeface="微软雅黑" panose="020B0503020204020204" pitchFamily="34" charset="-122"/>
            </a:rPr>
            <a:t>100%</a:t>
          </a:r>
          <a:endParaRPr lang="zh-CN" altLang="en-US" sz="1400" kern="1200" dirty="0">
            <a:latin typeface="微软雅黑" panose="020B0503020204020204" pitchFamily="34" charset="-122"/>
            <a:ea typeface="微软雅黑" panose="020B0503020204020204" pitchFamily="34" charset="-122"/>
          </a:endParaRPr>
        </a:p>
      </dsp:txBody>
      <dsp:txXfrm>
        <a:off x="1026307" y="589353"/>
        <a:ext cx="1242665" cy="986735"/>
      </dsp:txXfrm>
    </dsp:sp>
    <dsp:sp modelId="{C81E8FBD-3FF5-8F4C-AE13-D07B8E19AF82}">
      <dsp:nvSpPr>
        <dsp:cNvPr id="0" name=""/>
        <dsp:cNvSpPr/>
      </dsp:nvSpPr>
      <dsp:spPr>
        <a:xfrm>
          <a:off x="615" y="194856"/>
          <a:ext cx="986242" cy="986242"/>
        </a:xfrm>
        <a:prstGeom prst="ellipse">
          <a:avLst/>
        </a:prstGeom>
        <a:solidFill>
          <a:schemeClr val="accent2"/>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教育</a:t>
          </a:r>
          <a:endParaRPr lang="en-US" altLang="zh-CN" sz="1400" kern="1200" dirty="0">
            <a:latin typeface="微软雅黑" panose="020B0503020204020204" pitchFamily="34" charset="-122"/>
            <a:ea typeface="微软雅黑" panose="020B0503020204020204" pitchFamily="34" charset="-122"/>
          </a:endParaRPr>
        </a:p>
        <a:p>
          <a:pPr lvl="0" algn="ctr"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背景</a:t>
          </a:r>
        </a:p>
      </dsp:txBody>
      <dsp:txXfrm>
        <a:off x="145047" y="339288"/>
        <a:ext cx="697378" cy="697378"/>
      </dsp:txXfrm>
    </dsp:sp>
    <dsp:sp modelId="{964B6C2C-02A2-6E4D-AD6B-69F306064E08}">
      <dsp:nvSpPr>
        <dsp:cNvPr id="0" name=""/>
        <dsp:cNvSpPr/>
      </dsp:nvSpPr>
      <dsp:spPr>
        <a:xfrm>
          <a:off x="3255215" y="589353"/>
          <a:ext cx="1479363" cy="986735"/>
        </a:xfrm>
        <a:prstGeom prst="rect">
          <a:avLst/>
        </a:prstGeom>
        <a:solidFill>
          <a:schemeClr val="dk2">
            <a:alpha val="90000"/>
            <a:tint val="40000"/>
            <a:hueOff val="0"/>
            <a:satOff val="0"/>
            <a:lumOff val="0"/>
            <a:alphaOff val="0"/>
          </a:schemeClr>
        </a:solidFill>
        <a:ln>
          <a:noFill/>
        </a:ln>
        <a:effectLst>
          <a:outerShdw blurRad="40000" dist="23000" dir="5400000" rotWithShape="0">
            <a:srgbClr val="000000">
              <a:alpha val="35000"/>
            </a:srgbClr>
          </a:outerShdw>
        </a:effectLst>
        <a:sp3d z="-152400"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0"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smtClean="0">
              <a:latin typeface="微软雅黑" panose="020B0503020204020204" pitchFamily="34" charset="-122"/>
              <a:ea typeface="微软雅黑" panose="020B0503020204020204" pitchFamily="34" charset="-122"/>
            </a:rPr>
            <a:t>5</a:t>
          </a:r>
          <a:r>
            <a:rPr lang="zh-CN" altLang="en-US" sz="1400" kern="1200" dirty="0" smtClean="0">
              <a:latin typeface="微软雅黑" panose="020B0503020204020204" pitchFamily="34" charset="-122"/>
              <a:ea typeface="微软雅黑" panose="020B0503020204020204" pitchFamily="34" charset="-122"/>
            </a:rPr>
            <a:t>年</a:t>
          </a:r>
          <a:r>
            <a:rPr lang="zh-CN" altLang="en-US" sz="1400" kern="1200" dirty="0">
              <a:latin typeface="微软雅黑" panose="020B0503020204020204" pitchFamily="34" charset="-122"/>
              <a:ea typeface="微软雅黑" panose="020B0503020204020204" pitchFamily="34" charset="-122"/>
            </a:rPr>
            <a:t>以上</a:t>
          </a:r>
          <a:r>
            <a:rPr lang="zh-CN" altLang="en-US" sz="1400" kern="1200" dirty="0" smtClean="0">
              <a:latin typeface="微软雅黑" panose="020B0503020204020204" pitchFamily="34" charset="-122"/>
              <a:ea typeface="微软雅黑" panose="020B0503020204020204" pitchFamily="34" charset="-122"/>
            </a:rPr>
            <a:t>：</a:t>
          </a:r>
          <a:r>
            <a:rPr lang="en-US" altLang="zh-CN" sz="1400" kern="1200" dirty="0" smtClean="0">
              <a:latin typeface="微软雅黑" panose="020B0503020204020204" pitchFamily="34" charset="-122"/>
              <a:ea typeface="微软雅黑" panose="020B0503020204020204" pitchFamily="34" charset="-122"/>
            </a:rPr>
            <a:t>75%</a:t>
          </a:r>
          <a:endParaRPr lang="zh-CN" altLang="en-US" sz="1400" kern="1200" dirty="0">
            <a:latin typeface="微软雅黑" panose="020B0503020204020204" pitchFamily="34" charset="-122"/>
            <a:ea typeface="微软雅黑" panose="020B0503020204020204" pitchFamily="34" charset="-122"/>
          </a:endParaRPr>
        </a:p>
      </dsp:txBody>
      <dsp:txXfrm>
        <a:off x="3491913" y="589353"/>
        <a:ext cx="1242665" cy="986735"/>
      </dsp:txXfrm>
    </dsp:sp>
    <dsp:sp modelId="{E60E7195-129B-3B41-AE87-F646405E7FAD}">
      <dsp:nvSpPr>
        <dsp:cNvPr id="0" name=""/>
        <dsp:cNvSpPr/>
      </dsp:nvSpPr>
      <dsp:spPr>
        <a:xfrm>
          <a:off x="3255215" y="1576089"/>
          <a:ext cx="1479363" cy="986735"/>
        </a:xfrm>
        <a:prstGeom prst="rect">
          <a:avLst/>
        </a:prstGeom>
        <a:solidFill>
          <a:schemeClr val="dk2">
            <a:alpha val="90000"/>
            <a:tint val="40000"/>
            <a:hueOff val="0"/>
            <a:satOff val="0"/>
            <a:lumOff val="0"/>
            <a:alphaOff val="0"/>
          </a:schemeClr>
        </a:solidFill>
        <a:ln>
          <a:noFill/>
        </a:ln>
        <a:effectLst>
          <a:outerShdw blurRad="40000" dist="23000" dir="5400000" rotWithShape="0">
            <a:srgbClr val="000000">
              <a:alpha val="35000"/>
            </a:srgbClr>
          </a:outerShdw>
        </a:effectLst>
        <a:sp3d z="-152400"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0"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smtClean="0">
              <a:latin typeface="微软雅黑" panose="020B0503020204020204" pitchFamily="34" charset="-122"/>
              <a:ea typeface="微软雅黑" panose="020B0503020204020204" pitchFamily="34" charset="-122"/>
            </a:rPr>
            <a:t>8</a:t>
          </a:r>
          <a:r>
            <a:rPr lang="zh-CN" altLang="en-US" sz="1400" kern="1200" dirty="0" smtClean="0">
              <a:latin typeface="微软雅黑" panose="020B0503020204020204" pitchFamily="34" charset="-122"/>
              <a:ea typeface="微软雅黑" panose="020B0503020204020204" pitchFamily="34" charset="-122"/>
            </a:rPr>
            <a:t>年</a:t>
          </a:r>
          <a:r>
            <a:rPr lang="zh-CN" altLang="en-US" sz="1400" kern="1200" dirty="0">
              <a:latin typeface="微软雅黑" panose="020B0503020204020204" pitchFamily="34" charset="-122"/>
              <a:ea typeface="微软雅黑" panose="020B0503020204020204" pitchFamily="34" charset="-122"/>
            </a:rPr>
            <a:t>以上</a:t>
          </a:r>
          <a:r>
            <a:rPr lang="zh-CN" altLang="en-US" sz="1400" kern="1200" dirty="0" smtClean="0">
              <a:latin typeface="微软雅黑" panose="020B0503020204020204" pitchFamily="34" charset="-122"/>
              <a:ea typeface="微软雅黑" panose="020B0503020204020204" pitchFamily="34" charset="-122"/>
            </a:rPr>
            <a:t>：</a:t>
          </a:r>
          <a:r>
            <a:rPr lang="en-US" altLang="zh-CN" sz="1400" kern="1200" dirty="0" smtClean="0">
              <a:latin typeface="微软雅黑" panose="020B0503020204020204" pitchFamily="34" charset="-122"/>
              <a:ea typeface="微软雅黑" panose="020B0503020204020204" pitchFamily="34" charset="-122"/>
            </a:rPr>
            <a:t>50%</a:t>
          </a:r>
          <a:endParaRPr lang="zh-CN" altLang="en-US" sz="1400" kern="1200" dirty="0">
            <a:latin typeface="微软雅黑" panose="020B0503020204020204" pitchFamily="34" charset="-122"/>
            <a:ea typeface="微软雅黑" panose="020B0503020204020204" pitchFamily="34" charset="-122"/>
          </a:endParaRPr>
        </a:p>
      </dsp:txBody>
      <dsp:txXfrm>
        <a:off x="3491913" y="1576089"/>
        <a:ext cx="1242665" cy="986735"/>
      </dsp:txXfrm>
    </dsp:sp>
    <dsp:sp modelId="{CEA6A9D8-E7F3-854D-9849-1AE3AFCA87E0}">
      <dsp:nvSpPr>
        <dsp:cNvPr id="0" name=""/>
        <dsp:cNvSpPr/>
      </dsp:nvSpPr>
      <dsp:spPr>
        <a:xfrm>
          <a:off x="2466221" y="194856"/>
          <a:ext cx="986242" cy="986242"/>
        </a:xfrm>
        <a:prstGeom prst="ellipse">
          <a:avLst/>
        </a:prstGeom>
        <a:solidFill>
          <a:schemeClr val="accent2"/>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工作</a:t>
          </a:r>
          <a:endParaRPr lang="en-US" altLang="zh-CN" sz="1400" kern="1200" dirty="0">
            <a:latin typeface="微软雅黑" panose="020B0503020204020204" pitchFamily="34" charset="-122"/>
            <a:ea typeface="微软雅黑" panose="020B0503020204020204" pitchFamily="34" charset="-122"/>
          </a:endParaRPr>
        </a:p>
        <a:p>
          <a:pPr lvl="0" algn="ctr"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年限</a:t>
          </a:r>
        </a:p>
      </dsp:txBody>
      <dsp:txXfrm>
        <a:off x="2610653" y="339288"/>
        <a:ext cx="697378" cy="697378"/>
      </dsp:txXfrm>
    </dsp:sp>
    <dsp:sp modelId="{719AEABB-305D-244F-AAA9-6B742061BE5C}">
      <dsp:nvSpPr>
        <dsp:cNvPr id="0" name=""/>
        <dsp:cNvSpPr/>
      </dsp:nvSpPr>
      <dsp:spPr>
        <a:xfrm>
          <a:off x="5720821" y="589353"/>
          <a:ext cx="1479363" cy="986735"/>
        </a:xfrm>
        <a:prstGeom prst="rect">
          <a:avLst/>
        </a:prstGeom>
        <a:solidFill>
          <a:schemeClr val="dk2">
            <a:alpha val="90000"/>
            <a:tint val="40000"/>
            <a:hueOff val="0"/>
            <a:satOff val="0"/>
            <a:lumOff val="0"/>
            <a:alphaOff val="0"/>
          </a:schemeClr>
        </a:solidFill>
        <a:ln>
          <a:noFill/>
        </a:ln>
        <a:effectLst>
          <a:outerShdw blurRad="40000" dist="23000" dir="5400000" rotWithShape="0">
            <a:srgbClr val="000000">
              <a:alpha val="35000"/>
            </a:srgbClr>
          </a:outerShdw>
        </a:effectLst>
        <a:sp3d z="-152400"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0"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smtClean="0">
              <a:latin typeface="微软雅黑" panose="020B0503020204020204" pitchFamily="34" charset="-122"/>
              <a:ea typeface="微软雅黑" panose="020B0503020204020204" pitchFamily="34" charset="-122"/>
            </a:rPr>
            <a:t>17</a:t>
          </a:r>
          <a:r>
            <a:rPr lang="zh-CN" altLang="en-US" sz="1400" kern="1200" dirty="0" smtClean="0">
              <a:latin typeface="微软雅黑" panose="020B0503020204020204" pitchFamily="34" charset="-122"/>
              <a:ea typeface="微软雅黑" panose="020B0503020204020204" pitchFamily="34" charset="-122"/>
            </a:rPr>
            <a:t>年进组：</a:t>
          </a:r>
          <a:r>
            <a:rPr lang="en-US" altLang="zh-CN" sz="1400" kern="1200" dirty="0" smtClean="0">
              <a:latin typeface="微软雅黑" panose="020B0503020204020204" pitchFamily="34" charset="-122"/>
              <a:ea typeface="微软雅黑" panose="020B0503020204020204" pitchFamily="34" charset="-122"/>
            </a:rPr>
            <a:t>50%</a:t>
          </a:r>
          <a:endParaRPr lang="zh-CN" altLang="en-US" sz="1400" kern="1200" dirty="0">
            <a:latin typeface="微软雅黑" panose="020B0503020204020204" pitchFamily="34" charset="-122"/>
            <a:ea typeface="微软雅黑" panose="020B0503020204020204" pitchFamily="34" charset="-122"/>
          </a:endParaRPr>
        </a:p>
      </dsp:txBody>
      <dsp:txXfrm>
        <a:off x="5957519" y="589353"/>
        <a:ext cx="1242665" cy="986735"/>
      </dsp:txXfrm>
    </dsp:sp>
    <dsp:sp modelId="{C86C728B-3126-814D-920C-375DF32477FF}">
      <dsp:nvSpPr>
        <dsp:cNvPr id="0" name=""/>
        <dsp:cNvSpPr/>
      </dsp:nvSpPr>
      <dsp:spPr>
        <a:xfrm>
          <a:off x="5720821" y="1576089"/>
          <a:ext cx="1479363" cy="986735"/>
        </a:xfrm>
        <a:prstGeom prst="rect">
          <a:avLst/>
        </a:prstGeom>
        <a:solidFill>
          <a:schemeClr val="dk2">
            <a:alpha val="90000"/>
            <a:tint val="40000"/>
            <a:hueOff val="0"/>
            <a:satOff val="0"/>
            <a:lumOff val="0"/>
            <a:alphaOff val="0"/>
          </a:schemeClr>
        </a:solidFill>
        <a:ln>
          <a:noFill/>
        </a:ln>
        <a:effectLst>
          <a:outerShdw blurRad="40000" dist="23000" dir="5400000" rotWithShape="0">
            <a:srgbClr val="000000">
              <a:alpha val="35000"/>
            </a:srgbClr>
          </a:outerShdw>
        </a:effectLst>
        <a:sp3d z="-152400"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0"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a:latin typeface="微软雅黑" panose="020B0503020204020204" pitchFamily="34" charset="-122"/>
              <a:ea typeface="微软雅黑" panose="020B0503020204020204" pitchFamily="34" charset="-122"/>
            </a:rPr>
            <a:t>18</a:t>
          </a:r>
          <a:r>
            <a:rPr lang="zh-CN" altLang="en-US" sz="1400" kern="1200" dirty="0">
              <a:latin typeface="微软雅黑" panose="020B0503020204020204" pitchFamily="34" charset="-122"/>
              <a:ea typeface="微软雅黑" panose="020B0503020204020204" pitchFamily="34" charset="-122"/>
            </a:rPr>
            <a:t>年进组</a:t>
          </a:r>
          <a:r>
            <a:rPr lang="zh-CN" altLang="en-US" sz="1400" kern="1200" dirty="0" smtClean="0">
              <a:latin typeface="微软雅黑" panose="020B0503020204020204" pitchFamily="34" charset="-122"/>
              <a:ea typeface="微软雅黑" panose="020B0503020204020204" pitchFamily="34" charset="-122"/>
            </a:rPr>
            <a:t>：</a:t>
          </a:r>
          <a:r>
            <a:rPr lang="en-US" altLang="zh-CN" sz="1400" kern="1200" dirty="0" smtClean="0">
              <a:latin typeface="微软雅黑" panose="020B0503020204020204" pitchFamily="34" charset="-122"/>
              <a:ea typeface="微软雅黑" panose="020B0503020204020204" pitchFamily="34" charset="-122"/>
            </a:rPr>
            <a:t>25%</a:t>
          </a:r>
          <a:endParaRPr lang="zh-CN" altLang="en-US" sz="1400" kern="1200" dirty="0">
            <a:latin typeface="微软雅黑" panose="020B0503020204020204" pitchFamily="34" charset="-122"/>
            <a:ea typeface="微软雅黑" panose="020B0503020204020204" pitchFamily="34" charset="-122"/>
          </a:endParaRPr>
        </a:p>
      </dsp:txBody>
      <dsp:txXfrm>
        <a:off x="5957519" y="1576089"/>
        <a:ext cx="1242665" cy="986735"/>
      </dsp:txXfrm>
    </dsp:sp>
    <dsp:sp modelId="{6F482DBC-371C-1F4D-A659-9A7FF64EF716}">
      <dsp:nvSpPr>
        <dsp:cNvPr id="0" name=""/>
        <dsp:cNvSpPr/>
      </dsp:nvSpPr>
      <dsp:spPr>
        <a:xfrm>
          <a:off x="5720821" y="2562824"/>
          <a:ext cx="1479363" cy="986735"/>
        </a:xfrm>
        <a:prstGeom prst="rect">
          <a:avLst/>
        </a:prstGeom>
        <a:solidFill>
          <a:schemeClr val="dk2">
            <a:alpha val="90000"/>
            <a:tint val="40000"/>
            <a:hueOff val="0"/>
            <a:satOff val="0"/>
            <a:lumOff val="0"/>
            <a:alphaOff val="0"/>
          </a:schemeClr>
        </a:solidFill>
        <a:ln>
          <a:noFill/>
        </a:ln>
        <a:effectLst>
          <a:outerShdw blurRad="40000" dist="23000" dir="5400000" rotWithShape="0">
            <a:srgbClr val="000000">
              <a:alpha val="35000"/>
            </a:srgbClr>
          </a:outerShdw>
        </a:effectLst>
        <a:sp3d z="-152400"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0"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a:latin typeface="微软雅黑" panose="020B0503020204020204" pitchFamily="34" charset="-122"/>
              <a:ea typeface="微软雅黑" panose="020B0503020204020204" pitchFamily="34" charset="-122"/>
            </a:rPr>
            <a:t>19</a:t>
          </a:r>
          <a:r>
            <a:rPr lang="zh-CN" altLang="en-US" sz="1400" kern="1200" dirty="0">
              <a:latin typeface="微软雅黑" panose="020B0503020204020204" pitchFamily="34" charset="-122"/>
              <a:ea typeface="微软雅黑" panose="020B0503020204020204" pitchFamily="34" charset="-122"/>
            </a:rPr>
            <a:t>年进组</a:t>
          </a:r>
          <a:r>
            <a:rPr lang="zh-CN" altLang="en-US" sz="1400" kern="1200" dirty="0" smtClean="0">
              <a:latin typeface="微软雅黑" panose="020B0503020204020204" pitchFamily="34" charset="-122"/>
              <a:ea typeface="微软雅黑" panose="020B0503020204020204" pitchFamily="34" charset="-122"/>
            </a:rPr>
            <a:t>：</a:t>
          </a:r>
          <a:r>
            <a:rPr lang="en-US" altLang="zh-CN" sz="1400" kern="1200" dirty="0" smtClean="0">
              <a:latin typeface="微软雅黑" panose="020B0503020204020204" pitchFamily="34" charset="-122"/>
              <a:ea typeface="微软雅黑" panose="020B0503020204020204" pitchFamily="34" charset="-122"/>
            </a:rPr>
            <a:t>25%</a:t>
          </a:r>
          <a:endParaRPr lang="zh-CN" altLang="en-US" sz="1400" kern="1200" dirty="0">
            <a:latin typeface="微软雅黑" panose="020B0503020204020204" pitchFamily="34" charset="-122"/>
            <a:ea typeface="微软雅黑" panose="020B0503020204020204" pitchFamily="34" charset="-122"/>
          </a:endParaRPr>
        </a:p>
      </dsp:txBody>
      <dsp:txXfrm>
        <a:off x="5957519" y="2562824"/>
        <a:ext cx="1242665" cy="986735"/>
      </dsp:txXfrm>
    </dsp:sp>
    <dsp:sp modelId="{DAAB11F8-0266-6041-ABDC-99C8A4A73F13}">
      <dsp:nvSpPr>
        <dsp:cNvPr id="0" name=""/>
        <dsp:cNvSpPr/>
      </dsp:nvSpPr>
      <dsp:spPr>
        <a:xfrm>
          <a:off x="4931827" y="194856"/>
          <a:ext cx="986242" cy="986242"/>
        </a:xfrm>
        <a:prstGeom prst="ellipse">
          <a:avLst/>
        </a:prstGeom>
        <a:solidFill>
          <a:schemeClr val="accent2"/>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项目</a:t>
          </a:r>
          <a:endParaRPr lang="en-US" altLang="zh-CN" sz="1400" kern="1200" dirty="0">
            <a:latin typeface="微软雅黑" panose="020B0503020204020204" pitchFamily="34" charset="-122"/>
            <a:ea typeface="微软雅黑" panose="020B0503020204020204" pitchFamily="34" charset="-122"/>
          </a:endParaRPr>
        </a:p>
        <a:p>
          <a:pPr lvl="0" algn="ctr"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经验</a:t>
          </a:r>
        </a:p>
      </dsp:txBody>
      <dsp:txXfrm>
        <a:off x="5076259" y="339288"/>
        <a:ext cx="697378" cy="697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B9C27-5E41-1F49-966B-08A4C2886EFB}">
      <dsp:nvSpPr>
        <dsp:cNvPr id="0" name=""/>
        <dsp:cNvSpPr/>
      </dsp:nvSpPr>
      <dsp:spPr>
        <a:xfrm>
          <a:off x="0" y="667309"/>
          <a:ext cx="8089462" cy="889745"/>
        </a:xfrm>
        <a:prstGeom prst="notched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F2B29-BA9F-46B7-BE04-0E920206A831}">
      <dsp:nvSpPr>
        <dsp:cNvPr id="0" name=""/>
        <dsp:cNvSpPr/>
      </dsp:nvSpPr>
      <dsp:spPr>
        <a:xfrm>
          <a:off x="354" y="0"/>
          <a:ext cx="1206671" cy="889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100000"/>
            </a:lnSpc>
            <a:spcBef>
              <a:spcPct val="0"/>
            </a:spcBef>
            <a:spcAft>
              <a:spcPct val="35000"/>
            </a:spcAft>
          </a:pPr>
          <a:r>
            <a:rPr lang="en-US" altLang="zh-CN" sz="1100" b="1" kern="1200" dirty="0" smtClean="0">
              <a:solidFill>
                <a:schemeClr val="accent2"/>
              </a:solidFill>
              <a:latin typeface="微软雅黑" panose="020B0503020204020204" pitchFamily="34" charset="-122"/>
              <a:ea typeface="微软雅黑" panose="020B0503020204020204" pitchFamily="34" charset="-122"/>
              <a:sym typeface="+mn-ea"/>
            </a:rPr>
            <a:t>2010</a:t>
          </a:r>
          <a:r>
            <a:rPr lang="zh-CN" altLang="en-US" sz="1100" b="1" kern="1200" dirty="0" smtClean="0">
              <a:solidFill>
                <a:schemeClr val="accent2"/>
              </a:solidFill>
              <a:latin typeface="微软雅黑" panose="020B0503020204020204" pitchFamily="34" charset="-122"/>
              <a:ea typeface="微软雅黑" panose="020B0503020204020204" pitchFamily="34" charset="-122"/>
              <a:sym typeface="+mn-ea"/>
            </a:rPr>
            <a:t>年</a:t>
          </a:r>
          <a:r>
            <a:rPr lang="en-US" altLang="zh-CN" sz="1100" b="1" kern="1200" dirty="0" smtClean="0">
              <a:solidFill>
                <a:schemeClr val="accent2"/>
              </a:solidFill>
              <a:latin typeface="微软雅黑" panose="020B0503020204020204" pitchFamily="34" charset="-122"/>
              <a:ea typeface="微软雅黑" panose="020B0503020204020204" pitchFamily="34" charset="-122"/>
              <a:sym typeface="+mn-ea"/>
            </a:rPr>
            <a:t>3</a:t>
          </a:r>
          <a:r>
            <a:rPr lang="zh-CN" altLang="en-US" sz="1100" b="1" kern="1200" dirty="0" smtClean="0">
              <a:solidFill>
                <a:schemeClr val="accent2"/>
              </a:solidFill>
              <a:latin typeface="微软雅黑" panose="020B0503020204020204" pitchFamily="34" charset="-122"/>
              <a:ea typeface="微软雅黑" panose="020B0503020204020204" pitchFamily="34" charset="-122"/>
              <a:sym typeface="+mn-ea"/>
            </a:rPr>
            <a:t>月</a:t>
          </a:r>
          <a:endParaRPr lang="en-US" altLang="zh-CN" sz="1100" b="1" kern="1200" dirty="0">
            <a:solidFill>
              <a:schemeClr val="accent2"/>
            </a:solidFill>
            <a:latin typeface="微软雅黑" panose="020B0503020204020204" pitchFamily="34" charset="-122"/>
            <a:ea typeface="微软雅黑" panose="020B0503020204020204" pitchFamily="34" charset="-122"/>
          </a:endParaRPr>
        </a:p>
        <a:p>
          <a:pPr lvl="0" algn="ctr" defTabSz="488950">
            <a:lnSpc>
              <a:spcPct val="10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sym typeface="+mn-ea"/>
            </a:rPr>
            <a:t>项目</a:t>
          </a:r>
          <a:r>
            <a:rPr lang="zh-CN" altLang="en-US" sz="1100" kern="1200" dirty="0" smtClean="0">
              <a:latin typeface="微软雅黑" panose="020B0503020204020204" pitchFamily="34" charset="-122"/>
              <a:ea typeface="微软雅黑" panose="020B0503020204020204" pitchFamily="34" charset="-122"/>
              <a:sym typeface="+mn-ea"/>
            </a:rPr>
            <a:t>启动，</a:t>
          </a:r>
          <a:r>
            <a:rPr lang="en-US" altLang="zh-CN" sz="1100" kern="1200" dirty="0" smtClean="0">
              <a:latin typeface="微软雅黑" panose="020B0503020204020204" pitchFamily="34" charset="-122"/>
              <a:ea typeface="微软雅黑" panose="020B0503020204020204" pitchFamily="34" charset="-122"/>
              <a:sym typeface="+mn-ea"/>
            </a:rPr>
            <a:t>10</a:t>
          </a:r>
          <a:r>
            <a:rPr lang="zh-CN" altLang="en-US" sz="1100" kern="1200" dirty="0" smtClean="0">
              <a:latin typeface="微软雅黑" panose="020B0503020204020204" pitchFamily="34" charset="-122"/>
              <a:ea typeface="微软雅黑" panose="020B0503020204020204" pitchFamily="34" charset="-122"/>
              <a:sym typeface="+mn-ea"/>
            </a:rPr>
            <a:t>月</a:t>
          </a:r>
          <a:r>
            <a:rPr lang="en-US" altLang="zh-CN" sz="1100" kern="1200" dirty="0" smtClean="0">
              <a:latin typeface="微软雅黑" panose="020B0503020204020204" pitchFamily="34" charset="-122"/>
              <a:ea typeface="微软雅黑" panose="020B0503020204020204" pitchFamily="34" charset="-122"/>
              <a:sym typeface="+mn-ea"/>
            </a:rPr>
            <a:t>1.0</a:t>
          </a:r>
          <a:r>
            <a:rPr lang="zh-CN" altLang="en-US" sz="1100" kern="1200" dirty="0" smtClean="0">
              <a:latin typeface="微软雅黑" panose="020B0503020204020204" pitchFamily="34" charset="-122"/>
              <a:ea typeface="微软雅黑" panose="020B0503020204020204" pitchFamily="34" charset="-122"/>
              <a:sym typeface="+mn-ea"/>
            </a:rPr>
            <a:t>版本上线</a:t>
          </a:r>
          <a:endParaRPr lang="zh-CN" altLang="en-US" sz="1100" kern="1200" dirty="0">
            <a:latin typeface="仿宋" panose="02010609060101010101" charset="-122"/>
            <a:ea typeface="仿宋" panose="02010609060101010101" charset="-122"/>
            <a:cs typeface="仿宋" panose="02010609060101010101" charset="-122"/>
          </a:endParaRPr>
        </a:p>
      </dsp:txBody>
      <dsp:txXfrm>
        <a:off x="354" y="0"/>
        <a:ext cx="1206671" cy="889745"/>
      </dsp:txXfrm>
    </dsp:sp>
    <dsp:sp modelId="{521D1BC5-59B8-4213-A3B2-553DAC2AAEE2}">
      <dsp:nvSpPr>
        <dsp:cNvPr id="0" name=""/>
        <dsp:cNvSpPr/>
      </dsp:nvSpPr>
      <dsp:spPr>
        <a:xfrm>
          <a:off x="492472" y="1000963"/>
          <a:ext cx="222436" cy="222436"/>
        </a:xfrm>
        <a:prstGeom prst="ellips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85EF17BB-E98B-4089-8E40-49EE7DDB023D}">
      <dsp:nvSpPr>
        <dsp:cNvPr id="0" name=""/>
        <dsp:cNvSpPr/>
      </dsp:nvSpPr>
      <dsp:spPr>
        <a:xfrm>
          <a:off x="1244664" y="1334618"/>
          <a:ext cx="963621" cy="889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100000"/>
            </a:lnSpc>
            <a:spcBef>
              <a:spcPct val="0"/>
            </a:spcBef>
            <a:spcAft>
              <a:spcPct val="35000"/>
            </a:spcAft>
          </a:pPr>
          <a:r>
            <a:rPr lang="en-US" altLang="zh-CN" sz="1100" b="1" kern="1200" dirty="0" smtClean="0">
              <a:solidFill>
                <a:schemeClr val="accent2"/>
              </a:solidFill>
              <a:latin typeface="微软雅黑" panose="020B0503020204020204" pitchFamily="34" charset="-122"/>
              <a:ea typeface="微软雅黑" panose="020B0503020204020204" pitchFamily="34" charset="-122"/>
            </a:rPr>
            <a:t>2016</a:t>
          </a:r>
          <a:r>
            <a:rPr lang="zh-CN" altLang="en-US" sz="1100" b="1" kern="1200" dirty="0" smtClean="0">
              <a:solidFill>
                <a:schemeClr val="accent2"/>
              </a:solidFill>
              <a:latin typeface="微软雅黑" panose="020B0503020204020204" pitchFamily="34" charset="-122"/>
              <a:ea typeface="微软雅黑" panose="020B0503020204020204" pitchFamily="34" charset="-122"/>
            </a:rPr>
            <a:t>年</a:t>
          </a:r>
          <a:r>
            <a:rPr lang="en-US" altLang="zh-CN" sz="1100" b="1" kern="1200" dirty="0" smtClean="0">
              <a:solidFill>
                <a:schemeClr val="accent2"/>
              </a:solidFill>
              <a:latin typeface="微软雅黑" panose="020B0503020204020204" pitchFamily="34" charset="-122"/>
              <a:ea typeface="微软雅黑" panose="020B0503020204020204" pitchFamily="34" charset="-122"/>
            </a:rPr>
            <a:t>1</a:t>
          </a:r>
          <a:r>
            <a:rPr lang="zh-CN" altLang="en-US" sz="1100" b="1" kern="1200" dirty="0" smtClean="0">
              <a:solidFill>
                <a:schemeClr val="accent2"/>
              </a:solidFill>
              <a:latin typeface="微软雅黑" panose="020B0503020204020204" pitchFamily="34" charset="-122"/>
              <a:ea typeface="微软雅黑" panose="020B0503020204020204" pitchFamily="34" charset="-122"/>
            </a:rPr>
            <a:t>月</a:t>
          </a:r>
          <a:endParaRPr lang="en-US" altLang="zh-CN" sz="1100" b="1" kern="1200" dirty="0" smtClean="0">
            <a:solidFill>
              <a:schemeClr val="accent2"/>
            </a:solidFill>
            <a:latin typeface="微软雅黑" panose="020B0503020204020204" pitchFamily="34" charset="-122"/>
            <a:ea typeface="微软雅黑" panose="020B0503020204020204" pitchFamily="34" charset="-122"/>
          </a:endParaRPr>
        </a:p>
        <a:p>
          <a:pPr lvl="0" algn="ctr" defTabSz="488950">
            <a:lnSpc>
              <a:spcPct val="100000"/>
            </a:lnSpc>
            <a:spcBef>
              <a:spcPct val="0"/>
            </a:spcBef>
            <a:spcAft>
              <a:spcPct val="35000"/>
            </a:spcAft>
          </a:pPr>
          <a:r>
            <a:rPr lang="zh-CN" altLang="en-US" sz="1100" b="0" kern="1200" dirty="0" smtClean="0">
              <a:solidFill>
                <a:schemeClr val="tx1"/>
              </a:solidFill>
              <a:latin typeface="微软雅黑" panose="020B0503020204020204" pitchFamily="34" charset="-122"/>
              <a:ea typeface="微软雅黑" panose="020B0503020204020204" pitchFamily="34" charset="-122"/>
            </a:rPr>
            <a:t>结售汇系统升级改造</a:t>
          </a:r>
          <a:endParaRPr sz="6000" b="0" kern="1200" dirty="0">
            <a:solidFill>
              <a:schemeClr val="tx1"/>
            </a:solidFill>
          </a:endParaRPr>
        </a:p>
      </dsp:txBody>
      <dsp:txXfrm>
        <a:off x="1244664" y="1334618"/>
        <a:ext cx="963621" cy="889745"/>
      </dsp:txXfrm>
    </dsp:sp>
    <dsp:sp modelId="{8FA57EFC-5877-4B2F-80C6-4CD1096440B7}">
      <dsp:nvSpPr>
        <dsp:cNvPr id="0" name=""/>
        <dsp:cNvSpPr/>
      </dsp:nvSpPr>
      <dsp:spPr>
        <a:xfrm>
          <a:off x="1615256" y="1000963"/>
          <a:ext cx="222436" cy="222436"/>
        </a:xfrm>
        <a:prstGeom prst="ellips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A99C83D-4C1C-463B-A543-570D0553FA24}">
      <dsp:nvSpPr>
        <dsp:cNvPr id="0" name=""/>
        <dsp:cNvSpPr/>
      </dsp:nvSpPr>
      <dsp:spPr>
        <a:xfrm>
          <a:off x="2374411" y="0"/>
          <a:ext cx="1019889" cy="889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100000"/>
            </a:lnSpc>
            <a:spcBef>
              <a:spcPct val="0"/>
            </a:spcBef>
            <a:spcAft>
              <a:spcPct val="35000"/>
            </a:spcAft>
          </a:pPr>
          <a:r>
            <a:rPr lang="en-US" altLang="zh-CN" sz="1100" b="1" kern="1200" dirty="0" smtClean="0">
              <a:solidFill>
                <a:schemeClr val="accent2"/>
              </a:solidFill>
              <a:latin typeface="微软雅黑" panose="020B0503020204020204" pitchFamily="34" charset="-122"/>
              <a:ea typeface="微软雅黑" panose="020B0503020204020204" pitchFamily="34" charset="-122"/>
            </a:rPr>
            <a:t>2017</a:t>
          </a:r>
          <a:r>
            <a:rPr lang="zh-CN" altLang="en-US" sz="1100" b="1" kern="1200" dirty="0" smtClean="0">
              <a:solidFill>
                <a:schemeClr val="accent2"/>
              </a:solidFill>
              <a:latin typeface="微软雅黑" panose="020B0503020204020204" pitchFamily="34" charset="-122"/>
              <a:ea typeface="微软雅黑" panose="020B0503020204020204" pitchFamily="34" charset="-122"/>
            </a:rPr>
            <a:t>年</a:t>
          </a:r>
          <a:r>
            <a:rPr lang="en-US" altLang="zh-CN" sz="1100" b="1" kern="1200" dirty="0" smtClean="0">
              <a:solidFill>
                <a:schemeClr val="accent2"/>
              </a:solidFill>
              <a:latin typeface="微软雅黑" panose="020B0503020204020204" pitchFamily="34" charset="-122"/>
              <a:ea typeface="微软雅黑" panose="020B0503020204020204" pitchFamily="34" charset="-122"/>
            </a:rPr>
            <a:t>10</a:t>
          </a:r>
          <a:r>
            <a:rPr lang="zh-CN" altLang="en-US" sz="1100" b="1" kern="1200" dirty="0" smtClean="0">
              <a:solidFill>
                <a:schemeClr val="accent2"/>
              </a:solidFill>
              <a:latin typeface="微软雅黑" panose="020B0503020204020204" pitchFamily="34" charset="-122"/>
              <a:ea typeface="微软雅黑" panose="020B0503020204020204" pitchFamily="34" charset="-122"/>
            </a:rPr>
            <a:t>月</a:t>
          </a:r>
        </a:p>
        <a:p>
          <a:pPr lvl="0" algn="ctr" defTabSz="488950">
            <a:lnSpc>
              <a:spcPct val="100000"/>
            </a:lnSpc>
            <a:spcBef>
              <a:spcPct val="0"/>
            </a:spcBef>
            <a:spcAft>
              <a:spcPct val="35000"/>
            </a:spcAft>
          </a:pPr>
          <a:r>
            <a:rPr lang="en-US" altLang="zh-CN" sz="1100" kern="1200" dirty="0" smtClean="0">
              <a:latin typeface="微软雅黑" panose="020B0503020204020204" pitchFamily="34" charset="-122"/>
              <a:ea typeface="微软雅黑" panose="020B0503020204020204" pitchFamily="34" charset="-122"/>
            </a:rPr>
            <a:t>1.7</a:t>
          </a:r>
          <a:r>
            <a:rPr lang="zh-CN" altLang="en-US" sz="1100" kern="1200" dirty="0" smtClean="0">
              <a:latin typeface="微软雅黑" panose="020B0503020204020204" pitchFamily="34" charset="-122"/>
              <a:ea typeface="微软雅黑" panose="020B0503020204020204" pitchFamily="34" charset="-122"/>
            </a:rPr>
            <a:t>版本上线</a:t>
          </a:r>
          <a:endParaRPr lang="en-US" altLang="zh-CN" sz="1100" kern="1200" dirty="0" smtClean="0">
            <a:latin typeface="微软雅黑" panose="020B0503020204020204" pitchFamily="34" charset="-122"/>
            <a:ea typeface="微软雅黑" panose="020B0503020204020204" pitchFamily="34" charset="-122"/>
          </a:endParaRPr>
        </a:p>
      </dsp:txBody>
      <dsp:txXfrm>
        <a:off x="2374411" y="0"/>
        <a:ext cx="1019889" cy="889745"/>
      </dsp:txXfrm>
    </dsp:sp>
    <dsp:sp modelId="{EEEA731A-9EF2-408B-B96B-CB9EBF3B299D}">
      <dsp:nvSpPr>
        <dsp:cNvPr id="0" name=""/>
        <dsp:cNvSpPr/>
      </dsp:nvSpPr>
      <dsp:spPr>
        <a:xfrm>
          <a:off x="2800050" y="1000963"/>
          <a:ext cx="222436" cy="222436"/>
        </a:xfrm>
        <a:prstGeom prst="ellips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2CB00A5-5A1C-4D0D-B43C-FC8813BFC180}">
      <dsp:nvSpPr>
        <dsp:cNvPr id="0" name=""/>
        <dsp:cNvSpPr/>
      </dsp:nvSpPr>
      <dsp:spPr>
        <a:xfrm>
          <a:off x="3303451" y="1334618"/>
          <a:ext cx="1820026" cy="889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100000"/>
            </a:lnSpc>
            <a:spcBef>
              <a:spcPct val="0"/>
            </a:spcBef>
            <a:spcAft>
              <a:spcPct val="35000"/>
            </a:spcAft>
          </a:pPr>
          <a:r>
            <a:rPr lang="en-US" sz="1100" b="1" kern="1200" dirty="0" smtClean="0">
              <a:solidFill>
                <a:schemeClr val="accent2"/>
              </a:solidFill>
              <a:latin typeface="微软雅黑" panose="020B0503020204020204" pitchFamily="34" charset="-122"/>
              <a:ea typeface="微软雅黑" panose="020B0503020204020204" pitchFamily="34" charset="-122"/>
            </a:rPr>
            <a:t>2017</a:t>
          </a:r>
          <a:r>
            <a:rPr lang="zh-CN" altLang="en-US" sz="1100" b="1" kern="1200" dirty="0" smtClean="0">
              <a:solidFill>
                <a:schemeClr val="accent2"/>
              </a:solidFill>
              <a:latin typeface="微软雅黑" panose="020B0503020204020204" pitchFamily="34" charset="-122"/>
              <a:ea typeface="微软雅黑" panose="020B0503020204020204" pitchFamily="34" charset="-122"/>
            </a:rPr>
            <a:t>年</a:t>
          </a:r>
          <a:r>
            <a:rPr lang="en-US" altLang="zh-CN" sz="1100" b="1" kern="1200" dirty="0" smtClean="0">
              <a:solidFill>
                <a:schemeClr val="accent2"/>
              </a:solidFill>
              <a:latin typeface="微软雅黑" panose="020B0503020204020204" pitchFamily="34" charset="-122"/>
              <a:ea typeface="微软雅黑" panose="020B0503020204020204" pitchFamily="34" charset="-122"/>
            </a:rPr>
            <a:t>12</a:t>
          </a:r>
          <a:r>
            <a:rPr lang="zh-CN" altLang="en-US" sz="1100" b="1" kern="1200" dirty="0" smtClean="0">
              <a:solidFill>
                <a:schemeClr val="accent2"/>
              </a:solidFill>
              <a:latin typeface="微软雅黑" panose="020B0503020204020204" pitchFamily="34" charset="-122"/>
              <a:ea typeface="微软雅黑" panose="020B0503020204020204" pitchFamily="34" charset="-122"/>
            </a:rPr>
            <a:t>月</a:t>
          </a:r>
        </a:p>
        <a:p>
          <a:pPr lvl="0" algn="ctr" defTabSz="488950">
            <a:lnSpc>
              <a:spcPct val="100000"/>
            </a:lnSpc>
            <a:spcBef>
              <a:spcPct val="0"/>
            </a:spcBef>
            <a:spcAft>
              <a:spcPct val="35000"/>
            </a:spcAft>
          </a:pPr>
          <a:r>
            <a:rPr lang="en-US" altLang="zh-CN" sz="1100" b="0" kern="1200" dirty="0" smtClean="0">
              <a:latin typeface="微软雅黑" panose="020B0503020204020204" pitchFamily="34" charset="-122"/>
              <a:ea typeface="微软雅黑" panose="020B0503020204020204" pitchFamily="34" charset="-122"/>
            </a:rPr>
            <a:t>1.8</a:t>
          </a:r>
          <a:r>
            <a:rPr lang="zh-CN" altLang="en-US" sz="1100" b="0" kern="1200" dirty="0" smtClean="0">
              <a:latin typeface="微软雅黑" panose="020B0503020204020204" pitchFamily="34" charset="-122"/>
              <a:ea typeface="微软雅黑" panose="020B0503020204020204" pitchFamily="34" charset="-122"/>
            </a:rPr>
            <a:t>版本上线</a:t>
          </a:r>
          <a:endParaRPr lang="en-US" altLang="zh-CN" sz="1100" b="0" kern="1200" dirty="0" smtClean="0">
            <a:latin typeface="微软雅黑" panose="020B0503020204020204" pitchFamily="34" charset="-122"/>
            <a:ea typeface="微软雅黑" panose="020B0503020204020204" pitchFamily="34" charset="-122"/>
          </a:endParaRPr>
        </a:p>
        <a:p>
          <a:pPr lvl="0" algn="ctr" defTabSz="488950">
            <a:lnSpc>
              <a:spcPct val="100000"/>
            </a:lnSpc>
            <a:spcBef>
              <a:spcPct val="0"/>
            </a:spcBef>
            <a:spcAft>
              <a:spcPct val="35000"/>
            </a:spcAft>
          </a:pPr>
          <a:r>
            <a:rPr lang="zh-CN" altLang="en-US" sz="900" b="0" kern="1200" dirty="0" smtClean="0">
              <a:latin typeface="微软雅黑" panose="020B0503020204020204" pitchFamily="34" charset="-122"/>
              <a:ea typeface="微软雅黑" panose="020B0503020204020204" pitchFamily="34" charset="-122"/>
            </a:rPr>
            <a:t>（</a:t>
          </a:r>
          <a:r>
            <a:rPr lang="zh-CN" sz="900" kern="1200" dirty="0" smtClean="0"/>
            <a:t>增加关注名单和待说明的交易类型</a:t>
          </a:r>
          <a:r>
            <a:rPr lang="zh-CN" altLang="en-US" sz="900" b="0" kern="1200" dirty="0" smtClean="0">
              <a:latin typeface="微软雅黑" panose="020B0503020204020204" pitchFamily="34" charset="-122"/>
              <a:ea typeface="微软雅黑" panose="020B0503020204020204" pitchFamily="34" charset="-122"/>
            </a:rPr>
            <a:t>）</a:t>
          </a:r>
          <a:endParaRPr sz="900" kern="1200" dirty="0"/>
        </a:p>
      </dsp:txBody>
      <dsp:txXfrm>
        <a:off x="3303451" y="1334618"/>
        <a:ext cx="1820026" cy="889745"/>
      </dsp:txXfrm>
    </dsp:sp>
    <dsp:sp modelId="{C29E8FDC-77A2-42F7-BF5C-B4CED93FD651}">
      <dsp:nvSpPr>
        <dsp:cNvPr id="0" name=""/>
        <dsp:cNvSpPr/>
      </dsp:nvSpPr>
      <dsp:spPr>
        <a:xfrm>
          <a:off x="4102246" y="1000963"/>
          <a:ext cx="222436" cy="222436"/>
        </a:xfrm>
        <a:prstGeom prst="ellips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9BE7585-217F-4CAA-BC58-711861CD9330}">
      <dsp:nvSpPr>
        <dsp:cNvPr id="0" name=""/>
        <dsp:cNvSpPr/>
      </dsp:nvSpPr>
      <dsp:spPr>
        <a:xfrm>
          <a:off x="5038709" y="43010"/>
          <a:ext cx="1328648" cy="889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100000"/>
            </a:lnSpc>
            <a:spcBef>
              <a:spcPct val="0"/>
            </a:spcBef>
            <a:spcAft>
              <a:spcPct val="35000"/>
            </a:spcAft>
          </a:pPr>
          <a:r>
            <a:rPr lang="en-US" sz="1100" b="1" kern="1200" dirty="0" smtClean="0">
              <a:solidFill>
                <a:schemeClr val="accent2"/>
              </a:solidFill>
              <a:latin typeface="微软雅黑" panose="020B0503020204020204" pitchFamily="34" charset="-122"/>
              <a:ea typeface="微软雅黑" panose="020B0503020204020204" pitchFamily="34" charset="-122"/>
            </a:rPr>
            <a:t>2010</a:t>
          </a:r>
          <a:r>
            <a:rPr lang="zh-CN" altLang="en-US" sz="1100" b="1" kern="1200" dirty="0" smtClean="0">
              <a:solidFill>
                <a:schemeClr val="accent2"/>
              </a:solidFill>
              <a:latin typeface="微软雅黑" panose="020B0503020204020204" pitchFamily="34" charset="-122"/>
              <a:ea typeface="微软雅黑" panose="020B0503020204020204" pitchFamily="34" charset="-122"/>
            </a:rPr>
            <a:t>年</a:t>
          </a:r>
          <a:r>
            <a:rPr lang="en-US" altLang="zh-CN" sz="1100" b="1" kern="1200" dirty="0" smtClean="0">
              <a:solidFill>
                <a:schemeClr val="accent2"/>
              </a:solidFill>
              <a:latin typeface="微软雅黑" panose="020B0503020204020204" pitchFamily="34" charset="-122"/>
              <a:ea typeface="微软雅黑" panose="020B0503020204020204" pitchFamily="34" charset="-122"/>
            </a:rPr>
            <a:t>3</a:t>
          </a:r>
          <a:r>
            <a:rPr lang="zh-CN" altLang="en-US" sz="1100" b="1" kern="1200" dirty="0" smtClean="0">
              <a:solidFill>
                <a:schemeClr val="accent2"/>
              </a:solidFill>
              <a:latin typeface="微软雅黑" panose="020B0503020204020204" pitchFamily="34" charset="-122"/>
              <a:ea typeface="微软雅黑" panose="020B0503020204020204" pitchFamily="34" charset="-122"/>
            </a:rPr>
            <a:t>月</a:t>
          </a:r>
          <a:endParaRPr lang="en-US" altLang="zh-CN" sz="1100" b="1" kern="1200" dirty="0" smtClean="0">
            <a:solidFill>
              <a:schemeClr val="accent2"/>
            </a:solidFill>
            <a:latin typeface="微软雅黑" panose="020B0503020204020204" pitchFamily="34" charset="-122"/>
            <a:ea typeface="微软雅黑" panose="020B0503020204020204" pitchFamily="34" charset="-122"/>
          </a:endParaRPr>
        </a:p>
        <a:p>
          <a:pPr lvl="0" algn="ctr" defTabSz="488950">
            <a:lnSpc>
              <a:spcPct val="100000"/>
            </a:lnSpc>
            <a:spcBef>
              <a:spcPct val="0"/>
            </a:spcBef>
            <a:spcAft>
              <a:spcPct val="35000"/>
            </a:spcAft>
          </a:pPr>
          <a:r>
            <a:rPr lang="en-US" altLang="zh-CN" sz="1100" b="0" kern="1200" dirty="0" err="1" smtClean="0">
              <a:solidFill>
                <a:schemeClr val="tx1"/>
              </a:solidFill>
              <a:latin typeface="微软雅黑" panose="020B0503020204020204" pitchFamily="34" charset="-122"/>
              <a:ea typeface="微软雅黑" panose="020B0503020204020204" pitchFamily="34" charset="-122"/>
            </a:rPr>
            <a:t>OffQuota</a:t>
          </a:r>
          <a:r>
            <a:rPr lang="zh-CN" altLang="en-US" sz="1100" b="0" kern="1200" dirty="0" smtClean="0">
              <a:solidFill>
                <a:schemeClr val="tx1"/>
              </a:solidFill>
              <a:latin typeface="微软雅黑" panose="020B0503020204020204" pitchFamily="34" charset="-122"/>
              <a:ea typeface="微软雅黑" panose="020B0503020204020204" pitchFamily="34" charset="-122"/>
            </a:rPr>
            <a:t>业务上线</a:t>
          </a:r>
          <a:endParaRPr lang="zh-CN" altLang="en-US" sz="1100" b="0" kern="1200" dirty="0">
            <a:solidFill>
              <a:schemeClr val="tx1"/>
            </a:solidFill>
            <a:latin typeface="微软雅黑" panose="020B0503020204020204" pitchFamily="34" charset="-122"/>
            <a:ea typeface="微软雅黑" panose="020B0503020204020204" pitchFamily="34" charset="-122"/>
          </a:endParaRPr>
        </a:p>
      </dsp:txBody>
      <dsp:txXfrm>
        <a:off x="5038709" y="43010"/>
        <a:ext cx="1328648" cy="889745"/>
      </dsp:txXfrm>
    </dsp:sp>
    <dsp:sp modelId="{81C2D134-3D78-43DB-BF63-8F198A012D2A}">
      <dsp:nvSpPr>
        <dsp:cNvPr id="0" name=""/>
        <dsp:cNvSpPr/>
      </dsp:nvSpPr>
      <dsp:spPr>
        <a:xfrm>
          <a:off x="5536357" y="1000963"/>
          <a:ext cx="222436" cy="222436"/>
        </a:xfrm>
        <a:prstGeom prst="ellips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C1A265E-5293-42C2-90C6-A8980680E077}">
      <dsp:nvSpPr>
        <dsp:cNvPr id="0" name=""/>
        <dsp:cNvSpPr/>
      </dsp:nvSpPr>
      <dsp:spPr>
        <a:xfrm>
          <a:off x="6527402" y="1334618"/>
          <a:ext cx="752758" cy="889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endParaRPr altLang="en-US" sz="2800" kern="1200"/>
        </a:p>
      </dsp:txBody>
      <dsp:txXfrm>
        <a:off x="6527402" y="1334618"/>
        <a:ext cx="752758" cy="889745"/>
      </dsp:txXfrm>
    </dsp:sp>
    <dsp:sp modelId="{4C2C86E1-018B-4D4B-A03E-AA405FF53D4A}">
      <dsp:nvSpPr>
        <dsp:cNvPr id="0" name=""/>
        <dsp:cNvSpPr/>
      </dsp:nvSpPr>
      <dsp:spPr>
        <a:xfrm>
          <a:off x="6792563" y="1000963"/>
          <a:ext cx="222436" cy="222436"/>
        </a:xfrm>
        <a:prstGeom prst="ellips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5C552-8EF7-4C42-AE25-3DEE4ABABAB3}">
      <dsp:nvSpPr>
        <dsp:cNvPr id="0" name=""/>
        <dsp:cNvSpPr/>
      </dsp:nvSpPr>
      <dsp:spPr>
        <a:xfrm>
          <a:off x="2592288" y="0"/>
          <a:ext cx="3888432" cy="1057617"/>
        </a:xfrm>
        <a:prstGeom prst="rightArrow">
          <a:avLst>
            <a:gd name="adj1" fmla="val 75000"/>
            <a:gd name="adj2" fmla="val 5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100000"/>
            </a:lnSpc>
            <a:spcBef>
              <a:spcPct val="0"/>
            </a:spcBef>
            <a:spcAft>
              <a:spcPct val="15000"/>
            </a:spcAft>
            <a:buChar char="••"/>
          </a:pP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不占额度购汇结汇交易</a:t>
          </a:r>
          <a:endParaRPr lang="zh-CN" altLang="en-US" sz="1100" kern="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不占额度购汇结汇查询</a:t>
          </a:r>
          <a:endParaRPr lang="zh-CN" altLang="en-US" sz="1100" kern="1200" dirty="0">
            <a:solidFill>
              <a:schemeClr val="tx1">
                <a:lumMod val="75000"/>
                <a:lumOff val="25000"/>
              </a:schemeClr>
            </a:solidFill>
            <a:latin typeface="微软雅黑" panose="020B0503020204020204" pitchFamily="34" charset="-122"/>
            <a:ea typeface="微软雅黑" panose="020B0503020204020204" pitchFamily="34" charset="-122"/>
          </a:endParaRPr>
        </a:p>
      </dsp:txBody>
      <dsp:txXfrm>
        <a:off x="2592288" y="132202"/>
        <a:ext cx="3491826" cy="793213"/>
      </dsp:txXfrm>
    </dsp:sp>
    <dsp:sp modelId="{D5BBBD48-7F16-5342-98A5-A39309D145BB}">
      <dsp:nvSpPr>
        <dsp:cNvPr id="0" name=""/>
        <dsp:cNvSpPr/>
      </dsp:nvSpPr>
      <dsp:spPr>
        <a:xfrm>
          <a:off x="0" y="0"/>
          <a:ext cx="2592288" cy="1057617"/>
        </a:xfrm>
        <a:prstGeom prst="roundRect">
          <a:avLst/>
        </a:prstGeom>
        <a:solidFill>
          <a:schemeClr val="accent2"/>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100000"/>
            </a:lnSpc>
            <a:spcBef>
              <a:spcPct val="0"/>
            </a:spcBef>
            <a:spcAft>
              <a:spcPct val="35000"/>
            </a:spcAft>
          </a:pPr>
          <a:r>
            <a:rPr lang="en-US" altLang="zh-CN" sz="1400" kern="1200" dirty="0" smtClean="0">
              <a:latin typeface="微软雅黑" panose="020B0503020204020204" pitchFamily="34" charset="-122"/>
              <a:ea typeface="微软雅黑" panose="020B0503020204020204" pitchFamily="34" charset="-122"/>
            </a:rPr>
            <a:t>1.21</a:t>
          </a:r>
          <a:r>
            <a:rPr lang="zh-CN" altLang="en-US" sz="1400" kern="1200" dirty="0" smtClean="0">
              <a:latin typeface="微软雅黑" panose="020B0503020204020204" pitchFamily="34" charset="-122"/>
              <a:ea typeface="微软雅黑" panose="020B0503020204020204" pitchFamily="34" charset="-122"/>
            </a:rPr>
            <a:t>需求</a:t>
          </a:r>
          <a:endParaRPr lang="zh-CN" altLang="en-US" sz="1400" kern="1200" dirty="0">
            <a:latin typeface="微软雅黑" panose="020B0503020204020204" pitchFamily="34" charset="-122"/>
            <a:ea typeface="微软雅黑" panose="020B0503020204020204" pitchFamily="34" charset="-122"/>
          </a:endParaRPr>
        </a:p>
      </dsp:txBody>
      <dsp:txXfrm>
        <a:off x="51629" y="51629"/>
        <a:ext cx="2489030" cy="954359"/>
      </dsp:txXfrm>
    </dsp:sp>
    <dsp:sp modelId="{D9342607-612F-8348-B11A-D5E08E52F16F}">
      <dsp:nvSpPr>
        <dsp:cNvPr id="0" name=""/>
        <dsp:cNvSpPr/>
      </dsp:nvSpPr>
      <dsp:spPr>
        <a:xfrm>
          <a:off x="2592288" y="1163379"/>
          <a:ext cx="3888432" cy="1057617"/>
        </a:xfrm>
        <a:prstGeom prst="rightArrow">
          <a:avLst>
            <a:gd name="adj1" fmla="val 75000"/>
            <a:gd name="adj2" fmla="val 5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100000"/>
            </a:lnSpc>
            <a:spcBef>
              <a:spcPct val="0"/>
            </a:spcBef>
            <a:spcAft>
              <a:spcPct val="15000"/>
            </a:spcAft>
            <a:buChar char="••"/>
          </a:pPr>
          <a:r>
            <a:rPr lang="zh-CN" altLang="en-US" sz="1100" kern="12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企业信息查询</a:t>
          </a: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100" kern="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57150" lvl="1" indent="-57150" algn="l" defTabSz="488950">
            <a:lnSpc>
              <a:spcPct val="100000"/>
            </a:lnSpc>
            <a:spcBef>
              <a:spcPct val="0"/>
            </a:spcBef>
            <a:spcAft>
              <a:spcPct val="15000"/>
            </a:spcAft>
            <a:buChar char="••"/>
          </a:pPr>
          <a:r>
            <a:rPr lang="zh-CN" altLang="en-US" sz="1100" kern="1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电子数据核查</a:t>
          </a: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100" kern="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57150" lvl="1" indent="-57150" algn="l" defTabSz="488950">
            <a:lnSpc>
              <a:spcPct val="100000"/>
            </a:lnSpc>
            <a:spcBef>
              <a:spcPct val="0"/>
            </a:spcBef>
            <a:spcAft>
              <a:spcPct val="15000"/>
            </a:spcAft>
            <a:buChar char="••"/>
          </a:pPr>
          <a:r>
            <a:rPr lang="en-US" altLang="zh-CN"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3. </a:t>
          </a:r>
          <a:r>
            <a:rPr lang="zh-CN"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登记表业务</a:t>
          </a: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100" kern="1200" dirty="0">
            <a:solidFill>
              <a:schemeClr val="tx1">
                <a:lumMod val="75000"/>
                <a:lumOff val="25000"/>
              </a:schemeClr>
            </a:solidFill>
            <a:latin typeface="微软雅黑" panose="020B0503020204020204" pitchFamily="34" charset="-122"/>
            <a:ea typeface="微软雅黑" panose="020B0503020204020204" pitchFamily="34" charset="-122"/>
          </a:endParaRPr>
        </a:p>
      </dsp:txBody>
      <dsp:txXfrm>
        <a:off x="2592288" y="1295581"/>
        <a:ext cx="3491826" cy="793213"/>
      </dsp:txXfrm>
    </dsp:sp>
    <dsp:sp modelId="{08A8BE83-DC40-CA43-89B9-330D93A50B87}">
      <dsp:nvSpPr>
        <dsp:cNvPr id="0" name=""/>
        <dsp:cNvSpPr/>
      </dsp:nvSpPr>
      <dsp:spPr>
        <a:xfrm>
          <a:off x="0" y="1152126"/>
          <a:ext cx="2592288" cy="1057617"/>
        </a:xfrm>
        <a:prstGeom prst="roundRect">
          <a:avLst/>
        </a:prstGeom>
        <a:solidFill>
          <a:schemeClr val="accent2"/>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10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货物贸易外汇需求</a:t>
          </a:r>
          <a:endParaRPr lang="zh-CN" altLang="en-US" sz="1400" kern="1200" dirty="0">
            <a:latin typeface="微软雅黑" panose="020B0503020204020204" pitchFamily="34" charset="-122"/>
            <a:ea typeface="微软雅黑" panose="020B0503020204020204" pitchFamily="34" charset="-122"/>
          </a:endParaRPr>
        </a:p>
      </dsp:txBody>
      <dsp:txXfrm>
        <a:off x="51629" y="1203755"/>
        <a:ext cx="2489030" cy="954359"/>
      </dsp:txXfrm>
    </dsp:sp>
    <dsp:sp modelId="{99038A4E-12CA-A74B-AC62-BAED9B769B1D}">
      <dsp:nvSpPr>
        <dsp:cNvPr id="0" name=""/>
        <dsp:cNvSpPr/>
      </dsp:nvSpPr>
      <dsp:spPr>
        <a:xfrm>
          <a:off x="2592287" y="2304252"/>
          <a:ext cx="3888432" cy="1057617"/>
        </a:xfrm>
        <a:prstGeom prst="rightArrow">
          <a:avLst>
            <a:gd name="adj1" fmla="val 75000"/>
            <a:gd name="adj2" fmla="val 5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100000"/>
            </a:lnSpc>
            <a:spcBef>
              <a:spcPct val="0"/>
            </a:spcBef>
            <a:spcAft>
              <a:spcPct val="15000"/>
            </a:spcAft>
            <a:buChar char="••"/>
          </a:pP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个人外币现钞存入</a:t>
          </a:r>
          <a:endParaRPr lang="zh-CN" altLang="en-US" sz="1100" kern="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57150" lvl="1" indent="-57150" algn="l" defTabSz="488950">
            <a:lnSpc>
              <a:spcPct val="100000"/>
            </a:lnSpc>
            <a:spcBef>
              <a:spcPct val="0"/>
            </a:spcBef>
            <a:spcAft>
              <a:spcPct val="15000"/>
            </a:spcAft>
            <a:buChar char="••"/>
          </a:pP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个人外币现钞提取</a:t>
          </a:r>
          <a:endParaRPr lang="zh-CN" altLang="en-US" sz="1100" kern="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57150" lvl="1" indent="-57150" algn="l" defTabSz="488950">
            <a:lnSpc>
              <a:spcPct val="100000"/>
            </a:lnSpc>
            <a:spcBef>
              <a:spcPct val="0"/>
            </a:spcBef>
            <a:spcAft>
              <a:spcPct val="15000"/>
            </a:spcAft>
            <a:buChar char="••"/>
          </a:pPr>
          <a:r>
            <a:rPr lang="zh-CN" altLang="en-US" sz="1100" kern="1200" dirty="0" smtClean="0">
              <a:solidFill>
                <a:schemeClr val="tx1">
                  <a:lumMod val="75000"/>
                  <a:lumOff val="25000"/>
                </a:schemeClr>
              </a:solidFill>
              <a:latin typeface="微软雅黑" panose="020B0503020204020204" pitchFamily="34" charset="-122"/>
              <a:ea typeface="微软雅黑" panose="020B0503020204020204" pitchFamily="34" charset="-122"/>
            </a:rPr>
            <a:t>个人外币现钞信息查询</a:t>
          </a:r>
          <a:endParaRPr lang="zh-CN" altLang="en-US" sz="1100" kern="1200" dirty="0">
            <a:solidFill>
              <a:schemeClr val="tx1">
                <a:lumMod val="75000"/>
                <a:lumOff val="25000"/>
              </a:schemeClr>
            </a:solidFill>
            <a:latin typeface="微软雅黑" panose="020B0503020204020204" pitchFamily="34" charset="-122"/>
            <a:ea typeface="微软雅黑" panose="020B0503020204020204" pitchFamily="34" charset="-122"/>
          </a:endParaRPr>
        </a:p>
      </dsp:txBody>
      <dsp:txXfrm>
        <a:off x="2592287" y="2436454"/>
        <a:ext cx="3491826" cy="793213"/>
      </dsp:txXfrm>
    </dsp:sp>
    <dsp:sp modelId="{F670E00A-7CC9-EE43-AB5B-8A9082F3A8DD}">
      <dsp:nvSpPr>
        <dsp:cNvPr id="0" name=""/>
        <dsp:cNvSpPr/>
      </dsp:nvSpPr>
      <dsp:spPr>
        <a:xfrm>
          <a:off x="0" y="2304252"/>
          <a:ext cx="2592288" cy="1057617"/>
        </a:xfrm>
        <a:prstGeom prst="roundRect">
          <a:avLst/>
        </a:prstGeom>
        <a:solidFill>
          <a:schemeClr val="accent2"/>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10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现钞需求</a:t>
          </a:r>
          <a:endParaRPr lang="zh-CN" altLang="en-US" sz="1400" kern="1200" dirty="0">
            <a:latin typeface="微软雅黑" panose="020B0503020204020204" pitchFamily="34" charset="-122"/>
            <a:ea typeface="微软雅黑" panose="020B0503020204020204" pitchFamily="34" charset="-122"/>
          </a:endParaRPr>
        </a:p>
      </dsp:txBody>
      <dsp:txXfrm>
        <a:off x="51629" y="2355881"/>
        <a:ext cx="2489030" cy="95435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9#5">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nodeVertAlign" val="t"/>
          <dgm:param type="fallback" val="2D"/>
        </dgm:alg>
      </dgm:if>
      <dgm:else name="Name2">
        <dgm:alg type="lin">
          <dgm:param type="linDir" val="fromR"/>
          <dgm:param type="nodeVertAlign" val="t"/>
          <dgm:param type="fallback" val="2D"/>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2">
  <dgm:title val=""/>
  <dgm:desc val=""/>
  <dgm:catLst>
    <dgm:cat type="process" pri="8000"/>
    <dgm:cat type="convert"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6#3">
  <dgm:title val=""/>
  <dgm:desc val=""/>
  <dgm:catLst>
    <dgm:cat type="3D" pri="11600"/>
  </dgm:catLst>
  <dgm:scene3d>
    <a:camera prst="perspectiveRelaxedModerately" zoom="92000"/>
    <a:lightRig rig="balanced" dir="t">
      <a:rot lat="0" lon="0" rev="12700000"/>
    </a:lightRig>
  </dgm:scene3d>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F4A947-B69F-46AB-892A-142D315848C8}" type="datetimeFigureOut">
              <a:rPr lang="zh-CN" altLang="en-US" smtClean="0"/>
              <a:t>2020/4/8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F64BE4-6ABB-4DFC-88F2-21DB0926AD8D}" type="slidenum">
              <a:rPr lang="zh-CN" altLang="en-US" smtClean="0"/>
              <a:t>‹#›</a:t>
            </a:fld>
            <a:endParaRPr lang="zh-CN" altLang="en-US"/>
          </a:p>
        </p:txBody>
      </p:sp>
    </p:spTree>
    <p:extLst>
      <p:ext uri="{BB962C8B-B14F-4D97-AF65-F5344CB8AC3E}">
        <p14:creationId xmlns:p14="http://schemas.microsoft.com/office/powerpoint/2010/main" val="3692411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18</a:t>
            </a:fld>
            <a:endParaRPr lang="zh-CN" altLang="en-US"/>
          </a:p>
        </p:txBody>
      </p:sp>
    </p:spTree>
    <p:extLst>
      <p:ext uri="{BB962C8B-B14F-4D97-AF65-F5344CB8AC3E}">
        <p14:creationId xmlns:p14="http://schemas.microsoft.com/office/powerpoint/2010/main" val="3519722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t>2020/4/8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t>2020/4/8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t>2020/4/8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36972" y="100013"/>
            <a:ext cx="7886700" cy="994172"/>
          </a:xfrm>
          <a:prstGeom prst="rect">
            <a:avLst/>
          </a:prstGeom>
        </p:spPr>
        <p:txBody>
          <a:bodyPr lIns="68580" tIns="34290" rIns="68580" bIns="34290"/>
          <a:lstStyle/>
          <a:p>
            <a:r>
              <a:rPr lang="zh-CN" altLang="en-US" smtClean="0"/>
              <a:t>单击此处编辑母版标题样式</a:t>
            </a:r>
            <a:endParaRPr lang="zh-CN" altLang="en-US"/>
          </a:p>
        </p:txBody>
      </p:sp>
    </p:spTree>
    <p:extLst>
      <p:ext uri="{BB962C8B-B14F-4D97-AF65-F5344CB8AC3E}">
        <p14:creationId xmlns:p14="http://schemas.microsoft.com/office/powerpoint/2010/main" val="3835277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0777" y="381001"/>
            <a:ext cx="6858000" cy="883022"/>
          </a:xfrm>
          <a:prstGeom prst="rect">
            <a:avLst/>
          </a:prstGeom>
        </p:spPr>
        <p:txBody>
          <a:bodyPr lIns="68580" tIns="34290" rIns="68580" bIns="34290" anchor="t">
            <a:normAutofit/>
          </a:bodyPr>
          <a:lstStyle>
            <a:lvl1pPr algn="l">
              <a:lnSpc>
                <a:spcPct val="100000"/>
              </a:lnSpc>
              <a:defRPr sz="2400" b="1" i="0">
                <a:solidFill>
                  <a:srgbClr val="3D72DA"/>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dirty="0" smtClean="0"/>
              <a:t>单击此处编辑标题</a:t>
            </a:r>
            <a:endParaRPr kumimoji="1" lang="zh-CN" altLang="en-US" dirty="0"/>
          </a:p>
        </p:txBody>
      </p:sp>
      <p:sp>
        <p:nvSpPr>
          <p:cNvPr id="3" name="副标题 2"/>
          <p:cNvSpPr>
            <a:spLocks noGrp="1"/>
          </p:cNvSpPr>
          <p:nvPr>
            <p:ph type="subTitle" idx="1" hasCustomPrompt="1"/>
          </p:nvPr>
        </p:nvSpPr>
        <p:spPr>
          <a:xfrm>
            <a:off x="510777" y="1395412"/>
            <a:ext cx="3936208" cy="2800070"/>
          </a:xfrm>
          <a:prstGeom prst="rect">
            <a:avLst/>
          </a:prstGeom>
        </p:spPr>
        <p:txBody>
          <a:bodyPr>
            <a:normAutofit/>
          </a:bodyPr>
          <a:lstStyle>
            <a:lvl1pPr marL="0" marR="0" indent="0" algn="l" defTabSz="685800" rtl="0" eaLnBrk="1" fontAlgn="auto" latinLnBrk="0" hangingPunct="1">
              <a:lnSpc>
                <a:spcPct val="120000"/>
              </a:lnSpc>
              <a:spcBef>
                <a:spcPts val="750"/>
              </a:spcBef>
              <a:spcAft>
                <a:spcPts val="0"/>
              </a:spcAft>
              <a:buClrTx/>
              <a:buSzTx/>
              <a:buFont typeface="Arial" panose="020B0604020202020204"/>
              <a:buNone/>
              <a:defRPr lang="zh-CN" altLang="en-US" b="0" i="0" u="none" strike="noStrike" smtClean="0">
                <a:effectLst/>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lgn="l"/>
            <a:r>
              <a:rPr kumimoji="1" lang="zh-CN" altLang="en-US" dirty="0" smtClean="0"/>
              <a:t>单击此处编辑文本</a:t>
            </a:r>
            <a:endParaRPr kumimoji="1" lang="zh-CN" altLang="en-US" dirty="0"/>
          </a:p>
        </p:txBody>
      </p:sp>
      <p:sp>
        <p:nvSpPr>
          <p:cNvPr id="14" name="文本占位符 13"/>
          <p:cNvSpPr>
            <a:spLocks noGrp="1"/>
          </p:cNvSpPr>
          <p:nvPr>
            <p:ph type="body" sz="quarter" idx="13" hasCustomPrompt="1"/>
          </p:nvPr>
        </p:nvSpPr>
        <p:spPr>
          <a:xfrm>
            <a:off x="4693005" y="1395412"/>
            <a:ext cx="3940969" cy="2800070"/>
          </a:xfrm>
          <a:prstGeom prst="rect">
            <a:avLst/>
          </a:prstGeom>
        </p:spPr>
        <p:txBody>
          <a:bodyPr/>
          <a:lstStyle>
            <a:lvl1pPr>
              <a:lnSpc>
                <a:spcPct val="120000"/>
              </a:lnSpc>
              <a:defRPr b="0">
                <a:latin typeface="微软雅黑" panose="020B0503020204020204" pitchFamily="34" charset="-122"/>
                <a:ea typeface="微软雅黑" panose="020B0503020204020204" pitchFamily="34" charset="-122"/>
              </a:defRPr>
            </a:lvl1pPr>
          </a:lstStyle>
          <a:p>
            <a:pPr lvl="0"/>
            <a:r>
              <a:rPr kumimoji="1" lang="zh-CN" altLang="en-US" dirty="0" smtClean="0"/>
              <a:t>单击此处编辑文本</a:t>
            </a:r>
          </a:p>
        </p:txBody>
      </p:sp>
    </p:spTree>
    <p:extLst>
      <p:ext uri="{BB962C8B-B14F-4D97-AF65-F5344CB8AC3E}">
        <p14:creationId xmlns:p14="http://schemas.microsoft.com/office/powerpoint/2010/main" val="386922297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5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0777" y="381001"/>
            <a:ext cx="6858000" cy="883022"/>
          </a:xfrm>
          <a:prstGeom prst="rect">
            <a:avLst/>
          </a:prstGeom>
        </p:spPr>
        <p:txBody>
          <a:bodyPr lIns="68580" tIns="34290" rIns="68580" bIns="34290" anchor="t">
            <a:normAutofit/>
          </a:bodyPr>
          <a:lstStyle>
            <a:lvl1pPr algn="l">
              <a:lnSpc>
                <a:spcPct val="100000"/>
              </a:lnSpc>
              <a:defRPr sz="2400" b="1" i="0">
                <a:solidFill>
                  <a:srgbClr val="3D72DA"/>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dirty="0" smtClean="0"/>
              <a:t>单击此处编辑标题</a:t>
            </a:r>
            <a:endParaRPr kumimoji="1" lang="zh-CN" altLang="en-US" dirty="0"/>
          </a:p>
        </p:txBody>
      </p:sp>
      <p:sp>
        <p:nvSpPr>
          <p:cNvPr id="3" name="副标题 2"/>
          <p:cNvSpPr>
            <a:spLocks noGrp="1"/>
          </p:cNvSpPr>
          <p:nvPr>
            <p:ph type="subTitle" idx="1" hasCustomPrompt="1"/>
          </p:nvPr>
        </p:nvSpPr>
        <p:spPr>
          <a:xfrm>
            <a:off x="510777" y="1395412"/>
            <a:ext cx="3936208" cy="2800070"/>
          </a:xfrm>
          <a:prstGeom prst="rect">
            <a:avLst/>
          </a:prstGeom>
        </p:spPr>
        <p:txBody>
          <a:bodyPr>
            <a:normAutofit/>
          </a:bodyPr>
          <a:lstStyle>
            <a:lvl1pPr marL="0" marR="0" indent="0" algn="l" defTabSz="685800" rtl="0" eaLnBrk="1" fontAlgn="auto" latinLnBrk="0" hangingPunct="1">
              <a:lnSpc>
                <a:spcPct val="120000"/>
              </a:lnSpc>
              <a:spcBef>
                <a:spcPts val="750"/>
              </a:spcBef>
              <a:spcAft>
                <a:spcPts val="0"/>
              </a:spcAft>
              <a:buClrTx/>
              <a:buSzTx/>
              <a:buFont typeface="Arial" panose="020B0604020202020204"/>
              <a:buNone/>
              <a:defRPr lang="zh-CN" altLang="en-US" b="0" i="0" u="none" strike="noStrike" smtClean="0">
                <a:effectLs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lgn="l"/>
            <a:r>
              <a:rPr kumimoji="1" lang="zh-CN" altLang="en-US" dirty="0" smtClean="0"/>
              <a:t>单击此处编辑文本</a:t>
            </a:r>
            <a:endParaRPr kumimoji="1" lang="zh-CN" altLang="en-US" dirty="0"/>
          </a:p>
        </p:txBody>
      </p:sp>
      <p:sp>
        <p:nvSpPr>
          <p:cNvPr id="14" name="文本占位符 13"/>
          <p:cNvSpPr>
            <a:spLocks noGrp="1"/>
          </p:cNvSpPr>
          <p:nvPr>
            <p:ph type="body" sz="quarter" idx="13" hasCustomPrompt="1"/>
          </p:nvPr>
        </p:nvSpPr>
        <p:spPr>
          <a:xfrm>
            <a:off x="4693005" y="1395412"/>
            <a:ext cx="3940969" cy="2800070"/>
          </a:xfrm>
          <a:prstGeom prst="rect">
            <a:avLst/>
          </a:prstGeom>
        </p:spPr>
        <p:txBody>
          <a:bodyPr/>
          <a:lstStyle>
            <a:lvl1pPr>
              <a:lnSpc>
                <a:spcPct val="120000"/>
              </a:lnSpc>
              <a:defRPr/>
            </a:lvl1pPr>
          </a:lstStyle>
          <a:p>
            <a:pPr lvl="0"/>
            <a:r>
              <a:rPr kumimoji="1" lang="zh-CN" altLang="en-US" dirty="0" smtClean="0"/>
              <a:t>单击此处编辑文本</a:t>
            </a:r>
          </a:p>
        </p:txBody>
      </p:sp>
    </p:spTree>
    <p:extLst>
      <p:ext uri="{BB962C8B-B14F-4D97-AF65-F5344CB8AC3E}">
        <p14:creationId xmlns:p14="http://schemas.microsoft.com/office/powerpoint/2010/main" val="28421499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t>2020/4/8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t>2020/4/8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t>2020/4/8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t>2020/4/8</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t>2020/4/8</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t>2020/4/8</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t>2020/4/8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t>2020/4/8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artisticTexturizer/>
                    </a14:imgEffect>
                    <a14:imgEffect>
                      <a14:brightnessContrast brigh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2" name="TextBox 21"/>
          <p:cNvSpPr txBox="1"/>
          <p:nvPr/>
        </p:nvSpPr>
        <p:spPr>
          <a:xfrm>
            <a:off x="1168958" y="2210128"/>
            <a:ext cx="7270340" cy="946413"/>
          </a:xfrm>
          <a:prstGeom prst="rect">
            <a:avLst/>
          </a:prstGeom>
        </p:spPr>
        <p:txBody>
          <a:bodyPr wrap="square" lIns="68580" tIns="34290" rIns="68580" bIns="34290"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3800" b="1" dirty="0" smtClean="0">
                <a:solidFill>
                  <a:schemeClr val="bg1"/>
                </a:solidFill>
                <a:effectLst>
                  <a:outerShdw dist="50800" dir="2700000" algn="tl" rotWithShape="0">
                    <a:prstClr val="black">
                      <a:alpha val="40000"/>
                    </a:prstClr>
                  </a:outerShdw>
                </a:effectLst>
              </a:rPr>
              <a:t>实施项目</a:t>
            </a:r>
            <a:r>
              <a:rPr lang="zh-CN" altLang="en-US" sz="3800" b="1" dirty="0">
                <a:solidFill>
                  <a:schemeClr val="bg1"/>
                </a:solidFill>
                <a:effectLst>
                  <a:outerShdw dist="50800" dir="2700000" algn="tl" rotWithShape="0">
                    <a:prstClr val="black">
                      <a:alpha val="40000"/>
                    </a:prstClr>
                  </a:outerShdw>
                </a:effectLst>
              </a:rPr>
              <a:t>情况汇报</a:t>
            </a:r>
          </a:p>
        </p:txBody>
      </p:sp>
      <p:sp>
        <p:nvSpPr>
          <p:cNvPr id="5" name="TextBox 4"/>
          <p:cNvSpPr txBox="1"/>
          <p:nvPr/>
        </p:nvSpPr>
        <p:spPr>
          <a:xfrm>
            <a:off x="1980946" y="1526799"/>
            <a:ext cx="3312368" cy="707886"/>
          </a:xfrm>
          <a:prstGeom prst="rect">
            <a:avLst/>
          </a:prstGeom>
          <a:noFill/>
        </p:spPr>
        <p:txBody>
          <a:bodyPr wrap="square" rtlCol="0">
            <a:spAutoFit/>
          </a:bodyPr>
          <a:lstStyle/>
          <a:p>
            <a:r>
              <a:rPr lang="zh-CN" altLang="en-US" sz="4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汇丰银行</a:t>
            </a:r>
          </a:p>
        </p:txBody>
      </p:sp>
      <p:sp>
        <p:nvSpPr>
          <p:cNvPr id="10" name="等腰三角形 9"/>
          <p:cNvSpPr/>
          <p:nvPr/>
        </p:nvSpPr>
        <p:spPr>
          <a:xfrm rot="5400000">
            <a:off x="1960" y="76040"/>
            <a:ext cx="504056" cy="43204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0" rIns="91422" bIns="45710" spcCol="0" rtlCol="0" anchor="ctr"/>
          <a:lstStyle/>
          <a:p>
            <a:pPr algn="ctr"/>
            <a:endParaRPr lang="zh-CN" altLang="en-US">
              <a:solidFill>
                <a:srgbClr val="0067B4"/>
              </a:solidFill>
            </a:endParaRPr>
          </a:p>
        </p:txBody>
      </p:sp>
      <p:grpSp>
        <p:nvGrpSpPr>
          <p:cNvPr id="12" name="Group 100"/>
          <p:cNvGrpSpPr/>
          <p:nvPr/>
        </p:nvGrpSpPr>
        <p:grpSpPr>
          <a:xfrm>
            <a:off x="6202185" y="4598212"/>
            <a:ext cx="2335292" cy="438267"/>
            <a:chOff x="5486400" y="1428750"/>
            <a:chExt cx="2819401" cy="529120"/>
          </a:xfrm>
        </p:grpSpPr>
        <p:grpSp>
          <p:nvGrpSpPr>
            <p:cNvPr id="13" name="Group 96"/>
            <p:cNvGrpSpPr/>
            <p:nvPr/>
          </p:nvGrpSpPr>
          <p:grpSpPr>
            <a:xfrm>
              <a:off x="5486400" y="1428750"/>
              <a:ext cx="529120" cy="529120"/>
              <a:chOff x="5486400" y="1352550"/>
              <a:chExt cx="529120" cy="529120"/>
            </a:xfrm>
          </p:grpSpPr>
          <p:sp>
            <p:nvSpPr>
              <p:cNvPr id="34" name="Oval 84"/>
              <p:cNvSpPr/>
              <p:nvPr/>
            </p:nvSpPr>
            <p:spPr>
              <a:xfrm>
                <a:off x="5486400" y="1352550"/>
                <a:ext cx="529120" cy="529120"/>
              </a:xfrm>
              <a:prstGeom prst="ellipse">
                <a:avLst/>
              </a:prstGeom>
              <a:noFill/>
              <a:ln w="25400" cap="flat" cmpd="sng" algn="ctr">
                <a:noFill/>
                <a:prstDash val="solid"/>
              </a:ln>
              <a:effectLst/>
            </p:spPr>
            <p:txBody>
              <a:bodyPr rtlCol="0" anchor="ctr"/>
              <a:lstStyle/>
              <a:p>
                <a:pPr algn="ctr" defTabSz="725170" eaLnBrk="1" fontAlgn="auto" hangingPunct="1">
                  <a:spcBef>
                    <a:spcPts val="0"/>
                  </a:spcBef>
                  <a:spcAft>
                    <a:spcPts val="0"/>
                  </a:spcAft>
                  <a:defRPr/>
                </a:pPr>
                <a:endParaRPr lang="en-US" sz="1400" kern="0" dirty="0">
                  <a:solidFill>
                    <a:sysClr val="window" lastClr="FFFFFF"/>
                  </a:solidFill>
                  <a:latin typeface="微软雅黑" panose="020B0503020204020204" pitchFamily="34" charset="-122"/>
                </a:endParaRPr>
              </a:p>
            </p:txBody>
          </p:sp>
          <p:sp>
            <p:nvSpPr>
              <p:cNvPr id="35" name="Freeform 15"/>
              <p:cNvSpPr>
                <a:spLocks noEditPoints="1"/>
              </p:cNvSpPr>
              <p:nvPr/>
            </p:nvSpPr>
            <p:spPr bwMode="auto">
              <a:xfrm>
                <a:off x="5614089" y="1480180"/>
                <a:ext cx="275220" cy="27490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ysClr val="window" lastClr="FFFFFF"/>
              </a:solidFill>
              <a:ln>
                <a:noFill/>
              </a:ln>
            </p:spPr>
            <p:txBody>
              <a:bodyPr vert="horz" wrap="square" lIns="91440" tIns="45720" rIns="91440" bIns="45720" numCol="1" anchor="t" anchorCtr="0" compatLnSpc="1"/>
              <a:lstStyle/>
              <a:p>
                <a:pPr defTabSz="725170" eaLnBrk="1" fontAlgn="auto" hangingPunct="1">
                  <a:spcBef>
                    <a:spcPts val="0"/>
                  </a:spcBef>
                  <a:spcAft>
                    <a:spcPts val="0"/>
                  </a:spcAft>
                  <a:defRPr/>
                </a:pPr>
                <a:endParaRPr lang="en-US" sz="1400" kern="0" dirty="0">
                  <a:solidFill>
                    <a:sysClr val="windowText" lastClr="000000"/>
                  </a:solidFill>
                  <a:latin typeface="微软雅黑" panose="020B0503020204020204" pitchFamily="34" charset="-122"/>
                </a:endParaRPr>
              </a:p>
            </p:txBody>
          </p:sp>
        </p:grpSp>
        <p:grpSp>
          <p:nvGrpSpPr>
            <p:cNvPr id="14" name="Group 99"/>
            <p:cNvGrpSpPr/>
            <p:nvPr/>
          </p:nvGrpSpPr>
          <p:grpSpPr>
            <a:xfrm>
              <a:off x="7776681" y="1428750"/>
              <a:ext cx="529120" cy="529120"/>
              <a:chOff x="7848600" y="1352550"/>
              <a:chExt cx="529120" cy="529120"/>
            </a:xfrm>
          </p:grpSpPr>
          <p:sp>
            <p:nvSpPr>
              <p:cNvPr id="29" name="Oval 87"/>
              <p:cNvSpPr/>
              <p:nvPr/>
            </p:nvSpPr>
            <p:spPr>
              <a:xfrm>
                <a:off x="7848600" y="1352550"/>
                <a:ext cx="529120" cy="529120"/>
              </a:xfrm>
              <a:prstGeom prst="ellipse">
                <a:avLst/>
              </a:prstGeom>
              <a:noFill/>
              <a:ln w="25400" cap="flat" cmpd="sng" algn="ctr">
                <a:noFill/>
                <a:prstDash val="solid"/>
              </a:ln>
              <a:effectLst/>
            </p:spPr>
            <p:txBody>
              <a:bodyPr rtlCol="0" anchor="ctr"/>
              <a:lstStyle/>
              <a:p>
                <a:pPr algn="ctr" defTabSz="725170" eaLnBrk="1" fontAlgn="auto" hangingPunct="1">
                  <a:spcBef>
                    <a:spcPts val="0"/>
                  </a:spcBef>
                  <a:spcAft>
                    <a:spcPts val="0"/>
                  </a:spcAft>
                  <a:defRPr/>
                </a:pPr>
                <a:endParaRPr lang="en-US" sz="1400" kern="0" dirty="0">
                  <a:solidFill>
                    <a:schemeClr val="tx2"/>
                  </a:solidFill>
                  <a:latin typeface="微软雅黑" panose="020B0503020204020204" pitchFamily="34" charset="-122"/>
                </a:endParaRPr>
              </a:p>
            </p:txBody>
          </p:sp>
          <p:grpSp>
            <p:nvGrpSpPr>
              <p:cNvPr id="30" name="Group 55"/>
              <p:cNvGrpSpPr/>
              <p:nvPr/>
            </p:nvGrpSpPr>
            <p:grpSpPr>
              <a:xfrm>
                <a:off x="7974720" y="1498360"/>
                <a:ext cx="266836" cy="224488"/>
                <a:chOff x="4172623" y="2221990"/>
                <a:chExt cx="366676" cy="308484"/>
              </a:xfrm>
              <a:solidFill>
                <a:sysClr val="window" lastClr="FFFFFF"/>
              </a:solidFill>
            </p:grpSpPr>
            <p:sp>
              <p:nvSpPr>
                <p:cNvPr id="31" name="AutoShape 120"/>
                <p:cNvSpPr/>
                <p:nvPr/>
              </p:nvSpPr>
              <p:spPr bwMode="auto">
                <a:xfrm>
                  <a:off x="4264604" y="2302084"/>
                  <a:ext cx="182712" cy="1827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eaLnBrk="1" fontAlgn="auto" hangingPunct="1">
                    <a:spcBef>
                      <a:spcPts val="0"/>
                    </a:spcBef>
                    <a:spcAft>
                      <a:spcPts val="0"/>
                    </a:spcAft>
                    <a:defRPr/>
                  </a:pPr>
                  <a:endParaRPr lang="en-US" sz="3000" kern="0" dirty="0">
                    <a:solidFill>
                      <a:srgbClr val="FFFFFF"/>
                    </a:solidFill>
                    <a:effectLst>
                      <a:outerShdw blurRad="38100" dist="38100" dir="2700000" algn="tl">
                        <a:srgbClr val="000000"/>
                      </a:outerShdw>
                    </a:effectLst>
                    <a:latin typeface="微软雅黑" panose="020B0503020204020204" pitchFamily="34" charset="-122"/>
                  </a:endParaRPr>
                </a:p>
              </p:txBody>
            </p:sp>
            <p:sp>
              <p:nvSpPr>
                <p:cNvPr id="32" name="AutoShape 121"/>
                <p:cNvSpPr/>
                <p:nvPr/>
              </p:nvSpPr>
              <p:spPr bwMode="auto">
                <a:xfrm>
                  <a:off x="4310283" y="2347762"/>
                  <a:ext cx="51310" cy="513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eaLnBrk="1" fontAlgn="auto" hangingPunct="1">
                    <a:spcBef>
                      <a:spcPts val="0"/>
                    </a:spcBef>
                    <a:spcAft>
                      <a:spcPts val="0"/>
                    </a:spcAft>
                    <a:defRPr/>
                  </a:pPr>
                  <a:endParaRPr lang="en-US" sz="3000" kern="0" dirty="0">
                    <a:solidFill>
                      <a:srgbClr val="FFFFFF"/>
                    </a:solidFill>
                    <a:effectLst>
                      <a:outerShdw blurRad="38100" dist="38100" dir="2700000" algn="tl">
                        <a:srgbClr val="000000"/>
                      </a:outerShdw>
                    </a:effectLst>
                    <a:latin typeface="微软雅黑" panose="020B0503020204020204" pitchFamily="34" charset="-122"/>
                  </a:endParaRPr>
                </a:p>
              </p:txBody>
            </p:sp>
            <p:sp>
              <p:nvSpPr>
                <p:cNvPr id="33" name="AutoShape 122"/>
                <p:cNvSpPr/>
                <p:nvPr/>
              </p:nvSpPr>
              <p:spPr bwMode="auto">
                <a:xfrm>
                  <a:off x="4172623" y="2221990"/>
                  <a:ext cx="366676" cy="3084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eaLnBrk="1" fontAlgn="auto" hangingPunct="1">
                    <a:spcBef>
                      <a:spcPts val="0"/>
                    </a:spcBef>
                    <a:spcAft>
                      <a:spcPts val="0"/>
                    </a:spcAft>
                    <a:defRPr/>
                  </a:pPr>
                  <a:endParaRPr lang="en-US" sz="3000" kern="0" dirty="0">
                    <a:solidFill>
                      <a:srgbClr val="FFFFFF"/>
                    </a:solidFill>
                    <a:effectLst>
                      <a:outerShdw blurRad="38100" dist="38100" dir="2700000" algn="tl">
                        <a:srgbClr val="000000"/>
                      </a:outerShdw>
                    </a:effectLst>
                    <a:latin typeface="微软雅黑" panose="020B0503020204020204" pitchFamily="34" charset="-122"/>
                  </a:endParaRPr>
                </a:p>
              </p:txBody>
            </p:sp>
          </p:grpSp>
        </p:grpSp>
        <p:grpSp>
          <p:nvGrpSpPr>
            <p:cNvPr id="15" name="Group 97"/>
            <p:cNvGrpSpPr/>
            <p:nvPr/>
          </p:nvGrpSpPr>
          <p:grpSpPr>
            <a:xfrm>
              <a:off x="6248400" y="1428750"/>
              <a:ext cx="529120" cy="529120"/>
              <a:chOff x="6248400" y="1352550"/>
              <a:chExt cx="529120" cy="529120"/>
            </a:xfrm>
          </p:grpSpPr>
          <p:sp>
            <p:nvSpPr>
              <p:cNvPr id="27" name="Oval 85"/>
              <p:cNvSpPr/>
              <p:nvPr/>
            </p:nvSpPr>
            <p:spPr>
              <a:xfrm>
                <a:off x="6248400" y="1352550"/>
                <a:ext cx="529120" cy="529120"/>
              </a:xfrm>
              <a:prstGeom prst="ellipse">
                <a:avLst/>
              </a:prstGeom>
              <a:noFill/>
              <a:ln w="25400" cap="flat" cmpd="sng" algn="ctr">
                <a:noFill/>
                <a:prstDash val="solid"/>
              </a:ln>
              <a:effectLst/>
            </p:spPr>
            <p:txBody>
              <a:bodyPr rtlCol="0" anchor="ctr"/>
              <a:lstStyle/>
              <a:p>
                <a:pPr algn="ctr" defTabSz="725170" eaLnBrk="1" fontAlgn="auto" hangingPunct="1">
                  <a:spcBef>
                    <a:spcPts val="0"/>
                  </a:spcBef>
                  <a:spcAft>
                    <a:spcPts val="0"/>
                  </a:spcAft>
                  <a:defRPr/>
                </a:pPr>
                <a:endParaRPr lang="en-US" sz="1400" kern="0" dirty="0">
                  <a:solidFill>
                    <a:sysClr val="window" lastClr="FFFFFF"/>
                  </a:solidFill>
                  <a:latin typeface="微软雅黑" panose="020B0503020204020204" pitchFamily="34" charset="-122"/>
                </a:endParaRPr>
              </a:p>
            </p:txBody>
          </p:sp>
          <p:sp>
            <p:nvSpPr>
              <p:cNvPr id="28" name="AutoShape 112"/>
              <p:cNvSpPr/>
              <p:nvPr/>
            </p:nvSpPr>
            <p:spPr bwMode="auto">
              <a:xfrm>
                <a:off x="6374435" y="1478670"/>
                <a:ext cx="266380" cy="26683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eaLnBrk="1" fontAlgn="auto" hangingPunct="1">
                  <a:spcBef>
                    <a:spcPts val="0"/>
                  </a:spcBef>
                  <a:spcAft>
                    <a:spcPts val="0"/>
                  </a:spcAft>
                  <a:defRPr/>
                </a:pPr>
                <a:endParaRPr lang="en-US" sz="3000" kern="0" dirty="0">
                  <a:solidFill>
                    <a:srgbClr val="FFFFFF"/>
                  </a:solidFill>
                  <a:effectLst>
                    <a:outerShdw blurRad="38100" dist="38100" dir="2700000" algn="tl">
                      <a:srgbClr val="000000"/>
                    </a:outerShdw>
                  </a:effectLst>
                  <a:latin typeface="微软雅黑" panose="020B0503020204020204" pitchFamily="34" charset="-122"/>
                </a:endParaRPr>
              </a:p>
            </p:txBody>
          </p:sp>
        </p:grpSp>
        <p:grpSp>
          <p:nvGrpSpPr>
            <p:cNvPr id="16" name="Group 98"/>
            <p:cNvGrpSpPr/>
            <p:nvPr/>
          </p:nvGrpSpPr>
          <p:grpSpPr>
            <a:xfrm>
              <a:off x="7010400" y="1428750"/>
              <a:ext cx="529120" cy="529120"/>
              <a:chOff x="7010400" y="1352550"/>
              <a:chExt cx="529120" cy="529120"/>
            </a:xfrm>
          </p:grpSpPr>
          <p:sp>
            <p:nvSpPr>
              <p:cNvPr id="17" name="Oval 86"/>
              <p:cNvSpPr/>
              <p:nvPr/>
            </p:nvSpPr>
            <p:spPr>
              <a:xfrm>
                <a:off x="7010400" y="1352550"/>
                <a:ext cx="529120" cy="529120"/>
              </a:xfrm>
              <a:prstGeom prst="ellipse">
                <a:avLst/>
              </a:prstGeom>
              <a:noFill/>
              <a:ln w="25400" cap="flat" cmpd="sng" algn="ctr">
                <a:noFill/>
                <a:prstDash val="solid"/>
              </a:ln>
              <a:effectLst/>
            </p:spPr>
            <p:txBody>
              <a:bodyPr rtlCol="0" anchor="ctr"/>
              <a:lstStyle/>
              <a:p>
                <a:pPr algn="ctr" defTabSz="725170" eaLnBrk="1" fontAlgn="auto" hangingPunct="1">
                  <a:spcBef>
                    <a:spcPts val="0"/>
                  </a:spcBef>
                  <a:spcAft>
                    <a:spcPts val="0"/>
                  </a:spcAft>
                  <a:defRPr/>
                </a:pPr>
                <a:endParaRPr lang="en-US" sz="1400" kern="0" dirty="0">
                  <a:solidFill>
                    <a:sysClr val="window" lastClr="FFFFFF"/>
                  </a:solidFill>
                  <a:latin typeface="微软雅黑" panose="020B0503020204020204" pitchFamily="34" charset="-122"/>
                </a:endParaRPr>
              </a:p>
            </p:txBody>
          </p:sp>
          <p:grpSp>
            <p:nvGrpSpPr>
              <p:cNvPr id="18" name="Group 79"/>
              <p:cNvGrpSpPr/>
              <p:nvPr/>
            </p:nvGrpSpPr>
            <p:grpSpPr>
              <a:xfrm>
                <a:off x="7136435" y="1478585"/>
                <a:ext cx="266380" cy="266380"/>
                <a:chOff x="6417734" y="2183821"/>
                <a:chExt cx="366050" cy="366050"/>
              </a:xfrm>
              <a:solidFill>
                <a:sysClr val="window" lastClr="FFFFFF"/>
              </a:solidFill>
            </p:grpSpPr>
            <p:sp>
              <p:nvSpPr>
                <p:cNvPr id="23" name="AutoShape 52"/>
                <p:cNvSpPr/>
                <p:nvPr/>
              </p:nvSpPr>
              <p:spPr bwMode="auto">
                <a:xfrm>
                  <a:off x="6417734" y="2183821"/>
                  <a:ext cx="366050" cy="366050"/>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eaLnBrk="1" fontAlgn="auto" hangingPunct="1">
                    <a:spcBef>
                      <a:spcPts val="0"/>
                    </a:spcBef>
                    <a:spcAft>
                      <a:spcPts val="0"/>
                    </a:spcAft>
                    <a:defRPr/>
                  </a:pPr>
                  <a:endParaRPr lang="en-US" sz="3000" kern="0" dirty="0">
                    <a:solidFill>
                      <a:srgbClr val="FFFFFF"/>
                    </a:solidFill>
                    <a:effectLst>
                      <a:outerShdw blurRad="38100" dist="38100" dir="2700000" algn="tl">
                        <a:srgbClr val="000000"/>
                      </a:outerShdw>
                    </a:effectLst>
                    <a:latin typeface="微软雅黑" panose="020B0503020204020204" pitchFamily="34" charset="-122"/>
                  </a:endParaRPr>
                </a:p>
              </p:txBody>
            </p:sp>
            <p:sp>
              <p:nvSpPr>
                <p:cNvPr id="24" name="AutoShape 53"/>
                <p:cNvSpPr/>
                <p:nvPr/>
              </p:nvSpPr>
              <p:spPr bwMode="auto">
                <a:xfrm>
                  <a:off x="6555394" y="2309592"/>
                  <a:ext cx="98865" cy="102619"/>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eaLnBrk="1" fontAlgn="auto" hangingPunct="1">
                    <a:spcBef>
                      <a:spcPts val="0"/>
                    </a:spcBef>
                    <a:spcAft>
                      <a:spcPts val="0"/>
                    </a:spcAft>
                    <a:defRPr/>
                  </a:pPr>
                  <a:endParaRPr lang="en-US" sz="3000" kern="0" dirty="0">
                    <a:solidFill>
                      <a:srgbClr val="FFFFFF"/>
                    </a:solidFill>
                    <a:effectLst>
                      <a:outerShdw blurRad="38100" dist="38100" dir="2700000" algn="tl">
                        <a:srgbClr val="000000"/>
                      </a:outerShdw>
                    </a:effectLst>
                    <a:latin typeface="微软雅黑" panose="020B0503020204020204" pitchFamily="34" charset="-122"/>
                  </a:endParaRPr>
                </a:p>
              </p:txBody>
            </p:sp>
            <p:sp>
              <p:nvSpPr>
                <p:cNvPr id="25" name="AutoShape 54"/>
                <p:cNvSpPr/>
                <p:nvPr/>
              </p:nvSpPr>
              <p:spPr bwMode="auto">
                <a:xfrm>
                  <a:off x="6543505" y="2435364"/>
                  <a:ext cx="55690" cy="58192"/>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eaLnBrk="1" fontAlgn="auto" hangingPunct="1">
                    <a:spcBef>
                      <a:spcPts val="0"/>
                    </a:spcBef>
                    <a:spcAft>
                      <a:spcPts val="0"/>
                    </a:spcAft>
                    <a:defRPr/>
                  </a:pPr>
                  <a:endParaRPr lang="en-US" sz="3000" kern="0" dirty="0">
                    <a:solidFill>
                      <a:srgbClr val="FFFFFF"/>
                    </a:solidFill>
                    <a:effectLst>
                      <a:outerShdw blurRad="38100" dist="38100" dir="2700000" algn="tl">
                        <a:srgbClr val="000000"/>
                      </a:outerShdw>
                    </a:effectLst>
                    <a:latin typeface="微软雅黑" panose="020B0503020204020204" pitchFamily="34" charset="-122"/>
                  </a:endParaRPr>
                </a:p>
              </p:txBody>
            </p:sp>
            <p:sp>
              <p:nvSpPr>
                <p:cNvPr id="26" name="AutoShape 55"/>
                <p:cNvSpPr/>
                <p:nvPr/>
              </p:nvSpPr>
              <p:spPr bwMode="auto">
                <a:xfrm>
                  <a:off x="6601072" y="2240762"/>
                  <a:ext cx="56315" cy="58818"/>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eaLnBrk="1" fontAlgn="auto" hangingPunct="1">
                    <a:spcBef>
                      <a:spcPts val="0"/>
                    </a:spcBef>
                    <a:spcAft>
                      <a:spcPts val="0"/>
                    </a:spcAft>
                    <a:defRPr/>
                  </a:pPr>
                  <a:endParaRPr lang="en-US" sz="3000" kern="0" dirty="0">
                    <a:solidFill>
                      <a:srgbClr val="FFFFFF"/>
                    </a:solidFill>
                    <a:effectLst>
                      <a:outerShdw blurRad="38100" dist="38100" dir="2700000" algn="tl">
                        <a:srgbClr val="000000"/>
                      </a:outerShdw>
                    </a:effectLst>
                    <a:latin typeface="微软雅黑" panose="020B0503020204020204" pitchFamily="34" charset="-122"/>
                  </a:endParaRPr>
                </a:p>
              </p:txBody>
            </p:sp>
          </p:grpSp>
        </p:grpSp>
      </p:gr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25010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1400" dirty="0" smtClean="0">
                <a:solidFill>
                  <a:prstClr val="black"/>
                </a:solidFill>
                <a:latin typeface="微软雅黑" panose="020B0503020204020204" pitchFamily="34" charset="-122"/>
                <a:ea typeface="微软雅黑" panose="020B0503020204020204" pitchFamily="34" charset="-122"/>
              </a:rPr>
              <a:t>QDII&amp;UT</a:t>
            </a:r>
            <a:r>
              <a:rPr lang="zh-CN" altLang="en-US" sz="1400" dirty="0" smtClean="0">
                <a:solidFill>
                  <a:prstClr val="black"/>
                </a:solidFill>
                <a:latin typeface="微软雅黑" panose="020B0503020204020204" pitchFamily="34" charset="-122"/>
                <a:ea typeface="微软雅黑" panose="020B0503020204020204" pitchFamily="34" charset="-122"/>
              </a:rPr>
              <a:t>系统</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sz="1400" dirty="0">
                <a:solidFill>
                  <a:prstClr val="black"/>
                </a:solidFill>
                <a:latin typeface="微软雅黑" panose="020B0503020204020204" pitchFamily="34" charset="-122"/>
                <a:ea typeface="微软雅黑" panose="020B0503020204020204" pitchFamily="34" charset="-122"/>
              </a:rPr>
              <a:t>项目人员分析</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7" name="图示 6"/>
          <p:cNvGraphicFramePr/>
          <p:nvPr>
            <p:extLst>
              <p:ext uri="{D42A27DB-BD31-4B8C-83A1-F6EECF244321}">
                <p14:modId xmlns:p14="http://schemas.microsoft.com/office/powerpoint/2010/main" val="2613745657"/>
              </p:ext>
            </p:extLst>
          </p:nvPr>
        </p:nvGraphicFramePr>
        <p:xfrm>
          <a:off x="755576" y="915566"/>
          <a:ext cx="7200800" cy="3744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25010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1400" dirty="0" smtClean="0">
                <a:solidFill>
                  <a:prstClr val="black"/>
                </a:solidFill>
                <a:latin typeface="微软雅黑" panose="020B0503020204020204" pitchFamily="34" charset="-122"/>
                <a:ea typeface="微软雅黑" panose="020B0503020204020204" pitchFamily="34" charset="-122"/>
              </a:rPr>
              <a:t>QDII&amp;UT</a:t>
            </a:r>
            <a:r>
              <a:rPr lang="zh-CN" altLang="en-US" sz="1400" dirty="0" smtClean="0">
                <a:solidFill>
                  <a:prstClr val="black"/>
                </a:solidFill>
                <a:latin typeface="微软雅黑" panose="020B0503020204020204" pitchFamily="34" charset="-122"/>
                <a:ea typeface="微软雅黑" panose="020B0503020204020204" pitchFamily="34" charset="-122"/>
              </a:rPr>
              <a:t>系统</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sz="1400" dirty="0">
                <a:solidFill>
                  <a:prstClr val="black"/>
                </a:solidFill>
                <a:latin typeface="微软雅黑" panose="020B0503020204020204" pitchFamily="34" charset="-122"/>
                <a:ea typeface="微软雅黑" panose="020B0503020204020204" pitchFamily="34" charset="-122"/>
              </a:rPr>
              <a:t>问题响应标准</a:t>
            </a:r>
            <a:endParaRPr lang="en-US" altLang="zh-CN" sz="1400"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4" name="表格 3"/>
          <p:cNvGraphicFramePr>
            <a:graphicFrameLocks noGrp="1"/>
          </p:cNvGraphicFramePr>
          <p:nvPr>
            <p:extLst>
              <p:ext uri="{D42A27DB-BD31-4B8C-83A1-F6EECF244321}">
                <p14:modId xmlns:p14="http://schemas.microsoft.com/office/powerpoint/2010/main" val="2087410528"/>
              </p:ext>
            </p:extLst>
          </p:nvPr>
        </p:nvGraphicFramePr>
        <p:xfrm>
          <a:off x="1259632" y="987574"/>
          <a:ext cx="6337664" cy="3672409"/>
        </p:xfrm>
        <a:graphic>
          <a:graphicData uri="http://schemas.openxmlformats.org/drawingml/2006/table">
            <a:tbl>
              <a:tblPr>
                <a:tableStyleId>{5C22544A-7EE6-4342-B048-85BDC9FD1C3A}</a:tableStyleId>
              </a:tblPr>
              <a:tblGrid>
                <a:gridCol w="2581143"/>
                <a:gridCol w="2581143"/>
                <a:gridCol w="1175378"/>
              </a:tblGrid>
              <a:tr h="155878">
                <a:tc>
                  <a:txBody>
                    <a:bodyPr/>
                    <a:lstStyle/>
                    <a:p>
                      <a:pPr indent="266700" algn="just">
                        <a:spcAft>
                          <a:spcPts val="0"/>
                        </a:spcAft>
                      </a:pPr>
                      <a:r>
                        <a:rPr lang="zh-CN" sz="900" kern="100" dirty="0">
                          <a:effectLst/>
                        </a:rPr>
                        <a:t>服务指标</a:t>
                      </a:r>
                      <a:endParaRPr lang="zh-CN" sz="900" kern="100" dirty="0">
                        <a:effectLst/>
                        <a:latin typeface="Times New Roman"/>
                        <a:ea typeface="宋体"/>
                      </a:endParaRPr>
                    </a:p>
                  </a:txBody>
                  <a:tcPr marL="61742" marR="61742" marT="0" marB="0"/>
                </a:tc>
                <a:tc>
                  <a:txBody>
                    <a:bodyPr/>
                    <a:lstStyle/>
                    <a:p>
                      <a:pPr indent="266700" algn="just">
                        <a:spcAft>
                          <a:spcPts val="0"/>
                        </a:spcAft>
                      </a:pPr>
                      <a:r>
                        <a:rPr lang="zh-CN" sz="900" kern="100">
                          <a:effectLst/>
                        </a:rPr>
                        <a:t>指标要求</a:t>
                      </a:r>
                      <a:endParaRPr lang="zh-CN" sz="900" kern="100">
                        <a:effectLst/>
                        <a:latin typeface="Times New Roman"/>
                        <a:ea typeface="宋体"/>
                      </a:endParaRPr>
                    </a:p>
                  </a:txBody>
                  <a:tcPr marL="61742" marR="61742" marT="0" marB="0"/>
                </a:tc>
                <a:tc>
                  <a:txBody>
                    <a:bodyPr/>
                    <a:lstStyle/>
                    <a:p>
                      <a:pPr indent="266700" algn="just">
                        <a:spcAft>
                          <a:spcPts val="0"/>
                        </a:spcAft>
                      </a:pPr>
                      <a:r>
                        <a:rPr lang="zh-CN" sz="900" kern="100">
                          <a:effectLst/>
                        </a:rPr>
                        <a:t>完成情况</a:t>
                      </a:r>
                      <a:endParaRPr lang="zh-CN" sz="900" kern="100">
                        <a:effectLst/>
                        <a:latin typeface="Times New Roman"/>
                        <a:ea typeface="宋体"/>
                      </a:endParaRPr>
                    </a:p>
                  </a:txBody>
                  <a:tcPr marL="61742" marR="61742" marT="0" marB="0"/>
                </a:tc>
              </a:tr>
              <a:tr h="155878">
                <a:tc>
                  <a:txBody>
                    <a:bodyPr/>
                    <a:lstStyle/>
                    <a:p>
                      <a:pPr indent="266700" algn="just">
                        <a:spcAft>
                          <a:spcPts val="0"/>
                        </a:spcAft>
                      </a:pPr>
                      <a:r>
                        <a:rPr lang="zh-CN" sz="900" kern="100" dirty="0">
                          <a:effectLst/>
                        </a:rPr>
                        <a:t>需求及时回复率</a:t>
                      </a:r>
                      <a:endParaRPr lang="zh-CN" sz="900" kern="100" dirty="0">
                        <a:effectLst/>
                        <a:latin typeface="Times New Roman"/>
                        <a:ea typeface="宋体"/>
                      </a:endParaRPr>
                    </a:p>
                  </a:txBody>
                  <a:tcPr marL="61742" marR="61742" marT="0" marB="0"/>
                </a:tc>
                <a:tc>
                  <a:txBody>
                    <a:bodyPr/>
                    <a:lstStyle/>
                    <a:p>
                      <a:pPr indent="266700" algn="just">
                        <a:spcAft>
                          <a:spcPts val="0"/>
                        </a:spcAft>
                      </a:pPr>
                      <a:r>
                        <a:rPr lang="zh-CN" sz="900" kern="100">
                          <a:effectLst/>
                        </a:rPr>
                        <a:t>两个工作日内≥</a:t>
                      </a:r>
                      <a:r>
                        <a:rPr lang="en-US" sz="900" kern="100">
                          <a:effectLst/>
                        </a:rPr>
                        <a:t>99%</a:t>
                      </a:r>
                      <a:endParaRPr lang="zh-CN" sz="900" kern="100">
                        <a:effectLst/>
                        <a:latin typeface="Times New Roman"/>
                        <a:ea typeface="宋体"/>
                      </a:endParaRPr>
                    </a:p>
                  </a:txBody>
                  <a:tcPr marL="61742" marR="61742" marT="0" marB="0"/>
                </a:tc>
                <a:tc>
                  <a:txBody>
                    <a:bodyPr/>
                    <a:lstStyle/>
                    <a:p>
                      <a:pPr indent="266700" algn="just">
                        <a:spcAft>
                          <a:spcPts val="0"/>
                        </a:spcAft>
                      </a:pPr>
                      <a:r>
                        <a:rPr lang="en-US" sz="900" kern="100">
                          <a:effectLst/>
                        </a:rPr>
                        <a:t>100%</a:t>
                      </a:r>
                      <a:endParaRPr lang="zh-CN" sz="900" kern="100">
                        <a:effectLst/>
                        <a:latin typeface="Times New Roman"/>
                        <a:ea typeface="宋体"/>
                      </a:endParaRPr>
                    </a:p>
                  </a:txBody>
                  <a:tcPr marL="61742" marR="61742" marT="0" marB="0"/>
                </a:tc>
              </a:tr>
              <a:tr h="278354">
                <a:tc>
                  <a:txBody>
                    <a:bodyPr/>
                    <a:lstStyle/>
                    <a:p>
                      <a:pPr indent="266700" algn="just">
                        <a:spcAft>
                          <a:spcPts val="0"/>
                        </a:spcAft>
                      </a:pPr>
                      <a:r>
                        <a:rPr lang="en-US" sz="900" kern="100" dirty="0">
                          <a:effectLst/>
                        </a:rPr>
                        <a:t>CALLCENTER</a:t>
                      </a:r>
                      <a:r>
                        <a:rPr lang="zh-CN" sz="900" kern="100" dirty="0">
                          <a:effectLst/>
                        </a:rPr>
                        <a:t>电话接听率</a:t>
                      </a:r>
                      <a:endParaRPr lang="zh-CN" sz="900" kern="100" dirty="0">
                        <a:effectLst/>
                        <a:latin typeface="Times New Roman"/>
                        <a:ea typeface="宋体"/>
                      </a:endParaRPr>
                    </a:p>
                  </a:txBody>
                  <a:tcPr marL="61742" marR="61742" marT="0" marB="0"/>
                </a:tc>
                <a:tc>
                  <a:txBody>
                    <a:bodyPr/>
                    <a:lstStyle/>
                    <a:p>
                      <a:pPr indent="266700" algn="just">
                        <a:spcAft>
                          <a:spcPts val="0"/>
                        </a:spcAft>
                      </a:pPr>
                      <a:r>
                        <a:rPr lang="en-US" sz="900" kern="100">
                          <a:effectLst/>
                        </a:rPr>
                        <a:t>7*24</a:t>
                      </a:r>
                      <a:r>
                        <a:rPr lang="zh-CN" sz="900" kern="100">
                          <a:effectLst/>
                        </a:rPr>
                        <a:t>小时，接听率≥</a:t>
                      </a:r>
                      <a:r>
                        <a:rPr lang="en-US" sz="900" kern="100">
                          <a:effectLst/>
                        </a:rPr>
                        <a:t>95%</a:t>
                      </a:r>
                      <a:endParaRPr lang="zh-CN" sz="900" kern="100">
                        <a:effectLst/>
                        <a:latin typeface="Times New Roman"/>
                        <a:ea typeface="宋体"/>
                      </a:endParaRPr>
                    </a:p>
                  </a:txBody>
                  <a:tcPr marL="61742" marR="61742" marT="0" marB="0"/>
                </a:tc>
                <a:tc>
                  <a:txBody>
                    <a:bodyPr/>
                    <a:lstStyle/>
                    <a:p>
                      <a:pPr indent="266700" algn="just">
                        <a:spcAft>
                          <a:spcPts val="0"/>
                        </a:spcAft>
                      </a:pPr>
                      <a:r>
                        <a:rPr lang="zh-CN" sz="900" kern="100">
                          <a:effectLst/>
                        </a:rPr>
                        <a:t>完成</a:t>
                      </a:r>
                      <a:endParaRPr lang="zh-CN" sz="900" kern="100">
                        <a:effectLst/>
                        <a:latin typeface="Times New Roman"/>
                        <a:ea typeface="宋体"/>
                      </a:endParaRPr>
                    </a:p>
                  </a:txBody>
                  <a:tcPr marL="61742" marR="61742" marT="0" marB="0"/>
                </a:tc>
              </a:tr>
              <a:tr h="278354">
                <a:tc>
                  <a:txBody>
                    <a:bodyPr/>
                    <a:lstStyle/>
                    <a:p>
                      <a:pPr indent="266700" algn="just">
                        <a:spcAft>
                          <a:spcPts val="0"/>
                        </a:spcAft>
                      </a:pPr>
                      <a:r>
                        <a:rPr lang="zh-CN" sz="900" kern="100" spc="40">
                          <a:effectLst/>
                        </a:rPr>
                        <a:t>服务邮箱回复及时性</a:t>
                      </a:r>
                      <a:endParaRPr lang="zh-CN" sz="900" kern="100">
                        <a:effectLst/>
                        <a:latin typeface="Times New Roman"/>
                        <a:ea typeface="宋体"/>
                      </a:endParaRPr>
                    </a:p>
                  </a:txBody>
                  <a:tcPr marL="61742" marR="61742" marT="0" marB="0"/>
                </a:tc>
                <a:tc>
                  <a:txBody>
                    <a:bodyPr/>
                    <a:lstStyle/>
                    <a:p>
                      <a:pPr indent="266700" algn="just">
                        <a:spcAft>
                          <a:spcPts val="0"/>
                        </a:spcAft>
                      </a:pPr>
                      <a:r>
                        <a:rPr lang="zh-CN" sz="900" kern="100">
                          <a:effectLst/>
                        </a:rPr>
                        <a:t>在</a:t>
                      </a:r>
                      <a:r>
                        <a:rPr lang="en-US" sz="900" kern="100">
                          <a:effectLst/>
                        </a:rPr>
                        <a:t>  2  </a:t>
                      </a:r>
                      <a:r>
                        <a:rPr lang="zh-CN" sz="900" kern="100">
                          <a:effectLst/>
                        </a:rPr>
                        <a:t>个工作日内必须给予明确答复</a:t>
                      </a:r>
                      <a:endParaRPr lang="zh-CN" sz="900" kern="100">
                        <a:effectLst/>
                        <a:latin typeface="Times New Roman"/>
                        <a:ea typeface="宋体"/>
                      </a:endParaRPr>
                    </a:p>
                  </a:txBody>
                  <a:tcPr marL="61742" marR="61742" marT="0" marB="0"/>
                </a:tc>
                <a:tc>
                  <a:txBody>
                    <a:bodyPr/>
                    <a:lstStyle/>
                    <a:p>
                      <a:pPr indent="266700" algn="just">
                        <a:spcAft>
                          <a:spcPts val="0"/>
                        </a:spcAft>
                      </a:pPr>
                      <a:r>
                        <a:rPr lang="zh-CN" sz="900" kern="100">
                          <a:effectLst/>
                        </a:rPr>
                        <a:t>完成</a:t>
                      </a:r>
                      <a:endParaRPr lang="zh-CN" sz="900" kern="100">
                        <a:effectLst/>
                        <a:latin typeface="Times New Roman"/>
                        <a:ea typeface="宋体"/>
                      </a:endParaRPr>
                    </a:p>
                  </a:txBody>
                  <a:tcPr marL="61742" marR="61742" marT="0" marB="0"/>
                </a:tc>
              </a:tr>
              <a:tr h="623511">
                <a:tc>
                  <a:txBody>
                    <a:bodyPr/>
                    <a:lstStyle/>
                    <a:p>
                      <a:pPr indent="266700" algn="just">
                        <a:spcAft>
                          <a:spcPts val="0"/>
                        </a:spcAft>
                      </a:pPr>
                      <a:r>
                        <a:rPr lang="zh-CN" sz="900" kern="100" spc="40">
                          <a:effectLst/>
                        </a:rPr>
                        <a:t>一般问题</a:t>
                      </a:r>
                      <a:r>
                        <a:rPr lang="en-US" sz="900" kern="100" spc="40">
                          <a:effectLst/>
                        </a:rPr>
                        <a:t>/</a:t>
                      </a:r>
                      <a:r>
                        <a:rPr lang="zh-CN" sz="900" kern="100" spc="40">
                          <a:effectLst/>
                        </a:rPr>
                        <a:t>故障快速现场服务到达现场时间</a:t>
                      </a:r>
                      <a:endParaRPr lang="zh-CN" sz="900" kern="100">
                        <a:effectLst/>
                        <a:latin typeface="Times New Roman"/>
                        <a:ea typeface="宋体"/>
                      </a:endParaRPr>
                    </a:p>
                  </a:txBody>
                  <a:tcPr marL="61742" marR="61742" marT="0" marB="0"/>
                </a:tc>
                <a:tc>
                  <a:txBody>
                    <a:bodyPr/>
                    <a:lstStyle/>
                    <a:p>
                      <a:pPr algn="just">
                        <a:lnSpc>
                          <a:spcPct val="150000"/>
                        </a:lnSpc>
                        <a:spcAft>
                          <a:spcPts val="0"/>
                        </a:spcAft>
                      </a:pPr>
                      <a:r>
                        <a:rPr lang="zh-CN" sz="900" kern="100" spc="40">
                          <a:effectLst/>
                        </a:rPr>
                        <a:t>一般问题</a:t>
                      </a:r>
                      <a:r>
                        <a:rPr lang="en-US" sz="900" kern="100" spc="40">
                          <a:effectLst/>
                        </a:rPr>
                        <a:t>/</a:t>
                      </a:r>
                      <a:r>
                        <a:rPr lang="zh-CN" sz="900" kern="100" spc="40">
                          <a:effectLst/>
                        </a:rPr>
                        <a:t>故障快速现场服务到达现场时间承诺</a:t>
                      </a:r>
                      <a:r>
                        <a:rPr lang="en-US" sz="900" kern="100" spc="40">
                          <a:effectLst/>
                        </a:rPr>
                        <a:t>:</a:t>
                      </a:r>
                      <a:r>
                        <a:rPr lang="en-US" sz="900" u="sng" kern="100" spc="40">
                          <a:effectLst/>
                        </a:rPr>
                        <a:t> </a:t>
                      </a:r>
                      <a:r>
                        <a:rPr lang="zh-CN" sz="900" u="sng" kern="100" spc="40">
                          <a:effectLst/>
                        </a:rPr>
                        <a:t>≤</a:t>
                      </a:r>
                      <a:r>
                        <a:rPr lang="en-US" sz="900" u="sng" kern="100" spc="40">
                          <a:effectLst/>
                        </a:rPr>
                        <a:t> 2 </a:t>
                      </a:r>
                      <a:r>
                        <a:rPr lang="zh-CN" sz="900" kern="100" spc="40">
                          <a:effectLst/>
                        </a:rPr>
                        <a:t>工作日或双方另行约定的时间</a:t>
                      </a:r>
                      <a:r>
                        <a:rPr lang="en-US" sz="900" kern="100" spc="40">
                          <a:effectLst/>
                        </a:rPr>
                        <a:t>  </a:t>
                      </a:r>
                      <a:endParaRPr lang="zh-CN" sz="900" kern="100">
                        <a:effectLst/>
                      </a:endParaRPr>
                    </a:p>
                    <a:p>
                      <a:pPr indent="266700" algn="just">
                        <a:spcAft>
                          <a:spcPts val="0"/>
                        </a:spcAft>
                      </a:pPr>
                      <a:r>
                        <a:rPr lang="en-US" sz="900" kern="100">
                          <a:effectLst/>
                        </a:rPr>
                        <a:t> </a:t>
                      </a:r>
                      <a:endParaRPr lang="zh-CN" sz="900" kern="100">
                        <a:effectLst/>
                        <a:latin typeface="Times New Roman"/>
                        <a:ea typeface="宋体"/>
                      </a:endParaRPr>
                    </a:p>
                  </a:txBody>
                  <a:tcPr marL="61742" marR="61742" marT="0" marB="0"/>
                </a:tc>
                <a:tc>
                  <a:txBody>
                    <a:bodyPr/>
                    <a:lstStyle/>
                    <a:p>
                      <a:pPr indent="266700" algn="just">
                        <a:spcAft>
                          <a:spcPts val="0"/>
                        </a:spcAft>
                      </a:pPr>
                      <a:r>
                        <a:rPr lang="zh-CN" sz="900" kern="100">
                          <a:effectLst/>
                        </a:rPr>
                        <a:t>完成</a:t>
                      </a:r>
                      <a:endParaRPr lang="zh-CN" sz="900" kern="100">
                        <a:effectLst/>
                        <a:latin typeface="Times New Roman"/>
                        <a:ea typeface="宋体"/>
                      </a:endParaRPr>
                    </a:p>
                  </a:txBody>
                  <a:tcPr marL="61742" marR="61742" marT="0" marB="0"/>
                </a:tc>
              </a:tr>
              <a:tr h="857328">
                <a:tc>
                  <a:txBody>
                    <a:bodyPr/>
                    <a:lstStyle/>
                    <a:p>
                      <a:pPr indent="266700" algn="just">
                        <a:spcAft>
                          <a:spcPts val="0"/>
                        </a:spcAft>
                      </a:pPr>
                      <a:r>
                        <a:rPr lang="zh-CN" sz="900" kern="100">
                          <a:effectLst/>
                        </a:rPr>
                        <a:t>重大异常响应及时性</a:t>
                      </a:r>
                      <a:endParaRPr lang="zh-CN" sz="900" kern="100">
                        <a:effectLst/>
                        <a:latin typeface="Times New Roman"/>
                        <a:ea typeface="宋体"/>
                      </a:endParaRPr>
                    </a:p>
                  </a:txBody>
                  <a:tcPr marL="61742" marR="61742" marT="0" marB="0"/>
                </a:tc>
                <a:tc>
                  <a:txBody>
                    <a:bodyPr/>
                    <a:lstStyle/>
                    <a:p>
                      <a:pPr algn="just">
                        <a:lnSpc>
                          <a:spcPct val="150000"/>
                        </a:lnSpc>
                        <a:spcAft>
                          <a:spcPts val="0"/>
                        </a:spcAft>
                      </a:pPr>
                      <a:r>
                        <a:rPr lang="zh-CN" sz="900" kern="100" spc="40">
                          <a:effectLst/>
                        </a:rPr>
                        <a:t>重大异常</a:t>
                      </a:r>
                      <a:r>
                        <a:rPr lang="en-US" sz="900" kern="100" spc="40">
                          <a:effectLst/>
                        </a:rPr>
                        <a:t>/</a:t>
                      </a:r>
                      <a:r>
                        <a:rPr lang="zh-CN" sz="900" kern="100" spc="40">
                          <a:effectLst/>
                        </a:rPr>
                        <a:t>故障快速现场服务到达现场时间承诺：</a:t>
                      </a:r>
                      <a:r>
                        <a:rPr lang="zh-CN" sz="900" u="sng" kern="100" spc="40">
                          <a:effectLst/>
                        </a:rPr>
                        <a:t>≤</a:t>
                      </a:r>
                      <a:r>
                        <a:rPr lang="en-US" sz="900" u="sng" kern="100" spc="40">
                          <a:effectLst/>
                        </a:rPr>
                        <a:t> 8 </a:t>
                      </a:r>
                      <a:r>
                        <a:rPr lang="zh-CN" sz="900" kern="100" spc="40">
                          <a:effectLst/>
                        </a:rPr>
                        <a:t>小时（市区内）或选择最快交通工具到达</a:t>
                      </a:r>
                      <a:endParaRPr lang="zh-CN" sz="900" kern="100">
                        <a:effectLst/>
                      </a:endParaRPr>
                    </a:p>
                    <a:p>
                      <a:pPr algn="l">
                        <a:spcAft>
                          <a:spcPts val="0"/>
                        </a:spcAft>
                      </a:pPr>
                      <a:r>
                        <a:rPr lang="en-US" sz="900" kern="0">
                          <a:effectLst/>
                        </a:rPr>
                        <a:t> </a:t>
                      </a:r>
                      <a:endParaRPr lang="zh-CN" sz="900" kern="100">
                        <a:effectLst/>
                        <a:latin typeface="Times New Roman"/>
                        <a:ea typeface="宋体"/>
                      </a:endParaRPr>
                    </a:p>
                  </a:txBody>
                  <a:tcPr marL="61742" marR="61742" marT="0" marB="0" anchor="ctr"/>
                </a:tc>
                <a:tc>
                  <a:txBody>
                    <a:bodyPr/>
                    <a:lstStyle/>
                    <a:p>
                      <a:pPr indent="266700" algn="just">
                        <a:spcAft>
                          <a:spcPts val="0"/>
                        </a:spcAft>
                      </a:pPr>
                      <a:r>
                        <a:rPr lang="zh-CN" sz="900" kern="100">
                          <a:effectLst/>
                        </a:rPr>
                        <a:t>完成</a:t>
                      </a:r>
                      <a:endParaRPr lang="zh-CN" sz="900" kern="100">
                        <a:effectLst/>
                        <a:latin typeface="Times New Roman"/>
                        <a:ea typeface="宋体"/>
                      </a:endParaRPr>
                    </a:p>
                  </a:txBody>
                  <a:tcPr marL="61742" marR="61742" marT="0" marB="0"/>
                </a:tc>
              </a:tr>
              <a:tr h="417530">
                <a:tc rowSpan="4">
                  <a:txBody>
                    <a:bodyPr/>
                    <a:lstStyle/>
                    <a:p>
                      <a:pPr indent="266700" algn="just">
                        <a:spcAft>
                          <a:spcPts val="0"/>
                        </a:spcAft>
                      </a:pPr>
                      <a:r>
                        <a:rPr lang="zh-CN" sz="900" kern="100">
                          <a:effectLst/>
                        </a:rPr>
                        <a:t>需求解决及时性</a:t>
                      </a:r>
                      <a:endParaRPr lang="zh-CN" sz="900" kern="100">
                        <a:effectLst/>
                        <a:latin typeface="Times New Roman"/>
                        <a:ea typeface="宋体"/>
                      </a:endParaRPr>
                    </a:p>
                  </a:txBody>
                  <a:tcPr marL="61742" marR="61742" marT="0" marB="0"/>
                </a:tc>
                <a:tc>
                  <a:txBody>
                    <a:bodyPr/>
                    <a:lstStyle/>
                    <a:p>
                      <a:pPr indent="266700" algn="just">
                        <a:spcAft>
                          <a:spcPts val="0"/>
                        </a:spcAft>
                      </a:pPr>
                      <a:r>
                        <a:rPr lang="zh-CN" sz="900" kern="100">
                          <a:effectLst/>
                        </a:rPr>
                        <a:t>交易变更等业务性需求提前一日提供正式程序。</a:t>
                      </a:r>
                      <a:r>
                        <a:rPr lang="zh-CN" sz="1100" kern="100">
                          <a:effectLst/>
                        </a:rPr>
                        <a:t> </a:t>
                      </a:r>
                      <a:endParaRPr lang="zh-CN" sz="900" kern="100">
                        <a:effectLst/>
                        <a:latin typeface="Times New Roman"/>
                        <a:ea typeface="宋体"/>
                      </a:endParaRPr>
                    </a:p>
                  </a:txBody>
                  <a:tcPr marL="61742" marR="61742" marT="0" marB="0"/>
                </a:tc>
                <a:tc>
                  <a:txBody>
                    <a:bodyPr/>
                    <a:lstStyle/>
                    <a:p>
                      <a:pPr indent="266700" algn="just">
                        <a:spcAft>
                          <a:spcPts val="0"/>
                        </a:spcAft>
                      </a:pPr>
                      <a:r>
                        <a:rPr lang="zh-CN" sz="900" kern="100">
                          <a:effectLst/>
                        </a:rPr>
                        <a:t>完成</a:t>
                      </a:r>
                      <a:endParaRPr lang="zh-CN" sz="900" kern="100">
                        <a:effectLst/>
                        <a:latin typeface="Times New Roman"/>
                        <a:ea typeface="宋体"/>
                      </a:endParaRPr>
                    </a:p>
                  </a:txBody>
                  <a:tcPr marL="61742" marR="61742" marT="0" marB="0"/>
                </a:tc>
              </a:tr>
              <a:tr h="311756">
                <a:tc vMerge="1">
                  <a:txBody>
                    <a:bodyPr/>
                    <a:lstStyle/>
                    <a:p>
                      <a:endParaRPr lang="zh-CN" altLang="en-US"/>
                    </a:p>
                  </a:txBody>
                  <a:tcPr/>
                </a:tc>
                <a:tc>
                  <a:txBody>
                    <a:bodyPr/>
                    <a:lstStyle/>
                    <a:p>
                      <a:pPr indent="266700" algn="just">
                        <a:spcAft>
                          <a:spcPts val="0"/>
                        </a:spcAft>
                      </a:pPr>
                      <a:r>
                        <a:rPr lang="zh-CN" sz="900" kern="100">
                          <a:effectLst/>
                        </a:rPr>
                        <a:t>引起业务不连续的系统故障问题平均解决时间少于</a:t>
                      </a:r>
                      <a:r>
                        <a:rPr lang="en-US" sz="900" kern="100">
                          <a:effectLst/>
                        </a:rPr>
                        <a:t>3</a:t>
                      </a:r>
                      <a:r>
                        <a:rPr lang="zh-CN" sz="900" kern="100">
                          <a:effectLst/>
                        </a:rPr>
                        <a:t>个工作日。</a:t>
                      </a:r>
                      <a:endParaRPr lang="zh-CN" sz="900" kern="100">
                        <a:effectLst/>
                        <a:latin typeface="Times New Roman"/>
                        <a:ea typeface="宋体"/>
                      </a:endParaRPr>
                    </a:p>
                  </a:txBody>
                  <a:tcPr marL="61742" marR="61742" marT="0" marB="0"/>
                </a:tc>
                <a:tc>
                  <a:txBody>
                    <a:bodyPr/>
                    <a:lstStyle/>
                    <a:p>
                      <a:pPr indent="266700" algn="just">
                        <a:spcAft>
                          <a:spcPts val="0"/>
                        </a:spcAft>
                      </a:pPr>
                      <a:r>
                        <a:rPr lang="zh-CN" sz="900" kern="100">
                          <a:effectLst/>
                        </a:rPr>
                        <a:t>完成</a:t>
                      </a:r>
                      <a:endParaRPr lang="zh-CN" sz="900" kern="100">
                        <a:effectLst/>
                        <a:latin typeface="Times New Roman"/>
                        <a:ea typeface="宋体"/>
                      </a:endParaRPr>
                    </a:p>
                  </a:txBody>
                  <a:tcPr marL="61742" marR="61742" marT="0" marB="0"/>
                </a:tc>
              </a:tr>
              <a:tr h="213404">
                <a:tc vMerge="1">
                  <a:txBody>
                    <a:bodyPr/>
                    <a:lstStyle/>
                    <a:p>
                      <a:endParaRPr lang="zh-CN" altLang="en-US"/>
                    </a:p>
                  </a:txBody>
                  <a:tcPr/>
                </a:tc>
                <a:tc>
                  <a:txBody>
                    <a:bodyPr/>
                    <a:lstStyle/>
                    <a:p>
                      <a:pPr indent="266700" algn="just">
                        <a:spcAft>
                          <a:spcPts val="0"/>
                        </a:spcAft>
                      </a:pPr>
                      <a:r>
                        <a:rPr lang="zh-CN" sz="900" kern="100">
                          <a:effectLst/>
                        </a:rPr>
                        <a:t>紧急功能</a:t>
                      </a:r>
                      <a:r>
                        <a:rPr lang="en-US" sz="900" kern="100">
                          <a:effectLst/>
                        </a:rPr>
                        <a:t>15</a:t>
                      </a:r>
                      <a:r>
                        <a:rPr lang="zh-CN" sz="900" kern="100">
                          <a:effectLst/>
                        </a:rPr>
                        <a:t>个工作日之内完成。</a:t>
                      </a:r>
                      <a:endParaRPr lang="zh-CN" sz="900" kern="100">
                        <a:effectLst/>
                        <a:latin typeface="Times New Roman"/>
                        <a:ea typeface="宋体"/>
                      </a:endParaRPr>
                    </a:p>
                  </a:txBody>
                  <a:tcPr marL="61742" marR="61742" marT="0" marB="0"/>
                </a:tc>
                <a:tc>
                  <a:txBody>
                    <a:bodyPr/>
                    <a:lstStyle/>
                    <a:p>
                      <a:pPr indent="266700" algn="just">
                        <a:spcAft>
                          <a:spcPts val="0"/>
                        </a:spcAft>
                      </a:pPr>
                      <a:r>
                        <a:rPr lang="zh-CN" sz="900" kern="100">
                          <a:effectLst/>
                        </a:rPr>
                        <a:t>完成</a:t>
                      </a:r>
                      <a:endParaRPr lang="zh-CN" sz="900" kern="100">
                        <a:effectLst/>
                        <a:latin typeface="Times New Roman"/>
                        <a:ea typeface="宋体"/>
                      </a:endParaRPr>
                    </a:p>
                  </a:txBody>
                  <a:tcPr marL="61742" marR="61742" marT="0" marB="0"/>
                </a:tc>
              </a:tr>
              <a:tr h="167012">
                <a:tc vMerge="1">
                  <a:txBody>
                    <a:bodyPr/>
                    <a:lstStyle/>
                    <a:p>
                      <a:endParaRPr lang="zh-CN" altLang="en-US"/>
                    </a:p>
                  </a:txBody>
                  <a:tcPr/>
                </a:tc>
                <a:tc>
                  <a:txBody>
                    <a:bodyPr/>
                    <a:lstStyle/>
                    <a:p>
                      <a:pPr indent="266700" algn="just">
                        <a:spcAft>
                          <a:spcPts val="0"/>
                        </a:spcAft>
                      </a:pPr>
                      <a:r>
                        <a:rPr lang="en-US" sz="900" kern="100">
                          <a:effectLst/>
                        </a:rPr>
                        <a:t>80%</a:t>
                      </a:r>
                      <a:r>
                        <a:rPr lang="zh-CN" sz="900" kern="100">
                          <a:effectLst/>
                        </a:rPr>
                        <a:t>的一般功能</a:t>
                      </a:r>
                      <a:r>
                        <a:rPr lang="en-US" sz="900" kern="100">
                          <a:effectLst/>
                        </a:rPr>
                        <a:t>3</a:t>
                      </a:r>
                      <a:r>
                        <a:rPr lang="zh-CN" sz="900" kern="100">
                          <a:effectLst/>
                        </a:rPr>
                        <a:t>个月之内完成。</a:t>
                      </a:r>
                      <a:endParaRPr lang="zh-CN" sz="900" kern="100">
                        <a:effectLst/>
                        <a:latin typeface="Times New Roman"/>
                        <a:ea typeface="宋体"/>
                      </a:endParaRPr>
                    </a:p>
                  </a:txBody>
                  <a:tcPr marL="61742" marR="61742" marT="0" marB="0"/>
                </a:tc>
                <a:tc>
                  <a:txBody>
                    <a:bodyPr/>
                    <a:lstStyle/>
                    <a:p>
                      <a:pPr indent="266700" algn="just">
                        <a:spcAft>
                          <a:spcPts val="0"/>
                        </a:spcAft>
                      </a:pPr>
                      <a:r>
                        <a:rPr lang="zh-CN" sz="900" kern="100">
                          <a:effectLst/>
                        </a:rPr>
                        <a:t>完成</a:t>
                      </a:r>
                      <a:endParaRPr lang="zh-CN" sz="900" kern="100">
                        <a:effectLst/>
                        <a:latin typeface="Times New Roman"/>
                        <a:ea typeface="宋体"/>
                      </a:endParaRPr>
                    </a:p>
                  </a:txBody>
                  <a:tcPr marL="61742" marR="61742" marT="0" marB="0"/>
                </a:tc>
              </a:tr>
              <a:tr h="213404">
                <a:tc>
                  <a:txBody>
                    <a:bodyPr/>
                    <a:lstStyle/>
                    <a:p>
                      <a:pPr indent="266700" algn="just">
                        <a:spcAft>
                          <a:spcPts val="0"/>
                        </a:spcAft>
                      </a:pPr>
                      <a:r>
                        <a:rPr lang="zh-CN" sz="900" kern="100">
                          <a:effectLst/>
                        </a:rPr>
                        <a:t>巡检服务</a:t>
                      </a:r>
                      <a:endParaRPr lang="zh-CN" sz="900" kern="100">
                        <a:effectLst/>
                        <a:latin typeface="Times New Roman"/>
                        <a:ea typeface="宋体"/>
                      </a:endParaRPr>
                    </a:p>
                  </a:txBody>
                  <a:tcPr marL="61742" marR="61742" marT="0" marB="0"/>
                </a:tc>
                <a:tc>
                  <a:txBody>
                    <a:bodyPr/>
                    <a:lstStyle/>
                    <a:p>
                      <a:pPr indent="266700" algn="just">
                        <a:spcAft>
                          <a:spcPts val="0"/>
                        </a:spcAft>
                      </a:pPr>
                      <a:r>
                        <a:rPr lang="zh-CN" sz="900" kern="100">
                          <a:effectLst/>
                        </a:rPr>
                        <a:t>维护年度内</a:t>
                      </a:r>
                      <a:r>
                        <a:rPr lang="en-US" sz="900" kern="100">
                          <a:effectLst/>
                        </a:rPr>
                        <a:t> 4</a:t>
                      </a:r>
                      <a:r>
                        <a:rPr lang="zh-CN" sz="900" kern="100">
                          <a:effectLst/>
                        </a:rPr>
                        <a:t>次</a:t>
                      </a:r>
                      <a:endParaRPr lang="zh-CN" sz="900" kern="100">
                        <a:effectLst/>
                        <a:latin typeface="Times New Roman"/>
                        <a:ea typeface="宋体"/>
                      </a:endParaRPr>
                    </a:p>
                  </a:txBody>
                  <a:tcPr marL="61742" marR="61742" marT="0" marB="0"/>
                </a:tc>
                <a:tc>
                  <a:txBody>
                    <a:bodyPr/>
                    <a:lstStyle/>
                    <a:p>
                      <a:pPr indent="266700" algn="just">
                        <a:spcAft>
                          <a:spcPts val="0"/>
                        </a:spcAft>
                      </a:pPr>
                      <a:r>
                        <a:rPr lang="zh-CN" sz="900" kern="100" dirty="0">
                          <a:effectLst/>
                        </a:rPr>
                        <a:t>完成</a:t>
                      </a:r>
                      <a:endParaRPr lang="zh-CN" sz="900" kern="100" dirty="0">
                        <a:effectLst/>
                        <a:latin typeface="Times New Roman"/>
                        <a:ea typeface="宋体"/>
                      </a:endParaRPr>
                    </a:p>
                  </a:txBody>
                  <a:tcPr marL="61742" marR="61742" marT="0" marB="0"/>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21419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1400" dirty="0" smtClean="0">
                <a:solidFill>
                  <a:prstClr val="black"/>
                </a:solidFill>
                <a:latin typeface="微软雅黑" panose="020B0503020204020204" pitchFamily="34" charset="-122"/>
                <a:ea typeface="微软雅黑" panose="020B0503020204020204" pitchFamily="34" charset="-122"/>
              </a:rPr>
              <a:t>QDII&amp;UT</a:t>
            </a:r>
            <a:r>
              <a:rPr lang="zh-CN" altLang="en-US" sz="1400" dirty="0" smtClean="0">
                <a:solidFill>
                  <a:prstClr val="black"/>
                </a:solidFill>
                <a:latin typeface="微软雅黑" panose="020B0503020204020204" pitchFamily="34" charset="-122"/>
                <a:ea typeface="微软雅黑" panose="020B0503020204020204" pitchFamily="34" charset="-122"/>
              </a:rPr>
              <a:t>系统</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sz="1400" dirty="0">
                <a:solidFill>
                  <a:prstClr val="black"/>
                </a:solidFill>
                <a:latin typeface="微软雅黑" panose="020B0503020204020204" pitchFamily="34" charset="-122"/>
                <a:ea typeface="微软雅黑" panose="020B0503020204020204" pitchFamily="34" charset="-122"/>
              </a:rPr>
              <a:t>质量保证</a:t>
            </a:r>
            <a:endParaRPr lang="en-US" altLang="zh-CN" sz="1400"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1"/>
          <p:cNvSpPr>
            <a:spLocks noChangeArrowheads="1"/>
          </p:cNvSpPr>
          <p:nvPr/>
        </p:nvSpPr>
        <p:spPr bwMode="auto">
          <a:xfrm>
            <a:off x="8378998" y="5331916"/>
            <a:ext cx="2025650" cy="984250"/>
          </a:xfrm>
          <a:prstGeom prst="rect">
            <a:avLst/>
          </a:prstGeom>
          <a:solidFill>
            <a:schemeClr val="bg1"/>
          </a:solidFill>
          <a:ln>
            <a:noFill/>
          </a:ln>
          <a:extLst>
            <a:ext uri="{91240B29-F687-4F45-9708-019B960494DF}">
              <a14:hiddenLine xmlns:a14="http://schemas.microsoft.com/office/drawing/2010/main" w="12700" cap="flat" cmpd="sng">
                <a:solidFill>
                  <a:srgbClr val="31538F"/>
                </a:solidFill>
                <a:bevel/>
                <a:headEnd/>
                <a:tailEnd/>
              </a14:hiddenLine>
            </a:ext>
          </a:extLst>
        </p:spPr>
        <p:txBody>
          <a:bodyPr anchor="ctr"/>
          <a:lstStyle/>
          <a:p>
            <a:pPr algn="ctr"/>
            <a:endParaRPr lang="zh-CN" altLang="zh-CN" sz="1200">
              <a:solidFill>
                <a:srgbClr val="FFFFFF"/>
              </a:solidFill>
              <a:latin typeface="微软雅黑" panose="020B0503020204020204" pitchFamily="34" charset="-122"/>
              <a:ea typeface="微软雅黑" panose="020B0503020204020204" pitchFamily="34" charset="-122"/>
              <a:sym typeface="DengXian" charset="-122"/>
            </a:endParaRPr>
          </a:p>
        </p:txBody>
      </p:sp>
      <p:pic>
        <p:nvPicPr>
          <p:cNvPr id="8" name="图片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4423" y="5331916"/>
            <a:ext cx="153035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5"/>
          <p:cNvGrpSpPr>
            <a:grpSpLocks/>
          </p:cNvGrpSpPr>
          <p:nvPr/>
        </p:nvGrpSpPr>
        <p:grpSpPr bwMode="auto">
          <a:xfrm>
            <a:off x="3203748" y="2250579"/>
            <a:ext cx="2051050" cy="2052637"/>
            <a:chOff x="0" y="0"/>
            <a:chExt cx="2052000" cy="2052000"/>
          </a:xfrm>
        </p:grpSpPr>
        <p:sp>
          <p:nvSpPr>
            <p:cNvPr id="10" name="椭圆 6"/>
            <p:cNvSpPr>
              <a:spLocks noChangeArrowheads="1"/>
            </p:cNvSpPr>
            <p:nvPr/>
          </p:nvSpPr>
          <p:spPr bwMode="auto">
            <a:xfrm>
              <a:off x="0" y="0"/>
              <a:ext cx="2052000" cy="2052000"/>
            </a:xfrm>
            <a:prstGeom prst="ellipse">
              <a:avLst/>
            </a:prstGeom>
            <a:solidFill>
              <a:srgbClr val="BD392F"/>
            </a:solidFill>
            <a:ln w="12700" cap="flat" cmpd="sng">
              <a:solidFill>
                <a:srgbClr val="FFFFFF"/>
              </a:solidFill>
              <a:round/>
              <a:headEnd/>
              <a:tailEnd/>
            </a:ln>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 name="椭圆 4"/>
            <p:cNvSpPr>
              <a:spLocks noChangeArrowheads="1"/>
            </p:cNvSpPr>
            <p:nvPr/>
          </p:nvSpPr>
          <p:spPr bwMode="auto">
            <a:xfrm>
              <a:off x="103955" y="524149"/>
              <a:ext cx="1948045" cy="916011"/>
            </a:xfrm>
            <a:prstGeom prst="rect">
              <a:avLst/>
            </a:prstGeom>
            <a:solidFill>
              <a:srgbClr val="BD392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7940" tIns="27940" rIns="27940" bIns="27940" anchor="ctr"/>
            <a:lstStyle/>
            <a:p>
              <a:pPr algn="ctr">
                <a:lnSpc>
                  <a:spcPct val="90000"/>
                </a:lnSpc>
                <a:spcAft>
                  <a:spcPct val="35000"/>
                </a:spcAft>
              </a:pPr>
              <a:r>
                <a:rPr lang="zh-CN" altLang="en-US" sz="1400" b="1" dirty="0" smtClean="0">
                  <a:solidFill>
                    <a:schemeClr val="bg1"/>
                  </a:solidFill>
                  <a:latin typeface="微软雅黑" panose="020B0503020204020204" pitchFamily="34" charset="-122"/>
                  <a:ea typeface="微软雅黑" panose="020B0503020204020204" pitchFamily="34" charset="-122"/>
                </a:rPr>
                <a:t>质量保证</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12" name="组合 8"/>
          <p:cNvGrpSpPr>
            <a:grpSpLocks/>
          </p:cNvGrpSpPr>
          <p:nvPr/>
        </p:nvGrpSpPr>
        <p:grpSpPr bwMode="auto">
          <a:xfrm>
            <a:off x="2412467" y="1247279"/>
            <a:ext cx="3740856" cy="3556719"/>
            <a:chOff x="-13406" y="0"/>
            <a:chExt cx="3740851" cy="3556785"/>
          </a:xfrm>
        </p:grpSpPr>
        <p:sp>
          <p:nvSpPr>
            <p:cNvPr id="13" name="任意多边形 11"/>
            <p:cNvSpPr>
              <a:spLocks noChangeArrowheads="1"/>
            </p:cNvSpPr>
            <p:nvPr/>
          </p:nvSpPr>
          <p:spPr bwMode="auto">
            <a:xfrm>
              <a:off x="2432010" y="748421"/>
              <a:ext cx="1295435" cy="1295435"/>
            </a:xfrm>
            <a:custGeom>
              <a:avLst/>
              <a:gdLst>
                <a:gd name="T0" fmla="*/ 0 w 1295435"/>
                <a:gd name="T1" fmla="*/ 647718 h 1295435"/>
                <a:gd name="T2" fmla="*/ 647718 w 1295435"/>
                <a:gd name="T3" fmla="*/ 0 h 1295435"/>
                <a:gd name="T4" fmla="*/ 1295436 w 1295435"/>
                <a:gd name="T5" fmla="*/ 647718 h 1295435"/>
                <a:gd name="T6" fmla="*/ 647718 w 1295435"/>
                <a:gd name="T7" fmla="*/ 1295436 h 1295435"/>
                <a:gd name="T8" fmla="*/ 0 w 1295435"/>
                <a:gd name="T9" fmla="*/ 647718 h 1295435"/>
                <a:gd name="T10" fmla="*/ 0 60000 65536"/>
                <a:gd name="T11" fmla="*/ 0 60000 65536"/>
                <a:gd name="T12" fmla="*/ 0 60000 65536"/>
                <a:gd name="T13" fmla="*/ 0 60000 65536"/>
                <a:gd name="T14" fmla="*/ 0 60000 65536"/>
                <a:gd name="T15" fmla="*/ 0 w 1295435"/>
                <a:gd name="T16" fmla="*/ 0 h 1295435"/>
                <a:gd name="T17" fmla="*/ 1295435 w 1295435"/>
                <a:gd name="T18" fmla="*/ 1295435 h 1295435"/>
              </a:gdLst>
              <a:ahLst/>
              <a:cxnLst>
                <a:cxn ang="T10">
                  <a:pos x="T0" y="T1"/>
                </a:cxn>
                <a:cxn ang="T11">
                  <a:pos x="T2" y="T3"/>
                </a:cxn>
                <a:cxn ang="T12">
                  <a:pos x="T4" y="T5"/>
                </a:cxn>
                <a:cxn ang="T13">
                  <a:pos x="T6" y="T7"/>
                </a:cxn>
                <a:cxn ang="T14">
                  <a:pos x="T8" y="T9"/>
                </a:cxn>
              </a:cxnLst>
              <a:rect l="T15" t="T16" r="T17" b="T18"/>
              <a:pathLst>
                <a:path w="1295435" h="1295435">
                  <a:moveTo>
                    <a:pt x="0" y="647718"/>
                  </a:moveTo>
                  <a:cubicBezTo>
                    <a:pt x="0" y="289993"/>
                    <a:pt x="289993" y="0"/>
                    <a:pt x="647718" y="0"/>
                  </a:cubicBezTo>
                  <a:cubicBezTo>
                    <a:pt x="1005443" y="0"/>
                    <a:pt x="1295436" y="289993"/>
                    <a:pt x="1295436" y="647718"/>
                  </a:cubicBezTo>
                  <a:cubicBezTo>
                    <a:pt x="1295436" y="1005443"/>
                    <a:pt x="1005443" y="1295436"/>
                    <a:pt x="647718" y="1295436"/>
                  </a:cubicBezTo>
                  <a:cubicBezTo>
                    <a:pt x="289993" y="1295436"/>
                    <a:pt x="0" y="1005443"/>
                    <a:pt x="0" y="647718"/>
                  </a:cubicBezTo>
                  <a:close/>
                </a:path>
              </a:pathLst>
            </a:custGeom>
            <a:solidFill>
              <a:srgbClr val="57DCD2"/>
            </a:solidFill>
            <a:ln w="12700" cap="flat" cmpd="sng">
              <a:solidFill>
                <a:srgbClr val="FFFFFF"/>
              </a:solidFill>
              <a:miter lim="800000"/>
              <a:headEnd/>
              <a:tailEnd/>
            </a:ln>
          </p:spPr>
          <p:txBody>
            <a:bodyPr lIns="217652" tIns="217652" rIns="217652" bIns="217652" anchor="ctr"/>
            <a:lstStyle/>
            <a:p>
              <a:pPr algn="ctr">
                <a:lnSpc>
                  <a:spcPct val="90000"/>
                </a:lnSpc>
                <a:spcAft>
                  <a:spcPct val="35000"/>
                </a:spcAft>
              </a:pPr>
              <a:r>
                <a:rPr lang="zh-CN" altLang="en-US" sz="1200" b="1" dirty="0" smtClean="0">
                  <a:solidFill>
                    <a:schemeClr val="bg1"/>
                  </a:solidFill>
                  <a:latin typeface="微软雅黑" panose="020B0503020204020204" pitchFamily="34" charset="-122"/>
                  <a:ea typeface="微软雅黑" panose="020B0503020204020204" pitchFamily="34" charset="-122"/>
                </a:rPr>
                <a:t>节假日检查</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4" name="任意多边形 13"/>
            <p:cNvSpPr>
              <a:spLocks noChangeArrowheads="1"/>
            </p:cNvSpPr>
            <p:nvPr/>
          </p:nvSpPr>
          <p:spPr bwMode="auto">
            <a:xfrm>
              <a:off x="2074116" y="2261350"/>
              <a:ext cx="1295435" cy="1295435"/>
            </a:xfrm>
            <a:custGeom>
              <a:avLst/>
              <a:gdLst>
                <a:gd name="T0" fmla="*/ 0 w 1295435"/>
                <a:gd name="T1" fmla="*/ 647718 h 1295435"/>
                <a:gd name="T2" fmla="*/ 647718 w 1295435"/>
                <a:gd name="T3" fmla="*/ 0 h 1295435"/>
                <a:gd name="T4" fmla="*/ 1295436 w 1295435"/>
                <a:gd name="T5" fmla="*/ 647718 h 1295435"/>
                <a:gd name="T6" fmla="*/ 647718 w 1295435"/>
                <a:gd name="T7" fmla="*/ 1295436 h 1295435"/>
                <a:gd name="T8" fmla="*/ 0 w 1295435"/>
                <a:gd name="T9" fmla="*/ 647718 h 1295435"/>
                <a:gd name="T10" fmla="*/ 0 60000 65536"/>
                <a:gd name="T11" fmla="*/ 0 60000 65536"/>
                <a:gd name="T12" fmla="*/ 0 60000 65536"/>
                <a:gd name="T13" fmla="*/ 0 60000 65536"/>
                <a:gd name="T14" fmla="*/ 0 60000 65536"/>
                <a:gd name="T15" fmla="*/ 0 w 1295435"/>
                <a:gd name="T16" fmla="*/ 0 h 1295435"/>
                <a:gd name="T17" fmla="*/ 1295435 w 1295435"/>
                <a:gd name="T18" fmla="*/ 1295435 h 1295435"/>
              </a:gdLst>
              <a:ahLst/>
              <a:cxnLst>
                <a:cxn ang="T10">
                  <a:pos x="T0" y="T1"/>
                </a:cxn>
                <a:cxn ang="T11">
                  <a:pos x="T2" y="T3"/>
                </a:cxn>
                <a:cxn ang="T12">
                  <a:pos x="T4" y="T5"/>
                </a:cxn>
                <a:cxn ang="T13">
                  <a:pos x="T6" y="T7"/>
                </a:cxn>
                <a:cxn ang="T14">
                  <a:pos x="T8" y="T9"/>
                </a:cxn>
              </a:cxnLst>
              <a:rect l="T15" t="T16" r="T17" b="T18"/>
              <a:pathLst>
                <a:path w="1295435" h="1295435">
                  <a:moveTo>
                    <a:pt x="0" y="647718"/>
                  </a:moveTo>
                  <a:cubicBezTo>
                    <a:pt x="0" y="289993"/>
                    <a:pt x="289993" y="0"/>
                    <a:pt x="647718" y="0"/>
                  </a:cubicBezTo>
                  <a:cubicBezTo>
                    <a:pt x="1005443" y="0"/>
                    <a:pt x="1295436" y="289993"/>
                    <a:pt x="1295436" y="647718"/>
                  </a:cubicBezTo>
                  <a:cubicBezTo>
                    <a:pt x="1295436" y="1005443"/>
                    <a:pt x="1005443" y="1295436"/>
                    <a:pt x="647718" y="1295436"/>
                  </a:cubicBezTo>
                  <a:cubicBezTo>
                    <a:pt x="289993" y="1295436"/>
                    <a:pt x="0" y="1005443"/>
                    <a:pt x="0" y="647718"/>
                  </a:cubicBezTo>
                  <a:close/>
                </a:path>
              </a:pathLst>
            </a:custGeom>
            <a:solidFill>
              <a:srgbClr val="009900"/>
            </a:solidFill>
            <a:ln w="12700" cap="flat" cmpd="sng">
              <a:solidFill>
                <a:srgbClr val="FFFFFF"/>
              </a:solidFill>
              <a:miter lim="800000"/>
              <a:headEnd/>
              <a:tailEnd/>
            </a:ln>
          </p:spPr>
          <p:txBody>
            <a:bodyPr lIns="217652" tIns="217652" rIns="217652" bIns="217652" anchor="ctr"/>
            <a:lstStyle/>
            <a:p>
              <a:pPr algn="ctr">
                <a:lnSpc>
                  <a:spcPct val="90000"/>
                </a:lnSpc>
                <a:spcAft>
                  <a:spcPct val="35000"/>
                </a:spcAft>
              </a:pPr>
              <a:r>
                <a:rPr lang="zh-CN" altLang="en-US" sz="1200" b="1" dirty="0" smtClean="0">
                  <a:solidFill>
                    <a:srgbClr val="FFFFFF"/>
                  </a:solidFill>
                  <a:latin typeface="微软雅黑" panose="020B0503020204020204" pitchFamily="34" charset="-122"/>
                  <a:ea typeface="微软雅黑" panose="020B0503020204020204" pitchFamily="34" charset="-122"/>
                  <a:sym typeface="微软雅黑" pitchFamily="34" charset="-122"/>
                </a:rPr>
                <a:t>未来数据预测</a:t>
              </a:r>
              <a:endParaRPr lang="zh-CN" altLang="en-US" sz="1200" dirty="0">
                <a:latin typeface="微软雅黑" panose="020B0503020204020204" pitchFamily="34" charset="-122"/>
                <a:ea typeface="微软雅黑" panose="020B0503020204020204" pitchFamily="34" charset="-122"/>
              </a:endParaRPr>
            </a:p>
          </p:txBody>
        </p:sp>
        <p:sp>
          <p:nvSpPr>
            <p:cNvPr id="16" name="任意多边形 17"/>
            <p:cNvSpPr>
              <a:spLocks noChangeArrowheads="1"/>
            </p:cNvSpPr>
            <p:nvPr/>
          </p:nvSpPr>
          <p:spPr bwMode="auto">
            <a:xfrm>
              <a:off x="273919" y="2189341"/>
              <a:ext cx="1295435" cy="1295435"/>
            </a:xfrm>
            <a:custGeom>
              <a:avLst/>
              <a:gdLst>
                <a:gd name="T0" fmla="*/ 0 w 1295435"/>
                <a:gd name="T1" fmla="*/ 647718 h 1295435"/>
                <a:gd name="T2" fmla="*/ 647718 w 1295435"/>
                <a:gd name="T3" fmla="*/ 0 h 1295435"/>
                <a:gd name="T4" fmla="*/ 1295436 w 1295435"/>
                <a:gd name="T5" fmla="*/ 647718 h 1295435"/>
                <a:gd name="T6" fmla="*/ 647718 w 1295435"/>
                <a:gd name="T7" fmla="*/ 1295436 h 1295435"/>
                <a:gd name="T8" fmla="*/ 0 w 1295435"/>
                <a:gd name="T9" fmla="*/ 647718 h 1295435"/>
                <a:gd name="T10" fmla="*/ 0 60000 65536"/>
                <a:gd name="T11" fmla="*/ 0 60000 65536"/>
                <a:gd name="T12" fmla="*/ 0 60000 65536"/>
                <a:gd name="T13" fmla="*/ 0 60000 65536"/>
                <a:gd name="T14" fmla="*/ 0 60000 65536"/>
                <a:gd name="T15" fmla="*/ 0 w 1295435"/>
                <a:gd name="T16" fmla="*/ 0 h 1295435"/>
                <a:gd name="T17" fmla="*/ 1295435 w 1295435"/>
                <a:gd name="T18" fmla="*/ 1295435 h 1295435"/>
              </a:gdLst>
              <a:ahLst/>
              <a:cxnLst>
                <a:cxn ang="T10">
                  <a:pos x="T0" y="T1"/>
                </a:cxn>
                <a:cxn ang="T11">
                  <a:pos x="T2" y="T3"/>
                </a:cxn>
                <a:cxn ang="T12">
                  <a:pos x="T4" y="T5"/>
                </a:cxn>
                <a:cxn ang="T13">
                  <a:pos x="T6" y="T7"/>
                </a:cxn>
                <a:cxn ang="T14">
                  <a:pos x="T8" y="T9"/>
                </a:cxn>
              </a:cxnLst>
              <a:rect l="T15" t="T16" r="T17" b="T18"/>
              <a:pathLst>
                <a:path w="1295435" h="1295435">
                  <a:moveTo>
                    <a:pt x="0" y="647718"/>
                  </a:moveTo>
                  <a:cubicBezTo>
                    <a:pt x="0" y="289993"/>
                    <a:pt x="289993" y="0"/>
                    <a:pt x="647718" y="0"/>
                  </a:cubicBezTo>
                  <a:cubicBezTo>
                    <a:pt x="1005443" y="0"/>
                    <a:pt x="1295436" y="289993"/>
                    <a:pt x="1295436" y="647718"/>
                  </a:cubicBezTo>
                  <a:cubicBezTo>
                    <a:pt x="1295436" y="1005443"/>
                    <a:pt x="1005443" y="1295436"/>
                    <a:pt x="647718" y="1295436"/>
                  </a:cubicBezTo>
                  <a:cubicBezTo>
                    <a:pt x="289993" y="1295436"/>
                    <a:pt x="0" y="1005443"/>
                    <a:pt x="0" y="647718"/>
                  </a:cubicBezTo>
                  <a:close/>
                </a:path>
              </a:pathLst>
            </a:custGeom>
            <a:solidFill>
              <a:srgbClr val="BF9000"/>
            </a:solidFill>
            <a:ln w="12700" cap="flat" cmpd="sng">
              <a:solidFill>
                <a:srgbClr val="FFFFFF"/>
              </a:solidFill>
              <a:miter lim="800000"/>
              <a:headEnd/>
              <a:tailEnd/>
            </a:ln>
          </p:spPr>
          <p:txBody>
            <a:bodyPr lIns="217652" tIns="217652" rIns="217652" bIns="217652" anchor="ctr"/>
            <a:lstStyle/>
            <a:p>
              <a:pPr algn="ctr">
                <a:lnSpc>
                  <a:spcPct val="90000"/>
                </a:lnSpc>
                <a:spcAft>
                  <a:spcPct val="35000"/>
                </a:spcAft>
              </a:pPr>
              <a:r>
                <a:rPr lang="zh-CN" altLang="en-US" sz="1200" b="1" dirty="0" smtClean="0">
                  <a:solidFill>
                    <a:schemeClr val="bg1"/>
                  </a:solidFill>
                  <a:latin typeface="微软雅黑" panose="020B0503020204020204" pitchFamily="34" charset="-122"/>
                  <a:ea typeface="微软雅黑" panose="020B0503020204020204" pitchFamily="34" charset="-122"/>
                </a:rPr>
                <a:t>系统巡检</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7" name="任意多边形 19"/>
            <p:cNvSpPr>
              <a:spLocks noChangeArrowheads="1"/>
            </p:cNvSpPr>
            <p:nvPr/>
          </p:nvSpPr>
          <p:spPr bwMode="auto">
            <a:xfrm>
              <a:off x="-13406" y="821163"/>
              <a:ext cx="1295435" cy="1295435"/>
            </a:xfrm>
            <a:custGeom>
              <a:avLst/>
              <a:gdLst>
                <a:gd name="T0" fmla="*/ 0 w 1295435"/>
                <a:gd name="T1" fmla="*/ 647718 h 1295435"/>
                <a:gd name="T2" fmla="*/ 647718 w 1295435"/>
                <a:gd name="T3" fmla="*/ 0 h 1295435"/>
                <a:gd name="T4" fmla="*/ 1295436 w 1295435"/>
                <a:gd name="T5" fmla="*/ 647718 h 1295435"/>
                <a:gd name="T6" fmla="*/ 647718 w 1295435"/>
                <a:gd name="T7" fmla="*/ 1295436 h 1295435"/>
                <a:gd name="T8" fmla="*/ 0 w 1295435"/>
                <a:gd name="T9" fmla="*/ 647718 h 1295435"/>
                <a:gd name="T10" fmla="*/ 0 60000 65536"/>
                <a:gd name="T11" fmla="*/ 0 60000 65536"/>
                <a:gd name="T12" fmla="*/ 0 60000 65536"/>
                <a:gd name="T13" fmla="*/ 0 60000 65536"/>
                <a:gd name="T14" fmla="*/ 0 60000 65536"/>
                <a:gd name="T15" fmla="*/ 0 w 1295435"/>
                <a:gd name="T16" fmla="*/ 0 h 1295435"/>
                <a:gd name="T17" fmla="*/ 1295435 w 1295435"/>
                <a:gd name="T18" fmla="*/ 1295435 h 1295435"/>
              </a:gdLst>
              <a:ahLst/>
              <a:cxnLst>
                <a:cxn ang="T10">
                  <a:pos x="T0" y="T1"/>
                </a:cxn>
                <a:cxn ang="T11">
                  <a:pos x="T2" y="T3"/>
                </a:cxn>
                <a:cxn ang="T12">
                  <a:pos x="T4" y="T5"/>
                </a:cxn>
                <a:cxn ang="T13">
                  <a:pos x="T6" y="T7"/>
                </a:cxn>
                <a:cxn ang="T14">
                  <a:pos x="T8" y="T9"/>
                </a:cxn>
              </a:cxnLst>
              <a:rect l="T15" t="T16" r="T17" b="T18"/>
              <a:pathLst>
                <a:path w="1295435" h="1295435">
                  <a:moveTo>
                    <a:pt x="0" y="647718"/>
                  </a:moveTo>
                  <a:cubicBezTo>
                    <a:pt x="0" y="289993"/>
                    <a:pt x="289993" y="0"/>
                    <a:pt x="647718" y="0"/>
                  </a:cubicBezTo>
                  <a:cubicBezTo>
                    <a:pt x="1005443" y="0"/>
                    <a:pt x="1295436" y="289993"/>
                    <a:pt x="1295436" y="647718"/>
                  </a:cubicBezTo>
                  <a:cubicBezTo>
                    <a:pt x="1295436" y="1005443"/>
                    <a:pt x="1005443" y="1295436"/>
                    <a:pt x="647718" y="1295436"/>
                  </a:cubicBezTo>
                  <a:cubicBezTo>
                    <a:pt x="289993" y="1295436"/>
                    <a:pt x="0" y="1005443"/>
                    <a:pt x="0" y="647718"/>
                  </a:cubicBezTo>
                  <a:close/>
                </a:path>
              </a:pathLst>
            </a:custGeom>
            <a:solidFill>
              <a:srgbClr val="004696"/>
            </a:solidFill>
            <a:ln w="12700" cap="flat" cmpd="sng">
              <a:solidFill>
                <a:srgbClr val="FFFFFF"/>
              </a:solidFill>
              <a:miter lim="800000"/>
              <a:headEnd/>
              <a:tailEnd/>
            </a:ln>
          </p:spPr>
          <p:txBody>
            <a:bodyPr lIns="217652" tIns="217652" rIns="217652" bIns="217652" anchor="ctr"/>
            <a:lstStyle/>
            <a:p>
              <a:pPr algn="ctr">
                <a:lnSpc>
                  <a:spcPct val="90000"/>
                </a:lnSpc>
                <a:spcAft>
                  <a:spcPct val="35000"/>
                </a:spcAft>
              </a:pPr>
              <a:r>
                <a:rPr lang="zh-CN" altLang="en-US" sz="1200" b="1" dirty="0">
                  <a:solidFill>
                    <a:schemeClr val="bg1"/>
                  </a:solidFill>
                  <a:latin typeface="微软雅黑" panose="020B0503020204020204" pitchFamily="34" charset="-122"/>
                  <a:ea typeface="微软雅黑" panose="020B0503020204020204" pitchFamily="34" charset="-122"/>
                </a:rPr>
                <a:t>功能</a:t>
              </a:r>
              <a:r>
                <a:rPr lang="zh-CN" altLang="en-US" sz="1200" b="1" dirty="0" smtClean="0">
                  <a:solidFill>
                    <a:schemeClr val="bg1"/>
                  </a:solidFill>
                  <a:latin typeface="微软雅黑" panose="020B0503020204020204" pitchFamily="34" charset="-122"/>
                  <a:ea typeface="微软雅黑" panose="020B0503020204020204" pitchFamily="34" charset="-122"/>
                </a:rPr>
                <a:t>测试</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8" name="任意多边形 9"/>
            <p:cNvSpPr>
              <a:spLocks noChangeArrowheads="1"/>
            </p:cNvSpPr>
            <p:nvPr/>
          </p:nvSpPr>
          <p:spPr bwMode="auto">
            <a:xfrm>
              <a:off x="1222042" y="0"/>
              <a:ext cx="1295435" cy="1295435"/>
            </a:xfrm>
            <a:custGeom>
              <a:avLst/>
              <a:gdLst>
                <a:gd name="T0" fmla="*/ 0 w 1295435"/>
                <a:gd name="T1" fmla="*/ 647718 h 1295435"/>
                <a:gd name="T2" fmla="*/ 647718 w 1295435"/>
                <a:gd name="T3" fmla="*/ 0 h 1295435"/>
                <a:gd name="T4" fmla="*/ 1295436 w 1295435"/>
                <a:gd name="T5" fmla="*/ 647718 h 1295435"/>
                <a:gd name="T6" fmla="*/ 647718 w 1295435"/>
                <a:gd name="T7" fmla="*/ 1295436 h 1295435"/>
                <a:gd name="T8" fmla="*/ 0 w 1295435"/>
                <a:gd name="T9" fmla="*/ 647718 h 1295435"/>
                <a:gd name="T10" fmla="*/ 0 60000 65536"/>
                <a:gd name="T11" fmla="*/ 0 60000 65536"/>
                <a:gd name="T12" fmla="*/ 0 60000 65536"/>
                <a:gd name="T13" fmla="*/ 0 60000 65536"/>
                <a:gd name="T14" fmla="*/ 0 60000 65536"/>
                <a:gd name="T15" fmla="*/ 0 w 1295435"/>
                <a:gd name="T16" fmla="*/ 0 h 1295435"/>
                <a:gd name="T17" fmla="*/ 1295435 w 1295435"/>
                <a:gd name="T18" fmla="*/ 1295435 h 1295435"/>
              </a:gdLst>
              <a:ahLst/>
              <a:cxnLst>
                <a:cxn ang="T10">
                  <a:pos x="T0" y="T1"/>
                </a:cxn>
                <a:cxn ang="T11">
                  <a:pos x="T2" y="T3"/>
                </a:cxn>
                <a:cxn ang="T12">
                  <a:pos x="T4" y="T5"/>
                </a:cxn>
                <a:cxn ang="T13">
                  <a:pos x="T6" y="T7"/>
                </a:cxn>
                <a:cxn ang="T14">
                  <a:pos x="T8" y="T9"/>
                </a:cxn>
              </a:cxnLst>
              <a:rect l="T15" t="T16" r="T17" b="T18"/>
              <a:pathLst>
                <a:path w="1295435" h="1295435">
                  <a:moveTo>
                    <a:pt x="0" y="647718"/>
                  </a:moveTo>
                  <a:cubicBezTo>
                    <a:pt x="0" y="289993"/>
                    <a:pt x="289993" y="0"/>
                    <a:pt x="647718" y="0"/>
                  </a:cubicBezTo>
                  <a:cubicBezTo>
                    <a:pt x="1005443" y="0"/>
                    <a:pt x="1295436" y="289993"/>
                    <a:pt x="1295436" y="647718"/>
                  </a:cubicBezTo>
                  <a:cubicBezTo>
                    <a:pt x="1295436" y="1005443"/>
                    <a:pt x="1005443" y="1295436"/>
                    <a:pt x="647718" y="1295436"/>
                  </a:cubicBezTo>
                  <a:cubicBezTo>
                    <a:pt x="289993" y="1295436"/>
                    <a:pt x="0" y="1005443"/>
                    <a:pt x="0" y="647718"/>
                  </a:cubicBezTo>
                  <a:close/>
                </a:path>
              </a:pathLst>
            </a:custGeom>
            <a:solidFill>
              <a:srgbClr val="5B9BD5"/>
            </a:solidFill>
            <a:ln w="12700" cap="flat" cmpd="sng">
              <a:solidFill>
                <a:srgbClr val="FFFFFF"/>
              </a:solidFill>
              <a:miter lim="800000"/>
              <a:headEnd/>
              <a:tailEnd/>
            </a:ln>
          </p:spPr>
          <p:txBody>
            <a:bodyPr lIns="217652" tIns="217652" rIns="217652" bIns="217652" anchor="ctr"/>
            <a:lstStyle/>
            <a:p>
              <a:pPr algn="ctr">
                <a:lnSpc>
                  <a:spcPct val="90000"/>
                </a:lnSpc>
                <a:spcAft>
                  <a:spcPct val="35000"/>
                </a:spcAft>
              </a:pPr>
              <a:r>
                <a:rPr lang="zh-CN" altLang="en-US" sz="1200" b="1" dirty="0" smtClean="0">
                  <a:solidFill>
                    <a:schemeClr val="bg1"/>
                  </a:solidFill>
                  <a:latin typeface="微软雅黑" panose="020B0503020204020204" pitchFamily="34" charset="-122"/>
                  <a:ea typeface="微软雅黑" panose="020B0503020204020204" pitchFamily="34" charset="-122"/>
                </a:rPr>
                <a:t>压力测试</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19" name="直接连接符 22"/>
          <p:cNvSpPr>
            <a:spLocks noChangeShapeType="1"/>
          </p:cNvSpPr>
          <p:nvPr/>
        </p:nvSpPr>
        <p:spPr bwMode="auto">
          <a:xfrm flipH="1">
            <a:off x="1841673" y="2515691"/>
            <a:ext cx="596900" cy="260350"/>
          </a:xfrm>
          <a:prstGeom prst="line">
            <a:avLst/>
          </a:prstGeom>
          <a:noFill/>
          <a:ln w="6350" cap="flat" cmpd="sng">
            <a:solidFill>
              <a:srgbClr val="70AD47"/>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0" name="直接连接符 24"/>
          <p:cNvSpPr>
            <a:spLocks noChangeShapeType="1"/>
          </p:cNvSpPr>
          <p:nvPr/>
        </p:nvSpPr>
        <p:spPr bwMode="auto">
          <a:xfrm flipH="1">
            <a:off x="-4589" y="2766516"/>
            <a:ext cx="1871662" cy="0"/>
          </a:xfrm>
          <a:prstGeom prst="line">
            <a:avLst/>
          </a:prstGeom>
          <a:noFill/>
          <a:ln w="6350" cap="flat" cmpd="sng">
            <a:solidFill>
              <a:srgbClr val="70AD47"/>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2" name="直接连接符 27"/>
          <p:cNvSpPr>
            <a:spLocks noChangeShapeType="1"/>
          </p:cNvSpPr>
          <p:nvPr/>
        </p:nvSpPr>
        <p:spPr bwMode="auto">
          <a:xfrm flipV="1">
            <a:off x="6067598" y="1867991"/>
            <a:ext cx="296863" cy="282575"/>
          </a:xfrm>
          <a:prstGeom prst="line">
            <a:avLst/>
          </a:prstGeom>
          <a:noFill/>
          <a:ln w="6350" cap="flat" cmpd="sng">
            <a:solidFill>
              <a:srgbClr val="49D1A3"/>
            </a:solidFill>
            <a:bevel/>
            <a:headEnd/>
            <a:tailEnd/>
          </a:ln>
          <a:extLst>
            <a:ext uri="{909E8E84-426E-40DD-AFC4-6F175D3DCCD1}">
              <a14:hiddenFill xmlns:a14="http://schemas.microsoft.com/office/drawing/2010/main">
                <a:no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3" name="直接连接符 31"/>
          <p:cNvSpPr>
            <a:spLocks noChangeShapeType="1"/>
          </p:cNvSpPr>
          <p:nvPr/>
        </p:nvSpPr>
        <p:spPr bwMode="auto">
          <a:xfrm>
            <a:off x="6364461" y="1867991"/>
            <a:ext cx="2447925" cy="0"/>
          </a:xfrm>
          <a:prstGeom prst="line">
            <a:avLst/>
          </a:prstGeom>
          <a:noFill/>
          <a:ln w="6350" cap="flat" cmpd="sng">
            <a:solidFill>
              <a:srgbClr val="49D1A3"/>
            </a:solidFill>
            <a:bevel/>
            <a:headEnd/>
            <a:tailEnd/>
          </a:ln>
          <a:extLst>
            <a:ext uri="{909E8E84-426E-40DD-AFC4-6F175D3DCCD1}">
              <a14:hiddenFill xmlns:a14="http://schemas.microsoft.com/office/drawing/2010/main">
                <a:no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4" name="Text Box 51"/>
          <p:cNvSpPr>
            <a:spLocks noChangeArrowheads="1"/>
          </p:cNvSpPr>
          <p:nvPr/>
        </p:nvSpPr>
        <p:spPr bwMode="auto">
          <a:xfrm>
            <a:off x="6228184" y="987574"/>
            <a:ext cx="28257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buFont typeface="Arial" pitchFamily="34" charset="0"/>
              <a:defRPr>
                <a:solidFill>
                  <a:schemeClr val="tx1"/>
                </a:solidFill>
                <a:latin typeface="Arial" pitchFamily="34" charset="0"/>
              </a:defRPr>
            </a:lvl6pPr>
            <a:lvl7pPr marL="2971800" indent="-228600" fontAlgn="base">
              <a:spcBef>
                <a:spcPct val="0"/>
              </a:spcBef>
              <a:spcAft>
                <a:spcPct val="0"/>
              </a:spcAft>
              <a:buFont typeface="Arial" pitchFamily="34" charset="0"/>
              <a:defRPr>
                <a:solidFill>
                  <a:schemeClr val="tx1"/>
                </a:solidFill>
                <a:latin typeface="Arial" pitchFamily="34" charset="0"/>
              </a:defRPr>
            </a:lvl7pPr>
            <a:lvl8pPr marL="3429000" indent="-228600" fontAlgn="base">
              <a:spcBef>
                <a:spcPct val="0"/>
              </a:spcBef>
              <a:spcAft>
                <a:spcPct val="0"/>
              </a:spcAft>
              <a:buFont typeface="Arial" pitchFamily="34" charset="0"/>
              <a:defRPr>
                <a:solidFill>
                  <a:schemeClr val="tx1"/>
                </a:solidFill>
                <a:latin typeface="Arial" pitchFamily="34" charset="0"/>
              </a:defRPr>
            </a:lvl8pPr>
            <a:lvl9pPr marL="3886200" indent="-228600" fontAlgn="base">
              <a:spcBef>
                <a:spcPct val="0"/>
              </a:spcBef>
              <a:spcAft>
                <a:spcPct val="0"/>
              </a:spcAft>
              <a:buFont typeface="Arial" pitchFamily="34" charset="0"/>
              <a:defRPr>
                <a:solidFill>
                  <a:schemeClr val="tx1"/>
                </a:solidFill>
                <a:latin typeface="Arial" pitchFamily="34" charset="0"/>
              </a:defRPr>
            </a:lvl9pPr>
          </a:lstStyle>
          <a:p>
            <a:r>
              <a:rPr lang="zh-CN" altLang="en-US" sz="1200" b="1" dirty="0" smtClean="0">
                <a:solidFill>
                  <a:srgbClr val="333333"/>
                </a:solidFill>
                <a:latin typeface="微软雅黑" pitchFamily="34" charset="-122"/>
                <a:ea typeface="微软雅黑" pitchFamily="34" charset="-122"/>
                <a:sym typeface="微软雅黑" pitchFamily="34" charset="-122"/>
              </a:rPr>
              <a:t>每个长假或者小长假对系统工作日和产品工作日后台检查</a:t>
            </a:r>
            <a:endParaRPr lang="en-US" altLang="zh-CN" sz="1200" b="1" dirty="0" smtClean="0">
              <a:solidFill>
                <a:srgbClr val="333333"/>
              </a:solidFill>
              <a:latin typeface="微软雅黑" pitchFamily="34" charset="-122"/>
              <a:ea typeface="微软雅黑" pitchFamily="34" charset="-122"/>
              <a:sym typeface="微软雅黑" pitchFamily="34" charset="-122"/>
            </a:endParaRPr>
          </a:p>
          <a:p>
            <a:r>
              <a:rPr lang="zh-CN" altLang="en-US" sz="1200" b="1" dirty="0">
                <a:solidFill>
                  <a:srgbClr val="333333"/>
                </a:solidFill>
                <a:latin typeface="微软雅黑" pitchFamily="34" charset="-122"/>
                <a:ea typeface="微软雅黑" pitchFamily="34" charset="-122"/>
                <a:sym typeface="微软雅黑" pitchFamily="34" charset="-122"/>
              </a:rPr>
              <a:t>跨</a:t>
            </a:r>
            <a:r>
              <a:rPr lang="zh-CN" altLang="en-US" sz="1200" b="1" dirty="0" smtClean="0">
                <a:solidFill>
                  <a:srgbClr val="333333"/>
                </a:solidFill>
                <a:latin typeface="微软雅黑" pitchFamily="34" charset="-122"/>
                <a:ea typeface="微软雅黑" pitchFamily="34" charset="-122"/>
                <a:sym typeface="微软雅黑" pitchFamily="34" charset="-122"/>
              </a:rPr>
              <a:t>年是系统自动检查下一年工作日设置情况</a:t>
            </a:r>
            <a:endParaRPr lang="en-US" altLang="zh-CN" sz="1200" b="1" dirty="0">
              <a:solidFill>
                <a:srgbClr val="333333"/>
              </a:solidFill>
              <a:latin typeface="微软雅黑" pitchFamily="34" charset="-122"/>
              <a:ea typeface="微软雅黑" pitchFamily="34" charset="-122"/>
              <a:sym typeface="微软雅黑" pitchFamily="34" charset="-122"/>
            </a:endParaRPr>
          </a:p>
        </p:txBody>
      </p:sp>
      <p:sp>
        <p:nvSpPr>
          <p:cNvPr id="25" name="直接连接符 34"/>
          <p:cNvSpPr>
            <a:spLocks noChangeShapeType="1"/>
          </p:cNvSpPr>
          <p:nvPr/>
        </p:nvSpPr>
        <p:spPr bwMode="auto">
          <a:xfrm>
            <a:off x="6091411" y="3906341"/>
            <a:ext cx="344487" cy="288925"/>
          </a:xfrm>
          <a:prstGeom prst="line">
            <a:avLst/>
          </a:prstGeom>
          <a:noFill/>
          <a:ln w="6350" cap="flat" cmpd="sng">
            <a:solidFill>
              <a:srgbClr val="47DC57"/>
            </a:solidFill>
            <a:bevel/>
            <a:headEnd/>
            <a:tailEnd/>
          </a:ln>
          <a:extLst>
            <a:ext uri="{909E8E84-426E-40DD-AFC4-6F175D3DCCD1}">
              <a14:hiddenFill xmlns:a14="http://schemas.microsoft.com/office/drawing/2010/main">
                <a:no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6" name="直接连接符 38"/>
          <p:cNvSpPr>
            <a:spLocks noChangeShapeType="1"/>
          </p:cNvSpPr>
          <p:nvPr/>
        </p:nvSpPr>
        <p:spPr bwMode="auto">
          <a:xfrm>
            <a:off x="6435898" y="4195266"/>
            <a:ext cx="2389188" cy="0"/>
          </a:xfrm>
          <a:prstGeom prst="line">
            <a:avLst/>
          </a:prstGeom>
          <a:noFill/>
          <a:ln w="6350" cap="flat" cmpd="sng">
            <a:solidFill>
              <a:srgbClr val="47DC57"/>
            </a:solidFill>
            <a:bevel/>
            <a:headEnd/>
            <a:tailEnd/>
          </a:ln>
          <a:extLst>
            <a:ext uri="{909E8E84-426E-40DD-AFC4-6F175D3DCCD1}">
              <a14:hiddenFill xmlns:a14="http://schemas.microsoft.com/office/drawing/2010/main">
                <a:no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7" name="Text Box 52"/>
          <p:cNvSpPr>
            <a:spLocks noChangeArrowheads="1"/>
          </p:cNvSpPr>
          <p:nvPr/>
        </p:nvSpPr>
        <p:spPr bwMode="auto">
          <a:xfrm>
            <a:off x="6552580" y="3219822"/>
            <a:ext cx="15478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buFont typeface="Arial" pitchFamily="34" charset="0"/>
              <a:defRPr>
                <a:solidFill>
                  <a:schemeClr val="tx1"/>
                </a:solidFill>
                <a:latin typeface="Arial" pitchFamily="34" charset="0"/>
              </a:defRPr>
            </a:lvl6pPr>
            <a:lvl7pPr marL="2971800" indent="-228600" fontAlgn="base">
              <a:spcBef>
                <a:spcPct val="0"/>
              </a:spcBef>
              <a:spcAft>
                <a:spcPct val="0"/>
              </a:spcAft>
              <a:buFont typeface="Arial" pitchFamily="34" charset="0"/>
              <a:defRPr>
                <a:solidFill>
                  <a:schemeClr val="tx1"/>
                </a:solidFill>
                <a:latin typeface="Arial" pitchFamily="34" charset="0"/>
              </a:defRPr>
            </a:lvl7pPr>
            <a:lvl8pPr marL="3429000" indent="-228600" fontAlgn="base">
              <a:spcBef>
                <a:spcPct val="0"/>
              </a:spcBef>
              <a:spcAft>
                <a:spcPct val="0"/>
              </a:spcAft>
              <a:buFont typeface="Arial" pitchFamily="34" charset="0"/>
              <a:defRPr>
                <a:solidFill>
                  <a:schemeClr val="tx1"/>
                </a:solidFill>
                <a:latin typeface="Arial" pitchFamily="34" charset="0"/>
              </a:defRPr>
            </a:lvl8pPr>
            <a:lvl9pPr marL="3886200" indent="-228600" fontAlgn="base">
              <a:spcBef>
                <a:spcPct val="0"/>
              </a:spcBef>
              <a:spcAft>
                <a:spcPct val="0"/>
              </a:spcAft>
              <a:buFont typeface="Arial" pitchFamily="34" charset="0"/>
              <a:defRPr>
                <a:solidFill>
                  <a:schemeClr val="tx1"/>
                </a:solidFill>
                <a:latin typeface="Arial" pitchFamily="34" charset="0"/>
              </a:defRPr>
            </a:lvl9pPr>
          </a:lstStyle>
          <a:p>
            <a:r>
              <a:rPr lang="zh-CN" altLang="en-US" sz="1200" b="1" dirty="0" smtClean="0">
                <a:solidFill>
                  <a:srgbClr val="333333"/>
                </a:solidFill>
                <a:latin typeface="微软雅黑" pitchFamily="34" charset="-122"/>
                <a:ea typeface="微软雅黑" pitchFamily="34" charset="-122"/>
                <a:sym typeface="微软雅黑" pitchFamily="34" charset="-122"/>
              </a:rPr>
              <a:t>根据目前交易量和数据增长量，系统未定型良好，可以满足未来</a:t>
            </a:r>
            <a:r>
              <a:rPr lang="en-US" altLang="zh-CN" sz="1200" b="1" dirty="0" smtClean="0">
                <a:solidFill>
                  <a:srgbClr val="333333"/>
                </a:solidFill>
                <a:latin typeface="微软雅黑" pitchFamily="34" charset="-122"/>
                <a:ea typeface="微软雅黑" pitchFamily="34" charset="-122"/>
                <a:sym typeface="微软雅黑" pitchFamily="34" charset="-122"/>
              </a:rPr>
              <a:t>3</a:t>
            </a:r>
            <a:r>
              <a:rPr lang="zh-CN" altLang="en-US" sz="1200" b="1" dirty="0" smtClean="0">
                <a:solidFill>
                  <a:srgbClr val="333333"/>
                </a:solidFill>
                <a:latin typeface="微软雅黑" pitchFamily="34" charset="-122"/>
                <a:ea typeface="微软雅黑" pitchFamily="34" charset="-122"/>
                <a:sym typeface="微软雅黑" pitchFamily="34" charset="-122"/>
              </a:rPr>
              <a:t>年的业务增长</a:t>
            </a:r>
            <a:endParaRPr lang="en-US" altLang="zh-CN" sz="1200" b="1" dirty="0">
              <a:solidFill>
                <a:srgbClr val="333333"/>
              </a:solidFill>
              <a:latin typeface="微软雅黑" pitchFamily="34" charset="-122"/>
              <a:ea typeface="微软雅黑" pitchFamily="34" charset="-122"/>
              <a:sym typeface="微软雅黑" pitchFamily="34" charset="-122"/>
            </a:endParaRPr>
          </a:p>
        </p:txBody>
      </p:sp>
      <p:sp>
        <p:nvSpPr>
          <p:cNvPr id="28" name="Text Box 50"/>
          <p:cNvSpPr>
            <a:spLocks noChangeArrowheads="1"/>
          </p:cNvSpPr>
          <p:nvPr/>
        </p:nvSpPr>
        <p:spPr bwMode="auto">
          <a:xfrm>
            <a:off x="1547664" y="915566"/>
            <a:ext cx="20288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buFont typeface="Arial" pitchFamily="34" charset="0"/>
              <a:defRPr>
                <a:solidFill>
                  <a:schemeClr val="tx1"/>
                </a:solidFill>
                <a:latin typeface="Arial" pitchFamily="34" charset="0"/>
              </a:defRPr>
            </a:lvl6pPr>
            <a:lvl7pPr marL="2971800" indent="-228600" fontAlgn="base">
              <a:spcBef>
                <a:spcPct val="0"/>
              </a:spcBef>
              <a:spcAft>
                <a:spcPct val="0"/>
              </a:spcAft>
              <a:buFont typeface="Arial" pitchFamily="34" charset="0"/>
              <a:defRPr>
                <a:solidFill>
                  <a:schemeClr val="tx1"/>
                </a:solidFill>
                <a:latin typeface="Arial" pitchFamily="34" charset="0"/>
              </a:defRPr>
            </a:lvl7pPr>
            <a:lvl8pPr marL="3429000" indent="-228600" fontAlgn="base">
              <a:spcBef>
                <a:spcPct val="0"/>
              </a:spcBef>
              <a:spcAft>
                <a:spcPct val="0"/>
              </a:spcAft>
              <a:buFont typeface="Arial" pitchFamily="34" charset="0"/>
              <a:defRPr>
                <a:solidFill>
                  <a:schemeClr val="tx1"/>
                </a:solidFill>
                <a:latin typeface="Arial" pitchFamily="34" charset="0"/>
              </a:defRPr>
            </a:lvl8pPr>
            <a:lvl9pPr marL="3886200" indent="-228600" fontAlgn="base">
              <a:spcBef>
                <a:spcPct val="0"/>
              </a:spcBef>
              <a:spcAft>
                <a:spcPct val="0"/>
              </a:spcAft>
              <a:buFont typeface="Arial" pitchFamily="34" charset="0"/>
              <a:defRPr>
                <a:solidFill>
                  <a:schemeClr val="tx1"/>
                </a:solidFill>
                <a:latin typeface="Arial" pitchFamily="34" charset="0"/>
              </a:defRPr>
            </a:lvl9pPr>
          </a:lstStyle>
          <a:p>
            <a:r>
              <a:rPr lang="zh-CN" altLang="en-US" sz="1200" b="1" dirty="0" smtClean="0">
                <a:solidFill>
                  <a:srgbClr val="333333"/>
                </a:solidFill>
                <a:latin typeface="微软雅黑" pitchFamily="34" charset="-122"/>
                <a:ea typeface="微软雅黑" pitchFamily="34" charset="-122"/>
                <a:sym typeface="微软雅黑" pitchFamily="34" charset="-122"/>
              </a:rPr>
              <a:t>新的交易做好压力测试，极端单笔交易处理速度</a:t>
            </a:r>
            <a:endParaRPr lang="en-US" altLang="zh-CN" sz="1200" b="1" dirty="0">
              <a:solidFill>
                <a:srgbClr val="333333"/>
              </a:solidFill>
              <a:latin typeface="微软雅黑" pitchFamily="34" charset="-122"/>
              <a:ea typeface="微软雅黑" pitchFamily="34" charset="-122"/>
              <a:sym typeface="微软雅黑" pitchFamily="34" charset="-122"/>
            </a:endParaRPr>
          </a:p>
        </p:txBody>
      </p:sp>
      <p:sp>
        <p:nvSpPr>
          <p:cNvPr id="33" name="直接连接符 49"/>
          <p:cNvSpPr>
            <a:spLocks noChangeShapeType="1"/>
          </p:cNvSpPr>
          <p:nvPr/>
        </p:nvSpPr>
        <p:spPr bwMode="auto">
          <a:xfrm>
            <a:off x="4419773" y="5274766"/>
            <a:ext cx="523875" cy="792163"/>
          </a:xfrm>
          <a:prstGeom prst="line">
            <a:avLst/>
          </a:prstGeom>
          <a:noFill/>
          <a:ln w="6350" cap="flat" cmpd="sng">
            <a:solidFill>
              <a:srgbClr val="8DE646"/>
            </a:solidFill>
            <a:bevel/>
            <a:headEnd/>
            <a:tailEnd/>
          </a:ln>
          <a:extLst>
            <a:ext uri="{909E8E84-426E-40DD-AFC4-6F175D3DCCD1}">
              <a14:hiddenFill xmlns:a14="http://schemas.microsoft.com/office/drawing/2010/main">
                <a:no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34" name="直接连接符 53"/>
          <p:cNvSpPr>
            <a:spLocks noChangeShapeType="1"/>
          </p:cNvSpPr>
          <p:nvPr/>
        </p:nvSpPr>
        <p:spPr bwMode="auto">
          <a:xfrm>
            <a:off x="4943648" y="6066929"/>
            <a:ext cx="2644775" cy="1587"/>
          </a:xfrm>
          <a:prstGeom prst="line">
            <a:avLst/>
          </a:prstGeom>
          <a:noFill/>
          <a:ln w="6350" cap="flat" cmpd="sng">
            <a:solidFill>
              <a:srgbClr val="8DE646"/>
            </a:solidFill>
            <a:bevel/>
            <a:headEnd/>
            <a:tailEnd/>
          </a:ln>
          <a:extLst>
            <a:ext uri="{909E8E84-426E-40DD-AFC4-6F175D3DCCD1}">
              <a14:hiddenFill xmlns:a14="http://schemas.microsoft.com/office/drawing/2010/main">
                <a:no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35" name="直接连接符 58"/>
          <p:cNvSpPr>
            <a:spLocks noChangeShapeType="1"/>
          </p:cNvSpPr>
          <p:nvPr/>
        </p:nvSpPr>
        <p:spPr bwMode="auto">
          <a:xfrm flipH="1">
            <a:off x="1895648" y="3906341"/>
            <a:ext cx="530225" cy="396875"/>
          </a:xfrm>
          <a:prstGeom prst="line">
            <a:avLst/>
          </a:prstGeom>
          <a:noFill/>
          <a:ln w="6350" cap="flat" cmpd="sng">
            <a:solidFill>
              <a:srgbClr val="EEEF46"/>
            </a:solidFill>
            <a:bevel/>
            <a:headEnd/>
            <a:tailEnd/>
          </a:ln>
          <a:extLst>
            <a:ext uri="{909E8E84-426E-40DD-AFC4-6F175D3DCCD1}">
              <a14:hiddenFill xmlns:a14="http://schemas.microsoft.com/office/drawing/2010/main">
                <a:no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36" name="直接连接符 63"/>
          <p:cNvSpPr>
            <a:spLocks noChangeShapeType="1"/>
          </p:cNvSpPr>
          <p:nvPr/>
        </p:nvSpPr>
        <p:spPr bwMode="auto">
          <a:xfrm flipH="1">
            <a:off x="-82377" y="4303216"/>
            <a:ext cx="1981200" cy="0"/>
          </a:xfrm>
          <a:prstGeom prst="line">
            <a:avLst/>
          </a:prstGeom>
          <a:noFill/>
          <a:ln w="6350" cap="flat" cmpd="sng">
            <a:solidFill>
              <a:srgbClr val="EEEF46"/>
            </a:solidFill>
            <a:bevel/>
            <a:headEnd/>
            <a:tailEnd/>
          </a:ln>
          <a:extLst>
            <a:ext uri="{909E8E84-426E-40DD-AFC4-6F175D3DCCD1}">
              <a14:hiddenFill xmlns:a14="http://schemas.microsoft.com/office/drawing/2010/main">
                <a:no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37" name="文本框 71"/>
          <p:cNvSpPr>
            <a:spLocks noChangeArrowheads="1"/>
          </p:cNvSpPr>
          <p:nvPr/>
        </p:nvSpPr>
        <p:spPr bwMode="auto">
          <a:xfrm>
            <a:off x="-36512" y="3795886"/>
            <a:ext cx="19827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b="1" dirty="0" smtClean="0">
                <a:latin typeface="微软雅黑" panose="020B0503020204020204" pitchFamily="34" charset="-122"/>
                <a:ea typeface="微软雅黑" panose="020B0503020204020204" pitchFamily="34" charset="-122"/>
              </a:rPr>
              <a:t>每个季度做一次全面的系统检查</a:t>
            </a:r>
            <a:endParaRPr lang="zh-CN" altLang="en-US" sz="1200" b="1" dirty="0">
              <a:latin typeface="微软雅黑" panose="020B0503020204020204" pitchFamily="34" charset="-122"/>
              <a:ea typeface="微软雅黑" panose="020B0503020204020204" pitchFamily="34" charset="-122"/>
            </a:endParaRPr>
          </a:p>
        </p:txBody>
      </p:sp>
      <p:sp>
        <p:nvSpPr>
          <p:cNvPr id="38" name="直接连接符 73"/>
          <p:cNvSpPr>
            <a:spLocks noChangeShapeType="1"/>
          </p:cNvSpPr>
          <p:nvPr/>
        </p:nvSpPr>
        <p:spPr bwMode="auto">
          <a:xfrm flipH="1" flipV="1">
            <a:off x="3298998" y="1374279"/>
            <a:ext cx="422275" cy="303212"/>
          </a:xfrm>
          <a:prstGeom prst="line">
            <a:avLst/>
          </a:prstGeom>
          <a:noFill/>
          <a:ln w="63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39" name="直接连接符 77"/>
          <p:cNvSpPr>
            <a:spLocks noChangeShapeType="1"/>
          </p:cNvSpPr>
          <p:nvPr/>
        </p:nvSpPr>
        <p:spPr bwMode="auto">
          <a:xfrm flipH="1">
            <a:off x="1567036" y="1374279"/>
            <a:ext cx="1741487" cy="0"/>
          </a:xfrm>
          <a:prstGeom prst="line">
            <a:avLst/>
          </a:prstGeom>
          <a:noFill/>
          <a:ln w="63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40" name="文本框 78"/>
          <p:cNvSpPr>
            <a:spLocks noChangeArrowheads="1"/>
          </p:cNvSpPr>
          <p:nvPr/>
        </p:nvSpPr>
        <p:spPr bwMode="auto">
          <a:xfrm>
            <a:off x="27954" y="1445537"/>
            <a:ext cx="17605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b="1" dirty="0" smtClean="0">
                <a:latin typeface="微软雅黑" panose="020B0503020204020204" pitchFamily="34" charset="-122"/>
                <a:ea typeface="微软雅黑" panose="020B0503020204020204" pitchFamily="34" charset="-122"/>
              </a:rPr>
              <a:t>SIT</a:t>
            </a:r>
            <a:r>
              <a:rPr lang="zh-CN" altLang="en-US" sz="1200" b="1" dirty="0" smtClean="0">
                <a:latin typeface="微软雅黑" panose="020B0503020204020204" pitchFamily="34" charset="-122"/>
                <a:ea typeface="微软雅黑" panose="020B0503020204020204" pitchFamily="34" charset="-122"/>
              </a:rPr>
              <a:t>测试</a:t>
            </a:r>
            <a:endParaRPr lang="en-US" altLang="zh-CN" sz="1200" b="1" dirty="0" smtClean="0">
              <a:latin typeface="微软雅黑" panose="020B0503020204020204" pitchFamily="34" charset="-122"/>
              <a:ea typeface="微软雅黑" panose="020B0503020204020204" pitchFamily="34" charset="-122"/>
            </a:endParaRPr>
          </a:p>
          <a:p>
            <a:r>
              <a:rPr lang="en-US" altLang="zh-CN" sz="1200" b="1" dirty="0" smtClean="0">
                <a:latin typeface="微软雅黑" panose="020B0503020204020204" pitchFamily="34" charset="-122"/>
                <a:ea typeface="微软雅黑" panose="020B0503020204020204" pitchFamily="34" charset="-122"/>
              </a:rPr>
              <a:t>UAT</a:t>
            </a:r>
            <a:r>
              <a:rPr lang="zh-CN" altLang="en-US" sz="1200" b="1" dirty="0">
                <a:latin typeface="微软雅黑" panose="020B0503020204020204" pitchFamily="34" charset="-122"/>
                <a:ea typeface="微软雅黑" panose="020B0503020204020204" pitchFamily="34" charset="-122"/>
              </a:rPr>
              <a:t>测试</a:t>
            </a:r>
            <a:r>
              <a:rPr lang="zh-CN" altLang="en-US" sz="1200" b="1" dirty="0" smtClean="0">
                <a:latin typeface="微软雅黑" panose="020B0503020204020204" pitchFamily="34" charset="-122"/>
                <a:ea typeface="微软雅黑" panose="020B0503020204020204" pitchFamily="34" charset="-122"/>
              </a:rPr>
              <a:t>，包括</a:t>
            </a:r>
            <a:r>
              <a:rPr lang="zh-CN" altLang="en-US" sz="1200" b="1" dirty="0">
                <a:latin typeface="微软雅黑" panose="020B0503020204020204" pitchFamily="34" charset="-122"/>
                <a:ea typeface="微软雅黑" panose="020B0503020204020204" pitchFamily="34" charset="-122"/>
              </a:rPr>
              <a:t>新功能测试</a:t>
            </a:r>
            <a:r>
              <a:rPr lang="zh-CN" altLang="en-US" sz="1200" b="1" dirty="0" smtClean="0">
                <a:latin typeface="微软雅黑" panose="020B0503020204020204" pitchFamily="34" charset="-122"/>
                <a:ea typeface="微软雅黑" panose="020B0503020204020204" pitchFamily="34" charset="-122"/>
              </a:rPr>
              <a:t>，</a:t>
            </a:r>
            <a:endParaRPr lang="en-US" altLang="zh-CN" sz="1200" b="1" dirty="0" smtClean="0">
              <a:latin typeface="微软雅黑" panose="020B0503020204020204" pitchFamily="34" charset="-122"/>
              <a:ea typeface="微软雅黑" panose="020B0503020204020204" pitchFamily="34" charset="-122"/>
            </a:endParaRPr>
          </a:p>
          <a:p>
            <a:r>
              <a:rPr lang="zh-CN" altLang="en-US" sz="1200" b="1" dirty="0" smtClean="0">
                <a:latin typeface="微软雅黑" panose="020B0503020204020204" pitchFamily="34" charset="-122"/>
                <a:ea typeface="微软雅黑" panose="020B0503020204020204" pitchFamily="34" charset="-122"/>
              </a:rPr>
              <a:t>回归测试</a:t>
            </a:r>
            <a:r>
              <a:rPr lang="zh-CN" altLang="en-US" sz="1200" b="1" dirty="0">
                <a:latin typeface="微软雅黑" panose="020B0503020204020204" pitchFamily="34" charset="-122"/>
                <a:ea typeface="微软雅黑" panose="020B0503020204020204" pitchFamily="34" charset="-122"/>
              </a:rPr>
              <a:t>，包括网银、手机银行、微信银行和平板电脑</a:t>
            </a:r>
            <a:endParaRPr lang="zh-CN" altLang="en-US" sz="1200" b="1" dirty="0">
              <a:solidFill>
                <a:srgbClr val="000000"/>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401650710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23214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1400" dirty="0" smtClean="0">
                <a:solidFill>
                  <a:prstClr val="black"/>
                </a:solidFill>
                <a:latin typeface="微软雅黑" panose="020B0503020204020204" pitchFamily="34" charset="-122"/>
                <a:ea typeface="微软雅黑" panose="020B0503020204020204" pitchFamily="34" charset="-122"/>
              </a:rPr>
              <a:t>QDII&amp;UT</a:t>
            </a:r>
            <a:r>
              <a:rPr lang="zh-CN" altLang="en-US" sz="1400" dirty="0" smtClean="0">
                <a:solidFill>
                  <a:prstClr val="black"/>
                </a:solidFill>
                <a:latin typeface="微软雅黑" panose="020B0503020204020204" pitchFamily="34" charset="-122"/>
                <a:ea typeface="微软雅黑" panose="020B0503020204020204" pitchFamily="34" charset="-122"/>
              </a:rPr>
              <a:t>系统</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sz="1400" dirty="0">
                <a:solidFill>
                  <a:prstClr val="black"/>
                </a:solidFill>
                <a:latin typeface="微软雅黑" panose="020B0503020204020204" pitchFamily="34" charset="-122"/>
                <a:ea typeface="微软雅黑" panose="020B0503020204020204" pitchFamily="34" charset="-122"/>
              </a:rPr>
              <a:t>业务增长量</a:t>
            </a:r>
            <a:endParaRPr lang="en-US" altLang="zh-CN" sz="1400"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1"/>
          <p:cNvSpPr>
            <a:spLocks noChangeArrowheads="1"/>
          </p:cNvSpPr>
          <p:nvPr/>
        </p:nvSpPr>
        <p:spPr bwMode="auto">
          <a:xfrm>
            <a:off x="8378998" y="5331916"/>
            <a:ext cx="2025650" cy="984250"/>
          </a:xfrm>
          <a:prstGeom prst="rect">
            <a:avLst/>
          </a:prstGeom>
          <a:solidFill>
            <a:schemeClr val="bg1"/>
          </a:solidFill>
          <a:ln>
            <a:noFill/>
          </a:ln>
          <a:extLst>
            <a:ext uri="{91240B29-F687-4F45-9708-019B960494DF}">
              <a14:hiddenLine xmlns:a14="http://schemas.microsoft.com/office/drawing/2010/main" w="12700" cap="flat" cmpd="sng">
                <a:solidFill>
                  <a:srgbClr val="31538F"/>
                </a:solidFill>
                <a:bevel/>
                <a:headEnd/>
                <a:tailEnd/>
              </a14:hiddenLine>
            </a:ext>
          </a:extLst>
        </p:spPr>
        <p:txBody>
          <a:bodyPr anchor="ctr"/>
          <a:lstStyle/>
          <a:p>
            <a:pPr algn="ctr"/>
            <a:endParaRPr lang="zh-CN" altLang="zh-CN" sz="1200">
              <a:solidFill>
                <a:srgbClr val="FFFFFF"/>
              </a:solidFill>
              <a:latin typeface="微软雅黑" panose="020B0503020204020204" pitchFamily="34" charset="-122"/>
              <a:ea typeface="微软雅黑" panose="020B0503020204020204" pitchFamily="34" charset="-122"/>
              <a:sym typeface="DengXian" charset="-122"/>
            </a:endParaRPr>
          </a:p>
        </p:txBody>
      </p:sp>
      <p:pic>
        <p:nvPicPr>
          <p:cNvPr id="8" name="图片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4423" y="5331916"/>
            <a:ext cx="153035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直接连接符 49"/>
          <p:cNvSpPr>
            <a:spLocks noChangeShapeType="1"/>
          </p:cNvSpPr>
          <p:nvPr/>
        </p:nvSpPr>
        <p:spPr bwMode="auto">
          <a:xfrm>
            <a:off x="4419773" y="5274766"/>
            <a:ext cx="523875" cy="792163"/>
          </a:xfrm>
          <a:prstGeom prst="line">
            <a:avLst/>
          </a:prstGeom>
          <a:noFill/>
          <a:ln w="6350" cap="flat" cmpd="sng">
            <a:solidFill>
              <a:srgbClr val="8DE646"/>
            </a:solidFill>
            <a:bevel/>
            <a:headEnd/>
            <a:tailEnd/>
          </a:ln>
          <a:extLst>
            <a:ext uri="{909E8E84-426E-40DD-AFC4-6F175D3DCCD1}">
              <a14:hiddenFill xmlns:a14="http://schemas.microsoft.com/office/drawing/2010/main">
                <a:no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34" name="直接连接符 53"/>
          <p:cNvSpPr>
            <a:spLocks noChangeShapeType="1"/>
          </p:cNvSpPr>
          <p:nvPr/>
        </p:nvSpPr>
        <p:spPr bwMode="auto">
          <a:xfrm>
            <a:off x="4943648" y="6066929"/>
            <a:ext cx="2644775" cy="1587"/>
          </a:xfrm>
          <a:prstGeom prst="line">
            <a:avLst/>
          </a:prstGeom>
          <a:noFill/>
          <a:ln w="6350" cap="flat" cmpd="sng">
            <a:solidFill>
              <a:srgbClr val="8DE646"/>
            </a:solidFill>
            <a:bevel/>
            <a:headEnd/>
            <a:tailEnd/>
          </a:ln>
          <a:extLst>
            <a:ext uri="{909E8E84-426E-40DD-AFC4-6F175D3DCCD1}">
              <a14:hiddenFill xmlns:a14="http://schemas.microsoft.com/office/drawing/2010/main">
                <a:no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42" name="Footer Placeholder 2"/>
          <p:cNvSpPr txBox="1">
            <a:spLocks/>
          </p:cNvSpPr>
          <p:nvPr/>
        </p:nvSpPr>
        <p:spPr>
          <a:xfrm>
            <a:off x="10283795" y="6757416"/>
            <a:ext cx="2286000" cy="169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INTERNAL</a:t>
            </a:r>
            <a:endParaRPr lang="en-US" dirty="0"/>
          </a:p>
        </p:txBody>
      </p:sp>
      <p:pic>
        <p:nvPicPr>
          <p:cNvPr id="43" name="Picture 3"/>
          <p:cNvPicPr>
            <a:picLocks noChangeAspect="1"/>
          </p:cNvPicPr>
          <p:nvPr/>
        </p:nvPicPr>
        <p:blipFill>
          <a:blip r:embed="rId4"/>
          <a:stretch>
            <a:fillRect/>
          </a:stretch>
        </p:blipFill>
        <p:spPr>
          <a:xfrm>
            <a:off x="107544" y="1203598"/>
            <a:ext cx="4354539" cy="3219822"/>
          </a:xfrm>
          <a:prstGeom prst="rect">
            <a:avLst/>
          </a:prstGeom>
        </p:spPr>
      </p:pic>
      <p:pic>
        <p:nvPicPr>
          <p:cNvPr id="44" name="Picture 4"/>
          <p:cNvPicPr>
            <a:picLocks noChangeAspect="1"/>
          </p:cNvPicPr>
          <p:nvPr/>
        </p:nvPicPr>
        <p:blipFill>
          <a:blip r:embed="rId5"/>
          <a:stretch>
            <a:fillRect/>
          </a:stretch>
        </p:blipFill>
        <p:spPr>
          <a:xfrm>
            <a:off x="4582683" y="1203598"/>
            <a:ext cx="4683013" cy="3265101"/>
          </a:xfrm>
          <a:prstGeom prst="rect">
            <a:avLst/>
          </a:prstGeom>
        </p:spPr>
      </p:pic>
    </p:spTree>
    <p:extLst>
      <p:ext uri="{BB962C8B-B14F-4D97-AF65-F5344CB8AC3E}">
        <p14:creationId xmlns:p14="http://schemas.microsoft.com/office/powerpoint/2010/main" val="400964331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blipFill>
            <a:blip r:embed="rId3"/>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77382" cy="53091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第三部分</a:t>
            </a:r>
          </a:p>
        </p:txBody>
      </p:sp>
      <p:sp>
        <p:nvSpPr>
          <p:cNvPr id="5" name="TextBox 23"/>
          <p:cNvSpPr txBox="1"/>
          <p:nvPr/>
        </p:nvSpPr>
        <p:spPr>
          <a:xfrm>
            <a:off x="3773158" y="1826932"/>
            <a:ext cx="1073371" cy="284693"/>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项目背景</a:t>
            </a:r>
          </a:p>
        </p:txBody>
      </p:sp>
      <p:grpSp>
        <p:nvGrpSpPr>
          <p:cNvPr id="12" name="组合 11"/>
          <p:cNvGrpSpPr/>
          <p:nvPr/>
        </p:nvGrpSpPr>
        <p:grpSpPr>
          <a:xfrm>
            <a:off x="3707904" y="1275606"/>
            <a:ext cx="4608145" cy="530915"/>
            <a:chOff x="3707904" y="1275606"/>
            <a:chExt cx="4608145" cy="530915"/>
          </a:xfrm>
        </p:grpSpPr>
        <p:sp>
          <p:nvSpPr>
            <p:cNvPr id="4" name="TextBox 4"/>
            <p:cNvSpPr txBox="1"/>
            <p:nvPr/>
          </p:nvSpPr>
          <p:spPr>
            <a:xfrm>
              <a:off x="3707904" y="1275606"/>
              <a:ext cx="1568378" cy="530915"/>
            </a:xfrm>
            <a:prstGeom prst="rect">
              <a:avLst/>
            </a:prstGeom>
            <a:noFill/>
          </p:spPr>
          <p:txBody>
            <a:bodyPr wrap="none" lIns="68580" tIns="34290" rIns="68580" bIns="34290" rtlCol="0">
              <a:spAutoFit/>
            </a:bodyPr>
            <a:lstStyle/>
            <a:p>
              <a:r>
                <a:rPr lang="en-US" altLang="zh-CN" sz="3000" dirty="0" smtClean="0">
                  <a:solidFill>
                    <a:srgbClr val="0E90BE"/>
                  </a:solidFill>
                  <a:latin typeface="Impact" panose="020B0806030902050204" pitchFamily="34" charset="0"/>
                </a:rPr>
                <a:t>Online FX</a:t>
              </a:r>
              <a:endParaRPr lang="zh-CN" altLang="en-US" sz="3000" dirty="0">
                <a:solidFill>
                  <a:srgbClr val="0E90BE"/>
                </a:solidFill>
                <a:latin typeface="Impact" panose="020B0806030902050204" pitchFamily="34" charset="0"/>
              </a:endParaRPr>
            </a:p>
          </p:txBody>
        </p:sp>
        <p:sp>
          <p:nvSpPr>
            <p:cNvPr id="9" name="文本框 8"/>
            <p:cNvSpPr txBox="1"/>
            <p:nvPr/>
          </p:nvSpPr>
          <p:spPr>
            <a:xfrm>
              <a:off x="5638393" y="1337161"/>
              <a:ext cx="2677656" cy="407804"/>
            </a:xfrm>
            <a:prstGeom prst="rect">
              <a:avLst/>
            </a:prstGeom>
            <a:noFill/>
          </p:spPr>
          <p:txBody>
            <a:bodyPr wrap="none" lIns="68580" tIns="34290" rIns="68580" bIns="34290" rtlCol="0">
              <a:spAutoFit/>
            </a:bodyPr>
            <a:lstStyle/>
            <a:p>
              <a:r>
                <a:rPr lang="zh-CN" altLang="en-US" sz="2200" b="1" dirty="0" smtClean="0">
                  <a:solidFill>
                    <a:schemeClr val="tx1">
                      <a:lumMod val="75000"/>
                      <a:lumOff val="25000"/>
                    </a:schemeClr>
                  </a:solidFill>
                  <a:latin typeface="微软雅黑" panose="020B0503020204020204" pitchFamily="34" charset="-122"/>
                  <a:ea typeface="微软雅黑" panose="020B0503020204020204" pitchFamily="34" charset="-122"/>
                </a:rPr>
                <a:t>结售汇项目</a:t>
              </a:r>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情况汇报</a:t>
              </a:r>
            </a:p>
          </p:txBody>
        </p:sp>
      </p:grpSp>
      <p:sp>
        <p:nvSpPr>
          <p:cNvPr id="10" name="矩形 9"/>
          <p:cNvSpPr/>
          <p:nvPr/>
        </p:nvSpPr>
        <p:spPr>
          <a:xfrm>
            <a:off x="3825914" y="3281290"/>
            <a:ext cx="5319000" cy="200465"/>
          </a:xfrm>
          <a:prstGeom prst="rect">
            <a:avLst/>
          </a:prstGeom>
          <a:blipFill>
            <a:blip r:embed="rId3"/>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
        <p:nvSpPr>
          <p:cNvPr id="13" name="TextBox 23"/>
          <p:cNvSpPr txBox="1"/>
          <p:nvPr/>
        </p:nvSpPr>
        <p:spPr>
          <a:xfrm>
            <a:off x="5036315" y="1824136"/>
            <a:ext cx="1073371" cy="284693"/>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技术架构</a:t>
            </a:r>
          </a:p>
        </p:txBody>
      </p:sp>
      <p:sp>
        <p:nvSpPr>
          <p:cNvPr id="16" name="TextBox 23"/>
          <p:cNvSpPr txBox="1"/>
          <p:nvPr/>
        </p:nvSpPr>
        <p:spPr>
          <a:xfrm>
            <a:off x="3773158" y="2265064"/>
            <a:ext cx="1073371" cy="284693"/>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工作任务</a:t>
            </a:r>
          </a:p>
        </p:txBody>
      </p:sp>
      <p:sp>
        <p:nvSpPr>
          <p:cNvPr id="17" name="TextBox 23"/>
          <p:cNvSpPr txBox="1"/>
          <p:nvPr/>
        </p:nvSpPr>
        <p:spPr>
          <a:xfrm>
            <a:off x="5036315" y="2262268"/>
            <a:ext cx="1073371" cy="284693"/>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问题分析</a:t>
            </a:r>
          </a:p>
        </p:txBody>
      </p:sp>
      <p:sp>
        <p:nvSpPr>
          <p:cNvPr id="18" name="TextBox 23"/>
          <p:cNvSpPr txBox="1"/>
          <p:nvPr/>
        </p:nvSpPr>
        <p:spPr>
          <a:xfrm>
            <a:off x="6299472" y="1824136"/>
            <a:ext cx="1073371" cy="284693"/>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项目人员</a:t>
            </a: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8998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dirty="0">
                <a:solidFill>
                  <a:prstClr val="black"/>
                </a:solidFill>
                <a:latin typeface="微软雅黑" panose="020B0503020204020204" pitchFamily="34" charset="-122"/>
                <a:ea typeface="微软雅黑" panose="020B0503020204020204" pitchFamily="34" charset="-122"/>
              </a:rPr>
              <a:t>结售汇</a:t>
            </a:r>
            <a:r>
              <a:rPr lang="zh-CN" altLang="en-US" sz="1400" dirty="0" smtClean="0">
                <a:solidFill>
                  <a:prstClr val="black"/>
                </a:solidFill>
                <a:latin typeface="微软雅黑" panose="020B0503020204020204" pitchFamily="34" charset="-122"/>
                <a:ea typeface="微软雅黑" panose="020B0503020204020204" pitchFamily="34" charset="-122"/>
              </a:rPr>
              <a:t>系统</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sz="1400" dirty="0">
                <a:solidFill>
                  <a:prstClr val="black"/>
                </a:solidFill>
                <a:latin typeface="微软雅黑" panose="020B0503020204020204" pitchFamily="34" charset="-122"/>
                <a:ea typeface="微软雅黑" panose="020B0503020204020204" pitchFamily="34" charset="-122"/>
              </a:rPr>
              <a:t>项目背景</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07544" y="783367"/>
            <a:ext cx="8424896" cy="996427"/>
          </a:xfrm>
          <a:prstGeom prst="rect">
            <a:avLst/>
          </a:prstGeom>
        </p:spPr>
        <p:txBody>
          <a:bodyPr wrap="square">
            <a:spAutoFit/>
          </a:bodyPr>
          <a:lstStyle/>
          <a:p>
            <a:pPr>
              <a:lnSpc>
                <a:spcPct val="125000"/>
              </a:lnSpc>
            </a:pPr>
            <a:r>
              <a:rPr lang="zh-CN" altLang="en-US" sz="1400" b="1" dirty="0">
                <a:solidFill>
                  <a:schemeClr val="accent2"/>
                </a:solidFill>
                <a:latin typeface="微软雅黑" panose="020B0503020204020204" pitchFamily="34" charset="-122"/>
                <a:ea typeface="微软雅黑" panose="020B0503020204020204" pitchFamily="34" charset="-122"/>
              </a:rPr>
              <a:t>监管对于销售理财产品行为可回溯的要求</a:t>
            </a:r>
            <a:r>
              <a:rPr lang="zh-CN" altLang="en-US" sz="1400" b="1" dirty="0" smtClean="0">
                <a:solidFill>
                  <a:schemeClr val="accent2"/>
                </a:solidFill>
                <a:latin typeface="微软雅黑" panose="020B0503020204020204" pitchFamily="34" charset="-122"/>
                <a:ea typeface="微软雅黑" panose="020B0503020204020204" pitchFamily="34" charset="-122"/>
              </a:rPr>
              <a:t>：</a:t>
            </a:r>
          </a:p>
          <a:p>
            <a:pPr marL="285750" indent="-285750">
              <a:lnSpc>
                <a:spcPct val="125000"/>
              </a:lnSpc>
              <a:buFont typeface="Wingdings" panose="05000000000000000000" pitchFamily="2" charset="2"/>
              <a:buChar char="n"/>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外汇</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局定于</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2016</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月</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日停止使用个人结售汇管理信息系统（即旧系统），正式上线个人外汇业务监测系统（即新系统）。为了</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满足</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汇丰</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银行开展电子银行</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个人结售汇业务的需求，实现与外汇局新系统的对接，恒生电子综合理财平台</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V3.0</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个人结售汇</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系统进行了相应</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的升级开发和</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改造，适应外汇管理局新的接口要求。</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3384533403"/>
              </p:ext>
            </p:extLst>
          </p:nvPr>
        </p:nvGraphicFramePr>
        <p:xfrm>
          <a:off x="253370" y="2283718"/>
          <a:ext cx="8089462" cy="2224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6777990" y="3912235"/>
            <a:ext cx="1235075" cy="830997"/>
          </a:xfrm>
          <a:prstGeom prst="rect">
            <a:avLst/>
          </a:prstGeom>
          <a:noFill/>
        </p:spPr>
        <p:txBody>
          <a:bodyPr wrap="square" rtlCol="0">
            <a:spAutoFit/>
          </a:bodyPr>
          <a:lstStyle/>
          <a:p>
            <a:pPr lvl="0"/>
            <a:r>
              <a:rPr lang="zh-CN" altLang="en-US" sz="1200" b="1" dirty="0">
                <a:solidFill>
                  <a:schemeClr val="accent2"/>
                </a:solidFill>
                <a:latin typeface="微软雅黑" panose="020B0503020204020204" pitchFamily="34" charset="-122"/>
                <a:ea typeface="微软雅黑" panose="020B0503020204020204" pitchFamily="34" charset="-122"/>
                <a:sym typeface="+mn-ea"/>
              </a:rPr>
              <a:t>目前</a:t>
            </a:r>
            <a:r>
              <a:rPr lang="zh-CN" altLang="en-US" sz="1200" dirty="0">
                <a:latin typeface="微软雅黑" panose="020B0503020204020204" pitchFamily="34" charset="-122"/>
                <a:ea typeface="微软雅黑" panose="020B0503020204020204" pitchFamily="34" charset="-122"/>
                <a:sym typeface="+mn-ea"/>
              </a:rPr>
              <a:t>持续系统</a:t>
            </a:r>
            <a:r>
              <a:rPr lang="zh-CN" altLang="en-US" sz="1200" dirty="0" smtClean="0">
                <a:latin typeface="微软雅黑" panose="020B0503020204020204" pitchFamily="34" charset="-122"/>
                <a:ea typeface="微软雅黑" panose="020B0503020204020204" pitchFamily="34" charset="-122"/>
                <a:sym typeface="+mn-ea"/>
              </a:rPr>
              <a:t>完善</a:t>
            </a:r>
            <a:r>
              <a:rPr lang="zh-CN" altLang="en-US" sz="1200" dirty="0" smtClean="0">
                <a:latin typeface="微软雅黑" panose="020B0503020204020204" pitchFamily="34" charset="-122"/>
                <a:ea typeface="微软雅黑" panose="020B0503020204020204" pitchFamily="34" charset="-122"/>
                <a:sym typeface="+mn-ea"/>
              </a:rPr>
              <a:t>，增加</a:t>
            </a:r>
            <a:r>
              <a:rPr lang="zh-CN" altLang="en-US" sz="1200" dirty="0" smtClean="0">
                <a:latin typeface="微软雅黑" panose="020B0503020204020204" pitchFamily="34" charset="-122"/>
                <a:ea typeface="微软雅黑" panose="020B0503020204020204" pitchFamily="34" charset="-122"/>
              </a:rPr>
              <a:t>货物</a:t>
            </a:r>
            <a:r>
              <a:rPr lang="zh-CN" altLang="en-US" sz="1200" dirty="0">
                <a:latin typeface="微软雅黑" panose="020B0503020204020204" pitchFamily="34" charset="-122"/>
                <a:ea typeface="微软雅黑" panose="020B0503020204020204" pitchFamily="34" charset="-122"/>
              </a:rPr>
              <a:t>贸易</a:t>
            </a:r>
            <a:r>
              <a:rPr lang="zh-CN" altLang="en-US" sz="1200" dirty="0" smtClean="0">
                <a:latin typeface="微软雅黑" panose="020B0503020204020204" pitchFamily="34" charset="-122"/>
                <a:ea typeface="微软雅黑" panose="020B0503020204020204" pitchFamily="34" charset="-122"/>
              </a:rPr>
              <a:t>外汇</a:t>
            </a:r>
            <a:r>
              <a:rPr lang="zh-CN" altLang="en-US" sz="1200" dirty="0" smtClean="0">
                <a:latin typeface="微软雅黑" panose="020B0503020204020204" pitchFamily="34" charset="-122"/>
                <a:ea typeface="微软雅黑" panose="020B0503020204020204" pitchFamily="34" charset="-122"/>
                <a:sym typeface="+mn-ea"/>
              </a:rPr>
              <a:t>等业务</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8998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dirty="0">
                <a:solidFill>
                  <a:prstClr val="black"/>
                </a:solidFill>
                <a:latin typeface="微软雅黑" panose="020B0503020204020204" pitchFamily="34" charset="-122"/>
                <a:ea typeface="微软雅黑" panose="020B0503020204020204" pitchFamily="34" charset="-122"/>
              </a:rPr>
              <a:t>结售汇</a:t>
            </a:r>
            <a:r>
              <a:rPr lang="zh-CN" altLang="en-US" sz="1400" dirty="0" smtClean="0">
                <a:solidFill>
                  <a:prstClr val="black"/>
                </a:solidFill>
                <a:latin typeface="微软雅黑" panose="020B0503020204020204" pitchFamily="34" charset="-122"/>
                <a:ea typeface="微软雅黑" panose="020B0503020204020204" pitchFamily="34" charset="-122"/>
              </a:rPr>
              <a:t>系统</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sz="1400" dirty="0">
                <a:solidFill>
                  <a:prstClr val="black"/>
                </a:solidFill>
                <a:latin typeface="微软雅黑" panose="020B0503020204020204" pitchFamily="34" charset="-122"/>
                <a:ea typeface="微软雅黑" panose="020B0503020204020204" pitchFamily="34" charset="-122"/>
              </a:rPr>
              <a:t>技术架构</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171612774"/>
              </p:ext>
            </p:extLst>
          </p:nvPr>
        </p:nvGraphicFramePr>
        <p:xfrm>
          <a:off x="1691680" y="1131590"/>
          <a:ext cx="5760640" cy="2732906"/>
        </p:xfrm>
        <a:graphic>
          <a:graphicData uri="http://schemas.openxmlformats.org/presentationml/2006/ole">
            <mc:AlternateContent xmlns:mc="http://schemas.openxmlformats.org/markup-compatibility/2006">
              <mc:Choice xmlns:v="urn:schemas-microsoft-com:vml" Requires="v">
                <p:oleObj spid="_x0000_s2110" name="Visio" r:id="rId4" imgW="5622571" imgH="2726055" progId="Visio.Drawing.11">
                  <p:embed/>
                </p:oleObj>
              </mc:Choice>
              <mc:Fallback>
                <p:oleObj name="Visio" r:id="rId4" imgW="5622571" imgH="2726055" progId="Visio.Drawing.11">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1131590"/>
                        <a:ext cx="5760640" cy="2732906"/>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5408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dirty="0">
                <a:solidFill>
                  <a:prstClr val="black"/>
                </a:solidFill>
                <a:latin typeface="微软雅黑" panose="020B0503020204020204" pitchFamily="34" charset="-122"/>
                <a:ea typeface="微软雅黑" panose="020B0503020204020204" pitchFamily="34" charset="-122"/>
              </a:rPr>
              <a:t>结售汇</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sz="1400" dirty="0">
                <a:solidFill>
                  <a:prstClr val="black"/>
                </a:solidFill>
                <a:latin typeface="微软雅黑" panose="020B0503020204020204" pitchFamily="34" charset="-122"/>
                <a:ea typeface="微软雅黑" panose="020B0503020204020204" pitchFamily="34" charset="-122"/>
              </a:rPr>
              <a:t>项目人员</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7" name="表格 1"/>
          <p:cNvGraphicFramePr>
            <a:graphicFrameLocks noGrp="1"/>
          </p:cNvGraphicFramePr>
          <p:nvPr>
            <p:custDataLst>
              <p:tags r:id="rId1"/>
            </p:custDataLst>
            <p:extLst>
              <p:ext uri="{D42A27DB-BD31-4B8C-83A1-F6EECF244321}">
                <p14:modId xmlns:p14="http://schemas.microsoft.com/office/powerpoint/2010/main" val="522839845"/>
              </p:ext>
            </p:extLst>
          </p:nvPr>
        </p:nvGraphicFramePr>
        <p:xfrm>
          <a:off x="253370" y="1164479"/>
          <a:ext cx="8135054" cy="2791437"/>
        </p:xfrm>
        <a:graphic>
          <a:graphicData uri="http://schemas.openxmlformats.org/drawingml/2006/table">
            <a:tbl>
              <a:tblPr>
                <a:tableStyleId>{5C22544A-7EE6-4342-B048-85BDC9FD1C3A}</a:tableStyleId>
              </a:tblPr>
              <a:tblGrid>
                <a:gridCol w="537051">
                  <a:extLst>
                    <a:ext uri="{9D8B030D-6E8A-4147-A177-3AD203B41FA5}">
                      <a16:colId xmlns="" xmlns:a16="http://schemas.microsoft.com/office/drawing/2014/main" val="20000"/>
                    </a:ext>
                  </a:extLst>
                </a:gridCol>
                <a:gridCol w="917978">
                  <a:extLst>
                    <a:ext uri="{9D8B030D-6E8A-4147-A177-3AD203B41FA5}">
                      <a16:colId xmlns="" xmlns:a16="http://schemas.microsoft.com/office/drawing/2014/main" val="20001"/>
                    </a:ext>
                  </a:extLst>
                </a:gridCol>
                <a:gridCol w="2668753">
                  <a:extLst>
                    <a:ext uri="{9D8B030D-6E8A-4147-A177-3AD203B41FA5}">
                      <a16:colId xmlns="" xmlns:a16="http://schemas.microsoft.com/office/drawing/2014/main" val="20002"/>
                    </a:ext>
                  </a:extLst>
                </a:gridCol>
                <a:gridCol w="1937676">
                  <a:extLst>
                    <a:ext uri="{9D8B030D-6E8A-4147-A177-3AD203B41FA5}">
                      <a16:colId xmlns="" xmlns:a16="http://schemas.microsoft.com/office/drawing/2014/main" val="20003"/>
                    </a:ext>
                  </a:extLst>
                </a:gridCol>
                <a:gridCol w="1036798">
                  <a:extLst>
                    <a:ext uri="{9D8B030D-6E8A-4147-A177-3AD203B41FA5}">
                      <a16:colId xmlns="" xmlns:a16="http://schemas.microsoft.com/office/drawing/2014/main" val="20005"/>
                    </a:ext>
                  </a:extLst>
                </a:gridCol>
                <a:gridCol w="1036798">
                  <a:extLst>
                    <a:ext uri="{9D8B030D-6E8A-4147-A177-3AD203B41FA5}">
                      <a16:colId xmlns="" xmlns:a16="http://schemas.microsoft.com/office/drawing/2014/main" val="20006"/>
                    </a:ext>
                  </a:extLst>
                </a:gridCol>
              </a:tblGrid>
              <a:tr h="352425">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序号</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人员</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项目角色</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参与项目时间</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pPr algn="ctr" fontAlgn="ctr"/>
                      <a:r>
                        <a:rPr lang="zh-CN" altLang="en-US" sz="1200" b="1" i="0" u="none" strike="noStrike" dirty="0">
                          <a:solidFill>
                            <a:schemeClr val="bg1"/>
                          </a:solidFill>
                          <a:effectLst/>
                          <a:latin typeface="微软雅黑" panose="020B0503020204020204" pitchFamily="34" charset="-122"/>
                          <a:ea typeface="微软雅黑" panose="020B0503020204020204" pitchFamily="34" charset="-122"/>
                        </a:rPr>
                        <a:t>学历</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pPr algn="ctr" fontAlgn="ctr"/>
                      <a:r>
                        <a:rPr lang="zh-CN" altLang="en-US" sz="1200" b="1" i="0" u="none" strike="noStrike" dirty="0">
                          <a:solidFill>
                            <a:schemeClr val="bg1"/>
                          </a:solidFill>
                          <a:effectLst/>
                          <a:latin typeface="微软雅黑" panose="020B0503020204020204" pitchFamily="34" charset="-122"/>
                          <a:ea typeface="微软雅黑" panose="020B0503020204020204" pitchFamily="34" charset="-122"/>
                        </a:rPr>
                        <a:t>工作年限</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0"/>
                  </a:ext>
                </a:extLst>
              </a:tr>
              <a:tr h="331843">
                <a:tc>
                  <a:txBody>
                    <a:bodyPr/>
                    <a:lstStyle/>
                    <a:p>
                      <a:pPr algn="ctr" fontAlgn="ctr"/>
                      <a:r>
                        <a:rPr lang="en-US" altLang="zh-CN"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1</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刘洋</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产品经理</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非驻场</a:t>
                      </a:r>
                      <a:endParaRPr lang="en-US" altLang="zh-CN"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rPr>
                        <a:t>本科</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8</a:t>
                      </a: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31843">
                <a:tc>
                  <a:txBody>
                    <a:bodyPr/>
                    <a:lstStyle/>
                    <a:p>
                      <a:pPr algn="ctr" fontAlgn="ctr"/>
                      <a:r>
                        <a:rPr lang="en-US" altLang="zh-CN"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2</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赵真</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sym typeface="+mn-ea"/>
                        </a:rPr>
                        <a:t>架构师</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非驻场</a:t>
                      </a:r>
                      <a:endParaRPr lang="en-US" altLang="zh-CN"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u="none" strike="noStrike" kern="1200" dirty="0" smtClean="0">
                          <a:solidFill>
                            <a:schemeClr val="accent6">
                              <a:lumMod val="10000"/>
                            </a:schemeClr>
                          </a:solidFill>
                          <a:effectLst/>
                          <a:latin typeface="微软雅黑" panose="020B0503020204020204" pitchFamily="34" charset="-122"/>
                          <a:ea typeface="微软雅黑" panose="020B0503020204020204" pitchFamily="34" charset="-122"/>
                          <a:cs typeface="+mn-cs"/>
                        </a:rPr>
                        <a:t>本科</a:t>
                      </a:r>
                      <a:endParaRPr lang="zh-CN" altLang="en-US" sz="100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10</a:t>
                      </a: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31843">
                <a:tc>
                  <a:txBody>
                    <a:bodyPr/>
                    <a:lstStyle/>
                    <a:p>
                      <a:pPr algn="ctr" fontAlgn="ctr">
                        <a:buNone/>
                      </a:pPr>
                      <a:r>
                        <a:rPr lang="en-US" altLang="zh-CN"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3</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马慧</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产品经理</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非驻场</a:t>
                      </a:r>
                      <a:endParaRPr 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rPr>
                        <a:t>本科</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6</a:t>
                      </a: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75341">
                <a:tc>
                  <a:txBody>
                    <a:bodyPr/>
                    <a:lstStyle/>
                    <a:p>
                      <a:pPr algn="ctr" fontAlgn="ctr"/>
                      <a:r>
                        <a:rPr lang="en-US" altLang="zh-CN"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4</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袁奇林</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开发人员</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非驻场</a:t>
                      </a:r>
                      <a:endParaRPr lang="en-US" altLang="zh-CN"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rPr>
                        <a:t>本科</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4</a:t>
                      </a: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288032">
                <a:tc>
                  <a:txBody>
                    <a:bodyPr/>
                    <a:lstStyle/>
                    <a:p>
                      <a:pPr algn="ctr" fontAlgn="ctr"/>
                      <a:r>
                        <a:rPr lang="en-US" altLang="zh-CN"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5</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肖伟</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sym typeface="+mn-ea"/>
                        </a:rPr>
                        <a:t>项目经理</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sym typeface="+mn-ea"/>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2016.06</a:t>
                      </a:r>
                      <a:endParaRPr lang="en-US" altLang="zh-CN"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rPr>
                        <a:t>本科</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10</a:t>
                      </a: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293370">
                <a:tc>
                  <a:txBody>
                    <a:bodyPr/>
                    <a:lstStyle/>
                    <a:p>
                      <a:pPr algn="ctr" fontAlgn="ctr"/>
                      <a:r>
                        <a:rPr lang="en-US" altLang="zh-CN"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6</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zh-CN" altLang="en-US" sz="1000" b="0" i="0" u="none" strike="noStrike" kern="1200" dirty="0" smtClean="0">
                          <a:solidFill>
                            <a:schemeClr val="accent6">
                              <a:lumMod val="10000"/>
                            </a:schemeClr>
                          </a:solidFill>
                          <a:effectLst/>
                          <a:latin typeface="微软雅黑" panose="020B0503020204020204" pitchFamily="34" charset="-122"/>
                          <a:ea typeface="微软雅黑" panose="020B0503020204020204" pitchFamily="34" charset="-122"/>
                          <a:cs typeface="+mn-cs"/>
                        </a:rPr>
                        <a:t>韩博文</a:t>
                      </a:r>
                      <a:endParaRPr lang="zh-CN" altLang="en-US" sz="1000" b="0" i="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实施工程师</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2019.09</a:t>
                      </a:r>
                      <a:endParaRPr lang="en-US" altLang="zh-CN"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rPr>
                        <a:t>本科</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2</a:t>
                      </a: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293370">
                <a:tc>
                  <a:txBody>
                    <a:bodyPr/>
                    <a:lstStyle/>
                    <a:p>
                      <a:pPr algn="ctr" fontAlgn="ctr"/>
                      <a:r>
                        <a:rPr lang="en-US" altLang="zh-CN"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7</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王秋苹</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质量管理</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非驻场</a:t>
                      </a:r>
                      <a:endParaRPr lang="en-US" altLang="zh-CN"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rPr>
                        <a:t>本科</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5</a:t>
                      </a: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293370">
                <a:tc>
                  <a:txBody>
                    <a:bodyPr/>
                    <a:lstStyle/>
                    <a:p>
                      <a:pPr algn="ctr" fontAlgn="ctr"/>
                      <a:r>
                        <a:rPr lang="en-US" altLang="zh-CN"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8</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黄日红</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客户经理</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非驻场</a:t>
                      </a:r>
                      <a:endParaRPr lang="en-US" altLang="zh-CN"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u="none" strike="noStrike" kern="1200" dirty="0" smtClean="0">
                          <a:solidFill>
                            <a:schemeClr val="accent6">
                              <a:lumMod val="10000"/>
                            </a:schemeClr>
                          </a:solidFill>
                          <a:effectLst/>
                          <a:latin typeface="微软雅黑" panose="020B0503020204020204" pitchFamily="34" charset="-122"/>
                          <a:ea typeface="微软雅黑" panose="020B0503020204020204" pitchFamily="34" charset="-122"/>
                          <a:cs typeface="+mn-cs"/>
                        </a:rPr>
                        <a:t>本科</a:t>
                      </a:r>
                      <a:endParaRPr lang="zh-CN" altLang="en-US" sz="100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25</a:t>
                      </a:r>
                      <a:r>
                        <a:rPr lang="zh-CN" altLang="en-US" sz="100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zh-CN" altLang="en-US" sz="100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310676246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24384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dirty="0">
                <a:solidFill>
                  <a:prstClr val="black"/>
                </a:solidFill>
                <a:latin typeface="微软雅黑" panose="020B0503020204020204" pitchFamily="34" charset="-122"/>
                <a:ea typeface="微软雅黑" panose="020B0503020204020204" pitchFamily="34" charset="-122"/>
              </a:rPr>
              <a:t>结售汇</a:t>
            </a:r>
            <a:r>
              <a:rPr lang="zh-CN" altLang="en-US" sz="1400" dirty="0" smtClean="0">
                <a:solidFill>
                  <a:prstClr val="black"/>
                </a:solidFill>
                <a:latin typeface="微软雅黑" panose="020B0503020204020204" pitchFamily="34" charset="-122"/>
                <a:ea typeface="微软雅黑" panose="020B0503020204020204" pitchFamily="34" charset="-122"/>
              </a:rPr>
              <a:t>系统</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sz="1400" dirty="0">
                <a:solidFill>
                  <a:prstClr val="black"/>
                </a:solidFill>
                <a:latin typeface="微软雅黑" panose="020B0503020204020204" pitchFamily="34" charset="-122"/>
                <a:ea typeface="微软雅黑" panose="020B0503020204020204" pitchFamily="34" charset="-122"/>
              </a:rPr>
              <a:t>下阶段工作计划</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 name="图示 1"/>
          <p:cNvGraphicFramePr/>
          <p:nvPr>
            <p:extLst>
              <p:ext uri="{D42A27DB-BD31-4B8C-83A1-F6EECF244321}">
                <p14:modId xmlns:p14="http://schemas.microsoft.com/office/powerpoint/2010/main" val="1483945764"/>
              </p:ext>
            </p:extLst>
          </p:nvPr>
        </p:nvGraphicFramePr>
        <p:xfrm>
          <a:off x="683568" y="1059582"/>
          <a:ext cx="6480720"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3152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blipFill>
            <a:blip r:embed="rId3"/>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77382" cy="530915"/>
          </a:xfrm>
          <a:prstGeom prst="rect">
            <a:avLst/>
          </a:prstGeom>
          <a:noFill/>
        </p:spPr>
        <p:txBody>
          <a:bodyPr wrap="none" lIns="68580" tIns="34290" rIns="68580" bIns="34290"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第四部分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5" name="TextBox 23"/>
          <p:cNvSpPr txBox="1"/>
          <p:nvPr/>
        </p:nvSpPr>
        <p:spPr>
          <a:xfrm>
            <a:off x="3773158" y="1826932"/>
            <a:ext cx="893834" cy="284693"/>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云服务</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07904" y="1275606"/>
            <a:ext cx="3888432" cy="530915"/>
            <a:chOff x="3707904" y="1275606"/>
            <a:chExt cx="3888432" cy="530915"/>
          </a:xfrm>
        </p:grpSpPr>
        <p:sp>
          <p:nvSpPr>
            <p:cNvPr id="4" name="TextBox 4"/>
            <p:cNvSpPr txBox="1"/>
            <p:nvPr/>
          </p:nvSpPr>
          <p:spPr>
            <a:xfrm>
              <a:off x="3707904" y="1275606"/>
              <a:ext cx="2065887" cy="530915"/>
            </a:xfrm>
            <a:prstGeom prst="rect">
              <a:avLst/>
            </a:prstGeom>
            <a:noFill/>
          </p:spPr>
          <p:txBody>
            <a:bodyPr wrap="none" lIns="68580" tIns="34290" rIns="68580" bIns="34290" rtlCol="0">
              <a:spAutoFit/>
            </a:bodyPr>
            <a:lstStyle/>
            <a:p>
              <a:r>
                <a:rPr lang="en-US" altLang="zh-CN" sz="3000" dirty="0" smtClean="0">
                  <a:solidFill>
                    <a:srgbClr val="0E90BE"/>
                  </a:solidFill>
                  <a:latin typeface="Impact" panose="020B0806030902050204" pitchFamily="34" charset="0"/>
                </a:rPr>
                <a:t>TECHNOLOGY</a:t>
              </a:r>
              <a:endParaRPr lang="zh-CN" altLang="en-US" sz="3000" dirty="0">
                <a:solidFill>
                  <a:srgbClr val="0E90BE"/>
                </a:solidFill>
                <a:latin typeface="Impact" panose="020B0806030902050204" pitchFamily="34" charset="0"/>
              </a:endParaRPr>
            </a:p>
          </p:txBody>
        </p:sp>
        <p:sp>
          <p:nvSpPr>
            <p:cNvPr id="9" name="文本框 8"/>
            <p:cNvSpPr txBox="1"/>
            <p:nvPr/>
          </p:nvSpPr>
          <p:spPr>
            <a:xfrm>
              <a:off x="5765065" y="1337161"/>
              <a:ext cx="1831271" cy="407804"/>
            </a:xfrm>
            <a:prstGeom prst="rect">
              <a:avLst/>
            </a:prstGeom>
            <a:noFill/>
          </p:spPr>
          <p:txBody>
            <a:bodyPr wrap="none" lIns="68580" tIns="34290" rIns="68580" bIns="34290" rtlCol="0">
              <a:spAutoFit/>
            </a:bodyPr>
            <a:lstStyle/>
            <a:p>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恒</a:t>
              </a:r>
              <a:r>
                <a:rPr lang="zh-CN" altLang="en-US" sz="2200" b="1" dirty="0" smtClean="0">
                  <a:solidFill>
                    <a:schemeClr val="tx1">
                      <a:lumMod val="75000"/>
                      <a:lumOff val="25000"/>
                    </a:schemeClr>
                  </a:solidFill>
                  <a:latin typeface="微软雅黑" panose="020B0503020204020204" pitchFamily="34" charset="-122"/>
                  <a:ea typeface="微软雅黑" panose="020B0503020204020204" pitchFamily="34" charset="-122"/>
                </a:rPr>
                <a:t>生前沿技术</a:t>
              </a:r>
              <a:endPar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3825914" y="3281290"/>
            <a:ext cx="5319000" cy="200465"/>
          </a:xfrm>
          <a:prstGeom prst="rect">
            <a:avLst/>
          </a:prstGeom>
          <a:blipFill>
            <a:blip r:embed="rId3"/>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
        <p:nvSpPr>
          <p:cNvPr id="13" name="TextBox 23"/>
          <p:cNvSpPr txBox="1"/>
          <p:nvPr/>
        </p:nvSpPr>
        <p:spPr>
          <a:xfrm>
            <a:off x="5036315" y="1824136"/>
            <a:ext cx="1073371" cy="284693"/>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人工智能</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TextBox 23"/>
          <p:cNvSpPr txBox="1"/>
          <p:nvPr/>
        </p:nvSpPr>
        <p:spPr>
          <a:xfrm>
            <a:off x="3773158" y="2265064"/>
            <a:ext cx="1252907" cy="284693"/>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高</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性能</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计算</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TextBox 23"/>
          <p:cNvSpPr txBox="1"/>
          <p:nvPr/>
        </p:nvSpPr>
        <p:spPr>
          <a:xfrm>
            <a:off x="6299472" y="1824136"/>
            <a:ext cx="893834" cy="284693"/>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区块链</a:t>
            </a:r>
          </a:p>
        </p:txBody>
      </p:sp>
      <p:sp>
        <p:nvSpPr>
          <p:cNvPr id="14" name="TextBox 23"/>
          <p:cNvSpPr txBox="1"/>
          <p:nvPr/>
        </p:nvSpPr>
        <p:spPr>
          <a:xfrm>
            <a:off x="5046318" y="2287057"/>
            <a:ext cx="893834" cy="284693"/>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大数据</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51584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utoShape 291"/>
          <p:cNvSpPr>
            <a:spLocks noChangeArrowheads="1"/>
          </p:cNvSpPr>
          <p:nvPr/>
        </p:nvSpPr>
        <p:spPr bwMode="auto">
          <a:xfrm flipV="1">
            <a:off x="7391400" y="1886956"/>
            <a:ext cx="5181600" cy="1295000"/>
          </a:xfrm>
          <a:prstGeom prst="parallelogram">
            <a:avLst>
              <a:gd name="adj" fmla="val 55130"/>
            </a:avLst>
          </a:prstGeom>
          <a:blipFill>
            <a:blip r:embed="rId3"/>
            <a:stretch>
              <a:fillRect/>
            </a:stretch>
          </a:blipFill>
          <a:ln>
            <a:solidFill>
              <a:schemeClr val="tx1"/>
            </a:solidFill>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2" name="AutoShape 292"/>
          <p:cNvSpPr>
            <a:spLocks noChangeArrowheads="1"/>
          </p:cNvSpPr>
          <p:nvPr/>
        </p:nvSpPr>
        <p:spPr bwMode="auto">
          <a:xfrm flipV="1">
            <a:off x="-990600" y="1886956"/>
            <a:ext cx="5181600" cy="1295000"/>
          </a:xfrm>
          <a:prstGeom prst="parallelogram">
            <a:avLst>
              <a:gd name="adj" fmla="val 55130"/>
            </a:avLst>
          </a:prstGeom>
          <a:blipFill>
            <a:blip r:embed="rId3"/>
            <a:stretch>
              <a:fillRect/>
            </a:stretch>
          </a:blipFill>
          <a:ln>
            <a:solidFill>
              <a:schemeClr val="tx1"/>
            </a:solidFill>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3" name="WordArt 293"/>
          <p:cNvSpPr>
            <a:spLocks noChangeArrowheads="1" noChangeShapeType="1" noTextEdit="1"/>
          </p:cNvSpPr>
          <p:nvPr/>
        </p:nvSpPr>
        <p:spPr bwMode="auto">
          <a:xfrm>
            <a:off x="1752600" y="2110724"/>
            <a:ext cx="1143000" cy="53323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3600" kern="10">
                <a:blipFill dpi="0" rotWithShape="1">
                  <a:blip r:embed="rId4"/>
                  <a:srcRect/>
                  <a:tile tx="0" ty="0" sx="100000" sy="100000" flip="none" algn="tl"/>
                </a:blipFill>
                <a:effectLst>
                  <a:outerShdw dist="35921" dir="2700000" algn="ctr" rotWithShape="0">
                    <a:srgbClr val="000000">
                      <a:alpha val="80000"/>
                    </a:srgbClr>
                  </a:outerShdw>
                </a:effectLst>
                <a:latin typeface="微软雅黑" panose="020B0503020204020204" pitchFamily="34" charset="-122"/>
                <a:ea typeface="微软雅黑" panose="020B0503020204020204" pitchFamily="34" charset="-122"/>
              </a:rPr>
              <a:t>目录</a:t>
            </a:r>
          </a:p>
        </p:txBody>
      </p:sp>
      <p:sp>
        <p:nvSpPr>
          <p:cNvPr id="44" name="WordArt 294"/>
          <p:cNvSpPr>
            <a:spLocks noChangeArrowheads="1" noChangeShapeType="1" noTextEdit="1"/>
          </p:cNvSpPr>
          <p:nvPr/>
        </p:nvSpPr>
        <p:spPr bwMode="auto">
          <a:xfrm>
            <a:off x="1763688" y="2779437"/>
            <a:ext cx="1143000" cy="152353"/>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600" dirty="0">
                <a:solidFill>
                  <a:schemeClr val="bg1"/>
                </a:solidFill>
                <a:latin typeface="微软雅黑" panose="020B0503020204020204" pitchFamily="34" charset="-122"/>
                <a:ea typeface="微软雅黑" panose="020B0503020204020204" pitchFamily="34" charset="-122"/>
              </a:rPr>
              <a:t>CONTENTS</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5" name="WordArt 20"/>
          <p:cNvSpPr>
            <a:spLocks noChangeArrowheads="1" noChangeShapeType="1" noTextEdit="1"/>
          </p:cNvSpPr>
          <p:nvPr/>
        </p:nvSpPr>
        <p:spPr bwMode="auto">
          <a:xfrm>
            <a:off x="3795092" y="1616667"/>
            <a:ext cx="228600" cy="457059"/>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3600" b="1" kern="10" dirty="0">
                <a:solidFill>
                  <a:srgbClr val="414455"/>
                </a:solidFill>
                <a:latin typeface="微软雅黑" panose="020B0503020204020204" pitchFamily="34" charset="-122"/>
                <a:ea typeface="微软雅黑" panose="020B0503020204020204" pitchFamily="34" charset="-122"/>
                <a:cs typeface="Arial" panose="020B0604020202020204"/>
              </a:rPr>
              <a:t>1</a:t>
            </a:r>
            <a:endParaRPr lang="zh-CN" altLang="en-US" sz="3600" b="1" kern="10" dirty="0">
              <a:solidFill>
                <a:srgbClr val="414455"/>
              </a:solidFill>
              <a:latin typeface="微软雅黑" panose="020B0503020204020204" pitchFamily="34" charset="-122"/>
              <a:ea typeface="微软雅黑" panose="020B0503020204020204" pitchFamily="34" charset="-122"/>
              <a:cs typeface="Arial" panose="020B0604020202020204"/>
            </a:endParaRPr>
          </a:p>
        </p:txBody>
      </p:sp>
      <p:sp>
        <p:nvSpPr>
          <p:cNvPr id="46" name="Rectangle 22"/>
          <p:cNvSpPr>
            <a:spLocks noChangeArrowheads="1"/>
          </p:cNvSpPr>
          <p:nvPr/>
        </p:nvSpPr>
        <p:spPr bwMode="auto">
          <a:xfrm>
            <a:off x="4252292" y="1545253"/>
            <a:ext cx="29718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合作概述</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l" eaLnBrk="1" fontAlgn="base" hangingPunct="1">
              <a:lnSpc>
                <a:spcPct val="120000"/>
              </a:lnSpc>
              <a:buClrTx/>
              <a:buSzTx/>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恒生电子与</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汇丰银行的合作历程</a:t>
            </a:r>
          </a:p>
        </p:txBody>
      </p:sp>
      <p:sp>
        <p:nvSpPr>
          <p:cNvPr id="47" name="WordArt 20"/>
          <p:cNvSpPr>
            <a:spLocks noChangeArrowheads="1" noChangeShapeType="1" noTextEdit="1"/>
          </p:cNvSpPr>
          <p:nvPr/>
        </p:nvSpPr>
        <p:spPr bwMode="auto">
          <a:xfrm>
            <a:off x="4099892" y="2302256"/>
            <a:ext cx="304800" cy="457059"/>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3600" b="1" kern="10">
                <a:solidFill>
                  <a:srgbClr val="414455"/>
                </a:solidFill>
                <a:latin typeface="微软雅黑" panose="020B0503020204020204" pitchFamily="34" charset="-122"/>
                <a:ea typeface="微软雅黑" panose="020B0503020204020204" pitchFamily="34" charset="-122"/>
                <a:cs typeface="Arial" panose="020B0604020202020204"/>
              </a:rPr>
              <a:t>2</a:t>
            </a:r>
            <a:endParaRPr lang="zh-CN" altLang="en-US" sz="3600" b="1" kern="10">
              <a:solidFill>
                <a:srgbClr val="414455"/>
              </a:solidFill>
              <a:latin typeface="微软雅黑" panose="020B0503020204020204" pitchFamily="34" charset="-122"/>
              <a:ea typeface="微软雅黑" panose="020B0503020204020204" pitchFamily="34" charset="-122"/>
              <a:cs typeface="Arial" panose="020B0604020202020204"/>
            </a:endParaRPr>
          </a:p>
        </p:txBody>
      </p:sp>
      <p:sp>
        <p:nvSpPr>
          <p:cNvPr id="48" name="Rectangle 22"/>
          <p:cNvSpPr>
            <a:spLocks noChangeArrowheads="1"/>
          </p:cNvSpPr>
          <p:nvPr/>
        </p:nvSpPr>
        <p:spPr bwMode="auto">
          <a:xfrm>
            <a:off x="4557092" y="2230842"/>
            <a:ext cx="3281574"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fontAlgn="base" hangingPunct="1">
              <a:lnSpc>
                <a:spcPct val="120000"/>
              </a:lnSpc>
              <a:buClrTx/>
              <a:buSzTx/>
            </a:pP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综合理财项目</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情况汇报</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l" eaLnBrk="1" fontAlgn="base" hangingPunct="1">
              <a:lnSpc>
                <a:spcPct val="120000"/>
              </a:lnSpc>
              <a:buClrTx/>
              <a:buSzTx/>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项目人员、工作任务</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、问题响应、质量保证等</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WordArt 20"/>
          <p:cNvSpPr>
            <a:spLocks noChangeArrowheads="1" noChangeShapeType="1" noTextEdit="1"/>
          </p:cNvSpPr>
          <p:nvPr/>
        </p:nvSpPr>
        <p:spPr bwMode="auto">
          <a:xfrm>
            <a:off x="4480892" y="2983084"/>
            <a:ext cx="304800" cy="457059"/>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3600" b="1" kern="10" dirty="0">
                <a:solidFill>
                  <a:srgbClr val="414455"/>
                </a:solidFill>
                <a:latin typeface="微软雅黑" panose="020B0503020204020204" pitchFamily="34" charset="-122"/>
                <a:ea typeface="微软雅黑" panose="020B0503020204020204" pitchFamily="34" charset="-122"/>
                <a:cs typeface="Arial" panose="020B0604020202020204"/>
              </a:rPr>
              <a:t>3</a:t>
            </a:r>
            <a:endParaRPr lang="zh-CN" altLang="en-US" sz="3600" b="1" kern="10" dirty="0">
              <a:solidFill>
                <a:srgbClr val="414455"/>
              </a:solidFill>
              <a:latin typeface="微软雅黑" panose="020B0503020204020204" pitchFamily="34" charset="-122"/>
              <a:ea typeface="微软雅黑" panose="020B0503020204020204" pitchFamily="34" charset="-122"/>
              <a:cs typeface="Arial" panose="020B0604020202020204"/>
            </a:endParaRPr>
          </a:p>
        </p:txBody>
      </p:sp>
      <p:sp>
        <p:nvSpPr>
          <p:cNvPr id="50" name="Rectangle 22"/>
          <p:cNvSpPr>
            <a:spLocks noChangeArrowheads="1"/>
          </p:cNvSpPr>
          <p:nvPr/>
        </p:nvSpPr>
        <p:spPr bwMode="auto">
          <a:xfrm>
            <a:off x="4938092" y="2911668"/>
            <a:ext cx="33063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fontAlgn="base" hangingPunct="1">
              <a:lnSpc>
                <a:spcPct val="120000"/>
              </a:lnSpc>
              <a:buClrTx/>
              <a:buSzTx/>
            </a:pP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个人结售汇项目</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情况汇报</a:t>
            </a:r>
          </a:p>
          <a:p>
            <a:pPr fontAlgn="base">
              <a:lnSpc>
                <a:spcPct val="12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项目人员</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、技术架构、项目计划等</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eaLnBrk="1" fontAlgn="base" hangingPunct="1">
              <a:lnSpc>
                <a:spcPct val="120000"/>
              </a:lnSpc>
              <a:buClrTx/>
              <a:buSzTx/>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WordArt 20"/>
          <p:cNvSpPr>
            <a:spLocks noChangeArrowheads="1" noChangeShapeType="1" noTextEdit="1"/>
          </p:cNvSpPr>
          <p:nvPr/>
        </p:nvSpPr>
        <p:spPr bwMode="auto">
          <a:xfrm>
            <a:off x="4768924" y="3723286"/>
            <a:ext cx="304800" cy="457059"/>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3600" b="1" kern="10" dirty="0">
                <a:solidFill>
                  <a:srgbClr val="414455"/>
                </a:solidFill>
                <a:latin typeface="微软雅黑" panose="020B0503020204020204" pitchFamily="34" charset="-122"/>
                <a:ea typeface="微软雅黑" panose="020B0503020204020204" pitchFamily="34" charset="-122"/>
                <a:cs typeface="Arial" panose="020B0604020202020204"/>
              </a:rPr>
              <a:t>4</a:t>
            </a:r>
            <a:endParaRPr lang="zh-CN" altLang="en-US" sz="3600" b="1" kern="10" dirty="0">
              <a:solidFill>
                <a:srgbClr val="414455"/>
              </a:solidFill>
              <a:latin typeface="微软雅黑" panose="020B0503020204020204" pitchFamily="34" charset="-122"/>
              <a:ea typeface="微软雅黑" panose="020B0503020204020204" pitchFamily="34" charset="-122"/>
              <a:cs typeface="Arial" panose="020B0604020202020204"/>
            </a:endParaRPr>
          </a:p>
        </p:txBody>
      </p:sp>
      <p:sp>
        <p:nvSpPr>
          <p:cNvPr id="13" name="Rectangle 22"/>
          <p:cNvSpPr>
            <a:spLocks noChangeArrowheads="1"/>
          </p:cNvSpPr>
          <p:nvPr/>
        </p:nvSpPr>
        <p:spPr bwMode="auto">
          <a:xfrm>
            <a:off x="5226124" y="3651870"/>
            <a:ext cx="3306316"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fontAlgn="base" hangingPunct="1">
              <a:lnSpc>
                <a:spcPct val="120000"/>
              </a:lnSpc>
              <a:buClrTx/>
              <a:buSzTx/>
            </a:pP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恒生技术情况</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汇报</a:t>
            </a:r>
          </a:p>
          <a:p>
            <a:pPr algn="l" eaLnBrk="1" fontAlgn="base" hangingPunct="1">
              <a:lnSpc>
                <a:spcPct val="120000"/>
              </a:lnSpc>
              <a:buClrTx/>
              <a:buSzTx/>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大数据、区块链、人工智能等</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42"/>
          <p:cNvSpPr>
            <a:spLocks noChangeArrowheads="1"/>
          </p:cNvSpPr>
          <p:nvPr/>
        </p:nvSpPr>
        <p:spPr bwMode="auto">
          <a:xfrm>
            <a:off x="510779" y="333376"/>
            <a:ext cx="6858000" cy="536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a:lnSpc>
                <a:spcPct val="90000"/>
              </a:lnSpc>
            </a:pPr>
            <a:r>
              <a:rPr lang="zh-CN" altLang="en-US" sz="2400" b="1">
                <a:solidFill>
                  <a:srgbClr val="3558CC"/>
                </a:solidFill>
                <a:latin typeface="微软雅黑" pitchFamily="34" charset="-122"/>
                <a:ea typeface="微软雅黑" pitchFamily="34" charset="-122"/>
                <a:sym typeface="DengXian" charset="-122"/>
              </a:rPr>
              <a:t>技术是恒生的核心竞争力</a:t>
            </a:r>
          </a:p>
        </p:txBody>
      </p:sp>
      <p:sp>
        <p:nvSpPr>
          <p:cNvPr id="38915" name="TextBox 6"/>
          <p:cNvSpPr>
            <a:spLocks noChangeArrowheads="1"/>
          </p:cNvSpPr>
          <p:nvPr/>
        </p:nvSpPr>
        <p:spPr bwMode="auto">
          <a:xfrm>
            <a:off x="1135857" y="1433513"/>
            <a:ext cx="2989660" cy="407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r>
              <a:rPr lang="zh-CN" altLang="en-US" sz="1100">
                <a:solidFill>
                  <a:srgbClr val="323F4F"/>
                </a:solidFill>
                <a:latin typeface="微软雅黑" pitchFamily="34" charset="-122"/>
                <a:ea typeface="微软雅黑" pitchFamily="34" charset="-122"/>
                <a:sym typeface="微软雅黑" pitchFamily="34" charset="-122"/>
              </a:rPr>
              <a:t>恒生形成以恒生研究院、研发中心以及业务部门平台研发为核心的三级研发架构体系</a:t>
            </a:r>
            <a:endParaRPr lang="zh-CN" altLang="en-US"/>
          </a:p>
        </p:txBody>
      </p:sp>
      <p:sp>
        <p:nvSpPr>
          <p:cNvPr id="38916" name="îṥḻïḋè"/>
          <p:cNvSpPr>
            <a:spLocks noChangeArrowheads="1"/>
          </p:cNvSpPr>
          <p:nvPr/>
        </p:nvSpPr>
        <p:spPr bwMode="auto">
          <a:xfrm>
            <a:off x="2428876" y="1319213"/>
            <a:ext cx="403622" cy="60722"/>
          </a:xfrm>
          <a:prstGeom prst="rect">
            <a:avLst/>
          </a:prstGeom>
          <a:gradFill rotWithShape="1">
            <a:gsLst>
              <a:gs pos="0">
                <a:srgbClr val="3D72DA"/>
              </a:gs>
              <a:gs pos="50000">
                <a:srgbClr val="A7B5DB"/>
              </a:gs>
              <a:gs pos="100000">
                <a:srgbClr val="EDE1F1"/>
              </a:gs>
            </a:gsLst>
            <a:lin ang="8100000" scaled="1"/>
          </a:gradFill>
          <a:ln>
            <a:noFill/>
          </a:ln>
          <a:extLst>
            <a:ext uri="{91240B29-F687-4F45-9708-019B960494DF}">
              <a14:hiddenLine xmlns:a14="http://schemas.microsoft.com/office/drawing/2010/main" w="12700" cap="flat" cmpd="sng">
                <a:solidFill>
                  <a:srgbClr val="31538F"/>
                </a:solidFill>
                <a:bevel/>
                <a:headEnd/>
                <a:tailEnd/>
              </a14:hiddenLine>
            </a:ext>
          </a:extLst>
        </p:spPr>
        <p:txBody>
          <a:bodyPr lIns="68580" tIns="34290" rIns="68580" bIns="34290" anchor="ctr"/>
          <a:lstStyle/>
          <a:p>
            <a:pPr algn="ctr">
              <a:lnSpc>
                <a:spcPct val="90000"/>
              </a:lnSpc>
            </a:pPr>
            <a:endParaRPr lang="zh-CN" altLang="zh-CN" sz="2500" b="1" i="1">
              <a:solidFill>
                <a:srgbClr val="FFFFFF"/>
              </a:solidFill>
              <a:latin typeface="DengXian" charset="-122"/>
              <a:ea typeface="DengXian" charset="-122"/>
              <a:sym typeface="DengXian" charset="-122"/>
            </a:endParaRPr>
          </a:p>
        </p:txBody>
      </p:sp>
      <p:sp>
        <p:nvSpPr>
          <p:cNvPr id="38917" name="îṥḻïḋè"/>
          <p:cNvSpPr>
            <a:spLocks noChangeArrowheads="1"/>
          </p:cNvSpPr>
          <p:nvPr/>
        </p:nvSpPr>
        <p:spPr bwMode="auto">
          <a:xfrm>
            <a:off x="6279357" y="1596629"/>
            <a:ext cx="403622" cy="59531"/>
          </a:xfrm>
          <a:prstGeom prst="rect">
            <a:avLst/>
          </a:prstGeom>
          <a:gradFill rotWithShape="1">
            <a:gsLst>
              <a:gs pos="0">
                <a:srgbClr val="3D72DA"/>
              </a:gs>
              <a:gs pos="50000">
                <a:srgbClr val="A7B5DB"/>
              </a:gs>
              <a:gs pos="100000">
                <a:srgbClr val="EDE1F1"/>
              </a:gs>
            </a:gsLst>
            <a:lin ang="8100000" scaled="1"/>
          </a:gradFill>
          <a:ln>
            <a:noFill/>
          </a:ln>
          <a:extLst>
            <a:ext uri="{91240B29-F687-4F45-9708-019B960494DF}">
              <a14:hiddenLine xmlns:a14="http://schemas.microsoft.com/office/drawing/2010/main" w="12700" cap="flat" cmpd="sng">
                <a:solidFill>
                  <a:srgbClr val="31538F"/>
                </a:solidFill>
                <a:bevel/>
                <a:headEnd/>
                <a:tailEnd/>
              </a14:hiddenLine>
            </a:ext>
          </a:extLst>
        </p:spPr>
        <p:txBody>
          <a:bodyPr lIns="68580" tIns="34290" rIns="68580" bIns="34290" anchor="ctr"/>
          <a:lstStyle/>
          <a:p>
            <a:pPr algn="ctr">
              <a:lnSpc>
                <a:spcPct val="90000"/>
              </a:lnSpc>
            </a:pPr>
            <a:endParaRPr lang="zh-CN" altLang="zh-CN" sz="2500" b="1" i="1">
              <a:solidFill>
                <a:srgbClr val="FFFFFF"/>
              </a:solidFill>
              <a:latin typeface="DengXian" charset="-122"/>
              <a:ea typeface="DengXian" charset="-122"/>
              <a:sym typeface="DengXian" charset="-122"/>
            </a:endParaRPr>
          </a:p>
        </p:txBody>
      </p:sp>
      <p:sp>
        <p:nvSpPr>
          <p:cNvPr id="38918" name="TextBox 9"/>
          <p:cNvSpPr>
            <a:spLocks noChangeArrowheads="1"/>
          </p:cNvSpPr>
          <p:nvPr/>
        </p:nvSpPr>
        <p:spPr bwMode="auto">
          <a:xfrm>
            <a:off x="4986338" y="1709737"/>
            <a:ext cx="298846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lnSpc>
                <a:spcPct val="150000"/>
              </a:lnSpc>
            </a:pPr>
            <a:r>
              <a:rPr lang="zh-CN" altLang="en-US" sz="1100">
                <a:solidFill>
                  <a:srgbClr val="323F4F"/>
                </a:solidFill>
                <a:latin typeface="微软雅黑" pitchFamily="34" charset="-122"/>
                <a:ea typeface="微软雅黑" pitchFamily="34" charset="-122"/>
                <a:sym typeface="微软雅黑" pitchFamily="34" charset="-122"/>
              </a:rPr>
              <a:t>研发投入占营业收入的</a:t>
            </a:r>
            <a:r>
              <a:rPr lang="en-US" altLang="zh-CN" sz="1100">
                <a:solidFill>
                  <a:srgbClr val="323F4F"/>
                </a:solidFill>
                <a:latin typeface="微软雅黑" pitchFamily="34" charset="-122"/>
                <a:ea typeface="微软雅黑" pitchFamily="34" charset="-122"/>
                <a:sym typeface="微软雅黑" pitchFamily="34" charset="-122"/>
              </a:rPr>
              <a:t>43%</a:t>
            </a:r>
            <a:endParaRPr lang="zh-CN" altLang="en-US" sz="1100">
              <a:solidFill>
                <a:srgbClr val="323F4F"/>
              </a:solidFill>
              <a:latin typeface="微软雅黑" pitchFamily="34" charset="-122"/>
              <a:ea typeface="微软雅黑" pitchFamily="34" charset="-122"/>
              <a:sym typeface="微软雅黑" pitchFamily="34" charset="-122"/>
            </a:endParaRPr>
          </a:p>
          <a:p>
            <a:pPr algn="ctr">
              <a:lnSpc>
                <a:spcPct val="150000"/>
              </a:lnSpc>
            </a:pPr>
            <a:r>
              <a:rPr lang="zh-CN" altLang="en-US" sz="1100">
                <a:solidFill>
                  <a:srgbClr val="323F4F"/>
                </a:solidFill>
                <a:latin typeface="微软雅黑" pitchFamily="34" charset="-122"/>
                <a:ea typeface="微软雅黑" pitchFamily="34" charset="-122"/>
                <a:sym typeface="微软雅黑" pitchFamily="34" charset="-122"/>
              </a:rPr>
              <a:t>研发人员数量占公司总人数的</a:t>
            </a:r>
            <a:r>
              <a:rPr lang="en-US" altLang="zh-CN" sz="1100">
                <a:solidFill>
                  <a:srgbClr val="323F4F"/>
                </a:solidFill>
                <a:latin typeface="微软雅黑" pitchFamily="34" charset="-122"/>
                <a:ea typeface="微软雅黑" pitchFamily="34" charset="-122"/>
                <a:sym typeface="微软雅黑" pitchFamily="34" charset="-122"/>
              </a:rPr>
              <a:t>64%</a:t>
            </a:r>
            <a:endParaRPr lang="zh-CN" altLang="en-US" sz="1100">
              <a:solidFill>
                <a:srgbClr val="323F4F"/>
              </a:solidFill>
              <a:latin typeface="微软雅黑" pitchFamily="34" charset="-122"/>
              <a:ea typeface="微软雅黑" pitchFamily="34" charset="-122"/>
              <a:sym typeface="微软雅黑" pitchFamily="34" charset="-122"/>
            </a:endParaRPr>
          </a:p>
          <a:p>
            <a:pPr algn="ctr">
              <a:lnSpc>
                <a:spcPct val="150000"/>
              </a:lnSpc>
            </a:pPr>
            <a:r>
              <a:rPr lang="zh-CN" altLang="en-US" sz="1100">
                <a:solidFill>
                  <a:srgbClr val="323F4F"/>
                </a:solidFill>
                <a:latin typeface="微软雅黑" pitchFamily="34" charset="-122"/>
                <a:ea typeface="微软雅黑" pitchFamily="34" charset="-122"/>
                <a:sym typeface="微软雅黑" pitchFamily="34" charset="-122"/>
              </a:rPr>
              <a:t>均占据业内前茅</a:t>
            </a:r>
          </a:p>
        </p:txBody>
      </p:sp>
      <p:sp>
        <p:nvSpPr>
          <p:cNvPr id="38919" name="îṥḻïḋè"/>
          <p:cNvSpPr>
            <a:spLocks noChangeArrowheads="1"/>
          </p:cNvSpPr>
          <p:nvPr/>
        </p:nvSpPr>
        <p:spPr bwMode="auto">
          <a:xfrm>
            <a:off x="6279357" y="3121819"/>
            <a:ext cx="403622" cy="59531"/>
          </a:xfrm>
          <a:prstGeom prst="rect">
            <a:avLst/>
          </a:prstGeom>
          <a:gradFill rotWithShape="1">
            <a:gsLst>
              <a:gs pos="0">
                <a:srgbClr val="3D72DA"/>
              </a:gs>
              <a:gs pos="50000">
                <a:srgbClr val="A7B5DB"/>
              </a:gs>
              <a:gs pos="100000">
                <a:srgbClr val="EDE1F1"/>
              </a:gs>
            </a:gsLst>
            <a:lin ang="8100000" scaled="1"/>
          </a:gradFill>
          <a:ln>
            <a:noFill/>
          </a:ln>
          <a:extLst>
            <a:ext uri="{91240B29-F687-4F45-9708-019B960494DF}">
              <a14:hiddenLine xmlns:a14="http://schemas.microsoft.com/office/drawing/2010/main" w="12700" cap="flat" cmpd="sng">
                <a:solidFill>
                  <a:srgbClr val="31538F"/>
                </a:solidFill>
                <a:bevel/>
                <a:headEnd/>
                <a:tailEnd/>
              </a14:hiddenLine>
            </a:ext>
          </a:extLst>
        </p:spPr>
        <p:txBody>
          <a:bodyPr lIns="68580" tIns="34290" rIns="68580" bIns="34290" anchor="ctr"/>
          <a:lstStyle/>
          <a:p>
            <a:pPr algn="ctr">
              <a:lnSpc>
                <a:spcPct val="90000"/>
              </a:lnSpc>
            </a:pPr>
            <a:endParaRPr lang="zh-CN" altLang="zh-CN" sz="2500" b="1" i="1">
              <a:solidFill>
                <a:srgbClr val="FFFFFF"/>
              </a:solidFill>
              <a:latin typeface="DengXian" charset="-122"/>
              <a:ea typeface="DengXian" charset="-122"/>
              <a:sym typeface="DengXian" charset="-122"/>
            </a:endParaRPr>
          </a:p>
        </p:txBody>
      </p:sp>
      <p:sp>
        <p:nvSpPr>
          <p:cNvPr id="38920" name="TextBox 11"/>
          <p:cNvSpPr>
            <a:spLocks noChangeArrowheads="1"/>
          </p:cNvSpPr>
          <p:nvPr/>
        </p:nvSpPr>
        <p:spPr bwMode="auto">
          <a:xfrm>
            <a:off x="4986338" y="3234929"/>
            <a:ext cx="29884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lnSpc>
                <a:spcPct val="150000"/>
              </a:lnSpc>
            </a:pPr>
            <a:r>
              <a:rPr lang="zh-CN" altLang="en-US" sz="1100">
                <a:solidFill>
                  <a:srgbClr val="323F4F"/>
                </a:solidFill>
                <a:latin typeface="微软雅黑" pitchFamily="34" charset="-122"/>
                <a:ea typeface="微软雅黑" pitchFamily="34" charset="-122"/>
                <a:sym typeface="微软雅黑" pitchFamily="34" charset="-122"/>
              </a:rPr>
              <a:t>博士后科研工作站单位</a:t>
            </a:r>
          </a:p>
        </p:txBody>
      </p:sp>
      <p:grpSp>
        <p:nvGrpSpPr>
          <p:cNvPr id="38921" name="组合 2"/>
          <p:cNvGrpSpPr>
            <a:grpSpLocks/>
          </p:cNvGrpSpPr>
          <p:nvPr/>
        </p:nvGrpSpPr>
        <p:grpSpPr bwMode="auto">
          <a:xfrm>
            <a:off x="1150144" y="2001441"/>
            <a:ext cx="2961085" cy="2340769"/>
            <a:chOff x="0" y="0"/>
            <a:chExt cx="3948294" cy="3120723"/>
          </a:xfrm>
        </p:grpSpPr>
        <p:grpSp>
          <p:nvGrpSpPr>
            <p:cNvPr id="38922" name="组合 20"/>
            <p:cNvGrpSpPr>
              <a:grpSpLocks/>
            </p:cNvGrpSpPr>
            <p:nvPr/>
          </p:nvGrpSpPr>
          <p:grpSpPr bwMode="auto">
            <a:xfrm>
              <a:off x="0" y="0"/>
              <a:ext cx="3948294" cy="3120723"/>
              <a:chOff x="0" y="0"/>
              <a:chExt cx="4984750" cy="3939936"/>
            </a:xfrm>
          </p:grpSpPr>
          <p:sp>
            <p:nvSpPr>
              <p:cNvPr id="38923" name="îSľiḍé"/>
              <p:cNvSpPr>
                <a:spLocks noChangeArrowheads="1"/>
              </p:cNvSpPr>
              <p:nvPr/>
            </p:nvSpPr>
            <p:spPr bwMode="auto">
              <a:xfrm>
                <a:off x="1516767" y="0"/>
                <a:ext cx="1951217" cy="1688260"/>
              </a:xfrm>
              <a:custGeom>
                <a:avLst/>
                <a:gdLst>
                  <a:gd name="T0" fmla="*/ 1024 w 2048"/>
                  <a:gd name="T1" fmla="*/ 0 h 1772"/>
                  <a:gd name="T2" fmla="*/ 0 w 2048"/>
                  <a:gd name="T3" fmla="*/ 1772 h 1772"/>
                  <a:gd name="T4" fmla="*/ 2048 w 2048"/>
                  <a:gd name="T5" fmla="*/ 1772 h 1772"/>
                  <a:gd name="T6" fmla="*/ 1024 w 2048"/>
                  <a:gd name="T7" fmla="*/ 0 h 1772"/>
                  <a:gd name="T8" fmla="*/ 0 60000 65536"/>
                  <a:gd name="T9" fmla="*/ 0 60000 65536"/>
                  <a:gd name="T10" fmla="*/ 0 60000 65536"/>
                  <a:gd name="T11" fmla="*/ 0 60000 65536"/>
                  <a:gd name="T12" fmla="*/ 0 w 2048"/>
                  <a:gd name="T13" fmla="*/ 0 h 1772"/>
                  <a:gd name="T14" fmla="*/ 2048 w 2048"/>
                  <a:gd name="T15" fmla="*/ 1772 h 1772"/>
                </a:gdLst>
                <a:ahLst/>
                <a:cxnLst>
                  <a:cxn ang="T8">
                    <a:pos x="T0" y="T1"/>
                  </a:cxn>
                  <a:cxn ang="T9">
                    <a:pos x="T2" y="T3"/>
                  </a:cxn>
                  <a:cxn ang="T10">
                    <a:pos x="T4" y="T5"/>
                  </a:cxn>
                  <a:cxn ang="T11">
                    <a:pos x="T6" y="T7"/>
                  </a:cxn>
                </a:cxnLst>
                <a:rect l="T12" t="T13" r="T14" b="T15"/>
                <a:pathLst>
                  <a:path w="2048" h="1772">
                    <a:moveTo>
                      <a:pt x="1024" y="0"/>
                    </a:moveTo>
                    <a:lnTo>
                      <a:pt x="0" y="1772"/>
                    </a:lnTo>
                    <a:lnTo>
                      <a:pt x="2048" y="1772"/>
                    </a:lnTo>
                    <a:lnTo>
                      <a:pt x="1024" y="0"/>
                    </a:lnTo>
                    <a:close/>
                  </a:path>
                </a:pathLst>
              </a:custGeom>
              <a:solidFill>
                <a:srgbClr val="BBD6E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marL="914400">
                  <a:defRPr>
                    <a:solidFill>
                      <a:schemeClr val="tx1"/>
                    </a:solidFill>
                    <a:latin typeface="Arial" pitchFamily="34" charset="0"/>
                  </a:defRPr>
                </a:lvl2pPr>
                <a:lvl3pPr marL="1828800">
                  <a:defRPr>
                    <a:solidFill>
                      <a:schemeClr val="tx1"/>
                    </a:solidFill>
                    <a:latin typeface="Arial" pitchFamily="34" charset="0"/>
                  </a:defRPr>
                </a:lvl3pPr>
                <a:lvl4pPr marL="2743200">
                  <a:defRPr>
                    <a:solidFill>
                      <a:schemeClr val="tx1"/>
                    </a:solidFill>
                    <a:latin typeface="Arial" pitchFamily="34" charset="0"/>
                  </a:defRPr>
                </a:lvl4pPr>
                <a:lvl5pPr marL="3657600">
                  <a:defRPr>
                    <a:solidFill>
                      <a:schemeClr val="tx1"/>
                    </a:solidFill>
                    <a:latin typeface="Arial" pitchFamily="34" charset="0"/>
                  </a:defRPr>
                </a:lvl5pPr>
                <a:lvl6pPr marL="4114800" fontAlgn="base">
                  <a:spcBef>
                    <a:spcPct val="0"/>
                  </a:spcBef>
                  <a:spcAft>
                    <a:spcPct val="0"/>
                  </a:spcAft>
                  <a:buFont typeface="Arial" pitchFamily="34" charset="0"/>
                  <a:defRPr>
                    <a:solidFill>
                      <a:schemeClr val="tx1"/>
                    </a:solidFill>
                    <a:latin typeface="Arial" pitchFamily="34" charset="0"/>
                  </a:defRPr>
                </a:lvl6pPr>
                <a:lvl7pPr marL="4572000" fontAlgn="base">
                  <a:spcBef>
                    <a:spcPct val="0"/>
                  </a:spcBef>
                  <a:spcAft>
                    <a:spcPct val="0"/>
                  </a:spcAft>
                  <a:buFont typeface="Arial" pitchFamily="34" charset="0"/>
                  <a:defRPr>
                    <a:solidFill>
                      <a:schemeClr val="tx1"/>
                    </a:solidFill>
                    <a:latin typeface="Arial" pitchFamily="34" charset="0"/>
                  </a:defRPr>
                </a:lvl7pPr>
                <a:lvl8pPr marL="5029200" fontAlgn="base">
                  <a:spcBef>
                    <a:spcPct val="0"/>
                  </a:spcBef>
                  <a:spcAft>
                    <a:spcPct val="0"/>
                  </a:spcAft>
                  <a:buFont typeface="Arial" pitchFamily="34" charset="0"/>
                  <a:defRPr>
                    <a:solidFill>
                      <a:schemeClr val="tx1"/>
                    </a:solidFill>
                    <a:latin typeface="Arial" pitchFamily="34" charset="0"/>
                  </a:defRPr>
                </a:lvl8pPr>
                <a:lvl9pPr marL="5486400" fontAlgn="base">
                  <a:spcBef>
                    <a:spcPct val="0"/>
                  </a:spcBef>
                  <a:spcAft>
                    <a:spcPct val="0"/>
                  </a:spcAft>
                  <a:buFont typeface="Arial" pitchFamily="34" charset="0"/>
                  <a:defRPr>
                    <a:solidFill>
                      <a:schemeClr val="tx1"/>
                    </a:solidFill>
                    <a:latin typeface="Arial" pitchFamily="34" charset="0"/>
                  </a:defRPr>
                </a:lvl9pPr>
              </a:lstStyle>
              <a:p>
                <a:endParaRPr lang="zh-CN" altLang="zh-CN" sz="2700">
                  <a:latin typeface="DengXian" charset="-122"/>
                  <a:ea typeface="DengXian" charset="-122"/>
                  <a:sym typeface="DengXian" charset="-122"/>
                </a:endParaRPr>
              </a:p>
            </p:txBody>
          </p:sp>
          <p:sp>
            <p:nvSpPr>
              <p:cNvPr id="38924" name="ïṣḻíḑè"/>
              <p:cNvSpPr>
                <a:spLocks noChangeArrowheads="1"/>
              </p:cNvSpPr>
              <p:nvPr/>
            </p:nvSpPr>
            <p:spPr bwMode="auto">
              <a:xfrm>
                <a:off x="758383" y="1502171"/>
                <a:ext cx="3467984" cy="1311927"/>
              </a:xfrm>
              <a:custGeom>
                <a:avLst/>
                <a:gdLst>
                  <a:gd name="T0" fmla="*/ 0 w 3640"/>
                  <a:gd name="T1" fmla="*/ 1377 h 1377"/>
                  <a:gd name="T2" fmla="*/ 3640 w 3640"/>
                  <a:gd name="T3" fmla="*/ 1377 h 1377"/>
                  <a:gd name="T4" fmla="*/ 2844 w 3640"/>
                  <a:gd name="T5" fmla="*/ 0 h 1377"/>
                  <a:gd name="T6" fmla="*/ 796 w 3640"/>
                  <a:gd name="T7" fmla="*/ 0 h 1377"/>
                  <a:gd name="T8" fmla="*/ 0 w 3640"/>
                  <a:gd name="T9" fmla="*/ 1377 h 1377"/>
                  <a:gd name="T10" fmla="*/ 0 60000 65536"/>
                  <a:gd name="T11" fmla="*/ 0 60000 65536"/>
                  <a:gd name="T12" fmla="*/ 0 60000 65536"/>
                  <a:gd name="T13" fmla="*/ 0 60000 65536"/>
                  <a:gd name="T14" fmla="*/ 0 60000 65536"/>
                  <a:gd name="T15" fmla="*/ 0 w 3640"/>
                  <a:gd name="T16" fmla="*/ 0 h 1377"/>
                  <a:gd name="T17" fmla="*/ 3640 w 3640"/>
                  <a:gd name="T18" fmla="*/ 1377 h 1377"/>
                </a:gdLst>
                <a:ahLst/>
                <a:cxnLst>
                  <a:cxn ang="T10">
                    <a:pos x="T0" y="T1"/>
                  </a:cxn>
                  <a:cxn ang="T11">
                    <a:pos x="T2" y="T3"/>
                  </a:cxn>
                  <a:cxn ang="T12">
                    <a:pos x="T4" y="T5"/>
                  </a:cxn>
                  <a:cxn ang="T13">
                    <a:pos x="T6" y="T7"/>
                  </a:cxn>
                  <a:cxn ang="T14">
                    <a:pos x="T8" y="T9"/>
                  </a:cxn>
                </a:cxnLst>
                <a:rect l="T15" t="T16" r="T17" b="T18"/>
                <a:pathLst>
                  <a:path w="3640" h="1377">
                    <a:moveTo>
                      <a:pt x="0" y="1377"/>
                    </a:moveTo>
                    <a:lnTo>
                      <a:pt x="3640" y="1377"/>
                    </a:lnTo>
                    <a:lnTo>
                      <a:pt x="2844" y="0"/>
                    </a:lnTo>
                    <a:lnTo>
                      <a:pt x="796" y="0"/>
                    </a:lnTo>
                    <a:lnTo>
                      <a:pt x="0" y="1377"/>
                    </a:lnTo>
                    <a:close/>
                  </a:path>
                </a:pathLst>
              </a:custGeom>
              <a:solidFill>
                <a:srgbClr val="8DA9D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marL="914400">
                  <a:defRPr>
                    <a:solidFill>
                      <a:schemeClr val="tx1"/>
                    </a:solidFill>
                    <a:latin typeface="Arial" pitchFamily="34" charset="0"/>
                  </a:defRPr>
                </a:lvl2pPr>
                <a:lvl3pPr marL="1828800">
                  <a:defRPr>
                    <a:solidFill>
                      <a:schemeClr val="tx1"/>
                    </a:solidFill>
                    <a:latin typeface="Arial" pitchFamily="34" charset="0"/>
                  </a:defRPr>
                </a:lvl3pPr>
                <a:lvl4pPr marL="2743200">
                  <a:defRPr>
                    <a:solidFill>
                      <a:schemeClr val="tx1"/>
                    </a:solidFill>
                    <a:latin typeface="Arial" pitchFamily="34" charset="0"/>
                  </a:defRPr>
                </a:lvl4pPr>
                <a:lvl5pPr marL="3657600">
                  <a:defRPr>
                    <a:solidFill>
                      <a:schemeClr val="tx1"/>
                    </a:solidFill>
                    <a:latin typeface="Arial" pitchFamily="34" charset="0"/>
                  </a:defRPr>
                </a:lvl5pPr>
                <a:lvl6pPr marL="4114800" fontAlgn="base">
                  <a:spcBef>
                    <a:spcPct val="0"/>
                  </a:spcBef>
                  <a:spcAft>
                    <a:spcPct val="0"/>
                  </a:spcAft>
                  <a:buFont typeface="Arial" pitchFamily="34" charset="0"/>
                  <a:defRPr>
                    <a:solidFill>
                      <a:schemeClr val="tx1"/>
                    </a:solidFill>
                    <a:latin typeface="Arial" pitchFamily="34" charset="0"/>
                  </a:defRPr>
                </a:lvl6pPr>
                <a:lvl7pPr marL="4572000" fontAlgn="base">
                  <a:spcBef>
                    <a:spcPct val="0"/>
                  </a:spcBef>
                  <a:spcAft>
                    <a:spcPct val="0"/>
                  </a:spcAft>
                  <a:buFont typeface="Arial" pitchFamily="34" charset="0"/>
                  <a:defRPr>
                    <a:solidFill>
                      <a:schemeClr val="tx1"/>
                    </a:solidFill>
                    <a:latin typeface="Arial" pitchFamily="34" charset="0"/>
                  </a:defRPr>
                </a:lvl7pPr>
                <a:lvl8pPr marL="5029200" fontAlgn="base">
                  <a:spcBef>
                    <a:spcPct val="0"/>
                  </a:spcBef>
                  <a:spcAft>
                    <a:spcPct val="0"/>
                  </a:spcAft>
                  <a:buFont typeface="Arial" pitchFamily="34" charset="0"/>
                  <a:defRPr>
                    <a:solidFill>
                      <a:schemeClr val="tx1"/>
                    </a:solidFill>
                    <a:latin typeface="Arial" pitchFamily="34" charset="0"/>
                  </a:defRPr>
                </a:lvl8pPr>
                <a:lvl9pPr marL="5486400" fontAlgn="base">
                  <a:spcBef>
                    <a:spcPct val="0"/>
                  </a:spcBef>
                  <a:spcAft>
                    <a:spcPct val="0"/>
                  </a:spcAft>
                  <a:buFont typeface="Arial" pitchFamily="34" charset="0"/>
                  <a:defRPr>
                    <a:solidFill>
                      <a:schemeClr val="tx1"/>
                    </a:solidFill>
                    <a:latin typeface="Arial" pitchFamily="34" charset="0"/>
                  </a:defRPr>
                </a:lvl9pPr>
              </a:lstStyle>
              <a:p>
                <a:endParaRPr lang="zh-CN" altLang="zh-CN" sz="2700">
                  <a:latin typeface="DengXian" charset="-122"/>
                  <a:ea typeface="DengXian" charset="-122"/>
                  <a:sym typeface="DengXian" charset="-122"/>
                </a:endParaRPr>
              </a:p>
            </p:txBody>
          </p:sp>
          <p:sp>
            <p:nvSpPr>
              <p:cNvPr id="38925" name="íṧ1ïdè"/>
              <p:cNvSpPr>
                <a:spLocks noChangeArrowheads="1"/>
              </p:cNvSpPr>
              <p:nvPr/>
            </p:nvSpPr>
            <p:spPr bwMode="auto">
              <a:xfrm>
                <a:off x="0" y="2628009"/>
                <a:ext cx="4984750" cy="1311927"/>
              </a:xfrm>
              <a:custGeom>
                <a:avLst/>
                <a:gdLst>
                  <a:gd name="T0" fmla="*/ 796 w 5232"/>
                  <a:gd name="T1" fmla="*/ 0 h 1377"/>
                  <a:gd name="T2" fmla="*/ 0 w 5232"/>
                  <a:gd name="T3" fmla="*/ 1377 h 1377"/>
                  <a:gd name="T4" fmla="*/ 2616 w 5232"/>
                  <a:gd name="T5" fmla="*/ 1377 h 1377"/>
                  <a:gd name="T6" fmla="*/ 5232 w 5232"/>
                  <a:gd name="T7" fmla="*/ 1377 h 1377"/>
                  <a:gd name="T8" fmla="*/ 4436 w 5232"/>
                  <a:gd name="T9" fmla="*/ 0 h 1377"/>
                  <a:gd name="T10" fmla="*/ 796 w 5232"/>
                  <a:gd name="T11" fmla="*/ 0 h 1377"/>
                  <a:gd name="T12" fmla="*/ 0 60000 65536"/>
                  <a:gd name="T13" fmla="*/ 0 60000 65536"/>
                  <a:gd name="T14" fmla="*/ 0 60000 65536"/>
                  <a:gd name="T15" fmla="*/ 0 60000 65536"/>
                  <a:gd name="T16" fmla="*/ 0 60000 65536"/>
                  <a:gd name="T17" fmla="*/ 0 60000 65536"/>
                  <a:gd name="T18" fmla="*/ 0 w 5232"/>
                  <a:gd name="T19" fmla="*/ 0 h 1377"/>
                  <a:gd name="T20" fmla="*/ 5232 w 5232"/>
                  <a:gd name="T21" fmla="*/ 1377 h 1377"/>
                </a:gdLst>
                <a:ahLst/>
                <a:cxnLst>
                  <a:cxn ang="T12">
                    <a:pos x="T0" y="T1"/>
                  </a:cxn>
                  <a:cxn ang="T13">
                    <a:pos x="T2" y="T3"/>
                  </a:cxn>
                  <a:cxn ang="T14">
                    <a:pos x="T4" y="T5"/>
                  </a:cxn>
                  <a:cxn ang="T15">
                    <a:pos x="T6" y="T7"/>
                  </a:cxn>
                  <a:cxn ang="T16">
                    <a:pos x="T8" y="T9"/>
                  </a:cxn>
                  <a:cxn ang="T17">
                    <a:pos x="T10" y="T11"/>
                  </a:cxn>
                </a:cxnLst>
                <a:rect l="T18" t="T19" r="T20" b="T21"/>
                <a:pathLst>
                  <a:path w="5232" h="1377">
                    <a:moveTo>
                      <a:pt x="796" y="0"/>
                    </a:moveTo>
                    <a:lnTo>
                      <a:pt x="0" y="1377"/>
                    </a:lnTo>
                    <a:lnTo>
                      <a:pt x="2616" y="1377"/>
                    </a:lnTo>
                    <a:lnTo>
                      <a:pt x="5232" y="1377"/>
                    </a:lnTo>
                    <a:lnTo>
                      <a:pt x="4436" y="0"/>
                    </a:lnTo>
                    <a:lnTo>
                      <a:pt x="796" y="0"/>
                    </a:lnTo>
                    <a:close/>
                  </a:path>
                </a:pathLst>
              </a:custGeom>
              <a:solidFill>
                <a:srgbClr val="3D72D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2700">
                  <a:solidFill>
                    <a:srgbClr val="000000"/>
                  </a:solidFill>
                  <a:latin typeface="DengXian" charset="-122"/>
                  <a:ea typeface="DengXian" charset="-122"/>
                  <a:sym typeface="DengXian" charset="-122"/>
                </a:endParaRPr>
              </a:p>
            </p:txBody>
          </p:sp>
        </p:grpSp>
        <p:sp>
          <p:nvSpPr>
            <p:cNvPr id="38926" name="TextBox 1"/>
            <p:cNvSpPr>
              <a:spLocks noChangeArrowheads="1"/>
            </p:cNvSpPr>
            <p:nvPr/>
          </p:nvSpPr>
          <p:spPr bwMode="auto">
            <a:xfrm>
              <a:off x="1441885" y="556274"/>
              <a:ext cx="1064525" cy="57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100" b="1">
                  <a:solidFill>
                    <a:schemeClr val="bg1"/>
                  </a:solidFill>
                  <a:latin typeface="微软雅黑" pitchFamily="34" charset="-122"/>
                  <a:ea typeface="微软雅黑" pitchFamily="34" charset="-122"/>
                  <a:sym typeface="微软雅黑" pitchFamily="34" charset="-122"/>
                </a:rPr>
                <a:t>恒生</a:t>
              </a:r>
              <a:endParaRPr lang="en-US" altLang="zh-CN" sz="1100" b="1">
                <a:solidFill>
                  <a:schemeClr val="bg1"/>
                </a:solidFill>
                <a:latin typeface="微软雅黑" pitchFamily="34" charset="-122"/>
                <a:ea typeface="微软雅黑" pitchFamily="34" charset="-122"/>
                <a:sym typeface="微软雅黑" pitchFamily="34" charset="-122"/>
              </a:endParaRPr>
            </a:p>
            <a:p>
              <a:pPr algn="ctr"/>
              <a:r>
                <a:rPr lang="zh-CN" altLang="en-US" sz="1100" b="1">
                  <a:solidFill>
                    <a:schemeClr val="bg1"/>
                  </a:solidFill>
                  <a:latin typeface="微软雅黑" pitchFamily="34" charset="-122"/>
                  <a:ea typeface="微软雅黑" pitchFamily="34" charset="-122"/>
                  <a:sym typeface="微软雅黑" pitchFamily="34" charset="-122"/>
                </a:rPr>
                <a:t>研究院</a:t>
              </a:r>
              <a:endParaRPr lang="zh-CN" altLang="en-US"/>
            </a:p>
          </p:txBody>
        </p:sp>
        <p:sp>
          <p:nvSpPr>
            <p:cNvPr id="38927" name="TextBox 24"/>
            <p:cNvSpPr>
              <a:spLocks noChangeArrowheads="1"/>
            </p:cNvSpPr>
            <p:nvPr/>
          </p:nvSpPr>
          <p:spPr bwMode="auto">
            <a:xfrm>
              <a:off x="1441885" y="1504530"/>
              <a:ext cx="1064525" cy="34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100" b="1">
                  <a:solidFill>
                    <a:schemeClr val="bg1"/>
                  </a:solidFill>
                  <a:latin typeface="微软雅黑" pitchFamily="34" charset="-122"/>
                  <a:ea typeface="微软雅黑" pitchFamily="34" charset="-122"/>
                  <a:sym typeface="微软雅黑" pitchFamily="34" charset="-122"/>
                </a:rPr>
                <a:t>研发中心</a:t>
              </a:r>
            </a:p>
          </p:txBody>
        </p:sp>
        <p:sp>
          <p:nvSpPr>
            <p:cNvPr id="38928" name="TextBox 25"/>
            <p:cNvSpPr>
              <a:spLocks noChangeArrowheads="1"/>
            </p:cNvSpPr>
            <p:nvPr/>
          </p:nvSpPr>
          <p:spPr bwMode="auto">
            <a:xfrm>
              <a:off x="1021289" y="2447262"/>
              <a:ext cx="1905713" cy="34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100" b="1">
                  <a:solidFill>
                    <a:schemeClr val="bg1"/>
                  </a:solidFill>
                  <a:latin typeface="微软雅黑" pitchFamily="34" charset="-122"/>
                  <a:ea typeface="微软雅黑" pitchFamily="34" charset="-122"/>
                  <a:sym typeface="微软雅黑" pitchFamily="34" charset="-122"/>
                </a:rPr>
                <a:t>业务部门平台研发</a:t>
              </a:r>
            </a:p>
          </p:txBody>
        </p:sp>
      </p:grpSp>
    </p:spTree>
    <p:extLst>
      <p:ext uri="{BB962C8B-B14F-4D97-AF65-F5344CB8AC3E}">
        <p14:creationId xmlns:p14="http://schemas.microsoft.com/office/powerpoint/2010/main" val="4059934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3717000" y="4098058"/>
            <a:ext cx="981274" cy="456092"/>
          </a:xfrm>
          <a:prstGeom prst="rect">
            <a:avLst/>
          </a:prstGeom>
          <a:solidFill>
            <a:sysClr val="window" lastClr="FFFFFF"/>
          </a:solidFill>
          <a:ln w="12700" cap="flat" cmpd="sng" algn="ctr">
            <a:noFill/>
            <a:prstDash val="solid"/>
            <a:miter lim="800000"/>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white"/>
              </a:solidFill>
              <a:effectLst/>
              <a:uLnTx/>
              <a:uFillTx/>
              <a:latin typeface="Arial"/>
              <a:ea typeface="微软雅黑"/>
              <a:cs typeface="+mn-cs"/>
            </a:endParaRPr>
          </a:p>
        </p:txBody>
      </p:sp>
      <p:sp>
        <p:nvSpPr>
          <p:cNvPr id="76" name="TextBox 75"/>
          <p:cNvSpPr txBox="1"/>
          <p:nvPr/>
        </p:nvSpPr>
        <p:spPr>
          <a:xfrm>
            <a:off x="718317" y="220067"/>
            <a:ext cx="1644121" cy="461665"/>
          </a:xfrm>
          <a:prstGeom prst="rect">
            <a:avLst/>
          </a:prstGeom>
          <a:noFill/>
        </p:spPr>
        <p:txBody>
          <a:bodyPr wrap="square" rtlCol="0">
            <a:spAutoFit/>
          </a:bodyPr>
          <a:lstStyle/>
          <a:p>
            <a:pPr defTabSz="685800"/>
            <a:r>
              <a:rPr lang="zh-CN" altLang="en-US" sz="2400" b="1" dirty="0" smtClean="0">
                <a:solidFill>
                  <a:srgbClr val="0059E9"/>
                </a:solidFill>
                <a:latin typeface="微软雅黑" panose="020B0503020204020204" pitchFamily="34" charset="-122"/>
                <a:ea typeface="微软雅黑" panose="020B0503020204020204" pitchFamily="34" charset="-122"/>
                <a:cs typeface="DengXian" charset="-122"/>
              </a:rPr>
              <a:t>恒生</a:t>
            </a:r>
            <a:r>
              <a:rPr lang="zh-CN" altLang="en-US" sz="2400" b="1" dirty="0">
                <a:solidFill>
                  <a:srgbClr val="0059E9"/>
                </a:solidFill>
                <a:latin typeface="微软雅黑" panose="020B0503020204020204" pitchFamily="34" charset="-122"/>
                <a:ea typeface="微软雅黑" panose="020B0503020204020204" pitchFamily="34" charset="-122"/>
                <a:cs typeface="DengXian" charset="-122"/>
              </a:rPr>
              <a:t>战略</a:t>
            </a:r>
            <a:endParaRPr lang="zh-CN" altLang="en-US" sz="2100" dirty="0">
              <a:solidFill>
                <a:srgbClr val="0059E9"/>
              </a:solidFill>
              <a:latin typeface="微软雅黑" panose="020B0503020204020204" pitchFamily="34" charset="-122"/>
              <a:ea typeface="微软雅黑" panose="020B0503020204020204" pitchFamily="34" charset="-122"/>
              <a:cs typeface="DengXian" charset="-122"/>
            </a:endParaRPr>
          </a:p>
        </p:txBody>
      </p:sp>
      <p:sp>
        <p:nvSpPr>
          <p:cNvPr id="77" name="TextBox 76"/>
          <p:cNvSpPr txBox="1"/>
          <p:nvPr/>
        </p:nvSpPr>
        <p:spPr>
          <a:xfrm>
            <a:off x="1355899" y="1131750"/>
            <a:ext cx="1590820" cy="530915"/>
          </a:xfrm>
          <a:prstGeom prst="rect">
            <a:avLst/>
          </a:prstGeom>
          <a:noFill/>
        </p:spPr>
        <p:txBody>
          <a:bodyPr wrap="none" lIns="68580" tIns="34290" rIns="68580" bIns="34290" rtlCol="0">
            <a:spAutoFit/>
          </a:bodyPr>
          <a:lstStyle/>
          <a:p>
            <a:pPr defTabSz="685800"/>
            <a:r>
              <a:rPr lang="en-US" altLang="zh-CN" sz="3000" b="1" dirty="0">
                <a:gradFill flip="none" rotWithShape="1">
                  <a:gsLst>
                    <a:gs pos="0">
                      <a:srgbClr val="0059E9"/>
                    </a:gs>
                    <a:gs pos="47000">
                      <a:srgbClr val="0059E9"/>
                    </a:gs>
                    <a:gs pos="94000">
                      <a:srgbClr val="00B0F0"/>
                    </a:gs>
                    <a:gs pos="78000">
                      <a:srgbClr val="37CDF0"/>
                    </a:gs>
                  </a:gsLst>
                  <a:lin ang="4200000" scaled="0"/>
                  <a:tileRect/>
                </a:gradFill>
                <a:latin typeface="Arial" panose="020B0604020202020204" pitchFamily="34" charset="0"/>
                <a:ea typeface="微软雅黑"/>
                <a:cs typeface="Arial" panose="020B0604020202020204" pitchFamily="34" charset="0"/>
              </a:rPr>
              <a:t>ONLINE</a:t>
            </a:r>
            <a:endParaRPr lang="zh-CN" altLang="en-US" sz="3000" b="1" dirty="0">
              <a:gradFill flip="none" rotWithShape="1">
                <a:gsLst>
                  <a:gs pos="0">
                    <a:srgbClr val="0059E9"/>
                  </a:gs>
                  <a:gs pos="47000">
                    <a:srgbClr val="0059E9"/>
                  </a:gs>
                  <a:gs pos="94000">
                    <a:srgbClr val="00B0F0"/>
                  </a:gs>
                  <a:gs pos="78000">
                    <a:srgbClr val="37CDF0"/>
                  </a:gs>
                </a:gsLst>
                <a:lin ang="4200000" scaled="0"/>
                <a:tileRect/>
              </a:gradFill>
              <a:latin typeface="Arial" panose="020B0604020202020204" pitchFamily="34" charset="0"/>
              <a:ea typeface="微软雅黑"/>
              <a:cs typeface="Arial" panose="020B0604020202020204" pitchFamily="34" charset="0"/>
            </a:endParaRPr>
          </a:p>
        </p:txBody>
      </p:sp>
      <p:grpSp>
        <p:nvGrpSpPr>
          <p:cNvPr id="78" name="组合 77"/>
          <p:cNvGrpSpPr/>
          <p:nvPr/>
        </p:nvGrpSpPr>
        <p:grpSpPr>
          <a:xfrm>
            <a:off x="1433021" y="2061089"/>
            <a:ext cx="1657930" cy="554560"/>
            <a:chOff x="837000" y="1292861"/>
            <a:chExt cx="1657930" cy="554560"/>
          </a:xfrm>
        </p:grpSpPr>
        <p:cxnSp>
          <p:nvCxnSpPr>
            <p:cNvPr id="79" name="直接连接符 78"/>
            <p:cNvCxnSpPr/>
            <p:nvPr/>
          </p:nvCxnSpPr>
          <p:spPr>
            <a:xfrm>
              <a:off x="837000" y="1370086"/>
              <a:ext cx="0" cy="400671"/>
            </a:xfrm>
            <a:prstGeom prst="line">
              <a:avLst/>
            </a:prstGeom>
            <a:gradFill flip="none" rotWithShape="1">
              <a:gsLst>
                <a:gs pos="0">
                  <a:srgbClr val="C365C5"/>
                </a:gs>
                <a:gs pos="42000">
                  <a:srgbClr val="9537A5">
                    <a:tint val="44500"/>
                    <a:satMod val="160000"/>
                  </a:srgbClr>
                </a:gs>
                <a:gs pos="100000">
                  <a:srgbClr val="3D72DA"/>
                </a:gs>
              </a:gsLst>
              <a:path path="circle">
                <a:fillToRect l="100000" t="100000"/>
              </a:path>
              <a:tileRect r="-100000" b="-100000"/>
            </a:gradFill>
            <a:ln w="28575" cap="flat" cmpd="sng" algn="ctr">
              <a:gradFill>
                <a:gsLst>
                  <a:gs pos="57000">
                    <a:srgbClr val="D8E1F3"/>
                  </a:gs>
                  <a:gs pos="0">
                    <a:srgbClr val="4472C4">
                      <a:tint val="66000"/>
                      <a:satMod val="160000"/>
                    </a:srgbClr>
                  </a:gs>
                  <a:gs pos="32000">
                    <a:srgbClr val="4472C4">
                      <a:tint val="44500"/>
                      <a:satMod val="160000"/>
                    </a:srgbClr>
                  </a:gs>
                  <a:gs pos="100000">
                    <a:srgbClr val="D678C4"/>
                  </a:gs>
                </a:gsLst>
                <a:lin ang="5400000" scaled="0"/>
              </a:gradFill>
              <a:prstDash val="solid"/>
              <a:miter lim="800000"/>
            </a:ln>
            <a:effectLst/>
          </p:spPr>
        </p:cxnSp>
        <p:sp>
          <p:nvSpPr>
            <p:cNvPr id="80" name="TextBox 79"/>
            <p:cNvSpPr txBox="1"/>
            <p:nvPr/>
          </p:nvSpPr>
          <p:spPr>
            <a:xfrm>
              <a:off x="925270" y="1292861"/>
              <a:ext cx="1350000" cy="307777"/>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smtClean="0">
                  <a:ln>
                    <a:noFill/>
                  </a:ln>
                  <a:gradFill flip="none" rotWithShape="1">
                    <a:gsLst>
                      <a:gs pos="0">
                        <a:srgbClr val="0059E9"/>
                      </a:gs>
                      <a:gs pos="46000">
                        <a:srgbClr val="37CDF0"/>
                      </a:gs>
                      <a:gs pos="100000">
                        <a:srgbClr val="D678C4"/>
                      </a:gs>
                    </a:gsLst>
                    <a:path path="circle">
                      <a:fillToRect l="100000" t="100000"/>
                    </a:path>
                    <a:tileRect r="-100000" b="-100000"/>
                  </a:gradFill>
                  <a:effectLst/>
                  <a:uLnTx/>
                  <a:uFillTx/>
                  <a:latin typeface="Arial"/>
                  <a:ea typeface="微软雅黑"/>
                </a:rPr>
                <a:t>Move Online</a:t>
              </a:r>
              <a:endParaRPr kumimoji="0" lang="zh-CN" altLang="en-US" sz="1400" b="1" i="0" u="none" strike="noStrike" kern="0" cap="none" spc="0" normalizeH="0" baseline="0" noProof="0" dirty="0" smtClean="0">
                <a:ln>
                  <a:noFill/>
                </a:ln>
                <a:gradFill flip="none" rotWithShape="1">
                  <a:gsLst>
                    <a:gs pos="0">
                      <a:srgbClr val="0059E9"/>
                    </a:gs>
                    <a:gs pos="46000">
                      <a:srgbClr val="37CDF0"/>
                    </a:gs>
                    <a:gs pos="100000">
                      <a:srgbClr val="D678C4"/>
                    </a:gs>
                  </a:gsLst>
                  <a:path path="circle">
                    <a:fillToRect l="100000" t="100000"/>
                  </a:path>
                  <a:tileRect r="-100000" b="-100000"/>
                </a:gradFill>
                <a:effectLst/>
                <a:uLnTx/>
                <a:uFillTx/>
                <a:latin typeface="Arial"/>
                <a:ea typeface="微软雅黑"/>
              </a:endParaRPr>
            </a:p>
          </p:txBody>
        </p:sp>
        <p:sp>
          <p:nvSpPr>
            <p:cNvPr id="81" name="矩形 80"/>
            <p:cNvSpPr/>
            <p:nvPr/>
          </p:nvSpPr>
          <p:spPr>
            <a:xfrm>
              <a:off x="925270" y="1570422"/>
              <a:ext cx="1569660" cy="276999"/>
            </a:xfrm>
            <a:prstGeom prst="rect">
              <a:avLst/>
            </a:prstGeom>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rPr>
                <a:t>云原生架构体系升级</a:t>
              </a:r>
            </a:p>
          </p:txBody>
        </p:sp>
      </p:grpSp>
      <p:grpSp>
        <p:nvGrpSpPr>
          <p:cNvPr id="82" name="组合 81"/>
          <p:cNvGrpSpPr/>
          <p:nvPr/>
        </p:nvGrpSpPr>
        <p:grpSpPr>
          <a:xfrm>
            <a:off x="1417405" y="2880788"/>
            <a:ext cx="2119595" cy="554560"/>
            <a:chOff x="2902826" y="1292859"/>
            <a:chExt cx="2119595" cy="554560"/>
          </a:xfrm>
        </p:grpSpPr>
        <p:cxnSp>
          <p:nvCxnSpPr>
            <p:cNvPr id="83" name="直接连接符 82"/>
            <p:cNvCxnSpPr/>
            <p:nvPr/>
          </p:nvCxnSpPr>
          <p:spPr>
            <a:xfrm>
              <a:off x="2902826" y="1370084"/>
              <a:ext cx="0" cy="400671"/>
            </a:xfrm>
            <a:prstGeom prst="line">
              <a:avLst/>
            </a:prstGeom>
            <a:gradFill flip="none" rotWithShape="1">
              <a:gsLst>
                <a:gs pos="0">
                  <a:srgbClr val="C365C5"/>
                </a:gs>
                <a:gs pos="42000">
                  <a:srgbClr val="9537A5">
                    <a:tint val="44500"/>
                    <a:satMod val="160000"/>
                  </a:srgbClr>
                </a:gs>
                <a:gs pos="100000">
                  <a:srgbClr val="3D72DA"/>
                </a:gs>
              </a:gsLst>
              <a:path path="circle">
                <a:fillToRect l="100000" t="100000"/>
              </a:path>
              <a:tileRect r="-100000" b="-100000"/>
            </a:gradFill>
            <a:ln w="28575" cap="flat" cmpd="sng" algn="ctr">
              <a:gradFill>
                <a:gsLst>
                  <a:gs pos="57000">
                    <a:srgbClr val="D8E1F3"/>
                  </a:gs>
                  <a:gs pos="0">
                    <a:srgbClr val="4472C4">
                      <a:tint val="66000"/>
                      <a:satMod val="160000"/>
                    </a:srgbClr>
                  </a:gs>
                  <a:gs pos="32000">
                    <a:srgbClr val="4472C4">
                      <a:tint val="44500"/>
                      <a:satMod val="160000"/>
                    </a:srgbClr>
                  </a:gs>
                  <a:gs pos="100000">
                    <a:srgbClr val="D678C4"/>
                  </a:gs>
                </a:gsLst>
                <a:lin ang="5400000" scaled="0"/>
              </a:gradFill>
              <a:prstDash val="solid"/>
              <a:miter lim="800000"/>
            </a:ln>
            <a:effectLst/>
          </p:spPr>
        </p:cxnSp>
        <p:sp>
          <p:nvSpPr>
            <p:cNvPr id="84" name="TextBox 83"/>
            <p:cNvSpPr txBox="1"/>
            <p:nvPr/>
          </p:nvSpPr>
          <p:spPr>
            <a:xfrm>
              <a:off x="2991096" y="1292859"/>
              <a:ext cx="1350000" cy="307777"/>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smtClean="0">
                  <a:ln>
                    <a:noFill/>
                  </a:ln>
                  <a:gradFill flip="none" rotWithShape="1">
                    <a:gsLst>
                      <a:gs pos="0">
                        <a:srgbClr val="0059E9"/>
                      </a:gs>
                      <a:gs pos="46000">
                        <a:srgbClr val="37CDF0"/>
                      </a:gs>
                      <a:gs pos="100000">
                        <a:srgbClr val="D678C4"/>
                      </a:gs>
                    </a:gsLst>
                    <a:path path="circle">
                      <a:fillToRect l="100000" t="100000"/>
                    </a:path>
                    <a:tileRect r="-100000" b="-100000"/>
                  </a:gradFill>
                  <a:effectLst/>
                  <a:uLnTx/>
                  <a:uFillTx/>
                  <a:latin typeface="Arial"/>
                  <a:ea typeface="微软雅黑"/>
                </a:rPr>
                <a:t>Live Online</a:t>
              </a:r>
              <a:endParaRPr kumimoji="0" lang="zh-CN" altLang="en-US" sz="1400" b="1" i="0" u="none" strike="noStrike" kern="0" cap="none" spc="0" normalizeH="0" baseline="0" noProof="0" dirty="0" smtClean="0">
                <a:ln>
                  <a:noFill/>
                </a:ln>
                <a:gradFill flip="none" rotWithShape="1">
                  <a:gsLst>
                    <a:gs pos="0">
                      <a:srgbClr val="0059E9"/>
                    </a:gs>
                    <a:gs pos="46000">
                      <a:srgbClr val="37CDF0"/>
                    </a:gs>
                    <a:gs pos="100000">
                      <a:srgbClr val="D678C4"/>
                    </a:gs>
                  </a:gsLst>
                  <a:path path="circle">
                    <a:fillToRect l="100000" t="100000"/>
                  </a:path>
                  <a:tileRect r="-100000" b="-100000"/>
                </a:gradFill>
                <a:effectLst/>
                <a:uLnTx/>
                <a:uFillTx/>
                <a:latin typeface="Arial"/>
                <a:ea typeface="微软雅黑"/>
              </a:endParaRPr>
            </a:p>
          </p:txBody>
        </p:sp>
        <p:sp>
          <p:nvSpPr>
            <p:cNvPr id="85" name="矩形 84"/>
            <p:cNvSpPr/>
            <p:nvPr/>
          </p:nvSpPr>
          <p:spPr>
            <a:xfrm>
              <a:off x="2991096" y="1570420"/>
              <a:ext cx="2031325" cy="276999"/>
            </a:xfrm>
            <a:prstGeom prst="rect">
              <a:avLst/>
            </a:prstGeom>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rPr>
                <a:t>在线环境下的解决方案重构</a:t>
              </a:r>
            </a:p>
          </p:txBody>
        </p:sp>
      </p:grpSp>
      <p:grpSp>
        <p:nvGrpSpPr>
          <p:cNvPr id="86" name="组合 85"/>
          <p:cNvGrpSpPr/>
          <p:nvPr/>
        </p:nvGrpSpPr>
        <p:grpSpPr>
          <a:xfrm>
            <a:off x="1413078" y="3650335"/>
            <a:ext cx="1504042" cy="554560"/>
            <a:chOff x="5608730" y="1292858"/>
            <a:chExt cx="1504042" cy="554560"/>
          </a:xfrm>
        </p:grpSpPr>
        <p:cxnSp>
          <p:nvCxnSpPr>
            <p:cNvPr id="87" name="直接连接符 86"/>
            <p:cNvCxnSpPr/>
            <p:nvPr/>
          </p:nvCxnSpPr>
          <p:spPr>
            <a:xfrm>
              <a:off x="5608730" y="1370083"/>
              <a:ext cx="0" cy="400671"/>
            </a:xfrm>
            <a:prstGeom prst="line">
              <a:avLst/>
            </a:prstGeom>
            <a:gradFill flip="none" rotWithShape="1">
              <a:gsLst>
                <a:gs pos="0">
                  <a:srgbClr val="C365C5"/>
                </a:gs>
                <a:gs pos="42000">
                  <a:srgbClr val="9537A5">
                    <a:tint val="44500"/>
                    <a:satMod val="160000"/>
                  </a:srgbClr>
                </a:gs>
                <a:gs pos="100000">
                  <a:srgbClr val="3D72DA"/>
                </a:gs>
              </a:gsLst>
              <a:path path="circle">
                <a:fillToRect l="100000" t="100000"/>
              </a:path>
              <a:tileRect r="-100000" b="-100000"/>
            </a:gradFill>
            <a:ln w="28575" cap="flat" cmpd="sng" algn="ctr">
              <a:gradFill>
                <a:gsLst>
                  <a:gs pos="57000">
                    <a:srgbClr val="D8E1F3"/>
                  </a:gs>
                  <a:gs pos="0">
                    <a:srgbClr val="4472C4">
                      <a:tint val="66000"/>
                      <a:satMod val="160000"/>
                    </a:srgbClr>
                  </a:gs>
                  <a:gs pos="32000">
                    <a:srgbClr val="4472C4">
                      <a:tint val="44500"/>
                      <a:satMod val="160000"/>
                    </a:srgbClr>
                  </a:gs>
                  <a:gs pos="100000">
                    <a:srgbClr val="D678C4"/>
                  </a:gs>
                </a:gsLst>
                <a:lin ang="5400000" scaled="0"/>
              </a:gradFill>
              <a:prstDash val="solid"/>
              <a:miter lim="800000"/>
            </a:ln>
            <a:effectLst/>
          </p:spPr>
        </p:cxnSp>
        <p:sp>
          <p:nvSpPr>
            <p:cNvPr id="88" name="TextBox 87"/>
            <p:cNvSpPr txBox="1"/>
            <p:nvPr/>
          </p:nvSpPr>
          <p:spPr>
            <a:xfrm>
              <a:off x="5697000" y="1292858"/>
              <a:ext cx="1350000" cy="307777"/>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smtClean="0">
                  <a:ln>
                    <a:noFill/>
                  </a:ln>
                  <a:gradFill flip="none" rotWithShape="1">
                    <a:gsLst>
                      <a:gs pos="0">
                        <a:srgbClr val="0059E9"/>
                      </a:gs>
                      <a:gs pos="46000">
                        <a:srgbClr val="37CDF0"/>
                      </a:gs>
                      <a:gs pos="100000">
                        <a:srgbClr val="D678C4"/>
                      </a:gs>
                    </a:gsLst>
                    <a:path path="circle">
                      <a:fillToRect l="100000" t="100000"/>
                    </a:path>
                    <a:tileRect r="-100000" b="-100000"/>
                  </a:gradFill>
                  <a:effectLst/>
                  <a:uLnTx/>
                  <a:uFillTx/>
                  <a:latin typeface="Arial"/>
                  <a:ea typeface="微软雅黑"/>
                </a:rPr>
                <a:t>Think Online</a:t>
              </a:r>
              <a:endParaRPr kumimoji="0" lang="zh-CN" altLang="en-US" sz="1400" b="1" i="0" u="none" strike="noStrike" kern="0" cap="none" spc="0" normalizeH="0" baseline="0" noProof="0" dirty="0" smtClean="0">
                <a:ln>
                  <a:noFill/>
                </a:ln>
                <a:gradFill flip="none" rotWithShape="1">
                  <a:gsLst>
                    <a:gs pos="0">
                      <a:srgbClr val="0059E9"/>
                    </a:gs>
                    <a:gs pos="46000">
                      <a:srgbClr val="37CDF0"/>
                    </a:gs>
                    <a:gs pos="100000">
                      <a:srgbClr val="D678C4"/>
                    </a:gs>
                  </a:gsLst>
                  <a:path path="circle">
                    <a:fillToRect l="100000" t="100000"/>
                  </a:path>
                  <a:tileRect r="-100000" b="-100000"/>
                </a:gradFill>
                <a:effectLst/>
                <a:uLnTx/>
                <a:uFillTx/>
                <a:latin typeface="Arial"/>
                <a:ea typeface="微软雅黑"/>
              </a:endParaRPr>
            </a:p>
          </p:txBody>
        </p:sp>
        <p:sp>
          <p:nvSpPr>
            <p:cNvPr id="89" name="矩形 88"/>
            <p:cNvSpPr/>
            <p:nvPr/>
          </p:nvSpPr>
          <p:spPr>
            <a:xfrm>
              <a:off x="5697000" y="1570419"/>
              <a:ext cx="1415772" cy="276999"/>
            </a:xfrm>
            <a:prstGeom prst="rect">
              <a:avLst/>
            </a:prstGeom>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rPr>
                <a:t>开启智慧金融时代</a:t>
              </a:r>
            </a:p>
          </p:txBody>
        </p:sp>
      </p:grpSp>
      <p:grpSp>
        <p:nvGrpSpPr>
          <p:cNvPr id="90" name="组合 89"/>
          <p:cNvGrpSpPr/>
          <p:nvPr/>
        </p:nvGrpSpPr>
        <p:grpSpPr>
          <a:xfrm>
            <a:off x="4461497" y="783014"/>
            <a:ext cx="3260503" cy="3083950"/>
            <a:chOff x="1033973" y="1761750"/>
            <a:chExt cx="3260503" cy="3083950"/>
          </a:xfrm>
        </p:grpSpPr>
        <p:sp>
          <p:nvSpPr>
            <p:cNvPr id="91" name="TextBox 90"/>
            <p:cNvSpPr txBox="1"/>
            <p:nvPr/>
          </p:nvSpPr>
          <p:spPr>
            <a:xfrm>
              <a:off x="1813589" y="1761750"/>
              <a:ext cx="1677382" cy="377026"/>
            </a:xfrm>
            <a:prstGeom prst="rect">
              <a:avLst/>
            </a:prstGeom>
            <a:noFill/>
          </p:spPr>
          <p:txBody>
            <a:bodyPr wrap="none" lIns="68580" tIns="34290" rIns="68580" bIns="34290"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gradFill flip="none" rotWithShape="1">
                    <a:gsLst>
                      <a:gs pos="7000">
                        <a:srgbClr val="D678C4"/>
                      </a:gs>
                      <a:gs pos="42000">
                        <a:srgbClr val="0059E9"/>
                      </a:gs>
                      <a:gs pos="94000">
                        <a:srgbClr val="EA9EEA"/>
                      </a:gs>
                      <a:gs pos="74000">
                        <a:srgbClr val="D678C4"/>
                      </a:gs>
                    </a:gsLst>
                    <a:lin ang="4200000" scaled="0"/>
                    <a:tileRect/>
                  </a:gradFill>
                  <a:effectLst/>
                  <a:uLnTx/>
                  <a:uFillTx/>
                  <a:latin typeface="Arial" panose="020B0604020202020204" pitchFamily="34" charset="0"/>
                  <a:ea typeface="微软雅黑"/>
                  <a:cs typeface="Arial" panose="020B0604020202020204" pitchFamily="34" charset="0"/>
                </a:rPr>
                <a:t>全面解决方案</a:t>
              </a:r>
            </a:p>
          </p:txBody>
        </p:sp>
        <p:sp>
          <p:nvSpPr>
            <p:cNvPr id="92" name="TextBox 91"/>
            <p:cNvSpPr txBox="1"/>
            <p:nvPr/>
          </p:nvSpPr>
          <p:spPr>
            <a:xfrm>
              <a:off x="1033973" y="2114751"/>
              <a:ext cx="3236615" cy="276999"/>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a:ea typeface="微软雅黑"/>
                </a:rPr>
                <a:t>面向</a:t>
              </a:r>
              <a:r>
                <a:rPr kumimoji="0" lang="en-US" altLang="zh-CN" sz="1200" b="0" i="0" u="none" strike="noStrike" kern="0" cap="none" spc="0" normalizeH="0" baseline="0" noProof="0" dirty="0" smtClean="0">
                  <a:ln>
                    <a:noFill/>
                  </a:ln>
                  <a:solidFill>
                    <a:prstClr val="black"/>
                  </a:solidFill>
                  <a:effectLst/>
                  <a:uLnTx/>
                  <a:uFillTx/>
                  <a:latin typeface="微软雅黑"/>
                  <a:ea typeface="微软雅黑"/>
                </a:rPr>
                <a:t>9</a:t>
              </a:r>
              <a:r>
                <a:rPr kumimoji="0" lang="zh-CN" altLang="en-US" sz="1200" b="0" i="0" u="none" strike="noStrike" kern="0" cap="none" spc="0" normalizeH="0" baseline="0" noProof="0" dirty="0" smtClean="0">
                  <a:ln>
                    <a:noFill/>
                  </a:ln>
                  <a:solidFill>
                    <a:prstClr val="black"/>
                  </a:solidFill>
                  <a:effectLst/>
                  <a:uLnTx/>
                  <a:uFillTx/>
                  <a:latin typeface="微软雅黑"/>
                  <a:ea typeface="微软雅黑"/>
                </a:rPr>
                <a:t>大行业提供</a:t>
              </a:r>
              <a:r>
                <a:rPr kumimoji="0" lang="en-US" altLang="zh-CN" sz="1200" b="0" i="0" u="none" strike="noStrike" kern="0" cap="none" spc="0" normalizeH="0" baseline="0" noProof="0" dirty="0" smtClean="0">
                  <a:ln>
                    <a:noFill/>
                  </a:ln>
                  <a:solidFill>
                    <a:prstClr val="black"/>
                  </a:solidFill>
                  <a:effectLst/>
                  <a:uLnTx/>
                  <a:uFillTx/>
                  <a:latin typeface="微软雅黑"/>
                  <a:ea typeface="微软雅黑"/>
                </a:rPr>
                <a:t>6+6</a:t>
              </a:r>
              <a:r>
                <a:rPr kumimoji="0" lang="zh-CN" altLang="en-US" sz="1200" b="0" i="0" u="none" strike="noStrike" kern="0" cap="none" spc="0" normalizeH="0" baseline="0" noProof="0" dirty="0" smtClean="0">
                  <a:ln>
                    <a:noFill/>
                  </a:ln>
                  <a:solidFill>
                    <a:prstClr val="black"/>
                  </a:solidFill>
                  <a:effectLst/>
                  <a:uLnTx/>
                  <a:uFillTx/>
                  <a:latin typeface="微软雅黑"/>
                  <a:ea typeface="微软雅黑"/>
                </a:rPr>
                <a:t>全面解决方案</a:t>
              </a:r>
            </a:p>
          </p:txBody>
        </p:sp>
        <p:grpSp>
          <p:nvGrpSpPr>
            <p:cNvPr id="93" name="组合 92"/>
            <p:cNvGrpSpPr/>
            <p:nvPr/>
          </p:nvGrpSpPr>
          <p:grpSpPr>
            <a:xfrm>
              <a:off x="1062558" y="2421521"/>
              <a:ext cx="3231918" cy="2424179"/>
              <a:chOff x="1223336" y="2487570"/>
              <a:chExt cx="3231918" cy="2424179"/>
            </a:xfrm>
          </p:grpSpPr>
          <p:grpSp>
            <p:nvGrpSpPr>
              <p:cNvPr id="95" name="组合 94"/>
              <p:cNvGrpSpPr/>
              <p:nvPr/>
            </p:nvGrpSpPr>
            <p:grpSpPr>
              <a:xfrm>
                <a:off x="1223336" y="2487570"/>
                <a:ext cx="3231918" cy="1631216"/>
                <a:chOff x="837000" y="2487570"/>
                <a:chExt cx="3231918" cy="1631216"/>
              </a:xfrm>
            </p:grpSpPr>
            <p:grpSp>
              <p:nvGrpSpPr>
                <p:cNvPr id="108" name="组合 107"/>
                <p:cNvGrpSpPr/>
                <p:nvPr/>
              </p:nvGrpSpPr>
              <p:grpSpPr>
                <a:xfrm>
                  <a:off x="837000" y="2487570"/>
                  <a:ext cx="369332" cy="1583413"/>
                  <a:chOff x="1381809" y="2563336"/>
                  <a:chExt cx="369332" cy="1583413"/>
                </a:xfrm>
              </p:grpSpPr>
              <p:sp>
                <p:nvSpPr>
                  <p:cNvPr id="124" name="圆角矩形 123"/>
                  <p:cNvSpPr/>
                  <p:nvPr/>
                </p:nvSpPr>
                <p:spPr>
                  <a:xfrm>
                    <a:off x="1426737" y="2563336"/>
                    <a:ext cx="279475" cy="1583413"/>
                  </a:xfrm>
                  <a:prstGeom prst="roundRect">
                    <a:avLst/>
                  </a:prstGeom>
                  <a:gradFill flip="none" rotWithShape="1">
                    <a:gsLst>
                      <a:gs pos="7000">
                        <a:srgbClr val="0059E9"/>
                      </a:gs>
                      <a:gs pos="62000">
                        <a:srgbClr val="0059E9"/>
                      </a:gs>
                      <a:gs pos="97000">
                        <a:srgbClr val="6EE8FF"/>
                      </a:gs>
                      <a:gs pos="86000">
                        <a:srgbClr val="37CDF0"/>
                      </a:gs>
                    </a:gsLst>
                    <a:path path="circle">
                      <a:fillToRect l="100000" t="100000"/>
                    </a:path>
                    <a:tileRect r="-100000" b="-100000"/>
                  </a:gra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white"/>
                      </a:solidFill>
                      <a:effectLst/>
                      <a:uLnTx/>
                      <a:uFillTx/>
                      <a:latin typeface="Arial"/>
                      <a:ea typeface="微软雅黑"/>
                      <a:cs typeface="+mn-cs"/>
                    </a:endParaRPr>
                  </a:p>
                </p:txBody>
              </p:sp>
              <p:sp>
                <p:nvSpPr>
                  <p:cNvPr id="125" name="TextBox 124"/>
                  <p:cNvSpPr txBox="1"/>
                  <p:nvPr/>
                </p:nvSpPr>
                <p:spPr>
                  <a:xfrm>
                    <a:off x="1381809" y="2840986"/>
                    <a:ext cx="369332" cy="861774"/>
                  </a:xfrm>
                  <a:prstGeom prst="rect">
                    <a:avLst/>
                  </a:prstGeom>
                  <a:noFill/>
                </p:spPr>
                <p:txBody>
                  <a:bodyPr vert="eaVert" wrap="none" rtlCol="0" anchor="ctr">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300" normalizeH="0" baseline="0" noProof="0" dirty="0" smtClean="0">
                        <a:ln>
                          <a:noFill/>
                        </a:ln>
                        <a:solidFill>
                          <a:prstClr val="white"/>
                        </a:solidFill>
                        <a:effectLst/>
                        <a:uLnTx/>
                        <a:uFillTx/>
                        <a:latin typeface="Arial"/>
                        <a:ea typeface="微软雅黑"/>
                      </a:rPr>
                      <a:t>财富管理</a:t>
                    </a:r>
                  </a:p>
                </p:txBody>
              </p:sp>
            </p:grpSp>
            <p:grpSp>
              <p:nvGrpSpPr>
                <p:cNvPr id="109" name="组合 108"/>
                <p:cNvGrpSpPr/>
                <p:nvPr/>
              </p:nvGrpSpPr>
              <p:grpSpPr>
                <a:xfrm>
                  <a:off x="1405866" y="2487570"/>
                  <a:ext cx="369332" cy="1592062"/>
                  <a:chOff x="2087668" y="2554688"/>
                  <a:chExt cx="369332" cy="1592062"/>
                </a:xfrm>
              </p:grpSpPr>
              <p:sp>
                <p:nvSpPr>
                  <p:cNvPr id="122" name="圆角矩形 121"/>
                  <p:cNvSpPr/>
                  <p:nvPr/>
                </p:nvSpPr>
                <p:spPr>
                  <a:xfrm>
                    <a:off x="2107431" y="2554688"/>
                    <a:ext cx="279475" cy="1592062"/>
                  </a:xfrm>
                  <a:prstGeom prst="roundRect">
                    <a:avLst/>
                  </a:prstGeom>
                  <a:gradFill flip="none" rotWithShape="1">
                    <a:gsLst>
                      <a:gs pos="7000">
                        <a:srgbClr val="0059E9"/>
                      </a:gs>
                      <a:gs pos="62000">
                        <a:srgbClr val="0059E9"/>
                      </a:gs>
                      <a:gs pos="97000">
                        <a:srgbClr val="6EE8FF"/>
                      </a:gs>
                      <a:gs pos="86000">
                        <a:srgbClr val="37CDF0"/>
                      </a:gs>
                    </a:gsLst>
                    <a:path path="circle">
                      <a:fillToRect l="100000" t="100000"/>
                    </a:path>
                    <a:tileRect r="-100000" b="-100000"/>
                  </a:gra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white"/>
                      </a:solidFill>
                      <a:effectLst/>
                      <a:uLnTx/>
                      <a:uFillTx/>
                      <a:latin typeface="Arial"/>
                      <a:ea typeface="微软雅黑"/>
                      <a:cs typeface="+mn-cs"/>
                    </a:endParaRPr>
                  </a:p>
                </p:txBody>
              </p:sp>
              <p:sp>
                <p:nvSpPr>
                  <p:cNvPr id="123" name="TextBox 122"/>
                  <p:cNvSpPr txBox="1"/>
                  <p:nvPr/>
                </p:nvSpPr>
                <p:spPr>
                  <a:xfrm>
                    <a:off x="2087668" y="2840986"/>
                    <a:ext cx="369332" cy="861774"/>
                  </a:xfrm>
                  <a:prstGeom prst="rect">
                    <a:avLst/>
                  </a:prstGeom>
                  <a:noFill/>
                </p:spPr>
                <p:txBody>
                  <a:bodyPr vert="eaVert" wrap="none" rtlCol="0" anchor="ctr">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300" normalizeH="0" baseline="0" noProof="0" dirty="0" smtClean="0">
                        <a:ln>
                          <a:noFill/>
                        </a:ln>
                        <a:solidFill>
                          <a:prstClr val="white"/>
                        </a:solidFill>
                        <a:effectLst/>
                        <a:uLnTx/>
                        <a:uFillTx/>
                        <a:latin typeface="Arial"/>
                        <a:ea typeface="微软雅黑"/>
                      </a:rPr>
                      <a:t>经纪业务</a:t>
                    </a:r>
                  </a:p>
                </p:txBody>
              </p:sp>
            </p:grpSp>
            <p:grpSp>
              <p:nvGrpSpPr>
                <p:cNvPr id="110" name="组合 109"/>
                <p:cNvGrpSpPr/>
                <p:nvPr/>
              </p:nvGrpSpPr>
              <p:grpSpPr>
                <a:xfrm>
                  <a:off x="1974732" y="2487570"/>
                  <a:ext cx="369332" cy="1592064"/>
                  <a:chOff x="2762668" y="2554686"/>
                  <a:chExt cx="369332" cy="1592064"/>
                </a:xfrm>
              </p:grpSpPr>
              <p:sp>
                <p:nvSpPr>
                  <p:cNvPr id="120" name="圆角矩形 119"/>
                  <p:cNvSpPr/>
                  <p:nvPr/>
                </p:nvSpPr>
                <p:spPr>
                  <a:xfrm>
                    <a:off x="2788125" y="2554686"/>
                    <a:ext cx="279475" cy="1592064"/>
                  </a:xfrm>
                  <a:prstGeom prst="roundRect">
                    <a:avLst/>
                  </a:prstGeom>
                  <a:gradFill flip="none" rotWithShape="1">
                    <a:gsLst>
                      <a:gs pos="7000">
                        <a:srgbClr val="0059E9"/>
                      </a:gs>
                      <a:gs pos="62000">
                        <a:srgbClr val="0059E9"/>
                      </a:gs>
                      <a:gs pos="97000">
                        <a:srgbClr val="6EE8FF"/>
                      </a:gs>
                      <a:gs pos="86000">
                        <a:srgbClr val="37CDF0"/>
                      </a:gs>
                    </a:gsLst>
                    <a:path path="circle">
                      <a:fillToRect l="100000" t="100000"/>
                    </a:path>
                    <a:tileRect r="-100000" b="-100000"/>
                  </a:gra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white"/>
                      </a:solidFill>
                      <a:effectLst/>
                      <a:uLnTx/>
                      <a:uFillTx/>
                      <a:latin typeface="Arial"/>
                      <a:ea typeface="微软雅黑"/>
                      <a:cs typeface="+mn-cs"/>
                    </a:endParaRPr>
                  </a:p>
                </p:txBody>
              </p:sp>
              <p:sp>
                <p:nvSpPr>
                  <p:cNvPr id="121" name="TextBox 120"/>
                  <p:cNvSpPr txBox="1"/>
                  <p:nvPr/>
                </p:nvSpPr>
                <p:spPr>
                  <a:xfrm>
                    <a:off x="2762668" y="2840986"/>
                    <a:ext cx="369332" cy="861774"/>
                  </a:xfrm>
                  <a:prstGeom prst="rect">
                    <a:avLst/>
                  </a:prstGeom>
                  <a:noFill/>
                </p:spPr>
                <p:txBody>
                  <a:bodyPr vert="eaVert" wrap="none" rtlCol="0" anchor="ctr">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300" normalizeH="0" baseline="0" noProof="0" dirty="0" smtClean="0">
                        <a:ln>
                          <a:noFill/>
                        </a:ln>
                        <a:solidFill>
                          <a:prstClr val="white"/>
                        </a:solidFill>
                        <a:effectLst/>
                        <a:uLnTx/>
                        <a:uFillTx/>
                        <a:latin typeface="Arial"/>
                        <a:ea typeface="微软雅黑"/>
                      </a:rPr>
                      <a:t>资产管理</a:t>
                    </a:r>
                  </a:p>
                </p:txBody>
              </p:sp>
            </p:grpSp>
            <p:grpSp>
              <p:nvGrpSpPr>
                <p:cNvPr id="111" name="组合 110"/>
                <p:cNvGrpSpPr/>
                <p:nvPr/>
              </p:nvGrpSpPr>
              <p:grpSpPr>
                <a:xfrm>
                  <a:off x="2543598" y="2487570"/>
                  <a:ext cx="369332" cy="1592066"/>
                  <a:chOff x="3413875" y="2554684"/>
                  <a:chExt cx="369332" cy="1592066"/>
                </a:xfrm>
              </p:grpSpPr>
              <p:sp>
                <p:nvSpPr>
                  <p:cNvPr id="118" name="圆角矩形 117"/>
                  <p:cNvSpPr/>
                  <p:nvPr/>
                </p:nvSpPr>
                <p:spPr>
                  <a:xfrm>
                    <a:off x="3468819" y="2554684"/>
                    <a:ext cx="236251" cy="1592066"/>
                  </a:xfrm>
                  <a:prstGeom prst="roundRect">
                    <a:avLst/>
                  </a:prstGeom>
                  <a:gradFill flip="none" rotWithShape="1">
                    <a:gsLst>
                      <a:gs pos="7000">
                        <a:srgbClr val="0059E9"/>
                      </a:gs>
                      <a:gs pos="62000">
                        <a:srgbClr val="0059E9"/>
                      </a:gs>
                      <a:gs pos="97000">
                        <a:srgbClr val="6EE8FF"/>
                      </a:gs>
                      <a:gs pos="86000">
                        <a:srgbClr val="37CDF0"/>
                      </a:gs>
                    </a:gsLst>
                    <a:path path="circle">
                      <a:fillToRect l="100000" t="100000"/>
                    </a:path>
                    <a:tileRect r="-100000" b="-100000"/>
                  </a:gra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white"/>
                      </a:solidFill>
                      <a:effectLst/>
                      <a:uLnTx/>
                      <a:uFillTx/>
                      <a:latin typeface="Arial"/>
                      <a:ea typeface="微软雅黑"/>
                      <a:cs typeface="+mn-cs"/>
                    </a:endParaRPr>
                  </a:p>
                </p:txBody>
              </p:sp>
              <p:sp>
                <p:nvSpPr>
                  <p:cNvPr id="119" name="TextBox 118"/>
                  <p:cNvSpPr txBox="1"/>
                  <p:nvPr/>
                </p:nvSpPr>
                <p:spPr>
                  <a:xfrm>
                    <a:off x="3413875" y="2840986"/>
                    <a:ext cx="369332" cy="861775"/>
                  </a:xfrm>
                  <a:prstGeom prst="rect">
                    <a:avLst/>
                  </a:prstGeom>
                  <a:noFill/>
                </p:spPr>
                <p:txBody>
                  <a:bodyPr vert="eaVert" wrap="none" rtlCol="0" anchor="ctr">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300" normalizeH="0" baseline="0" noProof="0" dirty="0" smtClean="0">
                        <a:ln>
                          <a:noFill/>
                        </a:ln>
                        <a:solidFill>
                          <a:prstClr val="white"/>
                        </a:solidFill>
                        <a:effectLst/>
                        <a:uLnTx/>
                        <a:uFillTx/>
                        <a:latin typeface="Arial"/>
                        <a:ea typeface="微软雅黑"/>
                      </a:rPr>
                      <a:t>机构服务</a:t>
                    </a:r>
                  </a:p>
                </p:txBody>
              </p:sp>
            </p:grpSp>
            <p:grpSp>
              <p:nvGrpSpPr>
                <p:cNvPr id="112" name="组合 111"/>
                <p:cNvGrpSpPr/>
                <p:nvPr/>
              </p:nvGrpSpPr>
              <p:grpSpPr>
                <a:xfrm>
                  <a:off x="3112464" y="2487570"/>
                  <a:ext cx="369332" cy="1631216"/>
                  <a:chOff x="4098497" y="2529288"/>
                  <a:chExt cx="369332" cy="1631216"/>
                </a:xfrm>
              </p:grpSpPr>
              <p:sp>
                <p:nvSpPr>
                  <p:cNvPr id="116" name="圆角矩形 115"/>
                  <p:cNvSpPr/>
                  <p:nvPr/>
                </p:nvSpPr>
                <p:spPr>
                  <a:xfrm>
                    <a:off x="4106289" y="2554682"/>
                    <a:ext cx="279475" cy="1592068"/>
                  </a:xfrm>
                  <a:prstGeom prst="roundRect">
                    <a:avLst/>
                  </a:prstGeom>
                  <a:gradFill flip="none" rotWithShape="1">
                    <a:gsLst>
                      <a:gs pos="7000">
                        <a:srgbClr val="0059E9"/>
                      </a:gs>
                      <a:gs pos="62000">
                        <a:srgbClr val="0059E9"/>
                      </a:gs>
                      <a:gs pos="97000">
                        <a:srgbClr val="6EE8FF"/>
                      </a:gs>
                      <a:gs pos="86000">
                        <a:srgbClr val="37CDF0"/>
                      </a:gs>
                    </a:gsLst>
                    <a:path path="circle">
                      <a:fillToRect l="100000" t="100000"/>
                    </a:path>
                    <a:tileRect r="-100000" b="-100000"/>
                  </a:gra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white"/>
                      </a:solidFill>
                      <a:effectLst/>
                      <a:uLnTx/>
                      <a:uFillTx/>
                      <a:latin typeface="Arial"/>
                      <a:ea typeface="微软雅黑"/>
                      <a:cs typeface="+mn-cs"/>
                    </a:endParaRPr>
                  </a:p>
                </p:txBody>
              </p:sp>
              <p:sp>
                <p:nvSpPr>
                  <p:cNvPr id="117" name="TextBox 116"/>
                  <p:cNvSpPr txBox="1"/>
                  <p:nvPr/>
                </p:nvSpPr>
                <p:spPr>
                  <a:xfrm>
                    <a:off x="4098497" y="2529288"/>
                    <a:ext cx="369332" cy="1631216"/>
                  </a:xfrm>
                  <a:prstGeom prst="rect">
                    <a:avLst/>
                  </a:prstGeom>
                  <a:noFill/>
                </p:spPr>
                <p:txBody>
                  <a:bodyPr vert="eaVert" wrap="none" rtlCol="0" anchor="ctr">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300" normalizeH="0" baseline="0" noProof="0" dirty="0" smtClean="0">
                        <a:ln>
                          <a:noFill/>
                        </a:ln>
                        <a:solidFill>
                          <a:prstClr val="white"/>
                        </a:solidFill>
                        <a:effectLst/>
                        <a:uLnTx/>
                        <a:uFillTx/>
                        <a:latin typeface="Arial"/>
                        <a:ea typeface="微软雅黑"/>
                      </a:rPr>
                      <a:t>交易所与监管科技</a:t>
                    </a:r>
                  </a:p>
                </p:txBody>
              </p:sp>
            </p:grpSp>
            <p:grpSp>
              <p:nvGrpSpPr>
                <p:cNvPr id="113" name="组合 112"/>
                <p:cNvGrpSpPr/>
                <p:nvPr/>
              </p:nvGrpSpPr>
              <p:grpSpPr>
                <a:xfrm>
                  <a:off x="3699586" y="2487570"/>
                  <a:ext cx="369332" cy="1608843"/>
                  <a:chOff x="4760306" y="2529288"/>
                  <a:chExt cx="369332" cy="1608843"/>
                </a:xfrm>
              </p:grpSpPr>
              <p:sp>
                <p:nvSpPr>
                  <p:cNvPr id="114" name="圆角矩形 113"/>
                  <p:cNvSpPr/>
                  <p:nvPr/>
                </p:nvSpPr>
                <p:spPr>
                  <a:xfrm>
                    <a:off x="4786981" y="2529288"/>
                    <a:ext cx="279475" cy="1608843"/>
                  </a:xfrm>
                  <a:prstGeom prst="roundRect">
                    <a:avLst/>
                  </a:prstGeom>
                  <a:gradFill flip="none" rotWithShape="1">
                    <a:gsLst>
                      <a:gs pos="7000">
                        <a:srgbClr val="0059E9"/>
                      </a:gs>
                      <a:gs pos="62000">
                        <a:srgbClr val="0059E9"/>
                      </a:gs>
                      <a:gs pos="97000">
                        <a:srgbClr val="6EE8FF"/>
                      </a:gs>
                      <a:gs pos="86000">
                        <a:srgbClr val="37CDF0"/>
                      </a:gs>
                    </a:gsLst>
                    <a:path path="circle">
                      <a:fillToRect l="100000" t="100000"/>
                    </a:path>
                    <a:tileRect r="-100000" b="-100000"/>
                  </a:gra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white"/>
                      </a:solidFill>
                      <a:effectLst/>
                      <a:uLnTx/>
                      <a:uFillTx/>
                      <a:latin typeface="Arial"/>
                      <a:ea typeface="微软雅黑"/>
                      <a:cs typeface="+mn-cs"/>
                    </a:endParaRPr>
                  </a:p>
                </p:txBody>
              </p:sp>
              <p:sp>
                <p:nvSpPr>
                  <p:cNvPr id="115" name="TextBox 114"/>
                  <p:cNvSpPr txBox="1"/>
                  <p:nvPr/>
                </p:nvSpPr>
                <p:spPr>
                  <a:xfrm>
                    <a:off x="4760306" y="2601566"/>
                    <a:ext cx="369332" cy="1438856"/>
                  </a:xfrm>
                  <a:prstGeom prst="rect">
                    <a:avLst/>
                  </a:prstGeom>
                  <a:noFill/>
                </p:spPr>
                <p:txBody>
                  <a:bodyPr vert="eaVert" wrap="none" rtlCol="0" anchor="ctr">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300" normalizeH="0" baseline="0" noProof="0" dirty="0" smtClean="0">
                        <a:ln>
                          <a:noFill/>
                        </a:ln>
                        <a:solidFill>
                          <a:prstClr val="white"/>
                        </a:solidFill>
                        <a:effectLst/>
                        <a:uLnTx/>
                        <a:uFillTx/>
                        <a:latin typeface="Arial"/>
                        <a:ea typeface="微软雅黑"/>
                      </a:rPr>
                      <a:t>银行与产业金融</a:t>
                    </a:r>
                  </a:p>
                </p:txBody>
              </p:sp>
            </p:grpSp>
          </p:grpSp>
          <p:sp>
            <p:nvSpPr>
              <p:cNvPr id="96" name="圆角矩形 95"/>
              <p:cNvSpPr/>
              <p:nvPr/>
            </p:nvSpPr>
            <p:spPr>
              <a:xfrm rot="16200000">
                <a:off x="1560610" y="3894745"/>
                <a:ext cx="279475" cy="922376"/>
              </a:xfrm>
              <a:prstGeom prst="roundRect">
                <a:avLst/>
              </a:prstGeom>
              <a:solidFill>
                <a:srgbClr val="3381FF"/>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gradFill flip="none" rotWithShape="1">
                    <a:gsLst>
                      <a:gs pos="7000">
                        <a:srgbClr val="0059E9"/>
                      </a:gs>
                      <a:gs pos="49000">
                        <a:srgbClr val="0059E9"/>
                      </a:gs>
                      <a:gs pos="92000">
                        <a:srgbClr val="5B9BD5">
                          <a:lumMod val="75000"/>
                        </a:srgbClr>
                      </a:gs>
                      <a:gs pos="74000">
                        <a:srgbClr val="0059E9"/>
                      </a:gs>
                    </a:gsLst>
                    <a:lin ang="2700000" scaled="1"/>
                    <a:tileRect/>
                  </a:gradFill>
                  <a:effectLst/>
                  <a:uLnTx/>
                  <a:uFillTx/>
                  <a:latin typeface="Arial"/>
                  <a:ea typeface="微软雅黑"/>
                  <a:cs typeface="+mn-cs"/>
                </a:endParaRPr>
              </a:p>
            </p:txBody>
          </p:sp>
          <p:sp>
            <p:nvSpPr>
              <p:cNvPr id="97" name="圆角矩形 96"/>
              <p:cNvSpPr/>
              <p:nvPr/>
            </p:nvSpPr>
            <p:spPr>
              <a:xfrm rot="16200000">
                <a:off x="2675878" y="3894745"/>
                <a:ext cx="279475" cy="922376"/>
              </a:xfrm>
              <a:prstGeom prst="roundRect">
                <a:avLst/>
              </a:prstGeom>
              <a:solidFill>
                <a:srgbClr val="3381FF"/>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gradFill flip="none" rotWithShape="1">
                    <a:gsLst>
                      <a:gs pos="7000">
                        <a:srgbClr val="0059E9"/>
                      </a:gs>
                      <a:gs pos="49000">
                        <a:srgbClr val="0059E9"/>
                      </a:gs>
                      <a:gs pos="92000">
                        <a:srgbClr val="5B9BD5">
                          <a:lumMod val="75000"/>
                        </a:srgbClr>
                      </a:gs>
                      <a:gs pos="74000">
                        <a:srgbClr val="0059E9"/>
                      </a:gs>
                    </a:gsLst>
                    <a:lin ang="2700000" scaled="1"/>
                    <a:tileRect/>
                  </a:gradFill>
                  <a:effectLst/>
                  <a:uLnTx/>
                  <a:uFillTx/>
                  <a:latin typeface="Arial"/>
                  <a:ea typeface="微软雅黑"/>
                  <a:cs typeface="+mn-cs"/>
                </a:endParaRPr>
              </a:p>
            </p:txBody>
          </p:sp>
          <p:sp>
            <p:nvSpPr>
              <p:cNvPr id="98" name="圆角矩形 97"/>
              <p:cNvSpPr/>
              <p:nvPr/>
            </p:nvSpPr>
            <p:spPr>
              <a:xfrm rot="16200000">
                <a:off x="3791147" y="3894745"/>
                <a:ext cx="279475" cy="922376"/>
              </a:xfrm>
              <a:prstGeom prst="roundRect">
                <a:avLst/>
              </a:prstGeom>
              <a:solidFill>
                <a:srgbClr val="3381FF"/>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gradFill flip="none" rotWithShape="1">
                    <a:gsLst>
                      <a:gs pos="7000">
                        <a:srgbClr val="0059E9"/>
                      </a:gs>
                      <a:gs pos="49000">
                        <a:srgbClr val="0059E9"/>
                      </a:gs>
                      <a:gs pos="92000">
                        <a:srgbClr val="5B9BD5">
                          <a:lumMod val="75000"/>
                        </a:srgbClr>
                      </a:gs>
                      <a:gs pos="74000">
                        <a:srgbClr val="0059E9"/>
                      </a:gs>
                    </a:gsLst>
                    <a:lin ang="2700000" scaled="1"/>
                    <a:tileRect/>
                  </a:gradFill>
                  <a:effectLst/>
                  <a:uLnTx/>
                  <a:uFillTx/>
                  <a:latin typeface="Arial"/>
                  <a:ea typeface="微软雅黑"/>
                  <a:cs typeface="+mn-cs"/>
                </a:endParaRPr>
              </a:p>
            </p:txBody>
          </p:sp>
          <p:sp>
            <p:nvSpPr>
              <p:cNvPr id="99" name="圆角矩形 98"/>
              <p:cNvSpPr/>
              <p:nvPr/>
            </p:nvSpPr>
            <p:spPr>
              <a:xfrm rot="16200000">
                <a:off x="1560610" y="4310824"/>
                <a:ext cx="279475" cy="922376"/>
              </a:xfrm>
              <a:prstGeom prst="roundRect">
                <a:avLst/>
              </a:prstGeom>
              <a:solidFill>
                <a:srgbClr val="3381FF"/>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gradFill flip="none" rotWithShape="1">
                    <a:gsLst>
                      <a:gs pos="7000">
                        <a:srgbClr val="0059E9"/>
                      </a:gs>
                      <a:gs pos="49000">
                        <a:srgbClr val="0059E9"/>
                      </a:gs>
                      <a:gs pos="92000">
                        <a:srgbClr val="5B9BD5">
                          <a:lumMod val="75000"/>
                        </a:srgbClr>
                      </a:gs>
                      <a:gs pos="74000">
                        <a:srgbClr val="0059E9"/>
                      </a:gs>
                    </a:gsLst>
                    <a:lin ang="2700000" scaled="1"/>
                    <a:tileRect/>
                  </a:gradFill>
                  <a:effectLst/>
                  <a:uLnTx/>
                  <a:uFillTx/>
                  <a:latin typeface="Arial"/>
                  <a:ea typeface="微软雅黑"/>
                  <a:cs typeface="+mn-cs"/>
                </a:endParaRPr>
              </a:p>
            </p:txBody>
          </p:sp>
          <p:sp>
            <p:nvSpPr>
              <p:cNvPr id="100" name="圆角矩形 99"/>
              <p:cNvSpPr/>
              <p:nvPr/>
            </p:nvSpPr>
            <p:spPr>
              <a:xfrm rot="16200000">
                <a:off x="2675878" y="4310824"/>
                <a:ext cx="279475" cy="922376"/>
              </a:xfrm>
              <a:prstGeom prst="roundRect">
                <a:avLst/>
              </a:prstGeom>
              <a:solidFill>
                <a:srgbClr val="3381FF"/>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gradFill flip="none" rotWithShape="1">
                    <a:gsLst>
                      <a:gs pos="7000">
                        <a:srgbClr val="0059E9"/>
                      </a:gs>
                      <a:gs pos="49000">
                        <a:srgbClr val="0059E9"/>
                      </a:gs>
                      <a:gs pos="92000">
                        <a:srgbClr val="5B9BD5">
                          <a:lumMod val="75000"/>
                        </a:srgbClr>
                      </a:gs>
                      <a:gs pos="74000">
                        <a:srgbClr val="0059E9"/>
                      </a:gs>
                    </a:gsLst>
                    <a:lin ang="2700000" scaled="1"/>
                    <a:tileRect/>
                  </a:gradFill>
                  <a:effectLst/>
                  <a:uLnTx/>
                  <a:uFillTx/>
                  <a:latin typeface="Arial"/>
                  <a:ea typeface="微软雅黑"/>
                  <a:cs typeface="+mn-cs"/>
                </a:endParaRPr>
              </a:p>
            </p:txBody>
          </p:sp>
          <p:sp>
            <p:nvSpPr>
              <p:cNvPr id="101" name="圆角矩形 100"/>
              <p:cNvSpPr/>
              <p:nvPr/>
            </p:nvSpPr>
            <p:spPr>
              <a:xfrm rot="16200000">
                <a:off x="3791147" y="4310824"/>
                <a:ext cx="279475" cy="922376"/>
              </a:xfrm>
              <a:prstGeom prst="roundRect">
                <a:avLst/>
              </a:prstGeom>
              <a:solidFill>
                <a:srgbClr val="3381FF"/>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gradFill flip="none" rotWithShape="1">
                    <a:gsLst>
                      <a:gs pos="7000">
                        <a:srgbClr val="0059E9"/>
                      </a:gs>
                      <a:gs pos="49000">
                        <a:srgbClr val="0059E9"/>
                      </a:gs>
                      <a:gs pos="92000">
                        <a:srgbClr val="5B9BD5">
                          <a:lumMod val="75000"/>
                        </a:srgbClr>
                      </a:gs>
                      <a:gs pos="74000">
                        <a:srgbClr val="0059E9"/>
                      </a:gs>
                    </a:gsLst>
                    <a:lin ang="2700000" scaled="1"/>
                    <a:tileRect/>
                  </a:gradFill>
                  <a:effectLst/>
                  <a:uLnTx/>
                  <a:uFillTx/>
                  <a:latin typeface="Arial"/>
                  <a:ea typeface="微软雅黑"/>
                  <a:cs typeface="+mn-cs"/>
                </a:endParaRPr>
              </a:p>
            </p:txBody>
          </p:sp>
          <p:sp>
            <p:nvSpPr>
              <p:cNvPr id="102" name="矩形 101"/>
              <p:cNvSpPr/>
              <p:nvPr/>
            </p:nvSpPr>
            <p:spPr>
              <a:xfrm>
                <a:off x="1300237" y="4216195"/>
                <a:ext cx="800219" cy="276999"/>
              </a:xfrm>
              <a:prstGeom prst="rect">
                <a:avLst/>
              </a:prstGeom>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业务中台</a:t>
                </a:r>
              </a:p>
            </p:txBody>
          </p:sp>
          <p:sp>
            <p:nvSpPr>
              <p:cNvPr id="103" name="矩形 102"/>
              <p:cNvSpPr/>
              <p:nvPr/>
            </p:nvSpPr>
            <p:spPr>
              <a:xfrm>
                <a:off x="2415505" y="4216194"/>
                <a:ext cx="800219" cy="276999"/>
              </a:xfrm>
              <a:prstGeom prst="rect">
                <a:avLst/>
              </a:prstGeom>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数据中台</a:t>
                </a:r>
              </a:p>
            </p:txBody>
          </p:sp>
          <p:sp>
            <p:nvSpPr>
              <p:cNvPr id="104" name="矩形 103"/>
              <p:cNvSpPr/>
              <p:nvPr/>
            </p:nvSpPr>
            <p:spPr>
              <a:xfrm>
                <a:off x="3530774" y="4216193"/>
                <a:ext cx="800219" cy="276999"/>
              </a:xfrm>
              <a:prstGeom prst="rect">
                <a:avLst/>
              </a:prstGeom>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技术中台</a:t>
                </a:r>
              </a:p>
            </p:txBody>
          </p:sp>
          <p:sp>
            <p:nvSpPr>
              <p:cNvPr id="105" name="矩形 104"/>
              <p:cNvSpPr/>
              <p:nvPr/>
            </p:nvSpPr>
            <p:spPr>
              <a:xfrm>
                <a:off x="1305642" y="4632275"/>
                <a:ext cx="800219" cy="276999"/>
              </a:xfrm>
              <a:prstGeom prst="rect">
                <a:avLst/>
              </a:prstGeom>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数据服务</a:t>
                </a:r>
              </a:p>
            </p:txBody>
          </p:sp>
          <p:sp>
            <p:nvSpPr>
              <p:cNvPr id="106" name="矩形 105"/>
              <p:cNvSpPr/>
              <p:nvPr/>
            </p:nvSpPr>
            <p:spPr>
              <a:xfrm>
                <a:off x="2420910" y="4632274"/>
                <a:ext cx="800219" cy="276999"/>
              </a:xfrm>
              <a:prstGeom prst="rect">
                <a:avLst/>
              </a:prstGeom>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技术服务</a:t>
                </a:r>
              </a:p>
            </p:txBody>
          </p:sp>
          <p:sp>
            <p:nvSpPr>
              <p:cNvPr id="107" name="矩形 106"/>
              <p:cNvSpPr/>
              <p:nvPr/>
            </p:nvSpPr>
            <p:spPr>
              <a:xfrm>
                <a:off x="3536179" y="4632273"/>
                <a:ext cx="800219" cy="276999"/>
              </a:xfrm>
              <a:prstGeom prst="rect">
                <a:avLst/>
              </a:prstGeom>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生态服务</a:t>
                </a:r>
              </a:p>
            </p:txBody>
          </p:sp>
        </p:grpSp>
        <p:sp>
          <p:nvSpPr>
            <p:cNvPr id="94" name="star-shape-rounded_17672"/>
            <p:cNvSpPr>
              <a:spLocks noChangeAspect="1"/>
            </p:cNvSpPr>
            <p:nvPr/>
          </p:nvSpPr>
          <p:spPr bwMode="auto">
            <a:xfrm>
              <a:off x="1592668" y="1840289"/>
              <a:ext cx="231639" cy="219948"/>
            </a:xfrm>
            <a:custGeom>
              <a:avLst/>
              <a:gdLst>
                <a:gd name="T0" fmla="*/ 4799 w 6135"/>
                <a:gd name="T1" fmla="*/ 5819 h 5834"/>
                <a:gd name="T2" fmla="*/ 4654 w 6135"/>
                <a:gd name="T3" fmla="*/ 5772 h 5834"/>
                <a:gd name="T4" fmla="*/ 3067 w 6135"/>
                <a:gd name="T5" fmla="*/ 4619 h 5834"/>
                <a:gd name="T6" fmla="*/ 1480 w 6135"/>
                <a:gd name="T7" fmla="*/ 5772 h 5834"/>
                <a:gd name="T8" fmla="*/ 1192 w 6135"/>
                <a:gd name="T9" fmla="*/ 5772 h 5834"/>
                <a:gd name="T10" fmla="*/ 1103 w 6135"/>
                <a:gd name="T11" fmla="*/ 5498 h 5834"/>
                <a:gd name="T12" fmla="*/ 1709 w 6135"/>
                <a:gd name="T13" fmla="*/ 3632 h 5834"/>
                <a:gd name="T14" fmla="*/ 122 w 6135"/>
                <a:gd name="T15" fmla="*/ 2479 h 5834"/>
                <a:gd name="T16" fmla="*/ 33 w 6135"/>
                <a:gd name="T17" fmla="*/ 2205 h 5834"/>
                <a:gd name="T18" fmla="*/ 266 w 6135"/>
                <a:gd name="T19" fmla="*/ 2035 h 5834"/>
                <a:gd name="T20" fmla="*/ 2228 w 6135"/>
                <a:gd name="T21" fmla="*/ 2035 h 5834"/>
                <a:gd name="T22" fmla="*/ 2834 w 6135"/>
                <a:gd name="T23" fmla="*/ 170 h 5834"/>
                <a:gd name="T24" fmla="*/ 3067 w 6135"/>
                <a:gd name="T25" fmla="*/ 0 h 5834"/>
                <a:gd name="T26" fmla="*/ 3301 w 6135"/>
                <a:gd name="T27" fmla="*/ 170 h 5834"/>
                <a:gd name="T28" fmla="*/ 3907 w 6135"/>
                <a:gd name="T29" fmla="*/ 2035 h 5834"/>
                <a:gd name="T30" fmla="*/ 5868 w 6135"/>
                <a:gd name="T31" fmla="*/ 2035 h 5834"/>
                <a:gd name="T32" fmla="*/ 6102 w 6135"/>
                <a:gd name="T33" fmla="*/ 2205 h 5834"/>
                <a:gd name="T34" fmla="*/ 6013 w 6135"/>
                <a:gd name="T35" fmla="*/ 2479 h 5834"/>
                <a:gd name="T36" fmla="*/ 4426 w 6135"/>
                <a:gd name="T37" fmla="*/ 3632 h 5834"/>
                <a:gd name="T38" fmla="*/ 5032 w 6135"/>
                <a:gd name="T39" fmla="*/ 5498 h 5834"/>
                <a:gd name="T40" fmla="*/ 4943 w 6135"/>
                <a:gd name="T41" fmla="*/ 5772 h 5834"/>
                <a:gd name="T42" fmla="*/ 4799 w 6135"/>
                <a:gd name="T43" fmla="*/ 5819 h 5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35" h="5834">
                  <a:moveTo>
                    <a:pt x="4799" y="5819"/>
                  </a:moveTo>
                  <a:cubicBezTo>
                    <a:pt x="4748" y="5819"/>
                    <a:pt x="4697" y="5803"/>
                    <a:pt x="4654" y="5772"/>
                  </a:cubicBezTo>
                  <a:lnTo>
                    <a:pt x="3067" y="4619"/>
                  </a:lnTo>
                  <a:lnTo>
                    <a:pt x="1480" y="5772"/>
                  </a:lnTo>
                  <a:cubicBezTo>
                    <a:pt x="1394" y="5834"/>
                    <a:pt x="1278" y="5834"/>
                    <a:pt x="1192" y="5772"/>
                  </a:cubicBezTo>
                  <a:cubicBezTo>
                    <a:pt x="1106" y="5709"/>
                    <a:pt x="1070" y="5599"/>
                    <a:pt x="1103" y="5498"/>
                  </a:cubicBezTo>
                  <a:lnTo>
                    <a:pt x="1709" y="3632"/>
                  </a:lnTo>
                  <a:lnTo>
                    <a:pt x="122" y="2479"/>
                  </a:lnTo>
                  <a:cubicBezTo>
                    <a:pt x="36" y="2416"/>
                    <a:pt x="0" y="2306"/>
                    <a:pt x="33" y="2205"/>
                  </a:cubicBezTo>
                  <a:cubicBezTo>
                    <a:pt x="66" y="2104"/>
                    <a:pt x="160" y="2035"/>
                    <a:pt x="266" y="2035"/>
                  </a:cubicBezTo>
                  <a:lnTo>
                    <a:pt x="2228" y="2035"/>
                  </a:lnTo>
                  <a:lnTo>
                    <a:pt x="2834" y="170"/>
                  </a:lnTo>
                  <a:cubicBezTo>
                    <a:pt x="2867" y="68"/>
                    <a:pt x="2961" y="0"/>
                    <a:pt x="3067" y="0"/>
                  </a:cubicBezTo>
                  <a:cubicBezTo>
                    <a:pt x="3173" y="0"/>
                    <a:pt x="3268" y="68"/>
                    <a:pt x="3301" y="170"/>
                  </a:cubicBezTo>
                  <a:lnTo>
                    <a:pt x="3907" y="2035"/>
                  </a:lnTo>
                  <a:lnTo>
                    <a:pt x="5868" y="2035"/>
                  </a:lnTo>
                  <a:cubicBezTo>
                    <a:pt x="5975" y="2035"/>
                    <a:pt x="6069" y="2104"/>
                    <a:pt x="6102" y="2205"/>
                  </a:cubicBezTo>
                  <a:cubicBezTo>
                    <a:pt x="6135" y="2306"/>
                    <a:pt x="6099" y="2416"/>
                    <a:pt x="6013" y="2479"/>
                  </a:cubicBezTo>
                  <a:lnTo>
                    <a:pt x="4426" y="3632"/>
                  </a:lnTo>
                  <a:lnTo>
                    <a:pt x="5032" y="5498"/>
                  </a:lnTo>
                  <a:cubicBezTo>
                    <a:pt x="5065" y="5599"/>
                    <a:pt x="5029" y="5709"/>
                    <a:pt x="4943" y="5772"/>
                  </a:cubicBezTo>
                  <a:cubicBezTo>
                    <a:pt x="4900" y="5803"/>
                    <a:pt x="4849" y="5819"/>
                    <a:pt x="4799" y="5819"/>
                  </a:cubicBezTo>
                  <a:close/>
                </a:path>
              </a:pathLst>
            </a:custGeom>
            <a:gradFill>
              <a:gsLst>
                <a:gs pos="7000">
                  <a:srgbClr val="6EE8FF"/>
                </a:gs>
                <a:gs pos="33000">
                  <a:srgbClr val="0059E9"/>
                </a:gs>
                <a:gs pos="92000">
                  <a:srgbClr val="C365C5"/>
                </a:gs>
                <a:gs pos="65000">
                  <a:srgbClr val="C365C5"/>
                </a:gs>
              </a:gsLst>
              <a:path path="circle">
                <a:fillToRect l="100000" t="100000"/>
              </a:path>
            </a:gradFill>
            <a:ln>
              <a:noFill/>
            </a:ln>
          </p:spPr>
        </p:sp>
      </p:grpSp>
      <p:grpSp>
        <p:nvGrpSpPr>
          <p:cNvPr id="126" name="组合 125"/>
          <p:cNvGrpSpPr/>
          <p:nvPr/>
        </p:nvGrpSpPr>
        <p:grpSpPr>
          <a:xfrm>
            <a:off x="4523823" y="4097077"/>
            <a:ext cx="1474440" cy="544673"/>
            <a:chOff x="3057052" y="3231407"/>
            <a:chExt cx="1474440" cy="544673"/>
          </a:xfrm>
        </p:grpSpPr>
        <p:sp>
          <p:nvSpPr>
            <p:cNvPr id="127" name="圆角矩形 30"/>
            <p:cNvSpPr/>
            <p:nvPr/>
          </p:nvSpPr>
          <p:spPr>
            <a:xfrm>
              <a:off x="3288692" y="3231407"/>
              <a:ext cx="1242800" cy="544673"/>
            </a:xfrm>
            <a:prstGeom prst="roundRect">
              <a:avLst>
                <a:gd name="adj" fmla="val 0"/>
              </a:avLst>
            </a:prstGeom>
            <a:noFill/>
            <a:ln>
              <a:noFill/>
            </a:ln>
            <a:effectLst>
              <a:outerShdw sx="1000" sy="1000" algn="tl" rotWithShape="0">
                <a:prstClr val="black"/>
              </a:outerShdw>
            </a:effectLst>
          </p:spPr>
          <p:txBody>
            <a:bodyPr lIns="76429" tIns="0" rIns="0" bIns="0" anchor="ctr">
              <a:normAutofit/>
            </a:bodyPr>
            <a:lstStyle/>
            <a:p>
              <a:pPr defTabSz="481013">
                <a:lnSpc>
                  <a:spcPct val="130000"/>
                </a:lnSpc>
                <a:defRPr/>
              </a:pPr>
              <a:r>
                <a:rPr lang="zh-CN" altLang="en-US" sz="2000" b="1" dirty="0">
                  <a:gradFill flip="none" rotWithShape="1">
                    <a:gsLst>
                      <a:gs pos="7000">
                        <a:srgbClr val="D678C4"/>
                      </a:gs>
                      <a:gs pos="42000">
                        <a:srgbClr val="0059E9"/>
                      </a:gs>
                      <a:gs pos="94000">
                        <a:srgbClr val="EA9EEA"/>
                      </a:gs>
                      <a:gs pos="74000">
                        <a:srgbClr val="D678C4"/>
                      </a:gs>
                    </a:gsLst>
                    <a:lin ang="4200000" scaled="0"/>
                    <a:tileRect/>
                  </a:gradFill>
                  <a:latin typeface="Arial" panose="020B0604020202020204" pitchFamily="34" charset="0"/>
                  <a:ea typeface="微软雅黑"/>
                  <a:cs typeface="Arial" panose="020B0604020202020204" pitchFamily="34" charset="0"/>
                </a:rPr>
                <a:t>客户第一</a:t>
              </a:r>
              <a:endParaRPr lang="da-DK" altLang="zh-CN" sz="2000" b="1" dirty="0">
                <a:gradFill flip="none" rotWithShape="1">
                  <a:gsLst>
                    <a:gs pos="7000">
                      <a:srgbClr val="D678C4"/>
                    </a:gs>
                    <a:gs pos="42000">
                      <a:srgbClr val="0059E9"/>
                    </a:gs>
                    <a:gs pos="94000">
                      <a:srgbClr val="EA9EEA"/>
                    </a:gs>
                    <a:gs pos="74000">
                      <a:srgbClr val="D678C4"/>
                    </a:gs>
                  </a:gsLst>
                  <a:lin ang="4200000" scaled="0"/>
                  <a:tileRect/>
                </a:gradFill>
                <a:latin typeface="Arial" panose="020B0604020202020204" pitchFamily="34" charset="0"/>
                <a:ea typeface="微软雅黑"/>
                <a:cs typeface="Arial" panose="020B0604020202020204" pitchFamily="34" charset="0"/>
              </a:endParaRPr>
            </a:p>
          </p:txBody>
        </p:sp>
        <p:sp>
          <p:nvSpPr>
            <p:cNvPr id="128" name="star-shape-rounded_17672"/>
            <p:cNvSpPr>
              <a:spLocks noChangeAspect="1"/>
            </p:cNvSpPr>
            <p:nvPr/>
          </p:nvSpPr>
          <p:spPr bwMode="auto">
            <a:xfrm>
              <a:off x="3057052" y="3401473"/>
              <a:ext cx="231639" cy="219948"/>
            </a:xfrm>
            <a:custGeom>
              <a:avLst/>
              <a:gdLst>
                <a:gd name="T0" fmla="*/ 4799 w 6135"/>
                <a:gd name="T1" fmla="*/ 5819 h 5834"/>
                <a:gd name="T2" fmla="*/ 4654 w 6135"/>
                <a:gd name="T3" fmla="*/ 5772 h 5834"/>
                <a:gd name="T4" fmla="*/ 3067 w 6135"/>
                <a:gd name="T5" fmla="*/ 4619 h 5834"/>
                <a:gd name="T6" fmla="*/ 1480 w 6135"/>
                <a:gd name="T7" fmla="*/ 5772 h 5834"/>
                <a:gd name="T8" fmla="*/ 1192 w 6135"/>
                <a:gd name="T9" fmla="*/ 5772 h 5834"/>
                <a:gd name="T10" fmla="*/ 1103 w 6135"/>
                <a:gd name="T11" fmla="*/ 5498 h 5834"/>
                <a:gd name="T12" fmla="*/ 1709 w 6135"/>
                <a:gd name="T13" fmla="*/ 3632 h 5834"/>
                <a:gd name="T14" fmla="*/ 122 w 6135"/>
                <a:gd name="T15" fmla="*/ 2479 h 5834"/>
                <a:gd name="T16" fmla="*/ 33 w 6135"/>
                <a:gd name="T17" fmla="*/ 2205 h 5834"/>
                <a:gd name="T18" fmla="*/ 266 w 6135"/>
                <a:gd name="T19" fmla="*/ 2035 h 5834"/>
                <a:gd name="T20" fmla="*/ 2228 w 6135"/>
                <a:gd name="T21" fmla="*/ 2035 h 5834"/>
                <a:gd name="T22" fmla="*/ 2834 w 6135"/>
                <a:gd name="T23" fmla="*/ 170 h 5834"/>
                <a:gd name="T24" fmla="*/ 3067 w 6135"/>
                <a:gd name="T25" fmla="*/ 0 h 5834"/>
                <a:gd name="T26" fmla="*/ 3301 w 6135"/>
                <a:gd name="T27" fmla="*/ 170 h 5834"/>
                <a:gd name="T28" fmla="*/ 3907 w 6135"/>
                <a:gd name="T29" fmla="*/ 2035 h 5834"/>
                <a:gd name="T30" fmla="*/ 5868 w 6135"/>
                <a:gd name="T31" fmla="*/ 2035 h 5834"/>
                <a:gd name="T32" fmla="*/ 6102 w 6135"/>
                <a:gd name="T33" fmla="*/ 2205 h 5834"/>
                <a:gd name="T34" fmla="*/ 6013 w 6135"/>
                <a:gd name="T35" fmla="*/ 2479 h 5834"/>
                <a:gd name="T36" fmla="*/ 4426 w 6135"/>
                <a:gd name="T37" fmla="*/ 3632 h 5834"/>
                <a:gd name="T38" fmla="*/ 5032 w 6135"/>
                <a:gd name="T39" fmla="*/ 5498 h 5834"/>
                <a:gd name="T40" fmla="*/ 4943 w 6135"/>
                <a:gd name="T41" fmla="*/ 5772 h 5834"/>
                <a:gd name="T42" fmla="*/ 4799 w 6135"/>
                <a:gd name="T43" fmla="*/ 5819 h 5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35" h="5834">
                  <a:moveTo>
                    <a:pt x="4799" y="5819"/>
                  </a:moveTo>
                  <a:cubicBezTo>
                    <a:pt x="4748" y="5819"/>
                    <a:pt x="4697" y="5803"/>
                    <a:pt x="4654" y="5772"/>
                  </a:cubicBezTo>
                  <a:lnTo>
                    <a:pt x="3067" y="4619"/>
                  </a:lnTo>
                  <a:lnTo>
                    <a:pt x="1480" y="5772"/>
                  </a:lnTo>
                  <a:cubicBezTo>
                    <a:pt x="1394" y="5834"/>
                    <a:pt x="1278" y="5834"/>
                    <a:pt x="1192" y="5772"/>
                  </a:cubicBezTo>
                  <a:cubicBezTo>
                    <a:pt x="1106" y="5709"/>
                    <a:pt x="1070" y="5599"/>
                    <a:pt x="1103" y="5498"/>
                  </a:cubicBezTo>
                  <a:lnTo>
                    <a:pt x="1709" y="3632"/>
                  </a:lnTo>
                  <a:lnTo>
                    <a:pt x="122" y="2479"/>
                  </a:lnTo>
                  <a:cubicBezTo>
                    <a:pt x="36" y="2416"/>
                    <a:pt x="0" y="2306"/>
                    <a:pt x="33" y="2205"/>
                  </a:cubicBezTo>
                  <a:cubicBezTo>
                    <a:pt x="66" y="2104"/>
                    <a:pt x="160" y="2035"/>
                    <a:pt x="266" y="2035"/>
                  </a:cubicBezTo>
                  <a:lnTo>
                    <a:pt x="2228" y="2035"/>
                  </a:lnTo>
                  <a:lnTo>
                    <a:pt x="2834" y="170"/>
                  </a:lnTo>
                  <a:cubicBezTo>
                    <a:pt x="2867" y="68"/>
                    <a:pt x="2961" y="0"/>
                    <a:pt x="3067" y="0"/>
                  </a:cubicBezTo>
                  <a:cubicBezTo>
                    <a:pt x="3173" y="0"/>
                    <a:pt x="3268" y="68"/>
                    <a:pt x="3301" y="170"/>
                  </a:cubicBezTo>
                  <a:lnTo>
                    <a:pt x="3907" y="2035"/>
                  </a:lnTo>
                  <a:lnTo>
                    <a:pt x="5868" y="2035"/>
                  </a:lnTo>
                  <a:cubicBezTo>
                    <a:pt x="5975" y="2035"/>
                    <a:pt x="6069" y="2104"/>
                    <a:pt x="6102" y="2205"/>
                  </a:cubicBezTo>
                  <a:cubicBezTo>
                    <a:pt x="6135" y="2306"/>
                    <a:pt x="6099" y="2416"/>
                    <a:pt x="6013" y="2479"/>
                  </a:cubicBezTo>
                  <a:lnTo>
                    <a:pt x="4426" y="3632"/>
                  </a:lnTo>
                  <a:lnTo>
                    <a:pt x="5032" y="5498"/>
                  </a:lnTo>
                  <a:cubicBezTo>
                    <a:pt x="5065" y="5599"/>
                    <a:pt x="5029" y="5709"/>
                    <a:pt x="4943" y="5772"/>
                  </a:cubicBezTo>
                  <a:cubicBezTo>
                    <a:pt x="4900" y="5803"/>
                    <a:pt x="4849" y="5819"/>
                    <a:pt x="4799" y="5819"/>
                  </a:cubicBezTo>
                  <a:close/>
                </a:path>
              </a:pathLst>
            </a:custGeom>
            <a:gradFill>
              <a:gsLst>
                <a:gs pos="7000">
                  <a:srgbClr val="6EE8FF"/>
                </a:gs>
                <a:gs pos="33000">
                  <a:srgbClr val="0059E9"/>
                </a:gs>
                <a:gs pos="92000">
                  <a:srgbClr val="C365C5"/>
                </a:gs>
                <a:gs pos="65000">
                  <a:srgbClr val="C365C5"/>
                </a:gs>
              </a:gsLst>
              <a:path path="circle">
                <a:fillToRect l="100000" t="100000"/>
              </a:path>
            </a:gradFill>
            <a:ln>
              <a:noFill/>
            </a:ln>
          </p:spPr>
        </p:sp>
      </p:grpSp>
      <p:grpSp>
        <p:nvGrpSpPr>
          <p:cNvPr id="129" name="组合 128"/>
          <p:cNvGrpSpPr/>
          <p:nvPr/>
        </p:nvGrpSpPr>
        <p:grpSpPr>
          <a:xfrm>
            <a:off x="6228508" y="4097077"/>
            <a:ext cx="1426981" cy="544673"/>
            <a:chOff x="5764188" y="3559855"/>
            <a:chExt cx="1426981" cy="544673"/>
          </a:xfrm>
        </p:grpSpPr>
        <p:sp>
          <p:nvSpPr>
            <p:cNvPr id="130" name="圆角矩形 30"/>
            <p:cNvSpPr/>
            <p:nvPr/>
          </p:nvSpPr>
          <p:spPr>
            <a:xfrm>
              <a:off x="5970398" y="3559855"/>
              <a:ext cx="1220771" cy="544673"/>
            </a:xfrm>
            <a:prstGeom prst="roundRect">
              <a:avLst>
                <a:gd name="adj" fmla="val 0"/>
              </a:avLst>
            </a:prstGeom>
            <a:noFill/>
            <a:ln>
              <a:noFill/>
            </a:ln>
            <a:effectLst>
              <a:outerShdw sx="1000" sy="1000" algn="tl" rotWithShape="0">
                <a:prstClr val="black"/>
              </a:outerShdw>
            </a:effectLst>
          </p:spPr>
          <p:txBody>
            <a:bodyPr lIns="76429" tIns="0" rIns="0" bIns="0" anchor="ctr">
              <a:normAutofit/>
            </a:bodyPr>
            <a:lstStyle/>
            <a:p>
              <a:pPr defTabSz="685800">
                <a:lnSpc>
                  <a:spcPct val="130000"/>
                </a:lnSpc>
                <a:defRPr/>
              </a:pPr>
              <a:r>
                <a:rPr lang="zh-CN" altLang="en-US" sz="2000" b="1" dirty="0">
                  <a:gradFill flip="none" rotWithShape="1">
                    <a:gsLst>
                      <a:gs pos="7000">
                        <a:srgbClr val="D678C4"/>
                      </a:gs>
                      <a:gs pos="42000">
                        <a:srgbClr val="0059E9"/>
                      </a:gs>
                      <a:gs pos="94000">
                        <a:srgbClr val="EA9EEA"/>
                      </a:gs>
                      <a:gs pos="74000">
                        <a:srgbClr val="D678C4"/>
                      </a:gs>
                    </a:gsLst>
                    <a:lin ang="4200000" scaled="0"/>
                    <a:tileRect/>
                  </a:gradFill>
                  <a:latin typeface="Arial" panose="020B0604020202020204" pitchFamily="34" charset="0"/>
                  <a:ea typeface="微软雅黑"/>
                  <a:cs typeface="Arial" panose="020B0604020202020204" pitchFamily="34" charset="0"/>
                </a:rPr>
                <a:t>团队成长</a:t>
              </a:r>
              <a:endParaRPr lang="da-DK" altLang="zh-CN" sz="2000" b="1" dirty="0">
                <a:gradFill flip="none" rotWithShape="1">
                  <a:gsLst>
                    <a:gs pos="7000">
                      <a:srgbClr val="D678C4"/>
                    </a:gs>
                    <a:gs pos="42000">
                      <a:srgbClr val="0059E9"/>
                    </a:gs>
                    <a:gs pos="94000">
                      <a:srgbClr val="EA9EEA"/>
                    </a:gs>
                    <a:gs pos="74000">
                      <a:srgbClr val="D678C4"/>
                    </a:gs>
                  </a:gsLst>
                  <a:lin ang="4200000" scaled="0"/>
                  <a:tileRect/>
                </a:gradFill>
                <a:latin typeface="Arial" panose="020B0604020202020204" pitchFamily="34" charset="0"/>
                <a:ea typeface="微软雅黑"/>
                <a:cs typeface="Arial" panose="020B0604020202020204" pitchFamily="34" charset="0"/>
              </a:endParaRPr>
            </a:p>
          </p:txBody>
        </p:sp>
        <p:sp>
          <p:nvSpPr>
            <p:cNvPr id="131" name="star-shape-rounded_17672"/>
            <p:cNvSpPr>
              <a:spLocks noChangeAspect="1"/>
            </p:cNvSpPr>
            <p:nvPr/>
          </p:nvSpPr>
          <p:spPr bwMode="auto">
            <a:xfrm>
              <a:off x="5764188" y="3722217"/>
              <a:ext cx="231639" cy="219948"/>
            </a:xfrm>
            <a:custGeom>
              <a:avLst/>
              <a:gdLst>
                <a:gd name="T0" fmla="*/ 4799 w 6135"/>
                <a:gd name="T1" fmla="*/ 5819 h 5834"/>
                <a:gd name="T2" fmla="*/ 4654 w 6135"/>
                <a:gd name="T3" fmla="*/ 5772 h 5834"/>
                <a:gd name="T4" fmla="*/ 3067 w 6135"/>
                <a:gd name="T5" fmla="*/ 4619 h 5834"/>
                <a:gd name="T6" fmla="*/ 1480 w 6135"/>
                <a:gd name="T7" fmla="*/ 5772 h 5834"/>
                <a:gd name="T8" fmla="*/ 1192 w 6135"/>
                <a:gd name="T9" fmla="*/ 5772 h 5834"/>
                <a:gd name="T10" fmla="*/ 1103 w 6135"/>
                <a:gd name="T11" fmla="*/ 5498 h 5834"/>
                <a:gd name="T12" fmla="*/ 1709 w 6135"/>
                <a:gd name="T13" fmla="*/ 3632 h 5834"/>
                <a:gd name="T14" fmla="*/ 122 w 6135"/>
                <a:gd name="T15" fmla="*/ 2479 h 5834"/>
                <a:gd name="T16" fmla="*/ 33 w 6135"/>
                <a:gd name="T17" fmla="*/ 2205 h 5834"/>
                <a:gd name="T18" fmla="*/ 266 w 6135"/>
                <a:gd name="T19" fmla="*/ 2035 h 5834"/>
                <a:gd name="T20" fmla="*/ 2228 w 6135"/>
                <a:gd name="T21" fmla="*/ 2035 h 5834"/>
                <a:gd name="T22" fmla="*/ 2834 w 6135"/>
                <a:gd name="T23" fmla="*/ 170 h 5834"/>
                <a:gd name="T24" fmla="*/ 3067 w 6135"/>
                <a:gd name="T25" fmla="*/ 0 h 5834"/>
                <a:gd name="T26" fmla="*/ 3301 w 6135"/>
                <a:gd name="T27" fmla="*/ 170 h 5834"/>
                <a:gd name="T28" fmla="*/ 3907 w 6135"/>
                <a:gd name="T29" fmla="*/ 2035 h 5834"/>
                <a:gd name="T30" fmla="*/ 5868 w 6135"/>
                <a:gd name="T31" fmla="*/ 2035 h 5834"/>
                <a:gd name="T32" fmla="*/ 6102 w 6135"/>
                <a:gd name="T33" fmla="*/ 2205 h 5834"/>
                <a:gd name="T34" fmla="*/ 6013 w 6135"/>
                <a:gd name="T35" fmla="*/ 2479 h 5834"/>
                <a:gd name="T36" fmla="*/ 4426 w 6135"/>
                <a:gd name="T37" fmla="*/ 3632 h 5834"/>
                <a:gd name="T38" fmla="*/ 5032 w 6135"/>
                <a:gd name="T39" fmla="*/ 5498 h 5834"/>
                <a:gd name="T40" fmla="*/ 4943 w 6135"/>
                <a:gd name="T41" fmla="*/ 5772 h 5834"/>
                <a:gd name="T42" fmla="*/ 4799 w 6135"/>
                <a:gd name="T43" fmla="*/ 5819 h 5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35" h="5834">
                  <a:moveTo>
                    <a:pt x="4799" y="5819"/>
                  </a:moveTo>
                  <a:cubicBezTo>
                    <a:pt x="4748" y="5819"/>
                    <a:pt x="4697" y="5803"/>
                    <a:pt x="4654" y="5772"/>
                  </a:cubicBezTo>
                  <a:lnTo>
                    <a:pt x="3067" y="4619"/>
                  </a:lnTo>
                  <a:lnTo>
                    <a:pt x="1480" y="5772"/>
                  </a:lnTo>
                  <a:cubicBezTo>
                    <a:pt x="1394" y="5834"/>
                    <a:pt x="1278" y="5834"/>
                    <a:pt x="1192" y="5772"/>
                  </a:cubicBezTo>
                  <a:cubicBezTo>
                    <a:pt x="1106" y="5709"/>
                    <a:pt x="1070" y="5599"/>
                    <a:pt x="1103" y="5498"/>
                  </a:cubicBezTo>
                  <a:lnTo>
                    <a:pt x="1709" y="3632"/>
                  </a:lnTo>
                  <a:lnTo>
                    <a:pt x="122" y="2479"/>
                  </a:lnTo>
                  <a:cubicBezTo>
                    <a:pt x="36" y="2416"/>
                    <a:pt x="0" y="2306"/>
                    <a:pt x="33" y="2205"/>
                  </a:cubicBezTo>
                  <a:cubicBezTo>
                    <a:pt x="66" y="2104"/>
                    <a:pt x="160" y="2035"/>
                    <a:pt x="266" y="2035"/>
                  </a:cubicBezTo>
                  <a:lnTo>
                    <a:pt x="2228" y="2035"/>
                  </a:lnTo>
                  <a:lnTo>
                    <a:pt x="2834" y="170"/>
                  </a:lnTo>
                  <a:cubicBezTo>
                    <a:pt x="2867" y="68"/>
                    <a:pt x="2961" y="0"/>
                    <a:pt x="3067" y="0"/>
                  </a:cubicBezTo>
                  <a:cubicBezTo>
                    <a:pt x="3173" y="0"/>
                    <a:pt x="3268" y="68"/>
                    <a:pt x="3301" y="170"/>
                  </a:cubicBezTo>
                  <a:lnTo>
                    <a:pt x="3907" y="2035"/>
                  </a:lnTo>
                  <a:lnTo>
                    <a:pt x="5868" y="2035"/>
                  </a:lnTo>
                  <a:cubicBezTo>
                    <a:pt x="5975" y="2035"/>
                    <a:pt x="6069" y="2104"/>
                    <a:pt x="6102" y="2205"/>
                  </a:cubicBezTo>
                  <a:cubicBezTo>
                    <a:pt x="6135" y="2306"/>
                    <a:pt x="6099" y="2416"/>
                    <a:pt x="6013" y="2479"/>
                  </a:cubicBezTo>
                  <a:lnTo>
                    <a:pt x="4426" y="3632"/>
                  </a:lnTo>
                  <a:lnTo>
                    <a:pt x="5032" y="5498"/>
                  </a:lnTo>
                  <a:cubicBezTo>
                    <a:pt x="5065" y="5599"/>
                    <a:pt x="5029" y="5709"/>
                    <a:pt x="4943" y="5772"/>
                  </a:cubicBezTo>
                  <a:cubicBezTo>
                    <a:pt x="4900" y="5803"/>
                    <a:pt x="4849" y="5819"/>
                    <a:pt x="4799" y="5819"/>
                  </a:cubicBezTo>
                  <a:close/>
                </a:path>
              </a:pathLst>
            </a:custGeom>
            <a:gradFill>
              <a:gsLst>
                <a:gs pos="7000">
                  <a:srgbClr val="6EE8FF"/>
                </a:gs>
                <a:gs pos="33000">
                  <a:srgbClr val="0059E9"/>
                </a:gs>
                <a:gs pos="92000">
                  <a:srgbClr val="C365C5"/>
                </a:gs>
                <a:gs pos="65000">
                  <a:srgbClr val="C365C5"/>
                </a:gs>
              </a:gsLst>
              <a:path path="circle">
                <a:fillToRect l="100000" t="100000"/>
              </a:path>
            </a:gradFill>
            <a:ln>
              <a:noFill/>
            </a:ln>
          </p:spPr>
        </p:sp>
      </p:grpSp>
      <p:sp>
        <p:nvSpPr>
          <p:cNvPr id="132" name="TextBox 131"/>
          <p:cNvSpPr txBox="1"/>
          <p:nvPr/>
        </p:nvSpPr>
        <p:spPr>
          <a:xfrm>
            <a:off x="1409764" y="1572620"/>
            <a:ext cx="957878" cy="276999"/>
          </a:xfrm>
          <a:prstGeom prst="rect">
            <a:avLst/>
          </a:prstGeom>
          <a:noFill/>
        </p:spPr>
        <p:txBody>
          <a:bodyPr wrap="square" rtlCol="0">
            <a:spAutoFit/>
          </a:bodyPr>
          <a:lstStyle/>
          <a:p>
            <a:pPr defTabSz="685800"/>
            <a:r>
              <a:rPr lang="zh-CN" altLang="en-US" sz="1200" dirty="0">
                <a:solidFill>
                  <a:prstClr val="black"/>
                </a:solidFill>
                <a:latin typeface="Arial"/>
                <a:ea typeface="微软雅黑"/>
              </a:rPr>
              <a:t>核心战略</a:t>
            </a:r>
          </a:p>
        </p:txBody>
      </p:sp>
    </p:spTree>
    <p:extLst>
      <p:ext uri="{BB962C8B-B14F-4D97-AF65-F5344CB8AC3E}">
        <p14:creationId xmlns:p14="http://schemas.microsoft.com/office/powerpoint/2010/main" val="2018247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îšḷídè"/>
          <p:cNvSpPr/>
          <p:nvPr/>
        </p:nvSpPr>
        <p:spPr bwMode="auto">
          <a:xfrm>
            <a:off x="-4763" y="2745582"/>
            <a:ext cx="9144000" cy="2397919"/>
          </a:xfrm>
          <a:custGeom>
            <a:avLst/>
            <a:gdLst>
              <a:gd name="T0" fmla="*/ 0 w 7680"/>
              <a:gd name="T1" fmla="*/ 2014 h 2014"/>
              <a:gd name="T2" fmla="*/ 7680 w 7680"/>
              <a:gd name="T3" fmla="*/ 2014 h 2014"/>
              <a:gd name="T4" fmla="*/ 7680 w 7680"/>
              <a:gd name="T5" fmla="*/ 1176 h 2014"/>
              <a:gd name="T6" fmla="*/ 3840 w 7680"/>
              <a:gd name="T7" fmla="*/ 0 h 2014"/>
              <a:gd name="T8" fmla="*/ 0 w 7680"/>
              <a:gd name="T9" fmla="*/ 1176 h 2014"/>
              <a:gd name="T10" fmla="*/ 0 w 7680"/>
              <a:gd name="T11" fmla="*/ 2014 h 2014"/>
            </a:gdLst>
            <a:ahLst/>
            <a:cxnLst>
              <a:cxn ang="0">
                <a:pos x="T0" y="T1"/>
              </a:cxn>
              <a:cxn ang="0">
                <a:pos x="T2" y="T3"/>
              </a:cxn>
              <a:cxn ang="0">
                <a:pos x="T4" y="T5"/>
              </a:cxn>
              <a:cxn ang="0">
                <a:pos x="T6" y="T7"/>
              </a:cxn>
              <a:cxn ang="0">
                <a:pos x="T8" y="T9"/>
              </a:cxn>
              <a:cxn ang="0">
                <a:pos x="T10" y="T11"/>
              </a:cxn>
            </a:cxnLst>
            <a:rect l="0" t="0" r="r" b="b"/>
            <a:pathLst>
              <a:path w="7680" h="2014">
                <a:moveTo>
                  <a:pt x="0" y="2014"/>
                </a:moveTo>
                <a:lnTo>
                  <a:pt x="7680" y="2014"/>
                </a:lnTo>
                <a:lnTo>
                  <a:pt x="7680" y="1176"/>
                </a:lnTo>
                <a:lnTo>
                  <a:pt x="3840" y="0"/>
                </a:lnTo>
                <a:lnTo>
                  <a:pt x="0" y="1176"/>
                </a:lnTo>
                <a:lnTo>
                  <a:pt x="0" y="2014"/>
                </a:lnTo>
                <a:close/>
              </a:path>
            </a:pathLst>
          </a:custGeom>
          <a:pattFill prst="ltDnDiag">
            <a:fgClr>
              <a:schemeClr val="bg1">
                <a:lumMod val="95000"/>
              </a:schemeClr>
            </a:fgClr>
            <a:bgClr>
              <a:schemeClr val="bg1"/>
            </a:bgClr>
          </a:pattFill>
          <a:ln w="3175">
            <a:solidFill>
              <a:schemeClr val="bg1">
                <a:lumMod val="95000"/>
              </a:schemeClr>
            </a:solidFill>
          </a:ln>
        </p:spPr>
        <p:txBody>
          <a:bodyPr vert="horz" wrap="square" lIns="68580" tIns="34290" rIns="68580" bIns="34290" numCol="1" anchor="t" anchorCtr="0" compatLnSpc="1">
            <a:prstTxWarp prst="textNoShape">
              <a:avLst/>
            </a:prstTxWarp>
            <a:normAutofit/>
          </a:bodyPr>
          <a:lstStyle/>
          <a:p>
            <a:endParaRPr lang="zh-CN" altLang="en-US"/>
          </a:p>
        </p:txBody>
      </p:sp>
      <p:sp>
        <p:nvSpPr>
          <p:cNvPr id="5" name="i$ḻíde"/>
          <p:cNvSpPr/>
          <p:nvPr/>
        </p:nvSpPr>
        <p:spPr>
          <a:xfrm>
            <a:off x="4180531" y="2474992"/>
            <a:ext cx="763886" cy="763886"/>
          </a:xfrm>
          <a:prstGeom prst="ellipse">
            <a:avLst/>
          </a:prstGeom>
          <a:solidFill>
            <a:srgbClr val="4472C4"/>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7" name="í$ľîḑê"/>
          <p:cNvSpPr/>
          <p:nvPr/>
        </p:nvSpPr>
        <p:spPr>
          <a:xfrm>
            <a:off x="1304119" y="3262643"/>
            <a:ext cx="763886" cy="763886"/>
          </a:xfrm>
          <a:prstGeom prst="ellipse">
            <a:avLst/>
          </a:prstGeom>
          <a:solidFill>
            <a:srgbClr val="C365C5"/>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9" name="iSḷïḑê"/>
          <p:cNvSpPr/>
          <p:nvPr/>
        </p:nvSpPr>
        <p:spPr>
          <a:xfrm>
            <a:off x="7066469" y="3262643"/>
            <a:ext cx="763886" cy="763886"/>
          </a:xfrm>
          <a:prstGeom prst="ellipse">
            <a:avLst/>
          </a:prstGeom>
          <a:solidFill>
            <a:srgbClr val="FFB30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cxnSp>
        <p:nvCxnSpPr>
          <p:cNvPr id="12" name="直接连接符 11"/>
          <p:cNvCxnSpPr>
            <a:stCxn id="7" idx="0"/>
          </p:cNvCxnSpPr>
          <p:nvPr/>
        </p:nvCxnSpPr>
        <p:spPr>
          <a:xfrm flipV="1">
            <a:off x="1686063" y="1635377"/>
            <a:ext cx="1" cy="1627267"/>
          </a:xfrm>
          <a:prstGeom prst="line">
            <a:avLst/>
          </a:prstGeom>
          <a:ln w="3175" cap="rnd">
            <a:solidFill>
              <a:srgbClr val="C365C5"/>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0"/>
          </p:cNvCxnSpPr>
          <p:nvPr/>
        </p:nvCxnSpPr>
        <p:spPr>
          <a:xfrm flipV="1">
            <a:off x="4562475" y="847725"/>
            <a:ext cx="1" cy="1627267"/>
          </a:xfrm>
          <a:prstGeom prst="line">
            <a:avLst/>
          </a:prstGeom>
          <a:ln w="3175" cap="rnd">
            <a:solidFill>
              <a:schemeClr val="accent1"/>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9" idx="0"/>
          </p:cNvCxnSpPr>
          <p:nvPr/>
        </p:nvCxnSpPr>
        <p:spPr>
          <a:xfrm flipV="1">
            <a:off x="7448412" y="1635377"/>
            <a:ext cx="1" cy="1627267"/>
          </a:xfrm>
          <a:prstGeom prst="line">
            <a:avLst/>
          </a:prstGeom>
          <a:ln w="3175" cap="rnd">
            <a:solidFill>
              <a:schemeClr val="accent2"/>
            </a:solidFill>
            <a:prstDash val="sysDash"/>
            <a:round/>
          </a:ln>
        </p:spPr>
        <p:style>
          <a:lnRef idx="1">
            <a:schemeClr val="accent1"/>
          </a:lnRef>
          <a:fillRef idx="0">
            <a:schemeClr val="accent1"/>
          </a:fillRef>
          <a:effectRef idx="0">
            <a:schemeClr val="accent1"/>
          </a:effectRef>
          <a:fontRef idx="minor">
            <a:schemeClr val="tx1"/>
          </a:fontRef>
        </p:style>
      </p:cxnSp>
      <p:sp>
        <p:nvSpPr>
          <p:cNvPr id="25" name="ïṣḷide">
            <a:extLst>
              <a:ext uri="{FF2B5EF4-FFF2-40B4-BE49-F238E27FC236}">
                <a16:creationId xmlns:a16="http://schemas.microsoft.com/office/drawing/2014/main" xmlns="" id="{C5F744C2-62BF-4A0C-ACB3-3C496C326BCE}"/>
              </a:ext>
            </a:extLst>
          </p:cNvPr>
          <p:cNvSpPr txBox="1"/>
          <p:nvPr/>
        </p:nvSpPr>
        <p:spPr>
          <a:xfrm>
            <a:off x="2469438" y="3668728"/>
            <a:ext cx="4186069" cy="436445"/>
          </a:xfrm>
          <a:prstGeom prst="rect">
            <a:avLst/>
          </a:prstGeom>
          <a:noFill/>
          <a:ln>
            <a:noFill/>
          </a:ln>
        </p:spPr>
        <p:txBody>
          <a:bodyPr wrap="square" lIns="68580" tIns="34290" rIns="68580" bIns="34290" anchor="ctr" anchorCtr="0">
            <a:normAutofit/>
          </a:bodyPr>
          <a:lstStyle/>
          <a:p>
            <a:pPr algn="ctr" defTabSz="685324">
              <a:buSzPct val="25000"/>
              <a:defRPr/>
            </a:pPr>
            <a:r>
              <a:rPr lang="zh-CN" altLang="en-US" sz="2100" b="1" dirty="0">
                <a:solidFill>
                  <a:srgbClr val="3D72DA"/>
                </a:solidFill>
                <a:latin typeface="微软雅黑" panose="020B0503020204020204" pitchFamily="34" charset="-122"/>
                <a:ea typeface="微软雅黑" panose="020B0503020204020204" pitchFamily="34" charset="-122"/>
              </a:rPr>
              <a:t>大中台战略</a:t>
            </a:r>
            <a:endParaRPr lang="en-US" sz="2100" b="1" dirty="0">
              <a:solidFill>
                <a:srgbClr val="3D72DA"/>
              </a:solidFill>
              <a:latin typeface="微软雅黑" panose="020B0503020204020204" pitchFamily="34" charset="-122"/>
              <a:ea typeface="微软雅黑" panose="020B0503020204020204" pitchFamily="34" charset="-122"/>
            </a:endParaRPr>
          </a:p>
        </p:txBody>
      </p:sp>
      <p:sp>
        <p:nvSpPr>
          <p:cNvPr id="26" name="iṥḻïḓè">
            <a:extLst>
              <a:ext uri="{FF2B5EF4-FFF2-40B4-BE49-F238E27FC236}">
                <a16:creationId xmlns:a16="http://schemas.microsoft.com/office/drawing/2014/main" xmlns="" id="{18D84D5C-5F67-42A7-BB86-79BE184D1F47}"/>
              </a:ext>
            </a:extLst>
          </p:cNvPr>
          <p:cNvSpPr txBox="1"/>
          <p:nvPr/>
        </p:nvSpPr>
        <p:spPr>
          <a:xfrm>
            <a:off x="495299" y="4227701"/>
            <a:ext cx="8134347" cy="445862"/>
          </a:xfrm>
          <a:prstGeom prst="rect">
            <a:avLst/>
          </a:prstGeom>
          <a:noFill/>
          <a:ln>
            <a:noFill/>
          </a:ln>
        </p:spPr>
        <p:txBody>
          <a:bodyPr wrap="square" lIns="68580" tIns="34290" rIns="68580" bIns="34290" anchor="t" anchorCtr="0">
            <a:normAutofit/>
          </a:bodyPr>
          <a:lstStyle/>
          <a:p>
            <a:pPr algn="ctr" defTabSz="685324">
              <a:lnSpc>
                <a:spcPct val="150000"/>
              </a:lnSpc>
              <a:buSzPct val="25000"/>
              <a:defRPr/>
            </a:pPr>
            <a:r>
              <a:rPr lang="zh-CN" altLang="en-US" sz="1200" dirty="0">
                <a:latin typeface="微软雅黑" panose="020B0503020204020204" pitchFamily="34" charset="-122"/>
                <a:ea typeface="微软雅黑" panose="020B0503020204020204" pitchFamily="34" charset="-122"/>
              </a:rPr>
              <a:t>恒生通过构建集技术中台、业务中台、数据中台为一体的大中台体系，推进数字金融发展</a:t>
            </a:r>
          </a:p>
        </p:txBody>
      </p:sp>
      <p:sp>
        <p:nvSpPr>
          <p:cNvPr id="29" name="íšľïḓè">
            <a:extLst>
              <a:ext uri="{FF2B5EF4-FFF2-40B4-BE49-F238E27FC236}">
                <a16:creationId xmlns:a16="http://schemas.microsoft.com/office/drawing/2014/main" xmlns="" id="{A0D21F79-0A6E-47BD-AE33-C26380410867}"/>
              </a:ext>
            </a:extLst>
          </p:cNvPr>
          <p:cNvSpPr txBox="1"/>
          <p:nvPr/>
        </p:nvSpPr>
        <p:spPr bwMode="auto">
          <a:xfrm>
            <a:off x="3789556" y="544283"/>
            <a:ext cx="1581047" cy="290698"/>
          </a:xfrm>
          <a:prstGeom prst="rect">
            <a:avLst/>
          </a:prstGeom>
          <a:solidFill>
            <a:schemeClr val="bg1"/>
          </a:solidFill>
          <a:ln>
            <a:noFill/>
          </a:ln>
          <a:extLst/>
        </p:spPr>
        <p:txBody>
          <a:bodyPr wrap="square" lIns="68580" tIns="34290" rIns="68580" bIns="34290" anchor="b" anchorCtr="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业务中台</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3240602" y="982288"/>
            <a:ext cx="2678954" cy="1084912"/>
          </a:xfrm>
          <a:prstGeom prst="rect">
            <a:avLst/>
          </a:prstGeom>
          <a:solidFill>
            <a:schemeClr val="bg1"/>
          </a:solidFill>
        </p:spPr>
        <p:txBody>
          <a:bodyPr wrap="square" lIns="68580" tIns="34290" rIns="68580" bIns="34290">
            <a:spAutoFit/>
          </a:bodyPr>
          <a:lstStyle/>
          <a:p>
            <a:pPr algn="just">
              <a:lnSpc>
                <a:spcPct val="120000"/>
              </a:lnSpc>
            </a:pPr>
            <a:r>
              <a:rPr lang="zh-CN" altLang="en-US" sz="1100" dirty="0">
                <a:latin typeface="微软雅黑" panose="020B0503020204020204" pitchFamily="34" charset="-122"/>
                <a:ea typeface="微软雅黑" panose="020B0503020204020204" pitchFamily="34" charset="-122"/>
              </a:rPr>
              <a:t>恒生业务中台致力于为金融机构业务赋能，目前分为两部分应用：以客户为中心和以产品为中心。业务中台通过恒生在金融行业二十多年的深耕，沉淀业务共性因子，在客户和产品两端实现金融业务贯通。</a:t>
            </a:r>
          </a:p>
        </p:txBody>
      </p:sp>
      <p:sp>
        <p:nvSpPr>
          <p:cNvPr id="31" name="íšľïḓè">
            <a:extLst>
              <a:ext uri="{FF2B5EF4-FFF2-40B4-BE49-F238E27FC236}">
                <a16:creationId xmlns:a16="http://schemas.microsoft.com/office/drawing/2014/main" xmlns="" id="{A0D21F79-0A6E-47BD-AE33-C26380410867}"/>
              </a:ext>
            </a:extLst>
          </p:cNvPr>
          <p:cNvSpPr txBox="1"/>
          <p:nvPr/>
        </p:nvSpPr>
        <p:spPr bwMode="auto">
          <a:xfrm>
            <a:off x="6657889" y="1516009"/>
            <a:ext cx="1581047" cy="290698"/>
          </a:xfrm>
          <a:prstGeom prst="rect">
            <a:avLst/>
          </a:prstGeom>
          <a:solidFill>
            <a:schemeClr val="bg1"/>
          </a:solidFill>
          <a:ln>
            <a:noFill/>
          </a:ln>
          <a:extLst/>
        </p:spPr>
        <p:txBody>
          <a:bodyPr wrap="square" lIns="68580" tIns="34290" rIns="68580" bIns="34290" anchor="b" anchorCtr="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数据中台</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ïŝḷiḋe">
            <a:extLst>
              <a:ext uri="{FF2B5EF4-FFF2-40B4-BE49-F238E27FC236}">
                <a16:creationId xmlns:a16="http://schemas.microsoft.com/office/drawing/2014/main" xmlns="" id="{168D80C1-06E6-42AC-B5D0-61D05F3F4151}"/>
              </a:ext>
            </a:extLst>
          </p:cNvPr>
          <p:cNvSpPr txBox="1"/>
          <p:nvPr/>
        </p:nvSpPr>
        <p:spPr bwMode="auto">
          <a:xfrm>
            <a:off x="895540" y="1553082"/>
            <a:ext cx="1581047" cy="290698"/>
          </a:xfrm>
          <a:prstGeom prst="rect">
            <a:avLst/>
          </a:prstGeom>
          <a:solidFill>
            <a:schemeClr val="bg1"/>
          </a:solidFill>
          <a:ln>
            <a:noFill/>
          </a:ln>
          <a:extLst/>
        </p:spPr>
        <p:txBody>
          <a:bodyPr wrap="square" lIns="68580" tIns="34290" rIns="68580" bIns="34290" anchor="b" anchorCtr="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技术中台</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345770" y="2025853"/>
            <a:ext cx="2680584" cy="1288045"/>
          </a:xfrm>
          <a:prstGeom prst="rect">
            <a:avLst/>
          </a:prstGeom>
          <a:solidFill>
            <a:schemeClr val="bg1"/>
          </a:solidFill>
        </p:spPr>
        <p:txBody>
          <a:bodyPr wrap="square" lIns="68580" tIns="34290" rIns="68580" bIns="34290">
            <a:spAutoFit/>
          </a:bodyPr>
          <a:lstStyle/>
          <a:p>
            <a:pPr algn="just">
              <a:lnSpc>
                <a:spcPct val="120000"/>
              </a:lnSpc>
            </a:pPr>
            <a:r>
              <a:rPr lang="en-US" altLang="zh-CN" sz="1100" dirty="0">
                <a:latin typeface="微软雅黑" panose="020B0503020204020204" pitchFamily="34" charset="-122"/>
                <a:ea typeface="微软雅黑" panose="020B0503020204020204" pitchFamily="34" charset="-122"/>
              </a:rPr>
              <a:t>JRES3.0</a:t>
            </a:r>
            <a:r>
              <a:rPr lang="zh-CN" altLang="en-US" sz="1100" dirty="0">
                <a:latin typeface="微软雅黑" panose="020B0503020204020204" pitchFamily="34" charset="-122"/>
                <a:ea typeface="微软雅黑" panose="020B0503020204020204" pitchFamily="34" charset="-122"/>
              </a:rPr>
              <a:t>是一个符合互联网分布式系统开发的</a:t>
            </a:r>
            <a:r>
              <a:rPr lang="en-US" altLang="zh-CN" sz="1100" dirty="0">
                <a:latin typeface="微软雅黑" panose="020B0503020204020204" pitchFamily="34" charset="-122"/>
                <a:ea typeface="微软雅黑" panose="020B0503020204020204" pitchFamily="34" charset="-122"/>
              </a:rPr>
              <a:t>JAVA</a:t>
            </a:r>
            <a:r>
              <a:rPr lang="zh-CN" altLang="en-US" sz="1100" dirty="0">
                <a:latin typeface="微软雅黑" panose="020B0503020204020204" pitchFamily="34" charset="-122"/>
                <a:ea typeface="微软雅黑" panose="020B0503020204020204" pitchFamily="34" charset="-122"/>
              </a:rPr>
              <a:t>开发技术平台，具备可复用（</a:t>
            </a:r>
            <a:r>
              <a:rPr lang="en-US" altLang="zh-CN" sz="1100" dirty="0">
                <a:latin typeface="微软雅黑" panose="020B0503020204020204" pitchFamily="34" charset="-122"/>
                <a:ea typeface="微软雅黑" panose="020B0503020204020204" pitchFamily="34" charset="-122"/>
              </a:rPr>
              <a:t>Reuse</a:t>
            </a:r>
            <a:r>
              <a:rPr lang="zh-CN" altLang="en-US" sz="1100" dirty="0">
                <a:latin typeface="微软雅黑" panose="020B0503020204020204" pitchFamily="34" charset="-122"/>
                <a:ea typeface="微软雅黑" panose="020B0503020204020204" pitchFamily="34" charset="-122"/>
              </a:rPr>
              <a:t>）、可扩展（</a:t>
            </a:r>
            <a:r>
              <a:rPr lang="en-US" altLang="zh-CN" sz="1100" dirty="0">
                <a:latin typeface="微软雅黑" panose="020B0503020204020204" pitchFamily="34" charset="-122"/>
                <a:ea typeface="微软雅黑" panose="020B0503020204020204" pitchFamily="34" charset="-122"/>
              </a:rPr>
              <a:t>Extend</a:t>
            </a:r>
            <a:r>
              <a:rPr lang="zh-CN" altLang="en-US" sz="1100" dirty="0">
                <a:latin typeface="微软雅黑" panose="020B0503020204020204" pitchFamily="34" charset="-122"/>
                <a:ea typeface="微软雅黑" panose="020B0503020204020204" pitchFamily="34" charset="-122"/>
              </a:rPr>
              <a:t>）、高安全（</a:t>
            </a:r>
            <a:r>
              <a:rPr lang="en-US" altLang="zh-CN" sz="1100" dirty="0">
                <a:latin typeface="微软雅黑" panose="020B0503020204020204" pitchFamily="34" charset="-122"/>
                <a:ea typeface="微软雅黑" panose="020B0503020204020204" pitchFamily="34" charset="-122"/>
              </a:rPr>
              <a:t>Security</a:t>
            </a:r>
            <a:r>
              <a:rPr lang="zh-CN" altLang="en-US" sz="1100" dirty="0">
                <a:latin typeface="微软雅黑" panose="020B0503020204020204" pitchFamily="34" charset="-122"/>
                <a:ea typeface="微软雅黑" panose="020B0503020204020204" pitchFamily="34" charset="-122"/>
              </a:rPr>
              <a:t>）的特性，可以降低业务开发人员技术要求，提升开发效率以及系统稳定性。</a:t>
            </a:r>
          </a:p>
        </p:txBody>
      </p:sp>
      <p:sp>
        <p:nvSpPr>
          <p:cNvPr id="34" name="矩形 33"/>
          <p:cNvSpPr/>
          <p:nvPr/>
        </p:nvSpPr>
        <p:spPr>
          <a:xfrm>
            <a:off x="6108935" y="2010428"/>
            <a:ext cx="2678954" cy="1288045"/>
          </a:xfrm>
          <a:prstGeom prst="rect">
            <a:avLst/>
          </a:prstGeom>
          <a:solidFill>
            <a:schemeClr val="bg1"/>
          </a:solidFill>
        </p:spPr>
        <p:txBody>
          <a:bodyPr wrap="square" lIns="68580" tIns="34290" rIns="68580" bIns="34290">
            <a:spAutoFit/>
          </a:bodyPr>
          <a:lstStyle/>
          <a:p>
            <a:pPr algn="just">
              <a:lnSpc>
                <a:spcPct val="120000"/>
              </a:lnSpc>
            </a:pPr>
            <a:r>
              <a:rPr lang="zh-CN" altLang="en-US" sz="1100" dirty="0">
                <a:latin typeface="微软雅黑" panose="020B0503020204020204" pitchFamily="34" charset="-122"/>
                <a:ea typeface="微软雅黑" panose="020B0503020204020204" pitchFamily="34" charset="-122"/>
              </a:rPr>
              <a:t>恒生数据中台致力于为资本市场各类金融机构提供一体化的数据中台解决方案，包括：一体化的平台建设、数据治理、大数据</a:t>
            </a:r>
            <a:r>
              <a:rPr lang="en-US" altLang="zh-CN" sz="1100" dirty="0">
                <a:latin typeface="微软雅黑" panose="020B0503020204020204" pitchFamily="34" charset="-122"/>
                <a:ea typeface="微软雅黑" panose="020B0503020204020204" pitchFamily="34" charset="-122"/>
              </a:rPr>
              <a:t>AI</a:t>
            </a:r>
            <a:r>
              <a:rPr lang="zh-CN" altLang="en-US" sz="1100" dirty="0">
                <a:latin typeface="微软雅黑" panose="020B0503020204020204" pitchFamily="34" charset="-122"/>
                <a:ea typeface="微软雅黑" panose="020B0503020204020204" pitchFamily="34" charset="-122"/>
              </a:rPr>
              <a:t>应用。数据中台的建设有助于支持前端业，同时有利于数据分析应用能力的专业化。</a:t>
            </a:r>
          </a:p>
        </p:txBody>
      </p:sp>
      <p:pic>
        <p:nvPicPr>
          <p:cNvPr id="1026" name="Picture 2" descr="C:\Users\liaowx26130\Downloads\已定业务 -业务查询.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9095" y="3457618"/>
            <a:ext cx="373936" cy="3739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liaowx26130\Downloads\大数据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3102" y="3457618"/>
            <a:ext cx="411093" cy="41109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liaowx26130\Downloads\模型组件.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8298" y="2702758"/>
            <a:ext cx="308354" cy="30835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718317" y="220067"/>
            <a:ext cx="2188683" cy="461665"/>
          </a:xfrm>
          <a:prstGeom prst="rect">
            <a:avLst/>
          </a:prstGeom>
          <a:noFill/>
        </p:spPr>
        <p:txBody>
          <a:bodyPr wrap="square" rtlCol="0">
            <a:spAutoFit/>
          </a:bodyPr>
          <a:lstStyle/>
          <a:p>
            <a:r>
              <a:rPr lang="zh-CN" altLang="en-US" sz="2400" b="1" dirty="0" smtClean="0">
                <a:solidFill>
                  <a:srgbClr val="0059E9"/>
                </a:solidFill>
                <a:latin typeface="微软雅黑" panose="020B0503020204020204" pitchFamily="34" charset="-122"/>
                <a:ea typeface="微软雅黑" panose="020B0503020204020204" pitchFamily="34" charset="-122"/>
                <a:cs typeface="DengXian" charset="-122"/>
              </a:rPr>
              <a:t>恒生中台战略</a:t>
            </a:r>
            <a:endParaRPr lang="zh-CN" altLang="en-US" sz="2100" dirty="0">
              <a:solidFill>
                <a:srgbClr val="0059E9"/>
              </a:solidFill>
              <a:latin typeface="微软雅黑" panose="020B0503020204020204" pitchFamily="34" charset="-122"/>
              <a:ea typeface="微软雅黑" panose="020B0503020204020204" pitchFamily="34" charset="-122"/>
              <a:cs typeface="DengXian" charset="-122"/>
            </a:endParaRPr>
          </a:p>
        </p:txBody>
      </p:sp>
    </p:spTree>
    <p:extLst>
      <p:ext uri="{BB962C8B-B14F-4D97-AF65-F5344CB8AC3E}">
        <p14:creationId xmlns:p14="http://schemas.microsoft.com/office/powerpoint/2010/main" val="47594722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0778" y="939726"/>
            <a:ext cx="7862123" cy="1084912"/>
          </a:xfrm>
          <a:prstGeom prst="rect">
            <a:avLst/>
          </a:prstGeom>
        </p:spPr>
        <p:txBody>
          <a:bodyPr wrap="square" lIns="68580" tIns="34290" rIns="68580" bIns="34290">
            <a:spAutoFit/>
          </a:bodyPr>
          <a:lstStyle/>
          <a:p>
            <a:pPr>
              <a:lnSpc>
                <a:spcPct val="150000"/>
              </a:lnSpc>
            </a:pPr>
            <a:r>
              <a:rPr lang="zh-CN" altLang="en-US" sz="1100" spc="90" dirty="0">
                <a:solidFill>
                  <a:srgbClr val="44546A">
                    <a:lumMod val="75000"/>
                  </a:srgbClr>
                </a:solidFill>
                <a:latin typeface="微软雅黑" panose="020B0503020204020204" pitchFamily="34" charset="-122"/>
                <a:ea typeface="微软雅黑" panose="020B0503020204020204" pitchFamily="34" charset="-122"/>
              </a:rPr>
              <a:t>恒生云是恒生公司旗下云服务品牌，聚焦金融行业生态圈，为金融机构在资产管理、财富管理等领域提供云服务解决方案及各类增值服务</a:t>
            </a:r>
            <a:r>
              <a:rPr lang="zh-CN" altLang="en-US" sz="1100" spc="90" dirty="0" smtClean="0">
                <a:solidFill>
                  <a:srgbClr val="44546A">
                    <a:lumMod val="75000"/>
                  </a:srgbClr>
                </a:solidFill>
                <a:latin typeface="微软雅黑" panose="020B0503020204020204" pitchFamily="34" charset="-122"/>
                <a:ea typeface="微软雅黑" panose="020B0503020204020204" pitchFamily="34" charset="-122"/>
              </a:rPr>
              <a:t>。恒生云依托恒生公司</a:t>
            </a:r>
            <a:r>
              <a:rPr lang="en-US" altLang="zh-CN" sz="1100" spc="90" dirty="0" smtClean="0">
                <a:solidFill>
                  <a:srgbClr val="44546A">
                    <a:lumMod val="75000"/>
                  </a:srgbClr>
                </a:solidFill>
                <a:latin typeface="微软雅黑" panose="020B0503020204020204" pitchFamily="34" charset="-122"/>
                <a:ea typeface="微软雅黑" panose="020B0503020204020204" pitchFamily="34" charset="-122"/>
              </a:rPr>
              <a:t>25</a:t>
            </a:r>
            <a:r>
              <a:rPr lang="zh-CN" altLang="en-US" sz="1100" spc="90" dirty="0" smtClean="0">
                <a:solidFill>
                  <a:srgbClr val="44546A">
                    <a:lumMod val="75000"/>
                  </a:srgbClr>
                </a:solidFill>
                <a:latin typeface="微软雅黑" panose="020B0503020204020204" pitchFamily="34" charset="-122"/>
                <a:ea typeface="微软雅黑" panose="020B0503020204020204" pitchFamily="34" charset="-122"/>
              </a:rPr>
              <a:t>年技术创新及研发积累，不断探索金融行业各场景的落地和应用，提供一站式云计算行业解决方案。</a:t>
            </a:r>
            <a:endParaRPr lang="en-US" altLang="zh-CN" sz="1100" spc="90" dirty="0" smtClean="0">
              <a:solidFill>
                <a:srgbClr val="44546A">
                  <a:lumMod val="75000"/>
                </a:srgbClr>
              </a:solidFill>
              <a:latin typeface="微软雅黑" panose="020B0503020204020204" pitchFamily="34" charset="-122"/>
              <a:ea typeface="微软雅黑" panose="020B0503020204020204" pitchFamily="34" charset="-122"/>
            </a:endParaRPr>
          </a:p>
          <a:p>
            <a:pPr>
              <a:lnSpc>
                <a:spcPct val="150000"/>
              </a:lnSpc>
            </a:pPr>
            <a:r>
              <a:rPr lang="zh-CN" altLang="en-US" sz="1100" spc="90" dirty="0" smtClean="0">
                <a:solidFill>
                  <a:srgbClr val="44546A">
                    <a:lumMod val="75000"/>
                  </a:srgbClr>
                </a:solidFill>
                <a:latin typeface="微软雅黑" panose="020B0503020204020204" pitchFamily="34" charset="-122"/>
                <a:ea typeface="微软雅黑" panose="020B0503020204020204" pitchFamily="34" charset="-122"/>
              </a:rPr>
              <a:t>恒</a:t>
            </a:r>
            <a:r>
              <a:rPr lang="zh-CN" altLang="en-US" sz="1100" spc="90" dirty="0">
                <a:solidFill>
                  <a:srgbClr val="44546A">
                    <a:lumMod val="75000"/>
                  </a:srgbClr>
                </a:solidFill>
                <a:latin typeface="微软雅黑" panose="020B0503020204020204" pitchFamily="34" charset="-122"/>
                <a:ea typeface="微软雅黑" panose="020B0503020204020204" pitchFamily="34" charset="-122"/>
              </a:rPr>
              <a:t>生云通过领先的云计算服务不断为客户创造价值，以科技赋能金融行业发展，致力于让金融变简单。</a:t>
            </a:r>
          </a:p>
        </p:txBody>
      </p:sp>
      <p:sp>
        <p:nvSpPr>
          <p:cNvPr id="3" name="矩形 2"/>
          <p:cNvSpPr/>
          <p:nvPr/>
        </p:nvSpPr>
        <p:spPr>
          <a:xfrm>
            <a:off x="5429866" y="2775351"/>
            <a:ext cx="2656433" cy="1084912"/>
          </a:xfrm>
          <a:prstGeom prst="rect">
            <a:avLst/>
          </a:prstGeom>
        </p:spPr>
        <p:txBody>
          <a:bodyPr wrap="square" lIns="68580" tIns="34290" rIns="68580" bIns="34290">
            <a:spAutoFit/>
          </a:bodyPr>
          <a:lstStyle/>
          <a:p>
            <a:pPr>
              <a:lnSpc>
                <a:spcPct val="150000"/>
              </a:lnSpc>
            </a:pPr>
            <a:r>
              <a:rPr lang="zh-CN" altLang="en-US" sz="1100" spc="90" dirty="0">
                <a:solidFill>
                  <a:srgbClr val="44546A">
                    <a:lumMod val="75000"/>
                  </a:srgbClr>
                </a:solidFill>
                <a:latin typeface="微软雅黑" panose="020B0503020204020204" pitchFamily="34" charset="-122"/>
                <a:ea typeface="微软雅黑" panose="020B0503020204020204" pitchFamily="34" charset="-122"/>
              </a:rPr>
              <a:t>恒生云家族</a:t>
            </a:r>
            <a:r>
              <a:rPr lang="zh-CN" altLang="en-US" sz="1100" spc="90" dirty="0" smtClean="0">
                <a:solidFill>
                  <a:srgbClr val="44546A">
                    <a:lumMod val="75000"/>
                  </a:srgbClr>
                </a:solidFill>
                <a:latin typeface="微软雅黑" panose="020B0503020204020204" pitchFamily="34" charset="-122"/>
                <a:ea typeface="微软雅黑" panose="020B0503020204020204" pitchFamily="34" charset="-122"/>
              </a:rPr>
              <a:t>：</a:t>
            </a:r>
            <a:endParaRPr lang="en-US" altLang="zh-CN" sz="1100" spc="90" dirty="0" smtClean="0">
              <a:solidFill>
                <a:srgbClr val="44546A">
                  <a:lumMod val="75000"/>
                </a:srgbClr>
              </a:solidFill>
              <a:latin typeface="微软雅黑" panose="020B0503020204020204" pitchFamily="34" charset="-122"/>
              <a:ea typeface="微软雅黑" panose="020B0503020204020204" pitchFamily="34" charset="-122"/>
            </a:endParaRPr>
          </a:p>
          <a:p>
            <a:pPr>
              <a:lnSpc>
                <a:spcPct val="150000"/>
              </a:lnSpc>
            </a:pPr>
            <a:r>
              <a:rPr lang="zh-CN" altLang="en-US" sz="1100" spc="90" dirty="0" smtClean="0">
                <a:solidFill>
                  <a:srgbClr val="44546A">
                    <a:lumMod val="75000"/>
                  </a:srgbClr>
                </a:solidFill>
                <a:latin typeface="微软雅黑" panose="020B0503020204020204" pitchFamily="34" charset="-122"/>
                <a:ea typeface="微软雅黑" panose="020B0503020204020204" pitchFamily="34" charset="-122"/>
              </a:rPr>
              <a:t>云</a:t>
            </a:r>
            <a:r>
              <a:rPr lang="zh-CN" altLang="en-US" sz="1100" spc="90" dirty="0">
                <a:solidFill>
                  <a:srgbClr val="44546A">
                    <a:lumMod val="75000"/>
                  </a:srgbClr>
                </a:solidFill>
                <a:latin typeface="微软雅黑" panose="020B0503020204020204" pitchFamily="34" charset="-122"/>
                <a:ea typeface="微软雅黑" panose="020B0503020204020204" pitchFamily="34" charset="-122"/>
              </a:rPr>
              <a:t>毅网络、云英网络、鲸腾网络、恒生聚源、云纪网络</a:t>
            </a:r>
            <a:r>
              <a:rPr lang="zh-CN" altLang="en-US" sz="1100" spc="90" dirty="0" smtClean="0">
                <a:solidFill>
                  <a:srgbClr val="44546A">
                    <a:lumMod val="75000"/>
                  </a:srgbClr>
                </a:solidFill>
                <a:latin typeface="微软雅黑" panose="020B0503020204020204" pitchFamily="34" charset="-122"/>
                <a:ea typeface="微软雅黑" panose="020B0503020204020204" pitchFamily="34" charset="-122"/>
              </a:rPr>
              <a:t>、云</a:t>
            </a:r>
            <a:r>
              <a:rPr lang="zh-CN" altLang="en-US" sz="1100" spc="90" dirty="0">
                <a:solidFill>
                  <a:srgbClr val="44546A">
                    <a:lumMod val="75000"/>
                  </a:srgbClr>
                </a:solidFill>
                <a:latin typeface="微软雅黑" panose="020B0503020204020204" pitchFamily="34" charset="-122"/>
                <a:ea typeface="微软雅黑" panose="020B0503020204020204" pitchFamily="34" charset="-122"/>
              </a:rPr>
              <a:t>赢网络、商智神州、云永网络、恒云科技</a:t>
            </a:r>
          </a:p>
        </p:txBody>
      </p:sp>
      <p:grpSp>
        <p:nvGrpSpPr>
          <p:cNvPr id="12" name="组合 11"/>
          <p:cNvGrpSpPr/>
          <p:nvPr/>
        </p:nvGrpSpPr>
        <p:grpSpPr>
          <a:xfrm>
            <a:off x="1057654" y="2278393"/>
            <a:ext cx="3765839" cy="2228357"/>
            <a:chOff x="3225800" y="2242117"/>
            <a:chExt cx="5021118" cy="2971142"/>
          </a:xfrm>
        </p:grpSpPr>
        <p:cxnSp>
          <p:nvCxnSpPr>
            <p:cNvPr id="24" name="直接连接符 23"/>
            <p:cNvCxnSpPr/>
            <p:nvPr/>
          </p:nvCxnSpPr>
          <p:spPr>
            <a:xfrm>
              <a:off x="5657850" y="3795395"/>
              <a:ext cx="1252220" cy="582930"/>
            </a:xfrm>
            <a:prstGeom prst="line">
              <a:avLst/>
            </a:prstGeom>
            <a:ln w="15875" cmpd="sng">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直线连接符 14"/>
            <p:cNvCxnSpPr/>
            <p:nvPr/>
          </p:nvCxnSpPr>
          <p:spPr>
            <a:xfrm>
              <a:off x="5510800" y="3947578"/>
              <a:ext cx="0" cy="750867"/>
            </a:xfrm>
            <a:prstGeom prst="line">
              <a:avLst/>
            </a:prstGeom>
            <a:ln w="15875" cmpd="sng">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24" name="直线连接符 1023"/>
            <p:cNvCxnSpPr/>
            <p:nvPr/>
          </p:nvCxnSpPr>
          <p:spPr>
            <a:xfrm flipH="1">
              <a:off x="4178300" y="3738960"/>
              <a:ext cx="1332500" cy="424885"/>
            </a:xfrm>
            <a:prstGeom prst="line">
              <a:avLst/>
            </a:prstGeom>
            <a:ln w="15875" cmpd="sng">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29" name="直线连接符 1028"/>
            <p:cNvCxnSpPr/>
            <p:nvPr/>
          </p:nvCxnSpPr>
          <p:spPr>
            <a:xfrm flipH="1" flipV="1">
              <a:off x="4375047" y="3254227"/>
              <a:ext cx="1135118" cy="445998"/>
            </a:xfrm>
            <a:prstGeom prst="line">
              <a:avLst/>
            </a:prstGeom>
            <a:ln w="15875" cmpd="sng">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flipV="1">
              <a:off x="5510800" y="3254227"/>
              <a:ext cx="1215425" cy="445998"/>
            </a:xfrm>
            <a:prstGeom prst="line">
              <a:avLst/>
            </a:prstGeom>
            <a:ln w="15875" cmpd="sng">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5510800" y="2878873"/>
              <a:ext cx="0" cy="750867"/>
            </a:xfrm>
            <a:prstGeom prst="line">
              <a:avLst/>
            </a:prstGeom>
            <a:ln w="15875" cmpd="sng">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任意形状 6"/>
            <p:cNvSpPr/>
            <p:nvPr/>
          </p:nvSpPr>
          <p:spPr>
            <a:xfrm>
              <a:off x="4866010" y="2242117"/>
              <a:ext cx="1289581" cy="676176"/>
            </a:xfrm>
            <a:custGeom>
              <a:avLst/>
              <a:gdLst>
                <a:gd name="connsiteX0" fmla="*/ 774404 w 2040779"/>
                <a:gd name="connsiteY0" fmla="*/ 0 h 1070058"/>
                <a:gd name="connsiteX1" fmla="*/ 1287328 w 2040779"/>
                <a:gd name="connsiteY1" fmla="*/ 318354 h 1070058"/>
                <a:gd name="connsiteX2" fmla="*/ 1295463 w 2040779"/>
                <a:gd name="connsiteY2" fmla="*/ 342893 h 1070058"/>
                <a:gd name="connsiteX3" fmla="*/ 1321084 w 2040779"/>
                <a:gd name="connsiteY3" fmla="*/ 321754 h 1070058"/>
                <a:gd name="connsiteX4" fmla="*/ 1498601 w 2040779"/>
                <a:gd name="connsiteY4" fmla="*/ 267530 h 1070058"/>
                <a:gd name="connsiteX5" fmla="*/ 1816101 w 2040779"/>
                <a:gd name="connsiteY5" fmla="*/ 585030 h 1070058"/>
                <a:gd name="connsiteX6" fmla="*/ 1815922 w 2040779"/>
                <a:gd name="connsiteY6" fmla="*/ 586810 h 1070058"/>
                <a:gd name="connsiteX7" fmla="*/ 1847140 w 2040779"/>
                <a:gd name="connsiteY7" fmla="*/ 589957 h 1070058"/>
                <a:gd name="connsiteX8" fmla="*/ 2040779 w 2040779"/>
                <a:gd name="connsiteY8" fmla="*/ 827544 h 1070058"/>
                <a:gd name="connsiteX9" fmla="*/ 1892663 w 2040779"/>
                <a:gd name="connsiteY9" fmla="*/ 1051000 h 1070058"/>
                <a:gd name="connsiteX10" fmla="*/ 1847850 w 2040779"/>
                <a:gd name="connsiteY10" fmla="*/ 1064911 h 1070058"/>
                <a:gd name="connsiteX11" fmla="*/ 1847850 w 2040779"/>
                <a:gd name="connsiteY11" fmla="*/ 1070057 h 1070058"/>
                <a:gd name="connsiteX12" fmla="*/ 1798275 w 2040779"/>
                <a:gd name="connsiteY12" fmla="*/ 1070057 h 1070058"/>
                <a:gd name="connsiteX13" fmla="*/ 1798265 w 2040779"/>
                <a:gd name="connsiteY13" fmla="*/ 1070058 h 1070058"/>
                <a:gd name="connsiteX14" fmla="*/ 1798259 w 2040779"/>
                <a:gd name="connsiteY14" fmla="*/ 1070057 h 1070058"/>
                <a:gd name="connsiteX15" fmla="*/ 285750 w 2040779"/>
                <a:gd name="connsiteY15" fmla="*/ 1070057 h 1070058"/>
                <a:gd name="connsiteX16" fmla="*/ 0 w 2040779"/>
                <a:gd name="connsiteY16" fmla="*/ 784307 h 1070058"/>
                <a:gd name="connsiteX17" fmla="*/ 174523 w 2040779"/>
                <a:gd name="connsiteY17" fmla="*/ 521013 h 1070058"/>
                <a:gd name="connsiteX18" fmla="*/ 219254 w 2040779"/>
                <a:gd name="connsiteY18" fmla="*/ 507127 h 1070058"/>
                <a:gd name="connsiteX19" fmla="*/ 229043 w 2040779"/>
                <a:gd name="connsiteY19" fmla="*/ 416197 h 1070058"/>
                <a:gd name="connsiteX20" fmla="*/ 774404 w 2040779"/>
                <a:gd name="connsiteY20" fmla="*/ 0 h 107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40779" h="1070058">
                  <a:moveTo>
                    <a:pt x="774404" y="0"/>
                  </a:moveTo>
                  <a:cubicBezTo>
                    <a:pt x="1004984" y="0"/>
                    <a:pt x="1202821" y="131271"/>
                    <a:pt x="1287328" y="318354"/>
                  </a:cubicBezTo>
                  <a:lnTo>
                    <a:pt x="1295463" y="342893"/>
                  </a:lnTo>
                  <a:lnTo>
                    <a:pt x="1321084" y="321754"/>
                  </a:lnTo>
                  <a:cubicBezTo>
                    <a:pt x="1371757" y="287520"/>
                    <a:pt x="1432844" y="267530"/>
                    <a:pt x="1498601" y="267530"/>
                  </a:cubicBezTo>
                  <a:cubicBezTo>
                    <a:pt x="1673951" y="267530"/>
                    <a:pt x="1816101" y="409680"/>
                    <a:pt x="1816101" y="585030"/>
                  </a:cubicBezTo>
                  <a:lnTo>
                    <a:pt x="1815922" y="586810"/>
                  </a:lnTo>
                  <a:lnTo>
                    <a:pt x="1847140" y="589957"/>
                  </a:lnTo>
                  <a:cubicBezTo>
                    <a:pt x="1957650" y="612571"/>
                    <a:pt x="2040779" y="710349"/>
                    <a:pt x="2040779" y="827544"/>
                  </a:cubicBezTo>
                  <a:cubicBezTo>
                    <a:pt x="2040779" y="927997"/>
                    <a:pt x="1979705" y="1014185"/>
                    <a:pt x="1892663" y="1051000"/>
                  </a:cubicBezTo>
                  <a:lnTo>
                    <a:pt x="1847850" y="1064911"/>
                  </a:lnTo>
                  <a:lnTo>
                    <a:pt x="1847850" y="1070057"/>
                  </a:lnTo>
                  <a:lnTo>
                    <a:pt x="1798275" y="1070057"/>
                  </a:lnTo>
                  <a:lnTo>
                    <a:pt x="1798265" y="1070058"/>
                  </a:lnTo>
                  <a:lnTo>
                    <a:pt x="1798259" y="1070057"/>
                  </a:lnTo>
                  <a:lnTo>
                    <a:pt x="285750" y="1070057"/>
                  </a:lnTo>
                  <a:cubicBezTo>
                    <a:pt x="127935" y="1070057"/>
                    <a:pt x="0" y="942122"/>
                    <a:pt x="0" y="784307"/>
                  </a:cubicBezTo>
                  <a:cubicBezTo>
                    <a:pt x="0" y="665946"/>
                    <a:pt x="71963" y="564392"/>
                    <a:pt x="174523" y="521013"/>
                  </a:cubicBezTo>
                  <a:lnTo>
                    <a:pt x="219254" y="507127"/>
                  </a:lnTo>
                  <a:lnTo>
                    <a:pt x="229043" y="416197"/>
                  </a:lnTo>
                  <a:cubicBezTo>
                    <a:pt x="280951" y="178674"/>
                    <a:pt x="505394" y="0"/>
                    <a:pt x="774404" y="0"/>
                  </a:cubicBezTo>
                  <a:close/>
                </a:path>
              </a:pathLst>
            </a:custGeom>
            <a:solidFill>
              <a:srgbClr val="3D72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prstClr val="white"/>
                </a:solidFill>
              </a:endParaRPr>
            </a:p>
          </p:txBody>
        </p:sp>
        <p:sp>
          <p:nvSpPr>
            <p:cNvPr id="8" name="任意形状 7"/>
            <p:cNvSpPr/>
            <p:nvPr/>
          </p:nvSpPr>
          <p:spPr>
            <a:xfrm>
              <a:off x="3225800" y="2692699"/>
              <a:ext cx="1289581" cy="676176"/>
            </a:xfrm>
            <a:custGeom>
              <a:avLst/>
              <a:gdLst>
                <a:gd name="connsiteX0" fmla="*/ 774404 w 2040779"/>
                <a:gd name="connsiteY0" fmla="*/ 0 h 1070058"/>
                <a:gd name="connsiteX1" fmla="*/ 1287328 w 2040779"/>
                <a:gd name="connsiteY1" fmla="*/ 318354 h 1070058"/>
                <a:gd name="connsiteX2" fmla="*/ 1295463 w 2040779"/>
                <a:gd name="connsiteY2" fmla="*/ 342893 h 1070058"/>
                <a:gd name="connsiteX3" fmla="*/ 1321084 w 2040779"/>
                <a:gd name="connsiteY3" fmla="*/ 321754 h 1070058"/>
                <a:gd name="connsiteX4" fmla="*/ 1498601 w 2040779"/>
                <a:gd name="connsiteY4" fmla="*/ 267530 h 1070058"/>
                <a:gd name="connsiteX5" fmla="*/ 1816101 w 2040779"/>
                <a:gd name="connsiteY5" fmla="*/ 585030 h 1070058"/>
                <a:gd name="connsiteX6" fmla="*/ 1815922 w 2040779"/>
                <a:gd name="connsiteY6" fmla="*/ 586810 h 1070058"/>
                <a:gd name="connsiteX7" fmla="*/ 1847140 w 2040779"/>
                <a:gd name="connsiteY7" fmla="*/ 589957 h 1070058"/>
                <a:gd name="connsiteX8" fmla="*/ 2040779 w 2040779"/>
                <a:gd name="connsiteY8" fmla="*/ 827544 h 1070058"/>
                <a:gd name="connsiteX9" fmla="*/ 1892663 w 2040779"/>
                <a:gd name="connsiteY9" fmla="*/ 1051000 h 1070058"/>
                <a:gd name="connsiteX10" fmla="*/ 1847850 w 2040779"/>
                <a:gd name="connsiteY10" fmla="*/ 1064911 h 1070058"/>
                <a:gd name="connsiteX11" fmla="*/ 1847850 w 2040779"/>
                <a:gd name="connsiteY11" fmla="*/ 1070057 h 1070058"/>
                <a:gd name="connsiteX12" fmla="*/ 1798275 w 2040779"/>
                <a:gd name="connsiteY12" fmla="*/ 1070057 h 1070058"/>
                <a:gd name="connsiteX13" fmla="*/ 1798265 w 2040779"/>
                <a:gd name="connsiteY13" fmla="*/ 1070058 h 1070058"/>
                <a:gd name="connsiteX14" fmla="*/ 1798259 w 2040779"/>
                <a:gd name="connsiteY14" fmla="*/ 1070057 h 1070058"/>
                <a:gd name="connsiteX15" fmla="*/ 285750 w 2040779"/>
                <a:gd name="connsiteY15" fmla="*/ 1070057 h 1070058"/>
                <a:gd name="connsiteX16" fmla="*/ 0 w 2040779"/>
                <a:gd name="connsiteY16" fmla="*/ 784307 h 1070058"/>
                <a:gd name="connsiteX17" fmla="*/ 174523 w 2040779"/>
                <a:gd name="connsiteY17" fmla="*/ 521013 h 1070058"/>
                <a:gd name="connsiteX18" fmla="*/ 219254 w 2040779"/>
                <a:gd name="connsiteY18" fmla="*/ 507127 h 1070058"/>
                <a:gd name="connsiteX19" fmla="*/ 229043 w 2040779"/>
                <a:gd name="connsiteY19" fmla="*/ 416197 h 1070058"/>
                <a:gd name="connsiteX20" fmla="*/ 774404 w 2040779"/>
                <a:gd name="connsiteY20" fmla="*/ 0 h 107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40779" h="1070058">
                  <a:moveTo>
                    <a:pt x="774404" y="0"/>
                  </a:moveTo>
                  <a:cubicBezTo>
                    <a:pt x="1004984" y="0"/>
                    <a:pt x="1202821" y="131271"/>
                    <a:pt x="1287328" y="318354"/>
                  </a:cubicBezTo>
                  <a:lnTo>
                    <a:pt x="1295463" y="342893"/>
                  </a:lnTo>
                  <a:lnTo>
                    <a:pt x="1321084" y="321754"/>
                  </a:lnTo>
                  <a:cubicBezTo>
                    <a:pt x="1371757" y="287520"/>
                    <a:pt x="1432844" y="267530"/>
                    <a:pt x="1498601" y="267530"/>
                  </a:cubicBezTo>
                  <a:cubicBezTo>
                    <a:pt x="1673951" y="267530"/>
                    <a:pt x="1816101" y="409680"/>
                    <a:pt x="1816101" y="585030"/>
                  </a:cubicBezTo>
                  <a:lnTo>
                    <a:pt x="1815922" y="586810"/>
                  </a:lnTo>
                  <a:lnTo>
                    <a:pt x="1847140" y="589957"/>
                  </a:lnTo>
                  <a:cubicBezTo>
                    <a:pt x="1957650" y="612571"/>
                    <a:pt x="2040779" y="710349"/>
                    <a:pt x="2040779" y="827544"/>
                  </a:cubicBezTo>
                  <a:cubicBezTo>
                    <a:pt x="2040779" y="927997"/>
                    <a:pt x="1979705" y="1014185"/>
                    <a:pt x="1892663" y="1051000"/>
                  </a:cubicBezTo>
                  <a:lnTo>
                    <a:pt x="1847850" y="1064911"/>
                  </a:lnTo>
                  <a:lnTo>
                    <a:pt x="1847850" y="1070057"/>
                  </a:lnTo>
                  <a:lnTo>
                    <a:pt x="1798275" y="1070057"/>
                  </a:lnTo>
                  <a:lnTo>
                    <a:pt x="1798265" y="1070058"/>
                  </a:lnTo>
                  <a:lnTo>
                    <a:pt x="1798259" y="1070057"/>
                  </a:lnTo>
                  <a:lnTo>
                    <a:pt x="285750" y="1070057"/>
                  </a:lnTo>
                  <a:cubicBezTo>
                    <a:pt x="127935" y="1070057"/>
                    <a:pt x="0" y="942122"/>
                    <a:pt x="0" y="784307"/>
                  </a:cubicBezTo>
                  <a:cubicBezTo>
                    <a:pt x="0" y="665946"/>
                    <a:pt x="71963" y="564392"/>
                    <a:pt x="174523" y="521013"/>
                  </a:cubicBezTo>
                  <a:lnTo>
                    <a:pt x="219254" y="507127"/>
                  </a:lnTo>
                  <a:lnTo>
                    <a:pt x="229043" y="416197"/>
                  </a:lnTo>
                  <a:cubicBezTo>
                    <a:pt x="280951" y="178674"/>
                    <a:pt x="505394" y="0"/>
                    <a:pt x="774404" y="0"/>
                  </a:cubicBezTo>
                  <a:close/>
                </a:path>
              </a:pathLst>
            </a:custGeom>
            <a:solidFill>
              <a:srgbClr val="C36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prstClr val="white"/>
                </a:solidFill>
              </a:endParaRPr>
            </a:p>
          </p:txBody>
        </p:sp>
        <p:sp>
          <p:nvSpPr>
            <p:cNvPr id="9" name="任意形状 8"/>
            <p:cNvSpPr/>
            <p:nvPr/>
          </p:nvSpPr>
          <p:spPr>
            <a:xfrm>
              <a:off x="4869180" y="4537083"/>
              <a:ext cx="1289581" cy="676176"/>
            </a:xfrm>
            <a:custGeom>
              <a:avLst/>
              <a:gdLst>
                <a:gd name="connsiteX0" fmla="*/ 774404 w 2040779"/>
                <a:gd name="connsiteY0" fmla="*/ 0 h 1070058"/>
                <a:gd name="connsiteX1" fmla="*/ 1287328 w 2040779"/>
                <a:gd name="connsiteY1" fmla="*/ 318354 h 1070058"/>
                <a:gd name="connsiteX2" fmla="*/ 1295463 w 2040779"/>
                <a:gd name="connsiteY2" fmla="*/ 342893 h 1070058"/>
                <a:gd name="connsiteX3" fmla="*/ 1321084 w 2040779"/>
                <a:gd name="connsiteY3" fmla="*/ 321754 h 1070058"/>
                <a:gd name="connsiteX4" fmla="*/ 1498601 w 2040779"/>
                <a:gd name="connsiteY4" fmla="*/ 267530 h 1070058"/>
                <a:gd name="connsiteX5" fmla="*/ 1816101 w 2040779"/>
                <a:gd name="connsiteY5" fmla="*/ 585030 h 1070058"/>
                <a:gd name="connsiteX6" fmla="*/ 1815922 w 2040779"/>
                <a:gd name="connsiteY6" fmla="*/ 586810 h 1070058"/>
                <a:gd name="connsiteX7" fmla="*/ 1847140 w 2040779"/>
                <a:gd name="connsiteY7" fmla="*/ 589957 h 1070058"/>
                <a:gd name="connsiteX8" fmla="*/ 2040779 w 2040779"/>
                <a:gd name="connsiteY8" fmla="*/ 827544 h 1070058"/>
                <a:gd name="connsiteX9" fmla="*/ 1892663 w 2040779"/>
                <a:gd name="connsiteY9" fmla="*/ 1051000 h 1070058"/>
                <a:gd name="connsiteX10" fmla="*/ 1847850 w 2040779"/>
                <a:gd name="connsiteY10" fmla="*/ 1064911 h 1070058"/>
                <a:gd name="connsiteX11" fmla="*/ 1847850 w 2040779"/>
                <a:gd name="connsiteY11" fmla="*/ 1070057 h 1070058"/>
                <a:gd name="connsiteX12" fmla="*/ 1798275 w 2040779"/>
                <a:gd name="connsiteY12" fmla="*/ 1070057 h 1070058"/>
                <a:gd name="connsiteX13" fmla="*/ 1798265 w 2040779"/>
                <a:gd name="connsiteY13" fmla="*/ 1070058 h 1070058"/>
                <a:gd name="connsiteX14" fmla="*/ 1798259 w 2040779"/>
                <a:gd name="connsiteY14" fmla="*/ 1070057 h 1070058"/>
                <a:gd name="connsiteX15" fmla="*/ 285750 w 2040779"/>
                <a:gd name="connsiteY15" fmla="*/ 1070057 h 1070058"/>
                <a:gd name="connsiteX16" fmla="*/ 0 w 2040779"/>
                <a:gd name="connsiteY16" fmla="*/ 784307 h 1070058"/>
                <a:gd name="connsiteX17" fmla="*/ 174523 w 2040779"/>
                <a:gd name="connsiteY17" fmla="*/ 521013 h 1070058"/>
                <a:gd name="connsiteX18" fmla="*/ 219254 w 2040779"/>
                <a:gd name="connsiteY18" fmla="*/ 507127 h 1070058"/>
                <a:gd name="connsiteX19" fmla="*/ 229043 w 2040779"/>
                <a:gd name="connsiteY19" fmla="*/ 416197 h 1070058"/>
                <a:gd name="connsiteX20" fmla="*/ 774404 w 2040779"/>
                <a:gd name="connsiteY20" fmla="*/ 0 h 107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40779" h="1070058">
                  <a:moveTo>
                    <a:pt x="774404" y="0"/>
                  </a:moveTo>
                  <a:cubicBezTo>
                    <a:pt x="1004984" y="0"/>
                    <a:pt x="1202821" y="131271"/>
                    <a:pt x="1287328" y="318354"/>
                  </a:cubicBezTo>
                  <a:lnTo>
                    <a:pt x="1295463" y="342893"/>
                  </a:lnTo>
                  <a:lnTo>
                    <a:pt x="1321084" y="321754"/>
                  </a:lnTo>
                  <a:cubicBezTo>
                    <a:pt x="1371757" y="287520"/>
                    <a:pt x="1432844" y="267530"/>
                    <a:pt x="1498601" y="267530"/>
                  </a:cubicBezTo>
                  <a:cubicBezTo>
                    <a:pt x="1673951" y="267530"/>
                    <a:pt x="1816101" y="409680"/>
                    <a:pt x="1816101" y="585030"/>
                  </a:cubicBezTo>
                  <a:lnTo>
                    <a:pt x="1815922" y="586810"/>
                  </a:lnTo>
                  <a:lnTo>
                    <a:pt x="1847140" y="589957"/>
                  </a:lnTo>
                  <a:cubicBezTo>
                    <a:pt x="1957650" y="612571"/>
                    <a:pt x="2040779" y="710349"/>
                    <a:pt x="2040779" y="827544"/>
                  </a:cubicBezTo>
                  <a:cubicBezTo>
                    <a:pt x="2040779" y="927997"/>
                    <a:pt x="1979705" y="1014185"/>
                    <a:pt x="1892663" y="1051000"/>
                  </a:cubicBezTo>
                  <a:lnTo>
                    <a:pt x="1847850" y="1064911"/>
                  </a:lnTo>
                  <a:lnTo>
                    <a:pt x="1847850" y="1070057"/>
                  </a:lnTo>
                  <a:lnTo>
                    <a:pt x="1798275" y="1070057"/>
                  </a:lnTo>
                  <a:lnTo>
                    <a:pt x="1798265" y="1070058"/>
                  </a:lnTo>
                  <a:lnTo>
                    <a:pt x="1798259" y="1070057"/>
                  </a:lnTo>
                  <a:lnTo>
                    <a:pt x="285750" y="1070057"/>
                  </a:lnTo>
                  <a:cubicBezTo>
                    <a:pt x="127935" y="1070057"/>
                    <a:pt x="0" y="942122"/>
                    <a:pt x="0" y="784307"/>
                  </a:cubicBezTo>
                  <a:cubicBezTo>
                    <a:pt x="0" y="665946"/>
                    <a:pt x="71963" y="564392"/>
                    <a:pt x="174523" y="521013"/>
                  </a:cubicBezTo>
                  <a:lnTo>
                    <a:pt x="219254" y="507127"/>
                  </a:lnTo>
                  <a:lnTo>
                    <a:pt x="229043" y="416197"/>
                  </a:lnTo>
                  <a:cubicBezTo>
                    <a:pt x="280951" y="178674"/>
                    <a:pt x="505394" y="0"/>
                    <a:pt x="774404" y="0"/>
                  </a:cubicBezTo>
                  <a:close/>
                </a:path>
              </a:pathLst>
            </a:custGeom>
            <a:solidFill>
              <a:srgbClr val="C36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prstClr val="white"/>
                </a:solidFill>
              </a:endParaRPr>
            </a:p>
          </p:txBody>
        </p:sp>
        <p:sp>
          <p:nvSpPr>
            <p:cNvPr id="10" name="任意形状 9"/>
            <p:cNvSpPr/>
            <p:nvPr/>
          </p:nvSpPr>
          <p:spPr>
            <a:xfrm>
              <a:off x="3225801" y="4054555"/>
              <a:ext cx="1289581" cy="676176"/>
            </a:xfrm>
            <a:custGeom>
              <a:avLst/>
              <a:gdLst>
                <a:gd name="connsiteX0" fmla="*/ 774404 w 2040779"/>
                <a:gd name="connsiteY0" fmla="*/ 0 h 1070058"/>
                <a:gd name="connsiteX1" fmla="*/ 1287328 w 2040779"/>
                <a:gd name="connsiteY1" fmla="*/ 318354 h 1070058"/>
                <a:gd name="connsiteX2" fmla="*/ 1295463 w 2040779"/>
                <a:gd name="connsiteY2" fmla="*/ 342893 h 1070058"/>
                <a:gd name="connsiteX3" fmla="*/ 1321084 w 2040779"/>
                <a:gd name="connsiteY3" fmla="*/ 321754 h 1070058"/>
                <a:gd name="connsiteX4" fmla="*/ 1498601 w 2040779"/>
                <a:gd name="connsiteY4" fmla="*/ 267530 h 1070058"/>
                <a:gd name="connsiteX5" fmla="*/ 1816101 w 2040779"/>
                <a:gd name="connsiteY5" fmla="*/ 585030 h 1070058"/>
                <a:gd name="connsiteX6" fmla="*/ 1815922 w 2040779"/>
                <a:gd name="connsiteY6" fmla="*/ 586810 h 1070058"/>
                <a:gd name="connsiteX7" fmla="*/ 1847140 w 2040779"/>
                <a:gd name="connsiteY7" fmla="*/ 589957 h 1070058"/>
                <a:gd name="connsiteX8" fmla="*/ 2040779 w 2040779"/>
                <a:gd name="connsiteY8" fmla="*/ 827544 h 1070058"/>
                <a:gd name="connsiteX9" fmla="*/ 1892663 w 2040779"/>
                <a:gd name="connsiteY9" fmla="*/ 1051000 h 1070058"/>
                <a:gd name="connsiteX10" fmla="*/ 1847850 w 2040779"/>
                <a:gd name="connsiteY10" fmla="*/ 1064911 h 1070058"/>
                <a:gd name="connsiteX11" fmla="*/ 1847850 w 2040779"/>
                <a:gd name="connsiteY11" fmla="*/ 1070057 h 1070058"/>
                <a:gd name="connsiteX12" fmla="*/ 1798275 w 2040779"/>
                <a:gd name="connsiteY12" fmla="*/ 1070057 h 1070058"/>
                <a:gd name="connsiteX13" fmla="*/ 1798265 w 2040779"/>
                <a:gd name="connsiteY13" fmla="*/ 1070058 h 1070058"/>
                <a:gd name="connsiteX14" fmla="*/ 1798259 w 2040779"/>
                <a:gd name="connsiteY14" fmla="*/ 1070057 h 1070058"/>
                <a:gd name="connsiteX15" fmla="*/ 285750 w 2040779"/>
                <a:gd name="connsiteY15" fmla="*/ 1070057 h 1070058"/>
                <a:gd name="connsiteX16" fmla="*/ 0 w 2040779"/>
                <a:gd name="connsiteY16" fmla="*/ 784307 h 1070058"/>
                <a:gd name="connsiteX17" fmla="*/ 174523 w 2040779"/>
                <a:gd name="connsiteY17" fmla="*/ 521013 h 1070058"/>
                <a:gd name="connsiteX18" fmla="*/ 219254 w 2040779"/>
                <a:gd name="connsiteY18" fmla="*/ 507127 h 1070058"/>
                <a:gd name="connsiteX19" fmla="*/ 229043 w 2040779"/>
                <a:gd name="connsiteY19" fmla="*/ 416197 h 1070058"/>
                <a:gd name="connsiteX20" fmla="*/ 774404 w 2040779"/>
                <a:gd name="connsiteY20" fmla="*/ 0 h 107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40779" h="1070058">
                  <a:moveTo>
                    <a:pt x="774404" y="0"/>
                  </a:moveTo>
                  <a:cubicBezTo>
                    <a:pt x="1004984" y="0"/>
                    <a:pt x="1202821" y="131271"/>
                    <a:pt x="1287328" y="318354"/>
                  </a:cubicBezTo>
                  <a:lnTo>
                    <a:pt x="1295463" y="342893"/>
                  </a:lnTo>
                  <a:lnTo>
                    <a:pt x="1321084" y="321754"/>
                  </a:lnTo>
                  <a:cubicBezTo>
                    <a:pt x="1371757" y="287520"/>
                    <a:pt x="1432844" y="267530"/>
                    <a:pt x="1498601" y="267530"/>
                  </a:cubicBezTo>
                  <a:cubicBezTo>
                    <a:pt x="1673951" y="267530"/>
                    <a:pt x="1816101" y="409680"/>
                    <a:pt x="1816101" y="585030"/>
                  </a:cubicBezTo>
                  <a:lnTo>
                    <a:pt x="1815922" y="586810"/>
                  </a:lnTo>
                  <a:lnTo>
                    <a:pt x="1847140" y="589957"/>
                  </a:lnTo>
                  <a:cubicBezTo>
                    <a:pt x="1957650" y="612571"/>
                    <a:pt x="2040779" y="710349"/>
                    <a:pt x="2040779" y="827544"/>
                  </a:cubicBezTo>
                  <a:cubicBezTo>
                    <a:pt x="2040779" y="927997"/>
                    <a:pt x="1979705" y="1014185"/>
                    <a:pt x="1892663" y="1051000"/>
                  </a:cubicBezTo>
                  <a:lnTo>
                    <a:pt x="1847850" y="1064911"/>
                  </a:lnTo>
                  <a:lnTo>
                    <a:pt x="1847850" y="1070057"/>
                  </a:lnTo>
                  <a:lnTo>
                    <a:pt x="1798275" y="1070057"/>
                  </a:lnTo>
                  <a:lnTo>
                    <a:pt x="1798265" y="1070058"/>
                  </a:lnTo>
                  <a:lnTo>
                    <a:pt x="1798259" y="1070057"/>
                  </a:lnTo>
                  <a:lnTo>
                    <a:pt x="285750" y="1070057"/>
                  </a:lnTo>
                  <a:cubicBezTo>
                    <a:pt x="127935" y="1070057"/>
                    <a:pt x="0" y="942122"/>
                    <a:pt x="0" y="784307"/>
                  </a:cubicBezTo>
                  <a:cubicBezTo>
                    <a:pt x="0" y="665946"/>
                    <a:pt x="71963" y="564392"/>
                    <a:pt x="174523" y="521013"/>
                  </a:cubicBezTo>
                  <a:lnTo>
                    <a:pt x="219254" y="507127"/>
                  </a:lnTo>
                  <a:lnTo>
                    <a:pt x="229043" y="416197"/>
                  </a:lnTo>
                  <a:cubicBezTo>
                    <a:pt x="280951" y="178674"/>
                    <a:pt x="505394" y="0"/>
                    <a:pt x="774404" y="0"/>
                  </a:cubicBezTo>
                  <a:close/>
                </a:path>
              </a:pathLst>
            </a:custGeom>
            <a:solidFill>
              <a:srgbClr val="3D72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prstClr val="white"/>
                </a:solidFill>
              </a:endParaRPr>
            </a:p>
          </p:txBody>
        </p:sp>
        <p:sp>
          <p:nvSpPr>
            <p:cNvPr id="11" name="任意形状 10"/>
            <p:cNvSpPr/>
            <p:nvPr/>
          </p:nvSpPr>
          <p:spPr>
            <a:xfrm>
              <a:off x="6645797" y="4107188"/>
              <a:ext cx="1289581" cy="676176"/>
            </a:xfrm>
            <a:custGeom>
              <a:avLst/>
              <a:gdLst>
                <a:gd name="connsiteX0" fmla="*/ 774404 w 2040779"/>
                <a:gd name="connsiteY0" fmla="*/ 0 h 1070058"/>
                <a:gd name="connsiteX1" fmla="*/ 1287328 w 2040779"/>
                <a:gd name="connsiteY1" fmla="*/ 318354 h 1070058"/>
                <a:gd name="connsiteX2" fmla="*/ 1295463 w 2040779"/>
                <a:gd name="connsiteY2" fmla="*/ 342893 h 1070058"/>
                <a:gd name="connsiteX3" fmla="*/ 1321084 w 2040779"/>
                <a:gd name="connsiteY3" fmla="*/ 321754 h 1070058"/>
                <a:gd name="connsiteX4" fmla="*/ 1498601 w 2040779"/>
                <a:gd name="connsiteY4" fmla="*/ 267530 h 1070058"/>
                <a:gd name="connsiteX5" fmla="*/ 1816101 w 2040779"/>
                <a:gd name="connsiteY5" fmla="*/ 585030 h 1070058"/>
                <a:gd name="connsiteX6" fmla="*/ 1815922 w 2040779"/>
                <a:gd name="connsiteY6" fmla="*/ 586810 h 1070058"/>
                <a:gd name="connsiteX7" fmla="*/ 1847140 w 2040779"/>
                <a:gd name="connsiteY7" fmla="*/ 589957 h 1070058"/>
                <a:gd name="connsiteX8" fmla="*/ 2040779 w 2040779"/>
                <a:gd name="connsiteY8" fmla="*/ 827544 h 1070058"/>
                <a:gd name="connsiteX9" fmla="*/ 1892663 w 2040779"/>
                <a:gd name="connsiteY9" fmla="*/ 1051000 h 1070058"/>
                <a:gd name="connsiteX10" fmla="*/ 1847850 w 2040779"/>
                <a:gd name="connsiteY10" fmla="*/ 1064911 h 1070058"/>
                <a:gd name="connsiteX11" fmla="*/ 1847850 w 2040779"/>
                <a:gd name="connsiteY11" fmla="*/ 1070057 h 1070058"/>
                <a:gd name="connsiteX12" fmla="*/ 1798275 w 2040779"/>
                <a:gd name="connsiteY12" fmla="*/ 1070057 h 1070058"/>
                <a:gd name="connsiteX13" fmla="*/ 1798265 w 2040779"/>
                <a:gd name="connsiteY13" fmla="*/ 1070058 h 1070058"/>
                <a:gd name="connsiteX14" fmla="*/ 1798259 w 2040779"/>
                <a:gd name="connsiteY14" fmla="*/ 1070057 h 1070058"/>
                <a:gd name="connsiteX15" fmla="*/ 285750 w 2040779"/>
                <a:gd name="connsiteY15" fmla="*/ 1070057 h 1070058"/>
                <a:gd name="connsiteX16" fmla="*/ 0 w 2040779"/>
                <a:gd name="connsiteY16" fmla="*/ 784307 h 1070058"/>
                <a:gd name="connsiteX17" fmla="*/ 174523 w 2040779"/>
                <a:gd name="connsiteY17" fmla="*/ 521013 h 1070058"/>
                <a:gd name="connsiteX18" fmla="*/ 219254 w 2040779"/>
                <a:gd name="connsiteY18" fmla="*/ 507127 h 1070058"/>
                <a:gd name="connsiteX19" fmla="*/ 229043 w 2040779"/>
                <a:gd name="connsiteY19" fmla="*/ 416197 h 1070058"/>
                <a:gd name="connsiteX20" fmla="*/ 774404 w 2040779"/>
                <a:gd name="connsiteY20" fmla="*/ 0 h 107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40779" h="1070058">
                  <a:moveTo>
                    <a:pt x="774404" y="0"/>
                  </a:moveTo>
                  <a:cubicBezTo>
                    <a:pt x="1004984" y="0"/>
                    <a:pt x="1202821" y="131271"/>
                    <a:pt x="1287328" y="318354"/>
                  </a:cubicBezTo>
                  <a:lnTo>
                    <a:pt x="1295463" y="342893"/>
                  </a:lnTo>
                  <a:lnTo>
                    <a:pt x="1321084" y="321754"/>
                  </a:lnTo>
                  <a:cubicBezTo>
                    <a:pt x="1371757" y="287520"/>
                    <a:pt x="1432844" y="267530"/>
                    <a:pt x="1498601" y="267530"/>
                  </a:cubicBezTo>
                  <a:cubicBezTo>
                    <a:pt x="1673951" y="267530"/>
                    <a:pt x="1816101" y="409680"/>
                    <a:pt x="1816101" y="585030"/>
                  </a:cubicBezTo>
                  <a:lnTo>
                    <a:pt x="1815922" y="586810"/>
                  </a:lnTo>
                  <a:lnTo>
                    <a:pt x="1847140" y="589957"/>
                  </a:lnTo>
                  <a:cubicBezTo>
                    <a:pt x="1957650" y="612571"/>
                    <a:pt x="2040779" y="710349"/>
                    <a:pt x="2040779" y="827544"/>
                  </a:cubicBezTo>
                  <a:cubicBezTo>
                    <a:pt x="2040779" y="927997"/>
                    <a:pt x="1979705" y="1014185"/>
                    <a:pt x="1892663" y="1051000"/>
                  </a:cubicBezTo>
                  <a:lnTo>
                    <a:pt x="1847850" y="1064911"/>
                  </a:lnTo>
                  <a:lnTo>
                    <a:pt x="1847850" y="1070057"/>
                  </a:lnTo>
                  <a:lnTo>
                    <a:pt x="1798275" y="1070057"/>
                  </a:lnTo>
                  <a:lnTo>
                    <a:pt x="1798265" y="1070058"/>
                  </a:lnTo>
                  <a:lnTo>
                    <a:pt x="1798259" y="1070057"/>
                  </a:lnTo>
                  <a:lnTo>
                    <a:pt x="285750" y="1070057"/>
                  </a:lnTo>
                  <a:cubicBezTo>
                    <a:pt x="127935" y="1070057"/>
                    <a:pt x="0" y="942122"/>
                    <a:pt x="0" y="784307"/>
                  </a:cubicBezTo>
                  <a:cubicBezTo>
                    <a:pt x="0" y="665946"/>
                    <a:pt x="71963" y="564392"/>
                    <a:pt x="174523" y="521013"/>
                  </a:cubicBezTo>
                  <a:lnTo>
                    <a:pt x="219254" y="507127"/>
                  </a:lnTo>
                  <a:lnTo>
                    <a:pt x="229043" y="416197"/>
                  </a:lnTo>
                  <a:cubicBezTo>
                    <a:pt x="280951" y="178674"/>
                    <a:pt x="505394" y="0"/>
                    <a:pt x="774404" y="0"/>
                  </a:cubicBezTo>
                  <a:close/>
                </a:path>
              </a:pathLst>
            </a:custGeom>
            <a:solidFill>
              <a:srgbClr val="3D72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prstClr val="white"/>
                </a:solidFill>
              </a:endParaRPr>
            </a:p>
          </p:txBody>
        </p:sp>
        <p:sp>
          <p:nvSpPr>
            <p:cNvPr id="13" name="任意形状 12"/>
            <p:cNvSpPr/>
            <p:nvPr/>
          </p:nvSpPr>
          <p:spPr>
            <a:xfrm>
              <a:off x="6646176" y="2692495"/>
              <a:ext cx="1289581" cy="676176"/>
            </a:xfrm>
            <a:custGeom>
              <a:avLst/>
              <a:gdLst>
                <a:gd name="connsiteX0" fmla="*/ 774404 w 2040779"/>
                <a:gd name="connsiteY0" fmla="*/ 0 h 1070058"/>
                <a:gd name="connsiteX1" fmla="*/ 1287328 w 2040779"/>
                <a:gd name="connsiteY1" fmla="*/ 318354 h 1070058"/>
                <a:gd name="connsiteX2" fmla="*/ 1295463 w 2040779"/>
                <a:gd name="connsiteY2" fmla="*/ 342893 h 1070058"/>
                <a:gd name="connsiteX3" fmla="*/ 1321084 w 2040779"/>
                <a:gd name="connsiteY3" fmla="*/ 321754 h 1070058"/>
                <a:gd name="connsiteX4" fmla="*/ 1498601 w 2040779"/>
                <a:gd name="connsiteY4" fmla="*/ 267530 h 1070058"/>
                <a:gd name="connsiteX5" fmla="*/ 1816101 w 2040779"/>
                <a:gd name="connsiteY5" fmla="*/ 585030 h 1070058"/>
                <a:gd name="connsiteX6" fmla="*/ 1815922 w 2040779"/>
                <a:gd name="connsiteY6" fmla="*/ 586810 h 1070058"/>
                <a:gd name="connsiteX7" fmla="*/ 1847140 w 2040779"/>
                <a:gd name="connsiteY7" fmla="*/ 589957 h 1070058"/>
                <a:gd name="connsiteX8" fmla="*/ 2040779 w 2040779"/>
                <a:gd name="connsiteY8" fmla="*/ 827544 h 1070058"/>
                <a:gd name="connsiteX9" fmla="*/ 1892663 w 2040779"/>
                <a:gd name="connsiteY9" fmla="*/ 1051000 h 1070058"/>
                <a:gd name="connsiteX10" fmla="*/ 1847850 w 2040779"/>
                <a:gd name="connsiteY10" fmla="*/ 1064911 h 1070058"/>
                <a:gd name="connsiteX11" fmla="*/ 1847850 w 2040779"/>
                <a:gd name="connsiteY11" fmla="*/ 1070057 h 1070058"/>
                <a:gd name="connsiteX12" fmla="*/ 1798275 w 2040779"/>
                <a:gd name="connsiteY12" fmla="*/ 1070057 h 1070058"/>
                <a:gd name="connsiteX13" fmla="*/ 1798265 w 2040779"/>
                <a:gd name="connsiteY13" fmla="*/ 1070058 h 1070058"/>
                <a:gd name="connsiteX14" fmla="*/ 1798259 w 2040779"/>
                <a:gd name="connsiteY14" fmla="*/ 1070057 h 1070058"/>
                <a:gd name="connsiteX15" fmla="*/ 285750 w 2040779"/>
                <a:gd name="connsiteY15" fmla="*/ 1070057 h 1070058"/>
                <a:gd name="connsiteX16" fmla="*/ 0 w 2040779"/>
                <a:gd name="connsiteY16" fmla="*/ 784307 h 1070058"/>
                <a:gd name="connsiteX17" fmla="*/ 174523 w 2040779"/>
                <a:gd name="connsiteY17" fmla="*/ 521013 h 1070058"/>
                <a:gd name="connsiteX18" fmla="*/ 219254 w 2040779"/>
                <a:gd name="connsiteY18" fmla="*/ 507127 h 1070058"/>
                <a:gd name="connsiteX19" fmla="*/ 229043 w 2040779"/>
                <a:gd name="connsiteY19" fmla="*/ 416197 h 1070058"/>
                <a:gd name="connsiteX20" fmla="*/ 774404 w 2040779"/>
                <a:gd name="connsiteY20" fmla="*/ 0 h 107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40779" h="1070058">
                  <a:moveTo>
                    <a:pt x="774404" y="0"/>
                  </a:moveTo>
                  <a:cubicBezTo>
                    <a:pt x="1004984" y="0"/>
                    <a:pt x="1202821" y="131271"/>
                    <a:pt x="1287328" y="318354"/>
                  </a:cubicBezTo>
                  <a:lnTo>
                    <a:pt x="1295463" y="342893"/>
                  </a:lnTo>
                  <a:lnTo>
                    <a:pt x="1321084" y="321754"/>
                  </a:lnTo>
                  <a:cubicBezTo>
                    <a:pt x="1371757" y="287520"/>
                    <a:pt x="1432844" y="267530"/>
                    <a:pt x="1498601" y="267530"/>
                  </a:cubicBezTo>
                  <a:cubicBezTo>
                    <a:pt x="1673951" y="267530"/>
                    <a:pt x="1816101" y="409680"/>
                    <a:pt x="1816101" y="585030"/>
                  </a:cubicBezTo>
                  <a:lnTo>
                    <a:pt x="1815922" y="586810"/>
                  </a:lnTo>
                  <a:lnTo>
                    <a:pt x="1847140" y="589957"/>
                  </a:lnTo>
                  <a:cubicBezTo>
                    <a:pt x="1957650" y="612571"/>
                    <a:pt x="2040779" y="710349"/>
                    <a:pt x="2040779" y="827544"/>
                  </a:cubicBezTo>
                  <a:cubicBezTo>
                    <a:pt x="2040779" y="927997"/>
                    <a:pt x="1979705" y="1014185"/>
                    <a:pt x="1892663" y="1051000"/>
                  </a:cubicBezTo>
                  <a:lnTo>
                    <a:pt x="1847850" y="1064911"/>
                  </a:lnTo>
                  <a:lnTo>
                    <a:pt x="1847850" y="1070057"/>
                  </a:lnTo>
                  <a:lnTo>
                    <a:pt x="1798275" y="1070057"/>
                  </a:lnTo>
                  <a:lnTo>
                    <a:pt x="1798265" y="1070058"/>
                  </a:lnTo>
                  <a:lnTo>
                    <a:pt x="1798259" y="1070057"/>
                  </a:lnTo>
                  <a:lnTo>
                    <a:pt x="285750" y="1070057"/>
                  </a:lnTo>
                  <a:cubicBezTo>
                    <a:pt x="127935" y="1070057"/>
                    <a:pt x="0" y="942122"/>
                    <a:pt x="0" y="784307"/>
                  </a:cubicBezTo>
                  <a:cubicBezTo>
                    <a:pt x="0" y="665946"/>
                    <a:pt x="71963" y="564392"/>
                    <a:pt x="174523" y="521013"/>
                  </a:cubicBezTo>
                  <a:lnTo>
                    <a:pt x="219254" y="507127"/>
                  </a:lnTo>
                  <a:lnTo>
                    <a:pt x="229043" y="416197"/>
                  </a:lnTo>
                  <a:cubicBezTo>
                    <a:pt x="280951" y="178674"/>
                    <a:pt x="505394" y="0"/>
                    <a:pt x="774404" y="0"/>
                  </a:cubicBezTo>
                  <a:close/>
                </a:path>
              </a:pathLst>
            </a:custGeom>
            <a:solidFill>
              <a:srgbClr val="C36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prstClr val="white"/>
                </a:solidFill>
              </a:endParaRPr>
            </a:p>
          </p:txBody>
        </p:sp>
        <p:sp>
          <p:nvSpPr>
            <p:cNvPr id="6" name="文本框 5"/>
            <p:cNvSpPr txBox="1"/>
            <p:nvPr/>
          </p:nvSpPr>
          <p:spPr>
            <a:xfrm>
              <a:off x="3415247" y="2957436"/>
              <a:ext cx="1295400" cy="369332"/>
            </a:xfrm>
            <a:prstGeom prst="rect">
              <a:avLst/>
            </a:prstGeom>
            <a:noFill/>
          </p:spPr>
          <p:txBody>
            <a:bodyPr wrap="square" rtlCol="0">
              <a:spAutoFit/>
            </a:bodyPr>
            <a:lstStyle/>
            <a:p>
              <a:r>
                <a:rPr kumimoji="1" lang="zh-CN" altLang="en-US" sz="1200" dirty="0">
                  <a:ln>
                    <a:solidFill>
                      <a:prstClr val="white"/>
                    </a:solidFill>
                  </a:ln>
                  <a:solidFill>
                    <a:prstClr val="white"/>
                  </a:solidFill>
                  <a:latin typeface="微软雅黑" panose="020B0503020204020204" pitchFamily="34" charset="-122"/>
                  <a:ea typeface="微软雅黑" panose="020B0503020204020204" pitchFamily="34" charset="-122"/>
                </a:rPr>
                <a:t>场外云</a:t>
              </a:r>
            </a:p>
          </p:txBody>
        </p:sp>
        <p:sp>
          <p:nvSpPr>
            <p:cNvPr id="16" name="文本框 15"/>
            <p:cNvSpPr txBox="1"/>
            <p:nvPr/>
          </p:nvSpPr>
          <p:spPr>
            <a:xfrm>
              <a:off x="3365500" y="4294774"/>
              <a:ext cx="1295400" cy="369332"/>
            </a:xfrm>
            <a:prstGeom prst="rect">
              <a:avLst/>
            </a:prstGeom>
            <a:noFill/>
          </p:spPr>
          <p:txBody>
            <a:bodyPr wrap="square" rtlCol="0">
              <a:spAutoFit/>
            </a:bodyPr>
            <a:lstStyle/>
            <a:p>
              <a:r>
                <a:rPr kumimoji="1" lang="zh-CN" altLang="en-US" sz="1200" dirty="0">
                  <a:ln>
                    <a:solidFill>
                      <a:prstClr val="white"/>
                    </a:solidFill>
                  </a:ln>
                  <a:solidFill>
                    <a:prstClr val="white"/>
                  </a:solidFill>
                  <a:latin typeface="微软雅黑" panose="020B0503020204020204" pitchFamily="34" charset="-122"/>
                  <a:ea typeface="微软雅黑" panose="020B0503020204020204" pitchFamily="34" charset="-122"/>
                </a:rPr>
                <a:t>私募云</a:t>
              </a:r>
            </a:p>
          </p:txBody>
        </p:sp>
        <p:sp>
          <p:nvSpPr>
            <p:cNvPr id="17" name="文本框 16"/>
            <p:cNvSpPr txBox="1"/>
            <p:nvPr/>
          </p:nvSpPr>
          <p:spPr>
            <a:xfrm>
              <a:off x="5113265" y="4808394"/>
              <a:ext cx="1295400" cy="369332"/>
            </a:xfrm>
            <a:prstGeom prst="rect">
              <a:avLst/>
            </a:prstGeom>
            <a:noFill/>
          </p:spPr>
          <p:txBody>
            <a:bodyPr wrap="square" rtlCol="0">
              <a:spAutoFit/>
            </a:bodyPr>
            <a:lstStyle/>
            <a:p>
              <a:r>
                <a:rPr kumimoji="1" lang="zh-CN" altLang="en-US" sz="1200" dirty="0">
                  <a:ln>
                    <a:solidFill>
                      <a:prstClr val="white"/>
                    </a:solidFill>
                  </a:ln>
                  <a:solidFill>
                    <a:prstClr val="white"/>
                  </a:solidFill>
                  <a:latin typeface="微软雅黑" panose="020B0503020204020204" pitchFamily="34" charset="-122"/>
                  <a:ea typeface="微软雅黑" panose="020B0503020204020204" pitchFamily="34" charset="-122"/>
                </a:rPr>
                <a:t>资管云</a:t>
              </a:r>
            </a:p>
          </p:txBody>
        </p:sp>
        <p:sp>
          <p:nvSpPr>
            <p:cNvPr id="18" name="文本框 17"/>
            <p:cNvSpPr txBox="1"/>
            <p:nvPr/>
          </p:nvSpPr>
          <p:spPr>
            <a:xfrm>
              <a:off x="6870310" y="4378499"/>
              <a:ext cx="1295400" cy="369332"/>
            </a:xfrm>
            <a:prstGeom prst="rect">
              <a:avLst/>
            </a:prstGeom>
            <a:noFill/>
          </p:spPr>
          <p:txBody>
            <a:bodyPr wrap="square" rtlCol="0">
              <a:spAutoFit/>
            </a:bodyPr>
            <a:lstStyle/>
            <a:p>
              <a:r>
                <a:rPr kumimoji="1" lang="zh-CN" altLang="en-US" sz="1200" dirty="0">
                  <a:ln>
                    <a:solidFill>
                      <a:prstClr val="white"/>
                    </a:solidFill>
                  </a:ln>
                  <a:solidFill>
                    <a:prstClr val="white"/>
                  </a:solidFill>
                  <a:latin typeface="微软雅黑" panose="020B0503020204020204" pitchFamily="34" charset="-122"/>
                  <a:ea typeface="微软雅黑" panose="020B0503020204020204" pitchFamily="34" charset="-122"/>
                </a:rPr>
                <a:t>财富云</a:t>
              </a:r>
            </a:p>
          </p:txBody>
        </p:sp>
        <p:sp>
          <p:nvSpPr>
            <p:cNvPr id="20" name="文本框 19"/>
            <p:cNvSpPr txBox="1"/>
            <p:nvPr/>
          </p:nvSpPr>
          <p:spPr>
            <a:xfrm>
              <a:off x="6646176" y="3009747"/>
              <a:ext cx="1600742" cy="369332"/>
            </a:xfrm>
            <a:prstGeom prst="rect">
              <a:avLst/>
            </a:prstGeom>
            <a:noFill/>
          </p:spPr>
          <p:txBody>
            <a:bodyPr wrap="square" rtlCol="0">
              <a:spAutoFit/>
            </a:bodyPr>
            <a:lstStyle/>
            <a:p>
              <a:r>
                <a:rPr kumimoji="1" lang="zh-CN" altLang="en-US" sz="1200" dirty="0">
                  <a:ln>
                    <a:solidFill>
                      <a:prstClr val="white"/>
                    </a:solidFill>
                  </a:ln>
                  <a:solidFill>
                    <a:prstClr val="white"/>
                  </a:solidFill>
                  <a:latin typeface="微软雅黑" panose="020B0503020204020204" pitchFamily="34" charset="-122"/>
                  <a:ea typeface="微软雅黑" panose="020B0503020204020204" pitchFamily="34" charset="-122"/>
                </a:rPr>
                <a:t>零售经纪云</a:t>
              </a:r>
            </a:p>
          </p:txBody>
        </p:sp>
        <p:sp>
          <p:nvSpPr>
            <p:cNvPr id="21" name="文本框 20"/>
            <p:cNvSpPr txBox="1"/>
            <p:nvPr/>
          </p:nvSpPr>
          <p:spPr>
            <a:xfrm>
              <a:off x="5041830" y="2509541"/>
              <a:ext cx="1295400" cy="369332"/>
            </a:xfrm>
            <a:prstGeom prst="rect">
              <a:avLst/>
            </a:prstGeom>
            <a:noFill/>
          </p:spPr>
          <p:txBody>
            <a:bodyPr wrap="square" rtlCol="0">
              <a:spAutoFit/>
            </a:bodyPr>
            <a:lstStyle/>
            <a:p>
              <a:r>
                <a:rPr kumimoji="1" lang="zh-CN" altLang="en-US" sz="1200" dirty="0">
                  <a:ln>
                    <a:solidFill>
                      <a:prstClr val="white"/>
                    </a:solidFill>
                  </a:ln>
                  <a:solidFill>
                    <a:prstClr val="white"/>
                  </a:solidFill>
                  <a:latin typeface="微软雅黑" panose="020B0503020204020204" pitchFamily="34" charset="-122"/>
                  <a:ea typeface="微软雅黑" panose="020B0503020204020204" pitchFamily="34" charset="-122"/>
                </a:rPr>
                <a:t>海外云</a:t>
              </a:r>
            </a:p>
          </p:txBody>
        </p:sp>
        <p:sp>
          <p:nvSpPr>
            <p:cNvPr id="4" name="椭圆 3"/>
            <p:cNvSpPr/>
            <p:nvPr/>
          </p:nvSpPr>
          <p:spPr>
            <a:xfrm>
              <a:off x="4434563" y="3254306"/>
              <a:ext cx="2210844" cy="9094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026" name="Picture 2" descr="C:\Users\wangly17362\Desktop\恒生云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5920" y="3478910"/>
              <a:ext cx="2169670" cy="628121"/>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p:cNvSpPr txBox="1"/>
          <p:nvPr/>
        </p:nvSpPr>
        <p:spPr>
          <a:xfrm>
            <a:off x="718316" y="220067"/>
            <a:ext cx="3504897" cy="461665"/>
          </a:xfrm>
          <a:prstGeom prst="rect">
            <a:avLst/>
          </a:prstGeom>
          <a:noFill/>
        </p:spPr>
        <p:txBody>
          <a:bodyPr wrap="square" rtlCol="0">
            <a:spAutoFit/>
          </a:bodyPr>
          <a:lstStyle/>
          <a:p>
            <a:r>
              <a:rPr lang="zh-CN" altLang="en-US" sz="2400" b="1" dirty="0" smtClean="0">
                <a:solidFill>
                  <a:srgbClr val="0059E9"/>
                </a:solidFill>
                <a:latin typeface="微软雅黑" panose="020B0503020204020204" pitchFamily="34" charset="-122"/>
                <a:ea typeface="微软雅黑" panose="020B0503020204020204" pitchFamily="34" charset="-122"/>
                <a:cs typeface="DengXian" charset="-122"/>
              </a:rPr>
              <a:t>创新业务</a:t>
            </a:r>
            <a:r>
              <a:rPr lang="en-US" altLang="zh-CN" sz="2400" b="1" dirty="0" smtClean="0">
                <a:solidFill>
                  <a:srgbClr val="0059E9"/>
                </a:solidFill>
                <a:latin typeface="微软雅黑" panose="020B0503020204020204" pitchFamily="34" charset="-122"/>
                <a:ea typeface="微软雅黑" panose="020B0503020204020204" pitchFamily="34" charset="-122"/>
                <a:cs typeface="DengXian" charset="-122"/>
              </a:rPr>
              <a:t>——</a:t>
            </a:r>
            <a:r>
              <a:rPr lang="zh-CN" altLang="en-US" sz="2400" b="1" dirty="0" smtClean="0">
                <a:solidFill>
                  <a:srgbClr val="0059E9"/>
                </a:solidFill>
                <a:latin typeface="微软雅黑" panose="020B0503020204020204" pitchFamily="34" charset="-122"/>
                <a:ea typeface="微软雅黑" panose="020B0503020204020204" pitchFamily="34" charset="-122"/>
                <a:cs typeface="DengXian" charset="-122"/>
              </a:rPr>
              <a:t>恒生云</a:t>
            </a:r>
            <a:endParaRPr lang="zh-CN" altLang="en-US" sz="2400" b="1" dirty="0">
              <a:solidFill>
                <a:srgbClr val="0059E9"/>
              </a:solidFill>
              <a:latin typeface="微软雅黑" panose="020B0503020204020204" pitchFamily="34" charset="-122"/>
              <a:ea typeface="微软雅黑" panose="020B0503020204020204" pitchFamily="34" charset="-122"/>
              <a:cs typeface="DengXian" charset="-122"/>
            </a:endParaRPr>
          </a:p>
        </p:txBody>
      </p:sp>
    </p:spTree>
    <p:extLst>
      <p:ext uri="{BB962C8B-B14F-4D97-AF65-F5344CB8AC3E}">
        <p14:creationId xmlns:p14="http://schemas.microsoft.com/office/powerpoint/2010/main" val="2355218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6262439" y="2915127"/>
            <a:ext cx="651986" cy="651986"/>
          </a:xfrm>
          <a:prstGeom prst="rect">
            <a:avLst/>
          </a:prstGeom>
          <a:solidFill>
            <a:srgbClr val="C365C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22" name="矩形 21"/>
          <p:cNvSpPr/>
          <p:nvPr/>
        </p:nvSpPr>
        <p:spPr>
          <a:xfrm>
            <a:off x="725455" y="3754909"/>
            <a:ext cx="7156355" cy="1041632"/>
          </a:xfrm>
          <a:prstGeom prst="rect">
            <a:avLst/>
          </a:prstGeom>
        </p:spPr>
        <p:txBody>
          <a:bodyPr wrap="square" lIns="25718" tIns="12859" rIns="25718" bIns="12859">
            <a:spAutoFit/>
          </a:bodyPr>
          <a:lstStyle/>
          <a:p>
            <a:pPr>
              <a:lnSpc>
                <a:spcPct val="150000"/>
              </a:lnSpc>
            </a:pPr>
            <a:r>
              <a:rPr lang="zh-CN" altLang="en-US"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rPr>
              <a:t>恒生金融</a:t>
            </a:r>
            <a:r>
              <a:rPr lang="en-US" altLang="zh-CN"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rPr>
              <a:t>云是基于语义、知识图谱、大数据等在内的人工智能平台，将基本的数据中台和业务中台结合起来，形成</a:t>
            </a:r>
            <a:r>
              <a:rPr lang="en-US" altLang="zh-CN"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rPr>
              <a:t>平台，并以</a:t>
            </a:r>
            <a:r>
              <a:rPr lang="en-US" altLang="zh-CN"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rPr>
              <a:t>云的模式发布出来，推动行业在不同场景下更好地使用</a:t>
            </a:r>
            <a:r>
              <a:rPr lang="en-US" altLang="zh-CN"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rPr>
              <a:t>技术。</a:t>
            </a:r>
            <a:endParaRPr lang="en-US" altLang="zh-CN"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rPr>
              <a:t>恒生金融</a:t>
            </a:r>
            <a:r>
              <a:rPr lang="en-US" altLang="zh-CN"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rPr>
              <a:t>云会向行业开放、向金融机构开放，可以满足金融机构差异化的需求。</a:t>
            </a:r>
            <a:endParaRPr lang="en-US" altLang="zh-CN"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rPr>
              <a:t>目前恒生已发布</a:t>
            </a:r>
            <a:r>
              <a:rPr lang="en-US" altLang="zh-CN"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rPr>
              <a:t>款人工智能产品，恒生将不断丰富</a:t>
            </a:r>
            <a:r>
              <a:rPr lang="en-US" altLang="zh-CN"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rPr>
              <a:t>在金融领域的应用场景，做实用好用的</a:t>
            </a:r>
            <a:r>
              <a:rPr lang="en-US" altLang="zh-CN"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100" spc="90" dirty="0">
              <a:solidFill>
                <a:srgbClr val="44546A">
                  <a:lumMod val="75000"/>
                </a:srgb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2917735" y="1105852"/>
            <a:ext cx="773906" cy="774383"/>
          </a:xfrm>
          <a:prstGeom prst="rect">
            <a:avLst/>
          </a:prstGeom>
          <a:solidFill>
            <a:srgbClr val="C365C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5" name="矩形 4"/>
          <p:cNvSpPr/>
          <p:nvPr/>
        </p:nvSpPr>
        <p:spPr>
          <a:xfrm>
            <a:off x="1911419" y="1988820"/>
            <a:ext cx="680085" cy="514350"/>
          </a:xfrm>
          <a:prstGeom prst="rect">
            <a:avLst/>
          </a:prstGeom>
          <a:solidFill>
            <a:srgbClr val="3D72D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 name="矩形 5"/>
          <p:cNvSpPr/>
          <p:nvPr/>
        </p:nvSpPr>
        <p:spPr>
          <a:xfrm>
            <a:off x="2692468" y="1988820"/>
            <a:ext cx="999173" cy="514350"/>
          </a:xfrm>
          <a:prstGeom prst="rect">
            <a:avLst/>
          </a:prstGeom>
          <a:solidFill>
            <a:srgbClr val="3D72D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7" name="矩形 6"/>
          <p:cNvSpPr/>
          <p:nvPr/>
        </p:nvSpPr>
        <p:spPr>
          <a:xfrm>
            <a:off x="2302896" y="2596992"/>
            <a:ext cx="904399" cy="970121"/>
          </a:xfrm>
          <a:prstGeom prst="rect">
            <a:avLst/>
          </a:prstGeom>
          <a:solidFill>
            <a:srgbClr val="FFB30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8" name="矩形 7"/>
          <p:cNvSpPr/>
          <p:nvPr/>
        </p:nvSpPr>
        <p:spPr>
          <a:xfrm>
            <a:off x="3724108" y="1568768"/>
            <a:ext cx="890588" cy="975836"/>
          </a:xfrm>
          <a:prstGeom prst="rect">
            <a:avLst/>
          </a:prstGeom>
          <a:solidFill>
            <a:srgbClr val="FFB30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9" name="矩形 8"/>
          <p:cNvSpPr/>
          <p:nvPr/>
        </p:nvSpPr>
        <p:spPr>
          <a:xfrm>
            <a:off x="3289210" y="2596992"/>
            <a:ext cx="646748" cy="666274"/>
          </a:xfrm>
          <a:prstGeom prst="rect">
            <a:avLst/>
          </a:prstGeom>
          <a:solidFill>
            <a:srgbClr val="C365C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0" name="矩形 9"/>
          <p:cNvSpPr/>
          <p:nvPr/>
        </p:nvSpPr>
        <p:spPr>
          <a:xfrm>
            <a:off x="3996442" y="2596992"/>
            <a:ext cx="1513046" cy="970121"/>
          </a:xfrm>
          <a:prstGeom prst="rect">
            <a:avLst/>
          </a:prstGeom>
          <a:solidFill>
            <a:srgbClr val="3D72D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1" name="矩形 10"/>
          <p:cNvSpPr/>
          <p:nvPr/>
        </p:nvSpPr>
        <p:spPr>
          <a:xfrm>
            <a:off x="4661762" y="1721168"/>
            <a:ext cx="883920" cy="816769"/>
          </a:xfrm>
          <a:prstGeom prst="rect">
            <a:avLst/>
          </a:prstGeom>
          <a:solidFill>
            <a:srgbClr val="C365C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2" name="矩形 11"/>
          <p:cNvSpPr/>
          <p:nvPr/>
        </p:nvSpPr>
        <p:spPr>
          <a:xfrm>
            <a:off x="4661762" y="960597"/>
            <a:ext cx="883920" cy="671036"/>
          </a:xfrm>
          <a:prstGeom prst="rect">
            <a:avLst/>
          </a:prstGeom>
          <a:solidFill>
            <a:srgbClr val="FFB30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3" name="矩形 12"/>
          <p:cNvSpPr/>
          <p:nvPr/>
        </p:nvSpPr>
        <p:spPr>
          <a:xfrm>
            <a:off x="3875556" y="734378"/>
            <a:ext cx="703421" cy="752951"/>
          </a:xfrm>
          <a:prstGeom prst="rect">
            <a:avLst/>
          </a:prstGeom>
          <a:solidFill>
            <a:srgbClr val="3D72D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4" name="矩形 13"/>
          <p:cNvSpPr/>
          <p:nvPr/>
        </p:nvSpPr>
        <p:spPr>
          <a:xfrm>
            <a:off x="5616644" y="1216819"/>
            <a:ext cx="645795" cy="772001"/>
          </a:xfrm>
          <a:prstGeom prst="rect">
            <a:avLst/>
          </a:prstGeom>
          <a:solidFill>
            <a:srgbClr val="3D72D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5" name="矩形 14"/>
          <p:cNvSpPr/>
          <p:nvPr/>
        </p:nvSpPr>
        <p:spPr>
          <a:xfrm>
            <a:off x="5617596" y="2119313"/>
            <a:ext cx="992505" cy="579120"/>
          </a:xfrm>
          <a:prstGeom prst="rect">
            <a:avLst/>
          </a:prstGeom>
          <a:solidFill>
            <a:srgbClr val="FFB30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6" name="矩形 15"/>
          <p:cNvSpPr/>
          <p:nvPr/>
        </p:nvSpPr>
        <p:spPr>
          <a:xfrm>
            <a:off x="5566638" y="2799874"/>
            <a:ext cx="638651" cy="564833"/>
          </a:xfrm>
          <a:prstGeom prst="rect">
            <a:avLst/>
          </a:prstGeom>
          <a:solidFill>
            <a:srgbClr val="3D72D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7" name="矩形 16"/>
          <p:cNvSpPr/>
          <p:nvPr/>
        </p:nvSpPr>
        <p:spPr>
          <a:xfrm>
            <a:off x="6667727" y="2045018"/>
            <a:ext cx="856298" cy="803434"/>
          </a:xfrm>
          <a:prstGeom prst="rect">
            <a:avLst/>
          </a:prstGeom>
          <a:solidFill>
            <a:srgbClr val="3D72D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8" name="矩形 17"/>
          <p:cNvSpPr/>
          <p:nvPr/>
        </p:nvSpPr>
        <p:spPr>
          <a:xfrm>
            <a:off x="6301491" y="1438751"/>
            <a:ext cx="779145" cy="549593"/>
          </a:xfrm>
          <a:prstGeom prst="rect">
            <a:avLst/>
          </a:prstGeom>
          <a:solidFill>
            <a:srgbClr val="FFB30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20" name="矩形 19"/>
          <p:cNvSpPr/>
          <p:nvPr/>
        </p:nvSpPr>
        <p:spPr>
          <a:xfrm>
            <a:off x="2704851" y="1217052"/>
            <a:ext cx="1200483" cy="579482"/>
          </a:xfrm>
          <a:prstGeom prst="rect">
            <a:avLst/>
          </a:prstGeom>
        </p:spPr>
        <p:txBody>
          <a:bodyPr wrap="square" lIns="25718" tIns="12859" rIns="25718" bIns="12859">
            <a:spAutoFit/>
          </a:bodyPr>
          <a:lstStyle/>
          <a:p>
            <a:pPr algn="ct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晓鲸</a:t>
            </a:r>
          </a:p>
          <a:p>
            <a:pPr algn="ct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智能</a:t>
            </a:r>
          </a:p>
          <a:p>
            <a:pPr algn="ct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问答</a:t>
            </a:r>
            <a:endParaRPr lang="en-US" altLang="zh-CN"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服务平台</a:t>
            </a:r>
          </a:p>
        </p:txBody>
      </p:sp>
      <p:sp>
        <p:nvSpPr>
          <p:cNvPr id="21" name="矩形 20"/>
          <p:cNvSpPr/>
          <p:nvPr/>
        </p:nvSpPr>
        <p:spPr>
          <a:xfrm>
            <a:off x="2917884" y="2095152"/>
            <a:ext cx="613013" cy="302205"/>
          </a:xfrm>
          <a:prstGeom prst="rect">
            <a:avLst/>
          </a:prstGeom>
        </p:spPr>
        <p:txBody>
          <a:bodyPr wrap="square" lIns="25718" tIns="12859" rIns="25718" bIns="12859">
            <a:spAutoFit/>
          </a:bodyPr>
          <a:lstStyle/>
          <a:p>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智能资产</a:t>
            </a:r>
            <a:endParaRPr lang="en-US" altLang="zh-CN"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配置引擎</a:t>
            </a:r>
          </a:p>
        </p:txBody>
      </p:sp>
      <p:sp>
        <p:nvSpPr>
          <p:cNvPr id="23" name="矩形 22"/>
          <p:cNvSpPr/>
          <p:nvPr/>
        </p:nvSpPr>
        <p:spPr>
          <a:xfrm>
            <a:off x="5696645" y="2339911"/>
            <a:ext cx="959135" cy="163313"/>
          </a:xfrm>
          <a:prstGeom prst="rect">
            <a:avLst/>
          </a:prstGeom>
        </p:spPr>
        <p:txBody>
          <a:bodyPr wrap="square" lIns="25718" tIns="12859" rIns="25718" bIns="12859">
            <a:spAutoFit/>
          </a:bodyPr>
          <a:lstStyle/>
          <a:p>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智能运营</a:t>
            </a:r>
            <a:r>
              <a:rPr lang="en-US" altLang="zh-CN"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iWin</a:t>
            </a:r>
          </a:p>
        </p:txBody>
      </p:sp>
      <p:sp>
        <p:nvSpPr>
          <p:cNvPr id="24" name="矩形 23"/>
          <p:cNvSpPr/>
          <p:nvPr/>
        </p:nvSpPr>
        <p:spPr>
          <a:xfrm>
            <a:off x="1961885" y="2164486"/>
            <a:ext cx="866349" cy="163313"/>
          </a:xfrm>
          <a:prstGeom prst="rect">
            <a:avLst/>
          </a:prstGeom>
        </p:spPr>
        <p:txBody>
          <a:bodyPr wrap="square" lIns="25718" tIns="12859" rIns="25718" bIns="12859">
            <a:spAutoFit/>
          </a:bodyPr>
          <a:lstStyle/>
          <a:p>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智能</a:t>
            </a:r>
            <a:r>
              <a:rPr lang="en-US" altLang="zh-CN"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KYC</a:t>
            </a:r>
          </a:p>
        </p:txBody>
      </p:sp>
      <p:sp>
        <p:nvSpPr>
          <p:cNvPr id="25" name="矩形 24"/>
          <p:cNvSpPr/>
          <p:nvPr/>
        </p:nvSpPr>
        <p:spPr>
          <a:xfrm>
            <a:off x="3323140" y="2848525"/>
            <a:ext cx="613013" cy="163313"/>
          </a:xfrm>
          <a:prstGeom prst="rect">
            <a:avLst/>
          </a:prstGeom>
        </p:spPr>
        <p:txBody>
          <a:bodyPr wrap="square" lIns="25718" tIns="12859" rIns="25718" bIns="12859">
            <a:spAutoFit/>
          </a:bodyPr>
          <a:lstStyle/>
          <a:p>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智能小梵</a:t>
            </a:r>
          </a:p>
        </p:txBody>
      </p:sp>
      <p:sp>
        <p:nvSpPr>
          <p:cNvPr id="26" name="矩形 25"/>
          <p:cNvSpPr/>
          <p:nvPr/>
        </p:nvSpPr>
        <p:spPr>
          <a:xfrm>
            <a:off x="4590813" y="1225989"/>
            <a:ext cx="1026379" cy="163822"/>
          </a:xfrm>
          <a:prstGeom prst="rect">
            <a:avLst/>
          </a:prstGeom>
        </p:spPr>
        <p:txBody>
          <a:bodyPr wrap="square" lIns="25718" tIns="12859" rIns="25718" bIns="12859">
            <a:spAutoFit/>
          </a:bodyPr>
          <a:lstStyle/>
          <a:p>
            <a:pPr algn="ct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智能服务分析</a:t>
            </a:r>
          </a:p>
        </p:txBody>
      </p:sp>
      <p:sp>
        <p:nvSpPr>
          <p:cNvPr id="27" name="矩形 26"/>
          <p:cNvSpPr/>
          <p:nvPr/>
        </p:nvSpPr>
        <p:spPr>
          <a:xfrm>
            <a:off x="6125804" y="1631704"/>
            <a:ext cx="1185887" cy="163313"/>
          </a:xfrm>
          <a:prstGeom prst="rect">
            <a:avLst/>
          </a:prstGeom>
        </p:spPr>
        <p:txBody>
          <a:bodyPr wrap="square" lIns="25718" tIns="12859" rIns="25718" bIns="12859">
            <a:spAutoFit/>
          </a:bodyPr>
          <a:lstStyle/>
          <a:p>
            <a:pPr algn="ct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投资魔法石</a:t>
            </a:r>
          </a:p>
        </p:txBody>
      </p:sp>
      <p:sp>
        <p:nvSpPr>
          <p:cNvPr id="28" name="矩形 27"/>
          <p:cNvSpPr/>
          <p:nvPr/>
        </p:nvSpPr>
        <p:spPr>
          <a:xfrm>
            <a:off x="4510936" y="2094526"/>
            <a:ext cx="1185887" cy="163313"/>
          </a:xfrm>
          <a:prstGeom prst="rect">
            <a:avLst/>
          </a:prstGeom>
        </p:spPr>
        <p:txBody>
          <a:bodyPr wrap="square" lIns="25718" tIns="12859" rIns="25718" bIns="12859">
            <a:spAutoFit/>
          </a:bodyPr>
          <a:lstStyle/>
          <a:p>
            <a:pPr algn="ct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AlphaMind</a:t>
            </a:r>
          </a:p>
        </p:txBody>
      </p:sp>
      <p:sp>
        <p:nvSpPr>
          <p:cNvPr id="29" name="矩形 28"/>
          <p:cNvSpPr/>
          <p:nvPr/>
        </p:nvSpPr>
        <p:spPr>
          <a:xfrm>
            <a:off x="5606705" y="3000460"/>
            <a:ext cx="613013" cy="163313"/>
          </a:xfrm>
          <a:prstGeom prst="rect">
            <a:avLst/>
          </a:prstGeom>
        </p:spPr>
        <p:txBody>
          <a:bodyPr wrap="square" lIns="25718" tIns="12859" rIns="25718" bIns="12859">
            <a:spAutoFit/>
          </a:bodyPr>
          <a:lstStyle/>
          <a:p>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智能投研</a:t>
            </a:r>
          </a:p>
        </p:txBody>
      </p:sp>
      <p:sp>
        <p:nvSpPr>
          <p:cNvPr id="30" name="矩形 29"/>
          <p:cNvSpPr/>
          <p:nvPr/>
        </p:nvSpPr>
        <p:spPr>
          <a:xfrm>
            <a:off x="5668503" y="1521185"/>
            <a:ext cx="613013" cy="163313"/>
          </a:xfrm>
          <a:prstGeom prst="rect">
            <a:avLst/>
          </a:prstGeom>
        </p:spPr>
        <p:txBody>
          <a:bodyPr wrap="square" lIns="25718" tIns="12859" rIns="25718" bIns="12859">
            <a:spAutoFit/>
          </a:bodyPr>
          <a:lstStyle/>
          <a:p>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智能金盾</a:t>
            </a:r>
          </a:p>
        </p:txBody>
      </p:sp>
      <p:sp>
        <p:nvSpPr>
          <p:cNvPr id="31" name="矩形 30"/>
          <p:cNvSpPr/>
          <p:nvPr/>
        </p:nvSpPr>
        <p:spPr>
          <a:xfrm>
            <a:off x="2368891" y="3012944"/>
            <a:ext cx="891371" cy="163313"/>
          </a:xfrm>
          <a:prstGeom prst="rect">
            <a:avLst/>
          </a:prstGeom>
        </p:spPr>
        <p:txBody>
          <a:bodyPr wrap="square" lIns="25718" tIns="12859" rIns="25718" bIns="12859">
            <a:spAutoFit/>
          </a:bodyPr>
          <a:lstStyle/>
          <a:p>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银行智能投顾</a:t>
            </a:r>
          </a:p>
        </p:txBody>
      </p:sp>
      <p:sp>
        <p:nvSpPr>
          <p:cNvPr id="32" name="矩形 31"/>
          <p:cNvSpPr/>
          <p:nvPr/>
        </p:nvSpPr>
        <p:spPr>
          <a:xfrm>
            <a:off x="6503085" y="2397219"/>
            <a:ext cx="1185887" cy="163313"/>
          </a:xfrm>
          <a:prstGeom prst="rect">
            <a:avLst/>
          </a:prstGeom>
        </p:spPr>
        <p:txBody>
          <a:bodyPr wrap="square" lIns="25718" tIns="12859" rIns="25718" bIns="12859">
            <a:spAutoFit/>
          </a:bodyPr>
          <a:lstStyle/>
          <a:p>
            <a:pPr algn="ct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智能理财师</a:t>
            </a:r>
          </a:p>
        </p:txBody>
      </p:sp>
      <p:sp>
        <p:nvSpPr>
          <p:cNvPr id="33" name="矩形 32"/>
          <p:cNvSpPr/>
          <p:nvPr/>
        </p:nvSpPr>
        <p:spPr>
          <a:xfrm>
            <a:off x="3646624" y="960209"/>
            <a:ext cx="1185887" cy="301188"/>
          </a:xfrm>
          <a:prstGeom prst="rect">
            <a:avLst/>
          </a:prstGeom>
        </p:spPr>
        <p:txBody>
          <a:bodyPr wrap="square" lIns="25718" tIns="12859" rIns="25718" bIns="12859">
            <a:spAutoFit/>
          </a:bodyPr>
          <a:lstStyle/>
          <a:p>
            <a:pPr algn="ct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晓鲸BOT</a:t>
            </a:r>
          </a:p>
          <a:p>
            <a:pPr algn="ct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开放平台</a:t>
            </a:r>
          </a:p>
        </p:txBody>
      </p:sp>
      <p:sp>
        <p:nvSpPr>
          <p:cNvPr id="34" name="矩形 33"/>
          <p:cNvSpPr/>
          <p:nvPr/>
        </p:nvSpPr>
        <p:spPr>
          <a:xfrm>
            <a:off x="3724071" y="1988317"/>
            <a:ext cx="925774" cy="302205"/>
          </a:xfrm>
          <a:prstGeom prst="rect">
            <a:avLst/>
          </a:prstGeom>
        </p:spPr>
        <p:txBody>
          <a:bodyPr wrap="square" lIns="25718" tIns="12859" rIns="25718" bIns="12859">
            <a:spAutoFit/>
          </a:bodyPr>
          <a:lstStyle/>
          <a:p>
            <a:pPr algn="ctr"/>
            <a:r>
              <a:rPr lang="en-US" altLang="zh-CN"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iSee</a:t>
            </a: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（明白）</a:t>
            </a:r>
            <a:endParaRPr lang="en-US" altLang="zh-CN"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机器人</a:t>
            </a:r>
          </a:p>
        </p:txBody>
      </p:sp>
      <p:sp>
        <p:nvSpPr>
          <p:cNvPr id="35" name="矩形 34"/>
          <p:cNvSpPr/>
          <p:nvPr/>
        </p:nvSpPr>
        <p:spPr>
          <a:xfrm>
            <a:off x="6294483" y="3090813"/>
            <a:ext cx="613013" cy="301188"/>
          </a:xfrm>
          <a:prstGeom prst="rect">
            <a:avLst/>
          </a:prstGeom>
        </p:spPr>
        <p:txBody>
          <a:bodyPr wrap="square" lIns="25718" tIns="12859" rIns="25718" bIns="12859">
            <a:spAutoFit/>
          </a:bodyPr>
          <a:lstStyle/>
          <a:p>
            <a:pPr algn="ct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恒小智</a:t>
            </a:r>
          </a:p>
          <a:p>
            <a:pPr algn="ct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智能客服</a:t>
            </a:r>
          </a:p>
        </p:txBody>
      </p:sp>
      <p:sp>
        <p:nvSpPr>
          <p:cNvPr id="37" name="矩形 36"/>
          <p:cNvSpPr/>
          <p:nvPr/>
        </p:nvSpPr>
        <p:spPr>
          <a:xfrm>
            <a:off x="4159933" y="3000291"/>
            <a:ext cx="1185887" cy="302205"/>
          </a:xfrm>
          <a:prstGeom prst="rect">
            <a:avLst/>
          </a:prstGeom>
        </p:spPr>
        <p:txBody>
          <a:bodyPr wrap="square" lIns="25718" tIns="12859" rIns="25718" bIns="12859">
            <a:spAutoFit/>
          </a:bodyPr>
          <a:lstStyle/>
          <a:p>
            <a:pPr algn="ct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智能投顾</a:t>
            </a:r>
            <a:endParaRPr lang="en-US" altLang="zh-CN"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BiRobot3.0</a:t>
            </a:r>
          </a:p>
        </p:txBody>
      </p:sp>
      <p:sp>
        <p:nvSpPr>
          <p:cNvPr id="38" name="矩形 37"/>
          <p:cNvSpPr/>
          <p:nvPr/>
        </p:nvSpPr>
        <p:spPr>
          <a:xfrm>
            <a:off x="7143325" y="1487329"/>
            <a:ext cx="999173" cy="500988"/>
          </a:xfrm>
          <a:prstGeom prst="rect">
            <a:avLst/>
          </a:prstGeom>
          <a:solidFill>
            <a:srgbClr val="3D72D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39" name="矩形 38"/>
          <p:cNvSpPr/>
          <p:nvPr/>
        </p:nvSpPr>
        <p:spPr>
          <a:xfrm>
            <a:off x="7143325" y="1666022"/>
            <a:ext cx="999173" cy="164468"/>
          </a:xfrm>
          <a:prstGeom prst="rect">
            <a:avLst/>
          </a:prstGeom>
        </p:spPr>
        <p:txBody>
          <a:bodyPr wrap="square" lIns="25718" tIns="12859" rIns="25718" bIns="12859">
            <a:spAutoFit/>
          </a:bodyPr>
          <a:lstStyle/>
          <a:p>
            <a:pPr algn="ct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智能舆情预警</a:t>
            </a:r>
          </a:p>
        </p:txBody>
      </p:sp>
      <p:sp>
        <p:nvSpPr>
          <p:cNvPr id="40" name="矩形 39"/>
          <p:cNvSpPr/>
          <p:nvPr/>
        </p:nvSpPr>
        <p:spPr>
          <a:xfrm>
            <a:off x="1588045" y="2597044"/>
            <a:ext cx="646748" cy="666274"/>
          </a:xfrm>
          <a:prstGeom prst="rect">
            <a:avLst/>
          </a:prstGeom>
          <a:solidFill>
            <a:srgbClr val="C365C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41" name="矩形 40"/>
          <p:cNvSpPr/>
          <p:nvPr/>
        </p:nvSpPr>
        <p:spPr>
          <a:xfrm>
            <a:off x="1604912" y="2778644"/>
            <a:ext cx="613013" cy="302968"/>
          </a:xfrm>
          <a:prstGeom prst="rect">
            <a:avLst/>
          </a:prstGeom>
        </p:spPr>
        <p:txBody>
          <a:bodyPr wrap="square" lIns="25718" tIns="12859" rIns="25718" bIns="12859">
            <a:spAutoFit/>
          </a:bodyPr>
          <a:lstStyle/>
          <a:p>
            <a:pPr algn="ct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超级</a:t>
            </a:r>
            <a:endParaRPr lang="en-US" altLang="zh-CN"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智能客服</a:t>
            </a:r>
          </a:p>
        </p:txBody>
      </p:sp>
      <p:sp>
        <p:nvSpPr>
          <p:cNvPr id="42" name="矩形 41"/>
          <p:cNvSpPr/>
          <p:nvPr/>
        </p:nvSpPr>
        <p:spPr>
          <a:xfrm>
            <a:off x="1806644" y="1389810"/>
            <a:ext cx="992505" cy="531382"/>
          </a:xfrm>
          <a:prstGeom prst="rect">
            <a:avLst/>
          </a:prstGeom>
          <a:solidFill>
            <a:srgbClr val="FFB30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44" name="矩形 43"/>
          <p:cNvSpPr/>
          <p:nvPr/>
        </p:nvSpPr>
        <p:spPr>
          <a:xfrm>
            <a:off x="1806644" y="1596487"/>
            <a:ext cx="992506" cy="164468"/>
          </a:xfrm>
          <a:prstGeom prst="rect">
            <a:avLst/>
          </a:prstGeom>
        </p:spPr>
        <p:txBody>
          <a:bodyPr wrap="square" lIns="25718" tIns="12859" rIns="25718" bIns="12859">
            <a:spAutoFit/>
          </a:bodyPr>
          <a:lstStyle/>
          <a:p>
            <a:pPr algn="ct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智眸科创通</a:t>
            </a:r>
            <a:endParaRPr lang="en-US" altLang="zh-CN"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 name="矩形 44"/>
          <p:cNvSpPr/>
          <p:nvPr/>
        </p:nvSpPr>
        <p:spPr>
          <a:xfrm>
            <a:off x="842944" y="2050410"/>
            <a:ext cx="999173" cy="500988"/>
          </a:xfrm>
          <a:prstGeom prst="rect">
            <a:avLst/>
          </a:prstGeom>
          <a:solidFill>
            <a:srgbClr val="C365C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46" name="矩形 45"/>
          <p:cNvSpPr/>
          <p:nvPr/>
        </p:nvSpPr>
        <p:spPr>
          <a:xfrm>
            <a:off x="842944" y="2229103"/>
            <a:ext cx="999173" cy="164468"/>
          </a:xfrm>
          <a:prstGeom prst="rect">
            <a:avLst/>
          </a:prstGeom>
        </p:spPr>
        <p:txBody>
          <a:bodyPr wrap="square" lIns="25718" tIns="12859" rIns="25718" bIns="12859">
            <a:spAutoFit/>
          </a:bodyPr>
          <a:lstStyle/>
          <a:p>
            <a:pPr algn="ctr"/>
            <a:r>
              <a:rPr lang="zh-CN" altLang="en-US" sz="900" b="1" spc="10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智能算法交易</a:t>
            </a:r>
          </a:p>
        </p:txBody>
      </p:sp>
      <p:sp>
        <p:nvSpPr>
          <p:cNvPr id="47" name="TextBox 46"/>
          <p:cNvSpPr txBox="1"/>
          <p:nvPr/>
        </p:nvSpPr>
        <p:spPr>
          <a:xfrm>
            <a:off x="718316" y="220067"/>
            <a:ext cx="3763684" cy="461665"/>
          </a:xfrm>
          <a:prstGeom prst="rect">
            <a:avLst/>
          </a:prstGeom>
          <a:noFill/>
        </p:spPr>
        <p:txBody>
          <a:bodyPr wrap="square" rtlCol="0">
            <a:spAutoFit/>
          </a:bodyPr>
          <a:lstStyle/>
          <a:p>
            <a:r>
              <a:rPr lang="zh-CN" altLang="en-US" sz="2400" b="1" dirty="0" smtClean="0">
                <a:solidFill>
                  <a:srgbClr val="0059E9"/>
                </a:solidFill>
                <a:latin typeface="微软雅黑" panose="020B0503020204020204" pitchFamily="34" charset="-122"/>
                <a:ea typeface="微软雅黑" panose="020B0503020204020204" pitchFamily="34" charset="-122"/>
                <a:cs typeface="DengXian" charset="-122"/>
              </a:rPr>
              <a:t>人工智能</a:t>
            </a:r>
            <a:endParaRPr lang="zh-CN" altLang="en-US" sz="2400" b="1" dirty="0">
              <a:solidFill>
                <a:srgbClr val="0059E9"/>
              </a:solidFill>
              <a:latin typeface="微软雅黑" panose="020B0503020204020204" pitchFamily="34" charset="-122"/>
              <a:ea typeface="微软雅黑" panose="020B0503020204020204" pitchFamily="34" charset="-122"/>
              <a:cs typeface="DengXian" charset="-122"/>
            </a:endParaRPr>
          </a:p>
        </p:txBody>
      </p:sp>
    </p:spTree>
    <p:extLst>
      <p:ext uri="{BB962C8B-B14F-4D97-AF65-F5344CB8AC3E}">
        <p14:creationId xmlns:p14="http://schemas.microsoft.com/office/powerpoint/2010/main" val="33030889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42"/>
          <p:cNvSpPr>
            <a:spLocks noGrp="1" noChangeArrowheads="1"/>
          </p:cNvSpPr>
          <p:nvPr>
            <p:ph type="ctrTitle" idx="4294967295"/>
          </p:nvPr>
        </p:nvSpPr>
        <p:spPr>
          <a:xfrm>
            <a:off x="510779" y="333375"/>
            <a:ext cx="6858000" cy="883444"/>
          </a:xfrm>
          <a:prstGeom prst="rect">
            <a:avLst/>
          </a:prstGeom>
          <a:ln/>
        </p:spPr>
        <p:txBody>
          <a:bodyPr lIns="68580" tIns="34290" rIns="68580" bIns="34290" anchor="t"/>
          <a:lstStyle/>
          <a:p>
            <a:r>
              <a:rPr lang="zh-CN" altLang="zh-CN" b="0" i="1">
                <a:solidFill>
                  <a:srgbClr val="3558CC"/>
                </a:solidFill>
                <a:sym typeface="微软雅黑" pitchFamily="34" charset="-122"/>
              </a:rPr>
              <a:t>人工智能应用实例：晓鲸</a:t>
            </a:r>
            <a:endParaRPr lang="zh-CN" altLang="zh-CN"/>
          </a:p>
        </p:txBody>
      </p:sp>
      <p:pic>
        <p:nvPicPr>
          <p:cNvPr id="40963"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1391841"/>
            <a:ext cx="4349354" cy="242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文本框 15"/>
          <p:cNvSpPr>
            <a:spLocks noChangeArrowheads="1"/>
          </p:cNvSpPr>
          <p:nvPr/>
        </p:nvSpPr>
        <p:spPr bwMode="auto">
          <a:xfrm>
            <a:off x="912019" y="3976688"/>
            <a:ext cx="40005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5717" tIns="12859" rIns="25717" bIns="12859">
            <a:spAutoFit/>
          </a:bodyPr>
          <a:lstStyle/>
          <a:p>
            <a:r>
              <a:rPr lang="en-US" altLang="zh-CN" sz="1200" b="1">
                <a:solidFill>
                  <a:srgbClr val="3D72DA"/>
                </a:solidFill>
                <a:latin typeface="微软雅黑" pitchFamily="34" charset="-122"/>
                <a:ea typeface="微软雅黑" pitchFamily="34" charset="-122"/>
                <a:sym typeface="微软雅黑" pitchFamily="34" charset="-122"/>
              </a:rPr>
              <a:t>2018</a:t>
            </a:r>
            <a:r>
              <a:rPr lang="zh-CN" altLang="en-US" sz="1200" b="1">
                <a:solidFill>
                  <a:srgbClr val="3D72DA"/>
                </a:solidFill>
                <a:latin typeface="微软雅黑" pitchFamily="34" charset="-122"/>
                <a:ea typeface="微软雅黑" pitchFamily="34" charset="-122"/>
                <a:sym typeface="微软雅黑" pitchFamily="34" charset="-122"/>
              </a:rPr>
              <a:t>年</a:t>
            </a:r>
            <a:r>
              <a:rPr lang="en-US" altLang="zh-CN" sz="1200" b="1">
                <a:solidFill>
                  <a:srgbClr val="3D72DA"/>
                </a:solidFill>
                <a:latin typeface="微软雅黑" pitchFamily="34" charset="-122"/>
                <a:ea typeface="微软雅黑" pitchFamily="34" charset="-122"/>
                <a:sym typeface="微软雅黑" pitchFamily="34" charset="-122"/>
              </a:rPr>
              <a:t>1</a:t>
            </a:r>
            <a:r>
              <a:rPr lang="zh-CN" altLang="en-US" sz="1200" b="1">
                <a:solidFill>
                  <a:srgbClr val="3D72DA"/>
                </a:solidFill>
                <a:latin typeface="微软雅黑" pitchFamily="34" charset="-122"/>
                <a:ea typeface="微软雅黑" pitchFamily="34" charset="-122"/>
                <a:sym typeface="微软雅黑" pitchFamily="34" charset="-122"/>
              </a:rPr>
              <a:t>月</a:t>
            </a:r>
            <a:r>
              <a:rPr lang="en-US" altLang="zh-CN" sz="1200" b="1">
                <a:solidFill>
                  <a:srgbClr val="3D72DA"/>
                </a:solidFill>
                <a:latin typeface="微软雅黑" pitchFamily="34" charset="-122"/>
                <a:ea typeface="微软雅黑" pitchFamily="34" charset="-122"/>
                <a:sym typeface="微软雅黑" pitchFamily="34" charset="-122"/>
              </a:rPr>
              <a:t>2</a:t>
            </a:r>
            <a:r>
              <a:rPr lang="zh-CN" altLang="en-US" sz="1200" b="1">
                <a:solidFill>
                  <a:srgbClr val="3D72DA"/>
                </a:solidFill>
                <a:latin typeface="微软雅黑" pitchFamily="34" charset="-122"/>
                <a:ea typeface="微软雅黑" pitchFamily="34" charset="-122"/>
                <a:sym typeface="微软雅黑" pitchFamily="34" charset="-122"/>
              </a:rPr>
              <a:t>日，晓鲸成为央视</a:t>
            </a:r>
            <a:r>
              <a:rPr lang="en-US" altLang="zh-CN" sz="1200" b="1">
                <a:solidFill>
                  <a:srgbClr val="3D72DA"/>
                </a:solidFill>
                <a:latin typeface="微软雅黑" pitchFamily="34" charset="-122"/>
                <a:ea typeface="微软雅黑" pitchFamily="34" charset="-122"/>
                <a:sym typeface="微软雅黑" pitchFamily="34" charset="-122"/>
              </a:rPr>
              <a:t>“</a:t>
            </a:r>
            <a:r>
              <a:rPr lang="zh-CN" altLang="en-US" sz="1200" b="1">
                <a:solidFill>
                  <a:srgbClr val="3D72DA"/>
                </a:solidFill>
                <a:latin typeface="微软雅黑" pitchFamily="34" charset="-122"/>
                <a:ea typeface="微软雅黑" pitchFamily="34" charset="-122"/>
                <a:sym typeface="微软雅黑" pitchFamily="34" charset="-122"/>
              </a:rPr>
              <a:t>交易时间</a:t>
            </a:r>
            <a:r>
              <a:rPr lang="en-US" altLang="zh-CN" sz="1200" b="1">
                <a:solidFill>
                  <a:srgbClr val="3D72DA"/>
                </a:solidFill>
                <a:latin typeface="微软雅黑" pitchFamily="34" charset="-122"/>
                <a:ea typeface="微软雅黑" pitchFamily="34" charset="-122"/>
                <a:sym typeface="微软雅黑" pitchFamily="34" charset="-122"/>
              </a:rPr>
              <a:t>”</a:t>
            </a:r>
            <a:r>
              <a:rPr lang="zh-CN" altLang="en-US" sz="1200" b="1">
                <a:solidFill>
                  <a:srgbClr val="3D72DA"/>
                </a:solidFill>
                <a:latin typeface="微软雅黑" pitchFamily="34" charset="-122"/>
                <a:ea typeface="微软雅黑" pitchFamily="34" charset="-122"/>
                <a:sym typeface="微软雅黑" pitchFamily="34" charset="-122"/>
              </a:rPr>
              <a:t>常驻嘉宾</a:t>
            </a:r>
            <a:endParaRPr lang="zh-CN" altLang="en-US"/>
          </a:p>
        </p:txBody>
      </p:sp>
      <p:sp>
        <p:nvSpPr>
          <p:cNvPr id="40965" name="矩形 7"/>
          <p:cNvSpPr>
            <a:spLocks noChangeArrowheads="1"/>
          </p:cNvSpPr>
          <p:nvPr/>
        </p:nvSpPr>
        <p:spPr bwMode="auto">
          <a:xfrm>
            <a:off x="5301854" y="1745456"/>
            <a:ext cx="3350419" cy="205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5717" tIns="12859" rIns="25717" bIns="12859">
            <a:spAutoFit/>
          </a:bodyPr>
          <a:lstStyle/>
          <a:p>
            <a:pPr>
              <a:lnSpc>
                <a:spcPct val="150000"/>
              </a:lnSpc>
            </a:pPr>
            <a:r>
              <a:rPr lang="zh-CN" altLang="en-US" sz="1200" b="1">
                <a:solidFill>
                  <a:srgbClr val="3D72DA"/>
                </a:solidFill>
                <a:latin typeface="微软雅黑" pitchFamily="34" charset="-122"/>
                <a:ea typeface="微软雅黑" pitchFamily="34" charset="-122"/>
                <a:sym typeface="微软雅黑" pitchFamily="34" charset="-122"/>
              </a:rPr>
              <a:t>晓鲸 </a:t>
            </a:r>
            <a:r>
              <a:rPr lang="en-US" altLang="zh-CN" sz="1200" b="1">
                <a:solidFill>
                  <a:srgbClr val="3D72DA"/>
                </a:solidFill>
                <a:latin typeface="微软雅黑" pitchFamily="34" charset="-122"/>
                <a:ea typeface="微软雅黑" pitchFamily="34" charset="-122"/>
                <a:sym typeface="微软雅黑" pitchFamily="34" charset="-122"/>
              </a:rPr>
              <a:t>— </a:t>
            </a:r>
            <a:r>
              <a:rPr lang="zh-CN" altLang="en-US" sz="1200" b="1">
                <a:solidFill>
                  <a:srgbClr val="3D72DA"/>
                </a:solidFill>
                <a:latin typeface="微软雅黑" pitchFamily="34" charset="-122"/>
                <a:ea typeface="微软雅黑" pitchFamily="34" charset="-122"/>
                <a:sym typeface="微软雅黑" pitchFamily="34" charset="-122"/>
              </a:rPr>
              <a:t>懂投资会卖萌的机器人</a:t>
            </a:r>
          </a:p>
          <a:p>
            <a:pPr>
              <a:lnSpc>
                <a:spcPct val="150000"/>
              </a:lnSpc>
            </a:pPr>
            <a:endParaRPr lang="zh-CN" altLang="en-US" sz="1100">
              <a:solidFill>
                <a:srgbClr val="323F4F"/>
              </a:solidFill>
              <a:latin typeface="微软雅黑" pitchFamily="34" charset="-122"/>
              <a:ea typeface="微软雅黑" pitchFamily="34" charset="-122"/>
              <a:sym typeface="微软雅黑" pitchFamily="34" charset="-122"/>
            </a:endParaRPr>
          </a:p>
          <a:p>
            <a:pPr>
              <a:lnSpc>
                <a:spcPct val="150000"/>
              </a:lnSpc>
            </a:pPr>
            <a:r>
              <a:rPr lang="zh-CN" altLang="en-US" sz="1100">
                <a:solidFill>
                  <a:srgbClr val="323F4F"/>
                </a:solidFill>
                <a:latin typeface="微软雅黑" pitchFamily="34" charset="-122"/>
                <a:ea typeface="微软雅黑" pitchFamily="34" charset="-122"/>
                <a:sym typeface="微软雅黑" pitchFamily="34" charset="-122"/>
              </a:rPr>
              <a:t>采用国际前沿的</a:t>
            </a:r>
            <a:r>
              <a:rPr lang="en-US" altLang="zh-CN" sz="1100">
                <a:solidFill>
                  <a:srgbClr val="323F4F"/>
                </a:solidFill>
                <a:latin typeface="微软雅黑" pitchFamily="34" charset="-122"/>
                <a:ea typeface="微软雅黑" pitchFamily="34" charset="-122"/>
                <a:sym typeface="微软雅黑" pitchFamily="34" charset="-122"/>
              </a:rPr>
              <a:t>AI NLP</a:t>
            </a:r>
            <a:r>
              <a:rPr lang="zh-CN" altLang="en-US" sz="1100">
                <a:solidFill>
                  <a:srgbClr val="323F4F"/>
                </a:solidFill>
                <a:latin typeface="微软雅黑" pitchFamily="34" charset="-122"/>
                <a:ea typeface="微软雅黑" pitchFamily="34" charset="-122"/>
                <a:sym typeface="微软雅黑" pitchFamily="34" charset="-122"/>
              </a:rPr>
              <a:t>＆</a:t>
            </a:r>
            <a:r>
              <a:rPr lang="en-US" altLang="zh-CN" sz="1100">
                <a:solidFill>
                  <a:srgbClr val="323F4F"/>
                </a:solidFill>
                <a:latin typeface="微软雅黑" pitchFamily="34" charset="-122"/>
                <a:ea typeface="微软雅黑" pitchFamily="34" charset="-122"/>
                <a:sym typeface="微软雅黑" pitchFamily="34" charset="-122"/>
              </a:rPr>
              <a:t>IE</a:t>
            </a:r>
            <a:r>
              <a:rPr lang="zh-CN" altLang="en-US" sz="1100">
                <a:solidFill>
                  <a:srgbClr val="323F4F"/>
                </a:solidFill>
                <a:latin typeface="微软雅黑" pitchFamily="34" charset="-122"/>
                <a:ea typeface="微软雅黑" pitchFamily="34" charset="-122"/>
                <a:sym typeface="微软雅黑" pitchFamily="34" charset="-122"/>
              </a:rPr>
              <a:t>、</a:t>
            </a:r>
            <a:r>
              <a:rPr lang="en-US" altLang="zh-CN" sz="1100">
                <a:solidFill>
                  <a:srgbClr val="323F4F"/>
                </a:solidFill>
                <a:latin typeface="微软雅黑" pitchFamily="34" charset="-122"/>
                <a:ea typeface="微软雅黑" pitchFamily="34" charset="-122"/>
                <a:sym typeface="微软雅黑" pitchFamily="34" charset="-122"/>
              </a:rPr>
              <a:t>AI Chat Engine</a:t>
            </a:r>
            <a:r>
              <a:rPr lang="zh-CN" altLang="en-US" sz="1100">
                <a:solidFill>
                  <a:srgbClr val="323F4F"/>
                </a:solidFill>
                <a:latin typeface="微软雅黑" pitchFamily="34" charset="-122"/>
                <a:ea typeface="微软雅黑" pitchFamily="34" charset="-122"/>
                <a:sym typeface="微软雅黑" pitchFamily="34" charset="-122"/>
              </a:rPr>
              <a:t>等多项“深度学习”、“模式识别”技术创新，并针对金融领域特定场景的自然语言处理和语义推理进行优化，为用户提供优质的股市资讯、股市预测等内容，提升用户交互体验。</a:t>
            </a:r>
          </a:p>
          <a:p>
            <a:endParaRPr lang="zh-CN" altLang="en-US" sz="1500">
              <a:solidFill>
                <a:srgbClr val="323F4F"/>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2068918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îṡļide"/>
          <p:cNvGrpSpPr>
            <a:grpSpLocks/>
          </p:cNvGrpSpPr>
          <p:nvPr/>
        </p:nvGrpSpPr>
        <p:grpSpPr bwMode="auto">
          <a:xfrm>
            <a:off x="2884885" y="1585913"/>
            <a:ext cx="944165" cy="845344"/>
            <a:chOff x="0" y="0"/>
            <a:chExt cx="1258354" cy="1126457"/>
          </a:xfrm>
        </p:grpSpPr>
        <p:sp>
          <p:nvSpPr>
            <p:cNvPr id="43011" name="îṣḷîdé"/>
            <p:cNvSpPr>
              <a:spLocks noChangeArrowheads="1"/>
            </p:cNvSpPr>
            <p:nvPr/>
          </p:nvSpPr>
          <p:spPr bwMode="auto">
            <a:xfrm rot="13500000" flipH="1">
              <a:off x="824776" y="426534"/>
              <a:ext cx="127265" cy="124525"/>
            </a:xfrm>
            <a:prstGeom prst="rect">
              <a:avLst/>
            </a:prstGeom>
            <a:solidFill>
              <a:srgbClr val="B3C6E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12" name="ïṥḻïḓé"/>
            <p:cNvSpPr>
              <a:spLocks noChangeArrowheads="1"/>
            </p:cNvSpPr>
            <p:nvPr/>
          </p:nvSpPr>
          <p:spPr bwMode="auto">
            <a:xfrm rot="13500000" flipH="1">
              <a:off x="715677" y="951299"/>
              <a:ext cx="197054" cy="153262"/>
            </a:xfrm>
            <a:prstGeom prst="rect">
              <a:avLst/>
            </a:prstGeom>
            <a:solidFill>
              <a:srgbClr val="8DA9D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13" name="îṥ1íḋê"/>
            <p:cNvSpPr>
              <a:spLocks noChangeArrowheads="1"/>
            </p:cNvSpPr>
            <p:nvPr/>
          </p:nvSpPr>
          <p:spPr bwMode="auto">
            <a:xfrm rot="13500000" flipH="1">
              <a:off x="1081828" y="579499"/>
              <a:ext cx="197054" cy="155998"/>
            </a:xfrm>
            <a:prstGeom prst="rect">
              <a:avLst/>
            </a:prstGeom>
            <a:solidFill>
              <a:srgbClr val="8DA9D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14" name="i$ļíḋê"/>
            <p:cNvSpPr>
              <a:spLocks noChangeArrowheads="1"/>
            </p:cNvSpPr>
            <p:nvPr/>
          </p:nvSpPr>
          <p:spPr bwMode="auto">
            <a:xfrm rot="13500000" flipH="1">
              <a:off x="519495" y="522979"/>
              <a:ext cx="223055" cy="225787"/>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 name="T10" fmla="*/ 0 60000 65536"/>
                <a:gd name="T11" fmla="*/ 0 60000 65536"/>
                <a:gd name="T12" fmla="*/ 0 60000 65536"/>
                <a:gd name="T13" fmla="*/ 0 60000 65536"/>
                <a:gd name="T14" fmla="*/ 0 60000 65536"/>
                <a:gd name="T15" fmla="*/ 0 w 163"/>
                <a:gd name="T16" fmla="*/ 0 h 165"/>
                <a:gd name="T17" fmla="*/ 163 w 163"/>
                <a:gd name="T18" fmla="*/ 165 h 165"/>
              </a:gdLst>
              <a:ahLst/>
              <a:cxnLst>
                <a:cxn ang="T10">
                  <a:pos x="T0" y="T1"/>
                </a:cxn>
                <a:cxn ang="T11">
                  <a:pos x="T2" y="T3"/>
                </a:cxn>
                <a:cxn ang="T12">
                  <a:pos x="T4" y="T5"/>
                </a:cxn>
                <a:cxn ang="T13">
                  <a:pos x="T6" y="T7"/>
                </a:cxn>
                <a:cxn ang="T14">
                  <a:pos x="T8" y="T9"/>
                </a:cxn>
              </a:cxnLst>
              <a:rect l="T15" t="T16" r="T17" b="T18"/>
              <a:pathLst>
                <a:path w="163" h="165">
                  <a:moveTo>
                    <a:pt x="40" y="0"/>
                  </a:moveTo>
                  <a:lnTo>
                    <a:pt x="163" y="39"/>
                  </a:lnTo>
                  <a:lnTo>
                    <a:pt x="125" y="165"/>
                  </a:lnTo>
                  <a:lnTo>
                    <a:pt x="0" y="124"/>
                  </a:lnTo>
                  <a:lnTo>
                    <a:pt x="40" y="0"/>
                  </a:lnTo>
                  <a:close/>
                </a:path>
              </a:pathLst>
            </a:custGeom>
            <a:solidFill>
              <a:srgbClr val="B3C6E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15" name="íṧļiḑé"/>
            <p:cNvSpPr>
              <a:spLocks noChangeArrowheads="1"/>
            </p:cNvSpPr>
            <p:nvPr/>
          </p:nvSpPr>
          <p:spPr bwMode="auto">
            <a:xfrm rot="13500000" flipH="1">
              <a:off x="386132" y="285802"/>
              <a:ext cx="188844" cy="190209"/>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 name="T10" fmla="*/ 0 60000 65536"/>
                <a:gd name="T11" fmla="*/ 0 60000 65536"/>
                <a:gd name="T12" fmla="*/ 0 60000 65536"/>
                <a:gd name="T13" fmla="*/ 0 60000 65536"/>
                <a:gd name="T14" fmla="*/ 0 60000 65536"/>
                <a:gd name="T15" fmla="*/ 0 w 138"/>
                <a:gd name="T16" fmla="*/ 0 h 139"/>
                <a:gd name="T17" fmla="*/ 138 w 138"/>
                <a:gd name="T18" fmla="*/ 139 h 139"/>
              </a:gdLst>
              <a:ahLst/>
              <a:cxnLst>
                <a:cxn ang="T10">
                  <a:pos x="T0" y="T1"/>
                </a:cxn>
                <a:cxn ang="T11">
                  <a:pos x="T2" y="T3"/>
                </a:cxn>
                <a:cxn ang="T12">
                  <a:pos x="T4" y="T5"/>
                </a:cxn>
                <a:cxn ang="T13">
                  <a:pos x="T6" y="T7"/>
                </a:cxn>
                <a:cxn ang="T14">
                  <a:pos x="T8" y="T9"/>
                </a:cxn>
              </a:cxnLst>
              <a:rect l="T15" t="T16" r="T17" b="T18"/>
              <a:pathLst>
                <a:path w="138" h="139">
                  <a:moveTo>
                    <a:pt x="0" y="38"/>
                  </a:moveTo>
                  <a:lnTo>
                    <a:pt x="102" y="0"/>
                  </a:lnTo>
                  <a:lnTo>
                    <a:pt x="138" y="103"/>
                  </a:lnTo>
                  <a:lnTo>
                    <a:pt x="38" y="139"/>
                  </a:lnTo>
                  <a:lnTo>
                    <a:pt x="0" y="38"/>
                  </a:lnTo>
                  <a:close/>
                </a:path>
              </a:pathLst>
            </a:custGeom>
            <a:solidFill>
              <a:srgbClr val="B3C6E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16" name="iṥḷîḍê"/>
            <p:cNvSpPr>
              <a:spLocks noChangeArrowheads="1"/>
            </p:cNvSpPr>
            <p:nvPr/>
          </p:nvSpPr>
          <p:spPr bwMode="auto">
            <a:xfrm rot="13500000" flipH="1">
              <a:off x="625158" y="347751"/>
              <a:ext cx="165581" cy="166945"/>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 name="T10" fmla="*/ 0 60000 65536"/>
                <a:gd name="T11" fmla="*/ 0 60000 65536"/>
                <a:gd name="T12" fmla="*/ 0 60000 65536"/>
                <a:gd name="T13" fmla="*/ 0 60000 65536"/>
                <a:gd name="T14" fmla="*/ 0 60000 65536"/>
                <a:gd name="T15" fmla="*/ 0 w 121"/>
                <a:gd name="T16" fmla="*/ 0 h 122"/>
                <a:gd name="T17" fmla="*/ 121 w 121"/>
                <a:gd name="T18" fmla="*/ 122 h 122"/>
              </a:gdLst>
              <a:ahLst/>
              <a:cxnLst>
                <a:cxn ang="T10">
                  <a:pos x="T0" y="T1"/>
                </a:cxn>
                <a:cxn ang="T11">
                  <a:pos x="T2" y="T3"/>
                </a:cxn>
                <a:cxn ang="T12">
                  <a:pos x="T4" y="T5"/>
                </a:cxn>
                <a:cxn ang="T13">
                  <a:pos x="T6" y="T7"/>
                </a:cxn>
                <a:cxn ang="T14">
                  <a:pos x="T8" y="T9"/>
                </a:cxn>
              </a:cxnLst>
              <a:rect l="T15" t="T16" r="T17" b="T18"/>
              <a:pathLst>
                <a:path w="121" h="122">
                  <a:moveTo>
                    <a:pt x="0" y="12"/>
                  </a:moveTo>
                  <a:lnTo>
                    <a:pt x="109" y="0"/>
                  </a:lnTo>
                  <a:lnTo>
                    <a:pt x="121" y="110"/>
                  </a:lnTo>
                  <a:lnTo>
                    <a:pt x="12" y="122"/>
                  </a:lnTo>
                  <a:lnTo>
                    <a:pt x="0" y="12"/>
                  </a:lnTo>
                  <a:close/>
                </a:path>
              </a:pathLst>
            </a:custGeom>
            <a:solidFill>
              <a:srgbClr val="B3C6E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17" name="iṧḷíḑè"/>
            <p:cNvSpPr>
              <a:spLocks noChangeArrowheads="1"/>
            </p:cNvSpPr>
            <p:nvPr/>
          </p:nvSpPr>
          <p:spPr bwMode="auto">
            <a:xfrm rot="13500000" flipH="1">
              <a:off x="272829" y="169315"/>
              <a:ext cx="130001" cy="129999"/>
            </a:xfrm>
            <a:prstGeom prst="rect">
              <a:avLst/>
            </a:prstGeom>
            <a:solidFill>
              <a:srgbClr val="D8E2F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18" name="í$ľîḑé"/>
            <p:cNvSpPr>
              <a:spLocks noChangeArrowheads="1"/>
            </p:cNvSpPr>
            <p:nvPr/>
          </p:nvSpPr>
          <p:spPr bwMode="auto">
            <a:xfrm rot="13500000" flipH="1">
              <a:off x="190981" y="5622"/>
              <a:ext cx="127265" cy="124525"/>
            </a:xfrm>
            <a:prstGeom prst="rect">
              <a:avLst/>
            </a:prstGeom>
            <a:solidFill>
              <a:srgbClr val="D8E2F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19" name="ïṡḻîḍê"/>
            <p:cNvSpPr>
              <a:spLocks noChangeArrowheads="1"/>
            </p:cNvSpPr>
            <p:nvPr/>
          </p:nvSpPr>
          <p:spPr bwMode="auto">
            <a:xfrm rot="13500000" flipH="1">
              <a:off x="798494" y="650528"/>
              <a:ext cx="177897" cy="164208"/>
            </a:xfrm>
            <a:prstGeom prst="rect">
              <a:avLst/>
            </a:prstGeom>
            <a:solidFill>
              <a:srgbClr val="8DA9D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20" name="ïsľïḍè"/>
            <p:cNvSpPr>
              <a:spLocks noChangeArrowheads="1"/>
            </p:cNvSpPr>
            <p:nvPr/>
          </p:nvSpPr>
          <p:spPr bwMode="auto">
            <a:xfrm rot="13500000" flipH="1">
              <a:off x="436337" y="113173"/>
              <a:ext cx="153265" cy="153262"/>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 name="T10" fmla="*/ 0 60000 65536"/>
                <a:gd name="T11" fmla="*/ 0 60000 65536"/>
                <a:gd name="T12" fmla="*/ 0 60000 65536"/>
                <a:gd name="T13" fmla="*/ 0 60000 65536"/>
                <a:gd name="T14" fmla="*/ 0 60000 65536"/>
                <a:gd name="T15" fmla="*/ 0 w 112"/>
                <a:gd name="T16" fmla="*/ 0 h 112"/>
                <a:gd name="T17" fmla="*/ 112 w 112"/>
                <a:gd name="T18" fmla="*/ 112 h 112"/>
              </a:gdLst>
              <a:ahLst/>
              <a:cxnLst>
                <a:cxn ang="T10">
                  <a:pos x="T0" y="T1"/>
                </a:cxn>
                <a:cxn ang="T11">
                  <a:pos x="T2" y="T3"/>
                </a:cxn>
                <a:cxn ang="T12">
                  <a:pos x="T4" y="T5"/>
                </a:cxn>
                <a:cxn ang="T13">
                  <a:pos x="T6" y="T7"/>
                </a:cxn>
                <a:cxn ang="T14">
                  <a:pos x="T8" y="T9"/>
                </a:cxn>
              </a:cxnLst>
              <a:rect l="T15" t="T16" r="T17" b="T18"/>
              <a:pathLst>
                <a:path w="112" h="112">
                  <a:moveTo>
                    <a:pt x="24" y="0"/>
                  </a:moveTo>
                  <a:lnTo>
                    <a:pt x="112" y="24"/>
                  </a:lnTo>
                  <a:lnTo>
                    <a:pt x="88" y="112"/>
                  </a:lnTo>
                  <a:lnTo>
                    <a:pt x="0" y="88"/>
                  </a:lnTo>
                  <a:lnTo>
                    <a:pt x="24" y="0"/>
                  </a:lnTo>
                  <a:close/>
                </a:path>
              </a:pathLst>
            </a:custGeom>
            <a:solidFill>
              <a:srgbClr val="D8E2F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21" name="ïṧ1íďe"/>
            <p:cNvSpPr>
              <a:spLocks noChangeArrowheads="1"/>
            </p:cNvSpPr>
            <p:nvPr/>
          </p:nvSpPr>
          <p:spPr bwMode="auto">
            <a:xfrm rot="13500000" flipH="1">
              <a:off x="-1" y="1"/>
              <a:ext cx="106738" cy="106736"/>
            </a:xfrm>
            <a:custGeom>
              <a:avLst/>
              <a:gdLst>
                <a:gd name="T0" fmla="*/ 0 w 78"/>
                <a:gd name="T1" fmla="*/ 16 h 78"/>
                <a:gd name="T2" fmla="*/ 59 w 78"/>
                <a:gd name="T3" fmla="*/ 0 h 78"/>
                <a:gd name="T4" fmla="*/ 78 w 78"/>
                <a:gd name="T5" fmla="*/ 59 h 78"/>
                <a:gd name="T6" fmla="*/ 19 w 78"/>
                <a:gd name="T7" fmla="*/ 78 h 78"/>
                <a:gd name="T8" fmla="*/ 0 w 78"/>
                <a:gd name="T9" fmla="*/ 16 h 78"/>
                <a:gd name="T10" fmla="*/ 0 60000 65536"/>
                <a:gd name="T11" fmla="*/ 0 60000 65536"/>
                <a:gd name="T12" fmla="*/ 0 60000 65536"/>
                <a:gd name="T13" fmla="*/ 0 60000 65536"/>
                <a:gd name="T14" fmla="*/ 0 60000 65536"/>
                <a:gd name="T15" fmla="*/ 0 w 78"/>
                <a:gd name="T16" fmla="*/ 0 h 78"/>
                <a:gd name="T17" fmla="*/ 78 w 78"/>
                <a:gd name="T18" fmla="*/ 78 h 78"/>
              </a:gdLst>
              <a:ahLst/>
              <a:cxnLst>
                <a:cxn ang="T10">
                  <a:pos x="T0" y="T1"/>
                </a:cxn>
                <a:cxn ang="T11">
                  <a:pos x="T2" y="T3"/>
                </a:cxn>
                <a:cxn ang="T12">
                  <a:pos x="T4" y="T5"/>
                </a:cxn>
                <a:cxn ang="T13">
                  <a:pos x="T6" y="T7"/>
                </a:cxn>
                <a:cxn ang="T14">
                  <a:pos x="T8" y="T9"/>
                </a:cxn>
              </a:cxnLst>
              <a:rect l="T15" t="T16" r="T17" b="T18"/>
              <a:pathLst>
                <a:path w="78" h="78">
                  <a:moveTo>
                    <a:pt x="0" y="16"/>
                  </a:moveTo>
                  <a:lnTo>
                    <a:pt x="59" y="0"/>
                  </a:lnTo>
                  <a:lnTo>
                    <a:pt x="78" y="59"/>
                  </a:lnTo>
                  <a:lnTo>
                    <a:pt x="19" y="78"/>
                  </a:lnTo>
                  <a:lnTo>
                    <a:pt x="0" y="16"/>
                  </a:lnTo>
                  <a:close/>
                </a:path>
              </a:pathLst>
            </a:custGeom>
            <a:solidFill>
              <a:srgbClr val="D8E2F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22" name="is1íḋè"/>
            <p:cNvSpPr>
              <a:spLocks noChangeArrowheads="1"/>
            </p:cNvSpPr>
            <p:nvPr/>
          </p:nvSpPr>
          <p:spPr bwMode="auto">
            <a:xfrm rot="13500000" flipH="1">
              <a:off x="991818" y="834344"/>
              <a:ext cx="134144" cy="164208"/>
            </a:xfrm>
            <a:prstGeom prst="rect">
              <a:avLst/>
            </a:prstGeom>
            <a:solidFill>
              <a:srgbClr val="8DA9D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grpSp>
      <p:sp>
        <p:nvSpPr>
          <p:cNvPr id="43023" name="išļíde"/>
          <p:cNvSpPr>
            <a:spLocks noChangeArrowheads="1"/>
          </p:cNvSpPr>
          <p:nvPr/>
        </p:nvSpPr>
        <p:spPr bwMode="auto">
          <a:xfrm rot="2700000">
            <a:off x="3516511" y="2205633"/>
            <a:ext cx="1214438" cy="1003697"/>
          </a:xfrm>
          <a:prstGeom prst="rightArrow">
            <a:avLst>
              <a:gd name="adj1" fmla="val 50000"/>
              <a:gd name="adj2" fmla="val 49945"/>
            </a:avLst>
          </a:prstGeom>
          <a:solidFill>
            <a:schemeClr val="accent1"/>
          </a:solidFill>
          <a:ln>
            <a:noFill/>
          </a:ln>
          <a:extLst>
            <a:ext uri="{91240B29-F687-4F45-9708-019B960494DF}">
              <a14:hiddenLine xmlns:a14="http://schemas.microsoft.com/office/drawing/2010/main" w="12700" cap="flat" cmpd="sng">
                <a:solidFill>
                  <a:srgbClr val="31538F"/>
                </a:solidFill>
                <a:bevel/>
                <a:headEnd/>
                <a:tailEnd/>
              </a14:hiddenLine>
            </a:ext>
          </a:extLst>
        </p:spPr>
        <p:txBody>
          <a:bodyPr lIns="68580" tIns="34290" rIns="68580" bIns="34290"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endParaRPr lang="zh-CN" altLang="zh-CN" sz="1000">
              <a:solidFill>
                <a:srgbClr val="FFFFFF"/>
              </a:solidFill>
            </a:endParaRPr>
          </a:p>
        </p:txBody>
      </p:sp>
      <p:grpSp>
        <p:nvGrpSpPr>
          <p:cNvPr id="43024" name="iS1íḍe"/>
          <p:cNvGrpSpPr>
            <a:grpSpLocks/>
          </p:cNvGrpSpPr>
          <p:nvPr/>
        </p:nvGrpSpPr>
        <p:grpSpPr bwMode="auto">
          <a:xfrm>
            <a:off x="5301854" y="1577579"/>
            <a:ext cx="958453" cy="827484"/>
            <a:chOff x="0" y="0"/>
            <a:chExt cx="1278883" cy="1104560"/>
          </a:xfrm>
        </p:grpSpPr>
        <p:sp>
          <p:nvSpPr>
            <p:cNvPr id="43025" name="îṩ1îďè"/>
            <p:cNvSpPr>
              <a:spLocks noChangeArrowheads="1"/>
            </p:cNvSpPr>
            <p:nvPr/>
          </p:nvSpPr>
          <p:spPr bwMode="auto">
            <a:xfrm rot="8100000">
              <a:off x="326842" y="426533"/>
              <a:ext cx="127265" cy="124525"/>
            </a:xfrm>
            <a:prstGeom prst="rect">
              <a:avLst/>
            </a:prstGeom>
            <a:solidFill>
              <a:srgbClr val="D8D8D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26" name="íṡľíḍê"/>
            <p:cNvSpPr>
              <a:spLocks noChangeArrowheads="1"/>
            </p:cNvSpPr>
            <p:nvPr/>
          </p:nvSpPr>
          <p:spPr bwMode="auto">
            <a:xfrm rot="8100000">
              <a:off x="366153" y="951298"/>
              <a:ext cx="197054" cy="153262"/>
            </a:xfrm>
            <a:prstGeom prst="rect">
              <a:avLst/>
            </a:pr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27" name="íSliḓè"/>
            <p:cNvSpPr>
              <a:spLocks noChangeArrowheads="1"/>
            </p:cNvSpPr>
            <p:nvPr/>
          </p:nvSpPr>
          <p:spPr bwMode="auto">
            <a:xfrm rot="8100000">
              <a:off x="0" y="579498"/>
              <a:ext cx="197054" cy="155998"/>
            </a:xfrm>
            <a:prstGeom prst="rect">
              <a:avLst/>
            </a:pr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28" name="îṡ1íḍè"/>
            <p:cNvSpPr>
              <a:spLocks noChangeArrowheads="1"/>
            </p:cNvSpPr>
            <p:nvPr/>
          </p:nvSpPr>
          <p:spPr bwMode="auto">
            <a:xfrm rot="8100000">
              <a:off x="536334" y="522978"/>
              <a:ext cx="223055" cy="225787"/>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 name="T10" fmla="*/ 0 60000 65536"/>
                <a:gd name="T11" fmla="*/ 0 60000 65536"/>
                <a:gd name="T12" fmla="*/ 0 60000 65536"/>
                <a:gd name="T13" fmla="*/ 0 60000 65536"/>
                <a:gd name="T14" fmla="*/ 0 60000 65536"/>
                <a:gd name="T15" fmla="*/ 0 w 163"/>
                <a:gd name="T16" fmla="*/ 0 h 165"/>
                <a:gd name="T17" fmla="*/ 163 w 163"/>
                <a:gd name="T18" fmla="*/ 165 h 165"/>
              </a:gdLst>
              <a:ahLst/>
              <a:cxnLst>
                <a:cxn ang="T10">
                  <a:pos x="T0" y="T1"/>
                </a:cxn>
                <a:cxn ang="T11">
                  <a:pos x="T2" y="T3"/>
                </a:cxn>
                <a:cxn ang="T12">
                  <a:pos x="T4" y="T5"/>
                </a:cxn>
                <a:cxn ang="T13">
                  <a:pos x="T6" y="T7"/>
                </a:cxn>
                <a:cxn ang="T14">
                  <a:pos x="T8" y="T9"/>
                </a:cxn>
              </a:cxnLst>
              <a:rect l="T15" t="T16" r="T17" b="T18"/>
              <a:pathLst>
                <a:path w="163" h="165">
                  <a:moveTo>
                    <a:pt x="40" y="0"/>
                  </a:moveTo>
                  <a:lnTo>
                    <a:pt x="163" y="39"/>
                  </a:lnTo>
                  <a:lnTo>
                    <a:pt x="125" y="165"/>
                  </a:lnTo>
                  <a:lnTo>
                    <a:pt x="0" y="124"/>
                  </a:lnTo>
                  <a:lnTo>
                    <a:pt x="40" y="0"/>
                  </a:lnTo>
                  <a:close/>
                </a:path>
              </a:pathLst>
            </a:custGeom>
            <a:solidFill>
              <a:srgbClr val="D8D8D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29" name="íṥ1íḍê"/>
            <p:cNvSpPr>
              <a:spLocks noChangeArrowheads="1"/>
            </p:cNvSpPr>
            <p:nvPr/>
          </p:nvSpPr>
          <p:spPr bwMode="auto">
            <a:xfrm rot="8100000">
              <a:off x="703906" y="285801"/>
              <a:ext cx="188844" cy="190209"/>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 name="T10" fmla="*/ 0 60000 65536"/>
                <a:gd name="T11" fmla="*/ 0 60000 65536"/>
                <a:gd name="T12" fmla="*/ 0 60000 65536"/>
                <a:gd name="T13" fmla="*/ 0 60000 65536"/>
                <a:gd name="T14" fmla="*/ 0 60000 65536"/>
                <a:gd name="T15" fmla="*/ 0 w 138"/>
                <a:gd name="T16" fmla="*/ 0 h 139"/>
                <a:gd name="T17" fmla="*/ 138 w 138"/>
                <a:gd name="T18" fmla="*/ 139 h 139"/>
              </a:gdLst>
              <a:ahLst/>
              <a:cxnLst>
                <a:cxn ang="T10">
                  <a:pos x="T0" y="T1"/>
                </a:cxn>
                <a:cxn ang="T11">
                  <a:pos x="T2" y="T3"/>
                </a:cxn>
                <a:cxn ang="T12">
                  <a:pos x="T4" y="T5"/>
                </a:cxn>
                <a:cxn ang="T13">
                  <a:pos x="T6" y="T7"/>
                </a:cxn>
                <a:cxn ang="T14">
                  <a:pos x="T8" y="T9"/>
                </a:cxn>
              </a:cxnLst>
              <a:rect l="T15" t="T16" r="T17" b="T18"/>
              <a:pathLst>
                <a:path w="138" h="139">
                  <a:moveTo>
                    <a:pt x="0" y="38"/>
                  </a:moveTo>
                  <a:lnTo>
                    <a:pt x="102" y="0"/>
                  </a:lnTo>
                  <a:lnTo>
                    <a:pt x="138" y="103"/>
                  </a:lnTo>
                  <a:lnTo>
                    <a:pt x="38" y="139"/>
                  </a:lnTo>
                  <a:lnTo>
                    <a:pt x="0" y="38"/>
                  </a:lnTo>
                  <a:close/>
                </a:path>
              </a:pathLst>
            </a:custGeom>
            <a:solidFill>
              <a:srgbClr val="D8D8D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30" name="iSlïḓè"/>
            <p:cNvSpPr>
              <a:spLocks noChangeArrowheads="1"/>
            </p:cNvSpPr>
            <p:nvPr/>
          </p:nvSpPr>
          <p:spPr bwMode="auto">
            <a:xfrm rot="8100000">
              <a:off x="488145" y="347750"/>
              <a:ext cx="165581" cy="166945"/>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 name="T10" fmla="*/ 0 60000 65536"/>
                <a:gd name="T11" fmla="*/ 0 60000 65536"/>
                <a:gd name="T12" fmla="*/ 0 60000 65536"/>
                <a:gd name="T13" fmla="*/ 0 60000 65536"/>
                <a:gd name="T14" fmla="*/ 0 60000 65536"/>
                <a:gd name="T15" fmla="*/ 0 w 121"/>
                <a:gd name="T16" fmla="*/ 0 h 122"/>
                <a:gd name="T17" fmla="*/ 121 w 121"/>
                <a:gd name="T18" fmla="*/ 122 h 122"/>
              </a:gdLst>
              <a:ahLst/>
              <a:cxnLst>
                <a:cxn ang="T10">
                  <a:pos x="T0" y="T1"/>
                </a:cxn>
                <a:cxn ang="T11">
                  <a:pos x="T2" y="T3"/>
                </a:cxn>
                <a:cxn ang="T12">
                  <a:pos x="T4" y="T5"/>
                </a:cxn>
                <a:cxn ang="T13">
                  <a:pos x="T6" y="T7"/>
                </a:cxn>
                <a:cxn ang="T14">
                  <a:pos x="T8" y="T9"/>
                </a:cxn>
              </a:cxnLst>
              <a:rect l="T15" t="T16" r="T17" b="T18"/>
              <a:pathLst>
                <a:path w="121" h="122">
                  <a:moveTo>
                    <a:pt x="0" y="12"/>
                  </a:moveTo>
                  <a:lnTo>
                    <a:pt x="109" y="0"/>
                  </a:lnTo>
                  <a:lnTo>
                    <a:pt x="121" y="110"/>
                  </a:lnTo>
                  <a:lnTo>
                    <a:pt x="12" y="122"/>
                  </a:lnTo>
                  <a:lnTo>
                    <a:pt x="0" y="12"/>
                  </a:lnTo>
                  <a:close/>
                </a:path>
              </a:pathLst>
            </a:custGeom>
            <a:solidFill>
              <a:srgbClr val="D8D8D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31" name="iślïďê"/>
            <p:cNvSpPr>
              <a:spLocks noChangeArrowheads="1"/>
            </p:cNvSpPr>
            <p:nvPr/>
          </p:nvSpPr>
          <p:spPr bwMode="auto">
            <a:xfrm rot="8100000">
              <a:off x="876053" y="169314"/>
              <a:ext cx="130001" cy="129999"/>
            </a:xfrm>
            <a:prstGeom prst="rect">
              <a:avLst/>
            </a:prstGeom>
            <a:solidFill>
              <a:srgbClr val="F2F2F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32" name="iṧľïďe"/>
            <p:cNvSpPr>
              <a:spLocks noChangeArrowheads="1"/>
            </p:cNvSpPr>
            <p:nvPr/>
          </p:nvSpPr>
          <p:spPr bwMode="auto">
            <a:xfrm rot="8100000">
              <a:off x="960637" y="5621"/>
              <a:ext cx="127265" cy="124525"/>
            </a:xfrm>
            <a:prstGeom prst="rect">
              <a:avLst/>
            </a:prstGeom>
            <a:solidFill>
              <a:srgbClr val="F2F2F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33" name="î$ḻïḋe"/>
            <p:cNvSpPr>
              <a:spLocks noChangeArrowheads="1"/>
            </p:cNvSpPr>
            <p:nvPr/>
          </p:nvSpPr>
          <p:spPr bwMode="auto">
            <a:xfrm rot="8100000">
              <a:off x="302492" y="650527"/>
              <a:ext cx="177897" cy="164208"/>
            </a:xfrm>
            <a:prstGeom prst="rect">
              <a:avLst/>
            </a:pr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34" name="iśḻîḍè"/>
            <p:cNvSpPr>
              <a:spLocks noChangeArrowheads="1"/>
            </p:cNvSpPr>
            <p:nvPr/>
          </p:nvSpPr>
          <p:spPr bwMode="auto">
            <a:xfrm rot="8100000">
              <a:off x="689281" y="113172"/>
              <a:ext cx="153265" cy="153262"/>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 name="T10" fmla="*/ 0 60000 65536"/>
                <a:gd name="T11" fmla="*/ 0 60000 65536"/>
                <a:gd name="T12" fmla="*/ 0 60000 65536"/>
                <a:gd name="T13" fmla="*/ 0 60000 65536"/>
                <a:gd name="T14" fmla="*/ 0 60000 65536"/>
                <a:gd name="T15" fmla="*/ 0 w 112"/>
                <a:gd name="T16" fmla="*/ 0 h 112"/>
                <a:gd name="T17" fmla="*/ 112 w 112"/>
                <a:gd name="T18" fmla="*/ 112 h 112"/>
              </a:gdLst>
              <a:ahLst/>
              <a:cxnLst>
                <a:cxn ang="T10">
                  <a:pos x="T0" y="T1"/>
                </a:cxn>
                <a:cxn ang="T11">
                  <a:pos x="T2" y="T3"/>
                </a:cxn>
                <a:cxn ang="T12">
                  <a:pos x="T4" y="T5"/>
                </a:cxn>
                <a:cxn ang="T13">
                  <a:pos x="T6" y="T7"/>
                </a:cxn>
                <a:cxn ang="T14">
                  <a:pos x="T8" y="T9"/>
                </a:cxn>
              </a:cxnLst>
              <a:rect l="T15" t="T16" r="T17" b="T18"/>
              <a:pathLst>
                <a:path w="112" h="112">
                  <a:moveTo>
                    <a:pt x="24" y="0"/>
                  </a:moveTo>
                  <a:lnTo>
                    <a:pt x="112" y="24"/>
                  </a:lnTo>
                  <a:lnTo>
                    <a:pt x="88" y="112"/>
                  </a:lnTo>
                  <a:lnTo>
                    <a:pt x="0" y="88"/>
                  </a:lnTo>
                  <a:lnTo>
                    <a:pt x="24" y="0"/>
                  </a:lnTo>
                  <a:close/>
                </a:path>
              </a:pathLst>
            </a:custGeom>
            <a:solidFill>
              <a:srgbClr val="F2F2F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35" name="íş1îḋè"/>
            <p:cNvSpPr>
              <a:spLocks noChangeArrowheads="1"/>
            </p:cNvSpPr>
            <p:nvPr/>
          </p:nvSpPr>
          <p:spPr bwMode="auto">
            <a:xfrm rot="8100000">
              <a:off x="1172145" y="0"/>
              <a:ext cx="106738" cy="106736"/>
            </a:xfrm>
            <a:custGeom>
              <a:avLst/>
              <a:gdLst>
                <a:gd name="T0" fmla="*/ 0 w 78"/>
                <a:gd name="T1" fmla="*/ 16 h 78"/>
                <a:gd name="T2" fmla="*/ 59 w 78"/>
                <a:gd name="T3" fmla="*/ 0 h 78"/>
                <a:gd name="T4" fmla="*/ 78 w 78"/>
                <a:gd name="T5" fmla="*/ 59 h 78"/>
                <a:gd name="T6" fmla="*/ 19 w 78"/>
                <a:gd name="T7" fmla="*/ 78 h 78"/>
                <a:gd name="T8" fmla="*/ 0 w 78"/>
                <a:gd name="T9" fmla="*/ 16 h 78"/>
                <a:gd name="T10" fmla="*/ 0 60000 65536"/>
                <a:gd name="T11" fmla="*/ 0 60000 65536"/>
                <a:gd name="T12" fmla="*/ 0 60000 65536"/>
                <a:gd name="T13" fmla="*/ 0 60000 65536"/>
                <a:gd name="T14" fmla="*/ 0 60000 65536"/>
                <a:gd name="T15" fmla="*/ 0 w 78"/>
                <a:gd name="T16" fmla="*/ 0 h 78"/>
                <a:gd name="T17" fmla="*/ 78 w 78"/>
                <a:gd name="T18" fmla="*/ 78 h 78"/>
              </a:gdLst>
              <a:ahLst/>
              <a:cxnLst>
                <a:cxn ang="T10">
                  <a:pos x="T0" y="T1"/>
                </a:cxn>
                <a:cxn ang="T11">
                  <a:pos x="T2" y="T3"/>
                </a:cxn>
                <a:cxn ang="T12">
                  <a:pos x="T4" y="T5"/>
                </a:cxn>
                <a:cxn ang="T13">
                  <a:pos x="T6" y="T7"/>
                </a:cxn>
                <a:cxn ang="T14">
                  <a:pos x="T8" y="T9"/>
                </a:cxn>
              </a:cxnLst>
              <a:rect l="T15" t="T16" r="T17" b="T18"/>
              <a:pathLst>
                <a:path w="78" h="78">
                  <a:moveTo>
                    <a:pt x="0" y="16"/>
                  </a:moveTo>
                  <a:lnTo>
                    <a:pt x="59" y="0"/>
                  </a:lnTo>
                  <a:lnTo>
                    <a:pt x="78" y="59"/>
                  </a:lnTo>
                  <a:lnTo>
                    <a:pt x="19" y="78"/>
                  </a:lnTo>
                  <a:lnTo>
                    <a:pt x="0" y="16"/>
                  </a:lnTo>
                  <a:close/>
                </a:path>
              </a:pathLst>
            </a:custGeom>
            <a:solidFill>
              <a:srgbClr val="F2F2F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36" name="íṩľïdè"/>
            <p:cNvSpPr>
              <a:spLocks noChangeArrowheads="1"/>
            </p:cNvSpPr>
            <p:nvPr/>
          </p:nvSpPr>
          <p:spPr bwMode="auto">
            <a:xfrm rot="8100000">
              <a:off x="152925" y="834343"/>
              <a:ext cx="134144" cy="164208"/>
            </a:xfrm>
            <a:prstGeom prst="rect">
              <a:avLst/>
            </a:pr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grpSp>
      <p:sp>
        <p:nvSpPr>
          <p:cNvPr id="43037" name="išľiḍé"/>
          <p:cNvSpPr>
            <a:spLocks noChangeArrowheads="1"/>
          </p:cNvSpPr>
          <p:nvPr/>
        </p:nvSpPr>
        <p:spPr bwMode="auto">
          <a:xfrm rot="18900000" flipH="1">
            <a:off x="4413647" y="2197894"/>
            <a:ext cx="1215628" cy="1003697"/>
          </a:xfrm>
          <a:prstGeom prst="rightArrow">
            <a:avLst>
              <a:gd name="adj1" fmla="val 50000"/>
              <a:gd name="adj2" fmla="val 49994"/>
            </a:avLst>
          </a:prstGeom>
          <a:solidFill>
            <a:srgbClr val="A5A5A5"/>
          </a:solidFill>
          <a:ln>
            <a:noFill/>
          </a:ln>
          <a:extLst>
            <a:ext uri="{91240B29-F687-4F45-9708-019B960494DF}">
              <a14:hiddenLine xmlns:a14="http://schemas.microsoft.com/office/drawing/2010/main" w="12700" cap="flat" cmpd="sng">
                <a:solidFill>
                  <a:srgbClr val="31538F"/>
                </a:solidFill>
                <a:bevel/>
                <a:headEnd/>
                <a:tailEnd/>
              </a14:hiddenLine>
            </a:ext>
          </a:extLst>
        </p:spPr>
        <p:txBody>
          <a:bodyPr lIns="68580" tIns="34290" rIns="68580" bIns="34290"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endParaRPr lang="zh-CN" altLang="zh-CN" sz="1000">
              <a:solidFill>
                <a:srgbClr val="FFFFFF"/>
              </a:solidFill>
            </a:endParaRPr>
          </a:p>
        </p:txBody>
      </p:sp>
      <p:grpSp>
        <p:nvGrpSpPr>
          <p:cNvPr id="43038" name="ïşļiḓê"/>
          <p:cNvGrpSpPr>
            <a:grpSpLocks/>
          </p:cNvGrpSpPr>
          <p:nvPr/>
        </p:nvGrpSpPr>
        <p:grpSpPr bwMode="auto">
          <a:xfrm>
            <a:off x="5314950" y="3874294"/>
            <a:ext cx="944166" cy="845344"/>
            <a:chOff x="0" y="0"/>
            <a:chExt cx="1258354" cy="1126457"/>
          </a:xfrm>
        </p:grpSpPr>
        <p:sp>
          <p:nvSpPr>
            <p:cNvPr id="43039" name="ïśḷiḓè"/>
            <p:cNvSpPr>
              <a:spLocks noChangeArrowheads="1"/>
            </p:cNvSpPr>
            <p:nvPr/>
          </p:nvSpPr>
          <p:spPr bwMode="auto">
            <a:xfrm rot="13500000" flipV="1">
              <a:off x="306314" y="575398"/>
              <a:ext cx="127265" cy="124525"/>
            </a:xfrm>
            <a:prstGeom prst="rect">
              <a:avLst/>
            </a:prstGeom>
            <a:solidFill>
              <a:srgbClr val="B3C6E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40" name="íṩḻïḑe"/>
            <p:cNvSpPr>
              <a:spLocks noChangeArrowheads="1"/>
            </p:cNvSpPr>
            <p:nvPr/>
          </p:nvSpPr>
          <p:spPr bwMode="auto">
            <a:xfrm rot="13500000" flipV="1">
              <a:off x="345625" y="21896"/>
              <a:ext cx="197054" cy="153262"/>
            </a:xfrm>
            <a:prstGeom prst="rect">
              <a:avLst/>
            </a:prstGeom>
            <a:solidFill>
              <a:srgbClr val="8DA9D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41" name="ïṡļiḍé"/>
            <p:cNvSpPr>
              <a:spLocks noChangeArrowheads="1"/>
            </p:cNvSpPr>
            <p:nvPr/>
          </p:nvSpPr>
          <p:spPr bwMode="auto">
            <a:xfrm rot="13500000" flipV="1">
              <a:off x="-20528" y="390961"/>
              <a:ext cx="197054" cy="155998"/>
            </a:xfrm>
            <a:prstGeom prst="rect">
              <a:avLst/>
            </a:prstGeom>
            <a:solidFill>
              <a:srgbClr val="8DA9D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42" name="ïṧ1íḑè"/>
            <p:cNvSpPr>
              <a:spLocks noChangeArrowheads="1"/>
            </p:cNvSpPr>
            <p:nvPr/>
          </p:nvSpPr>
          <p:spPr bwMode="auto">
            <a:xfrm rot="13500000" flipV="1">
              <a:off x="515806" y="377691"/>
              <a:ext cx="223055" cy="225787"/>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 name="T10" fmla="*/ 0 60000 65536"/>
                <a:gd name="T11" fmla="*/ 0 60000 65536"/>
                <a:gd name="T12" fmla="*/ 0 60000 65536"/>
                <a:gd name="T13" fmla="*/ 0 60000 65536"/>
                <a:gd name="T14" fmla="*/ 0 60000 65536"/>
                <a:gd name="T15" fmla="*/ 0 w 163"/>
                <a:gd name="T16" fmla="*/ 0 h 165"/>
                <a:gd name="T17" fmla="*/ 163 w 163"/>
                <a:gd name="T18" fmla="*/ 165 h 165"/>
              </a:gdLst>
              <a:ahLst/>
              <a:cxnLst>
                <a:cxn ang="T10">
                  <a:pos x="T0" y="T1"/>
                </a:cxn>
                <a:cxn ang="T11">
                  <a:pos x="T2" y="T3"/>
                </a:cxn>
                <a:cxn ang="T12">
                  <a:pos x="T4" y="T5"/>
                </a:cxn>
                <a:cxn ang="T13">
                  <a:pos x="T6" y="T7"/>
                </a:cxn>
                <a:cxn ang="T14">
                  <a:pos x="T8" y="T9"/>
                </a:cxn>
              </a:cxnLst>
              <a:rect l="T15" t="T16" r="T17" b="T18"/>
              <a:pathLst>
                <a:path w="163" h="165">
                  <a:moveTo>
                    <a:pt x="40" y="0"/>
                  </a:moveTo>
                  <a:lnTo>
                    <a:pt x="163" y="39"/>
                  </a:lnTo>
                  <a:lnTo>
                    <a:pt x="125" y="165"/>
                  </a:lnTo>
                  <a:lnTo>
                    <a:pt x="0" y="124"/>
                  </a:lnTo>
                  <a:lnTo>
                    <a:pt x="40" y="0"/>
                  </a:lnTo>
                  <a:close/>
                </a:path>
              </a:pathLst>
            </a:custGeom>
            <a:solidFill>
              <a:srgbClr val="B3C6E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43" name="îşḻíḑê"/>
            <p:cNvSpPr>
              <a:spLocks noChangeArrowheads="1"/>
            </p:cNvSpPr>
            <p:nvPr/>
          </p:nvSpPr>
          <p:spPr bwMode="auto">
            <a:xfrm rot="13500000" flipV="1">
              <a:off x="683378" y="650446"/>
              <a:ext cx="188844" cy="190209"/>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 name="T10" fmla="*/ 0 60000 65536"/>
                <a:gd name="T11" fmla="*/ 0 60000 65536"/>
                <a:gd name="T12" fmla="*/ 0 60000 65536"/>
                <a:gd name="T13" fmla="*/ 0 60000 65536"/>
                <a:gd name="T14" fmla="*/ 0 60000 65536"/>
                <a:gd name="T15" fmla="*/ 0 w 138"/>
                <a:gd name="T16" fmla="*/ 0 h 139"/>
                <a:gd name="T17" fmla="*/ 138 w 138"/>
                <a:gd name="T18" fmla="*/ 139 h 139"/>
              </a:gdLst>
              <a:ahLst/>
              <a:cxnLst>
                <a:cxn ang="T10">
                  <a:pos x="T0" y="T1"/>
                </a:cxn>
                <a:cxn ang="T11">
                  <a:pos x="T2" y="T3"/>
                </a:cxn>
                <a:cxn ang="T12">
                  <a:pos x="T4" y="T5"/>
                </a:cxn>
                <a:cxn ang="T13">
                  <a:pos x="T6" y="T7"/>
                </a:cxn>
                <a:cxn ang="T14">
                  <a:pos x="T8" y="T9"/>
                </a:cxn>
              </a:cxnLst>
              <a:rect l="T15" t="T16" r="T17" b="T18"/>
              <a:pathLst>
                <a:path w="138" h="139">
                  <a:moveTo>
                    <a:pt x="0" y="38"/>
                  </a:moveTo>
                  <a:lnTo>
                    <a:pt x="102" y="0"/>
                  </a:lnTo>
                  <a:lnTo>
                    <a:pt x="138" y="103"/>
                  </a:lnTo>
                  <a:lnTo>
                    <a:pt x="38" y="139"/>
                  </a:lnTo>
                  <a:lnTo>
                    <a:pt x="0" y="38"/>
                  </a:lnTo>
                  <a:close/>
                </a:path>
              </a:pathLst>
            </a:custGeom>
            <a:solidFill>
              <a:srgbClr val="B3C6E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44" name="îślïḓê"/>
            <p:cNvSpPr>
              <a:spLocks noChangeArrowheads="1"/>
            </p:cNvSpPr>
            <p:nvPr/>
          </p:nvSpPr>
          <p:spPr bwMode="auto">
            <a:xfrm rot="13500000" flipV="1">
              <a:off x="467617" y="611761"/>
              <a:ext cx="165581" cy="166945"/>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 name="T10" fmla="*/ 0 60000 65536"/>
                <a:gd name="T11" fmla="*/ 0 60000 65536"/>
                <a:gd name="T12" fmla="*/ 0 60000 65536"/>
                <a:gd name="T13" fmla="*/ 0 60000 65536"/>
                <a:gd name="T14" fmla="*/ 0 60000 65536"/>
                <a:gd name="T15" fmla="*/ 0 w 121"/>
                <a:gd name="T16" fmla="*/ 0 h 122"/>
                <a:gd name="T17" fmla="*/ 121 w 121"/>
                <a:gd name="T18" fmla="*/ 122 h 122"/>
              </a:gdLst>
              <a:ahLst/>
              <a:cxnLst>
                <a:cxn ang="T10">
                  <a:pos x="T0" y="T1"/>
                </a:cxn>
                <a:cxn ang="T11">
                  <a:pos x="T2" y="T3"/>
                </a:cxn>
                <a:cxn ang="T12">
                  <a:pos x="T4" y="T5"/>
                </a:cxn>
                <a:cxn ang="T13">
                  <a:pos x="T6" y="T7"/>
                </a:cxn>
                <a:cxn ang="T14">
                  <a:pos x="T8" y="T9"/>
                </a:cxn>
              </a:cxnLst>
              <a:rect l="T15" t="T16" r="T17" b="T18"/>
              <a:pathLst>
                <a:path w="121" h="122">
                  <a:moveTo>
                    <a:pt x="0" y="12"/>
                  </a:moveTo>
                  <a:lnTo>
                    <a:pt x="109" y="0"/>
                  </a:lnTo>
                  <a:lnTo>
                    <a:pt x="121" y="110"/>
                  </a:lnTo>
                  <a:lnTo>
                    <a:pt x="12" y="122"/>
                  </a:lnTo>
                  <a:lnTo>
                    <a:pt x="0" y="12"/>
                  </a:lnTo>
                  <a:close/>
                </a:path>
              </a:pathLst>
            </a:custGeom>
            <a:solidFill>
              <a:srgbClr val="B3C6E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45" name="î$ḷïḍé"/>
            <p:cNvSpPr>
              <a:spLocks noChangeArrowheads="1"/>
            </p:cNvSpPr>
            <p:nvPr/>
          </p:nvSpPr>
          <p:spPr bwMode="auto">
            <a:xfrm rot="13500000" flipV="1">
              <a:off x="855525" y="827144"/>
              <a:ext cx="130001" cy="129999"/>
            </a:xfrm>
            <a:prstGeom prst="rect">
              <a:avLst/>
            </a:prstGeom>
            <a:solidFill>
              <a:srgbClr val="D8E2F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46" name="í$líḋe"/>
            <p:cNvSpPr>
              <a:spLocks noChangeArrowheads="1"/>
            </p:cNvSpPr>
            <p:nvPr/>
          </p:nvSpPr>
          <p:spPr bwMode="auto">
            <a:xfrm rot="13500000" flipV="1">
              <a:off x="940109" y="996310"/>
              <a:ext cx="127265" cy="124525"/>
            </a:xfrm>
            <a:prstGeom prst="rect">
              <a:avLst/>
            </a:prstGeom>
            <a:solidFill>
              <a:srgbClr val="D8E2F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47" name="išḻiḋê"/>
            <p:cNvSpPr>
              <a:spLocks noChangeArrowheads="1"/>
            </p:cNvSpPr>
            <p:nvPr/>
          </p:nvSpPr>
          <p:spPr bwMode="auto">
            <a:xfrm rot="13500000" flipV="1">
              <a:off x="281964" y="311721"/>
              <a:ext cx="177897" cy="164208"/>
            </a:xfrm>
            <a:prstGeom prst="rect">
              <a:avLst/>
            </a:prstGeom>
            <a:solidFill>
              <a:srgbClr val="8DA9D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48" name="iṩḷíḑé"/>
            <p:cNvSpPr>
              <a:spLocks noChangeArrowheads="1"/>
            </p:cNvSpPr>
            <p:nvPr/>
          </p:nvSpPr>
          <p:spPr bwMode="auto">
            <a:xfrm rot="13500000" flipV="1">
              <a:off x="668753" y="860022"/>
              <a:ext cx="153265" cy="153262"/>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 name="T10" fmla="*/ 0 60000 65536"/>
                <a:gd name="T11" fmla="*/ 0 60000 65536"/>
                <a:gd name="T12" fmla="*/ 0 60000 65536"/>
                <a:gd name="T13" fmla="*/ 0 60000 65536"/>
                <a:gd name="T14" fmla="*/ 0 60000 65536"/>
                <a:gd name="T15" fmla="*/ 0 w 112"/>
                <a:gd name="T16" fmla="*/ 0 h 112"/>
                <a:gd name="T17" fmla="*/ 112 w 112"/>
                <a:gd name="T18" fmla="*/ 112 h 112"/>
              </a:gdLst>
              <a:ahLst/>
              <a:cxnLst>
                <a:cxn ang="T10">
                  <a:pos x="T0" y="T1"/>
                </a:cxn>
                <a:cxn ang="T11">
                  <a:pos x="T2" y="T3"/>
                </a:cxn>
                <a:cxn ang="T12">
                  <a:pos x="T4" y="T5"/>
                </a:cxn>
                <a:cxn ang="T13">
                  <a:pos x="T6" y="T7"/>
                </a:cxn>
                <a:cxn ang="T14">
                  <a:pos x="T8" y="T9"/>
                </a:cxn>
              </a:cxnLst>
              <a:rect l="T15" t="T16" r="T17" b="T18"/>
              <a:pathLst>
                <a:path w="112" h="112">
                  <a:moveTo>
                    <a:pt x="24" y="0"/>
                  </a:moveTo>
                  <a:lnTo>
                    <a:pt x="112" y="24"/>
                  </a:lnTo>
                  <a:lnTo>
                    <a:pt x="88" y="112"/>
                  </a:lnTo>
                  <a:lnTo>
                    <a:pt x="0" y="88"/>
                  </a:lnTo>
                  <a:lnTo>
                    <a:pt x="24" y="0"/>
                  </a:lnTo>
                  <a:close/>
                </a:path>
              </a:pathLst>
            </a:custGeom>
            <a:solidFill>
              <a:srgbClr val="D8E2F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49" name="î$ḷïḋe"/>
            <p:cNvSpPr>
              <a:spLocks noChangeArrowheads="1"/>
            </p:cNvSpPr>
            <p:nvPr/>
          </p:nvSpPr>
          <p:spPr bwMode="auto">
            <a:xfrm rot="13500000" flipV="1">
              <a:off x="1151617" y="1019720"/>
              <a:ext cx="106738" cy="106736"/>
            </a:xfrm>
            <a:custGeom>
              <a:avLst/>
              <a:gdLst>
                <a:gd name="T0" fmla="*/ 0 w 78"/>
                <a:gd name="T1" fmla="*/ 16 h 78"/>
                <a:gd name="T2" fmla="*/ 59 w 78"/>
                <a:gd name="T3" fmla="*/ 0 h 78"/>
                <a:gd name="T4" fmla="*/ 78 w 78"/>
                <a:gd name="T5" fmla="*/ 59 h 78"/>
                <a:gd name="T6" fmla="*/ 19 w 78"/>
                <a:gd name="T7" fmla="*/ 78 h 78"/>
                <a:gd name="T8" fmla="*/ 0 w 78"/>
                <a:gd name="T9" fmla="*/ 16 h 78"/>
                <a:gd name="T10" fmla="*/ 0 60000 65536"/>
                <a:gd name="T11" fmla="*/ 0 60000 65536"/>
                <a:gd name="T12" fmla="*/ 0 60000 65536"/>
                <a:gd name="T13" fmla="*/ 0 60000 65536"/>
                <a:gd name="T14" fmla="*/ 0 60000 65536"/>
                <a:gd name="T15" fmla="*/ 0 w 78"/>
                <a:gd name="T16" fmla="*/ 0 h 78"/>
                <a:gd name="T17" fmla="*/ 78 w 78"/>
                <a:gd name="T18" fmla="*/ 78 h 78"/>
              </a:gdLst>
              <a:ahLst/>
              <a:cxnLst>
                <a:cxn ang="T10">
                  <a:pos x="T0" y="T1"/>
                </a:cxn>
                <a:cxn ang="T11">
                  <a:pos x="T2" y="T3"/>
                </a:cxn>
                <a:cxn ang="T12">
                  <a:pos x="T4" y="T5"/>
                </a:cxn>
                <a:cxn ang="T13">
                  <a:pos x="T6" y="T7"/>
                </a:cxn>
                <a:cxn ang="T14">
                  <a:pos x="T8" y="T9"/>
                </a:cxn>
              </a:cxnLst>
              <a:rect l="T15" t="T16" r="T17" b="T18"/>
              <a:pathLst>
                <a:path w="78" h="78">
                  <a:moveTo>
                    <a:pt x="0" y="16"/>
                  </a:moveTo>
                  <a:lnTo>
                    <a:pt x="59" y="0"/>
                  </a:lnTo>
                  <a:lnTo>
                    <a:pt x="78" y="59"/>
                  </a:lnTo>
                  <a:lnTo>
                    <a:pt x="19" y="78"/>
                  </a:lnTo>
                  <a:lnTo>
                    <a:pt x="0" y="16"/>
                  </a:lnTo>
                  <a:close/>
                </a:path>
              </a:pathLst>
            </a:custGeom>
            <a:solidFill>
              <a:srgbClr val="D8E2F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50" name="ïşḷîḑe"/>
            <p:cNvSpPr>
              <a:spLocks noChangeArrowheads="1"/>
            </p:cNvSpPr>
            <p:nvPr/>
          </p:nvSpPr>
          <p:spPr bwMode="auto">
            <a:xfrm rot="13500000" flipV="1">
              <a:off x="132397" y="127905"/>
              <a:ext cx="134144" cy="164208"/>
            </a:xfrm>
            <a:prstGeom prst="rect">
              <a:avLst/>
            </a:prstGeom>
            <a:solidFill>
              <a:srgbClr val="8DA9D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grpSp>
      <p:sp>
        <p:nvSpPr>
          <p:cNvPr id="43051" name="ïṧľídè"/>
          <p:cNvSpPr>
            <a:spLocks noChangeArrowheads="1"/>
          </p:cNvSpPr>
          <p:nvPr/>
        </p:nvSpPr>
        <p:spPr bwMode="auto">
          <a:xfrm rot="2700000" flipH="1" flipV="1">
            <a:off x="4411266" y="3095626"/>
            <a:ext cx="1215628" cy="1003697"/>
          </a:xfrm>
          <a:prstGeom prst="rightArrow">
            <a:avLst>
              <a:gd name="adj1" fmla="val 50000"/>
              <a:gd name="adj2" fmla="val 49994"/>
            </a:avLst>
          </a:prstGeom>
          <a:solidFill>
            <a:schemeClr val="accent1"/>
          </a:solidFill>
          <a:ln>
            <a:noFill/>
          </a:ln>
          <a:extLst>
            <a:ext uri="{91240B29-F687-4F45-9708-019B960494DF}">
              <a14:hiddenLine xmlns:a14="http://schemas.microsoft.com/office/drawing/2010/main" w="12700" cap="flat" cmpd="sng">
                <a:solidFill>
                  <a:srgbClr val="31538F"/>
                </a:solidFill>
                <a:bevel/>
                <a:headEnd/>
                <a:tailEnd/>
              </a14:hiddenLine>
            </a:ext>
          </a:extLst>
        </p:spPr>
        <p:txBody>
          <a:bodyPr lIns="68580" tIns="34290" rIns="68580" bIns="34290"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endParaRPr lang="zh-CN" altLang="zh-CN" sz="1000">
              <a:solidFill>
                <a:srgbClr val="FFFFFF"/>
              </a:solidFill>
            </a:endParaRPr>
          </a:p>
        </p:txBody>
      </p:sp>
      <p:grpSp>
        <p:nvGrpSpPr>
          <p:cNvPr id="43052" name="îśľíďê"/>
          <p:cNvGrpSpPr>
            <a:grpSpLocks/>
          </p:cNvGrpSpPr>
          <p:nvPr/>
        </p:nvGrpSpPr>
        <p:grpSpPr bwMode="auto">
          <a:xfrm>
            <a:off x="2883694" y="3890963"/>
            <a:ext cx="958454" cy="827485"/>
            <a:chOff x="0" y="0"/>
            <a:chExt cx="1278883" cy="1104560"/>
          </a:xfrm>
        </p:grpSpPr>
        <p:sp>
          <p:nvSpPr>
            <p:cNvPr id="43053" name="ïŝ1íḓe"/>
            <p:cNvSpPr>
              <a:spLocks noChangeArrowheads="1"/>
            </p:cNvSpPr>
            <p:nvPr/>
          </p:nvSpPr>
          <p:spPr bwMode="auto">
            <a:xfrm rot="8100000" flipH="1" flipV="1">
              <a:off x="824777" y="553502"/>
              <a:ext cx="127265" cy="124525"/>
            </a:xfrm>
            <a:prstGeom prst="rect">
              <a:avLst/>
            </a:prstGeom>
            <a:solidFill>
              <a:srgbClr val="D8D8D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54" name="iśļïḍè"/>
            <p:cNvSpPr>
              <a:spLocks noChangeArrowheads="1"/>
            </p:cNvSpPr>
            <p:nvPr/>
          </p:nvSpPr>
          <p:spPr bwMode="auto">
            <a:xfrm rot="8100000" flipH="1" flipV="1">
              <a:off x="715678" y="0"/>
              <a:ext cx="197054" cy="153262"/>
            </a:xfrm>
            <a:prstGeom prst="rect">
              <a:avLst/>
            </a:pr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55" name="ïṥ1iḑe"/>
            <p:cNvSpPr>
              <a:spLocks noChangeArrowheads="1"/>
            </p:cNvSpPr>
            <p:nvPr/>
          </p:nvSpPr>
          <p:spPr bwMode="auto">
            <a:xfrm rot="8100000" flipH="1" flipV="1">
              <a:off x="1081829" y="369065"/>
              <a:ext cx="197054" cy="155998"/>
            </a:xfrm>
            <a:prstGeom prst="rect">
              <a:avLst/>
            </a:pr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56" name="íṩľïḋè"/>
            <p:cNvSpPr>
              <a:spLocks noChangeArrowheads="1"/>
            </p:cNvSpPr>
            <p:nvPr/>
          </p:nvSpPr>
          <p:spPr bwMode="auto">
            <a:xfrm rot="8100000" flipH="1" flipV="1">
              <a:off x="519496" y="355795"/>
              <a:ext cx="223055" cy="225787"/>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 name="T10" fmla="*/ 0 60000 65536"/>
                <a:gd name="T11" fmla="*/ 0 60000 65536"/>
                <a:gd name="T12" fmla="*/ 0 60000 65536"/>
                <a:gd name="T13" fmla="*/ 0 60000 65536"/>
                <a:gd name="T14" fmla="*/ 0 60000 65536"/>
                <a:gd name="T15" fmla="*/ 0 w 163"/>
                <a:gd name="T16" fmla="*/ 0 h 165"/>
                <a:gd name="T17" fmla="*/ 163 w 163"/>
                <a:gd name="T18" fmla="*/ 165 h 165"/>
              </a:gdLst>
              <a:ahLst/>
              <a:cxnLst>
                <a:cxn ang="T10">
                  <a:pos x="T0" y="T1"/>
                </a:cxn>
                <a:cxn ang="T11">
                  <a:pos x="T2" y="T3"/>
                </a:cxn>
                <a:cxn ang="T12">
                  <a:pos x="T4" y="T5"/>
                </a:cxn>
                <a:cxn ang="T13">
                  <a:pos x="T6" y="T7"/>
                </a:cxn>
                <a:cxn ang="T14">
                  <a:pos x="T8" y="T9"/>
                </a:cxn>
              </a:cxnLst>
              <a:rect l="T15" t="T16" r="T17" b="T18"/>
              <a:pathLst>
                <a:path w="163" h="165">
                  <a:moveTo>
                    <a:pt x="40" y="0"/>
                  </a:moveTo>
                  <a:lnTo>
                    <a:pt x="163" y="39"/>
                  </a:lnTo>
                  <a:lnTo>
                    <a:pt x="125" y="165"/>
                  </a:lnTo>
                  <a:lnTo>
                    <a:pt x="0" y="124"/>
                  </a:lnTo>
                  <a:lnTo>
                    <a:pt x="40" y="0"/>
                  </a:lnTo>
                  <a:close/>
                </a:path>
              </a:pathLst>
            </a:custGeom>
            <a:solidFill>
              <a:srgbClr val="D8D8D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57" name="íṧľíḋè"/>
            <p:cNvSpPr>
              <a:spLocks noChangeArrowheads="1"/>
            </p:cNvSpPr>
            <p:nvPr/>
          </p:nvSpPr>
          <p:spPr bwMode="auto">
            <a:xfrm rot="8100000" flipH="1" flipV="1">
              <a:off x="386133" y="628550"/>
              <a:ext cx="188844" cy="190209"/>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 name="T10" fmla="*/ 0 60000 65536"/>
                <a:gd name="T11" fmla="*/ 0 60000 65536"/>
                <a:gd name="T12" fmla="*/ 0 60000 65536"/>
                <a:gd name="T13" fmla="*/ 0 60000 65536"/>
                <a:gd name="T14" fmla="*/ 0 60000 65536"/>
                <a:gd name="T15" fmla="*/ 0 w 138"/>
                <a:gd name="T16" fmla="*/ 0 h 139"/>
                <a:gd name="T17" fmla="*/ 138 w 138"/>
                <a:gd name="T18" fmla="*/ 139 h 139"/>
              </a:gdLst>
              <a:ahLst/>
              <a:cxnLst>
                <a:cxn ang="T10">
                  <a:pos x="T0" y="T1"/>
                </a:cxn>
                <a:cxn ang="T11">
                  <a:pos x="T2" y="T3"/>
                </a:cxn>
                <a:cxn ang="T12">
                  <a:pos x="T4" y="T5"/>
                </a:cxn>
                <a:cxn ang="T13">
                  <a:pos x="T6" y="T7"/>
                </a:cxn>
                <a:cxn ang="T14">
                  <a:pos x="T8" y="T9"/>
                </a:cxn>
              </a:cxnLst>
              <a:rect l="T15" t="T16" r="T17" b="T18"/>
              <a:pathLst>
                <a:path w="138" h="139">
                  <a:moveTo>
                    <a:pt x="0" y="38"/>
                  </a:moveTo>
                  <a:lnTo>
                    <a:pt x="102" y="0"/>
                  </a:lnTo>
                  <a:lnTo>
                    <a:pt x="138" y="103"/>
                  </a:lnTo>
                  <a:lnTo>
                    <a:pt x="38" y="139"/>
                  </a:lnTo>
                  <a:lnTo>
                    <a:pt x="0" y="38"/>
                  </a:lnTo>
                  <a:close/>
                </a:path>
              </a:pathLst>
            </a:custGeom>
            <a:solidFill>
              <a:srgbClr val="D8D8D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58" name="ïṣḻïďé"/>
            <p:cNvSpPr>
              <a:spLocks noChangeArrowheads="1"/>
            </p:cNvSpPr>
            <p:nvPr/>
          </p:nvSpPr>
          <p:spPr bwMode="auto">
            <a:xfrm rot="8100000" flipH="1" flipV="1">
              <a:off x="625159" y="589865"/>
              <a:ext cx="165581" cy="166945"/>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 name="T10" fmla="*/ 0 60000 65536"/>
                <a:gd name="T11" fmla="*/ 0 60000 65536"/>
                <a:gd name="T12" fmla="*/ 0 60000 65536"/>
                <a:gd name="T13" fmla="*/ 0 60000 65536"/>
                <a:gd name="T14" fmla="*/ 0 60000 65536"/>
                <a:gd name="T15" fmla="*/ 0 w 121"/>
                <a:gd name="T16" fmla="*/ 0 h 122"/>
                <a:gd name="T17" fmla="*/ 121 w 121"/>
                <a:gd name="T18" fmla="*/ 122 h 122"/>
              </a:gdLst>
              <a:ahLst/>
              <a:cxnLst>
                <a:cxn ang="T10">
                  <a:pos x="T0" y="T1"/>
                </a:cxn>
                <a:cxn ang="T11">
                  <a:pos x="T2" y="T3"/>
                </a:cxn>
                <a:cxn ang="T12">
                  <a:pos x="T4" y="T5"/>
                </a:cxn>
                <a:cxn ang="T13">
                  <a:pos x="T6" y="T7"/>
                </a:cxn>
                <a:cxn ang="T14">
                  <a:pos x="T8" y="T9"/>
                </a:cxn>
              </a:cxnLst>
              <a:rect l="T15" t="T16" r="T17" b="T18"/>
              <a:pathLst>
                <a:path w="121" h="122">
                  <a:moveTo>
                    <a:pt x="0" y="12"/>
                  </a:moveTo>
                  <a:lnTo>
                    <a:pt x="109" y="0"/>
                  </a:lnTo>
                  <a:lnTo>
                    <a:pt x="121" y="110"/>
                  </a:lnTo>
                  <a:lnTo>
                    <a:pt x="12" y="122"/>
                  </a:lnTo>
                  <a:lnTo>
                    <a:pt x="0" y="12"/>
                  </a:lnTo>
                  <a:close/>
                </a:path>
              </a:pathLst>
            </a:custGeom>
            <a:solidFill>
              <a:srgbClr val="D8D8D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59" name="iṩlíḍe"/>
            <p:cNvSpPr>
              <a:spLocks noChangeArrowheads="1"/>
            </p:cNvSpPr>
            <p:nvPr/>
          </p:nvSpPr>
          <p:spPr bwMode="auto">
            <a:xfrm rot="8100000" flipH="1" flipV="1">
              <a:off x="272830" y="805248"/>
              <a:ext cx="130001" cy="129999"/>
            </a:xfrm>
            <a:prstGeom prst="rect">
              <a:avLst/>
            </a:prstGeom>
            <a:solidFill>
              <a:srgbClr val="F2F2F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60" name="îšľiḍè"/>
            <p:cNvSpPr>
              <a:spLocks noChangeArrowheads="1"/>
            </p:cNvSpPr>
            <p:nvPr/>
          </p:nvSpPr>
          <p:spPr bwMode="auto">
            <a:xfrm rot="8100000" flipH="1" flipV="1">
              <a:off x="190982" y="974414"/>
              <a:ext cx="127265" cy="124525"/>
            </a:xfrm>
            <a:prstGeom prst="rect">
              <a:avLst/>
            </a:prstGeom>
            <a:solidFill>
              <a:srgbClr val="F2F2F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61" name="íSḷíḑê"/>
            <p:cNvSpPr>
              <a:spLocks noChangeArrowheads="1"/>
            </p:cNvSpPr>
            <p:nvPr/>
          </p:nvSpPr>
          <p:spPr bwMode="auto">
            <a:xfrm rot="8100000" flipH="1" flipV="1">
              <a:off x="798495" y="289825"/>
              <a:ext cx="177897" cy="164208"/>
            </a:xfrm>
            <a:prstGeom prst="rect">
              <a:avLst/>
            </a:pr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62" name="í$ľïďê"/>
            <p:cNvSpPr>
              <a:spLocks noChangeArrowheads="1"/>
            </p:cNvSpPr>
            <p:nvPr/>
          </p:nvSpPr>
          <p:spPr bwMode="auto">
            <a:xfrm rot="8100000" flipH="1" flipV="1">
              <a:off x="436338" y="838126"/>
              <a:ext cx="153265" cy="153262"/>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 name="T10" fmla="*/ 0 60000 65536"/>
                <a:gd name="T11" fmla="*/ 0 60000 65536"/>
                <a:gd name="T12" fmla="*/ 0 60000 65536"/>
                <a:gd name="T13" fmla="*/ 0 60000 65536"/>
                <a:gd name="T14" fmla="*/ 0 60000 65536"/>
                <a:gd name="T15" fmla="*/ 0 w 112"/>
                <a:gd name="T16" fmla="*/ 0 h 112"/>
                <a:gd name="T17" fmla="*/ 112 w 112"/>
                <a:gd name="T18" fmla="*/ 112 h 112"/>
              </a:gdLst>
              <a:ahLst/>
              <a:cxnLst>
                <a:cxn ang="T10">
                  <a:pos x="T0" y="T1"/>
                </a:cxn>
                <a:cxn ang="T11">
                  <a:pos x="T2" y="T3"/>
                </a:cxn>
                <a:cxn ang="T12">
                  <a:pos x="T4" y="T5"/>
                </a:cxn>
                <a:cxn ang="T13">
                  <a:pos x="T6" y="T7"/>
                </a:cxn>
                <a:cxn ang="T14">
                  <a:pos x="T8" y="T9"/>
                </a:cxn>
              </a:cxnLst>
              <a:rect l="T15" t="T16" r="T17" b="T18"/>
              <a:pathLst>
                <a:path w="112" h="112">
                  <a:moveTo>
                    <a:pt x="24" y="0"/>
                  </a:moveTo>
                  <a:lnTo>
                    <a:pt x="112" y="24"/>
                  </a:lnTo>
                  <a:lnTo>
                    <a:pt x="88" y="112"/>
                  </a:lnTo>
                  <a:lnTo>
                    <a:pt x="0" y="88"/>
                  </a:lnTo>
                  <a:lnTo>
                    <a:pt x="24" y="0"/>
                  </a:lnTo>
                  <a:close/>
                </a:path>
              </a:pathLst>
            </a:custGeom>
            <a:solidFill>
              <a:srgbClr val="F2F2F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63" name="ïš1íďê"/>
            <p:cNvSpPr>
              <a:spLocks noChangeArrowheads="1"/>
            </p:cNvSpPr>
            <p:nvPr/>
          </p:nvSpPr>
          <p:spPr bwMode="auto">
            <a:xfrm rot="8100000" flipH="1" flipV="1">
              <a:off x="0" y="997824"/>
              <a:ext cx="106738" cy="106736"/>
            </a:xfrm>
            <a:custGeom>
              <a:avLst/>
              <a:gdLst>
                <a:gd name="T0" fmla="*/ 0 w 78"/>
                <a:gd name="T1" fmla="*/ 16 h 78"/>
                <a:gd name="T2" fmla="*/ 59 w 78"/>
                <a:gd name="T3" fmla="*/ 0 h 78"/>
                <a:gd name="T4" fmla="*/ 78 w 78"/>
                <a:gd name="T5" fmla="*/ 59 h 78"/>
                <a:gd name="T6" fmla="*/ 19 w 78"/>
                <a:gd name="T7" fmla="*/ 78 h 78"/>
                <a:gd name="T8" fmla="*/ 0 w 78"/>
                <a:gd name="T9" fmla="*/ 16 h 78"/>
                <a:gd name="T10" fmla="*/ 0 60000 65536"/>
                <a:gd name="T11" fmla="*/ 0 60000 65536"/>
                <a:gd name="T12" fmla="*/ 0 60000 65536"/>
                <a:gd name="T13" fmla="*/ 0 60000 65536"/>
                <a:gd name="T14" fmla="*/ 0 60000 65536"/>
                <a:gd name="T15" fmla="*/ 0 w 78"/>
                <a:gd name="T16" fmla="*/ 0 h 78"/>
                <a:gd name="T17" fmla="*/ 78 w 78"/>
                <a:gd name="T18" fmla="*/ 78 h 78"/>
              </a:gdLst>
              <a:ahLst/>
              <a:cxnLst>
                <a:cxn ang="T10">
                  <a:pos x="T0" y="T1"/>
                </a:cxn>
                <a:cxn ang="T11">
                  <a:pos x="T2" y="T3"/>
                </a:cxn>
                <a:cxn ang="T12">
                  <a:pos x="T4" y="T5"/>
                </a:cxn>
                <a:cxn ang="T13">
                  <a:pos x="T6" y="T7"/>
                </a:cxn>
                <a:cxn ang="T14">
                  <a:pos x="T8" y="T9"/>
                </a:cxn>
              </a:cxnLst>
              <a:rect l="T15" t="T16" r="T17" b="T18"/>
              <a:pathLst>
                <a:path w="78" h="78">
                  <a:moveTo>
                    <a:pt x="0" y="16"/>
                  </a:moveTo>
                  <a:lnTo>
                    <a:pt x="59" y="0"/>
                  </a:lnTo>
                  <a:lnTo>
                    <a:pt x="78" y="59"/>
                  </a:lnTo>
                  <a:lnTo>
                    <a:pt x="19" y="78"/>
                  </a:lnTo>
                  <a:lnTo>
                    <a:pt x="0" y="16"/>
                  </a:lnTo>
                  <a:close/>
                </a:path>
              </a:pathLst>
            </a:custGeom>
            <a:solidFill>
              <a:srgbClr val="F2F2F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sp>
          <p:nvSpPr>
            <p:cNvPr id="43064" name="íşļíde"/>
            <p:cNvSpPr>
              <a:spLocks noChangeArrowheads="1"/>
            </p:cNvSpPr>
            <p:nvPr/>
          </p:nvSpPr>
          <p:spPr bwMode="auto">
            <a:xfrm rot="8100000" flipH="1" flipV="1">
              <a:off x="991819" y="106009"/>
              <a:ext cx="134144" cy="164208"/>
            </a:xfrm>
            <a:prstGeom prst="rect">
              <a:avLst/>
            </a:pr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sz="1000">
                <a:solidFill>
                  <a:srgbClr val="000000"/>
                </a:solidFill>
                <a:latin typeface="DengXian" charset="-122"/>
                <a:ea typeface="DengXian" charset="-122"/>
                <a:sym typeface="DengXian" charset="-122"/>
              </a:endParaRPr>
            </a:p>
          </p:txBody>
        </p:sp>
      </p:grpSp>
      <p:sp>
        <p:nvSpPr>
          <p:cNvPr id="43065" name="iṧḻiḋè"/>
          <p:cNvSpPr>
            <a:spLocks noChangeArrowheads="1"/>
          </p:cNvSpPr>
          <p:nvPr/>
        </p:nvSpPr>
        <p:spPr bwMode="auto">
          <a:xfrm rot="18900000" flipV="1">
            <a:off x="3513535" y="3094435"/>
            <a:ext cx="1215629" cy="1003697"/>
          </a:xfrm>
          <a:prstGeom prst="rightArrow">
            <a:avLst>
              <a:gd name="adj1" fmla="val 50000"/>
              <a:gd name="adj2" fmla="val 49994"/>
            </a:avLst>
          </a:prstGeom>
          <a:solidFill>
            <a:srgbClr val="A5A5A5"/>
          </a:solidFill>
          <a:ln>
            <a:noFill/>
          </a:ln>
          <a:extLst>
            <a:ext uri="{91240B29-F687-4F45-9708-019B960494DF}">
              <a14:hiddenLine xmlns:a14="http://schemas.microsoft.com/office/drawing/2010/main" w="12700" cap="flat" cmpd="sng">
                <a:solidFill>
                  <a:srgbClr val="31538F"/>
                </a:solidFill>
                <a:bevel/>
                <a:headEnd/>
                <a:tailEnd/>
              </a14:hiddenLine>
            </a:ext>
          </a:extLst>
        </p:spPr>
        <p:txBody>
          <a:bodyPr lIns="68580" tIns="34290" rIns="68580" bIns="34290"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endParaRPr lang="zh-CN" altLang="zh-CN" sz="1000">
              <a:solidFill>
                <a:srgbClr val="FFFFFF"/>
              </a:solidFill>
            </a:endParaRPr>
          </a:p>
        </p:txBody>
      </p:sp>
      <p:sp>
        <p:nvSpPr>
          <p:cNvPr id="43066" name="直接连接符 25"/>
          <p:cNvSpPr>
            <a:spLocks noChangeShapeType="1"/>
          </p:cNvSpPr>
          <p:nvPr/>
        </p:nvSpPr>
        <p:spPr bwMode="auto">
          <a:xfrm>
            <a:off x="594122" y="3148013"/>
            <a:ext cx="2756297" cy="1191"/>
          </a:xfrm>
          <a:prstGeom prst="line">
            <a:avLst/>
          </a:prstGeom>
          <a:noFill/>
          <a:ln w="3175" cap="rnd" cmpd="sng">
            <a:solidFill>
              <a:srgbClr val="BFBFBF"/>
            </a:solidFill>
            <a:bevel/>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3067" name="直接连接符 22"/>
          <p:cNvSpPr>
            <a:spLocks noChangeShapeType="1"/>
          </p:cNvSpPr>
          <p:nvPr/>
        </p:nvSpPr>
        <p:spPr bwMode="auto">
          <a:xfrm>
            <a:off x="5743575" y="3148013"/>
            <a:ext cx="2690813" cy="1191"/>
          </a:xfrm>
          <a:prstGeom prst="line">
            <a:avLst/>
          </a:prstGeom>
          <a:noFill/>
          <a:ln w="3175" cap="rnd" cmpd="sng">
            <a:solidFill>
              <a:srgbClr val="BFBFBF"/>
            </a:solidFill>
            <a:bevel/>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3068" name="矩形 78"/>
          <p:cNvSpPr>
            <a:spLocks noChangeArrowheads="1"/>
          </p:cNvSpPr>
          <p:nvPr/>
        </p:nvSpPr>
        <p:spPr bwMode="auto">
          <a:xfrm>
            <a:off x="542926" y="897731"/>
            <a:ext cx="7899797" cy="5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5718" tIns="12859" rIns="25718" bIns="12859">
            <a:spAutoFit/>
          </a:bodyPr>
          <a:lstStyle/>
          <a:p>
            <a:pPr>
              <a:lnSpc>
                <a:spcPct val="150000"/>
              </a:lnSpc>
            </a:pPr>
            <a:r>
              <a:rPr lang="zh-CN" altLang="en-US" sz="1100">
                <a:solidFill>
                  <a:srgbClr val="323F4F"/>
                </a:solidFill>
                <a:latin typeface="微软雅黑" pitchFamily="34" charset="-122"/>
                <a:ea typeface="微软雅黑" pitchFamily="34" charset="-122"/>
                <a:sym typeface="微软雅黑" pitchFamily="34" charset="-122"/>
              </a:rPr>
              <a:t>恒生研究院作为恒生在前沿技术的先驱，覆盖了区块链、人工智能、高性能计算、大数据及金融工程等前沿技术领域。</a:t>
            </a:r>
            <a:endParaRPr lang="en-US" altLang="zh-CN" sz="1100">
              <a:solidFill>
                <a:srgbClr val="323F4F"/>
              </a:solidFill>
              <a:latin typeface="微软雅黑" pitchFamily="34" charset="-122"/>
              <a:ea typeface="微软雅黑" pitchFamily="34" charset="-122"/>
              <a:sym typeface="微软雅黑" pitchFamily="34" charset="-122"/>
            </a:endParaRPr>
          </a:p>
          <a:p>
            <a:pPr>
              <a:lnSpc>
                <a:spcPct val="150000"/>
              </a:lnSpc>
            </a:pPr>
            <a:r>
              <a:rPr lang="zh-CN" altLang="en-US" sz="1100">
                <a:solidFill>
                  <a:srgbClr val="323F4F"/>
                </a:solidFill>
                <a:latin typeface="微软雅黑" pitchFamily="34" charset="-122"/>
                <a:ea typeface="微软雅黑" pitchFamily="34" charset="-122"/>
                <a:sym typeface="微软雅黑" pitchFamily="34" charset="-122"/>
              </a:rPr>
              <a:t>同时，恒生成功申请成立省级博士后工作站，将在研究院的带领下推动前沿技术的应用，带动行业的整体技术进步。</a:t>
            </a:r>
            <a:r>
              <a:rPr lang="en-US" altLang="zh-CN" sz="1100">
                <a:solidFill>
                  <a:srgbClr val="323F4F"/>
                </a:solidFill>
                <a:latin typeface="微软雅黑" pitchFamily="34" charset="-122"/>
                <a:ea typeface="微软雅黑" pitchFamily="34" charset="-122"/>
                <a:sym typeface="微软雅黑" pitchFamily="34" charset="-122"/>
              </a:rPr>
              <a:t> </a:t>
            </a:r>
            <a:endParaRPr lang="zh-CN" altLang="en-US" sz="1100">
              <a:solidFill>
                <a:srgbClr val="323F4F"/>
              </a:solidFill>
              <a:latin typeface="微软雅黑" pitchFamily="34" charset="-122"/>
              <a:ea typeface="微软雅黑" pitchFamily="34" charset="-122"/>
              <a:sym typeface="微软雅黑" pitchFamily="34" charset="-122"/>
            </a:endParaRPr>
          </a:p>
        </p:txBody>
      </p:sp>
      <p:sp>
        <p:nvSpPr>
          <p:cNvPr id="43069" name="标题 42"/>
          <p:cNvSpPr>
            <a:spLocks noChangeArrowheads="1"/>
          </p:cNvSpPr>
          <p:nvPr/>
        </p:nvSpPr>
        <p:spPr bwMode="auto">
          <a:xfrm>
            <a:off x="510779" y="333375"/>
            <a:ext cx="6858000" cy="88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a:lnSpc>
                <a:spcPct val="90000"/>
              </a:lnSpc>
            </a:pPr>
            <a:r>
              <a:rPr lang="zh-CN" altLang="en-US" sz="2400" b="1">
                <a:solidFill>
                  <a:srgbClr val="3558CC"/>
                </a:solidFill>
                <a:latin typeface="微软雅黑" pitchFamily="34" charset="-122"/>
                <a:ea typeface="微软雅黑" pitchFamily="34" charset="-122"/>
                <a:sym typeface="DengXian" charset="-122"/>
              </a:rPr>
              <a:t>恒生研究院</a:t>
            </a:r>
            <a:endParaRPr lang="zh-CN" altLang="en-US"/>
          </a:p>
        </p:txBody>
      </p:sp>
      <p:sp>
        <p:nvSpPr>
          <p:cNvPr id="43070" name="iṣľïḋe"/>
          <p:cNvSpPr>
            <a:spLocks noChangeArrowheads="1"/>
          </p:cNvSpPr>
          <p:nvPr/>
        </p:nvSpPr>
        <p:spPr bwMode="auto">
          <a:xfrm>
            <a:off x="594122" y="2475310"/>
            <a:ext cx="2742009" cy="60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lstStyle/>
          <a:p>
            <a:pPr algn="just">
              <a:lnSpc>
                <a:spcPct val="120000"/>
              </a:lnSpc>
            </a:pPr>
            <a:r>
              <a:rPr lang="zh-CN" altLang="en-US" sz="1100" dirty="0">
                <a:solidFill>
                  <a:srgbClr val="3F3F3F"/>
                </a:solidFill>
                <a:latin typeface="微软雅黑" pitchFamily="34" charset="-122"/>
                <a:ea typeface="微软雅黑" pitchFamily="34" charset="-122"/>
                <a:sym typeface="微软雅黑" pitchFamily="34" charset="-122"/>
              </a:rPr>
              <a:t>在区块链领域，研究院致力于为合规金融机构提供领先的金融联盟许可链技术平台，推动金融领域的区块链应用落地。</a:t>
            </a:r>
            <a:endParaRPr lang="zh-CN" altLang="en-US" dirty="0"/>
          </a:p>
        </p:txBody>
      </p:sp>
      <p:sp>
        <p:nvSpPr>
          <p:cNvPr id="43071" name="íš1iďê"/>
          <p:cNvSpPr>
            <a:spLocks noChangeArrowheads="1"/>
          </p:cNvSpPr>
          <p:nvPr/>
        </p:nvSpPr>
        <p:spPr bwMode="auto">
          <a:xfrm>
            <a:off x="2250281" y="2185988"/>
            <a:ext cx="1023938" cy="264319"/>
          </a:xfrm>
          <a:prstGeom prst="rect">
            <a:avLst/>
          </a:prstGeom>
          <a:solidFill>
            <a:srgbClr val="FFB303"/>
          </a:solidFill>
          <a:ln>
            <a:noFill/>
          </a:ln>
          <a:extLs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nchor="ctr"/>
          <a:lstStyle/>
          <a:p>
            <a:pPr algn="ctr">
              <a:lnSpc>
                <a:spcPct val="120000"/>
              </a:lnSpc>
            </a:pPr>
            <a:r>
              <a:rPr lang="zh-CN" altLang="en-US" b="1">
                <a:solidFill>
                  <a:srgbClr val="FFFFFF"/>
                </a:solidFill>
                <a:latin typeface="微软雅黑" pitchFamily="34" charset="-122"/>
                <a:ea typeface="微软雅黑" pitchFamily="34" charset="-122"/>
                <a:sym typeface="微软雅黑" pitchFamily="34" charset="-122"/>
              </a:rPr>
              <a:t>区块链</a:t>
            </a:r>
          </a:p>
        </p:txBody>
      </p:sp>
      <p:sp>
        <p:nvSpPr>
          <p:cNvPr id="43072" name="iṣľïḋe"/>
          <p:cNvSpPr>
            <a:spLocks noChangeArrowheads="1"/>
          </p:cNvSpPr>
          <p:nvPr/>
        </p:nvSpPr>
        <p:spPr bwMode="auto">
          <a:xfrm>
            <a:off x="590550" y="3531394"/>
            <a:ext cx="2743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lstStyle/>
          <a:p>
            <a:pPr algn="just">
              <a:lnSpc>
                <a:spcPct val="120000"/>
              </a:lnSpc>
            </a:pPr>
            <a:r>
              <a:rPr lang="zh-CN" altLang="en-US" sz="1100" dirty="0">
                <a:solidFill>
                  <a:srgbClr val="3F3F3F"/>
                </a:solidFill>
                <a:latin typeface="微软雅黑" pitchFamily="34" charset="-122"/>
                <a:ea typeface="微软雅黑" pitchFamily="34" charset="-122"/>
                <a:sym typeface="微软雅黑" pitchFamily="34" charset="-122"/>
              </a:rPr>
              <a:t>在高性能计算领域，研究院致力于降低极速交易的技术门槛，如内存化处理、低延时网络等，提升交易性能并降低交易时长。</a:t>
            </a:r>
            <a:endParaRPr lang="zh-CN" altLang="en-US" dirty="0"/>
          </a:p>
        </p:txBody>
      </p:sp>
      <p:sp>
        <p:nvSpPr>
          <p:cNvPr id="43073" name="iṣľïḋe"/>
          <p:cNvSpPr>
            <a:spLocks noChangeArrowheads="1"/>
          </p:cNvSpPr>
          <p:nvPr/>
        </p:nvSpPr>
        <p:spPr bwMode="auto">
          <a:xfrm>
            <a:off x="5785247" y="2355726"/>
            <a:ext cx="2743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lstStyle/>
          <a:p>
            <a:pPr>
              <a:lnSpc>
                <a:spcPct val="120000"/>
              </a:lnSpc>
            </a:pPr>
            <a:r>
              <a:rPr lang="zh-CN" altLang="en-US" sz="1100" dirty="0">
                <a:solidFill>
                  <a:srgbClr val="3F3F3F"/>
                </a:solidFill>
                <a:latin typeface="微软雅黑" pitchFamily="34" charset="-122"/>
                <a:ea typeface="微软雅黑" pitchFamily="34" charset="-122"/>
                <a:sym typeface="微软雅黑" pitchFamily="34" charset="-122"/>
              </a:rPr>
              <a:t>在人工智能领域，研究院致力于研究院致力于深度学习、知识图谱、</a:t>
            </a:r>
            <a:r>
              <a:rPr lang="en-US" altLang="zh-CN" sz="1100" dirty="0">
                <a:solidFill>
                  <a:srgbClr val="3F3F3F"/>
                </a:solidFill>
                <a:latin typeface="微软雅黑" pitchFamily="34" charset="-122"/>
                <a:ea typeface="微软雅黑" pitchFamily="34" charset="-122"/>
                <a:sym typeface="微软雅黑" pitchFamily="34" charset="-122"/>
              </a:rPr>
              <a:t>NLP</a:t>
            </a:r>
            <a:r>
              <a:rPr lang="zh-CN" altLang="en-US" sz="1100" dirty="0">
                <a:solidFill>
                  <a:srgbClr val="3F3F3F"/>
                </a:solidFill>
                <a:latin typeface="微软雅黑" pitchFamily="34" charset="-122"/>
                <a:ea typeface="微软雅黑" pitchFamily="34" charset="-122"/>
                <a:sym typeface="微软雅黑" pitchFamily="34" charset="-122"/>
              </a:rPr>
              <a:t>等前沿技术在智能决策及智能投顾等领域的研究及应用。</a:t>
            </a:r>
            <a:endParaRPr lang="zh-CN" altLang="en-US" dirty="0"/>
          </a:p>
        </p:txBody>
      </p:sp>
      <p:sp>
        <p:nvSpPr>
          <p:cNvPr id="43074" name="iṣľïḋe"/>
          <p:cNvSpPr>
            <a:spLocks noChangeArrowheads="1"/>
          </p:cNvSpPr>
          <p:nvPr/>
        </p:nvSpPr>
        <p:spPr bwMode="auto">
          <a:xfrm>
            <a:off x="5807869" y="3534966"/>
            <a:ext cx="274201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lstStyle/>
          <a:p>
            <a:pPr>
              <a:lnSpc>
                <a:spcPct val="120000"/>
              </a:lnSpc>
            </a:pPr>
            <a:r>
              <a:rPr lang="zh-CN" altLang="en-US" sz="1100">
                <a:solidFill>
                  <a:srgbClr val="3F3F3F"/>
                </a:solidFill>
                <a:latin typeface="微软雅黑" pitchFamily="34" charset="-122"/>
                <a:ea typeface="微软雅黑" pitchFamily="34" charset="-122"/>
                <a:sym typeface="微软雅黑" pitchFamily="34" charset="-122"/>
              </a:rPr>
              <a:t>在大数据领域，研究院致力于数据与云计算的结合、数字资源化及其在算法、存储等领域的探索。致力于智慧数据的整体建设，沉淀自有数据能力。</a:t>
            </a:r>
            <a:endParaRPr lang="zh-CN" altLang="en-US"/>
          </a:p>
        </p:txBody>
      </p:sp>
      <p:pic>
        <p:nvPicPr>
          <p:cNvPr id="43075" name="图片 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1710" y="2738438"/>
            <a:ext cx="341709" cy="34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76" name="cloud-computing_314582"/>
          <p:cNvSpPr>
            <a:spLocks noChangeAspect="1"/>
          </p:cNvSpPr>
          <p:nvPr/>
        </p:nvSpPr>
        <p:spPr bwMode="auto">
          <a:xfrm>
            <a:off x="4681538" y="2738438"/>
            <a:ext cx="298847" cy="296466"/>
          </a:xfrm>
          <a:custGeom>
            <a:avLst/>
            <a:gdLst>
              <a:gd name="T0" fmla="*/ 359592 w 607639"/>
              <a:gd name="T1" fmla="*/ 563564 h 603193"/>
              <a:gd name="T2" fmla="*/ 247958 w 607639"/>
              <a:gd name="T3" fmla="*/ 539929 h 603193"/>
              <a:gd name="T4" fmla="*/ 259793 w 607639"/>
              <a:gd name="T5" fmla="*/ 551746 h 603193"/>
              <a:gd name="T6" fmla="*/ 379436 w 607639"/>
              <a:gd name="T7" fmla="*/ 482173 h 603193"/>
              <a:gd name="T8" fmla="*/ 359592 w 607639"/>
              <a:gd name="T9" fmla="*/ 603193 h 603193"/>
              <a:gd name="T10" fmla="*/ 228203 w 607639"/>
              <a:gd name="T11" fmla="*/ 482173 h 603193"/>
              <a:gd name="T12" fmla="*/ 299480 w 607639"/>
              <a:gd name="T13" fmla="*/ 551746 h 603193"/>
              <a:gd name="T14" fmla="*/ 228203 w 607639"/>
              <a:gd name="T15" fmla="*/ 504298 h 603193"/>
              <a:gd name="T16" fmla="*/ 556096 w 607639"/>
              <a:gd name="T17" fmla="*/ 442602 h 603193"/>
              <a:gd name="T18" fmla="*/ 51454 w 607639"/>
              <a:gd name="T19" fmla="*/ 418860 h 603193"/>
              <a:gd name="T20" fmla="*/ 63294 w 607639"/>
              <a:gd name="T21" fmla="*/ 430686 h 603193"/>
              <a:gd name="T22" fmla="*/ 607639 w 607639"/>
              <a:gd name="T23" fmla="*/ 430686 h 603193"/>
              <a:gd name="T24" fmla="*/ 451407 w 607639"/>
              <a:gd name="T25" fmla="*/ 450516 h 603193"/>
              <a:gd name="T26" fmla="*/ 491021 w 607639"/>
              <a:gd name="T27" fmla="*/ 410946 h 603193"/>
              <a:gd name="T28" fmla="*/ 51454 w 607639"/>
              <a:gd name="T29" fmla="*/ 379289 h 603193"/>
              <a:gd name="T30" fmla="*/ 116618 w 607639"/>
              <a:gd name="T31" fmla="*/ 391116 h 603193"/>
              <a:gd name="T32" fmla="*/ 98991 w 607639"/>
              <a:gd name="T33" fmla="*/ 450516 h 603193"/>
              <a:gd name="T34" fmla="*/ 51454 w 607639"/>
              <a:gd name="T35" fmla="*/ 379289 h 603193"/>
              <a:gd name="T36" fmla="*/ 323621 w 607639"/>
              <a:gd name="T37" fmla="*/ 371399 h 603193"/>
              <a:gd name="T38" fmla="*/ 328694 w 607639"/>
              <a:gd name="T39" fmla="*/ 359579 h 603193"/>
              <a:gd name="T40" fmla="*/ 398375 w 607639"/>
              <a:gd name="T41" fmla="*/ 317542 h 603193"/>
              <a:gd name="T42" fmla="*/ 375237 w 607639"/>
              <a:gd name="T43" fmla="*/ 281993 h 603193"/>
              <a:gd name="T44" fmla="*/ 362244 w 607639"/>
              <a:gd name="T45" fmla="*/ 259242 h 603193"/>
              <a:gd name="T46" fmla="*/ 341954 w 607639"/>
              <a:gd name="T47" fmla="*/ 186810 h 603193"/>
              <a:gd name="T48" fmla="*/ 259279 w 607639"/>
              <a:gd name="T49" fmla="*/ 222182 h 603193"/>
              <a:gd name="T50" fmla="*/ 209265 w 607639"/>
              <a:gd name="T51" fmla="*/ 258886 h 603193"/>
              <a:gd name="T52" fmla="*/ 209265 w 607639"/>
              <a:gd name="T53" fmla="*/ 317098 h 603193"/>
              <a:gd name="T54" fmla="*/ 249490 w 607639"/>
              <a:gd name="T55" fmla="*/ 333006 h 603193"/>
              <a:gd name="T56" fmla="*/ 265686 w 607639"/>
              <a:gd name="T57" fmla="*/ 389618 h 603193"/>
              <a:gd name="T58" fmla="*/ 265686 w 607639"/>
              <a:gd name="T59" fmla="*/ 186810 h 603193"/>
              <a:gd name="T60" fmla="*/ 237832 w 607639"/>
              <a:gd name="T61" fmla="*/ 97404 h 603193"/>
              <a:gd name="T62" fmla="*/ 140028 w 607639"/>
              <a:gd name="T63" fmla="*/ 144418 h 603193"/>
              <a:gd name="T64" fmla="*/ 88857 w 607639"/>
              <a:gd name="T65" fmla="*/ 215338 h 603193"/>
              <a:gd name="T66" fmla="*/ 169663 w 607639"/>
              <a:gd name="T67" fmla="*/ 258886 h 603193"/>
              <a:gd name="T68" fmla="*/ 303776 w 607639"/>
              <a:gd name="T69" fmla="*/ 161570 h 603193"/>
              <a:gd name="T70" fmla="*/ 437977 w 607639"/>
              <a:gd name="T71" fmla="*/ 258886 h 603193"/>
              <a:gd name="T72" fmla="*/ 518783 w 607639"/>
              <a:gd name="T73" fmla="*/ 215338 h 603193"/>
              <a:gd name="T74" fmla="*/ 435930 w 607639"/>
              <a:gd name="T75" fmla="*/ 135531 h 603193"/>
              <a:gd name="T76" fmla="*/ 332965 w 607639"/>
              <a:gd name="T77" fmla="*/ 0 h 603193"/>
              <a:gd name="T78" fmla="*/ 528127 w 607639"/>
              <a:gd name="T79" fmla="*/ 144685 h 603193"/>
              <a:gd name="T80" fmla="*/ 491017 w 607639"/>
              <a:gd name="T81" fmla="*/ 351580 h 603193"/>
              <a:gd name="T82" fmla="*/ 437888 w 607639"/>
              <a:gd name="T83" fmla="*/ 315409 h 603193"/>
              <a:gd name="T84" fmla="*/ 379420 w 607639"/>
              <a:gd name="T85" fmla="*/ 415391 h 603193"/>
              <a:gd name="T86" fmla="*/ 339818 w 607639"/>
              <a:gd name="T87" fmla="*/ 429166 h 603193"/>
              <a:gd name="T88" fmla="*/ 267822 w 607639"/>
              <a:gd name="T89" fmla="*/ 442586 h 603193"/>
              <a:gd name="T90" fmla="*/ 207930 w 607639"/>
              <a:gd name="T91" fmla="*/ 375220 h 603193"/>
              <a:gd name="T92" fmla="*/ 156225 w 607639"/>
              <a:gd name="T93" fmla="*/ 315409 h 603193"/>
              <a:gd name="T94" fmla="*/ 116623 w 607639"/>
              <a:gd name="T95" fmla="*/ 309099 h 603193"/>
              <a:gd name="T96" fmla="*/ 136735 w 607639"/>
              <a:gd name="T97" fmla="*/ 76253 h 603193"/>
              <a:gd name="T98" fmla="*/ 332965 w 607639"/>
              <a:gd name="T99" fmla="*/ 0 h 603193"/>
              <a:gd name="T100" fmla="*/ 0 w 607639"/>
              <a:gd name="T101" fmla="*/ 0 h 603193"/>
              <a:gd name="T102" fmla="*/ 607639 w 607639"/>
              <a:gd name="T103" fmla="*/ 603193 h 603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T100" t="T101" r="T102" b="T103"/>
            <a:pathLst>
              <a:path w="607639" h="603193">
                <a:moveTo>
                  <a:pt x="359592" y="539929"/>
                </a:moveTo>
                <a:cubicBezTo>
                  <a:pt x="353096" y="539929"/>
                  <a:pt x="347757" y="545260"/>
                  <a:pt x="347757" y="551746"/>
                </a:cubicBezTo>
                <a:cubicBezTo>
                  <a:pt x="347757" y="558321"/>
                  <a:pt x="353096" y="563564"/>
                  <a:pt x="359592" y="563564"/>
                </a:cubicBezTo>
                <a:cubicBezTo>
                  <a:pt x="366177" y="563564"/>
                  <a:pt x="371427" y="558321"/>
                  <a:pt x="371427" y="551746"/>
                </a:cubicBezTo>
                <a:cubicBezTo>
                  <a:pt x="371427" y="545260"/>
                  <a:pt x="366177" y="539929"/>
                  <a:pt x="359592" y="539929"/>
                </a:cubicBezTo>
                <a:close/>
                <a:moveTo>
                  <a:pt x="247958" y="539929"/>
                </a:moveTo>
                <a:cubicBezTo>
                  <a:pt x="241462" y="539929"/>
                  <a:pt x="236123" y="545260"/>
                  <a:pt x="236123" y="551746"/>
                </a:cubicBezTo>
                <a:cubicBezTo>
                  <a:pt x="236123" y="558321"/>
                  <a:pt x="241462" y="563564"/>
                  <a:pt x="247958" y="563564"/>
                </a:cubicBezTo>
                <a:cubicBezTo>
                  <a:pt x="254543" y="563564"/>
                  <a:pt x="259793" y="558321"/>
                  <a:pt x="259793" y="551746"/>
                </a:cubicBezTo>
                <a:cubicBezTo>
                  <a:pt x="259793" y="545260"/>
                  <a:pt x="254543" y="539929"/>
                  <a:pt x="247958" y="539929"/>
                </a:cubicBezTo>
                <a:close/>
                <a:moveTo>
                  <a:pt x="339837" y="482173"/>
                </a:moveTo>
                <a:lnTo>
                  <a:pt x="379436" y="482173"/>
                </a:lnTo>
                <a:lnTo>
                  <a:pt x="379436" y="504298"/>
                </a:lnTo>
                <a:cubicBezTo>
                  <a:pt x="398033" y="512117"/>
                  <a:pt x="411114" y="530421"/>
                  <a:pt x="411114" y="551746"/>
                </a:cubicBezTo>
                <a:cubicBezTo>
                  <a:pt x="411114" y="580091"/>
                  <a:pt x="387978" y="603193"/>
                  <a:pt x="359592" y="603193"/>
                </a:cubicBezTo>
                <a:cubicBezTo>
                  <a:pt x="331206" y="603193"/>
                  <a:pt x="308159" y="580091"/>
                  <a:pt x="308159" y="551746"/>
                </a:cubicBezTo>
                <a:cubicBezTo>
                  <a:pt x="308159" y="530421"/>
                  <a:pt x="321240" y="512117"/>
                  <a:pt x="339837" y="504298"/>
                </a:cubicBezTo>
                <a:close/>
                <a:moveTo>
                  <a:pt x="228203" y="482173"/>
                </a:moveTo>
                <a:lnTo>
                  <a:pt x="267802" y="482173"/>
                </a:lnTo>
                <a:lnTo>
                  <a:pt x="267802" y="504298"/>
                </a:lnTo>
                <a:cubicBezTo>
                  <a:pt x="286399" y="512117"/>
                  <a:pt x="299480" y="530421"/>
                  <a:pt x="299480" y="551746"/>
                </a:cubicBezTo>
                <a:cubicBezTo>
                  <a:pt x="299480" y="580091"/>
                  <a:pt x="276344" y="603193"/>
                  <a:pt x="247958" y="603193"/>
                </a:cubicBezTo>
                <a:cubicBezTo>
                  <a:pt x="219572" y="603193"/>
                  <a:pt x="196525" y="580091"/>
                  <a:pt x="196525" y="551746"/>
                </a:cubicBezTo>
                <a:cubicBezTo>
                  <a:pt x="196525" y="530421"/>
                  <a:pt x="209606" y="512117"/>
                  <a:pt x="228203" y="504298"/>
                </a:cubicBezTo>
                <a:close/>
                <a:moveTo>
                  <a:pt x="556096" y="418860"/>
                </a:moveTo>
                <a:cubicBezTo>
                  <a:pt x="549597" y="418860"/>
                  <a:pt x="544256" y="424195"/>
                  <a:pt x="544256" y="430686"/>
                </a:cubicBezTo>
                <a:cubicBezTo>
                  <a:pt x="544256" y="437267"/>
                  <a:pt x="549597" y="442602"/>
                  <a:pt x="556096" y="442602"/>
                </a:cubicBezTo>
                <a:cubicBezTo>
                  <a:pt x="562683" y="442602"/>
                  <a:pt x="567936" y="437267"/>
                  <a:pt x="567936" y="430686"/>
                </a:cubicBezTo>
                <a:cubicBezTo>
                  <a:pt x="567936" y="424195"/>
                  <a:pt x="562683" y="418860"/>
                  <a:pt x="556096" y="418860"/>
                </a:cubicBezTo>
                <a:close/>
                <a:moveTo>
                  <a:pt x="51454" y="418860"/>
                </a:moveTo>
                <a:cubicBezTo>
                  <a:pt x="44956" y="418860"/>
                  <a:pt x="39614" y="424195"/>
                  <a:pt x="39614" y="430686"/>
                </a:cubicBezTo>
                <a:cubicBezTo>
                  <a:pt x="39614" y="437267"/>
                  <a:pt x="44956" y="442602"/>
                  <a:pt x="51454" y="442602"/>
                </a:cubicBezTo>
                <a:cubicBezTo>
                  <a:pt x="58042" y="442602"/>
                  <a:pt x="63294" y="437267"/>
                  <a:pt x="63294" y="430686"/>
                </a:cubicBezTo>
                <a:cubicBezTo>
                  <a:pt x="63294" y="424195"/>
                  <a:pt x="58042" y="418860"/>
                  <a:pt x="51454" y="418860"/>
                </a:cubicBezTo>
                <a:close/>
                <a:moveTo>
                  <a:pt x="556096" y="379289"/>
                </a:moveTo>
                <a:cubicBezTo>
                  <a:pt x="584494" y="379289"/>
                  <a:pt x="607639" y="402409"/>
                  <a:pt x="607639" y="430686"/>
                </a:cubicBezTo>
                <a:cubicBezTo>
                  <a:pt x="607639" y="459053"/>
                  <a:pt x="584494" y="482173"/>
                  <a:pt x="556096" y="482173"/>
                </a:cubicBezTo>
                <a:cubicBezTo>
                  <a:pt x="534731" y="482173"/>
                  <a:pt x="516392" y="469101"/>
                  <a:pt x="508648" y="450516"/>
                </a:cubicBezTo>
                <a:lnTo>
                  <a:pt x="451407" y="450516"/>
                </a:lnTo>
                <a:lnTo>
                  <a:pt x="451407" y="391116"/>
                </a:lnTo>
                <a:lnTo>
                  <a:pt x="491021" y="391116"/>
                </a:lnTo>
                <a:lnTo>
                  <a:pt x="491021" y="410946"/>
                </a:lnTo>
                <a:lnTo>
                  <a:pt x="508648" y="410946"/>
                </a:lnTo>
                <a:cubicBezTo>
                  <a:pt x="516392" y="392361"/>
                  <a:pt x="534731" y="379289"/>
                  <a:pt x="556096" y="379289"/>
                </a:cubicBezTo>
                <a:close/>
                <a:moveTo>
                  <a:pt x="51454" y="379289"/>
                </a:moveTo>
                <a:cubicBezTo>
                  <a:pt x="72819" y="379289"/>
                  <a:pt x="91247" y="392361"/>
                  <a:pt x="98991" y="410946"/>
                </a:cubicBezTo>
                <a:lnTo>
                  <a:pt x="116618" y="410946"/>
                </a:lnTo>
                <a:lnTo>
                  <a:pt x="116618" y="391116"/>
                </a:lnTo>
                <a:lnTo>
                  <a:pt x="156232" y="391116"/>
                </a:lnTo>
                <a:lnTo>
                  <a:pt x="156232" y="450516"/>
                </a:lnTo>
                <a:lnTo>
                  <a:pt x="98991" y="450516"/>
                </a:lnTo>
                <a:cubicBezTo>
                  <a:pt x="91247" y="469101"/>
                  <a:pt x="72819" y="482173"/>
                  <a:pt x="51454" y="482173"/>
                </a:cubicBezTo>
                <a:cubicBezTo>
                  <a:pt x="23056" y="482173"/>
                  <a:pt x="0" y="459053"/>
                  <a:pt x="0" y="430686"/>
                </a:cubicBezTo>
                <a:cubicBezTo>
                  <a:pt x="0" y="402409"/>
                  <a:pt x="23056" y="379289"/>
                  <a:pt x="51454" y="379289"/>
                </a:cubicBezTo>
                <a:close/>
                <a:moveTo>
                  <a:pt x="341954" y="186810"/>
                </a:moveTo>
                <a:cubicBezTo>
                  <a:pt x="331808" y="186810"/>
                  <a:pt x="323621" y="194987"/>
                  <a:pt x="323621" y="205029"/>
                </a:cubicBezTo>
                <a:lnTo>
                  <a:pt x="323621" y="371399"/>
                </a:lnTo>
                <a:cubicBezTo>
                  <a:pt x="323621" y="381442"/>
                  <a:pt x="331808" y="389618"/>
                  <a:pt x="341954" y="389618"/>
                </a:cubicBezTo>
                <a:cubicBezTo>
                  <a:pt x="349696" y="389618"/>
                  <a:pt x="356281" y="384819"/>
                  <a:pt x="358951" y="378064"/>
                </a:cubicBezTo>
                <a:cubicBezTo>
                  <a:pt x="347382" y="374954"/>
                  <a:pt x="336881" y="368555"/>
                  <a:pt x="328694" y="359579"/>
                </a:cubicBezTo>
                <a:lnTo>
                  <a:pt x="358061" y="333006"/>
                </a:lnTo>
                <a:cubicBezTo>
                  <a:pt x="362511" y="337894"/>
                  <a:pt x="368652" y="340649"/>
                  <a:pt x="375237" y="340649"/>
                </a:cubicBezTo>
                <a:cubicBezTo>
                  <a:pt x="387963" y="340649"/>
                  <a:pt x="398286" y="330251"/>
                  <a:pt x="398375" y="317542"/>
                </a:cubicBezTo>
                <a:cubicBezTo>
                  <a:pt x="398375" y="317364"/>
                  <a:pt x="398286" y="317275"/>
                  <a:pt x="398286" y="317098"/>
                </a:cubicBezTo>
                <a:cubicBezTo>
                  <a:pt x="391167" y="319942"/>
                  <a:pt x="383335" y="321541"/>
                  <a:pt x="375237" y="321541"/>
                </a:cubicBezTo>
                <a:lnTo>
                  <a:pt x="375237" y="281993"/>
                </a:lnTo>
                <a:cubicBezTo>
                  <a:pt x="387963" y="281993"/>
                  <a:pt x="398286" y="271595"/>
                  <a:pt x="398286" y="258886"/>
                </a:cubicBezTo>
                <a:cubicBezTo>
                  <a:pt x="398286" y="251065"/>
                  <a:pt x="394282" y="243955"/>
                  <a:pt x="388141" y="239778"/>
                </a:cubicBezTo>
                <a:cubicBezTo>
                  <a:pt x="381645" y="248488"/>
                  <a:pt x="372745" y="255331"/>
                  <a:pt x="362244" y="259242"/>
                </a:cubicBezTo>
                <a:lnTo>
                  <a:pt x="348361" y="222182"/>
                </a:lnTo>
                <a:cubicBezTo>
                  <a:pt x="355481" y="219515"/>
                  <a:pt x="360197" y="212672"/>
                  <a:pt x="360197" y="205029"/>
                </a:cubicBezTo>
                <a:cubicBezTo>
                  <a:pt x="360197" y="194987"/>
                  <a:pt x="352010" y="186810"/>
                  <a:pt x="341954" y="186810"/>
                </a:cubicBezTo>
                <a:close/>
                <a:moveTo>
                  <a:pt x="265686" y="186810"/>
                </a:moveTo>
                <a:cubicBezTo>
                  <a:pt x="255630" y="186810"/>
                  <a:pt x="247354" y="194987"/>
                  <a:pt x="247354" y="205029"/>
                </a:cubicBezTo>
                <a:cubicBezTo>
                  <a:pt x="247354" y="212672"/>
                  <a:pt x="252159" y="219515"/>
                  <a:pt x="259279" y="222182"/>
                </a:cubicBezTo>
                <a:lnTo>
                  <a:pt x="245396" y="259242"/>
                </a:lnTo>
                <a:cubicBezTo>
                  <a:pt x="234895" y="255331"/>
                  <a:pt x="225995" y="248399"/>
                  <a:pt x="219499" y="239778"/>
                </a:cubicBezTo>
                <a:cubicBezTo>
                  <a:pt x="213358" y="243955"/>
                  <a:pt x="209265" y="251065"/>
                  <a:pt x="209265" y="258886"/>
                </a:cubicBezTo>
                <a:cubicBezTo>
                  <a:pt x="209265" y="271595"/>
                  <a:pt x="219677" y="281993"/>
                  <a:pt x="232403" y="281993"/>
                </a:cubicBezTo>
                <a:lnTo>
                  <a:pt x="232403" y="321541"/>
                </a:lnTo>
                <a:cubicBezTo>
                  <a:pt x="224216" y="321541"/>
                  <a:pt x="216473" y="319942"/>
                  <a:pt x="209265" y="317098"/>
                </a:cubicBezTo>
                <a:cubicBezTo>
                  <a:pt x="209265" y="317275"/>
                  <a:pt x="209265" y="317364"/>
                  <a:pt x="209265" y="317542"/>
                </a:cubicBezTo>
                <a:cubicBezTo>
                  <a:pt x="209265" y="330251"/>
                  <a:pt x="219677" y="340649"/>
                  <a:pt x="232403" y="340649"/>
                </a:cubicBezTo>
                <a:cubicBezTo>
                  <a:pt x="238988" y="340649"/>
                  <a:pt x="245040" y="337894"/>
                  <a:pt x="249490" y="333006"/>
                </a:cubicBezTo>
                <a:lnTo>
                  <a:pt x="278857" y="359579"/>
                </a:lnTo>
                <a:cubicBezTo>
                  <a:pt x="270759" y="368555"/>
                  <a:pt x="260169" y="374954"/>
                  <a:pt x="248689" y="378064"/>
                </a:cubicBezTo>
                <a:cubicBezTo>
                  <a:pt x="251359" y="384819"/>
                  <a:pt x="257944" y="389618"/>
                  <a:pt x="265686" y="389618"/>
                </a:cubicBezTo>
                <a:cubicBezTo>
                  <a:pt x="275743" y="389618"/>
                  <a:pt x="284019" y="381442"/>
                  <a:pt x="284019" y="371399"/>
                </a:cubicBezTo>
                <a:lnTo>
                  <a:pt x="284019" y="205029"/>
                </a:lnTo>
                <a:cubicBezTo>
                  <a:pt x="284019" y="194987"/>
                  <a:pt x="275832" y="186810"/>
                  <a:pt x="265686" y="186810"/>
                </a:cubicBezTo>
                <a:close/>
                <a:moveTo>
                  <a:pt x="332965" y="39548"/>
                </a:moveTo>
                <a:cubicBezTo>
                  <a:pt x="297368" y="39548"/>
                  <a:pt x="264796" y="56701"/>
                  <a:pt x="245752" y="85407"/>
                </a:cubicBezTo>
                <a:lnTo>
                  <a:pt x="237832" y="97404"/>
                </a:lnTo>
                <a:lnTo>
                  <a:pt x="224038" y="93583"/>
                </a:lnTo>
                <a:cubicBezTo>
                  <a:pt x="218075" y="91983"/>
                  <a:pt x="211935" y="91183"/>
                  <a:pt x="205705" y="91183"/>
                </a:cubicBezTo>
                <a:cubicBezTo>
                  <a:pt x="173223" y="91183"/>
                  <a:pt x="145012" y="114112"/>
                  <a:pt x="140028" y="144418"/>
                </a:cubicBezTo>
                <a:lnTo>
                  <a:pt x="138248" y="155438"/>
                </a:lnTo>
                <a:lnTo>
                  <a:pt x="127836" y="159615"/>
                </a:lnTo>
                <a:cubicBezTo>
                  <a:pt x="104164" y="169125"/>
                  <a:pt x="88857" y="190987"/>
                  <a:pt x="88857" y="215338"/>
                </a:cubicBezTo>
                <a:cubicBezTo>
                  <a:pt x="88857" y="248666"/>
                  <a:pt x="117513" y="275861"/>
                  <a:pt x="152754" y="275861"/>
                </a:cubicBezTo>
                <a:lnTo>
                  <a:pt x="171977" y="275861"/>
                </a:lnTo>
                <a:cubicBezTo>
                  <a:pt x="170464" y="270440"/>
                  <a:pt x="169663" y="264752"/>
                  <a:pt x="169663" y="258886"/>
                </a:cubicBezTo>
                <a:cubicBezTo>
                  <a:pt x="169663" y="233291"/>
                  <a:pt x="185415" y="210895"/>
                  <a:pt x="207930" y="201208"/>
                </a:cubicBezTo>
                <a:cubicBezTo>
                  <a:pt x="209888" y="171169"/>
                  <a:pt x="235073" y="147173"/>
                  <a:pt x="265686" y="147173"/>
                </a:cubicBezTo>
                <a:cubicBezTo>
                  <a:pt x="280281" y="147173"/>
                  <a:pt x="293630" y="152594"/>
                  <a:pt x="303776" y="161570"/>
                </a:cubicBezTo>
                <a:cubicBezTo>
                  <a:pt x="314010" y="152594"/>
                  <a:pt x="327359" y="147173"/>
                  <a:pt x="341954" y="147173"/>
                </a:cubicBezTo>
                <a:cubicBezTo>
                  <a:pt x="372567" y="147173"/>
                  <a:pt x="397752" y="171169"/>
                  <a:pt x="399710" y="201208"/>
                </a:cubicBezTo>
                <a:cubicBezTo>
                  <a:pt x="422225" y="210895"/>
                  <a:pt x="437977" y="233291"/>
                  <a:pt x="437977" y="258886"/>
                </a:cubicBezTo>
                <a:cubicBezTo>
                  <a:pt x="437977" y="264752"/>
                  <a:pt x="437087" y="270440"/>
                  <a:pt x="435574" y="275861"/>
                </a:cubicBezTo>
                <a:lnTo>
                  <a:pt x="454886" y="275861"/>
                </a:lnTo>
                <a:cubicBezTo>
                  <a:pt x="490038" y="275861"/>
                  <a:pt x="518783" y="248666"/>
                  <a:pt x="518783" y="215338"/>
                </a:cubicBezTo>
                <a:cubicBezTo>
                  <a:pt x="518783" y="182367"/>
                  <a:pt x="490394" y="155172"/>
                  <a:pt x="455598" y="154816"/>
                </a:cubicBezTo>
                <a:lnTo>
                  <a:pt x="436375" y="154638"/>
                </a:lnTo>
                <a:lnTo>
                  <a:pt x="435930" y="135531"/>
                </a:lnTo>
                <a:cubicBezTo>
                  <a:pt x="435396" y="109935"/>
                  <a:pt x="424539" y="85851"/>
                  <a:pt x="405317" y="67899"/>
                </a:cubicBezTo>
                <a:cubicBezTo>
                  <a:pt x="385916" y="49591"/>
                  <a:pt x="360286" y="39548"/>
                  <a:pt x="332965" y="39548"/>
                </a:cubicBezTo>
                <a:close/>
                <a:moveTo>
                  <a:pt x="332965" y="0"/>
                </a:moveTo>
                <a:cubicBezTo>
                  <a:pt x="370342" y="0"/>
                  <a:pt x="405762" y="13864"/>
                  <a:pt x="432549" y="39015"/>
                </a:cubicBezTo>
                <a:cubicBezTo>
                  <a:pt x="455064" y="60256"/>
                  <a:pt x="469392" y="87451"/>
                  <a:pt x="474019" y="116956"/>
                </a:cubicBezTo>
                <a:cubicBezTo>
                  <a:pt x="494399" y="120600"/>
                  <a:pt x="513176" y="130198"/>
                  <a:pt x="528127" y="144685"/>
                </a:cubicBezTo>
                <a:cubicBezTo>
                  <a:pt x="547617" y="163526"/>
                  <a:pt x="558385" y="188677"/>
                  <a:pt x="558385" y="215338"/>
                </a:cubicBezTo>
                <a:cubicBezTo>
                  <a:pt x="558385" y="258175"/>
                  <a:pt x="530352" y="294880"/>
                  <a:pt x="491017" y="309099"/>
                </a:cubicBezTo>
                <a:lnTo>
                  <a:pt x="491017" y="351580"/>
                </a:lnTo>
                <a:lnTo>
                  <a:pt x="451415" y="351580"/>
                </a:lnTo>
                <a:lnTo>
                  <a:pt x="451415" y="315409"/>
                </a:lnTo>
                <a:lnTo>
                  <a:pt x="437888" y="315409"/>
                </a:lnTo>
                <a:cubicBezTo>
                  <a:pt x="437888" y="316120"/>
                  <a:pt x="437977" y="316831"/>
                  <a:pt x="437977" y="317542"/>
                </a:cubicBezTo>
                <a:cubicBezTo>
                  <a:pt x="437977" y="343404"/>
                  <a:pt x="422136" y="365711"/>
                  <a:pt x="399710" y="375220"/>
                </a:cubicBezTo>
                <a:cubicBezTo>
                  <a:pt x="398642" y="391306"/>
                  <a:pt x="390989" y="405615"/>
                  <a:pt x="379420" y="415391"/>
                </a:cubicBezTo>
                <a:lnTo>
                  <a:pt x="379420" y="442586"/>
                </a:lnTo>
                <a:lnTo>
                  <a:pt x="339818" y="442586"/>
                </a:lnTo>
                <a:lnTo>
                  <a:pt x="339818" y="429166"/>
                </a:lnTo>
                <a:cubicBezTo>
                  <a:pt x="326024" y="428722"/>
                  <a:pt x="313476" y="423389"/>
                  <a:pt x="303776" y="414858"/>
                </a:cubicBezTo>
                <a:cubicBezTo>
                  <a:pt x="294075" y="423389"/>
                  <a:pt x="281527" y="428633"/>
                  <a:pt x="267822" y="429166"/>
                </a:cubicBezTo>
                <a:lnTo>
                  <a:pt x="267822" y="442586"/>
                </a:lnTo>
                <a:lnTo>
                  <a:pt x="228220" y="442586"/>
                </a:lnTo>
                <a:lnTo>
                  <a:pt x="228220" y="415391"/>
                </a:lnTo>
                <a:cubicBezTo>
                  <a:pt x="216651" y="405615"/>
                  <a:pt x="208998" y="391306"/>
                  <a:pt x="207930" y="375220"/>
                </a:cubicBezTo>
                <a:cubicBezTo>
                  <a:pt x="185415" y="365711"/>
                  <a:pt x="169663" y="343404"/>
                  <a:pt x="169663" y="317542"/>
                </a:cubicBezTo>
                <a:cubicBezTo>
                  <a:pt x="169663" y="316831"/>
                  <a:pt x="169663" y="316120"/>
                  <a:pt x="169752" y="315409"/>
                </a:cubicBezTo>
                <a:lnTo>
                  <a:pt x="156225" y="315409"/>
                </a:lnTo>
                <a:lnTo>
                  <a:pt x="156225" y="351580"/>
                </a:lnTo>
                <a:lnTo>
                  <a:pt x="116623" y="351580"/>
                </a:lnTo>
                <a:lnTo>
                  <a:pt x="116623" y="309099"/>
                </a:lnTo>
                <a:cubicBezTo>
                  <a:pt x="77288" y="294880"/>
                  <a:pt x="49255" y="258175"/>
                  <a:pt x="49255" y="215338"/>
                </a:cubicBezTo>
                <a:cubicBezTo>
                  <a:pt x="49255" y="178279"/>
                  <a:pt x="70168" y="144774"/>
                  <a:pt x="103274" y="127354"/>
                </a:cubicBezTo>
                <a:cubicBezTo>
                  <a:pt x="108791" y="107625"/>
                  <a:pt x="120450" y="89761"/>
                  <a:pt x="136735" y="76253"/>
                </a:cubicBezTo>
                <a:cubicBezTo>
                  <a:pt x="155869" y="60344"/>
                  <a:pt x="180431" y="51635"/>
                  <a:pt x="205705" y="51635"/>
                </a:cubicBezTo>
                <a:cubicBezTo>
                  <a:pt x="210778" y="51635"/>
                  <a:pt x="215761" y="51990"/>
                  <a:pt x="220745" y="52701"/>
                </a:cubicBezTo>
                <a:cubicBezTo>
                  <a:pt x="247710" y="19463"/>
                  <a:pt x="288736" y="0"/>
                  <a:pt x="332965" y="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lstStyle/>
          <a:p>
            <a:endParaRPr lang="zh-CN" altLang="en-US"/>
          </a:p>
        </p:txBody>
      </p:sp>
      <p:pic>
        <p:nvPicPr>
          <p:cNvPr id="43077" name="图片 9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8681" y="3238500"/>
            <a:ext cx="291704" cy="29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78" name="图片 1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1710" y="3223022"/>
            <a:ext cx="322659" cy="322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79" name="íš1iďê"/>
          <p:cNvSpPr>
            <a:spLocks noChangeArrowheads="1"/>
          </p:cNvSpPr>
          <p:nvPr/>
        </p:nvSpPr>
        <p:spPr bwMode="auto">
          <a:xfrm>
            <a:off x="2051720" y="3252787"/>
            <a:ext cx="1548514" cy="263129"/>
          </a:xfrm>
          <a:prstGeom prst="rect">
            <a:avLst/>
          </a:prstGeom>
          <a:solidFill>
            <a:srgbClr val="FFB303"/>
          </a:solidFill>
          <a:ln>
            <a:noFill/>
          </a:ln>
          <a:extLs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nchor="ctr"/>
          <a:lstStyle/>
          <a:p>
            <a:pPr algn="ctr">
              <a:lnSpc>
                <a:spcPct val="120000"/>
              </a:lnSpc>
            </a:pPr>
            <a:r>
              <a:rPr lang="zh-CN" altLang="en-US" b="1" dirty="0">
                <a:solidFill>
                  <a:srgbClr val="FFFFFF"/>
                </a:solidFill>
                <a:latin typeface="微软雅黑" pitchFamily="34" charset="-122"/>
                <a:ea typeface="微软雅黑" pitchFamily="34" charset="-122"/>
                <a:sym typeface="微软雅黑" pitchFamily="34" charset="-122"/>
              </a:rPr>
              <a:t>高性能计算</a:t>
            </a:r>
          </a:p>
        </p:txBody>
      </p:sp>
      <p:sp>
        <p:nvSpPr>
          <p:cNvPr id="43080" name="íš1iďê"/>
          <p:cNvSpPr>
            <a:spLocks noChangeArrowheads="1"/>
          </p:cNvSpPr>
          <p:nvPr/>
        </p:nvSpPr>
        <p:spPr bwMode="auto">
          <a:xfrm>
            <a:off x="5865018" y="2067694"/>
            <a:ext cx="1313855" cy="241697"/>
          </a:xfrm>
          <a:prstGeom prst="rect">
            <a:avLst/>
          </a:prstGeom>
          <a:solidFill>
            <a:srgbClr val="FFB303"/>
          </a:solidFill>
          <a:ln>
            <a:noFill/>
          </a:ln>
          <a:extLs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nchor="ctr"/>
          <a:lstStyle/>
          <a:p>
            <a:pPr algn="ctr">
              <a:lnSpc>
                <a:spcPct val="120000"/>
              </a:lnSpc>
            </a:pPr>
            <a:r>
              <a:rPr lang="zh-CN" altLang="en-US" b="1" dirty="0">
                <a:solidFill>
                  <a:srgbClr val="FFFFFF"/>
                </a:solidFill>
                <a:latin typeface="微软雅黑" pitchFamily="34" charset="-122"/>
                <a:ea typeface="微软雅黑" pitchFamily="34" charset="-122"/>
                <a:sym typeface="微软雅黑" pitchFamily="34" charset="-122"/>
              </a:rPr>
              <a:t>人工智能</a:t>
            </a:r>
          </a:p>
        </p:txBody>
      </p:sp>
      <p:sp>
        <p:nvSpPr>
          <p:cNvPr id="43081" name="íš1iďê"/>
          <p:cNvSpPr>
            <a:spLocks noChangeArrowheads="1"/>
          </p:cNvSpPr>
          <p:nvPr/>
        </p:nvSpPr>
        <p:spPr bwMode="auto">
          <a:xfrm>
            <a:off x="5865019" y="3252787"/>
            <a:ext cx="1023938" cy="263129"/>
          </a:xfrm>
          <a:prstGeom prst="rect">
            <a:avLst/>
          </a:prstGeom>
          <a:solidFill>
            <a:srgbClr val="FFB303"/>
          </a:solidFill>
          <a:ln>
            <a:noFill/>
          </a:ln>
          <a:extLs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nchor="ctr"/>
          <a:lstStyle/>
          <a:p>
            <a:pPr algn="ctr">
              <a:lnSpc>
                <a:spcPct val="120000"/>
              </a:lnSpc>
            </a:pPr>
            <a:r>
              <a:rPr lang="zh-CN" altLang="en-US" b="1" dirty="0">
                <a:solidFill>
                  <a:srgbClr val="FFFFFF"/>
                </a:solidFill>
                <a:latin typeface="微软雅黑" pitchFamily="34" charset="-122"/>
                <a:ea typeface="微软雅黑" pitchFamily="34" charset="-122"/>
                <a:sym typeface="微软雅黑" pitchFamily="34" charset="-122"/>
              </a:rPr>
              <a:t>大数据</a:t>
            </a:r>
          </a:p>
        </p:txBody>
      </p:sp>
    </p:spTree>
    <p:extLst>
      <p:ext uri="{BB962C8B-B14F-4D97-AF65-F5344CB8AC3E}">
        <p14:creationId xmlns:p14="http://schemas.microsoft.com/office/powerpoint/2010/main" val="7785107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1923678"/>
            <a:ext cx="9144000" cy="1368152"/>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zh-CN" altLang="en-US" dirty="0"/>
          </a:p>
        </p:txBody>
      </p:sp>
      <p:sp>
        <p:nvSpPr>
          <p:cNvPr id="22" name="TextBox 21"/>
          <p:cNvSpPr txBox="1"/>
          <p:nvPr/>
        </p:nvSpPr>
        <p:spPr>
          <a:xfrm>
            <a:off x="164979" y="1957576"/>
            <a:ext cx="8856984" cy="1300356"/>
          </a:xfrm>
          <a:prstGeom prst="rect">
            <a:avLst/>
          </a:prstGeom>
        </p:spPr>
        <p:txBody>
          <a:bodyPr wrap="square" lIns="68580" tIns="34290" rIns="68580" bIns="34290"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pPr>
              <a:lnSpc>
                <a:spcPct val="100000"/>
              </a:lnSpc>
            </a:pPr>
            <a:r>
              <a:rPr lang="zh-CN" altLang="en-US" b="1" dirty="0">
                <a:solidFill>
                  <a:schemeClr val="bg1"/>
                </a:solidFill>
                <a:effectLst>
                  <a:outerShdw dist="50800" dir="2700000" algn="tl" rotWithShape="0">
                    <a:prstClr val="black">
                      <a:alpha val="40000"/>
                    </a:prstClr>
                  </a:outerShdw>
                </a:effectLst>
              </a:rPr>
              <a:t>感谢汇丰银行</a:t>
            </a:r>
            <a:r>
              <a:rPr lang="zh-CN" altLang="en-US" b="1" dirty="0" smtClean="0">
                <a:solidFill>
                  <a:schemeClr val="bg1"/>
                </a:solidFill>
                <a:effectLst>
                  <a:outerShdw dist="50800" dir="2700000" algn="tl" rotWithShape="0">
                    <a:prstClr val="black">
                      <a:alpha val="40000"/>
                    </a:prstClr>
                  </a:outerShdw>
                </a:effectLst>
              </a:rPr>
              <a:t>对恒生电子的</a:t>
            </a:r>
            <a:r>
              <a:rPr lang="zh-CN" altLang="en-US" b="1" dirty="0">
                <a:solidFill>
                  <a:schemeClr val="bg1"/>
                </a:solidFill>
                <a:effectLst>
                  <a:outerShdw dist="50800" dir="2700000" algn="tl" rotWithShape="0">
                    <a:prstClr val="black">
                      <a:alpha val="40000"/>
                    </a:prstClr>
                  </a:outerShdw>
                </a:effectLst>
              </a:rPr>
              <a:t>信任和支持</a:t>
            </a:r>
            <a:endParaRPr lang="en-US" altLang="zh-CN" b="1" dirty="0">
              <a:solidFill>
                <a:schemeClr val="bg1"/>
              </a:solidFill>
              <a:effectLst>
                <a:outerShdw dist="50800" dir="2700000" algn="tl" rotWithShape="0">
                  <a:prstClr val="black">
                    <a:alpha val="40000"/>
                  </a:prstClr>
                </a:outerShdw>
              </a:effectLst>
            </a:endParaRPr>
          </a:p>
          <a:p>
            <a:pPr algn="ctr">
              <a:lnSpc>
                <a:spcPct val="100000"/>
              </a:lnSpc>
            </a:pPr>
            <a:r>
              <a:rPr lang="zh-CN" altLang="en-US" b="1" dirty="0">
                <a:solidFill>
                  <a:schemeClr val="bg1"/>
                </a:solidFill>
                <a:effectLst>
                  <a:outerShdw dist="50800" dir="2700000" algn="tl" rotWithShape="0">
                    <a:prstClr val="black">
                      <a:alpha val="40000"/>
                    </a:prstClr>
                  </a:outerShdw>
                </a:effectLst>
              </a:rPr>
              <a:t>我们继续努力！</a:t>
            </a:r>
          </a:p>
        </p:txBody>
      </p:sp>
      <p:grpSp>
        <p:nvGrpSpPr>
          <p:cNvPr id="12" name="Group 100"/>
          <p:cNvGrpSpPr/>
          <p:nvPr/>
        </p:nvGrpSpPr>
        <p:grpSpPr>
          <a:xfrm>
            <a:off x="57461" y="4648294"/>
            <a:ext cx="2335292" cy="438267"/>
            <a:chOff x="5486400" y="1428750"/>
            <a:chExt cx="2819401" cy="529120"/>
          </a:xfrm>
        </p:grpSpPr>
        <p:grpSp>
          <p:nvGrpSpPr>
            <p:cNvPr id="13" name="Group 96"/>
            <p:cNvGrpSpPr/>
            <p:nvPr/>
          </p:nvGrpSpPr>
          <p:grpSpPr>
            <a:xfrm>
              <a:off x="5486400" y="1428750"/>
              <a:ext cx="529120" cy="529120"/>
              <a:chOff x="5486400" y="1352550"/>
              <a:chExt cx="529120" cy="529120"/>
            </a:xfrm>
          </p:grpSpPr>
          <p:sp>
            <p:nvSpPr>
              <p:cNvPr id="34" name="Oval 84"/>
              <p:cNvSpPr/>
              <p:nvPr/>
            </p:nvSpPr>
            <p:spPr>
              <a:xfrm>
                <a:off x="5486400" y="1352550"/>
                <a:ext cx="529120" cy="529120"/>
              </a:xfrm>
              <a:prstGeom prst="ellipse">
                <a:avLst/>
              </a:prstGeom>
              <a:noFill/>
              <a:ln w="25400" cap="flat" cmpd="sng" algn="ctr">
                <a:noFill/>
                <a:prstDash val="solid"/>
              </a:ln>
              <a:effectLst/>
            </p:spPr>
            <p:txBody>
              <a:bodyPr rtlCol="0" anchor="ctr"/>
              <a:lstStyle/>
              <a:p>
                <a:pPr algn="ctr" defTabSz="725170" eaLnBrk="1" fontAlgn="auto" hangingPunct="1">
                  <a:spcBef>
                    <a:spcPts val="0"/>
                  </a:spcBef>
                  <a:spcAft>
                    <a:spcPts val="0"/>
                  </a:spcAft>
                  <a:defRPr/>
                </a:pPr>
                <a:endParaRPr lang="en-US" sz="1400" kern="0" dirty="0">
                  <a:solidFill>
                    <a:sysClr val="window" lastClr="FFFFFF"/>
                  </a:solidFill>
                  <a:latin typeface="微软雅黑" panose="020B0503020204020204" pitchFamily="34" charset="-122"/>
                </a:endParaRPr>
              </a:p>
            </p:txBody>
          </p:sp>
          <p:sp>
            <p:nvSpPr>
              <p:cNvPr id="35" name="Freeform 15"/>
              <p:cNvSpPr>
                <a:spLocks noEditPoints="1"/>
              </p:cNvSpPr>
              <p:nvPr/>
            </p:nvSpPr>
            <p:spPr bwMode="auto">
              <a:xfrm>
                <a:off x="5614089" y="1480180"/>
                <a:ext cx="275220" cy="27490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ysClr val="window" lastClr="FFFFFF"/>
              </a:solidFill>
              <a:ln>
                <a:noFill/>
              </a:ln>
            </p:spPr>
            <p:txBody>
              <a:bodyPr vert="horz" wrap="square" lIns="91440" tIns="45720" rIns="91440" bIns="45720" numCol="1" anchor="t" anchorCtr="0" compatLnSpc="1"/>
              <a:lstStyle/>
              <a:p>
                <a:pPr defTabSz="725170" eaLnBrk="1" fontAlgn="auto" hangingPunct="1">
                  <a:spcBef>
                    <a:spcPts val="0"/>
                  </a:spcBef>
                  <a:spcAft>
                    <a:spcPts val="0"/>
                  </a:spcAft>
                  <a:defRPr/>
                </a:pPr>
                <a:endParaRPr lang="en-US" sz="1400" kern="0" dirty="0">
                  <a:solidFill>
                    <a:sysClr val="windowText" lastClr="000000"/>
                  </a:solidFill>
                  <a:latin typeface="微软雅黑" panose="020B0503020204020204" pitchFamily="34" charset="-122"/>
                </a:endParaRPr>
              </a:p>
            </p:txBody>
          </p:sp>
        </p:grpSp>
        <p:grpSp>
          <p:nvGrpSpPr>
            <p:cNvPr id="14" name="Group 99"/>
            <p:cNvGrpSpPr/>
            <p:nvPr/>
          </p:nvGrpSpPr>
          <p:grpSpPr>
            <a:xfrm>
              <a:off x="7776681" y="1428750"/>
              <a:ext cx="529120" cy="529120"/>
              <a:chOff x="7848600" y="1352550"/>
              <a:chExt cx="529120" cy="529120"/>
            </a:xfrm>
          </p:grpSpPr>
          <p:sp>
            <p:nvSpPr>
              <p:cNvPr id="29" name="Oval 87"/>
              <p:cNvSpPr/>
              <p:nvPr/>
            </p:nvSpPr>
            <p:spPr>
              <a:xfrm>
                <a:off x="7848600" y="1352550"/>
                <a:ext cx="529120" cy="529120"/>
              </a:xfrm>
              <a:prstGeom prst="ellipse">
                <a:avLst/>
              </a:prstGeom>
              <a:noFill/>
              <a:ln w="25400" cap="flat" cmpd="sng" algn="ctr">
                <a:noFill/>
                <a:prstDash val="solid"/>
              </a:ln>
              <a:effectLst/>
            </p:spPr>
            <p:txBody>
              <a:bodyPr rtlCol="0" anchor="ctr"/>
              <a:lstStyle/>
              <a:p>
                <a:pPr algn="ctr" defTabSz="725170" eaLnBrk="1" fontAlgn="auto" hangingPunct="1">
                  <a:spcBef>
                    <a:spcPts val="0"/>
                  </a:spcBef>
                  <a:spcAft>
                    <a:spcPts val="0"/>
                  </a:spcAft>
                  <a:defRPr/>
                </a:pPr>
                <a:endParaRPr lang="en-US" sz="1400" kern="0" dirty="0">
                  <a:solidFill>
                    <a:schemeClr val="tx2"/>
                  </a:solidFill>
                  <a:latin typeface="微软雅黑" panose="020B0503020204020204" pitchFamily="34" charset="-122"/>
                </a:endParaRPr>
              </a:p>
            </p:txBody>
          </p:sp>
          <p:grpSp>
            <p:nvGrpSpPr>
              <p:cNvPr id="30" name="Group 55"/>
              <p:cNvGrpSpPr/>
              <p:nvPr/>
            </p:nvGrpSpPr>
            <p:grpSpPr>
              <a:xfrm>
                <a:off x="7974720" y="1498360"/>
                <a:ext cx="266836" cy="224488"/>
                <a:chOff x="4172623" y="2221990"/>
                <a:chExt cx="366676" cy="308484"/>
              </a:xfrm>
              <a:solidFill>
                <a:sysClr val="window" lastClr="FFFFFF"/>
              </a:solidFill>
            </p:grpSpPr>
            <p:sp>
              <p:nvSpPr>
                <p:cNvPr id="31" name="AutoShape 120"/>
                <p:cNvSpPr/>
                <p:nvPr/>
              </p:nvSpPr>
              <p:spPr bwMode="auto">
                <a:xfrm>
                  <a:off x="4264604" y="2302084"/>
                  <a:ext cx="182712" cy="1827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eaLnBrk="1" fontAlgn="auto" hangingPunct="1">
                    <a:spcBef>
                      <a:spcPts val="0"/>
                    </a:spcBef>
                    <a:spcAft>
                      <a:spcPts val="0"/>
                    </a:spcAft>
                    <a:defRPr/>
                  </a:pPr>
                  <a:endParaRPr lang="en-US" sz="3000" kern="0" dirty="0">
                    <a:solidFill>
                      <a:srgbClr val="FFFFFF"/>
                    </a:solidFill>
                    <a:effectLst>
                      <a:outerShdw blurRad="38100" dist="38100" dir="2700000" algn="tl">
                        <a:srgbClr val="000000"/>
                      </a:outerShdw>
                    </a:effectLst>
                    <a:latin typeface="微软雅黑" panose="020B0503020204020204" pitchFamily="34" charset="-122"/>
                  </a:endParaRPr>
                </a:p>
              </p:txBody>
            </p:sp>
            <p:sp>
              <p:nvSpPr>
                <p:cNvPr id="32" name="AutoShape 121"/>
                <p:cNvSpPr/>
                <p:nvPr/>
              </p:nvSpPr>
              <p:spPr bwMode="auto">
                <a:xfrm>
                  <a:off x="4310283" y="2347762"/>
                  <a:ext cx="51310" cy="513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eaLnBrk="1" fontAlgn="auto" hangingPunct="1">
                    <a:spcBef>
                      <a:spcPts val="0"/>
                    </a:spcBef>
                    <a:spcAft>
                      <a:spcPts val="0"/>
                    </a:spcAft>
                    <a:defRPr/>
                  </a:pPr>
                  <a:endParaRPr lang="en-US" sz="3000" kern="0" dirty="0">
                    <a:solidFill>
                      <a:srgbClr val="FFFFFF"/>
                    </a:solidFill>
                    <a:effectLst>
                      <a:outerShdw blurRad="38100" dist="38100" dir="2700000" algn="tl">
                        <a:srgbClr val="000000"/>
                      </a:outerShdw>
                    </a:effectLst>
                    <a:latin typeface="微软雅黑" panose="020B0503020204020204" pitchFamily="34" charset="-122"/>
                  </a:endParaRPr>
                </a:p>
              </p:txBody>
            </p:sp>
            <p:sp>
              <p:nvSpPr>
                <p:cNvPr id="33" name="AutoShape 122"/>
                <p:cNvSpPr/>
                <p:nvPr/>
              </p:nvSpPr>
              <p:spPr bwMode="auto">
                <a:xfrm>
                  <a:off x="4172623" y="2221990"/>
                  <a:ext cx="366676" cy="3084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eaLnBrk="1" fontAlgn="auto" hangingPunct="1">
                    <a:spcBef>
                      <a:spcPts val="0"/>
                    </a:spcBef>
                    <a:spcAft>
                      <a:spcPts val="0"/>
                    </a:spcAft>
                    <a:defRPr/>
                  </a:pPr>
                  <a:endParaRPr lang="en-US" sz="3000" kern="0" dirty="0">
                    <a:solidFill>
                      <a:srgbClr val="FFFFFF"/>
                    </a:solidFill>
                    <a:effectLst>
                      <a:outerShdw blurRad="38100" dist="38100" dir="2700000" algn="tl">
                        <a:srgbClr val="000000"/>
                      </a:outerShdw>
                    </a:effectLst>
                    <a:latin typeface="微软雅黑" panose="020B0503020204020204" pitchFamily="34" charset="-122"/>
                  </a:endParaRPr>
                </a:p>
              </p:txBody>
            </p:sp>
          </p:grpSp>
        </p:grpSp>
        <p:grpSp>
          <p:nvGrpSpPr>
            <p:cNvPr id="15" name="Group 97"/>
            <p:cNvGrpSpPr/>
            <p:nvPr/>
          </p:nvGrpSpPr>
          <p:grpSpPr>
            <a:xfrm>
              <a:off x="6248400" y="1428750"/>
              <a:ext cx="529120" cy="529120"/>
              <a:chOff x="6248400" y="1352550"/>
              <a:chExt cx="529120" cy="529120"/>
            </a:xfrm>
          </p:grpSpPr>
          <p:sp>
            <p:nvSpPr>
              <p:cNvPr id="27" name="Oval 85"/>
              <p:cNvSpPr/>
              <p:nvPr/>
            </p:nvSpPr>
            <p:spPr>
              <a:xfrm>
                <a:off x="6248400" y="1352550"/>
                <a:ext cx="529120" cy="529120"/>
              </a:xfrm>
              <a:prstGeom prst="ellipse">
                <a:avLst/>
              </a:prstGeom>
              <a:noFill/>
              <a:ln w="25400" cap="flat" cmpd="sng" algn="ctr">
                <a:noFill/>
                <a:prstDash val="solid"/>
              </a:ln>
              <a:effectLst/>
            </p:spPr>
            <p:txBody>
              <a:bodyPr rtlCol="0" anchor="ctr"/>
              <a:lstStyle/>
              <a:p>
                <a:pPr algn="ctr" defTabSz="725170" eaLnBrk="1" fontAlgn="auto" hangingPunct="1">
                  <a:spcBef>
                    <a:spcPts val="0"/>
                  </a:spcBef>
                  <a:spcAft>
                    <a:spcPts val="0"/>
                  </a:spcAft>
                  <a:defRPr/>
                </a:pPr>
                <a:endParaRPr lang="en-US" sz="1400" kern="0" dirty="0">
                  <a:solidFill>
                    <a:sysClr val="window" lastClr="FFFFFF"/>
                  </a:solidFill>
                  <a:latin typeface="微软雅黑" panose="020B0503020204020204" pitchFamily="34" charset="-122"/>
                </a:endParaRPr>
              </a:p>
            </p:txBody>
          </p:sp>
          <p:sp>
            <p:nvSpPr>
              <p:cNvPr id="28" name="AutoShape 112"/>
              <p:cNvSpPr/>
              <p:nvPr/>
            </p:nvSpPr>
            <p:spPr bwMode="auto">
              <a:xfrm>
                <a:off x="6374435" y="1478670"/>
                <a:ext cx="266380" cy="26683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eaLnBrk="1" fontAlgn="auto" hangingPunct="1">
                  <a:spcBef>
                    <a:spcPts val="0"/>
                  </a:spcBef>
                  <a:spcAft>
                    <a:spcPts val="0"/>
                  </a:spcAft>
                  <a:defRPr/>
                </a:pPr>
                <a:endParaRPr lang="en-US" sz="3000" kern="0" dirty="0">
                  <a:solidFill>
                    <a:srgbClr val="FFFFFF"/>
                  </a:solidFill>
                  <a:effectLst>
                    <a:outerShdw blurRad="38100" dist="38100" dir="2700000" algn="tl">
                      <a:srgbClr val="000000"/>
                    </a:outerShdw>
                  </a:effectLst>
                  <a:latin typeface="微软雅黑" panose="020B0503020204020204" pitchFamily="34" charset="-122"/>
                </a:endParaRPr>
              </a:p>
            </p:txBody>
          </p:sp>
        </p:grpSp>
        <p:grpSp>
          <p:nvGrpSpPr>
            <p:cNvPr id="16" name="Group 98"/>
            <p:cNvGrpSpPr/>
            <p:nvPr/>
          </p:nvGrpSpPr>
          <p:grpSpPr>
            <a:xfrm>
              <a:off x="7010400" y="1428750"/>
              <a:ext cx="529120" cy="529120"/>
              <a:chOff x="7010400" y="1352550"/>
              <a:chExt cx="529120" cy="529120"/>
            </a:xfrm>
          </p:grpSpPr>
          <p:sp>
            <p:nvSpPr>
              <p:cNvPr id="17" name="Oval 86"/>
              <p:cNvSpPr/>
              <p:nvPr/>
            </p:nvSpPr>
            <p:spPr>
              <a:xfrm>
                <a:off x="7010400" y="1352550"/>
                <a:ext cx="529120" cy="529120"/>
              </a:xfrm>
              <a:prstGeom prst="ellipse">
                <a:avLst/>
              </a:prstGeom>
              <a:noFill/>
              <a:ln w="25400" cap="flat" cmpd="sng" algn="ctr">
                <a:noFill/>
                <a:prstDash val="solid"/>
              </a:ln>
              <a:effectLst/>
            </p:spPr>
            <p:txBody>
              <a:bodyPr rtlCol="0" anchor="ctr"/>
              <a:lstStyle/>
              <a:p>
                <a:pPr algn="ctr" defTabSz="725170" eaLnBrk="1" fontAlgn="auto" hangingPunct="1">
                  <a:spcBef>
                    <a:spcPts val="0"/>
                  </a:spcBef>
                  <a:spcAft>
                    <a:spcPts val="0"/>
                  </a:spcAft>
                  <a:defRPr/>
                </a:pPr>
                <a:endParaRPr lang="en-US" sz="1400" kern="0" dirty="0">
                  <a:solidFill>
                    <a:sysClr val="window" lastClr="FFFFFF"/>
                  </a:solidFill>
                  <a:latin typeface="微软雅黑" panose="020B0503020204020204" pitchFamily="34" charset="-122"/>
                </a:endParaRPr>
              </a:p>
            </p:txBody>
          </p:sp>
          <p:grpSp>
            <p:nvGrpSpPr>
              <p:cNvPr id="18" name="Group 79"/>
              <p:cNvGrpSpPr/>
              <p:nvPr/>
            </p:nvGrpSpPr>
            <p:grpSpPr>
              <a:xfrm>
                <a:off x="7136435" y="1478585"/>
                <a:ext cx="266380" cy="266380"/>
                <a:chOff x="6417734" y="2183821"/>
                <a:chExt cx="366050" cy="366050"/>
              </a:xfrm>
              <a:solidFill>
                <a:sysClr val="window" lastClr="FFFFFF"/>
              </a:solidFill>
            </p:grpSpPr>
            <p:sp>
              <p:nvSpPr>
                <p:cNvPr id="23" name="AutoShape 52"/>
                <p:cNvSpPr/>
                <p:nvPr/>
              </p:nvSpPr>
              <p:spPr bwMode="auto">
                <a:xfrm>
                  <a:off x="6417734" y="2183821"/>
                  <a:ext cx="366050" cy="366050"/>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eaLnBrk="1" fontAlgn="auto" hangingPunct="1">
                    <a:spcBef>
                      <a:spcPts val="0"/>
                    </a:spcBef>
                    <a:spcAft>
                      <a:spcPts val="0"/>
                    </a:spcAft>
                    <a:defRPr/>
                  </a:pPr>
                  <a:endParaRPr lang="en-US" sz="3000" kern="0" dirty="0">
                    <a:solidFill>
                      <a:srgbClr val="FFFFFF"/>
                    </a:solidFill>
                    <a:effectLst>
                      <a:outerShdw blurRad="38100" dist="38100" dir="2700000" algn="tl">
                        <a:srgbClr val="000000"/>
                      </a:outerShdw>
                    </a:effectLst>
                    <a:latin typeface="微软雅黑" panose="020B0503020204020204" pitchFamily="34" charset="-122"/>
                  </a:endParaRPr>
                </a:p>
              </p:txBody>
            </p:sp>
            <p:sp>
              <p:nvSpPr>
                <p:cNvPr id="24" name="AutoShape 53"/>
                <p:cNvSpPr/>
                <p:nvPr/>
              </p:nvSpPr>
              <p:spPr bwMode="auto">
                <a:xfrm>
                  <a:off x="6555394" y="2309592"/>
                  <a:ext cx="98865" cy="102619"/>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eaLnBrk="1" fontAlgn="auto" hangingPunct="1">
                    <a:spcBef>
                      <a:spcPts val="0"/>
                    </a:spcBef>
                    <a:spcAft>
                      <a:spcPts val="0"/>
                    </a:spcAft>
                    <a:defRPr/>
                  </a:pPr>
                  <a:endParaRPr lang="en-US" sz="3000" kern="0" dirty="0">
                    <a:solidFill>
                      <a:srgbClr val="FFFFFF"/>
                    </a:solidFill>
                    <a:effectLst>
                      <a:outerShdw blurRad="38100" dist="38100" dir="2700000" algn="tl">
                        <a:srgbClr val="000000"/>
                      </a:outerShdw>
                    </a:effectLst>
                    <a:latin typeface="微软雅黑" panose="020B0503020204020204" pitchFamily="34" charset="-122"/>
                  </a:endParaRPr>
                </a:p>
              </p:txBody>
            </p:sp>
            <p:sp>
              <p:nvSpPr>
                <p:cNvPr id="25" name="AutoShape 54"/>
                <p:cNvSpPr/>
                <p:nvPr/>
              </p:nvSpPr>
              <p:spPr bwMode="auto">
                <a:xfrm>
                  <a:off x="6543505" y="2435364"/>
                  <a:ext cx="55690" cy="58192"/>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eaLnBrk="1" fontAlgn="auto" hangingPunct="1">
                    <a:spcBef>
                      <a:spcPts val="0"/>
                    </a:spcBef>
                    <a:spcAft>
                      <a:spcPts val="0"/>
                    </a:spcAft>
                    <a:defRPr/>
                  </a:pPr>
                  <a:endParaRPr lang="en-US" sz="3000" kern="0" dirty="0">
                    <a:solidFill>
                      <a:srgbClr val="FFFFFF"/>
                    </a:solidFill>
                    <a:effectLst>
                      <a:outerShdw blurRad="38100" dist="38100" dir="2700000" algn="tl">
                        <a:srgbClr val="000000"/>
                      </a:outerShdw>
                    </a:effectLst>
                    <a:latin typeface="微软雅黑" panose="020B0503020204020204" pitchFamily="34" charset="-122"/>
                  </a:endParaRPr>
                </a:p>
              </p:txBody>
            </p:sp>
            <p:sp>
              <p:nvSpPr>
                <p:cNvPr id="26" name="AutoShape 55"/>
                <p:cNvSpPr/>
                <p:nvPr/>
              </p:nvSpPr>
              <p:spPr bwMode="auto">
                <a:xfrm>
                  <a:off x="6601072" y="2240762"/>
                  <a:ext cx="56315" cy="58818"/>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eaLnBrk="1" fontAlgn="auto" hangingPunct="1">
                    <a:spcBef>
                      <a:spcPts val="0"/>
                    </a:spcBef>
                    <a:spcAft>
                      <a:spcPts val="0"/>
                    </a:spcAft>
                    <a:defRPr/>
                  </a:pPr>
                  <a:endParaRPr lang="en-US" sz="3000" kern="0" dirty="0">
                    <a:solidFill>
                      <a:srgbClr val="FFFFFF"/>
                    </a:solidFill>
                    <a:effectLst>
                      <a:outerShdw blurRad="38100" dist="38100" dir="2700000" algn="tl">
                        <a:srgbClr val="000000"/>
                      </a:outerShdw>
                    </a:effectLst>
                    <a:latin typeface="微软雅黑" panose="020B0503020204020204" pitchFamily="34" charset="-122"/>
                  </a:endParaRPr>
                </a:p>
              </p:txBody>
            </p:sp>
          </p:grpSp>
        </p:grpSp>
      </p:gr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blipFill>
            <a:blip r:embed="rId3"/>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77383" cy="53091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第一部分</a:t>
            </a:r>
          </a:p>
        </p:txBody>
      </p:sp>
      <p:grpSp>
        <p:nvGrpSpPr>
          <p:cNvPr id="12" name="组合 11"/>
          <p:cNvGrpSpPr/>
          <p:nvPr/>
        </p:nvGrpSpPr>
        <p:grpSpPr>
          <a:xfrm>
            <a:off x="3791850" y="1657978"/>
            <a:ext cx="3141219" cy="530915"/>
            <a:chOff x="3773160" y="1247148"/>
            <a:chExt cx="3141219" cy="530915"/>
          </a:xfrm>
        </p:grpSpPr>
        <p:sp>
          <p:nvSpPr>
            <p:cNvPr id="4" name="TextBox 4"/>
            <p:cNvSpPr txBox="1"/>
            <p:nvPr/>
          </p:nvSpPr>
          <p:spPr>
            <a:xfrm>
              <a:off x="3773160" y="1247148"/>
              <a:ext cx="1588127" cy="530915"/>
            </a:xfrm>
            <a:prstGeom prst="rect">
              <a:avLst/>
            </a:prstGeom>
            <a:noFill/>
          </p:spPr>
          <p:txBody>
            <a:bodyPr wrap="none" lIns="68580" tIns="34290" rIns="68580" bIns="34290" rtlCol="0">
              <a:spAutoFit/>
            </a:bodyPr>
            <a:lstStyle/>
            <a:p>
              <a:r>
                <a:rPr lang="en-US" altLang="zh-CN" sz="3000" b="1" dirty="0">
                  <a:solidFill>
                    <a:srgbClr val="0E90BE"/>
                  </a:solidFill>
                  <a:latin typeface="Impact" panose="020B0806030902050204" pitchFamily="34" charset="0"/>
                </a:rPr>
                <a:t>Overview</a:t>
              </a:r>
              <a:endParaRPr lang="zh-CN" altLang="en-US" sz="3000" b="1" dirty="0">
                <a:solidFill>
                  <a:srgbClr val="0E90BE"/>
                </a:solidFill>
                <a:latin typeface="Impact" panose="020B0806030902050204" pitchFamily="34" charset="0"/>
              </a:endParaRPr>
            </a:p>
          </p:txBody>
        </p:sp>
        <p:sp>
          <p:nvSpPr>
            <p:cNvPr id="9" name="文本框 8"/>
            <p:cNvSpPr txBox="1"/>
            <p:nvPr/>
          </p:nvSpPr>
          <p:spPr>
            <a:xfrm>
              <a:off x="5544773" y="1293314"/>
              <a:ext cx="1369606" cy="438582"/>
            </a:xfrm>
            <a:prstGeom prst="rect">
              <a:avLst/>
            </a:prstGeom>
            <a:noFill/>
          </p:spPr>
          <p:txBody>
            <a:bodyPr wrap="none" lIns="68580" tIns="34290" rIns="68580" bIns="34290"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合作概述</a:t>
              </a:r>
            </a:p>
          </p:txBody>
        </p:sp>
      </p:grpSp>
      <p:sp>
        <p:nvSpPr>
          <p:cNvPr id="10" name="矩形 9"/>
          <p:cNvSpPr/>
          <p:nvPr/>
        </p:nvSpPr>
        <p:spPr>
          <a:xfrm>
            <a:off x="3825914" y="3281290"/>
            <a:ext cx="5319000" cy="200465"/>
          </a:xfrm>
          <a:prstGeom prst="rect">
            <a:avLst/>
          </a:prstGeom>
          <a:blipFill>
            <a:blip r:embed="rId3"/>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3185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smtClean="0">
                <a:solidFill>
                  <a:prstClr val="black"/>
                </a:solidFill>
                <a:latin typeface="微软雅黑" panose="020B0503020204020204" pitchFamily="34" charset="-122"/>
                <a:ea typeface="微软雅黑" panose="020B0503020204020204" pitchFamily="34" charset="-122"/>
              </a:rPr>
              <a:t>恒生电子与</a:t>
            </a:r>
            <a:r>
              <a:rPr lang="zh-CN" altLang="en-US" dirty="0">
                <a:solidFill>
                  <a:prstClr val="black"/>
                </a:solidFill>
                <a:latin typeface="微软雅黑" panose="020B0503020204020204" pitchFamily="34" charset="-122"/>
                <a:ea typeface="微软雅黑" panose="020B0503020204020204" pitchFamily="34" charset="-122"/>
              </a:rPr>
              <a:t>汇丰银行合作概述</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圆角矩形 7"/>
          <p:cNvSpPr/>
          <p:nvPr/>
        </p:nvSpPr>
        <p:spPr>
          <a:xfrm>
            <a:off x="107950" y="2765870"/>
            <a:ext cx="9000530" cy="175031"/>
          </a:xfrm>
          <a:prstGeom prst="roundRect">
            <a:avLst>
              <a:gd name="adj" fmla="val 4935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latin typeface="微软雅黑" panose="020B0503020204020204" pitchFamily="34" charset="-122"/>
              <a:ea typeface="微软雅黑" panose="020B0503020204020204" pitchFamily="34" charset="-122"/>
            </a:endParaRPr>
          </a:p>
        </p:txBody>
      </p:sp>
      <p:grpSp>
        <p:nvGrpSpPr>
          <p:cNvPr id="9" name="组合 3"/>
          <p:cNvGrpSpPr/>
          <p:nvPr/>
        </p:nvGrpSpPr>
        <p:grpSpPr>
          <a:xfrm>
            <a:off x="167353" y="2130853"/>
            <a:ext cx="573654" cy="512111"/>
            <a:chOff x="2250831" y="2560320"/>
            <a:chExt cx="745587" cy="745587"/>
          </a:xfrm>
        </p:grpSpPr>
        <p:sp>
          <p:nvSpPr>
            <p:cNvPr id="10" name="泪滴形 4"/>
            <p:cNvSpPr/>
            <p:nvPr/>
          </p:nvSpPr>
          <p:spPr>
            <a:xfrm rot="8100000">
              <a:off x="2250831" y="2560320"/>
              <a:ext cx="745587" cy="74558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11" name="同心圆 10"/>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sp>
        <p:nvSpPr>
          <p:cNvPr id="12" name="文本框 9"/>
          <p:cNvSpPr txBox="1"/>
          <p:nvPr/>
        </p:nvSpPr>
        <p:spPr>
          <a:xfrm>
            <a:off x="765007" y="1314615"/>
            <a:ext cx="1921985" cy="996427"/>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2007</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月</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汇丰银行</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启动</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QDII</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及</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CNUT</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代销项目，恒</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生电子开始与汇丰银行建立合作关系</a:t>
            </a:r>
            <a:endParaRPr lang="zh-CN" altLang="en-US" sz="1400" dirty="0">
              <a:latin typeface="微软雅黑" panose="020B0503020204020204" pitchFamily="34" charset="-122"/>
              <a:ea typeface="微软雅黑" panose="020B0503020204020204" pitchFamily="34" charset="-122"/>
            </a:endParaRPr>
          </a:p>
        </p:txBody>
      </p:sp>
      <p:grpSp>
        <p:nvGrpSpPr>
          <p:cNvPr id="13" name="组合 7"/>
          <p:cNvGrpSpPr>
            <a:grpSpLocks noChangeAspect="1"/>
          </p:cNvGrpSpPr>
          <p:nvPr/>
        </p:nvGrpSpPr>
        <p:grpSpPr>
          <a:xfrm>
            <a:off x="4068024" y="1933128"/>
            <a:ext cx="720000" cy="642754"/>
            <a:chOff x="2250831" y="2560320"/>
            <a:chExt cx="745587" cy="745587"/>
          </a:xfrm>
        </p:grpSpPr>
        <p:sp>
          <p:nvSpPr>
            <p:cNvPr id="14" name="泪滴形 8"/>
            <p:cNvSpPr/>
            <p:nvPr/>
          </p:nvSpPr>
          <p:spPr>
            <a:xfrm rot="8100000">
              <a:off x="2250831" y="2560320"/>
              <a:ext cx="745587" cy="74558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15" name="同心圆 14"/>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17" name="组合 11"/>
          <p:cNvGrpSpPr>
            <a:grpSpLocks noChangeAspect="1"/>
          </p:cNvGrpSpPr>
          <p:nvPr/>
        </p:nvGrpSpPr>
        <p:grpSpPr>
          <a:xfrm rot="10800000">
            <a:off x="1343490" y="3085256"/>
            <a:ext cx="684000" cy="610618"/>
            <a:chOff x="2250831" y="2560320"/>
            <a:chExt cx="745587" cy="745587"/>
          </a:xfrm>
        </p:grpSpPr>
        <p:sp>
          <p:nvSpPr>
            <p:cNvPr id="18" name="泪滴形 12"/>
            <p:cNvSpPr/>
            <p:nvPr/>
          </p:nvSpPr>
          <p:spPr>
            <a:xfrm rot="8100000">
              <a:off x="2250831" y="2560320"/>
              <a:ext cx="745587" cy="74558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19" name="同心圆 18"/>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23" name="组合 11"/>
          <p:cNvGrpSpPr>
            <a:grpSpLocks noChangeAspect="1"/>
          </p:cNvGrpSpPr>
          <p:nvPr/>
        </p:nvGrpSpPr>
        <p:grpSpPr>
          <a:xfrm rot="10800000">
            <a:off x="5184048" y="3130441"/>
            <a:ext cx="756000" cy="674894"/>
            <a:chOff x="2250831" y="2560320"/>
            <a:chExt cx="745587" cy="745587"/>
          </a:xfrm>
        </p:grpSpPr>
        <p:sp>
          <p:nvSpPr>
            <p:cNvPr id="24" name="泪滴形 12"/>
            <p:cNvSpPr/>
            <p:nvPr/>
          </p:nvSpPr>
          <p:spPr>
            <a:xfrm rot="8100000">
              <a:off x="2250831" y="2560320"/>
              <a:ext cx="745587" cy="74558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25" name="同心圆 24"/>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sp>
        <p:nvSpPr>
          <p:cNvPr id="27" name="文本框 9"/>
          <p:cNvSpPr txBox="1"/>
          <p:nvPr/>
        </p:nvSpPr>
        <p:spPr>
          <a:xfrm>
            <a:off x="1985123" y="3394888"/>
            <a:ext cx="1921985" cy="996427"/>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2008</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月</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QDII</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代销系统</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一期上线</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，陆续启动结构性产品、</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QDII</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债券等业务的代销系统建设</a:t>
            </a:r>
            <a:endParaRPr lang="zh-CN" altLang="en-US" sz="1400" dirty="0">
              <a:latin typeface="微软雅黑" panose="020B0503020204020204" pitchFamily="34" charset="-122"/>
              <a:ea typeface="微软雅黑" panose="020B0503020204020204" pitchFamily="34" charset="-122"/>
            </a:endParaRPr>
          </a:p>
        </p:txBody>
      </p:sp>
      <p:sp>
        <p:nvSpPr>
          <p:cNvPr id="28" name="文本框 9"/>
          <p:cNvSpPr txBox="1"/>
          <p:nvPr/>
        </p:nvSpPr>
        <p:spPr>
          <a:xfrm>
            <a:off x="3699816" y="1239594"/>
            <a:ext cx="1921985" cy="573234"/>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2010</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月</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100" dirty="0" smtClean="0">
                <a:latin typeface="微软雅黑" panose="020B0503020204020204" pitchFamily="34" charset="-122"/>
                <a:ea typeface="微软雅黑" panose="020B0503020204020204" pitchFamily="34" charset="-122"/>
              </a:rPr>
              <a:t>开始个人结售汇系统的建设</a:t>
            </a:r>
            <a:endParaRPr lang="zh-CN" altLang="en-US" sz="1100" dirty="0">
              <a:latin typeface="微软雅黑" panose="020B0503020204020204" pitchFamily="34" charset="-122"/>
              <a:ea typeface="微软雅黑" panose="020B0503020204020204" pitchFamily="34" charset="-122"/>
            </a:endParaRPr>
          </a:p>
        </p:txBody>
      </p:sp>
      <p:sp>
        <p:nvSpPr>
          <p:cNvPr id="33" name="文本框 9"/>
          <p:cNvSpPr txBox="1"/>
          <p:nvPr/>
        </p:nvSpPr>
        <p:spPr>
          <a:xfrm>
            <a:off x="5944486" y="3373288"/>
            <a:ext cx="1921985" cy="1208023"/>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2013</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月</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100" dirty="0" smtClean="0">
                <a:latin typeface="微软雅黑" panose="020B0503020204020204" pitchFamily="34" charset="-122"/>
                <a:ea typeface="微软雅黑" panose="020B0503020204020204" pitchFamily="34" charset="-122"/>
              </a:rPr>
              <a:t>重启</a:t>
            </a:r>
            <a:r>
              <a:rPr lang="en-US" altLang="zh-CN" sz="1100" dirty="0" smtClean="0">
                <a:latin typeface="微软雅黑" panose="020B0503020204020204" pitchFamily="34" charset="-122"/>
                <a:ea typeface="微软雅黑" panose="020B0503020204020204" pitchFamily="34" charset="-122"/>
              </a:rPr>
              <a:t>CNUT</a:t>
            </a:r>
            <a:r>
              <a:rPr lang="zh-CN" altLang="en-US" sz="1100" dirty="0" smtClean="0">
                <a:latin typeface="微软雅黑" panose="020B0503020204020204" pitchFamily="34" charset="-122"/>
                <a:ea typeface="微软雅黑" panose="020B0503020204020204" pitchFamily="34" charset="-122"/>
              </a:rPr>
              <a:t>代销项目，并于</a:t>
            </a:r>
            <a:r>
              <a:rPr lang="en-US" altLang="zh-CN" sz="1100" dirty="0" smtClean="0">
                <a:latin typeface="微软雅黑" panose="020B0503020204020204" pitchFamily="34" charset="-122"/>
                <a:ea typeface="微软雅黑" panose="020B0503020204020204" pitchFamily="34" charset="-122"/>
              </a:rPr>
              <a:t>2013</a:t>
            </a:r>
            <a:r>
              <a:rPr lang="zh-CN" altLang="en-US" sz="1100" dirty="0" smtClean="0">
                <a:latin typeface="微软雅黑" panose="020B0503020204020204" pitchFamily="34" charset="-122"/>
                <a:ea typeface="微软雅黑" panose="020B0503020204020204" pitchFamily="34" charset="-122"/>
              </a:rPr>
              <a:t>年</a:t>
            </a:r>
            <a:r>
              <a:rPr lang="en-US" altLang="zh-CN" sz="1100" dirty="0" smtClean="0">
                <a:latin typeface="微软雅黑" panose="020B0503020204020204" pitchFamily="34" charset="-122"/>
                <a:ea typeface="微软雅黑" panose="020B0503020204020204" pitchFamily="34" charset="-122"/>
              </a:rPr>
              <a:t>6</a:t>
            </a:r>
            <a:r>
              <a:rPr lang="zh-CN" altLang="en-US" sz="1100" dirty="0" smtClean="0">
                <a:latin typeface="微软雅黑" panose="020B0503020204020204" pitchFamily="34" charset="-122"/>
                <a:ea typeface="微软雅黑" panose="020B0503020204020204" pitchFamily="34" charset="-122"/>
              </a:rPr>
              <a:t>月</a:t>
            </a:r>
            <a:r>
              <a:rPr lang="en-US" altLang="zh-CN" sz="1100" dirty="0" smtClean="0">
                <a:latin typeface="微软雅黑" panose="020B0503020204020204" pitchFamily="34" charset="-122"/>
                <a:ea typeface="微软雅黑" panose="020B0503020204020204" pitchFamily="34" charset="-122"/>
              </a:rPr>
              <a:t>27</a:t>
            </a:r>
            <a:r>
              <a:rPr lang="zh-CN" altLang="en-US" sz="1100" dirty="0" smtClean="0">
                <a:latin typeface="微软雅黑" panose="020B0503020204020204" pitchFamily="34" charset="-122"/>
                <a:ea typeface="微软雅黑" panose="020B0503020204020204" pitchFamily="34" charset="-122"/>
              </a:rPr>
              <a:t>日顺利成为首批获批人民币基金代销业务的外资银行。</a:t>
            </a:r>
            <a:endParaRPr lang="zh-CN" altLang="en-US" sz="1100" dirty="0">
              <a:latin typeface="微软雅黑" panose="020B0503020204020204" pitchFamily="34" charset="-122"/>
              <a:ea typeface="微软雅黑" panose="020B0503020204020204" pitchFamily="34" charset="-122"/>
            </a:endParaRPr>
          </a:p>
        </p:txBody>
      </p:sp>
      <p:sp>
        <p:nvSpPr>
          <p:cNvPr id="34" name="文本框 9"/>
          <p:cNvSpPr txBox="1"/>
          <p:nvPr/>
        </p:nvSpPr>
        <p:spPr>
          <a:xfrm>
            <a:off x="7655612" y="1412402"/>
            <a:ext cx="1546594" cy="1208023"/>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2015</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9</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月</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应监管要求，启动结售汇系统升级改造项目，顺利于</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2016</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年元旦切换为新接口</a:t>
            </a:r>
            <a:endParaRPr lang="zh-CN" altLang="en-US" sz="1400" dirty="0">
              <a:latin typeface="微软雅黑" panose="020B0503020204020204" pitchFamily="34" charset="-122"/>
              <a:ea typeface="微软雅黑" panose="020B0503020204020204" pitchFamily="34" charset="-122"/>
            </a:endParaRPr>
          </a:p>
        </p:txBody>
      </p:sp>
      <p:grpSp>
        <p:nvGrpSpPr>
          <p:cNvPr id="35" name="组合 7"/>
          <p:cNvGrpSpPr>
            <a:grpSpLocks noChangeAspect="1"/>
          </p:cNvGrpSpPr>
          <p:nvPr/>
        </p:nvGrpSpPr>
        <p:grpSpPr>
          <a:xfrm>
            <a:off x="7036022" y="2006809"/>
            <a:ext cx="597736" cy="533607"/>
            <a:chOff x="2250831" y="2560320"/>
            <a:chExt cx="745587" cy="745587"/>
          </a:xfrm>
        </p:grpSpPr>
        <p:sp>
          <p:nvSpPr>
            <p:cNvPr id="36" name="泪滴形 8"/>
            <p:cNvSpPr/>
            <p:nvPr/>
          </p:nvSpPr>
          <p:spPr>
            <a:xfrm rot="8100000">
              <a:off x="2250831" y="2560320"/>
              <a:ext cx="745587" cy="74558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37" name="同心圆 36"/>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3185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smtClean="0">
                <a:solidFill>
                  <a:prstClr val="black"/>
                </a:solidFill>
                <a:latin typeface="微软雅黑" panose="020B0503020204020204" pitchFamily="34" charset="-122"/>
                <a:ea typeface="微软雅黑" panose="020B0503020204020204" pitchFamily="34" charset="-122"/>
              </a:rPr>
              <a:t>恒生电子与</a:t>
            </a:r>
            <a:r>
              <a:rPr lang="zh-CN" altLang="en-US" dirty="0">
                <a:solidFill>
                  <a:prstClr val="black"/>
                </a:solidFill>
                <a:latin typeface="微软雅黑" panose="020B0503020204020204" pitchFamily="34" charset="-122"/>
                <a:ea typeface="微软雅黑" panose="020B0503020204020204" pitchFamily="34" charset="-122"/>
              </a:rPr>
              <a:t>汇丰银行合作概述</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圆角矩形 7"/>
          <p:cNvSpPr/>
          <p:nvPr/>
        </p:nvSpPr>
        <p:spPr>
          <a:xfrm>
            <a:off x="107950" y="2765870"/>
            <a:ext cx="9000530" cy="175031"/>
          </a:xfrm>
          <a:prstGeom prst="roundRect">
            <a:avLst>
              <a:gd name="adj" fmla="val 4935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latin typeface="微软雅黑" panose="020B0503020204020204" pitchFamily="34" charset="-122"/>
              <a:ea typeface="微软雅黑" panose="020B0503020204020204" pitchFamily="34" charset="-122"/>
            </a:endParaRPr>
          </a:p>
        </p:txBody>
      </p:sp>
      <p:grpSp>
        <p:nvGrpSpPr>
          <p:cNvPr id="9" name="组合 3"/>
          <p:cNvGrpSpPr/>
          <p:nvPr/>
        </p:nvGrpSpPr>
        <p:grpSpPr>
          <a:xfrm>
            <a:off x="167353" y="2130853"/>
            <a:ext cx="573654" cy="512111"/>
            <a:chOff x="2250831" y="2560320"/>
            <a:chExt cx="745587" cy="745587"/>
          </a:xfrm>
        </p:grpSpPr>
        <p:sp>
          <p:nvSpPr>
            <p:cNvPr id="10" name="泪滴形 4"/>
            <p:cNvSpPr/>
            <p:nvPr/>
          </p:nvSpPr>
          <p:spPr>
            <a:xfrm rot="8100000">
              <a:off x="2250831" y="2560320"/>
              <a:ext cx="745587" cy="74558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11" name="同心圆 10"/>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sp>
        <p:nvSpPr>
          <p:cNvPr id="12" name="文本框 9"/>
          <p:cNvSpPr txBox="1"/>
          <p:nvPr/>
        </p:nvSpPr>
        <p:spPr>
          <a:xfrm>
            <a:off x="765007" y="1314615"/>
            <a:ext cx="1921985" cy="996427"/>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2016</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月</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100" dirty="0" smtClean="0">
                <a:latin typeface="微软雅黑" panose="020B0503020204020204" pitchFamily="34" charset="-122"/>
                <a:ea typeface="微软雅黑" panose="020B0503020204020204" pitchFamily="34" charset="-122"/>
              </a:rPr>
              <a:t>启动</a:t>
            </a:r>
            <a:r>
              <a:rPr lang="en-US" altLang="zh-CN" sz="1100" dirty="0" smtClean="0">
                <a:latin typeface="微软雅黑" panose="020B0503020204020204" pitchFamily="34" charset="-122"/>
                <a:ea typeface="微软雅黑" panose="020B0503020204020204" pitchFamily="34" charset="-122"/>
              </a:rPr>
              <a:t>MRF</a:t>
            </a:r>
            <a:r>
              <a:rPr lang="zh-CN" altLang="en-US" sz="1100" dirty="0" smtClean="0">
                <a:latin typeface="微软雅黑" panose="020B0503020204020204" pitchFamily="34" charset="-122"/>
                <a:ea typeface="微软雅黑" panose="020B0503020204020204" pitchFamily="34" charset="-122"/>
              </a:rPr>
              <a:t>代销项目，成为国内首批代销中港互认基金的外资银行</a:t>
            </a:r>
            <a:endParaRPr lang="zh-CN" altLang="en-US" sz="1100" dirty="0">
              <a:latin typeface="微软雅黑" panose="020B0503020204020204" pitchFamily="34" charset="-122"/>
              <a:ea typeface="微软雅黑" panose="020B0503020204020204" pitchFamily="34" charset="-122"/>
            </a:endParaRPr>
          </a:p>
        </p:txBody>
      </p:sp>
      <p:grpSp>
        <p:nvGrpSpPr>
          <p:cNvPr id="13" name="组合 7"/>
          <p:cNvGrpSpPr>
            <a:grpSpLocks noChangeAspect="1"/>
          </p:cNvGrpSpPr>
          <p:nvPr/>
        </p:nvGrpSpPr>
        <p:grpSpPr>
          <a:xfrm>
            <a:off x="3203848" y="1933128"/>
            <a:ext cx="720000" cy="642754"/>
            <a:chOff x="2250831" y="2560320"/>
            <a:chExt cx="745587" cy="745587"/>
          </a:xfrm>
        </p:grpSpPr>
        <p:sp>
          <p:nvSpPr>
            <p:cNvPr id="14" name="泪滴形 8"/>
            <p:cNvSpPr/>
            <p:nvPr/>
          </p:nvSpPr>
          <p:spPr>
            <a:xfrm rot="8100000">
              <a:off x="2250831" y="2560320"/>
              <a:ext cx="745587" cy="74558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15" name="同心圆 14"/>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17" name="组合 11"/>
          <p:cNvGrpSpPr>
            <a:grpSpLocks noChangeAspect="1"/>
          </p:cNvGrpSpPr>
          <p:nvPr/>
        </p:nvGrpSpPr>
        <p:grpSpPr>
          <a:xfrm rot="10800000">
            <a:off x="1343490" y="3085256"/>
            <a:ext cx="684000" cy="610618"/>
            <a:chOff x="2250831" y="2560320"/>
            <a:chExt cx="745587" cy="745587"/>
          </a:xfrm>
        </p:grpSpPr>
        <p:sp>
          <p:nvSpPr>
            <p:cNvPr id="18" name="泪滴形 12"/>
            <p:cNvSpPr/>
            <p:nvPr/>
          </p:nvSpPr>
          <p:spPr>
            <a:xfrm rot="8100000">
              <a:off x="2250831" y="2560320"/>
              <a:ext cx="745587" cy="74558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19" name="同心圆 18"/>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7201018" y="2130853"/>
            <a:ext cx="573654" cy="512111"/>
            <a:chOff x="2250831" y="2560320"/>
            <a:chExt cx="745587" cy="745587"/>
          </a:xfrm>
        </p:grpSpPr>
        <p:sp>
          <p:nvSpPr>
            <p:cNvPr id="21" name="泪滴形 20"/>
            <p:cNvSpPr/>
            <p:nvPr/>
          </p:nvSpPr>
          <p:spPr>
            <a:xfrm rot="8100000">
              <a:off x="2250831" y="2560320"/>
              <a:ext cx="745587" cy="74558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22" name="同心圆 21"/>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23" name="组合 11"/>
          <p:cNvGrpSpPr>
            <a:grpSpLocks noChangeAspect="1"/>
          </p:cNvGrpSpPr>
          <p:nvPr/>
        </p:nvGrpSpPr>
        <p:grpSpPr>
          <a:xfrm rot="10800000">
            <a:off x="5184048" y="3130441"/>
            <a:ext cx="756000" cy="674894"/>
            <a:chOff x="2250831" y="2560320"/>
            <a:chExt cx="745587" cy="745587"/>
          </a:xfrm>
        </p:grpSpPr>
        <p:sp>
          <p:nvSpPr>
            <p:cNvPr id="24" name="泪滴形 12"/>
            <p:cNvSpPr/>
            <p:nvPr/>
          </p:nvSpPr>
          <p:spPr>
            <a:xfrm rot="8100000">
              <a:off x="2250831" y="2560320"/>
              <a:ext cx="745587" cy="74558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25" name="同心圆 24"/>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sp>
        <p:nvSpPr>
          <p:cNvPr id="27" name="文本框 9"/>
          <p:cNvSpPr txBox="1"/>
          <p:nvPr/>
        </p:nvSpPr>
        <p:spPr>
          <a:xfrm>
            <a:off x="1985123" y="3394888"/>
            <a:ext cx="1921985" cy="1208023"/>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2016</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9</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月</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随着银行业务发展，启动理财销售系统</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V2.0</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升级到新一代的综合理财销售平台</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V3.0</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项目</a:t>
            </a:r>
            <a:endParaRPr lang="zh-CN" altLang="en-US" sz="1400" dirty="0">
              <a:latin typeface="微软雅黑" panose="020B0503020204020204" pitchFamily="34" charset="-122"/>
              <a:ea typeface="微软雅黑" panose="020B0503020204020204" pitchFamily="34" charset="-122"/>
            </a:endParaRPr>
          </a:p>
        </p:txBody>
      </p:sp>
      <p:sp>
        <p:nvSpPr>
          <p:cNvPr id="28" name="文本框 9"/>
          <p:cNvSpPr txBox="1"/>
          <p:nvPr/>
        </p:nvSpPr>
        <p:spPr>
          <a:xfrm>
            <a:off x="4221907" y="1285056"/>
            <a:ext cx="1921985" cy="1419619"/>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2017</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月</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新一代综合理财销售平台</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V3.0</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成功上线，能够为银行的业务发展提供更多的助力，标志着银行能够更加快速更加灵活的开展新的业务</a:t>
            </a:r>
            <a:endParaRPr lang="zh-CN" altLang="en-US" sz="1400" dirty="0">
              <a:latin typeface="微软雅黑" panose="020B0503020204020204" pitchFamily="34" charset="-122"/>
              <a:ea typeface="微软雅黑" panose="020B0503020204020204" pitchFamily="34" charset="-122"/>
            </a:endParaRPr>
          </a:p>
        </p:txBody>
      </p:sp>
      <p:sp>
        <p:nvSpPr>
          <p:cNvPr id="33" name="文本框 9"/>
          <p:cNvSpPr txBox="1"/>
          <p:nvPr/>
        </p:nvSpPr>
        <p:spPr>
          <a:xfrm>
            <a:off x="5944486" y="3373288"/>
            <a:ext cx="1921985" cy="1419619"/>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2017</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9</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月</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机构基金代销业务，首次为银行大机构客户购买基金提供服务，并且实现了智能化的定投和定赎功能，并于</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2018</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年初顺利投产</a:t>
            </a:r>
            <a:endParaRPr lang="zh-CN" altLang="en-US" sz="1400" dirty="0">
              <a:latin typeface="微软雅黑" panose="020B0503020204020204" pitchFamily="34" charset="-122"/>
              <a:ea typeface="微软雅黑" panose="020B0503020204020204" pitchFamily="34" charset="-122"/>
            </a:endParaRPr>
          </a:p>
        </p:txBody>
      </p:sp>
      <p:sp>
        <p:nvSpPr>
          <p:cNvPr id="34" name="文本框 9"/>
          <p:cNvSpPr txBox="1"/>
          <p:nvPr/>
        </p:nvSpPr>
        <p:spPr>
          <a:xfrm>
            <a:off x="7655612" y="1412402"/>
            <a:ext cx="1546594" cy="996427"/>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至今</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持续的新业务的拓展和新渠道的介入等方面提供专业化的服务</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438339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blipFill>
            <a:blip r:embed="rId3"/>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77382" cy="53091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第二部分</a:t>
            </a:r>
          </a:p>
        </p:txBody>
      </p:sp>
      <p:sp>
        <p:nvSpPr>
          <p:cNvPr id="5" name="TextBox 23"/>
          <p:cNvSpPr txBox="1"/>
          <p:nvPr/>
        </p:nvSpPr>
        <p:spPr>
          <a:xfrm>
            <a:off x="3773158" y="1826932"/>
            <a:ext cx="1073371" cy="284693"/>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项目背景</a:t>
            </a:r>
          </a:p>
        </p:txBody>
      </p:sp>
      <p:grpSp>
        <p:nvGrpSpPr>
          <p:cNvPr id="12" name="组合 11"/>
          <p:cNvGrpSpPr/>
          <p:nvPr/>
        </p:nvGrpSpPr>
        <p:grpSpPr>
          <a:xfrm>
            <a:off x="3707904" y="1275606"/>
            <a:ext cx="4608146" cy="530915"/>
            <a:chOff x="3707904" y="1275606"/>
            <a:chExt cx="3634549" cy="530915"/>
          </a:xfrm>
        </p:grpSpPr>
        <p:sp>
          <p:nvSpPr>
            <p:cNvPr id="4" name="TextBox 4"/>
            <p:cNvSpPr txBox="1"/>
            <p:nvPr/>
          </p:nvSpPr>
          <p:spPr>
            <a:xfrm>
              <a:off x="3707904" y="1275606"/>
              <a:ext cx="1392048" cy="530915"/>
            </a:xfrm>
            <a:prstGeom prst="rect">
              <a:avLst/>
            </a:prstGeom>
            <a:noFill/>
          </p:spPr>
          <p:txBody>
            <a:bodyPr wrap="none" lIns="68580" tIns="34290" rIns="68580" bIns="34290" rtlCol="0">
              <a:spAutoFit/>
            </a:bodyPr>
            <a:lstStyle/>
            <a:p>
              <a:r>
                <a:rPr lang="en-US" altLang="zh-CN" sz="3000" dirty="0">
                  <a:solidFill>
                    <a:srgbClr val="0E90BE"/>
                  </a:solidFill>
                  <a:latin typeface="Impact" panose="020B0806030902050204" pitchFamily="34" charset="0"/>
                </a:rPr>
                <a:t>QDII&amp;UT</a:t>
              </a:r>
              <a:endParaRPr lang="zh-CN" altLang="en-US" sz="3000" dirty="0">
                <a:solidFill>
                  <a:srgbClr val="0E90BE"/>
                </a:solidFill>
                <a:latin typeface="Impact" panose="020B0806030902050204" pitchFamily="34" charset="0"/>
              </a:endParaRPr>
            </a:p>
          </p:txBody>
        </p:sp>
        <p:sp>
          <p:nvSpPr>
            <p:cNvPr id="9" name="文本框 8"/>
            <p:cNvSpPr txBox="1"/>
            <p:nvPr/>
          </p:nvSpPr>
          <p:spPr>
            <a:xfrm>
              <a:off x="5008003" y="1337161"/>
              <a:ext cx="2334450" cy="407804"/>
            </a:xfrm>
            <a:prstGeom prst="rect">
              <a:avLst/>
            </a:prstGeom>
            <a:noFill/>
          </p:spPr>
          <p:txBody>
            <a:bodyPr wrap="none" lIns="68580" tIns="34290" rIns="68580" bIns="34290" rtlCol="0">
              <a:spAutoFit/>
            </a:bodyPr>
            <a:lstStyle/>
            <a:p>
              <a:r>
                <a:rPr lang="zh-CN" altLang="en-US" sz="2200" b="1" dirty="0" smtClean="0">
                  <a:solidFill>
                    <a:schemeClr val="tx1">
                      <a:lumMod val="75000"/>
                      <a:lumOff val="25000"/>
                    </a:schemeClr>
                  </a:solidFill>
                  <a:latin typeface="微软雅黑" panose="020B0503020204020204" pitchFamily="34" charset="-122"/>
                  <a:ea typeface="微软雅黑" panose="020B0503020204020204" pitchFamily="34" charset="-122"/>
                </a:rPr>
                <a:t>综合理财项目</a:t>
              </a:r>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情况汇报</a:t>
              </a:r>
            </a:p>
          </p:txBody>
        </p:sp>
      </p:grpSp>
      <p:sp>
        <p:nvSpPr>
          <p:cNvPr id="10" name="矩形 9"/>
          <p:cNvSpPr/>
          <p:nvPr/>
        </p:nvSpPr>
        <p:spPr>
          <a:xfrm>
            <a:off x="3825914" y="3281290"/>
            <a:ext cx="5319000" cy="200465"/>
          </a:xfrm>
          <a:prstGeom prst="rect">
            <a:avLst/>
          </a:prstGeom>
          <a:blipFill>
            <a:blip r:embed="rId3"/>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
        <p:nvSpPr>
          <p:cNvPr id="13" name="TextBox 23"/>
          <p:cNvSpPr txBox="1"/>
          <p:nvPr/>
        </p:nvSpPr>
        <p:spPr>
          <a:xfrm>
            <a:off x="5292080" y="1824136"/>
            <a:ext cx="1073371" cy="284693"/>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技术架构</a:t>
            </a:r>
          </a:p>
        </p:txBody>
      </p:sp>
      <p:sp>
        <p:nvSpPr>
          <p:cNvPr id="16" name="TextBox 23"/>
          <p:cNvSpPr txBox="1"/>
          <p:nvPr/>
        </p:nvSpPr>
        <p:spPr>
          <a:xfrm>
            <a:off x="3773158" y="2265064"/>
            <a:ext cx="1432443" cy="284693"/>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项目人员分析</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TextBox 23"/>
          <p:cNvSpPr txBox="1"/>
          <p:nvPr/>
        </p:nvSpPr>
        <p:spPr>
          <a:xfrm>
            <a:off x="5292080" y="2262268"/>
            <a:ext cx="1432443" cy="284693"/>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问题响应速度</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TextBox 23"/>
          <p:cNvSpPr txBox="1"/>
          <p:nvPr/>
        </p:nvSpPr>
        <p:spPr>
          <a:xfrm>
            <a:off x="6810997" y="1824136"/>
            <a:ext cx="1073371" cy="284693"/>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项目人员</a:t>
            </a:r>
          </a:p>
        </p:txBody>
      </p:sp>
      <p:sp>
        <p:nvSpPr>
          <p:cNvPr id="19" name="TextBox 23"/>
          <p:cNvSpPr txBox="1"/>
          <p:nvPr/>
        </p:nvSpPr>
        <p:spPr>
          <a:xfrm>
            <a:off x="6804248" y="2253805"/>
            <a:ext cx="1073371" cy="284693"/>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质量保证</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21419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1400" dirty="0" smtClean="0">
                <a:solidFill>
                  <a:prstClr val="black"/>
                </a:solidFill>
                <a:latin typeface="微软雅黑" panose="020B0503020204020204" pitchFamily="34" charset="-122"/>
                <a:ea typeface="微软雅黑" panose="020B0503020204020204" pitchFamily="34" charset="-122"/>
              </a:rPr>
              <a:t>QDII&amp;UT</a:t>
            </a:r>
            <a:r>
              <a:rPr lang="zh-CN" altLang="en-US" sz="1400" dirty="0" smtClean="0">
                <a:solidFill>
                  <a:prstClr val="black"/>
                </a:solidFill>
                <a:latin typeface="微软雅黑" panose="020B0503020204020204" pitchFamily="34" charset="-122"/>
                <a:ea typeface="微软雅黑" panose="020B0503020204020204" pitchFamily="34" charset="-122"/>
              </a:rPr>
              <a:t>系统</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sz="1400" dirty="0">
                <a:solidFill>
                  <a:prstClr val="black"/>
                </a:solidFill>
                <a:latin typeface="微软雅黑" panose="020B0503020204020204" pitchFamily="34" charset="-122"/>
                <a:ea typeface="微软雅黑" panose="020B0503020204020204" pitchFamily="34" charset="-122"/>
              </a:rPr>
              <a:t>项目背景</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467544" y="827849"/>
            <a:ext cx="6624696" cy="996427"/>
          </a:xfrm>
          <a:prstGeom prst="rect">
            <a:avLst/>
          </a:prstGeom>
        </p:spPr>
        <p:txBody>
          <a:bodyPr wrap="square">
            <a:spAutoFit/>
          </a:bodyPr>
          <a:lstStyle/>
          <a:p>
            <a:pPr>
              <a:lnSpc>
                <a:spcPct val="125000"/>
              </a:lnSpc>
            </a:pPr>
            <a:r>
              <a:rPr lang="zh-CN" altLang="en-US" sz="1400" b="1" dirty="0">
                <a:solidFill>
                  <a:schemeClr val="accent2"/>
                </a:solidFill>
                <a:latin typeface="微软雅黑" panose="020B0503020204020204" pitchFamily="34" charset="-122"/>
                <a:ea typeface="微软雅黑" panose="020B0503020204020204" pitchFamily="34" charset="-122"/>
              </a:rPr>
              <a:t>汇丰银行</a:t>
            </a:r>
            <a:r>
              <a:rPr lang="zh-CN" altLang="en-US" sz="1400" b="1" dirty="0" smtClean="0">
                <a:solidFill>
                  <a:schemeClr val="accent2"/>
                </a:solidFill>
                <a:latin typeface="微软雅黑" panose="020B0503020204020204" pitchFamily="34" charset="-122"/>
                <a:ea typeface="微软雅黑" panose="020B0503020204020204" pitchFamily="34" charset="-122"/>
              </a:rPr>
              <a:t>老综合理财在</a:t>
            </a:r>
            <a:r>
              <a:rPr lang="zh-CN" altLang="en-US" sz="1400" b="1" dirty="0">
                <a:solidFill>
                  <a:schemeClr val="accent2"/>
                </a:solidFill>
                <a:latin typeface="微软雅黑" panose="020B0503020204020204" pitchFamily="34" charset="-122"/>
                <a:ea typeface="微软雅黑" panose="020B0503020204020204" pitchFamily="34" charset="-122"/>
              </a:rPr>
              <a:t>作业过程中遇到的一系列痛点：</a:t>
            </a:r>
            <a:endParaRPr lang="en-US" altLang="zh-CN" sz="1400" b="1" dirty="0">
              <a:solidFill>
                <a:schemeClr val="accent2"/>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n"/>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前台和后台不同技术实现，查问题很慢</a:t>
            </a: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n"/>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跑批需要</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OPS</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人员单步执行，花费人力多</a:t>
            </a: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n"/>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新</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需求</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测试</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周期长</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，不满足业务快速上线的要求等</a:t>
            </a:r>
          </a:p>
        </p:txBody>
      </p:sp>
      <p:graphicFrame>
        <p:nvGraphicFramePr>
          <p:cNvPr id="4" name="图示 3"/>
          <p:cNvGraphicFramePr/>
          <p:nvPr>
            <p:extLst>
              <p:ext uri="{D42A27DB-BD31-4B8C-83A1-F6EECF244321}">
                <p14:modId xmlns:p14="http://schemas.microsoft.com/office/powerpoint/2010/main" val="4235133328"/>
              </p:ext>
            </p:extLst>
          </p:nvPr>
        </p:nvGraphicFramePr>
        <p:xfrm>
          <a:off x="462704" y="1835046"/>
          <a:ext cx="8213752" cy="2464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21419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1400" dirty="0" smtClean="0">
                <a:solidFill>
                  <a:prstClr val="black"/>
                </a:solidFill>
                <a:latin typeface="微软雅黑" panose="020B0503020204020204" pitchFamily="34" charset="-122"/>
                <a:ea typeface="微软雅黑" panose="020B0503020204020204" pitchFamily="34" charset="-122"/>
              </a:rPr>
              <a:t>QDII&amp;UT</a:t>
            </a:r>
            <a:r>
              <a:rPr lang="zh-CN" altLang="en-US" sz="1400" dirty="0" smtClean="0">
                <a:solidFill>
                  <a:prstClr val="black"/>
                </a:solidFill>
                <a:latin typeface="微软雅黑" panose="020B0503020204020204" pitchFamily="34" charset="-122"/>
                <a:ea typeface="微软雅黑" panose="020B0503020204020204" pitchFamily="34" charset="-122"/>
              </a:rPr>
              <a:t>系统</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sz="1400" dirty="0">
                <a:solidFill>
                  <a:prstClr val="black"/>
                </a:solidFill>
                <a:latin typeface="微软雅黑" panose="020B0503020204020204" pitchFamily="34" charset="-122"/>
                <a:ea typeface="微软雅黑" panose="020B0503020204020204" pitchFamily="34" charset="-122"/>
              </a:rPr>
              <a:t>技术架构</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85746817"/>
              </p:ext>
            </p:extLst>
          </p:nvPr>
        </p:nvGraphicFramePr>
        <p:xfrm>
          <a:off x="1043608" y="656762"/>
          <a:ext cx="7200800" cy="4038921"/>
        </p:xfrm>
        <a:graphic>
          <a:graphicData uri="http://schemas.openxmlformats.org/presentationml/2006/ole">
            <mc:AlternateContent xmlns:mc="http://schemas.openxmlformats.org/markup-compatibility/2006">
              <mc:Choice xmlns:v="urn:schemas-microsoft-com:vml" Requires="v">
                <p:oleObj spid="_x0000_s1123" name="Visio" r:id="rId4" imgW="9705184" imgH="6983722" progId="Visio.Drawing.11">
                  <p:embed/>
                </p:oleObj>
              </mc:Choice>
              <mc:Fallback>
                <p:oleObj name="Visio" r:id="rId4" imgW="9705184" imgH="698372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656762"/>
                        <a:ext cx="7200800" cy="4038921"/>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21419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1400" dirty="0" smtClean="0">
                <a:solidFill>
                  <a:prstClr val="black"/>
                </a:solidFill>
                <a:latin typeface="微软雅黑" panose="020B0503020204020204" pitchFamily="34" charset="-122"/>
                <a:ea typeface="微软雅黑" panose="020B0503020204020204" pitchFamily="34" charset="-122"/>
              </a:rPr>
              <a:t>QDII&amp;UT</a:t>
            </a:r>
            <a:r>
              <a:rPr lang="zh-CN" altLang="en-US" sz="1400" dirty="0" smtClean="0">
                <a:solidFill>
                  <a:prstClr val="black"/>
                </a:solidFill>
                <a:latin typeface="微软雅黑" panose="020B0503020204020204" pitchFamily="34" charset="-122"/>
                <a:ea typeface="微软雅黑" panose="020B0503020204020204" pitchFamily="34" charset="-122"/>
              </a:rPr>
              <a:t>系统</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sz="1400" dirty="0">
                <a:solidFill>
                  <a:prstClr val="black"/>
                </a:solidFill>
                <a:latin typeface="微软雅黑" panose="020B0503020204020204" pitchFamily="34" charset="-122"/>
                <a:ea typeface="微软雅黑" panose="020B0503020204020204" pitchFamily="34" charset="-122"/>
              </a:rPr>
              <a:t>项目人员</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8" name="表格 1"/>
          <p:cNvGraphicFramePr>
            <a:graphicFrameLocks noGrp="1"/>
          </p:cNvGraphicFramePr>
          <p:nvPr>
            <p:extLst>
              <p:ext uri="{D42A27DB-BD31-4B8C-83A1-F6EECF244321}">
                <p14:modId xmlns:p14="http://schemas.microsoft.com/office/powerpoint/2010/main" val="1756019546"/>
              </p:ext>
            </p:extLst>
          </p:nvPr>
        </p:nvGraphicFramePr>
        <p:xfrm>
          <a:off x="253370" y="636826"/>
          <a:ext cx="7991039" cy="4034676"/>
        </p:xfrm>
        <a:graphic>
          <a:graphicData uri="http://schemas.openxmlformats.org/drawingml/2006/table">
            <a:tbl>
              <a:tblPr>
                <a:tableStyleId>{5C22544A-7EE6-4342-B048-85BDC9FD1C3A}</a:tableStyleId>
              </a:tblPr>
              <a:tblGrid>
                <a:gridCol w="511288">
                  <a:extLst>
                    <a:ext uri="{9D8B030D-6E8A-4147-A177-3AD203B41FA5}">
                      <a16:colId xmlns="" xmlns:a16="http://schemas.microsoft.com/office/drawing/2014/main" val="20000"/>
                    </a:ext>
                  </a:extLst>
                </a:gridCol>
                <a:gridCol w="904764">
                  <a:extLst>
                    <a:ext uri="{9D8B030D-6E8A-4147-A177-3AD203B41FA5}">
                      <a16:colId xmlns="" xmlns:a16="http://schemas.microsoft.com/office/drawing/2014/main" val="20001"/>
                    </a:ext>
                  </a:extLst>
                </a:gridCol>
                <a:gridCol w="2630575">
                  <a:extLst>
                    <a:ext uri="{9D8B030D-6E8A-4147-A177-3AD203B41FA5}">
                      <a16:colId xmlns="" xmlns:a16="http://schemas.microsoft.com/office/drawing/2014/main" val="20002"/>
                    </a:ext>
                  </a:extLst>
                </a:gridCol>
                <a:gridCol w="1900666">
                  <a:extLst>
                    <a:ext uri="{9D8B030D-6E8A-4147-A177-3AD203B41FA5}">
                      <a16:colId xmlns="" xmlns:a16="http://schemas.microsoft.com/office/drawing/2014/main" val="20003"/>
                    </a:ext>
                  </a:extLst>
                </a:gridCol>
                <a:gridCol w="1021873">
                  <a:extLst>
                    <a:ext uri="{9D8B030D-6E8A-4147-A177-3AD203B41FA5}">
                      <a16:colId xmlns="" xmlns:a16="http://schemas.microsoft.com/office/drawing/2014/main" val="20005"/>
                    </a:ext>
                  </a:extLst>
                </a:gridCol>
                <a:gridCol w="1021873">
                  <a:extLst>
                    <a:ext uri="{9D8B030D-6E8A-4147-A177-3AD203B41FA5}">
                      <a16:colId xmlns="" xmlns:a16="http://schemas.microsoft.com/office/drawing/2014/main" val="20006"/>
                    </a:ext>
                  </a:extLst>
                </a:gridCol>
              </a:tblGrid>
              <a:tr h="402243">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序号</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人员</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项目角色</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pPr algn="ctr" fontAlgn="ctr"/>
                      <a:r>
                        <a:rPr lang="zh-CN" altLang="en-US" sz="1200" b="1" i="0" u="none" strike="noStrike" dirty="0">
                          <a:solidFill>
                            <a:schemeClr val="bg1"/>
                          </a:solidFill>
                          <a:effectLst/>
                          <a:latin typeface="微软雅黑" panose="020B0503020204020204" pitchFamily="34" charset="-122"/>
                          <a:ea typeface="微软雅黑" panose="020B0503020204020204" pitchFamily="34" charset="-122"/>
                        </a:rPr>
                        <a:t>驻场时间</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pPr algn="ctr" fontAlgn="ctr"/>
                      <a:r>
                        <a:rPr lang="zh-CN" altLang="en-US" sz="1200" b="1" i="0" u="none" strike="noStrike" dirty="0">
                          <a:solidFill>
                            <a:schemeClr val="bg1"/>
                          </a:solidFill>
                          <a:effectLst/>
                          <a:latin typeface="微软雅黑" panose="020B0503020204020204" pitchFamily="34" charset="-122"/>
                          <a:ea typeface="微软雅黑" panose="020B0503020204020204" pitchFamily="34" charset="-122"/>
                        </a:rPr>
                        <a:t>学历</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pPr algn="ctr" fontAlgn="ctr"/>
                      <a:r>
                        <a:rPr lang="zh-CN" altLang="en-US" sz="1200" b="1" i="0" u="none" strike="noStrike" dirty="0">
                          <a:solidFill>
                            <a:schemeClr val="bg1"/>
                          </a:solidFill>
                          <a:effectLst/>
                          <a:latin typeface="微软雅黑" panose="020B0503020204020204" pitchFamily="34" charset="-122"/>
                          <a:ea typeface="微软雅黑" panose="020B0503020204020204" pitchFamily="34" charset="-122"/>
                        </a:rPr>
                        <a:t>工作年限</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0"/>
                  </a:ext>
                </a:extLst>
              </a:tr>
              <a:tr h="300459">
                <a:tc>
                  <a:txBody>
                    <a:bodyPr/>
                    <a:lstStyle/>
                    <a:p>
                      <a:pPr algn="ctr" fontAlgn="ctr"/>
                      <a:r>
                        <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1</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刘洋</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产品经理</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非驻场</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50" u="none" strike="noStrike" kern="1200" dirty="0" smtClean="0">
                          <a:solidFill>
                            <a:schemeClr val="accent6">
                              <a:lumMod val="10000"/>
                            </a:schemeClr>
                          </a:solidFill>
                          <a:effectLst/>
                          <a:latin typeface="微软雅黑" panose="020B0503020204020204" pitchFamily="34" charset="-122"/>
                          <a:ea typeface="微软雅黑" panose="020B0503020204020204" pitchFamily="34" charset="-122"/>
                          <a:cs typeface="+mn-cs"/>
                        </a:rPr>
                        <a:t>本科</a:t>
                      </a:r>
                      <a:endParaRPr lang="zh-CN" altLang="en-US" sz="105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8</a:t>
                      </a: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en-US" altLang="zh-CN"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00459">
                <a:tc>
                  <a:txBody>
                    <a:bodyPr/>
                    <a:lstStyle/>
                    <a:p>
                      <a:pPr algn="ctr" fontAlgn="ctr"/>
                      <a:r>
                        <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2</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赵真</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架构师</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非驻场</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5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rPr>
                        <a:t>本科</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10</a:t>
                      </a: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00459">
                <a:tc>
                  <a:txBody>
                    <a:bodyPr/>
                    <a:lstStyle/>
                    <a:p>
                      <a:pPr algn="ctr" fontAlgn="ctr"/>
                      <a:r>
                        <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3</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张帆</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研发经理</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非驻场</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5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rPr>
                        <a:t>本科</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10</a:t>
                      </a: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00459">
                <a:tc>
                  <a:txBody>
                    <a:bodyPr/>
                    <a:lstStyle/>
                    <a:p>
                      <a:pPr algn="ctr" fontAlgn="ctr"/>
                      <a:r>
                        <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4</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zh-CN" altLang="en-US" sz="1050" b="0" i="0" u="none" strike="noStrike" kern="1200" dirty="0" smtClean="0">
                          <a:solidFill>
                            <a:schemeClr val="accent6">
                              <a:lumMod val="10000"/>
                            </a:schemeClr>
                          </a:solidFill>
                          <a:effectLst/>
                          <a:latin typeface="微软雅黑" panose="020B0503020204020204" pitchFamily="34" charset="-122"/>
                          <a:ea typeface="微软雅黑" panose="020B0503020204020204" pitchFamily="34" charset="-122"/>
                          <a:cs typeface="+mn-cs"/>
                        </a:rPr>
                        <a:t>马慧</a:t>
                      </a:r>
                      <a:endParaRPr lang="zh-CN" altLang="en-US" sz="1050" b="0" i="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研发经理</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非驻场</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5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rPr>
                        <a:t>本科</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6</a:t>
                      </a: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321203">
                <a:tc>
                  <a:txBody>
                    <a:bodyPr/>
                    <a:lstStyle/>
                    <a:p>
                      <a:pPr algn="ctr" fontAlgn="ctr"/>
                      <a:r>
                        <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5</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袁奇林</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开发人员</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非驻场</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5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rPr>
                        <a:t>本科</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4</a:t>
                      </a: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300459">
                <a:tc>
                  <a:txBody>
                    <a:bodyPr/>
                    <a:lstStyle/>
                    <a:p>
                      <a:pPr algn="ctr" fontAlgn="ctr"/>
                      <a:r>
                        <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6</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邢昌虎</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开发人员</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非驻场</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50" u="none" strike="noStrike" kern="1200" dirty="0" smtClean="0">
                          <a:solidFill>
                            <a:schemeClr val="accent6">
                              <a:lumMod val="10000"/>
                            </a:schemeClr>
                          </a:solidFill>
                          <a:effectLst/>
                          <a:latin typeface="微软雅黑" panose="020B0503020204020204" pitchFamily="34" charset="-122"/>
                          <a:ea typeface="微软雅黑" panose="020B0503020204020204" pitchFamily="34" charset="-122"/>
                          <a:cs typeface="+mn-cs"/>
                        </a:rPr>
                        <a:t>本科</a:t>
                      </a:r>
                      <a:endParaRPr lang="zh-CN" altLang="en-US" sz="105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3</a:t>
                      </a: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285247">
                <a:tc>
                  <a:txBody>
                    <a:bodyPr/>
                    <a:lstStyle/>
                    <a:p>
                      <a:pPr algn="ctr" fontAlgn="ctr"/>
                      <a:r>
                        <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7</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章国庆</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开发人员</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非驻场</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5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rPr>
                        <a:t>本科</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7</a:t>
                      </a: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311158">
                <a:tc>
                  <a:txBody>
                    <a:bodyPr/>
                    <a:lstStyle/>
                    <a:p>
                      <a:pPr algn="ctr" fontAlgn="ctr"/>
                      <a:r>
                        <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8</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王峨林</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项目总监</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2010.01</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5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rPr>
                        <a:t>本科</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15</a:t>
                      </a: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311153">
                <a:tc>
                  <a:txBody>
                    <a:bodyPr/>
                    <a:lstStyle/>
                    <a:p>
                      <a:pPr algn="ctr" fontAlgn="ctr"/>
                      <a:r>
                        <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9</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肖伟</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项目经理</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2016.05</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50" u="none" strike="noStrike" kern="1200" dirty="0" smtClean="0">
                          <a:solidFill>
                            <a:schemeClr val="accent6">
                              <a:lumMod val="10000"/>
                            </a:schemeClr>
                          </a:solidFill>
                          <a:effectLst/>
                          <a:latin typeface="微软雅黑" panose="020B0503020204020204" pitchFamily="34" charset="-122"/>
                          <a:ea typeface="微软雅黑" panose="020B0503020204020204" pitchFamily="34" charset="-122"/>
                          <a:cs typeface="+mn-cs"/>
                        </a:rPr>
                        <a:t>本科</a:t>
                      </a:r>
                      <a:endParaRPr lang="zh-CN" altLang="en-US" sz="105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10</a:t>
                      </a: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300459">
                <a:tc>
                  <a:txBody>
                    <a:bodyPr/>
                    <a:lstStyle/>
                    <a:p>
                      <a:pPr algn="ctr" fontAlgn="ctr"/>
                      <a:r>
                        <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10</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韩博文</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实施工程师</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2019.07</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zh-CN" altLang="en-US" sz="105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rPr>
                        <a:t>本科</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2</a:t>
                      </a: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r h="300459">
                <a:tc>
                  <a:txBody>
                    <a:bodyPr/>
                    <a:lstStyle/>
                    <a:p>
                      <a:pPr algn="ctr" fontAlgn="ctr"/>
                      <a:r>
                        <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11</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王秋苹</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质量管理</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非驻场</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zh-CN" altLang="en-US" sz="105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rPr>
                        <a:t>本科</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5</a:t>
                      </a: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496474418"/>
                  </a:ext>
                </a:extLst>
              </a:tr>
              <a:tr h="300459">
                <a:tc>
                  <a:txBody>
                    <a:bodyPr/>
                    <a:lstStyle/>
                    <a:p>
                      <a:pPr algn="ctr" fontAlgn="ctr"/>
                      <a:r>
                        <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12</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黄日红</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客户经理</a:t>
                      </a:r>
                      <a:endPar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rPr>
                        <a:t>非驻场</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zh-CN" altLang="en-US" sz="1050" u="none" strike="noStrike" kern="1200" dirty="0">
                          <a:solidFill>
                            <a:schemeClr val="accent6">
                              <a:lumMod val="10000"/>
                            </a:schemeClr>
                          </a:solidFill>
                          <a:effectLst/>
                          <a:latin typeface="微软雅黑" panose="020B0503020204020204" pitchFamily="34" charset="-122"/>
                          <a:ea typeface="微软雅黑" panose="020B0503020204020204" pitchFamily="34" charset="-122"/>
                          <a:cs typeface="+mn-cs"/>
                        </a:rPr>
                        <a:t>本科</a:t>
                      </a: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fontAlgn="ctr"/>
                      <a:r>
                        <a:rPr lang="en-US" altLang="zh-CN"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25</a:t>
                      </a:r>
                      <a:r>
                        <a:rPr lang="zh-CN" altLang="en-US" sz="1050" b="0" i="0" u="none" strike="noStrike" dirty="0" smtClean="0">
                          <a:solidFill>
                            <a:schemeClr val="accent6">
                              <a:lumMod val="10000"/>
                            </a:schemeClr>
                          </a:solidFill>
                          <a:effectLst/>
                          <a:latin typeface="微软雅黑" panose="020B0503020204020204" pitchFamily="34" charset="-122"/>
                          <a:ea typeface="微软雅黑" panose="020B0503020204020204" pitchFamily="34" charset="-122"/>
                        </a:rPr>
                        <a:t>年</a:t>
                      </a:r>
                      <a:endParaRPr lang="en-US" altLang="zh-CN" sz="1050" b="0" i="0" u="none" strike="noStrike" dirty="0">
                        <a:solidFill>
                          <a:schemeClr val="accent6">
                            <a:lumMod val="10000"/>
                          </a:schemeClr>
                        </a:solidFill>
                        <a:effectLst/>
                        <a:latin typeface="微软雅黑" panose="020B0503020204020204" pitchFamily="34" charset="-122"/>
                        <a:ea typeface="微软雅黑" panose="020B0503020204020204" pitchFamily="34" charset="-122"/>
                      </a:endParaRPr>
                    </a:p>
                  </a:txBody>
                  <a:tcPr marL="7739" marR="7739" marT="7739"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5859609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602847a1-c49f-403b-840b-e4f30a1194a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9862</TotalTime>
  <Words>2363</Words>
  <Application>Microsoft Office PowerPoint</Application>
  <PresentationFormat>全屏显示(16:9)</PresentationFormat>
  <Paragraphs>435</Paragraphs>
  <Slides>27</Slides>
  <Notes>20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29" baseType="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人工智能应用实例：晓鲸</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严谨实用2015</dc:title>
  <dc:creator>Freeman Wong</dc:creator>
  <cp:lastModifiedBy>xiaowei</cp:lastModifiedBy>
  <cp:revision>419</cp:revision>
  <dcterms:created xsi:type="dcterms:W3CDTF">2018-07-23T04:01:00Z</dcterms:created>
  <dcterms:modified xsi:type="dcterms:W3CDTF">2020-04-08T13:36:16Z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