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8" r:id="rId14"/>
    <p:sldId id="268" r:id="rId15"/>
    <p:sldId id="276" r:id="rId16"/>
    <p:sldId id="277" r:id="rId17"/>
    <p:sldId id="269" r:id="rId18"/>
    <p:sldId id="270" r:id="rId19"/>
    <p:sldId id="271" r:id="rId20"/>
    <p:sldId id="272" r:id="rId21"/>
    <p:sldId id="273" r:id="rId22"/>
    <p:sldId id="275" r:id="rId23"/>
    <p:sldId id="274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8" autoAdjust="0"/>
  </p:normalViewPr>
  <p:slideViewPr>
    <p:cSldViewPr>
      <p:cViewPr varScale="1">
        <p:scale>
          <a:sx n="120" d="100"/>
          <a:sy n="120" d="100"/>
        </p:scale>
        <p:origin x="-175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220F0-507B-4AED-AFBD-C49E997173DF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55C22-DC58-4342-AB37-DF90F10D9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55C22-DC58-4342-AB37-DF90F10D9F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70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 smtClean="0"/>
              <a:t>Genes relationships in a pathway in the whole database.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Genes relationships in a pathway in one to three time points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Genes relationships weights bigger than one number in a pathway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55C22-DC58-4342-AB37-DF90F10D9F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7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55C22-DC58-4342-AB37-DF90F10D9FC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5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2855" y="1122473"/>
            <a:ext cx="6858295" cy="2386818"/>
          </a:xfrm>
        </p:spPr>
        <p:txBody>
          <a:bodyPr anchor="b"/>
          <a:lstStyle>
            <a:lvl1pPr>
              <a:defRPr lang="en-US" sz="5000"/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2855" y="3601271"/>
            <a:ext cx="6858295" cy="1657210"/>
          </a:xfrm>
        </p:spPr>
        <p:txBody>
          <a:bodyPr anchorCtr="1"/>
          <a:lstStyle>
            <a:lvl1pPr algn="ctr">
              <a:defRPr sz="2000"/>
            </a:lvl1pPr>
          </a:lstStyle>
          <a:p>
            <a:pPr lvl="0"/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977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389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87598" y="274387"/>
            <a:ext cx="1799260" cy="5308364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88639" y="274387"/>
            <a:ext cx="5286428" cy="530836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081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457200" y="273282"/>
            <a:ext cx="8229273" cy="1144743"/>
          </a:xfrm>
        </p:spPr>
        <p:txBody>
          <a:bodyPr/>
          <a:lstStyle>
            <a:lvl1pPr>
              <a:defRPr lang="nb-NO"/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nb-NO" noProof="1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9"/>
          </p:nvPr>
        </p:nvSpPr>
        <p:spPr>
          <a:xfrm>
            <a:off x="457200" y="1604696"/>
            <a:ext cx="8229273" cy="3976913"/>
          </a:xfrm>
        </p:spPr>
        <p:txBody>
          <a:bodyPr/>
          <a:lstStyle>
            <a:lvl1pPr>
              <a:spcBef>
                <a:spcPts val="1169"/>
              </a:spcBef>
              <a:spcAft>
                <a:spcPts val="0"/>
              </a:spcAft>
              <a:defRPr lang="nb-NO" sz="26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微软雅黑" panose="020B0503020204020204" pitchFamily="2" charset="-122"/>
                <a:cs typeface="Arial" panose="020B0604020202020204" pitchFamily="34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1"/>
          <p:cNvSpPr txBox="1">
            <a:spLocks noGrp="1"/>
          </p:cNvSpPr>
          <p:nvPr>
            <p:ph type="dt" sz="half" idx="20"/>
          </p:nvPr>
        </p:nvSpPr>
        <p:spPr/>
        <p:txBody>
          <a:bodyPr numCol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Times New Roman" pitchFamily="18" charset="0"/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7" name="Footer Placeholder 2"/>
          <p:cNvSpPr txBox="1">
            <a:spLocks noGrp="1"/>
          </p:cNvSpPr>
          <p:nvPr>
            <p:ph type="ftr" sz="quarter" idx="21"/>
          </p:nvPr>
        </p:nvSpPr>
        <p:spPr/>
        <p:txBody>
          <a:bodyPr numCol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Slide Number Placeholder 3"/>
          <p:cNvSpPr txBox="1"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559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803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587" y="1710209"/>
            <a:ext cx="7887445" cy="2852949"/>
          </a:xfrm>
        </p:spPr>
        <p:txBody>
          <a:bodyPr anchor="b"/>
          <a:lstStyle>
            <a:lvl1pPr>
              <a:defRPr lang="en-US" sz="5000"/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587" y="4589666"/>
            <a:ext cx="7887445" cy="1499750"/>
          </a:xfrm>
        </p:spPr>
        <p:txBody>
          <a:bodyPr/>
          <a:lstStyle>
            <a:lvl1pPr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98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88638" y="1604203"/>
            <a:ext cx="3450830" cy="39785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51999" y="1604203"/>
            <a:ext cx="3452005" cy="39785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601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9447" y="364804"/>
            <a:ext cx="7887445" cy="132513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9447" y="1680594"/>
            <a:ext cx="3869289" cy="824703"/>
          </a:xfrm>
        </p:spPr>
        <p:txBody>
          <a:bodyPr anchor="b"/>
          <a:lstStyle>
            <a:lvl1pPr>
              <a:defRPr sz="2000" b="1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29447" y="2505297"/>
            <a:ext cx="3869289" cy="3683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8847" y="1680594"/>
            <a:ext cx="3888045" cy="824703"/>
          </a:xfrm>
        </p:spPr>
        <p:txBody>
          <a:bodyPr anchor="b"/>
          <a:lstStyle>
            <a:lvl1pPr>
              <a:defRPr sz="2000" b="1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8847" y="2505297"/>
            <a:ext cx="3888045" cy="3683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032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321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295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9447" y="456783"/>
            <a:ext cx="2949151" cy="1601087"/>
          </a:xfrm>
        </p:spPr>
        <p:txBody>
          <a:bodyPr anchor="b"/>
          <a:lstStyle>
            <a:lvl1pPr>
              <a:defRPr lang="en-US" sz="2600"/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6870" y="986843"/>
            <a:ext cx="4630022" cy="487496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29447" y="2057871"/>
            <a:ext cx="2949151" cy="3811729"/>
          </a:xfrm>
        </p:spPr>
        <p:txBody>
          <a:bodyPr/>
          <a:lstStyle>
            <a:lvl1pPr>
              <a:defRPr sz="130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585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9447" y="456783"/>
            <a:ext cx="2949151" cy="1601087"/>
          </a:xfrm>
        </p:spPr>
        <p:txBody>
          <a:bodyPr anchor="b"/>
          <a:lstStyle>
            <a:lvl1pPr>
              <a:defRPr lang="en-US" sz="2600"/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6870" y="986843"/>
            <a:ext cx="4630022" cy="4874964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29447" y="2057871"/>
            <a:ext cx="2949151" cy="3811729"/>
          </a:xfrm>
        </p:spPr>
        <p:txBody>
          <a:bodyPr/>
          <a:lstStyle>
            <a:lvl1pPr>
              <a:defRPr sz="130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16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44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1488640" y="274383"/>
            <a:ext cx="7198219" cy="1144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de-DE" noProof="1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1488640" y="1604202"/>
            <a:ext cx="7015362" cy="39785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de-DE" noProof="1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7142" y="6248435"/>
            <a:ext cx="2129810" cy="472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75547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200" b="0" i="0" u="none" strike="noStrike" kern="1200" cap="none" spc="0" baseline="0" noProof="1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fld id="{530820CF-B880-4189-942D-D702A7CBA730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7316" y="6248435"/>
            <a:ext cx="2897573" cy="472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75547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200" b="0" i="0" u="none" strike="noStrike" kern="1200" cap="none" spc="0" baseline="0" noProof="1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5877" y="6248435"/>
            <a:ext cx="2129810" cy="472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defRPr sz="1200">
                <a:solidFill>
                  <a:srgbClr val="000000"/>
                </a:solidFill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de-DE" sz="3300" kern="1200">
          <a:solidFill>
            <a:srgbClr val="050505"/>
          </a:solidFill>
          <a:latin typeface="Raleway" pitchFamily="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050505"/>
          </a:solidFill>
          <a:latin typeface="Raleway" pitchFamily="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050505"/>
          </a:solidFill>
          <a:latin typeface="Raleway" pitchFamily="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050505"/>
          </a:solidFill>
          <a:latin typeface="Raleway" pitchFamily="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050505"/>
          </a:solidFill>
          <a:latin typeface="Raleway" pitchFamily="2"/>
        </a:defRPr>
      </a:lvl5pPr>
      <a:lvl6pPr marL="377739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050505"/>
          </a:solidFill>
          <a:latin typeface="Raleway" pitchFamily="2"/>
        </a:defRPr>
      </a:lvl6pPr>
      <a:lvl7pPr marL="755477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050505"/>
          </a:solidFill>
          <a:latin typeface="Raleway" pitchFamily="2"/>
        </a:defRPr>
      </a:lvl7pPr>
      <a:lvl8pPr marL="1133216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050505"/>
          </a:solidFill>
          <a:latin typeface="Raleway" pitchFamily="2"/>
        </a:defRPr>
      </a:lvl8pPr>
      <a:lvl9pPr marL="1510955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050505"/>
          </a:solidFill>
          <a:latin typeface="Raleway" pitchFamily="2"/>
        </a:defRPr>
      </a:lvl9pPr>
    </p:titleStyle>
    <p:bodyStyle>
      <a:lvl1pPr algn="l" rtl="0" eaLnBrk="1" fontAlgn="base" hangingPunct="1">
        <a:spcBef>
          <a:spcPct val="0"/>
        </a:spcBef>
        <a:spcAft>
          <a:spcPts val="1074"/>
        </a:spcAft>
        <a:defRPr lang="en-US" sz="2400" kern="1200">
          <a:solidFill>
            <a:srgbClr val="050505"/>
          </a:solidFill>
          <a:latin typeface="TlwgTypewriter" pitchFamily="50"/>
        </a:defRPr>
      </a:lvl1pPr>
      <a:lvl2pPr marL="566608" lvl="1" indent="-188869" algn="l" rtl="0" eaLnBrk="1" fontAlgn="base" hangingPunct="1">
        <a:lnSpc>
          <a:spcPct val="90000"/>
        </a:lnSpc>
        <a:spcBef>
          <a:spcPts val="413"/>
        </a:spcBef>
        <a:spcAft>
          <a:spcPct val="0"/>
        </a:spcAft>
        <a:buSzPct val="100000"/>
        <a:buFont typeface="Arial" pitchFamily="34" charset="0"/>
        <a:buChar char="•"/>
        <a:defRPr lang="en-US" sz="2000" kern="1200">
          <a:solidFill>
            <a:srgbClr val="000000"/>
          </a:solidFill>
          <a:latin typeface="Calibri" panose="020F0502020204030204"/>
        </a:defRPr>
      </a:lvl2pPr>
      <a:lvl3pPr marL="944347" lvl="2" indent="-188869" algn="l" rtl="0" eaLnBrk="1" fontAlgn="base" hangingPunct="1">
        <a:lnSpc>
          <a:spcPct val="90000"/>
        </a:lnSpc>
        <a:spcBef>
          <a:spcPts val="413"/>
        </a:spcBef>
        <a:spcAft>
          <a:spcPct val="0"/>
        </a:spcAft>
        <a:buSzPct val="100000"/>
        <a:buFont typeface="Arial" pitchFamily="34" charset="0"/>
        <a:buChar char="•"/>
        <a:defRPr lang="en-US" sz="1700" kern="1200">
          <a:solidFill>
            <a:srgbClr val="000000"/>
          </a:solidFill>
          <a:latin typeface="Calibri" panose="020F0502020204030204"/>
        </a:defRPr>
      </a:lvl3pPr>
      <a:lvl4pPr marL="1322085" lvl="3" indent="-188869" algn="l" rtl="0" eaLnBrk="1" fontAlgn="base" hangingPunct="1">
        <a:lnSpc>
          <a:spcPct val="90000"/>
        </a:lnSpc>
        <a:spcBef>
          <a:spcPts val="413"/>
        </a:spcBef>
        <a:spcAft>
          <a:spcPct val="0"/>
        </a:spcAft>
        <a:buSzPct val="100000"/>
        <a:buFont typeface="Arial" pitchFamily="34" charset="0"/>
        <a:buChar char="•"/>
        <a:defRPr lang="en-US" kern="1200">
          <a:solidFill>
            <a:srgbClr val="000000"/>
          </a:solidFill>
          <a:latin typeface="Calibri" panose="020F0502020204030204"/>
        </a:defRPr>
      </a:lvl4pPr>
      <a:lvl5pPr marL="1699824" lvl="4" indent="-188869" algn="l" rtl="0" eaLnBrk="1" fontAlgn="base" hangingPunct="1">
        <a:lnSpc>
          <a:spcPct val="90000"/>
        </a:lnSpc>
        <a:spcBef>
          <a:spcPts val="413"/>
        </a:spcBef>
        <a:spcAft>
          <a:spcPct val="0"/>
        </a:spcAft>
        <a:buSzPct val="100000"/>
        <a:buFont typeface="Arial" pitchFamily="34" charset="0"/>
        <a:buChar char="•"/>
        <a:defRPr lang="en-US" kern="1200">
          <a:solidFill>
            <a:srgbClr val="000000"/>
          </a:solidFill>
          <a:latin typeface="Calibri" panose="020F0502020204030204"/>
        </a:defRPr>
      </a:lvl5pPr>
      <a:lvl6pPr marL="2077563" marR="0" lvl="5" indent="-188869" algn="l" defTabSz="755477" rtl="0" eaLnBrk="1" fontAlgn="auto" hangingPunct="1">
        <a:lnSpc>
          <a:spcPct val="90000"/>
        </a:lnSpc>
        <a:spcBef>
          <a:spcPts val="413"/>
        </a:spcBef>
        <a:spcAft>
          <a:spcPts val="0"/>
        </a:spcAft>
        <a:buSzPct val="100000"/>
        <a:buFont typeface="Arial" panose="020B0604020202020204" pitchFamily="34"/>
        <a:buChar char="•"/>
        <a:defRPr lang="en-US" sz="1500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6pPr>
      <a:lvl7pPr marL="2455301" marR="0" lvl="6" indent="-188869" algn="l" defTabSz="755477" rtl="0" eaLnBrk="1" fontAlgn="auto" hangingPunct="1">
        <a:lnSpc>
          <a:spcPct val="90000"/>
        </a:lnSpc>
        <a:spcBef>
          <a:spcPts val="413"/>
        </a:spcBef>
        <a:spcAft>
          <a:spcPts val="0"/>
        </a:spcAft>
        <a:buSzPct val="100000"/>
        <a:buFont typeface="Arial" panose="020B0604020202020204" pitchFamily="34"/>
        <a:buChar char="•"/>
        <a:defRPr lang="en-US" sz="1500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7pPr>
      <a:lvl8pPr marL="2833040" marR="0" lvl="7" indent="-188869" algn="l" defTabSz="755477" rtl="0" eaLnBrk="1" fontAlgn="auto" hangingPunct="1">
        <a:lnSpc>
          <a:spcPct val="90000"/>
        </a:lnSpc>
        <a:spcBef>
          <a:spcPts val="413"/>
        </a:spcBef>
        <a:spcAft>
          <a:spcPts val="0"/>
        </a:spcAft>
        <a:buSzPct val="100000"/>
        <a:buFont typeface="Arial" panose="020B0604020202020204" pitchFamily="34"/>
        <a:buChar char="•"/>
        <a:defRPr lang="en-US" sz="1500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8pPr>
      <a:lvl9pPr marL="3210778" marR="0" lvl="8" indent="-188869" algn="l" defTabSz="755477" rtl="0" eaLnBrk="1" fontAlgn="auto" hangingPunct="1">
        <a:lnSpc>
          <a:spcPct val="90000"/>
        </a:lnSpc>
        <a:spcBef>
          <a:spcPts val="413"/>
        </a:spcBef>
        <a:spcAft>
          <a:spcPts val="0"/>
        </a:spcAft>
        <a:buSzPct val="100000"/>
        <a:buFont typeface="Arial" panose="020B0604020202020204" pitchFamily="34"/>
        <a:buChar char="•"/>
        <a:defRPr lang="en-US" sz="1500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9pPr>
    </p:bodyStyle>
    <p:otherStyle>
      <a:lvl1pPr lvl="0" eaLnBrk="1" hangingPunct="1">
        <a:defRPr kern="1200"/>
      </a:lvl1pPr>
      <a:lvl2pPr lvl="1" eaLnBrk="1" hangingPunct="1">
        <a:defRPr kern="1200"/>
      </a:lvl2pPr>
      <a:lvl3pPr lvl="2" eaLnBrk="1" hangingPunct="1">
        <a:defRPr kern="1200"/>
      </a:lvl3pPr>
      <a:lvl4pPr lvl="3" eaLnBrk="1" hangingPunct="1">
        <a:defRPr kern="1200"/>
      </a:lvl4pPr>
      <a:lvl5pPr lvl="4" eaLnBrk="1" hangingPunct="1">
        <a:defRPr kern="1200"/>
      </a:lvl5pPr>
      <a:lvl6pPr marL="1888693" lvl="5" eaLnBrk="1" hangingPunct="1">
        <a:defRPr kern="1200"/>
      </a:lvl6pPr>
      <a:lvl7pPr marL="2266432" lvl="6" eaLnBrk="1" hangingPunct="1">
        <a:defRPr kern="1200"/>
      </a:lvl7pPr>
      <a:lvl8pPr marL="2644170" lvl="7" eaLnBrk="1" hangingPunct="1">
        <a:defRPr kern="1200"/>
      </a:lvl8pPr>
      <a:lvl9pPr marL="3021909" lvl="8" eaLnBrk="1" hangingPunct="1">
        <a:defRPr kern="1200"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xiaowei3223/database/blob/master/neo4j_install_in_linux/neo4j%20installed%20in%20linux%20database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ora-lab.github.io/Our_team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0.168.119.229:7474/browser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aowei3223/neo4j_time_course_shiny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4105" y="1122473"/>
            <a:ext cx="6858295" cy="2386818"/>
          </a:xfrm>
        </p:spPr>
        <p:txBody>
          <a:bodyPr/>
          <a:lstStyle/>
          <a:p>
            <a:r>
              <a:rPr lang="en-US" altLang="zh-CN" dirty="0" smtClean="0"/>
              <a:t>Project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Xiaowei</a:t>
            </a:r>
            <a:endParaRPr lang="en-US" altLang="zh-CN" dirty="0" smtClean="0"/>
          </a:p>
          <a:p>
            <a:r>
              <a:rPr lang="en-US" altLang="zh-CN" dirty="0" smtClean="0"/>
              <a:t>2020.1.10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606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“failure”的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71"/>
          <a:stretch/>
        </p:blipFill>
        <p:spPr bwMode="auto">
          <a:xfrm>
            <a:off x="4978994" y="900608"/>
            <a:ext cx="4201518" cy="5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35896" y="2581453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7704" y="145342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Make cluster via cypher in neo4j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7704" y="299695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Plot genes relationships in R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131840" y="1916832"/>
            <a:ext cx="144016" cy="1080120"/>
          </a:xfrm>
          <a:prstGeom prst="downArrow">
            <a:avLst/>
          </a:prstGeom>
          <a:noFill/>
          <a:ln w="31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51720" y="436510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 more than 5 minutes</a:t>
            </a:r>
          </a:p>
          <a:p>
            <a:endParaRPr lang="en-US" altLang="zh-CN" dirty="0"/>
          </a:p>
          <a:p>
            <a:r>
              <a:rPr lang="en-US" altLang="zh-CN" dirty="0" smtClean="0"/>
              <a:t>Relationships up to </a:t>
            </a:r>
            <a:r>
              <a:rPr lang="en-US" altLang="zh-CN" dirty="0"/>
              <a:t>929158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Rstudio</a:t>
            </a:r>
            <a:r>
              <a:rPr lang="en-US" altLang="zh-CN" dirty="0" smtClean="0"/>
              <a:t>  crash fault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275856" y="687420"/>
            <a:ext cx="3600400" cy="43204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Cluster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06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5856" y="2564904"/>
            <a:ext cx="34383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Dynamic GSA 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9362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6791325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 flipH="1">
            <a:off x="3923928" y="5910684"/>
            <a:ext cx="648072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 flipH="1">
            <a:off x="3923928" y="5085184"/>
            <a:ext cx="648072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 flipH="1">
            <a:off x="3923928" y="2060848"/>
            <a:ext cx="648072" cy="720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815207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TRAP assumes that there are two time series from control and treatment samples.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4383975"/>
            <a:ext cx="38884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For time-course data to be properly modeled by functional data analysis techniques, we in general </a:t>
            </a:r>
            <a:r>
              <a:rPr lang="en-US" altLang="zh-CN" sz="1100" b="1" dirty="0"/>
              <a:t>recommend &gt;7 time points</a:t>
            </a:r>
            <a:r>
              <a:rPr lang="en-US" altLang="zh-CN" sz="1100" dirty="0" smtClean="0"/>
              <a:t>.</a:t>
            </a:r>
          </a:p>
          <a:p>
            <a:endParaRPr lang="en-US" altLang="zh-CN" sz="1100" dirty="0"/>
          </a:p>
          <a:p>
            <a:r>
              <a:rPr lang="en-US" altLang="zh-CN" sz="1100" dirty="0"/>
              <a:t>In general, we recommend to conduct the </a:t>
            </a:r>
            <a:r>
              <a:rPr lang="en-US" altLang="zh-CN" sz="1100" b="1" dirty="0"/>
              <a:t>analysis in individual replicate</a:t>
            </a:r>
            <a:r>
              <a:rPr lang="en-US" altLang="zh-CN" sz="1100" dirty="0"/>
              <a:t> and then </a:t>
            </a:r>
            <a:r>
              <a:rPr lang="en-US" altLang="zh-CN" sz="1100" b="1" dirty="0"/>
              <a:t>combine the p-values </a:t>
            </a:r>
            <a:r>
              <a:rPr lang="en-US" altLang="zh-CN" sz="1100" dirty="0"/>
              <a:t>using some meta data analysis techniques, such as Fisher’s p-value combination (as we did in the paper)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43628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1916832"/>
            <a:ext cx="655272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test </a:t>
            </a:r>
            <a:r>
              <a:rPr lang="en-US" altLang="zh-CN" dirty="0"/>
              <a:t>on phenotype effects and gene-phenotype </a:t>
            </a:r>
            <a:r>
              <a:rPr lang="en-US" altLang="zh-CN" dirty="0" smtClean="0"/>
              <a:t>interaction.</a:t>
            </a:r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Likelihood ratio approach </a:t>
            </a:r>
          </a:p>
          <a:p>
            <a:r>
              <a:rPr lang="en-US" altLang="zh-CN" sz="1600" dirty="0" smtClean="0"/>
              <a:t>       For categorical </a:t>
            </a:r>
            <a:r>
              <a:rPr lang="en-US" altLang="zh-CN" sz="1600" dirty="0"/>
              <a:t>variables (e.g. SNPs) and even mixed data</a:t>
            </a:r>
            <a:endParaRPr lang="en-US" altLang="zh-CN" sz="1600" dirty="0" smtClean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Closed and hierarchical testing procedures in testing many groups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the </a:t>
            </a:r>
            <a:r>
              <a:rPr lang="en-US" altLang="zh-CN" sz="1600" dirty="0"/>
              <a:t>experiment-wise error rate equals the required level of </a:t>
            </a:r>
            <a:endParaRPr lang="en-US" altLang="zh-CN" sz="1600" dirty="0" smtClean="0"/>
          </a:p>
          <a:p>
            <a:r>
              <a:rPr lang="en-US" altLang="zh-CN" sz="1600" dirty="0" smtClean="0"/>
              <a:t>        confidence  of </a:t>
            </a:r>
            <a:r>
              <a:rPr lang="en-US" altLang="zh-CN" sz="1600" dirty="0"/>
              <a:t>the overall </a:t>
            </a:r>
            <a:r>
              <a:rPr lang="en-US" altLang="zh-CN" sz="1600" dirty="0" smtClean="0"/>
              <a:t>test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2843808" y="1196752"/>
            <a:ext cx="3456384" cy="50405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Global ANCOVA </a:t>
            </a:r>
          </a:p>
        </p:txBody>
      </p:sp>
    </p:spTree>
    <p:extLst>
      <p:ext uri="{BB962C8B-B14F-4D97-AF65-F5344CB8AC3E}">
        <p14:creationId xmlns:p14="http://schemas.microsoft.com/office/powerpoint/2010/main" val="36618480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820" y="2996952"/>
            <a:ext cx="5228778" cy="1477328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GABroad</a:t>
            </a:r>
            <a:r>
              <a:rPr lang="en-US" altLang="zh-CN" dirty="0"/>
              <a:t>(xx=</a:t>
            </a:r>
            <a:r>
              <a:rPr lang="en-US" altLang="zh-CN" dirty="0">
                <a:solidFill>
                  <a:srgbClr val="00B0F0"/>
                </a:solidFill>
              </a:rPr>
              <a:t>X1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formula.full</a:t>
            </a:r>
            <a:r>
              <a:rPr lang="en-US" altLang="zh-CN" dirty="0">
                <a:solidFill>
                  <a:srgbClr val="FF0000"/>
                </a:solidFill>
              </a:rPr>
              <a:t>=~Treatment*Time</a:t>
            </a:r>
            <a:r>
              <a:rPr lang="en-US" altLang="zh-CN" dirty="0"/>
              <a:t>,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formula.red</a:t>
            </a:r>
            <a:r>
              <a:rPr lang="en-US" altLang="zh-CN" dirty="0">
                <a:solidFill>
                  <a:srgbClr val="FF0000"/>
                </a:solidFill>
              </a:rPr>
              <a:t>=~</a:t>
            </a:r>
            <a:r>
              <a:rPr lang="en-US" altLang="zh-CN" dirty="0" err="1">
                <a:solidFill>
                  <a:srgbClr val="FF0000"/>
                </a:solidFill>
              </a:rPr>
              <a:t>Treatment+Time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	model.dat=</a:t>
            </a:r>
            <a:r>
              <a:rPr lang="en-US" altLang="zh-CN" dirty="0" smtClean="0">
                <a:solidFill>
                  <a:srgbClr val="00B0F0"/>
                </a:solidFill>
              </a:rPr>
              <a:t>Y12</a:t>
            </a:r>
            <a:r>
              <a:rPr lang="en-US" altLang="zh-CN" dirty="0"/>
              <a:t>, collection=</a:t>
            </a:r>
            <a:r>
              <a:rPr lang="en-US" altLang="zh-CN" dirty="0">
                <a:solidFill>
                  <a:srgbClr val="00B0F0"/>
                </a:solidFill>
              </a:rPr>
              <a:t>broad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	annotation</a:t>
            </a:r>
            <a:r>
              <a:rPr lang="en-US" altLang="zh-CN" dirty="0"/>
              <a:t>='</a:t>
            </a:r>
            <a:r>
              <a:rPr lang="en-US" altLang="zh-CN" dirty="0">
                <a:solidFill>
                  <a:srgbClr val="00B050"/>
                </a:solidFill>
              </a:rPr>
              <a:t>mogene10sttranscriptcluster</a:t>
            </a:r>
            <a:r>
              <a:rPr lang="en-US" altLang="zh-CN" dirty="0"/>
              <a:t>')</a:t>
            </a:r>
            <a:endParaRPr lang="en-US" alt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83908"/>
            <a:ext cx="3434885" cy="92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454" y="490289"/>
            <a:ext cx="2090502" cy="91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023666" y="1867346"/>
            <a:ext cx="6624736" cy="92333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broad</a:t>
            </a:r>
            <a:r>
              <a:rPr lang="en-US" altLang="zh-CN" dirty="0"/>
              <a:t>&lt;- </a:t>
            </a:r>
            <a:r>
              <a:rPr lang="en-US" altLang="zh-CN" dirty="0" err="1"/>
              <a:t>getGmt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00B050"/>
                </a:solidFill>
              </a:rPr>
              <a:t>c2.cp.kegg.v7.0.symbols.gmt</a:t>
            </a:r>
            <a:r>
              <a:rPr lang="en-US" altLang="zh-CN" dirty="0"/>
              <a:t>",</a:t>
            </a:r>
          </a:p>
          <a:p>
            <a:r>
              <a:rPr lang="en-US" altLang="zh-CN" dirty="0" smtClean="0"/>
              <a:t>	            </a:t>
            </a:r>
            <a:r>
              <a:rPr lang="en-US" altLang="zh-CN" dirty="0" err="1" smtClean="0"/>
              <a:t>collectionType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BroadCollection</a:t>
            </a:r>
            <a:r>
              <a:rPr lang="en-US" altLang="zh-CN" dirty="0" smtClean="0"/>
              <a:t>(category</a:t>
            </a:r>
            <a:r>
              <a:rPr lang="en-US" altLang="zh-CN" dirty="0"/>
              <a:t>="</a:t>
            </a:r>
            <a:r>
              <a:rPr lang="en-US" altLang="zh-CN" dirty="0">
                <a:solidFill>
                  <a:srgbClr val="00B050"/>
                </a:solidFill>
              </a:rPr>
              <a:t>c2</a:t>
            </a:r>
            <a:r>
              <a:rPr lang="en-US" altLang="zh-CN" dirty="0"/>
              <a:t>"),  </a:t>
            </a:r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             </a:t>
            </a:r>
            <a:r>
              <a:rPr lang="en-US" altLang="zh-CN" dirty="0" err="1" smtClean="0"/>
              <a:t>geneIdType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SymbolIdentifier</a:t>
            </a:r>
            <a:r>
              <a:rPr lang="en-US" altLang="zh-CN" dirty="0"/>
              <a:t>())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4839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00B0F0"/>
                </a:solidFill>
              </a:rPr>
              <a:t>X1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1976" y="4902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rgbClr val="00B0F0"/>
                </a:solidFill>
              </a:defRPr>
            </a:lvl1pPr>
          </a:lstStyle>
          <a:p>
            <a:r>
              <a:rPr lang="en-US" altLang="zh-CN" dirty="0"/>
              <a:t>Y12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1720" y="7656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F0"/>
                </a:solidFill>
              </a:rPr>
              <a:t>Expression data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49454" y="7656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400" b="1">
                <a:solidFill>
                  <a:srgbClr val="00B0F0"/>
                </a:solidFill>
              </a:defRPr>
            </a:lvl1pPr>
          </a:lstStyle>
          <a:p>
            <a:pPr algn="l"/>
            <a:r>
              <a:rPr lang="en-US" altLang="zh-CN" sz="2000" dirty="0"/>
              <a:t>Phenotype</a:t>
            </a:r>
            <a:endParaRPr lang="zh-CN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816088" y="1537062"/>
            <a:ext cx="1740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B0F0"/>
                </a:solidFill>
              </a:rPr>
              <a:t>KEGG </a:t>
            </a:r>
            <a:r>
              <a:rPr lang="en-US" altLang="zh-CN" sz="2000" b="1" dirty="0" err="1" smtClean="0">
                <a:solidFill>
                  <a:srgbClr val="00B0F0"/>
                </a:solidFill>
              </a:rPr>
              <a:t>geneset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013176"/>
            <a:ext cx="62769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254963" y="4613066"/>
            <a:ext cx="948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B0F0"/>
                </a:solidFill>
              </a:rPr>
              <a:t>Results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0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7744" y="548680"/>
            <a:ext cx="5184576" cy="1754326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GAKEGG(xx=</a:t>
            </a:r>
            <a:r>
              <a:rPr lang="en-US" altLang="zh-CN" dirty="0">
                <a:solidFill>
                  <a:srgbClr val="00B0F0"/>
                </a:solidFill>
              </a:rPr>
              <a:t>X1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formula.full</a:t>
            </a:r>
            <a:r>
              <a:rPr lang="en-US" altLang="zh-CN" dirty="0">
                <a:solidFill>
                  <a:srgbClr val="FF0000"/>
                </a:solidFill>
              </a:rPr>
              <a:t>=~Treatment*Time</a:t>
            </a:r>
            <a:r>
              <a:rPr lang="en-US" altLang="zh-CN" dirty="0"/>
              <a:t>,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formula.red</a:t>
            </a:r>
            <a:r>
              <a:rPr lang="en-US" altLang="zh-CN" dirty="0">
                <a:solidFill>
                  <a:srgbClr val="FF0000"/>
                </a:solidFill>
              </a:rPr>
              <a:t>=~</a:t>
            </a:r>
            <a:r>
              <a:rPr lang="en-US" altLang="zh-CN" dirty="0" err="1">
                <a:solidFill>
                  <a:srgbClr val="FF0000"/>
                </a:solidFill>
              </a:rPr>
              <a:t>Treatment+Time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	model.dat=</a:t>
            </a:r>
            <a:r>
              <a:rPr lang="en-US" altLang="zh-CN" dirty="0" smtClean="0">
                <a:solidFill>
                  <a:srgbClr val="00B0F0"/>
                </a:solidFill>
              </a:rPr>
              <a:t>Y12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	annotation</a:t>
            </a:r>
            <a:r>
              <a:rPr lang="en-US" altLang="zh-CN" dirty="0"/>
              <a:t>='</a:t>
            </a:r>
            <a:r>
              <a:rPr lang="en-US" altLang="zh-CN" dirty="0">
                <a:solidFill>
                  <a:srgbClr val="00B050"/>
                </a:solidFill>
              </a:rPr>
              <a:t>mogene10sttranscriptcluster</a:t>
            </a:r>
            <a:r>
              <a:rPr lang="en-US" altLang="zh-CN" dirty="0"/>
              <a:t>',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multtest</a:t>
            </a:r>
            <a:r>
              <a:rPr lang="en-US" altLang="zh-CN" dirty="0"/>
              <a:t>="</a:t>
            </a:r>
            <a:r>
              <a:rPr lang="en-US" altLang="zh-CN" dirty="0">
                <a:solidFill>
                  <a:srgbClr val="00B050"/>
                </a:solidFill>
              </a:rPr>
              <a:t>holm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339752" y="2348880"/>
            <a:ext cx="4660750" cy="1775094"/>
            <a:chOff x="2267744" y="2377434"/>
            <a:chExt cx="4660750" cy="177509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2780928"/>
              <a:ext cx="466075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267744" y="2377434"/>
              <a:ext cx="948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b="1" dirty="0" smtClean="0">
                  <a:solidFill>
                    <a:srgbClr val="00B0F0"/>
                  </a:solidFill>
                </a:rPr>
                <a:t>Results</a:t>
              </a:r>
              <a:endParaRPr lang="zh-CN" alt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91680" y="4725144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The method of multiple testing correction. </a:t>
            </a:r>
            <a:endParaRPr lang="en-US" altLang="zh-CN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BH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: </a:t>
            </a:r>
            <a:r>
              <a:rPr lang="zh-CN" altLang="zh-CN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Benjamini </a:t>
            </a:r>
            <a:r>
              <a:rPr lang="zh-CN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and Hochberg FDR </a:t>
            </a:r>
            <a:r>
              <a:rPr lang="zh-CN" altLang="zh-CN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control</a:t>
            </a:r>
            <a:endParaRPr lang="en-US" altLang="zh-CN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zh-CN" dirty="0" smtClean="0">
                <a:solidFill>
                  <a:srgbClr val="00B05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BY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: </a:t>
            </a:r>
            <a:r>
              <a:rPr lang="zh-CN" altLang="zh-CN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Benjamini </a:t>
            </a:r>
            <a:r>
              <a:rPr lang="zh-CN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and Yekutieli FDR control </a:t>
            </a:r>
            <a:endParaRPr lang="en-US" altLang="zh-CN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</a:t>
            </a:r>
            <a:r>
              <a:rPr lang="zh-CN" altLang="zh-CN" dirty="0" smtClean="0">
                <a:solidFill>
                  <a:srgbClr val="00B05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olm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:</a:t>
            </a:r>
            <a:r>
              <a:rPr lang="zh-CN" altLang="zh-CN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Holm </a:t>
            </a:r>
            <a:r>
              <a:rPr lang="zh-CN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familywise error </a:t>
            </a:r>
            <a:r>
              <a:rPr lang="zh-CN" altLang="zh-CN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control</a:t>
            </a:r>
            <a:endParaRPr lang="zh-CN" altLang="zh-CN" sz="4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652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tu.jiuwa.net/pic/20180313/152095470792343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9091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20" y="2150854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Both way made different results, one is only 6 pathway, but broad object include 186 pathway. I used data of </a:t>
            </a:r>
            <a:r>
              <a:rPr lang="en-US" altLang="zh-CN" dirty="0" err="1" smtClean="0"/>
              <a:t>DyPER</a:t>
            </a:r>
            <a:r>
              <a:rPr lang="en-US" altLang="zh-CN" dirty="0" smtClean="0"/>
              <a:t> project we used.  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Why only 6 pathway?</a:t>
            </a:r>
          </a:p>
          <a:p>
            <a:endParaRPr lang="en-US" altLang="zh-CN" dirty="0"/>
          </a:p>
          <a:p>
            <a:r>
              <a:rPr lang="en-US" altLang="zh-CN" dirty="0" smtClean="0"/>
              <a:t>And GAKEGG result included 225 pathway.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B050"/>
                </a:solidFill>
              </a:rPr>
              <a:t>Why GAKEGG functions will get different results when we used same data?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1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95936" y="2708920"/>
            <a:ext cx="17116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DYPER</a:t>
            </a:r>
          </a:p>
        </p:txBody>
      </p:sp>
    </p:spTree>
    <p:extLst>
      <p:ext uri="{BB962C8B-B14F-4D97-AF65-F5344CB8AC3E}">
        <p14:creationId xmlns:p14="http://schemas.microsoft.com/office/powerpoint/2010/main" val="1753187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2"/>
          <p:cNvSpPr>
            <a:spLocks noChangeArrowheads="1"/>
          </p:cNvSpPr>
          <p:nvPr/>
        </p:nvSpPr>
        <p:spPr bwMode="auto">
          <a:xfrm>
            <a:off x="1590724" y="138113"/>
            <a:ext cx="5041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Pipeline of DYPER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83568" y="1173832"/>
            <a:ext cx="8434388" cy="4343400"/>
            <a:chOff x="2610644" y="977106"/>
            <a:chExt cx="8433576" cy="4343400"/>
          </a:xfrm>
        </p:grpSpPr>
        <p:grpSp>
          <p:nvGrpSpPr>
            <p:cNvPr id="4" name="Group 133"/>
            <p:cNvGrpSpPr>
              <a:grpSpLocks/>
            </p:cNvGrpSpPr>
            <p:nvPr/>
          </p:nvGrpSpPr>
          <p:grpSpPr bwMode="auto">
            <a:xfrm>
              <a:off x="2610644" y="977106"/>
              <a:ext cx="8433576" cy="4343400"/>
              <a:chOff x="2725259" y="367506"/>
              <a:chExt cx="9144000" cy="4876800"/>
            </a:xfrm>
          </p:grpSpPr>
          <p:grpSp>
            <p:nvGrpSpPr>
              <p:cNvPr id="7" name="Group 129"/>
              <p:cNvGrpSpPr>
                <a:grpSpLocks/>
              </p:cNvGrpSpPr>
              <p:nvPr/>
            </p:nvGrpSpPr>
            <p:grpSpPr bwMode="auto">
              <a:xfrm>
                <a:off x="5108069" y="599226"/>
                <a:ext cx="3895622" cy="2208463"/>
                <a:chOff x="4879469" y="525342"/>
                <a:chExt cx="3895622" cy="2208463"/>
              </a:xfrm>
            </p:grpSpPr>
            <p:sp>
              <p:nvSpPr>
                <p:cNvPr id="9" name="Rounded Rectangle 10"/>
                <p:cNvSpPr/>
                <p:nvPr/>
              </p:nvSpPr>
              <p:spPr>
                <a:xfrm>
                  <a:off x="5243473" y="525342"/>
                  <a:ext cx="3531618" cy="53295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r>
                    <a:rPr lang="en-US" sz="1400" b="1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Dataset selection</a:t>
                  </a:r>
                </a:p>
                <a:p>
                  <a:pPr algn="ctr" fontAlgn="auto"/>
                  <a:r>
                    <a:rPr lang="en-US" sz="1200" noProof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(GSE36221)</a:t>
                  </a:r>
                </a:p>
              </p:txBody>
            </p:sp>
            <p:cxnSp>
              <p:nvCxnSpPr>
                <p:cNvPr id="10" name="Straight Arrow Connector 16"/>
                <p:cNvCxnSpPr>
                  <a:stCxn id="9" idx="2"/>
                  <a:endCxn id="5" idx="0"/>
                </p:cNvCxnSpPr>
                <p:nvPr/>
              </p:nvCxnSpPr>
              <p:spPr>
                <a:xfrm flipH="1">
                  <a:off x="7009282" y="1058296"/>
                  <a:ext cx="0" cy="49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44"/>
                <p:cNvCxnSpPr>
                  <a:stCxn id="9" idx="2"/>
                  <a:endCxn id="14" idx="0"/>
                </p:cNvCxnSpPr>
                <p:nvPr/>
              </p:nvCxnSpPr>
              <p:spPr>
                <a:xfrm flipH="1">
                  <a:off x="4879469" y="1058297"/>
                  <a:ext cx="2129813" cy="16755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132"/>
              <p:cNvSpPr/>
              <p:nvPr/>
            </p:nvSpPr>
            <p:spPr>
              <a:xfrm>
                <a:off x="2725259" y="367506"/>
                <a:ext cx="9144000" cy="487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zh-CN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" name="Rounded Rectangle 10"/>
            <p:cNvSpPr/>
            <p:nvPr/>
          </p:nvSpPr>
          <p:spPr>
            <a:xfrm>
              <a:off x="5145638" y="2097881"/>
              <a:ext cx="3255649" cy="476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400" b="1">
                  <a:solidFill>
                    <a:srgbClr val="FFFFFF"/>
                  </a:solidFill>
                  <a:latin typeface="Times New Roman" pitchFamily="18" charset="0"/>
                </a:rPr>
                <a:t>Data Analysis</a:t>
              </a:r>
              <a:endParaRPr lang="en-US" altLang="zh-CN" sz="12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cxnSp>
          <p:nvCxnSpPr>
            <p:cNvPr id="6" name="Straight Arrow Connector 70"/>
            <p:cNvCxnSpPr>
              <a:stCxn id="5" idx="2"/>
              <a:endCxn id="13" idx="0"/>
            </p:cNvCxnSpPr>
            <p:nvPr/>
          </p:nvCxnSpPr>
          <p:spPr>
            <a:xfrm flipH="1">
              <a:off x="6764732" y="2574131"/>
              <a:ext cx="8730" cy="5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29"/>
          <p:cNvCxnSpPr>
            <a:stCxn id="5" idx="2"/>
            <a:endCxn id="21" idx="0"/>
          </p:cNvCxnSpPr>
          <p:nvPr/>
        </p:nvCxnSpPr>
        <p:spPr>
          <a:xfrm>
            <a:off x="5895331" y="2781970"/>
            <a:ext cx="898525" cy="560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7"/>
          <p:cNvSpPr/>
          <p:nvPr/>
        </p:nvSpPr>
        <p:spPr>
          <a:xfrm>
            <a:off x="4063356" y="3351882"/>
            <a:ext cx="1549400" cy="47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sz="1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Naive Methods</a:t>
            </a:r>
          </a:p>
        </p:txBody>
      </p:sp>
      <p:sp>
        <p:nvSpPr>
          <p:cNvPr id="14" name="Rounded Rectangle 127"/>
          <p:cNvSpPr/>
          <p:nvPr/>
        </p:nvSpPr>
        <p:spPr>
          <a:xfrm>
            <a:off x="1998018" y="3347120"/>
            <a:ext cx="1766888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sz="1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Single sample Methods</a:t>
            </a:r>
          </a:p>
        </p:txBody>
      </p:sp>
      <p:cxnSp>
        <p:nvCxnSpPr>
          <p:cNvPr id="15" name="Straight Arrow Connector 39"/>
          <p:cNvCxnSpPr>
            <a:stCxn id="5" idx="2"/>
            <a:endCxn id="21" idx="0"/>
          </p:cNvCxnSpPr>
          <p:nvPr/>
        </p:nvCxnSpPr>
        <p:spPr>
          <a:xfrm>
            <a:off x="2914006" y="3823370"/>
            <a:ext cx="1504950" cy="52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3"/>
          <p:cNvSpPr/>
          <p:nvPr/>
        </p:nvSpPr>
        <p:spPr>
          <a:xfrm>
            <a:off x="896293" y="3418557"/>
            <a:ext cx="914400" cy="3333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r>
              <a:rPr lang="en-US" sz="1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GSVA</a:t>
            </a:r>
          </a:p>
        </p:txBody>
      </p:sp>
      <p:cxnSp>
        <p:nvCxnSpPr>
          <p:cNvPr id="17" name="Straight Arrow Connector 41"/>
          <p:cNvCxnSpPr>
            <a:stCxn id="16" idx="3"/>
            <a:endCxn id="14" idx="1"/>
          </p:cNvCxnSpPr>
          <p:nvPr/>
        </p:nvCxnSpPr>
        <p:spPr>
          <a:xfrm>
            <a:off x="1810693" y="3585245"/>
            <a:ext cx="187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27"/>
          <p:cNvSpPr/>
          <p:nvPr/>
        </p:nvSpPr>
        <p:spPr>
          <a:xfrm>
            <a:off x="3999856" y="4375820"/>
            <a:ext cx="1866900" cy="488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sz="1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 results</a:t>
            </a:r>
          </a:p>
        </p:txBody>
      </p:sp>
      <p:cxnSp>
        <p:nvCxnSpPr>
          <p:cNvPr id="19" name="Straight Arrow Connector 52"/>
          <p:cNvCxnSpPr>
            <a:stCxn id="21" idx="2"/>
            <a:endCxn id="14" idx="1"/>
          </p:cNvCxnSpPr>
          <p:nvPr/>
        </p:nvCxnSpPr>
        <p:spPr>
          <a:xfrm flipH="1">
            <a:off x="5554018" y="3817020"/>
            <a:ext cx="1239838" cy="554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127"/>
          <p:cNvSpPr/>
          <p:nvPr/>
        </p:nvSpPr>
        <p:spPr bwMode="auto">
          <a:xfrm>
            <a:off x="6017568" y="3342357"/>
            <a:ext cx="1549586" cy="47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en-US" sz="1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Methods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567154" y="3086674"/>
            <a:ext cx="1106301" cy="493015"/>
            <a:chOff x="7567154" y="3086674"/>
            <a:chExt cx="1106301" cy="493015"/>
          </a:xfrm>
        </p:grpSpPr>
        <p:sp>
          <p:nvSpPr>
            <p:cNvPr id="22" name="Rounded Rectangle 13"/>
            <p:cNvSpPr/>
            <p:nvPr/>
          </p:nvSpPr>
          <p:spPr bwMode="auto">
            <a:xfrm>
              <a:off x="7758946" y="3086674"/>
              <a:ext cx="914509" cy="3318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/>
              <a:r>
                <a:rPr lang="en-US" sz="12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TcGSA</a:t>
              </a:r>
            </a:p>
          </p:txBody>
        </p:sp>
        <p:cxnSp>
          <p:nvCxnSpPr>
            <p:cNvPr id="23" name="Straight Arrow Connector 41"/>
            <p:cNvCxnSpPr>
              <a:stCxn id="22" idx="1"/>
              <a:endCxn id="21" idx="3"/>
            </p:cNvCxnSpPr>
            <p:nvPr/>
          </p:nvCxnSpPr>
          <p:spPr bwMode="auto">
            <a:xfrm flipH="1">
              <a:off x="7567154" y="3252616"/>
              <a:ext cx="191792" cy="32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13"/>
          <p:cNvSpPr/>
          <p:nvPr/>
        </p:nvSpPr>
        <p:spPr bwMode="auto">
          <a:xfrm>
            <a:off x="7746247" y="3864914"/>
            <a:ext cx="914509" cy="331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/>
            <a:r>
              <a:rPr lang="en-US" sz="12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Phantom</a:t>
            </a:r>
            <a:endParaRPr lang="en-US" sz="12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41"/>
          <p:cNvCxnSpPr>
            <a:stCxn id="25" idx="1"/>
            <a:endCxn id="21" idx="3"/>
          </p:cNvCxnSpPr>
          <p:nvPr/>
        </p:nvCxnSpPr>
        <p:spPr bwMode="auto">
          <a:xfrm flipH="1" flipV="1">
            <a:off x="7567154" y="3579689"/>
            <a:ext cx="179093" cy="45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02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ldLvl="0" animBg="1"/>
      <p:bldP spid="14" grpId="0" bldLvl="0" animBg="1"/>
      <p:bldP spid="1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5"/>
          <p:cNvSpPr txBox="1">
            <a:spLocks noChangeArrowheads="1"/>
          </p:cNvSpPr>
          <p:nvPr/>
        </p:nvSpPr>
        <p:spPr bwMode="auto">
          <a:xfrm>
            <a:off x="3635896" y="868561"/>
            <a:ext cx="476885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Using </a:t>
            </a:r>
            <a:r>
              <a:rPr lang="en-US" altLang="zh-CN" b="1" dirty="0" err="1"/>
              <a:t>TcGSA</a:t>
            </a:r>
            <a:r>
              <a:rPr lang="en-US" altLang="zh-CN" dirty="0"/>
              <a:t> need argument that are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/>
              <a:t>a matrix or </a:t>
            </a:r>
            <a:r>
              <a:rPr lang="en-US" altLang="zh-CN" sz="1600" dirty="0" err="1"/>
              <a:t>dataframe</a:t>
            </a:r>
            <a:r>
              <a:rPr lang="en-US" altLang="zh-CN" sz="1600" dirty="0"/>
              <a:t> of gene expression,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/>
              <a:t>gmt</a:t>
            </a:r>
            <a:r>
              <a:rPr lang="en-US" altLang="zh-CN" sz="1600" dirty="0"/>
              <a:t> object,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/>
              <a:t>and a matrix or </a:t>
            </a:r>
            <a:r>
              <a:rPr lang="en-US" altLang="zh-CN" sz="1600" dirty="0" err="1"/>
              <a:t>dataframe</a:t>
            </a:r>
            <a:r>
              <a:rPr lang="en-US" altLang="zh-CN" sz="1600" dirty="0"/>
              <a:t> containing the </a:t>
            </a:r>
            <a:r>
              <a:rPr lang="en-US" altLang="zh-CN" sz="1600" dirty="0" err="1"/>
              <a:t>expermental</a:t>
            </a:r>
            <a:r>
              <a:rPr lang="en-US" altLang="zh-CN" sz="1600" dirty="0"/>
              <a:t> variables. </a:t>
            </a:r>
          </a:p>
        </p:txBody>
      </p: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539552" y="2952750"/>
            <a:ext cx="8516938" cy="3101975"/>
            <a:chOff x="4960" y="5010"/>
            <a:chExt cx="13414" cy="4885"/>
          </a:xfrm>
        </p:grpSpPr>
        <p:sp>
          <p:nvSpPr>
            <p:cNvPr id="13" name="文本框 7"/>
            <p:cNvSpPr txBox="1">
              <a:spLocks noChangeArrowheads="1"/>
            </p:cNvSpPr>
            <p:nvPr/>
          </p:nvSpPr>
          <p:spPr bwMode="auto">
            <a:xfrm>
              <a:off x="4960" y="5010"/>
              <a:ext cx="4639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dirty="0"/>
                <a:t>gene expression </a:t>
              </a:r>
              <a:r>
                <a:rPr lang="en-US" altLang="zh-CN" dirty="0" err="1"/>
                <a:t>dataframe</a:t>
              </a:r>
              <a:r>
                <a:rPr lang="en-US" altLang="zh-CN" dirty="0"/>
                <a:t> </a:t>
              </a:r>
            </a:p>
          </p:txBody>
        </p:sp>
        <p:pic>
          <p:nvPicPr>
            <p:cNvPr id="14" name="图片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3" y="5130"/>
              <a:ext cx="8751" cy="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6220" y="6963"/>
              <a:ext cx="3379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>
                  <a:sym typeface="宋体" pitchFamily="2" charset="-122"/>
                </a:rPr>
                <a:t>design of experiment</a:t>
              </a:r>
              <a:endParaRPr lang="zh-CN" altLang="en-US"/>
            </a:p>
          </p:txBody>
        </p:sp>
        <p:sp>
          <p:nvSpPr>
            <p:cNvPr id="16" name="文本框 15"/>
            <p:cNvSpPr txBox="1">
              <a:spLocks noChangeArrowheads="1"/>
            </p:cNvSpPr>
            <p:nvPr/>
          </p:nvSpPr>
          <p:spPr bwMode="auto">
            <a:xfrm>
              <a:off x="7739" y="8917"/>
              <a:ext cx="186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/>
                <a:t>gmt object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19672" y="620688"/>
            <a:ext cx="1008112" cy="36933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TcGSA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28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447017"/>
            <a:ext cx="4176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3200" b="1" dirty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DIFFERENTIATION-DB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="1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Dynamic </a:t>
            </a:r>
            <a:r>
              <a:rPr lang="en-US" altLang="zh-CN" sz="3200" b="1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GSA review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="1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DYPER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="1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Others</a:t>
            </a:r>
            <a:endParaRPr lang="en-US" altLang="zh-CN" sz="3200" b="1" dirty="0" smtClean="0"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64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620688"/>
            <a:ext cx="1008112" cy="36933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TcGSA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8613"/>
            <a:ext cx="490855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0"/>
          <p:cNvSpPr txBox="1">
            <a:spLocks noChangeArrowheads="1"/>
          </p:cNvSpPr>
          <p:nvPr/>
        </p:nvSpPr>
        <p:spPr bwMode="auto">
          <a:xfrm>
            <a:off x="6300192" y="5013176"/>
            <a:ext cx="2771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In this plot, white cell means it not had this significant pathway for p ≤ 0.05.</a:t>
            </a:r>
            <a:endParaRPr lang="zh-CN" altLang="en-US" dirty="0"/>
          </a:p>
        </p:txBody>
      </p:sp>
      <p:sp>
        <p:nvSpPr>
          <p:cNvPr id="15" name="文本框 11"/>
          <p:cNvSpPr txBox="1">
            <a:spLocks noChangeArrowheads="1"/>
          </p:cNvSpPr>
          <p:nvPr/>
        </p:nvSpPr>
        <p:spPr bwMode="auto">
          <a:xfrm>
            <a:off x="6300192" y="3068960"/>
            <a:ext cx="27363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This plot made from all P values for significant pathways in each comparing </a:t>
            </a:r>
            <a:r>
              <a:rPr lang="en-US" altLang="zh-CN" dirty="0" err="1"/>
              <a:t>varibles</a:t>
            </a:r>
            <a:r>
              <a:rPr lang="en-US" altLang="zh-CN" dirty="0"/>
              <a:t>.</a:t>
            </a:r>
          </a:p>
        </p:txBody>
      </p:sp>
      <p:graphicFrame>
        <p:nvGraphicFramePr>
          <p:cNvPr id="16" name="表格 15"/>
          <p:cNvGraphicFramePr/>
          <p:nvPr>
            <p:extLst>
              <p:ext uri="{D42A27DB-BD31-4B8C-83A1-F6EECF244321}">
                <p14:modId xmlns:p14="http://schemas.microsoft.com/office/powerpoint/2010/main" val="2975121547"/>
              </p:ext>
            </p:extLst>
          </p:nvPr>
        </p:nvGraphicFramePr>
        <p:xfrm>
          <a:off x="3131840" y="548680"/>
          <a:ext cx="4689475" cy="2116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10"/>
                <a:gridCol w="2731135"/>
                <a:gridCol w="951230"/>
              </a:tblGrid>
              <a:tr h="502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/>
                        <a:t>Varible</a:t>
                      </a:r>
                      <a:endParaRPr lang="en-US" altLang="zh-CN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compare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900"/>
                        <a:t>number of Significant pathways</a:t>
                      </a:r>
                    </a:p>
                  </a:txBody>
                  <a:tcPr marT="45713" marB="45713"/>
                </a:tc>
              </a:tr>
              <a:tr h="3657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tre01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treatment 1 VS </a:t>
                      </a:r>
                      <a:r>
                        <a:rPr lang="en-US" altLang="zh-CN" sz="1600">
                          <a:sym typeface="+mn-ea"/>
                        </a:rPr>
                        <a:t>treatment 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20</a:t>
                      </a:r>
                    </a:p>
                  </a:txBody>
                  <a:tcPr marT="45713" marB="45713"/>
                </a:tc>
              </a:tr>
              <a:tr h="424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tre02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treatment 2 VS treatment 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12</a:t>
                      </a:r>
                    </a:p>
                  </a:txBody>
                  <a:tcPr marT="45713" marB="45713"/>
                </a:tc>
              </a:tr>
              <a:tr h="3657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tre12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treatment 1 VS treatment </a:t>
                      </a:r>
                      <a:r>
                        <a:rPr lang="en-US" sz="1600">
                          <a:sym typeface="+mn-ea"/>
                        </a:rPr>
                        <a:t>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/>
                        <a:t>75</a:t>
                      </a:r>
                    </a:p>
                  </a:txBody>
                  <a:tcPr marT="45713" marB="45713"/>
                </a:tc>
              </a:tr>
              <a:tr h="45713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tre012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treatment 0 VS treatment 1 VS treatment 2 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86</a:t>
                      </a:r>
                    </a:p>
                  </a:txBody>
                  <a:tcPr marT="45713" marB="457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319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620688"/>
            <a:ext cx="1008112" cy="36933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TcGSA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1"/>
          <p:cNvSpPr txBox="1">
            <a:spLocks noChangeArrowheads="1"/>
          </p:cNvSpPr>
          <p:nvPr/>
        </p:nvSpPr>
        <p:spPr bwMode="auto">
          <a:xfrm>
            <a:off x="1781746" y="1508591"/>
            <a:ext cx="64626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We use genes in the tre012 dataset in </a:t>
            </a:r>
            <a:r>
              <a:rPr lang="en-US" altLang="zh-CN" b="1" dirty="0"/>
              <a:t>KEGG OLFACTORY TRANSDUCTION</a:t>
            </a:r>
            <a:r>
              <a:rPr lang="en-US" altLang="zh-CN" dirty="0"/>
              <a:t> pathway as an example to plot genes expression in each time, because this pathway had minimum P value in </a:t>
            </a:r>
            <a:r>
              <a:rPr lang="en-US" altLang="zh-CN" dirty="0" err="1"/>
              <a:t>TcGSA</a:t>
            </a:r>
            <a:r>
              <a:rPr lang="en-US" altLang="zh-CN" dirty="0"/>
              <a:t> result for tre012. 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43941" y="3213216"/>
            <a:ext cx="3504179" cy="2448032"/>
            <a:chOff x="1187624" y="3861288"/>
            <a:chExt cx="3504179" cy="2448032"/>
          </a:xfrm>
        </p:grpSpPr>
        <p:pic>
          <p:nvPicPr>
            <p:cNvPr id="17" name="图片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861288"/>
              <a:ext cx="3504179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2"/>
            <p:cNvSpPr txBox="1">
              <a:spLocks noChangeArrowheads="1"/>
            </p:cNvSpPr>
            <p:nvPr/>
          </p:nvSpPr>
          <p:spPr bwMode="auto">
            <a:xfrm>
              <a:off x="1412659" y="5941052"/>
              <a:ext cx="3167806" cy="368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made from raw expression data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03437" y="3213216"/>
            <a:ext cx="3589043" cy="2448032"/>
            <a:chOff x="4947120" y="3861288"/>
            <a:chExt cx="3589043" cy="2448032"/>
          </a:xfrm>
        </p:grpSpPr>
        <p:pic>
          <p:nvPicPr>
            <p:cNvPr id="19" name="图片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120" y="3861288"/>
              <a:ext cx="3504179" cy="21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4"/>
            <p:cNvSpPr txBox="1">
              <a:spLocks noChangeArrowheads="1"/>
            </p:cNvSpPr>
            <p:nvPr/>
          </p:nvSpPr>
          <p:spPr bwMode="auto">
            <a:xfrm>
              <a:off x="4991192" y="5941052"/>
              <a:ext cx="3544971" cy="368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made from TcGSA estimations data</a:t>
              </a:r>
            </a:p>
          </p:txBody>
        </p:sp>
      </p:grpSp>
      <p:sp>
        <p:nvSpPr>
          <p:cNvPr id="16" name="文本框 12"/>
          <p:cNvSpPr txBox="1">
            <a:spLocks noChangeArrowheads="1"/>
          </p:cNvSpPr>
          <p:nvPr/>
        </p:nvSpPr>
        <p:spPr bwMode="auto">
          <a:xfrm>
            <a:off x="3502346" y="2780928"/>
            <a:ext cx="3445918" cy="36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KEGG OLFACTORY TRANSDUCTION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642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620688"/>
            <a:ext cx="1152128" cy="36933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Phantom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3748" y="1318702"/>
            <a:ext cx="1872208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Expression Data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3708" y="2638296"/>
            <a:ext cx="2736304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Different expression genes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311860" y="1805071"/>
            <a:ext cx="0" cy="843653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2063" y="192864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limma</a:t>
            </a:r>
            <a:endParaRPr lang="zh-CN" altLang="en-US" dirty="0"/>
          </a:p>
        </p:txBody>
      </p:sp>
      <p:sp>
        <p:nvSpPr>
          <p:cNvPr id="24" name="文本框 8"/>
          <p:cNvSpPr txBox="1"/>
          <p:nvPr/>
        </p:nvSpPr>
        <p:spPr bwMode="auto">
          <a:xfrm>
            <a:off x="5688504" y="1849052"/>
            <a:ext cx="1079386" cy="368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noProof="1"/>
              <a:t>genesets</a:t>
            </a:r>
          </a:p>
        </p:txBody>
      </p:sp>
      <p:sp>
        <p:nvSpPr>
          <p:cNvPr id="15" name="文本框 25"/>
          <p:cNvSpPr txBox="1"/>
          <p:nvPr/>
        </p:nvSpPr>
        <p:spPr bwMode="auto">
          <a:xfrm>
            <a:off x="4765946" y="3885790"/>
            <a:ext cx="2881327" cy="368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zh-CN" noProof="1"/>
              <a:t>run phantom batch analysis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499992" y="3152780"/>
            <a:ext cx="1728205" cy="724756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9"/>
          <p:cNvSpPr txBox="1"/>
          <p:nvPr/>
        </p:nvSpPr>
        <p:spPr bwMode="auto">
          <a:xfrm>
            <a:off x="5663106" y="1839529"/>
            <a:ext cx="1078116" cy="368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noProof="1"/>
              <a:t>genesets</a:t>
            </a:r>
          </a:p>
        </p:txBody>
      </p:sp>
      <p:pic>
        <p:nvPicPr>
          <p:cNvPr id="23" name="图片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421" y="1268760"/>
            <a:ext cx="3800075" cy="57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31"/>
          <p:cNvSpPr txBox="1"/>
          <p:nvPr/>
        </p:nvSpPr>
        <p:spPr bwMode="auto">
          <a:xfrm>
            <a:off x="4759596" y="3877536"/>
            <a:ext cx="2882597" cy="368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zh-CN" noProof="1"/>
              <a:t>run phantom batch analysis</a:t>
            </a:r>
          </a:p>
        </p:txBody>
      </p:sp>
      <p:cxnSp>
        <p:nvCxnSpPr>
          <p:cNvPr id="19" name="直接箭头连接符 18"/>
          <p:cNvCxnSpPr>
            <a:stCxn id="22" idx="2"/>
            <a:endCxn id="18" idx="0"/>
          </p:cNvCxnSpPr>
          <p:nvPr/>
        </p:nvCxnSpPr>
        <p:spPr bwMode="auto">
          <a:xfrm>
            <a:off x="6202799" y="2207767"/>
            <a:ext cx="0" cy="1669769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39"/>
          <p:cNvSpPr txBox="1">
            <a:spLocks noChangeArrowheads="1"/>
          </p:cNvSpPr>
          <p:nvPr/>
        </p:nvSpPr>
        <p:spPr bwMode="auto">
          <a:xfrm>
            <a:off x="4760866" y="4254028"/>
            <a:ext cx="45937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 dirty="0" err="1" smtClean="0"/>
              <a:t>run.phantom.batch</a:t>
            </a:r>
            <a:r>
              <a:rPr lang="en-US" altLang="zh-CN" sz="1000" dirty="0" smtClean="0"/>
              <a:t>(data </a:t>
            </a:r>
            <a:r>
              <a:rPr lang="en-US" altLang="zh-CN" sz="1000" dirty="0"/>
              <a:t>= </a:t>
            </a:r>
            <a:r>
              <a:rPr lang="en-US" altLang="zh-CN" sz="1000" dirty="0" err="1"/>
              <a:t>as.matrix</a:t>
            </a:r>
            <a:r>
              <a:rPr lang="en-US" altLang="zh-CN" sz="1000" dirty="0"/>
              <a:t>(</a:t>
            </a:r>
            <a:r>
              <a:rPr lang="en-US" altLang="zh-CN" sz="1000" dirty="0" err="1"/>
              <a:t>DE_results</a:t>
            </a:r>
            <a:r>
              <a:rPr lang="en-US" altLang="zh-CN" sz="1000" dirty="0"/>
              <a:t>[,1:3]), </a:t>
            </a:r>
            <a:endParaRPr lang="en-US" altLang="zh-CN" sz="1000" dirty="0" smtClean="0"/>
          </a:p>
          <a:p>
            <a:r>
              <a:rPr lang="en-US" altLang="zh-CN" sz="1000" dirty="0" smtClean="0"/>
              <a:t>	</a:t>
            </a:r>
            <a:r>
              <a:rPr lang="en-US" altLang="zh-CN" sz="1000" dirty="0" err="1" smtClean="0"/>
              <a:t>geneset_list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= </a:t>
            </a:r>
            <a:r>
              <a:rPr lang="en-US" altLang="zh-CN" sz="1000" dirty="0" err="1" smtClean="0"/>
              <a:t>geneset_phantom,maxncluster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= 5, </a:t>
            </a:r>
            <a:endParaRPr lang="en-US" altLang="zh-CN" sz="1000" dirty="0" smtClean="0"/>
          </a:p>
          <a:p>
            <a:r>
              <a:rPr lang="en-US" altLang="zh-CN" sz="1000" dirty="0"/>
              <a:t>	</a:t>
            </a:r>
            <a:r>
              <a:rPr lang="en-US" altLang="zh-CN" sz="1000" dirty="0" err="1" smtClean="0"/>
              <a:t>nsample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= 1000, </a:t>
            </a:r>
            <a:r>
              <a:rPr lang="en-US" altLang="zh-CN" sz="1000" dirty="0" err="1"/>
              <a:t>report_pval</a:t>
            </a:r>
            <a:r>
              <a:rPr lang="en-US" altLang="zh-CN" sz="1000" dirty="0"/>
              <a:t> = 0.05, </a:t>
            </a:r>
            <a:r>
              <a:rPr lang="en-US" altLang="zh-CN" sz="1000" dirty="0" err="1"/>
              <a:t>report_nmin</a:t>
            </a:r>
            <a:r>
              <a:rPr lang="en-US" altLang="zh-CN" sz="1000" dirty="0"/>
              <a:t> = 5,</a:t>
            </a:r>
          </a:p>
          <a:p>
            <a:r>
              <a:rPr lang="en-US" altLang="zh-CN" sz="1000" dirty="0"/>
              <a:t>                          </a:t>
            </a:r>
            <a:r>
              <a:rPr lang="en-US" altLang="zh-CN" sz="1000" dirty="0" smtClean="0"/>
              <a:t>	</a:t>
            </a:r>
            <a:r>
              <a:rPr lang="en-US" altLang="zh-CN" sz="1000" dirty="0" err="1" smtClean="0"/>
              <a:t>output_dir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= </a:t>
            </a:r>
            <a:r>
              <a:rPr lang="en-US" altLang="zh-CN" sz="1000" dirty="0" err="1"/>
              <a:t>file_path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2012975" y="5160744"/>
            <a:ext cx="758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result</a:t>
            </a:r>
          </a:p>
        </p:txBody>
      </p:sp>
      <p:sp>
        <p:nvSpPr>
          <p:cNvPr id="31" name="文本框 3"/>
          <p:cNvSpPr txBox="1">
            <a:spLocks noChangeArrowheads="1"/>
          </p:cNvSpPr>
          <p:nvPr/>
        </p:nvSpPr>
        <p:spPr bwMode="auto">
          <a:xfrm>
            <a:off x="5124873" y="5233422"/>
            <a:ext cx="326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results are a set of plots.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98" y="3063544"/>
            <a:ext cx="2681637" cy="98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90" y="4736956"/>
            <a:ext cx="1506033" cy="120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42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620688"/>
            <a:ext cx="1152128" cy="36933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Phantom</a:t>
            </a:r>
            <a:endParaRPr lang="zh-CN" altLang="en-US" dirty="0"/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713845353"/>
              </p:ext>
            </p:extLst>
          </p:nvPr>
        </p:nvGraphicFramePr>
        <p:xfrm>
          <a:off x="3554933" y="1049771"/>
          <a:ext cx="4689475" cy="1659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10"/>
                <a:gridCol w="2731135"/>
                <a:gridCol w="951230"/>
              </a:tblGrid>
              <a:tr h="502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/>
                        <a:t>Varible</a:t>
                      </a:r>
                      <a:endParaRPr lang="en-US" altLang="zh-CN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compare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900" dirty="0"/>
                        <a:t>number of Significant pathways</a:t>
                      </a:r>
                    </a:p>
                  </a:txBody>
                  <a:tcPr marT="45713" marB="45713"/>
                </a:tc>
              </a:tr>
              <a:tr h="3657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tre01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treatment 1 VS </a:t>
                      </a:r>
                      <a:r>
                        <a:rPr lang="en-US" altLang="zh-CN" sz="1600">
                          <a:sym typeface="+mn-ea"/>
                        </a:rPr>
                        <a:t>treatment 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/>
                        <a:t>31</a:t>
                      </a:r>
                      <a:endParaRPr lang="en-US" altLang="zh-CN" sz="1800" dirty="0"/>
                    </a:p>
                  </a:txBody>
                  <a:tcPr marT="45713" marB="45713"/>
                </a:tc>
              </a:tr>
              <a:tr h="424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tre02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treatment 2 VS treatment 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/>
                        <a:t>20</a:t>
                      </a:r>
                      <a:endParaRPr lang="en-US" altLang="zh-CN" sz="1800" dirty="0"/>
                    </a:p>
                  </a:txBody>
                  <a:tcPr marT="45713" marB="45713"/>
                </a:tc>
              </a:tr>
              <a:tr h="3657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tre12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treatment 1 VS treatment </a:t>
                      </a:r>
                      <a:r>
                        <a:rPr lang="en-US" sz="1600" dirty="0">
                          <a:sym typeface="+mn-ea"/>
                        </a:rPr>
                        <a:t>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 dirty="0" smtClean="0"/>
                        <a:t>13</a:t>
                      </a:r>
                      <a:endParaRPr lang="en-US" alt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76" y="3140968"/>
            <a:ext cx="4394326" cy="3024096"/>
          </a:xfrm>
          <a:prstGeom prst="rect">
            <a:avLst/>
          </a:prstGeom>
        </p:spPr>
      </p:pic>
      <p:sp>
        <p:nvSpPr>
          <p:cNvPr id="5" name="文本框 10"/>
          <p:cNvSpPr txBox="1">
            <a:spLocks noChangeArrowheads="1"/>
          </p:cNvSpPr>
          <p:nvPr/>
        </p:nvSpPr>
        <p:spPr bwMode="auto">
          <a:xfrm>
            <a:off x="6156176" y="4725144"/>
            <a:ext cx="2771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In this plot, white cell means it not had this significant pathway for p ≤ 0.05.</a:t>
            </a:r>
            <a:endParaRPr lang="zh-CN" altLang="en-US" dirty="0"/>
          </a:p>
        </p:txBody>
      </p:sp>
      <p:sp>
        <p:nvSpPr>
          <p:cNvPr id="6" name="文本框 11"/>
          <p:cNvSpPr txBox="1">
            <a:spLocks noChangeArrowheads="1"/>
          </p:cNvSpPr>
          <p:nvPr/>
        </p:nvSpPr>
        <p:spPr bwMode="auto">
          <a:xfrm>
            <a:off x="6156176" y="3380799"/>
            <a:ext cx="27363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This plot made from all P values for significant pathways in each comparing </a:t>
            </a:r>
            <a:r>
              <a:rPr lang="en-US" altLang="zh-CN" dirty="0" err="1"/>
              <a:t>varibles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153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95936" y="2708920"/>
            <a:ext cx="17663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Others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41669003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1412776"/>
            <a:ext cx="2016224" cy="36933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Linux learning:</a:t>
            </a:r>
          </a:p>
        </p:txBody>
      </p:sp>
      <p:sp>
        <p:nvSpPr>
          <p:cNvPr id="3" name="矩形 2"/>
          <p:cNvSpPr/>
          <p:nvPr/>
        </p:nvSpPr>
        <p:spPr>
          <a:xfrm>
            <a:off x="2358008" y="2060848"/>
            <a:ext cx="545435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small_bin</a:t>
            </a:r>
            <a:r>
              <a:rPr lang="en-US" altLang="zh-CN" dirty="0"/>
              <a:t>:  </a:t>
            </a:r>
            <a:r>
              <a:rPr lang="en-US" altLang="zh-CN" dirty="0" smtClean="0"/>
              <a:t>   http</a:t>
            </a:r>
            <a:r>
              <a:rPr lang="en-US" altLang="zh-CN" dirty="0"/>
              <a:t>://10.168.119.229:</a:t>
            </a:r>
            <a:r>
              <a:rPr lang="en-US" altLang="zh-CN" dirty="0">
                <a:solidFill>
                  <a:srgbClr val="00B050"/>
                </a:solidFill>
              </a:rPr>
              <a:t>9005</a:t>
            </a:r>
            <a:r>
              <a:rPr lang="en-US" altLang="zh-CN" dirty="0"/>
              <a:t>/browser/      </a:t>
            </a:r>
            <a:r>
              <a:rPr lang="en-US" altLang="zh-CN" dirty="0" err="1"/>
              <a:t>big_bin</a:t>
            </a:r>
            <a:r>
              <a:rPr lang="en-US" altLang="zh-CN" dirty="0"/>
              <a:t>:   </a:t>
            </a:r>
            <a:r>
              <a:rPr lang="en-US" altLang="zh-CN" dirty="0" smtClean="0"/>
              <a:t>      http</a:t>
            </a:r>
            <a:r>
              <a:rPr lang="en-US" altLang="zh-CN" dirty="0"/>
              <a:t>://10.168.119.229:</a:t>
            </a:r>
            <a:r>
              <a:rPr lang="en-US" altLang="zh-CN" dirty="0">
                <a:solidFill>
                  <a:srgbClr val="00B050"/>
                </a:solidFill>
              </a:rPr>
              <a:t>9000</a:t>
            </a:r>
            <a:r>
              <a:rPr lang="en-US" altLang="zh-CN" dirty="0"/>
              <a:t>/browser/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307244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How to install neo4j in our server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207146" y="3441774"/>
            <a:ext cx="5677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https://nbviewer.jupyter.org/github/xiaowei3223/database/blob/master/neo4j_install_in_linux/neo4j%20installed%20in%20linux%20database.ipynb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82361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1412776"/>
            <a:ext cx="2016224" cy="36933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Website building: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2179935"/>
            <a:ext cx="4430007" cy="362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31840" y="1841381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hlinkClick r:id="rId3"/>
              </a:rPr>
              <a:t>https://mora-lab.github.io/Our_team.html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776616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3316789" cy="36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1412776"/>
            <a:ext cx="2376264" cy="36933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Read algorithm book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2708920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How to order data?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Search in graph?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Search in array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Security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K-mean cluster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Euclidean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609329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learning how make small cluster in neo4j database……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63509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1412776"/>
            <a:ext cx="2016224" cy="36933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Start learn JAVA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250446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 Script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25044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 website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30596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 GREG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3059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 project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 rot="16200000">
            <a:off x="4535996" y="2159568"/>
            <a:ext cx="144016" cy="1080120"/>
          </a:xfrm>
          <a:prstGeom prst="downArrow">
            <a:avLst/>
          </a:prstGeom>
          <a:noFill/>
          <a:ln w="31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6200000">
            <a:off x="4535996" y="2712018"/>
            <a:ext cx="144016" cy="1080120"/>
          </a:xfrm>
          <a:prstGeom prst="downArrow">
            <a:avLst/>
          </a:prstGeom>
          <a:noFill/>
          <a:ln w="31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 descr="Image result for 加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28"/>
          <a:stretch/>
        </p:blipFill>
        <p:spPr bwMode="auto">
          <a:xfrm>
            <a:off x="3426904" y="3933056"/>
            <a:ext cx="1919796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129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6781428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444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3728" y="332656"/>
            <a:ext cx="1781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Diffrentiation</a:t>
            </a:r>
            <a:r>
              <a:rPr lang="en-US" altLang="zh-CN" dirty="0"/>
              <a:t>-DB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98072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http://10.168.119.229:7474/browser/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465766" y="2461084"/>
            <a:ext cx="108012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gene1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382668" y="2461084"/>
            <a:ext cx="1080120" cy="360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gene2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355976" y="2517186"/>
            <a:ext cx="1008112" cy="2478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WGCNA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21750" y="4365104"/>
            <a:ext cx="1368152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pahtway1</a:t>
            </a:r>
            <a:endParaRPr lang="zh-CN" alt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6238652" y="4437112"/>
            <a:ext cx="1368152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pahtway2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2501770" y="3406186"/>
            <a:ext cx="1008112" cy="2478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belong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418672" y="3425236"/>
            <a:ext cx="1008112" cy="2478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belong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31362" y="4725144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sz="1200" b="1" dirty="0" smtClean="0"/>
              <a:t>Description: </a:t>
            </a:r>
            <a:r>
              <a:rPr lang="en-US" altLang="zh-CN" sz="1200" dirty="0" smtClean="0"/>
              <a:t>Cytokine-cytokine </a:t>
            </a:r>
            <a:r>
              <a:rPr lang="en-US" altLang="zh-CN" sz="1200" dirty="0"/>
              <a:t>receptor interaction</a:t>
            </a:r>
          </a:p>
          <a:p>
            <a:pPr fontAlgn="ctr"/>
            <a:r>
              <a:rPr lang="en-US" altLang="zh-CN" sz="1200" b="1" dirty="0"/>
              <a:t>ID</a:t>
            </a:r>
            <a:r>
              <a:rPr lang="en-US" altLang="zh-CN" sz="1200" b="1" dirty="0" smtClean="0"/>
              <a:t>: </a:t>
            </a:r>
            <a:r>
              <a:rPr lang="en-US" altLang="zh-CN" sz="1200" dirty="0" smtClean="0"/>
              <a:t>mmu04060</a:t>
            </a:r>
            <a:endParaRPr lang="en-US" altLang="zh-CN" sz="1200" dirty="0"/>
          </a:p>
        </p:txBody>
      </p:sp>
      <p:sp>
        <p:nvSpPr>
          <p:cNvPr id="12" name="矩形 11"/>
          <p:cNvSpPr/>
          <p:nvPr/>
        </p:nvSpPr>
        <p:spPr>
          <a:xfrm>
            <a:off x="2987824" y="3728065"/>
            <a:ext cx="1664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sz="1200" b="1" dirty="0" err="1" smtClean="0"/>
              <a:t>PGRType</a:t>
            </a:r>
            <a:r>
              <a:rPr lang="en-US" altLang="zh-CN" sz="1200" b="1" dirty="0" smtClean="0"/>
              <a:t>: </a:t>
            </a:r>
            <a:r>
              <a:rPr lang="en-US" altLang="zh-CN" sz="1200" dirty="0" smtClean="0"/>
              <a:t>111</a:t>
            </a:r>
            <a:endParaRPr lang="en-US" altLang="zh-CN" sz="1200" dirty="0"/>
          </a:p>
        </p:txBody>
      </p:sp>
      <p:sp>
        <p:nvSpPr>
          <p:cNvPr id="13" name="矩形 12"/>
          <p:cNvSpPr/>
          <p:nvPr/>
        </p:nvSpPr>
        <p:spPr>
          <a:xfrm>
            <a:off x="4355976" y="2765022"/>
            <a:ext cx="1826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sz="1200" b="1" dirty="0" smtClean="0"/>
              <a:t>day3Weight:  </a:t>
            </a:r>
            <a:r>
              <a:rPr lang="en-US" altLang="zh-CN" sz="1200" dirty="0" smtClean="0"/>
              <a:t>0.2974</a:t>
            </a:r>
            <a:endParaRPr lang="en-US" altLang="zh-CN" sz="1200" dirty="0"/>
          </a:p>
          <a:p>
            <a:pPr fontAlgn="ctr"/>
            <a:r>
              <a:rPr lang="en-US" altLang="zh-CN" sz="1200" b="1" dirty="0" smtClean="0"/>
              <a:t>day5Weight:  </a:t>
            </a:r>
            <a:r>
              <a:rPr lang="en-US" altLang="zh-CN" sz="1200" dirty="0" smtClean="0"/>
              <a:t>0.3789</a:t>
            </a:r>
            <a:endParaRPr lang="en-US" altLang="zh-CN" sz="1200" dirty="0"/>
          </a:p>
          <a:p>
            <a:pPr fontAlgn="ctr"/>
            <a:r>
              <a:rPr lang="en-US" altLang="zh-CN" sz="1200" b="1" dirty="0" smtClean="0"/>
              <a:t>day8Weight:  </a:t>
            </a:r>
            <a:r>
              <a:rPr lang="en-US" altLang="zh-CN" sz="1200" dirty="0" smtClean="0"/>
              <a:t>0.4012</a:t>
            </a:r>
            <a:endParaRPr lang="en-US" altLang="zh-CN" sz="1200" dirty="0"/>
          </a:p>
          <a:p>
            <a:pPr fontAlgn="ctr"/>
            <a:r>
              <a:rPr lang="en-US" altLang="zh-CN" sz="1200" b="1" dirty="0" smtClean="0"/>
              <a:t>relationship:  </a:t>
            </a:r>
            <a:r>
              <a:rPr lang="en-US" altLang="zh-CN" sz="1200" dirty="0" smtClean="0"/>
              <a:t>111</a:t>
            </a:r>
            <a:endParaRPr lang="en-US" altLang="zh-CN" sz="1200" dirty="0"/>
          </a:p>
        </p:txBody>
      </p:sp>
      <p:cxnSp>
        <p:nvCxnSpPr>
          <p:cNvPr id="15" name="直接连接符 14"/>
          <p:cNvCxnSpPr>
            <a:stCxn id="4" idx="6"/>
            <a:endCxn id="6" idx="1"/>
          </p:cNvCxnSpPr>
          <p:nvPr/>
        </p:nvCxnSpPr>
        <p:spPr>
          <a:xfrm>
            <a:off x="3545886" y="2641104"/>
            <a:ext cx="810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5" idx="2"/>
          </p:cNvCxnSpPr>
          <p:nvPr/>
        </p:nvCxnSpPr>
        <p:spPr>
          <a:xfrm>
            <a:off x="5364088" y="2641104"/>
            <a:ext cx="1018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4"/>
            <a:endCxn id="9" idx="0"/>
          </p:cNvCxnSpPr>
          <p:nvPr/>
        </p:nvCxnSpPr>
        <p:spPr>
          <a:xfrm>
            <a:off x="3005826" y="2821124"/>
            <a:ext cx="0" cy="585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7" idx="0"/>
          </p:cNvCxnSpPr>
          <p:nvPr/>
        </p:nvCxnSpPr>
        <p:spPr>
          <a:xfrm>
            <a:off x="3005826" y="3654022"/>
            <a:ext cx="0" cy="711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4"/>
            <a:endCxn id="10" idx="0"/>
          </p:cNvCxnSpPr>
          <p:nvPr/>
        </p:nvCxnSpPr>
        <p:spPr>
          <a:xfrm>
            <a:off x="6922728" y="2821124"/>
            <a:ext cx="0" cy="60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2"/>
            <a:endCxn id="8" idx="0"/>
          </p:cNvCxnSpPr>
          <p:nvPr/>
        </p:nvCxnSpPr>
        <p:spPr>
          <a:xfrm>
            <a:off x="6922728" y="3673072"/>
            <a:ext cx="0" cy="76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924824" y="3734415"/>
            <a:ext cx="1664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sz="1200" b="1" dirty="0" err="1" smtClean="0"/>
              <a:t>PGRType</a:t>
            </a:r>
            <a:r>
              <a:rPr lang="en-US" altLang="zh-CN" sz="1200" b="1" dirty="0" smtClean="0"/>
              <a:t>: </a:t>
            </a:r>
            <a:r>
              <a:rPr lang="en-US" altLang="zh-CN" sz="1200" dirty="0" smtClean="0"/>
              <a:t>111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728514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s1.bdstatic.com/70cFvXSh_Q1YnxGkpoWK1HF6hhy/it/u=167025688,3326881851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29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555776" y="1052736"/>
            <a:ext cx="2448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sz="2000" b="1" dirty="0"/>
              <a:t>relationship:  </a:t>
            </a:r>
            <a:r>
              <a:rPr lang="en-US" altLang="zh-CN" sz="2000" dirty="0" smtClean="0"/>
              <a:t>111</a:t>
            </a:r>
          </a:p>
          <a:p>
            <a:pPr fontAlgn="ctr"/>
            <a:r>
              <a:rPr lang="en-US" altLang="zh-CN" sz="2000" b="1" dirty="0" err="1"/>
              <a:t>PGRType</a:t>
            </a:r>
            <a:r>
              <a:rPr lang="en-US" altLang="zh-CN" sz="2000" b="1" dirty="0"/>
              <a:t>: </a:t>
            </a:r>
            <a:r>
              <a:rPr lang="en-US" altLang="zh-CN" sz="2000" dirty="0" smtClean="0"/>
              <a:t>111</a:t>
            </a:r>
            <a:endParaRPr lang="en-US" altLang="zh-CN" sz="20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341514" y="2276872"/>
            <a:ext cx="2589510" cy="3858607"/>
            <a:chOff x="3341514" y="2522721"/>
            <a:chExt cx="2589510" cy="3858607"/>
          </a:xfrm>
        </p:grpSpPr>
        <p:sp>
          <p:nvSpPr>
            <p:cNvPr id="4" name="TextBox 3"/>
            <p:cNvSpPr txBox="1"/>
            <p:nvPr/>
          </p:nvSpPr>
          <p:spPr>
            <a:xfrm>
              <a:off x="3770784" y="2522721"/>
              <a:ext cx="216024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dirty="0" smtClean="0"/>
                <a:t>111</a:t>
              </a:r>
              <a:endParaRPr lang="zh-CN" altLang="en-US" sz="88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07904" y="4283804"/>
              <a:ext cx="648072" cy="369332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day3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81538" y="4283804"/>
              <a:ext cx="648072" cy="369332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day8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94721" y="4283804"/>
              <a:ext cx="648072" cy="369332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day5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5" idx="0"/>
            </p:cNvCxnSpPr>
            <p:nvPr/>
          </p:nvCxnSpPr>
          <p:spPr>
            <a:xfrm flipV="1">
              <a:off x="4031940" y="3645024"/>
              <a:ext cx="108012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0"/>
            </p:cNvCxnSpPr>
            <p:nvPr/>
          </p:nvCxnSpPr>
          <p:spPr>
            <a:xfrm flipV="1">
              <a:off x="4718757" y="3645024"/>
              <a:ext cx="0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0"/>
            </p:cNvCxnSpPr>
            <p:nvPr/>
          </p:nvCxnSpPr>
          <p:spPr>
            <a:xfrm flipH="1" flipV="1">
              <a:off x="5292080" y="3645024"/>
              <a:ext cx="113494" cy="638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79912" y="4934778"/>
              <a:ext cx="201622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dirty="0" smtClean="0"/>
                <a:t>000</a:t>
              </a:r>
              <a:endParaRPr lang="zh-CN" altLang="en-US" sz="8800" b="1" dirty="0"/>
            </a:p>
          </p:txBody>
        </p:sp>
        <p:cxnSp>
          <p:nvCxnSpPr>
            <p:cNvPr id="26" name="直接箭头连接符 25"/>
            <p:cNvCxnSpPr>
              <a:stCxn id="5" idx="2"/>
            </p:cNvCxnSpPr>
            <p:nvPr/>
          </p:nvCxnSpPr>
          <p:spPr>
            <a:xfrm>
              <a:off x="4031940" y="4653136"/>
              <a:ext cx="108012" cy="64807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" idx="2"/>
            </p:cNvCxnSpPr>
            <p:nvPr/>
          </p:nvCxnSpPr>
          <p:spPr>
            <a:xfrm>
              <a:off x="4718757" y="4653136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2"/>
            </p:cNvCxnSpPr>
            <p:nvPr/>
          </p:nvCxnSpPr>
          <p:spPr>
            <a:xfrm flipH="1">
              <a:off x="5292080" y="4653136"/>
              <a:ext cx="113494" cy="64807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7864" y="3687415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2D050"/>
                  </a:solidFill>
                </a:rPr>
                <a:t>YES</a:t>
              </a:r>
              <a:endParaRPr lang="zh-CN" altLang="en-US" sz="2400" b="1" dirty="0">
                <a:solidFill>
                  <a:srgbClr val="92D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41514" y="4741515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NO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855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9952" y="1203524"/>
            <a:ext cx="1872208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Expression Data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04248" y="2465020"/>
            <a:ext cx="1008112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WGCNA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1780" y="3861048"/>
            <a:ext cx="1368152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Enrich KEGG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452246"/>
            <a:ext cx="2736304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Different expression genes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5291916"/>
            <a:ext cx="1008112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pathway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3861048"/>
            <a:ext cx="1440160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relationships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195736" y="188640"/>
            <a:ext cx="3816424" cy="36004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Respectively for </a:t>
            </a:r>
            <a:r>
              <a:rPr lang="en-US" altLang="zh-CN" b="1" dirty="0">
                <a:solidFill>
                  <a:schemeClr val="tx1"/>
                </a:solidFill>
              </a:rPr>
              <a:t>day3, day5 and day8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347864" y="1691516"/>
            <a:ext cx="1080120" cy="648072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724128" y="1691516"/>
            <a:ext cx="1368152" cy="648072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08304" y="2924944"/>
            <a:ext cx="0" cy="864096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75856" y="2915652"/>
            <a:ext cx="0" cy="864096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75856" y="4355812"/>
            <a:ext cx="0" cy="72008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31840" y="1691516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limma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84856" y="3059668"/>
            <a:ext cx="1503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clusterProfiler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000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243366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Shiny App</a:t>
            </a:r>
            <a:endParaRPr lang="zh-CN" altLang="en-US" sz="5400" b="1" dirty="0"/>
          </a:p>
        </p:txBody>
      </p:sp>
      <p:sp>
        <p:nvSpPr>
          <p:cNvPr id="3" name="矩形 2"/>
          <p:cNvSpPr/>
          <p:nvPr/>
        </p:nvSpPr>
        <p:spPr>
          <a:xfrm>
            <a:off x="2286000" y="3933056"/>
            <a:ext cx="581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https://github.com/xiaowei3223/neo4j_time_course_shiny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10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88" y="188640"/>
            <a:ext cx="7397750" cy="6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260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131840" y="918011"/>
            <a:ext cx="3600400" cy="43204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Genes relationships in a pathway 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41222" y="2944469"/>
            <a:ext cx="1980000" cy="6480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 one to three time points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41302" y="2944469"/>
            <a:ext cx="1980000" cy="6480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weights bigger than one number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7944" y="2914526"/>
            <a:ext cx="7200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±</a:t>
            </a:r>
            <a:endParaRPr lang="zh-CN" alt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8396" y="30954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CASE 2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36518" y="1844824"/>
            <a:ext cx="1980000" cy="6480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 the whole database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8396" y="19905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CASE 1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90" y="3789040"/>
            <a:ext cx="19050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89040"/>
            <a:ext cx="1306066" cy="276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752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275856" y="687420"/>
            <a:ext cx="3600400" cy="43204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Plot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91" y="1876482"/>
            <a:ext cx="3142110" cy="3636000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44" y="1876482"/>
            <a:ext cx="3206548" cy="3636000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774" y="14847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visNetwork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1324" y="1497484"/>
            <a:ext cx="119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igraph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2791" y="5517232"/>
            <a:ext cx="307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Export graph</a:t>
            </a:r>
          </a:p>
          <a:p>
            <a:r>
              <a:rPr lang="en-US" altLang="zh-CN" dirty="0" smtClean="0"/>
              <a:t>Edit plot </a:t>
            </a:r>
            <a:r>
              <a:rPr lang="en-US" altLang="zh-CN" sz="1200" dirty="0" smtClean="0"/>
              <a:t>(Add or remove nodes/edges)</a:t>
            </a:r>
          </a:p>
          <a:p>
            <a:r>
              <a:rPr lang="en-US" altLang="zh-CN" dirty="0" smtClean="0"/>
              <a:t>Nodes/group Selection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55172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Igraph</a:t>
            </a:r>
            <a:r>
              <a:rPr lang="en-US" altLang="zh-CN" dirty="0" smtClean="0"/>
              <a:t> layout</a:t>
            </a:r>
          </a:p>
          <a:p>
            <a:r>
              <a:rPr lang="en-US" altLang="zh-CN" dirty="0" err="1" smtClean="0"/>
              <a:t>Igraph</a:t>
            </a:r>
            <a:r>
              <a:rPr lang="en-US" altLang="zh-CN" dirty="0" smtClean="0"/>
              <a:t> community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865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raLab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MoraLabPPT</Template>
  <TotalTime>1531</TotalTime>
  <Words>762</Words>
  <Application>Microsoft Office PowerPoint</Application>
  <PresentationFormat>全屏显示(4:3)</PresentationFormat>
  <Paragraphs>210</Paragraphs>
  <Slides>29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MoraLabPPT</vt:lpstr>
      <vt:lpstr>Project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mora_lab</dc:creator>
  <cp:lastModifiedBy>mora_lab</cp:lastModifiedBy>
  <cp:revision>45</cp:revision>
  <dcterms:created xsi:type="dcterms:W3CDTF">2020-01-07T02:25:00Z</dcterms:created>
  <dcterms:modified xsi:type="dcterms:W3CDTF">2020-01-09T13:19:06Z</dcterms:modified>
</cp:coreProperties>
</file>