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61" r:id="rId4"/>
    <p:sldId id="264" r:id="rId5"/>
    <p:sldId id="265" r:id="rId6"/>
    <p:sldId id="268" r:id="rId7"/>
    <p:sldId id="266" r:id="rId8"/>
    <p:sldId id="280" r:id="rId9"/>
    <p:sldId id="271" r:id="rId10"/>
    <p:sldId id="281" r:id="rId11"/>
    <p:sldId id="270" r:id="rId12"/>
    <p:sldId id="273" r:id="rId13"/>
    <p:sldId id="274" r:id="rId14"/>
    <p:sldId id="272" r:id="rId15"/>
    <p:sldId id="278" r:id="rId16"/>
    <p:sldId id="269" r:id="rId17"/>
    <p:sldId id="279" r:id="rId18"/>
    <p:sldId id="276" r:id="rId19"/>
    <p:sldId id="282" r:id="rId20"/>
    <p:sldId id="275" r:id="rId21"/>
    <p:sldId id="277" r:id="rId22"/>
  </p:sldIdLst>
  <p:sldSz cx="9144000" cy="6858000" type="screen4x3"/>
  <p:notesSz cx="6867525" cy="9994900"/>
  <p:embeddedFontLst>
    <p:embeddedFont>
      <p:font typeface="Calibri" pitchFamily="34" charset="0"/>
      <p:regular r:id="rId25"/>
      <p:bold r:id="rId26"/>
      <p:italic r:id="rId27"/>
      <p:boldItalic r:id="rId28"/>
    </p:embeddedFont>
    <p:embeddedFont>
      <p:font typeface="consolas" pitchFamily="49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FF00"/>
    <a:srgbClr val="33CCFF"/>
    <a:srgbClr val="0000F2"/>
    <a:srgbClr val="FFFFD2"/>
    <a:srgbClr val="0000FF"/>
    <a:srgbClr val="FFDEB3"/>
    <a:srgbClr val="F4D1A2"/>
    <a:srgbClr val="BA7417"/>
    <a:srgbClr val="51237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743" autoAdjust="0"/>
  </p:normalViewPr>
  <p:slideViewPr>
    <p:cSldViewPr>
      <p:cViewPr varScale="1">
        <p:scale>
          <a:sx n="74" d="100"/>
          <a:sy n="74" d="100"/>
        </p:scale>
        <p:origin x="-1266" y="-102"/>
      </p:cViewPr>
      <p:guideLst>
        <p:guide orient="horz" pos="912"/>
        <p:guide orient="horz" pos="412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9503A2D3-DDE0-4FE7-BBF0-72D855FCA9B9}" type="datetimeFigureOut">
              <a:rPr lang="en-GB" smtClean="0"/>
              <a:pPr/>
              <a:t>03/03/2014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33CBD6EB-3E73-4BA7-9445-5CA12A754DF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4CCD0033-5F2B-446E-B3A5-D3C3D848D8F7}" type="datetimeFigureOut">
              <a:rPr lang="en-GB" smtClean="0"/>
              <a:pPr/>
              <a:t>03/03/2014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5038" y="749300"/>
            <a:ext cx="4997450" cy="3748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753" y="4747578"/>
            <a:ext cx="5494020" cy="4497705"/>
          </a:xfrm>
          <a:prstGeom prst="rect">
            <a:avLst/>
          </a:prstGeom>
        </p:spPr>
        <p:txBody>
          <a:bodyPr vert="horz" lIns="96350" tIns="48175" rIns="96350" bIns="4817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0008" y="9493420"/>
            <a:ext cx="2975928" cy="499745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BC894F08-F219-4AC0-95BA-DA83F48EC7C1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94F08-F219-4AC0-95BA-DA83F48EC7C1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 txBox="1">
            <a:spLocks/>
          </p:cNvSpPr>
          <p:nvPr userDrawn="1"/>
        </p:nvSpPr>
        <p:spPr>
          <a:xfrm>
            <a:off x="8382000" y="6629400"/>
            <a:ext cx="762000" cy="2286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45314-1C9F-46A2-9207-66FC32ABB5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2"/>
          <p:cNvSpPr txBox="1">
            <a:spLocks/>
          </p:cNvSpPr>
          <p:nvPr userDrawn="1"/>
        </p:nvSpPr>
        <p:spPr>
          <a:xfrm>
            <a:off x="3048000" y="6629400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Bromley &amp; Winkelmann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9869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27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33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6216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6584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053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21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0576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0151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20FFD-5868-4678-ACC2-C353669912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28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D410-BB1B-47BE-81F8-FA61DEEC5942}" type="datetimeFigureOut">
              <a:rPr lang="en-US" smtClean="0"/>
              <a:pPr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71500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25591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304800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smtClean="0"/>
              <a:t>SystemVerilog, Batteries Included</a:t>
            </a:r>
            <a:endParaRPr lang="en-US" sz="7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2667000"/>
            <a:ext cx="899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dirty="0" smtClean="0"/>
              <a:t>A Programmer's Utility Library</a:t>
            </a:r>
          </a:p>
          <a:p>
            <a:pPr algn="ctr"/>
            <a:r>
              <a:rPr lang="en-US" sz="4800" i="1" dirty="0" smtClean="0"/>
              <a:t>for </a:t>
            </a:r>
            <a:r>
              <a:rPr lang="en-US" sz="4800" i="1" dirty="0" err="1" smtClean="0"/>
              <a:t>SystemVerilog</a:t>
            </a:r>
            <a:endParaRPr lang="en-US" sz="48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51054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/>
              <a:t>Jonathan Bromley, André Winkelmann</a:t>
            </a:r>
            <a:endParaRPr lang="en-US" sz="2800" dirty="0"/>
          </a:p>
        </p:txBody>
      </p:sp>
      <p:pic>
        <p:nvPicPr>
          <p:cNvPr id="1027" name="Picture 3" descr="C:\SHARES\shared_data\jonathan\verilab\tech\signal_probe\svlib\doc\verilab-880-14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5715001"/>
            <a:ext cx="2514600" cy="410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8301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 can be unhelpful…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dirty="0" smtClean="0"/>
              <a:t>Some SV types offer method-like operations…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1828800"/>
            <a:ext cx="6629400" cy="1143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S = "  Some text  ";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n = S.len();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S.toupper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2800" y="2209800"/>
            <a:ext cx="4953000" cy="533400"/>
          </a:xfrm>
          <a:prstGeom prst="roundRect">
            <a:avLst>
              <a:gd name="adj" fmla="val 262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these look like methods on object S</a:t>
            </a:r>
            <a:endParaRPr lang="en-GB" sz="24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31242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 but native SV types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cannot be extended</a:t>
            </a:r>
            <a:r>
              <a:rPr lang="en-US" sz="2800" dirty="0" smtClean="0"/>
              <a:t>!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3657600"/>
            <a:ext cx="6629400" cy="2743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S.trim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  Some text  ");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::RIGHT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 "\"%s\",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ss.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 "\"%s\",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str_trim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(S,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::BOTH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18" name="Cross 17"/>
          <p:cNvSpPr/>
          <p:nvPr/>
        </p:nvSpPr>
        <p:spPr>
          <a:xfrm rot="2700000">
            <a:off x="2853670" y="3615671"/>
            <a:ext cx="533400" cy="533400"/>
          </a:xfrm>
          <a:prstGeom prst="plus">
            <a:avLst>
              <a:gd name="adj" fmla="val 400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304800" y="4191000"/>
            <a:ext cx="3200400" cy="381000"/>
          </a:xfrm>
          <a:prstGeom prst="roundRect">
            <a:avLst>
              <a:gd name="adj" fmla="val 276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svlib</a:t>
            </a:r>
            <a:r>
              <a:rPr lang="en-GB" sz="2400" dirty="0" smtClean="0"/>
              <a:t> </a:t>
            </a:r>
            <a:r>
              <a:rPr lang="en-GB" sz="2400" dirty="0" err="1" smtClean="0"/>
              <a:t>Str</a:t>
            </a:r>
            <a:r>
              <a:rPr lang="en-GB" sz="2400" dirty="0" smtClean="0"/>
              <a:t> class method</a:t>
            </a:r>
            <a:endParaRPr lang="en-GB" sz="24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105400" y="5105400"/>
            <a:ext cx="22860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"  Some text"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858000" y="5867400"/>
            <a:ext cx="19050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"Some text"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04800" y="5486400"/>
            <a:ext cx="4038600" cy="381000"/>
          </a:xfrm>
          <a:prstGeom prst="roundRect">
            <a:avLst>
              <a:gd name="adj" fmla="val 27638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 smtClean="0"/>
              <a:t>svlib</a:t>
            </a:r>
            <a:r>
              <a:rPr lang="en-GB" sz="2400" dirty="0" smtClean="0"/>
              <a:t> package-level  function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uiExpand="1" build="p" animBg="1"/>
      <p:bldP spid="18" grpId="0" animBg="1"/>
      <p:bldP spid="20" grpId="0" animBg="1"/>
      <p:bldP spid="21" grpId="0" animBg="1"/>
      <p:bldP spid="22" grpId="0" animBg="1"/>
      <p:bldP spid="2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Objects or plain functions?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533400"/>
          </a:xfrm>
        </p:spPr>
        <p:txBody>
          <a:bodyPr/>
          <a:lstStyle/>
          <a:p>
            <a:r>
              <a:rPr lang="en-US" dirty="0" smtClean="0"/>
              <a:t>Some utilities work best as simple functions: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7772400" cy="838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nameList[$] = {"DVCon", "Andre", "Jonathan"};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str_sjoin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(nameList, ":-:"));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105400" y="2438400"/>
            <a:ext cx="3886199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DVCon:–:Andre:-:Jonathan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8194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bigger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it's better to have an object: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3352800"/>
            <a:ext cx="77724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 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("an(.)");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pos = 0;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.setStrContents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("and another banana");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while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.retest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startPos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(pos)))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$display("'an' followed by '%s' at pos=%0d",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.getMatchString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.getMatchStart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(1), pos);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pos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.getMatchStart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(0) +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.getMatchLength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(0);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962400" y="5410200"/>
            <a:ext cx="5029199" cy="113877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'an' followed by 'd' at pos=2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'an' followed by 'o'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at pos=6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'an' followed by 'a' at pos=15</a:t>
            </a:r>
            <a:endParaRPr kumimoji="0" lang="en-GB" sz="2000" b="1" i="0" u="none" strike="noStrike" kern="120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638800"/>
            <a:ext cx="3352800" cy="838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/>
              <a:t>In many cases</a:t>
            </a:r>
            <a:br>
              <a:rPr lang="en-GB" sz="2400" dirty="0" smtClean="0"/>
            </a:br>
            <a:r>
              <a:rPr lang="en-GB" sz="2400" dirty="0" err="1" smtClean="0"/>
              <a:t>svLib</a:t>
            </a:r>
            <a:r>
              <a:rPr lang="en-GB" sz="2400" dirty="0" smtClean="0"/>
              <a:t> offers both options</a:t>
            </a:r>
            <a:endParaRPr lang="en-GB" sz="2400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1" grpId="0" animBg="1"/>
      <p:bldP spid="9" grpId="0"/>
      <p:bldP spid="12" grpId="0" animBg="1"/>
      <p:bldP spid="14" grpId="0" animBg="1"/>
      <p:bldP spid="15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 handling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5029200"/>
            <a:ext cx="8534400" cy="1371600"/>
          </a:xfrm>
        </p:spPr>
        <p:txBody>
          <a:bodyPr/>
          <a:lstStyle/>
          <a:p>
            <a:r>
              <a:rPr lang="en-US" dirty="0" smtClean="0"/>
              <a:t>Error recording and handling </a:t>
            </a:r>
            <a:r>
              <a:rPr lang="en-US" b="1" dirty="0" smtClean="0"/>
              <a:t>per SV process</a:t>
            </a:r>
            <a:endParaRPr lang="en-US" dirty="0" smtClean="0"/>
          </a:p>
          <a:p>
            <a:pPr lvl="1"/>
            <a:r>
              <a:rPr lang="en-US" dirty="0" smtClean="0"/>
              <a:t>Localized effect</a:t>
            </a:r>
          </a:p>
          <a:p>
            <a:pPr lvl="1"/>
            <a:r>
              <a:rPr lang="en-US" dirty="0" smtClean="0"/>
              <a:t>Fully deterministic</a:t>
            </a:r>
          </a:p>
          <a:p>
            <a:pPr lvl="1"/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6553200" cy="6096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 t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("MISSING/FILE");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33400" y="1905000"/>
            <a:ext cx="82296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i="1" smtClean="0">
                <a:latin typeface="Courier New" pitchFamily="49" charset="0"/>
                <a:cs typeface="Courier New" pitchFamily="49" charset="0"/>
              </a:rPr>
              <a:t>&lt;Assertion&gt;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: Failed to stat "MISSING/FILE", errno=2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    (No such file or directory)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2971800"/>
            <a:ext cx="8534400" cy="533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Optionally,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manage errors in user code: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000" y="3467100"/>
            <a:ext cx="7848600" cy="13335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error_userHandling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(1);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("MISSING/FILE");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error_getLast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!= 0)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$display("whoops, my bad: %s",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error_fullMessage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800600" y="3733800"/>
            <a:ext cx="31242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No message, returns  t=0</a:t>
            </a: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9" grpId="0"/>
      <p:bldP spid="38" grpId="0" uiExpand="1" build="p" animBg="1"/>
      <p:bldP spid="3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Random stability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819400"/>
            <a:ext cx="8534400" cy="1447800"/>
          </a:xfrm>
        </p:spPr>
        <p:txBody>
          <a:bodyPr/>
          <a:lstStyle/>
          <a:p>
            <a:r>
              <a:rPr lang="en-US" dirty="0" smtClean="0"/>
              <a:t>Managed object creation to preserve random stability</a:t>
            </a:r>
          </a:p>
          <a:p>
            <a:pPr lvl="1"/>
            <a:r>
              <a:rPr lang="en-US" dirty="0" smtClean="0"/>
              <a:t>Maintains pool of reusable objects for efficiency</a:t>
            </a:r>
          </a:p>
          <a:p>
            <a:pPr lvl="1"/>
            <a:r>
              <a:rPr lang="en-US" dirty="0" smtClean="0"/>
              <a:t>Ready for future addition of an object factory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57400" y="4191000"/>
            <a:ext cx="5715000" cy="2362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`ifdef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SVLIB_NO_RANDSTABLE_NEW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`else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std::process p = std::process::self();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randstate = p.get_randstate();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result = new();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p.set_randstate(randstate);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`endif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1219200"/>
            <a:ext cx="8534400" cy="9906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dirty="0" err="1" smtClean="0"/>
              <a:t>svlib</a:t>
            </a:r>
            <a:r>
              <a:rPr lang="en-US" sz="2800" dirty="0" smtClean="0"/>
              <a:t> generates objects – may impact random stability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Especially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troublesome during debug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2209800"/>
            <a:ext cx="5410200" cy="533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  =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Regex::create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("an(.)");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5410200" y="2286000"/>
            <a:ext cx="3200400" cy="381000"/>
          </a:xfrm>
          <a:prstGeom prst="roundRect">
            <a:avLst>
              <a:gd name="adj" fmla="val 4408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never call </a:t>
            </a: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new()</a:t>
            </a:r>
            <a:r>
              <a:rPr lang="en-GB" sz="2000" smtClean="0"/>
              <a:t> directly</a:t>
            </a:r>
            <a:endParaRPr lang="en-GB" sz="2000"/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12" grpId="0" animBg="1"/>
      <p:bldP spid="39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objectives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7315200" cy="4830762"/>
          </a:xfrm>
        </p:spPr>
        <p:txBody>
          <a:bodyPr/>
          <a:lstStyle/>
          <a:p>
            <a:r>
              <a:rPr lang="en-US" dirty="0" smtClean="0"/>
              <a:t>Use external libraries as far as possible</a:t>
            </a:r>
          </a:p>
          <a:p>
            <a:pPr lvl="1"/>
            <a:r>
              <a:rPr lang="en-US" dirty="0" smtClean="0"/>
              <a:t>robust, well-proven solutions</a:t>
            </a:r>
          </a:p>
          <a:p>
            <a:r>
              <a:rPr lang="en-US" dirty="0" smtClean="0"/>
              <a:t>Test early, often, and on many platforms</a:t>
            </a:r>
          </a:p>
          <a:p>
            <a:r>
              <a:rPr lang="en-US" dirty="0" smtClean="0"/>
              <a:t>Managed DPI interface, no memory leaks</a:t>
            </a:r>
          </a:p>
          <a:p>
            <a:pPr lvl="1"/>
            <a:r>
              <a:rPr lang="en-US" dirty="0" smtClean="0"/>
              <a:t>No DPI functions directly exposed to users</a:t>
            </a:r>
          </a:p>
          <a:p>
            <a:pPr lvl="1"/>
            <a:r>
              <a:rPr lang="en-US" dirty="0" smtClean="0"/>
              <a:t>DPI memory managed internally by </a:t>
            </a:r>
            <a:r>
              <a:rPr lang="en-US" dirty="0" err="1" smtClean="0"/>
              <a:t>svLib</a:t>
            </a:r>
            <a:endParaRPr lang="en-US" dirty="0" smtClean="0"/>
          </a:p>
          <a:p>
            <a:r>
              <a:rPr lang="en-US" dirty="0" smtClean="0"/>
              <a:t>Never throw an error from C code</a:t>
            </a:r>
          </a:p>
          <a:p>
            <a:pPr lvl="1"/>
            <a:r>
              <a:rPr lang="en-US" dirty="0" smtClean="0"/>
              <a:t>All errors reported back to SV and handled there</a:t>
            </a:r>
          </a:p>
          <a:p>
            <a:r>
              <a:rPr lang="en-US" dirty="0" smtClean="0"/>
              <a:t>Design for performance</a:t>
            </a:r>
          </a:p>
          <a:p>
            <a:pPr lvl="1"/>
            <a:r>
              <a:rPr lang="en-US" dirty="0" smtClean="0"/>
              <a:t>Avoid unnecessary movement of data across DPI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1066800"/>
            <a:ext cx="2286000" cy="685800"/>
          </a:xfrm>
          <a:prstGeom prst="roundRect">
            <a:avLst>
              <a:gd name="adj" fmla="val 31183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smtClean="0"/>
              <a:t>Full details in the published paper</a:t>
            </a:r>
            <a:endParaRPr lang="en-GB" sz="200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47800"/>
            <a:ext cx="7315200" cy="4830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external libraries as far as possible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robust, well-proven solutions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early, often, and on many platforms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Managed DPI interface, no memory leaks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 DPI functions directly exposed to users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DPI memory managed internally by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svLib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Never throw an error from C code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errors reported back to SV and handled there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Design for performance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Avoid unnecessary movement of data across DPI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Reminder: DOM↔object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  <a:p>
            <a:pPr lvl="1"/>
            <a:r>
              <a:rPr lang="en-US" b="1" smtClean="0"/>
              <a:t>Step 2</a:t>
            </a:r>
            <a:r>
              <a:rPr lang="en-US" smtClean="0"/>
              <a:t>:</a:t>
            </a:r>
            <a:br>
              <a:rPr lang="en-US" smtClean="0"/>
            </a:br>
            <a:r>
              <a:rPr lang="en-US" smtClean="0"/>
              <a:t>Populate user objects from DOM</a:t>
            </a:r>
          </a:p>
          <a:p>
            <a:pPr lvl="1"/>
            <a:r>
              <a:rPr lang="en-US" smtClean="0"/>
              <a:t>manually or automagically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topConfig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.fromDOM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066800" y="4191000"/>
            <a:ext cx="3962400" cy="1295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subCfg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LocalCfg...;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int    choice;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sz="1600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3" y="4836272"/>
            <a:ext cx="783095" cy="98404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48750 w 848750"/>
              <a:gd name="connsiteY0" fmla="*/ 0 h 843366"/>
              <a:gd name="connsiteX1" fmla="*/ 106364 w 848750"/>
              <a:gd name="connsiteY1" fmla="*/ 613009 h 843366"/>
              <a:gd name="connsiteX2" fmla="*/ 518802 w 848750"/>
              <a:gd name="connsiteY2" fmla="*/ 817346 h 843366"/>
              <a:gd name="connsiteX0" fmla="*/ 848750 w 848750"/>
              <a:gd name="connsiteY0" fmla="*/ 0 h 911478"/>
              <a:gd name="connsiteX1" fmla="*/ 106364 w 848750"/>
              <a:gd name="connsiteY1" fmla="*/ 681121 h 911478"/>
              <a:gd name="connsiteX2" fmla="*/ 518802 w 848750"/>
              <a:gd name="connsiteY2" fmla="*/ 885458 h 911478"/>
              <a:gd name="connsiteX0" fmla="*/ 820736 w 820736"/>
              <a:gd name="connsiteY0" fmla="*/ 0 h 896056"/>
              <a:gd name="connsiteX1" fmla="*/ 106364 w 820736"/>
              <a:gd name="connsiteY1" fmla="*/ 665699 h 896056"/>
              <a:gd name="connsiteX2" fmla="*/ 518802 w 820736"/>
              <a:gd name="connsiteY2" fmla="*/ 870036 h 896056"/>
              <a:gd name="connsiteX0" fmla="*/ 847710 w 847710"/>
              <a:gd name="connsiteY0" fmla="*/ 0 h 879593"/>
              <a:gd name="connsiteX1" fmla="*/ 106364 w 847710"/>
              <a:gd name="connsiteY1" fmla="*/ 649236 h 879593"/>
              <a:gd name="connsiteX2" fmla="*/ 518802 w 847710"/>
              <a:gd name="connsiteY2" fmla="*/ 853573 h 879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7710" h="879593">
                <a:moveTo>
                  <a:pt x="847710" y="0"/>
                </a:moveTo>
                <a:cubicBezTo>
                  <a:pt x="738113" y="316340"/>
                  <a:pt x="317451" y="300423"/>
                  <a:pt x="106364" y="649236"/>
                </a:cubicBezTo>
                <a:cubicBezTo>
                  <a:pt x="0" y="879593"/>
                  <a:pt x="276237" y="858123"/>
                  <a:pt x="518802" y="853573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126748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</a:t>
            </a:r>
            <a:r>
              <a:rPr kumimoji="0" lang="en-GB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371600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cfg"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457199" cy="230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  <a:endParaRPr kumimoji="0" lang="en-GB" sz="1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beware magic!</a:t>
            </a:r>
            <a:endParaRPr lang="en-GB" b="1" dirty="0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514600" y="4572000"/>
            <a:ext cx="1025991" cy="251352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Freeform 46"/>
          <p:cNvSpPr/>
          <p:nvPr/>
        </p:nvSpPr>
        <p:spPr>
          <a:xfrm>
            <a:off x="3462353" y="2971800"/>
            <a:ext cx="527446" cy="1607233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4698" h="1039696">
                <a:moveTo>
                  <a:pt x="863614" y="0"/>
                </a:moveTo>
                <a:cubicBezTo>
                  <a:pt x="754017" y="316340"/>
                  <a:pt x="1074699" y="341284"/>
                  <a:pt x="863612" y="690097"/>
                </a:cubicBezTo>
                <a:cubicBezTo>
                  <a:pt x="757248" y="920454"/>
                  <a:pt x="-1" y="1039696"/>
                  <a:pt x="242564" y="1035146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1" name="Rectangle 50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Beware – Macro Magic!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Read a configuration file in </a:t>
            </a:r>
            <a:r>
              <a:rPr lang="en-US" b="1" smtClean="0">
                <a:latin typeface="Courier New" pitchFamily="49" charset="0"/>
                <a:cs typeface="Courier New" pitchFamily="49" charset="0"/>
              </a:rPr>
              <a:t>.ini</a:t>
            </a:r>
            <a:r>
              <a:rPr lang="en-US" smtClean="0"/>
              <a:t> or YAML format: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828800"/>
            <a:ext cx="8534400" cy="2057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readToDOM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type_id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::create();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0" y="3352800"/>
            <a:ext cx="50292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LocalCfg extends ...;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int    choice;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(LocalCfg)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`SVLIB_DOM_FIELD_INT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(choice)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4038600"/>
            <a:ext cx="5105400" cy="2438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GlobalCfg extends ...;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LocalCfg subCfg;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(GlobalCfg)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`SVLIB_DOM_FIELD_OBJECT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(subCfg)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Use SV-2012 interface classes?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smtClean="0"/>
              <a:t>Config class can </a:t>
            </a:r>
            <a:r>
              <a:rPr lang="en-US" i="1" smtClean="0"/>
              <a:t>implement</a:t>
            </a:r>
            <a:r>
              <a:rPr lang="en-US" smtClean="0"/>
              <a:t> an interface class: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1866900"/>
            <a:ext cx="5943600" cy="2971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extends    </a:t>
            </a:r>
            <a:r>
              <a:rPr lang="en-GB" b="1" i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SomeUserBase</a:t>
            </a:r>
            <a:endParaRPr lang="en-GB" b="1" i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i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implements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choice;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`SVLIB_DOM_UTILS_BEGIN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(choice)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`SVLIB_DOM_FIELD_STRING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(label)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`SVLIB_DOM_UTILS_END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400" y="4495800"/>
            <a:ext cx="5791200" cy="1828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function populate(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!= null)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obj.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endfunction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rgbClr val="000000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53000" y="2438400"/>
            <a:ext cx="3352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not yet available in all tools</a:t>
            </a:r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6629400" y="4267200"/>
            <a:ext cx="1828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universal</a:t>
            </a:r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6400800" y="5562600"/>
            <a:ext cx="2209800" cy="381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written by macro</a:t>
            </a:r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343400" y="5676680"/>
            <a:ext cx="990600" cy="266920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 rot="5400000">
            <a:off x="5947539" y="5330061"/>
            <a:ext cx="373121" cy="160020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  <a:gd name="connsiteX0" fmla="*/ 1273569 w 1484653"/>
              <a:gd name="connsiteY0" fmla="*/ 0 h 1142831"/>
              <a:gd name="connsiteX1" fmla="*/ 1273567 w 1484653"/>
              <a:gd name="connsiteY1" fmla="*/ 690097 h 1142831"/>
              <a:gd name="connsiteX2" fmla="*/ 242565 w 1484653"/>
              <a:gd name="connsiteY2" fmla="*/ 1138281 h 1142831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229953"/>
              <a:gd name="connsiteY0" fmla="*/ 0 h 1039697"/>
              <a:gd name="connsiteX1" fmla="*/ 1018867 w 1229953"/>
              <a:gd name="connsiteY1" fmla="*/ 591512 h 1039697"/>
              <a:gd name="connsiteX2" fmla="*/ 242565 w 1229953"/>
              <a:gd name="connsiteY2" fmla="*/ 1035147 h 1039697"/>
              <a:gd name="connsiteX0" fmla="*/ 0 w 4"/>
              <a:gd name="connsiteY0" fmla="*/ 0 h 1035147"/>
              <a:gd name="connsiteX1" fmla="*/ 5 w 4"/>
              <a:gd name="connsiteY1" fmla="*/ 1035147 h 1035147"/>
              <a:gd name="connsiteX0" fmla="*/ 0 w 972215000"/>
              <a:gd name="connsiteY0" fmla="*/ 0 h 10000"/>
              <a:gd name="connsiteX1" fmla="*/ 12500 w 97221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605000" h="10000">
                <a:moveTo>
                  <a:pt x="0" y="0"/>
                </a:moveTo>
                <a:cubicBezTo>
                  <a:pt x="1865602500" y="1558"/>
                  <a:pt x="1852467500" y="6505"/>
                  <a:pt x="12500" y="10000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26618" y="2501798"/>
            <a:ext cx="1383182" cy="277978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 rot="5400000">
            <a:off x="3394840" y="1558163"/>
            <a:ext cx="449320" cy="2819400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810595 w 1021679"/>
              <a:gd name="connsiteY0" fmla="*/ 0 h 920454"/>
              <a:gd name="connsiteX1" fmla="*/ 810593 w 1021679"/>
              <a:gd name="connsiteY1" fmla="*/ 690097 h 920454"/>
              <a:gd name="connsiteX2" fmla="*/ 242565 w 1021679"/>
              <a:gd name="connsiteY2" fmla="*/ 861248 h 920454"/>
              <a:gd name="connsiteX0" fmla="*/ 863614 w 1074698"/>
              <a:gd name="connsiteY0" fmla="*/ 0 h 1039696"/>
              <a:gd name="connsiteX1" fmla="*/ 863612 w 1074698"/>
              <a:gd name="connsiteY1" fmla="*/ 690097 h 1039696"/>
              <a:gd name="connsiteX2" fmla="*/ 242564 w 1074698"/>
              <a:gd name="connsiteY2" fmla="*/ 1035146 h 1039696"/>
              <a:gd name="connsiteX0" fmla="*/ 1273569 w 1484653"/>
              <a:gd name="connsiteY0" fmla="*/ 0 h 1142831"/>
              <a:gd name="connsiteX1" fmla="*/ 1273567 w 1484653"/>
              <a:gd name="connsiteY1" fmla="*/ 690097 h 1142831"/>
              <a:gd name="connsiteX2" fmla="*/ 242565 w 1484653"/>
              <a:gd name="connsiteY2" fmla="*/ 1138281 h 1142831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397822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484653"/>
              <a:gd name="connsiteY0" fmla="*/ 0 h 1039697"/>
              <a:gd name="connsiteX1" fmla="*/ 1273567 w 1484653"/>
              <a:gd name="connsiteY1" fmla="*/ 586963 h 1039697"/>
              <a:gd name="connsiteX2" fmla="*/ 242565 w 1484653"/>
              <a:gd name="connsiteY2" fmla="*/ 1035147 h 1039697"/>
              <a:gd name="connsiteX0" fmla="*/ 242560 w 1229953"/>
              <a:gd name="connsiteY0" fmla="*/ 0 h 1039697"/>
              <a:gd name="connsiteX1" fmla="*/ 1018867 w 1229953"/>
              <a:gd name="connsiteY1" fmla="*/ 591512 h 1039697"/>
              <a:gd name="connsiteX2" fmla="*/ 242565 w 1229953"/>
              <a:gd name="connsiteY2" fmla="*/ 1035147 h 1039697"/>
              <a:gd name="connsiteX0" fmla="*/ 0 w 4"/>
              <a:gd name="connsiteY0" fmla="*/ 0 h 1035147"/>
              <a:gd name="connsiteX1" fmla="*/ 5 w 4"/>
              <a:gd name="connsiteY1" fmla="*/ 1035147 h 1035147"/>
              <a:gd name="connsiteX0" fmla="*/ 0 w 972215000"/>
              <a:gd name="connsiteY0" fmla="*/ 0 h 10000"/>
              <a:gd name="connsiteX1" fmla="*/ 12500 w 97221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  <a:gd name="connsiteX0" fmla="*/ 0 w 1865605000"/>
              <a:gd name="connsiteY0" fmla="*/ 0 h 10000"/>
              <a:gd name="connsiteX1" fmla="*/ 12500 w 186560500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65605000" h="10000">
                <a:moveTo>
                  <a:pt x="0" y="0"/>
                </a:moveTo>
                <a:cubicBezTo>
                  <a:pt x="1865602500" y="1558"/>
                  <a:pt x="1852467500" y="6505"/>
                  <a:pt x="12500" y="10000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1676400" y="3733800"/>
            <a:ext cx="7086600" cy="1295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interface class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svlibSerializable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pure virtual function void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fromDOM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pure virtual function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cfgNodeBase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endclass</a:t>
            </a: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/>
      <p:bldP spid="6" grpId="0" uiExpand="1" build="p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Free Gifts With Every Copy!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609599"/>
          </a:xfrm>
        </p:spPr>
        <p:txBody>
          <a:bodyPr/>
          <a:lstStyle/>
          <a:p>
            <a:r>
              <a:rPr lang="en-US" smtClean="0"/>
              <a:t>General number reader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828800"/>
            <a:ext cx="85344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scanVerilogInt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("16'h0F_FF", value))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$display("value = %0d", value);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24600" y="1981200"/>
            <a:ext cx="21336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value = 4095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2743201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enums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3276600"/>
            <a:ext cx="8534400" cy="1143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typedef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{SEVEN=7, NINE=9}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num_e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foreach_enum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num_e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E, step)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$display("[%0d] %s=%0d", step, E.name, E);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705600" y="3352800"/>
            <a:ext cx="1981200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[0] SEVEN=7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[1] NINE=9</a:t>
            </a:r>
            <a:endParaRPr kumimoji="0" lang="en-GB" sz="20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" y="4495800"/>
            <a:ext cx="8534400" cy="6095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Loop over lines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a text file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5029198"/>
            <a:ext cx="8534400" cy="12954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fid = $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fopen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("hello.txt");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`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foreach_line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(fid, line,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line_number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$display("[%0d] %s",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line_number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line);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$close(fid);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dirty="0" smtClean="0"/>
              <a:t>No time to describe…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572000"/>
          </a:xfrm>
        </p:spPr>
        <p:txBody>
          <a:bodyPr/>
          <a:lstStyle/>
          <a:p>
            <a:r>
              <a:rPr lang="en-US" dirty="0" smtClean="0"/>
              <a:t>Many string manipulation functions</a:t>
            </a:r>
          </a:p>
          <a:p>
            <a:pPr lvl="1"/>
            <a:r>
              <a:rPr lang="en-US" dirty="0" smtClean="0"/>
              <a:t>slice, insert, append, left/right/center pad</a:t>
            </a:r>
          </a:p>
          <a:p>
            <a:pPr lvl="1"/>
            <a:r>
              <a:rPr lang="en-US" dirty="0" smtClean="0"/>
              <a:t>find first/last occurrence of substring</a:t>
            </a:r>
          </a:p>
          <a:p>
            <a:r>
              <a:rPr lang="en-US" dirty="0" smtClean="0"/>
              <a:t>Utility functions wrapper for </a:t>
            </a:r>
            <a:r>
              <a:rPr lang="en-US" dirty="0" err="1" smtClean="0"/>
              <a:t>enums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get length of longest </a:t>
            </a:r>
            <a:r>
              <a:rPr lang="en-US" dirty="0" err="1" smtClean="0"/>
              <a:t>enum</a:t>
            </a:r>
            <a:r>
              <a:rPr lang="en-US" dirty="0" smtClean="0"/>
              <a:t> name</a:t>
            </a:r>
          </a:p>
          <a:p>
            <a:pPr lvl="1"/>
            <a:r>
              <a:rPr lang="en-US" dirty="0" smtClean="0"/>
              <a:t>safe conversion from string to </a:t>
            </a:r>
            <a:r>
              <a:rPr lang="en-US" dirty="0" err="1" smtClean="0"/>
              <a:t>enum</a:t>
            </a:r>
            <a:endParaRPr lang="en-US" dirty="0" smtClean="0"/>
          </a:p>
          <a:p>
            <a:pPr lvl="1"/>
            <a:r>
              <a:rPr lang="en-US" dirty="0" smtClean="0"/>
              <a:t>wildcard match of values against </a:t>
            </a:r>
            <a:r>
              <a:rPr lang="en-US" dirty="0" err="1" smtClean="0"/>
              <a:t>enums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that have some X/Z bits</a:t>
            </a:r>
          </a:p>
          <a:p>
            <a:pPr lvl="1"/>
            <a:r>
              <a:rPr lang="en-US" dirty="0" smtClean="0"/>
              <a:t>queue of all values of </a:t>
            </a:r>
            <a:r>
              <a:rPr lang="en-US" dirty="0" err="1" smtClean="0"/>
              <a:t>enum</a:t>
            </a:r>
            <a:r>
              <a:rPr lang="en-US" dirty="0" smtClean="0"/>
              <a:t> type</a:t>
            </a:r>
          </a:p>
          <a:p>
            <a:r>
              <a:rPr lang="en-US" dirty="0" smtClean="0"/>
              <a:t>One </a:t>
            </a:r>
            <a:r>
              <a:rPr lang="en-US" dirty="0" err="1" smtClean="0"/>
              <a:t>easter</a:t>
            </a:r>
            <a:r>
              <a:rPr lang="en-US" dirty="0" smtClean="0"/>
              <a:t>-egg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72200" y="2971800"/>
            <a:ext cx="2667000" cy="685800"/>
          </a:xfrm>
          <a:prstGeom prst="roundRect">
            <a:avLst>
              <a:gd name="adj" fmla="val 2558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great minds think alike,</a:t>
            </a:r>
            <a:br>
              <a:rPr lang="en-GB" dirty="0" smtClean="0"/>
            </a:br>
            <a:r>
              <a:rPr lang="en-GB" dirty="0" smtClean="0"/>
              <a:t>UVM1.2!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is it </a:t>
            </a:r>
            <a:r>
              <a:rPr lang="en-US" i="1" smtClean="0"/>
              <a:t>so</a:t>
            </a:r>
            <a:r>
              <a:rPr lang="en-US" smtClean="0"/>
              <a:t> hard in SV...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6248400" cy="4525963"/>
          </a:xfrm>
        </p:spPr>
        <p:txBody>
          <a:bodyPr/>
          <a:lstStyle/>
          <a:p>
            <a:r>
              <a:rPr lang="en-US" smtClean="0"/>
              <a:t>to read an environment variable?</a:t>
            </a:r>
          </a:p>
          <a:p>
            <a:r>
              <a:rPr lang="en-US" smtClean="0"/>
              <a:t>to find what files exist in a directory?</a:t>
            </a:r>
          </a:p>
          <a:p>
            <a:r>
              <a:rPr lang="en-US" smtClean="0"/>
              <a:t>to find the current date and time?</a:t>
            </a:r>
          </a:p>
          <a:p>
            <a:r>
              <a:rPr lang="en-US" smtClean="0"/>
              <a:t>to do regular expression matching and substitution?</a:t>
            </a:r>
          </a:p>
          <a:p>
            <a:r>
              <a:rPr lang="en-US" smtClean="0"/>
              <a:t>to read and write configuration files?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6705600" cy="868362"/>
          </a:xfrm>
        </p:spPr>
        <p:txBody>
          <a:bodyPr/>
          <a:lstStyle/>
          <a:p>
            <a:r>
              <a:rPr lang="en-US" smtClean="0"/>
              <a:t>Summary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7772400" cy="4495800"/>
          </a:xfrm>
        </p:spPr>
        <p:txBody>
          <a:bodyPr/>
          <a:lstStyle/>
          <a:p>
            <a:r>
              <a:rPr lang="en-US" dirty="0" smtClean="0"/>
              <a:t>Nothing super-smart</a:t>
            </a:r>
          </a:p>
          <a:p>
            <a:r>
              <a:rPr lang="en-US" dirty="0" smtClean="0"/>
              <a:t>Just a bunch of stuff that SV</a:t>
            </a:r>
            <a:br>
              <a:rPr lang="en-US" dirty="0" smtClean="0"/>
            </a:br>
            <a:r>
              <a:rPr lang="en-US" dirty="0" smtClean="0"/>
              <a:t>should have had all along</a:t>
            </a:r>
          </a:p>
          <a:p>
            <a:endParaRPr lang="en-US" dirty="0" smtClean="0"/>
          </a:p>
          <a:p>
            <a:r>
              <a:rPr lang="en-US" dirty="0" smtClean="0"/>
              <a:t>Making it usable: </a:t>
            </a:r>
            <a:r>
              <a:rPr lang="en-US" b="1" i="1" dirty="0" smtClean="0"/>
              <a:t>much</a:t>
            </a:r>
            <a:r>
              <a:rPr lang="en-US" dirty="0" smtClean="0"/>
              <a:t> harder than we expected</a:t>
            </a:r>
          </a:p>
          <a:p>
            <a:endParaRPr lang="en-US" dirty="0" smtClean="0"/>
          </a:p>
          <a:p>
            <a:r>
              <a:rPr lang="en-US" dirty="0" smtClean="0"/>
              <a:t>Available now</a:t>
            </a:r>
          </a:p>
          <a:p>
            <a:pPr lvl="1"/>
            <a:r>
              <a:rPr lang="en-US" dirty="0" smtClean="0"/>
              <a:t>beta quality</a:t>
            </a:r>
          </a:p>
          <a:p>
            <a:pPr lvl="1"/>
            <a:r>
              <a:rPr lang="en-US" dirty="0" smtClean="0"/>
              <a:t>permissive open-source license</a:t>
            </a:r>
          </a:p>
        </p:txBody>
      </p:sp>
      <p:pic>
        <p:nvPicPr>
          <p:cNvPr id="2050" name="Picture 2" descr="http://blog.castsoftware.com/wp-content/uploads/2011/02/Rocket-150x15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0600"/>
            <a:ext cx="2362200" cy="2362200"/>
          </a:xfrm>
          <a:prstGeom prst="rect">
            <a:avLst/>
          </a:prstGeom>
          <a:noFill/>
        </p:spPr>
      </p:pic>
      <p:sp>
        <p:nvSpPr>
          <p:cNvPr id="25" name="&quot;No&quot; Symbol 24"/>
          <p:cNvSpPr/>
          <p:nvPr/>
        </p:nvSpPr>
        <p:spPr>
          <a:xfrm rot="16200000">
            <a:off x="6248400" y="685800"/>
            <a:ext cx="2667000" cy="2667000"/>
          </a:xfrm>
          <a:prstGeom prst="noSmoking">
            <a:avLst>
              <a:gd name="adj" fmla="val 11586"/>
            </a:avLst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74638"/>
            <a:ext cx="7924800" cy="868362"/>
          </a:xfrm>
        </p:spPr>
        <p:txBody>
          <a:bodyPr/>
          <a:lstStyle/>
          <a:p>
            <a:r>
              <a:rPr lang="en-US" smtClean="0"/>
              <a:t>Take-away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533400"/>
          </a:xfrm>
        </p:spPr>
        <p:txBody>
          <a:bodyPr/>
          <a:lstStyle/>
          <a:p>
            <a:r>
              <a:rPr lang="en-US" dirty="0" smtClean="0"/>
              <a:t>Free download at: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886200"/>
            <a:ext cx="7772400" cy="2209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Tell us what you think: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 </a:t>
            </a: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listening - any</a:t>
            </a:r>
            <a:r>
              <a:rPr kumimoji="0" lang="en-US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questions?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4400" y="2133600"/>
            <a:ext cx="6248400" cy="8382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100" smtClean="0">
                <a:cs typeface="Courier New" pitchFamily="49" charset="0"/>
              </a:rPr>
              <a:t>www.verilab.com/resources/svlib</a:t>
            </a:r>
            <a:endParaRPr lang="en-GB" sz="2800" b="1" spc="100"/>
          </a:p>
        </p:txBody>
      </p:sp>
      <p:sp>
        <p:nvSpPr>
          <p:cNvPr id="10" name="Rounded Rectangle 9"/>
          <p:cNvSpPr/>
          <p:nvPr/>
        </p:nvSpPr>
        <p:spPr>
          <a:xfrm>
            <a:off x="4495800" y="3810000"/>
            <a:ext cx="3810000" cy="685800"/>
          </a:xfrm>
          <a:prstGeom prst="roundRect">
            <a:avLst>
              <a:gd name="adj" fmla="val 2419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spc="100" smtClean="0">
                <a:cs typeface="Courier New" pitchFamily="49" charset="0"/>
              </a:rPr>
              <a:t>svlib@verilab.com</a:t>
            </a:r>
            <a:endParaRPr lang="en-GB" sz="2800" b="1" spc="10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easier!  - </a:t>
            </a:r>
            <a:r>
              <a:rPr lang="en-US" i="1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6248400" cy="4525963"/>
          </a:xfrm>
        </p:spPr>
        <p:txBody>
          <a:bodyPr/>
          <a:lstStyle/>
          <a:p>
            <a:r>
              <a:rPr lang="en-US" dirty="0" smtClean="0"/>
              <a:t>to read an environment variable</a:t>
            </a:r>
          </a:p>
          <a:p>
            <a:r>
              <a:rPr lang="en-US" dirty="0" smtClean="0"/>
              <a:t>to find what files exist in a directory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2514600"/>
            <a:ext cx="7467600" cy="3962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import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svlib_pkg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::*;</a:t>
            </a:r>
          </a:p>
          <a:p>
            <a:endParaRPr lang="en-US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US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"../</a:t>
            </a:r>
            <a:r>
              <a:rPr lang="en-US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</a:t>
            </a:r>
            <a:r>
              <a:rPr lang="en-US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  </a:t>
            </a:r>
            <a:r>
              <a:rPr lang="en-GB" b="1" dirty="0" smtClean="0">
                <a:solidFill>
                  <a:schemeClr val="accent3"/>
                </a:solidFill>
                <a:latin typeface="consolas"/>
                <a:cs typeface="Courier New" pitchFamily="49" charset="0"/>
              </a:rPr>
              <a:t>// </a:t>
            </a:r>
            <a:r>
              <a:rPr lang="en-GB" b="1" i="1" dirty="0" smtClean="0">
                <a:solidFill>
                  <a:schemeClr val="accent3"/>
                </a:solidFill>
                <a:latin typeface="consolas"/>
                <a:cs typeface="Courier New" pitchFamily="49" charset="0"/>
              </a:rPr>
              <a:t>set up a default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"SIM_CFG_DIR";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sys_hasEnv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))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sys_getEnv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cfgVar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</a:t>
            </a:r>
          </a:p>
          <a:p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path =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append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("*.cfg");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[$]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file_glob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endParaRPr lang="en-US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/>
            </a:r>
            <a:br>
              <a:rPr lang="en-GB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endParaRPr lang="en-GB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6629400" y="4800600"/>
            <a:ext cx="1828800" cy="609600"/>
          </a:xfrm>
          <a:prstGeom prst="roundRect">
            <a:avLst>
              <a:gd name="adj" fmla="val 2723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../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cfg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29400" y="4800600"/>
            <a:ext cx="1828800" cy="609600"/>
          </a:xfrm>
          <a:prstGeom prst="roundRect">
            <a:avLst>
              <a:gd name="adj" fmla="val 2723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../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cfg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/*.cfg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utoUpdateAnimBg="0"/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1"/>
            <a:ext cx="8534400" cy="990600"/>
          </a:xfrm>
        </p:spPr>
        <p:txBody>
          <a:bodyPr/>
          <a:lstStyle/>
          <a:p>
            <a:r>
              <a:rPr lang="en-US" dirty="0" smtClean="0"/>
              <a:t>Wall-clock time, and timestamps of existing files: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981200"/>
            <a:ext cx="8534400" cy="39624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file_glob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sys_dayTime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 – 24*60*60;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string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"";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foreach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longint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&gt;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begin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cfgFiles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[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];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end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!= "")</a:t>
            </a:r>
            <a:b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sys_formatTime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chosenFileTime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, "got %c"));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US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/>
            </a:r>
            <a:b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</a:b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315200" y="2514600"/>
            <a:ext cx="1371600" cy="4572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one day ago</a:t>
            </a:r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52801" y="5867400"/>
            <a:ext cx="4648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got Tue Mar  4 16:04:34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5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1828799"/>
          </a:xfrm>
        </p:spPr>
        <p:txBody>
          <a:bodyPr/>
          <a:lstStyle/>
          <a:p>
            <a:r>
              <a:rPr lang="en-US" dirty="0" smtClean="0"/>
              <a:t>Read a configuration file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/>
              <a:t> or YAML format:</a:t>
            </a:r>
          </a:p>
          <a:p>
            <a:pPr lvl="1"/>
            <a:r>
              <a:rPr lang="en-US" b="1" dirty="0" smtClean="0"/>
              <a:t>Step 1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Read file into format-agnostic</a:t>
            </a:r>
            <a:br>
              <a:rPr lang="en-US" dirty="0" smtClean="0"/>
            </a:br>
            <a:r>
              <a:rPr lang="en-US" dirty="0" smtClean="0"/>
              <a:t>Document Object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3810000"/>
            <a:ext cx="5181600" cy="18288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cfgNode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cfgFileINI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();</a:t>
            </a:r>
          </a:p>
          <a:p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cfgDOM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=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ini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.readToDOM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chosenFile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);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21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  <a:endParaRPr kumimoji="0" lang="en-GB" sz="1400" b="1" i="1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54" name="Flowchart: Document 53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make it easier !  - </a:t>
            </a:r>
            <a:r>
              <a:rPr lang="en-US" i="1" dirty="0" smtClean="0"/>
              <a:t>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8534400" cy="1752599"/>
          </a:xfrm>
        </p:spPr>
        <p:txBody>
          <a:bodyPr/>
          <a:lstStyle/>
          <a:p>
            <a:r>
              <a:rPr lang="en-US" dirty="0" smtClean="0"/>
              <a:t>Read a configuration file in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ini</a:t>
            </a:r>
            <a:r>
              <a:rPr lang="en-US" dirty="0" smtClean="0"/>
              <a:t> or YAML format:</a:t>
            </a:r>
          </a:p>
          <a:p>
            <a:pPr lvl="1"/>
            <a:r>
              <a:rPr lang="en-US" b="1" dirty="0" smtClean="0"/>
              <a:t>Step 2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Populate user objects from DOM</a:t>
            </a:r>
          </a:p>
          <a:p>
            <a:pPr lvl="1"/>
            <a:r>
              <a:rPr lang="en-US" dirty="0" smtClean="0"/>
              <a:t>manually or </a:t>
            </a:r>
            <a:r>
              <a:rPr lang="en-US" dirty="0" err="1" smtClean="0"/>
              <a:t>automagically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28600" y="3124200"/>
            <a:ext cx="5181600" cy="7620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 topConfig = new;</a:t>
            </a:r>
          </a:p>
          <a:p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topConfig</a:t>
            </a:r>
            <a:r>
              <a:rPr lang="en-GB" b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.fromDOM</a:t>
            </a:r>
            <a:r>
              <a:rPr lang="en-GB" b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(cfgDOM);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5791200" y="1905000"/>
            <a:ext cx="3124200" cy="1447800"/>
            <a:chOff x="5562600" y="1752600"/>
            <a:chExt cx="3124200" cy="1619214"/>
          </a:xfrm>
        </p:grpSpPr>
        <p:sp>
          <p:nvSpPr>
            <p:cNvPr id="11" name="Flowchart: Document 10"/>
            <p:cNvSpPr/>
            <p:nvPr/>
          </p:nvSpPr>
          <p:spPr>
            <a:xfrm>
              <a:off x="5562600" y="1752600"/>
              <a:ext cx="3124200" cy="1619214"/>
            </a:xfrm>
            <a:prstGeom prst="flowChartDocument">
              <a:avLst/>
            </a:prstGeom>
            <a:solidFill>
              <a:srgbClr val="FFDEB3"/>
            </a:solidFill>
            <a:ln w="25400">
              <a:solidFill>
                <a:srgbClr val="BA7417"/>
              </a:solidFill>
            </a:ln>
            <a:effectLst/>
          </p:spPr>
          <p:txBody>
            <a:bodyPr wrap="square">
              <a:spAutoFit/>
            </a:bodyPr>
            <a:lstStyle/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label="Top cfg"</a:t>
              </a:r>
            </a:p>
            <a:p>
              <a:pPr indent="11113">
                <a:spcBef>
                  <a:spcPts val="1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[subCfg]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label="Lower cfg"</a:t>
              </a:r>
            </a:p>
            <a:p>
              <a:pPr indent="11113">
                <a:spcBef>
                  <a:spcPct val="20000"/>
                </a:spcBef>
              </a:pPr>
              <a:r>
                <a:rPr lang="en-GB" sz="1600" b="1" smtClean="0">
                  <a:latin typeface="Courier New" pitchFamily="49" charset="0"/>
                  <a:cs typeface="Courier New" pitchFamily="49" charset="0"/>
                </a:rPr>
                <a:t>choice=35</a:t>
              </a:r>
              <a:endParaRPr lang="en-GB" sz="16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934200" y="2895600"/>
              <a:ext cx="1371600" cy="457200"/>
            </a:xfrm>
            <a:prstGeom prst="roundRect">
              <a:avLst>
                <a:gd name="adj" fmla="val 50000"/>
              </a:avLst>
            </a:prstGeom>
            <a:solidFill>
              <a:srgbClr val="0070C0"/>
            </a:solidFill>
            <a:ln>
              <a:solidFill>
                <a:srgbClr val="BA7417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mtClean="0"/>
                <a:t>chosenFile</a:t>
              </a:r>
              <a:endParaRPr lang="en-GB"/>
            </a:p>
          </p:txBody>
        </p:sp>
      </p:grpSp>
      <p:grpSp>
        <p:nvGrpSpPr>
          <p:cNvPr id="5" name="Group 50"/>
          <p:cNvGrpSpPr/>
          <p:nvPr/>
        </p:nvGrpSpPr>
        <p:grpSpPr>
          <a:xfrm>
            <a:off x="5867400" y="3352800"/>
            <a:ext cx="2667000" cy="3163981"/>
            <a:chOff x="5867400" y="3352800"/>
            <a:chExt cx="2667000" cy="3163981"/>
          </a:xfrm>
        </p:grpSpPr>
        <p:grpSp>
          <p:nvGrpSpPr>
            <p:cNvPr id="7" name="Group 20"/>
            <p:cNvGrpSpPr/>
            <p:nvPr/>
          </p:nvGrpSpPr>
          <p:grpSpPr>
            <a:xfrm>
              <a:off x="5867400" y="3352800"/>
              <a:ext cx="1219200" cy="573181"/>
              <a:chOff x="6477000" y="3886200"/>
              <a:chExt cx="1219200" cy="573181"/>
            </a:xfrm>
          </p:grpSpPr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root node</a:t>
                </a:r>
              </a:p>
            </p:txBody>
          </p:sp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" name="Group 21"/>
            <p:cNvGrpSpPr/>
            <p:nvPr/>
          </p:nvGrpSpPr>
          <p:grpSpPr>
            <a:xfrm>
              <a:off x="6477000" y="4038600"/>
              <a:ext cx="1219200" cy="573181"/>
              <a:chOff x="6477000" y="3886200"/>
              <a:chExt cx="1219200" cy="573181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"Top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>
              <a:off x="7086600" y="5334000"/>
              <a:ext cx="1447800" cy="573181"/>
              <a:chOff x="6477000" y="3886200"/>
              <a:chExt cx="1219200" cy="573181"/>
            </a:xfrm>
          </p:grpSpPr>
          <p:sp>
            <p:nvSpPr>
              <p:cNvPr id="26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label: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"Lower cfg"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>
              <a:off x="6477000" y="4648200"/>
              <a:ext cx="1219200" cy="573181"/>
              <a:chOff x="6477000" y="3886200"/>
              <a:chExt cx="1219200" cy="573181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subCfg: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>
            <a:xfrm>
              <a:off x="6096000" y="38100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096000" y="4191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096000" y="48006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05600" y="5105400"/>
              <a:ext cx="0" cy="99060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05600" y="54864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7"/>
            <p:cNvGrpSpPr/>
            <p:nvPr/>
          </p:nvGrpSpPr>
          <p:grpSpPr>
            <a:xfrm>
              <a:off x="7086600" y="5943600"/>
              <a:ext cx="1447800" cy="573181"/>
              <a:chOff x="6477000" y="3886200"/>
              <a:chExt cx="1219200" cy="573181"/>
            </a:xfrm>
          </p:grpSpPr>
          <p:sp>
            <p:nvSpPr>
              <p:cNvPr id="49" name="Content Placeholder 2"/>
              <p:cNvSpPr txBox="1">
                <a:spLocks/>
              </p:cNvSpPr>
              <p:nvPr/>
            </p:nvSpPr>
            <p:spPr>
              <a:xfrm>
                <a:off x="6477000" y="3886200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sz="1400" b="1" smtClean="0">
                    <a:latin typeface="Courier New" pitchFamily="49" charset="0"/>
                    <a:cs typeface="Courier New" pitchFamily="49" charset="0"/>
                  </a:rPr>
                  <a:t>choice</a:t>
                </a: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: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0" name="Content Placeholder 2"/>
              <p:cNvSpPr txBox="1">
                <a:spLocks/>
              </p:cNvSpPr>
              <p:nvPr/>
            </p:nvSpPr>
            <p:spPr>
              <a:xfrm>
                <a:off x="6477001" y="4151604"/>
                <a:ext cx="1219199" cy="30777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 marR="0" lvl="0" indent="11113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urier New" pitchFamily="49" charset="0"/>
                    <a:cs typeface="Courier New" pitchFamily="49" charset="0"/>
                  </a:rPr>
                  <a:t>35</a:t>
                </a:r>
                <a:endParaRPr kumimoji="0" lang="en-GB" sz="1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6705600" y="6096000"/>
              <a:ext cx="457200" cy="0"/>
            </a:xfrm>
            <a:prstGeom prst="line">
              <a:avLst/>
            </a:prstGeom>
            <a:ln w="25400" cap="rnd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1295400" y="42672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GlobalCfg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subCfg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  label;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9800" y="5181600"/>
            <a:ext cx="3962400" cy="1219200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class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LocalCfg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...;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sz="1600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int</a:t>
            </a:r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choice;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string label;</a:t>
            </a:r>
          </a:p>
          <a:p>
            <a:r>
              <a:rPr lang="en-GB" sz="1600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...</a:t>
            </a:r>
          </a:p>
        </p:txBody>
      </p:sp>
      <p:sp>
        <p:nvSpPr>
          <p:cNvPr id="35" name="Freeform 34"/>
          <p:cNvSpPr/>
          <p:nvPr/>
        </p:nvSpPr>
        <p:spPr>
          <a:xfrm>
            <a:off x="1730544" y="4851498"/>
            <a:ext cx="899216" cy="968813"/>
          </a:xfrm>
          <a:custGeom>
            <a:avLst/>
            <a:gdLst>
              <a:gd name="connsiteX0" fmla="*/ 0 w 3334383"/>
              <a:gd name="connsiteY0" fmla="*/ 32969 h 288151"/>
              <a:gd name="connsiteX1" fmla="*/ 3030279 w 3334383"/>
              <a:gd name="connsiteY1" fmla="*/ 22337 h 288151"/>
              <a:gd name="connsiteX2" fmla="*/ 3242930 w 3334383"/>
              <a:gd name="connsiteY2" fmla="*/ 288151 h 288151"/>
              <a:gd name="connsiteX0" fmla="*/ 0 w 3030279"/>
              <a:gd name="connsiteY0" fmla="*/ 32969 h 32969"/>
              <a:gd name="connsiteX1" fmla="*/ 3030279 w 3030279"/>
              <a:gd name="connsiteY1" fmla="*/ 22337 h 32969"/>
              <a:gd name="connsiteX0" fmla="*/ 0 w 3030279"/>
              <a:gd name="connsiteY0" fmla="*/ 11791 h 1085845"/>
              <a:gd name="connsiteX1" fmla="*/ 2541181 w 3030279"/>
              <a:gd name="connsiteY1" fmla="*/ 1085680 h 1085845"/>
              <a:gd name="connsiteX2" fmla="*/ 3030279 w 3030279"/>
              <a:gd name="connsiteY2" fmla="*/ 1159 h 1085845"/>
              <a:gd name="connsiteX0" fmla="*/ 0 w 3030279"/>
              <a:gd name="connsiteY0" fmla="*/ 11791 h 1434478"/>
              <a:gd name="connsiteX1" fmla="*/ 2541181 w 3030279"/>
              <a:gd name="connsiteY1" fmla="*/ 1085680 h 1434478"/>
              <a:gd name="connsiteX2" fmla="*/ 3030279 w 3030279"/>
              <a:gd name="connsiteY2" fmla="*/ 1159 h 1434478"/>
              <a:gd name="connsiteX0" fmla="*/ 0 w 3030279"/>
              <a:gd name="connsiteY0" fmla="*/ 12576 h 1435263"/>
              <a:gd name="connsiteX1" fmla="*/ 2541181 w 3030279"/>
              <a:gd name="connsiteY1" fmla="*/ 1086465 h 1435263"/>
              <a:gd name="connsiteX2" fmla="*/ 3030279 w 3030279"/>
              <a:gd name="connsiteY2" fmla="*/ 1944 h 1435263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433319"/>
              <a:gd name="connsiteX1" fmla="*/ 2541181 w 3030279"/>
              <a:gd name="connsiteY1" fmla="*/ 1084521 h 1433319"/>
              <a:gd name="connsiteX2" fmla="*/ 3030279 w 3030279"/>
              <a:gd name="connsiteY2" fmla="*/ 0 h 1433319"/>
              <a:gd name="connsiteX0" fmla="*/ 0 w 3030279"/>
              <a:gd name="connsiteY0" fmla="*/ 10632 h 1560605"/>
              <a:gd name="connsiteX1" fmla="*/ 2541181 w 3030279"/>
              <a:gd name="connsiteY1" fmla="*/ 1084521 h 1560605"/>
              <a:gd name="connsiteX2" fmla="*/ 3030279 w 3030279"/>
              <a:gd name="connsiteY2" fmla="*/ 0 h 1560605"/>
              <a:gd name="connsiteX0" fmla="*/ 0 w 3030279"/>
              <a:gd name="connsiteY0" fmla="*/ 10632 h 10632"/>
              <a:gd name="connsiteX1" fmla="*/ 3030279 w 3030279"/>
              <a:gd name="connsiteY1" fmla="*/ 0 h 10632"/>
              <a:gd name="connsiteX0" fmla="*/ 0 w 3030279"/>
              <a:gd name="connsiteY0" fmla="*/ 10632 h 632052"/>
              <a:gd name="connsiteX1" fmla="*/ 3030279 w 3030279"/>
              <a:gd name="connsiteY1" fmla="*/ 0 h 632052"/>
              <a:gd name="connsiteX0" fmla="*/ 17881 w 3048160"/>
              <a:gd name="connsiteY0" fmla="*/ 10632 h 887804"/>
              <a:gd name="connsiteX1" fmla="*/ 3048160 w 3048160"/>
              <a:gd name="connsiteY1" fmla="*/ 0 h 887804"/>
              <a:gd name="connsiteX0" fmla="*/ 13045 w 3043324"/>
              <a:gd name="connsiteY0" fmla="*/ 10632 h 727324"/>
              <a:gd name="connsiteX1" fmla="*/ 3043324 w 3043324"/>
              <a:gd name="connsiteY1" fmla="*/ 0 h 727324"/>
              <a:gd name="connsiteX0" fmla="*/ 12922 w 3075968"/>
              <a:gd name="connsiteY0" fmla="*/ 0 h 892917"/>
              <a:gd name="connsiteX1" fmla="*/ 3075968 w 3075968"/>
              <a:gd name="connsiteY1" fmla="*/ 296541 h 892917"/>
              <a:gd name="connsiteX0" fmla="*/ 16009 w 3079055"/>
              <a:gd name="connsiteY0" fmla="*/ 0 h 498587"/>
              <a:gd name="connsiteX1" fmla="*/ 3079055 w 3079055"/>
              <a:gd name="connsiteY1" fmla="*/ 296541 h 498587"/>
              <a:gd name="connsiteX0" fmla="*/ 0 w 3063046"/>
              <a:gd name="connsiteY0" fmla="*/ 0 h 655976"/>
              <a:gd name="connsiteX1" fmla="*/ 3063046 w 3063046"/>
              <a:gd name="connsiteY1" fmla="*/ 296541 h 655976"/>
              <a:gd name="connsiteX0" fmla="*/ 3747 w 3066793"/>
              <a:gd name="connsiteY0" fmla="*/ 0 h 619014"/>
              <a:gd name="connsiteX1" fmla="*/ 3066793 w 3066793"/>
              <a:gd name="connsiteY1" fmla="*/ 296541 h 619014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714989"/>
              <a:gd name="connsiteX1" fmla="*/ 2689224 w 3063046"/>
              <a:gd name="connsiteY1" fmla="*/ 339573 h 714989"/>
              <a:gd name="connsiteX2" fmla="*/ 3063046 w 3063046"/>
              <a:gd name="connsiteY2" fmla="*/ 296541 h 714989"/>
              <a:gd name="connsiteX0" fmla="*/ 0 w 3063046"/>
              <a:gd name="connsiteY0" fmla="*/ 0 h 339573"/>
              <a:gd name="connsiteX1" fmla="*/ 2689224 w 3063046"/>
              <a:gd name="connsiteY1" fmla="*/ 339573 h 339573"/>
              <a:gd name="connsiteX2" fmla="*/ 3063046 w 3063046"/>
              <a:gd name="connsiteY2" fmla="*/ 296541 h 339573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0 h 778418"/>
              <a:gd name="connsiteX1" fmla="*/ 2689224 w 3063046"/>
              <a:gd name="connsiteY1" fmla="*/ 339573 h 778418"/>
              <a:gd name="connsiteX2" fmla="*/ 3063046 w 3063046"/>
              <a:gd name="connsiteY2" fmla="*/ 296541 h 778418"/>
              <a:gd name="connsiteX0" fmla="*/ 0 w 3063046"/>
              <a:gd name="connsiteY0" fmla="*/ 7555 h 567271"/>
              <a:gd name="connsiteX1" fmla="*/ 2689224 w 3063046"/>
              <a:gd name="connsiteY1" fmla="*/ 347128 h 567271"/>
              <a:gd name="connsiteX2" fmla="*/ 3063046 w 3063046"/>
              <a:gd name="connsiteY2" fmla="*/ 304096 h 567271"/>
              <a:gd name="connsiteX0" fmla="*/ 0 w 3063046"/>
              <a:gd name="connsiteY0" fmla="*/ 0 h 340297"/>
              <a:gd name="connsiteX1" fmla="*/ 2689224 w 3063046"/>
              <a:gd name="connsiteY1" fmla="*/ 339573 h 340297"/>
              <a:gd name="connsiteX2" fmla="*/ 3063046 w 3063046"/>
              <a:gd name="connsiteY2" fmla="*/ 296541 h 340297"/>
              <a:gd name="connsiteX0" fmla="*/ 0 w 3063046"/>
              <a:gd name="connsiteY0" fmla="*/ 221730 h 1020090"/>
              <a:gd name="connsiteX1" fmla="*/ 2689224 w 3063046"/>
              <a:gd name="connsiteY1" fmla="*/ 561303 h 1020090"/>
              <a:gd name="connsiteX2" fmla="*/ 3063046 w 3063046"/>
              <a:gd name="connsiteY2" fmla="*/ 518271 h 1020090"/>
              <a:gd name="connsiteX0" fmla="*/ 0 w 3063046"/>
              <a:gd name="connsiteY0" fmla="*/ 221730 h 1254010"/>
              <a:gd name="connsiteX1" fmla="*/ 2689224 w 3063046"/>
              <a:gd name="connsiteY1" fmla="*/ 561303 h 1254010"/>
              <a:gd name="connsiteX2" fmla="*/ 3063046 w 3063046"/>
              <a:gd name="connsiteY2" fmla="*/ 518271 h 1254010"/>
              <a:gd name="connsiteX0" fmla="*/ 0 w 3063046"/>
              <a:gd name="connsiteY0" fmla="*/ 122094 h 1255331"/>
              <a:gd name="connsiteX1" fmla="*/ 1788121 w 3063046"/>
              <a:gd name="connsiteY1" fmla="*/ 632318 h 1255331"/>
              <a:gd name="connsiteX2" fmla="*/ 3063046 w 3063046"/>
              <a:gd name="connsiteY2" fmla="*/ 418635 h 1255331"/>
              <a:gd name="connsiteX0" fmla="*/ 0 w 3063046"/>
              <a:gd name="connsiteY0" fmla="*/ 0 h 727223"/>
              <a:gd name="connsiteX1" fmla="*/ 1788121 w 3063046"/>
              <a:gd name="connsiteY1" fmla="*/ 510224 h 727223"/>
              <a:gd name="connsiteX2" fmla="*/ 3063046 w 3063046"/>
              <a:gd name="connsiteY2" fmla="*/ 296541 h 727223"/>
              <a:gd name="connsiteX0" fmla="*/ 0 w 3063046"/>
              <a:gd name="connsiteY0" fmla="*/ 0 h 739441"/>
              <a:gd name="connsiteX1" fmla="*/ 780523 w 3063046"/>
              <a:gd name="connsiteY1" fmla="*/ 544354 h 739441"/>
              <a:gd name="connsiteX2" fmla="*/ 3063046 w 3063046"/>
              <a:gd name="connsiteY2" fmla="*/ 296541 h 739441"/>
              <a:gd name="connsiteX0" fmla="*/ 0 w 3063046"/>
              <a:gd name="connsiteY0" fmla="*/ 0 h 660291"/>
              <a:gd name="connsiteX1" fmla="*/ 780523 w 3063046"/>
              <a:gd name="connsiteY1" fmla="*/ 544354 h 660291"/>
              <a:gd name="connsiteX2" fmla="*/ 3063046 w 3063046"/>
              <a:gd name="connsiteY2" fmla="*/ 296541 h 660291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49327"/>
              <a:gd name="connsiteX1" fmla="*/ 780523 w 3063046"/>
              <a:gd name="connsiteY1" fmla="*/ 544354 h 649327"/>
              <a:gd name="connsiteX2" fmla="*/ 2427085 w 3063046"/>
              <a:gd name="connsiteY2" fmla="*/ 629678 h 649327"/>
              <a:gd name="connsiteX3" fmla="*/ 3063046 w 3063046"/>
              <a:gd name="connsiteY3" fmla="*/ 296541 h 6493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063046"/>
              <a:gd name="connsiteY0" fmla="*/ 0 h 670727"/>
              <a:gd name="connsiteX1" fmla="*/ 780523 w 3063046"/>
              <a:gd name="connsiteY1" fmla="*/ 544354 h 670727"/>
              <a:gd name="connsiteX2" fmla="*/ 2156753 w 3063046"/>
              <a:gd name="connsiteY2" fmla="*/ 655276 h 670727"/>
              <a:gd name="connsiteX3" fmla="*/ 3063046 w 3063046"/>
              <a:gd name="connsiteY3" fmla="*/ 29654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670727"/>
              <a:gd name="connsiteX1" fmla="*/ 780523 w 3104006"/>
              <a:gd name="connsiteY1" fmla="*/ 544354 h 670727"/>
              <a:gd name="connsiteX2" fmla="*/ 2156753 w 3104006"/>
              <a:gd name="connsiteY2" fmla="*/ 655276 h 670727"/>
              <a:gd name="connsiteX3" fmla="*/ 3104006 w 3104006"/>
              <a:gd name="connsiteY3" fmla="*/ 262411 h 670727"/>
              <a:gd name="connsiteX0" fmla="*/ 0 w 3104006"/>
              <a:gd name="connsiteY0" fmla="*/ 0 h 801024"/>
              <a:gd name="connsiteX1" fmla="*/ 895208 w 3104006"/>
              <a:gd name="connsiteY1" fmla="*/ 766201 h 801024"/>
              <a:gd name="connsiteX2" fmla="*/ 2156753 w 3104006"/>
              <a:gd name="connsiteY2" fmla="*/ 655276 h 801024"/>
              <a:gd name="connsiteX3" fmla="*/ 3104006 w 3104006"/>
              <a:gd name="connsiteY3" fmla="*/ 262411 h 801024"/>
              <a:gd name="connsiteX0" fmla="*/ 0 w 3104006"/>
              <a:gd name="connsiteY0" fmla="*/ 0 h 770048"/>
              <a:gd name="connsiteX1" fmla="*/ 895208 w 3104006"/>
              <a:gd name="connsiteY1" fmla="*/ 766201 h 770048"/>
              <a:gd name="connsiteX2" fmla="*/ 2156753 w 3104006"/>
              <a:gd name="connsiteY2" fmla="*/ 655276 h 770048"/>
              <a:gd name="connsiteX3" fmla="*/ 3104006 w 3104006"/>
              <a:gd name="connsiteY3" fmla="*/ 262411 h 770048"/>
              <a:gd name="connsiteX0" fmla="*/ 0 w 3104006"/>
              <a:gd name="connsiteY0" fmla="*/ 0 h 799360"/>
              <a:gd name="connsiteX1" fmla="*/ 895208 w 3104006"/>
              <a:gd name="connsiteY1" fmla="*/ 766201 h 799360"/>
              <a:gd name="connsiteX2" fmla="*/ 2279632 w 3104006"/>
              <a:gd name="connsiteY2" fmla="*/ 646743 h 799360"/>
              <a:gd name="connsiteX3" fmla="*/ 3104006 w 3104006"/>
              <a:gd name="connsiteY3" fmla="*/ 262411 h 799360"/>
              <a:gd name="connsiteX0" fmla="*/ 0 w 3104006"/>
              <a:gd name="connsiteY0" fmla="*/ 0 h 779874"/>
              <a:gd name="connsiteX1" fmla="*/ 895208 w 3104006"/>
              <a:gd name="connsiteY1" fmla="*/ 766201 h 779874"/>
              <a:gd name="connsiteX2" fmla="*/ 2279632 w 3104006"/>
              <a:gd name="connsiteY2" fmla="*/ 646743 h 779874"/>
              <a:gd name="connsiteX3" fmla="*/ 3104006 w 3104006"/>
              <a:gd name="connsiteY3" fmla="*/ 262411 h 779874"/>
              <a:gd name="connsiteX0" fmla="*/ 0 w 3104006"/>
              <a:gd name="connsiteY0" fmla="*/ 0 h 719790"/>
              <a:gd name="connsiteX1" fmla="*/ 633068 w 3104006"/>
              <a:gd name="connsiteY1" fmla="*/ 697941 h 719790"/>
              <a:gd name="connsiteX2" fmla="*/ 2279632 w 3104006"/>
              <a:gd name="connsiteY2" fmla="*/ 646743 h 719790"/>
              <a:gd name="connsiteX3" fmla="*/ 3104006 w 3104006"/>
              <a:gd name="connsiteY3" fmla="*/ 262411 h 719790"/>
              <a:gd name="connsiteX0" fmla="*/ 0 w 3104006"/>
              <a:gd name="connsiteY0" fmla="*/ 0 h 730966"/>
              <a:gd name="connsiteX1" fmla="*/ 633068 w 3104006"/>
              <a:gd name="connsiteY1" fmla="*/ 697941 h 730966"/>
              <a:gd name="connsiteX2" fmla="*/ 2279632 w 3104006"/>
              <a:gd name="connsiteY2" fmla="*/ 646743 h 730966"/>
              <a:gd name="connsiteX3" fmla="*/ 3104006 w 3104006"/>
              <a:gd name="connsiteY3" fmla="*/ 262411 h 730966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04006"/>
              <a:gd name="connsiteY0" fmla="*/ 0 h 734249"/>
              <a:gd name="connsiteX1" fmla="*/ 633068 w 3104006"/>
              <a:gd name="connsiteY1" fmla="*/ 697941 h 734249"/>
              <a:gd name="connsiteX2" fmla="*/ 2279632 w 3104006"/>
              <a:gd name="connsiteY2" fmla="*/ 646743 h 734249"/>
              <a:gd name="connsiteX3" fmla="*/ 3104006 w 3104006"/>
              <a:gd name="connsiteY3" fmla="*/ 262411 h 734249"/>
              <a:gd name="connsiteX0" fmla="*/ 0 w 3139433"/>
              <a:gd name="connsiteY0" fmla="*/ 0 h 734249"/>
              <a:gd name="connsiteX1" fmla="*/ 633068 w 3139433"/>
              <a:gd name="connsiteY1" fmla="*/ 697941 h 734249"/>
              <a:gd name="connsiteX2" fmla="*/ 2279632 w 3139433"/>
              <a:gd name="connsiteY2" fmla="*/ 646743 h 734249"/>
              <a:gd name="connsiteX3" fmla="*/ 3139433 w 3139433"/>
              <a:gd name="connsiteY3" fmla="*/ 459214 h 734249"/>
              <a:gd name="connsiteX0" fmla="*/ 0 w 3139433"/>
              <a:gd name="connsiteY0" fmla="*/ 0 h 745609"/>
              <a:gd name="connsiteX1" fmla="*/ 633068 w 3139433"/>
              <a:gd name="connsiteY1" fmla="*/ 697941 h 745609"/>
              <a:gd name="connsiteX2" fmla="*/ 2279632 w 3139433"/>
              <a:gd name="connsiteY2" fmla="*/ 646743 h 745609"/>
              <a:gd name="connsiteX3" fmla="*/ 3139433 w 3139433"/>
              <a:gd name="connsiteY3" fmla="*/ 459214 h 745609"/>
              <a:gd name="connsiteX0" fmla="*/ 0 w 3139433"/>
              <a:gd name="connsiteY0" fmla="*/ 0 h 711697"/>
              <a:gd name="connsiteX1" fmla="*/ 633068 w 3139433"/>
              <a:gd name="connsiteY1" fmla="*/ 697941 h 711697"/>
              <a:gd name="connsiteX2" fmla="*/ 3139433 w 3139433"/>
              <a:gd name="connsiteY2" fmla="*/ 459214 h 711697"/>
              <a:gd name="connsiteX0" fmla="*/ 0 w 3139433"/>
              <a:gd name="connsiteY0" fmla="*/ 0 h 709936"/>
              <a:gd name="connsiteX1" fmla="*/ 633068 w 3139433"/>
              <a:gd name="connsiteY1" fmla="*/ 697941 h 709936"/>
              <a:gd name="connsiteX2" fmla="*/ 3139433 w 3139433"/>
              <a:gd name="connsiteY2" fmla="*/ 459214 h 709936"/>
              <a:gd name="connsiteX0" fmla="*/ 0 w 3139433"/>
              <a:gd name="connsiteY0" fmla="*/ 0 h 570396"/>
              <a:gd name="connsiteX1" fmla="*/ 656687 w 3139433"/>
              <a:gd name="connsiteY1" fmla="*/ 550339 h 570396"/>
              <a:gd name="connsiteX2" fmla="*/ 3139433 w 3139433"/>
              <a:gd name="connsiteY2" fmla="*/ 459214 h 570396"/>
              <a:gd name="connsiteX0" fmla="*/ 0 w 3139433"/>
              <a:gd name="connsiteY0" fmla="*/ 0 h 554449"/>
              <a:gd name="connsiteX1" fmla="*/ 656687 w 3139433"/>
              <a:gd name="connsiteY1" fmla="*/ 550339 h 554449"/>
              <a:gd name="connsiteX2" fmla="*/ 3139433 w 3139433"/>
              <a:gd name="connsiteY2" fmla="*/ 459214 h 554449"/>
              <a:gd name="connsiteX0" fmla="*/ 0 w 3094845"/>
              <a:gd name="connsiteY0" fmla="*/ 0 h 561918"/>
              <a:gd name="connsiteX1" fmla="*/ 656687 w 3094845"/>
              <a:gd name="connsiteY1" fmla="*/ 550339 h 561918"/>
              <a:gd name="connsiteX2" fmla="*/ 3094845 w 3094845"/>
              <a:gd name="connsiteY2" fmla="*/ 547575 h 561918"/>
              <a:gd name="connsiteX0" fmla="*/ 0 w 3126519"/>
              <a:gd name="connsiteY0" fmla="*/ 0 h 562742"/>
              <a:gd name="connsiteX1" fmla="*/ 656687 w 3126519"/>
              <a:gd name="connsiteY1" fmla="*/ 550339 h 562742"/>
              <a:gd name="connsiteX2" fmla="*/ 3126519 w 3126519"/>
              <a:gd name="connsiteY2" fmla="*/ 550845 h 562742"/>
              <a:gd name="connsiteX0" fmla="*/ 0 w 3126519"/>
              <a:gd name="connsiteY0" fmla="*/ 0 h 550845"/>
              <a:gd name="connsiteX1" fmla="*/ 3126519 w 3126519"/>
              <a:gd name="connsiteY1" fmla="*/ 550845 h 550845"/>
              <a:gd name="connsiteX0" fmla="*/ 31674 w 3158193"/>
              <a:gd name="connsiteY0" fmla="*/ 0 h 566180"/>
              <a:gd name="connsiteX1" fmla="*/ 3158193 w 3158193"/>
              <a:gd name="connsiteY1" fmla="*/ 550845 h 566180"/>
              <a:gd name="connsiteX0" fmla="*/ 32042 w 3158561"/>
              <a:gd name="connsiteY0" fmla="*/ 0 h 636741"/>
              <a:gd name="connsiteX1" fmla="*/ 3158561 w 3158561"/>
              <a:gd name="connsiteY1" fmla="*/ 550845 h 636741"/>
              <a:gd name="connsiteX0" fmla="*/ 2533 w 3129052"/>
              <a:gd name="connsiteY0" fmla="*/ 0 h 562173"/>
              <a:gd name="connsiteX1" fmla="*/ 3129052 w 3129052"/>
              <a:gd name="connsiteY1" fmla="*/ 550845 h 562173"/>
              <a:gd name="connsiteX0" fmla="*/ 20859 w 3147378"/>
              <a:gd name="connsiteY0" fmla="*/ 0 h 653878"/>
              <a:gd name="connsiteX1" fmla="*/ 3147378 w 3147378"/>
              <a:gd name="connsiteY1" fmla="*/ 550845 h 653878"/>
              <a:gd name="connsiteX0" fmla="*/ 51405 w 3177924"/>
              <a:gd name="connsiteY0" fmla="*/ 0 h 653878"/>
              <a:gd name="connsiteX1" fmla="*/ 3177924 w 3177924"/>
              <a:gd name="connsiteY1" fmla="*/ 550845 h 653878"/>
              <a:gd name="connsiteX0" fmla="*/ 51938 w 3166578"/>
              <a:gd name="connsiteY0" fmla="*/ 0 h 657403"/>
              <a:gd name="connsiteX1" fmla="*/ 3166578 w 3166578"/>
              <a:gd name="connsiteY1" fmla="*/ 557384 h 657403"/>
              <a:gd name="connsiteX0" fmla="*/ 15455 w 3130095"/>
              <a:gd name="connsiteY0" fmla="*/ 0 h 595691"/>
              <a:gd name="connsiteX1" fmla="*/ 3130095 w 3130095"/>
              <a:gd name="connsiteY1" fmla="*/ 557384 h 595691"/>
              <a:gd name="connsiteX0" fmla="*/ 50782 w 3165422"/>
              <a:gd name="connsiteY0" fmla="*/ 0 h 567992"/>
              <a:gd name="connsiteX1" fmla="*/ 3165422 w 3165422"/>
              <a:gd name="connsiteY1" fmla="*/ 557384 h 567992"/>
              <a:gd name="connsiteX0" fmla="*/ 39604 w 3154244"/>
              <a:gd name="connsiteY0" fmla="*/ 0 h 569136"/>
              <a:gd name="connsiteX1" fmla="*/ 3154244 w 3154244"/>
              <a:gd name="connsiteY1" fmla="*/ 557384 h 569136"/>
              <a:gd name="connsiteX0" fmla="*/ 220875 w 2958650"/>
              <a:gd name="connsiteY0" fmla="*/ 344694 h 1044870"/>
              <a:gd name="connsiteX1" fmla="*/ 2958650 w 2958650"/>
              <a:gd name="connsiteY1" fmla="*/ 529 h 1044870"/>
              <a:gd name="connsiteX0" fmla="*/ 4327149 w 4327149"/>
              <a:gd name="connsiteY0" fmla="*/ 0 h 953568"/>
              <a:gd name="connsiteX1" fmla="*/ 2677402 w 4327149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3779286 w 3779286"/>
              <a:gd name="connsiteY0" fmla="*/ 0 h 953568"/>
              <a:gd name="connsiteX1" fmla="*/ 2129539 w 3779286"/>
              <a:gd name="connsiteY1" fmla="*/ 953568 h 953568"/>
              <a:gd name="connsiteX0" fmla="*/ 2748432 w 2748432"/>
              <a:gd name="connsiteY0" fmla="*/ 0 h 953570"/>
              <a:gd name="connsiteX1" fmla="*/ 2171020 w 2748432"/>
              <a:gd name="connsiteY1" fmla="*/ 953570 h 953570"/>
              <a:gd name="connsiteX0" fmla="*/ 2706951 w 2706951"/>
              <a:gd name="connsiteY0" fmla="*/ 0 h 953570"/>
              <a:gd name="connsiteX1" fmla="*/ 2129539 w 2706951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23937 w 1923937"/>
              <a:gd name="connsiteY0" fmla="*/ 0 h 953570"/>
              <a:gd name="connsiteX1" fmla="*/ 1346525 w 1923937"/>
              <a:gd name="connsiteY1" fmla="*/ 953570 h 953570"/>
              <a:gd name="connsiteX0" fmla="*/ 1938711 w 1938711"/>
              <a:gd name="connsiteY0" fmla="*/ 0 h 953570"/>
              <a:gd name="connsiteX1" fmla="*/ 1361299 w 1938711"/>
              <a:gd name="connsiteY1" fmla="*/ 953570 h 953570"/>
              <a:gd name="connsiteX0" fmla="*/ 1938711 w 1938711"/>
              <a:gd name="connsiteY0" fmla="*/ 0 h 953570"/>
              <a:gd name="connsiteX1" fmla="*/ 783888 w 1938711"/>
              <a:gd name="connsiteY1" fmla="*/ 885457 h 953570"/>
              <a:gd name="connsiteX2" fmla="*/ 1361299 w 1938711"/>
              <a:gd name="connsiteY2" fmla="*/ 953570 h 953570"/>
              <a:gd name="connsiteX0" fmla="*/ 2328610 w 2328610"/>
              <a:gd name="connsiteY0" fmla="*/ 0 h 953570"/>
              <a:gd name="connsiteX1" fmla="*/ 1173787 w 2328610"/>
              <a:gd name="connsiteY1" fmla="*/ 885457 h 953570"/>
              <a:gd name="connsiteX2" fmla="*/ 1751198 w 2328610"/>
              <a:gd name="connsiteY2" fmla="*/ 953570 h 953570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28610"/>
              <a:gd name="connsiteY0" fmla="*/ 105047 h 1058617"/>
              <a:gd name="connsiteX1" fmla="*/ 1173787 w 2328610"/>
              <a:gd name="connsiteY1" fmla="*/ 990504 h 1058617"/>
              <a:gd name="connsiteX2" fmla="*/ 1751198 w 2328610"/>
              <a:gd name="connsiteY2" fmla="*/ 1058617 h 1058617"/>
              <a:gd name="connsiteX0" fmla="*/ 2328610 w 2347575"/>
              <a:gd name="connsiteY0" fmla="*/ 0 h 1116485"/>
              <a:gd name="connsiteX1" fmla="*/ 1173787 w 2347575"/>
              <a:gd name="connsiteY1" fmla="*/ 885457 h 1116485"/>
              <a:gd name="connsiteX2" fmla="*/ 1751198 w 2347575"/>
              <a:gd name="connsiteY2" fmla="*/ 953570 h 1116485"/>
              <a:gd name="connsiteX0" fmla="*/ 1938711 w 2370112"/>
              <a:gd name="connsiteY0" fmla="*/ 94806 h 1048377"/>
              <a:gd name="connsiteX1" fmla="*/ 1196325 w 2370112"/>
              <a:gd name="connsiteY1" fmla="*/ 231029 h 1048377"/>
              <a:gd name="connsiteX2" fmla="*/ 1361299 w 2370112"/>
              <a:gd name="connsiteY2" fmla="*/ 1048376 h 1048377"/>
              <a:gd name="connsiteX0" fmla="*/ 1938711 w 1938711"/>
              <a:gd name="connsiteY0" fmla="*/ 94806 h 1048376"/>
              <a:gd name="connsiteX1" fmla="*/ 1196325 w 1938711"/>
              <a:gd name="connsiteY1" fmla="*/ 231029 h 1048376"/>
              <a:gd name="connsiteX2" fmla="*/ 1361299 w 1938711"/>
              <a:gd name="connsiteY2" fmla="*/ 1048376 h 1048376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17345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2246122 w 2246122"/>
              <a:gd name="connsiteY0" fmla="*/ 0 h 953570"/>
              <a:gd name="connsiteX1" fmla="*/ 1173787 w 2246122"/>
              <a:gd name="connsiteY1" fmla="*/ 885457 h 953570"/>
              <a:gd name="connsiteX2" fmla="*/ 1668710 w 2246122"/>
              <a:gd name="connsiteY2" fmla="*/ 953570 h 953570"/>
              <a:gd name="connsiteX0" fmla="*/ 1938711 w 1938711"/>
              <a:gd name="connsiteY0" fmla="*/ 0 h 1459574"/>
              <a:gd name="connsiteX1" fmla="*/ 866376 w 1938711"/>
              <a:gd name="connsiteY1" fmla="*/ 885457 h 1459574"/>
              <a:gd name="connsiteX2" fmla="*/ 1361299 w 1938711"/>
              <a:gd name="connsiteY2" fmla="*/ 953570 h 1459574"/>
              <a:gd name="connsiteX0" fmla="*/ 1938711 w 1938711"/>
              <a:gd name="connsiteY0" fmla="*/ 0 h 1459573"/>
              <a:gd name="connsiteX1" fmla="*/ 618914 w 1938711"/>
              <a:gd name="connsiteY1" fmla="*/ 885456 h 1459573"/>
              <a:gd name="connsiteX2" fmla="*/ 1361299 w 1938711"/>
              <a:gd name="connsiteY2" fmla="*/ 953570 h 1459573"/>
              <a:gd name="connsiteX0" fmla="*/ 1938711 w 1938711"/>
              <a:gd name="connsiteY0" fmla="*/ 0 h 1093598"/>
              <a:gd name="connsiteX1" fmla="*/ 618914 w 1938711"/>
              <a:gd name="connsiteY1" fmla="*/ 885456 h 1093598"/>
              <a:gd name="connsiteX2" fmla="*/ 1361299 w 1938711"/>
              <a:gd name="connsiteY2" fmla="*/ 953570 h 1093598"/>
              <a:gd name="connsiteX0" fmla="*/ 1704738 w 1704738"/>
              <a:gd name="connsiteY0" fmla="*/ 0 h 1093598"/>
              <a:gd name="connsiteX1" fmla="*/ 384941 w 1704738"/>
              <a:gd name="connsiteY1" fmla="*/ 885456 h 1093598"/>
              <a:gd name="connsiteX2" fmla="*/ 1127326 w 1704738"/>
              <a:gd name="connsiteY2" fmla="*/ 953570 h 1093598"/>
              <a:gd name="connsiteX0" fmla="*/ 1704738 w 1704738"/>
              <a:gd name="connsiteY0" fmla="*/ 0 h 1063100"/>
              <a:gd name="connsiteX1" fmla="*/ 384941 w 1704738"/>
              <a:gd name="connsiteY1" fmla="*/ 885456 h 1063100"/>
              <a:gd name="connsiteX2" fmla="*/ 1127326 w 1704738"/>
              <a:gd name="connsiteY2" fmla="*/ 953570 h 1063100"/>
              <a:gd name="connsiteX0" fmla="*/ 1778521 w 1778521"/>
              <a:gd name="connsiteY0" fmla="*/ 0 h 1063100"/>
              <a:gd name="connsiteX1" fmla="*/ 458724 w 1778521"/>
              <a:gd name="connsiteY1" fmla="*/ 885456 h 1063100"/>
              <a:gd name="connsiteX2" fmla="*/ 1201109 w 1778521"/>
              <a:gd name="connsiteY2" fmla="*/ 953570 h 1063100"/>
              <a:gd name="connsiteX0" fmla="*/ 1778521 w 1778521"/>
              <a:gd name="connsiteY0" fmla="*/ 0 h 1005649"/>
              <a:gd name="connsiteX1" fmla="*/ 458724 w 1778521"/>
              <a:gd name="connsiteY1" fmla="*/ 885456 h 1005649"/>
              <a:gd name="connsiteX2" fmla="*/ 1201109 w 1778521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1005649"/>
              <a:gd name="connsiteX1" fmla="*/ 384941 w 1704738"/>
              <a:gd name="connsiteY1" fmla="*/ 885456 h 1005649"/>
              <a:gd name="connsiteX2" fmla="*/ 1127326 w 1704738"/>
              <a:gd name="connsiteY2" fmla="*/ 953570 h 1005649"/>
              <a:gd name="connsiteX0" fmla="*/ 1704738 w 1704738"/>
              <a:gd name="connsiteY0" fmla="*/ 0 h 953570"/>
              <a:gd name="connsiteX1" fmla="*/ 384941 w 1704738"/>
              <a:gd name="connsiteY1" fmla="*/ 885456 h 953570"/>
              <a:gd name="connsiteX2" fmla="*/ 1127326 w 1704738"/>
              <a:gd name="connsiteY2" fmla="*/ 953570 h 953570"/>
              <a:gd name="connsiteX0" fmla="*/ 1704738 w 1704738"/>
              <a:gd name="connsiteY0" fmla="*/ 0 h 967151"/>
              <a:gd name="connsiteX1" fmla="*/ 384941 w 1704738"/>
              <a:gd name="connsiteY1" fmla="*/ 885456 h 967151"/>
              <a:gd name="connsiteX2" fmla="*/ 1127326 w 1704738"/>
              <a:gd name="connsiteY2" fmla="*/ 953570 h 967151"/>
              <a:gd name="connsiteX0" fmla="*/ 1563466 w 1563466"/>
              <a:gd name="connsiteY0" fmla="*/ 0 h 967151"/>
              <a:gd name="connsiteX1" fmla="*/ 243669 w 1563466"/>
              <a:gd name="connsiteY1" fmla="*/ 885456 h 967151"/>
              <a:gd name="connsiteX2" fmla="*/ 986054 w 1563466"/>
              <a:gd name="connsiteY2" fmla="*/ 953570 h 967151"/>
              <a:gd name="connsiteX0" fmla="*/ 1398494 w 1398494"/>
              <a:gd name="connsiteY0" fmla="*/ 0 h 953570"/>
              <a:gd name="connsiteX1" fmla="*/ 243670 w 1398494"/>
              <a:gd name="connsiteY1" fmla="*/ 749233 h 953570"/>
              <a:gd name="connsiteX2" fmla="*/ 821082 w 1398494"/>
              <a:gd name="connsiteY2" fmla="*/ 953570 h 953570"/>
              <a:gd name="connsiteX0" fmla="*/ 1398493 w 1398493"/>
              <a:gd name="connsiteY0" fmla="*/ 0 h 953570"/>
              <a:gd name="connsiteX1" fmla="*/ 243669 w 1398493"/>
              <a:gd name="connsiteY1" fmla="*/ 749233 h 953570"/>
              <a:gd name="connsiteX2" fmla="*/ 821081 w 1398493"/>
              <a:gd name="connsiteY2" fmla="*/ 953570 h 953570"/>
              <a:gd name="connsiteX0" fmla="*/ 1262927 w 1262927"/>
              <a:gd name="connsiteY0" fmla="*/ 0 h 953570"/>
              <a:gd name="connsiteX1" fmla="*/ 108103 w 1262927"/>
              <a:gd name="connsiteY1" fmla="*/ 749233 h 953570"/>
              <a:gd name="connsiteX2" fmla="*/ 685515 w 1262927"/>
              <a:gd name="connsiteY2" fmla="*/ 953570 h 953570"/>
              <a:gd name="connsiteX0" fmla="*/ 1154824 w 1154824"/>
              <a:gd name="connsiteY0" fmla="*/ 0 h 953570"/>
              <a:gd name="connsiteX1" fmla="*/ 0 w 1154824"/>
              <a:gd name="connsiteY1" fmla="*/ 749233 h 953570"/>
              <a:gd name="connsiteX2" fmla="*/ 577412 w 1154824"/>
              <a:gd name="connsiteY2" fmla="*/ 953570 h 953570"/>
              <a:gd name="connsiteX0" fmla="*/ 1289879 w 1289879"/>
              <a:gd name="connsiteY0" fmla="*/ 0 h 953570"/>
              <a:gd name="connsiteX1" fmla="*/ 135055 w 1289879"/>
              <a:gd name="connsiteY1" fmla="*/ 749233 h 953570"/>
              <a:gd name="connsiteX2" fmla="*/ 712467 w 1289879"/>
              <a:gd name="connsiteY2" fmla="*/ 953570 h 953570"/>
              <a:gd name="connsiteX0" fmla="*/ 1207393 w 1207393"/>
              <a:gd name="connsiteY0" fmla="*/ 0 h 953570"/>
              <a:gd name="connsiteX1" fmla="*/ 135055 w 1207393"/>
              <a:gd name="connsiteY1" fmla="*/ 749233 h 953570"/>
              <a:gd name="connsiteX2" fmla="*/ 629981 w 1207393"/>
              <a:gd name="connsiteY2" fmla="*/ 953570 h 953570"/>
              <a:gd name="connsiteX0" fmla="*/ 1124905 w 1124905"/>
              <a:gd name="connsiteY0" fmla="*/ 0 h 953570"/>
              <a:gd name="connsiteX1" fmla="*/ 135055 w 1124905"/>
              <a:gd name="connsiteY1" fmla="*/ 749233 h 953570"/>
              <a:gd name="connsiteX2" fmla="*/ 547493 w 1124905"/>
              <a:gd name="connsiteY2" fmla="*/ 953570 h 953570"/>
              <a:gd name="connsiteX0" fmla="*/ 1124905 w 1124905"/>
              <a:gd name="connsiteY0" fmla="*/ 0 h 958120"/>
              <a:gd name="connsiteX1" fmla="*/ 135055 w 1124905"/>
              <a:gd name="connsiteY1" fmla="*/ 749233 h 958120"/>
              <a:gd name="connsiteX2" fmla="*/ 547493 w 1124905"/>
              <a:gd name="connsiteY2" fmla="*/ 953570 h 958120"/>
              <a:gd name="connsiteX0" fmla="*/ 1096214 w 1096214"/>
              <a:gd name="connsiteY0" fmla="*/ 0 h 979590"/>
              <a:gd name="connsiteX1" fmla="*/ 106364 w 1096214"/>
              <a:gd name="connsiteY1" fmla="*/ 749233 h 979590"/>
              <a:gd name="connsiteX2" fmla="*/ 518802 w 1096214"/>
              <a:gd name="connsiteY2" fmla="*/ 953570 h 979590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1086832 w 1086832"/>
              <a:gd name="connsiteY0" fmla="*/ 0 h 887268"/>
              <a:gd name="connsiteX1" fmla="*/ 106364 w 1086832"/>
              <a:gd name="connsiteY1" fmla="*/ 656911 h 887268"/>
              <a:gd name="connsiteX2" fmla="*/ 518802 w 1086832"/>
              <a:gd name="connsiteY2" fmla="*/ 861248 h 887268"/>
              <a:gd name="connsiteX0" fmla="*/ 973412 w 973412"/>
              <a:gd name="connsiteY0" fmla="*/ 0 h 844698"/>
              <a:gd name="connsiteX1" fmla="*/ 106364 w 973412"/>
              <a:gd name="connsiteY1" fmla="*/ 614341 h 844698"/>
              <a:gd name="connsiteX2" fmla="*/ 518802 w 973412"/>
              <a:gd name="connsiteY2" fmla="*/ 818678 h 844698"/>
              <a:gd name="connsiteX0" fmla="*/ 973412 w 973412"/>
              <a:gd name="connsiteY0" fmla="*/ 0 h 865983"/>
              <a:gd name="connsiteX1" fmla="*/ 106364 w 973412"/>
              <a:gd name="connsiteY1" fmla="*/ 635626 h 865983"/>
              <a:gd name="connsiteX2" fmla="*/ 518802 w 973412"/>
              <a:gd name="connsiteY2" fmla="*/ 839963 h 86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3412" h="865983">
                <a:moveTo>
                  <a:pt x="973412" y="0"/>
                </a:moveTo>
                <a:cubicBezTo>
                  <a:pt x="863815" y="316340"/>
                  <a:pt x="317451" y="286813"/>
                  <a:pt x="106364" y="635626"/>
                </a:cubicBezTo>
                <a:cubicBezTo>
                  <a:pt x="0" y="865983"/>
                  <a:pt x="276237" y="844513"/>
                  <a:pt x="518802" y="839963"/>
                </a:cubicBezTo>
              </a:path>
            </a:pathLst>
          </a:custGeom>
          <a:ln w="3175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581400" y="4840686"/>
            <a:ext cx="1251942" cy="264714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"Top </a:t>
            </a:r>
            <a:r>
              <a:rPr kumimoji="0" lang="en-GB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4267200" y="5791200"/>
            <a:ext cx="1524000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"Lower </a:t>
            </a:r>
            <a:r>
              <a:rPr kumimoji="0" lang="en-GB" sz="1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cfg</a:t>
            </a: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43400" y="5486400"/>
            <a:ext cx="507999" cy="22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</a:ln>
          <a:effectLst/>
        </p:spPr>
        <p:txBody>
          <a:bodyPr wrap="none" lIns="0" tIns="0" rIns="0" bIns="0" anchor="ctr" anchorCtr="0">
            <a:noAutofit/>
          </a:bodyPr>
          <a:lstStyle/>
          <a:p>
            <a:pPr marR="0" lvl="0" indent="111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35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876800" y="4572000"/>
            <a:ext cx="1066800" cy="91440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mtClean="0"/>
              <a:t>user's config classes</a:t>
            </a:r>
            <a:endParaRPr lang="en-GB"/>
          </a:p>
        </p:txBody>
      </p:sp>
      <p:sp>
        <p:nvSpPr>
          <p:cNvPr id="46" name="Rounded Rectangle 45"/>
          <p:cNvSpPr/>
          <p:nvPr/>
        </p:nvSpPr>
        <p:spPr>
          <a:xfrm rot="20718709">
            <a:off x="723542" y="3880738"/>
            <a:ext cx="1828800" cy="533400"/>
          </a:xfrm>
          <a:prstGeom prst="roundRect">
            <a:avLst>
              <a:gd name="adj" fmla="val 50000"/>
            </a:avLst>
          </a:prstGeom>
          <a:solidFill>
            <a:srgbClr val="512373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smtClean="0"/>
              <a:t>beware magic!</a:t>
            </a:r>
            <a:endParaRPr lang="en-GB" b="1"/>
          </a:p>
        </p:txBody>
      </p:sp>
      <p:pic>
        <p:nvPicPr>
          <p:cNvPr id="44" name="Picture 2" descr="http://collegeappwizard.com/wp-content/uploads/2012/06/new-wiz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05400"/>
            <a:ext cx="1926491" cy="1412278"/>
          </a:xfrm>
          <a:prstGeom prst="rect">
            <a:avLst/>
          </a:prstGeom>
          <a:noFill/>
        </p:spPr>
      </p:pic>
      <p:sp>
        <p:nvSpPr>
          <p:cNvPr id="48" name="Rectangle 47"/>
          <p:cNvSpPr/>
          <p:nvPr/>
        </p:nvSpPr>
        <p:spPr>
          <a:xfrm>
            <a:off x="2628900" y="4580665"/>
            <a:ext cx="911691" cy="267559"/>
          </a:xfrm>
          <a:prstGeom prst="rect">
            <a:avLst/>
          </a:prstGeom>
          <a:ln w="31750">
            <a:solidFill>
              <a:srgbClr val="FF0000"/>
            </a:solidFill>
            <a:headEnd type="oval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33" grpId="0" animBg="1"/>
      <p:bldP spid="31" grpId="0" animBg="1"/>
      <p:bldP spid="35" grpId="0" animBg="1"/>
      <p:bldP spid="38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 - </a:t>
            </a:r>
            <a:r>
              <a:rPr lang="en-US" i="1" dirty="0" smtClean="0"/>
              <a:t>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r>
              <a:rPr lang="en-US" dirty="0" smtClean="0"/>
              <a:t>Regular expressions, </a:t>
            </a:r>
            <a:r>
              <a:rPr lang="en-US" dirty="0" err="1" smtClean="0"/>
              <a:t>submatches</a:t>
            </a:r>
            <a:r>
              <a:rPr lang="en-US" dirty="0" smtClean="0"/>
              <a:t> and substitution: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600"/>
            <a:ext cx="8458200" cy="21336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re;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regex_match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 "03/04/14", "([0-9]+)/([0-9]+)/([0-9]+)" 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(re != null) begin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$display("Looks like a date");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void'(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subst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$2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-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$1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-20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$3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") 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$display("UK-style date = %s",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3733801"/>
            <a:ext cx="4267199" cy="76944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Looks like a date</a:t>
            </a:r>
          </a:p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smtClean="0">
                <a:latin typeface="Courier New" pitchFamily="49" charset="0"/>
                <a:cs typeface="Courier New" pitchFamily="49" charset="0"/>
              </a:rPr>
              <a:t>UK</a:t>
            </a:r>
            <a:r>
              <a:rPr kumimoji="0" lang="en-GB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-style</a:t>
            </a:r>
            <a:r>
              <a:rPr kumimoji="0" lang="en-GB" sz="2000" b="1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date = 04-03-2014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43434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Global substitution</a:t>
            </a:r>
            <a:r>
              <a:rPr lang="en-US" sz="2800" noProof="0" dirty="0" smtClean="0"/>
              <a:t>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4876800"/>
            <a:ext cx="8458200" cy="1447799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setRE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("-");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substAll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 ++ ") == 2)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   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re.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getStrContents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end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5029200" y="5486400"/>
            <a:ext cx="27432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04 ++ 03 ++ 2014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uiExpand="1" build="p" animBg="1"/>
      <p:bldP spid="11" grpId="0" uiExpand="1" build="p" animBg="1"/>
      <p:bldP spid="9" grpId="0"/>
      <p:bldP spid="12" grpId="0" animBg="1"/>
      <p:bldP spid="14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features - </a:t>
            </a:r>
            <a:r>
              <a:rPr lang="en-US" i="1" dirty="0" smtClean="0"/>
              <a:t>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19200"/>
            <a:ext cx="8534400" cy="533399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File pathname manipulation utilities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752598"/>
            <a:ext cx="8458200" cy="2514602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path = </a:t>
            </a:r>
            <a:r>
              <a:rPr lang="en-GB" b="1" dirty="0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Pathname::create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("/home/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svlib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/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src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/svlib_pkg.sv");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extension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dirname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  <a:p>
            <a:pPr>
              <a:lnSpc>
                <a:spcPts val="2400"/>
              </a:lnSpc>
            </a:pPr>
            <a:endParaRPr lang="en-GB" b="1" dirty="0" smtClean="0">
              <a:solidFill>
                <a:schemeClr val="accent5"/>
              </a:solidFill>
              <a:latin typeface="consolas"/>
              <a:cs typeface="Courier New" pitchFamily="49" charset="0"/>
            </a:endParaRPr>
          </a:p>
          <a:p>
            <a:pPr>
              <a:lnSpc>
                <a:spcPts val="2400"/>
              </a:lnSpc>
            </a:pP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$display(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path.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tail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());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4495800"/>
            <a:ext cx="8534400" cy="53339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Full 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</a:t>
            </a:r>
            <a:r>
              <a:rPr kumimoji="0" lang="en-US" sz="28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information on any file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029199"/>
            <a:ext cx="8458200" cy="838201"/>
          </a:xfrm>
          <a:prstGeom prst="rect">
            <a:avLst/>
          </a:prstGeom>
          <a:solidFill>
            <a:schemeClr val="accent4"/>
          </a:solidFill>
          <a:ln w="50800">
            <a:noFill/>
          </a:ln>
          <a:effectLst/>
          <a:scene3d>
            <a:camera prst="orthographicFront"/>
            <a:lightRig rig="threePt" dir="t"/>
          </a:scene3d>
          <a:sp3d prstMaterial="matte">
            <a:bevelT w="101600" h="101600"/>
          </a:sp3d>
        </p:spPr>
        <p:txBody>
          <a:bodyPr wrap="square" lIns="144000" tIns="72000" rIns="144000" bIns="72000" rtlCol="0">
            <a:noAutofit/>
          </a:bodyPr>
          <a:lstStyle/>
          <a:p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sys_fileMode_s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fm =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file_mode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("some/file/somewhere");</a:t>
            </a:r>
          </a:p>
          <a:p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if (</a:t>
            </a:r>
            <a:r>
              <a:rPr lang="en-GB" b="1" dirty="0" err="1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fm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.fType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 &amp; </a:t>
            </a:r>
            <a:r>
              <a:rPr lang="en-GB" b="1" dirty="0" err="1" smtClean="0">
                <a:solidFill>
                  <a:schemeClr val="accent6"/>
                </a:solidFill>
                <a:latin typeface="consolas"/>
                <a:cs typeface="Courier New" pitchFamily="49" charset="0"/>
              </a:rPr>
              <a:t>fTypeDir</a:t>
            </a:r>
            <a:r>
              <a:rPr lang="en-GB" b="1" dirty="0" smtClean="0">
                <a:solidFill>
                  <a:schemeClr val="accent5"/>
                </a:solidFill>
                <a:latin typeface="consolas"/>
                <a:cs typeface="Courier New" pitchFamily="49" charset="0"/>
              </a:rPr>
              <a:t>) $display("it's a directory");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343400" y="24384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43400" y="30480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/home/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svlib</a:t>
            </a:r>
            <a:r>
              <a:rPr lang="en-GB" sz="2000" b="1" noProof="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src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343400" y="3657600"/>
            <a:ext cx="2819400" cy="4001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shade val="50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pPr marR="0" lvl="0" indent="111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b="1" noProof="0" dirty="0" err="1" smtClean="0">
                <a:latin typeface="Courier New" pitchFamily="49" charset="0"/>
                <a:cs typeface="Courier New" pitchFamily="49" charset="0"/>
              </a:rPr>
              <a:t>svlib</a:t>
            </a:r>
            <a:r>
              <a:rPr lang="en-GB" sz="20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GB" sz="2000" b="1" dirty="0" err="1" smtClean="0">
                <a:latin typeface="Courier New" pitchFamily="49" charset="0"/>
                <a:cs typeface="Courier New" pitchFamily="49" charset="0"/>
              </a:rPr>
              <a:t>pkg.sv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/>
      <p:bldP spid="10" grpId="0" animBg="1"/>
      <p:bldP spid="11" grpId="0" animBg="1"/>
      <p:bldP spid="9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design decisions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7086600" cy="2209800"/>
          </a:xfrm>
        </p:spPr>
        <p:txBody>
          <a:bodyPr/>
          <a:lstStyle/>
          <a:p>
            <a:r>
              <a:rPr lang="en-US" dirty="0" smtClean="0"/>
              <a:t>Choice of initial feature set</a:t>
            </a:r>
          </a:p>
          <a:p>
            <a:r>
              <a:rPr lang="en-US" dirty="0" smtClean="0"/>
              <a:t>Objects or simple functions?</a:t>
            </a:r>
          </a:p>
          <a:p>
            <a:r>
              <a:rPr lang="en-US" dirty="0" smtClean="0"/>
              <a:t>Choice of error handling mechanism</a:t>
            </a:r>
          </a:p>
          <a:p>
            <a:r>
              <a:rPr lang="en-US" dirty="0" smtClean="0"/>
              <a:t>Never disturb random stability</a:t>
            </a:r>
            <a:endParaRPr lang="en-GB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2438400" y="4724400"/>
            <a:ext cx="5029200" cy="1447800"/>
          </a:xfrm>
          <a:prstGeom prst="roundRect">
            <a:avLst>
              <a:gd name="adj" fmla="val 1135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smtClean="0"/>
              <a:t>natural and expressive</a:t>
            </a:r>
            <a:br>
              <a:rPr lang="en-GB" sz="4000" smtClean="0"/>
            </a:br>
            <a:r>
              <a:rPr lang="en-GB" sz="4000" smtClean="0"/>
              <a:t>for SV programmers</a:t>
            </a:r>
            <a:endParaRPr lang="en-GB" sz="4000"/>
          </a:p>
        </p:txBody>
      </p:sp>
      <p:sp>
        <p:nvSpPr>
          <p:cNvPr id="5" name="Rectangle 4"/>
          <p:cNvSpPr/>
          <p:nvPr/>
        </p:nvSpPr>
        <p:spPr>
          <a:xfrm>
            <a:off x="0" y="6629400"/>
            <a:ext cx="457200" cy="2286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114800"/>
            <a:ext cx="7086600" cy="71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Guiding principle:</a:t>
            </a: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1_Office Theme">
  <a:themeElements>
    <a:clrScheme name="darkOnLight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FFFFC8"/>
      </a:accent4>
      <a:accent5>
        <a:srgbClr val="000000"/>
      </a:accent5>
      <a:accent6>
        <a:srgbClr val="0000FF"/>
      </a:accent6>
      <a:hlink>
        <a:srgbClr val="D83E2C"/>
      </a:hlink>
      <a:folHlink>
        <a:srgbClr val="ED7D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2541</TotalTime>
  <Words>1604</Words>
  <Application>Microsoft Office PowerPoint</Application>
  <PresentationFormat>On-screen Show (4:3)</PresentationFormat>
  <Paragraphs>360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1_Office Theme</vt:lpstr>
      <vt:lpstr>Slide 1</vt:lpstr>
      <vt:lpstr>Why is it so hard in SV...</vt:lpstr>
      <vt:lpstr>Let's make it easier!  - 1</vt:lpstr>
      <vt:lpstr>Let's make it easier !  - 2</vt:lpstr>
      <vt:lpstr>Let's make it easier !  - 3</vt:lpstr>
      <vt:lpstr>Let's make it easier !  - 4</vt:lpstr>
      <vt:lpstr>Other features  - 1</vt:lpstr>
      <vt:lpstr>Other features - 2</vt:lpstr>
      <vt:lpstr>Key design decisions</vt:lpstr>
      <vt:lpstr>SV can be unhelpful…</vt:lpstr>
      <vt:lpstr>Objects or plain functions?</vt:lpstr>
      <vt:lpstr>Error handling</vt:lpstr>
      <vt:lpstr>Random stability</vt:lpstr>
      <vt:lpstr>Implementation objectives</vt:lpstr>
      <vt:lpstr>Reminder: DOM↔object</vt:lpstr>
      <vt:lpstr>Beware – Macro Magic!</vt:lpstr>
      <vt:lpstr>Use SV-2012 interface classes?</vt:lpstr>
      <vt:lpstr>Free Gifts With Every Copy!</vt:lpstr>
      <vt:lpstr>No time to describe…</vt:lpstr>
      <vt:lpstr>Summary</vt:lpstr>
      <vt:lpstr>Take-away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</dc:creator>
  <cp:lastModifiedBy>jonathan</cp:lastModifiedBy>
  <cp:revision>228</cp:revision>
  <dcterms:created xsi:type="dcterms:W3CDTF">2013-12-02T17:51:29Z</dcterms:created>
  <dcterms:modified xsi:type="dcterms:W3CDTF">2014-03-04T07:51:14Z</dcterms:modified>
</cp:coreProperties>
</file>