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1" r:id="rId4"/>
    <p:sldId id="264" r:id="rId5"/>
    <p:sldId id="265" r:id="rId6"/>
    <p:sldId id="268" r:id="rId7"/>
    <p:sldId id="266" r:id="rId8"/>
    <p:sldId id="280" r:id="rId9"/>
    <p:sldId id="271" r:id="rId10"/>
    <p:sldId id="281" r:id="rId11"/>
    <p:sldId id="270" r:id="rId12"/>
    <p:sldId id="273" r:id="rId13"/>
    <p:sldId id="274" r:id="rId14"/>
    <p:sldId id="272" r:id="rId15"/>
    <p:sldId id="278" r:id="rId16"/>
    <p:sldId id="269" r:id="rId17"/>
    <p:sldId id="279" r:id="rId18"/>
    <p:sldId id="276" r:id="rId19"/>
    <p:sldId id="282" r:id="rId20"/>
    <p:sldId id="275" r:id="rId21"/>
    <p:sldId id="277" r:id="rId22"/>
  </p:sldIdLst>
  <p:sldSz cx="9144000" cy="6858000" type="screen4x3"/>
  <p:notesSz cx="6867525" cy="99949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consolas" pitchFamily="49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00"/>
    <a:srgbClr val="33CCFF"/>
    <a:srgbClr val="0000F2"/>
    <a:srgbClr val="FFFFD2"/>
    <a:srgbClr val="0000FF"/>
    <a:srgbClr val="FFDEB3"/>
    <a:srgbClr val="F4D1A2"/>
    <a:srgbClr val="BA7417"/>
    <a:srgbClr val="51237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43" autoAdjust="0"/>
  </p:normalViewPr>
  <p:slideViewPr>
    <p:cSldViewPr>
      <p:cViewPr varScale="1">
        <p:scale>
          <a:sx n="74" d="100"/>
          <a:sy n="74" d="100"/>
        </p:scale>
        <p:origin x="-708" y="-96"/>
      </p:cViewPr>
      <p:guideLst>
        <p:guide orient="horz" pos="912"/>
        <p:guide orient="horz" pos="412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9503A2D3-DDE0-4FE7-BBF0-72D855FCA9B9}" type="datetimeFigureOut">
              <a:rPr lang="en-GB" smtClean="0"/>
              <a:pPr/>
              <a:t>03/03/2014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33CBD6EB-3E73-4BA7-9445-5CA12A754D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4CCD0033-5F2B-446E-B3A5-D3C3D848D8F7}" type="datetimeFigureOut">
              <a:rPr lang="en-GB" smtClean="0"/>
              <a:pPr/>
              <a:t>03/03/2014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BC894F08-F219-4AC0-95BA-DA83F48EC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82000" y="6629400"/>
            <a:ext cx="762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5314-1C9F-46A2-9207-66FC32ABB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048000" y="6629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Bromley &amp; Winkelmann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86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7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3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1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58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55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SystemVerilog, Batteries Included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/>
              <a:t>A Programmer's Utility Library</a:t>
            </a:r>
          </a:p>
          <a:p>
            <a:pPr algn="ctr"/>
            <a:r>
              <a:rPr lang="en-US" sz="4800" i="1" dirty="0" smtClean="0"/>
              <a:t>for </a:t>
            </a:r>
            <a:r>
              <a:rPr lang="en-US" sz="4800" i="1" dirty="0" err="1" smtClean="0"/>
              <a:t>SystemVerilog</a:t>
            </a:r>
            <a:endParaRPr lang="en-US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1054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Jonathan Bromley, André Winkelmann</a:t>
            </a:r>
            <a:endParaRPr lang="en-US" sz="2800" dirty="0"/>
          </a:p>
        </p:txBody>
      </p:sp>
      <p:pic>
        <p:nvPicPr>
          <p:cNvPr id="1027" name="Picture 3" descr="C:\SHARES\shared_data\jonathan\verilab\tech\signal_probe\svlib\doc\verilab-880-1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715001"/>
            <a:ext cx="2514600" cy="410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3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can be unhelpful…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dirty="0" smtClean="0"/>
              <a:t>Some SV types offer method-like operations…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28800"/>
            <a:ext cx="6629400" cy="1143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S = "  Some text  ";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n = S.len();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S.toupper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2800" y="2209800"/>
            <a:ext cx="4953000" cy="533400"/>
          </a:xfrm>
          <a:prstGeom prst="roundRect">
            <a:avLst>
              <a:gd name="adj" fmla="val 262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these look like methods on object S</a:t>
            </a:r>
            <a:endParaRPr lang="en-GB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31242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but native SV types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be extended</a:t>
            </a:r>
            <a:r>
              <a:rPr lang="en-US" sz="2800" dirty="0" smtClean="0"/>
              <a:t>!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3657600"/>
            <a:ext cx="6629400" cy="2743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S.trim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  Some text  ");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::RIGHT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 "\"%s\",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 "\"%s\",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str_trim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(S,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::BOTH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18" name="Cross 17"/>
          <p:cNvSpPr/>
          <p:nvPr/>
        </p:nvSpPr>
        <p:spPr>
          <a:xfrm rot="2700000">
            <a:off x="2853670" y="3615671"/>
            <a:ext cx="533400" cy="533400"/>
          </a:xfrm>
          <a:prstGeom prst="plus">
            <a:avLst>
              <a:gd name="adj" fmla="val 400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304800" y="4191000"/>
            <a:ext cx="3200400" cy="381000"/>
          </a:xfrm>
          <a:prstGeom prst="roundRect">
            <a:avLst>
              <a:gd name="adj" fmla="val 276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svlib</a:t>
            </a:r>
            <a:r>
              <a:rPr lang="en-GB" sz="2400" dirty="0" smtClean="0"/>
              <a:t> </a:t>
            </a:r>
            <a:r>
              <a:rPr lang="en-GB" sz="2400" dirty="0" err="1" smtClean="0"/>
              <a:t>Str</a:t>
            </a:r>
            <a:r>
              <a:rPr lang="en-GB" sz="2400" dirty="0" smtClean="0"/>
              <a:t> class method</a:t>
            </a:r>
            <a:endParaRPr lang="en-GB" sz="24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05400" y="5105400"/>
            <a:ext cx="22860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"  Some text"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858000" y="5867400"/>
            <a:ext cx="19050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"Some text"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4800" y="5486400"/>
            <a:ext cx="4038600" cy="381000"/>
          </a:xfrm>
          <a:prstGeom prst="roundRect">
            <a:avLst>
              <a:gd name="adj" fmla="val 276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svlib</a:t>
            </a:r>
            <a:r>
              <a:rPr lang="en-GB" sz="2400" dirty="0" smtClean="0"/>
              <a:t> package-level  function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uiExpand="1" build="p" animBg="1"/>
      <p:bldP spid="18" grpId="0" animBg="1"/>
      <p:bldP spid="20" grpId="0" animBg="1"/>
      <p:bldP spid="21" grpId="0" animBg="1"/>
      <p:bldP spid="22" grpId="0" animBg="1"/>
      <p:bldP spid="2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or plain functions?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dirty="0" smtClean="0"/>
              <a:t>Some utilities work best as simple functions: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772400" cy="838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nameList[$] = {"DVCon", "Andre", "Jonathan"};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str_sjoin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(nameList, ":-:"));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5400" y="2438400"/>
            <a:ext cx="3886199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DVCon:–:Andre:-:Jonathan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8194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bigger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it's better to have an object: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352800"/>
            <a:ext cx="77724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 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("an(.)");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pos = 0;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.setStrContents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("and another banana");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while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.retest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startPos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(pos)))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$display("'an' followed by '%s' at pos=%0d",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.getMatchString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.getMatchStart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(1), pos);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pos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.getMatchStart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(0) +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.getMatchLength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(0);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62400" y="5410200"/>
            <a:ext cx="5029199" cy="11387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'an' followed by 'd' at pos=2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'an' followed by 'o'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at pos=6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'an' followed by 'a' at pos=15</a:t>
            </a:r>
            <a:endParaRPr kumimoji="0" lang="en-GB" sz="2000" b="1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638800"/>
            <a:ext cx="3352800" cy="838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 many cases</a:t>
            </a:r>
            <a:br>
              <a:rPr lang="en-GB" sz="2400" dirty="0" smtClean="0"/>
            </a:br>
            <a:r>
              <a:rPr lang="en-GB" sz="2400" dirty="0" err="1" smtClean="0"/>
              <a:t>svLib</a:t>
            </a:r>
            <a:r>
              <a:rPr lang="en-GB" sz="2400" dirty="0" smtClean="0"/>
              <a:t> offers both options</a:t>
            </a:r>
            <a:endParaRPr lang="en-GB" sz="2400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9" grpId="0"/>
      <p:bldP spid="12" grpId="0" animBg="1"/>
      <p:bldP spid="14" grpId="0" animBg="1"/>
      <p:bldP spid="1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029200"/>
            <a:ext cx="8534400" cy="1371600"/>
          </a:xfrm>
        </p:spPr>
        <p:txBody>
          <a:bodyPr/>
          <a:lstStyle/>
          <a:p>
            <a:r>
              <a:rPr lang="en-US" dirty="0" smtClean="0"/>
              <a:t>Error recording and handling </a:t>
            </a:r>
            <a:r>
              <a:rPr lang="en-US" b="1" dirty="0" smtClean="0"/>
              <a:t>per SV process</a:t>
            </a:r>
            <a:endParaRPr lang="en-US" dirty="0" smtClean="0"/>
          </a:p>
          <a:p>
            <a:pPr lvl="1"/>
            <a:r>
              <a:rPr lang="en-US" dirty="0" smtClean="0"/>
              <a:t>Localized effect</a:t>
            </a:r>
          </a:p>
          <a:p>
            <a:pPr lvl="1"/>
            <a:r>
              <a:rPr lang="en-US" dirty="0" smtClean="0"/>
              <a:t>Fully deterministic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6553200" cy="6096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 t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("MISSING/FILE");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905000"/>
            <a:ext cx="8229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i="1" smtClean="0">
                <a:latin typeface="Courier New" pitchFamily="49" charset="0"/>
                <a:cs typeface="Courier New" pitchFamily="49" charset="0"/>
              </a:rPr>
              <a:t>&lt;Assertion&gt;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: Failed to stat "MISSING/FILE", errno=2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   (No such file or directory)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9718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Optionally,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 errors in user code: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467100"/>
            <a:ext cx="7848600" cy="13335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error_userHandling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("MISSING/FILE");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error_getLast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!= 0)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$display("whoops, my bad: %s",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error_fullMessage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00600" y="3733800"/>
            <a:ext cx="31242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No message, returns </a:t>
            </a:r>
            <a:r>
              <a:rPr lang="en-GB" sz="2000" dirty="0" smtClean="0"/>
              <a:t> t=0</a:t>
            </a: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9" grpId="0"/>
      <p:bldP spid="38" grpId="0" uiExpand="1" build="p" animBg="1"/>
      <p:bldP spid="3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stability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819400"/>
            <a:ext cx="8534400" cy="1447800"/>
          </a:xfrm>
        </p:spPr>
        <p:txBody>
          <a:bodyPr/>
          <a:lstStyle/>
          <a:p>
            <a:r>
              <a:rPr lang="en-US" dirty="0" smtClean="0"/>
              <a:t>Managed object creation to preserve random stability</a:t>
            </a:r>
          </a:p>
          <a:p>
            <a:pPr lvl="1"/>
            <a:r>
              <a:rPr lang="en-US" dirty="0" smtClean="0"/>
              <a:t>Maintains pool </a:t>
            </a:r>
            <a:r>
              <a:rPr lang="en-US" dirty="0" smtClean="0"/>
              <a:t>of reusable objects for efficiency</a:t>
            </a:r>
          </a:p>
          <a:p>
            <a:pPr lvl="1"/>
            <a:r>
              <a:rPr lang="en-US" dirty="0" smtClean="0"/>
              <a:t>Ready for future addition of an object factory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0" y="4191000"/>
            <a:ext cx="5715000" cy="2362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`ifdef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SVLIB_NO_RANDSTABLE_NEW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`else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std::process p = std::process::self();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randstate = p.get_randstate();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p.set_randstate(randstate);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`endif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err="1" smtClean="0"/>
              <a:t>svlib</a:t>
            </a:r>
            <a:r>
              <a:rPr lang="en-US" sz="2800" dirty="0" smtClean="0"/>
              <a:t> </a:t>
            </a:r>
            <a:r>
              <a:rPr lang="en-US" sz="2800" dirty="0" smtClean="0"/>
              <a:t>generates objects – may impact random stability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troublesome during debug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09800"/>
            <a:ext cx="5410200" cy="533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 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Regex::create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("an(.)");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0"/>
            <a:ext cx="32004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never call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new()</a:t>
            </a:r>
            <a:r>
              <a:rPr lang="en-GB" sz="2000" smtClean="0"/>
              <a:t> directly</a:t>
            </a:r>
            <a:endParaRPr lang="en-GB" sz="2000"/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12" grpId="0" animBg="1"/>
      <p:bldP spid="39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7315200" cy="4830762"/>
          </a:xfrm>
        </p:spPr>
        <p:txBody>
          <a:bodyPr/>
          <a:lstStyle/>
          <a:p>
            <a:r>
              <a:rPr lang="en-US" dirty="0" smtClean="0"/>
              <a:t>Use external libraries as far as possible</a:t>
            </a:r>
          </a:p>
          <a:p>
            <a:pPr lvl="1"/>
            <a:r>
              <a:rPr lang="en-US" dirty="0" smtClean="0"/>
              <a:t>robust, well-proven solutions</a:t>
            </a:r>
          </a:p>
          <a:p>
            <a:r>
              <a:rPr lang="en-US" dirty="0" smtClean="0"/>
              <a:t>Test early, often, and on many platforms</a:t>
            </a:r>
          </a:p>
          <a:p>
            <a:r>
              <a:rPr lang="en-US" dirty="0" smtClean="0"/>
              <a:t>Managed DPI interface, no memory leaks</a:t>
            </a:r>
          </a:p>
          <a:p>
            <a:pPr lvl="1"/>
            <a:r>
              <a:rPr lang="en-US" dirty="0" smtClean="0"/>
              <a:t>No DPI functions directly exposed to users</a:t>
            </a:r>
          </a:p>
          <a:p>
            <a:pPr lvl="1"/>
            <a:r>
              <a:rPr lang="en-US" dirty="0" smtClean="0"/>
              <a:t>DPI memory managed internally by </a:t>
            </a:r>
            <a:r>
              <a:rPr lang="en-US" dirty="0" err="1" smtClean="0"/>
              <a:t>svLib</a:t>
            </a:r>
            <a:endParaRPr lang="en-US" dirty="0" smtClean="0"/>
          </a:p>
          <a:p>
            <a:r>
              <a:rPr lang="en-US" dirty="0" smtClean="0"/>
              <a:t>Never throw an error from C code</a:t>
            </a:r>
          </a:p>
          <a:p>
            <a:pPr lvl="1"/>
            <a:r>
              <a:rPr lang="en-US" dirty="0" smtClean="0"/>
              <a:t>All errors reported back to SV and handled there</a:t>
            </a:r>
          </a:p>
          <a:p>
            <a:r>
              <a:rPr lang="en-US" dirty="0" smtClean="0"/>
              <a:t>Design for performance</a:t>
            </a:r>
          </a:p>
          <a:p>
            <a:pPr lvl="1"/>
            <a:r>
              <a:rPr lang="en-US" dirty="0" smtClean="0"/>
              <a:t>Avoid unnecessary movement of data across DPI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1066800"/>
            <a:ext cx="2286000" cy="6858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Full details in the published paper</a:t>
            </a:r>
            <a:endParaRPr lang="en-GB" sz="200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7315200" cy="4830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external libraries as far as possible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robust, well-proven solutions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early, often, and on many platforms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Managed DPI interface, no memory leaks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DPI functions directly exposed to users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DPI memory managed internally by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svLib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Never throw an error from C code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errors reported back to SV and handled there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for performance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unnecessary movement of data across DPI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Reminder: DOM↔object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2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Populate user objects from DOM</a:t>
            </a:r>
          </a:p>
          <a:p>
            <a:pPr lvl="1"/>
            <a:r>
              <a:rPr lang="en-US" smtClean="0"/>
              <a:t>manually or automagically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topConfig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.fromDOM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066800" y="4191000"/>
            <a:ext cx="3962400" cy="1295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subCfg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LocalCfg...;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int    choice;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3" y="4836272"/>
            <a:ext cx="783095" cy="98404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48750 w 848750"/>
              <a:gd name="connsiteY0" fmla="*/ 0 h 843366"/>
              <a:gd name="connsiteX1" fmla="*/ 106364 w 848750"/>
              <a:gd name="connsiteY1" fmla="*/ 613009 h 843366"/>
              <a:gd name="connsiteX2" fmla="*/ 518802 w 848750"/>
              <a:gd name="connsiteY2" fmla="*/ 817346 h 843366"/>
              <a:gd name="connsiteX0" fmla="*/ 848750 w 848750"/>
              <a:gd name="connsiteY0" fmla="*/ 0 h 911478"/>
              <a:gd name="connsiteX1" fmla="*/ 106364 w 848750"/>
              <a:gd name="connsiteY1" fmla="*/ 681121 h 911478"/>
              <a:gd name="connsiteX2" fmla="*/ 518802 w 848750"/>
              <a:gd name="connsiteY2" fmla="*/ 885458 h 911478"/>
              <a:gd name="connsiteX0" fmla="*/ 820736 w 820736"/>
              <a:gd name="connsiteY0" fmla="*/ 0 h 896056"/>
              <a:gd name="connsiteX1" fmla="*/ 106364 w 820736"/>
              <a:gd name="connsiteY1" fmla="*/ 665699 h 896056"/>
              <a:gd name="connsiteX2" fmla="*/ 518802 w 820736"/>
              <a:gd name="connsiteY2" fmla="*/ 870036 h 896056"/>
              <a:gd name="connsiteX0" fmla="*/ 847710 w 847710"/>
              <a:gd name="connsiteY0" fmla="*/ 0 h 879593"/>
              <a:gd name="connsiteX1" fmla="*/ 106364 w 847710"/>
              <a:gd name="connsiteY1" fmla="*/ 649236 h 879593"/>
              <a:gd name="connsiteX2" fmla="*/ 518802 w 847710"/>
              <a:gd name="connsiteY2" fmla="*/ 853573 h 87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10" h="879593">
                <a:moveTo>
                  <a:pt x="847710" y="0"/>
                </a:moveTo>
                <a:cubicBezTo>
                  <a:pt x="738113" y="316340"/>
                  <a:pt x="317451" y="300423"/>
                  <a:pt x="106364" y="649236"/>
                </a:cubicBezTo>
                <a:cubicBezTo>
                  <a:pt x="0" y="879593"/>
                  <a:pt x="276237" y="858123"/>
                  <a:pt x="518802" y="853573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126748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</a:t>
            </a:r>
            <a:r>
              <a:rPr kumimoji="0" lang="en-GB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371600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cfg"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457199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beware magic!</a:t>
            </a:r>
            <a:endParaRPr lang="en-GB" b="1" dirty="0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514600" y="4572000"/>
            <a:ext cx="1025991" cy="251352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462353" y="2971800"/>
            <a:ext cx="527446" cy="1607233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98" h="1039696">
                <a:moveTo>
                  <a:pt x="863614" y="0"/>
                </a:moveTo>
                <a:cubicBezTo>
                  <a:pt x="754017" y="316340"/>
                  <a:pt x="1074699" y="341284"/>
                  <a:pt x="863612" y="690097"/>
                </a:cubicBezTo>
                <a:cubicBezTo>
                  <a:pt x="757248" y="920454"/>
                  <a:pt x="-1" y="1039696"/>
                  <a:pt x="242564" y="1035146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Beware – Macro Magic!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534400" cy="2057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readToDOM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type_id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::create();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352800"/>
            <a:ext cx="50292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LocalCfg extends ...;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int    choice;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(LocalCfg)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`SVLIB_DOM_FIELD_INT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(choice)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038600"/>
            <a:ext cx="51054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GlobalCfg extends ...;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LocalCfg subCfg;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(GlobalCfg)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`SVLIB_DOM_FIELD_OBJECT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(subCfg)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Use SV-2012 interface classes?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Config class can </a:t>
            </a:r>
            <a:r>
              <a:rPr lang="en-US" i="1" smtClean="0"/>
              <a:t>implement</a:t>
            </a:r>
            <a:r>
              <a:rPr lang="en-US" smtClean="0"/>
              <a:t> an interface class: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866900"/>
            <a:ext cx="5943600" cy="2971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extends    </a:t>
            </a:r>
            <a:r>
              <a:rPr lang="en-GB" b="1" i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SomeUserBase</a:t>
            </a:r>
            <a:endParaRPr lang="en-GB" b="1" i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i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implements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choice;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(choice)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4495800"/>
            <a:ext cx="5791200" cy="1828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function populate(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!= null)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endfunction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53000" y="2438400"/>
            <a:ext cx="3352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not yet available in all tools</a:t>
            </a:r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6629400" y="4267200"/>
            <a:ext cx="1828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universal</a:t>
            </a:r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6400800" y="5562600"/>
            <a:ext cx="2209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written by macro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343400" y="5676680"/>
            <a:ext cx="990600" cy="266920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rot="5400000">
            <a:off x="5947539" y="5330061"/>
            <a:ext cx="373121" cy="160020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  <a:gd name="connsiteX0" fmla="*/ 1273569 w 1484653"/>
              <a:gd name="connsiteY0" fmla="*/ 0 h 1142831"/>
              <a:gd name="connsiteX1" fmla="*/ 1273567 w 1484653"/>
              <a:gd name="connsiteY1" fmla="*/ 690097 h 1142831"/>
              <a:gd name="connsiteX2" fmla="*/ 242565 w 1484653"/>
              <a:gd name="connsiteY2" fmla="*/ 1138281 h 1142831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229953"/>
              <a:gd name="connsiteY0" fmla="*/ 0 h 1039697"/>
              <a:gd name="connsiteX1" fmla="*/ 1018867 w 1229953"/>
              <a:gd name="connsiteY1" fmla="*/ 591512 h 1039697"/>
              <a:gd name="connsiteX2" fmla="*/ 242565 w 1229953"/>
              <a:gd name="connsiteY2" fmla="*/ 1035147 h 1039697"/>
              <a:gd name="connsiteX0" fmla="*/ 0 w 4"/>
              <a:gd name="connsiteY0" fmla="*/ 0 h 1035147"/>
              <a:gd name="connsiteX1" fmla="*/ 5 w 4"/>
              <a:gd name="connsiteY1" fmla="*/ 1035147 h 1035147"/>
              <a:gd name="connsiteX0" fmla="*/ 0 w 972215000"/>
              <a:gd name="connsiteY0" fmla="*/ 0 h 10000"/>
              <a:gd name="connsiteX1" fmla="*/ 12500 w 97221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605000" h="10000">
                <a:moveTo>
                  <a:pt x="0" y="0"/>
                </a:moveTo>
                <a:cubicBezTo>
                  <a:pt x="1865602500" y="1558"/>
                  <a:pt x="1852467500" y="6505"/>
                  <a:pt x="12500" y="10000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26618" y="2501798"/>
            <a:ext cx="1383182" cy="277978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5400000">
            <a:off x="3394840" y="1558163"/>
            <a:ext cx="449320" cy="281940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  <a:gd name="connsiteX0" fmla="*/ 1273569 w 1484653"/>
              <a:gd name="connsiteY0" fmla="*/ 0 h 1142831"/>
              <a:gd name="connsiteX1" fmla="*/ 1273567 w 1484653"/>
              <a:gd name="connsiteY1" fmla="*/ 690097 h 1142831"/>
              <a:gd name="connsiteX2" fmla="*/ 242565 w 1484653"/>
              <a:gd name="connsiteY2" fmla="*/ 1138281 h 1142831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229953"/>
              <a:gd name="connsiteY0" fmla="*/ 0 h 1039697"/>
              <a:gd name="connsiteX1" fmla="*/ 1018867 w 1229953"/>
              <a:gd name="connsiteY1" fmla="*/ 591512 h 1039697"/>
              <a:gd name="connsiteX2" fmla="*/ 242565 w 1229953"/>
              <a:gd name="connsiteY2" fmla="*/ 1035147 h 1039697"/>
              <a:gd name="connsiteX0" fmla="*/ 0 w 4"/>
              <a:gd name="connsiteY0" fmla="*/ 0 h 1035147"/>
              <a:gd name="connsiteX1" fmla="*/ 5 w 4"/>
              <a:gd name="connsiteY1" fmla="*/ 1035147 h 1035147"/>
              <a:gd name="connsiteX0" fmla="*/ 0 w 972215000"/>
              <a:gd name="connsiteY0" fmla="*/ 0 h 10000"/>
              <a:gd name="connsiteX1" fmla="*/ 12500 w 97221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605000" h="10000">
                <a:moveTo>
                  <a:pt x="0" y="0"/>
                </a:moveTo>
                <a:cubicBezTo>
                  <a:pt x="1865602500" y="1558"/>
                  <a:pt x="1852467500" y="6505"/>
                  <a:pt x="12500" y="10000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  <p:bldP spid="6" grpId="0" uiExpand="1" build="p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Gifts With Every Copy!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609599"/>
          </a:xfrm>
        </p:spPr>
        <p:txBody>
          <a:bodyPr/>
          <a:lstStyle/>
          <a:p>
            <a:r>
              <a:rPr lang="en-US" smtClean="0"/>
              <a:t>General number reader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85344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scanVerilogInt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("16'h0F_FF", value))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$display("value = %0d", value);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981200"/>
            <a:ext cx="21336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value = 4095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743201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enums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8534400" cy="1143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typedef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{SEVEN=7, NINE=9}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num_e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foreach_enum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num_e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E, step)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$display("[%0d] %s=%0d", step, E.name, E);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05600" y="3352800"/>
            <a:ext cx="19812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[0] SEVEN=7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[1] NINE=9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4958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lines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text file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029198"/>
            <a:ext cx="8534400" cy="12954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fid = $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fopen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("hello.txt");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foreach_line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(fid, line,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line_number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$display("[%0d] %s",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line_number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line);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$close(fid);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dirty="0" smtClean="0"/>
              <a:t>No time to describe…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Many string manipulation functions</a:t>
            </a:r>
          </a:p>
          <a:p>
            <a:pPr lvl="1"/>
            <a:r>
              <a:rPr lang="en-US" dirty="0" smtClean="0"/>
              <a:t>slice, insert, append, left/right/center pad</a:t>
            </a:r>
          </a:p>
          <a:p>
            <a:pPr lvl="1"/>
            <a:r>
              <a:rPr lang="en-US" dirty="0" smtClean="0"/>
              <a:t>find first/last occurrence of substring</a:t>
            </a:r>
          </a:p>
          <a:p>
            <a:r>
              <a:rPr lang="en-US" dirty="0" smtClean="0"/>
              <a:t>Utility functions wrapper for </a:t>
            </a:r>
            <a:r>
              <a:rPr lang="en-US" dirty="0" err="1" smtClean="0"/>
              <a:t>enums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get length of longest </a:t>
            </a:r>
            <a:r>
              <a:rPr lang="en-US" dirty="0" err="1" smtClean="0"/>
              <a:t>enum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safe conversion from string to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wildcard match of values against </a:t>
            </a:r>
            <a:r>
              <a:rPr lang="en-US" dirty="0" err="1" smtClean="0"/>
              <a:t>enums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have some X/Z bits</a:t>
            </a:r>
          </a:p>
          <a:p>
            <a:pPr lvl="1"/>
            <a:r>
              <a:rPr lang="en-US" dirty="0" smtClean="0"/>
              <a:t>queue of all values of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err="1" smtClean="0"/>
              <a:t>easter</a:t>
            </a:r>
            <a:r>
              <a:rPr lang="en-US" dirty="0" smtClean="0"/>
              <a:t>-egg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72200" y="2971800"/>
            <a:ext cx="2667000" cy="685800"/>
          </a:xfrm>
          <a:prstGeom prst="roundRect">
            <a:avLst>
              <a:gd name="adj" fmla="val 2558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great minds think alike,</a:t>
            </a:r>
            <a:br>
              <a:rPr lang="en-GB" dirty="0" smtClean="0"/>
            </a:br>
            <a:r>
              <a:rPr lang="en-GB" dirty="0" smtClean="0"/>
              <a:t>UVM1.2!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</a:t>
            </a:r>
            <a:r>
              <a:rPr lang="en-US" i="1" smtClean="0"/>
              <a:t>so</a:t>
            </a:r>
            <a:r>
              <a:rPr lang="en-US" smtClean="0"/>
              <a:t> hard in SV...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variable?</a:t>
            </a:r>
          </a:p>
          <a:p>
            <a:r>
              <a:rPr lang="en-US" smtClean="0"/>
              <a:t>to find what files exist in a directory?</a:t>
            </a:r>
          </a:p>
          <a:p>
            <a:r>
              <a:rPr lang="en-US" smtClean="0"/>
              <a:t>to find the current date and time?</a:t>
            </a:r>
          </a:p>
          <a:p>
            <a:r>
              <a:rPr lang="en-US" smtClean="0"/>
              <a:t>to do regular expression matching and substitution?</a:t>
            </a:r>
          </a:p>
          <a:p>
            <a:r>
              <a:rPr lang="en-US" smtClean="0"/>
              <a:t>to read and write configuration files?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495800"/>
          </a:xfrm>
        </p:spPr>
        <p:txBody>
          <a:bodyPr/>
          <a:lstStyle/>
          <a:p>
            <a:r>
              <a:rPr lang="en-US" dirty="0" smtClean="0"/>
              <a:t>Nothing super-smart</a:t>
            </a:r>
          </a:p>
          <a:p>
            <a:r>
              <a:rPr lang="en-US" dirty="0" smtClean="0"/>
              <a:t>Just a bunch of stuff </a:t>
            </a:r>
            <a:r>
              <a:rPr lang="en-US" dirty="0" smtClean="0"/>
              <a:t>that SV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should </a:t>
            </a:r>
            <a:r>
              <a:rPr lang="en-US" dirty="0" smtClean="0"/>
              <a:t>have had all along</a:t>
            </a:r>
          </a:p>
          <a:p>
            <a:endParaRPr lang="en-US" dirty="0" smtClean="0"/>
          </a:p>
          <a:p>
            <a:r>
              <a:rPr lang="en-US" dirty="0" smtClean="0"/>
              <a:t>Making it usable: </a:t>
            </a:r>
            <a:r>
              <a:rPr lang="en-US" b="1" i="1" dirty="0" smtClean="0"/>
              <a:t>much</a:t>
            </a:r>
            <a:r>
              <a:rPr lang="en-US" dirty="0" smtClean="0"/>
              <a:t> harder than we expected</a:t>
            </a:r>
          </a:p>
          <a:p>
            <a:endParaRPr lang="en-US" dirty="0" smtClean="0"/>
          </a:p>
          <a:p>
            <a:r>
              <a:rPr lang="en-US" dirty="0" smtClean="0"/>
              <a:t>Available now</a:t>
            </a:r>
          </a:p>
          <a:p>
            <a:pPr lvl="1"/>
            <a:r>
              <a:rPr lang="en-US" dirty="0" smtClean="0"/>
              <a:t>beta quality</a:t>
            </a:r>
          </a:p>
          <a:p>
            <a:pPr lvl="1"/>
            <a:r>
              <a:rPr lang="en-US" dirty="0" smtClean="0"/>
              <a:t>permissive open-source license</a:t>
            </a:r>
          </a:p>
        </p:txBody>
      </p:sp>
      <p:pic>
        <p:nvPicPr>
          <p:cNvPr id="2050" name="Picture 2" descr="http://blog.castsoftware.com/wp-content/uploads/2011/02/Rocket-150x1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0600"/>
            <a:ext cx="2362200" cy="2362200"/>
          </a:xfrm>
          <a:prstGeom prst="rect">
            <a:avLst/>
          </a:prstGeom>
          <a:noFill/>
        </p:spPr>
      </p:pic>
      <p:sp>
        <p:nvSpPr>
          <p:cNvPr id="25" name="&quot;No&quot; Symbol 24"/>
          <p:cNvSpPr/>
          <p:nvPr/>
        </p:nvSpPr>
        <p:spPr>
          <a:xfrm rot="16200000">
            <a:off x="6248400" y="685800"/>
            <a:ext cx="2667000" cy="2667000"/>
          </a:xfrm>
          <a:prstGeom prst="noSmoking">
            <a:avLst>
              <a:gd name="adj" fmla="val 1158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Take-away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533400"/>
          </a:xfrm>
        </p:spPr>
        <p:txBody>
          <a:bodyPr/>
          <a:lstStyle/>
          <a:p>
            <a:r>
              <a:rPr lang="en-US" dirty="0" smtClean="0"/>
              <a:t>Free download at: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86200"/>
            <a:ext cx="77724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 what you think: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listening - any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33600"/>
            <a:ext cx="62484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100" smtClean="0">
                <a:cs typeface="Courier New" pitchFamily="49" charset="0"/>
              </a:rPr>
              <a:t>www.verilab.com/resources/svlib</a:t>
            </a:r>
            <a:endParaRPr lang="en-GB" sz="2800" b="1" spc="100"/>
          </a:p>
        </p:txBody>
      </p:sp>
      <p:sp>
        <p:nvSpPr>
          <p:cNvPr id="10" name="Rounded Rectangle 9"/>
          <p:cNvSpPr/>
          <p:nvPr/>
        </p:nvSpPr>
        <p:spPr>
          <a:xfrm>
            <a:off x="4495800" y="3810000"/>
            <a:ext cx="3810000" cy="6858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100" smtClean="0">
                <a:cs typeface="Courier New" pitchFamily="49" charset="0"/>
              </a:rPr>
              <a:t>svlib@verilab.com</a:t>
            </a:r>
            <a:endParaRPr lang="en-GB" sz="2800" b="1" spc="10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easier!  - </a:t>
            </a:r>
            <a:r>
              <a:rPr lang="en-US" i="1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248400" cy="4525963"/>
          </a:xfrm>
        </p:spPr>
        <p:txBody>
          <a:bodyPr/>
          <a:lstStyle/>
          <a:p>
            <a:r>
              <a:rPr lang="en-US" dirty="0" smtClean="0"/>
              <a:t>to read an environment variable</a:t>
            </a:r>
          </a:p>
          <a:p>
            <a:r>
              <a:rPr lang="en-US" dirty="0" smtClean="0"/>
              <a:t>to find what files exist in a directory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467600" cy="3962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import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svlib_pkg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::*;</a:t>
            </a:r>
          </a:p>
          <a:p>
            <a:endParaRPr lang="en-US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"../</a:t>
            </a:r>
            <a:r>
              <a:rPr lang="en-US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</a:t>
            </a:r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  </a:t>
            </a:r>
            <a:r>
              <a:rPr lang="en-GB" b="1" dirty="0" smtClean="0">
                <a:solidFill>
                  <a:schemeClr val="accent3"/>
                </a:solidFill>
                <a:latin typeface="consolas"/>
                <a:cs typeface="Courier New" pitchFamily="49" charset="0"/>
              </a:rPr>
              <a:t>// </a:t>
            </a:r>
            <a:r>
              <a:rPr lang="en-GB" b="1" i="1" dirty="0" smtClean="0">
                <a:solidFill>
                  <a:schemeClr val="accent3"/>
                </a:solidFill>
                <a:latin typeface="consolas"/>
                <a:cs typeface="Courier New" pitchFamily="49" charset="0"/>
              </a:rPr>
              <a:t>set up a default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= "SIM_CFG_DIR";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sys_hasEnv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sys_getEnv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[$];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path =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append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("*.cfg");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file_glob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endParaRPr lang="en-US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endParaRPr lang="en-GB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utoUpdateAnimBg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dirty="0" smtClean="0"/>
              <a:t>Wall-clock time, and timestamps of existing files: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534400" cy="3962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file_glob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sys_dayTime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– 24*60*60;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"";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foreach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&gt;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end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!= "")</a:t>
            </a:r>
            <a:b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display(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sys_formatTime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"got %c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"));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US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/>
            </a:r>
            <a:b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2514600"/>
            <a:ext cx="1371600" cy="457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one day ago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1" y="5867400"/>
            <a:ext cx="4648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got Tue Mar  4 16:04:34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1828799"/>
          </a:xfrm>
        </p:spPr>
        <p:txBody>
          <a:bodyPr/>
          <a:lstStyle/>
          <a:p>
            <a:r>
              <a:rPr lang="en-US" dirty="0" smtClean="0"/>
              <a:t>Read a configuration file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/>
              <a:t> or YAML format:</a:t>
            </a:r>
          </a:p>
          <a:p>
            <a:pPr lvl="1"/>
            <a:r>
              <a:rPr lang="en-US" b="1" dirty="0" smtClean="0"/>
              <a:t>Step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Read file into format-agnostic</a:t>
            </a:r>
            <a:br>
              <a:rPr lang="en-US" dirty="0" smtClean="0"/>
            </a:br>
            <a:r>
              <a:rPr lang="en-US" dirty="0" smtClean="0"/>
              <a:t>Document Object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10000"/>
            <a:ext cx="5181600" cy="1828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.readToDOM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21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54" name="Flowchart: Document 53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1752599"/>
          </a:xfrm>
        </p:spPr>
        <p:txBody>
          <a:bodyPr/>
          <a:lstStyle/>
          <a:p>
            <a:r>
              <a:rPr lang="en-US" dirty="0" smtClean="0"/>
              <a:t>Read a configuration file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/>
              <a:t> or YAML format:</a:t>
            </a:r>
          </a:p>
          <a:p>
            <a:pPr lvl="1"/>
            <a:r>
              <a:rPr lang="en-US" b="1" dirty="0" smtClean="0"/>
              <a:t>Step 2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Populate user objects from DOM</a:t>
            </a:r>
          </a:p>
          <a:p>
            <a:pPr lvl="1"/>
            <a:r>
              <a:rPr lang="en-US" dirty="0" smtClean="0"/>
              <a:t>manually or </a:t>
            </a:r>
            <a:r>
              <a:rPr lang="en-US" dirty="0" err="1" smtClean="0"/>
              <a:t>automagically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topConfig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.fromDOM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95400" y="42672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subCfg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choice;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4" y="4851498"/>
            <a:ext cx="899216" cy="968813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973412 w 973412"/>
              <a:gd name="connsiteY0" fmla="*/ 0 h 844698"/>
              <a:gd name="connsiteX1" fmla="*/ 106364 w 973412"/>
              <a:gd name="connsiteY1" fmla="*/ 614341 h 844698"/>
              <a:gd name="connsiteX2" fmla="*/ 518802 w 973412"/>
              <a:gd name="connsiteY2" fmla="*/ 818678 h 844698"/>
              <a:gd name="connsiteX0" fmla="*/ 973412 w 973412"/>
              <a:gd name="connsiteY0" fmla="*/ 0 h 865983"/>
              <a:gd name="connsiteX1" fmla="*/ 106364 w 973412"/>
              <a:gd name="connsiteY1" fmla="*/ 635626 h 865983"/>
              <a:gd name="connsiteX2" fmla="*/ 518802 w 973412"/>
              <a:gd name="connsiteY2" fmla="*/ 839963 h 8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412" h="865983">
                <a:moveTo>
                  <a:pt x="973412" y="0"/>
                </a:moveTo>
                <a:cubicBezTo>
                  <a:pt x="863815" y="316340"/>
                  <a:pt x="317451" y="286813"/>
                  <a:pt x="106364" y="635626"/>
                </a:cubicBezTo>
                <a:cubicBezTo>
                  <a:pt x="0" y="865983"/>
                  <a:pt x="276237" y="844513"/>
                  <a:pt x="518802" y="839963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251942" cy="26471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</a:t>
            </a:r>
            <a:r>
              <a:rPr kumimoji="0" lang="en-GB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5240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</a:t>
            </a:r>
            <a:r>
              <a:rPr kumimoji="0" lang="en-GB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507999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beware magic!</a:t>
            </a:r>
            <a:endParaRPr lang="en-GB" b="1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628900" y="4580665"/>
            <a:ext cx="911691" cy="267559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33" grpId="0" animBg="1"/>
      <p:bldP spid="31" grpId="0" animBg="1"/>
      <p:bldP spid="35" grpId="0" animBg="1"/>
      <p:bldP spid="38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 - </a:t>
            </a:r>
            <a:r>
              <a:rPr lang="en-US" i="1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r>
              <a:rPr lang="en-US" dirty="0" smtClean="0"/>
              <a:t>Regular expressions, </a:t>
            </a:r>
            <a:r>
              <a:rPr lang="en-US" dirty="0" err="1" smtClean="0"/>
              <a:t>submatches</a:t>
            </a:r>
            <a:r>
              <a:rPr lang="en-US" dirty="0" smtClean="0"/>
              <a:t> and substitution: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600"/>
            <a:ext cx="8458200" cy="21336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regex_match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 "03/04/14", "([0-9]+)/([0-9]+)/([0-9]+)" 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(re != null) begin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$display("Looks like a date");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void'(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subst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$2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-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$1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-20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$3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") 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$display("UK-style date = %s",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3733801"/>
            <a:ext cx="4267199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Looks like a date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UK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-style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date = 04-03-2014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3434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substitution</a:t>
            </a:r>
            <a:r>
              <a:rPr lang="en-US" sz="2800" noProof="0" dirty="0" smtClean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4876800"/>
            <a:ext cx="8458200" cy="1447799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setRE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("-");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substAll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 ++ ") == 2)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29200" y="5486400"/>
            <a:ext cx="2743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04 ++ 03 ++ 2014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9" grpId="0"/>
      <p:bldP spid="12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- </a:t>
            </a: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File pathname manipulation utilities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598"/>
            <a:ext cx="8458200" cy="2514602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path =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("/home/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svlib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/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src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/svlib_pkg.sv");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extension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dirname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tail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4958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on any file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029199"/>
            <a:ext cx="8458200" cy="8382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sys_fileMode_s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fm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("some/file/somewhere");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fm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.fType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&amp;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fTypeDir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$display("it's a directory");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43400" y="24384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3400" y="30480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svlib</a:t>
            </a: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43400" y="36576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svlib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pkg.sv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  <p:bldP spid="10" grpId="0" animBg="1"/>
      <p:bldP spid="11" grpId="0" animBg="1"/>
      <p:bldP spid="9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decisions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086600" cy="2209800"/>
          </a:xfrm>
        </p:spPr>
        <p:txBody>
          <a:bodyPr/>
          <a:lstStyle/>
          <a:p>
            <a:r>
              <a:rPr lang="en-US" dirty="0" smtClean="0"/>
              <a:t>Choice of initial feature set</a:t>
            </a:r>
          </a:p>
          <a:p>
            <a:r>
              <a:rPr lang="en-US" dirty="0" smtClean="0"/>
              <a:t>Objects or simple functions?</a:t>
            </a:r>
          </a:p>
          <a:p>
            <a:r>
              <a:rPr lang="en-US" dirty="0" smtClean="0"/>
              <a:t>Choice of error handling mechanism</a:t>
            </a:r>
          </a:p>
          <a:p>
            <a:r>
              <a:rPr lang="en-US" dirty="0" smtClean="0"/>
              <a:t>Never disturb random </a:t>
            </a:r>
            <a:r>
              <a:rPr lang="en-US" dirty="0" smtClean="0"/>
              <a:t>stability</a:t>
            </a: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438400" y="4724400"/>
            <a:ext cx="5029200" cy="1447800"/>
          </a:xfrm>
          <a:prstGeom prst="roundRect">
            <a:avLst>
              <a:gd name="adj" fmla="val 1135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smtClean="0"/>
              <a:t>natural and expressive</a:t>
            </a:r>
            <a:br>
              <a:rPr lang="en-GB" sz="4000" smtClean="0"/>
            </a:br>
            <a:r>
              <a:rPr lang="en-GB" sz="4000" smtClean="0"/>
              <a:t>for SV programmers</a:t>
            </a:r>
            <a:endParaRPr lang="en-GB" sz="400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14800"/>
            <a:ext cx="7086600" cy="71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Guiding principle: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darkOnLight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FFFFC8"/>
      </a:accent4>
      <a:accent5>
        <a:srgbClr val="000000"/>
      </a:accent5>
      <a:accent6>
        <a:srgbClr val="0000FF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</TotalTime>
  <Words>1578</Words>
  <Application>Microsoft Office PowerPoint</Application>
  <PresentationFormat>On-screen Show (4:3)</PresentationFormat>
  <Paragraphs>355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1_Office Theme</vt:lpstr>
      <vt:lpstr>Slide 1</vt:lpstr>
      <vt:lpstr>Why is it so hard in SV...</vt:lpstr>
      <vt:lpstr>Let's make it easier!  - 1</vt:lpstr>
      <vt:lpstr>Let's make it easier !  - 2</vt:lpstr>
      <vt:lpstr>Let's make it easier !  - 3</vt:lpstr>
      <vt:lpstr>Let's make it easier !  - 4</vt:lpstr>
      <vt:lpstr>Other features  - 1</vt:lpstr>
      <vt:lpstr>Other features - 2</vt:lpstr>
      <vt:lpstr>Key design decisions</vt:lpstr>
      <vt:lpstr>SV can be unhelpful…</vt:lpstr>
      <vt:lpstr>Objects or plain functions?</vt:lpstr>
      <vt:lpstr>Error handling</vt:lpstr>
      <vt:lpstr>Random stability</vt:lpstr>
      <vt:lpstr>Implementation objectives</vt:lpstr>
      <vt:lpstr>Reminder: DOM↔object</vt:lpstr>
      <vt:lpstr>Beware – Macro Magic!</vt:lpstr>
      <vt:lpstr>Use SV-2012 interface classes?</vt:lpstr>
      <vt:lpstr>Free Gifts With Every Copy!</vt:lpstr>
      <vt:lpstr>No time to describe…</vt:lpstr>
      <vt:lpstr>Summary</vt:lpstr>
      <vt:lpstr>Take-away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jonathan</cp:lastModifiedBy>
  <cp:revision>225</cp:revision>
  <dcterms:created xsi:type="dcterms:W3CDTF">2013-12-02T17:51:29Z</dcterms:created>
  <dcterms:modified xsi:type="dcterms:W3CDTF">2014-03-04T00:55:17Z</dcterms:modified>
</cp:coreProperties>
</file>