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61" r:id="rId4"/>
    <p:sldId id="264" r:id="rId5"/>
    <p:sldId id="265" r:id="rId6"/>
    <p:sldId id="268" r:id="rId7"/>
    <p:sldId id="266" r:id="rId8"/>
    <p:sldId id="271" r:id="rId9"/>
    <p:sldId id="270" r:id="rId10"/>
    <p:sldId id="273" r:id="rId11"/>
    <p:sldId id="274" r:id="rId12"/>
    <p:sldId id="272" r:id="rId13"/>
    <p:sldId id="269" r:id="rId14"/>
    <p:sldId id="276" r:id="rId15"/>
    <p:sldId id="275" r:id="rId16"/>
    <p:sldId id="277" r:id="rId17"/>
  </p:sldIdLst>
  <p:sldSz cx="9144000" cy="6858000" type="screen4x3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DEB3"/>
    <a:srgbClr val="F4D1A2"/>
    <a:srgbClr val="BA7417"/>
    <a:srgbClr val="51237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18" autoAdjust="0"/>
  </p:normalViewPr>
  <p:slideViewPr>
    <p:cSldViewPr>
      <p:cViewPr varScale="1">
        <p:scale>
          <a:sx n="97" d="100"/>
          <a:sy n="97" d="100"/>
        </p:scale>
        <p:origin x="-426" y="-90"/>
      </p:cViewPr>
      <p:guideLst>
        <p:guide orient="horz" pos="1872"/>
        <p:guide pos="240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D0033-5F2B-446E-B3A5-D3C3D848D8F7}" type="datetimeFigureOut">
              <a:rPr lang="en-GB" smtClean="0"/>
              <a:pPr/>
              <a:t>02/02/2014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4F08-F219-4AC0-95BA-DA83F48EC7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382000" y="6629400"/>
            <a:ext cx="76200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5314-1C9F-46A2-9207-66FC32ABB5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??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3048000" y="6629400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Bromley &amp; Winkelmann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  <a:prstGeom prst="rect">
            <a:avLst/>
          </a:prstGeom>
        </p:spPr>
        <p:txBody>
          <a:bodyPr/>
          <a:lstStyle>
            <a:lvl1pPr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986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277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433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216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15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584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05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1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57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151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28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438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559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/>
              <a:t>SystemVerilog, Batteries Included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26670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smtClean="0"/>
              <a:t>A Programmer's Utility Library</a:t>
            </a:r>
          </a:p>
          <a:p>
            <a:pPr algn="ctr"/>
            <a:r>
              <a:rPr lang="en-US" sz="4800" i="1" smtClean="0"/>
              <a:t>for SystemVerilog</a:t>
            </a:r>
            <a:endParaRPr lang="en-US" sz="4800" i="1" dirty="0"/>
          </a:p>
        </p:txBody>
      </p:sp>
      <p:pic>
        <p:nvPicPr>
          <p:cNvPr id="1026" name="Picture 2" descr="C:\SHARES\shared_data\jonathan\verilab\conferences\dvcon\2011\presentation\verilab-440-7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5566910"/>
            <a:ext cx="6019800" cy="98311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71800" y="48768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Jonathan Bromley, André Winkelmann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9830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5029200"/>
            <a:ext cx="8534400" cy="1371600"/>
          </a:xfrm>
        </p:spPr>
        <p:txBody>
          <a:bodyPr/>
          <a:lstStyle/>
          <a:p>
            <a:r>
              <a:rPr lang="en-US" smtClean="0"/>
              <a:t>Error recording and handling </a:t>
            </a:r>
            <a:r>
              <a:rPr lang="en-US" b="1" smtClean="0"/>
              <a:t>per SV process</a:t>
            </a:r>
            <a:endParaRPr lang="en-US" smtClean="0"/>
          </a:p>
          <a:p>
            <a:pPr lvl="1"/>
            <a:r>
              <a:rPr lang="en-US" smtClean="0"/>
              <a:t>Localized effect</a:t>
            </a:r>
          </a:p>
          <a:p>
            <a:pPr lvl="1"/>
            <a:r>
              <a:rPr lang="en-US" smtClean="0"/>
              <a:t>Fully deterministic</a:t>
            </a:r>
          </a:p>
          <a:p>
            <a:pPr lvl="1"/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6553200" cy="6096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longint t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file_mTime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("MISSING/FILE");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1905000"/>
            <a:ext cx="82296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i="1" smtClean="0">
                <a:latin typeface="Courier New" pitchFamily="49" charset="0"/>
                <a:cs typeface="Courier New" pitchFamily="49" charset="0"/>
              </a:rPr>
              <a:t>&lt;Assertion&gt;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: Failed to stat "MISSING/FILE", errno=2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    (No such file or directory)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9718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Optionally,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 errors in user code: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" y="3467100"/>
            <a:ext cx="7848600" cy="13335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svlibUserHandlesErrors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t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file_mTime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("MISSING.FILE");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svlibLastError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 != 0)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$display("whoops, my bad: %s",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svlibErrorDetails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800600" y="3733800"/>
            <a:ext cx="30480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No message, returns t=0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stability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819400"/>
            <a:ext cx="8534400" cy="1447800"/>
          </a:xfrm>
        </p:spPr>
        <p:txBody>
          <a:bodyPr/>
          <a:lstStyle/>
          <a:p>
            <a:r>
              <a:rPr lang="en-US" smtClean="0"/>
              <a:t>Managed object creation to preserve random stability</a:t>
            </a:r>
          </a:p>
          <a:p>
            <a:pPr lvl="1"/>
            <a:r>
              <a:rPr lang="en-US" smtClean="0"/>
              <a:t>Supports pool of reusable objects for efficiency</a:t>
            </a:r>
          </a:p>
          <a:p>
            <a:pPr lvl="1"/>
            <a:r>
              <a:rPr lang="en-US" smtClean="0"/>
              <a:t>Ready for future addition of an object factory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57400" y="4191000"/>
            <a:ext cx="5715000" cy="2362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`ifdef SVLIB_NO_RANDSTABLE_NEW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`else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std::process p = std::process::self();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randstate = p.get_randstate();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p.set_randstate(randstate);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`endif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1219200"/>
            <a:ext cx="8534400" cy="99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smtClean="0"/>
              <a:t>svLib generates objects – may impact random stability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Especially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troublesome during debug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209800"/>
            <a:ext cx="5410200" cy="533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re 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Regex::create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("an(.)");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410200" y="2286000"/>
            <a:ext cx="32004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don't call 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new()</a:t>
            </a:r>
            <a:r>
              <a:rPr lang="en-GB" sz="2000" smtClean="0"/>
              <a:t> directly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objectives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1"/>
            <a:ext cx="7315200" cy="4830762"/>
          </a:xfrm>
        </p:spPr>
        <p:txBody>
          <a:bodyPr/>
          <a:lstStyle/>
          <a:p>
            <a:r>
              <a:rPr lang="en-US" smtClean="0"/>
              <a:t>Use external libraries as far as possible</a:t>
            </a:r>
          </a:p>
          <a:p>
            <a:pPr lvl="1"/>
            <a:r>
              <a:rPr lang="en-US" smtClean="0"/>
              <a:t>robust, well-proven solutions</a:t>
            </a:r>
          </a:p>
          <a:p>
            <a:r>
              <a:rPr lang="en-US" smtClean="0"/>
              <a:t>Test early, often, and on many platforms</a:t>
            </a:r>
          </a:p>
          <a:p>
            <a:r>
              <a:rPr lang="en-US" smtClean="0"/>
              <a:t>Managed DPI interface, no memory leaks</a:t>
            </a:r>
          </a:p>
          <a:p>
            <a:pPr lvl="1"/>
            <a:r>
              <a:rPr lang="en-US" smtClean="0"/>
              <a:t>No DPI functions directly exposed to users</a:t>
            </a:r>
          </a:p>
          <a:p>
            <a:pPr lvl="1"/>
            <a:r>
              <a:rPr lang="en-US" smtClean="0"/>
              <a:t>DPI memory managed internally by svLib</a:t>
            </a:r>
          </a:p>
          <a:p>
            <a:r>
              <a:rPr lang="en-US" smtClean="0"/>
              <a:t>Never throw an error from C code</a:t>
            </a:r>
          </a:p>
          <a:p>
            <a:pPr lvl="1"/>
            <a:r>
              <a:rPr lang="en-US" smtClean="0"/>
              <a:t>All errors reported back to SV and handled there</a:t>
            </a:r>
          </a:p>
          <a:p>
            <a:r>
              <a:rPr lang="en-US" smtClean="0"/>
              <a:t>Design for performance</a:t>
            </a:r>
          </a:p>
          <a:p>
            <a:pPr lvl="1"/>
            <a:r>
              <a:rPr lang="en-US" smtClean="0"/>
              <a:t>Avoid unnecessary movement of data across DPI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1066800"/>
            <a:ext cx="2286000" cy="685800"/>
          </a:xfrm>
          <a:prstGeom prst="roundRect">
            <a:avLst>
              <a:gd name="adj" fmla="val 3118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Full details in the published paper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Beware - Magic!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828800"/>
            <a:ext cx="8534400" cy="3962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svlib_Cfg_pkg::*;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cfgFileINI ini = cfgFileINI::create();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cfgNode cfgDOM = iniFile.readToDOM(chosenFile);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2971800"/>
            <a:ext cx="5029200" cy="2438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class LocalCfg extends ...;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int    choice;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string label;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`SVLIB_DOM_UTILS_BEGIN(LocalCfg)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`SVLIB_DOM_FIELD_INT(choice)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`SVLIB_DOM_FIELD_STRING(label)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4038600"/>
            <a:ext cx="5105400" cy="2438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class GlobalCfg extends ...;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LocalCfg subCfg;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string   label;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`SVLIB_DOM_UTILS_BEGIN(GlobalCfg)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`SVLIB_DOM_FIELD_OBJECT(subCfg)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`SVLIB_DOM_FIELD_STRING(label)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endclass</a:t>
            </a:r>
          </a:p>
        </p:txBody>
      </p:sp>
      <p:sp>
        <p:nvSpPr>
          <p:cNvPr id="7" name="TextBox 6"/>
          <p:cNvSpPr txBox="1"/>
          <p:nvPr/>
        </p:nvSpPr>
        <p:spPr>
          <a:xfrm rot="20802011">
            <a:off x="1533720" y="2151999"/>
            <a:ext cx="533400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rgbClr val="FF0000"/>
                </a:solidFill>
              </a:rPr>
              <a:t>Note to reviewer: Material to be added.</a:t>
            </a:r>
          </a:p>
          <a:p>
            <a:endParaRPr lang="en-GB" smtClean="0">
              <a:solidFill>
                <a:srgbClr val="FF0000"/>
              </a:solidFill>
            </a:endParaRPr>
          </a:p>
          <a:p>
            <a:r>
              <a:rPr lang="en-GB" smtClean="0">
                <a:solidFill>
                  <a:srgbClr val="FF0000"/>
                </a:solidFill>
              </a:rPr>
              <a:t>About 3 fairly technical slides will be added here, describing how the mapping from DOM to user-defined objects is achieved, with some discussion of how interface classes can help with this problem in those tools that already support them.</a:t>
            </a:r>
          </a:p>
          <a:p>
            <a:endParaRPr lang="en-GB" smtClean="0">
              <a:solidFill>
                <a:srgbClr val="FF0000"/>
              </a:solidFill>
            </a:endParaRPr>
          </a:p>
          <a:p>
            <a:r>
              <a:rPr lang="en-GB" smtClean="0">
                <a:solidFill>
                  <a:srgbClr val="FF0000"/>
                </a:solidFill>
              </a:rPr>
              <a:t>Depending on timing, these slides may be skipped in the presentation.</a:t>
            </a:r>
            <a:endParaRPr lang="en-GB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 Gifts With Every Copy!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609599"/>
          </a:xfrm>
        </p:spPr>
        <p:txBody>
          <a:bodyPr/>
          <a:lstStyle/>
          <a:p>
            <a:r>
              <a:rPr lang="en-US" smtClean="0"/>
              <a:t>General number reader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8534400" cy="762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scanVerilogInt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("16'h0F_FF", value))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$display("value = %0d", value);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24600" y="1981200"/>
            <a:ext cx="21336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value = 4095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2743201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enums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276600"/>
            <a:ext cx="8534400" cy="9906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typedef {SEVEN=7, NINE=9} num_e;</a:t>
            </a: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`foreach_enum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(num_e, E, step)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$display("[%0d] %s=%0d", step, E.name, E);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705600" y="3352800"/>
            <a:ext cx="19812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[0] SEVEN=7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[1] NINE=9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4495800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lines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a text file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029198"/>
            <a:ext cx="8534400" cy="1295401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int fid = $fopen("hello.txt");</a:t>
            </a: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`foreach_line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(fid, line, line_number)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$display("[%0d] %s", line_number, line);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$close(fid);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05600" cy="868362"/>
          </a:xfrm>
        </p:spPr>
        <p:txBody>
          <a:bodyPr/>
          <a:lstStyle/>
          <a:p>
            <a:r>
              <a:rPr lang="en-US" smtClean="0"/>
              <a:t>Summary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7772400" cy="4495800"/>
          </a:xfrm>
        </p:spPr>
        <p:txBody>
          <a:bodyPr/>
          <a:lstStyle/>
          <a:p>
            <a:r>
              <a:rPr lang="en-US" smtClean="0"/>
              <a:t>Nothing super-smart</a:t>
            </a:r>
          </a:p>
          <a:p>
            <a:r>
              <a:rPr lang="en-US" smtClean="0"/>
              <a:t>Just a bunch of stuff SV</a:t>
            </a:r>
            <a:br>
              <a:rPr lang="en-US" smtClean="0"/>
            </a:br>
            <a:r>
              <a:rPr lang="en-US" smtClean="0"/>
              <a:t>should have had all along</a:t>
            </a:r>
          </a:p>
          <a:p>
            <a:endParaRPr lang="en-US" smtClean="0"/>
          </a:p>
          <a:p>
            <a:r>
              <a:rPr lang="en-US" smtClean="0"/>
              <a:t>Making it usable: </a:t>
            </a:r>
            <a:r>
              <a:rPr lang="en-US" b="1" i="1" smtClean="0"/>
              <a:t>much</a:t>
            </a:r>
            <a:r>
              <a:rPr lang="en-US" smtClean="0"/>
              <a:t> harder than we expected</a:t>
            </a:r>
          </a:p>
          <a:p>
            <a:endParaRPr lang="en-US" smtClean="0"/>
          </a:p>
          <a:p>
            <a:r>
              <a:rPr lang="en-US" smtClean="0"/>
              <a:t>Available now</a:t>
            </a:r>
          </a:p>
          <a:p>
            <a:pPr lvl="1"/>
            <a:r>
              <a:rPr lang="en-US" smtClean="0"/>
              <a:t>beta quality</a:t>
            </a:r>
          </a:p>
          <a:p>
            <a:pPr lvl="1"/>
            <a:r>
              <a:rPr lang="en-US" smtClean="0"/>
              <a:t>permissive open-source license</a:t>
            </a:r>
          </a:p>
        </p:txBody>
      </p:sp>
      <p:pic>
        <p:nvPicPr>
          <p:cNvPr id="2050" name="Picture 2" descr="http://blog.castsoftware.com/wp-content/uploads/2011/02/Rocket-150x15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990600"/>
            <a:ext cx="2362200" cy="2362200"/>
          </a:xfrm>
          <a:prstGeom prst="rect">
            <a:avLst/>
          </a:prstGeom>
          <a:noFill/>
        </p:spPr>
      </p:pic>
      <p:sp>
        <p:nvSpPr>
          <p:cNvPr id="25" name="&quot;No&quot; Symbol 24"/>
          <p:cNvSpPr/>
          <p:nvPr/>
        </p:nvSpPr>
        <p:spPr>
          <a:xfrm rot="16200000">
            <a:off x="6248400" y="685800"/>
            <a:ext cx="2667000" cy="2667000"/>
          </a:xfrm>
          <a:prstGeom prst="noSmoking">
            <a:avLst>
              <a:gd name="adj" fmla="val 11586"/>
            </a:avLst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Take-away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7772400" cy="533400"/>
          </a:xfrm>
        </p:spPr>
        <p:txBody>
          <a:bodyPr/>
          <a:lstStyle/>
          <a:p>
            <a:r>
              <a:rPr lang="en-US" smtClean="0"/>
              <a:t>Free download: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429000"/>
            <a:ext cx="7772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Tell us what you think: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questions?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0" y="1600200"/>
            <a:ext cx="5486400" cy="8382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smtClean="0">
                <a:cs typeface="Courier New" pitchFamily="49" charset="0"/>
              </a:rPr>
              <a:t>www.verilab.com/resources/svlib</a:t>
            </a:r>
            <a:endParaRPr lang="en-GB" sz="2800"/>
          </a:p>
        </p:txBody>
      </p:sp>
      <p:sp>
        <p:nvSpPr>
          <p:cNvPr id="10" name="Rounded Rectangle 9"/>
          <p:cNvSpPr/>
          <p:nvPr/>
        </p:nvSpPr>
        <p:spPr>
          <a:xfrm>
            <a:off x="4419600" y="3276600"/>
            <a:ext cx="4419600" cy="8382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>
                <a:cs typeface="Courier New" pitchFamily="49" charset="0"/>
              </a:rPr>
              <a:t>jonathan.bromley@verilab.com</a:t>
            </a:r>
          </a:p>
          <a:p>
            <a:pPr algn="ctr"/>
            <a:r>
              <a:rPr lang="en-GB" sz="2400" smtClean="0">
                <a:cs typeface="Courier New" pitchFamily="49" charset="0"/>
              </a:rPr>
              <a:t>andre.winkelmann@verilab.com</a:t>
            </a:r>
            <a:endParaRPr lang="en-GB" sz="2400"/>
          </a:p>
        </p:txBody>
      </p:sp>
      <p:pic>
        <p:nvPicPr>
          <p:cNvPr id="11" name="Picture 2" descr="C:\SHARES\shared_data\jonathan\verilab\conferences\dvcon\2011\presentation\verilab-440-7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878022"/>
            <a:ext cx="4114800" cy="6720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it </a:t>
            </a:r>
            <a:r>
              <a:rPr lang="en-US" i="1" smtClean="0"/>
              <a:t>so</a:t>
            </a:r>
            <a:r>
              <a:rPr lang="en-US" smtClean="0"/>
              <a:t> hard in SV...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smtClean="0"/>
              <a:t>to read an environment variable?</a:t>
            </a:r>
          </a:p>
          <a:p>
            <a:r>
              <a:rPr lang="en-US" smtClean="0"/>
              <a:t>to find what files exist in a directory?</a:t>
            </a:r>
          </a:p>
          <a:p>
            <a:r>
              <a:rPr lang="en-US" smtClean="0"/>
              <a:t>to find the current date and time?</a:t>
            </a:r>
          </a:p>
          <a:p>
            <a:r>
              <a:rPr lang="en-US" smtClean="0"/>
              <a:t>to do regular expression matching and substitution?</a:t>
            </a:r>
          </a:p>
          <a:p>
            <a:r>
              <a:rPr lang="en-US" smtClean="0"/>
              <a:t>to read and write configuration files?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6248400" cy="4525963"/>
          </a:xfrm>
        </p:spPr>
        <p:txBody>
          <a:bodyPr/>
          <a:lstStyle/>
          <a:p>
            <a:r>
              <a:rPr lang="en-US" smtClean="0"/>
              <a:t>to read an environment variable</a:t>
            </a:r>
          </a:p>
          <a:p>
            <a:r>
              <a:rPr lang="en-US" smtClean="0"/>
              <a:t>to find what files exist in a directory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43000" y="2514600"/>
            <a:ext cx="7467600" cy="3429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svlib_Sys_pkg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::*;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svlib_File_pkg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::*;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string cfgDir = "../cfg"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GB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default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cfgEnvVar = "SIM_CFG_DIR";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cfgFiles[$];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env_exists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(cfgEnvVar))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cfgDir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env_get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(cfgEnvVar);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cfgFiles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file_glob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file_join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({cfgDir, "*.cfg"}));</a:t>
            </a:r>
          </a:p>
          <a:p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mtClean="0">
                <a:latin typeface="Courier New" pitchFamily="49" charset="0"/>
                <a:cs typeface="Courier New" pitchFamily="49" charset="0"/>
              </a:rPr>
            </a:br>
            <a:endParaRPr lang="en-GB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Wall-clock time, and timestamps of existing files: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8534400" cy="3962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>cfgFiles = </a:t>
            </a:r>
            <a:r>
              <a:rPr lang="en-GB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file_glob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file_join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({cfgDir, "*.cfg"}));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>longint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chosenFileTime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sys_dayTime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 – 24*60*60;</a:t>
            </a: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 chosenFile = "";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foreach (cfgFiles[i]) begin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longint fileTime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file_mTime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(cfgFiles[i]);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if (fileTime &gt; chosenFileTime) begin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 chosenFileTime = fileTime;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 chosenFile = cfgFiles[i];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(chosenFile != "")</a:t>
            </a:r>
            <a:br>
              <a:rPr lang="en-GB" b="1" smtClean="0">
                <a:latin typeface="Courier New" pitchFamily="49" charset="0"/>
                <a:cs typeface="Courier New" pitchFamily="49" charset="0"/>
              </a:rPr>
            </a:br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$display("got %s",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sys_formatTime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(chosenFileTime, "%c"));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mtClean="0">
                <a:latin typeface="Courier New" pitchFamily="49" charset="0"/>
                <a:cs typeface="Courier New" pitchFamily="49" charset="0"/>
              </a:rPr>
            </a:br>
            <a:endParaRPr lang="en-GB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200" y="2514600"/>
            <a:ext cx="1371600" cy="457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one day ago</a:t>
            </a:r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2801" y="5867400"/>
            <a:ext cx="46482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>
            <a:glow rad="596900">
              <a:schemeClr val="bg1">
                <a:alpha val="74000"/>
              </a:schemeClr>
            </a:glow>
          </a:effectLst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got Tue Mar  4 16:04:34 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  <a:p>
            <a:pPr lvl="1"/>
            <a:r>
              <a:rPr lang="en-US" b="1" smtClean="0"/>
              <a:t>Step 1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Read file into format-agnostic</a:t>
            </a:r>
            <a:br>
              <a:rPr lang="en-US" smtClean="0"/>
            </a:br>
            <a:r>
              <a:rPr lang="en-US" smtClean="0"/>
              <a:t>Document Object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276600"/>
            <a:ext cx="5181600" cy="2286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svlib_Cfg_pkg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::*;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cfgFileINI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ini;</a:t>
            </a: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cfgNode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   cfgDOM;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ini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cfgFileINI::create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cfgDOM = ini.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readToDOM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(chosenFile);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21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477000" y="4038600"/>
              <a:ext cx="1219200" cy="533400"/>
              <a:chOff x="6477000" y="3886200"/>
              <a:chExt cx="1219200" cy="5334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2679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54" name="Flowchart: Document 53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  <a:p>
            <a:pPr lvl="1"/>
            <a:r>
              <a:rPr lang="en-US" b="1" smtClean="0"/>
              <a:t>Step 2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Populate user objects from DOM</a:t>
            </a:r>
          </a:p>
          <a:p>
            <a:pPr lvl="1"/>
            <a:r>
              <a:rPr lang="en-US" smtClean="0"/>
              <a:t>manually or automagically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124200"/>
            <a:ext cx="5181600" cy="762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GlobalCfg topConfig = new;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topConfig.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fromDOM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(cfgDOM);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11" name="Flowchart: Document 10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7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477000" y="4038600"/>
              <a:ext cx="1219200" cy="533400"/>
              <a:chOff x="6477000" y="3886200"/>
              <a:chExt cx="1219200" cy="5334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2679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295400" y="4267200"/>
            <a:ext cx="3962400" cy="1219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class GlobalCfg...;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LocalCfg subCfg;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string   label;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...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5181600"/>
            <a:ext cx="3962400" cy="1219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class LocalCfg...;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int    choice;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string label;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...</a:t>
            </a:r>
          </a:p>
        </p:txBody>
      </p:sp>
      <p:sp>
        <p:nvSpPr>
          <p:cNvPr id="35" name="Freeform 34"/>
          <p:cNvSpPr/>
          <p:nvPr/>
        </p:nvSpPr>
        <p:spPr>
          <a:xfrm>
            <a:off x="1730544" y="4827685"/>
            <a:ext cx="1003991" cy="992626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832" h="887268">
                <a:moveTo>
                  <a:pt x="1086832" y="0"/>
                </a:moveTo>
                <a:cubicBezTo>
                  <a:pt x="977235" y="316340"/>
                  <a:pt x="317451" y="308098"/>
                  <a:pt x="106364" y="656911"/>
                </a:cubicBezTo>
                <a:cubicBezTo>
                  <a:pt x="0" y="887268"/>
                  <a:pt x="276237" y="865798"/>
                  <a:pt x="518802" y="861248"/>
                </a:cubicBezTo>
              </a:path>
            </a:pathLst>
          </a:custGeom>
          <a:ln w="31750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581400" y="4840686"/>
            <a:ext cx="1126748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"Top cfg"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267200" y="5791200"/>
            <a:ext cx="1371600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"Lower cfg"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343400" y="5486400"/>
            <a:ext cx="457199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35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76800" y="4572000"/>
            <a:ext cx="1066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user's config classes</a:t>
            </a:r>
            <a:endParaRPr lang="en-GB"/>
          </a:p>
        </p:txBody>
      </p:sp>
      <p:sp>
        <p:nvSpPr>
          <p:cNvPr id="46" name="Rounded Rectangle 45"/>
          <p:cNvSpPr/>
          <p:nvPr/>
        </p:nvSpPr>
        <p:spPr>
          <a:xfrm rot="20718709">
            <a:off x="723542" y="3880738"/>
            <a:ext cx="1828800" cy="533400"/>
          </a:xfrm>
          <a:prstGeom prst="roundRect">
            <a:avLst>
              <a:gd name="adj" fmla="val 50000"/>
            </a:avLst>
          </a:prstGeom>
          <a:solidFill>
            <a:srgbClr val="512373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/>
              <a:t>beware magic!</a:t>
            </a:r>
            <a:endParaRPr lang="en-GB" b="1"/>
          </a:p>
        </p:txBody>
      </p:sp>
      <p:pic>
        <p:nvPicPr>
          <p:cNvPr id="44" name="Picture 2" descr="http://collegeappwizard.com/wp-content/uploads/2012/06/new-wiz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105400"/>
            <a:ext cx="1926491" cy="1412278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2734533" y="4580666"/>
            <a:ext cx="806058" cy="242686"/>
          </a:xfrm>
          <a:prstGeom prst="rect">
            <a:avLst/>
          </a:prstGeom>
          <a:ln w="31750">
            <a:solidFill>
              <a:schemeClr val="accent5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features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534400" cy="533399"/>
          </a:xfrm>
        </p:spPr>
        <p:txBody>
          <a:bodyPr/>
          <a:lstStyle/>
          <a:p>
            <a:r>
              <a:rPr lang="en-US" smtClean="0"/>
              <a:t>Regular expressions, submatches and substitution: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752599"/>
            <a:ext cx="8458200" cy="1905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US_style_date = "03/04/14";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date_match_RE = "([0-9]+)/([0-9]+)/([0-9]+)";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(US_style_date, date_match_RE) != null)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$display("Looks like a date");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$display("UK-style date = %s",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regex_subst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(date_match_RE, US_style_date, "$2-$1-20$3"));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343400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</a:t>
            </a:r>
            <a:r>
              <a:rPr kumimoji="0" lang="en-US" sz="2800" b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 on any file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876799"/>
            <a:ext cx="8458200" cy="838201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sys_fileStat_s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fs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file_stat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("some/file/somewhere");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(fs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.fType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fTypeDir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) $display("it's a directory");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48200" y="3505199"/>
            <a:ext cx="4267199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Looks like a date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UK</a:t>
            </a: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-style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date = 04-03-2014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5867399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pathname manipulation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utilities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design decisions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086600" cy="4525963"/>
          </a:xfrm>
        </p:spPr>
        <p:txBody>
          <a:bodyPr/>
          <a:lstStyle/>
          <a:p>
            <a:r>
              <a:rPr lang="en-US" smtClean="0"/>
              <a:t>Choice of initial feature set</a:t>
            </a:r>
          </a:p>
          <a:p>
            <a:r>
              <a:rPr lang="en-US" smtClean="0"/>
              <a:t>Objects or simple functions?</a:t>
            </a:r>
          </a:p>
          <a:p>
            <a:r>
              <a:rPr lang="en-US" smtClean="0"/>
              <a:t>Choice of error handling mechanism</a:t>
            </a:r>
          </a:p>
          <a:p>
            <a:r>
              <a:rPr lang="en-US" smtClean="0"/>
              <a:t>Never disturb random stability</a:t>
            </a:r>
          </a:p>
          <a:p>
            <a:endParaRPr lang="en-US" smtClean="0"/>
          </a:p>
          <a:p>
            <a:r>
              <a:rPr lang="en-US" smtClean="0"/>
              <a:t>Guiding principle:</a:t>
            </a:r>
            <a:endParaRPr lang="en-GB" smtClean="0"/>
          </a:p>
        </p:txBody>
      </p:sp>
      <p:sp>
        <p:nvSpPr>
          <p:cNvPr id="4" name="Rounded Rectangle 3"/>
          <p:cNvSpPr/>
          <p:nvPr/>
        </p:nvSpPr>
        <p:spPr>
          <a:xfrm>
            <a:off x="2438400" y="4724400"/>
            <a:ext cx="5029200" cy="1447800"/>
          </a:xfrm>
          <a:prstGeom prst="roundRect">
            <a:avLst>
              <a:gd name="adj" fmla="val 1135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smtClean="0"/>
              <a:t>natural and expressive</a:t>
            </a:r>
            <a:br>
              <a:rPr lang="en-GB" sz="4000" smtClean="0"/>
            </a:br>
            <a:r>
              <a:rPr lang="en-GB" sz="4000" smtClean="0"/>
              <a:t>for SV programmers</a:t>
            </a:r>
            <a:endParaRPr lang="en-GB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 or plain functions?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533400"/>
          </a:xfrm>
        </p:spPr>
        <p:txBody>
          <a:bodyPr/>
          <a:lstStyle/>
          <a:p>
            <a:r>
              <a:rPr lang="en-US" smtClean="0"/>
              <a:t>Some utilities work best as simple functions: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7772400" cy="838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nameList[$] = {"DVCon", "Andre", "Jonathan"};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$display(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str_sjoin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(nameList, ":-:"));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05400" y="2438400"/>
            <a:ext cx="3886199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DVCon:–:Andre:-:Jonathan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8194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bigger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tasks it's better to have an object: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3352800"/>
            <a:ext cx="7772400" cy="2438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re 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Regex::create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("an(.)");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int   pos = 0;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.setStrContents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("and another banana");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while (re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.retest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(.startPos(pos))) begin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$display("an followed by '%s' at pos=%0d",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       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.getMatchString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(1),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.getMatchStart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(1));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pos =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.getMatchStart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(0) +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.getMatchLength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19600" y="5410200"/>
            <a:ext cx="4571999" cy="113877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an followed by 'd' at pos=2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an followed by 'o'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at pos=6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an followed by 'a' at pos=15</a:t>
            </a:r>
            <a:endParaRPr kumimoji="0" lang="en-GB" sz="2000" b="1" i="0" u="none" strike="noStrike" kern="120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5638800"/>
            <a:ext cx="3352800" cy="838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/>
              <a:t>In most cases</a:t>
            </a:r>
            <a:br>
              <a:rPr lang="en-GB" sz="2400" smtClean="0"/>
            </a:br>
            <a:r>
              <a:rPr lang="en-GB" sz="2400" smtClean="0"/>
              <a:t>svLib offers both options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1161</Words>
  <Application>Microsoft Office PowerPoint</Application>
  <PresentationFormat>On-screen Show (4:3)</PresentationFormat>
  <Paragraphs>250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1_Office Theme</vt:lpstr>
      <vt:lpstr>Slide 1</vt:lpstr>
      <vt:lpstr>Why is it so hard in SV...</vt:lpstr>
      <vt:lpstr>Let's make it easier!</vt:lpstr>
      <vt:lpstr>Let's make it easier!</vt:lpstr>
      <vt:lpstr>Let's make it easier!</vt:lpstr>
      <vt:lpstr>Let's make it easier!</vt:lpstr>
      <vt:lpstr>Other features</vt:lpstr>
      <vt:lpstr>Key design decisions</vt:lpstr>
      <vt:lpstr>Objects or plain functions?</vt:lpstr>
      <vt:lpstr>Error handling</vt:lpstr>
      <vt:lpstr>Random stability</vt:lpstr>
      <vt:lpstr>Implementation objectives</vt:lpstr>
      <vt:lpstr>Beware - Magic!</vt:lpstr>
      <vt:lpstr>Free Gifts With Every Copy!</vt:lpstr>
      <vt:lpstr>Summary</vt:lpstr>
      <vt:lpstr>Take-away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</dc:creator>
  <cp:lastModifiedBy>Jonathan</cp:lastModifiedBy>
  <cp:revision>110</cp:revision>
  <dcterms:created xsi:type="dcterms:W3CDTF">2013-12-02T17:51:29Z</dcterms:created>
  <dcterms:modified xsi:type="dcterms:W3CDTF">2014-02-02T10:53:46Z</dcterms:modified>
</cp:coreProperties>
</file>