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56"/>
  </p:notesMasterIdLst>
  <p:sldIdLst>
    <p:sldId id="256" r:id="rId5"/>
    <p:sldId id="257" r:id="rId6"/>
    <p:sldId id="308" r:id="rId7"/>
    <p:sldId id="309" r:id="rId8"/>
    <p:sldId id="310" r:id="rId9"/>
    <p:sldId id="260" r:id="rId10"/>
    <p:sldId id="274" r:id="rId11"/>
    <p:sldId id="258" r:id="rId12"/>
    <p:sldId id="275" r:id="rId13"/>
    <p:sldId id="276" r:id="rId14"/>
    <p:sldId id="311" r:id="rId15"/>
    <p:sldId id="259" r:id="rId16"/>
    <p:sldId id="306" r:id="rId17"/>
    <p:sldId id="277" r:id="rId18"/>
    <p:sldId id="278" r:id="rId19"/>
    <p:sldId id="280" r:id="rId20"/>
    <p:sldId id="312" r:id="rId21"/>
    <p:sldId id="264" r:id="rId22"/>
    <p:sldId id="263" r:id="rId23"/>
    <p:sldId id="281" r:id="rId24"/>
    <p:sldId id="307" r:id="rId25"/>
    <p:sldId id="282" r:id="rId26"/>
    <p:sldId id="268" r:id="rId27"/>
    <p:sldId id="284" r:id="rId28"/>
    <p:sldId id="285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9" r:id="rId37"/>
    <p:sldId id="292" r:id="rId38"/>
    <p:sldId id="301" r:id="rId39"/>
    <p:sldId id="303" r:id="rId40"/>
    <p:sldId id="293" r:id="rId41"/>
    <p:sldId id="302" r:id="rId42"/>
    <p:sldId id="304" r:id="rId43"/>
    <p:sldId id="305" r:id="rId44"/>
    <p:sldId id="313" r:id="rId45"/>
    <p:sldId id="300" r:id="rId46"/>
    <p:sldId id="271" r:id="rId47"/>
    <p:sldId id="314" r:id="rId48"/>
    <p:sldId id="315" r:id="rId49"/>
    <p:sldId id="319" r:id="rId50"/>
    <p:sldId id="316" r:id="rId51"/>
    <p:sldId id="318" r:id="rId52"/>
    <p:sldId id="317" r:id="rId53"/>
    <p:sldId id="320" r:id="rId54"/>
    <p:sldId id="321" r:id="rId55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3A1C"/>
    <a:srgbClr val="6BA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132" autoAdjust="0"/>
  </p:normalViewPr>
  <p:slideViewPr>
    <p:cSldViewPr snapToGrid="0" snapToObjects="1">
      <p:cViewPr varScale="1">
        <p:scale>
          <a:sx n="63" d="100"/>
          <a:sy n="63" d="100"/>
        </p:scale>
        <p:origin x="58" y="571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228CD-A62B-E240-86D9-D6BBFEAD5053}" type="datetimeFigureOut">
              <a:rPr kumimoji="1" lang="zh-CN" altLang="en-US" smtClean="0"/>
              <a:t>2018/3/30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F70B3-2193-6449-86EB-90E964F6B7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25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70B3-2193-6449-86EB-90E964F6B7D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421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70B3-2193-6449-86EB-90E964F6B7D9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51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70B3-2193-6449-86EB-90E964F6B7D9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82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70B3-2193-6449-86EB-90E964F6B7D9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926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70B3-2193-6449-86EB-90E964F6B7D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12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70B3-2193-6449-86EB-90E964F6B7D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39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70B3-2193-6449-86EB-90E964F6B7D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618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70B3-2193-6449-86EB-90E964F6B7D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424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70B3-2193-6449-86EB-90E964F6B7D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124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70B3-2193-6449-86EB-90E964F6B7D9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485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70B3-2193-6449-86EB-90E964F6B7D9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860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F70B3-2193-6449-86EB-90E964F6B7D9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681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8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6BA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8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99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</a:rPr>
              <a:t> 部分设计灵感与元素来源于网络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012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2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84" r:id="rId5"/>
    <p:sldLayoutId id="2147493485" r:id="rId6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795" y="2974837"/>
            <a:ext cx="3880852" cy="3880852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直角三角形 4"/>
          <p:cNvSpPr/>
          <p:nvPr/>
        </p:nvSpPr>
        <p:spPr>
          <a:xfrm flipH="1">
            <a:off x="8311941" y="2974836"/>
            <a:ext cx="3880853" cy="3880853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794" y="2312"/>
            <a:ext cx="12192000" cy="64439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965423" y="1865026"/>
            <a:ext cx="10262745" cy="1305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7200" dirty="0" err="1">
                <a:solidFill>
                  <a:schemeClr val="accent1"/>
                </a:solidFill>
              </a:rPr>
              <a:t>SSM</a:t>
            </a:r>
            <a:r>
              <a:rPr kumimoji="1" lang="zh-CN" altLang="en-US" sz="7200" dirty="0">
                <a:solidFill>
                  <a:schemeClr val="accent1"/>
                </a:solidFill>
              </a:rPr>
              <a:t>框架搭建与简单应用</a:t>
            </a:r>
            <a:endParaRPr kumimoji="1" lang="zh-CN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90285" y="5824426"/>
            <a:ext cx="1961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bg1"/>
                </a:solidFill>
              </a:rPr>
              <a:t>SCAU</a:t>
            </a:r>
            <a:r>
              <a:rPr kumimoji="1" lang="zh-CN" altLang="en-US" sz="1600" dirty="0">
                <a:solidFill>
                  <a:schemeClr val="bg1"/>
                </a:solidFill>
              </a:rPr>
              <a:t>传智工作室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02303" y="4008537"/>
            <a:ext cx="8676417" cy="496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dirty="0">
                <a:solidFill>
                  <a:schemeClr val="accent1"/>
                </a:solidFill>
              </a:rPr>
              <a:t>2015 </a:t>
            </a:r>
            <a:r>
              <a:rPr kumimoji="1" lang="zh-CN" altLang="en-US" dirty="0">
                <a:solidFill>
                  <a:schemeClr val="accent1"/>
                </a:solidFill>
              </a:rPr>
              <a:t>计算机科学与技术 沈晓文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949" y="30388"/>
            <a:ext cx="12192000" cy="685568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直角三角形 1"/>
          <p:cNvSpPr/>
          <p:nvPr/>
        </p:nvSpPr>
        <p:spPr>
          <a:xfrm flipH="1" flipV="1">
            <a:off x="-3737520" y="1511403"/>
            <a:ext cx="5405061" cy="540506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4920719" y="2073501"/>
            <a:ext cx="23615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PART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6BAE21"/>
                </a:solidFill>
              </a:rPr>
              <a:t>THREE</a:t>
            </a:r>
          </a:p>
        </p:txBody>
      </p:sp>
      <p:sp>
        <p:nvSpPr>
          <p:cNvPr id="9" name="矩形 8"/>
          <p:cNvSpPr/>
          <p:nvPr/>
        </p:nvSpPr>
        <p:spPr>
          <a:xfrm>
            <a:off x="5090285" y="6040241"/>
            <a:ext cx="1961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bg1"/>
                </a:solidFill>
              </a:rPr>
              <a:t>SCAU</a:t>
            </a:r>
            <a:r>
              <a:rPr kumimoji="1" lang="zh-CN" altLang="en-US" sz="1600" dirty="0">
                <a:solidFill>
                  <a:schemeClr val="bg1"/>
                </a:solidFill>
              </a:rPr>
              <a:t>传智工作室</a:t>
            </a:r>
          </a:p>
        </p:txBody>
      </p:sp>
      <p:sp>
        <p:nvSpPr>
          <p:cNvPr id="10" name="矩形 9"/>
          <p:cNvSpPr/>
          <p:nvPr/>
        </p:nvSpPr>
        <p:spPr>
          <a:xfrm>
            <a:off x="5250937" y="3165844"/>
            <a:ext cx="18004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err="1">
                <a:solidFill>
                  <a:srgbClr val="FFFFFF"/>
                </a:solidFill>
              </a:rPr>
              <a:t>SSM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分析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 3"/>
          <p:cNvGrpSpPr/>
          <p:nvPr/>
        </p:nvGrpSpPr>
        <p:grpSpPr>
          <a:xfrm flipH="1">
            <a:off x="9646329" y="0"/>
            <a:ext cx="2547259" cy="6858000"/>
            <a:chOff x="0" y="-1826468"/>
            <a:chExt cx="4460488" cy="8920976"/>
          </a:xfrm>
          <a:solidFill>
            <a:srgbClr val="6BAE21"/>
          </a:solidFill>
        </p:grpSpPr>
        <p:sp>
          <p:nvSpPr>
            <p:cNvPr id="12" name="直角三角形 11"/>
            <p:cNvSpPr/>
            <p:nvPr/>
          </p:nvSpPr>
          <p:spPr>
            <a:xfrm>
              <a:off x="0" y="-1826468"/>
              <a:ext cx="4460488" cy="44604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直角三角形 12"/>
            <p:cNvSpPr/>
            <p:nvPr/>
          </p:nvSpPr>
          <p:spPr>
            <a:xfrm flipV="1">
              <a:off x="0" y="2634020"/>
              <a:ext cx="4460488" cy="44604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0948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8904"/>
            <a:ext cx="12192000" cy="685568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3" name="直角三角形 2"/>
          <p:cNvSpPr/>
          <p:nvPr/>
        </p:nvSpPr>
        <p:spPr>
          <a:xfrm>
            <a:off x="795" y="-2194560"/>
            <a:ext cx="5551084" cy="5706587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直角三角形 3"/>
          <p:cNvSpPr/>
          <p:nvPr/>
        </p:nvSpPr>
        <p:spPr>
          <a:xfrm flipV="1">
            <a:off x="795" y="3512027"/>
            <a:ext cx="5551084" cy="554837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6203782" y="2968633"/>
            <a:ext cx="4419640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rgbClr val="FFFFFF"/>
                </a:solidFill>
              </a:rPr>
              <a:t>Spring </a:t>
            </a:r>
            <a:r>
              <a:rPr lang="en-US" altLang="zh-CN" sz="4400" dirty="0" err="1">
                <a:solidFill>
                  <a:srgbClr val="FFFFFF"/>
                </a:solidFill>
              </a:rPr>
              <a:t>MVC</a:t>
            </a:r>
            <a:endParaRPr lang="en-US" altLang="zh-CN" sz="4400" dirty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2823" y="5964414"/>
            <a:ext cx="2547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chemeClr val="bg1"/>
                </a:solidFill>
                <a:latin typeface="+mn-ea"/>
              </a:rPr>
              <a:t>传智工作室</a:t>
            </a:r>
          </a:p>
        </p:txBody>
      </p:sp>
    </p:spTree>
    <p:extLst>
      <p:ext uri="{BB962C8B-B14F-4D97-AF65-F5344CB8AC3E}">
        <p14:creationId xmlns:p14="http://schemas.microsoft.com/office/powerpoint/2010/main" val="2777431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0" y="1822644"/>
            <a:ext cx="8086725" cy="3800475"/>
          </a:xfrm>
          <a:prstGeom prst="rect">
            <a:avLst/>
          </a:prstGeom>
        </p:spPr>
      </p:pic>
      <p:sp>
        <p:nvSpPr>
          <p:cNvPr id="2" name="直角三角形 1"/>
          <p:cNvSpPr/>
          <p:nvPr/>
        </p:nvSpPr>
        <p:spPr>
          <a:xfrm flipH="1">
            <a:off x="6787733" y="1470731"/>
            <a:ext cx="5405061" cy="5405061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8" name="矩形 37"/>
          <p:cNvSpPr/>
          <p:nvPr/>
        </p:nvSpPr>
        <p:spPr>
          <a:xfrm>
            <a:off x="1768913" y="821473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0000"/>
                </a:solidFill>
              </a:rPr>
              <a:t>什么是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MVC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？</a:t>
            </a:r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传智工作室</a:t>
            </a:r>
          </a:p>
        </p:txBody>
      </p:sp>
      <p:sp>
        <p:nvSpPr>
          <p:cNvPr id="33" name="直角三角形 32"/>
          <p:cNvSpPr/>
          <p:nvPr/>
        </p:nvSpPr>
        <p:spPr>
          <a:xfrm flipV="1">
            <a:off x="795" y="1"/>
            <a:ext cx="2227721" cy="222772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586670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>
            <a:off x="6787733" y="1470731"/>
            <a:ext cx="5405061" cy="5405061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8" name="矩形 37"/>
          <p:cNvSpPr/>
          <p:nvPr/>
        </p:nvSpPr>
        <p:spPr>
          <a:xfrm>
            <a:off x="1768913" y="821473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0000"/>
                </a:solidFill>
              </a:rPr>
              <a:t>什么是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MVC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？</a:t>
            </a:r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传智工作室</a:t>
            </a:r>
          </a:p>
        </p:txBody>
      </p:sp>
      <p:sp>
        <p:nvSpPr>
          <p:cNvPr id="33" name="直角三角形 32"/>
          <p:cNvSpPr/>
          <p:nvPr/>
        </p:nvSpPr>
        <p:spPr>
          <a:xfrm flipV="1">
            <a:off x="795" y="1"/>
            <a:ext cx="2227721" cy="222772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512262" y="1884745"/>
            <a:ext cx="113596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Model : </a:t>
            </a:r>
            <a:r>
              <a:rPr lang="zh-CN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模型代表一系列类用来描述业务逻辑，比如业务模型以及数据访问操作，再比如数据模型。同时也定义了对数据如何进行处理的业务规则。</a:t>
            </a:r>
            <a:endParaRPr lang="en-US" altLang="zh-CN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View : </a:t>
            </a:r>
            <a:r>
              <a:rPr lang="zh-CN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视图代表的是</a:t>
            </a:r>
            <a:r>
              <a:rPr lang="en-US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部分，像</a:t>
            </a:r>
            <a:r>
              <a:rPr lang="en-US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jquery</a:t>
            </a:r>
            <a:r>
              <a:rPr lang="zh-CN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等。它主要的职责是展现从</a:t>
            </a:r>
            <a:r>
              <a:rPr lang="en-US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接受到数据或模型。</a:t>
            </a:r>
            <a:endParaRPr lang="en-US" altLang="zh-CN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Controller : </a:t>
            </a:r>
            <a:r>
              <a:rPr lang="zh-CN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控制器职责在于处理传入的请求。它接受用户通过视图的输入，然后对用户输入的数据模型进行处理，最终通过视图将结果渲染给用户。通常来讲，控制器在视图和模型之间扮演着桥梁（协调者）的角色。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7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>
            <a:off x="6787733" y="1470731"/>
            <a:ext cx="5405061" cy="5405061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8" name="矩形 37"/>
          <p:cNvSpPr/>
          <p:nvPr/>
        </p:nvSpPr>
        <p:spPr>
          <a:xfrm>
            <a:off x="1768913" y="1136269"/>
            <a:ext cx="41488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0000"/>
                </a:solidFill>
              </a:rPr>
              <a:t>什么是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Spring 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MVC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？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768913" y="2748134"/>
            <a:ext cx="48435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</a:rPr>
              <a:t>是一个</a:t>
            </a:r>
            <a:r>
              <a:rPr kumimoji="1" lang="en-US" altLang="zh-CN" sz="2000" dirty="0" err="1">
                <a:solidFill>
                  <a:srgbClr val="000000"/>
                </a:solidFill>
              </a:rPr>
              <a:t>MVC</a:t>
            </a:r>
            <a:r>
              <a:rPr kumimoji="1" lang="zh-CN" altLang="en-US" sz="2000" dirty="0">
                <a:solidFill>
                  <a:srgbClr val="000000"/>
                </a:solidFill>
              </a:rPr>
              <a:t>框架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</a:rPr>
              <a:t>是</a:t>
            </a:r>
            <a:r>
              <a:rPr kumimoji="1" lang="en-US" altLang="zh-CN" sz="2000" dirty="0">
                <a:solidFill>
                  <a:srgbClr val="000000"/>
                </a:solidFill>
              </a:rPr>
              <a:t>Spring</a:t>
            </a:r>
            <a:r>
              <a:rPr kumimoji="1" lang="zh-CN" altLang="en-US" sz="2000" dirty="0">
                <a:solidFill>
                  <a:srgbClr val="000000"/>
                </a:solidFill>
              </a:rPr>
              <a:t>的一个子框架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传智工作室</a:t>
            </a:r>
          </a:p>
        </p:txBody>
      </p:sp>
      <p:sp>
        <p:nvSpPr>
          <p:cNvPr id="33" name="直角三角形 32"/>
          <p:cNvSpPr/>
          <p:nvPr/>
        </p:nvSpPr>
        <p:spPr>
          <a:xfrm flipV="1">
            <a:off x="795" y="1"/>
            <a:ext cx="2227721" cy="222772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6087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71" y="958532"/>
            <a:ext cx="9172575" cy="4067175"/>
          </a:xfrm>
          <a:prstGeom prst="rect">
            <a:avLst/>
          </a:prstGeom>
        </p:spPr>
      </p:pic>
      <p:sp>
        <p:nvSpPr>
          <p:cNvPr id="28" name="直角三角形 27"/>
          <p:cNvSpPr/>
          <p:nvPr/>
        </p:nvSpPr>
        <p:spPr>
          <a:xfrm>
            <a:off x="833" y="-2912533"/>
            <a:ext cx="5752283" cy="9768221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30"/>
          <p:cNvSpPr/>
          <p:nvPr/>
        </p:nvSpPr>
        <p:spPr>
          <a:xfrm>
            <a:off x="2972871" y="226114"/>
            <a:ext cx="2508444" cy="477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67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Spring </a:t>
            </a:r>
            <a:r>
              <a:rPr lang="en-US" altLang="zh-CN" sz="1867" dirty="0" err="1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MVC</a:t>
            </a:r>
            <a:r>
              <a:rPr lang="zh-CN" altLang="en-US" sz="1867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  <a:cs typeface="微软雅黑"/>
              </a:rPr>
              <a:t>请求流程</a:t>
            </a:r>
            <a:endParaRPr lang="en-US" altLang="zh-CN" sz="1867" dirty="0">
              <a:solidFill>
                <a:schemeClr val="accent1">
                  <a:lumMod val="5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传智工作室</a:t>
            </a:r>
          </a:p>
        </p:txBody>
      </p:sp>
      <p:sp>
        <p:nvSpPr>
          <p:cNvPr id="6" name="矩形 5"/>
          <p:cNvSpPr/>
          <p:nvPr/>
        </p:nvSpPr>
        <p:spPr>
          <a:xfrm>
            <a:off x="547816" y="4242251"/>
            <a:ext cx="3679277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Calibri"/>
                <a:ea typeface="宋体"/>
              </a:rPr>
              <a:t>Spring </a:t>
            </a:r>
            <a:r>
              <a:rPr lang="en-US" altLang="zh-CN" sz="2800" dirty="0" err="1">
                <a:solidFill>
                  <a:schemeClr val="bg1"/>
                </a:solidFill>
                <a:latin typeface="Calibri"/>
                <a:ea typeface="宋体"/>
              </a:rPr>
              <a:t>MVC</a:t>
            </a:r>
            <a:r>
              <a:rPr lang="zh-CN" altLang="en-US" sz="2800" dirty="0">
                <a:solidFill>
                  <a:schemeClr val="bg1"/>
                </a:solidFill>
                <a:latin typeface="Calibri"/>
                <a:ea typeface="宋体"/>
              </a:rPr>
              <a:t>干了什么？</a:t>
            </a:r>
            <a:endParaRPr lang="en-US" altLang="zh-CN" sz="2800" dirty="0">
              <a:solidFill>
                <a:schemeClr val="bg1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135133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5486958" y="302388"/>
            <a:ext cx="1818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PART</a:t>
            </a:r>
            <a:r>
              <a:rPr kumimoji="1" lang="zh-CN" altLang="en-US" b="1" dirty="0">
                <a:solidFill>
                  <a:srgbClr val="FFFFFF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THREE</a:t>
            </a:r>
          </a:p>
        </p:txBody>
      </p:sp>
      <p:cxnSp>
        <p:nvCxnSpPr>
          <p:cNvPr id="10" name="直接连接符 21"/>
          <p:cNvCxnSpPr/>
          <p:nvPr/>
        </p:nvCxnSpPr>
        <p:spPr>
          <a:xfrm>
            <a:off x="2415299" y="3337404"/>
            <a:ext cx="126814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sp>
        <p:nvSpPr>
          <p:cNvPr id="15" name="矩形 14"/>
          <p:cNvSpPr/>
          <p:nvPr/>
        </p:nvSpPr>
        <p:spPr>
          <a:xfrm>
            <a:off x="1445518" y="1412990"/>
            <a:ext cx="3692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HelveticaNeueLT Pro 67 MdCn" panose="020B0606030502030204" pitchFamily="34" charset="0"/>
              </a:rPr>
              <a:t>为什么要用</a:t>
            </a:r>
            <a:r>
              <a:rPr lang="en-US" altLang="zh-CN" dirty="0">
                <a:latin typeface="HelveticaNeueLT Pro 67 MdCn" panose="020B0606030502030204" pitchFamily="34" charset="0"/>
              </a:rPr>
              <a:t>Spring </a:t>
            </a:r>
            <a:r>
              <a:rPr lang="en-US" altLang="zh-CN" dirty="0" err="1">
                <a:latin typeface="HelveticaNeueLT Pro 67 MdCn" panose="020B0606030502030204" pitchFamily="34" charset="0"/>
              </a:rPr>
              <a:t>MVC</a:t>
            </a:r>
            <a:r>
              <a:rPr lang="zh-CN" altLang="en-US" dirty="0">
                <a:latin typeface="HelveticaNeueLT Pro 67 MdCn" panose="020B0606030502030204" pitchFamily="34" charset="0"/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1445517" y="2662637"/>
            <a:ext cx="771606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Spring </a:t>
            </a:r>
            <a:r>
              <a:rPr lang="en-US" altLang="zh-CN" dirty="0" err="1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mvc</a:t>
            </a: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Spring</a:t>
            </a: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无需通过中间整合层进行整合</a:t>
            </a:r>
            <a:endParaRPr lang="en-US" altLang="zh-CN" dirty="0">
              <a:solidFill>
                <a:srgbClr val="000000"/>
              </a:solidFill>
              <a:latin typeface="Franklin Gothic Medium Cond" panose="020B0606030402020204" pitchFamily="34" charset="0"/>
              <a:ea typeface="Hiragino Sans GB W3" panose="020B0300000000000000" pitchFamily="34" charset="-122"/>
              <a:cs typeface="Open Sans" panose="020B0606030504020204" pitchFamily="34" charset="0"/>
              <a:sym typeface="News Gothic MT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Franklin Gothic Medium Cond" panose="020B0606030402020204" pitchFamily="34" charset="0"/>
              <a:ea typeface="Hiragino Sans GB W3" panose="020B0300000000000000" pitchFamily="34" charset="-122"/>
              <a:cs typeface="Open Sans" panose="020B0606030504020204" pitchFamily="34" charset="0"/>
              <a:sym typeface="News Gothic MT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Spring </a:t>
            </a:r>
            <a:r>
              <a:rPr lang="en-US" altLang="zh-CN" dirty="0" err="1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MVC</a:t>
            </a: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是方法级别的拦截</a:t>
            </a: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	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Franklin Gothic Medium Cond" panose="020B0606030402020204" pitchFamily="34" charset="0"/>
              <a:ea typeface="Hiragino Sans GB W3" panose="020B0300000000000000" pitchFamily="34" charset="-122"/>
              <a:cs typeface="Open Sans" panose="020B0606030504020204" pitchFamily="34" charset="0"/>
              <a:sym typeface="News Gothic MT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解耦视图与业务代码</a:t>
            </a:r>
          </a:p>
        </p:txBody>
      </p:sp>
    </p:spTree>
    <p:extLst>
      <p:ext uri="{BB962C8B-B14F-4D97-AF65-F5344CB8AC3E}">
        <p14:creationId xmlns:p14="http://schemas.microsoft.com/office/powerpoint/2010/main" val="5440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8904"/>
            <a:ext cx="12192000" cy="685568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3" name="直角三角形 2"/>
          <p:cNvSpPr/>
          <p:nvPr/>
        </p:nvSpPr>
        <p:spPr>
          <a:xfrm>
            <a:off x="795" y="-2194560"/>
            <a:ext cx="5551084" cy="5706587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直角三角形 3"/>
          <p:cNvSpPr/>
          <p:nvPr/>
        </p:nvSpPr>
        <p:spPr>
          <a:xfrm flipV="1">
            <a:off x="795" y="3512027"/>
            <a:ext cx="5551084" cy="554837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6203782" y="2968633"/>
            <a:ext cx="4419640" cy="877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rgbClr val="FFFFFF"/>
                </a:solidFill>
              </a:rPr>
              <a:t>      Spring</a:t>
            </a:r>
          </a:p>
        </p:txBody>
      </p:sp>
      <p:sp>
        <p:nvSpPr>
          <p:cNvPr id="7" name="矩形 6"/>
          <p:cNvSpPr/>
          <p:nvPr/>
        </p:nvSpPr>
        <p:spPr>
          <a:xfrm>
            <a:off x="4822823" y="5964414"/>
            <a:ext cx="2547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chemeClr val="bg1"/>
                </a:solidFill>
                <a:latin typeface="+mn-ea"/>
              </a:rPr>
              <a:t>传智工作室</a:t>
            </a:r>
          </a:p>
        </p:txBody>
      </p:sp>
    </p:spTree>
    <p:extLst>
      <p:ext uri="{BB962C8B-B14F-4D97-AF65-F5344CB8AC3E}">
        <p14:creationId xmlns:p14="http://schemas.microsoft.com/office/powerpoint/2010/main" val="392433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 flipH="1">
            <a:off x="7107337" y="0"/>
            <a:ext cx="2547259" cy="6858000"/>
            <a:chOff x="0" y="-1826468"/>
            <a:chExt cx="4460488" cy="8920976"/>
          </a:xfrm>
          <a:solidFill>
            <a:srgbClr val="6BAE21"/>
          </a:solidFill>
        </p:grpSpPr>
        <p:sp>
          <p:nvSpPr>
            <p:cNvPr id="2" name="直角三角形 1"/>
            <p:cNvSpPr/>
            <p:nvPr/>
          </p:nvSpPr>
          <p:spPr>
            <a:xfrm>
              <a:off x="0" y="-1826468"/>
              <a:ext cx="4460488" cy="44604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" name="直角三角形 2"/>
            <p:cNvSpPr/>
            <p:nvPr/>
          </p:nvSpPr>
          <p:spPr>
            <a:xfrm flipV="1">
              <a:off x="0" y="2634020"/>
              <a:ext cx="4460488" cy="4460488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1419" y="3143653"/>
            <a:ext cx="6384625" cy="110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Spring</a:t>
            </a:r>
            <a:r>
              <a:rPr lang="zh-CN" altLang="en-US" dirty="0"/>
              <a:t>是一个轻量级的容器框架</a:t>
            </a:r>
            <a:endParaRPr lang="en-US" altLang="zh-CN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333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3" dirty="0">
              <a:solidFill>
                <a:srgbClr val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637663" y="0"/>
            <a:ext cx="2555132" cy="6858000"/>
          </a:xfrm>
          <a:prstGeom prst="rect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8399565" y="3062746"/>
            <a:ext cx="3288080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Spring </a:t>
            </a:r>
            <a:r>
              <a:rPr lang="zh-CN" altLang="en-US" sz="3200" b="1" dirty="0">
                <a:solidFill>
                  <a:schemeClr val="bg1"/>
                </a:solidFill>
              </a:rPr>
              <a:t>是什么？</a:t>
            </a:r>
            <a:r>
              <a:rPr lang="en-US" altLang="zh-CN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5" name="矩形 34"/>
          <p:cNvSpPr/>
          <p:nvPr/>
        </p:nvSpPr>
        <p:spPr>
          <a:xfrm>
            <a:off x="4822823" y="5964414"/>
            <a:ext cx="2547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传智工作室</a:t>
            </a:r>
          </a:p>
        </p:txBody>
      </p:sp>
    </p:spTree>
    <p:extLst>
      <p:ext uri="{BB962C8B-B14F-4D97-AF65-F5344CB8AC3E}">
        <p14:creationId xmlns:p14="http://schemas.microsoft.com/office/powerpoint/2010/main" val="38875126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794" y="361509"/>
            <a:ext cx="12192000" cy="1513944"/>
            <a:chOff x="0" y="271132"/>
            <a:chExt cx="9183359" cy="1033128"/>
          </a:xfrm>
        </p:grpSpPr>
        <p:pic>
          <p:nvPicPr>
            <p:cNvPr id="5" name="图片 4" descr="2015-01-06_EsteroSanJose_ROW13862346541_1920x1080 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1132"/>
              <a:ext cx="1836672" cy="1033128"/>
            </a:xfrm>
            <a:prstGeom prst="rect">
              <a:avLst/>
            </a:prstGeom>
          </p:spPr>
        </p:pic>
        <p:pic>
          <p:nvPicPr>
            <p:cNvPr id="12" name="图片 11" descr="2015-01-06_EsteroSanJose_ROW13862346541_1920x1080 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672" y="271132"/>
              <a:ext cx="1836672" cy="1033128"/>
            </a:xfrm>
            <a:prstGeom prst="rect">
              <a:avLst/>
            </a:prstGeom>
          </p:spPr>
        </p:pic>
        <p:pic>
          <p:nvPicPr>
            <p:cNvPr id="13" name="图片 12" descr="2015-01-06_EsteroSanJose_ROW13862346541_1920x1080 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343" y="271132"/>
              <a:ext cx="1836672" cy="1033128"/>
            </a:xfrm>
            <a:prstGeom prst="rect">
              <a:avLst/>
            </a:prstGeom>
          </p:spPr>
        </p:pic>
        <p:pic>
          <p:nvPicPr>
            <p:cNvPr id="14" name="图片 13" descr="2015-01-06_EsteroSanJose_ROW13862346541_1920x1080 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015" y="271132"/>
              <a:ext cx="1836672" cy="1033128"/>
            </a:xfrm>
            <a:prstGeom prst="rect">
              <a:avLst/>
            </a:prstGeom>
          </p:spPr>
        </p:pic>
        <p:pic>
          <p:nvPicPr>
            <p:cNvPr id="16" name="图片 15" descr="2015-01-06_EsteroSanJose_ROW13862346541_1920x1080 3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687" y="271132"/>
              <a:ext cx="1836672" cy="1033128"/>
            </a:xfrm>
            <a:prstGeom prst="rect">
              <a:avLst/>
            </a:prstGeom>
          </p:spPr>
        </p:pic>
      </p:grpSp>
      <p:sp>
        <p:nvSpPr>
          <p:cNvPr id="2" name="直角三角形 1"/>
          <p:cNvSpPr/>
          <p:nvPr/>
        </p:nvSpPr>
        <p:spPr>
          <a:xfrm flipV="1">
            <a:off x="795" y="1"/>
            <a:ext cx="2227721" cy="222772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8" name="矩形 17"/>
          <p:cNvSpPr/>
          <p:nvPr/>
        </p:nvSpPr>
        <p:spPr>
          <a:xfrm>
            <a:off x="2568068" y="3608184"/>
            <a:ext cx="705745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面向接口编程，而不是针对类编程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促进项目的松耦合</a:t>
            </a:r>
            <a:endParaRPr lang="en-US" altLang="zh-CN" sz="1333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易于测试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4730074" y="2588712"/>
            <a:ext cx="2733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000000"/>
                </a:solidFill>
              </a:rPr>
              <a:t>为什么用</a:t>
            </a:r>
            <a:r>
              <a:rPr kumimoji="1" lang="en-US" altLang="zh-CN" b="1" dirty="0">
                <a:solidFill>
                  <a:srgbClr val="000000"/>
                </a:solidFill>
              </a:rPr>
              <a:t>Spring </a:t>
            </a:r>
            <a:r>
              <a:rPr kumimoji="1" lang="zh-CN" altLang="en-US" b="1" dirty="0">
                <a:solidFill>
                  <a:srgbClr val="000000"/>
                </a:solidFill>
              </a:rPr>
              <a:t>？</a:t>
            </a:r>
            <a:endParaRPr kumimoji="1"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22823" y="5964414"/>
            <a:ext cx="2547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传智工作室</a:t>
            </a:r>
          </a:p>
        </p:txBody>
      </p:sp>
    </p:spTree>
    <p:extLst>
      <p:ext uri="{BB962C8B-B14F-4D97-AF65-F5344CB8AC3E}">
        <p14:creationId xmlns:p14="http://schemas.microsoft.com/office/powerpoint/2010/main" val="166279966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>
            <a:off x="-272687" y="-3413171"/>
            <a:ext cx="10546007" cy="10928500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2" name="直角三角形 1"/>
          <p:cNvSpPr/>
          <p:nvPr/>
        </p:nvSpPr>
        <p:spPr>
          <a:xfrm flipH="1">
            <a:off x="1419812" y="-3742330"/>
            <a:ext cx="10773776" cy="10746555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7466941" y="1431679"/>
            <a:ext cx="4284623" cy="5141236"/>
            <a:chOff x="5599610" y="1073759"/>
            <a:chExt cx="3213467" cy="3855927"/>
          </a:xfrm>
        </p:grpSpPr>
        <p:sp>
          <p:nvSpPr>
            <p:cNvPr id="10" name="圆角矩形 9"/>
            <p:cNvSpPr/>
            <p:nvPr/>
          </p:nvSpPr>
          <p:spPr>
            <a:xfrm>
              <a:off x="7856640" y="2579854"/>
              <a:ext cx="533717" cy="510062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grpSp>
          <p:nvGrpSpPr>
            <p:cNvPr id="11" name="组合 109"/>
            <p:cNvGrpSpPr/>
            <p:nvPr/>
          </p:nvGrpSpPr>
          <p:grpSpPr>
            <a:xfrm>
              <a:off x="5690867" y="2927462"/>
              <a:ext cx="3122210" cy="2002224"/>
              <a:chOff x="6665450" y="3775375"/>
              <a:chExt cx="4540930" cy="2912028"/>
            </a:xfrm>
          </p:grpSpPr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3996">
                <a:off x="6665450" y="3775375"/>
                <a:ext cx="4540930" cy="2912028"/>
              </a:xfrm>
              <a:prstGeom prst="rect">
                <a:avLst/>
              </a:prstGeom>
            </p:spPr>
          </p:pic>
          <p:sp>
            <p:nvSpPr>
              <p:cNvPr id="54" name="矩形 107"/>
              <p:cNvSpPr/>
              <p:nvPr/>
            </p:nvSpPr>
            <p:spPr>
              <a:xfrm>
                <a:off x="7555773" y="4008860"/>
                <a:ext cx="3206542" cy="1888282"/>
              </a:xfrm>
              <a:custGeom>
                <a:avLst/>
                <a:gdLst>
                  <a:gd name="connsiteX0" fmla="*/ 0 w 1621582"/>
                  <a:gd name="connsiteY0" fmla="*/ 0 h 1621582"/>
                  <a:gd name="connsiteX1" fmla="*/ 1621582 w 1621582"/>
                  <a:gd name="connsiteY1" fmla="*/ 0 h 1621582"/>
                  <a:gd name="connsiteX2" fmla="*/ 1621582 w 1621582"/>
                  <a:gd name="connsiteY2" fmla="*/ 1621582 h 1621582"/>
                  <a:gd name="connsiteX3" fmla="*/ 0 w 1621582"/>
                  <a:gd name="connsiteY3" fmla="*/ 1621582 h 1621582"/>
                  <a:gd name="connsiteX4" fmla="*/ 0 w 1621582"/>
                  <a:gd name="connsiteY4" fmla="*/ 0 h 1621582"/>
                  <a:gd name="connsiteX0" fmla="*/ 0 w 2154982"/>
                  <a:gd name="connsiteY0" fmla="*/ 1082040 h 2703622"/>
                  <a:gd name="connsiteX1" fmla="*/ 2154982 w 2154982"/>
                  <a:gd name="connsiteY1" fmla="*/ 0 h 2703622"/>
                  <a:gd name="connsiteX2" fmla="*/ 1621582 w 2154982"/>
                  <a:gd name="connsiteY2" fmla="*/ 2703622 h 2703622"/>
                  <a:gd name="connsiteX3" fmla="*/ 0 w 2154982"/>
                  <a:gd name="connsiteY3" fmla="*/ 2703622 h 2703622"/>
                  <a:gd name="connsiteX4" fmla="*/ 0 w 2154982"/>
                  <a:gd name="connsiteY4" fmla="*/ 1082040 h 2703622"/>
                  <a:gd name="connsiteX0" fmla="*/ 0 w 3206542"/>
                  <a:gd name="connsiteY0" fmla="*/ 1082040 h 2703622"/>
                  <a:gd name="connsiteX1" fmla="*/ 2154982 w 3206542"/>
                  <a:gd name="connsiteY1" fmla="*/ 0 h 2703622"/>
                  <a:gd name="connsiteX2" fmla="*/ 3206542 w 3206542"/>
                  <a:gd name="connsiteY2" fmla="*/ 730042 h 2703622"/>
                  <a:gd name="connsiteX3" fmla="*/ 0 w 3206542"/>
                  <a:gd name="connsiteY3" fmla="*/ 2703622 h 2703622"/>
                  <a:gd name="connsiteX4" fmla="*/ 0 w 3206542"/>
                  <a:gd name="connsiteY4" fmla="*/ 1082040 h 2703622"/>
                  <a:gd name="connsiteX0" fmla="*/ 0 w 3206542"/>
                  <a:gd name="connsiteY0" fmla="*/ 1082040 h 2017822"/>
                  <a:gd name="connsiteX1" fmla="*/ 2154982 w 3206542"/>
                  <a:gd name="connsiteY1" fmla="*/ 0 h 2017822"/>
                  <a:gd name="connsiteX2" fmla="*/ 3206542 w 3206542"/>
                  <a:gd name="connsiteY2" fmla="*/ 730042 h 2017822"/>
                  <a:gd name="connsiteX3" fmla="*/ 922020 w 3206542"/>
                  <a:gd name="connsiteY3" fmla="*/ 2017822 h 2017822"/>
                  <a:gd name="connsiteX4" fmla="*/ 0 w 3206542"/>
                  <a:gd name="connsiteY4" fmla="*/ 1082040 h 2017822"/>
                  <a:gd name="connsiteX0" fmla="*/ 0 w 3206542"/>
                  <a:gd name="connsiteY0" fmla="*/ 1082040 h 1812082"/>
                  <a:gd name="connsiteX1" fmla="*/ 2154982 w 3206542"/>
                  <a:gd name="connsiteY1" fmla="*/ 0 h 1812082"/>
                  <a:gd name="connsiteX2" fmla="*/ 3206542 w 3206542"/>
                  <a:gd name="connsiteY2" fmla="*/ 730042 h 1812082"/>
                  <a:gd name="connsiteX3" fmla="*/ 975360 w 3206542"/>
                  <a:gd name="connsiteY3" fmla="*/ 1812082 h 1812082"/>
                  <a:gd name="connsiteX4" fmla="*/ 0 w 3206542"/>
                  <a:gd name="connsiteY4" fmla="*/ 1082040 h 1812082"/>
                  <a:gd name="connsiteX0" fmla="*/ 0 w 3206542"/>
                  <a:gd name="connsiteY0" fmla="*/ 1082040 h 1903522"/>
                  <a:gd name="connsiteX1" fmla="*/ 2154982 w 3206542"/>
                  <a:gd name="connsiteY1" fmla="*/ 0 h 1903522"/>
                  <a:gd name="connsiteX2" fmla="*/ 3206542 w 3206542"/>
                  <a:gd name="connsiteY2" fmla="*/ 730042 h 1903522"/>
                  <a:gd name="connsiteX3" fmla="*/ 1120140 w 3206542"/>
                  <a:gd name="connsiteY3" fmla="*/ 1903522 h 1903522"/>
                  <a:gd name="connsiteX4" fmla="*/ 0 w 3206542"/>
                  <a:gd name="connsiteY4" fmla="*/ 1082040 h 1903522"/>
                  <a:gd name="connsiteX0" fmla="*/ 0 w 3206542"/>
                  <a:gd name="connsiteY0" fmla="*/ 1066800 h 1888282"/>
                  <a:gd name="connsiteX1" fmla="*/ 2132122 w 3206542"/>
                  <a:gd name="connsiteY1" fmla="*/ 0 h 1888282"/>
                  <a:gd name="connsiteX2" fmla="*/ 3206542 w 3206542"/>
                  <a:gd name="connsiteY2" fmla="*/ 714802 h 1888282"/>
                  <a:gd name="connsiteX3" fmla="*/ 1120140 w 3206542"/>
                  <a:gd name="connsiteY3" fmla="*/ 1888282 h 1888282"/>
                  <a:gd name="connsiteX4" fmla="*/ 0 w 3206542"/>
                  <a:gd name="connsiteY4" fmla="*/ 1066800 h 1888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6542" h="1888282">
                    <a:moveTo>
                      <a:pt x="0" y="1066800"/>
                    </a:moveTo>
                    <a:lnTo>
                      <a:pt x="2132122" y="0"/>
                    </a:lnTo>
                    <a:lnTo>
                      <a:pt x="3206542" y="714802"/>
                    </a:lnTo>
                    <a:lnTo>
                      <a:pt x="1120140" y="1888282"/>
                    </a:lnTo>
                    <a:lnTo>
                      <a:pt x="0" y="106680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2" name="圆角矩形 11"/>
            <p:cNvSpPr/>
            <p:nvPr/>
          </p:nvSpPr>
          <p:spPr>
            <a:xfrm>
              <a:off x="7007154" y="2402226"/>
              <a:ext cx="340977" cy="325864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599610" y="1754611"/>
              <a:ext cx="340977" cy="327002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59016" y="2797748"/>
              <a:ext cx="472093" cy="451170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543648" y="1073759"/>
              <a:ext cx="340977" cy="325864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880571" y="2178808"/>
              <a:ext cx="340977" cy="325864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457595" y="2015875"/>
              <a:ext cx="340977" cy="325864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395497" y="1086963"/>
              <a:ext cx="340977" cy="325864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003257" y="1283278"/>
              <a:ext cx="533717" cy="510062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7504477" y="1558063"/>
              <a:ext cx="352163" cy="336555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980629" y="1096980"/>
              <a:ext cx="352163" cy="336555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8425493" y="1679321"/>
              <a:ext cx="352163" cy="336555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8241409" y="2425511"/>
              <a:ext cx="352163" cy="336555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581807" y="2010530"/>
              <a:ext cx="352163" cy="336555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6250996" y="1328922"/>
              <a:ext cx="603035" cy="576308"/>
            </a:xfrm>
            <a:prstGeom prst="roundRect">
              <a:avLst/>
            </a:prstGeom>
            <a:solidFill>
              <a:sysClr val="window" lastClr="FFFFFF"/>
            </a:solidFill>
            <a:ln w="3175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6301359" y="1398108"/>
              <a:ext cx="502309" cy="437936"/>
            </a:xfrm>
            <a:custGeom>
              <a:avLst/>
              <a:gdLst>
                <a:gd name="T0" fmla="*/ 121 w 215"/>
                <a:gd name="T1" fmla="*/ 150 h 187"/>
                <a:gd name="T2" fmla="*/ 56 w 215"/>
                <a:gd name="T3" fmla="*/ 97 h 187"/>
                <a:gd name="T4" fmla="*/ 143 w 215"/>
                <a:gd name="T5" fmla="*/ 69 h 187"/>
                <a:gd name="T6" fmla="*/ 215 w 215"/>
                <a:gd name="T7" fmla="*/ 118 h 187"/>
                <a:gd name="T8" fmla="*/ 215 w 215"/>
                <a:gd name="T9" fmla="*/ 150 h 187"/>
                <a:gd name="T10" fmla="*/ 121 w 215"/>
                <a:gd name="T11" fmla="*/ 186 h 187"/>
                <a:gd name="T12" fmla="*/ 121 w 215"/>
                <a:gd name="T13" fmla="*/ 150 h 187"/>
                <a:gd name="T14" fmla="*/ 33 w 215"/>
                <a:gd name="T15" fmla="*/ 74 h 187"/>
                <a:gd name="T16" fmla="*/ 45 w 215"/>
                <a:gd name="T17" fmla="*/ 70 h 187"/>
                <a:gd name="T18" fmla="*/ 31 w 215"/>
                <a:gd name="T19" fmla="*/ 54 h 187"/>
                <a:gd name="T20" fmla="*/ 32 w 215"/>
                <a:gd name="T21" fmla="*/ 52 h 187"/>
                <a:gd name="T22" fmla="*/ 41 w 215"/>
                <a:gd name="T23" fmla="*/ 46 h 187"/>
                <a:gd name="T24" fmla="*/ 94 w 215"/>
                <a:gd name="T25" fmla="*/ 40 h 187"/>
                <a:gd name="T26" fmla="*/ 110 w 215"/>
                <a:gd name="T27" fmla="*/ 39 h 187"/>
                <a:gd name="T28" fmla="*/ 139 w 215"/>
                <a:gd name="T29" fmla="*/ 32 h 187"/>
                <a:gd name="T30" fmla="*/ 145 w 215"/>
                <a:gd name="T31" fmla="*/ 0 h 187"/>
                <a:gd name="T32" fmla="*/ 135 w 215"/>
                <a:gd name="T33" fmla="*/ 2 h 187"/>
                <a:gd name="T34" fmla="*/ 133 w 215"/>
                <a:gd name="T35" fmla="*/ 24 h 187"/>
                <a:gd name="T36" fmla="*/ 110 w 215"/>
                <a:gd name="T37" fmla="*/ 29 h 187"/>
                <a:gd name="T38" fmla="*/ 93 w 215"/>
                <a:gd name="T39" fmla="*/ 30 h 187"/>
                <a:gd name="T40" fmla="*/ 38 w 215"/>
                <a:gd name="T41" fmla="*/ 37 h 187"/>
                <a:gd name="T42" fmla="*/ 24 w 215"/>
                <a:gd name="T43" fmla="*/ 46 h 187"/>
                <a:gd name="T44" fmla="*/ 21 w 215"/>
                <a:gd name="T45" fmla="*/ 53 h 187"/>
                <a:gd name="T46" fmla="*/ 22 w 215"/>
                <a:gd name="T47" fmla="*/ 61 h 187"/>
                <a:gd name="T48" fmla="*/ 33 w 215"/>
                <a:gd name="T49" fmla="*/ 74 h 187"/>
                <a:gd name="T50" fmla="*/ 42 w 215"/>
                <a:gd name="T51" fmla="*/ 94 h 187"/>
                <a:gd name="T52" fmla="*/ 79 w 215"/>
                <a:gd name="T53" fmla="*/ 82 h 187"/>
                <a:gd name="T54" fmla="*/ 46 w 215"/>
                <a:gd name="T55" fmla="*/ 79 h 187"/>
                <a:gd name="T56" fmla="*/ 10 w 215"/>
                <a:gd name="T57" fmla="*/ 90 h 187"/>
                <a:gd name="T58" fmla="*/ 42 w 215"/>
                <a:gd name="T59" fmla="*/ 94 h 187"/>
                <a:gd name="T60" fmla="*/ 61 w 215"/>
                <a:gd name="T61" fmla="*/ 74 h 187"/>
                <a:gd name="T62" fmla="*/ 92 w 215"/>
                <a:gd name="T63" fmla="*/ 78 h 187"/>
                <a:gd name="T64" fmla="*/ 92 w 215"/>
                <a:gd name="T65" fmla="*/ 78 h 187"/>
                <a:gd name="T66" fmla="*/ 130 w 215"/>
                <a:gd name="T67" fmla="*/ 66 h 187"/>
                <a:gd name="T68" fmla="*/ 78 w 215"/>
                <a:gd name="T69" fmla="*/ 69 h 187"/>
                <a:gd name="T70" fmla="*/ 61 w 215"/>
                <a:gd name="T71" fmla="*/ 74 h 187"/>
                <a:gd name="T72" fmla="*/ 0 w 215"/>
                <a:gd name="T73" fmla="*/ 97 h 187"/>
                <a:gd name="T74" fmla="*/ 0 w 215"/>
                <a:gd name="T75" fmla="*/ 127 h 187"/>
                <a:gd name="T76" fmla="*/ 107 w 215"/>
                <a:gd name="T77" fmla="*/ 187 h 187"/>
                <a:gd name="T78" fmla="*/ 107 w 215"/>
                <a:gd name="T79" fmla="*/ 157 h 187"/>
                <a:gd name="T80" fmla="*/ 0 w 215"/>
                <a:gd name="T81" fmla="*/ 9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5" h="187">
                  <a:moveTo>
                    <a:pt x="121" y="150"/>
                  </a:moveTo>
                  <a:cubicBezTo>
                    <a:pt x="112" y="119"/>
                    <a:pt x="87" y="104"/>
                    <a:pt x="56" y="97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78" y="78"/>
                    <a:pt x="206" y="100"/>
                    <a:pt x="215" y="118"/>
                  </a:cubicBezTo>
                  <a:cubicBezTo>
                    <a:pt x="215" y="150"/>
                    <a:pt x="215" y="150"/>
                    <a:pt x="215" y="150"/>
                  </a:cubicBezTo>
                  <a:cubicBezTo>
                    <a:pt x="193" y="173"/>
                    <a:pt x="160" y="183"/>
                    <a:pt x="121" y="186"/>
                  </a:cubicBezTo>
                  <a:cubicBezTo>
                    <a:pt x="121" y="174"/>
                    <a:pt x="121" y="162"/>
                    <a:pt x="121" y="150"/>
                  </a:cubicBezTo>
                  <a:close/>
                  <a:moveTo>
                    <a:pt x="33" y="74"/>
                  </a:moveTo>
                  <a:cubicBezTo>
                    <a:pt x="45" y="70"/>
                    <a:pt x="45" y="70"/>
                    <a:pt x="45" y="70"/>
                  </a:cubicBezTo>
                  <a:cubicBezTo>
                    <a:pt x="42" y="68"/>
                    <a:pt x="30" y="59"/>
                    <a:pt x="31" y="54"/>
                  </a:cubicBezTo>
                  <a:cubicBezTo>
                    <a:pt x="31" y="54"/>
                    <a:pt x="32" y="53"/>
                    <a:pt x="32" y="52"/>
                  </a:cubicBezTo>
                  <a:cubicBezTo>
                    <a:pt x="34" y="50"/>
                    <a:pt x="37" y="48"/>
                    <a:pt x="41" y="46"/>
                  </a:cubicBezTo>
                  <a:cubicBezTo>
                    <a:pt x="52" y="42"/>
                    <a:pt x="74" y="41"/>
                    <a:pt x="94" y="40"/>
                  </a:cubicBezTo>
                  <a:cubicBezTo>
                    <a:pt x="100" y="40"/>
                    <a:pt x="105" y="40"/>
                    <a:pt x="110" y="39"/>
                  </a:cubicBezTo>
                  <a:cubicBezTo>
                    <a:pt x="123" y="39"/>
                    <a:pt x="133" y="38"/>
                    <a:pt x="139" y="32"/>
                  </a:cubicBezTo>
                  <a:cubicBezTo>
                    <a:pt x="146" y="27"/>
                    <a:pt x="149" y="17"/>
                    <a:pt x="145" y="0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8" y="15"/>
                    <a:pt x="137" y="21"/>
                    <a:pt x="133" y="24"/>
                  </a:cubicBezTo>
                  <a:cubicBezTo>
                    <a:pt x="129" y="28"/>
                    <a:pt x="120" y="28"/>
                    <a:pt x="110" y="29"/>
                  </a:cubicBezTo>
                  <a:cubicBezTo>
                    <a:pt x="104" y="29"/>
                    <a:pt x="99" y="30"/>
                    <a:pt x="93" y="30"/>
                  </a:cubicBezTo>
                  <a:cubicBezTo>
                    <a:pt x="72" y="31"/>
                    <a:pt x="49" y="32"/>
                    <a:pt x="38" y="37"/>
                  </a:cubicBezTo>
                  <a:cubicBezTo>
                    <a:pt x="32" y="39"/>
                    <a:pt x="27" y="42"/>
                    <a:pt x="24" y="46"/>
                  </a:cubicBezTo>
                  <a:cubicBezTo>
                    <a:pt x="22" y="48"/>
                    <a:pt x="21" y="50"/>
                    <a:pt x="21" y="53"/>
                  </a:cubicBezTo>
                  <a:cubicBezTo>
                    <a:pt x="20" y="55"/>
                    <a:pt x="21" y="58"/>
                    <a:pt x="22" y="61"/>
                  </a:cubicBezTo>
                  <a:cubicBezTo>
                    <a:pt x="23" y="65"/>
                    <a:pt x="27" y="69"/>
                    <a:pt x="33" y="74"/>
                  </a:cubicBezTo>
                  <a:close/>
                  <a:moveTo>
                    <a:pt x="42" y="94"/>
                  </a:moveTo>
                  <a:cubicBezTo>
                    <a:pt x="79" y="82"/>
                    <a:pt x="79" y="82"/>
                    <a:pt x="79" y="82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21" y="91"/>
                    <a:pt x="32" y="92"/>
                    <a:pt x="42" y="94"/>
                  </a:cubicBezTo>
                  <a:close/>
                  <a:moveTo>
                    <a:pt x="61" y="74"/>
                  </a:move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13" y="63"/>
                    <a:pt x="96" y="64"/>
                    <a:pt x="78" y="69"/>
                  </a:cubicBezTo>
                  <a:cubicBezTo>
                    <a:pt x="61" y="74"/>
                    <a:pt x="61" y="74"/>
                    <a:pt x="61" y="74"/>
                  </a:cubicBezTo>
                  <a:close/>
                  <a:moveTo>
                    <a:pt x="0" y="97"/>
                  </a:moveTo>
                  <a:cubicBezTo>
                    <a:pt x="0" y="107"/>
                    <a:pt x="0" y="117"/>
                    <a:pt x="0" y="127"/>
                  </a:cubicBezTo>
                  <a:cubicBezTo>
                    <a:pt x="36" y="148"/>
                    <a:pt x="71" y="166"/>
                    <a:pt x="107" y="187"/>
                  </a:cubicBezTo>
                  <a:cubicBezTo>
                    <a:pt x="107" y="177"/>
                    <a:pt x="107" y="167"/>
                    <a:pt x="107" y="157"/>
                  </a:cubicBezTo>
                  <a:cubicBezTo>
                    <a:pt x="95" y="112"/>
                    <a:pt x="50" y="104"/>
                    <a:pt x="0" y="97"/>
                  </a:cubicBezTo>
                  <a:close/>
                </a:path>
              </a:pathLst>
            </a:custGeom>
            <a:solidFill>
              <a:srgbClr val="6BAE2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102147" y="2325839"/>
              <a:ext cx="751148" cy="717856"/>
            </a:xfrm>
            <a:prstGeom prst="roundRect">
              <a:avLst/>
            </a:prstGeom>
            <a:solidFill>
              <a:sysClr val="window" lastClr="FFFFFF"/>
            </a:solidFill>
            <a:ln w="3175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50" name="Freeform 9"/>
            <p:cNvSpPr>
              <a:spLocks noEditPoints="1"/>
            </p:cNvSpPr>
            <p:nvPr/>
          </p:nvSpPr>
          <p:spPr bwMode="auto">
            <a:xfrm>
              <a:off x="6195336" y="2451680"/>
              <a:ext cx="564770" cy="466172"/>
            </a:xfrm>
            <a:custGeom>
              <a:avLst/>
              <a:gdLst>
                <a:gd name="T0" fmla="*/ 122 w 300"/>
                <a:gd name="T1" fmla="*/ 0 h 247"/>
                <a:gd name="T2" fmla="*/ 208 w 300"/>
                <a:gd name="T3" fmla="*/ 36 h 247"/>
                <a:gd name="T4" fmla="*/ 244 w 300"/>
                <a:gd name="T5" fmla="*/ 122 h 247"/>
                <a:gd name="T6" fmla="*/ 208 w 300"/>
                <a:gd name="T7" fmla="*/ 208 h 247"/>
                <a:gd name="T8" fmla="*/ 122 w 300"/>
                <a:gd name="T9" fmla="*/ 244 h 247"/>
                <a:gd name="T10" fmla="*/ 35 w 300"/>
                <a:gd name="T11" fmla="*/ 208 h 247"/>
                <a:gd name="T12" fmla="*/ 0 w 300"/>
                <a:gd name="T13" fmla="*/ 122 h 247"/>
                <a:gd name="T14" fmla="*/ 35 w 300"/>
                <a:gd name="T15" fmla="*/ 36 h 247"/>
                <a:gd name="T16" fmla="*/ 122 w 300"/>
                <a:gd name="T17" fmla="*/ 0 h 247"/>
                <a:gd name="T18" fmla="*/ 175 w 300"/>
                <a:gd name="T19" fmla="*/ 245 h 247"/>
                <a:gd name="T20" fmla="*/ 300 w 300"/>
                <a:gd name="T21" fmla="*/ 158 h 247"/>
                <a:gd name="T22" fmla="*/ 298 w 300"/>
                <a:gd name="T23" fmla="*/ 126 h 247"/>
                <a:gd name="T24" fmla="*/ 175 w 300"/>
                <a:gd name="T25" fmla="*/ 245 h 247"/>
                <a:gd name="T26" fmla="*/ 130 w 300"/>
                <a:gd name="T27" fmla="*/ 80 h 247"/>
                <a:gd name="T28" fmla="*/ 151 w 300"/>
                <a:gd name="T29" fmla="*/ 91 h 247"/>
                <a:gd name="T30" fmla="*/ 181 w 300"/>
                <a:gd name="T31" fmla="*/ 71 h 247"/>
                <a:gd name="T32" fmla="*/ 177 w 300"/>
                <a:gd name="T33" fmla="*/ 66 h 247"/>
                <a:gd name="T34" fmla="*/ 130 w 300"/>
                <a:gd name="T35" fmla="*/ 44 h 247"/>
                <a:gd name="T36" fmla="*/ 130 w 300"/>
                <a:gd name="T37" fmla="*/ 80 h 247"/>
                <a:gd name="T38" fmla="*/ 162 w 300"/>
                <a:gd name="T39" fmla="*/ 108 h 247"/>
                <a:gd name="T40" fmla="*/ 164 w 300"/>
                <a:gd name="T41" fmla="*/ 122 h 247"/>
                <a:gd name="T42" fmla="*/ 161 w 300"/>
                <a:gd name="T43" fmla="*/ 138 h 247"/>
                <a:gd name="T44" fmla="*/ 192 w 300"/>
                <a:gd name="T45" fmla="*/ 157 h 247"/>
                <a:gd name="T46" fmla="*/ 200 w 300"/>
                <a:gd name="T47" fmla="*/ 122 h 247"/>
                <a:gd name="T48" fmla="*/ 192 w 300"/>
                <a:gd name="T49" fmla="*/ 87 h 247"/>
                <a:gd name="T50" fmla="*/ 162 w 300"/>
                <a:gd name="T51" fmla="*/ 108 h 247"/>
                <a:gd name="T52" fmla="*/ 149 w 300"/>
                <a:gd name="T53" fmla="*/ 154 h 247"/>
                <a:gd name="T54" fmla="*/ 130 w 300"/>
                <a:gd name="T55" fmla="*/ 164 h 247"/>
                <a:gd name="T56" fmla="*/ 130 w 300"/>
                <a:gd name="T57" fmla="*/ 200 h 247"/>
                <a:gd name="T58" fmla="*/ 177 w 300"/>
                <a:gd name="T59" fmla="*/ 178 h 247"/>
                <a:gd name="T60" fmla="*/ 181 w 300"/>
                <a:gd name="T61" fmla="*/ 174 h 247"/>
                <a:gd name="T62" fmla="*/ 149 w 300"/>
                <a:gd name="T63" fmla="*/ 154 h 247"/>
                <a:gd name="T64" fmla="*/ 110 w 300"/>
                <a:gd name="T65" fmla="*/ 163 h 247"/>
                <a:gd name="T66" fmla="*/ 94 w 300"/>
                <a:gd name="T67" fmla="*/ 155 h 247"/>
                <a:gd name="T68" fmla="*/ 64 w 300"/>
                <a:gd name="T69" fmla="*/ 176 h 247"/>
                <a:gd name="T70" fmla="*/ 66 w 300"/>
                <a:gd name="T71" fmla="*/ 178 h 247"/>
                <a:gd name="T72" fmla="*/ 110 w 300"/>
                <a:gd name="T73" fmla="*/ 200 h 247"/>
                <a:gd name="T74" fmla="*/ 110 w 300"/>
                <a:gd name="T75" fmla="*/ 163 h 247"/>
                <a:gd name="T76" fmla="*/ 82 w 300"/>
                <a:gd name="T77" fmla="*/ 139 h 247"/>
                <a:gd name="T78" fmla="*/ 79 w 300"/>
                <a:gd name="T79" fmla="*/ 122 h 247"/>
                <a:gd name="T80" fmla="*/ 80 w 300"/>
                <a:gd name="T81" fmla="*/ 111 h 247"/>
                <a:gd name="T82" fmla="*/ 49 w 300"/>
                <a:gd name="T83" fmla="*/ 92 h 247"/>
                <a:gd name="T84" fmla="*/ 43 w 300"/>
                <a:gd name="T85" fmla="*/ 122 h 247"/>
                <a:gd name="T86" fmla="*/ 52 w 300"/>
                <a:gd name="T87" fmla="*/ 159 h 247"/>
                <a:gd name="T88" fmla="*/ 82 w 300"/>
                <a:gd name="T89" fmla="*/ 139 h 247"/>
                <a:gd name="T90" fmla="*/ 90 w 300"/>
                <a:gd name="T91" fmla="*/ 94 h 247"/>
                <a:gd name="T92" fmla="*/ 91 w 300"/>
                <a:gd name="T93" fmla="*/ 92 h 247"/>
                <a:gd name="T94" fmla="*/ 110 w 300"/>
                <a:gd name="T95" fmla="*/ 81 h 247"/>
                <a:gd name="T96" fmla="*/ 110 w 300"/>
                <a:gd name="T97" fmla="*/ 44 h 247"/>
                <a:gd name="T98" fmla="*/ 66 w 300"/>
                <a:gd name="T99" fmla="*/ 66 h 247"/>
                <a:gd name="T100" fmla="*/ 59 w 300"/>
                <a:gd name="T101" fmla="*/ 74 h 247"/>
                <a:gd name="T102" fmla="*/ 90 w 300"/>
                <a:gd name="T103" fmla="*/ 9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" h="247">
                  <a:moveTo>
                    <a:pt x="122" y="0"/>
                  </a:moveTo>
                  <a:cubicBezTo>
                    <a:pt x="155" y="0"/>
                    <a:pt x="186" y="14"/>
                    <a:pt x="208" y="36"/>
                  </a:cubicBezTo>
                  <a:cubicBezTo>
                    <a:pt x="230" y="58"/>
                    <a:pt x="244" y="88"/>
                    <a:pt x="244" y="122"/>
                  </a:cubicBezTo>
                  <a:cubicBezTo>
                    <a:pt x="244" y="156"/>
                    <a:pt x="230" y="186"/>
                    <a:pt x="208" y="208"/>
                  </a:cubicBezTo>
                  <a:cubicBezTo>
                    <a:pt x="186" y="230"/>
                    <a:pt x="155" y="244"/>
                    <a:pt x="122" y="244"/>
                  </a:cubicBezTo>
                  <a:cubicBezTo>
                    <a:pt x="88" y="244"/>
                    <a:pt x="57" y="230"/>
                    <a:pt x="35" y="208"/>
                  </a:cubicBezTo>
                  <a:cubicBezTo>
                    <a:pt x="13" y="186"/>
                    <a:pt x="0" y="156"/>
                    <a:pt x="0" y="122"/>
                  </a:cubicBezTo>
                  <a:cubicBezTo>
                    <a:pt x="0" y="88"/>
                    <a:pt x="13" y="58"/>
                    <a:pt x="35" y="36"/>
                  </a:cubicBezTo>
                  <a:cubicBezTo>
                    <a:pt x="57" y="14"/>
                    <a:pt x="88" y="0"/>
                    <a:pt x="122" y="0"/>
                  </a:cubicBezTo>
                  <a:close/>
                  <a:moveTo>
                    <a:pt x="175" y="245"/>
                  </a:moveTo>
                  <a:cubicBezTo>
                    <a:pt x="292" y="247"/>
                    <a:pt x="257" y="150"/>
                    <a:pt x="300" y="158"/>
                  </a:cubicBezTo>
                  <a:cubicBezTo>
                    <a:pt x="298" y="126"/>
                    <a:pt x="298" y="126"/>
                    <a:pt x="298" y="126"/>
                  </a:cubicBezTo>
                  <a:cubicBezTo>
                    <a:pt x="230" y="122"/>
                    <a:pt x="286" y="229"/>
                    <a:pt x="175" y="245"/>
                  </a:cubicBezTo>
                  <a:close/>
                  <a:moveTo>
                    <a:pt x="130" y="80"/>
                  </a:moveTo>
                  <a:cubicBezTo>
                    <a:pt x="139" y="82"/>
                    <a:pt x="146" y="86"/>
                    <a:pt x="151" y="91"/>
                  </a:cubicBezTo>
                  <a:cubicBezTo>
                    <a:pt x="181" y="71"/>
                    <a:pt x="181" y="71"/>
                    <a:pt x="181" y="71"/>
                  </a:cubicBezTo>
                  <a:cubicBezTo>
                    <a:pt x="180" y="69"/>
                    <a:pt x="179" y="68"/>
                    <a:pt x="177" y="66"/>
                  </a:cubicBezTo>
                  <a:cubicBezTo>
                    <a:pt x="165" y="54"/>
                    <a:pt x="149" y="46"/>
                    <a:pt x="130" y="44"/>
                  </a:cubicBezTo>
                  <a:cubicBezTo>
                    <a:pt x="130" y="80"/>
                    <a:pt x="130" y="80"/>
                    <a:pt x="130" y="80"/>
                  </a:cubicBezTo>
                  <a:close/>
                  <a:moveTo>
                    <a:pt x="162" y="108"/>
                  </a:moveTo>
                  <a:cubicBezTo>
                    <a:pt x="164" y="112"/>
                    <a:pt x="164" y="117"/>
                    <a:pt x="164" y="122"/>
                  </a:cubicBezTo>
                  <a:cubicBezTo>
                    <a:pt x="164" y="128"/>
                    <a:pt x="163" y="133"/>
                    <a:pt x="161" y="138"/>
                  </a:cubicBezTo>
                  <a:cubicBezTo>
                    <a:pt x="192" y="157"/>
                    <a:pt x="192" y="157"/>
                    <a:pt x="192" y="157"/>
                  </a:cubicBezTo>
                  <a:cubicBezTo>
                    <a:pt x="197" y="147"/>
                    <a:pt x="200" y="135"/>
                    <a:pt x="200" y="122"/>
                  </a:cubicBezTo>
                  <a:cubicBezTo>
                    <a:pt x="200" y="110"/>
                    <a:pt x="197" y="98"/>
                    <a:pt x="192" y="87"/>
                  </a:cubicBezTo>
                  <a:cubicBezTo>
                    <a:pt x="162" y="108"/>
                    <a:pt x="162" y="108"/>
                    <a:pt x="162" y="108"/>
                  </a:cubicBezTo>
                  <a:close/>
                  <a:moveTo>
                    <a:pt x="149" y="154"/>
                  </a:moveTo>
                  <a:cubicBezTo>
                    <a:pt x="144" y="159"/>
                    <a:pt x="138" y="162"/>
                    <a:pt x="130" y="164"/>
                  </a:cubicBezTo>
                  <a:cubicBezTo>
                    <a:pt x="130" y="200"/>
                    <a:pt x="130" y="200"/>
                    <a:pt x="130" y="200"/>
                  </a:cubicBezTo>
                  <a:cubicBezTo>
                    <a:pt x="149" y="198"/>
                    <a:pt x="165" y="190"/>
                    <a:pt x="177" y="178"/>
                  </a:cubicBezTo>
                  <a:cubicBezTo>
                    <a:pt x="178" y="176"/>
                    <a:pt x="180" y="175"/>
                    <a:pt x="181" y="174"/>
                  </a:cubicBezTo>
                  <a:cubicBezTo>
                    <a:pt x="149" y="154"/>
                    <a:pt x="149" y="154"/>
                    <a:pt x="149" y="154"/>
                  </a:cubicBezTo>
                  <a:close/>
                  <a:moveTo>
                    <a:pt x="110" y="163"/>
                  </a:moveTo>
                  <a:cubicBezTo>
                    <a:pt x="104" y="162"/>
                    <a:pt x="99" y="159"/>
                    <a:pt x="94" y="155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5" y="176"/>
                    <a:pt x="65" y="177"/>
                    <a:pt x="66" y="178"/>
                  </a:cubicBezTo>
                  <a:cubicBezTo>
                    <a:pt x="78" y="189"/>
                    <a:pt x="93" y="197"/>
                    <a:pt x="110" y="200"/>
                  </a:cubicBezTo>
                  <a:cubicBezTo>
                    <a:pt x="110" y="163"/>
                    <a:pt x="110" y="163"/>
                    <a:pt x="110" y="163"/>
                  </a:cubicBezTo>
                  <a:close/>
                  <a:moveTo>
                    <a:pt x="82" y="139"/>
                  </a:moveTo>
                  <a:cubicBezTo>
                    <a:pt x="80" y="134"/>
                    <a:pt x="79" y="128"/>
                    <a:pt x="79" y="122"/>
                  </a:cubicBezTo>
                  <a:cubicBezTo>
                    <a:pt x="79" y="118"/>
                    <a:pt x="79" y="115"/>
                    <a:pt x="80" y="11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5" y="101"/>
                    <a:pt x="43" y="111"/>
                    <a:pt x="43" y="122"/>
                  </a:cubicBezTo>
                  <a:cubicBezTo>
                    <a:pt x="43" y="135"/>
                    <a:pt x="46" y="148"/>
                    <a:pt x="52" y="159"/>
                  </a:cubicBezTo>
                  <a:cubicBezTo>
                    <a:pt x="82" y="139"/>
                    <a:pt x="82" y="139"/>
                    <a:pt x="82" y="139"/>
                  </a:cubicBezTo>
                  <a:close/>
                  <a:moveTo>
                    <a:pt x="90" y="94"/>
                  </a:moveTo>
                  <a:cubicBezTo>
                    <a:pt x="90" y="93"/>
                    <a:pt x="91" y="92"/>
                    <a:pt x="91" y="92"/>
                  </a:cubicBezTo>
                  <a:cubicBezTo>
                    <a:pt x="97" y="86"/>
                    <a:pt x="103" y="83"/>
                    <a:pt x="110" y="81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93" y="46"/>
                    <a:pt x="78" y="55"/>
                    <a:pt x="66" y="66"/>
                  </a:cubicBezTo>
                  <a:cubicBezTo>
                    <a:pt x="63" y="69"/>
                    <a:pt x="61" y="72"/>
                    <a:pt x="59" y="74"/>
                  </a:cubicBezTo>
                  <a:lnTo>
                    <a:pt x="90" y="94"/>
                  </a:lnTo>
                  <a:close/>
                </a:path>
              </a:pathLst>
            </a:custGeom>
            <a:solidFill>
              <a:srgbClr val="6BAE2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6942672" y="2699108"/>
              <a:ext cx="479079" cy="457845"/>
            </a:xfrm>
            <a:prstGeom prst="roundRect">
              <a:avLst/>
            </a:prstGeom>
            <a:solidFill>
              <a:sysClr val="window" lastClr="FFFFFF"/>
            </a:solidFill>
            <a:ln w="3175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8" name="Freeform 13"/>
            <p:cNvSpPr>
              <a:spLocks noEditPoints="1"/>
            </p:cNvSpPr>
            <p:nvPr/>
          </p:nvSpPr>
          <p:spPr bwMode="auto">
            <a:xfrm>
              <a:off x="7011433" y="2752874"/>
              <a:ext cx="341556" cy="350313"/>
            </a:xfrm>
            <a:custGeom>
              <a:avLst/>
              <a:gdLst>
                <a:gd name="T0" fmla="*/ 5 w 96"/>
                <a:gd name="T1" fmla="*/ 42 h 99"/>
                <a:gd name="T2" fmla="*/ 74 w 96"/>
                <a:gd name="T3" fmla="*/ 42 h 99"/>
                <a:gd name="T4" fmla="*/ 77 w 96"/>
                <a:gd name="T5" fmla="*/ 41 h 99"/>
                <a:gd name="T6" fmla="*/ 91 w 96"/>
                <a:gd name="T7" fmla="*/ 47 h 99"/>
                <a:gd name="T8" fmla="*/ 96 w 96"/>
                <a:gd name="T9" fmla="*/ 60 h 99"/>
                <a:gd name="T10" fmla="*/ 91 w 96"/>
                <a:gd name="T11" fmla="*/ 73 h 99"/>
                <a:gd name="T12" fmla="*/ 77 w 96"/>
                <a:gd name="T13" fmla="*/ 78 h 99"/>
                <a:gd name="T14" fmla="*/ 68 w 96"/>
                <a:gd name="T15" fmla="*/ 76 h 99"/>
                <a:gd name="T16" fmla="*/ 62 w 96"/>
                <a:gd name="T17" fmla="*/ 85 h 99"/>
                <a:gd name="T18" fmla="*/ 67 w 96"/>
                <a:gd name="T19" fmla="*/ 85 h 99"/>
                <a:gd name="T20" fmla="*/ 84 w 96"/>
                <a:gd name="T21" fmla="*/ 85 h 99"/>
                <a:gd name="T22" fmla="*/ 71 w 96"/>
                <a:gd name="T23" fmla="*/ 99 h 99"/>
                <a:gd name="T24" fmla="*/ 17 w 96"/>
                <a:gd name="T25" fmla="*/ 99 h 99"/>
                <a:gd name="T26" fmla="*/ 12 w 96"/>
                <a:gd name="T27" fmla="*/ 99 h 99"/>
                <a:gd name="T28" fmla="*/ 0 w 96"/>
                <a:gd name="T29" fmla="*/ 85 h 99"/>
                <a:gd name="T30" fmla="*/ 17 w 96"/>
                <a:gd name="T31" fmla="*/ 85 h 99"/>
                <a:gd name="T32" fmla="*/ 21 w 96"/>
                <a:gd name="T33" fmla="*/ 85 h 99"/>
                <a:gd name="T34" fmla="*/ 5 w 96"/>
                <a:gd name="T35" fmla="*/ 42 h 99"/>
                <a:gd name="T36" fmla="*/ 56 w 96"/>
                <a:gd name="T37" fmla="*/ 36 h 99"/>
                <a:gd name="T38" fmla="*/ 55 w 96"/>
                <a:gd name="T39" fmla="*/ 6 h 99"/>
                <a:gd name="T40" fmla="*/ 56 w 96"/>
                <a:gd name="T41" fmla="*/ 36 h 99"/>
                <a:gd name="T42" fmla="*/ 43 w 96"/>
                <a:gd name="T43" fmla="*/ 30 h 99"/>
                <a:gd name="T44" fmla="*/ 42 w 96"/>
                <a:gd name="T45" fmla="*/ 0 h 99"/>
                <a:gd name="T46" fmla="*/ 43 w 96"/>
                <a:gd name="T47" fmla="*/ 30 h 99"/>
                <a:gd name="T48" fmla="*/ 30 w 96"/>
                <a:gd name="T49" fmla="*/ 34 h 99"/>
                <a:gd name="T50" fmla="*/ 29 w 96"/>
                <a:gd name="T51" fmla="*/ 4 h 99"/>
                <a:gd name="T52" fmla="*/ 30 w 96"/>
                <a:gd name="T53" fmla="*/ 34 h 99"/>
                <a:gd name="T54" fmla="*/ 15 w 96"/>
                <a:gd name="T55" fmla="*/ 53 h 99"/>
                <a:gd name="T56" fmla="*/ 26 w 96"/>
                <a:gd name="T57" fmla="*/ 80 h 99"/>
                <a:gd name="T58" fmla="*/ 33 w 96"/>
                <a:gd name="T59" fmla="*/ 75 h 99"/>
                <a:gd name="T60" fmla="*/ 24 w 96"/>
                <a:gd name="T61" fmla="*/ 52 h 99"/>
                <a:gd name="T62" fmla="*/ 15 w 96"/>
                <a:gd name="T63" fmla="*/ 53 h 99"/>
                <a:gd name="T64" fmla="*/ 77 w 96"/>
                <a:gd name="T65" fmla="*/ 50 h 99"/>
                <a:gd name="T66" fmla="*/ 72 w 96"/>
                <a:gd name="T67" fmla="*/ 68 h 99"/>
                <a:gd name="T68" fmla="*/ 77 w 96"/>
                <a:gd name="T69" fmla="*/ 70 h 99"/>
                <a:gd name="T70" fmla="*/ 84 w 96"/>
                <a:gd name="T71" fmla="*/ 67 h 99"/>
                <a:gd name="T72" fmla="*/ 87 w 96"/>
                <a:gd name="T73" fmla="*/ 60 h 99"/>
                <a:gd name="T74" fmla="*/ 84 w 96"/>
                <a:gd name="T75" fmla="*/ 53 h 99"/>
                <a:gd name="T76" fmla="*/ 77 w 96"/>
                <a:gd name="T77" fmla="*/ 50 h 99"/>
                <a:gd name="T78" fmla="*/ 77 w 96"/>
                <a:gd name="T79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" h="99">
                  <a:moveTo>
                    <a:pt x="5" y="42"/>
                  </a:moveTo>
                  <a:cubicBezTo>
                    <a:pt x="28" y="42"/>
                    <a:pt x="51" y="42"/>
                    <a:pt x="74" y="42"/>
                  </a:cubicBezTo>
                  <a:cubicBezTo>
                    <a:pt x="75" y="41"/>
                    <a:pt x="76" y="41"/>
                    <a:pt x="77" y="41"/>
                  </a:cubicBezTo>
                  <a:cubicBezTo>
                    <a:pt x="83" y="41"/>
                    <a:pt x="87" y="43"/>
                    <a:pt x="91" y="47"/>
                  </a:cubicBezTo>
                  <a:cubicBezTo>
                    <a:pt x="94" y="50"/>
                    <a:pt x="96" y="55"/>
                    <a:pt x="96" y="60"/>
                  </a:cubicBezTo>
                  <a:cubicBezTo>
                    <a:pt x="96" y="65"/>
                    <a:pt x="94" y="70"/>
                    <a:pt x="91" y="73"/>
                  </a:cubicBezTo>
                  <a:cubicBezTo>
                    <a:pt x="87" y="76"/>
                    <a:pt x="83" y="78"/>
                    <a:pt x="77" y="78"/>
                  </a:cubicBezTo>
                  <a:cubicBezTo>
                    <a:pt x="74" y="78"/>
                    <a:pt x="71" y="78"/>
                    <a:pt x="68" y="76"/>
                  </a:cubicBezTo>
                  <a:cubicBezTo>
                    <a:pt x="67" y="79"/>
                    <a:pt x="65" y="82"/>
                    <a:pt x="62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11" y="72"/>
                    <a:pt x="6" y="58"/>
                    <a:pt x="5" y="42"/>
                  </a:cubicBezTo>
                  <a:close/>
                  <a:moveTo>
                    <a:pt x="56" y="36"/>
                  </a:moveTo>
                  <a:cubicBezTo>
                    <a:pt x="42" y="15"/>
                    <a:pt x="59" y="19"/>
                    <a:pt x="55" y="6"/>
                  </a:cubicBezTo>
                  <a:cubicBezTo>
                    <a:pt x="64" y="18"/>
                    <a:pt x="50" y="19"/>
                    <a:pt x="56" y="36"/>
                  </a:cubicBezTo>
                  <a:close/>
                  <a:moveTo>
                    <a:pt x="43" y="30"/>
                  </a:moveTo>
                  <a:cubicBezTo>
                    <a:pt x="37" y="13"/>
                    <a:pt x="51" y="12"/>
                    <a:pt x="42" y="0"/>
                  </a:cubicBezTo>
                  <a:cubicBezTo>
                    <a:pt x="46" y="14"/>
                    <a:pt x="29" y="10"/>
                    <a:pt x="43" y="30"/>
                  </a:cubicBezTo>
                  <a:close/>
                  <a:moveTo>
                    <a:pt x="30" y="34"/>
                  </a:moveTo>
                  <a:cubicBezTo>
                    <a:pt x="16" y="14"/>
                    <a:pt x="33" y="18"/>
                    <a:pt x="29" y="4"/>
                  </a:cubicBezTo>
                  <a:cubicBezTo>
                    <a:pt x="38" y="17"/>
                    <a:pt x="24" y="17"/>
                    <a:pt x="30" y="34"/>
                  </a:cubicBezTo>
                  <a:close/>
                  <a:moveTo>
                    <a:pt x="15" y="53"/>
                  </a:moveTo>
                  <a:cubicBezTo>
                    <a:pt x="17" y="62"/>
                    <a:pt x="21" y="72"/>
                    <a:pt x="26" y="8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9" y="68"/>
                    <a:pt x="25" y="59"/>
                    <a:pt x="24" y="52"/>
                  </a:cubicBezTo>
                  <a:cubicBezTo>
                    <a:pt x="15" y="53"/>
                    <a:pt x="15" y="53"/>
                    <a:pt x="15" y="53"/>
                  </a:cubicBezTo>
                  <a:close/>
                  <a:moveTo>
                    <a:pt x="77" y="50"/>
                  </a:moveTo>
                  <a:cubicBezTo>
                    <a:pt x="76" y="56"/>
                    <a:pt x="74" y="62"/>
                    <a:pt x="72" y="68"/>
                  </a:cubicBezTo>
                  <a:cubicBezTo>
                    <a:pt x="74" y="69"/>
                    <a:pt x="75" y="70"/>
                    <a:pt x="77" y="70"/>
                  </a:cubicBezTo>
                  <a:cubicBezTo>
                    <a:pt x="80" y="70"/>
                    <a:pt x="83" y="69"/>
                    <a:pt x="84" y="67"/>
                  </a:cubicBezTo>
                  <a:cubicBezTo>
                    <a:pt x="86" y="65"/>
                    <a:pt x="87" y="63"/>
                    <a:pt x="87" y="60"/>
                  </a:cubicBezTo>
                  <a:cubicBezTo>
                    <a:pt x="87" y="57"/>
                    <a:pt x="86" y="55"/>
                    <a:pt x="84" y="53"/>
                  </a:cubicBezTo>
                  <a:cubicBezTo>
                    <a:pt x="83" y="51"/>
                    <a:pt x="80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lose/>
                </a:path>
              </a:pathLst>
            </a:custGeom>
            <a:solidFill>
              <a:srgbClr val="6BAE2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6898190" y="1715630"/>
              <a:ext cx="775237" cy="740878"/>
            </a:xfrm>
            <a:prstGeom prst="roundRect">
              <a:avLst/>
            </a:prstGeom>
            <a:solidFill>
              <a:sysClr val="window" lastClr="FFFFFF"/>
            </a:solidFill>
            <a:ln w="3175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6" name="Freeform 21"/>
            <p:cNvSpPr>
              <a:spLocks noEditPoints="1"/>
            </p:cNvSpPr>
            <p:nvPr/>
          </p:nvSpPr>
          <p:spPr bwMode="auto">
            <a:xfrm>
              <a:off x="7015444" y="1787658"/>
              <a:ext cx="540730" cy="596822"/>
            </a:xfrm>
            <a:custGeom>
              <a:avLst/>
              <a:gdLst>
                <a:gd name="T0" fmla="*/ 25 w 99"/>
                <a:gd name="T1" fmla="*/ 58 h 109"/>
                <a:gd name="T2" fmla="*/ 15 w 99"/>
                <a:gd name="T3" fmla="*/ 61 h 109"/>
                <a:gd name="T4" fmla="*/ 51 w 99"/>
                <a:gd name="T5" fmla="*/ 55 h 109"/>
                <a:gd name="T6" fmla="*/ 63 w 99"/>
                <a:gd name="T7" fmla="*/ 46 h 109"/>
                <a:gd name="T8" fmla="*/ 56 w 99"/>
                <a:gd name="T9" fmla="*/ 59 h 109"/>
                <a:gd name="T10" fmla="*/ 51 w 99"/>
                <a:gd name="T11" fmla="*/ 67 h 109"/>
                <a:gd name="T12" fmla="*/ 46 w 99"/>
                <a:gd name="T13" fmla="*/ 57 h 109"/>
                <a:gd name="T14" fmla="*/ 38 w 99"/>
                <a:gd name="T15" fmla="*/ 37 h 109"/>
                <a:gd name="T16" fmla="*/ 51 w 99"/>
                <a:gd name="T17" fmla="*/ 55 h 109"/>
                <a:gd name="T18" fmla="*/ 42 w 99"/>
                <a:gd name="T19" fmla="*/ 33 h 109"/>
                <a:gd name="T20" fmla="*/ 42 w 99"/>
                <a:gd name="T21" fmla="*/ 0 h 109"/>
                <a:gd name="T22" fmla="*/ 15 w 99"/>
                <a:gd name="T23" fmla="*/ 25 h 109"/>
                <a:gd name="T24" fmla="*/ 15 w 99"/>
                <a:gd name="T25" fmla="*/ 94 h 109"/>
                <a:gd name="T26" fmla="*/ 84 w 99"/>
                <a:gd name="T27" fmla="*/ 94 h 109"/>
                <a:gd name="T28" fmla="*/ 97 w 99"/>
                <a:gd name="T29" fmla="*/ 73 h 109"/>
                <a:gd name="T30" fmla="*/ 85 w 99"/>
                <a:gd name="T31" fmla="*/ 71 h 109"/>
                <a:gd name="T32" fmla="*/ 49 w 99"/>
                <a:gd name="T33" fmla="*/ 97 h 109"/>
                <a:gd name="T34" fmla="*/ 12 w 99"/>
                <a:gd name="T35" fmla="*/ 60 h 109"/>
                <a:gd name="T36" fmla="*/ 42 w 99"/>
                <a:gd name="T37" fmla="*/ 22 h 109"/>
                <a:gd name="T38" fmla="*/ 85 w 99"/>
                <a:gd name="T39" fmla="*/ 47 h 109"/>
                <a:gd name="T40" fmla="*/ 95 w 99"/>
                <a:gd name="T41" fmla="*/ 41 h 109"/>
                <a:gd name="T42" fmla="*/ 98 w 99"/>
                <a:gd name="T43" fmla="*/ 53 h 109"/>
                <a:gd name="T44" fmla="*/ 87 w 99"/>
                <a:gd name="T45" fmla="*/ 56 h 109"/>
                <a:gd name="T46" fmla="*/ 87 w 99"/>
                <a:gd name="T47" fmla="*/ 67 h 109"/>
                <a:gd name="T48" fmla="*/ 87 w 99"/>
                <a:gd name="T49" fmla="*/ 59 h 109"/>
                <a:gd name="T50" fmla="*/ 99 w 99"/>
                <a:gd name="T51" fmla="*/ 57 h 109"/>
                <a:gd name="T52" fmla="*/ 99 w 99"/>
                <a:gd name="T53" fmla="*/ 60 h 109"/>
                <a:gd name="T54" fmla="*/ 97 w 99"/>
                <a:gd name="T55" fmla="*/ 71 h 109"/>
                <a:gd name="T56" fmla="*/ 87 w 99"/>
                <a:gd name="T57" fmla="*/ 67 h 109"/>
                <a:gd name="T58" fmla="*/ 80 w 99"/>
                <a:gd name="T59" fmla="*/ 37 h 109"/>
                <a:gd name="T60" fmla="*/ 88 w 99"/>
                <a:gd name="T61" fmla="*/ 28 h 109"/>
                <a:gd name="T62" fmla="*/ 94 w 99"/>
                <a:gd name="T63" fmla="*/ 38 h 109"/>
                <a:gd name="T64" fmla="*/ 84 w 99"/>
                <a:gd name="T65" fmla="*/ 44 h 109"/>
                <a:gd name="T66" fmla="*/ 77 w 99"/>
                <a:gd name="T67" fmla="*/ 34 h 109"/>
                <a:gd name="T68" fmla="*/ 71 w 99"/>
                <a:gd name="T69" fmla="*/ 28 h 109"/>
                <a:gd name="T70" fmla="*/ 76 w 99"/>
                <a:gd name="T71" fmla="*/ 18 h 109"/>
                <a:gd name="T72" fmla="*/ 84 w 99"/>
                <a:gd name="T73" fmla="*/ 25 h 109"/>
                <a:gd name="T74" fmla="*/ 86 w 99"/>
                <a:gd name="T75" fmla="*/ 27 h 109"/>
                <a:gd name="T76" fmla="*/ 50 w 99"/>
                <a:gd name="T77" fmla="*/ 93 h 109"/>
                <a:gd name="T78" fmla="*/ 53 w 99"/>
                <a:gd name="T79" fmla="*/ 83 h 109"/>
                <a:gd name="T80" fmla="*/ 50 w 99"/>
                <a:gd name="T81" fmla="*/ 93 h 109"/>
                <a:gd name="T82" fmla="*/ 67 w 99"/>
                <a:gd name="T83" fmla="*/ 76 h 109"/>
                <a:gd name="T84" fmla="*/ 77 w 99"/>
                <a:gd name="T85" fmla="*/ 81 h 109"/>
                <a:gd name="T86" fmla="*/ 25 w 99"/>
                <a:gd name="T87" fmla="*/ 83 h 109"/>
                <a:gd name="T88" fmla="*/ 34 w 99"/>
                <a:gd name="T89" fmla="*/ 78 h 109"/>
                <a:gd name="T90" fmla="*/ 25 w 99"/>
                <a:gd name="T91" fmla="*/ 83 h 109"/>
                <a:gd name="T92" fmla="*/ 33 w 99"/>
                <a:gd name="T93" fmla="*/ 40 h 109"/>
                <a:gd name="T94" fmla="*/ 23 w 99"/>
                <a:gd name="T95" fmla="*/ 36 h 109"/>
                <a:gd name="T96" fmla="*/ 75 w 99"/>
                <a:gd name="T97" fmla="*/ 34 h 109"/>
                <a:gd name="T98" fmla="*/ 66 w 99"/>
                <a:gd name="T99" fmla="*/ 39 h 109"/>
                <a:gd name="T100" fmla="*/ 75 w 99"/>
                <a:gd name="T101" fmla="*/ 34 h 109"/>
                <a:gd name="T102" fmla="*/ 75 w 99"/>
                <a:gd name="T103" fmla="*/ 59 h 109"/>
                <a:gd name="T104" fmla="*/ 85 w 99"/>
                <a:gd name="T10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109">
                  <a:moveTo>
                    <a:pt x="15" y="58"/>
                  </a:moveTo>
                  <a:cubicBezTo>
                    <a:pt x="25" y="58"/>
                    <a:pt x="25" y="58"/>
                    <a:pt x="25" y="58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8"/>
                    <a:pt x="15" y="58"/>
                    <a:pt x="15" y="58"/>
                  </a:cubicBezTo>
                  <a:close/>
                  <a:moveTo>
                    <a:pt x="51" y="55"/>
                  </a:moveTo>
                  <a:cubicBezTo>
                    <a:pt x="52" y="55"/>
                    <a:pt x="52" y="55"/>
                    <a:pt x="53" y="55"/>
                  </a:cubicBezTo>
                  <a:cubicBezTo>
                    <a:pt x="56" y="52"/>
                    <a:pt x="60" y="48"/>
                    <a:pt x="63" y="46"/>
                  </a:cubicBezTo>
                  <a:cubicBezTo>
                    <a:pt x="64" y="46"/>
                    <a:pt x="65" y="47"/>
                    <a:pt x="66" y="48"/>
                  </a:cubicBezTo>
                  <a:cubicBezTo>
                    <a:pt x="63" y="53"/>
                    <a:pt x="60" y="56"/>
                    <a:pt x="56" y="59"/>
                  </a:cubicBezTo>
                  <a:cubicBezTo>
                    <a:pt x="57" y="60"/>
                    <a:pt x="57" y="60"/>
                    <a:pt x="57" y="61"/>
                  </a:cubicBezTo>
                  <a:cubicBezTo>
                    <a:pt x="57" y="64"/>
                    <a:pt x="54" y="67"/>
                    <a:pt x="51" y="67"/>
                  </a:cubicBezTo>
                  <a:cubicBezTo>
                    <a:pt x="47" y="67"/>
                    <a:pt x="45" y="64"/>
                    <a:pt x="45" y="61"/>
                  </a:cubicBezTo>
                  <a:cubicBezTo>
                    <a:pt x="45" y="59"/>
                    <a:pt x="45" y="58"/>
                    <a:pt x="46" y="57"/>
                  </a:cubicBezTo>
                  <a:cubicBezTo>
                    <a:pt x="41" y="51"/>
                    <a:pt x="38" y="45"/>
                    <a:pt x="35" y="38"/>
                  </a:cubicBezTo>
                  <a:cubicBezTo>
                    <a:pt x="36" y="38"/>
                    <a:pt x="37" y="37"/>
                    <a:pt x="38" y="37"/>
                  </a:cubicBezTo>
                  <a:cubicBezTo>
                    <a:pt x="42" y="42"/>
                    <a:pt x="46" y="49"/>
                    <a:pt x="49" y="55"/>
                  </a:cubicBezTo>
                  <a:cubicBezTo>
                    <a:pt x="49" y="55"/>
                    <a:pt x="50" y="55"/>
                    <a:pt x="51" y="55"/>
                  </a:cubicBezTo>
                  <a:close/>
                  <a:moveTo>
                    <a:pt x="42" y="22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2" y="12"/>
                    <a:pt x="22" y="17"/>
                    <a:pt x="15" y="25"/>
                  </a:cubicBezTo>
                  <a:cubicBezTo>
                    <a:pt x="5" y="34"/>
                    <a:pt x="0" y="46"/>
                    <a:pt x="0" y="60"/>
                  </a:cubicBezTo>
                  <a:cubicBezTo>
                    <a:pt x="0" y="73"/>
                    <a:pt x="5" y="85"/>
                    <a:pt x="15" y="94"/>
                  </a:cubicBezTo>
                  <a:cubicBezTo>
                    <a:pt x="24" y="104"/>
                    <a:pt x="36" y="109"/>
                    <a:pt x="49" y="109"/>
                  </a:cubicBezTo>
                  <a:cubicBezTo>
                    <a:pt x="63" y="109"/>
                    <a:pt x="75" y="104"/>
                    <a:pt x="84" y="94"/>
                  </a:cubicBezTo>
                  <a:cubicBezTo>
                    <a:pt x="90" y="89"/>
                    <a:pt x="94" y="82"/>
                    <a:pt x="96" y="75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4" y="77"/>
                    <a:pt x="80" y="82"/>
                    <a:pt x="76" y="86"/>
                  </a:cubicBezTo>
                  <a:cubicBezTo>
                    <a:pt x="69" y="93"/>
                    <a:pt x="60" y="97"/>
                    <a:pt x="49" y="97"/>
                  </a:cubicBezTo>
                  <a:cubicBezTo>
                    <a:pt x="39" y="97"/>
                    <a:pt x="30" y="93"/>
                    <a:pt x="23" y="86"/>
                  </a:cubicBezTo>
                  <a:cubicBezTo>
                    <a:pt x="16" y="79"/>
                    <a:pt x="12" y="70"/>
                    <a:pt x="12" y="60"/>
                  </a:cubicBezTo>
                  <a:cubicBezTo>
                    <a:pt x="12" y="50"/>
                    <a:pt x="16" y="40"/>
                    <a:pt x="23" y="33"/>
                  </a:cubicBezTo>
                  <a:cubicBezTo>
                    <a:pt x="28" y="28"/>
                    <a:pt x="35" y="24"/>
                    <a:pt x="42" y="22"/>
                  </a:cubicBezTo>
                  <a:close/>
                  <a:moveTo>
                    <a:pt x="87" y="54"/>
                  </a:moveTo>
                  <a:cubicBezTo>
                    <a:pt x="87" y="52"/>
                    <a:pt x="86" y="49"/>
                    <a:pt x="85" y="47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6"/>
                    <a:pt x="98" y="50"/>
                    <a:pt x="98" y="53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54"/>
                    <a:pt x="87" y="54"/>
                    <a:pt x="87" y="54"/>
                  </a:cubicBezTo>
                  <a:close/>
                  <a:moveTo>
                    <a:pt x="87" y="67"/>
                  </a:moveTo>
                  <a:cubicBezTo>
                    <a:pt x="87" y="64"/>
                    <a:pt x="87" y="62"/>
                    <a:pt x="87" y="60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99" y="63"/>
                    <a:pt x="99" y="66"/>
                    <a:pt x="98" y="6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7"/>
                    <a:pt x="87" y="67"/>
                    <a:pt x="87" y="67"/>
                  </a:cubicBezTo>
                  <a:close/>
                  <a:moveTo>
                    <a:pt x="83" y="42"/>
                  </a:moveTo>
                  <a:cubicBezTo>
                    <a:pt x="82" y="40"/>
                    <a:pt x="81" y="38"/>
                    <a:pt x="80" y="37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91" y="32"/>
                    <a:pt x="92" y="35"/>
                    <a:pt x="94" y="38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77" y="34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75" y="31"/>
                    <a:pt x="73" y="30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0" y="21"/>
                    <a:pt x="82" y="23"/>
                    <a:pt x="84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77" y="34"/>
                    <a:pt x="77" y="34"/>
                    <a:pt x="77" y="34"/>
                  </a:cubicBezTo>
                  <a:close/>
                  <a:moveTo>
                    <a:pt x="50" y="9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0" y="93"/>
                    <a:pt x="50" y="93"/>
                    <a:pt x="50" y="93"/>
                  </a:cubicBezTo>
                  <a:close/>
                  <a:moveTo>
                    <a:pt x="74" y="83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4" y="83"/>
                    <a:pt x="74" y="83"/>
                    <a:pt x="74" y="83"/>
                  </a:cubicBezTo>
                  <a:close/>
                  <a:moveTo>
                    <a:pt x="25" y="83"/>
                  </a:moveTo>
                  <a:cubicBezTo>
                    <a:pt x="32" y="76"/>
                    <a:pt x="32" y="76"/>
                    <a:pt x="32" y="76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83"/>
                    <a:pt x="25" y="83"/>
                    <a:pt x="25" y="83"/>
                  </a:cubicBezTo>
                  <a:close/>
                  <a:moveTo>
                    <a:pt x="26" y="33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6" y="33"/>
                    <a:pt x="26" y="33"/>
                    <a:pt x="26" y="33"/>
                  </a:cubicBezTo>
                  <a:close/>
                  <a:moveTo>
                    <a:pt x="75" y="34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5" y="34"/>
                    <a:pt x="75" y="34"/>
                    <a:pt x="75" y="34"/>
                  </a:cubicBezTo>
                  <a:close/>
                  <a:moveTo>
                    <a:pt x="85" y="59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5" y="56"/>
                    <a:pt x="85" y="56"/>
                    <a:pt x="85" y="56"/>
                  </a:cubicBezTo>
                  <a:lnTo>
                    <a:pt x="85" y="59"/>
                  </a:lnTo>
                  <a:close/>
                </a:path>
              </a:pathLst>
            </a:custGeom>
            <a:solidFill>
              <a:srgbClr val="6BAE2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779323" y="1348347"/>
              <a:ext cx="418325" cy="399785"/>
            </a:xfrm>
            <a:prstGeom prst="roundRect">
              <a:avLst/>
            </a:prstGeom>
            <a:solidFill>
              <a:sysClr val="window" lastClr="FFFFFF"/>
            </a:solidFill>
            <a:ln w="3175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Freeform 18"/>
            <p:cNvSpPr>
              <a:spLocks noChangeAspect="1" noEditPoints="1"/>
            </p:cNvSpPr>
            <p:nvPr/>
          </p:nvSpPr>
          <p:spPr bwMode="auto">
            <a:xfrm>
              <a:off x="5849355" y="1394463"/>
              <a:ext cx="278261" cy="307554"/>
            </a:xfrm>
            <a:custGeom>
              <a:avLst/>
              <a:gdLst>
                <a:gd name="T0" fmla="*/ 70 w 80"/>
                <a:gd name="T1" fmla="*/ 82 h 89"/>
                <a:gd name="T2" fmla="*/ 57 w 80"/>
                <a:gd name="T3" fmla="*/ 78 h 89"/>
                <a:gd name="T4" fmla="*/ 54 w 80"/>
                <a:gd name="T5" fmla="*/ 63 h 89"/>
                <a:gd name="T6" fmla="*/ 54 w 80"/>
                <a:gd name="T7" fmla="*/ 51 h 89"/>
                <a:gd name="T8" fmla="*/ 60 w 80"/>
                <a:gd name="T9" fmla="*/ 66 h 89"/>
                <a:gd name="T10" fmla="*/ 66 w 80"/>
                <a:gd name="T11" fmla="*/ 66 h 89"/>
                <a:gd name="T12" fmla="*/ 64 w 80"/>
                <a:gd name="T13" fmla="*/ 53 h 89"/>
                <a:gd name="T14" fmla="*/ 54 w 80"/>
                <a:gd name="T15" fmla="*/ 33 h 89"/>
                <a:gd name="T16" fmla="*/ 54 w 80"/>
                <a:gd name="T17" fmla="*/ 12 h 89"/>
                <a:gd name="T18" fmla="*/ 57 w 80"/>
                <a:gd name="T19" fmla="*/ 7 h 89"/>
                <a:gd name="T20" fmla="*/ 70 w 80"/>
                <a:gd name="T21" fmla="*/ 11 h 89"/>
                <a:gd name="T22" fmla="*/ 79 w 80"/>
                <a:gd name="T23" fmla="*/ 34 h 89"/>
                <a:gd name="T24" fmla="*/ 66 w 80"/>
                <a:gd name="T25" fmla="*/ 22 h 89"/>
                <a:gd name="T26" fmla="*/ 61 w 80"/>
                <a:gd name="T27" fmla="*/ 23 h 89"/>
                <a:gd name="T28" fmla="*/ 66 w 80"/>
                <a:gd name="T29" fmla="*/ 37 h 89"/>
                <a:gd name="T30" fmla="*/ 80 w 80"/>
                <a:gd name="T31" fmla="*/ 57 h 89"/>
                <a:gd name="T32" fmla="*/ 70 w 80"/>
                <a:gd name="T33" fmla="*/ 78 h 89"/>
                <a:gd name="T34" fmla="*/ 48 w 80"/>
                <a:gd name="T35" fmla="*/ 0 h 89"/>
                <a:gd name="T36" fmla="*/ 48 w 80"/>
                <a:gd name="T37" fmla="*/ 26 h 89"/>
                <a:gd name="T38" fmla="*/ 48 w 80"/>
                <a:gd name="T39" fmla="*/ 56 h 89"/>
                <a:gd name="T40" fmla="*/ 48 w 80"/>
                <a:gd name="T41" fmla="*/ 78 h 89"/>
                <a:gd name="T42" fmla="*/ 45 w 80"/>
                <a:gd name="T43" fmla="*/ 89 h 89"/>
                <a:gd name="T44" fmla="*/ 0 w 80"/>
                <a:gd name="T45" fmla="*/ 45 h 89"/>
                <a:gd name="T46" fmla="*/ 45 w 80"/>
                <a:gd name="T47" fmla="*/ 0 h 89"/>
                <a:gd name="T48" fmla="*/ 29 w 80"/>
                <a:gd name="T49" fmla="*/ 61 h 89"/>
                <a:gd name="T50" fmla="*/ 38 w 80"/>
                <a:gd name="T51" fmla="*/ 75 h 89"/>
                <a:gd name="T52" fmla="*/ 21 w 80"/>
                <a:gd name="T53" fmla="*/ 59 h 89"/>
                <a:gd name="T54" fmla="*/ 13 w 80"/>
                <a:gd name="T55" fmla="*/ 54 h 89"/>
                <a:gd name="T56" fmla="*/ 27 w 80"/>
                <a:gd name="T57" fmla="*/ 74 h 89"/>
                <a:gd name="T58" fmla="*/ 13 w 80"/>
                <a:gd name="T59" fmla="*/ 35 h 89"/>
                <a:gd name="T60" fmla="*/ 21 w 80"/>
                <a:gd name="T61" fmla="*/ 31 h 89"/>
                <a:gd name="T62" fmla="*/ 21 w 80"/>
                <a:gd name="T63" fmla="*/ 21 h 89"/>
                <a:gd name="T64" fmla="*/ 29 w 80"/>
                <a:gd name="T65" fmla="*/ 28 h 89"/>
                <a:gd name="T66" fmla="*/ 38 w 80"/>
                <a:gd name="T67" fmla="*/ 14 h 89"/>
                <a:gd name="T68" fmla="*/ 29 w 80"/>
                <a:gd name="T69" fmla="*/ 28 h 89"/>
                <a:gd name="T70" fmla="*/ 27 w 80"/>
                <a:gd name="T71" fmla="*/ 36 h 89"/>
                <a:gd name="T72" fmla="*/ 27 w 80"/>
                <a:gd name="T73" fmla="*/ 53 h 89"/>
                <a:gd name="T74" fmla="*/ 38 w 80"/>
                <a:gd name="T75" fmla="*/ 34 h 89"/>
                <a:gd name="T76" fmla="*/ 14 w 80"/>
                <a:gd name="T77" fmla="*/ 45 h 89"/>
                <a:gd name="T78" fmla="*/ 20 w 80"/>
                <a:gd name="T79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" h="89">
                  <a:moveTo>
                    <a:pt x="70" y="78"/>
                  </a:moveTo>
                  <a:cubicBezTo>
                    <a:pt x="70" y="82"/>
                    <a:pt x="70" y="82"/>
                    <a:pt x="70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6" y="77"/>
                    <a:pt x="55" y="77"/>
                    <a:pt x="54" y="77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8"/>
                    <a:pt x="61" y="69"/>
                    <a:pt x="63" y="69"/>
                  </a:cubicBezTo>
                  <a:cubicBezTo>
                    <a:pt x="65" y="69"/>
                    <a:pt x="66" y="68"/>
                    <a:pt x="66" y="66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7"/>
                    <a:pt x="65" y="55"/>
                    <a:pt x="64" y="53"/>
                  </a:cubicBezTo>
                  <a:cubicBezTo>
                    <a:pt x="63" y="52"/>
                    <a:pt x="59" y="49"/>
                    <a:pt x="54" y="4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2"/>
                    <a:pt x="56" y="11"/>
                    <a:pt x="57" y="11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6" y="13"/>
                    <a:pt x="79" y="16"/>
                    <a:pt x="79" y="22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20"/>
                    <a:pt x="65" y="20"/>
                    <a:pt x="63" y="20"/>
                  </a:cubicBezTo>
                  <a:cubicBezTo>
                    <a:pt x="62" y="20"/>
                    <a:pt x="61" y="21"/>
                    <a:pt x="61" y="23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30"/>
                    <a:pt x="63" y="33"/>
                    <a:pt x="66" y="37"/>
                  </a:cubicBezTo>
                  <a:cubicBezTo>
                    <a:pt x="73" y="43"/>
                    <a:pt x="77" y="47"/>
                    <a:pt x="78" y="50"/>
                  </a:cubicBezTo>
                  <a:cubicBezTo>
                    <a:pt x="80" y="52"/>
                    <a:pt x="80" y="54"/>
                    <a:pt x="80" y="57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72"/>
                    <a:pt x="77" y="77"/>
                    <a:pt x="70" y="78"/>
                  </a:cubicBezTo>
                  <a:close/>
                  <a:moveTo>
                    <a:pt x="45" y="0"/>
                  </a:moveTo>
                  <a:cubicBezTo>
                    <a:pt x="46" y="0"/>
                    <a:pt x="47" y="0"/>
                    <a:pt x="48" y="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7" y="89"/>
                    <a:pt x="46" y="89"/>
                    <a:pt x="45" y="89"/>
                  </a:cubicBezTo>
                  <a:cubicBezTo>
                    <a:pt x="33" y="89"/>
                    <a:pt x="22" y="84"/>
                    <a:pt x="13" y="76"/>
                  </a:cubicBezTo>
                  <a:cubicBezTo>
                    <a:pt x="5" y="68"/>
                    <a:pt x="0" y="57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lose/>
                  <a:moveTo>
                    <a:pt x="38" y="63"/>
                  </a:moveTo>
                  <a:cubicBezTo>
                    <a:pt x="35" y="62"/>
                    <a:pt x="32" y="62"/>
                    <a:pt x="29" y="61"/>
                  </a:cubicBezTo>
                  <a:cubicBezTo>
                    <a:pt x="31" y="65"/>
                    <a:pt x="32" y="68"/>
                    <a:pt x="34" y="70"/>
                  </a:cubicBezTo>
                  <a:cubicBezTo>
                    <a:pt x="35" y="72"/>
                    <a:pt x="37" y="74"/>
                    <a:pt x="38" y="75"/>
                  </a:cubicBezTo>
                  <a:cubicBezTo>
                    <a:pt x="38" y="63"/>
                    <a:pt x="38" y="63"/>
                    <a:pt x="38" y="63"/>
                  </a:cubicBezTo>
                  <a:close/>
                  <a:moveTo>
                    <a:pt x="21" y="59"/>
                  </a:moveTo>
                  <a:cubicBezTo>
                    <a:pt x="21" y="59"/>
                    <a:pt x="21" y="59"/>
                    <a:pt x="21" y="59"/>
                  </a:cubicBezTo>
                  <a:cubicBezTo>
                    <a:pt x="18" y="57"/>
                    <a:pt x="15" y="56"/>
                    <a:pt x="13" y="54"/>
                  </a:cubicBezTo>
                  <a:cubicBezTo>
                    <a:pt x="14" y="60"/>
                    <a:pt x="17" y="65"/>
                    <a:pt x="21" y="69"/>
                  </a:cubicBezTo>
                  <a:cubicBezTo>
                    <a:pt x="23" y="70"/>
                    <a:pt x="25" y="72"/>
                    <a:pt x="27" y="74"/>
                  </a:cubicBezTo>
                  <a:cubicBezTo>
                    <a:pt x="25" y="69"/>
                    <a:pt x="23" y="64"/>
                    <a:pt x="21" y="59"/>
                  </a:cubicBezTo>
                  <a:close/>
                  <a:moveTo>
                    <a:pt x="13" y="35"/>
                  </a:moveTo>
                  <a:cubicBezTo>
                    <a:pt x="15" y="34"/>
                    <a:pt x="18" y="32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3" y="25"/>
                    <a:pt x="25" y="20"/>
                    <a:pt x="27" y="16"/>
                  </a:cubicBezTo>
                  <a:cubicBezTo>
                    <a:pt x="25" y="17"/>
                    <a:pt x="23" y="19"/>
                    <a:pt x="21" y="21"/>
                  </a:cubicBezTo>
                  <a:cubicBezTo>
                    <a:pt x="17" y="25"/>
                    <a:pt x="14" y="30"/>
                    <a:pt x="13" y="35"/>
                  </a:cubicBezTo>
                  <a:close/>
                  <a:moveTo>
                    <a:pt x="29" y="28"/>
                  </a:moveTo>
                  <a:cubicBezTo>
                    <a:pt x="32" y="28"/>
                    <a:pt x="35" y="27"/>
                    <a:pt x="38" y="27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5"/>
                    <a:pt x="35" y="17"/>
                    <a:pt x="34" y="19"/>
                  </a:cubicBezTo>
                  <a:cubicBezTo>
                    <a:pt x="32" y="22"/>
                    <a:pt x="31" y="25"/>
                    <a:pt x="29" y="28"/>
                  </a:cubicBezTo>
                  <a:close/>
                  <a:moveTo>
                    <a:pt x="38" y="34"/>
                  </a:moveTo>
                  <a:cubicBezTo>
                    <a:pt x="34" y="34"/>
                    <a:pt x="31" y="35"/>
                    <a:pt x="27" y="36"/>
                  </a:cubicBezTo>
                  <a:cubicBezTo>
                    <a:pt x="27" y="39"/>
                    <a:pt x="27" y="42"/>
                    <a:pt x="27" y="45"/>
                  </a:cubicBezTo>
                  <a:cubicBezTo>
                    <a:pt x="27" y="48"/>
                    <a:pt x="27" y="51"/>
                    <a:pt x="27" y="53"/>
                  </a:cubicBezTo>
                  <a:cubicBezTo>
                    <a:pt x="31" y="54"/>
                    <a:pt x="34" y="55"/>
                    <a:pt x="38" y="56"/>
                  </a:cubicBezTo>
                  <a:cubicBezTo>
                    <a:pt x="38" y="34"/>
                    <a:pt x="38" y="34"/>
                    <a:pt x="38" y="34"/>
                  </a:cubicBezTo>
                  <a:close/>
                  <a:moveTo>
                    <a:pt x="20" y="39"/>
                  </a:moveTo>
                  <a:cubicBezTo>
                    <a:pt x="16" y="41"/>
                    <a:pt x="14" y="43"/>
                    <a:pt x="14" y="45"/>
                  </a:cubicBezTo>
                  <a:cubicBezTo>
                    <a:pt x="14" y="47"/>
                    <a:pt x="16" y="49"/>
                    <a:pt x="20" y="50"/>
                  </a:cubicBezTo>
                  <a:cubicBezTo>
                    <a:pt x="20" y="49"/>
                    <a:pt x="20" y="47"/>
                    <a:pt x="20" y="45"/>
                  </a:cubicBezTo>
                  <a:cubicBezTo>
                    <a:pt x="20" y="43"/>
                    <a:pt x="20" y="41"/>
                    <a:pt x="20" y="39"/>
                  </a:cubicBezTo>
                  <a:close/>
                </a:path>
              </a:pathLst>
            </a:custGeom>
            <a:solidFill>
              <a:srgbClr val="6BAE2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901272" y="1900806"/>
              <a:ext cx="479079" cy="457845"/>
            </a:xfrm>
            <a:prstGeom prst="roundRect">
              <a:avLst/>
            </a:prstGeom>
            <a:solidFill>
              <a:sysClr val="window" lastClr="FFFFFF"/>
            </a:solidFill>
            <a:ln w="3175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7970033" y="1954572"/>
              <a:ext cx="341556" cy="350313"/>
            </a:xfrm>
            <a:custGeom>
              <a:avLst/>
              <a:gdLst>
                <a:gd name="T0" fmla="*/ 5 w 96"/>
                <a:gd name="T1" fmla="*/ 42 h 99"/>
                <a:gd name="T2" fmla="*/ 74 w 96"/>
                <a:gd name="T3" fmla="*/ 42 h 99"/>
                <a:gd name="T4" fmla="*/ 77 w 96"/>
                <a:gd name="T5" fmla="*/ 41 h 99"/>
                <a:gd name="T6" fmla="*/ 91 w 96"/>
                <a:gd name="T7" fmla="*/ 47 h 99"/>
                <a:gd name="T8" fmla="*/ 96 w 96"/>
                <a:gd name="T9" fmla="*/ 60 h 99"/>
                <a:gd name="T10" fmla="*/ 91 w 96"/>
                <a:gd name="T11" fmla="*/ 73 h 99"/>
                <a:gd name="T12" fmla="*/ 77 w 96"/>
                <a:gd name="T13" fmla="*/ 78 h 99"/>
                <a:gd name="T14" fmla="*/ 68 w 96"/>
                <a:gd name="T15" fmla="*/ 76 h 99"/>
                <a:gd name="T16" fmla="*/ 62 w 96"/>
                <a:gd name="T17" fmla="*/ 85 h 99"/>
                <a:gd name="T18" fmla="*/ 67 w 96"/>
                <a:gd name="T19" fmla="*/ 85 h 99"/>
                <a:gd name="T20" fmla="*/ 84 w 96"/>
                <a:gd name="T21" fmla="*/ 85 h 99"/>
                <a:gd name="T22" fmla="*/ 71 w 96"/>
                <a:gd name="T23" fmla="*/ 99 h 99"/>
                <a:gd name="T24" fmla="*/ 17 w 96"/>
                <a:gd name="T25" fmla="*/ 99 h 99"/>
                <a:gd name="T26" fmla="*/ 12 w 96"/>
                <a:gd name="T27" fmla="*/ 99 h 99"/>
                <a:gd name="T28" fmla="*/ 0 w 96"/>
                <a:gd name="T29" fmla="*/ 85 h 99"/>
                <a:gd name="T30" fmla="*/ 17 w 96"/>
                <a:gd name="T31" fmla="*/ 85 h 99"/>
                <a:gd name="T32" fmla="*/ 21 w 96"/>
                <a:gd name="T33" fmla="*/ 85 h 99"/>
                <a:gd name="T34" fmla="*/ 5 w 96"/>
                <a:gd name="T35" fmla="*/ 42 h 99"/>
                <a:gd name="T36" fmla="*/ 56 w 96"/>
                <a:gd name="T37" fmla="*/ 36 h 99"/>
                <a:gd name="T38" fmla="*/ 55 w 96"/>
                <a:gd name="T39" fmla="*/ 6 h 99"/>
                <a:gd name="T40" fmla="*/ 56 w 96"/>
                <a:gd name="T41" fmla="*/ 36 h 99"/>
                <a:gd name="T42" fmla="*/ 43 w 96"/>
                <a:gd name="T43" fmla="*/ 30 h 99"/>
                <a:gd name="T44" fmla="*/ 42 w 96"/>
                <a:gd name="T45" fmla="*/ 0 h 99"/>
                <a:gd name="T46" fmla="*/ 43 w 96"/>
                <a:gd name="T47" fmla="*/ 30 h 99"/>
                <a:gd name="T48" fmla="*/ 30 w 96"/>
                <a:gd name="T49" fmla="*/ 34 h 99"/>
                <a:gd name="T50" fmla="*/ 29 w 96"/>
                <a:gd name="T51" fmla="*/ 4 h 99"/>
                <a:gd name="T52" fmla="*/ 30 w 96"/>
                <a:gd name="T53" fmla="*/ 34 h 99"/>
                <a:gd name="T54" fmla="*/ 15 w 96"/>
                <a:gd name="T55" fmla="*/ 53 h 99"/>
                <a:gd name="T56" fmla="*/ 26 w 96"/>
                <a:gd name="T57" fmla="*/ 80 h 99"/>
                <a:gd name="T58" fmla="*/ 33 w 96"/>
                <a:gd name="T59" fmla="*/ 75 h 99"/>
                <a:gd name="T60" fmla="*/ 24 w 96"/>
                <a:gd name="T61" fmla="*/ 52 h 99"/>
                <a:gd name="T62" fmla="*/ 15 w 96"/>
                <a:gd name="T63" fmla="*/ 53 h 99"/>
                <a:gd name="T64" fmla="*/ 77 w 96"/>
                <a:gd name="T65" fmla="*/ 50 h 99"/>
                <a:gd name="T66" fmla="*/ 72 w 96"/>
                <a:gd name="T67" fmla="*/ 68 h 99"/>
                <a:gd name="T68" fmla="*/ 77 w 96"/>
                <a:gd name="T69" fmla="*/ 70 h 99"/>
                <a:gd name="T70" fmla="*/ 84 w 96"/>
                <a:gd name="T71" fmla="*/ 67 h 99"/>
                <a:gd name="T72" fmla="*/ 87 w 96"/>
                <a:gd name="T73" fmla="*/ 60 h 99"/>
                <a:gd name="T74" fmla="*/ 84 w 96"/>
                <a:gd name="T75" fmla="*/ 53 h 99"/>
                <a:gd name="T76" fmla="*/ 77 w 96"/>
                <a:gd name="T77" fmla="*/ 50 h 99"/>
                <a:gd name="T78" fmla="*/ 77 w 96"/>
                <a:gd name="T79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" h="99">
                  <a:moveTo>
                    <a:pt x="5" y="42"/>
                  </a:moveTo>
                  <a:cubicBezTo>
                    <a:pt x="28" y="42"/>
                    <a:pt x="51" y="42"/>
                    <a:pt x="74" y="42"/>
                  </a:cubicBezTo>
                  <a:cubicBezTo>
                    <a:pt x="75" y="41"/>
                    <a:pt x="76" y="41"/>
                    <a:pt x="77" y="41"/>
                  </a:cubicBezTo>
                  <a:cubicBezTo>
                    <a:pt x="83" y="41"/>
                    <a:pt x="87" y="43"/>
                    <a:pt x="91" y="47"/>
                  </a:cubicBezTo>
                  <a:cubicBezTo>
                    <a:pt x="94" y="50"/>
                    <a:pt x="96" y="55"/>
                    <a:pt x="96" y="60"/>
                  </a:cubicBezTo>
                  <a:cubicBezTo>
                    <a:pt x="96" y="65"/>
                    <a:pt x="94" y="70"/>
                    <a:pt x="91" y="73"/>
                  </a:cubicBezTo>
                  <a:cubicBezTo>
                    <a:pt x="87" y="76"/>
                    <a:pt x="83" y="78"/>
                    <a:pt x="77" y="78"/>
                  </a:cubicBezTo>
                  <a:cubicBezTo>
                    <a:pt x="74" y="78"/>
                    <a:pt x="71" y="78"/>
                    <a:pt x="68" y="76"/>
                  </a:cubicBezTo>
                  <a:cubicBezTo>
                    <a:pt x="67" y="79"/>
                    <a:pt x="65" y="82"/>
                    <a:pt x="62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11" y="72"/>
                    <a:pt x="6" y="58"/>
                    <a:pt x="5" y="42"/>
                  </a:cubicBezTo>
                  <a:close/>
                  <a:moveTo>
                    <a:pt x="56" y="36"/>
                  </a:moveTo>
                  <a:cubicBezTo>
                    <a:pt x="42" y="15"/>
                    <a:pt x="59" y="19"/>
                    <a:pt x="55" y="6"/>
                  </a:cubicBezTo>
                  <a:cubicBezTo>
                    <a:pt x="64" y="18"/>
                    <a:pt x="50" y="19"/>
                    <a:pt x="56" y="36"/>
                  </a:cubicBezTo>
                  <a:close/>
                  <a:moveTo>
                    <a:pt x="43" y="30"/>
                  </a:moveTo>
                  <a:cubicBezTo>
                    <a:pt x="37" y="13"/>
                    <a:pt x="51" y="12"/>
                    <a:pt x="42" y="0"/>
                  </a:cubicBezTo>
                  <a:cubicBezTo>
                    <a:pt x="46" y="14"/>
                    <a:pt x="29" y="10"/>
                    <a:pt x="43" y="30"/>
                  </a:cubicBezTo>
                  <a:close/>
                  <a:moveTo>
                    <a:pt x="30" y="34"/>
                  </a:moveTo>
                  <a:cubicBezTo>
                    <a:pt x="16" y="14"/>
                    <a:pt x="33" y="18"/>
                    <a:pt x="29" y="4"/>
                  </a:cubicBezTo>
                  <a:cubicBezTo>
                    <a:pt x="38" y="17"/>
                    <a:pt x="24" y="17"/>
                    <a:pt x="30" y="34"/>
                  </a:cubicBezTo>
                  <a:close/>
                  <a:moveTo>
                    <a:pt x="15" y="53"/>
                  </a:moveTo>
                  <a:cubicBezTo>
                    <a:pt x="17" y="62"/>
                    <a:pt x="21" y="72"/>
                    <a:pt x="26" y="8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9" y="68"/>
                    <a:pt x="25" y="59"/>
                    <a:pt x="24" y="52"/>
                  </a:cubicBezTo>
                  <a:cubicBezTo>
                    <a:pt x="15" y="53"/>
                    <a:pt x="15" y="53"/>
                    <a:pt x="15" y="53"/>
                  </a:cubicBezTo>
                  <a:close/>
                  <a:moveTo>
                    <a:pt x="77" y="50"/>
                  </a:moveTo>
                  <a:cubicBezTo>
                    <a:pt x="76" y="56"/>
                    <a:pt x="74" y="62"/>
                    <a:pt x="72" y="68"/>
                  </a:cubicBezTo>
                  <a:cubicBezTo>
                    <a:pt x="74" y="69"/>
                    <a:pt x="75" y="70"/>
                    <a:pt x="77" y="70"/>
                  </a:cubicBezTo>
                  <a:cubicBezTo>
                    <a:pt x="80" y="70"/>
                    <a:pt x="83" y="69"/>
                    <a:pt x="84" y="67"/>
                  </a:cubicBezTo>
                  <a:cubicBezTo>
                    <a:pt x="86" y="65"/>
                    <a:pt x="87" y="63"/>
                    <a:pt x="87" y="60"/>
                  </a:cubicBezTo>
                  <a:cubicBezTo>
                    <a:pt x="87" y="57"/>
                    <a:pt x="86" y="55"/>
                    <a:pt x="84" y="53"/>
                  </a:cubicBezTo>
                  <a:cubicBezTo>
                    <a:pt x="83" y="51"/>
                    <a:pt x="80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lose/>
                </a:path>
              </a:pathLst>
            </a:custGeom>
            <a:solidFill>
              <a:srgbClr val="6BAE2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7740456" y="1328922"/>
              <a:ext cx="500953" cy="478750"/>
            </a:xfrm>
            <a:prstGeom prst="roundRect">
              <a:avLst/>
            </a:prstGeom>
            <a:solidFill>
              <a:sysClr val="window" lastClr="FFFFFF"/>
            </a:solidFill>
            <a:ln w="3175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7802605" y="1412848"/>
              <a:ext cx="376654" cy="310898"/>
            </a:xfrm>
            <a:custGeom>
              <a:avLst/>
              <a:gdLst>
                <a:gd name="T0" fmla="*/ 122 w 300"/>
                <a:gd name="T1" fmla="*/ 0 h 247"/>
                <a:gd name="T2" fmla="*/ 208 w 300"/>
                <a:gd name="T3" fmla="*/ 36 h 247"/>
                <a:gd name="T4" fmla="*/ 244 w 300"/>
                <a:gd name="T5" fmla="*/ 122 h 247"/>
                <a:gd name="T6" fmla="*/ 208 w 300"/>
                <a:gd name="T7" fmla="*/ 208 h 247"/>
                <a:gd name="T8" fmla="*/ 122 w 300"/>
                <a:gd name="T9" fmla="*/ 244 h 247"/>
                <a:gd name="T10" fmla="*/ 35 w 300"/>
                <a:gd name="T11" fmla="*/ 208 h 247"/>
                <a:gd name="T12" fmla="*/ 0 w 300"/>
                <a:gd name="T13" fmla="*/ 122 h 247"/>
                <a:gd name="T14" fmla="*/ 35 w 300"/>
                <a:gd name="T15" fmla="*/ 36 h 247"/>
                <a:gd name="T16" fmla="*/ 122 w 300"/>
                <a:gd name="T17" fmla="*/ 0 h 247"/>
                <a:gd name="T18" fmla="*/ 175 w 300"/>
                <a:gd name="T19" fmla="*/ 245 h 247"/>
                <a:gd name="T20" fmla="*/ 300 w 300"/>
                <a:gd name="T21" fmla="*/ 158 h 247"/>
                <a:gd name="T22" fmla="*/ 298 w 300"/>
                <a:gd name="T23" fmla="*/ 126 h 247"/>
                <a:gd name="T24" fmla="*/ 175 w 300"/>
                <a:gd name="T25" fmla="*/ 245 h 247"/>
                <a:gd name="T26" fmla="*/ 130 w 300"/>
                <a:gd name="T27" fmla="*/ 80 h 247"/>
                <a:gd name="T28" fmla="*/ 151 w 300"/>
                <a:gd name="T29" fmla="*/ 91 h 247"/>
                <a:gd name="T30" fmla="*/ 181 w 300"/>
                <a:gd name="T31" fmla="*/ 71 h 247"/>
                <a:gd name="T32" fmla="*/ 177 w 300"/>
                <a:gd name="T33" fmla="*/ 66 h 247"/>
                <a:gd name="T34" fmla="*/ 130 w 300"/>
                <a:gd name="T35" fmla="*/ 44 h 247"/>
                <a:gd name="T36" fmla="*/ 130 w 300"/>
                <a:gd name="T37" fmla="*/ 80 h 247"/>
                <a:gd name="T38" fmla="*/ 162 w 300"/>
                <a:gd name="T39" fmla="*/ 108 h 247"/>
                <a:gd name="T40" fmla="*/ 164 w 300"/>
                <a:gd name="T41" fmla="*/ 122 h 247"/>
                <a:gd name="T42" fmla="*/ 161 w 300"/>
                <a:gd name="T43" fmla="*/ 138 h 247"/>
                <a:gd name="T44" fmla="*/ 192 w 300"/>
                <a:gd name="T45" fmla="*/ 157 h 247"/>
                <a:gd name="T46" fmla="*/ 200 w 300"/>
                <a:gd name="T47" fmla="*/ 122 h 247"/>
                <a:gd name="T48" fmla="*/ 192 w 300"/>
                <a:gd name="T49" fmla="*/ 87 h 247"/>
                <a:gd name="T50" fmla="*/ 162 w 300"/>
                <a:gd name="T51" fmla="*/ 108 h 247"/>
                <a:gd name="T52" fmla="*/ 149 w 300"/>
                <a:gd name="T53" fmla="*/ 154 h 247"/>
                <a:gd name="T54" fmla="*/ 130 w 300"/>
                <a:gd name="T55" fmla="*/ 164 h 247"/>
                <a:gd name="T56" fmla="*/ 130 w 300"/>
                <a:gd name="T57" fmla="*/ 200 h 247"/>
                <a:gd name="T58" fmla="*/ 177 w 300"/>
                <a:gd name="T59" fmla="*/ 178 h 247"/>
                <a:gd name="T60" fmla="*/ 181 w 300"/>
                <a:gd name="T61" fmla="*/ 174 h 247"/>
                <a:gd name="T62" fmla="*/ 149 w 300"/>
                <a:gd name="T63" fmla="*/ 154 h 247"/>
                <a:gd name="T64" fmla="*/ 110 w 300"/>
                <a:gd name="T65" fmla="*/ 163 h 247"/>
                <a:gd name="T66" fmla="*/ 94 w 300"/>
                <a:gd name="T67" fmla="*/ 155 h 247"/>
                <a:gd name="T68" fmla="*/ 64 w 300"/>
                <a:gd name="T69" fmla="*/ 176 h 247"/>
                <a:gd name="T70" fmla="*/ 66 w 300"/>
                <a:gd name="T71" fmla="*/ 178 h 247"/>
                <a:gd name="T72" fmla="*/ 110 w 300"/>
                <a:gd name="T73" fmla="*/ 200 h 247"/>
                <a:gd name="T74" fmla="*/ 110 w 300"/>
                <a:gd name="T75" fmla="*/ 163 h 247"/>
                <a:gd name="T76" fmla="*/ 82 w 300"/>
                <a:gd name="T77" fmla="*/ 139 h 247"/>
                <a:gd name="T78" fmla="*/ 79 w 300"/>
                <a:gd name="T79" fmla="*/ 122 h 247"/>
                <a:gd name="T80" fmla="*/ 80 w 300"/>
                <a:gd name="T81" fmla="*/ 111 h 247"/>
                <a:gd name="T82" fmla="*/ 49 w 300"/>
                <a:gd name="T83" fmla="*/ 92 h 247"/>
                <a:gd name="T84" fmla="*/ 43 w 300"/>
                <a:gd name="T85" fmla="*/ 122 h 247"/>
                <a:gd name="T86" fmla="*/ 52 w 300"/>
                <a:gd name="T87" fmla="*/ 159 h 247"/>
                <a:gd name="T88" fmla="*/ 82 w 300"/>
                <a:gd name="T89" fmla="*/ 139 h 247"/>
                <a:gd name="T90" fmla="*/ 90 w 300"/>
                <a:gd name="T91" fmla="*/ 94 h 247"/>
                <a:gd name="T92" fmla="*/ 91 w 300"/>
                <a:gd name="T93" fmla="*/ 92 h 247"/>
                <a:gd name="T94" fmla="*/ 110 w 300"/>
                <a:gd name="T95" fmla="*/ 81 h 247"/>
                <a:gd name="T96" fmla="*/ 110 w 300"/>
                <a:gd name="T97" fmla="*/ 44 h 247"/>
                <a:gd name="T98" fmla="*/ 66 w 300"/>
                <a:gd name="T99" fmla="*/ 66 h 247"/>
                <a:gd name="T100" fmla="*/ 59 w 300"/>
                <a:gd name="T101" fmla="*/ 74 h 247"/>
                <a:gd name="T102" fmla="*/ 90 w 300"/>
                <a:gd name="T103" fmla="*/ 9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" h="247">
                  <a:moveTo>
                    <a:pt x="122" y="0"/>
                  </a:moveTo>
                  <a:cubicBezTo>
                    <a:pt x="155" y="0"/>
                    <a:pt x="186" y="14"/>
                    <a:pt x="208" y="36"/>
                  </a:cubicBezTo>
                  <a:cubicBezTo>
                    <a:pt x="230" y="58"/>
                    <a:pt x="244" y="88"/>
                    <a:pt x="244" y="122"/>
                  </a:cubicBezTo>
                  <a:cubicBezTo>
                    <a:pt x="244" y="156"/>
                    <a:pt x="230" y="186"/>
                    <a:pt x="208" y="208"/>
                  </a:cubicBezTo>
                  <a:cubicBezTo>
                    <a:pt x="186" y="230"/>
                    <a:pt x="155" y="244"/>
                    <a:pt x="122" y="244"/>
                  </a:cubicBezTo>
                  <a:cubicBezTo>
                    <a:pt x="88" y="244"/>
                    <a:pt x="57" y="230"/>
                    <a:pt x="35" y="208"/>
                  </a:cubicBezTo>
                  <a:cubicBezTo>
                    <a:pt x="13" y="186"/>
                    <a:pt x="0" y="156"/>
                    <a:pt x="0" y="122"/>
                  </a:cubicBezTo>
                  <a:cubicBezTo>
                    <a:pt x="0" y="88"/>
                    <a:pt x="13" y="58"/>
                    <a:pt x="35" y="36"/>
                  </a:cubicBezTo>
                  <a:cubicBezTo>
                    <a:pt x="57" y="14"/>
                    <a:pt x="88" y="0"/>
                    <a:pt x="122" y="0"/>
                  </a:cubicBezTo>
                  <a:close/>
                  <a:moveTo>
                    <a:pt x="175" y="245"/>
                  </a:moveTo>
                  <a:cubicBezTo>
                    <a:pt x="292" y="247"/>
                    <a:pt x="257" y="150"/>
                    <a:pt x="300" y="158"/>
                  </a:cubicBezTo>
                  <a:cubicBezTo>
                    <a:pt x="298" y="126"/>
                    <a:pt x="298" y="126"/>
                    <a:pt x="298" y="126"/>
                  </a:cubicBezTo>
                  <a:cubicBezTo>
                    <a:pt x="230" y="122"/>
                    <a:pt x="286" y="229"/>
                    <a:pt x="175" y="245"/>
                  </a:cubicBezTo>
                  <a:close/>
                  <a:moveTo>
                    <a:pt x="130" y="80"/>
                  </a:moveTo>
                  <a:cubicBezTo>
                    <a:pt x="139" y="82"/>
                    <a:pt x="146" y="86"/>
                    <a:pt x="151" y="91"/>
                  </a:cubicBezTo>
                  <a:cubicBezTo>
                    <a:pt x="181" y="71"/>
                    <a:pt x="181" y="71"/>
                    <a:pt x="181" y="71"/>
                  </a:cubicBezTo>
                  <a:cubicBezTo>
                    <a:pt x="180" y="69"/>
                    <a:pt x="179" y="68"/>
                    <a:pt x="177" y="66"/>
                  </a:cubicBezTo>
                  <a:cubicBezTo>
                    <a:pt x="165" y="54"/>
                    <a:pt x="149" y="46"/>
                    <a:pt x="130" y="44"/>
                  </a:cubicBezTo>
                  <a:cubicBezTo>
                    <a:pt x="130" y="80"/>
                    <a:pt x="130" y="80"/>
                    <a:pt x="130" y="80"/>
                  </a:cubicBezTo>
                  <a:close/>
                  <a:moveTo>
                    <a:pt x="162" y="108"/>
                  </a:moveTo>
                  <a:cubicBezTo>
                    <a:pt x="164" y="112"/>
                    <a:pt x="164" y="117"/>
                    <a:pt x="164" y="122"/>
                  </a:cubicBezTo>
                  <a:cubicBezTo>
                    <a:pt x="164" y="128"/>
                    <a:pt x="163" y="133"/>
                    <a:pt x="161" y="138"/>
                  </a:cubicBezTo>
                  <a:cubicBezTo>
                    <a:pt x="192" y="157"/>
                    <a:pt x="192" y="157"/>
                    <a:pt x="192" y="157"/>
                  </a:cubicBezTo>
                  <a:cubicBezTo>
                    <a:pt x="197" y="147"/>
                    <a:pt x="200" y="135"/>
                    <a:pt x="200" y="122"/>
                  </a:cubicBezTo>
                  <a:cubicBezTo>
                    <a:pt x="200" y="110"/>
                    <a:pt x="197" y="98"/>
                    <a:pt x="192" y="87"/>
                  </a:cubicBezTo>
                  <a:cubicBezTo>
                    <a:pt x="162" y="108"/>
                    <a:pt x="162" y="108"/>
                    <a:pt x="162" y="108"/>
                  </a:cubicBezTo>
                  <a:close/>
                  <a:moveTo>
                    <a:pt x="149" y="154"/>
                  </a:moveTo>
                  <a:cubicBezTo>
                    <a:pt x="144" y="159"/>
                    <a:pt x="138" y="162"/>
                    <a:pt x="130" y="164"/>
                  </a:cubicBezTo>
                  <a:cubicBezTo>
                    <a:pt x="130" y="200"/>
                    <a:pt x="130" y="200"/>
                    <a:pt x="130" y="200"/>
                  </a:cubicBezTo>
                  <a:cubicBezTo>
                    <a:pt x="149" y="198"/>
                    <a:pt x="165" y="190"/>
                    <a:pt x="177" y="178"/>
                  </a:cubicBezTo>
                  <a:cubicBezTo>
                    <a:pt x="178" y="176"/>
                    <a:pt x="180" y="175"/>
                    <a:pt x="181" y="174"/>
                  </a:cubicBezTo>
                  <a:cubicBezTo>
                    <a:pt x="149" y="154"/>
                    <a:pt x="149" y="154"/>
                    <a:pt x="149" y="154"/>
                  </a:cubicBezTo>
                  <a:close/>
                  <a:moveTo>
                    <a:pt x="110" y="163"/>
                  </a:moveTo>
                  <a:cubicBezTo>
                    <a:pt x="104" y="162"/>
                    <a:pt x="99" y="159"/>
                    <a:pt x="94" y="155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5" y="176"/>
                    <a:pt x="65" y="177"/>
                    <a:pt x="66" y="178"/>
                  </a:cubicBezTo>
                  <a:cubicBezTo>
                    <a:pt x="78" y="189"/>
                    <a:pt x="93" y="197"/>
                    <a:pt x="110" y="200"/>
                  </a:cubicBezTo>
                  <a:cubicBezTo>
                    <a:pt x="110" y="163"/>
                    <a:pt x="110" y="163"/>
                    <a:pt x="110" y="163"/>
                  </a:cubicBezTo>
                  <a:close/>
                  <a:moveTo>
                    <a:pt x="82" y="139"/>
                  </a:moveTo>
                  <a:cubicBezTo>
                    <a:pt x="80" y="134"/>
                    <a:pt x="79" y="128"/>
                    <a:pt x="79" y="122"/>
                  </a:cubicBezTo>
                  <a:cubicBezTo>
                    <a:pt x="79" y="118"/>
                    <a:pt x="79" y="115"/>
                    <a:pt x="80" y="111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5" y="101"/>
                    <a:pt x="43" y="111"/>
                    <a:pt x="43" y="122"/>
                  </a:cubicBezTo>
                  <a:cubicBezTo>
                    <a:pt x="43" y="135"/>
                    <a:pt x="46" y="148"/>
                    <a:pt x="52" y="159"/>
                  </a:cubicBezTo>
                  <a:cubicBezTo>
                    <a:pt x="82" y="139"/>
                    <a:pt x="82" y="139"/>
                    <a:pt x="82" y="139"/>
                  </a:cubicBezTo>
                  <a:close/>
                  <a:moveTo>
                    <a:pt x="90" y="94"/>
                  </a:moveTo>
                  <a:cubicBezTo>
                    <a:pt x="90" y="93"/>
                    <a:pt x="91" y="92"/>
                    <a:pt x="91" y="92"/>
                  </a:cubicBezTo>
                  <a:cubicBezTo>
                    <a:pt x="97" y="86"/>
                    <a:pt x="103" y="83"/>
                    <a:pt x="110" y="81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93" y="46"/>
                    <a:pt x="78" y="55"/>
                    <a:pt x="66" y="66"/>
                  </a:cubicBezTo>
                  <a:cubicBezTo>
                    <a:pt x="63" y="69"/>
                    <a:pt x="61" y="72"/>
                    <a:pt x="59" y="74"/>
                  </a:cubicBezTo>
                  <a:lnTo>
                    <a:pt x="90" y="94"/>
                  </a:lnTo>
                  <a:close/>
                </a:path>
              </a:pathLst>
            </a:custGeom>
            <a:solidFill>
              <a:srgbClr val="6BAE2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6645983" y="3115573"/>
              <a:ext cx="418325" cy="399785"/>
            </a:xfrm>
            <a:prstGeom prst="roundRect">
              <a:avLst/>
            </a:prstGeom>
            <a:solidFill>
              <a:sysClr val="window" lastClr="FFFFFF"/>
            </a:solidFill>
            <a:ln w="3175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8" name="Freeform 18"/>
            <p:cNvSpPr>
              <a:spLocks noChangeAspect="1" noEditPoints="1"/>
            </p:cNvSpPr>
            <p:nvPr/>
          </p:nvSpPr>
          <p:spPr bwMode="auto">
            <a:xfrm>
              <a:off x="6716015" y="3161689"/>
              <a:ext cx="278261" cy="307554"/>
            </a:xfrm>
            <a:custGeom>
              <a:avLst/>
              <a:gdLst>
                <a:gd name="T0" fmla="*/ 70 w 80"/>
                <a:gd name="T1" fmla="*/ 82 h 89"/>
                <a:gd name="T2" fmla="*/ 57 w 80"/>
                <a:gd name="T3" fmla="*/ 78 h 89"/>
                <a:gd name="T4" fmla="*/ 54 w 80"/>
                <a:gd name="T5" fmla="*/ 63 h 89"/>
                <a:gd name="T6" fmla="*/ 54 w 80"/>
                <a:gd name="T7" fmla="*/ 51 h 89"/>
                <a:gd name="T8" fmla="*/ 60 w 80"/>
                <a:gd name="T9" fmla="*/ 66 h 89"/>
                <a:gd name="T10" fmla="*/ 66 w 80"/>
                <a:gd name="T11" fmla="*/ 66 h 89"/>
                <a:gd name="T12" fmla="*/ 64 w 80"/>
                <a:gd name="T13" fmla="*/ 53 h 89"/>
                <a:gd name="T14" fmla="*/ 54 w 80"/>
                <a:gd name="T15" fmla="*/ 33 h 89"/>
                <a:gd name="T16" fmla="*/ 54 w 80"/>
                <a:gd name="T17" fmla="*/ 12 h 89"/>
                <a:gd name="T18" fmla="*/ 57 w 80"/>
                <a:gd name="T19" fmla="*/ 7 h 89"/>
                <a:gd name="T20" fmla="*/ 70 w 80"/>
                <a:gd name="T21" fmla="*/ 11 h 89"/>
                <a:gd name="T22" fmla="*/ 79 w 80"/>
                <a:gd name="T23" fmla="*/ 34 h 89"/>
                <a:gd name="T24" fmla="*/ 66 w 80"/>
                <a:gd name="T25" fmla="*/ 22 h 89"/>
                <a:gd name="T26" fmla="*/ 61 w 80"/>
                <a:gd name="T27" fmla="*/ 23 h 89"/>
                <a:gd name="T28" fmla="*/ 66 w 80"/>
                <a:gd name="T29" fmla="*/ 37 h 89"/>
                <a:gd name="T30" fmla="*/ 80 w 80"/>
                <a:gd name="T31" fmla="*/ 57 h 89"/>
                <a:gd name="T32" fmla="*/ 70 w 80"/>
                <a:gd name="T33" fmla="*/ 78 h 89"/>
                <a:gd name="T34" fmla="*/ 48 w 80"/>
                <a:gd name="T35" fmla="*/ 0 h 89"/>
                <a:gd name="T36" fmla="*/ 48 w 80"/>
                <a:gd name="T37" fmla="*/ 26 h 89"/>
                <a:gd name="T38" fmla="*/ 48 w 80"/>
                <a:gd name="T39" fmla="*/ 56 h 89"/>
                <a:gd name="T40" fmla="*/ 48 w 80"/>
                <a:gd name="T41" fmla="*/ 78 h 89"/>
                <a:gd name="T42" fmla="*/ 45 w 80"/>
                <a:gd name="T43" fmla="*/ 89 h 89"/>
                <a:gd name="T44" fmla="*/ 0 w 80"/>
                <a:gd name="T45" fmla="*/ 45 h 89"/>
                <a:gd name="T46" fmla="*/ 45 w 80"/>
                <a:gd name="T47" fmla="*/ 0 h 89"/>
                <a:gd name="T48" fmla="*/ 29 w 80"/>
                <a:gd name="T49" fmla="*/ 61 h 89"/>
                <a:gd name="T50" fmla="*/ 38 w 80"/>
                <a:gd name="T51" fmla="*/ 75 h 89"/>
                <a:gd name="T52" fmla="*/ 21 w 80"/>
                <a:gd name="T53" fmla="*/ 59 h 89"/>
                <a:gd name="T54" fmla="*/ 13 w 80"/>
                <a:gd name="T55" fmla="*/ 54 h 89"/>
                <a:gd name="T56" fmla="*/ 27 w 80"/>
                <a:gd name="T57" fmla="*/ 74 h 89"/>
                <a:gd name="T58" fmla="*/ 13 w 80"/>
                <a:gd name="T59" fmla="*/ 35 h 89"/>
                <a:gd name="T60" fmla="*/ 21 w 80"/>
                <a:gd name="T61" fmla="*/ 31 h 89"/>
                <a:gd name="T62" fmla="*/ 21 w 80"/>
                <a:gd name="T63" fmla="*/ 21 h 89"/>
                <a:gd name="T64" fmla="*/ 29 w 80"/>
                <a:gd name="T65" fmla="*/ 28 h 89"/>
                <a:gd name="T66" fmla="*/ 38 w 80"/>
                <a:gd name="T67" fmla="*/ 14 h 89"/>
                <a:gd name="T68" fmla="*/ 29 w 80"/>
                <a:gd name="T69" fmla="*/ 28 h 89"/>
                <a:gd name="T70" fmla="*/ 27 w 80"/>
                <a:gd name="T71" fmla="*/ 36 h 89"/>
                <a:gd name="T72" fmla="*/ 27 w 80"/>
                <a:gd name="T73" fmla="*/ 53 h 89"/>
                <a:gd name="T74" fmla="*/ 38 w 80"/>
                <a:gd name="T75" fmla="*/ 34 h 89"/>
                <a:gd name="T76" fmla="*/ 14 w 80"/>
                <a:gd name="T77" fmla="*/ 45 h 89"/>
                <a:gd name="T78" fmla="*/ 20 w 80"/>
                <a:gd name="T79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" h="89">
                  <a:moveTo>
                    <a:pt x="70" y="78"/>
                  </a:moveTo>
                  <a:cubicBezTo>
                    <a:pt x="70" y="82"/>
                    <a:pt x="70" y="82"/>
                    <a:pt x="70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6" y="77"/>
                    <a:pt x="55" y="77"/>
                    <a:pt x="54" y="77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8"/>
                    <a:pt x="61" y="69"/>
                    <a:pt x="63" y="69"/>
                  </a:cubicBezTo>
                  <a:cubicBezTo>
                    <a:pt x="65" y="69"/>
                    <a:pt x="66" y="68"/>
                    <a:pt x="66" y="66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57"/>
                    <a:pt x="65" y="55"/>
                    <a:pt x="64" y="53"/>
                  </a:cubicBezTo>
                  <a:cubicBezTo>
                    <a:pt x="63" y="52"/>
                    <a:pt x="59" y="49"/>
                    <a:pt x="54" y="4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2"/>
                    <a:pt x="56" y="11"/>
                    <a:pt x="57" y="11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6" y="13"/>
                    <a:pt x="79" y="16"/>
                    <a:pt x="79" y="22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20"/>
                    <a:pt x="65" y="20"/>
                    <a:pt x="63" y="20"/>
                  </a:cubicBezTo>
                  <a:cubicBezTo>
                    <a:pt x="62" y="20"/>
                    <a:pt x="61" y="21"/>
                    <a:pt x="61" y="23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30"/>
                    <a:pt x="63" y="33"/>
                    <a:pt x="66" y="37"/>
                  </a:cubicBezTo>
                  <a:cubicBezTo>
                    <a:pt x="73" y="43"/>
                    <a:pt x="77" y="47"/>
                    <a:pt x="78" y="50"/>
                  </a:cubicBezTo>
                  <a:cubicBezTo>
                    <a:pt x="80" y="52"/>
                    <a:pt x="80" y="54"/>
                    <a:pt x="80" y="57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0" y="72"/>
                    <a:pt x="77" y="77"/>
                    <a:pt x="70" y="78"/>
                  </a:cubicBezTo>
                  <a:close/>
                  <a:moveTo>
                    <a:pt x="45" y="0"/>
                  </a:moveTo>
                  <a:cubicBezTo>
                    <a:pt x="46" y="0"/>
                    <a:pt x="47" y="0"/>
                    <a:pt x="48" y="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7" y="89"/>
                    <a:pt x="46" y="89"/>
                    <a:pt x="45" y="89"/>
                  </a:cubicBezTo>
                  <a:cubicBezTo>
                    <a:pt x="33" y="89"/>
                    <a:pt x="22" y="84"/>
                    <a:pt x="13" y="76"/>
                  </a:cubicBezTo>
                  <a:cubicBezTo>
                    <a:pt x="5" y="68"/>
                    <a:pt x="0" y="57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lose/>
                  <a:moveTo>
                    <a:pt x="38" y="63"/>
                  </a:moveTo>
                  <a:cubicBezTo>
                    <a:pt x="35" y="62"/>
                    <a:pt x="32" y="62"/>
                    <a:pt x="29" y="61"/>
                  </a:cubicBezTo>
                  <a:cubicBezTo>
                    <a:pt x="31" y="65"/>
                    <a:pt x="32" y="68"/>
                    <a:pt x="34" y="70"/>
                  </a:cubicBezTo>
                  <a:cubicBezTo>
                    <a:pt x="35" y="72"/>
                    <a:pt x="37" y="74"/>
                    <a:pt x="38" y="75"/>
                  </a:cubicBezTo>
                  <a:cubicBezTo>
                    <a:pt x="38" y="63"/>
                    <a:pt x="38" y="63"/>
                    <a:pt x="38" y="63"/>
                  </a:cubicBezTo>
                  <a:close/>
                  <a:moveTo>
                    <a:pt x="21" y="59"/>
                  </a:moveTo>
                  <a:cubicBezTo>
                    <a:pt x="21" y="59"/>
                    <a:pt x="21" y="59"/>
                    <a:pt x="21" y="59"/>
                  </a:cubicBezTo>
                  <a:cubicBezTo>
                    <a:pt x="18" y="57"/>
                    <a:pt x="15" y="56"/>
                    <a:pt x="13" y="54"/>
                  </a:cubicBezTo>
                  <a:cubicBezTo>
                    <a:pt x="14" y="60"/>
                    <a:pt x="17" y="65"/>
                    <a:pt x="21" y="69"/>
                  </a:cubicBezTo>
                  <a:cubicBezTo>
                    <a:pt x="23" y="70"/>
                    <a:pt x="25" y="72"/>
                    <a:pt x="27" y="74"/>
                  </a:cubicBezTo>
                  <a:cubicBezTo>
                    <a:pt x="25" y="69"/>
                    <a:pt x="23" y="64"/>
                    <a:pt x="21" y="59"/>
                  </a:cubicBezTo>
                  <a:close/>
                  <a:moveTo>
                    <a:pt x="13" y="35"/>
                  </a:moveTo>
                  <a:cubicBezTo>
                    <a:pt x="15" y="34"/>
                    <a:pt x="18" y="32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3" y="25"/>
                    <a:pt x="25" y="20"/>
                    <a:pt x="27" y="16"/>
                  </a:cubicBezTo>
                  <a:cubicBezTo>
                    <a:pt x="25" y="17"/>
                    <a:pt x="23" y="19"/>
                    <a:pt x="21" y="21"/>
                  </a:cubicBezTo>
                  <a:cubicBezTo>
                    <a:pt x="17" y="25"/>
                    <a:pt x="14" y="30"/>
                    <a:pt x="13" y="35"/>
                  </a:cubicBezTo>
                  <a:close/>
                  <a:moveTo>
                    <a:pt x="29" y="28"/>
                  </a:moveTo>
                  <a:cubicBezTo>
                    <a:pt x="32" y="28"/>
                    <a:pt x="35" y="27"/>
                    <a:pt x="38" y="27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5"/>
                    <a:pt x="35" y="17"/>
                    <a:pt x="34" y="19"/>
                  </a:cubicBezTo>
                  <a:cubicBezTo>
                    <a:pt x="32" y="22"/>
                    <a:pt x="31" y="25"/>
                    <a:pt x="29" y="28"/>
                  </a:cubicBezTo>
                  <a:close/>
                  <a:moveTo>
                    <a:pt x="38" y="34"/>
                  </a:moveTo>
                  <a:cubicBezTo>
                    <a:pt x="34" y="34"/>
                    <a:pt x="31" y="35"/>
                    <a:pt x="27" y="36"/>
                  </a:cubicBezTo>
                  <a:cubicBezTo>
                    <a:pt x="27" y="39"/>
                    <a:pt x="27" y="42"/>
                    <a:pt x="27" y="45"/>
                  </a:cubicBezTo>
                  <a:cubicBezTo>
                    <a:pt x="27" y="48"/>
                    <a:pt x="27" y="51"/>
                    <a:pt x="27" y="53"/>
                  </a:cubicBezTo>
                  <a:cubicBezTo>
                    <a:pt x="31" y="54"/>
                    <a:pt x="34" y="55"/>
                    <a:pt x="38" y="56"/>
                  </a:cubicBezTo>
                  <a:cubicBezTo>
                    <a:pt x="38" y="34"/>
                    <a:pt x="38" y="34"/>
                    <a:pt x="38" y="34"/>
                  </a:cubicBezTo>
                  <a:close/>
                  <a:moveTo>
                    <a:pt x="20" y="39"/>
                  </a:moveTo>
                  <a:cubicBezTo>
                    <a:pt x="16" y="41"/>
                    <a:pt x="14" y="43"/>
                    <a:pt x="14" y="45"/>
                  </a:cubicBezTo>
                  <a:cubicBezTo>
                    <a:pt x="14" y="47"/>
                    <a:pt x="16" y="49"/>
                    <a:pt x="20" y="50"/>
                  </a:cubicBezTo>
                  <a:cubicBezTo>
                    <a:pt x="20" y="49"/>
                    <a:pt x="20" y="47"/>
                    <a:pt x="20" y="45"/>
                  </a:cubicBezTo>
                  <a:cubicBezTo>
                    <a:pt x="20" y="43"/>
                    <a:pt x="20" y="41"/>
                    <a:pt x="20" y="39"/>
                  </a:cubicBezTo>
                  <a:close/>
                </a:path>
              </a:pathLst>
            </a:custGeom>
            <a:solidFill>
              <a:srgbClr val="6BAE2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7448989" y="2432089"/>
              <a:ext cx="574969" cy="549485"/>
            </a:xfrm>
            <a:prstGeom prst="roundRect">
              <a:avLst/>
            </a:prstGeom>
            <a:solidFill>
              <a:sysClr val="window" lastClr="FFFFFF"/>
            </a:solidFill>
            <a:ln w="3175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6" name="Freeform 17"/>
            <p:cNvSpPr>
              <a:spLocks noEditPoints="1"/>
            </p:cNvSpPr>
            <p:nvPr/>
          </p:nvSpPr>
          <p:spPr bwMode="auto">
            <a:xfrm>
              <a:off x="7554762" y="2565158"/>
              <a:ext cx="363424" cy="283347"/>
            </a:xfrm>
            <a:custGeom>
              <a:avLst/>
              <a:gdLst>
                <a:gd name="T0" fmla="*/ 33 w 97"/>
                <a:gd name="T1" fmla="*/ 75 h 75"/>
                <a:gd name="T2" fmla="*/ 44 w 97"/>
                <a:gd name="T3" fmla="*/ 75 h 75"/>
                <a:gd name="T4" fmla="*/ 47 w 97"/>
                <a:gd name="T5" fmla="*/ 73 h 75"/>
                <a:gd name="T6" fmla="*/ 47 w 97"/>
                <a:gd name="T7" fmla="*/ 49 h 75"/>
                <a:gd name="T8" fmla="*/ 39 w 97"/>
                <a:gd name="T9" fmla="*/ 45 h 75"/>
                <a:gd name="T10" fmla="*/ 30 w 97"/>
                <a:gd name="T11" fmla="*/ 50 h 75"/>
                <a:gd name="T12" fmla="*/ 30 w 97"/>
                <a:gd name="T13" fmla="*/ 73 h 75"/>
                <a:gd name="T14" fmla="*/ 33 w 97"/>
                <a:gd name="T15" fmla="*/ 75 h 75"/>
                <a:gd name="T16" fmla="*/ 0 w 97"/>
                <a:gd name="T17" fmla="*/ 49 h 75"/>
                <a:gd name="T18" fmla="*/ 37 w 97"/>
                <a:gd name="T19" fmla="*/ 28 h 75"/>
                <a:gd name="T20" fmla="*/ 39 w 97"/>
                <a:gd name="T21" fmla="*/ 26 h 75"/>
                <a:gd name="T22" fmla="*/ 41 w 97"/>
                <a:gd name="T23" fmla="*/ 28 h 75"/>
                <a:gd name="T24" fmla="*/ 52 w 97"/>
                <a:gd name="T25" fmla="*/ 34 h 75"/>
                <a:gd name="T26" fmla="*/ 81 w 97"/>
                <a:gd name="T27" fmla="*/ 9 h 75"/>
                <a:gd name="T28" fmla="*/ 77 w 97"/>
                <a:gd name="T29" fmla="*/ 4 h 75"/>
                <a:gd name="T30" fmla="*/ 87 w 97"/>
                <a:gd name="T31" fmla="*/ 2 h 75"/>
                <a:gd name="T32" fmla="*/ 97 w 97"/>
                <a:gd name="T33" fmla="*/ 0 h 75"/>
                <a:gd name="T34" fmla="*/ 94 w 97"/>
                <a:gd name="T35" fmla="*/ 10 h 75"/>
                <a:gd name="T36" fmla="*/ 91 w 97"/>
                <a:gd name="T37" fmla="*/ 19 h 75"/>
                <a:gd name="T38" fmla="*/ 87 w 97"/>
                <a:gd name="T39" fmla="*/ 15 h 75"/>
                <a:gd name="T40" fmla="*/ 55 w 97"/>
                <a:gd name="T41" fmla="*/ 42 h 75"/>
                <a:gd name="T42" fmla="*/ 53 w 97"/>
                <a:gd name="T43" fmla="*/ 44 h 75"/>
                <a:gd name="T44" fmla="*/ 50 w 97"/>
                <a:gd name="T45" fmla="*/ 43 h 75"/>
                <a:gd name="T46" fmla="*/ 39 w 97"/>
                <a:gd name="T47" fmla="*/ 36 h 75"/>
                <a:gd name="T48" fmla="*/ 5 w 97"/>
                <a:gd name="T49" fmla="*/ 57 h 75"/>
                <a:gd name="T50" fmla="*/ 0 w 97"/>
                <a:gd name="T51" fmla="*/ 49 h 75"/>
                <a:gd name="T52" fmla="*/ 10 w 97"/>
                <a:gd name="T53" fmla="*/ 75 h 75"/>
                <a:gd name="T54" fmla="*/ 21 w 97"/>
                <a:gd name="T55" fmla="*/ 75 h 75"/>
                <a:gd name="T56" fmla="*/ 23 w 97"/>
                <a:gd name="T57" fmla="*/ 73 h 75"/>
                <a:gd name="T58" fmla="*/ 23 w 97"/>
                <a:gd name="T59" fmla="*/ 54 h 75"/>
                <a:gd name="T60" fmla="*/ 7 w 97"/>
                <a:gd name="T61" fmla="*/ 64 h 75"/>
                <a:gd name="T62" fmla="*/ 7 w 97"/>
                <a:gd name="T63" fmla="*/ 73 h 75"/>
                <a:gd name="T64" fmla="*/ 10 w 97"/>
                <a:gd name="T65" fmla="*/ 75 h 75"/>
                <a:gd name="T66" fmla="*/ 56 w 97"/>
                <a:gd name="T67" fmla="*/ 75 h 75"/>
                <a:gd name="T68" fmla="*/ 67 w 97"/>
                <a:gd name="T69" fmla="*/ 75 h 75"/>
                <a:gd name="T70" fmla="*/ 70 w 97"/>
                <a:gd name="T71" fmla="*/ 73 h 75"/>
                <a:gd name="T72" fmla="*/ 70 w 97"/>
                <a:gd name="T73" fmla="*/ 39 h 75"/>
                <a:gd name="T74" fmla="*/ 70 w 97"/>
                <a:gd name="T75" fmla="*/ 39 h 75"/>
                <a:gd name="T76" fmla="*/ 54 w 97"/>
                <a:gd name="T77" fmla="*/ 53 h 75"/>
                <a:gd name="T78" fmla="*/ 53 w 97"/>
                <a:gd name="T79" fmla="*/ 52 h 75"/>
                <a:gd name="T80" fmla="*/ 53 w 97"/>
                <a:gd name="T81" fmla="*/ 73 h 75"/>
                <a:gd name="T82" fmla="*/ 56 w 97"/>
                <a:gd name="T83" fmla="*/ 75 h 75"/>
                <a:gd name="T84" fmla="*/ 79 w 97"/>
                <a:gd name="T85" fmla="*/ 75 h 75"/>
                <a:gd name="T86" fmla="*/ 90 w 97"/>
                <a:gd name="T87" fmla="*/ 75 h 75"/>
                <a:gd name="T88" fmla="*/ 93 w 97"/>
                <a:gd name="T89" fmla="*/ 73 h 75"/>
                <a:gd name="T90" fmla="*/ 93 w 97"/>
                <a:gd name="T91" fmla="*/ 32 h 75"/>
                <a:gd name="T92" fmla="*/ 86 w 97"/>
                <a:gd name="T93" fmla="*/ 24 h 75"/>
                <a:gd name="T94" fmla="*/ 77 w 97"/>
                <a:gd name="T95" fmla="*/ 33 h 75"/>
                <a:gd name="T96" fmla="*/ 77 w 97"/>
                <a:gd name="T97" fmla="*/ 73 h 75"/>
                <a:gd name="T98" fmla="*/ 79 w 97"/>
                <a:gd name="T9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" h="75">
                  <a:moveTo>
                    <a:pt x="33" y="75"/>
                  </a:moveTo>
                  <a:cubicBezTo>
                    <a:pt x="37" y="75"/>
                    <a:pt x="40" y="75"/>
                    <a:pt x="44" y="75"/>
                  </a:cubicBezTo>
                  <a:cubicBezTo>
                    <a:pt x="45" y="75"/>
                    <a:pt x="47" y="74"/>
                    <a:pt x="47" y="73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4"/>
                    <a:pt x="31" y="75"/>
                    <a:pt x="33" y="75"/>
                  </a:cubicBezTo>
                  <a:close/>
                  <a:moveTo>
                    <a:pt x="0" y="49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49"/>
                    <a:pt x="0" y="49"/>
                    <a:pt x="0" y="49"/>
                  </a:cubicBezTo>
                  <a:close/>
                  <a:moveTo>
                    <a:pt x="10" y="75"/>
                  </a:moveTo>
                  <a:cubicBezTo>
                    <a:pt x="21" y="75"/>
                    <a:pt x="21" y="75"/>
                    <a:pt x="21" y="75"/>
                  </a:cubicBezTo>
                  <a:cubicBezTo>
                    <a:pt x="22" y="75"/>
                    <a:pt x="23" y="74"/>
                    <a:pt x="23" y="7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10" y="75"/>
                  </a:cubicBezTo>
                  <a:close/>
                  <a:moveTo>
                    <a:pt x="56" y="75"/>
                  </a:moveTo>
                  <a:cubicBezTo>
                    <a:pt x="60" y="75"/>
                    <a:pt x="63" y="75"/>
                    <a:pt x="67" y="75"/>
                  </a:cubicBezTo>
                  <a:cubicBezTo>
                    <a:pt x="69" y="75"/>
                    <a:pt x="70" y="74"/>
                    <a:pt x="70" y="73"/>
                  </a:cubicBezTo>
                  <a:cubicBezTo>
                    <a:pt x="70" y="62"/>
                    <a:pt x="70" y="50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5" y="75"/>
                    <a:pt x="56" y="75"/>
                  </a:cubicBezTo>
                  <a:close/>
                  <a:moveTo>
                    <a:pt x="79" y="75"/>
                  </a:move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3" y="74"/>
                    <a:pt x="93" y="73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4"/>
                    <a:pt x="78" y="75"/>
                    <a:pt x="79" y="75"/>
                  </a:cubicBezTo>
                  <a:close/>
                </a:path>
              </a:pathLst>
            </a:custGeom>
            <a:solidFill>
              <a:srgbClr val="6BAE2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6083107" y="1774066"/>
              <a:ext cx="252523" cy="241332"/>
            </a:xfrm>
            <a:prstGeom prst="roundRect">
              <a:avLst/>
            </a:prstGeom>
            <a:noFill/>
            <a:ln w="38100" cap="flat" cmpd="sng" algn="ctr">
              <a:solidFill>
                <a:srgbClr val="6BAE2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85210" y="1630948"/>
            <a:ext cx="151195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133" b="1" dirty="0">
                <a:solidFill>
                  <a:schemeClr val="bg1"/>
                </a:solidFill>
              </a:rPr>
              <a:t>1.</a:t>
            </a:r>
            <a:r>
              <a:rPr kumimoji="1" lang="zh-CN" altLang="en-US" sz="2133" b="1" dirty="0">
                <a:solidFill>
                  <a:schemeClr val="bg1"/>
                </a:solidFill>
              </a:rPr>
              <a:t>框架介绍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85210" y="1382743"/>
            <a:ext cx="134844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dirty="0">
                <a:solidFill>
                  <a:schemeClr val="bg1"/>
                </a:solidFill>
              </a:rPr>
              <a:t>THE FIRST PART</a:t>
            </a:r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60" name="等腰三角形 59"/>
          <p:cNvSpPr/>
          <p:nvPr/>
        </p:nvSpPr>
        <p:spPr>
          <a:xfrm rot="5400000">
            <a:off x="820582" y="1466320"/>
            <a:ext cx="188157" cy="141099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85210" y="2424292"/>
            <a:ext cx="204414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133" b="1" dirty="0" err="1">
                <a:solidFill>
                  <a:schemeClr val="bg1"/>
                </a:solidFill>
              </a:rPr>
              <a:t>2.SSM</a:t>
            </a:r>
            <a:r>
              <a:rPr kumimoji="1" lang="zh-CN" altLang="en-US" sz="2133" b="1" dirty="0">
                <a:solidFill>
                  <a:schemeClr val="bg1"/>
                </a:solidFill>
              </a:rPr>
              <a:t>框架介绍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985210" y="2176087"/>
            <a:ext cx="168347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dirty="0">
                <a:solidFill>
                  <a:schemeClr val="bg1"/>
                </a:solidFill>
              </a:rPr>
              <a:t>THE SECOND PART</a:t>
            </a:r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820582" y="2259664"/>
            <a:ext cx="188157" cy="141099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85210" y="3217636"/>
            <a:ext cx="149592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133" b="1" dirty="0" err="1">
                <a:solidFill>
                  <a:schemeClr val="bg1"/>
                </a:solidFill>
              </a:rPr>
              <a:t>3.SSM</a:t>
            </a:r>
            <a:r>
              <a:rPr kumimoji="1" lang="zh-CN" altLang="en-US" sz="2133" b="1" dirty="0">
                <a:solidFill>
                  <a:schemeClr val="bg1"/>
                </a:solidFill>
              </a:rPr>
              <a:t>分析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985210" y="2969431"/>
            <a:ext cx="142378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dirty="0">
                <a:solidFill>
                  <a:schemeClr val="bg1"/>
                </a:solidFill>
              </a:rPr>
              <a:t>THE THIRD PART</a:t>
            </a:r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70" name="等腰三角形 69"/>
          <p:cNvSpPr/>
          <p:nvPr/>
        </p:nvSpPr>
        <p:spPr>
          <a:xfrm rot="5400000">
            <a:off x="820582" y="3053008"/>
            <a:ext cx="188157" cy="141099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85210" y="4010980"/>
            <a:ext cx="23342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133" b="1" dirty="0">
                <a:solidFill>
                  <a:schemeClr val="bg1"/>
                </a:solidFill>
              </a:rPr>
              <a:t>4.</a:t>
            </a:r>
            <a:r>
              <a:rPr kumimoji="1" lang="zh-CN" altLang="en-US" sz="2133" b="1" dirty="0">
                <a:solidFill>
                  <a:schemeClr val="bg1"/>
                </a:solidFill>
              </a:rPr>
              <a:t>环境与项目结构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985210" y="3762775"/>
            <a:ext cx="160332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dirty="0">
                <a:solidFill>
                  <a:schemeClr val="bg1"/>
                </a:solidFill>
              </a:rPr>
              <a:t>THE FOURTH PART</a:t>
            </a:r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75" name="等腰三角形 74"/>
          <p:cNvSpPr/>
          <p:nvPr/>
        </p:nvSpPr>
        <p:spPr>
          <a:xfrm rot="5400000">
            <a:off x="820582" y="3846352"/>
            <a:ext cx="188157" cy="141099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96238" y="350581"/>
            <a:ext cx="154721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133" b="1" dirty="0">
                <a:solidFill>
                  <a:schemeClr val="bg1"/>
                </a:solidFill>
              </a:rPr>
              <a:t>CONTENTS</a:t>
            </a:r>
            <a:endParaRPr kumimoji="1" lang="zh-CN" altLang="en-US" sz="2133" b="1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090285" y="5814266"/>
            <a:ext cx="1961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accent1"/>
                </a:solidFill>
              </a:rPr>
              <a:t>SCAU</a:t>
            </a:r>
            <a:r>
              <a:rPr kumimoji="1" lang="zh-CN" altLang="en-US" sz="1600" dirty="0">
                <a:solidFill>
                  <a:schemeClr val="accent1"/>
                </a:solidFill>
              </a:rPr>
              <a:t>传智工作室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75473" y="4527127"/>
            <a:ext cx="153599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dirty="0">
                <a:solidFill>
                  <a:schemeClr val="bg1"/>
                </a:solidFill>
              </a:rPr>
              <a:t>THE </a:t>
            </a:r>
            <a:r>
              <a:rPr kumimoji="1" lang="en-US" altLang="zh-CN" sz="1333" dirty="0" err="1">
                <a:solidFill>
                  <a:schemeClr val="bg1"/>
                </a:solidFill>
              </a:rPr>
              <a:t>FIVETH</a:t>
            </a:r>
            <a:r>
              <a:rPr kumimoji="1" lang="en-US" altLang="zh-CN" sz="1333" dirty="0">
                <a:solidFill>
                  <a:schemeClr val="bg1"/>
                </a:solidFill>
              </a:rPr>
              <a:t> PART</a:t>
            </a:r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62" name="等腰三角形 61"/>
          <p:cNvSpPr/>
          <p:nvPr/>
        </p:nvSpPr>
        <p:spPr>
          <a:xfrm rot="5400000">
            <a:off x="800262" y="4586000"/>
            <a:ext cx="188157" cy="141099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75473" y="4784439"/>
            <a:ext cx="311174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133" b="1" dirty="0">
                <a:solidFill>
                  <a:schemeClr val="bg1"/>
                </a:solidFill>
              </a:rPr>
              <a:t>搭建</a:t>
            </a:r>
            <a:r>
              <a:rPr kumimoji="1" lang="en-US" altLang="zh-CN" sz="2133" b="1" dirty="0">
                <a:solidFill>
                  <a:schemeClr val="bg1"/>
                </a:solidFill>
              </a:rPr>
              <a:t>&amp;</a:t>
            </a:r>
            <a:r>
              <a:rPr kumimoji="1" lang="zh-CN" altLang="en-US" sz="2133" b="1" dirty="0">
                <a:solidFill>
                  <a:schemeClr val="bg1"/>
                </a:solidFill>
              </a:rPr>
              <a:t>可能会遇到的</a:t>
            </a:r>
            <a:r>
              <a:rPr kumimoji="1" lang="zh-CN" altLang="en-US" sz="2133" b="1" dirty="0">
                <a:solidFill>
                  <a:schemeClr val="accent1">
                    <a:lumMod val="50000"/>
                  </a:schemeClr>
                </a:solidFill>
              </a:rPr>
              <a:t>错误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75473" y="4536234"/>
            <a:ext cx="153599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33" dirty="0">
                <a:solidFill>
                  <a:schemeClr val="bg1"/>
                </a:solidFill>
              </a:rPr>
              <a:t>THE </a:t>
            </a:r>
            <a:r>
              <a:rPr kumimoji="1" lang="en-US" altLang="zh-CN" sz="1333" dirty="0" err="1">
                <a:solidFill>
                  <a:schemeClr val="bg1"/>
                </a:solidFill>
              </a:rPr>
              <a:t>FIVETH</a:t>
            </a:r>
            <a:r>
              <a:rPr kumimoji="1" lang="en-US" altLang="zh-CN" sz="1333" dirty="0">
                <a:solidFill>
                  <a:schemeClr val="bg1"/>
                </a:solidFill>
              </a:rPr>
              <a:t> PART</a:t>
            </a:r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77" name="等腰三角形 76"/>
          <p:cNvSpPr/>
          <p:nvPr/>
        </p:nvSpPr>
        <p:spPr>
          <a:xfrm rot="5400000">
            <a:off x="800262" y="4595107"/>
            <a:ext cx="188157" cy="141099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6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4947510" y="2878959"/>
            <a:ext cx="2432074" cy="1015661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6000" b="1" dirty="0">
                <a:solidFill>
                  <a:srgbClr val="6BAE21"/>
                </a:solidFill>
                <a:ea typeface="宋体"/>
              </a:rPr>
              <a:t>spring</a:t>
            </a:r>
            <a:endParaRPr lang="zh-CN" altLang="en-US" sz="6000" b="1" dirty="0">
              <a:solidFill>
                <a:srgbClr val="6BAE21"/>
              </a:solidFill>
              <a:ea typeface="宋体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755255" y="2222598"/>
            <a:ext cx="2624329" cy="2624329"/>
          </a:xfrm>
          <a:prstGeom prst="ellipse">
            <a:avLst/>
          </a:prstGeom>
          <a:noFill/>
          <a:ln w="95250">
            <a:solidFill>
              <a:srgbClr val="6BAE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9424" y="2073924"/>
            <a:ext cx="711640" cy="711640"/>
            <a:chOff x="1396582" y="1243348"/>
            <a:chExt cx="711640" cy="711640"/>
          </a:xfrm>
        </p:grpSpPr>
        <p:sp>
          <p:nvSpPr>
            <p:cNvPr id="69" name="椭圆 68"/>
            <p:cNvSpPr/>
            <p:nvPr/>
          </p:nvSpPr>
          <p:spPr>
            <a:xfrm rot="16200000">
              <a:off x="1396582" y="1243348"/>
              <a:ext cx="711640" cy="7116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BA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70" name="Freeform 8"/>
            <p:cNvSpPr>
              <a:spLocks noEditPoints="1"/>
            </p:cNvSpPr>
            <p:nvPr/>
          </p:nvSpPr>
          <p:spPr bwMode="auto">
            <a:xfrm>
              <a:off x="1577069" y="1388242"/>
              <a:ext cx="350667" cy="421855"/>
            </a:xfrm>
            <a:custGeom>
              <a:avLst/>
              <a:gdLst>
                <a:gd name="T0" fmla="*/ 51 w 55"/>
                <a:gd name="T1" fmla="*/ 61 h 67"/>
                <a:gd name="T2" fmla="*/ 38 w 55"/>
                <a:gd name="T3" fmla="*/ 66 h 67"/>
                <a:gd name="T4" fmla="*/ 27 w 55"/>
                <a:gd name="T5" fmla="*/ 0 h 67"/>
                <a:gd name="T6" fmla="*/ 0 w 55"/>
                <a:gd name="T7" fmla="*/ 27 h 67"/>
                <a:gd name="T8" fmla="*/ 26 w 55"/>
                <a:gd name="T9" fmla="*/ 54 h 67"/>
                <a:gd name="T10" fmla="*/ 21 w 55"/>
                <a:gd name="T11" fmla="*/ 59 h 67"/>
                <a:gd name="T12" fmla="*/ 3 w 55"/>
                <a:gd name="T13" fmla="*/ 61 h 67"/>
                <a:gd name="T14" fmla="*/ 21 w 55"/>
                <a:gd name="T15" fmla="*/ 66 h 67"/>
                <a:gd name="T16" fmla="*/ 35 w 55"/>
                <a:gd name="T17" fmla="*/ 67 h 67"/>
                <a:gd name="T18" fmla="*/ 35 w 55"/>
                <a:gd name="T19" fmla="*/ 61 h 67"/>
                <a:gd name="T20" fmla="*/ 29 w 55"/>
                <a:gd name="T21" fmla="*/ 59 h 67"/>
                <a:gd name="T22" fmla="*/ 47 w 55"/>
                <a:gd name="T23" fmla="*/ 46 h 67"/>
                <a:gd name="T24" fmla="*/ 47 w 55"/>
                <a:gd name="T25" fmla="*/ 8 h 67"/>
                <a:gd name="T26" fmla="*/ 48 w 55"/>
                <a:gd name="T27" fmla="*/ 30 h 67"/>
                <a:gd name="T28" fmla="*/ 42 w 55"/>
                <a:gd name="T29" fmla="*/ 34 h 67"/>
                <a:gd name="T30" fmla="*/ 48 w 55"/>
                <a:gd name="T31" fmla="*/ 30 h 67"/>
                <a:gd name="T32" fmla="*/ 36 w 55"/>
                <a:gd name="T33" fmla="*/ 36 h 67"/>
                <a:gd name="T34" fmla="*/ 30 w 55"/>
                <a:gd name="T35" fmla="*/ 30 h 67"/>
                <a:gd name="T36" fmla="*/ 25 w 55"/>
                <a:gd name="T37" fmla="*/ 30 h 67"/>
                <a:gd name="T38" fmla="*/ 18 w 55"/>
                <a:gd name="T39" fmla="*/ 36 h 67"/>
                <a:gd name="T40" fmla="*/ 25 w 55"/>
                <a:gd name="T41" fmla="*/ 30 h 67"/>
                <a:gd name="T42" fmla="*/ 12 w 55"/>
                <a:gd name="T43" fmla="*/ 34 h 67"/>
                <a:gd name="T44" fmla="*/ 6 w 55"/>
                <a:gd name="T45" fmla="*/ 30 h 67"/>
                <a:gd name="T46" fmla="*/ 6 w 55"/>
                <a:gd name="T47" fmla="*/ 25 h 67"/>
                <a:gd name="T48" fmla="*/ 12 w 55"/>
                <a:gd name="T49" fmla="*/ 20 h 67"/>
                <a:gd name="T50" fmla="*/ 6 w 55"/>
                <a:gd name="T51" fmla="*/ 25 h 67"/>
                <a:gd name="T52" fmla="*/ 18 w 55"/>
                <a:gd name="T53" fmla="*/ 18 h 67"/>
                <a:gd name="T54" fmla="*/ 25 w 55"/>
                <a:gd name="T55" fmla="*/ 25 h 67"/>
                <a:gd name="T56" fmla="*/ 30 w 55"/>
                <a:gd name="T57" fmla="*/ 25 h 67"/>
                <a:gd name="T58" fmla="*/ 36 w 55"/>
                <a:gd name="T59" fmla="*/ 18 h 67"/>
                <a:gd name="T60" fmla="*/ 30 w 55"/>
                <a:gd name="T61" fmla="*/ 25 h 67"/>
                <a:gd name="T62" fmla="*/ 42 w 55"/>
                <a:gd name="T63" fmla="*/ 20 h 67"/>
                <a:gd name="T64" fmla="*/ 48 w 55"/>
                <a:gd name="T65" fmla="*/ 25 h 67"/>
                <a:gd name="T66" fmla="*/ 30 w 55"/>
                <a:gd name="T67" fmla="*/ 6 h 67"/>
                <a:gd name="T68" fmla="*/ 34 w 55"/>
                <a:gd name="T69" fmla="*/ 12 h 67"/>
                <a:gd name="T70" fmla="*/ 30 w 55"/>
                <a:gd name="T71" fmla="*/ 6 h 67"/>
                <a:gd name="T72" fmla="*/ 34 w 55"/>
                <a:gd name="T73" fmla="*/ 42 h 67"/>
                <a:gd name="T74" fmla="*/ 30 w 55"/>
                <a:gd name="T75" fmla="*/ 48 h 67"/>
                <a:gd name="T76" fmla="*/ 25 w 55"/>
                <a:gd name="T77" fmla="*/ 48 h 67"/>
                <a:gd name="T78" fmla="*/ 20 w 55"/>
                <a:gd name="T79" fmla="*/ 42 h 67"/>
                <a:gd name="T80" fmla="*/ 25 w 55"/>
                <a:gd name="T81" fmla="*/ 48 h 67"/>
                <a:gd name="T82" fmla="*/ 20 w 55"/>
                <a:gd name="T83" fmla="*/ 12 h 67"/>
                <a:gd name="T84" fmla="*/ 25 w 55"/>
                <a:gd name="T85" fmla="*/ 6 h 67"/>
                <a:gd name="T86" fmla="*/ 46 w 55"/>
                <a:gd name="T87" fmla="*/ 39 h 67"/>
                <a:gd name="T88" fmla="*/ 39 w 55"/>
                <a:gd name="T89" fmla="*/ 45 h 67"/>
                <a:gd name="T90" fmla="*/ 46 w 55"/>
                <a:gd name="T91" fmla="*/ 39 h 67"/>
                <a:gd name="T92" fmla="*/ 16 w 55"/>
                <a:gd name="T93" fmla="*/ 45 h 67"/>
                <a:gd name="T94" fmla="*/ 9 w 55"/>
                <a:gd name="T95" fmla="*/ 39 h 67"/>
                <a:gd name="T96" fmla="*/ 9 w 55"/>
                <a:gd name="T97" fmla="*/ 15 h 67"/>
                <a:gd name="T98" fmla="*/ 16 w 55"/>
                <a:gd name="T99" fmla="*/ 9 h 67"/>
                <a:gd name="T100" fmla="*/ 9 w 55"/>
                <a:gd name="T101" fmla="*/ 15 h 67"/>
                <a:gd name="T102" fmla="*/ 39 w 55"/>
                <a:gd name="T103" fmla="*/ 9 h 67"/>
                <a:gd name="T104" fmla="*/ 46 w 55"/>
                <a:gd name="T105" fmla="*/ 1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67">
                  <a:moveTo>
                    <a:pt x="38" y="61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1"/>
                    <a:pt x="38" y="61"/>
                    <a:pt x="38" y="61"/>
                  </a:cubicBezTo>
                  <a:close/>
                  <a:moveTo>
                    <a:pt x="27" y="0"/>
                  </a:move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5"/>
                    <a:pt x="3" y="41"/>
                    <a:pt x="8" y="46"/>
                  </a:cubicBezTo>
                  <a:cubicBezTo>
                    <a:pt x="13" y="51"/>
                    <a:pt x="19" y="54"/>
                    <a:pt x="26" y="54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6" y="54"/>
                    <a:pt x="42" y="51"/>
                    <a:pt x="47" y="46"/>
                  </a:cubicBezTo>
                  <a:cubicBezTo>
                    <a:pt x="51" y="41"/>
                    <a:pt x="55" y="35"/>
                    <a:pt x="55" y="27"/>
                  </a:cubicBezTo>
                  <a:cubicBezTo>
                    <a:pt x="55" y="20"/>
                    <a:pt x="51" y="13"/>
                    <a:pt x="47" y="8"/>
                  </a:cubicBezTo>
                  <a:cubicBezTo>
                    <a:pt x="42" y="3"/>
                    <a:pt x="35" y="0"/>
                    <a:pt x="27" y="0"/>
                  </a:cubicBezTo>
                  <a:close/>
                  <a:moveTo>
                    <a:pt x="48" y="30"/>
                  </a:moveTo>
                  <a:cubicBezTo>
                    <a:pt x="47" y="31"/>
                    <a:pt x="46" y="32"/>
                    <a:pt x="43" y="34"/>
                  </a:cubicBezTo>
                  <a:cubicBezTo>
                    <a:pt x="43" y="34"/>
                    <a:pt x="43" y="34"/>
                    <a:pt x="42" y="34"/>
                  </a:cubicBezTo>
                  <a:cubicBezTo>
                    <a:pt x="43" y="33"/>
                    <a:pt x="43" y="31"/>
                    <a:pt x="43" y="30"/>
                  </a:cubicBezTo>
                  <a:cubicBezTo>
                    <a:pt x="48" y="30"/>
                    <a:pt x="48" y="30"/>
                    <a:pt x="48" y="30"/>
                  </a:cubicBezTo>
                  <a:close/>
                  <a:moveTo>
                    <a:pt x="37" y="30"/>
                  </a:moveTo>
                  <a:cubicBezTo>
                    <a:pt x="37" y="32"/>
                    <a:pt x="37" y="34"/>
                    <a:pt x="36" y="36"/>
                  </a:cubicBezTo>
                  <a:cubicBezTo>
                    <a:pt x="34" y="37"/>
                    <a:pt x="32" y="37"/>
                    <a:pt x="30" y="37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lose/>
                  <a:moveTo>
                    <a:pt x="25" y="30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23" y="37"/>
                    <a:pt x="20" y="37"/>
                    <a:pt x="18" y="36"/>
                  </a:cubicBezTo>
                  <a:cubicBezTo>
                    <a:pt x="18" y="34"/>
                    <a:pt x="17" y="32"/>
                    <a:pt x="17" y="30"/>
                  </a:cubicBezTo>
                  <a:cubicBezTo>
                    <a:pt x="25" y="30"/>
                    <a:pt x="25" y="30"/>
                    <a:pt x="25" y="30"/>
                  </a:cubicBezTo>
                  <a:close/>
                  <a:moveTo>
                    <a:pt x="12" y="30"/>
                  </a:moveTo>
                  <a:cubicBezTo>
                    <a:pt x="12" y="31"/>
                    <a:pt x="12" y="33"/>
                    <a:pt x="12" y="34"/>
                  </a:cubicBezTo>
                  <a:cubicBezTo>
                    <a:pt x="12" y="34"/>
                    <a:pt x="12" y="34"/>
                    <a:pt x="11" y="34"/>
                  </a:cubicBezTo>
                  <a:cubicBezTo>
                    <a:pt x="9" y="32"/>
                    <a:pt x="7" y="31"/>
                    <a:pt x="6" y="30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6" y="25"/>
                  </a:moveTo>
                  <a:cubicBezTo>
                    <a:pt x="7" y="23"/>
                    <a:pt x="9" y="22"/>
                    <a:pt x="11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1"/>
                    <a:pt x="12" y="23"/>
                    <a:pt x="12" y="25"/>
                  </a:cubicBezTo>
                  <a:cubicBezTo>
                    <a:pt x="6" y="25"/>
                    <a:pt x="6" y="25"/>
                    <a:pt x="6" y="25"/>
                  </a:cubicBezTo>
                  <a:close/>
                  <a:moveTo>
                    <a:pt x="17" y="25"/>
                  </a:moveTo>
                  <a:cubicBezTo>
                    <a:pt x="17" y="22"/>
                    <a:pt x="18" y="20"/>
                    <a:pt x="18" y="18"/>
                  </a:cubicBezTo>
                  <a:cubicBezTo>
                    <a:pt x="20" y="18"/>
                    <a:pt x="23" y="17"/>
                    <a:pt x="25" y="1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7" y="25"/>
                    <a:pt x="17" y="25"/>
                    <a:pt x="17" y="25"/>
                  </a:cubicBezTo>
                  <a:close/>
                  <a:moveTo>
                    <a:pt x="30" y="25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2" y="17"/>
                    <a:pt x="34" y="18"/>
                    <a:pt x="36" y="18"/>
                  </a:cubicBezTo>
                  <a:cubicBezTo>
                    <a:pt x="37" y="20"/>
                    <a:pt x="37" y="22"/>
                    <a:pt x="37" y="25"/>
                  </a:cubicBezTo>
                  <a:cubicBezTo>
                    <a:pt x="30" y="25"/>
                    <a:pt x="30" y="25"/>
                    <a:pt x="30" y="25"/>
                  </a:cubicBezTo>
                  <a:close/>
                  <a:moveTo>
                    <a:pt x="43" y="25"/>
                  </a:moveTo>
                  <a:cubicBezTo>
                    <a:pt x="43" y="23"/>
                    <a:pt x="43" y="21"/>
                    <a:pt x="42" y="20"/>
                  </a:cubicBezTo>
                  <a:cubicBezTo>
                    <a:pt x="43" y="20"/>
                    <a:pt x="43" y="20"/>
                    <a:pt x="43" y="21"/>
                  </a:cubicBezTo>
                  <a:cubicBezTo>
                    <a:pt x="46" y="22"/>
                    <a:pt x="47" y="23"/>
                    <a:pt x="48" y="25"/>
                  </a:cubicBezTo>
                  <a:cubicBezTo>
                    <a:pt x="43" y="25"/>
                    <a:pt x="43" y="25"/>
                    <a:pt x="43" y="25"/>
                  </a:cubicBezTo>
                  <a:close/>
                  <a:moveTo>
                    <a:pt x="30" y="6"/>
                  </a:moveTo>
                  <a:cubicBezTo>
                    <a:pt x="31" y="7"/>
                    <a:pt x="33" y="9"/>
                    <a:pt x="34" y="11"/>
                  </a:cubicBezTo>
                  <a:cubicBezTo>
                    <a:pt x="34" y="11"/>
                    <a:pt x="34" y="12"/>
                    <a:pt x="34" y="12"/>
                  </a:cubicBezTo>
                  <a:cubicBezTo>
                    <a:pt x="33" y="12"/>
                    <a:pt x="31" y="12"/>
                    <a:pt x="30" y="12"/>
                  </a:cubicBezTo>
                  <a:cubicBezTo>
                    <a:pt x="30" y="6"/>
                    <a:pt x="30" y="6"/>
                    <a:pt x="30" y="6"/>
                  </a:cubicBezTo>
                  <a:close/>
                  <a:moveTo>
                    <a:pt x="30" y="43"/>
                  </a:moveTo>
                  <a:cubicBezTo>
                    <a:pt x="31" y="42"/>
                    <a:pt x="33" y="42"/>
                    <a:pt x="34" y="42"/>
                  </a:cubicBezTo>
                  <a:cubicBezTo>
                    <a:pt x="34" y="42"/>
                    <a:pt x="34" y="43"/>
                    <a:pt x="34" y="43"/>
                  </a:cubicBezTo>
                  <a:cubicBezTo>
                    <a:pt x="33" y="45"/>
                    <a:pt x="31" y="47"/>
                    <a:pt x="30" y="48"/>
                  </a:cubicBezTo>
                  <a:cubicBezTo>
                    <a:pt x="30" y="43"/>
                    <a:pt x="30" y="43"/>
                    <a:pt x="30" y="43"/>
                  </a:cubicBezTo>
                  <a:close/>
                  <a:moveTo>
                    <a:pt x="25" y="48"/>
                  </a:moveTo>
                  <a:cubicBezTo>
                    <a:pt x="23" y="47"/>
                    <a:pt x="22" y="45"/>
                    <a:pt x="21" y="43"/>
                  </a:cubicBezTo>
                  <a:cubicBezTo>
                    <a:pt x="21" y="43"/>
                    <a:pt x="20" y="42"/>
                    <a:pt x="20" y="42"/>
                  </a:cubicBezTo>
                  <a:cubicBezTo>
                    <a:pt x="22" y="42"/>
                    <a:pt x="23" y="43"/>
                    <a:pt x="25" y="43"/>
                  </a:cubicBezTo>
                  <a:cubicBezTo>
                    <a:pt x="25" y="48"/>
                    <a:pt x="25" y="48"/>
                    <a:pt x="25" y="48"/>
                  </a:cubicBezTo>
                  <a:close/>
                  <a:moveTo>
                    <a:pt x="25" y="12"/>
                  </a:moveTo>
                  <a:cubicBezTo>
                    <a:pt x="23" y="12"/>
                    <a:pt x="22" y="12"/>
                    <a:pt x="20" y="12"/>
                  </a:cubicBezTo>
                  <a:cubicBezTo>
                    <a:pt x="20" y="12"/>
                    <a:pt x="21" y="11"/>
                    <a:pt x="21" y="11"/>
                  </a:cubicBezTo>
                  <a:cubicBezTo>
                    <a:pt x="22" y="9"/>
                    <a:pt x="23" y="7"/>
                    <a:pt x="25" y="6"/>
                  </a:cubicBezTo>
                  <a:cubicBezTo>
                    <a:pt x="25" y="12"/>
                    <a:pt x="25" y="12"/>
                    <a:pt x="25" y="12"/>
                  </a:cubicBezTo>
                  <a:close/>
                  <a:moveTo>
                    <a:pt x="46" y="39"/>
                  </a:moveTo>
                  <a:cubicBezTo>
                    <a:pt x="45" y="40"/>
                    <a:pt x="44" y="41"/>
                    <a:pt x="43" y="42"/>
                  </a:cubicBezTo>
                  <a:cubicBezTo>
                    <a:pt x="41" y="44"/>
                    <a:pt x="40" y="45"/>
                    <a:pt x="39" y="45"/>
                  </a:cubicBezTo>
                  <a:cubicBezTo>
                    <a:pt x="40" y="44"/>
                    <a:pt x="40" y="42"/>
                    <a:pt x="41" y="41"/>
                  </a:cubicBezTo>
                  <a:cubicBezTo>
                    <a:pt x="43" y="40"/>
                    <a:pt x="44" y="39"/>
                    <a:pt x="46" y="39"/>
                  </a:cubicBezTo>
                  <a:close/>
                  <a:moveTo>
                    <a:pt x="14" y="41"/>
                  </a:moveTo>
                  <a:cubicBezTo>
                    <a:pt x="14" y="42"/>
                    <a:pt x="15" y="44"/>
                    <a:pt x="16" y="45"/>
                  </a:cubicBezTo>
                  <a:cubicBezTo>
                    <a:pt x="14" y="45"/>
                    <a:pt x="13" y="44"/>
                    <a:pt x="12" y="42"/>
                  </a:cubicBezTo>
                  <a:cubicBezTo>
                    <a:pt x="11" y="41"/>
                    <a:pt x="10" y="40"/>
                    <a:pt x="9" y="39"/>
                  </a:cubicBezTo>
                  <a:cubicBezTo>
                    <a:pt x="10" y="39"/>
                    <a:pt x="12" y="40"/>
                    <a:pt x="14" y="41"/>
                  </a:cubicBezTo>
                  <a:close/>
                  <a:moveTo>
                    <a:pt x="9" y="15"/>
                  </a:moveTo>
                  <a:cubicBezTo>
                    <a:pt x="10" y="14"/>
                    <a:pt x="11" y="13"/>
                    <a:pt x="12" y="12"/>
                  </a:cubicBezTo>
                  <a:cubicBezTo>
                    <a:pt x="13" y="11"/>
                    <a:pt x="14" y="10"/>
                    <a:pt x="16" y="9"/>
                  </a:cubicBezTo>
                  <a:cubicBezTo>
                    <a:pt x="15" y="10"/>
                    <a:pt x="14" y="12"/>
                    <a:pt x="14" y="14"/>
                  </a:cubicBezTo>
                  <a:cubicBezTo>
                    <a:pt x="12" y="14"/>
                    <a:pt x="10" y="15"/>
                    <a:pt x="9" y="15"/>
                  </a:cubicBezTo>
                  <a:close/>
                  <a:moveTo>
                    <a:pt x="41" y="14"/>
                  </a:moveTo>
                  <a:cubicBezTo>
                    <a:pt x="40" y="12"/>
                    <a:pt x="40" y="10"/>
                    <a:pt x="39" y="9"/>
                  </a:cubicBezTo>
                  <a:cubicBezTo>
                    <a:pt x="40" y="10"/>
                    <a:pt x="41" y="11"/>
                    <a:pt x="43" y="12"/>
                  </a:cubicBezTo>
                  <a:cubicBezTo>
                    <a:pt x="44" y="13"/>
                    <a:pt x="45" y="14"/>
                    <a:pt x="46" y="15"/>
                  </a:cubicBezTo>
                  <a:cubicBezTo>
                    <a:pt x="44" y="15"/>
                    <a:pt x="43" y="14"/>
                    <a:pt x="41" y="14"/>
                  </a:cubicBezTo>
                  <a:close/>
                </a:path>
              </a:pathLst>
            </a:custGeom>
            <a:solidFill>
              <a:srgbClr val="6BAE2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62837" y="2141303"/>
            <a:ext cx="711640" cy="711640"/>
            <a:chOff x="10299282" y="4978369"/>
            <a:chExt cx="711640" cy="711640"/>
          </a:xfrm>
        </p:grpSpPr>
        <p:sp>
          <p:nvSpPr>
            <p:cNvPr id="79" name="椭圆 78"/>
            <p:cNvSpPr/>
            <p:nvPr/>
          </p:nvSpPr>
          <p:spPr>
            <a:xfrm rot="16200000" flipH="1" flipV="1">
              <a:off x="10299282" y="4978369"/>
              <a:ext cx="711640" cy="7116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BAE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zh-CN" altLang="en-US" sz="1867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80" name="Freeform 9"/>
            <p:cNvSpPr>
              <a:spLocks noEditPoints="1"/>
            </p:cNvSpPr>
            <p:nvPr/>
          </p:nvSpPr>
          <p:spPr bwMode="auto">
            <a:xfrm>
              <a:off x="10454723" y="5150946"/>
              <a:ext cx="400761" cy="366487"/>
            </a:xfrm>
            <a:custGeom>
              <a:avLst/>
              <a:gdLst>
                <a:gd name="T0" fmla="*/ 6 w 63"/>
                <a:gd name="T1" fmla="*/ 9 h 58"/>
                <a:gd name="T2" fmla="*/ 22 w 63"/>
                <a:gd name="T3" fmla="*/ 1 h 58"/>
                <a:gd name="T4" fmla="*/ 39 w 63"/>
                <a:gd name="T5" fmla="*/ 6 h 58"/>
                <a:gd name="T6" fmla="*/ 47 w 63"/>
                <a:gd name="T7" fmla="*/ 23 h 58"/>
                <a:gd name="T8" fmla="*/ 44 w 63"/>
                <a:gd name="T9" fmla="*/ 37 h 58"/>
                <a:gd name="T10" fmla="*/ 46 w 63"/>
                <a:gd name="T11" fmla="*/ 39 h 58"/>
                <a:gd name="T12" fmla="*/ 48 w 63"/>
                <a:gd name="T13" fmla="*/ 37 h 58"/>
                <a:gd name="T14" fmla="*/ 63 w 63"/>
                <a:gd name="T15" fmla="*/ 49 h 58"/>
                <a:gd name="T16" fmla="*/ 55 w 63"/>
                <a:gd name="T17" fmla="*/ 58 h 58"/>
                <a:gd name="T18" fmla="*/ 41 w 63"/>
                <a:gd name="T19" fmla="*/ 45 h 58"/>
                <a:gd name="T20" fmla="*/ 43 w 63"/>
                <a:gd name="T21" fmla="*/ 43 h 58"/>
                <a:gd name="T22" fmla="*/ 40 w 63"/>
                <a:gd name="T23" fmla="*/ 41 h 58"/>
                <a:gd name="T24" fmla="*/ 25 w 63"/>
                <a:gd name="T25" fmla="*/ 48 h 58"/>
                <a:gd name="T26" fmla="*/ 8 w 63"/>
                <a:gd name="T27" fmla="*/ 42 h 58"/>
                <a:gd name="T28" fmla="*/ 0 w 63"/>
                <a:gd name="T29" fmla="*/ 26 h 58"/>
                <a:gd name="T30" fmla="*/ 6 w 63"/>
                <a:gd name="T31" fmla="*/ 9 h 58"/>
                <a:gd name="T32" fmla="*/ 13 w 63"/>
                <a:gd name="T33" fmla="*/ 21 h 58"/>
                <a:gd name="T34" fmla="*/ 13 w 63"/>
                <a:gd name="T35" fmla="*/ 28 h 58"/>
                <a:gd name="T36" fmla="*/ 21 w 63"/>
                <a:gd name="T37" fmla="*/ 28 h 58"/>
                <a:gd name="T38" fmla="*/ 21 w 63"/>
                <a:gd name="T39" fmla="*/ 35 h 58"/>
                <a:gd name="T40" fmla="*/ 27 w 63"/>
                <a:gd name="T41" fmla="*/ 35 h 58"/>
                <a:gd name="T42" fmla="*/ 27 w 63"/>
                <a:gd name="T43" fmla="*/ 28 h 58"/>
                <a:gd name="T44" fmla="*/ 34 w 63"/>
                <a:gd name="T45" fmla="*/ 28 h 58"/>
                <a:gd name="T46" fmla="*/ 34 w 63"/>
                <a:gd name="T47" fmla="*/ 21 h 58"/>
                <a:gd name="T48" fmla="*/ 27 w 63"/>
                <a:gd name="T49" fmla="*/ 21 h 58"/>
                <a:gd name="T50" fmla="*/ 27 w 63"/>
                <a:gd name="T51" fmla="*/ 14 h 58"/>
                <a:gd name="T52" fmla="*/ 21 w 63"/>
                <a:gd name="T53" fmla="*/ 14 h 58"/>
                <a:gd name="T54" fmla="*/ 21 w 63"/>
                <a:gd name="T55" fmla="*/ 21 h 58"/>
                <a:gd name="T56" fmla="*/ 13 w 63"/>
                <a:gd name="T57" fmla="*/ 21 h 58"/>
                <a:gd name="T58" fmla="*/ 23 w 63"/>
                <a:gd name="T59" fmla="*/ 8 h 58"/>
                <a:gd name="T60" fmla="*/ 12 w 63"/>
                <a:gd name="T61" fmla="*/ 14 h 58"/>
                <a:gd name="T62" fmla="*/ 8 w 63"/>
                <a:gd name="T63" fmla="*/ 25 h 58"/>
                <a:gd name="T64" fmla="*/ 13 w 63"/>
                <a:gd name="T65" fmla="*/ 36 h 58"/>
                <a:gd name="T66" fmla="*/ 25 w 63"/>
                <a:gd name="T67" fmla="*/ 40 h 58"/>
                <a:gd name="T68" fmla="*/ 36 w 63"/>
                <a:gd name="T69" fmla="*/ 35 h 58"/>
                <a:gd name="T70" fmla="*/ 40 w 63"/>
                <a:gd name="T71" fmla="*/ 23 h 58"/>
                <a:gd name="T72" fmla="*/ 34 w 63"/>
                <a:gd name="T73" fmla="*/ 12 h 58"/>
                <a:gd name="T74" fmla="*/ 23 w 63"/>
                <a:gd name="T75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58">
                  <a:moveTo>
                    <a:pt x="6" y="9"/>
                  </a:moveTo>
                  <a:cubicBezTo>
                    <a:pt x="10" y="4"/>
                    <a:pt x="16" y="1"/>
                    <a:pt x="22" y="1"/>
                  </a:cubicBezTo>
                  <a:cubicBezTo>
                    <a:pt x="28" y="0"/>
                    <a:pt x="34" y="2"/>
                    <a:pt x="39" y="6"/>
                  </a:cubicBezTo>
                  <a:cubicBezTo>
                    <a:pt x="44" y="11"/>
                    <a:pt x="47" y="16"/>
                    <a:pt x="47" y="23"/>
                  </a:cubicBezTo>
                  <a:cubicBezTo>
                    <a:pt x="48" y="27"/>
                    <a:pt x="46" y="32"/>
                    <a:pt x="44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6" y="45"/>
                    <a:pt x="31" y="47"/>
                    <a:pt x="25" y="48"/>
                  </a:cubicBezTo>
                  <a:cubicBezTo>
                    <a:pt x="19" y="48"/>
                    <a:pt x="13" y="46"/>
                    <a:pt x="8" y="42"/>
                  </a:cubicBezTo>
                  <a:cubicBezTo>
                    <a:pt x="3" y="38"/>
                    <a:pt x="1" y="32"/>
                    <a:pt x="0" y="26"/>
                  </a:cubicBezTo>
                  <a:cubicBezTo>
                    <a:pt x="0" y="20"/>
                    <a:pt x="2" y="14"/>
                    <a:pt x="6" y="9"/>
                  </a:cubicBezTo>
                  <a:close/>
                  <a:moveTo>
                    <a:pt x="13" y="21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3" y="21"/>
                    <a:pt x="13" y="21"/>
                    <a:pt x="13" y="21"/>
                  </a:cubicBezTo>
                  <a:close/>
                  <a:moveTo>
                    <a:pt x="23" y="8"/>
                  </a:moveTo>
                  <a:cubicBezTo>
                    <a:pt x="19" y="9"/>
                    <a:pt x="15" y="10"/>
                    <a:pt x="12" y="14"/>
                  </a:cubicBezTo>
                  <a:cubicBezTo>
                    <a:pt x="9" y="17"/>
                    <a:pt x="8" y="21"/>
                    <a:pt x="8" y="25"/>
                  </a:cubicBezTo>
                  <a:cubicBezTo>
                    <a:pt x="8" y="29"/>
                    <a:pt x="10" y="33"/>
                    <a:pt x="13" y="36"/>
                  </a:cubicBezTo>
                  <a:cubicBezTo>
                    <a:pt x="17" y="39"/>
                    <a:pt x="21" y="40"/>
                    <a:pt x="25" y="40"/>
                  </a:cubicBezTo>
                  <a:cubicBezTo>
                    <a:pt x="29" y="40"/>
                    <a:pt x="33" y="38"/>
                    <a:pt x="36" y="35"/>
                  </a:cubicBezTo>
                  <a:cubicBezTo>
                    <a:pt x="39" y="31"/>
                    <a:pt x="40" y="27"/>
                    <a:pt x="40" y="23"/>
                  </a:cubicBezTo>
                  <a:cubicBezTo>
                    <a:pt x="39" y="19"/>
                    <a:pt x="38" y="15"/>
                    <a:pt x="34" y="12"/>
                  </a:cubicBezTo>
                  <a:cubicBezTo>
                    <a:pt x="31" y="9"/>
                    <a:pt x="27" y="8"/>
                    <a:pt x="23" y="8"/>
                  </a:cubicBezTo>
                  <a:close/>
                </a:path>
              </a:pathLst>
            </a:custGeom>
            <a:solidFill>
              <a:srgbClr val="6BAE2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54"/>
              <a:endParaRPr lang="zh-CN" altLang="en-US" sz="1867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2995711" y="2385454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IOC</a:t>
            </a:r>
          </a:p>
        </p:txBody>
      </p:sp>
      <p:sp>
        <p:nvSpPr>
          <p:cNvPr id="86" name="矩形 85"/>
          <p:cNvSpPr/>
          <p:nvPr/>
        </p:nvSpPr>
        <p:spPr>
          <a:xfrm>
            <a:off x="1925382" y="3073947"/>
            <a:ext cx="2735556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en-US" altLang="zh-CN" sz="1333" dirty="0" err="1">
                <a:solidFill>
                  <a:srgbClr val="E7E6E6">
                    <a:lumMod val="25000"/>
                  </a:srgbClr>
                </a:solidFill>
                <a:latin typeface="+mn-ea"/>
              </a:rPr>
              <a:t>IoC</a:t>
            </a:r>
            <a:r>
              <a:rPr lang="zh-CN" altLang="en-US" sz="1333" dirty="0">
                <a:solidFill>
                  <a:srgbClr val="E7E6E6">
                    <a:lumMod val="25000"/>
                  </a:srgbClr>
                </a:solidFill>
                <a:latin typeface="+mn-ea"/>
              </a:rPr>
              <a:t>（</a:t>
            </a:r>
            <a:r>
              <a:rPr lang="en-US" altLang="zh-CN" sz="1333" dirty="0">
                <a:solidFill>
                  <a:srgbClr val="E7E6E6">
                    <a:lumMod val="25000"/>
                  </a:srgbClr>
                </a:solidFill>
                <a:latin typeface="+mn-ea"/>
              </a:rPr>
              <a:t>Inversion of Control </a:t>
            </a:r>
            <a:r>
              <a:rPr lang="zh-CN" altLang="en-US" sz="1333" dirty="0">
                <a:solidFill>
                  <a:srgbClr val="E7E6E6">
                    <a:lumMod val="25000"/>
                  </a:srgbClr>
                </a:solidFill>
                <a:latin typeface="+mn-ea"/>
              </a:rPr>
              <a:t>：控制反转）由</a:t>
            </a:r>
            <a:r>
              <a:rPr lang="en-US" altLang="zh-CN" sz="1333" dirty="0">
                <a:solidFill>
                  <a:srgbClr val="E7E6E6">
                    <a:lumMod val="25000"/>
                  </a:srgbClr>
                </a:solidFill>
                <a:latin typeface="+mn-ea"/>
              </a:rPr>
              <a:t>spring</a:t>
            </a:r>
            <a:r>
              <a:rPr lang="zh-CN" altLang="en-US" sz="1333" dirty="0">
                <a:solidFill>
                  <a:srgbClr val="E7E6E6">
                    <a:lumMod val="25000"/>
                  </a:srgbClr>
                </a:solidFill>
                <a:latin typeface="+mn-ea"/>
              </a:rPr>
              <a:t>来负责控制对象的生命周期和对象间的关系</a:t>
            </a:r>
          </a:p>
        </p:txBody>
      </p:sp>
      <p:sp>
        <p:nvSpPr>
          <p:cNvPr id="89" name="矩形 88"/>
          <p:cNvSpPr/>
          <p:nvPr/>
        </p:nvSpPr>
        <p:spPr>
          <a:xfrm>
            <a:off x="7788112" y="3073947"/>
            <a:ext cx="2735556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en-US" altLang="zh-CN" sz="1333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DI</a:t>
            </a:r>
            <a:r>
              <a:rPr lang="zh-CN" altLang="en-US" sz="1333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（</a:t>
            </a:r>
            <a:r>
              <a:rPr lang="en-US" altLang="zh-CN" sz="1333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Dependency Inversion Principle </a:t>
            </a:r>
            <a:r>
              <a:rPr lang="zh-CN" altLang="en-US" sz="1333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：依赖注入）通过</a:t>
            </a:r>
            <a:r>
              <a:rPr lang="en-US" altLang="zh-CN" sz="1333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DI</a:t>
            </a:r>
            <a:r>
              <a:rPr lang="zh-CN" altLang="en-US" sz="1333" dirty="0">
                <a:solidFill>
                  <a:srgbClr val="E7E6E6">
                    <a:lumMod val="25000"/>
                  </a:srgbClr>
                </a:solidFill>
                <a:latin typeface="微软雅黑"/>
              </a:rPr>
              <a:t>，在系统运行中，动态的向某个对象提供它所需要的其他对象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8900051" y="2385454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DI </a:t>
            </a:r>
          </a:p>
        </p:txBody>
      </p:sp>
      <p:sp>
        <p:nvSpPr>
          <p:cNvPr id="95" name="矩形 94"/>
          <p:cNvSpPr/>
          <p:nvPr/>
        </p:nvSpPr>
        <p:spPr>
          <a:xfrm>
            <a:off x="5027658" y="315249"/>
            <a:ext cx="2351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Spring 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核心</a:t>
            </a:r>
            <a:endParaRPr kumimoji="1" lang="en-US" altLang="zh-CN" sz="3200" b="1" dirty="0">
              <a:solidFill>
                <a:srgbClr val="000000"/>
              </a:solidFill>
            </a:endParaRPr>
          </a:p>
        </p:txBody>
      </p:sp>
      <p:sp>
        <p:nvSpPr>
          <p:cNvPr id="96" name="直角三角形 95"/>
          <p:cNvSpPr/>
          <p:nvPr/>
        </p:nvSpPr>
        <p:spPr>
          <a:xfrm rot="10800000" flipH="1" flipV="1">
            <a:off x="-12257" y="4901824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矩形 16"/>
          <p:cNvSpPr/>
          <p:nvPr/>
        </p:nvSpPr>
        <p:spPr>
          <a:xfrm>
            <a:off x="4822823" y="5964414"/>
            <a:ext cx="2547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传智工作室</a:t>
            </a:r>
          </a:p>
        </p:txBody>
      </p:sp>
    </p:spTree>
    <p:extLst>
      <p:ext uri="{BB962C8B-B14F-4D97-AF65-F5344CB8AC3E}">
        <p14:creationId xmlns:p14="http://schemas.microsoft.com/office/powerpoint/2010/main" val="73788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 81"/>
          <p:cNvSpPr txBox="1"/>
          <p:nvPr/>
        </p:nvSpPr>
        <p:spPr>
          <a:xfrm>
            <a:off x="1722137" y="1793029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54"/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IOC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与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DI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宋体"/>
                <a:cs typeface="Arial" panose="020B0604020202020204" pitchFamily="34" charset="0"/>
              </a:rPr>
              <a:t>的理解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027658" y="315249"/>
            <a:ext cx="2351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Spring 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核心</a:t>
            </a:r>
            <a:endParaRPr kumimoji="1" lang="en-US" altLang="zh-CN" sz="3200" b="1" dirty="0">
              <a:solidFill>
                <a:srgbClr val="000000"/>
              </a:solidFill>
            </a:endParaRPr>
          </a:p>
        </p:txBody>
      </p:sp>
      <p:sp>
        <p:nvSpPr>
          <p:cNvPr id="96" name="直角三角形 95"/>
          <p:cNvSpPr/>
          <p:nvPr/>
        </p:nvSpPr>
        <p:spPr>
          <a:xfrm rot="10800000" flipH="1" flipV="1">
            <a:off x="-12257" y="4901824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矩形 16"/>
          <p:cNvSpPr/>
          <p:nvPr/>
        </p:nvSpPr>
        <p:spPr>
          <a:xfrm>
            <a:off x="4822823" y="5964414"/>
            <a:ext cx="2547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传智工作室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6119" y="2639213"/>
            <a:ext cx="114682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控制反转</a:t>
            </a:r>
            <a:r>
              <a:rPr lang="en-US" altLang="zh-CN" dirty="0" err="1">
                <a:solidFill>
                  <a:schemeClr val="accent1"/>
                </a:solidFill>
              </a:rPr>
              <a:t>IoC</a:t>
            </a:r>
            <a:r>
              <a:rPr lang="en-US" altLang="zh-CN" dirty="0">
                <a:solidFill>
                  <a:schemeClr val="accent1"/>
                </a:solidFill>
              </a:rPr>
              <a:t>(Inversion of Control)</a:t>
            </a:r>
            <a:r>
              <a:rPr lang="zh-CN" altLang="en-US" dirty="0">
                <a:solidFill>
                  <a:schemeClr val="accent1"/>
                </a:solidFill>
              </a:rPr>
              <a:t>是说创建对象的控制权进行转移，以前创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建对象的主动权和创建时机是由自己把控的，而现在这种权力转移到第三方，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它就是一个专门用来创建对象的工厂，你要什么对象，它就给你什么对象，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有了 </a:t>
            </a:r>
            <a:r>
              <a:rPr lang="en-US" altLang="zh-CN" dirty="0" err="1">
                <a:solidFill>
                  <a:schemeClr val="accent1"/>
                </a:solidFill>
              </a:rPr>
              <a:t>IoC</a:t>
            </a:r>
            <a:r>
              <a:rPr lang="zh-CN" altLang="en-US" dirty="0">
                <a:solidFill>
                  <a:schemeClr val="accent1"/>
                </a:solidFill>
              </a:rPr>
              <a:t>容器，依赖关系就变了，原先的依赖关系就没了，它们都依赖</a:t>
            </a:r>
            <a:r>
              <a:rPr lang="en-US" altLang="zh-CN" dirty="0" err="1">
                <a:solidFill>
                  <a:schemeClr val="accent1"/>
                </a:solidFill>
              </a:rPr>
              <a:t>IoC</a:t>
            </a:r>
            <a:r>
              <a:rPr lang="zh-CN" altLang="en-US" dirty="0">
                <a:solidFill>
                  <a:schemeClr val="accent1"/>
                </a:solidFill>
              </a:rPr>
              <a:t>容器了，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通过</a:t>
            </a:r>
            <a:r>
              <a:rPr lang="en-US" altLang="zh-CN" dirty="0" err="1">
                <a:solidFill>
                  <a:schemeClr val="accent1"/>
                </a:solidFill>
              </a:rPr>
              <a:t>IoC</a:t>
            </a:r>
            <a:r>
              <a:rPr lang="zh-CN" altLang="en-US" dirty="0">
                <a:solidFill>
                  <a:schemeClr val="accent1"/>
                </a:solidFill>
              </a:rPr>
              <a:t>容器来建立它们之间的关系。</a:t>
            </a:r>
          </a:p>
        </p:txBody>
      </p:sp>
    </p:spTree>
    <p:extLst>
      <p:ext uri="{BB962C8B-B14F-4D97-AF65-F5344CB8AC3E}">
        <p14:creationId xmlns:p14="http://schemas.microsoft.com/office/powerpoint/2010/main" val="76264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77543" y="-74458"/>
            <a:ext cx="12192000" cy="685568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直角三角形 1"/>
          <p:cNvSpPr/>
          <p:nvPr/>
        </p:nvSpPr>
        <p:spPr>
          <a:xfrm flipH="1" flipV="1">
            <a:off x="6787733" y="0"/>
            <a:ext cx="5405061" cy="540506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直角三角形 6"/>
          <p:cNvSpPr/>
          <p:nvPr/>
        </p:nvSpPr>
        <p:spPr>
          <a:xfrm>
            <a:off x="795" y="4604657"/>
            <a:ext cx="2227721" cy="222772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5090285" y="6040241"/>
            <a:ext cx="1961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bg1"/>
                </a:solidFill>
              </a:rPr>
              <a:t>SCAU</a:t>
            </a:r>
            <a:r>
              <a:rPr kumimoji="1" lang="zh-CN" altLang="en-US" sz="1600" dirty="0">
                <a:solidFill>
                  <a:schemeClr val="bg1"/>
                </a:solidFill>
              </a:rPr>
              <a:t>传智工作室</a:t>
            </a:r>
          </a:p>
        </p:txBody>
      </p:sp>
      <p:sp>
        <p:nvSpPr>
          <p:cNvPr id="10" name="矩形 9"/>
          <p:cNvSpPr/>
          <p:nvPr/>
        </p:nvSpPr>
        <p:spPr>
          <a:xfrm>
            <a:off x="4672763" y="2702530"/>
            <a:ext cx="24913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 err="1">
                <a:solidFill>
                  <a:srgbClr val="FFFFFF"/>
                </a:solidFill>
              </a:rPr>
              <a:t>Mybatis</a:t>
            </a:r>
            <a:endParaRPr kumimoji="1" lang="en-US" altLang="zh-CN" sz="4800" dirty="0">
              <a:solidFill>
                <a:srgbClr val="FFFFFF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29844" y="2853231"/>
            <a:ext cx="790267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6BAE21"/>
                </a:solidFill>
                <a:cs typeface="Arial" panose="020B0604020202020204" pitchFamily="34" charset="0"/>
              </a:rPr>
              <a:t>MyBatis</a:t>
            </a:r>
            <a:r>
              <a:rPr lang="en-US" altLang="zh-CN" sz="1600" dirty="0">
                <a:solidFill>
                  <a:srgbClr val="6BAE21"/>
                </a:solidFill>
                <a:cs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rgbClr val="6BAE21"/>
                </a:solidFill>
                <a:cs typeface="Arial" panose="020B0604020202020204" pitchFamily="34" charset="0"/>
              </a:rPr>
              <a:t>是一款持久层框架，它支持定制化 </a:t>
            </a:r>
            <a:r>
              <a:rPr lang="en-US" altLang="zh-CN" sz="1600" dirty="0">
                <a:solidFill>
                  <a:srgbClr val="6BAE21"/>
                </a:solidFill>
                <a:cs typeface="Arial" panose="020B0604020202020204" pitchFamily="34" charset="0"/>
              </a:rPr>
              <a:t>SQL</a:t>
            </a:r>
            <a:r>
              <a:rPr lang="zh-CN" altLang="en-US" sz="1600" dirty="0">
                <a:solidFill>
                  <a:srgbClr val="6BAE21"/>
                </a:solidFill>
                <a:cs typeface="Arial" panose="020B0604020202020204" pitchFamily="34" charset="0"/>
              </a:rPr>
              <a:t>、存储过程以及高级映射。</a:t>
            </a:r>
            <a:endParaRPr lang="en-US" altLang="zh-CN" sz="1600" dirty="0">
              <a:solidFill>
                <a:srgbClr val="6BAE21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6BAE21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6BAE21"/>
                </a:solidFill>
                <a:cs typeface="Arial" panose="020B0604020202020204" pitchFamily="34" charset="0"/>
              </a:rPr>
              <a:t>MyBatis</a:t>
            </a:r>
            <a:r>
              <a:rPr lang="en-US" altLang="zh-CN" sz="1600" dirty="0">
                <a:solidFill>
                  <a:srgbClr val="6BAE21"/>
                </a:solidFill>
                <a:cs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rgbClr val="6BAE21"/>
                </a:solidFill>
                <a:cs typeface="Arial" panose="020B0604020202020204" pitchFamily="34" charset="0"/>
              </a:rPr>
              <a:t>避免了几乎所有的 </a:t>
            </a:r>
            <a:r>
              <a:rPr lang="en-US" altLang="zh-CN" sz="1600" dirty="0" err="1">
                <a:solidFill>
                  <a:srgbClr val="6BAE21"/>
                </a:solidFill>
                <a:cs typeface="Arial" panose="020B0604020202020204" pitchFamily="34" charset="0"/>
              </a:rPr>
              <a:t>JDBC</a:t>
            </a:r>
            <a:r>
              <a:rPr lang="en-US" altLang="zh-CN" sz="1600" dirty="0">
                <a:solidFill>
                  <a:srgbClr val="6BAE21"/>
                </a:solidFill>
                <a:cs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rgbClr val="6BAE21"/>
                </a:solidFill>
                <a:cs typeface="Arial" panose="020B0604020202020204" pitchFamily="34" charset="0"/>
              </a:rPr>
              <a:t>代码和手动设置参数以及获取结果集。</a:t>
            </a:r>
            <a:endParaRPr lang="en-US" altLang="zh-CN" sz="1600" dirty="0">
              <a:solidFill>
                <a:srgbClr val="6BAE21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6BAE21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6BAE21"/>
                </a:solidFill>
                <a:cs typeface="Arial" panose="020B0604020202020204" pitchFamily="34" charset="0"/>
              </a:rPr>
              <a:t>MyBatis</a:t>
            </a:r>
            <a:r>
              <a:rPr lang="en-US" altLang="zh-CN" sz="1600" dirty="0">
                <a:solidFill>
                  <a:srgbClr val="6BAE21"/>
                </a:solidFill>
                <a:cs typeface="Arial" panose="020B0604020202020204" pitchFamily="34" charset="0"/>
              </a:rPr>
              <a:t> </a:t>
            </a:r>
            <a:r>
              <a:rPr lang="zh-CN" altLang="en-US" sz="1600" dirty="0">
                <a:solidFill>
                  <a:srgbClr val="6BAE21"/>
                </a:solidFill>
                <a:cs typeface="Arial" panose="020B0604020202020204" pitchFamily="34" charset="0"/>
              </a:rPr>
              <a:t>可以使用简单的 </a:t>
            </a:r>
            <a:r>
              <a:rPr lang="en-US" altLang="zh-CN" sz="1600" dirty="0">
                <a:solidFill>
                  <a:srgbClr val="6BAE21"/>
                </a:solidFill>
                <a:cs typeface="Arial" panose="020B0604020202020204" pitchFamily="34" charset="0"/>
              </a:rPr>
              <a:t>XML </a:t>
            </a:r>
            <a:r>
              <a:rPr lang="zh-CN" altLang="en-US" sz="1600" dirty="0">
                <a:solidFill>
                  <a:srgbClr val="6BAE21"/>
                </a:solidFill>
                <a:cs typeface="Arial" panose="020B0604020202020204" pitchFamily="34" charset="0"/>
              </a:rPr>
              <a:t>或注解来配置和映射原生信息，将接口和 </a:t>
            </a:r>
            <a:r>
              <a:rPr lang="en-US" altLang="zh-CN" sz="1600" dirty="0">
                <a:solidFill>
                  <a:srgbClr val="6BAE21"/>
                </a:solidFill>
                <a:cs typeface="Arial" panose="020B0604020202020204" pitchFamily="34" charset="0"/>
              </a:rPr>
              <a:t>Java </a:t>
            </a:r>
            <a:r>
              <a:rPr lang="zh-CN" altLang="en-US" sz="1600" dirty="0">
                <a:solidFill>
                  <a:srgbClr val="6BAE21"/>
                </a:solidFill>
                <a:cs typeface="Arial" panose="020B0604020202020204" pitchFamily="34" charset="0"/>
              </a:rPr>
              <a:t>的 </a:t>
            </a:r>
            <a:r>
              <a:rPr lang="en-US" altLang="zh-CN" sz="1600" dirty="0">
                <a:solidFill>
                  <a:srgbClr val="6BAE21"/>
                </a:solidFill>
                <a:cs typeface="Arial" panose="020B0604020202020204" pitchFamily="34" charset="0"/>
              </a:rPr>
              <a:t>POJOs(Plain Old Java Objects,</a:t>
            </a:r>
            <a:r>
              <a:rPr lang="zh-CN" altLang="en-US" sz="1600" dirty="0">
                <a:solidFill>
                  <a:srgbClr val="6BAE21"/>
                </a:solidFill>
                <a:cs typeface="Arial" panose="020B0604020202020204" pitchFamily="34" charset="0"/>
              </a:rPr>
              <a:t>普通的 </a:t>
            </a:r>
            <a:r>
              <a:rPr lang="en-US" altLang="zh-CN" sz="1600" dirty="0">
                <a:solidFill>
                  <a:srgbClr val="6BAE21"/>
                </a:solidFill>
                <a:cs typeface="Arial" panose="020B0604020202020204" pitchFamily="34" charset="0"/>
              </a:rPr>
              <a:t>Java</a:t>
            </a:r>
            <a:r>
              <a:rPr lang="zh-CN" altLang="en-US" sz="1600" dirty="0">
                <a:solidFill>
                  <a:srgbClr val="6BAE21"/>
                </a:solidFill>
                <a:cs typeface="Arial" panose="020B0604020202020204" pitchFamily="34" charset="0"/>
              </a:rPr>
              <a:t>对象</a:t>
            </a:r>
            <a:r>
              <a:rPr lang="en-US" altLang="zh-CN" sz="1600" dirty="0">
                <a:solidFill>
                  <a:srgbClr val="6BAE21"/>
                </a:solidFill>
                <a:cs typeface="Arial" panose="020B0604020202020204" pitchFamily="34" charset="0"/>
              </a:rPr>
              <a:t>)</a:t>
            </a:r>
            <a:r>
              <a:rPr lang="zh-CN" altLang="en-US" sz="1600" dirty="0">
                <a:solidFill>
                  <a:srgbClr val="6BAE21"/>
                </a:solidFill>
                <a:cs typeface="Arial" panose="020B0604020202020204" pitchFamily="34" charset="0"/>
              </a:rPr>
              <a:t>映射成数据库中的记录。</a:t>
            </a:r>
          </a:p>
        </p:txBody>
      </p:sp>
      <p:sp>
        <p:nvSpPr>
          <p:cNvPr id="28" name="直角三角形 27"/>
          <p:cNvSpPr/>
          <p:nvPr/>
        </p:nvSpPr>
        <p:spPr>
          <a:xfrm>
            <a:off x="8650766" y="-2910221"/>
            <a:ext cx="5752283" cy="9768221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22823" y="5964414"/>
            <a:ext cx="2547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传智工作室</a:t>
            </a:r>
          </a:p>
        </p:txBody>
      </p:sp>
      <p:sp>
        <p:nvSpPr>
          <p:cNvPr id="32" name="矩形 31"/>
          <p:cNvSpPr/>
          <p:nvPr/>
        </p:nvSpPr>
        <p:spPr>
          <a:xfrm>
            <a:off x="829844" y="1951218"/>
            <a:ext cx="2981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accent1"/>
                </a:solidFill>
                <a:latin typeface="+mn-ea"/>
              </a:rPr>
              <a:t>什么是</a:t>
            </a:r>
            <a:r>
              <a:rPr kumimoji="1" lang="en-US" altLang="zh-CN" sz="2800" dirty="0" err="1">
                <a:solidFill>
                  <a:schemeClr val="accent1"/>
                </a:solidFill>
                <a:latin typeface="+mn-ea"/>
              </a:rPr>
              <a:t>Mybatis</a:t>
            </a:r>
            <a:r>
              <a:rPr kumimoji="1" lang="zh-CN" altLang="en-US" sz="2800" dirty="0">
                <a:solidFill>
                  <a:schemeClr val="accent1"/>
                </a:solidFill>
                <a:latin typeface="+mn-ea"/>
              </a:rPr>
              <a:t>？</a:t>
            </a:r>
          </a:p>
        </p:txBody>
      </p:sp>
      <p:sp>
        <p:nvSpPr>
          <p:cNvPr id="18" name="矩形 17"/>
          <p:cNvSpPr/>
          <p:nvPr/>
        </p:nvSpPr>
        <p:spPr>
          <a:xfrm>
            <a:off x="9153149" y="2734271"/>
            <a:ext cx="21250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4000" dirty="0" err="1">
                <a:solidFill>
                  <a:schemeClr val="bg1"/>
                </a:solidFill>
                <a:latin typeface="+mn-ea"/>
              </a:rPr>
              <a:t>Mybatis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9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5486958" y="302388"/>
            <a:ext cx="1818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PART</a:t>
            </a:r>
            <a:r>
              <a:rPr kumimoji="1" lang="zh-CN" altLang="en-US" b="1" dirty="0">
                <a:solidFill>
                  <a:srgbClr val="FFFFFF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THREE</a:t>
            </a:r>
          </a:p>
        </p:txBody>
      </p:sp>
      <p:cxnSp>
        <p:nvCxnSpPr>
          <p:cNvPr id="10" name="直接连接符 21"/>
          <p:cNvCxnSpPr/>
          <p:nvPr/>
        </p:nvCxnSpPr>
        <p:spPr>
          <a:xfrm>
            <a:off x="2415299" y="3337404"/>
            <a:ext cx="126814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sp>
        <p:nvSpPr>
          <p:cNvPr id="15" name="矩形 14"/>
          <p:cNvSpPr/>
          <p:nvPr/>
        </p:nvSpPr>
        <p:spPr>
          <a:xfrm>
            <a:off x="1745280" y="1412990"/>
            <a:ext cx="3092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HelveticaNeueLT Pro 67 MdCn" panose="020B0606030502030204" pitchFamily="34" charset="0"/>
              </a:rPr>
              <a:t>为什么要用</a:t>
            </a:r>
            <a:r>
              <a:rPr lang="en-US" altLang="zh-CN" dirty="0" err="1">
                <a:latin typeface="HelveticaNeueLT Pro 67 MdCn" panose="020B0606030502030204" pitchFamily="34" charset="0"/>
              </a:rPr>
              <a:t>Mybatis</a:t>
            </a:r>
            <a:r>
              <a:rPr lang="zh-CN" altLang="en-US" dirty="0">
                <a:latin typeface="HelveticaNeueLT Pro 67 MdCn" panose="020B0606030502030204" pitchFamily="34" charset="0"/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1445517" y="2662637"/>
            <a:ext cx="771606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Mybatis</a:t>
            </a: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框架相对简单很容易上手</a:t>
            </a:r>
            <a:endParaRPr lang="en-US" altLang="zh-CN" dirty="0">
              <a:solidFill>
                <a:srgbClr val="000000"/>
              </a:solidFill>
              <a:latin typeface="Franklin Gothic Medium Cond" panose="020B0606030402020204" pitchFamily="34" charset="0"/>
              <a:ea typeface="Hiragino Sans GB W3" panose="020B0300000000000000" pitchFamily="34" charset="-122"/>
              <a:cs typeface="Open Sans" panose="020B0606030504020204" pitchFamily="34" charset="0"/>
              <a:sym typeface="News Gothic MT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Franklin Gothic Medium Cond" panose="020B0606030402020204" pitchFamily="34" charset="0"/>
              <a:ea typeface="Hiragino Sans GB W3" panose="020B0300000000000000" pitchFamily="34" charset="-122"/>
              <a:cs typeface="Open Sans" panose="020B0606030504020204" pitchFamily="34" charset="0"/>
              <a:sym typeface="News Gothic MT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针对高级查询，</a:t>
            </a:r>
            <a:r>
              <a:rPr lang="en-US" altLang="zh-CN" dirty="0" err="1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Mybatis</a:t>
            </a: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需要手动编写</a:t>
            </a: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SQL</a:t>
            </a: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语句，以及</a:t>
            </a:r>
            <a:r>
              <a:rPr lang="en-US" altLang="zh-CN" dirty="0" err="1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ResultMap</a:t>
            </a: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，方便调优</a:t>
            </a:r>
            <a:endParaRPr lang="en-US" altLang="zh-CN" dirty="0">
              <a:solidFill>
                <a:srgbClr val="000000"/>
              </a:solidFill>
              <a:latin typeface="Franklin Gothic Medium Cond" panose="020B0606030402020204" pitchFamily="34" charset="0"/>
              <a:ea typeface="Hiragino Sans GB W3" panose="020B0300000000000000" pitchFamily="34" charset="-122"/>
              <a:cs typeface="Open Sans" panose="020B0606030504020204" pitchFamily="34" charset="0"/>
              <a:sym typeface="News Gothic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7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5486958" y="302388"/>
            <a:ext cx="1818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PART</a:t>
            </a:r>
            <a:r>
              <a:rPr kumimoji="1" lang="zh-CN" altLang="en-US" b="1" dirty="0">
                <a:solidFill>
                  <a:srgbClr val="FFFFFF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THREE</a:t>
            </a:r>
          </a:p>
        </p:txBody>
      </p:sp>
      <p:cxnSp>
        <p:nvCxnSpPr>
          <p:cNvPr id="10" name="直接连接符 21"/>
          <p:cNvCxnSpPr/>
          <p:nvPr/>
        </p:nvCxnSpPr>
        <p:spPr>
          <a:xfrm>
            <a:off x="2415299" y="3337404"/>
            <a:ext cx="126814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sp>
        <p:nvSpPr>
          <p:cNvPr id="15" name="矩形 14"/>
          <p:cNvSpPr/>
          <p:nvPr/>
        </p:nvSpPr>
        <p:spPr>
          <a:xfrm>
            <a:off x="2053056" y="1412990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HelveticaNeueLT Pro 67 MdCn" panose="020B0606030502030204" pitchFamily="34" charset="0"/>
              </a:rPr>
              <a:t>怎么用</a:t>
            </a:r>
            <a:r>
              <a:rPr lang="en-US" altLang="zh-CN" dirty="0" err="1">
                <a:latin typeface="HelveticaNeueLT Pro 67 MdCn" panose="020B0606030502030204" pitchFamily="34" charset="0"/>
              </a:rPr>
              <a:t>Mybatis</a:t>
            </a:r>
            <a:r>
              <a:rPr lang="zh-CN" altLang="en-US" dirty="0">
                <a:latin typeface="HelveticaNeueLT Pro 67 MdCn" panose="020B0606030502030204" pitchFamily="34" charset="0"/>
              </a:rPr>
              <a:t>？</a:t>
            </a:r>
          </a:p>
        </p:txBody>
      </p:sp>
      <p:sp>
        <p:nvSpPr>
          <p:cNvPr id="4" name="矩形 3"/>
          <p:cNvSpPr/>
          <p:nvPr/>
        </p:nvSpPr>
        <p:spPr>
          <a:xfrm>
            <a:off x="1445517" y="2332064"/>
            <a:ext cx="7716067" cy="148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使用</a:t>
            </a:r>
            <a:r>
              <a:rPr lang="en-US" altLang="zh-CN" dirty="0" err="1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MyBatis</a:t>
            </a: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 Generator</a:t>
            </a: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自动生成实体、</a:t>
            </a: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mapper</a:t>
            </a: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和</a:t>
            </a:r>
            <a:r>
              <a:rPr lang="en-US" altLang="zh-CN" dirty="0" err="1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dao</a:t>
            </a: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层（不一定是使用</a:t>
            </a: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generator</a:t>
            </a: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，可以是其他的工具）</a:t>
            </a:r>
            <a:endParaRPr lang="en-US" altLang="zh-CN" dirty="0">
              <a:solidFill>
                <a:srgbClr val="000000"/>
              </a:solidFill>
              <a:latin typeface="Franklin Gothic Medium Cond" panose="020B0606030402020204" pitchFamily="34" charset="0"/>
              <a:ea typeface="Hiragino Sans GB W3" panose="020B0300000000000000" pitchFamily="34" charset="-122"/>
              <a:cs typeface="Open Sans" panose="020B0606030504020204" pitchFamily="34" charset="0"/>
              <a:sym typeface="News Gothic MT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后面会讲如何配置</a:t>
            </a:r>
            <a:endParaRPr lang="en-US" altLang="zh-CN" dirty="0">
              <a:solidFill>
                <a:srgbClr val="000000"/>
              </a:solidFill>
              <a:latin typeface="Franklin Gothic Medium Cond" panose="020B0606030402020204" pitchFamily="34" charset="0"/>
              <a:ea typeface="Hiragino Sans GB W3" panose="020B0300000000000000" pitchFamily="34" charset="-122"/>
              <a:cs typeface="Open Sans" panose="020B0606030504020204" pitchFamily="34" charset="0"/>
              <a:sym typeface="News Gothic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5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5143" y="2312"/>
            <a:ext cx="12192000" cy="685568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直角三角形 1"/>
          <p:cNvSpPr/>
          <p:nvPr/>
        </p:nvSpPr>
        <p:spPr>
          <a:xfrm flipH="1" flipV="1">
            <a:off x="6787733" y="0"/>
            <a:ext cx="5405061" cy="540506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4926954" y="2796157"/>
            <a:ext cx="2287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PART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6BAE21"/>
                </a:solidFill>
              </a:rPr>
              <a:t>FOUR</a:t>
            </a:r>
          </a:p>
        </p:txBody>
      </p:sp>
      <p:sp>
        <p:nvSpPr>
          <p:cNvPr id="7" name="直角三角形 6"/>
          <p:cNvSpPr/>
          <p:nvPr/>
        </p:nvSpPr>
        <p:spPr>
          <a:xfrm>
            <a:off x="795" y="4604657"/>
            <a:ext cx="2227721" cy="222772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5090285" y="6040241"/>
            <a:ext cx="1961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bg1"/>
                </a:solidFill>
              </a:rPr>
              <a:t>SCAU</a:t>
            </a:r>
            <a:r>
              <a:rPr kumimoji="1" lang="zh-CN" altLang="en-US" sz="1600" dirty="0">
                <a:solidFill>
                  <a:schemeClr val="bg1"/>
                </a:solidFill>
              </a:rPr>
              <a:t>传智工作室</a:t>
            </a:r>
          </a:p>
        </p:txBody>
      </p:sp>
      <p:sp>
        <p:nvSpPr>
          <p:cNvPr id="10" name="矩形 9"/>
          <p:cNvSpPr/>
          <p:nvPr/>
        </p:nvSpPr>
        <p:spPr>
          <a:xfrm>
            <a:off x="4542233" y="372372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FFFFFF"/>
                </a:solidFill>
              </a:rPr>
              <a:t>环境与项目结构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3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>
            <a:off x="6787733" y="1450628"/>
            <a:ext cx="5405061" cy="5405061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8" name="矩形 37"/>
          <p:cNvSpPr/>
          <p:nvPr/>
        </p:nvSpPr>
        <p:spPr>
          <a:xfrm>
            <a:off x="995727" y="922985"/>
            <a:ext cx="34431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000000"/>
                </a:solidFill>
              </a:rPr>
              <a:t>开发环境</a:t>
            </a:r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传智工作室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52237" y="2061380"/>
            <a:ext cx="5873352" cy="337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b="1" dirty="0">
                <a:solidFill>
                  <a:srgbClr val="000000"/>
                </a:solidFill>
              </a:rPr>
              <a:t>IDE</a:t>
            </a:r>
            <a:r>
              <a:rPr kumimoji="1" lang="zh-CN" altLang="en-US" sz="2133" b="1" dirty="0">
                <a:solidFill>
                  <a:srgbClr val="000000"/>
                </a:solidFill>
              </a:rPr>
              <a:t>：</a:t>
            </a:r>
            <a:r>
              <a:rPr kumimoji="1" lang="en-US" altLang="zh-CN" sz="2133" b="1" dirty="0" err="1">
                <a:solidFill>
                  <a:srgbClr val="000000"/>
                </a:solidFill>
              </a:rPr>
              <a:t>IDEA15</a:t>
            </a:r>
            <a:r>
              <a:rPr kumimoji="1" lang="en-US" altLang="zh-CN" sz="2133" b="1" dirty="0">
                <a:solidFill>
                  <a:srgbClr val="000000"/>
                </a:solidFill>
              </a:rPr>
              <a:t>(</a:t>
            </a:r>
            <a:r>
              <a:rPr kumimoji="1" lang="zh-CN" altLang="en-US" sz="2133" b="1" dirty="0">
                <a:solidFill>
                  <a:srgbClr val="000000"/>
                </a:solidFill>
              </a:rPr>
              <a:t>可使用更高版本，如</a:t>
            </a:r>
            <a:r>
              <a:rPr kumimoji="1" lang="en-US" altLang="zh-CN" sz="2133" b="1" dirty="0">
                <a:solidFill>
                  <a:srgbClr val="000000"/>
                </a:solidFill>
              </a:rPr>
              <a:t>17)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b="1" dirty="0" err="1">
                <a:solidFill>
                  <a:srgbClr val="000000"/>
                </a:solidFill>
              </a:rPr>
              <a:t>JDK</a:t>
            </a:r>
            <a:r>
              <a:rPr kumimoji="1" lang="zh-CN" altLang="en-US" sz="2133" b="1" dirty="0">
                <a:solidFill>
                  <a:srgbClr val="000000"/>
                </a:solidFill>
              </a:rPr>
              <a:t>版本：</a:t>
            </a:r>
            <a:r>
              <a:rPr kumimoji="1" lang="en-US" altLang="zh-CN" sz="2133" b="1" dirty="0" err="1">
                <a:solidFill>
                  <a:srgbClr val="000000"/>
                </a:solidFill>
              </a:rPr>
              <a:t>JDK8</a:t>
            </a:r>
            <a:endParaRPr kumimoji="1" lang="en-US" altLang="zh-CN" sz="2133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b="1" dirty="0">
                <a:solidFill>
                  <a:srgbClr val="000000"/>
                </a:solidFill>
              </a:rPr>
              <a:t>Maven</a:t>
            </a:r>
            <a:r>
              <a:rPr kumimoji="1" lang="zh-CN" altLang="en-US" sz="2133" b="1" dirty="0">
                <a:solidFill>
                  <a:srgbClr val="000000"/>
                </a:solidFill>
              </a:rPr>
              <a:t>：</a:t>
            </a:r>
            <a:r>
              <a:rPr kumimoji="1" lang="en-US" altLang="zh-CN" sz="2133" b="1" dirty="0">
                <a:solidFill>
                  <a:srgbClr val="000000"/>
                </a:solidFill>
              </a:rPr>
              <a:t>3.0.5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b="1" dirty="0">
                <a:solidFill>
                  <a:srgbClr val="000000"/>
                </a:solidFill>
              </a:rPr>
              <a:t>Tomcat</a:t>
            </a:r>
            <a:r>
              <a:rPr kumimoji="1" lang="zh-CN" altLang="en-US" sz="2133" b="1" dirty="0">
                <a:solidFill>
                  <a:srgbClr val="000000"/>
                </a:solidFill>
              </a:rPr>
              <a:t>：</a:t>
            </a:r>
            <a:r>
              <a:rPr kumimoji="1" lang="en-US" altLang="zh-CN" sz="2133" b="1" dirty="0">
                <a:solidFill>
                  <a:srgbClr val="000000"/>
                </a:solidFill>
              </a:rPr>
              <a:t>Tomcat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133" b="1" dirty="0">
                <a:solidFill>
                  <a:srgbClr val="000000"/>
                </a:solidFill>
              </a:rPr>
              <a:t>MySQL</a:t>
            </a:r>
            <a:r>
              <a:rPr kumimoji="1" lang="zh-CN" altLang="en-US" sz="2133" b="1" dirty="0">
                <a:solidFill>
                  <a:srgbClr val="000000"/>
                </a:solidFill>
              </a:rPr>
              <a:t>：</a:t>
            </a:r>
            <a:r>
              <a:rPr kumimoji="1" lang="en-US" altLang="zh-CN" sz="2133" b="1" dirty="0">
                <a:solidFill>
                  <a:srgbClr val="000000"/>
                </a:solidFill>
              </a:rPr>
              <a:t>5.7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b="1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15811" y="285877"/>
            <a:ext cx="176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PART</a:t>
            </a:r>
            <a:r>
              <a:rPr kumimoji="1" lang="zh-CN" altLang="en-US" b="1" dirty="0">
                <a:solidFill>
                  <a:srgbClr val="FFFFFF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FOUR</a:t>
            </a:r>
          </a:p>
        </p:txBody>
      </p:sp>
    </p:spTree>
    <p:extLst>
      <p:ext uri="{BB962C8B-B14F-4D97-AF65-F5344CB8AC3E}">
        <p14:creationId xmlns:p14="http://schemas.microsoft.com/office/powerpoint/2010/main" val="4049103997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5515811" y="302388"/>
            <a:ext cx="176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PART</a:t>
            </a:r>
            <a:r>
              <a:rPr kumimoji="1" lang="zh-CN" altLang="en-US" b="1" dirty="0">
                <a:solidFill>
                  <a:srgbClr val="FFFFFF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FOUR</a:t>
            </a:r>
          </a:p>
        </p:txBody>
      </p:sp>
      <p:cxnSp>
        <p:nvCxnSpPr>
          <p:cNvPr id="10" name="直接连接符 21"/>
          <p:cNvCxnSpPr/>
          <p:nvPr/>
        </p:nvCxnSpPr>
        <p:spPr>
          <a:xfrm>
            <a:off x="2415299" y="3337404"/>
            <a:ext cx="126814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sp>
        <p:nvSpPr>
          <p:cNvPr id="4" name="矩形 3"/>
          <p:cNvSpPr/>
          <p:nvPr/>
        </p:nvSpPr>
        <p:spPr>
          <a:xfrm>
            <a:off x="1445517" y="2697022"/>
            <a:ext cx="7716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	</a:t>
            </a:r>
          </a:p>
        </p:txBody>
      </p:sp>
      <p:sp>
        <p:nvSpPr>
          <p:cNvPr id="8" name="矩形 7"/>
          <p:cNvSpPr/>
          <p:nvPr/>
        </p:nvSpPr>
        <p:spPr>
          <a:xfrm>
            <a:off x="1732595" y="1145762"/>
            <a:ext cx="34431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000000"/>
                </a:solidFill>
              </a:rPr>
              <a:t>项目结构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58" y="1730537"/>
            <a:ext cx="3400425" cy="43624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5447" y="2605893"/>
            <a:ext cx="5873352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133" b="1" dirty="0">
                <a:solidFill>
                  <a:srgbClr val="000000"/>
                </a:solidFill>
              </a:rPr>
              <a:t>右图结构是一个基于</a:t>
            </a:r>
            <a:r>
              <a:rPr kumimoji="1" lang="en-US" altLang="zh-CN" sz="2133" b="1" dirty="0" err="1">
                <a:solidFill>
                  <a:srgbClr val="000000"/>
                </a:solidFill>
              </a:rPr>
              <a:t>SSM</a:t>
            </a:r>
            <a:r>
              <a:rPr kumimoji="1" lang="zh-CN" altLang="en-US" sz="2133" b="1" dirty="0">
                <a:solidFill>
                  <a:srgbClr val="000000"/>
                </a:solidFill>
              </a:rPr>
              <a:t>框架的开发项目的目录结构</a:t>
            </a:r>
            <a:endParaRPr kumimoji="1" lang="en-US" altLang="zh-CN" sz="2133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133" b="1" dirty="0">
                <a:solidFill>
                  <a:srgbClr val="000000"/>
                </a:solidFill>
              </a:rPr>
              <a:t>是一个</a:t>
            </a:r>
            <a:r>
              <a:rPr kumimoji="1" lang="en-US" altLang="zh-CN" sz="2133" b="1" dirty="0" err="1">
                <a:solidFill>
                  <a:srgbClr val="000000"/>
                </a:solidFill>
              </a:rPr>
              <a:t>MVC</a:t>
            </a:r>
            <a:r>
              <a:rPr kumimoji="1" lang="en-US" altLang="zh-CN" sz="2133" b="1" dirty="0">
                <a:solidFill>
                  <a:srgbClr val="000000"/>
                </a:solidFill>
              </a:rPr>
              <a:t>+</a:t>
            </a:r>
            <a:r>
              <a:rPr kumimoji="1" lang="zh-CN" altLang="en-US" sz="2133" b="1" dirty="0">
                <a:solidFill>
                  <a:srgbClr val="000000"/>
                </a:solidFill>
              </a:rPr>
              <a:t>三层的架构</a:t>
            </a:r>
            <a:endParaRPr kumimoji="1" lang="en-US" altLang="zh-CN" sz="2133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5143" y="2312"/>
            <a:ext cx="12192000" cy="685568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直角三角形 1"/>
          <p:cNvSpPr/>
          <p:nvPr/>
        </p:nvSpPr>
        <p:spPr>
          <a:xfrm flipH="1" flipV="1">
            <a:off x="6787733" y="0"/>
            <a:ext cx="5405061" cy="540506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4926954" y="2796157"/>
            <a:ext cx="2056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PART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6BAE21"/>
                </a:solidFill>
              </a:rPr>
              <a:t>FIVE</a:t>
            </a:r>
          </a:p>
        </p:txBody>
      </p:sp>
      <p:sp>
        <p:nvSpPr>
          <p:cNvPr id="7" name="直角三角形 6"/>
          <p:cNvSpPr/>
          <p:nvPr/>
        </p:nvSpPr>
        <p:spPr>
          <a:xfrm>
            <a:off x="795" y="4604657"/>
            <a:ext cx="2227721" cy="222772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5090285" y="6040241"/>
            <a:ext cx="1961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bg1"/>
                </a:solidFill>
              </a:rPr>
              <a:t>SCAU</a:t>
            </a:r>
            <a:r>
              <a:rPr kumimoji="1" lang="zh-CN" altLang="en-US" sz="1600" dirty="0">
                <a:solidFill>
                  <a:schemeClr val="bg1"/>
                </a:solidFill>
              </a:rPr>
              <a:t>传智工作室</a:t>
            </a:r>
          </a:p>
        </p:txBody>
      </p:sp>
      <p:sp>
        <p:nvSpPr>
          <p:cNvPr id="10" name="矩形 9"/>
          <p:cNvSpPr/>
          <p:nvPr/>
        </p:nvSpPr>
        <p:spPr>
          <a:xfrm>
            <a:off x="4190602" y="3808221"/>
            <a:ext cx="4156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FFFFFF"/>
                </a:solidFill>
              </a:rPr>
              <a:t>搭建</a:t>
            </a:r>
            <a:r>
              <a:rPr kumimoji="1" lang="en-US" altLang="zh-CN" sz="3200" b="1" dirty="0">
                <a:solidFill>
                  <a:srgbClr val="FFFFFF"/>
                </a:solidFill>
              </a:rPr>
              <a:t>&amp;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可能遇到的错误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8" y="0"/>
            <a:ext cx="12192000" cy="685568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直角三角形 1"/>
          <p:cNvSpPr/>
          <p:nvPr/>
        </p:nvSpPr>
        <p:spPr>
          <a:xfrm flipH="1" flipV="1">
            <a:off x="6787733" y="0"/>
            <a:ext cx="5405061" cy="540506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4786973" y="2889235"/>
            <a:ext cx="210506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PART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6BAE21"/>
                </a:solidFill>
              </a:rPr>
              <a:t>ONE</a:t>
            </a:r>
          </a:p>
          <a:p>
            <a:r>
              <a:rPr kumimoji="1" lang="zh-CN" altLang="en-US" sz="3200" b="1" dirty="0">
                <a:solidFill>
                  <a:srgbClr val="FFFFFF"/>
                </a:solidFill>
              </a:rPr>
              <a:t>框架介绍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>
            <a:off x="795" y="4604657"/>
            <a:ext cx="2227721" cy="222772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5090285" y="6040241"/>
            <a:ext cx="1961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bg1"/>
                </a:solidFill>
              </a:rPr>
              <a:t>SCAU</a:t>
            </a:r>
            <a:r>
              <a:rPr kumimoji="1" lang="zh-CN" altLang="en-US" sz="1600" dirty="0">
                <a:solidFill>
                  <a:schemeClr val="bg1"/>
                </a:solidFill>
              </a:rPr>
              <a:t>传智工作室</a:t>
            </a:r>
          </a:p>
        </p:txBody>
      </p:sp>
    </p:spTree>
    <p:extLst>
      <p:ext uri="{BB962C8B-B14F-4D97-AF65-F5344CB8AC3E}">
        <p14:creationId xmlns:p14="http://schemas.microsoft.com/office/powerpoint/2010/main" val="74320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36006" y="583802"/>
            <a:ext cx="7293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1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、使用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maven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构建基本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web app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框架</a:t>
            </a:r>
            <a:endParaRPr kumimoji="1" lang="en-US" altLang="zh-CN" sz="3200" b="1" dirty="0">
              <a:solidFill>
                <a:srgbClr val="000000"/>
              </a:solidFill>
            </a:endParaRPr>
          </a:p>
        </p:txBody>
      </p:sp>
      <p:sp>
        <p:nvSpPr>
          <p:cNvPr id="22" name="直角三角形 2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直角三角形 22"/>
          <p:cNvSpPr/>
          <p:nvPr/>
        </p:nvSpPr>
        <p:spPr>
          <a:xfrm rot="10800000" flipV="1">
            <a:off x="10229657" y="4884891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50" y="1366162"/>
            <a:ext cx="3838650" cy="457536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896" y="1418736"/>
            <a:ext cx="5392637" cy="44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3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36006" y="583802"/>
            <a:ext cx="7293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1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、使用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maven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构建基本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web app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框架</a:t>
            </a:r>
            <a:endParaRPr kumimoji="1" lang="en-US" altLang="zh-CN" sz="3200" b="1" dirty="0">
              <a:solidFill>
                <a:srgbClr val="000000"/>
              </a:solidFill>
            </a:endParaRPr>
          </a:p>
        </p:txBody>
      </p:sp>
      <p:sp>
        <p:nvSpPr>
          <p:cNvPr id="22" name="直角三角形 2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直角三角形 22"/>
          <p:cNvSpPr/>
          <p:nvPr/>
        </p:nvSpPr>
        <p:spPr>
          <a:xfrm rot="10800000" flipV="1">
            <a:off x="10229657" y="4884891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6" y="1973109"/>
            <a:ext cx="3893313" cy="33776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612" y="1973109"/>
            <a:ext cx="4035976" cy="34094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302" y="2216818"/>
            <a:ext cx="3333757" cy="292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7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36006" y="583802"/>
            <a:ext cx="3124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2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、配置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Tomcat</a:t>
            </a:r>
          </a:p>
        </p:txBody>
      </p:sp>
      <p:sp>
        <p:nvSpPr>
          <p:cNvPr id="22" name="直角三角形 2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直角三角形 22"/>
          <p:cNvSpPr/>
          <p:nvPr/>
        </p:nvSpPr>
        <p:spPr>
          <a:xfrm rot="10800000" flipV="1">
            <a:off x="10229657" y="4884891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06" y="1168577"/>
            <a:ext cx="4101780" cy="49121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789" y="839021"/>
            <a:ext cx="5266023" cy="52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8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36006" y="583802"/>
            <a:ext cx="3124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2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、配置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Tomcat</a:t>
            </a:r>
          </a:p>
        </p:txBody>
      </p:sp>
      <p:sp>
        <p:nvSpPr>
          <p:cNvPr id="22" name="直角三角形 2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直角三角形 22"/>
          <p:cNvSpPr/>
          <p:nvPr/>
        </p:nvSpPr>
        <p:spPr>
          <a:xfrm rot="10800000" flipV="1">
            <a:off x="10229657" y="4884891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5" y="1244156"/>
            <a:ext cx="6176160" cy="3967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80" y="1322669"/>
            <a:ext cx="5399962" cy="38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58" y="583802"/>
            <a:ext cx="5213089" cy="5451361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36006" y="583802"/>
            <a:ext cx="4624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3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、添加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pom.xml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的依赖</a:t>
            </a:r>
            <a:endParaRPr kumimoji="1" lang="en-US" altLang="zh-CN" sz="3200" b="1" dirty="0">
              <a:solidFill>
                <a:srgbClr val="000000"/>
              </a:solidFill>
            </a:endParaRPr>
          </a:p>
        </p:txBody>
      </p:sp>
      <p:sp>
        <p:nvSpPr>
          <p:cNvPr id="22" name="直角三角形 2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直角三角形 22"/>
          <p:cNvSpPr/>
          <p:nvPr/>
        </p:nvSpPr>
        <p:spPr>
          <a:xfrm rot="10800000" flipV="1">
            <a:off x="10229657" y="4884891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sp>
        <p:nvSpPr>
          <p:cNvPr id="8" name="矩形 7"/>
          <p:cNvSpPr/>
          <p:nvPr/>
        </p:nvSpPr>
        <p:spPr>
          <a:xfrm>
            <a:off x="1592111" y="2018468"/>
            <a:ext cx="4512774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000000"/>
                </a:solidFill>
              </a:rPr>
              <a:t>添加</a:t>
            </a:r>
            <a:r>
              <a:rPr kumimoji="1" lang="en-US" altLang="zh-CN" sz="2800" dirty="0">
                <a:solidFill>
                  <a:srgbClr val="000000"/>
                </a:solidFill>
              </a:rPr>
              <a:t>spring </a:t>
            </a:r>
            <a:r>
              <a:rPr kumimoji="1" lang="zh-CN" altLang="en-US" sz="2800" dirty="0">
                <a:solidFill>
                  <a:srgbClr val="000000"/>
                </a:solidFill>
              </a:rPr>
              <a:t>的相关依赖</a:t>
            </a:r>
            <a:endParaRPr kumimoji="1" lang="en-US" altLang="zh-C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000000"/>
                </a:solidFill>
              </a:rPr>
              <a:t>添加</a:t>
            </a:r>
            <a:r>
              <a:rPr kumimoji="1" lang="en-US" altLang="zh-CN" sz="2800" dirty="0" err="1">
                <a:solidFill>
                  <a:srgbClr val="000000"/>
                </a:solidFill>
              </a:rPr>
              <a:t>mybatis</a:t>
            </a:r>
            <a:r>
              <a:rPr kumimoji="1" lang="zh-CN" altLang="en-US" sz="2800" dirty="0">
                <a:solidFill>
                  <a:srgbClr val="000000"/>
                </a:solidFill>
              </a:rPr>
              <a:t>的相关依赖</a:t>
            </a:r>
            <a:endParaRPr kumimoji="1" lang="en-US" altLang="zh-C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000000"/>
                </a:solidFill>
              </a:rPr>
              <a:t>添加</a:t>
            </a:r>
            <a:r>
              <a:rPr kumimoji="1" lang="en-US" altLang="zh-CN" sz="2800" dirty="0">
                <a:solidFill>
                  <a:srgbClr val="000000"/>
                </a:solidFill>
              </a:rPr>
              <a:t>Tomcat</a:t>
            </a:r>
            <a:r>
              <a:rPr kumimoji="1" lang="zh-CN" altLang="en-US" sz="2800" dirty="0">
                <a:solidFill>
                  <a:srgbClr val="000000"/>
                </a:solidFill>
              </a:rPr>
              <a:t>相关依赖</a:t>
            </a:r>
            <a:endParaRPr kumimoji="1" lang="en-US" altLang="zh-C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rgbClr val="000000"/>
                </a:solidFill>
              </a:rPr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16645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36006" y="583802"/>
            <a:ext cx="4927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4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、创建如下图的目录结构</a:t>
            </a:r>
            <a:endParaRPr kumimoji="1" lang="en-US" altLang="zh-CN" sz="3200" b="1" dirty="0">
              <a:solidFill>
                <a:srgbClr val="000000"/>
              </a:solidFill>
            </a:endParaRPr>
          </a:p>
        </p:txBody>
      </p:sp>
      <p:sp>
        <p:nvSpPr>
          <p:cNvPr id="22" name="直角三角形 2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直角三角形 22"/>
          <p:cNvSpPr/>
          <p:nvPr/>
        </p:nvSpPr>
        <p:spPr>
          <a:xfrm rot="10800000" flipV="1">
            <a:off x="10229657" y="4884891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05" y="1508996"/>
            <a:ext cx="34004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8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36006" y="583802"/>
            <a:ext cx="4634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5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MySQL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中创建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user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表</a:t>
            </a:r>
            <a:endParaRPr kumimoji="1" lang="en-US" altLang="zh-CN" sz="3200" b="1" dirty="0">
              <a:solidFill>
                <a:srgbClr val="000000"/>
              </a:solidFill>
            </a:endParaRPr>
          </a:p>
        </p:txBody>
      </p:sp>
      <p:sp>
        <p:nvSpPr>
          <p:cNvPr id="22" name="直角三角形 2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直角三角形 22"/>
          <p:cNvSpPr/>
          <p:nvPr/>
        </p:nvSpPr>
        <p:spPr>
          <a:xfrm rot="10800000" flipV="1">
            <a:off x="10229657" y="4884891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06" y="2800080"/>
            <a:ext cx="5583179" cy="33368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11" y="1508539"/>
            <a:ext cx="6908010" cy="23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0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36006" y="583802"/>
            <a:ext cx="5351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6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、配置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mybatis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-generator</a:t>
            </a:r>
          </a:p>
        </p:txBody>
      </p:sp>
      <p:sp>
        <p:nvSpPr>
          <p:cNvPr id="22" name="直角三角形 2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直角三角形 22"/>
          <p:cNvSpPr/>
          <p:nvPr/>
        </p:nvSpPr>
        <p:spPr>
          <a:xfrm rot="10800000" flipV="1">
            <a:off x="10229657" y="4884891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90" y="1752379"/>
            <a:ext cx="7134225" cy="2847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3905" y="1402080"/>
            <a:ext cx="4439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5.1 </a:t>
            </a:r>
            <a:r>
              <a:rPr lang="zh-CN" altLang="en-US" dirty="0"/>
              <a:t>在</a:t>
            </a:r>
            <a:r>
              <a:rPr lang="en-US" altLang="zh-CN" dirty="0" err="1"/>
              <a:t>pom.xml</a:t>
            </a:r>
            <a:r>
              <a:rPr lang="zh-CN" altLang="en-US" dirty="0"/>
              <a:t>中加入如下配置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65345" y="4602480"/>
            <a:ext cx="9009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5.2 </a:t>
            </a:r>
            <a:r>
              <a:rPr lang="zh-CN" altLang="en-US" dirty="0"/>
              <a:t>添加</a:t>
            </a:r>
            <a:r>
              <a:rPr lang="en-US" altLang="zh-CN" dirty="0" err="1"/>
              <a:t>generatorConfig.xml</a:t>
            </a:r>
            <a:r>
              <a:rPr lang="zh-CN" altLang="en-US" dirty="0"/>
              <a:t>文件（注意：名字一定不能写错，</a:t>
            </a:r>
            <a:endParaRPr lang="en-US" altLang="zh-CN" dirty="0"/>
          </a:p>
          <a:p>
            <a:r>
              <a:rPr lang="zh-CN" altLang="en-US" dirty="0"/>
              <a:t>区分大小写）</a:t>
            </a:r>
          </a:p>
        </p:txBody>
      </p:sp>
    </p:spTree>
    <p:extLst>
      <p:ext uri="{BB962C8B-B14F-4D97-AF65-F5344CB8AC3E}">
        <p14:creationId xmlns:p14="http://schemas.microsoft.com/office/powerpoint/2010/main" val="402936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36006" y="583802"/>
            <a:ext cx="3286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5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、配置文件复制</a:t>
            </a:r>
            <a:endParaRPr kumimoji="1" lang="en-US" altLang="zh-CN" sz="3200" b="1" dirty="0">
              <a:solidFill>
                <a:srgbClr val="000000"/>
              </a:solidFill>
            </a:endParaRPr>
          </a:p>
        </p:txBody>
      </p:sp>
      <p:sp>
        <p:nvSpPr>
          <p:cNvPr id="22" name="直角三角形 2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直角三角形 22"/>
          <p:cNvSpPr/>
          <p:nvPr/>
        </p:nvSpPr>
        <p:spPr>
          <a:xfrm rot="10800000" flipV="1">
            <a:off x="10229657" y="4884891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06" y="1286668"/>
            <a:ext cx="5535354" cy="20187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52" y="3674526"/>
            <a:ext cx="5996461" cy="153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2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36006" y="583802"/>
            <a:ext cx="3286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6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、配置文件修改</a:t>
            </a:r>
            <a:endParaRPr kumimoji="1" lang="en-US" altLang="zh-CN" sz="3200" b="1" dirty="0">
              <a:solidFill>
                <a:srgbClr val="000000"/>
              </a:solidFill>
            </a:endParaRPr>
          </a:p>
        </p:txBody>
      </p:sp>
      <p:sp>
        <p:nvSpPr>
          <p:cNvPr id="22" name="直角三角形 2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直角三角形 22"/>
          <p:cNvSpPr/>
          <p:nvPr/>
        </p:nvSpPr>
        <p:spPr>
          <a:xfrm rot="10800000" flipV="1">
            <a:off x="10229657" y="4884891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1704819" y="1168577"/>
            <a:ext cx="10488769" cy="7478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 err="1">
                <a:solidFill>
                  <a:srgbClr val="000000"/>
                </a:solidFill>
              </a:rPr>
              <a:t>applicationContext.xml</a:t>
            </a:r>
            <a:r>
              <a:rPr kumimoji="1" lang="en-US" altLang="zh-CN" sz="3200" dirty="0">
                <a:solidFill>
                  <a:srgbClr val="000000"/>
                </a:solidFill>
              </a:rPr>
              <a:t> : </a:t>
            </a:r>
            <a:r>
              <a:rPr kumimoji="1" lang="zh-CN" altLang="en-US" sz="3200" dirty="0">
                <a:solidFill>
                  <a:srgbClr val="000000"/>
                </a:solidFill>
              </a:rPr>
              <a:t>修改路径</a:t>
            </a:r>
            <a:endParaRPr kumimoji="1" lang="en-US" altLang="zh-CN" sz="32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 err="1">
                <a:solidFill>
                  <a:srgbClr val="000000"/>
                </a:solidFill>
              </a:rPr>
              <a:t>applicationContext-datasource.xml</a:t>
            </a:r>
            <a:r>
              <a:rPr kumimoji="1" lang="en-US" altLang="zh-CN" sz="3200" dirty="0">
                <a:solidFill>
                  <a:srgbClr val="000000"/>
                </a:solidFill>
              </a:rPr>
              <a:t> :</a:t>
            </a:r>
            <a:r>
              <a:rPr kumimoji="1" lang="zh-CN" altLang="en-US" sz="3200" dirty="0">
                <a:solidFill>
                  <a:srgbClr val="000000"/>
                </a:solidFill>
              </a:rPr>
              <a:t>修改包名</a:t>
            </a:r>
            <a:endParaRPr kumimoji="1" lang="en-US" altLang="zh-CN" sz="32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 err="1">
                <a:solidFill>
                  <a:srgbClr val="000000"/>
                </a:solidFill>
              </a:rPr>
              <a:t>datasource.properties</a:t>
            </a:r>
            <a:r>
              <a:rPr kumimoji="1" lang="en-US" altLang="zh-CN" sz="3200" dirty="0">
                <a:solidFill>
                  <a:srgbClr val="000000"/>
                </a:solidFill>
              </a:rPr>
              <a:t> </a:t>
            </a:r>
            <a:r>
              <a:rPr kumimoji="1" lang="zh-CN" altLang="en-US" sz="3200" dirty="0">
                <a:solidFill>
                  <a:srgbClr val="000000"/>
                </a:solidFill>
              </a:rPr>
              <a:t>：修改数据库连接字符串</a:t>
            </a:r>
            <a:endParaRPr kumimoji="1" lang="en-US" altLang="zh-CN" sz="32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 err="1">
                <a:solidFill>
                  <a:srgbClr val="000000"/>
                </a:solidFill>
              </a:rPr>
              <a:t>generatorConfig.xml</a:t>
            </a:r>
            <a:r>
              <a:rPr kumimoji="1" lang="en-US" altLang="zh-CN" sz="3200" dirty="0">
                <a:solidFill>
                  <a:srgbClr val="000000"/>
                </a:solidFill>
              </a:rPr>
              <a:t> : </a:t>
            </a:r>
            <a:r>
              <a:rPr kumimoji="1" lang="zh-CN" altLang="en-US" sz="3200" dirty="0">
                <a:solidFill>
                  <a:srgbClr val="000000"/>
                </a:solidFill>
              </a:rPr>
              <a:t>修改</a:t>
            </a:r>
            <a:r>
              <a:rPr kumimoji="1" lang="en-US" altLang="zh-CN" sz="3200" dirty="0" err="1">
                <a:solidFill>
                  <a:srgbClr val="000000"/>
                </a:solidFill>
              </a:rPr>
              <a:t>pojo</a:t>
            </a:r>
            <a:r>
              <a:rPr kumimoji="1" lang="zh-CN" altLang="en-US" sz="3200" dirty="0">
                <a:solidFill>
                  <a:srgbClr val="000000"/>
                </a:solidFill>
              </a:rPr>
              <a:t>和</a:t>
            </a:r>
            <a:r>
              <a:rPr kumimoji="1" lang="en-US" altLang="zh-CN" sz="3200" dirty="0">
                <a:solidFill>
                  <a:srgbClr val="000000"/>
                </a:solidFill>
              </a:rPr>
              <a:t>mapper</a:t>
            </a:r>
            <a:r>
              <a:rPr kumimoji="1" lang="zh-CN" altLang="en-US" sz="3200" dirty="0">
                <a:solidFill>
                  <a:srgbClr val="000000"/>
                </a:solidFill>
              </a:rPr>
              <a:t>生成路径</a:t>
            </a:r>
            <a:endParaRPr kumimoji="1" lang="en-US" altLang="zh-CN" sz="32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 err="1">
                <a:solidFill>
                  <a:srgbClr val="000000"/>
                </a:solidFill>
              </a:rPr>
              <a:t>Logback.xml</a:t>
            </a:r>
            <a:r>
              <a:rPr kumimoji="1" lang="en-US" altLang="zh-CN" sz="3200" dirty="0">
                <a:solidFill>
                  <a:srgbClr val="000000"/>
                </a:solidFill>
              </a:rPr>
              <a:t> : </a:t>
            </a:r>
            <a:r>
              <a:rPr kumimoji="1" lang="zh-CN" altLang="en-US" sz="3200" dirty="0">
                <a:solidFill>
                  <a:srgbClr val="000000"/>
                </a:solidFill>
              </a:rPr>
              <a:t>修改日志存储路径</a:t>
            </a:r>
            <a:endParaRPr kumimoji="1" lang="en-US" altLang="zh-CN" sz="32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solidFill>
                  <a:srgbClr val="000000"/>
                </a:solidFill>
              </a:rPr>
              <a:t>Dispatcher-</a:t>
            </a:r>
            <a:r>
              <a:rPr kumimoji="1" lang="en-US" altLang="zh-CN" sz="3200" dirty="0" err="1">
                <a:solidFill>
                  <a:srgbClr val="000000"/>
                </a:solidFill>
              </a:rPr>
              <a:t>servlet.xml</a:t>
            </a:r>
            <a:r>
              <a:rPr kumimoji="1" lang="en-US" altLang="zh-CN" sz="3200" dirty="0">
                <a:solidFill>
                  <a:srgbClr val="000000"/>
                </a:solidFill>
              </a:rPr>
              <a:t> : </a:t>
            </a:r>
            <a:r>
              <a:rPr kumimoji="1" lang="zh-CN" altLang="en-US" sz="3200" dirty="0">
                <a:solidFill>
                  <a:srgbClr val="000000"/>
                </a:solidFill>
              </a:rPr>
              <a:t>扫描包路径</a:t>
            </a:r>
            <a:endParaRPr kumimoji="1" lang="en-US" altLang="zh-CN" sz="3200" dirty="0">
              <a:solidFill>
                <a:srgbClr val="000000"/>
              </a:solidFill>
            </a:endParaRPr>
          </a:p>
          <a:p>
            <a:endParaRPr kumimoji="1" lang="en-US" altLang="zh-CN" sz="32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dirty="0">
              <a:solidFill>
                <a:srgbClr val="000000"/>
              </a:solidFill>
            </a:endParaRPr>
          </a:p>
          <a:p>
            <a:endParaRPr kumimoji="1" lang="en-US" altLang="zh-CN" sz="3200" dirty="0">
              <a:solidFill>
                <a:srgbClr val="000000"/>
              </a:solidFill>
            </a:endParaRPr>
          </a:p>
          <a:p>
            <a:endParaRPr kumimoji="1" lang="en-US" altLang="zh-CN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8" y="30388"/>
            <a:ext cx="12192000" cy="685568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直角三角形 1"/>
          <p:cNvSpPr/>
          <p:nvPr/>
        </p:nvSpPr>
        <p:spPr>
          <a:xfrm flipH="1" flipV="1">
            <a:off x="6787733" y="0"/>
            <a:ext cx="5405061" cy="540506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1612067" y="3258545"/>
            <a:ext cx="82958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框架（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Framework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）是整个或部分系统的可重用设计，表现为一组抽象构件及构件实例间交互的方法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;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7541" y="565543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PART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6BAE21"/>
                </a:solidFill>
              </a:rPr>
              <a:t>ONE</a:t>
            </a:r>
          </a:p>
        </p:txBody>
      </p:sp>
      <p:sp>
        <p:nvSpPr>
          <p:cNvPr id="7" name="直角三角形 6"/>
          <p:cNvSpPr/>
          <p:nvPr/>
        </p:nvSpPr>
        <p:spPr>
          <a:xfrm>
            <a:off x="795" y="4604657"/>
            <a:ext cx="2227721" cy="222772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5090285" y="6040241"/>
            <a:ext cx="1961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bg1"/>
                </a:solidFill>
              </a:rPr>
              <a:t>SCAU</a:t>
            </a:r>
            <a:r>
              <a:rPr kumimoji="1" lang="zh-CN" altLang="en-US" sz="1600" dirty="0">
                <a:solidFill>
                  <a:schemeClr val="bg1"/>
                </a:solidFill>
              </a:rPr>
              <a:t>传智工作室</a:t>
            </a:r>
          </a:p>
        </p:txBody>
      </p:sp>
      <p:sp>
        <p:nvSpPr>
          <p:cNvPr id="10" name="矩形 9"/>
          <p:cNvSpPr/>
          <p:nvPr/>
        </p:nvSpPr>
        <p:spPr>
          <a:xfrm>
            <a:off x="1612067" y="2000325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FFFFFF"/>
                </a:solidFill>
              </a:rPr>
              <a:t>什么是框架？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0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36006" y="583802"/>
            <a:ext cx="86036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7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、用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generator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生成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dao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 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pojo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 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mapper</a:t>
            </a:r>
          </a:p>
        </p:txBody>
      </p:sp>
      <p:sp>
        <p:nvSpPr>
          <p:cNvPr id="22" name="直角三角形 2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直角三角形 22"/>
          <p:cNvSpPr/>
          <p:nvPr/>
        </p:nvSpPr>
        <p:spPr>
          <a:xfrm rot="10800000" flipV="1">
            <a:off x="10229657" y="4884891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06" y="1318149"/>
            <a:ext cx="3422663" cy="40087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741" y="1752379"/>
            <a:ext cx="6584958" cy="27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36006" y="583802"/>
            <a:ext cx="36968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8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、添加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Spring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配置</a:t>
            </a:r>
            <a:endParaRPr kumimoji="1" lang="en-US" altLang="zh-CN" sz="3200" b="1" dirty="0">
              <a:solidFill>
                <a:srgbClr val="000000"/>
              </a:solidFill>
            </a:endParaRPr>
          </a:p>
        </p:txBody>
      </p:sp>
      <p:sp>
        <p:nvSpPr>
          <p:cNvPr id="22" name="直角三角形 2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直角三角形 22"/>
          <p:cNvSpPr/>
          <p:nvPr/>
        </p:nvSpPr>
        <p:spPr>
          <a:xfrm rot="10800000" flipV="1">
            <a:off x="10229657" y="4884891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407" y="1168576"/>
            <a:ext cx="4664289" cy="49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36006" y="583802"/>
            <a:ext cx="2465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</a:rPr>
              <a:t>9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、启动测试</a:t>
            </a:r>
            <a:endParaRPr kumimoji="1" lang="en-US" altLang="zh-CN" sz="3200" b="1" dirty="0">
              <a:solidFill>
                <a:srgbClr val="000000"/>
              </a:solidFill>
            </a:endParaRPr>
          </a:p>
        </p:txBody>
      </p:sp>
      <p:sp>
        <p:nvSpPr>
          <p:cNvPr id="22" name="直角三角形 2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直角三角形 22"/>
          <p:cNvSpPr/>
          <p:nvPr/>
        </p:nvSpPr>
        <p:spPr>
          <a:xfrm rot="10800000" flipV="1">
            <a:off x="10229657" y="4884891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027" y="1710183"/>
            <a:ext cx="4650264" cy="35628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64" y="1605661"/>
            <a:ext cx="4457700" cy="37719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3720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0"/>
            <a:ext cx="12192000" cy="685568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直角三角形 2"/>
          <p:cNvSpPr/>
          <p:nvPr/>
        </p:nvSpPr>
        <p:spPr>
          <a:xfrm>
            <a:off x="0" y="-1783080"/>
            <a:ext cx="5551084" cy="5706587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直角三角形 3"/>
          <p:cNvSpPr/>
          <p:nvPr/>
        </p:nvSpPr>
        <p:spPr>
          <a:xfrm flipV="1">
            <a:off x="795" y="3923507"/>
            <a:ext cx="5551084" cy="554837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5870036" y="2789388"/>
            <a:ext cx="533136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>
                <a:solidFill>
                  <a:srgbClr val="FFFFFF"/>
                </a:solidFill>
              </a:rPr>
              <a:t>RestLet</a:t>
            </a:r>
            <a:r>
              <a:rPr lang="en-US" altLang="zh-CN" dirty="0">
                <a:solidFill>
                  <a:srgbClr val="FFFFFF"/>
                </a:solidFill>
              </a:rPr>
              <a:t> : </a:t>
            </a:r>
            <a:r>
              <a:rPr lang="zh-CN" altLang="en-US" dirty="0">
                <a:solidFill>
                  <a:srgbClr val="FFFFFF"/>
                </a:solidFill>
              </a:rPr>
              <a:t>用于后台接口测试，方便前后端分离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70036" y="172541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FFFFFF"/>
                </a:solidFill>
              </a:rPr>
              <a:t>测试工具推荐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22823" y="5964414"/>
            <a:ext cx="2547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chemeClr val="bg1"/>
                </a:solidFill>
                <a:latin typeface="+mn-ea"/>
              </a:rPr>
              <a:t>传智工作室</a:t>
            </a:r>
          </a:p>
        </p:txBody>
      </p:sp>
    </p:spTree>
    <p:extLst>
      <p:ext uri="{BB962C8B-B14F-4D97-AF65-F5344CB8AC3E}">
        <p14:creationId xmlns:p14="http://schemas.microsoft.com/office/powerpoint/2010/main" val="27879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0"/>
            <a:ext cx="12192000" cy="685568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直角三角形 2"/>
          <p:cNvSpPr/>
          <p:nvPr/>
        </p:nvSpPr>
        <p:spPr>
          <a:xfrm>
            <a:off x="795" y="-1918997"/>
            <a:ext cx="5551084" cy="5706587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直角三角形 3"/>
          <p:cNvSpPr/>
          <p:nvPr/>
        </p:nvSpPr>
        <p:spPr>
          <a:xfrm flipV="1">
            <a:off x="0" y="3787590"/>
            <a:ext cx="5551084" cy="554837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5870036" y="3195685"/>
            <a:ext cx="5331364" cy="812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1" dirty="0">
                <a:solidFill>
                  <a:srgbClr val="FFFFFF"/>
                </a:solidFill>
              </a:rPr>
              <a:t>可能会遇到的错误</a:t>
            </a:r>
            <a:endParaRPr lang="en-US" altLang="zh-CN" sz="40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22823" y="5964414"/>
            <a:ext cx="2547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chemeClr val="bg1"/>
                </a:solidFill>
                <a:latin typeface="+mn-ea"/>
              </a:rPr>
              <a:t>传智工作室</a:t>
            </a:r>
          </a:p>
        </p:txBody>
      </p:sp>
    </p:spTree>
    <p:extLst>
      <p:ext uri="{BB962C8B-B14F-4D97-AF65-F5344CB8AC3E}">
        <p14:creationId xmlns:p14="http://schemas.microsoft.com/office/powerpoint/2010/main" val="26367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1707413" y="51067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000000"/>
                </a:solidFill>
              </a:rPr>
              <a:t>无法启动</a:t>
            </a:r>
            <a:endParaRPr kumimoji="1" lang="en-US" altLang="zh-CN" b="1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21"/>
          <p:cNvCxnSpPr/>
          <p:nvPr/>
        </p:nvCxnSpPr>
        <p:spPr>
          <a:xfrm>
            <a:off x="2415299" y="3337404"/>
            <a:ext cx="126814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445517" y="2697022"/>
            <a:ext cx="7716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	</a:t>
            </a:r>
          </a:p>
        </p:txBody>
      </p:sp>
      <p:sp>
        <p:nvSpPr>
          <p:cNvPr id="12" name="矩形 11"/>
          <p:cNvSpPr/>
          <p:nvPr/>
        </p:nvSpPr>
        <p:spPr>
          <a:xfrm>
            <a:off x="563459" y="3450800"/>
            <a:ext cx="4063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</a:rPr>
              <a:t>建议：修改</a:t>
            </a:r>
            <a:r>
              <a:rPr kumimoji="1" lang="en-US" altLang="zh-CN" b="1" dirty="0">
                <a:solidFill>
                  <a:srgbClr val="000000"/>
                </a:solidFill>
              </a:rPr>
              <a:t>Tomcat</a:t>
            </a:r>
            <a:r>
              <a:rPr kumimoji="1" lang="zh-CN" altLang="en-US" b="1" dirty="0">
                <a:solidFill>
                  <a:srgbClr val="000000"/>
                </a:solidFill>
              </a:rPr>
              <a:t>端口配置</a:t>
            </a:r>
            <a:endParaRPr kumimoji="1"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297" y="1091589"/>
            <a:ext cx="3924300" cy="15049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855" y="2596539"/>
            <a:ext cx="5531110" cy="354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855609" y="595385"/>
            <a:ext cx="6877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000000"/>
                </a:solidFill>
              </a:rPr>
              <a:t>首页正常启动    测试接口报</a:t>
            </a:r>
            <a:r>
              <a:rPr kumimoji="1" lang="en-US" altLang="zh-CN" b="1" dirty="0">
                <a:solidFill>
                  <a:srgbClr val="000000"/>
                </a:solidFill>
              </a:rPr>
              <a:t>406 not Acceptable</a:t>
            </a:r>
            <a:endParaRPr kumimoji="1" lang="en-US" altLang="zh-CN" b="1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21"/>
          <p:cNvCxnSpPr/>
          <p:nvPr/>
        </p:nvCxnSpPr>
        <p:spPr>
          <a:xfrm>
            <a:off x="2415299" y="3337404"/>
            <a:ext cx="126814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445517" y="2697022"/>
            <a:ext cx="7716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505538"/>
            <a:ext cx="11156852" cy="28360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63459" y="3990377"/>
            <a:ext cx="9647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</a:rPr>
              <a:t>建议：查看</a:t>
            </a:r>
            <a:r>
              <a:rPr kumimoji="1" lang="en-US" altLang="zh-CN" b="1" dirty="0">
                <a:solidFill>
                  <a:srgbClr val="000000"/>
                </a:solidFill>
              </a:rPr>
              <a:t>dispatcher-</a:t>
            </a:r>
            <a:r>
              <a:rPr kumimoji="1" lang="en-US" altLang="zh-CN" b="1" dirty="0" err="1">
                <a:solidFill>
                  <a:srgbClr val="000000"/>
                </a:solidFill>
              </a:rPr>
              <a:t>servlet.xml</a:t>
            </a:r>
            <a:r>
              <a:rPr kumimoji="1" lang="zh-CN" altLang="en-US" b="1" dirty="0">
                <a:solidFill>
                  <a:srgbClr val="000000"/>
                </a:solidFill>
              </a:rPr>
              <a:t>，看其是否缺少自动解析注解标签</a:t>
            </a:r>
            <a:endParaRPr kumimoji="1" lang="en-US" altLang="zh-CN" b="1" dirty="0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905" y="4414588"/>
            <a:ext cx="5085475" cy="188016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</p:spTree>
    <p:extLst>
      <p:ext uri="{BB962C8B-B14F-4D97-AF65-F5344CB8AC3E}">
        <p14:creationId xmlns:p14="http://schemas.microsoft.com/office/powerpoint/2010/main" val="3664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0" y="4446240"/>
            <a:ext cx="6501636" cy="2402602"/>
          </a:xfrm>
          <a:prstGeom prst="rect">
            <a:avLst/>
          </a:prstGeom>
        </p:spPr>
      </p:pic>
      <p:sp>
        <p:nvSpPr>
          <p:cNvPr id="2" name="直角三角形 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830138" y="399704"/>
            <a:ext cx="6112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</a:rPr>
              <a:t>首页正常启动    测试接口报</a:t>
            </a:r>
            <a:r>
              <a:rPr kumimoji="1" lang="en-US" altLang="zh-CN" b="1" dirty="0">
                <a:solidFill>
                  <a:srgbClr val="000000"/>
                </a:solidFill>
              </a:rPr>
              <a:t>404 not found  </a:t>
            </a:r>
            <a:endParaRPr kumimoji="1" lang="en-US" altLang="zh-CN" b="1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21"/>
          <p:cNvCxnSpPr/>
          <p:nvPr/>
        </p:nvCxnSpPr>
        <p:spPr>
          <a:xfrm>
            <a:off x="2415299" y="3337404"/>
            <a:ext cx="126814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445517" y="2697022"/>
            <a:ext cx="7716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	</a:t>
            </a:r>
          </a:p>
        </p:txBody>
      </p:sp>
      <p:sp>
        <p:nvSpPr>
          <p:cNvPr id="12" name="矩形 11"/>
          <p:cNvSpPr/>
          <p:nvPr/>
        </p:nvSpPr>
        <p:spPr>
          <a:xfrm>
            <a:off x="563459" y="3990377"/>
            <a:ext cx="6736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</a:rPr>
              <a:t>建议：查看</a:t>
            </a:r>
            <a:r>
              <a:rPr kumimoji="1" lang="en-US" altLang="zh-CN" b="1" dirty="0" err="1">
                <a:solidFill>
                  <a:srgbClr val="000000"/>
                </a:solidFill>
              </a:rPr>
              <a:t>web.xml</a:t>
            </a:r>
            <a:r>
              <a:rPr kumimoji="1" lang="zh-CN" altLang="en-US" b="1" dirty="0">
                <a:solidFill>
                  <a:srgbClr val="000000"/>
                </a:solidFill>
              </a:rPr>
              <a:t>，看其是否配置</a:t>
            </a:r>
            <a:r>
              <a:rPr kumimoji="1" lang="en-US" altLang="zh-CN" b="1" dirty="0">
                <a:solidFill>
                  <a:srgbClr val="000000"/>
                </a:solidFill>
              </a:rPr>
              <a:t>dispatcher</a:t>
            </a:r>
            <a:endParaRPr kumimoji="1"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38" y="1062344"/>
            <a:ext cx="8691130" cy="28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5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1637858" y="525105"/>
            <a:ext cx="83792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</a:rPr>
              <a:t>首页无法启动   直接报</a:t>
            </a:r>
            <a:r>
              <a:rPr kumimoji="1" lang="en-US" altLang="zh-CN" b="1" dirty="0">
                <a:solidFill>
                  <a:srgbClr val="000000"/>
                </a:solidFill>
              </a:rPr>
              <a:t>404 not found   </a:t>
            </a:r>
            <a:r>
              <a:rPr kumimoji="1" lang="zh-CN" altLang="en-US" b="1" dirty="0">
                <a:solidFill>
                  <a:srgbClr val="000000"/>
                </a:solidFill>
              </a:rPr>
              <a:t>后台报</a:t>
            </a:r>
            <a:r>
              <a:rPr kumimoji="1" lang="en-US" altLang="zh-CN" b="1" dirty="0">
                <a:solidFill>
                  <a:srgbClr val="000000"/>
                </a:solidFill>
              </a:rPr>
              <a:t>No mapping </a:t>
            </a:r>
          </a:p>
          <a:p>
            <a:r>
              <a:rPr kumimoji="1" lang="en-US" altLang="zh-CN" b="1" dirty="0">
                <a:solidFill>
                  <a:srgbClr val="000000"/>
                </a:solidFill>
              </a:rPr>
              <a:t>found for HTTP request with URI  </a:t>
            </a:r>
            <a:endParaRPr kumimoji="1" lang="en-US" altLang="zh-CN" b="1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21"/>
          <p:cNvCxnSpPr/>
          <p:nvPr/>
        </p:nvCxnSpPr>
        <p:spPr>
          <a:xfrm>
            <a:off x="2415299" y="3337404"/>
            <a:ext cx="126814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445517" y="2697022"/>
            <a:ext cx="7716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	</a:t>
            </a:r>
          </a:p>
        </p:txBody>
      </p:sp>
      <p:sp>
        <p:nvSpPr>
          <p:cNvPr id="12" name="矩形 11"/>
          <p:cNvSpPr/>
          <p:nvPr/>
        </p:nvSpPr>
        <p:spPr>
          <a:xfrm>
            <a:off x="563459" y="3990377"/>
            <a:ext cx="8220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</a:rPr>
              <a:t>建议：查看</a:t>
            </a:r>
            <a:r>
              <a:rPr kumimoji="1" lang="en-US" altLang="zh-CN" b="1" dirty="0" err="1">
                <a:solidFill>
                  <a:srgbClr val="000000"/>
                </a:solidFill>
              </a:rPr>
              <a:t>web.xml</a:t>
            </a:r>
            <a:r>
              <a:rPr kumimoji="1" lang="zh-CN" altLang="en-US" b="1" dirty="0">
                <a:solidFill>
                  <a:srgbClr val="000000"/>
                </a:solidFill>
              </a:rPr>
              <a:t>，看其</a:t>
            </a:r>
            <a:r>
              <a:rPr kumimoji="1" lang="en-US" altLang="zh-CN" b="1" dirty="0">
                <a:solidFill>
                  <a:srgbClr val="000000"/>
                </a:solidFill>
              </a:rPr>
              <a:t>servlet-mapping</a:t>
            </a:r>
            <a:r>
              <a:rPr kumimoji="1" lang="zh-CN" altLang="en-US" b="1" dirty="0">
                <a:solidFill>
                  <a:srgbClr val="000000"/>
                </a:solidFill>
              </a:rPr>
              <a:t>是否配置出错</a:t>
            </a:r>
            <a:endParaRPr kumimoji="1"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09" y="1219158"/>
            <a:ext cx="7005211" cy="19994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9" y="3000375"/>
            <a:ext cx="12058650" cy="857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99" y="4452042"/>
            <a:ext cx="81343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1637858" y="525105"/>
            <a:ext cx="5939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</a:rPr>
              <a:t>首页正常启动   接口测试报</a:t>
            </a:r>
            <a:r>
              <a:rPr kumimoji="1" lang="en-US" altLang="zh-CN" b="1" dirty="0">
                <a:solidFill>
                  <a:srgbClr val="000000"/>
                </a:solidFill>
              </a:rPr>
              <a:t>404 not found </a:t>
            </a:r>
            <a:endParaRPr kumimoji="1" lang="en-US" altLang="zh-CN" b="1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21"/>
          <p:cNvCxnSpPr/>
          <p:nvPr/>
        </p:nvCxnSpPr>
        <p:spPr>
          <a:xfrm>
            <a:off x="2415299" y="3337404"/>
            <a:ext cx="126814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445517" y="2697022"/>
            <a:ext cx="7716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	</a:t>
            </a:r>
          </a:p>
        </p:txBody>
      </p:sp>
      <p:sp>
        <p:nvSpPr>
          <p:cNvPr id="12" name="矩形 11"/>
          <p:cNvSpPr/>
          <p:nvPr/>
        </p:nvSpPr>
        <p:spPr>
          <a:xfrm>
            <a:off x="563459" y="3990377"/>
            <a:ext cx="104390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</a:rPr>
              <a:t>建议：代码中的</a:t>
            </a:r>
            <a:r>
              <a:rPr kumimoji="1" lang="en-US" altLang="zh-CN" b="1" dirty="0" err="1">
                <a:solidFill>
                  <a:srgbClr val="000000"/>
                </a:solidFill>
              </a:rPr>
              <a:t>RequestMapping</a:t>
            </a:r>
            <a:r>
              <a:rPr kumimoji="1" lang="zh-CN" altLang="en-US" b="1" dirty="0">
                <a:solidFill>
                  <a:srgbClr val="000000"/>
                </a:solidFill>
              </a:rPr>
              <a:t>中的</a:t>
            </a:r>
            <a:r>
              <a:rPr kumimoji="1" lang="en-US" altLang="zh-CN" b="1" dirty="0">
                <a:solidFill>
                  <a:srgbClr val="000000"/>
                </a:solidFill>
              </a:rPr>
              <a:t>.action</a:t>
            </a:r>
            <a:r>
              <a:rPr kumimoji="1" lang="zh-CN" altLang="en-US" b="1" dirty="0">
                <a:solidFill>
                  <a:srgbClr val="000000"/>
                </a:solidFill>
              </a:rPr>
              <a:t>应该改成</a:t>
            </a:r>
            <a:r>
              <a:rPr kumimoji="1" lang="en-US" altLang="zh-CN" b="1" dirty="0">
                <a:solidFill>
                  <a:srgbClr val="000000"/>
                </a:solidFill>
              </a:rPr>
              <a:t>.do,</a:t>
            </a:r>
            <a:r>
              <a:rPr kumimoji="1" lang="zh-CN" altLang="en-US" b="1" dirty="0">
                <a:solidFill>
                  <a:srgbClr val="000000"/>
                </a:solidFill>
              </a:rPr>
              <a:t>与</a:t>
            </a:r>
            <a:r>
              <a:rPr kumimoji="1" lang="en-US" altLang="zh-CN" b="1" dirty="0" err="1">
                <a:solidFill>
                  <a:srgbClr val="000000"/>
                </a:solidFill>
              </a:rPr>
              <a:t>webxml</a:t>
            </a:r>
            <a:r>
              <a:rPr kumimoji="1" lang="zh-CN" altLang="en-US" b="1" dirty="0">
                <a:solidFill>
                  <a:srgbClr val="000000"/>
                </a:solidFill>
              </a:rPr>
              <a:t>中的</a:t>
            </a:r>
            <a:endParaRPr kumimoji="1" lang="en-US" altLang="zh-CN" b="1" dirty="0">
              <a:solidFill>
                <a:srgbClr val="000000"/>
              </a:solidFill>
            </a:endParaRPr>
          </a:p>
          <a:p>
            <a:r>
              <a:rPr kumimoji="1" lang="en-US" altLang="zh-CN" b="1" dirty="0">
                <a:solidFill>
                  <a:srgbClr val="000000"/>
                </a:solidFill>
              </a:rPr>
              <a:t>Servlet-mapping</a:t>
            </a:r>
            <a:r>
              <a:rPr kumimoji="1" lang="zh-CN" altLang="en-US" b="1" dirty="0">
                <a:solidFill>
                  <a:srgbClr val="000000"/>
                </a:solidFill>
              </a:rPr>
              <a:t>的</a:t>
            </a:r>
            <a:r>
              <a:rPr kumimoji="1" lang="en-US" altLang="zh-CN" b="1" dirty="0" err="1">
                <a:solidFill>
                  <a:srgbClr val="000000"/>
                </a:solidFill>
              </a:rPr>
              <a:t>url</a:t>
            </a:r>
            <a:r>
              <a:rPr kumimoji="1" lang="en-US" altLang="zh-CN" b="1" dirty="0">
                <a:solidFill>
                  <a:srgbClr val="000000"/>
                </a:solidFill>
              </a:rPr>
              <a:t>-pattern</a:t>
            </a:r>
            <a:r>
              <a:rPr kumimoji="1" lang="zh-CN" altLang="en-US" b="1" dirty="0">
                <a:solidFill>
                  <a:srgbClr val="000000"/>
                </a:solidFill>
              </a:rPr>
              <a:t>保持一致</a:t>
            </a:r>
            <a:endParaRPr kumimoji="1"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73" y="1173693"/>
            <a:ext cx="6186067" cy="25221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710" y="887594"/>
            <a:ext cx="3322923" cy="23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3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5583138" y="302388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PART</a:t>
            </a:r>
            <a:r>
              <a:rPr kumimoji="1" lang="zh-CN" altLang="en-US" b="1" dirty="0">
                <a:solidFill>
                  <a:srgbClr val="FFFFFF"/>
                </a:solidFill>
              </a:rPr>
              <a:t> </a:t>
            </a:r>
            <a:r>
              <a:rPr kumimoji="1" lang="en-US" altLang="zh-CN" b="1" dirty="0">
                <a:solidFill>
                  <a:srgbClr val="6BAE21"/>
                </a:solidFill>
              </a:rPr>
              <a:t>ONE</a:t>
            </a:r>
            <a:endParaRPr kumimoji="1"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sp>
        <p:nvSpPr>
          <p:cNvPr id="15" name="矩形 14"/>
          <p:cNvSpPr/>
          <p:nvPr/>
        </p:nvSpPr>
        <p:spPr>
          <a:xfrm>
            <a:off x="1968098" y="141299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HelveticaNeueLT Pro 67 MdCn" panose="020B0606030502030204" pitchFamily="34" charset="0"/>
              </a:rPr>
              <a:t>为什么要用框架？</a:t>
            </a:r>
          </a:p>
        </p:txBody>
      </p:sp>
      <p:sp>
        <p:nvSpPr>
          <p:cNvPr id="4" name="矩形 3"/>
          <p:cNvSpPr/>
          <p:nvPr/>
        </p:nvSpPr>
        <p:spPr>
          <a:xfrm>
            <a:off x="1968098" y="2274838"/>
            <a:ext cx="90972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一个框架是一个可复用的设计构件，它规定了应用的体系结构，阐明了整个设计、协作构件之间的依赖关系、责任分配和控制流程，表现为一组抽象类以及其实例之间协作的方法，它为构件复用提供了上下文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(Context)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关系</a:t>
            </a:r>
            <a:endParaRPr lang="zh-CN" altLang="zh-CN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3915715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3" name="矩形 12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sp>
        <p:nvSpPr>
          <p:cNvPr id="15" name="矩形 14"/>
          <p:cNvSpPr/>
          <p:nvPr/>
        </p:nvSpPr>
        <p:spPr>
          <a:xfrm>
            <a:off x="1982521" y="2421597"/>
            <a:ext cx="8943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</a:rPr>
              <a:t>如还有其他奇怪的错误，查看配置文件的包名</a:t>
            </a:r>
            <a:r>
              <a:rPr kumimoji="1" lang="en-US" altLang="zh-CN" b="1" dirty="0">
                <a:solidFill>
                  <a:srgbClr val="000000"/>
                </a:solidFill>
              </a:rPr>
              <a:t>/</a:t>
            </a:r>
            <a:r>
              <a:rPr kumimoji="1" lang="zh-CN" altLang="en-US" b="1" dirty="0">
                <a:solidFill>
                  <a:srgbClr val="000000"/>
                </a:solidFill>
              </a:rPr>
              <a:t>文件路径是否有误</a:t>
            </a:r>
            <a:endParaRPr kumimoji="1"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2521" y="4169736"/>
            <a:ext cx="895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</a:rPr>
              <a:t>PPT&amp;</a:t>
            </a:r>
            <a:r>
              <a:rPr kumimoji="1" lang="zh-CN" altLang="en-US" b="1" dirty="0">
                <a:solidFill>
                  <a:srgbClr val="000000"/>
                </a:solidFill>
              </a:rPr>
              <a:t>源码下载：</a:t>
            </a:r>
            <a:r>
              <a:rPr kumimoji="1" lang="en-US" altLang="zh-CN" b="1" dirty="0">
                <a:solidFill>
                  <a:srgbClr val="000000"/>
                </a:solidFill>
              </a:rPr>
              <a:t>https://</a:t>
            </a:r>
            <a:r>
              <a:rPr kumimoji="1" lang="en-US" altLang="zh-CN" b="1" dirty="0" err="1">
                <a:solidFill>
                  <a:srgbClr val="000000"/>
                </a:solidFill>
              </a:rPr>
              <a:t>github.com</a:t>
            </a:r>
            <a:r>
              <a:rPr kumimoji="1" lang="en-US" altLang="zh-CN" b="1" dirty="0">
                <a:solidFill>
                  <a:srgbClr val="000000"/>
                </a:solidFill>
              </a:rPr>
              <a:t>/</a:t>
            </a:r>
            <a:r>
              <a:rPr kumimoji="1" lang="en-US" altLang="zh-CN" b="1" dirty="0" err="1">
                <a:solidFill>
                  <a:srgbClr val="000000"/>
                </a:solidFill>
              </a:rPr>
              <a:t>xiaowenshen</a:t>
            </a:r>
            <a:r>
              <a:rPr kumimoji="1" lang="en-US" altLang="zh-CN" b="1" dirty="0">
                <a:solidFill>
                  <a:srgbClr val="000000"/>
                </a:solidFill>
              </a:rPr>
              <a:t>/</a:t>
            </a:r>
            <a:r>
              <a:rPr kumimoji="1" lang="en-US" altLang="zh-CN" b="1" dirty="0" err="1">
                <a:solidFill>
                  <a:srgbClr val="000000"/>
                </a:solidFill>
              </a:rPr>
              <a:t>SSMDemo</a:t>
            </a:r>
            <a:endParaRPr kumimoji="1" lang="en-US" altLang="zh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0"/>
            <a:ext cx="12192000" cy="685568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4380863" y="2341358"/>
            <a:ext cx="5331364" cy="1373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rgbClr val="FFFFFF"/>
                </a:solidFill>
              </a:rPr>
              <a:t>THANKS</a:t>
            </a:r>
          </a:p>
        </p:txBody>
      </p:sp>
      <p:sp>
        <p:nvSpPr>
          <p:cNvPr id="10" name="矩形 9"/>
          <p:cNvSpPr/>
          <p:nvPr/>
        </p:nvSpPr>
        <p:spPr>
          <a:xfrm>
            <a:off x="4822823" y="5964414"/>
            <a:ext cx="2547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chemeClr val="bg1"/>
                </a:solidFill>
                <a:latin typeface="+mn-ea"/>
              </a:rPr>
              <a:t>传智工作室</a:t>
            </a:r>
          </a:p>
        </p:txBody>
      </p:sp>
    </p:spTree>
    <p:extLst>
      <p:ext uri="{BB962C8B-B14F-4D97-AF65-F5344CB8AC3E}">
        <p14:creationId xmlns:p14="http://schemas.microsoft.com/office/powerpoint/2010/main" val="58010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8" y="0"/>
            <a:ext cx="12192000" cy="685568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直角三角形 1"/>
          <p:cNvSpPr/>
          <p:nvPr/>
        </p:nvSpPr>
        <p:spPr>
          <a:xfrm flipH="1" flipV="1">
            <a:off x="6787733" y="0"/>
            <a:ext cx="5405061" cy="540506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>
            <a:off x="4786973" y="2889235"/>
            <a:ext cx="2621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PART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6BAE21"/>
                </a:solidFill>
              </a:rPr>
              <a:t>TWO</a:t>
            </a:r>
          </a:p>
          <a:p>
            <a:r>
              <a:rPr kumimoji="1" lang="en-US" altLang="zh-CN" sz="3200" b="1" dirty="0" err="1">
                <a:solidFill>
                  <a:srgbClr val="FFFFFF"/>
                </a:solidFill>
              </a:rPr>
              <a:t>SSM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框架介绍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>
            <a:off x="795" y="4604657"/>
            <a:ext cx="2227721" cy="222772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5090285" y="6040241"/>
            <a:ext cx="1961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bg1"/>
                </a:solidFill>
              </a:rPr>
              <a:t>SCAU</a:t>
            </a:r>
            <a:r>
              <a:rPr kumimoji="1" lang="zh-CN" altLang="en-US" sz="1600" dirty="0">
                <a:solidFill>
                  <a:schemeClr val="bg1"/>
                </a:solidFill>
              </a:rPr>
              <a:t>传智工作室</a:t>
            </a:r>
          </a:p>
        </p:txBody>
      </p:sp>
    </p:spTree>
    <p:extLst>
      <p:ext uri="{BB962C8B-B14F-4D97-AF65-F5344CB8AC3E}">
        <p14:creationId xmlns:p14="http://schemas.microsoft.com/office/powerpoint/2010/main" val="111634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8" y="30388"/>
            <a:ext cx="12192000" cy="685568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直角三角形 1"/>
          <p:cNvSpPr/>
          <p:nvPr/>
        </p:nvSpPr>
        <p:spPr>
          <a:xfrm flipH="1" flipV="1">
            <a:off x="6787733" y="0"/>
            <a:ext cx="5405061" cy="540506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1612067" y="3258545"/>
            <a:ext cx="82958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+mn-ea"/>
              </a:rPr>
              <a:t>SSM（Spring+SpringMVC+MyBatis）框架集由Spring、SpringMVC、MyBatis三个开源框架整合而成，常作为数据源较简单的web项目的框架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、这个是继</a:t>
            </a:r>
            <a:r>
              <a:rPr lang="en-US" altLang="zh-CN" sz="2000" dirty="0" err="1">
                <a:solidFill>
                  <a:schemeClr val="bg1"/>
                </a:solidFill>
                <a:latin typeface="+mn-ea"/>
              </a:rPr>
              <a:t>SSH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之后，目前比较主流的</a:t>
            </a: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Java EE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企业级框架，适用于搭建各种大型的企业级应用系统。</a:t>
            </a:r>
            <a:endParaRPr lang="zh-CN" altLang="zh-CN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7541" y="565543"/>
            <a:ext cx="2130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PART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6BAE21"/>
                </a:solidFill>
              </a:rPr>
              <a:t>TWO</a:t>
            </a:r>
          </a:p>
        </p:txBody>
      </p:sp>
      <p:sp>
        <p:nvSpPr>
          <p:cNvPr id="7" name="直角三角形 6"/>
          <p:cNvSpPr/>
          <p:nvPr/>
        </p:nvSpPr>
        <p:spPr>
          <a:xfrm>
            <a:off x="795" y="4604657"/>
            <a:ext cx="2227721" cy="2227721"/>
          </a:xfrm>
          <a:prstGeom prst="rtTriangle">
            <a:avLst/>
          </a:prstGeom>
          <a:solidFill>
            <a:srgbClr val="6BAE21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5090285" y="6040241"/>
            <a:ext cx="19611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 err="1">
                <a:solidFill>
                  <a:schemeClr val="bg1"/>
                </a:solidFill>
              </a:rPr>
              <a:t>SCAU</a:t>
            </a:r>
            <a:r>
              <a:rPr kumimoji="1" lang="zh-CN" altLang="en-US" sz="1600" dirty="0">
                <a:solidFill>
                  <a:schemeClr val="bg1"/>
                </a:solidFill>
              </a:rPr>
              <a:t>传智工作室</a:t>
            </a:r>
          </a:p>
        </p:txBody>
      </p:sp>
      <p:sp>
        <p:nvSpPr>
          <p:cNvPr id="10" name="矩形 9"/>
          <p:cNvSpPr/>
          <p:nvPr/>
        </p:nvSpPr>
        <p:spPr>
          <a:xfrm>
            <a:off x="1612067" y="2000325"/>
            <a:ext cx="3441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FFFFFF"/>
                </a:solidFill>
              </a:rPr>
              <a:t>什么是</a:t>
            </a:r>
            <a:r>
              <a:rPr kumimoji="1" lang="en-US" altLang="zh-CN" sz="3200" b="1" dirty="0" err="1">
                <a:solidFill>
                  <a:srgbClr val="FFFFFF"/>
                </a:solidFill>
              </a:rPr>
              <a:t>SSM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框架？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5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796" y="0"/>
            <a:ext cx="1973109" cy="1973109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5573521" y="302388"/>
            <a:ext cx="1645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</a:rPr>
              <a:t>PART</a:t>
            </a:r>
            <a:r>
              <a:rPr kumimoji="1" lang="zh-CN" altLang="en-US" b="1" dirty="0">
                <a:solidFill>
                  <a:srgbClr val="FFFFFF"/>
                </a:solidFill>
              </a:rPr>
              <a:t> </a:t>
            </a:r>
            <a:r>
              <a:rPr kumimoji="1" lang="en-US" altLang="zh-CN" b="1" dirty="0">
                <a:solidFill>
                  <a:srgbClr val="6BAE21"/>
                </a:solidFill>
              </a:rPr>
              <a:t>TWO</a:t>
            </a:r>
            <a:endParaRPr kumimoji="1"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8686" y="2275748"/>
            <a:ext cx="2641371" cy="355041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194672" y="2401478"/>
            <a:ext cx="170940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333" dirty="0">
                <a:solidFill>
                  <a:schemeClr val="bg1"/>
                </a:solidFill>
                <a:latin typeface="HelveticaNeueLT Pro 67 MdCn" panose="020B0606030502030204" pitchFamily="34" charset="0"/>
              </a:rPr>
              <a:t>one</a:t>
            </a:r>
            <a:endParaRPr lang="zh-CN" altLang="en-US" sz="5333" dirty="0">
              <a:solidFill>
                <a:schemeClr val="bg1"/>
              </a:solidFill>
              <a:latin typeface="HelveticaNeueLT Pro 67 MdCn" panose="020B0606030502030204" pitchFamily="34" charset="0"/>
            </a:endParaRPr>
          </a:p>
        </p:txBody>
      </p:sp>
      <p:cxnSp>
        <p:nvCxnSpPr>
          <p:cNvPr id="10" name="直接连接符 21"/>
          <p:cNvCxnSpPr/>
          <p:nvPr/>
        </p:nvCxnSpPr>
        <p:spPr>
          <a:xfrm>
            <a:off x="2415299" y="3337404"/>
            <a:ext cx="126814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latin typeface="+mn-ea"/>
              </a:rPr>
              <a:t>SCAU</a:t>
            </a:r>
            <a:r>
              <a:rPr kumimoji="1" lang="zh-CN" altLang="en-US" dirty="0">
                <a:latin typeface="+mn-ea"/>
              </a:rPr>
              <a:t>传智工作室</a:t>
            </a:r>
          </a:p>
        </p:txBody>
      </p:sp>
      <p:sp>
        <p:nvSpPr>
          <p:cNvPr id="15" name="矩形 14"/>
          <p:cNvSpPr/>
          <p:nvPr/>
        </p:nvSpPr>
        <p:spPr>
          <a:xfrm>
            <a:off x="1634673" y="1412990"/>
            <a:ext cx="3313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HelveticaNeueLT Pro 67 MdCn" panose="020B0606030502030204" pitchFamily="34" charset="0"/>
              </a:rPr>
              <a:t>为什么要用</a:t>
            </a:r>
            <a:r>
              <a:rPr lang="en-US" altLang="zh-CN" dirty="0" err="1">
                <a:latin typeface="HelveticaNeueLT Pro 67 MdCn" panose="020B0606030502030204" pitchFamily="34" charset="0"/>
              </a:rPr>
              <a:t>SSM</a:t>
            </a:r>
            <a:r>
              <a:rPr lang="zh-CN" altLang="en-US" dirty="0">
                <a:latin typeface="HelveticaNeueLT Pro 67 MdCn" panose="020B0606030502030204" pitchFamily="34" charset="0"/>
              </a:rPr>
              <a:t>框架？</a:t>
            </a:r>
          </a:p>
        </p:txBody>
      </p:sp>
      <p:sp>
        <p:nvSpPr>
          <p:cNvPr id="16" name="矩形 15"/>
          <p:cNvSpPr/>
          <p:nvPr/>
        </p:nvSpPr>
        <p:spPr>
          <a:xfrm>
            <a:off x="5133573" y="2289250"/>
            <a:ext cx="2641371" cy="355041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7" name="文本框 16"/>
          <p:cNvSpPr txBox="1"/>
          <p:nvPr/>
        </p:nvSpPr>
        <p:spPr>
          <a:xfrm>
            <a:off x="5599559" y="2414980"/>
            <a:ext cx="1709400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333" dirty="0">
                <a:solidFill>
                  <a:schemeClr val="bg1"/>
                </a:solidFill>
                <a:latin typeface="HelveticaNeueLT Pro 67 MdCn" panose="020B0606030502030204" pitchFamily="34" charset="0"/>
              </a:rPr>
              <a:t>two</a:t>
            </a:r>
            <a:endParaRPr lang="zh-CN" altLang="en-US" sz="5333" dirty="0">
              <a:solidFill>
                <a:schemeClr val="bg1"/>
              </a:solidFill>
              <a:latin typeface="HelveticaNeueLT Pro 67 MdCn" panose="020B0606030502030204" pitchFamily="34" charset="0"/>
            </a:endParaRPr>
          </a:p>
        </p:txBody>
      </p:sp>
      <p:cxnSp>
        <p:nvCxnSpPr>
          <p:cNvPr id="18" name="直接连接符 21"/>
          <p:cNvCxnSpPr/>
          <p:nvPr/>
        </p:nvCxnSpPr>
        <p:spPr>
          <a:xfrm>
            <a:off x="5820186" y="3350906"/>
            <a:ext cx="126814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547211" y="2289250"/>
            <a:ext cx="2641371" cy="355041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8784593" y="2414980"/>
            <a:ext cx="2176632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333" dirty="0">
                <a:solidFill>
                  <a:schemeClr val="bg1"/>
                </a:solidFill>
                <a:latin typeface="HelveticaNeueLT Pro 67 MdCn" panose="020B0606030502030204" pitchFamily="34" charset="0"/>
              </a:rPr>
              <a:t>three</a:t>
            </a:r>
            <a:endParaRPr lang="zh-CN" altLang="en-US" sz="5333" dirty="0">
              <a:solidFill>
                <a:schemeClr val="bg1"/>
              </a:solidFill>
              <a:latin typeface="HelveticaNeueLT Pro 67 MdCn" panose="020B060603050203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233824" y="3350906"/>
            <a:ext cx="126814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55"/>
          <p:cNvSpPr/>
          <p:nvPr/>
        </p:nvSpPr>
        <p:spPr>
          <a:xfrm>
            <a:off x="8784593" y="3871763"/>
            <a:ext cx="19380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SSM</a:t>
            </a:r>
            <a:r>
              <a:rPr lang="zh-CN" altLang="en-US" sz="1600" dirty="0">
                <a:solidFill>
                  <a:schemeClr val="bg1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框架可以自己对</a:t>
            </a:r>
            <a:r>
              <a:rPr lang="en-US" altLang="zh-CN" sz="1600" dirty="0">
                <a:solidFill>
                  <a:schemeClr val="bg1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进行操作，优化等</a:t>
            </a:r>
          </a:p>
        </p:txBody>
      </p:sp>
      <p:sp>
        <p:nvSpPr>
          <p:cNvPr id="24" name="矩形 55"/>
          <p:cNvSpPr/>
          <p:nvPr/>
        </p:nvSpPr>
        <p:spPr>
          <a:xfrm>
            <a:off x="5485256" y="3858261"/>
            <a:ext cx="193800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SSM</a:t>
            </a:r>
            <a:r>
              <a:rPr lang="zh-CN" altLang="en-US" sz="1600" dirty="0">
                <a:solidFill>
                  <a:schemeClr val="bg1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框架较与</a:t>
            </a:r>
            <a:r>
              <a:rPr lang="en-US" altLang="zh-CN" sz="1600" dirty="0" err="1">
                <a:solidFill>
                  <a:schemeClr val="bg1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SSH</a:t>
            </a:r>
            <a:r>
              <a:rPr lang="zh-CN" altLang="en-US" sz="1600" dirty="0">
                <a:solidFill>
                  <a:schemeClr val="bg1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（</a:t>
            </a:r>
            <a:r>
              <a:rPr lang="en-US" altLang="zh-CN" sz="1600" dirty="0" err="1">
                <a:solidFill>
                  <a:schemeClr val="bg1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Struct2+Spring+Hibernate</a:t>
            </a:r>
            <a:r>
              <a:rPr lang="zh-CN" altLang="en-US" sz="1600" dirty="0">
                <a:solidFill>
                  <a:schemeClr val="bg1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）来说，更轻量级，更易上手</a:t>
            </a:r>
          </a:p>
        </p:txBody>
      </p:sp>
      <p:sp>
        <p:nvSpPr>
          <p:cNvPr id="25" name="矩形 55"/>
          <p:cNvSpPr/>
          <p:nvPr/>
        </p:nvSpPr>
        <p:spPr>
          <a:xfrm>
            <a:off x="2084227" y="3894913"/>
            <a:ext cx="1938004" cy="16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Franklin Gothic Medium Cond" panose="020B0606030402020204" pitchFamily="34" charset="0"/>
                <a:ea typeface="Hiragino Sans GB W3" panose="020B0300000000000000" pitchFamily="34" charset="-122"/>
                <a:cs typeface="Open Sans" panose="020B0606030504020204" pitchFamily="34" charset="0"/>
                <a:sym typeface="News Gothic MT" charset="0"/>
              </a:rPr>
              <a:t>就是让使用者只关心核心业务的开发，框架帮你屏蔽原有技术跟业务开发无关的各类技术问题。</a:t>
            </a:r>
          </a:p>
        </p:txBody>
      </p:sp>
    </p:spTree>
    <p:extLst>
      <p:ext uri="{BB962C8B-B14F-4D97-AF65-F5344CB8AC3E}">
        <p14:creationId xmlns:p14="http://schemas.microsoft.com/office/powerpoint/2010/main" val="2869270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>
            <a:off x="6787733" y="1450628"/>
            <a:ext cx="5405061" cy="5405061"/>
          </a:xfrm>
          <a:prstGeom prst="rtTriangle">
            <a:avLst/>
          </a:prstGeom>
          <a:solidFill>
            <a:srgbClr val="6BA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8" name="矩形 37"/>
          <p:cNvSpPr/>
          <p:nvPr/>
        </p:nvSpPr>
        <p:spPr>
          <a:xfrm>
            <a:off x="995727" y="922985"/>
            <a:ext cx="2621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0000"/>
                </a:solidFill>
              </a:rPr>
              <a:t>怎么用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SSM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？</a:t>
            </a:r>
          </a:p>
        </p:txBody>
      </p:sp>
      <p:sp>
        <p:nvSpPr>
          <p:cNvPr id="25" name="矩形 24"/>
          <p:cNvSpPr/>
          <p:nvPr/>
        </p:nvSpPr>
        <p:spPr>
          <a:xfrm>
            <a:off x="5175703" y="6139108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  <a:latin typeface="+mn-ea"/>
              </a:rPr>
              <a:t>SCAU</a:t>
            </a:r>
            <a:r>
              <a:rPr kumimoji="1" lang="zh-CN" altLang="en-US" dirty="0">
                <a:solidFill>
                  <a:srgbClr val="000000"/>
                </a:solidFill>
                <a:latin typeface="+mn-ea"/>
              </a:rPr>
              <a:t>传智工作室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914381" y="2652064"/>
            <a:ext cx="5873352" cy="173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133" b="1" dirty="0">
                <a:solidFill>
                  <a:srgbClr val="000000"/>
                </a:solidFill>
              </a:rPr>
              <a:t>方法一：跟着博客一步一步搭建</a:t>
            </a:r>
            <a:endParaRPr kumimoji="1" lang="en-US" altLang="zh-CN" sz="2133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133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133" b="1" dirty="0">
                <a:solidFill>
                  <a:srgbClr val="000000"/>
                </a:solidFill>
              </a:rPr>
              <a:t>方法二：网上下载别人搭建好的基本框架，修改成自己的项目</a:t>
            </a:r>
          </a:p>
        </p:txBody>
      </p:sp>
      <p:sp>
        <p:nvSpPr>
          <p:cNvPr id="6" name="矩形 5"/>
          <p:cNvSpPr/>
          <p:nvPr/>
        </p:nvSpPr>
        <p:spPr>
          <a:xfrm>
            <a:off x="4323547" y="273155"/>
            <a:ext cx="2130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chemeClr val="accent1">
                    <a:lumMod val="50000"/>
                  </a:schemeClr>
                </a:solidFill>
              </a:rPr>
              <a:t>PART</a:t>
            </a:r>
            <a:r>
              <a:rPr kumimoji="1" lang="zh-CN" altLang="en-US" sz="32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3200" b="1" dirty="0">
                <a:solidFill>
                  <a:srgbClr val="6BAE21"/>
                </a:solidFill>
              </a:rPr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274464922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自定义 106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7ABC32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3192</TotalTime>
  <Words>1422</Words>
  <Application>Microsoft Office PowerPoint</Application>
  <PresentationFormat>自定义</PresentationFormat>
  <Paragraphs>242</Paragraphs>
  <Slides>51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HelveticaNeueLT Pro 67 MdCn</vt:lpstr>
      <vt:lpstr>Hiragino Sans GB W3</vt:lpstr>
      <vt:lpstr>News Gothic MT</vt:lpstr>
      <vt:lpstr>等线</vt:lpstr>
      <vt:lpstr>宋体</vt:lpstr>
      <vt:lpstr>微软雅黑</vt:lpstr>
      <vt:lpstr>Arial</vt:lpstr>
      <vt:lpstr>Calibri</vt:lpstr>
      <vt:lpstr>Century Gothic</vt:lpstr>
      <vt:lpstr>Franklin Gothic Medium Cond</vt:lpstr>
      <vt:lpstr>Open Sans</vt:lpstr>
      <vt:lpstr>Segoe UI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沈晓文</cp:lastModifiedBy>
  <cp:revision>233</cp:revision>
  <dcterms:created xsi:type="dcterms:W3CDTF">2010-04-12T23:12:02Z</dcterms:created>
  <dcterms:modified xsi:type="dcterms:W3CDTF">2018-03-30T15:04:43Z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