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0" r:id="rId5"/>
    <p:sldId id="259" r:id="rId6"/>
    <p:sldId id="257" r:id="rId7"/>
    <p:sldId id="282" r:id="rId8"/>
    <p:sldId id="304" r:id="rId9"/>
    <p:sldId id="305" r:id="rId10"/>
    <p:sldId id="311" r:id="rId11"/>
    <p:sldId id="328" r:id="rId12"/>
    <p:sldId id="306" r:id="rId13"/>
    <p:sldId id="307" r:id="rId14"/>
    <p:sldId id="277" r:id="rId15"/>
    <p:sldId id="286" r:id="rId16"/>
    <p:sldId id="308" r:id="rId17"/>
    <p:sldId id="287" r:id="rId18"/>
    <p:sldId id="278" r:id="rId19"/>
    <p:sldId id="289" r:id="rId20"/>
    <p:sldId id="309" r:id="rId21"/>
    <p:sldId id="279" r:id="rId22"/>
    <p:sldId id="261" r:id="rId23"/>
  </p:sldIdLst>
  <p:sldSz cx="12192000" cy="6858000"/>
  <p:notesSz cx="7103745" cy="10234295"/>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69E3"/>
    <a:srgbClr val="F3D349"/>
    <a:srgbClr val="F4F5FA"/>
    <a:srgbClr val="F4F5FB"/>
    <a:srgbClr val="4772E6"/>
    <a:srgbClr val="3A6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首页">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635" cy="6858000"/>
          </a:xfrm>
          <a:prstGeom prst="rect">
            <a:avLst/>
          </a:prstGeom>
          <a:solidFill>
            <a:srgbClr val="4669E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资源 28@8x"/>
          <p:cNvPicPr>
            <a:picLocks noChangeAspect="1"/>
          </p:cNvPicPr>
          <p:nvPr userDrawn="1"/>
        </p:nvPicPr>
        <p:blipFill>
          <a:blip r:embed="rId2"/>
          <a:stretch>
            <a:fillRect/>
          </a:stretch>
        </p:blipFill>
        <p:spPr>
          <a:xfrm>
            <a:off x="-534035" y="-1351280"/>
            <a:ext cx="3152775" cy="3186430"/>
          </a:xfrm>
          <a:prstGeom prst="rect">
            <a:avLst/>
          </a:prstGeom>
          <a:noFill/>
        </p:spPr>
      </p:pic>
      <p:sp>
        <p:nvSpPr>
          <p:cNvPr id="23" name="文本框 22"/>
          <p:cNvSpPr txBox="1"/>
          <p:nvPr userDrawn="1"/>
        </p:nvSpPr>
        <p:spPr>
          <a:xfrm rot="5400000">
            <a:off x="10023475" y="3392170"/>
            <a:ext cx="3129915" cy="306705"/>
          </a:xfrm>
          <a:prstGeom prst="rect">
            <a:avLst/>
          </a:prstGeom>
          <a:noFill/>
        </p:spPr>
        <p:txBody>
          <a:bodyPr wrap="square" rtlCol="0">
            <a:spAutoFit/>
          </a:bodyPr>
          <a:p>
            <a:pPr algn="dist"/>
            <a:r>
              <a:rPr lang="en-US" altLang="zh-CN" sz="1400" b="1">
                <a:solidFill>
                  <a:srgbClr val="4165E0">
                    <a:alpha val="20000"/>
                  </a:srgbClr>
                </a:solidFill>
                <a:latin typeface="字魂59号-创粗黑" panose="00000500000000000000" charset="-122"/>
                <a:ea typeface="字魂59号-创粗黑" panose="00000500000000000000" charset="-122"/>
                <a:cs typeface="字魂59号-创粗黑" panose="00000500000000000000" charset="-122"/>
              </a:rPr>
              <a:t>shupian.cn</a:t>
            </a:r>
            <a:endParaRPr lang="en-US" altLang="zh-CN" sz="1400" b="1">
              <a:solidFill>
                <a:srgbClr val="4165E0">
                  <a:alpha val="20000"/>
                </a:srgbClr>
              </a:solidFill>
              <a:latin typeface="字魂59号-创粗黑" panose="00000500000000000000" charset="-122"/>
              <a:ea typeface="字魂59号-创粗黑" panose="00000500000000000000" charset="-122"/>
              <a:cs typeface="字魂59号-创粗黑" panose="00000500000000000000" charset="-122"/>
            </a:endParaRPr>
          </a:p>
        </p:txBody>
      </p:sp>
      <p:sp>
        <p:nvSpPr>
          <p:cNvPr id="33" name="矩形 32"/>
          <p:cNvSpPr/>
          <p:nvPr userDrawn="1"/>
        </p:nvSpPr>
        <p:spPr>
          <a:xfrm>
            <a:off x="957580" y="6038850"/>
            <a:ext cx="4259580" cy="501650"/>
          </a:xfrm>
          <a:prstGeom prst="rect">
            <a:avLst/>
          </a:prstGeom>
          <a:effectLst/>
        </p:spPr>
        <p:txBody>
          <a:bodyPr wrap="square">
            <a:spAutoFit/>
          </a:bodyPr>
          <a:p>
            <a:pPr algn="l">
              <a:lnSpc>
                <a:spcPts val="1600"/>
              </a:lnSpc>
              <a:spcBef>
                <a:spcPts val="0"/>
              </a:spcBef>
              <a:spcAft>
                <a:spcPts val="0"/>
              </a:spcAft>
            </a:pPr>
            <a:r>
              <a:rPr lang="en-US" altLang="zh-CN" sz="1200" dirty="0">
                <a:solidFill>
                  <a:schemeClr val="bg1">
                    <a:alpha val="50000"/>
                  </a:schemeClr>
                </a:solidFill>
                <a:latin typeface="Arial" panose="020B0604020202090204" pitchFamily="34" charset="0"/>
                <a:ea typeface="字魂58号-创中黑" panose="00000500000000000000" charset="-122"/>
                <a:cs typeface="Arial" panose="020B0604020202090204" pitchFamily="34" charset="0"/>
                <a:sym typeface="+mn-lt"/>
              </a:rPr>
              <a:t>SHUPIAN</a:t>
            </a:r>
            <a:endParaRPr lang="en-US" altLang="zh-CN" sz="1200" dirty="0">
              <a:solidFill>
                <a:schemeClr val="bg1">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a:p>
            <a:pPr algn="l">
              <a:lnSpc>
                <a:spcPts val="1600"/>
              </a:lnSpc>
              <a:spcBef>
                <a:spcPts val="0"/>
              </a:spcBef>
              <a:spcAft>
                <a:spcPts val="0"/>
              </a:spcAft>
            </a:pPr>
            <a:r>
              <a:rPr lang="en-US" altLang="zh-CN" sz="1200" dirty="0">
                <a:solidFill>
                  <a:schemeClr val="bg1">
                    <a:alpha val="50000"/>
                  </a:schemeClr>
                </a:solidFill>
                <a:latin typeface="Arial" panose="020B0604020202090204" pitchFamily="34" charset="0"/>
                <a:ea typeface="字魂58号-创中黑" panose="00000500000000000000" charset="-122"/>
                <a:cs typeface="Arial" panose="020B0604020202090204" pitchFamily="34" charset="0"/>
                <a:sym typeface="+mn-lt"/>
              </a:rPr>
              <a:t>Copyright Shupian&amp;Dgg All Rights Reserved</a:t>
            </a:r>
            <a:endParaRPr lang="en-US" altLang="zh-CN" sz="1200" dirty="0">
              <a:solidFill>
                <a:schemeClr val="bg1">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p:txBody>
      </p:sp>
      <p:pic>
        <p:nvPicPr>
          <p:cNvPr id="12" name="图片 11" descr="横版白色"/>
          <p:cNvPicPr>
            <a:picLocks noChangeAspect="1"/>
          </p:cNvPicPr>
          <p:nvPr userDrawn="1"/>
        </p:nvPicPr>
        <p:blipFill>
          <a:blip r:embed="rId3"/>
          <a:stretch>
            <a:fillRect/>
          </a:stretch>
        </p:blipFill>
        <p:spPr>
          <a:xfrm>
            <a:off x="957580" y="824865"/>
            <a:ext cx="2025015" cy="501015"/>
          </a:xfrm>
          <a:prstGeom prst="rect">
            <a:avLst/>
          </a:prstGeom>
        </p:spPr>
      </p:pic>
      <p:pic>
        <p:nvPicPr>
          <p:cNvPr id="14" name="图片 13" descr="资源 33@8x"/>
          <p:cNvPicPr>
            <a:picLocks noChangeAspect="1"/>
          </p:cNvPicPr>
          <p:nvPr userDrawn="1"/>
        </p:nvPicPr>
        <p:blipFill>
          <a:blip r:embed="rId4"/>
          <a:stretch>
            <a:fillRect/>
          </a:stretch>
        </p:blipFill>
        <p:spPr>
          <a:xfrm>
            <a:off x="7346315" y="-2251075"/>
            <a:ext cx="9951720" cy="10058400"/>
          </a:xfrm>
          <a:prstGeom prst="rect">
            <a:avLst/>
          </a:prstGeom>
        </p:spPr>
      </p:pic>
      <p:pic>
        <p:nvPicPr>
          <p:cNvPr id="15" name="图片 14" descr="资源 33@8x"/>
          <p:cNvPicPr>
            <a:picLocks noChangeAspect="1"/>
          </p:cNvPicPr>
          <p:nvPr userDrawn="1"/>
        </p:nvPicPr>
        <p:blipFill>
          <a:blip r:embed="rId4"/>
          <a:stretch>
            <a:fillRect/>
          </a:stretch>
        </p:blipFill>
        <p:spPr>
          <a:xfrm>
            <a:off x="6957695" y="-203200"/>
            <a:ext cx="9951720" cy="10058400"/>
          </a:xfrm>
          <a:prstGeom prst="rect">
            <a:avLst/>
          </a:prstGeom>
        </p:spPr>
      </p:pic>
      <p:sp>
        <p:nvSpPr>
          <p:cNvPr id="17" name="文本框 16"/>
          <p:cNvSpPr txBox="1"/>
          <p:nvPr userDrawn="1"/>
        </p:nvSpPr>
        <p:spPr>
          <a:xfrm rot="5400000">
            <a:off x="9716770" y="3275648"/>
            <a:ext cx="3129915" cy="306705"/>
          </a:xfrm>
          <a:prstGeom prst="rect">
            <a:avLst/>
          </a:prstGeom>
          <a:noFill/>
        </p:spPr>
        <p:txBody>
          <a:bodyPr wrap="square" rtlCol="0">
            <a:spAutoFit/>
          </a:bodyPr>
          <a:p>
            <a:pPr algn="dist"/>
            <a:r>
              <a:rPr lang="en-US" sz="1400">
                <a:solidFill>
                  <a:srgbClr val="F5D449">
                    <a:alpha val="83000"/>
                  </a:srgbClr>
                </a:solidFill>
                <a:latin typeface="Arial Regular" panose="020B0604020202090204" charset="0"/>
                <a:ea typeface="字魂59号-创粗黑" panose="00000500000000000000" charset="-122"/>
                <a:cs typeface="Arial Regular" panose="020B0604020202090204" charset="0"/>
              </a:rPr>
              <a:t>shupian.cn</a:t>
            </a:r>
            <a:endParaRPr lang="en-US" altLang="zh-CN" sz="1400">
              <a:solidFill>
                <a:srgbClr val="F5D449">
                  <a:alpha val="83000"/>
                </a:srgbClr>
              </a:solidFill>
              <a:latin typeface="Arial Regular" panose="020B0604020202090204" charset="0"/>
              <a:ea typeface="字魂59号-创粗黑" panose="00000500000000000000" charset="-122"/>
              <a:cs typeface="Arial Regular" panose="020B060402020209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3" grpId="0" bldLvl="0" animBg="1"/>
      <p:bldP spid="1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讲师页">
    <p:spTree>
      <p:nvGrpSpPr>
        <p:cNvPr id="1" name=""/>
        <p:cNvGrpSpPr/>
        <p:nvPr/>
      </p:nvGrpSpPr>
      <p:grpSpPr>
        <a:xfrm>
          <a:off x="0" y="0"/>
          <a:ext cx="0" cy="0"/>
          <a:chOff x="0" y="0"/>
          <a:chExt cx="0" cy="0"/>
        </a:xfrm>
      </p:grpSpPr>
      <p:sp>
        <p:nvSpPr>
          <p:cNvPr id="21" name="矩形 20"/>
          <p:cNvSpPr/>
          <p:nvPr userDrawn="1"/>
        </p:nvSpPr>
        <p:spPr>
          <a:xfrm>
            <a:off x="2666365" y="-1905"/>
            <a:ext cx="9525635" cy="6859270"/>
          </a:xfrm>
          <a:prstGeom prst="rect">
            <a:avLst/>
          </a:prstGeom>
          <a:solidFill>
            <a:srgbClr val="F4F5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userDrawn="1"/>
        </p:nvSpPr>
        <p:spPr>
          <a:xfrm>
            <a:off x="-8255" y="-635"/>
            <a:ext cx="4308475" cy="6858000"/>
          </a:xfrm>
          <a:prstGeom prst="roundRect">
            <a:avLst>
              <a:gd name="adj" fmla="val 1367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descr="资源 29@8x"/>
          <p:cNvPicPr>
            <a:picLocks noChangeAspect="1"/>
          </p:cNvPicPr>
          <p:nvPr userDrawn="1"/>
        </p:nvPicPr>
        <p:blipFill>
          <a:blip r:embed="rId2"/>
          <a:stretch>
            <a:fillRect/>
          </a:stretch>
        </p:blipFill>
        <p:spPr>
          <a:xfrm>
            <a:off x="-1187450" y="4001135"/>
            <a:ext cx="4307840" cy="4354830"/>
          </a:xfrm>
          <a:prstGeom prst="rect">
            <a:avLst/>
          </a:prstGeom>
        </p:spPr>
      </p:pic>
      <p:grpSp>
        <p:nvGrpSpPr>
          <p:cNvPr id="13" name="组合 12"/>
          <p:cNvGrpSpPr/>
          <p:nvPr userDrawn="1"/>
        </p:nvGrpSpPr>
        <p:grpSpPr>
          <a:xfrm>
            <a:off x="1281430" y="6266498"/>
            <a:ext cx="4493260" cy="287020"/>
            <a:chOff x="357" y="9985"/>
            <a:chExt cx="7076" cy="452"/>
          </a:xfrm>
        </p:grpSpPr>
        <p:pic>
          <p:nvPicPr>
            <p:cNvPr id="14" name="图片 13" descr="资源 29@8x"/>
            <p:cNvPicPr>
              <a:picLocks noChangeAspect="1"/>
            </p:cNvPicPr>
            <p:nvPr userDrawn="1"/>
          </p:nvPicPr>
          <p:blipFill>
            <a:blip r:embed="rId2"/>
            <a:stretch>
              <a:fillRect/>
            </a:stretch>
          </p:blipFill>
          <p:spPr>
            <a:xfrm>
              <a:off x="471" y="10056"/>
              <a:ext cx="330" cy="334"/>
            </a:xfrm>
            <a:prstGeom prst="rect">
              <a:avLst/>
            </a:prstGeom>
          </p:spPr>
        </p:pic>
        <p:pic>
          <p:nvPicPr>
            <p:cNvPr id="24" name="图片 23" descr="资源 28@8x"/>
            <p:cNvPicPr>
              <a:picLocks noChangeAspect="1"/>
            </p:cNvPicPr>
            <p:nvPr userDrawn="1"/>
          </p:nvPicPr>
          <p:blipFill>
            <a:blip r:embed="rId3"/>
            <a:stretch>
              <a:fillRect/>
            </a:stretch>
          </p:blipFill>
          <p:spPr>
            <a:xfrm>
              <a:off x="357" y="10004"/>
              <a:ext cx="371" cy="376"/>
            </a:xfrm>
            <a:prstGeom prst="rect">
              <a:avLst/>
            </a:prstGeom>
            <a:noFill/>
          </p:spPr>
        </p:pic>
        <p:sp>
          <p:nvSpPr>
            <p:cNvPr id="15" name="矩形 14"/>
            <p:cNvSpPr/>
            <p:nvPr userDrawn="1"/>
          </p:nvSpPr>
          <p:spPr>
            <a:xfrm>
              <a:off x="725" y="9985"/>
              <a:ext cx="6708" cy="452"/>
            </a:xfrm>
            <a:prstGeom prst="rect">
              <a:avLst/>
            </a:prstGeom>
            <a:effectLst/>
          </p:spPr>
          <p:txBody>
            <a:bodyPr wrap="square">
              <a:spAutoFit/>
            </a:bodyPr>
            <a:p>
              <a:pPr algn="l">
                <a:lnSpc>
                  <a:spcPct val="80000"/>
                </a:lnSpc>
                <a:spcBef>
                  <a:spcPts val="0"/>
                </a:spcBef>
                <a:spcAft>
                  <a:spcPts val="0"/>
                </a:spcAft>
              </a:pPr>
              <a:r>
                <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rPr>
                <a:t>SHUPIAN</a:t>
              </a:r>
              <a:endPar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a:p>
              <a:pPr algn="l">
                <a:lnSpc>
                  <a:spcPct val="80000"/>
                </a:lnSpc>
                <a:spcBef>
                  <a:spcPts val="0"/>
                </a:spcBef>
                <a:spcAft>
                  <a:spcPts val="0"/>
                </a:spcAft>
              </a:pPr>
              <a:r>
                <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rPr>
                <a:t>Copyright Shupian&amp;Dgg All Rights Reserved</a:t>
              </a:r>
              <a:endPar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p:txBody>
        </p:sp>
      </p:grpSp>
      <p:pic>
        <p:nvPicPr>
          <p:cNvPr id="16" name="图片 15" descr="横版标准色"/>
          <p:cNvPicPr>
            <a:picLocks noChangeAspect="1"/>
          </p:cNvPicPr>
          <p:nvPr userDrawn="1"/>
        </p:nvPicPr>
        <p:blipFill>
          <a:blip r:embed="rId4"/>
          <a:stretch>
            <a:fillRect/>
          </a:stretch>
        </p:blipFill>
        <p:spPr>
          <a:xfrm>
            <a:off x="421640" y="6320008"/>
            <a:ext cx="730181" cy="180000"/>
          </a:xfrm>
          <a:prstGeom prst="rect">
            <a:avLst/>
          </a:prstGeom>
        </p:spPr>
      </p:pic>
      <p:sp>
        <p:nvSpPr>
          <p:cNvPr id="27" name="文本框 26"/>
          <p:cNvSpPr txBox="1"/>
          <p:nvPr userDrawn="1"/>
        </p:nvSpPr>
        <p:spPr>
          <a:xfrm>
            <a:off x="8663940" y="6256655"/>
            <a:ext cx="3129915" cy="306705"/>
          </a:xfrm>
          <a:prstGeom prst="rect">
            <a:avLst/>
          </a:prstGeom>
          <a:noFill/>
        </p:spPr>
        <p:txBody>
          <a:bodyPr wrap="square" rtlCol="0">
            <a:spAutoFit/>
          </a:bodyPr>
          <a:p>
            <a:pPr algn="dist"/>
            <a:r>
              <a:rPr lang="en-US" sz="1400">
                <a:solidFill>
                  <a:srgbClr val="F3D349">
                    <a:alpha val="83000"/>
                  </a:srgbClr>
                </a:solidFill>
                <a:latin typeface="Arial Regular" panose="020B0604020202090204" charset="0"/>
                <a:ea typeface="字魂59号-创粗黑" panose="00000500000000000000" charset="-122"/>
                <a:cs typeface="Arial Regular" panose="020B0604020202090204" charset="0"/>
              </a:rPr>
              <a:t>shupian.cn</a:t>
            </a:r>
            <a:endParaRPr lang="en-US" altLang="zh-CN" sz="1400">
              <a:solidFill>
                <a:srgbClr val="F3D349">
                  <a:alpha val="83000"/>
                </a:srgbClr>
              </a:solidFill>
              <a:latin typeface="Arial Regular" panose="020B0604020202090204" charset="0"/>
              <a:ea typeface="字魂59号-创粗黑" panose="00000500000000000000" charset="-122"/>
              <a:cs typeface="Arial Regular" panose="020B060402020209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8" name="图片 7" descr="资源 29@8x"/>
          <p:cNvPicPr>
            <a:picLocks noChangeAspect="1"/>
          </p:cNvPicPr>
          <p:nvPr userDrawn="1"/>
        </p:nvPicPr>
        <p:blipFill>
          <a:blip r:embed="rId2"/>
          <a:stretch>
            <a:fillRect/>
          </a:stretch>
        </p:blipFill>
        <p:spPr>
          <a:xfrm>
            <a:off x="-2017395" y="-2449195"/>
            <a:ext cx="5120005" cy="5175885"/>
          </a:xfrm>
          <a:prstGeom prst="rect">
            <a:avLst/>
          </a:prstGeom>
        </p:spPr>
      </p:pic>
      <p:grpSp>
        <p:nvGrpSpPr>
          <p:cNvPr id="5" name="组合 4"/>
          <p:cNvGrpSpPr/>
          <p:nvPr userDrawn="1"/>
        </p:nvGrpSpPr>
        <p:grpSpPr>
          <a:xfrm>
            <a:off x="1281430" y="6266010"/>
            <a:ext cx="4493260" cy="287020"/>
            <a:chOff x="357" y="9985"/>
            <a:chExt cx="7076" cy="452"/>
          </a:xfrm>
        </p:grpSpPr>
        <p:pic>
          <p:nvPicPr>
            <p:cNvPr id="13" name="图片 12" descr="资源 29@8x"/>
            <p:cNvPicPr>
              <a:picLocks noChangeAspect="1"/>
            </p:cNvPicPr>
            <p:nvPr userDrawn="1"/>
          </p:nvPicPr>
          <p:blipFill>
            <a:blip r:embed="rId2"/>
            <a:stretch>
              <a:fillRect/>
            </a:stretch>
          </p:blipFill>
          <p:spPr>
            <a:xfrm>
              <a:off x="471" y="10056"/>
              <a:ext cx="330" cy="334"/>
            </a:xfrm>
            <a:prstGeom prst="rect">
              <a:avLst/>
            </a:prstGeom>
          </p:spPr>
        </p:pic>
        <p:pic>
          <p:nvPicPr>
            <p:cNvPr id="24" name="图片 23" descr="资源 28@8x"/>
            <p:cNvPicPr>
              <a:picLocks noChangeAspect="1"/>
            </p:cNvPicPr>
            <p:nvPr userDrawn="1"/>
          </p:nvPicPr>
          <p:blipFill>
            <a:blip r:embed="rId3"/>
            <a:stretch>
              <a:fillRect/>
            </a:stretch>
          </p:blipFill>
          <p:spPr>
            <a:xfrm>
              <a:off x="357" y="10004"/>
              <a:ext cx="371" cy="376"/>
            </a:xfrm>
            <a:prstGeom prst="rect">
              <a:avLst/>
            </a:prstGeom>
            <a:noFill/>
          </p:spPr>
        </p:pic>
        <p:sp>
          <p:nvSpPr>
            <p:cNvPr id="2" name="矩形 1"/>
            <p:cNvSpPr/>
            <p:nvPr userDrawn="1"/>
          </p:nvSpPr>
          <p:spPr>
            <a:xfrm>
              <a:off x="725" y="9985"/>
              <a:ext cx="6708" cy="452"/>
            </a:xfrm>
            <a:prstGeom prst="rect">
              <a:avLst/>
            </a:prstGeom>
            <a:effectLst/>
          </p:spPr>
          <p:txBody>
            <a:bodyPr wrap="square">
              <a:spAutoFit/>
            </a:bodyPr>
            <a:p>
              <a:pPr algn="l">
                <a:lnSpc>
                  <a:spcPct val="80000"/>
                </a:lnSpc>
                <a:spcBef>
                  <a:spcPts val="0"/>
                </a:spcBef>
                <a:spcAft>
                  <a:spcPts val="0"/>
                </a:spcAft>
              </a:pPr>
              <a:r>
                <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rPr>
                <a:t>SHUPIAN</a:t>
              </a:r>
              <a:endPar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a:p>
              <a:pPr algn="l">
                <a:lnSpc>
                  <a:spcPct val="80000"/>
                </a:lnSpc>
                <a:spcBef>
                  <a:spcPts val="0"/>
                </a:spcBef>
                <a:spcAft>
                  <a:spcPts val="0"/>
                </a:spcAft>
              </a:pPr>
              <a:r>
                <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rPr>
                <a:t>Copyright Shupian&amp;Dgg All Rights Reserved</a:t>
              </a:r>
              <a:endPar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p:txBody>
        </p:sp>
      </p:grpSp>
      <p:pic>
        <p:nvPicPr>
          <p:cNvPr id="3" name="图片 2" descr="横版标准色"/>
          <p:cNvPicPr>
            <a:picLocks noChangeAspect="1"/>
          </p:cNvPicPr>
          <p:nvPr userDrawn="1"/>
        </p:nvPicPr>
        <p:blipFill>
          <a:blip r:embed="rId4"/>
          <a:stretch>
            <a:fillRect/>
          </a:stretch>
        </p:blipFill>
        <p:spPr>
          <a:xfrm>
            <a:off x="421640" y="6319520"/>
            <a:ext cx="730181" cy="180000"/>
          </a:xfrm>
          <a:prstGeom prst="rect">
            <a:avLst/>
          </a:prstGeom>
        </p:spPr>
      </p:pic>
      <p:grpSp>
        <p:nvGrpSpPr>
          <p:cNvPr id="11" name="组合 10"/>
          <p:cNvGrpSpPr/>
          <p:nvPr userDrawn="1"/>
        </p:nvGrpSpPr>
        <p:grpSpPr>
          <a:xfrm>
            <a:off x="7137400" y="1379220"/>
            <a:ext cx="7995920" cy="7995920"/>
            <a:chOff x="7251" y="-3857"/>
            <a:chExt cx="12592" cy="12592"/>
          </a:xfrm>
        </p:grpSpPr>
        <p:pic>
          <p:nvPicPr>
            <p:cNvPr id="9" name="图片 8" descr="资源 29@8x"/>
            <p:cNvPicPr>
              <a:picLocks noChangeAspect="1"/>
            </p:cNvPicPr>
            <p:nvPr userDrawn="1"/>
          </p:nvPicPr>
          <p:blipFill>
            <a:blip r:embed="rId2"/>
            <a:stretch>
              <a:fillRect/>
            </a:stretch>
          </p:blipFill>
          <p:spPr>
            <a:xfrm>
              <a:off x="7945" y="-3224"/>
              <a:ext cx="11204" cy="11326"/>
            </a:xfrm>
            <a:prstGeom prst="rect">
              <a:avLst/>
            </a:prstGeom>
          </p:spPr>
        </p:pic>
        <p:sp>
          <p:nvSpPr>
            <p:cNvPr id="10" name="椭圆 9"/>
            <p:cNvSpPr/>
            <p:nvPr userDrawn="1"/>
          </p:nvSpPr>
          <p:spPr>
            <a:xfrm>
              <a:off x="7251" y="-3857"/>
              <a:ext cx="12593" cy="12593"/>
            </a:xfrm>
            <a:prstGeom prst="ellipse">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8" name="文本框 27"/>
          <p:cNvSpPr txBox="1"/>
          <p:nvPr userDrawn="1"/>
        </p:nvSpPr>
        <p:spPr>
          <a:xfrm>
            <a:off x="8663940" y="6256168"/>
            <a:ext cx="3129915" cy="306705"/>
          </a:xfrm>
          <a:prstGeom prst="rect">
            <a:avLst/>
          </a:prstGeom>
          <a:noFill/>
        </p:spPr>
        <p:txBody>
          <a:bodyPr wrap="square" rtlCol="0">
            <a:spAutoFit/>
          </a:bodyPr>
          <a:p>
            <a:pPr algn="dist"/>
            <a:r>
              <a:rPr lang="en-US" sz="1400">
                <a:solidFill>
                  <a:srgbClr val="F3D349">
                    <a:alpha val="83000"/>
                  </a:srgbClr>
                </a:solidFill>
                <a:latin typeface="Arial Regular" panose="020B0604020202090204" charset="0"/>
                <a:ea typeface="字魂59号-创粗黑" panose="00000500000000000000" charset="-122"/>
                <a:cs typeface="Arial Regular" panose="020B0604020202090204" charset="0"/>
              </a:rPr>
              <a:t>shupian.cn</a:t>
            </a:r>
            <a:endParaRPr lang="en-US" altLang="zh-CN" sz="1400">
              <a:solidFill>
                <a:srgbClr val="F3D349">
                  <a:alpha val="83000"/>
                </a:srgbClr>
              </a:solidFill>
              <a:latin typeface="Arial Regular" panose="020B0604020202090204" charset="0"/>
              <a:ea typeface="字魂59号-创粗黑" panose="00000500000000000000" charset="-122"/>
              <a:cs typeface="Arial Regular" panose="020B060402020209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矩形 2"/>
          <p:cNvSpPr/>
          <p:nvPr userDrawn="1"/>
        </p:nvSpPr>
        <p:spPr>
          <a:xfrm>
            <a:off x="0" y="0"/>
            <a:ext cx="12192635" cy="6858000"/>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userDrawn="1"/>
        </p:nvSpPr>
        <p:spPr>
          <a:xfrm>
            <a:off x="-635" y="0"/>
            <a:ext cx="12192635" cy="6858000"/>
          </a:xfrm>
          <a:prstGeom prst="rect">
            <a:avLst/>
          </a:prstGeom>
          <a:solidFill>
            <a:srgbClr val="4772E6">
              <a:alpha val="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descr="资源 29@8x"/>
          <p:cNvPicPr>
            <a:picLocks noChangeAspect="1"/>
          </p:cNvPicPr>
          <p:nvPr userDrawn="1"/>
        </p:nvPicPr>
        <p:blipFill>
          <a:blip r:embed="rId2"/>
          <a:stretch>
            <a:fillRect/>
          </a:stretch>
        </p:blipFill>
        <p:spPr>
          <a:xfrm>
            <a:off x="-5917565" y="-1657350"/>
            <a:ext cx="10807065" cy="10923905"/>
          </a:xfrm>
          <a:prstGeom prst="rect">
            <a:avLst/>
          </a:prstGeom>
        </p:spPr>
      </p:pic>
      <p:pic>
        <p:nvPicPr>
          <p:cNvPr id="4" name="图片 3" descr="资源 28@8x"/>
          <p:cNvPicPr>
            <a:picLocks noChangeAspect="1"/>
          </p:cNvPicPr>
          <p:nvPr userDrawn="1"/>
        </p:nvPicPr>
        <p:blipFill>
          <a:blip r:embed="rId3"/>
          <a:stretch>
            <a:fillRect/>
          </a:stretch>
        </p:blipFill>
        <p:spPr>
          <a:xfrm>
            <a:off x="608330" y="1264920"/>
            <a:ext cx="4281170" cy="4327525"/>
          </a:xfrm>
          <a:prstGeom prst="rect">
            <a:avLst/>
          </a:prstGeom>
          <a:noFill/>
        </p:spPr>
      </p:pic>
      <p:grpSp>
        <p:nvGrpSpPr>
          <p:cNvPr id="18" name="组合 17"/>
          <p:cNvGrpSpPr/>
          <p:nvPr userDrawn="1"/>
        </p:nvGrpSpPr>
        <p:grpSpPr>
          <a:xfrm>
            <a:off x="5323840" y="6229350"/>
            <a:ext cx="4493260" cy="287020"/>
            <a:chOff x="357" y="9985"/>
            <a:chExt cx="7076" cy="452"/>
          </a:xfrm>
        </p:grpSpPr>
        <p:pic>
          <p:nvPicPr>
            <p:cNvPr id="19" name="图片 18" descr="资源 29@8x"/>
            <p:cNvPicPr>
              <a:picLocks noChangeAspect="1"/>
            </p:cNvPicPr>
            <p:nvPr userDrawn="1"/>
          </p:nvPicPr>
          <p:blipFill>
            <a:blip r:embed="rId2"/>
            <a:stretch>
              <a:fillRect/>
            </a:stretch>
          </p:blipFill>
          <p:spPr>
            <a:xfrm>
              <a:off x="471" y="10056"/>
              <a:ext cx="330" cy="334"/>
            </a:xfrm>
            <a:prstGeom prst="rect">
              <a:avLst/>
            </a:prstGeom>
          </p:spPr>
        </p:pic>
        <p:pic>
          <p:nvPicPr>
            <p:cNvPr id="24" name="图片 23" descr="资源 28@8x"/>
            <p:cNvPicPr>
              <a:picLocks noChangeAspect="1"/>
            </p:cNvPicPr>
            <p:nvPr userDrawn="1"/>
          </p:nvPicPr>
          <p:blipFill>
            <a:blip r:embed="rId3"/>
            <a:stretch>
              <a:fillRect/>
            </a:stretch>
          </p:blipFill>
          <p:spPr>
            <a:xfrm>
              <a:off x="357" y="10004"/>
              <a:ext cx="371" cy="376"/>
            </a:xfrm>
            <a:prstGeom prst="rect">
              <a:avLst/>
            </a:prstGeom>
            <a:noFill/>
          </p:spPr>
        </p:pic>
        <p:sp>
          <p:nvSpPr>
            <p:cNvPr id="20" name="矩形 19"/>
            <p:cNvSpPr/>
            <p:nvPr userDrawn="1"/>
          </p:nvSpPr>
          <p:spPr>
            <a:xfrm>
              <a:off x="725" y="9985"/>
              <a:ext cx="6708" cy="452"/>
            </a:xfrm>
            <a:prstGeom prst="rect">
              <a:avLst/>
            </a:prstGeom>
            <a:effectLst/>
          </p:spPr>
          <p:txBody>
            <a:bodyPr wrap="square">
              <a:spAutoFit/>
            </a:bodyPr>
            <a:p>
              <a:pPr algn="l">
                <a:lnSpc>
                  <a:spcPct val="80000"/>
                </a:lnSpc>
                <a:spcBef>
                  <a:spcPts val="0"/>
                </a:spcBef>
                <a:spcAft>
                  <a:spcPts val="0"/>
                </a:spcAft>
              </a:pPr>
              <a:r>
                <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rPr>
                <a:t>SHUPIAN</a:t>
              </a:r>
              <a:endPar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a:p>
              <a:pPr algn="l">
                <a:lnSpc>
                  <a:spcPct val="80000"/>
                </a:lnSpc>
                <a:spcBef>
                  <a:spcPts val="0"/>
                </a:spcBef>
                <a:spcAft>
                  <a:spcPts val="0"/>
                </a:spcAft>
              </a:pPr>
              <a:r>
                <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rPr>
                <a:t>Copyright Shupian&amp;Dgg All Rights Reserved</a:t>
              </a:r>
              <a:endPar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p:txBody>
        </p:sp>
      </p:grpSp>
      <p:sp>
        <p:nvSpPr>
          <p:cNvPr id="28" name="文本框 27"/>
          <p:cNvSpPr txBox="1"/>
          <p:nvPr userDrawn="1"/>
        </p:nvSpPr>
        <p:spPr>
          <a:xfrm rot="5400000">
            <a:off x="10012045" y="3274695"/>
            <a:ext cx="3129915" cy="306705"/>
          </a:xfrm>
          <a:prstGeom prst="rect">
            <a:avLst/>
          </a:prstGeom>
          <a:noFill/>
        </p:spPr>
        <p:txBody>
          <a:bodyPr wrap="square" rtlCol="0">
            <a:spAutoFit/>
          </a:bodyPr>
          <a:p>
            <a:pPr algn="dist"/>
            <a:r>
              <a:rPr lang="en-US" sz="1400">
                <a:solidFill>
                  <a:srgbClr val="F5D449">
                    <a:alpha val="83000"/>
                  </a:srgbClr>
                </a:solidFill>
                <a:latin typeface="Arial Regular" panose="020B0604020202090204" charset="0"/>
                <a:ea typeface="字魂59号-创粗黑" panose="00000500000000000000" charset="-122"/>
                <a:cs typeface="Arial Regular" panose="020B0604020202090204" charset="0"/>
              </a:rPr>
              <a:t>shupian.cn</a:t>
            </a:r>
            <a:endParaRPr lang="en-US" altLang="zh-CN" sz="1400">
              <a:solidFill>
                <a:srgbClr val="F5D449">
                  <a:alpha val="83000"/>
                </a:srgbClr>
              </a:solidFill>
              <a:latin typeface="Arial Regular" panose="020B0604020202090204" charset="0"/>
              <a:ea typeface="字魂59号-创粗黑" panose="00000500000000000000" charset="-122"/>
              <a:cs typeface="Arial Regular" panose="020B060402020209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内容页">
    <p:spTree>
      <p:nvGrpSpPr>
        <p:cNvPr id="1" name=""/>
        <p:cNvGrpSpPr/>
        <p:nvPr/>
      </p:nvGrpSpPr>
      <p:grpSpPr>
        <a:xfrm>
          <a:off x="0" y="0"/>
          <a:ext cx="0" cy="0"/>
          <a:chOff x="0" y="0"/>
          <a:chExt cx="0" cy="0"/>
        </a:xfrm>
      </p:grpSpPr>
      <p:grpSp>
        <p:nvGrpSpPr>
          <p:cNvPr id="5" name="组合 4"/>
          <p:cNvGrpSpPr/>
          <p:nvPr userDrawn="1"/>
        </p:nvGrpSpPr>
        <p:grpSpPr>
          <a:xfrm>
            <a:off x="1281430" y="6266498"/>
            <a:ext cx="4493260" cy="287020"/>
            <a:chOff x="357" y="9985"/>
            <a:chExt cx="7076" cy="452"/>
          </a:xfrm>
        </p:grpSpPr>
        <p:pic>
          <p:nvPicPr>
            <p:cNvPr id="13" name="图片 12" descr="资源 29@8x"/>
            <p:cNvPicPr>
              <a:picLocks noChangeAspect="1"/>
            </p:cNvPicPr>
            <p:nvPr userDrawn="1"/>
          </p:nvPicPr>
          <p:blipFill>
            <a:blip r:embed="rId2"/>
            <a:stretch>
              <a:fillRect/>
            </a:stretch>
          </p:blipFill>
          <p:spPr>
            <a:xfrm>
              <a:off x="471" y="10056"/>
              <a:ext cx="330" cy="334"/>
            </a:xfrm>
            <a:prstGeom prst="rect">
              <a:avLst/>
            </a:prstGeom>
          </p:spPr>
        </p:pic>
        <p:pic>
          <p:nvPicPr>
            <p:cNvPr id="24" name="图片 23" descr="资源 28@8x"/>
            <p:cNvPicPr>
              <a:picLocks noChangeAspect="1"/>
            </p:cNvPicPr>
            <p:nvPr userDrawn="1"/>
          </p:nvPicPr>
          <p:blipFill>
            <a:blip r:embed="rId3"/>
            <a:stretch>
              <a:fillRect/>
            </a:stretch>
          </p:blipFill>
          <p:spPr>
            <a:xfrm>
              <a:off x="357" y="10004"/>
              <a:ext cx="371" cy="376"/>
            </a:xfrm>
            <a:prstGeom prst="rect">
              <a:avLst/>
            </a:prstGeom>
            <a:noFill/>
          </p:spPr>
        </p:pic>
        <p:sp>
          <p:nvSpPr>
            <p:cNvPr id="2" name="矩形 1"/>
            <p:cNvSpPr/>
            <p:nvPr userDrawn="1"/>
          </p:nvSpPr>
          <p:spPr>
            <a:xfrm>
              <a:off x="725" y="9985"/>
              <a:ext cx="6708" cy="452"/>
            </a:xfrm>
            <a:prstGeom prst="rect">
              <a:avLst/>
            </a:prstGeom>
            <a:effectLst/>
          </p:spPr>
          <p:txBody>
            <a:bodyPr wrap="square">
              <a:spAutoFit/>
            </a:bodyPr>
            <a:p>
              <a:pPr algn="l">
                <a:lnSpc>
                  <a:spcPct val="80000"/>
                </a:lnSpc>
                <a:spcBef>
                  <a:spcPts val="0"/>
                </a:spcBef>
                <a:spcAft>
                  <a:spcPts val="0"/>
                </a:spcAft>
              </a:pPr>
              <a:r>
                <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rPr>
                <a:t>SHUPIAN</a:t>
              </a:r>
              <a:endPar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a:p>
              <a:pPr algn="l">
                <a:lnSpc>
                  <a:spcPct val="80000"/>
                </a:lnSpc>
                <a:spcBef>
                  <a:spcPts val="0"/>
                </a:spcBef>
                <a:spcAft>
                  <a:spcPts val="0"/>
                </a:spcAft>
              </a:pPr>
              <a:r>
                <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rPr>
                <a:t>Copyright Shupian&amp;Dgg All Rights Reserved</a:t>
              </a:r>
              <a:endParaRPr lang="en-US" altLang="zh-CN" sz="800" dirty="0">
                <a:solidFill>
                  <a:schemeClr val="tx1">
                    <a:lumMod val="85000"/>
                    <a:lumOff val="15000"/>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p:txBody>
        </p:sp>
      </p:grpSp>
      <p:pic>
        <p:nvPicPr>
          <p:cNvPr id="3" name="图片 2" descr="横版标准色"/>
          <p:cNvPicPr>
            <a:picLocks noChangeAspect="1"/>
          </p:cNvPicPr>
          <p:nvPr userDrawn="1"/>
        </p:nvPicPr>
        <p:blipFill>
          <a:blip r:embed="rId4"/>
          <a:stretch>
            <a:fillRect/>
          </a:stretch>
        </p:blipFill>
        <p:spPr>
          <a:xfrm>
            <a:off x="421640" y="6320008"/>
            <a:ext cx="730181" cy="180000"/>
          </a:xfrm>
          <a:prstGeom prst="rect">
            <a:avLst/>
          </a:prstGeom>
        </p:spPr>
      </p:pic>
      <p:pic>
        <p:nvPicPr>
          <p:cNvPr id="8" name="图片 7" descr="资源 29@8x"/>
          <p:cNvPicPr>
            <a:picLocks noChangeAspect="1"/>
          </p:cNvPicPr>
          <p:nvPr userDrawn="1"/>
        </p:nvPicPr>
        <p:blipFill>
          <a:blip r:embed="rId2"/>
          <a:stretch>
            <a:fillRect/>
          </a:stretch>
        </p:blipFill>
        <p:spPr>
          <a:xfrm>
            <a:off x="494030" y="345440"/>
            <a:ext cx="209550" cy="212090"/>
          </a:xfrm>
          <a:prstGeom prst="rect">
            <a:avLst/>
          </a:prstGeom>
        </p:spPr>
      </p:pic>
      <p:pic>
        <p:nvPicPr>
          <p:cNvPr id="9" name="图片 8" descr="资源 28@8x"/>
          <p:cNvPicPr>
            <a:picLocks noChangeAspect="1"/>
          </p:cNvPicPr>
          <p:nvPr userDrawn="1"/>
        </p:nvPicPr>
        <p:blipFill>
          <a:blip r:embed="rId3"/>
          <a:stretch>
            <a:fillRect/>
          </a:stretch>
        </p:blipFill>
        <p:spPr>
          <a:xfrm>
            <a:off x="421640" y="312420"/>
            <a:ext cx="235585" cy="238760"/>
          </a:xfrm>
          <a:prstGeom prst="rect">
            <a:avLst/>
          </a:prstGeom>
          <a:noFill/>
        </p:spPr>
      </p:pic>
      <p:sp>
        <p:nvSpPr>
          <p:cNvPr id="14" name="文本框 13"/>
          <p:cNvSpPr txBox="1"/>
          <p:nvPr userDrawn="1"/>
        </p:nvSpPr>
        <p:spPr>
          <a:xfrm>
            <a:off x="703580" y="280670"/>
            <a:ext cx="2494280" cy="306705"/>
          </a:xfrm>
          <a:prstGeom prst="rect">
            <a:avLst/>
          </a:prstGeom>
          <a:noFill/>
        </p:spPr>
        <p:txBody>
          <a:bodyPr wrap="none" rtlCol="0">
            <a:spAutoFit/>
          </a:bodyPr>
          <a:p>
            <a:r>
              <a:rPr lang="zh-CN" altLang="en-US" sz="1400">
                <a:latin typeface="Microsoft YaHei Regular" panose="020B0703020204020201" charset="-122"/>
                <a:ea typeface="Microsoft YaHei Regular" panose="020B0703020204020201" charset="-122"/>
              </a:rPr>
              <a:t>音视频：薯片播放器实现探讨</a:t>
            </a:r>
            <a:endParaRPr lang="zh-CN" altLang="en-US" sz="1400">
              <a:latin typeface="Microsoft YaHei Regular" panose="020B0703020204020201" charset="-122"/>
              <a:ea typeface="Microsoft YaHei Regular" panose="020B0703020204020201" charset="-122"/>
            </a:endParaRPr>
          </a:p>
        </p:txBody>
      </p:sp>
      <p:sp>
        <p:nvSpPr>
          <p:cNvPr id="4" name="文本框 3"/>
          <p:cNvSpPr txBox="1"/>
          <p:nvPr userDrawn="1"/>
        </p:nvSpPr>
        <p:spPr>
          <a:xfrm>
            <a:off x="8663940" y="6256655"/>
            <a:ext cx="3129915" cy="306705"/>
          </a:xfrm>
          <a:prstGeom prst="rect">
            <a:avLst/>
          </a:prstGeom>
          <a:noFill/>
        </p:spPr>
        <p:txBody>
          <a:bodyPr wrap="square" rtlCol="0">
            <a:spAutoFit/>
          </a:bodyPr>
          <a:p>
            <a:pPr algn="dist"/>
            <a:r>
              <a:rPr lang="en-US" sz="1400">
                <a:solidFill>
                  <a:srgbClr val="F3D349">
                    <a:alpha val="83000"/>
                  </a:srgbClr>
                </a:solidFill>
                <a:latin typeface="Arial Regular" panose="020B0604020202090204" charset="0"/>
                <a:ea typeface="字魂59号-创粗黑" panose="00000500000000000000" charset="-122"/>
                <a:cs typeface="Arial Regular" panose="020B0604020202090204" charset="0"/>
              </a:rPr>
              <a:t>shupian.cn</a:t>
            </a:r>
            <a:endParaRPr lang="en-US" altLang="zh-CN" sz="1400">
              <a:solidFill>
                <a:srgbClr val="F3D349">
                  <a:alpha val="83000"/>
                </a:srgbClr>
              </a:solidFill>
              <a:latin typeface="Arial Regular" panose="020B0604020202090204" charset="0"/>
              <a:ea typeface="字魂59号-创粗黑" panose="00000500000000000000" charset="-122"/>
              <a:cs typeface="Arial Regular" panose="020B060402020209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showMasterSp="0">
  <p:cSld name="结束页">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0"/>
            <a:ext cx="12192635" cy="6858000"/>
          </a:xfrm>
          <a:prstGeom prst="rect">
            <a:avLst/>
          </a:prstGeom>
          <a:solidFill>
            <a:srgbClr val="4669E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descr="资源 33@8x"/>
          <p:cNvPicPr>
            <a:picLocks noChangeAspect="1"/>
          </p:cNvPicPr>
          <p:nvPr userDrawn="1"/>
        </p:nvPicPr>
        <p:blipFill>
          <a:blip r:embed="rId2"/>
          <a:stretch>
            <a:fillRect/>
          </a:stretch>
        </p:blipFill>
        <p:spPr>
          <a:xfrm>
            <a:off x="-3432810" y="-3615055"/>
            <a:ext cx="7466330" cy="7546975"/>
          </a:xfrm>
          <a:prstGeom prst="rect">
            <a:avLst/>
          </a:prstGeom>
        </p:spPr>
      </p:pic>
      <p:pic>
        <p:nvPicPr>
          <p:cNvPr id="4" name="图片 3" descr="资源 28@8x"/>
          <p:cNvPicPr>
            <a:picLocks noChangeAspect="1"/>
          </p:cNvPicPr>
          <p:nvPr userDrawn="1"/>
        </p:nvPicPr>
        <p:blipFill>
          <a:blip r:embed="rId3"/>
          <a:stretch>
            <a:fillRect/>
          </a:stretch>
        </p:blipFill>
        <p:spPr>
          <a:xfrm>
            <a:off x="-1275715" y="-1435100"/>
            <a:ext cx="3152775" cy="3186430"/>
          </a:xfrm>
          <a:prstGeom prst="rect">
            <a:avLst/>
          </a:prstGeom>
          <a:noFill/>
        </p:spPr>
      </p:pic>
      <p:sp>
        <p:nvSpPr>
          <p:cNvPr id="23" name="文本框 22"/>
          <p:cNvSpPr txBox="1"/>
          <p:nvPr userDrawn="1"/>
        </p:nvSpPr>
        <p:spPr>
          <a:xfrm rot="5400000">
            <a:off x="10023475" y="3392170"/>
            <a:ext cx="3129915" cy="306705"/>
          </a:xfrm>
          <a:prstGeom prst="rect">
            <a:avLst/>
          </a:prstGeom>
          <a:noFill/>
        </p:spPr>
        <p:txBody>
          <a:bodyPr wrap="square" rtlCol="0">
            <a:spAutoFit/>
          </a:bodyPr>
          <a:p>
            <a:pPr algn="dist"/>
            <a:r>
              <a:rPr lang="en-US" altLang="zh-CN" sz="1400" b="1">
                <a:solidFill>
                  <a:srgbClr val="4165E0">
                    <a:alpha val="20000"/>
                  </a:srgbClr>
                </a:solidFill>
                <a:latin typeface="字魂59号-创粗黑" panose="00000500000000000000" charset="-122"/>
                <a:ea typeface="字魂59号-创粗黑" panose="00000500000000000000" charset="-122"/>
                <a:cs typeface="字魂59号-创粗黑" panose="00000500000000000000" charset="-122"/>
              </a:rPr>
              <a:t>shupian.cn</a:t>
            </a:r>
            <a:endParaRPr lang="en-US" altLang="zh-CN" sz="1400" b="1">
              <a:solidFill>
                <a:srgbClr val="4165E0">
                  <a:alpha val="20000"/>
                </a:srgbClr>
              </a:solidFill>
              <a:latin typeface="字魂59号-创粗黑" panose="00000500000000000000" charset="-122"/>
              <a:ea typeface="字魂59号-创粗黑" panose="00000500000000000000" charset="-122"/>
              <a:cs typeface="字魂59号-创粗黑" panose="00000500000000000000" charset="-122"/>
            </a:endParaRPr>
          </a:p>
        </p:txBody>
      </p:sp>
      <p:sp>
        <p:nvSpPr>
          <p:cNvPr id="33" name="矩形 32"/>
          <p:cNvSpPr/>
          <p:nvPr userDrawn="1"/>
        </p:nvSpPr>
        <p:spPr>
          <a:xfrm>
            <a:off x="455295" y="6038850"/>
            <a:ext cx="4259580" cy="501650"/>
          </a:xfrm>
          <a:prstGeom prst="rect">
            <a:avLst/>
          </a:prstGeom>
          <a:effectLst/>
        </p:spPr>
        <p:txBody>
          <a:bodyPr wrap="square">
            <a:spAutoFit/>
          </a:bodyPr>
          <a:p>
            <a:pPr algn="l">
              <a:lnSpc>
                <a:spcPts val="1600"/>
              </a:lnSpc>
              <a:spcBef>
                <a:spcPts val="0"/>
              </a:spcBef>
              <a:spcAft>
                <a:spcPts val="0"/>
              </a:spcAft>
            </a:pPr>
            <a:r>
              <a:rPr lang="en-US" altLang="zh-CN" sz="1200" dirty="0">
                <a:solidFill>
                  <a:schemeClr val="bg1">
                    <a:alpha val="50000"/>
                  </a:schemeClr>
                </a:solidFill>
                <a:latin typeface="Arial" panose="020B0604020202090204" pitchFamily="34" charset="0"/>
                <a:ea typeface="字魂58号-创中黑" panose="00000500000000000000" charset="-122"/>
                <a:cs typeface="Arial" panose="020B0604020202090204" pitchFamily="34" charset="0"/>
                <a:sym typeface="+mn-lt"/>
              </a:rPr>
              <a:t>SHUPIAN</a:t>
            </a:r>
            <a:endParaRPr lang="en-US" altLang="zh-CN" sz="1200" dirty="0">
              <a:solidFill>
                <a:schemeClr val="bg1">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a:p>
            <a:pPr algn="l">
              <a:lnSpc>
                <a:spcPts val="1600"/>
              </a:lnSpc>
              <a:spcBef>
                <a:spcPts val="0"/>
              </a:spcBef>
              <a:spcAft>
                <a:spcPts val="0"/>
              </a:spcAft>
            </a:pPr>
            <a:r>
              <a:rPr lang="en-US" altLang="zh-CN" sz="1200" dirty="0">
                <a:solidFill>
                  <a:schemeClr val="bg1">
                    <a:alpha val="50000"/>
                  </a:schemeClr>
                </a:solidFill>
                <a:latin typeface="Arial" panose="020B0604020202090204" pitchFamily="34" charset="0"/>
                <a:ea typeface="字魂58号-创中黑" panose="00000500000000000000" charset="-122"/>
                <a:cs typeface="Arial" panose="020B0604020202090204" pitchFamily="34" charset="0"/>
                <a:sym typeface="+mn-lt"/>
              </a:rPr>
              <a:t>Copyright Shupian&amp;Dgg All Rights Reserved</a:t>
            </a:r>
            <a:endParaRPr lang="en-US" altLang="zh-CN" sz="1200" dirty="0">
              <a:solidFill>
                <a:schemeClr val="bg1">
                  <a:alpha val="50000"/>
                </a:schemeClr>
              </a:solidFill>
              <a:latin typeface="Arial" panose="020B0604020202090204" pitchFamily="34" charset="0"/>
              <a:ea typeface="字魂58号-创中黑" panose="00000500000000000000" charset="-122"/>
              <a:cs typeface="Arial" panose="020B0604020202090204" pitchFamily="34" charset="0"/>
              <a:sym typeface="+mn-lt"/>
            </a:endParaRPr>
          </a:p>
        </p:txBody>
      </p:sp>
      <p:pic>
        <p:nvPicPr>
          <p:cNvPr id="12" name="图片 11" descr="横版白色"/>
          <p:cNvPicPr>
            <a:picLocks noChangeAspect="1"/>
          </p:cNvPicPr>
          <p:nvPr userDrawn="1"/>
        </p:nvPicPr>
        <p:blipFill>
          <a:blip r:embed="rId4"/>
          <a:stretch>
            <a:fillRect/>
          </a:stretch>
        </p:blipFill>
        <p:spPr>
          <a:xfrm>
            <a:off x="5083493" y="824865"/>
            <a:ext cx="2025015" cy="501015"/>
          </a:xfrm>
          <a:prstGeom prst="rect">
            <a:avLst/>
          </a:prstGeom>
        </p:spPr>
      </p:pic>
      <p:pic>
        <p:nvPicPr>
          <p:cNvPr id="14" name="图片 13" descr="资源 33@8x"/>
          <p:cNvPicPr>
            <a:picLocks noChangeAspect="1"/>
          </p:cNvPicPr>
          <p:nvPr userDrawn="1"/>
        </p:nvPicPr>
        <p:blipFill>
          <a:blip r:embed="rId2"/>
          <a:stretch>
            <a:fillRect/>
          </a:stretch>
        </p:blipFill>
        <p:spPr>
          <a:xfrm>
            <a:off x="9004300" y="-250190"/>
            <a:ext cx="9194165" cy="9292590"/>
          </a:xfrm>
          <a:prstGeom prst="rect">
            <a:avLst/>
          </a:prstGeom>
        </p:spPr>
      </p:pic>
      <p:sp>
        <p:nvSpPr>
          <p:cNvPr id="2" name="文本框 1"/>
          <p:cNvSpPr txBox="1"/>
          <p:nvPr userDrawn="1"/>
        </p:nvSpPr>
        <p:spPr>
          <a:xfrm>
            <a:off x="3820478" y="2609850"/>
            <a:ext cx="4551045" cy="1322070"/>
          </a:xfrm>
          <a:prstGeom prst="rect">
            <a:avLst/>
          </a:prstGeom>
          <a:noFill/>
        </p:spPr>
        <p:txBody>
          <a:bodyPr wrap="none" rtlCol="0">
            <a:spAutoFit/>
          </a:bodyPr>
          <a:p>
            <a:r>
              <a:rPr lang="en-US" altLang="zh-CN" sz="8000" b="1" kern="2000" spc="200">
                <a:solidFill>
                  <a:schemeClr val="bg1"/>
                </a:solidFill>
                <a:uFillTx/>
              </a:rPr>
              <a:t>THANKS</a:t>
            </a:r>
            <a:endParaRPr lang="en-US" altLang="zh-CN" sz="8000" b="1" kern="2000" spc="200">
              <a:solidFill>
                <a:schemeClr val="bg1"/>
              </a:solidFill>
              <a:uFillTx/>
            </a:endParaRPr>
          </a:p>
        </p:txBody>
      </p:sp>
      <p:sp>
        <p:nvSpPr>
          <p:cNvPr id="5" name="文本框 4"/>
          <p:cNvSpPr txBox="1"/>
          <p:nvPr userDrawn="1"/>
        </p:nvSpPr>
        <p:spPr>
          <a:xfrm>
            <a:off x="2789555" y="4093845"/>
            <a:ext cx="6612890" cy="306705"/>
          </a:xfrm>
          <a:prstGeom prst="rect">
            <a:avLst/>
          </a:prstGeom>
          <a:noFill/>
        </p:spPr>
        <p:txBody>
          <a:bodyPr wrap="square" rtlCol="0">
            <a:spAutoFit/>
          </a:bodyPr>
          <a:p>
            <a:pPr algn="dist"/>
            <a:r>
              <a:rPr lang="zh-CN" altLang="en-US" sz="1400">
                <a:solidFill>
                  <a:srgbClr val="F3D349"/>
                </a:solidFill>
                <a:latin typeface="Microsoft YaHei Regular" panose="020B0703020204020201" charset="-122"/>
                <a:ea typeface="Microsoft YaHei Regular" panose="020B0703020204020201" charset="-122"/>
              </a:rPr>
              <a:t>薯片企业服务大平台</a:t>
            </a:r>
            <a:endParaRPr lang="zh-CN" altLang="en-US" sz="1400">
              <a:solidFill>
                <a:srgbClr val="F3D349"/>
              </a:solidFill>
              <a:latin typeface="Microsoft YaHei Regular" panose="020B0703020204020201" charset="-122"/>
              <a:ea typeface="Microsoft YaHei Regular" panose="020B0703020204020201" charset="-122"/>
            </a:endParaRPr>
          </a:p>
        </p:txBody>
      </p:sp>
      <p:sp>
        <p:nvSpPr>
          <p:cNvPr id="28" name="文本框 27"/>
          <p:cNvSpPr txBox="1"/>
          <p:nvPr userDrawn="1"/>
        </p:nvSpPr>
        <p:spPr>
          <a:xfrm>
            <a:off x="8663940" y="6256655"/>
            <a:ext cx="3129915" cy="306705"/>
          </a:xfrm>
          <a:prstGeom prst="rect">
            <a:avLst/>
          </a:prstGeom>
          <a:noFill/>
        </p:spPr>
        <p:txBody>
          <a:bodyPr wrap="square" rtlCol="0">
            <a:spAutoFit/>
          </a:bodyPr>
          <a:p>
            <a:pPr algn="dist"/>
            <a:r>
              <a:rPr lang="en-US" sz="1400">
                <a:solidFill>
                  <a:schemeClr val="bg1">
                    <a:alpha val="83000"/>
                  </a:schemeClr>
                </a:solidFill>
                <a:latin typeface="Arial Regular" panose="020B0604020202090204" charset="0"/>
                <a:ea typeface="字魂59号-创粗黑" panose="00000500000000000000" charset="-122"/>
                <a:cs typeface="Arial Regular" panose="020B0604020202090204" charset="0"/>
              </a:rPr>
              <a:t>shupian.cn</a:t>
            </a:r>
            <a:endParaRPr lang="en-US" altLang="zh-CN" sz="1400">
              <a:solidFill>
                <a:schemeClr val="bg1">
                  <a:alpha val="83000"/>
                </a:schemeClr>
              </a:solidFill>
              <a:latin typeface="Arial Regular" panose="020B0604020202090204" charset="0"/>
              <a:ea typeface="字魂59号-创粗黑" panose="00000500000000000000" charset="-122"/>
              <a:cs typeface="Arial Regular" panose="020B060402020209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3" grpId="0" bldLvl="0" animBg="1"/>
      <p:bldP spid="28"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userDrawn="1"/>
        </p:nvSpPr>
        <p:spPr>
          <a:xfrm>
            <a:off x="918210" y="2921635"/>
            <a:ext cx="10477500" cy="1014730"/>
          </a:xfrm>
          <a:prstGeom prst="rect">
            <a:avLst/>
          </a:prstGeom>
          <a:noFill/>
        </p:spPr>
        <p:txBody>
          <a:bodyPr wrap="square" rtlCol="0">
            <a:spAutoFit/>
          </a:bodyPr>
          <a:p>
            <a:pPr algn="l"/>
            <a:r>
              <a:rPr lang="zh-CN" sz="6000" b="1" kern="2000" spc="80" dirty="0">
                <a:ln w="47625">
                  <a:noFill/>
                </a:ln>
                <a:solidFill>
                  <a:schemeClr val="bg1"/>
                </a:solidFill>
                <a:uFillTx/>
                <a:latin typeface="微软雅黑" panose="020B0503020204020204" charset="-122"/>
                <a:ea typeface="Microsoft YaHei Regular" panose="020B0703020204020201" charset="-122"/>
                <a:cs typeface="Microsoft YaHei Regular" panose="020B0703020204020201" charset="-122"/>
                <a:sym typeface="+mn-ea"/>
              </a:rPr>
              <a:t>薯片播放器实现探讨</a:t>
            </a:r>
            <a:endParaRPr lang="zh-CN" sz="6000" b="1" kern="2000" spc="80" dirty="0">
              <a:ln w="47625">
                <a:noFill/>
              </a:ln>
              <a:solidFill>
                <a:schemeClr val="bg1"/>
              </a:solidFill>
              <a:uFillTx/>
              <a:latin typeface="微软雅黑" panose="020B0503020204020204" charset="-122"/>
              <a:ea typeface="Microsoft YaHei Regular" panose="020B0703020204020201" charset="-122"/>
              <a:cs typeface="Microsoft YaHei Regular" panose="020B0703020204020201" charset="-122"/>
              <a:sym typeface="+mn-ea"/>
            </a:endParaRPr>
          </a:p>
        </p:txBody>
      </p:sp>
      <p:sp>
        <p:nvSpPr>
          <p:cNvPr id="16" name="文本框 15"/>
          <p:cNvSpPr txBox="1"/>
          <p:nvPr userDrawn="1"/>
        </p:nvSpPr>
        <p:spPr>
          <a:xfrm>
            <a:off x="957580" y="2597785"/>
            <a:ext cx="7291705" cy="306705"/>
          </a:xfrm>
          <a:prstGeom prst="rect">
            <a:avLst/>
          </a:prstGeom>
          <a:noFill/>
        </p:spPr>
        <p:txBody>
          <a:bodyPr wrap="square" rtlCol="0">
            <a:spAutoFit/>
          </a:bodyPr>
          <a:p>
            <a:pPr algn="l">
              <a:lnSpc>
                <a:spcPct val="100000"/>
              </a:lnSpc>
              <a:spcBef>
                <a:spcPts val="0"/>
              </a:spcBef>
              <a:spcAft>
                <a:spcPts val="0"/>
              </a:spcAft>
            </a:pPr>
            <a:r>
              <a:rPr lang="zh-CN" altLang="en-US" sz="1400" kern="4000" spc="80" dirty="0">
                <a:solidFill>
                  <a:srgbClr val="F5D449"/>
                </a:solidFill>
                <a:uFillTx/>
                <a:latin typeface="微软雅黑" panose="020B0503020204020204" charset="-122"/>
                <a:ea typeface="Microsoft YaHei Regular" panose="020B0703020204020201" charset="-122"/>
                <a:cs typeface="Microsoft YaHei Regular" panose="020B0703020204020201" charset="-122"/>
                <a:sym typeface="+mn-ea"/>
              </a:rPr>
              <a:t>音视频</a:t>
            </a:r>
            <a:endParaRPr lang="zh-CN" altLang="en-US" sz="1400" kern="4000" spc="80" dirty="0">
              <a:solidFill>
                <a:srgbClr val="F5D449"/>
              </a:solidFill>
              <a:uFillTx/>
              <a:latin typeface="微软雅黑" panose="020B0503020204020204" charset="-122"/>
              <a:ea typeface="Microsoft YaHei Regular" panose="020B0703020204020201" charset="-122"/>
              <a:cs typeface="Microsoft YaHei Regular" panose="020B07030202040202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anim calcmode="lin" valueType="num">
                                      <p:cBhvr>
                                        <p:cTn id="11" dur="1000" fill="hold"/>
                                        <p:tgtEl>
                                          <p:spTgt spid="16"/>
                                        </p:tgtEl>
                                        <p:attrNameLst>
                                          <p:attrName>ppt_x</p:attrName>
                                        </p:attrNameLst>
                                      </p:cBhvr>
                                      <p:tavLst>
                                        <p:tav tm="0">
                                          <p:val>
                                            <p:strVal val="#ppt_x"/>
                                          </p:val>
                                        </p:tav>
                                        <p:tav tm="100000">
                                          <p:val>
                                            <p:strVal val="#ppt_x"/>
                                          </p:val>
                                        </p:tav>
                                      </p:tavLst>
                                    </p:anim>
                                    <p:anim calcmode="lin" valueType="num">
                                      <p:cBhvr>
                                        <p:cTn id="1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5950" y="1312545"/>
            <a:ext cx="5878830" cy="645160"/>
          </a:xfrm>
          <a:prstGeom prst="rect">
            <a:avLst/>
          </a:prstGeom>
          <a:noFill/>
        </p:spPr>
        <p:txBody>
          <a:bodyPr wrap="square" rtlCol="0">
            <a:spAutoFit/>
          </a:bodyPr>
          <a:p>
            <a:pPr algn="ctr"/>
            <a:r>
              <a:rPr lang="zh-CN" altLang="en-US" sz="3600" b="1" dirty="0">
                <a:solidFill>
                  <a:srgbClr val="4669E3"/>
                </a:solidFill>
                <a:latin typeface="Microsoft YaHei Bold" panose="020B0703020204020201" charset="-122"/>
                <a:ea typeface="Microsoft YaHei Bold" panose="020B0703020204020201" charset="-122"/>
                <a:cs typeface="+mn-ea"/>
                <a:sym typeface="+mn-lt"/>
              </a:rPr>
              <a:t>腾讯超级播放器控制层</a:t>
            </a:r>
            <a:endParaRPr lang="zh-CN" altLang="en-US" sz="36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6" name="文本框 5"/>
          <p:cNvSpPr txBox="1"/>
          <p:nvPr/>
        </p:nvSpPr>
        <p:spPr>
          <a:xfrm>
            <a:off x="2647385" y="2151291"/>
            <a:ext cx="6897231" cy="1886585"/>
          </a:xfrm>
          <a:prstGeom prst="rect">
            <a:avLst/>
          </a:prstGeom>
          <a:noFill/>
        </p:spPr>
        <p:txBody>
          <a:bodyPr wrap="square" rtlCol="0">
            <a:spAutoFit/>
          </a:bodyPr>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正常控制层。</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全屏控制层。</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小窗控制层。</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loading </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层。</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播放完成。</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暂停。</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5950" y="1312545"/>
            <a:ext cx="5878830" cy="645160"/>
          </a:xfrm>
          <a:prstGeom prst="rect">
            <a:avLst/>
          </a:prstGeom>
          <a:noFill/>
        </p:spPr>
        <p:txBody>
          <a:bodyPr wrap="square" rtlCol="0">
            <a:spAutoFit/>
          </a:bodyPr>
          <a:p>
            <a:pPr algn="ctr"/>
            <a:r>
              <a:rPr lang="zh-CN" altLang="en-US" sz="3600" b="1" dirty="0">
                <a:solidFill>
                  <a:srgbClr val="4669E3"/>
                </a:solidFill>
                <a:latin typeface="Microsoft YaHei Bold" panose="020B0703020204020201" charset="-122"/>
                <a:ea typeface="Microsoft YaHei Bold" panose="020B0703020204020201" charset="-122"/>
                <a:cs typeface="+mn-ea"/>
                <a:sym typeface="+mn-lt"/>
              </a:rPr>
              <a:t>超级播放器全屏方案</a:t>
            </a:r>
            <a:endParaRPr lang="zh-CN" altLang="en-US" sz="36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6" name="文本框 5"/>
          <p:cNvSpPr txBox="1"/>
          <p:nvPr/>
        </p:nvSpPr>
        <p:spPr>
          <a:xfrm>
            <a:off x="2647385" y="2151291"/>
            <a:ext cx="6897231" cy="347345"/>
          </a:xfrm>
          <a:prstGeom prst="rect">
            <a:avLst/>
          </a:prstGeom>
          <a:noFill/>
        </p:spPr>
        <p:txBody>
          <a:bodyPr wrap="square" rtlCol="0">
            <a:spAutoFit/>
          </a:bodyPr>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内容</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userDrawn="1"/>
        </p:nvSpPr>
        <p:spPr>
          <a:xfrm>
            <a:off x="938530" y="1536065"/>
            <a:ext cx="3620770" cy="3784600"/>
          </a:xfrm>
          <a:prstGeom prst="rect">
            <a:avLst/>
          </a:prstGeom>
          <a:noFill/>
        </p:spPr>
        <p:txBody>
          <a:bodyPr wrap="square" rtlCol="0">
            <a:spAutoFit/>
          </a:bodyPr>
          <a:p>
            <a:r>
              <a:rPr lang="en-US" altLang="zh-CN" sz="24000">
                <a:solidFill>
                  <a:schemeClr val="bg1"/>
                </a:solidFill>
                <a:latin typeface="Arial Regular" panose="020B0604020202090204" charset="0"/>
                <a:ea typeface="Microsoft YaHei Regular" panose="020B0703020204020201" charset="-122"/>
                <a:cs typeface="Arial Regular" panose="020B0604020202090204" charset="0"/>
              </a:rPr>
              <a:t>02</a:t>
            </a:r>
            <a:endParaRPr lang="en-US" altLang="zh-CN" sz="24000">
              <a:solidFill>
                <a:schemeClr val="bg1"/>
              </a:solidFill>
              <a:latin typeface="Arial Regular" panose="020B0604020202090204" charset="0"/>
              <a:ea typeface="Microsoft YaHei Regular" panose="020B0703020204020201" charset="-122"/>
              <a:cs typeface="Arial Regular" panose="020B0604020202090204" charset="0"/>
            </a:endParaRPr>
          </a:p>
        </p:txBody>
      </p:sp>
      <p:sp>
        <p:nvSpPr>
          <p:cNvPr id="16" name="文本框 15"/>
          <p:cNvSpPr txBox="1"/>
          <p:nvPr userDrawn="1"/>
        </p:nvSpPr>
        <p:spPr>
          <a:xfrm>
            <a:off x="5161915" y="2323465"/>
            <a:ext cx="5932170" cy="891540"/>
          </a:xfrm>
          <a:prstGeom prst="rect">
            <a:avLst/>
          </a:prstGeom>
          <a:noFill/>
        </p:spPr>
        <p:txBody>
          <a:bodyPr wrap="square" rtlCol="0">
            <a:spAutoFit/>
          </a:bodyPr>
          <a:p>
            <a:pPr algn="l"/>
            <a:r>
              <a:rPr lang="zh-CN" altLang="en-US" sz="5200" b="1" dirty="0">
                <a:solidFill>
                  <a:srgbClr val="4669E3"/>
                </a:solidFill>
                <a:latin typeface="Microsoft YaHei Bold" panose="020B0703020204020201" charset="-122"/>
                <a:ea typeface="Microsoft YaHei Bold" panose="020B0703020204020201" charset="-122"/>
                <a:cs typeface="+mn-ea"/>
                <a:sym typeface="+mn-lt"/>
              </a:rPr>
              <a:t>播放器控制层设计</a:t>
            </a:r>
            <a:endParaRPr lang="zh-CN" altLang="en-US" sz="52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17" name="文本框 16"/>
          <p:cNvSpPr txBox="1"/>
          <p:nvPr userDrawn="1"/>
        </p:nvSpPr>
        <p:spPr>
          <a:xfrm>
            <a:off x="5161915" y="3328670"/>
            <a:ext cx="6539865" cy="1198880"/>
          </a:xfrm>
          <a:prstGeom prst="rect">
            <a:avLst/>
          </a:prstGeom>
          <a:noFill/>
        </p:spPr>
        <p:txBody>
          <a:bodyPr wrap="square" rtlCol="0">
            <a:spAutoFit/>
          </a:bodyPr>
          <a:p>
            <a:pPr algn="l"/>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薯片播放器业务分享。</a:t>
            </a:r>
            <a:endPar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endParaRPr>
          </a:p>
          <a:p>
            <a:pPr algn="l"/>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基于腾讯超级播放器，如何设计薯片播放器控制层。</a:t>
            </a:r>
            <a:endPar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0.70"/>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strVal val="#ppt_w*0.70"/>
                                          </p:val>
                                        </p:tav>
                                        <p:tav tm="100000">
                                          <p:val>
                                            <p:strVal val="#ppt_w"/>
                                          </p:val>
                                        </p:tav>
                                      </p:tavLst>
                                    </p:anim>
                                    <p:anim calcmode="lin" valueType="num">
                                      <p:cBhvr>
                                        <p:cTn id="13" dur="1000" fill="hold"/>
                                        <p:tgtEl>
                                          <p:spTgt spid="17"/>
                                        </p:tgtEl>
                                        <p:attrNameLst>
                                          <p:attrName>ppt_h</p:attrName>
                                        </p:attrNameLst>
                                      </p:cBhvr>
                                      <p:tavLst>
                                        <p:tav tm="0">
                                          <p:val>
                                            <p:strVal val="#ppt_h"/>
                                          </p:val>
                                        </p:tav>
                                        <p:tav tm="100000">
                                          <p:val>
                                            <p:strVal val="#ppt_h"/>
                                          </p:val>
                                        </p:tav>
                                      </p:tavLst>
                                    </p:anim>
                                    <p:animEffect transition="in" filter="fade">
                                      <p:cBhvr>
                                        <p:cTn id="1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5950" y="1312545"/>
            <a:ext cx="5878830" cy="645160"/>
          </a:xfrm>
          <a:prstGeom prst="rect">
            <a:avLst/>
          </a:prstGeom>
          <a:noFill/>
        </p:spPr>
        <p:txBody>
          <a:bodyPr wrap="square" rtlCol="0">
            <a:spAutoFit/>
          </a:bodyPr>
          <a:p>
            <a:pPr algn="ctr"/>
            <a:r>
              <a:rPr lang="zh-CN" altLang="en-US" sz="3600" b="1" dirty="0">
                <a:solidFill>
                  <a:srgbClr val="4669E3"/>
                </a:solidFill>
                <a:latin typeface="Microsoft YaHei Bold" panose="020B0703020204020201" charset="-122"/>
                <a:ea typeface="Microsoft YaHei Bold" panose="020B0703020204020201" charset="-122"/>
                <a:cs typeface="+mn-ea"/>
                <a:sym typeface="+mn-lt"/>
              </a:rPr>
              <a:t>薯片播放器业务功能</a:t>
            </a:r>
            <a:endParaRPr lang="zh-CN" altLang="en-US" sz="36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6" name="文本框 5"/>
          <p:cNvSpPr txBox="1"/>
          <p:nvPr/>
        </p:nvSpPr>
        <p:spPr>
          <a:xfrm>
            <a:off x="2647385" y="2151291"/>
            <a:ext cx="6897231" cy="347345"/>
          </a:xfrm>
          <a:prstGeom prst="rect">
            <a:avLst/>
          </a:prstGeom>
          <a:noFill/>
        </p:spPr>
        <p:txBody>
          <a:bodyPr wrap="square" rtlCol="0">
            <a:spAutoFit/>
          </a:bodyPr>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内容</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5950" y="1312545"/>
            <a:ext cx="5878830" cy="645160"/>
          </a:xfrm>
          <a:prstGeom prst="rect">
            <a:avLst/>
          </a:prstGeom>
          <a:noFill/>
        </p:spPr>
        <p:txBody>
          <a:bodyPr wrap="square" rtlCol="0">
            <a:spAutoFit/>
          </a:bodyPr>
          <a:p>
            <a:pPr algn="ctr"/>
            <a:r>
              <a:rPr lang="zh-CN" altLang="en-US" sz="3600" b="1" dirty="0">
                <a:solidFill>
                  <a:srgbClr val="4669E3"/>
                </a:solidFill>
                <a:latin typeface="Microsoft YaHei Bold" panose="020B0703020204020201" charset="-122"/>
                <a:ea typeface="Microsoft YaHei Bold" panose="020B0703020204020201" charset="-122"/>
                <a:cs typeface="+mn-ea"/>
                <a:sym typeface="+mn-lt"/>
              </a:rPr>
              <a:t>业务控制层</a:t>
            </a:r>
            <a:endParaRPr lang="zh-CN" altLang="en-US" sz="36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6" name="文本框 5"/>
          <p:cNvSpPr txBox="1"/>
          <p:nvPr/>
        </p:nvSpPr>
        <p:spPr>
          <a:xfrm>
            <a:off x="2647385" y="2151291"/>
            <a:ext cx="6897231" cy="347345"/>
          </a:xfrm>
          <a:prstGeom prst="rect">
            <a:avLst/>
          </a:prstGeom>
          <a:noFill/>
        </p:spPr>
        <p:txBody>
          <a:bodyPr wrap="square" rtlCol="0">
            <a:spAutoFit/>
          </a:bodyPr>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内容</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5950" y="1312545"/>
            <a:ext cx="5878830" cy="645160"/>
          </a:xfrm>
          <a:prstGeom prst="rect">
            <a:avLst/>
          </a:prstGeom>
          <a:noFill/>
        </p:spPr>
        <p:txBody>
          <a:bodyPr wrap="square" rtlCol="0">
            <a:spAutoFit/>
          </a:bodyPr>
          <a:p>
            <a:pPr algn="ctr"/>
            <a:r>
              <a:rPr lang="zh-CN" altLang="en-US" sz="3600" b="1" dirty="0">
                <a:solidFill>
                  <a:srgbClr val="4669E3"/>
                </a:solidFill>
                <a:latin typeface="Microsoft YaHei Bold" panose="020B0703020204020201" charset="-122"/>
                <a:ea typeface="Microsoft YaHei Bold" panose="020B0703020204020201" charset="-122"/>
                <a:cs typeface="+mn-ea"/>
                <a:sym typeface="+mn-lt"/>
              </a:rPr>
              <a:t>如何设计播放器控制层</a:t>
            </a:r>
            <a:endParaRPr lang="zh-CN" altLang="en-US" sz="36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6" name="文本框 5"/>
          <p:cNvSpPr txBox="1"/>
          <p:nvPr/>
        </p:nvSpPr>
        <p:spPr>
          <a:xfrm>
            <a:off x="2647385" y="2151291"/>
            <a:ext cx="6897231" cy="347345"/>
          </a:xfrm>
          <a:prstGeom prst="rect">
            <a:avLst/>
          </a:prstGeom>
          <a:noFill/>
        </p:spPr>
        <p:txBody>
          <a:bodyPr wrap="square" rtlCol="0">
            <a:spAutoFit/>
          </a:bodyPr>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内容</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userDrawn="1"/>
        </p:nvSpPr>
        <p:spPr>
          <a:xfrm>
            <a:off x="938530" y="1536065"/>
            <a:ext cx="3620770" cy="3784600"/>
          </a:xfrm>
          <a:prstGeom prst="rect">
            <a:avLst/>
          </a:prstGeom>
          <a:noFill/>
        </p:spPr>
        <p:txBody>
          <a:bodyPr wrap="square" rtlCol="0">
            <a:spAutoFit/>
          </a:bodyPr>
          <a:p>
            <a:r>
              <a:rPr lang="en-US" altLang="zh-CN" sz="24000">
                <a:solidFill>
                  <a:schemeClr val="bg1"/>
                </a:solidFill>
                <a:latin typeface="Arial Regular" panose="020B0604020202090204" charset="0"/>
                <a:ea typeface="Microsoft YaHei Regular" panose="020B0703020204020201" charset="-122"/>
                <a:cs typeface="Arial Regular" panose="020B0604020202090204" charset="0"/>
              </a:rPr>
              <a:t>03</a:t>
            </a:r>
            <a:endParaRPr lang="en-US" altLang="zh-CN" sz="24000">
              <a:solidFill>
                <a:schemeClr val="bg1"/>
              </a:solidFill>
              <a:latin typeface="Arial Regular" panose="020B0604020202090204" charset="0"/>
              <a:ea typeface="Microsoft YaHei Regular" panose="020B0703020204020201" charset="-122"/>
              <a:cs typeface="Arial Regular" panose="020B0604020202090204" charset="0"/>
            </a:endParaRPr>
          </a:p>
        </p:txBody>
      </p:sp>
      <p:sp>
        <p:nvSpPr>
          <p:cNvPr id="16" name="文本框 15"/>
          <p:cNvSpPr txBox="1"/>
          <p:nvPr userDrawn="1"/>
        </p:nvSpPr>
        <p:spPr>
          <a:xfrm>
            <a:off x="5161915" y="2323465"/>
            <a:ext cx="5932170" cy="891540"/>
          </a:xfrm>
          <a:prstGeom prst="rect">
            <a:avLst/>
          </a:prstGeom>
          <a:noFill/>
        </p:spPr>
        <p:txBody>
          <a:bodyPr wrap="square" rtlCol="0">
            <a:spAutoFit/>
          </a:bodyPr>
          <a:p>
            <a:pPr algn="l"/>
            <a:r>
              <a:rPr lang="zh-CN" altLang="en-US" sz="5200" b="1" dirty="0">
                <a:solidFill>
                  <a:srgbClr val="4669E3"/>
                </a:solidFill>
                <a:latin typeface="Microsoft YaHei Bold" panose="020B0703020204020201" charset="-122"/>
                <a:ea typeface="Microsoft YaHei Bold" panose="020B0703020204020201" charset="-122"/>
                <a:cs typeface="+mn-ea"/>
                <a:sym typeface="+mn-lt"/>
              </a:rPr>
              <a:t>播放器全屏方案</a:t>
            </a:r>
            <a:endParaRPr lang="zh-CN" altLang="en-US" sz="52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17" name="文本框 16"/>
          <p:cNvSpPr txBox="1"/>
          <p:nvPr userDrawn="1"/>
        </p:nvSpPr>
        <p:spPr>
          <a:xfrm>
            <a:off x="5161915" y="3328670"/>
            <a:ext cx="6539865" cy="829945"/>
          </a:xfrm>
          <a:prstGeom prst="rect">
            <a:avLst/>
          </a:prstGeom>
          <a:noFill/>
        </p:spPr>
        <p:txBody>
          <a:bodyPr wrap="square" rtlCol="0">
            <a:spAutoFit/>
          </a:bodyPr>
          <a:p>
            <a:pPr algn="l"/>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常见播放器全屏方案。</a:t>
            </a:r>
            <a:endPar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endParaRPr>
          </a:p>
          <a:p>
            <a:pPr algn="l"/>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薯片播放器全屏方案选择。</a:t>
            </a:r>
            <a:endPar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0.70"/>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strVal val="#ppt_w*0.70"/>
                                          </p:val>
                                        </p:tav>
                                        <p:tav tm="100000">
                                          <p:val>
                                            <p:strVal val="#ppt_w"/>
                                          </p:val>
                                        </p:tav>
                                      </p:tavLst>
                                    </p:anim>
                                    <p:anim calcmode="lin" valueType="num">
                                      <p:cBhvr>
                                        <p:cTn id="13" dur="1000" fill="hold"/>
                                        <p:tgtEl>
                                          <p:spTgt spid="17"/>
                                        </p:tgtEl>
                                        <p:attrNameLst>
                                          <p:attrName>ppt_h</p:attrName>
                                        </p:attrNameLst>
                                      </p:cBhvr>
                                      <p:tavLst>
                                        <p:tav tm="0">
                                          <p:val>
                                            <p:strVal val="#ppt_h"/>
                                          </p:val>
                                        </p:tav>
                                        <p:tav tm="100000">
                                          <p:val>
                                            <p:strVal val="#ppt_h"/>
                                          </p:val>
                                        </p:tav>
                                      </p:tavLst>
                                    </p:anim>
                                    <p:animEffect transition="in" filter="fade">
                                      <p:cBhvr>
                                        <p:cTn id="1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5950" y="1312545"/>
            <a:ext cx="5878830" cy="645160"/>
          </a:xfrm>
          <a:prstGeom prst="rect">
            <a:avLst/>
          </a:prstGeom>
          <a:noFill/>
        </p:spPr>
        <p:txBody>
          <a:bodyPr wrap="square" rtlCol="0">
            <a:spAutoFit/>
          </a:bodyPr>
          <a:p>
            <a:pPr algn="ctr"/>
            <a:r>
              <a:rPr lang="zh-CN" altLang="en-US" sz="3600" b="1" dirty="0">
                <a:solidFill>
                  <a:srgbClr val="4669E3"/>
                </a:solidFill>
                <a:latin typeface="Microsoft YaHei Bold" panose="020B0703020204020201" charset="-122"/>
                <a:ea typeface="Microsoft YaHei Bold" panose="020B0703020204020201" charset="-122"/>
                <a:cs typeface="+mn-ea"/>
                <a:sym typeface="+mn-lt"/>
              </a:rPr>
              <a:t>常见播放器全屏方案</a:t>
            </a:r>
            <a:endParaRPr lang="zh-CN" altLang="en-US" sz="36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6" name="文本框 5"/>
          <p:cNvSpPr txBox="1"/>
          <p:nvPr/>
        </p:nvSpPr>
        <p:spPr>
          <a:xfrm>
            <a:off x="2647385" y="2151291"/>
            <a:ext cx="6897231" cy="347345"/>
          </a:xfrm>
          <a:prstGeom prst="rect">
            <a:avLst/>
          </a:prstGeom>
          <a:noFill/>
        </p:spPr>
        <p:txBody>
          <a:bodyPr wrap="square" rtlCol="0">
            <a:spAutoFit/>
          </a:bodyPr>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内容</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5950" y="1312545"/>
            <a:ext cx="5878830" cy="645160"/>
          </a:xfrm>
          <a:prstGeom prst="rect">
            <a:avLst/>
          </a:prstGeom>
          <a:noFill/>
        </p:spPr>
        <p:txBody>
          <a:bodyPr wrap="square" rtlCol="0">
            <a:spAutoFit/>
          </a:bodyPr>
          <a:p>
            <a:pPr algn="ctr"/>
            <a:r>
              <a:rPr lang="zh-CN" altLang="en-US" sz="3600" b="1" dirty="0">
                <a:solidFill>
                  <a:srgbClr val="4669E3"/>
                </a:solidFill>
                <a:latin typeface="Microsoft YaHei Bold" panose="020B0703020204020201" charset="-122"/>
                <a:ea typeface="Microsoft YaHei Bold" panose="020B0703020204020201" charset="-122"/>
                <a:cs typeface="+mn-ea"/>
                <a:sym typeface="+mn-lt"/>
              </a:rPr>
              <a:t>薯片播放器全屏方案</a:t>
            </a:r>
            <a:endParaRPr lang="zh-CN" altLang="en-US" sz="36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6" name="文本框 5"/>
          <p:cNvSpPr txBox="1"/>
          <p:nvPr/>
        </p:nvSpPr>
        <p:spPr>
          <a:xfrm>
            <a:off x="2647385" y="2151291"/>
            <a:ext cx="6897231" cy="347345"/>
          </a:xfrm>
          <a:prstGeom prst="rect">
            <a:avLst/>
          </a:prstGeom>
          <a:noFill/>
        </p:spPr>
        <p:txBody>
          <a:bodyPr wrap="square" rtlCol="0">
            <a:spAutoFit/>
          </a:bodyPr>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内容</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userDrawn="1"/>
        </p:nvSpPr>
        <p:spPr>
          <a:xfrm>
            <a:off x="938530" y="1536065"/>
            <a:ext cx="3620770" cy="3784600"/>
          </a:xfrm>
          <a:prstGeom prst="rect">
            <a:avLst/>
          </a:prstGeom>
          <a:noFill/>
        </p:spPr>
        <p:txBody>
          <a:bodyPr wrap="square" rtlCol="0">
            <a:spAutoFit/>
          </a:bodyPr>
          <a:p>
            <a:r>
              <a:rPr lang="en-US" altLang="zh-CN" sz="24000">
                <a:solidFill>
                  <a:schemeClr val="bg1"/>
                </a:solidFill>
                <a:latin typeface="Arial Regular" panose="020B0604020202090204" charset="0"/>
                <a:ea typeface="Microsoft YaHei Regular" panose="020B0703020204020201" charset="-122"/>
                <a:cs typeface="Arial Regular" panose="020B0604020202090204" charset="0"/>
              </a:rPr>
              <a:t>04</a:t>
            </a:r>
            <a:endParaRPr lang="en-US" altLang="zh-CN" sz="24000">
              <a:solidFill>
                <a:schemeClr val="bg1"/>
              </a:solidFill>
              <a:latin typeface="Arial Regular" panose="020B0604020202090204" charset="0"/>
              <a:ea typeface="Microsoft YaHei Regular" panose="020B0703020204020201" charset="-122"/>
              <a:cs typeface="Arial Regular" panose="020B0604020202090204" charset="0"/>
            </a:endParaRPr>
          </a:p>
        </p:txBody>
      </p:sp>
      <p:sp>
        <p:nvSpPr>
          <p:cNvPr id="16" name="文本框 15"/>
          <p:cNvSpPr txBox="1"/>
          <p:nvPr userDrawn="1"/>
        </p:nvSpPr>
        <p:spPr>
          <a:xfrm>
            <a:off x="5161915" y="2323465"/>
            <a:ext cx="5932170" cy="891540"/>
          </a:xfrm>
          <a:prstGeom prst="rect">
            <a:avLst/>
          </a:prstGeom>
          <a:noFill/>
        </p:spPr>
        <p:txBody>
          <a:bodyPr wrap="square" rtlCol="0">
            <a:spAutoFit/>
          </a:bodyPr>
          <a:p>
            <a:pPr algn="l"/>
            <a:r>
              <a:rPr lang="zh-CN" altLang="en-US" sz="5200" b="1" dirty="0">
                <a:solidFill>
                  <a:srgbClr val="4669E3"/>
                </a:solidFill>
                <a:latin typeface="Microsoft YaHei Bold" panose="020B0703020204020201" charset="-122"/>
                <a:ea typeface="Microsoft YaHei Bold" panose="020B0703020204020201" charset="-122"/>
                <a:cs typeface="+mn-ea"/>
                <a:sym typeface="+mn-lt"/>
              </a:rPr>
              <a:t>总结</a:t>
            </a:r>
            <a:endParaRPr lang="zh-CN" altLang="en-US" sz="52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17" name="文本框 16"/>
          <p:cNvSpPr txBox="1"/>
          <p:nvPr userDrawn="1"/>
        </p:nvSpPr>
        <p:spPr>
          <a:xfrm>
            <a:off x="5161915" y="3328670"/>
            <a:ext cx="6539865" cy="460375"/>
          </a:xfrm>
          <a:prstGeom prst="rect">
            <a:avLst/>
          </a:prstGeom>
          <a:noFill/>
        </p:spPr>
        <p:txBody>
          <a:bodyPr wrap="square" rtlCol="0">
            <a:spAutoFit/>
          </a:bodyPr>
          <a:p>
            <a:pPr algn="l"/>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应该如何重构薯片</a:t>
            </a:r>
            <a:r>
              <a:rPr lang="en-US" altLang="zh-CN"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APP </a:t>
            </a:r>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播放器与设计思路。</a:t>
            </a:r>
            <a:endPar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0.70"/>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strVal val="#ppt_w*0.70"/>
                                          </p:val>
                                        </p:tav>
                                        <p:tav tm="100000">
                                          <p:val>
                                            <p:strVal val="#ppt_w"/>
                                          </p:val>
                                        </p:tav>
                                      </p:tavLst>
                                    </p:anim>
                                    <p:anim calcmode="lin" valueType="num">
                                      <p:cBhvr>
                                        <p:cTn id="13" dur="1000" fill="hold"/>
                                        <p:tgtEl>
                                          <p:spTgt spid="17"/>
                                        </p:tgtEl>
                                        <p:attrNameLst>
                                          <p:attrName>ppt_h</p:attrName>
                                        </p:attrNameLst>
                                      </p:cBhvr>
                                      <p:tavLst>
                                        <p:tav tm="0">
                                          <p:val>
                                            <p:strVal val="#ppt_h"/>
                                          </p:val>
                                        </p:tav>
                                        <p:tav tm="100000">
                                          <p:val>
                                            <p:strVal val="#ppt_h"/>
                                          </p:val>
                                        </p:tav>
                                      </p:tavLst>
                                    </p:anim>
                                    <p:animEffect transition="in" filter="fade">
                                      <p:cBhvr>
                                        <p:cTn id="1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5950" y="1312545"/>
            <a:ext cx="5878830" cy="645160"/>
          </a:xfrm>
          <a:prstGeom prst="rect">
            <a:avLst/>
          </a:prstGeom>
          <a:noFill/>
        </p:spPr>
        <p:txBody>
          <a:bodyPr wrap="square" rtlCol="0">
            <a:spAutoFit/>
          </a:bodyPr>
          <a:p>
            <a:pPr algn="ctr"/>
            <a:r>
              <a:rPr lang="zh-CN" altLang="en-US" sz="3600" b="1" dirty="0">
                <a:solidFill>
                  <a:srgbClr val="4669E3"/>
                </a:solidFill>
                <a:latin typeface="Microsoft YaHei Bold" panose="020B0703020204020201" charset="-122"/>
                <a:ea typeface="Microsoft YaHei Bold" panose="020B0703020204020201" charset="-122"/>
                <a:cs typeface="+mn-ea"/>
                <a:sym typeface="+mn-lt"/>
              </a:rPr>
              <a:t>探讨目的</a:t>
            </a:r>
            <a:endParaRPr lang="zh-CN" altLang="en-US" sz="36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6" name="文本框 5"/>
          <p:cNvSpPr txBox="1"/>
          <p:nvPr/>
        </p:nvSpPr>
        <p:spPr>
          <a:xfrm>
            <a:off x="2647385" y="2151291"/>
            <a:ext cx="6897231" cy="2912745"/>
          </a:xfrm>
          <a:prstGeom prst="rect">
            <a:avLst/>
          </a:prstGeom>
          <a:noFill/>
        </p:spPr>
        <p:txBody>
          <a:bodyPr wrap="square" rtlCol="0">
            <a:spAutoFit/>
          </a:bodyPr>
          <a:p>
            <a:pPr algn="l">
              <a:lnSpc>
                <a:spcPts val="2000"/>
              </a:lnSpc>
            </a:pP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  </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目前</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Android</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端播放器实现繁多，薯片</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APP</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包括：视频大讲堂播放器，短视频播放器，视频录制模块业务播放器，</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IM</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播放器，直播板块的录播，直播播放器，企大顺</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APP</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的薯片大学播放器，</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mpaas </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自定义</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view</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中的视频播放器。播放器实例众多，内核唯一。</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   目前已知问题：</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   </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1</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：腾讯播放器在老版本未处理部分手机硬解码失败后自动转化为软解码逻辑，会导致</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APP</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崩溃。</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   2</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：腾讯播放器在频繁创建对象的时候，会出现卡顿首帧问题。</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   3</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：部分需要全屏业务功能，播放器全屏方案存在兼容问题，</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activity</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生命走起重走。此次探讨，为了集众人思维，解决上诉问题，便于后期有需要的时候将播放器重构为一个播放器。</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	</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userDrawn="1"/>
        </p:nvSpPr>
        <p:spPr>
          <a:xfrm>
            <a:off x="5344160" y="744855"/>
            <a:ext cx="1503680" cy="891540"/>
          </a:xfrm>
          <a:prstGeom prst="rect">
            <a:avLst/>
          </a:prstGeom>
          <a:noFill/>
        </p:spPr>
        <p:txBody>
          <a:bodyPr wrap="none" rtlCol="0">
            <a:spAutoFit/>
          </a:bodyPr>
          <a:p>
            <a:pPr algn="l"/>
            <a:r>
              <a:rPr lang="zh-CN" altLang="en-US" sz="5200" b="1">
                <a:solidFill>
                  <a:srgbClr val="4669E3"/>
                </a:solidFill>
                <a:latin typeface="Microsoft YaHei Bold" panose="020B0703020204020201" charset="-122"/>
                <a:ea typeface="Microsoft YaHei Bold" panose="020B0703020204020201" charset="-122"/>
              </a:rPr>
              <a:t>目录</a:t>
            </a:r>
            <a:endParaRPr lang="zh-CN" altLang="en-US" sz="5200" b="1">
              <a:solidFill>
                <a:srgbClr val="4669E3"/>
              </a:solidFill>
              <a:latin typeface="Microsoft YaHei Bold" panose="020B0703020204020201" charset="-122"/>
              <a:ea typeface="Microsoft YaHei Bold" panose="020B0703020204020201" charset="-122"/>
            </a:endParaRPr>
          </a:p>
        </p:txBody>
      </p:sp>
      <p:sp>
        <p:nvSpPr>
          <p:cNvPr id="7" name="文本框 6"/>
          <p:cNvSpPr txBox="1"/>
          <p:nvPr userDrawn="1"/>
        </p:nvSpPr>
        <p:spPr>
          <a:xfrm>
            <a:off x="5191125" y="1636395"/>
            <a:ext cx="1809750" cy="460375"/>
          </a:xfrm>
          <a:prstGeom prst="rect">
            <a:avLst/>
          </a:prstGeom>
          <a:noFill/>
        </p:spPr>
        <p:txBody>
          <a:bodyPr wrap="none" rtlCol="0">
            <a:spAutoFit/>
          </a:bodyPr>
          <a:p>
            <a:pPr algn="l"/>
            <a:r>
              <a:rPr lang="zh-CN" altLang="en-US" sz="2400">
                <a:solidFill>
                  <a:schemeClr val="tx1">
                    <a:lumMod val="75000"/>
                    <a:lumOff val="25000"/>
                  </a:schemeClr>
                </a:solidFill>
              </a:rPr>
              <a:t>C</a:t>
            </a:r>
            <a:r>
              <a:rPr lang="en-US" altLang="zh-CN" sz="2400">
                <a:solidFill>
                  <a:schemeClr val="tx1">
                    <a:lumMod val="75000"/>
                    <a:lumOff val="25000"/>
                  </a:schemeClr>
                </a:solidFill>
              </a:rPr>
              <a:t>ONTENTS</a:t>
            </a:r>
            <a:endParaRPr lang="en-US" altLang="zh-CN" sz="2400">
              <a:solidFill>
                <a:schemeClr val="tx1">
                  <a:lumMod val="75000"/>
                  <a:lumOff val="25000"/>
                </a:schemeClr>
              </a:solidFill>
            </a:endParaRPr>
          </a:p>
        </p:txBody>
      </p:sp>
      <p:sp>
        <p:nvSpPr>
          <p:cNvPr id="5" name="文本框 4"/>
          <p:cNvSpPr txBox="1"/>
          <p:nvPr/>
        </p:nvSpPr>
        <p:spPr>
          <a:xfrm>
            <a:off x="847090" y="2698115"/>
            <a:ext cx="934720" cy="829945"/>
          </a:xfrm>
          <a:prstGeom prst="rect">
            <a:avLst/>
          </a:prstGeom>
          <a:noFill/>
        </p:spPr>
        <p:txBody>
          <a:bodyPr wrap="none" rtlCol="0">
            <a:spAutoFit/>
          </a:bodyPr>
          <a:p>
            <a:r>
              <a:rPr lang="en-US" altLang="zh-CN" sz="4800" b="1">
                <a:ln>
                  <a:solidFill>
                    <a:schemeClr val="bg1">
                      <a:lumMod val="85000"/>
                    </a:schemeClr>
                  </a:solidFill>
                </a:ln>
                <a:noFill/>
                <a:latin typeface="Microsoft YaHei Bold" panose="020B0703020204020201" charset="-122"/>
                <a:ea typeface="Microsoft YaHei Bold" panose="020B0703020204020201" charset="-122"/>
              </a:rPr>
              <a:t>01</a:t>
            </a:r>
            <a:endParaRPr lang="en-US" altLang="zh-CN" sz="4800" b="1">
              <a:ln>
                <a:solidFill>
                  <a:schemeClr val="bg1">
                    <a:lumMod val="85000"/>
                  </a:schemeClr>
                </a:solidFill>
              </a:ln>
              <a:noFill/>
              <a:latin typeface="Microsoft YaHei Bold" panose="020B0703020204020201" charset="-122"/>
              <a:ea typeface="Microsoft YaHei Bold" panose="020B0703020204020201" charset="-122"/>
            </a:endParaRPr>
          </a:p>
        </p:txBody>
      </p:sp>
      <p:sp>
        <p:nvSpPr>
          <p:cNvPr id="8" name="文本框 7"/>
          <p:cNvSpPr txBox="1"/>
          <p:nvPr/>
        </p:nvSpPr>
        <p:spPr>
          <a:xfrm>
            <a:off x="847090" y="3528060"/>
            <a:ext cx="2179955" cy="460375"/>
          </a:xfrm>
          <a:prstGeom prst="rect">
            <a:avLst/>
          </a:prstGeom>
          <a:noFill/>
        </p:spPr>
        <p:txBody>
          <a:bodyPr wrap="none" rtlCol="0">
            <a:spAutoFit/>
          </a:bodyPr>
          <a:p>
            <a:r>
              <a:rPr lang="zh-CN" altLang="en-US" sz="2400" b="1">
                <a:latin typeface="Microsoft YaHei Regular" panose="020B0703020204020201" charset="-122"/>
                <a:ea typeface="Microsoft YaHei Regular" panose="020B0703020204020201" charset="-122"/>
                <a:cs typeface="Microsoft YaHei Regular" panose="020B0703020204020201" charset="-122"/>
              </a:rPr>
              <a:t>播放器</a:t>
            </a:r>
            <a:r>
              <a:rPr lang="en-US" altLang="zh-CN" sz="2400" b="1">
                <a:latin typeface="Microsoft YaHei Regular" panose="020B0703020204020201" charset="-122"/>
                <a:ea typeface="Microsoft YaHei Regular" panose="020B0703020204020201" charset="-122"/>
                <a:cs typeface="Microsoft YaHei Regular" panose="020B0703020204020201" charset="-122"/>
              </a:rPr>
              <a:t>API</a:t>
            </a:r>
            <a:r>
              <a:rPr lang="zh-CN" altLang="en-US" sz="2400" b="1">
                <a:latin typeface="Microsoft YaHei Regular" panose="020B0703020204020201" charset="-122"/>
                <a:ea typeface="Microsoft YaHei Regular" panose="020B0703020204020201" charset="-122"/>
                <a:cs typeface="Microsoft YaHei Regular" panose="020B0703020204020201" charset="-122"/>
              </a:rPr>
              <a:t>简介</a:t>
            </a:r>
            <a:endParaRPr lang="zh-CN" altLang="en-US" sz="2400" b="1">
              <a:latin typeface="Microsoft YaHei Regular" panose="020B0703020204020201" charset="-122"/>
              <a:ea typeface="Microsoft YaHei Regular" panose="020B0703020204020201" charset="-122"/>
              <a:cs typeface="Microsoft YaHei Regular" panose="020B0703020204020201" charset="-122"/>
            </a:endParaRPr>
          </a:p>
        </p:txBody>
      </p:sp>
      <p:sp>
        <p:nvSpPr>
          <p:cNvPr id="9" name="文本框 8"/>
          <p:cNvSpPr txBox="1"/>
          <p:nvPr/>
        </p:nvSpPr>
        <p:spPr>
          <a:xfrm>
            <a:off x="847090" y="4008755"/>
            <a:ext cx="2200275" cy="607695"/>
          </a:xfrm>
          <a:prstGeom prst="rect">
            <a:avLst/>
          </a:prstGeom>
          <a:noFill/>
        </p:spPr>
        <p:txBody>
          <a:bodyPr wrap="square" rtlCol="0">
            <a:spAutoFit/>
          </a:bodyPr>
          <a:p>
            <a:pPr algn="l">
              <a:lnSpc>
                <a:spcPct val="120000"/>
              </a:lnSpc>
              <a:spcBef>
                <a:spcPts val="0"/>
              </a:spcBef>
              <a:spcAft>
                <a:spcPts val="0"/>
              </a:spcAft>
            </a:pPr>
            <a:r>
              <a:rPr lang="zh-CN" altLang="en-US" sz="1400">
                <a:solidFill>
                  <a:schemeClr val="tx1">
                    <a:lumMod val="75000"/>
                    <a:lumOff val="25000"/>
                  </a:schemeClr>
                </a:solidFill>
                <a:latin typeface="Microsoft YaHei Regular" panose="020B0703020204020201" charset="-122"/>
                <a:ea typeface="Microsoft YaHei Regular" panose="020B0703020204020201" charset="-122"/>
                <a:cs typeface="Microsoft YaHei Regular" panose="020B0703020204020201" charset="-122"/>
              </a:rPr>
              <a:t>主要对于腾讯播放器提供</a:t>
            </a:r>
            <a:r>
              <a:rPr lang="en-US" altLang="zh-CN" sz="1400">
                <a:solidFill>
                  <a:schemeClr val="tx1">
                    <a:lumMod val="75000"/>
                    <a:lumOff val="25000"/>
                  </a:schemeClr>
                </a:solidFill>
                <a:latin typeface="Microsoft YaHei Regular" panose="020B0703020204020201" charset="-122"/>
                <a:ea typeface="Microsoft YaHei Regular" panose="020B0703020204020201" charset="-122"/>
                <a:cs typeface="Microsoft YaHei Regular" panose="020B0703020204020201" charset="-122"/>
              </a:rPr>
              <a:t>API</a:t>
            </a:r>
            <a:r>
              <a:rPr lang="zh-CN" altLang="en-US" sz="1400">
                <a:solidFill>
                  <a:schemeClr val="tx1">
                    <a:lumMod val="75000"/>
                    <a:lumOff val="25000"/>
                  </a:schemeClr>
                </a:solidFill>
                <a:latin typeface="Microsoft YaHei Regular" panose="020B0703020204020201" charset="-122"/>
                <a:ea typeface="Microsoft YaHei Regular" panose="020B0703020204020201" charset="-122"/>
                <a:cs typeface="Microsoft YaHei Regular" panose="020B0703020204020201" charset="-122"/>
              </a:rPr>
              <a:t>进行分享</a:t>
            </a:r>
            <a:endParaRPr lang="zh-CN" altLang="en-US" sz="1400">
              <a:solidFill>
                <a:schemeClr val="tx1">
                  <a:lumMod val="75000"/>
                  <a:lumOff val="25000"/>
                </a:schemeClr>
              </a:solidFill>
              <a:latin typeface="Microsoft YaHei Regular" panose="020B0703020204020201" charset="-122"/>
              <a:ea typeface="Microsoft YaHei Regular" panose="020B0703020204020201" charset="-122"/>
              <a:cs typeface="Microsoft YaHei Regular" panose="020B0703020204020201" charset="-122"/>
            </a:endParaRPr>
          </a:p>
        </p:txBody>
      </p:sp>
      <p:sp>
        <p:nvSpPr>
          <p:cNvPr id="10" name="文本框 9"/>
          <p:cNvSpPr txBox="1"/>
          <p:nvPr/>
        </p:nvSpPr>
        <p:spPr>
          <a:xfrm>
            <a:off x="3661410" y="2718435"/>
            <a:ext cx="934720" cy="829945"/>
          </a:xfrm>
          <a:prstGeom prst="rect">
            <a:avLst/>
          </a:prstGeom>
          <a:noFill/>
        </p:spPr>
        <p:txBody>
          <a:bodyPr wrap="none" rtlCol="0">
            <a:spAutoFit/>
          </a:bodyPr>
          <a:p>
            <a:r>
              <a:rPr lang="en-US" altLang="zh-CN" sz="4800" b="1">
                <a:ln>
                  <a:solidFill>
                    <a:schemeClr val="bg1">
                      <a:lumMod val="85000"/>
                    </a:schemeClr>
                  </a:solidFill>
                </a:ln>
                <a:noFill/>
                <a:latin typeface="Microsoft YaHei Bold" panose="020B0703020204020201" charset="-122"/>
                <a:ea typeface="Microsoft YaHei Bold" panose="020B0703020204020201" charset="-122"/>
              </a:rPr>
              <a:t>02</a:t>
            </a:r>
            <a:endParaRPr lang="en-US" altLang="zh-CN" sz="4800" b="1">
              <a:ln>
                <a:solidFill>
                  <a:schemeClr val="bg1">
                    <a:lumMod val="85000"/>
                  </a:schemeClr>
                </a:solidFill>
              </a:ln>
              <a:noFill/>
              <a:latin typeface="Microsoft YaHei Bold" panose="020B0703020204020201" charset="-122"/>
              <a:ea typeface="Microsoft YaHei Bold" panose="020B0703020204020201" charset="-122"/>
            </a:endParaRPr>
          </a:p>
        </p:txBody>
      </p:sp>
      <p:sp>
        <p:nvSpPr>
          <p:cNvPr id="11" name="文本框 10"/>
          <p:cNvSpPr txBox="1"/>
          <p:nvPr/>
        </p:nvSpPr>
        <p:spPr>
          <a:xfrm>
            <a:off x="3661410" y="3548380"/>
            <a:ext cx="2320925" cy="460375"/>
          </a:xfrm>
          <a:prstGeom prst="rect">
            <a:avLst/>
          </a:prstGeom>
          <a:noFill/>
        </p:spPr>
        <p:txBody>
          <a:bodyPr wrap="none" rtlCol="0">
            <a:spAutoFit/>
          </a:bodyPr>
          <a:p>
            <a:r>
              <a:rPr lang="zh-CN" altLang="en-US" sz="2400" b="1">
                <a:latin typeface="Microsoft YaHei Regular" panose="020B0703020204020201" charset="-122"/>
                <a:ea typeface="Microsoft YaHei Regular" panose="020B0703020204020201" charset="-122"/>
                <a:cs typeface="Microsoft YaHei Regular" panose="020B0703020204020201" charset="-122"/>
              </a:rPr>
              <a:t>播放器如何设计</a:t>
            </a:r>
            <a:endParaRPr lang="zh-CN" altLang="en-US" sz="2400" b="1">
              <a:latin typeface="Microsoft YaHei Regular" panose="020B0703020204020201" charset="-122"/>
              <a:ea typeface="Microsoft YaHei Regular" panose="020B0703020204020201" charset="-122"/>
              <a:cs typeface="Microsoft YaHei Regular" panose="020B0703020204020201" charset="-122"/>
            </a:endParaRPr>
          </a:p>
        </p:txBody>
      </p:sp>
      <p:sp>
        <p:nvSpPr>
          <p:cNvPr id="12" name="文本框 11"/>
          <p:cNvSpPr txBox="1"/>
          <p:nvPr/>
        </p:nvSpPr>
        <p:spPr>
          <a:xfrm>
            <a:off x="3661410" y="4029075"/>
            <a:ext cx="2200275" cy="607695"/>
          </a:xfrm>
          <a:prstGeom prst="rect">
            <a:avLst/>
          </a:prstGeom>
          <a:noFill/>
        </p:spPr>
        <p:txBody>
          <a:bodyPr wrap="square" rtlCol="0">
            <a:spAutoFit/>
          </a:bodyPr>
          <a:p>
            <a:pPr algn="l">
              <a:lnSpc>
                <a:spcPct val="120000"/>
              </a:lnSpc>
              <a:spcBef>
                <a:spcPts val="0"/>
              </a:spcBef>
              <a:spcAft>
                <a:spcPts val="0"/>
              </a:spcAft>
            </a:pPr>
            <a:r>
              <a:rPr lang="zh-CN" altLang="en-US" sz="1400">
                <a:solidFill>
                  <a:schemeClr val="tx1">
                    <a:lumMod val="75000"/>
                    <a:lumOff val="25000"/>
                  </a:schemeClr>
                </a:solidFill>
                <a:latin typeface="Microsoft YaHei Regular" panose="020B0703020204020201" charset="-122"/>
                <a:ea typeface="Microsoft YaHei Regular" panose="020B0703020204020201" charset="-122"/>
                <a:cs typeface="Microsoft YaHei Regular" panose="020B0703020204020201" charset="-122"/>
              </a:rPr>
              <a:t>探讨播放器控制对象以及控制层设计方案</a:t>
            </a:r>
            <a:endParaRPr lang="zh-CN" altLang="en-US" sz="1400">
              <a:solidFill>
                <a:schemeClr val="tx1">
                  <a:lumMod val="75000"/>
                  <a:lumOff val="25000"/>
                </a:schemeClr>
              </a:solidFill>
              <a:latin typeface="Microsoft YaHei Regular" panose="020B0703020204020201" charset="-122"/>
              <a:ea typeface="Microsoft YaHei Regular" panose="020B0703020204020201" charset="-122"/>
              <a:cs typeface="Microsoft YaHei Regular" panose="020B0703020204020201" charset="-122"/>
            </a:endParaRPr>
          </a:p>
        </p:txBody>
      </p:sp>
      <p:sp>
        <p:nvSpPr>
          <p:cNvPr id="13" name="文本框 12"/>
          <p:cNvSpPr txBox="1"/>
          <p:nvPr/>
        </p:nvSpPr>
        <p:spPr>
          <a:xfrm>
            <a:off x="6388100" y="2718435"/>
            <a:ext cx="934720" cy="829945"/>
          </a:xfrm>
          <a:prstGeom prst="rect">
            <a:avLst/>
          </a:prstGeom>
          <a:noFill/>
        </p:spPr>
        <p:txBody>
          <a:bodyPr wrap="none" rtlCol="0">
            <a:spAutoFit/>
          </a:bodyPr>
          <a:p>
            <a:r>
              <a:rPr lang="en-US" altLang="zh-CN" sz="4800" b="1">
                <a:ln>
                  <a:solidFill>
                    <a:schemeClr val="bg1">
                      <a:lumMod val="85000"/>
                    </a:schemeClr>
                  </a:solidFill>
                </a:ln>
                <a:noFill/>
                <a:latin typeface="Microsoft YaHei Bold" panose="020B0703020204020201" charset="-122"/>
                <a:ea typeface="Microsoft YaHei Bold" panose="020B0703020204020201" charset="-122"/>
              </a:rPr>
              <a:t>03</a:t>
            </a:r>
            <a:endParaRPr lang="en-US" altLang="zh-CN" sz="4800" b="1">
              <a:ln>
                <a:solidFill>
                  <a:schemeClr val="bg1">
                    <a:lumMod val="85000"/>
                  </a:schemeClr>
                </a:solidFill>
              </a:ln>
              <a:noFill/>
              <a:latin typeface="Microsoft YaHei Bold" panose="020B0703020204020201" charset="-122"/>
              <a:ea typeface="Microsoft YaHei Bold" panose="020B0703020204020201" charset="-122"/>
            </a:endParaRPr>
          </a:p>
        </p:txBody>
      </p:sp>
      <p:sp>
        <p:nvSpPr>
          <p:cNvPr id="14" name="文本框 13"/>
          <p:cNvSpPr txBox="1"/>
          <p:nvPr/>
        </p:nvSpPr>
        <p:spPr>
          <a:xfrm>
            <a:off x="6388100" y="3548380"/>
            <a:ext cx="2015490" cy="460375"/>
          </a:xfrm>
          <a:prstGeom prst="rect">
            <a:avLst/>
          </a:prstGeom>
          <a:noFill/>
        </p:spPr>
        <p:txBody>
          <a:bodyPr wrap="none" rtlCol="0">
            <a:spAutoFit/>
          </a:bodyPr>
          <a:p>
            <a:r>
              <a:rPr lang="zh-CN" altLang="en-US" sz="2400" b="1">
                <a:latin typeface="Microsoft YaHei Regular" panose="020B0703020204020201" charset="-122"/>
                <a:ea typeface="Microsoft YaHei Regular" panose="020B0703020204020201" charset="-122"/>
                <a:cs typeface="Microsoft YaHei Regular" panose="020B0703020204020201" charset="-122"/>
              </a:rPr>
              <a:t>全屏方案选择</a:t>
            </a:r>
            <a:endParaRPr lang="zh-CN" altLang="en-US" sz="2400" b="1">
              <a:latin typeface="Microsoft YaHei Regular" panose="020B0703020204020201" charset="-122"/>
              <a:ea typeface="Microsoft YaHei Regular" panose="020B0703020204020201" charset="-122"/>
              <a:cs typeface="Microsoft YaHei Regular" panose="020B0703020204020201" charset="-122"/>
            </a:endParaRPr>
          </a:p>
        </p:txBody>
      </p:sp>
      <p:sp>
        <p:nvSpPr>
          <p:cNvPr id="15" name="文本框 14"/>
          <p:cNvSpPr txBox="1"/>
          <p:nvPr/>
        </p:nvSpPr>
        <p:spPr>
          <a:xfrm>
            <a:off x="6388100" y="4029075"/>
            <a:ext cx="2200275" cy="866140"/>
          </a:xfrm>
          <a:prstGeom prst="rect">
            <a:avLst/>
          </a:prstGeom>
          <a:noFill/>
        </p:spPr>
        <p:txBody>
          <a:bodyPr wrap="square" rtlCol="0">
            <a:spAutoFit/>
          </a:bodyPr>
          <a:p>
            <a:pPr algn="l">
              <a:lnSpc>
                <a:spcPct val="120000"/>
              </a:lnSpc>
              <a:spcBef>
                <a:spcPts val="0"/>
              </a:spcBef>
              <a:spcAft>
                <a:spcPts val="0"/>
              </a:spcAft>
            </a:pPr>
            <a:r>
              <a:rPr lang="zh-CN" altLang="en-US" sz="1400">
                <a:solidFill>
                  <a:schemeClr val="tx1">
                    <a:lumMod val="75000"/>
                    <a:lumOff val="25000"/>
                  </a:schemeClr>
                </a:solidFill>
                <a:latin typeface="Microsoft YaHei Regular" panose="020B0703020204020201" charset="-122"/>
                <a:ea typeface="Microsoft YaHei Regular" panose="020B0703020204020201" charset="-122"/>
                <a:cs typeface="Microsoft YaHei Regular" panose="020B0703020204020201" charset="-122"/>
              </a:rPr>
              <a:t>依托于常见播放器全屏方案，选择薯片自己的全屏方案</a:t>
            </a:r>
            <a:endParaRPr lang="zh-CN" altLang="en-US" sz="1400">
              <a:solidFill>
                <a:schemeClr val="tx1">
                  <a:lumMod val="75000"/>
                  <a:lumOff val="25000"/>
                </a:schemeClr>
              </a:solidFill>
              <a:latin typeface="Microsoft YaHei Regular" panose="020B0703020204020201" charset="-122"/>
              <a:ea typeface="Microsoft YaHei Regular" panose="020B0703020204020201" charset="-122"/>
              <a:cs typeface="Microsoft YaHei Regular" panose="020B0703020204020201" charset="-122"/>
            </a:endParaRPr>
          </a:p>
        </p:txBody>
      </p:sp>
      <p:sp>
        <p:nvSpPr>
          <p:cNvPr id="16" name="文本框 15"/>
          <p:cNvSpPr txBox="1"/>
          <p:nvPr/>
        </p:nvSpPr>
        <p:spPr>
          <a:xfrm>
            <a:off x="9235440" y="2718435"/>
            <a:ext cx="934720" cy="829945"/>
          </a:xfrm>
          <a:prstGeom prst="rect">
            <a:avLst/>
          </a:prstGeom>
          <a:noFill/>
        </p:spPr>
        <p:txBody>
          <a:bodyPr wrap="none" rtlCol="0">
            <a:spAutoFit/>
          </a:bodyPr>
          <a:p>
            <a:r>
              <a:rPr lang="en-US" altLang="zh-CN" sz="4800" b="1">
                <a:ln>
                  <a:solidFill>
                    <a:schemeClr val="bg1">
                      <a:lumMod val="85000"/>
                    </a:schemeClr>
                  </a:solidFill>
                </a:ln>
                <a:noFill/>
                <a:latin typeface="Microsoft YaHei Bold" panose="020B0703020204020201" charset="-122"/>
                <a:ea typeface="Microsoft YaHei Bold" panose="020B0703020204020201" charset="-122"/>
              </a:rPr>
              <a:t>04</a:t>
            </a:r>
            <a:endParaRPr lang="en-US" altLang="zh-CN" sz="4800" b="1">
              <a:ln>
                <a:solidFill>
                  <a:schemeClr val="bg1">
                    <a:lumMod val="85000"/>
                  </a:schemeClr>
                </a:solidFill>
              </a:ln>
              <a:noFill/>
              <a:latin typeface="Microsoft YaHei Bold" panose="020B0703020204020201" charset="-122"/>
              <a:ea typeface="Microsoft YaHei Bold" panose="020B0703020204020201" charset="-122"/>
            </a:endParaRPr>
          </a:p>
        </p:txBody>
      </p:sp>
      <p:sp>
        <p:nvSpPr>
          <p:cNvPr id="17" name="文本框 16"/>
          <p:cNvSpPr txBox="1"/>
          <p:nvPr/>
        </p:nvSpPr>
        <p:spPr>
          <a:xfrm>
            <a:off x="9235440" y="3548380"/>
            <a:ext cx="793750" cy="460375"/>
          </a:xfrm>
          <a:prstGeom prst="rect">
            <a:avLst/>
          </a:prstGeom>
          <a:noFill/>
        </p:spPr>
        <p:txBody>
          <a:bodyPr wrap="none" rtlCol="0">
            <a:spAutoFit/>
          </a:bodyPr>
          <a:p>
            <a:r>
              <a:rPr lang="zh-CN" altLang="en-US" sz="2400" b="1">
                <a:latin typeface="Microsoft YaHei Regular" panose="020B0703020204020201" charset="-122"/>
                <a:ea typeface="Microsoft YaHei Regular" panose="020B0703020204020201" charset="-122"/>
                <a:cs typeface="Microsoft YaHei Regular" panose="020B0703020204020201" charset="-122"/>
              </a:rPr>
              <a:t>总结</a:t>
            </a:r>
            <a:endParaRPr lang="zh-CN" altLang="en-US" sz="2400" b="1">
              <a:latin typeface="Microsoft YaHei Regular" panose="020B0703020204020201" charset="-122"/>
              <a:ea typeface="Microsoft YaHei Regular" panose="020B0703020204020201" charset="-122"/>
              <a:cs typeface="Microsoft YaHei Regular" panose="020B0703020204020201" charset="-122"/>
            </a:endParaRPr>
          </a:p>
        </p:txBody>
      </p:sp>
      <p:sp>
        <p:nvSpPr>
          <p:cNvPr id="18" name="文本框 17"/>
          <p:cNvSpPr txBox="1"/>
          <p:nvPr/>
        </p:nvSpPr>
        <p:spPr>
          <a:xfrm>
            <a:off x="9235440" y="4029075"/>
            <a:ext cx="2200275" cy="349250"/>
          </a:xfrm>
          <a:prstGeom prst="rect">
            <a:avLst/>
          </a:prstGeom>
          <a:noFill/>
        </p:spPr>
        <p:txBody>
          <a:bodyPr wrap="square" rtlCol="0">
            <a:spAutoFit/>
          </a:bodyPr>
          <a:p>
            <a:pPr algn="l">
              <a:lnSpc>
                <a:spcPct val="120000"/>
              </a:lnSpc>
              <a:spcBef>
                <a:spcPts val="0"/>
              </a:spcBef>
              <a:spcAft>
                <a:spcPts val="0"/>
              </a:spcAft>
            </a:pPr>
            <a:r>
              <a:rPr lang="zh-CN" altLang="en-US" sz="1400">
                <a:solidFill>
                  <a:schemeClr val="tx1">
                    <a:lumMod val="75000"/>
                    <a:lumOff val="25000"/>
                  </a:schemeClr>
                </a:solidFill>
                <a:latin typeface="Microsoft YaHei Regular" panose="020B0703020204020201" charset="-122"/>
                <a:ea typeface="Microsoft YaHei Regular" panose="020B0703020204020201" charset="-122"/>
                <a:cs typeface="Microsoft YaHei Regular" panose="020B0703020204020201" charset="-122"/>
              </a:rPr>
              <a:t>对于设计进行总结</a:t>
            </a:r>
            <a:endParaRPr lang="zh-CN" altLang="en-US" sz="1400">
              <a:solidFill>
                <a:schemeClr val="tx1">
                  <a:lumMod val="75000"/>
                  <a:lumOff val="25000"/>
                </a:schemeClr>
              </a:solidFill>
              <a:latin typeface="Microsoft YaHei Regular" panose="020B0703020204020201" charset="-122"/>
              <a:ea typeface="Microsoft YaHei Regular" panose="020B0703020204020201" charset="-122"/>
              <a:cs typeface="Microsoft YaHei Regular" panose="020B07030202040202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userDrawn="1"/>
        </p:nvSpPr>
        <p:spPr>
          <a:xfrm>
            <a:off x="938530" y="1536065"/>
            <a:ext cx="3620770" cy="3784600"/>
          </a:xfrm>
          <a:prstGeom prst="rect">
            <a:avLst/>
          </a:prstGeom>
          <a:noFill/>
        </p:spPr>
        <p:txBody>
          <a:bodyPr wrap="square" rtlCol="0">
            <a:spAutoFit/>
          </a:bodyPr>
          <a:p>
            <a:r>
              <a:rPr lang="en-US" altLang="zh-CN" sz="24000">
                <a:solidFill>
                  <a:schemeClr val="bg1"/>
                </a:solidFill>
                <a:latin typeface="Arial Regular" panose="020B0604020202090204" charset="0"/>
                <a:ea typeface="Microsoft YaHei Regular" panose="020B0703020204020201" charset="-122"/>
                <a:cs typeface="Arial Regular" panose="020B0604020202090204" charset="0"/>
              </a:rPr>
              <a:t>01</a:t>
            </a:r>
            <a:endParaRPr lang="en-US" altLang="zh-CN" sz="24000">
              <a:solidFill>
                <a:schemeClr val="bg1"/>
              </a:solidFill>
              <a:latin typeface="Arial Regular" panose="020B0604020202090204" charset="0"/>
              <a:ea typeface="Microsoft YaHei Regular" panose="020B0703020204020201" charset="-122"/>
              <a:cs typeface="Arial Regular" panose="020B0604020202090204" charset="0"/>
            </a:endParaRPr>
          </a:p>
        </p:txBody>
      </p:sp>
      <p:sp>
        <p:nvSpPr>
          <p:cNvPr id="16" name="文本框 15"/>
          <p:cNvSpPr txBox="1"/>
          <p:nvPr userDrawn="1"/>
        </p:nvSpPr>
        <p:spPr>
          <a:xfrm>
            <a:off x="5161915" y="2323465"/>
            <a:ext cx="5932170" cy="891540"/>
          </a:xfrm>
          <a:prstGeom prst="rect">
            <a:avLst/>
          </a:prstGeom>
          <a:noFill/>
        </p:spPr>
        <p:txBody>
          <a:bodyPr wrap="square" rtlCol="0">
            <a:spAutoFit/>
          </a:bodyPr>
          <a:p>
            <a:pPr algn="l"/>
            <a:r>
              <a:rPr lang="zh-CN" altLang="en-US" sz="5200" b="1" dirty="0">
                <a:solidFill>
                  <a:srgbClr val="4669E3"/>
                </a:solidFill>
                <a:latin typeface="Microsoft YaHei Bold" panose="020B0703020204020201" charset="-122"/>
                <a:ea typeface="Microsoft YaHei Bold" panose="020B0703020204020201" charset="-122"/>
                <a:cs typeface="+mn-ea"/>
                <a:sym typeface="+mn-lt"/>
              </a:rPr>
              <a:t>播放器</a:t>
            </a:r>
            <a:r>
              <a:rPr lang="en-US" altLang="zh-CN" sz="5200" b="1" dirty="0">
                <a:solidFill>
                  <a:srgbClr val="4669E3"/>
                </a:solidFill>
                <a:latin typeface="Microsoft YaHei Bold" panose="020B0703020204020201" charset="-122"/>
                <a:ea typeface="Microsoft YaHei Bold" panose="020B0703020204020201" charset="-122"/>
                <a:cs typeface="+mn-ea"/>
                <a:sym typeface="+mn-lt"/>
              </a:rPr>
              <a:t>API</a:t>
            </a:r>
            <a:r>
              <a:rPr lang="zh-CN" altLang="en-US" sz="5200" b="1" dirty="0">
                <a:solidFill>
                  <a:srgbClr val="4669E3"/>
                </a:solidFill>
                <a:latin typeface="Microsoft YaHei Bold" panose="020B0703020204020201" charset="-122"/>
                <a:ea typeface="Microsoft YaHei Bold" panose="020B0703020204020201" charset="-122"/>
                <a:cs typeface="+mn-ea"/>
                <a:sym typeface="+mn-lt"/>
              </a:rPr>
              <a:t>分享</a:t>
            </a:r>
            <a:endParaRPr lang="zh-CN" altLang="en-US" sz="52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17" name="文本框 16"/>
          <p:cNvSpPr txBox="1"/>
          <p:nvPr userDrawn="1"/>
        </p:nvSpPr>
        <p:spPr>
          <a:xfrm>
            <a:off x="5161915" y="3328670"/>
            <a:ext cx="6539865" cy="2306955"/>
          </a:xfrm>
          <a:prstGeom prst="rect">
            <a:avLst/>
          </a:prstGeom>
          <a:noFill/>
        </p:spPr>
        <p:txBody>
          <a:bodyPr wrap="square" rtlCol="0">
            <a:spAutoFit/>
          </a:bodyPr>
          <a:p>
            <a:pPr algn="l"/>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视频解码流程。</a:t>
            </a:r>
            <a:endPar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endParaRPr>
          </a:p>
          <a:p>
            <a:pPr algn="l"/>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腾讯播放器简介。</a:t>
            </a:r>
            <a:endPar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endParaRPr>
          </a:p>
          <a:p>
            <a:pPr algn="l"/>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腾讯播放器核心</a:t>
            </a:r>
            <a:r>
              <a:rPr lang="en-US" altLang="zh-CN"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API</a:t>
            </a:r>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简介。</a:t>
            </a:r>
            <a:endPar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endParaRPr>
          </a:p>
          <a:p>
            <a:pPr algn="l"/>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腾讯超级播放器控制层实现。</a:t>
            </a:r>
            <a:endPar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endParaRPr>
          </a:p>
          <a:p>
            <a:pPr algn="l"/>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腾讯超级播放器全屏实现。</a:t>
            </a:r>
            <a:endPar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endParaRPr>
          </a:p>
          <a:p>
            <a:pPr algn="l"/>
            <a:r>
              <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rPr>
              <a:t>腾讯超级播放器列表播放器实现。</a:t>
            </a:r>
            <a:endParaRPr lang="zh-CN" altLang="en-US" sz="2400" dirty="0">
              <a:solidFill>
                <a:schemeClr val="tx1">
                  <a:lumMod val="75000"/>
                  <a:lumOff val="25000"/>
                </a:schemeClr>
              </a:solidFill>
              <a:latin typeface="Microsoft YaHei Regular" panose="020B0703020204020201" charset="-122"/>
              <a:ea typeface="Microsoft YaHei Regular" panose="020B0703020204020201"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0.70"/>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strVal val="#ppt_w*0.70"/>
                                          </p:val>
                                        </p:tav>
                                        <p:tav tm="100000">
                                          <p:val>
                                            <p:strVal val="#ppt_w"/>
                                          </p:val>
                                        </p:tav>
                                      </p:tavLst>
                                    </p:anim>
                                    <p:anim calcmode="lin" valueType="num">
                                      <p:cBhvr>
                                        <p:cTn id="13" dur="1000" fill="hold"/>
                                        <p:tgtEl>
                                          <p:spTgt spid="17"/>
                                        </p:tgtEl>
                                        <p:attrNameLst>
                                          <p:attrName>ppt_h</p:attrName>
                                        </p:attrNameLst>
                                      </p:cBhvr>
                                      <p:tavLst>
                                        <p:tav tm="0">
                                          <p:val>
                                            <p:strVal val="#ppt_h"/>
                                          </p:val>
                                        </p:tav>
                                        <p:tav tm="100000">
                                          <p:val>
                                            <p:strVal val="#ppt_h"/>
                                          </p:val>
                                        </p:tav>
                                      </p:tavLst>
                                    </p:anim>
                                    <p:animEffect transition="in" filter="fade">
                                      <p:cBhvr>
                                        <p:cTn id="14"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61695" y="1197610"/>
            <a:ext cx="5878830" cy="645160"/>
          </a:xfrm>
          <a:prstGeom prst="rect">
            <a:avLst/>
          </a:prstGeom>
          <a:noFill/>
        </p:spPr>
        <p:txBody>
          <a:bodyPr wrap="square" rtlCol="0">
            <a:spAutoFit/>
          </a:bodyPr>
          <a:p>
            <a:pPr algn="ctr"/>
            <a:r>
              <a:rPr lang="zh-CN" sz="3600" b="1" dirty="0">
                <a:solidFill>
                  <a:srgbClr val="4669E3"/>
                </a:solidFill>
                <a:latin typeface="Microsoft YaHei Bold" panose="020B0703020204020201" charset="-122"/>
                <a:ea typeface="Microsoft YaHei Bold" panose="020B0703020204020201" charset="-122"/>
                <a:cs typeface="+mn-ea"/>
                <a:sym typeface="+mn-lt"/>
              </a:rPr>
              <a:t>解码流程</a:t>
            </a:r>
            <a:endParaRPr lang="zh-CN" sz="3600" b="1" dirty="0">
              <a:solidFill>
                <a:srgbClr val="4669E3"/>
              </a:solidFill>
              <a:latin typeface="Microsoft YaHei Bold" panose="020B0703020204020201" charset="-122"/>
              <a:ea typeface="Microsoft YaHei Bold" panose="020B0703020204020201" charset="-122"/>
              <a:cs typeface="+mn-ea"/>
              <a:sym typeface="+mn-lt"/>
            </a:endParaRPr>
          </a:p>
        </p:txBody>
      </p:sp>
      <p:pic>
        <p:nvPicPr>
          <p:cNvPr id="2" name="图片 1" descr="4"/>
          <p:cNvPicPr>
            <a:picLocks noChangeAspect="1"/>
          </p:cNvPicPr>
          <p:nvPr>
            <p:custDataLst>
              <p:tags r:id="rId1"/>
            </p:custDataLst>
          </p:nvPr>
        </p:nvPicPr>
        <p:blipFill>
          <a:blip r:embed="rId2"/>
          <a:stretch>
            <a:fillRect/>
          </a:stretch>
        </p:blipFill>
        <p:spPr>
          <a:xfrm>
            <a:off x="3425190" y="511175"/>
            <a:ext cx="6289040" cy="56375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5950" y="1312545"/>
            <a:ext cx="5878830" cy="645160"/>
          </a:xfrm>
          <a:prstGeom prst="rect">
            <a:avLst/>
          </a:prstGeom>
          <a:noFill/>
        </p:spPr>
        <p:txBody>
          <a:bodyPr wrap="square" rtlCol="0">
            <a:spAutoFit/>
          </a:bodyPr>
          <a:p>
            <a:pPr algn="ctr"/>
            <a:r>
              <a:rPr lang="zh-CN" altLang="en-US" sz="3600" b="1" dirty="0">
                <a:solidFill>
                  <a:srgbClr val="4669E3"/>
                </a:solidFill>
                <a:latin typeface="Microsoft YaHei Bold" panose="020B0703020204020201" charset="-122"/>
                <a:ea typeface="Microsoft YaHei Bold" panose="020B0703020204020201" charset="-122"/>
                <a:cs typeface="+mn-ea"/>
                <a:sym typeface="+mn-lt"/>
              </a:rPr>
              <a:t>腾讯播放器简介</a:t>
            </a:r>
            <a:endParaRPr lang="zh-CN" altLang="en-US" sz="3600" b="1" dirty="0">
              <a:solidFill>
                <a:srgbClr val="4669E3"/>
              </a:solidFill>
              <a:latin typeface="Microsoft YaHei Bold" panose="020B0703020204020201" charset="-122"/>
              <a:ea typeface="Microsoft YaHei Bold" panose="020B0703020204020201" charset="-122"/>
              <a:cs typeface="+mn-ea"/>
              <a:sym typeface="+mn-lt"/>
            </a:endParaRPr>
          </a:p>
        </p:txBody>
      </p:sp>
      <p:sp>
        <p:nvSpPr>
          <p:cNvPr id="6" name="文本框 5"/>
          <p:cNvSpPr txBox="1"/>
          <p:nvPr/>
        </p:nvSpPr>
        <p:spPr>
          <a:xfrm>
            <a:off x="2647385" y="2151291"/>
            <a:ext cx="6897231" cy="2399665"/>
          </a:xfrm>
          <a:prstGeom prst="rect">
            <a:avLst/>
          </a:prstGeom>
          <a:noFill/>
        </p:spPr>
        <p:txBody>
          <a:bodyPr wrap="square" rtlCol="0">
            <a:spAutoFit/>
          </a:bodyPr>
          <a:p>
            <a:pPr algn="l">
              <a:lnSpc>
                <a:spcPts val="2000"/>
              </a:lnSpc>
            </a:pP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  </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腾讯超级播放器基于</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IJKPlayer</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，而</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IJKPlayer </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基于</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FFMPEG</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库。同时薯片使用的播放器版本内部提供了直播的推流，拉流以及连麦等能力，高版本中对于硬件失败自动转化为软解提供支持。同时简化了播放器内核与播放器画布的相关代码，简洁好用。</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直播</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SDK:</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https://cloud.tencent.com/document/product/454/56589</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超级播放器</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SDK</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https://cloud.tencent.com/document/product/881/20213</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gitHub</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地址：</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https://github.com/LiteAVSDK/Player_Android</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5950" y="1312545"/>
            <a:ext cx="5878830" cy="645160"/>
          </a:xfrm>
          <a:prstGeom prst="rect">
            <a:avLst/>
          </a:prstGeom>
          <a:noFill/>
        </p:spPr>
        <p:txBody>
          <a:bodyPr wrap="square" rtlCol="0">
            <a:spAutoFit/>
          </a:bodyPr>
          <a:p>
            <a:pPr algn="ctr"/>
            <a:r>
              <a:rPr lang="zh-CN" altLang="en-US" sz="3600" b="1" dirty="0">
                <a:solidFill>
                  <a:srgbClr val="3A69EB"/>
                </a:solidFill>
                <a:latin typeface="Microsoft YaHei Bold" panose="020B0703020204020201" charset="-122"/>
                <a:ea typeface="Microsoft YaHei Bold" panose="020B0703020204020201" charset="-122"/>
                <a:cs typeface="+mn-ea"/>
                <a:sym typeface="+mn-lt"/>
              </a:rPr>
              <a:t>播放器</a:t>
            </a:r>
            <a:r>
              <a:rPr lang="en-US" altLang="zh-CN" sz="3600" b="1" dirty="0">
                <a:solidFill>
                  <a:srgbClr val="3A69EB"/>
                </a:solidFill>
                <a:latin typeface="Microsoft YaHei Bold" panose="020B0703020204020201" charset="-122"/>
                <a:ea typeface="Microsoft YaHei Bold" panose="020B0703020204020201" charset="-122"/>
                <a:cs typeface="+mn-ea"/>
                <a:sym typeface="+mn-lt"/>
              </a:rPr>
              <a:t>API</a:t>
            </a:r>
            <a:r>
              <a:rPr lang="zh-CN" altLang="en-US" sz="3600" b="1" dirty="0">
                <a:solidFill>
                  <a:srgbClr val="3A69EB"/>
                </a:solidFill>
                <a:latin typeface="Microsoft YaHei Bold" panose="020B0703020204020201" charset="-122"/>
                <a:ea typeface="Microsoft YaHei Bold" panose="020B0703020204020201" charset="-122"/>
                <a:cs typeface="+mn-ea"/>
                <a:sym typeface="+mn-lt"/>
              </a:rPr>
              <a:t>简介</a:t>
            </a:r>
            <a:endParaRPr lang="zh-CN" altLang="en-US" sz="3600" b="1" dirty="0">
              <a:solidFill>
                <a:srgbClr val="3A69EB"/>
              </a:solidFill>
              <a:latin typeface="Microsoft YaHei Bold" panose="020B0703020204020201" charset="-122"/>
              <a:ea typeface="Microsoft YaHei Bold" panose="020B0703020204020201" charset="-122"/>
              <a:cs typeface="+mn-ea"/>
              <a:sym typeface="+mn-lt"/>
            </a:endParaRPr>
          </a:p>
        </p:txBody>
      </p:sp>
      <p:sp>
        <p:nvSpPr>
          <p:cNvPr id="6" name="文本框 5"/>
          <p:cNvSpPr txBox="1"/>
          <p:nvPr/>
        </p:nvSpPr>
        <p:spPr>
          <a:xfrm>
            <a:off x="2647385" y="2151291"/>
            <a:ext cx="6897231" cy="1886585"/>
          </a:xfrm>
          <a:prstGeom prst="rect">
            <a:avLst/>
          </a:prstGeom>
          <a:noFill/>
        </p:spPr>
        <p:txBody>
          <a:bodyPr wrap="square" rtlCol="0">
            <a:spAutoFit/>
          </a:bodyPr>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当前主要是对于如何根据视频源进行播放</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API</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进行描述。</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TXCloudVideoView</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内核对视频解码成功后将数据渲染到屏幕中的对象。是对于</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SurfaceView</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或</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TextureView</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封装容器，比SurfaceView和TextureView更加好用，内部调用</a:t>
            </a:r>
            <a:r>
              <a:rPr lang="en-US" altLang="zh-CN" sz="1400" dirty="0">
                <a:solidFill>
                  <a:srgbClr val="323335"/>
                </a:solidFill>
                <a:latin typeface="黑体" panose="02010609060101010101" charset="-122"/>
                <a:ea typeface="黑体" panose="02010609060101010101" charset="-122"/>
                <a:cs typeface="黑体" panose="02010609060101010101" charset="-122"/>
                <a:sym typeface="+mn-lt"/>
              </a:rPr>
              <a:t>IJK </a:t>
            </a: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实现的SurfaceView和TextureView。</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TXVodPlayer：是视频播放核心类。</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TXLivePlayer：是直播拉流核心类。</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6585" y="1312545"/>
            <a:ext cx="5878830" cy="645160"/>
          </a:xfrm>
          <a:prstGeom prst="rect">
            <a:avLst/>
          </a:prstGeom>
          <a:noFill/>
        </p:spPr>
        <p:txBody>
          <a:bodyPr wrap="square" rtlCol="0">
            <a:spAutoFit/>
          </a:bodyPr>
          <a:p>
            <a:pPr algn="ctr"/>
            <a:r>
              <a:rPr lang="zh-CN" altLang="en-US" sz="3600" dirty="0">
                <a:solidFill>
                  <a:srgbClr val="3A69EB"/>
                </a:solidFill>
                <a:latin typeface="黑体" panose="02010609060101010101" charset="-122"/>
                <a:ea typeface="黑体" panose="02010609060101010101" charset="-122"/>
                <a:cs typeface="黑体" panose="02010609060101010101" charset="-122"/>
                <a:sym typeface="+mn-lt"/>
              </a:rPr>
              <a:t>TXCloudVideoView</a:t>
            </a:r>
            <a:endParaRPr lang="zh-CN" altLang="en-US" sz="3600" b="1" dirty="0">
              <a:solidFill>
                <a:srgbClr val="3A69EB"/>
              </a:solidFill>
              <a:latin typeface="黑体" panose="02010609060101010101" charset="-122"/>
              <a:ea typeface="黑体" panose="02010609060101010101" charset="-122"/>
              <a:cs typeface="黑体" panose="02010609060101010101" charset="-122"/>
              <a:sym typeface="+mn-lt"/>
            </a:endParaRPr>
          </a:p>
        </p:txBody>
      </p:sp>
      <p:sp>
        <p:nvSpPr>
          <p:cNvPr id="6" name="文本框 5"/>
          <p:cNvSpPr txBox="1"/>
          <p:nvPr/>
        </p:nvSpPr>
        <p:spPr>
          <a:xfrm>
            <a:off x="2647385" y="2151291"/>
            <a:ext cx="6897231" cy="860425"/>
          </a:xfrm>
          <a:prstGeom prst="rect">
            <a:avLst/>
          </a:prstGeom>
          <a:noFill/>
        </p:spPr>
        <p:txBody>
          <a:bodyPr wrap="square" rtlCol="0">
            <a:spAutoFit/>
          </a:bodyPr>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播放器核心类，播放器配置，视频的开始，结束，暂停，回调，解码方式，画布设置等等都是基于这个类去实现。已提供功能：</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55950" y="1312545"/>
            <a:ext cx="5878830" cy="645160"/>
          </a:xfrm>
          <a:prstGeom prst="rect">
            <a:avLst/>
          </a:prstGeom>
          <a:noFill/>
        </p:spPr>
        <p:txBody>
          <a:bodyPr wrap="square" rtlCol="0">
            <a:spAutoFit/>
          </a:bodyPr>
          <a:p>
            <a:pPr algn="ctr"/>
            <a:r>
              <a:rPr lang="zh-CN" altLang="en-US" sz="3600" dirty="0">
                <a:solidFill>
                  <a:srgbClr val="3A69EB"/>
                </a:solidFill>
                <a:latin typeface="黑体" panose="02010609060101010101" charset="-122"/>
                <a:ea typeface="黑体" panose="02010609060101010101" charset="-122"/>
                <a:cs typeface="黑体" panose="02010609060101010101" charset="-122"/>
                <a:sym typeface="+mn-lt"/>
              </a:rPr>
              <a:t>TXVodPlayer</a:t>
            </a:r>
            <a:endParaRPr lang="zh-CN" altLang="en-US" sz="3600" b="1" dirty="0">
              <a:solidFill>
                <a:srgbClr val="3A69EB"/>
              </a:solidFill>
              <a:latin typeface="黑体" panose="02010609060101010101" charset="-122"/>
              <a:ea typeface="黑体" panose="02010609060101010101" charset="-122"/>
              <a:cs typeface="黑体" panose="02010609060101010101" charset="-122"/>
              <a:sym typeface="+mn-lt"/>
            </a:endParaRPr>
          </a:p>
        </p:txBody>
      </p:sp>
      <p:sp>
        <p:nvSpPr>
          <p:cNvPr id="6" name="文本框 5"/>
          <p:cNvSpPr txBox="1"/>
          <p:nvPr/>
        </p:nvSpPr>
        <p:spPr>
          <a:xfrm>
            <a:off x="2647385" y="2151291"/>
            <a:ext cx="6897231" cy="860425"/>
          </a:xfrm>
          <a:prstGeom prst="rect">
            <a:avLst/>
          </a:prstGeom>
          <a:noFill/>
        </p:spPr>
        <p:txBody>
          <a:bodyPr wrap="square" rtlCol="0">
            <a:spAutoFit/>
          </a:bodyPr>
          <a:p>
            <a:pPr algn="l">
              <a:lnSpc>
                <a:spcPts val="2000"/>
              </a:lnSpc>
            </a:pPr>
            <a:r>
              <a:rPr lang="zh-CN" altLang="en-US" sz="1400" dirty="0">
                <a:solidFill>
                  <a:srgbClr val="323335"/>
                </a:solidFill>
                <a:latin typeface="黑体" panose="02010609060101010101" charset="-122"/>
                <a:ea typeface="黑体" panose="02010609060101010101" charset="-122"/>
                <a:cs typeface="黑体" panose="02010609060101010101" charset="-122"/>
                <a:sym typeface="+mn-lt"/>
              </a:rPr>
              <a:t>播放器核心类，播放器配置，视频的开始，结束，暂停，回调，解码方式，画布设置等等都是基于这个类去实现。已提供功能：</a:t>
            </a: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a:p>
            <a:pPr algn="l">
              <a:lnSpc>
                <a:spcPts val="2000"/>
              </a:lnSpc>
            </a:pPr>
            <a:endParaRPr lang="zh-CN" altLang="en-US" sz="1400" dirty="0">
              <a:solidFill>
                <a:srgbClr val="323335"/>
              </a:solidFill>
              <a:latin typeface="黑体" panose="02010609060101010101" charset="-122"/>
              <a:ea typeface="黑体" panose="02010609060101010101" charset="-122"/>
              <a:cs typeface="黑体" panose="02010609060101010101" charset="-122"/>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par>
                          <p:cTn id="8" fill="hold">
                            <p:stCondLst>
                              <p:cond delay="2000"/>
                            </p:stCondLst>
                            <p:childTnLst>
                              <p:par>
                                <p:cTn id="9" presetID="4"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tags/tag1.xml><?xml version="1.0" encoding="utf-8"?>
<p:tagLst xmlns:p="http://schemas.openxmlformats.org/presentationml/2006/main">
  <p:tag name="KSO_WM_UNIT_PLACING_PICTURE_USER_VIEWPORT" val="{&quot;height&quot;:11521,&quot;width&quot;:12853}"/>
</p:tagLst>
</file>

<file path=ppt/tags/tag2.xml><?xml version="1.0" encoding="utf-8"?>
<p:tagLst xmlns:p="http://schemas.openxmlformats.org/presentationml/2006/main">
  <p:tag name="COMMONDATA" val="eyJoZGlkIjoiNTE2YjUyNDI3NjI3MWIwYzFkMThmMzMwYWU0MGMzNTIifQ=="/>
</p:tagLst>
</file>

<file path=ppt/theme/theme1.xml><?xml version="1.0" encoding="utf-8"?>
<a:theme xmlns:a="http://schemas.openxmlformats.org/drawingml/2006/main" name="首页">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1370</Words>
  <Application>WPS 演示</Application>
  <PresentationFormat>宽屏</PresentationFormat>
  <Paragraphs>136</Paragraphs>
  <Slides>20</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20</vt:i4>
      </vt:variant>
    </vt:vector>
  </HeadingPairs>
  <TitlesOfParts>
    <vt:vector size="40" baseType="lpstr">
      <vt:lpstr>Arial</vt:lpstr>
      <vt:lpstr>方正书宋_GBK</vt:lpstr>
      <vt:lpstr>Wingdings</vt:lpstr>
      <vt:lpstr>字魂59号-创粗黑</vt:lpstr>
      <vt:lpstr>苹方-简</vt:lpstr>
      <vt:lpstr>字魂58号-创中黑</vt:lpstr>
      <vt:lpstr>Arial Regular</vt:lpstr>
      <vt:lpstr>Microsoft YaHei Regular</vt:lpstr>
      <vt:lpstr>微软雅黑</vt:lpstr>
      <vt:lpstr>汉仪旗黑</vt:lpstr>
      <vt:lpstr>Microsoft YaHei Bold</vt:lpstr>
      <vt:lpstr>黑体</vt:lpstr>
      <vt:lpstr>汉仪中黑KW</vt:lpstr>
      <vt:lpstr>Calibri</vt:lpstr>
      <vt:lpstr>Helvetica Neue</vt:lpstr>
      <vt:lpstr>宋体</vt:lpstr>
      <vt:lpstr>Arial Unicode MS</vt:lpstr>
      <vt:lpstr>汉仪书宋二KW</vt:lpstr>
      <vt:lpstr>Calibri Light</vt:lpstr>
      <vt:lpstr>首页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ss</dc:creator>
  <cp:lastModifiedBy>yangfan</cp:lastModifiedBy>
  <cp:revision>103</cp:revision>
  <dcterms:created xsi:type="dcterms:W3CDTF">2022-06-19T09:20:38Z</dcterms:created>
  <dcterms:modified xsi:type="dcterms:W3CDTF">2022-06-19T09:20:38Z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y fmtid="{D5CDD505-2E9C-101B-9397-08002B2CF9AE}" pid="3" name="ICV">
    <vt:lpwstr>3D16F3AAA4BA4CD59A22B45627711942</vt:lpwstr>
  </property>
</Properties>
</file>