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82" r:id="rId7"/>
    <p:sldId id="283" r:id="rId8"/>
    <p:sldId id="291" r:id="rId9"/>
    <p:sldId id="284" r:id="rId10"/>
    <p:sldId id="285" r:id="rId11"/>
    <p:sldId id="277" r:id="rId12"/>
    <p:sldId id="286" r:id="rId13"/>
    <p:sldId id="287" r:id="rId14"/>
    <p:sldId id="288" r:id="rId15"/>
    <p:sldId id="278" r:id="rId16"/>
    <p:sldId id="289" r:id="rId17"/>
    <p:sldId id="279" r:id="rId18"/>
    <p:sldId id="275" r:id="rId19"/>
    <p:sldId id="290" r:id="rId20"/>
    <p:sldId id="261" r:id="rId21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9E3"/>
    <a:srgbClr val="F3D349"/>
    <a:srgbClr val="F4F5FA"/>
    <a:srgbClr val="F4F5FB"/>
    <a:srgbClr val="4772E6"/>
    <a:srgbClr val="3A6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34035" y="-135128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957580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580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46315" y="-2251075"/>
            <a:ext cx="9951720" cy="10058400"/>
          </a:xfrm>
          <a:prstGeom prst="rect">
            <a:avLst/>
          </a:prstGeom>
        </p:spPr>
      </p:pic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57695" y="-203200"/>
            <a:ext cx="9951720" cy="100584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 rot="5400000">
            <a:off x="9716770" y="327564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2666365" y="-1905"/>
            <a:ext cx="9525635" cy="6859270"/>
          </a:xfrm>
          <a:prstGeom prst="rect">
            <a:avLst/>
          </a:prstGeom>
          <a:solidFill>
            <a:srgbClr val="F4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-8255" y="-635"/>
            <a:ext cx="4308475" cy="6858000"/>
          </a:xfrm>
          <a:prstGeom prst="roundRect">
            <a:avLst>
              <a:gd name="adj" fmla="val 136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7450" y="4001135"/>
            <a:ext cx="4307840" cy="435483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4" name="图片 13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15" name="矩形 14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pic>
        <p:nvPicPr>
          <p:cNvPr id="16" name="图片 15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sp>
        <p:nvSpPr>
          <p:cNvPr id="27" name="文本框 26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17395" y="-2449195"/>
            <a:ext cx="5120005" cy="517588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281430" y="6266010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19520"/>
            <a:ext cx="730181" cy="18000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7137400" y="1379220"/>
            <a:ext cx="7995920" cy="7995920"/>
            <a:chOff x="7251" y="-3857"/>
            <a:chExt cx="12592" cy="12592"/>
          </a:xfrm>
        </p:grpSpPr>
        <p:pic>
          <p:nvPicPr>
            <p:cNvPr id="9" name="图片 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945" y="-3224"/>
              <a:ext cx="11204" cy="11326"/>
            </a:xfrm>
            <a:prstGeom prst="rect">
              <a:avLst/>
            </a:prstGeom>
          </p:spPr>
        </p:pic>
        <p:sp>
          <p:nvSpPr>
            <p:cNvPr id="10" name="椭圆 9"/>
            <p:cNvSpPr/>
            <p:nvPr userDrawn="1"/>
          </p:nvSpPr>
          <p:spPr>
            <a:xfrm>
              <a:off x="7251" y="-3857"/>
              <a:ext cx="12593" cy="12593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8663940" y="625616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rgbClr val="4772E6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17565" y="-1657350"/>
            <a:ext cx="10807065" cy="1092390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330" y="1264920"/>
            <a:ext cx="4281170" cy="4327525"/>
          </a:xfrm>
          <a:prstGeom prst="rect">
            <a:avLst/>
          </a:prstGeom>
          <a:noFill/>
        </p:spPr>
      </p:pic>
      <p:grpSp>
        <p:nvGrpSpPr>
          <p:cNvPr id="18" name="组合 17"/>
          <p:cNvGrpSpPr/>
          <p:nvPr userDrawn="1"/>
        </p:nvGrpSpPr>
        <p:grpSpPr>
          <a:xfrm>
            <a:off x="5323840" y="6229350"/>
            <a:ext cx="4493260" cy="287020"/>
            <a:chOff x="357" y="9985"/>
            <a:chExt cx="7076" cy="452"/>
          </a:xfrm>
        </p:grpSpPr>
        <p:pic>
          <p:nvPicPr>
            <p:cNvPr id="19" name="图片 1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0" name="矩形 19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 userDrawn="1"/>
        </p:nvSpPr>
        <p:spPr>
          <a:xfrm rot="5400000">
            <a:off x="10012045" y="327469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030" y="345440"/>
            <a:ext cx="209550" cy="212090"/>
          </a:xfrm>
          <a:prstGeom prst="rect">
            <a:avLst/>
          </a:prstGeom>
        </p:spPr>
      </p:pic>
      <p:pic>
        <p:nvPicPr>
          <p:cNvPr id="9" name="图片 8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640" y="312420"/>
            <a:ext cx="235585" cy="238760"/>
          </a:xfrm>
          <a:prstGeom prst="rect">
            <a:avLst/>
          </a:prstGeom>
          <a:noFill/>
        </p:spPr>
      </p:pic>
      <p:sp>
        <p:nvSpPr>
          <p:cNvPr id="14" name="文本框 13"/>
          <p:cNvSpPr txBox="1"/>
          <p:nvPr userDrawn="1"/>
        </p:nvSpPr>
        <p:spPr>
          <a:xfrm>
            <a:off x="703580" y="28067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Microsoft YaHei Regular" panose="020B0703020204020201" charset="-122"/>
                <a:ea typeface="Microsoft YaHei Regular" panose="020B0703020204020201" charset="-122"/>
              </a:rPr>
              <a:t>音视频</a:t>
            </a:r>
            <a:endParaRPr lang="zh-CN" altLang="en-US" sz="1400"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结束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32810" y="-3615055"/>
            <a:ext cx="7466330" cy="754697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5715" y="-143510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455295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3493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4300" y="-250190"/>
            <a:ext cx="9194165" cy="929259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3820478" y="2609850"/>
            <a:ext cx="45510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 kern="2000" spc="200">
                <a:solidFill>
                  <a:schemeClr val="bg1"/>
                </a:solidFill>
                <a:uFillTx/>
              </a:rPr>
              <a:t>THANKS</a:t>
            </a:r>
            <a:endParaRPr lang="en-US" altLang="zh-CN" sz="8000" b="1" kern="2000" spc="200">
              <a:solidFill>
                <a:schemeClr val="bg1"/>
              </a:solidFill>
              <a:uFillTx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789555" y="4093845"/>
            <a:ext cx="6612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rgbClr val="F3D349"/>
                </a:solidFill>
                <a:latin typeface="Microsoft YaHei Regular" panose="020B0703020204020201" charset="-122"/>
                <a:ea typeface="Microsoft YaHei Regular" panose="020B0703020204020201" charset="-122"/>
              </a:rPr>
              <a:t>薯片企业服务大平台</a:t>
            </a:r>
            <a:endParaRPr lang="zh-CN" altLang="en-US" sz="1400">
              <a:solidFill>
                <a:srgbClr val="F3D349"/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chemeClr val="bg1">
                    <a:alpha val="83000"/>
                  </a:scheme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chemeClr val="bg1">
                  <a:alpha val="83000"/>
                </a:scheme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 userDrawn="1"/>
        </p:nvSpPr>
        <p:spPr>
          <a:xfrm>
            <a:off x="918210" y="2921635"/>
            <a:ext cx="10477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 kern="2000" spc="80" dirty="0">
                <a:solidFill>
                  <a:schemeClr val="bg1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音视频原理简介</a:t>
            </a:r>
            <a:endParaRPr lang="zh-CN" sz="6000" b="1" kern="2000" spc="80" dirty="0">
              <a:ln w="47625">
                <a:noFill/>
              </a:ln>
              <a:solidFill>
                <a:schemeClr val="bg1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57580" y="2597785"/>
            <a:ext cx="729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4000" spc="80" dirty="0">
                <a:solidFill>
                  <a:srgbClr val="F5D449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</a:t>
            </a:r>
            <a:endParaRPr lang="zh-CN" altLang="en-US" sz="1400" kern="4000" spc="80" dirty="0">
              <a:solidFill>
                <a:srgbClr val="F5D449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简介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简介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与</a:t>
            </a:r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对比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03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AAC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1.AAC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AAC</a:t>
            </a:r>
            <a:endParaRPr lang="en-US" alt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04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实战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代码解析一个本地视频文件，获得对应的轨道信息。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代码将解析出来的轨道信息合成一个视频文件。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视频拆分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视频封装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 userDrawn="1"/>
        </p:nvSpPr>
        <p:spPr>
          <a:xfrm>
            <a:off x="5344160" y="744855"/>
            <a:ext cx="1503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200" b="1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目录</a:t>
            </a:r>
            <a:endParaRPr lang="zh-CN" altLang="en-US" sz="5200" b="1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191125" y="1636395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090" y="269811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01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090" y="3528060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音视频格式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7090" y="4008755"/>
            <a:ext cx="220027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对于常用的视频格式进行简单介绍与常用格式介绍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141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02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410" y="3548380"/>
            <a:ext cx="1718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1410" y="4029075"/>
            <a:ext cx="220027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简单描述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。同时对于优缺点进行简单介绍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810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03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88100" y="3548380"/>
            <a:ext cx="643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88100" y="4029075"/>
            <a:ext cx="220027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的简单介绍。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3544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04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35440" y="354838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实战</a:t>
            </a:r>
            <a:endParaRPr lang="zh-CN" altLang="en-US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35440" y="4029075"/>
            <a:ext cx="220027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的角度，通过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提供的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API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获取手机中一个视频文件的信息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01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音视频格式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解码流程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常用解码方式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常用音频格式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5.Android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支持音频格式与视频格式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-861695" y="1197610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解码流程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5190" y="511175"/>
            <a:ext cx="6289040" cy="5637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常用解码方式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硬解</a:t>
            </a:r>
            <a:r>
              <a:rPr lang="en-US" altLang="zh-CN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:</a:t>
            </a:r>
            <a:endParaRPr lang="en-US" altLang="zh-CN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软解：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常用视频格式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常用音频格式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Android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支持解码格式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02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与</a:t>
            </a:r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521,&quot;width&quot;:12853}"/>
</p:tagLst>
</file>

<file path=ppt/tags/tag2.xml><?xml version="1.0" encoding="utf-8"?>
<p:tagLst xmlns:p="http://schemas.openxmlformats.org/presentationml/2006/main">
  <p:tag name="COMMONDATA" val="eyJoZGlkIjoiNTE2YjUyNDI3NjI3MWIwYzFkMThmMzMwYWU0MGMzNTIifQ=="/>
</p:tagLst>
</file>

<file path=ppt/theme/theme1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方正书宋_GBK</vt:lpstr>
      <vt:lpstr>Wingdings</vt:lpstr>
      <vt:lpstr>字魂59号-创粗黑</vt:lpstr>
      <vt:lpstr>苹方-简</vt:lpstr>
      <vt:lpstr>字魂58号-创中黑</vt:lpstr>
      <vt:lpstr>Arial Regular</vt:lpstr>
      <vt:lpstr>Microsoft YaHei Regular</vt:lpstr>
      <vt:lpstr>微软雅黑</vt:lpstr>
      <vt:lpstr>汉仪旗黑</vt:lpstr>
      <vt:lpstr>Microsoft YaHei Bold</vt:lpstr>
      <vt:lpstr>黑体</vt:lpstr>
      <vt:lpstr>Calibri</vt:lpstr>
      <vt:lpstr>Helvetica Neue</vt:lpstr>
      <vt:lpstr>宋体</vt:lpstr>
      <vt:lpstr>Arial Unicode MS</vt:lpstr>
      <vt:lpstr>汉仪书宋二KW</vt:lpstr>
      <vt:lpstr>汉仪中黑KW</vt:lpstr>
      <vt:lpstr>Calibri Light</vt:lpstr>
      <vt:lpstr>首页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yangfan</cp:lastModifiedBy>
  <cp:revision>60</cp:revision>
  <dcterms:created xsi:type="dcterms:W3CDTF">2022-06-17T05:59:16Z</dcterms:created>
  <dcterms:modified xsi:type="dcterms:W3CDTF">2022-06-17T05:59:16Z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3D16F3AAA4BA4CD59A22B45627711942</vt:lpwstr>
  </property>
</Properties>
</file>