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77" r:id="rId7"/>
    <p:sldId id="278" r:id="rId8"/>
    <p:sldId id="279" r:id="rId9"/>
    <p:sldId id="275" r:id="rId10"/>
    <p:sldId id="261" r:id="rId11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9E3"/>
    <a:srgbClr val="F3D349"/>
    <a:srgbClr val="F4F5FA"/>
    <a:srgbClr val="F4F5FB"/>
    <a:srgbClr val="4772E6"/>
    <a:srgbClr val="3A6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4669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资源 28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34035" y="-1351280"/>
            <a:ext cx="3152775" cy="3186430"/>
          </a:xfrm>
          <a:prstGeom prst="rect">
            <a:avLst/>
          </a:prstGeom>
          <a:noFill/>
        </p:spPr>
      </p:pic>
      <p:sp>
        <p:nvSpPr>
          <p:cNvPr id="23" name="文本框 22"/>
          <p:cNvSpPr txBox="1"/>
          <p:nvPr userDrawn="1"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 b="1">
                <a:solidFill>
                  <a:srgbClr val="4165E0">
                    <a:alpha val="20000"/>
                  </a:srgb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shupian.cn</a:t>
            </a:r>
            <a:endParaRPr lang="en-US" altLang="zh-CN" sz="1400" b="1">
              <a:solidFill>
                <a:srgbClr val="4165E0">
                  <a:alpha val="20000"/>
                </a:srgbClr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957580" y="6038850"/>
            <a:ext cx="4259580" cy="501650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rPr>
              <a:t>SHUPIAN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latin typeface="Arial" panose="020B0604020202020204" pitchFamily="34" charset="0"/>
              <a:ea typeface="字魂58号-创中黑" panose="00000500000000000000" charset="-122"/>
              <a:cs typeface="Arial" panose="020B0604020202020204" pitchFamily="34" charset="0"/>
              <a:sym typeface="+mn-lt"/>
            </a:endParaRPr>
          </a:p>
          <a:p>
            <a:pPr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rPr>
              <a:t>Copyright Shupian&amp;Dgg All Rights Reserved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latin typeface="Arial" panose="020B0604020202020204" pitchFamily="34" charset="0"/>
              <a:ea typeface="字魂58号-创中黑" panose="00000500000000000000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2" name="图片 11" descr="横版白色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580" y="824865"/>
            <a:ext cx="2025015" cy="501015"/>
          </a:xfrm>
          <a:prstGeom prst="rect">
            <a:avLst/>
          </a:prstGeom>
        </p:spPr>
      </p:pic>
      <p:pic>
        <p:nvPicPr>
          <p:cNvPr id="14" name="图片 13" descr="资源 33@8x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46315" y="-2251075"/>
            <a:ext cx="9951720" cy="10058400"/>
          </a:xfrm>
          <a:prstGeom prst="rect">
            <a:avLst/>
          </a:prstGeom>
        </p:spPr>
      </p:pic>
      <p:pic>
        <p:nvPicPr>
          <p:cNvPr id="15" name="图片 14" descr="资源 33@8x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57695" y="-203200"/>
            <a:ext cx="9951720" cy="100584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 rot="5400000">
            <a:off x="9716770" y="3275648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5D4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5D4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bldLvl="0" animBg="1"/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2666365" y="-1905"/>
            <a:ext cx="9525635" cy="6859270"/>
          </a:xfrm>
          <a:prstGeom prst="rect">
            <a:avLst/>
          </a:prstGeom>
          <a:solidFill>
            <a:srgbClr val="F4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 userDrawn="1"/>
        </p:nvSpPr>
        <p:spPr>
          <a:xfrm>
            <a:off x="-8255" y="-635"/>
            <a:ext cx="4308475" cy="6858000"/>
          </a:xfrm>
          <a:prstGeom prst="roundRect">
            <a:avLst>
              <a:gd name="adj" fmla="val 136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资源 29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87450" y="4001135"/>
            <a:ext cx="4307840" cy="4354830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1281430" y="6266498"/>
            <a:ext cx="4493260" cy="287020"/>
            <a:chOff x="357" y="9985"/>
            <a:chExt cx="7076" cy="452"/>
          </a:xfrm>
        </p:grpSpPr>
        <p:pic>
          <p:nvPicPr>
            <p:cNvPr id="14" name="图片 13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1" y="10056"/>
              <a:ext cx="330" cy="334"/>
            </a:xfrm>
            <a:prstGeom prst="rect">
              <a:avLst/>
            </a:prstGeom>
          </p:spPr>
        </p:pic>
        <p:pic>
          <p:nvPicPr>
            <p:cNvPr id="24" name="图片 23" descr="资源 28@8x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57" y="10004"/>
              <a:ext cx="371" cy="376"/>
            </a:xfrm>
            <a:prstGeom prst="rect">
              <a:avLst/>
            </a:prstGeom>
            <a:noFill/>
          </p:spPr>
        </p:pic>
        <p:sp>
          <p:nvSpPr>
            <p:cNvPr id="15" name="矩形 14"/>
            <p:cNvSpPr/>
            <p:nvPr userDrawn="1"/>
          </p:nvSpPr>
          <p:spPr>
            <a:xfrm>
              <a:off x="725" y="9985"/>
              <a:ext cx="6708" cy="45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20204" pitchFamily="34" charset="0"/>
                  <a:ea typeface="字魂58号-创中黑" panose="00000500000000000000" charset="-122"/>
                  <a:cs typeface="Arial" panose="020B0604020202020204" pitchFamily="34" charset="0"/>
                  <a:sym typeface="+mn-lt"/>
                </a:rPr>
                <a:t>SHUPIAN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endParaRPr>
            </a:p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20204" pitchFamily="34" charset="0"/>
                  <a:ea typeface="字魂58号-创中黑" panose="00000500000000000000" charset="-122"/>
                  <a:cs typeface="Arial" panose="020B0604020202020204" pitchFamily="34" charset="0"/>
                  <a:sym typeface="+mn-lt"/>
                </a:rPr>
                <a:t>Copyright Shupian&amp;Dgg All Rights Reserved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endParaRPr>
            </a:p>
          </p:txBody>
        </p:sp>
      </p:grpSp>
      <p:pic>
        <p:nvPicPr>
          <p:cNvPr id="16" name="图片 15" descr="横版标准色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1640" y="6320008"/>
            <a:ext cx="730181" cy="180000"/>
          </a:xfrm>
          <a:prstGeom prst="rect">
            <a:avLst/>
          </a:prstGeom>
        </p:spPr>
      </p:pic>
      <p:sp>
        <p:nvSpPr>
          <p:cNvPr id="27" name="文本框 26"/>
          <p:cNvSpPr txBox="1"/>
          <p:nvPr userDrawn="1"/>
        </p:nvSpPr>
        <p:spPr>
          <a:xfrm>
            <a:off x="8663940" y="625665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3D3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3D3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资源 29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17395" y="-2449195"/>
            <a:ext cx="5120005" cy="5175885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1281430" y="6266010"/>
            <a:ext cx="4493260" cy="287020"/>
            <a:chOff x="357" y="9985"/>
            <a:chExt cx="7076" cy="452"/>
          </a:xfrm>
        </p:grpSpPr>
        <p:pic>
          <p:nvPicPr>
            <p:cNvPr id="13" name="图片 12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1" y="10056"/>
              <a:ext cx="330" cy="334"/>
            </a:xfrm>
            <a:prstGeom prst="rect">
              <a:avLst/>
            </a:prstGeom>
          </p:spPr>
        </p:pic>
        <p:pic>
          <p:nvPicPr>
            <p:cNvPr id="24" name="图片 23" descr="资源 28@8x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57" y="10004"/>
              <a:ext cx="371" cy="376"/>
            </a:xfrm>
            <a:prstGeom prst="rect">
              <a:avLst/>
            </a:prstGeom>
            <a:noFill/>
          </p:spPr>
        </p:pic>
        <p:sp>
          <p:nvSpPr>
            <p:cNvPr id="2" name="矩形 1"/>
            <p:cNvSpPr/>
            <p:nvPr userDrawn="1"/>
          </p:nvSpPr>
          <p:spPr>
            <a:xfrm>
              <a:off x="725" y="9985"/>
              <a:ext cx="6708" cy="45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20204" pitchFamily="34" charset="0"/>
                  <a:ea typeface="字魂58号-创中黑" panose="00000500000000000000" charset="-122"/>
                  <a:cs typeface="Arial" panose="020B0604020202020204" pitchFamily="34" charset="0"/>
                  <a:sym typeface="+mn-lt"/>
                </a:rPr>
                <a:t>SHUPIAN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endParaRPr>
            </a:p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20204" pitchFamily="34" charset="0"/>
                  <a:ea typeface="字魂58号-创中黑" panose="00000500000000000000" charset="-122"/>
                  <a:cs typeface="Arial" panose="020B0604020202020204" pitchFamily="34" charset="0"/>
                  <a:sym typeface="+mn-lt"/>
                </a:rPr>
                <a:t>Copyright Shupian&amp;Dgg All Rights Reserved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endParaRPr>
            </a:p>
          </p:txBody>
        </p:sp>
      </p:grpSp>
      <p:pic>
        <p:nvPicPr>
          <p:cNvPr id="3" name="图片 2" descr="横版标准色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1640" y="6319520"/>
            <a:ext cx="730181" cy="180000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7137400" y="1379220"/>
            <a:ext cx="7995920" cy="7995920"/>
            <a:chOff x="7251" y="-3857"/>
            <a:chExt cx="12592" cy="12592"/>
          </a:xfrm>
        </p:grpSpPr>
        <p:pic>
          <p:nvPicPr>
            <p:cNvPr id="9" name="图片 8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945" y="-3224"/>
              <a:ext cx="11204" cy="11326"/>
            </a:xfrm>
            <a:prstGeom prst="rect">
              <a:avLst/>
            </a:prstGeom>
          </p:spPr>
        </p:pic>
        <p:sp>
          <p:nvSpPr>
            <p:cNvPr id="10" name="椭圆 9"/>
            <p:cNvSpPr/>
            <p:nvPr userDrawn="1"/>
          </p:nvSpPr>
          <p:spPr>
            <a:xfrm>
              <a:off x="7251" y="-3857"/>
              <a:ext cx="12593" cy="12593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 userDrawn="1"/>
        </p:nvSpPr>
        <p:spPr>
          <a:xfrm>
            <a:off x="8663940" y="6256168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3D3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3D3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35" y="0"/>
            <a:ext cx="12192635" cy="6858000"/>
          </a:xfrm>
          <a:prstGeom prst="rect">
            <a:avLst/>
          </a:prstGeom>
          <a:solidFill>
            <a:srgbClr val="4772E6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 descr="资源 29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917565" y="-1657350"/>
            <a:ext cx="10807065" cy="10923905"/>
          </a:xfrm>
          <a:prstGeom prst="rect">
            <a:avLst/>
          </a:prstGeom>
        </p:spPr>
      </p:pic>
      <p:pic>
        <p:nvPicPr>
          <p:cNvPr id="4" name="图片 3" descr="资源 28@8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330" y="1264920"/>
            <a:ext cx="4281170" cy="4327525"/>
          </a:xfrm>
          <a:prstGeom prst="rect">
            <a:avLst/>
          </a:prstGeom>
          <a:noFill/>
        </p:spPr>
      </p:pic>
      <p:grpSp>
        <p:nvGrpSpPr>
          <p:cNvPr id="18" name="组合 17"/>
          <p:cNvGrpSpPr/>
          <p:nvPr userDrawn="1"/>
        </p:nvGrpSpPr>
        <p:grpSpPr>
          <a:xfrm>
            <a:off x="5323840" y="6229350"/>
            <a:ext cx="4493260" cy="287020"/>
            <a:chOff x="357" y="9985"/>
            <a:chExt cx="7076" cy="452"/>
          </a:xfrm>
        </p:grpSpPr>
        <p:pic>
          <p:nvPicPr>
            <p:cNvPr id="19" name="图片 18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1" y="10056"/>
              <a:ext cx="330" cy="334"/>
            </a:xfrm>
            <a:prstGeom prst="rect">
              <a:avLst/>
            </a:prstGeom>
          </p:spPr>
        </p:pic>
        <p:pic>
          <p:nvPicPr>
            <p:cNvPr id="24" name="图片 23" descr="资源 28@8x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57" y="10004"/>
              <a:ext cx="371" cy="376"/>
            </a:xfrm>
            <a:prstGeom prst="rect">
              <a:avLst/>
            </a:prstGeom>
            <a:noFill/>
          </p:spPr>
        </p:pic>
        <p:sp>
          <p:nvSpPr>
            <p:cNvPr id="20" name="矩形 19"/>
            <p:cNvSpPr/>
            <p:nvPr userDrawn="1"/>
          </p:nvSpPr>
          <p:spPr>
            <a:xfrm>
              <a:off x="725" y="9985"/>
              <a:ext cx="6708" cy="45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20204" pitchFamily="34" charset="0"/>
                  <a:ea typeface="字魂58号-创中黑" panose="00000500000000000000" charset="-122"/>
                  <a:cs typeface="Arial" panose="020B0604020202020204" pitchFamily="34" charset="0"/>
                  <a:sym typeface="+mn-lt"/>
                </a:rPr>
                <a:t>SHUPIAN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endParaRPr>
            </a:p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20204" pitchFamily="34" charset="0"/>
                  <a:ea typeface="字魂58号-创中黑" panose="00000500000000000000" charset="-122"/>
                  <a:cs typeface="Arial" panose="020B0604020202020204" pitchFamily="34" charset="0"/>
                  <a:sym typeface="+mn-lt"/>
                </a:rPr>
                <a:t>Copyright Shupian&amp;Dgg All Rights Reserved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 userDrawn="1"/>
        </p:nvSpPr>
        <p:spPr>
          <a:xfrm rot="5400000">
            <a:off x="10012045" y="327469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5D4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5D4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281430" y="6266498"/>
            <a:ext cx="4493260" cy="287020"/>
            <a:chOff x="357" y="9985"/>
            <a:chExt cx="7076" cy="452"/>
          </a:xfrm>
        </p:grpSpPr>
        <p:pic>
          <p:nvPicPr>
            <p:cNvPr id="13" name="图片 12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1" y="10056"/>
              <a:ext cx="330" cy="334"/>
            </a:xfrm>
            <a:prstGeom prst="rect">
              <a:avLst/>
            </a:prstGeom>
          </p:spPr>
        </p:pic>
        <p:pic>
          <p:nvPicPr>
            <p:cNvPr id="24" name="图片 23" descr="资源 28@8x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57" y="10004"/>
              <a:ext cx="371" cy="376"/>
            </a:xfrm>
            <a:prstGeom prst="rect">
              <a:avLst/>
            </a:prstGeom>
            <a:noFill/>
          </p:spPr>
        </p:pic>
        <p:sp>
          <p:nvSpPr>
            <p:cNvPr id="2" name="矩形 1"/>
            <p:cNvSpPr/>
            <p:nvPr userDrawn="1"/>
          </p:nvSpPr>
          <p:spPr>
            <a:xfrm>
              <a:off x="725" y="9985"/>
              <a:ext cx="6708" cy="45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20204" pitchFamily="34" charset="0"/>
                  <a:ea typeface="字魂58号-创中黑" panose="00000500000000000000" charset="-122"/>
                  <a:cs typeface="Arial" panose="020B0604020202020204" pitchFamily="34" charset="0"/>
                  <a:sym typeface="+mn-lt"/>
                </a:rPr>
                <a:t>SHUPIAN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endParaRPr>
            </a:p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20204" pitchFamily="34" charset="0"/>
                  <a:ea typeface="字魂58号-创中黑" panose="00000500000000000000" charset="-122"/>
                  <a:cs typeface="Arial" panose="020B0604020202020204" pitchFamily="34" charset="0"/>
                  <a:sym typeface="+mn-lt"/>
                </a:rPr>
                <a:t>Copyright Shupian&amp;Dgg All Rights Reserved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endParaRPr>
            </a:p>
          </p:txBody>
        </p:sp>
      </p:grpSp>
      <p:pic>
        <p:nvPicPr>
          <p:cNvPr id="3" name="图片 2" descr="横版标准色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1640" y="6320008"/>
            <a:ext cx="730181" cy="180000"/>
          </a:xfrm>
          <a:prstGeom prst="rect">
            <a:avLst/>
          </a:prstGeom>
        </p:spPr>
      </p:pic>
      <p:pic>
        <p:nvPicPr>
          <p:cNvPr id="8" name="图片 7" descr="资源 29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030" y="345440"/>
            <a:ext cx="209550" cy="212090"/>
          </a:xfrm>
          <a:prstGeom prst="rect">
            <a:avLst/>
          </a:prstGeom>
        </p:spPr>
      </p:pic>
      <p:pic>
        <p:nvPicPr>
          <p:cNvPr id="9" name="图片 8" descr="资源 28@8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640" y="312420"/>
            <a:ext cx="235585" cy="238760"/>
          </a:xfrm>
          <a:prstGeom prst="rect">
            <a:avLst/>
          </a:prstGeom>
          <a:noFill/>
        </p:spPr>
      </p:pic>
      <p:sp>
        <p:nvSpPr>
          <p:cNvPr id="14" name="文本框 13"/>
          <p:cNvSpPr txBox="1"/>
          <p:nvPr userDrawn="1"/>
        </p:nvSpPr>
        <p:spPr>
          <a:xfrm>
            <a:off x="703580" y="28067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Microsoft YaHei Regular" panose="020B0703020204020201" charset="-122"/>
                <a:ea typeface="Microsoft YaHei Regular" panose="020B0703020204020201" charset="-122"/>
              </a:rPr>
              <a:t>音视频</a:t>
            </a:r>
            <a:endParaRPr lang="zh-CN" altLang="en-US" sz="1400">
              <a:latin typeface="Microsoft YaHei Regular" panose="020B0703020204020201" charset="-122"/>
              <a:ea typeface="Microsoft YaHei Regular" panose="020B0703020204020201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663940" y="625665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3D3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3D3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结束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4669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资源 33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32810" y="-3615055"/>
            <a:ext cx="7466330" cy="7546975"/>
          </a:xfrm>
          <a:prstGeom prst="rect">
            <a:avLst/>
          </a:prstGeom>
        </p:spPr>
      </p:pic>
      <p:pic>
        <p:nvPicPr>
          <p:cNvPr id="4" name="图片 3" descr="资源 28@8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75715" y="-1435100"/>
            <a:ext cx="3152775" cy="3186430"/>
          </a:xfrm>
          <a:prstGeom prst="rect">
            <a:avLst/>
          </a:prstGeom>
          <a:noFill/>
        </p:spPr>
      </p:pic>
      <p:sp>
        <p:nvSpPr>
          <p:cNvPr id="23" name="文本框 22"/>
          <p:cNvSpPr txBox="1"/>
          <p:nvPr userDrawn="1"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 b="1">
                <a:solidFill>
                  <a:srgbClr val="4165E0">
                    <a:alpha val="20000"/>
                  </a:srgb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shupian.cn</a:t>
            </a:r>
            <a:endParaRPr lang="en-US" altLang="zh-CN" sz="1400" b="1">
              <a:solidFill>
                <a:srgbClr val="4165E0">
                  <a:alpha val="20000"/>
                </a:srgbClr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455295" y="6038850"/>
            <a:ext cx="4259580" cy="501650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rPr>
              <a:t>SHUPIAN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latin typeface="Arial" panose="020B0604020202020204" pitchFamily="34" charset="0"/>
              <a:ea typeface="字魂58号-创中黑" panose="00000500000000000000" charset="-122"/>
              <a:cs typeface="Arial" panose="020B0604020202020204" pitchFamily="34" charset="0"/>
              <a:sym typeface="+mn-lt"/>
            </a:endParaRPr>
          </a:p>
          <a:p>
            <a:pPr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rPr>
              <a:t>Copyright Shupian&amp;Dgg All Rights Reserved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latin typeface="Arial" panose="020B0604020202020204" pitchFamily="34" charset="0"/>
              <a:ea typeface="字魂58号-创中黑" panose="00000500000000000000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2" name="图片 11" descr="横版白色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3493" y="824865"/>
            <a:ext cx="2025015" cy="501015"/>
          </a:xfrm>
          <a:prstGeom prst="rect">
            <a:avLst/>
          </a:prstGeom>
        </p:spPr>
      </p:pic>
      <p:pic>
        <p:nvPicPr>
          <p:cNvPr id="14" name="图片 13" descr="资源 33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4300" y="-250190"/>
            <a:ext cx="9194165" cy="929259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3820478" y="2609850"/>
            <a:ext cx="45510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 kern="2000" spc="200">
                <a:solidFill>
                  <a:schemeClr val="bg1"/>
                </a:solidFill>
                <a:uFillTx/>
              </a:rPr>
              <a:t>THANKS</a:t>
            </a:r>
            <a:endParaRPr lang="en-US" altLang="zh-CN" sz="8000" b="1" kern="2000" spc="200">
              <a:solidFill>
                <a:schemeClr val="bg1"/>
              </a:solidFill>
              <a:uFillTx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789555" y="4093845"/>
            <a:ext cx="6612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400">
                <a:solidFill>
                  <a:srgbClr val="F3D349"/>
                </a:solidFill>
                <a:latin typeface="Microsoft YaHei Regular" panose="020B0703020204020201" charset="-122"/>
                <a:ea typeface="Microsoft YaHei Regular" panose="020B0703020204020201" charset="-122"/>
              </a:rPr>
              <a:t>薯片企业服务大平台</a:t>
            </a:r>
            <a:endParaRPr lang="zh-CN" altLang="en-US" sz="1400">
              <a:solidFill>
                <a:srgbClr val="F3D349"/>
              </a:solidFill>
              <a:latin typeface="Microsoft YaHei Regular" panose="020B0703020204020201" charset="-122"/>
              <a:ea typeface="Microsoft YaHei Regular" panose="020B0703020204020201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8663940" y="625665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chemeClr val="bg1">
                    <a:alpha val="83000"/>
                  </a:scheme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chemeClr val="bg1">
                  <a:alpha val="83000"/>
                </a:scheme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bldLvl="0" animBg="1"/>
      <p:bldP spid="2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 userDrawn="1"/>
        </p:nvSpPr>
        <p:spPr>
          <a:xfrm>
            <a:off x="918210" y="2921635"/>
            <a:ext cx="10477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6000" b="1" kern="2000" spc="80" dirty="0">
                <a:solidFill>
                  <a:schemeClr val="bg1"/>
                </a:solidFill>
                <a:uFillTx/>
                <a:latin typeface="微软雅黑" panose="020B0503020204020204" charset="-122"/>
                <a:ea typeface="Microsoft YaHei Regular" panose="020B0703020204020201" charset="-122"/>
                <a:cs typeface="Microsoft YaHei Regular" panose="020B0703020204020201" charset="-122"/>
                <a:sym typeface="+mn-ea"/>
              </a:rPr>
              <a:t>音视频原理简介</a:t>
            </a:r>
            <a:endParaRPr lang="zh-CN" sz="6000" b="1" kern="2000" spc="80" dirty="0">
              <a:ln w="47625">
                <a:noFill/>
              </a:ln>
              <a:solidFill>
                <a:schemeClr val="bg1"/>
              </a:solidFill>
              <a:uFillTx/>
              <a:latin typeface="微软雅黑" panose="020B0503020204020204" charset="-122"/>
              <a:ea typeface="Microsoft YaHei Regular" panose="020B0703020204020201" charset="-122"/>
              <a:cs typeface="Microsoft YaHei Regular" panose="020B0703020204020201" charset="-122"/>
              <a:sym typeface="+mn-ea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57580" y="2597785"/>
            <a:ext cx="7291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4000" spc="80" dirty="0">
                <a:solidFill>
                  <a:srgbClr val="F5D449"/>
                </a:solidFill>
                <a:uFillTx/>
                <a:latin typeface="微软雅黑" panose="020B0503020204020204" charset="-122"/>
                <a:ea typeface="Microsoft YaHei Regular" panose="020B0703020204020201" charset="-122"/>
                <a:cs typeface="Microsoft YaHei Regular" panose="020B0703020204020201" charset="-122"/>
                <a:sym typeface="+mn-ea"/>
              </a:rPr>
              <a:t>音视频</a:t>
            </a:r>
            <a:endParaRPr lang="zh-CN" altLang="en-US" sz="1400" kern="4000" spc="80" dirty="0">
              <a:solidFill>
                <a:srgbClr val="F5D449"/>
              </a:solidFill>
              <a:uFillTx/>
              <a:latin typeface="微软雅黑" panose="020B0503020204020204" charset="-122"/>
              <a:ea typeface="Microsoft YaHei Regular" panose="020B0703020204020201" charset="-122"/>
              <a:cs typeface="Microsoft YaHei Regular" panose="020B07030202040202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 userDrawn="1"/>
        </p:nvSpPr>
        <p:spPr>
          <a:xfrm>
            <a:off x="5344160" y="744855"/>
            <a:ext cx="15036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5200" b="1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</a:rPr>
              <a:t>目录</a:t>
            </a:r>
            <a:endParaRPr lang="zh-CN" altLang="en-US" sz="5200" b="1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191125" y="1636395"/>
            <a:ext cx="1809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ONTENTS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090" y="2698115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chemeClr val="bg1">
                      <a:lumMod val="85000"/>
                    </a:schemeClr>
                  </a:solidFill>
                </a:ln>
                <a:noFill/>
                <a:latin typeface="Microsoft YaHei Bold" panose="020B0703020204020201" charset="-122"/>
                <a:ea typeface="Microsoft YaHei Bold" panose="020B0703020204020201" charset="-122"/>
              </a:rPr>
              <a:t>01</a:t>
            </a:r>
            <a:endParaRPr lang="en-US" altLang="zh-CN" sz="4800" b="1">
              <a:ln>
                <a:solidFill>
                  <a:schemeClr val="bg1">
                    <a:lumMod val="85000"/>
                  </a:schemeClr>
                </a:solidFill>
              </a:ln>
              <a:noFill/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7090" y="3528060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音视频格式</a:t>
            </a:r>
            <a:endParaRPr lang="en-US" altLang="zh-CN" sz="2400" b="1"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7090" y="4008755"/>
            <a:ext cx="220027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对于常用的视频格式进行简单介绍与常用格式介绍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61410" y="2718435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chemeClr val="bg1">
                      <a:lumMod val="85000"/>
                    </a:schemeClr>
                  </a:solidFill>
                </a:ln>
                <a:noFill/>
                <a:latin typeface="Microsoft YaHei Bold" panose="020B0703020204020201" charset="-122"/>
                <a:ea typeface="Microsoft YaHei Bold" panose="020B0703020204020201" charset="-122"/>
              </a:rPr>
              <a:t>02</a:t>
            </a:r>
            <a:endParaRPr lang="en-US" altLang="zh-CN" sz="4800" b="1">
              <a:ln>
                <a:solidFill>
                  <a:schemeClr val="bg1">
                    <a:lumMod val="85000"/>
                  </a:schemeClr>
                </a:solidFill>
              </a:ln>
              <a:noFill/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61410" y="3548380"/>
            <a:ext cx="17183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H264</a:t>
            </a:r>
            <a:r>
              <a:rPr lang="zh-CN" altLang="en-US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与</a:t>
            </a:r>
            <a:r>
              <a:rPr lang="en-US" altLang="zh-CN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H265</a:t>
            </a:r>
            <a:endParaRPr lang="en-US" altLang="zh-CN" sz="2400" b="1"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61410" y="4029075"/>
            <a:ext cx="2200275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简单描述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H264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与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H265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。同时对于优缺点进行简单介绍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88100" y="2718435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chemeClr val="bg1">
                      <a:lumMod val="85000"/>
                    </a:schemeClr>
                  </a:solidFill>
                </a:ln>
                <a:noFill/>
                <a:latin typeface="Microsoft YaHei Bold" panose="020B0703020204020201" charset="-122"/>
                <a:ea typeface="Microsoft YaHei Bold" panose="020B0703020204020201" charset="-122"/>
              </a:rPr>
              <a:t>03</a:t>
            </a:r>
            <a:endParaRPr lang="en-US" altLang="zh-CN" sz="4800" b="1">
              <a:ln>
                <a:solidFill>
                  <a:schemeClr val="bg1">
                    <a:lumMod val="85000"/>
                  </a:schemeClr>
                </a:solidFill>
              </a:ln>
              <a:noFill/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88100" y="3548380"/>
            <a:ext cx="643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AAC</a:t>
            </a:r>
            <a:endParaRPr lang="en-US" altLang="zh-CN" sz="2400" b="1"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88100" y="4029075"/>
            <a:ext cx="2200275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AAC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的简单介绍。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35440" y="2718435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chemeClr val="bg1">
                      <a:lumMod val="85000"/>
                    </a:schemeClr>
                  </a:solidFill>
                </a:ln>
                <a:noFill/>
                <a:latin typeface="Microsoft YaHei Bold" panose="020B0703020204020201" charset="-122"/>
                <a:ea typeface="Microsoft YaHei Bold" panose="020B0703020204020201" charset="-122"/>
              </a:rPr>
              <a:t>04</a:t>
            </a:r>
            <a:endParaRPr lang="en-US" altLang="zh-CN" sz="4800" b="1">
              <a:ln>
                <a:solidFill>
                  <a:schemeClr val="bg1">
                    <a:lumMod val="85000"/>
                  </a:schemeClr>
                </a:solidFill>
              </a:ln>
              <a:noFill/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35440" y="3548380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实战</a:t>
            </a:r>
            <a:endParaRPr lang="zh-CN" altLang="en-US" sz="2400" b="1"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35440" y="4029075"/>
            <a:ext cx="220027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从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Android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的角度，通过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Android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提供的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API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获取手机中一个视频文件的信息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 userDrawn="1"/>
        </p:nvSpPr>
        <p:spPr>
          <a:xfrm>
            <a:off x="938530" y="1536065"/>
            <a:ext cx="3620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0">
                <a:solidFill>
                  <a:schemeClr val="bg1"/>
                </a:solidFill>
                <a:latin typeface="Arial Regular" panose="020B0604020202090204" charset="0"/>
                <a:ea typeface="Microsoft YaHei Regular" panose="020B0703020204020201" charset="-122"/>
                <a:cs typeface="Arial Regular" panose="020B0604020202090204" charset="0"/>
              </a:rPr>
              <a:t>01</a:t>
            </a:r>
            <a:endParaRPr lang="en-US" altLang="zh-CN" sz="24000">
              <a:solidFill>
                <a:schemeClr val="bg1"/>
              </a:solidFill>
              <a:latin typeface="Arial Regular" panose="020B0604020202090204" charset="0"/>
              <a:ea typeface="Microsoft YaHei Regular" panose="020B0703020204020201" charset="-122"/>
              <a:cs typeface="Arial Regular" panose="020B06040202020902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61915" y="2323465"/>
            <a:ext cx="59321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音视频格式</a:t>
            </a:r>
            <a:endParaRPr lang="zh-CN" altLang="en-US" sz="52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61915" y="3328670"/>
            <a:ext cx="65398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解码流程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常用视频格式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常用音频格式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4.Android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支持音频格式与视频格式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 userDrawn="1"/>
        </p:nvSpPr>
        <p:spPr>
          <a:xfrm>
            <a:off x="938530" y="1536065"/>
            <a:ext cx="3620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0">
                <a:solidFill>
                  <a:schemeClr val="bg1"/>
                </a:solidFill>
                <a:latin typeface="Arial Regular" panose="020B0604020202090204" charset="0"/>
                <a:ea typeface="Microsoft YaHei Regular" panose="020B0703020204020201" charset="-122"/>
                <a:cs typeface="Arial Regular" panose="020B0604020202090204" charset="0"/>
              </a:rPr>
              <a:t>02</a:t>
            </a:r>
            <a:endParaRPr lang="en-US" altLang="zh-CN" sz="24000">
              <a:solidFill>
                <a:schemeClr val="bg1"/>
              </a:solidFill>
              <a:latin typeface="Arial Regular" panose="020B0604020202090204" charset="0"/>
              <a:ea typeface="Microsoft YaHei Regular" panose="020B0703020204020201" charset="-122"/>
              <a:cs typeface="Arial Regular" panose="020B06040202020902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61915" y="2323465"/>
            <a:ext cx="59321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H264</a:t>
            </a:r>
            <a:r>
              <a:rPr lang="zh-CN" altLang="en-US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与</a:t>
            </a:r>
            <a:r>
              <a:rPr lang="en-US" altLang="zh-CN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H265</a:t>
            </a:r>
            <a:endParaRPr lang="en-US" altLang="zh-CN" sz="52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61915" y="3328670"/>
            <a:ext cx="6539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1.H264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简介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2.H265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简介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3.H264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H265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对比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 userDrawn="1"/>
        </p:nvSpPr>
        <p:spPr>
          <a:xfrm>
            <a:off x="938530" y="1536065"/>
            <a:ext cx="3620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0">
                <a:solidFill>
                  <a:schemeClr val="bg1"/>
                </a:solidFill>
                <a:latin typeface="Arial Regular" panose="020B0604020202090204" charset="0"/>
                <a:ea typeface="Microsoft YaHei Regular" panose="020B0703020204020201" charset="-122"/>
                <a:cs typeface="Arial Regular" panose="020B0604020202090204" charset="0"/>
              </a:rPr>
              <a:t>03</a:t>
            </a:r>
            <a:endParaRPr lang="en-US" altLang="zh-CN" sz="24000">
              <a:solidFill>
                <a:schemeClr val="bg1"/>
              </a:solidFill>
              <a:latin typeface="Arial Regular" panose="020B0604020202090204" charset="0"/>
              <a:ea typeface="Microsoft YaHei Regular" panose="020B0703020204020201" charset="-122"/>
              <a:cs typeface="Arial Regular" panose="020B06040202020902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61915" y="2323465"/>
            <a:ext cx="59321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AAC</a:t>
            </a:r>
            <a:endParaRPr lang="en-US" altLang="zh-CN" sz="52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61915" y="3328670"/>
            <a:ext cx="6539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1.AAC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简介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 userDrawn="1"/>
        </p:nvSpPr>
        <p:spPr>
          <a:xfrm>
            <a:off x="938530" y="1536065"/>
            <a:ext cx="3620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0">
                <a:solidFill>
                  <a:schemeClr val="bg1"/>
                </a:solidFill>
                <a:latin typeface="Arial Regular" panose="020B0604020202090204" charset="0"/>
                <a:ea typeface="Microsoft YaHei Regular" panose="020B0703020204020201" charset="-122"/>
                <a:cs typeface="Arial Regular" panose="020B0604020202090204" charset="0"/>
              </a:rPr>
              <a:t>04</a:t>
            </a:r>
            <a:endParaRPr lang="en-US" altLang="zh-CN" sz="24000">
              <a:solidFill>
                <a:schemeClr val="bg1"/>
              </a:solidFill>
              <a:latin typeface="Arial Regular" panose="020B0604020202090204" charset="0"/>
              <a:ea typeface="Microsoft YaHei Regular" panose="020B0703020204020201" charset="-122"/>
              <a:cs typeface="Arial Regular" panose="020B06040202020902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61915" y="2323465"/>
            <a:ext cx="59321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实战</a:t>
            </a:r>
            <a:endParaRPr lang="zh-CN" altLang="en-US" sz="52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61915" y="3328670"/>
            <a:ext cx="65398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Android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代码解析一个本地视频文件，获得对应的轨道信息。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Android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代码将解析出来的轨道信息合成一个视频文件。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标题</a:t>
            </a:r>
            <a:endParaRPr lang="zh-CN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E2YjUyNDI3NjI3MWIwYzFkMThmMzMwYWU0MGMzNTIifQ=="/>
</p:tagLst>
</file>

<file path=ppt/theme/theme1.xml><?xml version="1.0" encoding="utf-8"?>
<a:theme xmlns:a="http://schemas.openxmlformats.org/drawingml/2006/main" name="首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演示</Application>
  <PresentationFormat>宽屏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字魂59号-创粗黑</vt:lpstr>
      <vt:lpstr>黑体</vt:lpstr>
      <vt:lpstr>字魂58号-创中黑</vt:lpstr>
      <vt:lpstr>Arial Regular</vt:lpstr>
      <vt:lpstr>Microsoft YaHei Regular</vt:lpstr>
      <vt:lpstr>微软雅黑</vt:lpstr>
      <vt:lpstr>Microsoft YaHei Bold</vt:lpstr>
      <vt:lpstr>Calibri</vt:lpstr>
      <vt:lpstr>Arial Unicode MS</vt:lpstr>
      <vt:lpstr>首页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</dc:creator>
  <cp:lastModifiedBy>Administrator</cp:lastModifiedBy>
  <cp:revision>44</cp:revision>
  <dcterms:created xsi:type="dcterms:W3CDTF">2022-04-25T11:07:00Z</dcterms:created>
  <dcterms:modified xsi:type="dcterms:W3CDTF">2022-06-17T05:44:38Z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3D16F3AAA4BA4CD59A22B45627711942</vt:lpwstr>
  </property>
</Properties>
</file>