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5" r:id="rId3"/>
    <p:sldId id="514" r:id="rId5"/>
    <p:sldId id="531" r:id="rId6"/>
    <p:sldId id="532" r:id="rId7"/>
    <p:sldId id="533" r:id="rId8"/>
    <p:sldId id="534" r:id="rId9"/>
    <p:sldId id="515" r:id="rId10"/>
    <p:sldId id="519" r:id="rId11"/>
    <p:sldId id="495" r:id="rId12"/>
  </p:sldIdLst>
  <p:sldSz cx="12192000" cy="6858000"/>
  <p:notesSz cx="6858000" cy="9144000"/>
  <p:custShowLst>
    <p:custShow name="自定义放映 1" id="0">
      <p:sldLst>
        <p:sld r:id="rId3"/>
        <p:sld r:id="rId12"/>
      </p:sldLst>
    </p:custShow>
  </p:custShowLst>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玄 览" initials="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5506B"/>
    <a:srgbClr val="DF5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32B5-3FB6-4269-96C0-309213967D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53593-F221-48A8-935F-13F053795E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哈哈哈哈哈</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Specifically, we firstly divide samples into sequences with fixed shape. Then, we use two TDCN branches to learn discriminate features for detecting depression. In the third part, the learned features are fused by FWA, which assigns weights to different feature channels.</a:t>
            </a:r>
            <a:endParaRPr lang="zh-CN" altLang="en-US" dirty="0"/>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03DC028-AB27-4FB2-ABF4-B3C329B8ECB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881A7AB-76D7-4D6D-BFF4-4DDA1847B46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C6240C-0D85-4071-9B21-C59247C4A82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8A2A6F-B457-4129-8A5C-5ED6FA6964C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FCBD535-462A-441A-BEE3-4FFDB0F2A49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BF936CD-0F27-4A29-9827-660AD0BFEA5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F5D472E-5D14-4AE5-A8CB-AC2589D9D13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641BBD-6B7D-4779-8795-3618CA6CEAC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43E902-30BD-469C-83F3-2DB0ADA332FD}"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6EF1F5F-40F3-4AFD-A771-619BABA86FB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B0101-E213-48D4-AF47-235BE45AD4C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FB5F2-0237-4EE2-B9AF-16DCE170470A}"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2194D-BA36-4BF1-B8FC-A829505CB2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748665" y="3787140"/>
            <a:ext cx="10695305" cy="1568450"/>
          </a:xfrm>
          <a:prstGeom prst="rect">
            <a:avLst/>
          </a:prstGeom>
          <a:noFill/>
        </p:spPr>
        <p:txBody>
          <a:bodyPr wrap="square" lIns="91440" tIns="45720" rIns="91440" bIns="45720" rtlCol="0">
            <a:spAutoFit/>
          </a:bodyPr>
          <a:lstStyle/>
          <a:p>
            <a:pPr algn="l"/>
            <a:r>
              <a:rPr kumimoji="1" lang="zh-CN" altLang="en-US" sz="2400" b="1" dirty="0">
                <a:solidFill>
                  <a:srgbClr val="25506B"/>
                </a:solidFill>
                <a:latin typeface="微软雅黑" panose="020B0503020204020204" pitchFamily="34" charset="-122"/>
                <a:ea typeface="微软雅黑" panose="020B0503020204020204" pitchFamily="34" charset="-122"/>
                <a:cs typeface="微软雅黑" panose="020B0503020204020204" pitchFamily="34" charset="-122"/>
              </a:rPr>
              <a:t>参考：</a:t>
            </a:r>
            <a:endParaRPr kumimoji="1" lang="zh-CN" altLang="en-US" sz="2400" b="1" dirty="0">
              <a:solidFill>
                <a:srgbClr val="25506B"/>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kumimoji="1" lang="zh-CN" altLang="en-US" sz="2400" b="1" dirty="0">
                <a:solidFill>
                  <a:srgbClr val="25506B"/>
                </a:solidFill>
                <a:latin typeface="微软雅黑" panose="020B0503020204020204" pitchFamily="34" charset="-122"/>
                <a:ea typeface="微软雅黑" panose="020B0503020204020204" pitchFamily="34" charset="-122"/>
                <a:cs typeface="微软雅黑" panose="020B0503020204020204" pitchFamily="34" charset="-122"/>
              </a:rPr>
              <a:t>Zamir S W, Arora A, Khan S, et al. Restormer: Efficient Transformer for High-Resolution Image Restoration[J]. arXiv preprint arXiv:2111.09881, 2021.</a:t>
            </a:r>
            <a:endParaRPr kumimoji="1" lang="zh-CN" altLang="en-US" sz="2400" b="1" dirty="0">
              <a:solidFill>
                <a:srgbClr val="25506B"/>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748665" y="924560"/>
            <a:ext cx="10695305" cy="1568450"/>
          </a:xfrm>
          <a:prstGeom prst="rect">
            <a:avLst/>
          </a:prstGeom>
        </p:spPr>
        <p:txBody>
          <a:bodyPr wrap="square" lIns="91440" tIns="45720" rIns="91440" bIns="45720">
            <a:spAutoFit/>
          </a:bodyPr>
          <a:lstStyle/>
          <a:p>
            <a:r>
              <a:rPr lang="zh-CN" altLang="en-US" sz="4800" b="1" dirty="0">
                <a:solidFill>
                  <a:srgbClr val="25506B"/>
                </a:solidFill>
                <a:latin typeface="微软雅黑" panose="020B0503020204020204" pitchFamily="34" charset="-122"/>
                <a:ea typeface="微软雅黑" panose="020B0503020204020204" pitchFamily="34" charset="-122"/>
              </a:rPr>
              <a:t>使用</a:t>
            </a:r>
            <a:r>
              <a:rPr lang="en-US" altLang="zh-CN" sz="4800" b="1" dirty="0">
                <a:solidFill>
                  <a:srgbClr val="25506B"/>
                </a:solidFill>
                <a:latin typeface="微软雅黑" panose="020B0503020204020204" pitchFamily="34" charset="-122"/>
                <a:ea typeface="微软雅黑" panose="020B0503020204020204" pitchFamily="34" charset="-122"/>
              </a:rPr>
              <a:t>Restormer</a:t>
            </a:r>
            <a:r>
              <a:rPr lang="zh-CN" altLang="en-US" sz="4800" b="1" dirty="0">
                <a:solidFill>
                  <a:srgbClr val="25506B"/>
                </a:solidFill>
                <a:latin typeface="微软雅黑" panose="020B0503020204020204" pitchFamily="34" charset="-122"/>
                <a:ea typeface="微软雅黑" panose="020B0503020204020204" pitchFamily="34" charset="-122"/>
              </a:rPr>
              <a:t>网络进行</a:t>
            </a:r>
            <a:r>
              <a:rPr lang="en-US" altLang="zh-CN" sz="4800" b="1" dirty="0">
                <a:solidFill>
                  <a:srgbClr val="25506B"/>
                </a:solidFill>
                <a:latin typeface="微软雅黑" panose="020B0503020204020204" pitchFamily="34" charset="-122"/>
                <a:ea typeface="微软雅黑" panose="020B0503020204020204" pitchFamily="34" charset="-122"/>
              </a:rPr>
              <a:t>raw</a:t>
            </a:r>
            <a:r>
              <a:rPr lang="zh-CN" altLang="en-US" sz="4800" b="1" dirty="0">
                <a:solidFill>
                  <a:srgbClr val="25506B"/>
                </a:solidFill>
                <a:latin typeface="微软雅黑" panose="020B0503020204020204" pitchFamily="34" charset="-122"/>
                <a:ea typeface="微软雅黑" panose="020B0503020204020204" pitchFamily="34" charset="-122"/>
              </a:rPr>
              <a:t>域的</a:t>
            </a:r>
            <a:r>
              <a:rPr lang="zh-CN" altLang="en-US" sz="4800" b="1" dirty="0">
                <a:solidFill>
                  <a:srgbClr val="25506B"/>
                </a:solidFill>
                <a:latin typeface="微软雅黑" panose="020B0503020204020204" pitchFamily="34" charset="-122"/>
                <a:ea typeface="微软雅黑" panose="020B0503020204020204" pitchFamily="34" charset="-122"/>
              </a:rPr>
              <a:t>图像去噪</a:t>
            </a:r>
            <a:endParaRPr lang="zh-CN" altLang="en-US" sz="4800" b="1" dirty="0">
              <a:solidFill>
                <a:srgbClr val="25506B"/>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3528796"/>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563495"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网络结构</a:t>
            </a:r>
            <a:r>
              <a:rPr lang="zh-CN" altLang="en-US" sz="2400" dirty="0"/>
              <a:t>图</a:t>
            </a:r>
            <a:endParaRPr lang="zh-CN" altLang="en-US" sz="2400" dirty="0"/>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
            </p:custDataLst>
          </p:nvPr>
        </p:nvPicPr>
        <p:blipFill>
          <a:blip r:embed="rId2"/>
          <a:stretch>
            <a:fillRect/>
          </a:stretch>
        </p:blipFill>
        <p:spPr>
          <a:xfrm>
            <a:off x="50165" y="1223010"/>
            <a:ext cx="12091670" cy="4622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563495"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网络</a:t>
            </a:r>
            <a:r>
              <a:rPr lang="zh-CN" altLang="en-US" sz="2400" dirty="0"/>
              <a:t>参数</a:t>
            </a:r>
            <a:endParaRPr lang="zh-CN" altLang="en-US" sz="2400" dirty="0"/>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58570"/>
            <a:ext cx="10929620" cy="1641475"/>
          </a:xfrm>
          <a:prstGeom prst="rect">
            <a:avLst/>
          </a:prstGeom>
          <a:noFill/>
        </p:spPr>
        <p:txBody>
          <a:bodyPr wrap="square" rtlCol="0">
            <a:spAutoFit/>
          </a:bodyPr>
          <a:p>
            <a:pPr>
              <a:lnSpc>
                <a:spcPct val="140000"/>
              </a:lnSpc>
            </a:pPr>
            <a:r>
              <a:rPr lang="zh-CN" altLang="en-US" sz="2400"/>
              <a:t>为了充分利用</a:t>
            </a:r>
            <a:r>
              <a:rPr lang="en-US" altLang="zh-CN" sz="2400"/>
              <a:t>50M</a:t>
            </a:r>
            <a:r>
              <a:rPr lang="zh-CN" altLang="en-US" sz="2400"/>
              <a:t>的参数限制，我尽可能调整网络的参数使其逼近</a:t>
            </a:r>
            <a:r>
              <a:rPr lang="en-US" altLang="zh-CN" sz="2400"/>
              <a:t>50M</a:t>
            </a:r>
            <a:r>
              <a:rPr lang="zh-CN" altLang="en-US" sz="2400"/>
              <a:t>。更改输入输出通道数为</a:t>
            </a:r>
            <a:r>
              <a:rPr lang="en-US" altLang="zh-CN" sz="2400"/>
              <a:t>4</a:t>
            </a:r>
            <a:r>
              <a:rPr lang="zh-CN" altLang="en-US" sz="2400"/>
              <a:t>，第一层提取的维度设置为</a:t>
            </a:r>
            <a:r>
              <a:rPr lang="en-US" altLang="zh-CN" sz="2400"/>
              <a:t>32</a:t>
            </a:r>
            <a:r>
              <a:rPr lang="zh-CN" altLang="en-US" sz="2400"/>
              <a:t>，其余的与原论文中的设置一致。得到大约</a:t>
            </a:r>
            <a:r>
              <a:rPr lang="en-US" altLang="zh-CN" sz="2400"/>
              <a:t>46M</a:t>
            </a:r>
            <a:r>
              <a:rPr lang="zh-CN" altLang="en-US" sz="2400"/>
              <a:t>模型文件。</a:t>
            </a:r>
            <a:endParaRPr lang="zh-CN" altLang="en-US" sz="2400"/>
          </a:p>
        </p:txBody>
      </p:sp>
      <p:pic>
        <p:nvPicPr>
          <p:cNvPr id="5" name="图片 4"/>
          <p:cNvPicPr>
            <a:picLocks noChangeAspect="1"/>
          </p:cNvPicPr>
          <p:nvPr/>
        </p:nvPicPr>
        <p:blipFill>
          <a:blip r:embed="rId1"/>
          <a:stretch>
            <a:fillRect/>
          </a:stretch>
        </p:blipFill>
        <p:spPr>
          <a:xfrm>
            <a:off x="5419725" y="2625090"/>
            <a:ext cx="4253865" cy="3369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563495"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a:t>
            </a:r>
            <a:r>
              <a:rPr lang="zh-CN" altLang="en-US" sz="2400" dirty="0"/>
              <a:t>预处理</a:t>
            </a:r>
            <a:endParaRPr lang="zh-CN" altLang="en-US" sz="2400" dirty="0"/>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58570"/>
            <a:ext cx="10929620" cy="1641475"/>
          </a:xfrm>
          <a:prstGeom prst="rect">
            <a:avLst/>
          </a:prstGeom>
          <a:noFill/>
        </p:spPr>
        <p:txBody>
          <a:bodyPr wrap="square" rtlCol="0">
            <a:spAutoFit/>
          </a:bodyPr>
          <a:p>
            <a:pPr>
              <a:lnSpc>
                <a:spcPct val="140000"/>
              </a:lnSpc>
            </a:pPr>
            <a:r>
              <a:rPr lang="zh-CN" altLang="en-US" sz="2400"/>
              <a:t>由于图像太大，所以需要将其裁剪为小图，进行训练。我将原图按指定步长，无重叠的裁剪为一系列</a:t>
            </a:r>
            <a:r>
              <a:rPr lang="en-US" altLang="zh-CN" sz="2400"/>
              <a:t>4*200*200</a:t>
            </a:r>
            <a:r>
              <a:rPr lang="zh-CN" altLang="en-US" sz="2400"/>
              <a:t>的小图，标准化后保存为</a:t>
            </a:r>
            <a:r>
              <a:rPr lang="en-US" altLang="zh-CN" sz="2400"/>
              <a:t>npy</a:t>
            </a:r>
            <a:r>
              <a:rPr lang="zh-CN" altLang="en-US" sz="2400"/>
              <a:t>格式的文件。裁剪方法</a:t>
            </a:r>
            <a:r>
              <a:rPr lang="zh-CN" altLang="en-US" sz="2400"/>
              <a:t>如下图。</a:t>
            </a:r>
            <a:endParaRPr lang="zh-CN" altLang="en-US" sz="2400"/>
          </a:p>
        </p:txBody>
      </p:sp>
      <p:sp>
        <p:nvSpPr>
          <p:cNvPr id="4" name="矩形 3"/>
          <p:cNvSpPr/>
          <p:nvPr/>
        </p:nvSpPr>
        <p:spPr>
          <a:xfrm>
            <a:off x="1888490" y="3119120"/>
            <a:ext cx="5019040" cy="3042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88849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88849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88849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88849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88849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242824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242824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242824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42824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242824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458724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458724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458724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458724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404749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404749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404749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404749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404749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350774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0774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350774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350774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350774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296799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296799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nvSpPr>
        <p:spPr>
          <a:xfrm>
            <a:off x="296799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296799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296799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458724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512699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512699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512699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512699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512699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5666740" y="4740275"/>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5666740" y="3660775"/>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5666740" y="4200525"/>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5666740" y="5280025"/>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5666740" y="3121025"/>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矩形 53"/>
          <p:cNvSpPr/>
          <p:nvPr/>
        </p:nvSpPr>
        <p:spPr>
          <a:xfrm>
            <a:off x="6206490" y="47383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6206490" y="365887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矩形 55"/>
          <p:cNvSpPr/>
          <p:nvPr/>
        </p:nvSpPr>
        <p:spPr>
          <a:xfrm>
            <a:off x="6206490" y="41986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6206490" y="5278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6206490" y="3119120"/>
            <a:ext cx="540000" cy="54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563495"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a:t>
            </a:r>
            <a:r>
              <a:rPr lang="zh-CN" altLang="en-US" sz="2400" dirty="0"/>
              <a:t>增强</a:t>
            </a:r>
            <a:endParaRPr lang="zh-CN" altLang="en-US" sz="2400" dirty="0"/>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58570"/>
            <a:ext cx="10929620" cy="2675255"/>
          </a:xfrm>
          <a:prstGeom prst="rect">
            <a:avLst/>
          </a:prstGeom>
          <a:noFill/>
        </p:spPr>
        <p:txBody>
          <a:bodyPr wrap="square" rtlCol="0">
            <a:spAutoFit/>
          </a:bodyPr>
          <a:p>
            <a:pPr>
              <a:lnSpc>
                <a:spcPct val="140000"/>
              </a:lnSpc>
            </a:pPr>
            <a:r>
              <a:rPr lang="zh-CN" altLang="en-US" sz="2400"/>
              <a:t>仿照</a:t>
            </a:r>
            <a:r>
              <a:rPr lang="en-US" altLang="zh-CN" sz="2400"/>
              <a:t>SRMNet</a:t>
            </a:r>
            <a:r>
              <a:rPr lang="zh-CN" altLang="en-US" sz="2400"/>
              <a:t>论文中的数据增强方法，进行图像随机裁剪为</a:t>
            </a:r>
            <a:r>
              <a:rPr lang="en-US" altLang="zh-CN" sz="2400"/>
              <a:t>4*192*192</a:t>
            </a:r>
            <a:r>
              <a:rPr lang="zh-CN" altLang="en-US" sz="2400"/>
              <a:t>大小，进行随机水平垂直翻转，进行随机旋转</a:t>
            </a:r>
            <a:r>
              <a:rPr lang="en-US" altLang="zh-CN" sz="2400"/>
              <a:t>90</a:t>
            </a:r>
            <a:r>
              <a:rPr lang="zh-CN" altLang="en-US" sz="2400"/>
              <a:t>°、</a:t>
            </a:r>
            <a:r>
              <a:rPr lang="en-US" altLang="zh-CN" sz="2400">
                <a:sym typeface="+mn-ea"/>
              </a:rPr>
              <a:t>180</a:t>
            </a:r>
            <a:r>
              <a:rPr lang="zh-CN" altLang="en-US" sz="2400">
                <a:sym typeface="+mn-ea"/>
              </a:rPr>
              <a:t>°、</a:t>
            </a:r>
            <a:r>
              <a:rPr lang="en-US" altLang="zh-CN" sz="2400"/>
              <a:t>270</a:t>
            </a:r>
            <a:r>
              <a:rPr lang="zh-CN" altLang="en-US" sz="2400"/>
              <a:t>°。</a:t>
            </a:r>
            <a:endParaRPr lang="zh-CN" altLang="en-US" sz="2400"/>
          </a:p>
          <a:p>
            <a:pPr>
              <a:lnSpc>
                <a:spcPct val="140000"/>
              </a:lnSpc>
            </a:pPr>
            <a:endParaRPr lang="zh-CN" altLang="en-US" sz="2400"/>
          </a:p>
          <a:p>
            <a:pPr>
              <a:lnSpc>
                <a:spcPct val="140000"/>
              </a:lnSpc>
            </a:pPr>
            <a:r>
              <a:rPr lang="zh-CN" altLang="en-US" sz="2400"/>
              <a:t>参考代码</a:t>
            </a:r>
            <a:r>
              <a:rPr lang="zh-CN" altLang="en-US" sz="2400"/>
              <a:t>链接：https://github.com/TentativeGitHub/SRMNet/blob/main/dataset_RGB.py</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1643380"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训练</a:t>
            </a:r>
            <a:endParaRPr lang="zh-CN" altLang="en-US" sz="2400" dirty="0"/>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49045"/>
            <a:ext cx="10929620" cy="3192145"/>
          </a:xfrm>
          <a:prstGeom prst="rect">
            <a:avLst/>
          </a:prstGeom>
          <a:noFill/>
        </p:spPr>
        <p:txBody>
          <a:bodyPr wrap="square" rtlCol="0">
            <a:spAutoFit/>
          </a:bodyPr>
          <a:p>
            <a:pPr>
              <a:lnSpc>
                <a:spcPct val="140000"/>
              </a:lnSpc>
            </a:pPr>
            <a:r>
              <a:rPr lang="en-US" altLang="zh-CN" sz="2400"/>
              <a:t>1</a:t>
            </a:r>
            <a:r>
              <a:rPr lang="zh-CN" altLang="en-US" sz="2400"/>
              <a:t>、使用</a:t>
            </a:r>
            <a:r>
              <a:rPr lang="en-US" altLang="zh-CN" sz="2400"/>
              <a:t>95%</a:t>
            </a:r>
            <a:r>
              <a:rPr lang="zh-CN" altLang="en-US" sz="2400"/>
              <a:t>做训练集，</a:t>
            </a:r>
            <a:r>
              <a:rPr lang="en-US" altLang="zh-CN" sz="2400"/>
              <a:t>5%</a:t>
            </a:r>
            <a:r>
              <a:rPr lang="zh-CN" altLang="en-US" sz="2400"/>
              <a:t>做</a:t>
            </a:r>
            <a:r>
              <a:rPr lang="zh-CN" altLang="en-US" sz="2400"/>
              <a:t>验证集。</a:t>
            </a:r>
            <a:endParaRPr lang="zh-CN" altLang="en-US" sz="2400"/>
          </a:p>
          <a:p>
            <a:pPr>
              <a:lnSpc>
                <a:spcPct val="140000"/>
              </a:lnSpc>
            </a:pPr>
            <a:r>
              <a:rPr lang="en-US" altLang="zh-CN" sz="2400"/>
              <a:t>2</a:t>
            </a:r>
            <a:r>
              <a:rPr lang="zh-CN" altLang="en-US" sz="2400"/>
              <a:t>、使用</a:t>
            </a:r>
            <a:r>
              <a:rPr lang="en-US" altLang="zh-CN" sz="2400"/>
              <a:t>AdamW</a:t>
            </a:r>
            <a:r>
              <a:rPr lang="zh-CN" altLang="en-US" sz="2400"/>
              <a:t>优化器，</a:t>
            </a:r>
            <a:r>
              <a:rPr lang="en-US" altLang="zh-CN" sz="2400"/>
              <a:t>(beta1, beta2) = (0.9, 0.999)</a:t>
            </a:r>
            <a:r>
              <a:rPr lang="zh-CN" altLang="en-US" sz="2400"/>
              <a:t>，</a:t>
            </a:r>
            <a:r>
              <a:rPr lang="en-US" altLang="zh-CN" sz="2400"/>
              <a:t>batch_size = 8</a:t>
            </a:r>
            <a:r>
              <a:rPr lang="zh-CN" altLang="en-US" sz="2400"/>
              <a:t>，一张图像大小为</a:t>
            </a:r>
            <a:r>
              <a:rPr lang="en-US" altLang="zh-CN" sz="2400"/>
              <a:t>(4, 192, 192)</a:t>
            </a:r>
            <a:r>
              <a:rPr lang="zh-CN" altLang="en-US" sz="2400"/>
              <a:t>。</a:t>
            </a:r>
            <a:endParaRPr lang="zh-CN" altLang="en-US" sz="2400"/>
          </a:p>
          <a:p>
            <a:pPr>
              <a:lnSpc>
                <a:spcPct val="140000"/>
              </a:lnSpc>
            </a:pPr>
            <a:r>
              <a:rPr lang="en-US" altLang="zh-CN" sz="2400"/>
              <a:t>3</a:t>
            </a:r>
            <a:r>
              <a:rPr lang="zh-CN" altLang="en-US" sz="2400"/>
              <a:t>、使用</a:t>
            </a:r>
            <a:r>
              <a:rPr lang="en-US" altLang="zh-CN" sz="2400"/>
              <a:t>ReduceLROnPlateau</a:t>
            </a:r>
            <a:r>
              <a:rPr lang="zh-CN" altLang="en-US" sz="2400"/>
              <a:t>动态调整学习率，设置初始学习率为</a:t>
            </a:r>
            <a:r>
              <a:rPr lang="en-US" altLang="zh-CN" sz="2400"/>
              <a:t>1e-4</a:t>
            </a:r>
            <a:r>
              <a:rPr lang="zh-CN" altLang="en-US" sz="2400"/>
              <a:t>，最小学习率为</a:t>
            </a:r>
            <a:r>
              <a:rPr lang="en-US" altLang="zh-CN" sz="2400"/>
              <a:t>1e-6</a:t>
            </a:r>
            <a:r>
              <a:rPr lang="zh-CN" altLang="en-US" sz="2400"/>
              <a:t>，</a:t>
            </a:r>
            <a:r>
              <a:rPr lang="en-US" altLang="zh-CN" sz="2400"/>
              <a:t>patience = 4</a:t>
            </a:r>
            <a:r>
              <a:rPr lang="zh-CN" altLang="en-US" sz="2400"/>
              <a:t>，</a:t>
            </a:r>
            <a:r>
              <a:rPr lang="en-US" altLang="zh-CN" sz="2400"/>
              <a:t>factor = 0.7</a:t>
            </a:r>
            <a:r>
              <a:rPr lang="zh-CN" altLang="en-US" sz="2400"/>
              <a:t>。</a:t>
            </a:r>
            <a:endParaRPr lang="zh-CN" altLang="en-US" sz="2400"/>
          </a:p>
          <a:p>
            <a:pPr>
              <a:lnSpc>
                <a:spcPct val="140000"/>
              </a:lnSpc>
            </a:pPr>
            <a:r>
              <a:rPr lang="en-US" altLang="zh-CN" sz="2400"/>
              <a:t>4</a:t>
            </a:r>
            <a:r>
              <a:rPr lang="zh-CN" altLang="en-US" sz="2400"/>
              <a:t>、预测时必须</a:t>
            </a:r>
            <a:r>
              <a:rPr lang="zh-CN" altLang="en-US" sz="2400"/>
              <a:t>以整张图预测，该网络预测时需要</a:t>
            </a:r>
            <a:r>
              <a:rPr lang="en-US" altLang="zh-CN" sz="2400"/>
              <a:t>32G</a:t>
            </a:r>
            <a:r>
              <a:rPr lang="zh-CN" altLang="en-US" sz="2400"/>
              <a:t>内存。</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160270"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loss</a:t>
            </a:r>
            <a:r>
              <a:rPr lang="zh-CN" altLang="en-US" sz="2400">
                <a:sym typeface="+mn-ea"/>
              </a:rPr>
              <a:t>函数</a:t>
            </a:r>
            <a:r>
              <a:rPr lang="zh-CN" altLang="en-US" sz="2400">
                <a:sym typeface="+mn-ea"/>
              </a:rPr>
              <a:t>选择</a:t>
            </a:r>
            <a:endParaRPr lang="zh-CN" altLang="en-US" sz="2400">
              <a:sym typeface="+mn-ea"/>
            </a:endParaRPr>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58570"/>
            <a:ext cx="10929620" cy="3709035"/>
          </a:xfrm>
          <a:prstGeom prst="rect">
            <a:avLst/>
          </a:prstGeom>
          <a:noFill/>
        </p:spPr>
        <p:txBody>
          <a:bodyPr wrap="square" rtlCol="0">
            <a:spAutoFit/>
          </a:bodyPr>
          <a:p>
            <a:pPr>
              <a:lnSpc>
                <a:spcPct val="140000"/>
              </a:lnSpc>
            </a:pPr>
            <a:r>
              <a:rPr lang="en-US" sz="2400"/>
              <a:t>loss</a:t>
            </a:r>
            <a:r>
              <a:rPr lang="zh-CN" altLang="en-US" sz="2400"/>
              <a:t>函数可选：</a:t>
            </a:r>
            <a:r>
              <a:rPr lang="en-US" altLang="zh-CN" sz="2400"/>
              <a:t>L1</a:t>
            </a:r>
            <a:r>
              <a:rPr lang="zh-CN" altLang="en-US" sz="2400"/>
              <a:t>、</a:t>
            </a:r>
            <a:r>
              <a:rPr lang="en-US" altLang="zh-CN" sz="2400"/>
              <a:t>MSE</a:t>
            </a:r>
            <a:r>
              <a:rPr lang="zh-CN" altLang="en-US" sz="2400"/>
              <a:t>、</a:t>
            </a:r>
            <a:r>
              <a:rPr lang="en-US" altLang="zh-CN" sz="2400"/>
              <a:t>Carbonnier Loss</a:t>
            </a:r>
            <a:r>
              <a:rPr lang="zh-CN" altLang="en-US" sz="2400"/>
              <a:t>、</a:t>
            </a:r>
            <a:r>
              <a:rPr lang="en-US" altLang="zh-CN" sz="2400"/>
              <a:t>PSNRLoss</a:t>
            </a:r>
            <a:endParaRPr lang="en-US" altLang="zh-CN" sz="2400"/>
          </a:p>
          <a:p>
            <a:pPr>
              <a:lnSpc>
                <a:spcPct val="140000"/>
              </a:lnSpc>
            </a:pPr>
            <a:r>
              <a:rPr lang="en-US" altLang="zh-CN" sz="2400"/>
              <a:t>1</a:t>
            </a:r>
            <a:r>
              <a:rPr lang="zh-CN" altLang="en-US" sz="2400"/>
              <a:t>、由于</a:t>
            </a:r>
            <a:r>
              <a:rPr lang="en-US" altLang="zh-CN" sz="2400"/>
              <a:t>PSNR</a:t>
            </a:r>
            <a:r>
              <a:rPr lang="zh-CN" altLang="en-US" sz="2400"/>
              <a:t>是根据</a:t>
            </a:r>
            <a:r>
              <a:rPr lang="en-US" altLang="zh-CN" sz="2400"/>
              <a:t>MSE</a:t>
            </a:r>
            <a:r>
              <a:rPr lang="zh-CN" altLang="en-US" sz="2400"/>
              <a:t>计算的，但是直接使用</a:t>
            </a:r>
            <a:r>
              <a:rPr lang="en-US" altLang="zh-CN" sz="2400"/>
              <a:t>MSE</a:t>
            </a:r>
            <a:r>
              <a:rPr lang="zh-CN" altLang="en-US" sz="2400"/>
              <a:t>作为损失函数会有优化问题。</a:t>
            </a:r>
            <a:endParaRPr lang="zh-CN" altLang="en-US" sz="2400"/>
          </a:p>
          <a:p>
            <a:pPr>
              <a:lnSpc>
                <a:spcPct val="140000"/>
              </a:lnSpc>
            </a:pPr>
            <a:r>
              <a:rPr lang="zh-CN" altLang="en-US" sz="2400"/>
              <a:t>所以为了达到更高的</a:t>
            </a:r>
            <a:r>
              <a:rPr lang="en-US" altLang="zh-CN" sz="2400"/>
              <a:t>PSNR</a:t>
            </a:r>
            <a:r>
              <a:rPr lang="zh-CN" altLang="en-US" sz="2400"/>
              <a:t>，我先使用</a:t>
            </a:r>
            <a:r>
              <a:rPr lang="en-US" altLang="zh-CN" sz="2400"/>
              <a:t>L1</a:t>
            </a:r>
            <a:r>
              <a:rPr lang="zh-CN" altLang="en-US" sz="2400"/>
              <a:t>损失训练</a:t>
            </a:r>
            <a:r>
              <a:rPr lang="en-US" altLang="zh-CN" sz="2400"/>
              <a:t>42</a:t>
            </a:r>
            <a:r>
              <a:rPr lang="zh-CN" altLang="en-US" sz="2400"/>
              <a:t>个</a:t>
            </a:r>
            <a:r>
              <a:rPr lang="en-US" altLang="zh-CN" sz="2400"/>
              <a:t>epoch</a:t>
            </a:r>
            <a:r>
              <a:rPr lang="zh-CN" altLang="en-US" sz="2400"/>
              <a:t>，然后换</a:t>
            </a:r>
            <a:r>
              <a:rPr lang="en-US" altLang="zh-CN" sz="2400"/>
              <a:t>MSE</a:t>
            </a:r>
            <a:r>
              <a:rPr lang="zh-CN" altLang="en-US" sz="2400"/>
              <a:t>一直训练。直到</a:t>
            </a:r>
            <a:r>
              <a:rPr lang="en-US" altLang="zh-CN" sz="2400"/>
              <a:t>MSE</a:t>
            </a:r>
            <a:r>
              <a:rPr lang="zh-CN" altLang="en-US" sz="2400"/>
              <a:t>损失也不再降低时，我试图将其更换为</a:t>
            </a:r>
            <a:r>
              <a:rPr lang="en-US" altLang="zh-CN" sz="2400">
                <a:sym typeface="+mn-ea"/>
              </a:rPr>
              <a:t>Carbonnier Loss</a:t>
            </a:r>
            <a:r>
              <a:rPr lang="zh-CN" altLang="en-US" sz="2400">
                <a:sym typeface="+mn-ea"/>
              </a:rPr>
              <a:t>或者</a:t>
            </a:r>
            <a:r>
              <a:rPr lang="en-US" altLang="zh-CN" sz="2400">
                <a:sym typeface="+mn-ea"/>
              </a:rPr>
              <a:t>PSNRLoss</a:t>
            </a:r>
            <a:r>
              <a:rPr lang="zh-CN" altLang="en-US" sz="2400">
                <a:sym typeface="+mn-ea"/>
              </a:rPr>
              <a:t>，然而结果</a:t>
            </a:r>
            <a:r>
              <a:rPr lang="zh-CN" altLang="en-US" sz="2400">
                <a:sym typeface="+mn-ea"/>
              </a:rPr>
              <a:t>都没有变得更好。</a:t>
            </a:r>
            <a:endParaRPr lang="en-US" altLang="zh-CN" sz="2400"/>
          </a:p>
          <a:p>
            <a:pPr>
              <a:lnSpc>
                <a:spcPct val="140000"/>
              </a:lnSpc>
            </a:pPr>
            <a:r>
              <a:rPr lang="en-US" altLang="zh-CN" sz="2400"/>
              <a:t>2</a:t>
            </a:r>
            <a:r>
              <a:rPr lang="zh-CN" altLang="en-US" sz="2400"/>
              <a:t>、在</a:t>
            </a:r>
            <a:r>
              <a:rPr lang="en-US" altLang="zh-CN" sz="2400"/>
              <a:t>loss</a:t>
            </a:r>
            <a:r>
              <a:rPr lang="zh-CN" altLang="en-US" sz="2400"/>
              <a:t>不再降低时，我试图学习</a:t>
            </a:r>
            <a:r>
              <a:rPr lang="en-US" altLang="zh-CN" sz="2400"/>
              <a:t>restormer</a:t>
            </a:r>
            <a:r>
              <a:rPr lang="zh-CN" altLang="en-US" sz="2400"/>
              <a:t>论文中的训练策略，更换不一样大小的图片继续训练，效果提升</a:t>
            </a:r>
            <a:r>
              <a:rPr lang="zh-CN" altLang="en-US" sz="2400"/>
              <a:t>不明显。</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89915" y="365760"/>
            <a:ext cx="2855595" cy="480060"/>
          </a:xfrm>
          <a:prstGeom prst="roundRect">
            <a:avLst/>
          </a:prstGeom>
          <a:solidFill>
            <a:srgbClr val="25506B"/>
          </a:solidFill>
          <a:ln>
            <a:solidFill>
              <a:srgbClr val="255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ym typeface="+mn-ea"/>
              </a:rPr>
              <a:t>最后一张图</a:t>
            </a:r>
            <a:r>
              <a:rPr lang="zh-CN" altLang="en-US" sz="2400">
                <a:sym typeface="+mn-ea"/>
              </a:rPr>
              <a:t>再预测</a:t>
            </a:r>
            <a:endParaRPr lang="zh-CN" altLang="en-US" sz="2400">
              <a:sym typeface="+mn-ea"/>
            </a:endParaRPr>
          </a:p>
        </p:txBody>
      </p:sp>
      <p:sp>
        <p:nvSpPr>
          <p:cNvPr id="3" name="灯片编号占位符 2"/>
          <p:cNvSpPr>
            <a:spLocks noGrp="1"/>
          </p:cNvSpPr>
          <p:nvPr>
            <p:ph type="sldNum" sz="quarter" idx="12"/>
          </p:nvPr>
        </p:nvSpPr>
        <p:spPr/>
        <p:txBody>
          <a:bodyPr/>
          <a:lstStyle/>
          <a:p>
            <a:fld id="{5A52194D-BA36-4BF1-B8FC-A829505CB2A0}" type="slidenum">
              <a:rPr lang="zh-CN" altLang="en-US" smtClean="0"/>
            </a:fld>
            <a:endParaRPr lang="zh-CN" altLang="en-US" dirty="0"/>
          </a:p>
        </p:txBody>
      </p:sp>
      <p:cxnSp>
        <p:nvCxnSpPr>
          <p:cNvPr id="9" name="直接连接符 8"/>
          <p:cNvCxnSpPr/>
          <p:nvPr/>
        </p:nvCxnSpPr>
        <p:spPr>
          <a:xfrm>
            <a:off x="0" y="10853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89915" y="1258570"/>
            <a:ext cx="10929620" cy="1641475"/>
          </a:xfrm>
          <a:prstGeom prst="rect">
            <a:avLst/>
          </a:prstGeom>
          <a:noFill/>
        </p:spPr>
        <p:txBody>
          <a:bodyPr wrap="square" rtlCol="0">
            <a:spAutoFit/>
          </a:bodyPr>
          <a:p>
            <a:pPr>
              <a:lnSpc>
                <a:spcPct val="140000"/>
              </a:lnSpc>
            </a:pPr>
            <a:r>
              <a:rPr lang="zh-CN" altLang="en-US" sz="2400"/>
              <a:t>由于官方给的测试图像</a:t>
            </a:r>
            <a:r>
              <a:rPr lang="en-US" altLang="zh-CN" sz="2400"/>
              <a:t>noisy9.dng</a:t>
            </a:r>
            <a:r>
              <a:rPr lang="zh-CN" altLang="en-US" sz="2400"/>
              <a:t>的特殊性，网络去噪后的噪声还是十分明显（左图），所以我将其预测的图像再次预测</a:t>
            </a:r>
            <a:r>
              <a:rPr lang="en-US" altLang="zh-CN" sz="2400"/>
              <a:t>5</a:t>
            </a:r>
            <a:r>
              <a:rPr lang="zh-CN" altLang="en-US" sz="2400"/>
              <a:t>次得到右图图像，右图</a:t>
            </a:r>
            <a:r>
              <a:rPr lang="zh-CN" altLang="en-US" sz="2400"/>
              <a:t>图像能获得更高的分数。</a:t>
            </a:r>
            <a:endParaRPr lang="zh-CN" altLang="en-US" sz="2400"/>
          </a:p>
        </p:txBody>
      </p:sp>
      <p:pic>
        <p:nvPicPr>
          <p:cNvPr id="5" name="图片 4"/>
          <p:cNvPicPr>
            <a:picLocks noChangeAspect="1"/>
          </p:cNvPicPr>
          <p:nvPr/>
        </p:nvPicPr>
        <p:blipFill>
          <a:blip r:embed="rId1"/>
          <a:stretch>
            <a:fillRect/>
          </a:stretch>
        </p:blipFill>
        <p:spPr>
          <a:xfrm>
            <a:off x="589915" y="3416935"/>
            <a:ext cx="4491990" cy="2597150"/>
          </a:xfrm>
          <a:prstGeom prst="rect">
            <a:avLst/>
          </a:prstGeom>
        </p:spPr>
      </p:pic>
      <p:pic>
        <p:nvPicPr>
          <p:cNvPr id="6" name="图片 5"/>
          <p:cNvPicPr>
            <a:picLocks noChangeAspect="1"/>
          </p:cNvPicPr>
          <p:nvPr/>
        </p:nvPicPr>
        <p:blipFill>
          <a:blip r:embed="rId2"/>
          <a:stretch>
            <a:fillRect/>
          </a:stretch>
        </p:blipFill>
        <p:spPr>
          <a:xfrm>
            <a:off x="6329045" y="3420745"/>
            <a:ext cx="4333875" cy="2628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78655" y="2598003"/>
            <a:ext cx="8383259" cy="829945"/>
          </a:xfrm>
          <a:prstGeom prst="rect">
            <a:avLst/>
          </a:prstGeom>
        </p:spPr>
        <p:txBody>
          <a:bodyPr wrap="square" lIns="91440" tIns="45720" rIns="91440" bIns="45720">
            <a:spAutoFit/>
          </a:bodyPr>
          <a:lstStyle/>
          <a:p>
            <a:r>
              <a:rPr lang="zh-CN" altLang="en-US" sz="4800" b="1" dirty="0">
                <a:solidFill>
                  <a:srgbClr val="25506B"/>
                </a:solidFill>
                <a:latin typeface="微软雅黑" panose="020B0503020204020204" pitchFamily="34" charset="-122"/>
                <a:ea typeface="微软雅黑" panose="020B0503020204020204" pitchFamily="34" charset="-122"/>
              </a:rPr>
              <a:t>完毕</a:t>
            </a:r>
            <a:endParaRPr lang="zh-CN" altLang="en-US" sz="4800" b="1" dirty="0">
              <a:solidFill>
                <a:srgbClr val="25506B"/>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H="1">
            <a:off x="3278655" y="3816551"/>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25506B"/>
          </a:solidFill>
          <a:ln w="5" cap="flat">
            <a:solidFill>
              <a:srgbClr val="25506B"/>
            </a:solidFill>
            <a:prstDash val="solid"/>
            <a:miter lim="800000"/>
          </a:ln>
        </p:spPr>
        <p:txBody>
          <a:bodyPr vert="horz" wrap="square" lIns="121920" tIns="60960" rIns="121920" bIns="60960" numCol="1" anchor="t" anchorCtr="0" compatLnSpc="1"/>
          <a:lstStyle/>
          <a:p>
            <a:endParaRPr lang="zh-CN" altLang="en-US" sz="2400" dirty="0"/>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25506B"/>
          </a:solidFill>
          <a:ln>
            <a:solidFill>
              <a:srgbClr val="25506B"/>
            </a:solidFill>
          </a:ln>
        </p:spPr>
        <p:txBody>
          <a:bodyPr vert="horz" wrap="square" lIns="121920" tIns="60960" rIns="121920" bIns="60960" numCol="1" anchor="t" anchorCtr="0" compatLnSpc="1"/>
          <a:lstStyle/>
          <a:p>
            <a:endParaRPr lang="zh-CN" altLang="en-US" sz="2400"/>
          </a:p>
        </p:txBody>
      </p:sp>
      <p:sp>
        <p:nvSpPr>
          <p:cNvPr id="2" name="灯片编号占位符 1"/>
          <p:cNvSpPr>
            <a:spLocks noGrp="1"/>
          </p:cNvSpPr>
          <p:nvPr>
            <p:ph type="sldNum" sz="quarter" idx="12"/>
          </p:nvPr>
        </p:nvSpPr>
        <p:spPr/>
        <p:txBody>
          <a:bodyPr/>
          <a:lstStyle/>
          <a:p>
            <a:fld id="{5A52194D-BA36-4BF1-B8FC-A829505CB2A0}"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8985,&quot;width&quot;:23505}"/>
</p:tagLst>
</file>

<file path=ppt/tags/tag2.xml><?xml version="1.0" encoding="utf-8"?>
<p:tagLst xmlns:p="http://schemas.openxmlformats.org/presentationml/2006/main">
  <p:tag name="COMMONDATA" val="eyJoZGlkIjoiNjMxNmJjYmMwZGY2NDVlYTNlMmNiMzg3ZWNjNTUyYz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Words>
  <Application>WPS 演示</Application>
  <PresentationFormat>宽屏</PresentationFormat>
  <Paragraphs>59</Paragraphs>
  <Slides>9</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幻灯片标题</vt:lpstr>
      </vt:variant>
      <vt:variant>
        <vt:i4>9</vt:i4>
      </vt:variant>
      <vt:variant>
        <vt:lpstr>自定义放映</vt:lpstr>
      </vt:variant>
      <vt:variant>
        <vt:i4>1</vt:i4>
      </vt:variant>
    </vt:vector>
  </HeadingPairs>
  <TitlesOfParts>
    <vt:vector size="18"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玄 览</dc:creator>
  <cp:lastModifiedBy>悟空＾。^</cp:lastModifiedBy>
  <cp:revision>216</cp:revision>
  <dcterms:created xsi:type="dcterms:W3CDTF">2020-05-31T10:01:00Z</dcterms:created>
  <dcterms:modified xsi:type="dcterms:W3CDTF">2022-05-08T08:40:21Z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60B8A29BA1364446A927817B398E5160</vt:lpwstr>
  </property>
  <property fmtid="{D5CDD505-2E9C-101B-9397-08002B2CF9AE}" pid="3" name="KSOProductBuildVer">
    <vt:lpwstr>2052-11.1.0.11636</vt:lpwstr>
  </property>
</Properties>
</file>