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318" r:id="rId2"/>
    <p:sldId id="289" r:id="rId3"/>
    <p:sldId id="319" r:id="rId4"/>
    <p:sldId id="323" r:id="rId5"/>
    <p:sldId id="430" r:id="rId6"/>
    <p:sldId id="472" r:id="rId7"/>
    <p:sldId id="525" r:id="rId8"/>
    <p:sldId id="526" r:id="rId9"/>
    <p:sldId id="527" r:id="rId10"/>
    <p:sldId id="528" r:id="rId11"/>
    <p:sldId id="432" r:id="rId12"/>
    <p:sldId id="330" r:id="rId13"/>
    <p:sldId id="329" r:id="rId14"/>
    <p:sldId id="331" r:id="rId15"/>
    <p:sldId id="332" r:id="rId16"/>
    <p:sldId id="333" r:id="rId17"/>
    <p:sldId id="334" r:id="rId18"/>
    <p:sldId id="483" r:id="rId19"/>
    <p:sldId id="484" r:id="rId20"/>
    <p:sldId id="335" r:id="rId21"/>
    <p:sldId id="336" r:id="rId22"/>
    <p:sldId id="337" r:id="rId23"/>
    <p:sldId id="510" r:id="rId24"/>
    <p:sldId id="482" r:id="rId25"/>
    <p:sldId id="564" r:id="rId26"/>
    <p:sldId id="433" r:id="rId27"/>
    <p:sldId id="435" r:id="rId28"/>
    <p:sldId id="341" r:id="rId29"/>
    <p:sldId id="342" r:id="rId30"/>
    <p:sldId id="344" r:id="rId31"/>
    <p:sldId id="345" r:id="rId32"/>
    <p:sldId id="476" r:id="rId33"/>
    <p:sldId id="477" r:id="rId34"/>
    <p:sldId id="478" r:id="rId35"/>
    <p:sldId id="479" r:id="rId36"/>
    <p:sldId id="346" r:id="rId37"/>
    <p:sldId id="448" r:id="rId38"/>
    <p:sldId id="347" r:id="rId39"/>
    <p:sldId id="511"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570" r:id="rId57"/>
    <p:sldId id="367" r:id="rId58"/>
    <p:sldId id="571" r:id="rId59"/>
    <p:sldId id="368" r:id="rId60"/>
    <p:sldId id="369" r:id="rId61"/>
    <p:sldId id="445" r:id="rId62"/>
    <p:sldId id="371" r:id="rId63"/>
    <p:sldId id="373" r:id="rId64"/>
    <p:sldId id="372" r:id="rId65"/>
    <p:sldId id="575" r:id="rId66"/>
    <p:sldId id="512" r:id="rId67"/>
    <p:sldId id="374" r:id="rId68"/>
    <p:sldId id="607" r:id="rId69"/>
    <p:sldId id="588" r:id="rId70"/>
    <p:sldId id="589" r:id="rId71"/>
    <p:sldId id="590" r:id="rId72"/>
    <p:sldId id="591" r:id="rId73"/>
    <p:sldId id="610" r:id="rId74"/>
    <p:sldId id="592" r:id="rId75"/>
    <p:sldId id="593" r:id="rId76"/>
    <p:sldId id="594" r:id="rId77"/>
    <p:sldId id="595" r:id="rId78"/>
    <p:sldId id="611" r:id="rId79"/>
    <p:sldId id="596" r:id="rId80"/>
    <p:sldId id="597" r:id="rId81"/>
    <p:sldId id="598" r:id="rId82"/>
    <p:sldId id="599" r:id="rId83"/>
    <p:sldId id="600" r:id="rId84"/>
    <p:sldId id="601" r:id="rId85"/>
    <p:sldId id="603" r:id="rId86"/>
    <p:sldId id="609" r:id="rId87"/>
    <p:sldId id="605" r:id="rId88"/>
  </p:sldIdLst>
  <p:sldSz cx="8826500" cy="6616700"/>
  <p:notesSz cx="6985000" cy="9271000"/>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84">
          <p15:clr>
            <a:srgbClr val="A4A3A4"/>
          </p15:clr>
        </p15:guide>
        <p15:guide id="2" pos="27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9900"/>
    <a:srgbClr val="00FF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057" autoAdjust="0"/>
    <p:restoredTop sz="81091" autoAdjust="0"/>
  </p:normalViewPr>
  <p:slideViewPr>
    <p:cSldViewPr>
      <p:cViewPr varScale="1">
        <p:scale>
          <a:sx n="89" d="100"/>
          <a:sy n="89" d="100"/>
        </p:scale>
        <p:origin x="2196" y="84"/>
      </p:cViewPr>
      <p:guideLst>
        <p:guide orient="horz" pos="2084"/>
        <p:guide pos="27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140075" y="8836025"/>
            <a:ext cx="703263" cy="238125"/>
          </a:xfrm>
          <a:prstGeom prst="rect">
            <a:avLst/>
          </a:prstGeom>
          <a:noFill/>
          <a:ln w="12700">
            <a:noFill/>
            <a:miter lim="800000"/>
            <a:headEnd/>
            <a:tailEnd/>
          </a:ln>
          <a:effectLst/>
        </p:spPr>
        <p:txBody>
          <a:bodyPr wrap="none" lIns="87312" tIns="44450" rIns="87312" bIns="44450">
            <a:spAutoFit/>
          </a:bodyPr>
          <a:lstStyle>
            <a:lvl1pPr defTabSz="868363">
              <a:defRPr sz="1600">
                <a:solidFill>
                  <a:schemeClr val="tx1"/>
                </a:solidFill>
                <a:latin typeface="Arial" panose="020B0604020202020204" pitchFamily="34" charset="0"/>
              </a:defRPr>
            </a:lvl1pPr>
            <a:lvl2pPr marL="742950" indent="-285750" defTabSz="868363">
              <a:defRPr sz="1600">
                <a:solidFill>
                  <a:schemeClr val="tx1"/>
                </a:solidFill>
                <a:latin typeface="Arial" panose="020B0604020202020204" pitchFamily="34" charset="0"/>
              </a:defRPr>
            </a:lvl2pPr>
            <a:lvl3pPr marL="1143000" indent="-228600" defTabSz="868363">
              <a:defRPr sz="1600">
                <a:solidFill>
                  <a:schemeClr val="tx1"/>
                </a:solidFill>
                <a:latin typeface="Arial" panose="020B0604020202020204" pitchFamily="34" charset="0"/>
              </a:defRPr>
            </a:lvl3pPr>
            <a:lvl4pPr marL="1600200" indent="-228600" defTabSz="868363">
              <a:defRPr sz="1600">
                <a:solidFill>
                  <a:schemeClr val="tx1"/>
                </a:solidFill>
                <a:latin typeface="Arial" panose="020B0604020202020204" pitchFamily="34" charset="0"/>
              </a:defRPr>
            </a:lvl4pPr>
            <a:lvl5pPr marL="2057400" indent="-228600" defTabSz="868363">
              <a:defRPr sz="1600">
                <a:solidFill>
                  <a:schemeClr val="tx1"/>
                </a:solidFill>
                <a:latin typeface="Arial" panose="020B0604020202020204" pitchFamily="34" charset="0"/>
              </a:defRPr>
            </a:lvl5pPr>
            <a:lvl6pPr marL="2514600" indent="-228600" defTabSz="868363"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868363"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868363"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868363" eaLnBrk="0" fontAlgn="base" hangingPunct="0">
              <a:spcBef>
                <a:spcPct val="0"/>
              </a:spcBef>
              <a:spcAft>
                <a:spcPct val="0"/>
              </a:spcAft>
              <a:defRPr sz="1600">
                <a:solidFill>
                  <a:schemeClr val="tx1"/>
                </a:solidFill>
                <a:latin typeface="Arial" panose="020B0604020202020204" pitchFamily="34" charset="0"/>
              </a:defRPr>
            </a:lvl9pPr>
          </a:lstStyle>
          <a:p>
            <a:pPr algn="ctr">
              <a:lnSpc>
                <a:spcPct val="90000"/>
              </a:lnSpc>
              <a:defRPr/>
            </a:pPr>
            <a:r>
              <a:rPr lang="en-US" altLang="zh-CN" sz="1200" smtClean="0">
                <a:latin typeface="Times New Roman" panose="02020603050405020304" pitchFamily="18" charset="0"/>
              </a:rPr>
              <a:t>Page </a:t>
            </a:r>
            <a:fld id="{EA4E7553-8C8E-4815-A1A2-03B8E96DE8C9}" type="slidenum">
              <a:rPr lang="en-US" altLang="zh-CN" sz="1200" smtClean="0">
                <a:latin typeface="Times New Roman" panose="02020603050405020304" pitchFamily="18" charset="0"/>
              </a:rPr>
              <a:pPr algn="ctr">
                <a:lnSpc>
                  <a:spcPct val="90000"/>
                </a:lnSpc>
                <a:defRPr/>
              </a:pPr>
              <a:t>‹#›</a:t>
            </a:fld>
            <a:endParaRPr lang="en-US" altLang="zh-CN" sz="1200" smtClean="0">
              <a:latin typeface="Times New Roman" panose="02020603050405020304" pitchFamily="18" charset="0"/>
            </a:endParaRPr>
          </a:p>
        </p:txBody>
      </p:sp>
    </p:spTree>
    <p:extLst>
      <p:ext uri="{BB962C8B-B14F-4D97-AF65-F5344CB8AC3E}">
        <p14:creationId xmlns:p14="http://schemas.microsoft.com/office/powerpoint/2010/main" val="17589629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430338" y="773113"/>
            <a:ext cx="41386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917575" y="4421188"/>
            <a:ext cx="5149850" cy="38512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noProof="0" smtClean="0"/>
              <a:t>semantic difference: salary: monthly, weekly, job: fulltime, contract, part-time</a:t>
            </a:r>
          </a:p>
        </p:txBody>
      </p:sp>
    </p:spTree>
    <p:extLst>
      <p:ext uri="{BB962C8B-B14F-4D97-AF65-F5344CB8AC3E}">
        <p14:creationId xmlns:p14="http://schemas.microsoft.com/office/powerpoint/2010/main" val="403051439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mailto:lepreau@cs.utah.edu" TargetMode="External"/><Relationship Id="rId13" Type="http://schemas.openxmlformats.org/officeDocument/2006/relationships/hyperlink" Target="mailto:permissions@acm.org" TargetMode="External"/><Relationship Id="rId3" Type="http://schemas.openxmlformats.org/officeDocument/2006/relationships/hyperlink" Target="http://en.wikipedia.org/wiki/Software_development_process" TargetMode="External"/><Relationship Id="rId7" Type="http://schemas.openxmlformats.org/officeDocument/2006/relationships/hyperlink" Target="mailto:regehr@cs.utah.edu" TargetMode="External"/><Relationship Id="rId12" Type="http://schemas.openxmlformats.org/officeDocument/2006/relationships/hyperlink" Target="http://www.cs.utah.edu/flux/papers/knit-icse02/preprint-www3.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mailto:reid@cs.utah.edu" TargetMode="External"/><Relationship Id="rId11" Type="http://schemas.openxmlformats.org/officeDocument/2006/relationships/hyperlink" Target="http://www.cs.utah.edu/flux/papers/knit-icse02/preprint-www2.html" TargetMode="External"/><Relationship Id="rId5" Type="http://schemas.openxmlformats.org/officeDocument/2006/relationships/hyperlink" Target="mailto:eeide@cs.utah.edu" TargetMode="External"/><Relationship Id="rId10" Type="http://schemas.openxmlformats.org/officeDocument/2006/relationships/slide" Target="../slides/slide1.xml"/><Relationship Id="rId4" Type="http://schemas.openxmlformats.org/officeDocument/2006/relationships/hyperlink" Target="http://www.icse-conferences.org/2002/" TargetMode="External"/><Relationship Id="rId9" Type="http://schemas.openxmlformats.org/officeDocument/2006/relationships/hyperlink" Target="http://www.cs.utah.edu/flux/"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oracle.com/database/121/VLDBG/GUID-EAFD703C-EFA9-4819-85BD-79F63B761A96.htm#GUID-EAFD703C-EFA9-4819-85BD-79F63B761A96__BABJHDBE"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8" Type="http://schemas.openxmlformats.org/officeDocument/2006/relationships/hyperlink" Target="http://www.dbazine.com/code/list14.txt" TargetMode="External"/><Relationship Id="rId3" Type="http://schemas.openxmlformats.org/officeDocument/2006/relationships/hyperlink" Target="http://www.dbazine.com/code/list7.txt" TargetMode="External"/><Relationship Id="rId7" Type="http://schemas.openxmlformats.org/officeDocument/2006/relationships/hyperlink" Target="http://www.dbazine.com/code/list13.txt" TargetMode="External"/><Relationship Id="rId2" Type="http://schemas.openxmlformats.org/officeDocument/2006/relationships/slide" Target="../slides/slide79.xml"/><Relationship Id="rId1" Type="http://schemas.openxmlformats.org/officeDocument/2006/relationships/notesMaster" Target="../notesMasters/notesMaster1.xml"/><Relationship Id="rId6" Type="http://schemas.openxmlformats.org/officeDocument/2006/relationships/hyperlink" Target="http://www.dbazine.com/code/list10.txt" TargetMode="External"/><Relationship Id="rId5" Type="http://schemas.openxmlformats.org/officeDocument/2006/relationships/hyperlink" Target="http://www.dbazine.com/code/list9.txt" TargetMode="External"/><Relationship Id="rId10" Type="http://schemas.openxmlformats.org/officeDocument/2006/relationships/hyperlink" Target="http://www.dbazine.com/code/list16.txt" TargetMode="External"/><Relationship Id="rId4" Type="http://schemas.openxmlformats.org/officeDocument/2006/relationships/hyperlink" Target="http://www.dbazine.com/code/list8.txt" TargetMode="External"/><Relationship Id="rId9" Type="http://schemas.openxmlformats.org/officeDocument/2006/relationships/hyperlink" Target="http://www.dbazine.com/code/list15..txt" TargetMode="External"/></Relationships>
</file>

<file path=ppt/notesSlides/_rels/notesSlide5.xml.rels><?xml version="1.0" encoding="UTF-8" standalone="yes"?>
<Relationships xmlns="http://schemas.openxmlformats.org/package/2006/relationships"><Relationship Id="rId13" Type="http://schemas.openxmlformats.org/officeDocument/2006/relationships/hyperlink" Target="http://en.wikipedia.org/w/wiki.phtml?title=Software_Process_Improvement_Capability_dEtermination&amp;action=edit" TargetMode="External"/><Relationship Id="rId18" Type="http://schemas.openxmlformats.org/officeDocument/2006/relationships/hyperlink" Target="http://en.wikipedia.org/wiki/Defect" TargetMode="External"/><Relationship Id="rId26" Type="http://schemas.openxmlformats.org/officeDocument/2006/relationships/hyperlink" Target="http://en.wikipedia.org/wiki/Spiral_model" TargetMode="External"/><Relationship Id="rId39" Type="http://schemas.openxmlformats.org/officeDocument/2006/relationships/hyperlink" Target="http://en.wikipedia.org/wiki/Concurrent_programming" TargetMode="External"/><Relationship Id="rId21" Type="http://schemas.openxmlformats.org/officeDocument/2006/relationships/hyperlink" Target="http://en.wikipedia.org/wiki/Lean_manufacturing" TargetMode="External"/><Relationship Id="rId34" Type="http://schemas.openxmlformats.org/officeDocument/2006/relationships/hyperlink" Target="http://en.wikipedia.org/wiki/Imperative_programming" TargetMode="External"/><Relationship Id="rId7" Type="http://schemas.openxmlformats.org/officeDocument/2006/relationships/hyperlink" Target="http://en.wikipedia.org/wiki/Rating" TargetMode="External"/><Relationship Id="rId2" Type="http://schemas.openxmlformats.org/officeDocument/2006/relationships/slide" Target="../slides/slide5.xml"/><Relationship Id="rId16" Type="http://schemas.openxmlformats.org/officeDocument/2006/relationships/hyperlink" Target="http://en.wikipedia.org/w/wiki.phtml?title=Statistical_analysis&amp;action=edit" TargetMode="External"/><Relationship Id="rId20" Type="http://schemas.openxmlformats.org/officeDocument/2006/relationships/hyperlink" Target="http://en.wikipedia.org/wiki/Agile_processes" TargetMode="External"/><Relationship Id="rId29" Type="http://schemas.openxmlformats.org/officeDocument/2006/relationships/hyperlink" Target="http://en.wikipedia.org/w/wiki.phtml?title=Evolutionary_prototyping&amp;action=edit" TargetMode="External"/><Relationship Id="rId41" Type="http://schemas.openxmlformats.org/officeDocument/2006/relationships/hyperlink" Target="http://en.wikipedia.org/wiki/Software_documentation" TargetMode="External"/><Relationship Id="rId1" Type="http://schemas.openxmlformats.org/officeDocument/2006/relationships/notesMaster" Target="../notesMasters/notesMaster1.xml"/><Relationship Id="rId6" Type="http://schemas.openxmlformats.org/officeDocument/2006/relationships/hyperlink" Target="http://en.wikipedia.org/w/wiki.phtml?title=Defence_industry&amp;action=edit" TargetMode="External"/><Relationship Id="rId11" Type="http://schemas.openxmlformats.org/officeDocument/2006/relationships/hyperlink" Target="http://en.wikipedia.org/wiki/ISO_9000" TargetMode="External"/><Relationship Id="rId24" Type="http://schemas.openxmlformats.org/officeDocument/2006/relationships/hyperlink" Target="http://en.wikipedia.org/wiki/Bottom_Up" TargetMode="External"/><Relationship Id="rId32" Type="http://schemas.openxmlformats.org/officeDocument/2006/relationships/hyperlink" Target="http://en.wikipedia.org/wiki/Procedural_programming" TargetMode="External"/><Relationship Id="rId37" Type="http://schemas.openxmlformats.org/officeDocument/2006/relationships/hyperlink" Target="http://en.wikipedia.org/wiki/Literate_programming" TargetMode="External"/><Relationship Id="rId40" Type="http://schemas.openxmlformats.org/officeDocument/2006/relationships/hyperlink" Target="http://en.wikipedia.org/wiki/Component-oriented_programming" TargetMode="External"/><Relationship Id="rId5" Type="http://schemas.openxmlformats.org/officeDocument/2006/relationships/hyperlink" Target="http://en.wikipedia.org/wiki/Organisation" TargetMode="External"/><Relationship Id="rId15" Type="http://schemas.openxmlformats.org/officeDocument/2006/relationships/hyperlink" Target="http://en.wikipedia.org/wiki/Methodology" TargetMode="External"/><Relationship Id="rId23" Type="http://schemas.openxmlformats.org/officeDocument/2006/relationships/hyperlink" Target="http://en.wikipedia.org/wiki/Top-Down_Model" TargetMode="External"/><Relationship Id="rId28" Type="http://schemas.openxmlformats.org/officeDocument/2006/relationships/hyperlink" Target="http://en.wikipedia.org/wiki/Prototyping" TargetMode="External"/><Relationship Id="rId36" Type="http://schemas.openxmlformats.org/officeDocument/2006/relationships/hyperlink" Target="http://en.wikipedia.org/wiki/Functional_programming" TargetMode="External"/><Relationship Id="rId10" Type="http://schemas.openxmlformats.org/officeDocument/2006/relationships/hyperlink" Target="http://en.wikipedia.org/wiki/Capability_Maturity_Model" TargetMode="External"/><Relationship Id="rId19" Type="http://schemas.openxmlformats.org/officeDocument/2006/relationships/hyperlink" Target="http://en.wikipedia.org/wiki/Extreme_programming" TargetMode="External"/><Relationship Id="rId31" Type="http://schemas.openxmlformats.org/officeDocument/2006/relationships/hyperlink" Target="http://en.wikipedia.org/wiki/Extreme_Programming" TargetMode="External"/><Relationship Id="rId4" Type="http://schemas.openxmlformats.org/officeDocument/2006/relationships/hyperlink" Target="http://en.wikipedia.org/wiki/Software_development" TargetMode="External"/><Relationship Id="rId9" Type="http://schemas.openxmlformats.org/officeDocument/2006/relationships/hyperlink" Target="http://en.wikipedia.org/wiki/Contract" TargetMode="External"/><Relationship Id="rId14" Type="http://schemas.openxmlformats.org/officeDocument/2006/relationships/hyperlink" Target="http://en.wikipedia.org/wiki/Six_Sigma" TargetMode="External"/><Relationship Id="rId22" Type="http://schemas.openxmlformats.org/officeDocument/2006/relationships/hyperlink" Target="http://en.wikipedia.org/w/wiki.phtml?title=Evolutionary_approach&amp;action=edit" TargetMode="External"/><Relationship Id="rId27" Type="http://schemas.openxmlformats.org/officeDocument/2006/relationships/hyperlink" Target="http://en.wikipedia.org/wiki/Chaos_model" TargetMode="External"/><Relationship Id="rId30" Type="http://schemas.openxmlformats.org/officeDocument/2006/relationships/hyperlink" Target="http://en.wikipedia.org/wiki/Iterative_and_Incremental_development" TargetMode="External"/><Relationship Id="rId35" Type="http://schemas.openxmlformats.org/officeDocument/2006/relationships/hyperlink" Target="http://en.wikipedia.org/wiki/Declarative_programming" TargetMode="External"/><Relationship Id="rId8" Type="http://schemas.openxmlformats.org/officeDocument/2006/relationships/hyperlink" Target="http://en.wikipedia.org/w/wiki.phtml?title=Process_model&amp;action=edit" TargetMode="External"/><Relationship Id="rId3" Type="http://schemas.openxmlformats.org/officeDocument/2006/relationships/hyperlink" Target="http://en.wikipedia.org/wiki/Computer_software" TargetMode="External"/><Relationship Id="rId12" Type="http://schemas.openxmlformats.org/officeDocument/2006/relationships/hyperlink" Target="http://en.wikipedia.org/w/wiki.phtml?title=ISO_15504&amp;action=edit" TargetMode="External"/><Relationship Id="rId17" Type="http://schemas.openxmlformats.org/officeDocument/2006/relationships/hyperlink" Target="http://en.wikipedia.org/w/wiki.phtml?title=Operational_performance&amp;action=edit" TargetMode="External"/><Relationship Id="rId25" Type="http://schemas.openxmlformats.org/officeDocument/2006/relationships/hyperlink" Target="http://en.wikipedia.org/wiki/Waterfall_model" TargetMode="External"/><Relationship Id="rId33" Type="http://schemas.openxmlformats.org/officeDocument/2006/relationships/hyperlink" Target="http://en.wikipedia.org/wiki/Structured_programming" TargetMode="External"/><Relationship Id="rId38" Type="http://schemas.openxmlformats.org/officeDocument/2006/relationships/hyperlink" Target="http://en.wikipedia.org/wiki/Object_oriented_programming"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www.dbazine.com/code/list7.txt" TargetMode="External"/><Relationship Id="rId2" Type="http://schemas.openxmlformats.org/officeDocument/2006/relationships/slide" Target="../slides/slide85.xml"/><Relationship Id="rId1" Type="http://schemas.openxmlformats.org/officeDocument/2006/relationships/notesMaster" Target="../notesMasters/notesMaster1.xml"/><Relationship Id="rId6" Type="http://schemas.openxmlformats.org/officeDocument/2006/relationships/hyperlink" Target="http://www.dbazine.com/code/list10.txt" TargetMode="External"/><Relationship Id="rId5" Type="http://schemas.openxmlformats.org/officeDocument/2006/relationships/hyperlink" Target="http://www.dbazine.com/code/list9.txt" TargetMode="External"/><Relationship Id="rId4" Type="http://schemas.openxmlformats.org/officeDocument/2006/relationships/hyperlink" Target="http://www.dbazine.com/code/list8.txt"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Rot="1" noChangeAspect="1" noChangeArrowheads="1" noTextEdit="1"/>
          </p:cNvSpPr>
          <p:nvPr>
            <p:ph type="sldImg"/>
          </p:nvPr>
        </p:nvSpPr>
        <p:spPr/>
      </p:sp>
      <p:sp>
        <p:nvSpPr>
          <p:cNvPr id="5123" name="Rectangle 102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数据库分库分表</a:t>
            </a:r>
            <a:r>
              <a:rPr lang="en-US" altLang="zh-CN" dirty="0" smtClean="0"/>
              <a:t>(</a:t>
            </a:r>
            <a:r>
              <a:rPr lang="en-US" altLang="zh-CN" dirty="0" err="1" smtClean="0"/>
              <a:t>sharding</a:t>
            </a:r>
            <a:r>
              <a:rPr lang="en-US" altLang="zh-CN" dirty="0" smtClean="0"/>
              <a:t>)</a:t>
            </a:r>
            <a:r>
              <a:rPr lang="zh-CN" altLang="en-US" dirty="0" smtClean="0"/>
              <a:t>系列</a:t>
            </a:r>
          </a:p>
          <a:p>
            <a:r>
              <a:rPr lang="en-US" altLang="zh-CN" dirty="0" smtClean="0"/>
              <a:t>http://www.uml.org.cn/sjjm/201211212.asp</a:t>
            </a:r>
          </a:p>
          <a:p>
            <a:r>
              <a:rPr lang="en-US" altLang="zh-CN" dirty="0" smtClean="0"/>
              <a:t>http://datascale.io/cassandra-partitioning-and-clustering-keys-explained/</a:t>
            </a:r>
          </a:p>
          <a:p>
            <a:r>
              <a:rPr lang="en-US" altLang="zh-CN" dirty="0" smtClean="0"/>
              <a:t>https://blog.csdn.net/psiitoy/article/details/73201444</a:t>
            </a:r>
            <a:endParaRPr lang="zh-CN" altLang="en-US" dirty="0" smtClean="0"/>
          </a:p>
        </p:txBody>
      </p:sp>
    </p:spTree>
    <p:extLst>
      <p:ext uri="{BB962C8B-B14F-4D97-AF65-F5344CB8AC3E}">
        <p14:creationId xmlns:p14="http://schemas.microsoft.com/office/powerpoint/2010/main" val="2887434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smtClean="0"/>
              <a:t>A horizontal fragment of a relation is a relational algebra </a:t>
            </a:r>
            <a:r>
              <a:rPr lang="en-AU" altLang="zh-CN" i="1" smtClean="0"/>
              <a:t>selection</a:t>
            </a:r>
            <a:r>
              <a:rPr lang="en-AU" altLang="zh-CN" smtClean="0"/>
              <a:t> from it, according to some specified condition or </a:t>
            </a:r>
            <a:r>
              <a:rPr lang="en-AU" altLang="zh-CN" i="1" smtClean="0"/>
              <a:t>predicate</a:t>
            </a:r>
            <a:r>
              <a:rPr lang="en-AU" altLang="zh-CN" smtClean="0"/>
              <a:t>. Similarly, a vertical fragment is a relational algebra </a:t>
            </a:r>
            <a:r>
              <a:rPr lang="en-AU" altLang="zh-CN" i="1" smtClean="0"/>
              <a:t>projection</a:t>
            </a:r>
            <a:r>
              <a:rPr lang="en-AU" altLang="zh-CN" smtClean="0"/>
              <a:t> from the relation. Fragmenting is also sometimes</a:t>
            </a:r>
            <a:r>
              <a:rPr lang="en-AU" altLang="zh-CN" smtClean="0">
                <a:cs typeface="Times New Roman" panose="02020603050405020304" pitchFamily="18" charset="0"/>
              </a:rPr>
              <a:t> called </a:t>
            </a:r>
            <a:r>
              <a:rPr lang="en-AU" altLang="zh-CN" i="1" smtClean="0">
                <a:cs typeface="Times New Roman" panose="02020603050405020304" pitchFamily="18" charset="0"/>
              </a:rPr>
              <a:t>partitioning</a:t>
            </a:r>
            <a:r>
              <a:rPr lang="en-AU" altLang="zh-CN" smtClean="0">
                <a:cs typeface="Times New Roman" panose="02020603050405020304" pitchFamily="18" charset="0"/>
              </a:rPr>
              <a:t>. It is also possible to combine fragmentation types to yield a </a:t>
            </a:r>
            <a:r>
              <a:rPr lang="en-AU" altLang="zh-CN" i="1" smtClean="0">
                <a:cs typeface="Times New Roman" panose="02020603050405020304" pitchFamily="18" charset="0"/>
              </a:rPr>
              <a:t>hybrid</a:t>
            </a:r>
            <a:r>
              <a:rPr lang="en-AU" altLang="zh-CN" smtClean="0">
                <a:cs typeface="Times New Roman" panose="02020603050405020304" pitchFamily="18" charset="0"/>
              </a:rPr>
              <a:t> or </a:t>
            </a:r>
            <a:r>
              <a:rPr lang="en-AU" altLang="zh-CN" i="1" smtClean="0">
                <a:cs typeface="Times New Roman" panose="02020603050405020304" pitchFamily="18" charset="0"/>
              </a:rPr>
              <a:t>mixed</a:t>
            </a:r>
            <a:r>
              <a:rPr lang="en-AU" altLang="zh-CN" smtClean="0">
                <a:cs typeface="Times New Roman" panose="02020603050405020304" pitchFamily="18" charset="0"/>
              </a:rPr>
              <a:t> fragmentation (see next slide).</a:t>
            </a:r>
          </a:p>
          <a:p>
            <a:endParaRPr lang="zh-CN" altLang="en-US" smtClean="0"/>
          </a:p>
        </p:txBody>
      </p:sp>
    </p:spTree>
    <p:extLst>
      <p:ext uri="{BB962C8B-B14F-4D97-AF65-F5344CB8AC3E}">
        <p14:creationId xmlns:p14="http://schemas.microsoft.com/office/powerpoint/2010/main" val="4004293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p:sp>
      <p:sp>
        <p:nvSpPr>
          <p:cNvPr id="276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smtClean="0">
                <a:latin typeface="Arial" panose="020B0604020202020204" pitchFamily="34" charset="0"/>
              </a:rPr>
              <a:t>Partitioning of global relation R into fragments R1; R2; : : : ; Rn which contain sufficient information to reconstruct the original relation. Four types of fragmentation: primary horizontal, derived horizontal, vertical, and hybrid.</a:t>
            </a:r>
          </a:p>
          <a:p>
            <a:endParaRPr lang="zh-CN" altLang="en-US" smtClean="0"/>
          </a:p>
        </p:txBody>
      </p:sp>
    </p:spTree>
    <p:extLst>
      <p:ext uri="{BB962C8B-B14F-4D97-AF65-F5344CB8AC3E}">
        <p14:creationId xmlns:p14="http://schemas.microsoft.com/office/powerpoint/2010/main" val="1668563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不同地区项目信息不愿共享，也就是说项目表可以按应用请求的节点分段。</a:t>
            </a:r>
          </a:p>
        </p:txBody>
      </p:sp>
    </p:spTree>
    <p:extLst>
      <p:ext uri="{BB962C8B-B14F-4D97-AF65-F5344CB8AC3E}">
        <p14:creationId xmlns:p14="http://schemas.microsoft.com/office/powerpoint/2010/main" val="2673147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项目的经费比较关键，只有财务这个应用能够看到，这时就可将项目按垂直分段来划分</a:t>
            </a:r>
            <a:endParaRPr lang="en-US" altLang="zh-CN" smtClean="0"/>
          </a:p>
          <a:p>
            <a:r>
              <a:rPr lang="en-US" altLang="zh-CN" smtClean="0"/>
              <a:t>SAP</a:t>
            </a:r>
            <a:r>
              <a:rPr lang="zh-CN" altLang="en-US" smtClean="0"/>
              <a:t>的</a:t>
            </a:r>
            <a:r>
              <a:rPr lang="en-US" altLang="zh-CN" smtClean="0"/>
              <a:t>ITEM</a:t>
            </a:r>
            <a:r>
              <a:rPr lang="zh-CN" altLang="en-US" smtClean="0"/>
              <a:t>表有两百多属性</a:t>
            </a:r>
          </a:p>
        </p:txBody>
      </p:sp>
    </p:spTree>
    <p:extLst>
      <p:ext uri="{BB962C8B-B14F-4D97-AF65-F5344CB8AC3E}">
        <p14:creationId xmlns:p14="http://schemas.microsoft.com/office/powerpoint/2010/main" val="1964425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可能在各个应用财务之间，项目经费也不共享或要经过授权才能使用。</a:t>
            </a:r>
          </a:p>
        </p:txBody>
      </p:sp>
    </p:spTree>
    <p:extLst>
      <p:ext uri="{BB962C8B-B14F-4D97-AF65-F5344CB8AC3E}">
        <p14:creationId xmlns:p14="http://schemas.microsoft.com/office/powerpoint/2010/main" val="1436462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solidFill>
            <a:srgbClr val="FFFFFF"/>
          </a:solidFill>
          <a:ln w="12700">
            <a:solidFill>
              <a:srgbClr val="000000"/>
            </a:solidFill>
            <a:miter lim="800000"/>
            <a:headEnd/>
            <a:tailEnd/>
          </a:ln>
        </p:spPr>
      </p:sp>
      <p:sp>
        <p:nvSpPr>
          <p:cNvPr id="36867" name="Rectangle 3"/>
          <p:cNvSpPr>
            <a:spLocks noGrp="1" noChangeArrowheads="1"/>
          </p:cNvSpPr>
          <p:nvPr>
            <p:ph type="body" idx="1"/>
          </p:nvPr>
        </p:nvSpPr>
        <p:spPr>
          <a:solidFill>
            <a:srgbClr val="FFFFFF"/>
          </a:solidFill>
          <a:ln>
            <a:solidFill>
              <a:srgbClr val="000000"/>
            </a:solidFill>
          </a:ln>
        </p:spPr>
        <p:txBody>
          <a:bodyPr/>
          <a:lstStyle/>
          <a:p>
            <a:pPr marL="228600" indent="-228600"/>
            <a:endParaRPr lang="zh-CN" altLang="en-US" smtClean="0"/>
          </a:p>
        </p:txBody>
      </p:sp>
    </p:spTree>
    <p:extLst>
      <p:ext uri="{BB962C8B-B14F-4D97-AF65-F5344CB8AC3E}">
        <p14:creationId xmlns:p14="http://schemas.microsoft.com/office/powerpoint/2010/main" val="2795419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solidFill>
            <a:srgbClr val="FFFFFF"/>
          </a:solidFill>
          <a:ln w="12700">
            <a:solidFill>
              <a:srgbClr val="000000"/>
            </a:solidFill>
            <a:miter lim="800000"/>
            <a:headEnd/>
            <a:tailEnd/>
          </a:ln>
        </p:spPr>
      </p:sp>
      <p:sp>
        <p:nvSpPr>
          <p:cNvPr id="38915" name="Rectangle 3"/>
          <p:cNvSpPr>
            <a:spLocks noGrp="1" noChangeArrowheads="1"/>
          </p:cNvSpPr>
          <p:nvPr>
            <p:ph type="body" idx="1"/>
          </p:nvPr>
        </p:nvSpPr>
        <p:spPr>
          <a:solidFill>
            <a:srgbClr val="FFFFFF"/>
          </a:solidFill>
          <a:ln>
            <a:solidFill>
              <a:srgbClr val="000000"/>
            </a:solidFill>
          </a:ln>
        </p:spPr>
        <p:txBody>
          <a:bodyPr/>
          <a:lstStyle/>
          <a:p>
            <a:endParaRPr lang="zh-CN" altLang="en-US" smtClean="0"/>
          </a:p>
        </p:txBody>
      </p:sp>
    </p:spTree>
    <p:extLst>
      <p:ext uri="{BB962C8B-B14F-4D97-AF65-F5344CB8AC3E}">
        <p14:creationId xmlns:p14="http://schemas.microsoft.com/office/powerpoint/2010/main" val="1031974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AU" smtClean="0"/>
          </a:p>
          <a:p>
            <a:endParaRPr lang="zh-CN" altLang="en-US" smtClean="0"/>
          </a:p>
        </p:txBody>
      </p:sp>
    </p:spTree>
    <p:extLst>
      <p:ext uri="{BB962C8B-B14F-4D97-AF65-F5344CB8AC3E}">
        <p14:creationId xmlns:p14="http://schemas.microsoft.com/office/powerpoint/2010/main" val="1563819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921823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solidFill>
            <a:srgbClr val="FFFFFF"/>
          </a:solidFill>
          <a:ln w="12700">
            <a:solidFill>
              <a:srgbClr val="000000"/>
            </a:solidFill>
            <a:miter lim="800000"/>
            <a:headEnd/>
            <a:tailEnd/>
          </a:ln>
        </p:spPr>
      </p:sp>
      <p:sp>
        <p:nvSpPr>
          <p:cNvPr id="47107" name="Rectangle 3"/>
          <p:cNvSpPr>
            <a:spLocks noGrp="1" noChangeArrowheads="1"/>
          </p:cNvSpPr>
          <p:nvPr>
            <p:ph type="body" idx="1"/>
          </p:nvPr>
        </p:nvSpPr>
        <p:spPr>
          <a:solidFill>
            <a:srgbClr val="FFFFFF"/>
          </a:solidFill>
          <a:ln>
            <a:solidFill>
              <a:srgbClr val="000000"/>
            </a:solidFill>
          </a:ln>
        </p:spPr>
        <p:txBody>
          <a:bodyPr/>
          <a:lstStyle/>
          <a:p>
            <a:endParaRPr lang="zh-CN" altLang="en-US" smtClean="0"/>
          </a:p>
        </p:txBody>
      </p:sp>
    </p:spTree>
    <p:extLst>
      <p:ext uri="{BB962C8B-B14F-4D97-AF65-F5344CB8AC3E}">
        <p14:creationId xmlns:p14="http://schemas.microsoft.com/office/powerpoint/2010/main" val="3304934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zh-CN" dirty="0" smtClean="0"/>
              <a:t>https://blog.csdn.net/qq_28289405/article/details/80576614</a:t>
            </a:r>
          </a:p>
          <a:p>
            <a:endParaRPr lang="en-AU" altLang="zh-CN" dirty="0" smtClean="0"/>
          </a:p>
          <a:p>
            <a:r>
              <a:rPr lang="en-AU" altLang="zh-CN" dirty="0" smtClean="0"/>
              <a:t>You should understand the reasons why whole relations (i.e. tables) are generally not a suitable logical unit when it comes to structuring the distributed database. Essentially, it has to do with the fact that application programs/users are rarely interested in </a:t>
            </a:r>
            <a:r>
              <a:rPr lang="en-AU" altLang="zh-CN" i="1" dirty="0" smtClean="0"/>
              <a:t>whole</a:t>
            </a:r>
            <a:r>
              <a:rPr lang="en-AU" altLang="zh-CN" dirty="0" smtClean="0"/>
              <a:t> relations. Much more often they are only interested in a subset of the tuples and/or columns. Thus an application at one site may want to access only part of a relation while another application at a different site may want to access another part of it. It therefore makes logical sense to divide up the relation based on these application needs rather than to treat it as an indivisible unit. Problems emerge when the application requirements are incompatible with each other.</a:t>
            </a:r>
            <a:endParaRPr lang="en-AU" altLang="zh-CN" dirty="0" smtClean="0">
              <a:cs typeface="Times New Roman" panose="02020603050405020304" pitchFamily="18" charset="0"/>
            </a:endParaRPr>
          </a:p>
          <a:p>
            <a:r>
              <a:rPr lang="en-AU" altLang="zh-CN" dirty="0" smtClean="0">
                <a:cs typeface="Times New Roman" panose="02020603050405020304" pitchFamily="18" charset="0"/>
              </a:rPr>
              <a:t>The problems of allocation and replication are </a:t>
            </a:r>
            <a:r>
              <a:rPr lang="en-AU" altLang="zh-CN" dirty="0" smtClean="0"/>
              <a:t>closely related to each other. Even given the “best” fragmentation design, the issue of where to put each fragment and whether or not to replicate it remains. Allocation and replication decisions should be done on the basis of providing the best overall performance for all applications while balancing factors such as failure tolerance of individual sites and the network.</a:t>
            </a:r>
          </a:p>
          <a:p>
            <a:endParaRPr lang="en-US" altLang="zh-CN" dirty="0" smtClean="0"/>
          </a:p>
          <a:p>
            <a:endParaRPr lang="en-US" altLang="zh-CN" dirty="0" smtClean="0"/>
          </a:p>
          <a:p>
            <a:r>
              <a:rPr lang="tr-TR" altLang="zh-CN" dirty="0" smtClean="0"/>
              <a:t>Fragmentation</a:t>
            </a:r>
            <a:r>
              <a:rPr lang="tr-TR" altLang="zh-CN" sz="1400" dirty="0" smtClean="0"/>
              <a:t> </a:t>
            </a:r>
          </a:p>
          <a:p>
            <a:pPr marL="457200" lvl="1" indent="0"/>
            <a:r>
              <a:rPr lang="tr-TR" altLang="zh-CN" dirty="0" smtClean="0"/>
              <a:t>Relation may be divided into a number of sub-relations</a:t>
            </a:r>
            <a:r>
              <a:rPr lang="en-US" altLang="zh-CN" dirty="0" smtClean="0"/>
              <a:t>(fragments, partitions)</a:t>
            </a:r>
            <a:r>
              <a:rPr lang="tr-TR" altLang="zh-CN" dirty="0" smtClean="0"/>
              <a:t>, which are then distributed.</a:t>
            </a:r>
            <a:r>
              <a:rPr lang="tr-TR" altLang="zh-CN" sz="1400" dirty="0" smtClean="0"/>
              <a:t> </a:t>
            </a:r>
          </a:p>
          <a:p>
            <a:r>
              <a:rPr lang="tr-TR" altLang="zh-CN" dirty="0" smtClean="0"/>
              <a:t>Allocation </a:t>
            </a:r>
          </a:p>
          <a:p>
            <a:pPr marL="457200" lvl="1" indent="0"/>
            <a:r>
              <a:rPr lang="tr-TR" altLang="zh-CN" dirty="0" smtClean="0"/>
              <a:t>Each fragment is stored at site with "optimal" distribution.</a:t>
            </a:r>
            <a:r>
              <a:rPr lang="tr-TR" altLang="zh-CN" sz="1400" dirty="0" smtClean="0"/>
              <a:t> </a:t>
            </a:r>
          </a:p>
          <a:p>
            <a:r>
              <a:rPr lang="tr-TR" altLang="zh-CN" dirty="0" smtClean="0"/>
              <a:t>Replication </a:t>
            </a:r>
          </a:p>
          <a:p>
            <a:pPr marL="457200" lvl="1" indent="0"/>
            <a:r>
              <a:rPr lang="tr-TR" altLang="zh-CN" dirty="0" smtClean="0"/>
              <a:t>Copy of fragment may be maintained at several sites.</a:t>
            </a:r>
            <a:endParaRPr lang="zh-CN" altLang="en-US" dirty="0" smtClean="0"/>
          </a:p>
          <a:p>
            <a:endParaRPr lang="zh-CN" altLang="en-US" dirty="0" smtClean="0"/>
          </a:p>
        </p:txBody>
      </p:sp>
    </p:spTree>
    <p:extLst>
      <p:ext uri="{BB962C8B-B14F-4D97-AF65-F5344CB8AC3E}">
        <p14:creationId xmlns:p14="http://schemas.microsoft.com/office/powerpoint/2010/main" val="324813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从上面例子看出，分布式设计需要考虑的因素：输入不仅仅是</a:t>
            </a:r>
            <a:r>
              <a:rPr lang="en-US" altLang="zh-CN" smtClean="0"/>
              <a:t>ER</a:t>
            </a:r>
            <a:r>
              <a:rPr lang="zh-CN" altLang="en-US" smtClean="0"/>
              <a:t>图</a:t>
            </a:r>
            <a:endParaRPr lang="en-US" altLang="zh-CN" smtClean="0"/>
          </a:p>
          <a:p>
            <a:r>
              <a:rPr lang="en-US" altLang="zh-CN" smtClean="0"/>
              <a:t>· Application Sessions (hosting terminal sessions)</a:t>
            </a:r>
          </a:p>
          <a:p>
            <a:r>
              <a:rPr lang="en-US" altLang="zh-CN" smtClean="0"/>
              <a:t>· Terminal Sessions (issuing conversations)</a:t>
            </a:r>
          </a:p>
          <a:p>
            <a:r>
              <a:rPr lang="en-US" altLang="zh-CN" smtClean="0"/>
              <a:t>· Conversations (linking transactions)</a:t>
            </a:r>
          </a:p>
          <a:p>
            <a:r>
              <a:rPr lang="en-US" altLang="zh-CN" smtClean="0"/>
              <a:t>· Transactions (consisting of dialogue steps)</a:t>
            </a:r>
          </a:p>
          <a:p>
            <a:r>
              <a:rPr lang="en-US" altLang="zh-CN" smtClean="0"/>
              <a:t>· Dialogue Steps</a:t>
            </a:r>
            <a:endParaRPr lang="zh-CN" altLang="en-US" smtClean="0"/>
          </a:p>
        </p:txBody>
      </p:sp>
    </p:spTree>
    <p:extLst>
      <p:ext uri="{BB962C8B-B14F-4D97-AF65-F5344CB8AC3E}">
        <p14:creationId xmlns:p14="http://schemas.microsoft.com/office/powerpoint/2010/main" val="1494739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86863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39708246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The </a:t>
            </a:r>
            <a:r>
              <a:rPr lang="en-US" altLang="zh-CN" b="1" dirty="0" smtClean="0"/>
              <a:t>qualitative information </a:t>
            </a:r>
            <a:r>
              <a:rPr lang="en-US" altLang="zh-CN" dirty="0" smtClean="0"/>
              <a:t>guides the</a:t>
            </a:r>
            <a:r>
              <a:rPr lang="zh-CN" altLang="en-US" dirty="0" smtClean="0"/>
              <a:t> </a:t>
            </a:r>
            <a:r>
              <a:rPr lang="en-US" altLang="zh-CN" dirty="0" smtClean="0"/>
              <a:t>fragmentation activity, whereas the </a:t>
            </a:r>
            <a:r>
              <a:rPr lang="en-US" altLang="zh-CN" b="1" dirty="0" smtClean="0"/>
              <a:t>quantitative information </a:t>
            </a:r>
            <a:r>
              <a:rPr lang="en-US" altLang="zh-CN" dirty="0" smtClean="0"/>
              <a:t>is incorporated primarily</a:t>
            </a:r>
            <a:r>
              <a:rPr lang="zh-CN" altLang="en-US" dirty="0" smtClean="0"/>
              <a:t> </a:t>
            </a:r>
            <a:r>
              <a:rPr lang="en-US" altLang="zh-CN" dirty="0" smtClean="0"/>
              <a:t>into the allocation models</a:t>
            </a:r>
            <a:endParaRPr lang="zh-CN" altLang="en-US" dirty="0" smtClean="0"/>
          </a:p>
          <a:p>
            <a:endParaRPr lang="zh-CN" altLang="en-US" dirty="0" smtClean="0"/>
          </a:p>
          <a:p>
            <a:endParaRPr lang="zh-CN" altLang="en-US" dirty="0" smtClean="0"/>
          </a:p>
        </p:txBody>
      </p:sp>
    </p:spTree>
    <p:extLst>
      <p:ext uri="{BB962C8B-B14F-4D97-AF65-F5344CB8AC3E}">
        <p14:creationId xmlns:p14="http://schemas.microsoft.com/office/powerpoint/2010/main" val="3789259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user queries quite often include more complicated predicates, which are Boolean combinations of simple predicates. One combination that we are particularly interested in, called a minterm predicate, is the conjunction of simple predicates</a:t>
            </a:r>
          </a:p>
          <a:p>
            <a:r>
              <a:rPr lang="en-US" altLang="zh-CN" smtClean="0"/>
              <a:t>Application Information</a:t>
            </a:r>
          </a:p>
          <a:p>
            <a:r>
              <a:rPr lang="zh-CN" altLang="en-US" smtClean="0"/>
              <a:t>一个简单谓词集合</a:t>
            </a:r>
            <a:r>
              <a:rPr lang="en-US" altLang="zh-CN" smtClean="0"/>
              <a:t>S</a:t>
            </a:r>
            <a:r>
              <a:rPr lang="zh-CN" altLang="en-US" smtClean="0"/>
              <a:t>中的一个小项谓词 </a:t>
            </a:r>
            <a:r>
              <a:rPr lang="en-US" altLang="zh-CN" smtClean="0"/>
              <a:t>(minterm predicate)</a:t>
            </a:r>
            <a:r>
              <a:rPr lang="zh-CN" altLang="en-US" smtClean="0"/>
              <a:t>是</a:t>
            </a:r>
            <a:r>
              <a:rPr lang="en-US" altLang="zh-CN" smtClean="0"/>
              <a:t>S</a:t>
            </a:r>
            <a:r>
              <a:rPr lang="zh-CN" altLang="en-US" smtClean="0"/>
              <a:t>中出现的所有谓词的交</a:t>
            </a:r>
          </a:p>
          <a:p>
            <a:r>
              <a:rPr lang="zh-CN" altLang="en-US" smtClean="0"/>
              <a:t>，这些谓词可以用其自然形式出现，也可用其逆出现，其结果该表达式不应是矛盾的。</a:t>
            </a:r>
            <a:endParaRPr lang="en-US" altLang="zh-CN" smtClean="0"/>
          </a:p>
          <a:p>
            <a:pPr marL="457200" lvl="1" indent="0"/>
            <a:r>
              <a:rPr lang="en-US" altLang="zh-CN" u="sng" smtClean="0">
                <a:solidFill>
                  <a:srgbClr val="FF0000"/>
                </a:solidFill>
              </a:rPr>
              <a:t>Simple predicates</a:t>
            </a:r>
            <a:r>
              <a:rPr lang="en-US" altLang="zh-CN" smtClean="0"/>
              <a:t>: Given </a:t>
            </a:r>
            <a:r>
              <a:rPr lang="en-US" altLang="zh-CN" i="1" smtClean="0">
                <a:solidFill>
                  <a:srgbClr val="0000FF"/>
                </a:solidFill>
              </a:rPr>
              <a:t>R[A</a:t>
            </a:r>
            <a:r>
              <a:rPr lang="en-US" altLang="zh-CN" i="1" baseline="-25000" smtClean="0">
                <a:solidFill>
                  <a:srgbClr val="0000FF"/>
                </a:solidFill>
              </a:rPr>
              <a:t>1</a:t>
            </a:r>
            <a:r>
              <a:rPr lang="en-US" altLang="zh-CN" i="1" smtClean="0">
                <a:solidFill>
                  <a:srgbClr val="0000FF"/>
                </a:solidFill>
              </a:rPr>
              <a:t>, A</a:t>
            </a:r>
            <a:r>
              <a:rPr lang="en-US" altLang="zh-CN" i="1" baseline="-25000" smtClean="0">
                <a:solidFill>
                  <a:srgbClr val="0000FF"/>
                </a:solidFill>
              </a:rPr>
              <a:t>2</a:t>
            </a:r>
            <a:r>
              <a:rPr lang="en-US" altLang="zh-CN" i="1" smtClean="0">
                <a:solidFill>
                  <a:srgbClr val="0000FF"/>
                </a:solidFill>
              </a:rPr>
              <a:t>, …, A</a:t>
            </a:r>
            <a:r>
              <a:rPr lang="en-US" altLang="zh-CN" i="1" baseline="-25000" smtClean="0">
                <a:solidFill>
                  <a:srgbClr val="0000FF"/>
                </a:solidFill>
              </a:rPr>
              <a:t>n</a:t>
            </a:r>
            <a:r>
              <a:rPr lang="en-US" altLang="zh-CN" i="1" smtClean="0">
                <a:solidFill>
                  <a:srgbClr val="0000FF"/>
                </a:solidFill>
              </a:rPr>
              <a:t>],</a:t>
            </a:r>
            <a:r>
              <a:rPr lang="en-US" altLang="zh-CN" smtClean="0"/>
              <a:t> a simple predicate </a:t>
            </a:r>
            <a:r>
              <a:rPr lang="en-US" altLang="zh-CN" i="1" smtClean="0">
                <a:solidFill>
                  <a:srgbClr val="0000FF"/>
                </a:solidFill>
              </a:rPr>
              <a:t>p</a:t>
            </a:r>
            <a:r>
              <a:rPr lang="en-US" altLang="zh-CN" i="1" baseline="-25000" smtClean="0">
                <a:solidFill>
                  <a:srgbClr val="0000FF"/>
                </a:solidFill>
              </a:rPr>
              <a:t>j</a:t>
            </a:r>
            <a:r>
              <a:rPr lang="en-US" altLang="zh-CN" smtClean="0">
                <a:solidFill>
                  <a:srgbClr val="0000FF"/>
                </a:solidFill>
              </a:rPr>
              <a:t> </a:t>
            </a:r>
            <a:r>
              <a:rPr lang="en-US" altLang="zh-CN" smtClean="0"/>
              <a:t>is:</a:t>
            </a:r>
          </a:p>
          <a:p>
            <a:pPr marL="914400" lvl="2" indent="0"/>
            <a:r>
              <a:rPr lang="en-US" altLang="zh-CN" i="1" smtClean="0">
                <a:solidFill>
                  <a:srgbClr val="0000FF"/>
                </a:solidFill>
              </a:rPr>
              <a:t>P</a:t>
            </a:r>
            <a:r>
              <a:rPr lang="en-US" altLang="zh-CN" i="1" baseline="-25000" smtClean="0">
                <a:solidFill>
                  <a:srgbClr val="0000FF"/>
                </a:solidFill>
              </a:rPr>
              <a:t>j</a:t>
            </a:r>
            <a:r>
              <a:rPr lang="en-US" altLang="zh-CN" i="1" smtClean="0">
                <a:solidFill>
                  <a:srgbClr val="0000FF"/>
                </a:solidFill>
              </a:rPr>
              <a:t>: A</a:t>
            </a:r>
            <a:r>
              <a:rPr lang="en-US" altLang="zh-CN" i="1" baseline="-25000" smtClean="0">
                <a:solidFill>
                  <a:srgbClr val="0000FF"/>
                </a:solidFill>
              </a:rPr>
              <a:t>i</a:t>
            </a:r>
            <a:r>
              <a:rPr lang="en-US" altLang="zh-CN" i="1" smtClean="0">
                <a:solidFill>
                  <a:srgbClr val="0000FF"/>
                </a:solidFill>
              </a:rPr>
              <a:t> </a:t>
            </a:r>
            <a:r>
              <a:rPr lang="en-US" altLang="zh-CN" i="1" smtClean="0">
                <a:solidFill>
                  <a:srgbClr val="0000FF"/>
                </a:solidFill>
                <a:latin typeface="Symbol" panose="05050102010706020507" pitchFamily="18" charset="2"/>
              </a:rPr>
              <a:t>q </a:t>
            </a:r>
            <a:r>
              <a:rPr lang="en-US" altLang="zh-CN" i="1" smtClean="0">
                <a:solidFill>
                  <a:srgbClr val="0000FF"/>
                </a:solidFill>
              </a:rPr>
              <a:t>Value</a:t>
            </a:r>
          </a:p>
          <a:p>
            <a:pPr marL="914400" lvl="2" indent="0"/>
            <a:r>
              <a:rPr lang="en-US" altLang="zh-CN" smtClean="0"/>
              <a:t> where </a:t>
            </a:r>
            <a:r>
              <a:rPr lang="en-US" altLang="zh-CN" i="1" smtClean="0">
                <a:solidFill>
                  <a:srgbClr val="0000FF"/>
                </a:solidFill>
                <a:latin typeface="Symbol" panose="05050102010706020507" pitchFamily="18" charset="2"/>
              </a:rPr>
              <a:t>q</a:t>
            </a:r>
            <a:r>
              <a:rPr lang="en-US" altLang="zh-CN" smtClean="0">
                <a:solidFill>
                  <a:srgbClr val="0000FF"/>
                </a:solidFill>
              </a:rPr>
              <a:t> </a:t>
            </a:r>
            <a:r>
              <a:rPr lang="en-US" altLang="zh-CN" smtClean="0"/>
              <a:t>is a comparison operator, Value is from the domain of attribute </a:t>
            </a:r>
            <a:r>
              <a:rPr lang="en-US" altLang="zh-CN" i="1" smtClean="0">
                <a:solidFill>
                  <a:srgbClr val="0000FF"/>
                </a:solidFill>
              </a:rPr>
              <a:t>A</a:t>
            </a:r>
            <a:r>
              <a:rPr lang="en-US" altLang="zh-CN" i="1" baseline="-25000" smtClean="0">
                <a:solidFill>
                  <a:srgbClr val="0000FF"/>
                </a:solidFill>
              </a:rPr>
              <a:t>i</a:t>
            </a:r>
          </a:p>
          <a:p>
            <a:pPr marL="457200" lvl="1" indent="0"/>
            <a:r>
              <a:rPr lang="en-US" altLang="zh-CN" u="sng" smtClean="0">
                <a:solidFill>
                  <a:srgbClr val="FF0000"/>
                </a:solidFill>
              </a:rPr>
              <a:t>Minterm predicates</a:t>
            </a:r>
            <a:r>
              <a:rPr lang="en-US" altLang="zh-CN" i="1" smtClean="0">
                <a:solidFill>
                  <a:srgbClr val="FF0000"/>
                </a:solidFill>
              </a:rPr>
              <a:t>:</a:t>
            </a:r>
            <a:r>
              <a:rPr lang="en-US" altLang="zh-CN" smtClean="0"/>
              <a:t> Given </a:t>
            </a:r>
            <a:r>
              <a:rPr lang="en-US" altLang="zh-CN" i="1" smtClean="0">
                <a:solidFill>
                  <a:srgbClr val="0000FF"/>
                </a:solidFill>
              </a:rPr>
              <a:t>R</a:t>
            </a:r>
            <a:r>
              <a:rPr lang="en-US" altLang="zh-CN" smtClean="0"/>
              <a:t> and </a:t>
            </a:r>
            <a:r>
              <a:rPr lang="en-US" altLang="zh-CN" i="1" smtClean="0">
                <a:solidFill>
                  <a:srgbClr val="0000FF"/>
                </a:solidFill>
              </a:rPr>
              <a:t>P</a:t>
            </a:r>
            <a:r>
              <a:rPr lang="en-US" altLang="zh-CN" i="1" baseline="-25000" smtClean="0">
                <a:solidFill>
                  <a:srgbClr val="0000FF"/>
                </a:solidFill>
              </a:rPr>
              <a:t>r</a:t>
            </a:r>
            <a:r>
              <a:rPr lang="en-US" altLang="zh-CN" i="1" smtClean="0">
                <a:solidFill>
                  <a:srgbClr val="0000FF"/>
                </a:solidFill>
              </a:rPr>
              <a:t>={p</a:t>
            </a:r>
            <a:r>
              <a:rPr lang="en-US" altLang="zh-CN" i="1" baseline="-25000" smtClean="0">
                <a:solidFill>
                  <a:srgbClr val="0000FF"/>
                </a:solidFill>
              </a:rPr>
              <a:t>1</a:t>
            </a:r>
            <a:r>
              <a:rPr lang="en-US" altLang="zh-CN" i="1" smtClean="0">
                <a:solidFill>
                  <a:srgbClr val="0000FF"/>
                </a:solidFill>
              </a:rPr>
              <a:t>,p</a:t>
            </a:r>
            <a:r>
              <a:rPr lang="en-US" altLang="zh-CN" i="1" baseline="-25000" smtClean="0">
                <a:solidFill>
                  <a:srgbClr val="0000FF"/>
                </a:solidFill>
              </a:rPr>
              <a:t>2</a:t>
            </a:r>
            <a:r>
              <a:rPr lang="en-US" altLang="zh-CN" i="1" smtClean="0">
                <a:solidFill>
                  <a:srgbClr val="0000FF"/>
                </a:solidFill>
              </a:rPr>
              <a:t>, …p</a:t>
            </a:r>
            <a:r>
              <a:rPr lang="en-US" altLang="zh-CN" i="1" baseline="-25000" smtClean="0">
                <a:solidFill>
                  <a:srgbClr val="0000FF"/>
                </a:solidFill>
              </a:rPr>
              <a:t>m</a:t>
            </a:r>
            <a:r>
              <a:rPr lang="en-US" altLang="zh-CN" i="1" smtClean="0">
                <a:solidFill>
                  <a:srgbClr val="0000FF"/>
                </a:solidFill>
              </a:rPr>
              <a:t>},</a:t>
            </a:r>
            <a:r>
              <a:rPr lang="en-US" altLang="zh-CN" smtClean="0"/>
              <a:t> define </a:t>
            </a:r>
            <a:r>
              <a:rPr lang="en-US" altLang="zh-CN" i="1" smtClean="0">
                <a:solidFill>
                  <a:srgbClr val="0000FF"/>
                </a:solidFill>
              </a:rPr>
              <a:t>M={m</a:t>
            </a:r>
            <a:r>
              <a:rPr lang="en-US" altLang="zh-CN" i="1" baseline="-25000" smtClean="0">
                <a:solidFill>
                  <a:srgbClr val="0000FF"/>
                </a:solidFill>
              </a:rPr>
              <a:t>1</a:t>
            </a:r>
            <a:r>
              <a:rPr lang="en-US" altLang="zh-CN" i="1" smtClean="0">
                <a:solidFill>
                  <a:srgbClr val="0000FF"/>
                </a:solidFill>
              </a:rPr>
              <a:t>, m</a:t>
            </a:r>
            <a:r>
              <a:rPr lang="en-US" altLang="zh-CN" i="1" baseline="-25000" smtClean="0">
                <a:solidFill>
                  <a:srgbClr val="0000FF"/>
                </a:solidFill>
              </a:rPr>
              <a:t>2</a:t>
            </a:r>
            <a:r>
              <a:rPr lang="en-US" altLang="zh-CN" i="1" smtClean="0">
                <a:solidFill>
                  <a:srgbClr val="0000FF"/>
                </a:solidFill>
              </a:rPr>
              <a:t>, …,  m</a:t>
            </a:r>
            <a:r>
              <a:rPr lang="en-US" altLang="zh-CN" i="1" baseline="-25000" smtClean="0">
                <a:solidFill>
                  <a:srgbClr val="0000FF"/>
                </a:solidFill>
              </a:rPr>
              <a:t>z</a:t>
            </a:r>
            <a:r>
              <a:rPr lang="en-US" altLang="zh-CN" i="1" smtClean="0">
                <a:solidFill>
                  <a:srgbClr val="0000FF"/>
                </a:solidFill>
              </a:rPr>
              <a:t>}</a:t>
            </a:r>
            <a:r>
              <a:rPr lang="en-US" altLang="zh-CN" smtClean="0"/>
              <a:t> as												where </a:t>
            </a:r>
            <a:r>
              <a:rPr lang="en-US" altLang="zh-CN" i="1" smtClean="0">
                <a:solidFill>
                  <a:srgbClr val="0000FF"/>
                </a:solidFill>
              </a:rPr>
              <a:t>p</a:t>
            </a:r>
            <a:r>
              <a:rPr lang="en-US" altLang="zh-CN" i="1" baseline="-25000" smtClean="0">
                <a:solidFill>
                  <a:srgbClr val="0000FF"/>
                </a:solidFill>
              </a:rPr>
              <a:t>j</a:t>
            </a:r>
            <a:r>
              <a:rPr lang="en-US" altLang="zh-CN" i="1" smtClean="0">
                <a:solidFill>
                  <a:srgbClr val="0000FF"/>
                </a:solidFill>
              </a:rPr>
              <a:t>* = p</a:t>
            </a:r>
            <a:r>
              <a:rPr lang="en-US" altLang="zh-CN" i="1" baseline="-25000" smtClean="0">
                <a:solidFill>
                  <a:srgbClr val="0000FF"/>
                </a:solidFill>
              </a:rPr>
              <a:t>j</a:t>
            </a:r>
            <a:r>
              <a:rPr lang="en-US" altLang="zh-CN" smtClean="0"/>
              <a:t> or </a:t>
            </a:r>
            <a:r>
              <a:rPr lang="en-US" altLang="zh-CN" i="1" smtClean="0">
                <a:solidFill>
                  <a:srgbClr val="FF0000"/>
                </a:solidFill>
              </a:rPr>
              <a:t>NOT</a:t>
            </a:r>
            <a:r>
              <a:rPr lang="en-US" altLang="zh-CN" i="1" smtClean="0">
                <a:solidFill>
                  <a:srgbClr val="0000FF"/>
                </a:solidFill>
              </a:rPr>
              <a:t>(p</a:t>
            </a:r>
            <a:r>
              <a:rPr lang="en-US" altLang="zh-CN" i="1" baseline="-25000" smtClean="0">
                <a:solidFill>
                  <a:srgbClr val="0000FF"/>
                </a:solidFill>
              </a:rPr>
              <a:t>j</a:t>
            </a:r>
            <a:r>
              <a:rPr lang="en-US" altLang="zh-CN" i="1" smtClean="0">
                <a:solidFill>
                  <a:srgbClr val="0000FF"/>
                </a:solidFill>
              </a:rPr>
              <a:t>).</a:t>
            </a:r>
          </a:p>
          <a:p>
            <a:endParaRPr lang="zh-CN" altLang="en-US" smtClean="0"/>
          </a:p>
        </p:txBody>
      </p:sp>
    </p:spTree>
    <p:extLst>
      <p:ext uri="{BB962C8B-B14F-4D97-AF65-F5344CB8AC3E}">
        <p14:creationId xmlns:p14="http://schemas.microsoft.com/office/powerpoint/2010/main" val="3229145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b="1" dirty="0" smtClean="0">
                <a:latin typeface="SimSun" panose="02010600030101010101" pitchFamily="2" charset="-122"/>
              </a:rPr>
              <a:t>三． 范式</a:t>
            </a:r>
            <a:endParaRPr lang="zh-CN" altLang="en-US" dirty="0" smtClean="0"/>
          </a:p>
          <a:p>
            <a:pPr algn="just"/>
            <a:r>
              <a:rPr lang="zh-CN" altLang="en-US" dirty="0" smtClean="0">
                <a:latin typeface="SimSun" panose="02010600030101010101" pitchFamily="2" charset="-122"/>
              </a:rPr>
              <a:t>1.有限各命题变元或其否定的析取,称为简单析取范式,如:</a:t>
            </a:r>
            <a:endParaRPr lang="zh-CN" altLang="en-US" dirty="0" smtClean="0"/>
          </a:p>
          <a:p>
            <a:pPr algn="just"/>
            <a:r>
              <a:rPr lang="zh-CN" altLang="en-US" dirty="0" smtClean="0">
                <a:latin typeface="SimSun" panose="02010600030101010101" pitchFamily="2" charset="-122"/>
              </a:rPr>
              <a:t>   </a:t>
            </a:r>
            <a:endParaRPr lang="zh-CN" altLang="en-US" dirty="0" smtClean="0"/>
          </a:p>
          <a:p>
            <a:pPr algn="just"/>
            <a:r>
              <a:rPr lang="zh-CN" altLang="en-US" dirty="0" smtClean="0">
                <a:latin typeface="SimSun" panose="02010600030101010101" pitchFamily="2" charset="-122"/>
              </a:rPr>
              <a:t>为简单析取范式.</a:t>
            </a:r>
            <a:endParaRPr lang="zh-CN" altLang="en-US" dirty="0" smtClean="0"/>
          </a:p>
          <a:p>
            <a:pPr algn="just"/>
            <a:r>
              <a:rPr lang="zh-CN" altLang="en-US" dirty="0" smtClean="0">
                <a:latin typeface="SimSun" panose="02010600030101010101" pitchFamily="2" charset="-122"/>
              </a:rPr>
              <a:t>有限个简单析取式的合取,称之为</a:t>
            </a:r>
            <a:r>
              <a:rPr lang="zh-CN" altLang="en-US" b="1" dirty="0" smtClean="0">
                <a:latin typeface="SimSun" panose="02010600030101010101" pitchFamily="2" charset="-122"/>
              </a:rPr>
              <a:t>合取范式 </a:t>
            </a:r>
            <a:r>
              <a:rPr lang="zh-CN" altLang="en-US" dirty="0" smtClean="0">
                <a:latin typeface="SimSun" panose="02010600030101010101" pitchFamily="2" charset="-122"/>
              </a:rPr>
              <a:t>.如:</a:t>
            </a:r>
            <a:endParaRPr lang="zh-CN" altLang="en-US" dirty="0" smtClean="0"/>
          </a:p>
          <a:p>
            <a:pPr algn="just"/>
            <a:r>
              <a:rPr lang="zh-CN" altLang="en-US" dirty="0" smtClean="0">
                <a:latin typeface="SimSun" panose="02010600030101010101" pitchFamily="2" charset="-122"/>
              </a:rPr>
              <a:t>    </a:t>
            </a:r>
            <a:endParaRPr lang="zh-CN" altLang="en-US" dirty="0" smtClean="0"/>
          </a:p>
          <a:p>
            <a:pPr algn="just"/>
            <a:r>
              <a:rPr lang="zh-CN" altLang="en-US" dirty="0" smtClean="0">
                <a:latin typeface="SimSun" panose="02010600030101010101" pitchFamily="2" charset="-122"/>
              </a:rPr>
              <a:t>为合取范式.</a:t>
            </a:r>
            <a:endParaRPr lang="zh-CN" altLang="en-US" dirty="0" smtClean="0"/>
          </a:p>
          <a:p>
            <a:pPr algn="just"/>
            <a:r>
              <a:rPr lang="zh-CN" altLang="en-US" dirty="0" smtClean="0">
                <a:latin typeface="SimSun" panose="02010600030101010101" pitchFamily="2" charset="-122"/>
              </a:rPr>
              <a:t>2. 有限各命题变元或其否定的合取,称为简单合取范式,如:</a:t>
            </a:r>
            <a:endParaRPr lang="zh-CN" altLang="en-US" dirty="0" smtClean="0"/>
          </a:p>
          <a:p>
            <a:pPr algn="just"/>
            <a:r>
              <a:rPr lang="zh-CN" altLang="en-US" dirty="0" smtClean="0">
                <a:latin typeface="SimSun" panose="02010600030101010101" pitchFamily="2" charset="-122"/>
              </a:rPr>
              <a:t>    </a:t>
            </a:r>
            <a:endParaRPr lang="zh-CN" altLang="en-US" dirty="0" smtClean="0"/>
          </a:p>
          <a:p>
            <a:pPr algn="just"/>
            <a:r>
              <a:rPr lang="zh-CN" altLang="en-US" dirty="0" smtClean="0">
                <a:latin typeface="SimSun" panose="02010600030101010101" pitchFamily="2" charset="-122"/>
              </a:rPr>
              <a:t>为简单合取范式.</a:t>
            </a:r>
            <a:endParaRPr lang="zh-CN" altLang="en-US" dirty="0" smtClean="0"/>
          </a:p>
          <a:p>
            <a:pPr algn="just"/>
            <a:r>
              <a:rPr lang="zh-CN" altLang="en-US" dirty="0" smtClean="0">
                <a:latin typeface="SimSun" panose="02010600030101010101" pitchFamily="2" charset="-122"/>
              </a:rPr>
              <a:t>   有限个简单合取范式的析取,称之为</a:t>
            </a:r>
            <a:r>
              <a:rPr lang="zh-CN" altLang="en-US" b="1" dirty="0" smtClean="0">
                <a:latin typeface="SimSun" panose="02010600030101010101" pitchFamily="2" charset="-122"/>
              </a:rPr>
              <a:t>析取范式.</a:t>
            </a:r>
            <a:r>
              <a:rPr lang="zh-CN" altLang="en-US" dirty="0" smtClean="0">
                <a:latin typeface="SimSun" panose="02010600030101010101" pitchFamily="2" charset="-122"/>
              </a:rPr>
              <a:t>如:</a:t>
            </a:r>
            <a:endParaRPr lang="zh-CN" altLang="en-US" dirty="0" smtClean="0"/>
          </a:p>
          <a:p>
            <a:pPr algn="just"/>
            <a:r>
              <a:rPr lang="zh-CN" altLang="en-US" dirty="0" smtClean="0">
                <a:latin typeface="SimSun" panose="02010600030101010101" pitchFamily="2" charset="-122"/>
              </a:rPr>
              <a:t>        	</a:t>
            </a:r>
            <a:endParaRPr lang="zh-CN" altLang="en-US" dirty="0" smtClean="0"/>
          </a:p>
          <a:p>
            <a:pPr algn="just"/>
            <a:r>
              <a:rPr lang="zh-CN" altLang="en-US" dirty="0" smtClean="0">
                <a:latin typeface="SimSun" panose="02010600030101010101" pitchFamily="2" charset="-122"/>
              </a:rPr>
              <a:t>为析取范式.</a:t>
            </a:r>
            <a:endParaRPr lang="zh-CN" altLang="en-US" dirty="0" smtClean="0"/>
          </a:p>
          <a:p>
            <a:pPr algn="just"/>
            <a:r>
              <a:rPr lang="zh-CN" altLang="en-US" dirty="0" smtClean="0">
                <a:latin typeface="SimSun" panose="02010600030101010101" pitchFamily="2" charset="-122"/>
              </a:rPr>
              <a:t>3.设</a:t>
            </a:r>
            <a:r>
              <a:rPr lang="en-US" altLang="zh-CN" dirty="0" smtClean="0">
                <a:latin typeface="SimSun" panose="02010600030101010101" pitchFamily="2" charset="-122"/>
              </a:rPr>
              <a:t>n</a:t>
            </a:r>
            <a:r>
              <a:rPr lang="zh-CN" altLang="en-US" dirty="0" smtClean="0">
                <a:latin typeface="SimSun" panose="02010600030101010101" pitchFamily="2" charset="-122"/>
              </a:rPr>
              <a:t>个命题变元,若其构成的简单合(析)取式满足以下条件:</a:t>
            </a:r>
            <a:endParaRPr lang="zh-CN" altLang="en-US" dirty="0" smtClean="0"/>
          </a:p>
          <a:p>
            <a:pPr algn="just"/>
            <a:r>
              <a:rPr lang="zh-CN" altLang="en-US" dirty="0" smtClean="0">
                <a:latin typeface="SimSun" panose="02010600030101010101" pitchFamily="2" charset="-122"/>
              </a:rPr>
              <a:t>(1)每个变元与其否定不能同时出现,但两者必须出现且仅可出现一次.</a:t>
            </a:r>
            <a:endParaRPr lang="zh-CN" altLang="en-US" dirty="0" smtClean="0"/>
          </a:p>
          <a:p>
            <a:pPr algn="just"/>
            <a:r>
              <a:rPr lang="zh-CN" altLang="en-US" dirty="0" smtClean="0">
                <a:latin typeface="SimSun" panose="02010600030101010101" pitchFamily="2" charset="-122"/>
              </a:rPr>
              <a:t>(2)第</a:t>
            </a:r>
            <a:r>
              <a:rPr lang="en-US" altLang="zh-CN" dirty="0" err="1" smtClean="0">
                <a:latin typeface="SimSun" panose="02010600030101010101" pitchFamily="2" charset="-122"/>
              </a:rPr>
              <a:t>i</a:t>
            </a:r>
            <a:r>
              <a:rPr lang="zh-CN" altLang="en-US" dirty="0" smtClean="0">
                <a:latin typeface="SimSun" panose="02010600030101010101" pitchFamily="2" charset="-122"/>
              </a:rPr>
              <a:t>个变元出现在左起第</a:t>
            </a:r>
            <a:r>
              <a:rPr lang="en-US" altLang="zh-CN" dirty="0" smtClean="0">
                <a:latin typeface="SimSun" panose="02010600030101010101" pitchFamily="2" charset="-122"/>
              </a:rPr>
              <a:t>I</a:t>
            </a:r>
            <a:r>
              <a:rPr lang="zh-CN" altLang="en-US" dirty="0" smtClean="0">
                <a:latin typeface="SimSun" panose="02010600030101010101" pitchFamily="2" charset="-122"/>
              </a:rPr>
              <a:t>个位置上,(若变元无脚标,则按字母顺序排列).</a:t>
            </a:r>
            <a:endParaRPr lang="zh-CN" altLang="en-US" dirty="0" smtClean="0"/>
          </a:p>
          <a:p>
            <a:pPr algn="just"/>
            <a:r>
              <a:rPr lang="zh-CN" altLang="en-US" dirty="0" smtClean="0">
                <a:latin typeface="SimSun" panose="02010600030101010101" pitchFamily="2" charset="-122"/>
              </a:rPr>
              <a:t>     则这个简单合取式称为</a:t>
            </a:r>
            <a:r>
              <a:rPr lang="zh-CN" altLang="en-US" b="1" dirty="0" smtClean="0">
                <a:latin typeface="SimSun" panose="02010600030101010101" pitchFamily="2" charset="-122"/>
              </a:rPr>
              <a:t>极小项(极大项)</a:t>
            </a:r>
            <a:r>
              <a:rPr lang="zh-CN" altLang="en-US" dirty="0" smtClean="0">
                <a:latin typeface="SimSun" panose="02010600030101010101" pitchFamily="2" charset="-122"/>
              </a:rPr>
              <a:t>.</a:t>
            </a:r>
            <a:endParaRPr lang="zh-CN" altLang="en-US" dirty="0" smtClean="0"/>
          </a:p>
          <a:p>
            <a:pPr algn="just"/>
            <a:r>
              <a:rPr lang="zh-CN" altLang="en-US" dirty="0" smtClean="0">
                <a:latin typeface="SimSun" panose="02010600030101010101" pitchFamily="2" charset="-122"/>
              </a:rPr>
              <a:t>显然,</a:t>
            </a:r>
            <a:r>
              <a:rPr lang="en-US" altLang="zh-CN" dirty="0" smtClean="0">
                <a:latin typeface="SimSun" panose="02010600030101010101" pitchFamily="2" charset="-122"/>
              </a:rPr>
              <a:t>n</a:t>
            </a:r>
            <a:r>
              <a:rPr lang="zh-CN" altLang="en-US" dirty="0" smtClean="0">
                <a:latin typeface="SimSun" panose="02010600030101010101" pitchFamily="2" charset="-122"/>
              </a:rPr>
              <a:t>个变元可构成极小(大)项.</a:t>
            </a:r>
            <a:endParaRPr lang="zh-CN" altLang="en-US" dirty="0" smtClean="0"/>
          </a:p>
          <a:p>
            <a:pPr algn="just"/>
            <a:r>
              <a:rPr lang="zh-CN" altLang="en-US" dirty="0" smtClean="0">
                <a:latin typeface="SimSun" panose="02010600030101010101" pitchFamily="2" charset="-122"/>
              </a:rPr>
              <a:t>设一个命题公式有</a:t>
            </a:r>
            <a:r>
              <a:rPr lang="en-US" altLang="zh-CN" dirty="0" smtClean="0">
                <a:latin typeface="SimSun" panose="02010600030101010101" pitchFamily="2" charset="-122"/>
              </a:rPr>
              <a:t>n</a:t>
            </a:r>
            <a:r>
              <a:rPr lang="zh-CN" altLang="en-US" dirty="0" smtClean="0">
                <a:latin typeface="SimSun" panose="02010600030101010101" pitchFamily="2" charset="-122"/>
              </a:rPr>
              <a:t>个变元 ,若找到一个与它等价的,仅有极小(大)项够成的析取式称之为</a:t>
            </a:r>
            <a:r>
              <a:rPr lang="zh-CN" altLang="en-US" b="1" dirty="0" smtClean="0">
                <a:latin typeface="SimSun" panose="02010600030101010101" pitchFamily="2" charset="-122"/>
              </a:rPr>
              <a:t>主析取范式(主合取范式).</a:t>
            </a:r>
            <a:endParaRPr lang="zh-CN" altLang="en-US" dirty="0" smtClean="0"/>
          </a:p>
          <a:p>
            <a:pPr algn="just"/>
            <a:r>
              <a:rPr lang="zh-CN" altLang="en-US" dirty="0" smtClean="0">
                <a:latin typeface="SimSun" panose="02010600030101010101" pitchFamily="2" charset="-122"/>
              </a:rPr>
              <a:t>注:任一命题公式都存在于之等值的合取范式和析取范式,主合取范式和主析取范式</a:t>
            </a:r>
            <a:endParaRPr lang="zh-CN" altLang="en-US" dirty="0" smtClean="0"/>
          </a:p>
          <a:p>
            <a:pPr algn="just"/>
            <a:r>
              <a:rPr lang="zh-CN" altLang="en-US" dirty="0" smtClean="0"/>
              <a:t> </a:t>
            </a:r>
          </a:p>
          <a:p>
            <a:pPr algn="just"/>
            <a:r>
              <a:rPr lang="zh-CN" altLang="en-US" dirty="0" smtClean="0">
                <a:latin typeface="SimSun" panose="02010600030101010101" pitchFamily="2" charset="-122"/>
              </a:rPr>
              <a:t>求范式，包括求析取范式、合取范式、主析取范式和主合取范式。关键有两点：其一是准确掌握范式定义；其二是巧妙使用基本等值式中的分配律、同一律和摩根律.</a:t>
            </a:r>
            <a:endParaRPr lang="zh-CN" altLang="en-US" dirty="0" smtClean="0"/>
          </a:p>
          <a:p>
            <a:pPr algn="just"/>
            <a:r>
              <a:rPr lang="zh-CN" altLang="en-US" dirty="0" smtClean="0">
                <a:latin typeface="SimSun" panose="02010600030101010101" pitchFamily="2" charset="-122"/>
              </a:rPr>
              <a:t>	在范式中只有联结词</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和</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，命题变元或其否定用联结词</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把联结起来。主范式要求命题变项齐全，按极小(大)项排列起来。</a:t>
            </a:r>
            <a:endParaRPr lang="zh-CN" altLang="en-US" dirty="0" smtClean="0"/>
          </a:p>
          <a:p>
            <a:pPr algn="just"/>
            <a:r>
              <a:rPr lang="zh-CN" altLang="en-US" dirty="0" smtClean="0">
                <a:latin typeface="SimSun" panose="02010600030101010101" pitchFamily="2" charset="-122"/>
              </a:rPr>
              <a:t>	于是有求范式的步骤。</a:t>
            </a:r>
            <a:endParaRPr lang="zh-CN" altLang="en-US" dirty="0" smtClean="0"/>
          </a:p>
          <a:p>
            <a:pPr algn="just"/>
            <a:r>
              <a:rPr lang="zh-CN" altLang="en-US" dirty="0" smtClean="0">
                <a:latin typeface="SimSun" panose="02010600030101010101" pitchFamily="2" charset="-122"/>
              </a:rPr>
              <a:t>	</a:t>
            </a:r>
            <a:r>
              <a:rPr lang="zh-CN" altLang="en-US" b="1" dirty="0" smtClean="0">
                <a:latin typeface="SimSun" panose="02010600030101010101" pitchFamily="2" charset="-122"/>
              </a:rPr>
              <a:t>求析取(合取)范式的步骤：</a:t>
            </a:r>
            <a:endParaRPr lang="zh-CN" altLang="en-US" dirty="0" smtClean="0"/>
          </a:p>
          <a:p>
            <a:pPr algn="just"/>
            <a:r>
              <a:rPr lang="zh-CN" altLang="en-US" dirty="0" smtClean="0">
                <a:latin typeface="SimSun" panose="02010600030101010101" pitchFamily="2" charset="-122"/>
              </a:rPr>
              <a:t>	① 将公式中的联结词都化成</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，在析取(合取)范式中不能有联结词</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a:t>
            </a:r>
            <a:endParaRPr lang="zh-CN" altLang="en-US" dirty="0" smtClean="0"/>
          </a:p>
          <a:p>
            <a:pPr algn="just"/>
            <a:r>
              <a:rPr lang="zh-CN" altLang="en-US" dirty="0" smtClean="0">
                <a:latin typeface="SimSun" panose="02010600030101010101" pitchFamily="2" charset="-122"/>
              </a:rPr>
              <a:t>② 将否定联结词</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消去或移到各命题变项之前；</a:t>
            </a:r>
            <a:endParaRPr lang="zh-CN" altLang="en-US" dirty="0" smtClean="0"/>
          </a:p>
          <a:p>
            <a:pPr algn="just"/>
            <a:r>
              <a:rPr lang="zh-CN" altLang="en-US" dirty="0" smtClean="0">
                <a:latin typeface="SimSun" panose="02010600030101010101" pitchFamily="2" charset="-122"/>
              </a:rPr>
              <a:t>③ 利用分配律、结合律等，将公式化为析取(合取)范式。</a:t>
            </a:r>
            <a:endParaRPr lang="zh-CN" altLang="en-US" dirty="0" smtClean="0"/>
          </a:p>
          <a:p>
            <a:pPr algn="just"/>
            <a:r>
              <a:rPr lang="zh-CN" altLang="en-US" b="1" dirty="0" smtClean="0">
                <a:latin typeface="SimSun" panose="02010600030101010101" pitchFamily="2" charset="-122"/>
              </a:rPr>
              <a:t>求命题公式</a:t>
            </a:r>
            <a:r>
              <a:rPr lang="en-US" altLang="zh-CN" b="1" dirty="0" smtClean="0">
                <a:latin typeface="SimSun" panose="02010600030101010101" pitchFamily="2" charset="-122"/>
              </a:rPr>
              <a:t>A</a:t>
            </a:r>
            <a:r>
              <a:rPr lang="zh-CN" altLang="en-US" b="1" dirty="0" smtClean="0">
                <a:latin typeface="SimSun" panose="02010600030101010101" pitchFamily="2" charset="-122"/>
              </a:rPr>
              <a:t>的主析取(合取)范式的步骤</a:t>
            </a:r>
            <a:endParaRPr lang="zh-CN" altLang="en-US" dirty="0" smtClean="0"/>
          </a:p>
          <a:p>
            <a:pPr algn="just"/>
            <a:r>
              <a:rPr lang="zh-CN" altLang="en-US" dirty="0" smtClean="0">
                <a:latin typeface="SimSun" panose="02010600030101010101" pitchFamily="2" charset="-122"/>
              </a:rPr>
              <a:t>① 求公式</a:t>
            </a:r>
            <a:r>
              <a:rPr lang="en-US" altLang="zh-CN" dirty="0" smtClean="0">
                <a:latin typeface="SimSun" panose="02010600030101010101" pitchFamily="2" charset="-122"/>
              </a:rPr>
              <a:t>A</a:t>
            </a:r>
            <a:r>
              <a:rPr lang="zh-CN" altLang="en-US" dirty="0" smtClean="0">
                <a:latin typeface="SimSun" panose="02010600030101010101" pitchFamily="2" charset="-122"/>
              </a:rPr>
              <a:t>的析取(合取)范式； </a:t>
            </a:r>
            <a:endParaRPr lang="zh-CN" altLang="en-US" dirty="0" smtClean="0"/>
          </a:p>
          <a:p>
            <a:pPr algn="just"/>
            <a:r>
              <a:rPr lang="zh-CN" altLang="en-US" dirty="0" smtClean="0">
                <a:latin typeface="SimSun" panose="02010600030101010101" pitchFamily="2" charset="-122"/>
              </a:rPr>
              <a:t>② </a:t>
            </a:r>
            <a:r>
              <a:rPr lang="zh-CN" altLang="en-US" dirty="0" smtClean="0"/>
              <a:t>“</a:t>
            </a:r>
            <a:r>
              <a:rPr lang="zh-CN" altLang="en-US" dirty="0" smtClean="0">
                <a:latin typeface="SimSun" panose="02010600030101010101" pitchFamily="2" charset="-122"/>
              </a:rPr>
              <a:t>消去</a:t>
            </a:r>
            <a:r>
              <a:rPr lang="zh-CN" altLang="en-US" dirty="0" smtClean="0"/>
              <a:t>”</a:t>
            </a:r>
            <a:r>
              <a:rPr lang="zh-CN" altLang="en-US" dirty="0" smtClean="0">
                <a:latin typeface="SimSun" panose="02010600030101010101" pitchFamily="2" charset="-122"/>
              </a:rPr>
              <a:t>析取(合取)范式中所有永假式(永真式)的析取项(合取项)，如</a:t>
            </a:r>
            <a:r>
              <a:rPr lang="en-US" altLang="zh-CN" dirty="0" smtClean="0">
                <a:latin typeface="SimSun" panose="02010600030101010101" pitchFamily="2" charset="-122"/>
              </a:rPr>
              <a:t>P</a:t>
            </a:r>
            <a:r>
              <a:rPr lang="en-US" altLang="zh-CN" dirty="0" smtClean="0">
                <a:latin typeface="SimSun" panose="02010600030101010101" pitchFamily="2" charset="-122"/>
                <a:sym typeface="Symbol" panose="05050102010706020507" pitchFamily="18" charset="2"/>
              </a:rPr>
              <a:t></a:t>
            </a:r>
            <a:r>
              <a:rPr lang="en-US" altLang="zh-CN" dirty="0" smtClean="0">
                <a:latin typeface="SimSun" panose="02010600030101010101" pitchFamily="2" charset="-122"/>
              </a:rPr>
              <a:t>P(P</a:t>
            </a:r>
            <a:r>
              <a:rPr lang="en-US" altLang="zh-CN" dirty="0" smtClean="0">
                <a:latin typeface="SimSun" panose="02010600030101010101" pitchFamily="2" charset="-122"/>
                <a:sym typeface="Symbol" panose="05050102010706020507" pitchFamily="18" charset="2"/>
              </a:rPr>
              <a:t></a:t>
            </a:r>
            <a:r>
              <a:rPr lang="en-US" altLang="zh-CN" dirty="0" smtClean="0">
                <a:latin typeface="SimSun" panose="02010600030101010101" pitchFamily="2" charset="-122"/>
              </a:rPr>
              <a:t>P)</a:t>
            </a:r>
            <a:r>
              <a:rPr lang="zh-CN" altLang="en-US" dirty="0" smtClean="0">
                <a:latin typeface="SimSun" panose="02010600030101010101" pitchFamily="2" charset="-122"/>
              </a:rPr>
              <a:t>用0(1)替代。用幂等律将析取(合取)范式中重复出现的合取项(析取项)或相同的变项合并，如</a:t>
            </a:r>
            <a:r>
              <a:rPr lang="en-US" altLang="zh-CN" dirty="0" smtClean="0">
                <a:latin typeface="SimSun" panose="02010600030101010101" pitchFamily="2" charset="-122"/>
              </a:rPr>
              <a:t>P</a:t>
            </a:r>
            <a:r>
              <a:rPr lang="en-US" altLang="zh-CN" dirty="0" smtClean="0">
                <a:latin typeface="SimSun" panose="02010600030101010101" pitchFamily="2" charset="-122"/>
                <a:sym typeface="Symbol" panose="05050102010706020507" pitchFamily="18" charset="2"/>
              </a:rPr>
              <a:t></a:t>
            </a:r>
            <a:r>
              <a:rPr lang="en-US" altLang="zh-CN" dirty="0" smtClean="0">
                <a:latin typeface="SimSun" panose="02010600030101010101" pitchFamily="2" charset="-122"/>
              </a:rPr>
              <a:t>P(P</a:t>
            </a:r>
            <a:r>
              <a:rPr lang="en-US" altLang="zh-CN" dirty="0" smtClean="0">
                <a:latin typeface="SimSun" panose="02010600030101010101" pitchFamily="2" charset="-122"/>
                <a:sym typeface="Symbol" panose="05050102010706020507" pitchFamily="18" charset="2"/>
              </a:rPr>
              <a:t></a:t>
            </a:r>
            <a:r>
              <a:rPr lang="en-US" altLang="zh-CN" dirty="0" smtClean="0">
                <a:latin typeface="SimSun" panose="02010600030101010101" pitchFamily="2" charset="-122"/>
              </a:rPr>
              <a:t>P)</a:t>
            </a:r>
            <a:r>
              <a:rPr lang="zh-CN" altLang="en-US" dirty="0" smtClean="0">
                <a:latin typeface="SimSun" panose="02010600030101010101" pitchFamily="2" charset="-122"/>
              </a:rPr>
              <a:t>用</a:t>
            </a:r>
            <a:r>
              <a:rPr lang="en-US" altLang="zh-CN" dirty="0" smtClean="0">
                <a:latin typeface="SimSun" panose="02010600030101010101" pitchFamily="2" charset="-122"/>
              </a:rPr>
              <a:t>P</a:t>
            </a:r>
            <a:r>
              <a:rPr lang="zh-CN" altLang="en-US" dirty="0" smtClean="0">
                <a:latin typeface="SimSun" panose="02010600030101010101" pitchFamily="2" charset="-122"/>
              </a:rPr>
              <a:t>替代，</a:t>
            </a:r>
            <a:r>
              <a:rPr lang="en-US" altLang="zh-CN" dirty="0" err="1" smtClean="0">
                <a:latin typeface="SimSun" panose="02010600030101010101" pitchFamily="2" charset="-122"/>
              </a:rPr>
              <a:t>m</a:t>
            </a:r>
            <a:r>
              <a:rPr lang="en-US" altLang="zh-CN" baseline="-30000" dirty="0" err="1" smtClean="0">
                <a:latin typeface="SimSun" panose="02010600030101010101" pitchFamily="2" charset="-122"/>
              </a:rPr>
              <a:t>i</a:t>
            </a:r>
            <a:r>
              <a:rPr lang="en-US" altLang="zh-CN" dirty="0" err="1" smtClean="0">
                <a:latin typeface="SimSun" panose="02010600030101010101" pitchFamily="2" charset="-122"/>
                <a:sym typeface="Symbol" panose="05050102010706020507" pitchFamily="18" charset="2"/>
              </a:rPr>
              <a:t></a:t>
            </a:r>
            <a:r>
              <a:rPr lang="en-US" altLang="zh-CN" dirty="0" err="1" smtClean="0">
                <a:latin typeface="SimSun" panose="02010600030101010101" pitchFamily="2" charset="-122"/>
              </a:rPr>
              <a:t>m</a:t>
            </a:r>
            <a:r>
              <a:rPr lang="en-US" altLang="zh-CN" baseline="-30000" dirty="0" err="1" smtClean="0">
                <a:latin typeface="SimSun" panose="02010600030101010101" pitchFamily="2" charset="-122"/>
              </a:rPr>
              <a:t>i</a:t>
            </a:r>
            <a:r>
              <a:rPr lang="en-US" altLang="zh-CN" dirty="0" smtClean="0">
                <a:latin typeface="SimSun" panose="02010600030101010101" pitchFamily="2" charset="-122"/>
              </a:rPr>
              <a:t>(</a:t>
            </a:r>
            <a:r>
              <a:rPr lang="en-US" altLang="zh-CN" dirty="0" err="1" smtClean="0">
                <a:latin typeface="SimSun" panose="02010600030101010101" pitchFamily="2" charset="-122"/>
              </a:rPr>
              <a:t>M</a:t>
            </a:r>
            <a:r>
              <a:rPr lang="en-US" altLang="zh-CN" baseline="-30000" dirty="0" err="1" smtClean="0">
                <a:latin typeface="SimSun" panose="02010600030101010101" pitchFamily="2" charset="-122"/>
              </a:rPr>
              <a:t>i</a:t>
            </a:r>
            <a:r>
              <a:rPr lang="en-US" altLang="zh-CN" dirty="0" err="1" smtClean="0">
                <a:latin typeface="SimSun" panose="02010600030101010101" pitchFamily="2" charset="-122"/>
                <a:sym typeface="Symbol" panose="05050102010706020507" pitchFamily="18" charset="2"/>
              </a:rPr>
              <a:t></a:t>
            </a:r>
            <a:r>
              <a:rPr lang="en-US" altLang="zh-CN" dirty="0" err="1" smtClean="0">
                <a:latin typeface="SimSun" panose="02010600030101010101" pitchFamily="2" charset="-122"/>
              </a:rPr>
              <a:t>M</a:t>
            </a:r>
            <a:r>
              <a:rPr lang="en-US" altLang="zh-CN" baseline="-30000" dirty="0" err="1" smtClean="0">
                <a:latin typeface="SimSun" panose="02010600030101010101" pitchFamily="2" charset="-122"/>
              </a:rPr>
              <a:t>i</a:t>
            </a:r>
            <a:r>
              <a:rPr lang="en-US" altLang="zh-CN" dirty="0" smtClean="0">
                <a:latin typeface="SimSun" panose="02010600030101010101" pitchFamily="2" charset="-122"/>
              </a:rPr>
              <a:t>)</a:t>
            </a:r>
            <a:r>
              <a:rPr lang="zh-CN" altLang="en-US" dirty="0" smtClean="0">
                <a:latin typeface="SimSun" panose="02010600030101010101" pitchFamily="2" charset="-122"/>
              </a:rPr>
              <a:t>用</a:t>
            </a:r>
            <a:r>
              <a:rPr lang="en-US" altLang="zh-CN" dirty="0" err="1" smtClean="0">
                <a:latin typeface="SimSun" panose="02010600030101010101" pitchFamily="2" charset="-122"/>
              </a:rPr>
              <a:t>m</a:t>
            </a:r>
            <a:r>
              <a:rPr lang="en-US" altLang="zh-CN" baseline="-30000" dirty="0" err="1" smtClean="0">
                <a:latin typeface="SimSun" panose="02010600030101010101" pitchFamily="2" charset="-122"/>
              </a:rPr>
              <a:t>I</a:t>
            </a:r>
            <a:r>
              <a:rPr lang="en-US" altLang="zh-CN" dirty="0" smtClean="0">
                <a:latin typeface="SimSun" panose="02010600030101010101" pitchFamily="2" charset="-122"/>
              </a:rPr>
              <a:t>(</a:t>
            </a:r>
            <a:r>
              <a:rPr lang="en-US" altLang="zh-CN" dirty="0" err="1" smtClean="0">
                <a:latin typeface="SimSun" panose="02010600030101010101" pitchFamily="2" charset="-122"/>
              </a:rPr>
              <a:t>M</a:t>
            </a:r>
            <a:r>
              <a:rPr lang="en-US" altLang="zh-CN" baseline="-30000" dirty="0" err="1" smtClean="0">
                <a:latin typeface="SimSun" panose="02010600030101010101" pitchFamily="2" charset="-122"/>
              </a:rPr>
              <a:t>i</a:t>
            </a:r>
            <a:r>
              <a:rPr lang="en-US" altLang="zh-CN" dirty="0" smtClean="0">
                <a:latin typeface="SimSun" panose="02010600030101010101" pitchFamily="2" charset="-122"/>
              </a:rPr>
              <a:t>)</a:t>
            </a:r>
            <a:r>
              <a:rPr lang="zh-CN" altLang="en-US" dirty="0" smtClean="0">
                <a:latin typeface="SimSun" panose="02010600030101010101" pitchFamily="2" charset="-122"/>
              </a:rPr>
              <a:t>替代。</a:t>
            </a:r>
            <a:endParaRPr lang="zh-CN" altLang="en-US" dirty="0" smtClean="0"/>
          </a:p>
          <a:p>
            <a:pPr algn="just"/>
            <a:r>
              <a:rPr lang="zh-CN" altLang="en-US" dirty="0" smtClean="0">
                <a:latin typeface="SimSun" panose="02010600030101010101" pitchFamily="2" charset="-122"/>
              </a:rPr>
              <a:t>③ 若析取(合取)范式的某个合取项(析取项)</a:t>
            </a:r>
            <a:r>
              <a:rPr lang="en-US" altLang="zh-CN" dirty="0" smtClean="0">
                <a:latin typeface="SimSun" panose="02010600030101010101" pitchFamily="2" charset="-122"/>
              </a:rPr>
              <a:t>B</a:t>
            </a:r>
            <a:r>
              <a:rPr lang="zh-CN" altLang="en-US" dirty="0" smtClean="0">
                <a:latin typeface="SimSun" panose="02010600030101010101" pitchFamily="2" charset="-122"/>
              </a:rPr>
              <a:t>不含有命题变项</a:t>
            </a:r>
            <a:r>
              <a:rPr lang="en-US" altLang="zh-CN" dirty="0" smtClean="0">
                <a:latin typeface="SimSun" panose="02010600030101010101" pitchFamily="2" charset="-122"/>
              </a:rPr>
              <a:t>P</a:t>
            </a:r>
            <a:r>
              <a:rPr lang="en-US" altLang="zh-CN" baseline="-30000" dirty="0" smtClean="0">
                <a:latin typeface="SimSun" panose="02010600030101010101" pitchFamily="2" charset="-122"/>
              </a:rPr>
              <a:t>i</a:t>
            </a:r>
            <a:r>
              <a:rPr lang="zh-CN" altLang="en-US" dirty="0" smtClean="0">
                <a:latin typeface="SimSun" panose="02010600030101010101" pitchFamily="2" charset="-122"/>
              </a:rPr>
              <a:t>或</a:t>
            </a:r>
            <a:r>
              <a:rPr lang="zh-CN" altLang="en-US" dirty="0" smtClean="0">
                <a:latin typeface="SimSun" panose="02010600030101010101" pitchFamily="2" charset="-122"/>
                <a:sym typeface="Symbol" panose="05050102010706020507" pitchFamily="18" charset="2"/>
              </a:rPr>
              <a:t></a:t>
            </a:r>
            <a:r>
              <a:rPr lang="en-US" altLang="zh-CN" dirty="0" smtClean="0">
                <a:latin typeface="SimSun" panose="02010600030101010101" pitchFamily="2" charset="-122"/>
              </a:rPr>
              <a:t>P</a:t>
            </a:r>
            <a:r>
              <a:rPr lang="en-US" altLang="zh-CN" baseline="-30000" dirty="0" smtClean="0">
                <a:latin typeface="SimSun" panose="02010600030101010101" pitchFamily="2" charset="-122"/>
              </a:rPr>
              <a:t>i</a:t>
            </a:r>
            <a:r>
              <a:rPr lang="en-US" altLang="zh-CN" dirty="0" smtClean="0">
                <a:latin typeface="SimSun" panose="02010600030101010101" pitchFamily="2" charset="-122"/>
              </a:rPr>
              <a:t>，</a:t>
            </a:r>
            <a:r>
              <a:rPr lang="zh-CN" altLang="en-US" dirty="0" smtClean="0">
                <a:latin typeface="SimSun" panose="02010600030101010101" pitchFamily="2" charset="-122"/>
              </a:rPr>
              <a:t>则添加</a:t>
            </a:r>
            <a:r>
              <a:rPr lang="en-US" altLang="zh-CN" dirty="0" smtClean="0">
                <a:latin typeface="SimSun" panose="02010600030101010101" pitchFamily="2" charset="-122"/>
              </a:rPr>
              <a:t>P</a:t>
            </a:r>
            <a:r>
              <a:rPr lang="en-US" altLang="zh-CN" baseline="-30000" dirty="0" smtClean="0">
                <a:latin typeface="SimSun" panose="02010600030101010101" pitchFamily="2" charset="-122"/>
              </a:rPr>
              <a:t>i</a:t>
            </a:r>
            <a:r>
              <a:rPr lang="en-US" altLang="zh-CN" dirty="0" smtClean="0">
                <a:latin typeface="SimSun" panose="02010600030101010101" pitchFamily="2" charset="-122"/>
                <a:sym typeface="Symbol" panose="05050102010706020507" pitchFamily="18" charset="2"/>
              </a:rPr>
              <a:t></a:t>
            </a:r>
            <a:r>
              <a:rPr lang="en-US" altLang="zh-CN" dirty="0" smtClean="0">
                <a:latin typeface="SimSun" panose="02010600030101010101" pitchFamily="2" charset="-122"/>
              </a:rPr>
              <a:t>P</a:t>
            </a:r>
            <a:r>
              <a:rPr lang="en-US" altLang="zh-CN" baseline="-30000" dirty="0" smtClean="0">
                <a:latin typeface="SimSun" panose="02010600030101010101" pitchFamily="2" charset="-122"/>
              </a:rPr>
              <a:t>i</a:t>
            </a:r>
            <a:r>
              <a:rPr lang="en-US" altLang="zh-CN" dirty="0" smtClean="0">
                <a:latin typeface="SimSun" panose="02010600030101010101" pitchFamily="2" charset="-122"/>
              </a:rPr>
              <a:t>(P</a:t>
            </a:r>
            <a:r>
              <a:rPr lang="en-US" altLang="zh-CN" baseline="-30000" dirty="0" smtClean="0">
                <a:latin typeface="SimSun" panose="02010600030101010101" pitchFamily="2" charset="-122"/>
              </a:rPr>
              <a:t>i</a:t>
            </a:r>
            <a:r>
              <a:rPr lang="en-US" altLang="zh-CN" dirty="0" smtClean="0">
                <a:latin typeface="SimSun" panose="02010600030101010101" pitchFamily="2" charset="-122"/>
                <a:sym typeface="Symbol" panose="05050102010706020507" pitchFamily="18" charset="2"/>
              </a:rPr>
              <a:t></a:t>
            </a:r>
            <a:r>
              <a:rPr lang="en-US" altLang="zh-CN" dirty="0" smtClean="0">
                <a:latin typeface="SimSun" panose="02010600030101010101" pitchFamily="2" charset="-122"/>
              </a:rPr>
              <a:t>P</a:t>
            </a:r>
            <a:r>
              <a:rPr lang="en-US" altLang="zh-CN" baseline="-30000" dirty="0" smtClean="0">
                <a:latin typeface="SimSun" panose="02010600030101010101" pitchFamily="2" charset="-122"/>
              </a:rPr>
              <a:t>i</a:t>
            </a:r>
            <a:r>
              <a:rPr lang="en-US" altLang="zh-CN" dirty="0" smtClean="0">
                <a:latin typeface="SimSun" panose="02010600030101010101" pitchFamily="2" charset="-122"/>
              </a:rPr>
              <a:t>)，</a:t>
            </a:r>
            <a:r>
              <a:rPr lang="zh-CN" altLang="en-US" dirty="0" smtClean="0">
                <a:latin typeface="SimSun" panose="02010600030101010101" pitchFamily="2" charset="-122"/>
              </a:rPr>
              <a:t>再利用分配律展开，使得每个合取项(析取项)的命题变项齐全；</a:t>
            </a:r>
            <a:endParaRPr lang="zh-CN" altLang="en-US" dirty="0" smtClean="0"/>
          </a:p>
          <a:p>
            <a:pPr algn="just"/>
            <a:r>
              <a:rPr lang="zh-CN" altLang="en-US" dirty="0" smtClean="0">
                <a:latin typeface="SimSun" panose="02010600030101010101" pitchFamily="2" charset="-122"/>
              </a:rPr>
              <a:t>④ 将极小(极大)项按由小到大的顺序排列，用</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a:t>
            </a:r>
            <a:r>
              <a:rPr lang="zh-CN" altLang="en-US" dirty="0" smtClean="0">
                <a:latin typeface="SimSun" panose="02010600030101010101" pitchFamily="2" charset="-122"/>
                <a:sym typeface="Symbol" panose="05050102010706020507" pitchFamily="18" charset="2"/>
              </a:rPr>
              <a:t></a:t>
            </a:r>
            <a:r>
              <a:rPr lang="zh-CN" altLang="en-US" dirty="0" smtClean="0">
                <a:latin typeface="SimSun" panose="02010600030101010101" pitchFamily="2" charset="-122"/>
              </a:rPr>
              <a:t>)表示。</a:t>
            </a:r>
            <a:endParaRPr lang="zh-CN" altLang="en-US" dirty="0" smtClean="0"/>
          </a:p>
          <a:p>
            <a:pPr algn="just"/>
            <a:r>
              <a:rPr lang="zh-CN" altLang="en-US" dirty="0" smtClean="0"/>
              <a:t> </a:t>
            </a:r>
          </a:p>
          <a:p>
            <a:pPr>
              <a:lnSpc>
                <a:spcPct val="100000"/>
              </a:lnSpc>
              <a:spcBef>
                <a:spcPct val="50000"/>
              </a:spcBef>
              <a:buClr>
                <a:schemeClr val="tx2"/>
              </a:buClr>
              <a:buFontTx/>
              <a:buChar char="•"/>
            </a:pPr>
            <a:endParaRPr lang="en-US" altLang="zh-CN" sz="2400" b="1" dirty="0" smtClean="0"/>
          </a:p>
          <a:p>
            <a:pPr>
              <a:lnSpc>
                <a:spcPct val="100000"/>
              </a:lnSpc>
              <a:spcBef>
                <a:spcPct val="50000"/>
              </a:spcBef>
              <a:buClr>
                <a:schemeClr val="tx2"/>
              </a:buClr>
              <a:buFontTx/>
              <a:buChar char="•"/>
            </a:pPr>
            <a:r>
              <a:rPr lang="en-US" altLang="zh-CN" sz="2400" b="1" dirty="0" smtClean="0"/>
              <a:t>Application Information</a:t>
            </a:r>
          </a:p>
          <a:p>
            <a:pPr marL="457200" lvl="1" indent="0">
              <a:spcBef>
                <a:spcPct val="50000"/>
              </a:spcBef>
              <a:buClr>
                <a:schemeClr val="tx2"/>
              </a:buClr>
              <a:buFontTx/>
              <a:buChar char="–"/>
            </a:pPr>
            <a:r>
              <a:rPr lang="en-US" altLang="zh-CN" sz="2000" b="1" dirty="0" smtClean="0"/>
              <a:t>Predicates in user queries</a:t>
            </a:r>
          </a:p>
          <a:p>
            <a:pPr marL="457200" lvl="1" indent="0">
              <a:spcBef>
                <a:spcPct val="50000"/>
              </a:spcBef>
              <a:buClr>
                <a:schemeClr val="tx2"/>
              </a:buClr>
            </a:pPr>
            <a:r>
              <a:rPr lang="en-US" altLang="zh-CN" sz="2000" b="1" dirty="0" smtClean="0"/>
              <a:t>Simple: p</a:t>
            </a:r>
            <a:r>
              <a:rPr lang="en-US" altLang="zh-CN" sz="2000" b="1" baseline="-25000" dirty="0" smtClean="0"/>
              <a:t>1</a:t>
            </a:r>
            <a:r>
              <a:rPr lang="en-US" altLang="zh-CN" sz="2000" b="1" dirty="0" smtClean="0"/>
              <a:t>: DEPT = ‘CSEE’, p</a:t>
            </a:r>
            <a:r>
              <a:rPr lang="en-US" altLang="zh-CN" sz="2000" b="1" baseline="-25000" dirty="0" smtClean="0"/>
              <a:t>2</a:t>
            </a:r>
            <a:r>
              <a:rPr lang="en-US" altLang="zh-CN" sz="2000" b="1" dirty="0" smtClean="0"/>
              <a:t> : SAL &gt; 30000</a:t>
            </a:r>
          </a:p>
          <a:p>
            <a:pPr marL="457200" lvl="1" indent="0">
              <a:lnSpc>
                <a:spcPct val="70000"/>
              </a:lnSpc>
              <a:spcBef>
                <a:spcPct val="50000"/>
              </a:spcBef>
              <a:buClr>
                <a:schemeClr val="tx2"/>
              </a:buClr>
            </a:pPr>
            <a:r>
              <a:rPr lang="en-US" altLang="zh-CN" sz="2000" b="1" dirty="0" smtClean="0">
                <a:solidFill>
                  <a:srgbClr val="66FF33"/>
                </a:solidFill>
              </a:rPr>
              <a:t>Conjunctive</a:t>
            </a:r>
            <a:r>
              <a:rPr lang="en-US" altLang="zh-CN" sz="2000" b="1" dirty="0" smtClean="0"/>
              <a:t>: </a:t>
            </a:r>
            <a:r>
              <a:rPr lang="en-US" altLang="zh-CN" sz="2000" b="1" i="1" dirty="0" err="1" smtClean="0"/>
              <a:t>minterm</a:t>
            </a:r>
            <a:r>
              <a:rPr lang="en-US" altLang="zh-CN" sz="2000" b="1" i="1" dirty="0" smtClean="0"/>
              <a:t> predicate</a:t>
            </a:r>
            <a:r>
              <a:rPr lang="en-US" altLang="zh-CN" sz="2000" b="1" dirty="0" smtClean="0"/>
              <a:t>: m</a:t>
            </a:r>
            <a:r>
              <a:rPr lang="en-US" altLang="zh-CN" sz="2000" b="1" baseline="-25000" dirty="0" smtClean="0"/>
              <a:t>1= </a:t>
            </a:r>
            <a:r>
              <a:rPr lang="en-US" altLang="zh-CN" sz="2000" b="1" dirty="0" smtClean="0"/>
              <a:t>p</a:t>
            </a:r>
            <a:r>
              <a:rPr lang="en-US" altLang="zh-CN" sz="2000" b="1" baseline="-25000" dirty="0" smtClean="0"/>
              <a:t>1</a:t>
            </a:r>
            <a:r>
              <a:rPr lang="en-US" altLang="zh-CN" sz="2000" b="1" dirty="0" smtClean="0">
                <a:sym typeface="Symbol" panose="05050102010706020507" pitchFamily="18" charset="2"/>
              </a:rPr>
              <a:t></a:t>
            </a:r>
            <a:r>
              <a:rPr lang="en-US" altLang="zh-CN" sz="2000" b="1" dirty="0" smtClean="0"/>
              <a:t> p</a:t>
            </a:r>
            <a:r>
              <a:rPr lang="en-US" altLang="zh-CN" sz="2000" b="1" baseline="-25000" dirty="0" smtClean="0"/>
              <a:t>2</a:t>
            </a:r>
            <a:r>
              <a:rPr lang="en-US" altLang="zh-CN" sz="2000" b="1" dirty="0" smtClean="0"/>
              <a:t>  (DEPT=‘CSEE’ </a:t>
            </a:r>
            <a:r>
              <a:rPr lang="en-US" altLang="zh-CN" sz="2000" b="1" dirty="0" smtClean="0">
                <a:sym typeface="Symbol" panose="05050102010706020507" pitchFamily="18" charset="2"/>
              </a:rPr>
              <a:t></a:t>
            </a:r>
            <a:r>
              <a:rPr lang="en-US" altLang="zh-CN" sz="2000" b="1" dirty="0" smtClean="0"/>
              <a:t> SAL&gt;30000)</a:t>
            </a:r>
          </a:p>
          <a:p>
            <a:pPr marL="457200" lvl="1" indent="0">
              <a:lnSpc>
                <a:spcPct val="70000"/>
              </a:lnSpc>
              <a:spcBef>
                <a:spcPct val="50000"/>
              </a:spcBef>
              <a:buClr>
                <a:schemeClr val="tx2"/>
              </a:buClr>
            </a:pPr>
            <a:r>
              <a:rPr lang="en-US" altLang="zh-CN" sz="2000" b="1" dirty="0" err="1" smtClean="0">
                <a:solidFill>
                  <a:srgbClr val="66FF33"/>
                </a:solidFill>
              </a:rPr>
              <a:t>Minterm</a:t>
            </a:r>
            <a:r>
              <a:rPr lang="en-US" altLang="zh-CN" sz="2000" b="1" dirty="0" smtClean="0">
                <a:solidFill>
                  <a:srgbClr val="66FF33"/>
                </a:solidFill>
              </a:rPr>
              <a:t> selectivity</a:t>
            </a:r>
            <a:r>
              <a:rPr lang="en-US" altLang="zh-CN" sz="2000" b="1" dirty="0" smtClean="0"/>
              <a:t>: Number of tuples returned against a given </a:t>
            </a:r>
            <a:r>
              <a:rPr lang="en-US" altLang="zh-CN" sz="2000" b="1" dirty="0" err="1" smtClean="0"/>
              <a:t>minterm</a:t>
            </a:r>
            <a:endParaRPr lang="en-US" altLang="zh-CN" sz="2000" b="1" dirty="0" smtClean="0"/>
          </a:p>
          <a:p>
            <a:pPr marL="457200" lvl="1" indent="0">
              <a:lnSpc>
                <a:spcPct val="70000"/>
              </a:lnSpc>
              <a:spcBef>
                <a:spcPct val="50000"/>
              </a:spcBef>
              <a:buClr>
                <a:schemeClr val="tx2"/>
              </a:buClr>
            </a:pPr>
            <a:r>
              <a:rPr lang="en-US" altLang="zh-CN" sz="2000" b="1" dirty="0" smtClean="0">
                <a:solidFill>
                  <a:srgbClr val="66FF33"/>
                </a:solidFill>
              </a:rPr>
              <a:t>Access Frequency</a:t>
            </a:r>
            <a:r>
              <a:rPr lang="en-US" altLang="zh-CN" sz="2000" b="1" dirty="0" smtClean="0"/>
              <a:t>: Access frequency of user queries and/or </a:t>
            </a:r>
            <a:r>
              <a:rPr lang="en-US" altLang="zh-CN" sz="2000" b="1" dirty="0" err="1" smtClean="0"/>
              <a:t>minterms</a:t>
            </a:r>
            <a:endParaRPr lang="zh-CN" altLang="en-US" sz="2000" b="1" dirty="0" smtClean="0"/>
          </a:p>
        </p:txBody>
      </p:sp>
    </p:spTree>
    <p:extLst>
      <p:ext uri="{BB962C8B-B14F-4D97-AF65-F5344CB8AC3E}">
        <p14:creationId xmlns:p14="http://schemas.microsoft.com/office/powerpoint/2010/main" val="3810615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876181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Application Information</a:t>
            </a:r>
          </a:p>
          <a:p>
            <a:pPr marL="457200" lvl="1" indent="0"/>
            <a:r>
              <a:rPr lang="en-US" altLang="zh-CN" smtClean="0">
                <a:solidFill>
                  <a:srgbClr val="FF0000"/>
                </a:solidFill>
              </a:rPr>
              <a:t>Minterm selectivities</a:t>
            </a:r>
            <a:r>
              <a:rPr lang="en-US" altLang="zh-CN" smtClean="0"/>
              <a:t>: </a:t>
            </a:r>
            <a:r>
              <a:rPr lang="en-US" altLang="zh-CN" i="1" smtClean="0">
                <a:solidFill>
                  <a:srgbClr val="0000FF"/>
                </a:solidFill>
              </a:rPr>
              <a:t>sel(m</a:t>
            </a:r>
            <a:r>
              <a:rPr lang="en-US" altLang="zh-CN" i="1" baseline="-25000" smtClean="0">
                <a:solidFill>
                  <a:srgbClr val="0000FF"/>
                </a:solidFill>
              </a:rPr>
              <a:t>i</a:t>
            </a:r>
            <a:r>
              <a:rPr lang="en-US" altLang="zh-CN" i="1" smtClean="0">
                <a:solidFill>
                  <a:srgbClr val="0000FF"/>
                </a:solidFill>
              </a:rPr>
              <a:t>)</a:t>
            </a:r>
            <a:endParaRPr lang="en-US" altLang="zh-CN" smtClean="0">
              <a:solidFill>
                <a:srgbClr val="0000FF"/>
              </a:solidFill>
            </a:endParaRPr>
          </a:p>
          <a:p>
            <a:pPr marL="914400" lvl="2" indent="0"/>
            <a:r>
              <a:rPr lang="en-US" altLang="zh-CN" smtClean="0"/>
              <a:t>The number of tuples of the relation that would be accessed by a user query which is specified according to a given minterm predicate </a:t>
            </a:r>
            <a:r>
              <a:rPr lang="en-US" altLang="zh-CN" i="1" smtClean="0">
                <a:solidFill>
                  <a:srgbClr val="0000FF"/>
                </a:solidFill>
              </a:rPr>
              <a:t>m</a:t>
            </a:r>
            <a:r>
              <a:rPr lang="en-US" altLang="zh-CN" i="1" baseline="-25000" smtClean="0">
                <a:solidFill>
                  <a:srgbClr val="0000FF"/>
                </a:solidFill>
              </a:rPr>
              <a:t>i</a:t>
            </a:r>
            <a:r>
              <a:rPr lang="en-US" altLang="zh-CN" smtClean="0"/>
              <a:t>.</a:t>
            </a:r>
          </a:p>
          <a:p>
            <a:pPr marL="457200" lvl="1" indent="0"/>
            <a:r>
              <a:rPr lang="en-US" altLang="zh-CN" smtClean="0">
                <a:solidFill>
                  <a:srgbClr val="FF0000"/>
                </a:solidFill>
              </a:rPr>
              <a:t>Access frequencies</a:t>
            </a:r>
            <a:r>
              <a:rPr lang="en-US" altLang="zh-CN" smtClean="0"/>
              <a:t>: </a:t>
            </a:r>
            <a:r>
              <a:rPr lang="en-US" altLang="zh-CN" i="1" smtClean="0">
                <a:solidFill>
                  <a:srgbClr val="0000FF"/>
                </a:solidFill>
              </a:rPr>
              <a:t>acc(q</a:t>
            </a:r>
            <a:r>
              <a:rPr lang="en-US" altLang="zh-CN" i="1" baseline="-25000" smtClean="0">
                <a:solidFill>
                  <a:srgbClr val="0000FF"/>
                </a:solidFill>
              </a:rPr>
              <a:t>i</a:t>
            </a:r>
            <a:r>
              <a:rPr lang="en-US" altLang="zh-CN" i="1" smtClean="0">
                <a:solidFill>
                  <a:srgbClr val="0000FF"/>
                </a:solidFill>
              </a:rPr>
              <a:t>)</a:t>
            </a:r>
          </a:p>
          <a:p>
            <a:pPr marL="914400" lvl="2" indent="0"/>
            <a:r>
              <a:rPr lang="en-US" altLang="zh-CN" smtClean="0"/>
              <a:t>The frequency with which a query </a:t>
            </a:r>
            <a:r>
              <a:rPr lang="en-US" altLang="zh-CN" i="1" smtClean="0">
                <a:solidFill>
                  <a:srgbClr val="0000FF"/>
                </a:solidFill>
              </a:rPr>
              <a:t>q</a:t>
            </a:r>
            <a:r>
              <a:rPr lang="en-US" altLang="zh-CN" i="1" baseline="-25000" smtClean="0">
                <a:solidFill>
                  <a:srgbClr val="0000FF"/>
                </a:solidFill>
              </a:rPr>
              <a:t>i</a:t>
            </a:r>
            <a:r>
              <a:rPr lang="en-US" altLang="zh-CN" smtClean="0"/>
              <a:t> is accessed </a:t>
            </a:r>
          </a:p>
          <a:p>
            <a:pPr marL="914400" lvl="2" indent="0"/>
            <a:r>
              <a:rPr lang="en-US" altLang="zh-CN" smtClean="0"/>
              <a:t>Access frequency of a minterm predicate can also be defined.</a:t>
            </a:r>
          </a:p>
          <a:p>
            <a:endParaRPr lang="zh-CN" altLang="en-US" smtClean="0"/>
          </a:p>
        </p:txBody>
      </p:sp>
    </p:spTree>
    <p:extLst>
      <p:ext uri="{BB962C8B-B14F-4D97-AF65-F5344CB8AC3E}">
        <p14:creationId xmlns:p14="http://schemas.microsoft.com/office/powerpoint/2010/main" val="4098992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Unicode MS" panose="020B0604020202020204" pitchFamily="34" charset="-122"/>
            </a:endParaRPr>
          </a:p>
        </p:txBody>
      </p:sp>
    </p:spTree>
    <p:extLst>
      <p:ext uri="{BB962C8B-B14F-4D97-AF65-F5344CB8AC3E}">
        <p14:creationId xmlns:p14="http://schemas.microsoft.com/office/powerpoint/2010/main" val="1615787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Times" panose="02020603050405020304" pitchFamily="18" charset="0"/>
                <a:ea typeface="黑体" panose="02010609060101010101" pitchFamily="49" charset="-122"/>
              </a:rPr>
              <a:t>Conjunctive and Disjunctive Normal Forms</a:t>
            </a:r>
            <a:r>
              <a:rPr lang="en-US" altLang="zh-CN" b="1" smtClean="0">
                <a:latin typeface="Courier New" panose="02070309020205020404" pitchFamily="49" charset="0"/>
                <a:ea typeface="黑体" panose="02010609060101010101" pitchFamily="49" charset="-122"/>
              </a:rPr>
              <a:t> </a:t>
            </a:r>
            <a:endParaRPr lang="en-US" altLang="zh-CN" b="1" smtClean="0">
              <a:latin typeface="Arial Unicode MS" panose="020B0604020202020204" pitchFamily="34" charset="-122"/>
              <a:ea typeface="黑体" panose="02010609060101010101" pitchFamily="49" charset="-122"/>
            </a:endParaRPr>
          </a:p>
          <a:p>
            <a:r>
              <a:rPr lang="en-US" altLang="zh-CN" smtClean="0">
                <a:latin typeface="Arial Unicode MS" panose="020B0604020202020204" pitchFamily="34" charset="-122"/>
                <a:ea typeface="黑体" panose="02010609060101010101" pitchFamily="49" charset="-122"/>
              </a:rPr>
              <a:t>   </a:t>
            </a:r>
            <a:r>
              <a:rPr lang="en-US" altLang="zh-CN" b="1" smtClean="0">
                <a:latin typeface="Arial Unicode MS" panose="020B0604020202020204" pitchFamily="34" charset="-122"/>
                <a:ea typeface="黑体" panose="02010609060101010101" pitchFamily="49" charset="-122"/>
              </a:rPr>
              <a:t>A Boolean expression is in disjunctive normal form</a:t>
            </a:r>
            <a:r>
              <a:rPr lang="en-US" altLang="zh-CN" smtClean="0">
                <a:latin typeface="Arial Unicode MS" panose="020B0604020202020204" pitchFamily="34" charset="-122"/>
                <a:ea typeface="黑体" panose="02010609060101010101" pitchFamily="49" charset="-122"/>
              </a:rPr>
              <a:t> if it is expressed as the sum (OR) of products (AND). That is, a Boolean expression B is in disjunctive normal form if it is written as:</a:t>
            </a:r>
          </a:p>
          <a:p>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    A1 OR A2 OR A3 OR</a:t>
            </a:r>
          </a:p>
          <a:p>
            <a:r>
              <a:rPr lang="en-US" altLang="zh-CN" smtClean="0">
                <a:latin typeface="Arial Unicode MS" panose="020B0604020202020204" pitchFamily="34" charset="-122"/>
                <a:ea typeface="黑体" panose="02010609060101010101" pitchFamily="49" charset="-122"/>
              </a:rPr>
              <a:t> ... An</a:t>
            </a:r>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where each Ai is expressed as</a:t>
            </a:r>
          </a:p>
          <a:p>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    T1 AND T2 AND ... AND Tm</a:t>
            </a:r>
            <a:r>
              <a:rPr lang="en-US" altLang="zh-CN" smtClean="0">
                <a:latin typeface="Courier New" panose="02070309020205020404" pitchFamily="49" charset="0"/>
                <a:ea typeface="黑体" panose="02010609060101010101" pitchFamily="49" charset="-122"/>
              </a:rPr>
              <a:t> </a:t>
            </a:r>
            <a:endParaRPr lang="en-US" altLang="zh-CN" smtClean="0">
              <a:latin typeface="Arial Unicode MS" panose="020B0604020202020204" pitchFamily="34" charset="-122"/>
              <a:ea typeface="黑体" panose="02010609060101010101" pitchFamily="49" charset="-122"/>
            </a:endParaRPr>
          </a:p>
          <a:p>
            <a:r>
              <a:rPr lang="en-US" altLang="zh-CN" smtClean="0">
                <a:latin typeface="Arial Unicode MS" panose="020B0604020202020204" pitchFamily="34" charset="-122"/>
                <a:ea typeface="黑体" panose="02010609060101010101" pitchFamily="49" charset="-122"/>
              </a:rPr>
              <a:t>  where each Ti is either a simple variable, or the negation (NOT) of a simple variable.</a:t>
            </a:r>
          </a:p>
          <a:p>
            <a:r>
              <a:rPr lang="en-US" altLang="zh-CN" smtClean="0">
                <a:latin typeface="Arial Unicode MS" panose="020B0604020202020204" pitchFamily="34" charset="-122"/>
                <a:ea typeface="黑体" panose="02010609060101010101" pitchFamily="49" charset="-122"/>
              </a:rPr>
              <a:t>  Each of the terms Ai is called a minterm.</a:t>
            </a:r>
          </a:p>
          <a:p>
            <a:r>
              <a:rPr lang="en-US" altLang="zh-CN" smtClean="0">
                <a:latin typeface="Arial Unicode MS" panose="020B0604020202020204" pitchFamily="34" charset="-122"/>
                <a:ea typeface="黑体" panose="02010609060101010101" pitchFamily="49" charset="-122"/>
              </a:rPr>
              <a:t>  </a:t>
            </a:r>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A Boolean expression is in conjunctive normal form if it is expressed as the product (AND) of sums (OR).</a:t>
            </a:r>
          </a:p>
          <a:p>
            <a:r>
              <a:rPr lang="en-US" altLang="zh-CN" smtClean="0">
                <a:latin typeface="Arial Unicode MS" panose="020B0604020202020204" pitchFamily="34" charset="-122"/>
                <a:ea typeface="黑体" panose="02010609060101010101" pitchFamily="49" charset="-122"/>
              </a:rPr>
              <a:t>    That is, a Boolean expression B is in conjunctive normal form if it is written as:</a:t>
            </a:r>
          </a:p>
          <a:p>
            <a:r>
              <a:rPr lang="en-US" altLang="zh-CN" smtClean="0">
                <a:latin typeface="Arial Unicode MS" panose="020B0604020202020204" pitchFamily="34" charset="-122"/>
                <a:ea typeface="黑体" panose="02010609060101010101" pitchFamily="49" charset="-122"/>
              </a:rPr>
              <a:t>  </a:t>
            </a:r>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    O1 AND O2 AND O3 AND ... On</a:t>
            </a:r>
            <a:r>
              <a:rPr lang="en-US" altLang="zh-CN" smtClean="0">
                <a:latin typeface="Courier New" panose="02070309020205020404" pitchFamily="49" charset="0"/>
                <a:ea typeface="黑体" panose="02010609060101010101" pitchFamily="49" charset="-122"/>
              </a:rPr>
              <a:t> </a:t>
            </a:r>
            <a:endParaRPr lang="en-US" altLang="zh-CN" smtClean="0">
              <a:latin typeface="Arial Unicode MS" panose="020B0604020202020204" pitchFamily="34" charset="-122"/>
              <a:ea typeface="黑体" panose="02010609060101010101" pitchFamily="49" charset="-122"/>
            </a:endParaRPr>
          </a:p>
          <a:p>
            <a:r>
              <a:rPr lang="en-US" altLang="zh-CN" smtClean="0">
                <a:latin typeface="Arial Unicode MS" panose="020B0604020202020204" pitchFamily="34" charset="-122"/>
                <a:ea typeface="黑体" panose="02010609060101010101" pitchFamily="49" charset="-122"/>
              </a:rPr>
              <a:t>     where each Oi is expressed as</a:t>
            </a:r>
          </a:p>
          <a:p>
            <a:r>
              <a:rPr lang="en-US" altLang="zh-CN" smtClean="0">
                <a:latin typeface="Arial Unicode MS" panose="020B0604020202020204" pitchFamily="34" charset="-122"/>
                <a:ea typeface="黑体" panose="02010609060101010101" pitchFamily="49" charset="-122"/>
              </a:rPr>
              <a:t>     </a:t>
            </a:r>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    T1 OR T2 OR ... OR Tm</a:t>
            </a:r>
            <a:r>
              <a:rPr lang="en-US" altLang="zh-CN" smtClean="0">
                <a:latin typeface="Courier New" panose="02070309020205020404" pitchFamily="49" charset="0"/>
                <a:ea typeface="黑体" panose="02010609060101010101" pitchFamily="49" charset="-122"/>
              </a:rPr>
              <a:t> </a:t>
            </a:r>
            <a:endParaRPr lang="en-US" altLang="zh-CN" smtClean="0">
              <a:latin typeface="Arial Unicode MS" panose="020B0604020202020204" pitchFamily="34" charset="-122"/>
              <a:ea typeface="黑体" panose="02010609060101010101" pitchFamily="49" charset="-122"/>
            </a:endParaRPr>
          </a:p>
          <a:p>
            <a:r>
              <a:rPr lang="en-US" altLang="zh-CN" smtClean="0">
                <a:latin typeface="Arial Unicode MS" panose="020B0604020202020204" pitchFamily="34" charset="-122"/>
                <a:ea typeface="黑体" panose="02010609060101010101" pitchFamily="49" charset="-122"/>
              </a:rPr>
              <a:t>     where each Ti is either a simple variable, or the negation (NOT) of a simple variable.</a:t>
            </a:r>
          </a:p>
          <a:p>
            <a:r>
              <a:rPr lang="en-US" altLang="zh-CN" smtClean="0">
                <a:latin typeface="Arial Unicode MS" panose="020B0604020202020204" pitchFamily="34" charset="-122"/>
                <a:ea typeface="黑体" panose="02010609060101010101" pitchFamily="49" charset="-122"/>
              </a:rPr>
              <a:t> Each of the terms Oi is called a maxterm.</a:t>
            </a:r>
          </a:p>
          <a:p>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  ------------------------------------------------------------------------</a:t>
            </a:r>
          </a:p>
          <a:p>
            <a:r>
              <a:rPr lang="en-US" altLang="zh-CN" smtClean="0">
                <a:latin typeface="Arial Unicode MS" panose="020B0604020202020204" pitchFamily="34" charset="-122"/>
                <a:ea typeface="黑体" panose="02010609060101010101" pitchFamily="49" charset="-122"/>
              </a:rPr>
              <a:t>Normal Forms in Truth Tables</a:t>
            </a:r>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Conjunctive and disjunctive normal forms are duals of each other; either one may be used to generate a logical expression from a truth table.</a:t>
            </a:r>
            <a:r>
              <a:rPr lang="en-US" altLang="zh-CN" smtClean="0">
                <a:latin typeface="Courier New" panose="02070309020205020404" pitchFamily="49" charset="0"/>
                <a:ea typeface="黑体" panose="02010609060101010101" pitchFamily="49" charset="-122"/>
              </a:rPr>
              <a:t> </a:t>
            </a:r>
            <a:endParaRPr lang="en-US" altLang="zh-CN" smtClean="0">
              <a:latin typeface="Arial Unicode MS" panose="020B0604020202020204" pitchFamily="34" charset="-122"/>
              <a:ea typeface="黑体" panose="02010609060101010101" pitchFamily="49" charset="-122"/>
            </a:endParaRPr>
          </a:p>
          <a:p>
            <a:r>
              <a:rPr lang="en-US" altLang="zh-CN" smtClean="0">
                <a:latin typeface="Arial Unicode MS" panose="020B0604020202020204" pitchFamily="34" charset="-122"/>
                <a:ea typeface="黑体" panose="02010609060101010101" pitchFamily="49" charset="-122"/>
              </a:rPr>
              <a:t>         With these normal forms, we can be more precise about how to generate a logical expression from a truth table.</a:t>
            </a:r>
            <a:r>
              <a:rPr lang="en-US" altLang="zh-CN" smtClean="0">
                <a:latin typeface="Courier New" panose="02070309020205020404" pitchFamily="49" charset="0"/>
                <a:ea typeface="黑体" panose="02010609060101010101" pitchFamily="49" charset="-122"/>
              </a:rPr>
              <a:t> </a:t>
            </a:r>
            <a:endParaRPr lang="en-US" altLang="zh-CN" smtClean="0">
              <a:latin typeface="Arial Unicode MS" panose="020B0604020202020204" pitchFamily="34" charset="-122"/>
              <a:ea typeface="黑体" panose="02010609060101010101" pitchFamily="49" charset="-122"/>
            </a:endParaRPr>
          </a:p>
          <a:p>
            <a:r>
              <a:rPr lang="en-US" altLang="zh-CN" smtClean="0">
                <a:latin typeface="Arial Unicode MS" panose="020B0604020202020204" pitchFamily="34" charset="-122"/>
                <a:ea typeface="黑体" panose="02010609060101010101" pitchFamily="49" charset="-122"/>
              </a:rPr>
              <a:t>   To construct a logical expression in disjunctive normal form from a truth table:</a:t>
            </a:r>
          </a:p>
          <a:p>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   1) Build a minterm for each row of the table where the function is true.</a:t>
            </a:r>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  </a:t>
            </a:r>
          </a:p>
          <a:p>
            <a:r>
              <a:rPr lang="en-US" altLang="zh-CN" smtClean="0">
                <a:latin typeface="Arial Unicode MS" panose="020B0604020202020204" pitchFamily="34" charset="-122"/>
                <a:ea typeface="黑体" panose="02010609060101010101" pitchFamily="49" charset="-122"/>
              </a:rPr>
              <a:t>     2) For each variable whose value is 1 in that row, we include the variable in the minterm; if a variable is 0 in that row, we include the negation of the variable in the minterm.</a:t>
            </a:r>
            <a:r>
              <a:rPr lang="en-US" altLang="zh-CN" smtClean="0">
                <a:latin typeface="Courier New" panose="02070309020205020404" pitchFamily="49" charset="0"/>
                <a:ea typeface="黑体" panose="02010609060101010101" pitchFamily="49" charset="-122"/>
              </a:rPr>
              <a:t> </a:t>
            </a:r>
            <a:r>
              <a:rPr lang="en-US" altLang="zh-CN" smtClean="0">
                <a:latin typeface="Arial Unicode MS" panose="020B0604020202020204" pitchFamily="34" charset="-122"/>
                <a:ea typeface="黑体" panose="02010609060101010101" pitchFamily="49" charset="-122"/>
              </a:rPr>
              <a:t>  </a:t>
            </a:r>
          </a:p>
          <a:p>
            <a:r>
              <a:rPr lang="en-US" altLang="zh-CN" smtClean="0">
                <a:latin typeface="Arial Unicode MS" panose="020B0604020202020204" pitchFamily="34" charset="-122"/>
                <a:ea typeface="黑体" panose="02010609060101010101" pitchFamily="49" charset="-122"/>
              </a:rPr>
              <a:t>    3) The expression consists of the OR of all the minterms.</a:t>
            </a:r>
            <a:r>
              <a:rPr lang="en-US" altLang="zh-CN" smtClean="0">
                <a:latin typeface="Courier New" panose="02070309020205020404" pitchFamily="49" charset="0"/>
                <a:ea typeface="黑体" panose="02010609060101010101" pitchFamily="49" charset="-122"/>
              </a:rPr>
              <a:t> </a:t>
            </a:r>
            <a:r>
              <a:rPr lang="en-US" altLang="zh-CN" smtClean="0"/>
              <a:t>We could, of course, construct an expression in conjunctive normal form by using maxterms and AND.  (One term for every *false* row, each of which says how to prevent that row.) </a:t>
            </a:r>
          </a:p>
          <a:p>
            <a:endParaRPr lang="en-US" altLang="zh-CN" smtClean="0"/>
          </a:p>
          <a:p>
            <a:r>
              <a:rPr lang="en-US" altLang="zh-CN" smtClean="0">
                <a:solidFill>
                  <a:schemeClr val="accent2"/>
                </a:solidFill>
              </a:rPr>
              <a:t>Therefore, </a:t>
            </a:r>
            <a:r>
              <a:rPr lang="en-US" altLang="zh-CN" smtClean="0"/>
              <a:t>the algorithms we discuss will, in fact, insist that F</a:t>
            </a:r>
            <a:r>
              <a:rPr lang="en-US" altLang="zh-CN" baseline="-25000" smtClean="0"/>
              <a:t>i</a:t>
            </a:r>
            <a:r>
              <a:rPr lang="en-US" altLang="zh-CN" smtClean="0"/>
              <a:t> be a minterm predicate</a:t>
            </a:r>
            <a:endParaRPr lang="en-US" altLang="zh-CN" smtClean="0">
              <a:solidFill>
                <a:schemeClr val="accent2"/>
              </a:solidFill>
            </a:endParaRPr>
          </a:p>
          <a:p>
            <a:pPr lvl="1"/>
            <a:r>
              <a:rPr lang="en-US" altLang="zh-CN" smtClean="0"/>
              <a:t>A horizontal fragment, </a:t>
            </a:r>
            <a:r>
              <a:rPr lang="en-US" altLang="zh-CN" i="1" smtClean="0">
                <a:solidFill>
                  <a:srgbClr val="FF0000"/>
                </a:solidFill>
              </a:rPr>
              <a:t>R</a:t>
            </a:r>
            <a:r>
              <a:rPr lang="en-US" altLang="zh-CN" i="1" baseline="-25000" smtClean="0">
                <a:solidFill>
                  <a:srgbClr val="FF0000"/>
                </a:solidFill>
              </a:rPr>
              <a:t>i</a:t>
            </a:r>
            <a:r>
              <a:rPr lang="en-US" altLang="zh-CN" baseline="-25000" smtClean="0">
                <a:solidFill>
                  <a:srgbClr val="FF0000"/>
                </a:solidFill>
              </a:rPr>
              <a:t> </a:t>
            </a:r>
            <a:r>
              <a:rPr lang="en-US" altLang="zh-CN" smtClean="0"/>
              <a:t>of relation </a:t>
            </a:r>
            <a:r>
              <a:rPr lang="en-US" altLang="zh-CN" i="1" smtClean="0">
                <a:solidFill>
                  <a:srgbClr val="FF0000"/>
                </a:solidFill>
              </a:rPr>
              <a:t>R</a:t>
            </a:r>
            <a:r>
              <a:rPr lang="en-US" altLang="zh-CN" smtClean="0"/>
              <a:t> consists of all the tuples of </a:t>
            </a:r>
            <a:r>
              <a:rPr lang="en-US" altLang="zh-CN" i="1" smtClean="0">
                <a:solidFill>
                  <a:srgbClr val="FF0000"/>
                </a:solidFill>
              </a:rPr>
              <a:t>R</a:t>
            </a:r>
            <a:r>
              <a:rPr lang="en-US" altLang="zh-CN" smtClean="0"/>
              <a:t> which satisfy </a:t>
            </a:r>
            <a:r>
              <a:rPr lang="en-US" altLang="zh-CN" smtClean="0">
                <a:solidFill>
                  <a:schemeClr val="accent2"/>
                </a:solidFill>
              </a:rPr>
              <a:t>a minterm predicate</a:t>
            </a:r>
            <a:r>
              <a:rPr lang="en-US" altLang="zh-CN" smtClean="0"/>
              <a:t> </a:t>
            </a:r>
            <a:r>
              <a:rPr lang="en-US" altLang="zh-CN" i="1" smtClean="0">
                <a:solidFill>
                  <a:srgbClr val="FF0000"/>
                </a:solidFill>
              </a:rPr>
              <a:t>m</a:t>
            </a:r>
            <a:r>
              <a:rPr lang="en-US" altLang="zh-CN" i="1" baseline="-25000" smtClean="0">
                <a:solidFill>
                  <a:srgbClr val="FF0000"/>
                </a:solidFill>
              </a:rPr>
              <a:t>i</a:t>
            </a:r>
            <a:r>
              <a:rPr lang="en-US" altLang="zh-CN" smtClean="0">
                <a:solidFill>
                  <a:srgbClr val="FF0000"/>
                </a:solidFill>
              </a:rPr>
              <a:t> </a:t>
            </a:r>
            <a:r>
              <a:rPr lang="en-US" altLang="zh-CN" smtClean="0">
                <a:sym typeface="Wingdings" panose="05000000000000000000" pitchFamily="2" charset="2"/>
              </a:rPr>
              <a:t></a:t>
            </a:r>
          </a:p>
          <a:p>
            <a:pPr lvl="1"/>
            <a:r>
              <a:rPr lang="en-US" altLang="zh-CN" smtClean="0">
                <a:sym typeface="Wingdings" panose="05000000000000000000" pitchFamily="2" charset="2"/>
              </a:rPr>
              <a:t>Given a minterm set of predicates </a:t>
            </a:r>
            <a:r>
              <a:rPr lang="en-US" altLang="zh-CN" i="1" smtClean="0">
                <a:solidFill>
                  <a:srgbClr val="FF0000"/>
                </a:solidFill>
                <a:sym typeface="Wingdings" panose="05000000000000000000" pitchFamily="2" charset="2"/>
              </a:rPr>
              <a:t>M</a:t>
            </a:r>
            <a:r>
              <a:rPr lang="en-US" altLang="zh-CN" smtClean="0">
                <a:sym typeface="Wingdings" panose="05000000000000000000" pitchFamily="2" charset="2"/>
              </a:rPr>
              <a:t>, there are as many horizontal fragments of relation </a:t>
            </a:r>
            <a:r>
              <a:rPr lang="en-US" altLang="zh-CN" smtClean="0">
                <a:solidFill>
                  <a:srgbClr val="FF0000"/>
                </a:solidFill>
                <a:sym typeface="Wingdings" panose="05000000000000000000" pitchFamily="2" charset="2"/>
              </a:rPr>
              <a:t>R</a:t>
            </a:r>
            <a:r>
              <a:rPr lang="en-US" altLang="zh-CN" smtClean="0">
                <a:sym typeface="Wingdings" panose="05000000000000000000" pitchFamily="2" charset="2"/>
              </a:rPr>
              <a:t> as there are minterm predicates</a:t>
            </a:r>
          </a:p>
          <a:p>
            <a:pPr lvl="1"/>
            <a:r>
              <a:rPr lang="en-US" altLang="zh-CN" smtClean="0"/>
              <a:t>Set of horizontal fragments also referred to as </a:t>
            </a:r>
            <a:r>
              <a:rPr lang="en-US" altLang="zh-CN" smtClean="0">
                <a:solidFill>
                  <a:srgbClr val="FF0000"/>
                </a:solidFill>
              </a:rPr>
              <a:t>minterm fragments.</a:t>
            </a:r>
          </a:p>
          <a:p>
            <a:endParaRPr lang="zh-CN" altLang="en-US" smtClean="0"/>
          </a:p>
        </p:txBody>
      </p:sp>
    </p:spTree>
    <p:extLst>
      <p:ext uri="{BB962C8B-B14F-4D97-AF65-F5344CB8AC3E}">
        <p14:creationId xmlns:p14="http://schemas.microsoft.com/office/powerpoint/2010/main" val="1424074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4918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400" smtClean="0"/>
              <a:t>一个原则两个前提</a:t>
            </a:r>
            <a:endParaRPr lang="en-US" altLang="zh-CN" sz="1400" smtClean="0"/>
          </a:p>
          <a:p>
            <a:r>
              <a:rPr lang="en-US" altLang="zh-CN" sz="1400" smtClean="0"/>
              <a:t>Primary Horizontal Fragmentation</a:t>
            </a:r>
          </a:p>
          <a:p>
            <a:pPr marL="457200" lvl="1" indent="0"/>
            <a:r>
              <a:rPr lang="en-US" altLang="zh-CN" sz="1400" b="1" i="1" smtClean="0">
                <a:solidFill>
                  <a:schemeClr val="tx2"/>
                </a:solidFill>
              </a:rPr>
              <a:t>Selection</a:t>
            </a:r>
            <a:r>
              <a:rPr lang="en-US" altLang="zh-CN" sz="1400" b="1" smtClean="0">
                <a:solidFill>
                  <a:schemeClr val="tx2"/>
                </a:solidFill>
              </a:rPr>
              <a:t> operation on the </a:t>
            </a:r>
            <a:r>
              <a:rPr lang="en-US" altLang="zh-CN" sz="1400" b="1" i="1" smtClean="0">
                <a:solidFill>
                  <a:schemeClr val="tx2"/>
                </a:solidFill>
              </a:rPr>
              <a:t>owner</a:t>
            </a:r>
            <a:r>
              <a:rPr lang="en-US" altLang="zh-CN" sz="1400" b="1" smtClean="0">
                <a:solidFill>
                  <a:schemeClr val="tx2"/>
                </a:solidFill>
              </a:rPr>
              <a:t> relation of a database schema</a:t>
            </a:r>
          </a:p>
          <a:p>
            <a:pPr marL="457200" lvl="1" indent="0"/>
            <a:r>
              <a:rPr lang="en-US" altLang="zh-CN" sz="1400" b="1" smtClean="0">
                <a:solidFill>
                  <a:schemeClr val="tx2"/>
                </a:solidFill>
              </a:rPr>
              <a:t>SELECT * FROM owner WHERE m</a:t>
            </a:r>
            <a:r>
              <a:rPr lang="en-US" altLang="zh-CN" sz="1400" b="1" baseline="-25000" smtClean="0">
                <a:solidFill>
                  <a:schemeClr val="tx2"/>
                </a:solidFill>
              </a:rPr>
              <a:t>i</a:t>
            </a:r>
          </a:p>
          <a:p>
            <a:r>
              <a:rPr lang="en-US" altLang="zh-CN" sz="1400" smtClean="0"/>
              <a:t>Complete and Minimal set of predicates</a:t>
            </a:r>
          </a:p>
          <a:p>
            <a:pPr marL="457200" lvl="1" indent="0"/>
            <a:r>
              <a:rPr lang="en-US" altLang="zh-CN" sz="1400" b="1" smtClean="0">
                <a:solidFill>
                  <a:srgbClr val="66FF33"/>
                </a:solidFill>
              </a:rPr>
              <a:t>Complete </a:t>
            </a:r>
            <a:r>
              <a:rPr lang="en-US" altLang="zh-CN" sz="1400" smtClean="0"/>
              <a:t>– </a:t>
            </a:r>
            <a:r>
              <a:rPr lang="en-US" altLang="zh-CN" smtClean="0">
                <a:solidFill>
                  <a:schemeClr val="tx2"/>
                </a:solidFill>
              </a:rPr>
              <a:t>iff there is an equal probability of access by every application to any two tuples belonging to any minterm fragments that is defined according to Pr,</a:t>
            </a:r>
          </a:p>
          <a:p>
            <a:pPr marL="457200" lvl="1" indent="0"/>
            <a:r>
              <a:rPr lang="en-US" altLang="zh-CN" sz="1400" b="1" smtClean="0">
                <a:solidFill>
                  <a:srgbClr val="66FF33"/>
                </a:solidFill>
              </a:rPr>
              <a:t>Minimal </a:t>
            </a:r>
            <a:r>
              <a:rPr lang="en-US" altLang="zh-CN" sz="1400" b="1" smtClean="0">
                <a:solidFill>
                  <a:schemeClr val="tx2"/>
                </a:solidFill>
              </a:rPr>
              <a:t>– </a:t>
            </a:r>
            <a:r>
              <a:rPr lang="en-US" altLang="zh-CN" smtClean="0">
                <a:solidFill>
                  <a:schemeClr val="tx2"/>
                </a:solidFill>
              </a:rPr>
              <a:t>it should be at least one application which accesses fragments differently (all  predicates impact on the fragmentation) </a:t>
            </a:r>
          </a:p>
          <a:p>
            <a:r>
              <a:rPr lang="en-US" altLang="zh-CN" sz="1400" smtClean="0">
                <a:solidFill>
                  <a:srgbClr val="66FF33"/>
                </a:solidFill>
              </a:rPr>
              <a:t>Algorithm COM_MIN (</a:t>
            </a:r>
            <a:r>
              <a:rPr lang="en-US" altLang="zh-CN" sz="900" smtClean="0">
                <a:solidFill>
                  <a:srgbClr val="66FF33"/>
                </a:solidFill>
              </a:rPr>
              <a:t>iterative method to produce a complete and minimal set of predicates Pr’ given set of simple predicates Pr)</a:t>
            </a:r>
            <a:endParaRPr lang="en-US" altLang="zh-CN" sz="1400" smtClean="0">
              <a:solidFill>
                <a:srgbClr val="66FF33"/>
              </a:solidFill>
            </a:endParaRPr>
          </a:p>
          <a:p>
            <a:pPr marL="457200" lvl="1" indent="0"/>
            <a:r>
              <a:rPr lang="en-US" altLang="zh-CN" sz="1400" smtClean="0"/>
              <a:t>Input: R- relation, Pr- set of simple predicates</a:t>
            </a:r>
          </a:p>
          <a:p>
            <a:pPr marL="457200" lvl="1" indent="0"/>
            <a:r>
              <a:rPr lang="en-US" altLang="zh-CN" sz="1400" smtClean="0"/>
              <a:t>Output: Pr’ – set of simple predicates</a:t>
            </a:r>
          </a:p>
          <a:p>
            <a:endParaRPr lang="zh-CN" altLang="en-US" smtClean="0"/>
          </a:p>
        </p:txBody>
      </p:sp>
    </p:spTree>
    <p:extLst>
      <p:ext uri="{BB962C8B-B14F-4D97-AF65-F5344CB8AC3E}">
        <p14:creationId xmlns:p14="http://schemas.microsoft.com/office/powerpoint/2010/main" val="753726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前提</a:t>
            </a:r>
            <a:r>
              <a:rPr lang="en-US" altLang="zh-CN" smtClean="0"/>
              <a:t>1:</a:t>
            </a:r>
          </a:p>
          <a:p>
            <a:r>
              <a:rPr lang="en-US" altLang="zh-CN" smtClean="0"/>
              <a:t>A set of simple predicates </a:t>
            </a:r>
            <a:r>
              <a:rPr lang="en-US" altLang="zh-CN" i="1" smtClean="0">
                <a:solidFill>
                  <a:srgbClr val="0000FF"/>
                </a:solidFill>
              </a:rPr>
              <a:t>P</a:t>
            </a:r>
            <a:r>
              <a:rPr lang="en-US" altLang="zh-CN" i="1" baseline="-25000" smtClean="0">
                <a:solidFill>
                  <a:srgbClr val="0000FF"/>
                </a:solidFill>
              </a:rPr>
              <a:t>r</a:t>
            </a:r>
            <a:r>
              <a:rPr lang="en-US" altLang="zh-CN" smtClean="0"/>
              <a:t> is said to be </a:t>
            </a:r>
            <a:r>
              <a:rPr lang="en-US" altLang="zh-CN" i="1" u="sng" smtClean="0">
                <a:solidFill>
                  <a:srgbClr val="FF0000"/>
                </a:solidFill>
              </a:rPr>
              <a:t>complete</a:t>
            </a:r>
            <a:r>
              <a:rPr lang="en-US" altLang="zh-CN" smtClean="0"/>
              <a:t> iff the accesses to the tuples of the minterm fragments defined on </a:t>
            </a:r>
            <a:r>
              <a:rPr lang="en-US" altLang="zh-CN" i="1" smtClean="0">
                <a:solidFill>
                  <a:srgbClr val="0000FF"/>
                </a:solidFill>
              </a:rPr>
              <a:t>P</a:t>
            </a:r>
            <a:r>
              <a:rPr lang="en-US" altLang="zh-CN" i="1" baseline="-25000" smtClean="0">
                <a:solidFill>
                  <a:srgbClr val="0000FF"/>
                </a:solidFill>
              </a:rPr>
              <a:t>r</a:t>
            </a:r>
            <a:r>
              <a:rPr lang="en-US" altLang="zh-CN" smtClean="0"/>
              <a:t> requires that two tuples of the same minterm fragment have the same probability of being accessed by the application.</a:t>
            </a:r>
          </a:p>
          <a:p>
            <a:r>
              <a:rPr lang="en-US" altLang="zh-CN" smtClean="0"/>
              <a:t>Example:</a:t>
            </a:r>
          </a:p>
          <a:p>
            <a:pPr marL="457200" lvl="1" indent="0"/>
            <a:r>
              <a:rPr lang="en-US" altLang="zh-CN" smtClean="0"/>
              <a:t>Assume </a:t>
            </a:r>
            <a:r>
              <a:rPr lang="en-US" altLang="zh-CN" smtClean="0">
                <a:solidFill>
                  <a:srgbClr val="0000FF"/>
                </a:solidFill>
              </a:rPr>
              <a:t>PROJ[PNO, PNAME, BUDGET, LOC]</a:t>
            </a:r>
            <a:r>
              <a:rPr lang="en-US" altLang="zh-CN" smtClean="0"/>
              <a:t> has two applications defined on it.</a:t>
            </a:r>
          </a:p>
          <a:p>
            <a:pPr marL="457200" lvl="1" indent="0"/>
            <a:r>
              <a:rPr lang="en-US" altLang="zh-CN" smtClean="0"/>
              <a:t>Find the budgets of projects at each location. (1)</a:t>
            </a:r>
          </a:p>
          <a:p>
            <a:pPr marL="457200" lvl="1" indent="0"/>
            <a:r>
              <a:rPr lang="en-US" altLang="zh-CN" smtClean="0"/>
              <a:t>Find projects with budgets less than $200000. (2)</a:t>
            </a:r>
          </a:p>
          <a:p>
            <a:endParaRPr lang="zh-CN" altLang="en-US" smtClean="0"/>
          </a:p>
        </p:txBody>
      </p:sp>
    </p:spTree>
    <p:extLst>
      <p:ext uri="{BB962C8B-B14F-4D97-AF65-F5344CB8AC3E}">
        <p14:creationId xmlns:p14="http://schemas.microsoft.com/office/powerpoint/2010/main" val="2906586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lvl="1" indent="0"/>
            <a:r>
              <a:rPr lang="en-US" altLang="zh-CN" smtClean="0"/>
              <a:t>Assume PROJ[PNO,PNAME,BUDGET,LOC] has two applications defined on it.</a:t>
            </a:r>
          </a:p>
          <a:p>
            <a:pPr marL="457200" lvl="1" indent="0"/>
            <a:r>
              <a:rPr lang="en-US" altLang="zh-CN" smtClean="0"/>
              <a:t>Find the budgets of projects at each location.   (1)</a:t>
            </a:r>
          </a:p>
          <a:p>
            <a:pPr marL="457200" lvl="1" indent="0"/>
            <a:r>
              <a:rPr lang="en-US" altLang="zh-CN" smtClean="0"/>
              <a:t>Find projects with budgets less than $200000. (2)</a:t>
            </a:r>
          </a:p>
          <a:p>
            <a:endParaRPr lang="zh-CN" altLang="en-US" smtClean="0"/>
          </a:p>
        </p:txBody>
      </p:sp>
    </p:spTree>
    <p:extLst>
      <p:ext uri="{BB962C8B-B14F-4D97-AF65-F5344CB8AC3E}">
        <p14:creationId xmlns:p14="http://schemas.microsoft.com/office/powerpoint/2010/main" val="71400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chemeClr val="accent2"/>
                </a:solidFill>
              </a:rPr>
              <a:t>Minimality</a:t>
            </a:r>
            <a:r>
              <a:rPr lang="en-US" altLang="zh-CN" smtClean="0"/>
              <a:t> of simple predicates</a:t>
            </a:r>
          </a:p>
          <a:p>
            <a:pPr lvl="1"/>
            <a:r>
              <a:rPr lang="en-US" altLang="zh-CN" smtClean="0"/>
              <a:t>If a predicate influences the fragmentation</a:t>
            </a:r>
          </a:p>
          <a:p>
            <a:pPr lvl="2"/>
            <a:r>
              <a:rPr lang="en-US" altLang="zh-CN" smtClean="0"/>
              <a:t>i.e., causes a fragment </a:t>
            </a:r>
            <a:r>
              <a:rPr lang="en-US" altLang="zh-CN" i="1" smtClean="0"/>
              <a:t>f </a:t>
            </a:r>
            <a:r>
              <a:rPr lang="en-US" altLang="zh-CN" smtClean="0"/>
              <a:t>to be further fragmented</a:t>
            </a:r>
          </a:p>
          <a:p>
            <a:pPr lvl="3"/>
            <a:r>
              <a:rPr lang="en-US" altLang="zh-CN" smtClean="0"/>
              <a:t>into, say, </a:t>
            </a:r>
            <a:r>
              <a:rPr lang="en-US" altLang="zh-CN" i="1" smtClean="0"/>
              <a:t>f</a:t>
            </a:r>
            <a:r>
              <a:rPr lang="en-US" altLang="zh-CN" baseline="-25000" smtClean="0"/>
              <a:t>i</a:t>
            </a:r>
            <a:r>
              <a:rPr lang="en-US" altLang="zh-CN" smtClean="0"/>
              <a:t> and </a:t>
            </a:r>
            <a:r>
              <a:rPr lang="en-US" altLang="zh-CN" i="1" smtClean="0"/>
              <a:t>f</a:t>
            </a:r>
            <a:r>
              <a:rPr lang="en-US" altLang="zh-CN" i="1" baseline="-25000" smtClean="0"/>
              <a:t>j</a:t>
            </a:r>
          </a:p>
          <a:p>
            <a:pPr lvl="2"/>
            <a:r>
              <a:rPr lang="en-US" altLang="zh-CN" smtClean="0"/>
              <a:t>then there should be at least one application that accesses </a:t>
            </a:r>
            <a:r>
              <a:rPr lang="en-US" altLang="zh-CN" i="1" smtClean="0"/>
              <a:t>f</a:t>
            </a:r>
            <a:r>
              <a:rPr lang="en-US" altLang="zh-CN" i="1" baseline="-25000" smtClean="0"/>
              <a:t>i</a:t>
            </a:r>
            <a:r>
              <a:rPr lang="en-US" altLang="zh-CN" i="1" smtClean="0"/>
              <a:t> </a:t>
            </a:r>
            <a:r>
              <a:rPr lang="en-US" altLang="zh-CN" smtClean="0"/>
              <a:t>and </a:t>
            </a:r>
            <a:r>
              <a:rPr lang="en-US" altLang="zh-CN" i="1" smtClean="0"/>
              <a:t>f</a:t>
            </a:r>
            <a:r>
              <a:rPr lang="en-US" altLang="zh-CN" i="1" baseline="-25000" smtClean="0"/>
              <a:t>j</a:t>
            </a:r>
            <a:r>
              <a:rPr lang="en-US" altLang="zh-CN" i="1" smtClean="0"/>
              <a:t> </a:t>
            </a:r>
            <a:r>
              <a:rPr lang="en-US" altLang="zh-CN" i="1" smtClean="0">
                <a:solidFill>
                  <a:schemeClr val="accent2"/>
                </a:solidFill>
              </a:rPr>
              <a:t>differently</a:t>
            </a:r>
          </a:p>
          <a:p>
            <a:pPr lvl="1"/>
            <a:r>
              <a:rPr lang="en-US" altLang="zh-CN" smtClean="0">
                <a:solidFill>
                  <a:schemeClr val="accent2"/>
                </a:solidFill>
              </a:rPr>
              <a:t>In other words</a:t>
            </a:r>
            <a:r>
              <a:rPr lang="en-US" altLang="zh-CN" smtClean="0"/>
              <a:t>, the simple predicate should be </a:t>
            </a:r>
            <a:r>
              <a:rPr lang="en-US" altLang="zh-CN" i="1" smtClean="0">
                <a:solidFill>
                  <a:schemeClr val="accent2"/>
                </a:solidFill>
              </a:rPr>
              <a:t>relevant</a:t>
            </a:r>
            <a:r>
              <a:rPr lang="en-US" altLang="zh-CN" i="1" smtClean="0"/>
              <a:t> </a:t>
            </a:r>
            <a:r>
              <a:rPr lang="en-US" altLang="zh-CN" smtClean="0"/>
              <a:t>in determining a fragmentation</a:t>
            </a:r>
          </a:p>
          <a:p>
            <a:pPr lvl="1"/>
            <a:endParaRPr lang="en-US" altLang="zh-CN" smtClean="0"/>
          </a:p>
          <a:p>
            <a:pPr lvl="1"/>
            <a:r>
              <a:rPr lang="en-US" altLang="zh-CN" smtClean="0"/>
              <a:t>If all the predicates of a set </a:t>
            </a:r>
            <a:r>
              <a:rPr lang="en-US" altLang="zh-CN" i="1" smtClean="0"/>
              <a:t>P</a:t>
            </a:r>
            <a:r>
              <a:rPr lang="en-US" altLang="zh-CN" i="1" baseline="-25000" smtClean="0"/>
              <a:t>r</a:t>
            </a:r>
            <a:r>
              <a:rPr lang="en-US" altLang="zh-CN" i="1" smtClean="0"/>
              <a:t> </a:t>
            </a:r>
            <a:r>
              <a:rPr lang="en-US" altLang="zh-CN" smtClean="0"/>
              <a:t>are relevant,</a:t>
            </a:r>
            <a:r>
              <a:rPr lang="zh-CN" altLang="en-US" smtClean="0"/>
              <a:t> </a:t>
            </a:r>
            <a:r>
              <a:rPr lang="en-US" altLang="zh-CN" smtClean="0"/>
              <a:t>then </a:t>
            </a:r>
            <a:r>
              <a:rPr lang="en-US" altLang="zh-CN" i="1" smtClean="0"/>
              <a:t>P</a:t>
            </a:r>
            <a:r>
              <a:rPr lang="en-US" altLang="zh-CN" i="1" baseline="-25000" smtClean="0"/>
              <a:t>r</a:t>
            </a:r>
            <a:r>
              <a:rPr lang="en-US" altLang="zh-CN" i="1" smtClean="0"/>
              <a:t> </a:t>
            </a:r>
            <a:r>
              <a:rPr lang="en-US" altLang="zh-CN" smtClean="0"/>
              <a:t>is </a:t>
            </a:r>
            <a:r>
              <a:rPr lang="en-US" altLang="zh-CN" i="1" smtClean="0">
                <a:solidFill>
                  <a:schemeClr val="accent2"/>
                </a:solidFill>
              </a:rPr>
              <a:t>minimal</a:t>
            </a:r>
            <a:endParaRPr lang="en-US" altLang="zh-CN" smtClean="0">
              <a:solidFill>
                <a:schemeClr val="accent2"/>
              </a:solidFill>
            </a:endParaRPr>
          </a:p>
          <a:p>
            <a:endParaRPr lang="zh-CN" altLang="en-US" smtClean="0"/>
          </a:p>
          <a:p>
            <a:endParaRPr lang="en-US" altLang="zh-CN" smtClean="0"/>
          </a:p>
          <a:p>
            <a:endParaRPr lang="en-US" altLang="zh-CN" smtClean="0"/>
          </a:p>
          <a:p>
            <a:r>
              <a:rPr lang="en-US" altLang="zh-CN" smtClean="0"/>
              <a:t>If a predicate influences how fragmentation is performed, (I.e. causes a fragment </a:t>
            </a:r>
            <a:r>
              <a:rPr lang="en-US" altLang="zh-CN" i="1" smtClean="0"/>
              <a:t>f</a:t>
            </a:r>
            <a:r>
              <a:rPr lang="en-US" altLang="zh-CN" smtClean="0"/>
              <a:t> to be further fragmented into, say </a:t>
            </a:r>
            <a:r>
              <a:rPr lang="en-US" altLang="zh-CN" i="1" smtClean="0"/>
              <a:t>f</a:t>
            </a:r>
            <a:r>
              <a:rPr lang="en-US" altLang="zh-CN" i="1" baseline="-25000" smtClean="0"/>
              <a:t>i</a:t>
            </a:r>
            <a:r>
              <a:rPr lang="en-US" altLang="zh-CN" smtClean="0"/>
              <a:t> and </a:t>
            </a:r>
            <a:r>
              <a:rPr lang="en-US" altLang="zh-CN" i="1" smtClean="0"/>
              <a:t>f</a:t>
            </a:r>
            <a:r>
              <a:rPr lang="en-US" altLang="zh-CN" i="1" baseline="-25000" smtClean="0"/>
              <a:t>j</a:t>
            </a:r>
            <a:r>
              <a:rPr lang="en-US" altLang="zh-CN" smtClean="0"/>
              <a:t>) then there should be at least one application that accesses </a:t>
            </a:r>
            <a:r>
              <a:rPr lang="en-US" altLang="zh-CN" i="1" smtClean="0"/>
              <a:t>f</a:t>
            </a:r>
            <a:r>
              <a:rPr lang="en-US" altLang="zh-CN" i="1" baseline="-25000" smtClean="0"/>
              <a:t>i </a:t>
            </a:r>
            <a:r>
              <a:rPr lang="en-US" altLang="zh-CN" smtClean="0"/>
              <a:t> and </a:t>
            </a:r>
            <a:r>
              <a:rPr lang="en-US" altLang="zh-CN" i="1" smtClean="0"/>
              <a:t>f</a:t>
            </a:r>
            <a:r>
              <a:rPr lang="en-US" altLang="zh-CN" i="1" baseline="-25000" smtClean="0"/>
              <a:t>j</a:t>
            </a:r>
            <a:r>
              <a:rPr lang="en-US" altLang="zh-CN" smtClean="0"/>
              <a:t> differently.</a:t>
            </a:r>
          </a:p>
          <a:p>
            <a:r>
              <a:rPr lang="en-US" altLang="zh-CN" smtClean="0"/>
              <a:t>In other words, the simple predicate should be </a:t>
            </a:r>
            <a:r>
              <a:rPr lang="en-US" altLang="zh-CN" i="1" smtClean="0"/>
              <a:t>relevant</a:t>
            </a:r>
            <a:r>
              <a:rPr lang="en-US" altLang="zh-CN" smtClean="0"/>
              <a:t> in determining a fragmentation.</a:t>
            </a:r>
          </a:p>
          <a:p>
            <a:r>
              <a:rPr lang="en-US" altLang="zh-CN" smtClean="0"/>
              <a:t>If all the predicates of a set </a:t>
            </a:r>
            <a:r>
              <a:rPr lang="en-US" altLang="zh-CN" i="1" smtClean="0"/>
              <a:t>Pr</a:t>
            </a:r>
            <a:r>
              <a:rPr lang="en-US" altLang="zh-CN" smtClean="0"/>
              <a:t> are relevant, then </a:t>
            </a:r>
            <a:r>
              <a:rPr lang="en-US" altLang="zh-CN" i="1" smtClean="0"/>
              <a:t>Pr</a:t>
            </a:r>
            <a:r>
              <a:rPr lang="en-US" altLang="zh-CN" smtClean="0"/>
              <a:t> is </a:t>
            </a:r>
            <a:r>
              <a:rPr lang="en-US" altLang="zh-CN" i="1" smtClean="0"/>
              <a:t>minimal.</a:t>
            </a:r>
          </a:p>
          <a:p>
            <a:endParaRPr lang="zh-CN" altLang="en-US" smtClean="0"/>
          </a:p>
        </p:txBody>
      </p:sp>
    </p:spTree>
    <p:extLst>
      <p:ext uri="{BB962C8B-B14F-4D97-AF65-F5344CB8AC3E}">
        <p14:creationId xmlns:p14="http://schemas.microsoft.com/office/powerpoint/2010/main" val="26953716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smtClean="0"/>
              <a:t>换句话说不能依据数据库信息（模式）添加谓词，应该依据应用请求找到相关的简单谓词集合</a:t>
            </a:r>
          </a:p>
        </p:txBody>
      </p:sp>
    </p:spTree>
    <p:extLst>
      <p:ext uri="{BB962C8B-B14F-4D97-AF65-F5344CB8AC3E}">
        <p14:creationId xmlns:p14="http://schemas.microsoft.com/office/powerpoint/2010/main" val="4250970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000" smtClean="0">
                <a:solidFill>
                  <a:srgbClr val="FF0000"/>
                </a:solidFill>
              </a:rPr>
              <a:t>Given</a:t>
            </a:r>
            <a:r>
              <a:rPr lang="en-US" altLang="zh-CN" sz="1000" smtClean="0"/>
              <a:t>: a relation </a:t>
            </a:r>
            <a:r>
              <a:rPr lang="en-US" altLang="zh-CN" sz="1000" i="1" smtClean="0"/>
              <a:t>R</a:t>
            </a:r>
            <a:r>
              <a:rPr lang="en-US" altLang="zh-CN" sz="1000" smtClean="0"/>
              <a:t> and a set of simple predicates </a:t>
            </a:r>
            <a:r>
              <a:rPr lang="en-US" altLang="zh-CN" sz="1000" i="1" smtClean="0"/>
              <a:t>P</a:t>
            </a:r>
            <a:r>
              <a:rPr lang="en-US" altLang="zh-CN" sz="1000" i="1" baseline="-25000" smtClean="0"/>
              <a:t>r</a:t>
            </a:r>
            <a:r>
              <a:rPr lang="en-US" altLang="zh-CN" sz="1000" smtClean="0"/>
              <a:t>.</a:t>
            </a:r>
          </a:p>
          <a:p>
            <a:r>
              <a:rPr lang="en-US" altLang="zh-CN" sz="1000" smtClean="0">
                <a:solidFill>
                  <a:srgbClr val="FF0000"/>
                </a:solidFill>
              </a:rPr>
              <a:t>Output</a:t>
            </a:r>
            <a:r>
              <a:rPr lang="en-US" altLang="zh-CN" sz="1000" smtClean="0"/>
              <a:t>: a complete and minimal set of simple predicates </a:t>
            </a:r>
            <a:r>
              <a:rPr lang="en-US" altLang="zh-CN" sz="1000" i="1" smtClean="0"/>
              <a:t>P</a:t>
            </a:r>
            <a:r>
              <a:rPr lang="en-US" altLang="zh-CN" sz="1000" i="1" baseline="-25000" smtClean="0"/>
              <a:t>r</a:t>
            </a:r>
            <a:r>
              <a:rPr lang="en-US" altLang="zh-CN" sz="1000" i="1" smtClean="0"/>
              <a:t>’</a:t>
            </a:r>
            <a:r>
              <a:rPr lang="en-US" altLang="zh-CN" sz="1000" smtClean="0"/>
              <a:t> for </a:t>
            </a:r>
            <a:r>
              <a:rPr lang="en-US" altLang="zh-CN" sz="1000" i="1" smtClean="0"/>
              <a:t>P</a:t>
            </a:r>
            <a:r>
              <a:rPr lang="en-US" altLang="zh-CN" sz="1000" i="1" baseline="-25000" smtClean="0"/>
              <a:t>r</a:t>
            </a:r>
            <a:r>
              <a:rPr lang="en-US" altLang="zh-CN" sz="1000" i="1" smtClean="0"/>
              <a:t>.</a:t>
            </a:r>
          </a:p>
          <a:p>
            <a:endParaRPr lang="en-US" altLang="zh-CN" sz="1000" smtClean="0"/>
          </a:p>
          <a:p>
            <a:r>
              <a:rPr lang="en-US" altLang="zh-CN" sz="1000" i="1" smtClean="0">
                <a:solidFill>
                  <a:srgbClr val="FF0000"/>
                </a:solidFill>
              </a:rPr>
              <a:t>Rule 1:</a:t>
            </a:r>
            <a:r>
              <a:rPr lang="en-US" altLang="zh-CN" sz="1000" smtClean="0"/>
              <a:t> a relation or fragment is partitioned into at least two parts which are accessed differently by at least one application.</a:t>
            </a:r>
          </a:p>
          <a:p>
            <a:endParaRPr lang="zh-CN" altLang="en-US" sz="1000" smtClean="0"/>
          </a:p>
          <a:p>
            <a:r>
              <a:rPr lang="en-US" altLang="zh-CN" smtClean="0"/>
              <a:t>Fragmentation: PHF </a:t>
            </a:r>
            <a:r>
              <a:rPr lang="en-US" altLang="zh-CN" sz="1000" smtClean="0"/>
              <a:t>(cont</a:t>
            </a:r>
            <a:r>
              <a:rPr lang="en-US" altLang="zh-CN" sz="1000" smtClean="0">
                <a:latin typeface="Arial" panose="020B0604020202020204" pitchFamily="34" charset="0"/>
              </a:rPr>
              <a:t>’</a:t>
            </a:r>
            <a:r>
              <a:rPr lang="en-US" altLang="zh-CN" sz="1000" smtClean="0"/>
              <a:t>d)</a:t>
            </a:r>
            <a:endParaRPr lang="zh-CN" altLang="en-US" sz="1000" smtClean="0"/>
          </a:p>
          <a:p>
            <a:r>
              <a:rPr lang="en-US" altLang="zh-CN" smtClean="0">
                <a:solidFill>
                  <a:schemeClr val="accent2"/>
                </a:solidFill>
              </a:rPr>
              <a:t>Outline of PHF Algorithm</a:t>
            </a:r>
          </a:p>
          <a:p>
            <a:pPr marL="457200" lvl="1" indent="0"/>
            <a:r>
              <a:rPr lang="en-US" altLang="zh-CN" smtClean="0"/>
              <a:t>Given</a:t>
            </a:r>
          </a:p>
          <a:p>
            <a:pPr marL="914400" lvl="2" indent="0"/>
            <a:r>
              <a:rPr lang="en-US" altLang="zh-CN" smtClean="0"/>
              <a:t>a relation </a:t>
            </a:r>
            <a:r>
              <a:rPr lang="en-US" altLang="zh-CN" i="1" smtClean="0">
                <a:solidFill>
                  <a:schemeClr val="accent2"/>
                </a:solidFill>
              </a:rPr>
              <a:t>R</a:t>
            </a:r>
            <a:r>
              <a:rPr lang="en-US" altLang="zh-CN" smtClean="0"/>
              <a:t>, and the set of simple predicates</a:t>
            </a:r>
            <a:r>
              <a:rPr lang="en-US" altLang="zh-CN" smtClean="0">
                <a:solidFill>
                  <a:schemeClr val="accent2"/>
                </a:solidFill>
              </a:rPr>
              <a:t> </a:t>
            </a:r>
            <a:r>
              <a:rPr lang="en-US" altLang="zh-CN" i="1" smtClean="0">
                <a:solidFill>
                  <a:schemeClr val="accent2"/>
                </a:solidFill>
              </a:rPr>
              <a:t>P</a:t>
            </a:r>
            <a:r>
              <a:rPr lang="en-US" altLang="zh-CN" i="1" baseline="-25000" smtClean="0">
                <a:solidFill>
                  <a:schemeClr val="accent2"/>
                </a:solidFill>
              </a:rPr>
              <a:t>r</a:t>
            </a:r>
          </a:p>
          <a:p>
            <a:pPr marL="457200" lvl="1" indent="0"/>
            <a:r>
              <a:rPr lang="en-US" altLang="zh-CN" smtClean="0"/>
              <a:t>Output</a:t>
            </a:r>
          </a:p>
          <a:p>
            <a:pPr marL="914400" lvl="2" indent="0"/>
            <a:r>
              <a:rPr lang="en-US" altLang="zh-CN" smtClean="0"/>
              <a:t>the set of fragments of </a:t>
            </a:r>
            <a:r>
              <a:rPr lang="en-US" altLang="zh-CN" i="1" smtClean="0">
                <a:solidFill>
                  <a:schemeClr val="accent2"/>
                </a:solidFill>
              </a:rPr>
              <a:t>R </a:t>
            </a:r>
            <a:r>
              <a:rPr lang="en-US" altLang="zh-CN" smtClean="0">
                <a:solidFill>
                  <a:schemeClr val="accent2"/>
                </a:solidFill>
              </a:rPr>
              <a:t>= {</a:t>
            </a:r>
            <a:r>
              <a:rPr lang="en-US" altLang="zh-CN" i="1" smtClean="0">
                <a:solidFill>
                  <a:schemeClr val="accent2"/>
                </a:solidFill>
              </a:rPr>
              <a:t>R</a:t>
            </a:r>
            <a:r>
              <a:rPr lang="en-US" altLang="zh-CN" i="1" baseline="-25000" smtClean="0">
                <a:solidFill>
                  <a:schemeClr val="accent2"/>
                </a:solidFill>
              </a:rPr>
              <a:t>1</a:t>
            </a:r>
            <a:r>
              <a:rPr lang="en-US" altLang="zh-CN" smtClean="0">
                <a:solidFill>
                  <a:schemeClr val="accent2"/>
                </a:solidFill>
              </a:rPr>
              <a:t>, </a:t>
            </a:r>
            <a:r>
              <a:rPr lang="en-US" altLang="zh-CN" i="1" smtClean="0">
                <a:solidFill>
                  <a:schemeClr val="accent2"/>
                </a:solidFill>
              </a:rPr>
              <a:t>R</a:t>
            </a:r>
            <a:r>
              <a:rPr lang="en-US" altLang="zh-CN" i="1" baseline="-25000" smtClean="0">
                <a:solidFill>
                  <a:schemeClr val="accent2"/>
                </a:solidFill>
              </a:rPr>
              <a:t>2</a:t>
            </a:r>
            <a:r>
              <a:rPr lang="en-US" altLang="zh-CN" smtClean="0">
                <a:solidFill>
                  <a:schemeClr val="accent2"/>
                </a:solidFill>
              </a:rPr>
              <a:t>, . . . , </a:t>
            </a:r>
            <a:r>
              <a:rPr lang="en-US" altLang="zh-CN" i="1" smtClean="0">
                <a:solidFill>
                  <a:schemeClr val="accent2"/>
                </a:solidFill>
              </a:rPr>
              <a:t>R</a:t>
            </a:r>
            <a:r>
              <a:rPr lang="en-US" altLang="zh-CN" i="1" baseline="-25000" smtClean="0">
                <a:solidFill>
                  <a:schemeClr val="accent2"/>
                </a:solidFill>
              </a:rPr>
              <a:t>w</a:t>
            </a:r>
            <a:r>
              <a:rPr lang="en-US" altLang="zh-CN" smtClean="0">
                <a:solidFill>
                  <a:schemeClr val="accent2"/>
                </a:solidFill>
              </a:rPr>
              <a:t>}</a:t>
            </a:r>
          </a:p>
          <a:p>
            <a:pPr marL="1371600" lvl="3" indent="0"/>
            <a:r>
              <a:rPr lang="en-US" altLang="zh-CN" smtClean="0"/>
              <a:t>which obey the </a:t>
            </a:r>
            <a:r>
              <a:rPr lang="en-US" altLang="zh-CN" smtClean="0">
                <a:solidFill>
                  <a:schemeClr val="accent2"/>
                </a:solidFill>
              </a:rPr>
              <a:t>fragmentation rule</a:t>
            </a:r>
          </a:p>
          <a:p>
            <a:endParaRPr lang="en-US" altLang="zh-CN" smtClean="0">
              <a:solidFill>
                <a:schemeClr val="accent2"/>
              </a:solidFill>
            </a:endParaRPr>
          </a:p>
          <a:p>
            <a:endParaRPr lang="zh-CN" altLang="en-US" sz="1000" smtClean="0"/>
          </a:p>
        </p:txBody>
      </p:sp>
    </p:spTree>
    <p:extLst>
      <p:ext uri="{BB962C8B-B14F-4D97-AF65-F5344CB8AC3E}">
        <p14:creationId xmlns:p14="http://schemas.microsoft.com/office/powerpoint/2010/main" val="3705225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cs typeface="Arial" panose="020B0604020202020204" pitchFamily="34" charset="0"/>
              </a:rPr>
              <a:t>① Initialization</a:t>
            </a:r>
          </a:p>
          <a:p>
            <a:pPr marL="457200" lvl="1" indent="0"/>
            <a:r>
              <a:rPr lang="en-US" altLang="zh-CN" smtClean="0">
                <a:cs typeface="Arial" panose="020B0604020202020204" pitchFamily="34" charset="0"/>
              </a:rPr>
              <a:t>find a </a:t>
            </a:r>
            <a:r>
              <a:rPr lang="en-US" altLang="zh-CN" i="1" smtClean="0">
                <a:cs typeface="Arial" panose="020B0604020202020204" pitchFamily="34" charset="0"/>
              </a:rPr>
              <a:t>p</a:t>
            </a:r>
            <a:r>
              <a:rPr lang="en-US" altLang="zh-CN" i="1" baseline="-25000" smtClean="0">
                <a:cs typeface="Arial" panose="020B0604020202020204" pitchFamily="34" charset="0"/>
              </a:rPr>
              <a:t>i</a:t>
            </a:r>
            <a:r>
              <a:rPr lang="en-US" altLang="zh-CN" i="1" smtClean="0">
                <a:cs typeface="Arial" panose="020B0604020202020204" pitchFamily="34" charset="0"/>
              </a:rPr>
              <a:t> </a:t>
            </a:r>
            <a:r>
              <a:rPr lang="en-US" altLang="zh-CN" smtClean="0">
                <a:latin typeface="SymbolMT" charset="-122"/>
                <a:ea typeface="SymbolMT" charset="-122"/>
                <a:cs typeface="Arial" panose="020B0604020202020204" pitchFamily="34" charset="0"/>
              </a:rPr>
              <a:t>∈ </a:t>
            </a:r>
            <a:r>
              <a:rPr lang="en-US" altLang="zh-CN" i="1" smtClean="0">
                <a:cs typeface="Arial" panose="020B0604020202020204" pitchFamily="34" charset="0"/>
              </a:rPr>
              <a:t>P</a:t>
            </a:r>
            <a:r>
              <a:rPr lang="en-US" altLang="zh-CN" i="1" baseline="-25000" smtClean="0">
                <a:cs typeface="Arial" panose="020B0604020202020204" pitchFamily="34" charset="0"/>
              </a:rPr>
              <a:t>r</a:t>
            </a:r>
            <a:r>
              <a:rPr lang="en-US" altLang="zh-CN" i="1" smtClean="0">
                <a:cs typeface="Arial" panose="020B0604020202020204" pitchFamily="34" charset="0"/>
              </a:rPr>
              <a:t> </a:t>
            </a:r>
            <a:r>
              <a:rPr lang="en-US" altLang="zh-CN" smtClean="0">
                <a:cs typeface="Arial" panose="020B0604020202020204" pitchFamily="34" charset="0"/>
              </a:rPr>
              <a:t>such that </a:t>
            </a:r>
            <a:r>
              <a:rPr lang="en-US" altLang="zh-CN" i="1" smtClean="0">
                <a:cs typeface="Arial" panose="020B0604020202020204" pitchFamily="34" charset="0"/>
              </a:rPr>
              <a:t>p</a:t>
            </a:r>
            <a:r>
              <a:rPr lang="en-US" altLang="zh-CN" i="1" baseline="-25000" smtClean="0">
                <a:cs typeface="Arial" panose="020B0604020202020204" pitchFamily="34" charset="0"/>
              </a:rPr>
              <a:t>i</a:t>
            </a:r>
            <a:r>
              <a:rPr lang="en-US" altLang="zh-CN" i="1" smtClean="0">
                <a:cs typeface="Arial" panose="020B0604020202020204" pitchFamily="34" charset="0"/>
              </a:rPr>
              <a:t> </a:t>
            </a:r>
            <a:r>
              <a:rPr lang="en-US" altLang="zh-CN" smtClean="0">
                <a:cs typeface="Arial" panose="020B0604020202020204" pitchFamily="34" charset="0"/>
              </a:rPr>
              <a:t>partitions </a:t>
            </a:r>
            <a:r>
              <a:rPr lang="en-US" altLang="zh-CN" i="1" smtClean="0">
                <a:cs typeface="Arial" panose="020B0604020202020204" pitchFamily="34" charset="0"/>
              </a:rPr>
              <a:t>R</a:t>
            </a:r>
          </a:p>
          <a:p>
            <a:pPr marL="914400" lvl="2" indent="0"/>
            <a:r>
              <a:rPr lang="en-US" altLang="zh-CN" smtClean="0">
                <a:cs typeface="Arial" panose="020B0604020202020204" pitchFamily="34" charset="0"/>
              </a:rPr>
              <a:t>according to </a:t>
            </a:r>
            <a:r>
              <a:rPr lang="en-US" altLang="zh-CN" i="1" smtClean="0">
                <a:cs typeface="Arial" panose="020B0604020202020204" pitchFamily="34" charset="0"/>
              </a:rPr>
              <a:t>Rule 1</a:t>
            </a:r>
          </a:p>
          <a:p>
            <a:pPr marL="457200" lvl="1" indent="0"/>
            <a:r>
              <a:rPr lang="en-US" altLang="zh-CN" smtClean="0">
                <a:cs typeface="Arial" panose="020B0604020202020204" pitchFamily="34" charset="0"/>
              </a:rPr>
              <a:t>set </a:t>
            </a:r>
            <a:r>
              <a:rPr lang="en-US" altLang="zh-CN" i="1" smtClean="0">
                <a:cs typeface="Arial" panose="020B0604020202020204" pitchFamily="34" charset="0"/>
              </a:rPr>
              <a:t>P</a:t>
            </a:r>
            <a:r>
              <a:rPr lang="en-US" altLang="zh-CN" i="1" baseline="-25000" smtClean="0">
                <a:cs typeface="Arial" panose="020B0604020202020204" pitchFamily="34" charset="0"/>
              </a:rPr>
              <a:t>r</a:t>
            </a:r>
            <a:r>
              <a:rPr lang="en-US" altLang="zh-CN" smtClean="0">
                <a:latin typeface="Dotum" pitchFamily="34" charset="-127"/>
                <a:ea typeface="Dotum" pitchFamily="34" charset="-127"/>
                <a:cs typeface="Arial" panose="020B0604020202020204" pitchFamily="34" charset="0"/>
              </a:rPr>
              <a:t>´ </a:t>
            </a:r>
            <a:r>
              <a:rPr lang="en-US" altLang="zh-CN" smtClean="0">
                <a:latin typeface="SymbolMT" charset="-122"/>
                <a:ea typeface="SymbolMT" charset="-122"/>
                <a:cs typeface="Arial" panose="020B0604020202020204" pitchFamily="34" charset="0"/>
              </a:rPr>
              <a:t>←</a:t>
            </a:r>
            <a:r>
              <a:rPr lang="en-US" altLang="zh-CN" i="1" smtClean="0">
                <a:cs typeface="Arial" panose="020B0604020202020204" pitchFamily="34" charset="0"/>
              </a:rPr>
              <a:t>p</a:t>
            </a:r>
            <a:r>
              <a:rPr lang="en-US" altLang="zh-CN" i="1" baseline="-25000" smtClean="0">
                <a:cs typeface="Arial" panose="020B0604020202020204" pitchFamily="34" charset="0"/>
              </a:rPr>
              <a:t>i</a:t>
            </a:r>
            <a:r>
              <a:rPr lang="en-US" altLang="zh-CN" smtClean="0">
                <a:cs typeface="Arial" panose="020B0604020202020204" pitchFamily="34" charset="0"/>
              </a:rPr>
              <a:t>; </a:t>
            </a:r>
            <a:r>
              <a:rPr lang="en-US" altLang="zh-CN" i="1" smtClean="0">
                <a:cs typeface="Arial" panose="020B0604020202020204" pitchFamily="34" charset="0"/>
              </a:rPr>
              <a:t>P</a:t>
            </a:r>
            <a:r>
              <a:rPr lang="en-US" altLang="zh-CN" i="1" baseline="-25000" smtClean="0">
                <a:cs typeface="Arial" panose="020B0604020202020204" pitchFamily="34" charset="0"/>
              </a:rPr>
              <a:t>r</a:t>
            </a:r>
            <a:r>
              <a:rPr lang="en-US" altLang="zh-CN" i="1" smtClean="0">
                <a:cs typeface="Arial" panose="020B0604020202020204" pitchFamily="34" charset="0"/>
              </a:rPr>
              <a:t> </a:t>
            </a:r>
            <a:r>
              <a:rPr lang="en-US" altLang="zh-CN" smtClean="0">
                <a:latin typeface="SymbolMT" charset="-122"/>
                <a:ea typeface="SymbolMT" charset="-122"/>
                <a:cs typeface="Arial" panose="020B0604020202020204" pitchFamily="34" charset="0"/>
              </a:rPr>
              <a:t>← </a:t>
            </a:r>
            <a:r>
              <a:rPr lang="en-US" altLang="zh-CN" i="1" smtClean="0">
                <a:cs typeface="Arial" panose="020B0604020202020204" pitchFamily="34" charset="0"/>
              </a:rPr>
              <a:t>P</a:t>
            </a:r>
            <a:r>
              <a:rPr lang="en-US" altLang="zh-CN" i="1" baseline="-25000" smtClean="0">
                <a:cs typeface="Arial" panose="020B0604020202020204" pitchFamily="34" charset="0"/>
              </a:rPr>
              <a:t>r</a:t>
            </a:r>
            <a:r>
              <a:rPr lang="en-US" altLang="zh-CN" i="1" smtClean="0">
                <a:cs typeface="Arial" panose="020B0604020202020204" pitchFamily="34" charset="0"/>
              </a:rPr>
              <a:t> </a:t>
            </a:r>
            <a:r>
              <a:rPr lang="en-US" altLang="zh-CN" smtClean="0">
                <a:latin typeface="Arial" panose="020B0604020202020204" pitchFamily="34" charset="0"/>
                <a:cs typeface="Arial" panose="020B0604020202020204" pitchFamily="34" charset="0"/>
              </a:rPr>
              <a:t>–</a:t>
            </a:r>
            <a:r>
              <a:rPr lang="en-US" altLang="zh-CN" smtClean="0">
                <a:cs typeface="Arial" panose="020B0604020202020204" pitchFamily="34" charset="0"/>
              </a:rPr>
              <a:t> </a:t>
            </a:r>
            <a:r>
              <a:rPr lang="en-US" altLang="zh-CN" i="1" smtClean="0">
                <a:cs typeface="Arial" panose="020B0604020202020204" pitchFamily="34" charset="0"/>
              </a:rPr>
              <a:t>p</a:t>
            </a:r>
            <a:r>
              <a:rPr lang="en-US" altLang="zh-CN" i="1" baseline="-25000" smtClean="0">
                <a:cs typeface="Arial" panose="020B0604020202020204" pitchFamily="34" charset="0"/>
              </a:rPr>
              <a:t>i</a:t>
            </a:r>
            <a:r>
              <a:rPr lang="en-US" altLang="zh-CN" i="1" smtClean="0">
                <a:cs typeface="Arial" panose="020B0604020202020204" pitchFamily="34" charset="0"/>
              </a:rPr>
              <a:t>,</a:t>
            </a:r>
            <a:r>
              <a:rPr lang="en-US" altLang="zh-CN" smtClean="0">
                <a:cs typeface="Arial" panose="020B0604020202020204" pitchFamily="34" charset="0"/>
              </a:rPr>
              <a:t> </a:t>
            </a:r>
            <a:r>
              <a:rPr lang="en-US" altLang="zh-CN" i="1" smtClean="0">
                <a:cs typeface="Arial" panose="020B0604020202020204" pitchFamily="34" charset="0"/>
              </a:rPr>
              <a:t>F </a:t>
            </a:r>
            <a:r>
              <a:rPr lang="en-US" altLang="zh-CN" smtClean="0">
                <a:latin typeface="SymbolMT" charset="-122"/>
                <a:ea typeface="SymbolMT" charset="-122"/>
                <a:cs typeface="Arial" panose="020B0604020202020204" pitchFamily="34" charset="0"/>
              </a:rPr>
              <a:t>← </a:t>
            </a:r>
            <a:r>
              <a:rPr lang="en-US" altLang="zh-CN" i="1" smtClean="0">
                <a:cs typeface="Arial" panose="020B0604020202020204" pitchFamily="34" charset="0"/>
              </a:rPr>
              <a:t>f</a:t>
            </a:r>
            <a:r>
              <a:rPr lang="en-US" altLang="zh-CN" i="1" baseline="-25000" smtClean="0">
                <a:cs typeface="Arial" panose="020B0604020202020204" pitchFamily="34" charset="0"/>
              </a:rPr>
              <a:t>i</a:t>
            </a:r>
          </a:p>
          <a:p>
            <a:pPr marL="914400" lvl="2" indent="0"/>
            <a:r>
              <a:rPr lang="en-US" altLang="zh-CN" smtClean="0">
                <a:cs typeface="Arial" panose="020B0604020202020204" pitchFamily="34" charset="0"/>
              </a:rPr>
              <a:t>/** </a:t>
            </a:r>
            <a:r>
              <a:rPr lang="en-US" altLang="zh-CN" i="1" smtClean="0">
                <a:cs typeface="Arial" panose="020B0604020202020204" pitchFamily="34" charset="0"/>
              </a:rPr>
              <a:t>f</a:t>
            </a:r>
            <a:r>
              <a:rPr lang="en-US" altLang="zh-CN" i="1" baseline="-25000" smtClean="0">
                <a:cs typeface="Arial" panose="020B0604020202020204" pitchFamily="34" charset="0"/>
              </a:rPr>
              <a:t>i</a:t>
            </a:r>
            <a:r>
              <a:rPr lang="en-US" altLang="zh-CN" i="1" smtClean="0">
                <a:cs typeface="Arial" panose="020B0604020202020204" pitchFamily="34" charset="0"/>
              </a:rPr>
              <a:t> </a:t>
            </a:r>
            <a:r>
              <a:rPr lang="en-US" altLang="zh-CN" smtClean="0">
                <a:cs typeface="Arial" panose="020B0604020202020204" pitchFamily="34" charset="0"/>
              </a:rPr>
              <a:t>: fragment </a:t>
            </a:r>
            <a:r>
              <a:rPr lang="en-US" altLang="zh-CN" i="1" smtClean="0">
                <a:cs typeface="Arial" panose="020B0604020202020204" pitchFamily="34" charset="0"/>
              </a:rPr>
              <a:t>f</a:t>
            </a:r>
            <a:r>
              <a:rPr lang="en-US" altLang="zh-CN" i="1" baseline="-25000" smtClean="0">
                <a:cs typeface="Arial" panose="020B0604020202020204" pitchFamily="34" charset="0"/>
              </a:rPr>
              <a:t>i</a:t>
            </a:r>
            <a:r>
              <a:rPr lang="en-US" altLang="zh-CN" i="1" smtClean="0">
                <a:cs typeface="Arial" panose="020B0604020202020204" pitchFamily="34" charset="0"/>
              </a:rPr>
              <a:t> </a:t>
            </a:r>
            <a:r>
              <a:rPr lang="en-US" altLang="zh-CN" smtClean="0">
                <a:cs typeface="Arial" panose="020B0604020202020204" pitchFamily="34" charset="0"/>
              </a:rPr>
              <a:t>defined according to a minterm predicate defined over the predicates of </a:t>
            </a:r>
            <a:r>
              <a:rPr lang="en-US" altLang="zh-CN" i="1" smtClean="0">
                <a:cs typeface="Arial" panose="020B0604020202020204" pitchFamily="34" charset="0"/>
              </a:rPr>
              <a:t>P</a:t>
            </a:r>
            <a:r>
              <a:rPr lang="en-US" altLang="zh-CN" i="1" baseline="-25000" smtClean="0">
                <a:cs typeface="Arial" panose="020B0604020202020204" pitchFamily="34" charset="0"/>
              </a:rPr>
              <a:t>r </a:t>
            </a:r>
            <a:r>
              <a:rPr lang="en-US" altLang="zh-CN" smtClean="0">
                <a:latin typeface="Dotum" pitchFamily="34" charset="-127"/>
                <a:ea typeface="Dotum" pitchFamily="34" charset="-127"/>
                <a:cs typeface="Arial" panose="020B0604020202020204" pitchFamily="34" charset="0"/>
              </a:rPr>
              <a:t>´ </a:t>
            </a:r>
            <a:r>
              <a:rPr lang="en-US" altLang="zh-CN" smtClean="0">
                <a:cs typeface="Arial" panose="020B0604020202020204" pitchFamily="34" charset="0"/>
              </a:rPr>
              <a:t>**/</a:t>
            </a:r>
          </a:p>
          <a:p>
            <a:r>
              <a:rPr lang="en-US" altLang="zh-CN" smtClean="0">
                <a:cs typeface="Arial" panose="020B0604020202020204" pitchFamily="34" charset="0"/>
              </a:rPr>
              <a:t>②</a:t>
            </a:r>
            <a:r>
              <a:rPr lang="en-US" altLang="zh-CN" smtClean="0">
                <a:latin typeface="MonotypeSorts" charset="0"/>
                <a:cs typeface="Arial" panose="020B0604020202020204" pitchFamily="34" charset="0"/>
              </a:rPr>
              <a:t> </a:t>
            </a:r>
            <a:r>
              <a:rPr lang="en-US" altLang="zh-CN" smtClean="0">
                <a:cs typeface="Arial" panose="020B0604020202020204" pitchFamily="34" charset="0"/>
              </a:rPr>
              <a:t>Iteratively add predicates to </a:t>
            </a:r>
            <a:r>
              <a:rPr lang="en-US" altLang="zh-CN" i="1" smtClean="0">
                <a:cs typeface="Arial" panose="020B0604020202020204" pitchFamily="34" charset="0"/>
              </a:rPr>
              <a:t>Pr </a:t>
            </a:r>
            <a:r>
              <a:rPr lang="en-US" altLang="zh-CN" smtClean="0">
                <a:latin typeface="Dotum" pitchFamily="34" charset="-127"/>
                <a:ea typeface="Dotum" pitchFamily="34" charset="-127"/>
                <a:cs typeface="Arial" panose="020B0604020202020204" pitchFamily="34" charset="0"/>
              </a:rPr>
              <a:t>´</a:t>
            </a:r>
            <a:r>
              <a:rPr lang="en-US" altLang="zh-CN" smtClean="0">
                <a:cs typeface="Arial" panose="020B0604020202020204" pitchFamily="34" charset="0"/>
              </a:rPr>
              <a:t>until it is complete</a:t>
            </a:r>
          </a:p>
          <a:p>
            <a:pPr marL="457200" lvl="1" indent="0"/>
            <a:r>
              <a:rPr lang="en-US" altLang="zh-CN" smtClean="0">
                <a:cs typeface="Arial" panose="020B0604020202020204" pitchFamily="34" charset="0"/>
              </a:rPr>
              <a:t>find a </a:t>
            </a:r>
            <a:r>
              <a:rPr lang="en-US" altLang="zh-CN" i="1" smtClean="0">
                <a:cs typeface="Arial" panose="020B0604020202020204" pitchFamily="34" charset="0"/>
              </a:rPr>
              <a:t>p</a:t>
            </a:r>
            <a:r>
              <a:rPr lang="en-US" altLang="zh-CN" i="1" baseline="-25000" smtClean="0">
                <a:cs typeface="Arial" panose="020B0604020202020204" pitchFamily="34" charset="0"/>
              </a:rPr>
              <a:t>j</a:t>
            </a:r>
            <a:r>
              <a:rPr lang="en-US" altLang="zh-CN" i="1" smtClean="0">
                <a:cs typeface="Arial" panose="020B0604020202020204" pitchFamily="34" charset="0"/>
              </a:rPr>
              <a:t> </a:t>
            </a:r>
            <a:r>
              <a:rPr lang="en-US" altLang="zh-CN" smtClean="0">
                <a:latin typeface="SymbolMT" charset="-122"/>
                <a:ea typeface="SymbolMT" charset="-122"/>
                <a:cs typeface="Arial" panose="020B0604020202020204" pitchFamily="34" charset="0"/>
              </a:rPr>
              <a:t>∈ </a:t>
            </a:r>
            <a:r>
              <a:rPr lang="en-US" altLang="zh-CN" i="1" smtClean="0">
                <a:cs typeface="Arial" panose="020B0604020202020204" pitchFamily="34" charset="0"/>
              </a:rPr>
              <a:t>P</a:t>
            </a:r>
            <a:r>
              <a:rPr lang="en-US" altLang="zh-CN" i="1" baseline="-25000" smtClean="0">
                <a:cs typeface="Arial" panose="020B0604020202020204" pitchFamily="34" charset="0"/>
              </a:rPr>
              <a:t>r</a:t>
            </a:r>
            <a:r>
              <a:rPr lang="en-US" altLang="zh-CN" i="1" smtClean="0">
                <a:cs typeface="Arial" panose="020B0604020202020204" pitchFamily="34" charset="0"/>
              </a:rPr>
              <a:t> </a:t>
            </a:r>
            <a:r>
              <a:rPr lang="en-US" altLang="zh-CN" smtClean="0">
                <a:cs typeface="Arial" panose="020B0604020202020204" pitchFamily="34" charset="0"/>
              </a:rPr>
              <a:t>such that </a:t>
            </a:r>
            <a:r>
              <a:rPr lang="en-US" altLang="zh-CN" i="1" smtClean="0">
                <a:cs typeface="Arial" panose="020B0604020202020204" pitchFamily="34" charset="0"/>
              </a:rPr>
              <a:t>p</a:t>
            </a:r>
            <a:r>
              <a:rPr lang="en-US" altLang="zh-CN" i="1" baseline="-25000" smtClean="0">
                <a:cs typeface="Arial" panose="020B0604020202020204" pitchFamily="34" charset="0"/>
              </a:rPr>
              <a:t>j</a:t>
            </a:r>
            <a:r>
              <a:rPr lang="en-US" altLang="zh-CN" i="1" smtClean="0">
                <a:cs typeface="Arial" panose="020B0604020202020204" pitchFamily="34" charset="0"/>
              </a:rPr>
              <a:t> </a:t>
            </a:r>
            <a:r>
              <a:rPr lang="en-US" altLang="zh-CN" smtClean="0">
                <a:cs typeface="Arial" panose="020B0604020202020204" pitchFamily="34" charset="0"/>
              </a:rPr>
              <a:t>partitions some </a:t>
            </a:r>
            <a:r>
              <a:rPr lang="en-US" altLang="zh-CN" i="1" smtClean="0">
                <a:cs typeface="Arial" panose="020B0604020202020204" pitchFamily="34" charset="0"/>
              </a:rPr>
              <a:t>f</a:t>
            </a:r>
            <a:r>
              <a:rPr lang="en-US" altLang="zh-CN" i="1" baseline="-25000" smtClean="0">
                <a:cs typeface="Arial" panose="020B0604020202020204" pitchFamily="34" charset="0"/>
              </a:rPr>
              <a:t>k</a:t>
            </a:r>
          </a:p>
          <a:p>
            <a:pPr marL="914400" lvl="2" indent="0"/>
            <a:r>
              <a:rPr lang="en-US" altLang="zh-CN" smtClean="0">
                <a:solidFill>
                  <a:schemeClr val="accent2"/>
                </a:solidFill>
                <a:cs typeface="Arial" panose="020B0604020202020204" pitchFamily="34" charset="0"/>
              </a:rPr>
              <a:t>according to </a:t>
            </a:r>
            <a:r>
              <a:rPr lang="en-US" altLang="zh-CN" i="1" smtClean="0">
                <a:solidFill>
                  <a:schemeClr val="accent2"/>
                </a:solidFill>
                <a:cs typeface="Arial" panose="020B0604020202020204" pitchFamily="34" charset="0"/>
              </a:rPr>
              <a:t>Rule 1</a:t>
            </a:r>
          </a:p>
          <a:p>
            <a:pPr marL="457200" lvl="1" indent="0"/>
            <a:r>
              <a:rPr lang="en-US" altLang="zh-CN" smtClean="0">
                <a:cs typeface="Arial" panose="020B0604020202020204" pitchFamily="34" charset="0"/>
              </a:rPr>
              <a:t>set </a:t>
            </a:r>
            <a:r>
              <a:rPr lang="en-US" altLang="zh-CN" i="1" smtClean="0">
                <a:solidFill>
                  <a:schemeClr val="accent2"/>
                </a:solidFill>
                <a:cs typeface="Arial" panose="020B0604020202020204" pitchFamily="34" charset="0"/>
              </a:rPr>
              <a:t>P</a:t>
            </a:r>
            <a:r>
              <a:rPr lang="en-US" altLang="zh-CN" i="1" baseline="-25000" smtClean="0">
                <a:solidFill>
                  <a:schemeClr val="accent2"/>
                </a:solidFill>
                <a:cs typeface="Arial" panose="020B0604020202020204" pitchFamily="34" charset="0"/>
              </a:rPr>
              <a:t>r </a:t>
            </a:r>
            <a:r>
              <a:rPr lang="en-US" altLang="zh-CN" smtClean="0">
                <a:solidFill>
                  <a:schemeClr val="accent2"/>
                </a:solidFill>
                <a:latin typeface="Dotum" pitchFamily="34" charset="-127"/>
                <a:ea typeface="Dotum" pitchFamily="34" charset="-127"/>
                <a:cs typeface="Arial" panose="020B0604020202020204" pitchFamily="34" charset="0"/>
              </a:rPr>
              <a:t>´</a:t>
            </a:r>
            <a:r>
              <a:rPr lang="en-US" altLang="zh-CN" i="1" smtClean="0">
                <a:solidFill>
                  <a:schemeClr val="accent2"/>
                </a:solidFill>
                <a:cs typeface="Arial" panose="020B0604020202020204" pitchFamily="34" charset="0"/>
              </a:rPr>
              <a:t> </a:t>
            </a:r>
            <a:r>
              <a:rPr lang="en-US" altLang="zh-CN" smtClean="0">
                <a:solidFill>
                  <a:schemeClr val="accent2"/>
                </a:solidFill>
                <a:latin typeface="SymbolMT" charset="-122"/>
                <a:ea typeface="SymbolMT" charset="-122"/>
                <a:cs typeface="Arial" panose="020B0604020202020204" pitchFamily="34" charset="0"/>
              </a:rPr>
              <a:t>← </a:t>
            </a:r>
            <a:r>
              <a:rPr lang="en-US" altLang="zh-CN" i="1" smtClean="0">
                <a:solidFill>
                  <a:schemeClr val="accent2"/>
                </a:solidFill>
                <a:cs typeface="Arial" panose="020B0604020202020204" pitchFamily="34" charset="0"/>
              </a:rPr>
              <a:t>P</a:t>
            </a:r>
            <a:r>
              <a:rPr lang="en-US" altLang="zh-CN" i="1" baseline="-25000" smtClean="0">
                <a:solidFill>
                  <a:schemeClr val="accent2"/>
                </a:solidFill>
                <a:cs typeface="Arial" panose="020B0604020202020204" pitchFamily="34" charset="0"/>
              </a:rPr>
              <a:t>r </a:t>
            </a:r>
            <a:r>
              <a:rPr lang="en-US" altLang="zh-CN" smtClean="0">
                <a:solidFill>
                  <a:schemeClr val="accent2"/>
                </a:solidFill>
                <a:latin typeface="Dotum" pitchFamily="34" charset="-127"/>
                <a:ea typeface="Dotum" pitchFamily="34" charset="-127"/>
                <a:cs typeface="Arial" panose="020B0604020202020204" pitchFamily="34" charset="0"/>
              </a:rPr>
              <a:t>´ </a:t>
            </a:r>
            <a:r>
              <a:rPr lang="en-US" altLang="zh-CN" smtClean="0">
                <a:solidFill>
                  <a:schemeClr val="accent2"/>
                </a:solidFill>
                <a:latin typeface="SymbolMT" charset="-122"/>
                <a:ea typeface="SymbolMT" charset="-122"/>
                <a:cs typeface="Arial" panose="020B0604020202020204" pitchFamily="34" charset="0"/>
              </a:rPr>
              <a:t>∪</a:t>
            </a:r>
            <a:r>
              <a:rPr lang="en-US" altLang="zh-CN" i="1" smtClean="0">
                <a:solidFill>
                  <a:schemeClr val="accent2"/>
                </a:solidFill>
                <a:cs typeface="Arial" panose="020B0604020202020204" pitchFamily="34" charset="0"/>
              </a:rPr>
              <a:t>p</a:t>
            </a:r>
            <a:r>
              <a:rPr lang="en-US" altLang="zh-CN" i="1" baseline="-25000" smtClean="0">
                <a:solidFill>
                  <a:schemeClr val="accent2"/>
                </a:solidFill>
                <a:cs typeface="Arial" panose="020B0604020202020204" pitchFamily="34" charset="0"/>
              </a:rPr>
              <a:t>i</a:t>
            </a:r>
            <a:r>
              <a:rPr lang="en-US" altLang="zh-CN" smtClean="0">
                <a:cs typeface="Arial" panose="020B0604020202020204" pitchFamily="34" charset="0"/>
              </a:rPr>
              <a:t>, </a:t>
            </a:r>
            <a:r>
              <a:rPr lang="en-US" altLang="zh-CN" i="1" smtClean="0">
                <a:cs typeface="Arial" panose="020B0604020202020204" pitchFamily="34" charset="0"/>
              </a:rPr>
              <a:t>P</a:t>
            </a:r>
            <a:r>
              <a:rPr lang="en-US" altLang="zh-CN" i="1" baseline="-25000" smtClean="0">
                <a:cs typeface="Arial" panose="020B0604020202020204" pitchFamily="34" charset="0"/>
              </a:rPr>
              <a:t>r</a:t>
            </a:r>
            <a:r>
              <a:rPr lang="en-US" altLang="zh-CN" i="1" smtClean="0">
                <a:cs typeface="Arial" panose="020B0604020202020204" pitchFamily="34" charset="0"/>
              </a:rPr>
              <a:t> </a:t>
            </a:r>
            <a:r>
              <a:rPr lang="en-US" altLang="zh-CN" smtClean="0">
                <a:latin typeface="SymbolMT" charset="-122"/>
                <a:ea typeface="SymbolMT" charset="-122"/>
                <a:cs typeface="Arial" panose="020B0604020202020204" pitchFamily="34" charset="0"/>
              </a:rPr>
              <a:t>← </a:t>
            </a:r>
            <a:r>
              <a:rPr lang="en-US" altLang="zh-CN" i="1" smtClean="0">
                <a:cs typeface="Arial" panose="020B0604020202020204" pitchFamily="34" charset="0"/>
              </a:rPr>
              <a:t>P</a:t>
            </a:r>
            <a:r>
              <a:rPr lang="en-US" altLang="zh-CN" i="1" baseline="-25000" smtClean="0">
                <a:cs typeface="Arial" panose="020B0604020202020204" pitchFamily="34" charset="0"/>
              </a:rPr>
              <a:t>r</a:t>
            </a:r>
            <a:r>
              <a:rPr lang="en-US" altLang="zh-CN" i="1" smtClean="0">
                <a:cs typeface="Arial" panose="020B0604020202020204" pitchFamily="34" charset="0"/>
              </a:rPr>
              <a:t> </a:t>
            </a:r>
            <a:r>
              <a:rPr lang="en-US" altLang="zh-CN" smtClean="0">
                <a:cs typeface="Arial" panose="020B0604020202020204" pitchFamily="34" charset="0"/>
              </a:rPr>
              <a:t>- </a:t>
            </a:r>
            <a:r>
              <a:rPr lang="en-US" altLang="zh-CN" i="1" smtClean="0">
                <a:cs typeface="Arial" panose="020B0604020202020204" pitchFamily="34" charset="0"/>
              </a:rPr>
              <a:t>p</a:t>
            </a:r>
            <a:r>
              <a:rPr lang="en-US" altLang="zh-CN" i="1" baseline="-25000" smtClean="0">
                <a:cs typeface="Arial" panose="020B0604020202020204" pitchFamily="34" charset="0"/>
              </a:rPr>
              <a:t>i</a:t>
            </a:r>
            <a:r>
              <a:rPr lang="en-US" altLang="zh-CN" smtClean="0">
                <a:cs typeface="Arial" panose="020B0604020202020204" pitchFamily="34" charset="0"/>
              </a:rPr>
              <a:t>, </a:t>
            </a:r>
            <a:r>
              <a:rPr lang="en-US" altLang="zh-CN" i="1" smtClean="0">
                <a:solidFill>
                  <a:schemeClr val="accent2"/>
                </a:solidFill>
                <a:cs typeface="Arial" panose="020B0604020202020204" pitchFamily="34" charset="0"/>
              </a:rPr>
              <a:t>F </a:t>
            </a:r>
            <a:r>
              <a:rPr lang="en-US" altLang="zh-CN" smtClean="0">
                <a:solidFill>
                  <a:schemeClr val="accent2"/>
                </a:solidFill>
                <a:latin typeface="SymbolMT" charset="-122"/>
                <a:ea typeface="SymbolMT" charset="-122"/>
                <a:cs typeface="Arial" panose="020B0604020202020204" pitchFamily="34" charset="0"/>
              </a:rPr>
              <a:t>← </a:t>
            </a:r>
            <a:r>
              <a:rPr lang="en-US" altLang="zh-CN" i="1" smtClean="0">
                <a:solidFill>
                  <a:schemeClr val="accent2"/>
                </a:solidFill>
                <a:cs typeface="Arial" panose="020B0604020202020204" pitchFamily="34" charset="0"/>
              </a:rPr>
              <a:t>F</a:t>
            </a:r>
            <a:r>
              <a:rPr lang="en-US" altLang="zh-CN" smtClean="0">
                <a:solidFill>
                  <a:schemeClr val="accent2"/>
                </a:solidFill>
                <a:latin typeface="SymbolMT" charset="-122"/>
                <a:ea typeface="SymbolMT" charset="-122"/>
                <a:cs typeface="Arial" panose="020B0604020202020204" pitchFamily="34" charset="0"/>
              </a:rPr>
              <a:t>∪</a:t>
            </a:r>
            <a:r>
              <a:rPr lang="en-US" altLang="zh-CN" i="1" smtClean="0">
                <a:solidFill>
                  <a:schemeClr val="accent2"/>
                </a:solidFill>
                <a:cs typeface="Arial" panose="020B0604020202020204" pitchFamily="34" charset="0"/>
              </a:rPr>
              <a:t>f</a:t>
            </a:r>
            <a:r>
              <a:rPr lang="en-US" altLang="zh-CN" i="1" baseline="-25000" smtClean="0">
                <a:solidFill>
                  <a:schemeClr val="accent2"/>
                </a:solidFill>
                <a:cs typeface="Arial" panose="020B0604020202020204" pitchFamily="34" charset="0"/>
              </a:rPr>
              <a:t>i</a:t>
            </a:r>
            <a:endParaRPr lang="en-US" altLang="zh-CN" smtClean="0">
              <a:solidFill>
                <a:schemeClr val="accent2"/>
              </a:solidFill>
              <a:latin typeface="MonotypeSorts" charset="0"/>
              <a:cs typeface="Arial" panose="020B0604020202020204" pitchFamily="34" charset="0"/>
            </a:endParaRPr>
          </a:p>
          <a:p>
            <a:endParaRPr lang="zh-CN" altLang="en-US" smtClean="0">
              <a:cs typeface="Arial" panose="020B0604020202020204" pitchFamily="34" charset="0"/>
            </a:endParaRPr>
          </a:p>
        </p:txBody>
      </p:sp>
    </p:spTree>
    <p:extLst>
      <p:ext uri="{BB962C8B-B14F-4D97-AF65-F5344CB8AC3E}">
        <p14:creationId xmlns:p14="http://schemas.microsoft.com/office/powerpoint/2010/main" val="2684202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p:sp>
      <p:sp>
        <p:nvSpPr>
          <p:cNvPr id="90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Fragmentation: PHF </a:t>
            </a:r>
            <a:r>
              <a:rPr lang="en-US" altLang="zh-CN" sz="1000" smtClean="0"/>
              <a:t>(cont</a:t>
            </a:r>
            <a:r>
              <a:rPr lang="en-US" altLang="zh-CN" sz="1000" smtClean="0">
                <a:latin typeface="Arial" panose="020B0604020202020204" pitchFamily="34" charset="0"/>
              </a:rPr>
              <a:t>’</a:t>
            </a:r>
            <a:r>
              <a:rPr lang="en-US" altLang="zh-CN" sz="1000" smtClean="0"/>
              <a:t>d)</a:t>
            </a:r>
            <a:endParaRPr lang="zh-CN" altLang="en-US" sz="1000" smtClean="0"/>
          </a:p>
          <a:p>
            <a:r>
              <a:rPr lang="en-US" altLang="zh-CN" smtClean="0">
                <a:solidFill>
                  <a:schemeClr val="accent2"/>
                </a:solidFill>
              </a:rPr>
              <a:t>Outline of PHF Algorithm</a:t>
            </a:r>
          </a:p>
          <a:p>
            <a:pPr marL="457200" lvl="1" indent="0"/>
            <a:r>
              <a:rPr lang="en-US" altLang="zh-CN" smtClean="0"/>
              <a:t>Given</a:t>
            </a:r>
          </a:p>
          <a:p>
            <a:pPr marL="914400" lvl="2" indent="0"/>
            <a:r>
              <a:rPr lang="en-US" altLang="zh-CN" smtClean="0"/>
              <a:t>a relation </a:t>
            </a:r>
            <a:r>
              <a:rPr lang="en-US" altLang="zh-CN" i="1" smtClean="0">
                <a:solidFill>
                  <a:schemeClr val="accent2"/>
                </a:solidFill>
              </a:rPr>
              <a:t>R</a:t>
            </a:r>
            <a:r>
              <a:rPr lang="en-US" altLang="zh-CN" smtClean="0"/>
              <a:t>, and the set of simple predicates</a:t>
            </a:r>
            <a:r>
              <a:rPr lang="en-US" altLang="zh-CN" smtClean="0">
                <a:solidFill>
                  <a:schemeClr val="accent2"/>
                </a:solidFill>
              </a:rPr>
              <a:t> </a:t>
            </a:r>
            <a:r>
              <a:rPr lang="en-US" altLang="zh-CN" i="1" smtClean="0">
                <a:solidFill>
                  <a:schemeClr val="accent2"/>
                </a:solidFill>
              </a:rPr>
              <a:t>P</a:t>
            </a:r>
            <a:r>
              <a:rPr lang="en-US" altLang="zh-CN" i="1" baseline="-25000" smtClean="0">
                <a:solidFill>
                  <a:schemeClr val="accent2"/>
                </a:solidFill>
              </a:rPr>
              <a:t>r</a:t>
            </a:r>
          </a:p>
          <a:p>
            <a:pPr marL="457200" lvl="1" indent="0"/>
            <a:r>
              <a:rPr lang="en-US" altLang="zh-CN" smtClean="0"/>
              <a:t>Output</a:t>
            </a:r>
          </a:p>
          <a:p>
            <a:pPr marL="914400" lvl="2" indent="0"/>
            <a:r>
              <a:rPr lang="en-US" altLang="zh-CN" smtClean="0"/>
              <a:t>the set of fragments of </a:t>
            </a:r>
            <a:r>
              <a:rPr lang="en-US" altLang="zh-CN" i="1" smtClean="0">
                <a:solidFill>
                  <a:schemeClr val="accent2"/>
                </a:solidFill>
              </a:rPr>
              <a:t>R </a:t>
            </a:r>
            <a:r>
              <a:rPr lang="en-US" altLang="zh-CN" smtClean="0">
                <a:solidFill>
                  <a:schemeClr val="accent2"/>
                </a:solidFill>
              </a:rPr>
              <a:t>= {</a:t>
            </a:r>
            <a:r>
              <a:rPr lang="en-US" altLang="zh-CN" i="1" smtClean="0">
                <a:solidFill>
                  <a:schemeClr val="accent2"/>
                </a:solidFill>
              </a:rPr>
              <a:t>R</a:t>
            </a:r>
            <a:r>
              <a:rPr lang="en-US" altLang="zh-CN" i="1" baseline="-25000" smtClean="0">
                <a:solidFill>
                  <a:schemeClr val="accent2"/>
                </a:solidFill>
              </a:rPr>
              <a:t>1</a:t>
            </a:r>
            <a:r>
              <a:rPr lang="en-US" altLang="zh-CN" smtClean="0">
                <a:solidFill>
                  <a:schemeClr val="accent2"/>
                </a:solidFill>
              </a:rPr>
              <a:t>, </a:t>
            </a:r>
            <a:r>
              <a:rPr lang="en-US" altLang="zh-CN" i="1" smtClean="0">
                <a:solidFill>
                  <a:schemeClr val="accent2"/>
                </a:solidFill>
              </a:rPr>
              <a:t>R</a:t>
            </a:r>
            <a:r>
              <a:rPr lang="en-US" altLang="zh-CN" i="1" baseline="-25000" smtClean="0">
                <a:solidFill>
                  <a:schemeClr val="accent2"/>
                </a:solidFill>
              </a:rPr>
              <a:t>2</a:t>
            </a:r>
            <a:r>
              <a:rPr lang="en-US" altLang="zh-CN" smtClean="0">
                <a:solidFill>
                  <a:schemeClr val="accent2"/>
                </a:solidFill>
              </a:rPr>
              <a:t>, . . . , </a:t>
            </a:r>
            <a:r>
              <a:rPr lang="en-US" altLang="zh-CN" i="1" smtClean="0">
                <a:solidFill>
                  <a:schemeClr val="accent2"/>
                </a:solidFill>
              </a:rPr>
              <a:t>R</a:t>
            </a:r>
            <a:r>
              <a:rPr lang="en-US" altLang="zh-CN" i="1" baseline="-25000" smtClean="0">
                <a:solidFill>
                  <a:schemeClr val="accent2"/>
                </a:solidFill>
              </a:rPr>
              <a:t>w</a:t>
            </a:r>
            <a:r>
              <a:rPr lang="en-US" altLang="zh-CN" smtClean="0">
                <a:solidFill>
                  <a:schemeClr val="accent2"/>
                </a:solidFill>
              </a:rPr>
              <a:t>}</a:t>
            </a:r>
          </a:p>
          <a:p>
            <a:pPr marL="1371600" lvl="3" indent="0"/>
            <a:r>
              <a:rPr lang="en-US" altLang="zh-CN" smtClean="0"/>
              <a:t>which obey the </a:t>
            </a:r>
            <a:r>
              <a:rPr lang="en-US" altLang="zh-CN" smtClean="0">
                <a:solidFill>
                  <a:schemeClr val="accent2"/>
                </a:solidFill>
              </a:rPr>
              <a:t>fragmentation rule</a:t>
            </a:r>
          </a:p>
          <a:p>
            <a:endParaRPr lang="en-US" altLang="zh-CN" smtClean="0">
              <a:solidFill>
                <a:schemeClr val="accent2"/>
              </a:solidFill>
            </a:endParaRPr>
          </a:p>
          <a:p>
            <a:endParaRPr lang="zh-CN" altLang="en-US" smtClean="0"/>
          </a:p>
        </p:txBody>
      </p:sp>
    </p:spTree>
    <p:extLst>
      <p:ext uri="{BB962C8B-B14F-4D97-AF65-F5344CB8AC3E}">
        <p14:creationId xmlns:p14="http://schemas.microsoft.com/office/powerpoint/2010/main" val="2825432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Unicode MS" panose="020B0604020202020204" pitchFamily="34" charset="-122"/>
            </a:endParaRPr>
          </a:p>
        </p:txBody>
      </p:sp>
    </p:spTree>
    <p:extLst>
      <p:ext uri="{BB962C8B-B14F-4D97-AF65-F5344CB8AC3E}">
        <p14:creationId xmlns:p14="http://schemas.microsoft.com/office/powerpoint/2010/main" val="21242483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p:sp>
      <p:sp>
        <p:nvSpPr>
          <p:cNvPr id="1013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多表查询</a:t>
            </a:r>
            <a:endParaRPr lang="en-US" altLang="zh-CN" smtClean="0">
              <a:latin typeface="Arial" panose="020B0604020202020204" pitchFamily="34" charset="0"/>
            </a:endParaRPr>
          </a:p>
          <a:p>
            <a:r>
              <a:rPr lang="en-US" altLang="zh-CN" smtClean="0">
                <a:latin typeface="Arial" panose="020B0604020202020204" pitchFamily="34" charset="0"/>
              </a:rPr>
              <a:t>Idea: Partitioning of a relation R is based on the partitioning of another relation S. Typically, some attributes in R reference primary key in S.</a:t>
            </a:r>
          </a:p>
          <a:p>
            <a:r>
              <a:rPr lang="en-US" altLang="zh-CN" smtClean="0">
                <a:latin typeface="Arial" panose="020B0604020202020204" pitchFamily="34" charset="0"/>
              </a:rPr>
              <a:t>Example: Assume DEPT has been partitioned based on predicate Location = 'Dallas', i.e., we have 2 partitions for DEPT. EMP is partitioned based on the partitions of DEPT using semi-join:</a:t>
            </a:r>
          </a:p>
          <a:p>
            <a:r>
              <a:rPr lang="en-US" altLang="zh-CN" smtClean="0">
                <a:latin typeface="Arial" panose="020B0604020202020204" pitchFamily="34" charset="0"/>
              </a:rPr>
              <a:t>EMPi = EMP n (Location = x(DEPT))</a:t>
            </a:r>
          </a:p>
          <a:p>
            <a:r>
              <a:rPr lang="en-US" altLang="zh-CN" smtClean="0">
                <a:latin typeface="Arial" panose="020B0604020202020204" pitchFamily="34" charset="0"/>
              </a:rPr>
              <a:t>(R n S  attributes(R)(R 1 S))</a:t>
            </a:r>
          </a:p>
          <a:p>
            <a:r>
              <a:rPr lang="en-US" altLang="zh-CN" smtClean="0">
                <a:latin typeface="Arial" panose="020B0604020202020204" pitchFamily="34" charset="0"/>
              </a:rPr>
              <a:t>Advantage: Based on the obtained partitions, joining the relationsEMP and DEPT can be done more ecffiently(parallel processing).</a:t>
            </a:r>
          </a:p>
          <a:p>
            <a:endParaRPr lang="zh-CN" altLang="en-US" smtClean="0"/>
          </a:p>
        </p:txBody>
      </p:sp>
    </p:spTree>
    <p:extLst>
      <p:ext uri="{BB962C8B-B14F-4D97-AF65-F5344CB8AC3E}">
        <p14:creationId xmlns:p14="http://schemas.microsoft.com/office/powerpoint/2010/main" val="1375369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p:sp>
      <p:sp>
        <p:nvSpPr>
          <p:cNvPr id="112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a:p>
            <a:r>
              <a:rPr lang="en-US" altLang="zh-CN" smtClean="0"/>
              <a:t>The </a:t>
            </a:r>
            <a:r>
              <a:rPr lang="en-US" altLang="zh-CN" b="1" smtClean="0"/>
              <a:t>Top-Down Model</a:t>
            </a:r>
            <a:r>
              <a:rPr lang="en-US" altLang="zh-CN" smtClean="0"/>
              <a:t> is a </a:t>
            </a:r>
            <a:r>
              <a:rPr lang="en-US" altLang="zh-CN" smtClean="0">
                <a:hlinkClick r:id="rId3" tooltip="Software development process"/>
              </a:rPr>
              <a:t>software development process</a:t>
            </a:r>
            <a:r>
              <a:rPr lang="en-US" altLang="zh-CN" smtClean="0"/>
              <a:t>. The design starts at high-level abstraction objects, which are then defined by drilling down. </a:t>
            </a:r>
          </a:p>
          <a:p>
            <a:r>
              <a:rPr lang="en-US" altLang="zh-CN" smtClean="0"/>
              <a:t>By contrast, the </a:t>
            </a:r>
            <a:r>
              <a:rPr lang="en-US" altLang="zh-CN" b="1" smtClean="0"/>
              <a:t>bottom-up design</a:t>
            </a:r>
            <a:r>
              <a:rPr lang="en-US" altLang="zh-CN" smtClean="0"/>
              <a:t> is a way to construct software from small pieces of code to the whole system. Tools and libraries are developed first. Reusable parts, modules, frameworks and so forth and developed independently, and debugged, and then the end product is built on top of them. </a:t>
            </a:r>
          </a:p>
          <a:p>
            <a:r>
              <a:rPr lang="en-US" altLang="zh-CN" smtClean="0"/>
              <a:t>Modern design methodologies never mention these early forebearers, though they more closely resemble Bottom-up design in that code is reused, libraries purchased or downloaded, and in general, code is reused. </a:t>
            </a:r>
          </a:p>
          <a:p>
            <a:r>
              <a:rPr lang="en-US" altLang="zh-CN" smtClean="0"/>
              <a:t>An Analysis of Data Access Patterns in Integer Benchmarks</a:t>
            </a:r>
          </a:p>
          <a:p>
            <a:r>
              <a:rPr lang="en-US" altLang="zh-CN" smtClean="0"/>
              <a:t>http://www.cs.cornell.edu/Info/People/mateev/papers/hp.pdf</a:t>
            </a:r>
            <a:endParaRPr lang="zh-CN" altLang="en-US" smtClean="0"/>
          </a:p>
          <a:p>
            <a:r>
              <a:rPr lang="en-US" altLang="zh-CN" smtClean="0">
                <a:solidFill>
                  <a:srgbClr val="000000"/>
                </a:solidFill>
              </a:rPr>
              <a:t>Generating meaningful memory </a:t>
            </a:r>
            <a:r>
              <a:rPr lang="en-US" altLang="zh-CN" smtClean="0">
                <a:solidFill>
                  <a:srgbClr val="CC0033"/>
                </a:solidFill>
              </a:rPr>
              <a:t>access</a:t>
            </a:r>
            <a:r>
              <a:rPr lang="en-US" altLang="zh-CN" smtClean="0">
                <a:solidFill>
                  <a:srgbClr val="000000"/>
                </a:solidFill>
              </a:rPr>
              <a:t> </a:t>
            </a:r>
            <a:r>
              <a:rPr lang="en-US" altLang="zh-CN" smtClean="0">
                <a:solidFill>
                  <a:srgbClr val="CC0033"/>
                </a:solidFill>
              </a:rPr>
              <a:t>pattern</a:t>
            </a:r>
            <a:r>
              <a:rPr lang="en-US" altLang="zh-CN" smtClean="0">
                <a:solidFill>
                  <a:srgbClr val="000000"/>
                </a:solidFill>
              </a:rPr>
              <a:t> data requires executing actual object code while capturing</a:t>
            </a:r>
            <a:br>
              <a:rPr lang="en-US" altLang="zh-CN" smtClean="0">
                <a:solidFill>
                  <a:srgbClr val="000000"/>
                </a:solidFill>
              </a:rPr>
            </a:br>
            <a:r>
              <a:rPr lang="en-US" altLang="zh-CN" smtClean="0">
                <a:solidFill>
                  <a:srgbClr val="000000"/>
                </a:solidFill>
              </a:rPr>
              <a:t>the data cache behavior of each memory </a:t>
            </a:r>
            <a:r>
              <a:rPr lang="en-US" altLang="zh-CN" smtClean="0">
                <a:solidFill>
                  <a:srgbClr val="CC0033"/>
                </a:solidFill>
              </a:rPr>
              <a:t>access</a:t>
            </a:r>
            <a:r>
              <a:rPr lang="en-US" altLang="zh-CN" smtClean="0">
                <a:solidFill>
                  <a:srgbClr val="000000"/>
                </a:solidFill>
              </a:rPr>
              <a:t> instruction executed </a:t>
            </a:r>
            <a:r>
              <a:rPr lang="en-US" altLang="zh-CN" b="1" smtClean="0">
                <a:solidFill>
                  <a:srgbClr val="000000"/>
                </a:solidFill>
              </a:rPr>
              <a:t>...</a:t>
            </a:r>
            <a:r>
              <a:rPr lang="en-US" altLang="zh-CN" smtClean="0">
                <a:solidFill>
                  <a:srgbClr val="000000"/>
                </a:solidFill>
              </a:rPr>
              <a:t> The </a:t>
            </a:r>
            <a:r>
              <a:rPr lang="en-US" altLang="zh-CN" smtClean="0">
                <a:solidFill>
                  <a:srgbClr val="CC0033"/>
                </a:solidFill>
              </a:rPr>
              <a:t>static</a:t>
            </a:r>
            <a:r>
              <a:rPr lang="en-US" altLang="zh-CN" smtClean="0">
                <a:solidFill>
                  <a:srgbClr val="000000"/>
                </a:solidFill>
              </a:rPr>
              <a:t> </a:t>
            </a:r>
            <a:r>
              <a:rPr lang="en-US" altLang="zh-CN" smtClean="0">
                <a:solidFill>
                  <a:srgbClr val="CC0033"/>
                </a:solidFill>
              </a:rPr>
              <a:t>distribution</a:t>
            </a:r>
            <a:r>
              <a:rPr lang="en-US" altLang="zh-CN" smtClean="0">
                <a:solidFill>
                  <a:srgbClr val="000000"/>
                </a:solidFill>
              </a:rPr>
              <a:t> is computed</a:t>
            </a:r>
            <a:br>
              <a:rPr lang="en-US" altLang="zh-CN" smtClean="0">
                <a:solidFill>
                  <a:srgbClr val="000000"/>
                </a:solidFill>
              </a:rPr>
            </a:br>
            <a:r>
              <a:rPr lang="en-US" altLang="zh-CN" smtClean="0">
                <a:solidFill>
                  <a:srgbClr val="000000"/>
                </a:solidFill>
              </a:rPr>
              <a:t>by counting each reference instruction in the code once, the </a:t>
            </a:r>
            <a:r>
              <a:rPr lang="en-US" altLang="zh-CN" smtClean="0">
                <a:solidFill>
                  <a:srgbClr val="CC0033"/>
                </a:solidFill>
              </a:rPr>
              <a:t>dynamic</a:t>
            </a:r>
            <a:r>
              <a:rPr lang="en-US" altLang="zh-CN" smtClean="0">
                <a:solidFill>
                  <a:srgbClr val="000000"/>
                </a:solidFill>
              </a:rPr>
              <a:t> </a:t>
            </a:r>
            <a:r>
              <a:rPr lang="en-US" altLang="zh-CN" smtClean="0">
                <a:solidFill>
                  <a:srgbClr val="CC0033"/>
                </a:solidFill>
              </a:rPr>
              <a:t>distribution</a:t>
            </a:r>
            <a:r>
              <a:rPr lang="en-US" altLang="zh-CN" smtClean="0">
                <a:solidFill>
                  <a:srgbClr val="000000"/>
                </a:solidFill>
              </a:rPr>
              <a:t> </a:t>
            </a:r>
            <a:r>
              <a:rPr lang="en-US" altLang="zh-CN" b="1" smtClean="0">
                <a:solidFill>
                  <a:srgbClr val="000000"/>
                </a:solidFill>
              </a:rPr>
              <a:t>...</a:t>
            </a:r>
            <a:r>
              <a:rPr lang="en-US" altLang="zh-CN" smtClean="0">
                <a:solidFill>
                  <a:srgbClr val="000000"/>
                </a:solidFill>
              </a:rPr>
              <a:t> </a:t>
            </a:r>
            <a:br>
              <a:rPr lang="en-US" altLang="zh-CN" smtClean="0">
                <a:solidFill>
                  <a:srgbClr val="000000"/>
                </a:solidFill>
              </a:rPr>
            </a:br>
            <a:endParaRPr lang="en-US" altLang="zh-CN" smtClean="0">
              <a:solidFill>
                <a:srgbClr val="000000"/>
              </a:solidFill>
            </a:endParaRPr>
          </a:p>
          <a:p>
            <a:endParaRPr lang="zh-CN" altLang="en-US" smtClean="0"/>
          </a:p>
          <a:p>
            <a:pPr algn="ctr"/>
            <a:r>
              <a:rPr lang="en-US" altLang="zh-CN" smtClean="0"/>
              <a:t>Appeared in </a:t>
            </a:r>
            <a:r>
              <a:rPr lang="en-US" altLang="zh-CN" i="1" smtClean="0"/>
              <a:t>Proceedings of the 24th International Conference on Software Engineering (</a:t>
            </a:r>
            <a:r>
              <a:rPr lang="en-US" altLang="zh-CN" i="1" smtClean="0">
                <a:hlinkClick r:id="rId4"/>
              </a:rPr>
              <a:t>ICSE 2002</a:t>
            </a:r>
            <a:r>
              <a:rPr lang="en-US" altLang="zh-CN" i="1" smtClean="0"/>
              <a:t>)</a:t>
            </a:r>
            <a:r>
              <a:rPr lang="en-US" altLang="zh-CN" smtClean="0"/>
              <a:t>, pages 208-218, Orlando, FL, May 19-25, 2002. </a:t>
            </a:r>
            <a:r>
              <a:rPr lang="en-US" altLang="zh-CN" b="1" smtClean="0">
                <a:latin typeface="Arial" panose="020B0604020202020204" pitchFamily="34" charset="0"/>
                <a:cs typeface="Arial" panose="020B0604020202020204" pitchFamily="34" charset="0"/>
              </a:rPr>
              <a:t>Static and Dynamic Structure in Design Patterns </a:t>
            </a:r>
          </a:p>
          <a:p>
            <a:pPr algn="ctr"/>
            <a:r>
              <a:rPr lang="en-US" altLang="zh-CN" smtClean="0">
                <a:latin typeface="Arial" panose="020B0604020202020204" pitchFamily="34" charset="0"/>
                <a:cs typeface="Arial" panose="020B0604020202020204" pitchFamily="34" charset="0"/>
                <a:hlinkClick r:id="rId5"/>
              </a:rPr>
              <a:t>Eric Eide</a:t>
            </a:r>
            <a:r>
              <a:rPr lang="en-US" altLang="zh-CN" smtClean="0"/>
              <a:t>    </a:t>
            </a:r>
            <a:r>
              <a:rPr lang="en-US" altLang="zh-CN" smtClean="0">
                <a:latin typeface="Arial" panose="020B0604020202020204" pitchFamily="34" charset="0"/>
                <a:hlinkClick r:id="rId6"/>
              </a:rPr>
              <a:t>Alastair Reid</a:t>
            </a:r>
            <a:r>
              <a:rPr lang="en-US" altLang="zh-CN" smtClean="0"/>
              <a:t>    </a:t>
            </a:r>
            <a:r>
              <a:rPr lang="en-US" altLang="zh-CN" smtClean="0">
                <a:latin typeface="Arial" panose="020B0604020202020204" pitchFamily="34" charset="0"/>
                <a:hlinkClick r:id="rId7"/>
              </a:rPr>
              <a:t>John Regehr</a:t>
            </a:r>
            <a:r>
              <a:rPr lang="en-US" altLang="zh-CN" smtClean="0"/>
              <a:t>    </a:t>
            </a:r>
            <a:r>
              <a:rPr lang="en-US" altLang="zh-CN" smtClean="0">
                <a:latin typeface="Arial" panose="020B0604020202020204" pitchFamily="34" charset="0"/>
                <a:hlinkClick r:id="rId8"/>
              </a:rPr>
              <a:t>Jay Lepreau</a:t>
            </a:r>
            <a:r>
              <a:rPr lang="en-US" altLang="zh-CN" smtClean="0"/>
              <a:t> </a:t>
            </a:r>
            <a:br>
              <a:rPr lang="en-US" altLang="zh-CN" smtClean="0"/>
            </a:br>
            <a:r>
              <a:rPr lang="en-US" altLang="zh-CN" smtClean="0">
                <a:latin typeface="Arial" panose="020B0604020202020204" pitchFamily="34" charset="0"/>
              </a:rPr>
              <a:t>University of Utah, School of Computing</a:t>
            </a:r>
            <a:r>
              <a:rPr lang="en-US" altLang="zh-CN" smtClean="0"/>
              <a:t> </a:t>
            </a:r>
            <a:br>
              <a:rPr lang="en-US" altLang="zh-CN" smtClean="0"/>
            </a:br>
            <a:r>
              <a:rPr lang="en-US" altLang="zh-CN" smtClean="0">
                <a:latin typeface="Arial" panose="020B0604020202020204" pitchFamily="34" charset="0"/>
              </a:rPr>
              <a:t>50 South Central Campus Drive, Room 3190</a:t>
            </a:r>
            <a:r>
              <a:rPr lang="en-US" altLang="zh-CN" smtClean="0"/>
              <a:t> </a:t>
            </a:r>
            <a:br>
              <a:rPr lang="en-US" altLang="zh-CN" smtClean="0"/>
            </a:br>
            <a:r>
              <a:rPr lang="en-US" altLang="zh-CN" smtClean="0">
                <a:latin typeface="Arial" panose="020B0604020202020204" pitchFamily="34" charset="0"/>
              </a:rPr>
              <a:t>Salt Lake City, Utah 84112-9205</a:t>
            </a:r>
            <a:r>
              <a:rPr lang="en-US" altLang="zh-CN" smtClean="0"/>
              <a:t> </a:t>
            </a:r>
            <a:br>
              <a:rPr lang="en-US" altLang="zh-CN" smtClean="0"/>
            </a:br>
            <a:r>
              <a:rPr lang="en-US" altLang="zh-CN" b="1" smtClean="0">
                <a:latin typeface="Arial" panose="020B0604020202020204" pitchFamily="34" charset="0"/>
                <a:hlinkClick r:id="rId9"/>
              </a:rPr>
              <a:t>http://www.cs.utah.edu/flux/</a:t>
            </a:r>
            <a:r>
              <a:rPr lang="en-US" altLang="zh-CN" smtClean="0"/>
              <a:t> </a:t>
            </a:r>
            <a:br>
              <a:rPr lang="en-US" altLang="zh-CN" smtClean="0"/>
            </a:br>
            <a:r>
              <a:rPr lang="en-US" altLang="zh-CN" b="1" smtClean="0"/>
              <a:t>Abstract</a:t>
            </a:r>
          </a:p>
          <a:p>
            <a:pPr algn="ctr"/>
            <a:r>
              <a:rPr lang="en-US" altLang="zh-CN" smtClean="0"/>
              <a:t>Design patterns are a valuable mechanism for emphasizing structure, capturing design expertise, and facilitating restructuring of software systems. Patterns are typically applied in the context of an object-oriented language and are implemented so that the pattern participants correspond to object instances that are created and connected at run-time. This paper describes a complementary realization of design patterns, in which many pattern participants correspond to statically instantiated and connected components. </a:t>
            </a:r>
          </a:p>
          <a:p>
            <a:pPr algn="ctr"/>
            <a:r>
              <a:rPr lang="en-US" altLang="zh-CN" smtClean="0"/>
              <a:t>Our approach separates the static parts of the software design from the dynamic parts of the system behavior. This separation makes the software design more amenable to analysis, thus enabling more effective and domain-specific detection of system design errors, prediction of run-time behavior, and more effective optimization. This technique is applicable to imperative, functional, and object-oriented languages: we have extended C, Scheme, and Java with our component model. In this paper, we illustrate our approach in the context of the OSKit, a collection of operating system components written in C. </a:t>
            </a:r>
          </a:p>
          <a:p>
            <a:r>
              <a:rPr lang="en-US" altLang="zh-CN" b="1" smtClean="0"/>
              <a:t>1 Introduction</a:t>
            </a:r>
          </a:p>
          <a:p>
            <a:r>
              <a:rPr lang="en-US" altLang="zh-CN" smtClean="0"/>
              <a:t>Design patterns allow people to understand computer software in terms of stylized relationships between program entities: a pattern identifies the roles of the participating entities, the responsibilities of each participant, and the reasons for the connections between them. Patterns are valuable during the initial development of a system because they help software architects outline and plan the static and dynamic structure of software before that structure is implemented. Documented patterns are useful for subsequent system maintenance and evolution because they help maintainers understand the software implementation in terms of well-understood, abstract structuring concepts and goals. </a:t>
            </a:r>
          </a:p>
          <a:p>
            <a:r>
              <a:rPr lang="en-US" altLang="zh-CN" smtClean="0"/>
              <a:t>The conventional approach to realizing patterns  [</a:t>
            </a:r>
            <a:r>
              <a:rPr lang="en-US" altLang="zh-CN" smtClean="0">
                <a:hlinkClick r:id="rId10" action="ppaction://hlinksldjump"/>
              </a:rPr>
              <a:t>13</a:t>
            </a:r>
            <a:r>
              <a:rPr lang="en-US" altLang="zh-CN" smtClean="0"/>
              <a:t>] primarily uses classes and objects to implement participants and uses inheritance and object references to implement relationships between participants. The parts of patterns that are realized by classes and inheritance correspond to static information about the software—information that can be essential for understanding, checking, and optimizing a program. Unfortunately, class structures can disguise the underlying pattern relationships, both by being too specific (to a particular application of a pattern) and by being mixed with unrelated code. In contrast, the parts of patterns realized by run-time objects and references are more dynamic and flexible, but are therefore harder to understand and analyze. </a:t>
            </a:r>
          </a:p>
          <a:p>
            <a:r>
              <a:rPr lang="en-US" altLang="zh-CN" smtClean="0"/>
              <a:t>This paper describes a complementary approach to realizing patterns based on separating the static parts of a pattern from the dynamic parts. The </a:t>
            </a:r>
            <a:r>
              <a:rPr lang="en-US" altLang="zh-CN" i="1" smtClean="0"/>
              <a:t>static participants </a:t>
            </a:r>
            <a:r>
              <a:rPr lang="en-US" altLang="zh-CN" smtClean="0"/>
              <a:t>and relationships in a pattern are realized by component instances and component interconnections that are set at compile- or link-time, while the </a:t>
            </a:r>
            <a:r>
              <a:rPr lang="en-US" altLang="zh-CN" i="1" smtClean="0"/>
              <a:t>dynamic participants </a:t>
            </a:r>
            <a:r>
              <a:rPr lang="en-US" altLang="zh-CN" smtClean="0"/>
              <a:t>continue to be realized by objects and object references. Expressing static pattern relationships as component interconnections provides more flexibility than the conventional approach while also promoting ease of understanding and analysis. </a:t>
            </a:r>
          </a:p>
          <a:p>
            <a:r>
              <a:rPr lang="en-US" altLang="zh-CN" smtClean="0"/>
              <a:t>To illustrate the tradeoffs between these approaches, consider writing a network stack consisting of a TCP layer, an IP layer, an Ethernet layer, and so on. The usual implementation strategy, used in mainstream operating systems, is for the implementation of each layer to directly refer to the layers above and below except in cases where the demand for diversity is well understood (e.g., to support different network interface cards). This approach commits to a particular network stack when the layers are being written, making it hard to change decisions later (e.g., to add low-level packet filtering in order to drop denial-of-service packets as early as possible). </a:t>
            </a:r>
          </a:p>
          <a:p>
            <a:r>
              <a:rPr lang="en-US" altLang="zh-CN" smtClean="0"/>
              <a:t>An alternate implementation strategy is to implement the stack according to the </a:t>
            </a:r>
            <a:r>
              <a:rPr lang="en-US" altLang="zh-CN" i="1" smtClean="0"/>
              <a:t>Decorator</a:t>
            </a:r>
            <a:r>
              <a:rPr lang="en-US" altLang="zh-CN" baseline="30000" smtClean="0">
                <a:hlinkClick r:id="rId11"/>
              </a:rPr>
              <a:t>1</a:t>
            </a:r>
            <a:r>
              <a:rPr lang="en-US" altLang="zh-CN" smtClean="0"/>
              <a:t> pattern with objects: each layer is implemented by an object that invokes methods in objects directly above and below it. The objects at each layer provide a common interface (e.g., methods for making and breaking connections, and for sending and receiving packets), allowing the designer to build a large variety of network stacks. In fact, stacks can be reconfigured at run-time, but that is more flexibility than most users require. </a:t>
            </a:r>
          </a:p>
          <a:p>
            <a:r>
              <a:rPr lang="en-US" altLang="zh-CN" smtClean="0"/>
              <a:t>Our design and implementation approach offers a middleground. Having identified the </a:t>
            </a:r>
            <a:r>
              <a:rPr lang="en-US" altLang="zh-CN" i="1" smtClean="0"/>
              <a:t>Decorator </a:t>
            </a:r>
            <a:r>
              <a:rPr lang="en-US" altLang="zh-CN" smtClean="0"/>
              <a:t>pattern and having decided that the network stack may need to be reconfigured, but not at run-time, each decorator would be implemented as a component that imports an interface for sending and receiving packets and exports the same interface. The choice of network stack is then statically expressed by connecting a particular set of components together. </a:t>
            </a:r>
          </a:p>
          <a:p>
            <a:r>
              <a:rPr lang="en-US" altLang="zh-CN" smtClean="0"/>
              <a:t>The basis of our approach is to permit system configuration and realization of design patterns at </a:t>
            </a:r>
            <a:r>
              <a:rPr lang="en-US" altLang="zh-CN" i="1" smtClean="0"/>
              <a:t>compile- </a:t>
            </a:r>
            <a:r>
              <a:rPr lang="en-US" altLang="zh-CN" smtClean="0"/>
              <a:t>and </a:t>
            </a:r>
            <a:r>
              <a:rPr lang="en-US" altLang="zh-CN" i="1" smtClean="0"/>
              <a:t>link-time</a:t>
            </a:r>
            <a:r>
              <a:rPr lang="en-US" altLang="zh-CN" smtClean="0"/>
              <a:t> (i.e., before software is deployed) rather than at </a:t>
            </a:r>
            <a:r>
              <a:rPr lang="en-US" altLang="zh-CN" i="1" smtClean="0"/>
              <a:t>init- </a:t>
            </a:r>
            <a:r>
              <a:rPr lang="en-US" altLang="zh-CN" smtClean="0"/>
              <a:t>and </a:t>
            </a:r>
            <a:r>
              <a:rPr lang="en-US" altLang="zh-CN" i="1" smtClean="0"/>
              <a:t>run-time </a:t>
            </a:r>
            <a:r>
              <a:rPr lang="en-US" altLang="zh-CN" smtClean="0"/>
              <a:t>(i.e., after it is deployed). Components are defined and connected in a language that is separate from the base language of our software, thus allowing us to separate “configuration concerns” from the implementation of a system’s parts. A system can be reconfigured at the level of components, possibly by a non-expert, and can be analyzed to check design rules or optimize the overall system. Our approach helps the programmer identify design trade-offs and strike an appropriate balance between design-time and run-time flexibility. </a:t>
            </a:r>
          </a:p>
          <a:p>
            <a:r>
              <a:rPr lang="en-US" altLang="zh-CN" smtClean="0"/>
              <a:t>The contributions of this paper are as follows: </a:t>
            </a:r>
          </a:p>
          <a:p>
            <a:r>
              <a:rPr lang="en-US" altLang="zh-CN" smtClean="0"/>
              <a:t>• We describe an approach to realizing patterns that clearly separates the static parts of the design from the dynamic parts, making the system more amenable to optimization and to analyses that detect errors or predict run-time behavior (</a:t>
            </a:r>
            <a:r>
              <a:rPr lang="en-US" altLang="zh-CN" smtClean="0">
                <a:hlinkClick r:id="rId10" action="ppaction://hlinksldjump"/>
              </a:rPr>
              <a:t>Section 3</a:t>
            </a:r>
            <a:r>
              <a:rPr lang="en-US" altLang="zh-CN" smtClean="0"/>
              <a:t>). </a:t>
            </a:r>
          </a:p>
          <a:p>
            <a:r>
              <a:rPr lang="en-US" altLang="zh-CN" smtClean="0"/>
              <a:t>• We define a systematic method for applying our approach to existing patterns (</a:t>
            </a:r>
            <a:r>
              <a:rPr lang="en-US" altLang="zh-CN" smtClean="0">
                <a:hlinkClick r:id="rId10" action="ppaction://hlinksldjump"/>
              </a:rPr>
              <a:t>Section 3.1</a:t>
            </a:r>
            <a:r>
              <a:rPr lang="en-US" altLang="zh-CN" smtClean="0"/>
              <a:t>). </a:t>
            </a:r>
          </a:p>
          <a:p>
            <a:r>
              <a:rPr lang="en-US" altLang="zh-CN" smtClean="0"/>
              <a:t>• We show that our approach is applicable to three major programming language paradigms that support the unit component model: imperative languages, exemplified by C  [</a:t>
            </a:r>
            <a:r>
              <a:rPr lang="en-US" altLang="zh-CN" smtClean="0">
                <a:hlinkClick r:id="rId10" action="ppaction://hlinksldjump"/>
              </a:rPr>
              <a:t>21</a:t>
            </a:r>
            <a:r>
              <a:rPr lang="en-US" altLang="zh-CN" smtClean="0"/>
              <a:t>]; functional languages, exemplified by Scheme  [</a:t>
            </a:r>
            <a:r>
              <a:rPr lang="en-US" altLang="zh-CN" smtClean="0">
                <a:hlinkClick r:id="rId10" action="ppaction://hlinksldjump"/>
              </a:rPr>
              <a:t>11</a:t>
            </a:r>
            <a:r>
              <a:rPr lang="en-US" altLang="zh-CN" smtClean="0"/>
              <a:t>]; and object-oriented languages, exemplified by Java  [</a:t>
            </a:r>
            <a:r>
              <a:rPr lang="en-US" altLang="zh-CN" smtClean="0">
                <a:hlinkClick r:id="rId10" action="ppaction://hlinksldjump"/>
              </a:rPr>
              <a:t>17</a:t>
            </a:r>
            <a:r>
              <a:rPr lang="en-US" altLang="zh-CN" smtClean="0"/>
              <a:t>] (Sections </a:t>
            </a:r>
            <a:r>
              <a:rPr lang="en-US" altLang="zh-CN" smtClean="0">
                <a:hlinkClick r:id="rId10" action="ppaction://hlinksldjump"/>
              </a:rPr>
              <a:t>2</a:t>
            </a:r>
            <a:r>
              <a:rPr lang="en-US" altLang="zh-CN" smtClean="0"/>
              <a:t> and </a:t>
            </a:r>
            <a:r>
              <a:rPr lang="en-US" altLang="zh-CN" smtClean="0">
                <a:hlinkClick r:id="rId10" action="ppaction://hlinksldjump"/>
              </a:rPr>
              <a:t>3</a:t>
            </a:r>
            <a:r>
              <a:rPr lang="en-US" altLang="zh-CN" smtClean="0"/>
              <a:t>). We demonstrate our approach with two examples from the OSKit  [</a:t>
            </a:r>
            <a:r>
              <a:rPr lang="en-US" altLang="zh-CN" smtClean="0">
                <a:hlinkClick r:id="rId10" action="ppaction://hlinksldjump"/>
              </a:rPr>
              <a:t>12</a:t>
            </a:r>
            <a:r>
              <a:rPr lang="en-US" altLang="zh-CN" smtClean="0"/>
              <a:t>], a set of operating system components written in C (Sections </a:t>
            </a:r>
            <a:r>
              <a:rPr lang="en-US" altLang="zh-CN" smtClean="0">
                <a:hlinkClick r:id="rId10" action="ppaction://hlinksldjump"/>
              </a:rPr>
              <a:t>3.2</a:t>
            </a:r>
            <a:r>
              <a:rPr lang="en-US" altLang="zh-CN" smtClean="0"/>
              <a:t> and </a:t>
            </a:r>
            <a:r>
              <a:rPr lang="en-US" altLang="zh-CN" smtClean="0">
                <a:hlinkClick r:id="rId10" action="ppaction://hlinksldjump"/>
              </a:rPr>
              <a:t>3.3</a:t>
            </a:r>
            <a:r>
              <a:rPr lang="en-US" altLang="zh-CN" smtClean="0"/>
              <a:t>). </a:t>
            </a:r>
          </a:p>
          <a:p>
            <a:r>
              <a:rPr lang="en-US" altLang="zh-CN" smtClean="0"/>
              <a:t>• We evaluate the approach by applying it to each pattern described by Gamma et al.  [</a:t>
            </a:r>
            <a:r>
              <a:rPr lang="en-US" altLang="zh-CN" smtClean="0">
                <a:hlinkClick r:id="rId10" action="ppaction://hlinksldjump"/>
              </a:rPr>
              <a:t>13</a:t>
            </a:r>
            <a:r>
              <a:rPr lang="en-US" altLang="zh-CN" smtClean="0"/>
              <a:t>] (</a:t>
            </a:r>
            <a:r>
              <a:rPr lang="en-US" altLang="zh-CN" smtClean="0">
                <a:hlinkClick r:id="rId10" action="ppaction://hlinksldjump"/>
              </a:rPr>
              <a:t>Section 3.4</a:t>
            </a:r>
            <a:r>
              <a:rPr lang="en-US" altLang="zh-CN" smtClean="0"/>
              <a:t>) and by analyzing its costs and benefits (</a:t>
            </a:r>
            <a:r>
              <a:rPr lang="en-US" altLang="zh-CN" smtClean="0">
                <a:hlinkClick r:id="rId10" action="ppaction://hlinksldjump"/>
              </a:rPr>
              <a:t>Section 4</a:t>
            </a:r>
            <a:r>
              <a:rPr lang="en-US" altLang="zh-CN" smtClean="0"/>
              <a:t>). </a:t>
            </a:r>
          </a:p>
          <a:p>
            <a:r>
              <a:rPr lang="en-US" altLang="zh-CN" smtClean="0"/>
              <a:t>In summary, although the benefits of separating system architecture from component implementations are well-known, the distinctive features of this paper are that: we show a general approach that can be applied to many patterns and in multiple language paradigms; we consider the static-dynamic decision in the context of design patterns; and we thoroughly evaluate when to apply and when not to apply our approach. </a:t>
            </a:r>
          </a:p>
          <a:p>
            <a:r>
              <a:rPr lang="en-US" altLang="zh-CN" b="1" smtClean="0"/>
              <a:t>2 The Unit Model</a:t>
            </a:r>
          </a:p>
          <a:p>
            <a:r>
              <a:rPr lang="en-US" altLang="zh-CN" smtClean="0"/>
              <a:t>Our approach to realizing patterns is most readily expressed in terms of </a:t>
            </a:r>
            <a:r>
              <a:rPr lang="en-US" altLang="zh-CN" i="1" smtClean="0"/>
              <a:t>units</a:t>
            </a:r>
            <a:r>
              <a:rPr lang="en-US" altLang="zh-CN" smtClean="0"/>
              <a:t>  [</a:t>
            </a:r>
            <a:r>
              <a:rPr lang="en-US" altLang="zh-CN" smtClean="0">
                <a:hlinkClick r:id="rId10" action="ppaction://hlinksldjump"/>
              </a:rPr>
              <a:t>10</a:t>
            </a:r>
            <a:r>
              <a:rPr lang="en-US" altLang="zh-CN" smtClean="0"/>
              <a:t>, </a:t>
            </a:r>
            <a:r>
              <a:rPr lang="en-US" altLang="zh-CN" smtClean="0">
                <a:hlinkClick r:id="rId10" action="ppaction://hlinksldjump"/>
              </a:rPr>
              <a:t>11</a:t>
            </a:r>
            <a:r>
              <a:rPr lang="en-US" altLang="zh-CN" smtClean="0"/>
              <a:t>], a component definition and linking model in the spirit of the Modula-3 and Mesa  [</a:t>
            </a:r>
            <a:r>
              <a:rPr lang="en-US" altLang="zh-CN" smtClean="0">
                <a:hlinkClick r:id="rId10" action="ppaction://hlinksldjump"/>
              </a:rPr>
              <a:t>19</a:t>
            </a:r>
            <a:r>
              <a:rPr lang="en-US" altLang="zh-CN" smtClean="0"/>
              <a:t>] module systems. The unit model emphasizes the notion of components as reusable architectural elements with well-defined interfaces and dependencies. It fits well with the definitions of “component” in the literature  [</a:t>
            </a:r>
            <a:r>
              <a:rPr lang="en-US" altLang="zh-CN" smtClean="0">
                <a:hlinkClick r:id="rId10" action="ppaction://hlinksldjump"/>
              </a:rPr>
              <a:t>22</a:t>
            </a:r>
            <a:r>
              <a:rPr lang="en-US" altLang="zh-CN" smtClean="0"/>
              <a:t>, p. 34] but differs from other component models that emphasize concerns such as separate compilation and dynamic component assembly. In the unit model, components are compile- or link-time parts of an assembly: i.e., software modules, not run-time objects. Three separate implementations of the unit model exist: </a:t>
            </a:r>
            <a:r>
              <a:rPr lang="en-US" altLang="zh-CN" i="1" smtClean="0"/>
              <a:t>Knit</a:t>
            </a:r>
            <a:r>
              <a:rPr lang="en-US" altLang="zh-CN" smtClean="0"/>
              <a:t>  [</a:t>
            </a:r>
            <a:r>
              <a:rPr lang="en-US" altLang="zh-CN" smtClean="0">
                <a:hlinkClick r:id="rId10" action="ppaction://hlinksldjump"/>
              </a:rPr>
              <a:t>21</a:t>
            </a:r>
            <a:r>
              <a:rPr lang="en-US" altLang="zh-CN" smtClean="0"/>
              <a:t>] for C, </a:t>
            </a:r>
            <a:r>
              <a:rPr lang="en-US" altLang="zh-CN" i="1" smtClean="0"/>
              <a:t>Jiazzi</a:t>
            </a:r>
            <a:r>
              <a:rPr lang="en-US" altLang="zh-CN" smtClean="0"/>
              <a:t>  [</a:t>
            </a:r>
            <a:r>
              <a:rPr lang="en-US" altLang="zh-CN" smtClean="0">
                <a:hlinkClick r:id="rId10" action="ppaction://hlinksldjump"/>
              </a:rPr>
              <a:t>17</a:t>
            </a:r>
            <a:r>
              <a:rPr lang="en-US" altLang="zh-CN" smtClean="0"/>
              <a:t>] for Java, and </a:t>
            </a:r>
            <a:r>
              <a:rPr lang="en-US" altLang="zh-CN" i="1" smtClean="0"/>
              <a:t>MzScheme</a:t>
            </a:r>
            <a:r>
              <a:rPr lang="en-US" altLang="zh-CN" smtClean="0"/>
              <a:t>  [</a:t>
            </a:r>
            <a:r>
              <a:rPr lang="en-US" altLang="zh-CN" smtClean="0">
                <a:hlinkClick r:id="rId10" action="ppaction://hlinksldjump"/>
              </a:rPr>
              <a:t>11</a:t>
            </a:r>
            <a:r>
              <a:rPr lang="en-US" altLang="zh-CN" smtClean="0"/>
              <a:t>] for Scheme. The implementations differ in details both because of technical differences in the base languages and because of stylistic differences in the way the base languages are used. For the purposes of this paper, we focus on the common features of the three implementations. </a:t>
            </a:r>
          </a:p>
          <a:p>
            <a:r>
              <a:rPr lang="en-US" altLang="zh-CN" b="1" smtClean="0"/>
              <a:t>2.1 Atomic and Compound Units</a:t>
            </a:r>
          </a:p>
          <a:p>
            <a:r>
              <a:rPr lang="en-US" altLang="zh-CN" smtClean="0"/>
              <a:t>An </a:t>
            </a:r>
            <a:r>
              <a:rPr lang="en-US" altLang="zh-CN" i="1" smtClean="0"/>
              <a:t>atomic unit </a:t>
            </a:r>
            <a:r>
              <a:rPr lang="en-US" altLang="zh-CN" smtClean="0"/>
              <a:t>can be thought of as a module with three parts: (1) a set of </a:t>
            </a:r>
            <a:r>
              <a:rPr lang="en-US" altLang="zh-CN" i="1" smtClean="0"/>
              <a:t>imports </a:t>
            </a:r>
            <a:r>
              <a:rPr lang="en-US" altLang="zh-CN" smtClean="0"/>
              <a:t>that name the dependencies of the unit, i.e., the definitions that the unit requires; (2) a set of </a:t>
            </a:r>
            <a:r>
              <a:rPr lang="en-US" altLang="zh-CN" i="1" smtClean="0"/>
              <a:t>exports </a:t>
            </a:r>
            <a:r>
              <a:rPr lang="en-US" altLang="zh-CN" smtClean="0"/>
              <a:t>that name the definitions that are provided by the unit and made available to other units; and (3) an implementation, which must include a definition for each export, and which may use any of the imports as required. Each import and export is a </a:t>
            </a:r>
            <a:r>
              <a:rPr lang="en-US" altLang="zh-CN" i="1" smtClean="0"/>
              <a:t>port </a:t>
            </a:r>
            <a:r>
              <a:rPr lang="en-US" altLang="zh-CN" smtClean="0"/>
              <a:t>with a well-defined </a:t>
            </a:r>
            <a:r>
              <a:rPr lang="en-US" altLang="zh-CN" i="1" smtClean="0"/>
              <a:t>interface</a:t>
            </a:r>
            <a:r>
              <a:rPr lang="en-US" altLang="zh-CN" smtClean="0"/>
              <a:t>. An interface has a name and serves to group related terms, much like an interface or abstract class in an OOP language. The three implementations of the unit model make different choices about what makes up an interface. In Knit, an interface refers to sets of related C types, function prototypes, and variable declarations. In Jiazzi, port interfaces are like Java packages: they describe partial class hierarchies and the public methods and fields of classes. In MzScheme, because Scheme uses run-time typing, interfaces are simply lists of function names. </a:t>
            </a:r>
          </a:p>
          <a:p>
            <a:r>
              <a:rPr lang="en-US" altLang="zh-CN" smtClean="0"/>
              <a:t>Definitions that are not exported are inaccessible from outside the unit. The implementation of a unit is usually stored in a file separate from the unit definition, allowing code that was not intended for use as a unit to be packaged up as a unit. </a:t>
            </a:r>
          </a:p>
          <a:p>
            <a:pPr algn="ctr"/>
            <a:r>
              <a:rPr lang="en-US" altLang="zh-CN" smtClean="0"/>
              <a:t>  </a:t>
            </a:r>
            <a:br>
              <a:rPr lang="en-US" altLang="zh-CN" smtClean="0"/>
            </a:br>
            <a:endParaRPr lang="en-US" altLang="zh-CN" smtClean="0"/>
          </a:p>
          <a:p>
            <a:pPr algn="ctr"/>
            <a:r>
              <a:rPr lang="en-US" altLang="zh-CN" b="1" smtClean="0"/>
              <a:t>Figure 1: </a:t>
            </a:r>
          </a:p>
          <a:p>
            <a:pPr algn="ctr"/>
            <a:r>
              <a:rPr lang="en-US" altLang="zh-CN" smtClean="0"/>
              <a:t>Atomic and compound units</a:t>
            </a:r>
          </a:p>
          <a:p>
            <a:r>
              <a:rPr lang="en-US" altLang="zh-CN" smtClean="0"/>
              <a:t>Although all implementations of the unit model use a textual language to define units, in this paper we use a graphical notation to avoid inessential details and to emphasize the underlying structure of our systems. The smaller boxes in </a:t>
            </a:r>
            <a:r>
              <a:rPr lang="en-US" altLang="zh-CN" smtClean="0">
                <a:hlinkClick r:id="rId10" action="ppaction://hlinksldjump"/>
              </a:rPr>
              <a:t>Figure 1</a:t>
            </a:r>
            <a:r>
              <a:rPr lang="en-US" altLang="zh-CN" smtClean="0"/>
              <a:t> represent atomic units. The export interfaces are listed at the top of a unit, the import interfaces are listed at the bottom, and the name of the unit is shown in the center. Consider the topmost unit, called </a:t>
            </a:r>
            <a:r>
              <a:rPr lang="en-US" altLang="zh-CN" smtClean="0">
                <a:latin typeface="Arial" panose="020B0604020202020204" pitchFamily="34" charset="0"/>
              </a:rPr>
              <a:t>Draw</a:t>
            </a:r>
            <a:r>
              <a:rPr lang="en-US" altLang="zh-CN" smtClean="0"/>
              <a:t>. It has the ability to load, save, and render images, encapsulating the main parts of a simple image viewing program. </a:t>
            </a:r>
            <a:r>
              <a:rPr lang="en-US" altLang="zh-CN" smtClean="0">
                <a:latin typeface="Arial" panose="020B0604020202020204" pitchFamily="34" charset="0"/>
              </a:rPr>
              <a:t>Draw </a:t>
            </a:r>
            <a:r>
              <a:rPr lang="en-US" altLang="zh-CN" smtClean="0"/>
              <a:t>exports (i.e., implements) one port with interface </a:t>
            </a:r>
            <a:r>
              <a:rPr lang="en-US" altLang="zh-CN" smtClean="0">
                <a:latin typeface="Arial" panose="020B0604020202020204" pitchFamily="34" charset="0"/>
              </a:rPr>
              <a:t>I_Main </a:t>
            </a:r>
            <a:r>
              <a:rPr lang="en-US" altLang="zh-CN" smtClean="0"/>
              <a:t>and imports two ports: one with interface </a:t>
            </a:r>
            <a:r>
              <a:rPr lang="en-US" altLang="zh-CN" smtClean="0">
                <a:latin typeface="Arial" panose="020B0604020202020204" pitchFamily="34" charset="0"/>
              </a:rPr>
              <a:t>I_Widget </a:t>
            </a:r>
            <a:r>
              <a:rPr lang="en-US" altLang="zh-CN" smtClean="0"/>
              <a:t>and a second with interface </a:t>
            </a:r>
            <a:r>
              <a:rPr lang="en-US" altLang="zh-CN" smtClean="0">
                <a:latin typeface="Arial" panose="020B0604020202020204" pitchFamily="34" charset="0"/>
              </a:rPr>
              <a:t>I_File</a:t>
            </a:r>
            <a:r>
              <a:rPr lang="en-US" altLang="zh-CN" smtClean="0"/>
              <a:t>. </a:t>
            </a:r>
          </a:p>
          <a:p>
            <a:r>
              <a:rPr lang="en-US" altLang="zh-CN" smtClean="0"/>
              <a:t>Units are instantiated and interconnected in </a:t>
            </a:r>
            <a:r>
              <a:rPr lang="en-US" altLang="zh-CN" i="1" smtClean="0"/>
              <a:t>compound</a:t>
            </a:r>
            <a:r>
              <a:rPr lang="en-US" altLang="zh-CN" smtClean="0"/>
              <a:t> </a:t>
            </a:r>
            <a:r>
              <a:rPr lang="en-US" altLang="zh-CN" i="1" smtClean="0"/>
              <a:t>units</a:t>
            </a:r>
            <a:r>
              <a:rPr lang="en-US" altLang="zh-CN" smtClean="0"/>
              <a:t>. Like atomic units, compound units have a set of imports and a set of exports that define connection points to other units. The implementation of a compound unit consists of a set of unit instances and a set of explicit interconnections between ports on these instances and the imports and exports of the compound unit. The result of composing units is a new unit, which is available for further linking. </a:t>
            </a:r>
          </a:p>
          <a:p>
            <a:r>
              <a:rPr lang="en-US" altLang="zh-CN" smtClean="0">
                <a:hlinkClick r:id="rId10" action="ppaction://hlinksldjump"/>
              </a:rPr>
              <a:t>Figure 1</a:t>
            </a:r>
            <a:r>
              <a:rPr lang="en-US" altLang="zh-CN" smtClean="0"/>
              <a:t> as a whole represents a compound unit composed of three other units. In this figure, an instance of </a:t>
            </a:r>
            <a:r>
              <a:rPr lang="en-US" altLang="zh-CN" smtClean="0">
                <a:latin typeface="Arial" panose="020B0604020202020204" pitchFamily="34" charset="0"/>
              </a:rPr>
              <a:t>Draw </a:t>
            </a:r>
            <a:r>
              <a:rPr lang="en-US" altLang="zh-CN" smtClean="0"/>
              <a:t>is composed with an instance of </a:t>
            </a:r>
            <a:r>
              <a:rPr lang="en-US" altLang="zh-CN" smtClean="0">
                <a:latin typeface="Arial" panose="020B0604020202020204" pitchFamily="34" charset="0"/>
              </a:rPr>
              <a:t>Win32 Widgets </a:t>
            </a:r>
            <a:r>
              <a:rPr lang="en-US" altLang="zh-CN" smtClean="0"/>
              <a:t>and an instance of </a:t>
            </a:r>
            <a:r>
              <a:rPr lang="en-US" altLang="zh-CN" smtClean="0">
                <a:latin typeface="Arial" panose="020B0604020202020204" pitchFamily="34" charset="0"/>
              </a:rPr>
              <a:t>Win32 Files</a:t>
            </a:r>
            <a:r>
              <a:rPr lang="en-US" altLang="zh-CN" smtClean="0"/>
              <a:t>. Within a compound unit, connections are defined </a:t>
            </a:r>
            <a:r>
              <a:rPr lang="en-US" altLang="zh-CN" i="1" smtClean="0"/>
              <a:t>explicitly</a:t>
            </a:r>
            <a:r>
              <a:rPr lang="en-US" altLang="zh-CN" smtClean="0"/>
              <a:t>: this is necessary when there is more that one way to connect the units. Although not shown in this example, a system designer may freely create multiple unit instances from a single unit definition (e.g., two instances of </a:t>
            </a:r>
            <a:r>
              <a:rPr lang="en-US" altLang="zh-CN" smtClean="0">
                <a:latin typeface="Arial" panose="020B0604020202020204" pitchFamily="34" charset="0"/>
              </a:rPr>
              <a:t>Draw</a:t>
            </a:r>
            <a:r>
              <a:rPr lang="en-US" altLang="zh-CN" smtClean="0"/>
              <a:t>). </a:t>
            </a:r>
          </a:p>
          <a:p>
            <a:r>
              <a:rPr lang="en-US" altLang="zh-CN" b="1" smtClean="0"/>
              <a:t>2.2 Exploiting Static Configuration</a:t>
            </a:r>
          </a:p>
          <a:p>
            <a:r>
              <a:rPr lang="en-US" altLang="zh-CN" smtClean="0"/>
              <a:t>One of the key properties of programming with the unit component model is that component instantiation and interconnection are performed when the program is built instead of when the program is executed. This allows implementations of the unit model to make use of additional resources that may be available at compile- and link-time: powerful analysis and optimization techniques; in the case of embedded systems, orders of magnitude more cycles and memory with which to perform analyses; test cases, test scaffolding, and debugging builds; and finally, freedom fromreal-world constraints such as real-time deadlines. All three unit implementations check the component composition for type errors. Knit, which implements units for C, provides additional features that exploit the static nature of unit compositions. </a:t>
            </a:r>
          </a:p>
          <a:p>
            <a:r>
              <a:rPr lang="en-US" altLang="zh-CN" b="1" smtClean="0"/>
              <a:t>Constraint checking. </a:t>
            </a:r>
            <a:r>
              <a:rPr lang="en-US" altLang="zh-CN" smtClean="0"/>
              <a:t>Even if every link in a unit composition is “correct” according to local constraints such as type safety, the system </a:t>
            </a:r>
            <a:r>
              <a:rPr lang="en-US" altLang="zh-CN" i="1" smtClean="0"/>
              <a:t>as a whole </a:t>
            </a:r>
            <a:r>
              <a:rPr lang="en-US" altLang="zh-CN" smtClean="0"/>
              <a:t>may be incorrect because it does not meet global constraints. For example,  [</a:t>
            </a:r>
            <a:r>
              <a:rPr lang="en-US" altLang="zh-CN" smtClean="0">
                <a:hlinkClick r:id="rId10" action="ppaction://hlinksldjump"/>
              </a:rPr>
              <a:t>21</a:t>
            </a:r>
            <a:r>
              <a:rPr lang="en-US" altLang="zh-CN" smtClean="0"/>
              <a:t>] describes a design constraint used by operating system designers: “bottom-half code,” executed by interrupt handlers, must not invoke “top-half code” that executes in the context of a particular process. The reason is that while top-half code typically blocks when a resource is temporarily unavailable, storing its state in the process’s stack, an interrupt handler lacks a process context and therefore must not block. The problem with enforcing this constraint is that units containing bottom-half code (e.g., device drivers) may invoke code from other units that, transitively, invokes a top-half unit. Keeping track of such conditions is difficult, especially when working with low-level systems code that is highly interconnected and not strictly layered. To address this problem, Knit unit definitions can include constraint annotations that describe the properties of imports and exports. Constraints can be declared explicitly (e.g., that imported functions are invoked by bottom-half code) or by description (e.g., that the import properties are set by the exports). At system build-time, Knit propagates unit properties in order to ensure that all constraints are satisfied. </a:t>
            </a:r>
          </a:p>
          <a:p>
            <a:r>
              <a:rPr lang="en-US" altLang="zh-CN" b="1" smtClean="0"/>
              <a:t>Cross-component inlining. </a:t>
            </a:r>
            <a:r>
              <a:rPr lang="en-US" altLang="zh-CN" smtClean="0"/>
              <a:t>When source is available, Knit inlines function definitions across component boundaries with the help of the C compiler. By eliminating most of the overhead associated with componentization, Knit reduces the need to choose between a clean design and a fast implementation. </a:t>
            </a:r>
          </a:p>
          <a:p>
            <a:r>
              <a:rPr lang="en-US" altLang="zh-CN" b="1" smtClean="0"/>
              <a:t>2.3 Using Units Without Language Support</a:t>
            </a:r>
          </a:p>
          <a:p>
            <a:r>
              <a:rPr lang="en-US" altLang="zh-CN" smtClean="0"/>
              <a:t>The unit model makes it possible for a software architect to design a system from components, describe local and global relationships between components, and reuse components both within and across system designs. These are the features that make it useful to develop and apply units for expressing design patterns. In particular, our unit-based approach to realizing patterns relies on these features of the unit model: </a:t>
            </a:r>
          </a:p>
          <a:p>
            <a:r>
              <a:rPr lang="en-US" altLang="zh-CN" smtClean="0"/>
              <a:t>• </a:t>
            </a:r>
            <a:r>
              <a:rPr lang="en-US" altLang="zh-CN" b="1" smtClean="0"/>
              <a:t>Programming to interfaces. </a:t>
            </a:r>
            <a:r>
              <a:rPr lang="en-US" altLang="zh-CN" smtClean="0"/>
              <a:t>The only connections between components are through well-typed interfaces. </a:t>
            </a:r>
          </a:p>
          <a:p>
            <a:r>
              <a:rPr lang="en-US" altLang="zh-CN" smtClean="0"/>
              <a:t>• </a:t>
            </a:r>
            <a:r>
              <a:rPr lang="en-US" altLang="zh-CN" b="1" smtClean="0"/>
              <a:t>Configurable intercomponent connections. </a:t>
            </a:r>
            <a:r>
              <a:rPr lang="en-US" altLang="zh-CN" smtClean="0"/>
              <a:t>Unit imports describe the “shapes” but not the providers of required services. A system architect links unit instances as part of a system definition, not as part of a component’s base (e.g., C or Java) implementation. </a:t>
            </a:r>
          </a:p>
          <a:p>
            <a:r>
              <a:rPr lang="en-US" altLang="zh-CN" smtClean="0"/>
              <a:t>• </a:t>
            </a:r>
            <a:r>
              <a:rPr lang="en-US" altLang="zh-CN" b="1" smtClean="0"/>
              <a:t>Static component instantiation and</a:t>
            </a:r>
            <a:r>
              <a:rPr lang="en-US" altLang="zh-CN" smtClean="0"/>
              <a:t> </a:t>
            </a:r>
            <a:r>
              <a:rPr lang="en-US" altLang="zh-CN" b="1" smtClean="0"/>
              <a:t>interconnection. </a:t>
            </a:r>
            <a:r>
              <a:rPr lang="en-US" altLang="zh-CN" smtClean="0"/>
              <a:t>Units are instantiated and linked when the system is built, not when the system is run. </a:t>
            </a:r>
          </a:p>
          <a:p>
            <a:r>
              <a:rPr lang="en-US" altLang="zh-CN" smtClean="0"/>
              <a:t>• </a:t>
            </a:r>
            <a:r>
              <a:rPr lang="en-US" altLang="zh-CN" b="1" smtClean="0"/>
              <a:t>Multiple instantiation. </a:t>
            </a:r>
            <a:r>
              <a:rPr lang="en-US" altLang="zh-CN" smtClean="0"/>
              <a:t>A single unit definition can be used to create multiple unit instances, each of which has a unique identity at system build-time. Each instance can be linked differently.</a:t>
            </a:r>
          </a:p>
          <a:p>
            <a:r>
              <a:rPr lang="en-US" altLang="zh-CN" smtClean="0"/>
              <a:t>It is possible to make use of features of the unit component model without support from languages such as Knit, Jiazzi, and MzScheme. However, without support, some benefits of the model may be lost. For instance, a C++ programmer might use template classes to describe units: this can provide optimization benefits but does not help the system designer check constraints of the sort described previously. A C programmer might use the C preprocessor to achieve similar results. In sum, although unit tools can provide important benefits, people who cannot or decide not to use our unit description languages can nevertheless take advantage of our general approach to realizing design patterns. </a:t>
            </a:r>
          </a:p>
          <a:p>
            <a:r>
              <a:rPr lang="en-US" altLang="zh-CN" b="1" smtClean="0"/>
              <a:t>3 Expressing Patterns with Units</a:t>
            </a:r>
          </a:p>
          <a:p>
            <a:r>
              <a:rPr lang="en-US" altLang="zh-CN" smtClean="0"/>
              <a:t>The essence of a design pattern is the set of participants in the pattern and the relationships between those participants. As outlined previously, the conventional approaches to describing and realizing patterns are based on the idioms of object-oriented programming. At design-time, the participants in the pattern correspond to classes. At run-time, the pattern isrealized by object instances that are created, initialized, and connected by explicit statements in the program code. This style of implementation allows for a great deal of run-time flexibility, but in some cases it can disguise information about the static properties of a system—information that can be used to check, reason about, or optimize the overall system. </a:t>
            </a:r>
          </a:p>
          <a:p>
            <a:r>
              <a:rPr lang="en-US" altLang="zh-CN" smtClean="0"/>
              <a:t>The key idea of this paper is that it is both possible and fruitful to separate static knowledge about a pattern application from dynamic knowledge. In particular, we believe that static information should be “lifted out” of the ordinary source code of the system, and should be represented at the level of unit definitions and connections. The unit model allows a system architect to describe the static properties of a system in a clear manner, and to separate “configuration concerns” from the implementations of the system’s parts. </a:t>
            </a:r>
          </a:p>
          <a:p>
            <a:r>
              <a:rPr lang="en-US" altLang="zh-CN" smtClean="0"/>
              <a:t>Consider, for example, an application of the </a:t>
            </a:r>
            <a:r>
              <a:rPr lang="en-US" altLang="zh-CN" i="1" smtClean="0"/>
              <a:t>Decorator</a:t>
            </a:r>
            <a:r>
              <a:rPr lang="en-US" altLang="zh-CN" smtClean="0"/>
              <a:t> pattern: this pattern allows a designer to add additional responsibilities to an entity (e.g., component or object) in a way that is transparent to the clients of that entity. One might apply </a:t>
            </a:r>
            <a:r>
              <a:rPr lang="en-US" altLang="zh-CN" i="1" smtClean="0"/>
              <a:t>Decorator </a:t>
            </a:r>
            <a:r>
              <a:rPr lang="en-US" altLang="zh-CN" smtClean="0"/>
              <a:t>to protect a non-thread-safe singleton component with a mutual exclusion wrapper (which acquires a lock on entering a component and releases the lock on exit) when using the component in a multi-threaded environment. In an object-oriented setting, this pattern would often be realized by defining three classes: one abstract class to define the component interface, and two derived classes corresponding to the concrete component and decorator. At init-time, the program would create instances of each concrete class and establish the appropriate object connections. While workable, this implementation of the pattern can disguise valuable information about the static properties of this system. First, it hides the fact that there will be only one instance each of the component and decorator. Second and more important, it hides the design constraint that the base component must be accessed only through the decorator: because the realization of the pattern doesn’t enforce the constraint, future changes to the program may violate the rule. </a:t>
            </a:r>
          </a:p>
          <a:p>
            <a:r>
              <a:rPr lang="en-US" altLang="zh-CN" smtClean="0"/>
              <a:t>To overcome these problems, we would realize the </a:t>
            </a:r>
            <a:r>
              <a:rPr lang="en-US" altLang="zh-CN" i="1" smtClean="0"/>
              <a:t>Decorator </a:t>
            </a:r>
            <a:r>
              <a:rPr lang="en-US" altLang="zh-CN" smtClean="0"/>
              <a:t>pattern at the level of units, as illustrated in </a:t>
            </a:r>
            <a:r>
              <a:rPr lang="en-US" altLang="zh-CN" smtClean="0">
                <a:hlinkClick r:id="rId10" action="ppaction://hlinksldjump"/>
              </a:rPr>
              <a:t>Figure 2(a)</a:t>
            </a:r>
            <a:r>
              <a:rPr lang="en-US" altLang="zh-CN" smtClean="0"/>
              <a:t>. We create one unit definition to encapsulate the base component definition; by instantiating this definition exactly once, we make it clear that there will be only one instance in the final program. Furthermore, we annotate the unit definition with the constraint that the implementation is non-thread-safe. We then create a separate unit definition to encapsulate our decorator, and include in the definition a specification that it imports a non-thread-safe interface and exports a thread-safe one. The resulting structure in </a:t>
            </a:r>
            <a:r>
              <a:rPr lang="en-US" altLang="zh-CN" smtClean="0">
                <a:hlinkClick r:id="rId10" action="ppaction://hlinksldjump"/>
              </a:rPr>
              <a:t>Figure 2(a)</a:t>
            </a:r>
            <a:r>
              <a:rPr lang="en-US" altLang="zh-CN" smtClean="0"/>
              <a:t> makes it clear that there is one instance of each participant and that there is no access to the base component except through the decorator. Units make the static structure of the system clear, and unit compositions can be checked by tools to enforce design constraints. Of course, unit definitions are reusable between systems (and within a single system): we can include the decorator instances only as needed. If we desire greater reuse, we can apply the </a:t>
            </a:r>
            <a:r>
              <a:rPr lang="en-US" altLang="zh-CN" i="1" smtClean="0"/>
              <a:t>Strategy </a:t>
            </a:r>
            <a:r>
              <a:rPr lang="en-US" altLang="zh-CN" smtClean="0"/>
              <a:t>pattern to our decorator to separate its wrapping and locking aspects as shown in </a:t>
            </a:r>
            <a:r>
              <a:rPr lang="en-US" altLang="zh-CN" smtClean="0">
                <a:hlinkClick r:id="rId10" action="ppaction://hlinksldjump"/>
              </a:rPr>
              <a:t>Figure 2(b)</a:t>
            </a:r>
            <a:r>
              <a:rPr lang="en-US" altLang="zh-CN" smtClean="0"/>
              <a:t>. This structure provides greater flexibility while still allowing for cross-component reasoning and optimization when the strategy is statically known. </a:t>
            </a:r>
          </a:p>
          <a:p>
            <a:r>
              <a:rPr lang="en-US" altLang="zh-CN" smtClean="0"/>
              <a:t>  (a) Decorator</a:t>
            </a:r>
          </a:p>
          <a:p>
            <a:r>
              <a:rPr lang="en-US" altLang="zh-CN" smtClean="0"/>
              <a:t>  (b) Strategized Decorator</a:t>
            </a:r>
          </a:p>
          <a:p>
            <a:pPr algn="ctr"/>
            <a:r>
              <a:rPr lang="en-US" altLang="zh-CN" smtClean="0"/>
              <a:t/>
            </a:r>
            <a:br>
              <a:rPr lang="en-US" altLang="zh-CN" smtClean="0"/>
            </a:br>
            <a:r>
              <a:rPr lang="en-US" altLang="zh-CN" b="1" smtClean="0"/>
              <a:t>Figure 2: </a:t>
            </a:r>
          </a:p>
          <a:p>
            <a:pPr algn="ctr"/>
            <a:r>
              <a:rPr lang="en-US" altLang="zh-CN" smtClean="0"/>
              <a:t>Units realizing </a:t>
            </a:r>
            <a:r>
              <a:rPr lang="en-US" altLang="zh-CN" i="1" smtClean="0"/>
              <a:t>Decorator </a:t>
            </a:r>
            <a:r>
              <a:rPr lang="en-US" altLang="zh-CN" smtClean="0"/>
              <a:t>patterns</a:t>
            </a:r>
          </a:p>
          <a:p>
            <a:pPr algn="ctr"/>
            <a:endParaRPr lang="en-US" altLang="zh-CN" smtClean="0"/>
          </a:p>
          <a:p>
            <a:r>
              <a:rPr lang="en-US" altLang="zh-CN" smtClean="0"/>
              <a:t>In sum, our approach to realizing patterns promotes the benefits of static knowledge within patterns by moving such information to the level of units. The unit model allows us to describe and separate the static and dynamic properties of a particular pattern application, thus making it possible for us to exploit the features described in </a:t>
            </a:r>
            <a:r>
              <a:rPr lang="en-US" altLang="zh-CN" smtClean="0">
                <a:hlinkClick r:id="rId10" action="ppaction://hlinksldjump"/>
              </a:rPr>
              <a:t>Section 2.2</a:t>
            </a:r>
            <a:r>
              <a:rPr lang="en-US" altLang="zh-CN" smtClean="0"/>
              <a:t>. In the sections below we define a method for applying our approach, demonstrate the method in detail on a small example, demonstrate the effect of our method on a large example, and consider how the method applies to each of the patterns in Gamma et al.’s </a:t>
            </a:r>
            <a:r>
              <a:rPr lang="en-US" altLang="zh-CN" i="1" smtClean="0"/>
              <a:t>Design Patterns</a:t>
            </a:r>
            <a:r>
              <a:rPr lang="en-US" altLang="zh-CN" smtClean="0"/>
              <a:t> catalog  [</a:t>
            </a:r>
            <a:r>
              <a:rPr lang="en-US" altLang="zh-CN" smtClean="0">
                <a:hlinkClick r:id="rId10" action="ppaction://hlinksldjump"/>
              </a:rPr>
              <a:t>13</a:t>
            </a:r>
            <a:r>
              <a:rPr lang="en-US" altLang="zh-CN" smtClean="0"/>
              <a:t>]. </a:t>
            </a:r>
          </a:p>
          <a:p>
            <a:r>
              <a:rPr lang="en-US" altLang="zh-CN" b="1" smtClean="0"/>
              <a:t>3.1 A Method for Expressing Patterns with Units</a:t>
            </a:r>
          </a:p>
          <a:p>
            <a:r>
              <a:rPr lang="en-US" altLang="zh-CN" smtClean="0"/>
              <a:t>In realizing a pattern via units, the software architect’s task is to identify the parts of the pattern that correspond to static (compile-time or link-time) knowledge about the pattern and its participants, to “lift” that knowledge out of the implementation code, and then to translate that knowledge into parts of unit definitions and connections. This process is necessarily specific to individual uses of a pattern: each time a pattern is applied, the situation dictates whether certain parts of the pattern correspond to static or dynamic knowledge. In our experience, however, we have found that many patterns are commonly applied in situations that provide significant amounts of static information, and which therefore allow system architects to exploit the features of the unit model. </a:t>
            </a:r>
          </a:p>
          <a:p>
            <a:r>
              <a:rPr lang="en-US" altLang="zh-CN" smtClean="0"/>
              <a:t>We have found the following general procedure to be useful in analyzing the application of a pattern and translating that pattern into unit definitions, instances, and linkages. Because patterns are ordinarily described in terms of object-oriented structures (classes, interfaces, and inheritance), we describe our method as a translation from object-oriented concepts to parts of the unit model. </a:t>
            </a:r>
          </a:p>
          <a:p>
            <a:r>
              <a:rPr lang="en-US" altLang="zh-CN" b="1" smtClean="0"/>
              <a:t>1.</a:t>
            </a:r>
            <a:r>
              <a:rPr lang="en-US" altLang="zh-CN" smtClean="0"/>
              <a:t> </a:t>
            </a:r>
            <a:r>
              <a:rPr lang="en-US" altLang="zh-CN" b="1" smtClean="0"/>
              <a:t>Identify the abstract classes/interfaces.</a:t>
            </a:r>
            <a:r>
              <a:rPr lang="en-US" altLang="zh-CN" smtClean="0"/>
              <a:t> Many pattern descriptions contain one or more participating abstract classes that serve to define a common interface for a set of derived classes. The abstract classes therefore serve the same purpose as interfaces in the unit model; the three implementations of the model all allow related operations (and types, if needed) to be grouped together in named interfaces. In </a:t>
            </a:r>
            <a:r>
              <a:rPr lang="en-US" altLang="zh-CN" smtClean="0">
                <a:hlinkClick r:id="rId10" action="ppaction://hlinksldjump"/>
              </a:rPr>
              <a:t>Figure 2(a)</a:t>
            </a:r>
            <a:r>
              <a:rPr lang="en-US" altLang="zh-CN" smtClean="0"/>
              <a:t>, for example, </a:t>
            </a:r>
            <a:r>
              <a:rPr lang="en-US" altLang="zh-CN" smtClean="0">
                <a:latin typeface="Arial" panose="020B0604020202020204" pitchFamily="34" charset="0"/>
              </a:rPr>
              <a:t>I_Component </a:t>
            </a:r>
            <a:r>
              <a:rPr lang="en-US" altLang="zh-CN" smtClean="0"/>
              <a:t>corresponds to the abstract component class described in the </a:t>
            </a:r>
            <a:r>
              <a:rPr lang="en-US" altLang="zh-CN" i="1" smtClean="0"/>
              <a:t>Decorator </a:t>
            </a:r>
            <a:r>
              <a:rPr lang="en-US" altLang="zh-CN" smtClean="0"/>
              <a:t>pattern. The exact translation from abstract class to unit interface depends on whether or not the derived classes are “static participants” in the application of the pattern at hand, as described next. </a:t>
            </a:r>
          </a:p>
          <a:p>
            <a:r>
              <a:rPr lang="en-US" altLang="zh-CN" b="1" smtClean="0"/>
              <a:t>2.</a:t>
            </a:r>
            <a:r>
              <a:rPr lang="en-US" altLang="zh-CN" smtClean="0"/>
              <a:t> </a:t>
            </a:r>
            <a:r>
              <a:rPr lang="en-US" altLang="zh-CN" b="1" smtClean="0"/>
              <a:t>Identify the “static” and “dynamic” participants</a:t>
            </a:r>
            <a:r>
              <a:rPr lang="en-US" altLang="zh-CN" smtClean="0"/>
              <a:t> </a:t>
            </a:r>
            <a:r>
              <a:rPr lang="en-US" altLang="zh-CN" b="1" smtClean="0"/>
              <a:t>within the pattern.</a:t>
            </a:r>
            <a:r>
              <a:rPr lang="en-US" altLang="zh-CN" smtClean="0"/>
              <a:t> Within the context of a pattern, it is often the case that some pattern participants will be realized by a small and statically known number of instances. For example, in uses of the </a:t>
            </a:r>
            <a:r>
              <a:rPr lang="en-US" altLang="zh-CN" i="1" smtClean="0"/>
              <a:t>Abstract Factory</a:t>
            </a:r>
            <a:r>
              <a:rPr lang="en-US" altLang="zh-CN" smtClean="0"/>
              <a:t> pattern (see </a:t>
            </a:r>
            <a:r>
              <a:rPr lang="en-US" altLang="zh-CN" smtClean="0">
                <a:hlinkClick r:id="rId10" action="ppaction://hlinksldjump"/>
              </a:rPr>
              <a:t>Section 3.2</a:t>
            </a:r>
            <a:r>
              <a:rPr lang="en-US" altLang="zh-CN" smtClean="0"/>
              <a:t>), there will often be exactly one </a:t>
            </a:r>
            <a:r>
              <a:rPr lang="en-US" altLang="zh-CN" i="1" smtClean="0"/>
              <a:t>Concrete Factory </a:t>
            </a:r>
            <a:r>
              <a:rPr lang="en-US" altLang="zh-CN" smtClean="0"/>
              <a:t>instance in the final system (within the scope of the pattern). The number of instances does not need to be exactly one: what is important is that the number of instances, their classes, and the inter-instance references are all known statically. </a:t>
            </a:r>
          </a:p>
          <a:p>
            <a:r>
              <a:rPr lang="en-US" altLang="zh-CN" smtClean="0"/>
              <a:t>We refer to these kinds of participants as </a:t>
            </a:r>
            <a:r>
              <a:rPr lang="en-US" altLang="zh-CN" i="1" smtClean="0"/>
              <a:t>static participants</a:t>
            </a:r>
            <a:r>
              <a:rPr lang="en-US" altLang="zh-CN" smtClean="0"/>
              <a:t>, and in the steps below, we realize each of these participants as an individual unit instance—essentially, realizing the participant as a part of our static architecture, rather than as a run-time object. In </a:t>
            </a:r>
            <a:r>
              <a:rPr lang="en-US" altLang="zh-CN" smtClean="0">
                <a:hlinkClick r:id="rId10" action="ppaction://hlinksldjump"/>
              </a:rPr>
              <a:t>Figure 2(a)</a:t>
            </a:r>
            <a:r>
              <a:rPr lang="en-US" altLang="zh-CN" smtClean="0"/>
              <a:t>, the context of our example says that in this particular use of </a:t>
            </a:r>
            <a:r>
              <a:rPr lang="en-US" altLang="zh-CN" i="1" smtClean="0"/>
              <a:t>Decorator</a:t>
            </a:r>
            <a:r>
              <a:rPr lang="en-US" altLang="zh-CN" smtClean="0"/>
              <a:t>, both the base component and its decorator are singletons. Thus, they are static participants. </a:t>
            </a:r>
          </a:p>
          <a:p>
            <a:r>
              <a:rPr lang="en-US" altLang="zh-CN" smtClean="0"/>
              <a:t>If a pattern participant is not static we refer to it as a </a:t>
            </a:r>
            <a:r>
              <a:rPr lang="en-US" altLang="zh-CN" i="1" smtClean="0"/>
              <a:t>dynamic participant</a:t>
            </a:r>
            <a:r>
              <a:rPr lang="en-US" altLang="zh-CN" smtClean="0"/>
              <a:t>. In this case, we will translate the participant as a unit that will encapsulate the participant class and will be able to produce instances at run-time. </a:t>
            </a:r>
            <a:r>
              <a:rPr lang="en-US" altLang="zh-CN" smtClean="0">
                <a:hlinkClick r:id="rId10" action="ppaction://hlinksldjump"/>
              </a:rPr>
              <a:t>Figure 2(a)</a:t>
            </a:r>
            <a:r>
              <a:rPr lang="en-US" altLang="zh-CN" smtClean="0"/>
              <a:t> has no dynamic participants; later examples will show their use. </a:t>
            </a:r>
          </a:p>
          <a:p>
            <a:r>
              <a:rPr lang="en-US" altLang="zh-CN" b="1" smtClean="0"/>
              <a:t>3.</a:t>
            </a:r>
            <a:r>
              <a:rPr lang="en-US" altLang="zh-CN" smtClean="0"/>
              <a:t> </a:t>
            </a:r>
            <a:r>
              <a:rPr lang="en-US" altLang="zh-CN" b="1" smtClean="0"/>
              <a:t>Define the interfaces for static participants.</a:t>
            </a:r>
            <a:r>
              <a:rPr lang="en-US" altLang="zh-CN" smtClean="0"/>
              <a:t> Following the class hierarchy of the pattern, the software architect defines the unit interfaces to group the operations that will be provided by the static participants. The architect may choose to create one interface per class (i.e., one interface for the new operations provided at each level of the class inheritance hierarchy), or may group the operations at a finer granularity. </a:t>
            </a:r>
          </a:p>
          <a:p>
            <a:r>
              <a:rPr lang="en-US" altLang="zh-CN" smtClean="0"/>
              <a:t>Because each instance of a static participant will be implemented by a unique unit instance in the realization of the pattern, the identity of each instance is part of the static system architecture and need not be represented by an object at run-time. Therefore, in the translation from class to unit interface, the methods that constitute the interface to a static participant can be translated as ordinary functions (or as class static methods, in the case of Jiazzi), and data members can be translated as ordinary variables (static members). Any method arguments that represent references to static participants can be dropped from the translated function signatures: these arguments will be replaced by imports to the unit instances (i.e., explicit, unit-level connections between the static participants). </a:t>
            </a:r>
          </a:p>
          <a:p>
            <a:r>
              <a:rPr lang="en-US" altLang="zh-CN" smtClean="0"/>
              <a:t>Thus, in the running example of </a:t>
            </a:r>
            <a:r>
              <a:rPr lang="en-US" altLang="zh-CN" smtClean="0">
                <a:hlinkClick r:id="rId10" action="ppaction://hlinksldjump"/>
              </a:rPr>
              <a:t>Figure 2(a)</a:t>
            </a:r>
            <a:r>
              <a:rPr lang="en-US" altLang="zh-CN" smtClean="0"/>
              <a:t>, the operations in </a:t>
            </a:r>
            <a:r>
              <a:rPr lang="en-US" altLang="zh-CN" smtClean="0">
                <a:latin typeface="Arial" panose="020B0604020202020204" pitchFamily="34" charset="0"/>
              </a:rPr>
              <a:t>I_Component </a:t>
            </a:r>
            <a:r>
              <a:rPr lang="en-US" altLang="zh-CN" smtClean="0"/>
              <a:t>can be implemented by ordinary functions. Because all of our participants are static, we do not need to represent them as run-time objects. </a:t>
            </a:r>
          </a:p>
          <a:p>
            <a:r>
              <a:rPr lang="en-US" altLang="zh-CN" b="1" smtClean="0"/>
              <a:t>4.</a:t>
            </a:r>
            <a:r>
              <a:rPr lang="en-US" altLang="zh-CN" smtClean="0"/>
              <a:t> </a:t>
            </a:r>
            <a:r>
              <a:rPr lang="en-US" altLang="zh-CN" b="1" smtClean="0"/>
              <a:t>Define the interfaces for dynamic participants.</a:t>
            </a:r>
            <a:r>
              <a:rPr lang="en-US" altLang="zh-CN" smtClean="0"/>
              <a:t> Following the class hierarchy of the pattern, the designer now creates the interfaces for the dynamic participants. As described for the previous step, the designer may choose to create one or several interface definitions per class. </a:t>
            </a:r>
          </a:p>
          <a:p>
            <a:r>
              <a:rPr lang="en-US" altLang="zh-CN" smtClean="0"/>
              <a:t>Unlike the static case, each instance of a dynamic participant must be represented by a run-time object (or other entity in a non-OOP language). This means that in translating the participant class to unit interfaces, the designer must include the definition of the type of the run-time objects, as the implementation language requires. With Jiazzi, this is straightforward: Jiazzi unit interfaces contain Java class definitions. In Knit, the interface would include a C type name along with a set of functions, each of which takes an instance of that type as an argument (i.e., the “self” parameter). MzScheme is the simplest: because Scheme uses run-time typing, the unit interface does not need to include the type of the dynamic pattern participants at all.</a:t>
            </a:r>
            <a:r>
              <a:rPr lang="en-US" altLang="zh-CN" baseline="30000" smtClean="0">
                <a:hlinkClick r:id="rId12"/>
              </a:rPr>
              <a:t>2</a:t>
            </a:r>
            <a:r>
              <a:rPr lang="en-US" altLang="zh-CN" smtClean="0"/>
              <a:t> </a:t>
            </a:r>
          </a:p>
          <a:p>
            <a:r>
              <a:rPr lang="en-US" altLang="zh-CN" smtClean="0"/>
              <a:t>Although the interfaces for a dynamic participant must include the class of the participant objects, the unit model allows the designer to avoid hard-coding class inheritance knowledge into the interfaces. By writing our units so that they import the superclasses of each exported class, we can implement our dynamic participant classes in a manner corresponding to </a:t>
            </a:r>
            <a:r>
              <a:rPr lang="en-US" altLang="zh-CN" i="1" smtClean="0"/>
              <a:t>mixins</a:t>
            </a:r>
            <a:r>
              <a:rPr lang="en-US" altLang="zh-CN" smtClean="0"/>
              <a:t>  [</a:t>
            </a:r>
            <a:r>
              <a:rPr lang="en-US" altLang="zh-CN" smtClean="0">
                <a:hlinkClick r:id="rId10" action="ppaction://hlinksldjump"/>
              </a:rPr>
              <a:t>8</a:t>
            </a:r>
            <a:r>
              <a:rPr lang="en-US" altLang="zh-CN" smtClean="0"/>
              <a:t>, </a:t>
            </a:r>
            <a:r>
              <a:rPr lang="en-US" altLang="zh-CN" smtClean="0">
                <a:hlinkClick r:id="rId10" action="ppaction://hlinksldjump"/>
              </a:rPr>
              <a:t>17</a:t>
            </a:r>
            <a:r>
              <a:rPr lang="en-US" altLang="zh-CN" smtClean="0"/>
              <a:t>]. In other words, we can represent the static inheritance relationships between pattern participants not in the definitions of our units or in the unit interfaces, but in the connections between units. </a:t>
            </a:r>
          </a:p>
          <a:p>
            <a:r>
              <a:rPr lang="en-US" altLang="zh-CN" b="1" smtClean="0"/>
              <a:t>5.</a:t>
            </a:r>
            <a:r>
              <a:rPr lang="en-US" altLang="zh-CN" smtClean="0"/>
              <a:t> </a:t>
            </a:r>
            <a:r>
              <a:rPr lang="en-US" altLang="zh-CN" b="1" smtClean="0"/>
              <a:t>Create a unit definition for each concrete (static</a:t>
            </a:r>
            <a:r>
              <a:rPr lang="en-US" altLang="zh-CN" smtClean="0"/>
              <a:t> </a:t>
            </a:r>
            <a:r>
              <a:rPr lang="en-US" altLang="zh-CN" b="1" smtClean="0"/>
              <a:t>or dynamic) participant.</a:t>
            </a:r>
            <a:r>
              <a:rPr lang="en-US" altLang="zh-CN" smtClean="0"/>
              <a:t> With the interfaces now defined, the designer can write the definitions of the units for each participant. The unit definition for a dynamic participant encapsulates the </a:t>
            </a:r>
            <a:r>
              <a:rPr lang="en-US" altLang="zh-CN" i="1" smtClean="0"/>
              <a:t>class </a:t>
            </a:r>
            <a:r>
              <a:rPr lang="en-US" altLang="zh-CN" smtClean="0"/>
              <a:t>of the dynamic instances; normally, in the context of a single pattern, these kinds of units will be instantiated once. The unit definition for a static participant, on the other hand, encapsulates a single </a:t>
            </a:r>
            <a:r>
              <a:rPr lang="en-US" altLang="zh-CN" i="1" smtClean="0"/>
              <a:t>instance </a:t>
            </a:r>
            <a:r>
              <a:rPr lang="en-US" altLang="zh-CN" smtClean="0"/>
              <a:t>of the participant. The unit definition for a static participant may be instantiated as many times as needed, each time with a possibly different set of imports, to create all of the needed static participant instances. In either case, the exports of a unit correspond to the services that the participant provides. The imports of a unit correspond to the connections described in the pattern; the imports of each unit instance will be connected to the exports of other unit instances that represent the other (static and dynamic) participants. </a:t>
            </a:r>
          </a:p>
          <a:p>
            <a:r>
              <a:rPr lang="en-US" altLang="zh-CN" smtClean="0"/>
              <a:t>Continuing the example of </a:t>
            </a:r>
            <a:r>
              <a:rPr lang="en-US" altLang="zh-CN" smtClean="0">
                <a:hlinkClick r:id="rId10" action="ppaction://hlinksldjump"/>
              </a:rPr>
              <a:t>Figure 2(a)</a:t>
            </a:r>
            <a:r>
              <a:rPr lang="en-US" altLang="zh-CN" smtClean="0"/>
              <a:t>, the software designer writes definitions for the </a:t>
            </a:r>
            <a:r>
              <a:rPr lang="en-US" altLang="zh-CN" smtClean="0">
                <a:latin typeface="Arial" panose="020B0604020202020204" pitchFamily="34" charset="0"/>
              </a:rPr>
              <a:t>Component </a:t>
            </a:r>
            <a:r>
              <a:rPr lang="en-US" altLang="zh-CN" smtClean="0"/>
              <a:t>and </a:t>
            </a:r>
            <a:r>
              <a:rPr lang="en-US" altLang="zh-CN" smtClean="0">
                <a:latin typeface="Arial" panose="020B0604020202020204" pitchFamily="34" charset="0"/>
              </a:rPr>
              <a:t>Decorator </a:t>
            </a:r>
            <a:r>
              <a:rPr lang="en-US" altLang="zh-CN" smtClean="0"/>
              <a:t>units, each encapsulating a single instance of the corresponding participant. The base component has an </a:t>
            </a:r>
            <a:r>
              <a:rPr lang="en-US" altLang="zh-CN" smtClean="0">
                <a:latin typeface="Arial" panose="020B0604020202020204" pitchFamily="34" charset="0"/>
              </a:rPr>
              <a:t>I_Component </a:t>
            </a:r>
            <a:r>
              <a:rPr lang="en-US" altLang="zh-CN" smtClean="0"/>
              <a:t>export, while the </a:t>
            </a:r>
            <a:r>
              <a:rPr lang="en-US" altLang="zh-CN" smtClean="0">
                <a:latin typeface="Arial" panose="020B0604020202020204" pitchFamily="34" charset="0"/>
              </a:rPr>
              <a:t>Decorator </a:t>
            </a:r>
            <a:r>
              <a:rPr lang="en-US" altLang="zh-CN" smtClean="0"/>
              <a:t>both imports and exports that interface. </a:t>
            </a:r>
          </a:p>
          <a:p>
            <a:r>
              <a:rPr lang="en-US" altLang="zh-CN" b="1" smtClean="0"/>
              <a:t>6.</a:t>
            </a:r>
            <a:r>
              <a:rPr lang="en-US" altLang="zh-CN" smtClean="0"/>
              <a:t> </a:t>
            </a:r>
            <a:r>
              <a:rPr lang="en-US" altLang="zh-CN" b="1" smtClean="0"/>
              <a:t>Within a compound unit definition, instantiate</a:t>
            </a:r>
            <a:r>
              <a:rPr lang="en-US" altLang="zh-CN" smtClean="0"/>
              <a:t> </a:t>
            </a:r>
            <a:r>
              <a:rPr lang="en-US" altLang="zh-CN" b="1" smtClean="0"/>
              <a:t>and connect the participant units.</a:t>
            </a:r>
            <a:r>
              <a:rPr lang="en-US" altLang="zh-CN" smtClean="0"/>
              <a:t> Within a compound unit, the designer describes the instantiation of the pattern as a whole. The implementation of the compound unit specifies how the participant units are to be instantiated and connected to one another. The connections between units follow naturally from the structure of the pattern and its application in the current context. In addition, one must import services that are required by the encapsulated participants. </a:t>
            </a:r>
          </a:p>
          <a:p>
            <a:r>
              <a:rPr lang="en-US" altLang="zh-CN" smtClean="0"/>
              <a:t>The above considers just one pattern applied before any code is written. In practice, participants have roles in multiple patterns and patterns are applied during code evolution. These considerations necessitate changes such as omitting the enclosing compound unit, moving some participants outside the compound unit, or choosing to treat a static participant as dynamic (or vice versa) to avoid extensive changes to the implementations of the participants. The system designer may want to make additional changes, such as aggregating groups of interfaces into single interfaces, to reduce the complexity of the unit descriptions.</a:t>
            </a:r>
          </a:p>
          <a:p>
            <a:r>
              <a:rPr lang="en-US" altLang="zh-CN" b="1" smtClean="0"/>
              <a:t>3.2 Example: Managing Block Devices</a:t>
            </a:r>
          </a:p>
          <a:p>
            <a:pPr algn="ctr"/>
            <a:r>
              <a:rPr lang="en-US" altLang="zh-CN" smtClean="0"/>
              <a:t>  </a:t>
            </a:r>
            <a:br>
              <a:rPr lang="en-US" altLang="zh-CN" smtClean="0"/>
            </a:br>
            <a:endParaRPr lang="en-US" altLang="zh-CN" smtClean="0"/>
          </a:p>
          <a:p>
            <a:pPr algn="ctr"/>
            <a:r>
              <a:rPr lang="en-US" altLang="zh-CN" b="1" smtClean="0"/>
              <a:t>Figure 3: </a:t>
            </a:r>
          </a:p>
          <a:p>
            <a:pPr algn="ctr"/>
            <a:r>
              <a:rPr lang="en-US" altLang="zh-CN" smtClean="0"/>
              <a:t>Using the </a:t>
            </a:r>
            <a:r>
              <a:rPr lang="en-US" altLang="zh-CN" i="1" smtClean="0"/>
              <a:t>Abstract Factory </a:t>
            </a:r>
            <a:r>
              <a:rPr lang="en-US" altLang="zh-CN" smtClean="0"/>
              <a:t>pattern to manage block devices in OSKit-based systems</a:t>
            </a:r>
          </a:p>
          <a:p>
            <a:r>
              <a:rPr lang="en-US" altLang="zh-CN" smtClean="0"/>
              <a:t>We illustrate our approach in the context of a concrete system. The OSKit  [</a:t>
            </a:r>
            <a:r>
              <a:rPr lang="en-US" altLang="zh-CN" smtClean="0">
                <a:hlinkClick r:id="rId10" action="ppaction://hlinksldjump"/>
              </a:rPr>
              <a:t>12</a:t>
            </a:r>
            <a:r>
              <a:rPr lang="en-US" altLang="zh-CN" smtClean="0"/>
              <a:t>] is a collection of components for building operating systems and standalone systems. The components are almost all written in C, with a few in assembly code. Although the OSKit includes a number of small and modest-sized “from-scratch” components, such as memory and thread management, the majority of its code is taken from elsewhere, including FreeBSD, NetBSD, Linux, and the Mach research operating system. The OSKit consists of over 1,000,000 lines of code, most of which is being independently maintained by the developers of the “donor” systems. At this time, about 40% of the OSKit has been explicitly converted to Knit units. Although the OSKit is written in C, some parts are distinctly object-oriented: a lightweight subset of Microsoft’s COM is used in a number of places. The OSKit has been used to build large systems such as operating system kernels and file servers, to implement advanced languages directly on the hardware, and for smaller projects such as embedded systems and bootloaders. </a:t>
            </a:r>
          </a:p>
          <a:p>
            <a:r>
              <a:rPr lang="en-US" altLang="zh-CN" smtClean="0"/>
              <a:t>As an initial example, consider the problem of managing block I/O device drivers, which provide low-level access to block-oriented storage media such as disks and tapes. An operating system is generally configured at build-time to include one device driver for each kind of supported block device: e.g., IDE disk, SCSI disk, and floppy disk drive. At run-time, the operating system queries each driver for information (e.g., the type and capabilities of the driver): the driver discovers the physical devices that it manages, and at the request of the OS, creates run-time objects to represent each of these devices. To make it easy to configure OSKit-based systems with different sets of block device drivers, we apply the </a:t>
            </a:r>
            <a:r>
              <a:rPr lang="en-US" altLang="zh-CN" i="1" smtClean="0"/>
              <a:t>Abstract Factory </a:t>
            </a:r>
            <a:r>
              <a:rPr lang="en-US" altLang="zh-CN" smtClean="0"/>
              <a:t>pattern as illustrated in </a:t>
            </a:r>
            <a:r>
              <a:rPr lang="en-US" altLang="zh-CN" smtClean="0">
                <a:hlinkClick r:id="rId10" action="ppaction://hlinksldjump"/>
              </a:rPr>
              <a:t>Figure 3</a:t>
            </a:r>
            <a:r>
              <a:rPr lang="en-US" altLang="zh-CN" smtClean="0"/>
              <a:t>. In OOP terms, we define a common abstract class (</a:t>
            </a:r>
            <a:r>
              <a:rPr lang="en-US" altLang="zh-CN" smtClean="0">
                <a:latin typeface="Arial" panose="020B0604020202020204" pitchFamily="34" charset="0"/>
              </a:rPr>
              <a:t>BlockDevice</a:t>
            </a:r>
            <a:r>
              <a:rPr lang="en-US" altLang="zh-CN" smtClean="0"/>
              <a:t>) to be supported by all block devices, and we define abstract classes (</a:t>
            </a:r>
            <a:r>
              <a:rPr lang="en-US" altLang="zh-CN" smtClean="0">
                <a:latin typeface="Arial" panose="020B0604020202020204" pitchFamily="34" charset="0"/>
              </a:rPr>
              <a:t>BlkIO </a:t>
            </a:r>
            <a:r>
              <a:rPr lang="en-US" altLang="zh-CN" smtClean="0"/>
              <a:t>and </a:t>
            </a:r>
            <a:r>
              <a:rPr lang="en-US" altLang="zh-CN" smtClean="0">
                <a:latin typeface="Arial" panose="020B0604020202020204" pitchFamily="34" charset="0"/>
              </a:rPr>
              <a:t>DriverInfo</a:t>
            </a:r>
            <a:r>
              <a:rPr lang="en-US" altLang="zh-CN" smtClean="0"/>
              <a:t>) for the products that each driver may produce. The actual drivers and products map to concrete classes as shown. </a:t>
            </a:r>
          </a:p>
          <a:p>
            <a:r>
              <a:rPr lang="en-US" altLang="zh-CN" smtClean="0"/>
              <a:t>Having identified the pattern at hand, we can now apply the steps of our method to translate the pattern structure into appropriate unit definitions. First (</a:t>
            </a:r>
            <a:r>
              <a:rPr lang="en-US" altLang="zh-CN" smtClean="0">
                <a:hlinkClick r:id="rId10" action="ppaction://hlinksldjump"/>
              </a:rPr>
              <a:t>step 1</a:t>
            </a:r>
            <a:r>
              <a:rPr lang="en-US" altLang="zh-CN" smtClean="0"/>
              <a:t>) we identify the abstract classes: clearly, these are </a:t>
            </a:r>
            <a:r>
              <a:rPr lang="en-US" altLang="zh-CN" smtClean="0">
                <a:latin typeface="Arial" panose="020B0604020202020204" pitchFamily="34" charset="0"/>
              </a:rPr>
              <a:t>BlockDevice</a:t>
            </a:r>
            <a:r>
              <a:rPr lang="en-US" altLang="zh-CN" smtClean="0"/>
              <a:t>, </a:t>
            </a:r>
            <a:r>
              <a:rPr lang="en-US" altLang="zh-CN" smtClean="0">
                <a:latin typeface="Arial" panose="020B0604020202020204" pitchFamily="34" charset="0"/>
              </a:rPr>
              <a:t>BlkIO</a:t>
            </a:r>
            <a:r>
              <a:rPr lang="en-US" altLang="zh-CN" smtClean="0"/>
              <a:t>, and </a:t>
            </a:r>
            <a:r>
              <a:rPr lang="en-US" altLang="zh-CN" smtClean="0">
                <a:latin typeface="Arial" panose="020B0604020202020204" pitchFamily="34" charset="0"/>
              </a:rPr>
              <a:t>DriverInfo</a:t>
            </a:r>
            <a:r>
              <a:rPr lang="en-US" altLang="zh-CN" smtClean="0"/>
              <a:t>. Next (</a:t>
            </a:r>
            <a:r>
              <a:rPr lang="en-US" altLang="zh-CN" smtClean="0">
                <a:hlinkClick r:id="rId10" action="ppaction://hlinksldjump"/>
              </a:rPr>
              <a:t>step 2</a:t>
            </a:r>
            <a:r>
              <a:rPr lang="en-US" altLang="zh-CN" smtClean="0"/>
              <a:t>): because each device driver can manage multiple physical devices, we need at most one instance of each driver in any system we might build. (We need zero or one, depending on whether or not we choose to support a particular kind of device.) Thus, each of our concrete factories is a static participant. In contrast, since we do not know the number of physical devices that will be present at run-time, each concrete product class is a dynamic participant. </a:t>
            </a:r>
          </a:p>
          <a:p>
            <a:r>
              <a:rPr lang="en-US" altLang="zh-CN" smtClean="0"/>
              <a:t>We now define the interfaces for our static participants (</a:t>
            </a:r>
            <a:r>
              <a:rPr lang="en-US" altLang="zh-CN" smtClean="0">
                <a:hlinkClick r:id="rId10" action="ppaction://hlinksldjump"/>
              </a:rPr>
              <a:t>step 3</a:t>
            </a:r>
            <a:r>
              <a:rPr lang="en-US" altLang="zh-CN" smtClean="0"/>
              <a:t>). The interface to each concrete factory class is defined by the abstract </a:t>
            </a:r>
            <a:r>
              <a:rPr lang="en-US" altLang="zh-CN" smtClean="0">
                <a:latin typeface="Arial" panose="020B0604020202020204" pitchFamily="34" charset="0"/>
              </a:rPr>
              <a:t>BlockDevice </a:t>
            </a:r>
            <a:r>
              <a:rPr lang="en-US" altLang="zh-CN" smtClean="0"/>
              <a:t>class: we therefore define a corresponding </a:t>
            </a:r>
            <a:r>
              <a:rPr lang="en-US" altLang="zh-CN" smtClean="0">
                <a:latin typeface="Arial" panose="020B0604020202020204" pitchFamily="34" charset="0"/>
              </a:rPr>
              <a:t>I_BlockDevice </a:t>
            </a:r>
            <a:r>
              <a:rPr lang="en-US" altLang="zh-CN" smtClean="0"/>
              <a:t>interface. As described in </a:t>
            </a:r>
            <a:r>
              <a:rPr lang="en-US" altLang="zh-CN" smtClean="0">
                <a:hlinkClick r:id="rId10" action="ppaction://hlinksldjump"/>
              </a:rPr>
              <a:t>Section 3.1</a:t>
            </a:r>
            <a:r>
              <a:rPr lang="en-US" altLang="zh-CN" smtClean="0"/>
              <a:t>, we translate the </a:t>
            </a:r>
            <a:r>
              <a:rPr lang="en-US" altLang="zh-CN" smtClean="0">
                <a:latin typeface="Arial" panose="020B0604020202020204" pitchFamily="34" charset="0"/>
              </a:rPr>
              <a:t>BlockDevice </a:t>
            </a:r>
            <a:r>
              <a:rPr lang="en-US" altLang="zh-CN" smtClean="0"/>
              <a:t>methods into ordinary C functions, because we do not need to represent our static participants as run-time objects. </a:t>
            </a:r>
          </a:p>
          <a:p>
            <a:r>
              <a:rPr lang="en-US" altLang="zh-CN" smtClean="0"/>
              <a:t>In defining the interfaces for our dynamic participants (</a:t>
            </a:r>
            <a:r>
              <a:rPr lang="en-US" altLang="zh-CN" smtClean="0">
                <a:hlinkClick r:id="rId10" action="ppaction://hlinksldjump"/>
              </a:rPr>
              <a:t>step 4</a:t>
            </a:r>
            <a:r>
              <a:rPr lang="en-US" altLang="zh-CN" smtClean="0"/>
              <a:t>), we need to translate the participant’s methods in a way that allows us to identify instances at run-time. Because we are using Knit, we translate the </a:t>
            </a:r>
            <a:r>
              <a:rPr lang="en-US" altLang="zh-CN" smtClean="0">
                <a:latin typeface="Arial" panose="020B0604020202020204" pitchFamily="34" charset="0"/>
              </a:rPr>
              <a:t>BlkIO </a:t>
            </a:r>
            <a:r>
              <a:rPr lang="en-US" altLang="zh-CN" smtClean="0"/>
              <a:t>and </a:t>
            </a:r>
            <a:r>
              <a:rPr lang="en-US" altLang="zh-CN" smtClean="0">
                <a:latin typeface="Arial" panose="020B0604020202020204" pitchFamily="34" charset="0"/>
              </a:rPr>
              <a:t>DriverInfo</a:t>
            </a:r>
            <a:r>
              <a:rPr lang="en-US" altLang="zh-CN" smtClean="0"/>
              <a:t> classes into unit port interfaces that include C types for the products. In addition, each product method becomes a C function that takes a run-time instance. </a:t>
            </a:r>
          </a:p>
          <a:p>
            <a:r>
              <a:rPr lang="en-US" altLang="zh-CN" smtClean="0"/>
              <a:t>Next (</a:t>
            </a:r>
            <a:r>
              <a:rPr lang="en-US" altLang="zh-CN" smtClean="0">
                <a:hlinkClick r:id="rId10" action="ppaction://hlinksldjump"/>
              </a:rPr>
              <a:t>step 5</a:t>
            </a:r>
            <a:r>
              <a:rPr lang="en-US" altLang="zh-CN" smtClean="0"/>
              <a:t>) we create the unit definitions for each of our concrete participants. This is a straightforward mapping from the pattern structure: the exports of each unit are determined by the provided interfaces (i.e., the participants’ classes), and the imports are determined by the connections in the pattern structure. </a:t>
            </a:r>
          </a:p>
          <a:p>
            <a:r>
              <a:rPr lang="en-US" altLang="zh-CN" smtClean="0"/>
              <a:t>Finally, we create a compound unit in which we instantiate the units that we need, and connect those instances according to the pattern (</a:t>
            </a:r>
            <a:r>
              <a:rPr lang="en-US" altLang="zh-CN" smtClean="0">
                <a:hlinkClick r:id="rId10" action="ppaction://hlinksldjump"/>
              </a:rPr>
              <a:t>step 6</a:t>
            </a:r>
            <a:r>
              <a:rPr lang="en-US" altLang="zh-CN" smtClean="0"/>
              <a:t>). For example, to create a system with just IDE support, we would define the unit instances and links shown in </a:t>
            </a:r>
            <a:r>
              <a:rPr lang="en-US" altLang="zh-CN" smtClean="0">
                <a:hlinkClick r:id="rId10" action="ppaction://hlinksldjump"/>
              </a:rPr>
              <a:t>Figure 4</a:t>
            </a:r>
            <a:r>
              <a:rPr lang="en-US" altLang="zh-CN" smtClean="0"/>
              <a:t>. The unit definitions that we created in steps </a:t>
            </a:r>
            <a:r>
              <a:rPr lang="en-US" altLang="zh-CN" smtClean="0">
                <a:hlinkClick r:id="rId10" action="ppaction://hlinksldjump"/>
              </a:rPr>
              <a:t>1</a:t>
            </a:r>
            <a:r>
              <a:rPr lang="en-US" altLang="zh-CN" smtClean="0"/>
              <a:t>-</a:t>
            </a:r>
            <a:r>
              <a:rPr lang="en-US" altLang="zh-CN" smtClean="0">
                <a:hlinkClick r:id="rId10" action="ppaction://hlinksldjump"/>
              </a:rPr>
              <a:t>5</a:t>
            </a:r>
            <a:r>
              <a:rPr lang="en-US" altLang="zh-CN" smtClean="0"/>
              <a:t> are reusable for many systems, but the structure of the final unit composition in </a:t>
            </a:r>
            <a:r>
              <a:rPr lang="en-US" altLang="zh-CN" smtClean="0">
                <a:hlinkClick r:id="rId10" action="ppaction://hlinksldjump"/>
              </a:rPr>
              <a:t>step 6</a:t>
            </a:r>
            <a:r>
              <a:rPr lang="en-US" altLang="zh-CN" smtClean="0"/>
              <a:t> is often specific to a particular system configuration. </a:t>
            </a:r>
          </a:p>
          <a:p>
            <a:r>
              <a:rPr lang="en-US" altLang="zh-CN" smtClean="0"/>
              <a:t>Our method describes the process of creating appropriate unit definitions, but it does not address the problem of unit implementation: i.e., the source code. We have found, however, that appropriate implementation is often straightforward. In the example above, the OSKit units are implemented by existing OS device drivers with little or no modification. Most changes, if needed at all, can be implemented by </a:t>
            </a:r>
            <a:r>
              <a:rPr lang="en-US" altLang="zh-CN" i="1" smtClean="0"/>
              <a:t>Adapter </a:t>
            </a:r>
            <a:r>
              <a:rPr lang="en-US" altLang="zh-CN" smtClean="0"/>
              <a:t>units that wrap the existing code. Furthermore, the device-specific code can be isolated in the units that define our products. This means that we can write one unit definition for our factory instead of one each for </a:t>
            </a:r>
            <a:r>
              <a:rPr lang="en-US" altLang="zh-CN" smtClean="0">
                <a:latin typeface="Arial" panose="020B0604020202020204" pitchFamily="34" charset="0"/>
              </a:rPr>
              <a:t>IDE</a:t>
            </a:r>
            <a:r>
              <a:rPr lang="en-US" altLang="zh-CN" smtClean="0"/>
              <a:t>, </a:t>
            </a:r>
            <a:r>
              <a:rPr lang="en-US" altLang="zh-CN" smtClean="0">
                <a:latin typeface="Arial" panose="020B0604020202020204" pitchFamily="34" charset="0"/>
              </a:rPr>
              <a:t>SCSI</a:t>
            </a:r>
            <a:r>
              <a:rPr lang="en-US" altLang="zh-CN" smtClean="0"/>
              <a:t>, and </a:t>
            </a:r>
            <a:r>
              <a:rPr lang="en-US" altLang="zh-CN" smtClean="0">
                <a:latin typeface="Arial" panose="020B0604020202020204" pitchFamily="34" charset="0"/>
              </a:rPr>
              <a:t>Floppy</a:t>
            </a:r>
            <a:r>
              <a:rPr lang="en-US" altLang="zh-CN" smtClean="0"/>
              <a:t>. Each instance of this factory imports the units that define a related family of products. Knit’s constraint system can be used to statically ensure that the system designer does not accidentally connect a mismatched set of products. </a:t>
            </a:r>
          </a:p>
          <a:p>
            <a:pPr algn="ctr"/>
            <a:r>
              <a:rPr lang="en-US" altLang="zh-CN" smtClean="0"/>
              <a:t>  </a:t>
            </a:r>
            <a:br>
              <a:rPr lang="en-US" altLang="zh-CN" smtClean="0"/>
            </a:br>
            <a:endParaRPr lang="en-US" altLang="zh-CN" smtClean="0"/>
          </a:p>
          <a:p>
            <a:pPr algn="ctr"/>
            <a:r>
              <a:rPr lang="en-US" altLang="zh-CN" b="1" smtClean="0"/>
              <a:t>Figure 4: </a:t>
            </a:r>
          </a:p>
          <a:p>
            <a:pPr algn="ctr"/>
            <a:r>
              <a:rPr lang="en-US" altLang="zh-CN" smtClean="0"/>
              <a:t>Result of applying our method to </a:t>
            </a:r>
            <a:r>
              <a:rPr lang="en-US" altLang="zh-CN" smtClean="0">
                <a:hlinkClick r:id="rId10" action="ppaction://hlinksldjump"/>
              </a:rPr>
              <a:t>Figure 3</a:t>
            </a:r>
            <a:endParaRPr lang="en-US" altLang="zh-CN" smtClean="0"/>
          </a:p>
          <a:p>
            <a:r>
              <a:rPr lang="en-US" altLang="zh-CN" b="1" smtClean="0"/>
              <a:t>3.3 Example: OSKit Filesystems</a:t>
            </a:r>
          </a:p>
          <a:p>
            <a:r>
              <a:rPr lang="en-US" altLang="zh-CN" smtClean="0"/>
              <a:t>Having illustrated the method in detail in the previous section, we now show the result of applying the method to a more complex example. </a:t>
            </a:r>
            <a:r>
              <a:rPr lang="en-US" altLang="zh-CN" smtClean="0">
                <a:hlinkClick r:id="rId10" action="ppaction://hlinksldjump"/>
              </a:rPr>
              <a:t>Figure 5</a:t>
            </a:r>
            <a:r>
              <a:rPr lang="en-US" altLang="zh-CN" smtClean="0"/>
              <a:t> shows one possible configuration of a filesystem in the OSKit. The primary parts of the system are: </a:t>
            </a:r>
            <a:r>
              <a:rPr lang="en-US" altLang="zh-CN" smtClean="0">
                <a:latin typeface="Arial" panose="020B0604020202020204" pitchFamily="34" charset="0"/>
              </a:rPr>
              <a:t>Main</a:t>
            </a:r>
            <a:r>
              <a:rPr lang="en-US" altLang="zh-CN" smtClean="0"/>
              <a:t>, an application that reads and writes files; </a:t>
            </a:r>
            <a:r>
              <a:rPr lang="en-US" altLang="zh-CN" smtClean="0">
                <a:latin typeface="Arial" panose="020B0604020202020204" pitchFamily="34" charset="0"/>
              </a:rPr>
              <a:t>FS Namespace</a:t>
            </a:r>
            <a:r>
              <a:rPr lang="en-US" altLang="zh-CN" smtClean="0"/>
              <a:t>, which implements filepaths (like </a:t>
            </a:r>
            <a:r>
              <a:rPr lang="en-US" altLang="zh-CN" smtClean="0">
                <a:latin typeface="Courier New" panose="02070309020205020404" pitchFamily="49" charset="0"/>
              </a:rPr>
              <a:t>/usr/bin/latex</a:t>
            </a:r>
            <a:r>
              <a:rPr lang="en-US" altLang="zh-CN" smtClean="0"/>
              <a:t>) on top of the more primitive file and directory abstraction; </a:t>
            </a:r>
            <a:r>
              <a:rPr lang="en-US" altLang="zh-CN" smtClean="0">
                <a:latin typeface="Arial" panose="020B0604020202020204" pitchFamily="34" charset="0"/>
              </a:rPr>
              <a:t>Ext2FS</a:t>
            </a:r>
            <a:r>
              <a:rPr lang="en-US" altLang="zh-CN" smtClean="0"/>
              <a:t>, a filesystem from the Linux kernel distribution; and </a:t>
            </a:r>
            <a:r>
              <a:rPr lang="en-US" altLang="zh-CN" smtClean="0">
                <a:latin typeface="Arial" panose="020B0604020202020204" pitchFamily="34" charset="0"/>
              </a:rPr>
              <a:t>Linux IDE</a:t>
            </a:r>
            <a:r>
              <a:rPr lang="en-US" altLang="zh-CN" smtClean="0"/>
              <a:t>, a Linux device driver for IDE disks. The other units in the system connect these primary parts according to the </a:t>
            </a:r>
            <a:r>
              <a:rPr lang="en-US" altLang="zh-CN" i="1" smtClean="0"/>
              <a:t>Abstract Factory</a:t>
            </a:r>
            <a:r>
              <a:rPr lang="en-US" altLang="zh-CN" smtClean="0"/>
              <a:t>, </a:t>
            </a:r>
            <a:r>
              <a:rPr lang="en-US" altLang="zh-CN" i="1" smtClean="0"/>
              <a:t>Adapter</a:t>
            </a:r>
            <a:r>
              <a:rPr lang="en-US" altLang="zh-CN" smtClean="0"/>
              <a:t>, </a:t>
            </a:r>
            <a:r>
              <a:rPr lang="en-US" altLang="zh-CN" i="1" smtClean="0"/>
              <a:t>Decorator</a:t>
            </a:r>
            <a:r>
              <a:rPr lang="en-US" altLang="zh-CN" smtClean="0"/>
              <a:t>, </a:t>
            </a:r>
            <a:r>
              <a:rPr lang="en-US" altLang="zh-CN" i="1" smtClean="0"/>
              <a:t>Strategy</a:t>
            </a:r>
            <a:r>
              <a:rPr lang="en-US" altLang="zh-CN" smtClean="0"/>
              <a:t>, </a:t>
            </a:r>
            <a:r>
              <a:rPr lang="en-US" altLang="zh-CN" i="1" smtClean="0"/>
              <a:t>Command</a:t>
            </a:r>
            <a:r>
              <a:rPr lang="en-US" altLang="zh-CN" smtClean="0"/>
              <a:t>, and </a:t>
            </a:r>
            <a:r>
              <a:rPr lang="en-US" altLang="zh-CN" i="1" smtClean="0"/>
              <a:t>Singleton </a:t>
            </a:r>
            <a:r>
              <a:rPr lang="en-US" altLang="zh-CN" smtClean="0"/>
              <a:t>patterns. All participants in these patterns are currently implemented as described with one exception (</a:t>
            </a:r>
            <a:r>
              <a:rPr lang="en-US" altLang="zh-CN" i="1" smtClean="0"/>
              <a:t>Command</a:t>
            </a:r>
            <a:r>
              <a:rPr lang="en-US" altLang="zh-CN" smtClean="0"/>
              <a:t>) described below. </a:t>
            </a:r>
          </a:p>
          <a:p>
            <a:pPr algn="ctr"/>
            <a:r>
              <a:rPr lang="en-US" altLang="zh-CN" smtClean="0"/>
              <a:t>  </a:t>
            </a:r>
            <a:br>
              <a:rPr lang="en-US" altLang="zh-CN" smtClean="0"/>
            </a:br>
            <a:endParaRPr lang="en-US" altLang="zh-CN" smtClean="0"/>
          </a:p>
          <a:p>
            <a:pPr algn="ctr"/>
            <a:r>
              <a:rPr lang="en-US" altLang="zh-CN" b="1" smtClean="0"/>
              <a:t>Figure 5: </a:t>
            </a:r>
          </a:p>
          <a:p>
            <a:pPr algn="ctr"/>
            <a:r>
              <a:rPr lang="en-US" altLang="zh-CN" smtClean="0"/>
              <a:t>A possible configuration of an OSKit filesystem</a:t>
            </a:r>
          </a:p>
          <a:p>
            <a:r>
              <a:rPr lang="en-US" altLang="zh-CN" b="1" smtClean="0"/>
              <a:t>Abstract Factory. </a:t>
            </a:r>
            <a:r>
              <a:rPr lang="en-US" altLang="zh-CN" smtClean="0">
                <a:hlinkClick r:id="rId10" action="ppaction://hlinksldjump"/>
              </a:rPr>
              <a:t>Figure 5</a:t>
            </a:r>
            <a:r>
              <a:rPr lang="en-US" altLang="zh-CN" smtClean="0"/>
              <a:t> contains two abstract factories: the </a:t>
            </a:r>
            <a:r>
              <a:rPr lang="en-US" altLang="zh-CN" smtClean="0">
                <a:latin typeface="Arial" panose="020B0604020202020204" pitchFamily="34" charset="0"/>
              </a:rPr>
              <a:t>Linux IDE </a:t>
            </a:r>
            <a:r>
              <a:rPr lang="en-US" altLang="zh-CN" smtClean="0"/>
              <a:t>and </a:t>
            </a:r>
            <a:r>
              <a:rPr lang="en-US" altLang="zh-CN" smtClean="0">
                <a:latin typeface="Arial" panose="020B0604020202020204" pitchFamily="34" charset="0"/>
              </a:rPr>
              <a:t>OSEnv/x86 </a:t>
            </a:r>
            <a:r>
              <a:rPr lang="en-US" altLang="zh-CN" smtClean="0"/>
              <a:t>units. (In both cases, only the enclosing compound unit is shown.) The OSKit defines an interface (called the “OS Environment Interface”) for all components to use when manipulating interrupts, setting timers, allocating memory, and so on. This interface abstracts the more obtrusive details of the underlying platform. In </a:t>
            </a:r>
            <a:r>
              <a:rPr lang="en-US" altLang="zh-CN" smtClean="0">
                <a:hlinkClick r:id="rId10" action="ppaction://hlinksldjump"/>
              </a:rPr>
              <a:t>Figure 5</a:t>
            </a:r>
            <a:r>
              <a:rPr lang="en-US" altLang="zh-CN" smtClean="0"/>
              <a:t>, this interface is implemented by </a:t>
            </a:r>
            <a:r>
              <a:rPr lang="en-US" altLang="zh-CN" smtClean="0">
                <a:latin typeface="Arial" panose="020B0604020202020204" pitchFamily="34" charset="0"/>
              </a:rPr>
              <a:t>OSEnv/x86</a:t>
            </a:r>
            <a:r>
              <a:rPr lang="en-US" altLang="zh-CN" smtClean="0"/>
              <a:t> for the Intel x86 hardware but we could have chosen </a:t>
            </a:r>
            <a:r>
              <a:rPr lang="en-US" altLang="zh-CN" smtClean="0">
                <a:latin typeface="Arial" panose="020B0604020202020204" pitchFamily="34" charset="0"/>
              </a:rPr>
              <a:t>OSEnv/StrongARM </a:t>
            </a:r>
            <a:r>
              <a:rPr lang="en-US" altLang="zh-CN" smtClean="0"/>
              <a:t>for the StrongARM architecture or </a:t>
            </a:r>
            <a:r>
              <a:rPr lang="en-US" altLang="zh-CN" smtClean="0">
                <a:latin typeface="Arial" panose="020B0604020202020204" pitchFamily="34" charset="0"/>
              </a:rPr>
              <a:t>OSEnv/Linux </a:t>
            </a:r>
            <a:r>
              <a:rPr lang="en-US" altLang="zh-CN" smtClean="0"/>
              <a:t>to run as a user-mode Linux program. (The latter choice would necessitate a different choice of device driver.) It is appropriate to fix on a particular platform at this stage because moving to another would require the system to be rebuilt. </a:t>
            </a:r>
          </a:p>
          <a:p>
            <a:r>
              <a:rPr lang="en-US" altLang="zh-CN" b="1" smtClean="0"/>
              <a:t>Adapter. </a:t>
            </a:r>
            <a:r>
              <a:rPr lang="en-US" altLang="zh-CN" smtClean="0"/>
              <a:t>The hybrid nature of the OSKit gives rise to many adapters. The </a:t>
            </a:r>
            <a:r>
              <a:rPr lang="en-US" altLang="zh-CN" smtClean="0">
                <a:latin typeface="Arial" panose="020B0604020202020204" pitchFamily="34" charset="0"/>
              </a:rPr>
              <a:t>OSEnv</a:t>
            </a:r>
            <a:r>
              <a:rPr lang="en-US" altLang="zh-CN" smtClean="0"/>
              <a:t> </a:t>
            </a:r>
            <a:r>
              <a:rPr lang="en-US" altLang="zh-CN" smtClean="0">
                <a:latin typeface="Arial" panose="020B0604020202020204" pitchFamily="34" charset="0"/>
              </a:rPr>
              <a:t>Linux </a:t>
            </a:r>
            <a:r>
              <a:rPr lang="en-US" altLang="zh-CN" smtClean="0"/>
              <a:t>adapter implements Linux internal interfaces in terms of the OSKit-standard </a:t>
            </a:r>
            <a:r>
              <a:rPr lang="en-US" altLang="zh-CN" smtClean="0">
                <a:latin typeface="Arial" panose="020B0604020202020204" pitchFamily="34" charset="0"/>
              </a:rPr>
              <a:t>I_OSEnv</a:t>
            </a:r>
            <a:r>
              <a:rPr lang="en-US" altLang="zh-CN" smtClean="0"/>
              <a:t>, allowing us to include Linux-derived units in the system. The </a:t>
            </a:r>
            <a:r>
              <a:rPr lang="en-US" altLang="zh-CN" smtClean="0">
                <a:latin typeface="Arial" panose="020B0604020202020204" pitchFamily="34" charset="0"/>
              </a:rPr>
              <a:t>LinuxFS</a:t>
            </a:r>
            <a:r>
              <a:rPr lang="en-US" altLang="zh-CN" smtClean="0"/>
              <a:t> </a:t>
            </a:r>
            <a:r>
              <a:rPr lang="en-US" altLang="zh-CN" smtClean="0">
                <a:latin typeface="Arial" panose="020B0604020202020204" pitchFamily="34" charset="0"/>
              </a:rPr>
              <a:t>FS </a:t>
            </a:r>
            <a:r>
              <a:rPr lang="en-US" altLang="zh-CN" smtClean="0"/>
              <a:t>and </a:t>
            </a:r>
            <a:r>
              <a:rPr lang="en-US" altLang="zh-CN" smtClean="0">
                <a:latin typeface="Arial" panose="020B0604020202020204" pitchFamily="34" charset="0"/>
              </a:rPr>
              <a:t>Linux</a:t>
            </a:r>
            <a:r>
              <a:rPr lang="en-US" altLang="zh-CN" smtClean="0"/>
              <a:t> </a:t>
            </a:r>
            <a:r>
              <a:rPr lang="en-US" altLang="zh-CN" smtClean="0">
                <a:latin typeface="Arial" panose="020B0604020202020204" pitchFamily="34" charset="0"/>
              </a:rPr>
              <a:t>BlkDev </a:t>
            </a:r>
            <a:r>
              <a:rPr lang="en-US" altLang="zh-CN" smtClean="0"/>
              <a:t>adapters implement standard OSKit interfaces for filesystems and block devices using the internal Linux interfaces for these things. Being able to use Linux-derived units is extremely useful for OSKit systems: instead of writing and maintaining new filesystems and device drivers, the OSKit exploits the hard work of the Linux community. The OSKit uses this approach to provide 30 Ethernet drivers, 23 SCSI drivers, and 11 filesystems. </a:t>
            </a:r>
          </a:p>
          <a:p>
            <a:r>
              <a:rPr lang="en-US" altLang="zh-CN" smtClean="0"/>
              <a:t>An interesting part of the </a:t>
            </a:r>
            <a:r>
              <a:rPr lang="en-US" altLang="zh-CN" smtClean="0">
                <a:latin typeface="Arial" panose="020B0604020202020204" pitchFamily="34" charset="0"/>
              </a:rPr>
              <a:t>LinuxFS</a:t>
            </a:r>
            <a:r>
              <a:rPr lang="en-US" altLang="zh-CN" smtClean="0"/>
              <a:t> </a:t>
            </a:r>
            <a:r>
              <a:rPr lang="en-US" altLang="zh-CN" smtClean="0">
                <a:latin typeface="Arial" panose="020B0604020202020204" pitchFamily="34" charset="0"/>
              </a:rPr>
              <a:t>FS </a:t>
            </a:r>
            <a:r>
              <a:rPr lang="en-US" altLang="zh-CN" smtClean="0"/>
              <a:t>and </a:t>
            </a:r>
            <a:r>
              <a:rPr lang="en-US" altLang="zh-CN" smtClean="0">
                <a:latin typeface="Arial" panose="020B0604020202020204" pitchFamily="34" charset="0"/>
              </a:rPr>
              <a:t>Linux</a:t>
            </a:r>
            <a:r>
              <a:rPr lang="en-US" altLang="zh-CN" smtClean="0"/>
              <a:t> </a:t>
            </a:r>
            <a:r>
              <a:rPr lang="en-US" altLang="zh-CN" smtClean="0">
                <a:latin typeface="Arial" panose="020B0604020202020204" pitchFamily="34" charset="0"/>
              </a:rPr>
              <a:t>BlkDev</a:t>
            </a:r>
            <a:r>
              <a:rPr lang="en-US" altLang="zh-CN" smtClean="0"/>
              <a:t> adapters is that they have both static and dynamic aspects. The static aspect adapts the static interfaces of the participants: those used for initialization, finalization, and mounting a filesystem on a disk partition. The dynamic aspect adapts the interfaces of dynamic participants, wrapping Linux block device objects as OSKit block device objects, Linux filesystem objects as OSKit filesystem objects, and Linux file and directory objects as their OSKit equivalents. This illustrates how our approach complements the conventional approach: our units make it apparent which decisions are static (e.g., the decision to use Linux components with OSKit components) and which are dynamic (e.g., how many files will be opened, which files will be opened). </a:t>
            </a:r>
          </a:p>
          <a:p>
            <a:r>
              <a:rPr lang="en-US" altLang="zh-CN" b="1" smtClean="0"/>
              <a:t>Decorator. </a:t>
            </a:r>
            <a:r>
              <a:rPr lang="en-US" altLang="zh-CN" smtClean="0"/>
              <a:t>If this is a multi-threaded system, we must take care to acquire and release locks when accessing the filesystem and device driver objects. The decorators </a:t>
            </a:r>
            <a:r>
              <a:rPr lang="en-US" altLang="zh-CN" smtClean="0">
                <a:latin typeface="Arial" panose="020B0604020202020204" pitchFamily="34" charset="0"/>
              </a:rPr>
              <a:t>Lock Filesys </a:t>
            </a:r>
            <a:r>
              <a:rPr lang="en-US" altLang="zh-CN" smtClean="0"/>
              <a:t>and </a:t>
            </a:r>
            <a:r>
              <a:rPr lang="en-US" altLang="zh-CN" smtClean="0">
                <a:latin typeface="Arial" panose="020B0604020202020204" pitchFamily="34" charset="0"/>
              </a:rPr>
              <a:t>Lock BlockDevice </a:t>
            </a:r>
            <a:r>
              <a:rPr lang="en-US" altLang="zh-CN" smtClean="0"/>
              <a:t>acquire locks when entering the decorated objects and release locks when leaving. </a:t>
            </a:r>
          </a:p>
          <a:p>
            <a:r>
              <a:rPr lang="en-US" altLang="zh-CN" smtClean="0"/>
              <a:t>It would be a serious error to omit one of these lock decorators (leading to race conditions) or to insert it in the wrong place (leading to deadlock), so we use the constraint system to check that they are placed correctly. This may seem like overkill in such a simple configuration, but the reader will appreciate that this is just one of many rules that must be enforced and that we have omitted many units that would appear in a complete system. The complete system—including units for bootstrapping, console I/O, memory allocation, threads and locks, etc.—consists of over 100 unit instances. </a:t>
            </a:r>
          </a:p>
          <a:p>
            <a:r>
              <a:rPr lang="en-US" altLang="zh-CN" b="1" smtClean="0"/>
              <a:t>Strategy. </a:t>
            </a:r>
            <a:r>
              <a:rPr lang="en-US" altLang="zh-CN" smtClean="0"/>
              <a:t>Disk drivers can optimize disk operations by coalescing reads and writes on adjacent blocks and can optimize disk seeks by reordering read and write requests. The series of actual requests issued to the disk is determined by a strategy unit. In </a:t>
            </a:r>
            <a:r>
              <a:rPr lang="en-US" altLang="zh-CN" smtClean="0">
                <a:hlinkClick r:id="rId10" action="ppaction://hlinksldjump"/>
              </a:rPr>
              <a:t>Figure 5</a:t>
            </a:r>
            <a:r>
              <a:rPr lang="en-US" altLang="zh-CN" smtClean="0"/>
              <a:t>, we have selected the </a:t>
            </a:r>
            <a:r>
              <a:rPr lang="en-US" altLang="zh-CN" smtClean="0">
                <a:latin typeface="Arial" panose="020B0604020202020204" pitchFamily="34" charset="0"/>
              </a:rPr>
              <a:t>Simple</a:t>
            </a:r>
            <a:r>
              <a:rPr lang="en-US" altLang="zh-CN" smtClean="0"/>
              <a:t> </a:t>
            </a:r>
            <a:r>
              <a:rPr lang="en-US" altLang="zh-CN" smtClean="0">
                <a:latin typeface="Arial" panose="020B0604020202020204" pitchFamily="34" charset="0"/>
              </a:rPr>
              <a:t>Disk Strategy </a:t>
            </a:r>
            <a:r>
              <a:rPr lang="en-US" altLang="zh-CN" smtClean="0"/>
              <a:t>unit (which queues requests in the order they are issued) but we could have chosen a strategy that coalesces disk operations or reorders requests using an elevator algorithm. (The elevator strategy is not yet implemented.) </a:t>
            </a:r>
          </a:p>
          <a:p>
            <a:r>
              <a:rPr lang="en-US" altLang="zh-CN" b="1" smtClean="0"/>
              <a:t>Command. </a:t>
            </a:r>
            <a:r>
              <a:rPr lang="en-US" altLang="zh-CN" smtClean="0"/>
              <a:t>The </a:t>
            </a:r>
            <a:r>
              <a:rPr lang="en-US" altLang="zh-CN" smtClean="0">
                <a:latin typeface="Arial" panose="020B0604020202020204" pitchFamily="34" charset="0"/>
              </a:rPr>
              <a:t>Simple Disk Strategy </a:t>
            </a:r>
            <a:r>
              <a:rPr lang="en-US" altLang="zh-CN" smtClean="0"/>
              <a:t>unit manipulates a list of outstanding requests, and these requests are parts of a </a:t>
            </a:r>
            <a:r>
              <a:rPr lang="en-US" altLang="zh-CN" i="1" smtClean="0"/>
              <a:t>Command </a:t>
            </a:r>
            <a:r>
              <a:rPr lang="en-US" altLang="zh-CN" smtClean="0"/>
              <a:t>pattern. The participants in this pattern are currently integrated within the implementation of the </a:t>
            </a:r>
            <a:r>
              <a:rPr lang="en-US" altLang="zh-CN" smtClean="0">
                <a:latin typeface="Arial" panose="020B0604020202020204" pitchFamily="34" charset="0"/>
              </a:rPr>
              <a:t>Simple</a:t>
            </a:r>
            <a:r>
              <a:rPr lang="en-US" altLang="zh-CN" smtClean="0"/>
              <a:t> </a:t>
            </a:r>
            <a:r>
              <a:rPr lang="en-US" altLang="zh-CN" smtClean="0">
                <a:latin typeface="Arial" panose="020B0604020202020204" pitchFamily="34" charset="0"/>
              </a:rPr>
              <a:t>Disk Strategy </a:t>
            </a:r>
            <a:r>
              <a:rPr lang="en-US" altLang="zh-CN" smtClean="0"/>
              <a:t>unit, but could be separated as shown in </a:t>
            </a:r>
            <a:r>
              <a:rPr lang="en-US" altLang="zh-CN" smtClean="0">
                <a:hlinkClick r:id="rId10" action="ppaction://hlinksldjump"/>
              </a:rPr>
              <a:t>Figure 5</a:t>
            </a:r>
            <a:r>
              <a:rPr lang="en-US" altLang="zh-CN" smtClean="0"/>
              <a:t> into a separate unit </a:t>
            </a:r>
            <a:r>
              <a:rPr lang="en-US" altLang="zh-CN" smtClean="0">
                <a:latin typeface="Arial" panose="020B0604020202020204" pitchFamily="34" charset="0"/>
              </a:rPr>
              <a:t>Encode BlockOp </a:t>
            </a:r>
            <a:r>
              <a:rPr lang="en-US" altLang="zh-CN" smtClean="0"/>
              <a:t>which provides a separate function for each kind of request (e.g., read or write). This unit would construct request objects and pass them to </a:t>
            </a:r>
            <a:r>
              <a:rPr lang="en-US" altLang="zh-CN" smtClean="0">
                <a:latin typeface="Arial" panose="020B0604020202020204" pitchFamily="34" charset="0"/>
              </a:rPr>
              <a:t>Simple Disk Strategy</a:t>
            </a:r>
            <a:r>
              <a:rPr lang="en-US" altLang="zh-CN" smtClean="0"/>
              <a:t>, which would process the requests. </a:t>
            </a:r>
          </a:p>
          <a:p>
            <a:r>
              <a:rPr lang="en-US" altLang="zh-CN" b="1" smtClean="0"/>
              <a:t>Singleton. </a:t>
            </a:r>
            <a:r>
              <a:rPr lang="en-US" altLang="zh-CN" smtClean="0"/>
              <a:t>In this system, we made a design decision to have a single device and a single filesystem instance. One could imagine using a device driver implementation that supports just one instance of that device type or a filesystem implementation that supports just one instance of that filesystem type. But this is not what Linux components do. Most Linux device drivers and filesystems are written to support multiple instances of a device or filesystem. To overcome this mismatch, we use the </a:t>
            </a:r>
            <a:r>
              <a:rPr lang="en-US" altLang="zh-CN" smtClean="0">
                <a:latin typeface="Arial" panose="020B0604020202020204" pitchFamily="34" charset="0"/>
              </a:rPr>
              <a:t>BlkDev Instance </a:t>
            </a:r>
            <a:r>
              <a:rPr lang="en-US" altLang="zh-CN" smtClean="0"/>
              <a:t>and </a:t>
            </a:r>
            <a:r>
              <a:rPr lang="en-US" altLang="zh-CN" smtClean="0">
                <a:latin typeface="Arial" panose="020B0604020202020204" pitchFamily="34" charset="0"/>
              </a:rPr>
              <a:t>FS</a:t>
            </a:r>
            <a:r>
              <a:rPr lang="en-US" altLang="zh-CN" smtClean="0"/>
              <a:t> </a:t>
            </a:r>
            <a:r>
              <a:rPr lang="en-US" altLang="zh-CN" smtClean="0">
                <a:latin typeface="Arial" panose="020B0604020202020204" pitchFamily="34" charset="0"/>
              </a:rPr>
              <a:t>Instance </a:t>
            </a:r>
            <a:r>
              <a:rPr lang="en-US" altLang="zh-CN" smtClean="0"/>
              <a:t>units that each create and manage a single instance of the corresponding dynamic objects. These units are effectively adapters, making dynamic pattern participants appear as if they were static. This mismatch is common in reuse and maintenance scenarios: the cost of making changes influences the choice of design. Our approach to patterns addresses such real-world concerns. </a:t>
            </a:r>
          </a:p>
          <a:p>
            <a:r>
              <a:rPr lang="en-US" altLang="zh-CN" b="1" smtClean="0"/>
              <a:t>3.4 Discussion</a:t>
            </a:r>
          </a:p>
          <a:p>
            <a:pPr algn="ctr"/>
            <a:r>
              <a:rPr lang="en-US" altLang="zh-CN" b="1" smtClean="0"/>
              <a:t>Design-Time/Static ParticipantsDynamic ParticipantsRealized By Unit Realized By Unit(s) Realized By Port(s)Realized By Unit Interface Impl’ing the Instance(s) On Unit Instances Defining the Class Pattern (Method Steps </a:t>
            </a:r>
            <a:r>
              <a:rPr lang="en-US" altLang="zh-CN" b="1" smtClean="0">
                <a:hlinkClick r:id="rId10" action="ppaction://hlinksldjump"/>
              </a:rPr>
              <a:t>1</a:t>
            </a:r>
            <a:r>
              <a:rPr lang="en-US" altLang="zh-CN" b="1" smtClean="0"/>
              <a:t>, </a:t>
            </a:r>
            <a:r>
              <a:rPr lang="en-US" altLang="zh-CN" b="1" smtClean="0">
                <a:hlinkClick r:id="rId10" action="ppaction://hlinksldjump"/>
              </a:rPr>
              <a:t>3</a:t>
            </a:r>
            <a:r>
              <a:rPr lang="en-US" altLang="zh-CN" b="1" smtClean="0"/>
              <a:t>, </a:t>
            </a:r>
            <a:r>
              <a:rPr lang="en-US" altLang="zh-CN" b="1" smtClean="0">
                <a:hlinkClick r:id="rId10" action="ppaction://hlinksldjump"/>
              </a:rPr>
              <a:t>4</a:t>
            </a:r>
            <a:r>
              <a:rPr lang="en-US" altLang="zh-CN" b="1" smtClean="0"/>
              <a:t>) (Method Steps </a:t>
            </a:r>
            <a:r>
              <a:rPr lang="en-US" altLang="zh-CN" b="1" smtClean="0">
                <a:hlinkClick r:id="rId10" action="ppaction://hlinksldjump"/>
              </a:rPr>
              <a:t>2</a:t>
            </a:r>
            <a:r>
              <a:rPr lang="en-US" altLang="zh-CN" b="1" smtClean="0"/>
              <a:t>, </a:t>
            </a:r>
            <a:r>
              <a:rPr lang="en-US" altLang="zh-CN" b="1" smtClean="0">
                <a:hlinkClick r:id="rId10" action="ppaction://hlinksldjump"/>
              </a:rPr>
              <a:t>5</a:t>
            </a:r>
            <a:r>
              <a:rPr lang="en-US" altLang="zh-CN" b="1" smtClean="0"/>
              <a:t>) (Method Step </a:t>
            </a:r>
            <a:r>
              <a:rPr lang="en-US" altLang="zh-CN" b="1" smtClean="0">
                <a:hlinkClick r:id="rId10" action="ppaction://hlinksldjump"/>
              </a:rPr>
              <a:t>5</a:t>
            </a:r>
            <a:r>
              <a:rPr lang="en-US" altLang="zh-CN" b="1" smtClean="0"/>
              <a:t>) (Method Steps </a:t>
            </a:r>
            <a:r>
              <a:rPr lang="en-US" altLang="zh-CN" b="1" smtClean="0">
                <a:hlinkClick r:id="rId10" action="ppaction://hlinksldjump"/>
              </a:rPr>
              <a:t>2</a:t>
            </a:r>
            <a:r>
              <a:rPr lang="en-US" altLang="zh-CN" b="1" smtClean="0"/>
              <a:t>, </a:t>
            </a:r>
            <a:r>
              <a:rPr lang="en-US" altLang="zh-CN" b="1" smtClean="0">
                <a:hlinkClick r:id="rId10" action="ppaction://hlinksldjump"/>
              </a:rPr>
              <a:t>5</a:t>
            </a:r>
            <a:r>
              <a:rPr lang="en-US" altLang="zh-CN" b="1" smtClean="0"/>
              <a:t>) </a:t>
            </a:r>
            <a:r>
              <a:rPr lang="en-US" altLang="zh-CN" i="1" smtClean="0"/>
              <a:t>Abstract Factory </a:t>
            </a:r>
            <a:r>
              <a:rPr lang="en-US" altLang="zh-CN" smtClean="0"/>
              <a:t>Abstract Factory </a:t>
            </a:r>
          </a:p>
          <a:p>
            <a:pPr algn="ctr"/>
            <a:r>
              <a:rPr lang="en-US" altLang="zh-CN" smtClean="0"/>
              <a:t>Concrete Factory </a:t>
            </a:r>
          </a:p>
          <a:p>
            <a:pPr algn="ctr"/>
            <a:r>
              <a:rPr lang="en-US" altLang="zh-CN" i="1" smtClean="0"/>
              <a:t>Client </a:t>
            </a:r>
            <a:r>
              <a:rPr lang="en-US" altLang="zh-CN" smtClean="0"/>
              <a:t>Concrete Product </a:t>
            </a:r>
          </a:p>
          <a:p>
            <a:pPr algn="ctr"/>
            <a:r>
              <a:rPr lang="en-US" altLang="zh-CN" smtClean="0"/>
              <a:t>Abstract Product </a:t>
            </a:r>
          </a:p>
          <a:p>
            <a:pPr algn="ctr"/>
            <a:r>
              <a:rPr lang="en-US" altLang="zh-CN" i="1" smtClean="0"/>
              <a:t>Client Builder </a:t>
            </a:r>
            <a:r>
              <a:rPr lang="en-US" altLang="zh-CN" smtClean="0"/>
              <a:t>Builder </a:t>
            </a:r>
          </a:p>
          <a:p>
            <a:pPr algn="ctr"/>
            <a:r>
              <a:rPr lang="en-US" altLang="zh-CN" smtClean="0"/>
              <a:t>Concrete Builder </a:t>
            </a:r>
          </a:p>
          <a:p>
            <a:pPr algn="ctr"/>
            <a:r>
              <a:rPr lang="en-US" altLang="zh-CN" smtClean="0"/>
              <a:t>Product </a:t>
            </a:r>
          </a:p>
          <a:p>
            <a:pPr algn="ctr"/>
            <a:r>
              <a:rPr lang="en-US" altLang="zh-CN" smtClean="0"/>
              <a:t>Director </a:t>
            </a:r>
          </a:p>
          <a:p>
            <a:pPr algn="ctr"/>
            <a:r>
              <a:rPr lang="en-US" altLang="zh-CN" i="1" smtClean="0"/>
              <a:t>Factory Method </a:t>
            </a:r>
            <a:r>
              <a:rPr lang="en-US" altLang="zh-CN" smtClean="0"/>
              <a:t>Product </a:t>
            </a:r>
          </a:p>
          <a:p>
            <a:pPr algn="ctr"/>
            <a:r>
              <a:rPr lang="en-US" altLang="zh-CN" smtClean="0"/>
              <a:t>Concrete Creator </a:t>
            </a:r>
          </a:p>
          <a:p>
            <a:pPr algn="ctr"/>
            <a:r>
              <a:rPr lang="en-US" altLang="zh-CN" smtClean="0"/>
              <a:t>Concrete Product </a:t>
            </a:r>
          </a:p>
          <a:p>
            <a:pPr algn="ctr"/>
            <a:r>
              <a:rPr lang="en-US" altLang="zh-CN" smtClean="0"/>
              <a:t>Creator </a:t>
            </a:r>
          </a:p>
          <a:p>
            <a:pPr algn="ctr"/>
            <a:r>
              <a:rPr lang="en-US" altLang="zh-CN" i="1" smtClean="0"/>
              <a:t>Prototype </a:t>
            </a:r>
            <a:r>
              <a:rPr lang="en-US" altLang="zh-CN" smtClean="0"/>
              <a:t>Prototype </a:t>
            </a:r>
          </a:p>
          <a:p>
            <a:pPr algn="ctr"/>
            <a:r>
              <a:rPr lang="en-US" altLang="zh-CN" i="1" smtClean="0"/>
              <a:t>Client Client </a:t>
            </a:r>
            <a:r>
              <a:rPr lang="en-US" altLang="zh-CN" smtClean="0"/>
              <a:t>Concrete Prototype </a:t>
            </a:r>
          </a:p>
          <a:p>
            <a:pPr algn="ctr"/>
            <a:r>
              <a:rPr lang="en-US" altLang="zh-CN" i="1" smtClean="0"/>
              <a:t>Singleton </a:t>
            </a:r>
            <a:r>
              <a:rPr lang="en-US" altLang="zh-CN" smtClean="0"/>
              <a:t>Singleton </a:t>
            </a:r>
          </a:p>
          <a:p>
            <a:r>
              <a:rPr lang="en-US" altLang="zh-CN" i="1" smtClean="0"/>
              <a:t>Adapter </a:t>
            </a:r>
            <a:r>
              <a:rPr lang="en-US" altLang="zh-CN" smtClean="0"/>
              <a:t>(class) </a:t>
            </a:r>
          </a:p>
          <a:p>
            <a:pPr algn="ctr"/>
            <a:r>
              <a:rPr lang="en-US" altLang="zh-CN" smtClean="0"/>
              <a:t>Target </a:t>
            </a:r>
          </a:p>
          <a:p>
            <a:pPr algn="ctr"/>
            <a:r>
              <a:rPr lang="en-US" altLang="zh-CN" i="1" smtClean="0"/>
              <a:t>Client Client </a:t>
            </a:r>
            <a:r>
              <a:rPr lang="en-US" altLang="zh-CN" smtClean="0"/>
              <a:t>Adaptee </a:t>
            </a:r>
          </a:p>
          <a:p>
            <a:pPr algn="ctr"/>
            <a:r>
              <a:rPr lang="en-US" altLang="zh-CN" smtClean="0"/>
              <a:t>Adapter </a:t>
            </a:r>
          </a:p>
          <a:p>
            <a:r>
              <a:rPr lang="en-US" altLang="zh-CN" i="1" smtClean="0"/>
              <a:t>Adapter </a:t>
            </a:r>
            <a:r>
              <a:rPr lang="en-US" altLang="zh-CN" smtClean="0"/>
              <a:t>(object) </a:t>
            </a:r>
          </a:p>
          <a:p>
            <a:pPr algn="ctr"/>
            <a:r>
              <a:rPr lang="en-US" altLang="zh-CN" smtClean="0"/>
              <a:t>Target </a:t>
            </a:r>
          </a:p>
          <a:p>
            <a:pPr algn="ctr"/>
            <a:r>
              <a:rPr lang="en-US" altLang="zh-CN" i="1" smtClean="0"/>
              <a:t>Client Client </a:t>
            </a:r>
            <a:r>
              <a:rPr lang="en-US" altLang="zh-CN" smtClean="0"/>
              <a:t>Adaptee </a:t>
            </a:r>
          </a:p>
          <a:p>
            <a:pPr algn="ctr"/>
            <a:r>
              <a:rPr lang="en-US" altLang="zh-CN" smtClean="0"/>
              <a:t>Adapter </a:t>
            </a:r>
          </a:p>
          <a:p>
            <a:pPr algn="ctr"/>
            <a:r>
              <a:rPr lang="en-US" altLang="zh-CN" i="1" smtClean="0"/>
              <a:t>Bridge </a:t>
            </a:r>
            <a:r>
              <a:rPr lang="en-US" altLang="zh-CN" smtClean="0"/>
              <a:t>Abstraction (intfc.) </a:t>
            </a:r>
          </a:p>
          <a:p>
            <a:pPr algn="ctr"/>
            <a:r>
              <a:rPr lang="en-US" altLang="zh-CN" smtClean="0"/>
              <a:t>Abstraction (impl.) </a:t>
            </a:r>
          </a:p>
          <a:p>
            <a:pPr algn="ctr"/>
            <a:r>
              <a:rPr lang="en-US" altLang="zh-CN" smtClean="0"/>
              <a:t>Refined Abstraction (intfc.)</a:t>
            </a:r>
          </a:p>
          <a:p>
            <a:pPr algn="ctr"/>
            <a:r>
              <a:rPr lang="en-US" altLang="zh-CN" smtClean="0"/>
              <a:t>Refined Abstraction (impl.)</a:t>
            </a:r>
          </a:p>
          <a:p>
            <a:pPr algn="ctr"/>
            <a:r>
              <a:rPr lang="en-US" altLang="zh-CN" smtClean="0"/>
              <a:t>Implementor </a:t>
            </a:r>
          </a:p>
          <a:p>
            <a:pPr algn="ctr"/>
            <a:r>
              <a:rPr lang="en-US" altLang="zh-CN" smtClean="0"/>
              <a:t>Concrete Implementor </a:t>
            </a:r>
          </a:p>
          <a:p>
            <a:pPr algn="ctr"/>
            <a:r>
              <a:rPr lang="en-US" altLang="zh-CN" i="1" smtClean="0"/>
              <a:t>Composite </a:t>
            </a:r>
            <a:r>
              <a:rPr lang="en-US" altLang="zh-CN" smtClean="0"/>
              <a:t>Component </a:t>
            </a:r>
          </a:p>
          <a:p>
            <a:pPr algn="ctr"/>
            <a:r>
              <a:rPr lang="en-US" altLang="zh-CN" i="1" smtClean="0"/>
              <a:t>Client Client </a:t>
            </a:r>
            <a:r>
              <a:rPr lang="en-US" altLang="zh-CN" smtClean="0"/>
              <a:t>Leaf </a:t>
            </a:r>
          </a:p>
          <a:p>
            <a:pPr algn="ctr"/>
            <a:r>
              <a:rPr lang="en-US" altLang="zh-CN" smtClean="0"/>
              <a:t>Composite </a:t>
            </a:r>
          </a:p>
          <a:p>
            <a:pPr algn="ctr"/>
            <a:r>
              <a:rPr lang="en-US" altLang="zh-CN" i="1" smtClean="0"/>
              <a:t>Decorator </a:t>
            </a:r>
            <a:r>
              <a:rPr lang="en-US" altLang="zh-CN" smtClean="0"/>
              <a:t>Component </a:t>
            </a:r>
          </a:p>
          <a:p>
            <a:pPr algn="ctr"/>
            <a:r>
              <a:rPr lang="en-US" altLang="zh-CN" i="1" smtClean="0"/>
              <a:t>Concrete Component Decorator Concrete Component Concrete Decorator Decorator Concrete Decorator Facade </a:t>
            </a:r>
            <a:r>
              <a:rPr lang="en-US" altLang="zh-CN" smtClean="0"/>
              <a:t>Facade (intfc.) </a:t>
            </a:r>
          </a:p>
          <a:p>
            <a:pPr algn="ctr"/>
            <a:r>
              <a:rPr lang="en-US" altLang="zh-CN" smtClean="0"/>
              <a:t>Facade (impl.) </a:t>
            </a:r>
          </a:p>
          <a:p>
            <a:pPr algn="ctr"/>
            <a:r>
              <a:rPr lang="en-US" altLang="zh-CN" smtClean="0"/>
              <a:t>subsystem classes </a:t>
            </a:r>
          </a:p>
          <a:p>
            <a:pPr algn="ctr"/>
            <a:r>
              <a:rPr lang="en-US" altLang="zh-CN" i="1" smtClean="0"/>
              <a:t>Flyweight </a:t>
            </a:r>
            <a:r>
              <a:rPr lang="en-US" altLang="zh-CN" smtClean="0"/>
              <a:t>Flyweight </a:t>
            </a:r>
          </a:p>
          <a:p>
            <a:pPr algn="ctr"/>
            <a:r>
              <a:rPr lang="en-US" altLang="zh-CN" smtClean="0"/>
              <a:t>Flyweight Factory </a:t>
            </a:r>
          </a:p>
          <a:p>
            <a:pPr algn="ctr"/>
            <a:r>
              <a:rPr lang="en-US" altLang="zh-CN" i="1" smtClean="0"/>
              <a:t>Client </a:t>
            </a:r>
            <a:r>
              <a:rPr lang="en-US" altLang="zh-CN" smtClean="0"/>
              <a:t>Concrete Flyweight </a:t>
            </a:r>
          </a:p>
          <a:p>
            <a:pPr algn="ctr"/>
            <a:r>
              <a:rPr lang="en-US" altLang="zh-CN" i="1" smtClean="0"/>
              <a:t>Client </a:t>
            </a:r>
            <a:r>
              <a:rPr lang="en-US" altLang="zh-CN" smtClean="0"/>
              <a:t>Unshared Conc. Flyweight</a:t>
            </a:r>
          </a:p>
          <a:p>
            <a:pPr algn="ctr"/>
            <a:r>
              <a:rPr lang="en-US" altLang="zh-CN" i="1" smtClean="0"/>
              <a:t>Proxy </a:t>
            </a:r>
            <a:r>
              <a:rPr lang="en-US" altLang="zh-CN" smtClean="0"/>
              <a:t>Subject </a:t>
            </a:r>
          </a:p>
          <a:p>
            <a:pPr algn="ctr"/>
            <a:r>
              <a:rPr lang="en-US" altLang="zh-CN" smtClean="0"/>
              <a:t>Proxy </a:t>
            </a:r>
          </a:p>
          <a:p>
            <a:pPr algn="ctr"/>
            <a:r>
              <a:rPr lang="en-US" altLang="zh-CN" smtClean="0"/>
              <a:t>Real Subject </a:t>
            </a:r>
          </a:p>
          <a:p>
            <a:pPr algn="ctr"/>
            <a:r>
              <a:rPr lang="en-US" altLang="zh-CN" i="1" smtClean="0"/>
              <a:t>Chain of Resp. </a:t>
            </a:r>
            <a:r>
              <a:rPr lang="en-US" altLang="zh-CN" smtClean="0"/>
              <a:t>Handler </a:t>
            </a:r>
          </a:p>
          <a:p>
            <a:pPr algn="ctr"/>
            <a:r>
              <a:rPr lang="en-US" altLang="zh-CN" smtClean="0"/>
              <a:t>Concrete Handler </a:t>
            </a:r>
          </a:p>
          <a:p>
            <a:pPr algn="ctr"/>
            <a:r>
              <a:rPr lang="en-US" altLang="zh-CN" i="1" smtClean="0"/>
              <a:t>Client Client Command </a:t>
            </a:r>
            <a:r>
              <a:rPr lang="en-US" altLang="zh-CN" smtClean="0"/>
              <a:t>Command </a:t>
            </a:r>
          </a:p>
          <a:p>
            <a:pPr algn="ctr"/>
            <a:r>
              <a:rPr lang="en-US" altLang="zh-CN" i="1" smtClean="0"/>
              <a:t>Client Client </a:t>
            </a:r>
            <a:r>
              <a:rPr lang="en-US" altLang="zh-CN" smtClean="0"/>
              <a:t>Concrete Command </a:t>
            </a:r>
          </a:p>
          <a:p>
            <a:pPr algn="ctr"/>
            <a:r>
              <a:rPr lang="en-US" altLang="zh-CN" smtClean="0"/>
              <a:t>Invoker </a:t>
            </a:r>
          </a:p>
          <a:p>
            <a:pPr algn="ctr"/>
            <a:r>
              <a:rPr lang="en-US" altLang="zh-CN" smtClean="0"/>
              <a:t>Receiver </a:t>
            </a:r>
          </a:p>
          <a:p>
            <a:pPr algn="ctr"/>
            <a:r>
              <a:rPr lang="en-US" altLang="zh-CN" i="1" smtClean="0"/>
              <a:t>Interpreter </a:t>
            </a:r>
            <a:r>
              <a:rPr lang="en-US" altLang="zh-CN" smtClean="0"/>
              <a:t>Abstract Expression </a:t>
            </a:r>
          </a:p>
          <a:p>
            <a:pPr algn="ctr"/>
            <a:r>
              <a:rPr lang="en-US" altLang="zh-CN" smtClean="0"/>
              <a:t>Context </a:t>
            </a:r>
          </a:p>
          <a:p>
            <a:pPr algn="ctr"/>
            <a:r>
              <a:rPr lang="en-US" altLang="zh-CN" i="1" smtClean="0"/>
              <a:t>Client </a:t>
            </a:r>
            <a:r>
              <a:rPr lang="en-US" altLang="zh-CN" smtClean="0"/>
              <a:t>Terminal Expression </a:t>
            </a:r>
          </a:p>
          <a:p>
            <a:pPr algn="ctr"/>
            <a:r>
              <a:rPr lang="en-US" altLang="zh-CN" i="1" smtClean="0"/>
              <a:t>Client </a:t>
            </a:r>
            <a:r>
              <a:rPr lang="en-US" altLang="zh-CN" smtClean="0"/>
              <a:t>Nonterminal Expression </a:t>
            </a:r>
          </a:p>
          <a:p>
            <a:pPr algn="ctr"/>
            <a:r>
              <a:rPr lang="en-US" altLang="zh-CN" i="1" smtClean="0"/>
              <a:t>Iterator </a:t>
            </a:r>
            <a:r>
              <a:rPr lang="en-US" altLang="zh-CN" smtClean="0"/>
              <a:t>Iterator </a:t>
            </a:r>
          </a:p>
          <a:p>
            <a:pPr algn="ctr"/>
            <a:r>
              <a:rPr lang="en-US" altLang="zh-CN" i="1" smtClean="0"/>
              <a:t>Concrete Aggregate </a:t>
            </a:r>
            <a:r>
              <a:rPr lang="en-US" altLang="zh-CN" smtClean="0"/>
              <a:t>Concrete Iterator </a:t>
            </a:r>
          </a:p>
          <a:p>
            <a:pPr algn="ctr"/>
            <a:r>
              <a:rPr lang="en-US" altLang="zh-CN" smtClean="0"/>
              <a:t>Aggregate </a:t>
            </a:r>
          </a:p>
          <a:p>
            <a:pPr algn="ctr"/>
            <a:r>
              <a:rPr lang="en-US" altLang="zh-CN" i="1" smtClean="0"/>
              <a:t>Concrete Aggregate Mediator </a:t>
            </a:r>
            <a:r>
              <a:rPr lang="en-US" altLang="zh-CN" smtClean="0"/>
              <a:t>Mediator </a:t>
            </a:r>
          </a:p>
          <a:p>
            <a:pPr algn="ctr"/>
            <a:r>
              <a:rPr lang="en-US" altLang="zh-CN" smtClean="0"/>
              <a:t>Concrete Mediator </a:t>
            </a:r>
          </a:p>
          <a:p>
            <a:pPr algn="ctr"/>
            <a:r>
              <a:rPr lang="en-US" altLang="zh-CN" smtClean="0"/>
              <a:t>colleague classes </a:t>
            </a:r>
          </a:p>
          <a:p>
            <a:pPr algn="ctr"/>
            <a:r>
              <a:rPr lang="en-US" altLang="zh-CN" i="1" smtClean="0"/>
              <a:t>Memento </a:t>
            </a:r>
            <a:r>
              <a:rPr lang="en-US" altLang="zh-CN" smtClean="0"/>
              <a:t>Originator </a:t>
            </a:r>
          </a:p>
          <a:p>
            <a:pPr algn="ctr"/>
            <a:r>
              <a:rPr lang="en-US" altLang="zh-CN" i="1" smtClean="0"/>
              <a:t>Caretaker </a:t>
            </a:r>
            <a:r>
              <a:rPr lang="en-US" altLang="zh-CN" smtClean="0"/>
              <a:t>Memento </a:t>
            </a:r>
          </a:p>
          <a:p>
            <a:pPr algn="ctr"/>
            <a:r>
              <a:rPr lang="en-US" altLang="zh-CN" i="1" smtClean="0"/>
              <a:t>Caretaker Observer </a:t>
            </a:r>
            <a:r>
              <a:rPr lang="en-US" altLang="zh-CN" smtClean="0"/>
              <a:t>Subject (intfc.) </a:t>
            </a:r>
          </a:p>
          <a:p>
            <a:pPr algn="ctr"/>
            <a:r>
              <a:rPr lang="en-US" altLang="zh-CN" smtClean="0"/>
              <a:t>Subject (impl.) </a:t>
            </a:r>
          </a:p>
          <a:p>
            <a:pPr algn="ctr"/>
            <a:r>
              <a:rPr lang="en-US" altLang="zh-CN" i="1" smtClean="0"/>
              <a:t>Concrete Observer </a:t>
            </a:r>
            <a:r>
              <a:rPr lang="en-US" altLang="zh-CN" smtClean="0"/>
              <a:t>Observer </a:t>
            </a:r>
          </a:p>
          <a:p>
            <a:pPr algn="ctr"/>
            <a:r>
              <a:rPr lang="en-US" altLang="zh-CN" smtClean="0"/>
              <a:t>Concrete Subject </a:t>
            </a:r>
          </a:p>
          <a:p>
            <a:pPr algn="ctr"/>
            <a:r>
              <a:rPr lang="en-US" altLang="zh-CN" i="1" smtClean="0"/>
              <a:t>Concrete Observer State </a:t>
            </a:r>
            <a:r>
              <a:rPr lang="en-US" altLang="zh-CN" smtClean="0"/>
              <a:t>Context (intfc.) </a:t>
            </a:r>
          </a:p>
          <a:p>
            <a:pPr algn="ctr"/>
            <a:r>
              <a:rPr lang="en-US" altLang="zh-CN" smtClean="0"/>
              <a:t>Context (impl.) </a:t>
            </a:r>
          </a:p>
          <a:p>
            <a:pPr algn="ctr"/>
            <a:r>
              <a:rPr lang="en-US" altLang="zh-CN" smtClean="0"/>
              <a:t>State </a:t>
            </a:r>
          </a:p>
          <a:p>
            <a:pPr algn="ctr"/>
            <a:r>
              <a:rPr lang="en-US" altLang="zh-CN" smtClean="0"/>
              <a:t>Concrete State </a:t>
            </a:r>
          </a:p>
          <a:p>
            <a:pPr algn="ctr"/>
            <a:r>
              <a:rPr lang="en-US" altLang="zh-CN" i="1" smtClean="0"/>
              <a:t>Strategy </a:t>
            </a:r>
            <a:r>
              <a:rPr lang="en-US" altLang="zh-CN" smtClean="0"/>
              <a:t>Strategy </a:t>
            </a:r>
          </a:p>
          <a:p>
            <a:pPr algn="ctr"/>
            <a:r>
              <a:rPr lang="en-US" altLang="zh-CN" smtClean="0"/>
              <a:t>Concrete Strategy </a:t>
            </a:r>
          </a:p>
          <a:p>
            <a:pPr algn="ctr"/>
            <a:r>
              <a:rPr lang="en-US" altLang="zh-CN" smtClean="0"/>
              <a:t>Context </a:t>
            </a:r>
          </a:p>
          <a:p>
            <a:pPr algn="ctr"/>
            <a:r>
              <a:rPr lang="en-US" altLang="zh-CN" i="1" smtClean="0"/>
              <a:t>Template Method</a:t>
            </a:r>
            <a:r>
              <a:rPr lang="en-US" altLang="zh-CN" smtClean="0"/>
              <a:t>Abstract Class </a:t>
            </a:r>
          </a:p>
          <a:p>
            <a:pPr algn="ctr"/>
            <a:r>
              <a:rPr lang="en-US" altLang="zh-CN" smtClean="0"/>
              <a:t>Concrete Class </a:t>
            </a:r>
          </a:p>
          <a:p>
            <a:pPr algn="ctr"/>
            <a:r>
              <a:rPr lang="en-US" altLang="zh-CN" i="1" smtClean="0"/>
              <a:t>Visitor </a:t>
            </a:r>
            <a:r>
              <a:rPr lang="en-US" altLang="zh-CN" smtClean="0"/>
              <a:t>Visitor </a:t>
            </a:r>
          </a:p>
          <a:p>
            <a:pPr algn="ctr"/>
            <a:r>
              <a:rPr lang="en-US" altLang="zh-CN" i="1" smtClean="0"/>
              <a:t>Concrete Visitor Concrete Visitor </a:t>
            </a:r>
            <a:r>
              <a:rPr lang="en-US" altLang="zh-CN" smtClean="0"/>
              <a:t>Element </a:t>
            </a:r>
          </a:p>
          <a:p>
            <a:pPr algn="ctr"/>
            <a:r>
              <a:rPr lang="en-US" altLang="zh-CN" i="1" smtClean="0"/>
              <a:t>Object Structure </a:t>
            </a:r>
            <a:r>
              <a:rPr lang="en-US" altLang="zh-CN" smtClean="0"/>
              <a:t>Concrete Element </a:t>
            </a:r>
          </a:p>
          <a:p>
            <a:pPr algn="ctr"/>
            <a:r>
              <a:rPr lang="en-US" altLang="zh-CN" i="1" smtClean="0"/>
              <a:t>Object Structure </a:t>
            </a:r>
            <a:r>
              <a:rPr lang="en-US" altLang="zh-CN" smtClean="0"/>
              <a:t/>
            </a:r>
            <a:br>
              <a:rPr lang="en-US" altLang="zh-CN" smtClean="0"/>
            </a:br>
            <a:r>
              <a:rPr lang="en-US" altLang="zh-CN" b="1" smtClean="0"/>
              <a:t>Table 1: </a:t>
            </a:r>
          </a:p>
          <a:p>
            <a:pPr algn="ctr"/>
            <a:r>
              <a:rPr lang="en-US" altLang="zh-CN" smtClean="0"/>
              <a:t>Summary of how the participants within the </a:t>
            </a:r>
            <a:r>
              <a:rPr lang="en-US" altLang="zh-CN" i="1" smtClean="0"/>
              <a:t>Design Patterns </a:t>
            </a:r>
            <a:r>
              <a:rPr lang="en-US" altLang="zh-CN" smtClean="0"/>
              <a:t>catalog  [</a:t>
            </a:r>
            <a:r>
              <a:rPr lang="en-US" altLang="zh-CN" smtClean="0">
                <a:hlinkClick r:id="rId10" action="ppaction://hlinksldjump"/>
              </a:rPr>
              <a:t>13</a:t>
            </a:r>
            <a:r>
              <a:rPr lang="en-US" altLang="zh-CN" smtClean="0"/>
              <a:t>] can be realized within the unit model, for common situations in the design of component-based, C language systems software. Participants are classified according to their common and primary realizations; certain uses of patterns will dictate different realizations. Where common use varies, participants are italicized and are listed in all applicable categories. Some participants have both interface and implementation roles as shown. Participants that map to unit instances usually also require interface definitions to describe their ports.</a:t>
            </a:r>
          </a:p>
          <a:p>
            <a:pPr algn="ctr"/>
            <a:endParaRPr lang="en-US" altLang="zh-CN" smtClean="0"/>
          </a:p>
          <a:p>
            <a:r>
              <a:rPr lang="en-US" altLang="zh-CN" smtClean="0"/>
              <a:t>The previous sections demonstrate our approach to utilizing design patterns in the context of two example systems. In both examples we had a mix of static and dynamic participants: the static participants were realized by unit instances corresponding to “object instances” while the remaining dynamic participants were realized by units that create the pattern participant objects at run-time. In both examples we were able to lift a great deal of static knowledge to the unit level, but the exact amount depended on the patterns and their application to the particular design problems at hand. </a:t>
            </a:r>
          </a:p>
          <a:p>
            <a:r>
              <a:rPr lang="en-US" altLang="zh-CN" smtClean="0"/>
              <a:t>In general, the static and dynamic parts of many patterns will vary from situation to situation. However, </a:t>
            </a:r>
            <a:r>
              <a:rPr lang="en-US" altLang="zh-CN" i="1" smtClean="0"/>
              <a:t>in common use</a:t>
            </a:r>
            <a:r>
              <a:rPr lang="en-US" altLang="zh-CN" smtClean="0"/>
              <a:t>, most pattern structures contain many participants and connections that are in fact static: these parts can be fruitfully lifted out of the participants’ source implementations and then managed at the level of units. To test this claim, we analyzed the structures of all of the patterns described in Gamma et al.’s </a:t>
            </a:r>
            <a:r>
              <a:rPr lang="en-US" altLang="zh-CN" i="1" smtClean="0"/>
              <a:t>Design Patterns </a:t>
            </a:r>
            <a:r>
              <a:rPr lang="en-US" altLang="zh-CN" smtClean="0"/>
              <a:t>catalog  [</a:t>
            </a:r>
            <a:r>
              <a:rPr lang="en-US" altLang="zh-CN" smtClean="0">
                <a:hlinkClick r:id="rId10" action="ppaction://hlinksldjump"/>
              </a:rPr>
              <a:t>13</a:t>
            </a:r>
            <a:r>
              <a:rPr lang="en-US" altLang="zh-CN" smtClean="0"/>
              <a:t>]. For each, we considered common uses of the pattern in component-based systems software such as that built with the OSKit. We then applied our method to translate the pattern structures into appropriate units and unit parts. </a:t>
            </a:r>
          </a:p>
          <a:p>
            <a:r>
              <a:rPr lang="en-US" altLang="zh-CN" smtClean="0">
                <a:hlinkClick r:id="rId10" action="ppaction://hlinksldjump"/>
              </a:rPr>
              <a:t>Table 1</a:t>
            </a:r>
            <a:r>
              <a:rPr lang="en-US" altLang="zh-CN" smtClean="0"/>
              <a:t> summarizes the results of our analysis. Each row of the table shows the translation of the participants within a single pattern. Overall, the table shows that most participants frequently correspond to static, design-time information and are therefore realizable within our unit model as design-time entities. (These are the columns under the “Design-Time/Static Participants” heading.) Abstract classes map naturally to unit interfaces. Participants that are singletons within the context of a pattern map naturally to unit instances that implement these participants. In some cases, a participant both defines an interface and represents a concrete instance, as indicated in the table. For example, in the </a:t>
            </a:r>
            <a:r>
              <a:rPr lang="en-US" altLang="zh-CN" i="1" smtClean="0"/>
              <a:t>Facade </a:t>
            </a:r>
            <a:r>
              <a:rPr lang="en-US" altLang="zh-CN" smtClean="0"/>
              <a:t>pattern, the </a:t>
            </a:r>
            <a:r>
              <a:rPr lang="en-US" altLang="zh-CN" i="1" smtClean="0"/>
              <a:t>Facade</a:t>
            </a:r>
            <a:r>
              <a:rPr lang="en-US" altLang="zh-CN" smtClean="0"/>
              <a:t> entity has both interface and implementation roles. In some cases, the designer may choose to implement a particular participant in more than one way: for instance, the designer may choose to implement a </a:t>
            </a:r>
            <a:r>
              <a:rPr lang="en-US" altLang="zh-CN" i="1" smtClean="0"/>
              <a:t>Client </a:t>
            </a:r>
            <a:r>
              <a:rPr lang="en-US" altLang="zh-CN" smtClean="0"/>
              <a:t>participant as a unit instance, or as a set of ports that allow the client to be connected at a later stage of the overall design. In other cases, the appropriate implementation of one participant depends on the characteristics of another: in the </a:t>
            </a:r>
            <a:r>
              <a:rPr lang="en-US" altLang="zh-CN" i="1" smtClean="0"/>
              <a:t>Decorator </a:t>
            </a:r>
            <a:r>
              <a:rPr lang="en-US" altLang="zh-CN" smtClean="0"/>
              <a:t>pattern, for example, the appropriate realizations of </a:t>
            </a:r>
            <a:r>
              <a:rPr lang="en-US" altLang="zh-CN" i="1" smtClean="0"/>
              <a:t>Decorator </a:t>
            </a:r>
            <a:r>
              <a:rPr lang="en-US" altLang="zh-CN" smtClean="0"/>
              <a:t>and </a:t>
            </a:r>
            <a:r>
              <a:rPr lang="en-US" altLang="zh-CN" i="1" smtClean="0"/>
              <a:t>Concrete Decorator </a:t>
            </a:r>
            <a:r>
              <a:rPr lang="en-US" altLang="zh-CN" smtClean="0"/>
              <a:t>differ according to the “singleton-ness” of the </a:t>
            </a:r>
            <a:r>
              <a:rPr lang="en-US" altLang="zh-CN" i="1" smtClean="0"/>
              <a:t>Concrete Component</a:t>
            </a:r>
            <a:r>
              <a:rPr lang="en-US" altLang="zh-CN" smtClean="0"/>
              <a:t>. Where the common translation or use varies, we have indicated this with italics, and we list the participant in multiple categories. </a:t>
            </a:r>
          </a:p>
          <a:p>
            <a:r>
              <a:rPr lang="en-US" altLang="zh-CN" smtClean="0"/>
              <a:t>Because the OSKit is such a large body of code, largely derived from systems not explicitly organized around patterns, it is difficult to identify all uses of a particular pattern and so it is hard to determine the ratio of static uses to dynamic uses. With that caveat, we have found static instances of all three categories of patterns (creational, structural, and behavioral) in OSKit-based systems, but most examples are either creational or structural. Our admittedly incomplete study failed to find static examples of some patterns including </a:t>
            </a:r>
            <a:r>
              <a:rPr lang="en-US" altLang="zh-CN" i="1" smtClean="0"/>
              <a:t>Flyweight</a:t>
            </a:r>
            <a:r>
              <a:rPr lang="en-US" altLang="zh-CN" smtClean="0"/>
              <a:t>, </a:t>
            </a:r>
            <a:r>
              <a:rPr lang="en-US" altLang="zh-CN" i="1" smtClean="0"/>
              <a:t>Chain of Responsibility</a:t>
            </a:r>
            <a:r>
              <a:rPr lang="en-US" altLang="zh-CN" smtClean="0"/>
              <a:t>, and </a:t>
            </a:r>
            <a:r>
              <a:rPr lang="en-US" altLang="zh-CN" i="1" smtClean="0"/>
              <a:t>Visitor</a:t>
            </a:r>
            <a:r>
              <a:rPr lang="en-US" altLang="zh-CN" smtClean="0"/>
              <a:t>. </a:t>
            </a:r>
          </a:p>
          <a:p>
            <a:r>
              <a:rPr lang="en-US" altLang="zh-CN" smtClean="0"/>
              <a:t>In summary, </a:t>
            </a:r>
            <a:r>
              <a:rPr lang="en-US" altLang="zh-CN" smtClean="0">
                <a:hlinkClick r:id="rId10" action="ppaction://hlinksldjump"/>
              </a:rPr>
              <a:t>Table 1</a:t>
            </a:r>
            <a:r>
              <a:rPr lang="en-US" altLang="zh-CN" smtClean="0"/>
              <a:t> shows that our approach to realizing patterns is applicable to many patterns: most have common applications in which many or all of the participants represent static system design knowledge that can be utilized by tools for design rule checking, code generation, and system optimization. This applies even when a participant is dynamic and is realized by a unit that produces objects at run-time. In these cases, we can use the unit model to define our run-time classes/types in terms of mixins, thus increasing the potential reuse of our unit definitions and implementations. </a:t>
            </a:r>
          </a:p>
          <a:p>
            <a:r>
              <a:rPr lang="en-US" altLang="zh-CN" b="1" smtClean="0"/>
              <a:t>4 Analysis</a:t>
            </a:r>
          </a:p>
          <a:p>
            <a:r>
              <a:rPr lang="en-US" altLang="zh-CN" smtClean="0"/>
              <a:t>The key feature of our approach is that we express static pattern relationships in a component </a:t>
            </a:r>
            <a:r>
              <a:rPr lang="en-US" altLang="zh-CN" i="1" smtClean="0"/>
              <a:t>configuration </a:t>
            </a:r>
            <a:r>
              <a:rPr lang="en-US" altLang="zh-CN" smtClean="0"/>
              <a:t>language instead of expressing those relationships in the component </a:t>
            </a:r>
            <a:r>
              <a:rPr lang="en-US" altLang="zh-CN" i="1" smtClean="0"/>
              <a:t>implementation </a:t>
            </a:r>
            <a:r>
              <a:rPr lang="en-US" altLang="zh-CN" smtClean="0"/>
              <a:t>language. In this section, we detail the benefits and costs of this separation of concerns. </a:t>
            </a:r>
          </a:p>
          <a:p>
            <a:r>
              <a:rPr lang="en-US" altLang="zh-CN" b="1" smtClean="0"/>
              <a:t>4.1 Benefits of Our Approach</a:t>
            </a:r>
          </a:p>
          <a:p>
            <a:r>
              <a:rPr lang="en-US" altLang="zh-CN" smtClean="0"/>
              <a:t>Our technique for realizing patterns has three main consequences. First, because static pattern information is located in single place (our compound units) and because component interconnections are fully resolved at build-time, it is possible for tools to perform a more thorough analysis of the software architecture than in the conventional approach to realizing patterns. Second, because the unit language has a single purpose—to express components, their instantiations, and their interconnections—it is possible to provide features in the language that make this task easier. Third, because the task of pattern composition is moved out of the implementations of the participants, those implementations can be simpler and are less likely to be hard-wired to function only in fixed pattern roles. These three consequences lead to benefits in the areas of error detection, performance, and ease of understanding and reuse, which we explore in the following sections. </a:t>
            </a:r>
          </a:p>
          <a:p>
            <a:r>
              <a:rPr lang="en-US" altLang="zh-CN" b="1" smtClean="0"/>
              <a:t>4.1.1 Checking Architectural Constraints</a:t>
            </a:r>
          </a:p>
          <a:p>
            <a:r>
              <a:rPr lang="en-US" altLang="zh-CN" smtClean="0"/>
              <a:t>In the conventional approach to realizing design patterns, it can be difficult to enforce static system design constraints: the rules are encoded “implicitly” in the implementation, making them difficult for people to find and for tools to enforce in the face of future system evolution. Our approach to realizing patterns has the following advantages over the conventional method. </a:t>
            </a:r>
          </a:p>
          <a:p>
            <a:r>
              <a:rPr lang="en-US" altLang="zh-CN" b="1" smtClean="0"/>
              <a:t>The constraint checker detects global, high-level errors.</a:t>
            </a:r>
            <a:r>
              <a:rPr lang="en-US" altLang="zh-CN" smtClean="0"/>
              <a:t> The constraint checker within the Knit unit compiler can detect “global” errors that involve many parts of a system, whereas a conventional language type system is restricted to detecting relatively local errors. Such global constraints often deal with high-level system composition issues—e.g., ensuring that domain-specific properties hold across many interconnected components—whereas conventional type systems and tools are restricted to detecting relatively low-level and general types of errors such as uncaught exceptions  [</a:t>
            </a:r>
            <a:r>
              <a:rPr lang="en-US" altLang="zh-CN" smtClean="0">
                <a:hlinkClick r:id="rId10" action="ppaction://hlinksldjump"/>
              </a:rPr>
              <a:t>1</a:t>
            </a:r>
            <a:r>
              <a:rPr lang="en-US" altLang="zh-CN" smtClean="0"/>
              <a:t>], dereferenced null pointers  [</a:t>
            </a:r>
            <a:r>
              <a:rPr lang="en-US" altLang="zh-CN" smtClean="0">
                <a:hlinkClick r:id="rId10" action="ppaction://hlinksldjump"/>
              </a:rPr>
              <a:t>7</a:t>
            </a:r>
            <a:r>
              <a:rPr lang="en-US" altLang="zh-CN" smtClean="0"/>
              <a:t>], and race conditions  [</a:t>
            </a:r>
            <a:r>
              <a:rPr lang="en-US" altLang="zh-CN" smtClean="0">
                <a:hlinkClick r:id="rId10" action="ppaction://hlinksldjump"/>
              </a:rPr>
              <a:t>9</a:t>
            </a:r>
            <a:r>
              <a:rPr lang="en-US" altLang="zh-CN" smtClean="0"/>
              <a:t>]. </a:t>
            </a:r>
          </a:p>
          <a:p>
            <a:r>
              <a:rPr lang="en-US" altLang="zh-CN" b="1" smtClean="0"/>
              <a:t>Constraints express domain-specific design rules.</a:t>
            </a:r>
            <a:r>
              <a:rPr lang="en-US" altLang="zh-CN" smtClean="0"/>
              <a:t> A software architect is often interested in detecting domain-specific errors. For example, recent versions of RTLinux  [</a:t>
            </a:r>
            <a:r>
              <a:rPr lang="en-US" altLang="zh-CN" smtClean="0">
                <a:hlinkClick r:id="rId10" action="ppaction://hlinksldjump"/>
              </a:rPr>
              <a:t>24</a:t>
            </a:r>
            <a:r>
              <a:rPr lang="en-US" altLang="zh-CN" smtClean="0"/>
              <a:t>] permit normal (user-level) application code to be called from a hard real-time kernel. Without going into detail, an essential requirement of such applications is that they never invoke a system call while running in real-time mode. We have used Knit’s constraint system to check this constraint for RTLinux applications: i.e., to verify, at compile-time, that there are no paths from an application’s real-time signal handler into the Linux kernel. </a:t>
            </a:r>
          </a:p>
          <a:p>
            <a:r>
              <a:rPr lang="en-US" altLang="zh-CN" b="1" smtClean="0"/>
              <a:t>Design errors are separated from implementation</a:t>
            </a:r>
            <a:r>
              <a:rPr lang="en-US" altLang="zh-CN" smtClean="0"/>
              <a:t> </a:t>
            </a:r>
            <a:r>
              <a:rPr lang="en-US" altLang="zh-CN" b="1" smtClean="0"/>
              <a:t>errors. </a:t>
            </a:r>
            <a:r>
              <a:rPr lang="en-US" altLang="zh-CN" smtClean="0"/>
              <a:t>In particular, this reduces the level of expertise required in order to use (or reuse) a component correctly, inside or outside of a pattern. </a:t>
            </a:r>
          </a:p>
          <a:p>
            <a:r>
              <a:rPr lang="en-US" altLang="zh-CN" b="1" smtClean="0"/>
              <a:t>The constraint checker need not deal with the base</a:t>
            </a:r>
            <a:r>
              <a:rPr lang="en-US" altLang="zh-CN" smtClean="0"/>
              <a:t> </a:t>
            </a:r>
            <a:r>
              <a:rPr lang="en-US" altLang="zh-CN" b="1" smtClean="0"/>
              <a:t>implementation language. </a:t>
            </a:r>
            <a:r>
              <a:rPr lang="en-US" altLang="zh-CN" smtClean="0"/>
              <a:t>Our constraint checker deals only with the unit specification language, not with the source code of the components. Because the unit language is simple, the constraint checker is simple and precise. Further, it would be easy to extend with more powerful and perhaps more pattern-specific reasoning methods in the future. In contrast, to detect design errors in a conventionally realized design pattern, a tool would need to deal with all the complexities of the base implementation language: loops, recursion, exceptions, typecasts, virtual functions, pointers, and so on. Such a tool is therefore difficult to create—greatly raising the barrier to developing domain-specific analyses—and is often imprecise. </a:t>
            </a:r>
          </a:p>
          <a:p>
            <a:r>
              <a:rPr lang="en-US" altLang="zh-CN" smtClean="0"/>
              <a:t>Many architecture description languages can provide the advantages described above: like our tools, they achieve this by separating the description of the architecture from the implementation of the components, and by being domain-specific instead of general-purpose. Bringing these features to bear on the realization of design patterns is one of the strengths of our tools and approach. </a:t>
            </a:r>
          </a:p>
          <a:p>
            <a:r>
              <a:rPr lang="en-US" altLang="zh-CN" b="1" smtClean="0"/>
              <a:t>4.1.2 Performance Optimization</a:t>
            </a:r>
          </a:p>
          <a:p>
            <a:r>
              <a:rPr lang="en-US" altLang="zh-CN" smtClean="0"/>
              <a:t>Another strength of our approach is that static pattern knowledge is readily available for system optimization. The conventional approach to realizing patterns uses language features that introduce indirections to achieve greater flexibility. These indirections—principally indirect function calls—impose a performance penalty that can often be avoided in our approach. </a:t>
            </a:r>
          </a:p>
          <a:p>
            <a:r>
              <a:rPr lang="en-US" altLang="zh-CN" b="1" smtClean="0"/>
              <a:t>Static implementation enables many optimizations.</a:t>
            </a:r>
            <a:r>
              <a:rPr lang="en-US" altLang="zh-CN" smtClean="0"/>
              <a:t> When component instances are connected statically, indirect function calls are often turned into direct calls. This affords the compiler the opportunity to inline function calls, thus eliminating overhead and exposing additional and often more significant opportunities for optimization, especially those that specialize a function for a particular context. In addition, highly optimizing compilers, or compilers aided by a source transformation that Knit can perform, are able to inline functions across module boundaries. In previous work  [</a:t>
            </a:r>
            <a:r>
              <a:rPr lang="en-US" altLang="zh-CN" smtClean="0">
                <a:hlinkClick r:id="rId10" action="ppaction://hlinksldjump"/>
              </a:rPr>
              <a:t>21</a:t>
            </a:r>
            <a:r>
              <a:rPr lang="en-US" altLang="zh-CN" smtClean="0"/>
              <a:t>], we used Knit to implement a network router made of very small components. (Each packet traversed 10-20 components while being forwarded.) Applying cross-component inlining eliminated the cost of many function calls but, more significantly, enabled the C compiler to apply all of its intra-procedural optimizations. The overall effect of this optimization was to reduce the execution time of the routing components by 35%. </a:t>
            </a:r>
          </a:p>
          <a:p>
            <a:r>
              <a:rPr lang="en-US" altLang="zh-CN" b="1" smtClean="0"/>
              <a:t>Static implementation makes performance less sensitive</a:t>
            </a:r>
            <a:r>
              <a:rPr lang="en-US" altLang="zh-CN" smtClean="0"/>
              <a:t> </a:t>
            </a:r>
            <a:r>
              <a:rPr lang="en-US" altLang="zh-CN" b="1" smtClean="0"/>
              <a:t>to code changes. </a:t>
            </a:r>
            <a:r>
              <a:rPr lang="en-US" altLang="zh-CN" smtClean="0"/>
              <a:t>To eliminate virtual function calls, a compiler requires a global (or near global) analysis of the program being optimized. These analyses are necessarily affected by subtle features of how the program is expressed: a consequence is that any change to that program could potentially change the analysis result and therefore change whether or not the optimization can be applied. In a performance-sensitive situation (e.g., in real-time code), loss of an optimization may affect program correctness. By making static knowledge explicit, our approach to patterns helps to reduce the complexity of the resulting system, thus promoting compile-time analysis and making “global” performance less sensitive to local code changes. </a:t>
            </a:r>
          </a:p>
          <a:p>
            <a:r>
              <a:rPr lang="en-US" altLang="zh-CN" b="1" smtClean="0"/>
              <a:t>4.1.3 Ease of Understanding and Code Reuse</a:t>
            </a:r>
          </a:p>
          <a:p>
            <a:r>
              <a:rPr lang="en-US" altLang="zh-CN" smtClean="0"/>
              <a:t>In the conventional approach to realizing design patterns, one takes into account the role of each participant when implementing the participant—or, if the pattern is applied after implementation, one modifies the participant to reflect their roles in the pattern. In our approach, because units do not contain direct references to other participants, units often need no modification in order to be used in a particular role in a pattern. Avoiding even small changes to the participants leads to significant benefits. </a:t>
            </a:r>
          </a:p>
          <a:p>
            <a:r>
              <a:rPr lang="en-US" altLang="zh-CN" b="1" smtClean="0"/>
              <a:t>The approach is usable when code cannot be changed.</a:t>
            </a:r>
            <a:r>
              <a:rPr lang="en-US" altLang="zh-CN" smtClean="0"/>
              <a:t> The implementation of a participant may be unchangeable if the code has multiple users with different needs, if the source code is not available, or if the code is being actively maintained by a separate organization. For instance, the developers of the OSKit cannot practically afford to change the Linux components that they incorporate: they must deal with the code as it is written. </a:t>
            </a:r>
          </a:p>
          <a:p>
            <a:r>
              <a:rPr lang="en-US" altLang="zh-CN" b="1" smtClean="0"/>
              <a:t>A participant can be used in multiple patterns.</a:t>
            </a:r>
            <a:r>
              <a:rPr lang="en-US" altLang="zh-CN" smtClean="0"/>
              <a:t> Separating a participant’s role from its implementation is beneficial when the implementation can be “reused” to servein many different roles, perhaps concurrently in several different patterns. The unit model allows a programmer to separate a participant’s primary implementation from any code needed to adapt that implementation to a particular pattern role: by creating a unit composition, a programmer can “weave” code at the imports and exports of a participant unit instance. </a:t>
            </a:r>
          </a:p>
          <a:p>
            <a:r>
              <a:rPr lang="en-US" altLang="zh-CN" b="1" smtClean="0"/>
              <a:t>Code is not obfuscated with indirections. </a:t>
            </a:r>
            <a:r>
              <a:rPr lang="en-US" altLang="zh-CN" smtClean="0"/>
              <a:t>The conventional realization of a design pattern often achieves flexibility by introducing additional levels of indirection that are apparent in the implementations of the participants. This indirection can obscure the primary purpose of the code. For example, before applying the unit model to the OSKit, we relied on objects, factories, and registries to enable reconfiguration. Over time, much OSKit code came to look like the following: </a:t>
            </a:r>
          </a:p>
          <a:p>
            <a:r>
              <a:rPr lang="en-US" altLang="zh-CN" smtClean="0"/>
              <a:t/>
            </a:r>
            <a:br>
              <a:rPr lang="en-US" altLang="zh-CN" smtClean="0"/>
            </a:br>
            <a:r>
              <a:rPr lang="en-US" altLang="zh-CN" smtClean="0"/>
              <a:t>    </a:t>
            </a:r>
            <a:r>
              <a:rPr lang="en-US" altLang="zh-CN" smtClean="0">
                <a:latin typeface="Courier New" panose="02070309020205020404" pitchFamily="49" charset="0"/>
              </a:rPr>
              <a:t>clientos</a:t>
            </a:r>
            <a:r>
              <a:rPr lang="en-US" altLang="zh-CN" smtClean="0"/>
              <a:t> </a:t>
            </a:r>
            <a:r>
              <a:rPr lang="en-US" altLang="zh-CN" smtClean="0">
                <a:latin typeface="Courier New" panose="02070309020205020404" pitchFamily="49" charset="0"/>
              </a:rPr>
              <a:t>=</a:t>
            </a:r>
            <a:r>
              <a:rPr lang="en-US" altLang="zh-CN" smtClean="0"/>
              <a:t> </a:t>
            </a:r>
            <a:r>
              <a:rPr lang="en-US" altLang="zh-CN" smtClean="0">
                <a:latin typeface="Courier New" panose="02070309020205020404" pitchFamily="49" charset="0"/>
              </a:rPr>
              <a:t>registry-&gt;lookup(registry,</a:t>
            </a:r>
            <a:r>
              <a:rPr lang="en-US" altLang="zh-CN" smtClean="0"/>
              <a:t> </a:t>
            </a:r>
            <a:r>
              <a:rPr lang="en-US" altLang="zh-CN" smtClean="0">
                <a:latin typeface="Courier New" panose="02070309020205020404" pitchFamily="49" charset="0"/>
              </a:rPr>
              <a:t>clios_iid);</a:t>
            </a:r>
            <a:r>
              <a:rPr lang="en-US" altLang="zh-CN" smtClean="0"/>
              <a:t> </a:t>
            </a:r>
            <a:br>
              <a:rPr lang="en-US" altLang="zh-CN" smtClean="0"/>
            </a:br>
            <a:r>
              <a:rPr lang="en-US" altLang="zh-CN" smtClean="0"/>
              <a:t>    </a:t>
            </a:r>
            <a:r>
              <a:rPr lang="en-US" altLang="zh-CN" smtClean="0">
                <a:latin typeface="Courier New" panose="02070309020205020404" pitchFamily="49" charset="0"/>
              </a:rPr>
              <a:t>fsn</a:t>
            </a:r>
            <a:r>
              <a:rPr lang="en-US" altLang="zh-CN" smtClean="0"/>
              <a:t>      </a:t>
            </a:r>
            <a:r>
              <a:rPr lang="en-US" altLang="zh-CN" smtClean="0">
                <a:latin typeface="Courier New" panose="02070309020205020404" pitchFamily="49" charset="0"/>
              </a:rPr>
              <a:t>=</a:t>
            </a:r>
            <a:r>
              <a:rPr lang="en-US" altLang="zh-CN" smtClean="0"/>
              <a:t> </a:t>
            </a:r>
            <a:r>
              <a:rPr lang="en-US" altLang="zh-CN" smtClean="0">
                <a:latin typeface="Courier New" panose="02070309020205020404" pitchFamily="49" charset="0"/>
              </a:rPr>
              <a:t>clientos-&gt;create_fsnamespace(filesys);</a:t>
            </a:r>
            <a:r>
              <a:rPr lang="en-US" altLang="zh-CN" smtClean="0"/>
              <a:t> </a:t>
            </a:r>
            <a:br>
              <a:rPr lang="en-US" altLang="zh-CN" smtClean="0"/>
            </a:br>
            <a:r>
              <a:rPr lang="en-US" altLang="zh-CN" smtClean="0"/>
              <a:t>    </a:t>
            </a:r>
            <a:r>
              <a:rPr lang="en-US" altLang="zh-CN" smtClean="0">
                <a:latin typeface="Courier New" panose="02070309020205020404" pitchFamily="49" charset="0"/>
              </a:rPr>
              <a:t>file</a:t>
            </a:r>
            <a:r>
              <a:rPr lang="en-US" altLang="zh-CN" smtClean="0"/>
              <a:t>     </a:t>
            </a:r>
            <a:r>
              <a:rPr lang="en-US" altLang="zh-CN" smtClean="0">
                <a:latin typeface="Courier New" panose="02070309020205020404" pitchFamily="49" charset="0"/>
              </a:rPr>
              <a:t>=</a:t>
            </a:r>
            <a:r>
              <a:rPr lang="en-US" altLang="zh-CN" smtClean="0"/>
              <a:t> </a:t>
            </a:r>
            <a:r>
              <a:rPr lang="en-US" altLang="zh-CN" smtClean="0">
                <a:latin typeface="Courier New" panose="02070309020205020404" pitchFamily="49" charset="0"/>
              </a:rPr>
              <a:t>fsn-&gt;lookup_path("/usr/bin/latex");</a:t>
            </a:r>
            <a:r>
              <a:rPr lang="en-US" altLang="zh-CN" smtClean="0"/>
              <a:t> </a:t>
            </a:r>
          </a:p>
          <a:p>
            <a:r>
              <a:rPr lang="en-US" altLang="zh-CN" smtClean="0"/>
              <a:t>The code was often further complicated to deal with run-time errors. In any particular system, however, the values of </a:t>
            </a:r>
            <a:r>
              <a:rPr lang="en-US" altLang="zh-CN" smtClean="0">
                <a:latin typeface="Courier New" panose="02070309020205020404" pitchFamily="49" charset="0"/>
              </a:rPr>
              <a:t>clientos </a:t>
            </a:r>
            <a:r>
              <a:rPr lang="en-US" altLang="zh-CN" smtClean="0"/>
              <a:t>and </a:t>
            </a:r>
            <a:r>
              <a:rPr lang="en-US" altLang="zh-CN" smtClean="0">
                <a:latin typeface="Courier New" panose="02070309020205020404" pitchFamily="49" charset="0"/>
              </a:rPr>
              <a:t>fsn </a:t>
            </a:r>
            <a:r>
              <a:rPr lang="en-US" altLang="zh-CN" smtClean="0"/>
              <a:t>were fixed in the system configuration, and knowable at compile-time. After applying our approach, such code could often be simplified to just: </a:t>
            </a:r>
          </a:p>
          <a:p>
            <a:r>
              <a:rPr lang="en-US" altLang="zh-CN" smtClean="0"/>
              <a:t/>
            </a:r>
            <a:br>
              <a:rPr lang="en-US" altLang="zh-CN" smtClean="0"/>
            </a:br>
            <a:r>
              <a:rPr lang="en-US" altLang="zh-CN" smtClean="0"/>
              <a:t>    </a:t>
            </a:r>
            <a:r>
              <a:rPr lang="en-US" altLang="zh-CN" smtClean="0">
                <a:latin typeface="Courier New" panose="02070309020205020404" pitchFamily="49" charset="0"/>
              </a:rPr>
              <a:t>file</a:t>
            </a:r>
            <a:r>
              <a:rPr lang="en-US" altLang="zh-CN" smtClean="0"/>
              <a:t> </a:t>
            </a:r>
            <a:r>
              <a:rPr lang="en-US" altLang="zh-CN" smtClean="0">
                <a:latin typeface="Courier New" panose="02070309020205020404" pitchFamily="49" charset="0"/>
              </a:rPr>
              <a:t>=</a:t>
            </a:r>
            <a:r>
              <a:rPr lang="en-US" altLang="zh-CN" smtClean="0"/>
              <a:t> </a:t>
            </a:r>
            <a:r>
              <a:rPr lang="en-US" altLang="zh-CN" smtClean="0">
                <a:latin typeface="Courier New" panose="02070309020205020404" pitchFamily="49" charset="0"/>
              </a:rPr>
              <a:t>lookup_path("/usr/bin/latex");</a:t>
            </a:r>
            <a:r>
              <a:rPr lang="en-US" altLang="zh-CN" smtClean="0"/>
              <a:t> </a:t>
            </a:r>
          </a:p>
          <a:p>
            <a:r>
              <a:rPr lang="en-US" altLang="zh-CN" smtClean="0"/>
              <a:t>making it clear that the selection of </a:t>
            </a:r>
            <a:r>
              <a:rPr lang="en-US" altLang="zh-CN" smtClean="0">
                <a:latin typeface="Courier New" panose="02070309020205020404" pitchFamily="49" charset="0"/>
              </a:rPr>
              <a:t>lookup_path</a:t>
            </a:r>
            <a:r>
              <a:rPr lang="en-US" altLang="zh-CN" smtClean="0"/>
              <a:t>’s implementation is a static, not dynamic, system property. </a:t>
            </a:r>
          </a:p>
          <a:p>
            <a:r>
              <a:rPr lang="en-US" altLang="zh-CN" b="1" smtClean="0"/>
              <a:t>4.2 Costs of Our Approach</a:t>
            </a:r>
          </a:p>
          <a:p>
            <a:r>
              <a:rPr lang="en-US" altLang="zh-CN" smtClean="0"/>
              <a:t>Our approach to realizing design patterns is not appropriate for all situations and design problems. The following paragraphs summarize the costs and potential problems of our approach. </a:t>
            </a:r>
          </a:p>
          <a:p>
            <a:r>
              <a:rPr lang="en-US" altLang="zh-CN" b="1" smtClean="0"/>
              <a:t>Our approach only specifies the static parts of patterns.</a:t>
            </a:r>
            <a:r>
              <a:rPr lang="en-US" altLang="zh-CN" smtClean="0"/>
              <a:t> The main goal of our approach is to use an external component language to specify the static aspects of system architecture. It is inappropriate (and often infeasible) to use our approach to specify fundamentally dynamic elements of software architecture. </a:t>
            </a:r>
          </a:p>
          <a:p>
            <a:r>
              <a:rPr lang="en-US" altLang="zh-CN" b="1" smtClean="0"/>
              <a:t>Our approach commits code to being static or dynamic.</a:t>
            </a:r>
            <a:r>
              <a:rPr lang="en-US" altLang="zh-CN" smtClean="0"/>
              <a:t> One can imagine that having carefully used our approach (with its emphasis on static participants and relationships) to realize a pattern, a change of requirements might turn a relationship from static to dynamic, requiring that the pattern be re-implemented using the conventional object-oriented approach (with its emphasis on dynamic participants and relationships). This is a problem: while it is easy to use a dynamic system in a static situation, it is not so easy to use a static system in a dynamic way. Therefore, when using our approach, one should design systems in such a way that expected changes in the system requirements are unlikely to require changing the static and dynamic natures of pattern participants—but we recognize that this is not always possible. An automated implementation of our approach (perhaps based on partial evaluation  [</a:t>
            </a:r>
            <a:r>
              <a:rPr lang="en-US" altLang="zh-CN" smtClean="0">
                <a:hlinkClick r:id="rId10" action="ppaction://hlinksldjump"/>
              </a:rPr>
              <a:t>6</a:t>
            </a:r>
            <a:r>
              <a:rPr lang="en-US" altLang="zh-CN" smtClean="0"/>
              <a:t>]) could partly solve this problem by transforming dynamic code into static code, although this would not promote the benefit of easier writing and understanding of code through eliminated indirections. </a:t>
            </a:r>
          </a:p>
          <a:p>
            <a:r>
              <a:rPr lang="en-US" altLang="zh-CN" b="1" smtClean="0"/>
              <a:t>Our approach requires support for the unit component</a:t>
            </a:r>
            <a:r>
              <a:rPr lang="en-US" altLang="zh-CN" smtClean="0"/>
              <a:t> </a:t>
            </a:r>
            <a:r>
              <a:rPr lang="en-US" altLang="zh-CN" b="1" smtClean="0"/>
              <a:t>model. </a:t>
            </a:r>
            <a:r>
              <a:rPr lang="en-US" altLang="zh-CN" smtClean="0"/>
              <a:t>To fully benefit from our approach, one needs language support in the form of an advanced module or component system and, ideally, a constraint checking system. This implies several costs: one must switch to using new tools, learn the component definition and linking language, learn to use the constraint checking language, and convert existing codebases to use the component language. This can be a significant undertaking. As described in </a:t>
            </a:r>
            <a:r>
              <a:rPr lang="en-US" altLang="zh-CN" smtClean="0">
                <a:hlinkClick r:id="rId10" action="ppaction://hlinksldjump"/>
              </a:rPr>
              <a:t>Section 2</a:t>
            </a:r>
            <a:r>
              <a:rPr lang="en-US" altLang="zh-CN" smtClean="0"/>
              <a:t>, however, it is possible to use existing tools and techniques to achieve some (but not all) of the benefits of the unit component model. </a:t>
            </a:r>
          </a:p>
          <a:p>
            <a:r>
              <a:rPr lang="en-US" altLang="zh-CN" b="1" smtClean="0"/>
              <a:t>Our approach can obscure the differences between</a:t>
            </a:r>
            <a:r>
              <a:rPr lang="en-US" altLang="zh-CN" smtClean="0"/>
              <a:t> </a:t>
            </a:r>
            <a:r>
              <a:rPr lang="en-US" altLang="zh-CN" b="1" smtClean="0"/>
              <a:t>patterns. </a:t>
            </a:r>
            <a:r>
              <a:rPr lang="en-US" altLang="zh-CN" smtClean="0"/>
              <a:t>When one looks at the unit diagrams of participants and relationships, it is clear that sometimes, different patterns look the same when realized in our approach. However, this observation is also true of the conventional approach to patterns: many patterns are realized in similar ways but differ significantly in their purpose. </a:t>
            </a:r>
          </a:p>
          <a:p>
            <a:r>
              <a:rPr lang="en-US" altLang="zh-CN" b="1" smtClean="0"/>
              <a:t>5 Related Work</a:t>
            </a:r>
          </a:p>
          <a:p>
            <a:r>
              <a:rPr lang="en-US" altLang="zh-CN" smtClean="0"/>
              <a:t>Gamma et al.’s </a:t>
            </a:r>
            <a:r>
              <a:rPr lang="en-US" altLang="zh-CN" i="1" smtClean="0"/>
              <a:t>Design Patterns </a:t>
            </a:r>
            <a:r>
              <a:rPr lang="en-US" altLang="zh-CN" smtClean="0"/>
              <a:t>book  [</a:t>
            </a:r>
            <a:r>
              <a:rPr lang="en-US" altLang="zh-CN" smtClean="0">
                <a:hlinkClick r:id="rId10" action="ppaction://hlinksldjump"/>
              </a:rPr>
              <a:t>13</a:t>
            </a:r>
            <a:r>
              <a:rPr lang="en-US" altLang="zh-CN" smtClean="0"/>
              <a:t>] triggered a flurryof papers on implementing patterns in object-oriented languages. Here, we consider representatives of particular styles of implementation. Bosch  [</a:t>
            </a:r>
            <a:r>
              <a:rPr lang="en-US" altLang="zh-CN" smtClean="0">
                <a:hlinkClick r:id="rId10" action="ppaction://hlinksldjump"/>
              </a:rPr>
              <a:t>3</a:t>
            </a:r>
            <a:r>
              <a:rPr lang="en-US" altLang="zh-CN" smtClean="0"/>
              <a:t>] describes a language LayOM for constructing C++ classes by adding a number of layers to a simple class. By using layers corresponding to particular patterns, Bosch solves the </a:t>
            </a:r>
            <a:r>
              <a:rPr lang="en-US" altLang="zh-CN" i="1" smtClean="0"/>
              <a:t>traceability</a:t>
            </a:r>
            <a:r>
              <a:rPr lang="en-US" altLang="zh-CN" smtClean="0"/>
              <a:t> problem—that it is hard to find and identify patterns in one’s code—and enables pattern implementations to be reused. However, because the layers form part of the class description, the role of each pattern participant is hardwired and the participants cannot be used in other patterns without being modified. Bosch makes no mention of static analysis, detecting design errors, or optimization. Marcos et al.  [</a:t>
            </a:r>
            <a:r>
              <a:rPr lang="en-US" altLang="zh-CN" smtClean="0">
                <a:hlinkClick r:id="rId10" action="ppaction://hlinksldjump"/>
              </a:rPr>
              <a:t>16</a:t>
            </a:r>
            <a:r>
              <a:rPr lang="en-US" altLang="zh-CN" smtClean="0"/>
              <a:t>] describe an approach that is closer to ours: the code that implements participants is clearly separated from the code that defines their roles in patterns. The difference is that their approach is based on run-time reflection within a metaprogramming system (CLOS), and so they do not support static analysis or optimization. Tatsubori and Chiba  [</a:t>
            </a:r>
            <a:r>
              <a:rPr lang="en-US" altLang="zh-CN" smtClean="0">
                <a:hlinkClick r:id="rId10" action="ppaction://hlinksldjump"/>
              </a:rPr>
              <a:t>23</a:t>
            </a:r>
            <a:r>
              <a:rPr lang="en-US" altLang="zh-CN" smtClean="0"/>
              <a:t>] describe a similar approach to that of Marcos et al., except that it uses OpenJava’s compile-time metaprogramming features. Like Marcos et al., they separate roles from participants and, because they use compile-time metaprogramming, it should be possible to perform static analysis. However, OpenJava does not provide anything like Knit’s unit constraint system. </a:t>
            </a:r>
          </a:p>
          <a:p>
            <a:r>
              <a:rPr lang="en-US" altLang="zh-CN" smtClean="0"/>
              <a:t>Krishnamurthi et al.  [</a:t>
            </a:r>
            <a:r>
              <a:rPr lang="en-US" altLang="zh-CN" smtClean="0">
                <a:hlinkClick r:id="rId10" action="ppaction://hlinksldjump"/>
              </a:rPr>
              <a:t>15</a:t>
            </a:r>
            <a:r>
              <a:rPr lang="en-US" altLang="zh-CN" smtClean="0"/>
              <a:t>] describe an approach to pattern implementation based on McMicMac, an advanced macro system for Scheme. Their approach is like that of Tatsubori and Chiba: patterns are expanded statically (enabling optimization) and the application of patterns is not separated from the definitions of the participants. Unlike OpenJava, McMicMac provides source-correlation and expansion-tracking facilities that allow errors to be reported in terms of the code that users wrote instead of its expansion, but there is no overall framework for detecting global design errors. </a:t>
            </a:r>
          </a:p>
          <a:p>
            <a:r>
              <a:rPr lang="en-US" altLang="zh-CN" smtClean="0"/>
              <a:t>Baumgartner et al.  [</a:t>
            </a:r>
            <a:r>
              <a:rPr lang="en-US" altLang="zh-CN" smtClean="0">
                <a:hlinkClick r:id="rId10" action="ppaction://hlinksldjump"/>
              </a:rPr>
              <a:t>2</a:t>
            </a:r>
            <a:r>
              <a:rPr lang="en-US" altLang="zh-CN" smtClean="0"/>
              <a:t>] discuss the influence of language features on the implementation of design patterns. Like us, they note that Gamma et al.’s pattern descriptions  [</a:t>
            </a:r>
            <a:r>
              <a:rPr lang="en-US" altLang="zh-CN" smtClean="0">
                <a:hlinkClick r:id="rId10" action="ppaction://hlinksldjump"/>
              </a:rPr>
              <a:t>13</a:t>
            </a:r>
            <a:r>
              <a:rPr lang="en-US" altLang="zh-CN" smtClean="0"/>
              <a:t>] would be very different in a language that directly supports abstract interfaces and a module mechanism separate from class hierarchies. Baumgartner also lists a number of other useful features including mixins and multimethods. MultiJava  [</a:t>
            </a:r>
            <a:r>
              <a:rPr lang="en-US" altLang="zh-CN" smtClean="0">
                <a:hlinkClick r:id="rId10" action="ppaction://hlinksldjump"/>
              </a:rPr>
              <a:t>5</a:t>
            </a:r>
            <a:r>
              <a:rPr lang="en-US" altLang="zh-CN" smtClean="0"/>
              <a:t>] adds some of these features to Java, enabling them to cleanly support the </a:t>
            </a:r>
            <a:r>
              <a:rPr lang="en-US" altLang="zh-CN" i="1" smtClean="0"/>
              <a:t>Visitor </a:t>
            </a:r>
            <a:r>
              <a:rPr lang="en-US" altLang="zh-CN" smtClean="0"/>
              <a:t>pattern and to describe “open classes.” Our colleagues’ paper on Jiazzi  [</a:t>
            </a:r>
            <a:r>
              <a:rPr lang="en-US" altLang="zh-CN" smtClean="0">
                <a:hlinkClick r:id="rId10" action="ppaction://hlinksldjump"/>
              </a:rPr>
              <a:t>17</a:t>
            </a:r>
            <a:r>
              <a:rPr lang="en-US" altLang="zh-CN" smtClean="0"/>
              <a:t>] shows how the open class pattern can be realized with units. Bruce et al.  [</a:t>
            </a:r>
            <a:r>
              <a:rPr lang="en-US" altLang="zh-CN" smtClean="0">
                <a:hlinkClick r:id="rId10" action="ppaction://hlinksldjump"/>
              </a:rPr>
              <a:t>4</a:t>
            </a:r>
            <a:r>
              <a:rPr lang="en-US" altLang="zh-CN" smtClean="0"/>
              <a:t>] describe virtual types and show how they apply to the </a:t>
            </a:r>
            <a:r>
              <a:rPr lang="en-US" altLang="zh-CN" i="1" smtClean="0"/>
              <a:t>Observer </a:t>
            </a:r>
            <a:r>
              <a:rPr lang="en-US" altLang="zh-CN" smtClean="0"/>
              <a:t>pattern. All of these papers describe language features that address problems in implementing patterns in object-oriented languages, but their focus is on the technology, not the approach enabled by that technology. </a:t>
            </a:r>
          </a:p>
          <a:p>
            <a:r>
              <a:rPr lang="en-US" altLang="zh-CN" smtClean="0"/>
              <a:t>At the other end of the spectrum, there are component programming models, module interconnection languages (MILs)  [</a:t>
            </a:r>
            <a:r>
              <a:rPr lang="en-US" altLang="zh-CN" smtClean="0">
                <a:hlinkClick r:id="rId10" action="ppaction://hlinksldjump"/>
              </a:rPr>
              <a:t>20</a:t>
            </a:r>
            <a:r>
              <a:rPr lang="en-US" altLang="zh-CN" smtClean="0"/>
              <a:t>], and architecture description languages (ADLs)  [</a:t>
            </a:r>
            <a:r>
              <a:rPr lang="en-US" altLang="zh-CN" smtClean="0">
                <a:hlinkClick r:id="rId10" action="ppaction://hlinksldjump"/>
              </a:rPr>
              <a:t>18</a:t>
            </a:r>
            <a:r>
              <a:rPr lang="en-US" altLang="zh-CN" smtClean="0"/>
              <a:t>]. Our implementations of the unit model lie at the intersection of these three approaches. Units are like COM or CORBA components except that units play a more static role in software design; units are like MILs in that each implementation of the unit model supports just one kind of unit interconnection; and units are like ADLs in that units support static reasoning about system design. </a:t>
            </a:r>
          </a:p>
          <a:p>
            <a:r>
              <a:rPr lang="en-US" altLang="zh-CN" smtClean="0"/>
              <a:t>Module interconnection languages are perhaps closest in purpose to the unit model. The best example we know of using a MIL in the way this paper suggests is FoxNet  [</a:t>
            </a:r>
            <a:r>
              <a:rPr lang="en-US" altLang="zh-CN" smtClean="0">
                <a:hlinkClick r:id="rId10" action="ppaction://hlinksldjump"/>
              </a:rPr>
              <a:t>14</a:t>
            </a:r>
            <a:r>
              <a:rPr lang="en-US" altLang="zh-CN" smtClean="0"/>
              <a:t>], a network stack that exploits ML’s powerful module language. However, although FoxNet clearly uses a number of patterns, there is no explicit statement of this fact and consequently no discussion of implementing a broad range of patterns using a MIL. </a:t>
            </a:r>
          </a:p>
          <a:p>
            <a:r>
              <a:rPr lang="en-US" altLang="zh-CN" smtClean="0"/>
              <a:t>Architecture description languages provide a similar but higher-level view of the system architecture to MILs. This higher-level view is the key difference. ADLs describe software designs in terms of architectural features, which may include patterns. ADLs may also provide implementations of these features: the details of implementation need not concern the user. In contrast, this paper is all about those implementation issues: we describe a method that ADL implementors could apply when adding new patterns to the set provided by their ADL. That said, ADLs provide more expressive languages for describing design rules, specifying components, and reasoning about system design than is currently supported by the unit model. We plan to incorporate more high-level ADL features into our unit languages in the future. </a:t>
            </a:r>
          </a:p>
          <a:p>
            <a:r>
              <a:rPr lang="en-US" altLang="zh-CN" b="1" smtClean="0"/>
              <a:t>6 Conclusion</a:t>
            </a:r>
          </a:p>
          <a:p>
            <a:r>
              <a:rPr lang="en-US" altLang="zh-CN" smtClean="0"/>
              <a:t>Design patterns can be realized in many ways: although they are often described in object-oriented terms, a pattern need not always be realized in an OOP language nor always with objects and interconnections created at run-time. In this paper we have presented a complementary realization of design patterns, in which patterns are statically specified in terms of the unit model of components. While this approach is not applicable to all software architectures, it can yield benefits when applied to static systems, and to static aspects of dynamic systems. These benefits include verification of architectural constraints on component compositions, and increased opportunities for optimization between components. </a:t>
            </a:r>
          </a:p>
          <a:p>
            <a:r>
              <a:rPr lang="en-US" altLang="zh-CN" b="1" smtClean="0"/>
              <a:t>7 Acknowledgments</a:t>
            </a:r>
          </a:p>
          <a:p>
            <a:r>
              <a:rPr lang="en-US" altLang="zh-CN" smtClean="0"/>
              <a:t>We thank Mike Hibler for his expert help with the OSKit, and Sean McDirmid for many fruitful discussions about the unit model and design patterns. Matthew Flatt, Jason Baker, David Coppit, and Joe Loyall provided valuable comments on drafts of this paper. We also thank the anonymous reviewers for their many helpful suggestions. </a:t>
            </a:r>
          </a:p>
          <a:p>
            <a:r>
              <a:rPr lang="en-US" altLang="zh-CN" smtClean="0"/>
              <a:t>This research was largely supported by the Defense Advanced Research Projects Agency, monitored by the Air Force Research Laboratory, under agreements F33615-00-C-1696 and F30602-99-1-0503. The U.S. Government is authorized to reproduce and distribute reprints for Governmental purposes notwithstanding any copyright annotation hereon. </a:t>
            </a:r>
          </a:p>
          <a:p>
            <a:r>
              <a:rPr lang="en-US" altLang="zh-CN" b="1" smtClean="0"/>
              <a:t>8 REFERENCES</a:t>
            </a:r>
          </a:p>
          <a:p>
            <a:r>
              <a:rPr lang="en-US" altLang="zh-CN" smtClean="0"/>
              <a:t>[1]   K. Arnold and J. Gosling. </a:t>
            </a:r>
            <a:r>
              <a:rPr lang="en-US" altLang="zh-CN" i="1" smtClean="0"/>
              <a:t>The Java Programming</a:t>
            </a:r>
            <a:r>
              <a:rPr lang="en-US" altLang="zh-CN" smtClean="0"/>
              <a:t> </a:t>
            </a:r>
            <a:r>
              <a:rPr lang="en-US" altLang="zh-CN" i="1" smtClean="0"/>
              <a:t>Language</a:t>
            </a:r>
            <a:r>
              <a:rPr lang="en-US" altLang="zh-CN" smtClean="0"/>
              <a:t>. The Java Series. Addison-Wesley, second edition, 1998. </a:t>
            </a:r>
          </a:p>
          <a:p>
            <a:r>
              <a:rPr lang="en-US" altLang="zh-CN" smtClean="0"/>
              <a:t>[2]   G. Baumgartner, K. Läufer, and V. F. Russo. On the interaction of object-oriented design patterns and programming languages. Technical Report CSD-TR-96-020, Department of Computer Sciences, Purdue University, 1996. </a:t>
            </a:r>
          </a:p>
          <a:p>
            <a:r>
              <a:rPr lang="en-US" altLang="zh-CN" smtClean="0"/>
              <a:t>[3]   J. Bosch. Design patterns as language constructs. </a:t>
            </a:r>
            <a:r>
              <a:rPr lang="en-US" altLang="zh-CN" i="1" smtClean="0"/>
              <a:t>Journal of Object-Oriented Programming</a:t>
            </a:r>
            <a:r>
              <a:rPr lang="en-US" altLang="zh-CN" smtClean="0"/>
              <a:t>, 11(2):18-32, 1998. </a:t>
            </a:r>
          </a:p>
          <a:p>
            <a:r>
              <a:rPr lang="en-US" altLang="zh-CN" smtClean="0"/>
              <a:t>[4]   K. B. Bruce and J. C. Vanderwaart. Semantics-driven language design: Statically type-safe virtual types in object-oriented languages. In </a:t>
            </a:r>
            <a:r>
              <a:rPr lang="en-US" altLang="zh-CN" i="1" smtClean="0"/>
              <a:t>Electronic Notes in</a:t>
            </a:r>
            <a:r>
              <a:rPr lang="en-US" altLang="zh-CN" smtClean="0"/>
              <a:t> </a:t>
            </a:r>
            <a:r>
              <a:rPr lang="en-US" altLang="zh-CN" i="1" smtClean="0"/>
              <a:t>Theoretical Computer Science</a:t>
            </a:r>
            <a:r>
              <a:rPr lang="en-US" altLang="zh-CN" smtClean="0"/>
              <a:t>, volume 20. Elsevier Science Publishers, 2000. </a:t>
            </a:r>
          </a:p>
          <a:p>
            <a:r>
              <a:rPr lang="en-US" altLang="zh-CN" smtClean="0"/>
              <a:t>[5]   C. Clifton, G. T. Leavens, C. Chambers, and T. Millstein. MultiJava: Modular open classes and symmetric multiple dispatch for Java. In </a:t>
            </a:r>
            <a:r>
              <a:rPr lang="en-US" altLang="zh-CN" i="1" smtClean="0"/>
              <a:t>Proc. of the 2000</a:t>
            </a:r>
            <a:r>
              <a:rPr lang="en-US" altLang="zh-CN" smtClean="0"/>
              <a:t> </a:t>
            </a:r>
            <a:r>
              <a:rPr lang="en-US" altLang="zh-CN" i="1" smtClean="0"/>
              <a:t>ACM SIGPLAN Conf. on Object-Oriented Programming,</a:t>
            </a:r>
            <a:r>
              <a:rPr lang="en-US" altLang="zh-CN" smtClean="0"/>
              <a:t> </a:t>
            </a:r>
            <a:r>
              <a:rPr lang="en-US" altLang="zh-CN" i="1" smtClean="0"/>
              <a:t>Systems, Languages, and Applications (OOPSLA ’00)</a:t>
            </a:r>
            <a:r>
              <a:rPr lang="en-US" altLang="zh-CN" smtClean="0"/>
              <a:t>, pages 130-145, Minneapolis, MN, Oct. 2000. </a:t>
            </a:r>
          </a:p>
          <a:p>
            <a:r>
              <a:rPr lang="en-US" altLang="zh-CN" smtClean="0"/>
              <a:t>[6]   C. Consel, L. Hornof, R. Marlet, G. Muller, S. Thibault, E.-N. Volanschi, J. Lawall, and J. Noyé. Partial evaluation for software engineering. </a:t>
            </a:r>
            <a:r>
              <a:rPr lang="en-US" altLang="zh-CN" i="1" smtClean="0"/>
              <a:t>ACM</a:t>
            </a:r>
            <a:r>
              <a:rPr lang="en-US" altLang="zh-CN" smtClean="0"/>
              <a:t> </a:t>
            </a:r>
            <a:r>
              <a:rPr lang="en-US" altLang="zh-CN" i="1" smtClean="0"/>
              <a:t>Computing Surveys</a:t>
            </a:r>
            <a:r>
              <a:rPr lang="en-US" altLang="zh-CN" smtClean="0"/>
              <a:t>, 30(3es), Sept. 1998. </a:t>
            </a:r>
          </a:p>
          <a:p>
            <a:r>
              <a:rPr lang="en-US" altLang="zh-CN" smtClean="0"/>
              <a:t>[7]   D. Engler, B. Chelf, A. Chou, and S. Hallem. Checking system rules using system-specific, programmer-written compiler extensions. In </a:t>
            </a:r>
            <a:r>
              <a:rPr lang="en-US" altLang="zh-CN" i="1" smtClean="0"/>
              <a:t>Proc. of the Fourth Symposium on Operating Systems</a:t>
            </a:r>
            <a:r>
              <a:rPr lang="en-US" altLang="zh-CN" smtClean="0"/>
              <a:t> </a:t>
            </a:r>
            <a:r>
              <a:rPr lang="en-US" altLang="zh-CN" i="1" smtClean="0"/>
              <a:t>Design and Implementation</a:t>
            </a:r>
            <a:r>
              <a:rPr lang="en-US" altLang="zh-CN" smtClean="0"/>
              <a:t>, pages 1-16, San Diego, CA, Oct. 2000. </a:t>
            </a:r>
          </a:p>
          <a:p>
            <a:r>
              <a:rPr lang="en-US" altLang="zh-CN" smtClean="0"/>
              <a:t>[8]   R. B. Findler and M. Flatt. Modular object-oriented programming with units and mixins. In </a:t>
            </a:r>
            <a:r>
              <a:rPr lang="en-US" altLang="zh-CN" i="1" smtClean="0"/>
              <a:t>Proc. of the Third</a:t>
            </a:r>
            <a:r>
              <a:rPr lang="en-US" altLang="zh-CN" smtClean="0"/>
              <a:t> </a:t>
            </a:r>
            <a:r>
              <a:rPr lang="en-US" altLang="zh-CN" i="1" smtClean="0"/>
              <a:t>ACM SIGPLAN International Conference on Functional</a:t>
            </a:r>
            <a:r>
              <a:rPr lang="en-US" altLang="zh-CN" smtClean="0"/>
              <a:t> </a:t>
            </a:r>
            <a:r>
              <a:rPr lang="en-US" altLang="zh-CN" i="1" smtClean="0"/>
              <a:t>Programming (ICFP ’98)</a:t>
            </a:r>
            <a:r>
              <a:rPr lang="en-US" altLang="zh-CN" smtClean="0"/>
              <a:t>, pages 94-104, Baltimore, MD, Sept. 1998. </a:t>
            </a:r>
          </a:p>
          <a:p>
            <a:r>
              <a:rPr lang="en-US" altLang="zh-CN" smtClean="0"/>
              <a:t>[9]   C. Flanagan and S. N. Fruend. Type-based race detection for Java. In </a:t>
            </a:r>
            <a:r>
              <a:rPr lang="en-US" altLang="zh-CN" i="1" smtClean="0"/>
              <a:t>Proc. of the ACM SIGPLAN</a:t>
            </a:r>
            <a:r>
              <a:rPr lang="en-US" altLang="zh-CN" smtClean="0"/>
              <a:t> </a:t>
            </a:r>
            <a:r>
              <a:rPr lang="en-US" altLang="zh-CN" i="1" smtClean="0"/>
              <a:t>’00 Conf. on Programming Language Design and</a:t>
            </a:r>
            <a:r>
              <a:rPr lang="en-US" altLang="zh-CN" smtClean="0"/>
              <a:t> </a:t>
            </a:r>
            <a:r>
              <a:rPr lang="en-US" altLang="zh-CN" i="1" smtClean="0"/>
              <a:t>Implementation (PLDI)</a:t>
            </a:r>
            <a:r>
              <a:rPr lang="en-US" altLang="zh-CN" smtClean="0"/>
              <a:t>, Vancouver, Canada, June 2000. </a:t>
            </a:r>
          </a:p>
          <a:p>
            <a:r>
              <a:rPr lang="en-US" altLang="zh-CN" smtClean="0"/>
              <a:t>[10]   M. Flatt. </a:t>
            </a:r>
            <a:r>
              <a:rPr lang="en-US" altLang="zh-CN" i="1" smtClean="0"/>
              <a:t>Programming Languages for Component</a:t>
            </a:r>
            <a:r>
              <a:rPr lang="en-US" altLang="zh-CN" smtClean="0"/>
              <a:t> </a:t>
            </a:r>
            <a:r>
              <a:rPr lang="en-US" altLang="zh-CN" i="1" smtClean="0"/>
              <a:t>Software</a:t>
            </a:r>
            <a:r>
              <a:rPr lang="en-US" altLang="zh-CN" smtClean="0"/>
              <a:t>. PhD thesis, Rice University, June 1999. </a:t>
            </a:r>
          </a:p>
          <a:p>
            <a:r>
              <a:rPr lang="en-US" altLang="zh-CN" smtClean="0"/>
              <a:t>[11]   M. Flatt and M. Felleisen. Units: Cool units for HOT languages. In </a:t>
            </a:r>
            <a:r>
              <a:rPr lang="en-US" altLang="zh-CN" i="1" smtClean="0"/>
              <a:t>Proc. of the ACM SIGPLAN ’98 Conf. on</a:t>
            </a:r>
            <a:r>
              <a:rPr lang="en-US" altLang="zh-CN" smtClean="0"/>
              <a:t> </a:t>
            </a:r>
            <a:r>
              <a:rPr lang="en-US" altLang="zh-CN" i="1" smtClean="0"/>
              <a:t>Programming Language Design and Implementation</a:t>
            </a:r>
            <a:r>
              <a:rPr lang="en-US" altLang="zh-CN" smtClean="0"/>
              <a:t> </a:t>
            </a:r>
            <a:r>
              <a:rPr lang="en-US" altLang="zh-CN" i="1" smtClean="0"/>
              <a:t>(PLDI)</a:t>
            </a:r>
            <a:r>
              <a:rPr lang="en-US" altLang="zh-CN" smtClean="0"/>
              <a:t>, pages 236-248, Montreal, Canada, June 1998. </a:t>
            </a:r>
          </a:p>
          <a:p>
            <a:r>
              <a:rPr lang="en-US" altLang="zh-CN" smtClean="0"/>
              <a:t>[12]   B. Ford, G. Back, G. Benson, J. Lepreau, A. Lin, and O. Shivers. The Flux OSKit: A substrate for OS and language research. In </a:t>
            </a:r>
            <a:r>
              <a:rPr lang="en-US" altLang="zh-CN" i="1" smtClean="0"/>
              <a:t>Proc. of the 16th ACM Symposium</a:t>
            </a:r>
            <a:r>
              <a:rPr lang="en-US" altLang="zh-CN" smtClean="0"/>
              <a:t> </a:t>
            </a:r>
            <a:r>
              <a:rPr lang="en-US" altLang="zh-CN" i="1" smtClean="0"/>
              <a:t>on Operating Systems Principles</a:t>
            </a:r>
            <a:r>
              <a:rPr lang="en-US" altLang="zh-CN" smtClean="0"/>
              <a:t>, pages 38-51, St. Malo, France, Oct. 1997. </a:t>
            </a:r>
          </a:p>
          <a:p>
            <a:r>
              <a:rPr lang="en-US" altLang="zh-CN" smtClean="0"/>
              <a:t>[13]   E. Gamma, R. Helm, R. Johnson, and J. Vlissides. </a:t>
            </a:r>
            <a:r>
              <a:rPr lang="en-US" altLang="zh-CN" i="1" smtClean="0"/>
              <a:t>Design Patterns: Elements of Reusable Object-Oriented</a:t>
            </a:r>
            <a:r>
              <a:rPr lang="en-US" altLang="zh-CN" smtClean="0"/>
              <a:t> </a:t>
            </a:r>
            <a:r>
              <a:rPr lang="en-US" altLang="zh-CN" i="1" smtClean="0"/>
              <a:t>Software</a:t>
            </a:r>
            <a:r>
              <a:rPr lang="en-US" altLang="zh-CN" smtClean="0"/>
              <a:t>. Addison-Wesley, 1995. </a:t>
            </a:r>
          </a:p>
          <a:p>
            <a:r>
              <a:rPr lang="en-US" altLang="zh-CN" smtClean="0"/>
              <a:t>[14]   B. Harper, E. Cooper, and P. Lee. The Fox project: Advanced development of systems software. Computer Science Department Technical Report 91-187, Carnegie Mellon University, 1991. </a:t>
            </a:r>
          </a:p>
          <a:p>
            <a:r>
              <a:rPr lang="en-US" altLang="zh-CN" smtClean="0"/>
              <a:t>[15]   S. Krishnamurthi, Y.-D. Erlich, and M. Felleisen. Expressing structural properties as language constructs. In </a:t>
            </a:r>
            <a:r>
              <a:rPr lang="en-US" altLang="zh-CN" i="1" smtClean="0"/>
              <a:t>Programming Languages and Systems (Proc. of the</a:t>
            </a:r>
            <a:r>
              <a:rPr lang="en-US" altLang="zh-CN" smtClean="0"/>
              <a:t> </a:t>
            </a:r>
            <a:r>
              <a:rPr lang="en-US" altLang="zh-CN" i="1" smtClean="0"/>
              <a:t>Eighth European Symp. on Programming, ESOP ’99)</a:t>
            </a:r>
            <a:r>
              <a:rPr lang="en-US" altLang="zh-CN" smtClean="0"/>
              <a:t>, volume 1576 of </a:t>
            </a:r>
            <a:r>
              <a:rPr lang="en-US" altLang="zh-CN" i="1" smtClean="0"/>
              <a:t>Lecture Notes in Computer Science</a:t>
            </a:r>
            <a:r>
              <a:rPr lang="en-US" altLang="zh-CN" smtClean="0"/>
              <a:t>, pages 258-272. Springer-Verlag, Mar. 1999. </a:t>
            </a:r>
          </a:p>
          <a:p>
            <a:r>
              <a:rPr lang="en-US" altLang="zh-CN" smtClean="0"/>
              <a:t>[16]   C. Marcos, M. Campo, and A. Pirotte. Reifying design patterns as metalevel constructs. </a:t>
            </a:r>
            <a:r>
              <a:rPr lang="en-US" altLang="zh-CN" i="1" smtClean="0"/>
              <a:t>Electronic Journal</a:t>
            </a:r>
            <a:r>
              <a:rPr lang="en-US" altLang="zh-CN" smtClean="0"/>
              <a:t> </a:t>
            </a:r>
            <a:r>
              <a:rPr lang="en-US" altLang="zh-CN" i="1" smtClean="0"/>
              <a:t>of SADIO</a:t>
            </a:r>
            <a:r>
              <a:rPr lang="en-US" altLang="zh-CN" smtClean="0"/>
              <a:t>, 2(1):17-29, 1999. </a:t>
            </a:r>
          </a:p>
          <a:p>
            <a:r>
              <a:rPr lang="en-US" altLang="zh-CN" smtClean="0"/>
              <a:t>[17]   S. McDirmid, M. Flatt, and W. C. Hsieh. Jiazzi: New-age components for old-fashioned Java. In </a:t>
            </a:r>
            <a:r>
              <a:rPr lang="en-US" altLang="zh-CN" i="1" smtClean="0"/>
              <a:t>Proc. of</a:t>
            </a:r>
            <a:r>
              <a:rPr lang="en-US" altLang="zh-CN" smtClean="0"/>
              <a:t> </a:t>
            </a:r>
            <a:r>
              <a:rPr lang="en-US" altLang="zh-CN" i="1" smtClean="0"/>
              <a:t>the 2001 ACM SIGPLAN Conf. on Object-Oriented</a:t>
            </a:r>
            <a:r>
              <a:rPr lang="en-US" altLang="zh-CN" smtClean="0"/>
              <a:t> </a:t>
            </a:r>
            <a:r>
              <a:rPr lang="en-US" altLang="zh-CN" i="1" smtClean="0"/>
              <a:t>Programming, Systems, Languages, and Applications</a:t>
            </a:r>
            <a:r>
              <a:rPr lang="en-US" altLang="zh-CN" smtClean="0"/>
              <a:t> </a:t>
            </a:r>
            <a:r>
              <a:rPr lang="en-US" altLang="zh-CN" i="1" smtClean="0"/>
              <a:t>(OOPSLA ’01)</a:t>
            </a:r>
            <a:r>
              <a:rPr lang="en-US" altLang="zh-CN" smtClean="0"/>
              <a:t>, pages 211-222, Tampa, FL, Oct. 2001. </a:t>
            </a:r>
          </a:p>
          <a:p>
            <a:r>
              <a:rPr lang="en-US" altLang="zh-CN" smtClean="0"/>
              <a:t>[18]   N. Medvidovic and R. N. Taylor. A classification and comparison framework for software architecture description languages. </a:t>
            </a:r>
            <a:r>
              <a:rPr lang="en-US" altLang="zh-CN" i="1" smtClean="0"/>
              <a:t>IEEE Transactions on Software</a:t>
            </a:r>
            <a:r>
              <a:rPr lang="en-US" altLang="zh-CN" smtClean="0"/>
              <a:t> </a:t>
            </a:r>
            <a:r>
              <a:rPr lang="en-US" altLang="zh-CN" i="1" smtClean="0"/>
              <a:t>Engineering</a:t>
            </a:r>
            <a:r>
              <a:rPr lang="en-US" altLang="zh-CN" smtClean="0"/>
              <a:t>, 26(1):70-93, Jan. 2000. </a:t>
            </a:r>
          </a:p>
          <a:p>
            <a:r>
              <a:rPr lang="en-US" altLang="zh-CN" smtClean="0"/>
              <a:t>[19]   J. G. Mitchell, W. Mayberry, and R. Sweet. </a:t>
            </a:r>
            <a:r>
              <a:rPr lang="en-US" altLang="zh-CN" i="1" smtClean="0"/>
              <a:t>Mesa</a:t>
            </a:r>
            <a:r>
              <a:rPr lang="en-US" altLang="zh-CN" smtClean="0"/>
              <a:t> </a:t>
            </a:r>
            <a:r>
              <a:rPr lang="en-US" altLang="zh-CN" i="1" smtClean="0"/>
              <a:t>Language Manual</a:t>
            </a:r>
            <a:r>
              <a:rPr lang="en-US" altLang="zh-CN" smtClean="0"/>
              <a:t>, 1979. </a:t>
            </a:r>
          </a:p>
          <a:p>
            <a:r>
              <a:rPr lang="en-US" altLang="zh-CN" smtClean="0"/>
              <a:t>[20]   R. Prieto-Diaz and J. M. Neighbors. Module interconnection languages. </a:t>
            </a:r>
            <a:r>
              <a:rPr lang="en-US" altLang="zh-CN" i="1" smtClean="0"/>
              <a:t>Journal of Systems and</a:t>
            </a:r>
            <a:r>
              <a:rPr lang="en-US" altLang="zh-CN" smtClean="0"/>
              <a:t> </a:t>
            </a:r>
            <a:r>
              <a:rPr lang="en-US" altLang="zh-CN" i="1" smtClean="0"/>
              <a:t>Software</a:t>
            </a:r>
            <a:r>
              <a:rPr lang="en-US" altLang="zh-CN" smtClean="0"/>
              <a:t>, 6(4), Nov. 1986. </a:t>
            </a:r>
          </a:p>
          <a:p>
            <a:r>
              <a:rPr lang="en-US" altLang="zh-CN" smtClean="0"/>
              <a:t>[21]   A. Reid, M. Flatt, L. Stoller, J. Lepreau, and E. Eide. Knit: Component composition for systems software. In </a:t>
            </a:r>
            <a:r>
              <a:rPr lang="en-US" altLang="zh-CN" i="1" smtClean="0"/>
              <a:t>Proc. of the Fourth Symposium</a:t>
            </a:r>
            <a:r>
              <a:rPr lang="en-US" altLang="zh-CN" smtClean="0"/>
              <a:t> </a:t>
            </a:r>
            <a:r>
              <a:rPr lang="en-US" altLang="zh-CN" i="1" smtClean="0"/>
              <a:t>on Operating Systems Design and Implementation</a:t>
            </a:r>
            <a:r>
              <a:rPr lang="en-US" altLang="zh-CN" smtClean="0"/>
              <a:t>, pages 347-360, San Diego, CA, Oct. 2000. </a:t>
            </a:r>
          </a:p>
          <a:p>
            <a:r>
              <a:rPr lang="en-US" altLang="zh-CN" smtClean="0"/>
              <a:t>[22]   C. Szyperski. </a:t>
            </a:r>
            <a:r>
              <a:rPr lang="en-US" altLang="zh-CN" i="1" smtClean="0"/>
              <a:t>Component Software: Beyond</a:t>
            </a:r>
            <a:r>
              <a:rPr lang="en-US" altLang="zh-CN" smtClean="0"/>
              <a:t> </a:t>
            </a:r>
            <a:r>
              <a:rPr lang="en-US" altLang="zh-CN" i="1" smtClean="0"/>
              <a:t>Object-Oriented Programming</a:t>
            </a:r>
            <a:r>
              <a:rPr lang="en-US" altLang="zh-CN" smtClean="0"/>
              <a:t>. Addison-Wesley, 1999. </a:t>
            </a:r>
          </a:p>
          <a:p>
            <a:r>
              <a:rPr lang="en-US" altLang="zh-CN" smtClean="0"/>
              <a:t>[23]   M. Tatsubori and S. Chiba. Programming support of design patterns with compile-time reflection. In </a:t>
            </a:r>
            <a:r>
              <a:rPr lang="en-US" altLang="zh-CN" i="1" smtClean="0"/>
              <a:t>Proc. of</a:t>
            </a:r>
            <a:r>
              <a:rPr lang="en-US" altLang="zh-CN" smtClean="0"/>
              <a:t> </a:t>
            </a:r>
            <a:r>
              <a:rPr lang="en-US" altLang="zh-CN" i="1" smtClean="0"/>
              <a:t>the OOPSLA ’98 Workshop on Reflective Programming</a:t>
            </a:r>
            <a:r>
              <a:rPr lang="en-US" altLang="zh-CN" smtClean="0"/>
              <a:t> </a:t>
            </a:r>
            <a:r>
              <a:rPr lang="en-US" altLang="zh-CN" i="1" smtClean="0"/>
              <a:t>in C++ and Java</a:t>
            </a:r>
            <a:r>
              <a:rPr lang="en-US" altLang="zh-CN" smtClean="0"/>
              <a:t>, pages 56-60, Vancouver, Canada, Oct. 1998. </a:t>
            </a:r>
          </a:p>
          <a:p>
            <a:r>
              <a:rPr lang="en-US" altLang="zh-CN" smtClean="0"/>
              <a:t>[24]   V. Yodaiken. The RTLinux manifesto. In </a:t>
            </a:r>
            <a:r>
              <a:rPr lang="en-US" altLang="zh-CN" i="1" smtClean="0"/>
              <a:t>Proc. of the</a:t>
            </a:r>
            <a:r>
              <a:rPr lang="en-US" altLang="zh-CN" smtClean="0"/>
              <a:t> </a:t>
            </a:r>
            <a:r>
              <a:rPr lang="en-US" altLang="zh-CN" i="1" smtClean="0"/>
              <a:t>Fifth Linux Expo</a:t>
            </a:r>
            <a:r>
              <a:rPr lang="en-US" altLang="zh-CN" smtClean="0"/>
              <a:t>, Raleigh, NC, Mar. 1999. </a:t>
            </a:r>
          </a:p>
          <a:p>
            <a:r>
              <a:rPr lang="en-US" altLang="zh-CN" smtClean="0"/>
              <a:t>Copyright © 2002 by the Association for Computing Machinery, Inc. Permission to make digital or hard copies of part or all of this work for personal or classroom use is granted without fee provided that copies are not made or distributed for profit or commercial advantage and that copies bear this notice and the full citation on the first page. Copyrights for components of this work owned by others than ACM must be honored. Abstracting with credit is permitted. To copy otherwise, to republish, to post on servers, or to redistribute to lists, requires prior specific permission and/or a fee. Request permissions from Publications Dept, ACM Inc., fax +1 (212) 869-0481, or </a:t>
            </a:r>
            <a:r>
              <a:rPr lang="en-US" altLang="zh-CN" smtClean="0">
                <a:hlinkClick r:id="rId13"/>
              </a:rPr>
              <a:t>permissions@acm.org</a:t>
            </a:r>
            <a:r>
              <a:rPr lang="en-US" altLang="zh-CN" smtClean="0"/>
              <a:t>. </a:t>
            </a:r>
            <a:endParaRPr lang="zh-CN" altLang="en-US" smtClean="0"/>
          </a:p>
          <a:p>
            <a:endParaRPr lang="zh-CN" altLang="en-US" smtClean="0"/>
          </a:p>
        </p:txBody>
      </p:sp>
    </p:spTree>
    <p:extLst>
      <p:ext uri="{BB962C8B-B14F-4D97-AF65-F5344CB8AC3E}">
        <p14:creationId xmlns:p14="http://schemas.microsoft.com/office/powerpoint/2010/main" val="4275449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70000"/>
              </a:lnSpc>
            </a:pPr>
            <a:endParaRPr lang="en-US" altLang="zh-CN" sz="300" dirty="0" smtClean="0"/>
          </a:p>
        </p:txBody>
      </p:sp>
    </p:spTree>
    <p:extLst>
      <p:ext uri="{BB962C8B-B14F-4D97-AF65-F5344CB8AC3E}">
        <p14:creationId xmlns:p14="http://schemas.microsoft.com/office/powerpoint/2010/main" val="254774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zh-CN" altLang="en-US" dirty="0" smtClean="0"/>
              <a:t>全局关系的导出水平分片（分段）存储不是基于其本身的属性，而是由其它关系的横向分段存储导出的。导出分段存储用于简化分段间的联接。</a:t>
            </a:r>
            <a:r>
              <a:rPr lang="zh-CN" altLang="en-US" b="1" dirty="0" smtClean="0"/>
              <a:t>分布连接</a:t>
            </a:r>
            <a:r>
              <a:rPr lang="zh-CN" altLang="en-US" dirty="0" smtClean="0"/>
              <a:t>是指横向分段的关系间的连接。当应用请求需要进行全局关系</a:t>
            </a:r>
            <a:r>
              <a:rPr lang="en-US" altLang="zh-CN" dirty="0" smtClean="0"/>
              <a:t>R</a:t>
            </a:r>
            <a:r>
              <a:rPr lang="zh-CN" altLang="en-US" dirty="0" smtClean="0"/>
              <a:t>和关系</a:t>
            </a:r>
            <a:r>
              <a:rPr lang="en-US" altLang="zh-CN" dirty="0" smtClean="0"/>
              <a:t>S</a:t>
            </a:r>
            <a:r>
              <a:rPr lang="zh-CN" altLang="en-US" dirty="0" smtClean="0"/>
              <a:t>间的连接时，应比较关系</a:t>
            </a:r>
            <a:r>
              <a:rPr lang="en-US" altLang="zh-CN" dirty="0" smtClean="0"/>
              <a:t>R</a:t>
            </a:r>
            <a:r>
              <a:rPr lang="zh-CN" altLang="en-US" dirty="0" smtClean="0"/>
              <a:t>和关系</a:t>
            </a:r>
            <a:r>
              <a:rPr lang="en-US" altLang="zh-CN" dirty="0" smtClean="0"/>
              <a:t>S</a:t>
            </a:r>
            <a:r>
              <a:rPr lang="zh-CN" altLang="en-US" dirty="0" smtClean="0"/>
              <a:t>的所有元组；因此，从原理上讲，需要比较关系</a:t>
            </a:r>
            <a:r>
              <a:rPr lang="en-US" altLang="zh-CN" dirty="0" smtClean="0"/>
              <a:t>R</a:t>
            </a:r>
            <a:r>
              <a:rPr lang="zh-CN" altLang="en-US" dirty="0" smtClean="0"/>
              <a:t>和关系</a:t>
            </a:r>
            <a:r>
              <a:rPr lang="en-US" altLang="zh-CN" dirty="0" smtClean="0"/>
              <a:t>S</a:t>
            </a:r>
            <a:r>
              <a:rPr lang="zh-CN" altLang="en-US" dirty="0" smtClean="0"/>
              <a:t>所有的分段</a:t>
            </a:r>
            <a:r>
              <a:rPr lang="en-US" altLang="zh-CN" dirty="0" err="1" smtClean="0"/>
              <a:t>Ri</a:t>
            </a:r>
            <a:r>
              <a:rPr lang="zh-CN" altLang="en-US" dirty="0" smtClean="0"/>
              <a:t>和</a:t>
            </a:r>
            <a:r>
              <a:rPr lang="en-US" altLang="zh-CN" dirty="0" err="1" smtClean="0"/>
              <a:t>Sj</a:t>
            </a:r>
            <a:r>
              <a:rPr lang="en-US" altLang="zh-CN" dirty="0" smtClean="0"/>
              <a:t>。</a:t>
            </a:r>
            <a:r>
              <a:rPr lang="zh-CN" altLang="en-US" dirty="0" smtClean="0"/>
              <a:t>然而，有时可能发生这种情况，某些部分连接</a:t>
            </a:r>
            <a:r>
              <a:rPr lang="en-US" altLang="zh-CN" dirty="0" err="1" smtClean="0"/>
              <a:t>Ri</a:t>
            </a:r>
            <a:r>
              <a:rPr lang="en-US" altLang="zh-CN" dirty="0" smtClean="0"/>
              <a:t> join </a:t>
            </a:r>
            <a:r>
              <a:rPr lang="en-US" altLang="zh-CN" dirty="0" err="1" smtClean="0"/>
              <a:t>Sj</a:t>
            </a:r>
            <a:r>
              <a:rPr lang="zh-CN" altLang="en-US" dirty="0" smtClean="0"/>
              <a:t>是空的，这是因为对于某一数据分布， </a:t>
            </a:r>
            <a:r>
              <a:rPr lang="en-US" altLang="zh-CN" dirty="0" err="1" smtClean="0"/>
              <a:t>Ri</a:t>
            </a:r>
            <a:r>
              <a:rPr lang="zh-CN" altLang="en-US" dirty="0" smtClean="0"/>
              <a:t>和</a:t>
            </a:r>
            <a:r>
              <a:rPr lang="en-US" altLang="zh-CN" dirty="0" err="1" smtClean="0"/>
              <a:t>Sj</a:t>
            </a:r>
            <a:r>
              <a:rPr lang="zh-CN" altLang="en-US" dirty="0" smtClean="0"/>
              <a:t>的连接属性不相交。</a:t>
            </a:r>
          </a:p>
          <a:p>
            <a:pPr>
              <a:lnSpc>
                <a:spcPct val="80000"/>
              </a:lnSpc>
            </a:pPr>
            <a:r>
              <a:rPr lang="zh-CN" altLang="en-US" dirty="0" smtClean="0"/>
              <a:t>例如学生关系</a:t>
            </a:r>
            <a:r>
              <a:rPr lang="en-US" altLang="zh-CN" dirty="0" smtClean="0"/>
              <a:t>S</a:t>
            </a:r>
            <a:r>
              <a:rPr lang="zh-CN" altLang="en-US" dirty="0" smtClean="0"/>
              <a:t>和选课关系</a:t>
            </a:r>
            <a:r>
              <a:rPr lang="en-US" altLang="zh-CN" dirty="0" smtClean="0"/>
              <a:t>SC</a:t>
            </a:r>
            <a:r>
              <a:rPr lang="zh-CN" altLang="en-US" dirty="0" smtClean="0"/>
              <a:t>。若要将</a:t>
            </a:r>
            <a:r>
              <a:rPr lang="en-US" altLang="zh-CN" dirty="0" smtClean="0"/>
              <a:t>SC</a:t>
            </a:r>
            <a:r>
              <a:rPr lang="zh-CN" altLang="en-US" dirty="0" smtClean="0"/>
              <a:t>划分为男生的各门课成绩和女生的各门课成绩，这就不可能从</a:t>
            </a:r>
            <a:r>
              <a:rPr lang="en-US" altLang="zh-CN" dirty="0" smtClean="0"/>
              <a:t>SC</a:t>
            </a:r>
            <a:r>
              <a:rPr lang="zh-CN" altLang="en-US" dirty="0" smtClean="0"/>
              <a:t>本身的属性性质来执行选择，必须从关系</a:t>
            </a:r>
            <a:r>
              <a:rPr lang="en-US" altLang="zh-CN" dirty="0" smtClean="0"/>
              <a:t>S</a:t>
            </a:r>
            <a:r>
              <a:rPr lang="zh-CN" altLang="en-US" dirty="0" smtClean="0"/>
              <a:t>的属性性质或关系</a:t>
            </a:r>
            <a:r>
              <a:rPr lang="en-US" altLang="zh-CN" dirty="0" smtClean="0"/>
              <a:t>S</a:t>
            </a:r>
            <a:r>
              <a:rPr lang="zh-CN" altLang="en-US" dirty="0" smtClean="0"/>
              <a:t>的水平段来导出：</a:t>
            </a:r>
          </a:p>
          <a:p>
            <a:pPr>
              <a:lnSpc>
                <a:spcPct val="80000"/>
              </a:lnSpc>
            </a:pPr>
            <a:r>
              <a:rPr lang="en-US" altLang="zh-CN" dirty="0" smtClean="0"/>
              <a:t>  define SC1 as select SC.S#, C#, GRADE from SC, S where SC.S#=S.S# and SEX=‘M’</a:t>
            </a:r>
          </a:p>
          <a:p>
            <a:pPr>
              <a:lnSpc>
                <a:spcPct val="80000"/>
              </a:lnSpc>
            </a:pPr>
            <a:r>
              <a:rPr lang="en-US" altLang="zh-CN" dirty="0" smtClean="0"/>
              <a:t>  define SC2 as select SC.S#, C#, GRADE from SC, S where SC.S#=S.S# and SEX=‘F’</a:t>
            </a:r>
          </a:p>
          <a:p>
            <a:pPr>
              <a:lnSpc>
                <a:spcPct val="80000"/>
              </a:lnSpc>
            </a:pPr>
            <a:r>
              <a:rPr lang="zh-CN" altLang="en-US" dirty="0" smtClean="0"/>
              <a:t>如果</a:t>
            </a:r>
            <a:r>
              <a:rPr lang="en-US" altLang="zh-CN" dirty="0" smtClean="0"/>
              <a:t>S</a:t>
            </a:r>
            <a:r>
              <a:rPr lang="zh-CN" altLang="en-US" dirty="0" smtClean="0"/>
              <a:t>已经进行水平分片，分为</a:t>
            </a:r>
            <a:r>
              <a:rPr lang="en-US" altLang="zh-CN" dirty="0" smtClean="0"/>
              <a:t>SF</a:t>
            </a:r>
            <a:r>
              <a:rPr lang="zh-CN" altLang="en-US" dirty="0" smtClean="0"/>
              <a:t>和</a:t>
            </a:r>
            <a:r>
              <a:rPr lang="en-US" altLang="zh-CN" dirty="0" smtClean="0"/>
              <a:t>SM</a:t>
            </a:r>
            <a:r>
              <a:rPr lang="zh-CN" altLang="en-US" dirty="0" smtClean="0"/>
              <a:t>，分别是男生全体和女生全体；则上述的片段定义可以基于片段</a:t>
            </a:r>
            <a:r>
              <a:rPr lang="en-US" altLang="zh-CN" dirty="0" smtClean="0"/>
              <a:t>SF</a:t>
            </a:r>
            <a:r>
              <a:rPr lang="zh-CN" altLang="en-US" dirty="0" smtClean="0"/>
              <a:t>和</a:t>
            </a:r>
            <a:r>
              <a:rPr lang="en-US" altLang="zh-CN" dirty="0" smtClean="0"/>
              <a:t>SM</a:t>
            </a:r>
            <a:r>
              <a:rPr lang="zh-CN" altLang="en-US" dirty="0" smtClean="0"/>
              <a:t>导出</a:t>
            </a:r>
          </a:p>
          <a:p>
            <a:pPr>
              <a:lnSpc>
                <a:spcPct val="80000"/>
              </a:lnSpc>
            </a:pPr>
            <a:r>
              <a:rPr lang="en-US" altLang="zh-CN" dirty="0" smtClean="0"/>
              <a:t> define SC1 as select * from SC where S# in</a:t>
            </a:r>
            <a:r>
              <a:rPr lang="zh-CN" altLang="en-US" dirty="0" smtClean="0"/>
              <a:t>（</a:t>
            </a:r>
            <a:r>
              <a:rPr lang="en-US" altLang="zh-CN" dirty="0" smtClean="0"/>
              <a:t>select S# from SM </a:t>
            </a:r>
            <a:r>
              <a:rPr lang="zh-CN" altLang="en-US" dirty="0" smtClean="0"/>
              <a:t>）</a:t>
            </a:r>
          </a:p>
          <a:p>
            <a:pPr>
              <a:lnSpc>
                <a:spcPct val="80000"/>
              </a:lnSpc>
            </a:pPr>
            <a:r>
              <a:rPr lang="en-US" altLang="zh-CN" dirty="0" smtClean="0"/>
              <a:t> define SC1 as select * from SC where S# in</a:t>
            </a:r>
            <a:r>
              <a:rPr lang="zh-CN" altLang="en-US" dirty="0" smtClean="0"/>
              <a:t>（</a:t>
            </a:r>
            <a:r>
              <a:rPr lang="en-US" altLang="zh-CN" dirty="0" smtClean="0"/>
              <a:t>select S# from SF </a:t>
            </a:r>
            <a:r>
              <a:rPr lang="zh-CN" altLang="en-US" dirty="0" smtClean="0"/>
              <a:t>）</a:t>
            </a:r>
          </a:p>
          <a:p>
            <a:pPr>
              <a:lnSpc>
                <a:spcPct val="80000"/>
              </a:lnSpc>
            </a:pPr>
            <a:r>
              <a:rPr lang="zh-CN" altLang="en-US" dirty="0" smtClean="0"/>
              <a:t>由此可见，使用导出水平分片，使关系之间的连接变得更加容易。这是因为可将连接条件代之以子查询，从而使它变为一般的判别条件。</a:t>
            </a:r>
            <a:endParaRPr lang="en-US" altLang="zh-CN" dirty="0" smtClean="0"/>
          </a:p>
          <a:p>
            <a:pPr>
              <a:lnSpc>
                <a:spcPct val="80000"/>
              </a:lnSpc>
            </a:pPr>
            <a:endParaRPr lang="zh-CN" altLang="en-US" dirty="0" smtClean="0"/>
          </a:p>
        </p:txBody>
      </p:sp>
    </p:spTree>
    <p:extLst>
      <p:ext uri="{BB962C8B-B14F-4D97-AF65-F5344CB8AC3E}">
        <p14:creationId xmlns:p14="http://schemas.microsoft.com/office/powerpoint/2010/main" val="3625897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当一个应用请求要求连接两个全局关系</a:t>
            </a:r>
            <a:r>
              <a:rPr lang="en-US" altLang="zh-CN" smtClean="0"/>
              <a:t>R</a:t>
            </a:r>
            <a:r>
              <a:rPr lang="zh-CN" altLang="en-US" smtClean="0"/>
              <a:t>和</a:t>
            </a:r>
            <a:r>
              <a:rPr lang="en-US" altLang="zh-CN" smtClean="0"/>
              <a:t>S</a:t>
            </a:r>
            <a:r>
              <a:rPr lang="zh-CN" altLang="en-US" smtClean="0"/>
              <a:t>时，原则上需要比较</a:t>
            </a:r>
            <a:r>
              <a:rPr lang="en-US" altLang="zh-CN" smtClean="0"/>
              <a:t>R</a:t>
            </a:r>
            <a:r>
              <a:rPr lang="zh-CN" altLang="en-US" smtClean="0"/>
              <a:t>和</a:t>
            </a:r>
            <a:r>
              <a:rPr lang="en-US" altLang="zh-CN" smtClean="0"/>
              <a:t>S</a:t>
            </a:r>
            <a:r>
              <a:rPr lang="zh-CN" altLang="en-US" smtClean="0"/>
              <a:t>的所有元组，查看它们之间是否有相同属性值的元组存在。如果</a:t>
            </a:r>
            <a:r>
              <a:rPr lang="en-US" altLang="zh-CN" smtClean="0"/>
              <a:t>R</a:t>
            </a:r>
            <a:r>
              <a:rPr lang="zh-CN" altLang="en-US" smtClean="0"/>
              <a:t>水平分片为</a:t>
            </a:r>
            <a:r>
              <a:rPr lang="en-US" altLang="zh-CN" smtClean="0"/>
              <a:t>Ri|i=1,2,…,n</a:t>
            </a:r>
            <a:r>
              <a:rPr lang="zh-CN" altLang="en-US" smtClean="0"/>
              <a:t>，</a:t>
            </a:r>
            <a:r>
              <a:rPr lang="en-US" altLang="zh-CN" smtClean="0"/>
              <a:t>S</a:t>
            </a:r>
            <a:r>
              <a:rPr lang="zh-CN" altLang="en-US" smtClean="0"/>
              <a:t>水平分片为</a:t>
            </a:r>
            <a:r>
              <a:rPr lang="en-US" altLang="zh-CN" smtClean="0"/>
              <a:t>Sj|j=1,2,…m</a:t>
            </a:r>
            <a:r>
              <a:rPr lang="zh-CN" altLang="en-US" smtClean="0"/>
              <a:t>。此时，只要把</a:t>
            </a:r>
            <a:r>
              <a:rPr lang="en-US" altLang="zh-CN" smtClean="0"/>
              <a:t>{Ri}</a:t>
            </a:r>
            <a:r>
              <a:rPr lang="zh-CN" altLang="en-US" smtClean="0"/>
              <a:t>和</a:t>
            </a:r>
            <a:r>
              <a:rPr lang="en-US" altLang="zh-CN" smtClean="0"/>
              <a:t>{Sj}</a:t>
            </a:r>
            <a:r>
              <a:rPr lang="zh-CN" altLang="en-US" smtClean="0"/>
              <a:t>进行比较。这有两种可能的情况：</a:t>
            </a:r>
          </a:p>
          <a:p>
            <a:r>
              <a:rPr lang="en-US" altLang="zh-CN" smtClean="0"/>
              <a:t>Ri</a:t>
            </a:r>
            <a:r>
              <a:rPr lang="en-US" altLang="zh-CN" smtClean="0">
                <a:cs typeface="Times New Roman" panose="02020603050405020304" pitchFamily="18" charset="0"/>
              </a:rPr>
              <a:t>∩Sj=Ø </a:t>
            </a:r>
            <a:r>
              <a:rPr lang="zh-CN" altLang="en-US" smtClean="0">
                <a:cs typeface="Times New Roman" panose="02020603050405020304" pitchFamily="18" charset="0"/>
              </a:rPr>
              <a:t>不相交（无相同属性值的元组存在）</a:t>
            </a:r>
            <a:r>
              <a:rPr lang="zh-CN" altLang="en-US" smtClean="0"/>
              <a:t> </a:t>
            </a:r>
          </a:p>
          <a:p>
            <a:r>
              <a:rPr lang="en-US" altLang="zh-CN" smtClean="0"/>
              <a:t>Ri∩Sj≠Ø </a:t>
            </a:r>
            <a:r>
              <a:rPr lang="zh-CN" altLang="en-US" smtClean="0"/>
              <a:t>相交（有相同属性值的元组存在）</a:t>
            </a:r>
          </a:p>
          <a:p>
            <a:r>
              <a:rPr lang="zh-CN" altLang="en-US" smtClean="0"/>
              <a:t>当片段增多时，这种连接不容易判别，可用连接图来表示。</a:t>
            </a:r>
          </a:p>
          <a:p>
            <a:r>
              <a:rPr lang="zh-CN" altLang="en-US" smtClean="0"/>
              <a:t>使用连接图可以有效地表示片断间的连接情况。</a:t>
            </a:r>
            <a:endParaRPr lang="en-US" altLang="zh-CN" smtClean="0"/>
          </a:p>
        </p:txBody>
      </p:sp>
    </p:spTree>
    <p:extLst>
      <p:ext uri="{BB962C8B-B14F-4D97-AF65-F5344CB8AC3E}">
        <p14:creationId xmlns:p14="http://schemas.microsoft.com/office/powerpoint/2010/main" val="1597259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 用连接图可以有效地描述分布连接。在连接图中，小圆圈表示关系的片段，小圆圈之间的无向边表示非空片断之间的连接。</a:t>
            </a:r>
          </a:p>
          <a:p>
            <a:r>
              <a:rPr lang="zh-CN" altLang="en-US" smtClean="0"/>
              <a:t>  分布连接</a:t>
            </a:r>
            <a:r>
              <a:rPr lang="en-US" altLang="zh-CN" smtClean="0"/>
              <a:t>R join S</a:t>
            </a:r>
            <a:r>
              <a:rPr lang="zh-CN" altLang="en-US" smtClean="0"/>
              <a:t>的连接图</a:t>
            </a:r>
            <a:r>
              <a:rPr lang="en-US" altLang="zh-CN" smtClean="0"/>
              <a:t>G</a:t>
            </a:r>
            <a:r>
              <a:rPr lang="zh-CN" altLang="en-US" smtClean="0"/>
              <a:t>是图&lt;</a:t>
            </a:r>
            <a:r>
              <a:rPr lang="en-US" altLang="zh-CN" smtClean="0"/>
              <a:t>N, E&gt;，</a:t>
            </a:r>
            <a:r>
              <a:rPr lang="zh-CN" altLang="en-US" smtClean="0"/>
              <a:t>其中节点</a:t>
            </a:r>
            <a:r>
              <a:rPr lang="en-US" altLang="zh-CN" smtClean="0"/>
              <a:t>N</a:t>
            </a:r>
            <a:r>
              <a:rPr lang="zh-CN" altLang="en-US" smtClean="0"/>
              <a:t>指 </a:t>
            </a:r>
            <a:r>
              <a:rPr lang="en-US" altLang="zh-CN" smtClean="0"/>
              <a:t>R</a:t>
            </a:r>
            <a:r>
              <a:rPr lang="zh-CN" altLang="en-US" smtClean="0"/>
              <a:t>和</a:t>
            </a:r>
            <a:r>
              <a:rPr lang="en-US" altLang="zh-CN" smtClean="0"/>
              <a:t>S</a:t>
            </a:r>
            <a:r>
              <a:rPr lang="zh-CN" altLang="en-US" smtClean="0"/>
              <a:t>的分段，节点间的无向边描述不是真正空的分段之间的连接。简言之，在分段中不包含</a:t>
            </a:r>
            <a:r>
              <a:rPr lang="en-US" altLang="zh-CN" smtClean="0"/>
              <a:t>R</a:t>
            </a:r>
            <a:r>
              <a:rPr lang="zh-CN" altLang="en-US" smtClean="0"/>
              <a:t>或</a:t>
            </a:r>
            <a:r>
              <a:rPr lang="en-US" altLang="zh-CN" smtClean="0"/>
              <a:t>S</a:t>
            </a:r>
            <a:r>
              <a:rPr lang="zh-CN" altLang="en-US" smtClean="0"/>
              <a:t>的这样的分段，它们与其它关系的所有分段有空连接。</a:t>
            </a:r>
          </a:p>
          <a:p>
            <a:r>
              <a:rPr lang="zh-CN" altLang="en-US" smtClean="0"/>
              <a:t>  当连接图包括</a:t>
            </a:r>
            <a:r>
              <a:rPr lang="en-US" altLang="zh-CN" smtClean="0"/>
              <a:t>R</a:t>
            </a:r>
            <a:r>
              <a:rPr lang="zh-CN" altLang="en-US" smtClean="0"/>
              <a:t>和</a:t>
            </a:r>
            <a:r>
              <a:rPr lang="en-US" altLang="zh-CN" smtClean="0"/>
              <a:t>S</a:t>
            </a:r>
            <a:r>
              <a:rPr lang="zh-CN" altLang="en-US" smtClean="0"/>
              <a:t>的分段间所有可能的边时，此连接图为完全连接图。</a:t>
            </a:r>
          </a:p>
          <a:p>
            <a:r>
              <a:rPr lang="zh-CN" altLang="en-US" smtClean="0"/>
              <a:t> 当</a:t>
            </a:r>
            <a:r>
              <a:rPr lang="en-US" altLang="zh-CN" smtClean="0"/>
              <a:t>R</a:t>
            </a:r>
            <a:r>
              <a:rPr lang="zh-CN" altLang="en-US" smtClean="0"/>
              <a:t>的分段和</a:t>
            </a:r>
            <a:r>
              <a:rPr lang="en-US" altLang="zh-CN" smtClean="0"/>
              <a:t>S</a:t>
            </a:r>
            <a:r>
              <a:rPr lang="zh-CN" altLang="en-US" smtClean="0"/>
              <a:t>的分段之间某些边省略时，此连接图为简化连接图。简化连接图又分为</a:t>
            </a:r>
          </a:p>
          <a:p>
            <a:r>
              <a:rPr lang="zh-CN" altLang="en-US" smtClean="0"/>
              <a:t>1）若图由两个或两个以上子图组成，而且子图之间没有边，则简化连接图称为划分连接图</a:t>
            </a:r>
          </a:p>
          <a:p>
            <a:r>
              <a:rPr lang="zh-CN" altLang="en-US" smtClean="0"/>
              <a:t>2) 若图是划分的和每一个子图都只有一条边，则简化连接称为简单连接图</a:t>
            </a:r>
            <a:endParaRPr lang="en-US" altLang="zh-CN" smtClean="0"/>
          </a:p>
          <a:p>
            <a:endParaRPr lang="zh-CN" altLang="en-US" smtClean="0"/>
          </a:p>
          <a:p>
            <a:endParaRPr lang="zh-CN" altLang="en-US" smtClean="0"/>
          </a:p>
          <a:p>
            <a:r>
              <a:rPr lang="zh-CN" altLang="en-US" smtClean="0"/>
              <a:t>在设计数据库时确定简单连接图的连接是非常重要的。一对简单连接图中由边连接的分段具有连接属性值的公共集合。因此，如果有可能确定两个运算对象关系</a:t>
            </a:r>
            <a:r>
              <a:rPr lang="en-US" altLang="zh-CN" smtClean="0"/>
              <a:t>R</a:t>
            </a:r>
            <a:r>
              <a:rPr lang="zh-CN" altLang="en-US" smtClean="0"/>
              <a:t>和</a:t>
            </a:r>
            <a:r>
              <a:rPr lang="en-US" altLang="zh-CN" smtClean="0"/>
              <a:t>S</a:t>
            </a:r>
            <a:r>
              <a:rPr lang="zh-CN" altLang="en-US" smtClean="0"/>
              <a:t>的分段存储和分配，则可使连接图是简单的，而且相应的一对分段被分配在同一节点上，于是，可以用分布方法执行连接，先局部地连接成对地分段，然后集中这些部分连接的结果。因此，在设计分布式数据库时，使执行最频繁的连接具有简单连接图是很重要的。</a:t>
            </a:r>
          </a:p>
        </p:txBody>
      </p:sp>
    </p:spTree>
    <p:extLst>
      <p:ext uri="{BB962C8B-B14F-4D97-AF65-F5344CB8AC3E}">
        <p14:creationId xmlns:p14="http://schemas.microsoft.com/office/powerpoint/2010/main" val="3516512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900" smtClean="0"/>
              <a:t>Completeness</a:t>
            </a:r>
          </a:p>
          <a:p>
            <a:pPr marL="457200" lvl="1" indent="0">
              <a:lnSpc>
                <a:spcPct val="90000"/>
              </a:lnSpc>
            </a:pPr>
            <a:r>
              <a:rPr lang="en-US" altLang="zh-CN" sz="900" smtClean="0"/>
              <a:t>Referential integrity</a:t>
            </a:r>
          </a:p>
          <a:p>
            <a:pPr marL="457200" lvl="1" indent="0">
              <a:lnSpc>
                <a:spcPct val="90000"/>
              </a:lnSpc>
            </a:pPr>
            <a:r>
              <a:rPr lang="en-US" altLang="zh-CN" sz="900" smtClean="0"/>
              <a:t>Let </a:t>
            </a:r>
            <a:r>
              <a:rPr lang="en-US" altLang="zh-CN" sz="900" i="1" smtClean="0"/>
              <a:t>R </a:t>
            </a:r>
            <a:r>
              <a:rPr lang="en-US" altLang="zh-CN" sz="900" smtClean="0"/>
              <a:t>be the member relation of a link whose owner is relation </a:t>
            </a:r>
            <a:r>
              <a:rPr lang="en-US" altLang="zh-CN" sz="900" i="1" smtClean="0"/>
              <a:t>S </a:t>
            </a:r>
            <a:r>
              <a:rPr lang="en-US" altLang="zh-CN" sz="900" smtClean="0"/>
              <a:t>which is fragmented as </a:t>
            </a:r>
            <a:r>
              <a:rPr lang="en-US" altLang="zh-CN" sz="900" i="1" smtClean="0"/>
              <a:t>FS </a:t>
            </a:r>
            <a:r>
              <a:rPr lang="en-US" altLang="zh-CN" sz="900" smtClean="0"/>
              <a:t>= </a:t>
            </a:r>
            <a:r>
              <a:rPr lang="en-US" altLang="zh-CN" sz="900" i="1" smtClean="0"/>
              <a:t>{</a:t>
            </a:r>
            <a:r>
              <a:rPr lang="en-US" altLang="zh-CN" sz="900" smtClean="0"/>
              <a:t>S1 , S2 , ..., </a:t>
            </a:r>
            <a:r>
              <a:rPr lang="en-US" altLang="zh-CN" sz="900" i="1" smtClean="0"/>
              <a:t>Sn </a:t>
            </a:r>
            <a:r>
              <a:rPr lang="en-US" altLang="zh-CN" sz="900" smtClean="0"/>
              <a:t>}. Furthermore, let </a:t>
            </a:r>
            <a:r>
              <a:rPr lang="en-US" altLang="zh-CN" sz="900" i="1" smtClean="0"/>
              <a:t>A </a:t>
            </a:r>
            <a:r>
              <a:rPr lang="en-US" altLang="zh-CN" sz="900" smtClean="0"/>
              <a:t>be the join attribute between </a:t>
            </a:r>
            <a:r>
              <a:rPr lang="en-US" altLang="zh-CN" sz="900" i="1" smtClean="0"/>
              <a:t>R </a:t>
            </a:r>
            <a:r>
              <a:rPr lang="en-US" altLang="zh-CN" sz="900" smtClean="0"/>
              <a:t>and S. Then, for each tuple </a:t>
            </a:r>
            <a:r>
              <a:rPr lang="en-US" altLang="zh-CN" sz="900" i="1" smtClean="0"/>
              <a:t>t </a:t>
            </a:r>
            <a:r>
              <a:rPr lang="en-US" altLang="zh-CN" sz="900" smtClean="0"/>
              <a:t>of </a:t>
            </a:r>
            <a:r>
              <a:rPr lang="en-US" altLang="zh-CN" sz="900" i="1" smtClean="0"/>
              <a:t>R, </a:t>
            </a:r>
            <a:r>
              <a:rPr lang="en-US" altLang="zh-CN" sz="900" smtClean="0"/>
              <a:t>there should be a tuple </a:t>
            </a:r>
            <a:r>
              <a:rPr lang="en-US" altLang="zh-CN" sz="900" i="1" smtClean="0"/>
              <a:t>t' </a:t>
            </a:r>
            <a:r>
              <a:rPr lang="en-US" altLang="zh-CN" sz="900" smtClean="0"/>
              <a:t>of </a:t>
            </a:r>
            <a:r>
              <a:rPr lang="en-US" altLang="zh-CN" sz="900" i="1" smtClean="0"/>
              <a:t>S </a:t>
            </a:r>
            <a:r>
              <a:rPr lang="en-US" altLang="zh-CN" sz="900" smtClean="0"/>
              <a:t>such that</a:t>
            </a:r>
          </a:p>
          <a:p>
            <a:pPr marL="457200" lvl="1" indent="0">
              <a:lnSpc>
                <a:spcPct val="90000"/>
              </a:lnSpc>
            </a:pPr>
            <a:r>
              <a:rPr lang="en-US" altLang="zh-CN" sz="900" smtClean="0"/>
              <a:t>			t[A]=</a:t>
            </a:r>
            <a:r>
              <a:rPr lang="en-US" altLang="zh-CN" sz="900" i="1" smtClean="0"/>
              <a:t>t</a:t>
            </a:r>
            <a:r>
              <a:rPr lang="en-US" altLang="zh-CN" sz="900" smtClean="0"/>
              <a:t>'[A]</a:t>
            </a:r>
          </a:p>
          <a:p>
            <a:r>
              <a:rPr lang="en-US" altLang="zh-CN" sz="900" smtClean="0"/>
              <a:t>Reconstruction</a:t>
            </a:r>
          </a:p>
          <a:p>
            <a:pPr marL="457200" lvl="1" indent="0">
              <a:lnSpc>
                <a:spcPct val="90000"/>
              </a:lnSpc>
            </a:pPr>
            <a:r>
              <a:rPr lang="en-US" altLang="zh-CN" sz="900" smtClean="0"/>
              <a:t>Same as primary horizontal fragmentation.</a:t>
            </a:r>
          </a:p>
          <a:p>
            <a:r>
              <a:rPr lang="en-US" altLang="zh-CN" sz="900" smtClean="0"/>
              <a:t>Disjointness</a:t>
            </a:r>
          </a:p>
          <a:p>
            <a:pPr marL="457200" lvl="1" indent="0">
              <a:lnSpc>
                <a:spcPct val="90000"/>
              </a:lnSpc>
            </a:pPr>
            <a:r>
              <a:rPr lang="en-US" altLang="zh-CN" sz="900" smtClean="0"/>
              <a:t>Simple join graphs between the owner and the member fragments.</a:t>
            </a:r>
          </a:p>
          <a:p>
            <a:endParaRPr lang="zh-CN" altLang="en-US" smtClean="0"/>
          </a:p>
          <a:p>
            <a:endParaRPr lang="zh-CN" altLang="en-US" smtClean="0"/>
          </a:p>
          <a:p>
            <a:pPr marL="457200" lvl="1" indent="0"/>
            <a:r>
              <a:rPr lang="en-US" altLang="zh-CN" sz="1500" smtClean="0"/>
              <a:t>Completeness</a:t>
            </a:r>
          </a:p>
          <a:p>
            <a:pPr marL="914400" lvl="2" indent="0"/>
            <a:r>
              <a:rPr lang="en-US" altLang="zh-CN" smtClean="0"/>
              <a:t>if DHF is based on foreign keys, the proof is simple</a:t>
            </a:r>
          </a:p>
          <a:p>
            <a:pPr marL="1371600" lvl="3" indent="0"/>
            <a:r>
              <a:rPr lang="en-US" altLang="zh-CN" smtClean="0"/>
              <a:t>thus, referential integrity must be preserved</a:t>
            </a:r>
          </a:p>
          <a:p>
            <a:pPr marL="914400" lvl="2" indent="0"/>
            <a:r>
              <a:rPr lang="en-US" altLang="zh-CN" smtClean="0"/>
              <a:t>otherwise, difficult</a:t>
            </a:r>
          </a:p>
          <a:p>
            <a:pPr marL="457200" lvl="1" indent="0"/>
            <a:r>
              <a:rPr lang="en-US" altLang="zh-CN" sz="1500" smtClean="0"/>
              <a:t>Reconstruction</a:t>
            </a:r>
          </a:p>
          <a:p>
            <a:pPr marL="914400" lvl="2" indent="0"/>
            <a:r>
              <a:rPr lang="en-US" altLang="zh-CN" smtClean="0"/>
              <a:t>reconstruction can be performed by the union operator</a:t>
            </a:r>
          </a:p>
          <a:p>
            <a:pPr marL="457200" lvl="1" indent="0"/>
            <a:r>
              <a:rPr lang="en-US" altLang="zh-CN" sz="1500" smtClean="0"/>
              <a:t>Disjointness</a:t>
            </a:r>
          </a:p>
          <a:p>
            <a:pPr marL="914400" lvl="2" indent="0"/>
            <a:r>
              <a:rPr lang="en-US" altLang="zh-CN" smtClean="0"/>
              <a:t>guaranteed if the join graph (between fragments) is simple</a:t>
            </a:r>
          </a:p>
          <a:p>
            <a:pPr marL="1371600" lvl="3" indent="0"/>
            <a:r>
              <a:rPr lang="en-US" altLang="zh-CN" smtClean="0"/>
              <a:t>simple join graphs between fragments need to be produced</a:t>
            </a:r>
          </a:p>
          <a:p>
            <a:pPr marL="914400" lvl="2" indent="0"/>
            <a:r>
              <a:rPr lang="en-US" altLang="zh-CN" smtClean="0"/>
              <a:t>otherwise, difficult</a:t>
            </a:r>
            <a:endParaRPr lang="zh-CN" altLang="en-US" smtClean="0"/>
          </a:p>
          <a:p>
            <a:endParaRPr lang="zh-CN" altLang="en-US" smtClean="0"/>
          </a:p>
        </p:txBody>
      </p:sp>
    </p:spTree>
    <p:extLst>
      <p:ext uri="{BB962C8B-B14F-4D97-AF65-F5344CB8AC3E}">
        <p14:creationId xmlns:p14="http://schemas.microsoft.com/office/powerpoint/2010/main" val="34841336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Unicode MS" panose="020B0604020202020204" pitchFamily="34" charset="-122"/>
            </a:endParaRPr>
          </a:p>
        </p:txBody>
      </p:sp>
    </p:spTree>
    <p:extLst>
      <p:ext uri="{BB962C8B-B14F-4D97-AF65-F5344CB8AC3E}">
        <p14:creationId xmlns:p14="http://schemas.microsoft.com/office/powerpoint/2010/main" val="18602601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幻灯片图像占位符 1"/>
          <p:cNvSpPr>
            <a:spLocks noGrp="1" noRot="1" noChangeAspect="1" noTextEdit="1"/>
          </p:cNvSpPr>
          <p:nvPr>
            <p:ph type="sldImg"/>
          </p:nvPr>
        </p:nvSpPr>
        <p:spPr/>
      </p:sp>
      <p:sp>
        <p:nvSpPr>
          <p:cNvPr id="2467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https://www.oracle.com/technetwork/articles/sql/11g-partitioning-084209.html</a:t>
            </a:r>
          </a:p>
          <a:p>
            <a:endParaRPr lang="en-US" altLang="zh-CN" dirty="0" smtClean="0"/>
          </a:p>
          <a:p>
            <a:r>
              <a:rPr lang="en-US" altLang="zh-CN" dirty="0" smtClean="0"/>
              <a:t>https://www.oracle.com/technetwork/database/options/partitioning/overview/index.html</a:t>
            </a:r>
            <a:endParaRPr lang="zh-CN" altLang="en-US" dirty="0" smtClean="0"/>
          </a:p>
        </p:txBody>
      </p:sp>
    </p:spTree>
    <p:extLst>
      <p:ext uri="{BB962C8B-B14F-4D97-AF65-F5344CB8AC3E}">
        <p14:creationId xmlns:p14="http://schemas.microsoft.com/office/powerpoint/2010/main" val="1175425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Example 3-5</a:t>
            </a:r>
            <a:r>
              <a:rPr lang="en-US" altLang="zh-CN" dirty="0" smtClean="0"/>
              <a:t> creates the table </a:t>
            </a:r>
            <a:r>
              <a:rPr lang="en-US" altLang="zh-CN" dirty="0" err="1" smtClean="0"/>
              <a:t>salestable</a:t>
            </a:r>
            <a:r>
              <a:rPr lang="en-US" altLang="zh-CN" dirty="0" smtClean="0"/>
              <a:t> for a period of two years, 2005 and 2006, and partitions it by range according to the column </a:t>
            </a:r>
            <a:r>
              <a:rPr lang="en-US" altLang="zh-CN" dirty="0" err="1" smtClean="0"/>
              <a:t>s_salesdate</a:t>
            </a:r>
            <a:r>
              <a:rPr lang="en-US" altLang="zh-CN" dirty="0" smtClean="0"/>
              <a:t> to separate the data into eight quarters, each corresponding to a partition. Future partitions are created automatically through the monthly interval definition. Interval partitions are created in the provided list of tablespaces in a round-robin manner. Analysis of sales figures by a short interval can take advantage of partition pruning. The sales table also supports a rolling window approach.</a:t>
            </a:r>
            <a:endParaRPr lang="zh-CN" altLang="en-US" dirty="0"/>
          </a:p>
        </p:txBody>
      </p:sp>
    </p:spTree>
    <p:extLst>
      <p:ext uri="{BB962C8B-B14F-4D97-AF65-F5344CB8AC3E}">
        <p14:creationId xmlns:p14="http://schemas.microsoft.com/office/powerpoint/2010/main" val="22784835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xfrm>
            <a:off x="461963" y="177800"/>
            <a:ext cx="6065837" cy="4546600"/>
          </a:xfrm>
        </p:spPr>
      </p:sp>
      <p:sp>
        <p:nvSpPr>
          <p:cNvPr id="25395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67000"/>
              </a:lnSpc>
            </a:pPr>
            <a:r>
              <a:rPr lang="zh-CN" altLang="en-US" sz="400" smtClean="0"/>
              <a:t>引用分区允许表基于其参照约束进行分区，分区键值通过现有的父子关系进行解析。这意味着，有引用关系的表能够继承父表的分区键值，而不需要重复的键。这种逻辑依存也能够自动进行分区维护，使得应用开发更加容易，且不易出错。</a:t>
            </a:r>
          </a:p>
          <a:p>
            <a:pPr>
              <a:lnSpc>
                <a:spcPct val="67000"/>
              </a:lnSpc>
            </a:pPr>
            <a:r>
              <a:rPr lang="en-US" altLang="zh-CN" sz="400" smtClean="0"/>
              <a:t>SQL&gt; CREATE TABLE orders</a:t>
            </a:r>
            <a:br>
              <a:rPr lang="en-US" altLang="zh-CN" sz="400" smtClean="0"/>
            </a:br>
            <a:r>
              <a:rPr lang="en-US" altLang="zh-CN" sz="400" smtClean="0"/>
              <a:t>    ( order_id NUMBER(12),</a:t>
            </a:r>
            <a:br>
              <a:rPr lang="en-US" altLang="zh-CN" sz="400" smtClean="0"/>
            </a:br>
            <a:r>
              <a:rPr lang="en-US" altLang="zh-CN" sz="400" smtClean="0"/>
              <a:t>      order_date DATE,</a:t>
            </a:r>
            <a:br>
              <a:rPr lang="en-US" altLang="zh-CN" sz="400" smtClean="0"/>
            </a:br>
            <a:r>
              <a:rPr lang="en-US" altLang="zh-CN" sz="400" smtClean="0"/>
              <a:t>      order_mode VARCHAR2(8),</a:t>
            </a:r>
            <a:br>
              <a:rPr lang="en-US" altLang="zh-CN" sz="400" smtClean="0"/>
            </a:br>
            <a:r>
              <a:rPr lang="en-US" altLang="zh-CN" sz="400" smtClean="0"/>
              <a:t>      customer_id NUMBER(6),</a:t>
            </a:r>
            <a:br>
              <a:rPr lang="en-US" altLang="zh-CN" sz="400" smtClean="0"/>
            </a:br>
            <a:r>
              <a:rPr lang="en-US" altLang="zh-CN" sz="400" smtClean="0"/>
              <a:t>      CONSTRAINT orders_pk PRIMARY KEY(order_id)</a:t>
            </a:r>
            <a:br>
              <a:rPr lang="en-US" altLang="zh-CN" sz="400" smtClean="0"/>
            </a:br>
            <a:r>
              <a:rPr lang="en-US" altLang="zh-CN" sz="400" smtClean="0"/>
              <a:t>    )</a:t>
            </a:r>
            <a:br>
              <a:rPr lang="en-US" altLang="zh-CN" sz="400" smtClean="0"/>
            </a:br>
            <a:r>
              <a:rPr lang="en-US" altLang="zh-CN" sz="400" smtClean="0"/>
              <a:t>    PARTITION BY RANGE(order_date)</a:t>
            </a:r>
            <a:br>
              <a:rPr lang="en-US" altLang="zh-CN" sz="400" smtClean="0"/>
            </a:br>
            <a:r>
              <a:rPr lang="en-US" altLang="zh-CN" sz="400" smtClean="0"/>
              <a:t>      (PARTITION Q1_2005 VALUES LESS THAN</a:t>
            </a:r>
            <a:br>
              <a:rPr lang="en-US" altLang="zh-CN" sz="400" smtClean="0"/>
            </a:br>
            <a:r>
              <a:rPr lang="en-US" altLang="zh-CN" sz="400" smtClean="0"/>
              <a:t>      (TO_DATE(‘2005-4-1′,’yyyy-mm-dd’)),</a:t>
            </a:r>
            <a:br>
              <a:rPr lang="en-US" altLang="zh-CN" sz="400" smtClean="0"/>
            </a:br>
            <a:r>
              <a:rPr lang="en-US" altLang="zh-CN" sz="400" smtClean="0"/>
              <a:t>       PARTITION Q2_2005 VALUES LESS THAN</a:t>
            </a:r>
            <a:br>
              <a:rPr lang="en-US" altLang="zh-CN" sz="400" smtClean="0"/>
            </a:br>
            <a:r>
              <a:rPr lang="en-US" altLang="zh-CN" sz="400" smtClean="0"/>
              <a:t>      (TO_DATE(‘2005-7-1′,’yyyy-mm-dd’)),</a:t>
            </a:r>
            <a:br>
              <a:rPr lang="en-US" altLang="zh-CN" sz="400" smtClean="0"/>
            </a:br>
            <a:r>
              <a:rPr lang="en-US" altLang="zh-CN" sz="400" smtClean="0"/>
              <a:t>       PARTITION Q3_2005 VALUES LESS THAN</a:t>
            </a:r>
            <a:br>
              <a:rPr lang="en-US" altLang="zh-CN" sz="400" smtClean="0"/>
            </a:br>
            <a:r>
              <a:rPr lang="en-US" altLang="zh-CN" sz="400" smtClean="0"/>
              <a:t>      (TO_DATE(‘2005-10-1′,’yyyy-mm-dd’)),</a:t>
            </a:r>
            <a:br>
              <a:rPr lang="en-US" altLang="zh-CN" sz="400" smtClean="0"/>
            </a:br>
            <a:r>
              <a:rPr lang="en-US" altLang="zh-CN" sz="400" smtClean="0"/>
              <a:t>       PARTITION Q4_2005 VALUES LESS THAN</a:t>
            </a:r>
            <a:br>
              <a:rPr lang="en-US" altLang="zh-CN" sz="400" smtClean="0"/>
            </a:br>
            <a:r>
              <a:rPr lang="en-US" altLang="zh-CN" sz="400" smtClean="0"/>
              <a:t>      (TO_DATE(‘2006-1-1′,’yyyy-mm-dd’)))</a:t>
            </a:r>
            <a:br>
              <a:rPr lang="en-US" altLang="zh-CN" sz="400" smtClean="0"/>
            </a:br>
            <a:r>
              <a:rPr lang="en-US" altLang="zh-CN" sz="400" smtClean="0"/>
              <a:t>    ;</a:t>
            </a:r>
          </a:p>
          <a:p>
            <a:pPr>
              <a:lnSpc>
                <a:spcPct val="67000"/>
              </a:lnSpc>
            </a:pPr>
            <a:r>
              <a:rPr lang="en-US" altLang="zh-CN" sz="400" smtClean="0"/>
              <a:t>Table created.</a:t>
            </a:r>
          </a:p>
          <a:p>
            <a:pPr>
              <a:lnSpc>
                <a:spcPct val="67000"/>
              </a:lnSpc>
            </a:pPr>
            <a:r>
              <a:rPr lang="en-US" altLang="zh-CN" sz="400" smtClean="0"/>
              <a:t>SQL&gt; CREATE TABLE order_items</a:t>
            </a:r>
            <a:br>
              <a:rPr lang="en-US" altLang="zh-CN" sz="400" smtClean="0"/>
            </a:br>
            <a:r>
              <a:rPr lang="en-US" altLang="zh-CN" sz="400" smtClean="0"/>
              <a:t>     ( order_id NUMBER(12) NOT NULL,</a:t>
            </a:r>
            <a:br>
              <a:rPr lang="en-US" altLang="zh-CN" sz="400" smtClean="0"/>
            </a:br>
            <a:r>
              <a:rPr lang="en-US" altLang="zh-CN" sz="400" smtClean="0"/>
              <a:t>       line_item_id NUMBER(3) NOT NULL,</a:t>
            </a:r>
            <a:br>
              <a:rPr lang="en-US" altLang="zh-CN" sz="400" smtClean="0"/>
            </a:br>
            <a:r>
              <a:rPr lang="en-US" altLang="zh-CN" sz="400" smtClean="0"/>
              <a:t>       product_id NUMBER(6) NOT NULL,</a:t>
            </a:r>
            <a:br>
              <a:rPr lang="en-US" altLang="zh-CN" sz="400" smtClean="0"/>
            </a:br>
            <a:r>
              <a:rPr lang="en-US" altLang="zh-CN" sz="400" smtClean="0"/>
              <a:t>       unit_price NUMBER(8,2),</a:t>
            </a:r>
            <a:br>
              <a:rPr lang="en-US" altLang="zh-CN" sz="400" smtClean="0"/>
            </a:br>
            <a:r>
              <a:rPr lang="en-US" altLang="zh-CN" sz="400" smtClean="0"/>
              <a:t>       quantity NUMBER(8),</a:t>
            </a:r>
            <a:br>
              <a:rPr lang="en-US" altLang="zh-CN" sz="400" smtClean="0"/>
            </a:br>
            <a:r>
              <a:rPr lang="en-US" altLang="zh-CN" sz="400" smtClean="0"/>
              <a:t>       CONSTRAINT order_items_fk</a:t>
            </a:r>
            <a:br>
              <a:rPr lang="en-US" altLang="zh-CN" sz="400" smtClean="0"/>
            </a:br>
            <a:r>
              <a:rPr lang="en-US" altLang="zh-CN" sz="400" smtClean="0"/>
              <a:t>       FOREIGN KEY(order_id) REFERENCES orders(order_id)</a:t>
            </a:r>
            <a:br>
              <a:rPr lang="en-US" altLang="zh-CN" sz="400" smtClean="0"/>
            </a:br>
            <a:r>
              <a:rPr lang="en-US" altLang="zh-CN" sz="400" smtClean="0"/>
              <a:t>     )</a:t>
            </a:r>
            <a:br>
              <a:rPr lang="en-US" altLang="zh-CN" sz="400" smtClean="0"/>
            </a:br>
            <a:r>
              <a:rPr lang="en-US" altLang="zh-CN" sz="400" smtClean="0"/>
              <a:t>     PARTITION BY REFERENCE(order_items_fk);</a:t>
            </a:r>
          </a:p>
          <a:p>
            <a:pPr>
              <a:lnSpc>
                <a:spcPct val="67000"/>
              </a:lnSpc>
            </a:pPr>
            <a:r>
              <a:rPr lang="en-US" altLang="zh-CN" sz="400" smtClean="0"/>
              <a:t>Table created.</a:t>
            </a:r>
          </a:p>
          <a:p>
            <a:pPr>
              <a:lnSpc>
                <a:spcPct val="67000"/>
              </a:lnSpc>
            </a:pPr>
            <a:r>
              <a:rPr lang="zh-CN" altLang="en-US" sz="400" smtClean="0"/>
              <a:t>上面的例子创建了一张</a:t>
            </a:r>
            <a:r>
              <a:rPr lang="en-US" altLang="zh-CN" sz="400" smtClean="0"/>
              <a:t>orders</a:t>
            </a:r>
            <a:r>
              <a:rPr lang="zh-CN" altLang="en-US" sz="400" smtClean="0"/>
              <a:t>表，在</a:t>
            </a:r>
            <a:r>
              <a:rPr lang="en-US" altLang="zh-CN" sz="400" smtClean="0"/>
              <a:t>order_date</a:t>
            </a:r>
            <a:r>
              <a:rPr lang="zh-CN" altLang="en-US" sz="400" smtClean="0"/>
              <a:t>列上进行范围分区，分别命名为</a:t>
            </a:r>
            <a:r>
              <a:rPr lang="en-US" altLang="zh-CN" sz="400" smtClean="0"/>
              <a:t>Q1_2005</a:t>
            </a:r>
            <a:r>
              <a:rPr lang="zh-CN" altLang="en-US" sz="400" smtClean="0"/>
              <a:t>、</a:t>
            </a:r>
            <a:r>
              <a:rPr lang="en-US" altLang="zh-CN" sz="400" smtClean="0"/>
              <a:t>Q2_2005</a:t>
            </a:r>
            <a:r>
              <a:rPr lang="zh-CN" altLang="en-US" sz="400" smtClean="0"/>
              <a:t>、</a:t>
            </a:r>
            <a:r>
              <a:rPr lang="en-US" altLang="zh-CN" sz="400" smtClean="0"/>
              <a:t>Q3_2005</a:t>
            </a:r>
            <a:r>
              <a:rPr lang="zh-CN" altLang="en-US" sz="400" smtClean="0"/>
              <a:t>、</a:t>
            </a:r>
            <a:r>
              <a:rPr lang="en-US" altLang="zh-CN" sz="400" smtClean="0"/>
              <a:t>Q4_2005</a:t>
            </a:r>
            <a:r>
              <a:rPr lang="zh-CN" altLang="en-US" sz="400" smtClean="0"/>
              <a:t>。接下来再创建一张引用分区表，以</a:t>
            </a:r>
            <a:r>
              <a:rPr lang="en-US" altLang="zh-CN" sz="400" smtClean="0"/>
              <a:t>orders</a:t>
            </a:r>
            <a:r>
              <a:rPr lang="zh-CN" altLang="en-US" sz="400" smtClean="0"/>
              <a:t>的主键</a:t>
            </a:r>
            <a:r>
              <a:rPr lang="en-US" altLang="zh-CN" sz="400" smtClean="0"/>
              <a:t>order_id</a:t>
            </a:r>
            <a:r>
              <a:rPr lang="zh-CN" altLang="en-US" sz="400" smtClean="0"/>
              <a:t>为外键。</a:t>
            </a:r>
          </a:p>
          <a:p>
            <a:pPr>
              <a:lnSpc>
                <a:spcPct val="67000"/>
              </a:lnSpc>
            </a:pPr>
            <a:r>
              <a:rPr lang="en-US" altLang="zh-CN" sz="400" smtClean="0"/>
              <a:t>SQL&gt; select PARTITION_NAME from dba_tab_partitions</a:t>
            </a:r>
            <a:br>
              <a:rPr lang="en-US" altLang="zh-CN" sz="400" smtClean="0"/>
            </a:br>
            <a:r>
              <a:rPr lang="en-US" altLang="zh-CN" sz="400" smtClean="0"/>
              <a:t>  2  where table_name=’ORDERS’;</a:t>
            </a:r>
          </a:p>
          <a:p>
            <a:pPr>
              <a:lnSpc>
                <a:spcPct val="67000"/>
              </a:lnSpc>
            </a:pPr>
            <a:r>
              <a:rPr lang="en-US" altLang="zh-CN" sz="400" smtClean="0"/>
              <a:t>PARTITION_NAME               </a:t>
            </a:r>
            <a:br>
              <a:rPr lang="en-US" altLang="zh-CN" sz="400" smtClean="0"/>
            </a:br>
            <a:r>
              <a:rPr lang="en-US" altLang="zh-CN" sz="400" smtClean="0"/>
              <a:t>——————————</a:t>
            </a:r>
            <a:br>
              <a:rPr lang="en-US" altLang="zh-CN" sz="400" smtClean="0"/>
            </a:br>
            <a:r>
              <a:rPr lang="en-US" altLang="zh-CN" sz="400" smtClean="0"/>
              <a:t>Q1_2005                      </a:t>
            </a:r>
            <a:br>
              <a:rPr lang="en-US" altLang="zh-CN" sz="400" smtClean="0"/>
            </a:br>
            <a:r>
              <a:rPr lang="en-US" altLang="zh-CN" sz="400" smtClean="0"/>
              <a:t>Q2_2005                      </a:t>
            </a:r>
            <a:br>
              <a:rPr lang="en-US" altLang="zh-CN" sz="400" smtClean="0"/>
            </a:br>
            <a:r>
              <a:rPr lang="en-US" altLang="zh-CN" sz="400" smtClean="0"/>
              <a:t>Q3_2005                      </a:t>
            </a:r>
            <a:br>
              <a:rPr lang="en-US" altLang="zh-CN" sz="400" smtClean="0"/>
            </a:br>
            <a:r>
              <a:rPr lang="en-US" altLang="zh-CN" sz="400" smtClean="0"/>
              <a:t>Q4_2005                      </a:t>
            </a:r>
          </a:p>
          <a:p>
            <a:pPr>
              <a:lnSpc>
                <a:spcPct val="67000"/>
              </a:lnSpc>
            </a:pPr>
            <a:r>
              <a:rPr lang="en-US" altLang="zh-CN" sz="400" smtClean="0"/>
              <a:t>SQL&gt; select PARTITION_NAME from dba_tab_partitions</a:t>
            </a:r>
            <a:br>
              <a:rPr lang="en-US" altLang="zh-CN" sz="400" smtClean="0"/>
            </a:br>
            <a:r>
              <a:rPr lang="en-US" altLang="zh-CN" sz="400" smtClean="0"/>
              <a:t>  2  where table_name=’ORDER_ITEMS’;</a:t>
            </a:r>
          </a:p>
          <a:p>
            <a:pPr>
              <a:lnSpc>
                <a:spcPct val="67000"/>
              </a:lnSpc>
            </a:pPr>
            <a:r>
              <a:rPr lang="en-US" altLang="zh-CN" sz="400" smtClean="0"/>
              <a:t>PARTITION_NAME               </a:t>
            </a:r>
            <a:br>
              <a:rPr lang="en-US" altLang="zh-CN" sz="400" smtClean="0"/>
            </a:br>
            <a:r>
              <a:rPr lang="en-US" altLang="zh-CN" sz="400" smtClean="0"/>
              <a:t>——————————</a:t>
            </a:r>
            <a:br>
              <a:rPr lang="en-US" altLang="zh-CN" sz="400" smtClean="0"/>
            </a:br>
            <a:r>
              <a:rPr lang="en-US" altLang="zh-CN" sz="400" smtClean="0"/>
              <a:t>Q1_2005</a:t>
            </a:r>
            <a:br>
              <a:rPr lang="en-US" altLang="zh-CN" sz="400" smtClean="0"/>
            </a:br>
            <a:r>
              <a:rPr lang="en-US" altLang="zh-CN" sz="400" smtClean="0"/>
              <a:t>Q2_2005</a:t>
            </a:r>
            <a:br>
              <a:rPr lang="en-US" altLang="zh-CN" sz="400" smtClean="0"/>
            </a:br>
            <a:r>
              <a:rPr lang="en-US" altLang="zh-CN" sz="400" smtClean="0"/>
              <a:t>Q3_2005</a:t>
            </a:r>
            <a:br>
              <a:rPr lang="en-US" altLang="zh-CN" sz="400" smtClean="0"/>
            </a:br>
            <a:r>
              <a:rPr lang="en-US" altLang="zh-CN" sz="400" smtClean="0"/>
              <a:t>Q4_2005</a:t>
            </a:r>
          </a:p>
          <a:p>
            <a:pPr>
              <a:lnSpc>
                <a:spcPct val="67000"/>
              </a:lnSpc>
            </a:pPr>
            <a:r>
              <a:rPr lang="zh-CN" altLang="en-US" sz="400" smtClean="0"/>
              <a:t>从上面的查询可以看出，</a:t>
            </a:r>
            <a:r>
              <a:rPr lang="en-US" altLang="zh-CN" sz="400" smtClean="0"/>
              <a:t>order_itmes</a:t>
            </a:r>
            <a:r>
              <a:rPr lang="zh-CN" altLang="en-US" sz="400" smtClean="0"/>
              <a:t>表自动创建了和父表相对应的分区。不能指定引用分区的上下限，但可以给分区命名，如果没有显示的给各个分区命名，将自动继承父表的分区名称。一旦父表的分区发生变化，子表分区也会自动适应，而单独修改子表分区则不被允许。</a:t>
            </a:r>
          </a:p>
          <a:p>
            <a:pPr>
              <a:lnSpc>
                <a:spcPct val="67000"/>
              </a:lnSpc>
            </a:pPr>
            <a:r>
              <a:rPr lang="en-US" altLang="zh-CN" sz="400" smtClean="0"/>
              <a:t>SQL&gt; alter table orders drop partition q1_2005;</a:t>
            </a:r>
          </a:p>
          <a:p>
            <a:pPr>
              <a:lnSpc>
                <a:spcPct val="67000"/>
              </a:lnSpc>
            </a:pPr>
            <a:r>
              <a:rPr lang="en-US" altLang="zh-CN" sz="400" smtClean="0"/>
              <a:t>Table altered.</a:t>
            </a:r>
          </a:p>
          <a:p>
            <a:pPr>
              <a:lnSpc>
                <a:spcPct val="67000"/>
              </a:lnSpc>
            </a:pPr>
            <a:r>
              <a:rPr lang="en-US" altLang="zh-CN" sz="400" smtClean="0"/>
              <a:t>SQL&gt; select PARTITION_NAME from dba_tab_partitions where table_name=’ORDERS’;</a:t>
            </a:r>
          </a:p>
          <a:p>
            <a:pPr>
              <a:lnSpc>
                <a:spcPct val="67000"/>
              </a:lnSpc>
            </a:pPr>
            <a:r>
              <a:rPr lang="en-US" altLang="zh-CN" sz="400" smtClean="0"/>
              <a:t>PARTITION_NAME</a:t>
            </a:r>
            <a:br>
              <a:rPr lang="en-US" altLang="zh-CN" sz="400" smtClean="0"/>
            </a:br>
            <a:r>
              <a:rPr lang="en-US" altLang="zh-CN" sz="400" smtClean="0"/>
              <a:t>——————————</a:t>
            </a:r>
            <a:br>
              <a:rPr lang="en-US" altLang="zh-CN" sz="400" smtClean="0"/>
            </a:br>
            <a:r>
              <a:rPr lang="en-US" altLang="zh-CN" sz="400" smtClean="0"/>
              <a:t>Q2_2005</a:t>
            </a:r>
            <a:br>
              <a:rPr lang="en-US" altLang="zh-CN" sz="400" smtClean="0"/>
            </a:br>
            <a:r>
              <a:rPr lang="en-US" altLang="zh-CN" sz="400" smtClean="0"/>
              <a:t>Q3_2005</a:t>
            </a:r>
            <a:br>
              <a:rPr lang="en-US" altLang="zh-CN" sz="400" smtClean="0"/>
            </a:br>
            <a:r>
              <a:rPr lang="en-US" altLang="zh-CN" sz="400" smtClean="0"/>
              <a:t>Q4_2005</a:t>
            </a:r>
          </a:p>
          <a:p>
            <a:pPr>
              <a:lnSpc>
                <a:spcPct val="67000"/>
              </a:lnSpc>
            </a:pPr>
            <a:r>
              <a:rPr lang="en-US" altLang="zh-CN" sz="400" smtClean="0"/>
              <a:t>SQL&gt; select PARTITION_NAME from dba_tab_partitions where table_name=’ORDER_ITEMS’;</a:t>
            </a:r>
          </a:p>
          <a:p>
            <a:pPr>
              <a:lnSpc>
                <a:spcPct val="67000"/>
              </a:lnSpc>
            </a:pPr>
            <a:r>
              <a:rPr lang="en-US" altLang="zh-CN" sz="400" smtClean="0"/>
              <a:t>PARTITION_NAME</a:t>
            </a:r>
            <a:br>
              <a:rPr lang="en-US" altLang="zh-CN" sz="400" smtClean="0"/>
            </a:br>
            <a:r>
              <a:rPr lang="en-US" altLang="zh-CN" sz="400" smtClean="0"/>
              <a:t>——————————</a:t>
            </a:r>
            <a:br>
              <a:rPr lang="en-US" altLang="zh-CN" sz="400" smtClean="0"/>
            </a:br>
            <a:r>
              <a:rPr lang="en-US" altLang="zh-CN" sz="400" smtClean="0"/>
              <a:t>Q2_2005</a:t>
            </a:r>
            <a:br>
              <a:rPr lang="en-US" altLang="zh-CN" sz="400" smtClean="0"/>
            </a:br>
            <a:r>
              <a:rPr lang="en-US" altLang="zh-CN" sz="400" smtClean="0"/>
              <a:t>Q3_2005</a:t>
            </a:r>
            <a:br>
              <a:rPr lang="en-US" altLang="zh-CN" sz="400" smtClean="0"/>
            </a:br>
            <a:r>
              <a:rPr lang="en-US" altLang="zh-CN" sz="400" smtClean="0"/>
              <a:t>Q4_2005</a:t>
            </a:r>
            <a:br>
              <a:rPr lang="en-US" altLang="zh-CN" sz="400" smtClean="0"/>
            </a:br>
            <a:r>
              <a:rPr lang="en-US" altLang="zh-CN" sz="400" smtClean="0"/>
              <a:t>SQL&gt; alter table order_items drop partition q2_2005;</a:t>
            </a:r>
            <a:br>
              <a:rPr lang="en-US" altLang="zh-CN" sz="400" smtClean="0"/>
            </a:br>
            <a:r>
              <a:rPr lang="en-US" altLang="zh-CN" sz="400" smtClean="0"/>
              <a:t>alter table order_items drop partition q2_2005</a:t>
            </a:r>
            <a:br>
              <a:rPr lang="en-US" altLang="zh-CN" sz="400" smtClean="0"/>
            </a:br>
            <a:r>
              <a:rPr lang="en-US" altLang="zh-CN" sz="400" smtClean="0"/>
              <a:t>                                       *</a:t>
            </a:r>
            <a:br>
              <a:rPr lang="en-US" altLang="zh-CN" sz="400" smtClean="0"/>
            </a:br>
            <a:r>
              <a:rPr lang="en-US" altLang="zh-CN" sz="400" smtClean="0"/>
              <a:t>ERROR at line 1:</a:t>
            </a:r>
            <a:br>
              <a:rPr lang="en-US" altLang="zh-CN" sz="400" smtClean="0"/>
            </a:br>
            <a:r>
              <a:rPr lang="en-US" altLang="zh-CN" sz="400" smtClean="0"/>
              <a:t>ORA-14255: table is not partitioned by Range, List, Composite Range or</a:t>
            </a:r>
            <a:br>
              <a:rPr lang="en-US" altLang="zh-CN" sz="400" smtClean="0"/>
            </a:br>
            <a:r>
              <a:rPr lang="en-US" altLang="zh-CN" sz="400" smtClean="0"/>
              <a:t>Composite List method</a:t>
            </a:r>
          </a:p>
          <a:p>
            <a:pPr>
              <a:lnSpc>
                <a:spcPct val="67000"/>
              </a:lnSpc>
            </a:pPr>
            <a:endParaRPr lang="zh-CN" altLang="en-US" sz="400" smtClean="0"/>
          </a:p>
        </p:txBody>
      </p:sp>
    </p:spTree>
    <p:extLst>
      <p:ext uri="{BB962C8B-B14F-4D97-AF65-F5344CB8AC3E}">
        <p14:creationId xmlns:p14="http://schemas.microsoft.com/office/powerpoint/2010/main" val="16795055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xfrm>
            <a:off x="463550" y="177800"/>
            <a:ext cx="6062663" cy="4546600"/>
          </a:xfrm>
        </p:spPr>
      </p:sp>
      <p:sp>
        <p:nvSpPr>
          <p:cNvPr id="256003" name="Rectangle 3"/>
          <p:cNvSpPr>
            <a:spLocks noGrp="1" noChangeArrowheads="1"/>
          </p:cNvSpPr>
          <p:nvPr>
            <p:ph type="body" idx="1"/>
          </p:nvPr>
        </p:nvSpPr>
        <p:spPr>
          <a:xfrm>
            <a:off x="485775" y="4887913"/>
            <a:ext cx="6037263" cy="37941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Verdana" panose="020B0604030504040204" pitchFamily="34" charset="0"/>
              </a:rPr>
              <a:t>Divide and Conquer Using Oracle Database Partitioning</a:t>
            </a:r>
            <a:endParaRPr lang="en-US" altLang="zh-CN" smtClean="0"/>
          </a:p>
          <a:p>
            <a:r>
              <a:rPr lang="en-US" altLang="zh-CN" i="1" smtClean="0">
                <a:latin typeface="Verdana" panose="020B0604030504040204" pitchFamily="34" charset="0"/>
              </a:rPr>
              <a:t>by Sanjay Mishra</a:t>
            </a:r>
            <a:endParaRPr lang="en-US" altLang="zh-CN" smtClean="0"/>
          </a:p>
          <a:p>
            <a:r>
              <a:rPr lang="en-US" altLang="zh-CN" smtClean="0">
                <a:latin typeface="Verdana" panose="020B0604030504040204" pitchFamily="34" charset="0"/>
              </a:rPr>
              <a:t>Introduced with Oracle8, Oracle partitioning has matured over the years, through Oracle8i and Oracle9i. There has been a significant amount of documentation and publications on various aspects of partitioning. However, most of these publications focus on the database administration aspects of partitioning, including the ease of space management, ease of reorganization, selective unavailability during maintenance, and so on. Very few of these publications provide a SQL programmer’s view to partitioning — the way partitioning helps to improve the performance of SQL queries. This article takes a practical approach to illustrate the impact of partitioning on the query performance. </a:t>
            </a:r>
            <a:endParaRPr lang="en-US" altLang="zh-CN" smtClean="0"/>
          </a:p>
          <a:p>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Case Study</a:t>
            </a:r>
            <a:endParaRPr lang="en-US" altLang="zh-CN" smtClean="0"/>
          </a:p>
          <a:p>
            <a:r>
              <a:rPr lang="en-US" altLang="zh-CN" smtClean="0">
                <a:latin typeface="Verdana" panose="020B0604030504040204" pitchFamily="34" charset="0"/>
              </a:rPr>
              <a:t>We will begin with a simple case study to demonstrate how you can use partitioning to improve your applications’ performance. The case study involves a hypothetical sales application, the main functions of which are forecasting sales, collecting actual sales data, and comparing actual sales with the forecast. This simple sales application consists of two tables. The sales forecast data is captured in the table SALES_FORECAST, which stores the forecasted quantity for 10,000 parts for each of the 365 days of the year 2002. The actual sales data for these parts over the same period of time is captured in the table ACTUAL_SALES. Each of these two tables contains 3,650,000 rows. The table definitions are given in Listing1 as follows:</a:t>
            </a:r>
            <a:endParaRPr lang="en-US" altLang="zh-CN" smtClean="0"/>
          </a:p>
          <a:p>
            <a:r>
              <a:rPr lang="en-US" altLang="zh-CN" smtClean="0">
                <a:latin typeface="Arial Unicode MS" panose="020B0604020202020204" pitchFamily="34" charset="-122"/>
              </a:rPr>
              <a:t>DESC SALES_FORECAST</a:t>
            </a:r>
            <a:br>
              <a:rPr lang="en-US" altLang="zh-CN" smtClean="0">
                <a:latin typeface="Arial Unicode MS" panose="020B0604020202020204" pitchFamily="34" charset="-122"/>
              </a:rPr>
            </a:br>
            <a:r>
              <a:rPr lang="en-US" altLang="zh-CN" smtClean="0">
                <a:latin typeface="Arial Unicode MS" panose="020B0604020202020204" pitchFamily="34" charset="-122"/>
              </a:rPr>
              <a:t>Name Null? Type</a:t>
            </a:r>
            <a:br>
              <a:rPr lang="en-US" altLang="zh-CN" smtClean="0">
                <a:latin typeface="Arial Unicode MS" panose="020B0604020202020204" pitchFamily="34" charset="-122"/>
              </a:rPr>
            </a:br>
            <a:r>
              <a:rPr lang="en-US" altLang="zh-CN" smtClean="0">
                <a:latin typeface="Arial Unicode MS" panose="020B0604020202020204" pitchFamily="34" charset="-122"/>
              </a:rPr>
              <a:t>----------------------------------------- -------- ----------</a:t>
            </a:r>
            <a:br>
              <a:rPr lang="en-US" altLang="zh-CN" smtClean="0">
                <a:latin typeface="Arial Unicode MS" panose="020B0604020202020204" pitchFamily="34" charset="-122"/>
              </a:rPr>
            </a:br>
            <a:r>
              <a:rPr lang="en-US" altLang="zh-CN" smtClean="0">
                <a:latin typeface="Arial Unicode MS" panose="020B0604020202020204" pitchFamily="34" charset="-122"/>
              </a:rPr>
              <a:t>PART_ID NUMBER(6)</a:t>
            </a:r>
            <a:br>
              <a:rPr lang="en-US" altLang="zh-CN" smtClean="0">
                <a:latin typeface="Arial Unicode MS" panose="020B0604020202020204" pitchFamily="34" charset="-122"/>
              </a:rPr>
            </a:br>
            <a:r>
              <a:rPr lang="en-US" altLang="zh-CN" smtClean="0">
                <a:latin typeface="Arial Unicode MS" panose="020B0604020202020204" pitchFamily="34" charset="-122"/>
              </a:rPr>
              <a:t>FORECAST_DATE DATE</a:t>
            </a:r>
            <a:br>
              <a:rPr lang="en-US" altLang="zh-CN" smtClean="0">
                <a:latin typeface="Arial Unicode MS" panose="020B0604020202020204" pitchFamily="34" charset="-122"/>
              </a:rPr>
            </a:br>
            <a:r>
              <a:rPr lang="en-US" altLang="zh-CN" smtClean="0">
                <a:latin typeface="Arial Unicode MS" panose="020B0604020202020204" pitchFamily="34" charset="-122"/>
              </a:rPr>
              <a:t>QUANTITY NUMBER(4)DESC ACTUAL_SALES</a:t>
            </a:r>
            <a:br>
              <a:rPr lang="en-US" altLang="zh-CN" smtClean="0">
                <a:latin typeface="Arial Unicode MS" panose="020B0604020202020204" pitchFamily="34" charset="-122"/>
              </a:rPr>
            </a:br>
            <a:r>
              <a:rPr lang="en-US" altLang="zh-CN" smtClean="0">
                <a:latin typeface="Arial Unicode MS" panose="020B0604020202020204" pitchFamily="34" charset="-122"/>
              </a:rPr>
              <a:t>Name Null? Type</a:t>
            </a:r>
            <a:br>
              <a:rPr lang="en-US" altLang="zh-CN" smtClean="0">
                <a:latin typeface="Arial Unicode MS" panose="020B0604020202020204" pitchFamily="34" charset="-122"/>
              </a:rPr>
            </a:br>
            <a:r>
              <a:rPr lang="en-US" altLang="zh-CN" smtClean="0">
                <a:latin typeface="Arial Unicode MS" panose="020B0604020202020204" pitchFamily="34" charset="-122"/>
              </a:rPr>
              <a:t>----------------------------------------- -------- ----------</a:t>
            </a:r>
            <a:br>
              <a:rPr lang="en-US" altLang="zh-CN" smtClean="0">
                <a:latin typeface="Arial Unicode MS" panose="020B0604020202020204" pitchFamily="34" charset="-122"/>
              </a:rPr>
            </a:br>
            <a:r>
              <a:rPr lang="en-US" altLang="zh-CN" smtClean="0">
                <a:latin typeface="Arial Unicode MS" panose="020B0604020202020204" pitchFamily="34" charset="-122"/>
              </a:rPr>
              <a:t>PART_ID NUMBER(6)</a:t>
            </a:r>
            <a:br>
              <a:rPr lang="en-US" altLang="zh-CN" smtClean="0">
                <a:latin typeface="Arial Unicode MS" panose="020B0604020202020204" pitchFamily="34" charset="-122"/>
              </a:rPr>
            </a:br>
            <a:r>
              <a:rPr lang="en-US" altLang="zh-CN" smtClean="0">
                <a:latin typeface="Arial Unicode MS" panose="020B0604020202020204" pitchFamily="34" charset="-122"/>
              </a:rPr>
              <a:t>SALE_DATE DATE</a:t>
            </a:r>
            <a:br>
              <a:rPr lang="en-US" altLang="zh-CN" smtClean="0">
                <a:latin typeface="Arial Unicode MS" panose="020B0604020202020204" pitchFamily="34" charset="-122"/>
              </a:rPr>
            </a:br>
            <a:r>
              <a:rPr lang="en-US" altLang="zh-CN" smtClean="0">
                <a:latin typeface="Arial Unicode MS" panose="020B0604020202020204" pitchFamily="34" charset="-122"/>
              </a:rPr>
              <a:t>QUANTITY NUMBER(4) </a:t>
            </a:r>
            <a:r>
              <a:rPr lang="en-US" altLang="zh-CN" smtClean="0">
                <a:latin typeface="Verdana" panose="020B0604030504040204" pitchFamily="34" charset="0"/>
              </a:rPr>
              <a:t>The main task of our case study involves writing SQL queries to:</a:t>
            </a:r>
            <a:endParaRPr lang="en-US" altLang="zh-CN" smtClean="0"/>
          </a:p>
          <a:p>
            <a:r>
              <a:rPr lang="en-US" altLang="zh-CN" smtClean="0">
                <a:latin typeface="Verdana" panose="020B0604030504040204" pitchFamily="34" charset="0"/>
              </a:rPr>
              <a:t>1. Determine the number of parts and the days (part-day combinations) with actual sale quantity of less than 500 for PART_IDs below 1600.</a:t>
            </a:r>
            <a:endParaRPr lang="en-US" altLang="zh-CN" smtClean="0"/>
          </a:p>
          <a:p>
            <a:r>
              <a:rPr lang="en-US" altLang="zh-CN" smtClean="0">
                <a:latin typeface="Verdana" panose="020B0604030504040204" pitchFamily="34" charset="0"/>
              </a:rPr>
              <a:t>2. Determine the number of parts and the days (part-day combinations) for which the actual sales quantity is more than the corresponding forecast quantity.</a:t>
            </a:r>
            <a:endParaRPr lang="en-US" altLang="zh-CN" smtClean="0"/>
          </a:p>
          <a:p>
            <a:r>
              <a:rPr lang="en-US" altLang="zh-CN" smtClean="0">
                <a:latin typeface="Verdana" panose="020B0604030504040204" pitchFamily="34" charset="0"/>
              </a:rPr>
              <a:t>The first task can be accomplished by the SQL in Listing2:</a:t>
            </a:r>
            <a:endParaRPr lang="en-US" altLang="zh-CN" smtClean="0"/>
          </a:p>
          <a:p>
            <a:r>
              <a:rPr lang="en-US" altLang="zh-CN" smtClean="0">
                <a:latin typeface="Courier New" panose="02070309020205020404" pitchFamily="49" charset="0"/>
              </a:rPr>
              <a:t>SELECT COUNT(*)</a:t>
            </a:r>
            <a:br>
              <a:rPr lang="en-US" altLang="zh-CN" smtClean="0">
                <a:latin typeface="Courier New" panose="02070309020205020404" pitchFamily="49" charset="0"/>
              </a:rPr>
            </a:br>
            <a:r>
              <a:rPr lang="en-US" altLang="zh-CN" smtClean="0">
                <a:latin typeface="Courier New" panose="02070309020205020404" pitchFamily="49" charset="0"/>
              </a:rPr>
              <a:t>FROM ACTUAL_SALES</a:t>
            </a:r>
            <a:br>
              <a:rPr lang="en-US" altLang="zh-CN" smtClean="0">
                <a:latin typeface="Courier New" panose="02070309020205020404" pitchFamily="49" charset="0"/>
              </a:rPr>
            </a:br>
            <a:r>
              <a:rPr lang="en-US" altLang="zh-CN" smtClean="0">
                <a:latin typeface="Courier New" panose="02070309020205020404" pitchFamily="49" charset="0"/>
              </a:rPr>
              <a:t>WHERE PART_ID &lt; 1600</a:t>
            </a:r>
            <a:br>
              <a:rPr lang="en-US" altLang="zh-CN" smtClean="0">
                <a:latin typeface="Courier New" panose="02070309020205020404" pitchFamily="49" charset="0"/>
              </a:rPr>
            </a:br>
            <a:r>
              <a:rPr lang="en-US" altLang="zh-CN" smtClean="0">
                <a:latin typeface="Courier New" panose="02070309020205020404" pitchFamily="49" charset="0"/>
              </a:rPr>
              <a:t>AND QUANTITY &lt; 500; COUNT(*)</a:t>
            </a:r>
            <a:br>
              <a:rPr lang="en-US" altLang="zh-CN" smtClean="0">
                <a:latin typeface="Courier New" panose="02070309020205020404" pitchFamily="49" charset="0"/>
              </a:rPr>
            </a:br>
            <a:r>
              <a:rPr lang="en-US" altLang="zh-CN" smtClean="0">
                <a:latin typeface="Courier New" panose="02070309020205020404" pitchFamily="49" charset="0"/>
              </a:rPr>
              <a:t>----------</a:t>
            </a:r>
            <a:br>
              <a:rPr lang="en-US" altLang="zh-CN" smtClean="0">
                <a:latin typeface="Courier New" panose="02070309020205020404" pitchFamily="49" charset="0"/>
              </a:rPr>
            </a:br>
            <a:r>
              <a:rPr lang="en-US" altLang="zh-CN" smtClean="0">
                <a:latin typeface="Courier New" panose="02070309020205020404" pitchFamily="49" charset="0"/>
              </a:rPr>
              <a:t>29245</a:t>
            </a:r>
            <a:r>
              <a:rPr lang="en-US" altLang="zh-CN" smtClean="0"/>
              <a:t> </a:t>
            </a:r>
            <a:r>
              <a:rPr lang="en-US" altLang="zh-CN" smtClean="0">
                <a:latin typeface="Verdana" panose="020B0604030504040204" pitchFamily="34" charset="0"/>
              </a:rPr>
              <a:t>In Listing2, the elapsed time is the time it took to execute this query in SQL*Plus, which indicates that it took 7.04 seconds to execute this query. The second task can be accomplished by the SQL in Listing3:</a:t>
            </a:r>
            <a:endParaRPr lang="en-US" altLang="zh-CN" smtClean="0"/>
          </a:p>
          <a:p>
            <a:r>
              <a:rPr lang="en-US" altLang="zh-CN" smtClean="0">
                <a:latin typeface="Arial Unicode MS" panose="020B0604020202020204" pitchFamily="34" charset="-122"/>
              </a:rPr>
              <a:t>SELECT COUNT(*) </a:t>
            </a:r>
            <a:br>
              <a:rPr lang="en-US" altLang="zh-CN" smtClean="0">
                <a:latin typeface="Arial Unicode MS" panose="020B0604020202020204" pitchFamily="34" charset="-122"/>
              </a:rPr>
            </a:br>
            <a:r>
              <a:rPr lang="en-US" altLang="zh-CN" smtClean="0">
                <a:latin typeface="Arial Unicode MS" panose="020B0604020202020204" pitchFamily="34" charset="-122"/>
              </a:rPr>
              <a:t>FROM SALES_FORECAST F, ACTUAL_SALES S</a:t>
            </a:r>
            <a:br>
              <a:rPr lang="en-US" altLang="zh-CN" smtClean="0">
                <a:latin typeface="Arial Unicode MS" panose="020B0604020202020204" pitchFamily="34" charset="-122"/>
              </a:rPr>
            </a:br>
            <a:r>
              <a:rPr lang="en-US" altLang="zh-CN" smtClean="0">
                <a:latin typeface="Arial Unicode MS" panose="020B0604020202020204" pitchFamily="34" charset="-122"/>
              </a:rPr>
              <a:t>WHERE S.PART_ID = F.PART_ID</a:t>
            </a:r>
            <a:br>
              <a:rPr lang="en-US" altLang="zh-CN" smtClean="0">
                <a:latin typeface="Arial Unicode MS" panose="020B0604020202020204" pitchFamily="34" charset="-122"/>
              </a:rPr>
            </a:br>
            <a:r>
              <a:rPr lang="en-US" altLang="zh-CN" smtClean="0">
                <a:latin typeface="Arial Unicode MS" panose="020B0604020202020204" pitchFamily="34" charset="-122"/>
              </a:rPr>
              <a:t>AND S.SALE_DATE = F.FORECAST_DATE</a:t>
            </a:r>
            <a:br>
              <a:rPr lang="en-US" altLang="zh-CN" smtClean="0">
                <a:latin typeface="Arial Unicode MS" panose="020B0604020202020204" pitchFamily="34" charset="-122"/>
              </a:rPr>
            </a:br>
            <a:r>
              <a:rPr lang="en-US" altLang="zh-CN" smtClean="0">
                <a:latin typeface="Arial Unicode MS" panose="020B0604020202020204" pitchFamily="34" charset="-122"/>
              </a:rPr>
              <a:t>AND S.QUANTITY &gt; F.QUANTITY;</a:t>
            </a:r>
            <a:r>
              <a:rPr lang="en-US" altLang="zh-CN" smtClean="0">
                <a:latin typeface="Courier New" panose="02070309020205020404" pitchFamily="49" charset="0"/>
              </a:rPr>
              <a:t> COUNT(*)</a:t>
            </a:r>
            <a:br>
              <a:rPr lang="en-US" altLang="zh-CN" smtClean="0">
                <a:latin typeface="Courier New" panose="02070309020205020404" pitchFamily="49" charset="0"/>
              </a:rPr>
            </a:br>
            <a:r>
              <a:rPr lang="en-US" altLang="zh-CN" smtClean="0">
                <a:latin typeface="Courier New" panose="02070309020205020404" pitchFamily="49" charset="0"/>
              </a:rPr>
              <a:t>----------</a:t>
            </a:r>
            <a:br>
              <a:rPr lang="en-US" altLang="zh-CN" smtClean="0">
                <a:latin typeface="Courier New" panose="02070309020205020404" pitchFamily="49" charset="0"/>
              </a:rPr>
            </a:br>
            <a:r>
              <a:rPr lang="en-US" altLang="zh-CN" smtClean="0">
                <a:latin typeface="Courier New" panose="02070309020205020404" pitchFamily="49" charset="0"/>
              </a:rPr>
              <a:t>1825057Elapsed: 00:03:57.04</a:t>
            </a:r>
            <a:r>
              <a:rPr lang="en-US" altLang="zh-CN" smtClean="0"/>
              <a:t> </a:t>
            </a:r>
            <a:r>
              <a:rPr lang="en-US" altLang="zh-CN" smtClean="0">
                <a:latin typeface="Verdana" panose="020B0604030504040204" pitchFamily="34" charset="0"/>
              </a:rPr>
              <a:t>It took 3 minutes 57.04 seconds to execute this query. </a:t>
            </a:r>
            <a:endParaRPr lang="en-US" altLang="zh-CN" smtClean="0"/>
          </a:p>
          <a:p>
            <a:r>
              <a:rPr lang="en-US" altLang="zh-CN" smtClean="0">
                <a:latin typeface="Verdana" panose="020B0604030504040204" pitchFamily="34" charset="0"/>
              </a:rPr>
              <a:t>In the next section, we will see how partitioning can improve the performance of the above two queries.</a:t>
            </a:r>
            <a:endParaRPr lang="en-US" altLang="zh-CN" smtClean="0"/>
          </a:p>
          <a:p>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Enter Partitioning</a:t>
            </a:r>
            <a:endParaRPr lang="en-US" altLang="zh-CN" smtClean="0"/>
          </a:p>
          <a:p>
            <a:r>
              <a:rPr lang="en-US" altLang="zh-CN" smtClean="0">
                <a:latin typeface="Verdana" panose="020B0604030504040204" pitchFamily="34" charset="0"/>
              </a:rPr>
              <a:t>When the volume of data grows, it is beneficial to partition the data in a table into multiple partitions. Oracle provides several ways to partition the tables and indexes. Oracle8 supported partitioning by range, hash, and composite partitioning. Oracle9i introduced list partitioning. (Refer to Oracle documentation for details on these partitioning techniques.)</a:t>
            </a:r>
            <a:endParaRPr lang="en-US" altLang="zh-CN" smtClean="0"/>
          </a:p>
          <a:p>
            <a:r>
              <a:rPr lang="en-US" altLang="zh-CN" smtClean="0">
                <a:latin typeface="Verdana" panose="020B0604030504040204" pitchFamily="34" charset="0"/>
              </a:rPr>
              <a:t>In this article, we will focus on the practical use of range partitioning and apply it to our case study. To demonstrate the advantage of partitioning, we created two partitioned tables corresponding to the two tables, SALES_FORECAST and ACTUAL_SALES. Each table is partitioned into 10 partitions, and the tables are partitioned based on range of values of the column PART_ID. We named the partitioned tables, SALES_FORECAST_PR and ACTUAL_SALES_PR to indicate that we have range partitioned the tables. Listing4 shows the partitioned table definitions:</a:t>
            </a:r>
            <a:endParaRPr lang="en-US" altLang="zh-CN" smtClean="0"/>
          </a:p>
          <a:p>
            <a:r>
              <a:rPr lang="en-US" altLang="zh-CN" smtClean="0">
                <a:latin typeface="Arial Unicode MS" panose="020B0604020202020204" pitchFamily="34" charset="-122"/>
              </a:rPr>
              <a:t>CREATE TABLE SALES_FORECAST_PR (</a:t>
            </a:r>
            <a:br>
              <a:rPr lang="en-US" altLang="zh-CN" smtClean="0">
                <a:latin typeface="Arial Unicode MS" panose="020B0604020202020204" pitchFamily="34" charset="-122"/>
              </a:rPr>
            </a:br>
            <a:r>
              <a:rPr lang="en-US" altLang="zh-CN" smtClean="0">
                <a:latin typeface="Arial Unicode MS" panose="020B0604020202020204" pitchFamily="34" charset="-122"/>
              </a:rPr>
              <a:t>PART_ID NUMBER (6),</a:t>
            </a:r>
            <a:br>
              <a:rPr lang="en-US" altLang="zh-CN" smtClean="0">
                <a:latin typeface="Arial Unicode MS" panose="020B0604020202020204" pitchFamily="34" charset="-122"/>
              </a:rPr>
            </a:br>
            <a:r>
              <a:rPr lang="en-US" altLang="zh-CN" smtClean="0">
                <a:latin typeface="Arial Unicode MS" panose="020B0604020202020204" pitchFamily="34" charset="-122"/>
              </a:rPr>
              <a:t>FORECAST_DATE DATE,</a:t>
            </a:r>
            <a:br>
              <a:rPr lang="en-US" altLang="zh-CN" smtClean="0">
                <a:latin typeface="Arial Unicode MS" panose="020B0604020202020204" pitchFamily="34" charset="-122"/>
              </a:rPr>
            </a:br>
            <a:r>
              <a:rPr lang="en-US" altLang="zh-CN" smtClean="0">
                <a:latin typeface="Arial Unicode MS" panose="020B0604020202020204" pitchFamily="34" charset="-122"/>
              </a:rPr>
              <a:t>QUANTITY NUMBER(4)</a:t>
            </a:r>
            <a:br>
              <a:rPr lang="en-US" altLang="zh-CN" smtClean="0">
                <a:latin typeface="Arial Unicode MS" panose="020B0604020202020204" pitchFamily="34" charset="-122"/>
              </a:rPr>
            </a:br>
            <a:r>
              <a:rPr lang="en-US" altLang="zh-CN" smtClean="0">
                <a:latin typeface="Arial Unicode MS" panose="020B0604020202020204" pitchFamily="34" charset="-122"/>
              </a:rPr>
              <a:t>)</a:t>
            </a:r>
            <a:br>
              <a:rPr lang="en-US" altLang="zh-CN" smtClean="0">
                <a:latin typeface="Arial Unicode MS" panose="020B0604020202020204" pitchFamily="34" charset="-122"/>
              </a:rPr>
            </a:br>
            <a:r>
              <a:rPr lang="en-US" altLang="zh-CN" smtClean="0">
                <a:latin typeface="Arial Unicode MS" panose="020B0604020202020204" pitchFamily="34" charset="-122"/>
              </a:rPr>
              <a:t>PARTITION BY RANGE (PART_ID) (</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P1 VALUES LESS THAN (1001),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P2 VALUES LESS THAN (2001),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P3 VALUES LESS THAN (3001),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P4 VALUES LESS THAN (4001),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P5 VALUES LESS THAN (5001),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P6 VALUES LESS THAN (6001),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P7 VALUES LESS THAN (7001),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P8 VALUES LESS THAN (8001),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P9 VALUES LESS THAN (9001),</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P10 VALUES LESS THAN (10001)</a:t>
            </a:r>
            <a:br>
              <a:rPr lang="en-US" altLang="zh-CN" smtClean="0">
                <a:latin typeface="Arial Unicode MS" panose="020B0604020202020204" pitchFamily="34" charset="-122"/>
              </a:rPr>
            </a:br>
            <a:r>
              <a:rPr lang="en-US" altLang="zh-CN" smtClean="0">
                <a:latin typeface="Arial Unicode MS" panose="020B0604020202020204" pitchFamily="34" charset="-122"/>
              </a:rPr>
              <a:t>) </a:t>
            </a:r>
            <a:br>
              <a:rPr lang="en-US" altLang="zh-CN" smtClean="0">
                <a:latin typeface="Arial Unicode MS" panose="020B0604020202020204" pitchFamily="34" charset="-122"/>
              </a:rPr>
            </a:br>
            <a:r>
              <a:rPr lang="en-US" altLang="zh-CN" smtClean="0">
                <a:latin typeface="Arial Unicode MS" panose="020B0604020202020204" pitchFamily="34" charset="-122"/>
              </a:rPr>
              <a:t>;CREATE TABLE ACTUAL_SALES_PR (</a:t>
            </a:r>
            <a:br>
              <a:rPr lang="en-US" altLang="zh-CN" smtClean="0">
                <a:latin typeface="Arial Unicode MS" panose="020B0604020202020204" pitchFamily="34" charset="-122"/>
              </a:rPr>
            </a:br>
            <a:r>
              <a:rPr lang="en-US" altLang="zh-CN" smtClean="0">
                <a:latin typeface="Arial Unicode MS" panose="020B0604020202020204" pitchFamily="34" charset="-122"/>
              </a:rPr>
              <a:t>PART_ID NUMBER (6),</a:t>
            </a:r>
            <a:br>
              <a:rPr lang="en-US" altLang="zh-CN" smtClean="0">
                <a:latin typeface="Arial Unicode MS" panose="020B0604020202020204" pitchFamily="34" charset="-122"/>
              </a:rPr>
            </a:br>
            <a:r>
              <a:rPr lang="en-US" altLang="zh-CN" smtClean="0">
                <a:latin typeface="Arial Unicode MS" panose="020B0604020202020204" pitchFamily="34" charset="-122"/>
              </a:rPr>
              <a:t>SALE_DATE DATE,</a:t>
            </a:r>
            <a:br>
              <a:rPr lang="en-US" altLang="zh-CN" smtClean="0">
                <a:latin typeface="Arial Unicode MS" panose="020B0604020202020204" pitchFamily="34" charset="-122"/>
              </a:rPr>
            </a:br>
            <a:r>
              <a:rPr lang="en-US" altLang="zh-CN" smtClean="0">
                <a:latin typeface="Arial Unicode MS" panose="020B0604020202020204" pitchFamily="34" charset="-122"/>
              </a:rPr>
              <a:t>QUANTITY NUMBER(4)</a:t>
            </a:r>
            <a:br>
              <a:rPr lang="en-US" altLang="zh-CN" smtClean="0">
                <a:latin typeface="Arial Unicode MS" panose="020B0604020202020204" pitchFamily="34" charset="-122"/>
              </a:rPr>
            </a:br>
            <a:r>
              <a:rPr lang="en-US" altLang="zh-CN" smtClean="0">
                <a:latin typeface="Arial Unicode MS" panose="020B0604020202020204" pitchFamily="34" charset="-122"/>
              </a:rPr>
              <a:t>)</a:t>
            </a:r>
            <a:br>
              <a:rPr lang="en-US" altLang="zh-CN" smtClean="0">
                <a:latin typeface="Arial Unicode MS" panose="020B0604020202020204" pitchFamily="34" charset="-122"/>
              </a:rPr>
            </a:br>
            <a:r>
              <a:rPr lang="en-US" altLang="zh-CN" smtClean="0">
                <a:latin typeface="Arial Unicode MS" panose="020B0604020202020204" pitchFamily="34" charset="-122"/>
              </a:rPr>
              <a:t>BY RANGE (PART_ID) (</a:t>
            </a:r>
            <a:br>
              <a:rPr lang="en-US" altLang="zh-CN" smtClean="0">
                <a:latin typeface="Arial Unicode MS" panose="020B0604020202020204" pitchFamily="34" charset="-122"/>
              </a:rPr>
            </a:br>
            <a:r>
              <a:rPr lang="en-US" altLang="zh-CN" smtClean="0">
                <a:latin typeface="Arial Unicode MS" panose="020B0604020202020204" pitchFamily="34" charset="-122"/>
              </a:rPr>
              <a:t>PARTITION P1 VALUES LESS THAN (1001),</a:t>
            </a:r>
            <a:br>
              <a:rPr lang="en-US" altLang="zh-CN" smtClean="0">
                <a:latin typeface="Arial Unicode MS" panose="020B0604020202020204" pitchFamily="34" charset="-122"/>
              </a:rPr>
            </a:br>
            <a:r>
              <a:rPr lang="en-US" altLang="zh-CN" smtClean="0"/>
              <a:t>…</a:t>
            </a:r>
            <a:r>
              <a:rPr lang="en-US" altLang="zh-CN" smtClean="0">
                <a:latin typeface="Arial Unicode MS" panose="020B0604020202020204" pitchFamily="34" charset="-122"/>
              </a:rPr>
              <a:t> and so on.</a:t>
            </a:r>
            <a:br>
              <a:rPr lang="en-US" altLang="zh-CN" smtClean="0">
                <a:latin typeface="Arial Unicode MS" panose="020B0604020202020204" pitchFamily="34" charset="-122"/>
              </a:rPr>
            </a:br>
            <a:r>
              <a:rPr lang="en-US" altLang="zh-CN" smtClean="0">
                <a:latin typeface="Arial Unicode MS" panose="020B0604020202020204" pitchFamily="34" charset="-122"/>
              </a:rPr>
              <a:t>) </a:t>
            </a:r>
            <a:br>
              <a:rPr lang="en-US" altLang="zh-CN" smtClean="0">
                <a:latin typeface="Arial Unicode MS" panose="020B0604020202020204" pitchFamily="34" charset="-122"/>
              </a:rPr>
            </a:br>
            <a:r>
              <a:rPr lang="en-US" altLang="zh-CN" smtClean="0">
                <a:latin typeface="Arial Unicode MS" panose="020B0604020202020204" pitchFamily="34" charset="-122"/>
              </a:rPr>
              <a:t>;</a:t>
            </a:r>
            <a:r>
              <a:rPr lang="en-US" altLang="zh-CN" smtClean="0"/>
              <a:t> </a:t>
            </a:r>
            <a:r>
              <a:rPr lang="en-US" altLang="zh-CN" smtClean="0">
                <a:latin typeface="Verdana" panose="020B0604030504040204" pitchFamily="34" charset="0"/>
              </a:rPr>
              <a:t>Once the tables are created, we inserted data into these two tables by SELECTing data from the corresponding non-partitioned tables, as shown in Listing5:</a:t>
            </a:r>
            <a:endParaRPr lang="en-US" altLang="zh-CN" smtClean="0"/>
          </a:p>
          <a:p>
            <a:r>
              <a:rPr lang="en-US" altLang="zh-CN" smtClean="0">
                <a:latin typeface="Courier New" panose="02070309020205020404" pitchFamily="49" charset="0"/>
              </a:rPr>
              <a:t>INSERT INTO SALES_FORECAST_PR SELECT * FROM SALES_FORECAST;</a:t>
            </a:r>
            <a:br>
              <a:rPr lang="en-US" altLang="zh-CN" smtClean="0">
                <a:latin typeface="Courier New" panose="02070309020205020404" pitchFamily="49" charset="0"/>
              </a:rPr>
            </a:br>
            <a:r>
              <a:rPr lang="en-US" altLang="zh-CN" smtClean="0">
                <a:latin typeface="Courier New" panose="02070309020205020404" pitchFamily="49" charset="0"/>
              </a:rPr>
              <a:t>INSERT INTO ACTUAL_SALES_PR SELECT * FROM ACTUAL_SALES;</a:t>
            </a:r>
            <a:br>
              <a:rPr lang="en-US" altLang="zh-CN" smtClean="0">
                <a:latin typeface="Courier New" panose="02070309020205020404" pitchFamily="49" charset="0"/>
              </a:rPr>
            </a:br>
            <a:r>
              <a:rPr lang="en-US" altLang="zh-CN" smtClean="0">
                <a:latin typeface="Courier New" panose="02070309020205020404" pitchFamily="49" charset="0"/>
              </a:rPr>
              <a:t>COMMIT;</a:t>
            </a:r>
            <a:endParaRPr lang="en-US" altLang="zh-CN" smtClean="0"/>
          </a:p>
          <a:p>
            <a:r>
              <a:rPr lang="en-US" altLang="zh-CN" smtClean="0">
                <a:latin typeface="Verdana" panose="020B0604030504040204" pitchFamily="34" charset="0"/>
              </a:rPr>
              <a:t>Then, we analyzed the tables to compute statistics, and executed the queries against the partitioned tables. The queries on the partitioned tables and the results are shown in Listing6.</a:t>
            </a:r>
            <a:endParaRPr lang="en-US" altLang="zh-CN" smtClean="0"/>
          </a:p>
          <a:p>
            <a:r>
              <a:rPr lang="en-US" altLang="zh-CN" smtClean="0">
                <a:latin typeface="Arial Unicode MS" panose="020B0604020202020204" pitchFamily="34" charset="-122"/>
              </a:rPr>
              <a:t>SELECT COUNT(*)</a:t>
            </a:r>
            <a:br>
              <a:rPr lang="en-US" altLang="zh-CN" smtClean="0">
                <a:latin typeface="Arial Unicode MS" panose="020B0604020202020204" pitchFamily="34" charset="-122"/>
              </a:rPr>
            </a:br>
            <a:r>
              <a:rPr lang="en-US" altLang="zh-CN" smtClean="0">
                <a:latin typeface="Arial Unicode MS" panose="020B0604020202020204" pitchFamily="34" charset="-122"/>
              </a:rPr>
              <a:t>FROM ACTUAL_SALES_PR</a:t>
            </a:r>
            <a:br>
              <a:rPr lang="en-US" altLang="zh-CN" smtClean="0">
                <a:latin typeface="Arial Unicode MS" panose="020B0604020202020204" pitchFamily="34" charset="-122"/>
              </a:rPr>
            </a:br>
            <a:r>
              <a:rPr lang="en-US" altLang="zh-CN" smtClean="0">
                <a:latin typeface="Arial Unicode MS" panose="020B0604020202020204" pitchFamily="34" charset="-122"/>
              </a:rPr>
              <a:t>WHERE PART_ID &lt; 1600</a:t>
            </a:r>
            <a:br>
              <a:rPr lang="en-US" altLang="zh-CN" smtClean="0">
                <a:latin typeface="Arial Unicode MS" panose="020B0604020202020204" pitchFamily="34" charset="-122"/>
              </a:rPr>
            </a:br>
            <a:r>
              <a:rPr lang="en-US" altLang="zh-CN" smtClean="0">
                <a:latin typeface="Arial Unicode MS" panose="020B0604020202020204" pitchFamily="34" charset="-122"/>
              </a:rPr>
              <a:t>AND QUANTITY &lt; 500;</a:t>
            </a:r>
            <a:r>
              <a:rPr lang="en-US" altLang="zh-CN" smtClean="0">
                <a:latin typeface="Courier New" panose="02070309020205020404" pitchFamily="49" charset="0"/>
              </a:rPr>
              <a:t> COUNT(*)</a:t>
            </a:r>
            <a:br>
              <a:rPr lang="en-US" altLang="zh-CN" smtClean="0">
                <a:latin typeface="Courier New" panose="02070309020205020404" pitchFamily="49" charset="0"/>
              </a:rPr>
            </a:br>
            <a:r>
              <a:rPr lang="en-US" altLang="zh-CN" smtClean="0">
                <a:latin typeface="Courier New" panose="02070309020205020404" pitchFamily="49" charset="0"/>
              </a:rPr>
              <a:t>----------</a:t>
            </a:r>
            <a:br>
              <a:rPr lang="en-US" altLang="zh-CN" smtClean="0">
                <a:latin typeface="Courier New" panose="02070309020205020404" pitchFamily="49" charset="0"/>
              </a:rPr>
            </a:br>
            <a:r>
              <a:rPr lang="en-US" altLang="zh-CN" smtClean="0">
                <a:latin typeface="Courier New" panose="02070309020205020404" pitchFamily="49" charset="0"/>
              </a:rPr>
              <a:t>29245</a:t>
            </a:r>
            <a:r>
              <a:rPr lang="en-US" altLang="zh-CN" smtClean="0"/>
              <a:t> </a:t>
            </a:r>
            <a:r>
              <a:rPr lang="en-US" altLang="zh-CN" smtClean="0">
                <a:latin typeface="Courier New" panose="02070309020205020404" pitchFamily="49" charset="0"/>
              </a:rPr>
              <a:t>Elapsed: 00:00:02.04</a:t>
            </a:r>
            <a:endParaRPr lang="en-US" altLang="zh-CN" smtClean="0"/>
          </a:p>
          <a:p>
            <a:r>
              <a:rPr lang="en-US" altLang="zh-CN" smtClean="0">
                <a:latin typeface="Arial Unicode MS" panose="020B0604020202020204" pitchFamily="34" charset="-122"/>
              </a:rPr>
              <a:t>SELECT COUNT(*) </a:t>
            </a:r>
            <a:br>
              <a:rPr lang="en-US" altLang="zh-CN" smtClean="0">
                <a:latin typeface="Arial Unicode MS" panose="020B0604020202020204" pitchFamily="34" charset="-122"/>
              </a:rPr>
            </a:br>
            <a:r>
              <a:rPr lang="en-US" altLang="zh-CN" smtClean="0">
                <a:latin typeface="Arial Unicode MS" panose="020B0604020202020204" pitchFamily="34" charset="-122"/>
              </a:rPr>
              <a:t>FROM SALES_FORECAST_PR F, ACTUAL_SALES_PR S</a:t>
            </a:r>
            <a:br>
              <a:rPr lang="en-US" altLang="zh-CN" smtClean="0">
                <a:latin typeface="Arial Unicode MS" panose="020B0604020202020204" pitchFamily="34" charset="-122"/>
              </a:rPr>
            </a:br>
            <a:r>
              <a:rPr lang="en-US" altLang="zh-CN" smtClean="0">
                <a:latin typeface="Arial Unicode MS" panose="020B0604020202020204" pitchFamily="34" charset="-122"/>
              </a:rPr>
              <a:t>WHERE S.PART_ID = F.PART_ID</a:t>
            </a:r>
            <a:br>
              <a:rPr lang="en-US" altLang="zh-CN" smtClean="0">
                <a:latin typeface="Arial Unicode MS" panose="020B0604020202020204" pitchFamily="34" charset="-122"/>
              </a:rPr>
            </a:br>
            <a:r>
              <a:rPr lang="en-US" altLang="zh-CN" smtClean="0">
                <a:latin typeface="Arial Unicode MS" panose="020B0604020202020204" pitchFamily="34" charset="-122"/>
              </a:rPr>
              <a:t>AND S.SALE_DATE = F.FORECAST_DATE</a:t>
            </a:r>
            <a:br>
              <a:rPr lang="en-US" altLang="zh-CN" smtClean="0">
                <a:latin typeface="Arial Unicode MS" panose="020B0604020202020204" pitchFamily="34" charset="-122"/>
              </a:rPr>
            </a:br>
            <a:r>
              <a:rPr lang="en-US" altLang="zh-CN" smtClean="0">
                <a:latin typeface="Arial Unicode MS" panose="020B0604020202020204" pitchFamily="34" charset="-122"/>
              </a:rPr>
              <a:t>AND S.QUANTITY &gt; F.QUANTITY;</a:t>
            </a:r>
            <a:r>
              <a:rPr lang="en-US" altLang="zh-CN" smtClean="0">
                <a:latin typeface="Verdana" panose="020B0604030504040204" pitchFamily="34" charset="0"/>
              </a:rPr>
              <a:t> COUNT(*)</a:t>
            </a:r>
            <a:br>
              <a:rPr lang="en-US" altLang="zh-CN" smtClean="0">
                <a:latin typeface="Verdana" panose="020B0604030504040204" pitchFamily="34" charset="0"/>
              </a:rPr>
            </a:br>
            <a:r>
              <a:rPr lang="en-US" altLang="zh-CN" smtClean="0">
                <a:latin typeface="Verdana" panose="020B0604030504040204" pitchFamily="34" charset="0"/>
              </a:rPr>
              <a:t>----------</a:t>
            </a:r>
            <a:br>
              <a:rPr lang="en-US" altLang="zh-CN" smtClean="0">
                <a:latin typeface="Verdana" panose="020B0604030504040204" pitchFamily="34" charset="0"/>
              </a:rPr>
            </a:br>
            <a:r>
              <a:rPr lang="en-US" altLang="zh-CN" smtClean="0">
                <a:latin typeface="Verdana" panose="020B0604030504040204" pitchFamily="34" charset="0"/>
              </a:rPr>
              <a:t>1825057</a:t>
            </a:r>
            <a:r>
              <a:rPr lang="en-US" altLang="zh-CN" smtClean="0"/>
              <a:t> </a:t>
            </a:r>
            <a:r>
              <a:rPr lang="en-US" altLang="zh-CN" smtClean="0">
                <a:latin typeface="Courier New" panose="02070309020205020404" pitchFamily="49" charset="0"/>
              </a:rPr>
              <a:t>Elapsed: 00:01:54.05</a:t>
            </a:r>
            <a:endParaRPr lang="en-US" altLang="zh-CN" smtClean="0"/>
          </a:p>
          <a:p>
            <a:r>
              <a:rPr lang="en-US" altLang="zh-CN" smtClean="0">
                <a:latin typeface="Verdana" panose="020B0604030504040204" pitchFamily="34" charset="0"/>
              </a:rPr>
              <a:t>The results are interesting. Note that the queries on the partitioned tables execute much faster compared to the same queries on the corresponding non-partitioned tables. Everything else remaining the same, partitioning the tables improved the performance drastically. In the following section, we will analyze why and how partitioning improves query performance and introduce some key concepts of partitioning.</a:t>
            </a:r>
            <a:endParaRPr lang="en-US" altLang="zh-CN" smtClean="0"/>
          </a:p>
          <a:p>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Performance Analysis</a:t>
            </a:r>
            <a:endParaRPr lang="en-US" altLang="zh-CN" smtClean="0"/>
          </a:p>
          <a:p>
            <a:r>
              <a:rPr lang="en-US" altLang="zh-CN" smtClean="0">
                <a:latin typeface="Verdana" panose="020B0604030504040204" pitchFamily="34" charset="0"/>
              </a:rPr>
              <a:t>We used the following tools to analyze the performance:</a:t>
            </a:r>
            <a:endParaRPr lang="en-US" altLang="zh-CN" smtClean="0"/>
          </a:p>
          <a:p>
            <a:pPr>
              <a:buFontTx/>
              <a:buChar char="•"/>
            </a:pPr>
            <a:r>
              <a:rPr lang="en-US" altLang="zh-CN" smtClean="0">
                <a:latin typeface="Courier New" panose="02070309020205020404" pitchFamily="49" charset="0"/>
              </a:rPr>
              <a:t>SQL_TRACE / TKPROF</a:t>
            </a:r>
            <a:br>
              <a:rPr lang="en-US" altLang="zh-CN" smtClean="0">
                <a:latin typeface="Courier New" panose="02070309020205020404" pitchFamily="49" charset="0"/>
              </a:rPr>
            </a:br>
            <a:endParaRPr lang="en-US" altLang="zh-CN" smtClean="0"/>
          </a:p>
          <a:p>
            <a:pPr>
              <a:buFontTx/>
              <a:buChar char="•"/>
            </a:pPr>
            <a:r>
              <a:rPr lang="en-US" altLang="zh-CN" smtClean="0">
                <a:latin typeface="Courier New" panose="02070309020205020404" pitchFamily="49" charset="0"/>
              </a:rPr>
              <a:t>Event 10128</a:t>
            </a:r>
            <a:endParaRPr lang="en-US" altLang="zh-CN" smtClean="0"/>
          </a:p>
          <a:p>
            <a:r>
              <a:rPr lang="en-US" altLang="zh-CN" smtClean="0">
                <a:latin typeface="Verdana" panose="020B0604030504040204" pitchFamily="34" charset="0"/>
              </a:rPr>
              <a:t>Let’s examine the two queries using the above two tools.</a:t>
            </a:r>
            <a:endParaRPr lang="en-US" altLang="zh-CN" smtClean="0"/>
          </a:p>
          <a:p>
            <a:r>
              <a:rPr lang="en-US" altLang="zh-CN" i="1" smtClean="0">
                <a:latin typeface="Verdana" panose="020B0604030504040204" pitchFamily="34" charset="0"/>
              </a:rPr>
              <a:t>First Query</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The first query (to determine number of part-day combinations with actual sale quantity of less than 500 for PART_IDs below 1600) takes 7.04 seconds on the non-partitioned table. The SQL_TRACE / TKPROF output of the query (shown in </a:t>
            </a:r>
            <a:r>
              <a:rPr lang="en-US" altLang="zh-CN" smtClean="0">
                <a:latin typeface="Verdana" panose="020B0604030504040204" pitchFamily="34" charset="0"/>
                <a:hlinkClick r:id="rId3"/>
              </a:rPr>
              <a:t>Listing7</a:t>
            </a:r>
            <a:r>
              <a:rPr lang="en-US" altLang="zh-CN" smtClean="0">
                <a:latin typeface="Verdana" panose="020B0604030504040204" pitchFamily="34" charset="0"/>
              </a:rPr>
              <a:t>) indicates that it performs 10535 physical reads from the disk.</a:t>
            </a:r>
            <a:endParaRPr lang="en-US" altLang="zh-CN" smtClean="0"/>
          </a:p>
          <a:p>
            <a:r>
              <a:rPr lang="en-US" altLang="zh-CN" smtClean="0">
                <a:latin typeface="Verdana" panose="020B0604030504040204" pitchFamily="34" charset="0"/>
              </a:rPr>
              <a:t>The SQL_TRACE / TKPROF output of the same query on the partitioned table (shown in </a:t>
            </a:r>
            <a:r>
              <a:rPr lang="en-US" altLang="zh-CN" smtClean="0">
                <a:latin typeface="Verdana" panose="020B0604030504040204" pitchFamily="34" charset="0"/>
                <a:hlinkClick r:id="rId4"/>
              </a:rPr>
              <a:t>Listing8</a:t>
            </a:r>
            <a:r>
              <a:rPr lang="en-US" altLang="zh-CN" smtClean="0">
                <a:latin typeface="Verdana" panose="020B0604030504040204" pitchFamily="34" charset="0"/>
              </a:rPr>
              <a:t>) indicates that it performs only 2124 physical disk reads (as compared to 10535 physical disk reads in case of the query on the non-partitioned table).</a:t>
            </a:r>
            <a:endParaRPr lang="en-US" altLang="zh-CN" smtClean="0"/>
          </a:p>
          <a:p>
            <a:r>
              <a:rPr lang="en-US" altLang="zh-CN" smtClean="0">
                <a:latin typeface="Verdana" panose="020B0604030504040204" pitchFamily="34" charset="0"/>
              </a:rPr>
              <a:t>Isn’t it intriguing? How can a query on the partitioned table give the same information by performing only 1/5th of the physical disk reads as that of the same query on the non-partitioned table? There must be something in partitioning that intelligently directs Oracle to read fewer blocks from the disk. What is it? Let’s look at execution plans of the queries for further analysis.</a:t>
            </a:r>
            <a:endParaRPr lang="en-US" altLang="zh-CN" smtClean="0"/>
          </a:p>
          <a:p>
            <a:r>
              <a:rPr lang="en-US" altLang="zh-CN" smtClean="0">
                <a:latin typeface="Verdana" panose="020B0604030504040204" pitchFamily="34" charset="0"/>
              </a:rPr>
              <a:t>The execution plan of the query on the non-partitioned table (shown in </a:t>
            </a:r>
            <a:r>
              <a:rPr lang="en-US" altLang="zh-CN" smtClean="0">
                <a:latin typeface="Verdana" panose="020B0604030504040204" pitchFamily="34" charset="0"/>
                <a:hlinkClick r:id="rId5"/>
              </a:rPr>
              <a:t>Listing9</a:t>
            </a:r>
            <a:r>
              <a:rPr lang="en-US" altLang="zh-CN" smtClean="0">
                <a:latin typeface="Verdana" panose="020B0604030504040204" pitchFamily="34" charset="0"/>
              </a:rPr>
              <a:t>) indicates that the Oracle optimizer performed a full table scan on ACTUAL_SALES to find the result of the query.</a:t>
            </a:r>
            <a:endParaRPr lang="en-US" altLang="zh-CN" smtClean="0"/>
          </a:p>
          <a:p>
            <a:r>
              <a:rPr lang="en-US" altLang="zh-CN" smtClean="0">
                <a:latin typeface="Verdana" panose="020B0604030504040204" pitchFamily="34" charset="0"/>
              </a:rPr>
              <a:t>The execution plan of the query on the partitioned table is shown in </a:t>
            </a:r>
            <a:r>
              <a:rPr lang="en-US" altLang="zh-CN" smtClean="0">
                <a:latin typeface="Verdana" panose="020B0604030504040204" pitchFamily="34" charset="0"/>
                <a:hlinkClick r:id="rId6"/>
              </a:rPr>
              <a:t>Listing10</a:t>
            </a:r>
            <a:r>
              <a:rPr lang="en-US" altLang="zh-CN" smtClean="0">
                <a:latin typeface="Verdana" panose="020B0604030504040204" pitchFamily="34" charset="0"/>
              </a:rPr>
              <a:t>.</a:t>
            </a:r>
            <a:endParaRPr lang="en-US" altLang="zh-CN" smtClean="0"/>
          </a:p>
          <a:p>
            <a:r>
              <a:rPr lang="en-US" altLang="zh-CN" smtClean="0">
                <a:latin typeface="Verdana" panose="020B0604030504040204" pitchFamily="34" charset="0"/>
              </a:rPr>
              <a:t>The execution plan of the query on the partitioned table is almost identical to that of the query on the partitioned table, except that it has two extra columns at the end. And that’s the key. The last two columns (Pstart and Pstop) indicate that to find the result of the query, Oracle starts scanning the ACTUAL_SALES_PR table at partition 1 and stops at partition 2, instead of scanning the whole table.</a:t>
            </a:r>
            <a:endParaRPr lang="en-US" altLang="zh-CN" smtClean="0"/>
          </a:p>
          <a:p>
            <a:r>
              <a:rPr lang="en-US" altLang="zh-CN" smtClean="0">
                <a:latin typeface="Verdana" panose="020B0604030504040204" pitchFamily="34" charset="0"/>
              </a:rPr>
              <a:t>You can also monitor which all partitions are being scanned by setting the event 10128 before executing the query. Listing11 shows how to set the event 10128.</a:t>
            </a:r>
            <a:endParaRPr lang="en-US" altLang="zh-CN" smtClean="0"/>
          </a:p>
          <a:p>
            <a:r>
              <a:rPr lang="en-US" altLang="zh-CN" smtClean="0">
                <a:latin typeface="Courier New" panose="02070309020205020404" pitchFamily="49" charset="0"/>
              </a:rPr>
              <a:t>alter session set events '10128 trace name context forever, level 2';</a:t>
            </a:r>
            <a:endParaRPr lang="en-US" altLang="zh-CN" smtClean="0"/>
          </a:p>
          <a:p>
            <a:r>
              <a:rPr lang="en-US" altLang="zh-CN" smtClean="0">
                <a:latin typeface="Arial Unicode MS" panose="020B0604020202020204" pitchFamily="34" charset="-122"/>
              </a:rPr>
              <a:t>SELECT COUNT(*)</a:t>
            </a:r>
            <a:br>
              <a:rPr lang="en-US" altLang="zh-CN" smtClean="0">
                <a:latin typeface="Arial Unicode MS" panose="020B0604020202020204" pitchFamily="34" charset="-122"/>
              </a:rPr>
            </a:br>
            <a:r>
              <a:rPr lang="en-US" altLang="zh-CN" smtClean="0">
                <a:latin typeface="Arial Unicode MS" panose="020B0604020202020204" pitchFamily="34" charset="-122"/>
              </a:rPr>
              <a:t>FROM ACTUAL_SALES_PR</a:t>
            </a:r>
            <a:br>
              <a:rPr lang="en-US" altLang="zh-CN" smtClean="0">
                <a:latin typeface="Arial Unicode MS" panose="020B0604020202020204" pitchFamily="34" charset="-122"/>
              </a:rPr>
            </a:br>
            <a:r>
              <a:rPr lang="en-US" altLang="zh-CN" smtClean="0">
                <a:latin typeface="Arial Unicode MS" panose="020B0604020202020204" pitchFamily="34" charset="-122"/>
              </a:rPr>
              <a:t>WHERE PART_ID &lt; 1600</a:t>
            </a:r>
            <a:br>
              <a:rPr lang="en-US" altLang="zh-CN" smtClean="0">
                <a:latin typeface="Arial Unicode MS" panose="020B0604020202020204" pitchFamily="34" charset="-122"/>
              </a:rPr>
            </a:br>
            <a:r>
              <a:rPr lang="en-US" altLang="zh-CN" smtClean="0">
                <a:latin typeface="Arial Unicode MS" panose="020B0604020202020204" pitchFamily="34" charset="-122"/>
              </a:rPr>
              <a:t>AND QUANTITY &lt; 500;</a:t>
            </a:r>
            <a:r>
              <a:rPr lang="en-US" altLang="zh-CN" smtClean="0">
                <a:latin typeface="Courier New" panose="02070309020205020404" pitchFamily="49" charset="0"/>
              </a:rPr>
              <a:t> COUNT(*)</a:t>
            </a:r>
            <a:br>
              <a:rPr lang="en-US" altLang="zh-CN" smtClean="0">
                <a:latin typeface="Courier New" panose="02070309020205020404" pitchFamily="49" charset="0"/>
              </a:rPr>
            </a:br>
            <a:r>
              <a:rPr lang="en-US" altLang="zh-CN" smtClean="0">
                <a:latin typeface="Courier New" panose="02070309020205020404" pitchFamily="49" charset="0"/>
              </a:rPr>
              <a:t>----------</a:t>
            </a:r>
            <a:br>
              <a:rPr lang="en-US" altLang="zh-CN" smtClean="0">
                <a:latin typeface="Courier New" panose="02070309020205020404" pitchFamily="49" charset="0"/>
              </a:rPr>
            </a:br>
            <a:r>
              <a:rPr lang="en-US" altLang="zh-CN" smtClean="0">
                <a:latin typeface="Courier New" panose="02070309020205020404" pitchFamily="49" charset="0"/>
              </a:rPr>
              <a:t>29245</a:t>
            </a:r>
            <a:r>
              <a:rPr lang="en-US" altLang="zh-CN" smtClean="0"/>
              <a:t> </a:t>
            </a:r>
            <a:r>
              <a:rPr lang="en-US" altLang="zh-CN" smtClean="0">
                <a:latin typeface="Courier New" panose="02070309020205020404" pitchFamily="49" charset="0"/>
              </a:rPr>
              <a:t>alter session set events '10128 trace name context off';</a:t>
            </a:r>
            <a:endParaRPr lang="en-US" altLang="zh-CN" smtClean="0"/>
          </a:p>
          <a:p>
            <a:r>
              <a:rPr lang="en-US" altLang="zh-CN" smtClean="0">
                <a:latin typeface="Verdana" panose="020B0604030504040204" pitchFamily="34" charset="0"/>
              </a:rPr>
              <a:t>Once the query is executed after setting the event 10128, the information shown in Listing12 (known as partition iterator information) is written to a trace file.</a:t>
            </a:r>
            <a:endParaRPr lang="en-US" altLang="zh-CN" smtClean="0"/>
          </a:p>
          <a:p>
            <a:r>
              <a:rPr lang="en-US" altLang="zh-CN" smtClean="0">
                <a:latin typeface="Courier New" panose="02070309020205020404" pitchFamily="49" charset="0"/>
              </a:rPr>
              <a:t>Partition Iterator Information:</a:t>
            </a:r>
            <a:br>
              <a:rPr lang="en-US" altLang="zh-CN" smtClean="0">
                <a:latin typeface="Courier New" panose="02070309020205020404" pitchFamily="49" charset="0"/>
              </a:rPr>
            </a:br>
            <a:r>
              <a:rPr lang="en-US" altLang="zh-CN" smtClean="0">
                <a:latin typeface="Courier New" panose="02070309020205020404" pitchFamily="49" charset="0"/>
              </a:rPr>
              <a:t>partition level = PARTITION</a:t>
            </a:r>
            <a:br>
              <a:rPr lang="en-US" altLang="zh-CN" smtClean="0">
                <a:latin typeface="Courier New" panose="02070309020205020404" pitchFamily="49" charset="0"/>
              </a:rPr>
            </a:br>
            <a:r>
              <a:rPr lang="en-US" altLang="zh-CN" smtClean="0">
                <a:latin typeface="Courier New" panose="02070309020205020404" pitchFamily="49" charset="0"/>
              </a:rPr>
              <a:t>call time = RUN</a:t>
            </a:r>
            <a:br>
              <a:rPr lang="en-US" altLang="zh-CN" smtClean="0">
                <a:latin typeface="Courier New" panose="02070309020205020404" pitchFamily="49" charset="0"/>
              </a:rPr>
            </a:br>
            <a:r>
              <a:rPr lang="en-US" altLang="zh-CN" smtClean="0">
                <a:latin typeface="Courier New" panose="02070309020205020404" pitchFamily="49" charset="0"/>
              </a:rPr>
              <a:t>order = ASCENDING</a:t>
            </a:r>
            <a:br>
              <a:rPr lang="en-US" altLang="zh-CN" smtClean="0">
                <a:latin typeface="Courier New" panose="02070309020205020404" pitchFamily="49" charset="0"/>
              </a:rPr>
            </a:br>
            <a:r>
              <a:rPr lang="en-US" altLang="zh-CN" smtClean="0">
                <a:latin typeface="Courier New" panose="02070309020205020404" pitchFamily="49" charset="0"/>
              </a:rPr>
              <a:t>Partition iterator for level 1:</a:t>
            </a:r>
            <a:br>
              <a:rPr lang="en-US" altLang="zh-CN" smtClean="0">
                <a:latin typeface="Courier New" panose="02070309020205020404" pitchFamily="49" charset="0"/>
              </a:rPr>
            </a:br>
            <a:r>
              <a:rPr lang="en-US" altLang="zh-CN" smtClean="0">
                <a:latin typeface="Courier New" panose="02070309020205020404" pitchFamily="49" charset="0"/>
              </a:rPr>
              <a:t>iterator = RANGE [0, 1]</a:t>
            </a:r>
            <a:br>
              <a:rPr lang="en-US" altLang="zh-CN" smtClean="0">
                <a:latin typeface="Courier New" panose="02070309020205020404" pitchFamily="49" charset="0"/>
              </a:rPr>
            </a:br>
            <a:r>
              <a:rPr lang="en-US" altLang="zh-CN" smtClean="0">
                <a:latin typeface="Courier New" panose="02070309020205020404" pitchFamily="49" charset="0"/>
              </a:rPr>
              <a:t>index = 0</a:t>
            </a:r>
            <a:br>
              <a:rPr lang="en-US" altLang="zh-CN" smtClean="0">
                <a:latin typeface="Courier New" panose="02070309020205020404" pitchFamily="49" charset="0"/>
              </a:rPr>
            </a:br>
            <a:r>
              <a:rPr lang="en-US" altLang="zh-CN" smtClean="0">
                <a:latin typeface="Courier New" panose="02070309020205020404" pitchFamily="49" charset="0"/>
              </a:rPr>
              <a:t>current partition: part# = 0, subp# = 65535, abs# = 0</a:t>
            </a:r>
            <a:br>
              <a:rPr lang="en-US" altLang="zh-CN" smtClean="0">
                <a:latin typeface="Courier New" panose="02070309020205020404" pitchFamily="49" charset="0"/>
              </a:rPr>
            </a:br>
            <a:r>
              <a:rPr lang="en-US" altLang="zh-CN" smtClean="0">
                <a:latin typeface="Courier New" panose="02070309020205020404" pitchFamily="49" charset="0"/>
              </a:rPr>
              <a:t>current partition: part# = 1, subp# = 65535, abs# = 1</a:t>
            </a:r>
            <a:r>
              <a:rPr lang="en-US" altLang="zh-CN" smtClean="0"/>
              <a:t> </a:t>
            </a:r>
            <a:r>
              <a:rPr lang="en-US" altLang="zh-CN" smtClean="0">
                <a:latin typeface="Verdana" panose="020B0604030504040204" pitchFamily="34" charset="0"/>
              </a:rPr>
              <a:t>Listing12 indicates that the optimizer scans only two partitions — partition 0 and 1. (Note that the partition numbers shown in the execution plan are slightly different from the numbers shown in the partition iterator information in the trace file. The execution plan counts partitions starting with 1, whereas the partition iterator counts partitions starting with 0). </a:t>
            </a:r>
            <a:endParaRPr lang="en-US" altLang="zh-CN" smtClean="0"/>
          </a:p>
          <a:p>
            <a:r>
              <a:rPr lang="en-US" altLang="zh-CN" smtClean="0">
                <a:latin typeface="Verdana" panose="020B0604030504040204" pitchFamily="34" charset="0"/>
              </a:rPr>
              <a:t>The execution plan as well as the partition iterator information indicate that out of 10 partitions of this table, Oracle needs to scan only the first two partitions to find the result. Why? </a:t>
            </a:r>
            <a:endParaRPr lang="en-US" altLang="zh-CN" smtClean="0"/>
          </a:p>
          <a:p>
            <a:r>
              <a:rPr lang="en-US" altLang="zh-CN" i="1" smtClean="0">
                <a:latin typeface="Verdana" panose="020B0604030504040204" pitchFamily="34" charset="0"/>
              </a:rPr>
              <a:t>Partition pruning</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Here lies a key concept of partitioning called </a:t>
            </a:r>
            <a:r>
              <a:rPr lang="en-US" altLang="zh-CN" i="1" smtClean="0">
                <a:latin typeface="Verdana" panose="020B0604030504040204" pitchFamily="34" charset="0"/>
              </a:rPr>
              <a:t>partition pruning</a:t>
            </a:r>
            <a:r>
              <a:rPr lang="en-US" altLang="zh-CN" smtClean="0">
                <a:latin typeface="Verdana" panose="020B0604030504040204" pitchFamily="34" charset="0"/>
              </a:rPr>
              <a:t>. Since the query specifies a WHERE clause predicate on the partition key (PART_ID) of the table, the Oracle optimizer intelligently determines that it is not necessary to scan the entire table, and that it can get the result by scanning only those partitions that match the query predicate on PART_ID. By deciding to scan only two partitions, Oracle saves time and resources and therefore executes the query faster. </a:t>
            </a:r>
            <a:endParaRPr lang="en-US" altLang="zh-CN" smtClean="0"/>
          </a:p>
          <a:p>
            <a:r>
              <a:rPr lang="en-US" altLang="zh-CN" smtClean="0">
                <a:latin typeface="Verdana" panose="020B0604030504040204" pitchFamily="34" charset="0"/>
              </a:rPr>
              <a:t>Partition pruning is also called partition elimination. When you query a partitioned table, the Oracle optimizer obtains the partition information from the table definition, and maps that onto the WHERE clause predicates of the query. If the WHERE clause specifies one or more columns of the partition key, then Oracle decides to scan only those partitions that satisfy the WHERE condition, and does not scan other partitions. Partition pruning can improve performance significantly by reducing the amount of data retrieved from the disk, as depicted in the case study above. Keep this in mind while writing SQL queries on partitioned tables. As you can see from this example, partition pruning helps Oracle optimizer to return the results of the query by:</a:t>
            </a:r>
            <a:endParaRPr lang="en-US" altLang="zh-CN" smtClean="0"/>
          </a:p>
          <a:p>
            <a:pPr>
              <a:buFontTx/>
              <a:buChar char="•"/>
            </a:pPr>
            <a:r>
              <a:rPr lang="en-US" altLang="zh-CN" smtClean="0">
                <a:latin typeface="Verdana" panose="020B0604030504040204" pitchFamily="34" charset="0"/>
              </a:rPr>
              <a:t>scanning only 2 out of 10 partitions,</a:t>
            </a:r>
            <a:br>
              <a:rPr lang="en-US" altLang="zh-CN" smtClean="0">
                <a:latin typeface="Verdana" panose="020B0604030504040204" pitchFamily="34" charset="0"/>
              </a:rPr>
            </a:br>
            <a:endParaRPr lang="en-US" altLang="zh-CN" smtClean="0"/>
          </a:p>
          <a:p>
            <a:pPr>
              <a:buFontTx/>
              <a:buChar char="•"/>
            </a:pPr>
            <a:r>
              <a:rPr lang="en-US" altLang="zh-CN" smtClean="0">
                <a:latin typeface="Verdana" panose="020B0604030504040204" pitchFamily="34" charset="0"/>
              </a:rPr>
              <a:t>performing only 2124 physical reads as compared to 10535 physical reads.</a:t>
            </a:r>
            <a:br>
              <a:rPr lang="en-US" altLang="zh-CN" smtClean="0">
                <a:latin typeface="Verdana" panose="020B0604030504040204" pitchFamily="34" charset="0"/>
              </a:rPr>
            </a:br>
            <a:endParaRPr lang="en-US" altLang="zh-CN" smtClean="0"/>
          </a:p>
          <a:p>
            <a:pPr>
              <a:buFontTx/>
              <a:buChar char="•"/>
            </a:pPr>
            <a:r>
              <a:rPr lang="en-US" altLang="zh-CN" smtClean="0">
                <a:latin typeface="Verdana" panose="020B0604030504040204" pitchFamily="34" charset="0"/>
              </a:rPr>
              <a:t>executing the query in 2.04 seconds as compared to 7.04 seconds.</a:t>
            </a:r>
            <a:endParaRPr lang="en-US" altLang="zh-CN" smtClean="0"/>
          </a:p>
          <a:p>
            <a:r>
              <a:rPr lang="en-US" altLang="zh-CN" smtClean="0">
                <a:latin typeface="Verdana" panose="020B0604030504040204" pitchFamily="34" charset="0"/>
              </a:rPr>
              <a:t>Some important aspects of partition pruning are:</a:t>
            </a:r>
            <a:endParaRPr lang="en-US" altLang="zh-CN" smtClean="0"/>
          </a:p>
          <a:p>
            <a:pPr>
              <a:buFontTx/>
              <a:buChar char="•"/>
            </a:pPr>
            <a:r>
              <a:rPr lang="en-US" altLang="zh-CN" smtClean="0">
                <a:latin typeface="Verdana" panose="020B0604030504040204" pitchFamily="34" charset="0"/>
              </a:rPr>
              <a:t>Partition pruning applies to partitioned indexes as well. If you have a partitioned index on a table, and the execution plan involves scanning the index, Oracle optimizer will decide to scan only those partitions of the index that satisfy the WHERE clause predicate of the query specifying the partition key.</a:t>
            </a:r>
            <a:endParaRPr lang="en-US" altLang="zh-CN" smtClean="0"/>
          </a:p>
          <a:p>
            <a:pPr>
              <a:buFontTx/>
              <a:buChar char="•"/>
            </a:pPr>
            <a:r>
              <a:rPr lang="en-US" altLang="zh-CN" smtClean="0">
                <a:latin typeface="Verdana" panose="020B0604030504040204" pitchFamily="34" charset="0"/>
              </a:rPr>
              <a:t>For range or list partitioned tables, Oracle can prune partitions when the WHERE clause contains a range, equality, LIKE or IN predicate on a partition key column.</a:t>
            </a:r>
            <a:endParaRPr lang="en-US" altLang="zh-CN" smtClean="0"/>
          </a:p>
          <a:p>
            <a:pPr>
              <a:buFontTx/>
              <a:buChar char="•"/>
            </a:pPr>
            <a:r>
              <a:rPr lang="en-US" altLang="zh-CN" smtClean="0">
                <a:latin typeface="Verdana" panose="020B0604030504040204" pitchFamily="34" charset="0"/>
              </a:rPr>
              <a:t>In case of hash partitioned tables, partition pruning occurs only when the WHERE clause contains either IN or an equality operation on the partition key, e.g. PART_ID = 1003 or PART_ID IN (1002,1003). If it contains a range, such as PART_ID BETWEEN 1002 AND 1004, partition pruning does not occur. Please note the restriction on hash partitioned tables as compared to the range or list partitioned tables. </a:t>
            </a:r>
            <a:endParaRPr lang="en-US" altLang="zh-CN" smtClean="0"/>
          </a:p>
          <a:p>
            <a:pPr>
              <a:buFontTx/>
              <a:buChar char="•"/>
            </a:pPr>
            <a:r>
              <a:rPr lang="en-US" altLang="zh-CN" smtClean="0">
                <a:latin typeface="Verdana" panose="020B0604030504040204" pitchFamily="34" charset="0"/>
              </a:rPr>
              <a:t>For composite partitioned tables and indexes, partition pruning can be applied at the partition, as well as the sub-partition, level.</a:t>
            </a:r>
            <a:endParaRPr lang="en-US" altLang="zh-CN" smtClean="0"/>
          </a:p>
          <a:p>
            <a:pPr>
              <a:buFontTx/>
              <a:buChar char="•"/>
            </a:pPr>
            <a:r>
              <a:rPr lang="en-US" altLang="zh-CN" smtClean="0">
                <a:latin typeface="Verdana" panose="020B0604030504040204" pitchFamily="34" charset="0"/>
              </a:rPr>
              <a:t>When the WHERE clause predicate evaluates a function on the partition key, e.g., TO_CHAR(PART_ID), partition pruning does not occur. The only allowable function to be applied on the partition key to effect partition pruning is TO_DATE().</a:t>
            </a:r>
            <a:endParaRPr lang="en-US" altLang="zh-CN" smtClean="0"/>
          </a:p>
          <a:p>
            <a:r>
              <a:rPr lang="en-US" altLang="zh-CN" smtClean="0">
                <a:latin typeface="Verdana" panose="020B0604030504040204" pitchFamily="34" charset="0"/>
              </a:rPr>
              <a:t>Second Query </a:t>
            </a:r>
            <a:endParaRPr lang="en-US" altLang="zh-CN" smtClean="0"/>
          </a:p>
          <a:p>
            <a:r>
              <a:rPr lang="en-US" altLang="zh-CN" smtClean="0">
                <a:latin typeface="Verdana" panose="020B0604030504040204" pitchFamily="34" charset="0"/>
              </a:rPr>
              <a:t>The second query (to determine the number of parts and the days (part-day combinations) where the actual sales quantity is more than the corresponding forecast quantity) takes three minutes and 57.04 seconds on the non-partitioned table. This is a join operation on two tables, each containing more than three million rows. The SQL_TRACE / TKPROF output of the query (shown in </a:t>
            </a:r>
            <a:r>
              <a:rPr lang="en-US" altLang="zh-CN" smtClean="0">
                <a:latin typeface="Verdana" panose="020B0604030504040204" pitchFamily="34" charset="0"/>
                <a:hlinkClick r:id="rId7"/>
              </a:rPr>
              <a:t>Listing13</a:t>
            </a:r>
            <a:r>
              <a:rPr lang="en-US" altLang="zh-CN" smtClean="0">
                <a:latin typeface="Verdana" panose="020B0604030504040204" pitchFamily="34" charset="0"/>
              </a:rPr>
              <a:t>) indicates that it performs 110480 physical reads from the disk.</a:t>
            </a:r>
            <a:endParaRPr lang="en-US" altLang="zh-CN" smtClean="0"/>
          </a:p>
          <a:p>
            <a:r>
              <a:rPr lang="en-US" altLang="zh-CN" smtClean="0">
                <a:latin typeface="Verdana" panose="020B0604030504040204" pitchFamily="34" charset="0"/>
              </a:rPr>
              <a:t>The SQL_TRACE / TKPROF output of the same query on the partitioned table (shown in </a:t>
            </a:r>
            <a:r>
              <a:rPr lang="en-US" altLang="zh-CN" smtClean="0">
                <a:latin typeface="Verdana" panose="020B0604030504040204" pitchFamily="34" charset="0"/>
                <a:hlinkClick r:id="rId8"/>
              </a:rPr>
              <a:t>Listing14</a:t>
            </a:r>
            <a:r>
              <a:rPr lang="en-US" altLang="zh-CN" smtClean="0">
                <a:latin typeface="Verdana" panose="020B0604030504040204" pitchFamily="34" charset="0"/>
              </a:rPr>
              <a:t>) indicates that it performs only 44270 physical disk reads (as compared to 110480 physical disk reads in case of the query on the non-partitioned table).</a:t>
            </a:r>
            <a:endParaRPr lang="en-US" altLang="zh-CN" smtClean="0"/>
          </a:p>
          <a:p>
            <a:r>
              <a:rPr lang="en-US" altLang="zh-CN" smtClean="0">
                <a:latin typeface="Verdana" panose="020B0604030504040204" pitchFamily="34" charset="0"/>
              </a:rPr>
              <a:t>Isn’t it interesting to see that the query on the partitioned tables gets the result by performing less than half the number of physical reads as compared to the query on the non-partitioned tables? No wonder the query on the partitioned tables is much faster. Let’s look at the execution plan of the two queries. </a:t>
            </a:r>
            <a:endParaRPr lang="en-US" altLang="zh-CN" smtClean="0"/>
          </a:p>
          <a:p>
            <a:r>
              <a:rPr lang="en-US" altLang="zh-CN" smtClean="0">
                <a:latin typeface="Verdana" panose="020B0604030504040204" pitchFamily="34" charset="0"/>
              </a:rPr>
              <a:t>The execution plan of the query on the non-partitioned table is shown in </a:t>
            </a:r>
            <a:r>
              <a:rPr lang="en-US" altLang="zh-CN" smtClean="0">
                <a:latin typeface="Verdana" panose="020B0604030504040204" pitchFamily="34" charset="0"/>
                <a:hlinkClick r:id="rId9"/>
              </a:rPr>
              <a:t>Listing15</a:t>
            </a:r>
            <a:r>
              <a:rPr lang="en-US" altLang="zh-CN" smtClean="0">
                <a:latin typeface="Verdana" panose="020B0604030504040204" pitchFamily="34" charset="0"/>
              </a:rPr>
              <a:t>. </a:t>
            </a:r>
            <a:endParaRPr lang="en-US" altLang="zh-CN" smtClean="0"/>
          </a:p>
          <a:p>
            <a:r>
              <a:rPr lang="en-US" altLang="zh-CN" smtClean="0">
                <a:latin typeface="Verdana" panose="020B0604030504040204" pitchFamily="34" charset="0"/>
              </a:rPr>
              <a:t>The execution plan of the query on the partitioned table is shown in </a:t>
            </a:r>
            <a:r>
              <a:rPr lang="en-US" altLang="zh-CN" smtClean="0">
                <a:latin typeface="Verdana" panose="020B0604030504040204" pitchFamily="34" charset="0"/>
                <a:hlinkClick r:id="rId10"/>
              </a:rPr>
              <a:t>Listing16</a:t>
            </a:r>
            <a:r>
              <a:rPr lang="en-US" altLang="zh-CN" smtClean="0">
                <a:latin typeface="Verdana" panose="020B0604030504040204" pitchFamily="34" charset="0"/>
              </a:rPr>
              <a:t>. </a:t>
            </a:r>
            <a:endParaRPr lang="en-US" altLang="zh-CN" smtClean="0"/>
          </a:p>
          <a:p>
            <a:r>
              <a:rPr lang="en-US" altLang="zh-CN" smtClean="0">
                <a:latin typeface="Verdana" panose="020B0604030504040204" pitchFamily="34" charset="0"/>
              </a:rPr>
              <a:t>To monitor operations performed on the partitions, you can set the event 10128 before executing the query. Listing17 shows how to set the event 10128:</a:t>
            </a:r>
            <a:endParaRPr lang="en-US" altLang="zh-CN" smtClean="0"/>
          </a:p>
          <a:p>
            <a:r>
              <a:rPr lang="en-US" altLang="zh-CN" smtClean="0">
                <a:latin typeface="Courier New" panose="02070309020205020404" pitchFamily="49" charset="0"/>
              </a:rPr>
              <a:t>alter session set events '10128 trace name context forever, level 2';</a:t>
            </a:r>
            <a:endParaRPr lang="en-US" altLang="zh-CN" smtClean="0"/>
          </a:p>
          <a:p>
            <a:r>
              <a:rPr lang="en-US" altLang="zh-CN" smtClean="0">
                <a:latin typeface="Arial Unicode MS" panose="020B0604020202020204" pitchFamily="34" charset="-122"/>
              </a:rPr>
              <a:t>SELECT COUNT(*) </a:t>
            </a:r>
            <a:br>
              <a:rPr lang="en-US" altLang="zh-CN" smtClean="0">
                <a:latin typeface="Arial Unicode MS" panose="020B0604020202020204" pitchFamily="34" charset="-122"/>
              </a:rPr>
            </a:br>
            <a:r>
              <a:rPr lang="en-US" altLang="zh-CN" smtClean="0">
                <a:latin typeface="Arial Unicode MS" panose="020B0604020202020204" pitchFamily="34" charset="-122"/>
              </a:rPr>
              <a:t>FROM SALES_FORECAST_PR F, ACTUAL_SALES_PR S</a:t>
            </a:r>
            <a:br>
              <a:rPr lang="en-US" altLang="zh-CN" smtClean="0">
                <a:latin typeface="Arial Unicode MS" panose="020B0604020202020204" pitchFamily="34" charset="-122"/>
              </a:rPr>
            </a:br>
            <a:r>
              <a:rPr lang="en-US" altLang="zh-CN" smtClean="0">
                <a:latin typeface="Arial Unicode MS" panose="020B0604020202020204" pitchFamily="34" charset="-122"/>
              </a:rPr>
              <a:t>WHERE S.PART_ID = F.PART_ID</a:t>
            </a:r>
            <a:br>
              <a:rPr lang="en-US" altLang="zh-CN" smtClean="0">
                <a:latin typeface="Arial Unicode MS" panose="020B0604020202020204" pitchFamily="34" charset="-122"/>
              </a:rPr>
            </a:br>
            <a:r>
              <a:rPr lang="en-US" altLang="zh-CN" smtClean="0">
                <a:latin typeface="Arial Unicode MS" panose="020B0604020202020204" pitchFamily="34" charset="-122"/>
              </a:rPr>
              <a:t>AND S.SALE_DATE = F.FORECAST_DATE</a:t>
            </a:r>
            <a:br>
              <a:rPr lang="en-US" altLang="zh-CN" smtClean="0">
                <a:latin typeface="Arial Unicode MS" panose="020B0604020202020204" pitchFamily="34" charset="-122"/>
              </a:rPr>
            </a:br>
            <a:r>
              <a:rPr lang="en-US" altLang="zh-CN" smtClean="0">
                <a:latin typeface="Arial Unicode MS" panose="020B0604020202020204" pitchFamily="34" charset="-122"/>
              </a:rPr>
              <a:t>AND S.QUANTITY &gt; F.QUANTITY;</a:t>
            </a:r>
            <a:r>
              <a:rPr lang="en-US" altLang="zh-CN" smtClean="0">
                <a:latin typeface="Verdana" panose="020B0604030504040204" pitchFamily="34" charset="0"/>
              </a:rPr>
              <a:t> COUNT(*)</a:t>
            </a:r>
            <a:br>
              <a:rPr lang="en-US" altLang="zh-CN" smtClean="0">
                <a:latin typeface="Verdana" panose="020B0604030504040204" pitchFamily="34" charset="0"/>
              </a:rPr>
            </a:br>
            <a:r>
              <a:rPr lang="en-US" altLang="zh-CN" smtClean="0">
                <a:latin typeface="Verdana" panose="020B0604030504040204" pitchFamily="34" charset="0"/>
              </a:rPr>
              <a:t>----------</a:t>
            </a:r>
            <a:br>
              <a:rPr lang="en-US" altLang="zh-CN" smtClean="0">
                <a:latin typeface="Verdana" panose="020B0604030504040204" pitchFamily="34" charset="0"/>
              </a:rPr>
            </a:br>
            <a:r>
              <a:rPr lang="en-US" altLang="zh-CN" smtClean="0">
                <a:latin typeface="Verdana" panose="020B0604030504040204" pitchFamily="34" charset="0"/>
              </a:rPr>
              <a:t>1825057</a:t>
            </a:r>
            <a:r>
              <a:rPr lang="en-US" altLang="zh-CN" smtClean="0">
                <a:latin typeface="Courier New" panose="02070309020205020404" pitchFamily="49" charset="0"/>
              </a:rPr>
              <a:t>alter session set events '10128 trace name context off';</a:t>
            </a:r>
            <a:r>
              <a:rPr lang="en-US" altLang="zh-CN" smtClean="0"/>
              <a:t> </a:t>
            </a:r>
            <a:r>
              <a:rPr lang="en-US" altLang="zh-CN" smtClean="0">
                <a:latin typeface="Verdana" panose="020B0604030504040204" pitchFamily="34" charset="0"/>
              </a:rPr>
              <a:t>Once the query is executed after setting the event 10128, the partition iterator information shown in Listing18 is written to a trace file:</a:t>
            </a:r>
            <a:endParaRPr lang="en-US" altLang="zh-CN" smtClean="0"/>
          </a:p>
          <a:p>
            <a:r>
              <a:rPr lang="en-US" altLang="zh-CN" smtClean="0">
                <a:latin typeface="Arial Unicode MS" panose="020B0604020202020204" pitchFamily="34" charset="-122"/>
              </a:rPr>
              <a:t>Partition Iterator Information:</a:t>
            </a:r>
            <a:br>
              <a:rPr lang="en-US" altLang="zh-CN" smtClean="0">
                <a:latin typeface="Arial Unicode MS" panose="020B0604020202020204" pitchFamily="34" charset="-122"/>
              </a:rPr>
            </a:br>
            <a:r>
              <a:rPr lang="en-US" altLang="zh-CN" smtClean="0">
                <a:latin typeface="Arial Unicode MS" panose="020B0604020202020204" pitchFamily="34" charset="-122"/>
              </a:rPr>
              <a:t>partition level = PARTITION</a:t>
            </a:r>
            <a:br>
              <a:rPr lang="en-US" altLang="zh-CN" smtClean="0">
                <a:latin typeface="Arial Unicode MS" panose="020B0604020202020204" pitchFamily="34" charset="-122"/>
              </a:rPr>
            </a:br>
            <a:r>
              <a:rPr lang="en-US" altLang="zh-CN" smtClean="0">
                <a:latin typeface="Arial Unicode MS" panose="020B0604020202020204" pitchFamily="34" charset="-122"/>
              </a:rPr>
              <a:t>call time = RUN</a:t>
            </a:r>
            <a:br>
              <a:rPr lang="en-US" altLang="zh-CN" smtClean="0">
                <a:latin typeface="Arial Unicode MS" panose="020B0604020202020204" pitchFamily="34" charset="-122"/>
              </a:rPr>
            </a:br>
            <a:r>
              <a:rPr lang="en-US" altLang="zh-CN" smtClean="0">
                <a:latin typeface="Arial Unicode MS" panose="020B0604020202020204" pitchFamily="34" charset="-122"/>
              </a:rPr>
              <a:t>order = ASCENDING</a:t>
            </a:r>
            <a:br>
              <a:rPr lang="en-US" altLang="zh-CN" smtClean="0">
                <a:latin typeface="Arial Unicode MS" panose="020B0604020202020204" pitchFamily="34" charset="-122"/>
              </a:rPr>
            </a:br>
            <a:r>
              <a:rPr lang="en-US" altLang="zh-CN" smtClean="0">
                <a:latin typeface="Arial Unicode MS" panose="020B0604020202020204" pitchFamily="34" charset="-122"/>
              </a:rPr>
              <a:t>Partition iterator for level 1:</a:t>
            </a:r>
            <a:br>
              <a:rPr lang="en-US" altLang="zh-CN" smtClean="0">
                <a:latin typeface="Arial Unicode MS" panose="020B0604020202020204" pitchFamily="34" charset="-122"/>
              </a:rPr>
            </a:br>
            <a:r>
              <a:rPr lang="en-US" altLang="zh-CN" smtClean="0">
                <a:latin typeface="Arial Unicode MS" panose="020B0604020202020204" pitchFamily="34" charset="-122"/>
              </a:rPr>
              <a:t>iterator = RANGE [0, 9]</a:t>
            </a:r>
            <a:br>
              <a:rPr lang="en-US" altLang="zh-CN" smtClean="0">
                <a:latin typeface="Arial Unicode MS" panose="020B0604020202020204" pitchFamily="34" charset="-122"/>
              </a:rPr>
            </a:br>
            <a:r>
              <a:rPr lang="en-US" altLang="zh-CN" smtClean="0">
                <a:latin typeface="Arial Unicode MS" panose="020B0604020202020204" pitchFamily="34" charset="-122"/>
              </a:rPr>
              <a:t>index = 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0, subp# = 65535, abs# = 0</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21:41:06.000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1, subp# = 65535, abs# = 1</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21:41:18.000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2, subp# = 65535, abs# = 2</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21:41:30.000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3, subp# = 65535, abs# = 3</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21:41:46.000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4, subp# = 65535, abs# = 4</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21:41:59.000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5, subp# = 65535, abs# = 5</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21:42:10.000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6, subp# = 65535, abs# = 6</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21:42:22.000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7, subp# = 65535, abs# = 7</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21:42:33.000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8, subp# = 65535, abs# = 8</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21:42:47.000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9, subp# = 65535, abs# = 9</a:t>
            </a:r>
            <a:r>
              <a:rPr lang="en-US" altLang="zh-CN" smtClean="0"/>
              <a:t> </a:t>
            </a:r>
            <a:r>
              <a:rPr lang="en-US" altLang="zh-CN" smtClean="0">
                <a:latin typeface="Verdana" panose="020B0604030504040204" pitchFamily="34" charset="0"/>
              </a:rPr>
              <a:t>The execution plan and the partition iterator information indicate that the join of the two partitioned tables are performed one partition at a time. How does this happen? This situation is a bit more complex to understand than partition pruning.</a:t>
            </a:r>
            <a:br>
              <a:rPr lang="en-US" altLang="zh-CN" smtClean="0">
                <a:latin typeface="Verdana" panose="020B0604030504040204" pitchFamily="34" charset="0"/>
              </a:rPr>
            </a:br>
            <a:r>
              <a:rPr lang="en-US" altLang="zh-CN" smtClean="0">
                <a:latin typeface="Verdana" panose="020B0604030504040204" pitchFamily="34" charset="0"/>
              </a:rPr>
              <a:t/>
            </a:r>
            <a:br>
              <a:rPr lang="en-US" altLang="zh-CN" smtClean="0">
                <a:latin typeface="Verdana" panose="020B0604030504040204" pitchFamily="34" charset="0"/>
              </a:rPr>
            </a:br>
            <a:r>
              <a:rPr lang="en-US" altLang="zh-CN" i="1" smtClean="0">
                <a:latin typeface="Verdana" panose="020B0604030504040204" pitchFamily="34" charset="0"/>
              </a:rPr>
              <a:t>Partition-wise joins</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When the two tables being joined are partitioned along the join column(s), the Oracle optimizer breaks the join operation into multiple smaller joins. Each smaller join is a join between the corresponding partitions of the two tables. Since each smaller join involves only a small number of rows from each table, it can be performed efficiently. In this example, the join of the two partitioned tables is actually performed as 10 joins of partitions from each table. As you can see, 10 smaller joins is faster compared to one big join. This type of join is called partition-wise join, and is a very important concept in partitioning. As you can see from this example, partition-wise join helps Oracle optimizer to return the results of the query by:</a:t>
            </a:r>
            <a:endParaRPr lang="en-US" altLang="zh-CN" smtClean="0"/>
          </a:p>
          <a:p>
            <a:pPr>
              <a:buFontTx/>
              <a:buChar char="•"/>
            </a:pPr>
            <a:r>
              <a:rPr lang="en-US" altLang="zh-CN" smtClean="0">
                <a:latin typeface="Verdana" panose="020B0604030504040204" pitchFamily="34" charset="0"/>
              </a:rPr>
              <a:t>joining individual partitions from each table</a:t>
            </a:r>
            <a:br>
              <a:rPr lang="en-US" altLang="zh-CN" smtClean="0">
                <a:latin typeface="Verdana" panose="020B0604030504040204" pitchFamily="34" charset="0"/>
              </a:rPr>
            </a:br>
            <a:endParaRPr lang="en-US" altLang="zh-CN" smtClean="0"/>
          </a:p>
          <a:p>
            <a:pPr>
              <a:buFontTx/>
              <a:buChar char="•"/>
            </a:pPr>
            <a:r>
              <a:rPr lang="en-US" altLang="zh-CN" smtClean="0">
                <a:latin typeface="Verdana" panose="020B0604030504040204" pitchFamily="34" charset="0"/>
              </a:rPr>
              <a:t>perform only 44270 physical reads as compared to 110480 physical reads.</a:t>
            </a:r>
            <a:br>
              <a:rPr lang="en-US" altLang="zh-CN" smtClean="0">
                <a:latin typeface="Verdana" panose="020B0604030504040204" pitchFamily="34" charset="0"/>
              </a:rPr>
            </a:br>
            <a:endParaRPr lang="en-US" altLang="zh-CN" smtClean="0"/>
          </a:p>
          <a:p>
            <a:pPr>
              <a:buFontTx/>
              <a:buChar char="•"/>
            </a:pPr>
            <a:r>
              <a:rPr lang="en-US" altLang="zh-CN" smtClean="0">
                <a:latin typeface="Verdana" panose="020B0604030504040204" pitchFamily="34" charset="0"/>
              </a:rPr>
              <a:t>execute the query in 1 minute and 54.05 seconds as compared to three minutes and 57.04 seconds.</a:t>
            </a:r>
            <a:endParaRPr lang="en-US" altLang="zh-CN" smtClean="0"/>
          </a:p>
          <a:p>
            <a:r>
              <a:rPr lang="en-US" altLang="zh-CN" i="1" smtClean="0">
                <a:latin typeface="Verdana" panose="020B0604030504040204" pitchFamily="34" charset="0"/>
              </a:rPr>
              <a:t>Full and partial partition-wise joins</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There are two types of partition-wise joins: full or partial. When the two tables involved in the join are equipartitioned (i.e., both the tables have the same partition key, and the data in any partition of one table relates to the data in the corresponding partition of the other table), Oracle can perform a full partition-wise join. In our case study, the second query on the partitioned tables is an example of a full partition-wise join. </a:t>
            </a:r>
            <a:endParaRPr lang="en-US" altLang="zh-CN" smtClean="0"/>
          </a:p>
          <a:p>
            <a:r>
              <a:rPr lang="en-US" altLang="zh-CN" smtClean="0">
                <a:latin typeface="Verdana" panose="020B0604030504040204" pitchFamily="34" charset="0"/>
              </a:rPr>
              <a:t>Since both the tables (ACTUAL_SALES_PR and SALES_FORECAST_PR) are range partitioned on the column PART_ID with the same range specification, rows in one partition of ACTUAL_SALES_PR relate to the data in the corresponding partition of SALES_FORECAST_PR. This is an example of two tables being equipartitioned. When these two tables are joined on the partition key (PART_ID), Oracle performs a full partition-wise join. Note that if these two tables are joined on any other column (instead of PART_ID), a partition-wise join will not take place. In our example, the two tables are range partitioned. A full partition-wise join can also take place if the two tables are equipartitioned using any other technique (e.g., hash-hash, list-list, composite-composite, range-composite, composite-hash). Refer to </a:t>
            </a:r>
            <a:r>
              <a:rPr lang="en-US" altLang="zh-CN" i="1" smtClean="0">
                <a:latin typeface="Verdana" panose="020B0604030504040204" pitchFamily="34" charset="0"/>
              </a:rPr>
              <a:t>Oracle9i Data Warehousing Guide</a:t>
            </a:r>
            <a:r>
              <a:rPr lang="en-US" altLang="zh-CN" smtClean="0">
                <a:latin typeface="Verdana" panose="020B0604030504040204" pitchFamily="34" charset="0"/>
              </a:rPr>
              <a:t> for a detailed description of all these combinations.</a:t>
            </a:r>
            <a:endParaRPr lang="en-US" altLang="zh-CN" smtClean="0"/>
          </a:p>
          <a:p>
            <a:r>
              <a:rPr lang="en-US" altLang="zh-CN" smtClean="0">
                <a:latin typeface="Verdana" panose="020B0604030504040204" pitchFamily="34" charset="0"/>
              </a:rPr>
              <a:t>Even though you might like to do so, it is not always possible to have the two tables involved in the join equipartitioned on the join column. In such situations, the Oracle optimizer can decide to use a partial partition-wise join. For a partial partition-wise join, only one table needs to be partitioned; the second table may or may not be partitioned. When Oracle decides to use a partial partition-wise join, it picks one table as a reference table. If only one table is partitioned, the partitioned table is picked as the reference table. If both the tables are partitioned, any one can be picked as the reference table. </a:t>
            </a:r>
            <a:endParaRPr lang="en-US" altLang="zh-CN" smtClean="0"/>
          </a:p>
          <a:p>
            <a:r>
              <a:rPr lang="en-US" altLang="zh-CN" smtClean="0">
                <a:latin typeface="Verdana" panose="020B0604030504040204" pitchFamily="34" charset="0"/>
              </a:rPr>
              <a:t>Once the reference table is chosen, Oracle repartitions the second table dynamically, based on the reference table, to make the two tables equipartitioned. After this, the join is performed just like a full partition-wise join. As you’ve probably realized by now, a partial partition-wise join is less efficient compared with a full partition-wise join, because it involves the overhead of dynamically partitioning one table based on the reference table. In the example of Listing19 , a partitioned table ACTUAL_SALES_PR is joined with a non-partitioned table SALES_FORECAST:</a:t>
            </a:r>
            <a:endParaRPr lang="en-US" altLang="zh-CN" smtClean="0"/>
          </a:p>
          <a:p>
            <a:r>
              <a:rPr lang="en-US" altLang="zh-CN" smtClean="0">
                <a:latin typeface="Courier New" panose="02070309020205020404" pitchFamily="49" charset="0"/>
              </a:rPr>
              <a:t>SELECT COUNT(*) FROM SALES_FORECAST F, ACTUAL_SALES_PR S WHERE S.PART_ID = F.PART_ID AND S.SALE_DATE = F.FORECAST_DATE AND S.QUANTITY &gt; F.QUANTITY;</a:t>
            </a:r>
            <a:r>
              <a:rPr lang="en-US" altLang="zh-CN" smtClean="0"/>
              <a:t> </a:t>
            </a:r>
            <a:r>
              <a:rPr lang="en-US" altLang="zh-CN" smtClean="0">
                <a:latin typeface="Verdana" panose="020B0604030504040204" pitchFamily="34" charset="0"/>
              </a:rPr>
              <a:t>This example depicts a partial partition-wise between a partitioned and a non-partitioned table. A partial partition-wise join can also take place for other combinations of tables as well, e.g., hash-list, composite-composite, range-range, and so on. (Refer to </a:t>
            </a:r>
            <a:r>
              <a:rPr lang="en-US" altLang="zh-CN" i="1" smtClean="0">
                <a:latin typeface="Verdana" panose="020B0604030504040204" pitchFamily="34" charset="0"/>
              </a:rPr>
              <a:t>Oracle9i Data Warehousing Guide</a:t>
            </a:r>
            <a:r>
              <a:rPr lang="en-US" altLang="zh-CN" smtClean="0">
                <a:latin typeface="Verdana" panose="020B0604030504040204" pitchFamily="34" charset="0"/>
              </a:rPr>
              <a:t> for a detail description of all these combinations).</a:t>
            </a:r>
            <a:endParaRPr lang="en-US" altLang="zh-CN" smtClean="0"/>
          </a:p>
          <a:p>
            <a:r>
              <a:rPr lang="en-US" altLang="zh-CN" i="1" smtClean="0">
                <a:latin typeface="Verdana" panose="020B0604030504040204" pitchFamily="34" charset="0"/>
              </a:rPr>
              <a:t>Parallel partition-wise joins</a:t>
            </a:r>
            <a:br>
              <a:rPr lang="en-US" altLang="zh-CN" i="1" smtClean="0">
                <a:latin typeface="Verdana" panose="020B0604030504040204" pitchFamily="34" charset="0"/>
              </a:rPr>
            </a:br>
            <a:r>
              <a:rPr lang="en-US" altLang="zh-CN" smtClean="0">
                <a:latin typeface="Verdana" panose="020B0604030504040204" pitchFamily="34" charset="0"/>
              </a:rPr>
              <a:t>In a parallel execution environment, the performance of partition-wise joins can further be improved by executing the joins of individual partitions in parallel.</a:t>
            </a:r>
            <a:endParaRPr lang="en-US" altLang="zh-CN" smtClean="0"/>
          </a:p>
          <a:p>
            <a:r>
              <a:rPr lang="en-US" altLang="zh-CN" i="1" smtClean="0">
                <a:latin typeface="Verdana" panose="020B0604030504040204" pitchFamily="34" charset="0"/>
              </a:rPr>
              <a:t>Using partition pruning and partition-wise joins together</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Partition pruning and partition-wise joins can be used together in a single query. It is very common to have queries using partition pruning and partition-wise joins together. An example is shown in Listing20.</a:t>
            </a:r>
            <a:endParaRPr lang="en-US" altLang="zh-CN" smtClean="0"/>
          </a:p>
          <a:p>
            <a:r>
              <a:rPr lang="en-US" altLang="zh-CN" smtClean="0">
                <a:latin typeface="Courier New" panose="02070309020205020404" pitchFamily="49" charset="0"/>
              </a:rPr>
              <a:t>SELECT COUNT(*) </a:t>
            </a:r>
            <a:br>
              <a:rPr lang="en-US" altLang="zh-CN" smtClean="0">
                <a:latin typeface="Courier New" panose="02070309020205020404" pitchFamily="49" charset="0"/>
              </a:rPr>
            </a:br>
            <a:r>
              <a:rPr lang="en-US" altLang="zh-CN" smtClean="0">
                <a:latin typeface="Courier New" panose="02070309020205020404" pitchFamily="49" charset="0"/>
              </a:rPr>
              <a:t>FROM SALES_FORECAST_PR F, ACTUAL_SALES_PR S</a:t>
            </a:r>
            <a:br>
              <a:rPr lang="en-US" altLang="zh-CN" smtClean="0">
                <a:latin typeface="Courier New" panose="02070309020205020404" pitchFamily="49" charset="0"/>
              </a:rPr>
            </a:br>
            <a:r>
              <a:rPr lang="en-US" altLang="zh-CN" smtClean="0">
                <a:latin typeface="Courier New" panose="02070309020205020404" pitchFamily="49" charset="0"/>
              </a:rPr>
              <a:t>WHERE S.PART_ID = F.PART_ID</a:t>
            </a:r>
            <a:br>
              <a:rPr lang="en-US" altLang="zh-CN" smtClean="0">
                <a:latin typeface="Courier New" panose="02070309020205020404" pitchFamily="49" charset="0"/>
              </a:rPr>
            </a:br>
            <a:r>
              <a:rPr lang="en-US" altLang="zh-CN" smtClean="0">
                <a:latin typeface="Courier New" panose="02070309020205020404" pitchFamily="49" charset="0"/>
              </a:rPr>
              <a:t>AND S.SALE_DATE = F.FORECAST_DATE</a:t>
            </a:r>
            <a:br>
              <a:rPr lang="en-US" altLang="zh-CN" smtClean="0">
                <a:latin typeface="Courier New" panose="02070309020205020404" pitchFamily="49" charset="0"/>
              </a:rPr>
            </a:br>
            <a:r>
              <a:rPr lang="en-US" altLang="zh-CN" smtClean="0">
                <a:latin typeface="Courier New" panose="02070309020205020404" pitchFamily="49" charset="0"/>
              </a:rPr>
              <a:t>AND S.QUANTITY &gt; F.QUANTITY</a:t>
            </a:r>
            <a:br>
              <a:rPr lang="en-US" altLang="zh-CN" smtClean="0">
                <a:latin typeface="Courier New" panose="02070309020205020404" pitchFamily="49" charset="0"/>
              </a:rPr>
            </a:br>
            <a:r>
              <a:rPr lang="en-US" altLang="zh-CN" smtClean="0">
                <a:latin typeface="Courier New" panose="02070309020205020404" pitchFamily="49" charset="0"/>
              </a:rPr>
              <a:t>AND S.PART_ID &lt; 1401;</a:t>
            </a:r>
            <a:endParaRPr lang="en-US" altLang="zh-CN" smtClean="0"/>
          </a:p>
          <a:p>
            <a:r>
              <a:rPr lang="en-US" altLang="zh-CN" smtClean="0">
                <a:latin typeface="Verdana" panose="020B0604030504040204" pitchFamily="34" charset="0"/>
              </a:rPr>
              <a:t>To execute this query, Oracle optimizer will first apply partition pruning to eliminate the partitions of both the tables that don’t satisfy the WHERE clause predicate (PART_ID &lt; 1401). Then, the selected partitions are joined using partition-wise joins.</a:t>
            </a:r>
            <a:endParaRPr lang="en-US" altLang="zh-CN" smtClean="0"/>
          </a:p>
          <a:p>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Conclusion</a:t>
            </a:r>
            <a:endParaRPr lang="en-US" altLang="zh-CN" smtClean="0"/>
          </a:p>
          <a:p>
            <a:r>
              <a:rPr lang="en-US" altLang="zh-CN" smtClean="0">
                <a:latin typeface="Verdana" panose="020B0604030504040204" pitchFamily="34" charset="0"/>
              </a:rPr>
              <a:t>Partitioning brings numerous benefits. In this article, we have presented a case study to illustrate performance benefits of partition pruning and partition-wise joins. These two features of Oracle partitioning can help improve query performance tremendously. The SQL programmers should keep these features in mind while designing SQL queries on partitioned tables, so that the queries are enabled for partition pruning and partition-wise joins.</a:t>
            </a:r>
            <a:endParaRPr lang="en-US" altLang="zh-CN" smtClean="0"/>
          </a:p>
          <a:p>
            <a:pPr algn="ctr"/>
            <a:r>
              <a:rPr lang="en-US" altLang="zh-CN" smtClean="0"/>
              <a:t>--</a:t>
            </a:r>
          </a:p>
          <a:p>
            <a:endParaRPr lang="zh-CN" altLang="en-US" smtClean="0"/>
          </a:p>
        </p:txBody>
      </p:sp>
    </p:spTree>
    <p:extLst>
      <p:ext uri="{BB962C8B-B14F-4D97-AF65-F5344CB8AC3E}">
        <p14:creationId xmlns:p14="http://schemas.microsoft.com/office/powerpoint/2010/main" val="77645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smtClean="0"/>
              <a:t>Software development process</a:t>
            </a:r>
          </a:p>
          <a:p>
            <a:r>
              <a:rPr lang="en-US" altLang="zh-CN" smtClean="0"/>
              <a:t>From Wikipedia, the free encyclopedia. </a:t>
            </a:r>
          </a:p>
          <a:p>
            <a:r>
              <a:rPr lang="en-US" altLang="zh-CN" smtClean="0"/>
              <a:t>A </a:t>
            </a:r>
            <a:r>
              <a:rPr lang="en-US" altLang="zh-CN" b="1" smtClean="0"/>
              <a:t>software development process</a:t>
            </a:r>
            <a:r>
              <a:rPr lang="en-US" altLang="zh-CN" smtClean="0"/>
              <a:t> is a process used to develop </a:t>
            </a:r>
            <a:r>
              <a:rPr lang="en-US" altLang="zh-CN" smtClean="0">
                <a:hlinkClick r:id="rId3" tooltip="Computer software"/>
              </a:rPr>
              <a:t>computer software</a:t>
            </a:r>
            <a:r>
              <a:rPr lang="en-US" altLang="zh-CN" smtClean="0"/>
              <a:t>. </a:t>
            </a:r>
          </a:p>
          <a:p>
            <a:r>
              <a:rPr lang="en-US" altLang="zh-CN" smtClean="0"/>
              <a:t>Some managers, who are held accountable for software development, may seek to find the commonalities in the efforts of their organizations; if those managers are process-oriented, (rather than people-oriented, task-oriented, profit-oriented, project-oriented, etc.) then they may seek methodologies or other proxies which can serve as templates for the </a:t>
            </a:r>
            <a:r>
              <a:rPr lang="en-US" altLang="zh-CN" b="1" smtClean="0"/>
              <a:t>software development process</a:t>
            </a:r>
            <a:r>
              <a:rPr lang="en-US" altLang="zh-CN" smtClean="0"/>
              <a:t>. </a:t>
            </a:r>
          </a:p>
          <a:p>
            <a:r>
              <a:rPr lang="en-US" altLang="zh-CN" b="1" smtClean="0"/>
              <a:t>Processes and meta-processes </a:t>
            </a:r>
          </a:p>
          <a:p>
            <a:r>
              <a:rPr lang="en-US" altLang="zh-CN" smtClean="0"/>
              <a:t>A growing body of </a:t>
            </a:r>
            <a:r>
              <a:rPr lang="en-US" altLang="zh-CN" smtClean="0">
                <a:hlinkClick r:id="rId4" tooltip="Software development"/>
              </a:rPr>
              <a:t>software development</a:t>
            </a:r>
            <a:r>
              <a:rPr lang="en-US" altLang="zh-CN" smtClean="0"/>
              <a:t> </a:t>
            </a:r>
            <a:r>
              <a:rPr lang="en-US" altLang="zh-CN" smtClean="0">
                <a:hlinkClick r:id="rId5" tooltip="Organisation"/>
              </a:rPr>
              <a:t>organisations</a:t>
            </a:r>
            <a:r>
              <a:rPr lang="en-US" altLang="zh-CN" smtClean="0"/>
              <a:t> implement process methodologies. Many of them are in the </a:t>
            </a:r>
            <a:r>
              <a:rPr lang="en-US" altLang="zh-CN" smtClean="0">
                <a:solidFill>
                  <a:srgbClr val="CC2200"/>
                </a:solidFill>
                <a:hlinkClick r:id="rId6" tooltip="Defence industry"/>
              </a:rPr>
              <a:t>defence industry</a:t>
            </a:r>
            <a:r>
              <a:rPr lang="en-US" altLang="zh-CN" smtClean="0"/>
              <a:t>, which in the U.S. requires a '</a:t>
            </a:r>
            <a:r>
              <a:rPr lang="en-US" altLang="zh-CN" smtClean="0">
                <a:hlinkClick r:id="rId7" tooltip="Rating"/>
              </a:rPr>
              <a:t>Rating</a:t>
            </a:r>
            <a:r>
              <a:rPr lang="en-US" altLang="zh-CN" smtClean="0"/>
              <a:t>' based on '</a:t>
            </a:r>
            <a:r>
              <a:rPr lang="en-US" altLang="zh-CN" smtClean="0">
                <a:solidFill>
                  <a:srgbClr val="CC2200"/>
                </a:solidFill>
                <a:hlinkClick r:id="rId8" tooltip="Process model"/>
              </a:rPr>
              <a:t>Process models</a:t>
            </a:r>
            <a:r>
              <a:rPr lang="en-US" altLang="zh-CN" smtClean="0"/>
              <a:t>' to obtain </a:t>
            </a:r>
            <a:r>
              <a:rPr lang="en-US" altLang="zh-CN" smtClean="0">
                <a:hlinkClick r:id="rId9" tooltip="Contract"/>
              </a:rPr>
              <a:t>contracts</a:t>
            </a:r>
            <a:r>
              <a:rPr lang="en-US" altLang="zh-CN" smtClean="0"/>
              <a:t>. </a:t>
            </a:r>
          </a:p>
          <a:p>
            <a:r>
              <a:rPr lang="en-US" altLang="zh-CN" smtClean="0"/>
              <a:t>The </a:t>
            </a:r>
            <a:r>
              <a:rPr lang="en-US" altLang="zh-CN" smtClean="0">
                <a:hlinkClick r:id="rId10" tooltip="Capability Maturity Model"/>
              </a:rPr>
              <a:t>Capability Maturity Model</a:t>
            </a:r>
            <a:r>
              <a:rPr lang="en-US" altLang="zh-CN" smtClean="0"/>
              <a:t> (CMM) grades organizations on how well they create software accrording to how they define and execute their processes. </a:t>
            </a:r>
            <a:r>
              <a:rPr lang="en-US" altLang="zh-CN" smtClean="0">
                <a:hlinkClick r:id="rId11" tooltip="ISO 9000"/>
              </a:rPr>
              <a:t>ISO 9000</a:t>
            </a:r>
            <a:r>
              <a:rPr lang="en-US" altLang="zh-CN" smtClean="0"/>
              <a:t> describes standards for formally organizing processes with documentation. </a:t>
            </a:r>
          </a:p>
          <a:p>
            <a:r>
              <a:rPr lang="en-US" altLang="zh-CN" smtClean="0">
                <a:solidFill>
                  <a:srgbClr val="CC2200"/>
                </a:solidFill>
                <a:hlinkClick r:id="rId12" tooltip="ISO 15504"/>
              </a:rPr>
              <a:t>ISO 15504</a:t>
            </a:r>
            <a:r>
              <a:rPr lang="en-US" altLang="zh-CN" smtClean="0"/>
              <a:t> or </a:t>
            </a:r>
            <a:r>
              <a:rPr lang="en-US" altLang="zh-CN" smtClean="0">
                <a:solidFill>
                  <a:srgbClr val="CC2200"/>
                </a:solidFill>
                <a:hlinkClick r:id="rId13" tooltip="Software Process Improvement Capability dEtermination"/>
              </a:rPr>
              <a:t>SPICE</a:t>
            </a:r>
            <a:r>
              <a:rPr lang="en-US" altLang="zh-CN" smtClean="0"/>
              <a:t>, The software process life cycle is also gaining wide usage. This standard is aimed at setting out a clear model for process comparison. SPICE is used much like CMM and CMMI. It models processes to manage, control, guide and monitor software development. This model is then used to measure what a development organization or project team actually does during software development. This information is analyzed to identify weaknesses and drive improvement. It also identifies strengths that can be continued or integrated into common practice for that organization or team. </a:t>
            </a:r>
          </a:p>
          <a:p>
            <a:r>
              <a:rPr lang="en-US" altLang="zh-CN" smtClean="0">
                <a:hlinkClick r:id="rId14" tooltip="Six Sigma"/>
              </a:rPr>
              <a:t>Six Sigma</a:t>
            </a:r>
            <a:r>
              <a:rPr lang="en-US" altLang="zh-CN" smtClean="0"/>
              <a:t> is a </a:t>
            </a:r>
            <a:r>
              <a:rPr lang="en-US" altLang="zh-CN" smtClean="0">
                <a:hlinkClick r:id="rId15" tooltip="Methodology"/>
              </a:rPr>
              <a:t>methodology</a:t>
            </a:r>
            <a:r>
              <a:rPr lang="en-US" altLang="zh-CN" smtClean="0"/>
              <a:t> that uses data and </a:t>
            </a:r>
            <a:r>
              <a:rPr lang="en-US" altLang="zh-CN" smtClean="0">
                <a:solidFill>
                  <a:srgbClr val="CC2200"/>
                </a:solidFill>
                <a:hlinkClick r:id="rId16" tooltip="Statistical analysis"/>
              </a:rPr>
              <a:t>statistical analysis</a:t>
            </a:r>
            <a:r>
              <a:rPr lang="en-US" altLang="zh-CN" smtClean="0"/>
              <a:t> to measure and improve a company's </a:t>
            </a:r>
            <a:r>
              <a:rPr lang="en-US" altLang="zh-CN" smtClean="0">
                <a:solidFill>
                  <a:srgbClr val="CC2200"/>
                </a:solidFill>
                <a:hlinkClick r:id="rId17" tooltip="Operational performance"/>
              </a:rPr>
              <a:t>operational performance</a:t>
            </a:r>
            <a:r>
              <a:rPr lang="en-US" altLang="zh-CN" smtClean="0"/>
              <a:t>. It works by identifying and eliminating "</a:t>
            </a:r>
            <a:r>
              <a:rPr lang="en-US" altLang="zh-CN" smtClean="0">
                <a:hlinkClick r:id="rId18" tooltip="Defect"/>
              </a:rPr>
              <a:t>defects</a:t>
            </a:r>
            <a:r>
              <a:rPr lang="en-US" altLang="zh-CN" smtClean="0"/>
              <a:t>" in manufacturing and service-related processes. The maximum permissible defects are 3.4 per million opportunities. However Six Sigma is manufacturing-oriented, not software development-oriented and needs further research to even apply to software development. </a:t>
            </a:r>
          </a:p>
          <a:p>
            <a:r>
              <a:rPr lang="en-US" altLang="zh-CN" smtClean="0">
                <a:hlinkClick r:id="rId19" tooltip="Extreme programming"/>
              </a:rPr>
              <a:t>Extreme programming</a:t>
            </a:r>
            <a:r>
              <a:rPr lang="en-US" altLang="zh-CN" smtClean="0"/>
              <a:t>, </a:t>
            </a:r>
            <a:r>
              <a:rPr lang="en-US" altLang="zh-CN" smtClean="0">
                <a:hlinkClick r:id="rId20" tooltip="Agile processes"/>
              </a:rPr>
              <a:t>Agile processes</a:t>
            </a:r>
            <a:r>
              <a:rPr lang="en-US" altLang="zh-CN" smtClean="0"/>
              <a:t>, and </a:t>
            </a:r>
            <a:r>
              <a:rPr lang="en-US" altLang="zh-CN" smtClean="0">
                <a:hlinkClick r:id="rId21" tooltip="Lean manufacturing"/>
              </a:rPr>
              <a:t>Lean software development</a:t>
            </a:r>
            <a:r>
              <a:rPr lang="en-US" altLang="zh-CN" smtClean="0"/>
              <a:t> are full blown processes that take an incremental or </a:t>
            </a:r>
            <a:r>
              <a:rPr lang="en-US" altLang="zh-CN" smtClean="0">
                <a:solidFill>
                  <a:srgbClr val="CC2200"/>
                </a:solidFill>
                <a:hlinkClick r:id="rId22" tooltip="Evolutionary approach"/>
              </a:rPr>
              <a:t>evolutionary approach</a:t>
            </a:r>
            <a:r>
              <a:rPr lang="en-US" altLang="zh-CN" smtClean="0"/>
              <a:t> to software development. </a:t>
            </a:r>
          </a:p>
          <a:p>
            <a:r>
              <a:rPr lang="en-US" altLang="zh-CN" b="1" smtClean="0"/>
              <a:t>Lists </a:t>
            </a:r>
          </a:p>
          <a:p>
            <a:r>
              <a:rPr lang="en-US" altLang="zh-CN" smtClean="0"/>
              <a:t>Some </a:t>
            </a:r>
            <a:r>
              <a:rPr lang="en-US" altLang="zh-CN" smtClean="0">
                <a:hlinkClick r:id="rId4" tooltip="Software development"/>
              </a:rPr>
              <a:t>software development</a:t>
            </a:r>
            <a:r>
              <a:rPr lang="en-US" altLang="zh-CN" smtClean="0"/>
              <a:t> methods: </a:t>
            </a:r>
          </a:p>
          <a:p>
            <a:pPr>
              <a:buFontTx/>
              <a:buChar char="•"/>
            </a:pPr>
            <a:r>
              <a:rPr lang="en-US" altLang="zh-CN" smtClean="0">
                <a:hlinkClick r:id="rId23" tooltip="Top-Down Model"/>
              </a:rPr>
              <a:t>Top-Down Model</a:t>
            </a:r>
            <a:r>
              <a:rPr lang="en-US" altLang="zh-CN" smtClean="0"/>
              <a:t> </a:t>
            </a:r>
          </a:p>
          <a:p>
            <a:pPr>
              <a:buFontTx/>
              <a:buChar char="•"/>
            </a:pPr>
            <a:r>
              <a:rPr lang="en-US" altLang="zh-CN" smtClean="0">
                <a:hlinkClick r:id="rId24" tooltip="Bottom Up"/>
              </a:rPr>
              <a:t>Bottom Up</a:t>
            </a:r>
            <a:r>
              <a:rPr lang="en-US" altLang="zh-CN" smtClean="0"/>
              <a:t> </a:t>
            </a:r>
          </a:p>
          <a:p>
            <a:pPr>
              <a:buFontTx/>
              <a:buChar char="•"/>
            </a:pPr>
            <a:r>
              <a:rPr lang="en-US" altLang="zh-CN" smtClean="0">
                <a:hlinkClick r:id="rId25" tooltip="Waterfall model"/>
              </a:rPr>
              <a:t>Waterfall model</a:t>
            </a:r>
            <a:r>
              <a:rPr lang="en-US" altLang="zh-CN" smtClean="0"/>
              <a:t> </a:t>
            </a:r>
          </a:p>
          <a:p>
            <a:pPr>
              <a:buFontTx/>
              <a:buChar char="•"/>
            </a:pPr>
            <a:r>
              <a:rPr lang="en-US" altLang="zh-CN" smtClean="0">
                <a:hlinkClick r:id="rId26" tooltip="Spiral model"/>
              </a:rPr>
              <a:t>Spiral model</a:t>
            </a:r>
            <a:r>
              <a:rPr lang="en-US" altLang="zh-CN" smtClean="0"/>
              <a:t> </a:t>
            </a:r>
          </a:p>
          <a:p>
            <a:pPr>
              <a:buFontTx/>
              <a:buChar char="•"/>
            </a:pPr>
            <a:r>
              <a:rPr lang="en-US" altLang="zh-CN" smtClean="0">
                <a:hlinkClick r:id="rId27" tooltip="Chaos model"/>
              </a:rPr>
              <a:t>Chaos model</a:t>
            </a:r>
            <a:r>
              <a:rPr lang="en-US" altLang="zh-CN" smtClean="0"/>
              <a:t> </a:t>
            </a:r>
          </a:p>
          <a:p>
            <a:pPr>
              <a:buFontTx/>
              <a:buChar char="•"/>
            </a:pPr>
            <a:r>
              <a:rPr lang="en-US" altLang="zh-CN" smtClean="0">
                <a:hlinkClick r:id="rId28" tooltip="Prototyping"/>
              </a:rPr>
              <a:t>Prototyping</a:t>
            </a:r>
            <a:r>
              <a:rPr lang="en-US" altLang="zh-CN" smtClean="0"/>
              <a:t> </a:t>
            </a:r>
          </a:p>
          <a:p>
            <a:pPr>
              <a:buFontTx/>
              <a:buChar char="•"/>
            </a:pPr>
            <a:r>
              <a:rPr lang="en-US" altLang="zh-CN" smtClean="0">
                <a:solidFill>
                  <a:srgbClr val="CC2200"/>
                </a:solidFill>
                <a:hlinkClick r:id="rId29" tooltip="Evolutionary prototyping"/>
              </a:rPr>
              <a:t>Evolutionary prototyping</a:t>
            </a:r>
            <a:r>
              <a:rPr lang="en-US" altLang="zh-CN" smtClean="0"/>
              <a:t> </a:t>
            </a:r>
          </a:p>
          <a:p>
            <a:pPr>
              <a:buFontTx/>
              <a:buChar char="•"/>
            </a:pPr>
            <a:r>
              <a:rPr lang="en-US" altLang="zh-CN" smtClean="0">
                <a:hlinkClick r:id="rId30" tooltip="Iterative and Incremental development"/>
              </a:rPr>
              <a:t>Iterative and Incremental development</a:t>
            </a:r>
            <a:r>
              <a:rPr lang="en-US" altLang="zh-CN" smtClean="0"/>
              <a:t> </a:t>
            </a:r>
          </a:p>
          <a:p>
            <a:pPr>
              <a:buFontTx/>
              <a:buChar char="•"/>
            </a:pPr>
            <a:r>
              <a:rPr lang="en-US" altLang="zh-CN" smtClean="0">
                <a:hlinkClick r:id="rId31" tooltip="Extreme Programming"/>
              </a:rPr>
              <a:t>Extreme Programming</a:t>
            </a:r>
            <a:r>
              <a:rPr lang="en-US" altLang="zh-CN" smtClean="0"/>
              <a:t> </a:t>
            </a:r>
          </a:p>
          <a:p>
            <a:r>
              <a:rPr lang="en-US" altLang="zh-CN" smtClean="0"/>
              <a:t>Some paradigms for programming software: </a:t>
            </a:r>
          </a:p>
          <a:p>
            <a:pPr>
              <a:buFontTx/>
              <a:buChar char="•"/>
            </a:pPr>
            <a:r>
              <a:rPr lang="en-US" altLang="zh-CN" smtClean="0">
                <a:hlinkClick r:id="rId32" tooltip="Procedural programming"/>
              </a:rPr>
              <a:t>Procedural programming</a:t>
            </a:r>
            <a:r>
              <a:rPr lang="en-US" altLang="zh-CN" smtClean="0"/>
              <a:t> </a:t>
            </a:r>
          </a:p>
          <a:p>
            <a:pPr>
              <a:buFontTx/>
              <a:buChar char="•"/>
            </a:pPr>
            <a:r>
              <a:rPr lang="en-US" altLang="zh-CN" smtClean="0">
                <a:hlinkClick r:id="rId33" tooltip="Structured programming"/>
              </a:rPr>
              <a:t>Structured programming</a:t>
            </a:r>
            <a:r>
              <a:rPr lang="en-US" altLang="zh-CN" smtClean="0"/>
              <a:t> </a:t>
            </a:r>
          </a:p>
          <a:p>
            <a:pPr>
              <a:buFontTx/>
              <a:buChar char="•"/>
            </a:pPr>
            <a:r>
              <a:rPr lang="en-US" altLang="zh-CN" smtClean="0">
                <a:hlinkClick r:id="rId34" tooltip="Imperative programming"/>
              </a:rPr>
              <a:t>Imperative programming</a:t>
            </a:r>
            <a:r>
              <a:rPr lang="en-US" altLang="zh-CN" smtClean="0"/>
              <a:t> </a:t>
            </a:r>
          </a:p>
          <a:p>
            <a:pPr>
              <a:buFontTx/>
              <a:buChar char="•"/>
            </a:pPr>
            <a:r>
              <a:rPr lang="en-US" altLang="zh-CN" smtClean="0">
                <a:hlinkClick r:id="rId35" tooltip="Declarative programming"/>
              </a:rPr>
              <a:t>Declarative programming</a:t>
            </a:r>
            <a:r>
              <a:rPr lang="en-US" altLang="zh-CN" smtClean="0"/>
              <a:t> </a:t>
            </a:r>
          </a:p>
          <a:p>
            <a:pPr>
              <a:buFontTx/>
              <a:buChar char="•"/>
            </a:pPr>
            <a:r>
              <a:rPr lang="en-US" altLang="zh-CN" smtClean="0">
                <a:hlinkClick r:id="rId36" tooltip="Functional programming"/>
              </a:rPr>
              <a:t>Functional programming</a:t>
            </a:r>
            <a:r>
              <a:rPr lang="en-US" altLang="zh-CN" smtClean="0"/>
              <a:t> </a:t>
            </a:r>
          </a:p>
          <a:p>
            <a:pPr>
              <a:buFontTx/>
              <a:buChar char="•"/>
            </a:pPr>
            <a:r>
              <a:rPr lang="en-US" altLang="zh-CN" smtClean="0">
                <a:hlinkClick r:id="rId37" tooltip="Literate programming"/>
              </a:rPr>
              <a:t>Literate programming</a:t>
            </a:r>
            <a:r>
              <a:rPr lang="en-US" altLang="zh-CN" smtClean="0"/>
              <a:t> </a:t>
            </a:r>
          </a:p>
          <a:p>
            <a:pPr>
              <a:buFontTx/>
              <a:buChar char="•"/>
            </a:pPr>
            <a:r>
              <a:rPr lang="en-US" altLang="zh-CN" smtClean="0">
                <a:hlinkClick r:id="rId38" tooltip="Object oriented programming"/>
              </a:rPr>
              <a:t>Object oriented programming</a:t>
            </a:r>
            <a:r>
              <a:rPr lang="en-US" altLang="zh-CN" smtClean="0"/>
              <a:t> </a:t>
            </a:r>
          </a:p>
          <a:p>
            <a:pPr>
              <a:buFontTx/>
              <a:buChar char="•"/>
            </a:pPr>
            <a:r>
              <a:rPr lang="en-US" altLang="zh-CN" smtClean="0">
                <a:hlinkClick r:id="rId39" tooltip="Concurrent programming"/>
              </a:rPr>
              <a:t>Concurrent programming</a:t>
            </a:r>
            <a:r>
              <a:rPr lang="en-US" altLang="zh-CN" smtClean="0"/>
              <a:t> </a:t>
            </a:r>
          </a:p>
          <a:p>
            <a:pPr>
              <a:buFontTx/>
              <a:buChar char="•"/>
            </a:pPr>
            <a:r>
              <a:rPr lang="en-US" altLang="zh-CN" smtClean="0">
                <a:hlinkClick r:id="rId40" tooltip="Component-oriented programming"/>
              </a:rPr>
              <a:t>Component-oriented programming</a:t>
            </a:r>
            <a:r>
              <a:rPr lang="en-US" altLang="zh-CN" smtClean="0"/>
              <a:t> </a:t>
            </a:r>
          </a:p>
          <a:p>
            <a:r>
              <a:rPr lang="en-US" altLang="zh-CN" smtClean="0"/>
              <a:t>There are also a variety of kinds of </a:t>
            </a:r>
            <a:r>
              <a:rPr lang="en-US" altLang="zh-CN" smtClean="0">
                <a:hlinkClick r:id="rId41" tooltip="Software documentation"/>
              </a:rPr>
              <a:t>software documentation</a:t>
            </a:r>
            <a:r>
              <a:rPr lang="en-US" altLang="zh-CN" smtClean="0"/>
              <a:t>. </a:t>
            </a:r>
          </a:p>
          <a:p>
            <a:endParaRPr lang="zh-CN" altLang="en-US" smtClean="0"/>
          </a:p>
        </p:txBody>
      </p:sp>
    </p:spTree>
    <p:extLst>
      <p:ext uri="{BB962C8B-B14F-4D97-AF65-F5344CB8AC3E}">
        <p14:creationId xmlns:p14="http://schemas.microsoft.com/office/powerpoint/2010/main" val="13818663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ea typeface="SimSun" panose="02010600030101010101" pitchFamily="2" charset="-122"/>
              </a:rPr>
              <a:t>Since the query specifies a WHERE clause predicate on the </a:t>
            </a:r>
            <a:r>
              <a:rPr lang="en-US" altLang="zh-CN" dirty="0" smtClean="0">
                <a:solidFill>
                  <a:srgbClr val="3366FF"/>
                </a:solidFill>
                <a:ea typeface="SimSun" panose="02010600030101010101" pitchFamily="2" charset="-122"/>
              </a:rPr>
              <a:t>partition key (PART_ID)</a:t>
            </a:r>
            <a:r>
              <a:rPr lang="en-US" altLang="zh-CN" dirty="0" smtClean="0">
                <a:ea typeface="SimSun" panose="02010600030101010101" pitchFamily="2" charset="-122"/>
              </a:rPr>
              <a:t> of the table, the Oracle optimizer intelligently determines that it is </a:t>
            </a:r>
            <a:r>
              <a:rPr lang="en-US" altLang="zh-CN" dirty="0" smtClean="0">
                <a:solidFill>
                  <a:schemeClr val="accent2"/>
                </a:solidFill>
                <a:ea typeface="SimSun" panose="02010600030101010101" pitchFamily="2" charset="-122"/>
              </a:rPr>
              <a:t>not necessary to scan the entire table</a:t>
            </a:r>
            <a:r>
              <a:rPr lang="en-US" altLang="zh-CN" dirty="0" smtClean="0">
                <a:ea typeface="SimSun" panose="02010600030101010101" pitchFamily="2" charset="-122"/>
              </a:rPr>
              <a:t>, and that it can get the result by scanning only those partitions that match the query predicate on PART_ID. </a:t>
            </a:r>
            <a:r>
              <a:rPr lang="en-US" altLang="zh-CN" sz="2500" dirty="0" smtClean="0">
                <a:solidFill>
                  <a:schemeClr val="accent2"/>
                </a:solidFill>
                <a:ea typeface="SimSun" panose="02010600030101010101" pitchFamily="2" charset="-122"/>
              </a:rPr>
              <a:t>scanning only 2 out of 10 partitions</a:t>
            </a:r>
            <a:r>
              <a:rPr lang="en-US" altLang="zh-CN" sz="2500" dirty="0" smtClean="0">
                <a:ea typeface="SimSun" panose="02010600030101010101" pitchFamily="2" charset="-122"/>
              </a:rPr>
              <a:t>,</a:t>
            </a:r>
          </a:p>
          <a:p>
            <a:pPr lvl="1" eaLnBrk="1" hangingPunct="1">
              <a:lnSpc>
                <a:spcPct val="100000"/>
              </a:lnSpc>
              <a:spcBef>
                <a:spcPct val="0"/>
              </a:spcBef>
            </a:pPr>
            <a:r>
              <a:rPr lang="en-US" altLang="zh-CN" dirty="0" smtClean="0">
                <a:ea typeface="SimSun" panose="02010600030101010101" pitchFamily="2" charset="-122"/>
              </a:rPr>
              <a:t>performing only </a:t>
            </a:r>
            <a:r>
              <a:rPr lang="en-US" altLang="zh-CN" dirty="0" smtClean="0">
                <a:solidFill>
                  <a:schemeClr val="accent2"/>
                </a:solidFill>
                <a:ea typeface="SimSun" panose="02010600030101010101" pitchFamily="2" charset="-122"/>
              </a:rPr>
              <a:t>2124 physical reads </a:t>
            </a:r>
            <a:r>
              <a:rPr lang="en-US" altLang="zh-CN" dirty="0" smtClean="0">
                <a:ea typeface="SimSun" panose="02010600030101010101" pitchFamily="2" charset="-122"/>
              </a:rPr>
              <a:t>as compared to </a:t>
            </a:r>
            <a:r>
              <a:rPr lang="en-US" altLang="zh-CN" dirty="0" smtClean="0">
                <a:solidFill>
                  <a:schemeClr val="accent2"/>
                </a:solidFill>
                <a:ea typeface="SimSun" panose="02010600030101010101" pitchFamily="2" charset="-122"/>
              </a:rPr>
              <a:t>10535 physical reads</a:t>
            </a:r>
            <a:r>
              <a:rPr lang="en-US" altLang="zh-CN" dirty="0" smtClean="0">
                <a:ea typeface="SimSun" panose="02010600030101010101" pitchFamily="2" charset="-122"/>
              </a:rPr>
              <a:t>.</a:t>
            </a:r>
          </a:p>
          <a:p>
            <a:pPr lvl="1" eaLnBrk="1" hangingPunct="1">
              <a:lnSpc>
                <a:spcPct val="100000"/>
              </a:lnSpc>
              <a:spcBef>
                <a:spcPct val="0"/>
              </a:spcBef>
            </a:pPr>
            <a:r>
              <a:rPr lang="en-US" altLang="zh-CN" dirty="0" smtClean="0">
                <a:ea typeface="SimSun" panose="02010600030101010101" pitchFamily="2" charset="-122"/>
              </a:rPr>
              <a:t>executing the query in </a:t>
            </a:r>
            <a:r>
              <a:rPr lang="en-US" altLang="zh-CN" dirty="0" smtClean="0">
                <a:solidFill>
                  <a:srgbClr val="FF0000"/>
                </a:solidFill>
                <a:ea typeface="SimSun" panose="02010600030101010101" pitchFamily="2" charset="-122"/>
              </a:rPr>
              <a:t>2.04</a:t>
            </a:r>
            <a:r>
              <a:rPr lang="en-US" altLang="zh-CN" dirty="0" smtClean="0">
                <a:ea typeface="SimSun" panose="02010600030101010101" pitchFamily="2" charset="-122"/>
              </a:rPr>
              <a:t> seconds as compared to </a:t>
            </a:r>
            <a:r>
              <a:rPr lang="en-US" altLang="zh-CN" dirty="0" smtClean="0">
                <a:solidFill>
                  <a:srgbClr val="FF0000"/>
                </a:solidFill>
                <a:ea typeface="SimSun" panose="02010600030101010101" pitchFamily="2" charset="-122"/>
              </a:rPr>
              <a:t>7.04</a:t>
            </a:r>
            <a:r>
              <a:rPr lang="en-US" altLang="zh-CN" dirty="0" smtClean="0">
                <a:ea typeface="SimSun" panose="02010600030101010101" pitchFamily="2" charset="-122"/>
              </a:rPr>
              <a:t> seconds.</a:t>
            </a:r>
          </a:p>
          <a:p>
            <a:r>
              <a:rPr lang="en-US" altLang="zh-CN" dirty="0" smtClean="0">
                <a:ea typeface="SimSun" panose="02010600030101010101" pitchFamily="2" charset="-122"/>
              </a:rPr>
              <a:t>By deciding to scan only two partitions, Oracle saves time and resources and therefore executes the query faster. </a:t>
            </a:r>
            <a:endParaRPr lang="zh-CN" altLang="en-US" dirty="0" smtClean="0">
              <a:ea typeface="SimSun" panose="02010600030101010101" pitchFamily="2" charset="-122"/>
            </a:endParaRPr>
          </a:p>
          <a:p>
            <a:endParaRPr lang="zh-CN" altLang="en-US" dirty="0"/>
          </a:p>
        </p:txBody>
      </p:sp>
    </p:spTree>
    <p:extLst>
      <p:ext uri="{BB962C8B-B14F-4D97-AF65-F5344CB8AC3E}">
        <p14:creationId xmlns:p14="http://schemas.microsoft.com/office/powerpoint/2010/main" val="3856307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463550" y="177800"/>
            <a:ext cx="6062663" cy="4546600"/>
          </a:xfrm>
        </p:spPr>
      </p:sp>
      <p:sp>
        <p:nvSpPr>
          <p:cNvPr id="261123" name="Rectangle 3"/>
          <p:cNvSpPr>
            <a:spLocks noGrp="1" noChangeArrowheads="1"/>
          </p:cNvSpPr>
          <p:nvPr>
            <p:ph type="body" idx="1"/>
          </p:nvPr>
        </p:nvSpPr>
        <p:spPr>
          <a:xfrm>
            <a:off x="485775" y="4887913"/>
            <a:ext cx="6037263" cy="37941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Verdana" panose="020B0604030504040204" pitchFamily="34" charset="0"/>
              </a:rPr>
              <a:t>Then, we analyzed the tables to compute statistics, and executed the queries against the partitioned tables. The queries on the partitioned tables and the results are shown in Listing6.</a:t>
            </a:r>
            <a:endParaRPr lang="en-US" altLang="zh-CN" smtClean="0"/>
          </a:p>
          <a:p>
            <a:r>
              <a:rPr lang="en-US" altLang="zh-CN" smtClean="0">
                <a:latin typeface="Arial Unicode MS" panose="020B0604020202020204" pitchFamily="34" charset="-122"/>
              </a:rPr>
              <a:t>SELECT COUNT(*)</a:t>
            </a:r>
            <a:br>
              <a:rPr lang="en-US" altLang="zh-CN" smtClean="0">
                <a:latin typeface="Arial Unicode MS" panose="020B0604020202020204" pitchFamily="34" charset="-122"/>
              </a:rPr>
            </a:br>
            <a:r>
              <a:rPr lang="en-US" altLang="zh-CN" smtClean="0">
                <a:latin typeface="Arial Unicode MS" panose="020B0604020202020204" pitchFamily="34" charset="-122"/>
              </a:rPr>
              <a:t>FROM ACTUAL_SALES_PR</a:t>
            </a:r>
            <a:br>
              <a:rPr lang="en-US" altLang="zh-CN" smtClean="0">
                <a:latin typeface="Arial Unicode MS" panose="020B0604020202020204" pitchFamily="34" charset="-122"/>
              </a:rPr>
            </a:br>
            <a:r>
              <a:rPr lang="en-US" altLang="zh-CN" smtClean="0">
                <a:latin typeface="Arial Unicode MS" panose="020B0604020202020204" pitchFamily="34" charset="-122"/>
              </a:rPr>
              <a:t>WHERE PART_ID &lt; 1600</a:t>
            </a:r>
            <a:br>
              <a:rPr lang="en-US" altLang="zh-CN" smtClean="0">
                <a:latin typeface="Arial Unicode MS" panose="020B0604020202020204" pitchFamily="34" charset="-122"/>
              </a:rPr>
            </a:br>
            <a:r>
              <a:rPr lang="en-US" altLang="zh-CN" smtClean="0">
                <a:latin typeface="Arial Unicode MS" panose="020B0604020202020204" pitchFamily="34" charset="-122"/>
              </a:rPr>
              <a:t>AND QUANTITY &lt; 500;</a:t>
            </a:r>
            <a:r>
              <a:rPr lang="en-US" altLang="zh-CN" smtClean="0">
                <a:latin typeface="Courier New" panose="02070309020205020404" pitchFamily="49" charset="0"/>
              </a:rPr>
              <a:t> COUNT(*)</a:t>
            </a:r>
            <a:br>
              <a:rPr lang="en-US" altLang="zh-CN" smtClean="0">
                <a:latin typeface="Courier New" panose="02070309020205020404" pitchFamily="49" charset="0"/>
              </a:rPr>
            </a:br>
            <a:r>
              <a:rPr lang="en-US" altLang="zh-CN" smtClean="0">
                <a:latin typeface="Courier New" panose="02070309020205020404" pitchFamily="49" charset="0"/>
              </a:rPr>
              <a:t>----------</a:t>
            </a:r>
            <a:br>
              <a:rPr lang="en-US" altLang="zh-CN" smtClean="0">
                <a:latin typeface="Courier New" panose="02070309020205020404" pitchFamily="49" charset="0"/>
              </a:rPr>
            </a:br>
            <a:r>
              <a:rPr lang="en-US" altLang="zh-CN" smtClean="0">
                <a:latin typeface="Courier New" panose="02070309020205020404" pitchFamily="49" charset="0"/>
              </a:rPr>
              <a:t>29245</a:t>
            </a:r>
            <a:r>
              <a:rPr lang="en-US" altLang="zh-CN" smtClean="0"/>
              <a:t> </a:t>
            </a:r>
            <a:r>
              <a:rPr lang="en-US" altLang="zh-CN" smtClean="0">
                <a:latin typeface="Courier New" panose="02070309020205020404" pitchFamily="49" charset="0"/>
              </a:rPr>
              <a:t>Elapsed: 00:00:02.04</a:t>
            </a:r>
            <a:endParaRPr lang="en-US" altLang="zh-CN" smtClean="0"/>
          </a:p>
          <a:p>
            <a:r>
              <a:rPr lang="en-US" altLang="zh-CN" smtClean="0">
                <a:latin typeface="Arial Unicode MS" panose="020B0604020202020204" pitchFamily="34" charset="-122"/>
              </a:rPr>
              <a:t>SELECT COUNT(*) </a:t>
            </a:r>
            <a:br>
              <a:rPr lang="en-US" altLang="zh-CN" smtClean="0">
                <a:latin typeface="Arial Unicode MS" panose="020B0604020202020204" pitchFamily="34" charset="-122"/>
              </a:rPr>
            </a:br>
            <a:r>
              <a:rPr lang="en-US" altLang="zh-CN" smtClean="0">
                <a:latin typeface="Arial Unicode MS" panose="020B0604020202020204" pitchFamily="34" charset="-122"/>
              </a:rPr>
              <a:t>FROM SALES_FORECAST_PR F, ACTUAL_SALES_PR S</a:t>
            </a:r>
            <a:br>
              <a:rPr lang="en-US" altLang="zh-CN" smtClean="0">
                <a:latin typeface="Arial Unicode MS" panose="020B0604020202020204" pitchFamily="34" charset="-122"/>
              </a:rPr>
            </a:br>
            <a:r>
              <a:rPr lang="en-US" altLang="zh-CN" smtClean="0">
                <a:latin typeface="Arial Unicode MS" panose="020B0604020202020204" pitchFamily="34" charset="-122"/>
              </a:rPr>
              <a:t>WHERE S.PART_ID = F.PART_ID</a:t>
            </a:r>
            <a:br>
              <a:rPr lang="en-US" altLang="zh-CN" smtClean="0">
                <a:latin typeface="Arial Unicode MS" panose="020B0604020202020204" pitchFamily="34" charset="-122"/>
              </a:rPr>
            </a:br>
            <a:r>
              <a:rPr lang="en-US" altLang="zh-CN" smtClean="0">
                <a:latin typeface="Arial Unicode MS" panose="020B0604020202020204" pitchFamily="34" charset="-122"/>
              </a:rPr>
              <a:t>AND S.SALE_DATE = F.FORECAST_DATE</a:t>
            </a:r>
            <a:br>
              <a:rPr lang="en-US" altLang="zh-CN" smtClean="0">
                <a:latin typeface="Arial Unicode MS" panose="020B0604020202020204" pitchFamily="34" charset="-122"/>
              </a:rPr>
            </a:br>
            <a:r>
              <a:rPr lang="en-US" altLang="zh-CN" smtClean="0">
                <a:latin typeface="Arial Unicode MS" panose="020B0604020202020204" pitchFamily="34" charset="-122"/>
              </a:rPr>
              <a:t>AND S.QUANTITY &gt; F.QUANTITY;</a:t>
            </a:r>
            <a:r>
              <a:rPr lang="en-US" altLang="zh-CN" smtClean="0">
                <a:latin typeface="Verdana" panose="020B0604030504040204" pitchFamily="34" charset="0"/>
              </a:rPr>
              <a:t> COUNT(*)</a:t>
            </a:r>
            <a:br>
              <a:rPr lang="en-US" altLang="zh-CN" smtClean="0">
                <a:latin typeface="Verdana" panose="020B0604030504040204" pitchFamily="34" charset="0"/>
              </a:rPr>
            </a:br>
            <a:r>
              <a:rPr lang="en-US" altLang="zh-CN" smtClean="0">
                <a:latin typeface="Verdana" panose="020B0604030504040204" pitchFamily="34" charset="0"/>
              </a:rPr>
              <a:t>----------</a:t>
            </a:r>
            <a:br>
              <a:rPr lang="en-US" altLang="zh-CN" smtClean="0">
                <a:latin typeface="Verdana" panose="020B0604030504040204" pitchFamily="34" charset="0"/>
              </a:rPr>
            </a:br>
            <a:r>
              <a:rPr lang="en-US" altLang="zh-CN" smtClean="0">
                <a:latin typeface="Verdana" panose="020B0604030504040204" pitchFamily="34" charset="0"/>
              </a:rPr>
              <a:t>1825057</a:t>
            </a:r>
            <a:r>
              <a:rPr lang="en-US" altLang="zh-CN" smtClean="0"/>
              <a:t> </a:t>
            </a:r>
            <a:r>
              <a:rPr lang="en-US" altLang="zh-CN" smtClean="0">
                <a:latin typeface="Courier New" panose="02070309020205020404" pitchFamily="49" charset="0"/>
              </a:rPr>
              <a:t>Elapsed: 00:01:54.05</a:t>
            </a:r>
            <a:endParaRPr lang="en-US" altLang="zh-CN" smtClean="0"/>
          </a:p>
          <a:p>
            <a:r>
              <a:rPr lang="en-US" altLang="zh-CN" smtClean="0">
                <a:latin typeface="Verdana" panose="020B0604030504040204" pitchFamily="34" charset="0"/>
              </a:rPr>
              <a:t>The results are interesting. Note that the queries on the partitioned tables execute much faster compared to the same queries on the corresponding non-partitioned tables. Everything else remaining the same, partitioning the tables improved the performance drastically. In the following section, we will analyze why and how partitioning improves query performance and introduce some key concepts of partitioning.</a:t>
            </a:r>
            <a:endParaRPr lang="en-US" altLang="zh-CN" smtClean="0"/>
          </a:p>
          <a:p>
            <a:r>
              <a:rPr lang="en-US" altLang="zh-CN" smtClean="0">
                <a:latin typeface="Verdana" panose="020B0604030504040204" pitchFamily="34" charset="0"/>
              </a:rPr>
              <a:t/>
            </a:r>
            <a:br>
              <a:rPr lang="en-US" altLang="zh-CN" smtClean="0">
                <a:latin typeface="Verdana" panose="020B0604030504040204" pitchFamily="34" charset="0"/>
              </a:rPr>
            </a:br>
            <a:endParaRPr lang="zh-CN" altLang="en-US" smtClean="0"/>
          </a:p>
        </p:txBody>
      </p:sp>
    </p:spTree>
    <p:extLst>
      <p:ext uri="{BB962C8B-B14F-4D97-AF65-F5344CB8AC3E}">
        <p14:creationId xmlns:p14="http://schemas.microsoft.com/office/powerpoint/2010/main" val="6642464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xfrm>
            <a:off x="463550" y="177800"/>
            <a:ext cx="6062663" cy="4546600"/>
          </a:xfrm>
        </p:spPr>
      </p:sp>
      <p:sp>
        <p:nvSpPr>
          <p:cNvPr id="263171" name="Rectangle 3"/>
          <p:cNvSpPr>
            <a:spLocks noGrp="1" noChangeArrowheads="1"/>
          </p:cNvSpPr>
          <p:nvPr>
            <p:ph type="body" idx="1"/>
          </p:nvPr>
        </p:nvSpPr>
        <p:spPr>
          <a:xfrm>
            <a:off x="485775" y="4887913"/>
            <a:ext cx="6037263" cy="37941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CALL</a:t>
            </a:r>
            <a:r>
              <a:rPr lang="zh-CN" altLang="en-US" smtClean="0"/>
              <a:t>： 每次</a:t>
            </a:r>
            <a:r>
              <a:rPr lang="en-US" altLang="zh-CN" smtClean="0"/>
              <a:t>SQL</a:t>
            </a:r>
            <a:r>
              <a:rPr lang="zh-CN" altLang="en-US" smtClean="0"/>
              <a:t>语句的处理都分成三个部分（</a:t>
            </a:r>
            <a:r>
              <a:rPr lang="en-US" altLang="zh-CN" smtClean="0"/>
              <a:t>Parse</a:t>
            </a:r>
            <a:r>
              <a:rPr lang="zh-CN" altLang="en-US" smtClean="0"/>
              <a:t>，</a:t>
            </a:r>
            <a:r>
              <a:rPr lang="en-US" altLang="zh-CN" smtClean="0"/>
              <a:t>Execute,Fetch</a:t>
            </a:r>
            <a:r>
              <a:rPr lang="zh-CN" altLang="en-US" smtClean="0"/>
              <a:t>）</a:t>
            </a:r>
            <a:br>
              <a:rPr lang="zh-CN" altLang="en-US" smtClean="0"/>
            </a:br>
            <a:r>
              <a:rPr lang="en-US" altLang="zh-CN" smtClean="0"/>
              <a:t>Parse</a:t>
            </a:r>
            <a:r>
              <a:rPr lang="zh-CN" altLang="en-US" smtClean="0"/>
              <a:t>： 这步将</a:t>
            </a:r>
            <a:r>
              <a:rPr lang="en-US" altLang="zh-CN" smtClean="0"/>
              <a:t>SQL</a:t>
            </a:r>
            <a:r>
              <a:rPr lang="zh-CN" altLang="en-US" smtClean="0"/>
              <a:t>语句转换成执行计划，包括检查是否有正确的授权和所需要用到的表、列以及其他引用到的对象是否存在。 </a:t>
            </a:r>
            <a:br>
              <a:rPr lang="zh-CN" altLang="en-US" smtClean="0"/>
            </a:br>
            <a:r>
              <a:rPr lang="en-US" altLang="zh-CN" smtClean="0"/>
              <a:t>Execute</a:t>
            </a:r>
            <a:r>
              <a:rPr lang="zh-CN" altLang="en-US" smtClean="0"/>
              <a:t>： 这步是真正的由</a:t>
            </a:r>
            <a:r>
              <a:rPr lang="en-US" altLang="zh-CN" smtClean="0"/>
              <a:t>Oracle</a:t>
            </a:r>
            <a:r>
              <a:rPr lang="zh-CN" altLang="en-US" smtClean="0"/>
              <a:t>来执行语句。对于</a:t>
            </a:r>
            <a:r>
              <a:rPr lang="en-US" altLang="zh-CN" smtClean="0"/>
              <a:t>insert</a:t>
            </a:r>
            <a:r>
              <a:rPr lang="zh-CN" altLang="en-US" smtClean="0"/>
              <a:t>、</a:t>
            </a:r>
            <a:r>
              <a:rPr lang="en-US" altLang="zh-CN" smtClean="0"/>
              <a:t>update</a:t>
            </a:r>
            <a:r>
              <a:rPr lang="zh-CN" altLang="en-US" smtClean="0"/>
              <a:t>、</a:t>
            </a:r>
            <a:r>
              <a:rPr lang="en-US" altLang="zh-CN" smtClean="0"/>
              <a:t>delete</a:t>
            </a:r>
            <a:r>
              <a:rPr lang="zh-CN" altLang="en-US" smtClean="0"/>
              <a:t>操作，这步会修改数据，对于</a:t>
            </a:r>
            <a:r>
              <a:rPr lang="en-US" altLang="zh-CN" smtClean="0"/>
              <a:t>select</a:t>
            </a:r>
            <a:r>
              <a:rPr lang="zh-CN" altLang="en-US" smtClean="0"/>
              <a:t>操作</a:t>
            </a:r>
            <a:r>
              <a:rPr lang="en-US" altLang="zh-CN" smtClean="0"/>
              <a:t>,</a:t>
            </a:r>
            <a:r>
              <a:rPr lang="zh-CN" altLang="en-US" smtClean="0"/>
              <a:t>这步就只是确定选择的记录。</a:t>
            </a:r>
            <a:br>
              <a:rPr lang="zh-CN" altLang="en-US" smtClean="0"/>
            </a:br>
            <a:r>
              <a:rPr lang="en-US" altLang="zh-CN" smtClean="0"/>
              <a:t>Fetch</a:t>
            </a:r>
            <a:r>
              <a:rPr lang="zh-CN" altLang="en-US" smtClean="0"/>
              <a:t>： 返回查询语句中所获得的记录，这步只有</a:t>
            </a:r>
            <a:r>
              <a:rPr lang="en-US" altLang="zh-CN" smtClean="0"/>
              <a:t>select</a:t>
            </a:r>
            <a:r>
              <a:rPr lang="zh-CN" altLang="en-US" smtClean="0"/>
              <a:t>语句会被执行。</a:t>
            </a:r>
            <a:br>
              <a:rPr lang="zh-CN" altLang="en-US" smtClean="0"/>
            </a:br>
            <a:r>
              <a:rPr lang="en-US" altLang="zh-CN" smtClean="0"/>
              <a:t>COUNT: </a:t>
            </a:r>
            <a:r>
              <a:rPr lang="zh-CN" altLang="en-US" smtClean="0"/>
              <a:t>这个语句被</a:t>
            </a:r>
            <a:r>
              <a:rPr lang="en-US" altLang="zh-CN" smtClean="0"/>
              <a:t>parse</a:t>
            </a:r>
            <a:r>
              <a:rPr lang="zh-CN" altLang="en-US" smtClean="0"/>
              <a:t>、</a:t>
            </a:r>
            <a:r>
              <a:rPr lang="en-US" altLang="zh-CN" smtClean="0"/>
              <a:t>execute</a:t>
            </a:r>
            <a:r>
              <a:rPr lang="zh-CN" altLang="en-US" smtClean="0"/>
              <a:t>、</a:t>
            </a:r>
            <a:r>
              <a:rPr lang="en-US" altLang="zh-CN" smtClean="0"/>
              <a:t>fetch</a:t>
            </a:r>
            <a:r>
              <a:rPr lang="zh-CN" altLang="en-US" smtClean="0"/>
              <a:t>的次数。</a:t>
            </a:r>
          </a:p>
          <a:p>
            <a:r>
              <a:rPr lang="en-US" altLang="zh-CN" smtClean="0"/>
              <a:t>CPU</a:t>
            </a:r>
            <a:r>
              <a:rPr lang="zh-CN" altLang="en-US" smtClean="0"/>
              <a:t>： 这个语句对于所有的</a:t>
            </a:r>
            <a:r>
              <a:rPr lang="en-US" altLang="zh-CN" smtClean="0"/>
              <a:t>parse</a:t>
            </a:r>
            <a:r>
              <a:rPr lang="zh-CN" altLang="en-US" smtClean="0"/>
              <a:t>、</a:t>
            </a:r>
            <a:r>
              <a:rPr lang="en-US" altLang="zh-CN" smtClean="0"/>
              <a:t>execute</a:t>
            </a:r>
            <a:r>
              <a:rPr lang="zh-CN" altLang="en-US" smtClean="0"/>
              <a:t>、</a:t>
            </a:r>
            <a:r>
              <a:rPr lang="en-US" altLang="zh-CN" smtClean="0"/>
              <a:t>fetch</a:t>
            </a:r>
            <a:r>
              <a:rPr lang="zh-CN" altLang="en-US" smtClean="0"/>
              <a:t>所消耗的</a:t>
            </a:r>
            <a:r>
              <a:rPr lang="en-US" altLang="zh-CN" smtClean="0"/>
              <a:t>cpu</a:t>
            </a:r>
            <a:r>
              <a:rPr lang="zh-CN" altLang="en-US" smtClean="0"/>
              <a:t>的时间，以秒为单位。</a:t>
            </a:r>
            <a:br>
              <a:rPr lang="zh-CN" altLang="en-US" smtClean="0"/>
            </a:br>
            <a:r>
              <a:rPr lang="en-US" altLang="zh-CN" smtClean="0"/>
              <a:t>ELAPSED</a:t>
            </a:r>
            <a:r>
              <a:rPr lang="zh-CN" altLang="en-US" smtClean="0"/>
              <a:t>： 这个语句所有消耗在</a:t>
            </a:r>
            <a:r>
              <a:rPr lang="en-US" altLang="zh-CN" smtClean="0"/>
              <a:t>parse</a:t>
            </a:r>
            <a:r>
              <a:rPr lang="zh-CN" altLang="en-US" smtClean="0"/>
              <a:t>、</a:t>
            </a:r>
            <a:r>
              <a:rPr lang="en-US" altLang="zh-CN" smtClean="0"/>
              <a:t>execute</a:t>
            </a:r>
            <a:r>
              <a:rPr lang="zh-CN" altLang="en-US" smtClean="0"/>
              <a:t>、</a:t>
            </a:r>
            <a:r>
              <a:rPr lang="en-US" altLang="zh-CN" smtClean="0"/>
              <a:t>fetch</a:t>
            </a:r>
            <a:r>
              <a:rPr lang="zh-CN" altLang="en-US" smtClean="0"/>
              <a:t>的总的时间。</a:t>
            </a:r>
            <a:br>
              <a:rPr lang="zh-CN" altLang="en-US" smtClean="0"/>
            </a:br>
            <a:r>
              <a:rPr lang="en-US" altLang="zh-CN" smtClean="0"/>
              <a:t>DISK</a:t>
            </a:r>
            <a:r>
              <a:rPr lang="zh-CN" altLang="en-US" smtClean="0"/>
              <a:t>： 从磁盘上的数据文件中物理读取的块的数量。一般来说更想知道的是正在从缓存中读取的数据而不是从磁盘上读取的数据。</a:t>
            </a:r>
            <a:br>
              <a:rPr lang="zh-CN" altLang="en-US" smtClean="0"/>
            </a:br>
            <a:r>
              <a:rPr lang="en-US" altLang="zh-CN" smtClean="0"/>
              <a:t>QUERY</a:t>
            </a:r>
            <a:r>
              <a:rPr lang="zh-CN" altLang="en-US" smtClean="0"/>
              <a:t>： 在一致性读模式下，所有</a:t>
            </a:r>
            <a:r>
              <a:rPr lang="en-US" altLang="zh-CN" smtClean="0"/>
              <a:t>parse</a:t>
            </a:r>
            <a:r>
              <a:rPr lang="zh-CN" altLang="en-US" smtClean="0"/>
              <a:t>、</a:t>
            </a:r>
            <a:r>
              <a:rPr lang="en-US" altLang="zh-CN" smtClean="0"/>
              <a:t>execute</a:t>
            </a:r>
            <a:r>
              <a:rPr lang="zh-CN" altLang="en-US" smtClean="0"/>
              <a:t>、</a:t>
            </a:r>
            <a:r>
              <a:rPr lang="en-US" altLang="zh-CN" smtClean="0"/>
              <a:t>fetch</a:t>
            </a:r>
            <a:r>
              <a:rPr lang="zh-CN" altLang="en-US" smtClean="0"/>
              <a:t>所获得的</a:t>
            </a:r>
            <a:r>
              <a:rPr lang="en-US" altLang="zh-CN" smtClean="0"/>
              <a:t>buffer</a:t>
            </a:r>
            <a:r>
              <a:rPr lang="zh-CN" altLang="en-US" smtClean="0"/>
              <a:t>的数量。 一致性模式的</a:t>
            </a:r>
            <a:r>
              <a:rPr lang="en-US" altLang="zh-CN" smtClean="0"/>
              <a:t>buffer</a:t>
            </a:r>
            <a:r>
              <a:rPr lang="zh-CN" altLang="en-US" smtClean="0"/>
              <a:t>是用于给一个长时间运行的事务提供一个一致性读的快照，缓存实际上在头部存储了状态。</a:t>
            </a:r>
            <a:br>
              <a:rPr lang="zh-CN" altLang="en-US" smtClean="0"/>
            </a:br>
            <a:r>
              <a:rPr lang="en-US" altLang="zh-CN" smtClean="0"/>
              <a:t>CURRENT</a:t>
            </a:r>
            <a:r>
              <a:rPr lang="zh-CN" altLang="en-US" smtClean="0"/>
              <a:t>： 在</a:t>
            </a:r>
            <a:r>
              <a:rPr lang="en-US" altLang="zh-CN" smtClean="0"/>
              <a:t>current</a:t>
            </a:r>
            <a:r>
              <a:rPr lang="zh-CN" altLang="en-US" smtClean="0"/>
              <a:t>模式下所获得的</a:t>
            </a:r>
            <a:r>
              <a:rPr lang="en-US" altLang="zh-CN" smtClean="0"/>
              <a:t>buffer</a:t>
            </a:r>
            <a:r>
              <a:rPr lang="zh-CN" altLang="en-US" smtClean="0"/>
              <a:t>的数量。一般在</a:t>
            </a:r>
            <a:r>
              <a:rPr lang="en-US" altLang="zh-CN" smtClean="0"/>
              <a:t>current</a:t>
            </a:r>
            <a:r>
              <a:rPr lang="zh-CN" altLang="en-US" smtClean="0"/>
              <a:t>模式下执行</a:t>
            </a:r>
            <a:r>
              <a:rPr lang="en-US" altLang="zh-CN" smtClean="0"/>
              <a:t>insert</a:t>
            </a:r>
            <a:r>
              <a:rPr lang="zh-CN" altLang="en-US" smtClean="0"/>
              <a:t>、</a:t>
            </a:r>
            <a:r>
              <a:rPr lang="en-US" altLang="zh-CN" smtClean="0"/>
              <a:t>update</a:t>
            </a:r>
            <a:r>
              <a:rPr lang="zh-CN" altLang="en-US" smtClean="0"/>
              <a:t>、</a:t>
            </a:r>
            <a:r>
              <a:rPr lang="en-US" altLang="zh-CN" smtClean="0"/>
              <a:t>delete</a:t>
            </a:r>
            <a:r>
              <a:rPr lang="zh-CN" altLang="en-US" smtClean="0"/>
              <a:t>操作都会获取</a:t>
            </a:r>
            <a:r>
              <a:rPr lang="en-US" altLang="zh-CN" smtClean="0"/>
              <a:t>buffer</a:t>
            </a:r>
            <a:r>
              <a:rPr lang="zh-CN" altLang="en-US" smtClean="0"/>
              <a:t>。在</a:t>
            </a:r>
            <a:r>
              <a:rPr lang="en-US" altLang="zh-CN" smtClean="0"/>
              <a:t>current</a:t>
            </a:r>
            <a:r>
              <a:rPr lang="zh-CN" altLang="en-US" smtClean="0"/>
              <a:t>模式下如果在高速缓存区发现有新的缓存足够给当前的事务使用，则这些</a:t>
            </a:r>
            <a:r>
              <a:rPr lang="en-US" altLang="zh-CN" smtClean="0"/>
              <a:t>buffer</a:t>
            </a:r>
            <a:r>
              <a:rPr lang="zh-CN" altLang="en-US" smtClean="0"/>
              <a:t>都会被读入了缓存区中。</a:t>
            </a:r>
            <a:br>
              <a:rPr lang="zh-CN" altLang="en-US" smtClean="0"/>
            </a:br>
            <a:r>
              <a:rPr lang="en-US" altLang="zh-CN" smtClean="0"/>
              <a:t>ROWS: </a:t>
            </a:r>
            <a:r>
              <a:rPr lang="zh-CN" altLang="en-US" smtClean="0"/>
              <a:t>所有</a:t>
            </a:r>
            <a:r>
              <a:rPr lang="en-US" altLang="zh-CN" smtClean="0"/>
              <a:t>SQL</a:t>
            </a:r>
            <a:r>
              <a:rPr lang="zh-CN" altLang="en-US" smtClean="0"/>
              <a:t>语句返回的记录数目，但是不包括子查询中返回的记录数目。对于</a:t>
            </a:r>
            <a:r>
              <a:rPr lang="en-US" altLang="zh-CN" smtClean="0"/>
              <a:t>select</a:t>
            </a:r>
            <a:r>
              <a:rPr lang="zh-CN" altLang="en-US" smtClean="0"/>
              <a:t>语句，返回记录是在</a:t>
            </a:r>
            <a:r>
              <a:rPr lang="en-US" altLang="zh-CN" smtClean="0"/>
              <a:t>fetch</a:t>
            </a:r>
            <a:r>
              <a:rPr lang="zh-CN" altLang="en-US" smtClean="0"/>
              <a:t>这步，</a:t>
            </a:r>
            <a:br>
              <a:rPr lang="zh-CN" altLang="en-US" smtClean="0"/>
            </a:br>
            <a:r>
              <a:rPr lang="zh-CN" altLang="en-US" smtClean="0"/>
              <a:t>对于</a:t>
            </a:r>
            <a:r>
              <a:rPr lang="en-US" altLang="zh-CN" smtClean="0"/>
              <a:t>insert</a:t>
            </a:r>
            <a:r>
              <a:rPr lang="zh-CN" altLang="en-US" smtClean="0"/>
              <a:t>、</a:t>
            </a:r>
            <a:r>
              <a:rPr lang="en-US" altLang="zh-CN" smtClean="0"/>
              <a:t>update</a:t>
            </a:r>
            <a:r>
              <a:rPr lang="zh-CN" altLang="en-US" smtClean="0"/>
              <a:t>、</a:t>
            </a:r>
            <a:r>
              <a:rPr lang="en-US" altLang="zh-CN" smtClean="0"/>
              <a:t>delete</a:t>
            </a:r>
            <a:r>
              <a:rPr lang="zh-CN" altLang="en-US" smtClean="0"/>
              <a:t>操作，返回记录则是在</a:t>
            </a:r>
            <a:r>
              <a:rPr lang="en-US" altLang="zh-CN" smtClean="0"/>
              <a:t>execute</a:t>
            </a:r>
            <a:r>
              <a:rPr lang="zh-CN" altLang="en-US" smtClean="0"/>
              <a:t>这步。</a:t>
            </a:r>
          </a:p>
          <a:p>
            <a:endParaRPr lang="en-US" altLang="zh-CN" smtClean="0">
              <a:latin typeface="Verdana" panose="020B0604030504040204" pitchFamily="34" charset="0"/>
            </a:endParaRPr>
          </a:p>
          <a:p>
            <a:endParaRPr lang="en-US" altLang="zh-CN" smtClean="0">
              <a:latin typeface="Verdana" panose="020B0604030504040204" pitchFamily="34" charset="0"/>
            </a:endParaRPr>
          </a:p>
          <a:p>
            <a:r>
              <a:rPr lang="en-US" altLang="zh-CN" smtClean="0">
                <a:latin typeface="Verdana" panose="020B0604030504040204" pitchFamily="34" charset="0"/>
              </a:rPr>
              <a:t>Performance Analysis</a:t>
            </a:r>
            <a:endParaRPr lang="en-US" altLang="zh-CN" smtClean="0"/>
          </a:p>
          <a:p>
            <a:r>
              <a:rPr lang="en-US" altLang="zh-CN" smtClean="0">
                <a:latin typeface="Verdana" panose="020B0604030504040204" pitchFamily="34" charset="0"/>
              </a:rPr>
              <a:t>We used the following tools to analyze the performance:</a:t>
            </a:r>
            <a:endParaRPr lang="en-US" altLang="zh-CN" smtClean="0"/>
          </a:p>
          <a:p>
            <a:pPr>
              <a:buFontTx/>
              <a:buChar char="•"/>
            </a:pPr>
            <a:r>
              <a:rPr lang="en-US" altLang="zh-CN" smtClean="0">
                <a:latin typeface="Courier New" panose="02070309020205020404" pitchFamily="49" charset="0"/>
              </a:rPr>
              <a:t>SQL_TRACE / TKPROF</a:t>
            </a:r>
            <a:br>
              <a:rPr lang="en-US" altLang="zh-CN" smtClean="0">
                <a:latin typeface="Courier New" panose="02070309020205020404" pitchFamily="49" charset="0"/>
              </a:rPr>
            </a:br>
            <a:endParaRPr lang="en-US" altLang="zh-CN" smtClean="0"/>
          </a:p>
          <a:p>
            <a:pPr>
              <a:buFontTx/>
              <a:buChar char="•"/>
            </a:pPr>
            <a:r>
              <a:rPr lang="en-US" altLang="zh-CN" smtClean="0">
                <a:latin typeface="Courier New" panose="02070309020205020404" pitchFamily="49" charset="0"/>
              </a:rPr>
              <a:t>Event 10128</a:t>
            </a:r>
            <a:endParaRPr lang="en-US" altLang="zh-CN" smtClean="0"/>
          </a:p>
          <a:p>
            <a:r>
              <a:rPr lang="en-US" altLang="zh-CN" smtClean="0">
                <a:latin typeface="Verdana" panose="020B0604030504040204" pitchFamily="34" charset="0"/>
              </a:rPr>
              <a:t>Let’s examine the two queries using the above two tools.</a:t>
            </a:r>
            <a:endParaRPr lang="en-US" altLang="zh-CN" smtClean="0"/>
          </a:p>
          <a:p>
            <a:r>
              <a:rPr lang="en-US" altLang="zh-CN" i="1" smtClean="0">
                <a:latin typeface="Verdana" panose="020B0604030504040204" pitchFamily="34" charset="0"/>
              </a:rPr>
              <a:t>First Query</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The first query (to determine number of part-day combinations with actual sale quantity of less than 500 for PART_IDs below 1600) takes 7.04 seconds on the non-partitioned table. The SQL_TRACE / TKPROF output of the query (shown in Listing7) indicates that it performs 10535 physical reads from the disk.</a:t>
            </a:r>
            <a:endParaRPr lang="en-US" altLang="zh-CN" smtClean="0"/>
          </a:p>
          <a:p>
            <a:r>
              <a:rPr lang="en-US" altLang="zh-CN" smtClean="0">
                <a:latin typeface="Verdana" panose="020B0604030504040204" pitchFamily="34" charset="0"/>
              </a:rPr>
              <a:t>The SQL_TRACE / TKPROF output of the same query on the partitioned table (shown in Listing8) indicates that it performs only 2124 physical disk reads (as compared to 10535 physical disk reads in case of the query on the non-partitioned table).</a:t>
            </a:r>
            <a:endParaRPr lang="en-US" altLang="zh-CN" smtClean="0"/>
          </a:p>
          <a:p>
            <a:r>
              <a:rPr lang="en-US" altLang="zh-CN" smtClean="0">
                <a:latin typeface="Verdana" panose="020B0604030504040204" pitchFamily="34" charset="0"/>
              </a:rPr>
              <a:t>Isn’t it intriguing（</a:t>
            </a:r>
            <a:r>
              <a:rPr lang="zh-CN" altLang="en-US" smtClean="0">
                <a:latin typeface="Verdana" panose="020B0604030504040204" pitchFamily="34" charset="0"/>
              </a:rPr>
              <a:t>迷人的, 有迷惑力的, 引起兴趣(或好奇心)的</a:t>
            </a:r>
            <a:r>
              <a:rPr lang="en-US" altLang="zh-CN" smtClean="0">
                <a:latin typeface="Verdana" panose="020B0604030504040204" pitchFamily="34" charset="0"/>
              </a:rPr>
              <a:t>）? How can a query on the partitioned table give the same information by performing only 1/5th of the physical disk reads as that of the same query on the non-partitioned table? There must be something in partitioning that intelligently directs Oracle to read fewer blocks from the disk. What is it? Let’s look at execution plans of the queries for further analysis.</a:t>
            </a:r>
            <a:endParaRPr lang="en-US" altLang="zh-CN" smtClean="0"/>
          </a:p>
          <a:p>
            <a:r>
              <a:rPr lang="en-US" altLang="zh-CN" smtClean="0">
                <a:latin typeface="Verdana" panose="020B0604030504040204" pitchFamily="34" charset="0"/>
              </a:rPr>
              <a:t>The execution plan of the query on the non-partitioned table (shown in Listing9) indicates that the Oracle optimizer performed a full table scan on ACTUAL_SALES to find the result of the query.</a:t>
            </a:r>
            <a:endParaRPr lang="en-US" altLang="zh-CN" smtClean="0"/>
          </a:p>
          <a:p>
            <a:r>
              <a:rPr lang="en-US" altLang="zh-CN" smtClean="0">
                <a:latin typeface="Verdana" panose="020B0604030504040204" pitchFamily="34" charset="0"/>
              </a:rPr>
              <a:t>The execution plan of the query on the partitioned table is shown in Listing10.</a:t>
            </a:r>
            <a:endParaRPr lang="en-US" altLang="zh-CN" smtClean="0"/>
          </a:p>
          <a:p>
            <a:r>
              <a:rPr lang="en-US" altLang="zh-CN" smtClean="0">
                <a:latin typeface="Verdana" panose="020B0604030504040204" pitchFamily="34" charset="0"/>
              </a:rPr>
              <a:t>The execution plan of the query on the partitioned table is almost identical to that of the query on the partitioned table, except that it has two extra columns at the end. And that’s the key. The last two columns (Pstart and Pstop) indicate that to find the result of the query, Oracle starts scanning the ACTUAL_SALES_PR table at partition 1 and stops at partition 2, instead of scanning the whole table.</a:t>
            </a:r>
            <a:endParaRPr lang="en-US" altLang="zh-CN" smtClean="0"/>
          </a:p>
          <a:p>
            <a:r>
              <a:rPr lang="en-US" altLang="zh-CN" smtClean="0">
                <a:latin typeface="Verdana" panose="020B0604030504040204" pitchFamily="34" charset="0"/>
              </a:rPr>
              <a:t>You can also monitor which all partitions are being scanned by setting the event 10128 before executing the query. Listing11 shows how to set the event 10128.</a:t>
            </a:r>
            <a:endParaRPr lang="en-US" altLang="zh-CN" smtClean="0"/>
          </a:p>
          <a:p>
            <a:r>
              <a:rPr lang="en-US" altLang="zh-CN" smtClean="0">
                <a:latin typeface="Courier New" panose="02070309020205020404" pitchFamily="49" charset="0"/>
              </a:rPr>
              <a:t>alter session set events '10128 trace name context forever, level 2';</a:t>
            </a:r>
            <a:endParaRPr lang="en-US" altLang="zh-CN" smtClean="0"/>
          </a:p>
          <a:p>
            <a:r>
              <a:rPr lang="en-US" altLang="zh-CN" smtClean="0">
                <a:latin typeface="Arial Unicode MS" panose="020B0604020202020204" pitchFamily="34" charset="-122"/>
              </a:rPr>
              <a:t>SELECT COUNT(*)</a:t>
            </a:r>
            <a:br>
              <a:rPr lang="en-US" altLang="zh-CN" smtClean="0">
                <a:latin typeface="Arial Unicode MS" panose="020B0604020202020204" pitchFamily="34" charset="-122"/>
              </a:rPr>
            </a:br>
            <a:r>
              <a:rPr lang="en-US" altLang="zh-CN" smtClean="0">
                <a:latin typeface="Arial Unicode MS" panose="020B0604020202020204" pitchFamily="34" charset="-122"/>
              </a:rPr>
              <a:t>FROM ACTUAL_SALES_PR</a:t>
            </a:r>
            <a:br>
              <a:rPr lang="en-US" altLang="zh-CN" smtClean="0">
                <a:latin typeface="Arial Unicode MS" panose="020B0604020202020204" pitchFamily="34" charset="-122"/>
              </a:rPr>
            </a:br>
            <a:r>
              <a:rPr lang="en-US" altLang="zh-CN" smtClean="0">
                <a:latin typeface="Arial Unicode MS" panose="020B0604020202020204" pitchFamily="34" charset="-122"/>
              </a:rPr>
              <a:t>WHERE PART_ID &lt; 1600</a:t>
            </a:r>
            <a:br>
              <a:rPr lang="en-US" altLang="zh-CN" smtClean="0">
                <a:latin typeface="Arial Unicode MS" panose="020B0604020202020204" pitchFamily="34" charset="-122"/>
              </a:rPr>
            </a:br>
            <a:r>
              <a:rPr lang="en-US" altLang="zh-CN" smtClean="0">
                <a:latin typeface="Arial Unicode MS" panose="020B0604020202020204" pitchFamily="34" charset="-122"/>
              </a:rPr>
              <a:t>AND QUANTITY &lt; 500;</a:t>
            </a:r>
            <a:r>
              <a:rPr lang="en-US" altLang="zh-CN" smtClean="0">
                <a:latin typeface="Courier New" panose="02070309020205020404" pitchFamily="49" charset="0"/>
              </a:rPr>
              <a:t> COUNT(*)</a:t>
            </a:r>
            <a:br>
              <a:rPr lang="en-US" altLang="zh-CN" smtClean="0">
                <a:latin typeface="Courier New" panose="02070309020205020404" pitchFamily="49" charset="0"/>
              </a:rPr>
            </a:br>
            <a:r>
              <a:rPr lang="en-US" altLang="zh-CN" smtClean="0">
                <a:latin typeface="Courier New" panose="02070309020205020404" pitchFamily="49" charset="0"/>
              </a:rPr>
              <a:t>----------</a:t>
            </a:r>
            <a:br>
              <a:rPr lang="en-US" altLang="zh-CN" smtClean="0">
                <a:latin typeface="Courier New" panose="02070309020205020404" pitchFamily="49" charset="0"/>
              </a:rPr>
            </a:br>
            <a:r>
              <a:rPr lang="en-US" altLang="zh-CN" smtClean="0">
                <a:latin typeface="Courier New" panose="02070309020205020404" pitchFamily="49" charset="0"/>
              </a:rPr>
              <a:t>29245</a:t>
            </a:r>
            <a:r>
              <a:rPr lang="en-US" altLang="zh-CN" smtClean="0"/>
              <a:t> </a:t>
            </a:r>
            <a:r>
              <a:rPr lang="en-US" altLang="zh-CN" smtClean="0">
                <a:latin typeface="Courier New" panose="02070309020205020404" pitchFamily="49" charset="0"/>
              </a:rPr>
              <a:t>alter session set events '10128 trace name context off';</a:t>
            </a:r>
            <a:endParaRPr lang="en-US" altLang="zh-CN" smtClean="0"/>
          </a:p>
          <a:p>
            <a:r>
              <a:rPr lang="en-US" altLang="zh-CN" smtClean="0">
                <a:latin typeface="Verdana" panose="020B0604030504040204" pitchFamily="34" charset="0"/>
              </a:rPr>
              <a:t>Once the query is executed after setting the event 10128, the information shown in Listing12 (known as partition iterator information) is written to a trace file.</a:t>
            </a:r>
            <a:endParaRPr lang="en-US" altLang="zh-CN" smtClean="0"/>
          </a:p>
          <a:p>
            <a:r>
              <a:rPr lang="en-US" altLang="zh-CN" smtClean="0">
                <a:latin typeface="Courier New" panose="02070309020205020404" pitchFamily="49" charset="0"/>
              </a:rPr>
              <a:t>Partition Iterator Information:</a:t>
            </a:r>
            <a:br>
              <a:rPr lang="en-US" altLang="zh-CN" smtClean="0">
                <a:latin typeface="Courier New" panose="02070309020205020404" pitchFamily="49" charset="0"/>
              </a:rPr>
            </a:br>
            <a:r>
              <a:rPr lang="en-US" altLang="zh-CN" smtClean="0">
                <a:latin typeface="Courier New" panose="02070309020205020404" pitchFamily="49" charset="0"/>
              </a:rPr>
              <a:t>partition level = PARTITION</a:t>
            </a:r>
            <a:br>
              <a:rPr lang="en-US" altLang="zh-CN" smtClean="0">
                <a:latin typeface="Courier New" panose="02070309020205020404" pitchFamily="49" charset="0"/>
              </a:rPr>
            </a:br>
            <a:r>
              <a:rPr lang="en-US" altLang="zh-CN" smtClean="0">
                <a:latin typeface="Courier New" panose="02070309020205020404" pitchFamily="49" charset="0"/>
              </a:rPr>
              <a:t>call time = RUN</a:t>
            </a:r>
            <a:br>
              <a:rPr lang="en-US" altLang="zh-CN" smtClean="0">
                <a:latin typeface="Courier New" panose="02070309020205020404" pitchFamily="49" charset="0"/>
              </a:rPr>
            </a:br>
            <a:r>
              <a:rPr lang="en-US" altLang="zh-CN" smtClean="0">
                <a:latin typeface="Courier New" panose="02070309020205020404" pitchFamily="49" charset="0"/>
              </a:rPr>
              <a:t>order = ASCENDING</a:t>
            </a:r>
            <a:br>
              <a:rPr lang="en-US" altLang="zh-CN" smtClean="0">
                <a:latin typeface="Courier New" panose="02070309020205020404" pitchFamily="49" charset="0"/>
              </a:rPr>
            </a:br>
            <a:r>
              <a:rPr lang="en-US" altLang="zh-CN" smtClean="0">
                <a:latin typeface="Courier New" panose="02070309020205020404" pitchFamily="49" charset="0"/>
              </a:rPr>
              <a:t>Partition iterator for level 1:</a:t>
            </a:r>
            <a:br>
              <a:rPr lang="en-US" altLang="zh-CN" smtClean="0">
                <a:latin typeface="Courier New" panose="02070309020205020404" pitchFamily="49" charset="0"/>
              </a:rPr>
            </a:br>
            <a:r>
              <a:rPr lang="en-US" altLang="zh-CN" smtClean="0">
                <a:latin typeface="Courier New" panose="02070309020205020404" pitchFamily="49" charset="0"/>
              </a:rPr>
              <a:t>iterator = RANGE [0, 1]</a:t>
            </a:r>
            <a:br>
              <a:rPr lang="en-US" altLang="zh-CN" smtClean="0">
                <a:latin typeface="Courier New" panose="02070309020205020404" pitchFamily="49" charset="0"/>
              </a:rPr>
            </a:br>
            <a:r>
              <a:rPr lang="en-US" altLang="zh-CN" smtClean="0">
                <a:latin typeface="Courier New" panose="02070309020205020404" pitchFamily="49" charset="0"/>
              </a:rPr>
              <a:t>index = 0</a:t>
            </a:r>
            <a:br>
              <a:rPr lang="en-US" altLang="zh-CN" smtClean="0">
                <a:latin typeface="Courier New" panose="02070309020205020404" pitchFamily="49" charset="0"/>
              </a:rPr>
            </a:br>
            <a:r>
              <a:rPr lang="en-US" altLang="zh-CN" smtClean="0">
                <a:latin typeface="Courier New" panose="02070309020205020404" pitchFamily="49" charset="0"/>
              </a:rPr>
              <a:t>current partition: part# = 0, subp# = 65535, abs# = 0</a:t>
            </a:r>
            <a:br>
              <a:rPr lang="en-US" altLang="zh-CN" smtClean="0">
                <a:latin typeface="Courier New" panose="02070309020205020404" pitchFamily="49" charset="0"/>
              </a:rPr>
            </a:br>
            <a:r>
              <a:rPr lang="en-US" altLang="zh-CN" smtClean="0">
                <a:latin typeface="Courier New" panose="02070309020205020404" pitchFamily="49" charset="0"/>
              </a:rPr>
              <a:t>current partition: part# = 1, subp# = 65535, abs# = 1</a:t>
            </a:r>
            <a:r>
              <a:rPr lang="en-US" altLang="zh-CN" smtClean="0"/>
              <a:t> </a:t>
            </a:r>
            <a:r>
              <a:rPr lang="en-US" altLang="zh-CN" smtClean="0">
                <a:latin typeface="Verdana" panose="020B0604030504040204" pitchFamily="34" charset="0"/>
              </a:rPr>
              <a:t>Listing12 indicates that the optimizer scans only two partitions — partition 0 and 1. (Note that the partition numbers shown in the execution plan are slightly different from the numbers shown in the partition iterator information in the trace file. The execution plan counts partitions starting with 1, whereas the partition iterator counts partitions starting with 0). </a:t>
            </a:r>
            <a:endParaRPr lang="en-US" altLang="zh-CN" smtClean="0"/>
          </a:p>
          <a:p>
            <a:r>
              <a:rPr lang="en-US" altLang="zh-CN" smtClean="0">
                <a:latin typeface="Verdana" panose="020B0604030504040204" pitchFamily="34" charset="0"/>
              </a:rPr>
              <a:t>The execution plan as well as the partition iterator information indicate that out of 10 partitions of this table, Oracle needs to scan only the first two partitions to find the result. Why? </a:t>
            </a:r>
            <a:endParaRPr lang="en-US" altLang="zh-CN" smtClean="0"/>
          </a:p>
          <a:p>
            <a:r>
              <a:rPr lang="en-US" altLang="zh-CN" i="1" smtClean="0">
                <a:latin typeface="Verdana" panose="020B0604030504040204" pitchFamily="34" charset="0"/>
              </a:rPr>
              <a:t>Partition pruning</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Here lies a key concept of partitioning called </a:t>
            </a:r>
            <a:r>
              <a:rPr lang="en-US" altLang="zh-CN" i="1" smtClean="0">
                <a:latin typeface="Verdana" panose="020B0604030504040204" pitchFamily="34" charset="0"/>
              </a:rPr>
              <a:t>partition pruning</a:t>
            </a:r>
            <a:r>
              <a:rPr lang="en-US" altLang="zh-CN" smtClean="0">
                <a:latin typeface="Verdana" panose="020B0604030504040204" pitchFamily="34" charset="0"/>
              </a:rPr>
              <a:t>. Since the query specifies a WHERE clause predicate on the partition key (PART_ID) of the table, the Oracle optimizer intelligently determines that it is not necessary to scan the entire table, and that it can get the result by scanning only those partitions that match the query predicate on PART_ID. By deciding to scan only two partitions, Oracle saves time and resources and therefore executes the query faster. </a:t>
            </a:r>
            <a:endParaRPr lang="en-US" altLang="zh-CN" smtClean="0"/>
          </a:p>
          <a:p>
            <a:r>
              <a:rPr lang="en-US" altLang="zh-CN" smtClean="0">
                <a:latin typeface="Verdana" panose="020B0604030504040204" pitchFamily="34" charset="0"/>
              </a:rPr>
              <a:t>Partition pruning is also called partition elimination. When you query a partitioned table, the Oracle optimizer obtains the partition information from the table definition, and maps that onto the WHERE clause predicates of the query. If the WHERE clause specifies one or more columns of the partition key, then Oracle decides to scan only those partitions that satisfy the WHERE condition, and does not scan other partitions. Partition pruning can improve performance significantly by reducing the amount of data retrieved from the disk, as depicted in the case study above. Keep this in mind while writing SQL queries on partitioned tables. As you can see from this example, partition pruning helps Oracle optimizer to return the results of the query by:</a:t>
            </a:r>
            <a:endParaRPr lang="en-US" altLang="zh-CN" smtClean="0"/>
          </a:p>
          <a:p>
            <a:pPr>
              <a:buFontTx/>
              <a:buChar char="•"/>
            </a:pPr>
            <a:r>
              <a:rPr lang="en-US" altLang="zh-CN" smtClean="0">
                <a:latin typeface="Verdana" panose="020B0604030504040204" pitchFamily="34" charset="0"/>
              </a:rPr>
              <a:t>scanning only 2 out of 10 partitions,</a:t>
            </a:r>
            <a:br>
              <a:rPr lang="en-US" altLang="zh-CN" smtClean="0">
                <a:latin typeface="Verdana" panose="020B0604030504040204" pitchFamily="34" charset="0"/>
              </a:rPr>
            </a:br>
            <a:endParaRPr lang="en-US" altLang="zh-CN" smtClean="0"/>
          </a:p>
          <a:p>
            <a:pPr>
              <a:buFontTx/>
              <a:buChar char="•"/>
            </a:pPr>
            <a:r>
              <a:rPr lang="en-US" altLang="zh-CN" smtClean="0">
                <a:latin typeface="Verdana" panose="020B0604030504040204" pitchFamily="34" charset="0"/>
              </a:rPr>
              <a:t>performing only 2124 physical reads as compared to 10535 physical reads.</a:t>
            </a:r>
            <a:br>
              <a:rPr lang="en-US" altLang="zh-CN" smtClean="0">
                <a:latin typeface="Verdana" panose="020B0604030504040204" pitchFamily="34" charset="0"/>
              </a:rPr>
            </a:br>
            <a:endParaRPr lang="en-US" altLang="zh-CN" smtClean="0"/>
          </a:p>
          <a:p>
            <a:pPr>
              <a:buFontTx/>
              <a:buChar char="•"/>
            </a:pPr>
            <a:r>
              <a:rPr lang="en-US" altLang="zh-CN" smtClean="0">
                <a:latin typeface="Verdana" panose="020B0604030504040204" pitchFamily="34" charset="0"/>
              </a:rPr>
              <a:t>executing the query in 2.04 seconds as compared to 7.04 seconds.</a:t>
            </a:r>
            <a:endParaRPr lang="en-US" altLang="zh-CN" smtClean="0"/>
          </a:p>
          <a:p>
            <a:r>
              <a:rPr lang="en-US" altLang="zh-CN" smtClean="0">
                <a:latin typeface="Verdana" panose="020B0604030504040204" pitchFamily="34" charset="0"/>
              </a:rPr>
              <a:t>Some important aspects of partition pruning are:</a:t>
            </a:r>
            <a:endParaRPr lang="en-US" altLang="zh-CN" smtClean="0"/>
          </a:p>
          <a:p>
            <a:pPr>
              <a:buFontTx/>
              <a:buChar char="•"/>
            </a:pPr>
            <a:r>
              <a:rPr lang="en-US" altLang="zh-CN" smtClean="0">
                <a:latin typeface="Verdana" panose="020B0604030504040204" pitchFamily="34" charset="0"/>
              </a:rPr>
              <a:t>Partition pruning applies to partitioned indexes as well. If you have a partitioned index on a table, and the execution plan involves scanning the index, Oracle optimizer will decide to scan only those partitions of the index that satisfy the WHERE clause predicate of the query specifying the partition key.</a:t>
            </a:r>
            <a:endParaRPr lang="en-US" altLang="zh-CN" smtClean="0"/>
          </a:p>
          <a:p>
            <a:pPr>
              <a:buFontTx/>
              <a:buChar char="•"/>
            </a:pPr>
            <a:r>
              <a:rPr lang="en-US" altLang="zh-CN" smtClean="0">
                <a:latin typeface="Verdana" panose="020B0604030504040204" pitchFamily="34" charset="0"/>
              </a:rPr>
              <a:t>For range or list partitioned tables, Oracle can prune partitions when the WHERE clause contains a range, equality, LIKE or IN predicate on a partition key column.</a:t>
            </a:r>
            <a:endParaRPr lang="en-US" altLang="zh-CN" smtClean="0"/>
          </a:p>
          <a:p>
            <a:pPr>
              <a:buFontTx/>
              <a:buChar char="•"/>
            </a:pPr>
            <a:r>
              <a:rPr lang="en-US" altLang="zh-CN" smtClean="0">
                <a:latin typeface="Verdana" panose="020B0604030504040204" pitchFamily="34" charset="0"/>
              </a:rPr>
              <a:t>In case of hash partitioned tables, partition pruning occurs only when the WHERE clause contains either IN or an equality operation on the partition key, e.g. PART_ID = 1003 or PART_ID IN (1002,1003). If it contains a range, such as PART_ID BETWEEN 1002 AND 1004, partition pruning does not occur. Please note the restriction on hash partitioned tables as compared to the range or list partitioned tables. </a:t>
            </a:r>
            <a:endParaRPr lang="en-US" altLang="zh-CN" smtClean="0"/>
          </a:p>
          <a:p>
            <a:pPr>
              <a:buFontTx/>
              <a:buChar char="•"/>
            </a:pPr>
            <a:r>
              <a:rPr lang="en-US" altLang="zh-CN" smtClean="0">
                <a:latin typeface="Verdana" panose="020B0604030504040204" pitchFamily="34" charset="0"/>
              </a:rPr>
              <a:t>For composite partitioned tables and indexes, partition pruning can be applied at the partition, as well as the sub-partition, level.</a:t>
            </a:r>
            <a:endParaRPr lang="en-US" altLang="zh-CN" smtClean="0"/>
          </a:p>
          <a:p>
            <a:pPr>
              <a:buFontTx/>
              <a:buChar char="•"/>
            </a:pPr>
            <a:r>
              <a:rPr lang="en-US" altLang="zh-CN" smtClean="0">
                <a:latin typeface="Verdana" panose="020B0604030504040204" pitchFamily="34" charset="0"/>
              </a:rPr>
              <a:t>When the WHERE clause predicate evaluates a function on the partition key, e.g., TO_CHAR(PART_ID), partition pruning does not occur. The only allowable function to be applied on the partition key to effect partition pruning is TO_DATE().</a:t>
            </a:r>
            <a:endParaRPr lang="en-US" altLang="zh-CN" smtClean="0"/>
          </a:p>
          <a:p>
            <a:r>
              <a:rPr lang="en-US" altLang="zh-CN" smtClean="0">
                <a:latin typeface="Verdana" panose="020B0604030504040204" pitchFamily="34" charset="0"/>
              </a:rPr>
              <a:t>Second Query </a:t>
            </a:r>
            <a:endParaRPr lang="en-US" altLang="zh-CN" smtClean="0"/>
          </a:p>
          <a:p>
            <a:r>
              <a:rPr lang="en-US" altLang="zh-CN" smtClean="0">
                <a:latin typeface="Verdana" panose="020B0604030504040204" pitchFamily="34" charset="0"/>
              </a:rPr>
              <a:t>The second query (to determine the number of parts and the days (part-day combinations) where the actual sales quantity is more than the corresponding forecast quantity) takes three minutes and 57.04 seconds on the non-partitioned table. This is a join operation on two tables, each containing more than three million rows. The SQL_TRACE / TKPROF output of the query (shown in Listing13) indicates that it performs 110480 physical reads from the disk.</a:t>
            </a:r>
            <a:endParaRPr lang="en-US" altLang="zh-CN" smtClean="0"/>
          </a:p>
          <a:p>
            <a:r>
              <a:rPr lang="en-US" altLang="zh-CN" smtClean="0">
                <a:latin typeface="Verdana" panose="020B0604030504040204" pitchFamily="34" charset="0"/>
              </a:rPr>
              <a:t>The SQL_TRACE / TKPROF output of the same query on the partitioned table (shown in Listing14) indicates that it performs only 44270 physical disk reads (as compared to 110480 physical disk reads in case of the query on the non-partitioned table).</a:t>
            </a:r>
            <a:endParaRPr lang="en-US" altLang="zh-CN" smtClean="0"/>
          </a:p>
          <a:p>
            <a:r>
              <a:rPr lang="en-US" altLang="zh-CN" smtClean="0">
                <a:latin typeface="Verdana" panose="020B0604030504040204" pitchFamily="34" charset="0"/>
              </a:rPr>
              <a:t>Isn’t it interesting to see that the query on the partitioned tables gets the result by performing less than half the number of physical reads as compared to the query on the non-partitioned tables? No wonder the query on the partitioned tables is much faster. Let’s look at the execution plan of the two queries. </a:t>
            </a:r>
            <a:endParaRPr lang="en-US" altLang="zh-CN" smtClean="0"/>
          </a:p>
          <a:p>
            <a:r>
              <a:rPr lang="en-US" altLang="zh-CN" smtClean="0">
                <a:latin typeface="Verdana" panose="020B0604030504040204" pitchFamily="34" charset="0"/>
              </a:rPr>
              <a:t>The execution plan of the query on the non-partitioned table is shown in Listing15. </a:t>
            </a:r>
            <a:endParaRPr lang="en-US" altLang="zh-CN" smtClean="0"/>
          </a:p>
          <a:p>
            <a:r>
              <a:rPr lang="en-US" altLang="zh-CN" smtClean="0">
                <a:latin typeface="Verdana" panose="020B0604030504040204" pitchFamily="34" charset="0"/>
              </a:rPr>
              <a:t>The execution plan of the query on the partitioned table is shown in Listing16. </a:t>
            </a:r>
            <a:endParaRPr lang="en-US" altLang="zh-CN" smtClean="0"/>
          </a:p>
          <a:p>
            <a:r>
              <a:rPr lang="en-US" altLang="zh-CN" smtClean="0">
                <a:latin typeface="Verdana" panose="020B0604030504040204" pitchFamily="34" charset="0"/>
              </a:rPr>
              <a:t>To monitor operations performed on the partitions, you can set the event 10128 before executing the query. Listing17 shows how to set the event 10128:</a:t>
            </a:r>
            <a:endParaRPr lang="en-US" altLang="zh-CN" smtClean="0"/>
          </a:p>
          <a:p>
            <a:r>
              <a:rPr lang="en-US" altLang="zh-CN" smtClean="0">
                <a:latin typeface="Courier New" panose="02070309020205020404" pitchFamily="49" charset="0"/>
              </a:rPr>
              <a:t>alter session set events '10128 trace name context forever, level 2';</a:t>
            </a:r>
            <a:endParaRPr lang="en-US" altLang="zh-CN" smtClean="0"/>
          </a:p>
          <a:p>
            <a:r>
              <a:rPr lang="en-US" altLang="zh-CN" smtClean="0">
                <a:latin typeface="Arial Unicode MS" panose="020B0604020202020204" pitchFamily="34" charset="-122"/>
              </a:rPr>
              <a:t>SELECT COUNT(*) </a:t>
            </a:r>
            <a:br>
              <a:rPr lang="en-US" altLang="zh-CN" smtClean="0">
                <a:latin typeface="Arial Unicode MS" panose="020B0604020202020204" pitchFamily="34" charset="-122"/>
              </a:rPr>
            </a:br>
            <a:r>
              <a:rPr lang="en-US" altLang="zh-CN" smtClean="0">
                <a:latin typeface="Arial Unicode MS" panose="020B0604020202020204" pitchFamily="34" charset="-122"/>
              </a:rPr>
              <a:t>FROM SALES_FORECAST_PR F, ACTUAL_SALES_PR S</a:t>
            </a:r>
            <a:br>
              <a:rPr lang="en-US" altLang="zh-CN" smtClean="0">
                <a:latin typeface="Arial Unicode MS" panose="020B0604020202020204" pitchFamily="34" charset="-122"/>
              </a:rPr>
            </a:br>
            <a:r>
              <a:rPr lang="en-US" altLang="zh-CN" smtClean="0">
                <a:latin typeface="Arial Unicode MS" panose="020B0604020202020204" pitchFamily="34" charset="-122"/>
              </a:rPr>
              <a:t>WHERE S.PART_ID = F.PART_ID</a:t>
            </a:r>
            <a:br>
              <a:rPr lang="en-US" altLang="zh-CN" smtClean="0">
                <a:latin typeface="Arial Unicode MS" panose="020B0604020202020204" pitchFamily="34" charset="-122"/>
              </a:rPr>
            </a:br>
            <a:r>
              <a:rPr lang="en-US" altLang="zh-CN" smtClean="0">
                <a:latin typeface="Arial Unicode MS" panose="020B0604020202020204" pitchFamily="34" charset="-122"/>
              </a:rPr>
              <a:t>AND S.SALE_DATE = F.FORECAST_DATE</a:t>
            </a:r>
            <a:br>
              <a:rPr lang="en-US" altLang="zh-CN" smtClean="0">
                <a:latin typeface="Arial Unicode MS" panose="020B0604020202020204" pitchFamily="34" charset="-122"/>
              </a:rPr>
            </a:br>
            <a:r>
              <a:rPr lang="en-US" altLang="zh-CN" smtClean="0">
                <a:latin typeface="Arial Unicode MS" panose="020B0604020202020204" pitchFamily="34" charset="-122"/>
              </a:rPr>
              <a:t>AND S.QUANTITY &gt; F.QUANTITY;</a:t>
            </a:r>
            <a:r>
              <a:rPr lang="en-US" altLang="zh-CN" smtClean="0">
                <a:latin typeface="Verdana" panose="020B0604030504040204" pitchFamily="34" charset="0"/>
              </a:rPr>
              <a:t> COUNT(*)</a:t>
            </a:r>
            <a:br>
              <a:rPr lang="en-US" altLang="zh-CN" smtClean="0">
                <a:latin typeface="Verdana" panose="020B0604030504040204" pitchFamily="34" charset="0"/>
              </a:rPr>
            </a:br>
            <a:r>
              <a:rPr lang="en-US" altLang="zh-CN" smtClean="0">
                <a:latin typeface="Verdana" panose="020B0604030504040204" pitchFamily="34" charset="0"/>
              </a:rPr>
              <a:t>----------</a:t>
            </a:r>
            <a:br>
              <a:rPr lang="en-US" altLang="zh-CN" smtClean="0">
                <a:latin typeface="Verdana" panose="020B0604030504040204" pitchFamily="34" charset="0"/>
              </a:rPr>
            </a:br>
            <a:r>
              <a:rPr lang="en-US" altLang="zh-CN" smtClean="0">
                <a:latin typeface="Verdana" panose="020B0604030504040204" pitchFamily="34" charset="0"/>
              </a:rPr>
              <a:t>1825057</a:t>
            </a:r>
            <a:r>
              <a:rPr lang="en-US" altLang="zh-CN" smtClean="0">
                <a:latin typeface="Courier New" panose="02070309020205020404" pitchFamily="49" charset="0"/>
              </a:rPr>
              <a:t>alter session set events '10128 trace name context off';</a:t>
            </a:r>
            <a:r>
              <a:rPr lang="en-US" altLang="zh-CN" smtClean="0"/>
              <a:t> </a:t>
            </a:r>
            <a:r>
              <a:rPr lang="en-US" altLang="zh-CN" smtClean="0">
                <a:latin typeface="Verdana" panose="020B0604030504040204" pitchFamily="34" charset="0"/>
              </a:rPr>
              <a:t>Once the query is executed after setting the event 10128, the partition iterator information shown in Listing18 is written to a trace file:</a:t>
            </a:r>
            <a:endParaRPr lang="en-US" altLang="zh-CN" smtClean="0"/>
          </a:p>
          <a:p>
            <a:r>
              <a:rPr lang="en-US" altLang="zh-CN" smtClean="0">
                <a:latin typeface="Arial Unicode MS" panose="020B0604020202020204" pitchFamily="34" charset="-122"/>
              </a:rPr>
              <a:t>Partition Iterator Information:</a:t>
            </a:r>
            <a:br>
              <a:rPr lang="en-US" altLang="zh-CN" smtClean="0">
                <a:latin typeface="Arial Unicode MS" panose="020B0604020202020204" pitchFamily="34" charset="-122"/>
              </a:rPr>
            </a:br>
            <a:r>
              <a:rPr lang="en-US" altLang="zh-CN" smtClean="0">
                <a:latin typeface="Arial Unicode MS" panose="020B0604020202020204" pitchFamily="34" charset="-122"/>
              </a:rPr>
              <a:t>partition level = PARTITION</a:t>
            </a:r>
            <a:br>
              <a:rPr lang="en-US" altLang="zh-CN" smtClean="0">
                <a:latin typeface="Arial Unicode MS" panose="020B0604020202020204" pitchFamily="34" charset="-122"/>
              </a:rPr>
            </a:br>
            <a:r>
              <a:rPr lang="en-US" altLang="zh-CN" smtClean="0">
                <a:latin typeface="Arial Unicode MS" panose="020B0604020202020204" pitchFamily="34" charset="-122"/>
              </a:rPr>
              <a:t>call time = RUN</a:t>
            </a:r>
            <a:br>
              <a:rPr lang="en-US" altLang="zh-CN" smtClean="0">
                <a:latin typeface="Arial Unicode MS" panose="020B0604020202020204" pitchFamily="34" charset="-122"/>
              </a:rPr>
            </a:br>
            <a:r>
              <a:rPr lang="en-US" altLang="zh-CN" smtClean="0">
                <a:latin typeface="Arial Unicode MS" panose="020B0604020202020204" pitchFamily="34" charset="-122"/>
              </a:rPr>
              <a:t>order = ASCENDING</a:t>
            </a:r>
            <a:br>
              <a:rPr lang="en-US" altLang="zh-CN" smtClean="0">
                <a:latin typeface="Arial Unicode MS" panose="020B0604020202020204" pitchFamily="34" charset="-122"/>
              </a:rPr>
            </a:br>
            <a:r>
              <a:rPr lang="en-US" altLang="zh-CN" smtClean="0">
                <a:latin typeface="Arial Unicode MS" panose="020B0604020202020204" pitchFamily="34" charset="-122"/>
              </a:rPr>
              <a:t>Partition iterator for level 1:</a:t>
            </a:r>
            <a:br>
              <a:rPr lang="en-US" altLang="zh-CN" smtClean="0">
                <a:latin typeface="Arial Unicode MS" panose="020B0604020202020204" pitchFamily="34" charset="-122"/>
              </a:rPr>
            </a:br>
            <a:r>
              <a:rPr lang="en-US" altLang="zh-CN" smtClean="0">
                <a:latin typeface="Arial Unicode MS" panose="020B0604020202020204" pitchFamily="34" charset="-122"/>
              </a:rPr>
              <a:t>iterator = RANGE [0, 9]</a:t>
            </a:r>
            <a:br>
              <a:rPr lang="en-US" altLang="zh-CN" smtClean="0">
                <a:latin typeface="Arial Unicode MS" panose="020B0604020202020204" pitchFamily="34" charset="-122"/>
              </a:rPr>
            </a:br>
            <a:r>
              <a:rPr lang="en-US" altLang="zh-CN" smtClean="0">
                <a:latin typeface="Arial Unicode MS" panose="020B0604020202020204" pitchFamily="34" charset="-122"/>
              </a:rPr>
              <a:t>index = 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0, subp# = 65535, abs# = 0</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21:41:06.000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1, subp# = 65535, abs# = 1</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21:41:18.000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2, subp# = 65535, abs# = 2</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21:41:30.000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3, subp# = 65535, abs# = 3</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21:41:46.000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4, subp# = 65535, abs# = 4</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21:41:59.000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5, subp# = 65535, abs# = 5</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21:42:10.000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6, subp# = 65535, abs# = 6</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21:42:22.000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7, subp# = 65535, abs# = 7</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21:42:33.000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8, subp# = 65535, abs# = 8</a:t>
            </a:r>
            <a:br>
              <a:rPr lang="en-US" altLang="zh-CN" smtClean="0">
                <a:latin typeface="Arial Unicode MS" panose="020B0604020202020204" pitchFamily="34" charset="-122"/>
              </a:rPr>
            </a:br>
            <a:r>
              <a:rPr lang="en-US" altLang="zh-CN" smtClean="0">
                <a:latin typeface="Arial Unicode MS" panose="020B0604020202020204" pitchFamily="34" charset="-122"/>
              </a:rPr>
              <a:t>*** 2003-06-07 21:42:47.000</a:t>
            </a:r>
            <a:br>
              <a:rPr lang="en-US" altLang="zh-CN" smtClean="0">
                <a:latin typeface="Arial Unicode MS" panose="020B0604020202020204" pitchFamily="34" charset="-122"/>
              </a:rPr>
            </a:br>
            <a:r>
              <a:rPr lang="en-US" altLang="zh-CN" smtClean="0">
                <a:latin typeface="Arial Unicode MS" panose="020B0604020202020204" pitchFamily="34" charset="-122"/>
              </a:rPr>
              <a:t>current partition: part# = 9, subp# = 65535, abs# = 9</a:t>
            </a:r>
            <a:r>
              <a:rPr lang="en-US" altLang="zh-CN" smtClean="0"/>
              <a:t> </a:t>
            </a:r>
            <a:r>
              <a:rPr lang="en-US" altLang="zh-CN" smtClean="0">
                <a:latin typeface="Verdana" panose="020B0604030504040204" pitchFamily="34" charset="0"/>
              </a:rPr>
              <a:t>The execution plan and the partition iterator information indicate that the join of the two partitioned tables are performed one partition at a time. How does this happen? This situation is a bit more complex to understand than partition pruning.</a:t>
            </a:r>
            <a:br>
              <a:rPr lang="en-US" altLang="zh-CN" smtClean="0">
                <a:latin typeface="Verdana" panose="020B0604030504040204" pitchFamily="34" charset="0"/>
              </a:rPr>
            </a:br>
            <a:r>
              <a:rPr lang="en-US" altLang="zh-CN" smtClean="0">
                <a:latin typeface="Verdana" panose="020B0604030504040204" pitchFamily="34" charset="0"/>
              </a:rPr>
              <a:t/>
            </a:r>
            <a:br>
              <a:rPr lang="en-US" altLang="zh-CN" smtClean="0">
                <a:latin typeface="Verdana" panose="020B0604030504040204" pitchFamily="34" charset="0"/>
              </a:rPr>
            </a:br>
            <a:r>
              <a:rPr lang="en-US" altLang="zh-CN" i="1" smtClean="0">
                <a:latin typeface="Verdana" panose="020B0604030504040204" pitchFamily="34" charset="0"/>
              </a:rPr>
              <a:t>Partition-wise joins</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When the two tables being joined are partitioned along the join column(s), the Oracle optimizer breaks the join operation into multiple smaller joins. Each smaller join is a join between the corresponding partitions of the two tables. Since each smaller join involves only a small number of rows from each table, it can be performed efficiently. In this example, the join of the two partitioned tables is actually performed as 10 joins of partitions from each table. As you can see, 10 smaller joins is faster compared to one big join. This type of join is called partition-wise join, and is a very important concept in partitioning. As you can see from this example, partition-wise join helps Oracle optimizer to return the results of the query by:</a:t>
            </a:r>
            <a:endParaRPr lang="en-US" altLang="zh-CN" smtClean="0"/>
          </a:p>
          <a:p>
            <a:pPr>
              <a:buFontTx/>
              <a:buChar char="•"/>
            </a:pPr>
            <a:r>
              <a:rPr lang="en-US" altLang="zh-CN" smtClean="0">
                <a:latin typeface="Verdana" panose="020B0604030504040204" pitchFamily="34" charset="0"/>
              </a:rPr>
              <a:t>joining individual partitions from each table</a:t>
            </a:r>
            <a:br>
              <a:rPr lang="en-US" altLang="zh-CN" smtClean="0">
                <a:latin typeface="Verdana" panose="020B0604030504040204" pitchFamily="34" charset="0"/>
              </a:rPr>
            </a:br>
            <a:endParaRPr lang="en-US" altLang="zh-CN" smtClean="0"/>
          </a:p>
          <a:p>
            <a:pPr>
              <a:buFontTx/>
              <a:buChar char="•"/>
            </a:pPr>
            <a:r>
              <a:rPr lang="en-US" altLang="zh-CN" smtClean="0">
                <a:latin typeface="Verdana" panose="020B0604030504040204" pitchFamily="34" charset="0"/>
              </a:rPr>
              <a:t>perform only 44270 physical reads as compared to 110480 physical reads.</a:t>
            </a:r>
            <a:br>
              <a:rPr lang="en-US" altLang="zh-CN" smtClean="0">
                <a:latin typeface="Verdana" panose="020B0604030504040204" pitchFamily="34" charset="0"/>
              </a:rPr>
            </a:br>
            <a:endParaRPr lang="en-US" altLang="zh-CN" smtClean="0"/>
          </a:p>
          <a:p>
            <a:pPr>
              <a:buFontTx/>
              <a:buChar char="•"/>
            </a:pPr>
            <a:r>
              <a:rPr lang="en-US" altLang="zh-CN" smtClean="0">
                <a:latin typeface="Verdana" panose="020B0604030504040204" pitchFamily="34" charset="0"/>
              </a:rPr>
              <a:t>execute the query in 1 minute and 54.05 seconds as compared to three minutes and 57.04 seconds.</a:t>
            </a:r>
            <a:endParaRPr lang="en-US" altLang="zh-CN" smtClean="0"/>
          </a:p>
          <a:p>
            <a:r>
              <a:rPr lang="en-US" altLang="zh-CN" i="1" smtClean="0">
                <a:latin typeface="Verdana" panose="020B0604030504040204" pitchFamily="34" charset="0"/>
              </a:rPr>
              <a:t>Full and partial partition-wise joins</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There are two types of partition-wise joins: full or partial. When the two tables involved in the join are equipartitioned (i.e., both the tables have the same partition key, and the data in any partition of one table relates to the data in the corresponding partition of the other table), Oracle can perform a full partition-wise join. In our case study, the second query on the partitioned tables is an example of a full partition-wise join. </a:t>
            </a:r>
            <a:endParaRPr lang="en-US" altLang="zh-CN" smtClean="0"/>
          </a:p>
          <a:p>
            <a:r>
              <a:rPr lang="en-US" altLang="zh-CN" smtClean="0">
                <a:latin typeface="Verdana" panose="020B0604030504040204" pitchFamily="34" charset="0"/>
              </a:rPr>
              <a:t>Since both the tables (ACTUAL_SALES_PR and SALES_FORECAST_PR) are range partitioned on the column PART_ID with the same range specification, rows in one partition of ACTUAL_SALES_PR relate to the data in the corresponding partition of SALES_FORECAST_PR. This is an example of two tables being equipartitioned. When these two tables are joined on the partition key (PART_ID), Oracle performs a full partition-wise join. Note that if these two tables are joined on any other column (instead of PART_ID), a partition-wise join will not take place. In our example, the two tables are range partitioned. A full partition-wise join can also take place if the two tables are equipartitioned using any other technique (e.g., hash-hash, list-list, composite-composite, range-composite, composite-hash). Refer to </a:t>
            </a:r>
            <a:r>
              <a:rPr lang="en-US" altLang="zh-CN" i="1" smtClean="0">
                <a:latin typeface="Verdana" panose="020B0604030504040204" pitchFamily="34" charset="0"/>
              </a:rPr>
              <a:t>Oracle9i Data Warehousing Guide</a:t>
            </a:r>
            <a:r>
              <a:rPr lang="en-US" altLang="zh-CN" smtClean="0">
                <a:latin typeface="Verdana" panose="020B0604030504040204" pitchFamily="34" charset="0"/>
              </a:rPr>
              <a:t> for a detailed description of all these combinations.</a:t>
            </a:r>
            <a:endParaRPr lang="en-US" altLang="zh-CN" smtClean="0"/>
          </a:p>
          <a:p>
            <a:r>
              <a:rPr lang="en-US" altLang="zh-CN" smtClean="0">
                <a:latin typeface="Verdana" panose="020B0604030504040204" pitchFamily="34" charset="0"/>
              </a:rPr>
              <a:t>Even though you might like to do so, it is not always possible to have the two tables involved in the join equipartitioned on the join column. In such situations, the Oracle optimizer can decide to use a partial partition-wise join. For a partial partition-wise join, only one table needs to be partitioned; the second table may or may not be partitioned. When Oracle decides to use a partial partition-wise join, it picks one table as a reference table. If only one table is partitioned, the partitioned table is picked as the reference table. If both the tables are partitioned, any one can be picked as the reference table. </a:t>
            </a:r>
            <a:endParaRPr lang="en-US" altLang="zh-CN" smtClean="0"/>
          </a:p>
          <a:p>
            <a:r>
              <a:rPr lang="en-US" altLang="zh-CN" smtClean="0">
                <a:latin typeface="Verdana" panose="020B0604030504040204" pitchFamily="34" charset="0"/>
              </a:rPr>
              <a:t>Once the reference table is chosen, Oracle repartitions the second table dynamically, based on the reference table, to make the two tables equipartitioned. After this, the join is performed just like a full partition-wise join. As you’ve probably realized by now, a partial partition-wise join is less efficient compared with a full partition-wise join, because it involves the overhead of dynamically partitioning one table based on the reference table. In the example of Listing19 , a partitioned table ACTUAL_SALES_PR is joined with a non-partitioned table SALES_FORECAST:</a:t>
            </a:r>
            <a:endParaRPr lang="en-US" altLang="zh-CN" smtClean="0"/>
          </a:p>
          <a:p>
            <a:r>
              <a:rPr lang="en-US" altLang="zh-CN" smtClean="0">
                <a:latin typeface="Courier New" panose="02070309020205020404" pitchFamily="49" charset="0"/>
              </a:rPr>
              <a:t>SELECT COUNT(*) FROM SALES_FORECAST F, ACTUAL_SALES_PR S WHERE S.PART_ID = F.PART_ID AND S.SALE_DATE = F.FORECAST_DATE AND S.QUANTITY &gt; F.QUANTITY;</a:t>
            </a:r>
            <a:r>
              <a:rPr lang="en-US" altLang="zh-CN" smtClean="0"/>
              <a:t> </a:t>
            </a:r>
            <a:r>
              <a:rPr lang="en-US" altLang="zh-CN" smtClean="0">
                <a:latin typeface="Verdana" panose="020B0604030504040204" pitchFamily="34" charset="0"/>
              </a:rPr>
              <a:t>This example depicts a partial partition-wise between a partitioned and a non-partitioned table. A partial partition-wise join can also take place for other combinations of tables as well, e.g., hash-list, composite-composite, range-range, and so on. (Refer to </a:t>
            </a:r>
            <a:r>
              <a:rPr lang="en-US" altLang="zh-CN" i="1" smtClean="0">
                <a:latin typeface="Verdana" panose="020B0604030504040204" pitchFamily="34" charset="0"/>
              </a:rPr>
              <a:t>Oracle9i Data Warehousing Guide</a:t>
            </a:r>
            <a:r>
              <a:rPr lang="en-US" altLang="zh-CN" smtClean="0">
                <a:latin typeface="Verdana" panose="020B0604030504040204" pitchFamily="34" charset="0"/>
              </a:rPr>
              <a:t> for a detail description of all these combinations).</a:t>
            </a:r>
            <a:endParaRPr lang="en-US" altLang="zh-CN" smtClean="0"/>
          </a:p>
          <a:p>
            <a:r>
              <a:rPr lang="en-US" altLang="zh-CN" i="1" smtClean="0">
                <a:latin typeface="Verdana" panose="020B0604030504040204" pitchFamily="34" charset="0"/>
              </a:rPr>
              <a:t>Parallel partition-wise joins</a:t>
            </a:r>
            <a:br>
              <a:rPr lang="en-US" altLang="zh-CN" i="1" smtClean="0">
                <a:latin typeface="Verdana" panose="020B0604030504040204" pitchFamily="34" charset="0"/>
              </a:rPr>
            </a:br>
            <a:r>
              <a:rPr lang="en-US" altLang="zh-CN" smtClean="0">
                <a:latin typeface="Verdana" panose="020B0604030504040204" pitchFamily="34" charset="0"/>
              </a:rPr>
              <a:t>In a parallel execution environment, the performance of partition-wise joins can further be improved by executing the joins of individual partitions in parallel.</a:t>
            </a:r>
            <a:endParaRPr lang="en-US" altLang="zh-CN" smtClean="0"/>
          </a:p>
          <a:p>
            <a:r>
              <a:rPr lang="en-US" altLang="zh-CN" i="1" smtClean="0">
                <a:latin typeface="Verdana" panose="020B0604030504040204" pitchFamily="34" charset="0"/>
              </a:rPr>
              <a:t>Using partition pruning and partition-wise joins together</a:t>
            </a:r>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Partition pruning and partition-wise joins can be used together in a single query. It is very common to have queries using partition pruning and partition-wise joins together. An example is shown in Listing20.</a:t>
            </a:r>
            <a:endParaRPr lang="en-US" altLang="zh-CN" smtClean="0"/>
          </a:p>
          <a:p>
            <a:r>
              <a:rPr lang="en-US" altLang="zh-CN" smtClean="0">
                <a:latin typeface="Courier New" panose="02070309020205020404" pitchFamily="49" charset="0"/>
              </a:rPr>
              <a:t>SELECT COUNT(*) </a:t>
            </a:r>
            <a:br>
              <a:rPr lang="en-US" altLang="zh-CN" smtClean="0">
                <a:latin typeface="Courier New" panose="02070309020205020404" pitchFamily="49" charset="0"/>
              </a:rPr>
            </a:br>
            <a:r>
              <a:rPr lang="en-US" altLang="zh-CN" smtClean="0">
                <a:latin typeface="Courier New" panose="02070309020205020404" pitchFamily="49" charset="0"/>
              </a:rPr>
              <a:t>FROM SALES_FORECAST_PR F, ACTUAL_SALES_PR S</a:t>
            </a:r>
            <a:br>
              <a:rPr lang="en-US" altLang="zh-CN" smtClean="0">
                <a:latin typeface="Courier New" panose="02070309020205020404" pitchFamily="49" charset="0"/>
              </a:rPr>
            </a:br>
            <a:r>
              <a:rPr lang="en-US" altLang="zh-CN" smtClean="0">
                <a:latin typeface="Courier New" panose="02070309020205020404" pitchFamily="49" charset="0"/>
              </a:rPr>
              <a:t>WHERE S.PART_ID = F.PART_ID</a:t>
            </a:r>
            <a:br>
              <a:rPr lang="en-US" altLang="zh-CN" smtClean="0">
                <a:latin typeface="Courier New" panose="02070309020205020404" pitchFamily="49" charset="0"/>
              </a:rPr>
            </a:br>
            <a:r>
              <a:rPr lang="en-US" altLang="zh-CN" smtClean="0">
                <a:latin typeface="Courier New" panose="02070309020205020404" pitchFamily="49" charset="0"/>
              </a:rPr>
              <a:t>AND S.SALE_DATE = F.FORECAST_DATE</a:t>
            </a:r>
            <a:br>
              <a:rPr lang="en-US" altLang="zh-CN" smtClean="0">
                <a:latin typeface="Courier New" panose="02070309020205020404" pitchFamily="49" charset="0"/>
              </a:rPr>
            </a:br>
            <a:r>
              <a:rPr lang="en-US" altLang="zh-CN" smtClean="0">
                <a:latin typeface="Courier New" panose="02070309020205020404" pitchFamily="49" charset="0"/>
              </a:rPr>
              <a:t>AND S.QUANTITY &gt; F.QUANTITY</a:t>
            </a:r>
            <a:br>
              <a:rPr lang="en-US" altLang="zh-CN" smtClean="0">
                <a:latin typeface="Courier New" panose="02070309020205020404" pitchFamily="49" charset="0"/>
              </a:rPr>
            </a:br>
            <a:r>
              <a:rPr lang="en-US" altLang="zh-CN" smtClean="0">
                <a:latin typeface="Courier New" panose="02070309020205020404" pitchFamily="49" charset="0"/>
              </a:rPr>
              <a:t>AND S.PART_ID &lt; 1401;</a:t>
            </a:r>
            <a:endParaRPr lang="en-US" altLang="zh-CN" smtClean="0"/>
          </a:p>
          <a:p>
            <a:r>
              <a:rPr lang="en-US" altLang="zh-CN" smtClean="0">
                <a:latin typeface="Verdana" panose="020B0604030504040204" pitchFamily="34" charset="0"/>
              </a:rPr>
              <a:t>To execute this query, Oracle optimizer will first apply partition pruning to eliminate the partitions of both the tables that don’t satisfy the WHERE clause predicate (PART_ID &lt; 1401). Then, the selected partitions are joined using partition-wise joins.</a:t>
            </a:r>
            <a:endParaRPr lang="en-US" altLang="zh-CN" smtClean="0"/>
          </a:p>
          <a:p>
            <a:r>
              <a:rPr lang="en-US" altLang="zh-CN" smtClean="0">
                <a:latin typeface="Verdana" panose="020B0604030504040204" pitchFamily="34" charset="0"/>
              </a:rPr>
              <a:t/>
            </a:r>
            <a:br>
              <a:rPr lang="en-US" altLang="zh-CN" smtClean="0">
                <a:latin typeface="Verdana" panose="020B0604030504040204" pitchFamily="34" charset="0"/>
              </a:rPr>
            </a:br>
            <a:r>
              <a:rPr lang="en-US" altLang="zh-CN" smtClean="0">
                <a:latin typeface="Verdana" panose="020B0604030504040204" pitchFamily="34" charset="0"/>
              </a:rPr>
              <a:t>Conclusion</a:t>
            </a:r>
            <a:endParaRPr lang="en-US" altLang="zh-CN" smtClean="0"/>
          </a:p>
          <a:p>
            <a:r>
              <a:rPr lang="en-US" altLang="zh-CN" smtClean="0">
                <a:latin typeface="Verdana" panose="020B0604030504040204" pitchFamily="34" charset="0"/>
              </a:rPr>
              <a:t>Partitioning brings numerous benefits. In this article, we have presented a case study to illustrate performance benefits of partition pruning and partition-wise joins. These two features of Oracle partitioning can help improve query performance tremendously. The SQL programmers should keep these features in mind while designing SQL queries on partitioned tables, so that the queries are enabled for partition pruning and partition-wise joins.</a:t>
            </a:r>
            <a:endParaRPr lang="en-US" altLang="zh-CN" smtClean="0"/>
          </a:p>
          <a:p>
            <a:pPr algn="ctr"/>
            <a:r>
              <a:rPr lang="en-US" altLang="zh-CN" smtClean="0"/>
              <a:t>--</a:t>
            </a:r>
          </a:p>
          <a:p>
            <a:endParaRPr lang="zh-CN" altLang="en-US" smtClean="0"/>
          </a:p>
          <a:p>
            <a:endParaRPr lang="zh-CN" altLang="en-US" smtClean="0"/>
          </a:p>
        </p:txBody>
      </p:sp>
    </p:spTree>
    <p:extLst>
      <p:ext uri="{BB962C8B-B14F-4D97-AF65-F5344CB8AC3E}">
        <p14:creationId xmlns:p14="http://schemas.microsoft.com/office/powerpoint/2010/main" val="42393605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xfrm>
            <a:off x="463550" y="177800"/>
            <a:ext cx="6062663" cy="4546600"/>
          </a:xfrm>
        </p:spPr>
      </p:sp>
      <p:sp>
        <p:nvSpPr>
          <p:cNvPr id="267267" name="Rectangle 3"/>
          <p:cNvSpPr>
            <a:spLocks noGrp="1" noChangeArrowheads="1"/>
          </p:cNvSpPr>
          <p:nvPr>
            <p:ph type="body" idx="1"/>
          </p:nvPr>
        </p:nvSpPr>
        <p:spPr>
          <a:xfrm>
            <a:off x="485775" y="4887913"/>
            <a:ext cx="6037263" cy="37941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Verdana" panose="020B0604030504040204" pitchFamily="34" charset="0"/>
              </a:rPr>
              <a:t>Performance Analysis</a:t>
            </a:r>
            <a:endParaRPr lang="en-US" altLang="zh-CN" dirty="0" smtClean="0"/>
          </a:p>
          <a:p>
            <a:r>
              <a:rPr lang="en-US" altLang="zh-CN" dirty="0" smtClean="0">
                <a:latin typeface="Verdana" panose="020B0604030504040204" pitchFamily="34" charset="0"/>
              </a:rPr>
              <a:t>We used the following tools to analyze the performance:</a:t>
            </a:r>
            <a:endParaRPr lang="en-US" altLang="zh-CN" dirty="0" smtClean="0"/>
          </a:p>
          <a:p>
            <a:pPr>
              <a:buFontTx/>
              <a:buChar char="•"/>
            </a:pPr>
            <a:r>
              <a:rPr lang="en-US" altLang="zh-CN" dirty="0" smtClean="0">
                <a:latin typeface="Courier New" panose="02070309020205020404" pitchFamily="49" charset="0"/>
              </a:rPr>
              <a:t>SQL_TRACE / TKPROF</a:t>
            </a:r>
            <a:br>
              <a:rPr lang="en-US" altLang="zh-CN" dirty="0" smtClean="0">
                <a:latin typeface="Courier New" panose="02070309020205020404" pitchFamily="49" charset="0"/>
              </a:rPr>
            </a:br>
            <a:endParaRPr lang="en-US" altLang="zh-CN" dirty="0" smtClean="0"/>
          </a:p>
          <a:p>
            <a:pPr>
              <a:buFontTx/>
              <a:buChar char="•"/>
            </a:pPr>
            <a:r>
              <a:rPr lang="en-US" altLang="zh-CN" dirty="0" smtClean="0">
                <a:latin typeface="Courier New" panose="02070309020205020404" pitchFamily="49" charset="0"/>
              </a:rPr>
              <a:t>Event 10128</a:t>
            </a:r>
            <a:endParaRPr lang="en-US" altLang="zh-CN" dirty="0" smtClean="0"/>
          </a:p>
          <a:p>
            <a:r>
              <a:rPr lang="en-US" altLang="zh-CN" dirty="0" smtClean="0">
                <a:latin typeface="Verdana" panose="020B0604030504040204" pitchFamily="34" charset="0"/>
              </a:rPr>
              <a:t>Let’s examine the two queries using the above two tools.</a:t>
            </a:r>
            <a:endParaRPr lang="en-US" altLang="zh-CN" dirty="0" smtClean="0"/>
          </a:p>
          <a:p>
            <a:r>
              <a:rPr lang="en-US" altLang="zh-CN" i="1" dirty="0" smtClean="0">
                <a:latin typeface="Verdana" panose="020B0604030504040204" pitchFamily="34" charset="0"/>
              </a:rPr>
              <a:t>First Query</a:t>
            </a:r>
            <a:r>
              <a:rPr lang="en-US" altLang="zh-CN" dirty="0" smtClean="0">
                <a:latin typeface="Verdana" panose="020B0604030504040204" pitchFamily="34" charset="0"/>
              </a:rPr>
              <a:t/>
            </a:r>
            <a:br>
              <a:rPr lang="en-US" altLang="zh-CN" dirty="0" smtClean="0">
                <a:latin typeface="Verdana" panose="020B0604030504040204" pitchFamily="34" charset="0"/>
              </a:rPr>
            </a:br>
            <a:r>
              <a:rPr lang="en-US" altLang="zh-CN" dirty="0" smtClean="0">
                <a:latin typeface="Verdana" panose="020B0604030504040204" pitchFamily="34" charset="0"/>
              </a:rPr>
              <a:t>The first query (to determine number of part-day combinations with actual sale quantity of less than 500 for PART_IDs below 1600) takes 7.04 seconds on the non-partitioned table. The SQL_TRACE / TKPROF output of the query (shown in </a:t>
            </a:r>
            <a:r>
              <a:rPr lang="en-US" altLang="zh-CN" dirty="0" smtClean="0">
                <a:latin typeface="Verdana" panose="020B0604030504040204" pitchFamily="34" charset="0"/>
                <a:hlinkClick r:id="rId3"/>
              </a:rPr>
              <a:t>Listing7</a:t>
            </a:r>
            <a:r>
              <a:rPr lang="en-US" altLang="zh-CN" dirty="0" smtClean="0">
                <a:latin typeface="Verdana" panose="020B0604030504040204" pitchFamily="34" charset="0"/>
              </a:rPr>
              <a:t>) indicates that it performs 10535 physical reads from the disk.</a:t>
            </a:r>
            <a:endParaRPr lang="en-US" altLang="zh-CN" dirty="0" smtClean="0"/>
          </a:p>
          <a:p>
            <a:r>
              <a:rPr lang="en-US" altLang="zh-CN" dirty="0" smtClean="0">
                <a:latin typeface="Verdana" panose="020B0604030504040204" pitchFamily="34" charset="0"/>
              </a:rPr>
              <a:t>The SQL_TRACE / TKPROF output of the same query on the partitioned table (shown in </a:t>
            </a:r>
            <a:r>
              <a:rPr lang="en-US" altLang="zh-CN" dirty="0" smtClean="0">
                <a:latin typeface="Verdana" panose="020B0604030504040204" pitchFamily="34" charset="0"/>
                <a:hlinkClick r:id="rId4"/>
              </a:rPr>
              <a:t>Listing8</a:t>
            </a:r>
            <a:r>
              <a:rPr lang="en-US" altLang="zh-CN" dirty="0" smtClean="0">
                <a:latin typeface="Verdana" panose="020B0604030504040204" pitchFamily="34" charset="0"/>
              </a:rPr>
              <a:t>) indicates that it performs only 2124 physical disk reads (as compared to 10535 physical disk reads in case of the query on the non-partitioned table).</a:t>
            </a:r>
            <a:endParaRPr lang="en-US" altLang="zh-CN" dirty="0" smtClean="0"/>
          </a:p>
          <a:p>
            <a:r>
              <a:rPr lang="en-US" altLang="zh-CN" dirty="0" smtClean="0">
                <a:latin typeface="Verdana" panose="020B0604030504040204" pitchFamily="34" charset="0"/>
              </a:rPr>
              <a:t>Isn’t it intriguing? How can a query on the partitioned table give the same information by performing only 1/5th of the physical disk reads as that of the same query on the non-partitioned table? There must be something in partitioning that intelligently directs Oracle to read fewer blocks from the disk. What is it? Let’s look at execution plans of the queries for further analysis.</a:t>
            </a:r>
            <a:endParaRPr lang="en-US" altLang="zh-CN" dirty="0" smtClean="0"/>
          </a:p>
          <a:p>
            <a:r>
              <a:rPr lang="en-US" altLang="zh-CN" dirty="0" smtClean="0">
                <a:latin typeface="Verdana" panose="020B0604030504040204" pitchFamily="34" charset="0"/>
              </a:rPr>
              <a:t>The execution plan of the query on the non-partitioned table (shown in </a:t>
            </a:r>
            <a:r>
              <a:rPr lang="en-US" altLang="zh-CN" dirty="0" smtClean="0">
                <a:latin typeface="Verdana" panose="020B0604030504040204" pitchFamily="34" charset="0"/>
                <a:hlinkClick r:id="rId5"/>
              </a:rPr>
              <a:t>Listing9</a:t>
            </a:r>
            <a:r>
              <a:rPr lang="en-US" altLang="zh-CN" dirty="0" smtClean="0">
                <a:latin typeface="Verdana" panose="020B0604030504040204" pitchFamily="34" charset="0"/>
              </a:rPr>
              <a:t>) indicates that the Oracle optimizer performed a full table scan on ACTUAL_SALES to find the result of the query.</a:t>
            </a:r>
            <a:endParaRPr lang="en-US" altLang="zh-CN" dirty="0" smtClean="0"/>
          </a:p>
          <a:p>
            <a:r>
              <a:rPr lang="en-US" altLang="zh-CN" dirty="0" smtClean="0">
                <a:latin typeface="Verdana" panose="020B0604030504040204" pitchFamily="34" charset="0"/>
              </a:rPr>
              <a:t>The execution plan of the query on the partitioned table is shown in </a:t>
            </a:r>
            <a:r>
              <a:rPr lang="en-US" altLang="zh-CN" dirty="0" smtClean="0">
                <a:latin typeface="Verdana" panose="020B0604030504040204" pitchFamily="34" charset="0"/>
                <a:hlinkClick r:id="rId6"/>
              </a:rPr>
              <a:t>Listing10</a:t>
            </a:r>
            <a:r>
              <a:rPr lang="en-US" altLang="zh-CN" dirty="0" smtClean="0">
                <a:latin typeface="Verdana" panose="020B0604030504040204" pitchFamily="34" charset="0"/>
              </a:rPr>
              <a:t>.</a:t>
            </a:r>
            <a:endParaRPr lang="en-US" altLang="zh-CN" dirty="0" smtClean="0"/>
          </a:p>
          <a:p>
            <a:r>
              <a:rPr lang="en-US" altLang="zh-CN" dirty="0" smtClean="0">
                <a:latin typeface="Verdana" panose="020B0604030504040204" pitchFamily="34" charset="0"/>
              </a:rPr>
              <a:t>The execution plan of the query on the partitioned table is almost identical to that of the query on the partitioned table, except that it has two extra columns at the end. And that’s the key. The last two columns (</a:t>
            </a:r>
            <a:r>
              <a:rPr lang="en-US" altLang="zh-CN" dirty="0" err="1" smtClean="0">
                <a:latin typeface="Verdana" panose="020B0604030504040204" pitchFamily="34" charset="0"/>
              </a:rPr>
              <a:t>Pstart</a:t>
            </a:r>
            <a:r>
              <a:rPr lang="en-US" altLang="zh-CN" dirty="0" smtClean="0">
                <a:latin typeface="Verdana" panose="020B0604030504040204" pitchFamily="34" charset="0"/>
              </a:rPr>
              <a:t> and </a:t>
            </a:r>
            <a:r>
              <a:rPr lang="en-US" altLang="zh-CN" dirty="0" err="1" smtClean="0">
                <a:latin typeface="Verdana" panose="020B0604030504040204" pitchFamily="34" charset="0"/>
              </a:rPr>
              <a:t>Pstop</a:t>
            </a:r>
            <a:r>
              <a:rPr lang="en-US" altLang="zh-CN" dirty="0" smtClean="0">
                <a:latin typeface="Verdana" panose="020B0604030504040204" pitchFamily="34" charset="0"/>
              </a:rPr>
              <a:t>) indicate that to find the result of the query, Oracle starts scanning the ACTUAL_SALES_PR table at partition 1 and stops at partition 2, instead of scanning the whole table.</a:t>
            </a:r>
            <a:endParaRPr lang="en-US" altLang="zh-CN" dirty="0" smtClean="0"/>
          </a:p>
          <a:p>
            <a:r>
              <a:rPr lang="en-US" altLang="zh-CN" dirty="0" smtClean="0">
                <a:latin typeface="Verdana" panose="020B0604030504040204" pitchFamily="34" charset="0"/>
              </a:rPr>
              <a:t>You can also monitor which all partitions are being scanned by setting the event 10128 before executing the query. Listing11 shows how to set the event 10128.</a:t>
            </a:r>
            <a:endParaRPr lang="en-US" altLang="zh-CN" dirty="0" smtClean="0"/>
          </a:p>
          <a:p>
            <a:endParaRPr lang="zh-CN" altLang="en-US" dirty="0" smtClean="0"/>
          </a:p>
        </p:txBody>
      </p:sp>
    </p:spTree>
    <p:extLst>
      <p:ext uri="{BB962C8B-B14F-4D97-AF65-F5344CB8AC3E}">
        <p14:creationId xmlns:p14="http://schemas.microsoft.com/office/powerpoint/2010/main" val="34262336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https://blog.csdn.net/zhangzheng0413/article/details/7286273</a:t>
            </a:r>
          </a:p>
          <a:p>
            <a:r>
              <a:rPr lang="en-US" altLang="zh-CN" dirty="0" smtClean="0"/>
              <a:t>https://blog.csdn.net/bluishglc/article/details/6161475</a:t>
            </a:r>
            <a:endParaRPr lang="zh-CN" altLang="en-US" dirty="0"/>
          </a:p>
        </p:txBody>
      </p:sp>
    </p:spTree>
    <p:extLst>
      <p:ext uri="{BB962C8B-B14F-4D97-AF65-F5344CB8AC3E}">
        <p14:creationId xmlns:p14="http://schemas.microsoft.com/office/powerpoint/2010/main" val="558191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中国移动结算中的数据库设计</a:t>
            </a:r>
            <a:r>
              <a:rPr lang="en-US" altLang="zh-CN" smtClean="0"/>
              <a:t>:</a:t>
            </a:r>
            <a:r>
              <a:rPr lang="zh-CN" altLang="en-US" smtClean="0"/>
              <a:t>海量数据面临的数据分区</a:t>
            </a:r>
            <a:endParaRPr lang="en-US" altLang="zh-CN" smtClean="0"/>
          </a:p>
          <a:p>
            <a:r>
              <a:rPr lang="zh-CN" altLang="en-US" smtClean="0"/>
              <a:t>中国铁路订票的可伸缩性问题</a:t>
            </a:r>
            <a:r>
              <a:rPr lang="en-US" altLang="zh-CN" smtClean="0"/>
              <a:t>:</a:t>
            </a:r>
            <a:r>
              <a:rPr lang="zh-CN" altLang="en-US" smtClean="0"/>
              <a:t>高并发</a:t>
            </a:r>
          </a:p>
        </p:txBody>
      </p:sp>
    </p:spTree>
    <p:extLst>
      <p:ext uri="{BB962C8B-B14F-4D97-AF65-F5344CB8AC3E}">
        <p14:creationId xmlns:p14="http://schemas.microsoft.com/office/powerpoint/2010/main" val="419273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indent="0">
              <a:lnSpc>
                <a:spcPct val="90000"/>
              </a:lnSpc>
              <a:spcBef>
                <a:spcPct val="40000"/>
              </a:spcBef>
            </a:pPr>
            <a:r>
              <a:rPr lang="zh-CN" altLang="en-US" sz="2000" smtClean="0">
                <a:latin typeface="楷体_GB2312" pitchFamily="49" charset="-122"/>
                <a:ea typeface="楷体_GB2312" pitchFamily="49" charset="-122"/>
              </a:rPr>
              <a:t>关系数据库设计目的：消除冗余</a:t>
            </a:r>
            <a:endParaRPr lang="en-US" altLang="zh-CN" sz="2000" smtClean="0">
              <a:latin typeface="楷体_GB2312" pitchFamily="49" charset="-122"/>
              <a:ea typeface="楷体_GB2312" pitchFamily="49" charset="-122"/>
            </a:endParaRPr>
          </a:p>
          <a:p>
            <a:pPr marL="0" lvl="1" indent="0">
              <a:lnSpc>
                <a:spcPct val="90000"/>
              </a:lnSpc>
              <a:spcBef>
                <a:spcPct val="40000"/>
              </a:spcBef>
            </a:pPr>
            <a:r>
              <a:rPr lang="zh-CN" altLang="en-US" sz="2000" smtClean="0">
                <a:latin typeface="楷体_GB2312" pitchFamily="49" charset="-122"/>
                <a:ea typeface="楷体_GB2312" pitchFamily="49" charset="-122"/>
              </a:rPr>
              <a:t>分布式数据库设计目的：</a:t>
            </a:r>
            <a:endParaRPr lang="en-US" altLang="zh-CN" sz="2000" smtClean="0">
              <a:latin typeface="楷体_GB2312" pitchFamily="49" charset="-122"/>
              <a:ea typeface="楷体_GB2312" pitchFamily="49" charset="-122"/>
            </a:endParaRPr>
          </a:p>
          <a:p>
            <a:pPr marL="0" lvl="1" indent="0">
              <a:lnSpc>
                <a:spcPct val="90000"/>
              </a:lnSpc>
              <a:spcBef>
                <a:spcPct val="40000"/>
              </a:spcBef>
            </a:pPr>
            <a:r>
              <a:rPr lang="zh-CN" altLang="en-US" sz="2000" smtClean="0">
                <a:latin typeface="楷体_GB2312" pitchFamily="49" charset="-122"/>
                <a:ea typeface="楷体_GB2312" pitchFamily="49" charset="-122"/>
              </a:rPr>
              <a:t>近地性</a:t>
            </a:r>
            <a:r>
              <a:rPr lang="en-US" altLang="zh-CN" sz="2000" smtClean="0">
                <a:latin typeface="楷体_GB2312" pitchFamily="49" charset="-122"/>
                <a:ea typeface="楷体_GB2312" pitchFamily="49" charset="-122"/>
              </a:rPr>
              <a:t>/</a:t>
            </a:r>
            <a:r>
              <a:rPr lang="zh-CN" altLang="en-US" sz="2000" smtClean="0">
                <a:latin typeface="楷体_GB2312" pitchFamily="49" charset="-122"/>
                <a:ea typeface="楷体_GB2312" pitchFamily="49" charset="-122"/>
              </a:rPr>
              <a:t>可用性和可靠性</a:t>
            </a:r>
            <a:r>
              <a:rPr lang="en-US" altLang="zh-CN" sz="2000" smtClean="0">
                <a:latin typeface="楷体_GB2312" pitchFamily="49" charset="-122"/>
                <a:ea typeface="楷体_GB2312" pitchFamily="49" charset="-122"/>
              </a:rPr>
              <a:t>/</a:t>
            </a:r>
            <a:r>
              <a:rPr lang="zh-CN" altLang="en-US" sz="2000" smtClean="0">
                <a:latin typeface="楷体_GB2312" pitchFamily="49" charset="-122"/>
                <a:ea typeface="楷体_GB2312" pitchFamily="49" charset="-122"/>
              </a:rPr>
              <a:t>工作负荷分布</a:t>
            </a:r>
            <a:r>
              <a:rPr lang="en-US" altLang="zh-CN" sz="2000" smtClean="0">
                <a:latin typeface="楷体_GB2312" pitchFamily="49" charset="-122"/>
                <a:ea typeface="楷体_GB2312" pitchFamily="49" charset="-122"/>
              </a:rPr>
              <a:t>/</a:t>
            </a:r>
            <a:r>
              <a:rPr lang="zh-CN" altLang="en-US" sz="2000" smtClean="0">
                <a:latin typeface="楷体_GB2312" pitchFamily="49" charset="-122"/>
                <a:ea typeface="楷体_GB2312" pitchFamily="49" charset="-122"/>
              </a:rPr>
              <a:t>存储的能力和开销等</a:t>
            </a:r>
            <a:endParaRPr lang="zh-CN" altLang="en-AU" sz="2000" smtClean="0">
              <a:latin typeface="楷体_GB2312" pitchFamily="49" charset="-122"/>
              <a:ea typeface="楷体_GB2312" pitchFamily="49" charset="-122"/>
            </a:endParaRPr>
          </a:p>
          <a:p>
            <a:endParaRPr lang="zh-CN" altLang="en-US" smtClean="0"/>
          </a:p>
        </p:txBody>
      </p:sp>
    </p:spTree>
    <p:extLst>
      <p:ext uri="{BB962C8B-B14F-4D97-AF65-F5344CB8AC3E}">
        <p14:creationId xmlns:p14="http://schemas.microsoft.com/office/powerpoint/2010/main" val="1121572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https://wenku.baidu.com/view/f49d6532ccbff121dd368357.html</a:t>
            </a:r>
          </a:p>
          <a:p>
            <a:endParaRPr lang="en-US" altLang="zh-CN" dirty="0" smtClean="0"/>
          </a:p>
          <a:p>
            <a:r>
              <a:rPr lang="zh-CN" altLang="zh-CN" dirty="0" smtClean="0"/>
              <a:t>数据库产品的可扩展性分为水平可扩展和垂直可扩展。</a:t>
            </a:r>
          </a:p>
          <a:p>
            <a:r>
              <a:rPr lang="en-US" altLang="zh-CN" b="1" dirty="0" smtClean="0"/>
              <a:t>1</a:t>
            </a:r>
            <a:r>
              <a:rPr lang="zh-CN" altLang="zh-CN" b="1" dirty="0" smtClean="0"/>
              <a:t>）水平可扩展</a:t>
            </a:r>
            <a:endParaRPr lang="zh-CN" altLang="zh-CN" dirty="0" smtClean="0"/>
          </a:p>
          <a:p>
            <a:r>
              <a:rPr lang="zh-CN" altLang="zh-CN" dirty="0" smtClean="0"/>
              <a:t>水平扩展要求数据库产品满足硬件上的扩展，例如支持从单</a:t>
            </a:r>
            <a:r>
              <a:rPr lang="en-US" altLang="zh-CN" dirty="0" smtClean="0"/>
              <a:t>CPU</a:t>
            </a:r>
            <a:r>
              <a:rPr lang="zh-CN" altLang="zh-CN" dirty="0" smtClean="0"/>
              <a:t>模式转换成多</a:t>
            </a:r>
            <a:r>
              <a:rPr lang="en-US" altLang="zh-CN" dirty="0" smtClean="0"/>
              <a:t>CPU</a:t>
            </a:r>
            <a:r>
              <a:rPr lang="zh-CN" altLang="zh-CN" dirty="0" smtClean="0"/>
              <a:t>模式（</a:t>
            </a:r>
            <a:r>
              <a:rPr lang="en-US" altLang="zh-CN" dirty="0" smtClean="0"/>
              <a:t>SMP, MPP, CLUSTER</a:t>
            </a:r>
            <a:r>
              <a:rPr lang="zh-CN" altLang="zh-CN" dirty="0" smtClean="0"/>
              <a:t>等）。数据库管理系统能在不同服务器间比较平均地分散数据量和工作负载。</a:t>
            </a:r>
          </a:p>
          <a:p>
            <a:r>
              <a:rPr lang="en-US" altLang="zh-CN" b="1" dirty="0" smtClean="0"/>
              <a:t>2</a:t>
            </a:r>
            <a:r>
              <a:rPr lang="zh-CN" altLang="zh-CN" b="1" dirty="0" smtClean="0"/>
              <a:t>）垂直可扩展</a:t>
            </a:r>
            <a:endParaRPr lang="zh-CN" altLang="zh-CN" dirty="0" smtClean="0"/>
          </a:p>
          <a:p>
            <a:r>
              <a:rPr lang="zh-CN" altLang="zh-CN" dirty="0" smtClean="0"/>
              <a:t>垂直扩展要求新发布的</a:t>
            </a:r>
            <a:r>
              <a:rPr lang="en-US" altLang="zh-CN" dirty="0" smtClean="0"/>
              <a:t>DBMS</a:t>
            </a:r>
            <a:r>
              <a:rPr lang="zh-CN" altLang="zh-CN" dirty="0" smtClean="0"/>
              <a:t>能够支持低版本的平台，数据库产品提供的企业管理器能支持集中式管理多数据库模式等，以保证用户以前的投资和系统。</a:t>
            </a:r>
            <a:endParaRPr lang="en-US" altLang="zh-CN" dirty="0" smtClean="0"/>
          </a:p>
          <a:p>
            <a:endParaRPr lang="en-US" altLang="zh-CN" dirty="0" smtClean="0"/>
          </a:p>
          <a:p>
            <a:r>
              <a:rPr lang="zh-CN" altLang="en-US" dirty="0" smtClean="0"/>
              <a:t>集群：一堆服务器互联</a:t>
            </a:r>
          </a:p>
          <a:p>
            <a:r>
              <a:rPr lang="zh-CN" altLang="en-US" dirty="0" smtClean="0"/>
              <a:t>负载均衡：一堆服务器分摊压力</a:t>
            </a:r>
          </a:p>
          <a:p>
            <a:r>
              <a:rPr lang="zh-CN" altLang="en-US" dirty="0" smtClean="0"/>
              <a:t>分布式：一堆服务器分开工作</a:t>
            </a:r>
          </a:p>
          <a:p>
            <a:r>
              <a:rPr lang="zh-CN" altLang="en-US" dirty="0" smtClean="0"/>
              <a:t/>
            </a:r>
            <a:br>
              <a:rPr lang="zh-CN" altLang="en-US" dirty="0" smtClean="0"/>
            </a:br>
            <a:endParaRPr lang="zh-CN" altLang="en-US" dirty="0" smtClean="0"/>
          </a:p>
          <a:p>
            <a:r>
              <a:rPr lang="zh-CN" altLang="en-US" dirty="0" smtClean="0"/>
              <a:t>相对来说，集群一般是指一堆服务器去做同一项工作，一般是集中高速互联实现快速的运算，对外的感觉是一台服务器。负载均衡也是一堆服务器做同一项工作，不同的服务器做的事情基本相同，但是对外能发现是不同的服务器在工作。分布式就是一堆服务器互相做各自的工作，之后集中起来的结果就是最终成果，分布式既可以给人一台服务器的感觉，也可以是多台服务器的感觉，根据使用情况的。</a:t>
            </a:r>
          </a:p>
          <a:p>
            <a:r>
              <a:rPr lang="zh-CN" altLang="en-US" dirty="0" smtClean="0"/>
              <a:t>其实我觉得没必要死抠这个概念，不如深入的去了解服务器的处理机制。之后自然而然的带入这种不同的概念来解决最终的处理任务。</a:t>
            </a:r>
          </a:p>
          <a:p>
            <a:r>
              <a:rPr lang="zh-CN" altLang="en-US" dirty="0" smtClean="0"/>
              <a:t/>
            </a:r>
            <a:br>
              <a:rPr lang="zh-CN" altLang="en-US" dirty="0" smtClean="0"/>
            </a:br>
            <a:r>
              <a:rPr lang="zh-CN" altLang="en-US" dirty="0" smtClean="0"/>
              <a:t/>
            </a:r>
            <a:br>
              <a:rPr lang="zh-CN" altLang="en-US" dirty="0" smtClean="0"/>
            </a:br>
            <a:endParaRPr lang="zh-CN" altLang="zh-CN" dirty="0" smtClean="0"/>
          </a:p>
          <a:p>
            <a:endParaRPr lang="zh-CN" altLang="en-US" dirty="0" smtClean="0"/>
          </a:p>
        </p:txBody>
      </p:sp>
    </p:spTree>
    <p:extLst>
      <p:ext uri="{BB962C8B-B14F-4D97-AF65-F5344CB8AC3E}">
        <p14:creationId xmlns:p14="http://schemas.microsoft.com/office/powerpoint/2010/main" val="154214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a:p>
            <a:endParaRPr lang="zh-CN" altLang="en-US" smtClean="0"/>
          </a:p>
        </p:txBody>
      </p:sp>
    </p:spTree>
    <p:extLst>
      <p:ext uri="{BB962C8B-B14F-4D97-AF65-F5344CB8AC3E}">
        <p14:creationId xmlns:p14="http://schemas.microsoft.com/office/powerpoint/2010/main" val="384550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61988" y="2055813"/>
            <a:ext cx="7502525" cy="14176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23975" y="3749675"/>
            <a:ext cx="6178550" cy="16906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66087965"/>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04799286"/>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218238" y="109538"/>
            <a:ext cx="2011362" cy="5834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4150" y="109538"/>
            <a:ext cx="5881688" cy="5834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8480005"/>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9735410"/>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96913" y="4251325"/>
            <a:ext cx="7502525" cy="13144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96913" y="2805113"/>
            <a:ext cx="7502525" cy="1446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824609966"/>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5240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152900" y="1524000"/>
            <a:ext cx="3619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48700204"/>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41325" y="265113"/>
            <a:ext cx="7943850" cy="110331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41325" y="1481138"/>
            <a:ext cx="3900488" cy="6175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41325" y="2098675"/>
            <a:ext cx="3900488" cy="38115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483100" y="1481138"/>
            <a:ext cx="3902075" cy="6175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483100" y="2098675"/>
            <a:ext cx="3902075" cy="38115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57134583"/>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84684261"/>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363122"/>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41325" y="263525"/>
            <a:ext cx="2903538" cy="1120775"/>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451225" y="263525"/>
            <a:ext cx="4933950" cy="56467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41325" y="1384300"/>
            <a:ext cx="2903538"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39839236"/>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30375" y="4632325"/>
            <a:ext cx="5295900" cy="546100"/>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30375" y="590550"/>
            <a:ext cx="5295900" cy="3970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30375" y="5178425"/>
            <a:ext cx="5295900" cy="7762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7687051"/>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76200"/>
            <a:ext cx="8674100" cy="6540500"/>
          </a:xfrm>
          <a:prstGeom prst="rect">
            <a:avLst/>
          </a:prstGeom>
          <a:solidFill>
            <a:schemeClr val="bg1"/>
          </a:solidFill>
          <a:ln w="12700">
            <a:solidFill>
              <a:schemeClr val="tx1"/>
            </a:solidFill>
            <a:miter lim="800000"/>
            <a:headEnd/>
            <a:tailEnd/>
          </a:ln>
        </p:spPr>
        <p:txBody>
          <a:bodyPr wrap="none" anchor="ctr"/>
          <a:lstStyle>
            <a:lvl1pPr>
              <a:lnSpc>
                <a:spcPct val="90000"/>
              </a:lnSpc>
              <a:defRPr sz="1600">
                <a:solidFill>
                  <a:schemeClr val="tx1"/>
                </a:solidFill>
                <a:latin typeface="Arial" panose="020B0604020202020204" pitchFamily="34" charset="0"/>
              </a:defRPr>
            </a:lvl1pPr>
            <a:lvl2pPr marL="742950" indent="-285750">
              <a:lnSpc>
                <a:spcPct val="90000"/>
              </a:lnSpc>
              <a:defRPr sz="1600">
                <a:solidFill>
                  <a:schemeClr val="tx1"/>
                </a:solidFill>
                <a:latin typeface="Arial" panose="020B0604020202020204" pitchFamily="34" charset="0"/>
              </a:defRPr>
            </a:lvl2pPr>
            <a:lvl3pPr marL="1143000" indent="-228600">
              <a:lnSpc>
                <a:spcPct val="90000"/>
              </a:lnSpc>
              <a:defRPr sz="1600">
                <a:solidFill>
                  <a:schemeClr val="tx1"/>
                </a:solidFill>
                <a:latin typeface="Arial" panose="020B0604020202020204" pitchFamily="34" charset="0"/>
              </a:defRPr>
            </a:lvl3pPr>
            <a:lvl4pPr marL="1600200" indent="-228600">
              <a:lnSpc>
                <a:spcPct val="90000"/>
              </a:lnSpc>
              <a:defRPr sz="1600">
                <a:solidFill>
                  <a:schemeClr val="tx1"/>
                </a:solidFill>
                <a:latin typeface="Arial" panose="020B0604020202020204" pitchFamily="34" charset="0"/>
              </a:defRPr>
            </a:lvl4pPr>
            <a:lvl5pPr marL="2057400" indent="-228600">
              <a:lnSpc>
                <a:spcPct val="90000"/>
              </a:lnSpc>
              <a:defRPr sz="1600">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a:solidFill>
                  <a:schemeClr val="tx1"/>
                </a:solidFill>
                <a:latin typeface="Arial" panose="020B0604020202020204" pitchFamily="34" charset="0"/>
              </a:defRPr>
            </a:lvl9pPr>
          </a:lstStyle>
          <a:p>
            <a:pPr>
              <a:defRPr/>
            </a:pPr>
            <a:endParaRPr lang="zh-CN" altLang="en-US" b="1" smtClean="0">
              <a:ea typeface="SimSun" panose="02010600030101010101" pitchFamily="2" charset="-122"/>
            </a:endParaRPr>
          </a:p>
        </p:txBody>
      </p:sp>
      <p:sp>
        <p:nvSpPr>
          <p:cNvPr id="1027" name="Line 3"/>
          <p:cNvSpPr>
            <a:spLocks noChangeShapeType="1"/>
          </p:cNvSpPr>
          <p:nvPr/>
        </p:nvSpPr>
        <p:spPr bwMode="auto">
          <a:xfrm flipV="1">
            <a:off x="101600" y="1219200"/>
            <a:ext cx="8204200" cy="0"/>
          </a:xfrm>
          <a:prstGeom prst="line">
            <a:avLst/>
          </a:prstGeom>
          <a:noFill/>
          <a:ln w="508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 name="Rectangle 4"/>
          <p:cNvSpPr>
            <a:spLocks noGrp="1" noChangeArrowheads="1"/>
          </p:cNvSpPr>
          <p:nvPr>
            <p:ph type="title"/>
          </p:nvPr>
        </p:nvSpPr>
        <p:spPr bwMode="auto">
          <a:xfrm>
            <a:off x="184150" y="109538"/>
            <a:ext cx="8372475"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88900" tIns="44450" rIns="88900" bIns="44450" numCol="1" anchor="b" anchorCtr="0" compatLnSpc="1">
            <a:prstTxWarp prst="textNoShape">
              <a:avLst/>
            </a:prstTxWarp>
          </a:bodyPr>
          <a:lstStyle/>
          <a:p>
            <a:pPr lvl="0"/>
            <a:r>
              <a:rPr lang="en-US" altLang="zh-CN" smtClean="0"/>
              <a:t>Slide Title</a:t>
            </a:r>
          </a:p>
        </p:txBody>
      </p:sp>
      <p:sp>
        <p:nvSpPr>
          <p:cNvPr id="1029" name="Rectangle 5"/>
          <p:cNvSpPr>
            <a:spLocks noGrp="1" noChangeArrowheads="1"/>
          </p:cNvSpPr>
          <p:nvPr>
            <p:ph type="body" idx="1"/>
          </p:nvPr>
        </p:nvSpPr>
        <p:spPr bwMode="auto">
          <a:xfrm>
            <a:off x="269875" y="1379538"/>
            <a:ext cx="8215313"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88900" tIns="44450" rIns="88900" bIns="44450"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30" name="Rectangle 6"/>
          <p:cNvSpPr>
            <a:spLocks noChangeArrowheads="1"/>
          </p:cNvSpPr>
          <p:nvPr/>
        </p:nvSpPr>
        <p:spPr bwMode="auto">
          <a:xfrm>
            <a:off x="128588" y="76200"/>
            <a:ext cx="3206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8900" tIns="44450" rIns="88900" bIns="44450">
            <a:spAutoFit/>
          </a:bodyPr>
          <a:lstStyle>
            <a:lvl1pPr defTabSz="877888">
              <a:lnSpc>
                <a:spcPct val="90000"/>
              </a:lnSpc>
              <a:defRPr sz="1600">
                <a:solidFill>
                  <a:schemeClr val="tx1"/>
                </a:solidFill>
                <a:latin typeface="Arial" panose="020B0604020202020204" pitchFamily="34" charset="0"/>
              </a:defRPr>
            </a:lvl1pPr>
            <a:lvl2pPr marL="742950" indent="-285750" defTabSz="877888">
              <a:lnSpc>
                <a:spcPct val="90000"/>
              </a:lnSpc>
              <a:defRPr sz="1600">
                <a:solidFill>
                  <a:schemeClr val="tx1"/>
                </a:solidFill>
                <a:latin typeface="Arial" panose="020B0604020202020204" pitchFamily="34" charset="0"/>
              </a:defRPr>
            </a:lvl2pPr>
            <a:lvl3pPr marL="1143000" indent="-228600" defTabSz="877888">
              <a:lnSpc>
                <a:spcPct val="90000"/>
              </a:lnSpc>
              <a:defRPr sz="1600">
                <a:solidFill>
                  <a:schemeClr val="tx1"/>
                </a:solidFill>
                <a:latin typeface="Arial" panose="020B0604020202020204" pitchFamily="34" charset="0"/>
              </a:defRPr>
            </a:lvl3pPr>
            <a:lvl4pPr marL="1600200" indent="-228600" defTabSz="877888">
              <a:lnSpc>
                <a:spcPct val="90000"/>
              </a:lnSpc>
              <a:defRPr sz="1600">
                <a:solidFill>
                  <a:schemeClr val="tx1"/>
                </a:solidFill>
                <a:latin typeface="Arial" panose="020B0604020202020204" pitchFamily="34" charset="0"/>
              </a:defRPr>
            </a:lvl4pPr>
            <a:lvl5pPr marL="2057400" indent="-228600" defTabSz="877888">
              <a:lnSpc>
                <a:spcPct val="90000"/>
              </a:lnSpc>
              <a:defRPr sz="1600">
                <a:solidFill>
                  <a:schemeClr val="tx1"/>
                </a:solidFill>
                <a:latin typeface="Arial" panose="020B0604020202020204" pitchFamily="34" charset="0"/>
              </a:defRPr>
            </a:lvl5pPr>
            <a:lvl6pPr marL="2514600" indent="-228600" defTabSz="877888" eaLnBrk="0" fontAlgn="base" hangingPunct="0">
              <a:lnSpc>
                <a:spcPct val="90000"/>
              </a:lnSpc>
              <a:spcBef>
                <a:spcPct val="0"/>
              </a:spcBef>
              <a:spcAft>
                <a:spcPct val="0"/>
              </a:spcAft>
              <a:defRPr sz="1600">
                <a:solidFill>
                  <a:schemeClr val="tx1"/>
                </a:solidFill>
                <a:latin typeface="Arial" panose="020B0604020202020204" pitchFamily="34" charset="0"/>
              </a:defRPr>
            </a:lvl6pPr>
            <a:lvl7pPr marL="2971800" indent="-228600" defTabSz="877888" eaLnBrk="0" fontAlgn="base" hangingPunct="0">
              <a:lnSpc>
                <a:spcPct val="90000"/>
              </a:lnSpc>
              <a:spcBef>
                <a:spcPct val="0"/>
              </a:spcBef>
              <a:spcAft>
                <a:spcPct val="0"/>
              </a:spcAft>
              <a:defRPr sz="1600">
                <a:solidFill>
                  <a:schemeClr val="tx1"/>
                </a:solidFill>
                <a:latin typeface="Arial" panose="020B0604020202020204" pitchFamily="34" charset="0"/>
              </a:defRPr>
            </a:lvl7pPr>
            <a:lvl8pPr marL="3429000" indent="-228600" defTabSz="877888" eaLnBrk="0" fontAlgn="base" hangingPunct="0">
              <a:lnSpc>
                <a:spcPct val="90000"/>
              </a:lnSpc>
              <a:spcBef>
                <a:spcPct val="0"/>
              </a:spcBef>
              <a:spcAft>
                <a:spcPct val="0"/>
              </a:spcAft>
              <a:defRPr sz="1600">
                <a:solidFill>
                  <a:schemeClr val="tx1"/>
                </a:solidFill>
                <a:latin typeface="Arial" panose="020B0604020202020204" pitchFamily="34" charset="0"/>
              </a:defRPr>
            </a:lvl8pPr>
            <a:lvl9pPr marL="3886200" indent="-228600" defTabSz="877888" eaLnBrk="0" fontAlgn="base" hangingPunct="0">
              <a:lnSpc>
                <a:spcPct val="90000"/>
              </a:lnSpc>
              <a:spcBef>
                <a:spcPct val="0"/>
              </a:spcBef>
              <a:spcAft>
                <a:spcPct val="0"/>
              </a:spcAft>
              <a:defRPr sz="1600">
                <a:solidFill>
                  <a:schemeClr val="tx1"/>
                </a:solidFill>
                <a:latin typeface="Arial" panose="020B0604020202020204" pitchFamily="34" charset="0"/>
              </a:defRPr>
            </a:lvl9pPr>
          </a:lstStyle>
          <a:p>
            <a:pPr>
              <a:lnSpc>
                <a:spcPct val="100000"/>
              </a:lnSpc>
              <a:defRPr/>
            </a:pPr>
            <a:r>
              <a:rPr lang="zh-CN" altLang="en-US" sz="1500" b="1" smtClean="0">
                <a:latin typeface="Book Antiqua" panose="02040602050305030304" pitchFamily="18" charset="0"/>
                <a:ea typeface="SimSun" panose="02010600030101010101" pitchFamily="2" charset="-122"/>
              </a:rPr>
              <a:t>   </a:t>
            </a:r>
          </a:p>
        </p:txBody>
      </p:sp>
      <p:sp>
        <p:nvSpPr>
          <p:cNvPr id="1031" name="Rectangle 7"/>
          <p:cNvSpPr>
            <a:spLocks noChangeArrowheads="1"/>
          </p:cNvSpPr>
          <p:nvPr/>
        </p:nvSpPr>
        <p:spPr bwMode="auto">
          <a:xfrm>
            <a:off x="7167563" y="103188"/>
            <a:ext cx="1509712" cy="280987"/>
          </a:xfrm>
          <a:prstGeom prst="rect">
            <a:avLst/>
          </a:prstGeom>
          <a:noFill/>
          <a:ln w="12700">
            <a:noFill/>
            <a:miter lim="800000"/>
            <a:headEnd/>
            <a:tailEnd/>
          </a:ln>
          <a:effectLst/>
        </p:spPr>
        <p:txBody>
          <a:bodyPr wrap="none" lIns="88900" tIns="44450" rIns="88900" bIns="44450">
            <a:spAutoFit/>
          </a:bodyPr>
          <a:lstStyle>
            <a:lvl1pPr defTabSz="877888">
              <a:defRPr sz="1600">
                <a:solidFill>
                  <a:schemeClr val="tx1"/>
                </a:solidFill>
                <a:latin typeface="Arial" panose="020B0604020202020204" pitchFamily="34" charset="0"/>
              </a:defRPr>
            </a:lvl1pPr>
            <a:lvl2pPr marL="742950" indent="-285750" defTabSz="877888">
              <a:defRPr sz="1600">
                <a:solidFill>
                  <a:schemeClr val="tx1"/>
                </a:solidFill>
                <a:latin typeface="Arial" panose="020B0604020202020204" pitchFamily="34" charset="0"/>
              </a:defRPr>
            </a:lvl2pPr>
            <a:lvl3pPr marL="1143000" indent="-228600" defTabSz="877888">
              <a:defRPr sz="1600">
                <a:solidFill>
                  <a:schemeClr val="tx1"/>
                </a:solidFill>
                <a:latin typeface="Arial" panose="020B0604020202020204" pitchFamily="34" charset="0"/>
              </a:defRPr>
            </a:lvl3pPr>
            <a:lvl4pPr marL="1600200" indent="-228600" defTabSz="877888">
              <a:defRPr sz="1600">
                <a:solidFill>
                  <a:schemeClr val="tx1"/>
                </a:solidFill>
                <a:latin typeface="Arial" panose="020B0604020202020204" pitchFamily="34" charset="0"/>
              </a:defRPr>
            </a:lvl4pPr>
            <a:lvl5pPr marL="2057400" indent="-228600" defTabSz="877888">
              <a:defRPr sz="16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1600">
                <a:solidFill>
                  <a:schemeClr val="tx1"/>
                </a:solidFill>
                <a:latin typeface="Arial" panose="020B0604020202020204" pitchFamily="34" charset="0"/>
              </a:defRPr>
            </a:lvl9pPr>
          </a:lstStyle>
          <a:p>
            <a:pPr algn="r">
              <a:lnSpc>
                <a:spcPct val="90000"/>
              </a:lnSpc>
              <a:spcBef>
                <a:spcPct val="40000"/>
              </a:spcBef>
              <a:defRPr/>
            </a:pPr>
            <a:r>
              <a:rPr lang="en-US" altLang="zh-CN" sz="1400" b="1" smtClean="0">
                <a:latin typeface="Book Antiqua" panose="02040602050305030304" pitchFamily="18" charset="0"/>
                <a:ea typeface="SimSun" panose="02010600030101010101" pitchFamily="2" charset="-122"/>
              </a:rPr>
              <a:t>DDB Design </a:t>
            </a:r>
            <a:fld id="{BE83FC0B-3001-46EC-AD94-FFE000D36A73}" type="slidenum">
              <a:rPr lang="en-US" altLang="zh-CN" sz="1400" b="1" smtClean="0">
                <a:latin typeface="Book Antiqua" panose="02040602050305030304" pitchFamily="18" charset="0"/>
                <a:ea typeface="SimSun" panose="02010600030101010101" pitchFamily="2" charset="-122"/>
              </a:rPr>
              <a:pPr algn="r">
                <a:lnSpc>
                  <a:spcPct val="90000"/>
                </a:lnSpc>
                <a:spcBef>
                  <a:spcPct val="40000"/>
                </a:spcBef>
                <a:defRPr/>
              </a:pPr>
              <a:t>‹#›</a:t>
            </a:fld>
            <a:endParaRPr lang="en-US" altLang="zh-CN" sz="1400" b="1" smtClean="0">
              <a:latin typeface="Book Antiqua" panose="02040602050305030304" pitchFamily="18" charset="0"/>
              <a:ea typeface="SimSun" panose="02010600030101010101" pitchFamily="2" charset="-122"/>
            </a:endParaRPr>
          </a:p>
        </p:txBody>
      </p:sp>
      <p:sp>
        <p:nvSpPr>
          <p:cNvPr id="1032" name="Rectangle 8"/>
          <p:cNvSpPr>
            <a:spLocks noChangeArrowheads="1"/>
          </p:cNvSpPr>
          <p:nvPr userDrawn="1"/>
        </p:nvSpPr>
        <p:spPr bwMode="auto">
          <a:xfrm>
            <a:off x="7270750" y="6326188"/>
            <a:ext cx="135731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90000"/>
              </a:lnSpc>
              <a:defRPr sz="1600">
                <a:solidFill>
                  <a:schemeClr val="tx1"/>
                </a:solidFill>
                <a:latin typeface="Arial" panose="020B0604020202020204" pitchFamily="34" charset="0"/>
              </a:defRPr>
            </a:lvl1pPr>
            <a:lvl2pPr marL="742950" indent="-285750">
              <a:lnSpc>
                <a:spcPct val="90000"/>
              </a:lnSpc>
              <a:defRPr sz="1600">
                <a:solidFill>
                  <a:schemeClr val="tx1"/>
                </a:solidFill>
                <a:latin typeface="Arial" panose="020B0604020202020204" pitchFamily="34" charset="0"/>
              </a:defRPr>
            </a:lvl2pPr>
            <a:lvl3pPr marL="1143000" indent="-228600">
              <a:lnSpc>
                <a:spcPct val="90000"/>
              </a:lnSpc>
              <a:defRPr sz="1600">
                <a:solidFill>
                  <a:schemeClr val="tx1"/>
                </a:solidFill>
                <a:latin typeface="Arial" panose="020B0604020202020204" pitchFamily="34" charset="0"/>
              </a:defRPr>
            </a:lvl3pPr>
            <a:lvl4pPr marL="1600200" indent="-228600">
              <a:lnSpc>
                <a:spcPct val="90000"/>
              </a:lnSpc>
              <a:defRPr sz="1600">
                <a:solidFill>
                  <a:schemeClr val="tx1"/>
                </a:solidFill>
                <a:latin typeface="Arial" panose="020B0604020202020204" pitchFamily="34" charset="0"/>
              </a:defRPr>
            </a:lvl4pPr>
            <a:lvl5pPr marL="2057400" indent="-228600">
              <a:lnSpc>
                <a:spcPct val="90000"/>
              </a:lnSpc>
              <a:defRPr sz="1600">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1600">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1600">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1600">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1600">
                <a:solidFill>
                  <a:schemeClr val="tx1"/>
                </a:solidFill>
                <a:latin typeface="Arial" panose="020B0604020202020204" pitchFamily="34" charset="0"/>
              </a:defRPr>
            </a:lvl9pPr>
          </a:lstStyle>
          <a:p>
            <a:pPr algn="r">
              <a:lnSpc>
                <a:spcPct val="100000"/>
              </a:lnSpc>
              <a:defRPr/>
            </a:pPr>
            <a:r>
              <a:rPr lang="zh-CN" altLang="en-US" sz="1300" b="1" smtClean="0">
                <a:latin typeface="Book Antiqua" panose="02040602050305030304" pitchFamily="18" charset="0"/>
                <a:ea typeface="SimSun" panose="02010600030101010101" pitchFamily="2" charset="-122"/>
              </a:rPr>
              <a:t> </a:t>
            </a:r>
            <a:fld id="{E5567F0D-2AEC-48C5-A232-2AF22BA18CB7}" type="datetime1">
              <a:rPr lang="zh-CN" altLang="en-US" sz="1200" smtClean="0">
                <a:ea typeface="SimSun" panose="02010600030101010101" pitchFamily="2" charset="-122"/>
              </a:rPr>
              <a:pPr algn="r">
                <a:lnSpc>
                  <a:spcPct val="100000"/>
                </a:lnSpc>
                <a:defRPr/>
              </a:pPr>
              <a:t>2019/9/18</a:t>
            </a:fld>
            <a:endParaRPr lang="en-US" altLang="zh-CN" sz="1200" smtClean="0">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ppt_x</p:attrName>
                                        </p:attrNameLst>
                                      </p:cBhvr>
                                      <p:tavLst>
                                        <p:tav tm="0">
                                          <p:val>
                                            <p:strVal val="#ppt_x-#ppt_w/2"/>
                                          </p:val>
                                        </p:tav>
                                        <p:tav tm="100000">
                                          <p:val>
                                            <p:strVal val="#ppt_x"/>
                                          </p:val>
                                        </p:tav>
                                      </p:tavLst>
                                    </p:anim>
                                    <p:anim calcmode="lin" valueType="num">
                                      <p:cBhvr>
                                        <p:cTn id="8" dur="500" fill="hold"/>
                                        <p:tgtEl>
                                          <p:spTgt spid="1027"/>
                                        </p:tgtEl>
                                        <p:attrNameLst>
                                          <p:attrName>ppt_y</p:attrName>
                                        </p:attrNameLst>
                                      </p:cBhvr>
                                      <p:tavLst>
                                        <p:tav tm="0">
                                          <p:val>
                                            <p:strVal val="#ppt_y"/>
                                          </p:val>
                                        </p:tav>
                                        <p:tav tm="100000">
                                          <p:val>
                                            <p:strVal val="#ppt_y"/>
                                          </p:val>
                                        </p:tav>
                                      </p:tavLst>
                                    </p:anim>
                                    <p:anim calcmode="lin" valueType="num">
                                      <p:cBhvr>
                                        <p:cTn id="9" dur="500" fill="hold"/>
                                        <p:tgtEl>
                                          <p:spTgt spid="1027"/>
                                        </p:tgtEl>
                                        <p:attrNameLst>
                                          <p:attrName>ppt_w</p:attrName>
                                        </p:attrNameLst>
                                      </p:cBhvr>
                                      <p:tavLst>
                                        <p:tav tm="0">
                                          <p:val>
                                            <p:fltVal val="0"/>
                                          </p:val>
                                        </p:tav>
                                        <p:tav tm="100000">
                                          <p:val>
                                            <p:strVal val="#ppt_w"/>
                                          </p:val>
                                        </p:tav>
                                      </p:tavLst>
                                    </p:anim>
                                    <p:anim calcmode="lin" valueType="num">
                                      <p:cBhvr>
                                        <p:cTn id="10" dur="500" fill="hold"/>
                                        <p:tgtEl>
                                          <p:spTgt spid="10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877888" rtl="0" eaLnBrk="0" fontAlgn="base" hangingPunct="0">
        <a:lnSpc>
          <a:spcPct val="90000"/>
        </a:lnSpc>
        <a:spcBef>
          <a:spcPct val="0"/>
        </a:spcBef>
        <a:spcAft>
          <a:spcPct val="0"/>
        </a:spcAft>
        <a:defRPr sz="2800" b="1">
          <a:solidFill>
            <a:schemeClr val="accent2"/>
          </a:solidFill>
          <a:latin typeface="+mj-lt"/>
          <a:ea typeface="+mj-ea"/>
          <a:cs typeface="+mj-cs"/>
        </a:defRPr>
      </a:lvl1pPr>
      <a:lvl2pPr algn="l" defTabSz="877888" rtl="0" eaLnBrk="0" fontAlgn="base" hangingPunct="0">
        <a:lnSpc>
          <a:spcPct val="90000"/>
        </a:lnSpc>
        <a:spcBef>
          <a:spcPct val="0"/>
        </a:spcBef>
        <a:spcAft>
          <a:spcPct val="0"/>
        </a:spcAft>
        <a:defRPr sz="2800" b="1">
          <a:solidFill>
            <a:schemeClr val="accent2"/>
          </a:solidFill>
          <a:latin typeface="Arial" pitchFamily="34" charset="0"/>
        </a:defRPr>
      </a:lvl2pPr>
      <a:lvl3pPr algn="l" defTabSz="877888" rtl="0" eaLnBrk="0" fontAlgn="base" hangingPunct="0">
        <a:lnSpc>
          <a:spcPct val="90000"/>
        </a:lnSpc>
        <a:spcBef>
          <a:spcPct val="0"/>
        </a:spcBef>
        <a:spcAft>
          <a:spcPct val="0"/>
        </a:spcAft>
        <a:defRPr sz="2800" b="1">
          <a:solidFill>
            <a:schemeClr val="accent2"/>
          </a:solidFill>
          <a:latin typeface="Arial" pitchFamily="34" charset="0"/>
        </a:defRPr>
      </a:lvl3pPr>
      <a:lvl4pPr algn="l" defTabSz="877888" rtl="0" eaLnBrk="0" fontAlgn="base" hangingPunct="0">
        <a:lnSpc>
          <a:spcPct val="90000"/>
        </a:lnSpc>
        <a:spcBef>
          <a:spcPct val="0"/>
        </a:spcBef>
        <a:spcAft>
          <a:spcPct val="0"/>
        </a:spcAft>
        <a:defRPr sz="2800" b="1">
          <a:solidFill>
            <a:schemeClr val="accent2"/>
          </a:solidFill>
          <a:latin typeface="Arial" pitchFamily="34" charset="0"/>
        </a:defRPr>
      </a:lvl4pPr>
      <a:lvl5pPr algn="l" defTabSz="877888" rtl="0" eaLnBrk="0" fontAlgn="base" hangingPunct="0">
        <a:lnSpc>
          <a:spcPct val="90000"/>
        </a:lnSpc>
        <a:spcBef>
          <a:spcPct val="0"/>
        </a:spcBef>
        <a:spcAft>
          <a:spcPct val="0"/>
        </a:spcAft>
        <a:defRPr sz="2800" b="1">
          <a:solidFill>
            <a:schemeClr val="accent2"/>
          </a:solidFill>
          <a:latin typeface="Arial" pitchFamily="34" charset="0"/>
        </a:defRPr>
      </a:lvl5pPr>
      <a:lvl6pPr marL="457200" algn="l" defTabSz="877888" rtl="0" eaLnBrk="0" fontAlgn="base" hangingPunct="0">
        <a:lnSpc>
          <a:spcPct val="90000"/>
        </a:lnSpc>
        <a:spcBef>
          <a:spcPct val="0"/>
        </a:spcBef>
        <a:spcAft>
          <a:spcPct val="0"/>
        </a:spcAft>
        <a:defRPr sz="2800" b="1">
          <a:solidFill>
            <a:schemeClr val="accent2"/>
          </a:solidFill>
          <a:latin typeface="Arial" pitchFamily="34" charset="0"/>
        </a:defRPr>
      </a:lvl6pPr>
      <a:lvl7pPr marL="914400" algn="l" defTabSz="877888" rtl="0" eaLnBrk="0" fontAlgn="base" hangingPunct="0">
        <a:lnSpc>
          <a:spcPct val="90000"/>
        </a:lnSpc>
        <a:spcBef>
          <a:spcPct val="0"/>
        </a:spcBef>
        <a:spcAft>
          <a:spcPct val="0"/>
        </a:spcAft>
        <a:defRPr sz="2800" b="1">
          <a:solidFill>
            <a:schemeClr val="accent2"/>
          </a:solidFill>
          <a:latin typeface="Arial" pitchFamily="34" charset="0"/>
        </a:defRPr>
      </a:lvl7pPr>
      <a:lvl8pPr marL="1371600" algn="l" defTabSz="877888" rtl="0" eaLnBrk="0" fontAlgn="base" hangingPunct="0">
        <a:lnSpc>
          <a:spcPct val="90000"/>
        </a:lnSpc>
        <a:spcBef>
          <a:spcPct val="0"/>
        </a:spcBef>
        <a:spcAft>
          <a:spcPct val="0"/>
        </a:spcAft>
        <a:defRPr sz="2800" b="1">
          <a:solidFill>
            <a:schemeClr val="accent2"/>
          </a:solidFill>
          <a:latin typeface="Arial" pitchFamily="34" charset="0"/>
        </a:defRPr>
      </a:lvl8pPr>
      <a:lvl9pPr marL="1828800" algn="l" defTabSz="877888" rtl="0" eaLnBrk="0" fontAlgn="base" hangingPunct="0">
        <a:lnSpc>
          <a:spcPct val="90000"/>
        </a:lnSpc>
        <a:spcBef>
          <a:spcPct val="0"/>
        </a:spcBef>
        <a:spcAft>
          <a:spcPct val="0"/>
        </a:spcAft>
        <a:defRPr sz="2800" b="1">
          <a:solidFill>
            <a:schemeClr val="accent2"/>
          </a:solidFill>
          <a:latin typeface="Arial" pitchFamily="34" charset="0"/>
        </a:defRPr>
      </a:lvl9pPr>
    </p:titleStyle>
    <p:bodyStyle>
      <a:lvl1pPr marL="274638" indent="-274638" algn="l" defTabSz="877888" rtl="0" eaLnBrk="0" fontAlgn="base" hangingPunct="0">
        <a:lnSpc>
          <a:spcPct val="90000"/>
        </a:lnSpc>
        <a:spcBef>
          <a:spcPct val="30000"/>
        </a:spcBef>
        <a:spcAft>
          <a:spcPct val="0"/>
        </a:spcAft>
        <a:buClr>
          <a:schemeClr val="tx1"/>
        </a:buClr>
        <a:buSzPct val="100000"/>
        <a:buFont typeface="Wingdings" panose="05000000000000000000" pitchFamily="2" charset="2"/>
        <a:buChar char="§"/>
        <a:defRPr sz="2400" b="1">
          <a:solidFill>
            <a:schemeClr val="tx1"/>
          </a:solidFill>
          <a:latin typeface="+mn-lt"/>
          <a:ea typeface="+mn-ea"/>
          <a:cs typeface="+mn-cs"/>
        </a:defRPr>
      </a:lvl1pPr>
      <a:lvl2pPr marL="658813" indent="-220663" algn="l" defTabSz="877888" rtl="0" eaLnBrk="0" fontAlgn="base" hangingPunct="0">
        <a:lnSpc>
          <a:spcPct val="90000"/>
        </a:lnSpc>
        <a:spcBef>
          <a:spcPct val="30000"/>
        </a:spcBef>
        <a:spcAft>
          <a:spcPct val="0"/>
        </a:spcAft>
        <a:buSzPct val="85000"/>
        <a:buFont typeface="Times New Roman" panose="02020603050405020304" pitchFamily="18" charset="0"/>
        <a:buChar char="–"/>
        <a:defRPr sz="2200" b="1">
          <a:solidFill>
            <a:schemeClr val="tx1"/>
          </a:solidFill>
          <a:latin typeface="+mn-lt"/>
        </a:defRPr>
      </a:lvl2pPr>
      <a:lvl3pPr marL="1096963" indent="-219075" algn="l" defTabSz="877888" rtl="0" eaLnBrk="0" fontAlgn="base" hangingPunct="0">
        <a:lnSpc>
          <a:spcPct val="90000"/>
        </a:lnSpc>
        <a:spcBef>
          <a:spcPct val="30000"/>
        </a:spcBef>
        <a:spcAft>
          <a:spcPct val="0"/>
        </a:spcAft>
        <a:buSzPct val="75000"/>
        <a:buFont typeface="Wingdings" panose="05000000000000000000" pitchFamily="2" charset="2"/>
        <a:buChar char="Ø"/>
        <a:defRPr sz="2000" b="1">
          <a:solidFill>
            <a:schemeClr val="tx1"/>
          </a:solidFill>
          <a:latin typeface="+mn-lt"/>
        </a:defRPr>
      </a:lvl3pPr>
      <a:lvl4pPr marL="1481138" indent="-165100" algn="l" defTabSz="877888" rtl="0" eaLnBrk="0" fontAlgn="base" hangingPunct="0">
        <a:lnSpc>
          <a:spcPct val="90000"/>
        </a:lnSpc>
        <a:spcBef>
          <a:spcPct val="30000"/>
        </a:spcBef>
        <a:spcAft>
          <a:spcPct val="0"/>
        </a:spcAft>
        <a:buSzPct val="65000"/>
        <a:buFont typeface="Wingdings" panose="05000000000000000000" pitchFamily="2" charset="2"/>
        <a:buChar char="ü"/>
        <a:defRPr sz="2000" b="1">
          <a:solidFill>
            <a:schemeClr val="tx1"/>
          </a:solidFill>
          <a:latin typeface="+mn-lt"/>
        </a:defRPr>
      </a:lvl4pPr>
      <a:lvl5pPr marL="19208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5pPr>
      <a:lvl6pPr marL="23780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6pPr>
      <a:lvl7pPr marL="28352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7pPr>
      <a:lvl8pPr marL="32924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8pPr>
      <a:lvl9pPr marL="3749675" indent="-165100" algn="l" defTabSz="877888" rtl="0" eaLnBrk="0" fontAlgn="base" hangingPunct="0">
        <a:lnSpc>
          <a:spcPct val="90000"/>
        </a:lnSpc>
        <a:spcBef>
          <a:spcPct val="30000"/>
        </a:spcBef>
        <a:spcAft>
          <a:spcPct val="0"/>
        </a:spcAft>
        <a:buSzPct val="50000"/>
        <a:buChar char="•"/>
        <a:defRPr sz="20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oleObject" Target="../embeddings/oleObject10.bin"/><Relationship Id="rId14" Type="http://schemas.openxmlformats.org/officeDocument/2006/relationships/image" Target="../media/image15.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43.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6.png"/><Relationship Id="rId4" Type="http://schemas.openxmlformats.org/officeDocument/2006/relationships/oleObject" Target="../embeddings/oleObject13.bin"/><Relationship Id="rId9"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4150" y="109538"/>
            <a:ext cx="8642350" cy="1103312"/>
          </a:xfrm>
        </p:spPr>
        <p:txBody>
          <a:bodyPr/>
          <a:lstStyle/>
          <a:p>
            <a:r>
              <a:rPr lang="en-US" altLang="zh-CN" sz="3200" smtClean="0">
                <a:ea typeface="SimSun" panose="02010600030101010101" pitchFamily="2" charset="-122"/>
              </a:rPr>
              <a:t>Principles of Distributed Database Systems</a:t>
            </a:r>
          </a:p>
        </p:txBody>
      </p:sp>
      <p:sp>
        <p:nvSpPr>
          <p:cNvPr id="4099" name="Rectangle 3"/>
          <p:cNvSpPr>
            <a:spLocks noGrp="1" noChangeArrowheads="1"/>
          </p:cNvSpPr>
          <p:nvPr>
            <p:ph type="body" idx="1"/>
          </p:nvPr>
        </p:nvSpPr>
        <p:spPr>
          <a:xfrm>
            <a:off x="452438" y="1617663"/>
            <a:ext cx="7993062" cy="3970337"/>
          </a:xfrm>
        </p:spPr>
        <p:txBody>
          <a:bodyPr/>
          <a:lstStyle/>
          <a:p>
            <a:endParaRPr lang="zh-CN" altLang="en-US" dirty="0" smtClean="0">
              <a:ea typeface="SimSun" panose="02010600030101010101" pitchFamily="2" charset="-122"/>
            </a:endParaRPr>
          </a:p>
          <a:p>
            <a:endParaRPr lang="zh-CN" altLang="en-US" dirty="0" smtClean="0">
              <a:ea typeface="SimSun" panose="02010600030101010101" pitchFamily="2" charset="-122"/>
            </a:endParaRPr>
          </a:p>
          <a:p>
            <a:pPr algn="ctr">
              <a:buFont typeface="Wingdings" panose="05000000000000000000" pitchFamily="2" charset="2"/>
              <a:buNone/>
            </a:pPr>
            <a:r>
              <a:rPr lang="en-US" altLang="zh-CN" sz="4400" dirty="0" smtClean="0">
                <a:ea typeface="SimSun" panose="02010600030101010101" pitchFamily="2" charset="-122"/>
              </a:rPr>
              <a:t>Lecture 2</a:t>
            </a:r>
          </a:p>
          <a:p>
            <a:pPr algn="ctr">
              <a:buFont typeface="Wingdings" panose="05000000000000000000" pitchFamily="2" charset="2"/>
              <a:buNone/>
            </a:pPr>
            <a:r>
              <a:rPr lang="en-US" altLang="zh-CN" sz="4400" dirty="0" smtClean="0">
                <a:ea typeface="SimSun" panose="02010600030101010101" pitchFamily="2" charset="-122"/>
              </a:rPr>
              <a:t>Distributed Database Design</a:t>
            </a:r>
          </a:p>
          <a:p>
            <a:pPr algn="ctr">
              <a:buFont typeface="Wingdings" panose="05000000000000000000" pitchFamily="2" charset="2"/>
              <a:buNone/>
            </a:pPr>
            <a:r>
              <a:rPr lang="zh-CN" altLang="en-US" sz="4400" dirty="0" smtClean="0">
                <a:ea typeface="楷体_GB2312" pitchFamily="49" charset="-122"/>
              </a:rPr>
              <a:t>分布式数据库设计</a:t>
            </a:r>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smtClean="0">
                <a:ea typeface="SimSun" panose="02010600030101010101" pitchFamily="2" charset="-122"/>
              </a:rPr>
              <a:t>Top-down Design Process</a:t>
            </a:r>
            <a:r>
              <a:rPr lang="en-US" altLang="zh-CN" sz="2400" smtClean="0">
                <a:ea typeface="SimSun" panose="02010600030101010101" pitchFamily="2" charset="-122"/>
              </a:rPr>
              <a:t>(cont’d)</a:t>
            </a:r>
            <a:endParaRPr lang="zh-CN" altLang="en-US" smtClean="0">
              <a:ea typeface="SimSun" panose="02010600030101010101" pitchFamily="2" charset="-122"/>
            </a:endParaRPr>
          </a:p>
        </p:txBody>
      </p:sp>
      <p:sp>
        <p:nvSpPr>
          <p:cNvPr id="21507" name="内容占位符 2"/>
          <p:cNvSpPr>
            <a:spLocks noGrp="1"/>
          </p:cNvSpPr>
          <p:nvPr>
            <p:ph idx="1"/>
          </p:nvPr>
        </p:nvSpPr>
        <p:spPr/>
        <p:txBody>
          <a:bodyPr/>
          <a:lstStyle/>
          <a:p>
            <a:pPr>
              <a:lnSpc>
                <a:spcPct val="100000"/>
              </a:lnSpc>
            </a:pPr>
            <a:r>
              <a:rPr lang="en-US" altLang="zh-CN" dirty="0" smtClean="0">
                <a:ea typeface="SimSun" panose="02010600030101010101" pitchFamily="2" charset="-122"/>
              </a:rPr>
              <a:t>Availability and reliability of</a:t>
            </a:r>
            <a:r>
              <a:rPr lang="zh-CN" altLang="en-US" dirty="0" smtClean="0">
                <a:ea typeface="SimSun" panose="02010600030101010101" pitchFamily="2" charset="-122"/>
              </a:rPr>
              <a:t> </a:t>
            </a:r>
            <a:r>
              <a:rPr lang="en-US" altLang="zh-CN" dirty="0" smtClean="0">
                <a:ea typeface="SimSun" panose="02010600030101010101" pitchFamily="2" charset="-122"/>
              </a:rPr>
              <a:t>distributed data</a:t>
            </a:r>
          </a:p>
          <a:p>
            <a:pPr lvl="1">
              <a:lnSpc>
                <a:spcPct val="100000"/>
              </a:lnSpc>
            </a:pPr>
            <a:r>
              <a:rPr lang="en-US" altLang="zh-CN" dirty="0" smtClean="0">
                <a:ea typeface="SimSun" panose="02010600030101010101" pitchFamily="2" charset="-122"/>
              </a:rPr>
              <a:t>A high degree of </a:t>
            </a:r>
            <a:r>
              <a:rPr lang="en-US" altLang="zh-CN" dirty="0" smtClean="0">
                <a:solidFill>
                  <a:srgbClr val="0536D2"/>
                </a:solidFill>
                <a:ea typeface="SimSun" panose="02010600030101010101" pitchFamily="2" charset="-122"/>
              </a:rPr>
              <a:t>availability</a:t>
            </a:r>
            <a:r>
              <a:rPr lang="en-US" altLang="zh-CN" dirty="0" smtClean="0">
                <a:ea typeface="SimSun" panose="02010600030101010101" pitchFamily="2" charset="-122"/>
              </a:rPr>
              <a:t> for </a:t>
            </a:r>
            <a:r>
              <a:rPr lang="en-US" altLang="zh-CN" dirty="0" smtClean="0">
                <a:solidFill>
                  <a:srgbClr val="0536D2"/>
                </a:solidFill>
                <a:ea typeface="SimSun" panose="02010600030101010101" pitchFamily="2" charset="-122"/>
              </a:rPr>
              <a:t>read-only</a:t>
            </a:r>
            <a:r>
              <a:rPr lang="zh-CN" altLang="en-US" dirty="0" smtClean="0">
                <a:ea typeface="SimSun" panose="02010600030101010101" pitchFamily="2" charset="-122"/>
              </a:rPr>
              <a:t> </a:t>
            </a:r>
            <a:r>
              <a:rPr lang="en-US" altLang="zh-CN" dirty="0" smtClean="0">
                <a:ea typeface="SimSun" panose="02010600030101010101" pitchFamily="2" charset="-122"/>
              </a:rPr>
              <a:t>applications is achieved by storing </a:t>
            </a:r>
            <a:r>
              <a:rPr lang="en-US" altLang="zh-CN" dirty="0" smtClean="0">
                <a:solidFill>
                  <a:srgbClr val="0536D2"/>
                </a:solidFill>
                <a:ea typeface="SimSun" panose="02010600030101010101" pitchFamily="2" charset="-122"/>
              </a:rPr>
              <a:t>multiple copies</a:t>
            </a:r>
            <a:r>
              <a:rPr lang="en-US" altLang="zh-CN" dirty="0" smtClean="0">
                <a:ea typeface="SimSun" panose="02010600030101010101" pitchFamily="2" charset="-122"/>
              </a:rPr>
              <a:t> of</a:t>
            </a:r>
            <a:r>
              <a:rPr lang="zh-CN" altLang="en-US" dirty="0" smtClean="0">
                <a:ea typeface="SimSun" panose="02010600030101010101" pitchFamily="2" charset="-122"/>
              </a:rPr>
              <a:t> </a:t>
            </a:r>
            <a:r>
              <a:rPr lang="en-US" altLang="zh-CN" dirty="0" smtClean="0">
                <a:ea typeface="SimSun" panose="02010600030101010101" pitchFamily="2" charset="-122"/>
              </a:rPr>
              <a:t>the same information; the system must be able to</a:t>
            </a:r>
            <a:r>
              <a:rPr lang="zh-CN" altLang="en-US" dirty="0" smtClean="0">
                <a:ea typeface="SimSun" panose="02010600030101010101" pitchFamily="2" charset="-122"/>
              </a:rPr>
              <a:t> </a:t>
            </a:r>
            <a:r>
              <a:rPr lang="en-US" altLang="zh-CN" dirty="0" smtClean="0">
                <a:ea typeface="SimSun" panose="02010600030101010101" pitchFamily="2" charset="-122"/>
              </a:rPr>
              <a:t>switch to an alternative copy when the one that</a:t>
            </a:r>
            <a:r>
              <a:rPr lang="zh-CN" altLang="en-US" dirty="0" smtClean="0">
                <a:ea typeface="SimSun" panose="02010600030101010101" pitchFamily="2" charset="-122"/>
              </a:rPr>
              <a:t> </a:t>
            </a:r>
            <a:r>
              <a:rPr lang="en-US" altLang="zh-CN" dirty="0" smtClean="0">
                <a:ea typeface="SimSun" panose="02010600030101010101" pitchFamily="2" charset="-122"/>
              </a:rPr>
              <a:t>should be accessed under normal conditions is not</a:t>
            </a:r>
            <a:r>
              <a:rPr lang="zh-CN" altLang="en-US" dirty="0" smtClean="0">
                <a:ea typeface="SimSun" panose="02010600030101010101" pitchFamily="2" charset="-122"/>
              </a:rPr>
              <a:t> </a:t>
            </a:r>
            <a:r>
              <a:rPr lang="en-US" altLang="zh-CN" dirty="0" smtClean="0">
                <a:ea typeface="SimSun" panose="02010600030101010101" pitchFamily="2" charset="-122"/>
              </a:rPr>
              <a:t>available.</a:t>
            </a:r>
          </a:p>
          <a:p>
            <a:pPr lvl="1">
              <a:lnSpc>
                <a:spcPct val="100000"/>
              </a:lnSpc>
            </a:pPr>
            <a:endParaRPr lang="en-US" altLang="zh-CN" dirty="0" smtClean="0">
              <a:ea typeface="SimSun" panose="02010600030101010101" pitchFamily="2" charset="-122"/>
            </a:endParaRPr>
          </a:p>
          <a:p>
            <a:pPr lvl="1">
              <a:lnSpc>
                <a:spcPct val="100000"/>
              </a:lnSpc>
            </a:pPr>
            <a:r>
              <a:rPr lang="en-US" altLang="zh-CN" dirty="0" smtClean="0">
                <a:solidFill>
                  <a:srgbClr val="0536D2"/>
                </a:solidFill>
                <a:ea typeface="SimSun" panose="02010600030101010101" pitchFamily="2" charset="-122"/>
              </a:rPr>
              <a:t>Reliability</a:t>
            </a:r>
            <a:r>
              <a:rPr lang="en-US" altLang="zh-CN" dirty="0" smtClean="0">
                <a:ea typeface="SimSun" panose="02010600030101010101" pitchFamily="2" charset="-122"/>
              </a:rPr>
              <a:t> is also achieved by </a:t>
            </a:r>
            <a:r>
              <a:rPr lang="en-US" altLang="zh-CN" dirty="0" smtClean="0">
                <a:solidFill>
                  <a:srgbClr val="0536D2"/>
                </a:solidFill>
                <a:ea typeface="SimSun" panose="02010600030101010101" pitchFamily="2" charset="-122"/>
              </a:rPr>
              <a:t>storing multiple copies</a:t>
            </a:r>
            <a:r>
              <a:rPr lang="zh-CN" altLang="en-US" dirty="0" smtClean="0">
                <a:solidFill>
                  <a:srgbClr val="0536D2"/>
                </a:solidFill>
                <a:ea typeface="SimSun" panose="02010600030101010101" pitchFamily="2" charset="-122"/>
              </a:rPr>
              <a:t> </a:t>
            </a:r>
            <a:r>
              <a:rPr lang="en-US" altLang="zh-CN" dirty="0" smtClean="0">
                <a:solidFill>
                  <a:srgbClr val="0536D2"/>
                </a:solidFill>
                <a:ea typeface="SimSun" panose="02010600030101010101" pitchFamily="2" charset="-122"/>
              </a:rPr>
              <a:t>of the same information </a:t>
            </a:r>
            <a:r>
              <a:rPr lang="en-US" altLang="zh-CN" dirty="0" smtClean="0">
                <a:ea typeface="SimSun" panose="02010600030101010101" pitchFamily="2" charset="-122"/>
              </a:rPr>
              <a:t>- possible to </a:t>
            </a:r>
            <a:r>
              <a:rPr lang="en-US" altLang="zh-CN" dirty="0" smtClean="0">
                <a:solidFill>
                  <a:srgbClr val="FF0000"/>
                </a:solidFill>
                <a:ea typeface="SimSun" panose="02010600030101010101" pitchFamily="2" charset="-122"/>
              </a:rPr>
              <a:t>recover from</a:t>
            </a:r>
            <a:r>
              <a:rPr lang="zh-CN" altLang="en-US" dirty="0" smtClean="0">
                <a:solidFill>
                  <a:srgbClr val="FF0000"/>
                </a:solidFill>
                <a:ea typeface="SimSun" panose="02010600030101010101" pitchFamily="2" charset="-122"/>
              </a:rPr>
              <a:t> </a:t>
            </a:r>
            <a:r>
              <a:rPr lang="en-US" altLang="zh-CN" dirty="0" smtClean="0">
                <a:solidFill>
                  <a:srgbClr val="FF0000"/>
                </a:solidFill>
                <a:ea typeface="SimSun" panose="02010600030101010101" pitchFamily="2" charset="-122"/>
              </a:rPr>
              <a:t>crashes or from the physical destruction</a:t>
            </a:r>
            <a:r>
              <a:rPr lang="en-US" altLang="zh-CN" dirty="0" smtClean="0">
                <a:ea typeface="SimSun" panose="02010600030101010101" pitchFamily="2" charset="-122"/>
              </a:rPr>
              <a:t> of one of the</a:t>
            </a:r>
            <a:r>
              <a:rPr lang="zh-CN" altLang="en-US" dirty="0" smtClean="0">
                <a:ea typeface="SimSun" panose="02010600030101010101" pitchFamily="2" charset="-122"/>
              </a:rPr>
              <a:t> </a:t>
            </a:r>
            <a:r>
              <a:rPr lang="en-US" altLang="zh-CN" dirty="0" smtClean="0">
                <a:ea typeface="SimSun" panose="02010600030101010101" pitchFamily="2" charset="-122"/>
              </a:rPr>
              <a:t>copies by using the other still available copies.</a:t>
            </a:r>
            <a:endParaRPr lang="zh-CN" altLang="en-US" dirty="0" smtClean="0">
              <a:ea typeface="SimSun" panose="02010600030101010101" pitchFamily="2" charset="-122"/>
            </a:endParaRPr>
          </a:p>
        </p:txBody>
      </p:sp>
      <p:sp>
        <p:nvSpPr>
          <p:cNvPr id="21508" name="矩形 3"/>
          <p:cNvSpPr>
            <a:spLocks noChangeArrowheads="1"/>
          </p:cNvSpPr>
          <p:nvPr/>
        </p:nvSpPr>
        <p:spPr bwMode="auto">
          <a:xfrm>
            <a:off x="3981450" y="5684838"/>
            <a:ext cx="40005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b="0">
                <a:solidFill>
                  <a:srgbClr val="FF0000"/>
                </a:solidFill>
                <a:ea typeface="SimSun" panose="02010600030101010101" pitchFamily="2" charset="-122"/>
              </a:rPr>
              <a:t>Distributed DBMS Promises</a:t>
            </a:r>
            <a:endParaRPr lang="zh-CN" altLang="en-US" b="0">
              <a:solidFill>
                <a:srgbClr val="FF0000"/>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22531" name="Rectangle 3"/>
          <p:cNvSpPr>
            <a:spLocks noGrp="1" noChangeArrowheads="1"/>
          </p:cNvSpPr>
          <p:nvPr>
            <p:ph type="body" idx="1"/>
          </p:nvPr>
        </p:nvSpPr>
        <p:spPr>
          <a:xfrm>
            <a:off x="812800" y="1524000"/>
            <a:ext cx="7264400" cy="4572000"/>
          </a:xfrm>
        </p:spPr>
        <p:txBody>
          <a:bodyPr/>
          <a:lstStyle/>
          <a:p>
            <a:pPr>
              <a:lnSpc>
                <a:spcPct val="80000"/>
              </a:lnSpc>
              <a:buSzTx/>
              <a:buFont typeface="Wingdings" panose="05000000000000000000" pitchFamily="2" charset="2"/>
              <a:buChar char="n"/>
            </a:pPr>
            <a:r>
              <a:rPr lang="en-AU" altLang="zh-CN" sz="2000" dirty="0" smtClean="0">
                <a:solidFill>
                  <a:srgbClr val="000000"/>
                </a:solidFill>
                <a:ea typeface="SimSun" panose="02010600030101010101" pitchFamily="2" charset="-122"/>
              </a:rPr>
              <a:t>Introduction</a:t>
            </a:r>
          </a:p>
          <a:p>
            <a:pPr>
              <a:lnSpc>
                <a:spcPct val="80000"/>
              </a:lnSpc>
              <a:buSzTx/>
              <a:buFont typeface="Wingdings" panose="05000000000000000000" pitchFamily="2" charset="2"/>
              <a:buChar char="n"/>
            </a:pPr>
            <a:r>
              <a:rPr lang="en-AU" altLang="zh-CN" sz="2000" dirty="0" smtClean="0">
                <a:ea typeface="SimSun" panose="02010600030101010101" pitchFamily="2" charset="-122"/>
              </a:rPr>
              <a:t>Top-down Design Process</a:t>
            </a:r>
          </a:p>
          <a:p>
            <a:pPr>
              <a:lnSpc>
                <a:spcPct val="100000"/>
              </a:lnSpc>
              <a:buSzTx/>
              <a:buFont typeface="Wingdings" panose="05000000000000000000" pitchFamily="2" charset="2"/>
              <a:buChar char="n"/>
            </a:pPr>
            <a:r>
              <a:rPr lang="en-AU" altLang="zh-CN" sz="2000" dirty="0" smtClean="0">
                <a:solidFill>
                  <a:schemeClr val="accent2"/>
                </a:solidFill>
                <a:ea typeface="SimSun" panose="02010600030101010101" pitchFamily="2" charset="-122"/>
              </a:rPr>
              <a:t>Distribution Design Issues</a:t>
            </a:r>
          </a:p>
          <a:p>
            <a:pPr lvl="1">
              <a:lnSpc>
                <a:spcPct val="100000"/>
              </a:lnSpc>
              <a:buSzTx/>
              <a:buFont typeface="Wingdings" panose="05000000000000000000" pitchFamily="2" charset="2"/>
              <a:buChar char="u"/>
            </a:pPr>
            <a:r>
              <a:rPr lang="en-US" altLang="zh-CN" sz="1800" dirty="0" smtClean="0">
                <a:solidFill>
                  <a:schemeClr val="accent2"/>
                </a:solidFill>
                <a:ea typeface="SimSun" panose="02010600030101010101" pitchFamily="2" charset="-122"/>
              </a:rPr>
              <a:t>What is </a:t>
            </a:r>
            <a:r>
              <a:rPr lang="en-AU" altLang="zh-CN" sz="1800" dirty="0" smtClean="0">
                <a:solidFill>
                  <a:schemeClr val="accent2"/>
                </a:solidFill>
                <a:ea typeface="SimSun" panose="02010600030101010101" pitchFamily="2" charset="-122"/>
              </a:rPr>
              <a:t>data fragmentation</a:t>
            </a:r>
            <a:r>
              <a:rPr lang="en-US" altLang="zh-CN" sz="1800" dirty="0" smtClean="0">
                <a:solidFill>
                  <a:schemeClr val="accent2"/>
                </a:solidFill>
                <a:ea typeface="SimSun" panose="02010600030101010101" pitchFamily="2" charset="-122"/>
              </a:rPr>
              <a:t> </a:t>
            </a:r>
          </a:p>
          <a:p>
            <a:pPr lvl="1">
              <a:lnSpc>
                <a:spcPct val="100000"/>
              </a:lnSpc>
              <a:buSzTx/>
              <a:buFont typeface="Wingdings" panose="05000000000000000000" pitchFamily="2" charset="2"/>
              <a:buChar char="u"/>
            </a:pPr>
            <a:r>
              <a:rPr lang="en-US" altLang="zh-CN" sz="1800" dirty="0" smtClean="0">
                <a:solidFill>
                  <a:schemeClr val="accent2"/>
                </a:solidFill>
                <a:ea typeface="SimSun" panose="02010600030101010101" pitchFamily="2" charset="-122"/>
              </a:rPr>
              <a:t>Why fragment at all?</a:t>
            </a:r>
          </a:p>
          <a:p>
            <a:pPr lvl="1">
              <a:lnSpc>
                <a:spcPct val="100000"/>
              </a:lnSpc>
              <a:buSzTx/>
              <a:buFont typeface="Wingdings" panose="05000000000000000000" pitchFamily="2" charset="2"/>
              <a:buChar char="u"/>
            </a:pPr>
            <a:r>
              <a:rPr lang="en-US" altLang="zh-CN" sz="1800" dirty="0" smtClean="0">
                <a:solidFill>
                  <a:schemeClr val="accent2"/>
                </a:solidFill>
                <a:ea typeface="SimSun" panose="02010600030101010101" pitchFamily="2" charset="-122"/>
              </a:rPr>
              <a:t>How to fragment?</a:t>
            </a:r>
          </a:p>
          <a:p>
            <a:pPr lvl="1">
              <a:lnSpc>
                <a:spcPct val="100000"/>
              </a:lnSpc>
              <a:buSzTx/>
              <a:buFont typeface="Wingdings" panose="05000000000000000000" pitchFamily="2" charset="2"/>
              <a:buChar char="u"/>
            </a:pPr>
            <a:r>
              <a:rPr lang="en-US" altLang="zh-CN" sz="1800" dirty="0" smtClean="0">
                <a:solidFill>
                  <a:schemeClr val="accent2"/>
                </a:solidFill>
                <a:ea typeface="SimSun" panose="02010600030101010101" pitchFamily="2" charset="-122"/>
              </a:rPr>
              <a:t>How to test correctness?</a:t>
            </a:r>
          </a:p>
          <a:p>
            <a:pPr lvl="1">
              <a:lnSpc>
                <a:spcPct val="100000"/>
              </a:lnSpc>
              <a:buSzTx/>
              <a:buFont typeface="Wingdings" panose="05000000000000000000" pitchFamily="2" charset="2"/>
              <a:buChar char="u"/>
            </a:pPr>
            <a:r>
              <a:rPr lang="en-US" altLang="zh-CN" sz="1800" dirty="0" smtClean="0">
                <a:solidFill>
                  <a:schemeClr val="accent2"/>
                </a:solidFill>
                <a:ea typeface="SimSun" panose="02010600030101010101" pitchFamily="2" charset="-122"/>
              </a:rPr>
              <a:t>How to allocate?</a:t>
            </a:r>
          </a:p>
          <a:p>
            <a:pPr lvl="1">
              <a:lnSpc>
                <a:spcPct val="100000"/>
              </a:lnSpc>
              <a:buSzTx/>
              <a:buFont typeface="Wingdings" panose="05000000000000000000" pitchFamily="2" charset="2"/>
              <a:buChar char="u"/>
            </a:pPr>
            <a:r>
              <a:rPr lang="en-US" altLang="zh-CN" sz="1800" dirty="0" smtClean="0">
                <a:solidFill>
                  <a:schemeClr val="accent2"/>
                </a:solidFill>
                <a:ea typeface="SimSun" panose="02010600030101010101" pitchFamily="2" charset="-122"/>
              </a:rPr>
              <a:t>Information requirements for distribution design?</a:t>
            </a:r>
            <a:endParaRPr lang="en-AU" altLang="zh-CN" sz="3500" dirty="0" smtClean="0">
              <a:solidFill>
                <a:schemeClr val="accent2"/>
              </a:solidFill>
              <a:ea typeface="SimSun" panose="02010600030101010101" pitchFamily="2" charset="-122"/>
            </a:endParaRPr>
          </a:p>
          <a:p>
            <a:pPr>
              <a:lnSpc>
                <a:spcPct val="80000"/>
              </a:lnSpc>
              <a:buSzTx/>
              <a:buFont typeface="Wingdings" panose="05000000000000000000" pitchFamily="2" charset="2"/>
              <a:buChar char="n"/>
            </a:pPr>
            <a:r>
              <a:rPr lang="en-AU" altLang="zh-CN" sz="2000" dirty="0" smtClean="0">
                <a:solidFill>
                  <a:srgbClr val="000000"/>
                </a:solidFill>
                <a:ea typeface="SimSun" panose="02010600030101010101" pitchFamily="2" charset="-122"/>
              </a:rPr>
              <a:t>Data Fragmentation Design</a:t>
            </a:r>
          </a:p>
          <a:p>
            <a:pPr>
              <a:lnSpc>
                <a:spcPct val="80000"/>
              </a:lnSpc>
              <a:buSzTx/>
              <a:buFont typeface="Wingdings" panose="05000000000000000000" pitchFamily="2" charset="2"/>
              <a:buChar char="n"/>
            </a:pPr>
            <a:r>
              <a:rPr lang="en-AU" altLang="zh-CN" sz="2000" dirty="0" smtClean="0">
                <a:solidFill>
                  <a:srgbClr val="000000"/>
                </a:solidFill>
                <a:ea typeface="SimSun" panose="02010600030101010101" pitchFamily="2" charset="-122"/>
              </a:rPr>
              <a:t>Data Allocation Design</a:t>
            </a:r>
          </a:p>
          <a:p>
            <a:pPr>
              <a:lnSpc>
                <a:spcPct val="80000"/>
              </a:lnSpc>
              <a:buSzTx/>
              <a:buFont typeface="Wingdings" panose="05000000000000000000" pitchFamily="2" charset="2"/>
              <a:buChar char="n"/>
            </a:pPr>
            <a:r>
              <a:rPr lang="en-US" altLang="zh-CN" sz="2000" dirty="0" smtClean="0">
                <a:solidFill>
                  <a:srgbClr val="000000"/>
                </a:solidFill>
                <a:ea typeface="SimSun" panose="02010600030101010101" pitchFamily="2" charset="-122"/>
              </a:rPr>
              <a:t>Data Directory</a:t>
            </a:r>
          </a:p>
          <a:p>
            <a:pPr>
              <a:lnSpc>
                <a:spcPct val="80000"/>
              </a:lnSpc>
              <a:buSzTx/>
              <a:buFont typeface="Wingdings" panose="05000000000000000000" pitchFamily="2" charset="2"/>
              <a:buChar char="n"/>
            </a:pPr>
            <a:r>
              <a:rPr lang="en-US" altLang="zh-CN" sz="2000" dirty="0" smtClean="0">
                <a:ea typeface="SimSun" panose="02010600030101010101" pitchFamily="2" charset="-122"/>
              </a:rPr>
              <a:t>Summary</a:t>
            </a:r>
            <a:endParaRPr lang="en-AU" altLang="zh-CN" sz="2000"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24579" name="Rectangle 3"/>
          <p:cNvSpPr>
            <a:spLocks noGrp="1" noChangeArrowheads="1"/>
          </p:cNvSpPr>
          <p:nvPr>
            <p:ph type="body" idx="1"/>
          </p:nvPr>
        </p:nvSpPr>
        <p:spPr>
          <a:xfrm>
            <a:off x="381000" y="1524000"/>
            <a:ext cx="7924800" cy="4419600"/>
          </a:xfrm>
        </p:spPr>
        <p:txBody>
          <a:bodyPr/>
          <a:lstStyle/>
          <a:p>
            <a:r>
              <a:rPr lang="en-US" altLang="zh-CN" dirty="0" smtClean="0">
                <a:ea typeface="SimSun" panose="02010600030101010101" pitchFamily="2" charset="-122"/>
              </a:rPr>
              <a:t>What is </a:t>
            </a:r>
            <a:r>
              <a:rPr lang="en-US" altLang="zh-CN" dirty="0" smtClean="0">
                <a:solidFill>
                  <a:schemeClr val="accent2"/>
                </a:solidFill>
                <a:ea typeface="SimSun" panose="02010600030101010101" pitchFamily="2" charset="-122"/>
              </a:rPr>
              <a:t>d</a:t>
            </a:r>
            <a:r>
              <a:rPr lang="en-AU" altLang="zh-CN" dirty="0" err="1" smtClean="0">
                <a:solidFill>
                  <a:schemeClr val="accent2"/>
                </a:solidFill>
                <a:ea typeface="SimSun" panose="02010600030101010101" pitchFamily="2" charset="-122"/>
              </a:rPr>
              <a:t>ata</a:t>
            </a:r>
            <a:r>
              <a:rPr lang="en-AU" altLang="zh-CN" dirty="0" smtClean="0">
                <a:solidFill>
                  <a:schemeClr val="accent2"/>
                </a:solidFill>
                <a:ea typeface="SimSun" panose="02010600030101010101" pitchFamily="2" charset="-122"/>
              </a:rPr>
              <a:t> </a:t>
            </a:r>
            <a:r>
              <a:rPr lang="en-US" altLang="zh-CN" dirty="0" smtClean="0">
                <a:solidFill>
                  <a:schemeClr val="accent2"/>
                </a:solidFill>
                <a:ea typeface="SimSun" panose="02010600030101010101" pitchFamily="2" charset="-122"/>
              </a:rPr>
              <a:t>f</a:t>
            </a:r>
            <a:r>
              <a:rPr lang="en-AU" altLang="zh-CN" dirty="0" err="1" smtClean="0">
                <a:solidFill>
                  <a:schemeClr val="accent2"/>
                </a:solidFill>
                <a:ea typeface="SimSun" panose="02010600030101010101" pitchFamily="2" charset="-122"/>
              </a:rPr>
              <a:t>ragmentation</a:t>
            </a:r>
            <a:r>
              <a:rPr lang="en-AU" altLang="zh-CN" dirty="0" smtClean="0">
                <a:solidFill>
                  <a:schemeClr val="accent2"/>
                </a:solidFill>
                <a:ea typeface="SimSun" panose="02010600030101010101" pitchFamily="2" charset="-122"/>
              </a:rPr>
              <a:t> </a:t>
            </a:r>
            <a:r>
              <a:rPr lang="en-AU" altLang="zh-CN" dirty="0" smtClean="0">
                <a:ea typeface="SimSun" panose="02010600030101010101" pitchFamily="2" charset="-122"/>
              </a:rPr>
              <a:t>(</a:t>
            </a:r>
            <a:r>
              <a:rPr lang="zh-CN" altLang="en-AU" dirty="0" smtClean="0">
                <a:latin typeface="楷体_GB2312" pitchFamily="49" charset="-122"/>
                <a:ea typeface="楷体_GB2312" pitchFamily="49" charset="-122"/>
              </a:rPr>
              <a:t>数据分段</a:t>
            </a:r>
            <a:r>
              <a:rPr lang="zh-CN" altLang="en-AU" dirty="0" smtClean="0">
                <a:latin typeface="楷体_GB2312" pitchFamily="49" charset="-122"/>
                <a:ea typeface="楷体_GB2312" pitchFamily="49" charset="-122"/>
              </a:rPr>
              <a:t>/分割</a:t>
            </a:r>
            <a:r>
              <a:rPr lang="zh-CN" altLang="en-AU" dirty="0" smtClean="0">
                <a:ea typeface="SimSun" panose="02010600030101010101" pitchFamily="2" charset="-122"/>
              </a:rPr>
              <a:t>)</a:t>
            </a:r>
            <a:r>
              <a:rPr lang="zh-CN" altLang="en-US" dirty="0" smtClean="0">
                <a:ea typeface="SimSun" panose="02010600030101010101" pitchFamily="2" charset="-122"/>
              </a:rPr>
              <a:t> </a:t>
            </a:r>
          </a:p>
          <a:p>
            <a:pPr lvl="1">
              <a:lnSpc>
                <a:spcPct val="100000"/>
              </a:lnSpc>
              <a:spcBef>
                <a:spcPct val="0"/>
              </a:spcBef>
            </a:pPr>
            <a:r>
              <a:rPr lang="en-AU" altLang="zh-CN" dirty="0" smtClean="0">
                <a:ea typeface="SimSun" panose="02010600030101010101" pitchFamily="2" charset="-122"/>
              </a:rPr>
              <a:t>Partitioning of global relation R into </a:t>
            </a:r>
            <a:r>
              <a:rPr lang="en-AU" altLang="zh-CN" dirty="0" smtClean="0">
                <a:solidFill>
                  <a:schemeClr val="accent2"/>
                </a:solidFill>
                <a:ea typeface="SimSun" panose="02010600030101010101" pitchFamily="2" charset="-122"/>
              </a:rPr>
              <a:t>fragments</a:t>
            </a:r>
            <a:r>
              <a:rPr lang="en-AU" altLang="zh-CN" dirty="0" smtClean="0">
                <a:ea typeface="SimSun" panose="02010600030101010101" pitchFamily="2" charset="-122"/>
              </a:rPr>
              <a:t> R</a:t>
            </a:r>
            <a:r>
              <a:rPr lang="en-AU" altLang="zh-CN" baseline="-25000" dirty="0" smtClean="0">
                <a:ea typeface="SimSun" panose="02010600030101010101" pitchFamily="2" charset="-122"/>
              </a:rPr>
              <a:t>1</a:t>
            </a:r>
            <a:r>
              <a:rPr lang="en-AU" altLang="zh-CN" dirty="0" smtClean="0">
                <a:ea typeface="SimSun" panose="02010600030101010101" pitchFamily="2" charset="-122"/>
              </a:rPr>
              <a:t>; R</a:t>
            </a:r>
            <a:r>
              <a:rPr lang="en-AU" altLang="zh-CN" baseline="-25000" dirty="0" smtClean="0">
                <a:ea typeface="SimSun" panose="02010600030101010101" pitchFamily="2" charset="-122"/>
              </a:rPr>
              <a:t>2</a:t>
            </a:r>
            <a:r>
              <a:rPr lang="en-AU" altLang="zh-CN" dirty="0" smtClean="0">
                <a:ea typeface="SimSun" panose="02010600030101010101" pitchFamily="2" charset="-122"/>
              </a:rPr>
              <a:t>; … ; R</a:t>
            </a:r>
            <a:r>
              <a:rPr lang="en-AU" altLang="zh-CN" baseline="-25000" dirty="0" smtClean="0">
                <a:ea typeface="SimSun" panose="02010600030101010101" pitchFamily="2" charset="-122"/>
              </a:rPr>
              <a:t>n</a:t>
            </a:r>
            <a:r>
              <a:rPr lang="en-AU" altLang="zh-CN" dirty="0" smtClean="0">
                <a:ea typeface="SimSun" panose="02010600030101010101" pitchFamily="2" charset="-122"/>
              </a:rPr>
              <a:t> which contain sufficient information to </a:t>
            </a:r>
            <a:r>
              <a:rPr lang="en-AU" altLang="zh-CN" dirty="0" smtClean="0">
                <a:solidFill>
                  <a:schemeClr val="accent2"/>
                </a:solidFill>
                <a:ea typeface="SimSun" panose="02010600030101010101" pitchFamily="2" charset="-122"/>
              </a:rPr>
              <a:t>reconstruct</a:t>
            </a:r>
            <a:r>
              <a:rPr lang="en-AU" altLang="zh-CN" dirty="0" smtClean="0">
                <a:ea typeface="SimSun" panose="02010600030101010101" pitchFamily="2" charset="-122"/>
              </a:rPr>
              <a:t> the original relation.</a:t>
            </a:r>
            <a:r>
              <a:rPr lang="en-US" altLang="zh-CN" dirty="0" smtClean="0">
                <a:ea typeface="SimSun" panose="02010600030101010101" pitchFamily="2" charset="-122"/>
              </a:rPr>
              <a:t> </a:t>
            </a:r>
          </a:p>
          <a:p>
            <a:pPr lvl="1">
              <a:lnSpc>
                <a:spcPct val="100000"/>
              </a:lnSpc>
              <a:spcBef>
                <a:spcPct val="0"/>
              </a:spcBef>
            </a:pPr>
            <a:endParaRPr lang="en-US" altLang="zh-CN" dirty="0" smtClean="0">
              <a:ea typeface="SimSun" panose="02010600030101010101" pitchFamily="2" charset="-122"/>
            </a:endParaRPr>
          </a:p>
          <a:p>
            <a:pPr lvl="1">
              <a:lnSpc>
                <a:spcPct val="100000"/>
              </a:lnSpc>
              <a:spcBef>
                <a:spcPct val="0"/>
              </a:spcBef>
            </a:pPr>
            <a:r>
              <a:rPr lang="en-US" altLang="zh-CN" dirty="0" smtClean="0">
                <a:ea typeface="SimSun" panose="02010600030101010101" pitchFamily="2" charset="-122"/>
              </a:rPr>
              <a:t>Fragmentation of </a:t>
            </a:r>
            <a:r>
              <a:rPr lang="en-US" altLang="zh-CN" dirty="0" smtClean="0">
                <a:solidFill>
                  <a:srgbClr val="FF0000"/>
                </a:solidFill>
                <a:ea typeface="SimSun" panose="02010600030101010101" pitchFamily="2" charset="-122"/>
              </a:rPr>
              <a:t>relations</a:t>
            </a:r>
          </a:p>
          <a:p>
            <a:pPr lvl="2"/>
            <a:r>
              <a:rPr lang="en-AU" altLang="zh-CN" dirty="0" smtClean="0">
                <a:ea typeface="SimSun" panose="02010600030101010101" pitchFamily="2" charset="-122"/>
              </a:rPr>
              <a:t>It is a </a:t>
            </a:r>
            <a:r>
              <a:rPr lang="en-AU" altLang="zh-CN" dirty="0" smtClean="0">
                <a:solidFill>
                  <a:schemeClr val="accent1"/>
                </a:solidFill>
                <a:ea typeface="SimSun" panose="02010600030101010101" pitchFamily="2" charset="-122"/>
              </a:rPr>
              <a:t>process</a:t>
            </a:r>
            <a:r>
              <a:rPr lang="en-AU" altLang="zh-CN" dirty="0" smtClean="0">
                <a:ea typeface="SimSun" panose="02010600030101010101" pitchFamily="2" charset="-122"/>
              </a:rPr>
              <a:t> of </a:t>
            </a:r>
            <a:r>
              <a:rPr lang="en-AU" altLang="zh-CN" dirty="0" smtClean="0">
                <a:solidFill>
                  <a:schemeClr val="accent2"/>
                </a:solidFill>
                <a:ea typeface="SimSun" panose="02010600030101010101" pitchFamily="2" charset="-122"/>
              </a:rPr>
              <a:t>decomposition of global relations into fragments</a:t>
            </a:r>
            <a:r>
              <a:rPr lang="en-AU" altLang="zh-CN" dirty="0" smtClean="0">
                <a:ea typeface="SimSun" panose="02010600030101010101" pitchFamily="2" charset="-122"/>
              </a:rPr>
              <a:t> (</a:t>
            </a:r>
            <a:r>
              <a:rPr lang="en-AU" altLang="zh-CN" dirty="0" smtClean="0">
                <a:solidFill>
                  <a:srgbClr val="FF0000"/>
                </a:solidFill>
                <a:ea typeface="SimSun" panose="02010600030101010101" pitchFamily="2" charset="-122"/>
              </a:rPr>
              <a:t>partitions</a:t>
            </a:r>
            <a:r>
              <a:rPr lang="en-AU" altLang="zh-CN" dirty="0" smtClean="0">
                <a:ea typeface="SimSun" panose="02010600030101010101" pitchFamily="2" charset="-122"/>
              </a:rPr>
              <a:t>, sub-relations)</a:t>
            </a:r>
          </a:p>
        </p:txBody>
      </p:sp>
      <p:sp>
        <p:nvSpPr>
          <p:cNvPr id="24580" name="Line 4"/>
          <p:cNvSpPr>
            <a:spLocks noChangeShapeType="1"/>
          </p:cNvSpPr>
          <p:nvPr/>
        </p:nvSpPr>
        <p:spPr bwMode="auto">
          <a:xfrm>
            <a:off x="3505200" y="5181600"/>
            <a:ext cx="838200" cy="0"/>
          </a:xfrm>
          <a:prstGeom prst="line">
            <a:avLst/>
          </a:prstGeom>
          <a:noFill/>
          <a:ln w="381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85" name="Rectangle 5"/>
          <p:cNvSpPr>
            <a:spLocks noChangeArrowheads="1"/>
          </p:cNvSpPr>
          <p:nvPr/>
        </p:nvSpPr>
        <p:spPr bwMode="auto">
          <a:xfrm>
            <a:off x="6248400" y="5562600"/>
            <a:ext cx="1214438" cy="396875"/>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000" b="1">
                <a:effectLst>
                  <a:outerShdw blurRad="38100" dist="38100" dir="2700000" algn="tl">
                    <a:srgbClr val="C0C0C0"/>
                  </a:outerShdw>
                </a:effectLst>
                <a:ea typeface="宋体" pitchFamily="2" charset="-122"/>
              </a:rPr>
              <a:t>Table T1</a:t>
            </a:r>
          </a:p>
        </p:txBody>
      </p:sp>
      <p:sp>
        <p:nvSpPr>
          <p:cNvPr id="97286" name="Rectangle 6"/>
          <p:cNvSpPr>
            <a:spLocks noChangeArrowheads="1"/>
          </p:cNvSpPr>
          <p:nvPr/>
        </p:nvSpPr>
        <p:spPr bwMode="auto">
          <a:xfrm>
            <a:off x="1143000" y="4343400"/>
            <a:ext cx="1214438" cy="396875"/>
          </a:xfrm>
          <a:prstGeom prst="rect">
            <a:avLst/>
          </a:prstGeom>
          <a:noFill/>
          <a:ln w="9525">
            <a:noFill/>
            <a:miter lim="800000"/>
            <a:headEnd/>
            <a:tailEnd/>
          </a:ln>
          <a:effectLst/>
        </p:spPr>
        <p:txBody>
          <a:bodyPr wrap="none" lIns="92075" tIns="46038" rIns="92075" bIns="46038">
            <a:spAutoFit/>
          </a:bodyPr>
          <a:lstStyle/>
          <a:p>
            <a:pPr>
              <a:defRPr/>
            </a:pPr>
            <a:r>
              <a:rPr kumimoji="1" lang="en-US" altLang="zh-CN" sz="2000" b="1">
                <a:effectLst>
                  <a:outerShdw blurRad="38100" dist="38100" dir="2700000" algn="tl">
                    <a:srgbClr val="C0C0C0"/>
                  </a:outerShdw>
                </a:effectLst>
                <a:ea typeface="宋体" pitchFamily="2" charset="-122"/>
              </a:rPr>
              <a:t>Table T1</a:t>
            </a:r>
          </a:p>
        </p:txBody>
      </p:sp>
      <p:grpSp>
        <p:nvGrpSpPr>
          <p:cNvPr id="24583" name="Group 7"/>
          <p:cNvGrpSpPr>
            <a:grpSpLocks/>
          </p:cNvGrpSpPr>
          <p:nvPr/>
        </p:nvGrpSpPr>
        <p:grpSpPr bwMode="auto">
          <a:xfrm>
            <a:off x="1143000" y="4587875"/>
            <a:ext cx="2278063" cy="1508125"/>
            <a:chOff x="1310" y="1822"/>
            <a:chExt cx="1435" cy="950"/>
          </a:xfrm>
        </p:grpSpPr>
        <p:sp>
          <p:nvSpPr>
            <p:cNvPr id="24689" name="Freeform 8"/>
            <p:cNvSpPr>
              <a:spLocks/>
            </p:cNvSpPr>
            <p:nvPr/>
          </p:nvSpPr>
          <p:spPr bwMode="auto">
            <a:xfrm>
              <a:off x="1310" y="1822"/>
              <a:ext cx="1435" cy="950"/>
            </a:xfrm>
            <a:custGeom>
              <a:avLst/>
              <a:gdLst>
                <a:gd name="T0" fmla="*/ 1434 w 1435"/>
                <a:gd name="T1" fmla="*/ 652 h 950"/>
                <a:gd name="T2" fmla="*/ 0 w 1435"/>
                <a:gd name="T3" fmla="*/ 949 h 950"/>
                <a:gd name="T4" fmla="*/ 0 w 1435"/>
                <a:gd name="T5" fmla="*/ 294 h 950"/>
                <a:gd name="T6" fmla="*/ 1434 w 1435"/>
                <a:gd name="T7" fmla="*/ 0 h 950"/>
                <a:gd name="T8" fmla="*/ 1434 w 1435"/>
                <a:gd name="T9" fmla="*/ 652 h 950"/>
                <a:gd name="T10" fmla="*/ 0 60000 65536"/>
                <a:gd name="T11" fmla="*/ 0 60000 65536"/>
                <a:gd name="T12" fmla="*/ 0 60000 65536"/>
                <a:gd name="T13" fmla="*/ 0 60000 65536"/>
                <a:gd name="T14" fmla="*/ 0 60000 65536"/>
                <a:gd name="T15" fmla="*/ 0 w 1435"/>
                <a:gd name="T16" fmla="*/ 0 h 950"/>
                <a:gd name="T17" fmla="*/ 1435 w 1435"/>
                <a:gd name="T18" fmla="*/ 950 h 950"/>
              </a:gdLst>
              <a:ahLst/>
              <a:cxnLst>
                <a:cxn ang="T10">
                  <a:pos x="T0" y="T1"/>
                </a:cxn>
                <a:cxn ang="T11">
                  <a:pos x="T2" y="T3"/>
                </a:cxn>
                <a:cxn ang="T12">
                  <a:pos x="T4" y="T5"/>
                </a:cxn>
                <a:cxn ang="T13">
                  <a:pos x="T6" y="T7"/>
                </a:cxn>
                <a:cxn ang="T14">
                  <a:pos x="T8" y="T9"/>
                </a:cxn>
              </a:cxnLst>
              <a:rect l="T15" t="T16" r="T17" b="T18"/>
              <a:pathLst>
                <a:path w="1435" h="950">
                  <a:moveTo>
                    <a:pt x="1434" y="652"/>
                  </a:moveTo>
                  <a:lnTo>
                    <a:pt x="0" y="949"/>
                  </a:lnTo>
                  <a:lnTo>
                    <a:pt x="0" y="294"/>
                  </a:lnTo>
                  <a:lnTo>
                    <a:pt x="1434" y="0"/>
                  </a:lnTo>
                  <a:lnTo>
                    <a:pt x="1434" y="652"/>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0" name="Freeform 9"/>
            <p:cNvSpPr>
              <a:spLocks/>
            </p:cNvSpPr>
            <p:nvPr/>
          </p:nvSpPr>
          <p:spPr bwMode="auto">
            <a:xfrm>
              <a:off x="1375" y="1885"/>
              <a:ext cx="1310" cy="827"/>
            </a:xfrm>
            <a:custGeom>
              <a:avLst/>
              <a:gdLst>
                <a:gd name="T0" fmla="*/ 1309 w 1310"/>
                <a:gd name="T1" fmla="*/ 556 h 827"/>
                <a:gd name="T2" fmla="*/ 0 w 1310"/>
                <a:gd name="T3" fmla="*/ 826 h 827"/>
                <a:gd name="T4" fmla="*/ 0 w 1310"/>
                <a:gd name="T5" fmla="*/ 269 h 827"/>
                <a:gd name="T6" fmla="*/ 1309 w 1310"/>
                <a:gd name="T7" fmla="*/ 0 h 827"/>
                <a:gd name="T8" fmla="*/ 1309 w 1310"/>
                <a:gd name="T9" fmla="*/ 556 h 827"/>
                <a:gd name="T10" fmla="*/ 0 60000 65536"/>
                <a:gd name="T11" fmla="*/ 0 60000 65536"/>
                <a:gd name="T12" fmla="*/ 0 60000 65536"/>
                <a:gd name="T13" fmla="*/ 0 60000 65536"/>
                <a:gd name="T14" fmla="*/ 0 60000 65536"/>
                <a:gd name="T15" fmla="*/ 0 w 1310"/>
                <a:gd name="T16" fmla="*/ 0 h 827"/>
                <a:gd name="T17" fmla="*/ 1310 w 1310"/>
                <a:gd name="T18" fmla="*/ 827 h 827"/>
              </a:gdLst>
              <a:ahLst/>
              <a:cxnLst>
                <a:cxn ang="T10">
                  <a:pos x="T0" y="T1"/>
                </a:cxn>
                <a:cxn ang="T11">
                  <a:pos x="T2" y="T3"/>
                </a:cxn>
                <a:cxn ang="T12">
                  <a:pos x="T4" y="T5"/>
                </a:cxn>
                <a:cxn ang="T13">
                  <a:pos x="T6" y="T7"/>
                </a:cxn>
                <a:cxn ang="T14">
                  <a:pos x="T8" y="T9"/>
                </a:cxn>
              </a:cxnLst>
              <a:rect l="T15" t="T16" r="T17" b="T18"/>
              <a:pathLst>
                <a:path w="1310" h="827">
                  <a:moveTo>
                    <a:pt x="1309" y="556"/>
                  </a:moveTo>
                  <a:lnTo>
                    <a:pt x="0" y="826"/>
                  </a:lnTo>
                  <a:lnTo>
                    <a:pt x="0" y="269"/>
                  </a:lnTo>
                  <a:lnTo>
                    <a:pt x="1309" y="0"/>
                  </a:lnTo>
                  <a:lnTo>
                    <a:pt x="1309" y="556"/>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1" name="Freeform 10"/>
            <p:cNvSpPr>
              <a:spLocks/>
            </p:cNvSpPr>
            <p:nvPr/>
          </p:nvSpPr>
          <p:spPr bwMode="auto">
            <a:xfrm>
              <a:off x="1438" y="2147"/>
              <a:ext cx="173" cy="161"/>
            </a:xfrm>
            <a:custGeom>
              <a:avLst/>
              <a:gdLst>
                <a:gd name="T0" fmla="*/ 172 w 173"/>
                <a:gd name="T1" fmla="*/ 124 h 161"/>
                <a:gd name="T2" fmla="*/ 172 w 173"/>
                <a:gd name="T3" fmla="*/ 0 h 161"/>
                <a:gd name="T4" fmla="*/ 0 w 173"/>
                <a:gd name="T5" fmla="*/ 37 h 161"/>
                <a:gd name="T6" fmla="*/ 0 w 173"/>
                <a:gd name="T7" fmla="*/ 160 h 161"/>
                <a:gd name="T8" fmla="*/ 172 w 173"/>
                <a:gd name="T9" fmla="*/ 124 h 161"/>
                <a:gd name="T10" fmla="*/ 0 60000 65536"/>
                <a:gd name="T11" fmla="*/ 0 60000 65536"/>
                <a:gd name="T12" fmla="*/ 0 60000 65536"/>
                <a:gd name="T13" fmla="*/ 0 60000 65536"/>
                <a:gd name="T14" fmla="*/ 0 60000 65536"/>
                <a:gd name="T15" fmla="*/ 0 w 173"/>
                <a:gd name="T16" fmla="*/ 0 h 161"/>
                <a:gd name="T17" fmla="*/ 173 w 173"/>
                <a:gd name="T18" fmla="*/ 161 h 161"/>
              </a:gdLst>
              <a:ahLst/>
              <a:cxnLst>
                <a:cxn ang="T10">
                  <a:pos x="T0" y="T1"/>
                </a:cxn>
                <a:cxn ang="T11">
                  <a:pos x="T2" y="T3"/>
                </a:cxn>
                <a:cxn ang="T12">
                  <a:pos x="T4" y="T5"/>
                </a:cxn>
                <a:cxn ang="T13">
                  <a:pos x="T6" y="T7"/>
                </a:cxn>
                <a:cxn ang="T14">
                  <a:pos x="T8" y="T9"/>
                </a:cxn>
              </a:cxnLst>
              <a:rect l="T15" t="T16" r="T17" b="T18"/>
              <a:pathLst>
                <a:path w="173" h="161">
                  <a:moveTo>
                    <a:pt x="172" y="124"/>
                  </a:moveTo>
                  <a:lnTo>
                    <a:pt x="172" y="0"/>
                  </a:lnTo>
                  <a:lnTo>
                    <a:pt x="0" y="37"/>
                  </a:lnTo>
                  <a:lnTo>
                    <a:pt x="0" y="160"/>
                  </a:lnTo>
                  <a:lnTo>
                    <a:pt x="172" y="12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2" name="Freeform 11"/>
            <p:cNvSpPr>
              <a:spLocks/>
            </p:cNvSpPr>
            <p:nvPr/>
          </p:nvSpPr>
          <p:spPr bwMode="auto">
            <a:xfrm>
              <a:off x="1686" y="2097"/>
              <a:ext cx="176" cy="160"/>
            </a:xfrm>
            <a:custGeom>
              <a:avLst/>
              <a:gdLst>
                <a:gd name="T0" fmla="*/ 175 w 176"/>
                <a:gd name="T1" fmla="*/ 123 h 160"/>
                <a:gd name="T2" fmla="*/ 175 w 176"/>
                <a:gd name="T3" fmla="*/ 0 h 160"/>
                <a:gd name="T4" fmla="*/ 0 w 176"/>
                <a:gd name="T5" fmla="*/ 35 h 160"/>
                <a:gd name="T6" fmla="*/ 0 w 176"/>
                <a:gd name="T7" fmla="*/ 159 h 160"/>
                <a:gd name="T8" fmla="*/ 175 w 176"/>
                <a:gd name="T9" fmla="*/ 123 h 160"/>
                <a:gd name="T10" fmla="*/ 0 60000 65536"/>
                <a:gd name="T11" fmla="*/ 0 60000 65536"/>
                <a:gd name="T12" fmla="*/ 0 60000 65536"/>
                <a:gd name="T13" fmla="*/ 0 60000 65536"/>
                <a:gd name="T14" fmla="*/ 0 60000 65536"/>
                <a:gd name="T15" fmla="*/ 0 w 176"/>
                <a:gd name="T16" fmla="*/ 0 h 160"/>
                <a:gd name="T17" fmla="*/ 176 w 176"/>
                <a:gd name="T18" fmla="*/ 160 h 160"/>
              </a:gdLst>
              <a:ahLst/>
              <a:cxnLst>
                <a:cxn ang="T10">
                  <a:pos x="T0" y="T1"/>
                </a:cxn>
                <a:cxn ang="T11">
                  <a:pos x="T2" y="T3"/>
                </a:cxn>
                <a:cxn ang="T12">
                  <a:pos x="T4" y="T5"/>
                </a:cxn>
                <a:cxn ang="T13">
                  <a:pos x="T6" y="T7"/>
                </a:cxn>
                <a:cxn ang="T14">
                  <a:pos x="T8" y="T9"/>
                </a:cxn>
              </a:cxnLst>
              <a:rect l="T15" t="T16" r="T17" b="T18"/>
              <a:pathLst>
                <a:path w="176" h="160">
                  <a:moveTo>
                    <a:pt x="175" y="123"/>
                  </a:moveTo>
                  <a:lnTo>
                    <a:pt x="175" y="0"/>
                  </a:lnTo>
                  <a:lnTo>
                    <a:pt x="0" y="35"/>
                  </a:lnTo>
                  <a:lnTo>
                    <a:pt x="0" y="159"/>
                  </a:lnTo>
                  <a:lnTo>
                    <a:pt x="175"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3" name="Freeform 12"/>
            <p:cNvSpPr>
              <a:spLocks/>
            </p:cNvSpPr>
            <p:nvPr/>
          </p:nvSpPr>
          <p:spPr bwMode="auto">
            <a:xfrm>
              <a:off x="1932" y="2046"/>
              <a:ext cx="180" cy="159"/>
            </a:xfrm>
            <a:custGeom>
              <a:avLst/>
              <a:gdLst>
                <a:gd name="T0" fmla="*/ 179 w 180"/>
                <a:gd name="T1" fmla="*/ 121 h 159"/>
                <a:gd name="T2" fmla="*/ 179 w 180"/>
                <a:gd name="T3" fmla="*/ 0 h 159"/>
                <a:gd name="T4" fmla="*/ 0 w 180"/>
                <a:gd name="T5" fmla="*/ 35 h 159"/>
                <a:gd name="T6" fmla="*/ 0 w 180"/>
                <a:gd name="T7" fmla="*/ 158 h 159"/>
                <a:gd name="T8" fmla="*/ 179 w 180"/>
                <a:gd name="T9" fmla="*/ 121 h 159"/>
                <a:gd name="T10" fmla="*/ 0 60000 65536"/>
                <a:gd name="T11" fmla="*/ 0 60000 65536"/>
                <a:gd name="T12" fmla="*/ 0 60000 65536"/>
                <a:gd name="T13" fmla="*/ 0 60000 65536"/>
                <a:gd name="T14" fmla="*/ 0 60000 65536"/>
                <a:gd name="T15" fmla="*/ 0 w 180"/>
                <a:gd name="T16" fmla="*/ 0 h 159"/>
                <a:gd name="T17" fmla="*/ 180 w 180"/>
                <a:gd name="T18" fmla="*/ 159 h 159"/>
              </a:gdLst>
              <a:ahLst/>
              <a:cxnLst>
                <a:cxn ang="T10">
                  <a:pos x="T0" y="T1"/>
                </a:cxn>
                <a:cxn ang="T11">
                  <a:pos x="T2" y="T3"/>
                </a:cxn>
                <a:cxn ang="T12">
                  <a:pos x="T4" y="T5"/>
                </a:cxn>
                <a:cxn ang="T13">
                  <a:pos x="T6" y="T7"/>
                </a:cxn>
                <a:cxn ang="T14">
                  <a:pos x="T8" y="T9"/>
                </a:cxn>
              </a:cxnLst>
              <a:rect l="T15" t="T16" r="T17" b="T18"/>
              <a:pathLst>
                <a:path w="180" h="159">
                  <a:moveTo>
                    <a:pt x="179" y="121"/>
                  </a:moveTo>
                  <a:lnTo>
                    <a:pt x="179" y="0"/>
                  </a:lnTo>
                  <a:lnTo>
                    <a:pt x="0" y="35"/>
                  </a:lnTo>
                  <a:lnTo>
                    <a:pt x="0" y="158"/>
                  </a:lnTo>
                  <a:lnTo>
                    <a:pt x="179" y="12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4" name="Freeform 13"/>
            <p:cNvSpPr>
              <a:spLocks/>
            </p:cNvSpPr>
            <p:nvPr/>
          </p:nvSpPr>
          <p:spPr bwMode="auto">
            <a:xfrm>
              <a:off x="2185" y="1994"/>
              <a:ext cx="176" cy="156"/>
            </a:xfrm>
            <a:custGeom>
              <a:avLst/>
              <a:gdLst>
                <a:gd name="T0" fmla="*/ 175 w 176"/>
                <a:gd name="T1" fmla="*/ 120 h 156"/>
                <a:gd name="T2" fmla="*/ 175 w 176"/>
                <a:gd name="T3" fmla="*/ 0 h 156"/>
                <a:gd name="T4" fmla="*/ 0 w 176"/>
                <a:gd name="T5" fmla="*/ 34 h 156"/>
                <a:gd name="T6" fmla="*/ 0 w 176"/>
                <a:gd name="T7" fmla="*/ 155 h 156"/>
                <a:gd name="T8" fmla="*/ 175 w 176"/>
                <a:gd name="T9" fmla="*/ 120 h 156"/>
                <a:gd name="T10" fmla="*/ 0 60000 65536"/>
                <a:gd name="T11" fmla="*/ 0 60000 65536"/>
                <a:gd name="T12" fmla="*/ 0 60000 65536"/>
                <a:gd name="T13" fmla="*/ 0 60000 65536"/>
                <a:gd name="T14" fmla="*/ 0 60000 65536"/>
                <a:gd name="T15" fmla="*/ 0 w 176"/>
                <a:gd name="T16" fmla="*/ 0 h 156"/>
                <a:gd name="T17" fmla="*/ 176 w 176"/>
                <a:gd name="T18" fmla="*/ 156 h 156"/>
              </a:gdLst>
              <a:ahLst/>
              <a:cxnLst>
                <a:cxn ang="T10">
                  <a:pos x="T0" y="T1"/>
                </a:cxn>
                <a:cxn ang="T11">
                  <a:pos x="T2" y="T3"/>
                </a:cxn>
                <a:cxn ang="T12">
                  <a:pos x="T4" y="T5"/>
                </a:cxn>
                <a:cxn ang="T13">
                  <a:pos x="T6" y="T7"/>
                </a:cxn>
                <a:cxn ang="T14">
                  <a:pos x="T8" y="T9"/>
                </a:cxn>
              </a:cxnLst>
              <a:rect l="T15" t="T16" r="T17" b="T18"/>
              <a:pathLst>
                <a:path w="176" h="156">
                  <a:moveTo>
                    <a:pt x="175" y="120"/>
                  </a:moveTo>
                  <a:lnTo>
                    <a:pt x="175" y="0"/>
                  </a:lnTo>
                  <a:lnTo>
                    <a:pt x="0" y="34"/>
                  </a:lnTo>
                  <a:lnTo>
                    <a:pt x="0" y="155"/>
                  </a:lnTo>
                  <a:lnTo>
                    <a:pt x="175" y="12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5" name="Freeform 14"/>
            <p:cNvSpPr>
              <a:spLocks/>
            </p:cNvSpPr>
            <p:nvPr/>
          </p:nvSpPr>
          <p:spPr bwMode="auto">
            <a:xfrm>
              <a:off x="2436" y="1942"/>
              <a:ext cx="175" cy="159"/>
            </a:xfrm>
            <a:custGeom>
              <a:avLst/>
              <a:gdLst>
                <a:gd name="T0" fmla="*/ 174 w 175"/>
                <a:gd name="T1" fmla="*/ 122 h 159"/>
                <a:gd name="T2" fmla="*/ 174 w 175"/>
                <a:gd name="T3" fmla="*/ 0 h 159"/>
                <a:gd name="T4" fmla="*/ 0 w 175"/>
                <a:gd name="T5" fmla="*/ 36 h 159"/>
                <a:gd name="T6" fmla="*/ 0 w 175"/>
                <a:gd name="T7" fmla="*/ 158 h 159"/>
                <a:gd name="T8" fmla="*/ 174 w 175"/>
                <a:gd name="T9" fmla="*/ 122 h 159"/>
                <a:gd name="T10" fmla="*/ 0 60000 65536"/>
                <a:gd name="T11" fmla="*/ 0 60000 65536"/>
                <a:gd name="T12" fmla="*/ 0 60000 65536"/>
                <a:gd name="T13" fmla="*/ 0 60000 65536"/>
                <a:gd name="T14" fmla="*/ 0 60000 65536"/>
                <a:gd name="T15" fmla="*/ 0 w 175"/>
                <a:gd name="T16" fmla="*/ 0 h 159"/>
                <a:gd name="T17" fmla="*/ 175 w 175"/>
                <a:gd name="T18" fmla="*/ 159 h 159"/>
              </a:gdLst>
              <a:ahLst/>
              <a:cxnLst>
                <a:cxn ang="T10">
                  <a:pos x="T0" y="T1"/>
                </a:cxn>
                <a:cxn ang="T11">
                  <a:pos x="T2" y="T3"/>
                </a:cxn>
                <a:cxn ang="T12">
                  <a:pos x="T4" y="T5"/>
                </a:cxn>
                <a:cxn ang="T13">
                  <a:pos x="T6" y="T7"/>
                </a:cxn>
                <a:cxn ang="T14">
                  <a:pos x="T8" y="T9"/>
                </a:cxn>
              </a:cxnLst>
              <a:rect l="T15" t="T16" r="T17" b="T18"/>
              <a:pathLst>
                <a:path w="175" h="159">
                  <a:moveTo>
                    <a:pt x="174" y="122"/>
                  </a:moveTo>
                  <a:lnTo>
                    <a:pt x="174" y="0"/>
                  </a:lnTo>
                  <a:lnTo>
                    <a:pt x="0" y="36"/>
                  </a:lnTo>
                  <a:lnTo>
                    <a:pt x="0" y="158"/>
                  </a:lnTo>
                  <a:lnTo>
                    <a:pt x="174" y="122"/>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6" name="Freeform 15"/>
            <p:cNvSpPr>
              <a:spLocks/>
            </p:cNvSpPr>
            <p:nvPr/>
          </p:nvSpPr>
          <p:spPr bwMode="auto">
            <a:xfrm>
              <a:off x="1438" y="2318"/>
              <a:ext cx="173" cy="159"/>
            </a:xfrm>
            <a:custGeom>
              <a:avLst/>
              <a:gdLst>
                <a:gd name="T0" fmla="*/ 172 w 173"/>
                <a:gd name="T1" fmla="*/ 122 h 159"/>
                <a:gd name="T2" fmla="*/ 172 w 173"/>
                <a:gd name="T3" fmla="*/ 0 h 159"/>
                <a:gd name="T4" fmla="*/ 0 w 173"/>
                <a:gd name="T5" fmla="*/ 35 h 159"/>
                <a:gd name="T6" fmla="*/ 0 w 173"/>
                <a:gd name="T7" fmla="*/ 158 h 159"/>
                <a:gd name="T8" fmla="*/ 172 w 173"/>
                <a:gd name="T9" fmla="*/ 122 h 159"/>
                <a:gd name="T10" fmla="*/ 0 60000 65536"/>
                <a:gd name="T11" fmla="*/ 0 60000 65536"/>
                <a:gd name="T12" fmla="*/ 0 60000 65536"/>
                <a:gd name="T13" fmla="*/ 0 60000 65536"/>
                <a:gd name="T14" fmla="*/ 0 60000 65536"/>
                <a:gd name="T15" fmla="*/ 0 w 173"/>
                <a:gd name="T16" fmla="*/ 0 h 159"/>
                <a:gd name="T17" fmla="*/ 173 w 173"/>
                <a:gd name="T18" fmla="*/ 159 h 159"/>
              </a:gdLst>
              <a:ahLst/>
              <a:cxnLst>
                <a:cxn ang="T10">
                  <a:pos x="T0" y="T1"/>
                </a:cxn>
                <a:cxn ang="T11">
                  <a:pos x="T2" y="T3"/>
                </a:cxn>
                <a:cxn ang="T12">
                  <a:pos x="T4" y="T5"/>
                </a:cxn>
                <a:cxn ang="T13">
                  <a:pos x="T6" y="T7"/>
                </a:cxn>
                <a:cxn ang="T14">
                  <a:pos x="T8" y="T9"/>
                </a:cxn>
              </a:cxnLst>
              <a:rect l="T15" t="T16" r="T17" b="T18"/>
              <a:pathLst>
                <a:path w="173" h="159">
                  <a:moveTo>
                    <a:pt x="172" y="122"/>
                  </a:moveTo>
                  <a:lnTo>
                    <a:pt x="172" y="0"/>
                  </a:lnTo>
                  <a:lnTo>
                    <a:pt x="0" y="35"/>
                  </a:lnTo>
                  <a:lnTo>
                    <a:pt x="0" y="158"/>
                  </a:lnTo>
                  <a:lnTo>
                    <a:pt x="172" y="122"/>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7" name="Freeform 16"/>
            <p:cNvSpPr>
              <a:spLocks/>
            </p:cNvSpPr>
            <p:nvPr/>
          </p:nvSpPr>
          <p:spPr bwMode="auto">
            <a:xfrm>
              <a:off x="1686" y="2269"/>
              <a:ext cx="176" cy="157"/>
            </a:xfrm>
            <a:custGeom>
              <a:avLst/>
              <a:gdLst>
                <a:gd name="T0" fmla="*/ 175 w 176"/>
                <a:gd name="T1" fmla="*/ 119 h 157"/>
                <a:gd name="T2" fmla="*/ 175 w 176"/>
                <a:gd name="T3" fmla="*/ 0 h 157"/>
                <a:gd name="T4" fmla="*/ 0 w 176"/>
                <a:gd name="T5" fmla="*/ 34 h 157"/>
                <a:gd name="T6" fmla="*/ 0 w 176"/>
                <a:gd name="T7" fmla="*/ 156 h 157"/>
                <a:gd name="T8" fmla="*/ 175 w 176"/>
                <a:gd name="T9" fmla="*/ 119 h 157"/>
                <a:gd name="T10" fmla="*/ 0 60000 65536"/>
                <a:gd name="T11" fmla="*/ 0 60000 65536"/>
                <a:gd name="T12" fmla="*/ 0 60000 65536"/>
                <a:gd name="T13" fmla="*/ 0 60000 65536"/>
                <a:gd name="T14" fmla="*/ 0 60000 65536"/>
                <a:gd name="T15" fmla="*/ 0 w 176"/>
                <a:gd name="T16" fmla="*/ 0 h 157"/>
                <a:gd name="T17" fmla="*/ 176 w 176"/>
                <a:gd name="T18" fmla="*/ 157 h 157"/>
              </a:gdLst>
              <a:ahLst/>
              <a:cxnLst>
                <a:cxn ang="T10">
                  <a:pos x="T0" y="T1"/>
                </a:cxn>
                <a:cxn ang="T11">
                  <a:pos x="T2" y="T3"/>
                </a:cxn>
                <a:cxn ang="T12">
                  <a:pos x="T4" y="T5"/>
                </a:cxn>
                <a:cxn ang="T13">
                  <a:pos x="T6" y="T7"/>
                </a:cxn>
                <a:cxn ang="T14">
                  <a:pos x="T8" y="T9"/>
                </a:cxn>
              </a:cxnLst>
              <a:rect l="T15" t="T16" r="T17" b="T18"/>
              <a:pathLst>
                <a:path w="176" h="157">
                  <a:moveTo>
                    <a:pt x="175" y="119"/>
                  </a:moveTo>
                  <a:lnTo>
                    <a:pt x="175" y="0"/>
                  </a:lnTo>
                  <a:lnTo>
                    <a:pt x="0" y="34"/>
                  </a:lnTo>
                  <a:lnTo>
                    <a:pt x="0" y="156"/>
                  </a:lnTo>
                  <a:lnTo>
                    <a:pt x="175" y="119"/>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8" name="Freeform 17"/>
            <p:cNvSpPr>
              <a:spLocks/>
            </p:cNvSpPr>
            <p:nvPr/>
          </p:nvSpPr>
          <p:spPr bwMode="auto">
            <a:xfrm>
              <a:off x="1932" y="2215"/>
              <a:ext cx="180" cy="162"/>
            </a:xfrm>
            <a:custGeom>
              <a:avLst/>
              <a:gdLst>
                <a:gd name="T0" fmla="*/ 179 w 180"/>
                <a:gd name="T1" fmla="*/ 123 h 162"/>
                <a:gd name="T2" fmla="*/ 179 w 180"/>
                <a:gd name="T3" fmla="*/ 0 h 162"/>
                <a:gd name="T4" fmla="*/ 0 w 180"/>
                <a:gd name="T5" fmla="*/ 35 h 162"/>
                <a:gd name="T6" fmla="*/ 0 w 180"/>
                <a:gd name="T7" fmla="*/ 161 h 162"/>
                <a:gd name="T8" fmla="*/ 179 w 180"/>
                <a:gd name="T9" fmla="*/ 123 h 162"/>
                <a:gd name="T10" fmla="*/ 0 60000 65536"/>
                <a:gd name="T11" fmla="*/ 0 60000 65536"/>
                <a:gd name="T12" fmla="*/ 0 60000 65536"/>
                <a:gd name="T13" fmla="*/ 0 60000 65536"/>
                <a:gd name="T14" fmla="*/ 0 60000 65536"/>
                <a:gd name="T15" fmla="*/ 0 w 180"/>
                <a:gd name="T16" fmla="*/ 0 h 162"/>
                <a:gd name="T17" fmla="*/ 180 w 180"/>
                <a:gd name="T18" fmla="*/ 162 h 162"/>
              </a:gdLst>
              <a:ahLst/>
              <a:cxnLst>
                <a:cxn ang="T10">
                  <a:pos x="T0" y="T1"/>
                </a:cxn>
                <a:cxn ang="T11">
                  <a:pos x="T2" y="T3"/>
                </a:cxn>
                <a:cxn ang="T12">
                  <a:pos x="T4" y="T5"/>
                </a:cxn>
                <a:cxn ang="T13">
                  <a:pos x="T6" y="T7"/>
                </a:cxn>
                <a:cxn ang="T14">
                  <a:pos x="T8" y="T9"/>
                </a:cxn>
              </a:cxnLst>
              <a:rect l="T15" t="T16" r="T17" b="T18"/>
              <a:pathLst>
                <a:path w="180" h="162">
                  <a:moveTo>
                    <a:pt x="179" y="123"/>
                  </a:moveTo>
                  <a:lnTo>
                    <a:pt x="179" y="0"/>
                  </a:lnTo>
                  <a:lnTo>
                    <a:pt x="0" y="35"/>
                  </a:lnTo>
                  <a:lnTo>
                    <a:pt x="0" y="161"/>
                  </a:lnTo>
                  <a:lnTo>
                    <a:pt x="179" y="12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99" name="Freeform 18"/>
            <p:cNvSpPr>
              <a:spLocks/>
            </p:cNvSpPr>
            <p:nvPr/>
          </p:nvSpPr>
          <p:spPr bwMode="auto">
            <a:xfrm>
              <a:off x="2185" y="2163"/>
              <a:ext cx="176" cy="159"/>
            </a:xfrm>
            <a:custGeom>
              <a:avLst/>
              <a:gdLst>
                <a:gd name="T0" fmla="*/ 175 w 176"/>
                <a:gd name="T1" fmla="*/ 122 h 159"/>
                <a:gd name="T2" fmla="*/ 175 w 176"/>
                <a:gd name="T3" fmla="*/ 0 h 159"/>
                <a:gd name="T4" fmla="*/ 0 w 176"/>
                <a:gd name="T5" fmla="*/ 36 h 159"/>
                <a:gd name="T6" fmla="*/ 0 w 176"/>
                <a:gd name="T7" fmla="*/ 158 h 159"/>
                <a:gd name="T8" fmla="*/ 175 w 176"/>
                <a:gd name="T9" fmla="*/ 122 h 159"/>
                <a:gd name="T10" fmla="*/ 0 60000 65536"/>
                <a:gd name="T11" fmla="*/ 0 60000 65536"/>
                <a:gd name="T12" fmla="*/ 0 60000 65536"/>
                <a:gd name="T13" fmla="*/ 0 60000 65536"/>
                <a:gd name="T14" fmla="*/ 0 60000 65536"/>
                <a:gd name="T15" fmla="*/ 0 w 176"/>
                <a:gd name="T16" fmla="*/ 0 h 159"/>
                <a:gd name="T17" fmla="*/ 176 w 176"/>
                <a:gd name="T18" fmla="*/ 159 h 159"/>
              </a:gdLst>
              <a:ahLst/>
              <a:cxnLst>
                <a:cxn ang="T10">
                  <a:pos x="T0" y="T1"/>
                </a:cxn>
                <a:cxn ang="T11">
                  <a:pos x="T2" y="T3"/>
                </a:cxn>
                <a:cxn ang="T12">
                  <a:pos x="T4" y="T5"/>
                </a:cxn>
                <a:cxn ang="T13">
                  <a:pos x="T6" y="T7"/>
                </a:cxn>
                <a:cxn ang="T14">
                  <a:pos x="T8" y="T9"/>
                </a:cxn>
              </a:cxnLst>
              <a:rect l="T15" t="T16" r="T17" b="T18"/>
              <a:pathLst>
                <a:path w="176" h="159">
                  <a:moveTo>
                    <a:pt x="175" y="122"/>
                  </a:moveTo>
                  <a:lnTo>
                    <a:pt x="175" y="0"/>
                  </a:lnTo>
                  <a:lnTo>
                    <a:pt x="0" y="36"/>
                  </a:lnTo>
                  <a:lnTo>
                    <a:pt x="0" y="158"/>
                  </a:lnTo>
                  <a:lnTo>
                    <a:pt x="175" y="122"/>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700" name="Freeform 19"/>
            <p:cNvSpPr>
              <a:spLocks/>
            </p:cNvSpPr>
            <p:nvPr/>
          </p:nvSpPr>
          <p:spPr bwMode="auto">
            <a:xfrm>
              <a:off x="2436" y="2114"/>
              <a:ext cx="175" cy="156"/>
            </a:xfrm>
            <a:custGeom>
              <a:avLst/>
              <a:gdLst>
                <a:gd name="T0" fmla="*/ 174 w 175"/>
                <a:gd name="T1" fmla="*/ 120 h 156"/>
                <a:gd name="T2" fmla="*/ 174 w 175"/>
                <a:gd name="T3" fmla="*/ 0 h 156"/>
                <a:gd name="T4" fmla="*/ 0 w 175"/>
                <a:gd name="T5" fmla="*/ 34 h 156"/>
                <a:gd name="T6" fmla="*/ 0 w 175"/>
                <a:gd name="T7" fmla="*/ 155 h 156"/>
                <a:gd name="T8" fmla="*/ 174 w 175"/>
                <a:gd name="T9" fmla="*/ 120 h 156"/>
                <a:gd name="T10" fmla="*/ 0 60000 65536"/>
                <a:gd name="T11" fmla="*/ 0 60000 65536"/>
                <a:gd name="T12" fmla="*/ 0 60000 65536"/>
                <a:gd name="T13" fmla="*/ 0 60000 65536"/>
                <a:gd name="T14" fmla="*/ 0 60000 65536"/>
                <a:gd name="T15" fmla="*/ 0 w 175"/>
                <a:gd name="T16" fmla="*/ 0 h 156"/>
                <a:gd name="T17" fmla="*/ 175 w 175"/>
                <a:gd name="T18" fmla="*/ 156 h 156"/>
              </a:gdLst>
              <a:ahLst/>
              <a:cxnLst>
                <a:cxn ang="T10">
                  <a:pos x="T0" y="T1"/>
                </a:cxn>
                <a:cxn ang="T11">
                  <a:pos x="T2" y="T3"/>
                </a:cxn>
                <a:cxn ang="T12">
                  <a:pos x="T4" y="T5"/>
                </a:cxn>
                <a:cxn ang="T13">
                  <a:pos x="T6" y="T7"/>
                </a:cxn>
                <a:cxn ang="T14">
                  <a:pos x="T8" y="T9"/>
                </a:cxn>
              </a:cxnLst>
              <a:rect l="T15" t="T16" r="T17" b="T18"/>
              <a:pathLst>
                <a:path w="175" h="156">
                  <a:moveTo>
                    <a:pt x="174" y="120"/>
                  </a:moveTo>
                  <a:lnTo>
                    <a:pt x="174" y="0"/>
                  </a:lnTo>
                  <a:lnTo>
                    <a:pt x="0" y="34"/>
                  </a:lnTo>
                  <a:lnTo>
                    <a:pt x="0" y="155"/>
                  </a:lnTo>
                  <a:lnTo>
                    <a:pt x="174" y="12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701" name="Freeform 20"/>
            <p:cNvSpPr>
              <a:spLocks/>
            </p:cNvSpPr>
            <p:nvPr/>
          </p:nvSpPr>
          <p:spPr bwMode="auto">
            <a:xfrm>
              <a:off x="1438" y="2490"/>
              <a:ext cx="173" cy="159"/>
            </a:xfrm>
            <a:custGeom>
              <a:avLst/>
              <a:gdLst>
                <a:gd name="T0" fmla="*/ 172 w 173"/>
                <a:gd name="T1" fmla="*/ 121 h 159"/>
                <a:gd name="T2" fmla="*/ 172 w 173"/>
                <a:gd name="T3" fmla="*/ 0 h 159"/>
                <a:gd name="T4" fmla="*/ 0 w 173"/>
                <a:gd name="T5" fmla="*/ 35 h 159"/>
                <a:gd name="T6" fmla="*/ 0 w 173"/>
                <a:gd name="T7" fmla="*/ 158 h 159"/>
                <a:gd name="T8" fmla="*/ 172 w 173"/>
                <a:gd name="T9" fmla="*/ 121 h 159"/>
                <a:gd name="T10" fmla="*/ 0 60000 65536"/>
                <a:gd name="T11" fmla="*/ 0 60000 65536"/>
                <a:gd name="T12" fmla="*/ 0 60000 65536"/>
                <a:gd name="T13" fmla="*/ 0 60000 65536"/>
                <a:gd name="T14" fmla="*/ 0 60000 65536"/>
                <a:gd name="T15" fmla="*/ 0 w 173"/>
                <a:gd name="T16" fmla="*/ 0 h 159"/>
                <a:gd name="T17" fmla="*/ 173 w 173"/>
                <a:gd name="T18" fmla="*/ 159 h 159"/>
              </a:gdLst>
              <a:ahLst/>
              <a:cxnLst>
                <a:cxn ang="T10">
                  <a:pos x="T0" y="T1"/>
                </a:cxn>
                <a:cxn ang="T11">
                  <a:pos x="T2" y="T3"/>
                </a:cxn>
                <a:cxn ang="T12">
                  <a:pos x="T4" y="T5"/>
                </a:cxn>
                <a:cxn ang="T13">
                  <a:pos x="T6" y="T7"/>
                </a:cxn>
                <a:cxn ang="T14">
                  <a:pos x="T8" y="T9"/>
                </a:cxn>
              </a:cxnLst>
              <a:rect l="T15" t="T16" r="T17" b="T18"/>
              <a:pathLst>
                <a:path w="173" h="159">
                  <a:moveTo>
                    <a:pt x="172" y="121"/>
                  </a:moveTo>
                  <a:lnTo>
                    <a:pt x="172" y="0"/>
                  </a:lnTo>
                  <a:lnTo>
                    <a:pt x="0" y="35"/>
                  </a:lnTo>
                  <a:lnTo>
                    <a:pt x="0" y="158"/>
                  </a:lnTo>
                  <a:lnTo>
                    <a:pt x="172" y="12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702" name="Freeform 21"/>
            <p:cNvSpPr>
              <a:spLocks/>
            </p:cNvSpPr>
            <p:nvPr/>
          </p:nvSpPr>
          <p:spPr bwMode="auto">
            <a:xfrm>
              <a:off x="1686" y="2438"/>
              <a:ext cx="176" cy="159"/>
            </a:xfrm>
            <a:custGeom>
              <a:avLst/>
              <a:gdLst>
                <a:gd name="T0" fmla="*/ 175 w 176"/>
                <a:gd name="T1" fmla="*/ 121 h 159"/>
                <a:gd name="T2" fmla="*/ 175 w 176"/>
                <a:gd name="T3" fmla="*/ 0 h 159"/>
                <a:gd name="T4" fmla="*/ 0 w 176"/>
                <a:gd name="T5" fmla="*/ 35 h 159"/>
                <a:gd name="T6" fmla="*/ 0 w 176"/>
                <a:gd name="T7" fmla="*/ 158 h 159"/>
                <a:gd name="T8" fmla="*/ 175 w 176"/>
                <a:gd name="T9" fmla="*/ 121 h 159"/>
                <a:gd name="T10" fmla="*/ 0 60000 65536"/>
                <a:gd name="T11" fmla="*/ 0 60000 65536"/>
                <a:gd name="T12" fmla="*/ 0 60000 65536"/>
                <a:gd name="T13" fmla="*/ 0 60000 65536"/>
                <a:gd name="T14" fmla="*/ 0 60000 65536"/>
                <a:gd name="T15" fmla="*/ 0 w 176"/>
                <a:gd name="T16" fmla="*/ 0 h 159"/>
                <a:gd name="T17" fmla="*/ 176 w 176"/>
                <a:gd name="T18" fmla="*/ 159 h 159"/>
              </a:gdLst>
              <a:ahLst/>
              <a:cxnLst>
                <a:cxn ang="T10">
                  <a:pos x="T0" y="T1"/>
                </a:cxn>
                <a:cxn ang="T11">
                  <a:pos x="T2" y="T3"/>
                </a:cxn>
                <a:cxn ang="T12">
                  <a:pos x="T4" y="T5"/>
                </a:cxn>
                <a:cxn ang="T13">
                  <a:pos x="T6" y="T7"/>
                </a:cxn>
                <a:cxn ang="T14">
                  <a:pos x="T8" y="T9"/>
                </a:cxn>
              </a:cxnLst>
              <a:rect l="T15" t="T16" r="T17" b="T18"/>
              <a:pathLst>
                <a:path w="176" h="159">
                  <a:moveTo>
                    <a:pt x="175" y="121"/>
                  </a:moveTo>
                  <a:lnTo>
                    <a:pt x="175" y="0"/>
                  </a:lnTo>
                  <a:lnTo>
                    <a:pt x="0" y="35"/>
                  </a:lnTo>
                  <a:lnTo>
                    <a:pt x="0" y="158"/>
                  </a:lnTo>
                  <a:lnTo>
                    <a:pt x="175" y="121"/>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703" name="Freeform 22"/>
            <p:cNvSpPr>
              <a:spLocks/>
            </p:cNvSpPr>
            <p:nvPr/>
          </p:nvSpPr>
          <p:spPr bwMode="auto">
            <a:xfrm>
              <a:off x="1932" y="2384"/>
              <a:ext cx="180" cy="159"/>
            </a:xfrm>
            <a:custGeom>
              <a:avLst/>
              <a:gdLst>
                <a:gd name="T0" fmla="*/ 179 w 180"/>
                <a:gd name="T1" fmla="*/ 122 h 159"/>
                <a:gd name="T2" fmla="*/ 179 w 180"/>
                <a:gd name="T3" fmla="*/ 0 h 159"/>
                <a:gd name="T4" fmla="*/ 0 w 180"/>
                <a:gd name="T5" fmla="*/ 36 h 159"/>
                <a:gd name="T6" fmla="*/ 0 w 180"/>
                <a:gd name="T7" fmla="*/ 158 h 159"/>
                <a:gd name="T8" fmla="*/ 179 w 180"/>
                <a:gd name="T9" fmla="*/ 122 h 159"/>
                <a:gd name="T10" fmla="*/ 0 60000 65536"/>
                <a:gd name="T11" fmla="*/ 0 60000 65536"/>
                <a:gd name="T12" fmla="*/ 0 60000 65536"/>
                <a:gd name="T13" fmla="*/ 0 60000 65536"/>
                <a:gd name="T14" fmla="*/ 0 60000 65536"/>
                <a:gd name="T15" fmla="*/ 0 w 180"/>
                <a:gd name="T16" fmla="*/ 0 h 159"/>
                <a:gd name="T17" fmla="*/ 180 w 180"/>
                <a:gd name="T18" fmla="*/ 159 h 159"/>
              </a:gdLst>
              <a:ahLst/>
              <a:cxnLst>
                <a:cxn ang="T10">
                  <a:pos x="T0" y="T1"/>
                </a:cxn>
                <a:cxn ang="T11">
                  <a:pos x="T2" y="T3"/>
                </a:cxn>
                <a:cxn ang="T12">
                  <a:pos x="T4" y="T5"/>
                </a:cxn>
                <a:cxn ang="T13">
                  <a:pos x="T6" y="T7"/>
                </a:cxn>
                <a:cxn ang="T14">
                  <a:pos x="T8" y="T9"/>
                </a:cxn>
              </a:cxnLst>
              <a:rect l="T15" t="T16" r="T17" b="T18"/>
              <a:pathLst>
                <a:path w="180" h="159">
                  <a:moveTo>
                    <a:pt x="179" y="122"/>
                  </a:moveTo>
                  <a:lnTo>
                    <a:pt x="179" y="0"/>
                  </a:lnTo>
                  <a:lnTo>
                    <a:pt x="0" y="36"/>
                  </a:lnTo>
                  <a:lnTo>
                    <a:pt x="0" y="158"/>
                  </a:lnTo>
                  <a:lnTo>
                    <a:pt x="179" y="122"/>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704" name="Freeform 23"/>
            <p:cNvSpPr>
              <a:spLocks/>
            </p:cNvSpPr>
            <p:nvPr/>
          </p:nvSpPr>
          <p:spPr bwMode="auto">
            <a:xfrm>
              <a:off x="2185" y="2335"/>
              <a:ext cx="176" cy="159"/>
            </a:xfrm>
            <a:custGeom>
              <a:avLst/>
              <a:gdLst>
                <a:gd name="T0" fmla="*/ 175 w 176"/>
                <a:gd name="T1" fmla="*/ 122 h 159"/>
                <a:gd name="T2" fmla="*/ 175 w 176"/>
                <a:gd name="T3" fmla="*/ 0 h 159"/>
                <a:gd name="T4" fmla="*/ 0 w 176"/>
                <a:gd name="T5" fmla="*/ 36 h 159"/>
                <a:gd name="T6" fmla="*/ 0 w 176"/>
                <a:gd name="T7" fmla="*/ 158 h 159"/>
                <a:gd name="T8" fmla="*/ 175 w 176"/>
                <a:gd name="T9" fmla="*/ 122 h 159"/>
                <a:gd name="T10" fmla="*/ 0 60000 65536"/>
                <a:gd name="T11" fmla="*/ 0 60000 65536"/>
                <a:gd name="T12" fmla="*/ 0 60000 65536"/>
                <a:gd name="T13" fmla="*/ 0 60000 65536"/>
                <a:gd name="T14" fmla="*/ 0 60000 65536"/>
                <a:gd name="T15" fmla="*/ 0 w 176"/>
                <a:gd name="T16" fmla="*/ 0 h 159"/>
                <a:gd name="T17" fmla="*/ 176 w 176"/>
                <a:gd name="T18" fmla="*/ 159 h 159"/>
              </a:gdLst>
              <a:ahLst/>
              <a:cxnLst>
                <a:cxn ang="T10">
                  <a:pos x="T0" y="T1"/>
                </a:cxn>
                <a:cxn ang="T11">
                  <a:pos x="T2" y="T3"/>
                </a:cxn>
                <a:cxn ang="T12">
                  <a:pos x="T4" y="T5"/>
                </a:cxn>
                <a:cxn ang="T13">
                  <a:pos x="T6" y="T7"/>
                </a:cxn>
                <a:cxn ang="T14">
                  <a:pos x="T8" y="T9"/>
                </a:cxn>
              </a:cxnLst>
              <a:rect l="T15" t="T16" r="T17" b="T18"/>
              <a:pathLst>
                <a:path w="176" h="159">
                  <a:moveTo>
                    <a:pt x="175" y="122"/>
                  </a:moveTo>
                  <a:lnTo>
                    <a:pt x="175" y="0"/>
                  </a:lnTo>
                  <a:lnTo>
                    <a:pt x="0" y="36"/>
                  </a:lnTo>
                  <a:lnTo>
                    <a:pt x="0" y="158"/>
                  </a:lnTo>
                  <a:lnTo>
                    <a:pt x="175" y="122"/>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705" name="Freeform 24"/>
            <p:cNvSpPr>
              <a:spLocks/>
            </p:cNvSpPr>
            <p:nvPr/>
          </p:nvSpPr>
          <p:spPr bwMode="auto">
            <a:xfrm>
              <a:off x="2436" y="2286"/>
              <a:ext cx="175" cy="156"/>
            </a:xfrm>
            <a:custGeom>
              <a:avLst/>
              <a:gdLst>
                <a:gd name="T0" fmla="*/ 174 w 175"/>
                <a:gd name="T1" fmla="*/ 120 h 156"/>
                <a:gd name="T2" fmla="*/ 174 w 175"/>
                <a:gd name="T3" fmla="*/ 0 h 156"/>
                <a:gd name="T4" fmla="*/ 0 w 175"/>
                <a:gd name="T5" fmla="*/ 34 h 156"/>
                <a:gd name="T6" fmla="*/ 0 w 175"/>
                <a:gd name="T7" fmla="*/ 155 h 156"/>
                <a:gd name="T8" fmla="*/ 174 w 175"/>
                <a:gd name="T9" fmla="*/ 120 h 156"/>
                <a:gd name="T10" fmla="*/ 0 60000 65536"/>
                <a:gd name="T11" fmla="*/ 0 60000 65536"/>
                <a:gd name="T12" fmla="*/ 0 60000 65536"/>
                <a:gd name="T13" fmla="*/ 0 60000 65536"/>
                <a:gd name="T14" fmla="*/ 0 60000 65536"/>
                <a:gd name="T15" fmla="*/ 0 w 175"/>
                <a:gd name="T16" fmla="*/ 0 h 156"/>
                <a:gd name="T17" fmla="*/ 175 w 175"/>
                <a:gd name="T18" fmla="*/ 156 h 156"/>
              </a:gdLst>
              <a:ahLst/>
              <a:cxnLst>
                <a:cxn ang="T10">
                  <a:pos x="T0" y="T1"/>
                </a:cxn>
                <a:cxn ang="T11">
                  <a:pos x="T2" y="T3"/>
                </a:cxn>
                <a:cxn ang="T12">
                  <a:pos x="T4" y="T5"/>
                </a:cxn>
                <a:cxn ang="T13">
                  <a:pos x="T6" y="T7"/>
                </a:cxn>
                <a:cxn ang="T14">
                  <a:pos x="T8" y="T9"/>
                </a:cxn>
              </a:cxnLst>
              <a:rect l="T15" t="T16" r="T17" b="T18"/>
              <a:pathLst>
                <a:path w="175" h="156">
                  <a:moveTo>
                    <a:pt x="174" y="120"/>
                  </a:moveTo>
                  <a:lnTo>
                    <a:pt x="174" y="0"/>
                  </a:lnTo>
                  <a:lnTo>
                    <a:pt x="0" y="34"/>
                  </a:lnTo>
                  <a:lnTo>
                    <a:pt x="0" y="155"/>
                  </a:lnTo>
                  <a:lnTo>
                    <a:pt x="174" y="120"/>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584" name="Group 25"/>
          <p:cNvGrpSpPr>
            <a:grpSpLocks/>
          </p:cNvGrpSpPr>
          <p:nvPr/>
        </p:nvGrpSpPr>
        <p:grpSpPr bwMode="auto">
          <a:xfrm>
            <a:off x="5903913" y="4191000"/>
            <a:ext cx="1411287" cy="1303338"/>
            <a:chOff x="2302" y="2931"/>
            <a:chExt cx="426" cy="490"/>
          </a:xfrm>
        </p:grpSpPr>
        <p:sp>
          <p:nvSpPr>
            <p:cNvPr id="24655" name="Freeform 26"/>
            <p:cNvSpPr>
              <a:spLocks/>
            </p:cNvSpPr>
            <p:nvPr/>
          </p:nvSpPr>
          <p:spPr bwMode="auto">
            <a:xfrm>
              <a:off x="2302" y="2931"/>
              <a:ext cx="426" cy="283"/>
            </a:xfrm>
            <a:custGeom>
              <a:avLst/>
              <a:gdLst>
                <a:gd name="T0" fmla="*/ 425 w 426"/>
                <a:gd name="T1" fmla="*/ 194 h 283"/>
                <a:gd name="T2" fmla="*/ 0 w 426"/>
                <a:gd name="T3" fmla="*/ 282 h 283"/>
                <a:gd name="T4" fmla="*/ 0 w 426"/>
                <a:gd name="T5" fmla="*/ 87 h 283"/>
                <a:gd name="T6" fmla="*/ 425 w 426"/>
                <a:gd name="T7" fmla="*/ 0 h 283"/>
                <a:gd name="T8" fmla="*/ 425 w 426"/>
                <a:gd name="T9" fmla="*/ 194 h 283"/>
                <a:gd name="T10" fmla="*/ 0 60000 65536"/>
                <a:gd name="T11" fmla="*/ 0 60000 65536"/>
                <a:gd name="T12" fmla="*/ 0 60000 65536"/>
                <a:gd name="T13" fmla="*/ 0 60000 65536"/>
                <a:gd name="T14" fmla="*/ 0 60000 65536"/>
                <a:gd name="T15" fmla="*/ 0 w 426"/>
                <a:gd name="T16" fmla="*/ 0 h 283"/>
                <a:gd name="T17" fmla="*/ 426 w 426"/>
                <a:gd name="T18" fmla="*/ 283 h 283"/>
              </a:gdLst>
              <a:ahLst/>
              <a:cxnLst>
                <a:cxn ang="T10">
                  <a:pos x="T0" y="T1"/>
                </a:cxn>
                <a:cxn ang="T11">
                  <a:pos x="T2" y="T3"/>
                </a:cxn>
                <a:cxn ang="T12">
                  <a:pos x="T4" y="T5"/>
                </a:cxn>
                <a:cxn ang="T13">
                  <a:pos x="T6" y="T7"/>
                </a:cxn>
                <a:cxn ang="T14">
                  <a:pos x="T8" y="T9"/>
                </a:cxn>
              </a:cxnLst>
              <a:rect l="T15" t="T16" r="T17" b="T18"/>
              <a:pathLst>
                <a:path w="426" h="283">
                  <a:moveTo>
                    <a:pt x="425" y="194"/>
                  </a:moveTo>
                  <a:lnTo>
                    <a:pt x="0" y="282"/>
                  </a:lnTo>
                  <a:lnTo>
                    <a:pt x="0" y="87"/>
                  </a:lnTo>
                  <a:lnTo>
                    <a:pt x="425" y="0"/>
                  </a:lnTo>
                  <a:lnTo>
                    <a:pt x="425" y="194"/>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6" name="Freeform 27"/>
            <p:cNvSpPr>
              <a:spLocks/>
            </p:cNvSpPr>
            <p:nvPr/>
          </p:nvSpPr>
          <p:spPr bwMode="auto">
            <a:xfrm>
              <a:off x="2322" y="2949"/>
              <a:ext cx="389" cy="246"/>
            </a:xfrm>
            <a:custGeom>
              <a:avLst/>
              <a:gdLst>
                <a:gd name="T0" fmla="*/ 388 w 389"/>
                <a:gd name="T1" fmla="*/ 165 h 246"/>
                <a:gd name="T2" fmla="*/ 0 w 389"/>
                <a:gd name="T3" fmla="*/ 245 h 246"/>
                <a:gd name="T4" fmla="*/ 0 w 389"/>
                <a:gd name="T5" fmla="*/ 79 h 246"/>
                <a:gd name="T6" fmla="*/ 388 w 389"/>
                <a:gd name="T7" fmla="*/ 0 h 246"/>
                <a:gd name="T8" fmla="*/ 388 w 389"/>
                <a:gd name="T9" fmla="*/ 165 h 246"/>
                <a:gd name="T10" fmla="*/ 0 60000 65536"/>
                <a:gd name="T11" fmla="*/ 0 60000 65536"/>
                <a:gd name="T12" fmla="*/ 0 60000 65536"/>
                <a:gd name="T13" fmla="*/ 0 60000 65536"/>
                <a:gd name="T14" fmla="*/ 0 60000 65536"/>
                <a:gd name="T15" fmla="*/ 0 w 389"/>
                <a:gd name="T16" fmla="*/ 0 h 246"/>
                <a:gd name="T17" fmla="*/ 389 w 389"/>
                <a:gd name="T18" fmla="*/ 246 h 246"/>
              </a:gdLst>
              <a:ahLst/>
              <a:cxnLst>
                <a:cxn ang="T10">
                  <a:pos x="T0" y="T1"/>
                </a:cxn>
                <a:cxn ang="T11">
                  <a:pos x="T2" y="T3"/>
                </a:cxn>
                <a:cxn ang="T12">
                  <a:pos x="T4" y="T5"/>
                </a:cxn>
                <a:cxn ang="T13">
                  <a:pos x="T6" y="T7"/>
                </a:cxn>
                <a:cxn ang="T14">
                  <a:pos x="T8" y="T9"/>
                </a:cxn>
              </a:cxnLst>
              <a:rect l="T15" t="T16" r="T17" b="T18"/>
              <a:pathLst>
                <a:path w="389" h="246">
                  <a:moveTo>
                    <a:pt x="388" y="165"/>
                  </a:moveTo>
                  <a:lnTo>
                    <a:pt x="0" y="245"/>
                  </a:lnTo>
                  <a:lnTo>
                    <a:pt x="0" y="79"/>
                  </a:lnTo>
                  <a:lnTo>
                    <a:pt x="388" y="0"/>
                  </a:lnTo>
                  <a:lnTo>
                    <a:pt x="388" y="165"/>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7" name="Freeform 28"/>
            <p:cNvSpPr>
              <a:spLocks/>
            </p:cNvSpPr>
            <p:nvPr/>
          </p:nvSpPr>
          <p:spPr bwMode="auto">
            <a:xfrm>
              <a:off x="2340" y="3028"/>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8" name="Freeform 29"/>
            <p:cNvSpPr>
              <a:spLocks/>
            </p:cNvSpPr>
            <p:nvPr/>
          </p:nvSpPr>
          <p:spPr bwMode="auto">
            <a:xfrm>
              <a:off x="2414" y="3013"/>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9" name="Freeform 30"/>
            <p:cNvSpPr>
              <a:spLocks/>
            </p:cNvSpPr>
            <p:nvPr/>
          </p:nvSpPr>
          <p:spPr bwMode="auto">
            <a:xfrm>
              <a:off x="2487" y="2998"/>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0" name="Freeform 31"/>
            <p:cNvSpPr>
              <a:spLocks/>
            </p:cNvSpPr>
            <p:nvPr/>
          </p:nvSpPr>
          <p:spPr bwMode="auto">
            <a:xfrm>
              <a:off x="2562" y="2982"/>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1" name="Freeform 32"/>
            <p:cNvSpPr>
              <a:spLocks/>
            </p:cNvSpPr>
            <p:nvPr/>
          </p:nvSpPr>
          <p:spPr bwMode="auto">
            <a:xfrm>
              <a:off x="2636" y="2967"/>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2" name="Freeform 33"/>
            <p:cNvSpPr>
              <a:spLocks/>
            </p:cNvSpPr>
            <p:nvPr/>
          </p:nvSpPr>
          <p:spPr bwMode="auto">
            <a:xfrm>
              <a:off x="2340" y="3078"/>
              <a:ext cx="52" cy="49"/>
            </a:xfrm>
            <a:custGeom>
              <a:avLst/>
              <a:gdLst>
                <a:gd name="T0" fmla="*/ 51 w 52"/>
                <a:gd name="T1" fmla="*/ 36 h 49"/>
                <a:gd name="T2" fmla="*/ 51 w 52"/>
                <a:gd name="T3" fmla="*/ 0 h 49"/>
                <a:gd name="T4" fmla="*/ 0 w 52"/>
                <a:gd name="T5" fmla="*/ 10 h 49"/>
                <a:gd name="T6" fmla="*/ 0 w 52"/>
                <a:gd name="T7" fmla="*/ 48 h 49"/>
                <a:gd name="T8" fmla="*/ 51 w 52"/>
                <a:gd name="T9" fmla="*/ 36 h 49"/>
                <a:gd name="T10" fmla="*/ 0 60000 65536"/>
                <a:gd name="T11" fmla="*/ 0 60000 65536"/>
                <a:gd name="T12" fmla="*/ 0 60000 65536"/>
                <a:gd name="T13" fmla="*/ 0 60000 65536"/>
                <a:gd name="T14" fmla="*/ 0 60000 65536"/>
                <a:gd name="T15" fmla="*/ 0 w 52"/>
                <a:gd name="T16" fmla="*/ 0 h 49"/>
                <a:gd name="T17" fmla="*/ 52 w 52"/>
                <a:gd name="T18" fmla="*/ 49 h 49"/>
              </a:gdLst>
              <a:ahLst/>
              <a:cxnLst>
                <a:cxn ang="T10">
                  <a:pos x="T0" y="T1"/>
                </a:cxn>
                <a:cxn ang="T11">
                  <a:pos x="T2" y="T3"/>
                </a:cxn>
                <a:cxn ang="T12">
                  <a:pos x="T4" y="T5"/>
                </a:cxn>
                <a:cxn ang="T13">
                  <a:pos x="T6" y="T7"/>
                </a:cxn>
                <a:cxn ang="T14">
                  <a:pos x="T8" y="T9"/>
                </a:cxn>
              </a:cxnLst>
              <a:rect l="T15" t="T16" r="T17" b="T18"/>
              <a:pathLst>
                <a:path w="52" h="49">
                  <a:moveTo>
                    <a:pt x="51" y="36"/>
                  </a:moveTo>
                  <a:lnTo>
                    <a:pt x="51" y="0"/>
                  </a:lnTo>
                  <a:lnTo>
                    <a:pt x="0" y="10"/>
                  </a:lnTo>
                  <a:lnTo>
                    <a:pt x="0" y="48"/>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3" name="Freeform 34"/>
            <p:cNvSpPr>
              <a:spLocks/>
            </p:cNvSpPr>
            <p:nvPr/>
          </p:nvSpPr>
          <p:spPr bwMode="auto">
            <a:xfrm>
              <a:off x="2414" y="3063"/>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4" name="Freeform 35"/>
            <p:cNvSpPr>
              <a:spLocks/>
            </p:cNvSpPr>
            <p:nvPr/>
          </p:nvSpPr>
          <p:spPr bwMode="auto">
            <a:xfrm>
              <a:off x="2487" y="3047"/>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5" name="Freeform 36"/>
            <p:cNvSpPr>
              <a:spLocks/>
            </p:cNvSpPr>
            <p:nvPr/>
          </p:nvSpPr>
          <p:spPr bwMode="auto">
            <a:xfrm>
              <a:off x="2562" y="3031"/>
              <a:ext cx="53" cy="49"/>
            </a:xfrm>
            <a:custGeom>
              <a:avLst/>
              <a:gdLst>
                <a:gd name="T0" fmla="*/ 52 w 53"/>
                <a:gd name="T1" fmla="*/ 37 h 49"/>
                <a:gd name="T2" fmla="*/ 52 w 53"/>
                <a:gd name="T3" fmla="*/ 0 h 49"/>
                <a:gd name="T4" fmla="*/ 0 w 53"/>
                <a:gd name="T5" fmla="*/ 10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0"/>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6" name="Freeform 37"/>
            <p:cNvSpPr>
              <a:spLocks/>
            </p:cNvSpPr>
            <p:nvPr/>
          </p:nvSpPr>
          <p:spPr bwMode="auto">
            <a:xfrm>
              <a:off x="2636" y="3017"/>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7" name="Freeform 38"/>
            <p:cNvSpPr>
              <a:spLocks/>
            </p:cNvSpPr>
            <p:nvPr/>
          </p:nvSpPr>
          <p:spPr bwMode="auto">
            <a:xfrm>
              <a:off x="2340" y="3129"/>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8" name="Freeform 39"/>
            <p:cNvSpPr>
              <a:spLocks/>
            </p:cNvSpPr>
            <p:nvPr/>
          </p:nvSpPr>
          <p:spPr bwMode="auto">
            <a:xfrm>
              <a:off x="2414" y="3113"/>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69" name="Freeform 40"/>
            <p:cNvSpPr>
              <a:spLocks/>
            </p:cNvSpPr>
            <p:nvPr/>
          </p:nvSpPr>
          <p:spPr bwMode="auto">
            <a:xfrm>
              <a:off x="2487" y="3098"/>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0" name="Freeform 41"/>
            <p:cNvSpPr>
              <a:spLocks/>
            </p:cNvSpPr>
            <p:nvPr/>
          </p:nvSpPr>
          <p:spPr bwMode="auto">
            <a:xfrm>
              <a:off x="2562" y="3083"/>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1" name="Freeform 42"/>
            <p:cNvSpPr>
              <a:spLocks/>
            </p:cNvSpPr>
            <p:nvPr/>
          </p:nvSpPr>
          <p:spPr bwMode="auto">
            <a:xfrm>
              <a:off x="2636" y="3069"/>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2" name="Freeform 43"/>
            <p:cNvSpPr>
              <a:spLocks/>
            </p:cNvSpPr>
            <p:nvPr/>
          </p:nvSpPr>
          <p:spPr bwMode="auto">
            <a:xfrm>
              <a:off x="2302" y="3139"/>
              <a:ext cx="426" cy="282"/>
            </a:xfrm>
            <a:custGeom>
              <a:avLst/>
              <a:gdLst>
                <a:gd name="T0" fmla="*/ 425 w 426"/>
                <a:gd name="T1" fmla="*/ 193 h 282"/>
                <a:gd name="T2" fmla="*/ 0 w 426"/>
                <a:gd name="T3" fmla="*/ 281 h 282"/>
                <a:gd name="T4" fmla="*/ 0 w 426"/>
                <a:gd name="T5" fmla="*/ 87 h 282"/>
                <a:gd name="T6" fmla="*/ 425 w 426"/>
                <a:gd name="T7" fmla="*/ 0 h 282"/>
                <a:gd name="T8" fmla="*/ 425 w 426"/>
                <a:gd name="T9" fmla="*/ 193 h 282"/>
                <a:gd name="T10" fmla="*/ 0 60000 65536"/>
                <a:gd name="T11" fmla="*/ 0 60000 65536"/>
                <a:gd name="T12" fmla="*/ 0 60000 65536"/>
                <a:gd name="T13" fmla="*/ 0 60000 65536"/>
                <a:gd name="T14" fmla="*/ 0 60000 65536"/>
                <a:gd name="T15" fmla="*/ 0 w 426"/>
                <a:gd name="T16" fmla="*/ 0 h 282"/>
                <a:gd name="T17" fmla="*/ 426 w 426"/>
                <a:gd name="T18" fmla="*/ 282 h 282"/>
              </a:gdLst>
              <a:ahLst/>
              <a:cxnLst>
                <a:cxn ang="T10">
                  <a:pos x="T0" y="T1"/>
                </a:cxn>
                <a:cxn ang="T11">
                  <a:pos x="T2" y="T3"/>
                </a:cxn>
                <a:cxn ang="T12">
                  <a:pos x="T4" y="T5"/>
                </a:cxn>
                <a:cxn ang="T13">
                  <a:pos x="T6" y="T7"/>
                </a:cxn>
                <a:cxn ang="T14">
                  <a:pos x="T8" y="T9"/>
                </a:cxn>
              </a:cxnLst>
              <a:rect l="T15" t="T16" r="T17" b="T18"/>
              <a:pathLst>
                <a:path w="426" h="282">
                  <a:moveTo>
                    <a:pt x="425" y="193"/>
                  </a:moveTo>
                  <a:lnTo>
                    <a:pt x="0" y="281"/>
                  </a:lnTo>
                  <a:lnTo>
                    <a:pt x="0" y="87"/>
                  </a:lnTo>
                  <a:lnTo>
                    <a:pt x="425" y="0"/>
                  </a:lnTo>
                  <a:lnTo>
                    <a:pt x="425" y="193"/>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3" name="Freeform 44"/>
            <p:cNvSpPr>
              <a:spLocks/>
            </p:cNvSpPr>
            <p:nvPr/>
          </p:nvSpPr>
          <p:spPr bwMode="auto">
            <a:xfrm>
              <a:off x="2322" y="3157"/>
              <a:ext cx="389" cy="245"/>
            </a:xfrm>
            <a:custGeom>
              <a:avLst/>
              <a:gdLst>
                <a:gd name="T0" fmla="*/ 388 w 389"/>
                <a:gd name="T1" fmla="*/ 164 h 245"/>
                <a:gd name="T2" fmla="*/ 0 w 389"/>
                <a:gd name="T3" fmla="*/ 244 h 245"/>
                <a:gd name="T4" fmla="*/ 0 w 389"/>
                <a:gd name="T5" fmla="*/ 79 h 245"/>
                <a:gd name="T6" fmla="*/ 388 w 389"/>
                <a:gd name="T7" fmla="*/ 0 h 245"/>
                <a:gd name="T8" fmla="*/ 388 w 389"/>
                <a:gd name="T9" fmla="*/ 164 h 245"/>
                <a:gd name="T10" fmla="*/ 0 60000 65536"/>
                <a:gd name="T11" fmla="*/ 0 60000 65536"/>
                <a:gd name="T12" fmla="*/ 0 60000 65536"/>
                <a:gd name="T13" fmla="*/ 0 60000 65536"/>
                <a:gd name="T14" fmla="*/ 0 60000 65536"/>
                <a:gd name="T15" fmla="*/ 0 w 389"/>
                <a:gd name="T16" fmla="*/ 0 h 245"/>
                <a:gd name="T17" fmla="*/ 389 w 389"/>
                <a:gd name="T18" fmla="*/ 245 h 245"/>
              </a:gdLst>
              <a:ahLst/>
              <a:cxnLst>
                <a:cxn ang="T10">
                  <a:pos x="T0" y="T1"/>
                </a:cxn>
                <a:cxn ang="T11">
                  <a:pos x="T2" y="T3"/>
                </a:cxn>
                <a:cxn ang="T12">
                  <a:pos x="T4" y="T5"/>
                </a:cxn>
                <a:cxn ang="T13">
                  <a:pos x="T6" y="T7"/>
                </a:cxn>
                <a:cxn ang="T14">
                  <a:pos x="T8" y="T9"/>
                </a:cxn>
              </a:cxnLst>
              <a:rect l="T15" t="T16" r="T17" b="T18"/>
              <a:pathLst>
                <a:path w="389" h="245">
                  <a:moveTo>
                    <a:pt x="388" y="164"/>
                  </a:moveTo>
                  <a:lnTo>
                    <a:pt x="0" y="244"/>
                  </a:lnTo>
                  <a:lnTo>
                    <a:pt x="0" y="79"/>
                  </a:lnTo>
                  <a:lnTo>
                    <a:pt x="388" y="0"/>
                  </a:lnTo>
                  <a:lnTo>
                    <a:pt x="388" y="16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4" name="Freeform 45"/>
            <p:cNvSpPr>
              <a:spLocks/>
            </p:cNvSpPr>
            <p:nvPr/>
          </p:nvSpPr>
          <p:spPr bwMode="auto">
            <a:xfrm>
              <a:off x="2340" y="3235"/>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5" name="Freeform 46"/>
            <p:cNvSpPr>
              <a:spLocks/>
            </p:cNvSpPr>
            <p:nvPr/>
          </p:nvSpPr>
          <p:spPr bwMode="auto">
            <a:xfrm>
              <a:off x="2414" y="3220"/>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6" name="Freeform 47"/>
            <p:cNvSpPr>
              <a:spLocks/>
            </p:cNvSpPr>
            <p:nvPr/>
          </p:nvSpPr>
          <p:spPr bwMode="auto">
            <a:xfrm>
              <a:off x="2487" y="3204"/>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7" name="Freeform 48"/>
            <p:cNvSpPr>
              <a:spLocks/>
            </p:cNvSpPr>
            <p:nvPr/>
          </p:nvSpPr>
          <p:spPr bwMode="auto">
            <a:xfrm>
              <a:off x="2562" y="3190"/>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8" name="Freeform 49"/>
            <p:cNvSpPr>
              <a:spLocks/>
            </p:cNvSpPr>
            <p:nvPr/>
          </p:nvSpPr>
          <p:spPr bwMode="auto">
            <a:xfrm>
              <a:off x="2636" y="3174"/>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79" name="Freeform 50"/>
            <p:cNvSpPr>
              <a:spLocks/>
            </p:cNvSpPr>
            <p:nvPr/>
          </p:nvSpPr>
          <p:spPr bwMode="auto">
            <a:xfrm>
              <a:off x="2340" y="3286"/>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0" name="Freeform 51"/>
            <p:cNvSpPr>
              <a:spLocks/>
            </p:cNvSpPr>
            <p:nvPr/>
          </p:nvSpPr>
          <p:spPr bwMode="auto">
            <a:xfrm>
              <a:off x="2414" y="3271"/>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1" name="Freeform 52"/>
            <p:cNvSpPr>
              <a:spLocks/>
            </p:cNvSpPr>
            <p:nvPr/>
          </p:nvSpPr>
          <p:spPr bwMode="auto">
            <a:xfrm>
              <a:off x="2487" y="3256"/>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2" name="Freeform 53"/>
            <p:cNvSpPr>
              <a:spLocks/>
            </p:cNvSpPr>
            <p:nvPr/>
          </p:nvSpPr>
          <p:spPr bwMode="auto">
            <a:xfrm>
              <a:off x="2562" y="3239"/>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3" name="Freeform 54"/>
            <p:cNvSpPr>
              <a:spLocks/>
            </p:cNvSpPr>
            <p:nvPr/>
          </p:nvSpPr>
          <p:spPr bwMode="auto">
            <a:xfrm>
              <a:off x="2636" y="3224"/>
              <a:ext cx="53" cy="49"/>
            </a:xfrm>
            <a:custGeom>
              <a:avLst/>
              <a:gdLst>
                <a:gd name="T0" fmla="*/ 52 w 53"/>
                <a:gd name="T1" fmla="*/ 37 h 49"/>
                <a:gd name="T2" fmla="*/ 52 w 53"/>
                <a:gd name="T3" fmla="*/ 0 h 49"/>
                <a:gd name="T4" fmla="*/ 0 w 53"/>
                <a:gd name="T5" fmla="*/ 10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0"/>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4" name="Freeform 55"/>
            <p:cNvSpPr>
              <a:spLocks/>
            </p:cNvSpPr>
            <p:nvPr/>
          </p:nvSpPr>
          <p:spPr bwMode="auto">
            <a:xfrm>
              <a:off x="2340" y="3336"/>
              <a:ext cx="52" cy="49"/>
            </a:xfrm>
            <a:custGeom>
              <a:avLst/>
              <a:gdLst>
                <a:gd name="T0" fmla="*/ 51 w 52"/>
                <a:gd name="T1" fmla="*/ 36 h 49"/>
                <a:gd name="T2" fmla="*/ 51 w 52"/>
                <a:gd name="T3" fmla="*/ 0 h 49"/>
                <a:gd name="T4" fmla="*/ 0 w 52"/>
                <a:gd name="T5" fmla="*/ 10 h 49"/>
                <a:gd name="T6" fmla="*/ 0 w 52"/>
                <a:gd name="T7" fmla="*/ 48 h 49"/>
                <a:gd name="T8" fmla="*/ 51 w 52"/>
                <a:gd name="T9" fmla="*/ 36 h 49"/>
                <a:gd name="T10" fmla="*/ 0 60000 65536"/>
                <a:gd name="T11" fmla="*/ 0 60000 65536"/>
                <a:gd name="T12" fmla="*/ 0 60000 65536"/>
                <a:gd name="T13" fmla="*/ 0 60000 65536"/>
                <a:gd name="T14" fmla="*/ 0 60000 65536"/>
                <a:gd name="T15" fmla="*/ 0 w 52"/>
                <a:gd name="T16" fmla="*/ 0 h 49"/>
                <a:gd name="T17" fmla="*/ 52 w 52"/>
                <a:gd name="T18" fmla="*/ 49 h 49"/>
              </a:gdLst>
              <a:ahLst/>
              <a:cxnLst>
                <a:cxn ang="T10">
                  <a:pos x="T0" y="T1"/>
                </a:cxn>
                <a:cxn ang="T11">
                  <a:pos x="T2" y="T3"/>
                </a:cxn>
                <a:cxn ang="T12">
                  <a:pos x="T4" y="T5"/>
                </a:cxn>
                <a:cxn ang="T13">
                  <a:pos x="T6" y="T7"/>
                </a:cxn>
                <a:cxn ang="T14">
                  <a:pos x="T8" y="T9"/>
                </a:cxn>
              </a:cxnLst>
              <a:rect l="T15" t="T16" r="T17" b="T18"/>
              <a:pathLst>
                <a:path w="52" h="49">
                  <a:moveTo>
                    <a:pt x="51" y="36"/>
                  </a:moveTo>
                  <a:lnTo>
                    <a:pt x="51" y="0"/>
                  </a:lnTo>
                  <a:lnTo>
                    <a:pt x="0" y="10"/>
                  </a:lnTo>
                  <a:lnTo>
                    <a:pt x="0" y="48"/>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5" name="Freeform 56"/>
            <p:cNvSpPr>
              <a:spLocks/>
            </p:cNvSpPr>
            <p:nvPr/>
          </p:nvSpPr>
          <p:spPr bwMode="auto">
            <a:xfrm>
              <a:off x="2414" y="3320"/>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6" name="Freeform 57"/>
            <p:cNvSpPr>
              <a:spLocks/>
            </p:cNvSpPr>
            <p:nvPr/>
          </p:nvSpPr>
          <p:spPr bwMode="auto">
            <a:xfrm>
              <a:off x="2487" y="3305"/>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7" name="Freeform 58"/>
            <p:cNvSpPr>
              <a:spLocks/>
            </p:cNvSpPr>
            <p:nvPr/>
          </p:nvSpPr>
          <p:spPr bwMode="auto">
            <a:xfrm>
              <a:off x="2562" y="3290"/>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88" name="Freeform 59"/>
            <p:cNvSpPr>
              <a:spLocks/>
            </p:cNvSpPr>
            <p:nvPr/>
          </p:nvSpPr>
          <p:spPr bwMode="auto">
            <a:xfrm>
              <a:off x="2636" y="3275"/>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585" name="Group 60"/>
          <p:cNvGrpSpPr>
            <a:grpSpLocks/>
          </p:cNvGrpSpPr>
          <p:nvPr/>
        </p:nvGrpSpPr>
        <p:grpSpPr bwMode="auto">
          <a:xfrm>
            <a:off x="5181600" y="4351338"/>
            <a:ext cx="1411288" cy="1303337"/>
            <a:chOff x="1847" y="3032"/>
            <a:chExt cx="426" cy="490"/>
          </a:xfrm>
        </p:grpSpPr>
        <p:sp>
          <p:nvSpPr>
            <p:cNvPr id="24621" name="Freeform 61"/>
            <p:cNvSpPr>
              <a:spLocks/>
            </p:cNvSpPr>
            <p:nvPr/>
          </p:nvSpPr>
          <p:spPr bwMode="auto">
            <a:xfrm>
              <a:off x="1847" y="3032"/>
              <a:ext cx="426" cy="283"/>
            </a:xfrm>
            <a:custGeom>
              <a:avLst/>
              <a:gdLst>
                <a:gd name="T0" fmla="*/ 425 w 426"/>
                <a:gd name="T1" fmla="*/ 194 h 283"/>
                <a:gd name="T2" fmla="*/ 0 w 426"/>
                <a:gd name="T3" fmla="*/ 282 h 283"/>
                <a:gd name="T4" fmla="*/ 0 w 426"/>
                <a:gd name="T5" fmla="*/ 87 h 283"/>
                <a:gd name="T6" fmla="*/ 425 w 426"/>
                <a:gd name="T7" fmla="*/ 0 h 283"/>
                <a:gd name="T8" fmla="*/ 425 w 426"/>
                <a:gd name="T9" fmla="*/ 194 h 283"/>
                <a:gd name="T10" fmla="*/ 0 60000 65536"/>
                <a:gd name="T11" fmla="*/ 0 60000 65536"/>
                <a:gd name="T12" fmla="*/ 0 60000 65536"/>
                <a:gd name="T13" fmla="*/ 0 60000 65536"/>
                <a:gd name="T14" fmla="*/ 0 60000 65536"/>
                <a:gd name="T15" fmla="*/ 0 w 426"/>
                <a:gd name="T16" fmla="*/ 0 h 283"/>
                <a:gd name="T17" fmla="*/ 426 w 426"/>
                <a:gd name="T18" fmla="*/ 283 h 283"/>
              </a:gdLst>
              <a:ahLst/>
              <a:cxnLst>
                <a:cxn ang="T10">
                  <a:pos x="T0" y="T1"/>
                </a:cxn>
                <a:cxn ang="T11">
                  <a:pos x="T2" y="T3"/>
                </a:cxn>
                <a:cxn ang="T12">
                  <a:pos x="T4" y="T5"/>
                </a:cxn>
                <a:cxn ang="T13">
                  <a:pos x="T6" y="T7"/>
                </a:cxn>
                <a:cxn ang="T14">
                  <a:pos x="T8" y="T9"/>
                </a:cxn>
              </a:cxnLst>
              <a:rect l="T15" t="T16" r="T17" b="T18"/>
              <a:pathLst>
                <a:path w="426" h="283">
                  <a:moveTo>
                    <a:pt x="425" y="194"/>
                  </a:moveTo>
                  <a:lnTo>
                    <a:pt x="0" y="282"/>
                  </a:lnTo>
                  <a:lnTo>
                    <a:pt x="0" y="87"/>
                  </a:lnTo>
                  <a:lnTo>
                    <a:pt x="425" y="0"/>
                  </a:lnTo>
                  <a:lnTo>
                    <a:pt x="425" y="194"/>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2" name="Freeform 62"/>
            <p:cNvSpPr>
              <a:spLocks/>
            </p:cNvSpPr>
            <p:nvPr/>
          </p:nvSpPr>
          <p:spPr bwMode="auto">
            <a:xfrm>
              <a:off x="1867" y="3050"/>
              <a:ext cx="389" cy="246"/>
            </a:xfrm>
            <a:custGeom>
              <a:avLst/>
              <a:gdLst>
                <a:gd name="T0" fmla="*/ 388 w 389"/>
                <a:gd name="T1" fmla="*/ 165 h 246"/>
                <a:gd name="T2" fmla="*/ 0 w 389"/>
                <a:gd name="T3" fmla="*/ 245 h 246"/>
                <a:gd name="T4" fmla="*/ 0 w 389"/>
                <a:gd name="T5" fmla="*/ 79 h 246"/>
                <a:gd name="T6" fmla="*/ 388 w 389"/>
                <a:gd name="T7" fmla="*/ 0 h 246"/>
                <a:gd name="T8" fmla="*/ 388 w 389"/>
                <a:gd name="T9" fmla="*/ 165 h 246"/>
                <a:gd name="T10" fmla="*/ 0 60000 65536"/>
                <a:gd name="T11" fmla="*/ 0 60000 65536"/>
                <a:gd name="T12" fmla="*/ 0 60000 65536"/>
                <a:gd name="T13" fmla="*/ 0 60000 65536"/>
                <a:gd name="T14" fmla="*/ 0 60000 65536"/>
                <a:gd name="T15" fmla="*/ 0 w 389"/>
                <a:gd name="T16" fmla="*/ 0 h 246"/>
                <a:gd name="T17" fmla="*/ 389 w 389"/>
                <a:gd name="T18" fmla="*/ 246 h 246"/>
              </a:gdLst>
              <a:ahLst/>
              <a:cxnLst>
                <a:cxn ang="T10">
                  <a:pos x="T0" y="T1"/>
                </a:cxn>
                <a:cxn ang="T11">
                  <a:pos x="T2" y="T3"/>
                </a:cxn>
                <a:cxn ang="T12">
                  <a:pos x="T4" y="T5"/>
                </a:cxn>
                <a:cxn ang="T13">
                  <a:pos x="T6" y="T7"/>
                </a:cxn>
                <a:cxn ang="T14">
                  <a:pos x="T8" y="T9"/>
                </a:cxn>
              </a:cxnLst>
              <a:rect l="T15" t="T16" r="T17" b="T18"/>
              <a:pathLst>
                <a:path w="389" h="246">
                  <a:moveTo>
                    <a:pt x="388" y="165"/>
                  </a:moveTo>
                  <a:lnTo>
                    <a:pt x="0" y="245"/>
                  </a:lnTo>
                  <a:lnTo>
                    <a:pt x="0" y="79"/>
                  </a:lnTo>
                  <a:lnTo>
                    <a:pt x="388" y="0"/>
                  </a:lnTo>
                  <a:lnTo>
                    <a:pt x="388" y="165"/>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3" name="Freeform 63"/>
            <p:cNvSpPr>
              <a:spLocks/>
            </p:cNvSpPr>
            <p:nvPr/>
          </p:nvSpPr>
          <p:spPr bwMode="auto">
            <a:xfrm>
              <a:off x="1885" y="3129"/>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4" name="Freeform 64"/>
            <p:cNvSpPr>
              <a:spLocks/>
            </p:cNvSpPr>
            <p:nvPr/>
          </p:nvSpPr>
          <p:spPr bwMode="auto">
            <a:xfrm>
              <a:off x="1959" y="3114"/>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5" name="Freeform 65"/>
            <p:cNvSpPr>
              <a:spLocks/>
            </p:cNvSpPr>
            <p:nvPr/>
          </p:nvSpPr>
          <p:spPr bwMode="auto">
            <a:xfrm>
              <a:off x="2032" y="3099"/>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6" name="Freeform 66"/>
            <p:cNvSpPr>
              <a:spLocks/>
            </p:cNvSpPr>
            <p:nvPr/>
          </p:nvSpPr>
          <p:spPr bwMode="auto">
            <a:xfrm>
              <a:off x="2107" y="3083"/>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7" name="Freeform 67"/>
            <p:cNvSpPr>
              <a:spLocks/>
            </p:cNvSpPr>
            <p:nvPr/>
          </p:nvSpPr>
          <p:spPr bwMode="auto">
            <a:xfrm>
              <a:off x="2181" y="3068"/>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8" name="Freeform 68"/>
            <p:cNvSpPr>
              <a:spLocks/>
            </p:cNvSpPr>
            <p:nvPr/>
          </p:nvSpPr>
          <p:spPr bwMode="auto">
            <a:xfrm>
              <a:off x="1885" y="3179"/>
              <a:ext cx="52" cy="49"/>
            </a:xfrm>
            <a:custGeom>
              <a:avLst/>
              <a:gdLst>
                <a:gd name="T0" fmla="*/ 51 w 52"/>
                <a:gd name="T1" fmla="*/ 36 h 49"/>
                <a:gd name="T2" fmla="*/ 51 w 52"/>
                <a:gd name="T3" fmla="*/ 0 h 49"/>
                <a:gd name="T4" fmla="*/ 0 w 52"/>
                <a:gd name="T5" fmla="*/ 10 h 49"/>
                <a:gd name="T6" fmla="*/ 0 w 52"/>
                <a:gd name="T7" fmla="*/ 48 h 49"/>
                <a:gd name="T8" fmla="*/ 51 w 52"/>
                <a:gd name="T9" fmla="*/ 36 h 49"/>
                <a:gd name="T10" fmla="*/ 0 60000 65536"/>
                <a:gd name="T11" fmla="*/ 0 60000 65536"/>
                <a:gd name="T12" fmla="*/ 0 60000 65536"/>
                <a:gd name="T13" fmla="*/ 0 60000 65536"/>
                <a:gd name="T14" fmla="*/ 0 60000 65536"/>
                <a:gd name="T15" fmla="*/ 0 w 52"/>
                <a:gd name="T16" fmla="*/ 0 h 49"/>
                <a:gd name="T17" fmla="*/ 52 w 52"/>
                <a:gd name="T18" fmla="*/ 49 h 49"/>
              </a:gdLst>
              <a:ahLst/>
              <a:cxnLst>
                <a:cxn ang="T10">
                  <a:pos x="T0" y="T1"/>
                </a:cxn>
                <a:cxn ang="T11">
                  <a:pos x="T2" y="T3"/>
                </a:cxn>
                <a:cxn ang="T12">
                  <a:pos x="T4" y="T5"/>
                </a:cxn>
                <a:cxn ang="T13">
                  <a:pos x="T6" y="T7"/>
                </a:cxn>
                <a:cxn ang="T14">
                  <a:pos x="T8" y="T9"/>
                </a:cxn>
              </a:cxnLst>
              <a:rect l="T15" t="T16" r="T17" b="T18"/>
              <a:pathLst>
                <a:path w="52" h="49">
                  <a:moveTo>
                    <a:pt x="51" y="36"/>
                  </a:moveTo>
                  <a:lnTo>
                    <a:pt x="51" y="0"/>
                  </a:lnTo>
                  <a:lnTo>
                    <a:pt x="0" y="10"/>
                  </a:lnTo>
                  <a:lnTo>
                    <a:pt x="0" y="48"/>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9" name="Freeform 69"/>
            <p:cNvSpPr>
              <a:spLocks/>
            </p:cNvSpPr>
            <p:nvPr/>
          </p:nvSpPr>
          <p:spPr bwMode="auto">
            <a:xfrm>
              <a:off x="1959" y="3164"/>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0" name="Freeform 70"/>
            <p:cNvSpPr>
              <a:spLocks/>
            </p:cNvSpPr>
            <p:nvPr/>
          </p:nvSpPr>
          <p:spPr bwMode="auto">
            <a:xfrm>
              <a:off x="2032" y="3148"/>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1" name="Freeform 71"/>
            <p:cNvSpPr>
              <a:spLocks/>
            </p:cNvSpPr>
            <p:nvPr/>
          </p:nvSpPr>
          <p:spPr bwMode="auto">
            <a:xfrm>
              <a:off x="2107" y="3132"/>
              <a:ext cx="53" cy="49"/>
            </a:xfrm>
            <a:custGeom>
              <a:avLst/>
              <a:gdLst>
                <a:gd name="T0" fmla="*/ 52 w 53"/>
                <a:gd name="T1" fmla="*/ 37 h 49"/>
                <a:gd name="T2" fmla="*/ 52 w 53"/>
                <a:gd name="T3" fmla="*/ 0 h 49"/>
                <a:gd name="T4" fmla="*/ 0 w 53"/>
                <a:gd name="T5" fmla="*/ 10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0"/>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2" name="Freeform 72"/>
            <p:cNvSpPr>
              <a:spLocks/>
            </p:cNvSpPr>
            <p:nvPr/>
          </p:nvSpPr>
          <p:spPr bwMode="auto">
            <a:xfrm>
              <a:off x="2181" y="3118"/>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3" name="Freeform 73"/>
            <p:cNvSpPr>
              <a:spLocks/>
            </p:cNvSpPr>
            <p:nvPr/>
          </p:nvSpPr>
          <p:spPr bwMode="auto">
            <a:xfrm>
              <a:off x="1885" y="3230"/>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4" name="Freeform 74"/>
            <p:cNvSpPr>
              <a:spLocks/>
            </p:cNvSpPr>
            <p:nvPr/>
          </p:nvSpPr>
          <p:spPr bwMode="auto">
            <a:xfrm>
              <a:off x="1959" y="3214"/>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5" name="Freeform 75"/>
            <p:cNvSpPr>
              <a:spLocks/>
            </p:cNvSpPr>
            <p:nvPr/>
          </p:nvSpPr>
          <p:spPr bwMode="auto">
            <a:xfrm>
              <a:off x="2032" y="3199"/>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6" name="Freeform 76"/>
            <p:cNvSpPr>
              <a:spLocks/>
            </p:cNvSpPr>
            <p:nvPr/>
          </p:nvSpPr>
          <p:spPr bwMode="auto">
            <a:xfrm>
              <a:off x="2107" y="3184"/>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7" name="Freeform 77"/>
            <p:cNvSpPr>
              <a:spLocks/>
            </p:cNvSpPr>
            <p:nvPr/>
          </p:nvSpPr>
          <p:spPr bwMode="auto">
            <a:xfrm>
              <a:off x="2181" y="3170"/>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8" name="Freeform 78"/>
            <p:cNvSpPr>
              <a:spLocks/>
            </p:cNvSpPr>
            <p:nvPr/>
          </p:nvSpPr>
          <p:spPr bwMode="auto">
            <a:xfrm>
              <a:off x="1847" y="3240"/>
              <a:ext cx="426" cy="282"/>
            </a:xfrm>
            <a:custGeom>
              <a:avLst/>
              <a:gdLst>
                <a:gd name="T0" fmla="*/ 425 w 426"/>
                <a:gd name="T1" fmla="*/ 193 h 282"/>
                <a:gd name="T2" fmla="*/ 0 w 426"/>
                <a:gd name="T3" fmla="*/ 281 h 282"/>
                <a:gd name="T4" fmla="*/ 0 w 426"/>
                <a:gd name="T5" fmla="*/ 87 h 282"/>
                <a:gd name="T6" fmla="*/ 425 w 426"/>
                <a:gd name="T7" fmla="*/ 0 h 282"/>
                <a:gd name="T8" fmla="*/ 425 w 426"/>
                <a:gd name="T9" fmla="*/ 193 h 282"/>
                <a:gd name="T10" fmla="*/ 0 60000 65536"/>
                <a:gd name="T11" fmla="*/ 0 60000 65536"/>
                <a:gd name="T12" fmla="*/ 0 60000 65536"/>
                <a:gd name="T13" fmla="*/ 0 60000 65536"/>
                <a:gd name="T14" fmla="*/ 0 60000 65536"/>
                <a:gd name="T15" fmla="*/ 0 w 426"/>
                <a:gd name="T16" fmla="*/ 0 h 282"/>
                <a:gd name="T17" fmla="*/ 426 w 426"/>
                <a:gd name="T18" fmla="*/ 282 h 282"/>
              </a:gdLst>
              <a:ahLst/>
              <a:cxnLst>
                <a:cxn ang="T10">
                  <a:pos x="T0" y="T1"/>
                </a:cxn>
                <a:cxn ang="T11">
                  <a:pos x="T2" y="T3"/>
                </a:cxn>
                <a:cxn ang="T12">
                  <a:pos x="T4" y="T5"/>
                </a:cxn>
                <a:cxn ang="T13">
                  <a:pos x="T6" y="T7"/>
                </a:cxn>
                <a:cxn ang="T14">
                  <a:pos x="T8" y="T9"/>
                </a:cxn>
              </a:cxnLst>
              <a:rect l="T15" t="T16" r="T17" b="T18"/>
              <a:pathLst>
                <a:path w="426" h="282">
                  <a:moveTo>
                    <a:pt x="425" y="193"/>
                  </a:moveTo>
                  <a:lnTo>
                    <a:pt x="0" y="281"/>
                  </a:lnTo>
                  <a:lnTo>
                    <a:pt x="0" y="87"/>
                  </a:lnTo>
                  <a:lnTo>
                    <a:pt x="425" y="0"/>
                  </a:lnTo>
                  <a:lnTo>
                    <a:pt x="425" y="193"/>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39" name="Freeform 79"/>
            <p:cNvSpPr>
              <a:spLocks/>
            </p:cNvSpPr>
            <p:nvPr/>
          </p:nvSpPr>
          <p:spPr bwMode="auto">
            <a:xfrm>
              <a:off x="1867" y="3258"/>
              <a:ext cx="389" cy="245"/>
            </a:xfrm>
            <a:custGeom>
              <a:avLst/>
              <a:gdLst>
                <a:gd name="T0" fmla="*/ 388 w 389"/>
                <a:gd name="T1" fmla="*/ 164 h 245"/>
                <a:gd name="T2" fmla="*/ 0 w 389"/>
                <a:gd name="T3" fmla="*/ 244 h 245"/>
                <a:gd name="T4" fmla="*/ 0 w 389"/>
                <a:gd name="T5" fmla="*/ 79 h 245"/>
                <a:gd name="T6" fmla="*/ 388 w 389"/>
                <a:gd name="T7" fmla="*/ 0 h 245"/>
                <a:gd name="T8" fmla="*/ 388 w 389"/>
                <a:gd name="T9" fmla="*/ 164 h 245"/>
                <a:gd name="T10" fmla="*/ 0 60000 65536"/>
                <a:gd name="T11" fmla="*/ 0 60000 65536"/>
                <a:gd name="T12" fmla="*/ 0 60000 65536"/>
                <a:gd name="T13" fmla="*/ 0 60000 65536"/>
                <a:gd name="T14" fmla="*/ 0 60000 65536"/>
                <a:gd name="T15" fmla="*/ 0 w 389"/>
                <a:gd name="T16" fmla="*/ 0 h 245"/>
                <a:gd name="T17" fmla="*/ 389 w 389"/>
                <a:gd name="T18" fmla="*/ 245 h 245"/>
              </a:gdLst>
              <a:ahLst/>
              <a:cxnLst>
                <a:cxn ang="T10">
                  <a:pos x="T0" y="T1"/>
                </a:cxn>
                <a:cxn ang="T11">
                  <a:pos x="T2" y="T3"/>
                </a:cxn>
                <a:cxn ang="T12">
                  <a:pos x="T4" y="T5"/>
                </a:cxn>
                <a:cxn ang="T13">
                  <a:pos x="T6" y="T7"/>
                </a:cxn>
                <a:cxn ang="T14">
                  <a:pos x="T8" y="T9"/>
                </a:cxn>
              </a:cxnLst>
              <a:rect l="T15" t="T16" r="T17" b="T18"/>
              <a:pathLst>
                <a:path w="389" h="245">
                  <a:moveTo>
                    <a:pt x="388" y="164"/>
                  </a:moveTo>
                  <a:lnTo>
                    <a:pt x="0" y="244"/>
                  </a:lnTo>
                  <a:lnTo>
                    <a:pt x="0" y="79"/>
                  </a:lnTo>
                  <a:lnTo>
                    <a:pt x="388" y="0"/>
                  </a:lnTo>
                  <a:lnTo>
                    <a:pt x="388" y="16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0" name="Freeform 80"/>
            <p:cNvSpPr>
              <a:spLocks/>
            </p:cNvSpPr>
            <p:nvPr/>
          </p:nvSpPr>
          <p:spPr bwMode="auto">
            <a:xfrm>
              <a:off x="1885" y="3336"/>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1" name="Freeform 81"/>
            <p:cNvSpPr>
              <a:spLocks/>
            </p:cNvSpPr>
            <p:nvPr/>
          </p:nvSpPr>
          <p:spPr bwMode="auto">
            <a:xfrm>
              <a:off x="1959" y="3321"/>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2" name="Freeform 82"/>
            <p:cNvSpPr>
              <a:spLocks/>
            </p:cNvSpPr>
            <p:nvPr/>
          </p:nvSpPr>
          <p:spPr bwMode="auto">
            <a:xfrm>
              <a:off x="2032" y="3305"/>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3" name="Freeform 83"/>
            <p:cNvSpPr>
              <a:spLocks/>
            </p:cNvSpPr>
            <p:nvPr/>
          </p:nvSpPr>
          <p:spPr bwMode="auto">
            <a:xfrm>
              <a:off x="2107" y="3291"/>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4" name="Freeform 84"/>
            <p:cNvSpPr>
              <a:spLocks/>
            </p:cNvSpPr>
            <p:nvPr/>
          </p:nvSpPr>
          <p:spPr bwMode="auto">
            <a:xfrm>
              <a:off x="2181" y="3275"/>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5" name="Freeform 85"/>
            <p:cNvSpPr>
              <a:spLocks/>
            </p:cNvSpPr>
            <p:nvPr/>
          </p:nvSpPr>
          <p:spPr bwMode="auto">
            <a:xfrm>
              <a:off x="1885" y="3387"/>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6" name="Freeform 86"/>
            <p:cNvSpPr>
              <a:spLocks/>
            </p:cNvSpPr>
            <p:nvPr/>
          </p:nvSpPr>
          <p:spPr bwMode="auto">
            <a:xfrm>
              <a:off x="1959" y="3372"/>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7" name="Freeform 87"/>
            <p:cNvSpPr>
              <a:spLocks/>
            </p:cNvSpPr>
            <p:nvPr/>
          </p:nvSpPr>
          <p:spPr bwMode="auto">
            <a:xfrm>
              <a:off x="2032" y="3357"/>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8" name="Freeform 88"/>
            <p:cNvSpPr>
              <a:spLocks/>
            </p:cNvSpPr>
            <p:nvPr/>
          </p:nvSpPr>
          <p:spPr bwMode="auto">
            <a:xfrm>
              <a:off x="2107" y="3340"/>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49" name="Freeform 89"/>
            <p:cNvSpPr>
              <a:spLocks/>
            </p:cNvSpPr>
            <p:nvPr/>
          </p:nvSpPr>
          <p:spPr bwMode="auto">
            <a:xfrm>
              <a:off x="2181" y="3325"/>
              <a:ext cx="53" cy="49"/>
            </a:xfrm>
            <a:custGeom>
              <a:avLst/>
              <a:gdLst>
                <a:gd name="T0" fmla="*/ 52 w 53"/>
                <a:gd name="T1" fmla="*/ 37 h 49"/>
                <a:gd name="T2" fmla="*/ 52 w 53"/>
                <a:gd name="T3" fmla="*/ 0 h 49"/>
                <a:gd name="T4" fmla="*/ 0 w 53"/>
                <a:gd name="T5" fmla="*/ 10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0"/>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0" name="Freeform 90"/>
            <p:cNvSpPr>
              <a:spLocks/>
            </p:cNvSpPr>
            <p:nvPr/>
          </p:nvSpPr>
          <p:spPr bwMode="auto">
            <a:xfrm>
              <a:off x="1885" y="3437"/>
              <a:ext cx="52" cy="49"/>
            </a:xfrm>
            <a:custGeom>
              <a:avLst/>
              <a:gdLst>
                <a:gd name="T0" fmla="*/ 51 w 52"/>
                <a:gd name="T1" fmla="*/ 36 h 49"/>
                <a:gd name="T2" fmla="*/ 51 w 52"/>
                <a:gd name="T3" fmla="*/ 0 h 49"/>
                <a:gd name="T4" fmla="*/ 0 w 52"/>
                <a:gd name="T5" fmla="*/ 10 h 49"/>
                <a:gd name="T6" fmla="*/ 0 w 52"/>
                <a:gd name="T7" fmla="*/ 48 h 49"/>
                <a:gd name="T8" fmla="*/ 51 w 52"/>
                <a:gd name="T9" fmla="*/ 36 h 49"/>
                <a:gd name="T10" fmla="*/ 0 60000 65536"/>
                <a:gd name="T11" fmla="*/ 0 60000 65536"/>
                <a:gd name="T12" fmla="*/ 0 60000 65536"/>
                <a:gd name="T13" fmla="*/ 0 60000 65536"/>
                <a:gd name="T14" fmla="*/ 0 60000 65536"/>
                <a:gd name="T15" fmla="*/ 0 w 52"/>
                <a:gd name="T16" fmla="*/ 0 h 49"/>
                <a:gd name="T17" fmla="*/ 52 w 52"/>
                <a:gd name="T18" fmla="*/ 49 h 49"/>
              </a:gdLst>
              <a:ahLst/>
              <a:cxnLst>
                <a:cxn ang="T10">
                  <a:pos x="T0" y="T1"/>
                </a:cxn>
                <a:cxn ang="T11">
                  <a:pos x="T2" y="T3"/>
                </a:cxn>
                <a:cxn ang="T12">
                  <a:pos x="T4" y="T5"/>
                </a:cxn>
                <a:cxn ang="T13">
                  <a:pos x="T6" y="T7"/>
                </a:cxn>
                <a:cxn ang="T14">
                  <a:pos x="T8" y="T9"/>
                </a:cxn>
              </a:cxnLst>
              <a:rect l="T15" t="T16" r="T17" b="T18"/>
              <a:pathLst>
                <a:path w="52" h="49">
                  <a:moveTo>
                    <a:pt x="51" y="36"/>
                  </a:moveTo>
                  <a:lnTo>
                    <a:pt x="51" y="0"/>
                  </a:lnTo>
                  <a:lnTo>
                    <a:pt x="0" y="10"/>
                  </a:lnTo>
                  <a:lnTo>
                    <a:pt x="0" y="48"/>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1" name="Freeform 91"/>
            <p:cNvSpPr>
              <a:spLocks/>
            </p:cNvSpPr>
            <p:nvPr/>
          </p:nvSpPr>
          <p:spPr bwMode="auto">
            <a:xfrm>
              <a:off x="1959" y="3421"/>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2" name="Freeform 92"/>
            <p:cNvSpPr>
              <a:spLocks/>
            </p:cNvSpPr>
            <p:nvPr/>
          </p:nvSpPr>
          <p:spPr bwMode="auto">
            <a:xfrm>
              <a:off x="2032" y="3406"/>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3" name="Freeform 93"/>
            <p:cNvSpPr>
              <a:spLocks/>
            </p:cNvSpPr>
            <p:nvPr/>
          </p:nvSpPr>
          <p:spPr bwMode="auto">
            <a:xfrm>
              <a:off x="2107" y="3391"/>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54" name="Freeform 94"/>
            <p:cNvSpPr>
              <a:spLocks/>
            </p:cNvSpPr>
            <p:nvPr/>
          </p:nvSpPr>
          <p:spPr bwMode="auto">
            <a:xfrm>
              <a:off x="2181" y="3376"/>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586" name="Group 95"/>
          <p:cNvGrpSpPr>
            <a:grpSpLocks/>
          </p:cNvGrpSpPr>
          <p:nvPr/>
        </p:nvGrpSpPr>
        <p:grpSpPr bwMode="auto">
          <a:xfrm>
            <a:off x="4475163" y="4510088"/>
            <a:ext cx="1411287" cy="1303337"/>
            <a:chOff x="1402" y="3132"/>
            <a:chExt cx="426" cy="490"/>
          </a:xfrm>
        </p:grpSpPr>
        <p:sp>
          <p:nvSpPr>
            <p:cNvPr id="24587" name="Freeform 96"/>
            <p:cNvSpPr>
              <a:spLocks/>
            </p:cNvSpPr>
            <p:nvPr/>
          </p:nvSpPr>
          <p:spPr bwMode="auto">
            <a:xfrm>
              <a:off x="1402" y="3132"/>
              <a:ext cx="426" cy="283"/>
            </a:xfrm>
            <a:custGeom>
              <a:avLst/>
              <a:gdLst>
                <a:gd name="T0" fmla="*/ 425 w 426"/>
                <a:gd name="T1" fmla="*/ 194 h 283"/>
                <a:gd name="T2" fmla="*/ 0 w 426"/>
                <a:gd name="T3" fmla="*/ 282 h 283"/>
                <a:gd name="T4" fmla="*/ 0 w 426"/>
                <a:gd name="T5" fmla="*/ 87 h 283"/>
                <a:gd name="T6" fmla="*/ 425 w 426"/>
                <a:gd name="T7" fmla="*/ 0 h 283"/>
                <a:gd name="T8" fmla="*/ 425 w 426"/>
                <a:gd name="T9" fmla="*/ 194 h 283"/>
                <a:gd name="T10" fmla="*/ 0 60000 65536"/>
                <a:gd name="T11" fmla="*/ 0 60000 65536"/>
                <a:gd name="T12" fmla="*/ 0 60000 65536"/>
                <a:gd name="T13" fmla="*/ 0 60000 65536"/>
                <a:gd name="T14" fmla="*/ 0 60000 65536"/>
                <a:gd name="T15" fmla="*/ 0 w 426"/>
                <a:gd name="T16" fmla="*/ 0 h 283"/>
                <a:gd name="T17" fmla="*/ 426 w 426"/>
                <a:gd name="T18" fmla="*/ 283 h 283"/>
              </a:gdLst>
              <a:ahLst/>
              <a:cxnLst>
                <a:cxn ang="T10">
                  <a:pos x="T0" y="T1"/>
                </a:cxn>
                <a:cxn ang="T11">
                  <a:pos x="T2" y="T3"/>
                </a:cxn>
                <a:cxn ang="T12">
                  <a:pos x="T4" y="T5"/>
                </a:cxn>
                <a:cxn ang="T13">
                  <a:pos x="T6" y="T7"/>
                </a:cxn>
                <a:cxn ang="T14">
                  <a:pos x="T8" y="T9"/>
                </a:cxn>
              </a:cxnLst>
              <a:rect l="T15" t="T16" r="T17" b="T18"/>
              <a:pathLst>
                <a:path w="426" h="283">
                  <a:moveTo>
                    <a:pt x="425" y="194"/>
                  </a:moveTo>
                  <a:lnTo>
                    <a:pt x="0" y="282"/>
                  </a:lnTo>
                  <a:lnTo>
                    <a:pt x="0" y="87"/>
                  </a:lnTo>
                  <a:lnTo>
                    <a:pt x="425" y="0"/>
                  </a:lnTo>
                  <a:lnTo>
                    <a:pt x="425" y="194"/>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88" name="Freeform 97"/>
            <p:cNvSpPr>
              <a:spLocks/>
            </p:cNvSpPr>
            <p:nvPr/>
          </p:nvSpPr>
          <p:spPr bwMode="auto">
            <a:xfrm>
              <a:off x="1422" y="3150"/>
              <a:ext cx="389" cy="246"/>
            </a:xfrm>
            <a:custGeom>
              <a:avLst/>
              <a:gdLst>
                <a:gd name="T0" fmla="*/ 388 w 389"/>
                <a:gd name="T1" fmla="*/ 165 h 246"/>
                <a:gd name="T2" fmla="*/ 0 w 389"/>
                <a:gd name="T3" fmla="*/ 245 h 246"/>
                <a:gd name="T4" fmla="*/ 0 w 389"/>
                <a:gd name="T5" fmla="*/ 79 h 246"/>
                <a:gd name="T6" fmla="*/ 388 w 389"/>
                <a:gd name="T7" fmla="*/ 0 h 246"/>
                <a:gd name="T8" fmla="*/ 388 w 389"/>
                <a:gd name="T9" fmla="*/ 165 h 246"/>
                <a:gd name="T10" fmla="*/ 0 60000 65536"/>
                <a:gd name="T11" fmla="*/ 0 60000 65536"/>
                <a:gd name="T12" fmla="*/ 0 60000 65536"/>
                <a:gd name="T13" fmla="*/ 0 60000 65536"/>
                <a:gd name="T14" fmla="*/ 0 60000 65536"/>
                <a:gd name="T15" fmla="*/ 0 w 389"/>
                <a:gd name="T16" fmla="*/ 0 h 246"/>
                <a:gd name="T17" fmla="*/ 389 w 389"/>
                <a:gd name="T18" fmla="*/ 246 h 246"/>
              </a:gdLst>
              <a:ahLst/>
              <a:cxnLst>
                <a:cxn ang="T10">
                  <a:pos x="T0" y="T1"/>
                </a:cxn>
                <a:cxn ang="T11">
                  <a:pos x="T2" y="T3"/>
                </a:cxn>
                <a:cxn ang="T12">
                  <a:pos x="T4" y="T5"/>
                </a:cxn>
                <a:cxn ang="T13">
                  <a:pos x="T6" y="T7"/>
                </a:cxn>
                <a:cxn ang="T14">
                  <a:pos x="T8" y="T9"/>
                </a:cxn>
              </a:cxnLst>
              <a:rect l="T15" t="T16" r="T17" b="T18"/>
              <a:pathLst>
                <a:path w="389" h="246">
                  <a:moveTo>
                    <a:pt x="388" y="165"/>
                  </a:moveTo>
                  <a:lnTo>
                    <a:pt x="0" y="245"/>
                  </a:lnTo>
                  <a:lnTo>
                    <a:pt x="0" y="79"/>
                  </a:lnTo>
                  <a:lnTo>
                    <a:pt x="388" y="0"/>
                  </a:lnTo>
                  <a:lnTo>
                    <a:pt x="388" y="165"/>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89" name="Freeform 98"/>
            <p:cNvSpPr>
              <a:spLocks/>
            </p:cNvSpPr>
            <p:nvPr/>
          </p:nvSpPr>
          <p:spPr bwMode="auto">
            <a:xfrm>
              <a:off x="1440" y="3229"/>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0" name="Freeform 99"/>
            <p:cNvSpPr>
              <a:spLocks/>
            </p:cNvSpPr>
            <p:nvPr/>
          </p:nvSpPr>
          <p:spPr bwMode="auto">
            <a:xfrm>
              <a:off x="1514" y="3214"/>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1" name="Freeform 100"/>
            <p:cNvSpPr>
              <a:spLocks/>
            </p:cNvSpPr>
            <p:nvPr/>
          </p:nvSpPr>
          <p:spPr bwMode="auto">
            <a:xfrm>
              <a:off x="1587" y="3199"/>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2" name="Freeform 101"/>
            <p:cNvSpPr>
              <a:spLocks/>
            </p:cNvSpPr>
            <p:nvPr/>
          </p:nvSpPr>
          <p:spPr bwMode="auto">
            <a:xfrm>
              <a:off x="1662" y="3183"/>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3" name="Freeform 102"/>
            <p:cNvSpPr>
              <a:spLocks/>
            </p:cNvSpPr>
            <p:nvPr/>
          </p:nvSpPr>
          <p:spPr bwMode="auto">
            <a:xfrm>
              <a:off x="1736" y="3168"/>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4" name="Freeform 103"/>
            <p:cNvSpPr>
              <a:spLocks/>
            </p:cNvSpPr>
            <p:nvPr/>
          </p:nvSpPr>
          <p:spPr bwMode="auto">
            <a:xfrm>
              <a:off x="1440" y="3279"/>
              <a:ext cx="52" cy="49"/>
            </a:xfrm>
            <a:custGeom>
              <a:avLst/>
              <a:gdLst>
                <a:gd name="T0" fmla="*/ 51 w 52"/>
                <a:gd name="T1" fmla="*/ 36 h 49"/>
                <a:gd name="T2" fmla="*/ 51 w 52"/>
                <a:gd name="T3" fmla="*/ 0 h 49"/>
                <a:gd name="T4" fmla="*/ 0 w 52"/>
                <a:gd name="T5" fmla="*/ 10 h 49"/>
                <a:gd name="T6" fmla="*/ 0 w 52"/>
                <a:gd name="T7" fmla="*/ 48 h 49"/>
                <a:gd name="T8" fmla="*/ 51 w 52"/>
                <a:gd name="T9" fmla="*/ 36 h 49"/>
                <a:gd name="T10" fmla="*/ 0 60000 65536"/>
                <a:gd name="T11" fmla="*/ 0 60000 65536"/>
                <a:gd name="T12" fmla="*/ 0 60000 65536"/>
                <a:gd name="T13" fmla="*/ 0 60000 65536"/>
                <a:gd name="T14" fmla="*/ 0 60000 65536"/>
                <a:gd name="T15" fmla="*/ 0 w 52"/>
                <a:gd name="T16" fmla="*/ 0 h 49"/>
                <a:gd name="T17" fmla="*/ 52 w 52"/>
                <a:gd name="T18" fmla="*/ 49 h 49"/>
              </a:gdLst>
              <a:ahLst/>
              <a:cxnLst>
                <a:cxn ang="T10">
                  <a:pos x="T0" y="T1"/>
                </a:cxn>
                <a:cxn ang="T11">
                  <a:pos x="T2" y="T3"/>
                </a:cxn>
                <a:cxn ang="T12">
                  <a:pos x="T4" y="T5"/>
                </a:cxn>
                <a:cxn ang="T13">
                  <a:pos x="T6" y="T7"/>
                </a:cxn>
                <a:cxn ang="T14">
                  <a:pos x="T8" y="T9"/>
                </a:cxn>
              </a:cxnLst>
              <a:rect l="T15" t="T16" r="T17" b="T18"/>
              <a:pathLst>
                <a:path w="52" h="49">
                  <a:moveTo>
                    <a:pt x="51" y="36"/>
                  </a:moveTo>
                  <a:lnTo>
                    <a:pt x="51" y="0"/>
                  </a:lnTo>
                  <a:lnTo>
                    <a:pt x="0" y="10"/>
                  </a:lnTo>
                  <a:lnTo>
                    <a:pt x="0" y="48"/>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5" name="Freeform 104"/>
            <p:cNvSpPr>
              <a:spLocks/>
            </p:cNvSpPr>
            <p:nvPr/>
          </p:nvSpPr>
          <p:spPr bwMode="auto">
            <a:xfrm>
              <a:off x="1514" y="3264"/>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6" name="Freeform 105"/>
            <p:cNvSpPr>
              <a:spLocks/>
            </p:cNvSpPr>
            <p:nvPr/>
          </p:nvSpPr>
          <p:spPr bwMode="auto">
            <a:xfrm>
              <a:off x="1587" y="3248"/>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7" name="Freeform 106"/>
            <p:cNvSpPr>
              <a:spLocks/>
            </p:cNvSpPr>
            <p:nvPr/>
          </p:nvSpPr>
          <p:spPr bwMode="auto">
            <a:xfrm>
              <a:off x="1662" y="3232"/>
              <a:ext cx="53" cy="49"/>
            </a:xfrm>
            <a:custGeom>
              <a:avLst/>
              <a:gdLst>
                <a:gd name="T0" fmla="*/ 52 w 53"/>
                <a:gd name="T1" fmla="*/ 37 h 49"/>
                <a:gd name="T2" fmla="*/ 52 w 53"/>
                <a:gd name="T3" fmla="*/ 0 h 49"/>
                <a:gd name="T4" fmla="*/ 0 w 53"/>
                <a:gd name="T5" fmla="*/ 10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0"/>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8" name="Freeform 107"/>
            <p:cNvSpPr>
              <a:spLocks/>
            </p:cNvSpPr>
            <p:nvPr/>
          </p:nvSpPr>
          <p:spPr bwMode="auto">
            <a:xfrm>
              <a:off x="1736" y="3218"/>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599" name="Freeform 108"/>
            <p:cNvSpPr>
              <a:spLocks/>
            </p:cNvSpPr>
            <p:nvPr/>
          </p:nvSpPr>
          <p:spPr bwMode="auto">
            <a:xfrm>
              <a:off x="1440" y="3330"/>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0" name="Freeform 109"/>
            <p:cNvSpPr>
              <a:spLocks/>
            </p:cNvSpPr>
            <p:nvPr/>
          </p:nvSpPr>
          <p:spPr bwMode="auto">
            <a:xfrm>
              <a:off x="1514" y="3314"/>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1" name="Freeform 110"/>
            <p:cNvSpPr>
              <a:spLocks/>
            </p:cNvSpPr>
            <p:nvPr/>
          </p:nvSpPr>
          <p:spPr bwMode="auto">
            <a:xfrm>
              <a:off x="1587" y="3299"/>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2" name="Freeform 111"/>
            <p:cNvSpPr>
              <a:spLocks/>
            </p:cNvSpPr>
            <p:nvPr/>
          </p:nvSpPr>
          <p:spPr bwMode="auto">
            <a:xfrm>
              <a:off x="1662" y="3284"/>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3" name="Freeform 112"/>
            <p:cNvSpPr>
              <a:spLocks/>
            </p:cNvSpPr>
            <p:nvPr/>
          </p:nvSpPr>
          <p:spPr bwMode="auto">
            <a:xfrm>
              <a:off x="1736" y="3270"/>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4" name="Freeform 113"/>
            <p:cNvSpPr>
              <a:spLocks/>
            </p:cNvSpPr>
            <p:nvPr/>
          </p:nvSpPr>
          <p:spPr bwMode="auto">
            <a:xfrm>
              <a:off x="1402" y="3340"/>
              <a:ext cx="426" cy="282"/>
            </a:xfrm>
            <a:custGeom>
              <a:avLst/>
              <a:gdLst>
                <a:gd name="T0" fmla="*/ 425 w 426"/>
                <a:gd name="T1" fmla="*/ 193 h 282"/>
                <a:gd name="T2" fmla="*/ 0 w 426"/>
                <a:gd name="T3" fmla="*/ 281 h 282"/>
                <a:gd name="T4" fmla="*/ 0 w 426"/>
                <a:gd name="T5" fmla="*/ 87 h 282"/>
                <a:gd name="T6" fmla="*/ 425 w 426"/>
                <a:gd name="T7" fmla="*/ 0 h 282"/>
                <a:gd name="T8" fmla="*/ 425 w 426"/>
                <a:gd name="T9" fmla="*/ 193 h 282"/>
                <a:gd name="T10" fmla="*/ 0 60000 65536"/>
                <a:gd name="T11" fmla="*/ 0 60000 65536"/>
                <a:gd name="T12" fmla="*/ 0 60000 65536"/>
                <a:gd name="T13" fmla="*/ 0 60000 65536"/>
                <a:gd name="T14" fmla="*/ 0 60000 65536"/>
                <a:gd name="T15" fmla="*/ 0 w 426"/>
                <a:gd name="T16" fmla="*/ 0 h 282"/>
                <a:gd name="T17" fmla="*/ 426 w 426"/>
                <a:gd name="T18" fmla="*/ 282 h 282"/>
              </a:gdLst>
              <a:ahLst/>
              <a:cxnLst>
                <a:cxn ang="T10">
                  <a:pos x="T0" y="T1"/>
                </a:cxn>
                <a:cxn ang="T11">
                  <a:pos x="T2" y="T3"/>
                </a:cxn>
                <a:cxn ang="T12">
                  <a:pos x="T4" y="T5"/>
                </a:cxn>
                <a:cxn ang="T13">
                  <a:pos x="T6" y="T7"/>
                </a:cxn>
                <a:cxn ang="T14">
                  <a:pos x="T8" y="T9"/>
                </a:cxn>
              </a:cxnLst>
              <a:rect l="T15" t="T16" r="T17" b="T18"/>
              <a:pathLst>
                <a:path w="426" h="282">
                  <a:moveTo>
                    <a:pt x="425" y="193"/>
                  </a:moveTo>
                  <a:lnTo>
                    <a:pt x="0" y="281"/>
                  </a:lnTo>
                  <a:lnTo>
                    <a:pt x="0" y="87"/>
                  </a:lnTo>
                  <a:lnTo>
                    <a:pt x="425" y="0"/>
                  </a:lnTo>
                  <a:lnTo>
                    <a:pt x="425" y="193"/>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5" name="Freeform 114"/>
            <p:cNvSpPr>
              <a:spLocks/>
            </p:cNvSpPr>
            <p:nvPr/>
          </p:nvSpPr>
          <p:spPr bwMode="auto">
            <a:xfrm>
              <a:off x="1422" y="3358"/>
              <a:ext cx="389" cy="245"/>
            </a:xfrm>
            <a:custGeom>
              <a:avLst/>
              <a:gdLst>
                <a:gd name="T0" fmla="*/ 388 w 389"/>
                <a:gd name="T1" fmla="*/ 164 h 245"/>
                <a:gd name="T2" fmla="*/ 0 w 389"/>
                <a:gd name="T3" fmla="*/ 244 h 245"/>
                <a:gd name="T4" fmla="*/ 0 w 389"/>
                <a:gd name="T5" fmla="*/ 79 h 245"/>
                <a:gd name="T6" fmla="*/ 388 w 389"/>
                <a:gd name="T7" fmla="*/ 0 h 245"/>
                <a:gd name="T8" fmla="*/ 388 w 389"/>
                <a:gd name="T9" fmla="*/ 164 h 245"/>
                <a:gd name="T10" fmla="*/ 0 60000 65536"/>
                <a:gd name="T11" fmla="*/ 0 60000 65536"/>
                <a:gd name="T12" fmla="*/ 0 60000 65536"/>
                <a:gd name="T13" fmla="*/ 0 60000 65536"/>
                <a:gd name="T14" fmla="*/ 0 60000 65536"/>
                <a:gd name="T15" fmla="*/ 0 w 389"/>
                <a:gd name="T16" fmla="*/ 0 h 245"/>
                <a:gd name="T17" fmla="*/ 389 w 389"/>
                <a:gd name="T18" fmla="*/ 245 h 245"/>
              </a:gdLst>
              <a:ahLst/>
              <a:cxnLst>
                <a:cxn ang="T10">
                  <a:pos x="T0" y="T1"/>
                </a:cxn>
                <a:cxn ang="T11">
                  <a:pos x="T2" y="T3"/>
                </a:cxn>
                <a:cxn ang="T12">
                  <a:pos x="T4" y="T5"/>
                </a:cxn>
                <a:cxn ang="T13">
                  <a:pos x="T6" y="T7"/>
                </a:cxn>
                <a:cxn ang="T14">
                  <a:pos x="T8" y="T9"/>
                </a:cxn>
              </a:cxnLst>
              <a:rect l="T15" t="T16" r="T17" b="T18"/>
              <a:pathLst>
                <a:path w="389" h="245">
                  <a:moveTo>
                    <a:pt x="388" y="164"/>
                  </a:moveTo>
                  <a:lnTo>
                    <a:pt x="0" y="244"/>
                  </a:lnTo>
                  <a:lnTo>
                    <a:pt x="0" y="79"/>
                  </a:lnTo>
                  <a:lnTo>
                    <a:pt x="388" y="0"/>
                  </a:lnTo>
                  <a:lnTo>
                    <a:pt x="388" y="16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6" name="Freeform 115"/>
            <p:cNvSpPr>
              <a:spLocks/>
            </p:cNvSpPr>
            <p:nvPr/>
          </p:nvSpPr>
          <p:spPr bwMode="auto">
            <a:xfrm>
              <a:off x="1440" y="3436"/>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7" name="Freeform 116"/>
            <p:cNvSpPr>
              <a:spLocks/>
            </p:cNvSpPr>
            <p:nvPr/>
          </p:nvSpPr>
          <p:spPr bwMode="auto">
            <a:xfrm>
              <a:off x="1514" y="3421"/>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8" name="Freeform 117"/>
            <p:cNvSpPr>
              <a:spLocks/>
            </p:cNvSpPr>
            <p:nvPr/>
          </p:nvSpPr>
          <p:spPr bwMode="auto">
            <a:xfrm>
              <a:off x="1587" y="3405"/>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09" name="Freeform 118"/>
            <p:cNvSpPr>
              <a:spLocks/>
            </p:cNvSpPr>
            <p:nvPr/>
          </p:nvSpPr>
          <p:spPr bwMode="auto">
            <a:xfrm>
              <a:off x="1662" y="3391"/>
              <a:ext cx="53" cy="47"/>
            </a:xfrm>
            <a:custGeom>
              <a:avLst/>
              <a:gdLst>
                <a:gd name="T0" fmla="*/ 52 w 53"/>
                <a:gd name="T1" fmla="*/ 35 h 47"/>
                <a:gd name="T2" fmla="*/ 52 w 53"/>
                <a:gd name="T3" fmla="*/ 0 h 47"/>
                <a:gd name="T4" fmla="*/ 0 w 53"/>
                <a:gd name="T5" fmla="*/ 10 h 47"/>
                <a:gd name="T6" fmla="*/ 0 w 53"/>
                <a:gd name="T7" fmla="*/ 46 h 47"/>
                <a:gd name="T8" fmla="*/ 52 w 53"/>
                <a:gd name="T9" fmla="*/ 35 h 47"/>
                <a:gd name="T10" fmla="*/ 0 60000 65536"/>
                <a:gd name="T11" fmla="*/ 0 60000 65536"/>
                <a:gd name="T12" fmla="*/ 0 60000 65536"/>
                <a:gd name="T13" fmla="*/ 0 60000 65536"/>
                <a:gd name="T14" fmla="*/ 0 60000 65536"/>
                <a:gd name="T15" fmla="*/ 0 w 53"/>
                <a:gd name="T16" fmla="*/ 0 h 47"/>
                <a:gd name="T17" fmla="*/ 53 w 53"/>
                <a:gd name="T18" fmla="*/ 47 h 47"/>
              </a:gdLst>
              <a:ahLst/>
              <a:cxnLst>
                <a:cxn ang="T10">
                  <a:pos x="T0" y="T1"/>
                </a:cxn>
                <a:cxn ang="T11">
                  <a:pos x="T2" y="T3"/>
                </a:cxn>
                <a:cxn ang="T12">
                  <a:pos x="T4" y="T5"/>
                </a:cxn>
                <a:cxn ang="T13">
                  <a:pos x="T6" y="T7"/>
                </a:cxn>
                <a:cxn ang="T14">
                  <a:pos x="T8" y="T9"/>
                </a:cxn>
              </a:cxnLst>
              <a:rect l="T15" t="T16" r="T17" b="T18"/>
              <a:pathLst>
                <a:path w="53" h="47">
                  <a:moveTo>
                    <a:pt x="52" y="35"/>
                  </a:moveTo>
                  <a:lnTo>
                    <a:pt x="52" y="0"/>
                  </a:lnTo>
                  <a:lnTo>
                    <a:pt x="0" y="10"/>
                  </a:lnTo>
                  <a:lnTo>
                    <a:pt x="0" y="46"/>
                  </a:lnTo>
                  <a:lnTo>
                    <a:pt x="52" y="3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0" name="Freeform 119"/>
            <p:cNvSpPr>
              <a:spLocks/>
            </p:cNvSpPr>
            <p:nvPr/>
          </p:nvSpPr>
          <p:spPr bwMode="auto">
            <a:xfrm>
              <a:off x="1736" y="3375"/>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1" name="Freeform 120"/>
            <p:cNvSpPr>
              <a:spLocks/>
            </p:cNvSpPr>
            <p:nvPr/>
          </p:nvSpPr>
          <p:spPr bwMode="auto">
            <a:xfrm>
              <a:off x="1440" y="3487"/>
              <a:ext cx="52" cy="48"/>
            </a:xfrm>
            <a:custGeom>
              <a:avLst/>
              <a:gdLst>
                <a:gd name="T0" fmla="*/ 51 w 52"/>
                <a:gd name="T1" fmla="*/ 36 h 48"/>
                <a:gd name="T2" fmla="*/ 51 w 52"/>
                <a:gd name="T3" fmla="*/ 0 h 48"/>
                <a:gd name="T4" fmla="*/ 0 w 52"/>
                <a:gd name="T5" fmla="*/ 10 h 48"/>
                <a:gd name="T6" fmla="*/ 0 w 52"/>
                <a:gd name="T7" fmla="*/ 47 h 48"/>
                <a:gd name="T8" fmla="*/ 51 w 52"/>
                <a:gd name="T9" fmla="*/ 36 h 48"/>
                <a:gd name="T10" fmla="*/ 0 60000 65536"/>
                <a:gd name="T11" fmla="*/ 0 60000 65536"/>
                <a:gd name="T12" fmla="*/ 0 60000 65536"/>
                <a:gd name="T13" fmla="*/ 0 60000 65536"/>
                <a:gd name="T14" fmla="*/ 0 60000 65536"/>
                <a:gd name="T15" fmla="*/ 0 w 52"/>
                <a:gd name="T16" fmla="*/ 0 h 48"/>
                <a:gd name="T17" fmla="*/ 52 w 52"/>
                <a:gd name="T18" fmla="*/ 48 h 48"/>
              </a:gdLst>
              <a:ahLst/>
              <a:cxnLst>
                <a:cxn ang="T10">
                  <a:pos x="T0" y="T1"/>
                </a:cxn>
                <a:cxn ang="T11">
                  <a:pos x="T2" y="T3"/>
                </a:cxn>
                <a:cxn ang="T12">
                  <a:pos x="T4" y="T5"/>
                </a:cxn>
                <a:cxn ang="T13">
                  <a:pos x="T6" y="T7"/>
                </a:cxn>
                <a:cxn ang="T14">
                  <a:pos x="T8" y="T9"/>
                </a:cxn>
              </a:cxnLst>
              <a:rect l="T15" t="T16" r="T17" b="T18"/>
              <a:pathLst>
                <a:path w="52" h="48">
                  <a:moveTo>
                    <a:pt x="51" y="36"/>
                  </a:moveTo>
                  <a:lnTo>
                    <a:pt x="51" y="0"/>
                  </a:lnTo>
                  <a:lnTo>
                    <a:pt x="0" y="10"/>
                  </a:lnTo>
                  <a:lnTo>
                    <a:pt x="0" y="47"/>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2" name="Freeform 121"/>
            <p:cNvSpPr>
              <a:spLocks/>
            </p:cNvSpPr>
            <p:nvPr/>
          </p:nvSpPr>
          <p:spPr bwMode="auto">
            <a:xfrm>
              <a:off x="1514" y="3472"/>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3" name="Freeform 122"/>
            <p:cNvSpPr>
              <a:spLocks/>
            </p:cNvSpPr>
            <p:nvPr/>
          </p:nvSpPr>
          <p:spPr bwMode="auto">
            <a:xfrm>
              <a:off x="1587" y="3457"/>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4" name="Freeform 123"/>
            <p:cNvSpPr>
              <a:spLocks/>
            </p:cNvSpPr>
            <p:nvPr/>
          </p:nvSpPr>
          <p:spPr bwMode="auto">
            <a:xfrm>
              <a:off x="1662" y="3440"/>
              <a:ext cx="53" cy="49"/>
            </a:xfrm>
            <a:custGeom>
              <a:avLst/>
              <a:gdLst>
                <a:gd name="T0" fmla="*/ 52 w 53"/>
                <a:gd name="T1" fmla="*/ 37 h 49"/>
                <a:gd name="T2" fmla="*/ 52 w 53"/>
                <a:gd name="T3" fmla="*/ 0 h 49"/>
                <a:gd name="T4" fmla="*/ 0 w 53"/>
                <a:gd name="T5" fmla="*/ 11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1"/>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5" name="Freeform 124"/>
            <p:cNvSpPr>
              <a:spLocks/>
            </p:cNvSpPr>
            <p:nvPr/>
          </p:nvSpPr>
          <p:spPr bwMode="auto">
            <a:xfrm>
              <a:off x="1736" y="3425"/>
              <a:ext cx="53" cy="49"/>
            </a:xfrm>
            <a:custGeom>
              <a:avLst/>
              <a:gdLst>
                <a:gd name="T0" fmla="*/ 52 w 53"/>
                <a:gd name="T1" fmla="*/ 37 h 49"/>
                <a:gd name="T2" fmla="*/ 52 w 53"/>
                <a:gd name="T3" fmla="*/ 0 h 49"/>
                <a:gd name="T4" fmla="*/ 0 w 53"/>
                <a:gd name="T5" fmla="*/ 10 h 49"/>
                <a:gd name="T6" fmla="*/ 0 w 53"/>
                <a:gd name="T7" fmla="*/ 48 h 49"/>
                <a:gd name="T8" fmla="*/ 52 w 53"/>
                <a:gd name="T9" fmla="*/ 37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7"/>
                  </a:moveTo>
                  <a:lnTo>
                    <a:pt x="52" y="0"/>
                  </a:lnTo>
                  <a:lnTo>
                    <a:pt x="0" y="10"/>
                  </a:lnTo>
                  <a:lnTo>
                    <a:pt x="0" y="48"/>
                  </a:lnTo>
                  <a:lnTo>
                    <a:pt x="52" y="37"/>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6" name="Freeform 125"/>
            <p:cNvSpPr>
              <a:spLocks/>
            </p:cNvSpPr>
            <p:nvPr/>
          </p:nvSpPr>
          <p:spPr bwMode="auto">
            <a:xfrm>
              <a:off x="1440" y="3537"/>
              <a:ext cx="52" cy="49"/>
            </a:xfrm>
            <a:custGeom>
              <a:avLst/>
              <a:gdLst>
                <a:gd name="T0" fmla="*/ 51 w 52"/>
                <a:gd name="T1" fmla="*/ 36 h 49"/>
                <a:gd name="T2" fmla="*/ 51 w 52"/>
                <a:gd name="T3" fmla="*/ 0 h 49"/>
                <a:gd name="T4" fmla="*/ 0 w 52"/>
                <a:gd name="T5" fmla="*/ 10 h 49"/>
                <a:gd name="T6" fmla="*/ 0 w 52"/>
                <a:gd name="T7" fmla="*/ 48 h 49"/>
                <a:gd name="T8" fmla="*/ 51 w 52"/>
                <a:gd name="T9" fmla="*/ 36 h 49"/>
                <a:gd name="T10" fmla="*/ 0 60000 65536"/>
                <a:gd name="T11" fmla="*/ 0 60000 65536"/>
                <a:gd name="T12" fmla="*/ 0 60000 65536"/>
                <a:gd name="T13" fmla="*/ 0 60000 65536"/>
                <a:gd name="T14" fmla="*/ 0 60000 65536"/>
                <a:gd name="T15" fmla="*/ 0 w 52"/>
                <a:gd name="T16" fmla="*/ 0 h 49"/>
                <a:gd name="T17" fmla="*/ 52 w 52"/>
                <a:gd name="T18" fmla="*/ 49 h 49"/>
              </a:gdLst>
              <a:ahLst/>
              <a:cxnLst>
                <a:cxn ang="T10">
                  <a:pos x="T0" y="T1"/>
                </a:cxn>
                <a:cxn ang="T11">
                  <a:pos x="T2" y="T3"/>
                </a:cxn>
                <a:cxn ang="T12">
                  <a:pos x="T4" y="T5"/>
                </a:cxn>
                <a:cxn ang="T13">
                  <a:pos x="T6" y="T7"/>
                </a:cxn>
                <a:cxn ang="T14">
                  <a:pos x="T8" y="T9"/>
                </a:cxn>
              </a:cxnLst>
              <a:rect l="T15" t="T16" r="T17" b="T18"/>
              <a:pathLst>
                <a:path w="52" h="49">
                  <a:moveTo>
                    <a:pt x="51" y="36"/>
                  </a:moveTo>
                  <a:lnTo>
                    <a:pt x="51" y="0"/>
                  </a:lnTo>
                  <a:lnTo>
                    <a:pt x="0" y="10"/>
                  </a:lnTo>
                  <a:lnTo>
                    <a:pt x="0" y="48"/>
                  </a:lnTo>
                  <a:lnTo>
                    <a:pt x="51"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7" name="Freeform 126"/>
            <p:cNvSpPr>
              <a:spLocks/>
            </p:cNvSpPr>
            <p:nvPr/>
          </p:nvSpPr>
          <p:spPr bwMode="auto">
            <a:xfrm>
              <a:off x="1514" y="3521"/>
              <a:ext cx="53" cy="49"/>
            </a:xfrm>
            <a:custGeom>
              <a:avLst/>
              <a:gdLst>
                <a:gd name="T0" fmla="*/ 52 w 53"/>
                <a:gd name="T1" fmla="*/ 36 h 49"/>
                <a:gd name="T2" fmla="*/ 52 w 53"/>
                <a:gd name="T3" fmla="*/ 0 h 49"/>
                <a:gd name="T4" fmla="*/ 0 w 53"/>
                <a:gd name="T5" fmla="*/ 10 h 49"/>
                <a:gd name="T6" fmla="*/ 0 w 53"/>
                <a:gd name="T7" fmla="*/ 48 h 49"/>
                <a:gd name="T8" fmla="*/ 52 w 53"/>
                <a:gd name="T9" fmla="*/ 36 h 49"/>
                <a:gd name="T10" fmla="*/ 0 60000 65536"/>
                <a:gd name="T11" fmla="*/ 0 60000 65536"/>
                <a:gd name="T12" fmla="*/ 0 60000 65536"/>
                <a:gd name="T13" fmla="*/ 0 60000 65536"/>
                <a:gd name="T14" fmla="*/ 0 60000 65536"/>
                <a:gd name="T15" fmla="*/ 0 w 53"/>
                <a:gd name="T16" fmla="*/ 0 h 49"/>
                <a:gd name="T17" fmla="*/ 53 w 53"/>
                <a:gd name="T18" fmla="*/ 49 h 49"/>
              </a:gdLst>
              <a:ahLst/>
              <a:cxnLst>
                <a:cxn ang="T10">
                  <a:pos x="T0" y="T1"/>
                </a:cxn>
                <a:cxn ang="T11">
                  <a:pos x="T2" y="T3"/>
                </a:cxn>
                <a:cxn ang="T12">
                  <a:pos x="T4" y="T5"/>
                </a:cxn>
                <a:cxn ang="T13">
                  <a:pos x="T6" y="T7"/>
                </a:cxn>
                <a:cxn ang="T14">
                  <a:pos x="T8" y="T9"/>
                </a:cxn>
              </a:cxnLst>
              <a:rect l="T15" t="T16" r="T17" b="T18"/>
              <a:pathLst>
                <a:path w="53" h="49">
                  <a:moveTo>
                    <a:pt x="52" y="36"/>
                  </a:moveTo>
                  <a:lnTo>
                    <a:pt x="52" y="0"/>
                  </a:lnTo>
                  <a:lnTo>
                    <a:pt x="0" y="10"/>
                  </a:lnTo>
                  <a:lnTo>
                    <a:pt x="0" y="48"/>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8" name="Freeform 127"/>
            <p:cNvSpPr>
              <a:spLocks/>
            </p:cNvSpPr>
            <p:nvPr/>
          </p:nvSpPr>
          <p:spPr bwMode="auto">
            <a:xfrm>
              <a:off x="1587" y="3506"/>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19" name="Freeform 128"/>
            <p:cNvSpPr>
              <a:spLocks/>
            </p:cNvSpPr>
            <p:nvPr/>
          </p:nvSpPr>
          <p:spPr bwMode="auto">
            <a:xfrm>
              <a:off x="1662" y="3491"/>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620" name="Freeform 129"/>
            <p:cNvSpPr>
              <a:spLocks/>
            </p:cNvSpPr>
            <p:nvPr/>
          </p:nvSpPr>
          <p:spPr bwMode="auto">
            <a:xfrm>
              <a:off x="1736" y="3476"/>
              <a:ext cx="53" cy="48"/>
            </a:xfrm>
            <a:custGeom>
              <a:avLst/>
              <a:gdLst>
                <a:gd name="T0" fmla="*/ 52 w 53"/>
                <a:gd name="T1" fmla="*/ 36 h 48"/>
                <a:gd name="T2" fmla="*/ 52 w 53"/>
                <a:gd name="T3" fmla="*/ 0 h 48"/>
                <a:gd name="T4" fmla="*/ 0 w 53"/>
                <a:gd name="T5" fmla="*/ 10 h 48"/>
                <a:gd name="T6" fmla="*/ 0 w 53"/>
                <a:gd name="T7" fmla="*/ 47 h 48"/>
                <a:gd name="T8" fmla="*/ 52 w 53"/>
                <a:gd name="T9" fmla="*/ 36 h 48"/>
                <a:gd name="T10" fmla="*/ 0 60000 65536"/>
                <a:gd name="T11" fmla="*/ 0 60000 65536"/>
                <a:gd name="T12" fmla="*/ 0 60000 65536"/>
                <a:gd name="T13" fmla="*/ 0 60000 65536"/>
                <a:gd name="T14" fmla="*/ 0 60000 65536"/>
                <a:gd name="T15" fmla="*/ 0 w 53"/>
                <a:gd name="T16" fmla="*/ 0 h 48"/>
                <a:gd name="T17" fmla="*/ 53 w 53"/>
                <a:gd name="T18" fmla="*/ 48 h 48"/>
              </a:gdLst>
              <a:ahLst/>
              <a:cxnLst>
                <a:cxn ang="T10">
                  <a:pos x="T0" y="T1"/>
                </a:cxn>
                <a:cxn ang="T11">
                  <a:pos x="T2" y="T3"/>
                </a:cxn>
                <a:cxn ang="T12">
                  <a:pos x="T4" y="T5"/>
                </a:cxn>
                <a:cxn ang="T13">
                  <a:pos x="T6" y="T7"/>
                </a:cxn>
                <a:cxn ang="T14">
                  <a:pos x="T8" y="T9"/>
                </a:cxn>
              </a:cxnLst>
              <a:rect l="T15" t="T16" r="T17" b="T18"/>
              <a:pathLst>
                <a:path w="53" h="48">
                  <a:moveTo>
                    <a:pt x="52" y="36"/>
                  </a:moveTo>
                  <a:lnTo>
                    <a:pt x="52" y="0"/>
                  </a:lnTo>
                  <a:lnTo>
                    <a:pt x="0" y="10"/>
                  </a:lnTo>
                  <a:lnTo>
                    <a:pt x="0" y="47"/>
                  </a:lnTo>
                  <a:lnTo>
                    <a:pt x="52" y="36"/>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Tree>
  </p:cSld>
  <p:clrMapOvr>
    <a:masterClrMapping/>
  </p:clrMapOvr>
  <p:transition>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26627" name="Rectangle 3"/>
          <p:cNvSpPr>
            <a:spLocks noGrp="1" noChangeArrowheads="1"/>
          </p:cNvSpPr>
          <p:nvPr>
            <p:ph type="body" idx="1"/>
          </p:nvPr>
        </p:nvSpPr>
        <p:spPr/>
        <p:txBody>
          <a:bodyPr/>
          <a:lstStyle/>
          <a:p>
            <a:r>
              <a:rPr lang="en-US" altLang="zh-CN" dirty="0" smtClean="0">
                <a:ea typeface="SimSun" panose="02010600030101010101" pitchFamily="2" charset="-122"/>
              </a:rPr>
              <a:t>Fragmentation alternatives(</a:t>
            </a:r>
            <a:r>
              <a:rPr lang="en-US" altLang="zh-CN" dirty="0" smtClean="0">
                <a:solidFill>
                  <a:schemeClr val="accent2"/>
                </a:solidFill>
                <a:ea typeface="SimSun" panose="02010600030101010101" pitchFamily="2" charset="-122"/>
              </a:rPr>
              <a:t>How to fragment)</a:t>
            </a:r>
            <a:endParaRPr lang="en-US" altLang="zh-CN" dirty="0" smtClean="0">
              <a:ea typeface="SimSun" panose="02010600030101010101" pitchFamily="2" charset="-122"/>
            </a:endParaRPr>
          </a:p>
          <a:p>
            <a:pPr lvl="1"/>
            <a:r>
              <a:rPr lang="en-AU" altLang="zh-CN" dirty="0" smtClean="0">
                <a:ea typeface="SimSun" panose="02010600030101010101" pitchFamily="2" charset="-122"/>
              </a:rPr>
              <a:t>Horizontal </a:t>
            </a:r>
            <a:r>
              <a:rPr lang="en-US" altLang="zh-CN" dirty="0" smtClean="0">
                <a:ea typeface="SimSun" panose="02010600030101010101" pitchFamily="2" charset="-122"/>
              </a:rPr>
              <a:t>f</a:t>
            </a:r>
            <a:r>
              <a:rPr lang="en-AU" altLang="zh-CN" dirty="0" err="1" smtClean="0">
                <a:ea typeface="SimSun" panose="02010600030101010101" pitchFamily="2" charset="-122"/>
              </a:rPr>
              <a:t>ragmentation</a:t>
            </a:r>
            <a:r>
              <a:rPr lang="en-AU" altLang="zh-CN" dirty="0" smtClean="0">
                <a:ea typeface="SimSun" panose="02010600030101010101" pitchFamily="2" charset="-122"/>
              </a:rPr>
              <a:t>(</a:t>
            </a:r>
            <a:r>
              <a:rPr lang="zh-CN" altLang="en-AU" dirty="0" smtClean="0">
                <a:latin typeface="楷体_GB2312" pitchFamily="49" charset="-122"/>
                <a:ea typeface="楷体_GB2312" pitchFamily="49" charset="-122"/>
              </a:rPr>
              <a:t>水平分段/</a:t>
            </a:r>
            <a:r>
              <a:rPr lang="zh-CN" altLang="en-AU" dirty="0" smtClean="0">
                <a:latin typeface="楷体_GB2312" pitchFamily="49" charset="-122"/>
                <a:ea typeface="楷体_GB2312" pitchFamily="49" charset="-122"/>
              </a:rPr>
              <a:t>分割</a:t>
            </a:r>
            <a:r>
              <a:rPr lang="en-AU" altLang="zh-CN" dirty="0" smtClean="0">
                <a:ea typeface="SimSun" panose="02010600030101010101" pitchFamily="2" charset="-122"/>
              </a:rPr>
              <a:t>)</a:t>
            </a:r>
            <a:endParaRPr lang="en-AU" altLang="zh-CN" dirty="0" smtClean="0">
              <a:ea typeface="SimSun" panose="02010600030101010101" pitchFamily="2" charset="-122"/>
            </a:endParaRPr>
          </a:p>
          <a:p>
            <a:pPr lvl="2"/>
            <a:r>
              <a:rPr lang="en-US" altLang="zh-CN" dirty="0" smtClean="0">
                <a:solidFill>
                  <a:schemeClr val="accent2"/>
                </a:solidFill>
                <a:ea typeface="SimSun" panose="02010600030101010101" pitchFamily="2" charset="-122"/>
              </a:rPr>
              <a:t>Divide tuples</a:t>
            </a:r>
            <a:r>
              <a:rPr lang="en-US" altLang="zh-CN" dirty="0" smtClean="0">
                <a:ea typeface="SimSun" panose="02010600030101010101" pitchFamily="2" charset="-122"/>
              </a:rPr>
              <a:t> based upon certain properties, e.g. ranges.</a:t>
            </a:r>
          </a:p>
          <a:p>
            <a:pPr lvl="2"/>
            <a:endParaRPr lang="en-AU" altLang="zh-CN" dirty="0" smtClean="0">
              <a:ea typeface="SimSun" panose="02010600030101010101" pitchFamily="2" charset="-122"/>
            </a:endParaRPr>
          </a:p>
          <a:p>
            <a:pPr lvl="2"/>
            <a:endParaRPr lang="en-AU" altLang="zh-CN" dirty="0" smtClean="0">
              <a:ea typeface="SimSun" panose="02010600030101010101" pitchFamily="2" charset="-122"/>
            </a:endParaRPr>
          </a:p>
          <a:p>
            <a:pPr lvl="1"/>
            <a:r>
              <a:rPr lang="en-AU" altLang="zh-CN" dirty="0" smtClean="0">
                <a:ea typeface="SimSun" panose="02010600030101010101" pitchFamily="2" charset="-122"/>
              </a:rPr>
              <a:t>Vertical fragmentation (</a:t>
            </a:r>
            <a:r>
              <a:rPr lang="zh-CN" altLang="en-AU" dirty="0" smtClean="0">
                <a:latin typeface="楷体_GB2312" pitchFamily="49" charset="-122"/>
                <a:ea typeface="楷体_GB2312" pitchFamily="49" charset="-122"/>
              </a:rPr>
              <a:t>垂直分段/</a:t>
            </a:r>
            <a:r>
              <a:rPr lang="zh-CN" altLang="en-AU" dirty="0" smtClean="0">
                <a:latin typeface="楷体_GB2312" pitchFamily="49" charset="-122"/>
                <a:ea typeface="楷体_GB2312" pitchFamily="49" charset="-122"/>
              </a:rPr>
              <a:t>分割</a:t>
            </a:r>
            <a:r>
              <a:rPr lang="en-AU" altLang="zh-CN" dirty="0" smtClean="0">
                <a:ea typeface="SimSun" panose="02010600030101010101" pitchFamily="2" charset="-122"/>
              </a:rPr>
              <a:t>)</a:t>
            </a:r>
            <a:endParaRPr lang="en-AU" altLang="zh-CN" dirty="0" smtClean="0">
              <a:ea typeface="SimSun" panose="02010600030101010101" pitchFamily="2" charset="-122"/>
            </a:endParaRPr>
          </a:p>
          <a:p>
            <a:pPr lvl="2"/>
            <a:r>
              <a:rPr lang="en-US" altLang="zh-CN" dirty="0" smtClean="0">
                <a:solidFill>
                  <a:schemeClr val="accent2"/>
                </a:solidFill>
                <a:ea typeface="SimSun" panose="02010600030101010101" pitchFamily="2" charset="-122"/>
              </a:rPr>
              <a:t>Divide attributes</a:t>
            </a:r>
            <a:r>
              <a:rPr lang="en-US" altLang="zh-CN" dirty="0" smtClean="0">
                <a:ea typeface="SimSun" panose="02010600030101010101" pitchFamily="2" charset="-122"/>
              </a:rPr>
              <a:t> </a:t>
            </a:r>
          </a:p>
          <a:p>
            <a:pPr lvl="3"/>
            <a:r>
              <a:rPr lang="en-US" altLang="zh-CN" dirty="0" smtClean="0">
                <a:ea typeface="SimSun" panose="02010600030101010101" pitchFamily="2" charset="-122"/>
              </a:rPr>
              <a:t>Need to replicate primary key attributes</a:t>
            </a:r>
            <a:endParaRPr lang="en-AU" altLang="zh-CN" dirty="0" smtClean="0">
              <a:ea typeface="SimSun" panose="02010600030101010101" pitchFamily="2" charset="-122"/>
            </a:endParaRPr>
          </a:p>
          <a:p>
            <a:pPr lvl="1"/>
            <a:endParaRPr lang="en-AU" altLang="zh-CN" dirty="0" smtClean="0">
              <a:ea typeface="SimSun" panose="02010600030101010101" pitchFamily="2" charset="-122"/>
            </a:endParaRPr>
          </a:p>
          <a:p>
            <a:pPr lvl="1"/>
            <a:r>
              <a:rPr lang="en-US" altLang="zh-CN" dirty="0" smtClean="0">
                <a:ea typeface="SimSun" panose="02010600030101010101" pitchFamily="2" charset="-122"/>
              </a:rPr>
              <a:t>Hybrid(</a:t>
            </a:r>
            <a:r>
              <a:rPr lang="en-AU" altLang="zh-CN" dirty="0" smtClean="0">
                <a:ea typeface="SimSun" panose="02010600030101010101" pitchFamily="2" charset="-122"/>
              </a:rPr>
              <a:t>Mixed)</a:t>
            </a:r>
            <a:r>
              <a:rPr lang="en-US" altLang="zh-CN" dirty="0" smtClean="0">
                <a:ea typeface="SimSun" panose="02010600030101010101" pitchFamily="2" charset="-122"/>
              </a:rPr>
              <a:t> fragmentation (HF)</a:t>
            </a:r>
            <a:endParaRPr lang="zh-CN" altLang="en-US" dirty="0" smtClean="0">
              <a:ea typeface="SimSun" panose="02010600030101010101" pitchFamily="2" charset="-122"/>
            </a:endParaRPr>
          </a:p>
        </p:txBody>
      </p:sp>
      <p:sp>
        <p:nvSpPr>
          <p:cNvPr id="26628" name="Rectangle 4"/>
          <p:cNvSpPr>
            <a:spLocks noChangeArrowheads="1"/>
          </p:cNvSpPr>
          <p:nvPr/>
        </p:nvSpPr>
        <p:spPr bwMode="auto">
          <a:xfrm>
            <a:off x="6434137" y="2570750"/>
            <a:ext cx="1524000" cy="8382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629" name="Oval 5"/>
          <p:cNvSpPr>
            <a:spLocks noChangeArrowheads="1"/>
          </p:cNvSpPr>
          <p:nvPr/>
        </p:nvSpPr>
        <p:spPr bwMode="auto">
          <a:xfrm>
            <a:off x="6434137" y="2646950"/>
            <a:ext cx="1447800" cy="304800"/>
          </a:xfrm>
          <a:prstGeom prst="ellipse">
            <a:avLst/>
          </a:prstGeom>
          <a:solidFill>
            <a:schemeClr val="bg1"/>
          </a:solidFill>
          <a:ln w="9525">
            <a:solidFill>
              <a:schemeClr val="tx1"/>
            </a:solidFill>
            <a:round/>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630" name="Oval 6"/>
          <p:cNvSpPr>
            <a:spLocks noChangeArrowheads="1"/>
          </p:cNvSpPr>
          <p:nvPr/>
        </p:nvSpPr>
        <p:spPr bwMode="auto">
          <a:xfrm>
            <a:off x="6477000" y="3027950"/>
            <a:ext cx="1447800" cy="304800"/>
          </a:xfrm>
          <a:prstGeom prst="ellipse">
            <a:avLst/>
          </a:prstGeom>
          <a:solidFill>
            <a:schemeClr val="bg1"/>
          </a:solidFill>
          <a:ln w="9525">
            <a:solidFill>
              <a:schemeClr val="tx1"/>
            </a:solidFill>
            <a:round/>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631" name="Line 7"/>
          <p:cNvSpPr>
            <a:spLocks noChangeShapeType="1"/>
          </p:cNvSpPr>
          <p:nvPr/>
        </p:nvSpPr>
        <p:spPr bwMode="auto">
          <a:xfrm flipH="1">
            <a:off x="6034087" y="3180350"/>
            <a:ext cx="457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Line 8"/>
          <p:cNvSpPr>
            <a:spLocks noChangeShapeType="1"/>
          </p:cNvSpPr>
          <p:nvPr/>
        </p:nvSpPr>
        <p:spPr bwMode="auto">
          <a:xfrm>
            <a:off x="7858125" y="2785063"/>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Rectangle 9"/>
          <p:cNvSpPr>
            <a:spLocks noChangeArrowheads="1"/>
          </p:cNvSpPr>
          <p:nvPr/>
        </p:nvSpPr>
        <p:spPr bwMode="auto">
          <a:xfrm>
            <a:off x="6553200" y="4419600"/>
            <a:ext cx="1371600" cy="1066800"/>
          </a:xfrm>
          <a:prstGeom prst="rect">
            <a:avLst/>
          </a:prstGeom>
          <a:solidFill>
            <a:schemeClr val="bg1"/>
          </a:solidFill>
          <a:ln w="9525">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634" name="Oval 10"/>
          <p:cNvSpPr>
            <a:spLocks noChangeArrowheads="1"/>
          </p:cNvSpPr>
          <p:nvPr/>
        </p:nvSpPr>
        <p:spPr bwMode="auto">
          <a:xfrm>
            <a:off x="6629400" y="4495800"/>
            <a:ext cx="609600" cy="914400"/>
          </a:xfrm>
          <a:prstGeom prst="ellipse">
            <a:avLst/>
          </a:prstGeom>
          <a:solidFill>
            <a:schemeClr val="bg1"/>
          </a:solidFill>
          <a:ln w="9525">
            <a:solidFill>
              <a:schemeClr val="tx1"/>
            </a:solidFill>
            <a:round/>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635" name="Oval 11"/>
          <p:cNvSpPr>
            <a:spLocks noChangeArrowheads="1"/>
          </p:cNvSpPr>
          <p:nvPr/>
        </p:nvSpPr>
        <p:spPr bwMode="auto">
          <a:xfrm>
            <a:off x="7239000" y="4495800"/>
            <a:ext cx="609600" cy="914400"/>
          </a:xfrm>
          <a:prstGeom prst="ellipse">
            <a:avLst/>
          </a:prstGeom>
          <a:solidFill>
            <a:schemeClr val="bg1"/>
          </a:solidFill>
          <a:ln w="9525">
            <a:solidFill>
              <a:schemeClr val="tx1"/>
            </a:solidFill>
            <a:round/>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636" name="Line 12"/>
          <p:cNvSpPr>
            <a:spLocks noChangeShapeType="1"/>
          </p:cNvSpPr>
          <p:nvPr/>
        </p:nvSpPr>
        <p:spPr bwMode="auto">
          <a:xfrm flipV="1">
            <a:off x="6934200" y="4111625"/>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Line 13"/>
          <p:cNvSpPr>
            <a:spLocks noChangeShapeType="1"/>
          </p:cNvSpPr>
          <p:nvPr/>
        </p:nvSpPr>
        <p:spPr bwMode="auto">
          <a:xfrm>
            <a:off x="7543800" y="54149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51203" name="Rectangle 4"/>
          <p:cNvSpPr>
            <a:spLocks noGrp="1" noChangeArrowheads="1"/>
          </p:cNvSpPr>
          <p:nvPr>
            <p:ph type="body" sz="half" idx="1"/>
          </p:nvPr>
        </p:nvSpPr>
        <p:spPr>
          <a:xfrm>
            <a:off x="304800" y="1363663"/>
            <a:ext cx="3821113" cy="2016125"/>
          </a:xfrm>
        </p:spPr>
        <p:txBody>
          <a:bodyPr/>
          <a:lstStyle/>
          <a:p>
            <a:pPr>
              <a:lnSpc>
                <a:spcPct val="70000"/>
              </a:lnSpc>
              <a:defRPr/>
            </a:pPr>
            <a:r>
              <a:rPr lang="en-US" altLang="zh-CN" dirty="0" smtClean="0">
                <a:ea typeface="宋体" pitchFamily="2" charset="-122"/>
              </a:rPr>
              <a:t>Global schemas</a:t>
            </a:r>
          </a:p>
          <a:p>
            <a:pPr lvl="1">
              <a:lnSpc>
                <a:spcPct val="70000"/>
              </a:lnSpc>
              <a:buFontTx/>
              <a:buNone/>
              <a:defRPr/>
            </a:pPr>
            <a:endParaRPr lang="en-US" altLang="zh-CN" sz="1600" dirty="0" smtClean="0">
              <a:solidFill>
                <a:schemeClr val="accent6"/>
              </a:solidFill>
              <a:ea typeface="宋体" pitchFamily="2" charset="-122"/>
            </a:endParaRPr>
          </a:p>
          <a:p>
            <a:pPr lvl="1">
              <a:lnSpc>
                <a:spcPct val="70000"/>
              </a:lnSpc>
              <a:buFontTx/>
              <a:buNone/>
              <a:defRPr/>
            </a:pPr>
            <a:r>
              <a:rPr lang="en-US" altLang="zh-CN" sz="1600" dirty="0" smtClean="0">
                <a:solidFill>
                  <a:schemeClr val="tx2">
                    <a:lumMod val="50000"/>
                    <a:lumOff val="50000"/>
                  </a:schemeClr>
                </a:solidFill>
                <a:ea typeface="宋体" pitchFamily="2" charset="-122"/>
              </a:rPr>
              <a:t>EMP(</a:t>
            </a:r>
            <a:r>
              <a:rPr lang="en-US" altLang="zh-CN" sz="1600" u="sng" dirty="0" err="1" smtClean="0">
                <a:solidFill>
                  <a:schemeClr val="tx2">
                    <a:lumMod val="50000"/>
                    <a:lumOff val="50000"/>
                  </a:schemeClr>
                </a:solidFill>
                <a:ea typeface="宋体" pitchFamily="2" charset="-122"/>
              </a:rPr>
              <a:t>ENo</a:t>
            </a:r>
            <a:r>
              <a:rPr lang="en-US" altLang="zh-CN" sz="1600" dirty="0" smtClean="0">
                <a:solidFill>
                  <a:schemeClr val="tx2">
                    <a:lumMod val="50000"/>
                    <a:lumOff val="50000"/>
                  </a:schemeClr>
                </a:solidFill>
                <a:ea typeface="宋体" pitchFamily="2" charset="-122"/>
              </a:rPr>
              <a:t>, </a:t>
            </a:r>
            <a:r>
              <a:rPr lang="en-US" altLang="zh-CN" sz="1600" dirty="0" err="1" smtClean="0">
                <a:solidFill>
                  <a:schemeClr val="tx2">
                    <a:lumMod val="50000"/>
                    <a:lumOff val="50000"/>
                  </a:schemeClr>
                </a:solidFill>
                <a:ea typeface="宋体" pitchFamily="2" charset="-122"/>
              </a:rPr>
              <a:t>EName</a:t>
            </a:r>
            <a:r>
              <a:rPr lang="en-US" altLang="zh-CN" sz="1600" dirty="0" smtClean="0">
                <a:solidFill>
                  <a:schemeClr val="tx2">
                    <a:lumMod val="50000"/>
                    <a:lumOff val="50000"/>
                  </a:schemeClr>
                </a:solidFill>
                <a:ea typeface="宋体" pitchFamily="2" charset="-122"/>
              </a:rPr>
              <a:t>, Title)</a:t>
            </a:r>
          </a:p>
          <a:p>
            <a:pPr lvl="1">
              <a:lnSpc>
                <a:spcPct val="70000"/>
              </a:lnSpc>
              <a:buFontTx/>
              <a:buNone/>
              <a:defRPr/>
            </a:pPr>
            <a:r>
              <a:rPr lang="en-US" altLang="zh-CN" sz="1600" dirty="0" smtClean="0">
                <a:solidFill>
                  <a:schemeClr val="tx2">
                    <a:lumMod val="50000"/>
                    <a:lumOff val="50000"/>
                  </a:schemeClr>
                </a:solidFill>
                <a:ea typeface="宋体" pitchFamily="2" charset="-122"/>
              </a:rPr>
              <a:t>PRO(</a:t>
            </a:r>
            <a:r>
              <a:rPr lang="en-US" altLang="zh-CN" sz="1600" u="sng" dirty="0" err="1" smtClean="0">
                <a:solidFill>
                  <a:schemeClr val="tx2">
                    <a:lumMod val="50000"/>
                    <a:lumOff val="50000"/>
                  </a:schemeClr>
                </a:solidFill>
                <a:ea typeface="宋体" pitchFamily="2" charset="-122"/>
              </a:rPr>
              <a:t>JNo</a:t>
            </a:r>
            <a:r>
              <a:rPr lang="en-US" altLang="zh-CN" sz="1600" dirty="0" smtClean="0">
                <a:solidFill>
                  <a:schemeClr val="tx2">
                    <a:lumMod val="50000"/>
                    <a:lumOff val="50000"/>
                  </a:schemeClr>
                </a:solidFill>
                <a:ea typeface="宋体" pitchFamily="2" charset="-122"/>
              </a:rPr>
              <a:t>, </a:t>
            </a:r>
            <a:r>
              <a:rPr lang="en-US" altLang="zh-CN" sz="1600" dirty="0" err="1" smtClean="0">
                <a:solidFill>
                  <a:schemeClr val="tx2">
                    <a:lumMod val="50000"/>
                    <a:lumOff val="50000"/>
                  </a:schemeClr>
                </a:solidFill>
                <a:ea typeface="宋体" pitchFamily="2" charset="-122"/>
              </a:rPr>
              <a:t>JName</a:t>
            </a:r>
            <a:r>
              <a:rPr lang="en-US" altLang="zh-CN" sz="1600" dirty="0" smtClean="0">
                <a:solidFill>
                  <a:schemeClr val="tx2">
                    <a:lumMod val="50000"/>
                    <a:lumOff val="50000"/>
                  </a:schemeClr>
                </a:solidFill>
                <a:ea typeface="宋体" pitchFamily="2" charset="-122"/>
              </a:rPr>
              <a:t>, Budget, Loc)</a:t>
            </a:r>
          </a:p>
          <a:p>
            <a:pPr lvl="1">
              <a:lnSpc>
                <a:spcPct val="70000"/>
              </a:lnSpc>
              <a:buFontTx/>
              <a:buNone/>
              <a:defRPr/>
            </a:pPr>
            <a:r>
              <a:rPr lang="en-US" altLang="zh-CN" sz="1600" dirty="0" smtClean="0">
                <a:solidFill>
                  <a:schemeClr val="tx2">
                    <a:lumMod val="50000"/>
                    <a:lumOff val="50000"/>
                  </a:schemeClr>
                </a:solidFill>
                <a:ea typeface="宋体" pitchFamily="2" charset="-122"/>
              </a:rPr>
              <a:t>ASG(</a:t>
            </a:r>
            <a:r>
              <a:rPr lang="en-US" altLang="zh-CN" sz="1600" u="sng" dirty="0" err="1" smtClean="0">
                <a:solidFill>
                  <a:schemeClr val="tx2">
                    <a:lumMod val="50000"/>
                    <a:lumOff val="50000"/>
                  </a:schemeClr>
                </a:solidFill>
                <a:ea typeface="宋体" pitchFamily="2" charset="-122"/>
              </a:rPr>
              <a:t>ENo</a:t>
            </a:r>
            <a:r>
              <a:rPr lang="en-US" altLang="zh-CN" sz="1600" u="sng" dirty="0" smtClean="0">
                <a:solidFill>
                  <a:schemeClr val="tx2">
                    <a:lumMod val="50000"/>
                    <a:lumOff val="50000"/>
                  </a:schemeClr>
                </a:solidFill>
                <a:ea typeface="宋体" pitchFamily="2" charset="-122"/>
              </a:rPr>
              <a:t>, </a:t>
            </a:r>
            <a:r>
              <a:rPr lang="en-US" altLang="zh-CN" sz="1600" u="sng" dirty="0" err="1" smtClean="0">
                <a:solidFill>
                  <a:schemeClr val="tx2">
                    <a:lumMod val="50000"/>
                    <a:lumOff val="50000"/>
                  </a:schemeClr>
                </a:solidFill>
                <a:ea typeface="宋体" pitchFamily="2" charset="-122"/>
              </a:rPr>
              <a:t>JNo</a:t>
            </a:r>
            <a:r>
              <a:rPr lang="en-US" altLang="zh-CN" sz="1600" dirty="0" smtClean="0">
                <a:solidFill>
                  <a:schemeClr val="tx2">
                    <a:lumMod val="50000"/>
                    <a:lumOff val="50000"/>
                  </a:schemeClr>
                </a:solidFill>
                <a:ea typeface="宋体" pitchFamily="2" charset="-122"/>
              </a:rPr>
              <a:t>, </a:t>
            </a:r>
            <a:r>
              <a:rPr lang="en-US" altLang="zh-CN" sz="1600" dirty="0" err="1" smtClean="0">
                <a:solidFill>
                  <a:schemeClr val="tx2">
                    <a:lumMod val="50000"/>
                    <a:lumOff val="50000"/>
                  </a:schemeClr>
                </a:solidFill>
                <a:ea typeface="宋体" pitchFamily="2" charset="-122"/>
              </a:rPr>
              <a:t>Resp</a:t>
            </a:r>
            <a:r>
              <a:rPr lang="en-US" altLang="zh-CN" sz="1600" dirty="0" smtClean="0">
                <a:solidFill>
                  <a:schemeClr val="tx2">
                    <a:lumMod val="50000"/>
                    <a:lumOff val="50000"/>
                  </a:schemeClr>
                </a:solidFill>
                <a:ea typeface="宋体" pitchFamily="2" charset="-122"/>
              </a:rPr>
              <a:t>, </a:t>
            </a:r>
            <a:r>
              <a:rPr lang="en-US" altLang="zh-CN" sz="1600" dirty="0" err="1" smtClean="0">
                <a:solidFill>
                  <a:schemeClr val="tx2">
                    <a:lumMod val="50000"/>
                    <a:lumOff val="50000"/>
                  </a:schemeClr>
                </a:solidFill>
                <a:ea typeface="宋体" pitchFamily="2" charset="-122"/>
              </a:rPr>
              <a:t>Dur</a:t>
            </a:r>
            <a:r>
              <a:rPr lang="en-US" altLang="zh-CN" sz="1600" dirty="0" smtClean="0">
                <a:solidFill>
                  <a:schemeClr val="tx2">
                    <a:lumMod val="50000"/>
                    <a:lumOff val="50000"/>
                  </a:schemeClr>
                </a:solidFill>
                <a:ea typeface="宋体" pitchFamily="2" charset="-122"/>
              </a:rPr>
              <a:t>)</a:t>
            </a:r>
          </a:p>
          <a:p>
            <a:pPr lvl="1">
              <a:lnSpc>
                <a:spcPct val="70000"/>
              </a:lnSpc>
              <a:buFontTx/>
              <a:buNone/>
              <a:defRPr/>
            </a:pPr>
            <a:r>
              <a:rPr lang="en-US" altLang="zh-CN" sz="1600" dirty="0" smtClean="0">
                <a:solidFill>
                  <a:schemeClr val="tx2">
                    <a:lumMod val="50000"/>
                    <a:lumOff val="50000"/>
                  </a:schemeClr>
                </a:solidFill>
                <a:ea typeface="宋体" pitchFamily="2" charset="-122"/>
              </a:rPr>
              <a:t>PAY(</a:t>
            </a:r>
            <a:r>
              <a:rPr lang="en-US" altLang="zh-CN" sz="1600" u="sng" dirty="0" smtClean="0">
                <a:solidFill>
                  <a:schemeClr val="tx2">
                    <a:lumMod val="50000"/>
                    <a:lumOff val="50000"/>
                  </a:schemeClr>
                </a:solidFill>
                <a:ea typeface="宋体" pitchFamily="2" charset="-122"/>
              </a:rPr>
              <a:t>Title</a:t>
            </a:r>
            <a:r>
              <a:rPr lang="en-US" altLang="zh-CN" sz="1600" dirty="0" smtClean="0">
                <a:solidFill>
                  <a:schemeClr val="tx2">
                    <a:lumMod val="50000"/>
                    <a:lumOff val="50000"/>
                  </a:schemeClr>
                </a:solidFill>
                <a:ea typeface="宋体" pitchFamily="2" charset="-122"/>
              </a:rPr>
              <a:t>, Sal)</a:t>
            </a:r>
          </a:p>
        </p:txBody>
      </p:sp>
      <p:graphicFrame>
        <p:nvGraphicFramePr>
          <p:cNvPr id="98473" name="Group 169"/>
          <p:cNvGraphicFramePr>
            <a:graphicFrameLocks noGrp="1"/>
          </p:cNvGraphicFramePr>
          <p:nvPr>
            <p:ph type="tbl" idx="1"/>
          </p:nvPr>
        </p:nvGraphicFramePr>
        <p:xfrm>
          <a:off x="3908425" y="1652588"/>
          <a:ext cx="2376488" cy="2320929"/>
        </p:xfrm>
        <a:graphic>
          <a:graphicData uri="http://schemas.openxmlformats.org/drawingml/2006/table">
            <a:tbl>
              <a:tblPr/>
              <a:tblGrid>
                <a:gridCol w="504825">
                  <a:extLst>
                    <a:ext uri="{9D8B030D-6E8A-4147-A177-3AD203B41FA5}">
                      <a16:colId xmlns:a16="http://schemas.microsoft.com/office/drawing/2014/main" val="20000"/>
                    </a:ext>
                  </a:extLst>
                </a:gridCol>
                <a:gridCol w="792163">
                  <a:extLst>
                    <a:ext uri="{9D8B030D-6E8A-4147-A177-3AD203B41FA5}">
                      <a16:colId xmlns:a16="http://schemas.microsoft.com/office/drawing/2014/main" val="20001"/>
                    </a:ext>
                  </a:extLst>
                </a:gridCol>
                <a:gridCol w="1079500">
                  <a:extLst>
                    <a:ext uri="{9D8B030D-6E8A-4147-A177-3AD203B41FA5}">
                      <a16:colId xmlns:a16="http://schemas.microsoft.com/office/drawing/2014/main" val="20002"/>
                    </a:ext>
                  </a:extLst>
                </a:gridCol>
              </a:tblGrid>
              <a:tr h="25599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ENo</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EName</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Title</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599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E1</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J Doe</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Elect Eng</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599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E2</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M Smith</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Syst Anal</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599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E3</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A Lee</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Mech Eng</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2945">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E4</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J Miller</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Programmer</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599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E5</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B Casey</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Syst Anal</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599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E6</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L Chu</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Elect Eng</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599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E7</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R Davis</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Mech Eng</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599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E8</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J Jones</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Syst Anal</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98470" name="Group 166"/>
          <p:cNvGraphicFramePr>
            <a:graphicFrameLocks noGrp="1"/>
          </p:cNvGraphicFramePr>
          <p:nvPr>
            <p:ph type="tbl" idx="1"/>
          </p:nvPr>
        </p:nvGraphicFramePr>
        <p:xfrm>
          <a:off x="4343400" y="4419600"/>
          <a:ext cx="3962400" cy="1455739"/>
        </p:xfrm>
        <a:graphic>
          <a:graphicData uri="http://schemas.openxmlformats.org/drawingml/2006/table">
            <a:tbl>
              <a:tblPr/>
              <a:tblGrid>
                <a:gridCol w="677863">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tblGrid>
              <a:tr h="431699">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JNo</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JName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Budget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Loc</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601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J1</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Instrumentation</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150000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Beijing</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601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J2</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Database Developt.</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135000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Tianjin</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601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J3</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CAD/CAM</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250000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Shanghai</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601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J4</a:t>
                      </a:r>
                    </a:p>
                  </a:txBody>
                  <a:tcPr marT="45709" marB="457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Maintenance</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310000</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Beijing</a:t>
                      </a:r>
                    </a:p>
                  </a:txBody>
                  <a:tcPr marT="45709" marB="457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750" name="Text Box 79"/>
          <p:cNvSpPr txBox="1">
            <a:spLocks noChangeArrowheads="1"/>
          </p:cNvSpPr>
          <p:nvPr/>
        </p:nvSpPr>
        <p:spPr bwMode="auto">
          <a:xfrm>
            <a:off x="4557713" y="1292225"/>
            <a:ext cx="623887"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chemeClr val="accent2"/>
                </a:solidFill>
                <a:ea typeface="SimSun" panose="02010600030101010101" pitchFamily="2" charset="-122"/>
              </a:rPr>
              <a:t>EMP</a:t>
            </a:r>
          </a:p>
        </p:txBody>
      </p:sp>
      <p:sp>
        <p:nvSpPr>
          <p:cNvPr id="28751" name="Text Box 80"/>
          <p:cNvSpPr txBox="1">
            <a:spLocks noChangeArrowheads="1"/>
          </p:cNvSpPr>
          <p:nvPr/>
        </p:nvSpPr>
        <p:spPr bwMode="auto">
          <a:xfrm>
            <a:off x="6069013" y="4029075"/>
            <a:ext cx="7366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chemeClr val="accent2"/>
                </a:solidFill>
                <a:ea typeface="SimSun" panose="02010600030101010101" pitchFamily="2" charset="-122"/>
              </a:rPr>
              <a:t>PROJ</a:t>
            </a:r>
          </a:p>
        </p:txBody>
      </p:sp>
      <p:graphicFrame>
        <p:nvGraphicFramePr>
          <p:cNvPr id="98385" name="Group 81"/>
          <p:cNvGraphicFramePr>
            <a:graphicFrameLocks noGrp="1"/>
          </p:cNvGraphicFramePr>
          <p:nvPr/>
        </p:nvGraphicFramePr>
        <p:xfrm>
          <a:off x="6429375" y="1724025"/>
          <a:ext cx="1724025" cy="1655764"/>
        </p:xfrm>
        <a:graphic>
          <a:graphicData uri="http://schemas.openxmlformats.org/drawingml/2006/table">
            <a:tbl>
              <a:tblPr/>
              <a:tblGrid>
                <a:gridCol w="1096963">
                  <a:extLst>
                    <a:ext uri="{9D8B030D-6E8A-4147-A177-3AD203B41FA5}">
                      <a16:colId xmlns:a16="http://schemas.microsoft.com/office/drawing/2014/main" val="20000"/>
                    </a:ext>
                  </a:extLst>
                </a:gridCol>
                <a:gridCol w="627062">
                  <a:extLst>
                    <a:ext uri="{9D8B030D-6E8A-4147-A177-3AD203B41FA5}">
                      <a16:colId xmlns:a16="http://schemas.microsoft.com/office/drawing/2014/main" val="20001"/>
                    </a:ext>
                  </a:extLst>
                </a:gridCol>
              </a:tblGrid>
              <a:tr h="33178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1" i="0" u="none" strike="noStrike" cap="none" normalizeH="0" baseline="0" smtClean="0">
                          <a:ln>
                            <a:noFill/>
                          </a:ln>
                          <a:solidFill>
                            <a:schemeClr val="tx1"/>
                          </a:solidFill>
                          <a:effectLst/>
                          <a:latin typeface="Arial" pitchFamily="34" charset="0"/>
                          <a:ea typeface="宋体" pitchFamily="2" charset="-122"/>
                        </a:rPr>
                        <a:t>Sal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Elect Eng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40000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178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Syst Anal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34000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20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Mech Eng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27000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8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rPr>
                        <a:t>Programmer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200" b="0" i="0" u="none" strike="noStrike" cap="none" normalizeH="0" baseline="0" smtClean="0">
                          <a:ln>
                            <a:noFill/>
                          </a:ln>
                          <a:solidFill>
                            <a:schemeClr val="tx1"/>
                          </a:solidFill>
                          <a:effectLst/>
                          <a:latin typeface="Arial" pitchFamily="34" charset="0"/>
                          <a:ea typeface="宋体" pitchFamily="2" charset="-122"/>
                        </a:rPr>
                        <a:t>24000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772" name="Text Box 101"/>
          <p:cNvSpPr txBox="1">
            <a:spLocks noChangeArrowheads="1"/>
          </p:cNvSpPr>
          <p:nvPr/>
        </p:nvSpPr>
        <p:spPr bwMode="auto">
          <a:xfrm>
            <a:off x="6842125" y="1282700"/>
            <a:ext cx="60007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chemeClr val="accent2"/>
                </a:solidFill>
                <a:ea typeface="SimSun" panose="02010600030101010101" pitchFamily="2" charset="-122"/>
              </a:rPr>
              <a:t>PAY</a:t>
            </a:r>
          </a:p>
        </p:txBody>
      </p:sp>
      <p:graphicFrame>
        <p:nvGraphicFramePr>
          <p:cNvPr id="98406" name="Group 102"/>
          <p:cNvGraphicFramePr>
            <a:graphicFrameLocks noGrp="1"/>
          </p:cNvGraphicFramePr>
          <p:nvPr/>
        </p:nvGraphicFramePr>
        <p:xfrm>
          <a:off x="525463" y="3379788"/>
          <a:ext cx="3024187" cy="2841629"/>
        </p:xfrm>
        <a:graphic>
          <a:graphicData uri="http://schemas.openxmlformats.org/drawingml/2006/table">
            <a:tbl>
              <a:tblPr/>
              <a:tblGrid>
                <a:gridCol w="503237">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1139825">
                  <a:extLst>
                    <a:ext uri="{9D8B030D-6E8A-4147-A177-3AD203B41FA5}">
                      <a16:colId xmlns:a16="http://schemas.microsoft.com/office/drawing/2014/main" val="20002"/>
                    </a:ext>
                  </a:extLst>
                </a:gridCol>
                <a:gridCol w="733425">
                  <a:extLst>
                    <a:ext uri="{9D8B030D-6E8A-4147-A177-3AD203B41FA5}">
                      <a16:colId xmlns:a16="http://schemas.microsoft.com/office/drawing/2014/main" val="20003"/>
                    </a:ext>
                  </a:extLst>
                </a:gridCol>
              </a:tblGrid>
              <a:tr h="281019">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ENo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JNo</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Resp</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Dur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Manager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12</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Analyst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24</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Analyst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6</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Consultant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Engineer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48</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Programmer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18</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Manager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24</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Manager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48</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E7</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Engineer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36</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6061">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E8</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J3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Manager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77888">
                        <a:spcBef>
                          <a:spcPct val="30000"/>
                        </a:spcBef>
                        <a:buClr>
                          <a:schemeClr val="tx1"/>
                        </a:buClr>
                        <a:buSzPct val="100000"/>
                        <a:buFont typeface="Wingdings" panose="05000000000000000000" pitchFamily="2" charset="2"/>
                        <a:defRPr sz="2000" b="1">
                          <a:solidFill>
                            <a:schemeClr val="tx1"/>
                          </a:solidFill>
                          <a:latin typeface="Arial" panose="020B0604020202020204" pitchFamily="34" charset="0"/>
                        </a:defRPr>
                      </a:lvl1pPr>
                      <a:lvl2pPr marL="742950" indent="-285750" defTabSz="877888">
                        <a:spcBef>
                          <a:spcPct val="30000"/>
                        </a:spcBef>
                        <a:buSzPct val="85000"/>
                        <a:buFont typeface="Times New Roman" panose="02020603050405020304" pitchFamily="18" charset="0"/>
                        <a:defRPr sz="2000" b="1">
                          <a:solidFill>
                            <a:schemeClr val="tx1"/>
                          </a:solidFill>
                          <a:latin typeface="Arial" panose="020B0604020202020204" pitchFamily="34" charset="0"/>
                        </a:defRPr>
                      </a:lvl2pPr>
                      <a:lvl3pPr marL="1143000" indent="-228600" defTabSz="877888">
                        <a:spcBef>
                          <a:spcPct val="30000"/>
                        </a:spcBef>
                        <a:buSzPct val="75000"/>
                        <a:buFont typeface="Wingdings" panose="05000000000000000000" pitchFamily="2" charset="2"/>
                        <a:defRPr b="1">
                          <a:solidFill>
                            <a:schemeClr val="tx1"/>
                          </a:solidFill>
                          <a:latin typeface="Arial" panose="020B0604020202020204" pitchFamily="34" charset="0"/>
                        </a:defRPr>
                      </a:lvl3pPr>
                      <a:lvl4pPr marL="1600200" indent="-228600" defTabSz="877888">
                        <a:spcBef>
                          <a:spcPct val="30000"/>
                        </a:spcBef>
                        <a:buSzPct val="65000"/>
                        <a:buFont typeface="Wingdings" panose="05000000000000000000" pitchFamily="2" charset="2"/>
                        <a:defRPr b="1">
                          <a:solidFill>
                            <a:schemeClr val="tx1"/>
                          </a:solidFill>
                          <a:latin typeface="Arial" panose="020B0604020202020204" pitchFamily="34" charset="0"/>
                        </a:defRPr>
                      </a:lvl4pPr>
                      <a:lvl5pPr marL="2057400" indent="-228600" defTabSz="877888">
                        <a:spcBef>
                          <a:spcPct val="30000"/>
                        </a:spcBef>
                        <a:buSzPct val="50000"/>
                        <a:defRPr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defRPr b="1">
                          <a:solidFill>
                            <a:schemeClr val="tx1"/>
                          </a:solidFill>
                          <a:latin typeface="Arial" panose="020B0604020202020204" pitchFamily="34" charset="0"/>
                        </a:defRPr>
                      </a:lvl9p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anose="05000000000000000000" pitchFamily="2" charset="2"/>
                        <a:buNone/>
                        <a:tabLst/>
                      </a:pPr>
                      <a:r>
                        <a:rPr kumimoji="0" lang="zh-CN" altLang="en-US"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40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8835" name="Text Box 164"/>
          <p:cNvSpPr txBox="1">
            <a:spLocks noChangeArrowheads="1"/>
          </p:cNvSpPr>
          <p:nvPr/>
        </p:nvSpPr>
        <p:spPr bwMode="auto">
          <a:xfrm>
            <a:off x="1317625" y="3021013"/>
            <a:ext cx="6238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chemeClr val="accent2"/>
                </a:solidFill>
                <a:ea typeface="SimSun" panose="02010600030101010101" pitchFamily="2" charset="-122"/>
              </a:rPr>
              <a:t>ASG</a:t>
            </a:r>
          </a:p>
        </p:txBody>
      </p:sp>
      <p:sp>
        <p:nvSpPr>
          <p:cNvPr id="28836" name="矩形 11"/>
          <p:cNvSpPr>
            <a:spLocks noChangeArrowheads="1"/>
          </p:cNvSpPr>
          <p:nvPr/>
        </p:nvSpPr>
        <p:spPr bwMode="auto">
          <a:xfrm>
            <a:off x="4484688" y="6094413"/>
            <a:ext cx="3665537" cy="314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dirty="0">
                <a:ea typeface="SimSun" panose="02010600030101010101" pitchFamily="2" charset="-122"/>
              </a:rPr>
              <a:t>Fig. 3.3 Modified Example Database</a:t>
            </a:r>
            <a:endParaRPr lang="zh-CN" altLang="en-US" sz="1600" dirty="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29699" name="Rectangle 3"/>
          <p:cNvSpPr>
            <a:spLocks noGrp="1" noChangeArrowheads="1"/>
          </p:cNvSpPr>
          <p:nvPr>
            <p:ph type="body" idx="1"/>
          </p:nvPr>
        </p:nvSpPr>
        <p:spPr/>
        <p:txBody>
          <a:bodyPr/>
          <a:lstStyle/>
          <a:p>
            <a:pPr>
              <a:buFont typeface="Wingdings" panose="05000000000000000000" pitchFamily="2" charset="2"/>
              <a:buNone/>
            </a:pPr>
            <a:r>
              <a:rPr lang="zh-CN" altLang="en-US" dirty="0" smtClean="0">
                <a:latin typeface="Comic Sans MS" panose="030F0702030302020204" pitchFamily="66" charset="0"/>
                <a:ea typeface="SimSun" panose="02010600030101010101" pitchFamily="2" charset="-122"/>
              </a:rPr>
              <a:t>(</a:t>
            </a:r>
            <a:r>
              <a:rPr lang="en-US" altLang="zh-CN" dirty="0" smtClean="0">
                <a:latin typeface="Comic Sans MS" panose="030F0702030302020204" pitchFamily="66" charset="0"/>
                <a:ea typeface="SimSun" panose="02010600030101010101" pitchFamily="2" charset="-122"/>
              </a:rPr>
              <a:t>Ex3.1) </a:t>
            </a:r>
            <a:r>
              <a:rPr lang="en-US" altLang="zh-CN" dirty="0" smtClean="0">
                <a:ea typeface="SimSun" panose="02010600030101010101" pitchFamily="2" charset="-122"/>
              </a:rPr>
              <a:t>Horizontal fragmentation</a:t>
            </a:r>
          </a:p>
          <a:p>
            <a:pPr lvl="1"/>
            <a:r>
              <a:rPr lang="en-US" altLang="zh-CN" sz="2000" dirty="0" smtClean="0">
                <a:ea typeface="SimSun" panose="02010600030101010101" pitchFamily="2" charset="-122"/>
              </a:rPr>
              <a:t>Produced by applying </a:t>
            </a:r>
            <a:r>
              <a:rPr lang="en-US" altLang="zh-CN" sz="2000" dirty="0" smtClean="0">
                <a:solidFill>
                  <a:schemeClr val="accent2"/>
                </a:solidFill>
                <a:ea typeface="SimSun" panose="02010600030101010101" pitchFamily="2" charset="-122"/>
              </a:rPr>
              <a:t>selection predicates</a:t>
            </a:r>
            <a:r>
              <a:rPr lang="en-US" altLang="zh-CN" sz="2000" dirty="0" smtClean="0">
                <a:ea typeface="SimSun" panose="02010600030101010101" pitchFamily="2" charset="-122"/>
              </a:rPr>
              <a:t> on attributes of a relation</a:t>
            </a:r>
            <a:r>
              <a:rPr lang="zh-CN" altLang="en-US" sz="2000" dirty="0" smtClean="0">
                <a:ea typeface="SimSun" panose="02010600030101010101" pitchFamily="2" charset="-122"/>
              </a:rPr>
              <a:t>（按位置</a:t>
            </a:r>
            <a:r>
              <a:rPr lang="zh-CN" altLang="en-US" sz="2000" dirty="0" smtClean="0">
                <a:solidFill>
                  <a:srgbClr val="FF0000"/>
                </a:solidFill>
                <a:ea typeface="SimSun" panose="02010600030101010101" pitchFamily="2" charset="-122"/>
              </a:rPr>
              <a:t>水平分割</a:t>
            </a:r>
            <a:r>
              <a:rPr lang="zh-CN" altLang="en-US" sz="2000" dirty="0" smtClean="0">
                <a:ea typeface="SimSun" panose="02010600030101010101" pitchFamily="2" charset="-122"/>
              </a:rPr>
              <a:t>）</a:t>
            </a:r>
            <a:r>
              <a:rPr lang="en-US" altLang="zh-CN" sz="2000" dirty="0" smtClean="0">
                <a:ea typeface="SimSun" panose="02010600030101010101" pitchFamily="2" charset="-122"/>
              </a:rPr>
              <a:t>:</a:t>
            </a:r>
            <a:endParaRPr lang="zh-CN" altLang="en-US" sz="2000" dirty="0" smtClean="0">
              <a:ea typeface="SimSun" panose="02010600030101010101" pitchFamily="2" charset="-122"/>
            </a:endParaRPr>
          </a:p>
        </p:txBody>
      </p:sp>
      <p:graphicFrame>
        <p:nvGraphicFramePr>
          <p:cNvPr id="99395" name="Group 67"/>
          <p:cNvGraphicFramePr>
            <a:graphicFrameLocks noGrp="1"/>
          </p:cNvGraphicFramePr>
          <p:nvPr>
            <p:ph type="tbl" idx="1"/>
          </p:nvPr>
        </p:nvGraphicFramePr>
        <p:xfrm>
          <a:off x="1824038" y="2705100"/>
          <a:ext cx="4300537" cy="933450"/>
        </p:xfrm>
        <a:graphic>
          <a:graphicData uri="http://schemas.openxmlformats.org/drawingml/2006/table">
            <a:tbl>
              <a:tblPr/>
              <a:tblGrid>
                <a:gridCol w="601662">
                  <a:extLst>
                    <a:ext uri="{9D8B030D-6E8A-4147-A177-3AD203B41FA5}">
                      <a16:colId xmlns:a16="http://schemas.microsoft.com/office/drawing/2014/main" val="20000"/>
                    </a:ext>
                  </a:extLst>
                </a:gridCol>
                <a:gridCol w="1801813">
                  <a:extLst>
                    <a:ext uri="{9D8B030D-6E8A-4147-A177-3AD203B41FA5}">
                      <a16:colId xmlns:a16="http://schemas.microsoft.com/office/drawing/2014/main" val="20001"/>
                    </a:ext>
                  </a:extLst>
                </a:gridCol>
                <a:gridCol w="982662">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31115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JNo</a:t>
                      </a:r>
                    </a:p>
                  </a:txBody>
                  <a:tcPr marT="45757" marB="457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JName</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Budget</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Loc</a:t>
                      </a:r>
                    </a:p>
                  </a:txBody>
                  <a:tcPr marT="45757" marB="457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115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J1</a:t>
                      </a:r>
                    </a:p>
                  </a:txBody>
                  <a:tcPr marT="45757" marB="457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Instrumentation</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宋体" pitchFamily="2" charset="-122"/>
                        </a:rPr>
                        <a:t>150000</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Beijing</a:t>
                      </a:r>
                    </a:p>
                  </a:txBody>
                  <a:tcPr marT="45757" marB="457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J4</a:t>
                      </a:r>
                    </a:p>
                  </a:txBody>
                  <a:tcPr marT="45757" marB="457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Maintenance</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宋体" pitchFamily="2" charset="-122"/>
                        </a:rPr>
                        <a:t>310000</a:t>
                      </a:r>
                    </a:p>
                  </a:txBody>
                  <a:tcPr marT="45757" marB="457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Beijing</a:t>
                      </a:r>
                    </a:p>
                  </a:txBody>
                  <a:tcPr marT="45757" marB="457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9354" name="Group 26"/>
          <p:cNvGraphicFramePr>
            <a:graphicFrameLocks noGrp="1"/>
          </p:cNvGraphicFramePr>
          <p:nvPr>
            <p:ph type="tbl" idx="1"/>
          </p:nvPr>
        </p:nvGraphicFramePr>
        <p:xfrm>
          <a:off x="1752600" y="5616575"/>
          <a:ext cx="4248150" cy="633413"/>
        </p:xfrm>
        <a:graphic>
          <a:graphicData uri="http://schemas.openxmlformats.org/drawingml/2006/table">
            <a:tbl>
              <a:tblPr/>
              <a:tblGrid>
                <a:gridCol w="647700">
                  <a:extLst>
                    <a:ext uri="{9D8B030D-6E8A-4147-A177-3AD203B41FA5}">
                      <a16:colId xmlns:a16="http://schemas.microsoft.com/office/drawing/2014/main" val="20000"/>
                    </a:ext>
                  </a:extLst>
                </a:gridCol>
                <a:gridCol w="1430338">
                  <a:extLst>
                    <a:ext uri="{9D8B030D-6E8A-4147-A177-3AD203B41FA5}">
                      <a16:colId xmlns:a16="http://schemas.microsoft.com/office/drawing/2014/main" val="20001"/>
                    </a:ext>
                  </a:extLst>
                </a:gridCol>
                <a:gridCol w="1039812">
                  <a:extLst>
                    <a:ext uri="{9D8B030D-6E8A-4147-A177-3AD203B41FA5}">
                      <a16:colId xmlns:a16="http://schemas.microsoft.com/office/drawing/2014/main" val="20002"/>
                    </a:ext>
                  </a:extLst>
                </a:gridCol>
                <a:gridCol w="1130300">
                  <a:extLst>
                    <a:ext uri="{9D8B030D-6E8A-4147-A177-3AD203B41FA5}">
                      <a16:colId xmlns:a16="http://schemas.microsoft.com/office/drawing/2014/main" val="20003"/>
                    </a:ext>
                  </a:extLst>
                </a:gridCol>
              </a:tblGrid>
              <a:tr h="349636">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JNo</a:t>
                      </a:r>
                    </a:p>
                  </a:txBody>
                  <a:tcPr marT="45771" marB="457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JName</a:t>
                      </a:r>
                    </a:p>
                  </a:txBody>
                  <a:tcPr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Budget</a:t>
                      </a:r>
                    </a:p>
                  </a:txBody>
                  <a:tcPr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Loc</a:t>
                      </a:r>
                    </a:p>
                  </a:txBody>
                  <a:tcPr marT="45771" marB="457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3777">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J3</a:t>
                      </a:r>
                    </a:p>
                  </a:txBody>
                  <a:tcPr marT="45771" marB="4577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CAD/CAM</a:t>
                      </a:r>
                    </a:p>
                  </a:txBody>
                  <a:tcPr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250000</a:t>
                      </a:r>
                    </a:p>
                  </a:txBody>
                  <a:tcPr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Shanghai</a:t>
                      </a:r>
                    </a:p>
                  </a:txBody>
                  <a:tcPr marT="45771" marB="457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9396" name="Group 68"/>
          <p:cNvGraphicFramePr>
            <a:graphicFrameLocks noGrp="1"/>
          </p:cNvGraphicFramePr>
          <p:nvPr/>
        </p:nvGraphicFramePr>
        <p:xfrm>
          <a:off x="1824038" y="4249738"/>
          <a:ext cx="4321175" cy="669925"/>
        </p:xfrm>
        <a:graphic>
          <a:graphicData uri="http://schemas.openxmlformats.org/drawingml/2006/table">
            <a:tbl>
              <a:tblPr/>
              <a:tblGrid>
                <a:gridCol w="625475">
                  <a:extLst>
                    <a:ext uri="{9D8B030D-6E8A-4147-A177-3AD203B41FA5}">
                      <a16:colId xmlns:a16="http://schemas.microsoft.com/office/drawing/2014/main" val="20000"/>
                    </a:ext>
                  </a:extLst>
                </a:gridCol>
                <a:gridCol w="1830387">
                  <a:extLst>
                    <a:ext uri="{9D8B030D-6E8A-4147-A177-3AD203B41FA5}">
                      <a16:colId xmlns:a16="http://schemas.microsoft.com/office/drawing/2014/main" val="20001"/>
                    </a:ext>
                  </a:extLst>
                </a:gridCol>
                <a:gridCol w="1006475">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tblGrid>
              <a:tr h="386165">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JNo</a:t>
                      </a:r>
                    </a:p>
                  </a:txBody>
                  <a:tcPr marT="45768" marB="45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JName</a:t>
                      </a:r>
                    </a:p>
                  </a:txBody>
                  <a:tcPr marT="45768" marB="45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Budget</a:t>
                      </a:r>
                    </a:p>
                  </a:txBody>
                  <a:tcPr marT="45768" marB="45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Loc</a:t>
                      </a:r>
                    </a:p>
                  </a:txBody>
                  <a:tcPr marT="45768" marB="45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376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J2</a:t>
                      </a:r>
                    </a:p>
                  </a:txBody>
                  <a:tcPr marT="45768" marB="45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Database Developt.</a:t>
                      </a:r>
                    </a:p>
                  </a:txBody>
                  <a:tcPr marT="45768" marB="45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135000</a:t>
                      </a:r>
                    </a:p>
                  </a:txBody>
                  <a:tcPr marT="45768" marB="457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Tianjin</a:t>
                      </a:r>
                    </a:p>
                  </a:txBody>
                  <a:tcPr marT="45768" marB="45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9756" name="Text Box 60"/>
          <p:cNvSpPr txBox="1">
            <a:spLocks noChangeArrowheads="1"/>
          </p:cNvSpPr>
          <p:nvPr/>
        </p:nvSpPr>
        <p:spPr bwMode="auto">
          <a:xfrm>
            <a:off x="2400300" y="5184775"/>
            <a:ext cx="19304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PROJ_SHANGHAI</a:t>
            </a:r>
          </a:p>
        </p:txBody>
      </p:sp>
      <p:sp>
        <p:nvSpPr>
          <p:cNvPr id="29757" name="Text Box 61"/>
          <p:cNvSpPr txBox="1">
            <a:spLocks noChangeArrowheads="1"/>
          </p:cNvSpPr>
          <p:nvPr/>
        </p:nvSpPr>
        <p:spPr bwMode="auto">
          <a:xfrm>
            <a:off x="2255838" y="3889375"/>
            <a:ext cx="1638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PROJ_TIANJIN</a:t>
            </a:r>
          </a:p>
        </p:txBody>
      </p:sp>
      <p:sp>
        <p:nvSpPr>
          <p:cNvPr id="29758" name="Text Box 62"/>
          <p:cNvSpPr txBox="1">
            <a:spLocks noChangeArrowheads="1"/>
          </p:cNvSpPr>
          <p:nvPr/>
        </p:nvSpPr>
        <p:spPr bwMode="auto">
          <a:xfrm>
            <a:off x="3762375" y="2362200"/>
            <a:ext cx="16621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PROJ_BEIJING</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9395"/>
                                        </p:tgtEl>
                                        <p:attrNameLst>
                                          <p:attrName>style.visibility</p:attrName>
                                        </p:attrNameLst>
                                      </p:cBhvr>
                                      <p:to>
                                        <p:strVal val="visible"/>
                                      </p:to>
                                    </p:set>
                                    <p:anim calcmode="lin" valueType="num">
                                      <p:cBhvr additive="base">
                                        <p:cTn id="7" dur="500" fill="hold"/>
                                        <p:tgtEl>
                                          <p:spTgt spid="99395"/>
                                        </p:tgtEl>
                                        <p:attrNameLst>
                                          <p:attrName>ppt_x</p:attrName>
                                        </p:attrNameLst>
                                      </p:cBhvr>
                                      <p:tavLst>
                                        <p:tav tm="0">
                                          <p:val>
                                            <p:strVal val="0-#ppt_w/2"/>
                                          </p:val>
                                        </p:tav>
                                        <p:tav tm="100000">
                                          <p:val>
                                            <p:strVal val="#ppt_x"/>
                                          </p:val>
                                        </p:tav>
                                      </p:tavLst>
                                    </p:anim>
                                    <p:anim calcmode="lin" valueType="num">
                                      <p:cBhvr additive="base">
                                        <p:cTn id="8" dur="500" fill="hold"/>
                                        <p:tgtEl>
                                          <p:spTgt spid="993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9354"/>
                                        </p:tgtEl>
                                        <p:attrNameLst>
                                          <p:attrName>style.visibility</p:attrName>
                                        </p:attrNameLst>
                                      </p:cBhvr>
                                      <p:to>
                                        <p:strVal val="visible"/>
                                      </p:to>
                                    </p:set>
                                    <p:anim calcmode="lin" valueType="num">
                                      <p:cBhvr additive="base">
                                        <p:cTn id="13" dur="500" fill="hold"/>
                                        <p:tgtEl>
                                          <p:spTgt spid="99354"/>
                                        </p:tgtEl>
                                        <p:attrNameLst>
                                          <p:attrName>ppt_x</p:attrName>
                                        </p:attrNameLst>
                                      </p:cBhvr>
                                      <p:tavLst>
                                        <p:tav tm="0">
                                          <p:val>
                                            <p:strVal val="0-#ppt_w/2"/>
                                          </p:val>
                                        </p:tav>
                                        <p:tav tm="100000">
                                          <p:val>
                                            <p:strVal val="#ppt_x"/>
                                          </p:val>
                                        </p:tav>
                                      </p:tavLst>
                                    </p:anim>
                                    <p:anim calcmode="lin" valueType="num">
                                      <p:cBhvr additive="base">
                                        <p:cTn id="14" dur="500" fill="hold"/>
                                        <p:tgtEl>
                                          <p:spTgt spid="993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9396"/>
                                        </p:tgtEl>
                                        <p:attrNameLst>
                                          <p:attrName>style.visibility</p:attrName>
                                        </p:attrNameLst>
                                      </p:cBhvr>
                                      <p:to>
                                        <p:strVal val="visible"/>
                                      </p:to>
                                    </p:set>
                                    <p:anim calcmode="lin" valueType="num">
                                      <p:cBhvr additive="base">
                                        <p:cTn id="19" dur="500" fill="hold"/>
                                        <p:tgtEl>
                                          <p:spTgt spid="99396"/>
                                        </p:tgtEl>
                                        <p:attrNameLst>
                                          <p:attrName>ppt_x</p:attrName>
                                        </p:attrNameLst>
                                      </p:cBhvr>
                                      <p:tavLst>
                                        <p:tav tm="0">
                                          <p:val>
                                            <p:strVal val="0-#ppt_w/2"/>
                                          </p:val>
                                        </p:tav>
                                        <p:tav tm="100000">
                                          <p:val>
                                            <p:strVal val="#ppt_x"/>
                                          </p:val>
                                        </p:tav>
                                      </p:tavLst>
                                    </p:anim>
                                    <p:anim calcmode="lin" valueType="num">
                                      <p:cBhvr additive="base">
                                        <p:cTn id="20" dur="500" fill="hold"/>
                                        <p:tgtEl>
                                          <p:spTgt spid="99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31747" name="Rectangle 3"/>
          <p:cNvSpPr>
            <a:spLocks noGrp="1" noChangeArrowheads="1"/>
          </p:cNvSpPr>
          <p:nvPr>
            <p:ph type="body" idx="1"/>
          </p:nvPr>
        </p:nvSpPr>
        <p:spPr/>
        <p:txBody>
          <a:bodyPr/>
          <a:lstStyle/>
          <a:p>
            <a:pPr>
              <a:buFont typeface="Wingdings" panose="05000000000000000000" pitchFamily="2" charset="2"/>
              <a:buNone/>
            </a:pPr>
            <a:r>
              <a:rPr lang="zh-CN" altLang="en-US" dirty="0" smtClean="0">
                <a:latin typeface="Comic Sans MS" panose="030F0702030302020204" pitchFamily="66" charset="0"/>
                <a:ea typeface="SimSun" panose="02010600030101010101" pitchFamily="2" charset="-122"/>
              </a:rPr>
              <a:t>(</a:t>
            </a:r>
            <a:r>
              <a:rPr lang="en-US" altLang="zh-CN" dirty="0" smtClean="0">
                <a:latin typeface="Comic Sans MS" panose="030F0702030302020204" pitchFamily="66" charset="0"/>
                <a:ea typeface="SimSun" panose="02010600030101010101" pitchFamily="2" charset="-122"/>
              </a:rPr>
              <a:t>Ex3.2) Vertical fragmentation</a:t>
            </a:r>
          </a:p>
          <a:p>
            <a:pPr lvl="1"/>
            <a:r>
              <a:rPr lang="en-US" altLang="zh-CN" sz="2000" dirty="0" smtClean="0">
                <a:ea typeface="SimSun" panose="02010600030101010101" pitchFamily="2" charset="-122"/>
              </a:rPr>
              <a:t>Produced by </a:t>
            </a:r>
            <a:r>
              <a:rPr lang="en-US" altLang="zh-CN" sz="2000" dirty="0" smtClean="0">
                <a:solidFill>
                  <a:schemeClr val="accent2"/>
                </a:solidFill>
                <a:ea typeface="SimSun" panose="02010600030101010101" pitchFamily="2" charset="-122"/>
              </a:rPr>
              <a:t>projecting </a:t>
            </a:r>
            <a:r>
              <a:rPr lang="en-US" altLang="zh-CN" sz="2000" dirty="0" smtClean="0">
                <a:ea typeface="SimSun" panose="02010600030101010101" pitchFamily="2" charset="-122"/>
              </a:rPr>
              <a:t>a set of attributes of a relation</a:t>
            </a:r>
            <a:r>
              <a:rPr lang="zh-CN" altLang="en-US" sz="2000" dirty="0" smtClean="0">
                <a:ea typeface="SimSun" panose="02010600030101010101" pitchFamily="2" charset="-122"/>
              </a:rPr>
              <a:t>（按属性性质</a:t>
            </a:r>
            <a:r>
              <a:rPr lang="zh-CN" altLang="en-US" sz="2000" dirty="0" smtClean="0">
                <a:solidFill>
                  <a:srgbClr val="FF0000"/>
                </a:solidFill>
                <a:ea typeface="SimSun" panose="02010600030101010101" pitchFamily="2" charset="-122"/>
              </a:rPr>
              <a:t>垂直分割</a:t>
            </a:r>
            <a:r>
              <a:rPr lang="zh-CN" altLang="en-US" sz="2000" dirty="0" smtClean="0">
                <a:ea typeface="SimSun" panose="02010600030101010101" pitchFamily="2" charset="-122"/>
              </a:rPr>
              <a:t>）</a:t>
            </a:r>
          </a:p>
        </p:txBody>
      </p:sp>
      <p:graphicFrame>
        <p:nvGraphicFramePr>
          <p:cNvPr id="100356" name="Group 4"/>
          <p:cNvGraphicFramePr>
            <a:graphicFrameLocks noGrp="1"/>
          </p:cNvGraphicFramePr>
          <p:nvPr>
            <p:ph type="tbl" idx="1"/>
          </p:nvPr>
        </p:nvGraphicFramePr>
        <p:xfrm>
          <a:off x="381000" y="3236913"/>
          <a:ext cx="3381375" cy="1828800"/>
        </p:xfrm>
        <a:graphic>
          <a:graphicData uri="http://schemas.openxmlformats.org/drawingml/2006/table">
            <a:tbl>
              <a:tblPr/>
              <a:tblGrid>
                <a:gridCol w="1690688">
                  <a:extLst>
                    <a:ext uri="{9D8B030D-6E8A-4147-A177-3AD203B41FA5}">
                      <a16:colId xmlns:a16="http://schemas.microsoft.com/office/drawing/2014/main" val="20000"/>
                    </a:ext>
                  </a:extLst>
                </a:gridCol>
                <a:gridCol w="1690687">
                  <a:extLst>
                    <a:ext uri="{9D8B030D-6E8A-4147-A177-3AD203B41FA5}">
                      <a16:colId xmlns:a16="http://schemas.microsoft.com/office/drawing/2014/main" val="20001"/>
                    </a:ext>
                  </a:extLst>
                </a:gridCol>
              </a:tblGrid>
              <a:tr h="327025">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accent2"/>
                          </a:solidFill>
                          <a:effectLst/>
                          <a:latin typeface="Arial" pitchFamily="34" charset="0"/>
                          <a:ea typeface="宋体" pitchFamily="2" charset="-122"/>
                        </a:rPr>
                        <a:t>JNo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Budget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43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J1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150000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7025">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J2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135000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438">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J3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250000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025">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J4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2000" b="0" i="0" u="none" strike="noStrike" cap="none" normalizeH="0" baseline="0" smtClean="0">
                          <a:ln>
                            <a:noFill/>
                          </a:ln>
                          <a:solidFill>
                            <a:schemeClr val="tx1"/>
                          </a:solidFill>
                          <a:effectLst/>
                          <a:latin typeface="Arial" pitchFamily="34" charset="0"/>
                          <a:ea typeface="宋体" pitchFamily="2" charset="-122"/>
                        </a:rPr>
                        <a:t>310000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1768" name="Text Box 24"/>
          <p:cNvSpPr txBox="1">
            <a:spLocks noChangeArrowheads="1"/>
          </p:cNvSpPr>
          <p:nvPr/>
        </p:nvSpPr>
        <p:spPr bwMode="auto">
          <a:xfrm>
            <a:off x="1317625" y="2587625"/>
            <a:ext cx="1944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PROJ_PAY</a:t>
            </a:r>
          </a:p>
        </p:txBody>
      </p:sp>
      <p:graphicFrame>
        <p:nvGraphicFramePr>
          <p:cNvPr id="100415" name="Group 63"/>
          <p:cNvGraphicFramePr>
            <a:graphicFrameLocks noGrp="1"/>
          </p:cNvGraphicFramePr>
          <p:nvPr/>
        </p:nvGraphicFramePr>
        <p:xfrm>
          <a:off x="4038600" y="3200400"/>
          <a:ext cx="4419600" cy="2206627"/>
        </p:xfrm>
        <a:graphic>
          <a:graphicData uri="http://schemas.openxmlformats.org/drawingml/2006/table">
            <a:tbl>
              <a:tblPr/>
              <a:tblGrid>
                <a:gridCol w="6858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469531">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accent2"/>
                          </a:solidFill>
                          <a:effectLst/>
                          <a:latin typeface="Arial" pitchFamily="34" charset="0"/>
                          <a:ea typeface="宋体" pitchFamily="2" charset="-122"/>
                        </a:rPr>
                        <a:t>JNo</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JName</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tx1"/>
                          </a:solidFill>
                          <a:effectLst/>
                          <a:latin typeface="Arial" pitchFamily="34" charset="0"/>
                          <a:ea typeface="宋体" pitchFamily="2" charset="-122"/>
                        </a:rPr>
                        <a:t>Loc</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94">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J1</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Instrumentation</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Sydney</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13">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J2</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Database Developt.</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Melbourne</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94">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J3</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CAD/CAM</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Singapore</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94">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J4</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Maintenance</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Sydney</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1795" name="Text Box 64"/>
          <p:cNvSpPr txBox="1">
            <a:spLocks noChangeArrowheads="1"/>
          </p:cNvSpPr>
          <p:nvPr/>
        </p:nvSpPr>
        <p:spPr bwMode="auto">
          <a:xfrm>
            <a:off x="4648200" y="2667000"/>
            <a:ext cx="297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PROJ_DESCRIPTION</a:t>
            </a:r>
          </a:p>
        </p:txBody>
      </p:sp>
      <p:sp>
        <p:nvSpPr>
          <p:cNvPr id="8" name="Rectangle 3"/>
          <p:cNvSpPr txBox="1">
            <a:spLocks noChangeArrowheads="1"/>
          </p:cNvSpPr>
          <p:nvPr/>
        </p:nvSpPr>
        <p:spPr bwMode="auto">
          <a:xfrm>
            <a:off x="198438" y="5451475"/>
            <a:ext cx="8072437" cy="714375"/>
          </a:xfrm>
          <a:prstGeom prst="rect">
            <a:avLst/>
          </a:prstGeom>
          <a:noFill/>
          <a:ln w="12700">
            <a:noFill/>
            <a:miter lim="800000"/>
            <a:headEnd/>
            <a:tailEnd/>
          </a:ln>
        </p:spPr>
        <p:txBody>
          <a:bodyPr lIns="88900" tIns="44450" rIns="88900" bIns="44450"/>
          <a:lstStyle/>
          <a:p>
            <a:pPr marL="1537523" indent="-1537523" defTabSz="877888">
              <a:lnSpc>
                <a:spcPct val="90000"/>
              </a:lnSpc>
              <a:spcBef>
                <a:spcPct val="30000"/>
              </a:spcBef>
              <a:buClr>
                <a:schemeClr val="tx1"/>
              </a:buClr>
              <a:buSzPct val="100000"/>
              <a:defRPr/>
            </a:pPr>
            <a:r>
              <a:rPr lang="en-US" b="1" kern="0" dirty="0">
                <a:solidFill>
                  <a:schemeClr val="tx2">
                    <a:lumMod val="50000"/>
                    <a:lumOff val="50000"/>
                  </a:schemeClr>
                </a:solidFill>
                <a:latin typeface="+mn-lt"/>
              </a:rPr>
              <a:t>PROJ</a:t>
            </a:r>
            <a:r>
              <a:rPr lang="en-US" altLang="zh-CN" b="1" dirty="0">
                <a:solidFill>
                  <a:schemeClr val="tx2">
                    <a:lumMod val="50000"/>
                    <a:lumOff val="50000"/>
                  </a:schemeClr>
                </a:solidFill>
                <a:ea typeface="宋体" pitchFamily="2" charset="-122"/>
              </a:rPr>
              <a:t>_PAY</a:t>
            </a:r>
            <a:r>
              <a:rPr lang="en-US" b="1" kern="0" dirty="0">
                <a:latin typeface="+mn-lt"/>
              </a:rPr>
              <a:t>:information about project budgets</a:t>
            </a:r>
          </a:p>
          <a:p>
            <a:pPr marL="1537523" indent="-1537523" defTabSz="877888">
              <a:lnSpc>
                <a:spcPct val="90000"/>
              </a:lnSpc>
              <a:spcBef>
                <a:spcPct val="30000"/>
              </a:spcBef>
              <a:buClr>
                <a:schemeClr val="tx1"/>
              </a:buClr>
              <a:buSzPct val="100000"/>
              <a:defRPr/>
            </a:pPr>
            <a:r>
              <a:rPr lang="en-US" b="1" kern="0" dirty="0">
                <a:solidFill>
                  <a:schemeClr val="tx2">
                    <a:lumMod val="50000"/>
                    <a:lumOff val="50000"/>
                  </a:schemeClr>
                </a:solidFill>
                <a:latin typeface="+mn-lt"/>
              </a:rPr>
              <a:t>PROJ</a:t>
            </a:r>
            <a:r>
              <a:rPr lang="en-US" altLang="zh-CN" b="1" dirty="0">
                <a:solidFill>
                  <a:schemeClr val="tx2">
                    <a:lumMod val="50000"/>
                    <a:lumOff val="50000"/>
                  </a:schemeClr>
                </a:solidFill>
                <a:ea typeface="宋体" pitchFamily="2" charset="-122"/>
              </a:rPr>
              <a:t>_DESCRIPTION</a:t>
            </a:r>
            <a:r>
              <a:rPr lang="en-US" b="1" kern="0" dirty="0">
                <a:latin typeface="+mn-lt"/>
              </a:rPr>
              <a:t>:information about project names and locations</a:t>
            </a:r>
          </a:p>
        </p:txBody>
      </p:sp>
    </p:spTree>
  </p:cSld>
  <p:clrMapOvr>
    <a:masterClrMapping/>
  </p:clrMapOvr>
  <p:transition>
    <p:pull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51203" name="Rectangle 3"/>
          <p:cNvSpPr>
            <a:spLocks noGrp="1" noChangeArrowheads="1"/>
          </p:cNvSpPr>
          <p:nvPr>
            <p:ph type="body" idx="1"/>
          </p:nvPr>
        </p:nvSpPr>
        <p:spPr>
          <a:xfrm>
            <a:off x="381000" y="1371600"/>
            <a:ext cx="7391400" cy="4419600"/>
          </a:xfrm>
        </p:spPr>
        <p:txBody>
          <a:bodyPr/>
          <a:lstStyle/>
          <a:p>
            <a:pPr>
              <a:buFont typeface="Wingdings" panose="05000000000000000000" pitchFamily="2" charset="2"/>
              <a:buNone/>
              <a:defRPr/>
            </a:pPr>
            <a:r>
              <a:rPr lang="zh-CN" altLang="en-US" dirty="0" smtClean="0">
                <a:latin typeface="Comic Sans MS" pitchFamily="66" charset="0"/>
                <a:ea typeface="SimSun" pitchFamily="2" charset="-122"/>
              </a:rPr>
              <a:t>(</a:t>
            </a:r>
            <a:r>
              <a:rPr lang="en-US" altLang="zh-CN" dirty="0" smtClean="0">
                <a:latin typeface="Comic Sans MS" pitchFamily="66" charset="0"/>
                <a:ea typeface="SimSun" pitchFamily="2" charset="-122"/>
              </a:rPr>
              <a:t>Ex3.3) Mixed fragmentation</a:t>
            </a:r>
            <a:endParaRPr lang="en-US" altLang="zh-CN" dirty="0" smtClean="0">
              <a:ea typeface="SimSun" pitchFamily="2" charset="-122"/>
            </a:endParaRPr>
          </a:p>
          <a:p>
            <a:pPr lvl="1">
              <a:defRPr/>
            </a:pPr>
            <a:r>
              <a:rPr lang="en-US" altLang="zh-CN" sz="2000" dirty="0" smtClean="0">
                <a:ea typeface="SimSun" pitchFamily="2" charset="-122"/>
              </a:rPr>
              <a:t>Produced by applying </a:t>
            </a:r>
            <a:r>
              <a:rPr lang="en-US" altLang="zh-CN" sz="2000" dirty="0" smtClean="0">
                <a:solidFill>
                  <a:schemeClr val="accent6"/>
                </a:solidFill>
                <a:ea typeface="SimSun" pitchFamily="2" charset="-122"/>
              </a:rPr>
              <a:t>selection predicates </a:t>
            </a:r>
            <a:r>
              <a:rPr lang="en-US" altLang="zh-CN" sz="2000" dirty="0" smtClean="0">
                <a:ea typeface="SimSun" pitchFamily="2" charset="-122"/>
              </a:rPr>
              <a:t>on the attributes of a relation and </a:t>
            </a:r>
            <a:r>
              <a:rPr lang="en-US" altLang="zh-CN" sz="2000" dirty="0" smtClean="0">
                <a:solidFill>
                  <a:schemeClr val="accent6"/>
                </a:solidFill>
                <a:ea typeface="SimSun" pitchFamily="2" charset="-122"/>
              </a:rPr>
              <a:t>also projecting </a:t>
            </a:r>
            <a:r>
              <a:rPr lang="en-US" altLang="zh-CN" sz="2000" dirty="0" smtClean="0">
                <a:ea typeface="SimSun" pitchFamily="2" charset="-122"/>
              </a:rPr>
              <a:t>a set of attributes of the selected tuples of a relation</a:t>
            </a:r>
            <a:r>
              <a:rPr lang="zh-CN" altLang="en-US" sz="2000" dirty="0" smtClean="0">
                <a:ea typeface="SimSun" pitchFamily="2" charset="-122"/>
              </a:rPr>
              <a:t>（位置</a:t>
            </a:r>
            <a:r>
              <a:rPr lang="en-US" altLang="zh-CN" sz="2000" dirty="0" smtClean="0">
                <a:ea typeface="SimSun" pitchFamily="2" charset="-122"/>
              </a:rPr>
              <a:t>+</a:t>
            </a:r>
            <a:r>
              <a:rPr lang="zh-CN" altLang="en-US" sz="2000" dirty="0" smtClean="0">
                <a:ea typeface="SimSun" pitchFamily="2" charset="-122"/>
              </a:rPr>
              <a:t>属性性质分割）</a:t>
            </a:r>
            <a:r>
              <a:rPr lang="en-US" altLang="zh-CN" sz="2000" dirty="0" smtClean="0">
                <a:ea typeface="SimSun" pitchFamily="2" charset="-122"/>
              </a:rPr>
              <a:t>:</a:t>
            </a:r>
            <a:endParaRPr lang="zh-CN" altLang="en-US" sz="2000" dirty="0" smtClean="0">
              <a:ea typeface="SimSun" pitchFamily="2" charset="-122"/>
            </a:endParaRPr>
          </a:p>
        </p:txBody>
      </p:sp>
      <p:graphicFrame>
        <p:nvGraphicFramePr>
          <p:cNvPr id="101380" name="Group 4"/>
          <p:cNvGraphicFramePr>
            <a:graphicFrameLocks noGrp="1"/>
          </p:cNvGraphicFramePr>
          <p:nvPr/>
        </p:nvGraphicFramePr>
        <p:xfrm>
          <a:off x="1727200" y="3403600"/>
          <a:ext cx="1462088" cy="904884"/>
        </p:xfrm>
        <a:graphic>
          <a:graphicData uri="http://schemas.openxmlformats.org/drawingml/2006/table">
            <a:tbl>
              <a:tblPr/>
              <a:tblGrid>
                <a:gridCol w="601663">
                  <a:extLst>
                    <a:ext uri="{9D8B030D-6E8A-4147-A177-3AD203B41FA5}">
                      <a16:colId xmlns:a16="http://schemas.microsoft.com/office/drawing/2014/main" val="20000"/>
                    </a:ext>
                  </a:extLst>
                </a:gridCol>
                <a:gridCol w="860425">
                  <a:extLst>
                    <a:ext uri="{9D8B030D-6E8A-4147-A177-3AD203B41FA5}">
                      <a16:colId xmlns:a16="http://schemas.microsoft.com/office/drawing/2014/main" val="20001"/>
                    </a:ext>
                  </a:extLst>
                </a:gridCol>
              </a:tblGrid>
              <a:tr h="283337">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JNo</a:t>
                      </a:r>
                    </a:p>
                  </a:txBody>
                  <a:tcPr marT="45658" marB="456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Budget</a:t>
                      </a:r>
                    </a:p>
                  </a:txBody>
                  <a:tcPr marT="45658" marB="456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769">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J1</a:t>
                      </a:r>
                    </a:p>
                  </a:txBody>
                  <a:tcPr marT="45658" marB="456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宋体" pitchFamily="2" charset="-122"/>
                        </a:rPr>
                        <a:t>150000</a:t>
                      </a:r>
                    </a:p>
                  </a:txBody>
                  <a:tcPr marT="45658" marB="456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769">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0" i="0" u="none" strike="noStrike" cap="none" normalizeH="0" baseline="0" smtClean="0">
                          <a:ln>
                            <a:noFill/>
                          </a:ln>
                          <a:solidFill>
                            <a:schemeClr val="tx1"/>
                          </a:solidFill>
                          <a:effectLst/>
                          <a:latin typeface="Arial" pitchFamily="34" charset="0"/>
                          <a:ea typeface="宋体" pitchFamily="2" charset="-122"/>
                        </a:rPr>
                        <a:t>J4</a:t>
                      </a:r>
                    </a:p>
                  </a:txBody>
                  <a:tcPr marT="45658" marB="4565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0" i="0" u="none" strike="noStrike" cap="none" normalizeH="0" baseline="0" smtClean="0">
                          <a:ln>
                            <a:noFill/>
                          </a:ln>
                          <a:solidFill>
                            <a:schemeClr val="tx1"/>
                          </a:solidFill>
                          <a:effectLst/>
                          <a:latin typeface="Arial" pitchFamily="34" charset="0"/>
                          <a:ea typeface="宋体" pitchFamily="2" charset="-122"/>
                        </a:rPr>
                        <a:t>310000</a:t>
                      </a:r>
                    </a:p>
                  </a:txBody>
                  <a:tcPr marT="45658" marB="4565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1394" name="Group 18"/>
          <p:cNvGraphicFramePr>
            <a:graphicFrameLocks noGrp="1"/>
          </p:cNvGraphicFramePr>
          <p:nvPr/>
        </p:nvGraphicFramePr>
        <p:xfrm>
          <a:off x="3024188" y="5059363"/>
          <a:ext cx="1687512" cy="633412"/>
        </p:xfrm>
        <a:graphic>
          <a:graphicData uri="http://schemas.openxmlformats.org/drawingml/2006/table">
            <a:tbl>
              <a:tblPr/>
              <a:tblGrid>
                <a:gridCol w="647700">
                  <a:extLst>
                    <a:ext uri="{9D8B030D-6E8A-4147-A177-3AD203B41FA5}">
                      <a16:colId xmlns:a16="http://schemas.microsoft.com/office/drawing/2014/main" val="20000"/>
                    </a:ext>
                  </a:extLst>
                </a:gridCol>
                <a:gridCol w="1039812">
                  <a:extLst>
                    <a:ext uri="{9D8B030D-6E8A-4147-A177-3AD203B41FA5}">
                      <a16:colId xmlns:a16="http://schemas.microsoft.com/office/drawing/2014/main" val="20001"/>
                    </a:ext>
                  </a:extLst>
                </a:gridCol>
              </a:tblGrid>
              <a:tr h="349635">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JNo</a:t>
                      </a:r>
                    </a:p>
                  </a:txBody>
                  <a:tcPr marT="45770" marB="45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Budget</a:t>
                      </a:r>
                    </a:p>
                  </a:txBody>
                  <a:tcPr marT="45770" marB="45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3777">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J3</a:t>
                      </a:r>
                    </a:p>
                  </a:txBody>
                  <a:tcPr marT="45770" marB="45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250000</a:t>
                      </a:r>
                    </a:p>
                  </a:txBody>
                  <a:tcPr marT="45770" marB="45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1405" name="Group 29"/>
          <p:cNvGraphicFramePr>
            <a:graphicFrameLocks noGrp="1"/>
          </p:cNvGraphicFramePr>
          <p:nvPr/>
        </p:nvGraphicFramePr>
        <p:xfrm>
          <a:off x="4679950" y="3475038"/>
          <a:ext cx="1465263" cy="669925"/>
        </p:xfrm>
        <a:graphic>
          <a:graphicData uri="http://schemas.openxmlformats.org/drawingml/2006/table">
            <a:tbl>
              <a:tblPr/>
              <a:tblGrid>
                <a:gridCol w="625475">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tblGrid>
              <a:tr h="386165">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JNo</a:t>
                      </a:r>
                    </a:p>
                  </a:txBody>
                  <a:tcPr marT="45768" marB="45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rPr>
                        <a:t>Budget</a:t>
                      </a:r>
                    </a:p>
                  </a:txBody>
                  <a:tcPr marT="45768" marB="45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3760">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J2</a:t>
                      </a:r>
                    </a:p>
                  </a:txBody>
                  <a:tcPr marT="45768" marB="4576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77888"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400" b="0" i="0" u="none" strike="noStrike" cap="none" normalizeH="0" baseline="0" smtClean="0">
                          <a:ln>
                            <a:noFill/>
                          </a:ln>
                          <a:solidFill>
                            <a:schemeClr val="tx1"/>
                          </a:solidFill>
                          <a:effectLst/>
                          <a:latin typeface="Arial" pitchFamily="34" charset="0"/>
                          <a:ea typeface="宋体" pitchFamily="2" charset="-122"/>
                        </a:rPr>
                        <a:t>135000</a:t>
                      </a:r>
                    </a:p>
                  </a:txBody>
                  <a:tcPr marT="45768" marB="4576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3832" name="Text Box 40"/>
          <p:cNvSpPr txBox="1">
            <a:spLocks noChangeArrowheads="1"/>
          </p:cNvSpPr>
          <p:nvPr/>
        </p:nvSpPr>
        <p:spPr bwMode="auto">
          <a:xfrm>
            <a:off x="2519363" y="4627563"/>
            <a:ext cx="245903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PROJ_PAY_SHANGHAI</a:t>
            </a:r>
          </a:p>
        </p:txBody>
      </p:sp>
      <p:sp>
        <p:nvSpPr>
          <p:cNvPr id="33833" name="Text Box 41"/>
          <p:cNvSpPr txBox="1">
            <a:spLocks noChangeArrowheads="1"/>
          </p:cNvSpPr>
          <p:nvPr/>
        </p:nvSpPr>
        <p:spPr bwMode="auto">
          <a:xfrm>
            <a:off x="4103688" y="3043238"/>
            <a:ext cx="2166937"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PROJ_PAY_TIANJIN</a:t>
            </a:r>
          </a:p>
        </p:txBody>
      </p:sp>
      <p:sp>
        <p:nvSpPr>
          <p:cNvPr id="33834" name="Text Box 42"/>
          <p:cNvSpPr txBox="1">
            <a:spLocks noChangeArrowheads="1"/>
          </p:cNvSpPr>
          <p:nvPr/>
        </p:nvSpPr>
        <p:spPr bwMode="auto">
          <a:xfrm>
            <a:off x="1295400" y="2971800"/>
            <a:ext cx="21907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PROJ_PAY_BEIJING</a:t>
            </a:r>
          </a:p>
        </p:txBody>
      </p:sp>
    </p:spTree>
  </p:cSld>
  <p:clrMapOvr>
    <a:masterClrMapping/>
  </p:clrMapOvr>
  <p:transition>
    <p:pull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52227" name="Rectangle 3"/>
          <p:cNvSpPr>
            <a:spLocks noGrp="1" noChangeArrowheads="1"/>
          </p:cNvSpPr>
          <p:nvPr>
            <p:ph type="body" idx="1"/>
          </p:nvPr>
        </p:nvSpPr>
        <p:spPr>
          <a:xfrm>
            <a:off x="269875" y="1379538"/>
            <a:ext cx="8215313" cy="4419600"/>
          </a:xfrm>
        </p:spPr>
        <p:txBody>
          <a:bodyPr/>
          <a:lstStyle/>
          <a:p>
            <a:pPr>
              <a:defRPr/>
            </a:pPr>
            <a:r>
              <a:rPr lang="en-US" altLang="zh-CN" dirty="0" smtClean="0">
                <a:ea typeface="SimSun" pitchFamily="2" charset="-122"/>
              </a:rPr>
              <a:t>Why </a:t>
            </a:r>
            <a:r>
              <a:rPr lang="en-US" altLang="zh-CN" dirty="0" smtClean="0">
                <a:ea typeface="SimSun" pitchFamily="2" charset="-122"/>
              </a:rPr>
              <a:t>fragment</a:t>
            </a:r>
            <a:r>
              <a:rPr lang="en-US" altLang="zh-CN" dirty="0" smtClean="0">
                <a:solidFill>
                  <a:srgbClr val="000000"/>
                </a:solidFill>
                <a:ea typeface="SimSun" pitchFamily="2" charset="-122"/>
              </a:rPr>
              <a:t>(</a:t>
            </a:r>
            <a:r>
              <a:rPr lang="zh-CN" altLang="en-US" dirty="0" smtClean="0">
                <a:solidFill>
                  <a:srgbClr val="000000"/>
                </a:solidFill>
                <a:ea typeface="楷体_GB2312" pitchFamily="49" charset="-122"/>
              </a:rPr>
              <a:t>分割的</a:t>
            </a:r>
            <a:r>
              <a:rPr lang="zh-CN" altLang="en-US" dirty="0" smtClean="0">
                <a:solidFill>
                  <a:srgbClr val="000000"/>
                </a:solidFill>
                <a:ea typeface="楷体_GB2312" pitchFamily="49" charset="-122"/>
              </a:rPr>
              <a:t>目的</a:t>
            </a:r>
            <a:r>
              <a:rPr lang="zh-CN" altLang="en-US" dirty="0" smtClean="0">
                <a:solidFill>
                  <a:srgbClr val="000000"/>
                </a:solidFill>
                <a:ea typeface="SimSun" pitchFamily="2" charset="-122"/>
              </a:rPr>
              <a:t>)</a:t>
            </a:r>
            <a:endParaRPr lang="en-US" altLang="zh-CN" dirty="0" smtClean="0">
              <a:ea typeface="SimSun" pitchFamily="2" charset="-122"/>
            </a:endParaRPr>
          </a:p>
          <a:p>
            <a:pPr lvl="1">
              <a:defRPr/>
            </a:pPr>
            <a:r>
              <a:rPr lang="tr-TR" altLang="zh-CN" dirty="0" smtClean="0"/>
              <a:t>Usage</a:t>
            </a:r>
            <a:r>
              <a:rPr lang="en-US" altLang="zh-CN" dirty="0" smtClean="0">
                <a:ea typeface="SimSun" pitchFamily="2" charset="-122"/>
              </a:rPr>
              <a:t>: </a:t>
            </a:r>
            <a:r>
              <a:rPr lang="en-US" altLang="zh-CN" dirty="0" smtClean="0">
                <a:solidFill>
                  <a:srgbClr val="0536D2"/>
                </a:solidFill>
                <a:ea typeface="SimSun" pitchFamily="2" charset="-122"/>
              </a:rPr>
              <a:t>appropriate unit of distribution</a:t>
            </a:r>
            <a:r>
              <a:rPr lang="tr-TR" altLang="zh-CN" dirty="0" smtClean="0">
                <a:solidFill>
                  <a:srgbClr val="0536D2"/>
                </a:solidFill>
              </a:rPr>
              <a:t> </a:t>
            </a:r>
          </a:p>
          <a:p>
            <a:pPr lvl="2">
              <a:defRPr/>
            </a:pPr>
            <a:r>
              <a:rPr lang="tr-TR" altLang="zh-CN" dirty="0" smtClean="0">
                <a:solidFill>
                  <a:srgbClr val="0536D2"/>
                </a:solidFill>
              </a:rPr>
              <a:t>Application views </a:t>
            </a:r>
            <a:r>
              <a:rPr lang="tr-TR" altLang="zh-CN" dirty="0" smtClean="0"/>
              <a:t>are </a:t>
            </a:r>
            <a:r>
              <a:rPr lang="en-US" altLang="zh-CN" dirty="0" smtClean="0">
                <a:ea typeface="SimSun" pitchFamily="2" charset="-122"/>
              </a:rPr>
              <a:t>usually </a:t>
            </a:r>
            <a:r>
              <a:rPr lang="en-US" altLang="zh-CN" dirty="0" smtClean="0">
                <a:solidFill>
                  <a:srgbClr val="0536D2"/>
                </a:solidFill>
                <a:ea typeface="SimSun" pitchFamily="2" charset="-122"/>
              </a:rPr>
              <a:t>subsets</a:t>
            </a:r>
            <a:r>
              <a:rPr lang="en-US" altLang="zh-CN" dirty="0" smtClean="0">
                <a:ea typeface="SimSun" pitchFamily="2" charset="-122"/>
              </a:rPr>
              <a:t> of relations (locality of accesses)</a:t>
            </a:r>
            <a:r>
              <a:rPr lang="tr-TR" altLang="zh-CN" dirty="0" smtClean="0"/>
              <a:t>, rather than </a:t>
            </a:r>
            <a:r>
              <a:rPr lang="tr-TR" altLang="zh-CN" dirty="0" smtClean="0">
                <a:solidFill>
                  <a:srgbClr val="FF0000"/>
                </a:solidFill>
              </a:rPr>
              <a:t>entire relations</a:t>
            </a:r>
            <a:r>
              <a:rPr lang="tr-TR" altLang="zh-CN" b="0" dirty="0" smtClean="0"/>
              <a:t>. </a:t>
            </a:r>
          </a:p>
          <a:p>
            <a:pPr lvl="1">
              <a:defRPr/>
            </a:pPr>
            <a:r>
              <a:rPr lang="tr-TR" altLang="zh-CN" dirty="0" smtClean="0"/>
              <a:t>Efficiency</a:t>
            </a:r>
            <a:r>
              <a:rPr lang="tr-TR" altLang="zh-CN" b="0" dirty="0" smtClean="0"/>
              <a:t> </a:t>
            </a:r>
          </a:p>
          <a:p>
            <a:pPr lvl="2">
              <a:defRPr/>
            </a:pPr>
            <a:r>
              <a:rPr lang="tr-TR" altLang="zh-CN" dirty="0" smtClean="0"/>
              <a:t>Data is stored </a:t>
            </a:r>
            <a:r>
              <a:rPr lang="tr-TR" altLang="zh-CN" dirty="0" smtClean="0">
                <a:solidFill>
                  <a:srgbClr val="0000FF"/>
                </a:solidFill>
              </a:rPr>
              <a:t>close</a:t>
            </a:r>
            <a:r>
              <a:rPr lang="tr-TR" altLang="zh-CN" dirty="0" smtClean="0"/>
              <a:t> to where it is most frequently used. </a:t>
            </a:r>
          </a:p>
          <a:p>
            <a:pPr lvl="2">
              <a:defRPr/>
            </a:pPr>
            <a:r>
              <a:rPr lang="en-US" altLang="zh-CN" dirty="0" smtClean="0">
                <a:ea typeface="SimSun" pitchFamily="2" charset="-122"/>
              </a:rPr>
              <a:t>Permits a number of transactions to execute concurrently: </a:t>
            </a:r>
            <a:r>
              <a:rPr lang="en-US" altLang="zh-CN" dirty="0" smtClean="0">
                <a:solidFill>
                  <a:schemeClr val="accent2"/>
                </a:solidFill>
                <a:ea typeface="SimSun" pitchFamily="2" charset="-122"/>
              </a:rPr>
              <a:t>intra-query</a:t>
            </a:r>
            <a:r>
              <a:rPr lang="en-US" altLang="zh-CN" dirty="0" smtClean="0">
                <a:ea typeface="SimSun" pitchFamily="2" charset="-122"/>
              </a:rPr>
              <a:t> concurrency</a:t>
            </a:r>
            <a:endParaRPr lang="tr-TR" altLang="zh-CN" dirty="0" smtClean="0"/>
          </a:p>
          <a:p>
            <a:pPr lvl="1">
              <a:defRPr/>
            </a:pPr>
            <a:r>
              <a:rPr lang="en-US" altLang="zh-CN" dirty="0" smtClean="0">
                <a:ea typeface="SimSun" pitchFamily="2" charset="-122"/>
              </a:rPr>
              <a:t>Reliability and availability</a:t>
            </a:r>
          </a:p>
          <a:p>
            <a:pPr lvl="1">
              <a:defRPr/>
            </a:pPr>
            <a:r>
              <a:rPr lang="tr-TR" altLang="zh-CN" dirty="0" smtClean="0">
                <a:solidFill>
                  <a:schemeClr val="tx2">
                    <a:lumMod val="50000"/>
                    <a:lumOff val="50000"/>
                  </a:schemeClr>
                </a:solidFill>
              </a:rPr>
              <a:t>Security</a:t>
            </a:r>
          </a:p>
          <a:p>
            <a:pPr lvl="2">
              <a:defRPr/>
            </a:pPr>
            <a:r>
              <a:rPr lang="tr-TR" altLang="zh-CN" dirty="0" smtClean="0"/>
              <a:t>Data not required by local applications is not stored and so not available to </a:t>
            </a:r>
            <a:r>
              <a:rPr lang="tr-TR" altLang="zh-CN" dirty="0" smtClean="0">
                <a:solidFill>
                  <a:schemeClr val="accent2"/>
                </a:solidFill>
              </a:rPr>
              <a:t>unauthorized users</a:t>
            </a:r>
            <a:r>
              <a:rPr lang="tr-TR" altLang="zh-CN" dirty="0" smtClean="0"/>
              <a:t>.</a:t>
            </a:r>
            <a:endParaRPr lang="zh-CN" altLang="en-US" dirty="0" smtClean="0">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37891" name="Rectangle 3"/>
          <p:cNvSpPr>
            <a:spLocks noGrp="1" noChangeArrowheads="1"/>
          </p:cNvSpPr>
          <p:nvPr>
            <p:ph type="body" idx="1"/>
          </p:nvPr>
        </p:nvSpPr>
        <p:spPr/>
        <p:txBody>
          <a:bodyPr/>
          <a:lstStyle/>
          <a:p>
            <a:pPr marL="457200" indent="-457200"/>
            <a:r>
              <a:rPr lang="en-US" altLang="zh-CN" dirty="0" smtClean="0">
                <a:ea typeface="SimSun" panose="02010600030101010101" pitchFamily="2" charset="-122"/>
              </a:rPr>
              <a:t>Fragmentation raises difficulties as well</a:t>
            </a:r>
          </a:p>
          <a:p>
            <a:pPr marL="857250" lvl="1" indent="-419100">
              <a:buFontTx/>
              <a:buChar char="–"/>
            </a:pPr>
            <a:r>
              <a:rPr lang="tr-TR" altLang="zh-CN" dirty="0" smtClean="0"/>
              <a:t>I</a:t>
            </a:r>
            <a:r>
              <a:rPr lang="en-US" altLang="zh-CN" dirty="0" smtClean="0">
                <a:ea typeface="SimSun" panose="02010600030101010101" pitchFamily="2" charset="-122"/>
              </a:rPr>
              <a:t>f the application has </a:t>
            </a:r>
            <a:r>
              <a:rPr lang="en-US" altLang="zh-CN" dirty="0" smtClean="0">
                <a:solidFill>
                  <a:schemeClr val="accent2"/>
                </a:solidFill>
                <a:ea typeface="SimSun" panose="02010600030101010101" pitchFamily="2" charset="-122"/>
              </a:rPr>
              <a:t>conflicting requirements</a:t>
            </a:r>
            <a:r>
              <a:rPr lang="en-US" altLang="zh-CN" dirty="0" smtClean="0">
                <a:ea typeface="SimSun" panose="02010600030101010101" pitchFamily="2" charset="-122"/>
              </a:rPr>
              <a:t>, fragmentation </a:t>
            </a:r>
            <a:r>
              <a:rPr lang="en-US" altLang="zh-CN" dirty="0" smtClean="0">
                <a:solidFill>
                  <a:schemeClr val="accent2"/>
                </a:solidFill>
                <a:ea typeface="SimSun" panose="02010600030101010101" pitchFamily="2" charset="-122"/>
              </a:rPr>
              <a:t>decreases performance</a:t>
            </a:r>
            <a:r>
              <a:rPr lang="en-US" altLang="zh-CN" dirty="0" smtClean="0">
                <a:ea typeface="SimSun" panose="02010600030101010101" pitchFamily="2" charset="-122"/>
              </a:rPr>
              <a:t>. </a:t>
            </a:r>
          </a:p>
          <a:p>
            <a:pPr marL="1258888" lvl="2" indent="-381000"/>
            <a:r>
              <a:rPr lang="en-US" altLang="zh-CN" dirty="0" smtClean="0">
                <a:solidFill>
                  <a:srgbClr val="FF0000"/>
                </a:solidFill>
                <a:ea typeface="SimSun" panose="02010600030101010101" pitchFamily="2" charset="-122"/>
              </a:rPr>
              <a:t>e.g., join </a:t>
            </a:r>
            <a:r>
              <a:rPr lang="en-US" altLang="zh-CN" dirty="0" smtClean="0">
                <a:ea typeface="SimSun" panose="02010600030101010101" pitchFamily="2" charset="-122"/>
              </a:rPr>
              <a:t>for views that cannot be defined on a single fragment</a:t>
            </a:r>
          </a:p>
          <a:p>
            <a:pPr marL="1258888" lvl="2" indent="-381000"/>
            <a:endParaRPr lang="tr-TR" altLang="zh-CN" dirty="0" smtClean="0"/>
          </a:p>
          <a:p>
            <a:pPr marL="857250" lvl="1" indent="-419100">
              <a:buFontTx/>
              <a:buChar char="–"/>
            </a:pPr>
            <a:r>
              <a:rPr lang="tr-TR" altLang="zh-CN" dirty="0" smtClean="0"/>
              <a:t>I</a:t>
            </a:r>
            <a:r>
              <a:rPr lang="en-US" altLang="zh-CN" dirty="0" smtClean="0">
                <a:ea typeface="SimSun" panose="02010600030101010101" pitchFamily="2" charset="-122"/>
              </a:rPr>
              <a:t>n a fragmented database </a:t>
            </a:r>
            <a:r>
              <a:rPr lang="en-US" altLang="zh-CN" dirty="0" smtClean="0">
                <a:solidFill>
                  <a:schemeClr val="accent2"/>
                </a:solidFill>
                <a:ea typeface="SimSun" panose="02010600030101010101" pitchFamily="2" charset="-122"/>
              </a:rPr>
              <a:t>semantic data control</a:t>
            </a:r>
            <a:r>
              <a:rPr lang="en-US" altLang="zh-CN" dirty="0" smtClean="0">
                <a:ea typeface="SimSun" panose="02010600030101010101" pitchFamily="2" charset="-122"/>
              </a:rPr>
              <a:t>, </a:t>
            </a:r>
          </a:p>
          <a:p>
            <a:pPr marL="1258888" lvl="2" indent="-381000"/>
            <a:r>
              <a:rPr lang="en-US" altLang="zh-CN" dirty="0" smtClean="0">
                <a:ea typeface="SimSun" panose="02010600030101010101" pitchFamily="2" charset="-122"/>
              </a:rPr>
              <a:t>that is, the </a:t>
            </a:r>
            <a:r>
              <a:rPr lang="en-US" altLang="zh-CN" dirty="0" smtClean="0">
                <a:solidFill>
                  <a:srgbClr val="FF0000"/>
                </a:solidFill>
                <a:ea typeface="SimSun" panose="02010600030101010101" pitchFamily="2" charset="-122"/>
              </a:rPr>
              <a:t>control for integrity is very difficult</a:t>
            </a:r>
            <a:r>
              <a:rPr lang="en-US" altLang="zh-CN" dirty="0" smtClean="0">
                <a:ea typeface="SimSun" panose="02010600030101010101" pitchFamily="2" charset="-122"/>
              </a:rPr>
              <a:t>.</a:t>
            </a:r>
          </a:p>
          <a:p>
            <a:pPr marL="1258888" lvl="2" indent="-381000"/>
            <a:endParaRPr lang="tr-TR" altLang="zh-CN" dirty="0" smtClean="0"/>
          </a:p>
          <a:p>
            <a:pPr marL="857250" lvl="1" indent="-419100">
              <a:buFontTx/>
              <a:buChar char="–"/>
            </a:pPr>
            <a:r>
              <a:rPr lang="tr-TR" altLang="zh-CN" dirty="0" smtClean="0"/>
              <a:t>T</a:t>
            </a:r>
            <a:r>
              <a:rPr lang="en-US" altLang="zh-CN" dirty="0" smtClean="0">
                <a:ea typeface="SimSun" panose="02010600030101010101" pitchFamily="2" charset="-122"/>
              </a:rPr>
              <a:t>he difficulty in determining the </a:t>
            </a:r>
            <a:r>
              <a:rPr lang="en-US" altLang="zh-CN" dirty="0" smtClean="0">
                <a:solidFill>
                  <a:schemeClr val="accent2"/>
                </a:solidFill>
                <a:ea typeface="SimSun" panose="02010600030101010101" pitchFamily="2" charset="-122"/>
              </a:rPr>
              <a:t>level of</a:t>
            </a:r>
            <a:r>
              <a:rPr lang="en-US" altLang="zh-CN" dirty="0" smtClean="0">
                <a:ea typeface="SimSun" panose="02010600030101010101" pitchFamily="2" charset="-122"/>
              </a:rPr>
              <a:t> fragmentation</a:t>
            </a:r>
          </a:p>
          <a:p>
            <a:pPr marL="1258888" lvl="2" indent="-381000"/>
            <a:r>
              <a:rPr lang="en-US" altLang="zh-CN" dirty="0" smtClean="0">
                <a:solidFill>
                  <a:srgbClr val="FF0000"/>
                </a:solidFill>
                <a:ea typeface="SimSun" panose="02010600030101010101" pitchFamily="2" charset="-122"/>
              </a:rPr>
              <a:t>degree of fragmentation.</a:t>
            </a:r>
            <a:endParaRPr lang="zh-CN" altLang="en-US" dirty="0" smtClean="0">
              <a:solidFill>
                <a:srgbClr val="FF0000"/>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6147" name="Rectangle 9"/>
          <p:cNvSpPr>
            <a:spLocks noChangeArrowheads="1"/>
          </p:cNvSpPr>
          <p:nvPr/>
        </p:nvSpPr>
        <p:spPr bwMode="auto">
          <a:xfrm>
            <a:off x="452438" y="1436688"/>
            <a:ext cx="80645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658813" indent="-220663"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Clr>
                <a:schemeClr val="accent2"/>
              </a:buClr>
              <a:buFont typeface="Wingdings" panose="05000000000000000000" pitchFamily="2" charset="2"/>
              <a:buChar char="n"/>
            </a:pPr>
            <a:r>
              <a:rPr lang="en-AU" altLang="zh-CN" dirty="0">
                <a:solidFill>
                  <a:schemeClr val="accent2"/>
                </a:solidFill>
                <a:latin typeface="MonotypeSorts" charset="0"/>
                <a:ea typeface="SimSun" panose="02010600030101010101" pitchFamily="2" charset="-122"/>
              </a:rPr>
              <a:t> </a:t>
            </a:r>
            <a:r>
              <a:rPr lang="en-AU" altLang="zh-CN" dirty="0">
                <a:solidFill>
                  <a:schemeClr val="accent2"/>
                </a:solidFill>
                <a:ea typeface="SimSun" panose="02010600030101010101" pitchFamily="2" charset="-122"/>
              </a:rPr>
              <a:t>Introduction</a:t>
            </a:r>
          </a:p>
          <a:p>
            <a:pPr lvl="1">
              <a:buClr>
                <a:schemeClr val="accent2"/>
              </a:buClr>
              <a:buSzPct val="100000"/>
              <a:buFont typeface="Wingdings" panose="05000000000000000000" pitchFamily="2" charset="2"/>
              <a:buChar char="u"/>
            </a:pPr>
            <a:r>
              <a:rPr lang="en-AU" altLang="zh-CN" dirty="0">
                <a:solidFill>
                  <a:schemeClr val="accent2"/>
                </a:solidFill>
                <a:ea typeface="SimSun" panose="02010600030101010101" pitchFamily="2" charset="-122"/>
              </a:rPr>
              <a:t>What is to be designed</a:t>
            </a:r>
          </a:p>
          <a:p>
            <a:pPr lvl="1">
              <a:buClr>
                <a:schemeClr val="accent2"/>
              </a:buClr>
              <a:buSzPct val="100000"/>
              <a:buFont typeface="Wingdings" panose="05000000000000000000" pitchFamily="2" charset="2"/>
              <a:buChar char="u"/>
            </a:pPr>
            <a:r>
              <a:rPr lang="en-US" altLang="zh-CN" dirty="0">
                <a:solidFill>
                  <a:schemeClr val="accent2"/>
                </a:solidFill>
                <a:ea typeface="SimSun" panose="02010600030101010101" pitchFamily="2" charset="-122"/>
              </a:rPr>
              <a:t>Alternative Design Strategies</a:t>
            </a:r>
            <a:endParaRPr lang="en-AU" altLang="zh-CN" dirty="0">
              <a:solidFill>
                <a:schemeClr val="accent2"/>
              </a:solidFill>
              <a:ea typeface="SimSun" panose="02010600030101010101" pitchFamily="2" charset="-122"/>
            </a:endParaRPr>
          </a:p>
          <a:p>
            <a:pPr>
              <a:buFont typeface="Wingdings" panose="05000000000000000000" pitchFamily="2" charset="2"/>
              <a:buChar char="n"/>
            </a:pPr>
            <a:r>
              <a:rPr lang="en-AU" altLang="zh-CN" dirty="0">
                <a:solidFill>
                  <a:srgbClr val="000000"/>
                </a:solidFill>
                <a:ea typeface="SimSun" panose="02010600030101010101" pitchFamily="2" charset="-122"/>
              </a:rPr>
              <a:t> Top-down Design Process</a:t>
            </a:r>
          </a:p>
          <a:p>
            <a:pPr>
              <a:buFont typeface="Wingdings" panose="05000000000000000000" pitchFamily="2" charset="2"/>
              <a:buChar char="n"/>
            </a:pPr>
            <a:r>
              <a:rPr lang="en-AU" altLang="zh-CN" dirty="0">
                <a:solidFill>
                  <a:srgbClr val="FF00FF"/>
                </a:solidFill>
                <a:latin typeface="MonotypeSorts" charset="0"/>
                <a:ea typeface="SimSun" panose="02010600030101010101" pitchFamily="2" charset="-122"/>
              </a:rPr>
              <a:t> </a:t>
            </a:r>
            <a:r>
              <a:rPr lang="en-AU" altLang="zh-CN" dirty="0">
                <a:solidFill>
                  <a:srgbClr val="000000"/>
                </a:solidFill>
                <a:ea typeface="SimSun" panose="02010600030101010101" pitchFamily="2" charset="-122"/>
              </a:rPr>
              <a:t>Distribution Design Issues</a:t>
            </a:r>
          </a:p>
          <a:p>
            <a:pPr>
              <a:buFont typeface="Wingdings" panose="05000000000000000000" pitchFamily="2" charset="2"/>
              <a:buChar char="n"/>
            </a:pPr>
            <a:r>
              <a:rPr lang="en-AU" altLang="zh-CN" dirty="0">
                <a:solidFill>
                  <a:srgbClr val="FF00FF"/>
                </a:solidFill>
                <a:latin typeface="MonotypeSorts" charset="0"/>
                <a:ea typeface="SimSun" panose="02010600030101010101" pitchFamily="2" charset="-122"/>
              </a:rPr>
              <a:t> </a:t>
            </a:r>
            <a:r>
              <a:rPr lang="en-AU" altLang="zh-CN" dirty="0">
                <a:solidFill>
                  <a:srgbClr val="000000"/>
                </a:solidFill>
                <a:ea typeface="SimSun" panose="02010600030101010101" pitchFamily="2" charset="-122"/>
              </a:rPr>
              <a:t>Data Fragmentation Design</a:t>
            </a:r>
          </a:p>
          <a:p>
            <a:pPr>
              <a:buFont typeface="Wingdings" panose="05000000000000000000" pitchFamily="2" charset="2"/>
              <a:buChar char="n"/>
            </a:pPr>
            <a:r>
              <a:rPr lang="en-AU" altLang="zh-CN" dirty="0">
                <a:solidFill>
                  <a:srgbClr val="000000"/>
                </a:solidFill>
                <a:ea typeface="SimSun" panose="02010600030101010101" pitchFamily="2" charset="-122"/>
              </a:rPr>
              <a:t> Data Allocation Design</a:t>
            </a:r>
          </a:p>
          <a:p>
            <a:pPr>
              <a:buFont typeface="Wingdings" panose="05000000000000000000" pitchFamily="2" charset="2"/>
              <a:buChar char="n"/>
            </a:pPr>
            <a:r>
              <a:rPr lang="en-US" altLang="zh-CN" dirty="0">
                <a:solidFill>
                  <a:srgbClr val="000000"/>
                </a:solidFill>
                <a:ea typeface="SimSun" panose="02010600030101010101" pitchFamily="2" charset="-122"/>
              </a:rPr>
              <a:t> Data Directory</a:t>
            </a:r>
          </a:p>
          <a:p>
            <a:pPr>
              <a:buFont typeface="Wingdings" panose="05000000000000000000" pitchFamily="2" charset="2"/>
              <a:buChar char="n"/>
            </a:pPr>
            <a:r>
              <a:rPr lang="en-US" altLang="zh-CN" dirty="0" smtClean="0">
                <a:solidFill>
                  <a:srgbClr val="000000"/>
                </a:solidFill>
                <a:ea typeface="SimSun" panose="02010600030101010101" pitchFamily="2" charset="-122"/>
              </a:rPr>
              <a:t>Summary</a:t>
            </a:r>
            <a:endParaRPr lang="en-AU" altLang="zh-CN" dirty="0">
              <a:solidFill>
                <a:srgbClr val="000000"/>
              </a:solidFill>
              <a:ea typeface="SimSun" panose="02010600030101010101" pitchFamily="2" charset="-122"/>
            </a:endParaRPr>
          </a:p>
        </p:txBody>
      </p:sp>
      <p:sp>
        <p:nvSpPr>
          <p:cNvPr id="2" name="矩形 1"/>
          <p:cNvSpPr/>
          <p:nvPr/>
        </p:nvSpPr>
        <p:spPr>
          <a:xfrm>
            <a:off x="4657801" y="1455434"/>
            <a:ext cx="3587842" cy="461665"/>
          </a:xfrm>
          <a:prstGeom prst="rect">
            <a:avLst/>
          </a:prstGeom>
        </p:spPr>
        <p:txBody>
          <a:bodyPr wrap="none">
            <a:spAutoFit/>
          </a:bodyPr>
          <a:lstStyle/>
          <a:p>
            <a:pPr latinLnBrk="1"/>
            <a:r>
              <a:rPr lang="zh-CN" altLang="en-US" sz="2400" b="1" dirty="0">
                <a:solidFill>
                  <a:srgbClr val="333333"/>
                </a:solidFill>
                <a:latin typeface="SF Pro Display"/>
              </a:rPr>
              <a:t>分</a:t>
            </a:r>
            <a:r>
              <a:rPr lang="zh-CN" altLang="en-US" sz="2400" b="1" dirty="0">
                <a:solidFill>
                  <a:srgbClr val="333333"/>
                </a:solidFill>
                <a:latin typeface="SF Pro Display"/>
              </a:rPr>
              <a:t>表、分区、</a:t>
            </a:r>
            <a:r>
              <a:rPr lang="zh-CN" altLang="en-US" sz="2400" b="1" dirty="0">
                <a:solidFill>
                  <a:srgbClr val="333333"/>
                </a:solidFill>
                <a:latin typeface="SF Pro Display"/>
              </a:rPr>
              <a:t>分片</a:t>
            </a:r>
            <a:r>
              <a:rPr lang="zh-CN" altLang="en-US" sz="2400" b="1" dirty="0">
                <a:solidFill>
                  <a:srgbClr val="333333"/>
                </a:solidFill>
                <a:latin typeface="SF Pro Display"/>
              </a:rPr>
              <a:t>和</a:t>
            </a:r>
            <a:r>
              <a:rPr lang="zh-CN" altLang="en-US" sz="2400" b="1" dirty="0" smtClean="0">
                <a:solidFill>
                  <a:srgbClr val="333333"/>
                </a:solidFill>
                <a:latin typeface="SF Pro Display"/>
              </a:rPr>
              <a:t>分库</a:t>
            </a:r>
            <a:endParaRPr lang="zh-CN" altLang="en-US" sz="2400" b="1" i="0" dirty="0">
              <a:solidFill>
                <a:srgbClr val="333333"/>
              </a:solidFill>
              <a:effectLst/>
              <a:latin typeface="SF Pro Display"/>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8033" y="4316462"/>
            <a:ext cx="5328592" cy="2184722"/>
          </a:xfrm>
          <a:prstGeom prst="rect">
            <a:avLst/>
          </a:prstGeom>
        </p:spPr>
      </p:pic>
    </p:spTree>
  </p:cSld>
  <p:clrMapOvr>
    <a:masterClrMapping/>
  </p:clrMapOvr>
  <p:transition>
    <p:pull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39939" name="Rectangle 3"/>
          <p:cNvSpPr>
            <a:spLocks noGrp="1" noChangeArrowheads="1"/>
          </p:cNvSpPr>
          <p:nvPr>
            <p:ph type="body" idx="1"/>
          </p:nvPr>
        </p:nvSpPr>
        <p:spPr/>
        <p:txBody>
          <a:bodyPr/>
          <a:lstStyle/>
          <a:p>
            <a:pPr>
              <a:lnSpc>
                <a:spcPct val="80000"/>
              </a:lnSpc>
            </a:pPr>
            <a:r>
              <a:rPr lang="en-US" altLang="zh-CN" smtClean="0">
                <a:ea typeface="SimSun" panose="02010600030101010101" pitchFamily="2" charset="-122"/>
              </a:rPr>
              <a:t>Degree of fragmentation</a:t>
            </a:r>
          </a:p>
          <a:p>
            <a:pPr lvl="1">
              <a:lnSpc>
                <a:spcPct val="80000"/>
              </a:lnSpc>
            </a:pPr>
            <a:r>
              <a:rPr lang="en-US" altLang="zh-CN" sz="2000" smtClean="0">
                <a:ea typeface="SimSun" panose="02010600030101010101" pitchFamily="2" charset="-122"/>
              </a:rPr>
              <a:t>What is a reasonable </a:t>
            </a:r>
            <a:r>
              <a:rPr lang="en-US" altLang="zh-CN" sz="2000" smtClean="0">
                <a:solidFill>
                  <a:srgbClr val="0000FF"/>
                </a:solidFill>
                <a:ea typeface="SimSun" panose="02010600030101010101" pitchFamily="2" charset="-122"/>
              </a:rPr>
              <a:t>unit of distribution</a:t>
            </a:r>
            <a:r>
              <a:rPr lang="en-US" altLang="zh-CN" sz="2000" smtClean="0">
                <a:ea typeface="SimSun" panose="02010600030101010101" pitchFamily="2" charset="-122"/>
              </a:rPr>
              <a:t>?</a:t>
            </a:r>
            <a:endParaRPr lang="en-US" altLang="zh-CN" sz="2400" smtClean="0">
              <a:ea typeface="SimSun" panose="02010600030101010101" pitchFamily="2" charset="-122"/>
            </a:endParaRPr>
          </a:p>
          <a:p>
            <a:pPr>
              <a:lnSpc>
                <a:spcPct val="80000"/>
              </a:lnSpc>
            </a:pPr>
            <a:endParaRPr lang="zh-CN" altLang="en-US" smtClean="0">
              <a:ea typeface="SimSun" panose="02010600030101010101" pitchFamily="2" charset="-122"/>
            </a:endParaRPr>
          </a:p>
          <a:p>
            <a:pPr>
              <a:lnSpc>
                <a:spcPct val="80000"/>
              </a:lnSpc>
            </a:pPr>
            <a:endParaRPr lang="zh-CN" altLang="en-US" sz="2000" smtClean="0">
              <a:ea typeface="SimSun" panose="02010600030101010101" pitchFamily="2" charset="-122"/>
            </a:endParaRPr>
          </a:p>
          <a:p>
            <a:pPr>
              <a:lnSpc>
                <a:spcPct val="80000"/>
              </a:lnSpc>
            </a:pPr>
            <a:endParaRPr lang="zh-CN" altLang="en-US" sz="2000" smtClean="0">
              <a:ea typeface="SimSun" panose="02010600030101010101" pitchFamily="2" charset="-122"/>
            </a:endParaRPr>
          </a:p>
          <a:p>
            <a:pPr>
              <a:lnSpc>
                <a:spcPct val="80000"/>
              </a:lnSpc>
            </a:pPr>
            <a:endParaRPr lang="zh-CN" altLang="en-US" sz="2000" smtClean="0">
              <a:ea typeface="SimSun" panose="02010600030101010101" pitchFamily="2" charset="-122"/>
            </a:endParaRPr>
          </a:p>
          <a:p>
            <a:pPr>
              <a:lnSpc>
                <a:spcPct val="80000"/>
              </a:lnSpc>
            </a:pPr>
            <a:endParaRPr lang="zh-CN" altLang="en-US" sz="2000" smtClean="0">
              <a:ea typeface="SimSun" panose="02010600030101010101" pitchFamily="2" charset="-122"/>
            </a:endParaRPr>
          </a:p>
          <a:p>
            <a:pPr>
              <a:lnSpc>
                <a:spcPct val="80000"/>
              </a:lnSpc>
            </a:pPr>
            <a:endParaRPr lang="zh-CN" altLang="en-US" sz="2000" smtClean="0">
              <a:ea typeface="SimSun" panose="02010600030101010101" pitchFamily="2" charset="-122"/>
            </a:endParaRPr>
          </a:p>
          <a:p>
            <a:pPr lvl="1">
              <a:lnSpc>
                <a:spcPct val="80000"/>
              </a:lnSpc>
            </a:pPr>
            <a:endParaRPr lang="en-US" altLang="zh-CN" sz="3500" smtClean="0">
              <a:ea typeface="SimSun" panose="02010600030101010101" pitchFamily="2" charset="-122"/>
            </a:endParaRPr>
          </a:p>
          <a:p>
            <a:pPr lvl="1">
              <a:lnSpc>
                <a:spcPct val="80000"/>
              </a:lnSpc>
            </a:pPr>
            <a:endParaRPr lang="en-US" altLang="zh-CN" sz="2000" smtClean="0">
              <a:ea typeface="SimSun" panose="02010600030101010101" pitchFamily="2" charset="-122"/>
            </a:endParaRPr>
          </a:p>
          <a:p>
            <a:pPr lvl="1">
              <a:lnSpc>
                <a:spcPct val="80000"/>
              </a:lnSpc>
            </a:pPr>
            <a:r>
              <a:rPr lang="en-US" altLang="zh-CN" sz="2000" smtClean="0">
                <a:ea typeface="SimSun" panose="02010600030101010101" pitchFamily="2" charset="-122"/>
              </a:rPr>
              <a:t>Find </a:t>
            </a:r>
            <a:r>
              <a:rPr lang="en-US" altLang="zh-CN" sz="2000" smtClean="0">
                <a:solidFill>
                  <a:schemeClr val="accent2"/>
                </a:solidFill>
                <a:ea typeface="SimSun" panose="02010600030101010101" pitchFamily="2" charset="-122"/>
              </a:rPr>
              <a:t>the suitable level of partitioning </a:t>
            </a:r>
            <a:r>
              <a:rPr lang="en-US" altLang="zh-CN" sz="2000" smtClean="0">
                <a:ea typeface="SimSun" panose="02010600030101010101" pitchFamily="2" charset="-122"/>
              </a:rPr>
              <a:t>within this range</a:t>
            </a:r>
          </a:p>
          <a:p>
            <a:pPr lvl="2">
              <a:lnSpc>
                <a:spcPct val="100000"/>
              </a:lnSpc>
            </a:pPr>
            <a:r>
              <a:rPr lang="en-US" altLang="zh-CN" sz="1800" smtClean="0">
                <a:ea typeface="SimSun" panose="02010600030101010101" pitchFamily="2" charset="-122"/>
              </a:rPr>
              <a:t>Can only be defined with respect to (w.r.t.) the </a:t>
            </a:r>
            <a:r>
              <a:rPr lang="en-US" altLang="zh-CN" sz="1800" smtClean="0">
                <a:solidFill>
                  <a:schemeClr val="accent2"/>
                </a:solidFill>
                <a:ea typeface="SimSun" panose="02010600030101010101" pitchFamily="2" charset="-122"/>
              </a:rPr>
              <a:t>applications</a:t>
            </a:r>
            <a:r>
              <a:rPr lang="en-US" altLang="zh-CN" sz="1800" smtClean="0">
                <a:ea typeface="SimSun" panose="02010600030101010101" pitchFamily="2" charset="-122"/>
              </a:rPr>
              <a:t> that will run on the DB</a:t>
            </a:r>
            <a:endParaRPr lang="zh-CN" altLang="en-US" sz="1800" smtClean="0">
              <a:ea typeface="SimSun" panose="02010600030101010101" pitchFamily="2" charset="-122"/>
            </a:endParaRPr>
          </a:p>
        </p:txBody>
      </p:sp>
      <p:sp>
        <p:nvSpPr>
          <p:cNvPr id="39940" name="Line 4"/>
          <p:cNvSpPr>
            <a:spLocks noChangeShapeType="1"/>
          </p:cNvSpPr>
          <p:nvPr/>
        </p:nvSpPr>
        <p:spPr bwMode="auto">
          <a:xfrm>
            <a:off x="1981200" y="3656013"/>
            <a:ext cx="457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1" name="Line 5"/>
          <p:cNvSpPr>
            <a:spLocks noChangeShapeType="1"/>
          </p:cNvSpPr>
          <p:nvPr/>
        </p:nvSpPr>
        <p:spPr bwMode="auto">
          <a:xfrm>
            <a:off x="1981200" y="3503613"/>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2" name="Line 6"/>
          <p:cNvSpPr>
            <a:spLocks noChangeShapeType="1"/>
          </p:cNvSpPr>
          <p:nvPr/>
        </p:nvSpPr>
        <p:spPr bwMode="auto">
          <a:xfrm>
            <a:off x="6553200" y="3503613"/>
            <a:ext cx="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3" name="AutoShape 7"/>
          <p:cNvSpPr>
            <a:spLocks/>
          </p:cNvSpPr>
          <p:nvPr/>
        </p:nvSpPr>
        <p:spPr bwMode="auto">
          <a:xfrm rot="-5400000" flipH="1" flipV="1">
            <a:off x="3962400" y="836613"/>
            <a:ext cx="609600" cy="4419600"/>
          </a:xfrm>
          <a:prstGeom prst="leftBrace">
            <a:avLst>
              <a:gd name="adj1" fmla="val 60417"/>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39944" name="Rectangle 8"/>
          <p:cNvSpPr>
            <a:spLocks noChangeArrowheads="1"/>
          </p:cNvSpPr>
          <p:nvPr/>
        </p:nvSpPr>
        <p:spPr bwMode="auto">
          <a:xfrm>
            <a:off x="2971800" y="2360613"/>
            <a:ext cx="37925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a large number of alternatives</a:t>
            </a:r>
          </a:p>
        </p:txBody>
      </p:sp>
      <p:sp>
        <p:nvSpPr>
          <p:cNvPr id="39945" name="Rectangle 9"/>
          <p:cNvSpPr>
            <a:spLocks noChangeArrowheads="1"/>
          </p:cNvSpPr>
          <p:nvPr/>
        </p:nvSpPr>
        <p:spPr bwMode="auto">
          <a:xfrm>
            <a:off x="1482725" y="3884613"/>
            <a:ext cx="13398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2000">
                <a:ea typeface="SimSun" panose="02010600030101010101" pitchFamily="2" charset="-122"/>
              </a:rPr>
              <a:t>tuples</a:t>
            </a:r>
          </a:p>
          <a:p>
            <a:pPr algn="ctr">
              <a:spcBef>
                <a:spcPct val="0"/>
              </a:spcBef>
              <a:buClrTx/>
              <a:buSzTx/>
              <a:buFontTx/>
              <a:buNone/>
            </a:pPr>
            <a:r>
              <a:rPr lang="en-US" altLang="zh-CN" sz="2000">
                <a:ea typeface="SimSun" panose="02010600030101010101" pitchFamily="2" charset="-122"/>
              </a:rPr>
              <a:t>or</a:t>
            </a:r>
          </a:p>
          <a:p>
            <a:pPr algn="ctr">
              <a:spcBef>
                <a:spcPct val="0"/>
              </a:spcBef>
              <a:buClrTx/>
              <a:buSzTx/>
              <a:buFontTx/>
              <a:buNone/>
            </a:pPr>
            <a:r>
              <a:rPr lang="en-US" altLang="zh-CN" sz="2000">
                <a:ea typeface="SimSun" panose="02010600030101010101" pitchFamily="2" charset="-122"/>
              </a:rPr>
              <a:t>attributes</a:t>
            </a:r>
          </a:p>
        </p:txBody>
      </p:sp>
      <p:sp>
        <p:nvSpPr>
          <p:cNvPr id="39946" name="Rectangle 10"/>
          <p:cNvSpPr>
            <a:spLocks noChangeArrowheads="1"/>
          </p:cNvSpPr>
          <p:nvPr/>
        </p:nvSpPr>
        <p:spPr bwMode="auto">
          <a:xfrm>
            <a:off x="5867400" y="3960813"/>
            <a:ext cx="11001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ea typeface="SimSun" panose="02010600030101010101" pitchFamily="2" charset="-122"/>
              </a:rPr>
              <a:t>relation</a:t>
            </a:r>
          </a:p>
        </p:txBody>
      </p:sp>
      <p:sp>
        <p:nvSpPr>
          <p:cNvPr id="39947" name="Text Box 11"/>
          <p:cNvSpPr txBox="1">
            <a:spLocks noChangeArrowheads="1"/>
          </p:cNvSpPr>
          <p:nvPr/>
        </p:nvSpPr>
        <p:spPr bwMode="auto">
          <a:xfrm>
            <a:off x="1127125" y="3506788"/>
            <a:ext cx="5905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max</a:t>
            </a:r>
          </a:p>
        </p:txBody>
      </p:sp>
      <p:sp>
        <p:nvSpPr>
          <p:cNvPr id="39948" name="Text Box 12"/>
          <p:cNvSpPr txBox="1">
            <a:spLocks noChangeArrowheads="1"/>
          </p:cNvSpPr>
          <p:nvPr/>
        </p:nvSpPr>
        <p:spPr bwMode="auto">
          <a:xfrm>
            <a:off x="6689725" y="3354388"/>
            <a:ext cx="5461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min</a:t>
            </a:r>
          </a:p>
        </p:txBody>
      </p:sp>
    </p:spTree>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41987" name="Rectangle 3"/>
          <p:cNvSpPr>
            <a:spLocks noGrp="1" noChangeArrowheads="1"/>
          </p:cNvSpPr>
          <p:nvPr>
            <p:ph type="body" idx="1"/>
          </p:nvPr>
        </p:nvSpPr>
        <p:spPr>
          <a:xfrm>
            <a:off x="304800" y="1371600"/>
            <a:ext cx="8077200" cy="4724400"/>
          </a:xfrm>
        </p:spPr>
        <p:txBody>
          <a:bodyPr/>
          <a:lstStyle/>
          <a:p>
            <a:r>
              <a:rPr lang="en-US" altLang="zh-CN" smtClean="0">
                <a:solidFill>
                  <a:srgbClr val="000000"/>
                </a:solidFill>
                <a:ea typeface="SimSun" panose="02010600030101010101" pitchFamily="2" charset="-122"/>
              </a:rPr>
              <a:t>Correctness of fragmentation(</a:t>
            </a:r>
            <a:r>
              <a:rPr lang="en-US" altLang="zh-CN" smtClean="0">
                <a:solidFill>
                  <a:schemeClr val="accent2"/>
                </a:solidFill>
                <a:ea typeface="SimSun" panose="02010600030101010101" pitchFamily="2" charset="-122"/>
              </a:rPr>
              <a:t>How to test correctness)</a:t>
            </a:r>
          </a:p>
          <a:p>
            <a:pPr lvl="2"/>
            <a:r>
              <a:rPr lang="en-US" altLang="zh-CN" sz="1800" smtClean="0">
                <a:solidFill>
                  <a:schemeClr val="accent2"/>
                </a:solidFill>
                <a:ea typeface="SimSun" panose="02010600030101010101" pitchFamily="2" charset="-122"/>
              </a:rPr>
              <a:t>Rules</a:t>
            </a:r>
            <a:r>
              <a:rPr lang="en-US" altLang="zh-CN" sz="1800" smtClean="0">
                <a:ea typeface="SimSun" panose="02010600030101010101" pitchFamily="2" charset="-122"/>
              </a:rPr>
              <a:t> ensure that the database does not undergo </a:t>
            </a:r>
            <a:r>
              <a:rPr lang="en-US" altLang="zh-CN" sz="1800" smtClean="0">
                <a:solidFill>
                  <a:schemeClr val="accent2"/>
                </a:solidFill>
                <a:ea typeface="SimSun" panose="02010600030101010101" pitchFamily="2" charset="-122"/>
              </a:rPr>
              <a:t>semantic</a:t>
            </a:r>
            <a:r>
              <a:rPr lang="en-US" altLang="zh-CN" sz="1800" smtClean="0">
                <a:ea typeface="SimSun" panose="02010600030101010101" pitchFamily="2" charset="-122"/>
              </a:rPr>
              <a:t> change during fragmentation</a:t>
            </a:r>
            <a:endParaRPr lang="en-US" altLang="zh-CN" sz="1800" smtClean="0">
              <a:solidFill>
                <a:srgbClr val="000000"/>
              </a:solidFill>
              <a:ea typeface="SimSun" panose="02010600030101010101" pitchFamily="2" charset="-122"/>
            </a:endParaRPr>
          </a:p>
          <a:p>
            <a:pPr lvl="1"/>
            <a:r>
              <a:rPr lang="en-US" altLang="zh-CN" smtClean="0">
                <a:solidFill>
                  <a:srgbClr val="000000"/>
                </a:solidFill>
                <a:ea typeface="SimSun" panose="02010600030101010101" pitchFamily="2" charset="-122"/>
              </a:rPr>
              <a:t>Completeness（</a:t>
            </a:r>
            <a:r>
              <a:rPr lang="zh-CN" altLang="en-US" smtClean="0">
                <a:solidFill>
                  <a:srgbClr val="000000"/>
                </a:solidFill>
                <a:ea typeface="楷体_GB2312" pitchFamily="49" charset="-122"/>
              </a:rPr>
              <a:t>完备性</a:t>
            </a:r>
            <a:r>
              <a:rPr lang="zh-CN" altLang="en-US" smtClean="0">
                <a:solidFill>
                  <a:srgbClr val="000000"/>
                </a:solidFill>
                <a:ea typeface="SimSun" panose="02010600030101010101" pitchFamily="2" charset="-122"/>
              </a:rPr>
              <a:t>）</a:t>
            </a:r>
          </a:p>
          <a:p>
            <a:pPr lvl="2"/>
            <a:r>
              <a:rPr lang="en-US" altLang="zh-CN" sz="1800" smtClean="0">
                <a:solidFill>
                  <a:srgbClr val="000000"/>
                </a:solidFill>
                <a:ea typeface="SimSun" panose="02010600030101010101" pitchFamily="2" charset="-122"/>
              </a:rPr>
              <a:t>Decomposition of relation </a:t>
            </a:r>
            <a:r>
              <a:rPr lang="en-US" altLang="zh-CN" sz="1800" i="1" smtClean="0">
                <a:solidFill>
                  <a:srgbClr val="000000"/>
                </a:solidFill>
                <a:ea typeface="SimSun" panose="02010600030101010101" pitchFamily="2" charset="-122"/>
              </a:rPr>
              <a:t>R </a:t>
            </a:r>
            <a:r>
              <a:rPr lang="en-US" altLang="zh-CN" sz="1800" smtClean="0">
                <a:solidFill>
                  <a:srgbClr val="000000"/>
                </a:solidFill>
                <a:ea typeface="SimSun" panose="02010600030101010101" pitchFamily="2" charset="-122"/>
              </a:rPr>
              <a:t>into fragments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1</a:t>
            </a:r>
            <a:r>
              <a:rPr lang="en-US" altLang="zh-CN" sz="1800" smtClean="0">
                <a:solidFill>
                  <a:srgbClr val="000000"/>
                </a:solidFill>
                <a:ea typeface="SimSun" panose="02010600030101010101" pitchFamily="2" charset="-122"/>
              </a:rPr>
              <a:t>,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2</a:t>
            </a:r>
            <a:r>
              <a:rPr lang="en-US" altLang="zh-CN" sz="1800" smtClean="0">
                <a:solidFill>
                  <a:srgbClr val="000000"/>
                </a:solidFill>
                <a:ea typeface="SimSun" panose="02010600030101010101" pitchFamily="2" charset="-122"/>
              </a:rPr>
              <a:t>, …,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n</a:t>
            </a:r>
            <a:r>
              <a:rPr lang="en-US" altLang="zh-CN" sz="1800" i="1" smtClean="0">
                <a:solidFill>
                  <a:srgbClr val="000000"/>
                </a:solidFill>
                <a:ea typeface="SimSun" panose="02010600030101010101" pitchFamily="2" charset="-122"/>
              </a:rPr>
              <a:t> </a:t>
            </a:r>
            <a:r>
              <a:rPr lang="en-US" altLang="zh-CN" sz="1800" smtClean="0">
                <a:solidFill>
                  <a:srgbClr val="000000"/>
                </a:solidFill>
                <a:ea typeface="SimSun" panose="02010600030101010101" pitchFamily="2" charset="-122"/>
              </a:rPr>
              <a:t>is </a:t>
            </a:r>
            <a:r>
              <a:rPr lang="en-US" altLang="zh-CN" sz="1800" smtClean="0">
                <a:solidFill>
                  <a:schemeClr val="accent2"/>
                </a:solidFill>
                <a:ea typeface="SimSun" panose="02010600030101010101" pitchFamily="2" charset="-122"/>
              </a:rPr>
              <a:t>complete</a:t>
            </a:r>
            <a:r>
              <a:rPr lang="en-US" altLang="zh-CN" sz="1800" smtClean="0">
                <a:solidFill>
                  <a:srgbClr val="000000"/>
                </a:solidFill>
                <a:ea typeface="SimSun" panose="02010600030101010101" pitchFamily="2" charset="-122"/>
              </a:rPr>
              <a:t> iff each data item in </a:t>
            </a:r>
            <a:r>
              <a:rPr lang="en-US" altLang="zh-CN" sz="1800" i="1" smtClean="0">
                <a:solidFill>
                  <a:srgbClr val="000000"/>
                </a:solidFill>
                <a:ea typeface="SimSun" panose="02010600030101010101" pitchFamily="2" charset="-122"/>
              </a:rPr>
              <a:t>R </a:t>
            </a:r>
            <a:r>
              <a:rPr lang="en-US" altLang="zh-CN" sz="1800" smtClean="0">
                <a:solidFill>
                  <a:srgbClr val="000000"/>
                </a:solidFill>
                <a:ea typeface="SimSun" panose="02010600030101010101" pitchFamily="2" charset="-122"/>
              </a:rPr>
              <a:t>can also be found in some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i</a:t>
            </a:r>
          </a:p>
          <a:p>
            <a:pPr lvl="1"/>
            <a:r>
              <a:rPr lang="en-US" altLang="zh-CN" sz="3100" smtClean="0">
                <a:solidFill>
                  <a:srgbClr val="000000"/>
                </a:solidFill>
                <a:ea typeface="SimSun" panose="02010600030101010101" pitchFamily="2" charset="-122"/>
              </a:rPr>
              <a:t> </a:t>
            </a:r>
            <a:r>
              <a:rPr lang="en-US" altLang="zh-CN" smtClean="0">
                <a:solidFill>
                  <a:srgbClr val="000000"/>
                </a:solidFill>
                <a:ea typeface="SimSun" panose="02010600030101010101" pitchFamily="2" charset="-122"/>
              </a:rPr>
              <a:t>Disjointness（</a:t>
            </a:r>
            <a:r>
              <a:rPr lang="zh-CN" altLang="en-US" smtClean="0">
                <a:solidFill>
                  <a:srgbClr val="000000"/>
                </a:solidFill>
                <a:ea typeface="楷体_GB2312" pitchFamily="49" charset="-122"/>
              </a:rPr>
              <a:t>不相交性</a:t>
            </a:r>
            <a:r>
              <a:rPr lang="zh-CN" altLang="en-US" smtClean="0">
                <a:solidFill>
                  <a:srgbClr val="000000"/>
                </a:solidFill>
                <a:ea typeface="SimSun" panose="02010600030101010101" pitchFamily="2" charset="-122"/>
              </a:rPr>
              <a:t>）</a:t>
            </a:r>
          </a:p>
          <a:p>
            <a:pPr lvl="2"/>
            <a:r>
              <a:rPr lang="en-US" altLang="zh-CN" sz="1800" smtClean="0">
                <a:solidFill>
                  <a:srgbClr val="000000"/>
                </a:solidFill>
                <a:ea typeface="SimSun" panose="02010600030101010101" pitchFamily="2" charset="-122"/>
              </a:rPr>
              <a:t>If relation </a:t>
            </a:r>
            <a:r>
              <a:rPr lang="en-US" altLang="zh-CN" sz="1800" i="1" smtClean="0">
                <a:solidFill>
                  <a:srgbClr val="000000"/>
                </a:solidFill>
                <a:ea typeface="SimSun" panose="02010600030101010101" pitchFamily="2" charset="-122"/>
              </a:rPr>
              <a:t>R </a:t>
            </a:r>
            <a:r>
              <a:rPr lang="en-US" altLang="zh-CN" sz="1800" smtClean="0">
                <a:solidFill>
                  <a:srgbClr val="000000"/>
                </a:solidFill>
                <a:ea typeface="SimSun" panose="02010600030101010101" pitchFamily="2" charset="-122"/>
              </a:rPr>
              <a:t>is decomposed into fragments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1</a:t>
            </a:r>
            <a:r>
              <a:rPr lang="en-US" altLang="zh-CN" sz="1800" smtClean="0">
                <a:solidFill>
                  <a:srgbClr val="000000"/>
                </a:solidFill>
                <a:ea typeface="SimSun" panose="02010600030101010101" pitchFamily="2" charset="-122"/>
              </a:rPr>
              <a:t>,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2</a:t>
            </a:r>
            <a:r>
              <a:rPr lang="en-US" altLang="zh-CN" sz="1800" smtClean="0">
                <a:solidFill>
                  <a:srgbClr val="000000"/>
                </a:solidFill>
                <a:ea typeface="SimSun" panose="02010600030101010101" pitchFamily="2" charset="-122"/>
              </a:rPr>
              <a:t>, …,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n</a:t>
            </a:r>
            <a:r>
              <a:rPr lang="en-US" altLang="zh-CN" sz="1800" i="1" smtClean="0">
                <a:solidFill>
                  <a:srgbClr val="000000"/>
                </a:solidFill>
                <a:ea typeface="SimSun" panose="02010600030101010101" pitchFamily="2" charset="-122"/>
              </a:rPr>
              <a:t> </a:t>
            </a:r>
            <a:r>
              <a:rPr lang="en-US" altLang="zh-CN" sz="1800" smtClean="0">
                <a:solidFill>
                  <a:srgbClr val="000000"/>
                </a:solidFill>
                <a:ea typeface="SimSun" panose="02010600030101010101" pitchFamily="2" charset="-122"/>
              </a:rPr>
              <a:t>and data item </a:t>
            </a:r>
            <a:r>
              <a:rPr lang="en-US" altLang="zh-CN" sz="1800" i="1" smtClean="0">
                <a:solidFill>
                  <a:srgbClr val="000000"/>
                </a:solidFill>
                <a:ea typeface="SimSun" panose="02010600030101010101" pitchFamily="2" charset="-122"/>
              </a:rPr>
              <a:t>d</a:t>
            </a:r>
            <a:r>
              <a:rPr lang="en-US" altLang="zh-CN" sz="1800" i="1" baseline="-25000" smtClean="0">
                <a:solidFill>
                  <a:srgbClr val="000000"/>
                </a:solidFill>
                <a:ea typeface="SimSun" panose="02010600030101010101" pitchFamily="2" charset="-122"/>
              </a:rPr>
              <a:t>i</a:t>
            </a:r>
            <a:r>
              <a:rPr lang="en-US" altLang="zh-CN" sz="1800" i="1" smtClean="0">
                <a:solidFill>
                  <a:srgbClr val="000000"/>
                </a:solidFill>
                <a:ea typeface="SimSun" panose="02010600030101010101" pitchFamily="2" charset="-122"/>
              </a:rPr>
              <a:t> </a:t>
            </a:r>
            <a:r>
              <a:rPr lang="en-US" altLang="zh-CN" sz="1800" smtClean="0">
                <a:solidFill>
                  <a:srgbClr val="000000"/>
                </a:solidFill>
                <a:ea typeface="SimSun" panose="02010600030101010101" pitchFamily="2" charset="-122"/>
              </a:rPr>
              <a:t>is in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j</a:t>
            </a:r>
            <a:r>
              <a:rPr lang="en-US" altLang="zh-CN" sz="1800" smtClean="0">
                <a:solidFill>
                  <a:srgbClr val="000000"/>
                </a:solidFill>
                <a:ea typeface="SimSun" panose="02010600030101010101" pitchFamily="2" charset="-122"/>
              </a:rPr>
              <a:t>, then </a:t>
            </a:r>
            <a:r>
              <a:rPr lang="en-US" altLang="zh-CN" sz="1800" i="1" smtClean="0">
                <a:solidFill>
                  <a:srgbClr val="000000"/>
                </a:solidFill>
                <a:ea typeface="SimSun" panose="02010600030101010101" pitchFamily="2" charset="-122"/>
              </a:rPr>
              <a:t>d</a:t>
            </a:r>
            <a:r>
              <a:rPr lang="en-US" altLang="zh-CN" sz="1800" i="1" baseline="-25000" smtClean="0">
                <a:solidFill>
                  <a:srgbClr val="000000"/>
                </a:solidFill>
                <a:ea typeface="SimSun" panose="02010600030101010101" pitchFamily="2" charset="-122"/>
              </a:rPr>
              <a:t>i</a:t>
            </a:r>
            <a:r>
              <a:rPr lang="en-US" altLang="zh-CN" sz="1800" i="1" smtClean="0">
                <a:solidFill>
                  <a:srgbClr val="000000"/>
                </a:solidFill>
                <a:ea typeface="SimSun" panose="02010600030101010101" pitchFamily="2" charset="-122"/>
              </a:rPr>
              <a:t> </a:t>
            </a:r>
            <a:r>
              <a:rPr lang="en-US" altLang="zh-CN" sz="1800" smtClean="0">
                <a:solidFill>
                  <a:srgbClr val="000000"/>
                </a:solidFill>
                <a:ea typeface="SimSun" panose="02010600030101010101" pitchFamily="2" charset="-122"/>
              </a:rPr>
              <a:t>should not be in any other fragment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k</a:t>
            </a:r>
            <a:r>
              <a:rPr lang="en-US" altLang="zh-CN" sz="1800" i="1" smtClean="0">
                <a:solidFill>
                  <a:srgbClr val="000000"/>
                </a:solidFill>
                <a:ea typeface="SimSun" panose="02010600030101010101" pitchFamily="2" charset="-122"/>
              </a:rPr>
              <a:t> </a:t>
            </a:r>
            <a:r>
              <a:rPr lang="en-US" altLang="zh-CN" sz="1800" smtClean="0">
                <a:solidFill>
                  <a:srgbClr val="000000"/>
                </a:solidFill>
                <a:ea typeface="SimSun" panose="02010600030101010101" pitchFamily="2" charset="-122"/>
              </a:rPr>
              <a:t>(</a:t>
            </a:r>
            <a:r>
              <a:rPr lang="en-US" altLang="zh-CN" sz="1800" i="1" smtClean="0">
                <a:solidFill>
                  <a:srgbClr val="000000"/>
                </a:solidFill>
                <a:ea typeface="SimSun" panose="02010600030101010101" pitchFamily="2" charset="-122"/>
              </a:rPr>
              <a:t>k</a:t>
            </a:r>
            <a:r>
              <a:rPr lang="en-US" altLang="zh-CN" sz="1800" smtClean="0">
                <a:solidFill>
                  <a:srgbClr val="000000"/>
                </a:solidFill>
                <a:ea typeface="SymbolMT" charset="-122"/>
              </a:rPr>
              <a:t>≠</a:t>
            </a:r>
            <a:r>
              <a:rPr lang="en-US" altLang="zh-CN" sz="1800" i="1" smtClean="0">
                <a:solidFill>
                  <a:srgbClr val="000000"/>
                </a:solidFill>
                <a:ea typeface="SimSun" panose="02010600030101010101" pitchFamily="2" charset="-122"/>
              </a:rPr>
              <a:t>j</a:t>
            </a:r>
            <a:r>
              <a:rPr lang="en-US" altLang="zh-CN" sz="1800" smtClean="0">
                <a:solidFill>
                  <a:srgbClr val="000000"/>
                </a:solidFill>
                <a:ea typeface="SimSun" panose="02010600030101010101" pitchFamily="2" charset="-122"/>
              </a:rPr>
              <a:t>)</a:t>
            </a:r>
          </a:p>
          <a:p>
            <a:pPr lvl="1"/>
            <a:r>
              <a:rPr lang="en-US" altLang="zh-CN" smtClean="0">
                <a:solidFill>
                  <a:srgbClr val="000000"/>
                </a:solidFill>
                <a:ea typeface="SimSun" panose="02010600030101010101" pitchFamily="2" charset="-122"/>
              </a:rPr>
              <a:t>Reconstruction（</a:t>
            </a:r>
            <a:r>
              <a:rPr lang="zh-CN" altLang="en-US" smtClean="0">
                <a:solidFill>
                  <a:srgbClr val="000000"/>
                </a:solidFill>
                <a:ea typeface="楷体_GB2312" pitchFamily="49" charset="-122"/>
              </a:rPr>
              <a:t>重构性</a:t>
            </a:r>
            <a:r>
              <a:rPr lang="zh-CN" altLang="en-US" smtClean="0">
                <a:solidFill>
                  <a:srgbClr val="000000"/>
                </a:solidFill>
                <a:ea typeface="SimSun" panose="02010600030101010101" pitchFamily="2" charset="-122"/>
              </a:rPr>
              <a:t>）</a:t>
            </a:r>
          </a:p>
          <a:p>
            <a:pPr lvl="2"/>
            <a:r>
              <a:rPr lang="en-US" altLang="zh-CN" sz="1800" smtClean="0">
                <a:solidFill>
                  <a:srgbClr val="000000"/>
                </a:solidFill>
                <a:ea typeface="SimSun" panose="02010600030101010101" pitchFamily="2" charset="-122"/>
              </a:rPr>
              <a:t>If relation </a:t>
            </a:r>
            <a:r>
              <a:rPr lang="en-US" altLang="zh-CN" sz="1800" i="1" smtClean="0">
                <a:solidFill>
                  <a:srgbClr val="000000"/>
                </a:solidFill>
                <a:ea typeface="SimSun" panose="02010600030101010101" pitchFamily="2" charset="-122"/>
              </a:rPr>
              <a:t>R </a:t>
            </a:r>
            <a:r>
              <a:rPr lang="en-US" altLang="zh-CN" sz="1800" smtClean="0">
                <a:solidFill>
                  <a:srgbClr val="000000"/>
                </a:solidFill>
                <a:ea typeface="SimSun" panose="02010600030101010101" pitchFamily="2" charset="-122"/>
              </a:rPr>
              <a:t>is decomposed into fragments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1</a:t>
            </a:r>
            <a:r>
              <a:rPr lang="en-US" altLang="zh-CN" sz="1800" smtClean="0">
                <a:solidFill>
                  <a:srgbClr val="000000"/>
                </a:solidFill>
                <a:ea typeface="SimSun" panose="02010600030101010101" pitchFamily="2" charset="-122"/>
              </a:rPr>
              <a:t>,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2</a:t>
            </a:r>
            <a:r>
              <a:rPr lang="en-US" altLang="zh-CN" sz="1800" smtClean="0">
                <a:solidFill>
                  <a:srgbClr val="000000"/>
                </a:solidFill>
                <a:ea typeface="SimSun" panose="02010600030101010101" pitchFamily="2" charset="-122"/>
              </a:rPr>
              <a:t>, …, </a:t>
            </a:r>
            <a:r>
              <a:rPr lang="en-US" altLang="zh-CN" sz="1800" i="1" smtClean="0">
                <a:solidFill>
                  <a:srgbClr val="000000"/>
                </a:solidFill>
                <a:ea typeface="SimSun" panose="02010600030101010101" pitchFamily="2" charset="-122"/>
              </a:rPr>
              <a:t>R</a:t>
            </a:r>
            <a:r>
              <a:rPr lang="en-US" altLang="zh-CN" sz="1800" i="1" baseline="-25000" smtClean="0">
                <a:solidFill>
                  <a:srgbClr val="000000"/>
                </a:solidFill>
                <a:ea typeface="SimSun" panose="02010600030101010101" pitchFamily="2" charset="-122"/>
              </a:rPr>
              <a:t>n</a:t>
            </a:r>
            <a:r>
              <a:rPr lang="en-US" altLang="zh-CN" sz="1800" i="1" smtClean="0">
                <a:solidFill>
                  <a:srgbClr val="000000"/>
                </a:solidFill>
                <a:ea typeface="SimSun" panose="02010600030101010101" pitchFamily="2" charset="-122"/>
              </a:rPr>
              <a:t> </a:t>
            </a:r>
            <a:r>
              <a:rPr lang="en-US" altLang="zh-CN" sz="1800" smtClean="0">
                <a:solidFill>
                  <a:srgbClr val="000000"/>
                </a:solidFill>
                <a:ea typeface="SimSun" panose="02010600030101010101" pitchFamily="2" charset="-122"/>
              </a:rPr>
              <a:t>, then there should exist some relational operator </a:t>
            </a:r>
            <a:r>
              <a:rPr lang="en-US" altLang="zh-CN" sz="1800" smtClean="0">
                <a:solidFill>
                  <a:srgbClr val="000000"/>
                </a:solidFill>
                <a:ea typeface="SymbolMT" charset="-122"/>
                <a:sym typeface="Symbol" panose="05050102010706020507" pitchFamily="18" charset="2"/>
              </a:rPr>
              <a:t>▽</a:t>
            </a:r>
            <a:r>
              <a:rPr lang="en-US" altLang="zh-CN" sz="1800" smtClean="0">
                <a:solidFill>
                  <a:srgbClr val="000000"/>
                </a:solidFill>
                <a:ea typeface="SimSun" panose="02010600030101010101" pitchFamily="2" charset="-122"/>
              </a:rPr>
              <a:t>such that</a:t>
            </a:r>
          </a:p>
        </p:txBody>
      </p:sp>
      <p:graphicFrame>
        <p:nvGraphicFramePr>
          <p:cNvPr id="41988" name="Object 5"/>
          <p:cNvGraphicFramePr>
            <a:graphicFrameLocks noChangeAspect="1"/>
          </p:cNvGraphicFramePr>
          <p:nvPr/>
        </p:nvGraphicFramePr>
        <p:xfrm>
          <a:off x="3048000" y="5486400"/>
          <a:ext cx="1457325" cy="381000"/>
        </p:xfrm>
        <a:graphic>
          <a:graphicData uri="http://schemas.openxmlformats.org/presentationml/2006/ole">
            <mc:AlternateContent xmlns:mc="http://schemas.openxmlformats.org/markup-compatibility/2006">
              <mc:Choice xmlns:v="urn:schemas-microsoft-com:vml" Requires="v">
                <p:oleObj spid="_x0000_s42031" name="位图图像" r:id="rId4" imgW="1457143" imgH="380852" progId="Paint.Picture">
                  <p:embed/>
                </p:oleObj>
              </mc:Choice>
              <mc:Fallback>
                <p:oleObj name="位图图像" r:id="rId4" imgW="1457143" imgH="380852"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5486400"/>
                        <a:ext cx="14573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55299" name="Rectangle 3"/>
          <p:cNvSpPr>
            <a:spLocks noGrp="1" noChangeArrowheads="1"/>
          </p:cNvSpPr>
          <p:nvPr>
            <p:ph type="body" idx="1"/>
          </p:nvPr>
        </p:nvSpPr>
        <p:spPr>
          <a:xfrm>
            <a:off x="257175" y="1363663"/>
            <a:ext cx="8299450" cy="4968875"/>
          </a:xfrm>
        </p:spPr>
        <p:txBody>
          <a:bodyPr/>
          <a:lstStyle/>
          <a:p>
            <a:pPr>
              <a:defRPr/>
            </a:pPr>
            <a:r>
              <a:rPr lang="en-US" altLang="zh-CN" dirty="0" smtClean="0">
                <a:ea typeface="SimSun" pitchFamily="2" charset="-122"/>
              </a:rPr>
              <a:t>Allocation alternatives(</a:t>
            </a:r>
            <a:r>
              <a:rPr lang="en-US" altLang="zh-CN" dirty="0" smtClean="0">
                <a:solidFill>
                  <a:schemeClr val="accent2"/>
                </a:solidFill>
                <a:ea typeface="SimSun" pitchFamily="2" charset="-122"/>
              </a:rPr>
              <a:t>How to allocate)</a:t>
            </a:r>
            <a:endParaRPr lang="en-US" altLang="zh-CN" dirty="0" smtClean="0">
              <a:ea typeface="SimSun" pitchFamily="2" charset="-122"/>
            </a:endParaRPr>
          </a:p>
          <a:p>
            <a:pPr lvl="1">
              <a:defRPr/>
            </a:pPr>
            <a:r>
              <a:rPr lang="en-US" altLang="zh-CN" dirty="0" smtClean="0">
                <a:ea typeface="SimSun" pitchFamily="2" charset="-122"/>
              </a:rPr>
              <a:t>Non-replicated</a:t>
            </a:r>
          </a:p>
          <a:p>
            <a:pPr lvl="2">
              <a:defRPr/>
            </a:pPr>
            <a:r>
              <a:rPr lang="en-US" altLang="zh-CN" dirty="0" smtClean="0">
                <a:solidFill>
                  <a:srgbClr val="0000FF"/>
                </a:solidFill>
                <a:ea typeface="SimSun" pitchFamily="2" charset="-122"/>
              </a:rPr>
              <a:t>Partitioned</a:t>
            </a:r>
            <a:r>
              <a:rPr lang="en-US" altLang="zh-CN" dirty="0" smtClean="0">
                <a:ea typeface="SimSun" pitchFamily="2" charset="-122"/>
              </a:rPr>
              <a:t>: each fragment resides at only one site</a:t>
            </a:r>
          </a:p>
          <a:p>
            <a:pPr lvl="2">
              <a:defRPr/>
            </a:pPr>
            <a:endParaRPr lang="en-US" altLang="zh-CN" dirty="0" smtClean="0">
              <a:ea typeface="SimSun" pitchFamily="2" charset="-122"/>
            </a:endParaRPr>
          </a:p>
          <a:p>
            <a:pPr lvl="1">
              <a:defRPr/>
            </a:pPr>
            <a:r>
              <a:rPr lang="en-US" altLang="zh-CN" dirty="0" smtClean="0">
                <a:ea typeface="SimSun" pitchFamily="2" charset="-122"/>
              </a:rPr>
              <a:t>Replicated</a:t>
            </a:r>
          </a:p>
          <a:p>
            <a:pPr lvl="3">
              <a:defRPr/>
            </a:pPr>
            <a:r>
              <a:rPr lang="en-US" altLang="zh-CN" dirty="0" smtClean="0">
                <a:ea typeface="SimSun" pitchFamily="2" charset="-122"/>
              </a:rPr>
              <a:t>Good for reliability and efficiency of </a:t>
            </a:r>
            <a:r>
              <a:rPr lang="en-US" altLang="zh-CN" dirty="0" smtClean="0">
                <a:solidFill>
                  <a:schemeClr val="accent6"/>
                </a:solidFill>
                <a:ea typeface="SimSun" pitchFamily="2" charset="-122"/>
              </a:rPr>
              <a:t>read-only-queries</a:t>
            </a:r>
          </a:p>
          <a:p>
            <a:pPr lvl="3">
              <a:defRPr/>
            </a:pPr>
            <a:r>
              <a:rPr lang="en-US" altLang="zh-CN" dirty="0" smtClean="0">
                <a:ea typeface="SimSun" pitchFamily="2" charset="-122"/>
              </a:rPr>
              <a:t>May cause </a:t>
            </a:r>
            <a:r>
              <a:rPr lang="en-US" altLang="zh-CN" dirty="0" smtClean="0">
                <a:solidFill>
                  <a:schemeClr val="accent1"/>
                </a:solidFill>
                <a:ea typeface="SimSun" pitchFamily="2" charset="-122"/>
              </a:rPr>
              <a:t>trouble in update</a:t>
            </a:r>
          </a:p>
          <a:p>
            <a:pPr lvl="2">
              <a:defRPr/>
            </a:pPr>
            <a:r>
              <a:rPr lang="en-US" altLang="zh-CN" dirty="0" smtClean="0">
                <a:solidFill>
                  <a:schemeClr val="accent2"/>
                </a:solidFill>
                <a:ea typeface="SimSun" pitchFamily="2" charset="-122"/>
              </a:rPr>
              <a:t>Fully replicated</a:t>
            </a:r>
            <a:r>
              <a:rPr lang="en-US" altLang="zh-CN" dirty="0" smtClean="0">
                <a:ea typeface="SimSun" pitchFamily="2" charset="-122"/>
              </a:rPr>
              <a:t>: each fragment at all sites</a:t>
            </a:r>
          </a:p>
          <a:p>
            <a:pPr lvl="2">
              <a:defRPr/>
            </a:pPr>
            <a:r>
              <a:rPr lang="en-US" altLang="zh-CN" dirty="0" smtClean="0">
                <a:solidFill>
                  <a:schemeClr val="accent2"/>
                </a:solidFill>
                <a:ea typeface="SimSun" pitchFamily="2" charset="-122"/>
              </a:rPr>
              <a:t>Partially replicated </a:t>
            </a:r>
            <a:r>
              <a:rPr lang="en-US" altLang="zh-CN" dirty="0" smtClean="0">
                <a:ea typeface="SimSun" pitchFamily="2" charset="-122"/>
              </a:rPr>
              <a:t>: each fragment at some of the sites</a:t>
            </a:r>
          </a:p>
          <a:p>
            <a:pPr lvl="2">
              <a:defRPr/>
            </a:pPr>
            <a:endParaRPr lang="en-US" altLang="zh-CN" dirty="0" smtClean="0">
              <a:ea typeface="SimSun" pitchFamily="2" charset="-122"/>
            </a:endParaRPr>
          </a:p>
          <a:p>
            <a:pPr lvl="1">
              <a:defRPr/>
            </a:pPr>
            <a:r>
              <a:rPr lang="en-US" altLang="zh-CN" dirty="0" smtClean="0">
                <a:solidFill>
                  <a:srgbClr val="FF0000"/>
                </a:solidFill>
                <a:ea typeface="SimSun" pitchFamily="2" charset="-122"/>
              </a:rPr>
              <a:t>Rule of thumb(</a:t>
            </a:r>
            <a:r>
              <a:rPr lang="zh-CN" altLang="en-US" dirty="0" smtClean="0">
                <a:solidFill>
                  <a:srgbClr val="FF0000"/>
                </a:solidFill>
                <a:ea typeface="楷体_GB2312" pitchFamily="49" charset="-122"/>
              </a:rPr>
              <a:t>经验法</a:t>
            </a:r>
            <a:r>
              <a:rPr lang="en-US" altLang="zh-CN" dirty="0" smtClean="0">
                <a:solidFill>
                  <a:srgbClr val="FF0000"/>
                </a:solidFill>
                <a:ea typeface="SimSun" pitchFamily="2" charset="-122"/>
              </a:rPr>
              <a:t>):</a:t>
            </a:r>
          </a:p>
          <a:p>
            <a:pPr lvl="2">
              <a:defRPr/>
            </a:pPr>
            <a:r>
              <a:rPr lang="en-US" altLang="zh-CN" dirty="0" smtClean="0">
                <a:ea typeface="SimSun" pitchFamily="2" charset="-122"/>
              </a:rPr>
              <a:t>If (read-only queries/update queries) &gt;= 1 replication is advantageous</a:t>
            </a:r>
            <a:endParaRPr lang="zh-CN" altLang="en-US" dirty="0" smtClean="0">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mtClean="0">
                <a:ea typeface="SimSun" panose="02010600030101010101" pitchFamily="2" charset="-122"/>
              </a:rPr>
              <a:t>Distribution Design Issues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mtClean="0">
              <a:ea typeface="SimSun" panose="02010600030101010101" pitchFamily="2" charset="-122"/>
            </a:endParaRPr>
          </a:p>
        </p:txBody>
      </p:sp>
      <p:sp>
        <p:nvSpPr>
          <p:cNvPr id="45059" name="Rectangle 11"/>
          <p:cNvSpPr>
            <a:spLocks noChangeArrowheads="1"/>
          </p:cNvSpPr>
          <p:nvPr/>
        </p:nvSpPr>
        <p:spPr bwMode="auto">
          <a:xfrm>
            <a:off x="2555875" y="1951038"/>
            <a:ext cx="19018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Full-replication</a:t>
            </a:r>
          </a:p>
        </p:txBody>
      </p:sp>
      <p:sp>
        <p:nvSpPr>
          <p:cNvPr id="45060" name="Rectangle 12"/>
          <p:cNvSpPr>
            <a:spLocks noChangeArrowheads="1"/>
          </p:cNvSpPr>
          <p:nvPr/>
        </p:nvSpPr>
        <p:spPr bwMode="auto">
          <a:xfrm>
            <a:off x="4413250" y="1951038"/>
            <a:ext cx="217011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Partial-replication</a:t>
            </a:r>
          </a:p>
        </p:txBody>
      </p:sp>
      <p:sp>
        <p:nvSpPr>
          <p:cNvPr id="45061" name="Rectangle 13"/>
          <p:cNvSpPr>
            <a:spLocks noChangeArrowheads="1"/>
          </p:cNvSpPr>
          <p:nvPr/>
        </p:nvSpPr>
        <p:spPr bwMode="auto">
          <a:xfrm>
            <a:off x="6556375" y="1951038"/>
            <a:ext cx="152876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Partitioning</a:t>
            </a:r>
          </a:p>
        </p:txBody>
      </p:sp>
      <p:sp>
        <p:nvSpPr>
          <p:cNvPr id="45062" name="Rectangle 14"/>
          <p:cNvSpPr>
            <a:spLocks noChangeArrowheads="1"/>
          </p:cNvSpPr>
          <p:nvPr/>
        </p:nvSpPr>
        <p:spPr bwMode="auto">
          <a:xfrm>
            <a:off x="385763" y="2451100"/>
            <a:ext cx="18827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QUERY </a:t>
            </a:r>
          </a:p>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 PROCESSING</a:t>
            </a:r>
          </a:p>
        </p:txBody>
      </p:sp>
      <p:sp>
        <p:nvSpPr>
          <p:cNvPr id="45063" name="Rectangle 15"/>
          <p:cNvSpPr>
            <a:spLocks noChangeArrowheads="1"/>
          </p:cNvSpPr>
          <p:nvPr/>
        </p:nvSpPr>
        <p:spPr bwMode="auto">
          <a:xfrm>
            <a:off x="2925763" y="2522538"/>
            <a:ext cx="74295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Easy</a:t>
            </a:r>
          </a:p>
        </p:txBody>
      </p:sp>
      <p:sp>
        <p:nvSpPr>
          <p:cNvPr id="45064" name="Rectangle 16"/>
          <p:cNvSpPr>
            <a:spLocks noChangeArrowheads="1"/>
          </p:cNvSpPr>
          <p:nvPr/>
        </p:nvSpPr>
        <p:spPr bwMode="auto">
          <a:xfrm>
            <a:off x="5637213" y="2451100"/>
            <a:ext cx="21367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Same      Difficulty</a:t>
            </a:r>
          </a:p>
        </p:txBody>
      </p:sp>
      <p:sp>
        <p:nvSpPr>
          <p:cNvPr id="45065" name="Rectangle 17"/>
          <p:cNvSpPr>
            <a:spLocks noChangeArrowheads="1"/>
          </p:cNvSpPr>
          <p:nvPr/>
        </p:nvSpPr>
        <p:spPr bwMode="auto">
          <a:xfrm>
            <a:off x="5627688" y="3217863"/>
            <a:ext cx="213677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Same      Difficulty</a:t>
            </a:r>
          </a:p>
        </p:txBody>
      </p:sp>
      <p:sp>
        <p:nvSpPr>
          <p:cNvPr id="45066" name="Rectangle 18"/>
          <p:cNvSpPr>
            <a:spLocks noChangeArrowheads="1"/>
          </p:cNvSpPr>
          <p:nvPr/>
        </p:nvSpPr>
        <p:spPr bwMode="auto">
          <a:xfrm>
            <a:off x="385763" y="3236913"/>
            <a:ext cx="21510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DIRECTORY</a:t>
            </a:r>
          </a:p>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MANAGEMENT </a:t>
            </a:r>
          </a:p>
        </p:txBody>
      </p:sp>
      <p:sp>
        <p:nvSpPr>
          <p:cNvPr id="45067" name="Rectangle 19"/>
          <p:cNvSpPr>
            <a:spLocks noChangeArrowheads="1"/>
          </p:cNvSpPr>
          <p:nvPr/>
        </p:nvSpPr>
        <p:spPr bwMode="auto">
          <a:xfrm>
            <a:off x="2503488" y="3165475"/>
            <a:ext cx="158591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Easy or</a:t>
            </a:r>
          </a:p>
          <a:p>
            <a:pPr algn="ct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Non-existant</a:t>
            </a:r>
          </a:p>
        </p:txBody>
      </p:sp>
      <p:sp>
        <p:nvSpPr>
          <p:cNvPr id="45068" name="Rectangle 20"/>
          <p:cNvSpPr>
            <a:spLocks noChangeArrowheads="1"/>
          </p:cNvSpPr>
          <p:nvPr/>
        </p:nvSpPr>
        <p:spPr bwMode="auto">
          <a:xfrm>
            <a:off x="385763" y="3951288"/>
            <a:ext cx="214471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CONCURRENCY</a:t>
            </a:r>
          </a:p>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CONTROL</a:t>
            </a:r>
          </a:p>
        </p:txBody>
      </p:sp>
      <p:sp>
        <p:nvSpPr>
          <p:cNvPr id="45069" name="Rectangle 21"/>
          <p:cNvSpPr>
            <a:spLocks noChangeArrowheads="1"/>
          </p:cNvSpPr>
          <p:nvPr/>
        </p:nvSpPr>
        <p:spPr bwMode="auto">
          <a:xfrm>
            <a:off x="6891338" y="4022725"/>
            <a:ext cx="741362"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Easy</a:t>
            </a:r>
          </a:p>
        </p:txBody>
      </p:sp>
      <p:sp>
        <p:nvSpPr>
          <p:cNvPr id="45070" name="Rectangle 22"/>
          <p:cNvSpPr>
            <a:spLocks noChangeArrowheads="1"/>
          </p:cNvSpPr>
          <p:nvPr/>
        </p:nvSpPr>
        <p:spPr bwMode="auto">
          <a:xfrm>
            <a:off x="4841875" y="4022725"/>
            <a:ext cx="11112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FF0000"/>
                </a:solidFill>
                <a:latin typeface="Book Antiqua" panose="02040602050305030304" pitchFamily="18" charset="0"/>
                <a:ea typeface="SimSun" panose="02010600030101010101" pitchFamily="2" charset="-122"/>
              </a:rPr>
              <a:t>Difficult</a:t>
            </a:r>
          </a:p>
        </p:txBody>
      </p:sp>
      <p:sp>
        <p:nvSpPr>
          <p:cNvPr id="45071" name="Rectangle 23"/>
          <p:cNvSpPr>
            <a:spLocks noChangeArrowheads="1"/>
          </p:cNvSpPr>
          <p:nvPr/>
        </p:nvSpPr>
        <p:spPr bwMode="auto">
          <a:xfrm>
            <a:off x="2671763" y="4094163"/>
            <a:ext cx="1249362"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Moderate</a:t>
            </a:r>
          </a:p>
        </p:txBody>
      </p:sp>
      <p:sp>
        <p:nvSpPr>
          <p:cNvPr id="45072" name="Rectangle 24"/>
          <p:cNvSpPr>
            <a:spLocks noChangeArrowheads="1"/>
          </p:cNvSpPr>
          <p:nvPr/>
        </p:nvSpPr>
        <p:spPr bwMode="auto">
          <a:xfrm>
            <a:off x="385763" y="4737100"/>
            <a:ext cx="1760537"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RELIABILITY</a:t>
            </a:r>
          </a:p>
        </p:txBody>
      </p:sp>
      <p:sp>
        <p:nvSpPr>
          <p:cNvPr id="45073" name="Rectangle 25"/>
          <p:cNvSpPr>
            <a:spLocks noChangeArrowheads="1"/>
          </p:cNvSpPr>
          <p:nvPr/>
        </p:nvSpPr>
        <p:spPr bwMode="auto">
          <a:xfrm>
            <a:off x="2657475" y="4808538"/>
            <a:ext cx="12795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Very high</a:t>
            </a:r>
          </a:p>
        </p:txBody>
      </p:sp>
      <p:sp>
        <p:nvSpPr>
          <p:cNvPr id="45074" name="Rectangle 26"/>
          <p:cNvSpPr>
            <a:spLocks noChangeArrowheads="1"/>
          </p:cNvSpPr>
          <p:nvPr/>
        </p:nvSpPr>
        <p:spPr bwMode="auto">
          <a:xfrm>
            <a:off x="5006975" y="4737100"/>
            <a:ext cx="7810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High</a:t>
            </a:r>
          </a:p>
        </p:txBody>
      </p:sp>
      <p:sp>
        <p:nvSpPr>
          <p:cNvPr id="45075" name="Rectangle 27"/>
          <p:cNvSpPr>
            <a:spLocks noChangeArrowheads="1"/>
          </p:cNvSpPr>
          <p:nvPr/>
        </p:nvSpPr>
        <p:spPr bwMode="auto">
          <a:xfrm>
            <a:off x="6902450" y="4737100"/>
            <a:ext cx="71913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Low</a:t>
            </a:r>
          </a:p>
        </p:txBody>
      </p:sp>
      <p:sp>
        <p:nvSpPr>
          <p:cNvPr id="45076" name="Rectangle 28"/>
          <p:cNvSpPr>
            <a:spLocks noChangeArrowheads="1"/>
          </p:cNvSpPr>
          <p:nvPr/>
        </p:nvSpPr>
        <p:spPr bwMode="auto">
          <a:xfrm>
            <a:off x="385763" y="5575300"/>
            <a:ext cx="12858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a:solidFill>
                  <a:schemeClr val="accent2"/>
                </a:solidFill>
                <a:latin typeface="Book Antiqua" panose="02040602050305030304" pitchFamily="18" charset="0"/>
                <a:ea typeface="SimSun" panose="02010600030101010101" pitchFamily="2" charset="-122"/>
              </a:rPr>
              <a:t>REALITY</a:t>
            </a:r>
          </a:p>
        </p:txBody>
      </p:sp>
      <p:sp>
        <p:nvSpPr>
          <p:cNvPr id="45077" name="Rectangle 29"/>
          <p:cNvSpPr>
            <a:spLocks noChangeArrowheads="1"/>
          </p:cNvSpPr>
          <p:nvPr/>
        </p:nvSpPr>
        <p:spPr bwMode="auto">
          <a:xfrm>
            <a:off x="2590800" y="5397500"/>
            <a:ext cx="1411288"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Possible</a:t>
            </a:r>
          </a:p>
          <a:p>
            <a:pPr algn="ct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application</a:t>
            </a:r>
          </a:p>
        </p:txBody>
      </p:sp>
      <p:sp>
        <p:nvSpPr>
          <p:cNvPr id="45078" name="Rectangle 30"/>
          <p:cNvSpPr>
            <a:spLocks noChangeArrowheads="1"/>
          </p:cNvSpPr>
          <p:nvPr/>
        </p:nvSpPr>
        <p:spPr bwMode="auto">
          <a:xfrm>
            <a:off x="4838700" y="5522913"/>
            <a:ext cx="1117600"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Realistic</a:t>
            </a:r>
          </a:p>
        </p:txBody>
      </p:sp>
      <p:sp>
        <p:nvSpPr>
          <p:cNvPr id="45079" name="Rectangle 31"/>
          <p:cNvSpPr>
            <a:spLocks noChangeArrowheads="1"/>
          </p:cNvSpPr>
          <p:nvPr/>
        </p:nvSpPr>
        <p:spPr bwMode="auto">
          <a:xfrm>
            <a:off x="6556375" y="5380038"/>
            <a:ext cx="1411288"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8691" tIns="63217" rIns="128691" bIns="63217">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Possible</a:t>
            </a:r>
          </a:p>
          <a:p>
            <a:pPr algn="ctr">
              <a:spcBef>
                <a:spcPct val="0"/>
              </a:spcBef>
              <a:buClrTx/>
              <a:buSzTx/>
              <a:buFontTx/>
              <a:buNone/>
            </a:pPr>
            <a:r>
              <a:rPr lang="en-US" altLang="zh-CN" sz="1800" b="0">
                <a:solidFill>
                  <a:srgbClr val="000000"/>
                </a:solidFill>
                <a:latin typeface="Book Antiqua" panose="02040602050305030304" pitchFamily="18" charset="0"/>
                <a:ea typeface="SimSun" panose="02010600030101010101" pitchFamily="2" charset="-122"/>
              </a:rPr>
              <a:t>application</a:t>
            </a:r>
          </a:p>
        </p:txBody>
      </p:sp>
      <p:cxnSp>
        <p:nvCxnSpPr>
          <p:cNvPr id="45080" name="直接连接符 39"/>
          <p:cNvCxnSpPr>
            <a:cxnSpLocks noChangeShapeType="1"/>
          </p:cNvCxnSpPr>
          <p:nvPr/>
        </p:nvCxnSpPr>
        <p:spPr bwMode="auto">
          <a:xfrm rot="5400000">
            <a:off x="411163" y="4022725"/>
            <a:ext cx="4002088"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1" name="直接连接符 40"/>
          <p:cNvCxnSpPr>
            <a:cxnSpLocks noChangeShapeType="1"/>
          </p:cNvCxnSpPr>
          <p:nvPr/>
        </p:nvCxnSpPr>
        <p:spPr bwMode="auto">
          <a:xfrm rot="5400000">
            <a:off x="2412207" y="4093369"/>
            <a:ext cx="4000500"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2" name="直接连接符 41"/>
          <p:cNvCxnSpPr>
            <a:cxnSpLocks noChangeShapeType="1"/>
          </p:cNvCxnSpPr>
          <p:nvPr/>
        </p:nvCxnSpPr>
        <p:spPr bwMode="auto">
          <a:xfrm rot="5400000">
            <a:off x="4483894" y="4093369"/>
            <a:ext cx="40005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3" name="直接连接符 42"/>
          <p:cNvCxnSpPr>
            <a:cxnSpLocks noChangeShapeType="1"/>
          </p:cNvCxnSpPr>
          <p:nvPr/>
        </p:nvCxnSpPr>
        <p:spPr bwMode="auto">
          <a:xfrm rot="5400000">
            <a:off x="6198394" y="4164806"/>
            <a:ext cx="4000500"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4" name="直接连接符 44"/>
          <p:cNvCxnSpPr>
            <a:cxnSpLocks noChangeShapeType="1"/>
          </p:cNvCxnSpPr>
          <p:nvPr/>
        </p:nvCxnSpPr>
        <p:spPr bwMode="auto">
          <a:xfrm>
            <a:off x="341313" y="2308225"/>
            <a:ext cx="7858125"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5" name="直接连接符 45"/>
          <p:cNvCxnSpPr>
            <a:cxnSpLocks noChangeShapeType="1"/>
          </p:cNvCxnSpPr>
          <p:nvPr/>
        </p:nvCxnSpPr>
        <p:spPr bwMode="auto">
          <a:xfrm>
            <a:off x="341313" y="3092450"/>
            <a:ext cx="7858125"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6" name="直接连接符 46"/>
          <p:cNvCxnSpPr>
            <a:cxnSpLocks noChangeShapeType="1"/>
          </p:cNvCxnSpPr>
          <p:nvPr/>
        </p:nvCxnSpPr>
        <p:spPr bwMode="auto">
          <a:xfrm>
            <a:off x="269875" y="3878263"/>
            <a:ext cx="7858125"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7" name="直接连接符 47"/>
          <p:cNvCxnSpPr>
            <a:cxnSpLocks noChangeShapeType="1"/>
          </p:cNvCxnSpPr>
          <p:nvPr/>
        </p:nvCxnSpPr>
        <p:spPr bwMode="auto">
          <a:xfrm>
            <a:off x="341313" y="4594225"/>
            <a:ext cx="7858125"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8" name="直接连接符 48"/>
          <p:cNvCxnSpPr>
            <a:cxnSpLocks noChangeShapeType="1"/>
          </p:cNvCxnSpPr>
          <p:nvPr/>
        </p:nvCxnSpPr>
        <p:spPr bwMode="auto">
          <a:xfrm>
            <a:off x="341313" y="5378450"/>
            <a:ext cx="7858125"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5089" name="直接连接符 50"/>
          <p:cNvCxnSpPr>
            <a:cxnSpLocks noChangeShapeType="1"/>
          </p:cNvCxnSpPr>
          <p:nvPr/>
        </p:nvCxnSpPr>
        <p:spPr bwMode="auto">
          <a:xfrm>
            <a:off x="5127625" y="2736850"/>
            <a:ext cx="2214563" cy="1588"/>
          </a:xfrm>
          <a:prstGeom prst="line">
            <a:avLst/>
          </a:prstGeom>
          <a:noFill/>
          <a:ln w="127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5090" name="直接连接符 51"/>
          <p:cNvCxnSpPr>
            <a:cxnSpLocks noChangeShapeType="1"/>
          </p:cNvCxnSpPr>
          <p:nvPr/>
        </p:nvCxnSpPr>
        <p:spPr bwMode="auto">
          <a:xfrm>
            <a:off x="5199063" y="3592513"/>
            <a:ext cx="2214562" cy="1587"/>
          </a:xfrm>
          <a:prstGeom prst="line">
            <a:avLst/>
          </a:prstGeom>
          <a:noFill/>
          <a:ln w="12700"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5091" name="矩形 52"/>
          <p:cNvSpPr>
            <a:spLocks noChangeArrowheads="1"/>
          </p:cNvSpPr>
          <p:nvPr/>
        </p:nvSpPr>
        <p:spPr bwMode="auto">
          <a:xfrm>
            <a:off x="269875" y="1370013"/>
            <a:ext cx="59340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dirty="0">
                <a:ea typeface="SimSun" panose="02010600030101010101" pitchFamily="2" charset="-122"/>
              </a:rPr>
              <a:t>Comparison of </a:t>
            </a:r>
            <a:r>
              <a:rPr lang="en-US" altLang="zh-CN" dirty="0" smtClean="0">
                <a:ea typeface="SimSun" panose="02010600030101010101" pitchFamily="2" charset="-122"/>
              </a:rPr>
              <a:t>replication alternatives</a:t>
            </a:r>
            <a:endParaRPr lang="zh-CN" altLang="en-US" dirty="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ea typeface="SimSun" panose="02010600030101010101" pitchFamily="2" charset="-122"/>
              </a:rPr>
              <a:t>Distribution Design Issues: summary</a:t>
            </a:r>
            <a:endParaRPr lang="zh-CN" altLang="en-US" sz="2400" smtClean="0">
              <a:ea typeface="SimSun" panose="02010600030101010101" pitchFamily="2" charset="-122"/>
            </a:endParaRPr>
          </a:p>
        </p:txBody>
      </p:sp>
      <p:sp>
        <p:nvSpPr>
          <p:cNvPr id="328707" name="Rectangle 3"/>
          <p:cNvSpPr>
            <a:spLocks noChangeArrowheads="1"/>
          </p:cNvSpPr>
          <p:nvPr/>
        </p:nvSpPr>
        <p:spPr bwMode="auto">
          <a:xfrm>
            <a:off x="5116513" y="1516063"/>
            <a:ext cx="2871787" cy="4346575"/>
          </a:xfrm>
          <a:prstGeom prst="rect">
            <a:avLst/>
          </a:prstGeom>
          <a:solidFill>
            <a:srgbClr val="CCFFCC">
              <a:alpha val="50195"/>
            </a:srgbClr>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328708" name="Rectangle 4"/>
          <p:cNvSpPr>
            <a:spLocks noGrp="1" noChangeArrowheads="1"/>
          </p:cNvSpPr>
          <p:nvPr>
            <p:ph type="body" sz="half" idx="1"/>
          </p:nvPr>
        </p:nvSpPr>
        <p:spPr>
          <a:xfrm>
            <a:off x="533400" y="1587500"/>
            <a:ext cx="4041775" cy="4584700"/>
          </a:xfrm>
          <a:noFill/>
        </p:spPr>
        <p:txBody>
          <a:bodyPr lIns="92075" tIns="46038" rIns="92075" bIns="46038"/>
          <a:lstStyle/>
          <a:p>
            <a:r>
              <a:rPr lang="en-US" altLang="zh-CN" smtClean="0">
                <a:solidFill>
                  <a:schemeClr val="tx2"/>
                </a:solidFill>
                <a:ea typeface="SimSun" panose="02010600030101010101" pitchFamily="2" charset="-122"/>
              </a:rPr>
              <a:t>Fragmentation</a:t>
            </a:r>
            <a:endParaRPr lang="en-US" altLang="zh-CN" smtClean="0">
              <a:ea typeface="SimSun" panose="02010600030101010101" pitchFamily="2" charset="-122"/>
            </a:endParaRPr>
          </a:p>
          <a:p>
            <a:pPr lvl="1"/>
            <a:r>
              <a:rPr lang="en-US" altLang="zh-CN" sz="2400" smtClean="0">
                <a:ea typeface="SimSun" panose="02010600030101010101" pitchFamily="2" charset="-122"/>
              </a:rPr>
              <a:t>Reasons</a:t>
            </a:r>
          </a:p>
          <a:p>
            <a:pPr lvl="1"/>
            <a:r>
              <a:rPr lang="en-US" altLang="zh-CN" sz="2400" smtClean="0">
                <a:ea typeface="SimSun" panose="02010600030101010101" pitchFamily="2" charset="-122"/>
              </a:rPr>
              <a:t>Types</a:t>
            </a:r>
          </a:p>
          <a:p>
            <a:pPr lvl="1"/>
            <a:r>
              <a:rPr lang="en-US" altLang="zh-CN" sz="2400" smtClean="0">
                <a:ea typeface="SimSun" panose="02010600030101010101" pitchFamily="2" charset="-122"/>
              </a:rPr>
              <a:t>Degree</a:t>
            </a:r>
          </a:p>
          <a:p>
            <a:pPr lvl="1"/>
            <a:r>
              <a:rPr lang="en-US" altLang="zh-CN" sz="2400" smtClean="0">
                <a:ea typeface="SimSun" panose="02010600030101010101" pitchFamily="2" charset="-122"/>
              </a:rPr>
              <a:t>Correctness</a:t>
            </a:r>
          </a:p>
          <a:p>
            <a:endParaRPr lang="en-US" altLang="zh-CN" smtClean="0">
              <a:solidFill>
                <a:schemeClr val="tx2"/>
              </a:solidFill>
              <a:ea typeface="SimSun" panose="02010600030101010101" pitchFamily="2" charset="-122"/>
            </a:endParaRPr>
          </a:p>
          <a:p>
            <a:r>
              <a:rPr lang="en-US" altLang="zh-CN" smtClean="0">
                <a:solidFill>
                  <a:schemeClr val="tx2"/>
                </a:solidFill>
                <a:ea typeface="SimSun" panose="02010600030101010101" pitchFamily="2" charset="-122"/>
              </a:rPr>
              <a:t>Allocation</a:t>
            </a:r>
            <a:endParaRPr lang="en-US" altLang="zh-CN" smtClean="0">
              <a:ea typeface="SimSun" panose="02010600030101010101" pitchFamily="2" charset="-122"/>
            </a:endParaRPr>
          </a:p>
          <a:p>
            <a:pPr lvl="1"/>
            <a:r>
              <a:rPr lang="en-US" altLang="zh-CN" sz="2400" smtClean="0">
                <a:ea typeface="SimSun" panose="02010600030101010101" pitchFamily="2" charset="-122"/>
              </a:rPr>
              <a:t>Partitioned</a:t>
            </a:r>
          </a:p>
          <a:p>
            <a:pPr lvl="1"/>
            <a:r>
              <a:rPr lang="en-US" altLang="zh-CN" sz="2400" smtClean="0">
                <a:ea typeface="SimSun" panose="02010600030101010101" pitchFamily="2" charset="-122"/>
              </a:rPr>
              <a:t>Partially Replicated</a:t>
            </a:r>
          </a:p>
          <a:p>
            <a:pPr lvl="1"/>
            <a:r>
              <a:rPr lang="en-US" altLang="zh-CN" sz="2400" smtClean="0">
                <a:ea typeface="SimSun" panose="02010600030101010101" pitchFamily="2" charset="-122"/>
              </a:rPr>
              <a:t>Fully Replicated</a:t>
            </a:r>
          </a:p>
        </p:txBody>
      </p:sp>
      <p:sp>
        <p:nvSpPr>
          <p:cNvPr id="328709" name="Rectangle 5"/>
          <p:cNvSpPr>
            <a:spLocks noChangeArrowheads="1"/>
          </p:cNvSpPr>
          <p:nvPr/>
        </p:nvSpPr>
        <p:spPr bwMode="auto">
          <a:xfrm>
            <a:off x="5192713" y="4849813"/>
            <a:ext cx="2451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a:latin typeface="Times New Roman" panose="02020603050405020304" pitchFamily="18" charset="0"/>
                <a:ea typeface="SimSun" panose="02010600030101010101" pitchFamily="2" charset="-122"/>
              </a:rPr>
              <a:t>Computer System </a:t>
            </a:r>
            <a:br>
              <a:rPr lang="en-US" altLang="zh-CN" b="0">
                <a:latin typeface="Times New Roman" panose="02020603050405020304" pitchFamily="18" charset="0"/>
                <a:ea typeface="SimSun" panose="02010600030101010101" pitchFamily="2" charset="-122"/>
              </a:rPr>
            </a:br>
            <a:r>
              <a:rPr lang="en-US" altLang="zh-CN" b="0">
                <a:latin typeface="Times New Roman" panose="02020603050405020304" pitchFamily="18" charset="0"/>
                <a:ea typeface="SimSun" panose="02010600030101010101" pitchFamily="2" charset="-122"/>
              </a:rPr>
              <a:t>Information</a:t>
            </a:r>
          </a:p>
        </p:txBody>
      </p:sp>
      <p:sp>
        <p:nvSpPr>
          <p:cNvPr id="328710" name="Rectangle 6"/>
          <p:cNvSpPr>
            <a:spLocks noChangeArrowheads="1"/>
          </p:cNvSpPr>
          <p:nvPr/>
        </p:nvSpPr>
        <p:spPr bwMode="auto">
          <a:xfrm>
            <a:off x="5345113" y="2670175"/>
            <a:ext cx="21447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a:latin typeface="Times New Roman" panose="02020603050405020304" pitchFamily="18" charset="0"/>
                <a:ea typeface="SimSun" panose="02010600030101010101" pitchFamily="2" charset="-122"/>
              </a:rPr>
              <a:t>Communication</a:t>
            </a:r>
            <a:br>
              <a:rPr lang="en-US" altLang="zh-CN" b="0">
                <a:latin typeface="Times New Roman" panose="02020603050405020304" pitchFamily="18" charset="0"/>
                <a:ea typeface="SimSun" panose="02010600030101010101" pitchFamily="2" charset="-122"/>
              </a:rPr>
            </a:br>
            <a:r>
              <a:rPr lang="en-US" altLang="zh-CN" b="0">
                <a:latin typeface="Times New Roman" panose="02020603050405020304" pitchFamily="18" charset="0"/>
                <a:ea typeface="SimSun" panose="02010600030101010101" pitchFamily="2" charset="-122"/>
              </a:rPr>
              <a:t> Information</a:t>
            </a:r>
          </a:p>
        </p:txBody>
      </p:sp>
      <p:sp>
        <p:nvSpPr>
          <p:cNvPr id="328711" name="Rectangle 7"/>
          <p:cNvSpPr>
            <a:spLocks noChangeArrowheads="1"/>
          </p:cNvSpPr>
          <p:nvPr/>
        </p:nvSpPr>
        <p:spPr bwMode="auto">
          <a:xfrm>
            <a:off x="5561013" y="3759200"/>
            <a:ext cx="171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a:solidFill>
                  <a:schemeClr val="accent2"/>
                </a:solidFill>
                <a:latin typeface="Times New Roman" panose="02020603050405020304" pitchFamily="18" charset="0"/>
                <a:ea typeface="SimSun" panose="02010600030101010101" pitchFamily="2" charset="-122"/>
              </a:rPr>
              <a:t>Application</a:t>
            </a:r>
            <a:br>
              <a:rPr lang="en-US" altLang="zh-CN" b="0">
                <a:solidFill>
                  <a:schemeClr val="accent2"/>
                </a:solidFill>
                <a:latin typeface="Times New Roman" panose="02020603050405020304" pitchFamily="18" charset="0"/>
                <a:ea typeface="SimSun" panose="02010600030101010101" pitchFamily="2" charset="-122"/>
              </a:rPr>
            </a:br>
            <a:r>
              <a:rPr lang="en-US" altLang="zh-CN" b="0">
                <a:solidFill>
                  <a:schemeClr val="accent2"/>
                </a:solidFill>
                <a:latin typeface="Times New Roman" panose="02020603050405020304" pitchFamily="18" charset="0"/>
                <a:ea typeface="SimSun" panose="02010600030101010101" pitchFamily="2" charset="-122"/>
              </a:rPr>
              <a:t> Information</a:t>
            </a:r>
          </a:p>
        </p:txBody>
      </p:sp>
      <p:sp>
        <p:nvSpPr>
          <p:cNvPr id="328712" name="Rectangle 8"/>
          <p:cNvSpPr>
            <a:spLocks noChangeArrowheads="1"/>
          </p:cNvSpPr>
          <p:nvPr/>
        </p:nvSpPr>
        <p:spPr bwMode="auto">
          <a:xfrm>
            <a:off x="5561013" y="1581150"/>
            <a:ext cx="171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a:solidFill>
                  <a:srgbClr val="0033CC"/>
                </a:solidFill>
                <a:latin typeface="Times New Roman" panose="02020603050405020304" pitchFamily="18" charset="0"/>
                <a:ea typeface="SimSun" panose="02010600030101010101" pitchFamily="2" charset="-122"/>
              </a:rPr>
              <a:t>Database</a:t>
            </a:r>
            <a:br>
              <a:rPr lang="en-US" altLang="zh-CN" b="0">
                <a:solidFill>
                  <a:srgbClr val="0033CC"/>
                </a:solidFill>
                <a:latin typeface="Times New Roman" panose="02020603050405020304" pitchFamily="18" charset="0"/>
                <a:ea typeface="SimSun" panose="02010600030101010101" pitchFamily="2" charset="-122"/>
              </a:rPr>
            </a:br>
            <a:r>
              <a:rPr lang="en-US" altLang="zh-CN" b="0">
                <a:solidFill>
                  <a:srgbClr val="0033CC"/>
                </a:solidFill>
                <a:latin typeface="Times New Roman" panose="02020603050405020304" pitchFamily="18" charset="0"/>
                <a:ea typeface="SimSun" panose="02010600030101010101" pitchFamily="2" charset="-122"/>
              </a:rPr>
              <a:t> Information</a:t>
            </a:r>
          </a:p>
        </p:txBody>
      </p:sp>
      <p:sp>
        <p:nvSpPr>
          <p:cNvPr id="328713" name="AutoShape 9"/>
          <p:cNvSpPr>
            <a:spLocks noChangeArrowheads="1"/>
          </p:cNvSpPr>
          <p:nvPr/>
        </p:nvSpPr>
        <p:spPr bwMode="auto">
          <a:xfrm rot="-5558465">
            <a:off x="3201194" y="2056606"/>
            <a:ext cx="1384300" cy="1849438"/>
          </a:xfrm>
          <a:prstGeom prst="wedgeEllipseCallout">
            <a:avLst>
              <a:gd name="adj1" fmla="val -57935"/>
              <a:gd name="adj2" fmla="val 81236"/>
            </a:avLst>
          </a:prstGeom>
          <a:solidFill>
            <a:schemeClr val="accent1"/>
          </a:solidFill>
          <a:ln w="12700">
            <a:solidFill>
              <a:schemeClr val="tx1"/>
            </a:solidFill>
            <a:miter lim="800000"/>
            <a:headEnd type="none" w="sm" len="sm"/>
            <a:tailEnd type="none" w="sm" len="sm"/>
          </a:ln>
        </p:spPr>
        <p:txBody>
          <a:bodyPr vert="eaVert"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AU" altLang="zh-CN" sz="2000" b="0">
                <a:solidFill>
                  <a:schemeClr val="bg1"/>
                </a:solidFill>
                <a:latin typeface="Arial Black" panose="020B0A04020102020204" pitchFamily="34" charset="0"/>
                <a:ea typeface="SimSun" panose="02010600030101010101" pitchFamily="2" charset="-122"/>
              </a:rPr>
              <a:t>INFO</a:t>
            </a:r>
          </a:p>
          <a:p>
            <a:pPr algn="ctr">
              <a:lnSpc>
                <a:spcPct val="100000"/>
              </a:lnSpc>
              <a:spcBef>
                <a:spcPct val="0"/>
              </a:spcBef>
              <a:buClrTx/>
              <a:buSzTx/>
              <a:buFontTx/>
              <a:buNone/>
            </a:pPr>
            <a:r>
              <a:rPr lang="en-AU" altLang="zh-CN" sz="2000" b="0">
                <a:solidFill>
                  <a:schemeClr val="bg1"/>
                </a:solidFill>
                <a:latin typeface="Arial Black" panose="020B0A04020102020204" pitchFamily="34" charset="0"/>
                <a:ea typeface="SimSun" panose="02010600030101010101" pitchFamily="2" charset="-122"/>
              </a:rPr>
              <a:t>required</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7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870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2870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2870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2870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870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2870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2870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28708">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28713"/>
                                        </p:tgtEl>
                                        <p:attrNameLst>
                                          <p:attrName>style.visibility</p:attrName>
                                        </p:attrNameLst>
                                      </p:cBhvr>
                                      <p:to>
                                        <p:strVal val="visible"/>
                                      </p:to>
                                    </p:set>
                                    <p:animEffect transition="in" filter="checkerboard(across)">
                                      <p:cBhvr>
                                        <p:cTn id="29" dur="500"/>
                                        <p:tgtEl>
                                          <p:spTgt spid="328713"/>
                                        </p:tgtEl>
                                      </p:cBhvr>
                                    </p:animEffect>
                                  </p:childTnLst>
                                </p:cTn>
                              </p:par>
                            </p:childTnLst>
                          </p:cTn>
                        </p:par>
                        <p:par>
                          <p:cTn id="30" fill="hold" nodeType="afterGroup">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3287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2871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2871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287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28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animBg="1"/>
      <p:bldP spid="328708" grpId="0" build="p" autoUpdateAnimBg="0"/>
      <p:bldP spid="328709" grpId="0" autoUpdateAnimBg="0"/>
      <p:bldP spid="328710" grpId="0" autoUpdateAnimBg="0"/>
      <p:bldP spid="328711" grpId="0" autoUpdateAnimBg="0"/>
      <p:bldP spid="328712" grpId="0" autoUpdateAnimBg="0"/>
      <p:bldP spid="32871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mtClean="0">
                <a:ea typeface="SimSun" panose="02010600030101010101" pitchFamily="2" charset="-122"/>
              </a:rPr>
              <a:t>Distribution Design Issues: summary</a:t>
            </a:r>
            <a:endParaRPr lang="zh-CN" altLang="en-US" smtClean="0">
              <a:ea typeface="SimSun" panose="02010600030101010101" pitchFamily="2" charset="-122"/>
            </a:endParaRPr>
          </a:p>
        </p:txBody>
      </p:sp>
      <p:sp>
        <p:nvSpPr>
          <p:cNvPr id="48131" name="内容占位符 2"/>
          <p:cNvSpPr>
            <a:spLocks noGrp="1"/>
          </p:cNvSpPr>
          <p:nvPr>
            <p:ph idx="1"/>
          </p:nvPr>
        </p:nvSpPr>
        <p:spPr>
          <a:xfrm>
            <a:off x="354013" y="1679575"/>
            <a:ext cx="8032750" cy="4657725"/>
          </a:xfrm>
        </p:spPr>
        <p:txBody>
          <a:bodyPr/>
          <a:lstStyle/>
          <a:p>
            <a:pPr>
              <a:lnSpc>
                <a:spcPct val="100000"/>
              </a:lnSpc>
            </a:pPr>
            <a:r>
              <a:rPr lang="en-US" altLang="zh-CN" smtClean="0">
                <a:solidFill>
                  <a:schemeClr val="accent2"/>
                </a:solidFill>
                <a:ea typeface="SimSun" panose="02010600030101010101" pitchFamily="2" charset="-122"/>
              </a:rPr>
              <a:t>More input infos</a:t>
            </a:r>
            <a:r>
              <a:rPr lang="zh-CN" altLang="en-US" smtClean="0">
                <a:solidFill>
                  <a:schemeClr val="accent2"/>
                </a:solidFill>
                <a:ea typeface="SimSun" panose="02010600030101010101" pitchFamily="2" charset="-122"/>
              </a:rPr>
              <a:t> </a:t>
            </a:r>
            <a:r>
              <a:rPr lang="en-US" altLang="zh-CN" smtClean="0">
                <a:ea typeface="SimSun" panose="02010600030101010101" pitchFamily="2" charset="-122"/>
              </a:rPr>
              <a:t>with the distribution</a:t>
            </a:r>
            <a:r>
              <a:rPr lang="en-AU" altLang="zh-CN" smtClean="0">
                <a:ea typeface="SimSun" panose="02010600030101010101" pitchFamily="2" charset="-122"/>
              </a:rPr>
              <a:t> design</a:t>
            </a:r>
            <a:endParaRPr lang="en-US" altLang="zh-CN" smtClean="0">
              <a:ea typeface="SimSun" panose="02010600030101010101" pitchFamily="2" charset="-122"/>
            </a:endParaRPr>
          </a:p>
          <a:p>
            <a:pPr lvl="1">
              <a:lnSpc>
                <a:spcPct val="100000"/>
              </a:lnSpc>
            </a:pPr>
            <a:r>
              <a:rPr lang="en-US" altLang="zh-CN" smtClean="0">
                <a:ea typeface="SimSun" panose="02010600030101010101" pitchFamily="2" charset="-122"/>
              </a:rPr>
              <a:t>The </a:t>
            </a:r>
            <a:r>
              <a:rPr lang="en-US" altLang="zh-CN" smtClean="0">
                <a:solidFill>
                  <a:srgbClr val="0536D2"/>
                </a:solidFill>
                <a:ea typeface="SimSun" panose="02010600030101010101" pitchFamily="2" charset="-122"/>
              </a:rPr>
              <a:t>sites</a:t>
            </a:r>
            <a:r>
              <a:rPr lang="en-US" altLang="zh-CN" smtClean="0">
                <a:ea typeface="SimSun" panose="02010600030101010101" pitchFamily="2" charset="-122"/>
              </a:rPr>
              <a:t> from which the application is issued (</a:t>
            </a:r>
            <a:r>
              <a:rPr lang="en-US" altLang="zh-CN" smtClean="0">
                <a:solidFill>
                  <a:srgbClr val="FF0000"/>
                </a:solidFill>
                <a:ea typeface="SimSun" panose="02010600030101010101" pitchFamily="2" charset="-122"/>
              </a:rPr>
              <a:t>origin sites</a:t>
            </a:r>
            <a:r>
              <a:rPr lang="en-US" altLang="zh-CN" smtClean="0">
                <a:ea typeface="SimSun" panose="02010600030101010101" pitchFamily="2" charset="-122"/>
              </a:rPr>
              <a:t> of the application).</a:t>
            </a:r>
          </a:p>
          <a:p>
            <a:pPr lvl="1">
              <a:lnSpc>
                <a:spcPct val="100000"/>
              </a:lnSpc>
            </a:pPr>
            <a:r>
              <a:rPr lang="en-US" altLang="zh-CN" smtClean="0">
                <a:ea typeface="SimSun" panose="02010600030101010101" pitchFamily="2" charset="-122"/>
              </a:rPr>
              <a:t>The </a:t>
            </a:r>
            <a:r>
              <a:rPr lang="en-US" altLang="zh-CN" smtClean="0">
                <a:solidFill>
                  <a:srgbClr val="0536D2"/>
                </a:solidFill>
                <a:ea typeface="SimSun" panose="02010600030101010101" pitchFamily="2" charset="-122"/>
              </a:rPr>
              <a:t>frequency of activation </a:t>
            </a:r>
            <a:r>
              <a:rPr lang="en-US" altLang="zh-CN" smtClean="0">
                <a:ea typeface="SimSun" panose="02010600030101010101" pitchFamily="2" charset="-122"/>
              </a:rPr>
              <a:t>of the application (i.e., the number of activation requests in the unit time).</a:t>
            </a:r>
          </a:p>
          <a:p>
            <a:pPr lvl="1">
              <a:lnSpc>
                <a:spcPct val="100000"/>
              </a:lnSpc>
            </a:pPr>
            <a:r>
              <a:rPr lang="en-US" altLang="zh-CN" smtClean="0">
                <a:ea typeface="SimSun" panose="02010600030101010101" pitchFamily="2" charset="-122"/>
              </a:rPr>
              <a:t>Applications which can be issued at multiple sites, we need to know the </a:t>
            </a:r>
            <a:r>
              <a:rPr lang="en-US" altLang="zh-CN" smtClean="0">
                <a:solidFill>
                  <a:schemeClr val="accent2"/>
                </a:solidFill>
                <a:ea typeface="SimSun" panose="02010600030101010101" pitchFamily="2" charset="-122"/>
              </a:rPr>
              <a:t>frequency of activation of each application at each site</a:t>
            </a:r>
            <a:r>
              <a:rPr lang="en-US" altLang="zh-CN" smtClean="0">
                <a:ea typeface="SimSun" panose="02010600030101010101" pitchFamily="2" charset="-122"/>
              </a:rPr>
              <a:t>.</a:t>
            </a:r>
          </a:p>
          <a:p>
            <a:pPr lvl="1">
              <a:lnSpc>
                <a:spcPct val="100000"/>
              </a:lnSpc>
            </a:pPr>
            <a:r>
              <a:rPr lang="en-US" altLang="zh-CN" smtClean="0">
                <a:ea typeface="SimSun" panose="02010600030101010101" pitchFamily="2" charset="-122"/>
              </a:rPr>
              <a:t>The </a:t>
            </a:r>
            <a:r>
              <a:rPr lang="en-US" altLang="zh-CN" smtClean="0">
                <a:solidFill>
                  <a:srgbClr val="0536D2"/>
                </a:solidFill>
                <a:ea typeface="SimSun" panose="02010600030101010101" pitchFamily="2" charset="-122"/>
              </a:rPr>
              <a:t>number, type</a:t>
            </a:r>
            <a:r>
              <a:rPr lang="en-US" altLang="zh-CN" smtClean="0">
                <a:ea typeface="SimSun" panose="02010600030101010101" pitchFamily="2" charset="-122"/>
              </a:rPr>
              <a:t>, and the </a:t>
            </a:r>
            <a:r>
              <a:rPr lang="en-US" altLang="zh-CN" smtClean="0">
                <a:solidFill>
                  <a:srgbClr val="0536D2"/>
                </a:solidFill>
                <a:ea typeface="SimSun" panose="02010600030101010101" pitchFamily="2" charset="-122"/>
              </a:rPr>
              <a:t>statistical distribution of accesses </a:t>
            </a:r>
            <a:r>
              <a:rPr lang="en-US" altLang="zh-CN" smtClean="0">
                <a:ea typeface="SimSun" panose="02010600030101010101" pitchFamily="2" charset="-122"/>
              </a:rPr>
              <a:t>made by each application to </a:t>
            </a:r>
            <a:r>
              <a:rPr lang="en-US" altLang="zh-CN" smtClean="0">
                <a:solidFill>
                  <a:schemeClr val="accent1"/>
                </a:solidFill>
                <a:ea typeface="SimSun" panose="02010600030101010101" pitchFamily="2" charset="-122"/>
              </a:rPr>
              <a:t>each required data "object</a:t>
            </a:r>
            <a:r>
              <a:rPr lang="en-US" altLang="zh-CN" smtClean="0">
                <a:ea typeface="SimSun" panose="02010600030101010101" pitchFamily="2" charset="-122"/>
              </a:rPr>
              <a:t>.</a:t>
            </a:r>
          </a:p>
          <a:p>
            <a:pPr lvl="1">
              <a:lnSpc>
                <a:spcPct val="100000"/>
              </a:lnSpc>
            </a:pPr>
            <a:r>
              <a:rPr lang="en-US" altLang="zh-CN" smtClean="0">
                <a:solidFill>
                  <a:schemeClr val="accent1"/>
                </a:solidFill>
                <a:ea typeface="SimSun" panose="02010600030101010101" pitchFamily="2" charset="-122"/>
              </a:rPr>
              <a:t>… …</a:t>
            </a:r>
          </a:p>
        </p:txBody>
      </p:sp>
      <p:sp>
        <p:nvSpPr>
          <p:cNvPr id="48132" name="矩形 1"/>
          <p:cNvSpPr>
            <a:spLocks noChangeArrowheads="1"/>
          </p:cNvSpPr>
          <p:nvPr/>
        </p:nvSpPr>
        <p:spPr bwMode="auto">
          <a:xfrm>
            <a:off x="3836988" y="1212850"/>
            <a:ext cx="4306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r>
              <a:rPr lang="zh-CN" altLang="en-US" sz="2400" b="1" dirty="0">
                <a:solidFill>
                  <a:srgbClr val="FF0000"/>
                </a:solidFill>
                <a:latin typeface="华文琥珀" panose="02010800040101010101" pitchFamily="2" charset="-122"/>
                <a:ea typeface="华文琥珀" panose="02010800040101010101" pitchFamily="2" charset="-122"/>
              </a:rPr>
              <a:t>分布式设计输入不仅仅是</a:t>
            </a:r>
            <a:r>
              <a:rPr lang="en-US" altLang="zh-CN" sz="2400" b="1" dirty="0">
                <a:solidFill>
                  <a:srgbClr val="FF0000"/>
                </a:solidFill>
                <a:latin typeface="华文琥珀" panose="02010800040101010101" pitchFamily="2" charset="-122"/>
                <a:ea typeface="华文琥珀" panose="02010800040101010101" pitchFamily="2" charset="-122"/>
              </a:rPr>
              <a:t>ER</a:t>
            </a:r>
            <a:r>
              <a:rPr lang="zh-CN" altLang="en-US" sz="2400" b="1" dirty="0">
                <a:solidFill>
                  <a:srgbClr val="FF0000"/>
                </a:solidFill>
                <a:latin typeface="华文琥珀" panose="02010800040101010101" pitchFamily="2" charset="-122"/>
                <a:ea typeface="华文琥珀" panose="02010800040101010101" pitchFamily="2" charset="-122"/>
              </a:rPr>
              <a:t>图</a:t>
            </a:r>
          </a:p>
        </p:txBody>
      </p:sp>
    </p:spTree>
  </p:cSld>
  <p:clrMapOvr>
    <a:masterClrMapping/>
  </p:clrMapOvr>
  <p:transition>
    <p:pull dir="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50179" name="Rectangle 3"/>
          <p:cNvSpPr>
            <a:spLocks noGrp="1" noChangeArrowheads="1"/>
          </p:cNvSpPr>
          <p:nvPr>
            <p:ph type="body" idx="1"/>
          </p:nvPr>
        </p:nvSpPr>
        <p:spPr>
          <a:xfrm>
            <a:off x="452810" y="1364134"/>
            <a:ext cx="7264400" cy="4592637"/>
          </a:xfrm>
        </p:spPr>
        <p:txBody>
          <a:bodyPr/>
          <a:lstStyle/>
          <a:p>
            <a:pPr>
              <a:buFont typeface="Wingdings" panose="05000000000000000000" pitchFamily="2" charset="2"/>
              <a:buChar char="n"/>
            </a:pPr>
            <a:r>
              <a:rPr lang="en-AU" altLang="zh-CN" sz="2000" dirty="0" smtClean="0">
                <a:solidFill>
                  <a:srgbClr val="000000"/>
                </a:solidFill>
                <a:ea typeface="SimSun" panose="02010600030101010101" pitchFamily="2" charset="-122"/>
              </a:rPr>
              <a:t> Introduction</a:t>
            </a:r>
          </a:p>
          <a:p>
            <a:pPr>
              <a:buFont typeface="Wingdings" panose="05000000000000000000" pitchFamily="2" charset="2"/>
              <a:buChar char="n"/>
            </a:pPr>
            <a:r>
              <a:rPr lang="en-US" altLang="zh-CN" sz="2000" dirty="0" smtClean="0">
                <a:solidFill>
                  <a:srgbClr val="000000"/>
                </a:solidFill>
                <a:ea typeface="SimSun" panose="02010600030101010101" pitchFamily="2" charset="-122"/>
              </a:rPr>
              <a:t>Top-down</a:t>
            </a:r>
            <a:r>
              <a:rPr lang="en-AU" altLang="zh-CN" sz="2000" dirty="0" smtClean="0">
                <a:solidFill>
                  <a:srgbClr val="000000"/>
                </a:solidFill>
                <a:ea typeface="SimSun" panose="02010600030101010101" pitchFamily="2" charset="-122"/>
              </a:rPr>
              <a:t> Design </a:t>
            </a:r>
            <a:r>
              <a:rPr lang="en-US" altLang="zh-CN" sz="2000" dirty="0" smtClean="0">
                <a:solidFill>
                  <a:srgbClr val="000000"/>
                </a:solidFill>
                <a:ea typeface="SimSun" panose="02010600030101010101" pitchFamily="2" charset="-122"/>
              </a:rPr>
              <a:t>Process</a:t>
            </a:r>
            <a:endParaRPr lang="en-AU" altLang="zh-CN" sz="2000" dirty="0" smtClean="0">
              <a:solidFill>
                <a:srgbClr val="000000"/>
              </a:solidFill>
              <a:ea typeface="SimSun" panose="02010600030101010101" pitchFamily="2" charset="-122"/>
            </a:endParaRPr>
          </a:p>
          <a:p>
            <a:pPr>
              <a:buFont typeface="Wingdings" panose="05000000000000000000" pitchFamily="2" charset="2"/>
              <a:buChar char="n"/>
            </a:pPr>
            <a:r>
              <a:rPr lang="en-AU" altLang="zh-CN" sz="2000" dirty="0" smtClean="0">
                <a:solidFill>
                  <a:srgbClr val="FF00FF"/>
                </a:solidFill>
                <a:latin typeface="MonotypeSorts" charset="0"/>
                <a:ea typeface="SimSun" panose="02010600030101010101" pitchFamily="2" charset="-122"/>
              </a:rPr>
              <a:t> </a:t>
            </a:r>
            <a:r>
              <a:rPr lang="en-AU" altLang="zh-CN" sz="2000" dirty="0" smtClean="0">
                <a:solidFill>
                  <a:srgbClr val="000000"/>
                </a:solidFill>
                <a:ea typeface="SimSun" panose="02010600030101010101" pitchFamily="2" charset="-122"/>
              </a:rPr>
              <a:t>Distribution Design Issues</a:t>
            </a:r>
          </a:p>
          <a:p>
            <a:pPr>
              <a:buClr>
                <a:schemeClr val="accent2"/>
              </a:buClr>
              <a:buFont typeface="Wingdings" panose="05000000000000000000" pitchFamily="2" charset="2"/>
              <a:buChar char="n"/>
            </a:pPr>
            <a:r>
              <a:rPr lang="en-AU" altLang="zh-CN" sz="2000" dirty="0" smtClean="0">
                <a:solidFill>
                  <a:srgbClr val="FF00FF"/>
                </a:solidFill>
                <a:latin typeface="MonotypeSorts" charset="0"/>
                <a:ea typeface="SimSun" panose="02010600030101010101" pitchFamily="2" charset="-122"/>
              </a:rPr>
              <a:t> </a:t>
            </a:r>
            <a:r>
              <a:rPr lang="en-AU" altLang="zh-CN" sz="2000" dirty="0" smtClean="0">
                <a:solidFill>
                  <a:schemeClr val="accent2"/>
                </a:solidFill>
                <a:ea typeface="SimSun" panose="02010600030101010101" pitchFamily="2" charset="-122"/>
              </a:rPr>
              <a:t>Data Fragmentation Design</a:t>
            </a:r>
          </a:p>
          <a:p>
            <a:pPr lvl="1">
              <a:buFont typeface="Wingdings" panose="05000000000000000000" pitchFamily="2" charset="2"/>
              <a:buChar char="u"/>
            </a:pPr>
            <a:r>
              <a:rPr lang="en-US" altLang="zh-CN" sz="1800" dirty="0" smtClean="0">
                <a:solidFill>
                  <a:schemeClr val="accent2"/>
                </a:solidFill>
                <a:ea typeface="SimSun" panose="02010600030101010101" pitchFamily="2" charset="-122"/>
              </a:rPr>
              <a:t>Data Fragmentation Information</a:t>
            </a:r>
          </a:p>
          <a:p>
            <a:pPr lvl="1">
              <a:buSzTx/>
              <a:buFont typeface="Wingdings" panose="05000000000000000000" pitchFamily="2" charset="2"/>
              <a:buChar char="u"/>
            </a:pPr>
            <a:r>
              <a:rPr lang="en-US" altLang="zh-CN" sz="1800" dirty="0" smtClean="0">
                <a:ea typeface="SimSun" panose="02010600030101010101" pitchFamily="2" charset="-122"/>
              </a:rPr>
              <a:t>Horizontal Fragmentation (HF)</a:t>
            </a:r>
          </a:p>
          <a:p>
            <a:pPr lvl="2">
              <a:buSzTx/>
            </a:pPr>
            <a:r>
              <a:rPr lang="en-US" altLang="zh-CN" sz="1600" dirty="0" smtClean="0">
                <a:ea typeface="SimSun" panose="02010600030101010101" pitchFamily="2" charset="-122"/>
              </a:rPr>
              <a:t>Primary Horizontal Fragmentation (PHF)</a:t>
            </a:r>
          </a:p>
          <a:p>
            <a:pPr lvl="2">
              <a:buSzTx/>
            </a:pPr>
            <a:r>
              <a:rPr lang="en-US" altLang="zh-CN" sz="1600" dirty="0" smtClean="0">
                <a:ea typeface="SimSun" panose="02010600030101010101" pitchFamily="2" charset="-122"/>
              </a:rPr>
              <a:t>Derived Horizontal Fragmentation (DHF)</a:t>
            </a:r>
          </a:p>
          <a:p>
            <a:pPr lvl="2">
              <a:buSzTx/>
            </a:pPr>
            <a:r>
              <a:rPr lang="en-US" altLang="zh-CN" sz="1600" dirty="0" smtClean="0">
                <a:ea typeface="SimSun" panose="02010600030101010101" pitchFamily="2" charset="-122"/>
              </a:rPr>
              <a:t>Oracle Table Partition and Database </a:t>
            </a:r>
            <a:r>
              <a:rPr lang="en-US" altLang="zh-CN" sz="1600" dirty="0" err="1" smtClean="0">
                <a:ea typeface="SimSun" panose="02010600030101010101" pitchFamily="2" charset="-122"/>
              </a:rPr>
              <a:t>Sharding</a:t>
            </a:r>
            <a:endParaRPr lang="en-US" altLang="zh-CN" sz="1600" dirty="0" smtClean="0">
              <a:ea typeface="SimSun" panose="02010600030101010101" pitchFamily="2" charset="-122"/>
            </a:endParaRPr>
          </a:p>
          <a:p>
            <a:pPr lvl="1">
              <a:buSzTx/>
              <a:buFont typeface="Wingdings" panose="05000000000000000000" pitchFamily="2" charset="2"/>
              <a:buChar char="u"/>
            </a:pPr>
            <a:r>
              <a:rPr lang="en-US" altLang="zh-CN" sz="1800" dirty="0" smtClean="0">
                <a:ea typeface="SimSun" panose="02010600030101010101" pitchFamily="2" charset="-122"/>
              </a:rPr>
              <a:t>Vertical Fragmentation (VF)</a:t>
            </a:r>
          </a:p>
          <a:p>
            <a:pPr lvl="1">
              <a:buSzTx/>
              <a:buFont typeface="Wingdings" panose="05000000000000000000" pitchFamily="2" charset="2"/>
              <a:buChar char="u"/>
            </a:pPr>
            <a:r>
              <a:rPr lang="en-US" altLang="zh-CN" sz="1800" dirty="0" smtClean="0">
                <a:ea typeface="SimSun" panose="02010600030101010101" pitchFamily="2" charset="-122"/>
              </a:rPr>
              <a:t>Hybrid Fragmentation (HF)</a:t>
            </a:r>
            <a:endParaRPr lang="en-AU" altLang="zh-CN" sz="3500" dirty="0" smtClean="0">
              <a:ea typeface="SimSun" panose="02010600030101010101" pitchFamily="2" charset="-122"/>
            </a:endParaRPr>
          </a:p>
          <a:p>
            <a:pPr>
              <a:buFont typeface="Wingdings" panose="05000000000000000000" pitchFamily="2" charset="2"/>
              <a:buChar char="n"/>
            </a:pPr>
            <a:r>
              <a:rPr lang="en-AU" altLang="zh-CN" sz="2000" dirty="0" smtClean="0">
                <a:solidFill>
                  <a:srgbClr val="000000"/>
                </a:solidFill>
                <a:ea typeface="SimSun" panose="02010600030101010101" pitchFamily="2" charset="-122"/>
              </a:rPr>
              <a:t>Data Allocation Design</a:t>
            </a:r>
            <a:endParaRPr lang="en-US" altLang="zh-CN" sz="2200" dirty="0" smtClean="0">
              <a:solidFill>
                <a:srgbClr val="000000"/>
              </a:solidFill>
              <a:ea typeface="SimSun" panose="02010600030101010101" pitchFamily="2" charset="-122"/>
            </a:endParaRPr>
          </a:p>
          <a:p>
            <a:pPr>
              <a:buFont typeface="Wingdings" panose="05000000000000000000" pitchFamily="2" charset="2"/>
              <a:buChar char="n"/>
            </a:pPr>
            <a:r>
              <a:rPr lang="en-US" altLang="zh-CN" sz="2000" dirty="0" smtClean="0">
                <a:ea typeface="SimSun" panose="02010600030101010101" pitchFamily="2" charset="-122"/>
              </a:rPr>
              <a:t>Data Directory</a:t>
            </a:r>
          </a:p>
          <a:p>
            <a:pPr>
              <a:buFont typeface="Wingdings" panose="05000000000000000000" pitchFamily="2" charset="2"/>
              <a:buChar char="n"/>
            </a:pPr>
            <a:r>
              <a:rPr lang="en-US" altLang="zh-CN" sz="2000" dirty="0" smtClean="0">
                <a:ea typeface="SimSun" panose="02010600030101010101" pitchFamily="2" charset="-122"/>
              </a:rPr>
              <a:t>Summary</a:t>
            </a:r>
            <a:endParaRPr lang="en-AU" altLang="zh-CN" sz="2000"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mtClean="0">
                <a:ea typeface="SimSun" panose="02010600030101010101" pitchFamily="2" charset="-122"/>
              </a:rPr>
              <a:t>Data Fragmentation </a:t>
            </a:r>
            <a:r>
              <a:rPr lang="en-AU" altLang="zh-CN" smtClean="0">
                <a:ea typeface="SimSun" panose="02010600030101010101" pitchFamily="2" charset="-122"/>
              </a:rPr>
              <a:t>Design</a:t>
            </a:r>
            <a:endParaRPr lang="zh-CN" altLang="en-US" smtClean="0">
              <a:ea typeface="SimSun" panose="02010600030101010101" pitchFamily="2" charset="-122"/>
            </a:endParaRPr>
          </a:p>
        </p:txBody>
      </p:sp>
      <p:sp>
        <p:nvSpPr>
          <p:cNvPr id="51203" name="Rectangle 3"/>
          <p:cNvSpPr>
            <a:spLocks noGrp="1" noChangeArrowheads="1"/>
          </p:cNvSpPr>
          <p:nvPr>
            <p:ph type="body" idx="1"/>
          </p:nvPr>
        </p:nvSpPr>
        <p:spPr>
          <a:xfrm>
            <a:off x="381000" y="1524000"/>
            <a:ext cx="4953000" cy="4419600"/>
          </a:xfrm>
        </p:spPr>
        <p:txBody>
          <a:bodyPr/>
          <a:lstStyle/>
          <a:p>
            <a:pPr>
              <a:lnSpc>
                <a:spcPct val="80000"/>
              </a:lnSpc>
            </a:pPr>
            <a:r>
              <a:rPr lang="en-US" altLang="zh-CN" dirty="0" smtClean="0">
                <a:ea typeface="SimSun" panose="02010600030101010101" pitchFamily="2" charset="-122"/>
              </a:rPr>
              <a:t>Guidelines for fragmentation</a:t>
            </a:r>
          </a:p>
          <a:p>
            <a:pPr lvl="1">
              <a:lnSpc>
                <a:spcPct val="80000"/>
              </a:lnSpc>
            </a:pPr>
            <a:r>
              <a:rPr lang="en-US" altLang="zh-CN" dirty="0" smtClean="0">
                <a:ea typeface="SimSun" panose="02010600030101010101" pitchFamily="2" charset="-122"/>
              </a:rPr>
              <a:t>Given a database schema, </a:t>
            </a:r>
            <a:r>
              <a:rPr lang="en-US" altLang="zh-CN" dirty="0" smtClean="0">
                <a:solidFill>
                  <a:schemeClr val="accent2"/>
                </a:solidFill>
                <a:ea typeface="SimSun" panose="02010600030101010101" pitchFamily="2" charset="-122"/>
              </a:rPr>
              <a:t>how</a:t>
            </a:r>
            <a:r>
              <a:rPr lang="en-US" altLang="zh-CN" dirty="0" smtClean="0">
                <a:ea typeface="SimSun" panose="02010600030101010101" pitchFamily="2" charset="-122"/>
              </a:rPr>
              <a:t> to decompose it into fragments </a:t>
            </a:r>
            <a:r>
              <a:rPr lang="en-US" altLang="zh-CN" dirty="0" smtClean="0">
                <a:solidFill>
                  <a:schemeClr val="accent1"/>
                </a:solidFill>
                <a:ea typeface="SimSun" panose="02010600030101010101" pitchFamily="2" charset="-122"/>
              </a:rPr>
              <a:t>minimizing remote data access and update problems</a:t>
            </a:r>
          </a:p>
          <a:p>
            <a:pPr lvl="2">
              <a:lnSpc>
                <a:spcPct val="80000"/>
              </a:lnSpc>
            </a:pPr>
            <a:r>
              <a:rPr lang="en-US" altLang="zh-CN" i="1" dirty="0" smtClean="0">
                <a:solidFill>
                  <a:schemeClr val="accent2"/>
                </a:solidFill>
                <a:ea typeface="SimSun" panose="02010600030101010101" pitchFamily="2" charset="-122"/>
              </a:rPr>
              <a:t>Qualitative</a:t>
            </a:r>
            <a:r>
              <a:rPr lang="en-US" altLang="zh-CN" i="1" dirty="0" smtClean="0">
                <a:solidFill>
                  <a:schemeClr val="tx2"/>
                </a:solidFill>
                <a:ea typeface="SimSun" panose="02010600030101010101" pitchFamily="2" charset="-122"/>
              </a:rPr>
              <a:t> </a:t>
            </a:r>
            <a:r>
              <a:rPr lang="en-US" altLang="zh-CN" dirty="0" smtClean="0">
                <a:ea typeface="SimSun" panose="02010600030101010101" pitchFamily="2" charset="-122"/>
              </a:rPr>
              <a:t>aspect of the data guides the</a:t>
            </a:r>
            <a:r>
              <a:rPr lang="en-US" altLang="zh-CN" dirty="0" smtClean="0">
                <a:solidFill>
                  <a:schemeClr val="tx2"/>
                </a:solidFill>
                <a:ea typeface="SimSun" panose="02010600030101010101" pitchFamily="2" charset="-122"/>
              </a:rPr>
              <a:t> </a:t>
            </a:r>
            <a:r>
              <a:rPr lang="en-US" altLang="zh-CN" dirty="0" smtClean="0">
                <a:solidFill>
                  <a:schemeClr val="accent2"/>
                </a:solidFill>
                <a:ea typeface="SimSun" panose="02010600030101010101" pitchFamily="2" charset="-122"/>
              </a:rPr>
              <a:t>fragmentation</a:t>
            </a:r>
            <a:r>
              <a:rPr lang="en-US" altLang="zh-CN" dirty="0" smtClean="0">
                <a:solidFill>
                  <a:schemeClr val="tx2"/>
                </a:solidFill>
                <a:ea typeface="SimSun" panose="02010600030101010101" pitchFamily="2" charset="-122"/>
              </a:rPr>
              <a:t> </a:t>
            </a:r>
            <a:r>
              <a:rPr lang="en-US" altLang="zh-CN" dirty="0" smtClean="0">
                <a:ea typeface="SimSun" panose="02010600030101010101" pitchFamily="2" charset="-122"/>
              </a:rPr>
              <a:t>activity</a:t>
            </a:r>
          </a:p>
          <a:p>
            <a:pPr lvl="2">
              <a:lnSpc>
                <a:spcPct val="80000"/>
              </a:lnSpc>
            </a:pPr>
            <a:r>
              <a:rPr lang="en-US" altLang="zh-CN" i="1" dirty="0" smtClean="0">
                <a:solidFill>
                  <a:schemeClr val="accent2"/>
                </a:solidFill>
                <a:ea typeface="SimSun" panose="02010600030101010101" pitchFamily="2" charset="-122"/>
              </a:rPr>
              <a:t>Quantitative</a:t>
            </a:r>
            <a:r>
              <a:rPr lang="en-US" altLang="zh-CN" i="1" dirty="0" smtClean="0">
                <a:solidFill>
                  <a:schemeClr val="tx2"/>
                </a:solidFill>
                <a:ea typeface="SimSun" panose="02010600030101010101" pitchFamily="2" charset="-122"/>
              </a:rPr>
              <a:t> </a:t>
            </a:r>
            <a:r>
              <a:rPr lang="en-US" altLang="zh-CN" dirty="0" smtClean="0">
                <a:ea typeface="SimSun" panose="02010600030101010101" pitchFamily="2" charset="-122"/>
              </a:rPr>
              <a:t>aspect of the data guides the </a:t>
            </a:r>
            <a:r>
              <a:rPr lang="en-US" altLang="zh-CN" dirty="0" smtClean="0">
                <a:solidFill>
                  <a:schemeClr val="accent2"/>
                </a:solidFill>
                <a:ea typeface="SimSun" panose="02010600030101010101" pitchFamily="2" charset="-122"/>
              </a:rPr>
              <a:t>allocation</a:t>
            </a:r>
            <a:r>
              <a:rPr lang="en-US" altLang="zh-CN" dirty="0" smtClean="0">
                <a:solidFill>
                  <a:schemeClr val="tx2"/>
                </a:solidFill>
                <a:ea typeface="SimSun" panose="02010600030101010101" pitchFamily="2" charset="-122"/>
              </a:rPr>
              <a:t> </a:t>
            </a:r>
            <a:r>
              <a:rPr lang="en-US" altLang="zh-CN" dirty="0" smtClean="0">
                <a:ea typeface="SimSun" panose="02010600030101010101" pitchFamily="2" charset="-122"/>
              </a:rPr>
              <a:t>activity</a:t>
            </a:r>
          </a:p>
          <a:p>
            <a:pPr lvl="1">
              <a:lnSpc>
                <a:spcPct val="80000"/>
              </a:lnSpc>
            </a:pPr>
            <a:r>
              <a:rPr lang="en-US" altLang="zh-CN" dirty="0" smtClean="0">
                <a:solidFill>
                  <a:schemeClr val="accent2"/>
                </a:solidFill>
                <a:ea typeface="SimSun" panose="02010600030101010101" pitchFamily="2" charset="-122"/>
              </a:rPr>
              <a:t>20/80 rules</a:t>
            </a:r>
            <a:r>
              <a:rPr lang="en-US" altLang="zh-CN" dirty="0" smtClean="0">
                <a:solidFill>
                  <a:schemeClr val="tx2"/>
                </a:solidFill>
                <a:ea typeface="SimSun" panose="02010600030101010101" pitchFamily="2" charset="-122"/>
              </a:rPr>
              <a:t>: </a:t>
            </a:r>
            <a:r>
              <a:rPr lang="en-US" altLang="zh-CN" dirty="0" smtClean="0">
                <a:ea typeface="SimSun" panose="02010600030101010101" pitchFamily="2" charset="-122"/>
              </a:rPr>
              <a:t>most active 20% of queries account for 80% of the total data accesses</a:t>
            </a:r>
            <a:endParaRPr lang="zh-CN" altLang="en-US" dirty="0" smtClean="0">
              <a:ea typeface="SimSun" panose="02010600030101010101" pitchFamily="2" charset="-122"/>
            </a:endParaRPr>
          </a:p>
        </p:txBody>
      </p:sp>
      <p:sp>
        <p:nvSpPr>
          <p:cNvPr id="51204" name="Rectangle 4"/>
          <p:cNvSpPr>
            <a:spLocks noChangeArrowheads="1"/>
          </p:cNvSpPr>
          <p:nvPr/>
        </p:nvSpPr>
        <p:spPr bwMode="auto">
          <a:xfrm>
            <a:off x="5434013" y="1516063"/>
            <a:ext cx="2871787" cy="4346575"/>
          </a:xfrm>
          <a:prstGeom prst="rect">
            <a:avLst/>
          </a:prstGeom>
          <a:solidFill>
            <a:srgbClr val="CCFFCC">
              <a:alpha val="50195"/>
            </a:srgbClr>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51205" name="Rectangle 5"/>
          <p:cNvSpPr>
            <a:spLocks noChangeArrowheads="1"/>
          </p:cNvSpPr>
          <p:nvPr/>
        </p:nvSpPr>
        <p:spPr bwMode="auto">
          <a:xfrm>
            <a:off x="5510213" y="4849813"/>
            <a:ext cx="2451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a:latin typeface="Times New Roman" panose="02020603050405020304" pitchFamily="18" charset="0"/>
                <a:ea typeface="SimSun" panose="02010600030101010101" pitchFamily="2" charset="-122"/>
              </a:rPr>
              <a:t>Computer System </a:t>
            </a:r>
            <a:br>
              <a:rPr lang="en-US" altLang="zh-CN" b="0">
                <a:latin typeface="Times New Roman" panose="02020603050405020304" pitchFamily="18" charset="0"/>
                <a:ea typeface="SimSun" panose="02010600030101010101" pitchFamily="2" charset="-122"/>
              </a:rPr>
            </a:br>
            <a:r>
              <a:rPr lang="en-US" altLang="zh-CN" b="0">
                <a:latin typeface="Times New Roman" panose="02020603050405020304" pitchFamily="18" charset="0"/>
                <a:ea typeface="SimSun" panose="02010600030101010101" pitchFamily="2" charset="-122"/>
              </a:rPr>
              <a:t>Information</a:t>
            </a:r>
          </a:p>
        </p:txBody>
      </p:sp>
      <p:sp>
        <p:nvSpPr>
          <p:cNvPr id="51206" name="Rectangle 6"/>
          <p:cNvSpPr>
            <a:spLocks noChangeArrowheads="1"/>
          </p:cNvSpPr>
          <p:nvPr/>
        </p:nvSpPr>
        <p:spPr bwMode="auto">
          <a:xfrm>
            <a:off x="5662613" y="2670175"/>
            <a:ext cx="21447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a:latin typeface="Times New Roman" panose="02020603050405020304" pitchFamily="18" charset="0"/>
                <a:ea typeface="SimSun" panose="02010600030101010101" pitchFamily="2" charset="-122"/>
              </a:rPr>
              <a:t>Communication</a:t>
            </a:r>
            <a:br>
              <a:rPr lang="en-US" altLang="zh-CN" b="0">
                <a:latin typeface="Times New Roman" panose="02020603050405020304" pitchFamily="18" charset="0"/>
                <a:ea typeface="SimSun" panose="02010600030101010101" pitchFamily="2" charset="-122"/>
              </a:rPr>
            </a:br>
            <a:r>
              <a:rPr lang="en-US" altLang="zh-CN" b="0">
                <a:latin typeface="Times New Roman" panose="02020603050405020304" pitchFamily="18" charset="0"/>
                <a:ea typeface="SimSun" panose="02010600030101010101" pitchFamily="2" charset="-122"/>
              </a:rPr>
              <a:t> Information</a:t>
            </a:r>
          </a:p>
        </p:txBody>
      </p:sp>
      <p:sp>
        <p:nvSpPr>
          <p:cNvPr id="51207" name="Rectangle 7"/>
          <p:cNvSpPr>
            <a:spLocks noChangeArrowheads="1"/>
          </p:cNvSpPr>
          <p:nvPr/>
        </p:nvSpPr>
        <p:spPr bwMode="auto">
          <a:xfrm>
            <a:off x="5878513" y="3759200"/>
            <a:ext cx="171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a:solidFill>
                  <a:schemeClr val="accent2"/>
                </a:solidFill>
                <a:latin typeface="Times New Roman" panose="02020603050405020304" pitchFamily="18" charset="0"/>
                <a:ea typeface="SimSun" panose="02010600030101010101" pitchFamily="2" charset="-122"/>
              </a:rPr>
              <a:t>Application</a:t>
            </a:r>
            <a:br>
              <a:rPr lang="en-US" altLang="zh-CN" b="0">
                <a:solidFill>
                  <a:schemeClr val="accent2"/>
                </a:solidFill>
                <a:latin typeface="Times New Roman" panose="02020603050405020304" pitchFamily="18" charset="0"/>
                <a:ea typeface="SimSun" panose="02010600030101010101" pitchFamily="2" charset="-122"/>
              </a:rPr>
            </a:br>
            <a:r>
              <a:rPr lang="en-US" altLang="zh-CN" b="0">
                <a:solidFill>
                  <a:schemeClr val="accent2"/>
                </a:solidFill>
                <a:latin typeface="Times New Roman" panose="02020603050405020304" pitchFamily="18" charset="0"/>
                <a:ea typeface="SimSun" panose="02010600030101010101" pitchFamily="2" charset="-122"/>
              </a:rPr>
              <a:t> Information</a:t>
            </a:r>
          </a:p>
        </p:txBody>
      </p:sp>
      <p:sp>
        <p:nvSpPr>
          <p:cNvPr id="51208" name="Rectangle 8"/>
          <p:cNvSpPr>
            <a:spLocks noChangeArrowheads="1"/>
          </p:cNvSpPr>
          <p:nvPr/>
        </p:nvSpPr>
        <p:spPr bwMode="auto">
          <a:xfrm>
            <a:off x="5878513" y="1581150"/>
            <a:ext cx="171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b="0">
                <a:solidFill>
                  <a:srgbClr val="0033CC"/>
                </a:solidFill>
                <a:latin typeface="Times New Roman" panose="02020603050405020304" pitchFamily="18" charset="0"/>
                <a:ea typeface="SimSun" panose="02010600030101010101" pitchFamily="2" charset="-122"/>
              </a:rPr>
              <a:t>Database</a:t>
            </a:r>
            <a:br>
              <a:rPr lang="en-US" altLang="zh-CN" b="0">
                <a:solidFill>
                  <a:srgbClr val="0033CC"/>
                </a:solidFill>
                <a:latin typeface="Times New Roman" panose="02020603050405020304" pitchFamily="18" charset="0"/>
                <a:ea typeface="SimSun" panose="02010600030101010101" pitchFamily="2" charset="-122"/>
              </a:rPr>
            </a:br>
            <a:r>
              <a:rPr lang="en-US" altLang="zh-CN" b="0">
                <a:solidFill>
                  <a:srgbClr val="0033CC"/>
                </a:solidFill>
                <a:latin typeface="Times New Roman" panose="02020603050405020304" pitchFamily="18" charset="0"/>
                <a:ea typeface="SimSun" panose="02010600030101010101" pitchFamily="2" charset="-122"/>
              </a:rPr>
              <a:t> Information</a:t>
            </a:r>
          </a:p>
        </p:txBody>
      </p:sp>
    </p:spTree>
  </p:cSld>
  <p:clrMapOvr>
    <a:masterClrMapping/>
  </p:clrMapOvr>
  <p:transition>
    <p:pull dir="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a:t>
            </a:r>
            <a:r>
              <a:rPr lang="en-US" altLang="zh-CN" sz="2400" smtClean="0">
                <a:ea typeface="SimSun" panose="02010600030101010101" pitchFamily="2" charset="-122"/>
              </a:rPr>
              <a:t>: basic definition</a:t>
            </a:r>
            <a:endParaRPr lang="zh-CN" altLang="en-US" sz="2400" smtClean="0">
              <a:ea typeface="SimSun" panose="02010600030101010101" pitchFamily="2" charset="-122"/>
            </a:endParaRPr>
          </a:p>
        </p:txBody>
      </p:sp>
      <p:sp>
        <p:nvSpPr>
          <p:cNvPr id="53251" name="Rectangle 3"/>
          <p:cNvSpPr>
            <a:spLocks noGrp="1" noChangeArrowheads="1"/>
          </p:cNvSpPr>
          <p:nvPr>
            <p:ph type="body" idx="1"/>
          </p:nvPr>
        </p:nvSpPr>
        <p:spPr>
          <a:xfrm>
            <a:off x="381000" y="1524000"/>
            <a:ext cx="8077200" cy="4572000"/>
          </a:xfrm>
        </p:spPr>
        <p:txBody>
          <a:bodyPr/>
          <a:lstStyle/>
          <a:p>
            <a:pPr>
              <a:lnSpc>
                <a:spcPct val="80000"/>
              </a:lnSpc>
            </a:pPr>
            <a:r>
              <a:rPr lang="en-US" altLang="zh-CN" sz="2200" smtClean="0">
                <a:solidFill>
                  <a:schemeClr val="accent2"/>
                </a:solidFill>
                <a:ea typeface="SimSun" panose="02010600030101010101" pitchFamily="2" charset="-122"/>
              </a:rPr>
              <a:t>Database Information</a:t>
            </a:r>
            <a:r>
              <a:rPr lang="en-US" altLang="zh-CN" sz="2200" smtClean="0">
                <a:ea typeface="SimSun" panose="02010600030101010101" pitchFamily="2" charset="-122"/>
              </a:rPr>
              <a:t>: </a:t>
            </a:r>
            <a:r>
              <a:rPr lang="en-US" altLang="zh-CN" sz="2200" smtClean="0">
                <a:solidFill>
                  <a:srgbClr val="FF0000"/>
                </a:solidFill>
                <a:ea typeface="SimSun" panose="02010600030101010101" pitchFamily="2" charset="-122"/>
              </a:rPr>
              <a:t>global conceptual schema</a:t>
            </a:r>
          </a:p>
          <a:p>
            <a:pPr lvl="1">
              <a:lnSpc>
                <a:spcPct val="80000"/>
              </a:lnSpc>
            </a:pPr>
            <a:r>
              <a:rPr lang="en-US" altLang="zh-CN" smtClean="0">
                <a:solidFill>
                  <a:srgbClr val="0536D2"/>
                </a:solidFill>
                <a:ea typeface="SimSun" panose="02010600030101010101" pitchFamily="2" charset="-122"/>
              </a:rPr>
              <a:t>Qualitative</a:t>
            </a:r>
            <a:r>
              <a:rPr lang="en-US" altLang="zh-CN" smtClean="0">
                <a:ea typeface="SimSun" panose="02010600030101010101" pitchFamily="2" charset="-122"/>
              </a:rPr>
              <a:t> information: </a:t>
            </a:r>
            <a:r>
              <a:rPr lang="en-US" altLang="zh-CN" smtClean="0">
                <a:solidFill>
                  <a:schemeClr val="accent2"/>
                </a:solidFill>
                <a:ea typeface="SimSun" panose="02010600030101010101" pitchFamily="2" charset="-122"/>
              </a:rPr>
              <a:t>join graph</a:t>
            </a:r>
          </a:p>
          <a:p>
            <a:pPr lvl="2">
              <a:lnSpc>
                <a:spcPct val="80000"/>
              </a:lnSpc>
            </a:pPr>
            <a:r>
              <a:rPr lang="en-US" altLang="zh-CN" smtClean="0">
                <a:solidFill>
                  <a:schemeClr val="accent2"/>
                </a:solidFill>
                <a:ea typeface="SimSun" panose="02010600030101010101" pitchFamily="2" charset="-122"/>
              </a:rPr>
              <a:t>equi-join</a:t>
            </a:r>
            <a:r>
              <a:rPr lang="en-US" altLang="zh-CN" smtClean="0">
                <a:ea typeface="SimSun" panose="02010600030101010101" pitchFamily="2" charset="-122"/>
              </a:rPr>
              <a:t> relationships among relations</a:t>
            </a:r>
          </a:p>
          <a:p>
            <a:pPr>
              <a:lnSpc>
                <a:spcPct val="80000"/>
              </a:lnSpc>
            </a:pPr>
            <a:endParaRPr lang="zh-CN" altLang="en-US" sz="2000" smtClean="0">
              <a:ea typeface="SimSun" panose="02010600030101010101" pitchFamily="2" charset="-122"/>
            </a:endParaRPr>
          </a:p>
          <a:p>
            <a:pPr>
              <a:lnSpc>
                <a:spcPct val="80000"/>
              </a:lnSpc>
            </a:pPr>
            <a:endParaRPr lang="zh-CN" altLang="en-US" sz="1800" smtClean="0">
              <a:ea typeface="SimSun" panose="02010600030101010101" pitchFamily="2" charset="-122"/>
            </a:endParaRPr>
          </a:p>
          <a:p>
            <a:pPr>
              <a:lnSpc>
                <a:spcPct val="80000"/>
              </a:lnSpc>
            </a:pPr>
            <a:endParaRPr lang="zh-CN" altLang="en-US" sz="1800" smtClean="0">
              <a:ea typeface="SimSun" panose="02010600030101010101" pitchFamily="2" charset="-122"/>
            </a:endParaRPr>
          </a:p>
          <a:p>
            <a:pPr>
              <a:lnSpc>
                <a:spcPct val="80000"/>
              </a:lnSpc>
            </a:pPr>
            <a:endParaRPr lang="zh-CN" altLang="en-US" sz="1800" smtClean="0">
              <a:ea typeface="SimSun" panose="02010600030101010101" pitchFamily="2" charset="-122"/>
            </a:endParaRPr>
          </a:p>
          <a:p>
            <a:pPr>
              <a:lnSpc>
                <a:spcPct val="80000"/>
              </a:lnSpc>
            </a:pPr>
            <a:endParaRPr lang="zh-CN" altLang="en-US" sz="1800" smtClean="0">
              <a:ea typeface="SimSun" panose="02010600030101010101" pitchFamily="2" charset="-122"/>
            </a:endParaRPr>
          </a:p>
          <a:p>
            <a:pPr>
              <a:lnSpc>
                <a:spcPct val="80000"/>
              </a:lnSpc>
            </a:pPr>
            <a:endParaRPr lang="zh-CN" altLang="en-US" sz="1800" smtClean="0">
              <a:ea typeface="SimSun" panose="02010600030101010101" pitchFamily="2" charset="-122"/>
            </a:endParaRPr>
          </a:p>
          <a:p>
            <a:pPr>
              <a:lnSpc>
                <a:spcPct val="80000"/>
              </a:lnSpc>
            </a:pPr>
            <a:endParaRPr lang="zh-CN" altLang="en-US" sz="1800" smtClean="0">
              <a:ea typeface="SimSun" panose="02010600030101010101" pitchFamily="2" charset="-122"/>
            </a:endParaRPr>
          </a:p>
          <a:p>
            <a:pPr>
              <a:lnSpc>
                <a:spcPct val="80000"/>
              </a:lnSpc>
            </a:pPr>
            <a:endParaRPr lang="zh-CN" altLang="en-US" sz="1800" smtClean="0">
              <a:ea typeface="SimSun" panose="02010600030101010101" pitchFamily="2" charset="-122"/>
            </a:endParaRPr>
          </a:p>
          <a:p>
            <a:pPr lvl="1">
              <a:lnSpc>
                <a:spcPct val="80000"/>
              </a:lnSpc>
            </a:pPr>
            <a:endParaRPr lang="en-US" altLang="zh-CN" sz="3500" smtClean="0">
              <a:ea typeface="SimSun" panose="02010600030101010101" pitchFamily="2" charset="-122"/>
            </a:endParaRPr>
          </a:p>
          <a:p>
            <a:pPr lvl="1">
              <a:lnSpc>
                <a:spcPct val="80000"/>
              </a:lnSpc>
            </a:pPr>
            <a:r>
              <a:rPr lang="en-US" altLang="zh-CN" smtClean="0">
                <a:solidFill>
                  <a:srgbClr val="0536D2"/>
                </a:solidFill>
                <a:ea typeface="SimSun" panose="02010600030101010101" pitchFamily="2" charset="-122"/>
              </a:rPr>
              <a:t>Quantitative</a:t>
            </a:r>
            <a:r>
              <a:rPr lang="en-US" altLang="zh-CN" smtClean="0">
                <a:ea typeface="SimSun" panose="02010600030101010101" pitchFamily="2" charset="-122"/>
              </a:rPr>
              <a:t> information</a:t>
            </a:r>
          </a:p>
          <a:p>
            <a:pPr lvl="2">
              <a:lnSpc>
                <a:spcPct val="80000"/>
              </a:lnSpc>
            </a:pPr>
            <a:r>
              <a:rPr lang="en-US" altLang="zh-CN" smtClean="0">
                <a:ea typeface="SimSun" panose="02010600030101010101" pitchFamily="2" charset="-122"/>
              </a:rPr>
              <a:t>cardinality of each relation:</a:t>
            </a:r>
            <a:r>
              <a:rPr lang="zh-CN" altLang="en-US" smtClean="0">
                <a:ea typeface="SimSun" panose="02010600030101010101" pitchFamily="2" charset="-122"/>
              </a:rPr>
              <a:t> </a:t>
            </a:r>
            <a:r>
              <a:rPr lang="en-US" altLang="zh-CN" smtClean="0">
                <a:ea typeface="SimSun" panose="02010600030101010101" pitchFamily="2" charset="-122"/>
              </a:rPr>
              <a:t>card(R )</a:t>
            </a:r>
          </a:p>
        </p:txBody>
      </p:sp>
      <p:sp>
        <p:nvSpPr>
          <p:cNvPr id="53252" name="Text Box 7"/>
          <p:cNvSpPr txBox="1">
            <a:spLocks noChangeArrowheads="1"/>
          </p:cNvSpPr>
          <p:nvPr/>
        </p:nvSpPr>
        <p:spPr bwMode="auto">
          <a:xfrm>
            <a:off x="1692275" y="2935288"/>
            <a:ext cx="1552575" cy="3794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u="sng">
                <a:ea typeface="SimSun" panose="02010600030101010101" pitchFamily="2" charset="-122"/>
              </a:rPr>
              <a:t>TITLE</a:t>
            </a:r>
            <a:r>
              <a:rPr lang="en-US" altLang="zh-CN" sz="2000">
                <a:ea typeface="SimSun" panose="02010600030101010101" pitchFamily="2" charset="-122"/>
              </a:rPr>
              <a:t>, SAL</a:t>
            </a:r>
          </a:p>
        </p:txBody>
      </p:sp>
      <p:sp>
        <p:nvSpPr>
          <p:cNvPr id="2054" name="Text Box 8"/>
          <p:cNvSpPr txBox="1">
            <a:spLocks noChangeArrowheads="1"/>
          </p:cNvSpPr>
          <p:nvPr/>
        </p:nvSpPr>
        <p:spPr bwMode="auto">
          <a:xfrm>
            <a:off x="1524000" y="2514600"/>
            <a:ext cx="671513" cy="369888"/>
          </a:xfrm>
          <a:prstGeom prst="rect">
            <a:avLst/>
          </a:prstGeom>
          <a:noFill/>
          <a:ln w="12700">
            <a:noFill/>
            <a:miter lim="800000"/>
            <a:headEnd/>
            <a:tailEnd/>
          </a:ln>
        </p:spPr>
        <p:txBody>
          <a:bodyPr wrap="none">
            <a:spAutoFit/>
          </a:bodyPr>
          <a:lstStyle/>
          <a:p>
            <a:pPr>
              <a:lnSpc>
                <a:spcPct val="90000"/>
              </a:lnSpc>
              <a:defRPr/>
            </a:pPr>
            <a:r>
              <a:rPr lang="en-US" altLang="zh-CN" sz="2000" b="1" dirty="0">
                <a:solidFill>
                  <a:schemeClr val="tx2">
                    <a:lumMod val="50000"/>
                    <a:lumOff val="50000"/>
                  </a:schemeClr>
                </a:solidFill>
                <a:ea typeface="SimSun" pitchFamily="2" charset="-122"/>
              </a:rPr>
              <a:t>PAY</a:t>
            </a:r>
          </a:p>
        </p:txBody>
      </p:sp>
      <p:sp>
        <p:nvSpPr>
          <p:cNvPr id="53254" name="Text Box 9"/>
          <p:cNvSpPr txBox="1">
            <a:spLocks noChangeArrowheads="1"/>
          </p:cNvSpPr>
          <p:nvPr/>
        </p:nvSpPr>
        <p:spPr bwMode="auto">
          <a:xfrm>
            <a:off x="1616075" y="4154488"/>
            <a:ext cx="2652713" cy="3794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u="sng">
                <a:ea typeface="SimSun" panose="02010600030101010101" pitchFamily="2" charset="-122"/>
              </a:rPr>
              <a:t>ENO</a:t>
            </a:r>
            <a:r>
              <a:rPr lang="en-US" altLang="zh-CN" sz="2000">
                <a:ea typeface="SimSun" panose="02010600030101010101" pitchFamily="2" charset="-122"/>
              </a:rPr>
              <a:t>, ENAME, TITLE</a:t>
            </a:r>
          </a:p>
        </p:txBody>
      </p:sp>
      <p:sp>
        <p:nvSpPr>
          <p:cNvPr id="2056" name="Text Box 10"/>
          <p:cNvSpPr txBox="1">
            <a:spLocks noChangeArrowheads="1"/>
          </p:cNvSpPr>
          <p:nvPr/>
        </p:nvSpPr>
        <p:spPr bwMode="auto">
          <a:xfrm>
            <a:off x="1447800" y="3733800"/>
            <a:ext cx="735013" cy="366713"/>
          </a:xfrm>
          <a:prstGeom prst="rect">
            <a:avLst/>
          </a:prstGeom>
          <a:noFill/>
          <a:ln w="12700">
            <a:noFill/>
            <a:miter lim="800000"/>
            <a:headEnd/>
            <a:tailEnd/>
          </a:ln>
        </p:spPr>
        <p:txBody>
          <a:bodyPr wrap="none">
            <a:spAutoFit/>
          </a:bodyPr>
          <a:lstStyle/>
          <a:p>
            <a:pPr>
              <a:lnSpc>
                <a:spcPct val="90000"/>
              </a:lnSpc>
              <a:defRPr/>
            </a:pPr>
            <a:r>
              <a:rPr lang="en-US" altLang="zh-CN" sz="2000" b="1" dirty="0">
                <a:solidFill>
                  <a:schemeClr val="tx2">
                    <a:lumMod val="50000"/>
                    <a:lumOff val="50000"/>
                  </a:schemeClr>
                </a:solidFill>
                <a:ea typeface="SimSun" pitchFamily="2" charset="-122"/>
              </a:rPr>
              <a:t>EMP</a:t>
            </a:r>
          </a:p>
        </p:txBody>
      </p:sp>
      <p:sp>
        <p:nvSpPr>
          <p:cNvPr id="53256" name="Text Box 11"/>
          <p:cNvSpPr txBox="1">
            <a:spLocks noChangeArrowheads="1"/>
          </p:cNvSpPr>
          <p:nvPr/>
        </p:nvSpPr>
        <p:spPr bwMode="auto">
          <a:xfrm>
            <a:off x="4845050" y="4114800"/>
            <a:ext cx="3697288" cy="379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u="sng">
                <a:ea typeface="SimSun" panose="02010600030101010101" pitchFamily="2" charset="-122"/>
              </a:rPr>
              <a:t>PNO</a:t>
            </a:r>
            <a:r>
              <a:rPr lang="en-US" altLang="zh-CN" sz="2000">
                <a:ea typeface="SimSun" panose="02010600030101010101" pitchFamily="2" charset="-122"/>
              </a:rPr>
              <a:t>, PNAME, BUDGET, LOC</a:t>
            </a:r>
          </a:p>
        </p:txBody>
      </p:sp>
      <p:sp>
        <p:nvSpPr>
          <p:cNvPr id="2058" name="Text Box 12"/>
          <p:cNvSpPr txBox="1">
            <a:spLocks noChangeArrowheads="1"/>
          </p:cNvSpPr>
          <p:nvPr/>
        </p:nvSpPr>
        <p:spPr bwMode="auto">
          <a:xfrm>
            <a:off x="4800600" y="3694113"/>
            <a:ext cx="876300" cy="366712"/>
          </a:xfrm>
          <a:prstGeom prst="rect">
            <a:avLst/>
          </a:prstGeom>
          <a:noFill/>
          <a:ln w="12700">
            <a:noFill/>
            <a:miter lim="800000"/>
            <a:headEnd/>
            <a:tailEnd/>
          </a:ln>
        </p:spPr>
        <p:txBody>
          <a:bodyPr wrap="none">
            <a:spAutoFit/>
          </a:bodyPr>
          <a:lstStyle/>
          <a:p>
            <a:pPr>
              <a:lnSpc>
                <a:spcPct val="90000"/>
              </a:lnSpc>
              <a:defRPr/>
            </a:pPr>
            <a:r>
              <a:rPr lang="en-US" altLang="zh-CN" sz="2000" b="1" dirty="0">
                <a:solidFill>
                  <a:schemeClr val="tx2">
                    <a:lumMod val="50000"/>
                    <a:lumOff val="50000"/>
                  </a:schemeClr>
                </a:solidFill>
                <a:ea typeface="SimSun" pitchFamily="2" charset="-122"/>
              </a:rPr>
              <a:t>PROJ</a:t>
            </a:r>
          </a:p>
        </p:txBody>
      </p:sp>
      <p:sp>
        <p:nvSpPr>
          <p:cNvPr id="53258" name="Text Box 13"/>
          <p:cNvSpPr txBox="1">
            <a:spLocks noChangeArrowheads="1"/>
          </p:cNvSpPr>
          <p:nvPr/>
        </p:nvSpPr>
        <p:spPr bwMode="auto">
          <a:xfrm>
            <a:off x="4114800" y="5180013"/>
            <a:ext cx="2963863" cy="3794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u="sng">
                <a:ea typeface="SimSun" panose="02010600030101010101" pitchFamily="2" charset="-122"/>
              </a:rPr>
              <a:t>ENO</a:t>
            </a:r>
            <a:r>
              <a:rPr lang="en-US" altLang="zh-CN" sz="2000">
                <a:ea typeface="SimSun" panose="02010600030101010101" pitchFamily="2" charset="-122"/>
              </a:rPr>
              <a:t>, </a:t>
            </a:r>
            <a:r>
              <a:rPr lang="en-US" altLang="zh-CN" sz="2000" u="sng">
                <a:ea typeface="SimSun" panose="02010600030101010101" pitchFamily="2" charset="-122"/>
              </a:rPr>
              <a:t>PNO</a:t>
            </a:r>
            <a:r>
              <a:rPr lang="en-US" altLang="zh-CN" sz="2000">
                <a:ea typeface="SimSun" panose="02010600030101010101" pitchFamily="2" charset="-122"/>
              </a:rPr>
              <a:t>, RESP, DUR</a:t>
            </a:r>
          </a:p>
        </p:txBody>
      </p:sp>
      <p:sp>
        <p:nvSpPr>
          <p:cNvPr id="2060" name="Text Box 14"/>
          <p:cNvSpPr txBox="1">
            <a:spLocks noChangeArrowheads="1"/>
          </p:cNvSpPr>
          <p:nvPr/>
        </p:nvSpPr>
        <p:spPr bwMode="auto">
          <a:xfrm>
            <a:off x="3200400" y="4953000"/>
            <a:ext cx="735013" cy="366713"/>
          </a:xfrm>
          <a:prstGeom prst="rect">
            <a:avLst/>
          </a:prstGeom>
          <a:noFill/>
          <a:ln w="12700">
            <a:noFill/>
            <a:miter lim="800000"/>
            <a:headEnd/>
            <a:tailEnd/>
          </a:ln>
        </p:spPr>
        <p:txBody>
          <a:bodyPr wrap="none">
            <a:spAutoFit/>
          </a:bodyPr>
          <a:lstStyle/>
          <a:p>
            <a:pPr>
              <a:lnSpc>
                <a:spcPct val="90000"/>
              </a:lnSpc>
              <a:defRPr/>
            </a:pPr>
            <a:r>
              <a:rPr lang="en-US" altLang="zh-CN" sz="2000" b="1" dirty="0">
                <a:solidFill>
                  <a:schemeClr val="tx2">
                    <a:lumMod val="50000"/>
                    <a:lumOff val="50000"/>
                  </a:schemeClr>
                </a:solidFill>
                <a:ea typeface="SimSun" pitchFamily="2" charset="-122"/>
              </a:rPr>
              <a:t>ASG</a:t>
            </a:r>
          </a:p>
        </p:txBody>
      </p:sp>
      <p:graphicFrame>
        <p:nvGraphicFramePr>
          <p:cNvPr id="109583" name="Object 15"/>
          <p:cNvGraphicFramePr>
            <a:graphicFrameLocks noChangeAspect="1"/>
          </p:cNvGraphicFramePr>
          <p:nvPr/>
        </p:nvGraphicFramePr>
        <p:xfrm>
          <a:off x="7010400" y="2514600"/>
          <a:ext cx="1057275" cy="1257300"/>
        </p:xfrm>
        <a:graphic>
          <a:graphicData uri="http://schemas.openxmlformats.org/presentationml/2006/ole">
            <mc:AlternateContent xmlns:mc="http://schemas.openxmlformats.org/markup-compatibility/2006">
              <mc:Choice xmlns:v="urn:schemas-microsoft-com:vml" Requires="v">
                <p:oleObj spid="_x0000_s53313" name="位图图像" r:id="rId4" imgW="1057423" imgH="1257476" progId="Paint.Picture">
                  <p:embed/>
                </p:oleObj>
              </mc:Choice>
              <mc:Fallback>
                <p:oleObj name="位图图像" r:id="rId4" imgW="1057423" imgH="1257476" progId="Paint.Picture">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514600"/>
                        <a:ext cx="10572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84" name="Oval 16"/>
          <p:cNvSpPr>
            <a:spLocks noChangeArrowheads="1"/>
          </p:cNvSpPr>
          <p:nvPr/>
        </p:nvSpPr>
        <p:spPr bwMode="auto">
          <a:xfrm>
            <a:off x="1600200" y="2819400"/>
            <a:ext cx="990600" cy="609600"/>
          </a:xfrm>
          <a:prstGeom prst="ellipse">
            <a:avLst/>
          </a:prstGeom>
          <a:noFill/>
          <a:ln w="38100" cap="rnd">
            <a:solidFill>
              <a:srgbClr val="00FF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09585" name="Oval 17"/>
          <p:cNvSpPr>
            <a:spLocks noChangeArrowheads="1"/>
          </p:cNvSpPr>
          <p:nvPr/>
        </p:nvSpPr>
        <p:spPr bwMode="auto">
          <a:xfrm>
            <a:off x="3352800" y="3962400"/>
            <a:ext cx="990600" cy="609600"/>
          </a:xfrm>
          <a:prstGeom prst="ellipse">
            <a:avLst/>
          </a:prstGeom>
          <a:noFill/>
          <a:ln w="38100" cap="rnd">
            <a:solidFill>
              <a:srgbClr val="00FF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109586" name="Line 18"/>
          <p:cNvSpPr>
            <a:spLocks noChangeShapeType="1"/>
          </p:cNvSpPr>
          <p:nvPr/>
        </p:nvSpPr>
        <p:spPr bwMode="auto">
          <a:xfrm>
            <a:off x="2590800" y="3276600"/>
            <a:ext cx="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7" name="Text Box 19"/>
          <p:cNvSpPr txBox="1">
            <a:spLocks noChangeArrowheads="1"/>
          </p:cNvSpPr>
          <p:nvPr/>
        </p:nvSpPr>
        <p:spPr bwMode="auto">
          <a:xfrm>
            <a:off x="2667000" y="3429000"/>
            <a:ext cx="4206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L1</a:t>
            </a:r>
          </a:p>
        </p:txBody>
      </p:sp>
      <p:sp>
        <p:nvSpPr>
          <p:cNvPr id="109588" name="Line 20"/>
          <p:cNvSpPr>
            <a:spLocks noChangeShapeType="1"/>
          </p:cNvSpPr>
          <p:nvPr/>
        </p:nvSpPr>
        <p:spPr bwMode="auto">
          <a:xfrm>
            <a:off x="3276600" y="4532313"/>
            <a:ext cx="12954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9589" name="Text Box 21"/>
          <p:cNvSpPr txBox="1">
            <a:spLocks noChangeArrowheads="1"/>
          </p:cNvSpPr>
          <p:nvPr/>
        </p:nvSpPr>
        <p:spPr bwMode="auto">
          <a:xfrm>
            <a:off x="4038600" y="4648200"/>
            <a:ext cx="4206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L2</a:t>
            </a:r>
          </a:p>
        </p:txBody>
      </p:sp>
      <p:sp>
        <p:nvSpPr>
          <p:cNvPr id="109590" name="Text Box 22"/>
          <p:cNvSpPr txBox="1">
            <a:spLocks noChangeArrowheads="1"/>
          </p:cNvSpPr>
          <p:nvPr/>
        </p:nvSpPr>
        <p:spPr bwMode="auto">
          <a:xfrm>
            <a:off x="5181600" y="4648200"/>
            <a:ext cx="4206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L3</a:t>
            </a:r>
          </a:p>
        </p:txBody>
      </p:sp>
      <p:sp>
        <p:nvSpPr>
          <p:cNvPr id="109591" name="Line 23"/>
          <p:cNvSpPr>
            <a:spLocks noChangeShapeType="1"/>
          </p:cNvSpPr>
          <p:nvPr/>
        </p:nvSpPr>
        <p:spPr bwMode="auto">
          <a:xfrm flipH="1">
            <a:off x="5105400" y="4532313"/>
            <a:ext cx="8382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矩形 20"/>
          <p:cNvSpPr>
            <a:spLocks noChangeArrowheads="1"/>
          </p:cNvSpPr>
          <p:nvPr/>
        </p:nvSpPr>
        <p:spPr bwMode="auto">
          <a:xfrm>
            <a:off x="668338" y="5611813"/>
            <a:ext cx="6985000" cy="720725"/>
          </a:xfrm>
          <a:prstGeom prst="rect">
            <a:avLst/>
          </a:prstGeom>
          <a:solidFill>
            <a:schemeClr val="bg1"/>
          </a:solidFill>
          <a:ln>
            <a:noFill/>
          </a:ln>
          <a:effectLst>
            <a:outerShdw dist="71842" dir="2700000" algn="ctr" rotWithShape="0">
              <a:schemeClr val="bg1"/>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endParaRPr lang="zh-CN" altLang="en-US" sz="1600" b="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9583"/>
                                        </p:tgtEl>
                                        <p:attrNameLst>
                                          <p:attrName>style.visibility</p:attrName>
                                        </p:attrNameLst>
                                      </p:cBhvr>
                                      <p:to>
                                        <p:strVal val="visible"/>
                                      </p:to>
                                    </p:set>
                                    <p:anim calcmode="lin" valueType="num">
                                      <p:cBhvr additive="base">
                                        <p:cTn id="7" dur="500" fill="hold"/>
                                        <p:tgtEl>
                                          <p:spTgt spid="109583"/>
                                        </p:tgtEl>
                                        <p:attrNameLst>
                                          <p:attrName>ppt_x</p:attrName>
                                        </p:attrNameLst>
                                      </p:cBhvr>
                                      <p:tavLst>
                                        <p:tav tm="0">
                                          <p:val>
                                            <p:strVal val="1+#ppt_w/2"/>
                                          </p:val>
                                        </p:tav>
                                        <p:tav tm="100000">
                                          <p:val>
                                            <p:strVal val="#ppt_x"/>
                                          </p:val>
                                        </p:tav>
                                      </p:tavLst>
                                    </p:anim>
                                    <p:anim calcmode="lin" valueType="num">
                                      <p:cBhvr additive="base">
                                        <p:cTn id="8" dur="500" fill="hold"/>
                                        <p:tgtEl>
                                          <p:spTgt spid="1095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09584"/>
                                        </p:tgtEl>
                                        <p:attrNameLst>
                                          <p:attrName>style.visibility</p:attrName>
                                        </p:attrNameLst>
                                      </p:cBhvr>
                                      <p:to>
                                        <p:strVal val="visible"/>
                                      </p:to>
                                    </p:set>
                                    <p:animEffect transition="in" filter="dissolve">
                                      <p:cBhvr>
                                        <p:cTn id="13" dur="500"/>
                                        <p:tgtEl>
                                          <p:spTgt spid="109584"/>
                                        </p:tgtEl>
                                      </p:cBhvr>
                                    </p:animEffect>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09585"/>
                                        </p:tgtEl>
                                        <p:attrNameLst>
                                          <p:attrName>style.visibility</p:attrName>
                                        </p:attrNameLst>
                                      </p:cBhvr>
                                      <p:to>
                                        <p:strVal val="visible"/>
                                      </p:to>
                                    </p:set>
                                    <p:animEffect transition="in" filter="dissolve">
                                      <p:cBhvr>
                                        <p:cTn id="17" dur="500"/>
                                        <p:tgtEl>
                                          <p:spTgt spid="109585"/>
                                        </p:tgtEl>
                                      </p:cBhvr>
                                    </p:animEffect>
                                  </p:childTnLst>
                                </p:cTn>
                              </p:par>
                            </p:childTnLst>
                          </p:cTn>
                        </p:par>
                        <p:par>
                          <p:cTn id="18" fill="hold" nodeType="afterGroup">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109586"/>
                                        </p:tgtEl>
                                        <p:attrNameLst>
                                          <p:attrName>style.visibility</p:attrName>
                                        </p:attrNameLst>
                                      </p:cBhvr>
                                      <p:to>
                                        <p:strVal val="visible"/>
                                      </p:to>
                                    </p:set>
                                    <p:anim calcmode="lin" valueType="num">
                                      <p:cBhvr additive="base">
                                        <p:cTn id="21" dur="500" fill="hold"/>
                                        <p:tgtEl>
                                          <p:spTgt spid="109586"/>
                                        </p:tgtEl>
                                        <p:attrNameLst>
                                          <p:attrName>ppt_x</p:attrName>
                                        </p:attrNameLst>
                                      </p:cBhvr>
                                      <p:tavLst>
                                        <p:tav tm="0">
                                          <p:val>
                                            <p:strVal val="0-#ppt_w/2"/>
                                          </p:val>
                                        </p:tav>
                                        <p:tav tm="100000">
                                          <p:val>
                                            <p:strVal val="#ppt_x"/>
                                          </p:val>
                                        </p:tav>
                                      </p:tavLst>
                                    </p:anim>
                                    <p:anim calcmode="lin" valueType="num">
                                      <p:cBhvr additive="base">
                                        <p:cTn id="22" dur="500" fill="hold"/>
                                        <p:tgtEl>
                                          <p:spTgt spid="109586"/>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109587"/>
                                        </p:tgtEl>
                                        <p:attrNameLst>
                                          <p:attrName>style.visibility</p:attrName>
                                        </p:attrNameLst>
                                      </p:cBhvr>
                                      <p:to>
                                        <p:strVal val="visible"/>
                                      </p:to>
                                    </p:set>
                                    <p:anim calcmode="lin" valueType="num">
                                      <p:cBhvr additive="base">
                                        <p:cTn id="26" dur="500" fill="hold"/>
                                        <p:tgtEl>
                                          <p:spTgt spid="109587"/>
                                        </p:tgtEl>
                                        <p:attrNameLst>
                                          <p:attrName>ppt_x</p:attrName>
                                        </p:attrNameLst>
                                      </p:cBhvr>
                                      <p:tavLst>
                                        <p:tav tm="0">
                                          <p:val>
                                            <p:strVal val="0-#ppt_w/2"/>
                                          </p:val>
                                        </p:tav>
                                        <p:tav tm="100000">
                                          <p:val>
                                            <p:strVal val="#ppt_x"/>
                                          </p:val>
                                        </p:tav>
                                      </p:tavLst>
                                    </p:anim>
                                    <p:anim calcmode="lin" valueType="num">
                                      <p:cBhvr additive="base">
                                        <p:cTn id="27" dur="500" fill="hold"/>
                                        <p:tgtEl>
                                          <p:spTgt spid="109587"/>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09588"/>
                                        </p:tgtEl>
                                        <p:attrNameLst>
                                          <p:attrName>style.visibility</p:attrName>
                                        </p:attrNameLst>
                                      </p:cBhvr>
                                      <p:to>
                                        <p:strVal val="visible"/>
                                      </p:to>
                                    </p:set>
                                    <p:anim calcmode="lin" valueType="num">
                                      <p:cBhvr additive="base">
                                        <p:cTn id="32" dur="500" fill="hold"/>
                                        <p:tgtEl>
                                          <p:spTgt spid="109588"/>
                                        </p:tgtEl>
                                        <p:attrNameLst>
                                          <p:attrName>ppt_x</p:attrName>
                                        </p:attrNameLst>
                                      </p:cBhvr>
                                      <p:tavLst>
                                        <p:tav tm="0">
                                          <p:val>
                                            <p:strVal val="0-#ppt_w/2"/>
                                          </p:val>
                                        </p:tav>
                                        <p:tav tm="100000">
                                          <p:val>
                                            <p:strVal val="#ppt_x"/>
                                          </p:val>
                                        </p:tav>
                                      </p:tavLst>
                                    </p:anim>
                                    <p:anim calcmode="lin" valueType="num">
                                      <p:cBhvr additive="base">
                                        <p:cTn id="33" dur="500" fill="hold"/>
                                        <p:tgtEl>
                                          <p:spTgt spid="109588"/>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109589"/>
                                        </p:tgtEl>
                                        <p:attrNameLst>
                                          <p:attrName>style.visibility</p:attrName>
                                        </p:attrNameLst>
                                      </p:cBhvr>
                                      <p:to>
                                        <p:strVal val="visible"/>
                                      </p:to>
                                    </p:set>
                                    <p:anim calcmode="lin" valueType="num">
                                      <p:cBhvr additive="base">
                                        <p:cTn id="37" dur="500" fill="hold"/>
                                        <p:tgtEl>
                                          <p:spTgt spid="109589"/>
                                        </p:tgtEl>
                                        <p:attrNameLst>
                                          <p:attrName>ppt_x</p:attrName>
                                        </p:attrNameLst>
                                      </p:cBhvr>
                                      <p:tavLst>
                                        <p:tav tm="0">
                                          <p:val>
                                            <p:strVal val="0-#ppt_w/2"/>
                                          </p:val>
                                        </p:tav>
                                        <p:tav tm="100000">
                                          <p:val>
                                            <p:strVal val="#ppt_x"/>
                                          </p:val>
                                        </p:tav>
                                      </p:tavLst>
                                    </p:anim>
                                    <p:anim calcmode="lin" valueType="num">
                                      <p:cBhvr additive="base">
                                        <p:cTn id="38" dur="500" fill="hold"/>
                                        <p:tgtEl>
                                          <p:spTgt spid="10958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9591"/>
                                        </p:tgtEl>
                                        <p:attrNameLst>
                                          <p:attrName>style.visibility</p:attrName>
                                        </p:attrNameLst>
                                      </p:cBhvr>
                                      <p:to>
                                        <p:strVal val="visible"/>
                                      </p:to>
                                    </p:set>
                                    <p:anim calcmode="lin" valueType="num">
                                      <p:cBhvr additive="base">
                                        <p:cTn id="43" dur="500" fill="hold"/>
                                        <p:tgtEl>
                                          <p:spTgt spid="109591"/>
                                        </p:tgtEl>
                                        <p:attrNameLst>
                                          <p:attrName>ppt_x</p:attrName>
                                        </p:attrNameLst>
                                      </p:cBhvr>
                                      <p:tavLst>
                                        <p:tav tm="0">
                                          <p:val>
                                            <p:strVal val="1+#ppt_w/2"/>
                                          </p:val>
                                        </p:tav>
                                        <p:tav tm="100000">
                                          <p:val>
                                            <p:strVal val="#ppt_x"/>
                                          </p:val>
                                        </p:tav>
                                      </p:tavLst>
                                    </p:anim>
                                    <p:anim calcmode="lin" valueType="num">
                                      <p:cBhvr additive="base">
                                        <p:cTn id="44" dur="500" fill="hold"/>
                                        <p:tgtEl>
                                          <p:spTgt spid="109591"/>
                                        </p:tgtEl>
                                        <p:attrNameLst>
                                          <p:attrName>ppt_y</p:attrName>
                                        </p:attrNameLst>
                                      </p:cBhvr>
                                      <p:tavLst>
                                        <p:tav tm="0">
                                          <p:val>
                                            <p:strVal val="#ppt_y"/>
                                          </p:val>
                                        </p:tav>
                                        <p:tav tm="100000">
                                          <p:val>
                                            <p:strVal val="#ppt_y"/>
                                          </p:val>
                                        </p:tav>
                                      </p:tavLst>
                                    </p:anim>
                                  </p:childTnLst>
                                </p:cTn>
                              </p:par>
                            </p:childTnLst>
                          </p:cTn>
                        </p:par>
                        <p:par>
                          <p:cTn id="45" fill="hold" nodeType="afterGroup">
                            <p:stCondLst>
                              <p:cond delay="500"/>
                            </p:stCondLst>
                            <p:childTnLst>
                              <p:par>
                                <p:cTn id="46" presetID="2" presetClass="entr" presetSubtype="2" fill="hold" grpId="0" nodeType="afterEffect">
                                  <p:stCondLst>
                                    <p:cond delay="0"/>
                                  </p:stCondLst>
                                  <p:childTnLst>
                                    <p:set>
                                      <p:cBhvr>
                                        <p:cTn id="47" dur="1" fill="hold">
                                          <p:stCondLst>
                                            <p:cond delay="0"/>
                                          </p:stCondLst>
                                        </p:cTn>
                                        <p:tgtEl>
                                          <p:spTgt spid="109590"/>
                                        </p:tgtEl>
                                        <p:attrNameLst>
                                          <p:attrName>style.visibility</p:attrName>
                                        </p:attrNameLst>
                                      </p:cBhvr>
                                      <p:to>
                                        <p:strVal val="visible"/>
                                      </p:to>
                                    </p:set>
                                    <p:anim calcmode="lin" valueType="num">
                                      <p:cBhvr additive="base">
                                        <p:cTn id="48" dur="500" fill="hold"/>
                                        <p:tgtEl>
                                          <p:spTgt spid="109590"/>
                                        </p:tgtEl>
                                        <p:attrNameLst>
                                          <p:attrName>ppt_x</p:attrName>
                                        </p:attrNameLst>
                                      </p:cBhvr>
                                      <p:tavLst>
                                        <p:tav tm="0">
                                          <p:val>
                                            <p:strVal val="1+#ppt_w/2"/>
                                          </p:val>
                                        </p:tav>
                                        <p:tav tm="100000">
                                          <p:val>
                                            <p:strVal val="#ppt_x"/>
                                          </p:val>
                                        </p:tav>
                                      </p:tavLst>
                                    </p:anim>
                                    <p:anim calcmode="lin" valueType="num">
                                      <p:cBhvr additive="base">
                                        <p:cTn id="49" dur="500" fill="hold"/>
                                        <p:tgtEl>
                                          <p:spTgt spid="109590"/>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xit" presetSubtype="4" fill="hold" grpId="0" nodeType="clickEffect">
                                  <p:stCondLst>
                                    <p:cond delay="0"/>
                                  </p:stCondLst>
                                  <p:childTnLst>
                                    <p:anim calcmode="lin" valueType="num">
                                      <p:cBhvr additive="base">
                                        <p:cTn id="53" dur="500"/>
                                        <p:tgtEl>
                                          <p:spTgt spid="21"/>
                                        </p:tgtEl>
                                        <p:attrNameLst>
                                          <p:attrName>ppt_x</p:attrName>
                                        </p:attrNameLst>
                                      </p:cBhvr>
                                      <p:tavLst>
                                        <p:tav tm="0">
                                          <p:val>
                                            <p:strVal val="ppt_x"/>
                                          </p:val>
                                        </p:tav>
                                        <p:tav tm="100000">
                                          <p:val>
                                            <p:strVal val="ppt_x"/>
                                          </p:val>
                                        </p:tav>
                                      </p:tavLst>
                                    </p:anim>
                                    <p:anim calcmode="lin" valueType="num">
                                      <p:cBhvr additive="base">
                                        <p:cTn id="54" dur="500"/>
                                        <p:tgtEl>
                                          <p:spTgt spid="21"/>
                                        </p:tgtEl>
                                        <p:attrNameLst>
                                          <p:attrName>ppt_y</p:attrName>
                                        </p:attrNameLst>
                                      </p:cBhvr>
                                      <p:tavLst>
                                        <p:tav tm="0">
                                          <p:val>
                                            <p:strVal val="ppt_y"/>
                                          </p:val>
                                        </p:tav>
                                        <p:tav tm="100000">
                                          <p:val>
                                            <p:strVal val="1+ppt_h/2"/>
                                          </p:val>
                                        </p:tav>
                                      </p:tavLst>
                                    </p:anim>
                                    <p:set>
                                      <p:cBhvr>
                                        <p:cTn id="55"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4" grpId="0" animBg="1"/>
      <p:bldP spid="109585" grpId="0" animBg="1"/>
      <p:bldP spid="109586" grpId="0" animBg="1"/>
      <p:bldP spid="109587" grpId="0" autoUpdateAnimBg="0"/>
      <p:bldP spid="109588" grpId="0" animBg="1"/>
      <p:bldP spid="109589" grpId="0" autoUpdateAnimBg="0"/>
      <p:bldP spid="109590" grpId="0" autoUpdateAnimBg="0"/>
      <p:bldP spid="109591" grpId="0" animBg="1"/>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55299" name="Rectangle 3"/>
          <p:cNvSpPr>
            <a:spLocks noGrp="1" noChangeArrowheads="1"/>
          </p:cNvSpPr>
          <p:nvPr>
            <p:ph type="body" idx="1"/>
          </p:nvPr>
        </p:nvSpPr>
        <p:spPr/>
        <p:txBody>
          <a:bodyPr/>
          <a:lstStyle/>
          <a:p>
            <a:r>
              <a:rPr lang="zh-CN" altLang="en-US" sz="2800" smtClean="0">
                <a:ea typeface="SimSun" panose="02010600030101010101" pitchFamily="2" charset="-122"/>
              </a:rPr>
              <a:t> </a:t>
            </a:r>
            <a:r>
              <a:rPr lang="en-US" altLang="zh-CN" smtClean="0">
                <a:solidFill>
                  <a:schemeClr val="accent2"/>
                </a:solidFill>
                <a:ea typeface="SimSun" panose="02010600030101010101" pitchFamily="2" charset="-122"/>
              </a:rPr>
              <a:t>Application Information</a:t>
            </a:r>
          </a:p>
          <a:p>
            <a:pPr lvl="1"/>
            <a:r>
              <a:rPr lang="en-US" altLang="zh-CN" smtClean="0">
                <a:solidFill>
                  <a:srgbClr val="0536D2"/>
                </a:solidFill>
                <a:ea typeface="SimSun" panose="02010600030101010101" pitchFamily="2" charset="-122"/>
              </a:rPr>
              <a:t>Qualitative</a:t>
            </a:r>
            <a:r>
              <a:rPr lang="en-US" altLang="zh-CN" smtClean="0">
                <a:ea typeface="SimSun" panose="02010600030101010101" pitchFamily="2" charset="-122"/>
              </a:rPr>
              <a:t> information</a:t>
            </a:r>
          </a:p>
          <a:p>
            <a:pPr lvl="2"/>
            <a:r>
              <a:rPr lang="en-US" altLang="zh-CN" smtClean="0">
                <a:solidFill>
                  <a:schemeClr val="accent2"/>
                </a:solidFill>
                <a:ea typeface="SimSun" panose="02010600030101010101" pitchFamily="2" charset="-122"/>
              </a:rPr>
              <a:t>Predicate </a:t>
            </a:r>
            <a:r>
              <a:rPr lang="en-US" altLang="zh-CN" smtClean="0">
                <a:ea typeface="SimSun" panose="02010600030101010101" pitchFamily="2" charset="-122"/>
              </a:rPr>
              <a:t>used in user queries</a:t>
            </a:r>
          </a:p>
          <a:p>
            <a:pPr lvl="3"/>
            <a:r>
              <a:rPr lang="en-US" altLang="zh-CN" smtClean="0">
                <a:ea typeface="SimSun" panose="02010600030101010101" pitchFamily="2" charset="-122"/>
              </a:rPr>
              <a:t>Denotes </a:t>
            </a:r>
            <a:r>
              <a:rPr lang="en-US" altLang="zh-CN" smtClean="0">
                <a:solidFill>
                  <a:schemeClr val="accent2"/>
                </a:solidFill>
                <a:ea typeface="SimSun" panose="02010600030101010101" pitchFamily="2" charset="-122"/>
              </a:rPr>
              <a:t>access patterns</a:t>
            </a:r>
            <a:r>
              <a:rPr lang="en-US" altLang="zh-CN" smtClean="0">
                <a:ea typeface="SimSun" panose="02010600030101010101" pitchFamily="2" charset="-122"/>
              </a:rPr>
              <a:t> of user applications</a:t>
            </a:r>
          </a:p>
          <a:p>
            <a:pPr lvl="2"/>
            <a:r>
              <a:rPr lang="en-US" altLang="zh-CN" smtClean="0">
                <a:solidFill>
                  <a:srgbClr val="FF0000"/>
                </a:solidFill>
                <a:ea typeface="SimSun" panose="02010600030101010101" pitchFamily="2" charset="-122"/>
              </a:rPr>
              <a:t>Minterm predicates</a:t>
            </a:r>
            <a:r>
              <a:rPr lang="en-US" altLang="zh-CN" smtClean="0">
                <a:ea typeface="SimSun" panose="02010600030101010101" pitchFamily="2" charset="-122"/>
              </a:rPr>
              <a:t>: conjunction of application’s simple predicates</a:t>
            </a:r>
          </a:p>
          <a:p>
            <a:pPr lvl="2"/>
            <a:endParaRPr lang="en-US" altLang="zh-CN" smtClean="0">
              <a:ea typeface="SimSun" panose="02010600030101010101" pitchFamily="2" charset="-122"/>
            </a:endParaRPr>
          </a:p>
          <a:p>
            <a:pPr lvl="1"/>
            <a:r>
              <a:rPr lang="en-US" altLang="zh-CN" smtClean="0">
                <a:solidFill>
                  <a:srgbClr val="0536D2"/>
                </a:solidFill>
                <a:ea typeface="SimSun" panose="02010600030101010101" pitchFamily="2" charset="-122"/>
              </a:rPr>
              <a:t>Quantitative</a:t>
            </a:r>
            <a:r>
              <a:rPr lang="en-US" altLang="zh-CN" smtClean="0">
                <a:ea typeface="SimSun" panose="02010600030101010101" pitchFamily="2" charset="-122"/>
              </a:rPr>
              <a:t> information</a:t>
            </a:r>
          </a:p>
          <a:p>
            <a:pPr lvl="2"/>
            <a:r>
              <a:rPr lang="en-US" altLang="zh-CN" smtClean="0">
                <a:solidFill>
                  <a:schemeClr val="accent2"/>
                </a:solidFill>
                <a:ea typeface="SimSun" panose="02010600030101010101" pitchFamily="2" charset="-122"/>
              </a:rPr>
              <a:t>Access frequency </a:t>
            </a:r>
            <a:r>
              <a:rPr lang="en-US" altLang="zh-CN" smtClean="0">
                <a:ea typeface="SimSun" panose="02010600030101010101" pitchFamily="2" charset="-122"/>
              </a:rPr>
              <a:t>of the query</a:t>
            </a:r>
          </a:p>
          <a:p>
            <a:pPr lvl="3"/>
            <a:r>
              <a:rPr lang="en-US" altLang="zh-CN" smtClean="0">
                <a:ea typeface="SimSun" panose="02010600030101010101" pitchFamily="2" charset="-122"/>
              </a:rPr>
              <a:t>How frequently the query is issued</a:t>
            </a:r>
            <a:r>
              <a:rPr lang="en-US" altLang="zh-CN" smtClean="0">
                <a:latin typeface="MonotypeSorts" charset="0"/>
                <a:ea typeface="SimSun" panose="02010600030101010101" pitchFamily="2" charset="-122"/>
              </a:rPr>
              <a:t> </a:t>
            </a:r>
            <a:endParaRPr lang="en-US" altLang="zh-CN" smtClean="0">
              <a:latin typeface="Wingdings2" charset="0"/>
              <a:ea typeface="SimSun" panose="02010600030101010101" pitchFamily="2" charset="-122"/>
            </a:endParaRPr>
          </a:p>
          <a:p>
            <a:pPr lvl="2"/>
            <a:r>
              <a:rPr lang="en-US" altLang="zh-CN" smtClean="0">
                <a:solidFill>
                  <a:srgbClr val="FF0000"/>
                </a:solidFill>
                <a:ea typeface="SimSun" panose="02010600030101010101" pitchFamily="2" charset="-122"/>
              </a:rPr>
              <a:t>Minterm</a:t>
            </a:r>
            <a:r>
              <a:rPr lang="en-US" altLang="zh-CN" smtClean="0">
                <a:ea typeface="SimSun" panose="02010600030101010101" pitchFamily="2" charset="-122"/>
              </a:rPr>
              <a:t> </a:t>
            </a:r>
            <a:r>
              <a:rPr lang="en-US" altLang="zh-CN" smtClean="0">
                <a:solidFill>
                  <a:schemeClr val="accent2"/>
                </a:solidFill>
                <a:ea typeface="SimSun" panose="02010600030101010101" pitchFamily="2" charset="-122"/>
              </a:rPr>
              <a:t>selectivity</a:t>
            </a:r>
          </a:p>
          <a:p>
            <a:pPr lvl="3"/>
            <a:r>
              <a:rPr lang="en-US" altLang="zh-CN" smtClean="0">
                <a:ea typeface="SimSun" panose="02010600030101010101" pitchFamily="2" charset="-122"/>
              </a:rPr>
              <a:t>Given a minterm predicate, how much tuples are accessed</a:t>
            </a:r>
          </a:p>
          <a:p>
            <a:endParaRPr lang="zh-CN" altLang="en-US"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AU" altLang="zh-CN" dirty="0" smtClean="0">
                <a:ea typeface="SimSun" panose="02010600030101010101" pitchFamily="2" charset="-122"/>
              </a:rPr>
              <a:t>What is to be designed</a:t>
            </a:r>
            <a:r>
              <a:rPr lang="zh-CN" altLang="en-US" dirty="0" smtClean="0">
                <a:ea typeface="SimSun" panose="02010600030101010101" pitchFamily="2" charset="-122"/>
              </a:rPr>
              <a:t>（什么是数据库设计）</a:t>
            </a:r>
            <a:endParaRPr lang="zh-CN" altLang="en-US" sz="2400" dirty="0" smtClean="0">
              <a:ea typeface="SimSun" panose="02010600030101010101" pitchFamily="2" charset="-122"/>
            </a:endParaRPr>
          </a:p>
        </p:txBody>
      </p:sp>
      <p:sp>
        <p:nvSpPr>
          <p:cNvPr id="8195" name="Rectangle 3"/>
          <p:cNvSpPr>
            <a:spLocks noGrp="1" noChangeArrowheads="1"/>
          </p:cNvSpPr>
          <p:nvPr>
            <p:ph type="body" idx="1"/>
          </p:nvPr>
        </p:nvSpPr>
        <p:spPr>
          <a:xfrm>
            <a:off x="269875" y="1379538"/>
            <a:ext cx="8358188" cy="4664075"/>
          </a:xfrm>
        </p:spPr>
        <p:txBody>
          <a:bodyPr/>
          <a:lstStyle/>
          <a:p>
            <a:r>
              <a:rPr lang="en-AU" altLang="zh-CN" smtClean="0">
                <a:ea typeface="SimSun" panose="02010600030101010101" pitchFamily="2" charset="-122"/>
              </a:rPr>
              <a:t>What is to be designed in </a:t>
            </a:r>
            <a:r>
              <a:rPr lang="en-AU" altLang="zh-CN" smtClean="0">
                <a:solidFill>
                  <a:schemeClr val="accent2"/>
                </a:solidFill>
                <a:ea typeface="SimSun" panose="02010600030101010101" pitchFamily="2" charset="-122"/>
              </a:rPr>
              <a:t>centralized database</a:t>
            </a:r>
            <a:r>
              <a:rPr lang="en-AU" altLang="zh-CN" smtClean="0">
                <a:ea typeface="SimSun" panose="02010600030101010101" pitchFamily="2" charset="-122"/>
              </a:rPr>
              <a:t>:</a:t>
            </a:r>
          </a:p>
          <a:p>
            <a:pPr lvl="1"/>
            <a:r>
              <a:rPr lang="en-US" altLang="zh-CN" smtClean="0">
                <a:ea typeface="SimSun" panose="02010600030101010101" pitchFamily="2" charset="-122"/>
              </a:rPr>
              <a:t>Designing the “</a:t>
            </a:r>
            <a:r>
              <a:rPr lang="en-US" altLang="zh-CN" smtClean="0">
                <a:solidFill>
                  <a:srgbClr val="0536D2"/>
                </a:solidFill>
                <a:ea typeface="SimSun" panose="02010600030101010101" pitchFamily="2" charset="-122"/>
              </a:rPr>
              <a:t>conceptual/ </a:t>
            </a:r>
            <a:r>
              <a:rPr lang="en-AU" altLang="zh-CN" smtClean="0">
                <a:solidFill>
                  <a:schemeClr val="accent2"/>
                </a:solidFill>
                <a:ea typeface="SimSun" panose="02010600030101010101" pitchFamily="2" charset="-122"/>
              </a:rPr>
              <a:t>logical </a:t>
            </a:r>
            <a:r>
              <a:rPr lang="en-US" altLang="zh-CN" smtClean="0">
                <a:solidFill>
                  <a:srgbClr val="0536D2"/>
                </a:solidFill>
                <a:ea typeface="SimSun" panose="02010600030101010101" pitchFamily="2" charset="-122"/>
              </a:rPr>
              <a:t>schema</a:t>
            </a:r>
            <a:r>
              <a:rPr lang="en-US" altLang="zh-CN" smtClean="0">
                <a:ea typeface="SimSun" panose="02010600030101010101" pitchFamily="2" charset="-122"/>
              </a:rPr>
              <a:t>" which describes the integrated database</a:t>
            </a:r>
          </a:p>
          <a:p>
            <a:pPr lvl="1"/>
            <a:r>
              <a:rPr lang="en-US" altLang="zh-CN" smtClean="0">
                <a:ea typeface="SimSun" panose="02010600030101010101" pitchFamily="2" charset="-122"/>
              </a:rPr>
              <a:t>Designing the "</a:t>
            </a:r>
            <a:r>
              <a:rPr lang="en-US" altLang="zh-CN" smtClean="0">
                <a:solidFill>
                  <a:srgbClr val="FF0000"/>
                </a:solidFill>
                <a:ea typeface="SimSun" panose="02010600030101010101" pitchFamily="2" charset="-122"/>
              </a:rPr>
              <a:t>physical database</a:t>
            </a:r>
            <a:r>
              <a:rPr lang="en-US" altLang="zh-CN" smtClean="0">
                <a:ea typeface="SimSun" panose="02010600030101010101" pitchFamily="2" charset="-122"/>
              </a:rPr>
              <a:t>," i.e., mapping the conceptual schema to storage areas and determining appropriate </a:t>
            </a:r>
            <a:r>
              <a:rPr lang="en-US" altLang="zh-CN" smtClean="0">
                <a:solidFill>
                  <a:srgbClr val="FF0000"/>
                </a:solidFill>
                <a:ea typeface="SimSun" panose="02010600030101010101" pitchFamily="2" charset="-122"/>
              </a:rPr>
              <a:t>access methods</a:t>
            </a:r>
            <a:r>
              <a:rPr lang="en-US" altLang="zh-CN" smtClean="0">
                <a:ea typeface="SimSun" panose="02010600030101010101" pitchFamily="2" charset="-122"/>
              </a:rPr>
              <a:t>.</a:t>
            </a:r>
            <a:endParaRPr lang="en-AU" altLang="zh-CN" smtClean="0">
              <a:ea typeface="SimSun" panose="02010600030101010101" pitchFamily="2" charset="-122"/>
            </a:endParaRPr>
          </a:p>
          <a:p>
            <a:r>
              <a:rPr lang="en-AU" altLang="zh-CN" smtClean="0">
                <a:ea typeface="SimSun" panose="02010600030101010101" pitchFamily="2" charset="-122"/>
              </a:rPr>
              <a:t>What is to be designed in </a:t>
            </a:r>
            <a:r>
              <a:rPr lang="en-AU" altLang="zh-CN" smtClean="0">
                <a:solidFill>
                  <a:schemeClr val="accent2"/>
                </a:solidFill>
                <a:ea typeface="SimSun" panose="02010600030101010101" pitchFamily="2" charset="-122"/>
              </a:rPr>
              <a:t>DDBS</a:t>
            </a:r>
            <a:r>
              <a:rPr lang="en-AU" altLang="zh-CN" smtClean="0">
                <a:ea typeface="SimSun" panose="02010600030101010101" pitchFamily="2" charset="-122"/>
              </a:rPr>
              <a:t>: same issues for a centralized database plus, </a:t>
            </a:r>
            <a:r>
              <a:rPr lang="en-AU" altLang="zh-CN" smtClean="0">
                <a:solidFill>
                  <a:schemeClr val="accent2"/>
                </a:solidFill>
                <a:ea typeface="SimSun" panose="02010600030101010101" pitchFamily="2" charset="-122"/>
              </a:rPr>
              <a:t>in addition</a:t>
            </a:r>
            <a:r>
              <a:rPr lang="en-AU" altLang="zh-CN" smtClean="0">
                <a:ea typeface="SimSun" panose="02010600030101010101" pitchFamily="2" charset="-122"/>
              </a:rPr>
              <a:t>:</a:t>
            </a:r>
          </a:p>
          <a:p>
            <a:pPr lvl="1"/>
            <a:r>
              <a:rPr lang="en-AU" altLang="zh-CN" i="1" smtClean="0">
                <a:solidFill>
                  <a:schemeClr val="accent2"/>
                </a:solidFill>
                <a:ea typeface="SimSun" panose="02010600030101010101" pitchFamily="2" charset="-122"/>
              </a:rPr>
              <a:t>Fragmentation</a:t>
            </a:r>
            <a:r>
              <a:rPr lang="en-AU" altLang="zh-CN" smtClean="0">
                <a:ea typeface="SimSun" panose="02010600030101010101" pitchFamily="2" charset="-122"/>
              </a:rPr>
              <a:t>: how relations are to be </a:t>
            </a:r>
            <a:r>
              <a:rPr lang="en-AU" altLang="zh-CN" smtClean="0">
                <a:solidFill>
                  <a:schemeClr val="accent2"/>
                </a:solidFill>
                <a:ea typeface="SimSun" panose="02010600030101010101" pitchFamily="2" charset="-122"/>
              </a:rPr>
              <a:t>logically</a:t>
            </a:r>
            <a:r>
              <a:rPr lang="en-AU" altLang="zh-CN" smtClean="0">
                <a:ea typeface="SimSun" panose="02010600030101010101" pitchFamily="2" charset="-122"/>
              </a:rPr>
              <a:t> divided up, if at all</a:t>
            </a:r>
          </a:p>
          <a:p>
            <a:pPr lvl="1"/>
            <a:r>
              <a:rPr lang="en-AU" altLang="zh-CN" i="1" smtClean="0">
                <a:solidFill>
                  <a:schemeClr val="accent2"/>
                </a:solidFill>
                <a:ea typeface="SimSun" panose="02010600030101010101" pitchFamily="2" charset="-122"/>
              </a:rPr>
              <a:t>Allocation</a:t>
            </a:r>
            <a:r>
              <a:rPr lang="en-AU" altLang="zh-CN" i="1" smtClean="0">
                <a:ea typeface="SimSun" panose="02010600030101010101" pitchFamily="2" charset="-122"/>
              </a:rPr>
              <a:t>:</a:t>
            </a:r>
            <a:r>
              <a:rPr lang="en-AU" altLang="zh-CN" smtClean="0">
                <a:ea typeface="SimSun" panose="02010600030101010101" pitchFamily="2" charset="-122"/>
              </a:rPr>
              <a:t> how relations/fragments are to be </a:t>
            </a:r>
            <a:r>
              <a:rPr lang="en-AU" altLang="zh-CN" smtClean="0">
                <a:solidFill>
                  <a:schemeClr val="accent2"/>
                </a:solidFill>
                <a:ea typeface="SimSun" panose="02010600030101010101" pitchFamily="2" charset="-122"/>
              </a:rPr>
              <a:t>assigned to </a:t>
            </a:r>
            <a:r>
              <a:rPr lang="en-AU" altLang="zh-CN" smtClean="0">
                <a:solidFill>
                  <a:srgbClr val="FF0000"/>
                </a:solidFill>
                <a:ea typeface="SimSun" panose="02010600030101010101" pitchFamily="2" charset="-122"/>
              </a:rPr>
              <a:t>sites</a:t>
            </a:r>
          </a:p>
          <a:p>
            <a:pPr lvl="1"/>
            <a:r>
              <a:rPr lang="en-AU" altLang="zh-CN" i="1" smtClean="0">
                <a:solidFill>
                  <a:schemeClr val="accent2"/>
                </a:solidFill>
                <a:ea typeface="SimSun" panose="02010600030101010101" pitchFamily="2" charset="-122"/>
              </a:rPr>
              <a:t>Replication</a:t>
            </a:r>
            <a:r>
              <a:rPr lang="en-AU" altLang="zh-CN" i="1" smtClean="0">
                <a:ea typeface="SimSun" panose="02010600030101010101" pitchFamily="2" charset="-122"/>
              </a:rPr>
              <a:t>:</a:t>
            </a:r>
            <a:r>
              <a:rPr lang="en-AU" altLang="zh-CN" smtClean="0">
                <a:ea typeface="SimSun" panose="02010600030101010101" pitchFamily="2" charset="-122"/>
              </a:rPr>
              <a:t> if, and where, relations/fragments should be </a:t>
            </a:r>
            <a:r>
              <a:rPr lang="en-AU" altLang="zh-CN" smtClean="0">
                <a:solidFill>
                  <a:srgbClr val="FF0000"/>
                </a:solidFill>
                <a:ea typeface="SimSun" panose="02010600030101010101" pitchFamily="2" charset="-122"/>
              </a:rPr>
              <a:t>replicated</a:t>
            </a:r>
          </a:p>
        </p:txBody>
      </p:sp>
      <p:sp>
        <p:nvSpPr>
          <p:cNvPr id="5" name="矩形 4"/>
          <p:cNvSpPr>
            <a:spLocks noChangeArrowheads="1"/>
          </p:cNvSpPr>
          <p:nvPr/>
        </p:nvSpPr>
        <p:spPr bwMode="auto">
          <a:xfrm>
            <a:off x="6842125" y="4665663"/>
            <a:ext cx="1579563" cy="314325"/>
          </a:xfrm>
          <a:prstGeom prst="rect">
            <a:avLst/>
          </a:prstGeom>
          <a:noFill/>
          <a:ln w="9525">
            <a:noFill/>
            <a:miter lim="800000"/>
            <a:headEnd/>
            <a:tailEnd/>
          </a:ln>
        </p:spPr>
        <p:txBody>
          <a:bodyPr wrap="none">
            <a:spAutoFit/>
          </a:bodyPr>
          <a:lstStyle/>
          <a:p>
            <a:pPr>
              <a:lnSpc>
                <a:spcPct val="90000"/>
              </a:lnSpc>
              <a:defRPr/>
            </a:pPr>
            <a:r>
              <a:rPr lang="en-US" altLang="zh-CN" b="1" dirty="0">
                <a:solidFill>
                  <a:schemeClr val="accent6"/>
                </a:solidFill>
                <a:ea typeface="SimSun" pitchFamily="2" charset="-122"/>
              </a:rPr>
              <a:t>logical criteria</a:t>
            </a:r>
            <a:endParaRPr lang="zh-CN" altLang="en-US" b="1" dirty="0">
              <a:solidFill>
                <a:schemeClr val="accent6"/>
              </a:solidFill>
              <a:ea typeface="SimSun" pitchFamily="2" charset="-122"/>
            </a:endParaRPr>
          </a:p>
        </p:txBody>
      </p:sp>
      <p:grpSp>
        <p:nvGrpSpPr>
          <p:cNvPr id="2" name="组合 6"/>
          <p:cNvGrpSpPr>
            <a:grpSpLocks/>
          </p:cNvGrpSpPr>
          <p:nvPr/>
        </p:nvGrpSpPr>
        <p:grpSpPr bwMode="auto">
          <a:xfrm>
            <a:off x="6770688" y="5094288"/>
            <a:ext cx="1979612" cy="1143000"/>
            <a:chOff x="7199328" y="5094300"/>
            <a:chExt cx="1979629" cy="1143008"/>
          </a:xfrm>
        </p:grpSpPr>
        <p:sp>
          <p:nvSpPr>
            <p:cNvPr id="8198" name="右大括号 3"/>
            <p:cNvSpPr>
              <a:spLocks/>
            </p:cNvSpPr>
            <p:nvPr/>
          </p:nvSpPr>
          <p:spPr bwMode="auto">
            <a:xfrm>
              <a:off x="7199332" y="5094300"/>
              <a:ext cx="285752" cy="1143008"/>
            </a:xfrm>
            <a:prstGeom prst="rightBrace">
              <a:avLst>
                <a:gd name="adj1" fmla="val 8333"/>
                <a:gd name="adj2" fmla="val 50000"/>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8199" name="矩形 5"/>
            <p:cNvSpPr>
              <a:spLocks noChangeArrowheads="1"/>
            </p:cNvSpPr>
            <p:nvPr/>
          </p:nvSpPr>
          <p:spPr bwMode="auto">
            <a:xfrm>
              <a:off x="7199328" y="5451491"/>
              <a:ext cx="1979629" cy="313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rgbClr val="FF0000"/>
                  </a:solidFill>
                  <a:ea typeface="SimSun" panose="02010600030101010101" pitchFamily="2" charset="-122"/>
                </a:rPr>
                <a:t>    physical criteria</a:t>
              </a:r>
              <a:endParaRPr lang="zh-CN" altLang="en-US" sz="1600">
                <a:solidFill>
                  <a:srgbClr val="FF0000"/>
                </a:solidFill>
                <a:ea typeface="SimSun" panose="02010600030101010101" pitchFamily="2"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57347" name="Rectangle 3"/>
          <p:cNvSpPr>
            <a:spLocks noGrp="1" noChangeArrowheads="1"/>
          </p:cNvSpPr>
          <p:nvPr>
            <p:ph type="body" idx="1"/>
          </p:nvPr>
        </p:nvSpPr>
        <p:spPr>
          <a:xfrm>
            <a:off x="304800" y="1292225"/>
            <a:ext cx="7696200" cy="4648200"/>
          </a:xfrm>
        </p:spPr>
        <p:txBody>
          <a:bodyPr/>
          <a:lstStyle/>
          <a:p>
            <a:r>
              <a:rPr lang="en-US" altLang="zh-CN" dirty="0" smtClean="0">
                <a:solidFill>
                  <a:schemeClr val="accent2"/>
                </a:solidFill>
                <a:ea typeface="SimSun" panose="02010600030101010101" pitchFamily="2" charset="-122"/>
              </a:rPr>
              <a:t>Simple predicate</a:t>
            </a:r>
            <a:r>
              <a:rPr lang="en-US" altLang="zh-CN" dirty="0" smtClean="0">
                <a:ea typeface="SimSun" panose="02010600030101010101" pitchFamily="2" charset="-122"/>
              </a:rPr>
              <a:t>（</a:t>
            </a:r>
            <a:r>
              <a:rPr lang="zh-CN" altLang="en-US" dirty="0" smtClean="0">
                <a:ea typeface="楷体_GB2312" pitchFamily="49" charset="-122"/>
              </a:rPr>
              <a:t>简单谓词</a:t>
            </a:r>
            <a:r>
              <a:rPr lang="zh-CN" altLang="en-US" dirty="0" smtClean="0">
                <a:ea typeface="SimSun" panose="02010600030101010101" pitchFamily="2" charset="-122"/>
              </a:rPr>
              <a:t>）</a:t>
            </a:r>
          </a:p>
          <a:p>
            <a:pPr lvl="1"/>
            <a:r>
              <a:rPr lang="en-US" altLang="zh-CN" dirty="0" smtClean="0">
                <a:ea typeface="SimSun" panose="02010600030101010101" pitchFamily="2" charset="-122"/>
              </a:rPr>
              <a:t>Given relation </a:t>
            </a:r>
            <a:r>
              <a:rPr lang="en-US" altLang="zh-CN" i="1" dirty="0" smtClean="0">
                <a:ea typeface="SimSun" panose="02010600030101010101" pitchFamily="2" charset="-122"/>
              </a:rPr>
              <a:t>R</a:t>
            </a:r>
            <a:r>
              <a:rPr lang="en-US" altLang="zh-CN" dirty="0" smtClean="0">
                <a:ea typeface="SimSun" panose="02010600030101010101" pitchFamily="2" charset="-122"/>
              </a:rPr>
              <a:t>(</a:t>
            </a:r>
            <a:r>
              <a:rPr lang="en-US" altLang="zh-CN" i="1" dirty="0" smtClean="0">
                <a:ea typeface="SimSun" panose="02010600030101010101" pitchFamily="2" charset="-122"/>
              </a:rPr>
              <a:t>A</a:t>
            </a:r>
            <a:r>
              <a:rPr lang="en-US" altLang="zh-CN" i="1" baseline="-25000" dirty="0" smtClean="0">
                <a:ea typeface="SimSun" panose="02010600030101010101" pitchFamily="2" charset="-122"/>
              </a:rPr>
              <a:t>1</a:t>
            </a:r>
            <a:r>
              <a:rPr lang="en-US" altLang="zh-CN" dirty="0" smtClean="0">
                <a:ea typeface="SimSun" panose="02010600030101010101" pitchFamily="2" charset="-122"/>
              </a:rPr>
              <a:t>,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2</a:t>
            </a:r>
            <a:r>
              <a:rPr lang="en-US" altLang="zh-CN" dirty="0" smtClean="0">
                <a:ea typeface="SimSun" panose="02010600030101010101" pitchFamily="2" charset="-122"/>
              </a:rPr>
              <a:t>, …, </a:t>
            </a:r>
            <a:r>
              <a:rPr lang="en-US" altLang="zh-CN" i="1" dirty="0" smtClean="0">
                <a:ea typeface="SimSun" panose="02010600030101010101" pitchFamily="2" charset="-122"/>
              </a:rPr>
              <a:t>A</a:t>
            </a:r>
            <a:r>
              <a:rPr lang="en-US" altLang="zh-CN" i="1" baseline="-25000" dirty="0" smtClean="0">
                <a:ea typeface="SimSun" panose="02010600030101010101" pitchFamily="2" charset="-122"/>
              </a:rPr>
              <a:t>n</a:t>
            </a:r>
            <a:r>
              <a:rPr lang="en-US" altLang="zh-CN" dirty="0" smtClean="0">
                <a:ea typeface="SimSun" panose="02010600030101010101" pitchFamily="2" charset="-122"/>
              </a:rPr>
              <a:t>),</a:t>
            </a:r>
          </a:p>
          <a:p>
            <a:pPr lvl="2"/>
            <a:r>
              <a:rPr lang="en-US" altLang="zh-CN" dirty="0" smtClean="0">
                <a:ea typeface="SimSun" panose="02010600030101010101" pitchFamily="2" charset="-122"/>
              </a:rPr>
              <a:t>a </a:t>
            </a:r>
            <a:r>
              <a:rPr lang="en-US" altLang="zh-CN" dirty="0" smtClean="0">
                <a:solidFill>
                  <a:schemeClr val="accent2"/>
                </a:solidFill>
                <a:ea typeface="SimSun" panose="02010600030101010101" pitchFamily="2" charset="-122"/>
              </a:rPr>
              <a:t>simple predicate</a:t>
            </a:r>
            <a:r>
              <a:rPr lang="en-US" altLang="zh-CN" dirty="0" smtClean="0">
                <a:ea typeface="SimSun" panose="02010600030101010101" pitchFamily="2" charset="-122"/>
              </a:rPr>
              <a:t> </a:t>
            </a:r>
            <a:r>
              <a:rPr lang="en-US" altLang="zh-CN" i="1" dirty="0" err="1" smtClean="0">
                <a:solidFill>
                  <a:srgbClr val="FF0000"/>
                </a:solidFill>
                <a:ea typeface="SimSun" panose="02010600030101010101" pitchFamily="2" charset="-122"/>
              </a:rPr>
              <a:t>p</a:t>
            </a:r>
            <a:r>
              <a:rPr lang="en-US" altLang="zh-CN" i="1" baseline="-25000" dirty="0" err="1" smtClean="0">
                <a:solidFill>
                  <a:srgbClr val="FF0000"/>
                </a:solidFill>
                <a:ea typeface="SimSun" panose="02010600030101010101" pitchFamily="2" charset="-122"/>
              </a:rPr>
              <a:t>j</a:t>
            </a:r>
            <a:r>
              <a:rPr lang="en-US" altLang="zh-CN" i="1" baseline="-25000" dirty="0" smtClean="0">
                <a:ea typeface="SimSun" panose="02010600030101010101" pitchFamily="2" charset="-122"/>
              </a:rPr>
              <a:t> </a:t>
            </a:r>
            <a:r>
              <a:rPr lang="en-US" altLang="zh-CN" dirty="0" smtClean="0">
                <a:ea typeface="SimSun" panose="02010600030101010101" pitchFamily="2" charset="-122"/>
              </a:rPr>
              <a:t>has the form</a:t>
            </a:r>
          </a:p>
          <a:p>
            <a:endParaRPr lang="en-US" altLang="zh-CN" sz="2000" dirty="0" smtClean="0">
              <a:ea typeface="SimSun" panose="02010600030101010101" pitchFamily="2" charset="-122"/>
            </a:endParaRPr>
          </a:p>
          <a:p>
            <a:pPr lvl="2"/>
            <a:r>
              <a:rPr lang="en-US" altLang="zh-CN" sz="1800" dirty="0" smtClean="0">
                <a:ea typeface="SimSun" panose="02010600030101010101" pitchFamily="2" charset="-122"/>
              </a:rPr>
              <a:t>where </a:t>
            </a:r>
            <a:r>
              <a:rPr lang="en-US" altLang="zh-CN" sz="1800" dirty="0" smtClean="0">
                <a:latin typeface="SymbolMT" charset="-122"/>
                <a:ea typeface="SymbolMT" charset="-122"/>
              </a:rPr>
              <a:t>θ ∈ </a:t>
            </a:r>
            <a:r>
              <a:rPr lang="en-US" altLang="zh-CN" sz="1800" dirty="0" smtClean="0">
                <a:ea typeface="SimSun" panose="02010600030101010101" pitchFamily="2" charset="-122"/>
              </a:rPr>
              <a:t>{=,&lt;,</a:t>
            </a:r>
            <a:r>
              <a:rPr lang="en-US" altLang="zh-CN" sz="1800" dirty="0" smtClean="0">
                <a:latin typeface="SymbolMT" charset="-122"/>
                <a:ea typeface="SymbolMT" charset="-122"/>
              </a:rPr>
              <a:t>≤</a:t>
            </a:r>
            <a:r>
              <a:rPr lang="en-US" altLang="zh-CN" sz="1800" dirty="0" smtClean="0">
                <a:ea typeface="SimSun" panose="02010600030101010101" pitchFamily="2" charset="-122"/>
              </a:rPr>
              <a:t>,&gt;,</a:t>
            </a:r>
            <a:r>
              <a:rPr lang="en-US" altLang="zh-CN" sz="1800" dirty="0" smtClean="0">
                <a:latin typeface="SymbolMT" charset="-122"/>
                <a:ea typeface="SymbolMT" charset="-122"/>
              </a:rPr>
              <a:t>≥</a:t>
            </a:r>
            <a:r>
              <a:rPr lang="en-US" altLang="zh-CN" sz="1800" dirty="0" smtClean="0">
                <a:ea typeface="SimSun" panose="02010600030101010101" pitchFamily="2" charset="-122"/>
              </a:rPr>
              <a:t>,</a:t>
            </a:r>
            <a:r>
              <a:rPr lang="en-US" altLang="zh-CN" sz="1800" dirty="0" smtClean="0">
                <a:latin typeface="SymbolMT" charset="-122"/>
                <a:ea typeface="SymbolMT" charset="-122"/>
              </a:rPr>
              <a:t>≠</a:t>
            </a:r>
            <a:r>
              <a:rPr lang="en-US" altLang="zh-CN" sz="1800" dirty="0" smtClean="0">
                <a:ea typeface="SimSun" panose="02010600030101010101" pitchFamily="2" charset="-122"/>
              </a:rPr>
              <a:t>} and </a:t>
            </a:r>
            <a:r>
              <a:rPr lang="en-US" altLang="zh-CN" sz="1800" i="1" dirty="0" smtClean="0">
                <a:ea typeface="SimSun" panose="02010600030101010101" pitchFamily="2" charset="-122"/>
              </a:rPr>
              <a:t>Value </a:t>
            </a:r>
            <a:r>
              <a:rPr lang="en-US" altLang="zh-CN" sz="1800" dirty="0" smtClean="0">
                <a:latin typeface="SymbolMT" charset="-122"/>
                <a:ea typeface="SymbolMT" charset="-122"/>
              </a:rPr>
              <a:t>∈</a:t>
            </a:r>
            <a:r>
              <a:rPr lang="en-US" altLang="zh-CN" sz="1800" dirty="0" smtClean="0">
                <a:ea typeface="SimSun" panose="02010600030101010101" pitchFamily="2" charset="-122"/>
              </a:rPr>
              <a:t> </a:t>
            </a:r>
            <a:r>
              <a:rPr lang="en-US" altLang="zh-CN" sz="1800" i="1" dirty="0" smtClean="0">
                <a:ea typeface="SimSun" panose="02010600030101010101" pitchFamily="2" charset="-122"/>
              </a:rPr>
              <a:t>D</a:t>
            </a:r>
            <a:r>
              <a:rPr lang="en-US" altLang="zh-CN" sz="1800" i="1" baseline="-25000" dirty="0" smtClean="0">
                <a:ea typeface="SimSun" panose="02010600030101010101" pitchFamily="2" charset="-122"/>
              </a:rPr>
              <a:t>i</a:t>
            </a:r>
            <a:r>
              <a:rPr lang="en-US" altLang="zh-CN" sz="1800" dirty="0" smtClean="0">
                <a:ea typeface="SimSun" panose="02010600030101010101" pitchFamily="2" charset="-122"/>
              </a:rPr>
              <a:t>.</a:t>
            </a:r>
          </a:p>
          <a:p>
            <a:endParaRPr lang="en-US" altLang="zh-CN" sz="2000" dirty="0" smtClean="0">
              <a:ea typeface="SimSun" panose="02010600030101010101" pitchFamily="2" charset="-122"/>
            </a:endParaRPr>
          </a:p>
          <a:p>
            <a:endParaRPr lang="en-US" altLang="zh-CN" sz="2000" dirty="0" smtClean="0">
              <a:ea typeface="SimSun" panose="02010600030101010101" pitchFamily="2" charset="-122"/>
            </a:endParaRPr>
          </a:p>
          <a:p>
            <a:pPr lvl="1"/>
            <a:r>
              <a:rPr lang="en-US" altLang="zh-CN" i="1" dirty="0" err="1" smtClean="0">
                <a:ea typeface="SimSun" panose="02010600030101010101" pitchFamily="2" charset="-122"/>
              </a:rPr>
              <a:t>Pr</a:t>
            </a:r>
            <a:r>
              <a:rPr lang="en-US" altLang="zh-CN" i="1" baseline="-25000" dirty="0" err="1" smtClean="0">
                <a:ea typeface="SimSun" panose="02010600030101010101" pitchFamily="2" charset="-122"/>
              </a:rPr>
              <a:t>i</a:t>
            </a:r>
            <a:r>
              <a:rPr lang="en-US" altLang="zh-CN" i="1" dirty="0" smtClean="0">
                <a:ea typeface="SimSun" panose="02010600030101010101" pitchFamily="2" charset="-122"/>
              </a:rPr>
              <a:t> </a:t>
            </a:r>
            <a:r>
              <a:rPr lang="en-US" altLang="zh-CN" dirty="0" smtClean="0">
                <a:ea typeface="SimSun" panose="02010600030101010101" pitchFamily="2" charset="-122"/>
              </a:rPr>
              <a:t>= {</a:t>
            </a:r>
            <a:r>
              <a:rPr lang="en-US" altLang="zh-CN" i="1" dirty="0" smtClean="0">
                <a:solidFill>
                  <a:srgbClr val="FF0000"/>
                </a:solidFill>
                <a:ea typeface="SimSun" panose="02010600030101010101" pitchFamily="2" charset="-122"/>
              </a:rPr>
              <a:t>p</a:t>
            </a:r>
            <a:r>
              <a:rPr lang="en-US" altLang="zh-CN" i="1" baseline="-25000" dirty="0" smtClean="0">
                <a:solidFill>
                  <a:srgbClr val="FF0000"/>
                </a:solidFill>
                <a:ea typeface="SimSun" panose="02010600030101010101" pitchFamily="2" charset="-122"/>
              </a:rPr>
              <a:t>i1</a:t>
            </a:r>
            <a:r>
              <a:rPr lang="en-US" altLang="zh-CN" dirty="0" smtClean="0">
                <a:solidFill>
                  <a:srgbClr val="FF0000"/>
                </a:solidFill>
                <a:ea typeface="SimSun" panose="02010600030101010101" pitchFamily="2" charset="-122"/>
              </a:rPr>
              <a:t>,</a:t>
            </a:r>
            <a:r>
              <a:rPr lang="en-US" altLang="zh-CN" i="1" dirty="0" smtClean="0">
                <a:solidFill>
                  <a:srgbClr val="FF0000"/>
                </a:solidFill>
                <a:ea typeface="SimSun" panose="02010600030101010101" pitchFamily="2" charset="-122"/>
              </a:rPr>
              <a:t>p</a:t>
            </a:r>
            <a:r>
              <a:rPr lang="en-US" altLang="zh-CN" i="1" baseline="-25000" dirty="0" smtClean="0">
                <a:solidFill>
                  <a:srgbClr val="FF0000"/>
                </a:solidFill>
                <a:ea typeface="SimSun" panose="02010600030101010101" pitchFamily="2" charset="-122"/>
              </a:rPr>
              <a:t>i2</a:t>
            </a:r>
            <a:r>
              <a:rPr lang="en-US" altLang="zh-CN" dirty="0" smtClean="0">
                <a:solidFill>
                  <a:srgbClr val="FF0000"/>
                </a:solidFill>
                <a:ea typeface="SimSun" panose="02010600030101010101" pitchFamily="2" charset="-122"/>
              </a:rPr>
              <a:t>, …,</a:t>
            </a:r>
            <a:r>
              <a:rPr lang="en-US" altLang="zh-CN" i="1" dirty="0" err="1" smtClean="0">
                <a:solidFill>
                  <a:srgbClr val="FF0000"/>
                </a:solidFill>
                <a:ea typeface="SimSun" panose="02010600030101010101" pitchFamily="2" charset="-122"/>
              </a:rPr>
              <a:t>p</a:t>
            </a:r>
            <a:r>
              <a:rPr lang="en-US" altLang="zh-CN" i="1" baseline="-25000" dirty="0" err="1" smtClean="0">
                <a:solidFill>
                  <a:srgbClr val="FF0000"/>
                </a:solidFill>
                <a:ea typeface="SimSun" panose="02010600030101010101" pitchFamily="2" charset="-122"/>
              </a:rPr>
              <a:t>im</a:t>
            </a:r>
            <a:r>
              <a:rPr lang="en-US" altLang="zh-CN" dirty="0" smtClean="0">
                <a:ea typeface="SimSun" panose="02010600030101010101" pitchFamily="2" charset="-122"/>
              </a:rPr>
              <a:t>} denotes the </a:t>
            </a:r>
            <a:r>
              <a:rPr lang="en-US" altLang="zh-CN" dirty="0" smtClean="0">
                <a:solidFill>
                  <a:schemeClr val="accent2"/>
                </a:solidFill>
                <a:ea typeface="SimSun" panose="02010600030101010101" pitchFamily="2" charset="-122"/>
              </a:rPr>
              <a:t>set</a:t>
            </a:r>
            <a:r>
              <a:rPr lang="en-US" altLang="zh-CN" dirty="0" smtClean="0">
                <a:ea typeface="SimSun" panose="02010600030101010101" pitchFamily="2" charset="-122"/>
              </a:rPr>
              <a:t> of all simple predicates on a </a:t>
            </a:r>
            <a:r>
              <a:rPr lang="en-US" altLang="zh-CN" dirty="0" err="1" smtClean="0">
                <a:ea typeface="SimSun" panose="02010600030101010101" pitchFamily="2" charset="-122"/>
              </a:rPr>
              <a:t>R</a:t>
            </a:r>
            <a:r>
              <a:rPr lang="en-US" altLang="zh-CN" i="1" baseline="-25000" dirty="0" err="1" smtClean="0">
                <a:ea typeface="SimSun" panose="02010600030101010101" pitchFamily="2" charset="-122"/>
              </a:rPr>
              <a:t>i</a:t>
            </a:r>
            <a:r>
              <a:rPr lang="en-US" altLang="zh-CN" dirty="0" smtClean="0">
                <a:ea typeface="SimSun" panose="02010600030101010101" pitchFamily="2" charset="-122"/>
              </a:rPr>
              <a:t>.</a:t>
            </a:r>
          </a:p>
          <a:p>
            <a:pPr>
              <a:buFont typeface="Wingdings" panose="05000000000000000000" pitchFamily="2" charset="2"/>
              <a:buNone/>
            </a:pPr>
            <a:endParaRPr lang="zh-CN" altLang="en-US" sz="2000" dirty="0" smtClean="0">
              <a:ea typeface="SimSun" panose="02010600030101010101" pitchFamily="2" charset="-122"/>
            </a:endParaRPr>
          </a:p>
        </p:txBody>
      </p:sp>
      <p:sp>
        <p:nvSpPr>
          <p:cNvPr id="57348" name="Rectangle 4"/>
          <p:cNvSpPr>
            <a:spLocks noChangeArrowheads="1"/>
          </p:cNvSpPr>
          <p:nvPr/>
        </p:nvSpPr>
        <p:spPr bwMode="auto">
          <a:xfrm>
            <a:off x="2819400" y="2479675"/>
            <a:ext cx="1711325" cy="336550"/>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80000"/>
              </a:lnSpc>
              <a:buClr>
                <a:schemeClr val="accent1"/>
              </a:buClr>
              <a:buFont typeface="Times New Roman" panose="02020603050405020304" pitchFamily="18" charset="0"/>
              <a:buNone/>
            </a:pPr>
            <a:r>
              <a:rPr lang="en-US" altLang="zh-CN" sz="2000" b="0" i="1" dirty="0" err="1">
                <a:solidFill>
                  <a:srgbClr val="FF0000"/>
                </a:solidFill>
                <a:ea typeface="SimSun" panose="02010600030101010101" pitchFamily="2" charset="-122"/>
              </a:rPr>
              <a:t>P</a:t>
            </a:r>
            <a:r>
              <a:rPr lang="en-US" altLang="zh-CN" sz="2000" b="0" i="1" baseline="-25000" dirty="0" err="1">
                <a:solidFill>
                  <a:srgbClr val="FF0000"/>
                </a:solidFill>
                <a:ea typeface="SimSun" panose="02010600030101010101" pitchFamily="2" charset="-122"/>
              </a:rPr>
              <a:t>j</a:t>
            </a:r>
            <a:r>
              <a:rPr lang="en-US" altLang="zh-CN" sz="2000" b="0" i="1" dirty="0">
                <a:ea typeface="SimSun" panose="02010600030101010101" pitchFamily="2" charset="-122"/>
              </a:rPr>
              <a:t>: A</a:t>
            </a:r>
            <a:r>
              <a:rPr lang="en-US" altLang="zh-CN" sz="2000" b="0" i="1" baseline="-25000" dirty="0">
                <a:ea typeface="SimSun" panose="02010600030101010101" pitchFamily="2" charset="-122"/>
              </a:rPr>
              <a:t>i</a:t>
            </a:r>
            <a:r>
              <a:rPr lang="en-US" altLang="zh-CN" sz="2000" b="0" i="1" dirty="0">
                <a:ea typeface="SimSun" panose="02010600030101010101" pitchFamily="2" charset="-122"/>
              </a:rPr>
              <a:t> </a:t>
            </a:r>
            <a:r>
              <a:rPr lang="en-US" altLang="zh-CN" sz="2000" b="0" dirty="0" err="1">
                <a:latin typeface="SymbolMT" charset="-122"/>
                <a:ea typeface="SymbolMT" charset="-122"/>
              </a:rPr>
              <a:t>θ</a:t>
            </a:r>
            <a:r>
              <a:rPr lang="en-US" altLang="zh-CN" sz="2000" b="0" i="1" dirty="0" err="1">
                <a:ea typeface="SimSun" panose="02010600030101010101" pitchFamily="2" charset="-122"/>
              </a:rPr>
              <a:t>Value</a:t>
            </a:r>
            <a:endParaRPr lang="en-US" altLang="zh-CN" sz="2000" b="0" i="1" dirty="0">
              <a:ea typeface="SimSun" panose="02010600030101010101" pitchFamily="2" charset="-122"/>
            </a:endParaRPr>
          </a:p>
        </p:txBody>
      </p:sp>
      <p:sp>
        <p:nvSpPr>
          <p:cNvPr id="57349" name="Rectangle 5"/>
          <p:cNvSpPr>
            <a:spLocks noChangeArrowheads="1"/>
          </p:cNvSpPr>
          <p:nvPr/>
        </p:nvSpPr>
        <p:spPr bwMode="auto">
          <a:xfrm>
            <a:off x="1295400" y="3273425"/>
            <a:ext cx="6332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80000"/>
              </a:lnSpc>
              <a:buClr>
                <a:schemeClr val="accent1"/>
              </a:buClr>
              <a:buFont typeface="Wingdings 2" panose="05020102010507070707" pitchFamily="18" charset="2"/>
              <a:buChar char="E"/>
            </a:pPr>
            <a:r>
              <a:rPr lang="en-US" altLang="zh-CN" sz="2000">
                <a:ea typeface="SimSun" panose="02010600030101010101" pitchFamily="2" charset="-122"/>
              </a:rPr>
              <a:t>(ex) </a:t>
            </a:r>
            <a:r>
              <a:rPr lang="en-US" altLang="zh-CN" sz="2000">
                <a:solidFill>
                  <a:schemeClr val="accent2"/>
                </a:solidFill>
                <a:ea typeface="SimSun" panose="02010600030101010101" pitchFamily="2" charset="-122"/>
              </a:rPr>
              <a:t>a single condition </a:t>
            </a:r>
            <a:r>
              <a:rPr lang="en-US" altLang="zh-CN" sz="2000">
                <a:ea typeface="SimSun" panose="02010600030101010101" pitchFamily="2" charset="-122"/>
              </a:rPr>
              <a:t>in the SQL-WHERE clause</a:t>
            </a:r>
          </a:p>
        </p:txBody>
      </p:sp>
      <p:sp>
        <p:nvSpPr>
          <p:cNvPr id="57350" name="Rectangle 6"/>
          <p:cNvSpPr>
            <a:spLocks noChangeArrowheads="1"/>
          </p:cNvSpPr>
          <p:nvPr/>
        </p:nvSpPr>
        <p:spPr bwMode="auto">
          <a:xfrm>
            <a:off x="381000" y="4937125"/>
            <a:ext cx="763270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80000"/>
              </a:lnSpc>
              <a:spcBef>
                <a:spcPct val="50000"/>
              </a:spcBef>
              <a:buClr>
                <a:schemeClr val="accent1"/>
              </a:buClr>
              <a:buFont typeface="Times New Roman" panose="02020603050405020304" pitchFamily="18" charset="0"/>
              <a:buNone/>
            </a:pPr>
            <a:r>
              <a:rPr lang="en-US" altLang="zh-CN" sz="2000">
                <a:latin typeface="Comic Sans MS" panose="030F0702030302020204" pitchFamily="66" charset="0"/>
                <a:ea typeface="SimSun" panose="02010600030101010101" pitchFamily="2" charset="-122"/>
              </a:rPr>
              <a:t>(Ex) simple predicates</a:t>
            </a:r>
          </a:p>
          <a:p>
            <a:pPr>
              <a:lnSpc>
                <a:spcPct val="80000"/>
              </a:lnSpc>
              <a:spcBef>
                <a:spcPct val="50000"/>
              </a:spcBef>
              <a:buClr>
                <a:schemeClr val="accent1"/>
              </a:buClr>
              <a:buFont typeface="Times New Roman" panose="02020603050405020304" pitchFamily="18" charset="0"/>
              <a:buNone/>
            </a:pPr>
            <a:r>
              <a:rPr lang="en-US" altLang="zh-CN" sz="2000">
                <a:latin typeface="Wingdings-Regular" charset="0"/>
                <a:ea typeface="SimSun" panose="02010600030101010101" pitchFamily="2" charset="-122"/>
              </a:rPr>
              <a:t>  	</a:t>
            </a:r>
            <a:r>
              <a:rPr lang="en-US" altLang="zh-CN" sz="2000">
                <a:ea typeface="SimSun" panose="02010600030101010101" pitchFamily="2" charset="-122"/>
              </a:rPr>
              <a:t>PNAME = “Maintenance”</a:t>
            </a:r>
          </a:p>
          <a:p>
            <a:pPr>
              <a:lnSpc>
                <a:spcPct val="80000"/>
              </a:lnSpc>
              <a:spcBef>
                <a:spcPct val="50000"/>
              </a:spcBef>
              <a:buClr>
                <a:schemeClr val="accent1"/>
              </a:buClr>
              <a:buFont typeface="Times New Roman" panose="02020603050405020304" pitchFamily="18" charset="0"/>
              <a:buNone/>
            </a:pPr>
            <a:r>
              <a:rPr lang="en-US" altLang="zh-CN" sz="2000">
                <a:latin typeface="Wingdings-Regular" charset="0"/>
                <a:ea typeface="SimSun" panose="02010600030101010101" pitchFamily="2" charset="-122"/>
              </a:rPr>
              <a:t> 	 </a:t>
            </a:r>
            <a:r>
              <a:rPr lang="en-US" altLang="zh-CN" sz="2000">
                <a:ea typeface="SimSun" panose="02010600030101010101" pitchFamily="2" charset="-122"/>
              </a:rPr>
              <a:t>BUDGET </a:t>
            </a:r>
            <a:r>
              <a:rPr lang="en-US" altLang="zh-CN" sz="2000">
                <a:latin typeface="SymbolMT" charset="-122"/>
                <a:ea typeface="SymbolMT" charset="-122"/>
              </a:rPr>
              <a:t>≤ </a:t>
            </a:r>
            <a:r>
              <a:rPr lang="en-US" altLang="zh-CN" sz="2000">
                <a:ea typeface="SimSun" panose="02010600030101010101" pitchFamily="2" charset="-122"/>
              </a:rPr>
              <a:t>200000</a:t>
            </a:r>
          </a:p>
          <a:p>
            <a:pPr>
              <a:lnSpc>
                <a:spcPct val="80000"/>
              </a:lnSpc>
              <a:spcBef>
                <a:spcPct val="50000"/>
              </a:spcBef>
              <a:buClr>
                <a:schemeClr val="accent1"/>
              </a:buClr>
              <a:buFont typeface="Times New Roman" panose="02020603050405020304" pitchFamily="18" charset="0"/>
              <a:buNone/>
            </a:pPr>
            <a:r>
              <a:rPr lang="en-US" altLang="zh-CN" sz="2000">
                <a:ea typeface="SimSun" panose="02010600030101010101" pitchFamily="2" charset="-122"/>
              </a:rPr>
              <a:t>   </a:t>
            </a:r>
          </a:p>
        </p:txBody>
      </p:sp>
      <p:sp>
        <p:nvSpPr>
          <p:cNvPr id="57351" name="Text Box 7"/>
          <p:cNvSpPr txBox="1">
            <a:spLocks noChangeArrowheads="1"/>
          </p:cNvSpPr>
          <p:nvPr/>
        </p:nvSpPr>
        <p:spPr bwMode="auto">
          <a:xfrm>
            <a:off x="4114800" y="4568825"/>
            <a:ext cx="3697288" cy="379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u="sng">
                <a:ea typeface="SimSun" panose="02010600030101010101" pitchFamily="2" charset="-122"/>
              </a:rPr>
              <a:t>PNO</a:t>
            </a:r>
            <a:r>
              <a:rPr lang="en-US" altLang="zh-CN" sz="2000">
                <a:ea typeface="SimSun" panose="02010600030101010101" pitchFamily="2" charset="-122"/>
              </a:rPr>
              <a:t>, PNAME, BUDGET, LOC</a:t>
            </a:r>
          </a:p>
        </p:txBody>
      </p:sp>
    </p:spTree>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59395" name="Rectangle 3"/>
          <p:cNvSpPr>
            <a:spLocks noGrp="1" noChangeArrowheads="1"/>
          </p:cNvSpPr>
          <p:nvPr>
            <p:ph type="body" idx="1"/>
          </p:nvPr>
        </p:nvSpPr>
        <p:spPr>
          <a:xfrm>
            <a:off x="381000" y="1363663"/>
            <a:ext cx="7620000" cy="2819400"/>
          </a:xfrm>
        </p:spPr>
        <p:txBody>
          <a:bodyPr/>
          <a:lstStyle/>
          <a:p>
            <a:r>
              <a:rPr lang="en-US" altLang="zh-CN" dirty="0" smtClean="0">
                <a:solidFill>
                  <a:schemeClr val="accent2"/>
                </a:solidFill>
                <a:ea typeface="SimSun" panose="02010600030101010101" pitchFamily="2" charset="-122"/>
              </a:rPr>
              <a:t>Real queries</a:t>
            </a:r>
            <a:r>
              <a:rPr lang="en-US" altLang="zh-CN" dirty="0" smtClean="0">
                <a:ea typeface="SimSun" panose="02010600030101010101" pitchFamily="2" charset="-122"/>
              </a:rPr>
              <a:t>: complicated predicates</a:t>
            </a:r>
          </a:p>
          <a:p>
            <a:pPr lvl="1"/>
            <a:r>
              <a:rPr lang="en-US" altLang="zh-CN" dirty="0" smtClean="0">
                <a:solidFill>
                  <a:schemeClr val="accent2"/>
                </a:solidFill>
                <a:latin typeface="Times New Roman" panose="02020603050405020304" pitchFamily="18" charset="0"/>
                <a:ea typeface="SimSun" panose="02010600030101010101" pitchFamily="2" charset="-122"/>
              </a:rPr>
              <a:t>Boolean combinations </a:t>
            </a:r>
            <a:r>
              <a:rPr lang="en-US" altLang="zh-CN" dirty="0" smtClean="0">
                <a:latin typeface="Times New Roman" panose="02020603050405020304" pitchFamily="18" charset="0"/>
                <a:ea typeface="SimSun" panose="02010600030101010101" pitchFamily="2" charset="-122"/>
              </a:rPr>
              <a:t>of simple predicates</a:t>
            </a:r>
            <a:endParaRPr lang="en-US" altLang="zh-CN" dirty="0" smtClean="0">
              <a:solidFill>
                <a:schemeClr val="accent2"/>
              </a:solidFill>
              <a:ea typeface="SimSun" panose="02010600030101010101" pitchFamily="2" charset="-122"/>
            </a:endParaRPr>
          </a:p>
          <a:p>
            <a:pPr>
              <a:buFont typeface="Wingdings" panose="05000000000000000000" pitchFamily="2" charset="2"/>
              <a:buChar char="Ø"/>
            </a:pPr>
            <a:r>
              <a:rPr lang="en-US" altLang="zh-CN" dirty="0" err="1" smtClean="0">
                <a:solidFill>
                  <a:schemeClr val="accent2"/>
                </a:solidFill>
                <a:ea typeface="SimSun" panose="02010600030101010101" pitchFamily="2" charset="-122"/>
              </a:rPr>
              <a:t>Minterm</a:t>
            </a:r>
            <a:r>
              <a:rPr lang="en-US" altLang="zh-CN" dirty="0" smtClean="0">
                <a:solidFill>
                  <a:schemeClr val="accent2"/>
                </a:solidFill>
                <a:ea typeface="SimSun" panose="02010600030101010101" pitchFamily="2" charset="-122"/>
              </a:rPr>
              <a:t> predicate</a:t>
            </a:r>
            <a:r>
              <a:rPr lang="en-US" altLang="zh-CN" dirty="0" smtClean="0">
                <a:ea typeface="SimSun" panose="02010600030101010101" pitchFamily="2" charset="-122"/>
              </a:rPr>
              <a:t>(</a:t>
            </a:r>
            <a:r>
              <a:rPr lang="zh-CN" altLang="en-US" dirty="0" smtClean="0">
                <a:ea typeface="SimSun" panose="02010600030101010101" pitchFamily="2" charset="-122"/>
              </a:rPr>
              <a:t>最</a:t>
            </a:r>
            <a:r>
              <a:rPr lang="zh-CN" altLang="en-US" dirty="0" smtClean="0">
                <a:ea typeface="楷体_GB2312" pitchFamily="49" charset="-122"/>
              </a:rPr>
              <a:t>小项谓词</a:t>
            </a:r>
            <a:r>
              <a:rPr lang="en-US" altLang="zh-CN" dirty="0" err="1" smtClean="0">
                <a:solidFill>
                  <a:srgbClr val="FF0000"/>
                </a:solidFill>
                <a:ea typeface="楷体_GB2312" pitchFamily="49" charset="-122"/>
              </a:rPr>
              <a:t>m</a:t>
            </a:r>
            <a:r>
              <a:rPr lang="en-US" altLang="zh-CN" baseline="-25000" dirty="0" err="1" smtClean="0">
                <a:solidFill>
                  <a:srgbClr val="FF0000"/>
                </a:solidFill>
                <a:ea typeface="楷体_GB2312" pitchFamily="49" charset="-122"/>
              </a:rPr>
              <a:t>ij</a:t>
            </a:r>
            <a:r>
              <a:rPr lang="zh-CN" altLang="en-US" dirty="0" smtClean="0">
                <a:ea typeface="SimSun" panose="02010600030101010101" pitchFamily="2" charset="-122"/>
              </a:rPr>
              <a:t>)</a:t>
            </a:r>
          </a:p>
          <a:p>
            <a:pPr lvl="1">
              <a:buFont typeface="Wingdings 2" panose="05020102010507070707" pitchFamily="18" charset="2"/>
              <a:buChar char="E"/>
            </a:pPr>
            <a:r>
              <a:rPr lang="en-US" altLang="zh-CN" sz="2000" dirty="0" smtClean="0">
                <a:ea typeface="SimSun" panose="02010600030101010101" pitchFamily="2" charset="-122"/>
              </a:rPr>
              <a:t>Is the </a:t>
            </a:r>
            <a:r>
              <a:rPr lang="en-US" altLang="zh-CN" sz="2000" dirty="0" smtClean="0">
                <a:solidFill>
                  <a:schemeClr val="accent2"/>
                </a:solidFill>
                <a:ea typeface="SimSun" panose="02010600030101010101" pitchFamily="2" charset="-122"/>
              </a:rPr>
              <a:t>conjunction</a:t>
            </a:r>
            <a:r>
              <a:rPr lang="en-US" altLang="zh-CN" sz="2000" dirty="0" smtClean="0">
                <a:ea typeface="SimSun" panose="02010600030101010101" pitchFamily="2" charset="-122"/>
              </a:rPr>
              <a:t> of simple predicates</a:t>
            </a:r>
          </a:p>
          <a:p>
            <a:pPr lvl="1"/>
            <a:r>
              <a:rPr lang="en-US" altLang="zh-CN" sz="2000" dirty="0" smtClean="0">
                <a:ea typeface="SimSun" panose="02010600030101010101" pitchFamily="2" charset="-122"/>
              </a:rPr>
              <a:t>Given relation </a:t>
            </a:r>
            <a:r>
              <a:rPr lang="en-US" altLang="zh-CN" sz="2000" i="1" dirty="0" err="1" smtClean="0">
                <a:ea typeface="SimSun" panose="02010600030101010101" pitchFamily="2" charset="-122"/>
              </a:rPr>
              <a:t>R</a:t>
            </a:r>
            <a:r>
              <a:rPr lang="en-US" altLang="zh-CN" i="1" baseline="-25000" dirty="0" err="1" smtClean="0">
                <a:ea typeface="SimSun" panose="02010600030101010101" pitchFamily="2" charset="-122"/>
              </a:rPr>
              <a:t>i</a:t>
            </a:r>
            <a:r>
              <a:rPr lang="en-US" altLang="zh-CN" sz="2000" i="1" dirty="0" smtClean="0">
                <a:ea typeface="SimSun" panose="02010600030101010101" pitchFamily="2" charset="-122"/>
              </a:rPr>
              <a:t> </a:t>
            </a:r>
            <a:r>
              <a:rPr lang="en-US" altLang="zh-CN" sz="2000" dirty="0" smtClean="0">
                <a:ea typeface="SimSun" panose="02010600030101010101" pitchFamily="2" charset="-122"/>
              </a:rPr>
              <a:t>and </a:t>
            </a:r>
            <a:r>
              <a:rPr lang="en-US" altLang="zh-CN" sz="2000" i="1" dirty="0" err="1" smtClean="0">
                <a:ea typeface="SimSun" panose="02010600030101010101" pitchFamily="2" charset="-122"/>
              </a:rPr>
              <a:t>Pr</a:t>
            </a:r>
            <a:r>
              <a:rPr lang="en-US" altLang="zh-CN" i="1" baseline="-25000" dirty="0" err="1" smtClean="0">
                <a:ea typeface="SimSun" panose="02010600030101010101" pitchFamily="2" charset="-122"/>
              </a:rPr>
              <a:t>i</a:t>
            </a:r>
            <a:r>
              <a:rPr lang="en-US" altLang="zh-CN" sz="2000" i="1" dirty="0" smtClean="0">
                <a:ea typeface="SimSun" panose="02010600030101010101" pitchFamily="2" charset="-122"/>
              </a:rPr>
              <a:t> </a:t>
            </a:r>
            <a:r>
              <a:rPr lang="en-US" altLang="zh-CN" sz="2000" dirty="0" smtClean="0">
                <a:ea typeface="SimSun" panose="02010600030101010101" pitchFamily="2" charset="-122"/>
              </a:rPr>
              <a:t>= {</a:t>
            </a:r>
            <a:r>
              <a:rPr lang="en-US" altLang="zh-CN" sz="2000" i="1" dirty="0" smtClean="0">
                <a:solidFill>
                  <a:srgbClr val="FF0000"/>
                </a:solidFill>
                <a:ea typeface="SimSun" panose="02010600030101010101" pitchFamily="2" charset="-122"/>
              </a:rPr>
              <a:t>p</a:t>
            </a:r>
            <a:r>
              <a:rPr lang="en-US" altLang="zh-CN" i="1" baseline="-25000" dirty="0" smtClean="0">
                <a:solidFill>
                  <a:srgbClr val="FF0000"/>
                </a:solidFill>
                <a:ea typeface="SimSun" panose="02010600030101010101" pitchFamily="2" charset="-122"/>
              </a:rPr>
              <a:t>I</a:t>
            </a:r>
            <a:r>
              <a:rPr lang="en-US" altLang="zh-CN" sz="2000" i="1" baseline="-25000" dirty="0" smtClean="0">
                <a:solidFill>
                  <a:srgbClr val="FF0000"/>
                </a:solidFill>
                <a:ea typeface="SimSun" panose="02010600030101010101" pitchFamily="2" charset="-122"/>
              </a:rPr>
              <a:t>1</a:t>
            </a:r>
            <a:r>
              <a:rPr lang="en-US" altLang="zh-CN" sz="2000" dirty="0" smtClean="0">
                <a:solidFill>
                  <a:srgbClr val="FF0000"/>
                </a:solidFill>
                <a:ea typeface="SimSun" panose="02010600030101010101" pitchFamily="2" charset="-122"/>
              </a:rPr>
              <a:t>,</a:t>
            </a:r>
            <a:r>
              <a:rPr lang="en-US" altLang="zh-CN" sz="2000" i="1" dirty="0" smtClean="0">
                <a:solidFill>
                  <a:srgbClr val="FF0000"/>
                </a:solidFill>
                <a:ea typeface="SimSun" panose="02010600030101010101" pitchFamily="2" charset="-122"/>
              </a:rPr>
              <a:t>p</a:t>
            </a:r>
            <a:r>
              <a:rPr lang="en-US" altLang="zh-CN" i="1" baseline="-25000" dirty="0" smtClean="0">
                <a:solidFill>
                  <a:srgbClr val="FF0000"/>
                </a:solidFill>
                <a:ea typeface="SimSun" panose="02010600030101010101" pitchFamily="2" charset="-122"/>
              </a:rPr>
              <a:t>I</a:t>
            </a:r>
            <a:r>
              <a:rPr lang="en-US" altLang="zh-CN" sz="2000" i="1" baseline="-25000" dirty="0" smtClean="0">
                <a:solidFill>
                  <a:srgbClr val="FF0000"/>
                </a:solidFill>
                <a:ea typeface="SimSun" panose="02010600030101010101" pitchFamily="2" charset="-122"/>
              </a:rPr>
              <a:t>2</a:t>
            </a:r>
            <a:r>
              <a:rPr lang="en-US" altLang="zh-CN" sz="2000" dirty="0" smtClean="0">
                <a:solidFill>
                  <a:srgbClr val="FF0000"/>
                </a:solidFill>
                <a:ea typeface="SimSun" panose="02010600030101010101" pitchFamily="2" charset="-122"/>
              </a:rPr>
              <a:t>, …,</a:t>
            </a:r>
            <a:r>
              <a:rPr lang="en-US" altLang="zh-CN" sz="2000" i="1" dirty="0" err="1" smtClean="0">
                <a:solidFill>
                  <a:srgbClr val="FF0000"/>
                </a:solidFill>
                <a:ea typeface="SimSun" panose="02010600030101010101" pitchFamily="2" charset="-122"/>
              </a:rPr>
              <a:t>p</a:t>
            </a:r>
            <a:r>
              <a:rPr lang="en-US" altLang="zh-CN" i="1" baseline="-25000" dirty="0" err="1" smtClean="0">
                <a:solidFill>
                  <a:srgbClr val="FF0000"/>
                </a:solidFill>
                <a:ea typeface="SimSun" panose="02010600030101010101" pitchFamily="2" charset="-122"/>
              </a:rPr>
              <a:t>i</a:t>
            </a:r>
            <a:r>
              <a:rPr lang="en-US" altLang="zh-CN" sz="2000" i="1" baseline="-25000" dirty="0" err="1" smtClean="0">
                <a:solidFill>
                  <a:srgbClr val="FF0000"/>
                </a:solidFill>
                <a:ea typeface="SimSun" panose="02010600030101010101" pitchFamily="2" charset="-122"/>
              </a:rPr>
              <a:t>m</a:t>
            </a:r>
            <a:r>
              <a:rPr lang="en-US" altLang="zh-CN" sz="2000" dirty="0" smtClean="0">
                <a:ea typeface="SimSun" panose="02010600030101010101" pitchFamily="2" charset="-122"/>
              </a:rPr>
              <a:t>},</a:t>
            </a:r>
          </a:p>
          <a:p>
            <a:pPr lvl="2"/>
            <a:r>
              <a:rPr lang="en-US" altLang="zh-CN" sz="1800" dirty="0" smtClean="0">
                <a:ea typeface="SimSun" panose="02010600030101010101" pitchFamily="2" charset="-122"/>
              </a:rPr>
              <a:t>define </a:t>
            </a:r>
            <a:r>
              <a:rPr lang="en-US" altLang="zh-CN" sz="1800" i="1" dirty="0" smtClean="0">
                <a:ea typeface="SimSun" panose="02010600030101010101" pitchFamily="2" charset="-122"/>
              </a:rPr>
              <a:t>M </a:t>
            </a:r>
            <a:r>
              <a:rPr lang="en-US" altLang="zh-CN" sz="1800" dirty="0" smtClean="0">
                <a:ea typeface="SimSun" panose="02010600030101010101" pitchFamily="2" charset="-122"/>
              </a:rPr>
              <a:t>= {</a:t>
            </a:r>
            <a:r>
              <a:rPr lang="en-US" altLang="zh-CN" sz="1800" i="1" dirty="0" smtClean="0">
                <a:solidFill>
                  <a:srgbClr val="FF0000"/>
                </a:solidFill>
                <a:ea typeface="SimSun" panose="02010600030101010101" pitchFamily="2" charset="-122"/>
              </a:rPr>
              <a:t>m</a:t>
            </a:r>
            <a:r>
              <a:rPr lang="en-US" altLang="zh-CN" i="1" baseline="-25000" dirty="0" smtClean="0">
                <a:solidFill>
                  <a:srgbClr val="FF0000"/>
                </a:solidFill>
                <a:ea typeface="SimSun" panose="02010600030101010101" pitchFamily="2" charset="-122"/>
              </a:rPr>
              <a:t>i</a:t>
            </a:r>
            <a:r>
              <a:rPr lang="en-US" altLang="zh-CN" sz="1800" i="1" baseline="-25000" dirty="0" smtClean="0">
                <a:solidFill>
                  <a:srgbClr val="FF0000"/>
                </a:solidFill>
                <a:ea typeface="SimSun" panose="02010600030101010101" pitchFamily="2" charset="-122"/>
              </a:rPr>
              <a:t>1</a:t>
            </a:r>
            <a:r>
              <a:rPr lang="en-US" altLang="zh-CN" sz="1800" dirty="0" smtClean="0">
                <a:solidFill>
                  <a:srgbClr val="FF0000"/>
                </a:solidFill>
                <a:ea typeface="SimSun" panose="02010600030101010101" pitchFamily="2" charset="-122"/>
              </a:rPr>
              <a:t>,</a:t>
            </a:r>
            <a:r>
              <a:rPr lang="en-US" altLang="zh-CN" sz="1800" i="1" dirty="0" smtClean="0">
                <a:solidFill>
                  <a:srgbClr val="FF0000"/>
                </a:solidFill>
                <a:ea typeface="SimSun" panose="02010600030101010101" pitchFamily="2" charset="-122"/>
              </a:rPr>
              <a:t>m</a:t>
            </a:r>
            <a:r>
              <a:rPr lang="en-US" altLang="zh-CN" i="1" baseline="-25000" dirty="0" smtClean="0">
                <a:solidFill>
                  <a:srgbClr val="FF0000"/>
                </a:solidFill>
                <a:ea typeface="SimSun" panose="02010600030101010101" pitchFamily="2" charset="-122"/>
              </a:rPr>
              <a:t>i</a:t>
            </a:r>
            <a:r>
              <a:rPr lang="en-US" altLang="zh-CN" sz="1800" i="1" baseline="-25000" dirty="0" smtClean="0">
                <a:solidFill>
                  <a:srgbClr val="FF0000"/>
                </a:solidFill>
                <a:ea typeface="SimSun" panose="02010600030101010101" pitchFamily="2" charset="-122"/>
              </a:rPr>
              <a:t>2</a:t>
            </a:r>
            <a:r>
              <a:rPr lang="en-US" altLang="zh-CN" sz="1800" dirty="0" smtClean="0">
                <a:solidFill>
                  <a:srgbClr val="FF0000"/>
                </a:solidFill>
                <a:ea typeface="SimSun" panose="02010600030101010101" pitchFamily="2" charset="-122"/>
              </a:rPr>
              <a:t>,…,</a:t>
            </a:r>
            <a:r>
              <a:rPr lang="en-US" altLang="zh-CN" sz="1800" i="1" dirty="0" err="1" smtClean="0">
                <a:solidFill>
                  <a:srgbClr val="FF0000"/>
                </a:solidFill>
                <a:ea typeface="SimSun" panose="02010600030101010101" pitchFamily="2" charset="-122"/>
              </a:rPr>
              <a:t>m</a:t>
            </a:r>
            <a:r>
              <a:rPr lang="en-US" altLang="zh-CN" i="1" baseline="-25000" dirty="0" err="1" smtClean="0">
                <a:solidFill>
                  <a:srgbClr val="FF0000"/>
                </a:solidFill>
                <a:ea typeface="SimSun" panose="02010600030101010101" pitchFamily="2" charset="-122"/>
              </a:rPr>
              <a:t>i</a:t>
            </a:r>
            <a:r>
              <a:rPr lang="en-US" altLang="zh-CN" sz="1800" i="1" baseline="-25000" dirty="0" err="1" smtClean="0">
                <a:solidFill>
                  <a:srgbClr val="FF0000"/>
                </a:solidFill>
                <a:ea typeface="SimSun" panose="02010600030101010101" pitchFamily="2" charset="-122"/>
              </a:rPr>
              <a:t>r</a:t>
            </a:r>
            <a:r>
              <a:rPr lang="en-US" altLang="zh-CN" sz="1800" dirty="0" smtClean="0">
                <a:ea typeface="SimSun" panose="02010600030101010101" pitchFamily="2" charset="-122"/>
              </a:rPr>
              <a:t>} as</a:t>
            </a:r>
          </a:p>
          <a:p>
            <a:pPr lvl="3"/>
            <a:r>
              <a:rPr lang="en-US" altLang="zh-CN" i="1" dirty="0" smtClean="0">
                <a:ea typeface="SimSun" panose="02010600030101010101" pitchFamily="2" charset="-122"/>
              </a:rPr>
              <a:t>M </a:t>
            </a:r>
            <a:r>
              <a:rPr lang="en-US" altLang="zh-CN" dirty="0" smtClean="0">
                <a:ea typeface="SimSun" panose="02010600030101010101" pitchFamily="2" charset="-122"/>
              </a:rPr>
              <a:t>= {</a:t>
            </a:r>
            <a:r>
              <a:rPr lang="en-US" altLang="zh-CN" i="1" dirty="0" err="1" smtClean="0">
                <a:solidFill>
                  <a:srgbClr val="FF0000"/>
                </a:solidFill>
                <a:ea typeface="SimSun" panose="02010600030101010101" pitchFamily="2" charset="-122"/>
              </a:rPr>
              <a:t>m</a:t>
            </a:r>
            <a:r>
              <a:rPr lang="en-US" altLang="zh-CN" i="1" baseline="-25000" dirty="0" err="1" smtClean="0">
                <a:solidFill>
                  <a:srgbClr val="FF0000"/>
                </a:solidFill>
                <a:ea typeface="SimSun" panose="02010600030101010101" pitchFamily="2" charset="-122"/>
              </a:rPr>
              <a:t>ij</a:t>
            </a:r>
            <a:r>
              <a:rPr lang="en-US" altLang="zh-CN" i="1" baseline="-25000" dirty="0" smtClean="0">
                <a:solidFill>
                  <a:schemeClr val="accent2"/>
                </a:solidFill>
                <a:ea typeface="SimSun" panose="02010600030101010101" pitchFamily="2" charset="-122"/>
              </a:rPr>
              <a:t> </a:t>
            </a:r>
            <a:r>
              <a:rPr lang="en-US" altLang="zh-CN" dirty="0" smtClean="0">
                <a:ea typeface="SimSun" panose="02010600030101010101" pitchFamily="2" charset="-122"/>
              </a:rPr>
              <a:t>| </a:t>
            </a:r>
            <a:r>
              <a:rPr lang="en-US" altLang="zh-CN" i="1" dirty="0" err="1" smtClean="0">
                <a:ea typeface="SimSun" panose="02010600030101010101" pitchFamily="2" charset="-122"/>
              </a:rPr>
              <a:t>m</a:t>
            </a:r>
            <a:r>
              <a:rPr lang="en-US" altLang="zh-CN" i="1" baseline="-25000" dirty="0" err="1" smtClean="0">
                <a:ea typeface="SimSun" panose="02010600030101010101" pitchFamily="2" charset="-122"/>
              </a:rPr>
              <a:t>ij</a:t>
            </a:r>
            <a:r>
              <a:rPr lang="en-US" altLang="zh-CN" i="1" dirty="0" smtClean="0">
                <a:solidFill>
                  <a:schemeClr val="accent2"/>
                </a:solidFill>
                <a:ea typeface="SimSun" panose="02010600030101010101" pitchFamily="2" charset="-122"/>
              </a:rPr>
              <a:t> </a:t>
            </a:r>
            <a:r>
              <a:rPr lang="en-US" altLang="zh-CN" dirty="0" smtClean="0">
                <a:ea typeface="SimSun" panose="02010600030101010101" pitchFamily="2" charset="-122"/>
              </a:rPr>
              <a:t>= </a:t>
            </a:r>
            <a:r>
              <a:rPr lang="en-US" altLang="zh-CN" dirty="0" smtClean="0">
                <a:latin typeface="SymbolMT" charset="-122"/>
                <a:ea typeface="SymbolMT" charset="-122"/>
              </a:rPr>
              <a:t>∧</a:t>
            </a:r>
            <a:r>
              <a:rPr lang="en-US" altLang="zh-CN" i="1" baseline="-25000" dirty="0" err="1" smtClean="0">
                <a:ea typeface="SimSun" panose="02010600030101010101" pitchFamily="2" charset="-122"/>
              </a:rPr>
              <a:t>pjk</a:t>
            </a:r>
            <a:r>
              <a:rPr lang="en-US" altLang="zh-CN" baseline="-25000" dirty="0" err="1" smtClean="0">
                <a:latin typeface="SymbolMT" charset="-122"/>
                <a:ea typeface="SymbolMT" charset="-122"/>
              </a:rPr>
              <a:t>∈</a:t>
            </a:r>
            <a:r>
              <a:rPr lang="en-US" altLang="zh-CN" i="1" baseline="-25000" dirty="0" err="1" smtClean="0">
                <a:ea typeface="SimSun" panose="02010600030101010101" pitchFamily="2" charset="-122"/>
              </a:rPr>
              <a:t>Pr</a:t>
            </a:r>
            <a:r>
              <a:rPr lang="en-US" altLang="zh-CN" i="1" dirty="0" smtClean="0">
                <a:ea typeface="SimSun" panose="02010600030101010101" pitchFamily="2" charset="-122"/>
              </a:rPr>
              <a:t> </a:t>
            </a:r>
            <a:r>
              <a:rPr lang="en-US" altLang="zh-CN" i="1" dirty="0" err="1" smtClean="0">
                <a:ea typeface="SimSun" panose="02010600030101010101" pitchFamily="2" charset="-122"/>
              </a:rPr>
              <a:t>p</a:t>
            </a:r>
            <a:r>
              <a:rPr lang="en-US" altLang="zh-CN" i="1" baseline="-25000" dirty="0" err="1" smtClean="0">
                <a:ea typeface="SimSun" panose="02010600030101010101" pitchFamily="2" charset="-122"/>
              </a:rPr>
              <a:t>jk</a:t>
            </a:r>
            <a:r>
              <a:rPr lang="en-US" altLang="zh-CN" dirty="0" smtClean="0">
                <a:ea typeface="SimSun" panose="02010600030101010101" pitchFamily="2" charset="-122"/>
              </a:rPr>
              <a:t>*}, 1</a:t>
            </a:r>
            <a:r>
              <a:rPr lang="en-US" altLang="zh-CN" dirty="0" smtClean="0">
                <a:latin typeface="SymbolMT" charset="-122"/>
                <a:ea typeface="SymbolMT" charset="-122"/>
              </a:rPr>
              <a:t>≤</a:t>
            </a:r>
            <a:r>
              <a:rPr lang="en-US" altLang="zh-CN" i="1" dirty="0" smtClean="0">
                <a:ea typeface="SimSun" panose="02010600030101010101" pitchFamily="2" charset="-122"/>
              </a:rPr>
              <a:t>k</a:t>
            </a:r>
            <a:r>
              <a:rPr lang="en-US" altLang="zh-CN" dirty="0" smtClean="0">
                <a:latin typeface="SymbolMT" charset="-122"/>
                <a:ea typeface="SymbolMT" charset="-122"/>
              </a:rPr>
              <a:t>≤</a:t>
            </a:r>
            <a:r>
              <a:rPr lang="en-US" altLang="zh-CN" i="1" dirty="0" smtClean="0">
                <a:ea typeface="SimSun" panose="02010600030101010101" pitchFamily="2" charset="-122"/>
              </a:rPr>
              <a:t>m</a:t>
            </a:r>
            <a:r>
              <a:rPr lang="en-US" altLang="zh-CN" dirty="0" smtClean="0">
                <a:ea typeface="SimSun" panose="02010600030101010101" pitchFamily="2" charset="-122"/>
              </a:rPr>
              <a:t>, 1</a:t>
            </a:r>
            <a:r>
              <a:rPr lang="en-US" altLang="zh-CN" dirty="0" smtClean="0">
                <a:latin typeface="SymbolMT" charset="-122"/>
                <a:ea typeface="SymbolMT" charset="-122"/>
              </a:rPr>
              <a:t>≤</a:t>
            </a:r>
            <a:r>
              <a:rPr lang="en-US" altLang="zh-CN" i="1" dirty="0" smtClean="0">
                <a:solidFill>
                  <a:schemeClr val="accent2"/>
                </a:solidFill>
                <a:ea typeface="SimSun" panose="02010600030101010101" pitchFamily="2" charset="-122"/>
              </a:rPr>
              <a:t>j</a:t>
            </a:r>
            <a:r>
              <a:rPr lang="en-US" altLang="zh-CN" dirty="0" smtClean="0">
                <a:latin typeface="SymbolMT" charset="-122"/>
                <a:ea typeface="SymbolMT" charset="-122"/>
              </a:rPr>
              <a:t>≤</a:t>
            </a:r>
            <a:r>
              <a:rPr lang="en-US" altLang="zh-CN" i="1" dirty="0" smtClean="0">
                <a:ea typeface="SimSun" panose="02010600030101010101" pitchFamily="2" charset="-122"/>
              </a:rPr>
              <a:t>z</a:t>
            </a:r>
          </a:p>
          <a:p>
            <a:pPr lvl="1"/>
            <a:r>
              <a:rPr lang="en-US" altLang="zh-CN" sz="2000" dirty="0" smtClean="0">
                <a:ea typeface="SimSun" panose="02010600030101010101" pitchFamily="2" charset="-122"/>
              </a:rPr>
              <a:t>Where </a:t>
            </a:r>
            <a:r>
              <a:rPr lang="en-US" altLang="zh-CN" sz="2000" i="1" dirty="0" err="1" smtClean="0">
                <a:ea typeface="SimSun" panose="02010600030101010101" pitchFamily="2" charset="-122"/>
              </a:rPr>
              <a:t>p</a:t>
            </a:r>
            <a:r>
              <a:rPr lang="en-US" altLang="zh-CN" sz="2000" i="1" baseline="-25000" dirty="0" err="1" smtClean="0">
                <a:ea typeface="SimSun" panose="02010600030101010101" pitchFamily="2" charset="-122"/>
              </a:rPr>
              <a:t>jk</a:t>
            </a:r>
            <a:r>
              <a:rPr lang="en-US" altLang="zh-CN" sz="2000" dirty="0" smtClean="0">
                <a:ea typeface="SimSun" panose="02010600030101010101" pitchFamily="2" charset="-122"/>
              </a:rPr>
              <a:t>* = </a:t>
            </a:r>
            <a:r>
              <a:rPr lang="en-US" altLang="zh-CN" sz="2000" i="1" dirty="0" err="1" smtClean="0">
                <a:ea typeface="SimSun" panose="02010600030101010101" pitchFamily="2" charset="-122"/>
              </a:rPr>
              <a:t>p</a:t>
            </a:r>
            <a:r>
              <a:rPr lang="en-US" altLang="zh-CN" sz="2000" i="1" baseline="-25000" dirty="0" err="1" smtClean="0">
                <a:ea typeface="SimSun" panose="02010600030101010101" pitchFamily="2" charset="-122"/>
              </a:rPr>
              <a:t>ik</a:t>
            </a:r>
            <a:r>
              <a:rPr lang="en-US" altLang="zh-CN" sz="2000" i="1" dirty="0" smtClean="0">
                <a:ea typeface="SimSun" panose="02010600030101010101" pitchFamily="2" charset="-122"/>
              </a:rPr>
              <a:t> </a:t>
            </a:r>
            <a:r>
              <a:rPr lang="en-US" altLang="zh-CN" sz="2000" dirty="0" smtClean="0">
                <a:ea typeface="SimSun" panose="02010600030101010101" pitchFamily="2" charset="-122"/>
              </a:rPr>
              <a:t>or </a:t>
            </a:r>
            <a:r>
              <a:rPr lang="en-US" altLang="zh-CN" sz="2000" i="1" dirty="0" err="1" smtClean="0">
                <a:ea typeface="SimSun" panose="02010600030101010101" pitchFamily="2" charset="-122"/>
              </a:rPr>
              <a:t>p</a:t>
            </a:r>
            <a:r>
              <a:rPr lang="en-US" altLang="zh-CN" sz="2000" i="1" baseline="-25000" dirty="0" err="1" smtClean="0">
                <a:ea typeface="SimSun" panose="02010600030101010101" pitchFamily="2" charset="-122"/>
              </a:rPr>
              <a:t>ik</a:t>
            </a:r>
            <a:r>
              <a:rPr lang="en-US" altLang="zh-CN" sz="2000" dirty="0" smtClean="0">
                <a:ea typeface="SimSun" panose="02010600030101010101" pitchFamily="2" charset="-122"/>
              </a:rPr>
              <a:t>* = </a:t>
            </a:r>
            <a:r>
              <a:rPr lang="en-US" altLang="zh-CN" sz="2000" dirty="0" smtClean="0">
                <a:solidFill>
                  <a:schemeClr val="accent2"/>
                </a:solidFill>
                <a:latin typeface="SymbolMT" charset="-122"/>
                <a:ea typeface="SymbolMT" charset="-122"/>
                <a:sym typeface="Symbol" panose="05050102010706020507" pitchFamily="18" charset="2"/>
              </a:rPr>
              <a:t>NOT</a:t>
            </a:r>
            <a:r>
              <a:rPr lang="en-US" altLang="zh-CN" sz="2000" dirty="0" smtClean="0">
                <a:ea typeface="SimSun" panose="02010600030101010101" pitchFamily="2" charset="-122"/>
              </a:rPr>
              <a:t>(</a:t>
            </a:r>
            <a:r>
              <a:rPr lang="en-US" altLang="zh-CN" sz="2000" i="1" dirty="0" err="1" smtClean="0">
                <a:ea typeface="SimSun" panose="02010600030101010101" pitchFamily="2" charset="-122"/>
              </a:rPr>
              <a:t>p</a:t>
            </a:r>
            <a:r>
              <a:rPr lang="en-US" altLang="zh-CN" sz="2000" i="1" baseline="-25000" dirty="0" err="1" smtClean="0">
                <a:ea typeface="SimSun" panose="02010600030101010101" pitchFamily="2" charset="-122"/>
              </a:rPr>
              <a:t>ik</a:t>
            </a:r>
            <a:r>
              <a:rPr lang="en-US" altLang="zh-CN" sz="2000" dirty="0" smtClean="0">
                <a:ea typeface="SimSun" panose="02010600030101010101" pitchFamily="2" charset="-122"/>
              </a:rPr>
              <a:t>).</a:t>
            </a:r>
          </a:p>
          <a:p>
            <a:pPr lvl="2"/>
            <a:r>
              <a:rPr lang="en-US" altLang="zh-CN" sz="1800" dirty="0" smtClean="0">
                <a:ea typeface="SimSun" panose="02010600030101010101" pitchFamily="2" charset="-122"/>
              </a:rPr>
              <a:t>i.e., each simple predicate occurs in a </a:t>
            </a:r>
            <a:r>
              <a:rPr lang="en-US" altLang="zh-CN" sz="1800" dirty="0" err="1" smtClean="0">
                <a:ea typeface="SimSun" panose="02010600030101010101" pitchFamily="2" charset="-122"/>
              </a:rPr>
              <a:t>minterm</a:t>
            </a:r>
            <a:r>
              <a:rPr lang="en-US" altLang="zh-CN" sz="1800" dirty="0" smtClean="0">
                <a:ea typeface="SimSun" panose="02010600030101010101" pitchFamily="2" charset="-122"/>
              </a:rPr>
              <a:t> predicate either in its </a:t>
            </a:r>
            <a:r>
              <a:rPr lang="en-US" altLang="zh-CN" sz="1800" dirty="0" smtClean="0">
                <a:solidFill>
                  <a:schemeClr val="accent2"/>
                </a:solidFill>
                <a:ea typeface="SimSun" panose="02010600030101010101" pitchFamily="2" charset="-122"/>
              </a:rPr>
              <a:t>natural form</a:t>
            </a:r>
            <a:r>
              <a:rPr lang="en-US" altLang="zh-CN" sz="1800" dirty="0" smtClean="0">
                <a:ea typeface="SimSun" panose="02010600030101010101" pitchFamily="2" charset="-122"/>
              </a:rPr>
              <a:t> or its </a:t>
            </a:r>
            <a:r>
              <a:rPr lang="en-US" altLang="zh-CN" sz="1800" dirty="0" smtClean="0">
                <a:solidFill>
                  <a:schemeClr val="accent2"/>
                </a:solidFill>
                <a:ea typeface="SimSun" panose="02010600030101010101" pitchFamily="2" charset="-122"/>
              </a:rPr>
              <a:t>negated form</a:t>
            </a:r>
          </a:p>
          <a:p>
            <a:endParaRPr lang="zh-CN" altLang="en-US" sz="2000" dirty="0" smtClean="0">
              <a:ea typeface="SimSun" panose="02010600030101010101" pitchFamily="2" charset="-122"/>
            </a:endParaRPr>
          </a:p>
        </p:txBody>
      </p:sp>
      <p:sp>
        <p:nvSpPr>
          <p:cNvPr id="59396" name="Rectangle 4"/>
          <p:cNvSpPr>
            <a:spLocks noChangeArrowheads="1"/>
          </p:cNvSpPr>
          <p:nvPr/>
        </p:nvSpPr>
        <p:spPr bwMode="auto">
          <a:xfrm>
            <a:off x="741363" y="4964113"/>
            <a:ext cx="7543800" cy="1373187"/>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80000"/>
              </a:lnSpc>
              <a:spcBef>
                <a:spcPct val="0"/>
              </a:spcBef>
              <a:buClr>
                <a:schemeClr val="accent1"/>
              </a:buClr>
              <a:buFont typeface="Times New Roman" panose="02020603050405020304" pitchFamily="18" charset="0"/>
              <a:buNone/>
            </a:pPr>
            <a:r>
              <a:rPr lang="en-US" altLang="zh-CN" b="0">
                <a:solidFill>
                  <a:schemeClr val="accent2"/>
                </a:solidFill>
                <a:latin typeface="Comic Sans MS" panose="030F0702030302020204" pitchFamily="66" charset="0"/>
                <a:ea typeface="SimSun" panose="02010600030101010101" pitchFamily="2" charset="-122"/>
              </a:rPr>
              <a:t>(Ex) minterm predicates</a:t>
            </a:r>
          </a:p>
          <a:p>
            <a:pPr>
              <a:lnSpc>
                <a:spcPct val="80000"/>
              </a:lnSpc>
              <a:spcBef>
                <a:spcPct val="0"/>
              </a:spcBef>
              <a:buClr>
                <a:schemeClr val="accent1"/>
              </a:buClr>
              <a:buFont typeface="Times New Roman" panose="02020603050405020304" pitchFamily="18" charset="0"/>
              <a:buNone/>
            </a:pPr>
            <a:r>
              <a:rPr lang="en-US" altLang="zh-CN" sz="2000" b="0" i="1">
                <a:ea typeface="SimSun" panose="02010600030101010101" pitchFamily="2" charset="-122"/>
              </a:rPr>
              <a:t>m1</a:t>
            </a:r>
            <a:r>
              <a:rPr lang="en-US" altLang="zh-CN" sz="2000" b="0">
                <a:ea typeface="SimSun" panose="02010600030101010101" pitchFamily="2" charset="-122"/>
              </a:rPr>
              <a:t>: PNAME=“Maintenance”</a:t>
            </a:r>
            <a:r>
              <a:rPr lang="en-US" altLang="zh-CN" sz="2000" b="0">
                <a:latin typeface="SymbolMT" charset="-122"/>
                <a:ea typeface="SymbolMT" charset="-122"/>
              </a:rPr>
              <a:t>∧ </a:t>
            </a:r>
            <a:r>
              <a:rPr lang="en-US" altLang="zh-CN" sz="2000" b="0">
                <a:ea typeface="SimSun" panose="02010600030101010101" pitchFamily="2" charset="-122"/>
              </a:rPr>
              <a:t>BUDGET</a:t>
            </a:r>
            <a:r>
              <a:rPr lang="en-US" altLang="zh-CN" sz="2000" b="0">
                <a:latin typeface="SymbolMT" charset="-122"/>
                <a:ea typeface="SymbolMT" charset="-122"/>
              </a:rPr>
              <a:t>≤</a:t>
            </a:r>
            <a:r>
              <a:rPr lang="en-US" altLang="zh-CN" sz="2000" b="0">
                <a:ea typeface="SimSun" panose="02010600030101010101" pitchFamily="2" charset="-122"/>
              </a:rPr>
              <a:t>200000</a:t>
            </a:r>
          </a:p>
          <a:p>
            <a:pPr>
              <a:lnSpc>
                <a:spcPct val="80000"/>
              </a:lnSpc>
              <a:spcBef>
                <a:spcPct val="0"/>
              </a:spcBef>
              <a:buClr>
                <a:schemeClr val="accent1"/>
              </a:buClr>
              <a:buFont typeface="Times New Roman" panose="02020603050405020304" pitchFamily="18" charset="0"/>
              <a:buNone/>
            </a:pPr>
            <a:r>
              <a:rPr lang="en-US" altLang="zh-CN" sz="2000" b="0" i="1">
                <a:ea typeface="SimSun" panose="02010600030101010101" pitchFamily="2" charset="-122"/>
              </a:rPr>
              <a:t>m2</a:t>
            </a:r>
            <a:r>
              <a:rPr lang="en-US" altLang="zh-CN" sz="2000" b="0">
                <a:ea typeface="SimSun" panose="02010600030101010101" pitchFamily="2" charset="-122"/>
              </a:rPr>
              <a:t>: </a:t>
            </a:r>
            <a:r>
              <a:rPr lang="en-US" altLang="zh-CN" sz="2000">
                <a:ea typeface="SimSun" panose="02010600030101010101" pitchFamily="2" charset="-122"/>
              </a:rPr>
              <a:t>NOT</a:t>
            </a:r>
            <a:r>
              <a:rPr lang="en-US" altLang="zh-CN" sz="2000" b="0">
                <a:ea typeface="SimSun" panose="02010600030101010101" pitchFamily="2" charset="-122"/>
              </a:rPr>
              <a:t>(PNAME=“Maintenance” </a:t>
            </a:r>
            <a:r>
              <a:rPr lang="en-US" altLang="zh-CN" sz="2000" b="0">
                <a:latin typeface="SymbolMT" charset="-122"/>
                <a:ea typeface="SymbolMT" charset="-122"/>
              </a:rPr>
              <a:t>∧ </a:t>
            </a:r>
            <a:r>
              <a:rPr lang="en-US" altLang="zh-CN" sz="2000" b="0">
                <a:ea typeface="SimSun" panose="02010600030101010101" pitchFamily="2" charset="-122"/>
              </a:rPr>
              <a:t>BUDGET</a:t>
            </a:r>
            <a:r>
              <a:rPr lang="en-US" altLang="zh-CN" sz="2000" b="0">
                <a:latin typeface="SymbolMT" charset="-122"/>
                <a:ea typeface="SymbolMT" charset="-122"/>
              </a:rPr>
              <a:t>≤</a:t>
            </a:r>
            <a:r>
              <a:rPr lang="en-US" altLang="zh-CN" sz="2000" b="0">
                <a:ea typeface="SimSun" panose="02010600030101010101" pitchFamily="2" charset="-122"/>
              </a:rPr>
              <a:t>200000</a:t>
            </a:r>
          </a:p>
          <a:p>
            <a:pPr>
              <a:lnSpc>
                <a:spcPct val="80000"/>
              </a:lnSpc>
              <a:spcBef>
                <a:spcPct val="0"/>
              </a:spcBef>
              <a:buClr>
                <a:schemeClr val="accent1"/>
              </a:buClr>
              <a:buFont typeface="Times New Roman" panose="02020603050405020304" pitchFamily="18" charset="0"/>
              <a:buNone/>
            </a:pPr>
            <a:r>
              <a:rPr lang="en-US" altLang="zh-CN" sz="2000" b="0" i="1">
                <a:ea typeface="SimSun" panose="02010600030101010101" pitchFamily="2" charset="-122"/>
              </a:rPr>
              <a:t>m3</a:t>
            </a:r>
            <a:r>
              <a:rPr lang="en-US" altLang="zh-CN" sz="2000" b="0">
                <a:ea typeface="SimSun" panose="02010600030101010101" pitchFamily="2" charset="-122"/>
              </a:rPr>
              <a:t>: PNAME=“Maintenance” </a:t>
            </a:r>
            <a:r>
              <a:rPr lang="en-US" altLang="zh-CN" sz="2000" b="0">
                <a:latin typeface="SymbolMT" charset="-122"/>
                <a:ea typeface="SymbolMT" charset="-122"/>
              </a:rPr>
              <a:t>∧ </a:t>
            </a:r>
            <a:r>
              <a:rPr lang="en-US" altLang="zh-CN" sz="2000">
                <a:ea typeface="SimSun" panose="02010600030101010101" pitchFamily="2" charset="-122"/>
              </a:rPr>
              <a:t>NOT</a:t>
            </a:r>
            <a:r>
              <a:rPr lang="en-US" altLang="zh-CN" sz="2000" b="0">
                <a:ea typeface="SimSun" panose="02010600030101010101" pitchFamily="2" charset="-122"/>
              </a:rPr>
              <a:t>(BUDGET</a:t>
            </a:r>
            <a:r>
              <a:rPr lang="en-US" altLang="zh-CN" sz="2000" b="0">
                <a:latin typeface="SymbolMT" charset="-122"/>
                <a:ea typeface="SymbolMT" charset="-122"/>
              </a:rPr>
              <a:t>≤</a:t>
            </a:r>
            <a:r>
              <a:rPr lang="en-US" altLang="zh-CN" sz="2000" b="0">
                <a:ea typeface="SimSun" panose="02010600030101010101" pitchFamily="2" charset="-122"/>
              </a:rPr>
              <a:t>200000)</a:t>
            </a:r>
          </a:p>
          <a:p>
            <a:pPr>
              <a:lnSpc>
                <a:spcPct val="80000"/>
              </a:lnSpc>
              <a:spcBef>
                <a:spcPct val="0"/>
              </a:spcBef>
              <a:buClr>
                <a:schemeClr val="accent1"/>
              </a:buClr>
              <a:buFont typeface="Times New Roman" panose="02020603050405020304" pitchFamily="18" charset="0"/>
              <a:buNone/>
            </a:pPr>
            <a:r>
              <a:rPr lang="en-US" altLang="zh-CN" sz="2000" b="0" i="1">
                <a:ea typeface="SimSun" panose="02010600030101010101" pitchFamily="2" charset="-122"/>
              </a:rPr>
              <a:t>m4</a:t>
            </a:r>
            <a:r>
              <a:rPr lang="en-US" altLang="zh-CN" sz="2000" b="0">
                <a:ea typeface="SimSun" panose="02010600030101010101" pitchFamily="2" charset="-122"/>
              </a:rPr>
              <a:t>: </a:t>
            </a:r>
            <a:r>
              <a:rPr lang="en-US" altLang="zh-CN" sz="2000">
                <a:ea typeface="SimSun" panose="02010600030101010101" pitchFamily="2" charset="-122"/>
              </a:rPr>
              <a:t>NOT</a:t>
            </a:r>
            <a:r>
              <a:rPr lang="en-US" altLang="zh-CN" sz="2000" b="0">
                <a:ea typeface="SimSun" panose="02010600030101010101" pitchFamily="2" charset="-122"/>
              </a:rPr>
              <a:t>(PNAME=“Maintenance” </a:t>
            </a:r>
            <a:r>
              <a:rPr lang="en-US" altLang="zh-CN" sz="2000" b="0">
                <a:latin typeface="SymbolMT" charset="-122"/>
                <a:ea typeface="SymbolMT" charset="-122"/>
              </a:rPr>
              <a:t>∧ </a:t>
            </a:r>
            <a:r>
              <a:rPr lang="en-US" altLang="zh-CN" sz="2000">
                <a:ea typeface="SimSun" panose="02010600030101010101" pitchFamily="2" charset="-122"/>
              </a:rPr>
              <a:t>NOT</a:t>
            </a:r>
            <a:r>
              <a:rPr lang="en-US" altLang="zh-CN" sz="2000" b="0">
                <a:ea typeface="SimSun" panose="02010600030101010101" pitchFamily="2" charset="-122"/>
              </a:rPr>
              <a:t>(BUDGET</a:t>
            </a:r>
            <a:r>
              <a:rPr lang="en-US" altLang="zh-CN" sz="2000" b="0">
                <a:latin typeface="SymbolMT" charset="-122"/>
                <a:ea typeface="SymbolMT" charset="-122"/>
              </a:rPr>
              <a:t>≤</a:t>
            </a:r>
            <a:r>
              <a:rPr lang="en-US" altLang="zh-CN" sz="2000" b="0">
                <a:ea typeface="SimSun" panose="02010600030101010101" pitchFamily="2" charset="-122"/>
              </a:rPr>
              <a:t>200000)</a:t>
            </a:r>
          </a:p>
        </p:txBody>
      </p:sp>
    </p:spTree>
  </p:cSld>
  <p:clrMapOvr>
    <a:masterClrMapping/>
  </p:clrMapOvr>
  <p:transition>
    <p:pull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508" name="Rectangle 20"/>
          <p:cNvSpPr>
            <a:spLocks noChangeArrowheads="1"/>
          </p:cNvSpPr>
          <p:nvPr/>
        </p:nvSpPr>
        <p:spPr bwMode="auto">
          <a:xfrm>
            <a:off x="838200" y="1706563"/>
            <a:ext cx="7286625" cy="425450"/>
          </a:xfrm>
          <a:prstGeom prst="rect">
            <a:avLst/>
          </a:prstGeom>
          <a:solidFill>
            <a:schemeClr val="accent6">
              <a:lumMod val="20000"/>
              <a:lumOff val="80000"/>
            </a:schemeClr>
          </a:solidFill>
          <a:ln>
            <a:noFill/>
          </a:ln>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Font typeface="Wingdings" panose="05000000000000000000" pitchFamily="2" charset="2"/>
              <a:buNone/>
              <a:defRPr/>
            </a:pPr>
            <a:r>
              <a:rPr lang="en-US" altLang="zh-CN" dirty="0" smtClean="0">
                <a:latin typeface="Comic Sans MS" panose="030F0702030302020204" pitchFamily="66" charset="0"/>
                <a:ea typeface="SimSun" panose="02010600030101010101" pitchFamily="2" charset="-122"/>
              </a:rPr>
              <a:t>Example: A&lt;10,  A&gt;5,  </a:t>
            </a:r>
            <a:r>
              <a:rPr lang="en-US" altLang="zh-CN" dirty="0" err="1" smtClean="0">
                <a:latin typeface="Comic Sans MS" panose="030F0702030302020204" pitchFamily="66" charset="0"/>
                <a:ea typeface="SimSun" panose="02010600030101010101" pitchFamily="2" charset="-122"/>
              </a:rPr>
              <a:t>Loc</a:t>
            </a:r>
            <a:r>
              <a:rPr lang="en-US" altLang="zh-CN" dirty="0" smtClean="0">
                <a:latin typeface="Comic Sans MS" panose="030F0702030302020204" pitchFamily="66" charset="0"/>
                <a:ea typeface="SimSun" panose="02010600030101010101" pitchFamily="2" charset="-122"/>
              </a:rPr>
              <a:t> = S</a:t>
            </a:r>
            <a:r>
              <a:rPr lang="en-US" altLang="zh-CN" baseline="-25000" dirty="0" smtClean="0">
                <a:latin typeface="Comic Sans MS" panose="030F0702030302020204" pitchFamily="66" charset="0"/>
                <a:ea typeface="SimSun" panose="02010600030101010101" pitchFamily="2" charset="-122"/>
              </a:rPr>
              <a:t>A</a:t>
            </a:r>
            <a:r>
              <a:rPr lang="en-US" altLang="zh-CN" dirty="0" smtClean="0">
                <a:latin typeface="Comic Sans MS" panose="030F0702030302020204" pitchFamily="66" charset="0"/>
                <a:ea typeface="SimSun" panose="02010600030101010101" pitchFamily="2" charset="-122"/>
              </a:rPr>
              <a:t>, </a:t>
            </a:r>
            <a:r>
              <a:rPr lang="en-US" altLang="zh-CN" dirty="0" err="1" smtClean="0">
                <a:latin typeface="Comic Sans MS" panose="030F0702030302020204" pitchFamily="66" charset="0"/>
                <a:ea typeface="SimSun" panose="02010600030101010101" pitchFamily="2" charset="-122"/>
              </a:rPr>
              <a:t>Loc</a:t>
            </a:r>
            <a:r>
              <a:rPr lang="en-US" altLang="zh-CN" dirty="0" smtClean="0">
                <a:latin typeface="Comic Sans MS" panose="030F0702030302020204" pitchFamily="66" charset="0"/>
                <a:ea typeface="SimSun" panose="02010600030101010101" pitchFamily="2" charset="-122"/>
              </a:rPr>
              <a:t> = S</a:t>
            </a:r>
            <a:r>
              <a:rPr lang="en-US" altLang="zh-CN" baseline="-25000" dirty="0" smtClean="0">
                <a:latin typeface="Comic Sans MS" panose="030F0702030302020204" pitchFamily="66" charset="0"/>
                <a:ea typeface="SimSun" panose="02010600030101010101" pitchFamily="2" charset="-122"/>
              </a:rPr>
              <a:t>B</a:t>
            </a:r>
            <a:endParaRPr lang="zh-CN" altLang="en-US" baseline="-25000" dirty="0" smtClean="0">
              <a:latin typeface="Comic Sans MS" panose="030F0702030302020204" pitchFamily="66" charset="0"/>
              <a:ea typeface="SimSun" panose="02010600030101010101" pitchFamily="2" charset="-122"/>
            </a:endParaRPr>
          </a:p>
        </p:txBody>
      </p:sp>
      <p:sp>
        <p:nvSpPr>
          <p:cNvPr id="61443"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61444" name="Rectangle 3"/>
          <p:cNvSpPr>
            <a:spLocks noGrp="1" noChangeArrowheads="1"/>
          </p:cNvSpPr>
          <p:nvPr>
            <p:ph type="body" idx="1"/>
          </p:nvPr>
        </p:nvSpPr>
        <p:spPr>
          <a:xfrm>
            <a:off x="123825" y="1289050"/>
            <a:ext cx="6659563" cy="457200"/>
          </a:xfrm>
        </p:spPr>
        <p:txBody>
          <a:bodyPr/>
          <a:lstStyle/>
          <a:p>
            <a:r>
              <a:rPr lang="en-US" altLang="zh-CN" dirty="0" err="1" smtClean="0">
                <a:ea typeface="SimSun" panose="02010600030101010101" pitchFamily="2" charset="-122"/>
              </a:rPr>
              <a:t>Minterm</a:t>
            </a:r>
            <a:r>
              <a:rPr lang="en-US" altLang="zh-CN" dirty="0" smtClean="0">
                <a:ea typeface="SimSun" panose="02010600030101010101" pitchFamily="2" charset="-122"/>
              </a:rPr>
              <a:t> predicates</a:t>
            </a:r>
            <a:r>
              <a:rPr lang="en-US" altLang="zh-CN" dirty="0">
                <a:ea typeface="SimSun" panose="02010600030101010101" pitchFamily="2" charset="-122"/>
              </a:rPr>
              <a:t>(</a:t>
            </a:r>
            <a:r>
              <a:rPr lang="zh-CN" altLang="en-US" dirty="0">
                <a:ea typeface="SimSun" panose="02010600030101010101" pitchFamily="2" charset="-122"/>
              </a:rPr>
              <a:t>最</a:t>
            </a:r>
            <a:r>
              <a:rPr lang="zh-CN" altLang="en-US" dirty="0">
                <a:ea typeface="楷体_GB2312" pitchFamily="49" charset="-122"/>
              </a:rPr>
              <a:t>小项谓词</a:t>
            </a:r>
            <a:r>
              <a:rPr lang="en-US" altLang="zh-CN" dirty="0" err="1">
                <a:solidFill>
                  <a:srgbClr val="FF0000"/>
                </a:solidFill>
                <a:ea typeface="楷体_GB2312" pitchFamily="49" charset="-122"/>
              </a:rPr>
              <a:t>m</a:t>
            </a:r>
            <a:r>
              <a:rPr lang="en-US" altLang="zh-CN" baseline="-25000" dirty="0" err="1">
                <a:solidFill>
                  <a:srgbClr val="FF0000"/>
                </a:solidFill>
                <a:ea typeface="楷体_GB2312" pitchFamily="49" charset="-122"/>
              </a:rPr>
              <a:t>ij</a:t>
            </a:r>
            <a:r>
              <a:rPr lang="zh-CN" altLang="en-US" dirty="0">
                <a:ea typeface="SimSun" panose="02010600030101010101" pitchFamily="2" charset="-122"/>
              </a:rPr>
              <a:t>)</a:t>
            </a:r>
          </a:p>
          <a:p>
            <a:endParaRPr lang="en-US" altLang="zh-CN" u="sng" dirty="0" smtClean="0">
              <a:ea typeface="SimSun" panose="02010600030101010101" pitchFamily="2" charset="-122"/>
            </a:endParaRPr>
          </a:p>
          <a:p>
            <a:endParaRPr lang="zh-CN" altLang="en-US" u="sng" dirty="0" smtClean="0">
              <a:ea typeface="SimSun" panose="02010600030101010101" pitchFamily="2" charset="-122"/>
            </a:endParaRPr>
          </a:p>
        </p:txBody>
      </p:sp>
      <p:sp>
        <p:nvSpPr>
          <p:cNvPr id="319492" name="Rectangle 4"/>
          <p:cNvSpPr>
            <a:spLocks noChangeArrowheads="1"/>
          </p:cNvSpPr>
          <p:nvPr/>
        </p:nvSpPr>
        <p:spPr bwMode="auto">
          <a:xfrm>
            <a:off x="87313" y="2286000"/>
            <a:ext cx="8788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80000"/>
              </a:lnSpc>
              <a:buFont typeface="Wingdings" panose="05000000000000000000" pitchFamily="2" charset="2"/>
              <a:buNone/>
            </a:pPr>
            <a:r>
              <a:rPr lang="zh-CN" altLang="en-US">
                <a:ea typeface="SimSun" panose="02010600030101010101" pitchFamily="2" charset="-122"/>
              </a:rPr>
              <a:t>(1) </a:t>
            </a:r>
            <a:r>
              <a:rPr lang="en-US" altLang="zh-CN">
                <a:ea typeface="SimSun" panose="02010600030101010101" pitchFamily="2" charset="-122"/>
              </a:rPr>
              <a:t>A&lt;10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A&gt;5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A</a:t>
            </a:r>
            <a:r>
              <a:rPr lang="en-US" altLang="zh-CN">
                <a:ea typeface="SimSun" panose="02010600030101010101" pitchFamily="2" charset="-122"/>
                <a:sym typeface="Symbol" panose="05050102010706020507" pitchFamily="18" charset="2"/>
              </a:rPr>
              <a:t>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B</a:t>
            </a:r>
          </a:p>
          <a:p>
            <a:pPr>
              <a:lnSpc>
                <a:spcPct val="80000"/>
              </a:lnSpc>
              <a:buFont typeface="Wingdings" panose="05000000000000000000" pitchFamily="2" charset="2"/>
              <a:buNone/>
            </a:pPr>
            <a:r>
              <a:rPr lang="en-US" altLang="zh-CN">
                <a:ea typeface="SimSun" panose="02010600030101010101" pitchFamily="2" charset="-122"/>
                <a:sym typeface="Symbol" panose="05050102010706020507" pitchFamily="18" charset="2"/>
              </a:rPr>
              <a:t>(2) </a:t>
            </a:r>
            <a:r>
              <a:rPr lang="en-US" altLang="zh-CN">
                <a:ea typeface="SimSun" panose="02010600030101010101" pitchFamily="2" charset="-122"/>
              </a:rPr>
              <a:t>A&lt;10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A&gt;5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A</a:t>
            </a:r>
            <a:r>
              <a:rPr lang="en-US" altLang="zh-CN">
                <a:ea typeface="SimSun" panose="02010600030101010101" pitchFamily="2" charset="-122"/>
                <a:sym typeface="Symbol" panose="05050102010706020507" pitchFamily="18" charset="2"/>
              </a:rPr>
              <a:t>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B</a:t>
            </a:r>
            <a:r>
              <a:rPr lang="en-US" altLang="zh-CN">
                <a:ea typeface="SimSun" panose="02010600030101010101" pitchFamily="2" charset="-122"/>
                <a:sym typeface="Symbol" panose="05050102010706020507" pitchFamily="18" charset="2"/>
              </a:rPr>
              <a:t>)</a:t>
            </a:r>
            <a:endParaRPr lang="en-US" altLang="zh-CN" b="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a:ea typeface="SimSun" panose="02010600030101010101" pitchFamily="2" charset="-122"/>
                <a:sym typeface="Symbol" panose="05050102010706020507" pitchFamily="18" charset="2"/>
              </a:rPr>
              <a:t>(3) </a:t>
            </a:r>
            <a:r>
              <a:rPr lang="en-US" altLang="zh-CN">
                <a:ea typeface="SimSun" panose="02010600030101010101" pitchFamily="2" charset="-122"/>
              </a:rPr>
              <a:t>A&lt;10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A&gt;5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A</a:t>
            </a:r>
            <a:r>
              <a:rPr lang="en-US" altLang="zh-CN">
                <a:ea typeface="SimSun" panose="02010600030101010101" pitchFamily="2" charset="-122"/>
                <a:sym typeface="Symbol" panose="05050102010706020507" pitchFamily="18" charset="2"/>
              </a:rPr>
              <a:t>)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B</a:t>
            </a:r>
            <a:endParaRPr lang="en-US" altLang="zh-CN">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a:ea typeface="SimSun" panose="02010600030101010101" pitchFamily="2" charset="-122"/>
                <a:sym typeface="Symbol" panose="05050102010706020507" pitchFamily="18" charset="2"/>
              </a:rPr>
              <a:t>(4) </a:t>
            </a:r>
            <a:r>
              <a:rPr lang="en-US" altLang="zh-CN">
                <a:ea typeface="SimSun" panose="02010600030101010101" pitchFamily="2" charset="-122"/>
              </a:rPr>
              <a:t>A&lt;10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A&gt;5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A</a:t>
            </a:r>
            <a:r>
              <a:rPr lang="en-US" altLang="zh-CN">
                <a:ea typeface="SimSun" panose="02010600030101010101" pitchFamily="2" charset="-122"/>
                <a:sym typeface="Symbol" panose="05050102010706020507" pitchFamily="18" charset="2"/>
              </a:rPr>
              <a:t>)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B</a:t>
            </a:r>
            <a:r>
              <a:rPr lang="en-US" altLang="zh-CN">
                <a:ea typeface="SimSun" panose="02010600030101010101" pitchFamily="2" charset="-122"/>
                <a:sym typeface="Symbol" panose="05050102010706020507" pitchFamily="18" charset="2"/>
              </a:rPr>
              <a:t>)</a:t>
            </a:r>
          </a:p>
          <a:p>
            <a:pPr>
              <a:lnSpc>
                <a:spcPct val="80000"/>
              </a:lnSpc>
              <a:buFont typeface="Wingdings" panose="05000000000000000000" pitchFamily="2" charset="2"/>
              <a:buNone/>
            </a:pPr>
            <a:r>
              <a:rPr lang="en-US" altLang="zh-CN">
                <a:ea typeface="SimSun" panose="02010600030101010101" pitchFamily="2" charset="-122"/>
                <a:sym typeface="Symbol" panose="05050102010706020507" pitchFamily="18" charset="2"/>
              </a:rPr>
              <a:t>(5) </a:t>
            </a:r>
            <a:r>
              <a:rPr lang="en-US" altLang="zh-CN">
                <a:ea typeface="SimSun" panose="02010600030101010101" pitchFamily="2" charset="-122"/>
              </a:rPr>
              <a:t>A&lt;10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(A&gt;5)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A</a:t>
            </a:r>
            <a:r>
              <a:rPr lang="en-US" altLang="zh-CN">
                <a:ea typeface="SimSun" panose="02010600030101010101" pitchFamily="2" charset="-122"/>
                <a:sym typeface="Symbol" panose="05050102010706020507" pitchFamily="18" charset="2"/>
              </a:rPr>
              <a:t>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B</a:t>
            </a:r>
            <a:endParaRPr lang="en-US" altLang="zh-CN">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a:ea typeface="SimSun" panose="02010600030101010101" pitchFamily="2" charset="-122"/>
                <a:sym typeface="Symbol" panose="05050102010706020507" pitchFamily="18" charset="2"/>
              </a:rPr>
              <a:t>(6) </a:t>
            </a:r>
            <a:r>
              <a:rPr lang="en-US" altLang="zh-CN">
                <a:ea typeface="SimSun" panose="02010600030101010101" pitchFamily="2" charset="-122"/>
              </a:rPr>
              <a:t>A&lt;10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(A&gt;5)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A</a:t>
            </a:r>
            <a:r>
              <a:rPr lang="en-US" altLang="zh-CN">
                <a:ea typeface="SimSun" panose="02010600030101010101" pitchFamily="2" charset="-122"/>
                <a:sym typeface="Symbol" panose="05050102010706020507" pitchFamily="18" charset="2"/>
              </a:rPr>
              <a:t>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B</a:t>
            </a:r>
            <a:r>
              <a:rPr lang="en-US" altLang="zh-CN">
                <a:ea typeface="SimSun" panose="02010600030101010101" pitchFamily="2" charset="-122"/>
                <a:sym typeface="Symbol" panose="05050102010706020507" pitchFamily="18" charset="2"/>
              </a:rPr>
              <a:t>)</a:t>
            </a:r>
          </a:p>
          <a:p>
            <a:pPr>
              <a:lnSpc>
                <a:spcPct val="80000"/>
              </a:lnSpc>
              <a:buFont typeface="Wingdings" panose="05000000000000000000" pitchFamily="2" charset="2"/>
              <a:buNone/>
            </a:pPr>
            <a:r>
              <a:rPr lang="en-US" altLang="zh-CN">
                <a:ea typeface="SimSun" panose="02010600030101010101" pitchFamily="2" charset="-122"/>
                <a:sym typeface="Symbol" panose="05050102010706020507" pitchFamily="18" charset="2"/>
              </a:rPr>
              <a:t>(7) </a:t>
            </a:r>
            <a:r>
              <a:rPr lang="en-US" altLang="zh-CN">
                <a:ea typeface="SimSun" panose="02010600030101010101" pitchFamily="2" charset="-122"/>
              </a:rPr>
              <a:t>A&lt;10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(A&gt;5)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A</a:t>
            </a:r>
            <a:r>
              <a:rPr lang="en-US" altLang="zh-CN">
                <a:ea typeface="SimSun" panose="02010600030101010101" pitchFamily="2" charset="-122"/>
                <a:sym typeface="Symbol" panose="05050102010706020507" pitchFamily="18" charset="2"/>
              </a:rPr>
              <a:t>) </a:t>
            </a:r>
            <a:r>
              <a:rPr lang="en-US" altLang="zh-CN" b="0">
                <a:ea typeface="SimSun" panose="02010600030101010101" pitchFamily="2" charset="-122"/>
                <a:sym typeface="Symbol" panose="05050102010706020507" pitchFamily="18" charset="2"/>
              </a:rPr>
              <a:t>   </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B</a:t>
            </a:r>
            <a:endParaRPr lang="en-US" altLang="zh-CN">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a:ea typeface="SimSun" panose="02010600030101010101" pitchFamily="2" charset="-122"/>
                <a:sym typeface="Symbol" panose="05050102010706020507" pitchFamily="18" charset="2"/>
              </a:rPr>
              <a:t>(8) </a:t>
            </a:r>
            <a:r>
              <a:rPr lang="en-US" altLang="zh-CN">
                <a:ea typeface="SimSun" panose="02010600030101010101" pitchFamily="2" charset="-122"/>
              </a:rPr>
              <a:t>A&lt;10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(A&gt;5)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A</a:t>
            </a:r>
            <a:r>
              <a:rPr lang="en-US" altLang="zh-CN">
                <a:ea typeface="SimSun" panose="02010600030101010101" pitchFamily="2" charset="-122"/>
                <a:sym typeface="Symbol" panose="05050102010706020507" pitchFamily="18" charset="2"/>
              </a:rPr>
              <a:t>) </a:t>
            </a:r>
            <a:r>
              <a:rPr lang="en-US" altLang="zh-CN" b="0">
                <a:ea typeface="SimSun" panose="02010600030101010101" pitchFamily="2" charset="-122"/>
                <a:sym typeface="Symbol" panose="05050102010706020507" pitchFamily="18" charset="2"/>
              </a:rPr>
              <a:t> </a:t>
            </a:r>
            <a:r>
              <a:rPr lang="en-US" altLang="zh-CN">
                <a:latin typeface="Tahoma" panose="020B0604030504040204" pitchFamily="34" charset="0"/>
                <a:ea typeface="SimSun" panose="02010600030101010101" pitchFamily="2" charset="-122"/>
                <a:sym typeface="Symbol" panose="05050102010706020507" pitchFamily="18" charset="2"/>
              </a:rPr>
              <a:t>¬</a:t>
            </a:r>
            <a:r>
              <a:rPr lang="en-US" altLang="zh-CN">
                <a:ea typeface="SimSun" panose="02010600030101010101" pitchFamily="2" charset="-122"/>
                <a:sym typeface="Symbol" panose="05050102010706020507" pitchFamily="18" charset="2"/>
              </a:rPr>
              <a:t>(Loc=S</a:t>
            </a:r>
            <a:r>
              <a:rPr lang="en-US" altLang="zh-CN" sz="1600">
                <a:ea typeface="SimSun" panose="02010600030101010101" pitchFamily="2" charset="-122"/>
                <a:sym typeface="Symbol" panose="05050102010706020507" pitchFamily="18" charset="2"/>
              </a:rPr>
              <a:t>B</a:t>
            </a:r>
            <a:r>
              <a:rPr lang="en-US" altLang="zh-CN">
                <a:ea typeface="SimSun" panose="02010600030101010101" pitchFamily="2" charset="-122"/>
                <a:sym typeface="Symbol" panose="05050102010706020507" pitchFamily="18" charset="2"/>
              </a:rPr>
              <a:t>)</a:t>
            </a:r>
          </a:p>
        </p:txBody>
      </p:sp>
      <p:grpSp>
        <p:nvGrpSpPr>
          <p:cNvPr id="2" name="Group 5"/>
          <p:cNvGrpSpPr>
            <a:grpSpLocks/>
          </p:cNvGrpSpPr>
          <p:nvPr/>
        </p:nvGrpSpPr>
        <p:grpSpPr bwMode="auto">
          <a:xfrm>
            <a:off x="3332163" y="3279775"/>
            <a:ext cx="3505200" cy="1981200"/>
            <a:chOff x="1968" y="1817"/>
            <a:chExt cx="2208" cy="1248"/>
          </a:xfrm>
        </p:grpSpPr>
        <p:sp>
          <p:nvSpPr>
            <p:cNvPr id="61457" name="Line 6"/>
            <p:cNvSpPr>
              <a:spLocks noChangeShapeType="1"/>
            </p:cNvSpPr>
            <p:nvPr/>
          </p:nvSpPr>
          <p:spPr bwMode="auto">
            <a:xfrm flipV="1">
              <a:off x="3072" y="1817"/>
              <a:ext cx="912"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Line 7"/>
            <p:cNvSpPr>
              <a:spLocks noChangeShapeType="1"/>
            </p:cNvSpPr>
            <p:nvPr/>
          </p:nvSpPr>
          <p:spPr bwMode="auto">
            <a:xfrm flipV="1">
              <a:off x="2016" y="2057"/>
              <a:ext cx="960"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9" name="Line 8"/>
            <p:cNvSpPr>
              <a:spLocks noChangeShapeType="1"/>
            </p:cNvSpPr>
            <p:nvPr/>
          </p:nvSpPr>
          <p:spPr bwMode="auto">
            <a:xfrm flipV="1">
              <a:off x="3072" y="2825"/>
              <a:ext cx="1104"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Line 9"/>
            <p:cNvSpPr>
              <a:spLocks noChangeShapeType="1"/>
            </p:cNvSpPr>
            <p:nvPr/>
          </p:nvSpPr>
          <p:spPr bwMode="auto">
            <a:xfrm flipV="1">
              <a:off x="1968" y="3065"/>
              <a:ext cx="912"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0"/>
          <p:cNvGrpSpPr>
            <a:grpSpLocks/>
          </p:cNvGrpSpPr>
          <p:nvPr/>
        </p:nvGrpSpPr>
        <p:grpSpPr bwMode="auto">
          <a:xfrm>
            <a:off x="385763" y="1917700"/>
            <a:ext cx="3527425" cy="4602163"/>
            <a:chOff x="99" y="776"/>
            <a:chExt cx="2222" cy="2899"/>
          </a:xfrm>
        </p:grpSpPr>
        <p:sp>
          <p:nvSpPr>
            <p:cNvPr id="61453" name="Freeform 11"/>
            <p:cNvSpPr>
              <a:spLocks/>
            </p:cNvSpPr>
            <p:nvPr/>
          </p:nvSpPr>
          <p:spPr bwMode="auto">
            <a:xfrm>
              <a:off x="99" y="1022"/>
              <a:ext cx="1680" cy="1303"/>
            </a:xfrm>
            <a:custGeom>
              <a:avLst/>
              <a:gdLst>
                <a:gd name="T0" fmla="*/ 2 w 2162"/>
                <a:gd name="T1" fmla="*/ 1 h 1661"/>
                <a:gd name="T2" fmla="*/ 2 w 2162"/>
                <a:gd name="T3" fmla="*/ 1 h 1661"/>
                <a:gd name="T4" fmla="*/ 2 w 2162"/>
                <a:gd name="T5" fmla="*/ 1 h 1661"/>
                <a:gd name="T6" fmla="*/ 2 w 2162"/>
                <a:gd name="T7" fmla="*/ 1 h 1661"/>
                <a:gd name="T8" fmla="*/ 2 w 2162"/>
                <a:gd name="T9" fmla="*/ 1 h 1661"/>
                <a:gd name="T10" fmla="*/ 2 w 2162"/>
                <a:gd name="T11" fmla="*/ 1 h 1661"/>
                <a:gd name="T12" fmla="*/ 2 w 2162"/>
                <a:gd name="T13" fmla="*/ 1 h 1661"/>
                <a:gd name="T14" fmla="*/ 2 w 2162"/>
                <a:gd name="T15" fmla="*/ 1 h 1661"/>
                <a:gd name="T16" fmla="*/ 2 w 2162"/>
                <a:gd name="T17" fmla="*/ 1 h 1661"/>
                <a:gd name="T18" fmla="*/ 2 w 2162"/>
                <a:gd name="T19" fmla="*/ 1 h 1661"/>
                <a:gd name="T20" fmla="*/ 2 w 2162"/>
                <a:gd name="T21" fmla="*/ 1 h 1661"/>
                <a:gd name="T22" fmla="*/ 2 w 2162"/>
                <a:gd name="T23" fmla="*/ 1 h 1661"/>
                <a:gd name="T24" fmla="*/ 2 w 2162"/>
                <a:gd name="T25" fmla="*/ 1 h 1661"/>
                <a:gd name="T26" fmla="*/ 2 w 2162"/>
                <a:gd name="T27" fmla="*/ 1 h 1661"/>
                <a:gd name="T28" fmla="*/ 2 w 2162"/>
                <a:gd name="T29" fmla="*/ 1 h 1661"/>
                <a:gd name="T30" fmla="*/ 2 w 2162"/>
                <a:gd name="T31" fmla="*/ 1 h 1661"/>
                <a:gd name="T32" fmla="*/ 2 w 2162"/>
                <a:gd name="T33" fmla="*/ 1 h 1661"/>
                <a:gd name="T34" fmla="*/ 2 w 2162"/>
                <a:gd name="T35" fmla="*/ 1 h 1661"/>
                <a:gd name="T36" fmla="*/ 2 w 2162"/>
                <a:gd name="T37" fmla="*/ 1 h 1661"/>
                <a:gd name="T38" fmla="*/ 2 w 2162"/>
                <a:gd name="T39" fmla="*/ 1 h 1661"/>
                <a:gd name="T40" fmla="*/ 2 w 2162"/>
                <a:gd name="T41" fmla="*/ 1 h 1661"/>
                <a:gd name="T42" fmla="*/ 2 w 2162"/>
                <a:gd name="T43" fmla="*/ 1 h 1661"/>
                <a:gd name="T44" fmla="*/ 2 w 2162"/>
                <a:gd name="T45" fmla="*/ 1 h 1661"/>
                <a:gd name="T46" fmla="*/ 2 w 2162"/>
                <a:gd name="T47" fmla="*/ 1 h 1661"/>
                <a:gd name="T48" fmla="*/ 2 w 2162"/>
                <a:gd name="T49" fmla="*/ 1 h 1661"/>
                <a:gd name="T50" fmla="*/ 2 w 2162"/>
                <a:gd name="T51" fmla="*/ 1 h 1661"/>
                <a:gd name="T52" fmla="*/ 2 w 2162"/>
                <a:gd name="T53" fmla="*/ 1 h 1661"/>
                <a:gd name="T54" fmla="*/ 2 w 2162"/>
                <a:gd name="T55" fmla="*/ 1 h 1661"/>
                <a:gd name="T56" fmla="*/ 2 w 2162"/>
                <a:gd name="T57" fmla="*/ 1 h 1661"/>
                <a:gd name="T58" fmla="*/ 2 w 2162"/>
                <a:gd name="T59" fmla="*/ 1 h 1661"/>
                <a:gd name="T60" fmla="*/ 2 w 2162"/>
                <a:gd name="T61" fmla="*/ 1 h 1661"/>
                <a:gd name="T62" fmla="*/ 2 w 2162"/>
                <a:gd name="T63" fmla="*/ 1 h 1661"/>
                <a:gd name="T64" fmla="*/ 2 w 2162"/>
                <a:gd name="T65" fmla="*/ 0 h 166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2"/>
                <a:gd name="T100" fmla="*/ 0 h 1661"/>
                <a:gd name="T101" fmla="*/ 2162 w 2162"/>
                <a:gd name="T102" fmla="*/ 1661 h 166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2" h="1661">
                  <a:moveTo>
                    <a:pt x="222" y="936"/>
                  </a:moveTo>
                  <a:cubicBezTo>
                    <a:pt x="199" y="942"/>
                    <a:pt x="148" y="953"/>
                    <a:pt x="131" y="964"/>
                  </a:cubicBezTo>
                  <a:cubicBezTo>
                    <a:pt x="113" y="976"/>
                    <a:pt x="76" y="1000"/>
                    <a:pt x="76" y="1000"/>
                  </a:cubicBezTo>
                  <a:cubicBezTo>
                    <a:pt x="64" y="1018"/>
                    <a:pt x="52" y="1037"/>
                    <a:pt x="40" y="1055"/>
                  </a:cubicBezTo>
                  <a:cubicBezTo>
                    <a:pt x="34" y="1064"/>
                    <a:pt x="22" y="1082"/>
                    <a:pt x="22" y="1082"/>
                  </a:cubicBezTo>
                  <a:cubicBezTo>
                    <a:pt x="5" y="1166"/>
                    <a:pt x="0" y="1274"/>
                    <a:pt x="58" y="1345"/>
                  </a:cubicBezTo>
                  <a:cubicBezTo>
                    <a:pt x="89" y="1383"/>
                    <a:pt x="124" y="1420"/>
                    <a:pt x="158" y="1455"/>
                  </a:cubicBezTo>
                  <a:cubicBezTo>
                    <a:pt x="171" y="1469"/>
                    <a:pt x="213" y="1473"/>
                    <a:pt x="213" y="1473"/>
                  </a:cubicBezTo>
                  <a:cubicBezTo>
                    <a:pt x="333" y="1569"/>
                    <a:pt x="428" y="1575"/>
                    <a:pt x="576" y="1600"/>
                  </a:cubicBezTo>
                  <a:cubicBezTo>
                    <a:pt x="1025" y="1589"/>
                    <a:pt x="1501" y="1661"/>
                    <a:pt x="1931" y="1545"/>
                  </a:cubicBezTo>
                  <a:cubicBezTo>
                    <a:pt x="1979" y="1509"/>
                    <a:pt x="2013" y="1490"/>
                    <a:pt x="2058" y="1445"/>
                  </a:cubicBezTo>
                  <a:cubicBezTo>
                    <a:pt x="2079" y="1424"/>
                    <a:pt x="2112" y="1373"/>
                    <a:pt x="2112" y="1373"/>
                  </a:cubicBezTo>
                  <a:cubicBezTo>
                    <a:pt x="2145" y="1271"/>
                    <a:pt x="2162" y="1211"/>
                    <a:pt x="2094" y="1118"/>
                  </a:cubicBezTo>
                  <a:cubicBezTo>
                    <a:pt x="2039" y="952"/>
                    <a:pt x="1796" y="877"/>
                    <a:pt x="1640" y="855"/>
                  </a:cubicBezTo>
                  <a:cubicBezTo>
                    <a:pt x="1568" y="829"/>
                    <a:pt x="1488" y="818"/>
                    <a:pt x="1412" y="809"/>
                  </a:cubicBezTo>
                  <a:cubicBezTo>
                    <a:pt x="1345" y="801"/>
                    <a:pt x="1212" y="791"/>
                    <a:pt x="1212" y="791"/>
                  </a:cubicBezTo>
                  <a:cubicBezTo>
                    <a:pt x="933" y="794"/>
                    <a:pt x="655" y="794"/>
                    <a:pt x="376" y="800"/>
                  </a:cubicBezTo>
                  <a:cubicBezTo>
                    <a:pt x="341" y="801"/>
                    <a:pt x="297" y="818"/>
                    <a:pt x="267" y="836"/>
                  </a:cubicBezTo>
                  <a:cubicBezTo>
                    <a:pt x="248" y="847"/>
                    <a:pt x="213" y="873"/>
                    <a:pt x="213" y="873"/>
                  </a:cubicBezTo>
                  <a:cubicBezTo>
                    <a:pt x="170" y="935"/>
                    <a:pt x="169" y="906"/>
                    <a:pt x="185" y="955"/>
                  </a:cubicBezTo>
                  <a:cubicBezTo>
                    <a:pt x="252" y="931"/>
                    <a:pt x="272" y="860"/>
                    <a:pt x="313" y="809"/>
                  </a:cubicBezTo>
                  <a:cubicBezTo>
                    <a:pt x="326" y="792"/>
                    <a:pt x="343" y="779"/>
                    <a:pt x="358" y="764"/>
                  </a:cubicBezTo>
                  <a:cubicBezTo>
                    <a:pt x="392" y="694"/>
                    <a:pt x="445" y="647"/>
                    <a:pt x="485" y="582"/>
                  </a:cubicBezTo>
                  <a:cubicBezTo>
                    <a:pt x="515" y="533"/>
                    <a:pt x="545" y="484"/>
                    <a:pt x="576" y="436"/>
                  </a:cubicBezTo>
                  <a:cubicBezTo>
                    <a:pt x="616" y="375"/>
                    <a:pt x="573" y="420"/>
                    <a:pt x="613" y="382"/>
                  </a:cubicBezTo>
                  <a:cubicBezTo>
                    <a:pt x="640" y="297"/>
                    <a:pt x="596" y="419"/>
                    <a:pt x="649" y="327"/>
                  </a:cubicBezTo>
                  <a:cubicBezTo>
                    <a:pt x="655" y="316"/>
                    <a:pt x="652" y="302"/>
                    <a:pt x="658" y="291"/>
                  </a:cubicBezTo>
                  <a:cubicBezTo>
                    <a:pt x="674" y="263"/>
                    <a:pt x="702" y="243"/>
                    <a:pt x="722" y="218"/>
                  </a:cubicBezTo>
                  <a:cubicBezTo>
                    <a:pt x="744" y="152"/>
                    <a:pt x="712" y="234"/>
                    <a:pt x="758" y="164"/>
                  </a:cubicBezTo>
                  <a:cubicBezTo>
                    <a:pt x="810" y="85"/>
                    <a:pt x="710" y="193"/>
                    <a:pt x="794" y="109"/>
                  </a:cubicBezTo>
                  <a:cubicBezTo>
                    <a:pt x="807" y="70"/>
                    <a:pt x="828" y="72"/>
                    <a:pt x="867" y="64"/>
                  </a:cubicBezTo>
                  <a:cubicBezTo>
                    <a:pt x="926" y="52"/>
                    <a:pt x="991" y="37"/>
                    <a:pt x="1049" y="18"/>
                  </a:cubicBezTo>
                  <a:cubicBezTo>
                    <a:pt x="1073" y="10"/>
                    <a:pt x="1097" y="0"/>
                    <a:pt x="1122" y="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4" name="Freeform 12"/>
            <p:cNvSpPr>
              <a:spLocks/>
            </p:cNvSpPr>
            <p:nvPr/>
          </p:nvSpPr>
          <p:spPr bwMode="auto">
            <a:xfrm>
              <a:off x="320" y="2707"/>
              <a:ext cx="1648" cy="830"/>
            </a:xfrm>
            <a:custGeom>
              <a:avLst/>
              <a:gdLst>
                <a:gd name="T0" fmla="*/ 1 w 2312"/>
                <a:gd name="T1" fmla="*/ 1 h 1415"/>
                <a:gd name="T2" fmla="*/ 1 w 2312"/>
                <a:gd name="T3" fmla="*/ 1 h 1415"/>
                <a:gd name="T4" fmla="*/ 1 w 2312"/>
                <a:gd name="T5" fmla="*/ 1 h 1415"/>
                <a:gd name="T6" fmla="*/ 1 w 2312"/>
                <a:gd name="T7" fmla="*/ 1 h 1415"/>
                <a:gd name="T8" fmla="*/ 1 w 2312"/>
                <a:gd name="T9" fmla="*/ 1 h 1415"/>
                <a:gd name="T10" fmla="*/ 1 w 2312"/>
                <a:gd name="T11" fmla="*/ 1 h 1415"/>
                <a:gd name="T12" fmla="*/ 1 w 2312"/>
                <a:gd name="T13" fmla="*/ 1 h 1415"/>
                <a:gd name="T14" fmla="*/ 1 w 2312"/>
                <a:gd name="T15" fmla="*/ 1 h 1415"/>
                <a:gd name="T16" fmla="*/ 1 w 2312"/>
                <a:gd name="T17" fmla="*/ 0 h 1415"/>
                <a:gd name="T18" fmla="*/ 1 w 2312"/>
                <a:gd name="T19" fmla="*/ 1 h 1415"/>
                <a:gd name="T20" fmla="*/ 1 w 2312"/>
                <a:gd name="T21" fmla="*/ 1 h 1415"/>
                <a:gd name="T22" fmla="*/ 1 w 2312"/>
                <a:gd name="T23" fmla="*/ 1 h 1415"/>
                <a:gd name="T24" fmla="*/ 1 w 2312"/>
                <a:gd name="T25" fmla="*/ 1 h 1415"/>
                <a:gd name="T26" fmla="*/ 1 w 2312"/>
                <a:gd name="T27" fmla="*/ 1 h 1415"/>
                <a:gd name="T28" fmla="*/ 1 w 2312"/>
                <a:gd name="T29" fmla="*/ 1 h 1415"/>
                <a:gd name="T30" fmla="*/ 1 w 2312"/>
                <a:gd name="T31" fmla="*/ 1 h 1415"/>
                <a:gd name="T32" fmla="*/ 1 w 2312"/>
                <a:gd name="T33" fmla="*/ 1 h 1415"/>
                <a:gd name="T34" fmla="*/ 1 w 2312"/>
                <a:gd name="T35" fmla="*/ 1 h 1415"/>
                <a:gd name="T36" fmla="*/ 1 w 2312"/>
                <a:gd name="T37" fmla="*/ 1 h 1415"/>
                <a:gd name="T38" fmla="*/ 1 w 2312"/>
                <a:gd name="T39" fmla="*/ 1 h 1415"/>
                <a:gd name="T40" fmla="*/ 1 w 2312"/>
                <a:gd name="T41" fmla="*/ 1 h 1415"/>
                <a:gd name="T42" fmla="*/ 1 w 2312"/>
                <a:gd name="T43" fmla="*/ 1 h 1415"/>
                <a:gd name="T44" fmla="*/ 1 w 2312"/>
                <a:gd name="T45" fmla="*/ 1 h 1415"/>
                <a:gd name="T46" fmla="*/ 1 w 2312"/>
                <a:gd name="T47" fmla="*/ 1 h 141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312"/>
                <a:gd name="T73" fmla="*/ 0 h 1415"/>
                <a:gd name="T74" fmla="*/ 2312 w 2312"/>
                <a:gd name="T75" fmla="*/ 1415 h 141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312" h="1415">
                  <a:moveTo>
                    <a:pt x="1167" y="754"/>
                  </a:moveTo>
                  <a:cubicBezTo>
                    <a:pt x="1495" y="749"/>
                    <a:pt x="1813" y="738"/>
                    <a:pt x="2139" y="718"/>
                  </a:cubicBezTo>
                  <a:cubicBezTo>
                    <a:pt x="2171" y="710"/>
                    <a:pt x="2200" y="709"/>
                    <a:pt x="2221" y="681"/>
                  </a:cubicBezTo>
                  <a:cubicBezTo>
                    <a:pt x="2234" y="664"/>
                    <a:pt x="2258" y="627"/>
                    <a:pt x="2258" y="627"/>
                  </a:cubicBezTo>
                  <a:cubicBezTo>
                    <a:pt x="2280" y="559"/>
                    <a:pt x="2300" y="498"/>
                    <a:pt x="2312" y="427"/>
                  </a:cubicBezTo>
                  <a:cubicBezTo>
                    <a:pt x="2309" y="372"/>
                    <a:pt x="2310" y="317"/>
                    <a:pt x="2303" y="263"/>
                  </a:cubicBezTo>
                  <a:cubicBezTo>
                    <a:pt x="2300" y="238"/>
                    <a:pt x="2259" y="196"/>
                    <a:pt x="2248" y="181"/>
                  </a:cubicBezTo>
                  <a:cubicBezTo>
                    <a:pt x="2154" y="56"/>
                    <a:pt x="1980" y="14"/>
                    <a:pt x="1830" y="9"/>
                  </a:cubicBezTo>
                  <a:cubicBezTo>
                    <a:pt x="1648" y="3"/>
                    <a:pt x="1467" y="3"/>
                    <a:pt x="1285" y="0"/>
                  </a:cubicBezTo>
                  <a:cubicBezTo>
                    <a:pt x="897" y="3"/>
                    <a:pt x="509" y="3"/>
                    <a:pt x="121" y="9"/>
                  </a:cubicBezTo>
                  <a:cubicBezTo>
                    <a:pt x="49" y="10"/>
                    <a:pt x="17" y="87"/>
                    <a:pt x="3" y="145"/>
                  </a:cubicBezTo>
                  <a:cubicBezTo>
                    <a:pt x="6" y="251"/>
                    <a:pt x="0" y="358"/>
                    <a:pt x="12" y="463"/>
                  </a:cubicBezTo>
                  <a:cubicBezTo>
                    <a:pt x="19" y="526"/>
                    <a:pt x="46" y="527"/>
                    <a:pt x="76" y="563"/>
                  </a:cubicBezTo>
                  <a:cubicBezTo>
                    <a:pt x="165" y="672"/>
                    <a:pt x="269" y="754"/>
                    <a:pt x="412" y="772"/>
                  </a:cubicBezTo>
                  <a:cubicBezTo>
                    <a:pt x="614" y="767"/>
                    <a:pt x="805" y="769"/>
                    <a:pt x="1003" y="736"/>
                  </a:cubicBezTo>
                  <a:cubicBezTo>
                    <a:pt x="1064" y="739"/>
                    <a:pt x="1124" y="740"/>
                    <a:pt x="1185" y="745"/>
                  </a:cubicBezTo>
                  <a:cubicBezTo>
                    <a:pt x="1197" y="746"/>
                    <a:pt x="1215" y="743"/>
                    <a:pt x="1221" y="754"/>
                  </a:cubicBezTo>
                  <a:cubicBezTo>
                    <a:pt x="1227" y="765"/>
                    <a:pt x="1217" y="779"/>
                    <a:pt x="1212" y="791"/>
                  </a:cubicBezTo>
                  <a:cubicBezTo>
                    <a:pt x="1191" y="842"/>
                    <a:pt x="1126" y="862"/>
                    <a:pt x="1103" y="909"/>
                  </a:cubicBezTo>
                  <a:cubicBezTo>
                    <a:pt x="1076" y="964"/>
                    <a:pt x="1033" y="974"/>
                    <a:pt x="1003" y="1036"/>
                  </a:cubicBezTo>
                  <a:cubicBezTo>
                    <a:pt x="942" y="1161"/>
                    <a:pt x="904" y="1206"/>
                    <a:pt x="876" y="1345"/>
                  </a:cubicBezTo>
                  <a:cubicBezTo>
                    <a:pt x="888" y="1363"/>
                    <a:pt x="892" y="1391"/>
                    <a:pt x="912" y="1400"/>
                  </a:cubicBezTo>
                  <a:cubicBezTo>
                    <a:pt x="945" y="1415"/>
                    <a:pt x="985" y="1408"/>
                    <a:pt x="1021" y="1409"/>
                  </a:cubicBezTo>
                  <a:cubicBezTo>
                    <a:pt x="1091" y="1411"/>
                    <a:pt x="1160" y="1409"/>
                    <a:pt x="1230" y="1409"/>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5" name="Text Box 13"/>
            <p:cNvSpPr txBox="1">
              <a:spLocks noChangeArrowheads="1"/>
            </p:cNvSpPr>
            <p:nvPr/>
          </p:nvSpPr>
          <p:spPr bwMode="auto">
            <a:xfrm>
              <a:off x="1209" y="3310"/>
              <a:ext cx="71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3200" b="0">
                  <a:solidFill>
                    <a:schemeClr val="accent2"/>
                  </a:solidFill>
                  <a:latin typeface="Tahoma" panose="020B0604030504040204" pitchFamily="34" charset="0"/>
                  <a:ea typeface="SimSun" panose="02010600030101010101" pitchFamily="2" charset="-122"/>
                </a:rPr>
                <a:t>A </a:t>
              </a:r>
              <a:r>
                <a:rPr lang="en-US" altLang="zh-CN" sz="3200" b="0">
                  <a:solidFill>
                    <a:schemeClr val="accent2"/>
                  </a:solidFill>
                  <a:latin typeface="Tahoma" panose="020B0604030504040204" pitchFamily="34" charset="0"/>
                  <a:ea typeface="SimSun" panose="02010600030101010101" pitchFamily="2" charset="-122"/>
                  <a:sym typeface="Symbol" panose="05050102010706020507" pitchFamily="18" charset="2"/>
                </a:rPr>
                <a:t> 5</a:t>
              </a:r>
              <a:endParaRPr lang="en-US" altLang="zh-CN" b="0">
                <a:latin typeface="Tahoma" panose="020B0604030504040204" pitchFamily="34" charset="0"/>
                <a:ea typeface="SimSun" panose="02010600030101010101" pitchFamily="2" charset="-122"/>
                <a:sym typeface="Symbol" panose="05050102010706020507" pitchFamily="18" charset="2"/>
              </a:endParaRPr>
            </a:p>
          </p:txBody>
        </p:sp>
        <p:sp>
          <p:nvSpPr>
            <p:cNvPr id="61456" name="Text Box 14"/>
            <p:cNvSpPr txBox="1">
              <a:spLocks noChangeArrowheads="1"/>
            </p:cNvSpPr>
            <p:nvPr/>
          </p:nvSpPr>
          <p:spPr bwMode="auto">
            <a:xfrm>
              <a:off x="939" y="776"/>
              <a:ext cx="138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3200" b="0">
                  <a:solidFill>
                    <a:schemeClr val="accent2"/>
                  </a:solidFill>
                  <a:latin typeface="Tahoma" panose="020B0604030504040204" pitchFamily="34" charset="0"/>
                  <a:ea typeface="SimSun" panose="02010600030101010101" pitchFamily="2" charset="-122"/>
                </a:rPr>
                <a:t>5 &lt; </a:t>
              </a:r>
              <a:r>
                <a:rPr lang="en-US" altLang="zh-CN" sz="3200" b="0">
                  <a:solidFill>
                    <a:schemeClr val="accent2"/>
                  </a:solidFill>
                  <a:latin typeface="Tahoma" panose="020B0604030504040204" pitchFamily="34" charset="0"/>
                  <a:ea typeface="SimSun" panose="02010600030101010101" pitchFamily="2" charset="-122"/>
                </a:rPr>
                <a:t>A </a:t>
              </a:r>
              <a:r>
                <a:rPr lang="en-US" altLang="zh-CN" sz="3200" b="0">
                  <a:solidFill>
                    <a:schemeClr val="accent2"/>
                  </a:solidFill>
                  <a:latin typeface="Tahoma" panose="020B0604030504040204" pitchFamily="34" charset="0"/>
                  <a:ea typeface="SimSun" panose="02010600030101010101" pitchFamily="2" charset="-122"/>
                  <a:sym typeface="Symbol" panose="05050102010706020507" pitchFamily="18" charset="2"/>
                </a:rPr>
                <a:t>&lt; 10</a:t>
              </a:r>
              <a:endParaRPr lang="en-US" altLang="zh-CN" b="0">
                <a:latin typeface="Tahoma" panose="020B0604030504040204" pitchFamily="34" charset="0"/>
                <a:ea typeface="SimSun" panose="02010600030101010101" pitchFamily="2" charset="-122"/>
                <a:sym typeface="Symbol" panose="05050102010706020507" pitchFamily="18" charset="2"/>
              </a:endParaRPr>
            </a:p>
          </p:txBody>
        </p:sp>
      </p:grpSp>
      <p:grpSp>
        <p:nvGrpSpPr>
          <p:cNvPr id="4" name="Group 15"/>
          <p:cNvGrpSpPr>
            <a:grpSpLocks/>
          </p:cNvGrpSpPr>
          <p:nvPr/>
        </p:nvGrpSpPr>
        <p:grpSpPr bwMode="auto">
          <a:xfrm>
            <a:off x="458788" y="2451100"/>
            <a:ext cx="6400800" cy="2819400"/>
            <a:chOff x="96" y="1529"/>
            <a:chExt cx="4032" cy="1776"/>
          </a:xfrm>
        </p:grpSpPr>
        <p:sp>
          <p:nvSpPr>
            <p:cNvPr id="61449" name="Line 16"/>
            <p:cNvSpPr>
              <a:spLocks noChangeShapeType="1"/>
            </p:cNvSpPr>
            <p:nvPr/>
          </p:nvSpPr>
          <p:spPr bwMode="auto">
            <a:xfrm flipV="1">
              <a:off x="96" y="1529"/>
              <a:ext cx="3800"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17"/>
            <p:cNvSpPr>
              <a:spLocks noChangeShapeType="1"/>
            </p:cNvSpPr>
            <p:nvPr/>
          </p:nvSpPr>
          <p:spPr bwMode="auto">
            <a:xfrm flipV="1">
              <a:off x="96" y="2297"/>
              <a:ext cx="3984" cy="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18"/>
            <p:cNvSpPr>
              <a:spLocks noChangeShapeType="1"/>
            </p:cNvSpPr>
            <p:nvPr/>
          </p:nvSpPr>
          <p:spPr bwMode="auto">
            <a:xfrm flipV="1">
              <a:off x="96" y="2537"/>
              <a:ext cx="3984" cy="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19"/>
            <p:cNvSpPr>
              <a:spLocks noChangeShapeType="1"/>
            </p:cNvSpPr>
            <p:nvPr/>
          </p:nvSpPr>
          <p:spPr bwMode="auto">
            <a:xfrm flipV="1">
              <a:off x="144" y="3303"/>
              <a:ext cx="3984" cy="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9508"/>
                                        </p:tgtEl>
                                        <p:attrNameLst>
                                          <p:attrName>style.visibility</p:attrName>
                                        </p:attrNameLst>
                                      </p:cBhvr>
                                      <p:to>
                                        <p:strVal val="visible"/>
                                      </p:to>
                                    </p:set>
                                    <p:anim calcmode="lin" valueType="num">
                                      <p:cBhvr additive="base">
                                        <p:cTn id="7" dur="500" fill="hold"/>
                                        <p:tgtEl>
                                          <p:spTgt spid="319508"/>
                                        </p:tgtEl>
                                        <p:attrNameLst>
                                          <p:attrName>ppt_x</p:attrName>
                                        </p:attrNameLst>
                                      </p:cBhvr>
                                      <p:tavLst>
                                        <p:tav tm="0">
                                          <p:val>
                                            <p:strVal val="1+#ppt_w/2"/>
                                          </p:val>
                                        </p:tav>
                                        <p:tav tm="100000">
                                          <p:val>
                                            <p:strVal val="#ppt_x"/>
                                          </p:val>
                                        </p:tav>
                                      </p:tavLst>
                                    </p:anim>
                                    <p:anim calcmode="lin" valueType="num">
                                      <p:cBhvr additive="base">
                                        <p:cTn id="8" dur="500" fill="hold"/>
                                        <p:tgtEl>
                                          <p:spTgt spid="31950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1950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9492">
                                            <p:txEl>
                                              <p:pRg st="0" end="0"/>
                                            </p:txEl>
                                          </p:spTgt>
                                        </p:tgtEl>
                                        <p:attrNameLst>
                                          <p:attrName>style.visibility</p:attrName>
                                        </p:attrNameLst>
                                      </p:cBhvr>
                                      <p:to>
                                        <p:strVal val="visible"/>
                                      </p:to>
                                    </p:set>
                                    <p:anim calcmode="lin" valueType="num">
                                      <p:cBhvr additive="base">
                                        <p:cTn id="13" dur="500" fill="hold"/>
                                        <p:tgtEl>
                                          <p:spTgt spid="31949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94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9492">
                                            <p:txEl>
                                              <p:pRg st="1" end="1"/>
                                            </p:txEl>
                                          </p:spTgt>
                                        </p:tgtEl>
                                        <p:attrNameLst>
                                          <p:attrName>style.visibility</p:attrName>
                                        </p:attrNameLst>
                                      </p:cBhvr>
                                      <p:to>
                                        <p:strVal val="visible"/>
                                      </p:to>
                                    </p:set>
                                    <p:anim calcmode="lin" valueType="num">
                                      <p:cBhvr additive="base">
                                        <p:cTn id="19" dur="500" fill="hold"/>
                                        <p:tgtEl>
                                          <p:spTgt spid="31949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949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9492">
                                            <p:txEl>
                                              <p:pRg st="2" end="2"/>
                                            </p:txEl>
                                          </p:spTgt>
                                        </p:tgtEl>
                                        <p:attrNameLst>
                                          <p:attrName>style.visibility</p:attrName>
                                        </p:attrNameLst>
                                      </p:cBhvr>
                                      <p:to>
                                        <p:strVal val="visible"/>
                                      </p:to>
                                    </p:set>
                                    <p:anim calcmode="lin" valueType="num">
                                      <p:cBhvr additive="base">
                                        <p:cTn id="25" dur="500" fill="hold"/>
                                        <p:tgtEl>
                                          <p:spTgt spid="31949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94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9492">
                                            <p:txEl>
                                              <p:pRg st="3" end="3"/>
                                            </p:txEl>
                                          </p:spTgt>
                                        </p:tgtEl>
                                        <p:attrNameLst>
                                          <p:attrName>style.visibility</p:attrName>
                                        </p:attrNameLst>
                                      </p:cBhvr>
                                      <p:to>
                                        <p:strVal val="visible"/>
                                      </p:to>
                                    </p:set>
                                    <p:anim calcmode="lin" valueType="num">
                                      <p:cBhvr additive="base">
                                        <p:cTn id="31" dur="500" fill="hold"/>
                                        <p:tgtEl>
                                          <p:spTgt spid="31949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949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9492">
                                            <p:txEl>
                                              <p:pRg st="4" end="4"/>
                                            </p:txEl>
                                          </p:spTgt>
                                        </p:tgtEl>
                                        <p:attrNameLst>
                                          <p:attrName>style.visibility</p:attrName>
                                        </p:attrNameLst>
                                      </p:cBhvr>
                                      <p:to>
                                        <p:strVal val="visible"/>
                                      </p:to>
                                    </p:set>
                                    <p:anim calcmode="lin" valueType="num">
                                      <p:cBhvr additive="base">
                                        <p:cTn id="37" dur="500" fill="hold"/>
                                        <p:tgtEl>
                                          <p:spTgt spid="319492">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94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9492">
                                            <p:txEl>
                                              <p:pRg st="5" end="5"/>
                                            </p:txEl>
                                          </p:spTgt>
                                        </p:tgtEl>
                                        <p:attrNameLst>
                                          <p:attrName>style.visibility</p:attrName>
                                        </p:attrNameLst>
                                      </p:cBhvr>
                                      <p:to>
                                        <p:strVal val="visible"/>
                                      </p:to>
                                    </p:set>
                                    <p:anim calcmode="lin" valueType="num">
                                      <p:cBhvr additive="base">
                                        <p:cTn id="43" dur="500" fill="hold"/>
                                        <p:tgtEl>
                                          <p:spTgt spid="319492">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949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9492">
                                            <p:txEl>
                                              <p:pRg st="6" end="6"/>
                                            </p:txEl>
                                          </p:spTgt>
                                        </p:tgtEl>
                                        <p:attrNameLst>
                                          <p:attrName>style.visibility</p:attrName>
                                        </p:attrNameLst>
                                      </p:cBhvr>
                                      <p:to>
                                        <p:strVal val="visible"/>
                                      </p:to>
                                    </p:set>
                                    <p:anim calcmode="lin" valueType="num">
                                      <p:cBhvr additive="base">
                                        <p:cTn id="49" dur="500" fill="hold"/>
                                        <p:tgtEl>
                                          <p:spTgt spid="319492">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1949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9492">
                                            <p:txEl>
                                              <p:pRg st="7" end="7"/>
                                            </p:txEl>
                                          </p:spTgt>
                                        </p:tgtEl>
                                        <p:attrNameLst>
                                          <p:attrName>style.visibility</p:attrName>
                                        </p:attrNameLst>
                                      </p:cBhvr>
                                      <p:to>
                                        <p:strVal val="visible"/>
                                      </p:to>
                                    </p:set>
                                    <p:anim calcmode="lin" valueType="num">
                                      <p:cBhvr additive="base">
                                        <p:cTn id="55" dur="500" fill="hold"/>
                                        <p:tgtEl>
                                          <p:spTgt spid="319492">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1949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0-#ppt_w/2"/>
                                          </p:val>
                                        </p:tav>
                                        <p:tav tm="100000">
                                          <p:val>
                                            <p:strVal val="#ppt_x"/>
                                          </p:val>
                                        </p:tav>
                                      </p:tavLst>
                                    </p:anim>
                                    <p:anim calcmode="lin" valueType="num">
                                      <p:cBhvr additive="base">
                                        <p:cTn id="6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0-#ppt_w/2"/>
                                          </p:val>
                                        </p:tav>
                                        <p:tav tm="100000">
                                          <p:val>
                                            <p:strVal val="#ppt_x"/>
                                          </p:val>
                                        </p:tav>
                                      </p:tavLst>
                                    </p:anim>
                                    <p:anim calcmode="lin" valueType="num">
                                      <p:cBhvr additive="base">
                                        <p:cTn id="6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0-#ppt_w/2"/>
                                          </p:val>
                                        </p:tav>
                                        <p:tav tm="100000">
                                          <p:val>
                                            <p:strVal val="#ppt_x"/>
                                          </p:val>
                                        </p:tav>
                                      </p:tavLst>
                                    </p:anim>
                                    <p:anim calcmode="lin" valueType="num">
                                      <p:cBhvr additive="base">
                                        <p:cTn id="7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508" grpId="0" animBg="1" autoUpdateAnimBg="0"/>
      <p:bldP spid="31949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62467" name="Rectangle 3"/>
          <p:cNvSpPr>
            <a:spLocks noGrp="1" noChangeArrowheads="1"/>
          </p:cNvSpPr>
          <p:nvPr>
            <p:ph type="body" idx="1"/>
          </p:nvPr>
        </p:nvSpPr>
        <p:spPr>
          <a:xfrm>
            <a:off x="152400" y="1676400"/>
            <a:ext cx="9144000" cy="4114800"/>
          </a:xfrm>
          <a:noFill/>
        </p:spPr>
        <p:txBody>
          <a:bodyPr/>
          <a:lstStyle/>
          <a:p>
            <a:pPr>
              <a:lnSpc>
                <a:spcPct val="80000"/>
              </a:lnSpc>
              <a:buFont typeface="Wingdings" panose="05000000000000000000" pitchFamily="2" charset="2"/>
              <a:buNone/>
            </a:pPr>
            <a:r>
              <a:rPr lang="zh-CN" altLang="en-US" smtClean="0">
                <a:ea typeface="SimSun" panose="02010600030101010101" pitchFamily="2" charset="-122"/>
              </a:rPr>
              <a:t> (9)  </a:t>
            </a:r>
            <a:r>
              <a:rPr lang="zh-CN" altLang="en-US" smtClean="0">
                <a:latin typeface="Tahoma" panose="020B0604030504040204" pitchFamily="34" charset="0"/>
                <a:ea typeface="SimSun" panose="02010600030101010101" pitchFamily="2" charset="-122"/>
                <a:sym typeface="Symbol" panose="05050102010706020507" pitchFamily="18" charset="2"/>
              </a:rPr>
              <a:t>¬</a:t>
            </a:r>
            <a:r>
              <a:rPr lang="zh-CN" altLang="en-US"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A&lt;10)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A&gt;5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A</a:t>
            </a:r>
            <a:r>
              <a:rPr lang="en-US" altLang="zh-CN" smtClean="0">
                <a:ea typeface="SimSun" panose="02010600030101010101" pitchFamily="2" charset="-122"/>
                <a:sym typeface="Symbol" panose="05050102010706020507" pitchFamily="18" charset="2"/>
              </a:rPr>
              <a:t>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B</a:t>
            </a:r>
          </a:p>
          <a:p>
            <a:pPr>
              <a:lnSpc>
                <a:spcPct val="80000"/>
              </a:lnSpc>
              <a:buFont typeface="Wingdings" panose="05000000000000000000" pitchFamily="2" charset="2"/>
              <a:buNone/>
            </a:pPr>
            <a:r>
              <a:rPr lang="en-US" altLang="zh-CN" smtClean="0">
                <a:ea typeface="SimSun" panose="02010600030101010101" pitchFamily="2" charset="-122"/>
                <a:sym typeface="Symbol" panose="05050102010706020507" pitchFamily="18" charset="2"/>
              </a:rPr>
              <a:t>(10) </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A&lt;10)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A&gt;5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A</a:t>
            </a:r>
            <a:r>
              <a:rPr lang="en-US" altLang="zh-CN" smtClean="0">
                <a:ea typeface="SimSun" panose="02010600030101010101" pitchFamily="2" charset="-122"/>
                <a:sym typeface="Symbol" panose="05050102010706020507" pitchFamily="18" charset="2"/>
              </a:rPr>
              <a:t>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B</a:t>
            </a:r>
            <a:r>
              <a:rPr lang="en-US" altLang="zh-CN" smtClean="0">
                <a:ea typeface="SimSun" panose="02010600030101010101" pitchFamily="2" charset="-122"/>
                <a:sym typeface="Symbol" panose="05050102010706020507" pitchFamily="18" charset="2"/>
              </a:rPr>
              <a:t>)</a:t>
            </a:r>
            <a:endParaRPr lang="en-US" altLang="zh-CN" b="0" smtClean="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smtClean="0">
                <a:ea typeface="SimSun" panose="02010600030101010101" pitchFamily="2" charset="-122"/>
                <a:sym typeface="Symbol" panose="05050102010706020507" pitchFamily="18" charset="2"/>
              </a:rPr>
              <a:t>(11) </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A&lt;10)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A&gt;5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A</a:t>
            </a:r>
            <a:r>
              <a:rPr lang="en-US" altLang="zh-CN" smtClean="0">
                <a:ea typeface="SimSun" panose="02010600030101010101" pitchFamily="2" charset="-122"/>
                <a:sym typeface="Symbol" panose="05050102010706020507" pitchFamily="18" charset="2"/>
              </a:rPr>
              <a:t>)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B</a:t>
            </a:r>
            <a:endParaRPr lang="en-US" altLang="zh-CN" smtClean="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smtClean="0">
                <a:ea typeface="SimSun" panose="02010600030101010101" pitchFamily="2" charset="-122"/>
                <a:sym typeface="Symbol" panose="05050102010706020507" pitchFamily="18" charset="2"/>
              </a:rPr>
              <a:t>(12) </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A&lt;10)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A&gt;5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A</a:t>
            </a:r>
            <a:r>
              <a:rPr lang="en-US" altLang="zh-CN" smtClean="0">
                <a:ea typeface="SimSun" panose="02010600030101010101" pitchFamily="2" charset="-122"/>
                <a:sym typeface="Symbol" panose="05050102010706020507" pitchFamily="18" charset="2"/>
              </a:rPr>
              <a:t>)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B</a:t>
            </a:r>
            <a:r>
              <a:rPr lang="en-US" altLang="zh-CN" smtClean="0">
                <a:ea typeface="SimSun" panose="02010600030101010101" pitchFamily="2" charset="-122"/>
                <a:sym typeface="Symbol" panose="05050102010706020507" pitchFamily="18" charset="2"/>
              </a:rPr>
              <a:t>)</a:t>
            </a:r>
          </a:p>
          <a:p>
            <a:pPr>
              <a:lnSpc>
                <a:spcPct val="80000"/>
              </a:lnSpc>
              <a:buFont typeface="Wingdings" panose="05000000000000000000" pitchFamily="2" charset="2"/>
              <a:buNone/>
            </a:pPr>
            <a:r>
              <a:rPr lang="en-US" altLang="zh-CN" smtClean="0">
                <a:ea typeface="SimSun" panose="02010600030101010101" pitchFamily="2" charset="-122"/>
                <a:sym typeface="Symbol" panose="05050102010706020507" pitchFamily="18" charset="2"/>
              </a:rPr>
              <a:t>(13) </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A&lt;10)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(A&gt;5)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A</a:t>
            </a:r>
            <a:r>
              <a:rPr lang="en-US" altLang="zh-CN" smtClean="0">
                <a:ea typeface="SimSun" panose="02010600030101010101" pitchFamily="2" charset="-122"/>
                <a:sym typeface="Symbol" panose="05050102010706020507" pitchFamily="18" charset="2"/>
              </a:rPr>
              <a:t>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B</a:t>
            </a:r>
            <a:endParaRPr lang="en-US" altLang="zh-CN" smtClean="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smtClean="0">
                <a:ea typeface="SimSun" panose="02010600030101010101" pitchFamily="2" charset="-122"/>
                <a:sym typeface="Symbol" panose="05050102010706020507" pitchFamily="18" charset="2"/>
              </a:rPr>
              <a:t>(14) </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A&lt;10)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(A&gt;5)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A</a:t>
            </a:r>
            <a:r>
              <a:rPr lang="en-US" altLang="zh-CN" smtClean="0">
                <a:ea typeface="SimSun" panose="02010600030101010101" pitchFamily="2" charset="-122"/>
                <a:sym typeface="Symbol" panose="05050102010706020507" pitchFamily="18" charset="2"/>
              </a:rPr>
              <a:t>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B</a:t>
            </a:r>
            <a:r>
              <a:rPr lang="en-US" altLang="zh-CN" smtClean="0">
                <a:ea typeface="SimSun" panose="02010600030101010101" pitchFamily="2" charset="-122"/>
                <a:sym typeface="Symbol" panose="05050102010706020507" pitchFamily="18" charset="2"/>
              </a:rPr>
              <a:t>)</a:t>
            </a:r>
          </a:p>
          <a:p>
            <a:pPr>
              <a:lnSpc>
                <a:spcPct val="80000"/>
              </a:lnSpc>
              <a:buFont typeface="Wingdings" panose="05000000000000000000" pitchFamily="2" charset="2"/>
              <a:buNone/>
            </a:pPr>
            <a:r>
              <a:rPr lang="en-US" altLang="zh-CN" smtClean="0">
                <a:ea typeface="SimSun" panose="02010600030101010101" pitchFamily="2" charset="-122"/>
                <a:sym typeface="Symbol" panose="05050102010706020507" pitchFamily="18" charset="2"/>
              </a:rPr>
              <a:t>(15) </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A&lt;10)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(A&gt;5)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A</a:t>
            </a:r>
            <a:r>
              <a:rPr lang="en-US" altLang="zh-CN" smtClean="0">
                <a:ea typeface="SimSun" panose="02010600030101010101" pitchFamily="2" charset="-122"/>
                <a:sym typeface="Symbol" panose="05050102010706020507" pitchFamily="18" charset="2"/>
              </a:rPr>
              <a:t>) </a:t>
            </a:r>
            <a:r>
              <a:rPr lang="en-US" altLang="zh-CN" b="0" smtClean="0">
                <a:ea typeface="SimSun" panose="02010600030101010101" pitchFamily="2" charset="-122"/>
                <a:sym typeface="Symbol" panose="05050102010706020507" pitchFamily="18" charset="2"/>
              </a:rPr>
              <a:t>   </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B</a:t>
            </a:r>
            <a:endParaRPr lang="en-US" altLang="zh-CN" smtClean="0">
              <a:ea typeface="SimSun" panose="02010600030101010101" pitchFamily="2" charset="-122"/>
              <a:sym typeface="Symbol" panose="05050102010706020507" pitchFamily="18" charset="2"/>
            </a:endParaRPr>
          </a:p>
          <a:p>
            <a:pPr>
              <a:lnSpc>
                <a:spcPct val="80000"/>
              </a:lnSpc>
              <a:buFont typeface="Wingdings" panose="05000000000000000000" pitchFamily="2" charset="2"/>
              <a:buNone/>
            </a:pPr>
            <a:r>
              <a:rPr lang="en-US" altLang="zh-CN" smtClean="0">
                <a:ea typeface="SimSun" panose="02010600030101010101" pitchFamily="2" charset="-122"/>
                <a:sym typeface="Symbol" panose="05050102010706020507" pitchFamily="18" charset="2"/>
              </a:rPr>
              <a:t>(16) </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A&lt;10)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(A&gt;5)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A</a:t>
            </a:r>
            <a:r>
              <a:rPr lang="en-US" altLang="zh-CN" smtClean="0">
                <a:ea typeface="SimSun" panose="02010600030101010101" pitchFamily="2" charset="-122"/>
                <a:sym typeface="Symbol" panose="05050102010706020507" pitchFamily="18" charset="2"/>
              </a:rPr>
              <a:t>) </a:t>
            </a:r>
            <a:r>
              <a:rPr lang="en-US" altLang="zh-CN" b="0" smtClean="0">
                <a:ea typeface="SimSun" panose="02010600030101010101" pitchFamily="2" charset="-122"/>
                <a:sym typeface="Symbol" panose="05050102010706020507" pitchFamily="18" charset="2"/>
              </a:rPr>
              <a:t></a:t>
            </a:r>
            <a:r>
              <a:rPr lang="en-US" altLang="zh-CN"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sym typeface="Symbol" panose="05050102010706020507" pitchFamily="18" charset="2"/>
              </a:rPr>
              <a:t>(Loc=S</a:t>
            </a:r>
            <a:r>
              <a:rPr lang="en-US" altLang="zh-CN" sz="1600" smtClean="0">
                <a:ea typeface="SimSun" panose="02010600030101010101" pitchFamily="2" charset="-122"/>
                <a:sym typeface="Symbol" panose="05050102010706020507" pitchFamily="18" charset="2"/>
              </a:rPr>
              <a:t>B</a:t>
            </a:r>
            <a:r>
              <a:rPr lang="en-US" altLang="zh-CN" smtClean="0">
                <a:ea typeface="SimSun" panose="02010600030101010101" pitchFamily="2" charset="-122"/>
                <a:sym typeface="Symbol" panose="05050102010706020507" pitchFamily="18" charset="2"/>
              </a:rPr>
              <a:t>)</a:t>
            </a:r>
          </a:p>
        </p:txBody>
      </p:sp>
      <p:grpSp>
        <p:nvGrpSpPr>
          <p:cNvPr id="2" name="Group 4"/>
          <p:cNvGrpSpPr>
            <a:grpSpLocks/>
          </p:cNvGrpSpPr>
          <p:nvPr/>
        </p:nvGrpSpPr>
        <p:grpSpPr bwMode="auto">
          <a:xfrm>
            <a:off x="304800" y="1889125"/>
            <a:ext cx="7086600" cy="3646488"/>
            <a:chOff x="45" y="1073"/>
            <a:chExt cx="5559" cy="2845"/>
          </a:xfrm>
        </p:grpSpPr>
        <p:sp>
          <p:nvSpPr>
            <p:cNvPr id="62469" name="Line 5"/>
            <p:cNvSpPr>
              <a:spLocks noChangeShapeType="1"/>
            </p:cNvSpPr>
            <p:nvPr/>
          </p:nvSpPr>
          <p:spPr bwMode="auto">
            <a:xfrm flipV="1">
              <a:off x="109" y="1073"/>
              <a:ext cx="5481"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0" name="Line 6"/>
            <p:cNvSpPr>
              <a:spLocks noChangeShapeType="1"/>
            </p:cNvSpPr>
            <p:nvPr/>
          </p:nvSpPr>
          <p:spPr bwMode="auto">
            <a:xfrm flipV="1">
              <a:off x="123" y="2605"/>
              <a:ext cx="5481"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7"/>
            <p:cNvSpPr>
              <a:spLocks noChangeShapeType="1"/>
            </p:cNvSpPr>
            <p:nvPr/>
          </p:nvSpPr>
          <p:spPr bwMode="auto">
            <a:xfrm flipV="1">
              <a:off x="54" y="2929"/>
              <a:ext cx="5481"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Line 8"/>
            <p:cNvSpPr>
              <a:spLocks noChangeShapeType="1"/>
            </p:cNvSpPr>
            <p:nvPr/>
          </p:nvSpPr>
          <p:spPr bwMode="auto">
            <a:xfrm flipV="1">
              <a:off x="119" y="3210"/>
              <a:ext cx="5481"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3" name="Line 9"/>
            <p:cNvSpPr>
              <a:spLocks noChangeShapeType="1"/>
            </p:cNvSpPr>
            <p:nvPr/>
          </p:nvSpPr>
          <p:spPr bwMode="auto">
            <a:xfrm flipV="1">
              <a:off x="45" y="1996"/>
              <a:ext cx="5481"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4" name="Line 10"/>
            <p:cNvSpPr>
              <a:spLocks noChangeShapeType="1"/>
            </p:cNvSpPr>
            <p:nvPr/>
          </p:nvSpPr>
          <p:spPr bwMode="auto">
            <a:xfrm flipV="1">
              <a:off x="45" y="2329"/>
              <a:ext cx="5481" cy="9"/>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1"/>
            <p:cNvSpPr>
              <a:spLocks noChangeShapeType="1"/>
            </p:cNvSpPr>
            <p:nvPr/>
          </p:nvSpPr>
          <p:spPr bwMode="auto">
            <a:xfrm flipV="1">
              <a:off x="4363" y="1391"/>
              <a:ext cx="118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2"/>
            <p:cNvSpPr>
              <a:spLocks noChangeShapeType="1"/>
            </p:cNvSpPr>
            <p:nvPr/>
          </p:nvSpPr>
          <p:spPr bwMode="auto">
            <a:xfrm flipV="1">
              <a:off x="2978" y="1696"/>
              <a:ext cx="118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Freeform 13"/>
            <p:cNvSpPr>
              <a:spLocks/>
            </p:cNvSpPr>
            <p:nvPr/>
          </p:nvSpPr>
          <p:spPr bwMode="auto">
            <a:xfrm>
              <a:off x="567" y="1150"/>
              <a:ext cx="2203" cy="2532"/>
            </a:xfrm>
            <a:custGeom>
              <a:avLst/>
              <a:gdLst>
                <a:gd name="T0" fmla="*/ 515 w 2203"/>
                <a:gd name="T1" fmla="*/ 723 h 2532"/>
                <a:gd name="T2" fmla="*/ 1969 w 2203"/>
                <a:gd name="T3" fmla="*/ 696 h 2532"/>
                <a:gd name="T4" fmla="*/ 1987 w 2203"/>
                <a:gd name="T5" fmla="*/ 677 h 2532"/>
                <a:gd name="T6" fmla="*/ 2015 w 2203"/>
                <a:gd name="T7" fmla="*/ 668 h 2532"/>
                <a:gd name="T8" fmla="*/ 2133 w 2203"/>
                <a:gd name="T9" fmla="*/ 423 h 2532"/>
                <a:gd name="T10" fmla="*/ 2133 w 2203"/>
                <a:gd name="T11" fmla="*/ 150 h 2532"/>
                <a:gd name="T12" fmla="*/ 2060 w 2203"/>
                <a:gd name="T13" fmla="*/ 105 h 2532"/>
                <a:gd name="T14" fmla="*/ 1687 w 2203"/>
                <a:gd name="T15" fmla="*/ 5 h 2532"/>
                <a:gd name="T16" fmla="*/ 987 w 2203"/>
                <a:gd name="T17" fmla="*/ 32 h 2532"/>
                <a:gd name="T18" fmla="*/ 406 w 2203"/>
                <a:gd name="T19" fmla="*/ 5 h 2532"/>
                <a:gd name="T20" fmla="*/ 142 w 2203"/>
                <a:gd name="T21" fmla="*/ 14 h 2532"/>
                <a:gd name="T22" fmla="*/ 69 w 2203"/>
                <a:gd name="T23" fmla="*/ 50 h 2532"/>
                <a:gd name="T24" fmla="*/ 15 w 2203"/>
                <a:gd name="T25" fmla="*/ 150 h 2532"/>
                <a:gd name="T26" fmla="*/ 51 w 2203"/>
                <a:gd name="T27" fmla="*/ 577 h 2532"/>
                <a:gd name="T28" fmla="*/ 97 w 2203"/>
                <a:gd name="T29" fmla="*/ 632 h 2532"/>
                <a:gd name="T30" fmla="*/ 178 w 2203"/>
                <a:gd name="T31" fmla="*/ 723 h 2532"/>
                <a:gd name="T32" fmla="*/ 315 w 2203"/>
                <a:gd name="T33" fmla="*/ 768 h 2532"/>
                <a:gd name="T34" fmla="*/ 651 w 2203"/>
                <a:gd name="T35" fmla="*/ 732 h 2532"/>
                <a:gd name="T36" fmla="*/ 687 w 2203"/>
                <a:gd name="T37" fmla="*/ 1450 h 2532"/>
                <a:gd name="T38" fmla="*/ 651 w 2203"/>
                <a:gd name="T39" fmla="*/ 1750 h 2532"/>
                <a:gd name="T40" fmla="*/ 587 w 2203"/>
                <a:gd name="T41" fmla="*/ 2150 h 2532"/>
                <a:gd name="T42" fmla="*/ 597 w 2203"/>
                <a:gd name="T43" fmla="*/ 2432 h 2532"/>
                <a:gd name="T44" fmla="*/ 606 w 2203"/>
                <a:gd name="T45" fmla="*/ 2459 h 2532"/>
                <a:gd name="T46" fmla="*/ 769 w 2203"/>
                <a:gd name="T47" fmla="*/ 2487 h 2532"/>
                <a:gd name="T48" fmla="*/ 1106 w 2203"/>
                <a:gd name="T49" fmla="*/ 2532 h 25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03"/>
                <a:gd name="T76" fmla="*/ 0 h 2532"/>
                <a:gd name="T77" fmla="*/ 2203 w 2203"/>
                <a:gd name="T78" fmla="*/ 2532 h 25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03" h="2532">
                  <a:moveTo>
                    <a:pt x="515" y="723"/>
                  </a:moveTo>
                  <a:cubicBezTo>
                    <a:pt x="2203" y="712"/>
                    <a:pt x="1449" y="826"/>
                    <a:pt x="1969" y="696"/>
                  </a:cubicBezTo>
                  <a:cubicBezTo>
                    <a:pt x="1975" y="690"/>
                    <a:pt x="1980" y="682"/>
                    <a:pt x="1987" y="677"/>
                  </a:cubicBezTo>
                  <a:cubicBezTo>
                    <a:pt x="1995" y="672"/>
                    <a:pt x="2008" y="675"/>
                    <a:pt x="2015" y="668"/>
                  </a:cubicBezTo>
                  <a:cubicBezTo>
                    <a:pt x="2080" y="604"/>
                    <a:pt x="2105" y="506"/>
                    <a:pt x="2133" y="423"/>
                  </a:cubicBezTo>
                  <a:cubicBezTo>
                    <a:pt x="2144" y="336"/>
                    <a:pt x="2161" y="232"/>
                    <a:pt x="2133" y="150"/>
                  </a:cubicBezTo>
                  <a:cubicBezTo>
                    <a:pt x="2124" y="123"/>
                    <a:pt x="2084" y="120"/>
                    <a:pt x="2060" y="105"/>
                  </a:cubicBezTo>
                  <a:cubicBezTo>
                    <a:pt x="1946" y="34"/>
                    <a:pt x="1819" y="15"/>
                    <a:pt x="1687" y="5"/>
                  </a:cubicBezTo>
                  <a:cubicBezTo>
                    <a:pt x="1462" y="9"/>
                    <a:pt x="1215" y="0"/>
                    <a:pt x="987" y="32"/>
                  </a:cubicBezTo>
                  <a:cubicBezTo>
                    <a:pt x="796" y="28"/>
                    <a:pt x="596" y="43"/>
                    <a:pt x="406" y="5"/>
                  </a:cubicBezTo>
                  <a:cubicBezTo>
                    <a:pt x="318" y="8"/>
                    <a:pt x="229" y="2"/>
                    <a:pt x="142" y="14"/>
                  </a:cubicBezTo>
                  <a:cubicBezTo>
                    <a:pt x="115" y="18"/>
                    <a:pt x="69" y="50"/>
                    <a:pt x="69" y="50"/>
                  </a:cubicBezTo>
                  <a:cubicBezTo>
                    <a:pt x="42" y="86"/>
                    <a:pt x="26" y="107"/>
                    <a:pt x="15" y="150"/>
                  </a:cubicBezTo>
                  <a:cubicBezTo>
                    <a:pt x="16" y="191"/>
                    <a:pt x="0" y="473"/>
                    <a:pt x="51" y="577"/>
                  </a:cubicBezTo>
                  <a:cubicBezTo>
                    <a:pt x="62" y="598"/>
                    <a:pt x="83" y="613"/>
                    <a:pt x="97" y="632"/>
                  </a:cubicBezTo>
                  <a:cubicBezTo>
                    <a:pt x="121" y="665"/>
                    <a:pt x="136" y="702"/>
                    <a:pt x="178" y="723"/>
                  </a:cubicBezTo>
                  <a:cubicBezTo>
                    <a:pt x="222" y="744"/>
                    <a:pt x="268" y="756"/>
                    <a:pt x="315" y="768"/>
                  </a:cubicBezTo>
                  <a:cubicBezTo>
                    <a:pt x="447" y="763"/>
                    <a:pt x="536" y="770"/>
                    <a:pt x="651" y="732"/>
                  </a:cubicBezTo>
                  <a:cubicBezTo>
                    <a:pt x="930" y="778"/>
                    <a:pt x="719" y="1215"/>
                    <a:pt x="687" y="1450"/>
                  </a:cubicBezTo>
                  <a:cubicBezTo>
                    <a:pt x="681" y="1558"/>
                    <a:pt x="680" y="1648"/>
                    <a:pt x="651" y="1750"/>
                  </a:cubicBezTo>
                  <a:cubicBezTo>
                    <a:pt x="632" y="1884"/>
                    <a:pt x="603" y="2016"/>
                    <a:pt x="587" y="2150"/>
                  </a:cubicBezTo>
                  <a:cubicBezTo>
                    <a:pt x="590" y="2244"/>
                    <a:pt x="591" y="2338"/>
                    <a:pt x="597" y="2432"/>
                  </a:cubicBezTo>
                  <a:cubicBezTo>
                    <a:pt x="598" y="2441"/>
                    <a:pt x="597" y="2456"/>
                    <a:pt x="606" y="2459"/>
                  </a:cubicBezTo>
                  <a:cubicBezTo>
                    <a:pt x="659" y="2476"/>
                    <a:pt x="716" y="2472"/>
                    <a:pt x="769" y="2487"/>
                  </a:cubicBezTo>
                  <a:cubicBezTo>
                    <a:pt x="883" y="2519"/>
                    <a:pt x="986" y="2532"/>
                    <a:pt x="1106" y="2532"/>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8" name="Text Box 14"/>
            <p:cNvSpPr txBox="1">
              <a:spLocks noChangeArrowheads="1"/>
            </p:cNvSpPr>
            <p:nvPr/>
          </p:nvSpPr>
          <p:spPr bwMode="auto">
            <a:xfrm>
              <a:off x="1702" y="3466"/>
              <a:ext cx="106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3200" b="0">
                  <a:solidFill>
                    <a:schemeClr val="accent2"/>
                  </a:solidFill>
                  <a:latin typeface="Tahoma" panose="020B0604030504040204" pitchFamily="34" charset="0"/>
                  <a:ea typeface="SimSun" panose="02010600030101010101" pitchFamily="2" charset="-122"/>
                </a:rPr>
                <a:t>A </a:t>
              </a:r>
              <a:r>
                <a:rPr lang="en-US" altLang="zh-CN" sz="3200" b="0">
                  <a:solidFill>
                    <a:schemeClr val="accent2"/>
                  </a:solidFill>
                  <a:latin typeface="Tahoma" panose="020B0604030504040204" pitchFamily="34" charset="0"/>
                  <a:ea typeface="SimSun" panose="02010600030101010101" pitchFamily="2" charset="-122"/>
                  <a:sym typeface="Symbol" panose="05050102010706020507" pitchFamily="18" charset="2"/>
                </a:rPr>
                <a:t></a:t>
              </a:r>
              <a:r>
                <a:rPr lang="en-US" altLang="zh-CN" sz="3200" b="0">
                  <a:solidFill>
                    <a:schemeClr val="accent2"/>
                  </a:solidFill>
                  <a:latin typeface="Tahoma" panose="020B0604030504040204" pitchFamily="34" charset="0"/>
                  <a:ea typeface="SimSun" panose="02010600030101010101" pitchFamily="2" charset="-122"/>
                </a:rPr>
                <a:t> 10</a:t>
              </a:r>
              <a:endParaRPr lang="en-US" altLang="zh-CN" sz="3200" b="0">
                <a:latin typeface="Tahoma" panose="020B0604030504040204" pitchFamily="34" charset="0"/>
                <a:ea typeface="SimSun" panose="02010600030101010101" pitchFamily="2" charset="-122"/>
              </a:endParaRPr>
            </a:p>
          </p:txBody>
        </p:sp>
      </p:gr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65539" name="Rectangle 3"/>
          <p:cNvSpPr>
            <a:spLocks noGrp="1" noChangeArrowheads="1"/>
          </p:cNvSpPr>
          <p:nvPr>
            <p:ph type="body" idx="1"/>
          </p:nvPr>
        </p:nvSpPr>
        <p:spPr>
          <a:xfrm>
            <a:off x="242888" y="1436688"/>
            <a:ext cx="8215312" cy="4786312"/>
          </a:xfrm>
        </p:spPr>
        <p:txBody>
          <a:bodyPr/>
          <a:lstStyle/>
          <a:p>
            <a:pPr>
              <a:defRPr/>
            </a:pPr>
            <a:r>
              <a:rPr lang="en-US" altLang="zh-CN" u="sng" dirty="0" smtClean="0">
                <a:ea typeface="SimSun" panose="02010600030101010101" pitchFamily="2" charset="-122"/>
              </a:rPr>
              <a:t>Final fragments:</a:t>
            </a:r>
          </a:p>
          <a:p>
            <a:pPr>
              <a:defRPr/>
            </a:pPr>
            <a:endParaRPr lang="en-US" altLang="zh-CN" u="sng" dirty="0" smtClean="0">
              <a:ea typeface="SimSun" panose="02010600030101010101" pitchFamily="2" charset="-122"/>
            </a:endParaRPr>
          </a:p>
          <a:p>
            <a:pPr marL="1160463">
              <a:buFont typeface="Wingdings" panose="05000000000000000000" pitchFamily="2" charset="2"/>
              <a:buNone/>
              <a:defRPr/>
            </a:pPr>
            <a:r>
              <a:rPr lang="en-US" altLang="zh-CN" dirty="0" smtClean="0">
                <a:ea typeface="SimSun" panose="02010600030101010101" pitchFamily="2" charset="-122"/>
              </a:rPr>
              <a:t>F</a:t>
            </a:r>
            <a:r>
              <a:rPr lang="en-US" altLang="zh-CN" sz="1800" dirty="0" smtClean="0">
                <a:ea typeface="SimSun" panose="02010600030101010101" pitchFamily="2" charset="-122"/>
              </a:rPr>
              <a:t>2:	</a:t>
            </a:r>
            <a:r>
              <a:rPr lang="en-US" altLang="zh-CN" dirty="0" smtClean="0">
                <a:ea typeface="SimSun" panose="02010600030101010101" pitchFamily="2" charset="-122"/>
              </a:rPr>
              <a:t>5 &lt; A &lt; 10</a:t>
            </a:r>
            <a:r>
              <a:rPr lang="en-US" altLang="zh-CN" sz="1800" dirty="0" smtClean="0">
                <a:ea typeface="SimSun" panose="02010600030101010101" pitchFamily="2" charset="-122"/>
              </a:rPr>
              <a:t>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=S</a:t>
            </a:r>
            <a:r>
              <a:rPr lang="en-US" altLang="zh-CN" sz="1600" dirty="0" smtClean="0">
                <a:ea typeface="SimSun" panose="02010600030101010101" pitchFamily="2" charset="-122"/>
                <a:sym typeface="Symbol" panose="05050102010706020507" pitchFamily="18" charset="2"/>
              </a:rPr>
              <a:t>A</a:t>
            </a:r>
            <a:r>
              <a:rPr lang="en-US" altLang="zh-CN" dirty="0" smtClean="0">
                <a:ea typeface="SimSun" panose="02010600030101010101" pitchFamily="2" charset="-122"/>
                <a:sym typeface="Symbol" panose="05050102010706020507" pitchFamily="18" charset="2"/>
              </a:rPr>
              <a:t> </a:t>
            </a:r>
          </a:p>
          <a:p>
            <a:pPr marL="1160463">
              <a:buFont typeface="Wingdings" panose="05000000000000000000" pitchFamily="2" charset="2"/>
              <a:buNone/>
              <a:defRPr/>
            </a:pPr>
            <a:r>
              <a:rPr lang="en-US" altLang="zh-CN" dirty="0" smtClean="0">
                <a:ea typeface="SimSun" panose="02010600030101010101" pitchFamily="2" charset="-122"/>
              </a:rPr>
              <a:t>F</a:t>
            </a:r>
            <a:r>
              <a:rPr lang="en-US" altLang="zh-CN" sz="1800" dirty="0" smtClean="0">
                <a:ea typeface="SimSun" panose="02010600030101010101" pitchFamily="2" charset="-122"/>
              </a:rPr>
              <a:t>3:	</a:t>
            </a:r>
            <a:r>
              <a:rPr lang="en-US" altLang="zh-CN" dirty="0" smtClean="0">
                <a:ea typeface="SimSun" panose="02010600030101010101" pitchFamily="2" charset="-122"/>
              </a:rPr>
              <a:t>5 &lt; A &lt; 10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=S</a:t>
            </a:r>
            <a:r>
              <a:rPr lang="en-US" altLang="zh-CN" sz="1600" dirty="0" smtClean="0">
                <a:ea typeface="SimSun" panose="02010600030101010101" pitchFamily="2" charset="-122"/>
                <a:sym typeface="Symbol" panose="05050102010706020507" pitchFamily="18" charset="2"/>
              </a:rPr>
              <a:t>B</a:t>
            </a:r>
            <a:r>
              <a:rPr lang="en-US" altLang="zh-CN" dirty="0" smtClean="0">
                <a:ea typeface="SimSun" panose="02010600030101010101" pitchFamily="2" charset="-122"/>
                <a:sym typeface="Symbol" panose="05050102010706020507" pitchFamily="18" charset="2"/>
              </a:rPr>
              <a:t> </a:t>
            </a:r>
          </a:p>
          <a:p>
            <a:pPr marL="1160463">
              <a:buFont typeface="Wingdings" panose="05000000000000000000" pitchFamily="2" charset="2"/>
              <a:buNone/>
              <a:defRPr/>
            </a:pPr>
            <a:r>
              <a:rPr lang="en-US" altLang="zh-CN" dirty="0" smtClean="0">
                <a:ea typeface="SimSun" panose="02010600030101010101" pitchFamily="2" charset="-122"/>
              </a:rPr>
              <a:t>F</a:t>
            </a:r>
            <a:r>
              <a:rPr lang="en-US" altLang="zh-CN" sz="1800" dirty="0" smtClean="0">
                <a:ea typeface="SimSun" panose="02010600030101010101" pitchFamily="2" charset="-122"/>
              </a:rPr>
              <a:t>6:	</a:t>
            </a:r>
            <a:r>
              <a:rPr lang="en-US" altLang="zh-CN" dirty="0" smtClean="0">
                <a:ea typeface="SimSun" panose="02010600030101010101" pitchFamily="2" charset="-122"/>
              </a:rPr>
              <a:t>A </a:t>
            </a:r>
            <a:r>
              <a:rPr lang="en-US" altLang="zh-CN"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rPr>
              <a:t>5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=S</a:t>
            </a:r>
            <a:r>
              <a:rPr lang="en-US" altLang="zh-CN" sz="1600" dirty="0" smtClean="0">
                <a:ea typeface="SimSun" panose="02010600030101010101" pitchFamily="2" charset="-122"/>
                <a:sym typeface="Symbol" panose="05050102010706020507" pitchFamily="18" charset="2"/>
              </a:rPr>
              <a:t>A</a:t>
            </a:r>
            <a:r>
              <a:rPr lang="en-US" altLang="zh-CN" dirty="0" smtClean="0">
                <a:ea typeface="SimSun" panose="02010600030101010101" pitchFamily="2" charset="-122"/>
                <a:sym typeface="Symbol" panose="05050102010706020507" pitchFamily="18" charset="2"/>
              </a:rPr>
              <a:t> </a:t>
            </a:r>
          </a:p>
          <a:p>
            <a:pPr marL="1160463">
              <a:buFont typeface="Wingdings" panose="05000000000000000000" pitchFamily="2" charset="2"/>
              <a:buNone/>
              <a:defRPr/>
            </a:pPr>
            <a:r>
              <a:rPr lang="en-US" altLang="zh-CN" dirty="0" smtClean="0">
                <a:ea typeface="SimSun" panose="02010600030101010101" pitchFamily="2" charset="-122"/>
              </a:rPr>
              <a:t>F</a:t>
            </a:r>
            <a:r>
              <a:rPr lang="en-US" altLang="zh-CN" sz="1800" dirty="0" smtClean="0">
                <a:ea typeface="SimSun" panose="02010600030101010101" pitchFamily="2" charset="-122"/>
              </a:rPr>
              <a:t>7:	</a:t>
            </a:r>
            <a:r>
              <a:rPr lang="en-US" altLang="zh-CN" dirty="0" smtClean="0">
                <a:ea typeface="SimSun" panose="02010600030101010101" pitchFamily="2" charset="-122"/>
              </a:rPr>
              <a:t>A </a:t>
            </a:r>
            <a:r>
              <a:rPr lang="en-US" altLang="zh-CN"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rPr>
              <a:t>5</a:t>
            </a:r>
            <a:r>
              <a:rPr lang="en-US" altLang="zh-CN" sz="1800" dirty="0" smtClean="0">
                <a:ea typeface="SimSun" panose="02010600030101010101" pitchFamily="2" charset="-122"/>
              </a:rPr>
              <a:t>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=S</a:t>
            </a:r>
            <a:r>
              <a:rPr lang="en-US" altLang="zh-CN" sz="1600" dirty="0" smtClean="0">
                <a:ea typeface="SimSun" panose="02010600030101010101" pitchFamily="2" charset="-122"/>
                <a:sym typeface="Symbol" panose="05050102010706020507" pitchFamily="18" charset="2"/>
              </a:rPr>
              <a:t>B</a:t>
            </a:r>
            <a:r>
              <a:rPr lang="en-US" altLang="zh-CN" dirty="0" smtClean="0">
                <a:ea typeface="SimSun" panose="02010600030101010101" pitchFamily="2" charset="-122"/>
                <a:sym typeface="Symbol" panose="05050102010706020507" pitchFamily="18" charset="2"/>
              </a:rPr>
              <a:t> </a:t>
            </a:r>
          </a:p>
          <a:p>
            <a:pPr marL="1160463">
              <a:buFont typeface="Wingdings" panose="05000000000000000000" pitchFamily="2" charset="2"/>
              <a:buNone/>
              <a:defRPr/>
            </a:pPr>
            <a:r>
              <a:rPr lang="en-US" altLang="zh-CN" dirty="0" smtClean="0">
                <a:ea typeface="SimSun" panose="02010600030101010101" pitchFamily="2" charset="-122"/>
              </a:rPr>
              <a:t>F</a:t>
            </a:r>
            <a:r>
              <a:rPr lang="en-US" altLang="zh-CN" sz="1800" dirty="0" smtClean="0">
                <a:ea typeface="SimSun" panose="02010600030101010101" pitchFamily="2" charset="-122"/>
              </a:rPr>
              <a:t>10:	</a:t>
            </a:r>
            <a:r>
              <a:rPr lang="en-US" altLang="zh-CN" dirty="0" smtClean="0">
                <a:ea typeface="SimSun" panose="02010600030101010101" pitchFamily="2" charset="-122"/>
              </a:rPr>
              <a:t>A </a:t>
            </a:r>
            <a:r>
              <a:rPr lang="en-US" altLang="zh-CN"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rPr>
              <a:t>10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=S</a:t>
            </a:r>
            <a:r>
              <a:rPr lang="en-US" altLang="zh-CN" sz="1600" dirty="0" smtClean="0">
                <a:ea typeface="SimSun" panose="02010600030101010101" pitchFamily="2" charset="-122"/>
                <a:sym typeface="Symbol" panose="05050102010706020507" pitchFamily="18" charset="2"/>
              </a:rPr>
              <a:t>A</a:t>
            </a:r>
            <a:r>
              <a:rPr lang="en-US" altLang="zh-CN" dirty="0" smtClean="0">
                <a:ea typeface="SimSun" panose="02010600030101010101" pitchFamily="2" charset="-122"/>
                <a:sym typeface="Symbol" panose="05050102010706020507" pitchFamily="18" charset="2"/>
              </a:rPr>
              <a:t> </a:t>
            </a:r>
          </a:p>
          <a:p>
            <a:pPr marL="1160463">
              <a:buFont typeface="Wingdings" panose="05000000000000000000" pitchFamily="2" charset="2"/>
              <a:buNone/>
              <a:defRPr/>
            </a:pPr>
            <a:r>
              <a:rPr lang="en-US" altLang="zh-CN" dirty="0" smtClean="0">
                <a:ea typeface="SimSun" panose="02010600030101010101" pitchFamily="2" charset="-122"/>
              </a:rPr>
              <a:t>F</a:t>
            </a:r>
            <a:r>
              <a:rPr lang="en-US" altLang="zh-CN" sz="1800" dirty="0" smtClean="0">
                <a:ea typeface="SimSun" panose="02010600030101010101" pitchFamily="2" charset="-122"/>
              </a:rPr>
              <a:t>11:	</a:t>
            </a:r>
            <a:r>
              <a:rPr lang="en-US" altLang="zh-CN" dirty="0" smtClean="0">
                <a:ea typeface="SimSun" panose="02010600030101010101" pitchFamily="2" charset="-122"/>
              </a:rPr>
              <a:t>A </a:t>
            </a:r>
            <a:r>
              <a:rPr lang="en-US" altLang="zh-CN"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rPr>
              <a:t>10</a:t>
            </a:r>
            <a:r>
              <a:rPr lang="en-US" altLang="zh-CN" sz="1800" dirty="0" smtClean="0">
                <a:ea typeface="SimSun" panose="02010600030101010101" pitchFamily="2" charset="-122"/>
              </a:rPr>
              <a:t>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=S</a:t>
            </a:r>
            <a:r>
              <a:rPr lang="en-US" altLang="zh-CN" sz="1600" dirty="0" smtClean="0">
                <a:ea typeface="SimSun" panose="02010600030101010101" pitchFamily="2" charset="-122"/>
                <a:sym typeface="Symbol" panose="05050102010706020507" pitchFamily="18" charset="2"/>
              </a:rPr>
              <a:t>B</a:t>
            </a:r>
            <a:endParaRPr lang="zh-CN" altLang="en-US" sz="1600" dirty="0" smtClean="0">
              <a:ea typeface="SimSun" panose="02010600030101010101" pitchFamily="2" charset="-122"/>
              <a:sym typeface="Symbol" panose="05050102010706020507" pitchFamily="18" charset="2"/>
            </a:endParaRPr>
          </a:p>
        </p:txBody>
      </p:sp>
    </p:spTree>
  </p:cSld>
  <p:clrMapOvr>
    <a:masterClrMapping/>
  </p:clrMapOvr>
  <p:transition>
    <p:pull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65539" name="Rectangle 3"/>
          <p:cNvSpPr>
            <a:spLocks noGrp="1" noChangeArrowheads="1"/>
          </p:cNvSpPr>
          <p:nvPr>
            <p:ph type="body" idx="1"/>
          </p:nvPr>
        </p:nvSpPr>
        <p:spPr>
          <a:xfrm>
            <a:off x="381000" y="1524000"/>
            <a:ext cx="8352730" cy="3284538"/>
          </a:xfrm>
        </p:spPr>
        <p:txBody>
          <a:bodyPr/>
          <a:lstStyle/>
          <a:p>
            <a:r>
              <a:rPr lang="en-US" altLang="zh-CN" u="sng" dirty="0" smtClean="0">
                <a:ea typeface="SimSun" panose="02010600030101010101" pitchFamily="2" charset="-122"/>
              </a:rPr>
              <a:t>Note:</a:t>
            </a:r>
            <a:r>
              <a:rPr lang="en-US" altLang="zh-CN" dirty="0" smtClean="0">
                <a:ea typeface="SimSun" panose="02010600030101010101" pitchFamily="2" charset="-122"/>
              </a:rPr>
              <a:t> elimination of </a:t>
            </a:r>
            <a:r>
              <a:rPr lang="en-US" altLang="zh-CN" dirty="0" smtClean="0">
                <a:solidFill>
                  <a:schemeClr val="accent1"/>
                </a:solidFill>
                <a:ea typeface="SimSun" panose="02010600030101010101" pitchFamily="2" charset="-122"/>
              </a:rPr>
              <a:t>useless fragments </a:t>
            </a:r>
            <a:r>
              <a:rPr lang="en-US" altLang="zh-CN" dirty="0" smtClean="0">
                <a:ea typeface="SimSun" panose="02010600030101010101" pitchFamily="2" charset="-122"/>
              </a:rPr>
              <a:t>depends on </a:t>
            </a:r>
            <a:r>
              <a:rPr lang="en-US" altLang="zh-CN" u="sng" dirty="0" smtClean="0">
                <a:solidFill>
                  <a:schemeClr val="accent2"/>
                </a:solidFill>
                <a:ea typeface="SimSun" panose="02010600030101010101" pitchFamily="2" charset="-122"/>
              </a:rPr>
              <a:t>application semantics</a:t>
            </a:r>
            <a:r>
              <a:rPr lang="zh-CN" altLang="en-US" u="sng" dirty="0" smtClean="0">
                <a:solidFill>
                  <a:schemeClr val="accent2"/>
                </a:solidFill>
                <a:ea typeface="SimSun" panose="02010600030101010101" pitchFamily="2" charset="-122"/>
              </a:rPr>
              <a:t>（应用语义）</a:t>
            </a:r>
            <a:r>
              <a:rPr lang="en-US" altLang="zh-CN" u="sng" dirty="0" smtClean="0">
                <a:ea typeface="SimSun" panose="02010600030101010101" pitchFamily="2" charset="-122"/>
              </a:rPr>
              <a:t>:</a:t>
            </a:r>
          </a:p>
          <a:p>
            <a:pPr>
              <a:buFont typeface="Wingdings" panose="05000000000000000000" pitchFamily="2" charset="2"/>
              <a:buNone/>
            </a:pPr>
            <a:r>
              <a:rPr lang="en-US" altLang="zh-CN" dirty="0" smtClean="0">
                <a:ea typeface="SimSun" panose="02010600030101010101" pitchFamily="2" charset="-122"/>
              </a:rPr>
              <a:t>e.g.: if LOC could be </a:t>
            </a:r>
            <a:r>
              <a:rPr lang="en-US" altLang="zh-CN" dirty="0" smtClean="0">
                <a:ea typeface="SimSun" panose="02010600030101010101" pitchFamily="2" charset="-122"/>
                <a:sym typeface="Symbol" panose="05050102010706020507" pitchFamily="18" charset="2"/>
              </a:rPr>
              <a:t> S</a:t>
            </a:r>
            <a:r>
              <a:rPr lang="en-US" altLang="zh-CN" sz="1600" dirty="0" smtClean="0">
                <a:ea typeface="SimSun" panose="02010600030101010101" pitchFamily="2" charset="-122"/>
                <a:sym typeface="Symbol" panose="05050102010706020507" pitchFamily="18" charset="2"/>
              </a:rPr>
              <a:t>A</a:t>
            </a:r>
            <a:r>
              <a:rPr lang="en-US" altLang="zh-CN" dirty="0" smtClean="0">
                <a:ea typeface="SimSun" panose="02010600030101010101" pitchFamily="2" charset="-122"/>
                <a:sym typeface="Symbol" panose="05050102010706020507" pitchFamily="18" charset="2"/>
              </a:rPr>
              <a:t>,  S</a:t>
            </a:r>
            <a:r>
              <a:rPr lang="en-US" altLang="zh-CN" sz="1600" dirty="0" smtClean="0">
                <a:ea typeface="SimSun" panose="02010600030101010101" pitchFamily="2" charset="-122"/>
                <a:sym typeface="Symbol" panose="05050102010706020507" pitchFamily="18" charset="2"/>
              </a:rPr>
              <a:t>B</a:t>
            </a:r>
            <a:r>
              <a:rPr lang="en-US" altLang="zh-CN" dirty="0" smtClean="0">
                <a:ea typeface="SimSun" panose="02010600030101010101" pitchFamily="2" charset="-122"/>
                <a:sym typeface="Symbol" panose="05050102010706020507" pitchFamily="18" charset="2"/>
              </a:rPr>
              <a:t>,</a:t>
            </a:r>
            <a:br>
              <a:rPr lang="en-US" altLang="zh-CN" dirty="0" smtClean="0">
                <a:ea typeface="SimSun" panose="02010600030101010101" pitchFamily="2" charset="-122"/>
                <a:sym typeface="Symbol" panose="05050102010706020507" pitchFamily="18" charset="2"/>
              </a:rPr>
            </a:br>
            <a:r>
              <a:rPr lang="en-US" altLang="zh-CN" dirty="0" smtClean="0">
                <a:ea typeface="SimSun" panose="02010600030101010101" pitchFamily="2" charset="-122"/>
                <a:sym typeface="Symbol" panose="05050102010706020507" pitchFamily="18" charset="2"/>
              </a:rPr>
              <a:t>     we need to add fragments</a:t>
            </a:r>
          </a:p>
          <a:p>
            <a:pPr>
              <a:buFont typeface="Wingdings" panose="05000000000000000000" pitchFamily="2" charset="2"/>
              <a:buNone/>
            </a:pPr>
            <a:r>
              <a:rPr lang="en-US" altLang="zh-CN" dirty="0" smtClean="0">
                <a:ea typeface="SimSun" panose="02010600030101010101" pitchFamily="2" charset="-122"/>
              </a:rPr>
              <a:t>F</a:t>
            </a:r>
            <a:r>
              <a:rPr lang="en-US" altLang="zh-CN" sz="1800" dirty="0" smtClean="0">
                <a:ea typeface="SimSun" panose="02010600030101010101" pitchFamily="2" charset="-122"/>
              </a:rPr>
              <a:t>4:	</a:t>
            </a:r>
            <a:r>
              <a:rPr lang="en-US" altLang="zh-CN" dirty="0" smtClean="0">
                <a:ea typeface="SimSun" panose="02010600030101010101" pitchFamily="2" charset="-122"/>
              </a:rPr>
              <a:t>5 &lt;A &lt;10</a:t>
            </a:r>
            <a:r>
              <a:rPr lang="en-US" altLang="zh-CN" sz="1800" dirty="0" smtClean="0">
                <a:ea typeface="SimSun" panose="02010600030101010101" pitchFamily="2" charset="-122"/>
              </a:rPr>
              <a:t>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  S</a:t>
            </a:r>
            <a:r>
              <a:rPr lang="en-US" altLang="zh-CN" sz="1600" dirty="0" smtClean="0">
                <a:ea typeface="SimSun" panose="02010600030101010101" pitchFamily="2" charset="-122"/>
                <a:sym typeface="Symbol" panose="05050102010706020507" pitchFamily="18" charset="2"/>
              </a:rPr>
              <a:t>A</a:t>
            </a:r>
            <a:r>
              <a:rPr lang="en-US" altLang="zh-CN" dirty="0" smtClean="0">
                <a:ea typeface="SimSun" panose="02010600030101010101" pitchFamily="2" charset="-122"/>
                <a:sym typeface="Symbol" panose="05050102010706020507" pitchFamily="18" charset="2"/>
              </a:rPr>
              <a:t> </a:t>
            </a:r>
            <a:r>
              <a:rPr lang="en-US" altLang="zh-CN" b="0" dirty="0" smtClean="0">
                <a:ea typeface="SimSun" panose="02010600030101010101" pitchFamily="2" charset="-122"/>
                <a:sym typeface="Symbol" panose="05050102010706020507" pitchFamily="18" charset="2"/>
              </a:rPr>
              <a:t></a:t>
            </a:r>
            <a:r>
              <a:rPr lang="en-US" altLang="zh-CN"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  S</a:t>
            </a:r>
            <a:r>
              <a:rPr lang="en-US" altLang="zh-CN" sz="1600" dirty="0" smtClean="0">
                <a:ea typeface="SimSun" panose="02010600030101010101" pitchFamily="2" charset="-122"/>
                <a:sym typeface="Symbol" panose="05050102010706020507" pitchFamily="18" charset="2"/>
              </a:rPr>
              <a:t>B</a:t>
            </a:r>
            <a:r>
              <a:rPr lang="en-US" altLang="zh-CN" dirty="0" smtClean="0">
                <a:ea typeface="SimSun" panose="02010600030101010101" pitchFamily="2" charset="-122"/>
              </a:rPr>
              <a:t> </a:t>
            </a:r>
          </a:p>
          <a:p>
            <a:pPr>
              <a:buFont typeface="Wingdings" panose="05000000000000000000" pitchFamily="2" charset="2"/>
              <a:buNone/>
            </a:pPr>
            <a:r>
              <a:rPr lang="en-US" altLang="zh-CN" dirty="0" smtClean="0">
                <a:ea typeface="SimSun" panose="02010600030101010101" pitchFamily="2" charset="-122"/>
              </a:rPr>
              <a:t>F</a:t>
            </a:r>
            <a:r>
              <a:rPr lang="en-US" altLang="zh-CN" sz="1800" dirty="0" smtClean="0">
                <a:ea typeface="SimSun" panose="02010600030101010101" pitchFamily="2" charset="-122"/>
              </a:rPr>
              <a:t>8:	</a:t>
            </a:r>
            <a:r>
              <a:rPr lang="en-US" altLang="zh-CN" dirty="0" smtClean="0">
                <a:ea typeface="SimSun" panose="02010600030101010101" pitchFamily="2" charset="-122"/>
              </a:rPr>
              <a:t>A </a:t>
            </a:r>
            <a:r>
              <a:rPr lang="en-US" altLang="zh-CN"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rPr>
              <a:t>5</a:t>
            </a:r>
            <a:r>
              <a:rPr lang="en-US" altLang="zh-CN" sz="1800" dirty="0" smtClean="0">
                <a:ea typeface="SimSun" panose="02010600030101010101" pitchFamily="2" charset="-122"/>
              </a:rPr>
              <a:t>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  S</a:t>
            </a:r>
            <a:r>
              <a:rPr lang="en-US" altLang="zh-CN" sz="1600" dirty="0" smtClean="0">
                <a:ea typeface="SimSun" panose="02010600030101010101" pitchFamily="2" charset="-122"/>
                <a:sym typeface="Symbol" panose="05050102010706020507" pitchFamily="18" charset="2"/>
              </a:rPr>
              <a:t>A</a:t>
            </a:r>
            <a:r>
              <a:rPr lang="en-US" altLang="zh-CN" dirty="0" smtClean="0">
                <a:ea typeface="SimSun" panose="02010600030101010101" pitchFamily="2" charset="-122"/>
                <a:sym typeface="Symbol" panose="05050102010706020507" pitchFamily="18" charset="2"/>
              </a:rPr>
              <a:t> </a:t>
            </a:r>
            <a:r>
              <a:rPr lang="en-US" altLang="zh-CN" b="0" dirty="0" smtClean="0">
                <a:ea typeface="SimSun" panose="02010600030101010101" pitchFamily="2" charset="-122"/>
                <a:sym typeface="Symbol" panose="05050102010706020507" pitchFamily="18" charset="2"/>
              </a:rPr>
              <a:t></a:t>
            </a:r>
            <a:r>
              <a:rPr lang="en-US" altLang="zh-CN"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  S</a:t>
            </a:r>
            <a:r>
              <a:rPr lang="en-US" altLang="zh-CN" sz="1600" dirty="0" smtClean="0">
                <a:ea typeface="SimSun" panose="02010600030101010101" pitchFamily="2" charset="-122"/>
                <a:sym typeface="Symbol" panose="05050102010706020507" pitchFamily="18" charset="2"/>
              </a:rPr>
              <a:t>B</a:t>
            </a:r>
            <a:r>
              <a:rPr lang="en-US" altLang="zh-CN" dirty="0" smtClean="0">
                <a:ea typeface="SimSun" panose="02010600030101010101" pitchFamily="2" charset="-122"/>
              </a:rPr>
              <a:t> </a:t>
            </a:r>
            <a:endParaRPr lang="en-US" altLang="zh-CN" dirty="0" smtClean="0">
              <a:ea typeface="SimSun" panose="02010600030101010101" pitchFamily="2" charset="-122"/>
              <a:sym typeface="Symbol" panose="05050102010706020507" pitchFamily="18" charset="2"/>
            </a:endParaRPr>
          </a:p>
          <a:p>
            <a:pPr>
              <a:buFont typeface="Wingdings" panose="05000000000000000000" pitchFamily="2" charset="2"/>
              <a:buNone/>
            </a:pPr>
            <a:r>
              <a:rPr lang="en-US" altLang="zh-CN" dirty="0" smtClean="0">
                <a:ea typeface="SimSun" panose="02010600030101010101" pitchFamily="2" charset="-122"/>
              </a:rPr>
              <a:t>F</a:t>
            </a:r>
            <a:r>
              <a:rPr lang="en-US" altLang="zh-CN" sz="1800" dirty="0" smtClean="0">
                <a:ea typeface="SimSun" panose="02010600030101010101" pitchFamily="2" charset="-122"/>
              </a:rPr>
              <a:t>12:	</a:t>
            </a:r>
            <a:r>
              <a:rPr lang="en-US" altLang="zh-CN" dirty="0" smtClean="0">
                <a:ea typeface="SimSun" panose="02010600030101010101" pitchFamily="2" charset="-122"/>
              </a:rPr>
              <a:t>A </a:t>
            </a:r>
            <a:r>
              <a:rPr lang="en-US" altLang="zh-CN" dirty="0" smtClean="0">
                <a:ea typeface="SimSun" panose="02010600030101010101" pitchFamily="2" charset="-122"/>
                <a:sym typeface="Symbol" panose="05050102010706020507" pitchFamily="18" charset="2"/>
              </a:rPr>
              <a:t> </a:t>
            </a:r>
            <a:r>
              <a:rPr lang="en-US" altLang="zh-CN" dirty="0" smtClean="0">
                <a:ea typeface="SimSun" panose="02010600030101010101" pitchFamily="2" charset="-122"/>
              </a:rPr>
              <a:t>10		</a:t>
            </a:r>
            <a:r>
              <a:rPr lang="en-US" altLang="zh-CN" b="0"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  S</a:t>
            </a:r>
            <a:r>
              <a:rPr lang="en-US" altLang="zh-CN" sz="1600" dirty="0" smtClean="0">
                <a:ea typeface="SimSun" panose="02010600030101010101" pitchFamily="2" charset="-122"/>
                <a:sym typeface="Symbol" panose="05050102010706020507" pitchFamily="18" charset="2"/>
              </a:rPr>
              <a:t>A</a:t>
            </a:r>
            <a:r>
              <a:rPr lang="en-US" altLang="zh-CN" dirty="0" smtClean="0">
                <a:ea typeface="SimSun" panose="02010600030101010101" pitchFamily="2" charset="-122"/>
                <a:sym typeface="Symbol" panose="05050102010706020507" pitchFamily="18" charset="2"/>
              </a:rPr>
              <a:t> </a:t>
            </a:r>
            <a:r>
              <a:rPr lang="en-US" altLang="zh-CN" b="0" dirty="0" smtClean="0">
                <a:ea typeface="SimSun" panose="02010600030101010101" pitchFamily="2" charset="-122"/>
                <a:sym typeface="Symbol" panose="05050102010706020507" pitchFamily="18" charset="2"/>
              </a:rPr>
              <a:t></a:t>
            </a:r>
            <a:r>
              <a:rPr lang="en-US" altLang="zh-CN" dirty="0" smtClean="0">
                <a:ea typeface="SimSun" panose="02010600030101010101" pitchFamily="2" charset="-122"/>
                <a:sym typeface="Symbol" panose="05050102010706020507" pitchFamily="18" charset="2"/>
              </a:rPr>
              <a:t> </a:t>
            </a:r>
            <a:r>
              <a:rPr lang="en-US" altLang="zh-CN" dirty="0" err="1" smtClean="0">
                <a:ea typeface="SimSun" panose="02010600030101010101" pitchFamily="2" charset="-122"/>
                <a:sym typeface="Symbol" panose="05050102010706020507" pitchFamily="18" charset="2"/>
              </a:rPr>
              <a:t>Loc</a:t>
            </a:r>
            <a:r>
              <a:rPr lang="en-US" altLang="zh-CN" dirty="0" smtClean="0">
                <a:ea typeface="SimSun" panose="02010600030101010101" pitchFamily="2" charset="-122"/>
                <a:sym typeface="Symbol" panose="05050102010706020507" pitchFamily="18" charset="2"/>
              </a:rPr>
              <a:t>  S</a:t>
            </a:r>
            <a:r>
              <a:rPr lang="en-US" altLang="zh-CN" sz="1600" dirty="0" smtClean="0">
                <a:ea typeface="SimSun" panose="02010600030101010101" pitchFamily="2" charset="-122"/>
                <a:sym typeface="Symbol" panose="05050102010706020507" pitchFamily="18" charset="2"/>
              </a:rPr>
              <a:t>B</a:t>
            </a:r>
            <a:endParaRPr lang="zh-CN" altLang="en-US" sz="1600" dirty="0" smtClean="0">
              <a:ea typeface="SimSun" panose="02010600030101010101" pitchFamily="2" charset="-122"/>
              <a:sym typeface="Symbol" panose="05050102010706020507" pitchFamily="18" charset="2"/>
            </a:endParaRPr>
          </a:p>
        </p:txBody>
      </p:sp>
      <p:sp>
        <p:nvSpPr>
          <p:cNvPr id="4" name="矩形 3"/>
          <p:cNvSpPr>
            <a:spLocks noChangeArrowheads="1"/>
          </p:cNvSpPr>
          <p:nvPr/>
        </p:nvSpPr>
        <p:spPr bwMode="auto">
          <a:xfrm>
            <a:off x="627063" y="5165725"/>
            <a:ext cx="75311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sz="2800" dirty="0">
                <a:latin typeface="楷体_GB2312" pitchFamily="49" charset="-122"/>
                <a:ea typeface="楷体_GB2312" pitchFamily="49" charset="-122"/>
              </a:rPr>
              <a:t>结论</a:t>
            </a:r>
            <a:r>
              <a:rPr lang="zh-CN" altLang="en-US" sz="2800" b="0" dirty="0">
                <a:latin typeface="楷体_GB2312" pitchFamily="49" charset="-122"/>
                <a:ea typeface="楷体_GB2312" pitchFamily="49" charset="-122"/>
              </a:rPr>
              <a:t>：一个</a:t>
            </a:r>
            <a:r>
              <a:rPr lang="zh-CN" altLang="en-US" sz="2800" b="0" dirty="0" smtClean="0">
                <a:latin typeface="楷体_GB2312" pitchFamily="49" charset="-122"/>
                <a:ea typeface="楷体_GB2312" pitchFamily="49" charset="-122"/>
              </a:rPr>
              <a:t>水平分割数据片段是满足</a:t>
            </a:r>
            <a:r>
              <a:rPr lang="zh-CN" altLang="en-US" sz="2800" b="0" dirty="0">
                <a:solidFill>
                  <a:schemeClr val="accent2"/>
                </a:solidFill>
                <a:latin typeface="楷体_GB2312" pitchFamily="49" charset="-122"/>
                <a:ea typeface="楷体_GB2312" pitchFamily="49" charset="-122"/>
              </a:rPr>
              <a:t>最小项谓词</a:t>
            </a:r>
            <a:r>
              <a:rPr lang="zh-CN" altLang="en-US" sz="2800" b="0" dirty="0">
                <a:latin typeface="楷体_GB2312" pitchFamily="49" charset="-122"/>
                <a:ea typeface="楷体_GB2312" pitchFamily="49" charset="-122"/>
              </a:rPr>
              <a:t>的所有元组的集合。</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zh-CN" smtClean="0">
                <a:ea typeface="SimSun" panose="02010600030101010101" pitchFamily="2" charset="-122"/>
              </a:rPr>
              <a:t>Data Fragmentation Information </a:t>
            </a:r>
            <a:r>
              <a:rPr lang="zh-CN" altLang="en-US" sz="2400" smtClean="0">
                <a:ea typeface="SimSun" panose="02010600030101010101" pitchFamily="2" charset="-122"/>
              </a:rPr>
              <a:t>(</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66563" name="Rectangle 3"/>
          <p:cNvSpPr>
            <a:spLocks noGrp="1" noChangeArrowheads="1"/>
          </p:cNvSpPr>
          <p:nvPr>
            <p:ph type="body" idx="1"/>
          </p:nvPr>
        </p:nvSpPr>
        <p:spPr>
          <a:xfrm>
            <a:off x="236538" y="1292225"/>
            <a:ext cx="7772400" cy="4419600"/>
          </a:xfrm>
        </p:spPr>
        <p:txBody>
          <a:bodyPr/>
          <a:lstStyle/>
          <a:p>
            <a:r>
              <a:rPr lang="en-US" altLang="zh-CN" smtClean="0">
                <a:solidFill>
                  <a:schemeClr val="accent2"/>
                </a:solidFill>
                <a:ea typeface="SimSun" panose="02010600030101010101" pitchFamily="2" charset="-122"/>
              </a:rPr>
              <a:t>Access frequency</a:t>
            </a:r>
            <a:r>
              <a:rPr lang="en-US" altLang="zh-CN" smtClean="0">
                <a:ea typeface="SimSun" panose="02010600030101010101" pitchFamily="2" charset="-122"/>
              </a:rPr>
              <a:t> of a query: </a:t>
            </a:r>
            <a:r>
              <a:rPr lang="en-US" altLang="zh-CN" i="1" smtClean="0">
                <a:ea typeface="SimSun" panose="02010600030101010101" pitchFamily="2" charset="-122"/>
              </a:rPr>
              <a:t>acc</a:t>
            </a:r>
            <a:r>
              <a:rPr lang="en-US" altLang="zh-CN" smtClean="0">
                <a:ea typeface="SimSun" panose="02010600030101010101" pitchFamily="2" charset="-122"/>
              </a:rPr>
              <a:t>(</a:t>
            </a:r>
            <a:r>
              <a:rPr lang="en-US" altLang="zh-CN" i="1" smtClean="0">
                <a:ea typeface="SimSun" panose="02010600030101010101" pitchFamily="2" charset="-122"/>
              </a:rPr>
              <a:t>q</a:t>
            </a:r>
            <a:r>
              <a:rPr lang="en-US" altLang="zh-CN" i="1" baseline="-25000" smtClean="0">
                <a:ea typeface="SimSun" panose="02010600030101010101" pitchFamily="2" charset="-122"/>
              </a:rPr>
              <a:t>i</a:t>
            </a:r>
            <a:r>
              <a:rPr lang="en-US" altLang="zh-CN" smtClean="0">
                <a:ea typeface="SimSun" panose="02010600030101010101" pitchFamily="2" charset="-122"/>
              </a:rPr>
              <a:t>)</a:t>
            </a:r>
          </a:p>
          <a:p>
            <a:pPr lvl="1"/>
            <a:r>
              <a:rPr lang="en-US" altLang="zh-CN" smtClean="0">
                <a:ea typeface="SimSun" panose="02010600030101010101" pitchFamily="2" charset="-122"/>
              </a:rPr>
              <a:t>Frequency with which a user application </a:t>
            </a:r>
            <a:r>
              <a:rPr lang="en-US" altLang="zh-CN" i="1" smtClean="0">
                <a:ea typeface="SimSun" panose="02010600030101010101" pitchFamily="2" charset="-122"/>
              </a:rPr>
              <a:t>q</a:t>
            </a:r>
            <a:r>
              <a:rPr lang="en-US" altLang="zh-CN" i="1" baseline="-25000" smtClean="0">
                <a:ea typeface="SimSun" panose="02010600030101010101" pitchFamily="2" charset="-122"/>
              </a:rPr>
              <a:t>i</a:t>
            </a:r>
            <a:r>
              <a:rPr lang="en-US" altLang="zh-CN" i="1" smtClean="0">
                <a:ea typeface="SimSun" panose="02010600030101010101" pitchFamily="2" charset="-122"/>
              </a:rPr>
              <a:t> </a:t>
            </a:r>
            <a:r>
              <a:rPr lang="en-US" altLang="zh-CN" smtClean="0">
                <a:ea typeface="SimSun" panose="02010600030101010101" pitchFamily="2" charset="-122"/>
              </a:rPr>
              <a:t>accesses data</a:t>
            </a:r>
          </a:p>
          <a:p>
            <a:r>
              <a:rPr lang="en-US" altLang="zh-CN" smtClean="0">
                <a:solidFill>
                  <a:schemeClr val="accent2"/>
                </a:solidFill>
                <a:ea typeface="SimSun" panose="02010600030101010101" pitchFamily="2" charset="-122"/>
              </a:rPr>
              <a:t>Minterm selectivity</a:t>
            </a:r>
            <a:r>
              <a:rPr lang="en-US" altLang="zh-CN" smtClean="0">
                <a:ea typeface="SimSun" panose="02010600030101010101" pitchFamily="2" charset="-122"/>
              </a:rPr>
              <a:t>: </a:t>
            </a:r>
            <a:r>
              <a:rPr lang="en-US" altLang="zh-CN" i="1" smtClean="0">
                <a:ea typeface="SimSun" panose="02010600030101010101" pitchFamily="2" charset="-122"/>
              </a:rPr>
              <a:t>sel</a:t>
            </a:r>
            <a:r>
              <a:rPr lang="en-US" altLang="zh-CN" smtClean="0">
                <a:ea typeface="SimSun" panose="02010600030101010101" pitchFamily="2" charset="-122"/>
              </a:rPr>
              <a:t>(</a:t>
            </a:r>
            <a:r>
              <a:rPr lang="en-US" altLang="zh-CN" i="1" smtClean="0">
                <a:ea typeface="SimSun" panose="02010600030101010101" pitchFamily="2" charset="-122"/>
              </a:rPr>
              <a:t>m</a:t>
            </a:r>
            <a:r>
              <a:rPr lang="en-US" altLang="zh-CN" i="1" baseline="-25000" smtClean="0">
                <a:ea typeface="SimSun" panose="02010600030101010101" pitchFamily="2" charset="-122"/>
              </a:rPr>
              <a:t>i</a:t>
            </a:r>
            <a:r>
              <a:rPr lang="en-US" altLang="zh-CN" smtClean="0">
                <a:ea typeface="SimSun" panose="02010600030101010101" pitchFamily="2" charset="-122"/>
              </a:rPr>
              <a:t>)</a:t>
            </a:r>
          </a:p>
          <a:p>
            <a:pPr lvl="1"/>
            <a:r>
              <a:rPr lang="en-US" altLang="zh-CN" smtClean="0">
                <a:ea typeface="SimSun" panose="02010600030101010101" pitchFamily="2" charset="-122"/>
              </a:rPr>
              <a:t>Number of tuples of the relation</a:t>
            </a:r>
          </a:p>
          <a:p>
            <a:pPr lvl="2"/>
            <a:r>
              <a:rPr lang="en-US" altLang="zh-CN" smtClean="0">
                <a:ea typeface="SimSun" panose="02010600030101010101" pitchFamily="2" charset="-122"/>
              </a:rPr>
              <a:t>that would be accessed by a user query which is specified according to a given minterm predicate </a:t>
            </a:r>
            <a:r>
              <a:rPr lang="en-US" altLang="zh-CN" i="1" smtClean="0">
                <a:ea typeface="SimSun" panose="02010600030101010101" pitchFamily="2" charset="-122"/>
              </a:rPr>
              <a:t>m</a:t>
            </a:r>
            <a:r>
              <a:rPr lang="en-US" altLang="zh-CN" i="1" baseline="-25000" smtClean="0">
                <a:ea typeface="SimSun" panose="02010600030101010101" pitchFamily="2" charset="-122"/>
              </a:rPr>
              <a:t>i</a:t>
            </a:r>
            <a:r>
              <a:rPr lang="en-US" altLang="zh-CN" smtClean="0">
                <a:ea typeface="SimSun" panose="02010600030101010101" pitchFamily="2" charset="-122"/>
              </a:rPr>
              <a:t>.</a:t>
            </a:r>
          </a:p>
        </p:txBody>
      </p:sp>
      <p:graphicFrame>
        <p:nvGraphicFramePr>
          <p:cNvPr id="66564" name="Object 4"/>
          <p:cNvGraphicFramePr>
            <a:graphicFrameLocks noChangeAspect="1"/>
          </p:cNvGraphicFramePr>
          <p:nvPr/>
        </p:nvGraphicFramePr>
        <p:xfrm>
          <a:off x="236538" y="3956050"/>
          <a:ext cx="4429125" cy="2171700"/>
        </p:xfrm>
        <a:graphic>
          <a:graphicData uri="http://schemas.openxmlformats.org/presentationml/2006/ole">
            <mc:AlternateContent xmlns:mc="http://schemas.openxmlformats.org/markup-compatibility/2006">
              <mc:Choice xmlns:v="urn:schemas-microsoft-com:vml" Requires="v">
                <p:oleObj spid="_x0000_s66609" name="位图图像" r:id="rId4" imgW="4428571" imgH="2172003" progId="Paint.Picture">
                  <p:embed/>
                </p:oleObj>
              </mc:Choice>
              <mc:Fallback>
                <p:oleObj name="位图图像" r:id="rId4" imgW="4428571" imgH="2172003"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38" y="3956050"/>
                        <a:ext cx="442912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5" name="Rectangle 5"/>
          <p:cNvSpPr>
            <a:spLocks noChangeArrowheads="1"/>
          </p:cNvSpPr>
          <p:nvPr/>
        </p:nvSpPr>
        <p:spPr bwMode="auto">
          <a:xfrm>
            <a:off x="4845050" y="3956050"/>
            <a:ext cx="216693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ClrTx/>
              <a:buSzPct val="65000"/>
              <a:buFont typeface="Wingdings" panose="05000000000000000000" pitchFamily="2" charset="2"/>
              <a:buNone/>
            </a:pPr>
            <a:r>
              <a:rPr lang="en-US" altLang="zh-CN" sz="2000">
                <a:ea typeface="SimSun" panose="02010600030101010101" pitchFamily="2" charset="-122"/>
              </a:rPr>
              <a:t>e.g., sel(</a:t>
            </a:r>
            <a:r>
              <a:rPr lang="en-US" altLang="zh-CN" sz="2000" i="1">
                <a:ea typeface="SimSun" panose="02010600030101010101" pitchFamily="2" charset="-122"/>
              </a:rPr>
              <a:t>m</a:t>
            </a:r>
            <a:r>
              <a:rPr lang="en-US" altLang="zh-CN" sz="2000" i="1" baseline="-25000">
                <a:ea typeface="SimSun" panose="02010600030101010101" pitchFamily="2" charset="-122"/>
              </a:rPr>
              <a:t>1</a:t>
            </a:r>
            <a:r>
              <a:rPr lang="en-US" altLang="zh-CN" sz="2000">
                <a:ea typeface="SimSun" panose="02010600030101010101" pitchFamily="2" charset="-122"/>
              </a:rPr>
              <a:t>) = 0, </a:t>
            </a:r>
          </a:p>
          <a:p>
            <a:pPr>
              <a:buClrTx/>
              <a:buSzPct val="65000"/>
              <a:buFont typeface="Wingdings" panose="05000000000000000000" pitchFamily="2" charset="2"/>
              <a:buNone/>
            </a:pPr>
            <a:r>
              <a:rPr lang="en-US" altLang="zh-CN" sz="2000">
                <a:ea typeface="SimSun" panose="02010600030101010101" pitchFamily="2" charset="-122"/>
              </a:rPr>
              <a:t>        sel(</a:t>
            </a:r>
            <a:r>
              <a:rPr lang="en-US" altLang="zh-CN" sz="2000" i="1">
                <a:ea typeface="SimSun" panose="02010600030101010101" pitchFamily="2" charset="-122"/>
              </a:rPr>
              <a:t>m</a:t>
            </a:r>
            <a:r>
              <a:rPr lang="en-US" altLang="zh-CN" sz="2000" i="1" baseline="-25000">
                <a:ea typeface="SimSun" panose="02010600030101010101" pitchFamily="2" charset="-122"/>
              </a:rPr>
              <a:t>2</a:t>
            </a:r>
            <a:r>
              <a:rPr lang="en-US" altLang="zh-CN" sz="2000">
                <a:ea typeface="SimSun" panose="02010600030101010101" pitchFamily="2" charset="-122"/>
              </a:rPr>
              <a:t>) = 2</a:t>
            </a:r>
            <a:endParaRPr lang="zh-CN" altLang="en-US" sz="2000">
              <a:ea typeface="SimSun" panose="02010600030101010101" pitchFamily="2" charset="-122"/>
            </a:endParaRPr>
          </a:p>
        </p:txBody>
      </p:sp>
      <p:sp>
        <p:nvSpPr>
          <p:cNvPr id="6" name="矩形 5"/>
          <p:cNvSpPr/>
          <p:nvPr/>
        </p:nvSpPr>
        <p:spPr>
          <a:xfrm>
            <a:off x="236538" y="5180013"/>
            <a:ext cx="8208962" cy="1090612"/>
          </a:xfrm>
          <a:prstGeom prst="rect">
            <a:avLst/>
          </a:prstGeom>
          <a:solidFill>
            <a:schemeClr val="tx2">
              <a:lumMod val="10000"/>
              <a:lumOff val="90000"/>
            </a:schemeClr>
          </a:solidFill>
        </p:spPr>
        <p:txBody>
          <a:bodyPr>
            <a:spAutoFit/>
          </a:bodyPr>
          <a:lstStyle/>
          <a:p>
            <a:pPr algn="just">
              <a:lnSpc>
                <a:spcPct val="90000"/>
              </a:lnSpc>
              <a:spcBef>
                <a:spcPct val="40000"/>
              </a:spcBef>
              <a:defRPr/>
            </a:pPr>
            <a:r>
              <a:rPr lang="en-US" altLang="zh-CN" sz="2400" dirty="0">
                <a:ea typeface="SimSun" pitchFamily="2" charset="-122"/>
              </a:rPr>
              <a:t>The </a:t>
            </a:r>
            <a:r>
              <a:rPr lang="en-US" altLang="zh-CN" sz="2400" b="1" dirty="0">
                <a:solidFill>
                  <a:schemeClr val="accent2"/>
                </a:solidFill>
                <a:ea typeface="SimSun" pitchFamily="2" charset="-122"/>
              </a:rPr>
              <a:t>qualitative information</a:t>
            </a:r>
            <a:r>
              <a:rPr lang="en-US" altLang="zh-CN" sz="2400" b="1" dirty="0">
                <a:ea typeface="SimSun" pitchFamily="2" charset="-122"/>
              </a:rPr>
              <a:t> </a:t>
            </a:r>
            <a:r>
              <a:rPr lang="en-US" altLang="zh-CN" sz="2400" dirty="0">
                <a:ea typeface="SimSun" pitchFamily="2" charset="-122"/>
              </a:rPr>
              <a:t>guides the</a:t>
            </a:r>
            <a:r>
              <a:rPr lang="zh-CN" altLang="en-US" sz="2400" dirty="0">
                <a:ea typeface="SimSun" pitchFamily="2" charset="-122"/>
              </a:rPr>
              <a:t> </a:t>
            </a:r>
            <a:r>
              <a:rPr lang="en-US" altLang="zh-CN" sz="2400" dirty="0">
                <a:solidFill>
                  <a:schemeClr val="accent2"/>
                </a:solidFill>
                <a:ea typeface="SimSun" pitchFamily="2" charset="-122"/>
              </a:rPr>
              <a:t>fragmentation activity</a:t>
            </a:r>
            <a:r>
              <a:rPr lang="en-US" altLang="zh-CN" sz="2400" dirty="0">
                <a:ea typeface="SimSun" pitchFamily="2" charset="-122"/>
              </a:rPr>
              <a:t>, whereas the </a:t>
            </a:r>
            <a:r>
              <a:rPr lang="en-US" altLang="zh-CN" sz="2400" b="1" dirty="0">
                <a:solidFill>
                  <a:srgbClr val="FF0000"/>
                </a:solidFill>
                <a:ea typeface="SimSun" pitchFamily="2" charset="-122"/>
              </a:rPr>
              <a:t>quantitative information</a:t>
            </a:r>
            <a:r>
              <a:rPr lang="en-US" altLang="zh-CN" sz="2400" b="1" dirty="0">
                <a:ea typeface="SimSun" pitchFamily="2" charset="-122"/>
              </a:rPr>
              <a:t> </a:t>
            </a:r>
            <a:r>
              <a:rPr lang="en-US" altLang="zh-CN" sz="2400" dirty="0">
                <a:ea typeface="SimSun" pitchFamily="2" charset="-122"/>
              </a:rPr>
              <a:t>is incorporated primarily</a:t>
            </a:r>
            <a:r>
              <a:rPr lang="zh-CN" altLang="en-US" sz="2400" dirty="0">
                <a:ea typeface="SimSun" pitchFamily="2" charset="-122"/>
              </a:rPr>
              <a:t> </a:t>
            </a:r>
            <a:r>
              <a:rPr lang="en-US" altLang="zh-CN" sz="2400" dirty="0">
                <a:ea typeface="SimSun" pitchFamily="2" charset="-122"/>
              </a:rPr>
              <a:t>into the </a:t>
            </a:r>
            <a:r>
              <a:rPr lang="en-US" altLang="zh-CN" sz="2400" dirty="0">
                <a:solidFill>
                  <a:srgbClr val="FF0000"/>
                </a:solidFill>
                <a:ea typeface="SimSun" pitchFamily="2" charset="-122"/>
              </a:rPr>
              <a:t>allocation models</a:t>
            </a:r>
            <a:endParaRPr lang="zh-CN" altLang="en-US" sz="2400" dirty="0">
              <a:solidFill>
                <a:srgbClr val="FF0000"/>
              </a:solidFill>
              <a:ea typeface="SimSun"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68611" name="Rectangle 1027"/>
          <p:cNvSpPr>
            <a:spLocks noGrp="1" noChangeArrowheads="1"/>
          </p:cNvSpPr>
          <p:nvPr>
            <p:ph type="body" idx="1"/>
          </p:nvPr>
        </p:nvSpPr>
        <p:spPr>
          <a:xfrm>
            <a:off x="738187" y="1436142"/>
            <a:ext cx="7264400" cy="4592637"/>
          </a:xfrm>
        </p:spPr>
        <p:txBody>
          <a:bodyPr/>
          <a:lstStyle/>
          <a:p>
            <a:pPr>
              <a:buFont typeface="Wingdings" panose="05000000000000000000" pitchFamily="2" charset="2"/>
              <a:buChar char="n"/>
            </a:pPr>
            <a:r>
              <a:rPr lang="en-AU" altLang="zh-CN" sz="2000" dirty="0" smtClean="0">
                <a:solidFill>
                  <a:srgbClr val="000000"/>
                </a:solidFill>
                <a:ea typeface="SimSun" panose="02010600030101010101" pitchFamily="2" charset="-122"/>
              </a:rPr>
              <a:t>Introduction</a:t>
            </a:r>
          </a:p>
          <a:p>
            <a:pPr>
              <a:buFont typeface="Wingdings" panose="05000000000000000000" pitchFamily="2" charset="2"/>
              <a:buChar char="n"/>
            </a:pPr>
            <a:r>
              <a:rPr lang="en-AU" altLang="zh-CN" sz="2000" dirty="0" smtClean="0">
                <a:solidFill>
                  <a:srgbClr val="000000"/>
                </a:solidFill>
                <a:ea typeface="SimSun" panose="02010600030101010101" pitchFamily="2" charset="-122"/>
              </a:rPr>
              <a:t>Top-down Design process</a:t>
            </a:r>
          </a:p>
          <a:p>
            <a:pPr>
              <a:buFont typeface="Wingdings" panose="05000000000000000000" pitchFamily="2" charset="2"/>
              <a:buChar char="n"/>
            </a:pPr>
            <a:r>
              <a:rPr lang="en-AU" altLang="zh-CN" sz="2000" dirty="0" smtClean="0">
                <a:solidFill>
                  <a:srgbClr val="000000"/>
                </a:solidFill>
                <a:ea typeface="SimSun" panose="02010600030101010101" pitchFamily="2" charset="-122"/>
              </a:rPr>
              <a:t>Distribution Design Issues</a:t>
            </a:r>
          </a:p>
          <a:p>
            <a:pPr>
              <a:buClr>
                <a:schemeClr val="accent2"/>
              </a:buClr>
              <a:buFont typeface="Wingdings" panose="05000000000000000000" pitchFamily="2" charset="2"/>
              <a:buChar char="n"/>
            </a:pPr>
            <a:r>
              <a:rPr lang="en-AU" altLang="zh-CN" sz="2000" dirty="0" smtClean="0">
                <a:ea typeface="SimSun" panose="02010600030101010101" pitchFamily="2" charset="-122"/>
              </a:rPr>
              <a:t>Data Fragmentation</a:t>
            </a:r>
          </a:p>
          <a:p>
            <a:pPr lvl="1">
              <a:buFont typeface="Wingdings" panose="05000000000000000000" pitchFamily="2" charset="2"/>
              <a:buChar char="u"/>
            </a:pPr>
            <a:r>
              <a:rPr lang="en-US" altLang="zh-CN" sz="1800" dirty="0" smtClean="0">
                <a:ea typeface="SimSun" panose="02010600030101010101" pitchFamily="2" charset="-122"/>
              </a:rPr>
              <a:t>Data Fragmentation Information</a:t>
            </a:r>
          </a:p>
          <a:p>
            <a:pPr lvl="1">
              <a:buFont typeface="Wingdings" panose="05000000000000000000" pitchFamily="2" charset="2"/>
              <a:buChar char="u"/>
            </a:pPr>
            <a:r>
              <a:rPr lang="en-US" altLang="zh-CN" sz="1800" dirty="0" smtClean="0">
                <a:solidFill>
                  <a:schemeClr val="accent2"/>
                </a:solidFill>
                <a:ea typeface="SimSun" panose="02010600030101010101" pitchFamily="2" charset="-122"/>
              </a:rPr>
              <a:t>Horizontal Fragmentation (HF)</a:t>
            </a:r>
          </a:p>
          <a:p>
            <a:pPr lvl="2"/>
            <a:r>
              <a:rPr lang="en-US" altLang="zh-CN" sz="1600" dirty="0" smtClean="0">
                <a:solidFill>
                  <a:schemeClr val="accent2"/>
                </a:solidFill>
                <a:ea typeface="SimSun" panose="02010600030101010101" pitchFamily="2" charset="-122"/>
              </a:rPr>
              <a:t>Primary Horizontal Fragmentation (PHF)</a:t>
            </a:r>
          </a:p>
          <a:p>
            <a:pPr lvl="2"/>
            <a:r>
              <a:rPr lang="en-US" altLang="zh-CN" sz="1600" dirty="0" smtClean="0">
                <a:ea typeface="SimSun" panose="02010600030101010101" pitchFamily="2" charset="-122"/>
              </a:rPr>
              <a:t>Derived Horizontal Fragmentation (DHF)</a:t>
            </a:r>
          </a:p>
          <a:p>
            <a:pPr lvl="2"/>
            <a:r>
              <a:rPr lang="en-US" altLang="zh-CN" sz="1600" dirty="0">
                <a:ea typeface="SimSun" panose="02010600030101010101" pitchFamily="2" charset="-122"/>
              </a:rPr>
              <a:t>Oracle Table </a:t>
            </a:r>
            <a:r>
              <a:rPr lang="en-US" altLang="zh-CN" sz="1600" dirty="0" smtClean="0">
                <a:ea typeface="SimSun" panose="02010600030101010101" pitchFamily="2" charset="-122"/>
              </a:rPr>
              <a:t>Partition</a:t>
            </a:r>
          </a:p>
          <a:p>
            <a:pPr lvl="1">
              <a:buFont typeface="Wingdings" panose="05000000000000000000" pitchFamily="2" charset="2"/>
              <a:buChar char="u"/>
            </a:pPr>
            <a:r>
              <a:rPr lang="en-US" altLang="zh-CN" sz="1800" dirty="0" smtClean="0">
                <a:ea typeface="SimSun" panose="02010600030101010101" pitchFamily="2" charset="-122"/>
              </a:rPr>
              <a:t>Vertical Fragmentation (VF)</a:t>
            </a:r>
          </a:p>
          <a:p>
            <a:pPr lvl="1">
              <a:buFont typeface="Wingdings" panose="05000000000000000000" pitchFamily="2" charset="2"/>
              <a:buChar char="u"/>
            </a:pPr>
            <a:r>
              <a:rPr lang="en-US" altLang="zh-CN" sz="1800" dirty="0" smtClean="0">
                <a:ea typeface="SimSun" panose="02010600030101010101" pitchFamily="2" charset="-122"/>
              </a:rPr>
              <a:t>Hybrid Fragmentation (HF)</a:t>
            </a:r>
            <a:endParaRPr lang="en-AU" altLang="zh-CN" sz="3500" dirty="0" smtClean="0">
              <a:ea typeface="SimSun" panose="02010600030101010101" pitchFamily="2" charset="-122"/>
            </a:endParaRPr>
          </a:p>
          <a:p>
            <a:pPr>
              <a:buFont typeface="Wingdings" panose="05000000000000000000" pitchFamily="2" charset="2"/>
              <a:buChar char="n"/>
            </a:pPr>
            <a:r>
              <a:rPr lang="en-AU" altLang="zh-CN" sz="2000" dirty="0" smtClean="0">
                <a:solidFill>
                  <a:srgbClr val="000000"/>
                </a:solidFill>
                <a:ea typeface="SimSun" panose="02010600030101010101" pitchFamily="2" charset="-122"/>
              </a:rPr>
              <a:t>Data Allocation</a:t>
            </a:r>
            <a:endParaRPr lang="en-US" altLang="zh-CN" sz="2200" dirty="0" smtClean="0">
              <a:solidFill>
                <a:srgbClr val="000000"/>
              </a:solidFill>
              <a:ea typeface="SimSun" panose="02010600030101010101" pitchFamily="2" charset="-122"/>
            </a:endParaRPr>
          </a:p>
          <a:p>
            <a:pPr>
              <a:buFont typeface="Wingdings" panose="05000000000000000000" pitchFamily="2" charset="2"/>
              <a:buChar char="n"/>
            </a:pPr>
            <a:r>
              <a:rPr lang="en-US" altLang="zh-CN" sz="2000" dirty="0" smtClean="0">
                <a:ea typeface="SimSun" panose="02010600030101010101" pitchFamily="2" charset="-122"/>
              </a:rPr>
              <a:t>Data Directory</a:t>
            </a:r>
          </a:p>
          <a:p>
            <a:pPr>
              <a:buFont typeface="Wingdings" panose="05000000000000000000" pitchFamily="2" charset="2"/>
              <a:buChar char="n"/>
            </a:pPr>
            <a:r>
              <a:rPr lang="en-US" altLang="zh-CN" sz="2000" dirty="0" smtClean="0">
                <a:ea typeface="SimSun" panose="02010600030101010101" pitchFamily="2" charset="-122"/>
              </a:rPr>
              <a:t>Summary</a:t>
            </a:r>
            <a:endParaRPr lang="en-AU" altLang="zh-CN" sz="2000"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p:txBody>
          <a:bodyPr/>
          <a:lstStyle/>
          <a:p>
            <a:r>
              <a:rPr lang="en-US" altLang="zh-CN" smtClean="0">
                <a:ea typeface="SimSun" panose="02010600030101010101" pitchFamily="2" charset="-122"/>
              </a:rPr>
              <a:t>Primary Horizontal Fragmentation(PHF)</a:t>
            </a:r>
            <a:endParaRPr lang="zh-CN" altLang="en-US" smtClean="0">
              <a:ea typeface="SimSun" panose="02010600030101010101" pitchFamily="2" charset="-122"/>
            </a:endParaRPr>
          </a:p>
        </p:txBody>
      </p:sp>
      <p:sp>
        <p:nvSpPr>
          <p:cNvPr id="70659" name="Rectangle 1027"/>
          <p:cNvSpPr>
            <a:spLocks noGrp="1" noChangeArrowheads="1"/>
          </p:cNvSpPr>
          <p:nvPr>
            <p:ph type="body" idx="1"/>
          </p:nvPr>
        </p:nvSpPr>
        <p:spPr>
          <a:xfrm>
            <a:off x="150813" y="1222375"/>
            <a:ext cx="8297862" cy="4786313"/>
          </a:xfrm>
        </p:spPr>
        <p:txBody>
          <a:bodyPr/>
          <a:lstStyle/>
          <a:p>
            <a:r>
              <a:rPr lang="en-US" altLang="zh-CN" dirty="0" smtClean="0">
                <a:solidFill>
                  <a:srgbClr val="FF0000"/>
                </a:solidFill>
                <a:ea typeface="SimSun" panose="02010600030101010101" pitchFamily="2" charset="-122"/>
              </a:rPr>
              <a:t>Definition</a:t>
            </a:r>
            <a:endParaRPr lang="en-US" altLang="zh-CN" dirty="0" smtClean="0">
              <a:solidFill>
                <a:srgbClr val="000000"/>
              </a:solidFill>
              <a:ea typeface="SimSun" panose="02010600030101010101" pitchFamily="2" charset="-122"/>
            </a:endParaRPr>
          </a:p>
          <a:p>
            <a:pPr lvl="1"/>
            <a:r>
              <a:rPr lang="en-US" altLang="zh-CN" dirty="0" smtClean="0">
                <a:ea typeface="SimSun" panose="02010600030101010101" pitchFamily="2" charset="-122"/>
              </a:rPr>
              <a:t>Using predicates </a:t>
            </a:r>
            <a:r>
              <a:rPr lang="en-US" altLang="zh-CN" i="1" dirty="0" err="1">
                <a:solidFill>
                  <a:srgbClr val="FF0000"/>
                </a:solidFill>
                <a:ea typeface="SimSun" panose="02010600030101010101" pitchFamily="2" charset="-122"/>
              </a:rPr>
              <a:t>p</a:t>
            </a:r>
            <a:r>
              <a:rPr lang="en-US" altLang="zh-CN" i="1" baseline="-25000" dirty="0" err="1">
                <a:solidFill>
                  <a:srgbClr val="FF0000"/>
                </a:solidFill>
                <a:ea typeface="SimSun" panose="02010600030101010101" pitchFamily="2" charset="-122"/>
              </a:rPr>
              <a:t>j</a:t>
            </a:r>
            <a:r>
              <a:rPr lang="en-US" altLang="zh-CN" dirty="0" smtClean="0">
                <a:ea typeface="SimSun" panose="02010600030101010101" pitchFamily="2" charset="-122"/>
              </a:rPr>
              <a:t> that are defined on that relation</a:t>
            </a:r>
          </a:p>
          <a:p>
            <a:pPr lvl="2"/>
            <a:endParaRPr lang="en-US" altLang="zh-CN" dirty="0" smtClean="0">
              <a:solidFill>
                <a:srgbClr val="000000"/>
              </a:solidFill>
              <a:ea typeface="SimSun" panose="02010600030101010101" pitchFamily="2" charset="-122"/>
            </a:endParaRPr>
          </a:p>
          <a:p>
            <a:pPr lvl="1"/>
            <a:r>
              <a:rPr lang="en-US" altLang="zh-CN" dirty="0" smtClean="0">
                <a:solidFill>
                  <a:srgbClr val="000000"/>
                </a:solidFill>
                <a:ea typeface="SimSun" panose="02010600030101010101" pitchFamily="2" charset="-122"/>
              </a:rPr>
              <a:t>Given relation </a:t>
            </a:r>
            <a:r>
              <a:rPr lang="en-US" altLang="zh-CN" i="1" dirty="0" smtClean="0">
                <a:solidFill>
                  <a:srgbClr val="000000"/>
                </a:solidFill>
                <a:ea typeface="SimSun" panose="02010600030101010101" pitchFamily="2" charset="-122"/>
              </a:rPr>
              <a:t>R</a:t>
            </a:r>
            <a:r>
              <a:rPr lang="en-US" altLang="zh-CN" dirty="0" smtClean="0">
                <a:solidFill>
                  <a:srgbClr val="000000"/>
                </a:solidFill>
                <a:ea typeface="SimSun" panose="02010600030101010101" pitchFamily="2" charset="-122"/>
              </a:rPr>
              <a:t>, its horizontal fragments are</a:t>
            </a:r>
          </a:p>
          <a:p>
            <a:pPr lvl="3">
              <a:buFont typeface="Wingdings" panose="05000000000000000000" pitchFamily="2" charset="2"/>
              <a:buNone/>
            </a:pPr>
            <a:r>
              <a:rPr lang="en-US" altLang="zh-CN" i="1" dirty="0" err="1" smtClean="0">
                <a:solidFill>
                  <a:schemeClr val="accent2"/>
                </a:solidFill>
                <a:ea typeface="SimSun" panose="02010600030101010101" pitchFamily="2" charset="-122"/>
              </a:rPr>
              <a:t>R</a:t>
            </a:r>
            <a:r>
              <a:rPr lang="en-US" altLang="zh-CN" i="1" baseline="-25000" dirty="0" err="1" smtClean="0">
                <a:solidFill>
                  <a:schemeClr val="accent2"/>
                </a:solidFill>
                <a:ea typeface="SimSun" panose="02010600030101010101" pitchFamily="2" charset="-122"/>
              </a:rPr>
              <a:t>j</a:t>
            </a:r>
            <a:r>
              <a:rPr lang="en-US" altLang="zh-CN" i="1" dirty="0" smtClean="0">
                <a:solidFill>
                  <a:schemeClr val="accent2"/>
                </a:solidFill>
                <a:ea typeface="SimSun" panose="02010600030101010101" pitchFamily="2" charset="-122"/>
              </a:rPr>
              <a:t> </a:t>
            </a:r>
            <a:r>
              <a:rPr lang="en-US" altLang="zh-CN" dirty="0" smtClean="0">
                <a:solidFill>
                  <a:schemeClr val="accent2"/>
                </a:solidFill>
                <a:ea typeface="SimSun" panose="02010600030101010101" pitchFamily="2" charset="-122"/>
              </a:rPr>
              <a:t>= </a:t>
            </a:r>
            <a:r>
              <a:rPr lang="en-US" altLang="zh-CN" dirty="0" err="1" smtClean="0">
                <a:solidFill>
                  <a:schemeClr val="accent2"/>
                </a:solidFill>
                <a:latin typeface="SymbolMT" charset="-122"/>
                <a:ea typeface="SymbolMT" charset="-122"/>
              </a:rPr>
              <a:t>σ</a:t>
            </a:r>
            <a:r>
              <a:rPr lang="en-US" altLang="zh-CN" i="1" baseline="-25000" dirty="0" err="1" smtClean="0">
                <a:solidFill>
                  <a:schemeClr val="accent2"/>
                </a:solidFill>
                <a:ea typeface="SimSun" panose="02010600030101010101" pitchFamily="2" charset="-122"/>
              </a:rPr>
              <a:t>Fj</a:t>
            </a:r>
            <a:r>
              <a:rPr lang="en-US" altLang="zh-CN" dirty="0" smtClean="0">
                <a:solidFill>
                  <a:schemeClr val="accent2"/>
                </a:solidFill>
                <a:ea typeface="SimSun" panose="02010600030101010101" pitchFamily="2" charset="-122"/>
              </a:rPr>
              <a:t>(</a:t>
            </a:r>
            <a:r>
              <a:rPr lang="en-US" altLang="zh-CN" i="1" dirty="0" smtClean="0">
                <a:solidFill>
                  <a:schemeClr val="accent2"/>
                </a:solidFill>
                <a:ea typeface="SimSun" panose="02010600030101010101" pitchFamily="2" charset="-122"/>
              </a:rPr>
              <a:t>R</a:t>
            </a:r>
            <a:r>
              <a:rPr lang="en-US" altLang="zh-CN" dirty="0" smtClean="0">
                <a:solidFill>
                  <a:schemeClr val="accent2"/>
                </a:solidFill>
                <a:ea typeface="SimSun" panose="02010600030101010101" pitchFamily="2" charset="-122"/>
              </a:rPr>
              <a:t>), 1 </a:t>
            </a:r>
            <a:r>
              <a:rPr lang="en-US" altLang="zh-CN" dirty="0" smtClean="0">
                <a:solidFill>
                  <a:schemeClr val="accent2"/>
                </a:solidFill>
                <a:latin typeface="SymbolMT" charset="-122"/>
                <a:ea typeface="SymbolMT" charset="-122"/>
              </a:rPr>
              <a:t>≤ </a:t>
            </a:r>
            <a:r>
              <a:rPr lang="en-US" altLang="zh-CN" i="1" dirty="0" smtClean="0">
                <a:solidFill>
                  <a:schemeClr val="accent2"/>
                </a:solidFill>
                <a:ea typeface="SimSun" panose="02010600030101010101" pitchFamily="2" charset="-122"/>
              </a:rPr>
              <a:t>j </a:t>
            </a:r>
            <a:r>
              <a:rPr lang="en-US" altLang="zh-CN" dirty="0" smtClean="0">
                <a:solidFill>
                  <a:schemeClr val="accent2"/>
                </a:solidFill>
                <a:latin typeface="SymbolMT" charset="-122"/>
                <a:ea typeface="SymbolMT" charset="-122"/>
              </a:rPr>
              <a:t>≤ </a:t>
            </a:r>
            <a:r>
              <a:rPr lang="en-US" altLang="zh-CN" i="1" dirty="0" smtClean="0">
                <a:solidFill>
                  <a:schemeClr val="accent2"/>
                </a:solidFill>
                <a:ea typeface="SimSun" panose="02010600030101010101" pitchFamily="2" charset="-122"/>
              </a:rPr>
              <a:t>w</a:t>
            </a:r>
            <a:r>
              <a:rPr lang="en-US" altLang="zh-CN" dirty="0" smtClean="0">
                <a:solidFill>
                  <a:schemeClr val="accent2"/>
                </a:solidFill>
                <a:ea typeface="SimSun" panose="02010600030101010101" pitchFamily="2" charset="-122"/>
              </a:rPr>
              <a:t>,</a:t>
            </a:r>
          </a:p>
          <a:p>
            <a:pPr lvl="2"/>
            <a:r>
              <a:rPr lang="en-US" altLang="zh-CN" dirty="0" smtClean="0">
                <a:solidFill>
                  <a:srgbClr val="000000"/>
                </a:solidFill>
                <a:ea typeface="SimSun" panose="02010600030101010101" pitchFamily="2" charset="-122"/>
              </a:rPr>
              <a:t>where </a:t>
            </a:r>
            <a:r>
              <a:rPr lang="en-US" altLang="zh-CN" i="1" dirty="0" smtClean="0">
                <a:solidFill>
                  <a:srgbClr val="FF0000"/>
                </a:solidFill>
                <a:ea typeface="SimSun" panose="02010600030101010101" pitchFamily="2" charset="-122"/>
              </a:rPr>
              <a:t>F</a:t>
            </a:r>
            <a:r>
              <a:rPr lang="en-US" altLang="zh-CN" i="1" baseline="-25000" dirty="0" smtClean="0">
                <a:solidFill>
                  <a:srgbClr val="FF0000"/>
                </a:solidFill>
                <a:ea typeface="SimSun" panose="02010600030101010101" pitchFamily="2" charset="-122"/>
              </a:rPr>
              <a:t>j</a:t>
            </a:r>
            <a:r>
              <a:rPr lang="en-US" altLang="zh-CN" i="1" dirty="0" smtClean="0">
                <a:solidFill>
                  <a:srgbClr val="000000"/>
                </a:solidFill>
                <a:ea typeface="SimSun" panose="02010600030101010101" pitchFamily="2" charset="-122"/>
              </a:rPr>
              <a:t> </a:t>
            </a:r>
            <a:r>
              <a:rPr lang="en-US" altLang="zh-CN" dirty="0" smtClean="0">
                <a:solidFill>
                  <a:srgbClr val="000000"/>
                </a:solidFill>
                <a:ea typeface="SimSun" panose="02010600030101010101" pitchFamily="2" charset="-122"/>
              </a:rPr>
              <a:t>is a </a:t>
            </a:r>
            <a:r>
              <a:rPr lang="en-US" altLang="zh-CN" dirty="0" smtClean="0">
                <a:solidFill>
                  <a:schemeClr val="accent1"/>
                </a:solidFill>
                <a:ea typeface="SimSun" panose="02010600030101010101" pitchFamily="2" charset="-122"/>
              </a:rPr>
              <a:t>selection formula </a:t>
            </a:r>
            <a:r>
              <a:rPr lang="en-US" altLang="zh-CN" dirty="0" smtClean="0">
                <a:solidFill>
                  <a:srgbClr val="000000"/>
                </a:solidFill>
                <a:ea typeface="SimSun" panose="02010600030101010101" pitchFamily="2" charset="-122"/>
              </a:rPr>
              <a:t>used to obtain fragment </a:t>
            </a:r>
            <a:r>
              <a:rPr lang="en-US" altLang="zh-CN" dirty="0" err="1" smtClean="0">
                <a:solidFill>
                  <a:srgbClr val="000000"/>
                </a:solidFill>
                <a:ea typeface="SimSun" panose="02010600030101010101" pitchFamily="2" charset="-122"/>
              </a:rPr>
              <a:t>R</a:t>
            </a:r>
            <a:r>
              <a:rPr lang="en-US" altLang="zh-CN" baseline="-25000" dirty="0" err="1" smtClean="0">
                <a:solidFill>
                  <a:srgbClr val="000000"/>
                </a:solidFill>
                <a:ea typeface="SimSun" panose="02010600030101010101" pitchFamily="2" charset="-122"/>
              </a:rPr>
              <a:t>i</a:t>
            </a:r>
            <a:r>
              <a:rPr lang="en-US" altLang="zh-CN" dirty="0" smtClean="0">
                <a:solidFill>
                  <a:srgbClr val="000000"/>
                </a:solidFill>
                <a:ea typeface="SimSun" panose="02010600030101010101" pitchFamily="2" charset="-122"/>
              </a:rPr>
              <a:t>,</a:t>
            </a:r>
          </a:p>
          <a:p>
            <a:pPr lvl="2"/>
            <a:r>
              <a:rPr lang="en-US" altLang="zh-CN" dirty="0" smtClean="0">
                <a:ea typeface="SimSun" panose="02010600030101010101" pitchFamily="2" charset="-122"/>
              </a:rPr>
              <a:t>F</a:t>
            </a:r>
            <a:r>
              <a:rPr lang="en-US" altLang="zh-CN" baseline="-25000" dirty="0" smtClean="0">
                <a:ea typeface="SimSun" panose="02010600030101010101" pitchFamily="2" charset="-122"/>
              </a:rPr>
              <a:t>i</a:t>
            </a:r>
            <a:r>
              <a:rPr lang="en-US" altLang="zh-CN" dirty="0" smtClean="0">
                <a:ea typeface="SimSun" panose="02010600030101010101" pitchFamily="2" charset="-122"/>
              </a:rPr>
              <a:t> (</a:t>
            </a:r>
            <a:r>
              <a:rPr lang="zh-CN" altLang="en-US" dirty="0" smtClean="0">
                <a:ea typeface="SimSun" panose="02010600030101010101" pitchFamily="2" charset="-122"/>
              </a:rPr>
              <a:t>查询条件</a:t>
            </a:r>
            <a:r>
              <a:rPr lang="en-US" altLang="zh-CN" dirty="0" smtClean="0">
                <a:ea typeface="SimSun" panose="02010600030101010101" pitchFamily="2" charset="-122"/>
              </a:rPr>
              <a:t>) maybe convert into in </a:t>
            </a:r>
            <a:r>
              <a:rPr lang="en-US" altLang="zh-CN" dirty="0" smtClean="0">
                <a:solidFill>
                  <a:schemeClr val="accent2"/>
                </a:solidFill>
                <a:ea typeface="SimSun" panose="02010600030101010101" pitchFamily="2" charset="-122"/>
              </a:rPr>
              <a:t>conjunctive normal form（</a:t>
            </a:r>
            <a:r>
              <a:rPr lang="zh-CN" altLang="en-US" dirty="0" smtClean="0">
                <a:solidFill>
                  <a:schemeClr val="accent2"/>
                </a:solidFill>
                <a:ea typeface="楷体_GB2312" pitchFamily="49" charset="-122"/>
              </a:rPr>
              <a:t>合取范式</a:t>
            </a:r>
            <a:r>
              <a:rPr lang="zh-CN" altLang="en-US" dirty="0" smtClean="0">
                <a:solidFill>
                  <a:schemeClr val="accent2"/>
                </a:solidFill>
                <a:ea typeface="SimSun" panose="02010600030101010101" pitchFamily="2" charset="-122"/>
              </a:rPr>
              <a:t>）</a:t>
            </a:r>
            <a:endParaRPr lang="en-US" altLang="zh-CN" dirty="0" smtClean="0">
              <a:solidFill>
                <a:srgbClr val="000000"/>
              </a:solidFill>
              <a:ea typeface="SimSun" panose="02010600030101010101" pitchFamily="2" charset="-122"/>
            </a:endParaRPr>
          </a:p>
          <a:p>
            <a:pPr lvl="3"/>
            <a:r>
              <a:rPr lang="en-US" altLang="zh-CN" dirty="0" smtClean="0">
                <a:solidFill>
                  <a:srgbClr val="000000"/>
                </a:solidFill>
                <a:ea typeface="SimSun" panose="02010600030101010101" pitchFamily="2" charset="-122"/>
              </a:rPr>
              <a:t>which is (preferably) a </a:t>
            </a:r>
            <a:r>
              <a:rPr lang="en-US" altLang="zh-CN" dirty="0" err="1" smtClean="0">
                <a:solidFill>
                  <a:schemeClr val="accent2"/>
                </a:solidFill>
                <a:ea typeface="SimSun" panose="02010600030101010101" pitchFamily="2" charset="-122"/>
              </a:rPr>
              <a:t>minterm</a:t>
            </a:r>
            <a:r>
              <a:rPr lang="en-US" altLang="zh-CN" dirty="0" smtClean="0">
                <a:solidFill>
                  <a:schemeClr val="accent2"/>
                </a:solidFill>
                <a:ea typeface="SimSun" panose="02010600030101010101" pitchFamily="2" charset="-122"/>
              </a:rPr>
              <a:t> predicate</a:t>
            </a:r>
            <a:r>
              <a:rPr lang="en-US" altLang="zh-CN" dirty="0" smtClean="0">
                <a:solidFill>
                  <a:srgbClr val="000000"/>
                </a:solidFill>
                <a:ea typeface="SimSun" panose="02010600030101010101" pitchFamily="2" charset="-122"/>
              </a:rPr>
              <a:t> </a:t>
            </a:r>
            <a:r>
              <a:rPr lang="en-US" altLang="zh-CN" i="1" dirty="0" smtClean="0">
                <a:solidFill>
                  <a:srgbClr val="000000"/>
                </a:solidFill>
                <a:ea typeface="SimSun" panose="02010600030101010101" pitchFamily="2" charset="-122"/>
              </a:rPr>
              <a:t>m</a:t>
            </a:r>
            <a:r>
              <a:rPr lang="en-US" altLang="zh-CN" i="1" baseline="-25000" dirty="0" smtClean="0">
                <a:solidFill>
                  <a:srgbClr val="000000"/>
                </a:solidFill>
                <a:ea typeface="SimSun" panose="02010600030101010101" pitchFamily="2" charset="-122"/>
              </a:rPr>
              <a:t>i</a:t>
            </a:r>
          </a:p>
        </p:txBody>
      </p:sp>
      <p:grpSp>
        <p:nvGrpSpPr>
          <p:cNvPr id="2" name="组合 7"/>
          <p:cNvGrpSpPr>
            <a:grpSpLocks/>
          </p:cNvGrpSpPr>
          <p:nvPr/>
        </p:nvGrpSpPr>
        <p:grpSpPr bwMode="auto">
          <a:xfrm>
            <a:off x="4197226" y="5777707"/>
            <a:ext cx="2657475" cy="481012"/>
            <a:chOff x="2181225" y="5756275"/>
            <a:chExt cx="2657475" cy="481013"/>
          </a:xfrm>
        </p:grpSpPr>
        <p:sp>
          <p:nvSpPr>
            <p:cNvPr id="70663" name="矩形 4"/>
            <p:cNvSpPr>
              <a:spLocks noChangeArrowheads="1"/>
            </p:cNvSpPr>
            <p:nvPr/>
          </p:nvSpPr>
          <p:spPr bwMode="auto">
            <a:xfrm>
              <a:off x="2181225" y="5756275"/>
              <a:ext cx="4572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800" b="0">
                  <a:ea typeface="SimSun" panose="02010600030101010101" pitchFamily="2" charset="-122"/>
                </a:rPr>
                <a:t>F</a:t>
              </a:r>
              <a:r>
                <a:rPr lang="en-US" altLang="zh-CN" sz="2800" b="0" baseline="-25000">
                  <a:ea typeface="SimSun" panose="02010600030101010101" pitchFamily="2" charset="-122"/>
                </a:rPr>
                <a:t>i</a:t>
              </a:r>
              <a:endParaRPr lang="zh-CN" altLang="en-US" sz="2800" b="0">
                <a:ea typeface="SimSun" panose="02010600030101010101" pitchFamily="2" charset="-122"/>
              </a:endParaRPr>
            </a:p>
          </p:txBody>
        </p:sp>
        <p:sp>
          <p:nvSpPr>
            <p:cNvPr id="6" name="右箭头 5"/>
            <p:cNvSpPr/>
            <p:nvPr/>
          </p:nvSpPr>
          <p:spPr bwMode="auto">
            <a:xfrm>
              <a:off x="2757488" y="5829300"/>
              <a:ext cx="1295400" cy="358776"/>
            </a:xfrm>
            <a:prstGeom prst="rightArrow">
              <a:avLst/>
            </a:prstGeom>
            <a:solidFill>
              <a:schemeClr val="accent6">
                <a:lumMod val="40000"/>
                <a:lumOff val="60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
          <p:nvSpPr>
            <p:cNvPr id="70665" name="矩形 6"/>
            <p:cNvSpPr>
              <a:spLocks noChangeArrowheads="1"/>
            </p:cNvSpPr>
            <p:nvPr/>
          </p:nvSpPr>
          <p:spPr bwMode="auto">
            <a:xfrm>
              <a:off x="4268788" y="5756275"/>
              <a:ext cx="569912"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800" i="1">
                  <a:solidFill>
                    <a:srgbClr val="000000"/>
                  </a:solidFill>
                  <a:ea typeface="SimSun" panose="02010600030101010101" pitchFamily="2" charset="-122"/>
                </a:rPr>
                <a:t>m</a:t>
              </a:r>
              <a:r>
                <a:rPr lang="en-US" altLang="zh-CN" sz="2800" i="1" baseline="-25000">
                  <a:solidFill>
                    <a:srgbClr val="000000"/>
                  </a:solidFill>
                  <a:ea typeface="SimSun" panose="02010600030101010101" pitchFamily="2" charset="-122"/>
                </a:rPr>
                <a:t>i</a:t>
              </a:r>
              <a:endParaRPr lang="zh-CN" altLang="en-US" sz="2800">
                <a:ea typeface="SimSun" panose="02010600030101010101" pitchFamily="2" charset="-122"/>
              </a:endParaRPr>
            </a:p>
          </p:txBody>
        </p:sp>
      </p:grpSp>
      <p:sp>
        <p:nvSpPr>
          <p:cNvPr id="70662" name="Rectangle 4"/>
          <p:cNvSpPr>
            <a:spLocks noChangeArrowheads="1"/>
          </p:cNvSpPr>
          <p:nvPr/>
        </p:nvSpPr>
        <p:spPr bwMode="auto">
          <a:xfrm>
            <a:off x="337344" y="4771231"/>
            <a:ext cx="79248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
                <a:schemeClr val="accent1"/>
              </a:buClr>
              <a:buFont typeface="Symbol" panose="05050102010706020507" pitchFamily="18" charset="2"/>
              <a:buChar char="Þ"/>
            </a:pPr>
            <a:r>
              <a:rPr lang="en-US" altLang="zh-CN" dirty="0">
                <a:ea typeface="SimSun" panose="02010600030101010101" pitchFamily="2" charset="-122"/>
              </a:rPr>
              <a:t> </a:t>
            </a:r>
            <a:r>
              <a:rPr lang="en-US" altLang="zh-CN" dirty="0" err="1">
                <a:solidFill>
                  <a:schemeClr val="accent2"/>
                </a:solidFill>
                <a:ea typeface="SimSun" panose="02010600030101010101" pitchFamily="2" charset="-122"/>
              </a:rPr>
              <a:t>Minterm</a:t>
            </a:r>
            <a:r>
              <a:rPr lang="en-US" altLang="zh-CN" dirty="0">
                <a:solidFill>
                  <a:schemeClr val="accent2"/>
                </a:solidFill>
                <a:ea typeface="SimSun" panose="02010600030101010101" pitchFamily="2" charset="-122"/>
              </a:rPr>
              <a:t> fragment</a:t>
            </a:r>
          </a:p>
          <a:p>
            <a:pPr lvl="1">
              <a:spcBef>
                <a:spcPct val="50000"/>
              </a:spcBef>
              <a:buClr>
                <a:schemeClr val="accent1"/>
              </a:buClr>
              <a:buSzPct val="100000"/>
              <a:buFont typeface="Wingdings" panose="05000000000000000000" pitchFamily="2" charset="2"/>
              <a:buChar char="Ø"/>
            </a:pPr>
            <a:r>
              <a:rPr lang="en-US" altLang="zh-CN" dirty="0">
                <a:ea typeface="SimSun" panose="02010600030101010101" pitchFamily="2" charset="-122"/>
              </a:rPr>
              <a:t>Horizontal fragment defined by a </a:t>
            </a:r>
            <a:r>
              <a:rPr lang="en-US" altLang="zh-CN" dirty="0" err="1">
                <a:solidFill>
                  <a:schemeClr val="accent2"/>
                </a:solidFill>
                <a:ea typeface="SimSun" panose="02010600030101010101" pitchFamily="2" charset="-122"/>
              </a:rPr>
              <a:t>minterm</a:t>
            </a:r>
            <a:r>
              <a:rPr lang="en-US" altLang="zh-CN" dirty="0">
                <a:solidFill>
                  <a:schemeClr val="accent2"/>
                </a:solidFill>
                <a:ea typeface="SimSun" panose="02010600030101010101" pitchFamily="2" charset="-122"/>
              </a:rPr>
              <a:t> predicate</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en-US" altLang="zh-CN" smtClean="0">
                <a:ea typeface="SimSun" panose="02010600030101010101" pitchFamily="2" charset="-122"/>
              </a:rPr>
              <a:t>Fragmentation:PHF</a:t>
            </a:r>
            <a:r>
              <a:rPr lang="en-US" altLang="zh-CN" sz="2400" smtClean="0">
                <a:ea typeface="SimSun" panose="02010600030101010101" pitchFamily="2" charset="-122"/>
              </a:rPr>
              <a:t>(cont’d)</a:t>
            </a:r>
            <a:endParaRPr lang="zh-CN" altLang="en-US" smtClean="0">
              <a:ea typeface="SimSun" panose="02010600030101010101" pitchFamily="2" charset="-122"/>
            </a:endParaRPr>
          </a:p>
        </p:txBody>
      </p:sp>
      <p:sp>
        <p:nvSpPr>
          <p:cNvPr id="72707" name="内容占位符 2"/>
          <p:cNvSpPr>
            <a:spLocks noGrp="1"/>
          </p:cNvSpPr>
          <p:nvPr>
            <p:ph idx="1"/>
          </p:nvPr>
        </p:nvSpPr>
        <p:spPr>
          <a:xfrm>
            <a:off x="236538" y="1363663"/>
            <a:ext cx="7561262" cy="704850"/>
          </a:xfrm>
        </p:spPr>
        <p:txBody>
          <a:bodyPr/>
          <a:lstStyle/>
          <a:p>
            <a:r>
              <a:rPr lang="en-US" altLang="zh-CN" smtClean="0">
                <a:latin typeface="Comic Sans MS" panose="030F0702030302020204" pitchFamily="66" charset="0"/>
                <a:ea typeface="SimSun" panose="02010600030101010101" pitchFamily="2" charset="-122"/>
              </a:rPr>
              <a:t>(Ex3.7) Completeness of simple predicates</a:t>
            </a:r>
          </a:p>
          <a:p>
            <a:endParaRPr lang="zh-CN" altLang="en-US" smtClean="0">
              <a:ea typeface="SimSun" panose="02010600030101010101" pitchFamily="2" charset="-122"/>
            </a:endParaRPr>
          </a:p>
        </p:txBody>
      </p:sp>
      <p:pic>
        <p:nvPicPr>
          <p:cNvPr id="727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795463"/>
            <a:ext cx="4752975"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98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50" y="3092450"/>
            <a:ext cx="4765675" cy="325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2710" name="矩形 5"/>
          <p:cNvSpPr>
            <a:spLocks noChangeArrowheads="1"/>
          </p:cNvSpPr>
          <p:nvPr/>
        </p:nvSpPr>
        <p:spPr bwMode="auto">
          <a:xfrm>
            <a:off x="4918075" y="2444750"/>
            <a:ext cx="34766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b="0">
                <a:ea typeface="SimSun" panose="02010600030101010101" pitchFamily="2" charset="-122"/>
              </a:rPr>
              <a:t>PROJ</a:t>
            </a:r>
            <a:r>
              <a:rPr lang="en-US" altLang="zh-CN" sz="1600" b="0" baseline="-25000">
                <a:ea typeface="SimSun" panose="02010600030101010101" pitchFamily="2" charset="-122"/>
              </a:rPr>
              <a:t>1</a:t>
            </a:r>
            <a:r>
              <a:rPr lang="en-US" altLang="zh-CN" sz="1600" b="0">
                <a:ea typeface="SimSun" panose="02010600030101010101" pitchFamily="2" charset="-122"/>
              </a:rPr>
              <a:t> = </a:t>
            </a:r>
            <a:r>
              <a:rPr lang="el-GR" altLang="zh-CN" sz="1600" b="0"/>
              <a:t>σ</a:t>
            </a:r>
            <a:r>
              <a:rPr lang="en-US" altLang="zh-CN" sz="1600" b="0" baseline="-25000">
                <a:ea typeface="SimSun" panose="02010600030101010101" pitchFamily="2" charset="-122"/>
              </a:rPr>
              <a:t>BUDGET&lt;200000</a:t>
            </a:r>
            <a:r>
              <a:rPr lang="en-US" altLang="zh-CN" sz="1600" b="0">
                <a:ea typeface="SimSun" panose="02010600030101010101" pitchFamily="2" charset="-122"/>
              </a:rPr>
              <a:t> (PROJ)</a:t>
            </a:r>
          </a:p>
          <a:p>
            <a:pPr>
              <a:spcBef>
                <a:spcPct val="0"/>
              </a:spcBef>
              <a:buClrTx/>
              <a:buSzTx/>
              <a:buFontTx/>
              <a:buNone/>
            </a:pPr>
            <a:r>
              <a:rPr lang="en-US" altLang="zh-CN" sz="1600" b="0">
                <a:ea typeface="SimSun" panose="02010600030101010101" pitchFamily="2" charset="-122"/>
              </a:rPr>
              <a:t>PROJ</a:t>
            </a:r>
            <a:r>
              <a:rPr lang="en-US" altLang="zh-CN" sz="1600" b="0" baseline="-25000">
                <a:ea typeface="SimSun" panose="02010600030101010101" pitchFamily="2" charset="-122"/>
              </a:rPr>
              <a:t>2</a:t>
            </a:r>
            <a:r>
              <a:rPr lang="en-US" altLang="zh-CN" sz="1600" b="0">
                <a:ea typeface="SimSun" panose="02010600030101010101" pitchFamily="2" charset="-122"/>
              </a:rPr>
              <a:t> = </a:t>
            </a:r>
            <a:r>
              <a:rPr lang="el-GR" altLang="zh-CN" sz="1600" b="0"/>
              <a:t>σ </a:t>
            </a:r>
            <a:r>
              <a:rPr lang="en-US" altLang="zh-CN" sz="1600" b="0" baseline="-25000">
                <a:ea typeface="SimSun" panose="02010600030101010101" pitchFamily="2" charset="-122"/>
              </a:rPr>
              <a:t>BUDGET &gt; 200000</a:t>
            </a:r>
            <a:r>
              <a:rPr lang="en-US" altLang="zh-CN" sz="1600" b="0">
                <a:ea typeface="SimSun" panose="02010600030101010101" pitchFamily="2" charset="-122"/>
              </a:rPr>
              <a:t> (PROJ)</a:t>
            </a:r>
            <a:endParaRPr lang="zh-CN" altLang="en-US" sz="1600" b="0">
              <a:ea typeface="SimSun" panose="02010600030101010101" pitchFamily="2" charset="-122"/>
            </a:endParaRPr>
          </a:p>
        </p:txBody>
      </p:sp>
      <p:sp>
        <p:nvSpPr>
          <p:cNvPr id="7" name="矩形 6"/>
          <p:cNvSpPr>
            <a:spLocks noChangeArrowheads="1"/>
          </p:cNvSpPr>
          <p:nvPr/>
        </p:nvSpPr>
        <p:spPr bwMode="auto">
          <a:xfrm>
            <a:off x="236538" y="5037138"/>
            <a:ext cx="34766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b="0">
                <a:ea typeface="SimSun" panose="02010600030101010101" pitchFamily="2" charset="-122"/>
              </a:rPr>
              <a:t>PROJ</a:t>
            </a:r>
            <a:r>
              <a:rPr lang="en-US" altLang="zh-CN" sz="1600" b="0" baseline="-25000">
                <a:ea typeface="SimSun" panose="02010600030101010101" pitchFamily="2" charset="-122"/>
              </a:rPr>
              <a:t>1</a:t>
            </a:r>
            <a:r>
              <a:rPr lang="en-US" altLang="zh-CN" sz="1600" b="0">
                <a:ea typeface="SimSun" panose="02010600030101010101" pitchFamily="2" charset="-122"/>
              </a:rPr>
              <a:t> = </a:t>
            </a:r>
            <a:r>
              <a:rPr lang="el-GR" altLang="zh-CN" sz="1600" b="0"/>
              <a:t>σ</a:t>
            </a:r>
            <a:r>
              <a:rPr lang="en-US" altLang="zh-CN" sz="1600" b="0" baseline="-25000">
                <a:ea typeface="SimSun" panose="02010600030101010101" pitchFamily="2" charset="-122"/>
              </a:rPr>
              <a:t>BUDGET&lt;200000</a:t>
            </a:r>
            <a:r>
              <a:rPr lang="en-US" altLang="zh-CN" sz="1600" b="0">
                <a:ea typeface="SimSun" panose="02010600030101010101" pitchFamily="2" charset="-122"/>
              </a:rPr>
              <a:t> (PROJ)</a:t>
            </a:r>
          </a:p>
          <a:p>
            <a:pPr>
              <a:spcBef>
                <a:spcPct val="0"/>
              </a:spcBef>
              <a:buClrTx/>
              <a:buSzTx/>
              <a:buFontTx/>
              <a:buNone/>
            </a:pPr>
            <a:r>
              <a:rPr lang="en-US" altLang="zh-CN" sz="1600" b="0">
                <a:ea typeface="SimSun" panose="02010600030101010101" pitchFamily="2" charset="-122"/>
              </a:rPr>
              <a:t>PROJ</a:t>
            </a:r>
            <a:r>
              <a:rPr lang="en-US" altLang="zh-CN" sz="1600" b="0" baseline="-25000">
                <a:ea typeface="SimSun" panose="02010600030101010101" pitchFamily="2" charset="-122"/>
              </a:rPr>
              <a:t>2</a:t>
            </a:r>
            <a:r>
              <a:rPr lang="en-US" altLang="zh-CN" sz="1600" b="0">
                <a:ea typeface="SimSun" panose="02010600030101010101" pitchFamily="2" charset="-122"/>
              </a:rPr>
              <a:t> = </a:t>
            </a:r>
            <a:r>
              <a:rPr lang="el-GR" altLang="zh-CN" sz="1600" b="0"/>
              <a:t>σ </a:t>
            </a:r>
            <a:r>
              <a:rPr lang="en-US" altLang="zh-CN" sz="1600" b="0" baseline="-25000">
                <a:solidFill>
                  <a:schemeClr val="accent2"/>
                </a:solidFill>
                <a:ea typeface="SimSun" panose="02010600030101010101" pitchFamily="2" charset="-122"/>
              </a:rPr>
              <a:t>BUDGET &gt; 200000</a:t>
            </a:r>
            <a:r>
              <a:rPr lang="en-US" altLang="zh-CN" sz="1600" b="0">
                <a:solidFill>
                  <a:schemeClr val="accent2"/>
                </a:solidFill>
                <a:ea typeface="SimSun" panose="02010600030101010101" pitchFamily="2" charset="-122"/>
              </a:rPr>
              <a:t> </a:t>
            </a:r>
            <a:r>
              <a:rPr lang="en-US" altLang="zh-CN" sz="1600" b="0" baseline="-25000">
                <a:solidFill>
                  <a:schemeClr val="accent2"/>
                </a:solidFill>
                <a:ea typeface="SimSun" panose="02010600030101010101" pitchFamily="2" charset="-122"/>
              </a:rPr>
              <a:t>and BUDGET&lt;200000</a:t>
            </a:r>
            <a:r>
              <a:rPr lang="en-US" altLang="zh-CN" sz="1600" b="0">
                <a:ea typeface="SimSun" panose="02010600030101010101" pitchFamily="2" charset="-122"/>
              </a:rPr>
              <a:t>(PROJ)</a:t>
            </a:r>
          </a:p>
          <a:p>
            <a:pPr>
              <a:spcBef>
                <a:spcPct val="0"/>
              </a:spcBef>
              <a:buClrTx/>
              <a:buSzTx/>
              <a:buFontTx/>
              <a:buNone/>
            </a:pPr>
            <a:r>
              <a:rPr lang="en-US" altLang="zh-CN" sz="1600" b="0">
                <a:ea typeface="SimSun" panose="02010600030101010101" pitchFamily="2" charset="-122"/>
              </a:rPr>
              <a:t>PROJ</a:t>
            </a:r>
            <a:r>
              <a:rPr lang="en-US" altLang="zh-CN" sz="1600" b="0" baseline="-25000">
                <a:ea typeface="SimSun" panose="02010600030101010101" pitchFamily="2" charset="-122"/>
              </a:rPr>
              <a:t>3</a:t>
            </a:r>
            <a:r>
              <a:rPr lang="en-US" altLang="zh-CN" sz="1600" b="0">
                <a:ea typeface="SimSun" panose="02010600030101010101" pitchFamily="2" charset="-122"/>
              </a:rPr>
              <a:t> = </a:t>
            </a:r>
            <a:r>
              <a:rPr lang="el-GR" altLang="zh-CN" sz="1600" b="0"/>
              <a:t>σ </a:t>
            </a:r>
            <a:r>
              <a:rPr lang="en-US" altLang="zh-CN" sz="1600" b="0" baseline="-25000">
                <a:ea typeface="SimSun" panose="02010600030101010101" pitchFamily="2" charset="-122"/>
              </a:rPr>
              <a:t>BUDGET &gt; 400000</a:t>
            </a:r>
            <a:r>
              <a:rPr lang="en-US" altLang="zh-CN" sz="1600" b="0">
                <a:ea typeface="SimSun" panose="02010600030101010101" pitchFamily="2" charset="-122"/>
              </a:rPr>
              <a:t> (PROJ)</a:t>
            </a:r>
            <a:endParaRPr lang="zh-CN" altLang="en-US" sz="1600" b="0">
              <a:ea typeface="SimSun" panose="02010600030101010101" pitchFamily="2" charset="-122"/>
            </a:endParaRPr>
          </a:p>
        </p:txBody>
      </p:sp>
      <p:sp>
        <p:nvSpPr>
          <p:cNvPr id="10" name="TextBox 9"/>
          <p:cNvSpPr txBox="1">
            <a:spLocks noChangeArrowheads="1"/>
          </p:cNvSpPr>
          <p:nvPr/>
        </p:nvSpPr>
        <p:spPr bwMode="auto">
          <a:xfrm>
            <a:off x="2984500" y="5165725"/>
            <a:ext cx="498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4400" b="0">
                <a:solidFill>
                  <a:srgbClr val="FF0000"/>
                </a:solidFill>
                <a:ea typeface="SimSun" panose="02010600030101010101" pitchFamily="2" charset="-122"/>
              </a:rPr>
              <a:t>?</a:t>
            </a:r>
            <a:endParaRPr lang="zh-CN" altLang="en-US" sz="4400" b="0">
              <a:solidFill>
                <a:srgbClr val="FF0000"/>
              </a:solidFill>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box(in)">
                                      <p:cBhvr>
                                        <p:cTn id="7" dur="500"/>
                                        <p:tgtEl>
                                          <p:spTgt spid="249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par>
                          <p:cTn id="13" fill="hold" nodeType="afterGroup">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mtClean="0">
                <a:ea typeface="SimSun" panose="02010600030101010101" pitchFamily="2" charset="-122"/>
              </a:rPr>
              <a:t>Alternative Design Strategies</a:t>
            </a:r>
            <a:endParaRPr lang="zh-CN" altLang="en-US" b="0" smtClean="0">
              <a:ea typeface="SimSun" panose="02010600030101010101" pitchFamily="2" charset="-122"/>
            </a:endParaRPr>
          </a:p>
        </p:txBody>
      </p:sp>
      <p:sp>
        <p:nvSpPr>
          <p:cNvPr id="10243" name="Rectangle 3"/>
          <p:cNvSpPr>
            <a:spLocks noGrp="1" noChangeArrowheads="1"/>
          </p:cNvSpPr>
          <p:nvPr>
            <p:ph type="body" idx="1"/>
          </p:nvPr>
        </p:nvSpPr>
        <p:spPr>
          <a:xfrm>
            <a:off x="198438" y="1524000"/>
            <a:ext cx="8175625" cy="4592638"/>
          </a:xfrm>
        </p:spPr>
        <p:txBody>
          <a:bodyPr/>
          <a:lstStyle/>
          <a:p>
            <a:r>
              <a:rPr lang="en-US" altLang="zh-CN" smtClean="0">
                <a:ea typeface="SimSun" panose="02010600030101010101" pitchFamily="2" charset="-122"/>
              </a:rPr>
              <a:t>Two approaches of the distribution database design</a:t>
            </a:r>
          </a:p>
          <a:p>
            <a:pPr lvl="1"/>
            <a:r>
              <a:rPr lang="en-US" altLang="zh-CN" smtClean="0">
                <a:ea typeface="SimSun" panose="02010600030101010101" pitchFamily="2" charset="-122"/>
              </a:rPr>
              <a:t>Top-down design: DDBMS</a:t>
            </a:r>
          </a:p>
          <a:p>
            <a:pPr lvl="2">
              <a:buFont typeface="Wingdings" panose="05000000000000000000" pitchFamily="2" charset="2"/>
              <a:buChar char="n"/>
            </a:pPr>
            <a:r>
              <a:rPr lang="en-US" altLang="zh-CN" sz="1800" smtClean="0">
                <a:ea typeface="SimSun" panose="02010600030101010101" pitchFamily="2" charset="-122"/>
              </a:rPr>
              <a:t>Suitable when designing systems </a:t>
            </a:r>
            <a:r>
              <a:rPr lang="en-US" altLang="zh-CN" sz="1800" smtClean="0">
                <a:solidFill>
                  <a:schemeClr val="accent2"/>
                </a:solidFill>
                <a:ea typeface="SimSun" panose="02010600030101010101" pitchFamily="2" charset="-122"/>
              </a:rPr>
              <a:t>from scratch</a:t>
            </a:r>
          </a:p>
          <a:p>
            <a:pPr lvl="2">
              <a:buFont typeface="Wingdings" panose="05000000000000000000" pitchFamily="2" charset="2"/>
              <a:buChar char="n"/>
            </a:pPr>
            <a:r>
              <a:rPr lang="en-US" altLang="zh-CN" sz="1800" smtClean="0">
                <a:ea typeface="SimSun" panose="02010600030101010101" pitchFamily="2" charset="-122"/>
              </a:rPr>
              <a:t>Mostly in </a:t>
            </a:r>
            <a:r>
              <a:rPr lang="en-US" altLang="zh-CN" sz="1800" smtClean="0">
                <a:solidFill>
                  <a:schemeClr val="accent2"/>
                </a:solidFill>
                <a:ea typeface="SimSun" panose="02010600030101010101" pitchFamily="2" charset="-122"/>
              </a:rPr>
              <a:t>homogeneous</a:t>
            </a:r>
            <a:r>
              <a:rPr lang="en-US" altLang="zh-CN" sz="1800" smtClean="0">
                <a:ea typeface="SimSun" panose="02010600030101010101" pitchFamily="2" charset="-122"/>
              </a:rPr>
              <a:t> systems</a:t>
            </a:r>
          </a:p>
          <a:p>
            <a:pPr lvl="2"/>
            <a:r>
              <a:rPr lang="en-US" altLang="zh-CN" sz="1800" smtClean="0">
                <a:ea typeface="SimSun" panose="02010600030101010101" pitchFamily="2" charset="-122"/>
              </a:rPr>
              <a:t>How to </a:t>
            </a:r>
            <a:r>
              <a:rPr lang="en-US" altLang="zh-CN" sz="1800" smtClean="0">
                <a:solidFill>
                  <a:schemeClr val="accent2"/>
                </a:solidFill>
                <a:ea typeface="SimSun" panose="02010600030101010101" pitchFamily="2" charset="-122"/>
              </a:rPr>
              <a:t>split data</a:t>
            </a:r>
            <a:r>
              <a:rPr lang="en-US" altLang="zh-CN" sz="1800" smtClean="0">
                <a:ea typeface="SimSun" panose="02010600030101010101" pitchFamily="2" charset="-122"/>
              </a:rPr>
              <a:t> and </a:t>
            </a:r>
            <a:r>
              <a:rPr lang="en-US" altLang="zh-CN" sz="1800" smtClean="0">
                <a:solidFill>
                  <a:schemeClr val="accent2"/>
                </a:solidFill>
                <a:ea typeface="SimSun" panose="02010600030101010101" pitchFamily="2" charset="-122"/>
              </a:rPr>
              <a:t>allocate to sites</a:t>
            </a:r>
          </a:p>
          <a:p>
            <a:endParaRPr lang="en-US" altLang="zh-CN" sz="2000" smtClean="0">
              <a:ea typeface="SimSun" panose="02010600030101010101" pitchFamily="2" charset="-122"/>
            </a:endParaRPr>
          </a:p>
          <a:p>
            <a:endParaRPr lang="en-US" altLang="zh-CN" sz="2000" smtClean="0">
              <a:ea typeface="SimSun" panose="02010600030101010101" pitchFamily="2" charset="-122"/>
            </a:endParaRPr>
          </a:p>
          <a:p>
            <a:pPr lvl="1"/>
            <a:r>
              <a:rPr lang="en-US" altLang="zh-CN" smtClean="0">
                <a:ea typeface="SimSun" panose="02010600030101010101" pitchFamily="2" charset="-122"/>
              </a:rPr>
              <a:t>Bottom-up design</a:t>
            </a:r>
            <a:r>
              <a:rPr lang="en-US" altLang="zh-CN" smtClean="0">
                <a:latin typeface="楷体_GB2312" pitchFamily="49" charset="-122"/>
                <a:ea typeface="楷体_GB2312" pitchFamily="49" charset="-122"/>
              </a:rPr>
              <a:t>: </a:t>
            </a:r>
            <a:r>
              <a:rPr lang="en-US" altLang="zh-CN" smtClean="0">
                <a:ea typeface="SimSun" panose="02010600030101010101" pitchFamily="2" charset="-122"/>
              </a:rPr>
              <a:t>database integration</a:t>
            </a:r>
          </a:p>
          <a:p>
            <a:pPr lvl="2">
              <a:buFont typeface="Wingdings" panose="05000000000000000000" pitchFamily="2" charset="2"/>
              <a:buChar char="n"/>
            </a:pPr>
            <a:r>
              <a:rPr lang="en-US" altLang="zh-CN" sz="1800" smtClean="0">
                <a:ea typeface="SimSun" panose="02010600030101010101" pitchFamily="2" charset="-122"/>
              </a:rPr>
              <a:t>Suitable when DBs already </a:t>
            </a:r>
            <a:r>
              <a:rPr lang="en-US" altLang="zh-CN" sz="1800" smtClean="0">
                <a:solidFill>
                  <a:schemeClr val="accent2"/>
                </a:solidFill>
                <a:ea typeface="SimSun" panose="02010600030101010101" pitchFamily="2" charset="-122"/>
              </a:rPr>
              <a:t>exist</a:t>
            </a:r>
            <a:r>
              <a:rPr lang="en-US" altLang="zh-CN" sz="1800" smtClean="0">
                <a:ea typeface="SimSun" panose="02010600030101010101" pitchFamily="2" charset="-122"/>
              </a:rPr>
              <a:t> at a number of sites</a:t>
            </a:r>
          </a:p>
          <a:p>
            <a:pPr lvl="2">
              <a:buFont typeface="Wingdings" panose="05000000000000000000" pitchFamily="2" charset="2"/>
              <a:buChar char="n"/>
            </a:pPr>
            <a:r>
              <a:rPr lang="en-US" altLang="zh-CN" sz="1800" smtClean="0">
                <a:ea typeface="SimSun" panose="02010600030101010101" pitchFamily="2" charset="-122"/>
              </a:rPr>
              <a:t>Mostly in </a:t>
            </a:r>
            <a:r>
              <a:rPr lang="en-US" altLang="zh-CN" sz="1800" smtClean="0">
                <a:solidFill>
                  <a:schemeClr val="accent2"/>
                </a:solidFill>
                <a:ea typeface="SimSun" panose="02010600030101010101" pitchFamily="2" charset="-122"/>
              </a:rPr>
              <a:t>heterogeneous</a:t>
            </a:r>
            <a:r>
              <a:rPr lang="en-US" altLang="zh-CN" sz="1800" smtClean="0">
                <a:ea typeface="SimSun" panose="02010600030101010101" pitchFamily="2" charset="-122"/>
              </a:rPr>
              <a:t> systems</a:t>
            </a:r>
          </a:p>
          <a:p>
            <a:pPr lvl="2"/>
            <a:r>
              <a:rPr lang="en-US" altLang="zh-CN" sz="1800" smtClean="0">
                <a:ea typeface="SimSun" panose="02010600030101010101" pitchFamily="2" charset="-122"/>
              </a:rPr>
              <a:t>How to integrate </a:t>
            </a:r>
            <a:r>
              <a:rPr lang="en-US" altLang="zh-CN" sz="1800" smtClean="0">
                <a:solidFill>
                  <a:schemeClr val="accent2"/>
                </a:solidFill>
                <a:ea typeface="SimSun" panose="02010600030101010101" pitchFamily="2" charset="-122"/>
              </a:rPr>
              <a:t>local schemas </a:t>
            </a:r>
            <a:r>
              <a:rPr lang="en-US" altLang="zh-CN" sz="1800" smtClean="0">
                <a:ea typeface="SimSun" panose="02010600030101010101" pitchFamily="2" charset="-122"/>
              </a:rPr>
              <a:t>into the </a:t>
            </a:r>
            <a:r>
              <a:rPr lang="en-US" altLang="zh-CN" sz="1800" smtClean="0">
                <a:solidFill>
                  <a:schemeClr val="accent2"/>
                </a:solidFill>
                <a:ea typeface="SimSun" panose="02010600030101010101" pitchFamily="2" charset="-122"/>
              </a:rPr>
              <a:t>global conceptual schema</a:t>
            </a:r>
          </a:p>
          <a:p>
            <a:endParaRPr lang="zh-CN" altLang="en-US" sz="2000" smtClean="0">
              <a:ea typeface="SimSun" panose="02010600030101010101" pitchFamily="2" charset="-122"/>
            </a:endParaRPr>
          </a:p>
        </p:txBody>
      </p:sp>
      <p:sp>
        <p:nvSpPr>
          <p:cNvPr id="90116" name="Rectangle 4"/>
          <p:cNvSpPr>
            <a:spLocks noChangeArrowheads="1"/>
          </p:cNvSpPr>
          <p:nvPr/>
        </p:nvSpPr>
        <p:spPr bwMode="auto">
          <a:xfrm>
            <a:off x="1412875" y="5808663"/>
            <a:ext cx="39893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
                <a:schemeClr val="accent1"/>
              </a:buClr>
              <a:buSzTx/>
              <a:buFont typeface="Wingdings 2" panose="05020102010507070707" pitchFamily="18" charset="2"/>
              <a:buChar char="E"/>
            </a:pPr>
            <a:r>
              <a:rPr lang="en-US" altLang="zh-CN" sz="2000" b="0">
                <a:solidFill>
                  <a:schemeClr val="accent2"/>
                </a:solidFill>
                <a:latin typeface="MonotypeSorts" charset="0"/>
                <a:ea typeface="SimSun" panose="02010600030101010101" pitchFamily="2" charset="-122"/>
              </a:rPr>
              <a:t> </a:t>
            </a:r>
            <a:r>
              <a:rPr lang="en-US" altLang="zh-CN" sz="2000" b="0">
                <a:solidFill>
                  <a:schemeClr val="accent2"/>
                </a:solidFill>
                <a:ea typeface="SimSun" panose="02010600030101010101" pitchFamily="2" charset="-122"/>
              </a:rPr>
              <a:t>will be discussed in Chapter 4</a:t>
            </a:r>
            <a:endParaRPr lang="zh-CN" altLang="en-US" sz="2000" b="0">
              <a:solidFill>
                <a:schemeClr val="accent2"/>
              </a:solidFill>
              <a:ea typeface="SimSun" panose="02010600030101010101" pitchFamily="2" charset="-122"/>
            </a:endParaRPr>
          </a:p>
        </p:txBody>
      </p:sp>
      <p:sp>
        <p:nvSpPr>
          <p:cNvPr id="90117" name="Rectangle 5"/>
          <p:cNvSpPr>
            <a:spLocks noChangeArrowheads="1"/>
          </p:cNvSpPr>
          <p:nvPr/>
        </p:nvSpPr>
        <p:spPr bwMode="auto">
          <a:xfrm>
            <a:off x="1270000" y="3451225"/>
            <a:ext cx="3935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Clr>
                <a:schemeClr val="accent1"/>
              </a:buClr>
              <a:buFont typeface="Wingdings 2" panose="05020102010507070707" pitchFamily="18" charset="2"/>
              <a:buChar char="E"/>
            </a:pPr>
            <a:r>
              <a:rPr lang="en-US" altLang="zh-CN" sz="2000" b="0">
                <a:solidFill>
                  <a:schemeClr val="accent2"/>
                </a:solidFill>
                <a:latin typeface="MonotypeSorts" charset="0"/>
                <a:ea typeface="SimSun" panose="02010600030101010101" pitchFamily="2" charset="-122"/>
              </a:rPr>
              <a:t> </a:t>
            </a:r>
            <a:r>
              <a:rPr lang="en-US" altLang="zh-CN" sz="2000" b="0">
                <a:solidFill>
                  <a:schemeClr val="accent2"/>
                </a:solidFill>
                <a:ea typeface="SimSun" panose="02010600030101010101" pitchFamily="2" charset="-122"/>
              </a:rPr>
              <a:t>main focus in this Chapter 3</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additive="base">
                                        <p:cTn id="7" dur="500" fill="hold"/>
                                        <p:tgtEl>
                                          <p:spTgt spid="90117"/>
                                        </p:tgtEl>
                                        <p:attrNameLst>
                                          <p:attrName>ppt_x</p:attrName>
                                        </p:attrNameLst>
                                      </p:cBhvr>
                                      <p:tavLst>
                                        <p:tav tm="0">
                                          <p:val>
                                            <p:strVal val="0-#ppt_w/2"/>
                                          </p:val>
                                        </p:tav>
                                        <p:tav tm="100000">
                                          <p:val>
                                            <p:strVal val="#ppt_x"/>
                                          </p:val>
                                        </p:tav>
                                      </p:tavLst>
                                    </p:anim>
                                    <p:anim calcmode="lin" valueType="num">
                                      <p:cBhvr additive="base">
                                        <p:cTn id="8" dur="500" fill="hold"/>
                                        <p:tgtEl>
                                          <p:spTgt spid="901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116"/>
                                        </p:tgtEl>
                                        <p:attrNameLst>
                                          <p:attrName>style.visibility</p:attrName>
                                        </p:attrNameLst>
                                      </p:cBhvr>
                                      <p:to>
                                        <p:strVal val="visible"/>
                                      </p:to>
                                    </p:set>
                                    <p:anim calcmode="lin" valueType="num">
                                      <p:cBhvr additive="base">
                                        <p:cTn id="13" dur="500" fill="hold"/>
                                        <p:tgtEl>
                                          <p:spTgt spid="90116"/>
                                        </p:tgtEl>
                                        <p:attrNameLst>
                                          <p:attrName>ppt_x</p:attrName>
                                        </p:attrNameLst>
                                      </p:cBhvr>
                                      <p:tavLst>
                                        <p:tav tm="0">
                                          <p:val>
                                            <p:strVal val="#ppt_x"/>
                                          </p:val>
                                        </p:tav>
                                        <p:tav tm="100000">
                                          <p:val>
                                            <p:strVal val="#ppt_x"/>
                                          </p:val>
                                        </p:tav>
                                      </p:tavLst>
                                    </p:anim>
                                    <p:anim calcmode="lin" valueType="num">
                                      <p:cBhvr additive="base">
                                        <p:cTn id="14"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utoUpdateAnimBg="0"/>
      <p:bldP spid="9011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70659" name="Rectangle 1027"/>
          <p:cNvSpPr>
            <a:spLocks noGrp="1" noChangeArrowheads="1"/>
          </p:cNvSpPr>
          <p:nvPr>
            <p:ph type="body" idx="1"/>
          </p:nvPr>
        </p:nvSpPr>
        <p:spPr>
          <a:xfrm>
            <a:off x="381000" y="1524000"/>
            <a:ext cx="7696200" cy="4572000"/>
          </a:xfrm>
        </p:spPr>
        <p:txBody>
          <a:bodyPr/>
          <a:lstStyle/>
          <a:p>
            <a:pPr>
              <a:defRPr/>
            </a:pPr>
            <a:r>
              <a:rPr lang="en-US" altLang="zh-CN" dirty="0" smtClean="0">
                <a:ea typeface="SimSun" pitchFamily="2" charset="-122"/>
              </a:rPr>
              <a:t>Rule 1 (</a:t>
            </a:r>
            <a:r>
              <a:rPr lang="en-US" altLang="zh-CN" dirty="0" smtClean="0">
                <a:solidFill>
                  <a:srgbClr val="FF0000"/>
                </a:solidFill>
                <a:ea typeface="SimSun" pitchFamily="2" charset="-122"/>
              </a:rPr>
              <a:t>Fragmentation rule</a:t>
            </a:r>
            <a:r>
              <a:rPr lang="en-US" altLang="zh-CN" dirty="0" smtClean="0">
                <a:ea typeface="SimSun" pitchFamily="2" charset="-122"/>
              </a:rPr>
              <a:t>)</a:t>
            </a:r>
          </a:p>
          <a:p>
            <a:pPr lvl="1">
              <a:defRPr/>
            </a:pPr>
            <a:r>
              <a:rPr lang="en-US" altLang="zh-CN" dirty="0" smtClean="0">
                <a:ea typeface="SimSun" pitchFamily="2" charset="-122"/>
              </a:rPr>
              <a:t>A relation or fragment is partitioned into at least two parts which are </a:t>
            </a:r>
            <a:r>
              <a:rPr lang="en-US" altLang="zh-CN" dirty="0" smtClean="0">
                <a:solidFill>
                  <a:schemeClr val="accent2"/>
                </a:solidFill>
                <a:ea typeface="SimSun" pitchFamily="2" charset="-122"/>
              </a:rPr>
              <a:t>accessed differently</a:t>
            </a:r>
          </a:p>
          <a:p>
            <a:pPr lvl="2">
              <a:defRPr/>
            </a:pPr>
            <a:r>
              <a:rPr lang="en-US" altLang="zh-CN" dirty="0" smtClean="0">
                <a:ea typeface="SimSun" pitchFamily="2" charset="-122"/>
              </a:rPr>
              <a:t>by at least one application</a:t>
            </a:r>
          </a:p>
          <a:p>
            <a:pPr lvl="1">
              <a:defRPr/>
            </a:pPr>
            <a:r>
              <a:rPr lang="en-US" altLang="zh-CN" dirty="0" smtClean="0">
                <a:ea typeface="SimSun" pitchFamily="2" charset="-122"/>
              </a:rPr>
              <a:t>i.e., access frequency </a:t>
            </a:r>
            <a:r>
              <a:rPr lang="en-US" altLang="zh-CN" i="1" dirty="0" smtClean="0">
                <a:solidFill>
                  <a:schemeClr val="accent6"/>
                </a:solidFill>
                <a:ea typeface="SimSun" pitchFamily="2" charset="-122"/>
              </a:rPr>
              <a:t>af</a:t>
            </a:r>
            <a:r>
              <a:rPr lang="en-US" altLang="zh-CN" i="1" baseline="-25000" dirty="0" smtClean="0">
                <a:solidFill>
                  <a:schemeClr val="accent6"/>
                </a:solidFill>
                <a:ea typeface="SimSun" pitchFamily="2" charset="-122"/>
              </a:rPr>
              <a:t>1</a:t>
            </a:r>
            <a:r>
              <a:rPr lang="en-US" altLang="zh-CN" i="1" dirty="0" smtClean="0">
                <a:solidFill>
                  <a:schemeClr val="accent6"/>
                </a:solidFill>
                <a:ea typeface="SimSun" pitchFamily="2" charset="-122"/>
              </a:rPr>
              <a:t> </a:t>
            </a:r>
            <a:r>
              <a:rPr lang="en-US" altLang="zh-CN" dirty="0" smtClean="0">
                <a:ea typeface="SimSun" pitchFamily="2" charset="-122"/>
              </a:rPr>
              <a:t>of </a:t>
            </a:r>
            <a:r>
              <a:rPr lang="en-US" altLang="zh-CN" dirty="0" err="1" smtClean="0">
                <a:ea typeface="SimSun" pitchFamily="2" charset="-122"/>
              </a:rPr>
              <a:t>tuples</a:t>
            </a:r>
            <a:r>
              <a:rPr lang="en-US" altLang="zh-CN" dirty="0" smtClean="0">
                <a:ea typeface="SimSun" pitchFamily="2" charset="-122"/>
              </a:rPr>
              <a:t> in fragment </a:t>
            </a:r>
            <a:r>
              <a:rPr lang="en-US" altLang="zh-CN" i="1" dirty="0" smtClean="0">
                <a:solidFill>
                  <a:schemeClr val="accent6"/>
                </a:solidFill>
                <a:ea typeface="SimSun" pitchFamily="2" charset="-122"/>
              </a:rPr>
              <a:t>ft</a:t>
            </a:r>
            <a:r>
              <a:rPr lang="en-US" altLang="zh-CN" i="1" baseline="-25000" dirty="0" smtClean="0">
                <a:solidFill>
                  <a:schemeClr val="accent6"/>
                </a:solidFill>
                <a:ea typeface="SimSun" pitchFamily="2" charset="-122"/>
              </a:rPr>
              <a:t>1</a:t>
            </a:r>
            <a:r>
              <a:rPr lang="en-US" altLang="zh-CN" dirty="0" smtClean="0">
                <a:ea typeface="SimSun" pitchFamily="2" charset="-122"/>
              </a:rPr>
              <a:t>, and access frequency </a:t>
            </a:r>
            <a:r>
              <a:rPr lang="en-US" altLang="zh-CN" i="1" dirty="0" smtClean="0">
                <a:solidFill>
                  <a:schemeClr val="accent6"/>
                </a:solidFill>
                <a:ea typeface="SimSun" pitchFamily="2" charset="-122"/>
              </a:rPr>
              <a:t>af</a:t>
            </a:r>
            <a:r>
              <a:rPr lang="en-US" altLang="zh-CN" i="1" baseline="-25000" dirty="0" smtClean="0">
                <a:solidFill>
                  <a:schemeClr val="accent6"/>
                </a:solidFill>
                <a:ea typeface="SimSun" pitchFamily="2" charset="-122"/>
              </a:rPr>
              <a:t>2</a:t>
            </a:r>
            <a:r>
              <a:rPr lang="en-US" altLang="zh-CN" i="1" dirty="0" smtClean="0">
                <a:ea typeface="SimSun" pitchFamily="2" charset="-122"/>
              </a:rPr>
              <a:t> </a:t>
            </a:r>
            <a:r>
              <a:rPr lang="en-US" altLang="zh-CN" dirty="0" smtClean="0">
                <a:ea typeface="SimSun" pitchFamily="2" charset="-122"/>
              </a:rPr>
              <a:t>of </a:t>
            </a:r>
            <a:r>
              <a:rPr lang="en-US" altLang="zh-CN" dirty="0" err="1" smtClean="0">
                <a:ea typeface="SimSun" pitchFamily="2" charset="-122"/>
              </a:rPr>
              <a:t>tuples</a:t>
            </a:r>
            <a:r>
              <a:rPr lang="en-US" altLang="zh-CN" dirty="0" smtClean="0">
                <a:ea typeface="SimSun" pitchFamily="2" charset="-122"/>
              </a:rPr>
              <a:t> in fragment </a:t>
            </a:r>
            <a:r>
              <a:rPr lang="en-US" altLang="zh-CN" i="1" dirty="0" smtClean="0">
                <a:solidFill>
                  <a:schemeClr val="accent6"/>
                </a:solidFill>
                <a:ea typeface="SimSun" pitchFamily="2" charset="-122"/>
              </a:rPr>
              <a:t>ft</a:t>
            </a:r>
            <a:r>
              <a:rPr lang="en-US" altLang="zh-CN" i="1" baseline="-25000" dirty="0" smtClean="0">
                <a:solidFill>
                  <a:schemeClr val="accent6"/>
                </a:solidFill>
                <a:ea typeface="SimSun" pitchFamily="2" charset="-122"/>
              </a:rPr>
              <a:t>2</a:t>
            </a:r>
            <a:r>
              <a:rPr lang="en-US" altLang="zh-CN" i="1" dirty="0" smtClean="0">
                <a:ea typeface="SimSun" pitchFamily="2" charset="-122"/>
              </a:rPr>
              <a:t> </a:t>
            </a:r>
            <a:r>
              <a:rPr lang="en-US" altLang="zh-CN" dirty="0" smtClean="0">
                <a:ea typeface="SimSun" pitchFamily="2" charset="-122"/>
              </a:rPr>
              <a:t>are </a:t>
            </a:r>
            <a:r>
              <a:rPr lang="en-US" altLang="zh-CN" dirty="0" smtClean="0">
                <a:solidFill>
                  <a:schemeClr val="accent2"/>
                </a:solidFill>
                <a:ea typeface="SimSun" pitchFamily="2" charset="-122"/>
              </a:rPr>
              <a:t>different</a:t>
            </a:r>
            <a:r>
              <a:rPr lang="en-US" altLang="zh-CN" dirty="0" smtClean="0">
                <a:ea typeface="SimSun" pitchFamily="2" charset="-122"/>
              </a:rPr>
              <a:t> by some application</a:t>
            </a:r>
          </a:p>
          <a:p>
            <a:pPr>
              <a:defRPr/>
            </a:pPr>
            <a:r>
              <a:rPr lang="en-US" altLang="zh-CN" dirty="0" smtClean="0">
                <a:solidFill>
                  <a:schemeClr val="accent2"/>
                </a:solidFill>
                <a:ea typeface="SimSun" pitchFamily="2" charset="-122"/>
              </a:rPr>
              <a:t>Preliminaries</a:t>
            </a:r>
            <a:r>
              <a:rPr lang="en-US" altLang="zh-CN" dirty="0" smtClean="0">
                <a:ea typeface="SimSun" pitchFamily="2" charset="-122"/>
              </a:rPr>
              <a:t>: requirements for the </a:t>
            </a:r>
            <a:r>
              <a:rPr lang="en-US" altLang="zh-CN" dirty="0" smtClean="0">
                <a:solidFill>
                  <a:schemeClr val="accent2"/>
                </a:solidFill>
                <a:ea typeface="SimSun" pitchFamily="2" charset="-122"/>
              </a:rPr>
              <a:t>set of simple predicates </a:t>
            </a:r>
            <a:r>
              <a:rPr lang="en-US" altLang="zh-CN" i="1" dirty="0" smtClean="0">
                <a:solidFill>
                  <a:schemeClr val="accent2"/>
                </a:solidFill>
                <a:ea typeface="SimSun" pitchFamily="2" charset="-122"/>
              </a:rPr>
              <a:t>P</a:t>
            </a:r>
            <a:r>
              <a:rPr lang="en-US" altLang="zh-CN" i="1" baseline="-25000" dirty="0" smtClean="0">
                <a:solidFill>
                  <a:schemeClr val="accent2"/>
                </a:solidFill>
                <a:ea typeface="SimSun" pitchFamily="2" charset="-122"/>
              </a:rPr>
              <a:t>r</a:t>
            </a:r>
          </a:p>
          <a:p>
            <a:pPr lvl="1">
              <a:defRPr/>
            </a:pPr>
            <a:r>
              <a:rPr lang="en-US" altLang="zh-CN" i="1" dirty="0" smtClean="0">
                <a:solidFill>
                  <a:schemeClr val="accent1"/>
                </a:solidFill>
                <a:ea typeface="SimSun" pitchFamily="2" charset="-122"/>
              </a:rPr>
              <a:t>P</a:t>
            </a:r>
            <a:r>
              <a:rPr lang="en-US" altLang="zh-CN" i="1" baseline="-25000" dirty="0" smtClean="0">
                <a:solidFill>
                  <a:schemeClr val="accent1"/>
                </a:solidFill>
                <a:ea typeface="SimSun" pitchFamily="2" charset="-122"/>
              </a:rPr>
              <a:t>r</a:t>
            </a:r>
            <a:r>
              <a:rPr lang="en-US" altLang="zh-CN" i="1" dirty="0" smtClean="0">
                <a:ea typeface="SimSun" pitchFamily="2" charset="-122"/>
              </a:rPr>
              <a:t> </a:t>
            </a:r>
            <a:r>
              <a:rPr lang="en-US" altLang="zh-CN" dirty="0" smtClean="0">
                <a:ea typeface="SimSun" pitchFamily="2" charset="-122"/>
              </a:rPr>
              <a:t>should be </a:t>
            </a:r>
            <a:r>
              <a:rPr lang="en-US" altLang="zh-CN" i="1" dirty="0" smtClean="0">
                <a:solidFill>
                  <a:schemeClr val="accent6"/>
                </a:solidFill>
                <a:ea typeface="SimSun" pitchFamily="2" charset="-122"/>
              </a:rPr>
              <a:t>complete</a:t>
            </a:r>
            <a:r>
              <a:rPr lang="zh-CN" altLang="en-US" i="1" dirty="0" smtClean="0">
                <a:solidFill>
                  <a:schemeClr val="accent6"/>
                </a:solidFill>
                <a:ea typeface="SimSun" pitchFamily="2" charset="-122"/>
              </a:rPr>
              <a:t>（完备）</a:t>
            </a:r>
            <a:endParaRPr lang="en-US" altLang="zh-CN" i="1" dirty="0" smtClean="0">
              <a:solidFill>
                <a:schemeClr val="accent6"/>
              </a:solidFill>
              <a:ea typeface="SimSun" pitchFamily="2" charset="-122"/>
            </a:endParaRPr>
          </a:p>
          <a:p>
            <a:pPr lvl="1">
              <a:defRPr/>
            </a:pPr>
            <a:r>
              <a:rPr lang="en-US" altLang="zh-CN" i="1" dirty="0" smtClean="0">
                <a:solidFill>
                  <a:schemeClr val="accent1"/>
                </a:solidFill>
                <a:ea typeface="SimSun" pitchFamily="2" charset="-122"/>
              </a:rPr>
              <a:t>P</a:t>
            </a:r>
            <a:r>
              <a:rPr lang="en-US" altLang="zh-CN" i="1" baseline="-25000" dirty="0" smtClean="0">
                <a:solidFill>
                  <a:schemeClr val="accent1"/>
                </a:solidFill>
                <a:ea typeface="SimSun" pitchFamily="2" charset="-122"/>
              </a:rPr>
              <a:t>r</a:t>
            </a:r>
            <a:r>
              <a:rPr lang="en-US" altLang="zh-CN" i="1" dirty="0" smtClean="0">
                <a:ea typeface="SimSun" pitchFamily="2" charset="-122"/>
              </a:rPr>
              <a:t> </a:t>
            </a:r>
            <a:r>
              <a:rPr lang="en-US" altLang="zh-CN" dirty="0" smtClean="0">
                <a:ea typeface="SimSun" pitchFamily="2" charset="-122"/>
              </a:rPr>
              <a:t>should be </a:t>
            </a:r>
            <a:r>
              <a:rPr lang="en-US" altLang="zh-CN" i="1" dirty="0" smtClean="0">
                <a:solidFill>
                  <a:schemeClr val="accent1"/>
                </a:solidFill>
                <a:ea typeface="SimSun" pitchFamily="2" charset="-122"/>
              </a:rPr>
              <a:t>minimal</a:t>
            </a:r>
            <a:r>
              <a:rPr lang="zh-CN" altLang="en-US" i="1" dirty="0" smtClean="0">
                <a:solidFill>
                  <a:schemeClr val="accent1"/>
                </a:solidFill>
                <a:ea typeface="SimSun" pitchFamily="2" charset="-122"/>
              </a:rPr>
              <a:t>（最小）</a:t>
            </a:r>
            <a:endParaRPr lang="en-US" altLang="zh-CN" dirty="0" smtClean="0">
              <a:solidFill>
                <a:schemeClr val="accent1"/>
              </a:solidFill>
              <a:ea typeface="SimSun" pitchFamily="2" charset="-122"/>
            </a:endParaRPr>
          </a:p>
          <a:p>
            <a:pPr>
              <a:defRPr/>
            </a:pPr>
            <a:endParaRPr lang="zh-CN" altLang="en-US" dirty="0" smtClean="0">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75779" name="Rectangle 1027"/>
          <p:cNvSpPr>
            <a:spLocks noGrp="1" noChangeArrowheads="1"/>
          </p:cNvSpPr>
          <p:nvPr>
            <p:ph type="body" idx="1"/>
          </p:nvPr>
        </p:nvSpPr>
        <p:spPr/>
        <p:txBody>
          <a:bodyPr/>
          <a:lstStyle/>
          <a:p>
            <a:pPr>
              <a:lnSpc>
                <a:spcPct val="100000"/>
              </a:lnSpc>
            </a:pPr>
            <a:r>
              <a:rPr lang="en-US" altLang="zh-CN" dirty="0" smtClean="0">
                <a:solidFill>
                  <a:schemeClr val="accent2"/>
                </a:solidFill>
                <a:ea typeface="SimSun" panose="02010600030101010101" pitchFamily="2" charset="-122"/>
              </a:rPr>
              <a:t>Completeness</a:t>
            </a:r>
            <a:r>
              <a:rPr lang="en-US" altLang="zh-CN" dirty="0" smtClean="0">
                <a:solidFill>
                  <a:srgbClr val="000000"/>
                </a:solidFill>
                <a:ea typeface="SimSun" panose="02010600030101010101" pitchFamily="2" charset="-122"/>
              </a:rPr>
              <a:t> of simple predicates</a:t>
            </a:r>
          </a:p>
          <a:p>
            <a:pPr lvl="1">
              <a:lnSpc>
                <a:spcPct val="100000"/>
              </a:lnSpc>
            </a:pPr>
            <a:r>
              <a:rPr lang="en-US" altLang="zh-CN" dirty="0" smtClean="0">
                <a:solidFill>
                  <a:srgbClr val="000000"/>
                </a:solidFill>
                <a:ea typeface="SimSun" panose="02010600030101010101" pitchFamily="2" charset="-122"/>
              </a:rPr>
              <a:t>A set of simple predicates </a:t>
            </a:r>
            <a:r>
              <a:rPr lang="en-US" altLang="zh-CN" i="1" dirty="0" err="1" smtClean="0">
                <a:solidFill>
                  <a:srgbClr val="000000"/>
                </a:solidFill>
                <a:ea typeface="SimSun" panose="02010600030101010101" pitchFamily="2" charset="-122"/>
              </a:rPr>
              <a:t>P</a:t>
            </a:r>
            <a:r>
              <a:rPr lang="en-US" altLang="zh-CN" i="1" baseline="-25000" dirty="0" err="1" smtClean="0">
                <a:solidFill>
                  <a:srgbClr val="000000"/>
                </a:solidFill>
                <a:ea typeface="SimSun" panose="02010600030101010101" pitchFamily="2" charset="-122"/>
              </a:rPr>
              <a:t>r</a:t>
            </a:r>
            <a:r>
              <a:rPr lang="en-US" altLang="zh-CN" i="1" dirty="0" smtClean="0">
                <a:solidFill>
                  <a:srgbClr val="000000"/>
                </a:solidFill>
                <a:ea typeface="SimSun" panose="02010600030101010101" pitchFamily="2" charset="-122"/>
              </a:rPr>
              <a:t> </a:t>
            </a:r>
            <a:r>
              <a:rPr lang="en-US" altLang="zh-CN" dirty="0" smtClean="0">
                <a:solidFill>
                  <a:srgbClr val="000000"/>
                </a:solidFill>
                <a:ea typeface="SimSun" panose="02010600030101010101" pitchFamily="2" charset="-122"/>
              </a:rPr>
              <a:t>is said to be </a:t>
            </a:r>
            <a:r>
              <a:rPr lang="en-US" altLang="zh-CN" i="1" dirty="0" smtClean="0">
                <a:solidFill>
                  <a:srgbClr val="000000"/>
                </a:solidFill>
                <a:ea typeface="SimSun" panose="02010600030101010101" pitchFamily="2" charset="-122"/>
              </a:rPr>
              <a:t>complete</a:t>
            </a:r>
          </a:p>
          <a:p>
            <a:pPr lvl="2">
              <a:lnSpc>
                <a:spcPct val="100000"/>
              </a:lnSpc>
            </a:pPr>
            <a:r>
              <a:rPr lang="en-US" altLang="zh-CN" dirty="0" smtClean="0">
                <a:solidFill>
                  <a:srgbClr val="000000"/>
                </a:solidFill>
                <a:ea typeface="SimSun" panose="02010600030101010101" pitchFamily="2" charset="-122"/>
              </a:rPr>
              <a:t>if and only if </a:t>
            </a:r>
            <a:r>
              <a:rPr lang="en-US" altLang="zh-CN" dirty="0" smtClean="0">
                <a:solidFill>
                  <a:srgbClr val="0000CD"/>
                </a:solidFill>
                <a:ea typeface="SimSun" panose="02010600030101010101" pitchFamily="2" charset="-122"/>
              </a:rPr>
              <a:t>two tuples </a:t>
            </a:r>
            <a:r>
              <a:rPr lang="en-US" altLang="zh-CN" dirty="0" smtClean="0">
                <a:solidFill>
                  <a:srgbClr val="000000"/>
                </a:solidFill>
                <a:ea typeface="SimSun" panose="02010600030101010101" pitchFamily="2" charset="-122"/>
              </a:rPr>
              <a:t>of the </a:t>
            </a:r>
            <a:r>
              <a:rPr lang="en-US" altLang="zh-CN" dirty="0" smtClean="0">
                <a:solidFill>
                  <a:schemeClr val="accent1"/>
                </a:solidFill>
                <a:ea typeface="SimSun" panose="02010600030101010101" pitchFamily="2" charset="-122"/>
              </a:rPr>
              <a:t>same </a:t>
            </a:r>
            <a:r>
              <a:rPr lang="en-US" altLang="zh-CN" dirty="0" err="1" smtClean="0">
                <a:solidFill>
                  <a:schemeClr val="accent1"/>
                </a:solidFill>
                <a:ea typeface="SimSun" panose="02010600030101010101" pitchFamily="2" charset="-122"/>
              </a:rPr>
              <a:t>minterm</a:t>
            </a:r>
            <a:r>
              <a:rPr lang="en-US" altLang="zh-CN" dirty="0" smtClean="0">
                <a:solidFill>
                  <a:schemeClr val="accent1"/>
                </a:solidFill>
                <a:ea typeface="SimSun" panose="02010600030101010101" pitchFamily="2" charset="-122"/>
              </a:rPr>
              <a:t> fragment </a:t>
            </a:r>
            <a:r>
              <a:rPr lang="en-US" altLang="zh-CN" dirty="0" smtClean="0">
                <a:solidFill>
                  <a:srgbClr val="000000"/>
                </a:solidFill>
                <a:ea typeface="SimSun" panose="02010600030101010101" pitchFamily="2" charset="-122"/>
              </a:rPr>
              <a:t>defined by </a:t>
            </a:r>
            <a:r>
              <a:rPr lang="en-US" altLang="zh-CN" i="1" dirty="0" err="1" smtClean="0">
                <a:solidFill>
                  <a:srgbClr val="000000"/>
                </a:solidFill>
                <a:ea typeface="SimSun" panose="02010600030101010101" pitchFamily="2" charset="-122"/>
              </a:rPr>
              <a:t>P</a:t>
            </a:r>
            <a:r>
              <a:rPr lang="en-US" altLang="zh-CN" i="1" baseline="-25000" dirty="0" err="1" smtClean="0">
                <a:solidFill>
                  <a:srgbClr val="000000"/>
                </a:solidFill>
                <a:ea typeface="SimSun" panose="02010600030101010101" pitchFamily="2" charset="-122"/>
              </a:rPr>
              <a:t>r</a:t>
            </a:r>
            <a:endParaRPr lang="en-US" altLang="zh-CN" i="1" baseline="-25000" dirty="0" smtClean="0">
              <a:solidFill>
                <a:srgbClr val="000000"/>
              </a:solidFill>
              <a:ea typeface="SimSun" panose="02010600030101010101" pitchFamily="2" charset="-122"/>
            </a:endParaRPr>
          </a:p>
          <a:p>
            <a:pPr lvl="3">
              <a:lnSpc>
                <a:spcPct val="100000"/>
              </a:lnSpc>
            </a:pPr>
            <a:r>
              <a:rPr lang="en-US" altLang="zh-CN" dirty="0" smtClean="0">
                <a:solidFill>
                  <a:srgbClr val="0000CD"/>
                </a:solidFill>
                <a:ea typeface="SimSun" panose="02010600030101010101" pitchFamily="2" charset="-122"/>
              </a:rPr>
              <a:t>have the same probability (</a:t>
            </a:r>
            <a:r>
              <a:rPr lang="en-US" altLang="zh-CN" dirty="0" smtClean="0">
                <a:solidFill>
                  <a:schemeClr val="accent1"/>
                </a:solidFill>
                <a:ea typeface="SimSun" panose="02010600030101010101" pitchFamily="2" charset="-122"/>
              </a:rPr>
              <a:t>homogeneous</a:t>
            </a:r>
            <a:r>
              <a:rPr lang="en-US" altLang="zh-CN" dirty="0" smtClean="0">
                <a:solidFill>
                  <a:srgbClr val="0000CD"/>
                </a:solidFill>
                <a:ea typeface="SimSun" panose="02010600030101010101" pitchFamily="2" charset="-122"/>
              </a:rPr>
              <a:t>) </a:t>
            </a:r>
            <a:r>
              <a:rPr lang="en-US" altLang="zh-CN" dirty="0" smtClean="0">
                <a:solidFill>
                  <a:srgbClr val="000000"/>
                </a:solidFill>
                <a:ea typeface="SimSun" panose="02010600030101010101" pitchFamily="2" charset="-122"/>
              </a:rPr>
              <a:t>of being accessed by every application</a:t>
            </a:r>
          </a:p>
          <a:p>
            <a:pPr lvl="3">
              <a:lnSpc>
                <a:spcPct val="100000"/>
              </a:lnSpc>
            </a:pPr>
            <a:endParaRPr lang="en-US" altLang="zh-CN" dirty="0" smtClean="0">
              <a:solidFill>
                <a:srgbClr val="000000"/>
              </a:solidFill>
              <a:ea typeface="SimSun" panose="02010600030101010101" pitchFamily="2" charset="-122"/>
            </a:endParaRPr>
          </a:p>
          <a:p>
            <a:pPr lvl="1">
              <a:lnSpc>
                <a:spcPct val="100000"/>
              </a:lnSpc>
            </a:pPr>
            <a:r>
              <a:rPr lang="en-US" altLang="zh-CN" dirty="0" smtClean="0">
                <a:solidFill>
                  <a:srgbClr val="000000"/>
                </a:solidFill>
                <a:ea typeface="SimSun" panose="02010600030101010101" pitchFamily="2" charset="-122"/>
              </a:rPr>
              <a:t>i.e., any two tuples in the fragment have </a:t>
            </a:r>
            <a:r>
              <a:rPr lang="en-US" altLang="zh-CN" dirty="0" smtClean="0">
                <a:solidFill>
                  <a:schemeClr val="accent2"/>
                </a:solidFill>
                <a:ea typeface="SimSun" panose="02010600030101010101" pitchFamily="2" charset="-122"/>
              </a:rPr>
              <a:t>the same access frequency by every application</a:t>
            </a:r>
          </a:p>
          <a:p>
            <a:pPr>
              <a:lnSpc>
                <a:spcPct val="100000"/>
              </a:lnSpc>
            </a:pPr>
            <a:endParaRPr lang="zh-CN" altLang="en-US" dirty="0" smtClean="0">
              <a:ea typeface="SimSun" panose="02010600030101010101" pitchFamily="2" charset="-122"/>
            </a:endParaRPr>
          </a:p>
        </p:txBody>
      </p:sp>
      <p:sp>
        <p:nvSpPr>
          <p:cNvPr id="119812" name="Text Box 1028"/>
          <p:cNvSpPr txBox="1">
            <a:spLocks noChangeArrowheads="1"/>
          </p:cNvSpPr>
          <p:nvPr/>
        </p:nvSpPr>
        <p:spPr bwMode="auto">
          <a:xfrm>
            <a:off x="452438" y="5253038"/>
            <a:ext cx="7848600" cy="757237"/>
          </a:xfrm>
          <a:prstGeom prst="rect">
            <a:avLst/>
          </a:prstGeom>
          <a:noFill/>
          <a:ln w="12700">
            <a:noFill/>
            <a:miter lim="800000"/>
            <a:headEnd/>
            <a:tailEnd/>
          </a:ln>
        </p:spPr>
        <p:txBody>
          <a:bodyPr>
            <a:spAutoFit/>
          </a:bodyPr>
          <a:lstStyle/>
          <a:p>
            <a:pPr>
              <a:lnSpc>
                <a:spcPct val="90000"/>
              </a:lnSpc>
              <a:defRPr/>
            </a:pPr>
            <a:r>
              <a:rPr lang="zh-CN" altLang="en-US" sz="2400" b="1" dirty="0">
                <a:latin typeface="Times New Roman" pitchFamily="18" charset="0"/>
                <a:ea typeface="楷体_GB2312" pitchFamily="49" charset="-122"/>
              </a:rPr>
              <a:t>当且仅当由任一应用对</a:t>
            </a:r>
            <a:r>
              <a:rPr lang="zh-CN" altLang="en-US" sz="2400" b="1" dirty="0">
                <a:solidFill>
                  <a:schemeClr val="accent2"/>
                </a:solidFill>
                <a:latin typeface="Times New Roman" pitchFamily="18" charset="0"/>
                <a:ea typeface="楷体_GB2312" pitchFamily="49" charset="-122"/>
              </a:rPr>
              <a:t>属于同</a:t>
            </a:r>
            <a:r>
              <a:rPr lang="zh-CN" altLang="en-US" sz="2400" b="1" dirty="0" smtClean="0">
                <a:solidFill>
                  <a:schemeClr val="accent2"/>
                </a:solidFill>
                <a:latin typeface="Times New Roman" pitchFamily="18" charset="0"/>
                <a:ea typeface="楷体_GB2312" pitchFamily="49" charset="-122"/>
              </a:rPr>
              <a:t>一分割（</a:t>
            </a:r>
            <a:r>
              <a:rPr lang="zh-CN" altLang="en-US" sz="2400" b="1" dirty="0">
                <a:solidFill>
                  <a:schemeClr val="accent2"/>
                </a:solidFill>
                <a:latin typeface="Times New Roman" pitchFamily="18" charset="0"/>
                <a:ea typeface="楷体_GB2312" pitchFamily="49" charset="-122"/>
              </a:rPr>
              <a:t>分段）</a:t>
            </a:r>
            <a:r>
              <a:rPr lang="zh-CN" altLang="en-US" sz="2400" b="1" dirty="0">
                <a:latin typeface="Times New Roman" pitchFamily="18" charset="0"/>
                <a:ea typeface="楷体_GB2312" pitchFamily="49" charset="-122"/>
              </a:rPr>
              <a:t>的任意两个元组进行访问的概率是相同时，称谓词集合是</a:t>
            </a:r>
            <a:r>
              <a:rPr lang="zh-CN" altLang="en-US" sz="2400" b="1" dirty="0">
                <a:solidFill>
                  <a:schemeClr val="accent6"/>
                </a:solidFill>
                <a:latin typeface="Times New Roman" pitchFamily="18" charset="0"/>
                <a:ea typeface="楷体_GB2312" pitchFamily="49" charset="-122"/>
              </a:rPr>
              <a:t>完备</a:t>
            </a:r>
            <a:r>
              <a:rPr lang="zh-CN" altLang="en-US" sz="2400" b="1" dirty="0">
                <a:latin typeface="Times New Roman" pitchFamily="18" charset="0"/>
                <a:ea typeface="楷体_GB2312" pitchFamily="49" charset="-122"/>
              </a:rPr>
              <a:t>的</a:t>
            </a:r>
          </a:p>
        </p:txBody>
      </p:sp>
      <p:sp>
        <p:nvSpPr>
          <p:cNvPr id="75781" name="Rectangle 1029"/>
          <p:cNvSpPr>
            <a:spLocks noChangeArrowheads="1"/>
          </p:cNvSpPr>
          <p:nvPr/>
        </p:nvSpPr>
        <p:spPr bwMode="auto">
          <a:xfrm>
            <a:off x="6400800" y="1524000"/>
            <a:ext cx="16843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latin typeface="Comic Sans MS" panose="030F0702030302020204" pitchFamily="66" charset="0"/>
                <a:ea typeface="SimSun" panose="02010600030101010101" pitchFamily="2" charset="-122"/>
              </a:rPr>
              <a:t>uniformity</a:t>
            </a:r>
            <a:endParaRPr lang="zh-CN" altLang="en-US">
              <a:latin typeface="Comic Sans MS" panose="030F0702030302020204" pitchFamily="66" charset="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 calcmode="lin" valueType="num">
                                      <p:cBhvr additive="base">
                                        <p:cTn id="7" dur="500" fill="hold"/>
                                        <p:tgtEl>
                                          <p:spTgt spid="119812"/>
                                        </p:tgtEl>
                                        <p:attrNameLst>
                                          <p:attrName>ppt_x</p:attrName>
                                        </p:attrNameLst>
                                      </p:cBhvr>
                                      <p:tavLst>
                                        <p:tav tm="0">
                                          <p:val>
                                            <p:strVal val="#ppt_x"/>
                                          </p:val>
                                        </p:tav>
                                        <p:tav tm="100000">
                                          <p:val>
                                            <p:strVal val="#ppt_x"/>
                                          </p:val>
                                        </p:tav>
                                      </p:tavLst>
                                    </p:anim>
                                    <p:anim calcmode="lin" valueType="num">
                                      <p:cBhvr additive="base">
                                        <p:cTn id="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72707" name="Rectangle 1027"/>
          <p:cNvSpPr>
            <a:spLocks noGrp="1" noChangeArrowheads="1"/>
          </p:cNvSpPr>
          <p:nvPr>
            <p:ph type="body" idx="1"/>
          </p:nvPr>
        </p:nvSpPr>
        <p:spPr/>
        <p:txBody>
          <a:bodyPr/>
          <a:lstStyle/>
          <a:p>
            <a:pPr>
              <a:defRPr/>
            </a:pPr>
            <a:r>
              <a:rPr lang="en-US" altLang="zh-CN" dirty="0" smtClean="0">
                <a:latin typeface="Comic Sans MS" pitchFamily="66" charset="0"/>
                <a:ea typeface="SimSun" pitchFamily="2" charset="-122"/>
              </a:rPr>
              <a:t>(Ex3.9) Completeness of simple predicates</a:t>
            </a:r>
          </a:p>
          <a:p>
            <a:pPr lvl="2">
              <a:defRPr/>
            </a:pPr>
            <a:r>
              <a:rPr lang="en-US" altLang="zh-CN" dirty="0" smtClean="0">
                <a:ea typeface="SimSun" pitchFamily="2" charset="-122"/>
              </a:rPr>
              <a:t>Assume relation </a:t>
            </a:r>
            <a:r>
              <a:rPr lang="en-US" altLang="zh-CN" dirty="0" smtClean="0">
                <a:solidFill>
                  <a:schemeClr val="accent6"/>
                </a:solidFill>
                <a:ea typeface="SimSun" pitchFamily="2" charset="-122"/>
              </a:rPr>
              <a:t>PROJ(PNO,PNAME,BUDGET,LOC) </a:t>
            </a:r>
            <a:r>
              <a:rPr lang="en-US" altLang="zh-CN" dirty="0" smtClean="0">
                <a:ea typeface="SimSun" pitchFamily="2" charset="-122"/>
              </a:rPr>
              <a:t>has </a:t>
            </a:r>
            <a:r>
              <a:rPr lang="en-US" altLang="zh-CN" dirty="0" smtClean="0">
                <a:solidFill>
                  <a:schemeClr val="accent2"/>
                </a:solidFill>
                <a:ea typeface="SimSun" pitchFamily="2" charset="-122"/>
              </a:rPr>
              <a:t>two applications</a:t>
            </a:r>
            <a:r>
              <a:rPr lang="en-US" altLang="zh-CN" dirty="0" smtClean="0">
                <a:ea typeface="SimSun" pitchFamily="2" charset="-122"/>
              </a:rPr>
              <a:t> defined on it</a:t>
            </a:r>
          </a:p>
          <a:p>
            <a:pPr lvl="1">
              <a:defRPr/>
            </a:pPr>
            <a:r>
              <a:rPr lang="en-US" altLang="zh-CN" dirty="0" smtClean="0">
                <a:solidFill>
                  <a:schemeClr val="accent2"/>
                </a:solidFill>
                <a:ea typeface="SimSun" pitchFamily="2" charset="-122"/>
              </a:rPr>
              <a:t>Application 1</a:t>
            </a:r>
          </a:p>
          <a:p>
            <a:pPr lvl="2">
              <a:defRPr/>
            </a:pPr>
            <a:r>
              <a:rPr lang="en-US" altLang="zh-CN" dirty="0" smtClean="0">
                <a:ea typeface="SimSun" pitchFamily="2" charset="-122"/>
              </a:rPr>
              <a:t>Find the budgets of projects at </a:t>
            </a:r>
            <a:r>
              <a:rPr lang="en-US" altLang="zh-CN" dirty="0" smtClean="0">
                <a:solidFill>
                  <a:schemeClr val="accent6"/>
                </a:solidFill>
                <a:ea typeface="SimSun" pitchFamily="2" charset="-122"/>
              </a:rPr>
              <a:t>“Shanghai”.</a:t>
            </a:r>
          </a:p>
          <a:p>
            <a:pPr lvl="2">
              <a:defRPr/>
            </a:pPr>
            <a:r>
              <a:rPr lang="en-US" altLang="zh-CN" dirty="0" smtClean="0">
                <a:ea typeface="SimSun" pitchFamily="2" charset="-122"/>
              </a:rPr>
              <a:t>Find the budgets of projects at </a:t>
            </a:r>
            <a:r>
              <a:rPr lang="en-US" altLang="zh-CN" dirty="0" smtClean="0">
                <a:solidFill>
                  <a:schemeClr val="accent6"/>
                </a:solidFill>
                <a:ea typeface="SimSun" pitchFamily="2" charset="-122"/>
              </a:rPr>
              <a:t>“Beijing”.</a:t>
            </a:r>
          </a:p>
          <a:p>
            <a:pPr lvl="2">
              <a:defRPr/>
            </a:pPr>
            <a:r>
              <a:rPr lang="en-US" altLang="zh-CN" dirty="0" smtClean="0">
                <a:ea typeface="SimSun" pitchFamily="2" charset="-122"/>
              </a:rPr>
              <a:t>Find the budgets of projects at </a:t>
            </a:r>
            <a:r>
              <a:rPr lang="en-US" altLang="zh-CN" dirty="0" smtClean="0">
                <a:solidFill>
                  <a:schemeClr val="accent6"/>
                </a:solidFill>
                <a:ea typeface="SimSun" pitchFamily="2" charset="-122"/>
              </a:rPr>
              <a:t>“Tianjin”.</a:t>
            </a:r>
          </a:p>
          <a:p>
            <a:pPr lvl="2">
              <a:defRPr/>
            </a:pPr>
            <a:endParaRPr lang="en-US" altLang="zh-CN" dirty="0" smtClean="0">
              <a:solidFill>
                <a:schemeClr val="accent6"/>
              </a:solidFill>
              <a:ea typeface="SimSun" pitchFamily="2" charset="-122"/>
            </a:endParaRPr>
          </a:p>
          <a:p>
            <a:pPr lvl="1">
              <a:defRPr/>
            </a:pPr>
            <a:r>
              <a:rPr lang="en-US" altLang="zh-CN" dirty="0" smtClean="0">
                <a:solidFill>
                  <a:schemeClr val="accent2"/>
                </a:solidFill>
                <a:ea typeface="SimSun" pitchFamily="2" charset="-122"/>
              </a:rPr>
              <a:t>Application 2</a:t>
            </a:r>
          </a:p>
          <a:p>
            <a:pPr lvl="2">
              <a:defRPr/>
            </a:pPr>
            <a:r>
              <a:rPr lang="en-US" altLang="zh-CN" dirty="0" smtClean="0">
                <a:ea typeface="SimSun" pitchFamily="2" charset="-122"/>
              </a:rPr>
              <a:t>Find projects with budgets less than </a:t>
            </a:r>
            <a:r>
              <a:rPr lang="en-US" altLang="zh-CN" dirty="0" smtClean="0">
                <a:solidFill>
                  <a:schemeClr val="accent6"/>
                </a:solidFill>
                <a:ea typeface="SimSun" pitchFamily="2" charset="-122"/>
              </a:rPr>
              <a:t>$200000</a:t>
            </a:r>
            <a:r>
              <a:rPr lang="en-US" altLang="zh-CN" dirty="0" smtClean="0">
                <a:ea typeface="SimSun" pitchFamily="2" charset="-122"/>
              </a:rPr>
              <a:t>.</a:t>
            </a:r>
          </a:p>
          <a:p>
            <a:pPr lvl="2">
              <a:defRPr/>
            </a:pPr>
            <a:r>
              <a:rPr lang="en-US" altLang="zh-CN" dirty="0" smtClean="0">
                <a:ea typeface="SimSun" pitchFamily="2" charset="-122"/>
              </a:rPr>
              <a:t>Find projects with budgets greater than or equal to </a:t>
            </a:r>
            <a:r>
              <a:rPr lang="en-US" altLang="zh-CN" dirty="0" smtClean="0">
                <a:solidFill>
                  <a:schemeClr val="accent6"/>
                </a:solidFill>
                <a:ea typeface="SimSun" pitchFamily="2" charset="-122"/>
              </a:rPr>
              <a:t>$200000</a:t>
            </a:r>
            <a:r>
              <a:rPr lang="en-US" altLang="zh-CN" dirty="0" smtClean="0">
                <a:ea typeface="SimSun" pitchFamily="2" charset="-122"/>
              </a:rPr>
              <a:t>.</a:t>
            </a:r>
          </a:p>
          <a:p>
            <a:pPr>
              <a:defRPr/>
            </a:pPr>
            <a:endParaRPr lang="zh-CN" altLang="en-US" dirty="0" smtClean="0">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73731" name="Rectangle 1027"/>
          <p:cNvSpPr>
            <a:spLocks noGrp="1" noChangeArrowheads="1"/>
          </p:cNvSpPr>
          <p:nvPr>
            <p:ph type="body" idx="1"/>
          </p:nvPr>
        </p:nvSpPr>
        <p:spPr>
          <a:xfrm>
            <a:off x="381000" y="1524000"/>
            <a:ext cx="7620000" cy="4419600"/>
          </a:xfrm>
        </p:spPr>
        <p:txBody>
          <a:bodyPr/>
          <a:lstStyle/>
          <a:p>
            <a:pPr>
              <a:lnSpc>
                <a:spcPct val="100000"/>
              </a:lnSpc>
              <a:defRPr/>
            </a:pPr>
            <a:r>
              <a:rPr lang="zh-CN" altLang="en-US" dirty="0" smtClean="0">
                <a:latin typeface="Comic Sans MS" pitchFamily="66" charset="0"/>
                <a:ea typeface="SimSun" pitchFamily="2" charset="-122"/>
              </a:rPr>
              <a:t>(</a:t>
            </a:r>
            <a:r>
              <a:rPr lang="en-US" altLang="zh-CN" dirty="0" smtClean="0">
                <a:latin typeface="Comic Sans MS" pitchFamily="66" charset="0"/>
                <a:ea typeface="SimSun" pitchFamily="2" charset="-122"/>
              </a:rPr>
              <a:t>Example cont’d)</a:t>
            </a:r>
          </a:p>
          <a:p>
            <a:pPr lvl="1">
              <a:lnSpc>
                <a:spcPct val="100000"/>
              </a:lnSpc>
              <a:defRPr/>
            </a:pPr>
            <a:r>
              <a:rPr lang="en-US" altLang="zh-CN" dirty="0" smtClean="0">
                <a:ea typeface="SimSun" pitchFamily="2" charset="-122"/>
              </a:rPr>
              <a:t>According to application1,</a:t>
            </a:r>
          </a:p>
          <a:p>
            <a:pPr lvl="2">
              <a:lnSpc>
                <a:spcPct val="100000"/>
              </a:lnSpc>
              <a:defRPr/>
            </a:pPr>
            <a:r>
              <a:rPr lang="en-US" altLang="zh-CN" i="1" dirty="0" smtClean="0">
                <a:solidFill>
                  <a:schemeClr val="accent6"/>
                </a:solidFill>
                <a:ea typeface="SimSun" pitchFamily="2" charset="-122"/>
              </a:rPr>
              <a:t>P</a:t>
            </a:r>
            <a:r>
              <a:rPr lang="en-US" altLang="zh-CN" i="1" baseline="-25000" dirty="0" smtClean="0">
                <a:solidFill>
                  <a:schemeClr val="accent6"/>
                </a:solidFill>
                <a:ea typeface="SimSun" pitchFamily="2" charset="-122"/>
              </a:rPr>
              <a:t>r</a:t>
            </a:r>
            <a:r>
              <a:rPr lang="en-US" altLang="zh-CN" i="1" dirty="0" smtClean="0">
                <a:solidFill>
                  <a:schemeClr val="accent6"/>
                </a:solidFill>
                <a:ea typeface="SimSun" pitchFamily="2" charset="-122"/>
              </a:rPr>
              <a:t> </a:t>
            </a:r>
            <a:r>
              <a:rPr lang="en-US" altLang="zh-CN" dirty="0" smtClean="0">
                <a:ea typeface="SimSun" pitchFamily="2" charset="-122"/>
              </a:rPr>
              <a:t>= {LOC=“</a:t>
            </a:r>
            <a:r>
              <a:rPr lang="en-US" altLang="zh-CN" dirty="0" err="1" smtClean="0">
                <a:ea typeface="SimSun" pitchFamily="2" charset="-122"/>
              </a:rPr>
              <a:t>Shanghai”,LOC</a:t>
            </a:r>
            <a:r>
              <a:rPr lang="en-US" altLang="zh-CN" dirty="0" smtClean="0">
                <a:ea typeface="SimSun" pitchFamily="2" charset="-122"/>
              </a:rPr>
              <a:t>=“</a:t>
            </a:r>
            <a:r>
              <a:rPr lang="en-US" altLang="zh-CN" dirty="0" err="1" smtClean="0">
                <a:ea typeface="SimSun" pitchFamily="2" charset="-122"/>
              </a:rPr>
              <a:t>Beijing”,LOC</a:t>
            </a:r>
            <a:r>
              <a:rPr lang="en-US" altLang="zh-CN" dirty="0" smtClean="0">
                <a:ea typeface="SimSun" pitchFamily="2" charset="-122"/>
              </a:rPr>
              <a:t> =“Tianjin”}</a:t>
            </a:r>
          </a:p>
          <a:p>
            <a:pPr lvl="3">
              <a:lnSpc>
                <a:spcPct val="100000"/>
              </a:lnSpc>
              <a:defRPr/>
            </a:pPr>
            <a:r>
              <a:rPr lang="en-US" altLang="zh-CN" dirty="0" smtClean="0">
                <a:ea typeface="SimSun" pitchFamily="2" charset="-122"/>
              </a:rPr>
              <a:t>but, this is </a:t>
            </a:r>
            <a:r>
              <a:rPr lang="en-US" altLang="zh-CN" dirty="0" smtClean="0">
                <a:solidFill>
                  <a:schemeClr val="accent1"/>
                </a:solidFill>
                <a:ea typeface="SimSun" pitchFamily="2" charset="-122"/>
              </a:rPr>
              <a:t>not complete</a:t>
            </a:r>
            <a:r>
              <a:rPr lang="en-US" altLang="zh-CN" dirty="0" smtClean="0">
                <a:ea typeface="SimSun" pitchFamily="2" charset="-122"/>
              </a:rPr>
              <a:t> </a:t>
            </a:r>
            <a:r>
              <a:rPr lang="en-US" altLang="zh-CN" dirty="0">
                <a:solidFill>
                  <a:schemeClr val="accent1"/>
                </a:solidFill>
                <a:ea typeface="SimSun" pitchFamily="2" charset="-122"/>
              </a:rPr>
              <a:t>with respect to application </a:t>
            </a:r>
            <a:r>
              <a:rPr lang="en-US" altLang="zh-CN" dirty="0" smtClean="0">
                <a:solidFill>
                  <a:schemeClr val="accent1"/>
                </a:solidFill>
                <a:ea typeface="SimSun" pitchFamily="2" charset="-122"/>
              </a:rPr>
              <a:t>2</a:t>
            </a:r>
            <a:r>
              <a:rPr lang="zh-CN" altLang="en-US" dirty="0" smtClean="0">
                <a:solidFill>
                  <a:schemeClr val="accent1"/>
                </a:solidFill>
                <a:ea typeface="SimSun" pitchFamily="2" charset="-122"/>
              </a:rPr>
              <a:t>（</a:t>
            </a:r>
            <a:r>
              <a:rPr lang="en-US" altLang="zh-CN" dirty="0">
                <a:latin typeface="Comic Sans MS" panose="030F0702030302020204" pitchFamily="66" charset="0"/>
                <a:ea typeface="SimSun" panose="02010600030101010101" pitchFamily="2" charset="-122"/>
              </a:rPr>
              <a:t> uniformity </a:t>
            </a:r>
            <a:r>
              <a:rPr lang="zh-CN" altLang="en-US" dirty="0" smtClean="0">
                <a:latin typeface="Comic Sans MS" panose="030F0702030302020204" pitchFamily="66" charset="0"/>
                <a:ea typeface="SimSun" panose="02010600030101010101" pitchFamily="2" charset="-122"/>
              </a:rPr>
              <a:t>？</a:t>
            </a:r>
            <a:r>
              <a:rPr lang="zh-CN" altLang="en-US" dirty="0" smtClean="0">
                <a:solidFill>
                  <a:schemeClr val="accent1"/>
                </a:solidFill>
                <a:ea typeface="SimSun" pitchFamily="2" charset="-122"/>
              </a:rPr>
              <a:t>）</a:t>
            </a:r>
            <a:endParaRPr lang="en-US" altLang="zh-CN" dirty="0">
              <a:solidFill>
                <a:schemeClr val="accent1"/>
              </a:solidFill>
              <a:ea typeface="SimSun" pitchFamily="2" charset="-122"/>
            </a:endParaRPr>
          </a:p>
          <a:p>
            <a:pPr lvl="3">
              <a:lnSpc>
                <a:spcPct val="100000"/>
              </a:lnSpc>
              <a:defRPr/>
            </a:pPr>
            <a:endParaRPr lang="en-US" altLang="zh-CN" dirty="0" smtClean="0">
              <a:ea typeface="SimSun" pitchFamily="2" charset="-122"/>
            </a:endParaRPr>
          </a:p>
          <a:p>
            <a:pPr lvl="1">
              <a:lnSpc>
                <a:spcPct val="100000"/>
              </a:lnSpc>
              <a:defRPr/>
            </a:pPr>
            <a:r>
              <a:rPr lang="en-US" altLang="zh-CN" dirty="0" smtClean="0">
                <a:ea typeface="SimSun" pitchFamily="2" charset="-122"/>
              </a:rPr>
              <a:t> Thus, modify</a:t>
            </a:r>
          </a:p>
          <a:p>
            <a:pPr lvl="2">
              <a:lnSpc>
                <a:spcPct val="100000"/>
              </a:lnSpc>
              <a:defRPr/>
            </a:pPr>
            <a:r>
              <a:rPr lang="en-US" altLang="zh-CN" i="1" dirty="0" smtClean="0">
                <a:solidFill>
                  <a:schemeClr val="accent6"/>
                </a:solidFill>
                <a:ea typeface="SimSun" pitchFamily="2" charset="-122"/>
              </a:rPr>
              <a:t>Pr</a:t>
            </a:r>
            <a:r>
              <a:rPr lang="en-US" altLang="zh-CN" i="1" dirty="0" smtClean="0">
                <a:ea typeface="SimSun" pitchFamily="2" charset="-122"/>
              </a:rPr>
              <a:t> </a:t>
            </a:r>
            <a:r>
              <a:rPr lang="en-US" altLang="zh-CN" dirty="0" smtClean="0">
                <a:ea typeface="SimSun" pitchFamily="2" charset="-122"/>
              </a:rPr>
              <a:t>= {LOC= “</a:t>
            </a:r>
            <a:r>
              <a:rPr lang="en-US" altLang="zh-CN" dirty="0" err="1" smtClean="0">
                <a:ea typeface="SimSun" pitchFamily="2" charset="-122"/>
              </a:rPr>
              <a:t>Shanghai”,LOC</a:t>
            </a:r>
            <a:r>
              <a:rPr lang="en-US" altLang="zh-CN" dirty="0" smtClean="0">
                <a:ea typeface="SimSun" pitchFamily="2" charset="-122"/>
              </a:rPr>
              <a:t>=“</a:t>
            </a:r>
            <a:r>
              <a:rPr lang="en-US" altLang="zh-CN" dirty="0" err="1" smtClean="0">
                <a:ea typeface="SimSun" pitchFamily="2" charset="-122"/>
              </a:rPr>
              <a:t>Beijing”,LOC</a:t>
            </a:r>
            <a:r>
              <a:rPr lang="en-US" altLang="zh-CN" dirty="0" smtClean="0">
                <a:ea typeface="SimSun" pitchFamily="2" charset="-122"/>
              </a:rPr>
              <a:t> =“Tianjin”, </a:t>
            </a:r>
            <a:r>
              <a:rPr lang="en-US" altLang="zh-CN" dirty="0" smtClean="0">
                <a:solidFill>
                  <a:srgbClr val="FF0000"/>
                </a:solidFill>
                <a:ea typeface="SimSun" pitchFamily="2" charset="-122"/>
              </a:rPr>
              <a:t>BUDGET</a:t>
            </a:r>
            <a:r>
              <a:rPr lang="en-US" altLang="zh-CN" dirty="0" smtClean="0">
                <a:solidFill>
                  <a:srgbClr val="FF0000"/>
                </a:solidFill>
                <a:latin typeface="SymbolMT" charset="-122"/>
                <a:ea typeface="SymbolMT" charset="-122"/>
              </a:rPr>
              <a:t>≤</a:t>
            </a:r>
            <a:r>
              <a:rPr lang="en-US" altLang="zh-CN" dirty="0" smtClean="0">
                <a:solidFill>
                  <a:srgbClr val="FF0000"/>
                </a:solidFill>
                <a:ea typeface="SimSun" pitchFamily="2" charset="-122"/>
              </a:rPr>
              <a:t>200000, BUDGET&gt;200000</a:t>
            </a:r>
            <a:r>
              <a:rPr lang="en-US" altLang="zh-CN" dirty="0" smtClean="0">
                <a:ea typeface="SimSun" pitchFamily="2" charset="-122"/>
              </a:rPr>
              <a:t>}</a:t>
            </a:r>
          </a:p>
          <a:p>
            <a:pPr lvl="1">
              <a:lnSpc>
                <a:spcPct val="100000"/>
              </a:lnSpc>
              <a:defRPr/>
            </a:pPr>
            <a:r>
              <a:rPr lang="en-US" altLang="zh-CN" dirty="0" smtClean="0">
                <a:ea typeface="SimSun" pitchFamily="2" charset="-122"/>
              </a:rPr>
              <a:t>Then, it is complete.</a:t>
            </a:r>
            <a:endParaRPr lang="en-US" altLang="zh-CN" dirty="0" smtClean="0">
              <a:latin typeface="Comic Sans MS" pitchFamily="66" charset="0"/>
              <a:ea typeface="SimSun" pitchFamily="2" charset="-122"/>
            </a:endParaRPr>
          </a:p>
          <a:p>
            <a:pPr>
              <a:lnSpc>
                <a:spcPct val="100000"/>
              </a:lnSpc>
              <a:defRPr/>
            </a:pPr>
            <a:endParaRPr lang="zh-CN" altLang="en-US" dirty="0" smtClean="0">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80899" name="Rectangle 1027"/>
          <p:cNvSpPr>
            <a:spLocks noGrp="1" noChangeArrowheads="1"/>
          </p:cNvSpPr>
          <p:nvPr>
            <p:ph type="body" idx="1"/>
          </p:nvPr>
        </p:nvSpPr>
        <p:spPr/>
        <p:txBody>
          <a:bodyPr/>
          <a:lstStyle/>
          <a:p>
            <a:r>
              <a:rPr lang="en-US" altLang="zh-CN" smtClean="0">
                <a:solidFill>
                  <a:schemeClr val="accent2"/>
                </a:solidFill>
                <a:ea typeface="SimSun" panose="02010600030101010101" pitchFamily="2" charset="-122"/>
              </a:rPr>
              <a:t>Minimality</a:t>
            </a:r>
            <a:r>
              <a:rPr lang="en-US" altLang="zh-CN" smtClean="0">
                <a:ea typeface="SimSun" panose="02010600030101010101" pitchFamily="2" charset="-122"/>
              </a:rPr>
              <a:t> of simple predicates</a:t>
            </a:r>
          </a:p>
          <a:p>
            <a:pPr lvl="1"/>
            <a:r>
              <a:rPr lang="en-US" altLang="zh-CN" smtClean="0">
                <a:ea typeface="SimSun" panose="02010600030101010101" pitchFamily="2" charset="-122"/>
              </a:rPr>
              <a:t>The simple predicate should be </a:t>
            </a:r>
            <a:r>
              <a:rPr lang="en-US" altLang="zh-CN" i="1" smtClean="0">
                <a:solidFill>
                  <a:schemeClr val="accent2"/>
                </a:solidFill>
                <a:ea typeface="SimSun" panose="02010600030101010101" pitchFamily="2" charset="-122"/>
              </a:rPr>
              <a:t>relevant(</a:t>
            </a:r>
            <a:r>
              <a:rPr lang="zh-CN" altLang="en-US" i="1" smtClean="0">
                <a:solidFill>
                  <a:schemeClr val="accent2"/>
                </a:solidFill>
                <a:ea typeface="SimSun" panose="02010600030101010101" pitchFamily="2" charset="-122"/>
              </a:rPr>
              <a:t>相关</a:t>
            </a:r>
            <a:r>
              <a:rPr lang="en-US" altLang="zh-CN" i="1" smtClean="0">
                <a:solidFill>
                  <a:schemeClr val="accent2"/>
                </a:solidFill>
                <a:ea typeface="SimSun" panose="02010600030101010101" pitchFamily="2" charset="-122"/>
              </a:rPr>
              <a:t>)</a:t>
            </a:r>
          </a:p>
          <a:p>
            <a:pPr lvl="1"/>
            <a:endParaRPr lang="en-US" altLang="zh-CN" smtClean="0">
              <a:solidFill>
                <a:schemeClr val="accent2"/>
              </a:solidFill>
              <a:ea typeface="SimSun" panose="02010600030101010101" pitchFamily="2" charset="-122"/>
            </a:endParaRPr>
          </a:p>
          <a:p>
            <a:pPr lvl="1"/>
            <a:endParaRPr lang="en-US" altLang="zh-CN" smtClean="0">
              <a:solidFill>
                <a:schemeClr val="accent2"/>
              </a:solidFill>
              <a:ea typeface="SimSun" panose="02010600030101010101" pitchFamily="2" charset="-122"/>
            </a:endParaRPr>
          </a:p>
          <a:p>
            <a:pPr lvl="1"/>
            <a:endParaRPr lang="en-US" altLang="zh-CN" smtClean="0">
              <a:solidFill>
                <a:schemeClr val="accent2"/>
              </a:solidFill>
              <a:ea typeface="SimSun" panose="02010600030101010101" pitchFamily="2" charset="-122"/>
            </a:endParaRPr>
          </a:p>
          <a:p>
            <a:pPr lvl="1"/>
            <a:endParaRPr lang="en-US" altLang="zh-CN" smtClean="0">
              <a:solidFill>
                <a:schemeClr val="accent2"/>
              </a:solidFill>
              <a:ea typeface="SimSun" panose="02010600030101010101" pitchFamily="2" charset="-122"/>
            </a:endParaRPr>
          </a:p>
          <a:p>
            <a:pPr lvl="1"/>
            <a:endParaRPr lang="en-US" altLang="zh-CN" smtClean="0">
              <a:solidFill>
                <a:schemeClr val="accent2"/>
              </a:solidFill>
              <a:ea typeface="SimSun" panose="02010600030101010101" pitchFamily="2" charset="-122"/>
            </a:endParaRPr>
          </a:p>
          <a:p>
            <a:pPr lvl="2"/>
            <a:r>
              <a:rPr lang="en-US" altLang="zh-CN" smtClean="0">
                <a:solidFill>
                  <a:schemeClr val="accent2"/>
                </a:solidFill>
                <a:ea typeface="SimSun" panose="02010600030101010101" pitchFamily="2" charset="-122"/>
              </a:rPr>
              <a:t>In other words</a:t>
            </a:r>
            <a:r>
              <a:rPr lang="en-US" altLang="zh-CN" smtClean="0">
                <a:ea typeface="SimSun" panose="02010600030101010101" pitchFamily="2" charset="-122"/>
              </a:rPr>
              <a:t>, the simple predicate should be </a:t>
            </a:r>
            <a:r>
              <a:rPr lang="en-US" altLang="zh-CN" i="1" smtClean="0">
                <a:solidFill>
                  <a:schemeClr val="accent2"/>
                </a:solidFill>
                <a:ea typeface="SimSun" panose="02010600030101010101" pitchFamily="2" charset="-122"/>
              </a:rPr>
              <a:t>relevant</a:t>
            </a:r>
            <a:r>
              <a:rPr lang="en-US" altLang="zh-CN" i="1" smtClean="0">
                <a:ea typeface="SimSun" panose="02010600030101010101" pitchFamily="2" charset="-122"/>
              </a:rPr>
              <a:t> </a:t>
            </a:r>
            <a:r>
              <a:rPr lang="en-US" altLang="zh-CN" smtClean="0">
                <a:ea typeface="SimSun" panose="02010600030101010101" pitchFamily="2" charset="-122"/>
              </a:rPr>
              <a:t>in determining a fragmentation</a:t>
            </a:r>
          </a:p>
          <a:p>
            <a:pPr lvl="1"/>
            <a:r>
              <a:rPr lang="en-US" altLang="zh-CN" smtClean="0">
                <a:ea typeface="SimSun" panose="02010600030101010101" pitchFamily="2" charset="-122"/>
              </a:rPr>
              <a:t>If all the predicates of a set </a:t>
            </a:r>
            <a:r>
              <a:rPr lang="en-US" altLang="zh-CN" i="1" smtClean="0">
                <a:solidFill>
                  <a:srgbClr val="FF0000"/>
                </a:solidFill>
                <a:ea typeface="SimSun" panose="02010600030101010101" pitchFamily="2" charset="-122"/>
              </a:rPr>
              <a:t>P</a:t>
            </a:r>
            <a:r>
              <a:rPr lang="en-US" altLang="zh-CN" i="1" baseline="-25000" smtClean="0">
                <a:solidFill>
                  <a:srgbClr val="FF0000"/>
                </a:solidFill>
                <a:ea typeface="SimSun" panose="02010600030101010101" pitchFamily="2" charset="-122"/>
              </a:rPr>
              <a:t>r</a:t>
            </a:r>
            <a:r>
              <a:rPr lang="en-US" altLang="zh-CN" i="1" smtClean="0">
                <a:solidFill>
                  <a:srgbClr val="FF0000"/>
                </a:solidFill>
                <a:ea typeface="SimSun" panose="02010600030101010101" pitchFamily="2" charset="-122"/>
              </a:rPr>
              <a:t> </a:t>
            </a:r>
            <a:r>
              <a:rPr lang="en-US" altLang="zh-CN" smtClean="0">
                <a:ea typeface="SimSun" panose="02010600030101010101" pitchFamily="2" charset="-122"/>
              </a:rPr>
              <a:t>are relevant,</a:t>
            </a:r>
            <a:r>
              <a:rPr lang="zh-CN" altLang="en-US" smtClean="0">
                <a:ea typeface="SimSun" panose="02010600030101010101" pitchFamily="2" charset="-122"/>
              </a:rPr>
              <a:t> </a:t>
            </a:r>
            <a:r>
              <a:rPr lang="en-US" altLang="zh-CN" smtClean="0">
                <a:ea typeface="SimSun" panose="02010600030101010101" pitchFamily="2" charset="-122"/>
              </a:rPr>
              <a:t>then </a:t>
            </a:r>
            <a:r>
              <a:rPr lang="en-US" altLang="zh-CN" i="1" smtClean="0">
                <a:solidFill>
                  <a:srgbClr val="FF0000"/>
                </a:solidFill>
                <a:ea typeface="SimSun" panose="02010600030101010101" pitchFamily="2" charset="-122"/>
              </a:rPr>
              <a:t>P</a:t>
            </a:r>
            <a:r>
              <a:rPr lang="en-US" altLang="zh-CN" i="1" baseline="-25000" smtClean="0">
                <a:solidFill>
                  <a:srgbClr val="FF0000"/>
                </a:solidFill>
                <a:ea typeface="SimSun" panose="02010600030101010101" pitchFamily="2" charset="-122"/>
              </a:rPr>
              <a:t>r</a:t>
            </a:r>
            <a:r>
              <a:rPr lang="en-US" altLang="zh-CN" i="1" smtClean="0">
                <a:ea typeface="SimSun" panose="02010600030101010101" pitchFamily="2" charset="-122"/>
              </a:rPr>
              <a:t> </a:t>
            </a:r>
            <a:r>
              <a:rPr lang="en-US" altLang="zh-CN" smtClean="0">
                <a:ea typeface="SimSun" panose="02010600030101010101" pitchFamily="2" charset="-122"/>
              </a:rPr>
              <a:t>is </a:t>
            </a:r>
            <a:r>
              <a:rPr lang="en-US" altLang="zh-CN" i="1" smtClean="0">
                <a:solidFill>
                  <a:schemeClr val="accent2"/>
                </a:solidFill>
                <a:ea typeface="SimSun" panose="02010600030101010101" pitchFamily="2" charset="-122"/>
              </a:rPr>
              <a:t>minimal</a:t>
            </a:r>
            <a:r>
              <a:rPr lang="zh-CN" altLang="en-US" i="1" smtClean="0">
                <a:solidFill>
                  <a:schemeClr val="accent2"/>
                </a:solidFill>
                <a:ea typeface="SimSun" panose="02010600030101010101" pitchFamily="2" charset="-122"/>
              </a:rPr>
              <a:t>（最小）</a:t>
            </a:r>
            <a:endParaRPr lang="en-US" altLang="zh-CN" i="1" smtClean="0">
              <a:solidFill>
                <a:schemeClr val="accent2"/>
              </a:solidFill>
              <a:ea typeface="SimSun" panose="02010600030101010101" pitchFamily="2" charset="-122"/>
            </a:endParaRPr>
          </a:p>
          <a:p>
            <a:endParaRPr lang="zh-CN" altLang="en-US" smtClean="0">
              <a:ea typeface="SimSun" panose="02010600030101010101" pitchFamily="2" charset="-122"/>
            </a:endParaRPr>
          </a:p>
        </p:txBody>
      </p:sp>
      <p:sp>
        <p:nvSpPr>
          <p:cNvPr id="122884" name="Text Box 1028"/>
          <p:cNvSpPr txBox="1">
            <a:spLocks noChangeArrowheads="1"/>
          </p:cNvSpPr>
          <p:nvPr/>
        </p:nvSpPr>
        <p:spPr bwMode="auto">
          <a:xfrm>
            <a:off x="417513" y="5611813"/>
            <a:ext cx="7920037" cy="398462"/>
          </a:xfrm>
          <a:prstGeom prst="rect">
            <a:avLst/>
          </a:prstGeom>
          <a:solidFill>
            <a:schemeClr val="tx2">
              <a:lumMod val="10000"/>
              <a:lumOff val="90000"/>
            </a:schemeClr>
          </a:solidFill>
          <a:ln w="12700">
            <a:noFill/>
            <a:miter lim="800000"/>
            <a:headEnd/>
            <a:tailEnd/>
          </a:ln>
        </p:spPr>
        <p:txBody>
          <a:bodyPr>
            <a:spAutoFit/>
          </a:bodyPr>
          <a:lstStyle/>
          <a:p>
            <a:pPr>
              <a:lnSpc>
                <a:spcPct val="90000"/>
              </a:lnSpc>
              <a:defRPr/>
            </a:pPr>
            <a:r>
              <a:rPr lang="zh-CN" altLang="en-US" sz="2200" b="1" dirty="0">
                <a:latin typeface="Times New Roman" pitchFamily="18" charset="0"/>
                <a:ea typeface="楷体_GB2312" pitchFamily="49" charset="-122"/>
              </a:rPr>
              <a:t>如果谓词集合</a:t>
            </a:r>
            <a:r>
              <a:rPr lang="en-US" altLang="zh-CN" sz="2200" b="1" dirty="0">
                <a:latin typeface="Times New Roman" pitchFamily="18" charset="0"/>
                <a:ea typeface="楷体_GB2312" pitchFamily="49" charset="-122"/>
              </a:rPr>
              <a:t>S</a:t>
            </a:r>
            <a:r>
              <a:rPr lang="zh-CN" altLang="en-US" sz="2200" b="1" dirty="0">
                <a:latin typeface="Times New Roman" pitchFamily="18" charset="0"/>
                <a:ea typeface="楷体_GB2312" pitchFamily="49" charset="-122"/>
              </a:rPr>
              <a:t>中的所有谓词与应用密切相关的，则称</a:t>
            </a:r>
            <a:r>
              <a:rPr lang="en-US" altLang="zh-CN" sz="2200" b="1" dirty="0">
                <a:latin typeface="Times New Roman" pitchFamily="18" charset="0"/>
                <a:ea typeface="楷体_GB2312" pitchFamily="49" charset="-122"/>
              </a:rPr>
              <a:t>S</a:t>
            </a:r>
            <a:r>
              <a:rPr lang="zh-CN" altLang="en-US" sz="2200" b="1" dirty="0">
                <a:latin typeface="Times New Roman" pitchFamily="18" charset="0"/>
                <a:ea typeface="楷体_GB2312" pitchFamily="49" charset="-122"/>
              </a:rPr>
              <a:t>是</a:t>
            </a:r>
            <a:r>
              <a:rPr lang="zh-CN" altLang="en-US" sz="2200" b="1" i="1" dirty="0">
                <a:solidFill>
                  <a:schemeClr val="accent2"/>
                </a:solidFill>
                <a:ea typeface="SimSun" pitchFamily="2" charset="-122"/>
              </a:rPr>
              <a:t>最小</a:t>
            </a:r>
          </a:p>
        </p:txBody>
      </p:sp>
      <p:sp>
        <p:nvSpPr>
          <p:cNvPr id="5" name="矩形 4"/>
          <p:cNvSpPr/>
          <p:nvPr/>
        </p:nvSpPr>
        <p:spPr>
          <a:xfrm>
            <a:off x="1100138" y="2300288"/>
            <a:ext cx="7070725" cy="1616075"/>
          </a:xfrm>
          <a:prstGeom prst="rect">
            <a:avLst/>
          </a:prstGeom>
          <a:solidFill>
            <a:schemeClr val="tx2">
              <a:lumMod val="10000"/>
              <a:lumOff val="90000"/>
            </a:schemeClr>
          </a:solidFill>
        </p:spPr>
        <p:txBody>
          <a:bodyPr>
            <a:spAutoFit/>
          </a:bodyPr>
          <a:lstStyle/>
          <a:p>
            <a:pPr>
              <a:lnSpc>
                <a:spcPct val="90000"/>
              </a:lnSpc>
              <a:defRPr/>
            </a:pPr>
            <a:r>
              <a:rPr lang="zh-CN" altLang="en-US" sz="2200" b="1" dirty="0">
                <a:latin typeface="Times New Roman" pitchFamily="18" charset="0"/>
                <a:ea typeface="楷体_GB2312" pitchFamily="49" charset="-122"/>
              </a:rPr>
              <a:t>一个简单谓词</a:t>
            </a:r>
            <a:r>
              <a:rPr lang="en-US" altLang="zh-CN" sz="2200" b="1" dirty="0">
                <a:solidFill>
                  <a:srgbClr val="FF0000"/>
                </a:solidFill>
                <a:latin typeface="Times New Roman" pitchFamily="18" charset="0"/>
                <a:ea typeface="楷体_GB2312" pitchFamily="49" charset="-122"/>
              </a:rPr>
              <a:t>p</a:t>
            </a:r>
            <a:r>
              <a:rPr lang="en-US" altLang="zh-CN" sz="2200" b="1" baseline="-25000" dirty="0">
                <a:solidFill>
                  <a:srgbClr val="FF0000"/>
                </a:solidFill>
                <a:latin typeface="Times New Roman" pitchFamily="18" charset="0"/>
                <a:ea typeface="楷体_GB2312" pitchFamily="49" charset="-122"/>
              </a:rPr>
              <a:t>i</a:t>
            </a:r>
            <a:r>
              <a:rPr lang="zh-CN" altLang="en-US" sz="2200" b="1" dirty="0">
                <a:latin typeface="Times New Roman" pitchFamily="18" charset="0"/>
                <a:ea typeface="楷体_GB2312" pitchFamily="49" charset="-122"/>
              </a:rPr>
              <a:t>和一个简单谓词集合</a:t>
            </a:r>
            <a:r>
              <a:rPr lang="en-US" altLang="zh-CN" sz="2200" b="1" dirty="0">
                <a:solidFill>
                  <a:srgbClr val="FF0000"/>
                </a:solidFill>
                <a:latin typeface="Times New Roman" pitchFamily="18" charset="0"/>
                <a:ea typeface="楷体_GB2312" pitchFamily="49" charset="-122"/>
              </a:rPr>
              <a:t>S</a:t>
            </a:r>
            <a:r>
              <a:rPr lang="zh-CN" altLang="en-US" sz="2200" b="1" dirty="0">
                <a:latin typeface="Times New Roman" pitchFamily="18" charset="0"/>
                <a:ea typeface="楷体_GB2312" pitchFamily="49" charset="-122"/>
              </a:rPr>
              <a:t>是</a:t>
            </a:r>
            <a:r>
              <a:rPr lang="zh-CN" altLang="en-US" sz="2200" b="1" dirty="0">
                <a:solidFill>
                  <a:schemeClr val="accent6"/>
                </a:solidFill>
                <a:latin typeface="Times New Roman" pitchFamily="18" charset="0"/>
                <a:ea typeface="楷体_GB2312" pitchFamily="49" charset="-122"/>
              </a:rPr>
              <a:t>相关</a:t>
            </a:r>
            <a:r>
              <a:rPr lang="zh-CN" altLang="en-US" sz="2200" b="1" dirty="0">
                <a:latin typeface="Times New Roman" pitchFamily="18" charset="0"/>
                <a:ea typeface="楷体_GB2312" pitchFamily="49" charset="-122"/>
              </a:rPr>
              <a:t>的，如果</a:t>
            </a:r>
            <a:r>
              <a:rPr lang="en-US" altLang="zh-CN" sz="2200" b="1" dirty="0">
                <a:latin typeface="Times New Roman" pitchFamily="18" charset="0"/>
                <a:ea typeface="楷体_GB2312" pitchFamily="49" charset="-122"/>
              </a:rPr>
              <a:t>S</a:t>
            </a:r>
            <a:r>
              <a:rPr lang="zh-CN" altLang="en-US" sz="2200" b="1" dirty="0">
                <a:latin typeface="Times New Roman" pitchFamily="18" charset="0"/>
                <a:ea typeface="楷体_GB2312" pitchFamily="49" charset="-122"/>
              </a:rPr>
              <a:t>中至少存在两个</a:t>
            </a:r>
            <a:r>
              <a:rPr lang="zh-CN" altLang="en-US" sz="2200" b="1" dirty="0">
                <a:solidFill>
                  <a:schemeClr val="accent6"/>
                </a:solidFill>
                <a:latin typeface="Times New Roman" pitchFamily="18" charset="0"/>
                <a:ea typeface="楷体_GB2312" pitchFamily="49" charset="-122"/>
              </a:rPr>
              <a:t>小项谓词</a:t>
            </a:r>
            <a:r>
              <a:rPr lang="zh-CN" altLang="en-US" sz="2200" b="1" dirty="0">
                <a:latin typeface="Times New Roman" pitchFamily="18" charset="0"/>
                <a:ea typeface="楷体_GB2312" pitchFamily="49" charset="-122"/>
              </a:rPr>
              <a:t>，他们之间的差别仅仅是</a:t>
            </a:r>
            <a:r>
              <a:rPr lang="en-US" altLang="zh-CN" sz="2200" b="1" dirty="0">
                <a:solidFill>
                  <a:srgbClr val="FF0000"/>
                </a:solidFill>
                <a:latin typeface="Times New Roman" pitchFamily="18" charset="0"/>
                <a:ea typeface="楷体_GB2312" pitchFamily="49" charset="-122"/>
              </a:rPr>
              <a:t>p</a:t>
            </a:r>
            <a:r>
              <a:rPr lang="en-US" altLang="zh-CN" sz="2200" b="1" baseline="-25000" dirty="0">
                <a:solidFill>
                  <a:srgbClr val="FF0000"/>
                </a:solidFill>
                <a:latin typeface="Times New Roman" pitchFamily="18" charset="0"/>
                <a:ea typeface="楷体_GB2312" pitchFamily="49" charset="-122"/>
              </a:rPr>
              <a:t>i</a:t>
            </a:r>
            <a:r>
              <a:rPr lang="zh-CN" altLang="en-US" sz="2200" b="1" dirty="0">
                <a:latin typeface="Times New Roman" pitchFamily="18" charset="0"/>
                <a:ea typeface="楷体_GB2312" pitchFamily="49" charset="-122"/>
              </a:rPr>
              <a:t>本身（即一个小项中，</a:t>
            </a:r>
            <a:r>
              <a:rPr lang="en-US" altLang="zh-CN" sz="2200" b="1" dirty="0">
                <a:latin typeface="Times New Roman" pitchFamily="18" charset="0"/>
                <a:ea typeface="楷体_GB2312" pitchFamily="49" charset="-122"/>
              </a:rPr>
              <a:t>p</a:t>
            </a:r>
            <a:r>
              <a:rPr lang="en-US" altLang="zh-CN" sz="2200" b="1" baseline="-25000" dirty="0">
                <a:latin typeface="Times New Roman" pitchFamily="18" charset="0"/>
                <a:ea typeface="楷体_GB2312" pitchFamily="49" charset="-122"/>
              </a:rPr>
              <a:t>i</a:t>
            </a:r>
            <a:r>
              <a:rPr lang="zh-CN" altLang="en-US" sz="2200" b="1" dirty="0">
                <a:latin typeface="Times New Roman" pitchFamily="18" charset="0"/>
                <a:ea typeface="楷体_GB2312" pitchFamily="49" charset="-122"/>
              </a:rPr>
              <a:t>是正常值，另一个是</a:t>
            </a:r>
            <a:r>
              <a:rPr lang="en-US" altLang="zh-CN" sz="2200" b="1" dirty="0">
                <a:latin typeface="Times New Roman" pitchFamily="18" charset="0"/>
                <a:ea typeface="楷体_GB2312" pitchFamily="49" charset="-122"/>
              </a:rPr>
              <a:t>p</a:t>
            </a:r>
            <a:r>
              <a:rPr lang="en-US" altLang="zh-CN" sz="2200" b="1" baseline="-25000" dirty="0">
                <a:latin typeface="Times New Roman" pitchFamily="18" charset="0"/>
                <a:ea typeface="楷体_GB2312" pitchFamily="49" charset="-122"/>
              </a:rPr>
              <a:t>i</a:t>
            </a:r>
            <a:r>
              <a:rPr lang="zh-CN" altLang="en-US" sz="2200" b="1" dirty="0">
                <a:latin typeface="Times New Roman" pitchFamily="18" charset="0"/>
                <a:ea typeface="楷体_GB2312" pitchFamily="49" charset="-122"/>
              </a:rPr>
              <a:t>的逆），而且，使得</a:t>
            </a:r>
            <a:r>
              <a:rPr lang="zh-CN" altLang="en-US" sz="2200" b="1" dirty="0">
                <a:solidFill>
                  <a:schemeClr val="accent6"/>
                </a:solidFill>
                <a:latin typeface="Times New Roman" pitchFamily="18" charset="0"/>
                <a:ea typeface="楷体_GB2312" pitchFamily="49" charset="-122"/>
              </a:rPr>
              <a:t>至少有一个应用会以不同方式访问这两个对应的数据片段</a:t>
            </a:r>
            <a:r>
              <a:rPr lang="zh-CN" altLang="en-US" sz="2200" b="1" dirty="0">
                <a:latin typeface="Times New Roman" pitchFamily="18" charset="0"/>
                <a:ea typeface="楷体_GB2312" pitchFamily="49" charset="-12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884"/>
                                        </p:tgtEl>
                                        <p:attrNameLst>
                                          <p:attrName>style.visibility</p:attrName>
                                        </p:attrNameLst>
                                      </p:cBhvr>
                                      <p:to>
                                        <p:strVal val="visible"/>
                                      </p:to>
                                    </p:set>
                                    <p:anim calcmode="lin" valueType="num">
                                      <p:cBhvr additive="base">
                                        <p:cTn id="7" dur="500" fill="hold"/>
                                        <p:tgtEl>
                                          <p:spTgt spid="122884"/>
                                        </p:tgtEl>
                                        <p:attrNameLst>
                                          <p:attrName>ppt_x</p:attrName>
                                        </p:attrNameLst>
                                      </p:cBhvr>
                                      <p:tavLst>
                                        <p:tav tm="0">
                                          <p:val>
                                            <p:strVal val="#ppt_x"/>
                                          </p:val>
                                        </p:tav>
                                        <p:tav tm="100000">
                                          <p:val>
                                            <p:strVal val="#ppt_x"/>
                                          </p:val>
                                        </p:tav>
                                      </p:tavLst>
                                    </p:anim>
                                    <p:anim calcmode="lin" valueType="num">
                                      <p:cBhvr additive="base">
                                        <p:cTn id="8" dur="500" fill="hold"/>
                                        <p:tgtEl>
                                          <p:spTgt spid="122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82947" name="Rectangle 1027"/>
          <p:cNvSpPr>
            <a:spLocks noGrp="1" noChangeArrowheads="1"/>
          </p:cNvSpPr>
          <p:nvPr>
            <p:ph type="body" idx="1"/>
          </p:nvPr>
        </p:nvSpPr>
        <p:spPr/>
        <p:txBody>
          <a:bodyPr/>
          <a:lstStyle/>
          <a:p>
            <a:r>
              <a:rPr lang="zh-CN" altLang="en-US" smtClean="0">
                <a:latin typeface="Comic Sans MS" panose="030F0702030302020204" pitchFamily="66" charset="0"/>
                <a:ea typeface="SimSun" panose="02010600030101010101" pitchFamily="2" charset="-122"/>
              </a:rPr>
              <a:t>(</a:t>
            </a:r>
            <a:r>
              <a:rPr lang="en-US" altLang="zh-CN" smtClean="0">
                <a:latin typeface="Comic Sans MS" panose="030F0702030302020204" pitchFamily="66" charset="0"/>
                <a:ea typeface="SimSun" panose="02010600030101010101" pitchFamily="2" charset="-122"/>
              </a:rPr>
              <a:t>Ex3.9) Minimality of simple predicates</a:t>
            </a:r>
          </a:p>
          <a:p>
            <a:pPr lvl="2"/>
            <a:r>
              <a:rPr lang="en-US" altLang="zh-CN" i="1" smtClean="0">
                <a:ea typeface="SimSun" panose="02010600030101010101" pitchFamily="2" charset="-122"/>
              </a:rPr>
              <a:t>Pr </a:t>
            </a:r>
            <a:r>
              <a:rPr lang="en-US" altLang="zh-CN" smtClean="0">
                <a:ea typeface="SimSun" panose="02010600030101010101" pitchFamily="2" charset="-122"/>
              </a:rPr>
              <a:t>= {</a:t>
            </a:r>
            <a:r>
              <a:rPr lang="en-US" altLang="zh-CN" smtClean="0">
                <a:solidFill>
                  <a:schemeClr val="accent2"/>
                </a:solidFill>
                <a:ea typeface="SimSun" panose="02010600030101010101" pitchFamily="2" charset="-122"/>
              </a:rPr>
              <a:t>LOC= “Shanghai”,LOC=“Beijing”,LOC =“Tianjin”, </a:t>
            </a:r>
            <a:r>
              <a:rPr lang="en-US" altLang="zh-CN" smtClean="0">
                <a:solidFill>
                  <a:srgbClr val="7030A0"/>
                </a:solidFill>
                <a:ea typeface="SimSun" panose="02010600030101010101" pitchFamily="2" charset="-122"/>
              </a:rPr>
              <a:t>BUDGET</a:t>
            </a:r>
            <a:r>
              <a:rPr lang="en-US" altLang="zh-CN" smtClean="0">
                <a:solidFill>
                  <a:srgbClr val="7030A0"/>
                </a:solidFill>
                <a:latin typeface="SymbolMT" charset="-122"/>
                <a:ea typeface="SymbolMT" charset="-122"/>
              </a:rPr>
              <a:t>≤</a:t>
            </a:r>
            <a:r>
              <a:rPr lang="en-US" altLang="zh-CN" smtClean="0">
                <a:solidFill>
                  <a:srgbClr val="7030A0"/>
                </a:solidFill>
                <a:ea typeface="SimSun" panose="02010600030101010101" pitchFamily="2" charset="-122"/>
              </a:rPr>
              <a:t>200000,BUDGET&gt;200000</a:t>
            </a:r>
            <a:r>
              <a:rPr lang="en-US" altLang="zh-CN" smtClean="0">
                <a:ea typeface="SimSun" panose="02010600030101010101" pitchFamily="2" charset="-122"/>
              </a:rPr>
              <a:t>}</a:t>
            </a:r>
          </a:p>
          <a:p>
            <a:pPr lvl="1"/>
            <a:r>
              <a:rPr lang="en-US" altLang="zh-CN" smtClean="0">
                <a:solidFill>
                  <a:srgbClr val="FF0000"/>
                </a:solidFill>
                <a:ea typeface="SimSun" panose="02010600030101010101" pitchFamily="2" charset="-122"/>
              </a:rPr>
              <a:t>is minimal (in addition to being complete)?</a:t>
            </a:r>
          </a:p>
          <a:p>
            <a:pPr lvl="2"/>
            <a:r>
              <a:rPr lang="en-US" altLang="zh-CN" smtClean="0">
                <a:ea typeface="SimSun" panose="02010600030101010101" pitchFamily="2" charset="-122"/>
              </a:rPr>
              <a:t>no</a:t>
            </a:r>
          </a:p>
          <a:p>
            <a:pPr lvl="1">
              <a:buFont typeface="Wingdings 2" panose="05020102010507070707" pitchFamily="18" charset="2"/>
              <a:buChar char="E"/>
            </a:pPr>
            <a:r>
              <a:rPr lang="en-US" altLang="zh-CN" smtClean="0">
                <a:solidFill>
                  <a:schemeClr val="accent1"/>
                </a:solidFill>
                <a:ea typeface="SimSun" panose="02010600030101010101" pitchFamily="2" charset="-122"/>
              </a:rPr>
              <a:t>However, if we add</a:t>
            </a:r>
          </a:p>
          <a:p>
            <a:pPr lvl="2">
              <a:buFont typeface="Wingdings" panose="05000000000000000000" pitchFamily="2" charset="2"/>
              <a:buNone/>
            </a:pPr>
            <a:r>
              <a:rPr lang="en-US" altLang="zh-CN" smtClean="0">
                <a:ea typeface="SimSun" panose="02010600030101010101" pitchFamily="2" charset="-122"/>
              </a:rPr>
              <a:t>PNAME =“Instrumentation” to </a:t>
            </a:r>
            <a:r>
              <a:rPr lang="en-US" altLang="zh-CN" i="1" smtClean="0">
                <a:ea typeface="SimSun" panose="02010600030101010101" pitchFamily="2" charset="-122"/>
              </a:rPr>
              <a:t>P</a:t>
            </a:r>
            <a:r>
              <a:rPr lang="en-US" altLang="zh-CN" i="1" baseline="-25000" smtClean="0">
                <a:ea typeface="SimSun" panose="02010600030101010101" pitchFamily="2" charset="-122"/>
              </a:rPr>
              <a:t>r</a:t>
            </a:r>
            <a:r>
              <a:rPr lang="en-US" altLang="zh-CN" smtClean="0">
                <a:ea typeface="SimSun" panose="02010600030101010101" pitchFamily="2" charset="-122"/>
              </a:rPr>
              <a:t>,</a:t>
            </a:r>
          </a:p>
          <a:p>
            <a:pPr lvl="2"/>
            <a:r>
              <a:rPr lang="en-US" altLang="zh-CN" smtClean="0">
                <a:solidFill>
                  <a:schemeClr val="accent1"/>
                </a:solidFill>
                <a:ea typeface="SimSun" panose="02010600030101010101" pitchFamily="2" charset="-122"/>
              </a:rPr>
              <a:t>then </a:t>
            </a:r>
            <a:r>
              <a:rPr lang="en-US" altLang="zh-CN" i="1" smtClean="0">
                <a:solidFill>
                  <a:schemeClr val="accent1"/>
                </a:solidFill>
                <a:ea typeface="SimSun" panose="02010600030101010101" pitchFamily="2" charset="-122"/>
              </a:rPr>
              <a:t>P</a:t>
            </a:r>
            <a:r>
              <a:rPr lang="en-US" altLang="zh-CN" i="1" baseline="-25000" smtClean="0">
                <a:solidFill>
                  <a:schemeClr val="accent1"/>
                </a:solidFill>
                <a:ea typeface="SimSun" panose="02010600030101010101" pitchFamily="2" charset="-122"/>
              </a:rPr>
              <a:t>r</a:t>
            </a:r>
            <a:r>
              <a:rPr lang="en-US" altLang="zh-CN" i="1" smtClean="0">
                <a:solidFill>
                  <a:schemeClr val="accent1"/>
                </a:solidFill>
                <a:ea typeface="SimSun" panose="02010600030101010101" pitchFamily="2" charset="-122"/>
              </a:rPr>
              <a:t> </a:t>
            </a:r>
            <a:r>
              <a:rPr lang="en-US" altLang="zh-CN" smtClean="0">
                <a:solidFill>
                  <a:schemeClr val="accent1"/>
                </a:solidFill>
                <a:ea typeface="SimSun" panose="02010600030101010101" pitchFamily="2" charset="-122"/>
              </a:rPr>
              <a:t>is not minimal</a:t>
            </a:r>
            <a:r>
              <a:rPr lang="en-US" altLang="zh-CN" smtClean="0">
                <a:ea typeface="SimSun" panose="02010600030101010101" pitchFamily="2" charset="-122"/>
              </a:rPr>
              <a:t>.</a:t>
            </a:r>
          </a:p>
          <a:p>
            <a:pPr lvl="3"/>
            <a:r>
              <a:rPr lang="en-US" altLang="zh-CN" smtClean="0">
                <a:ea typeface="SimSun" panose="02010600030101010101" pitchFamily="2" charset="-122"/>
              </a:rPr>
              <a:t>because there is </a:t>
            </a:r>
            <a:r>
              <a:rPr lang="en-US" altLang="zh-CN" smtClean="0">
                <a:solidFill>
                  <a:schemeClr val="accent1"/>
                </a:solidFill>
                <a:ea typeface="SimSun" panose="02010600030101010101" pitchFamily="2" charset="-122"/>
              </a:rPr>
              <a:t>no applications </a:t>
            </a:r>
            <a:r>
              <a:rPr lang="en-US" altLang="zh-CN" smtClean="0">
                <a:ea typeface="SimSun" panose="02010600030101010101" pitchFamily="2" charset="-122"/>
              </a:rPr>
              <a:t>that would access the resulting fragments any </a:t>
            </a:r>
            <a:r>
              <a:rPr lang="en-US" altLang="zh-CN" smtClean="0">
                <a:solidFill>
                  <a:schemeClr val="accent2"/>
                </a:solidFill>
                <a:ea typeface="SimSun" panose="02010600030101010101" pitchFamily="2" charset="-122"/>
              </a:rPr>
              <a:t>differently</a:t>
            </a:r>
            <a:endParaRPr lang="en-US" altLang="zh-CN" smtClean="0">
              <a:solidFill>
                <a:schemeClr val="accent2"/>
              </a:solidFill>
              <a:latin typeface="Comic Sans MS" panose="030F0702030302020204" pitchFamily="66" charset="0"/>
              <a:ea typeface="SimSun" panose="02010600030101010101" pitchFamily="2" charset="-122"/>
            </a:endParaRPr>
          </a:p>
          <a:p>
            <a:endParaRPr lang="zh-CN" altLang="en-US" smtClean="0">
              <a:ea typeface="SimSun" panose="02010600030101010101" pitchFamily="2" charset="-122"/>
            </a:endParaRPr>
          </a:p>
        </p:txBody>
      </p:sp>
      <p:graphicFrame>
        <p:nvGraphicFramePr>
          <p:cNvPr id="82948" name="Object 1029"/>
          <p:cNvGraphicFramePr>
            <a:graphicFrameLocks noChangeAspect="1"/>
          </p:cNvGraphicFramePr>
          <p:nvPr/>
        </p:nvGraphicFramePr>
        <p:xfrm>
          <a:off x="4267200" y="5334000"/>
          <a:ext cx="2624138" cy="933450"/>
        </p:xfrm>
        <a:graphic>
          <a:graphicData uri="http://schemas.openxmlformats.org/presentationml/2006/ole">
            <mc:AlternateContent xmlns:mc="http://schemas.openxmlformats.org/markup-compatibility/2006">
              <mc:Choice xmlns:v="urn:schemas-microsoft-com:vml" Requires="v">
                <p:oleObj spid="_x0000_s82991" name="Equation" r:id="rId4" imgW="1161963" imgH="304705" progId="Equation.3">
                  <p:embed/>
                </p:oleObj>
              </mc:Choice>
              <mc:Fallback>
                <p:oleObj name="Equation" r:id="rId4" imgW="1161963" imgH="304705" progId="Equation.3">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334000"/>
                        <a:ext cx="2624138"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84995" name="Rectangle 1027"/>
          <p:cNvSpPr>
            <a:spLocks noGrp="1" noChangeArrowheads="1"/>
          </p:cNvSpPr>
          <p:nvPr>
            <p:ph type="body" idx="1"/>
          </p:nvPr>
        </p:nvSpPr>
        <p:spPr>
          <a:xfrm>
            <a:off x="0" y="1379538"/>
            <a:ext cx="8485188" cy="4786312"/>
          </a:xfrm>
        </p:spPr>
        <p:txBody>
          <a:bodyPr/>
          <a:lstStyle/>
          <a:p>
            <a:r>
              <a:rPr lang="en-US" altLang="zh-CN" smtClean="0">
                <a:solidFill>
                  <a:schemeClr val="accent2"/>
                </a:solidFill>
                <a:ea typeface="SimSun" panose="02010600030101010101" pitchFamily="2" charset="-122"/>
              </a:rPr>
              <a:t>Algorithm3.1</a:t>
            </a:r>
            <a:r>
              <a:rPr lang="en-US" altLang="zh-CN" smtClean="0">
                <a:ea typeface="SimSun" panose="02010600030101010101" pitchFamily="2" charset="-122"/>
              </a:rPr>
              <a:t> for </a:t>
            </a:r>
            <a:r>
              <a:rPr lang="en-US" altLang="zh-CN" i="1" smtClean="0">
                <a:solidFill>
                  <a:schemeClr val="accent2"/>
                </a:solidFill>
                <a:ea typeface="SimSun" panose="02010600030101010101" pitchFamily="2" charset="-122"/>
              </a:rPr>
              <a:t>complete</a:t>
            </a:r>
            <a:r>
              <a:rPr lang="en-US" altLang="zh-CN" i="1" smtClean="0">
                <a:ea typeface="SimSun" panose="02010600030101010101" pitchFamily="2" charset="-122"/>
              </a:rPr>
              <a:t> </a:t>
            </a:r>
            <a:r>
              <a:rPr lang="en-US" altLang="zh-CN" smtClean="0">
                <a:ea typeface="SimSun" panose="02010600030101010101" pitchFamily="2" charset="-122"/>
              </a:rPr>
              <a:t>and </a:t>
            </a:r>
            <a:r>
              <a:rPr lang="en-US" altLang="zh-CN" i="1" smtClean="0">
                <a:solidFill>
                  <a:schemeClr val="accent2"/>
                </a:solidFill>
                <a:ea typeface="SimSun" panose="02010600030101010101" pitchFamily="2" charset="-122"/>
              </a:rPr>
              <a:t>minimal</a:t>
            </a:r>
            <a:r>
              <a:rPr lang="en-US" altLang="zh-CN" i="1" smtClean="0">
                <a:ea typeface="SimSun" panose="02010600030101010101" pitchFamily="2" charset="-122"/>
              </a:rPr>
              <a:t> </a:t>
            </a:r>
            <a:r>
              <a:rPr lang="en-US" altLang="zh-CN" smtClean="0">
                <a:ea typeface="SimSun" panose="02010600030101010101" pitchFamily="2" charset="-122"/>
              </a:rPr>
              <a:t>set of </a:t>
            </a:r>
            <a:r>
              <a:rPr lang="en-US" altLang="zh-CN" smtClean="0">
                <a:solidFill>
                  <a:schemeClr val="accent2"/>
                </a:solidFill>
                <a:ea typeface="SimSun" panose="02010600030101010101" pitchFamily="2" charset="-122"/>
              </a:rPr>
              <a:t>simple predicates</a:t>
            </a:r>
            <a:r>
              <a:rPr lang="en-US" altLang="zh-CN" smtClean="0">
                <a:ea typeface="SimSun" panose="02010600030101010101" pitchFamily="2" charset="-122"/>
              </a:rPr>
              <a:t>: </a:t>
            </a:r>
            <a:r>
              <a:rPr lang="en-US" altLang="zh-CN" smtClean="0">
                <a:solidFill>
                  <a:schemeClr val="accent2"/>
                </a:solidFill>
                <a:ea typeface="SimSun" panose="02010600030101010101" pitchFamily="2" charset="-122"/>
              </a:rPr>
              <a:t>COM_MIN</a:t>
            </a:r>
          </a:p>
          <a:p>
            <a:pPr lvl="1"/>
            <a:r>
              <a:rPr lang="en-US" altLang="zh-CN" smtClean="0">
                <a:ea typeface="SimSun" panose="02010600030101010101" pitchFamily="2" charset="-122"/>
              </a:rPr>
              <a:t>Input</a:t>
            </a:r>
          </a:p>
          <a:p>
            <a:pPr lvl="2"/>
            <a:r>
              <a:rPr lang="en-US" altLang="zh-CN" i="1" smtClean="0">
                <a:ea typeface="SimSun" panose="02010600030101010101" pitchFamily="2" charset="-122"/>
              </a:rPr>
              <a:t>R: Relation,</a:t>
            </a:r>
            <a:r>
              <a:rPr lang="en-US" altLang="zh-CN" smtClean="0">
                <a:ea typeface="SimSun" panose="02010600030101010101" pitchFamily="2" charset="-122"/>
              </a:rPr>
              <a:t> </a:t>
            </a:r>
            <a:r>
              <a:rPr lang="en-US" altLang="zh-CN" i="1" smtClean="0">
                <a:solidFill>
                  <a:schemeClr val="accent2"/>
                </a:solidFill>
                <a:ea typeface="SimSun" panose="02010600030101010101" pitchFamily="2" charset="-122"/>
              </a:rPr>
              <a:t>P</a:t>
            </a:r>
            <a:r>
              <a:rPr lang="en-US" altLang="zh-CN" i="1" baseline="-25000" smtClean="0">
                <a:solidFill>
                  <a:schemeClr val="accent2"/>
                </a:solidFill>
                <a:ea typeface="SimSun" panose="02010600030101010101" pitchFamily="2" charset="-122"/>
              </a:rPr>
              <a:t>r: </a:t>
            </a:r>
            <a:r>
              <a:rPr lang="en-US" altLang="zh-CN" smtClean="0">
                <a:ea typeface="SimSun" panose="02010600030101010101" pitchFamily="2" charset="-122"/>
              </a:rPr>
              <a:t>set of simple predicates</a:t>
            </a:r>
            <a:endParaRPr lang="en-US" altLang="zh-CN" i="1" baseline="-25000" smtClean="0">
              <a:solidFill>
                <a:schemeClr val="accent2"/>
              </a:solidFill>
              <a:ea typeface="SimSun" panose="02010600030101010101" pitchFamily="2" charset="-122"/>
            </a:endParaRPr>
          </a:p>
          <a:p>
            <a:pPr lvl="1"/>
            <a:r>
              <a:rPr lang="en-US" altLang="zh-CN" smtClean="0">
                <a:ea typeface="SimSun" panose="02010600030101010101" pitchFamily="2" charset="-122"/>
              </a:rPr>
              <a:t>Output</a:t>
            </a:r>
          </a:p>
          <a:p>
            <a:pPr lvl="2"/>
            <a:r>
              <a:rPr lang="en-US" altLang="zh-CN" i="1" smtClean="0">
                <a:solidFill>
                  <a:schemeClr val="accent2"/>
                </a:solidFill>
                <a:ea typeface="SimSun" panose="02010600030101010101" pitchFamily="2" charset="-122"/>
              </a:rPr>
              <a:t>P</a:t>
            </a:r>
            <a:r>
              <a:rPr lang="en-US" altLang="zh-CN" i="1" baseline="-25000" smtClean="0">
                <a:solidFill>
                  <a:schemeClr val="accent2"/>
                </a:solidFill>
                <a:ea typeface="SimSun" panose="02010600030101010101" pitchFamily="2" charset="-122"/>
              </a:rPr>
              <a:t>r</a:t>
            </a:r>
            <a:r>
              <a:rPr lang="en-US" altLang="zh-CN" smtClean="0">
                <a:solidFill>
                  <a:schemeClr val="accent2"/>
                </a:solidFill>
                <a:latin typeface="Dotum" pitchFamily="34" charset="-127"/>
                <a:ea typeface="SimSun" panose="02010600030101010101" pitchFamily="2" charset="-122"/>
              </a:rPr>
              <a:t>´ : </a:t>
            </a:r>
            <a:r>
              <a:rPr lang="en-US" altLang="zh-CN" smtClean="0">
                <a:ea typeface="SimSun" panose="02010600030101010101" pitchFamily="2" charset="-122"/>
              </a:rPr>
              <a:t>a </a:t>
            </a:r>
            <a:r>
              <a:rPr lang="en-US" altLang="zh-CN" i="1" smtClean="0">
                <a:solidFill>
                  <a:schemeClr val="accent2"/>
                </a:solidFill>
                <a:ea typeface="SimSun" panose="02010600030101010101" pitchFamily="2" charset="-122"/>
              </a:rPr>
              <a:t>complete</a:t>
            </a:r>
            <a:r>
              <a:rPr lang="en-US" altLang="zh-CN" i="1" smtClean="0">
                <a:ea typeface="SimSun" panose="02010600030101010101" pitchFamily="2" charset="-122"/>
              </a:rPr>
              <a:t> </a:t>
            </a:r>
            <a:r>
              <a:rPr lang="en-US" altLang="zh-CN" smtClean="0">
                <a:ea typeface="SimSun" panose="02010600030101010101" pitchFamily="2" charset="-122"/>
              </a:rPr>
              <a:t>and </a:t>
            </a:r>
            <a:r>
              <a:rPr lang="en-US" altLang="zh-CN" i="1" smtClean="0">
                <a:solidFill>
                  <a:schemeClr val="accent2"/>
                </a:solidFill>
                <a:ea typeface="SimSun" panose="02010600030101010101" pitchFamily="2" charset="-122"/>
              </a:rPr>
              <a:t>minimal</a:t>
            </a:r>
            <a:r>
              <a:rPr lang="en-US" altLang="zh-CN" i="1" smtClean="0">
                <a:ea typeface="SimSun" panose="02010600030101010101" pitchFamily="2" charset="-122"/>
              </a:rPr>
              <a:t> </a:t>
            </a:r>
            <a:r>
              <a:rPr lang="en-US" altLang="zh-CN" smtClean="0">
                <a:ea typeface="SimSun" panose="02010600030101010101" pitchFamily="2" charset="-122"/>
              </a:rPr>
              <a:t>set of simple predicates for </a:t>
            </a:r>
            <a:r>
              <a:rPr lang="en-US" altLang="zh-CN" i="1" smtClean="0">
                <a:ea typeface="SimSun" panose="02010600030101010101" pitchFamily="2" charset="-122"/>
              </a:rPr>
              <a:t>P</a:t>
            </a:r>
            <a:r>
              <a:rPr lang="en-US" altLang="zh-CN" i="1" baseline="-25000" smtClean="0">
                <a:ea typeface="SimSun" panose="02010600030101010101" pitchFamily="2" charset="-122"/>
              </a:rPr>
              <a:t>r</a:t>
            </a:r>
          </a:p>
          <a:p>
            <a:pPr lvl="1"/>
            <a:r>
              <a:rPr lang="en-US" altLang="zh-CN" smtClean="0">
                <a:ea typeface="SimSun" panose="02010600030101010101" pitchFamily="2" charset="-122"/>
              </a:rPr>
              <a:t>Declare</a:t>
            </a:r>
          </a:p>
          <a:p>
            <a:pPr lvl="2"/>
            <a:r>
              <a:rPr lang="en-US" altLang="zh-CN" smtClean="0">
                <a:ea typeface="SimSun" panose="02010600030101010101" pitchFamily="2" charset="-122"/>
              </a:rPr>
              <a:t>F: set of </a:t>
            </a:r>
            <a:r>
              <a:rPr lang="en-US" altLang="zh-CN" smtClean="0">
                <a:solidFill>
                  <a:schemeClr val="accent2"/>
                </a:solidFill>
                <a:ea typeface="SimSun" panose="02010600030101010101" pitchFamily="2" charset="-122"/>
              </a:rPr>
              <a:t>minterm fragments</a:t>
            </a:r>
          </a:p>
          <a:p>
            <a:pPr lvl="1">
              <a:buFont typeface="Wingdings 2" panose="05020102010507070707" pitchFamily="18" charset="2"/>
              <a:buChar char="E"/>
            </a:pPr>
            <a:r>
              <a:rPr lang="en-US" altLang="zh-CN" smtClean="0">
                <a:latin typeface="MonotypeSorts" charset="0"/>
                <a:ea typeface="SimSun" panose="02010600030101010101" pitchFamily="2" charset="-122"/>
              </a:rPr>
              <a:t> </a:t>
            </a:r>
            <a:r>
              <a:rPr lang="en-US" altLang="zh-CN" smtClean="0">
                <a:solidFill>
                  <a:schemeClr val="accent2"/>
                </a:solidFill>
                <a:ea typeface="SimSun" panose="02010600030101010101" pitchFamily="2" charset="-122"/>
              </a:rPr>
              <a:t>Rule 1</a:t>
            </a:r>
            <a:r>
              <a:rPr lang="en-US" altLang="zh-CN" smtClean="0">
                <a:ea typeface="SimSun" panose="02010600030101010101" pitchFamily="2" charset="-122"/>
              </a:rPr>
              <a:t> (fragmentation by a </a:t>
            </a:r>
            <a:r>
              <a:rPr lang="en-US" altLang="zh-CN" i="1" smtClean="0">
                <a:ea typeface="SimSun" panose="02010600030101010101" pitchFamily="2" charset="-122"/>
              </a:rPr>
              <a:t>relevant predicate</a:t>
            </a:r>
            <a:r>
              <a:rPr lang="en-US" altLang="zh-CN" smtClean="0">
                <a:ea typeface="SimSun" panose="02010600030101010101" pitchFamily="2" charset="-122"/>
              </a:rPr>
              <a:t>)</a:t>
            </a:r>
          </a:p>
        </p:txBody>
      </p:sp>
      <p:sp>
        <p:nvSpPr>
          <p:cNvPr id="4" name="矩形 3"/>
          <p:cNvSpPr/>
          <p:nvPr/>
        </p:nvSpPr>
        <p:spPr>
          <a:xfrm>
            <a:off x="1604963" y="5180013"/>
            <a:ext cx="5761037" cy="701675"/>
          </a:xfrm>
          <a:prstGeom prst="rect">
            <a:avLst/>
          </a:prstGeom>
          <a:solidFill>
            <a:schemeClr val="tx2">
              <a:lumMod val="10000"/>
              <a:lumOff val="90000"/>
            </a:schemeClr>
          </a:solidFill>
        </p:spPr>
        <p:txBody>
          <a:bodyPr>
            <a:spAutoFit/>
          </a:bodyPr>
          <a:lstStyle/>
          <a:p>
            <a:pPr>
              <a:lnSpc>
                <a:spcPct val="90000"/>
              </a:lnSpc>
              <a:defRPr/>
            </a:pPr>
            <a:r>
              <a:rPr lang="en-US" altLang="zh-CN" sz="2200" b="1" i="1" dirty="0">
                <a:ea typeface="SimSun" pitchFamily="2" charset="-122"/>
              </a:rPr>
              <a:t>each fragment is accessed differently by at least one application</a:t>
            </a:r>
            <a:endParaRPr lang="zh-CN" altLang="en-US" sz="2200" b="1" i="1" dirty="0">
              <a:ea typeface="SimSun" pitchFamily="2" charset="-122"/>
            </a:endParaRPr>
          </a:p>
        </p:txBody>
      </p:sp>
    </p:spTree>
  </p:cSld>
  <p:clrMapOvr>
    <a:masterClrMapping/>
  </p:clrMapOvr>
  <p:transition>
    <p:pull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76803" name="Rectangle 3"/>
          <p:cNvSpPr>
            <a:spLocks noGrp="1" noChangeArrowheads="1"/>
          </p:cNvSpPr>
          <p:nvPr>
            <p:ph type="body" idx="1"/>
          </p:nvPr>
        </p:nvSpPr>
        <p:spPr>
          <a:xfrm>
            <a:off x="609600" y="1600200"/>
            <a:ext cx="7907338" cy="4732338"/>
          </a:xfrm>
        </p:spPr>
        <p:txBody>
          <a:bodyPr/>
          <a:lstStyle/>
          <a:p>
            <a:pPr>
              <a:lnSpc>
                <a:spcPct val="80000"/>
              </a:lnSpc>
              <a:buFont typeface="Wingdings" panose="05000000000000000000" pitchFamily="2" charset="2"/>
              <a:buNone/>
              <a:defRPr/>
            </a:pPr>
            <a:r>
              <a:rPr lang="zh-CN" altLang="en-US" dirty="0" smtClean="0">
                <a:ea typeface="SimSun" pitchFamily="2" charset="-122"/>
              </a:rPr>
              <a:t>1. </a:t>
            </a:r>
            <a:r>
              <a:rPr lang="en-US" altLang="zh-CN" dirty="0" smtClean="0">
                <a:ea typeface="SimSun" pitchFamily="2" charset="-122"/>
              </a:rPr>
              <a:t>Initialization :</a:t>
            </a:r>
          </a:p>
          <a:p>
            <a:pPr lvl="1">
              <a:lnSpc>
                <a:spcPct val="80000"/>
              </a:lnSpc>
              <a:defRPr/>
            </a:pPr>
            <a:r>
              <a:rPr lang="en-US" altLang="zh-CN" sz="2000" dirty="0" smtClean="0">
                <a:ea typeface="SimSun" pitchFamily="2" charset="-122"/>
              </a:rPr>
              <a:t>Find a </a:t>
            </a:r>
            <a:r>
              <a:rPr lang="en-US" altLang="zh-CN" sz="2000" i="1" dirty="0" smtClean="0">
                <a:solidFill>
                  <a:schemeClr val="accent1"/>
                </a:solidFill>
                <a:ea typeface="SimSun" pitchFamily="2" charset="-122"/>
              </a:rPr>
              <a:t>p</a:t>
            </a:r>
            <a:r>
              <a:rPr lang="en-US" altLang="zh-CN" sz="2000" i="1" baseline="-25000" dirty="0" smtClean="0">
                <a:solidFill>
                  <a:schemeClr val="accent1"/>
                </a:solidFill>
                <a:ea typeface="SimSun" pitchFamily="2" charset="-122"/>
              </a:rPr>
              <a:t>i</a:t>
            </a:r>
            <a:r>
              <a:rPr lang="en-US" altLang="zh-CN" sz="2000" i="1" baseline="-25000" dirty="0" smtClean="0">
                <a:ea typeface="SimSun" pitchFamily="2" charset="-122"/>
              </a:rPr>
              <a:t> </a:t>
            </a:r>
            <a:r>
              <a:rPr lang="en-US" altLang="zh-CN" sz="2000" dirty="0" smtClean="0">
                <a:ea typeface="SimSun" pitchFamily="2" charset="-122"/>
              </a:rPr>
              <a:t>∈ </a:t>
            </a:r>
            <a:r>
              <a:rPr lang="en-US" altLang="zh-CN" sz="2000" i="1" dirty="0" smtClean="0">
                <a:solidFill>
                  <a:schemeClr val="accent1"/>
                </a:solidFill>
                <a:ea typeface="SimSun" pitchFamily="2" charset="-122"/>
              </a:rPr>
              <a:t>P</a:t>
            </a:r>
            <a:r>
              <a:rPr lang="en-US" altLang="zh-CN" sz="2000" i="1" baseline="-25000" dirty="0" smtClean="0">
                <a:solidFill>
                  <a:schemeClr val="accent1"/>
                </a:solidFill>
                <a:ea typeface="SimSun" pitchFamily="2" charset="-122"/>
              </a:rPr>
              <a:t>r</a:t>
            </a:r>
            <a:r>
              <a:rPr lang="en-US" altLang="zh-CN" sz="2000" i="1" dirty="0" smtClean="0">
                <a:solidFill>
                  <a:schemeClr val="accent1"/>
                </a:solidFill>
                <a:ea typeface="SimSun" pitchFamily="2" charset="-122"/>
              </a:rPr>
              <a:t> </a:t>
            </a:r>
            <a:r>
              <a:rPr lang="en-US" altLang="zh-CN" sz="2000" dirty="0" smtClean="0">
                <a:ea typeface="SimSun" pitchFamily="2" charset="-122"/>
              </a:rPr>
              <a:t>such that </a:t>
            </a:r>
            <a:r>
              <a:rPr lang="en-US" altLang="zh-CN" sz="2000" i="1" dirty="0" smtClean="0">
                <a:ea typeface="SimSun" pitchFamily="2" charset="-122"/>
              </a:rPr>
              <a:t>p</a:t>
            </a:r>
            <a:r>
              <a:rPr lang="en-US" altLang="zh-CN" sz="2000" i="1" baseline="-25000" dirty="0" smtClean="0">
                <a:ea typeface="SimSun" pitchFamily="2" charset="-122"/>
              </a:rPr>
              <a:t>i</a:t>
            </a:r>
            <a:r>
              <a:rPr lang="en-US" altLang="zh-CN" sz="2000" i="1" dirty="0" smtClean="0">
                <a:ea typeface="SimSun" pitchFamily="2" charset="-122"/>
              </a:rPr>
              <a:t> </a:t>
            </a:r>
            <a:r>
              <a:rPr lang="en-US" altLang="zh-CN" sz="2000" dirty="0" smtClean="0">
                <a:ea typeface="SimSun" pitchFamily="2" charset="-122"/>
              </a:rPr>
              <a:t>partitions </a:t>
            </a:r>
            <a:r>
              <a:rPr lang="en-US" altLang="zh-CN" sz="2000" i="1" dirty="0" smtClean="0">
                <a:ea typeface="SimSun" pitchFamily="2" charset="-122"/>
              </a:rPr>
              <a:t>R </a:t>
            </a:r>
            <a:r>
              <a:rPr lang="en-US" altLang="zh-CN" sz="2000" dirty="0" smtClean="0">
                <a:ea typeface="SimSun" pitchFamily="2" charset="-122"/>
              </a:rPr>
              <a:t>according to </a:t>
            </a:r>
            <a:r>
              <a:rPr lang="en-US" altLang="zh-CN" sz="2000" i="1" dirty="0" smtClean="0">
                <a:ea typeface="SimSun" pitchFamily="2" charset="-122"/>
              </a:rPr>
              <a:t>Rule 1</a:t>
            </a:r>
          </a:p>
          <a:p>
            <a:pPr lvl="1">
              <a:lnSpc>
                <a:spcPct val="80000"/>
              </a:lnSpc>
              <a:defRPr/>
            </a:pPr>
            <a:r>
              <a:rPr lang="en-US" altLang="zh-CN" sz="2000" dirty="0" smtClean="0">
                <a:ea typeface="SimSun" pitchFamily="2" charset="-122"/>
              </a:rPr>
              <a:t>set </a:t>
            </a:r>
            <a:r>
              <a:rPr lang="en-US" altLang="zh-CN" sz="2000" i="1" dirty="0" smtClean="0">
                <a:solidFill>
                  <a:srgbClr val="0536D2"/>
                </a:solidFill>
                <a:ea typeface="SimSun" pitchFamily="2" charset="-122"/>
              </a:rPr>
              <a:t>P</a:t>
            </a:r>
            <a:r>
              <a:rPr lang="en-US" altLang="zh-CN" sz="2000" i="1" baseline="-25000" dirty="0" smtClean="0">
                <a:solidFill>
                  <a:srgbClr val="0536D2"/>
                </a:solidFill>
                <a:ea typeface="SimSun" pitchFamily="2" charset="-122"/>
              </a:rPr>
              <a:t>r</a:t>
            </a:r>
            <a:r>
              <a:rPr lang="en-US" altLang="zh-CN" sz="2000" i="1" dirty="0" smtClean="0">
                <a:solidFill>
                  <a:srgbClr val="0536D2"/>
                </a:solidFill>
                <a:ea typeface="SimSun" pitchFamily="2" charset="-122"/>
              </a:rPr>
              <a:t>' </a:t>
            </a:r>
            <a:r>
              <a:rPr lang="en-US" altLang="zh-CN" sz="2000" dirty="0" smtClean="0">
                <a:solidFill>
                  <a:schemeClr val="accent1"/>
                </a:solidFill>
                <a:ea typeface="SimSun" pitchFamily="2" charset="-122"/>
              </a:rPr>
              <a:t>= </a:t>
            </a:r>
            <a:r>
              <a:rPr lang="en-US" altLang="zh-CN" sz="2000" i="1" dirty="0" smtClean="0">
                <a:solidFill>
                  <a:schemeClr val="accent1"/>
                </a:solidFill>
                <a:ea typeface="SimSun" pitchFamily="2" charset="-122"/>
              </a:rPr>
              <a:t>p</a:t>
            </a:r>
            <a:r>
              <a:rPr lang="en-US" altLang="zh-CN" sz="2000" i="1" baseline="-25000" dirty="0" smtClean="0">
                <a:solidFill>
                  <a:schemeClr val="accent1"/>
                </a:solidFill>
                <a:ea typeface="SimSun" pitchFamily="2" charset="-122"/>
              </a:rPr>
              <a:t>i </a:t>
            </a:r>
            <a:r>
              <a:rPr lang="en-US" altLang="zh-CN" sz="2000" dirty="0" smtClean="0">
                <a:solidFill>
                  <a:schemeClr val="accent1"/>
                </a:solidFill>
                <a:ea typeface="SimSun" pitchFamily="2" charset="-122"/>
              </a:rPr>
              <a:t>; </a:t>
            </a:r>
            <a:r>
              <a:rPr lang="en-US" altLang="zh-CN" sz="2000" i="1" dirty="0" smtClean="0">
                <a:solidFill>
                  <a:schemeClr val="accent1"/>
                </a:solidFill>
                <a:ea typeface="SimSun" pitchFamily="2" charset="-122"/>
              </a:rPr>
              <a:t>P</a:t>
            </a:r>
            <a:r>
              <a:rPr lang="en-US" altLang="zh-CN" sz="2000" i="1" baseline="-25000" dirty="0" smtClean="0">
                <a:solidFill>
                  <a:schemeClr val="accent1"/>
                </a:solidFill>
                <a:ea typeface="SimSun" pitchFamily="2" charset="-122"/>
              </a:rPr>
              <a:t>r</a:t>
            </a:r>
            <a:r>
              <a:rPr lang="en-US" altLang="zh-CN" sz="2000" i="1" dirty="0" smtClean="0">
                <a:solidFill>
                  <a:schemeClr val="accent1"/>
                </a:solidFill>
                <a:ea typeface="SimSun" pitchFamily="2" charset="-122"/>
              </a:rPr>
              <a:t> </a:t>
            </a:r>
            <a:r>
              <a:rPr lang="en-US" altLang="zh-CN" sz="2000" dirty="0" smtClean="0">
                <a:solidFill>
                  <a:schemeClr val="accent1"/>
                </a:solidFill>
                <a:ea typeface="SimSun" pitchFamily="2" charset="-122"/>
              </a:rPr>
              <a:t>← </a:t>
            </a:r>
            <a:r>
              <a:rPr lang="en-US" altLang="zh-CN" sz="2000" i="1" dirty="0" smtClean="0">
                <a:solidFill>
                  <a:schemeClr val="accent1"/>
                </a:solidFill>
                <a:ea typeface="SimSun" pitchFamily="2" charset="-122"/>
              </a:rPr>
              <a:t>P</a:t>
            </a:r>
            <a:r>
              <a:rPr lang="en-US" altLang="zh-CN" sz="2000" i="1" baseline="-25000" dirty="0" smtClean="0">
                <a:solidFill>
                  <a:schemeClr val="accent1"/>
                </a:solidFill>
                <a:ea typeface="SimSun" pitchFamily="2" charset="-122"/>
              </a:rPr>
              <a:t>r</a:t>
            </a:r>
            <a:r>
              <a:rPr lang="en-US" altLang="zh-CN" sz="2000" i="1" dirty="0" smtClean="0">
                <a:solidFill>
                  <a:schemeClr val="accent1"/>
                </a:solidFill>
                <a:ea typeface="SimSun" pitchFamily="2" charset="-122"/>
              </a:rPr>
              <a:t> </a:t>
            </a:r>
            <a:r>
              <a:rPr lang="en-US" altLang="zh-CN" sz="2000" dirty="0" smtClean="0">
                <a:solidFill>
                  <a:schemeClr val="accent1"/>
                </a:solidFill>
                <a:ea typeface="SimSun" pitchFamily="2" charset="-122"/>
              </a:rPr>
              <a:t>– </a:t>
            </a:r>
            <a:r>
              <a:rPr lang="en-US" altLang="zh-CN" sz="2000" i="1" dirty="0" smtClean="0">
                <a:solidFill>
                  <a:schemeClr val="accent1"/>
                </a:solidFill>
                <a:ea typeface="SimSun" pitchFamily="2" charset="-122"/>
              </a:rPr>
              <a:t>p</a:t>
            </a:r>
            <a:r>
              <a:rPr lang="en-US" altLang="zh-CN" sz="2000" i="1" baseline="-25000" dirty="0" smtClean="0">
                <a:solidFill>
                  <a:schemeClr val="accent1"/>
                </a:solidFill>
                <a:ea typeface="SimSun" pitchFamily="2" charset="-122"/>
              </a:rPr>
              <a:t>i </a:t>
            </a:r>
            <a:r>
              <a:rPr lang="en-US" altLang="zh-CN" sz="2000" dirty="0" smtClean="0">
                <a:solidFill>
                  <a:schemeClr val="accent1"/>
                </a:solidFill>
                <a:ea typeface="SimSun" pitchFamily="2" charset="-122"/>
              </a:rPr>
              <a:t>; </a:t>
            </a:r>
            <a:r>
              <a:rPr lang="en-US" altLang="zh-CN" sz="2000" i="1" dirty="0" smtClean="0">
                <a:solidFill>
                  <a:schemeClr val="accent1"/>
                </a:solidFill>
                <a:ea typeface="SimSun" pitchFamily="2" charset="-122"/>
              </a:rPr>
              <a:t>F </a:t>
            </a:r>
            <a:r>
              <a:rPr lang="en-US" altLang="zh-CN" sz="2000" dirty="0" smtClean="0">
                <a:solidFill>
                  <a:schemeClr val="accent1"/>
                </a:solidFill>
                <a:ea typeface="SimSun" pitchFamily="2" charset="-122"/>
              </a:rPr>
              <a:t>← </a:t>
            </a:r>
            <a:r>
              <a:rPr lang="en-US" altLang="zh-CN" sz="2000" i="1" dirty="0" err="1" smtClean="0">
                <a:solidFill>
                  <a:schemeClr val="accent1"/>
                </a:solidFill>
                <a:ea typeface="SimSun" pitchFamily="2" charset="-122"/>
              </a:rPr>
              <a:t>f</a:t>
            </a:r>
            <a:r>
              <a:rPr lang="en-US" altLang="zh-CN" sz="2000" i="1" baseline="-25000" dirty="0" err="1" smtClean="0">
                <a:solidFill>
                  <a:schemeClr val="accent1"/>
                </a:solidFill>
                <a:ea typeface="SimSun" pitchFamily="2" charset="-122"/>
              </a:rPr>
              <a:t>i</a:t>
            </a:r>
            <a:endParaRPr lang="en-US" altLang="zh-CN" sz="2000" i="1" baseline="-25000" dirty="0" smtClean="0">
              <a:solidFill>
                <a:schemeClr val="accent1"/>
              </a:solidFill>
              <a:ea typeface="SimSun" pitchFamily="2" charset="-122"/>
            </a:endParaRPr>
          </a:p>
          <a:p>
            <a:pPr lvl="1">
              <a:lnSpc>
                <a:spcPct val="80000"/>
              </a:lnSpc>
              <a:defRPr/>
            </a:pPr>
            <a:endParaRPr lang="en-US" altLang="zh-CN" sz="2000" i="1" baseline="-25000" dirty="0" smtClean="0">
              <a:solidFill>
                <a:schemeClr val="accent1"/>
              </a:solidFill>
              <a:ea typeface="SimSun" pitchFamily="2" charset="-122"/>
            </a:endParaRPr>
          </a:p>
          <a:p>
            <a:pPr lvl="1">
              <a:lnSpc>
                <a:spcPct val="80000"/>
              </a:lnSpc>
              <a:defRPr/>
            </a:pPr>
            <a:endParaRPr lang="en-US" altLang="zh-CN" sz="2000" i="1" baseline="-25000" dirty="0" smtClean="0">
              <a:solidFill>
                <a:schemeClr val="accent1"/>
              </a:solidFill>
              <a:ea typeface="SimSun" pitchFamily="2" charset="-122"/>
            </a:endParaRPr>
          </a:p>
          <a:p>
            <a:pPr>
              <a:lnSpc>
                <a:spcPct val="100000"/>
              </a:lnSpc>
              <a:buFont typeface="Wingdings" panose="05000000000000000000" pitchFamily="2" charset="2"/>
              <a:buNone/>
              <a:defRPr/>
            </a:pPr>
            <a:r>
              <a:rPr lang="en-US" altLang="zh-CN" dirty="0" smtClean="0">
                <a:ea typeface="SimSun" pitchFamily="2" charset="-122"/>
              </a:rPr>
              <a:t>2. Iteratively add predicates to </a:t>
            </a:r>
            <a:r>
              <a:rPr lang="en-US" altLang="zh-CN" dirty="0" smtClean="0">
                <a:solidFill>
                  <a:schemeClr val="accent6"/>
                </a:solidFill>
                <a:ea typeface="SimSun" pitchFamily="2" charset="-122"/>
              </a:rPr>
              <a:t>Pr' </a:t>
            </a:r>
            <a:r>
              <a:rPr lang="en-US" altLang="zh-CN" dirty="0" smtClean="0">
                <a:ea typeface="SimSun" pitchFamily="2" charset="-122"/>
              </a:rPr>
              <a:t>until it is </a:t>
            </a:r>
            <a:r>
              <a:rPr lang="en-US" altLang="zh-CN" dirty="0" smtClean="0">
                <a:solidFill>
                  <a:schemeClr val="accent2"/>
                </a:solidFill>
                <a:ea typeface="SimSun" pitchFamily="2" charset="-122"/>
              </a:rPr>
              <a:t>complete</a:t>
            </a:r>
          </a:p>
          <a:p>
            <a:pPr lvl="1">
              <a:lnSpc>
                <a:spcPct val="100000"/>
              </a:lnSpc>
              <a:defRPr/>
            </a:pPr>
            <a:r>
              <a:rPr lang="en-US" altLang="zh-CN" sz="2000" dirty="0" smtClean="0">
                <a:ea typeface="SimSun" pitchFamily="2" charset="-122"/>
              </a:rPr>
              <a:t>Find a </a:t>
            </a:r>
            <a:r>
              <a:rPr lang="en-US" altLang="zh-CN" sz="2000" dirty="0" err="1" smtClean="0">
                <a:solidFill>
                  <a:schemeClr val="accent1"/>
                </a:solidFill>
                <a:ea typeface="SimSun" pitchFamily="2" charset="-122"/>
              </a:rPr>
              <a:t>p</a:t>
            </a:r>
            <a:r>
              <a:rPr lang="en-US" altLang="zh-CN" sz="2000" baseline="-25000" dirty="0" err="1" smtClean="0">
                <a:solidFill>
                  <a:schemeClr val="accent1"/>
                </a:solidFill>
                <a:ea typeface="SimSun" pitchFamily="2" charset="-122"/>
              </a:rPr>
              <a:t>j</a:t>
            </a:r>
            <a:r>
              <a:rPr lang="en-US" altLang="zh-CN" sz="2000" dirty="0" smtClean="0">
                <a:solidFill>
                  <a:schemeClr val="accent1"/>
                </a:solidFill>
                <a:ea typeface="SimSun" pitchFamily="2" charset="-122"/>
              </a:rPr>
              <a:t> </a:t>
            </a:r>
            <a:r>
              <a:rPr lang="en-US" altLang="zh-CN" sz="2000" dirty="0" smtClean="0">
                <a:ea typeface="SimSun" pitchFamily="2" charset="-122"/>
              </a:rPr>
              <a:t>∈</a:t>
            </a:r>
            <a:r>
              <a:rPr lang="en-US" altLang="zh-CN" sz="2000" dirty="0" smtClean="0">
                <a:solidFill>
                  <a:schemeClr val="accent1"/>
                </a:solidFill>
                <a:ea typeface="SimSun" pitchFamily="2" charset="-122"/>
              </a:rPr>
              <a:t> P</a:t>
            </a:r>
            <a:r>
              <a:rPr lang="en-US" altLang="zh-CN" sz="2000" baseline="-25000" dirty="0" smtClean="0">
                <a:solidFill>
                  <a:schemeClr val="accent1"/>
                </a:solidFill>
                <a:ea typeface="SimSun" pitchFamily="2" charset="-122"/>
              </a:rPr>
              <a:t>r</a:t>
            </a:r>
            <a:r>
              <a:rPr lang="en-US" altLang="zh-CN" sz="2000" dirty="0" smtClean="0">
                <a:ea typeface="SimSun" pitchFamily="2" charset="-122"/>
              </a:rPr>
              <a:t> such that </a:t>
            </a:r>
            <a:r>
              <a:rPr lang="en-US" altLang="zh-CN" sz="2000" dirty="0" err="1" smtClean="0">
                <a:solidFill>
                  <a:schemeClr val="accent1"/>
                </a:solidFill>
                <a:ea typeface="SimSun" pitchFamily="2" charset="-122"/>
              </a:rPr>
              <a:t>p</a:t>
            </a:r>
            <a:r>
              <a:rPr lang="en-US" altLang="zh-CN" sz="2000" baseline="-25000" dirty="0" err="1" smtClean="0">
                <a:solidFill>
                  <a:schemeClr val="accent1"/>
                </a:solidFill>
                <a:ea typeface="SimSun" pitchFamily="2" charset="-122"/>
              </a:rPr>
              <a:t>j</a:t>
            </a:r>
            <a:r>
              <a:rPr lang="en-US" altLang="zh-CN" sz="2000" dirty="0" smtClean="0">
                <a:solidFill>
                  <a:schemeClr val="accent1"/>
                </a:solidFill>
                <a:ea typeface="SimSun" pitchFamily="2" charset="-122"/>
              </a:rPr>
              <a:t> </a:t>
            </a:r>
            <a:r>
              <a:rPr lang="en-US" altLang="zh-CN" sz="2000" dirty="0" smtClean="0">
                <a:ea typeface="SimSun" pitchFamily="2" charset="-122"/>
              </a:rPr>
              <a:t>partitions some </a:t>
            </a:r>
            <a:r>
              <a:rPr lang="en-US" altLang="zh-CN" sz="2000" dirty="0" err="1" smtClean="0">
                <a:solidFill>
                  <a:schemeClr val="accent1"/>
                </a:solidFill>
                <a:ea typeface="SimSun" pitchFamily="2" charset="-122"/>
              </a:rPr>
              <a:t>f</a:t>
            </a:r>
            <a:r>
              <a:rPr lang="en-US" altLang="zh-CN" sz="2000" baseline="-25000" dirty="0" err="1" smtClean="0">
                <a:solidFill>
                  <a:schemeClr val="accent1"/>
                </a:solidFill>
                <a:ea typeface="SimSun" pitchFamily="2" charset="-122"/>
              </a:rPr>
              <a:t>k</a:t>
            </a:r>
            <a:r>
              <a:rPr lang="en-US" altLang="zh-CN" sz="2000" dirty="0" smtClean="0">
                <a:ea typeface="SimSun" pitchFamily="2" charset="-122"/>
              </a:rPr>
              <a:t> of  </a:t>
            </a:r>
            <a:r>
              <a:rPr lang="en-US" altLang="zh-CN" sz="2000" dirty="0" smtClean="0">
                <a:solidFill>
                  <a:srgbClr val="0536D2"/>
                </a:solidFill>
                <a:ea typeface="SimSun" pitchFamily="2" charset="-122"/>
              </a:rPr>
              <a:t>Pr'</a:t>
            </a:r>
            <a:r>
              <a:rPr lang="en-US" altLang="zh-CN" sz="2000" dirty="0" smtClean="0">
                <a:ea typeface="SimSun" pitchFamily="2" charset="-122"/>
              </a:rPr>
              <a:t> according to Rule 1</a:t>
            </a:r>
          </a:p>
          <a:p>
            <a:pPr lvl="1">
              <a:lnSpc>
                <a:spcPct val="100000"/>
              </a:lnSpc>
              <a:defRPr/>
            </a:pPr>
            <a:r>
              <a:rPr lang="en-US" altLang="zh-CN" sz="2000" dirty="0" smtClean="0">
                <a:ea typeface="SimSun" pitchFamily="2" charset="-122"/>
              </a:rPr>
              <a:t>Set </a:t>
            </a:r>
            <a:r>
              <a:rPr lang="en-US" altLang="zh-CN" sz="2000" dirty="0" smtClean="0">
                <a:solidFill>
                  <a:srgbClr val="0536D2"/>
                </a:solidFill>
                <a:ea typeface="SimSun" pitchFamily="2" charset="-122"/>
              </a:rPr>
              <a:t>Pr'</a:t>
            </a:r>
            <a:r>
              <a:rPr lang="en-US" altLang="zh-CN" sz="2000" dirty="0" smtClean="0">
                <a:solidFill>
                  <a:schemeClr val="accent1"/>
                </a:solidFill>
                <a:ea typeface="SimSun" pitchFamily="2" charset="-122"/>
              </a:rPr>
              <a:t> = </a:t>
            </a:r>
            <a:r>
              <a:rPr lang="en-US" altLang="zh-CN" sz="2000" dirty="0" smtClean="0">
                <a:solidFill>
                  <a:srgbClr val="0536D2"/>
                </a:solidFill>
                <a:ea typeface="SimSun" pitchFamily="2" charset="-122"/>
              </a:rPr>
              <a:t>Pr'</a:t>
            </a:r>
            <a:r>
              <a:rPr lang="en-US" altLang="zh-CN" sz="2000" dirty="0" smtClean="0">
                <a:solidFill>
                  <a:schemeClr val="accent1"/>
                </a:solidFill>
                <a:ea typeface="SimSun" pitchFamily="2" charset="-122"/>
              </a:rPr>
              <a:t> ∪p</a:t>
            </a:r>
            <a:r>
              <a:rPr lang="en-US" altLang="zh-CN" sz="2000" baseline="-25000" dirty="0" smtClean="0">
                <a:solidFill>
                  <a:schemeClr val="accent1"/>
                </a:solidFill>
                <a:ea typeface="SimSun" pitchFamily="2" charset="-122"/>
              </a:rPr>
              <a:t>i</a:t>
            </a:r>
            <a:r>
              <a:rPr lang="en-US" altLang="zh-CN" sz="2000" dirty="0" smtClean="0">
                <a:solidFill>
                  <a:schemeClr val="accent1"/>
                </a:solidFill>
                <a:ea typeface="SimSun" pitchFamily="2" charset="-122"/>
              </a:rPr>
              <a:t> ; Pr ← Pr – p</a:t>
            </a:r>
            <a:r>
              <a:rPr lang="en-US" altLang="zh-CN" sz="2000" baseline="-25000" dirty="0" smtClean="0">
                <a:solidFill>
                  <a:schemeClr val="accent1"/>
                </a:solidFill>
                <a:ea typeface="SimSun" pitchFamily="2" charset="-122"/>
              </a:rPr>
              <a:t>i</a:t>
            </a:r>
            <a:r>
              <a:rPr lang="en-US" altLang="zh-CN" sz="2000" dirty="0" smtClean="0">
                <a:solidFill>
                  <a:schemeClr val="accent1"/>
                </a:solidFill>
                <a:ea typeface="SimSun" pitchFamily="2" charset="-122"/>
              </a:rPr>
              <a:t> ; F ← F ∪f </a:t>
            </a:r>
            <a:r>
              <a:rPr lang="en-US" altLang="zh-CN" sz="2000" baseline="-25000" dirty="0" err="1" smtClean="0">
                <a:solidFill>
                  <a:schemeClr val="accent1"/>
                </a:solidFill>
                <a:ea typeface="SimSun" pitchFamily="2" charset="-122"/>
              </a:rPr>
              <a:t>i</a:t>
            </a:r>
            <a:endParaRPr lang="en-US" altLang="zh-CN" sz="2000" baseline="-25000" dirty="0" smtClean="0">
              <a:solidFill>
                <a:schemeClr val="accent1"/>
              </a:solidFill>
              <a:ea typeface="SimSun" pitchFamily="2" charset="-122"/>
            </a:endParaRPr>
          </a:p>
          <a:p>
            <a:pPr lvl="1">
              <a:lnSpc>
                <a:spcPct val="100000"/>
              </a:lnSpc>
              <a:defRPr/>
            </a:pPr>
            <a:r>
              <a:rPr lang="en-US" altLang="zh-CN" sz="2000" dirty="0" smtClean="0">
                <a:ea typeface="SimSun" pitchFamily="2" charset="-122"/>
              </a:rPr>
              <a:t>If </a:t>
            </a:r>
            <a:r>
              <a:rPr lang="en-US" altLang="zh-CN" dirty="0" smtClean="0">
                <a:ea typeface="SimSun" pitchFamily="2" charset="-122"/>
              </a:rPr>
              <a:t>there exists </a:t>
            </a:r>
            <a:r>
              <a:rPr lang="en-US" altLang="zh-CN" i="1" dirty="0" err="1" smtClean="0">
                <a:ea typeface="SimSun" pitchFamily="2" charset="-122"/>
              </a:rPr>
              <a:t>p</a:t>
            </a:r>
            <a:r>
              <a:rPr lang="en-US" altLang="zh-CN" i="1" baseline="-25000" dirty="0" err="1" smtClean="0">
                <a:ea typeface="SimSun" pitchFamily="2" charset="-122"/>
              </a:rPr>
              <a:t>k</a:t>
            </a:r>
            <a:r>
              <a:rPr lang="en-US" altLang="zh-CN" dirty="0" smtClean="0">
                <a:ea typeface="SimSun" pitchFamily="2" charset="-122"/>
              </a:rPr>
              <a:t> in </a:t>
            </a:r>
            <a:r>
              <a:rPr lang="en-US" altLang="zh-CN" i="1" dirty="0" smtClean="0">
                <a:ea typeface="SimSun" pitchFamily="2" charset="-122"/>
              </a:rPr>
              <a:t>P</a:t>
            </a:r>
            <a:r>
              <a:rPr lang="en-US" altLang="zh-CN" i="1" baseline="-25000" dirty="0" smtClean="0">
                <a:ea typeface="SimSun" pitchFamily="2" charset="-122"/>
              </a:rPr>
              <a:t>r</a:t>
            </a:r>
            <a:r>
              <a:rPr lang="en-US" altLang="zh-CN" i="1" dirty="0" smtClean="0">
                <a:latin typeface="Times New Roman" pitchFamily="18" charset="0"/>
                <a:ea typeface="SimSun" pitchFamily="2" charset="-122"/>
              </a:rPr>
              <a:t>’</a:t>
            </a:r>
            <a:r>
              <a:rPr lang="en-US" altLang="zh-CN" dirty="0" smtClean="0">
                <a:ea typeface="SimSun" pitchFamily="2" charset="-122"/>
              </a:rPr>
              <a:t> </a:t>
            </a:r>
            <a:r>
              <a:rPr lang="en-US" altLang="zh-CN" sz="2000" dirty="0" smtClean="0">
                <a:ea typeface="SimSun" pitchFamily="2" charset="-122"/>
              </a:rPr>
              <a:t>which is </a:t>
            </a:r>
            <a:r>
              <a:rPr lang="en-US" altLang="zh-CN" sz="2000" dirty="0" err="1" smtClean="0">
                <a:solidFill>
                  <a:schemeClr val="accent2"/>
                </a:solidFill>
                <a:ea typeface="SimSun" pitchFamily="2" charset="-122"/>
              </a:rPr>
              <a:t>nonrelevant</a:t>
            </a:r>
            <a:r>
              <a:rPr lang="en-US" altLang="zh-CN" sz="2000" dirty="0" smtClean="0">
                <a:ea typeface="SimSun" pitchFamily="2" charset="-122"/>
              </a:rPr>
              <a:t> then</a:t>
            </a:r>
          </a:p>
          <a:p>
            <a:pPr lvl="2">
              <a:lnSpc>
                <a:spcPct val="100000"/>
              </a:lnSpc>
              <a:buSzPct val="85000"/>
              <a:buFont typeface="Times New Roman" pitchFamily="18" charset="0"/>
              <a:buChar char="–"/>
              <a:defRPr/>
            </a:pPr>
            <a:r>
              <a:rPr lang="en-US" altLang="zh-CN" dirty="0" smtClean="0">
                <a:solidFill>
                  <a:srgbClr val="0536D2"/>
                </a:solidFill>
                <a:ea typeface="SimSun" pitchFamily="2" charset="-122"/>
              </a:rPr>
              <a:t>Pr'</a:t>
            </a:r>
            <a:r>
              <a:rPr lang="en-US" altLang="zh-CN" dirty="0" smtClean="0">
                <a:solidFill>
                  <a:schemeClr val="accent1"/>
                </a:solidFill>
                <a:ea typeface="SimSun" pitchFamily="2" charset="-122"/>
              </a:rPr>
              <a:t> ←Pr' – p</a:t>
            </a:r>
            <a:r>
              <a:rPr lang="en-US" altLang="zh-CN" baseline="-25000" dirty="0" smtClean="0">
                <a:solidFill>
                  <a:schemeClr val="accent1"/>
                </a:solidFill>
                <a:ea typeface="SimSun" pitchFamily="2" charset="-122"/>
              </a:rPr>
              <a:t> k</a:t>
            </a:r>
          </a:p>
          <a:p>
            <a:pPr lvl="2">
              <a:lnSpc>
                <a:spcPct val="100000"/>
              </a:lnSpc>
              <a:buSzPct val="85000"/>
              <a:buFont typeface="Times New Roman" pitchFamily="18" charset="0"/>
              <a:buChar char="–"/>
              <a:defRPr/>
            </a:pPr>
            <a:r>
              <a:rPr lang="en-US" altLang="zh-CN" dirty="0" smtClean="0">
                <a:solidFill>
                  <a:schemeClr val="accent1"/>
                </a:solidFill>
                <a:ea typeface="SimSun" pitchFamily="2" charset="-122"/>
              </a:rPr>
              <a:t>F ←F – f</a:t>
            </a:r>
            <a:r>
              <a:rPr lang="en-US" altLang="zh-CN" baseline="-25000" dirty="0" smtClean="0">
                <a:solidFill>
                  <a:schemeClr val="accent1"/>
                </a:solidFill>
                <a:ea typeface="SimSun" pitchFamily="2" charset="-122"/>
              </a:rPr>
              <a:t> k</a:t>
            </a:r>
            <a:endParaRPr lang="zh-CN" altLang="en-US" baseline="-25000" dirty="0" smtClean="0">
              <a:solidFill>
                <a:schemeClr val="accent1"/>
              </a:solidFill>
              <a:ea typeface="SimSun" pitchFamily="2" charset="-122"/>
            </a:endParaRPr>
          </a:p>
        </p:txBody>
      </p:sp>
      <p:sp>
        <p:nvSpPr>
          <p:cNvPr id="87044" name="Rectangle 4"/>
          <p:cNvSpPr>
            <a:spLocks noChangeArrowheads="1"/>
          </p:cNvSpPr>
          <p:nvPr/>
        </p:nvSpPr>
        <p:spPr bwMode="auto">
          <a:xfrm>
            <a:off x="4953000" y="1371600"/>
            <a:ext cx="16240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r>
              <a:rPr lang="en-US" altLang="zh-CN">
                <a:solidFill>
                  <a:schemeClr val="accent2"/>
                </a:solidFill>
                <a:ea typeface="SimSun" panose="02010600030101010101" pitchFamily="2" charset="-122"/>
              </a:rPr>
              <a:t>COM_MIN</a:t>
            </a:r>
          </a:p>
        </p:txBody>
      </p:sp>
      <p:sp>
        <p:nvSpPr>
          <p:cNvPr id="87045" name="矩形 4"/>
          <p:cNvSpPr>
            <a:spLocks noChangeArrowheads="1"/>
          </p:cNvSpPr>
          <p:nvPr/>
        </p:nvSpPr>
        <p:spPr bwMode="auto">
          <a:xfrm>
            <a:off x="2468563" y="2732088"/>
            <a:ext cx="554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solidFill>
                  <a:srgbClr val="595959"/>
                </a:solidFill>
                <a:ea typeface="SimSun" panose="02010600030101010101" pitchFamily="2" charset="-122"/>
              </a:rPr>
              <a:t>{f</a:t>
            </a:r>
            <a:r>
              <a:rPr lang="en-US" altLang="zh-CN" sz="2000" baseline="-25000">
                <a:solidFill>
                  <a:srgbClr val="595959"/>
                </a:solidFill>
                <a:ea typeface="SimSun" panose="02010600030101010101" pitchFamily="2" charset="-122"/>
              </a:rPr>
              <a:t>i</a:t>
            </a:r>
            <a:r>
              <a:rPr lang="en-US" altLang="zh-CN" sz="2000">
                <a:solidFill>
                  <a:srgbClr val="595959"/>
                </a:solidFill>
                <a:ea typeface="SimSun" panose="02010600030101010101" pitchFamily="2" charset="-122"/>
              </a:rPr>
              <a:t> is the minterm fragment according to p</a:t>
            </a:r>
            <a:r>
              <a:rPr lang="en-US" altLang="zh-CN" sz="2000" baseline="-25000">
                <a:solidFill>
                  <a:srgbClr val="595959"/>
                </a:solidFill>
                <a:ea typeface="SimSun" panose="02010600030101010101" pitchFamily="2" charset="-122"/>
              </a:rPr>
              <a:t>i</a:t>
            </a:r>
            <a:r>
              <a:rPr lang="en-US" altLang="zh-CN" sz="2000">
                <a:solidFill>
                  <a:srgbClr val="595959"/>
                </a:solidFill>
                <a:ea typeface="SimSun" panose="02010600030101010101" pitchFamily="2" charset="-122"/>
              </a:rPr>
              <a:t>}</a:t>
            </a:r>
            <a:endParaRPr lang="zh-CN" altLang="en-US" sz="2000">
              <a:solidFill>
                <a:srgbClr val="595959"/>
              </a:solidFill>
              <a:ea typeface="SimSun" panose="02010600030101010101" pitchFamily="2" charset="-122"/>
            </a:endParaRPr>
          </a:p>
        </p:txBody>
      </p:sp>
      <p:sp>
        <p:nvSpPr>
          <p:cNvPr id="87046" name="矩形 5"/>
          <p:cNvSpPr>
            <a:spLocks noChangeArrowheads="1"/>
          </p:cNvSpPr>
          <p:nvPr/>
        </p:nvSpPr>
        <p:spPr bwMode="auto">
          <a:xfrm>
            <a:off x="3765550" y="5540375"/>
            <a:ext cx="441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b="0">
                <a:solidFill>
                  <a:srgbClr val="7F7F7F"/>
                </a:solidFill>
                <a:ea typeface="SimSun" panose="02010600030101010101" pitchFamily="2" charset="-122"/>
              </a:rPr>
              <a:t>{</a:t>
            </a:r>
            <a:r>
              <a:rPr lang="en-US" altLang="zh-CN" sz="2000">
                <a:solidFill>
                  <a:srgbClr val="595959"/>
                </a:solidFill>
                <a:ea typeface="SimSun" panose="02010600030101010101" pitchFamily="2" charset="-122"/>
              </a:rPr>
              <a:t>Ensuring minimality of </a:t>
            </a:r>
            <a:r>
              <a:rPr lang="en-US" altLang="zh-CN" sz="2000" b="0">
                <a:solidFill>
                  <a:srgbClr val="0536D2"/>
                </a:solidFill>
                <a:ea typeface="SimSun" panose="02010600030101010101" pitchFamily="2" charset="-122"/>
              </a:rPr>
              <a:t>P</a:t>
            </a:r>
            <a:r>
              <a:rPr lang="en-US" altLang="zh-CN" sz="2000" b="0" baseline="-25000">
                <a:solidFill>
                  <a:srgbClr val="0536D2"/>
                </a:solidFill>
                <a:ea typeface="SimSun" panose="02010600030101010101" pitchFamily="2" charset="-122"/>
              </a:rPr>
              <a:t>r</a:t>
            </a:r>
            <a:r>
              <a:rPr lang="en-US" altLang="zh-CN" sz="2000" b="0">
                <a:solidFill>
                  <a:srgbClr val="0536D2"/>
                </a:solidFill>
                <a:ea typeface="SimSun" panose="02010600030101010101" pitchFamily="2" charset="-122"/>
              </a:rPr>
              <a:t>’</a:t>
            </a:r>
            <a:r>
              <a:rPr lang="en-US" altLang="zh-CN" sz="2000" b="0">
                <a:solidFill>
                  <a:srgbClr val="7F7F7F"/>
                </a:solidFill>
                <a:ea typeface="SimSun" panose="02010600030101010101" pitchFamily="2" charset="-122"/>
              </a:rPr>
              <a:t>}</a:t>
            </a:r>
            <a:endParaRPr lang="zh-CN" altLang="en-US" sz="2000" b="0">
              <a:solidFill>
                <a:srgbClr val="7F7F7F"/>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89091" name="Rectangle 3"/>
          <p:cNvSpPr>
            <a:spLocks noGrp="1" noChangeArrowheads="1"/>
          </p:cNvSpPr>
          <p:nvPr>
            <p:ph type="body" idx="1"/>
          </p:nvPr>
        </p:nvSpPr>
        <p:spPr>
          <a:xfrm>
            <a:off x="452438" y="2876550"/>
            <a:ext cx="7777162" cy="3271838"/>
          </a:xfrm>
        </p:spPr>
        <p:txBody>
          <a:bodyPr/>
          <a:lstStyle/>
          <a:p>
            <a:r>
              <a:rPr lang="en-US" altLang="zh-CN" smtClean="0">
                <a:ea typeface="SimSun" panose="02010600030101010101" pitchFamily="2" charset="-122"/>
              </a:rPr>
              <a:t>Algorithm 3.2: PHORIZONTAL algorithm</a:t>
            </a:r>
          </a:p>
          <a:p>
            <a:pPr lvl="2"/>
            <a:r>
              <a:rPr lang="en-US" altLang="zh-CN" smtClean="0">
                <a:ea typeface="SimSun" panose="02010600030101010101" pitchFamily="2" charset="-122"/>
              </a:rPr>
              <a:t>makes use of </a:t>
            </a:r>
            <a:r>
              <a:rPr lang="en-US" altLang="zh-CN" smtClean="0">
                <a:solidFill>
                  <a:schemeClr val="accent2"/>
                </a:solidFill>
                <a:ea typeface="SimSun" panose="02010600030101010101" pitchFamily="2" charset="-122"/>
              </a:rPr>
              <a:t>COM_MIN</a:t>
            </a:r>
            <a:r>
              <a:rPr lang="en-US" altLang="zh-CN" smtClean="0">
                <a:ea typeface="SimSun" panose="02010600030101010101" pitchFamily="2" charset="-122"/>
              </a:rPr>
              <a:t> to perform fragmentation</a:t>
            </a:r>
          </a:p>
          <a:p>
            <a:pPr lvl="1"/>
            <a:r>
              <a:rPr lang="en-US" altLang="zh-CN" smtClean="0">
                <a:solidFill>
                  <a:schemeClr val="accent2"/>
                </a:solidFill>
                <a:ea typeface="SimSun" panose="02010600030101010101" pitchFamily="2" charset="-122"/>
              </a:rPr>
              <a:t>Given</a:t>
            </a:r>
          </a:p>
          <a:p>
            <a:pPr lvl="2"/>
            <a:r>
              <a:rPr lang="en-US" altLang="zh-CN" smtClean="0">
                <a:ea typeface="SimSun" panose="02010600030101010101" pitchFamily="2" charset="-122"/>
              </a:rPr>
              <a:t>a relation </a:t>
            </a:r>
            <a:r>
              <a:rPr lang="en-US" altLang="zh-CN" i="1" smtClean="0">
                <a:solidFill>
                  <a:srgbClr val="FF0000"/>
                </a:solidFill>
                <a:ea typeface="SimSun" panose="02010600030101010101" pitchFamily="2" charset="-122"/>
              </a:rPr>
              <a:t>R</a:t>
            </a:r>
            <a:r>
              <a:rPr lang="en-US" altLang="zh-CN" i="1" smtClean="0">
                <a:ea typeface="SimSun" panose="02010600030101010101" pitchFamily="2" charset="-122"/>
              </a:rPr>
              <a:t> </a:t>
            </a:r>
            <a:r>
              <a:rPr lang="en-US" altLang="zh-CN" smtClean="0">
                <a:ea typeface="SimSun" panose="02010600030101010101" pitchFamily="2" charset="-122"/>
              </a:rPr>
              <a:t>and a set of simple predicates </a:t>
            </a:r>
            <a:r>
              <a:rPr lang="en-US" altLang="zh-CN" i="1" smtClean="0">
                <a:solidFill>
                  <a:srgbClr val="FF0000"/>
                </a:solidFill>
                <a:ea typeface="SimSun" panose="02010600030101010101" pitchFamily="2" charset="-122"/>
              </a:rPr>
              <a:t>Pr</a:t>
            </a:r>
          </a:p>
          <a:p>
            <a:pPr lvl="1"/>
            <a:r>
              <a:rPr lang="en-US" altLang="zh-CN" smtClean="0">
                <a:solidFill>
                  <a:schemeClr val="accent2"/>
                </a:solidFill>
                <a:ea typeface="SimSun" panose="02010600030101010101" pitchFamily="2" charset="-122"/>
              </a:rPr>
              <a:t>Output</a:t>
            </a:r>
          </a:p>
          <a:p>
            <a:pPr lvl="2"/>
            <a:r>
              <a:rPr lang="en-US" altLang="zh-CN" smtClean="0">
                <a:ea typeface="SimSun" panose="02010600030101010101" pitchFamily="2" charset="-122"/>
              </a:rPr>
              <a:t>a set of </a:t>
            </a:r>
            <a:r>
              <a:rPr lang="en-US" altLang="zh-CN" smtClean="0">
                <a:solidFill>
                  <a:schemeClr val="accent2"/>
                </a:solidFill>
                <a:ea typeface="SimSun" panose="02010600030101010101" pitchFamily="2" charset="-122"/>
              </a:rPr>
              <a:t>minterm predicates</a:t>
            </a:r>
            <a:r>
              <a:rPr lang="en-US" altLang="zh-CN" smtClean="0">
                <a:ea typeface="SimSun" panose="02010600030101010101" pitchFamily="2" charset="-122"/>
              </a:rPr>
              <a:t> </a:t>
            </a:r>
            <a:r>
              <a:rPr lang="en-US" altLang="zh-CN" i="1" smtClean="0">
                <a:solidFill>
                  <a:srgbClr val="FF0000"/>
                </a:solidFill>
                <a:ea typeface="SimSun" panose="02010600030101010101" pitchFamily="2" charset="-122"/>
              </a:rPr>
              <a:t>M</a:t>
            </a:r>
          </a:p>
          <a:p>
            <a:pPr lvl="3"/>
            <a:r>
              <a:rPr lang="en-US" altLang="zh-CN" smtClean="0">
                <a:ea typeface="SimSun" panose="02010600030101010101" pitchFamily="2" charset="-122"/>
              </a:rPr>
              <a:t>according to which relation </a:t>
            </a:r>
            <a:r>
              <a:rPr lang="en-US" altLang="zh-CN" i="1" smtClean="0">
                <a:solidFill>
                  <a:srgbClr val="FF0000"/>
                </a:solidFill>
                <a:ea typeface="SimSun" panose="02010600030101010101" pitchFamily="2" charset="-122"/>
              </a:rPr>
              <a:t>R</a:t>
            </a:r>
            <a:r>
              <a:rPr lang="en-US" altLang="zh-CN" i="1" smtClean="0">
                <a:ea typeface="SimSun" panose="02010600030101010101" pitchFamily="2" charset="-122"/>
              </a:rPr>
              <a:t> </a:t>
            </a:r>
            <a:r>
              <a:rPr lang="en-US" altLang="zh-CN" smtClean="0">
                <a:ea typeface="SimSun" panose="02010600030101010101" pitchFamily="2" charset="-122"/>
              </a:rPr>
              <a:t>is to be fragmented</a:t>
            </a:r>
          </a:p>
          <a:p>
            <a:endParaRPr lang="zh-CN" altLang="en-US" smtClean="0">
              <a:ea typeface="SimSun" panose="02010600030101010101" pitchFamily="2" charset="-122"/>
            </a:endParaRPr>
          </a:p>
        </p:txBody>
      </p:sp>
      <p:sp>
        <p:nvSpPr>
          <p:cNvPr id="89092" name="矩形 3"/>
          <p:cNvSpPr>
            <a:spLocks noChangeArrowheads="1"/>
          </p:cNvSpPr>
          <p:nvPr/>
        </p:nvSpPr>
        <p:spPr bwMode="auto">
          <a:xfrm>
            <a:off x="452438" y="1436688"/>
            <a:ext cx="777716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a:solidFill>
                  <a:srgbClr val="0536D2"/>
                </a:solidFill>
                <a:ea typeface="SimSun" panose="02010600030101010101" pitchFamily="2" charset="-122"/>
              </a:rPr>
              <a:t>The second step </a:t>
            </a:r>
            <a:r>
              <a:rPr lang="en-US" altLang="zh-CN">
                <a:ea typeface="SimSun" panose="02010600030101010101" pitchFamily="2" charset="-122"/>
              </a:rPr>
              <a:t>in the primary horizontal design process is to </a:t>
            </a:r>
            <a:r>
              <a:rPr lang="en-US" altLang="zh-CN">
                <a:solidFill>
                  <a:srgbClr val="0536D2"/>
                </a:solidFill>
                <a:ea typeface="SimSun" panose="02010600030101010101" pitchFamily="2" charset="-122"/>
              </a:rPr>
              <a:t>derive the set of minterm predicates </a:t>
            </a:r>
            <a:r>
              <a:rPr lang="en-US" altLang="zh-CN">
                <a:ea typeface="SimSun" panose="02010600030101010101" pitchFamily="2" charset="-122"/>
              </a:rPr>
              <a:t>that can be defined on the predicates in set </a:t>
            </a:r>
            <a:r>
              <a:rPr lang="en-US" altLang="zh-CN">
                <a:solidFill>
                  <a:srgbClr val="FF0000"/>
                </a:solidFill>
                <a:ea typeface="SimSun" panose="02010600030101010101" pitchFamily="2" charset="-122"/>
              </a:rPr>
              <a:t>P</a:t>
            </a:r>
            <a:r>
              <a:rPr lang="en-US" altLang="zh-CN" baseline="-25000">
                <a:solidFill>
                  <a:srgbClr val="FF0000"/>
                </a:solidFill>
                <a:ea typeface="SimSun" panose="02010600030101010101" pitchFamily="2" charset="-122"/>
              </a:rPr>
              <a:t>r</a:t>
            </a:r>
            <a:r>
              <a:rPr lang="en-US" altLang="zh-CN">
                <a:solidFill>
                  <a:srgbClr val="FF0000"/>
                </a:solidFill>
                <a:ea typeface="SimSun" panose="02010600030101010101" pitchFamily="2" charset="-122"/>
              </a:rPr>
              <a:t>’</a:t>
            </a:r>
            <a:r>
              <a:rPr lang="en-US" altLang="zh-CN" sz="1600" b="0">
                <a:ea typeface="SimSun" panose="02010600030101010101" pitchFamily="2" charset="-122"/>
              </a:rPr>
              <a:t>.</a:t>
            </a:r>
            <a:endParaRPr lang="zh-CN" altLang="en-US" sz="1600" b="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91139" name="Rectangle 3"/>
          <p:cNvSpPr>
            <a:spLocks noGrp="1" noChangeArrowheads="1"/>
          </p:cNvSpPr>
          <p:nvPr>
            <p:ph type="body" idx="1"/>
          </p:nvPr>
        </p:nvSpPr>
        <p:spPr>
          <a:xfrm>
            <a:off x="457200" y="1447800"/>
            <a:ext cx="7924800" cy="4419600"/>
          </a:xfrm>
        </p:spPr>
        <p:txBody>
          <a:bodyPr/>
          <a:lstStyle/>
          <a:p>
            <a:pPr>
              <a:buFont typeface="Wingdings" panose="05000000000000000000" pitchFamily="2" charset="2"/>
              <a:buNone/>
            </a:pPr>
            <a:r>
              <a:rPr lang="zh-CN" altLang="en-US" smtClean="0">
                <a:latin typeface="MonotypeSorts" charset="0"/>
                <a:ea typeface="SimSun" panose="02010600030101010101" pitchFamily="2" charset="-122"/>
              </a:rPr>
              <a:t>① </a:t>
            </a:r>
            <a:r>
              <a:rPr lang="en-US" altLang="zh-CN" i="1" smtClean="0">
                <a:ea typeface="SimSun" panose="02010600030101010101" pitchFamily="2" charset="-122"/>
              </a:rPr>
              <a:t>P</a:t>
            </a:r>
            <a:r>
              <a:rPr lang="en-US" altLang="zh-CN" i="1" baseline="-25000" smtClean="0">
                <a:ea typeface="SimSun" panose="02010600030101010101" pitchFamily="2" charset="-122"/>
              </a:rPr>
              <a:t>r</a:t>
            </a:r>
            <a:r>
              <a:rPr lang="en-US" altLang="zh-CN" smtClean="0">
                <a:latin typeface="Dotum" pitchFamily="34" charset="-127"/>
                <a:ea typeface="Dotum" pitchFamily="34" charset="-127"/>
              </a:rPr>
              <a:t>´ </a:t>
            </a:r>
            <a:r>
              <a:rPr lang="en-US" altLang="zh-CN" smtClean="0">
                <a:latin typeface="SymbolMT" charset="-122"/>
                <a:ea typeface="SymbolMT" charset="-122"/>
              </a:rPr>
              <a:t>← </a:t>
            </a:r>
            <a:r>
              <a:rPr lang="en-US" altLang="zh-CN" smtClean="0">
                <a:ea typeface="SimSun" panose="02010600030101010101" pitchFamily="2" charset="-122"/>
              </a:rPr>
              <a:t>COM_MIN (</a:t>
            </a:r>
            <a:r>
              <a:rPr lang="en-US" altLang="zh-CN" i="1" smtClean="0">
                <a:ea typeface="SimSun" panose="02010600030101010101" pitchFamily="2" charset="-122"/>
              </a:rPr>
              <a:t>R</a:t>
            </a:r>
            <a:r>
              <a:rPr lang="en-US" altLang="zh-CN" smtClean="0">
                <a:ea typeface="SimSun" panose="02010600030101010101" pitchFamily="2" charset="-122"/>
              </a:rPr>
              <a:t>, </a:t>
            </a:r>
            <a:r>
              <a:rPr lang="en-US" altLang="zh-CN" i="1" smtClean="0">
                <a:ea typeface="SimSun" panose="02010600030101010101" pitchFamily="2" charset="-122"/>
              </a:rPr>
              <a:t>P</a:t>
            </a:r>
            <a:r>
              <a:rPr lang="en-US" altLang="zh-CN" i="1" baseline="-25000" smtClean="0">
                <a:ea typeface="SimSun" panose="02010600030101010101" pitchFamily="2" charset="-122"/>
              </a:rPr>
              <a:t>r</a:t>
            </a:r>
            <a:r>
              <a:rPr lang="en-US" altLang="zh-CN" smtClean="0">
                <a:ea typeface="SimSun" panose="02010600030101010101" pitchFamily="2" charset="-122"/>
              </a:rPr>
              <a:t>)</a:t>
            </a:r>
          </a:p>
          <a:p>
            <a:pPr>
              <a:buFont typeface="Wingdings" panose="05000000000000000000" pitchFamily="2" charset="2"/>
              <a:buNone/>
            </a:pPr>
            <a:r>
              <a:rPr lang="zh-CN" altLang="en-US" smtClean="0">
                <a:latin typeface="MonotypeSorts" charset="0"/>
                <a:ea typeface="SimSun" panose="02010600030101010101" pitchFamily="2" charset="-122"/>
              </a:rPr>
              <a:t>②</a:t>
            </a:r>
            <a:r>
              <a:rPr lang="en-US" altLang="zh-CN" smtClean="0">
                <a:latin typeface="MonotypeSorts" charset="0"/>
                <a:ea typeface="SimSun" panose="02010600030101010101" pitchFamily="2" charset="-122"/>
              </a:rPr>
              <a:t> </a:t>
            </a:r>
            <a:r>
              <a:rPr lang="en-US" altLang="zh-CN" smtClean="0">
                <a:ea typeface="SimSun" panose="02010600030101010101" pitchFamily="2" charset="-122"/>
              </a:rPr>
              <a:t>Determine the set </a:t>
            </a:r>
            <a:r>
              <a:rPr lang="en-US" altLang="zh-CN" i="1" smtClean="0">
                <a:ea typeface="SimSun" panose="02010600030101010101" pitchFamily="2" charset="-122"/>
              </a:rPr>
              <a:t>M </a:t>
            </a:r>
            <a:r>
              <a:rPr lang="en-US" altLang="zh-CN" smtClean="0">
                <a:ea typeface="SimSun" panose="02010600030101010101" pitchFamily="2" charset="-122"/>
              </a:rPr>
              <a:t>of minterm predicates</a:t>
            </a:r>
          </a:p>
          <a:p>
            <a:pPr>
              <a:buFont typeface="Wingdings" panose="05000000000000000000" pitchFamily="2" charset="2"/>
              <a:buNone/>
            </a:pPr>
            <a:r>
              <a:rPr lang="zh-CN" altLang="en-US" smtClean="0">
                <a:latin typeface="MonotypeSorts" charset="0"/>
                <a:ea typeface="SimSun" panose="02010600030101010101" pitchFamily="2" charset="-122"/>
              </a:rPr>
              <a:t>③</a:t>
            </a:r>
            <a:r>
              <a:rPr lang="en-US" altLang="zh-CN" smtClean="0">
                <a:latin typeface="MonotypeSorts" charset="0"/>
                <a:ea typeface="SimSun" panose="02010600030101010101" pitchFamily="2" charset="-122"/>
              </a:rPr>
              <a:t> </a:t>
            </a:r>
            <a:r>
              <a:rPr lang="en-US" altLang="zh-CN" smtClean="0">
                <a:ea typeface="SimSun" panose="02010600030101010101" pitchFamily="2" charset="-122"/>
              </a:rPr>
              <a:t>Determine the set </a:t>
            </a:r>
            <a:r>
              <a:rPr lang="en-US" altLang="zh-CN" i="1" smtClean="0">
                <a:ea typeface="SimSun" panose="02010600030101010101" pitchFamily="2" charset="-122"/>
              </a:rPr>
              <a:t>I </a:t>
            </a:r>
            <a:r>
              <a:rPr lang="en-US" altLang="zh-CN" smtClean="0">
                <a:ea typeface="SimSun" panose="02010600030101010101" pitchFamily="2" charset="-122"/>
              </a:rPr>
              <a:t>of </a:t>
            </a:r>
            <a:r>
              <a:rPr lang="en-US" altLang="zh-CN" smtClean="0">
                <a:solidFill>
                  <a:schemeClr val="accent2"/>
                </a:solidFill>
                <a:ea typeface="SimSun" panose="02010600030101010101" pitchFamily="2" charset="-122"/>
              </a:rPr>
              <a:t>implications</a:t>
            </a:r>
            <a:r>
              <a:rPr lang="en-US" altLang="zh-CN" smtClean="0">
                <a:ea typeface="SimSun" panose="02010600030101010101" pitchFamily="2" charset="-122"/>
              </a:rPr>
              <a:t> among </a:t>
            </a:r>
            <a:r>
              <a:rPr lang="en-US" altLang="zh-CN" i="1" smtClean="0">
                <a:ea typeface="SimSun" panose="02010600030101010101" pitchFamily="2" charset="-122"/>
              </a:rPr>
              <a:t>p</a:t>
            </a:r>
            <a:r>
              <a:rPr lang="en-US" altLang="zh-CN" i="1" baseline="-25000" smtClean="0">
                <a:ea typeface="SimSun" panose="02010600030101010101" pitchFamily="2" charset="-122"/>
              </a:rPr>
              <a:t>i</a:t>
            </a:r>
            <a:r>
              <a:rPr lang="en-US" altLang="zh-CN" i="1" smtClean="0">
                <a:ea typeface="SimSun" panose="02010600030101010101" pitchFamily="2" charset="-122"/>
              </a:rPr>
              <a:t> </a:t>
            </a:r>
            <a:r>
              <a:rPr lang="en-US" altLang="zh-CN" smtClean="0">
                <a:latin typeface="SymbolMT" charset="-122"/>
                <a:ea typeface="SymbolMT" charset="-122"/>
              </a:rPr>
              <a:t>∈ </a:t>
            </a:r>
            <a:r>
              <a:rPr lang="en-US" altLang="zh-CN" i="1" smtClean="0">
                <a:ea typeface="SimSun" panose="02010600030101010101" pitchFamily="2" charset="-122"/>
              </a:rPr>
              <a:t>P</a:t>
            </a:r>
            <a:r>
              <a:rPr lang="en-US" altLang="zh-CN" i="1" baseline="-25000" smtClean="0">
                <a:ea typeface="SimSun" panose="02010600030101010101" pitchFamily="2" charset="-122"/>
              </a:rPr>
              <a:t>r</a:t>
            </a:r>
            <a:r>
              <a:rPr lang="en-US" altLang="zh-CN" smtClean="0">
                <a:latin typeface="Dotum" pitchFamily="34" charset="-127"/>
                <a:ea typeface="Dotum" pitchFamily="34" charset="-127"/>
              </a:rPr>
              <a:t>´</a:t>
            </a:r>
          </a:p>
          <a:p>
            <a:pPr lvl="1">
              <a:buFont typeface="Times New Roman" panose="02020603050405020304" pitchFamily="18" charset="0"/>
              <a:buNone/>
            </a:pPr>
            <a:r>
              <a:rPr lang="en-US" altLang="zh-CN" smtClean="0">
                <a:ea typeface="SimSun" panose="02010600030101010101" pitchFamily="2" charset="-122"/>
              </a:rPr>
              <a:t>(ex) Loc=“Montreal” implies</a:t>
            </a:r>
          </a:p>
          <a:p>
            <a:pPr lvl="2">
              <a:buFont typeface="Wingdings" panose="05000000000000000000" pitchFamily="2" charset="2"/>
              <a:buNone/>
            </a:pPr>
            <a:r>
              <a:rPr lang="en-US" altLang="zh-CN" b="0"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rPr>
              <a:t>(Loc=“New York”) </a:t>
            </a:r>
            <a:r>
              <a:rPr lang="en-US" altLang="zh-CN" smtClean="0">
                <a:latin typeface="SymbolMT" charset="-122"/>
                <a:ea typeface="SymbolMT" charset="-122"/>
              </a:rPr>
              <a:t>∧ </a:t>
            </a:r>
            <a:r>
              <a:rPr lang="en-US" altLang="zh-CN" sz="2800" b="0" smtClean="0">
                <a:latin typeface="Tahoma" panose="020B0604030504040204" pitchFamily="34" charset="0"/>
                <a:ea typeface="SimSun" panose="02010600030101010101" pitchFamily="2" charset="-122"/>
                <a:sym typeface="Symbol" panose="05050102010706020507" pitchFamily="18" charset="2"/>
              </a:rPr>
              <a:t>¬</a:t>
            </a:r>
            <a:r>
              <a:rPr lang="en-US" altLang="zh-CN" smtClean="0">
                <a:ea typeface="SimSun" panose="02010600030101010101" pitchFamily="2" charset="-122"/>
              </a:rPr>
              <a:t>(Loc=“Paris”)</a:t>
            </a:r>
          </a:p>
          <a:p>
            <a:pPr>
              <a:buFont typeface="Wingdings" panose="05000000000000000000" pitchFamily="2" charset="2"/>
              <a:buNone/>
            </a:pPr>
            <a:r>
              <a:rPr lang="zh-CN" altLang="en-US" smtClean="0">
                <a:latin typeface="MonotypeSorts" charset="0"/>
                <a:ea typeface="SimSun" panose="02010600030101010101" pitchFamily="2" charset="-122"/>
              </a:rPr>
              <a:t>④ </a:t>
            </a:r>
            <a:r>
              <a:rPr lang="en-US" altLang="zh-CN" smtClean="0">
                <a:ea typeface="SimSun" panose="02010600030101010101" pitchFamily="2" charset="-122"/>
              </a:rPr>
              <a:t>Eliminate the </a:t>
            </a:r>
            <a:r>
              <a:rPr lang="en-US" altLang="zh-CN" smtClean="0">
                <a:solidFill>
                  <a:schemeClr val="accent2"/>
                </a:solidFill>
                <a:ea typeface="SimSun" panose="02010600030101010101" pitchFamily="2" charset="-122"/>
              </a:rPr>
              <a:t>contradictory</a:t>
            </a:r>
            <a:r>
              <a:rPr lang="en-US" altLang="zh-CN" smtClean="0">
                <a:ea typeface="SimSun" panose="02010600030101010101" pitchFamily="2" charset="-122"/>
              </a:rPr>
              <a:t> minterms from </a:t>
            </a:r>
            <a:r>
              <a:rPr lang="en-US" altLang="zh-CN" i="1" smtClean="0">
                <a:ea typeface="SimSun" panose="02010600030101010101" pitchFamily="2" charset="-122"/>
              </a:rPr>
              <a:t>M</a:t>
            </a:r>
          </a:p>
          <a:p>
            <a:pPr lvl="2">
              <a:buFont typeface="Wingdings" panose="05000000000000000000" pitchFamily="2" charset="2"/>
              <a:buNone/>
            </a:pPr>
            <a:r>
              <a:rPr lang="en-US" altLang="zh-CN" smtClean="0">
                <a:ea typeface="SimSun" panose="02010600030101010101" pitchFamily="2" charset="-122"/>
              </a:rPr>
              <a:t>by using the set of implications </a:t>
            </a:r>
            <a:r>
              <a:rPr lang="en-US" altLang="zh-CN" i="1" smtClean="0">
                <a:ea typeface="SimSun" panose="02010600030101010101" pitchFamily="2" charset="-122"/>
              </a:rPr>
              <a:t>I</a:t>
            </a:r>
            <a:endParaRPr lang="zh-CN" altLang="en-US" i="1" smtClean="0">
              <a:ea typeface="SimSun" panose="02010600030101010101" pitchFamily="2" charset="-122"/>
            </a:endParaRPr>
          </a:p>
        </p:txBody>
      </p:sp>
      <p:sp>
        <p:nvSpPr>
          <p:cNvPr id="128004" name="Rectangle 4"/>
          <p:cNvSpPr>
            <a:spLocks noChangeArrowheads="1"/>
          </p:cNvSpPr>
          <p:nvPr/>
        </p:nvSpPr>
        <p:spPr bwMode="auto">
          <a:xfrm>
            <a:off x="762000" y="4953000"/>
            <a:ext cx="70866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Wingdings" panose="05000000000000000000" pitchFamily="2" charset="2"/>
              <a:buNone/>
            </a:pPr>
            <a:r>
              <a:rPr lang="en-US" altLang="zh-CN">
                <a:latin typeface="Comic Sans MS" panose="030F0702030302020204" pitchFamily="66" charset="0"/>
                <a:ea typeface="SimSun" panose="02010600030101010101" pitchFamily="2" charset="-122"/>
              </a:rPr>
              <a:t>Example: queries use “simple” predicates:</a:t>
            </a:r>
          </a:p>
          <a:p>
            <a:pPr lvl="1">
              <a:buFont typeface="Times New Roman" panose="02020603050405020304" pitchFamily="18" charset="0"/>
              <a:buNone/>
            </a:pPr>
            <a:r>
              <a:rPr lang="en-US" altLang="zh-CN" sz="2400">
                <a:latin typeface="Comic Sans MS" panose="030F0702030302020204" pitchFamily="66" charset="0"/>
                <a:ea typeface="SimSun" panose="02010600030101010101" pitchFamily="2" charset="-122"/>
              </a:rPr>
              <a:t>A&lt;10,  A&gt;5,  Loc = S</a:t>
            </a:r>
            <a:r>
              <a:rPr lang="en-US" altLang="zh-CN" sz="2400" baseline="-25000">
                <a:latin typeface="Comic Sans MS" panose="030F0702030302020204" pitchFamily="66" charset="0"/>
                <a:ea typeface="SimSun" panose="02010600030101010101" pitchFamily="2" charset="-122"/>
              </a:rPr>
              <a:t>A</a:t>
            </a:r>
            <a:r>
              <a:rPr lang="en-US" altLang="zh-CN" sz="2400">
                <a:latin typeface="Comic Sans MS" panose="030F0702030302020204" pitchFamily="66" charset="0"/>
                <a:ea typeface="SimSun" panose="02010600030101010101" pitchFamily="2" charset="-122"/>
              </a:rPr>
              <a:t>, Loc = S</a:t>
            </a:r>
            <a:r>
              <a:rPr lang="en-US" altLang="zh-CN" sz="2400" baseline="-25000">
                <a:latin typeface="Comic Sans MS" panose="030F0702030302020204" pitchFamily="66" charset="0"/>
                <a:ea typeface="SimSun" panose="02010600030101010101" pitchFamily="2" charset="-122"/>
              </a:rPr>
              <a:t>B</a:t>
            </a:r>
            <a:endParaRPr lang="zh-CN" altLang="en-US" sz="2400" baseline="-25000">
              <a:latin typeface="Comic Sans MS" panose="030F0702030302020204" pitchFamily="66" charset="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additive="base">
                                        <p:cTn id="7" dur="500" fill="hold"/>
                                        <p:tgtEl>
                                          <p:spTgt spid="128004"/>
                                        </p:tgtEl>
                                        <p:attrNameLst>
                                          <p:attrName>ppt_x</p:attrName>
                                        </p:attrNameLst>
                                      </p:cBhvr>
                                      <p:tavLst>
                                        <p:tav tm="0">
                                          <p:val>
                                            <p:strVal val="#ppt_x"/>
                                          </p:val>
                                        </p:tav>
                                        <p:tav tm="100000">
                                          <p:val>
                                            <p:strVal val="#ppt_x"/>
                                          </p:val>
                                        </p:tav>
                                      </p:tavLst>
                                    </p:anim>
                                    <p:anim calcmode="lin" valueType="num">
                                      <p:cBhvr additive="base">
                                        <p:cTn id="8" dur="500" fill="hold"/>
                                        <p:tgtEl>
                                          <p:spTgt spid="128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12291" name="Rectangle 3"/>
          <p:cNvSpPr>
            <a:spLocks noGrp="1" noChangeArrowheads="1"/>
          </p:cNvSpPr>
          <p:nvPr>
            <p:ph type="body" idx="1"/>
          </p:nvPr>
        </p:nvSpPr>
        <p:spPr>
          <a:xfrm>
            <a:off x="812800" y="1579563"/>
            <a:ext cx="7345363" cy="4105275"/>
          </a:xfrm>
        </p:spPr>
        <p:txBody>
          <a:bodyPr/>
          <a:lstStyle/>
          <a:p>
            <a:pPr>
              <a:buSzTx/>
              <a:buFont typeface="Wingdings" panose="05000000000000000000" pitchFamily="2" charset="2"/>
              <a:buChar char="n"/>
            </a:pPr>
            <a:r>
              <a:rPr lang="en-AU" altLang="zh-CN" dirty="0" smtClean="0">
                <a:solidFill>
                  <a:srgbClr val="FF00FF"/>
                </a:solidFill>
                <a:latin typeface="MonotypeSorts" charset="0"/>
                <a:ea typeface="SimSun" panose="02010600030101010101" pitchFamily="2" charset="-122"/>
              </a:rPr>
              <a:t> </a:t>
            </a:r>
            <a:r>
              <a:rPr lang="en-AU" altLang="zh-CN" dirty="0" smtClean="0">
                <a:solidFill>
                  <a:srgbClr val="000000"/>
                </a:solidFill>
                <a:ea typeface="SimSun" panose="02010600030101010101" pitchFamily="2" charset="-122"/>
              </a:rPr>
              <a:t>Introduction</a:t>
            </a:r>
          </a:p>
          <a:p>
            <a:pPr>
              <a:buClr>
                <a:schemeClr val="accent2"/>
              </a:buClr>
              <a:buSzTx/>
              <a:buFont typeface="Wingdings" panose="05000000000000000000" pitchFamily="2" charset="2"/>
              <a:buChar char="n"/>
            </a:pPr>
            <a:r>
              <a:rPr lang="en-US" altLang="zh-CN" dirty="0" smtClean="0">
                <a:solidFill>
                  <a:schemeClr val="accent2"/>
                </a:solidFill>
                <a:ea typeface="SimSun" panose="02010600030101010101" pitchFamily="2" charset="-122"/>
              </a:rPr>
              <a:t>Top-down </a:t>
            </a:r>
            <a:r>
              <a:rPr lang="en-AU" altLang="zh-CN" dirty="0" smtClean="0">
                <a:solidFill>
                  <a:schemeClr val="accent2"/>
                </a:solidFill>
                <a:ea typeface="SimSun" panose="02010600030101010101" pitchFamily="2" charset="-122"/>
              </a:rPr>
              <a:t>Design Process</a:t>
            </a:r>
          </a:p>
          <a:p>
            <a:pPr lvl="1">
              <a:buSzTx/>
              <a:buFont typeface="Wingdings" panose="05000000000000000000" pitchFamily="2" charset="2"/>
              <a:buChar char="u"/>
            </a:pPr>
            <a:r>
              <a:rPr lang="en-US" altLang="zh-CN" dirty="0" smtClean="0">
                <a:solidFill>
                  <a:schemeClr val="accent2"/>
                </a:solidFill>
                <a:ea typeface="SimSun" panose="02010600030101010101" pitchFamily="2" charset="-122"/>
              </a:rPr>
              <a:t>Top-down design process</a:t>
            </a:r>
          </a:p>
          <a:p>
            <a:pPr lvl="1">
              <a:buSzTx/>
              <a:buFont typeface="Wingdings" panose="05000000000000000000" pitchFamily="2" charset="2"/>
              <a:buChar char="u"/>
            </a:pPr>
            <a:r>
              <a:rPr lang="en-AU" altLang="zh-CN" dirty="0" smtClean="0">
                <a:solidFill>
                  <a:schemeClr val="accent2"/>
                </a:solidFill>
                <a:ea typeface="SimSun" panose="02010600030101010101" pitchFamily="2" charset="-122"/>
              </a:rPr>
              <a:t>Objectives of distributed design</a:t>
            </a:r>
          </a:p>
          <a:p>
            <a:pPr>
              <a:buSzTx/>
              <a:buFont typeface="Wingdings" panose="05000000000000000000" pitchFamily="2" charset="2"/>
              <a:buChar char="n"/>
            </a:pPr>
            <a:r>
              <a:rPr lang="en-AU" altLang="zh-CN" dirty="0" smtClean="0">
                <a:solidFill>
                  <a:srgbClr val="000000"/>
                </a:solidFill>
                <a:ea typeface="SimSun" panose="02010600030101010101" pitchFamily="2" charset="-122"/>
              </a:rPr>
              <a:t>Distribution Design Issues</a:t>
            </a:r>
          </a:p>
          <a:p>
            <a:pPr>
              <a:buSzTx/>
              <a:buFont typeface="Wingdings" panose="05000000000000000000" pitchFamily="2" charset="2"/>
              <a:buChar char="n"/>
            </a:pPr>
            <a:r>
              <a:rPr lang="en-AU" altLang="zh-CN" dirty="0" smtClean="0">
                <a:solidFill>
                  <a:srgbClr val="000000"/>
                </a:solidFill>
                <a:ea typeface="SimSun" panose="02010600030101010101" pitchFamily="2" charset="-122"/>
              </a:rPr>
              <a:t>Data Fragmentation Design</a:t>
            </a:r>
          </a:p>
          <a:p>
            <a:pPr>
              <a:buSzTx/>
              <a:buFont typeface="Wingdings" panose="05000000000000000000" pitchFamily="2" charset="2"/>
              <a:buChar char="n"/>
            </a:pPr>
            <a:r>
              <a:rPr lang="en-AU" altLang="zh-CN" dirty="0" smtClean="0">
                <a:solidFill>
                  <a:srgbClr val="000000"/>
                </a:solidFill>
                <a:ea typeface="SimSun" panose="02010600030101010101" pitchFamily="2" charset="-122"/>
              </a:rPr>
              <a:t>Data Allocation Design</a:t>
            </a:r>
          </a:p>
          <a:p>
            <a:pPr>
              <a:buSzTx/>
              <a:buFont typeface="Wingdings" panose="05000000000000000000" pitchFamily="2" charset="2"/>
              <a:buChar char="n"/>
            </a:pPr>
            <a:r>
              <a:rPr lang="en-US" altLang="zh-CN" dirty="0" smtClean="0">
                <a:solidFill>
                  <a:srgbClr val="000000"/>
                </a:solidFill>
                <a:ea typeface="SimSun" panose="02010600030101010101" pitchFamily="2" charset="-122"/>
              </a:rPr>
              <a:t>Data Directory</a:t>
            </a:r>
          </a:p>
          <a:p>
            <a:pPr>
              <a:buSzTx/>
              <a:buFont typeface="Wingdings" panose="05000000000000000000" pitchFamily="2" charset="2"/>
              <a:buChar char="n"/>
            </a:pPr>
            <a:r>
              <a:rPr lang="en-US" altLang="zh-CN" dirty="0" smtClean="0">
                <a:ea typeface="SimSun" panose="02010600030101010101" pitchFamily="2" charset="-122"/>
              </a:rPr>
              <a:t>Summary</a:t>
            </a:r>
            <a:endParaRPr lang="en-AU" altLang="zh-CN"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92163" name="Rectangle 3"/>
          <p:cNvSpPr>
            <a:spLocks noGrp="1" noChangeArrowheads="1"/>
          </p:cNvSpPr>
          <p:nvPr>
            <p:ph type="body" idx="1"/>
          </p:nvPr>
        </p:nvSpPr>
        <p:spPr>
          <a:xfrm>
            <a:off x="381000" y="1524000"/>
            <a:ext cx="8064500" cy="4648200"/>
          </a:xfrm>
        </p:spPr>
        <p:txBody>
          <a:bodyPr/>
          <a:lstStyle/>
          <a:p>
            <a:pPr>
              <a:buFont typeface="Wingdings" panose="05000000000000000000" pitchFamily="2" charset="2"/>
              <a:buNone/>
            </a:pPr>
            <a:r>
              <a:rPr lang="en-US" altLang="zh-CN" smtClean="0">
                <a:latin typeface="Comic Sans MS" panose="030F0702030302020204" pitchFamily="66" charset="0"/>
                <a:ea typeface="SimSun" panose="02010600030101010101" pitchFamily="2" charset="-122"/>
              </a:rPr>
              <a:t>(Ex3.11) Primary horizontal fragmentation for </a:t>
            </a:r>
            <a:r>
              <a:rPr lang="en-US" altLang="zh-CN" smtClean="0">
                <a:ea typeface="SimSun" panose="02010600030101010101" pitchFamily="2" charset="-122"/>
              </a:rPr>
              <a:t>PAY and PROJ</a:t>
            </a:r>
          </a:p>
          <a:p>
            <a:r>
              <a:rPr lang="en-US" altLang="zh-CN" smtClean="0">
                <a:solidFill>
                  <a:schemeClr val="accent2"/>
                </a:solidFill>
                <a:ea typeface="SimSun" panose="02010600030101010101" pitchFamily="2" charset="-122"/>
              </a:rPr>
              <a:t>Fragmentation of relation PAY</a:t>
            </a:r>
          </a:p>
          <a:p>
            <a:pPr lvl="1"/>
            <a:r>
              <a:rPr lang="en-US" altLang="zh-CN" smtClean="0">
                <a:solidFill>
                  <a:srgbClr val="0536D2"/>
                </a:solidFill>
                <a:ea typeface="SimSun" panose="02010600030101010101" pitchFamily="2" charset="-122"/>
              </a:rPr>
              <a:t>Application</a:t>
            </a:r>
            <a:r>
              <a:rPr lang="zh-CN" altLang="en-US" smtClean="0">
                <a:solidFill>
                  <a:srgbClr val="0536D2"/>
                </a:solidFill>
                <a:ea typeface="SimSun" panose="02010600030101010101" pitchFamily="2" charset="-122"/>
              </a:rPr>
              <a:t> </a:t>
            </a:r>
            <a:r>
              <a:rPr lang="en-US" altLang="zh-CN" smtClean="0">
                <a:solidFill>
                  <a:srgbClr val="0536D2"/>
                </a:solidFill>
                <a:ea typeface="SimSun" panose="02010600030101010101" pitchFamily="2" charset="-122"/>
              </a:rPr>
              <a:t>1</a:t>
            </a:r>
            <a:r>
              <a:rPr lang="en-US" altLang="zh-CN" smtClean="0">
                <a:ea typeface="SimSun" panose="02010600030101010101" pitchFamily="2" charset="-122"/>
              </a:rPr>
              <a:t>: “Check the salary info and determine raise”</a:t>
            </a:r>
          </a:p>
          <a:p>
            <a:pPr lvl="2"/>
            <a:r>
              <a:rPr lang="en-US" altLang="zh-CN" sz="1800" smtClean="0">
                <a:ea typeface="SimSun" panose="02010600030101010101" pitchFamily="2" charset="-122"/>
              </a:rPr>
              <a:t>employee records are managed </a:t>
            </a:r>
            <a:r>
              <a:rPr lang="en-US" altLang="zh-CN" sz="1800" smtClean="0">
                <a:solidFill>
                  <a:srgbClr val="FF0000"/>
                </a:solidFill>
                <a:ea typeface="SimSun" panose="02010600030101010101" pitchFamily="2" charset="-122"/>
              </a:rPr>
              <a:t>at two sites</a:t>
            </a:r>
          </a:p>
          <a:p>
            <a:pPr lvl="3"/>
            <a:r>
              <a:rPr lang="en-US" altLang="zh-CN" sz="1800" smtClean="0">
                <a:ea typeface="SimSun" panose="02010600030101010101" pitchFamily="2" charset="-122"/>
              </a:rPr>
              <a:t>One site handles records for salaries greater than 30,000</a:t>
            </a:r>
          </a:p>
          <a:p>
            <a:pPr lvl="3"/>
            <a:r>
              <a:rPr lang="en-US" altLang="zh-CN" sz="1800" smtClean="0">
                <a:ea typeface="SimSun" panose="02010600030101010101" pitchFamily="2" charset="-122"/>
              </a:rPr>
              <a:t>the other site handles the rest of records</a:t>
            </a:r>
          </a:p>
          <a:p>
            <a:pPr lvl="1"/>
            <a:r>
              <a:rPr lang="en-US" altLang="zh-CN" smtClean="0">
                <a:ea typeface="SimSun" panose="02010600030101010101" pitchFamily="2" charset="-122"/>
              </a:rPr>
              <a:t>Simple predicates</a:t>
            </a:r>
          </a:p>
          <a:p>
            <a:pPr lvl="3">
              <a:buFont typeface="Wingdings" panose="05000000000000000000" pitchFamily="2" charset="2"/>
              <a:buNone/>
            </a:pPr>
            <a:r>
              <a:rPr lang="en-US" altLang="zh-CN" sz="1800" i="1" smtClean="0">
                <a:ea typeface="SimSun" panose="02010600030101010101" pitchFamily="2" charset="-122"/>
              </a:rPr>
              <a:t>p</a:t>
            </a:r>
            <a:r>
              <a:rPr lang="en-US" altLang="zh-CN" sz="1800" i="1" baseline="-25000" smtClean="0">
                <a:ea typeface="SimSun" panose="02010600030101010101" pitchFamily="2" charset="-122"/>
              </a:rPr>
              <a:t>1</a:t>
            </a:r>
            <a:r>
              <a:rPr lang="en-US" altLang="zh-CN" sz="1800" i="1" smtClean="0">
                <a:ea typeface="SimSun" panose="02010600030101010101" pitchFamily="2" charset="-122"/>
              </a:rPr>
              <a:t> </a:t>
            </a:r>
            <a:r>
              <a:rPr lang="en-US" altLang="zh-CN" sz="1800" smtClean="0">
                <a:ea typeface="SimSun" panose="02010600030101010101" pitchFamily="2" charset="-122"/>
              </a:rPr>
              <a:t>: SAL </a:t>
            </a:r>
            <a:r>
              <a:rPr lang="en-US" altLang="zh-CN" sz="1800" smtClean="0">
                <a:latin typeface="SymbolMT" charset="-122"/>
                <a:ea typeface="SymbolMT" charset="-122"/>
              </a:rPr>
              <a:t>≤ </a:t>
            </a:r>
            <a:r>
              <a:rPr lang="en-US" altLang="zh-CN" sz="1800" smtClean="0">
                <a:ea typeface="SimSun" panose="02010600030101010101" pitchFamily="2" charset="-122"/>
              </a:rPr>
              <a:t>30000, </a:t>
            </a:r>
            <a:r>
              <a:rPr lang="en-US" altLang="zh-CN" sz="1800" i="1" smtClean="0">
                <a:ea typeface="SimSun" panose="02010600030101010101" pitchFamily="2" charset="-122"/>
              </a:rPr>
              <a:t>p</a:t>
            </a:r>
            <a:r>
              <a:rPr lang="en-US" altLang="zh-CN" sz="1800" i="1" baseline="-25000" smtClean="0">
                <a:ea typeface="SimSun" panose="02010600030101010101" pitchFamily="2" charset="-122"/>
              </a:rPr>
              <a:t>2</a:t>
            </a:r>
            <a:r>
              <a:rPr lang="en-US" altLang="zh-CN" sz="1800" i="1" smtClean="0">
                <a:ea typeface="SimSun" panose="02010600030101010101" pitchFamily="2" charset="-122"/>
              </a:rPr>
              <a:t> </a:t>
            </a:r>
            <a:r>
              <a:rPr lang="en-US" altLang="zh-CN" sz="1800" smtClean="0">
                <a:ea typeface="SimSun" panose="02010600030101010101" pitchFamily="2" charset="-122"/>
              </a:rPr>
              <a:t>: SAL &gt; 30000</a:t>
            </a:r>
          </a:p>
          <a:p>
            <a:pPr lvl="2"/>
            <a:r>
              <a:rPr lang="en-US" altLang="zh-CN" sz="1800" i="1" smtClean="0">
                <a:ea typeface="SimSun" panose="02010600030101010101" pitchFamily="2" charset="-122"/>
              </a:rPr>
              <a:t>Initial set of simple predicates: P</a:t>
            </a:r>
            <a:r>
              <a:rPr lang="en-US" altLang="zh-CN" sz="1800" i="1" baseline="-25000" smtClean="0">
                <a:ea typeface="SimSun" panose="02010600030101010101" pitchFamily="2" charset="-122"/>
              </a:rPr>
              <a:t>r</a:t>
            </a:r>
            <a:r>
              <a:rPr lang="en-US" altLang="zh-CN" sz="1800" i="1" smtClean="0">
                <a:ea typeface="SimSun" panose="02010600030101010101" pitchFamily="2" charset="-122"/>
              </a:rPr>
              <a:t> </a:t>
            </a:r>
            <a:r>
              <a:rPr lang="en-US" altLang="zh-CN" sz="1800" smtClean="0">
                <a:ea typeface="SimSun" panose="02010600030101010101" pitchFamily="2" charset="-122"/>
              </a:rPr>
              <a:t>= {</a:t>
            </a:r>
            <a:r>
              <a:rPr lang="en-US" altLang="zh-CN" sz="1800" i="1" smtClean="0">
                <a:ea typeface="SimSun" panose="02010600030101010101" pitchFamily="2" charset="-122"/>
              </a:rPr>
              <a:t>p</a:t>
            </a:r>
            <a:r>
              <a:rPr lang="en-US" altLang="zh-CN" sz="1800" i="1" baseline="-25000" smtClean="0">
                <a:ea typeface="SimSun" panose="02010600030101010101" pitchFamily="2" charset="-122"/>
              </a:rPr>
              <a:t>1</a:t>
            </a:r>
            <a:r>
              <a:rPr lang="en-US" altLang="zh-CN" sz="1800" smtClean="0">
                <a:ea typeface="SimSun" panose="02010600030101010101" pitchFamily="2" charset="-122"/>
              </a:rPr>
              <a:t>, </a:t>
            </a:r>
            <a:r>
              <a:rPr lang="en-US" altLang="zh-CN" sz="1800" i="1" smtClean="0">
                <a:solidFill>
                  <a:schemeClr val="accent1"/>
                </a:solidFill>
                <a:ea typeface="SimSun" panose="02010600030101010101" pitchFamily="2" charset="-122"/>
              </a:rPr>
              <a:t>p</a:t>
            </a:r>
            <a:r>
              <a:rPr lang="en-US" altLang="zh-CN" sz="1800" i="1" baseline="-25000" smtClean="0">
                <a:solidFill>
                  <a:schemeClr val="accent1"/>
                </a:solidFill>
                <a:ea typeface="SimSun" panose="02010600030101010101" pitchFamily="2" charset="-122"/>
              </a:rPr>
              <a:t>2</a:t>
            </a:r>
            <a:r>
              <a:rPr lang="en-US" altLang="zh-CN" sz="1800" smtClean="0">
                <a:ea typeface="SimSun" panose="02010600030101010101" pitchFamily="2" charset="-122"/>
              </a:rPr>
              <a:t>}, than applying the COM_MIN,</a:t>
            </a:r>
          </a:p>
          <a:p>
            <a:pPr lvl="3"/>
            <a:r>
              <a:rPr lang="en-US" altLang="zh-CN" sz="1800" smtClean="0">
                <a:ea typeface="SimSun" panose="02010600030101010101" pitchFamily="2" charset="-122"/>
              </a:rPr>
              <a:t>thus </a:t>
            </a:r>
            <a:r>
              <a:rPr lang="en-US" altLang="zh-CN" sz="1800" i="1" smtClean="0">
                <a:solidFill>
                  <a:schemeClr val="accent2"/>
                </a:solidFill>
                <a:ea typeface="SimSun" panose="02010600030101010101" pitchFamily="2" charset="-122"/>
              </a:rPr>
              <a:t>P</a:t>
            </a:r>
            <a:r>
              <a:rPr lang="en-US" altLang="zh-CN" sz="1800" i="1" baseline="-25000" smtClean="0">
                <a:solidFill>
                  <a:schemeClr val="accent2"/>
                </a:solidFill>
                <a:ea typeface="SimSun" panose="02010600030101010101" pitchFamily="2" charset="-122"/>
              </a:rPr>
              <a:t>r</a:t>
            </a:r>
            <a:r>
              <a:rPr lang="en-US" altLang="zh-CN" sz="1800" smtClean="0">
                <a:solidFill>
                  <a:schemeClr val="accent2"/>
                </a:solidFill>
                <a:latin typeface="Dotum" pitchFamily="34" charset="-127"/>
                <a:ea typeface="Dotum" pitchFamily="34" charset="-127"/>
              </a:rPr>
              <a:t>´= </a:t>
            </a:r>
            <a:r>
              <a:rPr lang="en-US" altLang="zh-CN" sz="1800" i="1" smtClean="0">
                <a:ea typeface="SimSun" panose="02010600030101010101" pitchFamily="2" charset="-122"/>
              </a:rPr>
              <a:t>{p</a:t>
            </a:r>
            <a:r>
              <a:rPr lang="en-US" altLang="zh-CN" sz="1800" i="1" baseline="-25000" smtClean="0">
                <a:ea typeface="SimSun" panose="02010600030101010101" pitchFamily="2" charset="-122"/>
              </a:rPr>
              <a:t>1</a:t>
            </a:r>
            <a:r>
              <a:rPr lang="en-US" altLang="zh-CN" sz="1800" i="1" smtClean="0">
                <a:ea typeface="SimSun" panose="02010600030101010101" pitchFamily="2" charset="-122"/>
              </a:rPr>
              <a:t>} </a:t>
            </a:r>
            <a:r>
              <a:rPr lang="en-US" altLang="zh-CN" sz="1800" smtClean="0">
                <a:ea typeface="SimSun" panose="02010600030101010101" pitchFamily="2" charset="-122"/>
              </a:rPr>
              <a:t>which is complete and minimal</a:t>
            </a:r>
            <a:endParaRPr lang="en-US" altLang="zh-CN" sz="1800" i="1" baseline="-25000" smtClean="0">
              <a:ea typeface="SimSun" panose="02010600030101010101" pitchFamily="2" charset="-122"/>
            </a:endParaRPr>
          </a:p>
          <a:p>
            <a:endParaRPr lang="zh-CN" altLang="en-US" sz="200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93187" name="Rectangle 3"/>
          <p:cNvSpPr>
            <a:spLocks noGrp="1" noChangeArrowheads="1"/>
          </p:cNvSpPr>
          <p:nvPr>
            <p:ph type="body" idx="1"/>
          </p:nvPr>
        </p:nvSpPr>
        <p:spPr>
          <a:xfrm>
            <a:off x="381000" y="1524000"/>
            <a:ext cx="7620000" cy="4419600"/>
          </a:xfrm>
        </p:spPr>
        <p:txBody>
          <a:bodyPr/>
          <a:lstStyle/>
          <a:p>
            <a:pPr>
              <a:buFont typeface="Wingdings" panose="05000000000000000000" pitchFamily="2" charset="2"/>
              <a:buNone/>
            </a:pPr>
            <a:r>
              <a:rPr lang="zh-CN" altLang="en-US" smtClean="0">
                <a:latin typeface="Comic Sans MS" panose="030F0702030302020204" pitchFamily="66" charset="0"/>
                <a:ea typeface="SimSun" panose="02010600030101010101" pitchFamily="2" charset="-122"/>
              </a:rPr>
              <a:t>(</a:t>
            </a:r>
            <a:r>
              <a:rPr lang="en-US" altLang="zh-CN" smtClean="0">
                <a:latin typeface="Comic Sans MS" panose="030F0702030302020204" pitchFamily="66" charset="0"/>
                <a:ea typeface="SimSun" panose="02010600030101010101" pitchFamily="2" charset="-122"/>
              </a:rPr>
              <a:t>Example cont’d)</a:t>
            </a:r>
          </a:p>
          <a:p>
            <a:pPr lvl="1"/>
            <a:r>
              <a:rPr lang="en-US" altLang="zh-CN" smtClean="0">
                <a:ea typeface="SimSun" panose="02010600030101010101" pitchFamily="2" charset="-122"/>
              </a:rPr>
              <a:t>Minterm predicates</a:t>
            </a:r>
          </a:p>
          <a:p>
            <a:pPr lvl="2"/>
            <a:r>
              <a:rPr lang="en-US" altLang="zh-CN" i="1" smtClean="0">
                <a:ea typeface="SimSun" panose="02010600030101010101" pitchFamily="2" charset="-122"/>
              </a:rPr>
              <a:t>m</a:t>
            </a:r>
            <a:r>
              <a:rPr lang="en-US" altLang="zh-CN" i="1" baseline="-25000" smtClean="0">
                <a:ea typeface="SimSun" panose="02010600030101010101" pitchFamily="2" charset="-122"/>
              </a:rPr>
              <a:t>1</a:t>
            </a:r>
            <a:r>
              <a:rPr lang="en-US" altLang="zh-CN" i="1" smtClean="0">
                <a:ea typeface="SimSun" panose="02010600030101010101" pitchFamily="2" charset="-122"/>
              </a:rPr>
              <a:t> </a:t>
            </a:r>
            <a:r>
              <a:rPr lang="en-US" altLang="zh-CN" smtClean="0">
                <a:ea typeface="SimSun" panose="02010600030101010101" pitchFamily="2" charset="-122"/>
              </a:rPr>
              <a:t>: (SAL </a:t>
            </a:r>
            <a:r>
              <a:rPr lang="en-US" altLang="zh-CN" smtClean="0">
                <a:latin typeface="SymbolMT" charset="-122"/>
                <a:ea typeface="SymbolMT" charset="-122"/>
              </a:rPr>
              <a:t>≤ </a:t>
            </a:r>
            <a:r>
              <a:rPr lang="en-US" altLang="zh-CN" smtClean="0">
                <a:ea typeface="SimSun" panose="02010600030101010101" pitchFamily="2" charset="-122"/>
              </a:rPr>
              <a:t>30000)</a:t>
            </a:r>
          </a:p>
          <a:p>
            <a:pPr lvl="2"/>
            <a:r>
              <a:rPr lang="en-US" altLang="zh-CN" i="1" smtClean="0">
                <a:ea typeface="SimSun" panose="02010600030101010101" pitchFamily="2" charset="-122"/>
              </a:rPr>
              <a:t>m</a:t>
            </a:r>
            <a:r>
              <a:rPr lang="en-US" altLang="zh-CN" i="1" baseline="-25000" smtClean="0">
                <a:ea typeface="SimSun" panose="02010600030101010101" pitchFamily="2" charset="-122"/>
              </a:rPr>
              <a:t>2</a:t>
            </a:r>
            <a:r>
              <a:rPr lang="en-US" altLang="zh-CN" i="1" smtClean="0">
                <a:ea typeface="SimSun" panose="02010600030101010101" pitchFamily="2" charset="-122"/>
              </a:rPr>
              <a:t> </a:t>
            </a:r>
            <a:r>
              <a:rPr lang="en-US" altLang="zh-CN" smtClean="0">
                <a:ea typeface="SimSun" panose="02010600030101010101" pitchFamily="2" charset="-122"/>
              </a:rPr>
              <a:t>: (SAL &gt; 30000) , i.e., NOT(SAL </a:t>
            </a:r>
            <a:r>
              <a:rPr lang="en-US" altLang="zh-CN" smtClean="0">
                <a:latin typeface="SymbolMT" charset="-122"/>
                <a:ea typeface="SymbolMT" charset="-122"/>
              </a:rPr>
              <a:t>≤ </a:t>
            </a:r>
            <a:r>
              <a:rPr lang="en-US" altLang="zh-CN" smtClean="0">
                <a:ea typeface="SimSun" panose="02010600030101010101" pitchFamily="2" charset="-122"/>
              </a:rPr>
              <a:t>30000)</a:t>
            </a:r>
            <a:endParaRPr lang="en-US" altLang="zh-CN" smtClean="0">
              <a:latin typeface="Comic Sans MS" panose="030F0702030302020204" pitchFamily="66" charset="0"/>
              <a:ea typeface="SimSun" panose="02010600030101010101" pitchFamily="2" charset="-122"/>
            </a:endParaRPr>
          </a:p>
          <a:p>
            <a:endParaRPr lang="zh-CN" altLang="en-US" smtClean="0">
              <a:ea typeface="SimSun" panose="02010600030101010101" pitchFamily="2" charset="-122"/>
            </a:endParaRPr>
          </a:p>
        </p:txBody>
      </p:sp>
      <p:graphicFrame>
        <p:nvGraphicFramePr>
          <p:cNvPr id="130094" name="Group 46"/>
          <p:cNvGraphicFramePr>
            <a:graphicFrameLocks noGrp="1"/>
          </p:cNvGraphicFramePr>
          <p:nvPr/>
        </p:nvGraphicFramePr>
        <p:xfrm>
          <a:off x="530225" y="3905250"/>
          <a:ext cx="3540125" cy="1633538"/>
        </p:xfrm>
        <a:graphic>
          <a:graphicData uri="http://schemas.openxmlformats.org/drawingml/2006/table">
            <a:tbl>
              <a:tblPr/>
              <a:tblGrid>
                <a:gridCol w="2173288">
                  <a:extLst>
                    <a:ext uri="{9D8B030D-6E8A-4147-A177-3AD203B41FA5}">
                      <a16:colId xmlns:a16="http://schemas.microsoft.com/office/drawing/2014/main" val="20000"/>
                    </a:ext>
                  </a:extLst>
                </a:gridCol>
                <a:gridCol w="1366837">
                  <a:extLst>
                    <a:ext uri="{9D8B030D-6E8A-4147-A177-3AD203B41FA5}">
                      <a16:colId xmlns:a16="http://schemas.microsoft.com/office/drawing/2014/main" val="20001"/>
                    </a:ext>
                  </a:extLst>
                </a:gridCol>
              </a:tblGrid>
              <a:tr h="788988">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rgbClr val="FF0000"/>
                          </a:solidFill>
                          <a:effectLst/>
                          <a:latin typeface="Arial" pitchFamily="34" charset="0"/>
                          <a:ea typeface="宋体" pitchFamily="2"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800" b="1" i="0" u="none" strike="noStrike" cap="none" normalizeH="0" baseline="0" smtClean="0">
                          <a:ln>
                            <a:noFill/>
                          </a:ln>
                          <a:solidFill>
                            <a:srgbClr val="FF0000"/>
                          </a:solidFill>
                          <a:effectLst/>
                          <a:latin typeface="Arial" pitchFamily="34" charset="0"/>
                          <a:ea typeface="宋体" pitchFamily="2" charset="-122"/>
                        </a:rPr>
                        <a:t>SAL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44550">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Mech. Eng.</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Programmer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27000</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24000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graphicFrame>
        <p:nvGraphicFramePr>
          <p:cNvPr id="130078" name="Group 30"/>
          <p:cNvGraphicFramePr>
            <a:graphicFrameLocks noGrp="1"/>
          </p:cNvGraphicFramePr>
          <p:nvPr/>
        </p:nvGraphicFramePr>
        <p:xfrm>
          <a:off x="5029200" y="3856038"/>
          <a:ext cx="2898775" cy="1682750"/>
        </p:xfrm>
        <a:graphic>
          <a:graphicData uri="http://schemas.openxmlformats.org/drawingml/2006/table">
            <a:tbl>
              <a:tblPr/>
              <a:tblGrid>
                <a:gridCol w="1852613">
                  <a:extLst>
                    <a:ext uri="{9D8B030D-6E8A-4147-A177-3AD203B41FA5}">
                      <a16:colId xmlns:a16="http://schemas.microsoft.com/office/drawing/2014/main" val="20000"/>
                    </a:ext>
                  </a:extLst>
                </a:gridCol>
                <a:gridCol w="1046162">
                  <a:extLst>
                    <a:ext uri="{9D8B030D-6E8A-4147-A177-3AD203B41FA5}">
                      <a16:colId xmlns:a16="http://schemas.microsoft.com/office/drawing/2014/main" val="20001"/>
                    </a:ext>
                  </a:extLst>
                </a:gridCol>
              </a:tblGrid>
              <a:tr h="838200">
                <a:tc>
                  <a:txBody>
                    <a:body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rgbClr val="FF0000"/>
                          </a:solidFill>
                          <a:effectLst/>
                          <a:latin typeface="Arial" pitchFamily="34" charset="0"/>
                          <a:ea typeface="宋体" pitchFamily="2" charset="-122"/>
                        </a:rPr>
                        <a:t>TITLE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800" b="1" i="0" u="none" strike="noStrike" cap="none" normalizeH="0" baseline="0" smtClean="0">
                          <a:ln>
                            <a:noFill/>
                          </a:ln>
                          <a:solidFill>
                            <a:srgbClr val="FF0000"/>
                          </a:solidFill>
                          <a:effectLst/>
                          <a:latin typeface="Arial" pitchFamily="34" charset="0"/>
                          <a:ea typeface="宋体" pitchFamily="2" charset="-122"/>
                        </a:rPr>
                        <a:t>SAL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844550">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Elect. Eng.</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Syst. Anal.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40000</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34000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bl>
          </a:graphicData>
        </a:graphic>
      </p:graphicFrame>
      <p:sp>
        <p:nvSpPr>
          <p:cNvPr id="93210" name="Text Box 27"/>
          <p:cNvSpPr txBox="1">
            <a:spLocks noChangeArrowheads="1"/>
          </p:cNvSpPr>
          <p:nvPr/>
        </p:nvSpPr>
        <p:spPr bwMode="auto">
          <a:xfrm>
            <a:off x="792163" y="3289300"/>
            <a:ext cx="82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b="0" i="1">
                <a:solidFill>
                  <a:srgbClr val="0000FF"/>
                </a:solidFill>
                <a:latin typeface="Times New Roman" panose="02020603050405020304" pitchFamily="18" charset="0"/>
                <a:ea typeface="SimSun" panose="02010600030101010101" pitchFamily="2" charset="-122"/>
              </a:rPr>
              <a:t>PAY</a:t>
            </a:r>
            <a:r>
              <a:rPr lang="en-US" altLang="zh-CN" b="0" i="1" baseline="-25000">
                <a:solidFill>
                  <a:srgbClr val="0000FF"/>
                </a:solidFill>
                <a:latin typeface="Times New Roman" panose="02020603050405020304" pitchFamily="18" charset="0"/>
                <a:ea typeface="SimSun" panose="02010600030101010101" pitchFamily="2" charset="-122"/>
              </a:rPr>
              <a:t>1</a:t>
            </a:r>
            <a:endParaRPr lang="en-US" altLang="zh-CN" b="0" i="1">
              <a:solidFill>
                <a:srgbClr val="0000FF"/>
              </a:solidFill>
              <a:latin typeface="Times New Roman" panose="02020603050405020304" pitchFamily="18" charset="0"/>
              <a:ea typeface="SimSun" panose="02010600030101010101" pitchFamily="2" charset="-122"/>
            </a:endParaRPr>
          </a:p>
        </p:txBody>
      </p:sp>
      <p:sp>
        <p:nvSpPr>
          <p:cNvPr id="93211" name="Text Box 28"/>
          <p:cNvSpPr txBox="1">
            <a:spLocks noChangeArrowheads="1"/>
          </p:cNvSpPr>
          <p:nvPr/>
        </p:nvSpPr>
        <p:spPr bwMode="auto">
          <a:xfrm>
            <a:off x="5243513" y="3276600"/>
            <a:ext cx="82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b="0" i="1">
                <a:solidFill>
                  <a:srgbClr val="0000FF"/>
                </a:solidFill>
                <a:latin typeface="Times New Roman" panose="02020603050405020304" pitchFamily="18" charset="0"/>
                <a:ea typeface="SimSun" panose="02010600030101010101" pitchFamily="2" charset="-122"/>
              </a:rPr>
              <a:t>PAY</a:t>
            </a:r>
            <a:r>
              <a:rPr lang="en-US" altLang="zh-CN" b="0" i="1" baseline="-25000">
                <a:solidFill>
                  <a:srgbClr val="0000FF"/>
                </a:solidFill>
                <a:latin typeface="Times New Roman" panose="02020603050405020304" pitchFamily="18" charset="0"/>
                <a:ea typeface="SimSun" panose="02010600030101010101" pitchFamily="2" charset="-122"/>
              </a:rPr>
              <a:t>2</a:t>
            </a:r>
            <a:endParaRPr lang="en-US" altLang="zh-CN" b="0" i="1">
              <a:solidFill>
                <a:srgbClr val="0000FF"/>
              </a:solidFill>
              <a:latin typeface="Times New Roman" panose="02020603050405020304" pitchFamily="18" charset="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81923" name="Rectangle 3"/>
          <p:cNvSpPr>
            <a:spLocks noGrp="1" noChangeArrowheads="1"/>
          </p:cNvSpPr>
          <p:nvPr>
            <p:ph type="body" idx="1"/>
          </p:nvPr>
        </p:nvSpPr>
        <p:spPr>
          <a:xfrm>
            <a:off x="381000" y="1828800"/>
            <a:ext cx="7391400" cy="4114800"/>
          </a:xfrm>
        </p:spPr>
        <p:txBody>
          <a:bodyPr/>
          <a:lstStyle/>
          <a:p>
            <a:pPr>
              <a:defRPr/>
            </a:pPr>
            <a:r>
              <a:rPr lang="en-US" altLang="zh-CN" dirty="0" smtClean="0">
                <a:solidFill>
                  <a:schemeClr val="accent2"/>
                </a:solidFill>
                <a:ea typeface="SimSun" pitchFamily="2" charset="-122"/>
              </a:rPr>
              <a:t>Fragmentation of relation PROJ</a:t>
            </a:r>
          </a:p>
          <a:p>
            <a:pPr lvl="1">
              <a:defRPr/>
            </a:pPr>
            <a:r>
              <a:rPr lang="en-US" altLang="zh-CN" dirty="0" smtClean="0">
                <a:solidFill>
                  <a:srgbClr val="0536D2"/>
                </a:solidFill>
                <a:ea typeface="SimSun" pitchFamily="2" charset="-122"/>
              </a:rPr>
              <a:t>Applications</a:t>
            </a:r>
            <a:r>
              <a:rPr lang="zh-CN" altLang="en-US" dirty="0" smtClean="0">
                <a:solidFill>
                  <a:srgbClr val="0536D2"/>
                </a:solidFill>
                <a:ea typeface="SimSun" pitchFamily="2" charset="-122"/>
              </a:rPr>
              <a:t> </a:t>
            </a:r>
            <a:r>
              <a:rPr lang="en-US" altLang="zh-CN" dirty="0" smtClean="0">
                <a:solidFill>
                  <a:srgbClr val="0536D2"/>
                </a:solidFill>
                <a:ea typeface="SimSun" pitchFamily="2" charset="-122"/>
              </a:rPr>
              <a:t>2</a:t>
            </a:r>
          </a:p>
          <a:p>
            <a:pPr lvl="2">
              <a:defRPr/>
            </a:pPr>
            <a:r>
              <a:rPr lang="en-US" altLang="zh-CN" dirty="0" smtClean="0">
                <a:latin typeface="Comic Sans MS" pitchFamily="66" charset="0"/>
                <a:ea typeface="SimSun" pitchFamily="2" charset="-122"/>
              </a:rPr>
              <a:t>1. </a:t>
            </a:r>
            <a:r>
              <a:rPr lang="en-US" altLang="zh-CN" dirty="0" smtClean="0">
                <a:solidFill>
                  <a:srgbClr val="0536D2"/>
                </a:solidFill>
                <a:latin typeface="Comic Sans MS" pitchFamily="66" charset="0"/>
                <a:ea typeface="SimSun" pitchFamily="2" charset="-122"/>
              </a:rPr>
              <a:t>Given a location</a:t>
            </a:r>
            <a:r>
              <a:rPr lang="en-US" altLang="zh-CN" dirty="0" smtClean="0">
                <a:latin typeface="Comic Sans MS" pitchFamily="66" charset="0"/>
                <a:ea typeface="SimSun" pitchFamily="2" charset="-122"/>
              </a:rPr>
              <a:t>, find the name and budget of projects in that location.</a:t>
            </a:r>
          </a:p>
          <a:p>
            <a:pPr lvl="3">
              <a:defRPr/>
            </a:pPr>
            <a:r>
              <a:rPr lang="en-US" altLang="zh-CN" dirty="0" smtClean="0">
                <a:solidFill>
                  <a:schemeClr val="accent6"/>
                </a:solidFill>
                <a:ea typeface="SimSun" pitchFamily="2" charset="-122"/>
              </a:rPr>
              <a:t>issued at three sites</a:t>
            </a:r>
          </a:p>
          <a:p>
            <a:pPr lvl="2">
              <a:defRPr/>
            </a:pPr>
            <a:r>
              <a:rPr lang="en-US" altLang="zh-CN" dirty="0" smtClean="0">
                <a:latin typeface="Comic Sans MS" pitchFamily="66" charset="0"/>
                <a:ea typeface="SimSun" pitchFamily="2" charset="-122"/>
              </a:rPr>
              <a:t>2. Access project information </a:t>
            </a:r>
            <a:r>
              <a:rPr lang="en-US" altLang="zh-CN" dirty="0" smtClean="0">
                <a:solidFill>
                  <a:srgbClr val="0536D2"/>
                </a:solidFill>
                <a:latin typeface="Comic Sans MS" pitchFamily="66" charset="0"/>
                <a:ea typeface="SimSun" pitchFamily="2" charset="-122"/>
              </a:rPr>
              <a:t>according to budget</a:t>
            </a:r>
            <a:r>
              <a:rPr lang="en-US" altLang="zh-CN" dirty="0" smtClean="0">
                <a:latin typeface="Comic Sans MS" pitchFamily="66" charset="0"/>
                <a:ea typeface="SimSun" pitchFamily="2" charset="-122"/>
              </a:rPr>
              <a:t>.</a:t>
            </a:r>
          </a:p>
          <a:p>
            <a:pPr lvl="3">
              <a:defRPr/>
            </a:pPr>
            <a:r>
              <a:rPr lang="en-US" altLang="zh-CN" dirty="0" smtClean="0">
                <a:ea typeface="SimSun" pitchFamily="2" charset="-122"/>
              </a:rPr>
              <a:t>one site accesses </a:t>
            </a:r>
            <a:r>
              <a:rPr lang="en-US" altLang="zh-CN" dirty="0" smtClean="0">
                <a:latin typeface="SymbolMT" charset="-122"/>
                <a:ea typeface="SymbolMT" charset="-122"/>
              </a:rPr>
              <a:t>≤ </a:t>
            </a:r>
            <a:r>
              <a:rPr lang="en-US" altLang="zh-CN" dirty="0" smtClean="0">
                <a:ea typeface="SimSun" pitchFamily="2" charset="-122"/>
              </a:rPr>
              <a:t>200000,</a:t>
            </a:r>
          </a:p>
          <a:p>
            <a:pPr lvl="3">
              <a:defRPr/>
            </a:pPr>
            <a:r>
              <a:rPr lang="en-US" altLang="zh-CN" dirty="0" smtClean="0">
                <a:ea typeface="SimSun" pitchFamily="2" charset="-122"/>
              </a:rPr>
              <a:t>the other site accesses &gt; 200000</a:t>
            </a:r>
          </a:p>
          <a:p>
            <a:pPr>
              <a:defRPr/>
            </a:pPr>
            <a:endParaRPr lang="zh-CN" altLang="en-US" dirty="0" smtClean="0">
              <a:ea typeface="SimSun" pitchFamily="2" charset="-122"/>
            </a:endParaRPr>
          </a:p>
        </p:txBody>
      </p:sp>
      <p:sp>
        <p:nvSpPr>
          <p:cNvPr id="94212" name="Rectangle 4"/>
          <p:cNvSpPr>
            <a:spLocks noChangeArrowheads="1"/>
          </p:cNvSpPr>
          <p:nvPr/>
        </p:nvSpPr>
        <p:spPr bwMode="auto">
          <a:xfrm>
            <a:off x="533400" y="1362075"/>
            <a:ext cx="22352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a:solidFill>
                  <a:schemeClr val="accent2"/>
                </a:solidFill>
                <a:latin typeface="Comic Sans MS" panose="030F0702030302020204" pitchFamily="66" charset="0"/>
                <a:ea typeface="SimSun" panose="02010600030101010101" pitchFamily="2" charset="-122"/>
              </a:rPr>
              <a:t>(</a:t>
            </a:r>
            <a:r>
              <a:rPr lang="en-US" altLang="zh-CN">
                <a:solidFill>
                  <a:schemeClr val="accent2"/>
                </a:solidFill>
                <a:latin typeface="Comic Sans MS" panose="030F0702030302020204" pitchFamily="66" charset="0"/>
                <a:ea typeface="SimSun" panose="02010600030101010101" pitchFamily="2" charset="-122"/>
              </a:rPr>
              <a:t>Example 3.7)</a:t>
            </a:r>
          </a:p>
        </p:txBody>
      </p:sp>
    </p:spTree>
  </p:cSld>
  <p:clrMapOvr>
    <a:masterClrMapping/>
  </p:clrMapOvr>
  <p:transition>
    <p:pull dir="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95235" name="Rectangle 3"/>
          <p:cNvSpPr>
            <a:spLocks noGrp="1" noChangeArrowheads="1"/>
          </p:cNvSpPr>
          <p:nvPr>
            <p:ph type="body" idx="1"/>
          </p:nvPr>
        </p:nvSpPr>
        <p:spPr>
          <a:xfrm>
            <a:off x="457200" y="2197100"/>
            <a:ext cx="7391400" cy="3670300"/>
          </a:xfrm>
        </p:spPr>
        <p:txBody>
          <a:bodyPr/>
          <a:lstStyle/>
          <a:p>
            <a:pPr lvl="1"/>
            <a:r>
              <a:rPr lang="en-US" altLang="zh-CN" smtClean="0">
                <a:ea typeface="SimSun" panose="02010600030101010101" pitchFamily="2" charset="-122"/>
              </a:rPr>
              <a:t>Simple predicates</a:t>
            </a:r>
          </a:p>
          <a:p>
            <a:pPr lvl="2"/>
            <a:r>
              <a:rPr lang="en-US" altLang="zh-CN" smtClean="0">
                <a:solidFill>
                  <a:srgbClr val="0536D2"/>
                </a:solidFill>
                <a:ea typeface="SimSun" panose="02010600030101010101" pitchFamily="2" charset="-122"/>
              </a:rPr>
              <a:t>for application 1</a:t>
            </a:r>
            <a:r>
              <a:rPr lang="en-US" altLang="zh-CN" smtClean="0">
                <a:ea typeface="SimSun" panose="02010600030101010101" pitchFamily="2" charset="-122"/>
              </a:rPr>
              <a:t>,</a:t>
            </a:r>
          </a:p>
          <a:p>
            <a:pPr lvl="3"/>
            <a:r>
              <a:rPr lang="en-US" altLang="zh-CN" i="1" smtClean="0">
                <a:ea typeface="SimSun" panose="02010600030101010101" pitchFamily="2" charset="-122"/>
              </a:rPr>
              <a:t>p</a:t>
            </a:r>
            <a:r>
              <a:rPr lang="en-US" altLang="zh-CN" i="1" baseline="-25000" smtClean="0">
                <a:ea typeface="SimSun" panose="02010600030101010101" pitchFamily="2" charset="-122"/>
              </a:rPr>
              <a:t>1</a:t>
            </a:r>
            <a:r>
              <a:rPr lang="en-US" altLang="zh-CN" i="1" smtClean="0">
                <a:ea typeface="SimSun" panose="02010600030101010101" pitchFamily="2" charset="-122"/>
              </a:rPr>
              <a:t> </a:t>
            </a:r>
            <a:r>
              <a:rPr lang="en-US" altLang="zh-CN" smtClean="0">
                <a:ea typeface="SimSun" panose="02010600030101010101" pitchFamily="2" charset="-122"/>
              </a:rPr>
              <a:t>: LOC =“Shanghai”</a:t>
            </a:r>
          </a:p>
          <a:p>
            <a:pPr lvl="3"/>
            <a:r>
              <a:rPr lang="en-US" altLang="zh-CN" i="1" smtClean="0">
                <a:ea typeface="SimSun" panose="02010600030101010101" pitchFamily="2" charset="-122"/>
              </a:rPr>
              <a:t>p</a:t>
            </a:r>
            <a:r>
              <a:rPr lang="en-US" altLang="zh-CN" i="1" baseline="-25000" smtClean="0">
                <a:ea typeface="SimSun" panose="02010600030101010101" pitchFamily="2" charset="-122"/>
              </a:rPr>
              <a:t>2</a:t>
            </a:r>
            <a:r>
              <a:rPr lang="en-US" altLang="zh-CN" i="1" smtClean="0">
                <a:ea typeface="SimSun" panose="02010600030101010101" pitchFamily="2" charset="-122"/>
              </a:rPr>
              <a:t> </a:t>
            </a:r>
            <a:r>
              <a:rPr lang="en-US" altLang="zh-CN" smtClean="0">
                <a:ea typeface="SimSun" panose="02010600030101010101" pitchFamily="2" charset="-122"/>
              </a:rPr>
              <a:t>: LOC = “Beijing”</a:t>
            </a:r>
          </a:p>
          <a:p>
            <a:pPr lvl="3"/>
            <a:r>
              <a:rPr lang="en-US" altLang="zh-CN" i="1" smtClean="0">
                <a:ea typeface="SimSun" panose="02010600030101010101" pitchFamily="2" charset="-122"/>
              </a:rPr>
              <a:t>p</a:t>
            </a:r>
            <a:r>
              <a:rPr lang="en-US" altLang="zh-CN" i="1" baseline="-25000" smtClean="0">
                <a:ea typeface="SimSun" panose="02010600030101010101" pitchFamily="2" charset="-122"/>
              </a:rPr>
              <a:t>3</a:t>
            </a:r>
            <a:r>
              <a:rPr lang="en-US" altLang="zh-CN" i="1" smtClean="0">
                <a:ea typeface="SimSun" panose="02010600030101010101" pitchFamily="2" charset="-122"/>
              </a:rPr>
              <a:t> </a:t>
            </a:r>
            <a:r>
              <a:rPr lang="en-US" altLang="zh-CN" smtClean="0">
                <a:ea typeface="SimSun" panose="02010600030101010101" pitchFamily="2" charset="-122"/>
              </a:rPr>
              <a:t>: LOC = “Tianjin”</a:t>
            </a:r>
          </a:p>
          <a:p>
            <a:pPr lvl="2"/>
            <a:r>
              <a:rPr lang="en-US" altLang="zh-CN" smtClean="0">
                <a:solidFill>
                  <a:srgbClr val="0536D2"/>
                </a:solidFill>
                <a:ea typeface="SimSun" panose="02010600030101010101" pitchFamily="2" charset="-122"/>
              </a:rPr>
              <a:t>for application 2</a:t>
            </a:r>
            <a:r>
              <a:rPr lang="en-US" altLang="zh-CN" smtClean="0">
                <a:ea typeface="SimSun" panose="02010600030101010101" pitchFamily="2" charset="-122"/>
              </a:rPr>
              <a:t>,</a:t>
            </a:r>
          </a:p>
          <a:p>
            <a:pPr lvl="3"/>
            <a:r>
              <a:rPr lang="en-US" altLang="zh-CN" i="1" smtClean="0">
                <a:ea typeface="SimSun" panose="02010600030101010101" pitchFamily="2" charset="-122"/>
              </a:rPr>
              <a:t>p</a:t>
            </a:r>
            <a:r>
              <a:rPr lang="en-US" altLang="zh-CN" i="1" baseline="-25000" smtClean="0">
                <a:ea typeface="SimSun" panose="02010600030101010101" pitchFamily="2" charset="-122"/>
              </a:rPr>
              <a:t>4 </a:t>
            </a:r>
            <a:r>
              <a:rPr lang="en-US" altLang="zh-CN" smtClean="0">
                <a:ea typeface="SimSun" panose="02010600030101010101" pitchFamily="2" charset="-122"/>
              </a:rPr>
              <a:t>: BUDGET </a:t>
            </a:r>
            <a:r>
              <a:rPr lang="en-US" altLang="zh-CN" smtClean="0">
                <a:latin typeface="SymbolMT" charset="-122"/>
                <a:ea typeface="SymbolMT" charset="-122"/>
              </a:rPr>
              <a:t>≤ </a:t>
            </a:r>
            <a:r>
              <a:rPr lang="en-US" altLang="zh-CN" smtClean="0">
                <a:ea typeface="SimSun" panose="02010600030101010101" pitchFamily="2" charset="-122"/>
              </a:rPr>
              <a:t>200000</a:t>
            </a:r>
          </a:p>
          <a:p>
            <a:pPr lvl="3"/>
            <a:r>
              <a:rPr lang="en-US" altLang="zh-CN" i="1" smtClean="0">
                <a:ea typeface="SimSun" panose="02010600030101010101" pitchFamily="2" charset="-122"/>
              </a:rPr>
              <a:t>p</a:t>
            </a:r>
            <a:r>
              <a:rPr lang="en-US" altLang="zh-CN" i="1" baseline="-25000" smtClean="0">
                <a:ea typeface="SimSun" panose="02010600030101010101" pitchFamily="2" charset="-122"/>
              </a:rPr>
              <a:t>5</a:t>
            </a:r>
            <a:r>
              <a:rPr lang="en-US" altLang="zh-CN" i="1" smtClean="0">
                <a:ea typeface="SimSun" panose="02010600030101010101" pitchFamily="2" charset="-122"/>
              </a:rPr>
              <a:t> </a:t>
            </a:r>
            <a:r>
              <a:rPr lang="en-US" altLang="zh-CN" smtClean="0">
                <a:ea typeface="SimSun" panose="02010600030101010101" pitchFamily="2" charset="-122"/>
              </a:rPr>
              <a:t>: BUDGET &gt; 200000</a:t>
            </a:r>
          </a:p>
          <a:p>
            <a:pPr lvl="2"/>
            <a:r>
              <a:rPr lang="en-US" altLang="zh-CN" i="1" smtClean="0">
                <a:ea typeface="SimSun" panose="02010600030101010101" pitchFamily="2" charset="-122"/>
              </a:rPr>
              <a:t>P</a:t>
            </a:r>
            <a:r>
              <a:rPr lang="en-US" altLang="zh-CN" i="1" baseline="-25000" smtClean="0">
                <a:ea typeface="SimSun" panose="02010600030101010101" pitchFamily="2" charset="-122"/>
              </a:rPr>
              <a:t>r</a:t>
            </a:r>
            <a:r>
              <a:rPr lang="en-US" altLang="zh-CN" i="1" smtClean="0">
                <a:ea typeface="SimSun" panose="02010600030101010101" pitchFamily="2" charset="-122"/>
              </a:rPr>
              <a:t> </a:t>
            </a:r>
            <a:r>
              <a:rPr lang="en-US" altLang="zh-CN" smtClean="0">
                <a:ea typeface="SimSun" panose="02010600030101010101" pitchFamily="2" charset="-122"/>
              </a:rPr>
              <a:t>{</a:t>
            </a:r>
            <a:r>
              <a:rPr lang="en-US" altLang="zh-CN" i="1" smtClean="0">
                <a:ea typeface="SimSun" panose="02010600030101010101" pitchFamily="2" charset="-122"/>
              </a:rPr>
              <a:t>p</a:t>
            </a:r>
            <a:r>
              <a:rPr lang="en-US" altLang="zh-CN" i="1" baseline="-25000" smtClean="0">
                <a:ea typeface="SimSun" panose="02010600030101010101" pitchFamily="2" charset="-122"/>
              </a:rPr>
              <a:t>1</a:t>
            </a:r>
            <a:r>
              <a:rPr lang="en-US" altLang="zh-CN" smtClean="0">
                <a:ea typeface="SimSun" panose="02010600030101010101" pitchFamily="2" charset="-122"/>
              </a:rPr>
              <a:t>, </a:t>
            </a:r>
            <a:r>
              <a:rPr lang="en-US" altLang="zh-CN" i="1" smtClean="0">
                <a:ea typeface="SimSun" panose="02010600030101010101" pitchFamily="2" charset="-122"/>
              </a:rPr>
              <a:t>p</a:t>
            </a:r>
            <a:r>
              <a:rPr lang="en-US" altLang="zh-CN" i="1" baseline="-25000" smtClean="0">
                <a:ea typeface="SimSun" panose="02010600030101010101" pitchFamily="2" charset="-122"/>
              </a:rPr>
              <a:t>2</a:t>
            </a:r>
            <a:r>
              <a:rPr lang="en-US" altLang="zh-CN" smtClean="0">
                <a:ea typeface="SimSun" panose="02010600030101010101" pitchFamily="2" charset="-122"/>
              </a:rPr>
              <a:t>, </a:t>
            </a:r>
            <a:r>
              <a:rPr lang="en-US" altLang="zh-CN" i="1" smtClean="0">
                <a:ea typeface="SimSun" panose="02010600030101010101" pitchFamily="2" charset="-122"/>
              </a:rPr>
              <a:t>p</a:t>
            </a:r>
            <a:r>
              <a:rPr lang="en-US" altLang="zh-CN" i="1" baseline="-25000" smtClean="0">
                <a:ea typeface="SimSun" panose="02010600030101010101" pitchFamily="2" charset="-122"/>
              </a:rPr>
              <a:t>3</a:t>
            </a:r>
            <a:r>
              <a:rPr lang="en-US" altLang="zh-CN" smtClean="0">
                <a:ea typeface="SimSun" panose="02010600030101010101" pitchFamily="2" charset="-122"/>
              </a:rPr>
              <a:t>, </a:t>
            </a:r>
            <a:r>
              <a:rPr lang="en-US" altLang="zh-CN" i="1" smtClean="0">
                <a:ea typeface="SimSun" panose="02010600030101010101" pitchFamily="2" charset="-122"/>
              </a:rPr>
              <a:t>p</a:t>
            </a:r>
            <a:r>
              <a:rPr lang="en-US" altLang="zh-CN" i="1" baseline="-25000" smtClean="0">
                <a:ea typeface="SimSun" panose="02010600030101010101" pitchFamily="2" charset="-122"/>
              </a:rPr>
              <a:t>4</a:t>
            </a:r>
            <a:r>
              <a:rPr lang="en-US" altLang="zh-CN" smtClean="0">
                <a:solidFill>
                  <a:schemeClr val="accent1"/>
                </a:solidFill>
                <a:ea typeface="SimSun" panose="02010600030101010101" pitchFamily="2" charset="-122"/>
              </a:rPr>
              <a:t>, </a:t>
            </a:r>
            <a:r>
              <a:rPr lang="en-US" altLang="zh-CN" i="1" smtClean="0">
                <a:solidFill>
                  <a:schemeClr val="accent1"/>
                </a:solidFill>
                <a:ea typeface="SimSun" panose="02010600030101010101" pitchFamily="2" charset="-122"/>
              </a:rPr>
              <a:t>p</a:t>
            </a:r>
            <a:r>
              <a:rPr lang="en-US" altLang="zh-CN" i="1" baseline="-25000" smtClean="0">
                <a:solidFill>
                  <a:schemeClr val="accent1"/>
                </a:solidFill>
                <a:ea typeface="SimSun" panose="02010600030101010101" pitchFamily="2" charset="-122"/>
              </a:rPr>
              <a:t>5</a:t>
            </a:r>
            <a:r>
              <a:rPr lang="en-US" altLang="zh-CN" smtClean="0">
                <a:ea typeface="SimSun" panose="02010600030101010101" pitchFamily="2" charset="-122"/>
              </a:rPr>
              <a:t>}, =&gt; </a:t>
            </a:r>
            <a:r>
              <a:rPr lang="en-US" altLang="zh-CN" i="1" smtClean="0">
                <a:ea typeface="SimSun" panose="02010600030101010101" pitchFamily="2" charset="-122"/>
              </a:rPr>
              <a:t>P</a:t>
            </a:r>
            <a:r>
              <a:rPr lang="en-US" altLang="zh-CN" i="1" baseline="-25000" smtClean="0">
                <a:ea typeface="SimSun" panose="02010600030101010101" pitchFamily="2" charset="-122"/>
              </a:rPr>
              <a:t>r</a:t>
            </a:r>
            <a:r>
              <a:rPr lang="en-US" altLang="zh-CN" smtClean="0">
                <a:ea typeface="Dotum" pitchFamily="34" charset="-127"/>
              </a:rPr>
              <a:t>’</a:t>
            </a:r>
            <a:r>
              <a:rPr lang="en-US" altLang="zh-CN" smtClean="0">
                <a:ea typeface="SimSun" panose="02010600030101010101" pitchFamily="2" charset="-122"/>
                <a:sym typeface="Symbol" panose="05050102010706020507" pitchFamily="18" charset="2"/>
              </a:rPr>
              <a:t></a:t>
            </a:r>
            <a:r>
              <a:rPr lang="en-US" altLang="zh-CN" smtClean="0">
                <a:ea typeface="SimSun" panose="02010600030101010101" pitchFamily="2" charset="-122"/>
              </a:rPr>
              <a:t>{</a:t>
            </a:r>
            <a:r>
              <a:rPr lang="en-US" altLang="zh-CN" i="1" smtClean="0">
                <a:ea typeface="SimSun" panose="02010600030101010101" pitchFamily="2" charset="-122"/>
              </a:rPr>
              <a:t>p</a:t>
            </a:r>
            <a:r>
              <a:rPr lang="en-US" altLang="zh-CN" i="1" baseline="-25000" smtClean="0">
                <a:ea typeface="SimSun" panose="02010600030101010101" pitchFamily="2" charset="-122"/>
              </a:rPr>
              <a:t>1</a:t>
            </a:r>
            <a:r>
              <a:rPr lang="en-US" altLang="zh-CN" smtClean="0">
                <a:ea typeface="SimSun" panose="02010600030101010101" pitchFamily="2" charset="-122"/>
              </a:rPr>
              <a:t>, </a:t>
            </a:r>
            <a:r>
              <a:rPr lang="en-US" altLang="zh-CN" i="1" smtClean="0">
                <a:ea typeface="SimSun" panose="02010600030101010101" pitchFamily="2" charset="-122"/>
              </a:rPr>
              <a:t>p</a:t>
            </a:r>
            <a:r>
              <a:rPr lang="en-US" altLang="zh-CN" i="1" baseline="-25000" smtClean="0">
                <a:ea typeface="SimSun" panose="02010600030101010101" pitchFamily="2" charset="-122"/>
              </a:rPr>
              <a:t>2</a:t>
            </a:r>
            <a:r>
              <a:rPr lang="en-US" altLang="zh-CN" smtClean="0">
                <a:ea typeface="SimSun" panose="02010600030101010101" pitchFamily="2" charset="-122"/>
              </a:rPr>
              <a:t>, </a:t>
            </a:r>
            <a:r>
              <a:rPr lang="en-US" altLang="zh-CN" i="1" smtClean="0">
                <a:solidFill>
                  <a:srgbClr val="0536D2"/>
                </a:solidFill>
                <a:ea typeface="SimSun" panose="02010600030101010101" pitchFamily="2" charset="-122"/>
              </a:rPr>
              <a:t>p</a:t>
            </a:r>
            <a:r>
              <a:rPr lang="en-US" altLang="zh-CN" i="1" baseline="-25000" smtClean="0">
                <a:solidFill>
                  <a:srgbClr val="0536D2"/>
                </a:solidFill>
                <a:ea typeface="SimSun" panose="02010600030101010101" pitchFamily="2" charset="-122"/>
              </a:rPr>
              <a:t>3</a:t>
            </a:r>
            <a:r>
              <a:rPr lang="en-US" altLang="zh-CN" smtClean="0">
                <a:ea typeface="SimSun" panose="02010600030101010101" pitchFamily="2" charset="-122"/>
              </a:rPr>
              <a:t>, </a:t>
            </a:r>
            <a:r>
              <a:rPr lang="en-US" altLang="zh-CN" i="1" smtClean="0">
                <a:ea typeface="SimSun" panose="02010600030101010101" pitchFamily="2" charset="-122"/>
              </a:rPr>
              <a:t>p</a:t>
            </a:r>
            <a:r>
              <a:rPr lang="en-US" altLang="zh-CN" i="1" baseline="-25000" smtClean="0">
                <a:ea typeface="SimSun" panose="02010600030101010101" pitchFamily="2" charset="-122"/>
              </a:rPr>
              <a:t>4</a:t>
            </a:r>
            <a:r>
              <a:rPr lang="en-US" altLang="zh-CN" smtClean="0">
                <a:ea typeface="SimSun" panose="02010600030101010101" pitchFamily="2" charset="-122"/>
              </a:rPr>
              <a:t>}</a:t>
            </a:r>
            <a:endParaRPr lang="zh-CN" altLang="en-US" smtClean="0">
              <a:ea typeface="SimSun" panose="02010600030101010101" pitchFamily="2" charset="-122"/>
            </a:endParaRPr>
          </a:p>
        </p:txBody>
      </p:sp>
      <p:sp>
        <p:nvSpPr>
          <p:cNvPr id="95236" name="Rectangle 4"/>
          <p:cNvSpPr>
            <a:spLocks noChangeArrowheads="1"/>
          </p:cNvSpPr>
          <p:nvPr/>
        </p:nvSpPr>
        <p:spPr bwMode="auto">
          <a:xfrm>
            <a:off x="609600" y="1524000"/>
            <a:ext cx="26003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a:solidFill>
                  <a:schemeClr val="accent2"/>
                </a:solidFill>
                <a:latin typeface="Comic Sans MS" panose="030F0702030302020204" pitchFamily="66" charset="0"/>
                <a:ea typeface="SimSun" panose="02010600030101010101" pitchFamily="2" charset="-122"/>
              </a:rPr>
              <a:t>(</a:t>
            </a:r>
            <a:r>
              <a:rPr lang="en-US" altLang="zh-CN">
                <a:solidFill>
                  <a:schemeClr val="accent2"/>
                </a:solidFill>
                <a:latin typeface="Comic Sans MS" panose="030F0702030302020204" pitchFamily="66" charset="0"/>
                <a:ea typeface="SimSun" panose="02010600030101010101" pitchFamily="2" charset="-122"/>
              </a:rPr>
              <a:t>Example cont’d)</a:t>
            </a:r>
            <a:endParaRPr lang="zh-CN" altLang="en-US">
              <a:solidFill>
                <a:schemeClr val="accent2"/>
              </a:solidFill>
              <a:latin typeface="Comic Sans MS" panose="030F0702030302020204" pitchFamily="66" charset="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96259" name="Rectangle 3"/>
          <p:cNvSpPr>
            <a:spLocks noGrp="1" noChangeArrowheads="1"/>
          </p:cNvSpPr>
          <p:nvPr>
            <p:ph type="body" idx="1"/>
          </p:nvPr>
        </p:nvSpPr>
        <p:spPr>
          <a:xfrm>
            <a:off x="381000" y="2057400"/>
            <a:ext cx="7391400" cy="3886200"/>
          </a:xfrm>
        </p:spPr>
        <p:txBody>
          <a:bodyPr/>
          <a:lstStyle/>
          <a:p>
            <a:pPr lvl="1"/>
            <a:r>
              <a:rPr lang="en-US" altLang="zh-CN" sz="2600" smtClean="0">
                <a:ea typeface="SimSun" panose="02010600030101010101" pitchFamily="2" charset="-122"/>
              </a:rPr>
              <a:t>Minterm predicates</a:t>
            </a:r>
          </a:p>
          <a:p>
            <a:pPr lvl="3"/>
            <a:r>
              <a:rPr lang="en-US" altLang="zh-CN" smtClean="0">
                <a:ea typeface="SimSun" panose="02010600030101010101" pitchFamily="2" charset="-122"/>
              </a:rPr>
              <a:t>left after </a:t>
            </a:r>
            <a:r>
              <a:rPr lang="en-US" altLang="zh-CN" smtClean="0">
                <a:solidFill>
                  <a:schemeClr val="accent2"/>
                </a:solidFill>
                <a:ea typeface="SimSun" panose="02010600030101010101" pitchFamily="2" charset="-122"/>
              </a:rPr>
              <a:t>eliminating</a:t>
            </a:r>
            <a:r>
              <a:rPr lang="en-US" altLang="zh-CN" smtClean="0">
                <a:ea typeface="SimSun" panose="02010600030101010101" pitchFamily="2" charset="-122"/>
              </a:rPr>
              <a:t> meaningless ones</a:t>
            </a:r>
          </a:p>
          <a:p>
            <a:pPr lvl="2"/>
            <a:r>
              <a:rPr lang="en-US" altLang="zh-CN" i="1" smtClean="0">
                <a:ea typeface="SimSun" panose="02010600030101010101" pitchFamily="2" charset="-122"/>
              </a:rPr>
              <a:t>m</a:t>
            </a:r>
            <a:r>
              <a:rPr lang="en-US" altLang="zh-CN" i="1" baseline="-25000" smtClean="0">
                <a:ea typeface="SimSun" panose="02010600030101010101" pitchFamily="2" charset="-122"/>
              </a:rPr>
              <a:t>1</a:t>
            </a:r>
            <a:r>
              <a:rPr lang="en-US" altLang="zh-CN" i="1" smtClean="0">
                <a:ea typeface="SimSun" panose="02010600030101010101" pitchFamily="2" charset="-122"/>
              </a:rPr>
              <a:t> </a:t>
            </a:r>
            <a:r>
              <a:rPr lang="en-US" altLang="zh-CN" smtClean="0">
                <a:ea typeface="SimSun" panose="02010600030101010101" pitchFamily="2" charset="-122"/>
              </a:rPr>
              <a:t>: (LOC = “Shanghai”) </a:t>
            </a:r>
            <a:r>
              <a:rPr lang="en-US" altLang="zh-CN" smtClean="0">
                <a:latin typeface="SymbolMT" charset="-122"/>
                <a:ea typeface="SymbolMT" charset="-122"/>
              </a:rPr>
              <a:t>∧ </a:t>
            </a:r>
            <a:r>
              <a:rPr lang="en-US" altLang="zh-CN" smtClean="0">
                <a:ea typeface="SimSun" panose="02010600030101010101" pitchFamily="2" charset="-122"/>
              </a:rPr>
              <a:t>(BUDGET </a:t>
            </a:r>
            <a:r>
              <a:rPr lang="en-US" altLang="zh-CN" smtClean="0">
                <a:latin typeface="SymbolMT" charset="-122"/>
                <a:ea typeface="SymbolMT" charset="-122"/>
              </a:rPr>
              <a:t>≤ </a:t>
            </a:r>
            <a:r>
              <a:rPr lang="en-US" altLang="zh-CN" smtClean="0">
                <a:ea typeface="SimSun" panose="02010600030101010101" pitchFamily="2" charset="-122"/>
              </a:rPr>
              <a:t>200000)</a:t>
            </a:r>
          </a:p>
          <a:p>
            <a:pPr lvl="2"/>
            <a:r>
              <a:rPr lang="en-US" altLang="zh-CN" i="1" smtClean="0">
                <a:solidFill>
                  <a:schemeClr val="accent2"/>
                </a:solidFill>
                <a:ea typeface="SimSun" panose="02010600030101010101" pitchFamily="2" charset="-122"/>
              </a:rPr>
              <a:t>m</a:t>
            </a:r>
            <a:r>
              <a:rPr lang="en-US" altLang="zh-CN" i="1" baseline="-25000" smtClean="0">
                <a:ea typeface="SimSun" panose="02010600030101010101" pitchFamily="2" charset="-122"/>
              </a:rPr>
              <a:t>2</a:t>
            </a:r>
            <a:r>
              <a:rPr lang="en-US" altLang="zh-CN" i="1" smtClean="0">
                <a:solidFill>
                  <a:schemeClr val="accent2"/>
                </a:solidFill>
                <a:ea typeface="SimSun" panose="02010600030101010101" pitchFamily="2" charset="-122"/>
              </a:rPr>
              <a:t> </a:t>
            </a:r>
            <a:r>
              <a:rPr lang="en-US" altLang="zh-CN" smtClean="0">
                <a:solidFill>
                  <a:schemeClr val="accent2"/>
                </a:solidFill>
                <a:ea typeface="SimSun" panose="02010600030101010101" pitchFamily="2" charset="-122"/>
              </a:rPr>
              <a:t>: (LOC = “Shanghai”) </a:t>
            </a:r>
            <a:r>
              <a:rPr lang="en-US" altLang="zh-CN" smtClean="0">
                <a:solidFill>
                  <a:schemeClr val="accent2"/>
                </a:solidFill>
                <a:latin typeface="SymbolMT" charset="-122"/>
                <a:ea typeface="SymbolMT" charset="-122"/>
              </a:rPr>
              <a:t>∧ </a:t>
            </a:r>
            <a:r>
              <a:rPr lang="en-US" altLang="zh-CN" smtClean="0">
                <a:solidFill>
                  <a:schemeClr val="accent2"/>
                </a:solidFill>
                <a:ea typeface="SimSun" panose="02010600030101010101" pitchFamily="2" charset="-122"/>
              </a:rPr>
              <a:t>(BUDGET &gt; 200000)</a:t>
            </a:r>
          </a:p>
          <a:p>
            <a:pPr lvl="2"/>
            <a:r>
              <a:rPr lang="en-US" altLang="zh-CN" i="1" smtClean="0">
                <a:ea typeface="SimSun" panose="02010600030101010101" pitchFamily="2" charset="-122"/>
              </a:rPr>
              <a:t>m</a:t>
            </a:r>
            <a:r>
              <a:rPr lang="en-US" altLang="zh-CN" i="1" baseline="-25000" smtClean="0">
                <a:ea typeface="SimSun" panose="02010600030101010101" pitchFamily="2" charset="-122"/>
              </a:rPr>
              <a:t>3</a:t>
            </a:r>
            <a:r>
              <a:rPr lang="en-US" altLang="zh-CN" i="1" smtClean="0">
                <a:ea typeface="SimSun" panose="02010600030101010101" pitchFamily="2" charset="-122"/>
              </a:rPr>
              <a:t> </a:t>
            </a:r>
            <a:r>
              <a:rPr lang="en-US" altLang="zh-CN" smtClean="0">
                <a:ea typeface="SimSun" panose="02010600030101010101" pitchFamily="2" charset="-122"/>
              </a:rPr>
              <a:t>: (LOC = “Beijing”) </a:t>
            </a:r>
            <a:r>
              <a:rPr lang="en-US" altLang="zh-CN" smtClean="0">
                <a:latin typeface="SymbolMT" charset="-122"/>
                <a:ea typeface="SymbolMT" charset="-122"/>
              </a:rPr>
              <a:t>∧ </a:t>
            </a:r>
            <a:r>
              <a:rPr lang="en-US" altLang="zh-CN" smtClean="0">
                <a:ea typeface="SimSun" panose="02010600030101010101" pitchFamily="2" charset="-122"/>
              </a:rPr>
              <a:t>(BUDGET </a:t>
            </a:r>
            <a:r>
              <a:rPr lang="en-US" altLang="zh-CN" smtClean="0">
                <a:latin typeface="SymbolMT" charset="-122"/>
                <a:ea typeface="SymbolMT" charset="-122"/>
              </a:rPr>
              <a:t>≤ </a:t>
            </a:r>
            <a:r>
              <a:rPr lang="en-US" altLang="zh-CN" smtClean="0">
                <a:ea typeface="SimSun" panose="02010600030101010101" pitchFamily="2" charset="-122"/>
              </a:rPr>
              <a:t>200000)</a:t>
            </a:r>
          </a:p>
          <a:p>
            <a:pPr lvl="2"/>
            <a:r>
              <a:rPr lang="en-US" altLang="zh-CN" i="1" smtClean="0">
                <a:ea typeface="SimSun" panose="02010600030101010101" pitchFamily="2" charset="-122"/>
              </a:rPr>
              <a:t>m</a:t>
            </a:r>
            <a:r>
              <a:rPr lang="en-US" altLang="zh-CN" i="1" baseline="-25000" smtClean="0">
                <a:ea typeface="SimSun" panose="02010600030101010101" pitchFamily="2" charset="-122"/>
              </a:rPr>
              <a:t>4</a:t>
            </a:r>
            <a:r>
              <a:rPr lang="en-US" altLang="zh-CN" i="1" smtClean="0">
                <a:ea typeface="SimSun" panose="02010600030101010101" pitchFamily="2" charset="-122"/>
              </a:rPr>
              <a:t> </a:t>
            </a:r>
            <a:r>
              <a:rPr lang="en-US" altLang="zh-CN" smtClean="0">
                <a:ea typeface="SimSun" panose="02010600030101010101" pitchFamily="2" charset="-122"/>
              </a:rPr>
              <a:t>: (LOC = “Beijing”) </a:t>
            </a:r>
            <a:r>
              <a:rPr lang="en-US" altLang="zh-CN" smtClean="0">
                <a:latin typeface="SymbolMT" charset="-122"/>
                <a:ea typeface="SymbolMT" charset="-122"/>
              </a:rPr>
              <a:t>∧ </a:t>
            </a:r>
            <a:r>
              <a:rPr lang="en-US" altLang="zh-CN" smtClean="0">
                <a:ea typeface="SimSun" panose="02010600030101010101" pitchFamily="2" charset="-122"/>
              </a:rPr>
              <a:t>(BUDGET &gt; 200000)</a:t>
            </a:r>
          </a:p>
          <a:p>
            <a:pPr lvl="2"/>
            <a:r>
              <a:rPr lang="en-US" altLang="zh-CN" i="1" smtClean="0">
                <a:ea typeface="SimSun" panose="02010600030101010101" pitchFamily="2" charset="-122"/>
              </a:rPr>
              <a:t>m</a:t>
            </a:r>
            <a:r>
              <a:rPr lang="en-US" altLang="zh-CN" i="1" baseline="-25000" smtClean="0">
                <a:ea typeface="SimSun" panose="02010600030101010101" pitchFamily="2" charset="-122"/>
              </a:rPr>
              <a:t>5</a:t>
            </a:r>
            <a:r>
              <a:rPr lang="en-US" altLang="zh-CN" i="1" smtClean="0">
                <a:ea typeface="SimSun" panose="02010600030101010101" pitchFamily="2" charset="-122"/>
              </a:rPr>
              <a:t> </a:t>
            </a:r>
            <a:r>
              <a:rPr lang="en-US" altLang="zh-CN" smtClean="0">
                <a:ea typeface="SimSun" panose="02010600030101010101" pitchFamily="2" charset="-122"/>
              </a:rPr>
              <a:t>: (LOC = “Tianjin”) </a:t>
            </a:r>
            <a:r>
              <a:rPr lang="en-US" altLang="zh-CN" smtClean="0">
                <a:latin typeface="SymbolMT" charset="-122"/>
                <a:ea typeface="SymbolMT" charset="-122"/>
              </a:rPr>
              <a:t>∧ </a:t>
            </a:r>
            <a:r>
              <a:rPr lang="en-US" altLang="zh-CN" smtClean="0">
                <a:ea typeface="SimSun" panose="02010600030101010101" pitchFamily="2" charset="-122"/>
              </a:rPr>
              <a:t>(BUDGET </a:t>
            </a:r>
            <a:r>
              <a:rPr lang="en-US" altLang="zh-CN" smtClean="0">
                <a:latin typeface="SymbolMT" charset="-122"/>
                <a:ea typeface="SymbolMT" charset="-122"/>
              </a:rPr>
              <a:t>≤ </a:t>
            </a:r>
            <a:r>
              <a:rPr lang="en-US" altLang="zh-CN" smtClean="0">
                <a:ea typeface="SimSun" panose="02010600030101010101" pitchFamily="2" charset="-122"/>
              </a:rPr>
              <a:t>200000)</a:t>
            </a:r>
          </a:p>
          <a:p>
            <a:pPr lvl="2"/>
            <a:r>
              <a:rPr lang="en-US" altLang="zh-CN" i="1" smtClean="0">
                <a:ea typeface="SimSun" panose="02010600030101010101" pitchFamily="2" charset="-122"/>
              </a:rPr>
              <a:t>m</a:t>
            </a:r>
            <a:r>
              <a:rPr lang="en-US" altLang="zh-CN" i="1" baseline="-25000" smtClean="0">
                <a:ea typeface="SimSun" panose="02010600030101010101" pitchFamily="2" charset="-122"/>
              </a:rPr>
              <a:t>6</a:t>
            </a:r>
            <a:r>
              <a:rPr lang="en-US" altLang="zh-CN" i="1" smtClean="0">
                <a:ea typeface="SimSun" panose="02010600030101010101" pitchFamily="2" charset="-122"/>
              </a:rPr>
              <a:t> </a:t>
            </a:r>
            <a:r>
              <a:rPr lang="en-US" altLang="zh-CN" smtClean="0">
                <a:ea typeface="SimSun" panose="02010600030101010101" pitchFamily="2" charset="-122"/>
              </a:rPr>
              <a:t>: (LOC = “Tianjin”) </a:t>
            </a:r>
            <a:r>
              <a:rPr lang="en-US" altLang="zh-CN" smtClean="0">
                <a:latin typeface="SymbolMT" charset="-122"/>
                <a:ea typeface="SymbolMT" charset="-122"/>
              </a:rPr>
              <a:t>∧ </a:t>
            </a:r>
            <a:r>
              <a:rPr lang="en-US" altLang="zh-CN" smtClean="0">
                <a:ea typeface="SimSun" panose="02010600030101010101" pitchFamily="2" charset="-122"/>
              </a:rPr>
              <a:t>(BUDGET &gt; 200000)</a:t>
            </a:r>
          </a:p>
          <a:p>
            <a:endParaRPr lang="zh-CN" altLang="en-US" smtClean="0">
              <a:ea typeface="SimSun" panose="02010600030101010101" pitchFamily="2" charset="-122"/>
            </a:endParaRPr>
          </a:p>
        </p:txBody>
      </p:sp>
      <p:sp>
        <p:nvSpPr>
          <p:cNvPr id="96260" name="Rectangle 4"/>
          <p:cNvSpPr>
            <a:spLocks noChangeArrowheads="1"/>
          </p:cNvSpPr>
          <p:nvPr/>
        </p:nvSpPr>
        <p:spPr bwMode="auto">
          <a:xfrm>
            <a:off x="609600" y="1524000"/>
            <a:ext cx="26003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a:solidFill>
                  <a:schemeClr val="accent2"/>
                </a:solidFill>
                <a:latin typeface="Comic Sans MS" panose="030F0702030302020204" pitchFamily="66" charset="0"/>
                <a:ea typeface="SimSun" panose="02010600030101010101" pitchFamily="2" charset="-122"/>
              </a:rPr>
              <a:t>(</a:t>
            </a:r>
            <a:r>
              <a:rPr lang="en-US" altLang="zh-CN">
                <a:solidFill>
                  <a:schemeClr val="accent2"/>
                </a:solidFill>
                <a:latin typeface="Comic Sans MS" panose="030F0702030302020204" pitchFamily="66" charset="0"/>
                <a:ea typeface="SimSun" panose="02010600030101010101" pitchFamily="2" charset="-122"/>
              </a:rPr>
              <a:t>Example cont’d)</a:t>
            </a:r>
            <a:endParaRPr lang="zh-CN" altLang="en-US">
              <a:solidFill>
                <a:schemeClr val="accent2"/>
              </a:solidFill>
              <a:latin typeface="Comic Sans MS" panose="030F0702030302020204" pitchFamily="66" charset="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smtClean="0">
                <a:ea typeface="SimSun" panose="02010600030101010101" pitchFamily="2" charset="-122"/>
              </a:rPr>
              <a:t>Fragmentation: PHF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97283" name="Rectangle 4"/>
          <p:cNvSpPr>
            <a:spLocks noChangeArrowheads="1"/>
          </p:cNvSpPr>
          <p:nvPr/>
        </p:nvSpPr>
        <p:spPr bwMode="auto">
          <a:xfrm>
            <a:off x="609600" y="1524000"/>
            <a:ext cx="26003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a:solidFill>
                  <a:schemeClr val="accent2"/>
                </a:solidFill>
                <a:latin typeface="Comic Sans MS" panose="030F0702030302020204" pitchFamily="66" charset="0"/>
                <a:ea typeface="SimSun" panose="02010600030101010101" pitchFamily="2" charset="-122"/>
              </a:rPr>
              <a:t>(</a:t>
            </a:r>
            <a:r>
              <a:rPr lang="en-US" altLang="zh-CN">
                <a:solidFill>
                  <a:schemeClr val="accent2"/>
                </a:solidFill>
                <a:latin typeface="Comic Sans MS" panose="030F0702030302020204" pitchFamily="66" charset="0"/>
                <a:ea typeface="SimSun" panose="02010600030101010101" pitchFamily="2" charset="-122"/>
              </a:rPr>
              <a:t>Example cont’d)</a:t>
            </a:r>
            <a:endParaRPr lang="zh-CN" altLang="en-US">
              <a:solidFill>
                <a:schemeClr val="accent2"/>
              </a:solidFill>
              <a:latin typeface="Comic Sans MS" panose="030F0702030302020204" pitchFamily="66" charset="0"/>
              <a:ea typeface="SimSun" panose="02010600030101010101" pitchFamily="2" charset="-122"/>
            </a:endParaRPr>
          </a:p>
        </p:txBody>
      </p:sp>
      <p:graphicFrame>
        <p:nvGraphicFramePr>
          <p:cNvPr id="134150" name="Group 6"/>
          <p:cNvGraphicFramePr>
            <a:graphicFrameLocks noGrp="1"/>
          </p:cNvGraphicFramePr>
          <p:nvPr/>
        </p:nvGraphicFramePr>
        <p:xfrm>
          <a:off x="263525" y="2581275"/>
          <a:ext cx="4079875" cy="1182688"/>
        </p:xfrm>
        <a:graphic>
          <a:graphicData uri="http://schemas.openxmlformats.org/drawingml/2006/table">
            <a:tbl>
              <a:tblPr/>
              <a:tblGrid>
                <a:gridCol w="747713">
                  <a:extLst>
                    <a:ext uri="{9D8B030D-6E8A-4147-A177-3AD203B41FA5}">
                      <a16:colId xmlns:a16="http://schemas.microsoft.com/office/drawing/2014/main" val="20000"/>
                    </a:ext>
                  </a:extLst>
                </a:gridCol>
                <a:gridCol w="1090612">
                  <a:extLst>
                    <a:ext uri="{9D8B030D-6E8A-4147-A177-3AD203B41FA5}">
                      <a16:colId xmlns:a16="http://schemas.microsoft.com/office/drawing/2014/main" val="20001"/>
                    </a:ext>
                  </a:extLst>
                </a:gridCol>
                <a:gridCol w="1139825">
                  <a:extLst>
                    <a:ext uri="{9D8B030D-6E8A-4147-A177-3AD203B41FA5}">
                      <a16:colId xmlns:a16="http://schemas.microsoft.com/office/drawing/2014/main" val="20002"/>
                    </a:ext>
                  </a:extLst>
                </a:gridCol>
                <a:gridCol w="1101725">
                  <a:extLst>
                    <a:ext uri="{9D8B030D-6E8A-4147-A177-3AD203B41FA5}">
                      <a16:colId xmlns:a16="http://schemas.microsoft.com/office/drawing/2014/main" val="20003"/>
                    </a:ext>
                  </a:extLst>
                </a:gridCol>
              </a:tblGrid>
              <a:tr h="606425">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PNO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PNAME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BUDGET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LOC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P1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Instr.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150000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Shanghai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7301" name="Text Box 23"/>
          <p:cNvSpPr txBox="1">
            <a:spLocks noChangeArrowheads="1"/>
          </p:cNvSpPr>
          <p:nvPr/>
        </p:nvSpPr>
        <p:spPr bwMode="auto">
          <a:xfrm>
            <a:off x="584200" y="2071688"/>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b="0" i="1">
                <a:solidFill>
                  <a:srgbClr val="0000FF"/>
                </a:solidFill>
                <a:latin typeface="Times New Roman" panose="02020603050405020304" pitchFamily="18" charset="0"/>
                <a:ea typeface="SimSun" panose="02010600030101010101" pitchFamily="2" charset="-122"/>
              </a:rPr>
              <a:t>PROJ</a:t>
            </a:r>
            <a:r>
              <a:rPr lang="en-US" altLang="zh-CN" b="0" i="1" baseline="-25000">
                <a:solidFill>
                  <a:srgbClr val="0000FF"/>
                </a:solidFill>
                <a:latin typeface="Times New Roman" panose="02020603050405020304" pitchFamily="18" charset="0"/>
                <a:ea typeface="SimSun" panose="02010600030101010101" pitchFamily="2" charset="-122"/>
              </a:rPr>
              <a:t>1</a:t>
            </a:r>
            <a:endParaRPr lang="en-US" altLang="zh-CN" b="0" i="1">
              <a:solidFill>
                <a:srgbClr val="0000FF"/>
              </a:solidFill>
              <a:latin typeface="Times New Roman" panose="02020603050405020304" pitchFamily="18" charset="0"/>
              <a:ea typeface="SimSun" panose="02010600030101010101" pitchFamily="2" charset="-122"/>
            </a:endParaRPr>
          </a:p>
        </p:txBody>
      </p:sp>
      <p:graphicFrame>
        <p:nvGraphicFramePr>
          <p:cNvPr id="134225" name="Group 81"/>
          <p:cNvGraphicFramePr>
            <a:graphicFrameLocks noGrp="1"/>
          </p:cNvGraphicFramePr>
          <p:nvPr/>
        </p:nvGraphicFramePr>
        <p:xfrm>
          <a:off x="4572000" y="2544763"/>
          <a:ext cx="3846513" cy="1209675"/>
        </p:xfrm>
        <a:graphic>
          <a:graphicData uri="http://schemas.openxmlformats.org/drawingml/2006/table">
            <a:tbl>
              <a:tblPr/>
              <a:tblGrid>
                <a:gridCol w="685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1038225">
                  <a:extLst>
                    <a:ext uri="{9D8B030D-6E8A-4147-A177-3AD203B41FA5}">
                      <a16:colId xmlns:a16="http://schemas.microsoft.com/office/drawing/2014/main" val="20003"/>
                    </a:ext>
                  </a:extLst>
                </a:gridCol>
              </a:tblGrid>
              <a:tr h="606205">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PNO</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PNAME</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BUDGET</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LOC</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3470">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P2</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Database</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Develop.</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135000</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Beijing</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7319" name="Text Box 41"/>
          <p:cNvSpPr txBox="1">
            <a:spLocks noChangeArrowheads="1"/>
          </p:cNvSpPr>
          <p:nvPr/>
        </p:nvSpPr>
        <p:spPr bwMode="auto">
          <a:xfrm>
            <a:off x="5000625" y="2035175"/>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b="0" i="1">
                <a:solidFill>
                  <a:srgbClr val="0000FF"/>
                </a:solidFill>
                <a:latin typeface="Times New Roman" panose="02020603050405020304" pitchFamily="18" charset="0"/>
                <a:ea typeface="SimSun" panose="02010600030101010101" pitchFamily="2" charset="-122"/>
              </a:rPr>
              <a:t>PROJ</a:t>
            </a:r>
            <a:r>
              <a:rPr lang="en-US" altLang="zh-CN" b="0" i="1" baseline="-25000">
                <a:solidFill>
                  <a:srgbClr val="0000FF"/>
                </a:solidFill>
                <a:latin typeface="Times New Roman" panose="02020603050405020304" pitchFamily="18" charset="0"/>
                <a:ea typeface="SimSun" panose="02010600030101010101" pitchFamily="2" charset="-122"/>
              </a:rPr>
              <a:t>2</a:t>
            </a:r>
            <a:endParaRPr lang="en-US" altLang="zh-CN" b="0" i="1">
              <a:solidFill>
                <a:srgbClr val="0000FF"/>
              </a:solidFill>
              <a:latin typeface="Times New Roman" panose="02020603050405020304" pitchFamily="18" charset="0"/>
              <a:ea typeface="SimSun" panose="02010600030101010101" pitchFamily="2" charset="-122"/>
            </a:endParaRPr>
          </a:p>
        </p:txBody>
      </p:sp>
      <p:graphicFrame>
        <p:nvGraphicFramePr>
          <p:cNvPr id="134186" name="Group 42"/>
          <p:cNvGraphicFramePr>
            <a:graphicFrameLocks noGrp="1"/>
          </p:cNvGraphicFramePr>
          <p:nvPr/>
        </p:nvGraphicFramePr>
        <p:xfrm>
          <a:off x="296863" y="4572000"/>
          <a:ext cx="3738562" cy="1182688"/>
        </p:xfrm>
        <a:graphic>
          <a:graphicData uri="http://schemas.openxmlformats.org/drawingml/2006/table">
            <a:tbl>
              <a:tblPr/>
              <a:tblGrid>
                <a:gridCol w="685800">
                  <a:extLst>
                    <a:ext uri="{9D8B030D-6E8A-4147-A177-3AD203B41FA5}">
                      <a16:colId xmlns:a16="http://schemas.microsoft.com/office/drawing/2014/main" val="20000"/>
                    </a:ext>
                  </a:extLst>
                </a:gridCol>
                <a:gridCol w="998537">
                  <a:extLst>
                    <a:ext uri="{9D8B030D-6E8A-4147-A177-3AD203B41FA5}">
                      <a16:colId xmlns:a16="http://schemas.microsoft.com/office/drawing/2014/main" val="20001"/>
                    </a:ext>
                  </a:extLst>
                </a:gridCol>
                <a:gridCol w="1044575">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606425">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PNO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PNAME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BUDGET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LOC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P3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CAD/CAM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250000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Beijing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7337" name="Text Box 59"/>
          <p:cNvSpPr txBox="1">
            <a:spLocks noChangeArrowheads="1"/>
          </p:cNvSpPr>
          <p:nvPr/>
        </p:nvSpPr>
        <p:spPr bwMode="auto">
          <a:xfrm>
            <a:off x="617538" y="4159250"/>
            <a:ext cx="738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600" b="0" i="1">
                <a:solidFill>
                  <a:srgbClr val="0000FF"/>
                </a:solidFill>
                <a:latin typeface="Times New Roman" panose="02020603050405020304" pitchFamily="18" charset="0"/>
                <a:ea typeface="SimSun" panose="02010600030101010101" pitchFamily="2" charset="-122"/>
              </a:rPr>
              <a:t>PROJ</a:t>
            </a:r>
            <a:r>
              <a:rPr lang="en-US" altLang="zh-CN" sz="1600" b="0" i="1" baseline="-25000">
                <a:solidFill>
                  <a:srgbClr val="0000FF"/>
                </a:solidFill>
                <a:latin typeface="Times New Roman" panose="02020603050405020304" pitchFamily="18" charset="0"/>
                <a:ea typeface="SimSun" panose="02010600030101010101" pitchFamily="2" charset="-122"/>
              </a:rPr>
              <a:t>4</a:t>
            </a:r>
            <a:endParaRPr lang="en-US" altLang="zh-CN" sz="1600" b="0" i="1">
              <a:solidFill>
                <a:srgbClr val="0000FF"/>
              </a:solidFill>
              <a:latin typeface="Times New Roman" panose="02020603050405020304" pitchFamily="18" charset="0"/>
              <a:ea typeface="SimSun" panose="02010600030101010101" pitchFamily="2" charset="-122"/>
            </a:endParaRPr>
          </a:p>
        </p:txBody>
      </p:sp>
      <p:graphicFrame>
        <p:nvGraphicFramePr>
          <p:cNvPr id="134204" name="Group 60"/>
          <p:cNvGraphicFramePr>
            <a:graphicFrameLocks noGrp="1"/>
          </p:cNvGraphicFramePr>
          <p:nvPr/>
        </p:nvGraphicFramePr>
        <p:xfrm>
          <a:off x="4741863" y="4684713"/>
          <a:ext cx="3738562" cy="1182687"/>
        </p:xfrm>
        <a:graphic>
          <a:graphicData uri="http://schemas.openxmlformats.org/drawingml/2006/table">
            <a:tbl>
              <a:tblPr/>
              <a:tblGrid>
                <a:gridCol w="685800">
                  <a:extLst>
                    <a:ext uri="{9D8B030D-6E8A-4147-A177-3AD203B41FA5}">
                      <a16:colId xmlns:a16="http://schemas.microsoft.com/office/drawing/2014/main" val="20000"/>
                    </a:ext>
                  </a:extLst>
                </a:gridCol>
                <a:gridCol w="998537">
                  <a:extLst>
                    <a:ext uri="{9D8B030D-6E8A-4147-A177-3AD203B41FA5}">
                      <a16:colId xmlns:a16="http://schemas.microsoft.com/office/drawing/2014/main" val="20001"/>
                    </a:ext>
                  </a:extLst>
                </a:gridCol>
                <a:gridCol w="1044575">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606424">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PNO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PNAME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BUDGET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accent2"/>
                          </a:solidFill>
                          <a:effectLst/>
                          <a:latin typeface="Arial" pitchFamily="34" charset="0"/>
                          <a:ea typeface="宋体" pitchFamily="2" charset="-122"/>
                        </a:rPr>
                        <a:t>LOC</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P4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Maint.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zh-CN" altLang="en-US" sz="1600" b="1" i="0" u="none" strike="noStrike" cap="none" normalizeH="0" baseline="0" smtClean="0">
                          <a:ln>
                            <a:noFill/>
                          </a:ln>
                          <a:solidFill>
                            <a:schemeClr val="tx1"/>
                          </a:solidFill>
                          <a:effectLst/>
                          <a:latin typeface="Arial" pitchFamily="34" charset="0"/>
                          <a:ea typeface="宋体" pitchFamily="2" charset="-122"/>
                        </a:rPr>
                        <a:t>310000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Tianjin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7355" name="Text Box 77"/>
          <p:cNvSpPr txBox="1">
            <a:spLocks noChangeArrowheads="1"/>
          </p:cNvSpPr>
          <p:nvPr/>
        </p:nvSpPr>
        <p:spPr bwMode="auto">
          <a:xfrm>
            <a:off x="5062538" y="4271963"/>
            <a:ext cx="738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600" b="0" i="1">
                <a:solidFill>
                  <a:srgbClr val="0000FF"/>
                </a:solidFill>
                <a:latin typeface="Times New Roman" panose="02020603050405020304" pitchFamily="18" charset="0"/>
                <a:ea typeface="SimSun" panose="02010600030101010101" pitchFamily="2" charset="-122"/>
              </a:rPr>
              <a:t>PROJ</a:t>
            </a:r>
            <a:r>
              <a:rPr lang="en-US" altLang="zh-CN" sz="1600" b="0" i="1" baseline="-25000">
                <a:solidFill>
                  <a:srgbClr val="0000FF"/>
                </a:solidFill>
                <a:latin typeface="Times New Roman" panose="02020603050405020304" pitchFamily="18" charset="0"/>
                <a:ea typeface="SimSun" panose="02010600030101010101" pitchFamily="2" charset="-122"/>
              </a:rPr>
              <a:t>6</a:t>
            </a:r>
            <a:endParaRPr lang="en-US" altLang="zh-CN" sz="1600" b="0" i="1">
              <a:solidFill>
                <a:srgbClr val="0000FF"/>
              </a:solidFill>
              <a:latin typeface="Times New Roman" panose="02020603050405020304" pitchFamily="18" charset="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98307" name="Rectangle 1027"/>
          <p:cNvSpPr>
            <a:spLocks noGrp="1" noChangeArrowheads="1"/>
          </p:cNvSpPr>
          <p:nvPr>
            <p:ph type="body" idx="1"/>
          </p:nvPr>
        </p:nvSpPr>
        <p:spPr>
          <a:xfrm>
            <a:off x="812800" y="1579563"/>
            <a:ext cx="7264400" cy="4592637"/>
          </a:xfrm>
        </p:spPr>
        <p:txBody>
          <a:bodyPr/>
          <a:lstStyle/>
          <a:p>
            <a:pPr>
              <a:buFont typeface="Wingdings" panose="05000000000000000000" pitchFamily="2" charset="2"/>
              <a:buChar char="n"/>
            </a:pPr>
            <a:r>
              <a:rPr lang="en-AU" altLang="zh-CN" sz="2000" dirty="0" smtClean="0">
                <a:solidFill>
                  <a:srgbClr val="000000"/>
                </a:solidFill>
                <a:ea typeface="SimSun" panose="02010600030101010101" pitchFamily="2" charset="-122"/>
              </a:rPr>
              <a:t>Introduction</a:t>
            </a:r>
          </a:p>
          <a:p>
            <a:pPr>
              <a:buFont typeface="Wingdings" panose="05000000000000000000" pitchFamily="2" charset="2"/>
              <a:buChar char="n"/>
            </a:pPr>
            <a:r>
              <a:rPr lang="en-AU" altLang="zh-CN" sz="2000" dirty="0" smtClean="0">
                <a:solidFill>
                  <a:srgbClr val="000000"/>
                </a:solidFill>
                <a:ea typeface="SimSun" panose="02010600030101010101" pitchFamily="2" charset="-122"/>
              </a:rPr>
              <a:t>Top-down Design process</a:t>
            </a:r>
          </a:p>
          <a:p>
            <a:pPr>
              <a:buFont typeface="Wingdings" panose="05000000000000000000" pitchFamily="2" charset="2"/>
              <a:buChar char="n"/>
            </a:pPr>
            <a:r>
              <a:rPr lang="en-AU" altLang="zh-CN" sz="2000" dirty="0" smtClean="0">
                <a:solidFill>
                  <a:srgbClr val="000000"/>
                </a:solidFill>
                <a:ea typeface="SimSun" panose="02010600030101010101" pitchFamily="2" charset="-122"/>
              </a:rPr>
              <a:t>Distribution Design Issues</a:t>
            </a:r>
          </a:p>
          <a:p>
            <a:pPr>
              <a:buClr>
                <a:schemeClr val="accent2"/>
              </a:buClr>
              <a:buFont typeface="Wingdings" panose="05000000000000000000" pitchFamily="2" charset="2"/>
              <a:buChar char="n"/>
            </a:pPr>
            <a:r>
              <a:rPr lang="en-AU" altLang="zh-CN" sz="2000" dirty="0" smtClean="0">
                <a:ea typeface="SimSun" panose="02010600030101010101" pitchFamily="2" charset="-122"/>
              </a:rPr>
              <a:t>Data Fragmentation</a:t>
            </a:r>
          </a:p>
          <a:p>
            <a:pPr lvl="1">
              <a:buFont typeface="Wingdings" panose="05000000000000000000" pitchFamily="2" charset="2"/>
              <a:buChar char="u"/>
            </a:pPr>
            <a:r>
              <a:rPr lang="en-US" altLang="zh-CN" sz="1800" dirty="0" smtClean="0">
                <a:ea typeface="SimSun" panose="02010600030101010101" pitchFamily="2" charset="-122"/>
              </a:rPr>
              <a:t>Data Fragmentation Information</a:t>
            </a:r>
          </a:p>
          <a:p>
            <a:pPr lvl="1">
              <a:buFont typeface="Wingdings" panose="05000000000000000000" pitchFamily="2" charset="2"/>
              <a:buChar char="u"/>
            </a:pPr>
            <a:r>
              <a:rPr lang="en-US" altLang="zh-CN" sz="1800" dirty="0" smtClean="0">
                <a:solidFill>
                  <a:schemeClr val="accent2"/>
                </a:solidFill>
                <a:ea typeface="SimSun" panose="02010600030101010101" pitchFamily="2" charset="-122"/>
              </a:rPr>
              <a:t>Horizontal Fragmentation (HF)</a:t>
            </a:r>
          </a:p>
          <a:p>
            <a:pPr lvl="2"/>
            <a:r>
              <a:rPr lang="en-US" altLang="zh-CN" sz="1600" dirty="0" smtClean="0">
                <a:ea typeface="SimSun" panose="02010600030101010101" pitchFamily="2" charset="-122"/>
              </a:rPr>
              <a:t>Primary Horizontal Fragmentation (PHF)</a:t>
            </a:r>
          </a:p>
          <a:p>
            <a:pPr lvl="2"/>
            <a:r>
              <a:rPr lang="en-US" altLang="zh-CN" sz="1600" dirty="0" smtClean="0">
                <a:solidFill>
                  <a:schemeClr val="accent2"/>
                </a:solidFill>
                <a:ea typeface="SimSun" panose="02010600030101010101" pitchFamily="2" charset="-122"/>
              </a:rPr>
              <a:t>Derived Horizontal Fragmentation (DHF)</a:t>
            </a:r>
          </a:p>
          <a:p>
            <a:pPr lvl="2"/>
            <a:r>
              <a:rPr lang="en-US" altLang="zh-CN" sz="1600" dirty="0">
                <a:ea typeface="SimSun" panose="02010600030101010101" pitchFamily="2" charset="-122"/>
              </a:rPr>
              <a:t>Oracle Table </a:t>
            </a:r>
            <a:r>
              <a:rPr lang="en-US" altLang="zh-CN" sz="1600" dirty="0" smtClean="0">
                <a:ea typeface="SimSun" panose="02010600030101010101" pitchFamily="2" charset="-122"/>
              </a:rPr>
              <a:t>Partition</a:t>
            </a:r>
            <a:endParaRPr lang="en-US" altLang="zh-CN" sz="1600" dirty="0">
              <a:ea typeface="SimSun" panose="02010600030101010101" pitchFamily="2" charset="-122"/>
            </a:endParaRPr>
          </a:p>
          <a:p>
            <a:pPr lvl="1">
              <a:buFont typeface="Wingdings" panose="05000000000000000000" pitchFamily="2" charset="2"/>
              <a:buChar char="u"/>
            </a:pPr>
            <a:r>
              <a:rPr lang="en-US" altLang="zh-CN" sz="1800" dirty="0" smtClean="0">
                <a:ea typeface="SimSun" panose="02010600030101010101" pitchFamily="2" charset="-122"/>
              </a:rPr>
              <a:t>Vertical Fragmentation (VF)</a:t>
            </a:r>
          </a:p>
          <a:p>
            <a:pPr lvl="1">
              <a:buFont typeface="Wingdings" panose="05000000000000000000" pitchFamily="2" charset="2"/>
              <a:buChar char="u"/>
            </a:pPr>
            <a:r>
              <a:rPr lang="en-US" altLang="zh-CN" sz="1800" dirty="0" smtClean="0">
                <a:ea typeface="SimSun" panose="02010600030101010101" pitchFamily="2" charset="-122"/>
              </a:rPr>
              <a:t>Hybrid Fragmentation (HF)</a:t>
            </a:r>
            <a:endParaRPr lang="en-AU" altLang="zh-CN" sz="3500" dirty="0" smtClean="0">
              <a:ea typeface="SimSun" panose="02010600030101010101" pitchFamily="2" charset="-122"/>
            </a:endParaRPr>
          </a:p>
          <a:p>
            <a:pPr>
              <a:buFont typeface="Wingdings" panose="05000000000000000000" pitchFamily="2" charset="2"/>
              <a:buChar char="n"/>
            </a:pPr>
            <a:r>
              <a:rPr lang="en-AU" altLang="zh-CN" sz="2000" dirty="0" smtClean="0">
                <a:solidFill>
                  <a:srgbClr val="000000"/>
                </a:solidFill>
                <a:ea typeface="SimSun" panose="02010600030101010101" pitchFamily="2" charset="-122"/>
              </a:rPr>
              <a:t>Data Allocation</a:t>
            </a:r>
            <a:endParaRPr lang="en-US" altLang="zh-CN" sz="2200" dirty="0" smtClean="0">
              <a:solidFill>
                <a:srgbClr val="000000"/>
              </a:solidFill>
              <a:ea typeface="SimSun" panose="02010600030101010101" pitchFamily="2" charset="-122"/>
            </a:endParaRPr>
          </a:p>
          <a:p>
            <a:pPr>
              <a:buFont typeface="Wingdings" panose="05000000000000000000" pitchFamily="2" charset="2"/>
              <a:buChar char="n"/>
            </a:pPr>
            <a:r>
              <a:rPr lang="en-US" altLang="zh-CN" sz="2000" dirty="0" smtClean="0">
                <a:ea typeface="SimSun" panose="02010600030101010101" pitchFamily="2" charset="-122"/>
              </a:rPr>
              <a:t>Data Directory</a:t>
            </a:r>
          </a:p>
          <a:p>
            <a:pPr>
              <a:buFont typeface="Wingdings" panose="05000000000000000000" pitchFamily="2" charset="2"/>
              <a:buChar char="n"/>
            </a:pPr>
            <a:r>
              <a:rPr lang="en-US" altLang="zh-CN" sz="2000" dirty="0" smtClean="0">
                <a:ea typeface="SimSun" panose="02010600030101010101" pitchFamily="2" charset="-122"/>
              </a:rPr>
              <a:t>Summary</a:t>
            </a:r>
            <a:endParaRPr lang="en-AU" altLang="zh-CN" sz="2000"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84150" y="109538"/>
            <a:ext cx="8261350" cy="1103312"/>
          </a:xfrm>
        </p:spPr>
        <p:txBody>
          <a:bodyPr/>
          <a:lstStyle/>
          <a:p>
            <a:r>
              <a:rPr lang="en-US" altLang="zh-CN" smtClean="0">
                <a:ea typeface="SimSun" panose="02010600030101010101" pitchFamily="2" charset="-122"/>
              </a:rPr>
              <a:t>Derived Horizontal Fragmentation (DHF)</a:t>
            </a:r>
            <a:endParaRPr lang="zh-CN" altLang="en-US" smtClean="0">
              <a:ea typeface="SimSun" panose="02010600030101010101" pitchFamily="2" charset="-122"/>
            </a:endParaRPr>
          </a:p>
        </p:txBody>
      </p:sp>
      <p:sp>
        <p:nvSpPr>
          <p:cNvPr id="100355" name="Rectangle 3"/>
          <p:cNvSpPr>
            <a:spLocks noGrp="1" noChangeArrowheads="1"/>
          </p:cNvSpPr>
          <p:nvPr>
            <p:ph type="body" idx="1"/>
          </p:nvPr>
        </p:nvSpPr>
        <p:spPr>
          <a:xfrm>
            <a:off x="304800" y="1295400"/>
            <a:ext cx="8323263" cy="4799013"/>
          </a:xfrm>
        </p:spPr>
        <p:txBody>
          <a:bodyPr/>
          <a:lstStyle/>
          <a:p>
            <a:r>
              <a:rPr lang="en-US" altLang="zh-CN" smtClean="0">
                <a:solidFill>
                  <a:schemeClr val="accent1"/>
                </a:solidFill>
                <a:ea typeface="SimSun" panose="02010600030101010101" pitchFamily="2" charset="-122"/>
              </a:rPr>
              <a:t>Definition </a:t>
            </a:r>
            <a:r>
              <a:rPr lang="en-US" altLang="zh-CN" smtClean="0">
                <a:solidFill>
                  <a:srgbClr val="000000"/>
                </a:solidFill>
                <a:ea typeface="SimSun" panose="02010600030101010101" pitchFamily="2" charset="-122"/>
              </a:rPr>
              <a:t>:DHF</a:t>
            </a:r>
          </a:p>
          <a:p>
            <a:pPr lvl="1"/>
            <a:r>
              <a:rPr lang="en-US" altLang="zh-CN" smtClean="0">
                <a:solidFill>
                  <a:srgbClr val="000000"/>
                </a:solidFill>
                <a:ea typeface="SimSun" panose="02010600030101010101" pitchFamily="2" charset="-122"/>
              </a:rPr>
              <a:t>Defined on a </a:t>
            </a:r>
            <a:r>
              <a:rPr lang="en-US" altLang="zh-CN" smtClean="0">
                <a:solidFill>
                  <a:srgbClr val="0000CD"/>
                </a:solidFill>
                <a:ea typeface="SimSun" panose="02010600030101010101" pitchFamily="2" charset="-122"/>
              </a:rPr>
              <a:t>member relation </a:t>
            </a:r>
            <a:r>
              <a:rPr lang="en-US" altLang="zh-CN" smtClean="0">
                <a:solidFill>
                  <a:srgbClr val="000000"/>
                </a:solidFill>
                <a:ea typeface="SimSun" panose="02010600030101010101" pitchFamily="2" charset="-122"/>
              </a:rPr>
              <a:t>of a link(e,.g. </a:t>
            </a:r>
            <a:r>
              <a:rPr lang="en-US" altLang="zh-CN" smtClean="0">
                <a:ea typeface="SimSun" panose="02010600030101010101" pitchFamily="2" charset="-122"/>
              </a:rPr>
              <a:t>an </a:t>
            </a:r>
            <a:r>
              <a:rPr lang="en-US" altLang="zh-CN" smtClean="0">
                <a:solidFill>
                  <a:srgbClr val="FF0000"/>
                </a:solidFill>
                <a:ea typeface="SimSun" panose="02010600030101010101" pitchFamily="2" charset="-122"/>
              </a:rPr>
              <a:t>equijoin</a:t>
            </a:r>
            <a:r>
              <a:rPr lang="en-US" altLang="zh-CN" smtClean="0">
                <a:solidFill>
                  <a:srgbClr val="000000"/>
                </a:solidFill>
                <a:ea typeface="SimSun" panose="02010600030101010101" pitchFamily="2" charset="-122"/>
              </a:rPr>
              <a:t>)</a:t>
            </a:r>
          </a:p>
          <a:p>
            <a:pPr lvl="2"/>
            <a:r>
              <a:rPr lang="en-US" altLang="zh-CN" smtClean="0">
                <a:solidFill>
                  <a:srgbClr val="000000"/>
                </a:solidFill>
                <a:ea typeface="SimSun" panose="02010600030101010101" pitchFamily="2" charset="-122"/>
              </a:rPr>
              <a:t>According to a selection operation </a:t>
            </a:r>
            <a:r>
              <a:rPr lang="en-US" altLang="zh-CN" smtClean="0">
                <a:solidFill>
                  <a:schemeClr val="accent2"/>
                </a:solidFill>
                <a:ea typeface="SimSun" panose="02010600030101010101" pitchFamily="2" charset="-122"/>
              </a:rPr>
              <a:t>specified</a:t>
            </a:r>
            <a:r>
              <a:rPr lang="en-US" altLang="zh-CN" smtClean="0">
                <a:solidFill>
                  <a:srgbClr val="000000"/>
                </a:solidFill>
                <a:ea typeface="SimSun" panose="02010600030101010101" pitchFamily="2" charset="-122"/>
              </a:rPr>
              <a:t> on its owner</a:t>
            </a:r>
          </a:p>
          <a:p>
            <a:pPr lvl="1"/>
            <a:endParaRPr lang="en-US" altLang="zh-CN" smtClean="0">
              <a:solidFill>
                <a:srgbClr val="FF0000"/>
              </a:solidFill>
              <a:ea typeface="SimSun" panose="02010600030101010101" pitchFamily="2" charset="-122"/>
            </a:endParaRPr>
          </a:p>
          <a:p>
            <a:r>
              <a:rPr lang="en-US" altLang="zh-CN" sz="2000" smtClean="0">
                <a:solidFill>
                  <a:srgbClr val="FF0000"/>
                </a:solidFill>
                <a:ea typeface="SimSun" panose="02010600030101010101" pitchFamily="2" charset="-122"/>
              </a:rPr>
              <a:t>Equijoin</a:t>
            </a:r>
            <a:r>
              <a:rPr lang="en-US" altLang="zh-CN" sz="2000" smtClean="0">
                <a:ea typeface="SimSun" panose="02010600030101010101" pitchFamily="2" charset="-122"/>
              </a:rPr>
              <a:t> can be implemented by means of </a:t>
            </a:r>
            <a:r>
              <a:rPr lang="en-US" altLang="zh-CN" sz="2000" smtClean="0">
                <a:solidFill>
                  <a:srgbClr val="0536D2"/>
                </a:solidFill>
                <a:ea typeface="SimSun" panose="02010600030101010101" pitchFamily="2" charset="-122"/>
              </a:rPr>
              <a:t>semijoin</a:t>
            </a:r>
            <a:endParaRPr lang="en-US" altLang="zh-CN" sz="2200" smtClean="0">
              <a:ea typeface="SimSun" panose="02010600030101010101" pitchFamily="2" charset="-122"/>
            </a:endParaRPr>
          </a:p>
          <a:p>
            <a:pPr lvl="1"/>
            <a:r>
              <a:rPr lang="en-US" altLang="zh-CN" sz="2000" smtClean="0">
                <a:ea typeface="SimSun" panose="02010600030101010101" pitchFamily="2" charset="-122"/>
              </a:rPr>
              <a:t>A semi-join between two tables </a:t>
            </a:r>
            <a:r>
              <a:rPr lang="en-US" altLang="zh-CN" sz="2000" smtClean="0">
                <a:solidFill>
                  <a:srgbClr val="0536D2"/>
                </a:solidFill>
                <a:ea typeface="SimSun" panose="02010600030101010101" pitchFamily="2" charset="-122"/>
              </a:rPr>
              <a:t>returns rows from the first table</a:t>
            </a:r>
            <a:r>
              <a:rPr lang="en-US" altLang="zh-CN" sz="2000" smtClean="0">
                <a:ea typeface="SimSun" panose="02010600030101010101" pitchFamily="2" charset="-122"/>
              </a:rPr>
              <a:t> where one or more matches are found in the second table</a:t>
            </a:r>
          </a:p>
          <a:p>
            <a:pPr lvl="1"/>
            <a:endParaRPr lang="zh-CN" altLang="en-US" sz="2000" smtClean="0">
              <a:ea typeface="SimSun" panose="02010600030101010101" pitchFamily="2" charset="-122"/>
            </a:endParaRPr>
          </a:p>
          <a:p>
            <a:r>
              <a:rPr lang="en-US" altLang="zh-CN" smtClean="0">
                <a:solidFill>
                  <a:srgbClr val="000000"/>
                </a:solidFill>
                <a:ea typeface="SimSun" panose="02010600030101010101" pitchFamily="2" charset="-122"/>
              </a:rPr>
              <a:t>Advantage: </a:t>
            </a:r>
          </a:p>
          <a:p>
            <a:pPr lvl="1"/>
            <a:r>
              <a:rPr lang="en-US" altLang="zh-CN" smtClean="0">
                <a:ea typeface="SimSun" panose="02010600030101010101" pitchFamily="2" charset="-122"/>
              </a:rPr>
              <a:t>Based on the obtained partitions, joining the relations EMP and DEPT can be done more efficiently (</a:t>
            </a:r>
            <a:r>
              <a:rPr lang="en-US" altLang="zh-CN" smtClean="0">
                <a:solidFill>
                  <a:srgbClr val="0536D2"/>
                </a:solidFill>
                <a:ea typeface="SimSun" panose="02010600030101010101" pitchFamily="2" charset="-122"/>
              </a:rPr>
              <a:t>parallel processing</a:t>
            </a:r>
            <a:r>
              <a:rPr lang="en-US" altLang="zh-CN" smtClean="0">
                <a:ea typeface="SimSun" panose="02010600030101010101" pitchFamily="2" charset="-122"/>
              </a:rPr>
              <a:t>).</a:t>
            </a:r>
          </a:p>
        </p:txBody>
      </p:sp>
    </p:spTree>
  </p:cSld>
  <p:clrMapOvr>
    <a:masterClrMapping/>
  </p:clrMapOvr>
  <p:transition>
    <p:pull dir="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smtClean="0">
                <a:ea typeface="SimSun" panose="02010600030101010101" pitchFamily="2" charset="-122"/>
              </a:rPr>
              <a:t>Fragmentation: DHF </a:t>
            </a:r>
            <a:r>
              <a:rPr lang="en-US" altLang="zh-CN" sz="2400" smtClean="0">
                <a:ea typeface="SimSun" panose="02010600030101010101" pitchFamily="2" charset="-122"/>
              </a:rPr>
              <a:t>(cont’d)</a:t>
            </a:r>
            <a:endParaRPr lang="zh-CN" altLang="en-US" smtClean="0">
              <a:ea typeface="SimSun" panose="02010600030101010101" pitchFamily="2" charset="-122"/>
            </a:endParaRPr>
          </a:p>
        </p:txBody>
      </p:sp>
      <p:sp>
        <p:nvSpPr>
          <p:cNvPr id="102403" name="内容占位符 2"/>
          <p:cNvSpPr>
            <a:spLocks noGrp="1"/>
          </p:cNvSpPr>
          <p:nvPr>
            <p:ph idx="1"/>
          </p:nvPr>
        </p:nvSpPr>
        <p:spPr>
          <a:xfrm>
            <a:off x="412750" y="1379538"/>
            <a:ext cx="7786688" cy="2784475"/>
          </a:xfrm>
        </p:spPr>
        <p:txBody>
          <a:bodyPr/>
          <a:lstStyle/>
          <a:p>
            <a:r>
              <a:rPr lang="en-US" altLang="zh-CN" smtClean="0">
                <a:ea typeface="SimSun" panose="02010600030101010101" pitchFamily="2" charset="-122"/>
              </a:rPr>
              <a:t>More on semijoin</a:t>
            </a:r>
            <a:r>
              <a:rPr lang="zh-CN" altLang="en-US" smtClean="0">
                <a:ea typeface="SimSun" panose="02010600030101010101" pitchFamily="2" charset="-122"/>
              </a:rPr>
              <a:t>（半连接概念）</a:t>
            </a:r>
            <a:endParaRPr lang="en-US" altLang="zh-CN" smtClean="0">
              <a:ea typeface="SimSun" panose="02010600030101010101" pitchFamily="2" charset="-122"/>
            </a:endParaRPr>
          </a:p>
          <a:p>
            <a:pPr lvl="1"/>
            <a:r>
              <a:rPr lang="en-US" altLang="zh-CN" smtClean="0">
                <a:ea typeface="SimSun" panose="02010600030101010101" pitchFamily="2" charset="-122"/>
              </a:rPr>
              <a:t>Semi-joins are written using EXISTS or IN.</a:t>
            </a:r>
            <a:r>
              <a:rPr lang="en-US" altLang="zh-CN" sz="2000" smtClean="0">
                <a:ea typeface="SimSun" panose="02010600030101010101" pitchFamily="2" charset="-122"/>
              </a:rPr>
              <a:t> </a:t>
            </a:r>
          </a:p>
          <a:p>
            <a:pPr lvl="1"/>
            <a:endParaRPr lang="zh-CN" altLang="en-US" b="0" smtClean="0">
              <a:ea typeface="SimSun" panose="02010600030101010101" pitchFamily="2" charset="-122"/>
            </a:endParaRPr>
          </a:p>
        </p:txBody>
      </p:sp>
      <p:sp>
        <p:nvSpPr>
          <p:cNvPr id="102404" name="矩形 3"/>
          <p:cNvSpPr>
            <a:spLocks noChangeArrowheads="1"/>
          </p:cNvSpPr>
          <p:nvPr/>
        </p:nvSpPr>
        <p:spPr bwMode="auto">
          <a:xfrm>
            <a:off x="236538" y="2084388"/>
            <a:ext cx="8064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9388" indent="-179388">
              <a:lnSpc>
                <a:spcPct val="90000"/>
              </a:lnSpc>
              <a:spcBef>
                <a:spcPct val="30000"/>
              </a:spcBef>
              <a:buClr>
                <a:schemeClr val="tx1"/>
              </a:buClr>
              <a:buSzPct val="100000"/>
              <a:buFont typeface="Wingdings" panose="05000000000000000000" pitchFamily="2" charset="2"/>
              <a:buChar char="§"/>
              <a:tabLst>
                <a:tab pos="857250" algn="l"/>
                <a:tab pos="2171700" algn="l"/>
              </a:tabLst>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tabLst>
                <a:tab pos="857250" algn="l"/>
                <a:tab pos="2171700" algn="l"/>
              </a:tabLst>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tabLst>
                <a:tab pos="857250" algn="l"/>
                <a:tab pos="2171700" algn="l"/>
              </a:tabLst>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tabLst>
                <a:tab pos="857250" algn="l"/>
                <a:tab pos="2171700" algn="l"/>
              </a:tabLst>
              <a:defRPr sz="2000" b="1">
                <a:solidFill>
                  <a:schemeClr val="tx1"/>
                </a:solidFill>
                <a:latin typeface="Arial" panose="020B0604020202020204" pitchFamily="34" charset="0"/>
              </a:defRPr>
            </a:lvl4pPr>
            <a:lvl5pPr marL="2057400" indent="-228600">
              <a:lnSpc>
                <a:spcPct val="90000"/>
              </a:lnSpc>
              <a:spcBef>
                <a:spcPct val="30000"/>
              </a:spcBef>
              <a:buSzPct val="50000"/>
              <a:buChar char="•"/>
              <a:tabLst>
                <a:tab pos="857250" algn="l"/>
                <a:tab pos="2171700" algn="l"/>
              </a:tabLst>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tabLst>
                <a:tab pos="857250" algn="l"/>
                <a:tab pos="2171700" algn="l"/>
              </a:tabLst>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tabLst>
                <a:tab pos="857250" algn="l"/>
                <a:tab pos="2171700" algn="l"/>
              </a:tabLst>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tabLst>
                <a:tab pos="857250" algn="l"/>
                <a:tab pos="2171700" algn="l"/>
              </a:tabLst>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tabLst>
                <a:tab pos="857250" algn="l"/>
                <a:tab pos="2171700" algn="l"/>
              </a:tabLst>
              <a:defRPr sz="2000" b="1">
                <a:solidFill>
                  <a:schemeClr val="tx1"/>
                </a:solidFill>
                <a:latin typeface="Arial" panose="020B0604020202020204" pitchFamily="34" charset="0"/>
              </a:defRPr>
            </a:lvl9pPr>
          </a:lstStyle>
          <a:p>
            <a:pPr>
              <a:spcBef>
                <a:spcPct val="0"/>
              </a:spcBef>
              <a:buClrTx/>
              <a:buSzTx/>
              <a:buFont typeface="Wingdings" panose="05000000000000000000" pitchFamily="2" charset="2"/>
              <a:buNone/>
            </a:pPr>
            <a:r>
              <a:rPr lang="en-US" altLang="zh-CN" sz="2000" b="0">
                <a:latin typeface="Comic Sans MS" panose="030F0702030302020204" pitchFamily="66" charset="0"/>
                <a:ea typeface="SimSun" panose="02010600030101010101" pitchFamily="2" charset="-122"/>
              </a:rPr>
              <a:t>“</a:t>
            </a:r>
            <a:r>
              <a:rPr lang="en-US" altLang="zh-CN" sz="2000" b="0">
                <a:ea typeface="SimSun" panose="02010600030101010101" pitchFamily="2" charset="-122"/>
              </a:rPr>
              <a:t>a list of customers who have not placed an order within the last ten days</a:t>
            </a:r>
            <a:r>
              <a:rPr lang="en-US" altLang="zh-CN" sz="2000" b="0">
                <a:latin typeface="Comic Sans MS" panose="030F0702030302020204" pitchFamily="66" charset="0"/>
                <a:ea typeface="SimSun" panose="02010600030101010101" pitchFamily="2" charset="-122"/>
              </a:rPr>
              <a:t>.”</a:t>
            </a:r>
          </a:p>
        </p:txBody>
      </p:sp>
      <p:sp>
        <p:nvSpPr>
          <p:cNvPr id="5" name="矩形 4"/>
          <p:cNvSpPr/>
          <p:nvPr/>
        </p:nvSpPr>
        <p:spPr>
          <a:xfrm>
            <a:off x="1127125" y="2665413"/>
            <a:ext cx="6215063" cy="1587500"/>
          </a:xfrm>
          <a:prstGeom prst="rect">
            <a:avLst/>
          </a:prstGeom>
          <a:gradFill>
            <a:gsLst>
              <a:gs pos="0">
                <a:schemeClr val="accent2"/>
              </a:gs>
              <a:gs pos="10000">
                <a:schemeClr val="accent1">
                  <a:tint val="44500"/>
                  <a:satMod val="160000"/>
                </a:schemeClr>
              </a:gs>
              <a:gs pos="100000">
                <a:schemeClr val="accent1">
                  <a:tint val="23500"/>
                  <a:satMod val="160000"/>
                </a:schemeClr>
              </a:gs>
            </a:gsLst>
            <a:lin ang="5400000" scaled="0"/>
          </a:gradFill>
        </p:spPr>
        <p:txBody>
          <a:bodyPr>
            <a:spAutoFit/>
          </a:bodyPr>
          <a:lstStyle/>
          <a:p>
            <a:pPr marL="179388" indent="-179388">
              <a:lnSpc>
                <a:spcPct val="90000"/>
              </a:lnSpc>
              <a:tabLst>
                <a:tab pos="857250" algn="l"/>
                <a:tab pos="2171700" algn="l"/>
              </a:tabLst>
              <a:defRPr/>
            </a:pPr>
            <a:r>
              <a:rPr lang="en-US" altLang="zh-CN" sz="1800" dirty="0">
                <a:ea typeface="SimSun" pitchFamily="2" charset="-122"/>
              </a:rPr>
              <a:t>SELECT DISTINCT </a:t>
            </a:r>
            <a:r>
              <a:rPr lang="en-US" altLang="zh-CN" sz="1800" dirty="0" err="1">
                <a:ea typeface="SimSun" pitchFamily="2" charset="-122"/>
              </a:rPr>
              <a:t>C.short_name</a:t>
            </a:r>
            <a:r>
              <a:rPr lang="en-US" altLang="zh-CN" sz="1800" dirty="0">
                <a:ea typeface="SimSun" pitchFamily="2" charset="-122"/>
              </a:rPr>
              <a:t>, </a:t>
            </a:r>
            <a:r>
              <a:rPr lang="en-US" altLang="zh-CN" sz="1800" dirty="0" err="1">
                <a:ea typeface="SimSun" pitchFamily="2" charset="-122"/>
              </a:rPr>
              <a:t>C.customer_id</a:t>
            </a:r>
            <a:r>
              <a:rPr lang="en-US" altLang="zh-CN" sz="1800" dirty="0">
                <a:ea typeface="SimSun" pitchFamily="2" charset="-122"/>
              </a:rPr>
              <a:t> </a:t>
            </a:r>
          </a:p>
          <a:p>
            <a:pPr marL="179388" indent="-179388">
              <a:lnSpc>
                <a:spcPct val="90000"/>
              </a:lnSpc>
              <a:tabLst>
                <a:tab pos="857250" algn="l"/>
                <a:tab pos="2171700" algn="l"/>
              </a:tabLst>
              <a:defRPr/>
            </a:pPr>
            <a:r>
              <a:rPr lang="en-US" altLang="zh-CN" sz="1800" dirty="0">
                <a:ea typeface="SimSun" pitchFamily="2" charset="-122"/>
              </a:rPr>
              <a:t>FROM </a:t>
            </a:r>
            <a:r>
              <a:rPr lang="en-US" altLang="zh-CN" sz="1800" dirty="0">
                <a:solidFill>
                  <a:schemeClr val="accent2"/>
                </a:solidFill>
                <a:ea typeface="SimSun" pitchFamily="2" charset="-122"/>
              </a:rPr>
              <a:t>customers C</a:t>
            </a:r>
            <a:r>
              <a:rPr lang="en-US" altLang="zh-CN" sz="1800" dirty="0">
                <a:ea typeface="SimSun" pitchFamily="2" charset="-122"/>
              </a:rPr>
              <a:t>, orders O </a:t>
            </a:r>
          </a:p>
          <a:p>
            <a:pPr marL="179388" indent="-179388">
              <a:lnSpc>
                <a:spcPct val="90000"/>
              </a:lnSpc>
              <a:tabLst>
                <a:tab pos="857250" algn="l"/>
                <a:tab pos="2171700" algn="l"/>
              </a:tabLst>
              <a:defRPr/>
            </a:pPr>
            <a:r>
              <a:rPr lang="en-US" altLang="zh-CN" sz="1800" dirty="0">
                <a:ea typeface="SimSun" pitchFamily="2" charset="-122"/>
              </a:rPr>
              <a:t>WHERE </a:t>
            </a:r>
            <a:r>
              <a:rPr lang="en-US" altLang="zh-CN" sz="1800" dirty="0" err="1">
                <a:ea typeface="SimSun" pitchFamily="2" charset="-122"/>
              </a:rPr>
              <a:t>C.customer_type</a:t>
            </a:r>
            <a:r>
              <a:rPr lang="en-US" altLang="zh-CN" sz="1800" dirty="0">
                <a:ea typeface="SimSun" pitchFamily="2" charset="-122"/>
              </a:rPr>
              <a:t> = 'Gold' </a:t>
            </a:r>
          </a:p>
          <a:p>
            <a:pPr marL="179388" indent="-179388">
              <a:lnSpc>
                <a:spcPct val="90000"/>
              </a:lnSpc>
              <a:tabLst>
                <a:tab pos="857250" algn="l"/>
                <a:tab pos="2171700" algn="l"/>
              </a:tabLst>
              <a:defRPr/>
            </a:pPr>
            <a:r>
              <a:rPr lang="en-US" altLang="zh-CN" sz="1800" dirty="0">
                <a:ea typeface="SimSun" pitchFamily="2" charset="-122"/>
              </a:rPr>
              <a:t>       AND </a:t>
            </a:r>
            <a:r>
              <a:rPr lang="en-US" altLang="zh-CN" sz="1800" dirty="0" err="1">
                <a:ea typeface="SimSun" pitchFamily="2" charset="-122"/>
              </a:rPr>
              <a:t>O.customer_id</a:t>
            </a:r>
            <a:r>
              <a:rPr lang="en-US" altLang="zh-CN" sz="1800" dirty="0">
                <a:ea typeface="SimSun" pitchFamily="2" charset="-122"/>
              </a:rPr>
              <a:t> = </a:t>
            </a:r>
            <a:r>
              <a:rPr lang="en-US" altLang="zh-CN" sz="1800" dirty="0" err="1">
                <a:ea typeface="SimSun" pitchFamily="2" charset="-122"/>
              </a:rPr>
              <a:t>C.customer_id</a:t>
            </a:r>
            <a:r>
              <a:rPr lang="en-US" altLang="zh-CN" sz="1800" dirty="0">
                <a:ea typeface="SimSun" pitchFamily="2" charset="-122"/>
              </a:rPr>
              <a:t> </a:t>
            </a:r>
          </a:p>
          <a:p>
            <a:pPr marL="179388" indent="-179388">
              <a:lnSpc>
                <a:spcPct val="90000"/>
              </a:lnSpc>
              <a:tabLst>
                <a:tab pos="857250" algn="l"/>
                <a:tab pos="2171700" algn="l"/>
              </a:tabLst>
              <a:defRPr/>
            </a:pPr>
            <a:r>
              <a:rPr lang="en-US" altLang="zh-CN" sz="1800" dirty="0">
                <a:ea typeface="SimSun" pitchFamily="2" charset="-122"/>
              </a:rPr>
              <a:t>       AND </a:t>
            </a:r>
            <a:r>
              <a:rPr lang="en-US" altLang="zh-CN" sz="1800" dirty="0" err="1">
                <a:ea typeface="SimSun" pitchFamily="2" charset="-122"/>
              </a:rPr>
              <a:t>O.order_date</a:t>
            </a:r>
            <a:r>
              <a:rPr lang="en-US" altLang="zh-CN" sz="1800" dirty="0">
                <a:ea typeface="SimSun" pitchFamily="2" charset="-122"/>
              </a:rPr>
              <a:t> &gt; </a:t>
            </a:r>
            <a:r>
              <a:rPr lang="en-US" altLang="zh-CN" sz="1800" dirty="0">
                <a:solidFill>
                  <a:srgbClr val="0536D2"/>
                </a:solidFill>
                <a:ea typeface="SimSun" pitchFamily="2" charset="-122"/>
              </a:rPr>
              <a:t>SYSDATE - 10 </a:t>
            </a:r>
          </a:p>
          <a:p>
            <a:pPr marL="179388" indent="-179388">
              <a:lnSpc>
                <a:spcPct val="90000"/>
              </a:lnSpc>
              <a:tabLst>
                <a:tab pos="857250" algn="l"/>
                <a:tab pos="2171700" algn="l"/>
              </a:tabLst>
              <a:defRPr/>
            </a:pPr>
            <a:r>
              <a:rPr lang="en-US" altLang="zh-CN" sz="1800" dirty="0">
                <a:ea typeface="SimSun" pitchFamily="2" charset="-122"/>
              </a:rPr>
              <a:t>ORDER BY </a:t>
            </a:r>
            <a:r>
              <a:rPr lang="en-US" altLang="zh-CN" sz="1800" dirty="0" err="1">
                <a:ea typeface="SimSun" pitchFamily="2" charset="-122"/>
              </a:rPr>
              <a:t>C.short_name</a:t>
            </a:r>
            <a:r>
              <a:rPr lang="en-US" altLang="zh-CN" sz="1800" dirty="0">
                <a:ea typeface="SimSun" pitchFamily="2" charset="-122"/>
              </a:rPr>
              <a:t>;</a:t>
            </a:r>
            <a:endParaRPr lang="zh-CN" altLang="en-US" sz="1800" dirty="0">
              <a:ea typeface="SimSun" pitchFamily="2" charset="-122"/>
            </a:endParaRPr>
          </a:p>
        </p:txBody>
      </p:sp>
      <p:sp>
        <p:nvSpPr>
          <p:cNvPr id="102406" name="矩形 5"/>
          <p:cNvSpPr>
            <a:spLocks noChangeArrowheads="1"/>
          </p:cNvSpPr>
          <p:nvPr/>
        </p:nvSpPr>
        <p:spPr bwMode="auto">
          <a:xfrm>
            <a:off x="127000" y="4451350"/>
            <a:ext cx="86995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tabLst>
                <a:tab pos="457200" algn="l"/>
              </a:tabLst>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tabLst>
                <a:tab pos="457200" algn="l"/>
              </a:tabLst>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tabLst>
                <a:tab pos="457200" algn="l"/>
              </a:tabLst>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tabLst>
                <a:tab pos="457200" algn="l"/>
              </a:tabLst>
              <a:defRPr sz="2000" b="1">
                <a:solidFill>
                  <a:schemeClr val="tx1"/>
                </a:solidFill>
                <a:latin typeface="Arial" panose="020B0604020202020204" pitchFamily="34" charset="0"/>
              </a:defRPr>
            </a:lvl4pPr>
            <a:lvl5pPr marL="2057400" indent="-228600">
              <a:lnSpc>
                <a:spcPct val="90000"/>
              </a:lnSpc>
              <a:spcBef>
                <a:spcPct val="30000"/>
              </a:spcBef>
              <a:buSzPct val="50000"/>
              <a:buChar char="•"/>
              <a:tabLst>
                <a:tab pos="457200" algn="l"/>
              </a:tabLst>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tabLst>
                <a:tab pos="457200" algn="l"/>
              </a:tabLst>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tabLst>
                <a:tab pos="457200" algn="l"/>
              </a:tabLst>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tabLst>
                <a:tab pos="457200" algn="l"/>
              </a:tabLst>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tabLst>
                <a:tab pos="457200" algn="l"/>
              </a:tabLst>
              <a:defRPr sz="2000" b="1">
                <a:solidFill>
                  <a:schemeClr val="tx1"/>
                </a:solidFill>
                <a:latin typeface="Arial" panose="020B0604020202020204" pitchFamily="34" charset="0"/>
              </a:defRPr>
            </a:lvl9pPr>
          </a:lstStyle>
          <a:p>
            <a:pPr>
              <a:spcBef>
                <a:spcPct val="0"/>
              </a:spcBef>
              <a:buClrTx/>
              <a:buSzTx/>
              <a:buFontTx/>
              <a:buNone/>
            </a:pPr>
            <a:r>
              <a:rPr kumimoji="1" lang="en-US" altLang="zh-CN" sz="1600">
                <a:latin typeface="Courier New" panose="02070309020205020404" pitchFamily="49" charset="0"/>
                <a:ea typeface="SimSun" panose="02010600030101010101" pitchFamily="2" charset="-122"/>
              </a:rPr>
              <a:t> Rows     Row Source Operation</a:t>
            </a:r>
          </a:p>
          <a:p>
            <a:pPr>
              <a:spcBef>
                <a:spcPct val="0"/>
              </a:spcBef>
              <a:buClrTx/>
              <a:buSzTx/>
              <a:buFontTx/>
              <a:buNone/>
            </a:pPr>
            <a:r>
              <a:rPr kumimoji="1" lang="en-US" altLang="zh-CN" sz="1600">
                <a:latin typeface="Courier New" panose="02070309020205020404" pitchFamily="49" charset="0"/>
                <a:ea typeface="SimSun" panose="02010600030101010101" pitchFamily="2" charset="-122"/>
              </a:rPr>
              <a:t>-------  ---------------------------------------------------</a:t>
            </a:r>
          </a:p>
          <a:p>
            <a:pPr>
              <a:spcBef>
                <a:spcPct val="0"/>
              </a:spcBef>
              <a:buClrTx/>
              <a:buSzTx/>
              <a:buFontTx/>
              <a:buNone/>
            </a:pPr>
            <a:r>
              <a:rPr kumimoji="1" lang="en-US" altLang="zh-CN" sz="1600">
                <a:latin typeface="Courier New" panose="02070309020205020404" pitchFamily="49" charset="0"/>
                <a:ea typeface="SimSun" panose="02010600030101010101" pitchFamily="2" charset="-122"/>
              </a:rPr>
              <a:t>    2  SORT ORDER BY (cr=33608 r=29921 w=0 time=6422770 us)</a:t>
            </a:r>
          </a:p>
          <a:p>
            <a:pPr>
              <a:spcBef>
                <a:spcPct val="0"/>
              </a:spcBef>
              <a:buClrTx/>
              <a:buSzTx/>
              <a:buFontTx/>
              <a:buNone/>
            </a:pPr>
            <a:r>
              <a:rPr kumimoji="1" lang="en-US" altLang="zh-CN" sz="1600">
                <a:latin typeface="Courier New" panose="02070309020205020404" pitchFamily="49" charset="0"/>
                <a:ea typeface="SimSun" panose="02010600030101010101" pitchFamily="2" charset="-122"/>
              </a:rPr>
              <a:t>    2   HASH </a:t>
            </a:r>
            <a:r>
              <a:rPr kumimoji="1" lang="en-US" altLang="zh-CN" sz="1600">
                <a:solidFill>
                  <a:srgbClr val="0536D2"/>
                </a:solidFill>
                <a:latin typeface="Courier New" panose="02070309020205020404" pitchFamily="49" charset="0"/>
                <a:ea typeface="SimSun" panose="02010600030101010101" pitchFamily="2" charset="-122"/>
              </a:rPr>
              <a:t>JOIN SEMI </a:t>
            </a:r>
            <a:r>
              <a:rPr kumimoji="1" lang="en-US" altLang="zh-CN" sz="1600">
                <a:latin typeface="Courier New" panose="02070309020205020404" pitchFamily="49" charset="0"/>
                <a:ea typeface="SimSun" panose="02010600030101010101" pitchFamily="2" charset="-122"/>
              </a:rPr>
              <a:t>(cr=33608 r=29921 w=0 time=6422538 us)</a:t>
            </a:r>
          </a:p>
          <a:p>
            <a:pPr>
              <a:spcBef>
                <a:spcPct val="0"/>
              </a:spcBef>
              <a:buClrTx/>
              <a:buSzTx/>
              <a:buFontTx/>
              <a:buNone/>
            </a:pPr>
            <a:r>
              <a:rPr kumimoji="1" lang="en-US" altLang="zh-CN" sz="1600">
                <a:latin typeface="Courier New" panose="02070309020205020404" pitchFamily="49" charset="0"/>
                <a:ea typeface="SimSun" panose="02010600030101010101" pitchFamily="2" charset="-122"/>
              </a:rPr>
              <a:t>   10    TABLE ACCESS FULL CUSTOMERS (cr=38 r=0 w=0 time=61290 us)</a:t>
            </a:r>
          </a:p>
          <a:p>
            <a:pPr>
              <a:spcBef>
                <a:spcPct val="0"/>
              </a:spcBef>
              <a:buClrTx/>
              <a:buSzTx/>
              <a:buFontTx/>
              <a:buNone/>
            </a:pPr>
            <a:r>
              <a:rPr kumimoji="1" lang="en-US" altLang="zh-CN" sz="1600">
                <a:latin typeface="Courier New" panose="02070309020205020404" pitchFamily="49" charset="0"/>
                <a:ea typeface="SimSun" panose="02010600030101010101" pitchFamily="2" charset="-122"/>
              </a:rPr>
              <a:t>  2990    TABLE ACCESS FULL ORDERS (cr=33570 r=29921 w=0 time=6345754 us)</a:t>
            </a:r>
            <a:endParaRPr lang="zh-CN" altLang="en-US" sz="1600" b="0">
              <a:ea typeface="SimSun" panose="02010600030101010101" pitchFamily="2" charset="-122"/>
            </a:endParaRPr>
          </a:p>
        </p:txBody>
      </p:sp>
      <p:sp>
        <p:nvSpPr>
          <p:cNvPr id="7" name="矩形 6"/>
          <p:cNvSpPr/>
          <p:nvPr/>
        </p:nvSpPr>
        <p:spPr>
          <a:xfrm>
            <a:off x="452438" y="4387850"/>
            <a:ext cx="7848600" cy="1589088"/>
          </a:xfrm>
          <a:prstGeom prst="rect">
            <a:avLst/>
          </a:prstGeom>
          <a:solidFill>
            <a:schemeClr val="tx2">
              <a:lumMod val="10000"/>
              <a:lumOff val="90000"/>
            </a:schemeClr>
          </a:solidFill>
        </p:spPr>
        <p:txBody>
          <a:bodyPr>
            <a:spAutoFit/>
          </a:bodyPr>
          <a:lstStyle/>
          <a:p>
            <a:pPr>
              <a:lnSpc>
                <a:spcPct val="90000"/>
              </a:lnSpc>
              <a:defRPr/>
            </a:pPr>
            <a:r>
              <a:rPr lang="en-US" altLang="zh-CN" sz="1800" dirty="0">
                <a:ea typeface="SimSun" pitchFamily="2" charset="-122"/>
              </a:rPr>
              <a:t>SELECT </a:t>
            </a:r>
            <a:r>
              <a:rPr lang="en-US" altLang="zh-CN" sz="1800" dirty="0" err="1">
                <a:ea typeface="SimSun" pitchFamily="2" charset="-122"/>
              </a:rPr>
              <a:t>C.short_name</a:t>
            </a:r>
            <a:r>
              <a:rPr lang="en-US" altLang="zh-CN" sz="1800" dirty="0">
                <a:ea typeface="SimSun" pitchFamily="2" charset="-122"/>
              </a:rPr>
              <a:t>, </a:t>
            </a:r>
            <a:r>
              <a:rPr lang="en-US" altLang="zh-CN" sz="1800" dirty="0" err="1">
                <a:ea typeface="SimSun" pitchFamily="2" charset="-122"/>
              </a:rPr>
              <a:t>C.customer_id</a:t>
            </a:r>
            <a:r>
              <a:rPr lang="en-US" altLang="zh-CN" sz="1800" dirty="0">
                <a:ea typeface="SimSun" pitchFamily="2" charset="-122"/>
              </a:rPr>
              <a:t> </a:t>
            </a:r>
          </a:p>
          <a:p>
            <a:pPr>
              <a:lnSpc>
                <a:spcPct val="90000"/>
              </a:lnSpc>
              <a:defRPr/>
            </a:pPr>
            <a:r>
              <a:rPr lang="en-US" altLang="zh-CN" sz="1800" dirty="0">
                <a:ea typeface="SimSun" pitchFamily="2" charset="-122"/>
              </a:rPr>
              <a:t>FROM customers C </a:t>
            </a:r>
          </a:p>
          <a:p>
            <a:pPr>
              <a:lnSpc>
                <a:spcPct val="90000"/>
              </a:lnSpc>
              <a:defRPr/>
            </a:pPr>
            <a:r>
              <a:rPr lang="en-US" altLang="zh-CN" sz="1800" dirty="0">
                <a:ea typeface="SimSun" pitchFamily="2" charset="-122"/>
              </a:rPr>
              <a:t>WHERE </a:t>
            </a:r>
            <a:r>
              <a:rPr lang="en-US" altLang="zh-CN" sz="1800" dirty="0" err="1">
                <a:ea typeface="SimSun" pitchFamily="2" charset="-122"/>
              </a:rPr>
              <a:t>C.customer_type</a:t>
            </a:r>
            <a:r>
              <a:rPr lang="en-US" altLang="zh-CN" sz="1800" dirty="0">
                <a:ea typeface="SimSun" pitchFamily="2" charset="-122"/>
              </a:rPr>
              <a:t> = 'Gold' </a:t>
            </a:r>
          </a:p>
          <a:p>
            <a:pPr>
              <a:lnSpc>
                <a:spcPct val="90000"/>
              </a:lnSpc>
              <a:defRPr/>
            </a:pPr>
            <a:r>
              <a:rPr lang="en-US" altLang="zh-CN" sz="1800" dirty="0">
                <a:ea typeface="SimSun" pitchFamily="2" charset="-122"/>
              </a:rPr>
              <a:t>      AND </a:t>
            </a:r>
            <a:r>
              <a:rPr lang="en-US" altLang="zh-CN" sz="1800" dirty="0">
                <a:solidFill>
                  <a:srgbClr val="0536D2"/>
                </a:solidFill>
                <a:ea typeface="SimSun" pitchFamily="2" charset="-122"/>
              </a:rPr>
              <a:t>EXISTS ( SELECT 1 FROM orders O WHERE </a:t>
            </a:r>
            <a:r>
              <a:rPr lang="en-US" altLang="zh-CN" sz="1800" dirty="0" err="1">
                <a:solidFill>
                  <a:srgbClr val="0536D2"/>
                </a:solidFill>
                <a:ea typeface="SimSun" pitchFamily="2" charset="-122"/>
              </a:rPr>
              <a:t>O.customer_id</a:t>
            </a:r>
            <a:r>
              <a:rPr lang="en-US" altLang="zh-CN" sz="1800" dirty="0">
                <a:solidFill>
                  <a:srgbClr val="0536D2"/>
                </a:solidFill>
                <a:ea typeface="SimSun" pitchFamily="2" charset="-122"/>
              </a:rPr>
              <a:t> =</a:t>
            </a:r>
          </a:p>
          <a:p>
            <a:pPr>
              <a:lnSpc>
                <a:spcPct val="90000"/>
              </a:lnSpc>
              <a:defRPr/>
            </a:pPr>
            <a:r>
              <a:rPr lang="en-US" altLang="zh-CN" sz="1800" dirty="0">
                <a:solidFill>
                  <a:srgbClr val="0536D2"/>
                </a:solidFill>
                <a:ea typeface="SimSun" pitchFamily="2" charset="-122"/>
              </a:rPr>
              <a:t>          </a:t>
            </a:r>
            <a:r>
              <a:rPr lang="en-US" altLang="zh-CN" sz="1800" dirty="0" err="1">
                <a:solidFill>
                  <a:srgbClr val="0536D2"/>
                </a:solidFill>
                <a:ea typeface="SimSun" pitchFamily="2" charset="-122"/>
              </a:rPr>
              <a:t>C.customer_id</a:t>
            </a:r>
            <a:r>
              <a:rPr lang="en-US" altLang="zh-CN" sz="1800" dirty="0">
                <a:solidFill>
                  <a:srgbClr val="0536D2"/>
                </a:solidFill>
                <a:ea typeface="SimSun" pitchFamily="2" charset="-122"/>
              </a:rPr>
              <a:t> AND </a:t>
            </a:r>
            <a:r>
              <a:rPr lang="en-US" altLang="zh-CN" sz="1800" dirty="0" err="1">
                <a:solidFill>
                  <a:srgbClr val="0536D2"/>
                </a:solidFill>
                <a:ea typeface="SimSun" pitchFamily="2" charset="-122"/>
              </a:rPr>
              <a:t>O.order_date</a:t>
            </a:r>
            <a:r>
              <a:rPr lang="en-US" altLang="zh-CN" sz="1800" dirty="0">
                <a:solidFill>
                  <a:srgbClr val="0536D2"/>
                </a:solidFill>
                <a:ea typeface="SimSun" pitchFamily="2" charset="-122"/>
              </a:rPr>
              <a:t> &gt; SYSDATE - 10 ) </a:t>
            </a:r>
          </a:p>
          <a:p>
            <a:pPr>
              <a:lnSpc>
                <a:spcPct val="90000"/>
              </a:lnSpc>
              <a:defRPr/>
            </a:pPr>
            <a:r>
              <a:rPr lang="en-US" altLang="zh-CN" sz="1800" dirty="0">
                <a:ea typeface="SimSun" pitchFamily="2" charset="-122"/>
              </a:rPr>
              <a:t>ORDER BY </a:t>
            </a:r>
            <a:r>
              <a:rPr lang="en-US" altLang="zh-CN" sz="1800" dirty="0" err="1">
                <a:ea typeface="SimSun" pitchFamily="2" charset="-122"/>
              </a:rPr>
              <a:t>C.short_name</a:t>
            </a:r>
            <a:r>
              <a:rPr lang="en-US" altLang="zh-CN" sz="1800" dirty="0">
                <a:ea typeface="SimSun" pitchFamily="2" charset="-122"/>
              </a:rPr>
              <a:t>; </a:t>
            </a:r>
            <a:endParaRPr lang="zh-CN" altLang="en-US" sz="1800" dirty="0">
              <a:ea typeface="SimSun"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smtClean="0">
                <a:ea typeface="SimSun" panose="02010600030101010101" pitchFamily="2" charset="-122"/>
              </a:rPr>
              <a:t>Fragmentation: DHF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04451" name="Rectangle 3"/>
          <p:cNvSpPr>
            <a:spLocks noGrp="1" noChangeArrowheads="1"/>
          </p:cNvSpPr>
          <p:nvPr>
            <p:ph type="body" idx="1"/>
          </p:nvPr>
        </p:nvSpPr>
        <p:spPr>
          <a:xfrm>
            <a:off x="341313" y="1450975"/>
            <a:ext cx="7924800" cy="4648200"/>
          </a:xfrm>
        </p:spPr>
        <p:txBody>
          <a:bodyPr/>
          <a:lstStyle/>
          <a:p>
            <a:pPr lvl="1"/>
            <a:r>
              <a:rPr lang="en-US" altLang="zh-CN" dirty="0" smtClean="0">
                <a:solidFill>
                  <a:srgbClr val="000000"/>
                </a:solidFill>
                <a:ea typeface="SimSun" panose="02010600030101010101" pitchFamily="2" charset="-122"/>
              </a:rPr>
              <a:t>Given a link </a:t>
            </a:r>
            <a:r>
              <a:rPr lang="en-US" altLang="zh-CN" i="1" dirty="0" smtClean="0">
                <a:solidFill>
                  <a:schemeClr val="accent2"/>
                </a:solidFill>
                <a:ea typeface="SimSun" panose="02010600030101010101" pitchFamily="2" charset="-122"/>
              </a:rPr>
              <a:t>L</a:t>
            </a:r>
            <a:r>
              <a:rPr lang="en-US" altLang="zh-CN" i="1" dirty="0" smtClean="0">
                <a:solidFill>
                  <a:srgbClr val="000000"/>
                </a:solidFill>
                <a:ea typeface="SimSun" panose="02010600030101010101" pitchFamily="2" charset="-122"/>
              </a:rPr>
              <a:t> </a:t>
            </a:r>
            <a:r>
              <a:rPr lang="en-US" altLang="zh-CN" dirty="0" smtClean="0">
                <a:solidFill>
                  <a:srgbClr val="000000"/>
                </a:solidFill>
                <a:ea typeface="SimSun" panose="02010600030101010101" pitchFamily="2" charset="-122"/>
              </a:rPr>
              <a:t>where </a:t>
            </a:r>
            <a:r>
              <a:rPr lang="en-US" altLang="zh-CN" i="1" dirty="0" smtClean="0">
                <a:solidFill>
                  <a:srgbClr val="000000"/>
                </a:solidFill>
                <a:ea typeface="SimSun" panose="02010600030101010101" pitchFamily="2" charset="-122"/>
              </a:rPr>
              <a:t>owner</a:t>
            </a:r>
            <a:r>
              <a:rPr lang="en-US" altLang="zh-CN" dirty="0" smtClean="0">
                <a:solidFill>
                  <a:srgbClr val="000000"/>
                </a:solidFill>
                <a:ea typeface="SimSun" panose="02010600030101010101" pitchFamily="2" charset="-122"/>
              </a:rPr>
              <a:t>(</a:t>
            </a:r>
            <a:r>
              <a:rPr lang="en-US" altLang="zh-CN" i="1" dirty="0" smtClean="0">
                <a:solidFill>
                  <a:srgbClr val="000000"/>
                </a:solidFill>
                <a:ea typeface="SimSun" panose="02010600030101010101" pitchFamily="2" charset="-122"/>
              </a:rPr>
              <a:t>L</a:t>
            </a:r>
            <a:r>
              <a:rPr lang="en-US" altLang="zh-CN" dirty="0" smtClean="0">
                <a:solidFill>
                  <a:srgbClr val="000000"/>
                </a:solidFill>
                <a:ea typeface="SimSun" panose="02010600030101010101" pitchFamily="2" charset="-122"/>
              </a:rPr>
              <a:t>)=</a:t>
            </a:r>
            <a:r>
              <a:rPr lang="en-US" altLang="zh-CN" i="1" dirty="0" smtClean="0">
                <a:solidFill>
                  <a:schemeClr val="accent2"/>
                </a:solidFill>
                <a:ea typeface="SimSun" panose="02010600030101010101" pitchFamily="2" charset="-122"/>
              </a:rPr>
              <a:t>S</a:t>
            </a:r>
            <a:r>
              <a:rPr lang="en-US" altLang="zh-CN" i="1" dirty="0" smtClean="0">
                <a:solidFill>
                  <a:srgbClr val="000000"/>
                </a:solidFill>
                <a:ea typeface="SimSun" panose="02010600030101010101" pitchFamily="2" charset="-122"/>
              </a:rPr>
              <a:t> </a:t>
            </a:r>
            <a:r>
              <a:rPr lang="en-US" altLang="zh-CN" dirty="0" smtClean="0">
                <a:solidFill>
                  <a:srgbClr val="000000"/>
                </a:solidFill>
                <a:ea typeface="SimSun" panose="02010600030101010101" pitchFamily="2" charset="-122"/>
              </a:rPr>
              <a:t>and </a:t>
            </a:r>
            <a:r>
              <a:rPr lang="en-US" altLang="zh-CN" i="1" dirty="0" smtClean="0">
                <a:solidFill>
                  <a:srgbClr val="000000"/>
                </a:solidFill>
                <a:ea typeface="SimSun" panose="02010600030101010101" pitchFamily="2" charset="-122"/>
              </a:rPr>
              <a:t>member</a:t>
            </a:r>
            <a:r>
              <a:rPr lang="en-US" altLang="zh-CN" dirty="0" smtClean="0">
                <a:solidFill>
                  <a:srgbClr val="000000"/>
                </a:solidFill>
                <a:ea typeface="SimSun" panose="02010600030101010101" pitchFamily="2" charset="-122"/>
              </a:rPr>
              <a:t>(</a:t>
            </a:r>
            <a:r>
              <a:rPr lang="en-US" altLang="zh-CN" i="1" dirty="0" smtClean="0">
                <a:solidFill>
                  <a:srgbClr val="000000"/>
                </a:solidFill>
                <a:ea typeface="SimSun" panose="02010600030101010101" pitchFamily="2" charset="-122"/>
              </a:rPr>
              <a:t>L</a:t>
            </a:r>
            <a:r>
              <a:rPr lang="en-US" altLang="zh-CN" dirty="0" smtClean="0">
                <a:solidFill>
                  <a:srgbClr val="000000"/>
                </a:solidFill>
                <a:ea typeface="SimSun" panose="02010600030101010101" pitchFamily="2" charset="-122"/>
              </a:rPr>
              <a:t>)=</a:t>
            </a:r>
            <a:r>
              <a:rPr lang="en-US" altLang="zh-CN" i="1" dirty="0" smtClean="0">
                <a:solidFill>
                  <a:srgbClr val="FF0000"/>
                </a:solidFill>
                <a:ea typeface="SimSun" panose="02010600030101010101" pitchFamily="2" charset="-122"/>
              </a:rPr>
              <a:t>R</a:t>
            </a:r>
            <a:r>
              <a:rPr lang="en-US" altLang="zh-CN" dirty="0" smtClean="0">
                <a:solidFill>
                  <a:srgbClr val="000000"/>
                </a:solidFill>
                <a:ea typeface="SimSun" panose="02010600030101010101" pitchFamily="2" charset="-122"/>
              </a:rPr>
              <a:t>,</a:t>
            </a:r>
          </a:p>
          <a:p>
            <a:pPr lvl="2"/>
            <a:r>
              <a:rPr lang="en-US" altLang="zh-CN" dirty="0" smtClean="0">
                <a:solidFill>
                  <a:srgbClr val="0536D2"/>
                </a:solidFill>
                <a:ea typeface="SimSun" panose="02010600030101010101" pitchFamily="2" charset="-122"/>
              </a:rPr>
              <a:t>Derived horizontal fragments</a:t>
            </a:r>
            <a:r>
              <a:rPr lang="en-US" altLang="zh-CN" dirty="0" smtClean="0">
                <a:solidFill>
                  <a:srgbClr val="000000"/>
                </a:solidFill>
                <a:ea typeface="SimSun" panose="02010600030101010101" pitchFamily="2" charset="-122"/>
              </a:rPr>
              <a:t> of </a:t>
            </a:r>
            <a:r>
              <a:rPr lang="en-US" altLang="zh-CN" i="1" dirty="0" smtClean="0">
                <a:solidFill>
                  <a:srgbClr val="000000"/>
                </a:solidFill>
                <a:ea typeface="SimSun" panose="02010600030101010101" pitchFamily="2" charset="-122"/>
              </a:rPr>
              <a:t>R </a:t>
            </a:r>
            <a:r>
              <a:rPr lang="en-US" altLang="zh-CN" dirty="0" smtClean="0">
                <a:solidFill>
                  <a:srgbClr val="000000"/>
                </a:solidFill>
                <a:ea typeface="SimSun" panose="02010600030101010101" pitchFamily="2" charset="-122"/>
              </a:rPr>
              <a:t>are defined as,</a:t>
            </a:r>
          </a:p>
          <a:p>
            <a:pPr lvl="3">
              <a:buFont typeface="Wingdings" panose="05000000000000000000" pitchFamily="2" charset="2"/>
              <a:buNone/>
            </a:pPr>
            <a:endParaRPr lang="en-US" altLang="zh-CN" i="1" dirty="0" smtClean="0">
              <a:solidFill>
                <a:srgbClr val="000000"/>
              </a:solidFill>
              <a:ea typeface="SimSun" panose="02010600030101010101" pitchFamily="2" charset="-122"/>
            </a:endParaRPr>
          </a:p>
          <a:p>
            <a:pPr lvl="3">
              <a:buFont typeface="Wingdings" panose="05000000000000000000" pitchFamily="2" charset="2"/>
              <a:buNone/>
            </a:pPr>
            <a:r>
              <a:rPr lang="en-US" altLang="zh-CN" i="1" dirty="0" smtClean="0">
                <a:solidFill>
                  <a:srgbClr val="000000"/>
                </a:solidFill>
                <a:ea typeface="SimSun" panose="02010600030101010101" pitchFamily="2" charset="-122"/>
              </a:rPr>
              <a:t>		</a:t>
            </a:r>
          </a:p>
          <a:p>
            <a:pPr lvl="3">
              <a:buFont typeface="Wingdings" panose="05000000000000000000" pitchFamily="2" charset="2"/>
              <a:buNone/>
            </a:pPr>
            <a:r>
              <a:rPr lang="en-US" altLang="zh-CN" dirty="0" smtClean="0">
                <a:solidFill>
                  <a:srgbClr val="000000"/>
                </a:solidFill>
                <a:ea typeface="SimSun" panose="02010600030101010101" pitchFamily="2" charset="-122"/>
              </a:rPr>
              <a:t>where </a:t>
            </a:r>
            <a:r>
              <a:rPr lang="en-US" altLang="zh-CN" dirty="0" smtClean="0">
                <a:solidFill>
                  <a:srgbClr val="0536D2"/>
                </a:solidFill>
                <a:ea typeface="SimSun" panose="02010600030101010101" pitchFamily="2" charset="-122"/>
              </a:rPr>
              <a:t>w</a:t>
            </a:r>
            <a:r>
              <a:rPr lang="en-US" altLang="zh-CN" dirty="0" smtClean="0">
                <a:ea typeface="SimSun" panose="02010600030101010101" pitchFamily="2" charset="-122"/>
              </a:rPr>
              <a:t> is the maximum number of fragments that will be defined on </a:t>
            </a:r>
            <a:r>
              <a:rPr lang="en-US" altLang="zh-CN" dirty="0" smtClean="0">
                <a:solidFill>
                  <a:srgbClr val="0536D2"/>
                </a:solidFill>
                <a:ea typeface="SimSun" panose="02010600030101010101" pitchFamily="2" charset="-122"/>
              </a:rPr>
              <a:t>R</a:t>
            </a:r>
            <a:r>
              <a:rPr lang="en-US" altLang="zh-CN" dirty="0" smtClean="0">
                <a:ea typeface="SimSun" panose="02010600030101010101" pitchFamily="2" charset="-122"/>
              </a:rPr>
              <a:t> and </a:t>
            </a:r>
          </a:p>
          <a:p>
            <a:pPr lvl="3">
              <a:buFont typeface="Wingdings" panose="05000000000000000000" pitchFamily="2" charset="2"/>
              <a:buNone/>
            </a:pPr>
            <a:r>
              <a:rPr lang="en-US" altLang="zh-CN" i="1" dirty="0" smtClean="0">
                <a:solidFill>
                  <a:schemeClr val="accent1"/>
                </a:solidFill>
                <a:ea typeface="SimSun" panose="02010600030101010101" pitchFamily="2" charset="-122"/>
              </a:rPr>
              <a:t>S</a:t>
            </a:r>
            <a:r>
              <a:rPr lang="en-US" altLang="zh-CN" i="1" baseline="-25000" dirty="0" smtClean="0">
                <a:solidFill>
                  <a:schemeClr val="accent1"/>
                </a:solidFill>
                <a:ea typeface="SimSun" panose="02010600030101010101" pitchFamily="2" charset="-122"/>
              </a:rPr>
              <a:t>i </a:t>
            </a:r>
            <a:r>
              <a:rPr lang="en-US" altLang="zh-CN" dirty="0" smtClean="0">
                <a:solidFill>
                  <a:schemeClr val="accent1"/>
                </a:solidFill>
                <a:ea typeface="SimSun" panose="02010600030101010101" pitchFamily="2" charset="-122"/>
              </a:rPr>
              <a:t>= </a:t>
            </a:r>
            <a:r>
              <a:rPr lang="en-US" altLang="zh-CN" dirty="0" err="1" smtClean="0">
                <a:solidFill>
                  <a:schemeClr val="accent1"/>
                </a:solidFill>
                <a:latin typeface="SymbolMT" charset="-122"/>
                <a:ea typeface="SymbolMT" charset="-122"/>
              </a:rPr>
              <a:t>σ</a:t>
            </a:r>
            <a:r>
              <a:rPr lang="en-US" altLang="zh-CN" i="1" baseline="-25000" dirty="0" err="1" smtClean="0">
                <a:solidFill>
                  <a:schemeClr val="accent1"/>
                </a:solidFill>
                <a:ea typeface="SimSun" panose="02010600030101010101" pitchFamily="2" charset="-122"/>
              </a:rPr>
              <a:t>Fi</a:t>
            </a:r>
            <a:r>
              <a:rPr lang="en-US" altLang="zh-CN" i="1" baseline="-25000" dirty="0" smtClean="0">
                <a:solidFill>
                  <a:schemeClr val="accent1"/>
                </a:solidFill>
                <a:ea typeface="SimSun" panose="02010600030101010101" pitchFamily="2" charset="-122"/>
              </a:rPr>
              <a:t> </a:t>
            </a:r>
            <a:r>
              <a:rPr lang="en-US" altLang="zh-CN" dirty="0" smtClean="0">
                <a:solidFill>
                  <a:schemeClr val="accent1"/>
                </a:solidFill>
                <a:ea typeface="SimSun" panose="02010600030101010101" pitchFamily="2" charset="-122"/>
              </a:rPr>
              <a:t>(</a:t>
            </a:r>
            <a:r>
              <a:rPr lang="en-US" altLang="zh-CN" i="1" dirty="0" smtClean="0">
                <a:solidFill>
                  <a:schemeClr val="accent1"/>
                </a:solidFill>
                <a:ea typeface="SimSun" panose="02010600030101010101" pitchFamily="2" charset="-122"/>
              </a:rPr>
              <a:t>S</a:t>
            </a:r>
            <a:r>
              <a:rPr lang="en-US" altLang="zh-CN" dirty="0" smtClean="0">
                <a:solidFill>
                  <a:schemeClr val="accent1"/>
                </a:solidFill>
                <a:ea typeface="SimSun" panose="02010600030101010101" pitchFamily="2" charset="-122"/>
              </a:rPr>
              <a:t>)</a:t>
            </a:r>
          </a:p>
          <a:p>
            <a:pPr lvl="2"/>
            <a:r>
              <a:rPr lang="en-US" altLang="zh-CN" dirty="0" smtClean="0">
                <a:solidFill>
                  <a:srgbClr val="000000"/>
                </a:solidFill>
                <a:ea typeface="SimSun" panose="02010600030101010101" pitchFamily="2" charset="-122"/>
              </a:rPr>
              <a:t>here, </a:t>
            </a:r>
            <a:r>
              <a:rPr lang="en-US" altLang="zh-CN" i="1" dirty="0" smtClean="0">
                <a:solidFill>
                  <a:srgbClr val="0536D2"/>
                </a:solidFill>
                <a:ea typeface="SimSun" panose="02010600030101010101" pitchFamily="2" charset="-122"/>
              </a:rPr>
              <a:t>F</a:t>
            </a:r>
            <a:r>
              <a:rPr lang="en-US" altLang="zh-CN" i="1" baseline="-25000" dirty="0" smtClean="0">
                <a:solidFill>
                  <a:srgbClr val="0536D2"/>
                </a:solidFill>
                <a:ea typeface="SimSun" panose="02010600030101010101" pitchFamily="2" charset="-122"/>
              </a:rPr>
              <a:t>i</a:t>
            </a:r>
            <a:r>
              <a:rPr lang="en-US" altLang="zh-CN" i="1" baseline="-25000" dirty="0" smtClean="0">
                <a:solidFill>
                  <a:srgbClr val="000000"/>
                </a:solidFill>
                <a:ea typeface="SimSun" panose="02010600030101010101" pitchFamily="2" charset="-122"/>
              </a:rPr>
              <a:t> </a:t>
            </a:r>
            <a:r>
              <a:rPr lang="en-US" altLang="zh-CN" dirty="0" smtClean="0">
                <a:solidFill>
                  <a:srgbClr val="000000"/>
                </a:solidFill>
                <a:ea typeface="SimSun" panose="02010600030101010101" pitchFamily="2" charset="-122"/>
              </a:rPr>
              <a:t>is the formula according to which the </a:t>
            </a:r>
            <a:r>
              <a:rPr lang="en-US" altLang="zh-CN" dirty="0" smtClean="0">
                <a:solidFill>
                  <a:schemeClr val="accent2"/>
                </a:solidFill>
                <a:ea typeface="SimSun" panose="02010600030101010101" pitchFamily="2" charset="-122"/>
              </a:rPr>
              <a:t>primary horizontal fragment </a:t>
            </a:r>
            <a:r>
              <a:rPr lang="en-US" altLang="zh-CN" i="1" dirty="0" smtClean="0">
                <a:solidFill>
                  <a:schemeClr val="accent2"/>
                </a:solidFill>
                <a:ea typeface="SimSun" panose="02010600030101010101" pitchFamily="2" charset="-122"/>
              </a:rPr>
              <a:t>S</a:t>
            </a:r>
            <a:r>
              <a:rPr lang="en-US" altLang="zh-CN" i="1" baseline="-25000" dirty="0" smtClean="0">
                <a:solidFill>
                  <a:schemeClr val="accent2"/>
                </a:solidFill>
                <a:ea typeface="SimSun" panose="02010600030101010101" pitchFamily="2" charset="-122"/>
              </a:rPr>
              <a:t>i</a:t>
            </a:r>
            <a:r>
              <a:rPr lang="en-US" altLang="zh-CN" i="1" dirty="0" smtClean="0">
                <a:solidFill>
                  <a:srgbClr val="000000"/>
                </a:solidFill>
                <a:ea typeface="SimSun" panose="02010600030101010101" pitchFamily="2" charset="-122"/>
              </a:rPr>
              <a:t> </a:t>
            </a:r>
            <a:r>
              <a:rPr lang="en-US" altLang="zh-CN" dirty="0" smtClean="0">
                <a:solidFill>
                  <a:srgbClr val="000000"/>
                </a:solidFill>
                <a:ea typeface="SimSun" panose="02010600030101010101" pitchFamily="2" charset="-122"/>
              </a:rPr>
              <a:t>is defined</a:t>
            </a:r>
          </a:p>
          <a:p>
            <a:pPr lvl="1">
              <a:buFont typeface="Wingdings 2" panose="05020102010507070707" pitchFamily="18" charset="2"/>
              <a:buChar char="E"/>
            </a:pPr>
            <a:r>
              <a:rPr lang="en-US" altLang="zh-CN" sz="2400" dirty="0" smtClean="0">
                <a:solidFill>
                  <a:srgbClr val="000000"/>
                </a:solidFill>
                <a:ea typeface="SimSun" panose="02010600030101010101" pitchFamily="2" charset="-122"/>
              </a:rPr>
              <a:t>Main objective: </a:t>
            </a:r>
            <a:r>
              <a:rPr lang="en-US" altLang="zh-CN" sz="2400" dirty="0" smtClean="0">
                <a:solidFill>
                  <a:srgbClr val="0536D2"/>
                </a:solidFill>
                <a:ea typeface="SimSun" panose="02010600030101010101" pitchFamily="2" charset="-122"/>
              </a:rPr>
              <a:t>efficient join</a:t>
            </a:r>
            <a:endParaRPr lang="zh-CN" altLang="en-US" sz="2400" dirty="0" smtClean="0">
              <a:solidFill>
                <a:srgbClr val="0536D2"/>
              </a:solidFill>
              <a:ea typeface="SimSun" panose="02010600030101010101" pitchFamily="2" charset="-122"/>
            </a:endParaRPr>
          </a:p>
        </p:txBody>
      </p:sp>
      <p:graphicFrame>
        <p:nvGraphicFramePr>
          <p:cNvPr id="104452" name="Object 5"/>
          <p:cNvGraphicFramePr>
            <a:graphicFrameLocks noChangeAspect="1"/>
          </p:cNvGraphicFramePr>
          <p:nvPr/>
        </p:nvGraphicFramePr>
        <p:xfrm>
          <a:off x="2114550" y="2303463"/>
          <a:ext cx="1373188" cy="561975"/>
        </p:xfrm>
        <a:graphic>
          <a:graphicData uri="http://schemas.openxmlformats.org/presentationml/2006/ole">
            <mc:AlternateContent xmlns:mc="http://schemas.openxmlformats.org/markup-compatibility/2006">
              <mc:Choice xmlns:v="urn:schemas-microsoft-com:vml" Requires="v">
                <p:oleObj spid="_x0000_s104539" name="Equation" r:id="rId4" imgW="400050" imgH="66675" progId="Equation.3">
                  <p:embed/>
                </p:oleObj>
              </mc:Choice>
              <mc:Fallback>
                <p:oleObj name="Equation" r:id="rId4" imgW="400050" imgH="6667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4550" y="2303463"/>
                        <a:ext cx="137318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3" name="Object 6"/>
          <p:cNvGraphicFramePr>
            <a:graphicFrameLocks noChangeAspect="1"/>
          </p:cNvGraphicFramePr>
          <p:nvPr/>
        </p:nvGraphicFramePr>
        <p:xfrm>
          <a:off x="3276600" y="2300288"/>
          <a:ext cx="2246313" cy="561975"/>
        </p:xfrm>
        <a:graphic>
          <a:graphicData uri="http://schemas.openxmlformats.org/presentationml/2006/ole">
            <mc:AlternateContent xmlns:mc="http://schemas.openxmlformats.org/markup-compatibility/2006">
              <mc:Choice xmlns:v="urn:schemas-microsoft-com:vml" Requires="v">
                <p:oleObj spid="_x0000_s104540" name="Equation" r:id="rId6" imgW="752458" imgH="66675" progId="Equation.3">
                  <p:embed/>
                </p:oleObj>
              </mc:Choice>
              <mc:Fallback>
                <p:oleObj name="Equation" r:id="rId6" imgW="752458" imgH="6667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300288"/>
                        <a:ext cx="2246313"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矩形 5"/>
          <p:cNvSpPr/>
          <p:nvPr/>
        </p:nvSpPr>
        <p:spPr>
          <a:xfrm>
            <a:off x="841375" y="5094288"/>
            <a:ext cx="7000875" cy="1089025"/>
          </a:xfrm>
          <a:prstGeom prst="rect">
            <a:avLst/>
          </a:prstGeom>
        </p:spPr>
        <p:txBody>
          <a:bodyPr>
            <a:spAutoFit/>
          </a:bodyPr>
          <a:lstStyle/>
          <a:p>
            <a:pPr algn="just">
              <a:lnSpc>
                <a:spcPct val="90000"/>
              </a:lnSpc>
              <a:defRPr/>
            </a:pPr>
            <a:r>
              <a:rPr lang="en-US" altLang="zh-CN" sz="1800" b="1" dirty="0">
                <a:ea typeface="宋体" charset="-122"/>
              </a:rPr>
              <a:t>The difference between a </a:t>
            </a:r>
            <a:r>
              <a:rPr lang="en-US" altLang="zh-CN" sz="1800" b="1" dirty="0">
                <a:solidFill>
                  <a:schemeClr val="accent6"/>
                </a:solidFill>
                <a:ea typeface="宋体" charset="-122"/>
              </a:rPr>
              <a:t>semi-join</a:t>
            </a:r>
            <a:r>
              <a:rPr lang="en-US" altLang="zh-CN" sz="1800" b="1" dirty="0">
                <a:ea typeface="宋体" charset="-122"/>
              </a:rPr>
              <a:t> and a </a:t>
            </a:r>
            <a:r>
              <a:rPr lang="en-US" altLang="zh-CN" sz="1800" b="1" dirty="0">
                <a:solidFill>
                  <a:schemeClr val="accent6"/>
                </a:solidFill>
                <a:ea typeface="宋体" charset="-122"/>
              </a:rPr>
              <a:t>conventional join </a:t>
            </a:r>
            <a:r>
              <a:rPr lang="en-US" altLang="zh-CN" sz="1800" b="1" dirty="0">
                <a:ea typeface="宋体" charset="-122"/>
              </a:rPr>
              <a:t>is that rows in the first table will be </a:t>
            </a:r>
            <a:r>
              <a:rPr lang="en-US" altLang="zh-CN" sz="1800" b="1" dirty="0">
                <a:solidFill>
                  <a:schemeClr val="accent6"/>
                </a:solidFill>
                <a:ea typeface="宋体" charset="-122"/>
              </a:rPr>
              <a:t>returned at most once</a:t>
            </a:r>
            <a:r>
              <a:rPr lang="en-US" altLang="zh-CN" sz="1800" b="1" dirty="0">
                <a:ea typeface="宋体" charset="-122"/>
              </a:rPr>
              <a:t>. Even if the second table contains two matches for a row in the first table, </a:t>
            </a:r>
            <a:r>
              <a:rPr lang="en-US" altLang="zh-CN" sz="1800" b="1" dirty="0">
                <a:solidFill>
                  <a:schemeClr val="accent6"/>
                </a:solidFill>
                <a:ea typeface="宋体" charset="-122"/>
              </a:rPr>
              <a:t>only one copy of the row will be returned</a:t>
            </a:r>
            <a:r>
              <a:rPr lang="en-US" altLang="zh-CN" sz="1800" b="1" dirty="0">
                <a:ea typeface="宋体" charset="-122"/>
              </a:rPr>
              <a:t>. </a:t>
            </a:r>
          </a:p>
        </p:txBody>
      </p:sp>
    </p:spTree>
  </p:cSld>
  <p:clrMapOvr>
    <a:masterClrMapping/>
  </p:clrMapOvr>
  <p:transition>
    <p:pull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ea typeface="SimSun" panose="02010600030101010101" pitchFamily="2" charset="-122"/>
              </a:rPr>
              <a:t>Top-down Design Process</a:t>
            </a:r>
            <a:endParaRPr lang="zh-CN" altLang="en-US" sz="2400" smtClean="0">
              <a:ea typeface="SimSun" panose="02010600030101010101" pitchFamily="2" charset="-122"/>
            </a:endParaRPr>
          </a:p>
        </p:txBody>
      </p:sp>
      <p:grpSp>
        <p:nvGrpSpPr>
          <p:cNvPr id="2" name="Group 51"/>
          <p:cNvGrpSpPr>
            <a:grpSpLocks/>
          </p:cNvGrpSpPr>
          <p:nvPr/>
        </p:nvGrpSpPr>
        <p:grpSpPr bwMode="auto">
          <a:xfrm>
            <a:off x="1112838" y="2914650"/>
            <a:ext cx="1131887" cy="801688"/>
            <a:chOff x="701" y="1836"/>
            <a:chExt cx="713" cy="505"/>
          </a:xfrm>
        </p:grpSpPr>
        <p:sp>
          <p:nvSpPr>
            <p:cNvPr id="14397" name="AutoShape 14"/>
            <p:cNvSpPr>
              <a:spLocks noChangeArrowheads="1"/>
            </p:cNvSpPr>
            <p:nvPr/>
          </p:nvSpPr>
          <p:spPr bwMode="auto">
            <a:xfrm>
              <a:off x="701" y="2057"/>
              <a:ext cx="713" cy="284"/>
            </a:xfrm>
            <a:prstGeom prst="flowChartTerminator">
              <a:avLst/>
            </a:prstGeom>
            <a:solidFill>
              <a:srgbClr val="8643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GCS</a:t>
              </a:r>
            </a:p>
          </p:txBody>
        </p:sp>
        <p:cxnSp>
          <p:nvCxnSpPr>
            <p:cNvPr id="14398" name="AutoShape 20"/>
            <p:cNvCxnSpPr>
              <a:cxnSpLocks noChangeShapeType="1"/>
              <a:stCxn id="14370" idx="2"/>
              <a:endCxn id="14397" idx="0"/>
            </p:cNvCxnSpPr>
            <p:nvPr/>
          </p:nvCxnSpPr>
          <p:spPr bwMode="auto">
            <a:xfrm>
              <a:off x="1058" y="1836"/>
              <a:ext cx="0" cy="221"/>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3" name="Group 52"/>
          <p:cNvGrpSpPr>
            <a:grpSpLocks/>
          </p:cNvGrpSpPr>
          <p:nvPr/>
        </p:nvGrpSpPr>
        <p:grpSpPr bwMode="auto">
          <a:xfrm>
            <a:off x="4845050" y="2947988"/>
            <a:ext cx="2016125" cy="768350"/>
            <a:chOff x="2564" y="1835"/>
            <a:chExt cx="1107" cy="506"/>
          </a:xfrm>
        </p:grpSpPr>
        <p:sp>
          <p:nvSpPr>
            <p:cNvPr id="14395" name="AutoShape 12"/>
            <p:cNvSpPr>
              <a:spLocks noChangeArrowheads="1"/>
            </p:cNvSpPr>
            <p:nvPr/>
          </p:nvSpPr>
          <p:spPr bwMode="auto">
            <a:xfrm>
              <a:off x="2958" y="2057"/>
              <a:ext cx="713" cy="284"/>
            </a:xfrm>
            <a:prstGeom prst="flowChartTerminator">
              <a:avLst/>
            </a:prstGeom>
            <a:solidFill>
              <a:srgbClr val="8643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External</a:t>
              </a:r>
              <a:br>
                <a:rPr lang="en-US" altLang="zh-CN" sz="1400" b="0">
                  <a:solidFill>
                    <a:schemeClr val="bg1"/>
                  </a:solidFill>
                  <a:latin typeface="Arial Black" panose="020B0A04020102020204" pitchFamily="34" charset="0"/>
                  <a:ea typeface="SimSun" panose="02010600030101010101" pitchFamily="2" charset="-122"/>
                </a:rPr>
              </a:br>
              <a:r>
                <a:rPr lang="en-US" altLang="zh-CN" sz="1400" b="0">
                  <a:solidFill>
                    <a:schemeClr val="bg1"/>
                  </a:solidFill>
                  <a:latin typeface="Arial Black" panose="020B0A04020102020204" pitchFamily="34" charset="0"/>
                  <a:ea typeface="SimSun" panose="02010600030101010101" pitchFamily="2" charset="-122"/>
                </a:rPr>
                <a:t>Schema</a:t>
              </a:r>
            </a:p>
          </p:txBody>
        </p:sp>
        <p:cxnSp>
          <p:nvCxnSpPr>
            <p:cNvPr id="14396" name="AutoShape 22"/>
            <p:cNvCxnSpPr>
              <a:cxnSpLocks noChangeShapeType="1"/>
              <a:stCxn id="14389" idx="2"/>
              <a:endCxn id="14395" idx="0"/>
            </p:cNvCxnSpPr>
            <p:nvPr/>
          </p:nvCxnSpPr>
          <p:spPr bwMode="auto">
            <a:xfrm>
              <a:off x="2564" y="1835"/>
              <a:ext cx="751" cy="222"/>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4" name="Group 56"/>
          <p:cNvGrpSpPr>
            <a:grpSpLocks/>
          </p:cNvGrpSpPr>
          <p:nvPr/>
        </p:nvGrpSpPr>
        <p:grpSpPr bwMode="auto">
          <a:xfrm>
            <a:off x="4065588" y="4264025"/>
            <a:ext cx="1585912" cy="450850"/>
            <a:chOff x="2561" y="2686"/>
            <a:chExt cx="999" cy="284"/>
          </a:xfrm>
        </p:grpSpPr>
        <p:sp>
          <p:nvSpPr>
            <p:cNvPr id="14393" name="AutoShape 15"/>
            <p:cNvSpPr>
              <a:spLocks noChangeArrowheads="1"/>
            </p:cNvSpPr>
            <p:nvPr/>
          </p:nvSpPr>
          <p:spPr bwMode="auto">
            <a:xfrm>
              <a:off x="2847" y="2686"/>
              <a:ext cx="713" cy="284"/>
            </a:xfrm>
            <a:prstGeom prst="flowChartTerminator">
              <a:avLst/>
            </a:prstGeom>
            <a:solidFill>
              <a:srgbClr val="8643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LCS</a:t>
              </a:r>
            </a:p>
          </p:txBody>
        </p:sp>
        <p:cxnSp>
          <p:nvCxnSpPr>
            <p:cNvPr id="14394" name="AutoShape 26"/>
            <p:cNvCxnSpPr>
              <a:cxnSpLocks noChangeShapeType="1"/>
              <a:stCxn id="14383" idx="3"/>
              <a:endCxn id="14393" idx="1"/>
            </p:cNvCxnSpPr>
            <p:nvPr/>
          </p:nvCxnSpPr>
          <p:spPr bwMode="auto">
            <a:xfrm>
              <a:off x="2561" y="2828"/>
              <a:ext cx="286"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5" name="Group 50"/>
          <p:cNvGrpSpPr>
            <a:grpSpLocks/>
          </p:cNvGrpSpPr>
          <p:nvPr/>
        </p:nvGrpSpPr>
        <p:grpSpPr bwMode="auto">
          <a:xfrm>
            <a:off x="2316163" y="2171700"/>
            <a:ext cx="2390775" cy="741363"/>
            <a:chOff x="1459" y="1368"/>
            <a:chExt cx="1506" cy="467"/>
          </a:xfrm>
        </p:grpSpPr>
        <p:sp>
          <p:nvSpPr>
            <p:cNvPr id="14389" name="Rectangle 7"/>
            <p:cNvSpPr>
              <a:spLocks noChangeArrowheads="1"/>
            </p:cNvSpPr>
            <p:nvPr/>
          </p:nvSpPr>
          <p:spPr bwMode="auto">
            <a:xfrm>
              <a:off x="2162" y="1503"/>
              <a:ext cx="803" cy="332"/>
            </a:xfrm>
            <a:prstGeom prst="rect">
              <a:avLst/>
            </a:prstGeom>
            <a:solidFill>
              <a:srgbClr val="0080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View</a:t>
              </a:r>
              <a:br>
                <a:rPr lang="en-US" altLang="zh-CN" sz="1400" b="0">
                  <a:solidFill>
                    <a:schemeClr val="bg1"/>
                  </a:solidFill>
                  <a:latin typeface="Arial Black" panose="020B0A04020102020204" pitchFamily="34" charset="0"/>
                  <a:ea typeface="SimSun" panose="02010600030101010101" pitchFamily="2" charset="-122"/>
                </a:rPr>
              </a:br>
              <a:r>
                <a:rPr lang="en-US" altLang="zh-CN" sz="1400" b="0">
                  <a:solidFill>
                    <a:schemeClr val="bg1"/>
                  </a:solidFill>
                  <a:latin typeface="Arial Black" panose="020B0A04020102020204" pitchFamily="34" charset="0"/>
                  <a:ea typeface="SimSun" panose="02010600030101010101" pitchFamily="2" charset="-122"/>
                </a:rPr>
                <a:t>Design</a:t>
              </a:r>
            </a:p>
          </p:txBody>
        </p:sp>
        <p:cxnSp>
          <p:nvCxnSpPr>
            <p:cNvPr id="14390" name="AutoShape 19"/>
            <p:cNvCxnSpPr>
              <a:cxnSpLocks noChangeShapeType="1"/>
              <a:stCxn id="14374" idx="2"/>
              <a:endCxn id="14389" idx="0"/>
            </p:cNvCxnSpPr>
            <p:nvPr/>
          </p:nvCxnSpPr>
          <p:spPr bwMode="auto">
            <a:xfrm>
              <a:off x="1834" y="1368"/>
              <a:ext cx="730" cy="13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14391" name="AutoShape 30"/>
            <p:cNvCxnSpPr>
              <a:cxnSpLocks noChangeShapeType="1"/>
              <a:stCxn id="14370" idx="3"/>
              <a:endCxn id="14389" idx="1"/>
            </p:cNvCxnSpPr>
            <p:nvPr/>
          </p:nvCxnSpPr>
          <p:spPr bwMode="auto">
            <a:xfrm flipV="1">
              <a:off x="1459" y="1669"/>
              <a:ext cx="703" cy="1"/>
            </a:xfrm>
            <a:prstGeom prst="straightConnector1">
              <a:avLst/>
            </a:prstGeom>
            <a:noFill/>
            <a:ln w="12700">
              <a:solidFill>
                <a:schemeClr val="tx1"/>
              </a:solidFill>
              <a:round/>
              <a:headEnd type="triangle" w="sm" len="sm"/>
              <a:tailEnd type="triangle" w="sm" len="sm"/>
            </a:ln>
            <a:extLst>
              <a:ext uri="{909E8E84-426E-40DD-AFC4-6F175D3DCCD1}">
                <a14:hiddenFill xmlns:a14="http://schemas.microsoft.com/office/drawing/2010/main">
                  <a:noFill/>
                </a14:hiddenFill>
              </a:ext>
            </a:extLst>
          </p:spPr>
        </p:cxnSp>
        <p:sp>
          <p:nvSpPr>
            <p:cNvPr id="14392" name="Text Box 31"/>
            <p:cNvSpPr txBox="1">
              <a:spLocks noChangeArrowheads="1"/>
            </p:cNvSpPr>
            <p:nvPr/>
          </p:nvSpPr>
          <p:spPr bwMode="auto">
            <a:xfrm>
              <a:off x="1487" y="1532"/>
              <a:ext cx="6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200" b="0">
                  <a:latin typeface="Arial Black" panose="020B0A04020102020204" pitchFamily="34" charset="0"/>
                  <a:ea typeface="SimSun" panose="02010600030101010101" pitchFamily="2" charset="-122"/>
                </a:rPr>
                <a:t>View</a:t>
              </a:r>
              <a:br>
                <a:rPr lang="en-US" altLang="zh-CN" sz="1200" b="0">
                  <a:latin typeface="Arial Black" panose="020B0A04020102020204" pitchFamily="34" charset="0"/>
                  <a:ea typeface="SimSun" panose="02010600030101010101" pitchFamily="2" charset="-122"/>
                </a:rPr>
              </a:br>
              <a:r>
                <a:rPr lang="en-US" altLang="zh-CN" sz="1200" b="0">
                  <a:latin typeface="Arial Black" panose="020B0A04020102020204" pitchFamily="34" charset="0"/>
                  <a:ea typeface="SimSun" panose="02010600030101010101" pitchFamily="2" charset="-122"/>
                </a:rPr>
                <a:t>Integration</a:t>
              </a:r>
            </a:p>
          </p:txBody>
        </p:sp>
      </p:grpSp>
      <p:sp>
        <p:nvSpPr>
          <p:cNvPr id="307232" name="Text Box 32"/>
          <p:cNvSpPr txBox="1">
            <a:spLocks noChangeArrowheads="1"/>
          </p:cNvSpPr>
          <p:nvPr/>
        </p:nvSpPr>
        <p:spPr bwMode="auto">
          <a:xfrm>
            <a:off x="598488" y="5813425"/>
            <a:ext cx="1136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latin typeface="Arial Black" panose="020B0A04020102020204" pitchFamily="34" charset="0"/>
                <a:ea typeface="SimSun" panose="02010600030101010101" pitchFamily="2" charset="-122"/>
              </a:rPr>
              <a:t>Feedback</a:t>
            </a:r>
          </a:p>
        </p:txBody>
      </p:sp>
      <p:grpSp>
        <p:nvGrpSpPr>
          <p:cNvPr id="6" name="Group 55"/>
          <p:cNvGrpSpPr>
            <a:grpSpLocks/>
          </p:cNvGrpSpPr>
          <p:nvPr/>
        </p:nvGrpSpPr>
        <p:grpSpPr bwMode="auto">
          <a:xfrm>
            <a:off x="600075" y="2913063"/>
            <a:ext cx="5611813" cy="1839912"/>
            <a:chOff x="378" y="1835"/>
            <a:chExt cx="3535" cy="1159"/>
          </a:xfrm>
        </p:grpSpPr>
        <p:grpSp>
          <p:nvGrpSpPr>
            <p:cNvPr id="14381" name="Group 53"/>
            <p:cNvGrpSpPr>
              <a:grpSpLocks/>
            </p:cNvGrpSpPr>
            <p:nvPr/>
          </p:nvGrpSpPr>
          <p:grpSpPr bwMode="auto">
            <a:xfrm>
              <a:off x="1058" y="1835"/>
              <a:ext cx="2855" cy="1159"/>
              <a:chOff x="1058" y="1835"/>
              <a:chExt cx="2855" cy="1159"/>
            </a:xfrm>
          </p:grpSpPr>
          <p:sp>
            <p:nvSpPr>
              <p:cNvPr id="14383" name="Rectangle 8"/>
              <p:cNvSpPr>
                <a:spLocks noChangeArrowheads="1"/>
              </p:cNvSpPr>
              <p:nvPr/>
            </p:nvSpPr>
            <p:spPr bwMode="auto">
              <a:xfrm>
                <a:off x="1758" y="2662"/>
                <a:ext cx="803" cy="332"/>
              </a:xfrm>
              <a:prstGeom prst="rect">
                <a:avLst/>
              </a:prstGeom>
              <a:solidFill>
                <a:schemeClr val="accent2"/>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accent1"/>
                    </a:solidFill>
                    <a:latin typeface="Arial Black" panose="020B0A04020102020204" pitchFamily="34" charset="0"/>
                    <a:ea typeface="SimSun" panose="02010600030101010101" pitchFamily="2" charset="-122"/>
                  </a:rPr>
                  <a:t>Distribution</a:t>
                </a:r>
                <a:br>
                  <a:rPr lang="en-US" altLang="zh-CN" sz="1400" b="0">
                    <a:solidFill>
                      <a:schemeClr val="accent1"/>
                    </a:solidFill>
                    <a:latin typeface="Arial Black" panose="020B0A04020102020204" pitchFamily="34" charset="0"/>
                    <a:ea typeface="SimSun" panose="02010600030101010101" pitchFamily="2" charset="-122"/>
                  </a:rPr>
                </a:br>
                <a:r>
                  <a:rPr lang="en-US" altLang="zh-CN" sz="1400" b="0">
                    <a:solidFill>
                      <a:schemeClr val="accent1"/>
                    </a:solidFill>
                    <a:latin typeface="Arial Black" panose="020B0A04020102020204" pitchFamily="34" charset="0"/>
                    <a:ea typeface="SimSun" panose="02010600030101010101" pitchFamily="2" charset="-122"/>
                  </a:rPr>
                  <a:t>Design</a:t>
                </a:r>
              </a:p>
            </p:txBody>
          </p:sp>
          <p:sp>
            <p:nvSpPr>
              <p:cNvPr id="14384" name="AutoShape 13"/>
              <p:cNvSpPr>
                <a:spLocks noChangeArrowheads="1"/>
              </p:cNvSpPr>
              <p:nvPr/>
            </p:nvSpPr>
            <p:spPr bwMode="auto">
              <a:xfrm>
                <a:off x="1621" y="2057"/>
                <a:ext cx="713" cy="284"/>
              </a:xfrm>
              <a:prstGeom prst="flowChartTerminator">
                <a:avLst/>
              </a:prstGeom>
              <a:solidFill>
                <a:srgbClr val="8643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Access</a:t>
                </a:r>
                <a:br>
                  <a:rPr lang="en-US" altLang="zh-CN" sz="1400" b="0">
                    <a:solidFill>
                      <a:schemeClr val="bg1"/>
                    </a:solidFill>
                    <a:latin typeface="Arial Black" panose="020B0A04020102020204" pitchFamily="34" charset="0"/>
                    <a:ea typeface="SimSun" panose="02010600030101010101" pitchFamily="2" charset="-122"/>
                  </a:rPr>
                </a:br>
                <a:r>
                  <a:rPr lang="en-US" altLang="zh-CN" sz="1400" b="0">
                    <a:solidFill>
                      <a:schemeClr val="bg1"/>
                    </a:solidFill>
                    <a:latin typeface="Arial Black" panose="020B0A04020102020204" pitchFamily="34" charset="0"/>
                    <a:ea typeface="SimSun" panose="02010600030101010101" pitchFamily="2" charset="-122"/>
                  </a:rPr>
                  <a:t>Information</a:t>
                </a:r>
              </a:p>
            </p:txBody>
          </p:sp>
          <p:cxnSp>
            <p:nvCxnSpPr>
              <p:cNvPr id="14385" name="AutoShape 21"/>
              <p:cNvCxnSpPr>
                <a:cxnSpLocks noChangeShapeType="1"/>
                <a:stCxn id="14389" idx="2"/>
                <a:endCxn id="14384" idx="0"/>
              </p:cNvCxnSpPr>
              <p:nvPr/>
            </p:nvCxnSpPr>
            <p:spPr bwMode="auto">
              <a:xfrm flipH="1">
                <a:off x="1978" y="1835"/>
                <a:ext cx="586" cy="222"/>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14386" name="AutoShape 23"/>
              <p:cNvCxnSpPr>
                <a:cxnSpLocks noChangeShapeType="1"/>
                <a:stCxn id="14384" idx="2"/>
                <a:endCxn id="14383" idx="0"/>
              </p:cNvCxnSpPr>
              <p:nvPr/>
            </p:nvCxnSpPr>
            <p:spPr bwMode="auto">
              <a:xfrm>
                <a:off x="1978" y="2341"/>
                <a:ext cx="182" cy="321"/>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14387" name="AutoShape 24"/>
              <p:cNvCxnSpPr>
                <a:cxnSpLocks noChangeShapeType="1"/>
                <a:stCxn id="14397" idx="2"/>
                <a:endCxn id="14383" idx="0"/>
              </p:cNvCxnSpPr>
              <p:nvPr/>
            </p:nvCxnSpPr>
            <p:spPr bwMode="auto">
              <a:xfrm>
                <a:off x="1058" y="2341"/>
                <a:ext cx="1102" cy="321"/>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14388" name="AutoShape 25"/>
              <p:cNvCxnSpPr>
                <a:cxnSpLocks noChangeShapeType="1"/>
                <a:stCxn id="14395" idx="2"/>
                <a:endCxn id="14383" idx="0"/>
              </p:cNvCxnSpPr>
              <p:nvPr/>
            </p:nvCxnSpPr>
            <p:spPr bwMode="auto">
              <a:xfrm flipH="1">
                <a:off x="2159" y="2341"/>
                <a:ext cx="1754" cy="321"/>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cxnSp>
          <p:nvCxnSpPr>
            <p:cNvPr id="14382" name="AutoShape 34"/>
            <p:cNvCxnSpPr>
              <a:cxnSpLocks noChangeShapeType="1"/>
              <a:stCxn id="14376" idx="3"/>
              <a:endCxn id="14383" idx="1"/>
            </p:cNvCxnSpPr>
            <p:nvPr/>
          </p:nvCxnSpPr>
          <p:spPr bwMode="auto">
            <a:xfrm flipV="1">
              <a:off x="378" y="2828"/>
              <a:ext cx="1380" cy="7"/>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grpSp>
        <p:nvGrpSpPr>
          <p:cNvPr id="8" name="Group 58"/>
          <p:cNvGrpSpPr>
            <a:grpSpLocks/>
          </p:cNvGrpSpPr>
          <p:nvPr/>
        </p:nvGrpSpPr>
        <p:grpSpPr bwMode="auto">
          <a:xfrm>
            <a:off x="754063" y="5545138"/>
            <a:ext cx="6535737" cy="857250"/>
            <a:chOff x="475" y="3493"/>
            <a:chExt cx="4117" cy="540"/>
          </a:xfrm>
        </p:grpSpPr>
        <p:sp>
          <p:nvSpPr>
            <p:cNvPr id="14378" name="Rectangle 10"/>
            <p:cNvSpPr>
              <a:spLocks noChangeArrowheads="1"/>
            </p:cNvSpPr>
            <p:nvPr/>
          </p:nvSpPr>
          <p:spPr bwMode="auto">
            <a:xfrm>
              <a:off x="3789" y="3701"/>
              <a:ext cx="803" cy="332"/>
            </a:xfrm>
            <a:prstGeom prst="rect">
              <a:avLst/>
            </a:prstGeom>
            <a:solidFill>
              <a:srgbClr val="0080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Observation</a:t>
              </a:r>
              <a:br>
                <a:rPr lang="en-US" altLang="zh-CN" sz="1400" b="0">
                  <a:solidFill>
                    <a:schemeClr val="bg1"/>
                  </a:solidFill>
                  <a:latin typeface="Arial Black" panose="020B0A04020102020204" pitchFamily="34" charset="0"/>
                  <a:ea typeface="SimSun" panose="02010600030101010101" pitchFamily="2" charset="-122"/>
                </a:rPr>
              </a:br>
              <a:r>
                <a:rPr lang="en-US" altLang="zh-CN" sz="1400" b="0">
                  <a:solidFill>
                    <a:schemeClr val="bg1"/>
                  </a:solidFill>
                  <a:latin typeface="Arial Black" panose="020B0A04020102020204" pitchFamily="34" charset="0"/>
                  <a:ea typeface="SimSun" panose="02010600030101010101" pitchFamily="2" charset="-122"/>
                </a:rPr>
                <a:t>&amp; Monitoring</a:t>
              </a:r>
            </a:p>
          </p:txBody>
        </p:sp>
        <p:cxnSp>
          <p:nvCxnSpPr>
            <p:cNvPr id="14379" name="AutoShape 29"/>
            <p:cNvCxnSpPr>
              <a:cxnSpLocks noChangeShapeType="1"/>
              <a:stCxn id="14366" idx="2"/>
              <a:endCxn id="14378" idx="0"/>
            </p:cNvCxnSpPr>
            <p:nvPr/>
          </p:nvCxnSpPr>
          <p:spPr bwMode="auto">
            <a:xfrm>
              <a:off x="4191" y="3493"/>
              <a:ext cx="0" cy="208"/>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14380" name="AutoShape 35"/>
            <p:cNvCxnSpPr>
              <a:cxnSpLocks noChangeShapeType="1"/>
              <a:stCxn id="14378" idx="1"/>
              <a:endCxn id="14377" idx="0"/>
            </p:cNvCxnSpPr>
            <p:nvPr/>
          </p:nvCxnSpPr>
          <p:spPr bwMode="auto">
            <a:xfrm flipH="1">
              <a:off x="475" y="3867"/>
              <a:ext cx="3314" cy="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grpSp>
        <p:nvGrpSpPr>
          <p:cNvPr id="9" name="Group 48"/>
          <p:cNvGrpSpPr>
            <a:grpSpLocks/>
          </p:cNvGrpSpPr>
          <p:nvPr/>
        </p:nvGrpSpPr>
        <p:grpSpPr bwMode="auto">
          <a:xfrm>
            <a:off x="-90488" y="1295400"/>
            <a:ext cx="3567113" cy="4852988"/>
            <a:chOff x="-57" y="816"/>
            <a:chExt cx="2247" cy="3057"/>
          </a:xfrm>
        </p:grpSpPr>
        <p:sp>
          <p:nvSpPr>
            <p:cNvPr id="14373" name="Rectangle 5"/>
            <p:cNvSpPr>
              <a:spLocks noChangeArrowheads="1"/>
            </p:cNvSpPr>
            <p:nvPr/>
          </p:nvSpPr>
          <p:spPr bwMode="auto">
            <a:xfrm>
              <a:off x="462" y="816"/>
              <a:ext cx="803" cy="332"/>
            </a:xfrm>
            <a:prstGeom prst="rect">
              <a:avLst/>
            </a:prstGeom>
            <a:solidFill>
              <a:srgbClr val="0080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Requirements</a:t>
              </a:r>
              <a:br>
                <a:rPr lang="en-US" altLang="zh-CN" sz="1400" b="0">
                  <a:solidFill>
                    <a:schemeClr val="bg1"/>
                  </a:solidFill>
                  <a:latin typeface="Arial Black" panose="020B0A04020102020204" pitchFamily="34" charset="0"/>
                  <a:ea typeface="SimSun" panose="02010600030101010101" pitchFamily="2" charset="-122"/>
                </a:rPr>
              </a:br>
              <a:r>
                <a:rPr lang="en-US" altLang="zh-CN" sz="1400" b="0">
                  <a:solidFill>
                    <a:schemeClr val="bg1"/>
                  </a:solidFill>
                  <a:latin typeface="Arial Black" panose="020B0A04020102020204" pitchFamily="34" charset="0"/>
                  <a:ea typeface="SimSun" panose="02010600030101010101" pitchFamily="2" charset="-122"/>
                </a:rPr>
                <a:t>Analysis</a:t>
              </a:r>
            </a:p>
          </p:txBody>
        </p:sp>
        <p:sp>
          <p:nvSpPr>
            <p:cNvPr id="14374" name="AutoShape 11"/>
            <p:cNvSpPr>
              <a:spLocks noChangeArrowheads="1"/>
            </p:cNvSpPr>
            <p:nvPr/>
          </p:nvSpPr>
          <p:spPr bwMode="auto">
            <a:xfrm>
              <a:off x="1477" y="1084"/>
              <a:ext cx="713" cy="284"/>
            </a:xfrm>
            <a:prstGeom prst="flowChartTerminator">
              <a:avLst/>
            </a:prstGeom>
            <a:solidFill>
              <a:srgbClr val="8643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rgbClr val="FF0000"/>
                  </a:solidFill>
                  <a:latin typeface="Arial Black" panose="020B0A04020102020204" pitchFamily="34" charset="0"/>
                  <a:ea typeface="SimSun" panose="02010600030101010101" pitchFamily="2" charset="-122"/>
                </a:rPr>
                <a:t>Objectives</a:t>
              </a:r>
            </a:p>
          </p:txBody>
        </p:sp>
        <p:cxnSp>
          <p:nvCxnSpPr>
            <p:cNvPr id="14375" name="AutoShape 17"/>
            <p:cNvCxnSpPr>
              <a:cxnSpLocks noChangeShapeType="1"/>
              <a:stCxn id="14373" idx="3"/>
              <a:endCxn id="14374" idx="0"/>
            </p:cNvCxnSpPr>
            <p:nvPr/>
          </p:nvCxnSpPr>
          <p:spPr bwMode="auto">
            <a:xfrm>
              <a:off x="1265" y="982"/>
              <a:ext cx="569" cy="102"/>
            </a:xfrm>
            <a:prstGeom prst="bentConnector2">
              <a:avLst/>
            </a:prstGeom>
            <a:noFill/>
            <a:ln w="127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14376" name="Text Box 33"/>
            <p:cNvSpPr txBox="1">
              <a:spLocks noChangeArrowheads="1"/>
            </p:cNvSpPr>
            <p:nvPr/>
          </p:nvSpPr>
          <p:spPr bwMode="auto">
            <a:xfrm>
              <a:off x="-57" y="2672"/>
              <a:ext cx="43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latin typeface="Arial Black" panose="020B0A04020102020204" pitchFamily="34" charset="0"/>
                  <a:ea typeface="SimSun" panose="02010600030101010101" pitchFamily="2" charset="-122"/>
                </a:rPr>
                <a:t>User</a:t>
              </a:r>
              <a:br>
                <a:rPr lang="en-US" altLang="zh-CN" sz="1400" b="0">
                  <a:latin typeface="Arial Black" panose="020B0A04020102020204" pitchFamily="34" charset="0"/>
                  <a:ea typeface="SimSun" panose="02010600030101010101" pitchFamily="2" charset="-122"/>
                </a:rPr>
              </a:br>
              <a:r>
                <a:rPr lang="en-US" altLang="zh-CN" sz="1400" b="0">
                  <a:latin typeface="Arial Black" panose="020B0A04020102020204" pitchFamily="34" charset="0"/>
                  <a:ea typeface="SimSun" panose="02010600030101010101" pitchFamily="2" charset="-122"/>
                </a:rPr>
                <a:t>Input</a:t>
              </a:r>
            </a:p>
          </p:txBody>
        </p:sp>
        <p:sp>
          <p:nvSpPr>
            <p:cNvPr id="14377" name="Line 36"/>
            <p:cNvSpPr>
              <a:spLocks noChangeShapeType="1"/>
            </p:cNvSpPr>
            <p:nvPr/>
          </p:nvSpPr>
          <p:spPr bwMode="auto">
            <a:xfrm flipV="1">
              <a:off x="475" y="1149"/>
              <a:ext cx="0" cy="2724"/>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49"/>
          <p:cNvGrpSpPr>
            <a:grpSpLocks/>
          </p:cNvGrpSpPr>
          <p:nvPr/>
        </p:nvGrpSpPr>
        <p:grpSpPr bwMode="auto">
          <a:xfrm>
            <a:off x="754063" y="2171700"/>
            <a:ext cx="2157412" cy="742950"/>
            <a:chOff x="475" y="1368"/>
            <a:chExt cx="1359" cy="468"/>
          </a:xfrm>
        </p:grpSpPr>
        <p:sp>
          <p:nvSpPr>
            <p:cNvPr id="14370" name="Rectangle 6"/>
            <p:cNvSpPr>
              <a:spLocks noChangeArrowheads="1"/>
            </p:cNvSpPr>
            <p:nvPr/>
          </p:nvSpPr>
          <p:spPr bwMode="auto">
            <a:xfrm>
              <a:off x="656" y="1504"/>
              <a:ext cx="803" cy="332"/>
            </a:xfrm>
            <a:prstGeom prst="rect">
              <a:avLst/>
            </a:prstGeom>
            <a:solidFill>
              <a:srgbClr val="0080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Conceptual</a:t>
              </a:r>
              <a:br>
                <a:rPr lang="en-US" altLang="zh-CN" sz="1400" b="0">
                  <a:solidFill>
                    <a:schemeClr val="bg1"/>
                  </a:solidFill>
                  <a:latin typeface="Arial Black" panose="020B0A04020102020204" pitchFamily="34" charset="0"/>
                  <a:ea typeface="SimSun" panose="02010600030101010101" pitchFamily="2" charset="-122"/>
                </a:rPr>
              </a:br>
              <a:r>
                <a:rPr lang="en-US" altLang="zh-CN" sz="1400" b="0">
                  <a:solidFill>
                    <a:schemeClr val="bg1"/>
                  </a:solidFill>
                  <a:latin typeface="Arial Black" panose="020B0A04020102020204" pitchFamily="34" charset="0"/>
                  <a:ea typeface="SimSun" panose="02010600030101010101" pitchFamily="2" charset="-122"/>
                </a:rPr>
                <a:t>Design</a:t>
              </a:r>
            </a:p>
          </p:txBody>
        </p:sp>
        <p:cxnSp>
          <p:nvCxnSpPr>
            <p:cNvPr id="14371" name="AutoShape 18"/>
            <p:cNvCxnSpPr>
              <a:cxnSpLocks noChangeShapeType="1"/>
              <a:stCxn id="14374" idx="2"/>
              <a:endCxn id="14370" idx="0"/>
            </p:cNvCxnSpPr>
            <p:nvPr/>
          </p:nvCxnSpPr>
          <p:spPr bwMode="auto">
            <a:xfrm flipH="1">
              <a:off x="1058" y="1368"/>
              <a:ext cx="776" cy="136"/>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4372" name="Line 39"/>
            <p:cNvSpPr>
              <a:spLocks noChangeShapeType="1"/>
            </p:cNvSpPr>
            <p:nvPr/>
          </p:nvSpPr>
          <p:spPr bwMode="auto">
            <a:xfrm>
              <a:off x="475" y="1660"/>
              <a:ext cx="178"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57"/>
          <p:cNvGrpSpPr>
            <a:grpSpLocks/>
          </p:cNvGrpSpPr>
          <p:nvPr/>
        </p:nvGrpSpPr>
        <p:grpSpPr bwMode="auto">
          <a:xfrm>
            <a:off x="754063" y="4714875"/>
            <a:ext cx="6464300" cy="868363"/>
            <a:chOff x="475" y="2970"/>
            <a:chExt cx="4072" cy="547"/>
          </a:xfrm>
        </p:grpSpPr>
        <p:sp>
          <p:nvSpPr>
            <p:cNvPr id="14365" name="Rectangle 9"/>
            <p:cNvSpPr>
              <a:spLocks noChangeArrowheads="1"/>
            </p:cNvSpPr>
            <p:nvPr/>
          </p:nvSpPr>
          <p:spPr bwMode="auto">
            <a:xfrm>
              <a:off x="2802" y="3185"/>
              <a:ext cx="803" cy="332"/>
            </a:xfrm>
            <a:prstGeom prst="rect">
              <a:avLst/>
            </a:prstGeom>
            <a:solidFill>
              <a:srgbClr val="0080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Physical</a:t>
              </a:r>
              <a:br>
                <a:rPr lang="en-US" altLang="zh-CN" sz="1400" b="0">
                  <a:solidFill>
                    <a:schemeClr val="bg1"/>
                  </a:solidFill>
                  <a:latin typeface="Arial Black" panose="020B0A04020102020204" pitchFamily="34" charset="0"/>
                  <a:ea typeface="SimSun" panose="02010600030101010101" pitchFamily="2" charset="-122"/>
                </a:rPr>
              </a:br>
              <a:r>
                <a:rPr lang="en-US" altLang="zh-CN" sz="1400" b="0">
                  <a:solidFill>
                    <a:schemeClr val="bg1"/>
                  </a:solidFill>
                  <a:latin typeface="Arial Black" panose="020B0A04020102020204" pitchFamily="34" charset="0"/>
                  <a:ea typeface="SimSun" panose="02010600030101010101" pitchFamily="2" charset="-122"/>
                </a:rPr>
                <a:t>Design</a:t>
              </a:r>
            </a:p>
          </p:txBody>
        </p:sp>
        <p:sp>
          <p:nvSpPr>
            <p:cNvPr id="14366" name="AutoShape 16"/>
            <p:cNvSpPr>
              <a:spLocks noChangeArrowheads="1"/>
            </p:cNvSpPr>
            <p:nvPr/>
          </p:nvSpPr>
          <p:spPr bwMode="auto">
            <a:xfrm>
              <a:off x="3834" y="3209"/>
              <a:ext cx="713" cy="284"/>
            </a:xfrm>
            <a:prstGeom prst="flowChartTerminator">
              <a:avLst/>
            </a:prstGeom>
            <a:solidFill>
              <a:srgbClr val="864300"/>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400" b="0">
                  <a:solidFill>
                    <a:schemeClr val="bg1"/>
                  </a:solidFill>
                  <a:latin typeface="Arial Black" panose="020B0A04020102020204" pitchFamily="34" charset="0"/>
                  <a:ea typeface="SimSun" panose="02010600030101010101" pitchFamily="2" charset="-122"/>
                </a:rPr>
                <a:t>Physical</a:t>
              </a:r>
              <a:br>
                <a:rPr lang="en-US" altLang="zh-CN" sz="1400" b="0">
                  <a:solidFill>
                    <a:schemeClr val="bg1"/>
                  </a:solidFill>
                  <a:latin typeface="Arial Black" panose="020B0A04020102020204" pitchFamily="34" charset="0"/>
                  <a:ea typeface="SimSun" panose="02010600030101010101" pitchFamily="2" charset="-122"/>
                </a:rPr>
              </a:br>
              <a:r>
                <a:rPr lang="en-US" altLang="zh-CN" sz="1400" b="0">
                  <a:solidFill>
                    <a:schemeClr val="bg1"/>
                  </a:solidFill>
                  <a:latin typeface="Arial Black" panose="020B0A04020102020204" pitchFamily="34" charset="0"/>
                  <a:ea typeface="SimSun" panose="02010600030101010101" pitchFamily="2" charset="-122"/>
                </a:rPr>
                <a:t>Schema</a:t>
              </a:r>
            </a:p>
          </p:txBody>
        </p:sp>
        <p:cxnSp>
          <p:nvCxnSpPr>
            <p:cNvPr id="14367" name="AutoShape 27"/>
            <p:cNvCxnSpPr>
              <a:cxnSpLocks noChangeShapeType="1"/>
              <a:stCxn id="14393" idx="2"/>
              <a:endCxn id="14365" idx="0"/>
            </p:cNvCxnSpPr>
            <p:nvPr/>
          </p:nvCxnSpPr>
          <p:spPr bwMode="auto">
            <a:xfrm>
              <a:off x="3204" y="2970"/>
              <a:ext cx="0" cy="215"/>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14368" name="AutoShape 28"/>
            <p:cNvCxnSpPr>
              <a:cxnSpLocks noChangeShapeType="1"/>
              <a:stCxn id="14365" idx="3"/>
              <a:endCxn id="14366" idx="1"/>
            </p:cNvCxnSpPr>
            <p:nvPr/>
          </p:nvCxnSpPr>
          <p:spPr bwMode="auto">
            <a:xfrm>
              <a:off x="3605" y="3351"/>
              <a:ext cx="229" cy="0"/>
            </a:xfrm>
            <a:prstGeom prst="straightConnector1">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4369" name="Line 40"/>
            <p:cNvSpPr>
              <a:spLocks noChangeShapeType="1"/>
            </p:cNvSpPr>
            <p:nvPr/>
          </p:nvSpPr>
          <p:spPr bwMode="auto">
            <a:xfrm>
              <a:off x="475" y="3338"/>
              <a:ext cx="232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59"/>
          <p:cNvGrpSpPr>
            <a:grpSpLocks/>
          </p:cNvGrpSpPr>
          <p:nvPr/>
        </p:nvGrpSpPr>
        <p:grpSpPr bwMode="auto">
          <a:xfrm>
            <a:off x="4730750" y="2608263"/>
            <a:ext cx="2844800" cy="3514725"/>
            <a:chOff x="2980" y="1643"/>
            <a:chExt cx="1792" cy="2214"/>
          </a:xfrm>
        </p:grpSpPr>
        <p:sp>
          <p:nvSpPr>
            <p:cNvPr id="14362" name="Line 37"/>
            <p:cNvSpPr>
              <a:spLocks noChangeShapeType="1"/>
            </p:cNvSpPr>
            <p:nvPr/>
          </p:nvSpPr>
          <p:spPr bwMode="auto">
            <a:xfrm flipV="1">
              <a:off x="4772" y="1643"/>
              <a:ext cx="0" cy="220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Line 38"/>
            <p:cNvSpPr>
              <a:spLocks noChangeShapeType="1"/>
            </p:cNvSpPr>
            <p:nvPr/>
          </p:nvSpPr>
          <p:spPr bwMode="auto">
            <a:xfrm>
              <a:off x="2980" y="1651"/>
              <a:ext cx="1792"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4" name="Line 41"/>
            <p:cNvSpPr>
              <a:spLocks noChangeShapeType="1"/>
            </p:cNvSpPr>
            <p:nvPr/>
          </p:nvSpPr>
          <p:spPr bwMode="auto">
            <a:xfrm flipH="1">
              <a:off x="4586" y="3857"/>
              <a:ext cx="1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242" name="Rectangle 42"/>
          <p:cNvSpPr>
            <a:spLocks noChangeArrowheads="1"/>
          </p:cNvSpPr>
          <p:nvPr/>
        </p:nvSpPr>
        <p:spPr bwMode="auto">
          <a:xfrm>
            <a:off x="2397125" y="3149600"/>
            <a:ext cx="3311525" cy="1711325"/>
          </a:xfrm>
          <a:prstGeom prst="rect">
            <a:avLst/>
          </a:prstGeom>
          <a:noFill/>
          <a:ln w="12700">
            <a:solidFill>
              <a:srgbClr val="FF00FF"/>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307244" name="Line 44"/>
          <p:cNvSpPr>
            <a:spLocks noChangeShapeType="1"/>
          </p:cNvSpPr>
          <p:nvPr/>
        </p:nvSpPr>
        <p:spPr bwMode="auto">
          <a:xfrm>
            <a:off x="8077200" y="1676400"/>
            <a:ext cx="1588" cy="3540125"/>
          </a:xfrm>
          <a:prstGeom prst="line">
            <a:avLst/>
          </a:prstGeom>
          <a:noFill/>
          <a:ln w="28575">
            <a:solidFill>
              <a:srgbClr val="0099F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AutoShape 45"/>
          <p:cNvSpPr>
            <a:spLocks noChangeArrowheads="1"/>
          </p:cNvSpPr>
          <p:nvPr/>
        </p:nvSpPr>
        <p:spPr bwMode="auto">
          <a:xfrm>
            <a:off x="7726363" y="3379788"/>
            <a:ext cx="668337" cy="246062"/>
          </a:xfrm>
          <a:prstGeom prst="flowChartTerminator">
            <a:avLst/>
          </a:prstGeom>
          <a:solidFill>
            <a:srgbClr val="CCFFFF"/>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800" b="0">
                <a:latin typeface="Times New Roman" panose="02020603050405020304" pitchFamily="18" charset="0"/>
                <a:ea typeface="SimSun" panose="02010600030101010101" pitchFamily="2" charset="-122"/>
              </a:rPr>
              <a:t>GCS</a:t>
            </a:r>
          </a:p>
        </p:txBody>
      </p:sp>
      <p:sp>
        <p:nvSpPr>
          <p:cNvPr id="14353" name="AutoShape 46"/>
          <p:cNvSpPr>
            <a:spLocks noChangeArrowheads="1"/>
          </p:cNvSpPr>
          <p:nvPr/>
        </p:nvSpPr>
        <p:spPr bwMode="auto">
          <a:xfrm>
            <a:off x="7696200" y="4572000"/>
            <a:ext cx="668338" cy="246063"/>
          </a:xfrm>
          <a:prstGeom prst="flowChartTerminator">
            <a:avLst/>
          </a:prstGeom>
          <a:solidFill>
            <a:srgbClr val="CCFFFF"/>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800" b="0">
                <a:latin typeface="Times New Roman" panose="02020603050405020304" pitchFamily="18" charset="0"/>
                <a:ea typeface="SimSun" panose="02010600030101010101" pitchFamily="2" charset="-122"/>
              </a:rPr>
              <a:t>LCS</a:t>
            </a:r>
          </a:p>
        </p:txBody>
      </p:sp>
      <p:sp>
        <p:nvSpPr>
          <p:cNvPr id="14354" name="AutoShape 47"/>
          <p:cNvSpPr>
            <a:spLocks noChangeArrowheads="1"/>
          </p:cNvSpPr>
          <p:nvPr/>
        </p:nvSpPr>
        <p:spPr bwMode="auto">
          <a:xfrm>
            <a:off x="7726363" y="5180013"/>
            <a:ext cx="668337" cy="246062"/>
          </a:xfrm>
          <a:prstGeom prst="flowChartTerminator">
            <a:avLst/>
          </a:prstGeom>
          <a:solidFill>
            <a:srgbClr val="CCFFFF"/>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800" b="0">
                <a:latin typeface="Times New Roman" panose="02020603050405020304" pitchFamily="18" charset="0"/>
                <a:ea typeface="SimSun" panose="02010600030101010101" pitchFamily="2" charset="-122"/>
              </a:rPr>
              <a:t>LIS</a:t>
            </a:r>
          </a:p>
        </p:txBody>
      </p:sp>
      <p:sp>
        <p:nvSpPr>
          <p:cNvPr id="14355" name="Rectangle 60"/>
          <p:cNvSpPr>
            <a:spLocks noChangeArrowheads="1"/>
          </p:cNvSpPr>
          <p:nvPr/>
        </p:nvSpPr>
        <p:spPr bwMode="auto">
          <a:xfrm>
            <a:off x="6213475" y="1292225"/>
            <a:ext cx="18272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latin typeface="Comic Sans MS" panose="030F0702030302020204" pitchFamily="66" charset="0"/>
                <a:ea typeface="SimSun" panose="02010600030101010101" pitchFamily="2" charset="-122"/>
              </a:rPr>
              <a:t>Top-down design</a:t>
            </a:r>
            <a:endParaRPr lang="zh-CN" altLang="en-US" sz="1600">
              <a:latin typeface="Comic Sans MS" panose="030F0702030302020204" pitchFamily="66" charset="0"/>
              <a:ea typeface="SimSun" panose="02010600030101010101" pitchFamily="2" charset="-122"/>
            </a:endParaRPr>
          </a:p>
        </p:txBody>
      </p:sp>
      <p:sp>
        <p:nvSpPr>
          <p:cNvPr id="14356" name="AutoShape 61"/>
          <p:cNvSpPr>
            <a:spLocks noChangeArrowheads="1"/>
          </p:cNvSpPr>
          <p:nvPr/>
        </p:nvSpPr>
        <p:spPr bwMode="auto">
          <a:xfrm>
            <a:off x="7726363" y="2803525"/>
            <a:ext cx="668337" cy="246063"/>
          </a:xfrm>
          <a:prstGeom prst="flowChartTerminator">
            <a:avLst/>
          </a:prstGeom>
          <a:solidFill>
            <a:srgbClr val="CCFFFF"/>
          </a:solidFill>
          <a:ln w="12700">
            <a:solidFill>
              <a:schemeClr val="tx1"/>
            </a:solidFill>
            <a:miter lim="800000"/>
            <a:headEnd type="none" w="sm" len="sm"/>
            <a:tailEnd type="none" w="sm" len="sm"/>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zh-CN" sz="1800" b="0">
                <a:latin typeface="Times New Roman" panose="02020603050405020304" pitchFamily="18" charset="0"/>
                <a:ea typeface="SimSun" panose="02010600030101010101" pitchFamily="2" charset="-122"/>
              </a:rPr>
              <a:t>GES</a:t>
            </a:r>
          </a:p>
        </p:txBody>
      </p:sp>
      <p:sp>
        <p:nvSpPr>
          <p:cNvPr id="46101" name="Rectangle 60"/>
          <p:cNvSpPr>
            <a:spLocks noChangeArrowheads="1"/>
          </p:cNvSpPr>
          <p:nvPr/>
        </p:nvSpPr>
        <p:spPr bwMode="auto">
          <a:xfrm>
            <a:off x="3841750" y="1736725"/>
            <a:ext cx="29559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solidFill>
                  <a:srgbClr val="FF0000"/>
                </a:solidFill>
                <a:latin typeface="Comic Sans MS" panose="030F0702030302020204" pitchFamily="66" charset="0"/>
                <a:ea typeface="SimSun" panose="02010600030101010101" pitchFamily="2" charset="-122"/>
              </a:rPr>
              <a:t>Non_function requirements</a:t>
            </a:r>
            <a:endParaRPr lang="zh-CN" altLang="en-US" sz="1600">
              <a:solidFill>
                <a:srgbClr val="FF0000"/>
              </a:solidFill>
              <a:latin typeface="Comic Sans MS" panose="030F0702030302020204" pitchFamily="66" charset="0"/>
              <a:ea typeface="SimSun" panose="02010600030101010101" pitchFamily="2" charset="-122"/>
            </a:endParaRPr>
          </a:p>
        </p:txBody>
      </p:sp>
      <p:grpSp>
        <p:nvGrpSpPr>
          <p:cNvPr id="13" name="组合 60"/>
          <p:cNvGrpSpPr>
            <a:grpSpLocks/>
          </p:cNvGrpSpPr>
          <p:nvPr/>
        </p:nvGrpSpPr>
        <p:grpSpPr bwMode="auto">
          <a:xfrm>
            <a:off x="484188" y="5022850"/>
            <a:ext cx="4056062" cy="314325"/>
            <a:chOff x="484188" y="5022850"/>
            <a:chExt cx="4056062" cy="314325"/>
          </a:xfrm>
        </p:grpSpPr>
        <p:sp>
          <p:nvSpPr>
            <p:cNvPr id="14360" name="Rectangle 60"/>
            <p:cNvSpPr>
              <a:spLocks noChangeArrowheads="1"/>
            </p:cNvSpPr>
            <p:nvPr/>
          </p:nvSpPr>
          <p:spPr bwMode="auto">
            <a:xfrm>
              <a:off x="484188" y="5022850"/>
              <a:ext cx="22907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latin typeface="Comic Sans MS" panose="030F0702030302020204" pitchFamily="66" charset="0"/>
                  <a:ea typeface="SimSun" panose="02010600030101010101" pitchFamily="2" charset="-122"/>
                </a:rPr>
                <a:t>Fragmentation design</a:t>
              </a:r>
              <a:endParaRPr lang="zh-CN" altLang="en-US" sz="1600">
                <a:latin typeface="Comic Sans MS" panose="030F0702030302020204" pitchFamily="66" charset="0"/>
                <a:ea typeface="SimSun" panose="02010600030101010101" pitchFamily="2" charset="-122"/>
              </a:endParaRPr>
            </a:p>
          </p:txBody>
        </p:sp>
        <p:sp>
          <p:nvSpPr>
            <p:cNvPr id="14361" name="Rectangle 60"/>
            <p:cNvSpPr>
              <a:spLocks noChangeArrowheads="1"/>
            </p:cNvSpPr>
            <p:nvPr/>
          </p:nvSpPr>
          <p:spPr bwMode="auto">
            <a:xfrm>
              <a:off x="2698750" y="5022850"/>
              <a:ext cx="18415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latin typeface="Comic Sans MS" panose="030F0702030302020204" pitchFamily="66" charset="0"/>
                  <a:ea typeface="SimSun" panose="02010600030101010101" pitchFamily="2" charset="-122"/>
                </a:rPr>
                <a:t>Allocation design</a:t>
              </a:r>
              <a:endParaRPr lang="zh-CN" altLang="en-US" sz="1600">
                <a:latin typeface="Comic Sans MS" panose="030F0702030302020204" pitchFamily="66" charset="0"/>
                <a:ea typeface="SimSun" panose="02010600030101010101" pitchFamily="2" charset="-122"/>
              </a:endParaRPr>
            </a:p>
          </p:txBody>
        </p:sp>
      </p:grpSp>
      <p:sp>
        <p:nvSpPr>
          <p:cNvPr id="62" name="Rectangle 60"/>
          <p:cNvSpPr>
            <a:spLocks noChangeArrowheads="1"/>
          </p:cNvSpPr>
          <p:nvPr/>
        </p:nvSpPr>
        <p:spPr bwMode="auto">
          <a:xfrm>
            <a:off x="2127250" y="1236663"/>
            <a:ext cx="2346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latin typeface="Comic Sans MS" panose="030F0702030302020204" pitchFamily="66" charset="0"/>
                <a:ea typeface="SimSun" panose="02010600030101010101" pitchFamily="2" charset="-122"/>
              </a:rPr>
              <a:t>Function requirements</a:t>
            </a:r>
            <a:endParaRPr lang="zh-CN" altLang="en-US" sz="1600">
              <a:latin typeface="Comic Sans MS" panose="030F0702030302020204" pitchFamily="66" charset="0"/>
              <a:ea typeface="SimSun" panose="02010600030101010101"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07244"/>
                                        </p:tgtEl>
                                        <p:attrNameLst>
                                          <p:attrName>style.visibility</p:attrName>
                                        </p:attrNameLst>
                                      </p:cBhvr>
                                      <p:to>
                                        <p:strVal val="visible"/>
                                      </p:to>
                                    </p:set>
                                    <p:anim calcmode="lin" valueType="num">
                                      <p:cBhvr additive="base">
                                        <p:cTn id="7" dur="500" fill="hold"/>
                                        <p:tgtEl>
                                          <p:spTgt spid="307244"/>
                                        </p:tgtEl>
                                        <p:attrNameLst>
                                          <p:attrName>ppt_x</p:attrName>
                                        </p:attrNameLst>
                                      </p:cBhvr>
                                      <p:tavLst>
                                        <p:tav tm="0">
                                          <p:val>
                                            <p:strVal val="#ppt_x"/>
                                          </p:val>
                                        </p:tav>
                                        <p:tav tm="100000">
                                          <p:val>
                                            <p:strVal val="#ppt_x"/>
                                          </p:val>
                                        </p:tav>
                                      </p:tavLst>
                                    </p:anim>
                                    <p:anim calcmode="lin" valueType="num">
                                      <p:cBhvr additive="base">
                                        <p:cTn id="8" dur="500" fill="hold"/>
                                        <p:tgtEl>
                                          <p:spTgt spid="30724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box(in)">
                                      <p:cBhvr>
                                        <p:cTn id="19" dur="500"/>
                                        <p:tgtEl>
                                          <p:spTgt spid="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6101"/>
                                        </p:tgtEl>
                                        <p:attrNameLst>
                                          <p:attrName>style.visibility</p:attrName>
                                        </p:attrNameLst>
                                      </p:cBhvr>
                                      <p:to>
                                        <p:strVal val="visible"/>
                                      </p:to>
                                    </p:set>
                                    <p:animEffect transition="in" filter="box(in)">
                                      <p:cBhvr>
                                        <p:cTn id="24" dur="500"/>
                                        <p:tgtEl>
                                          <p:spTgt spid="4610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edge">
                                      <p:cBhvr>
                                        <p:cTn id="29" dur="2000"/>
                                        <p:tgtEl>
                                          <p:spTgt spid="1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heckerboard(across)">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0"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edge">
                                      <p:cBhvr>
                                        <p:cTn id="39" dur="2000"/>
                                        <p:tgtEl>
                                          <p:spTgt spid="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checkerboard(across)">
                                      <p:cBhvr>
                                        <p:cTn id="44" dur="500"/>
                                        <p:tgtEl>
                                          <p:spTgt spid="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0" fill="hold"/>
                                        <p:tgtEl>
                                          <p:spTgt spid="6"/>
                                        </p:tgtEl>
                                        <p:attrNameLst>
                                          <p:attrName>ppt_w</p:attrName>
                                        </p:attrNameLst>
                                      </p:cBhvr>
                                      <p:tavLst>
                                        <p:tav tm="0" fmla="#ppt_w*sin(2.5*pi*$)">
                                          <p:val>
                                            <p:fltVal val="0"/>
                                          </p:val>
                                        </p:tav>
                                        <p:tav tm="100000">
                                          <p:val>
                                            <p:fltVal val="1"/>
                                          </p:val>
                                        </p:tav>
                                      </p:tavLst>
                                    </p:anim>
                                    <p:anim calcmode="lin" valueType="num">
                                      <p:cBhvr>
                                        <p:cTn id="50" dur="5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0"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edge">
                                      <p:cBhvr>
                                        <p:cTn id="55" dur="2000"/>
                                        <p:tgtEl>
                                          <p:spTgt spid="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3"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100"/>
                                        <p:tgtEl>
                                          <p:spTgt spid="11"/>
                                        </p:tgtEl>
                                      </p:cBhvr>
                                    </p:animEffect>
                                    <p:anim calcmode="lin" valueType="num">
                                      <p:cBhvr>
                                        <p:cTn id="61" dur="400" fill="hold"/>
                                        <p:tgtEl>
                                          <p:spTgt spid="11"/>
                                        </p:tgtEl>
                                        <p:attrNameLst>
                                          <p:attrName>ppt_x</p:attrName>
                                        </p:attrNameLst>
                                      </p:cBhvr>
                                      <p:tavLst>
                                        <p:tav tm="0">
                                          <p:val>
                                            <p:strVal val="#ppt_x"/>
                                          </p:val>
                                        </p:tav>
                                        <p:tav tm="100000">
                                          <p:val>
                                            <p:strVal val="#ppt_x"/>
                                          </p:val>
                                        </p:tav>
                                      </p:tavLst>
                                    </p:anim>
                                    <p:anim calcmode="lin" valueType="num">
                                      <p:cBhvr>
                                        <p:cTn id="62" dur="400" fill="hold"/>
                                        <p:tgtEl>
                                          <p:spTgt spid="11"/>
                                        </p:tgtEl>
                                        <p:attrNameLst>
                                          <p:attrName>ppt_y</p:attrName>
                                        </p:attrNameLst>
                                      </p:cBhvr>
                                      <p:tavLst>
                                        <p:tav tm="0">
                                          <p:val>
                                            <p:strVal val="#ppt_y+0.31"/>
                                          </p:val>
                                        </p:tav>
                                        <p:tav tm="100000">
                                          <p:val>
                                            <p:strVal val="#ppt_y+0.31"/>
                                          </p:val>
                                        </p:tav>
                                      </p:tavLst>
                                    </p:anim>
                                    <p:anim calcmode="lin" valueType="num">
                                      <p:cBhvr>
                                        <p:cTn id="63"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4"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0"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wedge">
                                      <p:cBhvr>
                                        <p:cTn id="69" dur="2000"/>
                                        <p:tgtEl>
                                          <p:spTgt spid="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linds(horizontal)">
                                      <p:cBhvr>
                                        <p:cTn id="74" dur="500"/>
                                        <p:tgtEl>
                                          <p:spTgt spid="1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nodeType="click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box(in)">
                                      <p:cBhvr>
                                        <p:cTn id="79" dur="500"/>
                                        <p:tgtEl>
                                          <p:spTgt spid="1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grpId="1" nodeType="clickEffect">
                                  <p:stCondLst>
                                    <p:cond delay="0"/>
                                  </p:stCondLst>
                                  <p:childTnLst>
                                    <p:set>
                                      <p:cBhvr>
                                        <p:cTn id="83" dur="1" fill="hold">
                                          <p:stCondLst>
                                            <p:cond delay="0"/>
                                          </p:stCondLst>
                                        </p:cTn>
                                        <p:tgtEl>
                                          <p:spTgt spid="307232"/>
                                        </p:tgtEl>
                                        <p:attrNameLst>
                                          <p:attrName>style.visibility</p:attrName>
                                        </p:attrNameLst>
                                      </p:cBhvr>
                                      <p:to>
                                        <p:strVal val="visible"/>
                                      </p:to>
                                    </p:set>
                                    <p:animEffect transition="in" filter="box(in)">
                                      <p:cBhvr>
                                        <p:cTn id="84" dur="500"/>
                                        <p:tgtEl>
                                          <p:spTgt spid="30723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4" presetClass="emph" presetSubtype="0" fill="hold" grpId="0" nodeType="clickEffect">
                                  <p:stCondLst>
                                    <p:cond delay="0"/>
                                  </p:stCondLst>
                                  <p:childTnLst>
                                    <p:animClr clrSpc="hsl" dir="cw">
                                      <p:cBhvr override="childStyle">
                                        <p:cTn id="88" dur="500" fill="hold"/>
                                        <p:tgtEl>
                                          <p:spTgt spid="307232"/>
                                        </p:tgtEl>
                                        <p:attrNameLst>
                                          <p:attrName>style.color</p:attrName>
                                        </p:attrNameLst>
                                      </p:cBhvr>
                                      <p:by>
                                        <p:hsl h="0" s="-12549" l="-25098"/>
                                      </p:by>
                                    </p:animClr>
                                    <p:animClr clrSpc="hsl" dir="cw">
                                      <p:cBhvr>
                                        <p:cTn id="89" dur="500" fill="hold"/>
                                        <p:tgtEl>
                                          <p:spTgt spid="307232"/>
                                        </p:tgtEl>
                                        <p:attrNameLst>
                                          <p:attrName>fillcolor</p:attrName>
                                        </p:attrNameLst>
                                      </p:cBhvr>
                                      <p:by>
                                        <p:hsl h="0" s="-12549" l="-25098"/>
                                      </p:by>
                                    </p:animClr>
                                    <p:animClr clrSpc="hsl" dir="cw">
                                      <p:cBhvr>
                                        <p:cTn id="90" dur="500" fill="hold"/>
                                        <p:tgtEl>
                                          <p:spTgt spid="307232"/>
                                        </p:tgtEl>
                                        <p:attrNameLst>
                                          <p:attrName>stroke.color</p:attrName>
                                        </p:attrNameLst>
                                      </p:cBhvr>
                                      <p:by>
                                        <p:hsl h="0" s="-12549" l="-25098"/>
                                      </p:by>
                                    </p:animClr>
                                    <p:set>
                                      <p:cBhvr>
                                        <p:cTn id="91" dur="500" fill="hold"/>
                                        <p:tgtEl>
                                          <p:spTgt spid="307232"/>
                                        </p:tgtEl>
                                        <p:attrNameLst>
                                          <p:attrName>fill.type</p:attrName>
                                        </p:attrNameLst>
                                      </p:cBhvr>
                                      <p:to>
                                        <p:strVal val="solid"/>
                                      </p:to>
                                    </p:set>
                                  </p:childTnLst>
                                </p:cTn>
                              </p:par>
                              <p:par>
                                <p:cTn id="92" presetID="8" presetClass="emph" presetSubtype="0" fill="hold" nodeType="withEffect">
                                  <p:stCondLst>
                                    <p:cond delay="0"/>
                                  </p:stCondLst>
                                  <p:childTnLst>
                                    <p:animRot by="21600000">
                                      <p:cBhvr>
                                        <p:cTn id="93" dur="2000" fill="hold"/>
                                        <p:tgtEl>
                                          <p:spTgt spid="12"/>
                                        </p:tgtEl>
                                        <p:attrNameLst>
                                          <p:attrName>r</p:attrName>
                                        </p:attrNameLst>
                                      </p:cBhvr>
                                    </p:animRo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07242"/>
                                        </p:tgtEl>
                                        <p:attrNameLst>
                                          <p:attrName>style.visibility</p:attrName>
                                        </p:attrNameLst>
                                      </p:cBhvr>
                                      <p:to>
                                        <p:strVal val="visible"/>
                                      </p:to>
                                    </p:set>
                                    <p:animEffect transition="in" filter="blinds(horizontal)">
                                      <p:cBhvr>
                                        <p:cTn id="98" dur="500"/>
                                        <p:tgtEl>
                                          <p:spTgt spid="307242"/>
                                        </p:tgtEl>
                                      </p:cBhvr>
                                    </p:animEffect>
                                  </p:childTnLst>
                                </p:cTn>
                              </p:par>
                              <p:par>
                                <p:cTn id="99" presetID="6" presetClass="emph" presetSubtype="0" autoRev="1" fill="hold" grpId="1" nodeType="withEffect">
                                  <p:stCondLst>
                                    <p:cond delay="0"/>
                                  </p:stCondLst>
                                  <p:childTnLst>
                                    <p:animScale>
                                      <p:cBhvr>
                                        <p:cTn id="100" dur="2000" fill="hold"/>
                                        <p:tgtEl>
                                          <p:spTgt spid="30724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2" grpId="0"/>
      <p:bldP spid="307232" grpId="1"/>
      <p:bldP spid="307242" grpId="0" animBg="1"/>
      <p:bldP spid="307242" grpId="1" animBg="1"/>
      <p:bldP spid="307244" grpId="0" animBg="1"/>
      <p:bldP spid="46101" grpId="0"/>
      <p:bldP spid="6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smtClean="0">
                <a:ea typeface="SimSun" panose="02010600030101010101" pitchFamily="2" charset="-122"/>
              </a:rPr>
              <a:t>Fragmentation: DHF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06499" name="Rectangle 3"/>
          <p:cNvSpPr>
            <a:spLocks noGrp="1" noChangeArrowheads="1"/>
          </p:cNvSpPr>
          <p:nvPr>
            <p:ph type="body" idx="1"/>
          </p:nvPr>
        </p:nvSpPr>
        <p:spPr/>
        <p:txBody>
          <a:bodyPr/>
          <a:lstStyle/>
          <a:p>
            <a:pPr>
              <a:buFont typeface="Wingdings" panose="05000000000000000000" pitchFamily="2" charset="2"/>
              <a:buNone/>
            </a:pPr>
            <a:r>
              <a:rPr lang="zh-CN" altLang="en-US" dirty="0" smtClean="0">
                <a:latin typeface="Comic Sans MS" panose="030F0702030302020204" pitchFamily="66" charset="0"/>
                <a:ea typeface="SimSun" panose="02010600030101010101" pitchFamily="2" charset="-122"/>
              </a:rPr>
              <a:t>(</a:t>
            </a:r>
            <a:r>
              <a:rPr lang="en-US" altLang="zh-CN" dirty="0" smtClean="0">
                <a:latin typeface="Comic Sans MS" panose="030F0702030302020204" pitchFamily="66" charset="0"/>
                <a:ea typeface="SimSun" panose="02010600030101010101" pitchFamily="2" charset="-122"/>
              </a:rPr>
              <a:t>Ex3.12) Derived horizontal fragmentation</a:t>
            </a:r>
          </a:p>
          <a:p>
            <a:pPr lvl="1"/>
            <a:r>
              <a:rPr lang="en-US" altLang="zh-CN" smtClean="0">
                <a:ea typeface="SimSun" panose="02010600030101010101" pitchFamily="2" charset="-122"/>
              </a:rPr>
              <a:t>Consider figure </a:t>
            </a:r>
            <a:r>
              <a:rPr lang="en-US" altLang="zh-CN" dirty="0" smtClean="0">
                <a:ea typeface="SimSun" panose="02010600030101010101" pitchFamily="2" charset="-122"/>
              </a:rPr>
              <a:t>5.7 link </a:t>
            </a:r>
            <a:r>
              <a:rPr lang="en-US" altLang="zh-CN" i="1" dirty="0" smtClean="0">
                <a:ea typeface="SimSun" panose="02010600030101010101" pitchFamily="2" charset="-122"/>
              </a:rPr>
              <a:t>L</a:t>
            </a:r>
            <a:r>
              <a:rPr lang="en-US" altLang="zh-CN" i="1" baseline="-25000" dirty="0" smtClean="0">
                <a:ea typeface="SimSun" panose="02010600030101010101" pitchFamily="2" charset="-122"/>
              </a:rPr>
              <a:t>1</a:t>
            </a:r>
          </a:p>
          <a:p>
            <a:pPr lvl="2"/>
            <a:r>
              <a:rPr lang="en-US" altLang="zh-CN" dirty="0" smtClean="0">
                <a:ea typeface="SimSun" panose="02010600030101010101" pitchFamily="2" charset="-122"/>
              </a:rPr>
              <a:t>owner(</a:t>
            </a:r>
            <a:r>
              <a:rPr lang="en-US" altLang="zh-CN" i="1" dirty="0" smtClean="0">
                <a:ea typeface="SimSun" panose="02010600030101010101" pitchFamily="2" charset="-122"/>
              </a:rPr>
              <a:t>L</a:t>
            </a:r>
            <a:r>
              <a:rPr lang="en-US" altLang="zh-CN" i="1" baseline="-25000" dirty="0" smtClean="0">
                <a:ea typeface="SimSun" panose="02010600030101010101" pitchFamily="2" charset="-122"/>
              </a:rPr>
              <a:t>1</a:t>
            </a:r>
            <a:r>
              <a:rPr lang="en-US" altLang="zh-CN" dirty="0" smtClean="0">
                <a:ea typeface="SimSun" panose="02010600030101010101" pitchFamily="2" charset="-122"/>
              </a:rPr>
              <a:t>)=PAY and member(</a:t>
            </a:r>
            <a:r>
              <a:rPr lang="en-US" altLang="zh-CN" i="1" dirty="0" smtClean="0">
                <a:ea typeface="SimSun" panose="02010600030101010101" pitchFamily="2" charset="-122"/>
              </a:rPr>
              <a:t>L</a:t>
            </a:r>
            <a:r>
              <a:rPr lang="en-US" altLang="zh-CN" sz="2200" i="1" baseline="-25000" dirty="0" smtClean="0">
                <a:ea typeface="SimSun" panose="02010600030101010101" pitchFamily="2" charset="-122"/>
              </a:rPr>
              <a:t>1</a:t>
            </a:r>
            <a:r>
              <a:rPr lang="en-US" altLang="zh-CN" dirty="0" smtClean="0">
                <a:ea typeface="SimSun" panose="02010600030101010101" pitchFamily="2" charset="-122"/>
              </a:rPr>
              <a:t>)=EMP</a:t>
            </a:r>
            <a:endParaRPr lang="en-US" altLang="zh-CN" dirty="0" smtClean="0">
              <a:latin typeface="Comic Sans MS" panose="030F0702030302020204" pitchFamily="66" charset="0"/>
              <a:ea typeface="SimSun" panose="02010600030101010101" pitchFamily="2" charset="-122"/>
            </a:endParaRPr>
          </a:p>
          <a:p>
            <a:endParaRPr lang="zh-CN" altLang="en-US" dirty="0" smtClean="0">
              <a:ea typeface="SimSun" panose="02010600030101010101" pitchFamily="2" charset="-122"/>
            </a:endParaRPr>
          </a:p>
        </p:txBody>
      </p:sp>
      <p:graphicFrame>
        <p:nvGraphicFramePr>
          <p:cNvPr id="106500" name="Object 5"/>
          <p:cNvGraphicFramePr>
            <a:graphicFrameLocks noChangeAspect="1"/>
          </p:cNvGraphicFramePr>
          <p:nvPr/>
        </p:nvGraphicFramePr>
        <p:xfrm>
          <a:off x="1979613" y="2913063"/>
          <a:ext cx="2403475" cy="530225"/>
        </p:xfrm>
        <a:graphic>
          <a:graphicData uri="http://schemas.openxmlformats.org/presentationml/2006/ole">
            <mc:AlternateContent xmlns:mc="http://schemas.openxmlformats.org/markup-compatibility/2006">
              <mc:Choice xmlns:v="urn:schemas-microsoft-com:vml" Requires="v">
                <p:oleObj spid="_x0000_s106759" name="Equation" r:id="rId3" imgW="819011" imgH="57007" progId="Equation.3">
                  <p:embed/>
                </p:oleObj>
              </mc:Choice>
              <mc:Fallback>
                <p:oleObj name="Equation" r:id="rId3" imgW="819011" imgH="5700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913063"/>
                        <a:ext cx="240347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1" name="Object 6"/>
          <p:cNvGraphicFramePr>
            <a:graphicFrameLocks noChangeAspect="1"/>
          </p:cNvGraphicFramePr>
          <p:nvPr/>
        </p:nvGraphicFramePr>
        <p:xfrm>
          <a:off x="4191000" y="2921000"/>
          <a:ext cx="1154113" cy="530225"/>
        </p:xfrm>
        <a:graphic>
          <a:graphicData uri="http://schemas.openxmlformats.org/presentationml/2006/ole">
            <mc:AlternateContent xmlns:mc="http://schemas.openxmlformats.org/markup-compatibility/2006">
              <mc:Choice xmlns:v="urn:schemas-microsoft-com:vml" Requires="v">
                <p:oleObj spid="_x0000_s106760" name="Equation" r:id="rId5" imgW="304765" imgH="57007" progId="Equation.3">
                  <p:embed/>
                </p:oleObj>
              </mc:Choice>
              <mc:Fallback>
                <p:oleObj name="Equation" r:id="rId5" imgW="304765" imgH="5700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921000"/>
                        <a:ext cx="115411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2" name="Object 7"/>
          <p:cNvGraphicFramePr>
            <a:graphicFrameLocks noChangeAspect="1"/>
          </p:cNvGraphicFramePr>
          <p:nvPr/>
        </p:nvGraphicFramePr>
        <p:xfrm>
          <a:off x="1933575" y="3409950"/>
          <a:ext cx="2465388" cy="530225"/>
        </p:xfrm>
        <a:graphic>
          <a:graphicData uri="http://schemas.openxmlformats.org/presentationml/2006/ole">
            <mc:AlternateContent xmlns:mc="http://schemas.openxmlformats.org/markup-compatibility/2006">
              <mc:Choice xmlns:v="urn:schemas-microsoft-com:vml" Requires="v">
                <p:oleObj spid="_x0000_s106761" name="Equation" r:id="rId7" imgW="838287" imgH="57007" progId="Equation.3">
                  <p:embed/>
                </p:oleObj>
              </mc:Choice>
              <mc:Fallback>
                <p:oleObj name="Equation" r:id="rId7" imgW="838287" imgH="57007"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3575" y="3409950"/>
                        <a:ext cx="246538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3" name="Object 8"/>
          <p:cNvGraphicFramePr>
            <a:graphicFrameLocks noChangeAspect="1"/>
          </p:cNvGraphicFramePr>
          <p:nvPr/>
        </p:nvGraphicFramePr>
        <p:xfrm>
          <a:off x="4191000" y="3429000"/>
          <a:ext cx="1185863" cy="530225"/>
        </p:xfrm>
        <a:graphic>
          <a:graphicData uri="http://schemas.openxmlformats.org/presentationml/2006/ole">
            <mc:AlternateContent xmlns:mc="http://schemas.openxmlformats.org/markup-compatibility/2006">
              <mc:Choice xmlns:v="urn:schemas-microsoft-com:vml" Requires="v">
                <p:oleObj spid="_x0000_s106762" name="Equation" r:id="rId9" imgW="323677" imgH="57007" progId="Equation.3">
                  <p:embed/>
                </p:oleObj>
              </mc:Choice>
              <mc:Fallback>
                <p:oleObj name="Equation" r:id="rId9" imgW="323677" imgH="57007"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3429000"/>
                        <a:ext cx="1185863"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4" name="Object 9"/>
          <p:cNvGraphicFramePr>
            <a:graphicFrameLocks noChangeAspect="1"/>
          </p:cNvGraphicFramePr>
          <p:nvPr/>
        </p:nvGraphicFramePr>
        <p:xfrm>
          <a:off x="1816100" y="4398963"/>
          <a:ext cx="3589338" cy="560387"/>
        </p:xfrm>
        <a:graphic>
          <a:graphicData uri="http://schemas.openxmlformats.org/presentationml/2006/ole">
            <mc:AlternateContent xmlns:mc="http://schemas.openxmlformats.org/markup-compatibility/2006">
              <mc:Choice xmlns:v="urn:schemas-microsoft-com:vml" Requires="v">
                <p:oleObj spid="_x0000_s106763" name="Equation" r:id="rId11" imgW="1295435" imgH="66675" progId="Equation.3">
                  <p:embed/>
                </p:oleObj>
              </mc:Choice>
              <mc:Fallback>
                <p:oleObj name="Equation" r:id="rId11" imgW="1295435" imgH="66675"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6100" y="4398963"/>
                        <a:ext cx="3589338"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5" name="Object 10"/>
          <p:cNvGraphicFramePr>
            <a:graphicFrameLocks noChangeAspect="1"/>
          </p:cNvGraphicFramePr>
          <p:nvPr/>
        </p:nvGraphicFramePr>
        <p:xfrm>
          <a:off x="1804988" y="5105400"/>
          <a:ext cx="3651250" cy="560388"/>
        </p:xfrm>
        <a:graphic>
          <a:graphicData uri="http://schemas.openxmlformats.org/presentationml/2006/ole">
            <mc:AlternateContent xmlns:mc="http://schemas.openxmlformats.org/markup-compatibility/2006">
              <mc:Choice xmlns:v="urn:schemas-microsoft-com:vml" Requires="v">
                <p:oleObj spid="_x0000_s106764" name="Equation" r:id="rId13" imgW="1323802" imgH="66675" progId="Equation.3">
                  <p:embed/>
                </p:oleObj>
              </mc:Choice>
              <mc:Fallback>
                <p:oleObj name="Equation" r:id="rId13" imgW="1323802" imgH="66675"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4988" y="5105400"/>
                        <a:ext cx="365125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6" name="Rectangle 11"/>
          <p:cNvSpPr>
            <a:spLocks noChangeArrowheads="1"/>
          </p:cNvSpPr>
          <p:nvPr/>
        </p:nvSpPr>
        <p:spPr bwMode="auto">
          <a:xfrm>
            <a:off x="2590800" y="3886200"/>
            <a:ext cx="20129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3200" b="0">
                <a:latin typeface="Times New Roman" panose="02020603050405020304" pitchFamily="18" charset="0"/>
                <a:ea typeface="SimSun" panose="02010600030101010101" pitchFamily="2" charset="-122"/>
              </a:rPr>
              <a:t>where	</a:t>
            </a:r>
            <a:endParaRPr lang="zh-CN" altLang="en-US" sz="3200" b="0">
              <a:latin typeface="Times New Roman" panose="02020603050405020304" pitchFamily="18" charset="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26"/>
          <p:cNvSpPr>
            <a:spLocks noGrp="1" noChangeArrowheads="1"/>
          </p:cNvSpPr>
          <p:nvPr>
            <p:ph type="title"/>
          </p:nvPr>
        </p:nvSpPr>
        <p:spPr/>
        <p:txBody>
          <a:bodyPr/>
          <a:lstStyle/>
          <a:p>
            <a:r>
              <a:rPr lang="en-US" altLang="zh-CN" smtClean="0">
                <a:ea typeface="SimSun" panose="02010600030101010101" pitchFamily="2" charset="-122"/>
              </a:rPr>
              <a:t>Fragmentation: DHF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graphicFrame>
        <p:nvGraphicFramePr>
          <p:cNvPr id="237602" name="Group 1058"/>
          <p:cNvGraphicFramePr>
            <a:graphicFrameLocks noGrp="1"/>
          </p:cNvGraphicFramePr>
          <p:nvPr/>
        </p:nvGraphicFramePr>
        <p:xfrm>
          <a:off x="263525" y="1689100"/>
          <a:ext cx="4391025" cy="1501776"/>
        </p:xfrm>
        <a:graphic>
          <a:graphicData uri="http://schemas.openxmlformats.org/drawingml/2006/table">
            <a:tbl>
              <a:tblPr/>
              <a:tblGrid>
                <a:gridCol w="1025525">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tblGrid>
              <a:tr h="605764">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accent2"/>
                          </a:solidFill>
                          <a:effectLst/>
                          <a:latin typeface="Arial" pitchFamily="34" charset="0"/>
                          <a:ea typeface="宋体" pitchFamily="2" charset="-122"/>
                        </a:rPr>
                        <a:t>ENO</a:t>
                      </a:r>
                    </a:p>
                  </a:txBody>
                  <a:tcPr marT="45670" marB="456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accent2"/>
                          </a:solidFill>
                          <a:effectLst/>
                          <a:latin typeface="Arial" pitchFamily="34" charset="0"/>
                          <a:ea typeface="宋体" pitchFamily="2" charset="-122"/>
                        </a:rPr>
                        <a:t>ENAME</a:t>
                      </a: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accent2"/>
                          </a:solidFill>
                          <a:effectLst/>
                          <a:latin typeface="Arial" pitchFamily="34" charset="0"/>
                          <a:ea typeface="宋体" pitchFamily="2" charset="-122"/>
                        </a:rPr>
                        <a:t>TITLE</a:t>
                      </a:r>
                    </a:p>
                  </a:txBody>
                  <a:tcPr marT="45670" marB="456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011">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E3</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E4</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E7</a:t>
                      </a:r>
                    </a:p>
                  </a:txBody>
                  <a:tcPr marT="45670" marB="4567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B. Lee</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 Miller</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R. Davis</a:t>
                      </a:r>
                    </a:p>
                  </a:txBody>
                  <a:tcPr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Mech. Eng.</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Programmer</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Mech. Engr.</a:t>
                      </a:r>
                    </a:p>
                  </a:txBody>
                  <a:tcPr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7537" name="Text Box 1042"/>
          <p:cNvSpPr txBox="1">
            <a:spLocks noChangeArrowheads="1"/>
          </p:cNvSpPr>
          <p:nvPr/>
        </p:nvSpPr>
        <p:spPr bwMode="auto">
          <a:xfrm>
            <a:off x="584200" y="1179513"/>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b="0" i="1">
                <a:solidFill>
                  <a:srgbClr val="0000FF"/>
                </a:solidFill>
                <a:latin typeface="Times New Roman" panose="02020603050405020304" pitchFamily="18" charset="0"/>
                <a:ea typeface="SimSun" panose="02010600030101010101" pitchFamily="2" charset="-122"/>
              </a:rPr>
              <a:t>EMP1</a:t>
            </a:r>
          </a:p>
        </p:txBody>
      </p:sp>
      <p:graphicFrame>
        <p:nvGraphicFramePr>
          <p:cNvPr id="237603" name="Group 1059"/>
          <p:cNvGraphicFramePr>
            <a:graphicFrameLocks noGrp="1"/>
          </p:cNvGraphicFramePr>
          <p:nvPr/>
        </p:nvGraphicFramePr>
        <p:xfrm>
          <a:off x="3019425" y="3862388"/>
          <a:ext cx="4391025" cy="2087563"/>
        </p:xfrm>
        <a:graphic>
          <a:graphicData uri="http://schemas.openxmlformats.org/drawingml/2006/table">
            <a:tbl>
              <a:tblPr/>
              <a:tblGrid>
                <a:gridCol w="1025525">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tblGrid>
              <a:tr h="606259">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accent2"/>
                          </a:solidFill>
                          <a:effectLst/>
                          <a:latin typeface="Arial" pitchFamily="34" charset="0"/>
                          <a:ea typeface="宋体" pitchFamily="2" charset="-122"/>
                        </a:rPr>
                        <a:t>ENO</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accent2"/>
                          </a:solidFill>
                          <a:effectLst/>
                          <a:latin typeface="Arial" pitchFamily="34" charset="0"/>
                          <a:ea typeface="宋体" pitchFamily="2" charset="-122"/>
                        </a:rPr>
                        <a:t>ENAME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2000" b="1" i="0" u="none" strike="noStrike" cap="none" normalizeH="0" baseline="0" smtClean="0">
                          <a:ln>
                            <a:noFill/>
                          </a:ln>
                          <a:solidFill>
                            <a:schemeClr val="accent2"/>
                          </a:solidFill>
                          <a:effectLst/>
                          <a:latin typeface="Arial" pitchFamily="34" charset="0"/>
                          <a:ea typeface="宋体" pitchFamily="2" charset="-122"/>
                        </a:rPr>
                        <a:t>TITLE</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81303">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E1</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E2</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E5</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E6</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E8</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 Doe</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M. Smith</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B. Casey</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L. Chu</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J. Jones</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Elect. Eng.</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Syst. Anal.</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Syst. Anal.</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Elect. Eng.</a:t>
                      </a:r>
                    </a:p>
                    <a:p>
                      <a:pPr marL="0" marR="0" lvl="0" indent="0" algn="ctr" defTabSz="914400" rtl="0" eaLnBrk="0" fontAlgn="base" latinLnBrk="0" hangingPunct="0">
                        <a:lnSpc>
                          <a:spcPct val="90000"/>
                        </a:lnSpc>
                        <a:spcBef>
                          <a:spcPct val="30000"/>
                        </a:spcBef>
                        <a:spcAft>
                          <a:spcPct val="0"/>
                        </a:spcAft>
                        <a:buClr>
                          <a:schemeClr val="tx1"/>
                        </a:buClr>
                        <a:buSzPct val="100000"/>
                        <a:buFont typeface="Wingdings" pitchFamily="2" charset="2"/>
                        <a:buNone/>
                        <a:tabLst/>
                      </a:pPr>
                      <a:r>
                        <a:rPr kumimoji="0" lang="en-US" altLang="zh-CN" sz="1600" b="1" i="0" u="none" strike="noStrike" cap="none" normalizeH="0" baseline="0" smtClean="0">
                          <a:ln>
                            <a:noFill/>
                          </a:ln>
                          <a:solidFill>
                            <a:schemeClr val="tx1"/>
                          </a:solidFill>
                          <a:effectLst/>
                          <a:latin typeface="Arial" pitchFamily="34" charset="0"/>
                          <a:ea typeface="宋体" pitchFamily="2" charset="-122"/>
                        </a:rPr>
                        <a:t>Syst. Anal.</a:t>
                      </a:r>
                    </a:p>
                  </a:txBody>
                  <a:tcPr marT="45708" marB="4570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7552" name="Text Box 1057"/>
          <p:cNvSpPr txBox="1">
            <a:spLocks noChangeArrowheads="1"/>
          </p:cNvSpPr>
          <p:nvPr/>
        </p:nvSpPr>
        <p:spPr bwMode="auto">
          <a:xfrm>
            <a:off x="3340100" y="3352800"/>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100000"/>
              </a:lnSpc>
              <a:spcBef>
                <a:spcPct val="0"/>
              </a:spcBef>
              <a:buClrTx/>
              <a:buSzTx/>
              <a:buFontTx/>
              <a:buNone/>
            </a:pPr>
            <a:r>
              <a:rPr lang="en-US" altLang="zh-CN" b="0" i="1">
                <a:solidFill>
                  <a:srgbClr val="0000FF"/>
                </a:solidFill>
                <a:latin typeface="Times New Roman" panose="02020603050405020304" pitchFamily="18" charset="0"/>
                <a:ea typeface="SimSun" panose="02010600030101010101" pitchFamily="2" charset="-122"/>
              </a:rPr>
              <a:t>EMP2</a:t>
            </a:r>
          </a:p>
        </p:txBody>
      </p:sp>
    </p:spTree>
  </p:cSld>
  <p:clrMapOvr>
    <a:masterClrMapping/>
  </p:clrMapOvr>
  <p:transition>
    <p:pull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smtClean="0">
                <a:ea typeface="SimSun" panose="02010600030101010101" pitchFamily="2" charset="-122"/>
              </a:rPr>
              <a:t>Fragmentation: DHF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08547" name="Rectangle 3"/>
          <p:cNvSpPr>
            <a:spLocks noGrp="1" noChangeArrowheads="1"/>
          </p:cNvSpPr>
          <p:nvPr>
            <p:ph type="body" idx="1"/>
          </p:nvPr>
        </p:nvSpPr>
        <p:spPr/>
        <p:txBody>
          <a:bodyPr/>
          <a:lstStyle/>
          <a:p>
            <a:r>
              <a:rPr lang="en-US" altLang="zh-CN" smtClean="0">
                <a:ea typeface="SimSun" panose="02010600030101010101" pitchFamily="2" charset="-122"/>
              </a:rPr>
              <a:t>Distributed join</a:t>
            </a:r>
          </a:p>
          <a:p>
            <a:pPr lvl="2"/>
            <a:r>
              <a:rPr lang="en-US" altLang="zh-CN" smtClean="0">
                <a:solidFill>
                  <a:schemeClr val="accent2"/>
                </a:solidFill>
                <a:ea typeface="SimSun" panose="02010600030101010101" pitchFamily="2" charset="-122"/>
              </a:rPr>
              <a:t>sub-joins</a:t>
            </a:r>
            <a:r>
              <a:rPr lang="en-US" altLang="zh-CN" smtClean="0">
                <a:ea typeface="SimSun" panose="02010600030101010101" pitchFamily="2" charset="-122"/>
              </a:rPr>
              <a:t> between horizontally fragmented relations</a:t>
            </a:r>
          </a:p>
          <a:p>
            <a:pPr lvl="2"/>
            <a:endParaRPr lang="en-US" altLang="zh-CN" smtClean="0">
              <a:ea typeface="SimSun" panose="02010600030101010101" pitchFamily="2" charset="-122"/>
            </a:endParaRPr>
          </a:p>
          <a:p>
            <a:pPr lvl="1"/>
            <a:r>
              <a:rPr lang="en-US" altLang="zh-CN" smtClean="0">
                <a:ea typeface="SimSun" panose="02010600030101010101" pitchFamily="2" charset="-122"/>
              </a:rPr>
              <a:t>Efficiency of distributed join:</a:t>
            </a:r>
          </a:p>
          <a:p>
            <a:pPr lvl="2"/>
            <a:r>
              <a:rPr lang="en-US" altLang="zh-CN" smtClean="0">
                <a:ea typeface="SimSun" panose="02010600030101010101" pitchFamily="2" charset="-122"/>
              </a:rPr>
              <a:t>affected by the nature of a </a:t>
            </a:r>
            <a:r>
              <a:rPr lang="en-US" altLang="zh-CN" smtClean="0">
                <a:solidFill>
                  <a:schemeClr val="accent1"/>
                </a:solidFill>
                <a:ea typeface="SimSun" panose="02010600030101010101" pitchFamily="2" charset="-122"/>
              </a:rPr>
              <a:t>join graph</a:t>
            </a:r>
          </a:p>
          <a:p>
            <a:pPr lvl="3"/>
            <a:r>
              <a:rPr lang="en-US" altLang="zh-CN" smtClean="0">
                <a:solidFill>
                  <a:schemeClr val="accent2"/>
                </a:solidFill>
                <a:ea typeface="SimSun" panose="02010600030101010101" pitchFamily="2" charset="-122"/>
              </a:rPr>
              <a:t>Simple join graph</a:t>
            </a:r>
            <a:r>
              <a:rPr lang="en-US" altLang="zh-CN" smtClean="0">
                <a:ea typeface="SimSun" panose="02010600030101010101" pitchFamily="2" charset="-122"/>
              </a:rPr>
              <a:t> between fragments</a:t>
            </a:r>
          </a:p>
          <a:p>
            <a:pPr lvl="3"/>
            <a:r>
              <a:rPr lang="en-US" altLang="zh-CN" smtClean="0">
                <a:solidFill>
                  <a:schemeClr val="accent2"/>
                </a:solidFill>
                <a:ea typeface="SimSun" panose="02010600030101010101" pitchFamily="2" charset="-122"/>
              </a:rPr>
              <a:t>Complex join graph</a:t>
            </a:r>
            <a:r>
              <a:rPr lang="en-US" altLang="zh-CN" smtClean="0">
                <a:ea typeface="SimSun" panose="02010600030101010101" pitchFamily="2" charset="-122"/>
              </a:rPr>
              <a:t> between fragments</a:t>
            </a:r>
          </a:p>
          <a:p>
            <a:pPr lvl="3"/>
            <a:r>
              <a:rPr lang="en-US" altLang="zh-CN" smtClean="0">
                <a:solidFill>
                  <a:schemeClr val="accent2"/>
                </a:solidFill>
                <a:ea typeface="SimSun" panose="02010600030101010101" pitchFamily="2" charset="-122"/>
              </a:rPr>
              <a:t>Partitioned join graph</a:t>
            </a:r>
            <a:r>
              <a:rPr lang="en-US" altLang="zh-CN" b="0" smtClean="0">
                <a:ea typeface="SimSun" panose="02010600030101010101" pitchFamily="2" charset="-122"/>
              </a:rPr>
              <a:t> between fragments</a:t>
            </a:r>
            <a:endParaRPr lang="zh-CN" altLang="en-US" b="0" smtClean="0">
              <a:ea typeface="SimSun" panose="02010600030101010101" pitchFamily="2" charset="-122"/>
            </a:endParaRPr>
          </a:p>
        </p:txBody>
      </p:sp>
      <p:sp>
        <p:nvSpPr>
          <p:cNvPr id="108548" name="Rectangle 4"/>
          <p:cNvSpPr>
            <a:spLocks noChangeArrowheads="1"/>
          </p:cNvSpPr>
          <p:nvPr/>
        </p:nvSpPr>
        <p:spPr bwMode="auto">
          <a:xfrm>
            <a:off x="2209800" y="4572000"/>
            <a:ext cx="26352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a:ea typeface="楷体_GB2312" pitchFamily="49" charset="-122"/>
              </a:rPr>
              <a:t>连接图（结合图）</a:t>
            </a:r>
          </a:p>
        </p:txBody>
      </p:sp>
    </p:spTree>
  </p:cSld>
  <p:clrMapOvr>
    <a:masterClrMapping/>
  </p:clrMapOvr>
  <p:transition>
    <p:pull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smtClean="0">
                <a:ea typeface="SimSun" panose="02010600030101010101" pitchFamily="2" charset="-122"/>
              </a:rPr>
              <a:t>Fragmentation: DHF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graphicFrame>
        <p:nvGraphicFramePr>
          <p:cNvPr id="110595" name="Object 2"/>
          <p:cNvGraphicFramePr>
            <a:graphicFrameLocks noChangeAspect="1"/>
          </p:cNvGraphicFramePr>
          <p:nvPr/>
        </p:nvGraphicFramePr>
        <p:xfrm>
          <a:off x="457200" y="1905000"/>
          <a:ext cx="2297113" cy="2895600"/>
        </p:xfrm>
        <a:graphic>
          <a:graphicData uri="http://schemas.openxmlformats.org/presentationml/2006/ole">
            <mc:AlternateContent xmlns:mc="http://schemas.openxmlformats.org/markup-compatibility/2006">
              <mc:Choice xmlns:v="urn:schemas-microsoft-com:vml" Requires="v">
                <p:oleObj spid="_x0000_s110728" name="位图图像" r:id="rId4" imgW="1467055" imgH="1848108" progId="Paint.Picture">
                  <p:embed/>
                </p:oleObj>
              </mc:Choice>
              <mc:Fallback>
                <p:oleObj name="位图图像" r:id="rId4" imgW="1467055" imgH="1848108"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905000"/>
                        <a:ext cx="2297113"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6" name="Object 3"/>
          <p:cNvGraphicFramePr>
            <a:graphicFrameLocks noChangeAspect="1"/>
          </p:cNvGraphicFramePr>
          <p:nvPr/>
        </p:nvGraphicFramePr>
        <p:xfrm>
          <a:off x="5467350" y="1981200"/>
          <a:ext cx="2152650" cy="2895600"/>
        </p:xfrm>
        <a:graphic>
          <a:graphicData uri="http://schemas.openxmlformats.org/presentationml/2006/ole">
            <mc:AlternateContent xmlns:mc="http://schemas.openxmlformats.org/markup-compatibility/2006">
              <mc:Choice xmlns:v="urn:schemas-microsoft-com:vml" Requires="v">
                <p:oleObj spid="_x0000_s110729" name="位图图像" r:id="rId6" imgW="1380952" imgH="1857143" progId="Paint.Picture">
                  <p:embed/>
                </p:oleObj>
              </mc:Choice>
              <mc:Fallback>
                <p:oleObj name="位图图像" r:id="rId6" imgW="1380952" imgH="1857143" progId="Paint.Picture">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7350" y="1981200"/>
                        <a:ext cx="21526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7" name="Rectangle 6"/>
          <p:cNvSpPr>
            <a:spLocks noChangeArrowheads="1"/>
          </p:cNvSpPr>
          <p:nvPr/>
        </p:nvSpPr>
        <p:spPr bwMode="auto">
          <a:xfrm>
            <a:off x="152400" y="4876800"/>
            <a:ext cx="2895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50000"/>
              </a:spcBef>
              <a:buClrTx/>
              <a:buSzTx/>
              <a:buFontTx/>
              <a:buNone/>
            </a:pPr>
            <a:r>
              <a:rPr lang="en-US" altLang="zh-CN" b="0">
                <a:ea typeface="SimSun" panose="02010600030101010101" pitchFamily="2" charset="-122"/>
              </a:rPr>
              <a:t>Simple join graph between fragments</a:t>
            </a:r>
          </a:p>
        </p:txBody>
      </p:sp>
      <p:sp>
        <p:nvSpPr>
          <p:cNvPr id="110598" name="Rectangle 7"/>
          <p:cNvSpPr>
            <a:spLocks noChangeArrowheads="1"/>
          </p:cNvSpPr>
          <p:nvPr/>
        </p:nvSpPr>
        <p:spPr bwMode="auto">
          <a:xfrm>
            <a:off x="4946650" y="4800600"/>
            <a:ext cx="34353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50000"/>
              </a:spcBef>
              <a:buClrTx/>
              <a:buSzTx/>
              <a:buFontTx/>
              <a:buNone/>
            </a:pPr>
            <a:r>
              <a:rPr lang="en-US" altLang="zh-CN" b="0">
                <a:ea typeface="SimSun" panose="02010600030101010101" pitchFamily="2" charset="-122"/>
              </a:rPr>
              <a:t>Complex join graph between fragments</a:t>
            </a:r>
          </a:p>
        </p:txBody>
      </p:sp>
      <p:sp>
        <p:nvSpPr>
          <p:cNvPr id="110599" name="Rectangle 8"/>
          <p:cNvSpPr>
            <a:spLocks noChangeArrowheads="1"/>
          </p:cNvSpPr>
          <p:nvPr/>
        </p:nvSpPr>
        <p:spPr bwMode="auto">
          <a:xfrm>
            <a:off x="2743200" y="4800600"/>
            <a:ext cx="2590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50000"/>
              </a:spcBef>
              <a:buClrTx/>
              <a:buSzTx/>
              <a:buFontTx/>
              <a:buNone/>
            </a:pPr>
            <a:r>
              <a:rPr lang="en-US" altLang="zh-CN" b="0">
                <a:ea typeface="SimSun" panose="02010600030101010101" pitchFamily="2" charset="-122"/>
              </a:rPr>
              <a:t>Partitioned join graph between fragments</a:t>
            </a:r>
          </a:p>
        </p:txBody>
      </p:sp>
      <p:graphicFrame>
        <p:nvGraphicFramePr>
          <p:cNvPr id="110600" name="Object 4"/>
          <p:cNvGraphicFramePr>
            <a:graphicFrameLocks noChangeAspect="1"/>
          </p:cNvGraphicFramePr>
          <p:nvPr/>
        </p:nvGraphicFramePr>
        <p:xfrm>
          <a:off x="3048000" y="1905000"/>
          <a:ext cx="2152650" cy="2895600"/>
        </p:xfrm>
        <a:graphic>
          <a:graphicData uri="http://schemas.openxmlformats.org/presentationml/2006/ole">
            <mc:AlternateContent xmlns:mc="http://schemas.openxmlformats.org/markup-compatibility/2006">
              <mc:Choice xmlns:v="urn:schemas-microsoft-com:vml" Requires="v">
                <p:oleObj spid="_x0000_s110730" name="位图图像" r:id="rId8" imgW="1380952" imgH="1857143" progId="Paint.Picture">
                  <p:embed/>
                </p:oleObj>
              </mc:Choice>
              <mc:Fallback>
                <p:oleObj name="位图图像" r:id="rId8" imgW="1380952" imgH="1857143" progId="Paint.Picture">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1905000"/>
                        <a:ext cx="21526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任意多边形 8"/>
          <p:cNvSpPr/>
          <p:nvPr/>
        </p:nvSpPr>
        <p:spPr bwMode="auto">
          <a:xfrm>
            <a:off x="2886075" y="2511425"/>
            <a:ext cx="2493963" cy="2351088"/>
          </a:xfrm>
          <a:custGeom>
            <a:avLst/>
            <a:gdLst>
              <a:gd name="connsiteX0" fmla="*/ 45131 w 2492653"/>
              <a:gd name="connsiteY0" fmla="*/ 1407886 h 2351315"/>
              <a:gd name="connsiteX1" fmla="*/ 16102 w 2492653"/>
              <a:gd name="connsiteY1" fmla="*/ 1277258 h 2351315"/>
              <a:gd name="connsiteX2" fmla="*/ 277359 w 2492653"/>
              <a:gd name="connsiteY2" fmla="*/ 914400 h 2351315"/>
              <a:gd name="connsiteX3" fmla="*/ 930502 w 2492653"/>
              <a:gd name="connsiteY3" fmla="*/ 711200 h 2351315"/>
              <a:gd name="connsiteX4" fmla="*/ 1467531 w 2492653"/>
              <a:gd name="connsiteY4" fmla="*/ 159658 h 2351315"/>
              <a:gd name="connsiteX5" fmla="*/ 2048102 w 2492653"/>
              <a:gd name="connsiteY5" fmla="*/ 0 h 2351315"/>
              <a:gd name="connsiteX6" fmla="*/ 2352902 w 2492653"/>
              <a:gd name="connsiteY6" fmla="*/ 246743 h 2351315"/>
              <a:gd name="connsiteX7" fmla="*/ 2381931 w 2492653"/>
              <a:gd name="connsiteY7" fmla="*/ 304800 h 2351315"/>
              <a:gd name="connsiteX8" fmla="*/ 2483531 w 2492653"/>
              <a:gd name="connsiteY8" fmla="*/ 1117600 h 2351315"/>
              <a:gd name="connsiteX9" fmla="*/ 2425474 w 2492653"/>
              <a:gd name="connsiteY9" fmla="*/ 1886858 h 2351315"/>
              <a:gd name="connsiteX10" fmla="*/ 2425474 w 2492653"/>
              <a:gd name="connsiteY10" fmla="*/ 2220686 h 2351315"/>
              <a:gd name="connsiteX11" fmla="*/ 1931988 w 2492653"/>
              <a:gd name="connsiteY11" fmla="*/ 2322286 h 2351315"/>
              <a:gd name="connsiteX12" fmla="*/ 1003074 w 2492653"/>
              <a:gd name="connsiteY12" fmla="*/ 2351315 h 2351315"/>
              <a:gd name="connsiteX13" fmla="*/ 364445 w 2492653"/>
              <a:gd name="connsiteY13" fmla="*/ 2307772 h 2351315"/>
              <a:gd name="connsiteX14" fmla="*/ 88674 w 2492653"/>
              <a:gd name="connsiteY14" fmla="*/ 1959429 h 2351315"/>
              <a:gd name="connsiteX15" fmla="*/ 88674 w 2492653"/>
              <a:gd name="connsiteY15" fmla="*/ 1582058 h 2351315"/>
              <a:gd name="connsiteX16" fmla="*/ 88674 w 2492653"/>
              <a:gd name="connsiteY16" fmla="*/ 1436915 h 235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92653" h="2351315">
                <a:moveTo>
                  <a:pt x="45131" y="1407886"/>
                </a:moveTo>
                <a:cubicBezTo>
                  <a:pt x="0" y="1340190"/>
                  <a:pt x="16102" y="1381787"/>
                  <a:pt x="16102" y="1277258"/>
                </a:cubicBezTo>
                <a:lnTo>
                  <a:pt x="277359" y="914400"/>
                </a:lnTo>
                <a:lnTo>
                  <a:pt x="930502" y="711200"/>
                </a:lnTo>
                <a:lnTo>
                  <a:pt x="1467531" y="159658"/>
                </a:lnTo>
                <a:lnTo>
                  <a:pt x="2048102" y="0"/>
                </a:lnTo>
                <a:cubicBezTo>
                  <a:pt x="2149702" y="82248"/>
                  <a:pt x="2256368" y="158604"/>
                  <a:pt x="2352902" y="246743"/>
                </a:cubicBezTo>
                <a:cubicBezTo>
                  <a:pt x="2368880" y="261332"/>
                  <a:pt x="2381931" y="304800"/>
                  <a:pt x="2381931" y="304800"/>
                </a:cubicBezTo>
                <a:cubicBezTo>
                  <a:pt x="2492653" y="1000765"/>
                  <a:pt x="2483531" y="727876"/>
                  <a:pt x="2483531" y="1117600"/>
                </a:cubicBezTo>
                <a:cubicBezTo>
                  <a:pt x="2424317" y="1857783"/>
                  <a:pt x="2425474" y="1600637"/>
                  <a:pt x="2425474" y="1886858"/>
                </a:cubicBezTo>
                <a:lnTo>
                  <a:pt x="2425474" y="2220686"/>
                </a:lnTo>
                <a:lnTo>
                  <a:pt x="1931988" y="2322286"/>
                </a:lnTo>
                <a:lnTo>
                  <a:pt x="1003074" y="2351315"/>
                </a:lnTo>
                <a:lnTo>
                  <a:pt x="364445" y="2307772"/>
                </a:lnTo>
                <a:cubicBezTo>
                  <a:pt x="85593" y="1970213"/>
                  <a:pt x="88674" y="2118277"/>
                  <a:pt x="88674" y="1959429"/>
                </a:cubicBezTo>
                <a:lnTo>
                  <a:pt x="88674" y="1582058"/>
                </a:lnTo>
                <a:lnTo>
                  <a:pt x="88674" y="1436915"/>
                </a:lnTo>
              </a:path>
            </a:pathLst>
          </a:custGeom>
          <a:solidFill>
            <a:schemeClr val="accent6">
              <a:lumMod val="20000"/>
              <a:lumOff val="80000"/>
              <a:alpha val="32000"/>
            </a:schemeClr>
          </a:solidFill>
          <a:ln w="15875" cap="flat" cmpd="sng" algn="ctr">
            <a:solidFill>
              <a:schemeClr val="accent1"/>
            </a:solidFill>
            <a:prstDash val="solid"/>
            <a:round/>
            <a:headEnd type="none" w="med" len="med"/>
            <a:tailEnd type="none" w="med" len="med"/>
          </a:ln>
          <a:effectLst/>
        </p:spPr>
        <p:txBody>
          <a:bodyPr/>
          <a:lstStyle/>
          <a:p>
            <a:pPr>
              <a:lnSpc>
                <a:spcPct val="90000"/>
              </a:lnSpc>
              <a:defRPr/>
            </a:pPr>
            <a:endParaRPr lang="zh-CN" altLang="en-US" b="1">
              <a:ea typeface="宋体" pitchFamily="2" charset="-122"/>
            </a:endParaRPr>
          </a:p>
        </p:txBody>
      </p:sp>
    </p:spTree>
  </p:cSld>
  <p:clrMapOvr>
    <a:masterClrMapping/>
  </p:clrMapOvr>
  <p:transition>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smtClean="0">
                <a:ea typeface="SimSun" panose="02010600030101010101" pitchFamily="2" charset="-122"/>
              </a:rPr>
              <a:t>Fragmentation: DHF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12643" name="Rectangle 3"/>
          <p:cNvSpPr>
            <a:spLocks noGrp="1" noChangeArrowheads="1"/>
          </p:cNvSpPr>
          <p:nvPr>
            <p:ph type="body" idx="1"/>
          </p:nvPr>
        </p:nvSpPr>
        <p:spPr/>
        <p:txBody>
          <a:bodyPr/>
          <a:lstStyle/>
          <a:p>
            <a:r>
              <a:rPr lang="en-US" altLang="zh-CN" smtClean="0">
                <a:solidFill>
                  <a:schemeClr val="accent2"/>
                </a:solidFill>
                <a:ea typeface="SimSun" panose="02010600030101010101" pitchFamily="2" charset="-122"/>
              </a:rPr>
              <a:t>Simple join graph</a:t>
            </a:r>
            <a:r>
              <a:rPr lang="en-US" altLang="zh-CN" smtClean="0">
                <a:ea typeface="SimSun" panose="02010600030101010101" pitchFamily="2" charset="-122"/>
              </a:rPr>
              <a:t> between</a:t>
            </a:r>
            <a:r>
              <a:rPr lang="en-US" altLang="zh-CN" smtClean="0">
                <a:solidFill>
                  <a:schemeClr val="accent2"/>
                </a:solidFill>
                <a:ea typeface="SimSun" panose="02010600030101010101" pitchFamily="2" charset="-122"/>
              </a:rPr>
              <a:t> fragments</a:t>
            </a:r>
          </a:p>
          <a:p>
            <a:pPr lvl="1"/>
            <a:r>
              <a:rPr lang="en-US" altLang="zh-CN" smtClean="0">
                <a:ea typeface="SimSun" panose="02010600030101010101" pitchFamily="2" charset="-122"/>
              </a:rPr>
              <a:t>There is </a:t>
            </a:r>
            <a:r>
              <a:rPr lang="en-US" altLang="zh-CN" smtClean="0">
                <a:solidFill>
                  <a:schemeClr val="accent2"/>
                </a:solidFill>
                <a:ea typeface="SimSun" panose="02010600030101010101" pitchFamily="2" charset="-122"/>
              </a:rPr>
              <a:t>only one link in each fragment</a:t>
            </a:r>
          </a:p>
          <a:p>
            <a:pPr lvl="3"/>
            <a:r>
              <a:rPr lang="en-US" altLang="zh-CN" smtClean="0">
                <a:ea typeface="SimSun" panose="02010600030101010101" pitchFamily="2" charset="-122"/>
              </a:rPr>
              <a:t>occurs when the link in the join graph is </a:t>
            </a:r>
            <a:r>
              <a:rPr lang="en-US" altLang="zh-CN" smtClean="0">
                <a:solidFill>
                  <a:schemeClr val="accent2"/>
                </a:solidFill>
                <a:ea typeface="SimSun" panose="02010600030101010101" pitchFamily="2" charset="-122"/>
              </a:rPr>
              <a:t>one-many relationship</a:t>
            </a:r>
          </a:p>
          <a:p>
            <a:pPr lvl="2"/>
            <a:r>
              <a:rPr lang="en-US" altLang="zh-CN" smtClean="0">
                <a:ea typeface="SimSun" panose="02010600030101010101" pitchFamily="2" charset="-122"/>
              </a:rPr>
              <a:t>Sub-joins can proceed </a:t>
            </a:r>
            <a:r>
              <a:rPr lang="en-US" altLang="zh-CN" smtClean="0">
                <a:solidFill>
                  <a:schemeClr val="accent2"/>
                </a:solidFill>
                <a:ea typeface="SimSun" panose="02010600030101010101" pitchFamily="2" charset="-122"/>
              </a:rPr>
              <a:t>independently</a:t>
            </a:r>
            <a:r>
              <a:rPr lang="en-US" altLang="zh-CN" smtClean="0">
                <a:ea typeface="SimSun" panose="02010600030101010101" pitchFamily="2" charset="-122"/>
              </a:rPr>
              <a:t> and </a:t>
            </a:r>
            <a:r>
              <a:rPr lang="en-US" altLang="zh-CN" smtClean="0">
                <a:solidFill>
                  <a:schemeClr val="accent2"/>
                </a:solidFill>
                <a:ea typeface="SimSun" panose="02010600030101010101" pitchFamily="2" charset="-122"/>
              </a:rPr>
              <a:t>in parallel</a:t>
            </a:r>
          </a:p>
          <a:p>
            <a:pPr lvl="2"/>
            <a:r>
              <a:rPr lang="en-US" altLang="zh-CN" smtClean="0">
                <a:ea typeface="SimSun" panose="02010600030101010101" pitchFamily="2" charset="-122"/>
              </a:rPr>
              <a:t>Allocating fragments of the owner and member </a:t>
            </a:r>
            <a:r>
              <a:rPr lang="en-US" altLang="zh-CN" smtClean="0">
                <a:solidFill>
                  <a:schemeClr val="accent2"/>
                </a:solidFill>
                <a:ea typeface="SimSun" panose="02010600030101010101" pitchFamily="2" charset="-122"/>
              </a:rPr>
              <a:t>at the same site</a:t>
            </a:r>
            <a:r>
              <a:rPr lang="en-US" altLang="zh-CN" smtClean="0">
                <a:ea typeface="SimSun" panose="02010600030101010101" pitchFamily="2" charset="-122"/>
              </a:rPr>
              <a:t> may be very effective</a:t>
            </a:r>
            <a:endParaRPr lang="en-US" altLang="zh-CN" b="0" smtClean="0">
              <a:ea typeface="SimSun" panose="02010600030101010101" pitchFamily="2" charset="-122"/>
            </a:endParaRPr>
          </a:p>
          <a:p>
            <a:pPr lvl="2"/>
            <a:endParaRPr lang="en-US" altLang="zh-CN" smtClean="0">
              <a:ea typeface="SimSun" panose="02010600030101010101" pitchFamily="2" charset="-122"/>
            </a:endParaRPr>
          </a:p>
          <a:p>
            <a:endParaRPr lang="zh-CN" altLang="en-US" smtClean="0">
              <a:ea typeface="SimSun" panose="02010600030101010101" pitchFamily="2" charset="-122"/>
            </a:endParaRPr>
          </a:p>
        </p:txBody>
      </p:sp>
      <p:grpSp>
        <p:nvGrpSpPr>
          <p:cNvPr id="112644" name="Group 12"/>
          <p:cNvGrpSpPr>
            <a:grpSpLocks/>
          </p:cNvGrpSpPr>
          <p:nvPr/>
        </p:nvGrpSpPr>
        <p:grpSpPr bwMode="auto">
          <a:xfrm>
            <a:off x="974725" y="4346575"/>
            <a:ext cx="2530475" cy="1693863"/>
            <a:chOff x="614" y="2738"/>
            <a:chExt cx="1594" cy="1067"/>
          </a:xfrm>
        </p:grpSpPr>
        <p:sp>
          <p:nvSpPr>
            <p:cNvPr id="112654" name="Text Box 4"/>
            <p:cNvSpPr txBox="1">
              <a:spLocks noChangeArrowheads="1"/>
            </p:cNvSpPr>
            <p:nvPr/>
          </p:nvSpPr>
          <p:spPr bwMode="auto">
            <a:xfrm>
              <a:off x="614" y="2738"/>
              <a:ext cx="42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PAY</a:t>
              </a:r>
              <a:r>
                <a:rPr lang="en-US" altLang="zh-CN" sz="1600" baseline="-25000">
                  <a:ea typeface="SimSun" panose="02010600030101010101" pitchFamily="2" charset="-122"/>
                </a:rPr>
                <a:t>1</a:t>
              </a:r>
            </a:p>
          </p:txBody>
        </p:sp>
        <p:sp>
          <p:nvSpPr>
            <p:cNvPr id="112655" name="Text Box 5"/>
            <p:cNvSpPr txBox="1">
              <a:spLocks noChangeArrowheads="1"/>
            </p:cNvSpPr>
            <p:nvPr/>
          </p:nvSpPr>
          <p:spPr bwMode="auto">
            <a:xfrm>
              <a:off x="720" y="3024"/>
              <a:ext cx="1200"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1600">
                  <a:ea typeface="SimSun" panose="02010600030101010101" pitchFamily="2" charset="-122"/>
                </a:rPr>
                <a:t>TITLE	SAL</a:t>
              </a:r>
            </a:p>
          </p:txBody>
        </p:sp>
        <p:sp>
          <p:nvSpPr>
            <p:cNvPr id="112656" name="Line 6"/>
            <p:cNvSpPr>
              <a:spLocks noChangeShapeType="1"/>
            </p:cNvSpPr>
            <p:nvPr/>
          </p:nvSpPr>
          <p:spPr bwMode="auto">
            <a:xfrm>
              <a:off x="1248" y="3024"/>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7" name="Text Box 7"/>
            <p:cNvSpPr txBox="1">
              <a:spLocks noChangeArrowheads="1"/>
            </p:cNvSpPr>
            <p:nvPr/>
          </p:nvSpPr>
          <p:spPr bwMode="auto">
            <a:xfrm>
              <a:off x="720" y="3600"/>
              <a:ext cx="1488"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1600">
                  <a:ea typeface="SimSun" panose="02010600030101010101" pitchFamily="2" charset="-122"/>
                </a:rPr>
                <a:t>ENO   ENAME   TITLE</a:t>
              </a:r>
            </a:p>
          </p:txBody>
        </p:sp>
        <p:sp>
          <p:nvSpPr>
            <p:cNvPr id="112658" name="Line 8"/>
            <p:cNvSpPr>
              <a:spLocks noChangeShapeType="1"/>
            </p:cNvSpPr>
            <p:nvPr/>
          </p:nvSpPr>
          <p:spPr bwMode="auto">
            <a:xfrm>
              <a:off x="1104" y="360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9" name="Line 9"/>
            <p:cNvSpPr>
              <a:spLocks noChangeShapeType="1"/>
            </p:cNvSpPr>
            <p:nvPr/>
          </p:nvSpPr>
          <p:spPr bwMode="auto">
            <a:xfrm>
              <a:off x="1632" y="360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60" name="Line 10"/>
            <p:cNvSpPr>
              <a:spLocks noChangeShapeType="1"/>
            </p:cNvSpPr>
            <p:nvPr/>
          </p:nvSpPr>
          <p:spPr bwMode="auto">
            <a:xfrm>
              <a:off x="1248" y="3216"/>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1" name="Text Box 11"/>
            <p:cNvSpPr txBox="1">
              <a:spLocks noChangeArrowheads="1"/>
            </p:cNvSpPr>
            <p:nvPr/>
          </p:nvSpPr>
          <p:spPr bwMode="auto">
            <a:xfrm>
              <a:off x="624" y="3408"/>
              <a:ext cx="44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EMP</a:t>
              </a:r>
              <a:r>
                <a:rPr lang="en-US" altLang="zh-CN" sz="1600" baseline="-25000">
                  <a:ea typeface="SimSun" panose="02010600030101010101" pitchFamily="2" charset="-122"/>
                </a:rPr>
                <a:t>1</a:t>
              </a:r>
            </a:p>
          </p:txBody>
        </p:sp>
      </p:grpSp>
      <p:grpSp>
        <p:nvGrpSpPr>
          <p:cNvPr id="112645" name="Group 13"/>
          <p:cNvGrpSpPr>
            <a:grpSpLocks/>
          </p:cNvGrpSpPr>
          <p:nvPr/>
        </p:nvGrpSpPr>
        <p:grpSpPr bwMode="auto">
          <a:xfrm>
            <a:off x="4098925" y="4343400"/>
            <a:ext cx="2530475" cy="1693863"/>
            <a:chOff x="614" y="2738"/>
            <a:chExt cx="1594" cy="1067"/>
          </a:xfrm>
        </p:grpSpPr>
        <p:sp>
          <p:nvSpPr>
            <p:cNvPr id="112646" name="Text Box 14"/>
            <p:cNvSpPr txBox="1">
              <a:spLocks noChangeArrowheads="1"/>
            </p:cNvSpPr>
            <p:nvPr/>
          </p:nvSpPr>
          <p:spPr bwMode="auto">
            <a:xfrm>
              <a:off x="614" y="2738"/>
              <a:ext cx="42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PAY</a:t>
              </a:r>
              <a:r>
                <a:rPr lang="en-US" altLang="zh-CN" sz="1600" baseline="-25000">
                  <a:ea typeface="SimSun" panose="02010600030101010101" pitchFamily="2" charset="-122"/>
                </a:rPr>
                <a:t>2</a:t>
              </a:r>
            </a:p>
          </p:txBody>
        </p:sp>
        <p:sp>
          <p:nvSpPr>
            <p:cNvPr id="112647" name="Text Box 15"/>
            <p:cNvSpPr txBox="1">
              <a:spLocks noChangeArrowheads="1"/>
            </p:cNvSpPr>
            <p:nvPr/>
          </p:nvSpPr>
          <p:spPr bwMode="auto">
            <a:xfrm>
              <a:off x="720" y="3024"/>
              <a:ext cx="1200"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1600">
                  <a:ea typeface="SimSun" panose="02010600030101010101" pitchFamily="2" charset="-122"/>
                </a:rPr>
                <a:t>TITLE	SAL</a:t>
              </a:r>
            </a:p>
          </p:txBody>
        </p:sp>
        <p:sp>
          <p:nvSpPr>
            <p:cNvPr id="112648" name="Line 16"/>
            <p:cNvSpPr>
              <a:spLocks noChangeShapeType="1"/>
            </p:cNvSpPr>
            <p:nvPr/>
          </p:nvSpPr>
          <p:spPr bwMode="auto">
            <a:xfrm>
              <a:off x="1248" y="3024"/>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49" name="Text Box 17"/>
            <p:cNvSpPr txBox="1">
              <a:spLocks noChangeArrowheads="1"/>
            </p:cNvSpPr>
            <p:nvPr/>
          </p:nvSpPr>
          <p:spPr bwMode="auto">
            <a:xfrm>
              <a:off x="720" y="3600"/>
              <a:ext cx="1488" cy="20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50000"/>
                </a:spcBef>
                <a:buClrTx/>
                <a:buSzTx/>
                <a:buFontTx/>
                <a:buNone/>
              </a:pPr>
              <a:r>
                <a:rPr lang="en-US" altLang="zh-CN" sz="1600">
                  <a:ea typeface="SimSun" panose="02010600030101010101" pitchFamily="2" charset="-122"/>
                </a:rPr>
                <a:t>ENO   ENAME   TITLE</a:t>
              </a:r>
            </a:p>
          </p:txBody>
        </p:sp>
        <p:sp>
          <p:nvSpPr>
            <p:cNvPr id="112650" name="Line 18"/>
            <p:cNvSpPr>
              <a:spLocks noChangeShapeType="1"/>
            </p:cNvSpPr>
            <p:nvPr/>
          </p:nvSpPr>
          <p:spPr bwMode="auto">
            <a:xfrm>
              <a:off x="1104" y="360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1" name="Line 19"/>
            <p:cNvSpPr>
              <a:spLocks noChangeShapeType="1"/>
            </p:cNvSpPr>
            <p:nvPr/>
          </p:nvSpPr>
          <p:spPr bwMode="auto">
            <a:xfrm>
              <a:off x="1632" y="3600"/>
              <a:ext cx="0"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2" name="Line 20"/>
            <p:cNvSpPr>
              <a:spLocks noChangeShapeType="1"/>
            </p:cNvSpPr>
            <p:nvPr/>
          </p:nvSpPr>
          <p:spPr bwMode="auto">
            <a:xfrm>
              <a:off x="1248" y="3216"/>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3" name="Text Box 21"/>
            <p:cNvSpPr txBox="1">
              <a:spLocks noChangeArrowheads="1"/>
            </p:cNvSpPr>
            <p:nvPr/>
          </p:nvSpPr>
          <p:spPr bwMode="auto">
            <a:xfrm>
              <a:off x="624" y="3408"/>
              <a:ext cx="44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a:ea typeface="SimSun" panose="02010600030101010101" pitchFamily="2" charset="-122"/>
                </a:rPr>
                <a:t>EMP</a:t>
              </a:r>
              <a:r>
                <a:rPr lang="en-US" altLang="zh-CN" sz="1600" baseline="-25000">
                  <a:ea typeface="SimSun" panose="02010600030101010101" pitchFamily="2" charset="-122"/>
                </a:rPr>
                <a:t>2</a:t>
              </a:r>
            </a:p>
          </p:txBody>
        </p:sp>
      </p:grpSp>
    </p:spTree>
  </p:cSld>
  <p:clrMapOvr>
    <a:masterClrMapping/>
  </p:clrMapOvr>
  <p:transition>
    <p:pull dir="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smtClean="0">
                <a:ea typeface="SimSun" panose="02010600030101010101" pitchFamily="2" charset="-122"/>
              </a:rPr>
              <a:t>Fragmentation: DHF </a:t>
            </a:r>
            <a:r>
              <a:rPr lang="en-US" altLang="zh-CN" sz="2400" smtClean="0">
                <a:ea typeface="SimSun" panose="02010600030101010101" pitchFamily="2" charset="-122"/>
              </a:rPr>
              <a:t>(cont’d)</a:t>
            </a:r>
            <a:endParaRPr lang="zh-CN" altLang="en-US" sz="2400" smtClean="0">
              <a:ea typeface="SimSun" panose="02010600030101010101" pitchFamily="2" charset="-122"/>
            </a:endParaRPr>
          </a:p>
        </p:txBody>
      </p:sp>
      <p:sp>
        <p:nvSpPr>
          <p:cNvPr id="113667" name="Rectangle 3"/>
          <p:cNvSpPr>
            <a:spLocks noGrp="1" noChangeArrowheads="1"/>
          </p:cNvSpPr>
          <p:nvPr>
            <p:ph type="body" idx="1"/>
          </p:nvPr>
        </p:nvSpPr>
        <p:spPr/>
        <p:txBody>
          <a:bodyPr/>
          <a:lstStyle/>
          <a:p>
            <a:r>
              <a:rPr lang="en-US" altLang="zh-CN" smtClean="0">
                <a:solidFill>
                  <a:srgbClr val="000000"/>
                </a:solidFill>
                <a:ea typeface="SimSun" panose="02010600030101010101" pitchFamily="2" charset="-122"/>
              </a:rPr>
              <a:t>Complication in DHF</a:t>
            </a:r>
          </a:p>
          <a:p>
            <a:pPr lvl="2"/>
            <a:r>
              <a:rPr lang="en-US" altLang="zh-CN" smtClean="0">
                <a:solidFill>
                  <a:srgbClr val="000000"/>
                </a:solidFill>
                <a:ea typeface="SimSun" panose="02010600030101010101" pitchFamily="2" charset="-122"/>
              </a:rPr>
              <a:t>There can be </a:t>
            </a:r>
            <a:r>
              <a:rPr lang="en-US" altLang="zh-CN" smtClean="0">
                <a:solidFill>
                  <a:schemeClr val="accent2"/>
                </a:solidFill>
                <a:ea typeface="SimSun" panose="02010600030101010101" pitchFamily="2" charset="-122"/>
              </a:rPr>
              <a:t>multiple links</a:t>
            </a:r>
            <a:r>
              <a:rPr lang="en-US" altLang="zh-CN" smtClean="0">
                <a:solidFill>
                  <a:srgbClr val="000000"/>
                </a:solidFill>
                <a:ea typeface="SimSun" panose="02010600030101010101" pitchFamily="2" charset="-122"/>
              </a:rPr>
              <a:t> on the target (i.e. member) relation</a:t>
            </a:r>
          </a:p>
          <a:p>
            <a:pPr lvl="3"/>
            <a:r>
              <a:rPr lang="en-US" altLang="zh-CN" smtClean="0">
                <a:solidFill>
                  <a:srgbClr val="000000"/>
                </a:solidFill>
                <a:ea typeface="SimSun" panose="02010600030101010101" pitchFamily="2" charset="-122"/>
              </a:rPr>
              <a:t>i.e., there can be several ways of DHF</a:t>
            </a:r>
          </a:p>
          <a:p>
            <a:pPr lvl="1"/>
            <a:r>
              <a:rPr lang="en-US" altLang="zh-CN" smtClean="0">
                <a:solidFill>
                  <a:srgbClr val="000000"/>
                </a:solidFill>
                <a:ea typeface="SimSun" panose="02010600030101010101" pitchFamily="2" charset="-122"/>
              </a:rPr>
              <a:t>Criteria to decide which DHF</a:t>
            </a:r>
          </a:p>
          <a:p>
            <a:pPr lvl="2"/>
            <a:r>
              <a:rPr lang="en-US" altLang="zh-CN" smtClean="0">
                <a:solidFill>
                  <a:srgbClr val="000000"/>
                </a:solidFill>
                <a:ea typeface="SimSun" panose="02010600030101010101" pitchFamily="2" charset="-122"/>
              </a:rPr>
              <a:t>Fragmentation used </a:t>
            </a:r>
            <a:r>
              <a:rPr lang="en-US" altLang="zh-CN" smtClean="0">
                <a:solidFill>
                  <a:srgbClr val="0536D2"/>
                </a:solidFill>
                <a:ea typeface="SimSun" panose="02010600030101010101" pitchFamily="2" charset="-122"/>
              </a:rPr>
              <a:t>on more applications</a:t>
            </a:r>
          </a:p>
          <a:p>
            <a:pPr lvl="3"/>
            <a:r>
              <a:rPr lang="en-US" altLang="zh-CN" smtClean="0">
                <a:solidFill>
                  <a:srgbClr val="000000"/>
                </a:solidFill>
                <a:ea typeface="SimSun" panose="02010600030101010101" pitchFamily="2" charset="-122"/>
              </a:rPr>
              <a:t>Try to focus on the </a:t>
            </a:r>
            <a:r>
              <a:rPr lang="en-US" altLang="zh-CN" smtClean="0">
                <a:solidFill>
                  <a:schemeClr val="accent2"/>
                </a:solidFill>
                <a:ea typeface="SimSun" panose="02010600030101010101" pitchFamily="2" charset="-122"/>
              </a:rPr>
              <a:t>heavy</a:t>
            </a:r>
            <a:r>
              <a:rPr lang="en-US" altLang="zh-CN" smtClean="0">
                <a:solidFill>
                  <a:srgbClr val="000000"/>
                </a:solidFill>
                <a:ea typeface="SimSun" panose="02010600030101010101" pitchFamily="2" charset="-122"/>
              </a:rPr>
              <a:t> users</a:t>
            </a:r>
          </a:p>
          <a:p>
            <a:pPr lvl="3"/>
            <a:endParaRPr lang="en-US" altLang="zh-CN" smtClean="0">
              <a:solidFill>
                <a:srgbClr val="000000"/>
              </a:solidFill>
              <a:ea typeface="SimSun" panose="02010600030101010101" pitchFamily="2" charset="-122"/>
            </a:endParaRPr>
          </a:p>
          <a:p>
            <a:pPr lvl="2"/>
            <a:r>
              <a:rPr lang="en-US" altLang="zh-CN" smtClean="0">
                <a:solidFill>
                  <a:srgbClr val="000000"/>
                </a:solidFill>
                <a:ea typeface="SimSun" panose="02010600030101010101" pitchFamily="2" charset="-122"/>
              </a:rPr>
              <a:t>Fragmentation with </a:t>
            </a:r>
            <a:r>
              <a:rPr lang="en-US" altLang="zh-CN" smtClean="0">
                <a:solidFill>
                  <a:srgbClr val="0536D2"/>
                </a:solidFill>
                <a:ea typeface="SimSun" panose="02010600030101010101" pitchFamily="2" charset="-122"/>
              </a:rPr>
              <a:t>better join characteristics</a:t>
            </a:r>
          </a:p>
          <a:p>
            <a:pPr lvl="4"/>
            <a:r>
              <a:rPr lang="en-US" altLang="zh-CN" smtClean="0">
                <a:solidFill>
                  <a:srgbClr val="000000"/>
                </a:solidFill>
                <a:ea typeface="SimSun" panose="02010600030101010101" pitchFamily="2" charset="-122"/>
              </a:rPr>
              <a:t>e.g., frequency of joins</a:t>
            </a:r>
          </a:p>
          <a:p>
            <a:pPr lvl="3"/>
            <a:r>
              <a:rPr lang="en-US" altLang="zh-CN" smtClean="0">
                <a:solidFill>
                  <a:srgbClr val="000000"/>
                </a:solidFill>
                <a:ea typeface="SimSun" panose="02010600030101010101" pitchFamily="2" charset="-122"/>
              </a:rPr>
              <a:t>Joins can be performed on </a:t>
            </a:r>
            <a:r>
              <a:rPr lang="en-US" altLang="zh-CN" smtClean="0">
                <a:solidFill>
                  <a:schemeClr val="accent2"/>
                </a:solidFill>
                <a:ea typeface="SimSun" panose="02010600030101010101" pitchFamily="2" charset="-122"/>
              </a:rPr>
              <a:t>smaller relations</a:t>
            </a:r>
          </a:p>
          <a:p>
            <a:pPr lvl="3"/>
            <a:r>
              <a:rPr lang="en-US" altLang="zh-CN" smtClean="0">
                <a:solidFill>
                  <a:srgbClr val="000000"/>
                </a:solidFill>
                <a:ea typeface="SimSun" panose="02010600030101010101" pitchFamily="2" charset="-122"/>
              </a:rPr>
              <a:t>Joins can be performed in a </a:t>
            </a:r>
            <a:r>
              <a:rPr lang="en-US" altLang="zh-CN" smtClean="0">
                <a:solidFill>
                  <a:schemeClr val="accent2"/>
                </a:solidFill>
                <a:ea typeface="SimSun" panose="02010600030101010101" pitchFamily="2" charset="-122"/>
              </a:rPr>
              <a:t>distributed fashion</a:t>
            </a:r>
          </a:p>
          <a:p>
            <a:pPr lvl="4"/>
            <a:r>
              <a:rPr lang="en-US" altLang="zh-CN" smtClean="0">
                <a:solidFill>
                  <a:srgbClr val="000000"/>
                </a:solidFill>
                <a:ea typeface="SimSun" panose="02010600030101010101" pitchFamily="2" charset="-122"/>
              </a:rPr>
              <a:t>i.e., </a:t>
            </a:r>
            <a:r>
              <a:rPr lang="en-US" altLang="zh-CN" smtClean="0">
                <a:solidFill>
                  <a:srgbClr val="0000CD"/>
                </a:solidFill>
                <a:ea typeface="SimSun" panose="02010600030101010101" pitchFamily="2" charset="-122"/>
              </a:rPr>
              <a:t>distributed join</a:t>
            </a:r>
            <a:endParaRPr lang="zh-CN" altLang="en-US"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smtClean="0">
                <a:ea typeface="SimSun" panose="02010600030101010101" pitchFamily="2" charset="-122"/>
              </a:rPr>
              <a:t>Fragmentation: </a:t>
            </a:r>
            <a:r>
              <a:rPr lang="en-US" altLang="zh-CN" sz="2400" smtClean="0">
                <a:ea typeface="SimSun" panose="02010600030101010101" pitchFamily="2" charset="-122"/>
              </a:rPr>
              <a:t>checking for correctness</a:t>
            </a:r>
            <a:endParaRPr lang="zh-CN" altLang="en-US" sz="2400" smtClean="0">
              <a:ea typeface="SimSun" panose="02010600030101010101" pitchFamily="2" charset="-122"/>
            </a:endParaRPr>
          </a:p>
        </p:txBody>
      </p:sp>
      <p:sp>
        <p:nvSpPr>
          <p:cNvPr id="114691" name="Rectangle 3"/>
          <p:cNvSpPr>
            <a:spLocks noGrp="1" noChangeArrowheads="1"/>
          </p:cNvSpPr>
          <p:nvPr>
            <p:ph type="body" idx="1"/>
          </p:nvPr>
        </p:nvSpPr>
        <p:spPr/>
        <p:txBody>
          <a:bodyPr/>
          <a:lstStyle/>
          <a:p>
            <a:r>
              <a:rPr lang="en-US" altLang="zh-CN" dirty="0" smtClean="0">
                <a:ea typeface="SimSun" panose="02010600030101010101" pitchFamily="2" charset="-122"/>
              </a:rPr>
              <a:t>Correctness of the PHF algorithm</a:t>
            </a:r>
          </a:p>
          <a:p>
            <a:pPr lvl="1"/>
            <a:r>
              <a:rPr lang="en-US" altLang="zh-CN" dirty="0" smtClean="0">
                <a:ea typeface="SimSun" panose="02010600030101010101" pitchFamily="2" charset="-122"/>
              </a:rPr>
              <a:t>Completeness</a:t>
            </a:r>
          </a:p>
          <a:p>
            <a:pPr lvl="2"/>
            <a:r>
              <a:rPr lang="en-US" altLang="zh-CN" dirty="0" smtClean="0">
                <a:ea typeface="SimSun" panose="02010600030101010101" pitchFamily="2" charset="-122"/>
              </a:rPr>
              <a:t>since </a:t>
            </a:r>
            <a:r>
              <a:rPr lang="en-US" altLang="zh-CN" i="1" dirty="0" err="1" smtClean="0">
                <a:ea typeface="SimSun" panose="02010600030101010101" pitchFamily="2" charset="-122"/>
              </a:rPr>
              <a:t>P</a:t>
            </a:r>
            <a:r>
              <a:rPr lang="en-US" altLang="zh-CN" i="1" baseline="-25000" dirty="0" err="1" smtClean="0">
                <a:ea typeface="SimSun" panose="02010600030101010101" pitchFamily="2" charset="-122"/>
              </a:rPr>
              <a:t>r</a:t>
            </a:r>
            <a:r>
              <a:rPr lang="en-US" altLang="zh-CN" dirty="0" err="1" smtClean="0">
                <a:ea typeface="Dotum" pitchFamily="34" charset="-127"/>
              </a:rPr>
              <a:t>’</a:t>
            </a:r>
            <a:r>
              <a:rPr lang="en-US" altLang="zh-CN" dirty="0" err="1" smtClean="0">
                <a:ea typeface="SimSun" panose="02010600030101010101" pitchFamily="2" charset="-122"/>
              </a:rPr>
              <a:t>is</a:t>
            </a:r>
            <a:r>
              <a:rPr lang="en-US" altLang="zh-CN" dirty="0" smtClean="0">
                <a:ea typeface="SimSun" panose="02010600030101010101" pitchFamily="2" charset="-122"/>
              </a:rPr>
              <a:t> </a:t>
            </a:r>
            <a:r>
              <a:rPr lang="en-US" altLang="zh-CN" i="1" dirty="0" smtClean="0">
                <a:solidFill>
                  <a:schemeClr val="accent2"/>
                </a:solidFill>
                <a:ea typeface="SimSun" panose="02010600030101010101" pitchFamily="2" charset="-122"/>
              </a:rPr>
              <a:t>complete</a:t>
            </a:r>
            <a:r>
              <a:rPr lang="en-US" altLang="zh-CN" i="1" dirty="0" smtClean="0">
                <a:ea typeface="SimSun" panose="02010600030101010101" pitchFamily="2" charset="-122"/>
              </a:rPr>
              <a:t> </a:t>
            </a:r>
            <a:r>
              <a:rPr lang="en-US" altLang="zh-CN" dirty="0" smtClean="0">
                <a:ea typeface="SimSun" panose="02010600030101010101" pitchFamily="2" charset="-122"/>
              </a:rPr>
              <a:t>and </a:t>
            </a:r>
            <a:r>
              <a:rPr lang="en-US" altLang="zh-CN" dirty="0" smtClean="0">
                <a:solidFill>
                  <a:schemeClr val="accent2"/>
                </a:solidFill>
                <a:ea typeface="SimSun" panose="02010600030101010101" pitchFamily="2" charset="-122"/>
              </a:rPr>
              <a:t>minimal</a:t>
            </a:r>
            <a:r>
              <a:rPr lang="en-US" altLang="zh-CN" dirty="0" smtClean="0">
                <a:ea typeface="SimSun" panose="02010600030101010101" pitchFamily="2" charset="-122"/>
              </a:rPr>
              <a:t>, the selection predicates are complete</a:t>
            </a:r>
          </a:p>
          <a:p>
            <a:pPr lvl="1"/>
            <a:r>
              <a:rPr lang="en-US" altLang="zh-CN" dirty="0" smtClean="0">
                <a:ea typeface="SimSun" panose="02010600030101010101" pitchFamily="2" charset="-122"/>
              </a:rPr>
              <a:t>Reconstruction</a:t>
            </a:r>
          </a:p>
          <a:p>
            <a:pPr lvl="2"/>
            <a:r>
              <a:rPr lang="en-US" altLang="zh-CN" dirty="0" smtClean="0">
                <a:ea typeface="SimSun" panose="02010600030101010101" pitchFamily="2" charset="-122"/>
              </a:rPr>
              <a:t>if relation </a:t>
            </a:r>
            <a:r>
              <a:rPr lang="en-US" altLang="zh-CN" i="1" dirty="0" smtClean="0">
                <a:ea typeface="SimSun" panose="02010600030101010101" pitchFamily="2" charset="-122"/>
              </a:rPr>
              <a:t>R </a:t>
            </a:r>
            <a:r>
              <a:rPr lang="en-US" altLang="zh-CN" dirty="0" smtClean="0">
                <a:ea typeface="SimSun" panose="02010600030101010101" pitchFamily="2" charset="-122"/>
              </a:rPr>
              <a:t>is fragmented into </a:t>
            </a:r>
            <a:r>
              <a:rPr lang="en-US" altLang="zh-CN" i="1" dirty="0" smtClean="0">
                <a:ea typeface="SimSun" panose="02010600030101010101" pitchFamily="2" charset="-122"/>
              </a:rPr>
              <a:t>F</a:t>
            </a:r>
            <a:r>
              <a:rPr lang="en-US" altLang="zh-CN" i="1" baseline="-25000" dirty="0" smtClean="0">
                <a:ea typeface="SimSun" panose="02010600030101010101" pitchFamily="2" charset="-122"/>
              </a:rPr>
              <a:t>R</a:t>
            </a:r>
            <a:r>
              <a:rPr lang="en-US" altLang="zh-CN" i="1" dirty="0" smtClean="0">
                <a:ea typeface="SimSun" panose="02010600030101010101" pitchFamily="2" charset="-122"/>
              </a:rPr>
              <a:t> </a:t>
            </a:r>
            <a:r>
              <a:rPr lang="en-US" altLang="zh-CN" dirty="0" smtClean="0">
                <a:ea typeface="SimSun" panose="02010600030101010101" pitchFamily="2" charset="-122"/>
              </a:rPr>
              <a:t>= {</a:t>
            </a:r>
            <a:r>
              <a:rPr lang="en-US" altLang="zh-CN" i="1" dirty="0" smtClean="0">
                <a:ea typeface="SimSun" panose="02010600030101010101" pitchFamily="2" charset="-122"/>
              </a:rPr>
              <a:t>R</a:t>
            </a:r>
            <a:r>
              <a:rPr lang="en-US" altLang="zh-CN" i="1" baseline="-25000" dirty="0" smtClean="0">
                <a:ea typeface="SimSun" panose="02010600030101010101" pitchFamily="2" charset="-122"/>
              </a:rPr>
              <a:t>1</a:t>
            </a:r>
            <a:r>
              <a:rPr lang="en-US" altLang="zh-CN" dirty="0" smtClean="0">
                <a:ea typeface="SimSun" panose="02010600030101010101" pitchFamily="2" charset="-122"/>
              </a:rPr>
              <a:t>,</a:t>
            </a:r>
            <a:r>
              <a:rPr lang="en-US" altLang="zh-CN" i="1" dirty="0" smtClean="0">
                <a:ea typeface="SimSun" panose="02010600030101010101" pitchFamily="2" charset="-122"/>
              </a:rPr>
              <a:t>R</a:t>
            </a:r>
            <a:r>
              <a:rPr lang="en-US" altLang="zh-CN" i="1" baseline="-25000" dirty="0" smtClean="0">
                <a:ea typeface="SimSun" panose="02010600030101010101" pitchFamily="2" charset="-122"/>
              </a:rPr>
              <a:t>2</a:t>
            </a:r>
            <a:r>
              <a:rPr lang="en-US" altLang="zh-CN" dirty="0" smtClean="0">
                <a:ea typeface="SimSun" panose="02010600030101010101" pitchFamily="2" charset="-122"/>
              </a:rPr>
              <a:t>, …,</a:t>
            </a:r>
            <a:r>
              <a:rPr lang="en-US" altLang="zh-CN" i="1" dirty="0" smtClean="0">
                <a:ea typeface="SimSun" panose="02010600030101010101" pitchFamily="2" charset="-122"/>
              </a:rPr>
              <a:t>R</a:t>
            </a:r>
            <a:r>
              <a:rPr lang="en-US" altLang="zh-CN" i="1" baseline="-25000" dirty="0" smtClean="0">
                <a:ea typeface="SimSun" panose="02010600030101010101" pitchFamily="2" charset="-122"/>
              </a:rPr>
              <a:t>r</a:t>
            </a:r>
            <a:r>
              <a:rPr lang="en-US" altLang="zh-CN" dirty="0" smtClean="0">
                <a:ea typeface="SimSun" panose="02010600030101010101" pitchFamily="2" charset="-122"/>
              </a:rPr>
              <a:t>}</a:t>
            </a:r>
          </a:p>
          <a:p>
            <a:pPr lvl="4">
              <a:buFontTx/>
              <a:buNone/>
            </a:pPr>
            <a:endParaRPr lang="en-US" altLang="zh-CN" i="1" dirty="0" smtClean="0">
              <a:ea typeface="SimSun" panose="02010600030101010101" pitchFamily="2" charset="-122"/>
            </a:endParaRPr>
          </a:p>
          <a:p>
            <a:pPr lvl="1"/>
            <a:endParaRPr lang="en-US" altLang="zh-CN" sz="2000" i="1" dirty="0" smtClean="0">
              <a:ea typeface="SimSun" panose="02010600030101010101" pitchFamily="2" charset="-122"/>
            </a:endParaRPr>
          </a:p>
          <a:p>
            <a:pPr lvl="1"/>
            <a:r>
              <a:rPr lang="en-US" altLang="zh-CN" dirty="0" err="1" smtClean="0">
                <a:ea typeface="SimSun" panose="02010600030101010101" pitchFamily="2" charset="-122"/>
              </a:rPr>
              <a:t>Disjointness</a:t>
            </a:r>
            <a:endParaRPr lang="en-US" altLang="zh-CN" dirty="0" smtClean="0">
              <a:ea typeface="SimSun" panose="02010600030101010101" pitchFamily="2" charset="-122"/>
            </a:endParaRPr>
          </a:p>
          <a:p>
            <a:pPr lvl="2"/>
            <a:r>
              <a:rPr lang="en-US" altLang="zh-CN" dirty="0" err="1" smtClean="0">
                <a:ea typeface="SimSun" panose="02010600030101010101" pitchFamily="2" charset="-122"/>
              </a:rPr>
              <a:t>minterm</a:t>
            </a:r>
            <a:r>
              <a:rPr lang="en-US" altLang="zh-CN" dirty="0" smtClean="0">
                <a:ea typeface="SimSun" panose="02010600030101010101" pitchFamily="2" charset="-122"/>
              </a:rPr>
              <a:t> predicates that form the basis of fragmentation should be </a:t>
            </a:r>
            <a:r>
              <a:rPr lang="en-US" altLang="zh-CN" dirty="0" smtClean="0">
                <a:solidFill>
                  <a:schemeClr val="accent2"/>
                </a:solidFill>
                <a:ea typeface="SimSun" panose="02010600030101010101" pitchFamily="2" charset="-122"/>
              </a:rPr>
              <a:t>mutually exclusive</a:t>
            </a:r>
          </a:p>
          <a:p>
            <a:endParaRPr lang="zh-CN" altLang="en-US" dirty="0" smtClean="0">
              <a:ea typeface="SimSun" panose="02010600030101010101" pitchFamily="2" charset="-122"/>
            </a:endParaRPr>
          </a:p>
        </p:txBody>
      </p:sp>
      <p:sp>
        <p:nvSpPr>
          <p:cNvPr id="114692" name="Rectangle 4"/>
          <p:cNvSpPr>
            <a:spLocks noChangeArrowheads="1"/>
          </p:cNvSpPr>
          <p:nvPr/>
        </p:nvSpPr>
        <p:spPr bwMode="auto">
          <a:xfrm>
            <a:off x="762000" y="5638800"/>
            <a:ext cx="734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sz="2000">
                <a:ea typeface="楷体_GB2312" pitchFamily="49" charset="-122"/>
              </a:rPr>
              <a:t>每一谓词与应用密切相关，谓词之间互斥，因此分片之间</a:t>
            </a:r>
            <a:r>
              <a:rPr lang="zh-CN" altLang="en-US" sz="2000">
                <a:solidFill>
                  <a:schemeClr val="accent2"/>
                </a:solidFill>
                <a:ea typeface="楷体_GB2312" pitchFamily="49" charset="-122"/>
              </a:rPr>
              <a:t>不相交</a:t>
            </a:r>
          </a:p>
        </p:txBody>
      </p:sp>
      <p:graphicFrame>
        <p:nvGraphicFramePr>
          <p:cNvPr id="114693" name="Object 5"/>
          <p:cNvGraphicFramePr>
            <a:graphicFrameLocks noChangeAspect="1"/>
          </p:cNvGraphicFramePr>
          <p:nvPr/>
        </p:nvGraphicFramePr>
        <p:xfrm>
          <a:off x="3048000" y="3810000"/>
          <a:ext cx="2682875" cy="857250"/>
        </p:xfrm>
        <a:graphic>
          <a:graphicData uri="http://schemas.openxmlformats.org/presentationml/2006/ole">
            <mc:AlternateContent xmlns:mc="http://schemas.openxmlformats.org/markup-compatibility/2006">
              <mc:Choice xmlns:v="urn:schemas-microsoft-com:vml" Requires="v">
                <p:oleObj spid="_x0000_s114736" name="Equation" r:id="rId3" imgW="752458" imgH="133350" progId="Equation.3">
                  <p:embed/>
                </p:oleObj>
              </mc:Choice>
              <mc:Fallback>
                <p:oleObj name="Equation" r:id="rId3" imgW="752458" imgH="13335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810000"/>
                        <a:ext cx="268287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pull dir="rd"/>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smtClean="0">
                <a:ea typeface="SimSun" panose="02010600030101010101" pitchFamily="2" charset="-122"/>
              </a:rPr>
              <a:t>Fragmentation: </a:t>
            </a:r>
            <a:r>
              <a:rPr lang="en-US" altLang="zh-CN" sz="2400" smtClean="0">
                <a:ea typeface="SimSun" panose="02010600030101010101" pitchFamily="2" charset="-122"/>
              </a:rPr>
              <a:t>checking for correctness (cont’d)</a:t>
            </a:r>
            <a:endParaRPr lang="zh-CN" altLang="en-US" sz="2400" smtClean="0">
              <a:ea typeface="SimSun" panose="02010600030101010101" pitchFamily="2" charset="-122"/>
            </a:endParaRPr>
          </a:p>
        </p:txBody>
      </p:sp>
      <p:sp>
        <p:nvSpPr>
          <p:cNvPr id="115715" name="Rectangle 3"/>
          <p:cNvSpPr>
            <a:spLocks noGrp="1" noChangeArrowheads="1"/>
          </p:cNvSpPr>
          <p:nvPr>
            <p:ph type="body" idx="1"/>
          </p:nvPr>
        </p:nvSpPr>
        <p:spPr>
          <a:xfrm>
            <a:off x="381000" y="1524000"/>
            <a:ext cx="7772400" cy="4572000"/>
          </a:xfrm>
        </p:spPr>
        <p:txBody>
          <a:bodyPr/>
          <a:lstStyle/>
          <a:p>
            <a:r>
              <a:rPr lang="en-US" altLang="zh-CN" dirty="0" smtClean="0">
                <a:ea typeface="SimSun" panose="02010600030101010101" pitchFamily="2" charset="-122"/>
              </a:rPr>
              <a:t>Correctness of the DHF algorithm</a:t>
            </a:r>
          </a:p>
          <a:p>
            <a:pPr lvl="1"/>
            <a:r>
              <a:rPr lang="en-US" altLang="zh-CN" sz="2500" dirty="0" smtClean="0">
                <a:ea typeface="SimSun" panose="02010600030101010101" pitchFamily="2" charset="-122"/>
              </a:rPr>
              <a:t>Completeness</a:t>
            </a:r>
          </a:p>
          <a:p>
            <a:pPr lvl="2"/>
            <a:r>
              <a:rPr lang="en-US" altLang="zh-CN" sz="1800" dirty="0" smtClean="0">
                <a:ea typeface="SimSun" panose="02010600030101010101" pitchFamily="2" charset="-122"/>
              </a:rPr>
              <a:t>Referential integrity</a:t>
            </a:r>
          </a:p>
          <a:p>
            <a:pPr lvl="2"/>
            <a:r>
              <a:rPr lang="en-US" altLang="zh-CN" sz="1800" dirty="0" smtClean="0">
                <a:ea typeface="SimSun" panose="02010600030101010101" pitchFamily="2" charset="-122"/>
              </a:rPr>
              <a:t>Let </a:t>
            </a:r>
            <a:r>
              <a:rPr lang="en-US" altLang="zh-CN" sz="1800" i="1" dirty="0" smtClean="0">
                <a:ea typeface="SimSun" panose="02010600030101010101" pitchFamily="2" charset="-122"/>
              </a:rPr>
              <a:t>R </a:t>
            </a:r>
            <a:r>
              <a:rPr lang="en-US" altLang="zh-CN" sz="1800" dirty="0" smtClean="0">
                <a:ea typeface="SimSun" panose="02010600030101010101" pitchFamily="2" charset="-122"/>
              </a:rPr>
              <a:t>be the member relation of a link whose owner is relation </a:t>
            </a:r>
            <a:r>
              <a:rPr lang="en-US" altLang="zh-CN" sz="1800" i="1" dirty="0" smtClean="0">
                <a:ea typeface="SimSun" panose="02010600030101010101" pitchFamily="2" charset="-122"/>
              </a:rPr>
              <a:t>S </a:t>
            </a:r>
            <a:r>
              <a:rPr lang="en-US" altLang="zh-CN" sz="1800" dirty="0" smtClean="0">
                <a:ea typeface="SimSun" panose="02010600030101010101" pitchFamily="2" charset="-122"/>
              </a:rPr>
              <a:t>which is fragmented as </a:t>
            </a:r>
            <a:r>
              <a:rPr lang="en-US" altLang="zh-CN" sz="1800" i="1" dirty="0" smtClean="0">
                <a:ea typeface="SimSun" panose="02010600030101010101" pitchFamily="2" charset="-122"/>
              </a:rPr>
              <a:t>F</a:t>
            </a:r>
            <a:r>
              <a:rPr lang="en-US" altLang="zh-CN" sz="1800" i="1" baseline="-25000" dirty="0" smtClean="0">
                <a:ea typeface="SimSun" panose="02010600030101010101" pitchFamily="2" charset="-122"/>
              </a:rPr>
              <a:t>S</a:t>
            </a:r>
            <a:r>
              <a:rPr lang="en-US" altLang="zh-CN" sz="1800" i="1" dirty="0" smtClean="0">
                <a:ea typeface="SimSun" panose="02010600030101010101" pitchFamily="2" charset="-122"/>
              </a:rPr>
              <a:t> </a:t>
            </a:r>
            <a:r>
              <a:rPr lang="en-US" altLang="zh-CN" sz="1800" dirty="0" smtClean="0">
                <a:ea typeface="SimSun" panose="02010600030101010101" pitchFamily="2" charset="-122"/>
              </a:rPr>
              <a:t>= </a:t>
            </a:r>
            <a:r>
              <a:rPr lang="en-US" altLang="zh-CN" sz="1800" i="1" dirty="0" smtClean="0">
                <a:ea typeface="SimSun" panose="02010600030101010101" pitchFamily="2" charset="-122"/>
              </a:rPr>
              <a:t>{</a:t>
            </a:r>
            <a:r>
              <a:rPr lang="en-US" altLang="zh-CN" sz="1800" dirty="0" smtClean="0">
                <a:ea typeface="SimSun" panose="02010600030101010101" pitchFamily="2" charset="-122"/>
              </a:rPr>
              <a:t>S</a:t>
            </a:r>
            <a:r>
              <a:rPr lang="en-US" altLang="zh-CN" sz="1800" i="1" baseline="-25000" dirty="0" smtClean="0">
                <a:ea typeface="SimSun" panose="02010600030101010101" pitchFamily="2" charset="-122"/>
              </a:rPr>
              <a:t>1</a:t>
            </a:r>
            <a:r>
              <a:rPr lang="en-US" altLang="zh-CN" sz="1800" dirty="0" smtClean="0">
                <a:ea typeface="SimSun" panose="02010600030101010101" pitchFamily="2" charset="-122"/>
              </a:rPr>
              <a:t> , S</a:t>
            </a:r>
            <a:r>
              <a:rPr lang="en-US" altLang="zh-CN" sz="1800" i="1" baseline="-25000" dirty="0" smtClean="0">
                <a:ea typeface="SimSun" panose="02010600030101010101" pitchFamily="2" charset="-122"/>
              </a:rPr>
              <a:t>2</a:t>
            </a:r>
            <a:r>
              <a:rPr lang="en-US" altLang="zh-CN" sz="1800" dirty="0" smtClean="0">
                <a:ea typeface="SimSun" panose="02010600030101010101" pitchFamily="2" charset="-122"/>
              </a:rPr>
              <a:t> , ..., </a:t>
            </a:r>
            <a:r>
              <a:rPr lang="en-US" altLang="zh-CN" sz="1800" i="1" dirty="0" smtClean="0">
                <a:ea typeface="SimSun" panose="02010600030101010101" pitchFamily="2" charset="-122"/>
              </a:rPr>
              <a:t>S</a:t>
            </a:r>
            <a:r>
              <a:rPr lang="en-US" altLang="zh-CN" sz="1800" i="1" baseline="-25000" dirty="0" smtClean="0">
                <a:ea typeface="SimSun" panose="02010600030101010101" pitchFamily="2" charset="-122"/>
              </a:rPr>
              <a:t>n</a:t>
            </a:r>
            <a:r>
              <a:rPr lang="en-US" altLang="zh-CN" sz="1800" i="1" dirty="0" smtClean="0">
                <a:ea typeface="SimSun" panose="02010600030101010101" pitchFamily="2" charset="-122"/>
              </a:rPr>
              <a:t> </a:t>
            </a:r>
            <a:r>
              <a:rPr lang="en-US" altLang="zh-CN" sz="1800" dirty="0" smtClean="0">
                <a:ea typeface="SimSun" panose="02010600030101010101" pitchFamily="2" charset="-122"/>
              </a:rPr>
              <a:t>}. Furthermore, let </a:t>
            </a:r>
            <a:r>
              <a:rPr lang="en-US" altLang="zh-CN" sz="1800" i="1" dirty="0" smtClean="0">
                <a:ea typeface="SimSun" panose="02010600030101010101" pitchFamily="2" charset="-122"/>
              </a:rPr>
              <a:t>A </a:t>
            </a:r>
            <a:r>
              <a:rPr lang="en-US" altLang="zh-CN" sz="1800" dirty="0" smtClean="0">
                <a:ea typeface="SimSun" panose="02010600030101010101" pitchFamily="2" charset="-122"/>
              </a:rPr>
              <a:t>be the join attribute between </a:t>
            </a:r>
            <a:r>
              <a:rPr lang="en-US" altLang="zh-CN" sz="1800" i="1" dirty="0" smtClean="0">
                <a:ea typeface="SimSun" panose="02010600030101010101" pitchFamily="2" charset="-122"/>
              </a:rPr>
              <a:t>R </a:t>
            </a:r>
            <a:r>
              <a:rPr lang="en-US" altLang="zh-CN" sz="1800" dirty="0" smtClean="0">
                <a:ea typeface="SimSun" panose="02010600030101010101" pitchFamily="2" charset="-122"/>
              </a:rPr>
              <a:t>and S. Then, for each tuple </a:t>
            </a:r>
            <a:r>
              <a:rPr lang="en-US" altLang="zh-CN" sz="1800" i="1" dirty="0" smtClean="0">
                <a:ea typeface="SimSun" panose="02010600030101010101" pitchFamily="2" charset="-122"/>
              </a:rPr>
              <a:t>t </a:t>
            </a:r>
            <a:r>
              <a:rPr lang="en-US" altLang="zh-CN" sz="1800" dirty="0" smtClean="0">
                <a:ea typeface="SimSun" panose="02010600030101010101" pitchFamily="2" charset="-122"/>
              </a:rPr>
              <a:t>of </a:t>
            </a:r>
            <a:r>
              <a:rPr lang="en-US" altLang="zh-CN" sz="1800" i="1" dirty="0" smtClean="0">
                <a:ea typeface="SimSun" panose="02010600030101010101" pitchFamily="2" charset="-122"/>
              </a:rPr>
              <a:t>R, </a:t>
            </a:r>
            <a:r>
              <a:rPr lang="en-US" altLang="zh-CN" sz="1800" dirty="0" smtClean="0">
                <a:ea typeface="SimSun" panose="02010600030101010101" pitchFamily="2" charset="-122"/>
              </a:rPr>
              <a:t>there should be a tuple </a:t>
            </a:r>
            <a:r>
              <a:rPr lang="en-US" altLang="zh-CN" sz="1800" i="1" dirty="0" smtClean="0">
                <a:ea typeface="SimSun" panose="02010600030101010101" pitchFamily="2" charset="-122"/>
              </a:rPr>
              <a:t>t' </a:t>
            </a:r>
            <a:r>
              <a:rPr lang="en-US" altLang="zh-CN" sz="1800" dirty="0" smtClean="0">
                <a:ea typeface="SimSun" panose="02010600030101010101" pitchFamily="2" charset="-122"/>
              </a:rPr>
              <a:t>of </a:t>
            </a:r>
            <a:r>
              <a:rPr lang="en-US" altLang="zh-CN" sz="1800" i="1" dirty="0" smtClean="0">
                <a:ea typeface="SimSun" panose="02010600030101010101" pitchFamily="2" charset="-122"/>
              </a:rPr>
              <a:t>S </a:t>
            </a:r>
            <a:r>
              <a:rPr lang="en-US" altLang="zh-CN" sz="1800" dirty="0" smtClean="0">
                <a:ea typeface="SimSun" panose="02010600030101010101" pitchFamily="2" charset="-122"/>
              </a:rPr>
              <a:t>such that</a:t>
            </a:r>
          </a:p>
          <a:p>
            <a:pPr lvl="1">
              <a:buFont typeface="Times New Roman" panose="02020603050405020304" pitchFamily="18" charset="0"/>
              <a:buNone/>
            </a:pPr>
            <a:r>
              <a:rPr lang="en-US" altLang="zh-CN" sz="1800" dirty="0" smtClean="0">
                <a:ea typeface="SimSun" panose="02010600030101010101" pitchFamily="2" charset="-122"/>
              </a:rPr>
              <a:t>			t[A]=</a:t>
            </a:r>
            <a:r>
              <a:rPr lang="en-US" altLang="zh-CN" sz="1800" i="1" dirty="0" smtClean="0">
                <a:ea typeface="SimSun" panose="02010600030101010101" pitchFamily="2" charset="-122"/>
              </a:rPr>
              <a:t>t</a:t>
            </a:r>
            <a:r>
              <a:rPr lang="en-US" altLang="zh-CN" sz="1800" dirty="0" smtClean="0">
                <a:ea typeface="SimSun" panose="02010600030101010101" pitchFamily="2" charset="-122"/>
              </a:rPr>
              <a:t>'[A]</a:t>
            </a:r>
          </a:p>
          <a:p>
            <a:pPr lvl="1"/>
            <a:r>
              <a:rPr lang="en-US" altLang="zh-CN" sz="2500" dirty="0" smtClean="0">
                <a:ea typeface="SimSun" panose="02010600030101010101" pitchFamily="2" charset="-122"/>
              </a:rPr>
              <a:t>Reconstruction</a:t>
            </a:r>
          </a:p>
          <a:p>
            <a:pPr lvl="2"/>
            <a:r>
              <a:rPr lang="en-US" altLang="zh-CN" dirty="0" smtClean="0">
                <a:ea typeface="SimSun" panose="02010600030101010101" pitchFamily="2" charset="-122"/>
              </a:rPr>
              <a:t>Same as primary horizontal fragmentation.</a:t>
            </a:r>
          </a:p>
          <a:p>
            <a:pPr lvl="1"/>
            <a:r>
              <a:rPr lang="en-US" altLang="zh-CN" sz="2500" dirty="0" err="1" smtClean="0">
                <a:ea typeface="SimSun" panose="02010600030101010101" pitchFamily="2" charset="-122"/>
              </a:rPr>
              <a:t>Disjointness</a:t>
            </a:r>
            <a:endParaRPr lang="en-US" altLang="zh-CN" sz="2500" dirty="0" smtClean="0">
              <a:ea typeface="SimSun" panose="02010600030101010101" pitchFamily="2" charset="-122"/>
            </a:endParaRPr>
          </a:p>
          <a:p>
            <a:pPr lvl="2"/>
            <a:r>
              <a:rPr lang="en-US" altLang="zh-CN" dirty="0" smtClean="0">
                <a:ea typeface="SimSun" panose="02010600030101010101" pitchFamily="2" charset="-122"/>
              </a:rPr>
              <a:t>Simple join graphs between the owner and the member fragments.</a:t>
            </a:r>
          </a:p>
          <a:p>
            <a:pPr>
              <a:buClrTx/>
              <a:buSzPct val="75000"/>
              <a:buFont typeface="Wingdings" panose="05000000000000000000" pitchFamily="2" charset="2"/>
              <a:buChar char="Ø"/>
            </a:pPr>
            <a:endParaRPr lang="en-US" altLang="zh-CN" sz="2000" dirty="0" smtClean="0">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26"/>
          <p:cNvSpPr>
            <a:spLocks noGrp="1" noChangeArrowheads="1"/>
          </p:cNvSpPr>
          <p:nvPr>
            <p:ph type="title"/>
          </p:nvPr>
        </p:nvSpPr>
        <p:spPr/>
        <p:txBody>
          <a:bodyPr/>
          <a:lstStyle/>
          <a:p>
            <a:r>
              <a:rPr lang="en-AU" altLang="zh-CN" smtClean="0">
                <a:ea typeface="SimSun" panose="02010600030101010101" pitchFamily="2" charset="-122"/>
              </a:rPr>
              <a:t>Outline</a:t>
            </a:r>
            <a:endParaRPr lang="en-US" altLang="zh-CN" smtClean="0">
              <a:ea typeface="SimSun" panose="02010600030101010101" pitchFamily="2" charset="-122"/>
            </a:endParaRPr>
          </a:p>
        </p:txBody>
      </p:sp>
      <p:sp>
        <p:nvSpPr>
          <p:cNvPr id="98307" name="Rectangle 1027"/>
          <p:cNvSpPr>
            <a:spLocks noGrp="1" noChangeArrowheads="1"/>
          </p:cNvSpPr>
          <p:nvPr>
            <p:ph type="body" idx="1"/>
          </p:nvPr>
        </p:nvSpPr>
        <p:spPr>
          <a:xfrm>
            <a:off x="812800" y="1579563"/>
            <a:ext cx="7264400" cy="4592637"/>
          </a:xfrm>
        </p:spPr>
        <p:txBody>
          <a:bodyPr/>
          <a:lstStyle/>
          <a:p>
            <a:pPr>
              <a:buFont typeface="Wingdings" panose="05000000000000000000" pitchFamily="2" charset="2"/>
              <a:buChar char="n"/>
            </a:pPr>
            <a:r>
              <a:rPr lang="en-AU" altLang="zh-CN" sz="2000" dirty="0" smtClean="0">
                <a:solidFill>
                  <a:srgbClr val="000000"/>
                </a:solidFill>
                <a:ea typeface="SimSun" panose="02010600030101010101" pitchFamily="2" charset="-122"/>
              </a:rPr>
              <a:t>Introduction</a:t>
            </a:r>
          </a:p>
          <a:p>
            <a:pPr>
              <a:buFont typeface="Wingdings" panose="05000000000000000000" pitchFamily="2" charset="2"/>
              <a:buChar char="n"/>
            </a:pPr>
            <a:r>
              <a:rPr lang="en-AU" altLang="zh-CN" sz="2000" dirty="0" smtClean="0">
                <a:solidFill>
                  <a:srgbClr val="000000"/>
                </a:solidFill>
                <a:ea typeface="SimSun" panose="02010600030101010101" pitchFamily="2" charset="-122"/>
              </a:rPr>
              <a:t>Top-down Design process</a:t>
            </a:r>
          </a:p>
          <a:p>
            <a:pPr>
              <a:buFont typeface="Wingdings" panose="05000000000000000000" pitchFamily="2" charset="2"/>
              <a:buChar char="n"/>
            </a:pPr>
            <a:r>
              <a:rPr lang="en-AU" altLang="zh-CN" sz="2000" dirty="0" smtClean="0">
                <a:solidFill>
                  <a:srgbClr val="000000"/>
                </a:solidFill>
                <a:ea typeface="SimSun" panose="02010600030101010101" pitchFamily="2" charset="-122"/>
              </a:rPr>
              <a:t>Distribution Design Issues</a:t>
            </a:r>
          </a:p>
          <a:p>
            <a:pPr>
              <a:buClr>
                <a:schemeClr val="accent2"/>
              </a:buClr>
              <a:buFont typeface="Wingdings" panose="05000000000000000000" pitchFamily="2" charset="2"/>
              <a:buChar char="n"/>
            </a:pPr>
            <a:r>
              <a:rPr lang="en-AU" altLang="zh-CN" sz="2000" dirty="0" smtClean="0">
                <a:ea typeface="SimSun" panose="02010600030101010101" pitchFamily="2" charset="-122"/>
              </a:rPr>
              <a:t>Data Fragmentation</a:t>
            </a:r>
          </a:p>
          <a:p>
            <a:pPr lvl="1">
              <a:buFont typeface="Wingdings" panose="05000000000000000000" pitchFamily="2" charset="2"/>
              <a:buChar char="u"/>
            </a:pPr>
            <a:r>
              <a:rPr lang="en-US" altLang="zh-CN" sz="1800" dirty="0" smtClean="0">
                <a:ea typeface="SimSun" panose="02010600030101010101" pitchFamily="2" charset="-122"/>
              </a:rPr>
              <a:t>Data Fragmentation Information</a:t>
            </a:r>
          </a:p>
          <a:p>
            <a:pPr lvl="1">
              <a:buFont typeface="Wingdings" panose="05000000000000000000" pitchFamily="2" charset="2"/>
              <a:buChar char="u"/>
            </a:pPr>
            <a:r>
              <a:rPr lang="en-US" altLang="zh-CN" sz="1800" dirty="0" smtClean="0">
                <a:solidFill>
                  <a:schemeClr val="accent2"/>
                </a:solidFill>
                <a:ea typeface="SimSun" panose="02010600030101010101" pitchFamily="2" charset="-122"/>
              </a:rPr>
              <a:t>Horizontal Fragmentation (HF)</a:t>
            </a:r>
          </a:p>
          <a:p>
            <a:pPr lvl="2"/>
            <a:r>
              <a:rPr lang="en-US" altLang="zh-CN" sz="1600" dirty="0" smtClean="0">
                <a:ea typeface="SimSun" panose="02010600030101010101" pitchFamily="2" charset="-122"/>
              </a:rPr>
              <a:t>Primary Horizontal Fragmentation (PHF)</a:t>
            </a:r>
          </a:p>
          <a:p>
            <a:pPr lvl="2"/>
            <a:r>
              <a:rPr lang="en-US" altLang="zh-CN" sz="1600" dirty="0">
                <a:ea typeface="SimSun" panose="02010600030101010101" pitchFamily="2" charset="-122"/>
              </a:rPr>
              <a:t>Derived Horizontal Fragmentation (DHF)</a:t>
            </a:r>
          </a:p>
          <a:p>
            <a:pPr lvl="2"/>
            <a:r>
              <a:rPr lang="en-US" altLang="zh-CN" sz="1600" dirty="0">
                <a:solidFill>
                  <a:schemeClr val="accent2"/>
                </a:solidFill>
                <a:ea typeface="SimSun" panose="02010600030101010101" pitchFamily="2" charset="-122"/>
              </a:rPr>
              <a:t>Oracle Table </a:t>
            </a:r>
            <a:r>
              <a:rPr lang="en-US" altLang="zh-CN" sz="1600" dirty="0" smtClean="0">
                <a:solidFill>
                  <a:schemeClr val="accent2"/>
                </a:solidFill>
                <a:ea typeface="SimSun" panose="02010600030101010101" pitchFamily="2" charset="-122"/>
              </a:rPr>
              <a:t>Partition</a:t>
            </a:r>
          </a:p>
          <a:p>
            <a:pPr lvl="1">
              <a:buFont typeface="Wingdings" panose="05000000000000000000" pitchFamily="2" charset="2"/>
              <a:buChar char="u"/>
            </a:pPr>
            <a:r>
              <a:rPr lang="en-US" altLang="zh-CN" sz="1800" dirty="0" smtClean="0">
                <a:ea typeface="SimSun" panose="02010600030101010101" pitchFamily="2" charset="-122"/>
              </a:rPr>
              <a:t>Vertical Fragmentation (VF)</a:t>
            </a:r>
          </a:p>
          <a:p>
            <a:pPr lvl="1">
              <a:buFont typeface="Wingdings" panose="05000000000000000000" pitchFamily="2" charset="2"/>
              <a:buChar char="u"/>
            </a:pPr>
            <a:r>
              <a:rPr lang="en-US" altLang="zh-CN" sz="1800" dirty="0" smtClean="0">
                <a:ea typeface="SimSun" panose="02010600030101010101" pitchFamily="2" charset="-122"/>
              </a:rPr>
              <a:t>Hybrid Fragmentation (HF)</a:t>
            </a:r>
            <a:endParaRPr lang="en-AU" altLang="zh-CN" sz="3500" dirty="0" smtClean="0">
              <a:ea typeface="SimSun" panose="02010600030101010101" pitchFamily="2" charset="-122"/>
            </a:endParaRPr>
          </a:p>
          <a:p>
            <a:pPr>
              <a:buFont typeface="Wingdings" panose="05000000000000000000" pitchFamily="2" charset="2"/>
              <a:buChar char="n"/>
            </a:pPr>
            <a:r>
              <a:rPr lang="en-AU" altLang="zh-CN" sz="2000" dirty="0" smtClean="0">
                <a:solidFill>
                  <a:srgbClr val="000000"/>
                </a:solidFill>
                <a:ea typeface="SimSun" panose="02010600030101010101" pitchFamily="2" charset="-122"/>
              </a:rPr>
              <a:t>Data Allocation</a:t>
            </a:r>
            <a:endParaRPr lang="en-US" altLang="zh-CN" sz="2200" dirty="0" smtClean="0">
              <a:solidFill>
                <a:srgbClr val="000000"/>
              </a:solidFill>
              <a:ea typeface="SimSun" panose="02010600030101010101" pitchFamily="2" charset="-122"/>
            </a:endParaRPr>
          </a:p>
          <a:p>
            <a:pPr>
              <a:buFont typeface="Wingdings" panose="05000000000000000000" pitchFamily="2" charset="2"/>
              <a:buChar char="n"/>
            </a:pPr>
            <a:r>
              <a:rPr lang="en-US" altLang="zh-CN" sz="2000" dirty="0" smtClean="0">
                <a:ea typeface="SimSun" panose="02010600030101010101" pitchFamily="2" charset="-122"/>
              </a:rPr>
              <a:t>Data Directory</a:t>
            </a:r>
          </a:p>
          <a:p>
            <a:pPr>
              <a:buFont typeface="Wingdings" panose="05000000000000000000" pitchFamily="2" charset="2"/>
              <a:buChar char="n"/>
            </a:pPr>
            <a:r>
              <a:rPr lang="en-US" altLang="zh-CN" sz="2000" dirty="0" smtClean="0">
                <a:ea typeface="SimSun" panose="02010600030101010101" pitchFamily="2" charset="-122"/>
              </a:rPr>
              <a:t>Summary</a:t>
            </a:r>
            <a:endParaRPr lang="en-AU" altLang="zh-CN" sz="2000" dirty="0" smtClean="0">
              <a:ea typeface="SimSun" panose="02010600030101010101" pitchFamily="2" charset="-122"/>
            </a:endParaRPr>
          </a:p>
        </p:txBody>
      </p:sp>
    </p:spTree>
    <p:extLst>
      <p:ext uri="{BB962C8B-B14F-4D97-AF65-F5344CB8AC3E}">
        <p14:creationId xmlns:p14="http://schemas.microsoft.com/office/powerpoint/2010/main" val="1077588939"/>
      </p:ext>
    </p:extLst>
  </p:cSld>
  <p:clrMapOvr>
    <a:masterClrMapping/>
  </p:clrMapOvr>
  <p:transition>
    <p:pull dir="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CN" smtClean="0">
                <a:ea typeface="SimSun" panose="02010600030101010101" pitchFamily="2" charset="-122"/>
              </a:rPr>
              <a:t>Fragmentation: Oracle Partition Table</a:t>
            </a:r>
          </a:p>
        </p:txBody>
      </p:sp>
      <p:grpSp>
        <p:nvGrpSpPr>
          <p:cNvPr id="244739" name="Group 4"/>
          <p:cNvGrpSpPr>
            <a:grpSpLocks/>
          </p:cNvGrpSpPr>
          <p:nvPr/>
        </p:nvGrpSpPr>
        <p:grpSpPr bwMode="auto">
          <a:xfrm>
            <a:off x="3549650" y="1406525"/>
            <a:ext cx="1270000" cy="1492250"/>
            <a:chOff x="2367" y="1108"/>
            <a:chExt cx="800" cy="940"/>
          </a:xfrm>
        </p:grpSpPr>
        <p:grpSp>
          <p:nvGrpSpPr>
            <p:cNvPr id="244867" name="Group 5"/>
            <p:cNvGrpSpPr>
              <a:grpSpLocks/>
            </p:cNvGrpSpPr>
            <p:nvPr/>
          </p:nvGrpSpPr>
          <p:grpSpPr bwMode="auto">
            <a:xfrm>
              <a:off x="2367" y="1108"/>
              <a:ext cx="656" cy="796"/>
              <a:chOff x="2367" y="1108"/>
              <a:chExt cx="656" cy="796"/>
            </a:xfrm>
          </p:grpSpPr>
          <p:sp>
            <p:nvSpPr>
              <p:cNvPr id="244938" name="Freeform 6"/>
              <p:cNvSpPr>
                <a:spLocks/>
              </p:cNvSpPr>
              <p:nvPr/>
            </p:nvSpPr>
            <p:spPr bwMode="auto">
              <a:xfrm>
                <a:off x="2367" y="1108"/>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9" name="Freeform 7"/>
              <p:cNvSpPr>
                <a:spLocks/>
              </p:cNvSpPr>
              <p:nvPr/>
            </p:nvSpPr>
            <p:spPr bwMode="white">
              <a:xfrm>
                <a:off x="2390" y="1138"/>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0" name="Freeform 8"/>
              <p:cNvSpPr>
                <a:spLocks/>
              </p:cNvSpPr>
              <p:nvPr/>
            </p:nvSpPr>
            <p:spPr bwMode="auto">
              <a:xfrm>
                <a:off x="2425" y="1285"/>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1" name="Freeform 9"/>
              <p:cNvSpPr>
                <a:spLocks/>
              </p:cNvSpPr>
              <p:nvPr/>
            </p:nvSpPr>
            <p:spPr bwMode="auto">
              <a:xfrm>
                <a:off x="2425" y="1180"/>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2" name="Freeform 10"/>
              <p:cNvSpPr>
                <a:spLocks/>
              </p:cNvSpPr>
              <p:nvPr/>
            </p:nvSpPr>
            <p:spPr bwMode="auto">
              <a:xfrm>
                <a:off x="2461" y="144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3" name="Freeform 11"/>
              <p:cNvSpPr>
                <a:spLocks/>
              </p:cNvSpPr>
              <p:nvPr/>
            </p:nvSpPr>
            <p:spPr bwMode="auto">
              <a:xfrm>
                <a:off x="2532" y="1423"/>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4" name="Freeform 12"/>
              <p:cNvSpPr>
                <a:spLocks/>
              </p:cNvSpPr>
              <p:nvPr/>
            </p:nvSpPr>
            <p:spPr bwMode="auto">
              <a:xfrm>
                <a:off x="2601" y="140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5" name="Freeform 13"/>
              <p:cNvSpPr>
                <a:spLocks/>
              </p:cNvSpPr>
              <p:nvPr/>
            </p:nvSpPr>
            <p:spPr bwMode="auto">
              <a:xfrm>
                <a:off x="2672" y="138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6" name="Freeform 14"/>
              <p:cNvSpPr>
                <a:spLocks/>
              </p:cNvSpPr>
              <p:nvPr/>
            </p:nvSpPr>
            <p:spPr bwMode="auto">
              <a:xfrm>
                <a:off x="2744" y="1366"/>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7" name="Freeform 15"/>
              <p:cNvSpPr>
                <a:spLocks/>
              </p:cNvSpPr>
              <p:nvPr/>
            </p:nvSpPr>
            <p:spPr bwMode="auto">
              <a:xfrm>
                <a:off x="2814" y="1348"/>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8" name="Freeform 16"/>
              <p:cNvSpPr>
                <a:spLocks/>
              </p:cNvSpPr>
              <p:nvPr/>
            </p:nvSpPr>
            <p:spPr bwMode="auto">
              <a:xfrm>
                <a:off x="2885" y="1328"/>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49" name="Freeform 17"/>
              <p:cNvSpPr>
                <a:spLocks/>
              </p:cNvSpPr>
              <p:nvPr/>
            </p:nvSpPr>
            <p:spPr bwMode="auto">
              <a:xfrm>
                <a:off x="2461" y="151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0" name="Freeform 18"/>
              <p:cNvSpPr>
                <a:spLocks/>
              </p:cNvSpPr>
              <p:nvPr/>
            </p:nvSpPr>
            <p:spPr bwMode="auto">
              <a:xfrm>
                <a:off x="2532" y="1492"/>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1" name="Freeform 19"/>
              <p:cNvSpPr>
                <a:spLocks/>
              </p:cNvSpPr>
              <p:nvPr/>
            </p:nvSpPr>
            <p:spPr bwMode="auto">
              <a:xfrm>
                <a:off x="2601" y="147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2" name="Freeform 20"/>
              <p:cNvSpPr>
                <a:spLocks/>
              </p:cNvSpPr>
              <p:nvPr/>
            </p:nvSpPr>
            <p:spPr bwMode="auto">
              <a:xfrm>
                <a:off x="2672" y="1453"/>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3" name="Freeform 21"/>
              <p:cNvSpPr>
                <a:spLocks/>
              </p:cNvSpPr>
              <p:nvPr/>
            </p:nvSpPr>
            <p:spPr bwMode="auto">
              <a:xfrm>
                <a:off x="2744" y="143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4" name="Freeform 22"/>
              <p:cNvSpPr>
                <a:spLocks/>
              </p:cNvSpPr>
              <p:nvPr/>
            </p:nvSpPr>
            <p:spPr bwMode="auto">
              <a:xfrm>
                <a:off x="2814" y="141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5" name="Freeform 23"/>
              <p:cNvSpPr>
                <a:spLocks/>
              </p:cNvSpPr>
              <p:nvPr/>
            </p:nvSpPr>
            <p:spPr bwMode="auto">
              <a:xfrm>
                <a:off x="2885" y="1397"/>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6" name="Freeform 24"/>
              <p:cNvSpPr>
                <a:spLocks/>
              </p:cNvSpPr>
              <p:nvPr/>
            </p:nvSpPr>
            <p:spPr bwMode="auto">
              <a:xfrm>
                <a:off x="2461" y="157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7" name="Freeform 25"/>
              <p:cNvSpPr>
                <a:spLocks/>
              </p:cNvSpPr>
              <p:nvPr/>
            </p:nvSpPr>
            <p:spPr bwMode="auto">
              <a:xfrm>
                <a:off x="2532" y="155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8" name="Freeform 26"/>
              <p:cNvSpPr>
                <a:spLocks/>
              </p:cNvSpPr>
              <p:nvPr/>
            </p:nvSpPr>
            <p:spPr bwMode="auto">
              <a:xfrm>
                <a:off x="2601" y="154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59" name="Freeform 27"/>
              <p:cNvSpPr>
                <a:spLocks/>
              </p:cNvSpPr>
              <p:nvPr/>
            </p:nvSpPr>
            <p:spPr bwMode="auto">
              <a:xfrm>
                <a:off x="2672" y="152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0" name="Freeform 28"/>
              <p:cNvSpPr>
                <a:spLocks/>
              </p:cNvSpPr>
              <p:nvPr/>
            </p:nvSpPr>
            <p:spPr bwMode="auto">
              <a:xfrm>
                <a:off x="2744" y="150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1" name="Freeform 29"/>
              <p:cNvSpPr>
                <a:spLocks/>
              </p:cNvSpPr>
              <p:nvPr/>
            </p:nvSpPr>
            <p:spPr bwMode="auto">
              <a:xfrm>
                <a:off x="2814" y="1483"/>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2" name="Freeform 30"/>
              <p:cNvSpPr>
                <a:spLocks/>
              </p:cNvSpPr>
              <p:nvPr/>
            </p:nvSpPr>
            <p:spPr bwMode="auto">
              <a:xfrm>
                <a:off x="2885" y="146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3" name="Freeform 31"/>
              <p:cNvSpPr>
                <a:spLocks/>
              </p:cNvSpPr>
              <p:nvPr/>
            </p:nvSpPr>
            <p:spPr bwMode="auto">
              <a:xfrm>
                <a:off x="2461" y="164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4" name="Freeform 32"/>
              <p:cNvSpPr>
                <a:spLocks/>
              </p:cNvSpPr>
              <p:nvPr/>
            </p:nvSpPr>
            <p:spPr bwMode="auto">
              <a:xfrm>
                <a:off x="2532" y="1627"/>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5" name="Freeform 33"/>
              <p:cNvSpPr>
                <a:spLocks/>
              </p:cNvSpPr>
              <p:nvPr/>
            </p:nvSpPr>
            <p:spPr bwMode="auto">
              <a:xfrm>
                <a:off x="2601" y="160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6" name="Freeform 34"/>
              <p:cNvSpPr>
                <a:spLocks/>
              </p:cNvSpPr>
              <p:nvPr/>
            </p:nvSpPr>
            <p:spPr bwMode="auto">
              <a:xfrm>
                <a:off x="2672" y="159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7" name="Freeform 35"/>
              <p:cNvSpPr>
                <a:spLocks/>
              </p:cNvSpPr>
              <p:nvPr/>
            </p:nvSpPr>
            <p:spPr bwMode="auto">
              <a:xfrm>
                <a:off x="2744" y="157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8" name="Freeform 36"/>
              <p:cNvSpPr>
                <a:spLocks/>
              </p:cNvSpPr>
              <p:nvPr/>
            </p:nvSpPr>
            <p:spPr bwMode="auto">
              <a:xfrm>
                <a:off x="2814" y="155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69" name="Freeform 37"/>
              <p:cNvSpPr>
                <a:spLocks/>
              </p:cNvSpPr>
              <p:nvPr/>
            </p:nvSpPr>
            <p:spPr bwMode="auto">
              <a:xfrm>
                <a:off x="2885" y="153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70" name="Freeform 38"/>
              <p:cNvSpPr>
                <a:spLocks/>
              </p:cNvSpPr>
              <p:nvPr/>
            </p:nvSpPr>
            <p:spPr bwMode="auto">
              <a:xfrm>
                <a:off x="2461" y="171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71" name="Freeform 39"/>
              <p:cNvSpPr>
                <a:spLocks/>
              </p:cNvSpPr>
              <p:nvPr/>
            </p:nvSpPr>
            <p:spPr bwMode="auto">
              <a:xfrm>
                <a:off x="2532" y="169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4868" name="Group 40"/>
            <p:cNvGrpSpPr>
              <a:grpSpLocks/>
            </p:cNvGrpSpPr>
            <p:nvPr/>
          </p:nvGrpSpPr>
          <p:grpSpPr bwMode="auto">
            <a:xfrm>
              <a:off x="2439" y="1180"/>
              <a:ext cx="656" cy="796"/>
              <a:chOff x="2439" y="1180"/>
              <a:chExt cx="656" cy="796"/>
            </a:xfrm>
          </p:grpSpPr>
          <p:sp>
            <p:nvSpPr>
              <p:cNvPr id="244904" name="Freeform 41"/>
              <p:cNvSpPr>
                <a:spLocks/>
              </p:cNvSpPr>
              <p:nvPr/>
            </p:nvSpPr>
            <p:spPr bwMode="auto">
              <a:xfrm>
                <a:off x="2439" y="1180"/>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5" name="Freeform 42"/>
              <p:cNvSpPr>
                <a:spLocks/>
              </p:cNvSpPr>
              <p:nvPr/>
            </p:nvSpPr>
            <p:spPr bwMode="white">
              <a:xfrm>
                <a:off x="2462" y="1210"/>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6" name="Freeform 43"/>
              <p:cNvSpPr>
                <a:spLocks/>
              </p:cNvSpPr>
              <p:nvPr/>
            </p:nvSpPr>
            <p:spPr bwMode="auto">
              <a:xfrm>
                <a:off x="2497" y="1357"/>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7" name="Freeform 44"/>
              <p:cNvSpPr>
                <a:spLocks/>
              </p:cNvSpPr>
              <p:nvPr/>
            </p:nvSpPr>
            <p:spPr bwMode="auto">
              <a:xfrm>
                <a:off x="2497" y="1252"/>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8" name="Freeform 45"/>
              <p:cNvSpPr>
                <a:spLocks/>
              </p:cNvSpPr>
              <p:nvPr/>
            </p:nvSpPr>
            <p:spPr bwMode="auto">
              <a:xfrm>
                <a:off x="2533" y="151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9" name="Freeform 46"/>
              <p:cNvSpPr>
                <a:spLocks/>
              </p:cNvSpPr>
              <p:nvPr/>
            </p:nvSpPr>
            <p:spPr bwMode="auto">
              <a:xfrm>
                <a:off x="2604" y="1495"/>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0" name="Freeform 47"/>
              <p:cNvSpPr>
                <a:spLocks/>
              </p:cNvSpPr>
              <p:nvPr/>
            </p:nvSpPr>
            <p:spPr bwMode="auto">
              <a:xfrm>
                <a:off x="2673" y="147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1" name="Freeform 48"/>
              <p:cNvSpPr>
                <a:spLocks/>
              </p:cNvSpPr>
              <p:nvPr/>
            </p:nvSpPr>
            <p:spPr bwMode="auto">
              <a:xfrm>
                <a:off x="2744" y="145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2" name="Freeform 49"/>
              <p:cNvSpPr>
                <a:spLocks/>
              </p:cNvSpPr>
              <p:nvPr/>
            </p:nvSpPr>
            <p:spPr bwMode="auto">
              <a:xfrm>
                <a:off x="2816" y="143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3" name="Freeform 50"/>
              <p:cNvSpPr>
                <a:spLocks/>
              </p:cNvSpPr>
              <p:nvPr/>
            </p:nvSpPr>
            <p:spPr bwMode="auto">
              <a:xfrm>
                <a:off x="2886" y="142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4" name="Freeform 51"/>
              <p:cNvSpPr>
                <a:spLocks/>
              </p:cNvSpPr>
              <p:nvPr/>
            </p:nvSpPr>
            <p:spPr bwMode="auto">
              <a:xfrm>
                <a:off x="2957" y="1400"/>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5" name="Freeform 52"/>
              <p:cNvSpPr>
                <a:spLocks/>
              </p:cNvSpPr>
              <p:nvPr/>
            </p:nvSpPr>
            <p:spPr bwMode="auto">
              <a:xfrm>
                <a:off x="2533" y="158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6" name="Freeform 53"/>
              <p:cNvSpPr>
                <a:spLocks/>
              </p:cNvSpPr>
              <p:nvPr/>
            </p:nvSpPr>
            <p:spPr bwMode="auto">
              <a:xfrm>
                <a:off x="2604" y="156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7" name="Freeform 54"/>
              <p:cNvSpPr>
                <a:spLocks/>
              </p:cNvSpPr>
              <p:nvPr/>
            </p:nvSpPr>
            <p:spPr bwMode="auto">
              <a:xfrm>
                <a:off x="2673" y="154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8" name="Freeform 55"/>
              <p:cNvSpPr>
                <a:spLocks/>
              </p:cNvSpPr>
              <p:nvPr/>
            </p:nvSpPr>
            <p:spPr bwMode="auto">
              <a:xfrm>
                <a:off x="2744" y="1525"/>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19" name="Freeform 56"/>
              <p:cNvSpPr>
                <a:spLocks/>
              </p:cNvSpPr>
              <p:nvPr/>
            </p:nvSpPr>
            <p:spPr bwMode="auto">
              <a:xfrm>
                <a:off x="2816" y="150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0" name="Freeform 57"/>
              <p:cNvSpPr>
                <a:spLocks/>
              </p:cNvSpPr>
              <p:nvPr/>
            </p:nvSpPr>
            <p:spPr bwMode="auto">
              <a:xfrm>
                <a:off x="2886" y="148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1" name="Freeform 58"/>
              <p:cNvSpPr>
                <a:spLocks/>
              </p:cNvSpPr>
              <p:nvPr/>
            </p:nvSpPr>
            <p:spPr bwMode="auto">
              <a:xfrm>
                <a:off x="2957" y="1469"/>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2" name="Freeform 59"/>
              <p:cNvSpPr>
                <a:spLocks/>
              </p:cNvSpPr>
              <p:nvPr/>
            </p:nvSpPr>
            <p:spPr bwMode="auto">
              <a:xfrm>
                <a:off x="2533" y="165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3" name="Freeform 60"/>
              <p:cNvSpPr>
                <a:spLocks/>
              </p:cNvSpPr>
              <p:nvPr/>
            </p:nvSpPr>
            <p:spPr bwMode="auto">
              <a:xfrm>
                <a:off x="2604" y="163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4" name="Freeform 61"/>
              <p:cNvSpPr>
                <a:spLocks/>
              </p:cNvSpPr>
              <p:nvPr/>
            </p:nvSpPr>
            <p:spPr bwMode="auto">
              <a:xfrm>
                <a:off x="2673" y="161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5" name="Freeform 62"/>
              <p:cNvSpPr>
                <a:spLocks/>
              </p:cNvSpPr>
              <p:nvPr/>
            </p:nvSpPr>
            <p:spPr bwMode="auto">
              <a:xfrm>
                <a:off x="2744" y="159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6" name="Freeform 63"/>
              <p:cNvSpPr>
                <a:spLocks/>
              </p:cNvSpPr>
              <p:nvPr/>
            </p:nvSpPr>
            <p:spPr bwMode="auto">
              <a:xfrm>
                <a:off x="2816" y="157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7" name="Freeform 64"/>
              <p:cNvSpPr>
                <a:spLocks/>
              </p:cNvSpPr>
              <p:nvPr/>
            </p:nvSpPr>
            <p:spPr bwMode="auto">
              <a:xfrm>
                <a:off x="2886" y="155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8" name="Freeform 65"/>
              <p:cNvSpPr>
                <a:spLocks/>
              </p:cNvSpPr>
              <p:nvPr/>
            </p:nvSpPr>
            <p:spPr bwMode="auto">
              <a:xfrm>
                <a:off x="2957" y="153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29" name="Freeform 66"/>
              <p:cNvSpPr>
                <a:spLocks/>
              </p:cNvSpPr>
              <p:nvPr/>
            </p:nvSpPr>
            <p:spPr bwMode="auto">
              <a:xfrm>
                <a:off x="2533" y="171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0" name="Freeform 67"/>
              <p:cNvSpPr>
                <a:spLocks/>
              </p:cNvSpPr>
              <p:nvPr/>
            </p:nvSpPr>
            <p:spPr bwMode="auto">
              <a:xfrm>
                <a:off x="2604" y="1699"/>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1" name="Freeform 68"/>
              <p:cNvSpPr>
                <a:spLocks/>
              </p:cNvSpPr>
              <p:nvPr/>
            </p:nvSpPr>
            <p:spPr bwMode="auto">
              <a:xfrm>
                <a:off x="2673" y="168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2" name="Freeform 69"/>
              <p:cNvSpPr>
                <a:spLocks/>
              </p:cNvSpPr>
              <p:nvPr/>
            </p:nvSpPr>
            <p:spPr bwMode="auto">
              <a:xfrm>
                <a:off x="2744" y="166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3" name="Freeform 70"/>
              <p:cNvSpPr>
                <a:spLocks/>
              </p:cNvSpPr>
              <p:nvPr/>
            </p:nvSpPr>
            <p:spPr bwMode="auto">
              <a:xfrm>
                <a:off x="2816" y="164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4" name="Freeform 71"/>
              <p:cNvSpPr>
                <a:spLocks/>
              </p:cNvSpPr>
              <p:nvPr/>
            </p:nvSpPr>
            <p:spPr bwMode="auto">
              <a:xfrm>
                <a:off x="2886" y="162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5" name="Freeform 72"/>
              <p:cNvSpPr>
                <a:spLocks/>
              </p:cNvSpPr>
              <p:nvPr/>
            </p:nvSpPr>
            <p:spPr bwMode="auto">
              <a:xfrm>
                <a:off x="2957" y="160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6" name="Freeform 73"/>
              <p:cNvSpPr>
                <a:spLocks/>
              </p:cNvSpPr>
              <p:nvPr/>
            </p:nvSpPr>
            <p:spPr bwMode="auto">
              <a:xfrm>
                <a:off x="2533" y="178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37" name="Freeform 74"/>
              <p:cNvSpPr>
                <a:spLocks/>
              </p:cNvSpPr>
              <p:nvPr/>
            </p:nvSpPr>
            <p:spPr bwMode="auto">
              <a:xfrm>
                <a:off x="2604" y="176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4869" name="Group 75"/>
            <p:cNvGrpSpPr>
              <a:grpSpLocks/>
            </p:cNvGrpSpPr>
            <p:nvPr/>
          </p:nvGrpSpPr>
          <p:grpSpPr bwMode="auto">
            <a:xfrm>
              <a:off x="2511" y="1252"/>
              <a:ext cx="656" cy="796"/>
              <a:chOff x="2511" y="1252"/>
              <a:chExt cx="656" cy="796"/>
            </a:xfrm>
          </p:grpSpPr>
          <p:sp>
            <p:nvSpPr>
              <p:cNvPr id="244870" name="Freeform 76"/>
              <p:cNvSpPr>
                <a:spLocks/>
              </p:cNvSpPr>
              <p:nvPr/>
            </p:nvSpPr>
            <p:spPr bwMode="auto">
              <a:xfrm>
                <a:off x="2511" y="1252"/>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 name="T15" fmla="*/ 0 w 656"/>
                  <a:gd name="T16" fmla="*/ 0 h 796"/>
                  <a:gd name="T17" fmla="*/ 656 w 656"/>
                  <a:gd name="T18" fmla="*/ 796 h 796"/>
                </a:gdLst>
                <a:ahLst/>
                <a:cxnLst>
                  <a:cxn ang="T10">
                    <a:pos x="T0" y="T1"/>
                  </a:cxn>
                  <a:cxn ang="T11">
                    <a:pos x="T2" y="T3"/>
                  </a:cxn>
                  <a:cxn ang="T12">
                    <a:pos x="T4" y="T5"/>
                  </a:cxn>
                  <a:cxn ang="T13">
                    <a:pos x="T6" y="T7"/>
                  </a:cxn>
                  <a:cxn ang="T14">
                    <a:pos x="T8" y="T9"/>
                  </a:cxn>
                </a:cxnLst>
                <a:rect l="T15" t="T16" r="T17" b="T18"/>
                <a:pathLst>
                  <a:path w="656" h="796">
                    <a:moveTo>
                      <a:pt x="655" y="615"/>
                    </a:moveTo>
                    <a:lnTo>
                      <a:pt x="655" y="0"/>
                    </a:lnTo>
                    <a:lnTo>
                      <a:pt x="0" y="179"/>
                    </a:lnTo>
                    <a:lnTo>
                      <a:pt x="0" y="795"/>
                    </a:lnTo>
                    <a:lnTo>
                      <a:pt x="655" y="61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1" name="Freeform 77"/>
              <p:cNvSpPr>
                <a:spLocks/>
              </p:cNvSpPr>
              <p:nvPr/>
            </p:nvSpPr>
            <p:spPr bwMode="white">
              <a:xfrm>
                <a:off x="2534" y="1282"/>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 name="T15" fmla="*/ 0 w 610"/>
                  <a:gd name="T16" fmla="*/ 0 h 736"/>
                  <a:gd name="T17" fmla="*/ 610 w 610"/>
                  <a:gd name="T18" fmla="*/ 736 h 736"/>
                </a:gdLst>
                <a:ahLst/>
                <a:cxnLst>
                  <a:cxn ang="T10">
                    <a:pos x="T0" y="T1"/>
                  </a:cxn>
                  <a:cxn ang="T11">
                    <a:pos x="T2" y="T3"/>
                  </a:cxn>
                  <a:cxn ang="T12">
                    <a:pos x="T4" y="T5"/>
                  </a:cxn>
                  <a:cxn ang="T13">
                    <a:pos x="T6" y="T7"/>
                  </a:cxn>
                  <a:cxn ang="T14">
                    <a:pos x="T8" y="T9"/>
                  </a:cxn>
                </a:cxnLst>
                <a:rect l="T15" t="T16" r="T17" b="T18"/>
                <a:pathLst>
                  <a:path w="610" h="736">
                    <a:moveTo>
                      <a:pt x="609" y="571"/>
                    </a:moveTo>
                    <a:lnTo>
                      <a:pt x="609" y="0"/>
                    </a:lnTo>
                    <a:lnTo>
                      <a:pt x="0" y="162"/>
                    </a:lnTo>
                    <a:lnTo>
                      <a:pt x="0" y="735"/>
                    </a:lnTo>
                    <a:lnTo>
                      <a:pt x="609" y="571"/>
                    </a:lnTo>
                  </a:path>
                </a:pathLst>
              </a:custGeom>
              <a:solidFill>
                <a:srgbClr val="EAEAEA"/>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2" name="Freeform 78"/>
              <p:cNvSpPr>
                <a:spLocks/>
              </p:cNvSpPr>
              <p:nvPr/>
            </p:nvSpPr>
            <p:spPr bwMode="auto">
              <a:xfrm>
                <a:off x="2569" y="1429"/>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 name="T15" fmla="*/ 0 w 537"/>
                  <a:gd name="T16" fmla="*/ 0 h 534"/>
                  <a:gd name="T17" fmla="*/ 537 w 537"/>
                  <a:gd name="T18" fmla="*/ 534 h 534"/>
                </a:gdLst>
                <a:ahLst/>
                <a:cxnLst>
                  <a:cxn ang="T10">
                    <a:pos x="T0" y="T1"/>
                  </a:cxn>
                  <a:cxn ang="T11">
                    <a:pos x="T2" y="T3"/>
                  </a:cxn>
                  <a:cxn ang="T12">
                    <a:pos x="T4" y="T5"/>
                  </a:cxn>
                  <a:cxn ang="T13">
                    <a:pos x="T6" y="T7"/>
                  </a:cxn>
                  <a:cxn ang="T14">
                    <a:pos x="T8" y="T9"/>
                  </a:cxn>
                </a:cxnLst>
                <a:rect l="T15" t="T16" r="T17" b="T18"/>
                <a:pathLst>
                  <a:path w="537" h="534">
                    <a:moveTo>
                      <a:pt x="536" y="391"/>
                    </a:moveTo>
                    <a:lnTo>
                      <a:pt x="536" y="0"/>
                    </a:lnTo>
                    <a:lnTo>
                      <a:pt x="0" y="141"/>
                    </a:lnTo>
                    <a:lnTo>
                      <a:pt x="0" y="533"/>
                    </a:lnTo>
                    <a:lnTo>
                      <a:pt x="536" y="391"/>
                    </a:lnTo>
                  </a:path>
                </a:pathLst>
              </a:custGeom>
              <a:solidFill>
                <a:srgbClr val="66FF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3" name="Freeform 79"/>
              <p:cNvSpPr>
                <a:spLocks/>
              </p:cNvSpPr>
              <p:nvPr/>
            </p:nvSpPr>
            <p:spPr bwMode="auto">
              <a:xfrm>
                <a:off x="2569" y="1324"/>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 name="T15" fmla="*/ 0 w 537"/>
                  <a:gd name="T16" fmla="*/ 0 h 211"/>
                  <a:gd name="T17" fmla="*/ 537 w 537"/>
                  <a:gd name="T18" fmla="*/ 211 h 211"/>
                </a:gdLst>
                <a:ahLst/>
                <a:cxnLst>
                  <a:cxn ang="T10">
                    <a:pos x="T0" y="T1"/>
                  </a:cxn>
                  <a:cxn ang="T11">
                    <a:pos x="T2" y="T3"/>
                  </a:cxn>
                  <a:cxn ang="T12">
                    <a:pos x="T4" y="T5"/>
                  </a:cxn>
                  <a:cxn ang="T13">
                    <a:pos x="T6" y="T7"/>
                  </a:cxn>
                  <a:cxn ang="T14">
                    <a:pos x="T8" y="T9"/>
                  </a:cxn>
                </a:cxnLst>
                <a:rect l="T15" t="T16" r="T17" b="T18"/>
                <a:pathLst>
                  <a:path w="537" h="211">
                    <a:moveTo>
                      <a:pt x="536" y="69"/>
                    </a:moveTo>
                    <a:lnTo>
                      <a:pt x="536" y="0"/>
                    </a:lnTo>
                    <a:lnTo>
                      <a:pt x="0" y="141"/>
                    </a:lnTo>
                    <a:lnTo>
                      <a:pt x="0" y="210"/>
                    </a:lnTo>
                    <a:lnTo>
                      <a:pt x="536" y="6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4" name="Freeform 80"/>
              <p:cNvSpPr>
                <a:spLocks/>
              </p:cNvSpPr>
              <p:nvPr/>
            </p:nvSpPr>
            <p:spPr bwMode="auto">
              <a:xfrm>
                <a:off x="2605" y="158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5" name="Freeform 81"/>
              <p:cNvSpPr>
                <a:spLocks/>
              </p:cNvSpPr>
              <p:nvPr/>
            </p:nvSpPr>
            <p:spPr bwMode="auto">
              <a:xfrm>
                <a:off x="2676" y="1567"/>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6" name="Freeform 82"/>
              <p:cNvSpPr>
                <a:spLocks/>
              </p:cNvSpPr>
              <p:nvPr/>
            </p:nvSpPr>
            <p:spPr bwMode="auto">
              <a:xfrm>
                <a:off x="2745" y="154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7" name="Freeform 83"/>
              <p:cNvSpPr>
                <a:spLocks/>
              </p:cNvSpPr>
              <p:nvPr/>
            </p:nvSpPr>
            <p:spPr bwMode="auto">
              <a:xfrm>
                <a:off x="2816" y="153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8" name="Freeform 84"/>
              <p:cNvSpPr>
                <a:spLocks/>
              </p:cNvSpPr>
              <p:nvPr/>
            </p:nvSpPr>
            <p:spPr bwMode="auto">
              <a:xfrm>
                <a:off x="2888" y="151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79" name="Freeform 85"/>
              <p:cNvSpPr>
                <a:spLocks/>
              </p:cNvSpPr>
              <p:nvPr/>
            </p:nvSpPr>
            <p:spPr bwMode="auto">
              <a:xfrm>
                <a:off x="2958" y="149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0" name="Freeform 86"/>
              <p:cNvSpPr>
                <a:spLocks/>
              </p:cNvSpPr>
              <p:nvPr/>
            </p:nvSpPr>
            <p:spPr bwMode="auto">
              <a:xfrm>
                <a:off x="3029" y="1472"/>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50"/>
                    </a:moveTo>
                    <a:lnTo>
                      <a:pt x="49" y="0"/>
                    </a:lnTo>
                    <a:lnTo>
                      <a:pt x="0" y="13"/>
                    </a:lnTo>
                    <a:lnTo>
                      <a:pt x="0" y="63"/>
                    </a:lnTo>
                    <a:lnTo>
                      <a:pt x="49"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1" name="Freeform 87"/>
              <p:cNvSpPr>
                <a:spLocks/>
              </p:cNvSpPr>
              <p:nvPr/>
            </p:nvSpPr>
            <p:spPr bwMode="auto">
              <a:xfrm>
                <a:off x="2605" y="165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2" name="Freeform 88"/>
              <p:cNvSpPr>
                <a:spLocks/>
              </p:cNvSpPr>
              <p:nvPr/>
            </p:nvSpPr>
            <p:spPr bwMode="auto">
              <a:xfrm>
                <a:off x="2676" y="163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3" name="Freeform 89"/>
              <p:cNvSpPr>
                <a:spLocks/>
              </p:cNvSpPr>
              <p:nvPr/>
            </p:nvSpPr>
            <p:spPr bwMode="auto">
              <a:xfrm>
                <a:off x="2745" y="161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4" name="Freeform 90"/>
              <p:cNvSpPr>
                <a:spLocks/>
              </p:cNvSpPr>
              <p:nvPr/>
            </p:nvSpPr>
            <p:spPr bwMode="auto">
              <a:xfrm>
                <a:off x="2816" y="1597"/>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 name="T15" fmla="*/ 0 w 51"/>
                  <a:gd name="T16" fmla="*/ 0 h 64"/>
                  <a:gd name="T17" fmla="*/ 51 w 51"/>
                  <a:gd name="T18" fmla="*/ 64 h 64"/>
                </a:gdLst>
                <a:ahLst/>
                <a:cxnLst>
                  <a:cxn ang="T10">
                    <a:pos x="T0" y="T1"/>
                  </a:cxn>
                  <a:cxn ang="T11">
                    <a:pos x="T2" y="T3"/>
                  </a:cxn>
                  <a:cxn ang="T12">
                    <a:pos x="T4" y="T5"/>
                  </a:cxn>
                  <a:cxn ang="T13">
                    <a:pos x="T6" y="T7"/>
                  </a:cxn>
                  <a:cxn ang="T14">
                    <a:pos x="T8" y="T9"/>
                  </a:cxn>
                </a:cxnLst>
                <a:rect l="T15" t="T16" r="T17" b="T18"/>
                <a:pathLst>
                  <a:path w="51" h="64">
                    <a:moveTo>
                      <a:pt x="50" y="49"/>
                    </a:moveTo>
                    <a:lnTo>
                      <a:pt x="50" y="0"/>
                    </a:lnTo>
                    <a:lnTo>
                      <a:pt x="0" y="12"/>
                    </a:lnTo>
                    <a:lnTo>
                      <a:pt x="0" y="63"/>
                    </a:lnTo>
                    <a:lnTo>
                      <a:pt x="50"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5" name="Freeform 91"/>
              <p:cNvSpPr>
                <a:spLocks/>
              </p:cNvSpPr>
              <p:nvPr/>
            </p:nvSpPr>
            <p:spPr bwMode="auto">
              <a:xfrm>
                <a:off x="2888" y="157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6" name="Freeform 92"/>
              <p:cNvSpPr>
                <a:spLocks/>
              </p:cNvSpPr>
              <p:nvPr/>
            </p:nvSpPr>
            <p:spPr bwMode="auto">
              <a:xfrm>
                <a:off x="2958" y="155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7" name="Freeform 93"/>
              <p:cNvSpPr>
                <a:spLocks/>
              </p:cNvSpPr>
              <p:nvPr/>
            </p:nvSpPr>
            <p:spPr bwMode="auto">
              <a:xfrm>
                <a:off x="3029" y="1541"/>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9"/>
                    </a:moveTo>
                    <a:lnTo>
                      <a:pt x="49" y="0"/>
                    </a:lnTo>
                    <a:lnTo>
                      <a:pt x="0" y="13"/>
                    </a:lnTo>
                    <a:lnTo>
                      <a:pt x="0" y="62"/>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8" name="Freeform 94"/>
              <p:cNvSpPr>
                <a:spLocks/>
              </p:cNvSpPr>
              <p:nvPr/>
            </p:nvSpPr>
            <p:spPr bwMode="auto">
              <a:xfrm>
                <a:off x="2605" y="172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89" name="Freeform 95"/>
              <p:cNvSpPr>
                <a:spLocks/>
              </p:cNvSpPr>
              <p:nvPr/>
            </p:nvSpPr>
            <p:spPr bwMode="auto">
              <a:xfrm>
                <a:off x="2676" y="170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0" name="Freeform 96"/>
              <p:cNvSpPr>
                <a:spLocks/>
              </p:cNvSpPr>
              <p:nvPr/>
            </p:nvSpPr>
            <p:spPr bwMode="auto">
              <a:xfrm>
                <a:off x="2745" y="168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1" name="Freeform 97"/>
              <p:cNvSpPr>
                <a:spLocks/>
              </p:cNvSpPr>
              <p:nvPr/>
            </p:nvSpPr>
            <p:spPr bwMode="auto">
              <a:xfrm>
                <a:off x="2816" y="166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2" name="Freeform 98"/>
              <p:cNvSpPr>
                <a:spLocks/>
              </p:cNvSpPr>
              <p:nvPr/>
            </p:nvSpPr>
            <p:spPr bwMode="auto">
              <a:xfrm>
                <a:off x="2888" y="164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 name="T15" fmla="*/ 0 w 49"/>
                  <a:gd name="T16" fmla="*/ 0 h 63"/>
                  <a:gd name="T17" fmla="*/ 49 w 49"/>
                  <a:gd name="T18" fmla="*/ 63 h 63"/>
                </a:gdLst>
                <a:ahLst/>
                <a:cxnLst>
                  <a:cxn ang="T10">
                    <a:pos x="T0" y="T1"/>
                  </a:cxn>
                  <a:cxn ang="T11">
                    <a:pos x="T2" y="T3"/>
                  </a:cxn>
                  <a:cxn ang="T12">
                    <a:pos x="T4" y="T5"/>
                  </a:cxn>
                  <a:cxn ang="T13">
                    <a:pos x="T6" y="T7"/>
                  </a:cxn>
                  <a:cxn ang="T14">
                    <a:pos x="T8" y="T9"/>
                  </a:cxn>
                </a:cxnLst>
                <a:rect l="T15" t="T16" r="T17" b="T18"/>
                <a:pathLst>
                  <a:path w="49" h="63">
                    <a:moveTo>
                      <a:pt x="48" y="48"/>
                    </a:moveTo>
                    <a:lnTo>
                      <a:pt x="48" y="0"/>
                    </a:lnTo>
                    <a:lnTo>
                      <a:pt x="0" y="13"/>
                    </a:lnTo>
                    <a:lnTo>
                      <a:pt x="0" y="62"/>
                    </a:lnTo>
                    <a:lnTo>
                      <a:pt x="48"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3" name="Freeform 99"/>
              <p:cNvSpPr>
                <a:spLocks/>
              </p:cNvSpPr>
              <p:nvPr/>
            </p:nvSpPr>
            <p:spPr bwMode="auto">
              <a:xfrm>
                <a:off x="2958" y="162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4" name="Freeform 100"/>
              <p:cNvSpPr>
                <a:spLocks/>
              </p:cNvSpPr>
              <p:nvPr/>
            </p:nvSpPr>
            <p:spPr bwMode="auto">
              <a:xfrm>
                <a:off x="3029" y="160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5" name="Freeform 101"/>
              <p:cNvSpPr>
                <a:spLocks/>
              </p:cNvSpPr>
              <p:nvPr/>
            </p:nvSpPr>
            <p:spPr bwMode="auto">
              <a:xfrm>
                <a:off x="2605" y="179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 name="T15" fmla="*/ 0 w 50"/>
                  <a:gd name="T16" fmla="*/ 0 h 63"/>
                  <a:gd name="T17" fmla="*/ 50 w 50"/>
                  <a:gd name="T18" fmla="*/ 63 h 63"/>
                </a:gdLst>
                <a:ahLst/>
                <a:cxnLst>
                  <a:cxn ang="T10">
                    <a:pos x="T0" y="T1"/>
                  </a:cxn>
                  <a:cxn ang="T11">
                    <a:pos x="T2" y="T3"/>
                  </a:cxn>
                  <a:cxn ang="T12">
                    <a:pos x="T4" y="T5"/>
                  </a:cxn>
                  <a:cxn ang="T13">
                    <a:pos x="T6" y="T7"/>
                  </a:cxn>
                  <a:cxn ang="T14">
                    <a:pos x="T8" y="T9"/>
                  </a:cxn>
                </a:cxnLst>
                <a:rect l="T15" t="T16" r="T17" b="T18"/>
                <a:pathLst>
                  <a:path w="50" h="63">
                    <a:moveTo>
                      <a:pt x="49" y="48"/>
                    </a:moveTo>
                    <a:lnTo>
                      <a:pt x="49" y="0"/>
                    </a:lnTo>
                    <a:lnTo>
                      <a:pt x="0" y="13"/>
                    </a:lnTo>
                    <a:lnTo>
                      <a:pt x="0" y="62"/>
                    </a:lnTo>
                    <a:lnTo>
                      <a:pt x="49"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6" name="Freeform 102"/>
              <p:cNvSpPr>
                <a:spLocks/>
              </p:cNvSpPr>
              <p:nvPr/>
            </p:nvSpPr>
            <p:spPr bwMode="auto">
              <a:xfrm>
                <a:off x="2676" y="1771"/>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50"/>
                    </a:moveTo>
                    <a:lnTo>
                      <a:pt x="48" y="0"/>
                    </a:lnTo>
                    <a:lnTo>
                      <a:pt x="0" y="13"/>
                    </a:lnTo>
                    <a:lnTo>
                      <a:pt x="0" y="63"/>
                    </a:lnTo>
                    <a:lnTo>
                      <a:pt x="48" y="50"/>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7" name="Freeform 103"/>
              <p:cNvSpPr>
                <a:spLocks/>
              </p:cNvSpPr>
              <p:nvPr/>
            </p:nvSpPr>
            <p:spPr bwMode="auto">
              <a:xfrm>
                <a:off x="2745" y="175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 name="T15" fmla="*/ 0 w 51"/>
                  <a:gd name="T16" fmla="*/ 0 h 62"/>
                  <a:gd name="T17" fmla="*/ 51 w 51"/>
                  <a:gd name="T18" fmla="*/ 62 h 62"/>
                </a:gdLst>
                <a:ahLst/>
                <a:cxnLst>
                  <a:cxn ang="T10">
                    <a:pos x="T0" y="T1"/>
                  </a:cxn>
                  <a:cxn ang="T11">
                    <a:pos x="T2" y="T3"/>
                  </a:cxn>
                  <a:cxn ang="T12">
                    <a:pos x="T4" y="T5"/>
                  </a:cxn>
                  <a:cxn ang="T13">
                    <a:pos x="T6" y="T7"/>
                  </a:cxn>
                  <a:cxn ang="T14">
                    <a:pos x="T8" y="T9"/>
                  </a:cxn>
                </a:cxnLst>
                <a:rect l="T15" t="T16" r="T17" b="T18"/>
                <a:pathLst>
                  <a:path w="51" h="62">
                    <a:moveTo>
                      <a:pt x="50" y="48"/>
                    </a:moveTo>
                    <a:lnTo>
                      <a:pt x="50" y="0"/>
                    </a:lnTo>
                    <a:lnTo>
                      <a:pt x="0" y="12"/>
                    </a:lnTo>
                    <a:lnTo>
                      <a:pt x="0" y="61"/>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8" name="Freeform 104"/>
              <p:cNvSpPr>
                <a:spLocks/>
              </p:cNvSpPr>
              <p:nvPr/>
            </p:nvSpPr>
            <p:spPr bwMode="auto">
              <a:xfrm>
                <a:off x="2816" y="173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 name="T15" fmla="*/ 0 w 51"/>
                  <a:gd name="T16" fmla="*/ 0 h 63"/>
                  <a:gd name="T17" fmla="*/ 51 w 51"/>
                  <a:gd name="T18" fmla="*/ 63 h 63"/>
                </a:gdLst>
                <a:ahLst/>
                <a:cxnLst>
                  <a:cxn ang="T10">
                    <a:pos x="T0" y="T1"/>
                  </a:cxn>
                  <a:cxn ang="T11">
                    <a:pos x="T2" y="T3"/>
                  </a:cxn>
                  <a:cxn ang="T12">
                    <a:pos x="T4" y="T5"/>
                  </a:cxn>
                  <a:cxn ang="T13">
                    <a:pos x="T6" y="T7"/>
                  </a:cxn>
                  <a:cxn ang="T14">
                    <a:pos x="T8" y="T9"/>
                  </a:cxn>
                </a:cxnLst>
                <a:rect l="T15" t="T16" r="T17" b="T18"/>
                <a:pathLst>
                  <a:path w="51" h="63">
                    <a:moveTo>
                      <a:pt x="50" y="48"/>
                    </a:moveTo>
                    <a:lnTo>
                      <a:pt x="50" y="0"/>
                    </a:lnTo>
                    <a:lnTo>
                      <a:pt x="0" y="12"/>
                    </a:lnTo>
                    <a:lnTo>
                      <a:pt x="0" y="62"/>
                    </a:lnTo>
                    <a:lnTo>
                      <a:pt x="50" y="48"/>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99" name="Freeform 105"/>
              <p:cNvSpPr>
                <a:spLocks/>
              </p:cNvSpPr>
              <p:nvPr/>
            </p:nvSpPr>
            <p:spPr bwMode="auto">
              <a:xfrm>
                <a:off x="2888" y="1714"/>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 name="T15" fmla="*/ 0 w 49"/>
                  <a:gd name="T16" fmla="*/ 0 h 64"/>
                  <a:gd name="T17" fmla="*/ 49 w 49"/>
                  <a:gd name="T18" fmla="*/ 64 h 64"/>
                </a:gdLst>
                <a:ahLst/>
                <a:cxnLst>
                  <a:cxn ang="T10">
                    <a:pos x="T0" y="T1"/>
                  </a:cxn>
                  <a:cxn ang="T11">
                    <a:pos x="T2" y="T3"/>
                  </a:cxn>
                  <a:cxn ang="T12">
                    <a:pos x="T4" y="T5"/>
                  </a:cxn>
                  <a:cxn ang="T13">
                    <a:pos x="T6" y="T7"/>
                  </a:cxn>
                  <a:cxn ang="T14">
                    <a:pos x="T8" y="T9"/>
                  </a:cxn>
                </a:cxnLst>
                <a:rect l="T15" t="T16" r="T17" b="T18"/>
                <a:pathLst>
                  <a:path w="49" h="64">
                    <a:moveTo>
                      <a:pt x="48" y="49"/>
                    </a:moveTo>
                    <a:lnTo>
                      <a:pt x="48" y="0"/>
                    </a:lnTo>
                    <a:lnTo>
                      <a:pt x="0" y="13"/>
                    </a:lnTo>
                    <a:lnTo>
                      <a:pt x="0" y="63"/>
                    </a:lnTo>
                    <a:lnTo>
                      <a:pt x="48"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0" name="Freeform 106"/>
              <p:cNvSpPr>
                <a:spLocks/>
              </p:cNvSpPr>
              <p:nvPr/>
            </p:nvSpPr>
            <p:spPr bwMode="auto">
              <a:xfrm>
                <a:off x="2958" y="1696"/>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 name="T15" fmla="*/ 0 w 50"/>
                  <a:gd name="T16" fmla="*/ 0 h 62"/>
                  <a:gd name="T17" fmla="*/ 50 w 50"/>
                  <a:gd name="T18" fmla="*/ 62 h 62"/>
                </a:gdLst>
                <a:ahLst/>
                <a:cxnLst>
                  <a:cxn ang="T10">
                    <a:pos x="T0" y="T1"/>
                  </a:cxn>
                  <a:cxn ang="T11">
                    <a:pos x="T2" y="T3"/>
                  </a:cxn>
                  <a:cxn ang="T12">
                    <a:pos x="T4" y="T5"/>
                  </a:cxn>
                  <a:cxn ang="T13">
                    <a:pos x="T6" y="T7"/>
                  </a:cxn>
                  <a:cxn ang="T14">
                    <a:pos x="T8" y="T9"/>
                  </a:cxn>
                </a:cxnLst>
                <a:rect l="T15" t="T16" r="T17" b="T18"/>
                <a:pathLst>
                  <a:path w="50" h="62">
                    <a:moveTo>
                      <a:pt x="49" y="47"/>
                    </a:moveTo>
                    <a:lnTo>
                      <a:pt x="49" y="0"/>
                    </a:lnTo>
                    <a:lnTo>
                      <a:pt x="0" y="13"/>
                    </a:lnTo>
                    <a:lnTo>
                      <a:pt x="0" y="61"/>
                    </a:lnTo>
                    <a:lnTo>
                      <a:pt x="49"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1" name="Freeform 107"/>
              <p:cNvSpPr>
                <a:spLocks/>
              </p:cNvSpPr>
              <p:nvPr/>
            </p:nvSpPr>
            <p:spPr bwMode="auto">
              <a:xfrm>
                <a:off x="3029" y="167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2" name="Freeform 108"/>
              <p:cNvSpPr>
                <a:spLocks/>
              </p:cNvSpPr>
              <p:nvPr/>
            </p:nvSpPr>
            <p:spPr bwMode="auto">
              <a:xfrm>
                <a:off x="2605" y="185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 name="T15" fmla="*/ 0 w 50"/>
                  <a:gd name="T16" fmla="*/ 0 h 64"/>
                  <a:gd name="T17" fmla="*/ 50 w 50"/>
                  <a:gd name="T18" fmla="*/ 64 h 64"/>
                </a:gdLst>
                <a:ahLst/>
                <a:cxnLst>
                  <a:cxn ang="T10">
                    <a:pos x="T0" y="T1"/>
                  </a:cxn>
                  <a:cxn ang="T11">
                    <a:pos x="T2" y="T3"/>
                  </a:cxn>
                  <a:cxn ang="T12">
                    <a:pos x="T4" y="T5"/>
                  </a:cxn>
                  <a:cxn ang="T13">
                    <a:pos x="T6" y="T7"/>
                  </a:cxn>
                  <a:cxn ang="T14">
                    <a:pos x="T8" y="T9"/>
                  </a:cxn>
                </a:cxnLst>
                <a:rect l="T15" t="T16" r="T17" b="T18"/>
                <a:pathLst>
                  <a:path w="50" h="64">
                    <a:moveTo>
                      <a:pt x="49" y="49"/>
                    </a:moveTo>
                    <a:lnTo>
                      <a:pt x="49" y="0"/>
                    </a:lnTo>
                    <a:lnTo>
                      <a:pt x="0" y="13"/>
                    </a:lnTo>
                    <a:lnTo>
                      <a:pt x="0" y="63"/>
                    </a:lnTo>
                    <a:lnTo>
                      <a:pt x="49" y="49"/>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903" name="Freeform 109"/>
              <p:cNvSpPr>
                <a:spLocks/>
              </p:cNvSpPr>
              <p:nvPr/>
            </p:nvSpPr>
            <p:spPr bwMode="auto">
              <a:xfrm>
                <a:off x="2676" y="1840"/>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 name="T15" fmla="*/ 0 w 49"/>
                  <a:gd name="T16" fmla="*/ 0 h 62"/>
                  <a:gd name="T17" fmla="*/ 49 w 49"/>
                  <a:gd name="T18" fmla="*/ 62 h 62"/>
                </a:gdLst>
                <a:ahLst/>
                <a:cxnLst>
                  <a:cxn ang="T10">
                    <a:pos x="T0" y="T1"/>
                  </a:cxn>
                  <a:cxn ang="T11">
                    <a:pos x="T2" y="T3"/>
                  </a:cxn>
                  <a:cxn ang="T12">
                    <a:pos x="T4" y="T5"/>
                  </a:cxn>
                  <a:cxn ang="T13">
                    <a:pos x="T6" y="T7"/>
                  </a:cxn>
                  <a:cxn ang="T14">
                    <a:pos x="T8" y="T9"/>
                  </a:cxn>
                </a:cxnLst>
                <a:rect l="T15" t="T16" r="T17" b="T18"/>
                <a:pathLst>
                  <a:path w="49" h="62">
                    <a:moveTo>
                      <a:pt x="48" y="47"/>
                    </a:moveTo>
                    <a:lnTo>
                      <a:pt x="48" y="0"/>
                    </a:lnTo>
                    <a:lnTo>
                      <a:pt x="0" y="13"/>
                    </a:lnTo>
                    <a:lnTo>
                      <a:pt x="0" y="61"/>
                    </a:lnTo>
                    <a:lnTo>
                      <a:pt x="48" y="47"/>
                    </a:lnTo>
                  </a:path>
                </a:pathLst>
              </a:custGeom>
              <a:solidFill>
                <a:srgbClr val="33993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362606" name="Rectangle 110"/>
          <p:cNvSpPr>
            <a:spLocks noChangeArrowheads="1"/>
          </p:cNvSpPr>
          <p:nvPr/>
        </p:nvSpPr>
        <p:spPr bwMode="auto">
          <a:xfrm>
            <a:off x="3630613" y="3048000"/>
            <a:ext cx="1419225" cy="357188"/>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en-US" altLang="zh-CN" sz="1800" b="1">
                <a:effectLst>
                  <a:outerShdw blurRad="38100" dist="38100" dir="2700000" algn="tl">
                    <a:srgbClr val="C0C0C0"/>
                  </a:outerShdw>
                </a:effectLst>
                <a:ea typeface="宋体" pitchFamily="2" charset="-122"/>
              </a:rPr>
              <a:t>Cluster</a:t>
            </a:r>
          </a:p>
        </p:txBody>
      </p:sp>
      <p:sp>
        <p:nvSpPr>
          <p:cNvPr id="362607" name="Rectangle 111"/>
          <p:cNvSpPr>
            <a:spLocks noChangeArrowheads="1"/>
          </p:cNvSpPr>
          <p:nvPr/>
        </p:nvSpPr>
        <p:spPr bwMode="auto">
          <a:xfrm>
            <a:off x="5278438" y="2695575"/>
            <a:ext cx="2471737" cy="631825"/>
          </a:xfrm>
          <a:prstGeom prst="rect">
            <a:avLst/>
          </a:prstGeom>
          <a:noFill/>
          <a:ln w="9525">
            <a:noFill/>
            <a:miter lim="800000"/>
            <a:headEnd/>
            <a:tailEnd/>
          </a:ln>
          <a:effectLst/>
        </p:spPr>
        <p:txBody>
          <a:bodyPr lIns="82550" tIns="41275" rIns="82550" bIns="41275">
            <a:spAutoFit/>
          </a:bodyPr>
          <a:lstStyle/>
          <a:p>
            <a:pPr algn="ctr">
              <a:spcBef>
                <a:spcPct val="50000"/>
              </a:spcBef>
              <a:defRPr/>
            </a:pPr>
            <a:r>
              <a:rPr lang="en-US" altLang="zh-CN" sz="1800" b="1">
                <a:effectLst>
                  <a:outerShdw blurRad="38100" dist="38100" dir="2700000" algn="tl">
                    <a:srgbClr val="C0C0C0"/>
                  </a:outerShdw>
                </a:effectLst>
                <a:ea typeface="宋体" pitchFamily="2" charset="-122"/>
              </a:rPr>
              <a:t>Index-organized</a:t>
            </a:r>
            <a:br>
              <a:rPr lang="en-US" altLang="zh-CN" sz="1800" b="1">
                <a:effectLst>
                  <a:outerShdw blurRad="38100" dist="38100" dir="2700000" algn="tl">
                    <a:srgbClr val="C0C0C0"/>
                  </a:outerShdw>
                </a:effectLst>
                <a:ea typeface="宋体" pitchFamily="2" charset="-122"/>
              </a:rPr>
            </a:br>
            <a:r>
              <a:rPr lang="en-US" altLang="zh-CN" sz="1800" b="1">
                <a:effectLst>
                  <a:outerShdw blurRad="38100" dist="38100" dir="2700000" algn="tl">
                    <a:srgbClr val="C0C0C0"/>
                  </a:outerShdw>
                </a:effectLst>
                <a:ea typeface="宋体" pitchFamily="2" charset="-122"/>
              </a:rPr>
              <a:t>table</a:t>
            </a:r>
          </a:p>
        </p:txBody>
      </p:sp>
      <p:grpSp>
        <p:nvGrpSpPr>
          <p:cNvPr id="244742" name="Group 112"/>
          <p:cNvGrpSpPr>
            <a:grpSpLocks/>
          </p:cNvGrpSpPr>
          <p:nvPr/>
        </p:nvGrpSpPr>
        <p:grpSpPr bwMode="auto">
          <a:xfrm>
            <a:off x="5721350" y="1558925"/>
            <a:ext cx="1628775" cy="930275"/>
            <a:chOff x="3735" y="1204"/>
            <a:chExt cx="1026" cy="586"/>
          </a:xfrm>
        </p:grpSpPr>
        <p:grpSp>
          <p:nvGrpSpPr>
            <p:cNvPr id="244835" name="Group 113"/>
            <p:cNvGrpSpPr>
              <a:grpSpLocks/>
            </p:cNvGrpSpPr>
            <p:nvPr/>
          </p:nvGrpSpPr>
          <p:grpSpPr bwMode="auto">
            <a:xfrm>
              <a:off x="3735" y="1204"/>
              <a:ext cx="1026" cy="586"/>
              <a:chOff x="3735" y="1204"/>
              <a:chExt cx="1026" cy="586"/>
            </a:xfrm>
          </p:grpSpPr>
          <p:sp>
            <p:nvSpPr>
              <p:cNvPr id="244842" name="Freeform 114"/>
              <p:cNvSpPr>
                <a:spLocks/>
              </p:cNvSpPr>
              <p:nvPr/>
            </p:nvSpPr>
            <p:spPr bwMode="auto">
              <a:xfrm>
                <a:off x="3950" y="1368"/>
                <a:ext cx="329" cy="177"/>
              </a:xfrm>
              <a:custGeom>
                <a:avLst/>
                <a:gdLst>
                  <a:gd name="T0" fmla="*/ 286 w 329"/>
                  <a:gd name="T1" fmla="*/ 128 h 177"/>
                  <a:gd name="T2" fmla="*/ 325 w 329"/>
                  <a:gd name="T3" fmla="*/ 118 h 177"/>
                  <a:gd name="T4" fmla="*/ 328 w 329"/>
                  <a:gd name="T5" fmla="*/ 176 h 177"/>
                  <a:gd name="T6" fmla="*/ 189 w 329"/>
                  <a:gd name="T7" fmla="*/ 155 h 177"/>
                  <a:gd name="T8" fmla="*/ 231 w 329"/>
                  <a:gd name="T9" fmla="*/ 143 h 177"/>
                  <a:gd name="T10" fmla="*/ 0 w 329"/>
                  <a:gd name="T11" fmla="*/ 17 h 177"/>
                  <a:gd name="T12" fmla="*/ 59 w 329"/>
                  <a:gd name="T13" fmla="*/ 0 h 177"/>
                  <a:gd name="T14" fmla="*/ 286 w 329"/>
                  <a:gd name="T15" fmla="*/ 128 h 177"/>
                  <a:gd name="T16" fmla="*/ 0 60000 65536"/>
                  <a:gd name="T17" fmla="*/ 0 60000 65536"/>
                  <a:gd name="T18" fmla="*/ 0 60000 65536"/>
                  <a:gd name="T19" fmla="*/ 0 60000 65536"/>
                  <a:gd name="T20" fmla="*/ 0 60000 65536"/>
                  <a:gd name="T21" fmla="*/ 0 60000 65536"/>
                  <a:gd name="T22" fmla="*/ 0 60000 65536"/>
                  <a:gd name="T23" fmla="*/ 0 60000 65536"/>
                  <a:gd name="T24" fmla="*/ 0 w 329"/>
                  <a:gd name="T25" fmla="*/ 0 h 177"/>
                  <a:gd name="T26" fmla="*/ 329 w 329"/>
                  <a:gd name="T27" fmla="*/ 177 h 1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9" h="177">
                    <a:moveTo>
                      <a:pt x="286" y="128"/>
                    </a:moveTo>
                    <a:lnTo>
                      <a:pt x="325" y="118"/>
                    </a:lnTo>
                    <a:lnTo>
                      <a:pt x="328" y="176"/>
                    </a:lnTo>
                    <a:lnTo>
                      <a:pt x="189" y="155"/>
                    </a:lnTo>
                    <a:lnTo>
                      <a:pt x="231" y="143"/>
                    </a:lnTo>
                    <a:lnTo>
                      <a:pt x="0" y="17"/>
                    </a:lnTo>
                    <a:lnTo>
                      <a:pt x="59" y="0"/>
                    </a:lnTo>
                    <a:lnTo>
                      <a:pt x="286" y="128"/>
                    </a:lnTo>
                  </a:path>
                </a:pathLst>
              </a:custGeom>
              <a:solidFill>
                <a:schemeClr val="bg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43" name="Freeform 115"/>
              <p:cNvSpPr>
                <a:spLocks/>
              </p:cNvSpPr>
              <p:nvPr/>
            </p:nvSpPr>
            <p:spPr bwMode="auto">
              <a:xfrm>
                <a:off x="3841" y="1362"/>
                <a:ext cx="633" cy="243"/>
              </a:xfrm>
              <a:custGeom>
                <a:avLst/>
                <a:gdLst>
                  <a:gd name="T0" fmla="*/ 0 w 633"/>
                  <a:gd name="T1" fmla="*/ 139 h 243"/>
                  <a:gd name="T2" fmla="*/ 128 w 633"/>
                  <a:gd name="T3" fmla="*/ 208 h 243"/>
                  <a:gd name="T4" fmla="*/ 86 w 633"/>
                  <a:gd name="T5" fmla="*/ 221 h 243"/>
                  <a:gd name="T6" fmla="*/ 225 w 633"/>
                  <a:gd name="T7" fmla="*/ 242 h 243"/>
                  <a:gd name="T8" fmla="*/ 221 w 633"/>
                  <a:gd name="T9" fmla="*/ 183 h 243"/>
                  <a:gd name="T10" fmla="*/ 183 w 633"/>
                  <a:gd name="T11" fmla="*/ 194 h 243"/>
                  <a:gd name="T12" fmla="*/ 102 w 633"/>
                  <a:gd name="T13" fmla="*/ 148 h 243"/>
                  <a:gd name="T14" fmla="*/ 453 w 633"/>
                  <a:gd name="T15" fmla="*/ 42 h 243"/>
                  <a:gd name="T16" fmla="*/ 535 w 633"/>
                  <a:gd name="T17" fmla="*/ 86 h 243"/>
                  <a:gd name="T18" fmla="*/ 493 w 633"/>
                  <a:gd name="T19" fmla="*/ 99 h 243"/>
                  <a:gd name="T20" fmla="*/ 632 w 633"/>
                  <a:gd name="T21" fmla="*/ 120 h 243"/>
                  <a:gd name="T22" fmla="*/ 628 w 633"/>
                  <a:gd name="T23" fmla="*/ 61 h 243"/>
                  <a:gd name="T24" fmla="*/ 590 w 633"/>
                  <a:gd name="T25" fmla="*/ 71 h 243"/>
                  <a:gd name="T26" fmla="*/ 465 w 633"/>
                  <a:gd name="T27" fmla="*/ 0 h 243"/>
                  <a:gd name="T28" fmla="*/ 0 w 633"/>
                  <a:gd name="T29" fmla="*/ 139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3"/>
                  <a:gd name="T46" fmla="*/ 0 h 243"/>
                  <a:gd name="T47" fmla="*/ 633 w 633"/>
                  <a:gd name="T48" fmla="*/ 243 h 2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3" h="243">
                    <a:moveTo>
                      <a:pt x="0" y="139"/>
                    </a:moveTo>
                    <a:lnTo>
                      <a:pt x="128" y="208"/>
                    </a:lnTo>
                    <a:lnTo>
                      <a:pt x="86" y="221"/>
                    </a:lnTo>
                    <a:lnTo>
                      <a:pt x="225" y="242"/>
                    </a:lnTo>
                    <a:lnTo>
                      <a:pt x="221" y="183"/>
                    </a:lnTo>
                    <a:lnTo>
                      <a:pt x="183" y="194"/>
                    </a:lnTo>
                    <a:lnTo>
                      <a:pt x="102" y="148"/>
                    </a:lnTo>
                    <a:lnTo>
                      <a:pt x="453" y="42"/>
                    </a:lnTo>
                    <a:lnTo>
                      <a:pt x="535" y="86"/>
                    </a:lnTo>
                    <a:lnTo>
                      <a:pt x="493" y="99"/>
                    </a:lnTo>
                    <a:lnTo>
                      <a:pt x="632" y="120"/>
                    </a:lnTo>
                    <a:lnTo>
                      <a:pt x="628" y="61"/>
                    </a:lnTo>
                    <a:lnTo>
                      <a:pt x="590" y="71"/>
                    </a:lnTo>
                    <a:lnTo>
                      <a:pt x="465" y="0"/>
                    </a:lnTo>
                    <a:lnTo>
                      <a:pt x="0" y="139"/>
                    </a:lnTo>
                  </a:path>
                </a:pathLst>
              </a:custGeom>
              <a:solidFill>
                <a:schemeClr val="bg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nvGrpSpPr>
              <p:cNvPr id="244844" name="Group 116"/>
              <p:cNvGrpSpPr>
                <a:grpSpLocks/>
              </p:cNvGrpSpPr>
              <p:nvPr/>
            </p:nvGrpSpPr>
            <p:grpSpPr bwMode="auto">
              <a:xfrm>
                <a:off x="3841" y="1355"/>
                <a:ext cx="633" cy="243"/>
                <a:chOff x="3841" y="1355"/>
                <a:chExt cx="633" cy="243"/>
              </a:xfrm>
            </p:grpSpPr>
            <p:sp>
              <p:nvSpPr>
                <p:cNvPr id="244865" name="Freeform 117"/>
                <p:cNvSpPr>
                  <a:spLocks/>
                </p:cNvSpPr>
                <p:nvPr/>
              </p:nvSpPr>
              <p:spPr bwMode="auto">
                <a:xfrm>
                  <a:off x="3950" y="1362"/>
                  <a:ext cx="329" cy="177"/>
                </a:xfrm>
                <a:custGeom>
                  <a:avLst/>
                  <a:gdLst>
                    <a:gd name="T0" fmla="*/ 286 w 329"/>
                    <a:gd name="T1" fmla="*/ 128 h 177"/>
                    <a:gd name="T2" fmla="*/ 325 w 329"/>
                    <a:gd name="T3" fmla="*/ 117 h 177"/>
                    <a:gd name="T4" fmla="*/ 328 w 329"/>
                    <a:gd name="T5" fmla="*/ 176 h 177"/>
                    <a:gd name="T6" fmla="*/ 189 w 329"/>
                    <a:gd name="T7" fmla="*/ 155 h 177"/>
                    <a:gd name="T8" fmla="*/ 231 w 329"/>
                    <a:gd name="T9" fmla="*/ 142 h 177"/>
                    <a:gd name="T10" fmla="*/ 0 w 329"/>
                    <a:gd name="T11" fmla="*/ 16 h 177"/>
                    <a:gd name="T12" fmla="*/ 59 w 329"/>
                    <a:gd name="T13" fmla="*/ 0 h 177"/>
                    <a:gd name="T14" fmla="*/ 286 w 329"/>
                    <a:gd name="T15" fmla="*/ 128 h 177"/>
                    <a:gd name="T16" fmla="*/ 0 60000 65536"/>
                    <a:gd name="T17" fmla="*/ 0 60000 65536"/>
                    <a:gd name="T18" fmla="*/ 0 60000 65536"/>
                    <a:gd name="T19" fmla="*/ 0 60000 65536"/>
                    <a:gd name="T20" fmla="*/ 0 60000 65536"/>
                    <a:gd name="T21" fmla="*/ 0 60000 65536"/>
                    <a:gd name="T22" fmla="*/ 0 60000 65536"/>
                    <a:gd name="T23" fmla="*/ 0 60000 65536"/>
                    <a:gd name="T24" fmla="*/ 0 w 329"/>
                    <a:gd name="T25" fmla="*/ 0 h 177"/>
                    <a:gd name="T26" fmla="*/ 329 w 329"/>
                    <a:gd name="T27" fmla="*/ 177 h 1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9" h="177">
                      <a:moveTo>
                        <a:pt x="286" y="128"/>
                      </a:moveTo>
                      <a:lnTo>
                        <a:pt x="325" y="117"/>
                      </a:lnTo>
                      <a:lnTo>
                        <a:pt x="328" y="176"/>
                      </a:lnTo>
                      <a:lnTo>
                        <a:pt x="189" y="155"/>
                      </a:lnTo>
                      <a:lnTo>
                        <a:pt x="231" y="142"/>
                      </a:lnTo>
                      <a:lnTo>
                        <a:pt x="0" y="16"/>
                      </a:lnTo>
                      <a:lnTo>
                        <a:pt x="59" y="0"/>
                      </a:lnTo>
                      <a:lnTo>
                        <a:pt x="286" y="128"/>
                      </a:lnTo>
                    </a:path>
                  </a:pathLst>
                </a:custGeom>
                <a:solidFill>
                  <a:srgbClr val="FFCC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66" name="Freeform 118"/>
                <p:cNvSpPr>
                  <a:spLocks/>
                </p:cNvSpPr>
                <p:nvPr/>
              </p:nvSpPr>
              <p:spPr bwMode="auto">
                <a:xfrm>
                  <a:off x="3841" y="1355"/>
                  <a:ext cx="633" cy="243"/>
                </a:xfrm>
                <a:custGeom>
                  <a:avLst/>
                  <a:gdLst>
                    <a:gd name="T0" fmla="*/ 0 w 633"/>
                    <a:gd name="T1" fmla="*/ 139 h 243"/>
                    <a:gd name="T2" fmla="*/ 128 w 633"/>
                    <a:gd name="T3" fmla="*/ 209 h 243"/>
                    <a:gd name="T4" fmla="*/ 86 w 633"/>
                    <a:gd name="T5" fmla="*/ 221 h 243"/>
                    <a:gd name="T6" fmla="*/ 225 w 633"/>
                    <a:gd name="T7" fmla="*/ 242 h 243"/>
                    <a:gd name="T8" fmla="*/ 221 w 633"/>
                    <a:gd name="T9" fmla="*/ 184 h 243"/>
                    <a:gd name="T10" fmla="*/ 183 w 633"/>
                    <a:gd name="T11" fmla="*/ 194 h 243"/>
                    <a:gd name="T12" fmla="*/ 102 w 633"/>
                    <a:gd name="T13" fmla="*/ 148 h 243"/>
                    <a:gd name="T14" fmla="*/ 453 w 633"/>
                    <a:gd name="T15" fmla="*/ 43 h 243"/>
                    <a:gd name="T16" fmla="*/ 535 w 633"/>
                    <a:gd name="T17" fmla="*/ 87 h 243"/>
                    <a:gd name="T18" fmla="*/ 493 w 633"/>
                    <a:gd name="T19" fmla="*/ 99 h 243"/>
                    <a:gd name="T20" fmla="*/ 632 w 633"/>
                    <a:gd name="T21" fmla="*/ 120 h 243"/>
                    <a:gd name="T22" fmla="*/ 628 w 633"/>
                    <a:gd name="T23" fmla="*/ 62 h 243"/>
                    <a:gd name="T24" fmla="*/ 590 w 633"/>
                    <a:gd name="T25" fmla="*/ 72 h 243"/>
                    <a:gd name="T26" fmla="*/ 465 w 633"/>
                    <a:gd name="T27" fmla="*/ 0 h 243"/>
                    <a:gd name="T28" fmla="*/ 0 w 633"/>
                    <a:gd name="T29" fmla="*/ 139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3"/>
                    <a:gd name="T46" fmla="*/ 0 h 243"/>
                    <a:gd name="T47" fmla="*/ 633 w 633"/>
                    <a:gd name="T48" fmla="*/ 243 h 2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3" h="243">
                      <a:moveTo>
                        <a:pt x="0" y="139"/>
                      </a:moveTo>
                      <a:lnTo>
                        <a:pt x="128" y="209"/>
                      </a:lnTo>
                      <a:lnTo>
                        <a:pt x="86" y="221"/>
                      </a:lnTo>
                      <a:lnTo>
                        <a:pt x="225" y="242"/>
                      </a:lnTo>
                      <a:lnTo>
                        <a:pt x="221" y="184"/>
                      </a:lnTo>
                      <a:lnTo>
                        <a:pt x="183" y="194"/>
                      </a:lnTo>
                      <a:lnTo>
                        <a:pt x="102" y="148"/>
                      </a:lnTo>
                      <a:lnTo>
                        <a:pt x="453" y="43"/>
                      </a:lnTo>
                      <a:lnTo>
                        <a:pt x="535" y="87"/>
                      </a:lnTo>
                      <a:lnTo>
                        <a:pt x="493" y="99"/>
                      </a:lnTo>
                      <a:lnTo>
                        <a:pt x="632" y="120"/>
                      </a:lnTo>
                      <a:lnTo>
                        <a:pt x="628" y="62"/>
                      </a:lnTo>
                      <a:lnTo>
                        <a:pt x="590" y="72"/>
                      </a:lnTo>
                      <a:lnTo>
                        <a:pt x="465" y="0"/>
                      </a:lnTo>
                      <a:lnTo>
                        <a:pt x="0" y="139"/>
                      </a:lnTo>
                    </a:path>
                  </a:pathLst>
                </a:custGeom>
                <a:solidFill>
                  <a:srgbClr val="FFCC66"/>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4845" name="Group 119"/>
              <p:cNvGrpSpPr>
                <a:grpSpLocks/>
              </p:cNvGrpSpPr>
              <p:nvPr/>
            </p:nvGrpSpPr>
            <p:grpSpPr bwMode="auto">
              <a:xfrm>
                <a:off x="3735" y="1204"/>
                <a:ext cx="352" cy="205"/>
                <a:chOff x="3735" y="1204"/>
                <a:chExt cx="352" cy="205"/>
              </a:xfrm>
            </p:grpSpPr>
            <p:sp>
              <p:nvSpPr>
                <p:cNvPr id="244861" name="Freeform 120"/>
                <p:cNvSpPr>
                  <a:spLocks/>
                </p:cNvSpPr>
                <p:nvPr/>
              </p:nvSpPr>
              <p:spPr bwMode="auto">
                <a:xfrm>
                  <a:off x="3735" y="1256"/>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 name="T15" fmla="*/ 0 w 352"/>
                    <a:gd name="T16" fmla="*/ 0 h 153"/>
                    <a:gd name="T17" fmla="*/ 352 w 352"/>
                    <a:gd name="T18" fmla="*/ 153 h 153"/>
                  </a:gdLst>
                  <a:ahLst/>
                  <a:cxnLst>
                    <a:cxn ang="T10">
                      <a:pos x="T0" y="T1"/>
                    </a:cxn>
                    <a:cxn ang="T11">
                      <a:pos x="T2" y="T3"/>
                    </a:cxn>
                    <a:cxn ang="T12">
                      <a:pos x="T4" y="T5"/>
                    </a:cxn>
                    <a:cxn ang="T13">
                      <a:pos x="T6" y="T7"/>
                    </a:cxn>
                    <a:cxn ang="T14">
                      <a:pos x="T8" y="T9"/>
                    </a:cxn>
                  </a:cxnLst>
                  <a:rect l="T15" t="T16" r="T17" b="T18"/>
                  <a:pathLst>
                    <a:path w="352" h="153">
                      <a:moveTo>
                        <a:pt x="351" y="108"/>
                      </a:moveTo>
                      <a:lnTo>
                        <a:pt x="152" y="0"/>
                      </a:lnTo>
                      <a:lnTo>
                        <a:pt x="0" y="38"/>
                      </a:lnTo>
                      <a:lnTo>
                        <a:pt x="190" y="152"/>
                      </a:lnTo>
                      <a:lnTo>
                        <a:pt x="351" y="108"/>
                      </a:lnTo>
                    </a:path>
                  </a:pathLst>
                </a:custGeom>
                <a:solidFill>
                  <a:srgbClr val="00669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62" name="Freeform 121"/>
                <p:cNvSpPr>
                  <a:spLocks/>
                </p:cNvSpPr>
                <p:nvPr/>
              </p:nvSpPr>
              <p:spPr bwMode="auto">
                <a:xfrm>
                  <a:off x="3735" y="1242"/>
                  <a:ext cx="352" cy="152"/>
                </a:xfrm>
                <a:custGeom>
                  <a:avLst/>
                  <a:gdLst>
                    <a:gd name="T0" fmla="*/ 351 w 352"/>
                    <a:gd name="T1" fmla="*/ 107 h 152"/>
                    <a:gd name="T2" fmla="*/ 152 w 352"/>
                    <a:gd name="T3" fmla="*/ 0 h 152"/>
                    <a:gd name="T4" fmla="*/ 0 w 352"/>
                    <a:gd name="T5" fmla="*/ 37 h 152"/>
                    <a:gd name="T6" fmla="*/ 190 w 352"/>
                    <a:gd name="T7" fmla="*/ 151 h 152"/>
                    <a:gd name="T8" fmla="*/ 351 w 352"/>
                    <a:gd name="T9" fmla="*/ 107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7"/>
                      </a:moveTo>
                      <a:lnTo>
                        <a:pt x="152" y="0"/>
                      </a:lnTo>
                      <a:lnTo>
                        <a:pt x="0" y="37"/>
                      </a:lnTo>
                      <a:lnTo>
                        <a:pt x="190" y="151"/>
                      </a:lnTo>
                      <a:lnTo>
                        <a:pt x="351" y="107"/>
                      </a:lnTo>
                    </a:path>
                  </a:pathLst>
                </a:custGeom>
                <a:solidFill>
                  <a:srgbClr val="0099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63" name="Freeform 122"/>
                <p:cNvSpPr>
                  <a:spLocks/>
                </p:cNvSpPr>
                <p:nvPr/>
              </p:nvSpPr>
              <p:spPr bwMode="auto">
                <a:xfrm>
                  <a:off x="3735" y="1222"/>
                  <a:ext cx="352" cy="152"/>
                </a:xfrm>
                <a:custGeom>
                  <a:avLst/>
                  <a:gdLst>
                    <a:gd name="T0" fmla="*/ 351 w 352"/>
                    <a:gd name="T1" fmla="*/ 108 h 152"/>
                    <a:gd name="T2" fmla="*/ 152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2" y="0"/>
                      </a:lnTo>
                      <a:lnTo>
                        <a:pt x="0" y="38"/>
                      </a:lnTo>
                      <a:lnTo>
                        <a:pt x="190" y="151"/>
                      </a:lnTo>
                      <a:lnTo>
                        <a:pt x="351" y="108"/>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64" name="Freeform 123"/>
                <p:cNvSpPr>
                  <a:spLocks/>
                </p:cNvSpPr>
                <p:nvPr/>
              </p:nvSpPr>
              <p:spPr bwMode="auto">
                <a:xfrm>
                  <a:off x="3735" y="1204"/>
                  <a:ext cx="352" cy="152"/>
                </a:xfrm>
                <a:custGeom>
                  <a:avLst/>
                  <a:gdLst>
                    <a:gd name="T0" fmla="*/ 351 w 352"/>
                    <a:gd name="T1" fmla="*/ 108 h 152"/>
                    <a:gd name="T2" fmla="*/ 152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2" y="0"/>
                      </a:lnTo>
                      <a:lnTo>
                        <a:pt x="0" y="37"/>
                      </a:lnTo>
                      <a:lnTo>
                        <a:pt x="190" y="151"/>
                      </a:lnTo>
                      <a:lnTo>
                        <a:pt x="351" y="108"/>
                      </a:lnTo>
                    </a:path>
                  </a:pathLst>
                </a:custGeom>
                <a:solidFill>
                  <a:srgbClr val="CCE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4846" name="Group 124"/>
              <p:cNvGrpSpPr>
                <a:grpSpLocks/>
              </p:cNvGrpSpPr>
              <p:nvPr/>
            </p:nvGrpSpPr>
            <p:grpSpPr bwMode="auto">
              <a:xfrm>
                <a:off x="4205" y="1520"/>
                <a:ext cx="352" cy="205"/>
                <a:chOff x="4205" y="1520"/>
                <a:chExt cx="352" cy="205"/>
              </a:xfrm>
            </p:grpSpPr>
            <p:sp>
              <p:nvSpPr>
                <p:cNvPr id="244857" name="Freeform 125"/>
                <p:cNvSpPr>
                  <a:spLocks/>
                </p:cNvSpPr>
                <p:nvPr/>
              </p:nvSpPr>
              <p:spPr bwMode="auto">
                <a:xfrm>
                  <a:off x="4205" y="1573"/>
                  <a:ext cx="352" cy="152"/>
                </a:xfrm>
                <a:custGeom>
                  <a:avLst/>
                  <a:gdLst>
                    <a:gd name="T0" fmla="*/ 351 w 352"/>
                    <a:gd name="T1" fmla="*/ 108 h 152"/>
                    <a:gd name="T2" fmla="*/ 152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2" y="0"/>
                      </a:lnTo>
                      <a:lnTo>
                        <a:pt x="0" y="38"/>
                      </a:lnTo>
                      <a:lnTo>
                        <a:pt x="190" y="151"/>
                      </a:lnTo>
                      <a:lnTo>
                        <a:pt x="351" y="108"/>
                      </a:lnTo>
                    </a:path>
                  </a:pathLst>
                </a:custGeom>
                <a:solidFill>
                  <a:srgbClr val="00669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58" name="Freeform 126"/>
                <p:cNvSpPr>
                  <a:spLocks/>
                </p:cNvSpPr>
                <p:nvPr/>
              </p:nvSpPr>
              <p:spPr bwMode="auto">
                <a:xfrm>
                  <a:off x="4205" y="1558"/>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 name="T15" fmla="*/ 0 w 352"/>
                    <a:gd name="T16" fmla="*/ 0 h 153"/>
                    <a:gd name="T17" fmla="*/ 352 w 352"/>
                    <a:gd name="T18" fmla="*/ 153 h 153"/>
                  </a:gdLst>
                  <a:ahLst/>
                  <a:cxnLst>
                    <a:cxn ang="T10">
                      <a:pos x="T0" y="T1"/>
                    </a:cxn>
                    <a:cxn ang="T11">
                      <a:pos x="T2" y="T3"/>
                    </a:cxn>
                    <a:cxn ang="T12">
                      <a:pos x="T4" y="T5"/>
                    </a:cxn>
                    <a:cxn ang="T13">
                      <a:pos x="T6" y="T7"/>
                    </a:cxn>
                    <a:cxn ang="T14">
                      <a:pos x="T8" y="T9"/>
                    </a:cxn>
                  </a:cxnLst>
                  <a:rect l="T15" t="T16" r="T17" b="T18"/>
                  <a:pathLst>
                    <a:path w="352" h="153">
                      <a:moveTo>
                        <a:pt x="351" y="108"/>
                      </a:moveTo>
                      <a:lnTo>
                        <a:pt x="152" y="0"/>
                      </a:lnTo>
                      <a:lnTo>
                        <a:pt x="0" y="38"/>
                      </a:lnTo>
                      <a:lnTo>
                        <a:pt x="190" y="152"/>
                      </a:lnTo>
                      <a:lnTo>
                        <a:pt x="351" y="108"/>
                      </a:lnTo>
                    </a:path>
                  </a:pathLst>
                </a:custGeom>
                <a:solidFill>
                  <a:srgbClr val="0099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59" name="Freeform 127"/>
                <p:cNvSpPr>
                  <a:spLocks/>
                </p:cNvSpPr>
                <p:nvPr/>
              </p:nvSpPr>
              <p:spPr bwMode="auto">
                <a:xfrm>
                  <a:off x="4205" y="1539"/>
                  <a:ext cx="352" cy="152"/>
                </a:xfrm>
                <a:custGeom>
                  <a:avLst/>
                  <a:gdLst>
                    <a:gd name="T0" fmla="*/ 351 w 352"/>
                    <a:gd name="T1" fmla="*/ 108 h 152"/>
                    <a:gd name="T2" fmla="*/ 152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2" y="0"/>
                      </a:lnTo>
                      <a:lnTo>
                        <a:pt x="0" y="37"/>
                      </a:lnTo>
                      <a:lnTo>
                        <a:pt x="190" y="151"/>
                      </a:lnTo>
                      <a:lnTo>
                        <a:pt x="351" y="108"/>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60" name="Freeform 128"/>
                <p:cNvSpPr>
                  <a:spLocks/>
                </p:cNvSpPr>
                <p:nvPr/>
              </p:nvSpPr>
              <p:spPr bwMode="auto">
                <a:xfrm>
                  <a:off x="4205" y="1520"/>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 name="T15" fmla="*/ 0 w 352"/>
                    <a:gd name="T16" fmla="*/ 0 h 153"/>
                    <a:gd name="T17" fmla="*/ 352 w 352"/>
                    <a:gd name="T18" fmla="*/ 153 h 153"/>
                  </a:gdLst>
                  <a:ahLst/>
                  <a:cxnLst>
                    <a:cxn ang="T10">
                      <a:pos x="T0" y="T1"/>
                    </a:cxn>
                    <a:cxn ang="T11">
                      <a:pos x="T2" y="T3"/>
                    </a:cxn>
                    <a:cxn ang="T12">
                      <a:pos x="T4" y="T5"/>
                    </a:cxn>
                    <a:cxn ang="T13">
                      <a:pos x="T6" y="T7"/>
                    </a:cxn>
                    <a:cxn ang="T14">
                      <a:pos x="T8" y="T9"/>
                    </a:cxn>
                  </a:cxnLst>
                  <a:rect l="T15" t="T16" r="T17" b="T18"/>
                  <a:pathLst>
                    <a:path w="352" h="153">
                      <a:moveTo>
                        <a:pt x="351" y="108"/>
                      </a:moveTo>
                      <a:lnTo>
                        <a:pt x="152" y="0"/>
                      </a:lnTo>
                      <a:lnTo>
                        <a:pt x="0" y="38"/>
                      </a:lnTo>
                      <a:lnTo>
                        <a:pt x="190" y="152"/>
                      </a:lnTo>
                      <a:lnTo>
                        <a:pt x="351" y="108"/>
                      </a:lnTo>
                    </a:path>
                  </a:pathLst>
                </a:custGeom>
                <a:solidFill>
                  <a:srgbClr val="CCE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4847" name="Group 129"/>
              <p:cNvGrpSpPr>
                <a:grpSpLocks/>
              </p:cNvGrpSpPr>
              <p:nvPr/>
            </p:nvGrpSpPr>
            <p:grpSpPr bwMode="auto">
              <a:xfrm>
                <a:off x="4409" y="1458"/>
                <a:ext cx="352" cy="205"/>
                <a:chOff x="4409" y="1458"/>
                <a:chExt cx="352" cy="205"/>
              </a:xfrm>
            </p:grpSpPr>
            <p:sp>
              <p:nvSpPr>
                <p:cNvPr id="244853" name="Freeform 130"/>
                <p:cNvSpPr>
                  <a:spLocks/>
                </p:cNvSpPr>
                <p:nvPr/>
              </p:nvSpPr>
              <p:spPr bwMode="auto">
                <a:xfrm>
                  <a:off x="4409" y="1510"/>
                  <a:ext cx="352" cy="153"/>
                </a:xfrm>
                <a:custGeom>
                  <a:avLst/>
                  <a:gdLst>
                    <a:gd name="T0" fmla="*/ 351 w 352"/>
                    <a:gd name="T1" fmla="*/ 108 h 153"/>
                    <a:gd name="T2" fmla="*/ 153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 name="T15" fmla="*/ 0 w 352"/>
                    <a:gd name="T16" fmla="*/ 0 h 153"/>
                    <a:gd name="T17" fmla="*/ 352 w 352"/>
                    <a:gd name="T18" fmla="*/ 153 h 153"/>
                  </a:gdLst>
                  <a:ahLst/>
                  <a:cxnLst>
                    <a:cxn ang="T10">
                      <a:pos x="T0" y="T1"/>
                    </a:cxn>
                    <a:cxn ang="T11">
                      <a:pos x="T2" y="T3"/>
                    </a:cxn>
                    <a:cxn ang="T12">
                      <a:pos x="T4" y="T5"/>
                    </a:cxn>
                    <a:cxn ang="T13">
                      <a:pos x="T6" y="T7"/>
                    </a:cxn>
                    <a:cxn ang="T14">
                      <a:pos x="T8" y="T9"/>
                    </a:cxn>
                  </a:cxnLst>
                  <a:rect l="T15" t="T16" r="T17" b="T18"/>
                  <a:pathLst>
                    <a:path w="352" h="153">
                      <a:moveTo>
                        <a:pt x="351" y="108"/>
                      </a:moveTo>
                      <a:lnTo>
                        <a:pt x="153" y="0"/>
                      </a:lnTo>
                      <a:lnTo>
                        <a:pt x="0" y="38"/>
                      </a:lnTo>
                      <a:lnTo>
                        <a:pt x="190" y="152"/>
                      </a:lnTo>
                      <a:lnTo>
                        <a:pt x="351" y="108"/>
                      </a:lnTo>
                    </a:path>
                  </a:pathLst>
                </a:custGeom>
                <a:solidFill>
                  <a:srgbClr val="00669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54" name="Freeform 131"/>
                <p:cNvSpPr>
                  <a:spLocks/>
                </p:cNvSpPr>
                <p:nvPr/>
              </p:nvSpPr>
              <p:spPr bwMode="auto">
                <a:xfrm>
                  <a:off x="4409" y="1496"/>
                  <a:ext cx="352" cy="152"/>
                </a:xfrm>
                <a:custGeom>
                  <a:avLst/>
                  <a:gdLst>
                    <a:gd name="T0" fmla="*/ 351 w 352"/>
                    <a:gd name="T1" fmla="*/ 107 h 152"/>
                    <a:gd name="T2" fmla="*/ 153 w 352"/>
                    <a:gd name="T3" fmla="*/ 0 h 152"/>
                    <a:gd name="T4" fmla="*/ 0 w 352"/>
                    <a:gd name="T5" fmla="*/ 37 h 152"/>
                    <a:gd name="T6" fmla="*/ 190 w 352"/>
                    <a:gd name="T7" fmla="*/ 151 h 152"/>
                    <a:gd name="T8" fmla="*/ 351 w 352"/>
                    <a:gd name="T9" fmla="*/ 107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7"/>
                      </a:moveTo>
                      <a:lnTo>
                        <a:pt x="153" y="0"/>
                      </a:lnTo>
                      <a:lnTo>
                        <a:pt x="0" y="37"/>
                      </a:lnTo>
                      <a:lnTo>
                        <a:pt x="190" y="151"/>
                      </a:lnTo>
                      <a:lnTo>
                        <a:pt x="351" y="107"/>
                      </a:lnTo>
                    </a:path>
                  </a:pathLst>
                </a:custGeom>
                <a:solidFill>
                  <a:srgbClr val="0099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55" name="Freeform 132"/>
                <p:cNvSpPr>
                  <a:spLocks/>
                </p:cNvSpPr>
                <p:nvPr/>
              </p:nvSpPr>
              <p:spPr bwMode="auto">
                <a:xfrm>
                  <a:off x="4409" y="1476"/>
                  <a:ext cx="352" cy="152"/>
                </a:xfrm>
                <a:custGeom>
                  <a:avLst/>
                  <a:gdLst>
                    <a:gd name="T0" fmla="*/ 351 w 352"/>
                    <a:gd name="T1" fmla="*/ 108 h 152"/>
                    <a:gd name="T2" fmla="*/ 153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3" y="0"/>
                      </a:lnTo>
                      <a:lnTo>
                        <a:pt x="0" y="38"/>
                      </a:lnTo>
                      <a:lnTo>
                        <a:pt x="190" y="151"/>
                      </a:lnTo>
                      <a:lnTo>
                        <a:pt x="351" y="108"/>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56" name="Freeform 133"/>
                <p:cNvSpPr>
                  <a:spLocks/>
                </p:cNvSpPr>
                <p:nvPr/>
              </p:nvSpPr>
              <p:spPr bwMode="auto">
                <a:xfrm>
                  <a:off x="4409" y="1458"/>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3" y="0"/>
                      </a:lnTo>
                      <a:lnTo>
                        <a:pt x="0" y="37"/>
                      </a:lnTo>
                      <a:lnTo>
                        <a:pt x="190" y="151"/>
                      </a:lnTo>
                      <a:lnTo>
                        <a:pt x="351" y="108"/>
                      </a:lnTo>
                    </a:path>
                  </a:pathLst>
                </a:custGeom>
                <a:solidFill>
                  <a:srgbClr val="CCE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4848" name="Group 134"/>
              <p:cNvGrpSpPr>
                <a:grpSpLocks/>
              </p:cNvGrpSpPr>
              <p:nvPr/>
            </p:nvGrpSpPr>
            <p:grpSpPr bwMode="auto">
              <a:xfrm>
                <a:off x="3989" y="1585"/>
                <a:ext cx="352" cy="205"/>
                <a:chOff x="3989" y="1585"/>
                <a:chExt cx="352" cy="205"/>
              </a:xfrm>
            </p:grpSpPr>
            <p:sp>
              <p:nvSpPr>
                <p:cNvPr id="244849" name="Freeform 135"/>
                <p:cNvSpPr>
                  <a:spLocks/>
                </p:cNvSpPr>
                <p:nvPr/>
              </p:nvSpPr>
              <p:spPr bwMode="auto">
                <a:xfrm>
                  <a:off x="3989" y="1637"/>
                  <a:ext cx="352" cy="153"/>
                </a:xfrm>
                <a:custGeom>
                  <a:avLst/>
                  <a:gdLst>
                    <a:gd name="T0" fmla="*/ 351 w 352"/>
                    <a:gd name="T1" fmla="*/ 108 h 153"/>
                    <a:gd name="T2" fmla="*/ 153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 name="T15" fmla="*/ 0 w 352"/>
                    <a:gd name="T16" fmla="*/ 0 h 153"/>
                    <a:gd name="T17" fmla="*/ 352 w 352"/>
                    <a:gd name="T18" fmla="*/ 153 h 153"/>
                  </a:gdLst>
                  <a:ahLst/>
                  <a:cxnLst>
                    <a:cxn ang="T10">
                      <a:pos x="T0" y="T1"/>
                    </a:cxn>
                    <a:cxn ang="T11">
                      <a:pos x="T2" y="T3"/>
                    </a:cxn>
                    <a:cxn ang="T12">
                      <a:pos x="T4" y="T5"/>
                    </a:cxn>
                    <a:cxn ang="T13">
                      <a:pos x="T6" y="T7"/>
                    </a:cxn>
                    <a:cxn ang="T14">
                      <a:pos x="T8" y="T9"/>
                    </a:cxn>
                  </a:cxnLst>
                  <a:rect l="T15" t="T16" r="T17" b="T18"/>
                  <a:pathLst>
                    <a:path w="352" h="153">
                      <a:moveTo>
                        <a:pt x="351" y="108"/>
                      </a:moveTo>
                      <a:lnTo>
                        <a:pt x="153" y="0"/>
                      </a:lnTo>
                      <a:lnTo>
                        <a:pt x="0" y="38"/>
                      </a:lnTo>
                      <a:lnTo>
                        <a:pt x="190" y="152"/>
                      </a:lnTo>
                      <a:lnTo>
                        <a:pt x="351" y="108"/>
                      </a:lnTo>
                    </a:path>
                  </a:pathLst>
                </a:custGeom>
                <a:solidFill>
                  <a:srgbClr val="006699"/>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50" name="Freeform 136"/>
                <p:cNvSpPr>
                  <a:spLocks/>
                </p:cNvSpPr>
                <p:nvPr/>
              </p:nvSpPr>
              <p:spPr bwMode="auto">
                <a:xfrm>
                  <a:off x="3989" y="1623"/>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3" y="0"/>
                      </a:lnTo>
                      <a:lnTo>
                        <a:pt x="0" y="37"/>
                      </a:lnTo>
                      <a:lnTo>
                        <a:pt x="190" y="151"/>
                      </a:lnTo>
                      <a:lnTo>
                        <a:pt x="351" y="108"/>
                      </a:lnTo>
                    </a:path>
                  </a:pathLst>
                </a:custGeom>
                <a:solidFill>
                  <a:srgbClr val="0099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51" name="Freeform 137"/>
                <p:cNvSpPr>
                  <a:spLocks/>
                </p:cNvSpPr>
                <p:nvPr/>
              </p:nvSpPr>
              <p:spPr bwMode="auto">
                <a:xfrm>
                  <a:off x="3989" y="1603"/>
                  <a:ext cx="352" cy="152"/>
                </a:xfrm>
                <a:custGeom>
                  <a:avLst/>
                  <a:gdLst>
                    <a:gd name="T0" fmla="*/ 351 w 352"/>
                    <a:gd name="T1" fmla="*/ 108 h 152"/>
                    <a:gd name="T2" fmla="*/ 153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3" y="0"/>
                      </a:lnTo>
                      <a:lnTo>
                        <a:pt x="0" y="38"/>
                      </a:lnTo>
                      <a:lnTo>
                        <a:pt x="190" y="151"/>
                      </a:lnTo>
                      <a:lnTo>
                        <a:pt x="351" y="108"/>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52" name="Freeform 138"/>
                <p:cNvSpPr>
                  <a:spLocks/>
                </p:cNvSpPr>
                <p:nvPr/>
              </p:nvSpPr>
              <p:spPr bwMode="auto">
                <a:xfrm>
                  <a:off x="3989" y="1585"/>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 name="T15" fmla="*/ 0 w 352"/>
                    <a:gd name="T16" fmla="*/ 0 h 152"/>
                    <a:gd name="T17" fmla="*/ 352 w 352"/>
                    <a:gd name="T18" fmla="*/ 152 h 152"/>
                  </a:gdLst>
                  <a:ahLst/>
                  <a:cxnLst>
                    <a:cxn ang="T10">
                      <a:pos x="T0" y="T1"/>
                    </a:cxn>
                    <a:cxn ang="T11">
                      <a:pos x="T2" y="T3"/>
                    </a:cxn>
                    <a:cxn ang="T12">
                      <a:pos x="T4" y="T5"/>
                    </a:cxn>
                    <a:cxn ang="T13">
                      <a:pos x="T6" y="T7"/>
                    </a:cxn>
                    <a:cxn ang="T14">
                      <a:pos x="T8" y="T9"/>
                    </a:cxn>
                  </a:cxnLst>
                  <a:rect l="T15" t="T16" r="T17" b="T18"/>
                  <a:pathLst>
                    <a:path w="352" h="152">
                      <a:moveTo>
                        <a:pt x="351" y="108"/>
                      </a:moveTo>
                      <a:lnTo>
                        <a:pt x="153" y="0"/>
                      </a:lnTo>
                      <a:lnTo>
                        <a:pt x="0" y="37"/>
                      </a:lnTo>
                      <a:lnTo>
                        <a:pt x="190" y="151"/>
                      </a:lnTo>
                      <a:lnTo>
                        <a:pt x="351" y="108"/>
                      </a:lnTo>
                    </a:path>
                  </a:pathLst>
                </a:custGeom>
                <a:solidFill>
                  <a:srgbClr val="CCE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244836" name="Freeform 139"/>
            <p:cNvSpPr>
              <a:spLocks/>
            </p:cNvSpPr>
            <p:nvPr/>
          </p:nvSpPr>
          <p:spPr bwMode="auto">
            <a:xfrm>
              <a:off x="4265" y="1544"/>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 name="T15" fmla="*/ 0 w 134"/>
                <a:gd name="T16" fmla="*/ 0 h 70"/>
                <a:gd name="T17" fmla="*/ 134 w 134"/>
                <a:gd name="T18" fmla="*/ 70 h 70"/>
              </a:gdLst>
              <a:ahLst/>
              <a:cxnLst>
                <a:cxn ang="T10">
                  <a:pos x="T0" y="T1"/>
                </a:cxn>
                <a:cxn ang="T11">
                  <a:pos x="T2" y="T3"/>
                </a:cxn>
                <a:cxn ang="T12">
                  <a:pos x="T4" y="T5"/>
                </a:cxn>
                <a:cxn ang="T13">
                  <a:pos x="T6" y="T7"/>
                </a:cxn>
                <a:cxn ang="T14">
                  <a:pos x="T8" y="T9"/>
                </a:cxn>
              </a:cxnLst>
              <a:rect l="T15" t="T16" r="T17" b="T18"/>
              <a:pathLst>
                <a:path w="134" h="70">
                  <a:moveTo>
                    <a:pt x="133" y="33"/>
                  </a:moveTo>
                  <a:lnTo>
                    <a:pt x="133" y="0"/>
                  </a:lnTo>
                  <a:lnTo>
                    <a:pt x="0" y="35"/>
                  </a:lnTo>
                  <a:lnTo>
                    <a:pt x="0" y="69"/>
                  </a:lnTo>
                  <a:lnTo>
                    <a:pt x="133" y="3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37" name="Freeform 140"/>
            <p:cNvSpPr>
              <a:spLocks/>
            </p:cNvSpPr>
            <p:nvPr/>
          </p:nvSpPr>
          <p:spPr bwMode="auto">
            <a:xfrm>
              <a:off x="4361" y="1592"/>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 name="T15" fmla="*/ 0 w 134"/>
                <a:gd name="T16" fmla="*/ 0 h 70"/>
                <a:gd name="T17" fmla="*/ 134 w 134"/>
                <a:gd name="T18" fmla="*/ 70 h 70"/>
              </a:gdLst>
              <a:ahLst/>
              <a:cxnLst>
                <a:cxn ang="T10">
                  <a:pos x="T0" y="T1"/>
                </a:cxn>
                <a:cxn ang="T11">
                  <a:pos x="T2" y="T3"/>
                </a:cxn>
                <a:cxn ang="T12">
                  <a:pos x="T4" y="T5"/>
                </a:cxn>
                <a:cxn ang="T13">
                  <a:pos x="T6" y="T7"/>
                </a:cxn>
                <a:cxn ang="T14">
                  <a:pos x="T8" y="T9"/>
                </a:cxn>
              </a:cxnLst>
              <a:rect l="T15" t="T16" r="T17" b="T18"/>
              <a:pathLst>
                <a:path w="134" h="70">
                  <a:moveTo>
                    <a:pt x="133" y="33"/>
                  </a:moveTo>
                  <a:lnTo>
                    <a:pt x="133" y="0"/>
                  </a:lnTo>
                  <a:lnTo>
                    <a:pt x="0" y="35"/>
                  </a:lnTo>
                  <a:lnTo>
                    <a:pt x="0" y="69"/>
                  </a:lnTo>
                  <a:lnTo>
                    <a:pt x="133" y="3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38" name="Freeform 141"/>
            <p:cNvSpPr>
              <a:spLocks/>
            </p:cNvSpPr>
            <p:nvPr/>
          </p:nvSpPr>
          <p:spPr bwMode="auto">
            <a:xfrm>
              <a:off x="4553" y="1544"/>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 name="T15" fmla="*/ 0 w 134"/>
                <a:gd name="T16" fmla="*/ 0 h 70"/>
                <a:gd name="T17" fmla="*/ 134 w 134"/>
                <a:gd name="T18" fmla="*/ 70 h 70"/>
              </a:gdLst>
              <a:ahLst/>
              <a:cxnLst>
                <a:cxn ang="T10">
                  <a:pos x="T0" y="T1"/>
                </a:cxn>
                <a:cxn ang="T11">
                  <a:pos x="T2" y="T3"/>
                </a:cxn>
                <a:cxn ang="T12">
                  <a:pos x="T4" y="T5"/>
                </a:cxn>
                <a:cxn ang="T13">
                  <a:pos x="T6" y="T7"/>
                </a:cxn>
                <a:cxn ang="T14">
                  <a:pos x="T8" y="T9"/>
                </a:cxn>
              </a:cxnLst>
              <a:rect l="T15" t="T16" r="T17" b="T18"/>
              <a:pathLst>
                <a:path w="134" h="70">
                  <a:moveTo>
                    <a:pt x="133" y="33"/>
                  </a:moveTo>
                  <a:lnTo>
                    <a:pt x="133" y="0"/>
                  </a:lnTo>
                  <a:lnTo>
                    <a:pt x="0" y="35"/>
                  </a:lnTo>
                  <a:lnTo>
                    <a:pt x="0" y="69"/>
                  </a:lnTo>
                  <a:lnTo>
                    <a:pt x="133" y="3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39" name="Freeform 142"/>
            <p:cNvSpPr>
              <a:spLocks/>
            </p:cNvSpPr>
            <p:nvPr/>
          </p:nvSpPr>
          <p:spPr bwMode="auto">
            <a:xfrm>
              <a:off x="4484" y="1478"/>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 name="T15" fmla="*/ 0 w 134"/>
                <a:gd name="T16" fmla="*/ 0 h 70"/>
                <a:gd name="T17" fmla="*/ 134 w 134"/>
                <a:gd name="T18" fmla="*/ 70 h 70"/>
              </a:gdLst>
              <a:ahLst/>
              <a:cxnLst>
                <a:cxn ang="T10">
                  <a:pos x="T0" y="T1"/>
                </a:cxn>
                <a:cxn ang="T11">
                  <a:pos x="T2" y="T3"/>
                </a:cxn>
                <a:cxn ang="T12">
                  <a:pos x="T4" y="T5"/>
                </a:cxn>
                <a:cxn ang="T13">
                  <a:pos x="T6" y="T7"/>
                </a:cxn>
                <a:cxn ang="T14">
                  <a:pos x="T8" y="T9"/>
                </a:cxn>
              </a:cxnLst>
              <a:rect l="T15" t="T16" r="T17" b="T18"/>
              <a:pathLst>
                <a:path w="134" h="70">
                  <a:moveTo>
                    <a:pt x="133" y="33"/>
                  </a:moveTo>
                  <a:lnTo>
                    <a:pt x="133" y="0"/>
                  </a:lnTo>
                  <a:lnTo>
                    <a:pt x="0" y="35"/>
                  </a:lnTo>
                  <a:lnTo>
                    <a:pt x="0" y="69"/>
                  </a:lnTo>
                  <a:lnTo>
                    <a:pt x="133" y="3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40" name="Freeform 143"/>
            <p:cNvSpPr>
              <a:spLocks/>
            </p:cNvSpPr>
            <p:nvPr/>
          </p:nvSpPr>
          <p:spPr bwMode="auto">
            <a:xfrm>
              <a:off x="4073" y="1592"/>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 name="T15" fmla="*/ 0 w 134"/>
                <a:gd name="T16" fmla="*/ 0 h 70"/>
                <a:gd name="T17" fmla="*/ 134 w 134"/>
                <a:gd name="T18" fmla="*/ 70 h 70"/>
              </a:gdLst>
              <a:ahLst/>
              <a:cxnLst>
                <a:cxn ang="T10">
                  <a:pos x="T0" y="T1"/>
                </a:cxn>
                <a:cxn ang="T11">
                  <a:pos x="T2" y="T3"/>
                </a:cxn>
                <a:cxn ang="T12">
                  <a:pos x="T4" y="T5"/>
                </a:cxn>
                <a:cxn ang="T13">
                  <a:pos x="T6" y="T7"/>
                </a:cxn>
                <a:cxn ang="T14">
                  <a:pos x="T8" y="T9"/>
                </a:cxn>
              </a:cxnLst>
              <a:rect l="T15" t="T16" r="T17" b="T18"/>
              <a:pathLst>
                <a:path w="134" h="70">
                  <a:moveTo>
                    <a:pt x="133" y="33"/>
                  </a:moveTo>
                  <a:lnTo>
                    <a:pt x="133" y="0"/>
                  </a:lnTo>
                  <a:lnTo>
                    <a:pt x="0" y="35"/>
                  </a:lnTo>
                  <a:lnTo>
                    <a:pt x="0" y="69"/>
                  </a:lnTo>
                  <a:lnTo>
                    <a:pt x="133" y="3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41" name="Freeform 144"/>
            <p:cNvSpPr>
              <a:spLocks/>
            </p:cNvSpPr>
            <p:nvPr/>
          </p:nvSpPr>
          <p:spPr bwMode="auto">
            <a:xfrm>
              <a:off x="4121" y="1640"/>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 name="T15" fmla="*/ 0 w 134"/>
                <a:gd name="T16" fmla="*/ 0 h 70"/>
                <a:gd name="T17" fmla="*/ 134 w 134"/>
                <a:gd name="T18" fmla="*/ 70 h 70"/>
              </a:gdLst>
              <a:ahLst/>
              <a:cxnLst>
                <a:cxn ang="T10">
                  <a:pos x="T0" y="T1"/>
                </a:cxn>
                <a:cxn ang="T11">
                  <a:pos x="T2" y="T3"/>
                </a:cxn>
                <a:cxn ang="T12">
                  <a:pos x="T4" y="T5"/>
                </a:cxn>
                <a:cxn ang="T13">
                  <a:pos x="T6" y="T7"/>
                </a:cxn>
                <a:cxn ang="T14">
                  <a:pos x="T8" y="T9"/>
                </a:cxn>
              </a:cxnLst>
              <a:rect l="T15" t="T16" r="T17" b="T18"/>
              <a:pathLst>
                <a:path w="134" h="70">
                  <a:moveTo>
                    <a:pt x="133" y="33"/>
                  </a:moveTo>
                  <a:lnTo>
                    <a:pt x="133" y="0"/>
                  </a:lnTo>
                  <a:lnTo>
                    <a:pt x="0" y="35"/>
                  </a:lnTo>
                  <a:lnTo>
                    <a:pt x="0" y="69"/>
                  </a:lnTo>
                  <a:lnTo>
                    <a:pt x="133" y="3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sp>
        <p:nvSpPr>
          <p:cNvPr id="362641" name="Rectangle 145"/>
          <p:cNvSpPr>
            <a:spLocks noChangeArrowheads="1"/>
          </p:cNvSpPr>
          <p:nvPr/>
        </p:nvSpPr>
        <p:spPr bwMode="auto">
          <a:xfrm>
            <a:off x="1212850" y="3048000"/>
            <a:ext cx="1830388" cy="357188"/>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en-US" altLang="zh-CN" sz="1800" b="1">
                <a:effectLst>
                  <a:outerShdw blurRad="38100" dist="38100" dir="2700000" algn="tl">
                    <a:srgbClr val="C0C0C0"/>
                  </a:outerShdw>
                </a:effectLst>
                <a:ea typeface="宋体" pitchFamily="2" charset="-122"/>
              </a:rPr>
              <a:t>Table</a:t>
            </a:r>
          </a:p>
        </p:txBody>
      </p:sp>
      <p:grpSp>
        <p:nvGrpSpPr>
          <p:cNvPr id="244744" name="Group 146"/>
          <p:cNvGrpSpPr>
            <a:grpSpLocks/>
          </p:cNvGrpSpPr>
          <p:nvPr/>
        </p:nvGrpSpPr>
        <p:grpSpPr bwMode="auto">
          <a:xfrm>
            <a:off x="1582738" y="1492250"/>
            <a:ext cx="1171575" cy="1552575"/>
            <a:chOff x="1128" y="1162"/>
            <a:chExt cx="738" cy="978"/>
          </a:xfrm>
        </p:grpSpPr>
        <p:sp>
          <p:nvSpPr>
            <p:cNvPr id="244803" name="Freeform 147"/>
            <p:cNvSpPr>
              <a:spLocks/>
            </p:cNvSpPr>
            <p:nvPr/>
          </p:nvSpPr>
          <p:spPr bwMode="auto">
            <a:xfrm>
              <a:off x="1128" y="1162"/>
              <a:ext cx="738" cy="978"/>
            </a:xfrm>
            <a:custGeom>
              <a:avLst/>
              <a:gdLst>
                <a:gd name="T0" fmla="*/ 737 w 738"/>
                <a:gd name="T1" fmla="*/ 779 h 978"/>
                <a:gd name="T2" fmla="*/ 0 w 738"/>
                <a:gd name="T3" fmla="*/ 977 h 978"/>
                <a:gd name="T4" fmla="*/ 0 w 738"/>
                <a:gd name="T5" fmla="*/ 197 h 978"/>
                <a:gd name="T6" fmla="*/ 737 w 738"/>
                <a:gd name="T7" fmla="*/ 0 h 978"/>
                <a:gd name="T8" fmla="*/ 737 w 738"/>
                <a:gd name="T9" fmla="*/ 779 h 978"/>
                <a:gd name="T10" fmla="*/ 0 60000 65536"/>
                <a:gd name="T11" fmla="*/ 0 60000 65536"/>
                <a:gd name="T12" fmla="*/ 0 60000 65536"/>
                <a:gd name="T13" fmla="*/ 0 60000 65536"/>
                <a:gd name="T14" fmla="*/ 0 60000 65536"/>
                <a:gd name="T15" fmla="*/ 0 w 738"/>
                <a:gd name="T16" fmla="*/ 0 h 978"/>
                <a:gd name="T17" fmla="*/ 738 w 738"/>
                <a:gd name="T18" fmla="*/ 978 h 978"/>
              </a:gdLst>
              <a:ahLst/>
              <a:cxnLst>
                <a:cxn ang="T10">
                  <a:pos x="T0" y="T1"/>
                </a:cxn>
                <a:cxn ang="T11">
                  <a:pos x="T2" y="T3"/>
                </a:cxn>
                <a:cxn ang="T12">
                  <a:pos x="T4" y="T5"/>
                </a:cxn>
                <a:cxn ang="T13">
                  <a:pos x="T6" y="T7"/>
                </a:cxn>
                <a:cxn ang="T14">
                  <a:pos x="T8" y="T9"/>
                </a:cxn>
              </a:cxnLst>
              <a:rect l="T15" t="T16" r="T17" b="T18"/>
              <a:pathLst>
                <a:path w="738" h="978">
                  <a:moveTo>
                    <a:pt x="737" y="779"/>
                  </a:moveTo>
                  <a:lnTo>
                    <a:pt x="0" y="977"/>
                  </a:lnTo>
                  <a:lnTo>
                    <a:pt x="0" y="197"/>
                  </a:lnTo>
                  <a:lnTo>
                    <a:pt x="737" y="0"/>
                  </a:lnTo>
                  <a:lnTo>
                    <a:pt x="737" y="779"/>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04" name="Freeform 148"/>
            <p:cNvSpPr>
              <a:spLocks/>
            </p:cNvSpPr>
            <p:nvPr/>
          </p:nvSpPr>
          <p:spPr bwMode="auto">
            <a:xfrm>
              <a:off x="1158" y="1204"/>
              <a:ext cx="676" cy="896"/>
            </a:xfrm>
            <a:custGeom>
              <a:avLst/>
              <a:gdLst>
                <a:gd name="T0" fmla="*/ 675 w 676"/>
                <a:gd name="T1" fmla="*/ 714 h 896"/>
                <a:gd name="T2" fmla="*/ 0 w 676"/>
                <a:gd name="T3" fmla="*/ 895 h 896"/>
                <a:gd name="T4" fmla="*/ 0 w 676"/>
                <a:gd name="T5" fmla="*/ 180 h 896"/>
                <a:gd name="T6" fmla="*/ 675 w 676"/>
                <a:gd name="T7" fmla="*/ 0 h 896"/>
                <a:gd name="T8" fmla="*/ 675 w 676"/>
                <a:gd name="T9" fmla="*/ 714 h 896"/>
                <a:gd name="T10" fmla="*/ 0 60000 65536"/>
                <a:gd name="T11" fmla="*/ 0 60000 65536"/>
                <a:gd name="T12" fmla="*/ 0 60000 65536"/>
                <a:gd name="T13" fmla="*/ 0 60000 65536"/>
                <a:gd name="T14" fmla="*/ 0 60000 65536"/>
                <a:gd name="T15" fmla="*/ 0 w 676"/>
                <a:gd name="T16" fmla="*/ 0 h 896"/>
                <a:gd name="T17" fmla="*/ 676 w 676"/>
                <a:gd name="T18" fmla="*/ 896 h 896"/>
              </a:gdLst>
              <a:ahLst/>
              <a:cxnLst>
                <a:cxn ang="T10">
                  <a:pos x="T0" y="T1"/>
                </a:cxn>
                <a:cxn ang="T11">
                  <a:pos x="T2" y="T3"/>
                </a:cxn>
                <a:cxn ang="T12">
                  <a:pos x="T4" y="T5"/>
                </a:cxn>
                <a:cxn ang="T13">
                  <a:pos x="T6" y="T7"/>
                </a:cxn>
                <a:cxn ang="T14">
                  <a:pos x="T8" y="T9"/>
                </a:cxn>
              </a:cxnLst>
              <a:rect l="T15" t="T16" r="T17" b="T18"/>
              <a:pathLst>
                <a:path w="676" h="896">
                  <a:moveTo>
                    <a:pt x="675" y="714"/>
                  </a:moveTo>
                  <a:lnTo>
                    <a:pt x="0" y="895"/>
                  </a:lnTo>
                  <a:lnTo>
                    <a:pt x="0" y="180"/>
                  </a:lnTo>
                  <a:lnTo>
                    <a:pt x="675" y="0"/>
                  </a:lnTo>
                  <a:lnTo>
                    <a:pt x="675" y="71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05" name="Freeform 149"/>
            <p:cNvSpPr>
              <a:spLocks/>
            </p:cNvSpPr>
            <p:nvPr/>
          </p:nvSpPr>
          <p:spPr bwMode="auto">
            <a:xfrm>
              <a:off x="1189" y="1379"/>
              <a:ext cx="90" cy="107"/>
            </a:xfrm>
            <a:custGeom>
              <a:avLst/>
              <a:gdLst>
                <a:gd name="T0" fmla="*/ 89 w 90"/>
                <a:gd name="T1" fmla="*/ 82 h 107"/>
                <a:gd name="T2" fmla="*/ 89 w 90"/>
                <a:gd name="T3" fmla="*/ 0 h 107"/>
                <a:gd name="T4" fmla="*/ 0 w 90"/>
                <a:gd name="T5" fmla="*/ 25 h 107"/>
                <a:gd name="T6" fmla="*/ 0 w 90"/>
                <a:gd name="T7" fmla="*/ 106 h 107"/>
                <a:gd name="T8" fmla="*/ 89 w 90"/>
                <a:gd name="T9" fmla="*/ 82 h 107"/>
                <a:gd name="T10" fmla="*/ 0 60000 65536"/>
                <a:gd name="T11" fmla="*/ 0 60000 65536"/>
                <a:gd name="T12" fmla="*/ 0 60000 65536"/>
                <a:gd name="T13" fmla="*/ 0 60000 65536"/>
                <a:gd name="T14" fmla="*/ 0 60000 65536"/>
                <a:gd name="T15" fmla="*/ 0 w 90"/>
                <a:gd name="T16" fmla="*/ 0 h 107"/>
                <a:gd name="T17" fmla="*/ 90 w 90"/>
                <a:gd name="T18" fmla="*/ 107 h 107"/>
              </a:gdLst>
              <a:ahLst/>
              <a:cxnLst>
                <a:cxn ang="T10">
                  <a:pos x="T0" y="T1"/>
                </a:cxn>
                <a:cxn ang="T11">
                  <a:pos x="T2" y="T3"/>
                </a:cxn>
                <a:cxn ang="T12">
                  <a:pos x="T4" y="T5"/>
                </a:cxn>
                <a:cxn ang="T13">
                  <a:pos x="T6" y="T7"/>
                </a:cxn>
                <a:cxn ang="T14">
                  <a:pos x="T8" y="T9"/>
                </a:cxn>
              </a:cxnLst>
              <a:rect l="T15" t="T16" r="T17" b="T18"/>
              <a:pathLst>
                <a:path w="90" h="107">
                  <a:moveTo>
                    <a:pt x="89" y="82"/>
                  </a:moveTo>
                  <a:lnTo>
                    <a:pt x="89" y="0"/>
                  </a:lnTo>
                  <a:lnTo>
                    <a:pt x="0" y="25"/>
                  </a:lnTo>
                  <a:lnTo>
                    <a:pt x="0" y="106"/>
                  </a:lnTo>
                  <a:lnTo>
                    <a:pt x="89" y="82"/>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06" name="Freeform 150"/>
            <p:cNvSpPr>
              <a:spLocks/>
            </p:cNvSpPr>
            <p:nvPr/>
          </p:nvSpPr>
          <p:spPr bwMode="auto">
            <a:xfrm>
              <a:off x="1319" y="1345"/>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 name="T15" fmla="*/ 0 w 91"/>
                <a:gd name="T16" fmla="*/ 0 h 106"/>
                <a:gd name="T17" fmla="*/ 91 w 91"/>
                <a:gd name="T18" fmla="*/ 106 h 106"/>
              </a:gdLst>
              <a:ahLst/>
              <a:cxnLst>
                <a:cxn ang="T10">
                  <a:pos x="T0" y="T1"/>
                </a:cxn>
                <a:cxn ang="T11">
                  <a:pos x="T2" y="T3"/>
                </a:cxn>
                <a:cxn ang="T12">
                  <a:pos x="T4" y="T5"/>
                </a:cxn>
                <a:cxn ang="T13">
                  <a:pos x="T6" y="T7"/>
                </a:cxn>
                <a:cxn ang="T14">
                  <a:pos x="T8" y="T9"/>
                </a:cxn>
              </a:cxnLst>
              <a:rect l="T15" t="T16" r="T17" b="T18"/>
              <a:pathLst>
                <a:path w="91" h="106">
                  <a:moveTo>
                    <a:pt x="90" y="81"/>
                  </a:moveTo>
                  <a:lnTo>
                    <a:pt x="90" y="0"/>
                  </a:lnTo>
                  <a:lnTo>
                    <a:pt x="0" y="23"/>
                  </a:lnTo>
                  <a:lnTo>
                    <a:pt x="0" y="105"/>
                  </a:lnTo>
                  <a:lnTo>
                    <a:pt x="90" y="81"/>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07" name="Freeform 151"/>
            <p:cNvSpPr>
              <a:spLocks/>
            </p:cNvSpPr>
            <p:nvPr/>
          </p:nvSpPr>
          <p:spPr bwMode="auto">
            <a:xfrm>
              <a:off x="1449" y="1309"/>
              <a:ext cx="88" cy="109"/>
            </a:xfrm>
            <a:custGeom>
              <a:avLst/>
              <a:gdLst>
                <a:gd name="T0" fmla="*/ 87 w 88"/>
                <a:gd name="T1" fmla="*/ 83 h 109"/>
                <a:gd name="T2" fmla="*/ 87 w 88"/>
                <a:gd name="T3" fmla="*/ 0 h 109"/>
                <a:gd name="T4" fmla="*/ 0 w 88"/>
                <a:gd name="T5" fmla="*/ 24 h 109"/>
                <a:gd name="T6" fmla="*/ 0 w 88"/>
                <a:gd name="T7" fmla="*/ 108 h 109"/>
                <a:gd name="T8" fmla="*/ 87 w 88"/>
                <a:gd name="T9" fmla="*/ 83 h 109"/>
                <a:gd name="T10" fmla="*/ 0 60000 65536"/>
                <a:gd name="T11" fmla="*/ 0 60000 65536"/>
                <a:gd name="T12" fmla="*/ 0 60000 65536"/>
                <a:gd name="T13" fmla="*/ 0 60000 65536"/>
                <a:gd name="T14" fmla="*/ 0 60000 65536"/>
                <a:gd name="T15" fmla="*/ 0 w 88"/>
                <a:gd name="T16" fmla="*/ 0 h 109"/>
                <a:gd name="T17" fmla="*/ 88 w 88"/>
                <a:gd name="T18" fmla="*/ 109 h 109"/>
              </a:gdLst>
              <a:ahLst/>
              <a:cxnLst>
                <a:cxn ang="T10">
                  <a:pos x="T0" y="T1"/>
                </a:cxn>
                <a:cxn ang="T11">
                  <a:pos x="T2" y="T3"/>
                </a:cxn>
                <a:cxn ang="T12">
                  <a:pos x="T4" y="T5"/>
                </a:cxn>
                <a:cxn ang="T13">
                  <a:pos x="T6" y="T7"/>
                </a:cxn>
                <a:cxn ang="T14">
                  <a:pos x="T8" y="T9"/>
                </a:cxn>
              </a:cxnLst>
              <a:rect l="T15" t="T16" r="T17" b="T18"/>
              <a:pathLst>
                <a:path w="88" h="109">
                  <a:moveTo>
                    <a:pt x="87" y="83"/>
                  </a:moveTo>
                  <a:lnTo>
                    <a:pt x="87" y="0"/>
                  </a:lnTo>
                  <a:lnTo>
                    <a:pt x="0" y="24"/>
                  </a:lnTo>
                  <a:lnTo>
                    <a:pt x="0" y="108"/>
                  </a:lnTo>
                  <a:lnTo>
                    <a:pt x="87"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08" name="Freeform 152"/>
            <p:cNvSpPr>
              <a:spLocks/>
            </p:cNvSpPr>
            <p:nvPr/>
          </p:nvSpPr>
          <p:spPr bwMode="auto">
            <a:xfrm>
              <a:off x="1577" y="1275"/>
              <a:ext cx="91" cy="107"/>
            </a:xfrm>
            <a:custGeom>
              <a:avLst/>
              <a:gdLst>
                <a:gd name="T0" fmla="*/ 90 w 91"/>
                <a:gd name="T1" fmla="*/ 81 h 107"/>
                <a:gd name="T2" fmla="*/ 90 w 91"/>
                <a:gd name="T3" fmla="*/ 0 h 107"/>
                <a:gd name="T4" fmla="*/ 0 w 91"/>
                <a:gd name="T5" fmla="*/ 24 h 107"/>
                <a:gd name="T6" fmla="*/ 0 w 91"/>
                <a:gd name="T7" fmla="*/ 106 h 107"/>
                <a:gd name="T8" fmla="*/ 90 w 91"/>
                <a:gd name="T9" fmla="*/ 81 h 107"/>
                <a:gd name="T10" fmla="*/ 0 60000 65536"/>
                <a:gd name="T11" fmla="*/ 0 60000 65536"/>
                <a:gd name="T12" fmla="*/ 0 60000 65536"/>
                <a:gd name="T13" fmla="*/ 0 60000 65536"/>
                <a:gd name="T14" fmla="*/ 0 60000 65536"/>
                <a:gd name="T15" fmla="*/ 0 w 91"/>
                <a:gd name="T16" fmla="*/ 0 h 107"/>
                <a:gd name="T17" fmla="*/ 91 w 91"/>
                <a:gd name="T18" fmla="*/ 107 h 107"/>
              </a:gdLst>
              <a:ahLst/>
              <a:cxnLst>
                <a:cxn ang="T10">
                  <a:pos x="T0" y="T1"/>
                </a:cxn>
                <a:cxn ang="T11">
                  <a:pos x="T2" y="T3"/>
                </a:cxn>
                <a:cxn ang="T12">
                  <a:pos x="T4" y="T5"/>
                </a:cxn>
                <a:cxn ang="T13">
                  <a:pos x="T6" y="T7"/>
                </a:cxn>
                <a:cxn ang="T14">
                  <a:pos x="T8" y="T9"/>
                </a:cxn>
              </a:cxnLst>
              <a:rect l="T15" t="T16" r="T17" b="T18"/>
              <a:pathLst>
                <a:path w="91" h="107">
                  <a:moveTo>
                    <a:pt x="90" y="81"/>
                  </a:moveTo>
                  <a:lnTo>
                    <a:pt x="90" y="0"/>
                  </a:lnTo>
                  <a:lnTo>
                    <a:pt x="0" y="24"/>
                  </a:lnTo>
                  <a:lnTo>
                    <a:pt x="0" y="106"/>
                  </a:lnTo>
                  <a:lnTo>
                    <a:pt x="90" y="81"/>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09" name="Freeform 153"/>
            <p:cNvSpPr>
              <a:spLocks/>
            </p:cNvSpPr>
            <p:nvPr/>
          </p:nvSpPr>
          <p:spPr bwMode="auto">
            <a:xfrm>
              <a:off x="1704" y="1243"/>
              <a:ext cx="92" cy="105"/>
            </a:xfrm>
            <a:custGeom>
              <a:avLst/>
              <a:gdLst>
                <a:gd name="T0" fmla="*/ 91 w 92"/>
                <a:gd name="T1" fmla="*/ 80 h 105"/>
                <a:gd name="T2" fmla="*/ 91 w 92"/>
                <a:gd name="T3" fmla="*/ 0 h 105"/>
                <a:gd name="T4" fmla="*/ 0 w 92"/>
                <a:gd name="T5" fmla="*/ 23 h 105"/>
                <a:gd name="T6" fmla="*/ 0 w 92"/>
                <a:gd name="T7" fmla="*/ 104 h 105"/>
                <a:gd name="T8" fmla="*/ 91 w 92"/>
                <a:gd name="T9" fmla="*/ 80 h 105"/>
                <a:gd name="T10" fmla="*/ 0 60000 65536"/>
                <a:gd name="T11" fmla="*/ 0 60000 65536"/>
                <a:gd name="T12" fmla="*/ 0 60000 65536"/>
                <a:gd name="T13" fmla="*/ 0 60000 65536"/>
                <a:gd name="T14" fmla="*/ 0 60000 65536"/>
                <a:gd name="T15" fmla="*/ 0 w 92"/>
                <a:gd name="T16" fmla="*/ 0 h 105"/>
                <a:gd name="T17" fmla="*/ 92 w 92"/>
                <a:gd name="T18" fmla="*/ 105 h 105"/>
              </a:gdLst>
              <a:ahLst/>
              <a:cxnLst>
                <a:cxn ang="T10">
                  <a:pos x="T0" y="T1"/>
                </a:cxn>
                <a:cxn ang="T11">
                  <a:pos x="T2" y="T3"/>
                </a:cxn>
                <a:cxn ang="T12">
                  <a:pos x="T4" y="T5"/>
                </a:cxn>
                <a:cxn ang="T13">
                  <a:pos x="T6" y="T7"/>
                </a:cxn>
                <a:cxn ang="T14">
                  <a:pos x="T8" y="T9"/>
                </a:cxn>
              </a:cxnLst>
              <a:rect l="T15" t="T16" r="T17" b="T18"/>
              <a:pathLst>
                <a:path w="92" h="105">
                  <a:moveTo>
                    <a:pt x="91" y="80"/>
                  </a:moveTo>
                  <a:lnTo>
                    <a:pt x="91" y="0"/>
                  </a:lnTo>
                  <a:lnTo>
                    <a:pt x="0" y="23"/>
                  </a:lnTo>
                  <a:lnTo>
                    <a:pt x="0" y="104"/>
                  </a:lnTo>
                  <a:lnTo>
                    <a:pt x="91" y="80"/>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0" name="Freeform 154"/>
            <p:cNvSpPr>
              <a:spLocks/>
            </p:cNvSpPr>
            <p:nvPr/>
          </p:nvSpPr>
          <p:spPr bwMode="auto">
            <a:xfrm>
              <a:off x="1189" y="1493"/>
              <a:ext cx="90" cy="108"/>
            </a:xfrm>
            <a:custGeom>
              <a:avLst/>
              <a:gdLst>
                <a:gd name="T0" fmla="*/ 89 w 90"/>
                <a:gd name="T1" fmla="*/ 81 h 108"/>
                <a:gd name="T2" fmla="*/ 89 w 90"/>
                <a:gd name="T3" fmla="*/ 0 h 108"/>
                <a:gd name="T4" fmla="*/ 0 w 90"/>
                <a:gd name="T5" fmla="*/ 23 h 108"/>
                <a:gd name="T6" fmla="*/ 0 w 90"/>
                <a:gd name="T7" fmla="*/ 107 h 108"/>
                <a:gd name="T8" fmla="*/ 89 w 90"/>
                <a:gd name="T9" fmla="*/ 81 h 108"/>
                <a:gd name="T10" fmla="*/ 0 60000 65536"/>
                <a:gd name="T11" fmla="*/ 0 60000 65536"/>
                <a:gd name="T12" fmla="*/ 0 60000 65536"/>
                <a:gd name="T13" fmla="*/ 0 60000 65536"/>
                <a:gd name="T14" fmla="*/ 0 60000 65536"/>
                <a:gd name="T15" fmla="*/ 0 w 90"/>
                <a:gd name="T16" fmla="*/ 0 h 108"/>
                <a:gd name="T17" fmla="*/ 90 w 90"/>
                <a:gd name="T18" fmla="*/ 108 h 108"/>
              </a:gdLst>
              <a:ahLst/>
              <a:cxnLst>
                <a:cxn ang="T10">
                  <a:pos x="T0" y="T1"/>
                </a:cxn>
                <a:cxn ang="T11">
                  <a:pos x="T2" y="T3"/>
                </a:cxn>
                <a:cxn ang="T12">
                  <a:pos x="T4" y="T5"/>
                </a:cxn>
                <a:cxn ang="T13">
                  <a:pos x="T6" y="T7"/>
                </a:cxn>
                <a:cxn ang="T14">
                  <a:pos x="T8" y="T9"/>
                </a:cxn>
              </a:cxnLst>
              <a:rect l="T15" t="T16" r="T17" b="T18"/>
              <a:pathLst>
                <a:path w="90" h="108">
                  <a:moveTo>
                    <a:pt x="89" y="81"/>
                  </a:moveTo>
                  <a:lnTo>
                    <a:pt x="89" y="0"/>
                  </a:lnTo>
                  <a:lnTo>
                    <a:pt x="0" y="23"/>
                  </a:lnTo>
                  <a:lnTo>
                    <a:pt x="0" y="107"/>
                  </a:lnTo>
                  <a:lnTo>
                    <a:pt x="89" y="81"/>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1" name="Freeform 155"/>
            <p:cNvSpPr>
              <a:spLocks/>
            </p:cNvSpPr>
            <p:nvPr/>
          </p:nvSpPr>
          <p:spPr bwMode="auto">
            <a:xfrm>
              <a:off x="1319" y="1457"/>
              <a:ext cx="91" cy="108"/>
            </a:xfrm>
            <a:custGeom>
              <a:avLst/>
              <a:gdLst>
                <a:gd name="T0" fmla="*/ 90 w 91"/>
                <a:gd name="T1" fmla="*/ 83 h 108"/>
                <a:gd name="T2" fmla="*/ 90 w 91"/>
                <a:gd name="T3" fmla="*/ 0 h 108"/>
                <a:gd name="T4" fmla="*/ 0 w 91"/>
                <a:gd name="T5" fmla="*/ 23 h 108"/>
                <a:gd name="T6" fmla="*/ 0 w 91"/>
                <a:gd name="T7" fmla="*/ 107 h 108"/>
                <a:gd name="T8" fmla="*/ 90 w 91"/>
                <a:gd name="T9" fmla="*/ 83 h 108"/>
                <a:gd name="T10" fmla="*/ 0 60000 65536"/>
                <a:gd name="T11" fmla="*/ 0 60000 65536"/>
                <a:gd name="T12" fmla="*/ 0 60000 65536"/>
                <a:gd name="T13" fmla="*/ 0 60000 65536"/>
                <a:gd name="T14" fmla="*/ 0 60000 65536"/>
                <a:gd name="T15" fmla="*/ 0 w 91"/>
                <a:gd name="T16" fmla="*/ 0 h 108"/>
                <a:gd name="T17" fmla="*/ 91 w 91"/>
                <a:gd name="T18" fmla="*/ 108 h 108"/>
              </a:gdLst>
              <a:ahLst/>
              <a:cxnLst>
                <a:cxn ang="T10">
                  <a:pos x="T0" y="T1"/>
                </a:cxn>
                <a:cxn ang="T11">
                  <a:pos x="T2" y="T3"/>
                </a:cxn>
                <a:cxn ang="T12">
                  <a:pos x="T4" y="T5"/>
                </a:cxn>
                <a:cxn ang="T13">
                  <a:pos x="T6" y="T7"/>
                </a:cxn>
                <a:cxn ang="T14">
                  <a:pos x="T8" y="T9"/>
                </a:cxn>
              </a:cxnLst>
              <a:rect l="T15" t="T16" r="T17" b="T18"/>
              <a:pathLst>
                <a:path w="91" h="108">
                  <a:moveTo>
                    <a:pt x="90" y="83"/>
                  </a:moveTo>
                  <a:lnTo>
                    <a:pt x="90" y="0"/>
                  </a:lnTo>
                  <a:lnTo>
                    <a:pt x="0" y="23"/>
                  </a:lnTo>
                  <a:lnTo>
                    <a:pt x="0" y="107"/>
                  </a:lnTo>
                  <a:lnTo>
                    <a:pt x="90"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2" name="Freeform 156"/>
            <p:cNvSpPr>
              <a:spLocks/>
            </p:cNvSpPr>
            <p:nvPr/>
          </p:nvSpPr>
          <p:spPr bwMode="auto">
            <a:xfrm>
              <a:off x="1449" y="1425"/>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 name="T15" fmla="*/ 0 w 88"/>
                <a:gd name="T16" fmla="*/ 0 h 105"/>
                <a:gd name="T17" fmla="*/ 88 w 88"/>
                <a:gd name="T18" fmla="*/ 105 h 105"/>
              </a:gdLst>
              <a:ahLst/>
              <a:cxnLst>
                <a:cxn ang="T10">
                  <a:pos x="T0" y="T1"/>
                </a:cxn>
                <a:cxn ang="T11">
                  <a:pos x="T2" y="T3"/>
                </a:cxn>
                <a:cxn ang="T12">
                  <a:pos x="T4" y="T5"/>
                </a:cxn>
                <a:cxn ang="T13">
                  <a:pos x="T6" y="T7"/>
                </a:cxn>
                <a:cxn ang="T14">
                  <a:pos x="T8" y="T9"/>
                </a:cxn>
              </a:cxnLst>
              <a:rect l="T15" t="T16" r="T17" b="T18"/>
              <a:pathLst>
                <a:path w="88" h="105">
                  <a:moveTo>
                    <a:pt x="87" y="80"/>
                  </a:moveTo>
                  <a:lnTo>
                    <a:pt x="87" y="0"/>
                  </a:lnTo>
                  <a:lnTo>
                    <a:pt x="0" y="23"/>
                  </a:lnTo>
                  <a:lnTo>
                    <a:pt x="0" y="104"/>
                  </a:lnTo>
                  <a:lnTo>
                    <a:pt x="87" y="80"/>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3" name="Freeform 157"/>
            <p:cNvSpPr>
              <a:spLocks/>
            </p:cNvSpPr>
            <p:nvPr/>
          </p:nvSpPr>
          <p:spPr bwMode="auto">
            <a:xfrm>
              <a:off x="1577" y="1389"/>
              <a:ext cx="91" cy="110"/>
            </a:xfrm>
            <a:custGeom>
              <a:avLst/>
              <a:gdLst>
                <a:gd name="T0" fmla="*/ 90 w 91"/>
                <a:gd name="T1" fmla="*/ 84 h 110"/>
                <a:gd name="T2" fmla="*/ 90 w 91"/>
                <a:gd name="T3" fmla="*/ 0 h 110"/>
                <a:gd name="T4" fmla="*/ 0 w 91"/>
                <a:gd name="T5" fmla="*/ 24 h 110"/>
                <a:gd name="T6" fmla="*/ 0 w 91"/>
                <a:gd name="T7" fmla="*/ 109 h 110"/>
                <a:gd name="T8" fmla="*/ 90 w 91"/>
                <a:gd name="T9" fmla="*/ 84 h 110"/>
                <a:gd name="T10" fmla="*/ 0 60000 65536"/>
                <a:gd name="T11" fmla="*/ 0 60000 65536"/>
                <a:gd name="T12" fmla="*/ 0 60000 65536"/>
                <a:gd name="T13" fmla="*/ 0 60000 65536"/>
                <a:gd name="T14" fmla="*/ 0 60000 65536"/>
                <a:gd name="T15" fmla="*/ 0 w 91"/>
                <a:gd name="T16" fmla="*/ 0 h 110"/>
                <a:gd name="T17" fmla="*/ 91 w 91"/>
                <a:gd name="T18" fmla="*/ 110 h 110"/>
              </a:gdLst>
              <a:ahLst/>
              <a:cxnLst>
                <a:cxn ang="T10">
                  <a:pos x="T0" y="T1"/>
                </a:cxn>
                <a:cxn ang="T11">
                  <a:pos x="T2" y="T3"/>
                </a:cxn>
                <a:cxn ang="T12">
                  <a:pos x="T4" y="T5"/>
                </a:cxn>
                <a:cxn ang="T13">
                  <a:pos x="T6" y="T7"/>
                </a:cxn>
                <a:cxn ang="T14">
                  <a:pos x="T8" y="T9"/>
                </a:cxn>
              </a:cxnLst>
              <a:rect l="T15" t="T16" r="T17" b="T18"/>
              <a:pathLst>
                <a:path w="91" h="110">
                  <a:moveTo>
                    <a:pt x="90" y="84"/>
                  </a:moveTo>
                  <a:lnTo>
                    <a:pt x="90" y="0"/>
                  </a:lnTo>
                  <a:lnTo>
                    <a:pt x="0" y="24"/>
                  </a:lnTo>
                  <a:lnTo>
                    <a:pt x="0" y="109"/>
                  </a:lnTo>
                  <a:lnTo>
                    <a:pt x="90" y="84"/>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4" name="Freeform 158"/>
            <p:cNvSpPr>
              <a:spLocks/>
            </p:cNvSpPr>
            <p:nvPr/>
          </p:nvSpPr>
          <p:spPr bwMode="auto">
            <a:xfrm>
              <a:off x="1704" y="1357"/>
              <a:ext cx="92" cy="106"/>
            </a:xfrm>
            <a:custGeom>
              <a:avLst/>
              <a:gdLst>
                <a:gd name="T0" fmla="*/ 91 w 92"/>
                <a:gd name="T1" fmla="*/ 81 h 106"/>
                <a:gd name="T2" fmla="*/ 91 w 92"/>
                <a:gd name="T3" fmla="*/ 0 h 106"/>
                <a:gd name="T4" fmla="*/ 0 w 92"/>
                <a:gd name="T5" fmla="*/ 23 h 106"/>
                <a:gd name="T6" fmla="*/ 0 w 92"/>
                <a:gd name="T7" fmla="*/ 105 h 106"/>
                <a:gd name="T8" fmla="*/ 91 w 92"/>
                <a:gd name="T9" fmla="*/ 81 h 106"/>
                <a:gd name="T10" fmla="*/ 0 60000 65536"/>
                <a:gd name="T11" fmla="*/ 0 60000 65536"/>
                <a:gd name="T12" fmla="*/ 0 60000 65536"/>
                <a:gd name="T13" fmla="*/ 0 60000 65536"/>
                <a:gd name="T14" fmla="*/ 0 60000 65536"/>
                <a:gd name="T15" fmla="*/ 0 w 92"/>
                <a:gd name="T16" fmla="*/ 0 h 106"/>
                <a:gd name="T17" fmla="*/ 92 w 92"/>
                <a:gd name="T18" fmla="*/ 106 h 106"/>
              </a:gdLst>
              <a:ahLst/>
              <a:cxnLst>
                <a:cxn ang="T10">
                  <a:pos x="T0" y="T1"/>
                </a:cxn>
                <a:cxn ang="T11">
                  <a:pos x="T2" y="T3"/>
                </a:cxn>
                <a:cxn ang="T12">
                  <a:pos x="T4" y="T5"/>
                </a:cxn>
                <a:cxn ang="T13">
                  <a:pos x="T6" y="T7"/>
                </a:cxn>
                <a:cxn ang="T14">
                  <a:pos x="T8" y="T9"/>
                </a:cxn>
              </a:cxnLst>
              <a:rect l="T15" t="T16" r="T17" b="T18"/>
              <a:pathLst>
                <a:path w="92" h="106">
                  <a:moveTo>
                    <a:pt x="91" y="81"/>
                  </a:moveTo>
                  <a:lnTo>
                    <a:pt x="91" y="0"/>
                  </a:lnTo>
                  <a:lnTo>
                    <a:pt x="0" y="23"/>
                  </a:lnTo>
                  <a:lnTo>
                    <a:pt x="0" y="105"/>
                  </a:lnTo>
                  <a:lnTo>
                    <a:pt x="91" y="81"/>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5" name="Freeform 159"/>
            <p:cNvSpPr>
              <a:spLocks/>
            </p:cNvSpPr>
            <p:nvPr/>
          </p:nvSpPr>
          <p:spPr bwMode="auto">
            <a:xfrm>
              <a:off x="1189" y="1607"/>
              <a:ext cx="90" cy="109"/>
            </a:xfrm>
            <a:custGeom>
              <a:avLst/>
              <a:gdLst>
                <a:gd name="T0" fmla="*/ 89 w 90"/>
                <a:gd name="T1" fmla="*/ 83 h 109"/>
                <a:gd name="T2" fmla="*/ 89 w 90"/>
                <a:gd name="T3" fmla="*/ 0 h 109"/>
                <a:gd name="T4" fmla="*/ 0 w 90"/>
                <a:gd name="T5" fmla="*/ 24 h 109"/>
                <a:gd name="T6" fmla="*/ 0 w 90"/>
                <a:gd name="T7" fmla="*/ 108 h 109"/>
                <a:gd name="T8" fmla="*/ 89 w 90"/>
                <a:gd name="T9" fmla="*/ 83 h 109"/>
                <a:gd name="T10" fmla="*/ 0 60000 65536"/>
                <a:gd name="T11" fmla="*/ 0 60000 65536"/>
                <a:gd name="T12" fmla="*/ 0 60000 65536"/>
                <a:gd name="T13" fmla="*/ 0 60000 65536"/>
                <a:gd name="T14" fmla="*/ 0 60000 65536"/>
                <a:gd name="T15" fmla="*/ 0 w 90"/>
                <a:gd name="T16" fmla="*/ 0 h 109"/>
                <a:gd name="T17" fmla="*/ 90 w 90"/>
                <a:gd name="T18" fmla="*/ 109 h 109"/>
              </a:gdLst>
              <a:ahLst/>
              <a:cxnLst>
                <a:cxn ang="T10">
                  <a:pos x="T0" y="T1"/>
                </a:cxn>
                <a:cxn ang="T11">
                  <a:pos x="T2" y="T3"/>
                </a:cxn>
                <a:cxn ang="T12">
                  <a:pos x="T4" y="T5"/>
                </a:cxn>
                <a:cxn ang="T13">
                  <a:pos x="T6" y="T7"/>
                </a:cxn>
                <a:cxn ang="T14">
                  <a:pos x="T8" y="T9"/>
                </a:cxn>
              </a:cxnLst>
              <a:rect l="T15" t="T16" r="T17" b="T18"/>
              <a:pathLst>
                <a:path w="90" h="109">
                  <a:moveTo>
                    <a:pt x="89" y="83"/>
                  </a:moveTo>
                  <a:lnTo>
                    <a:pt x="89" y="0"/>
                  </a:lnTo>
                  <a:lnTo>
                    <a:pt x="0" y="24"/>
                  </a:lnTo>
                  <a:lnTo>
                    <a:pt x="0" y="108"/>
                  </a:lnTo>
                  <a:lnTo>
                    <a:pt x="89"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6" name="Freeform 160"/>
            <p:cNvSpPr>
              <a:spLocks/>
            </p:cNvSpPr>
            <p:nvPr/>
          </p:nvSpPr>
          <p:spPr bwMode="auto">
            <a:xfrm>
              <a:off x="1319" y="1572"/>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 name="T15" fmla="*/ 0 w 91"/>
                <a:gd name="T16" fmla="*/ 0 h 108"/>
                <a:gd name="T17" fmla="*/ 91 w 91"/>
                <a:gd name="T18" fmla="*/ 108 h 108"/>
              </a:gdLst>
              <a:ahLst/>
              <a:cxnLst>
                <a:cxn ang="T10">
                  <a:pos x="T0" y="T1"/>
                </a:cxn>
                <a:cxn ang="T11">
                  <a:pos x="T2" y="T3"/>
                </a:cxn>
                <a:cxn ang="T12">
                  <a:pos x="T4" y="T5"/>
                </a:cxn>
                <a:cxn ang="T13">
                  <a:pos x="T6" y="T7"/>
                </a:cxn>
                <a:cxn ang="T14">
                  <a:pos x="T8" y="T9"/>
                </a:cxn>
              </a:cxnLst>
              <a:rect l="T15" t="T16" r="T17" b="T18"/>
              <a:pathLst>
                <a:path w="91" h="108">
                  <a:moveTo>
                    <a:pt x="90" y="82"/>
                  </a:moveTo>
                  <a:lnTo>
                    <a:pt x="90" y="0"/>
                  </a:lnTo>
                  <a:lnTo>
                    <a:pt x="0" y="24"/>
                  </a:lnTo>
                  <a:lnTo>
                    <a:pt x="0" y="107"/>
                  </a:lnTo>
                  <a:lnTo>
                    <a:pt x="90" y="82"/>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7" name="Freeform 161"/>
            <p:cNvSpPr>
              <a:spLocks/>
            </p:cNvSpPr>
            <p:nvPr/>
          </p:nvSpPr>
          <p:spPr bwMode="auto">
            <a:xfrm>
              <a:off x="1449" y="1540"/>
              <a:ext cx="88" cy="107"/>
            </a:xfrm>
            <a:custGeom>
              <a:avLst/>
              <a:gdLst>
                <a:gd name="T0" fmla="*/ 87 w 88"/>
                <a:gd name="T1" fmla="*/ 82 h 107"/>
                <a:gd name="T2" fmla="*/ 87 w 88"/>
                <a:gd name="T3" fmla="*/ 0 h 107"/>
                <a:gd name="T4" fmla="*/ 0 w 88"/>
                <a:gd name="T5" fmla="*/ 23 h 107"/>
                <a:gd name="T6" fmla="*/ 0 w 88"/>
                <a:gd name="T7" fmla="*/ 106 h 107"/>
                <a:gd name="T8" fmla="*/ 87 w 88"/>
                <a:gd name="T9" fmla="*/ 82 h 107"/>
                <a:gd name="T10" fmla="*/ 0 60000 65536"/>
                <a:gd name="T11" fmla="*/ 0 60000 65536"/>
                <a:gd name="T12" fmla="*/ 0 60000 65536"/>
                <a:gd name="T13" fmla="*/ 0 60000 65536"/>
                <a:gd name="T14" fmla="*/ 0 60000 65536"/>
                <a:gd name="T15" fmla="*/ 0 w 88"/>
                <a:gd name="T16" fmla="*/ 0 h 107"/>
                <a:gd name="T17" fmla="*/ 88 w 88"/>
                <a:gd name="T18" fmla="*/ 107 h 107"/>
              </a:gdLst>
              <a:ahLst/>
              <a:cxnLst>
                <a:cxn ang="T10">
                  <a:pos x="T0" y="T1"/>
                </a:cxn>
                <a:cxn ang="T11">
                  <a:pos x="T2" y="T3"/>
                </a:cxn>
                <a:cxn ang="T12">
                  <a:pos x="T4" y="T5"/>
                </a:cxn>
                <a:cxn ang="T13">
                  <a:pos x="T6" y="T7"/>
                </a:cxn>
                <a:cxn ang="T14">
                  <a:pos x="T8" y="T9"/>
                </a:cxn>
              </a:cxnLst>
              <a:rect l="T15" t="T16" r="T17" b="T18"/>
              <a:pathLst>
                <a:path w="88" h="107">
                  <a:moveTo>
                    <a:pt x="87" y="82"/>
                  </a:moveTo>
                  <a:lnTo>
                    <a:pt x="87" y="0"/>
                  </a:lnTo>
                  <a:lnTo>
                    <a:pt x="0" y="23"/>
                  </a:lnTo>
                  <a:lnTo>
                    <a:pt x="0" y="106"/>
                  </a:lnTo>
                  <a:lnTo>
                    <a:pt x="87" y="82"/>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8" name="Freeform 162"/>
            <p:cNvSpPr>
              <a:spLocks/>
            </p:cNvSpPr>
            <p:nvPr/>
          </p:nvSpPr>
          <p:spPr bwMode="auto">
            <a:xfrm>
              <a:off x="1577" y="1505"/>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 name="T15" fmla="*/ 0 w 91"/>
                <a:gd name="T16" fmla="*/ 0 h 108"/>
                <a:gd name="T17" fmla="*/ 91 w 91"/>
                <a:gd name="T18" fmla="*/ 108 h 108"/>
              </a:gdLst>
              <a:ahLst/>
              <a:cxnLst>
                <a:cxn ang="T10">
                  <a:pos x="T0" y="T1"/>
                </a:cxn>
                <a:cxn ang="T11">
                  <a:pos x="T2" y="T3"/>
                </a:cxn>
                <a:cxn ang="T12">
                  <a:pos x="T4" y="T5"/>
                </a:cxn>
                <a:cxn ang="T13">
                  <a:pos x="T6" y="T7"/>
                </a:cxn>
                <a:cxn ang="T14">
                  <a:pos x="T8" y="T9"/>
                </a:cxn>
              </a:cxnLst>
              <a:rect l="T15" t="T16" r="T17" b="T18"/>
              <a:pathLst>
                <a:path w="91" h="108">
                  <a:moveTo>
                    <a:pt x="90" y="82"/>
                  </a:moveTo>
                  <a:lnTo>
                    <a:pt x="90" y="0"/>
                  </a:lnTo>
                  <a:lnTo>
                    <a:pt x="0" y="24"/>
                  </a:lnTo>
                  <a:lnTo>
                    <a:pt x="0" y="107"/>
                  </a:lnTo>
                  <a:lnTo>
                    <a:pt x="90" y="82"/>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19" name="Freeform 163"/>
            <p:cNvSpPr>
              <a:spLocks/>
            </p:cNvSpPr>
            <p:nvPr/>
          </p:nvSpPr>
          <p:spPr bwMode="auto">
            <a:xfrm>
              <a:off x="1704" y="1469"/>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 name="T15" fmla="*/ 0 w 92"/>
                <a:gd name="T16" fmla="*/ 0 h 109"/>
                <a:gd name="T17" fmla="*/ 92 w 92"/>
                <a:gd name="T18" fmla="*/ 109 h 109"/>
              </a:gdLst>
              <a:ahLst/>
              <a:cxnLst>
                <a:cxn ang="T10">
                  <a:pos x="T0" y="T1"/>
                </a:cxn>
                <a:cxn ang="T11">
                  <a:pos x="T2" y="T3"/>
                </a:cxn>
                <a:cxn ang="T12">
                  <a:pos x="T4" y="T5"/>
                </a:cxn>
                <a:cxn ang="T13">
                  <a:pos x="T6" y="T7"/>
                </a:cxn>
                <a:cxn ang="T14">
                  <a:pos x="T8" y="T9"/>
                </a:cxn>
              </a:cxnLst>
              <a:rect l="T15" t="T16" r="T17" b="T18"/>
              <a:pathLst>
                <a:path w="92" h="109">
                  <a:moveTo>
                    <a:pt x="91" y="83"/>
                  </a:moveTo>
                  <a:lnTo>
                    <a:pt x="91" y="0"/>
                  </a:lnTo>
                  <a:lnTo>
                    <a:pt x="0" y="24"/>
                  </a:lnTo>
                  <a:lnTo>
                    <a:pt x="0" y="108"/>
                  </a:lnTo>
                  <a:lnTo>
                    <a:pt x="91"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0" name="Freeform 164"/>
            <p:cNvSpPr>
              <a:spLocks/>
            </p:cNvSpPr>
            <p:nvPr/>
          </p:nvSpPr>
          <p:spPr bwMode="auto">
            <a:xfrm>
              <a:off x="1189" y="1724"/>
              <a:ext cx="90" cy="104"/>
            </a:xfrm>
            <a:custGeom>
              <a:avLst/>
              <a:gdLst>
                <a:gd name="T0" fmla="*/ 89 w 90"/>
                <a:gd name="T1" fmla="*/ 79 h 104"/>
                <a:gd name="T2" fmla="*/ 89 w 90"/>
                <a:gd name="T3" fmla="*/ 0 h 104"/>
                <a:gd name="T4" fmla="*/ 0 w 90"/>
                <a:gd name="T5" fmla="*/ 23 h 104"/>
                <a:gd name="T6" fmla="*/ 0 w 90"/>
                <a:gd name="T7" fmla="*/ 103 h 104"/>
                <a:gd name="T8" fmla="*/ 89 w 90"/>
                <a:gd name="T9" fmla="*/ 79 h 104"/>
                <a:gd name="T10" fmla="*/ 0 60000 65536"/>
                <a:gd name="T11" fmla="*/ 0 60000 65536"/>
                <a:gd name="T12" fmla="*/ 0 60000 65536"/>
                <a:gd name="T13" fmla="*/ 0 60000 65536"/>
                <a:gd name="T14" fmla="*/ 0 60000 65536"/>
                <a:gd name="T15" fmla="*/ 0 w 90"/>
                <a:gd name="T16" fmla="*/ 0 h 104"/>
                <a:gd name="T17" fmla="*/ 90 w 90"/>
                <a:gd name="T18" fmla="*/ 104 h 104"/>
              </a:gdLst>
              <a:ahLst/>
              <a:cxnLst>
                <a:cxn ang="T10">
                  <a:pos x="T0" y="T1"/>
                </a:cxn>
                <a:cxn ang="T11">
                  <a:pos x="T2" y="T3"/>
                </a:cxn>
                <a:cxn ang="T12">
                  <a:pos x="T4" y="T5"/>
                </a:cxn>
                <a:cxn ang="T13">
                  <a:pos x="T6" y="T7"/>
                </a:cxn>
                <a:cxn ang="T14">
                  <a:pos x="T8" y="T9"/>
                </a:cxn>
              </a:cxnLst>
              <a:rect l="T15" t="T16" r="T17" b="T18"/>
              <a:pathLst>
                <a:path w="90" h="104">
                  <a:moveTo>
                    <a:pt x="89" y="79"/>
                  </a:moveTo>
                  <a:lnTo>
                    <a:pt x="89" y="0"/>
                  </a:lnTo>
                  <a:lnTo>
                    <a:pt x="0" y="23"/>
                  </a:lnTo>
                  <a:lnTo>
                    <a:pt x="0" y="103"/>
                  </a:lnTo>
                  <a:lnTo>
                    <a:pt x="89" y="7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1" name="Freeform 165"/>
            <p:cNvSpPr>
              <a:spLocks/>
            </p:cNvSpPr>
            <p:nvPr/>
          </p:nvSpPr>
          <p:spPr bwMode="auto">
            <a:xfrm>
              <a:off x="1319" y="1688"/>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 name="T15" fmla="*/ 0 w 91"/>
                <a:gd name="T16" fmla="*/ 0 h 107"/>
                <a:gd name="T17" fmla="*/ 91 w 91"/>
                <a:gd name="T18" fmla="*/ 107 h 107"/>
              </a:gdLst>
              <a:ahLst/>
              <a:cxnLst>
                <a:cxn ang="T10">
                  <a:pos x="T0" y="T1"/>
                </a:cxn>
                <a:cxn ang="T11">
                  <a:pos x="T2" y="T3"/>
                </a:cxn>
                <a:cxn ang="T12">
                  <a:pos x="T4" y="T5"/>
                </a:cxn>
                <a:cxn ang="T13">
                  <a:pos x="T6" y="T7"/>
                </a:cxn>
                <a:cxn ang="T14">
                  <a:pos x="T8" y="T9"/>
                </a:cxn>
              </a:cxnLst>
              <a:rect l="T15" t="T16" r="T17" b="T18"/>
              <a:pathLst>
                <a:path w="91" h="107">
                  <a:moveTo>
                    <a:pt x="90" y="82"/>
                  </a:moveTo>
                  <a:lnTo>
                    <a:pt x="90" y="0"/>
                  </a:lnTo>
                  <a:lnTo>
                    <a:pt x="0" y="23"/>
                  </a:lnTo>
                  <a:lnTo>
                    <a:pt x="0" y="106"/>
                  </a:lnTo>
                  <a:lnTo>
                    <a:pt x="90" y="82"/>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2" name="Freeform 166"/>
            <p:cNvSpPr>
              <a:spLocks/>
            </p:cNvSpPr>
            <p:nvPr/>
          </p:nvSpPr>
          <p:spPr bwMode="auto">
            <a:xfrm>
              <a:off x="1449" y="1653"/>
              <a:ext cx="88" cy="108"/>
            </a:xfrm>
            <a:custGeom>
              <a:avLst/>
              <a:gdLst>
                <a:gd name="T0" fmla="*/ 87 w 88"/>
                <a:gd name="T1" fmla="*/ 82 h 108"/>
                <a:gd name="T2" fmla="*/ 87 w 88"/>
                <a:gd name="T3" fmla="*/ 0 h 108"/>
                <a:gd name="T4" fmla="*/ 0 w 88"/>
                <a:gd name="T5" fmla="*/ 24 h 108"/>
                <a:gd name="T6" fmla="*/ 0 w 88"/>
                <a:gd name="T7" fmla="*/ 107 h 108"/>
                <a:gd name="T8" fmla="*/ 87 w 88"/>
                <a:gd name="T9" fmla="*/ 82 h 108"/>
                <a:gd name="T10" fmla="*/ 0 60000 65536"/>
                <a:gd name="T11" fmla="*/ 0 60000 65536"/>
                <a:gd name="T12" fmla="*/ 0 60000 65536"/>
                <a:gd name="T13" fmla="*/ 0 60000 65536"/>
                <a:gd name="T14" fmla="*/ 0 60000 65536"/>
                <a:gd name="T15" fmla="*/ 0 w 88"/>
                <a:gd name="T16" fmla="*/ 0 h 108"/>
                <a:gd name="T17" fmla="*/ 88 w 88"/>
                <a:gd name="T18" fmla="*/ 108 h 108"/>
              </a:gdLst>
              <a:ahLst/>
              <a:cxnLst>
                <a:cxn ang="T10">
                  <a:pos x="T0" y="T1"/>
                </a:cxn>
                <a:cxn ang="T11">
                  <a:pos x="T2" y="T3"/>
                </a:cxn>
                <a:cxn ang="T12">
                  <a:pos x="T4" y="T5"/>
                </a:cxn>
                <a:cxn ang="T13">
                  <a:pos x="T6" y="T7"/>
                </a:cxn>
                <a:cxn ang="T14">
                  <a:pos x="T8" y="T9"/>
                </a:cxn>
              </a:cxnLst>
              <a:rect l="T15" t="T16" r="T17" b="T18"/>
              <a:pathLst>
                <a:path w="88" h="108">
                  <a:moveTo>
                    <a:pt x="87" y="82"/>
                  </a:moveTo>
                  <a:lnTo>
                    <a:pt x="87" y="0"/>
                  </a:lnTo>
                  <a:lnTo>
                    <a:pt x="0" y="24"/>
                  </a:lnTo>
                  <a:lnTo>
                    <a:pt x="0" y="107"/>
                  </a:lnTo>
                  <a:lnTo>
                    <a:pt x="87" y="82"/>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3" name="Freeform 167"/>
            <p:cNvSpPr>
              <a:spLocks/>
            </p:cNvSpPr>
            <p:nvPr/>
          </p:nvSpPr>
          <p:spPr bwMode="auto">
            <a:xfrm>
              <a:off x="1577" y="1619"/>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 name="T15" fmla="*/ 0 w 91"/>
                <a:gd name="T16" fmla="*/ 0 h 107"/>
                <a:gd name="T17" fmla="*/ 91 w 91"/>
                <a:gd name="T18" fmla="*/ 107 h 107"/>
              </a:gdLst>
              <a:ahLst/>
              <a:cxnLst>
                <a:cxn ang="T10">
                  <a:pos x="T0" y="T1"/>
                </a:cxn>
                <a:cxn ang="T11">
                  <a:pos x="T2" y="T3"/>
                </a:cxn>
                <a:cxn ang="T12">
                  <a:pos x="T4" y="T5"/>
                </a:cxn>
                <a:cxn ang="T13">
                  <a:pos x="T6" y="T7"/>
                </a:cxn>
                <a:cxn ang="T14">
                  <a:pos x="T8" y="T9"/>
                </a:cxn>
              </a:cxnLst>
              <a:rect l="T15" t="T16" r="T17" b="T18"/>
              <a:pathLst>
                <a:path w="91" h="107">
                  <a:moveTo>
                    <a:pt x="90" y="82"/>
                  </a:moveTo>
                  <a:lnTo>
                    <a:pt x="90" y="0"/>
                  </a:lnTo>
                  <a:lnTo>
                    <a:pt x="0" y="23"/>
                  </a:lnTo>
                  <a:lnTo>
                    <a:pt x="0" y="106"/>
                  </a:lnTo>
                  <a:lnTo>
                    <a:pt x="90" y="82"/>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4" name="Freeform 168"/>
            <p:cNvSpPr>
              <a:spLocks/>
            </p:cNvSpPr>
            <p:nvPr/>
          </p:nvSpPr>
          <p:spPr bwMode="auto">
            <a:xfrm>
              <a:off x="1704" y="1583"/>
              <a:ext cx="92" cy="108"/>
            </a:xfrm>
            <a:custGeom>
              <a:avLst/>
              <a:gdLst>
                <a:gd name="T0" fmla="*/ 91 w 92"/>
                <a:gd name="T1" fmla="*/ 83 h 108"/>
                <a:gd name="T2" fmla="*/ 91 w 92"/>
                <a:gd name="T3" fmla="*/ 0 h 108"/>
                <a:gd name="T4" fmla="*/ 0 w 92"/>
                <a:gd name="T5" fmla="*/ 25 h 108"/>
                <a:gd name="T6" fmla="*/ 0 w 92"/>
                <a:gd name="T7" fmla="*/ 107 h 108"/>
                <a:gd name="T8" fmla="*/ 91 w 92"/>
                <a:gd name="T9" fmla="*/ 83 h 108"/>
                <a:gd name="T10" fmla="*/ 0 60000 65536"/>
                <a:gd name="T11" fmla="*/ 0 60000 65536"/>
                <a:gd name="T12" fmla="*/ 0 60000 65536"/>
                <a:gd name="T13" fmla="*/ 0 60000 65536"/>
                <a:gd name="T14" fmla="*/ 0 60000 65536"/>
                <a:gd name="T15" fmla="*/ 0 w 92"/>
                <a:gd name="T16" fmla="*/ 0 h 108"/>
                <a:gd name="T17" fmla="*/ 92 w 92"/>
                <a:gd name="T18" fmla="*/ 108 h 108"/>
              </a:gdLst>
              <a:ahLst/>
              <a:cxnLst>
                <a:cxn ang="T10">
                  <a:pos x="T0" y="T1"/>
                </a:cxn>
                <a:cxn ang="T11">
                  <a:pos x="T2" y="T3"/>
                </a:cxn>
                <a:cxn ang="T12">
                  <a:pos x="T4" y="T5"/>
                </a:cxn>
                <a:cxn ang="T13">
                  <a:pos x="T6" y="T7"/>
                </a:cxn>
                <a:cxn ang="T14">
                  <a:pos x="T8" y="T9"/>
                </a:cxn>
              </a:cxnLst>
              <a:rect l="T15" t="T16" r="T17" b="T18"/>
              <a:pathLst>
                <a:path w="92" h="108">
                  <a:moveTo>
                    <a:pt x="91" y="83"/>
                  </a:moveTo>
                  <a:lnTo>
                    <a:pt x="91" y="0"/>
                  </a:lnTo>
                  <a:lnTo>
                    <a:pt x="0" y="25"/>
                  </a:lnTo>
                  <a:lnTo>
                    <a:pt x="0" y="107"/>
                  </a:lnTo>
                  <a:lnTo>
                    <a:pt x="91"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5" name="Freeform 169"/>
            <p:cNvSpPr>
              <a:spLocks/>
            </p:cNvSpPr>
            <p:nvPr/>
          </p:nvSpPr>
          <p:spPr bwMode="auto">
            <a:xfrm>
              <a:off x="1189" y="1838"/>
              <a:ext cx="90" cy="105"/>
            </a:xfrm>
            <a:custGeom>
              <a:avLst/>
              <a:gdLst>
                <a:gd name="T0" fmla="*/ 89 w 90"/>
                <a:gd name="T1" fmla="*/ 80 h 105"/>
                <a:gd name="T2" fmla="*/ 89 w 90"/>
                <a:gd name="T3" fmla="*/ 0 h 105"/>
                <a:gd name="T4" fmla="*/ 0 w 90"/>
                <a:gd name="T5" fmla="*/ 23 h 105"/>
                <a:gd name="T6" fmla="*/ 0 w 90"/>
                <a:gd name="T7" fmla="*/ 104 h 105"/>
                <a:gd name="T8" fmla="*/ 89 w 90"/>
                <a:gd name="T9" fmla="*/ 80 h 105"/>
                <a:gd name="T10" fmla="*/ 0 60000 65536"/>
                <a:gd name="T11" fmla="*/ 0 60000 65536"/>
                <a:gd name="T12" fmla="*/ 0 60000 65536"/>
                <a:gd name="T13" fmla="*/ 0 60000 65536"/>
                <a:gd name="T14" fmla="*/ 0 60000 65536"/>
                <a:gd name="T15" fmla="*/ 0 w 90"/>
                <a:gd name="T16" fmla="*/ 0 h 105"/>
                <a:gd name="T17" fmla="*/ 90 w 90"/>
                <a:gd name="T18" fmla="*/ 105 h 105"/>
              </a:gdLst>
              <a:ahLst/>
              <a:cxnLst>
                <a:cxn ang="T10">
                  <a:pos x="T0" y="T1"/>
                </a:cxn>
                <a:cxn ang="T11">
                  <a:pos x="T2" y="T3"/>
                </a:cxn>
                <a:cxn ang="T12">
                  <a:pos x="T4" y="T5"/>
                </a:cxn>
                <a:cxn ang="T13">
                  <a:pos x="T6" y="T7"/>
                </a:cxn>
                <a:cxn ang="T14">
                  <a:pos x="T8" y="T9"/>
                </a:cxn>
              </a:cxnLst>
              <a:rect l="T15" t="T16" r="T17" b="T18"/>
              <a:pathLst>
                <a:path w="90" h="105">
                  <a:moveTo>
                    <a:pt x="89" y="80"/>
                  </a:moveTo>
                  <a:lnTo>
                    <a:pt x="89" y="0"/>
                  </a:lnTo>
                  <a:lnTo>
                    <a:pt x="0" y="23"/>
                  </a:lnTo>
                  <a:lnTo>
                    <a:pt x="0" y="104"/>
                  </a:lnTo>
                  <a:lnTo>
                    <a:pt x="89" y="80"/>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6" name="Freeform 170"/>
            <p:cNvSpPr>
              <a:spLocks/>
            </p:cNvSpPr>
            <p:nvPr/>
          </p:nvSpPr>
          <p:spPr bwMode="auto">
            <a:xfrm>
              <a:off x="1319" y="1803"/>
              <a:ext cx="91" cy="105"/>
            </a:xfrm>
            <a:custGeom>
              <a:avLst/>
              <a:gdLst>
                <a:gd name="T0" fmla="*/ 90 w 91"/>
                <a:gd name="T1" fmla="*/ 80 h 105"/>
                <a:gd name="T2" fmla="*/ 90 w 91"/>
                <a:gd name="T3" fmla="*/ 0 h 105"/>
                <a:gd name="T4" fmla="*/ 0 w 91"/>
                <a:gd name="T5" fmla="*/ 23 h 105"/>
                <a:gd name="T6" fmla="*/ 0 w 91"/>
                <a:gd name="T7" fmla="*/ 104 h 105"/>
                <a:gd name="T8" fmla="*/ 90 w 91"/>
                <a:gd name="T9" fmla="*/ 80 h 105"/>
                <a:gd name="T10" fmla="*/ 0 60000 65536"/>
                <a:gd name="T11" fmla="*/ 0 60000 65536"/>
                <a:gd name="T12" fmla="*/ 0 60000 65536"/>
                <a:gd name="T13" fmla="*/ 0 60000 65536"/>
                <a:gd name="T14" fmla="*/ 0 60000 65536"/>
                <a:gd name="T15" fmla="*/ 0 w 91"/>
                <a:gd name="T16" fmla="*/ 0 h 105"/>
                <a:gd name="T17" fmla="*/ 91 w 91"/>
                <a:gd name="T18" fmla="*/ 105 h 105"/>
              </a:gdLst>
              <a:ahLst/>
              <a:cxnLst>
                <a:cxn ang="T10">
                  <a:pos x="T0" y="T1"/>
                </a:cxn>
                <a:cxn ang="T11">
                  <a:pos x="T2" y="T3"/>
                </a:cxn>
                <a:cxn ang="T12">
                  <a:pos x="T4" y="T5"/>
                </a:cxn>
                <a:cxn ang="T13">
                  <a:pos x="T6" y="T7"/>
                </a:cxn>
                <a:cxn ang="T14">
                  <a:pos x="T8" y="T9"/>
                </a:cxn>
              </a:cxnLst>
              <a:rect l="T15" t="T16" r="T17" b="T18"/>
              <a:pathLst>
                <a:path w="91" h="105">
                  <a:moveTo>
                    <a:pt x="90" y="80"/>
                  </a:moveTo>
                  <a:lnTo>
                    <a:pt x="90" y="0"/>
                  </a:lnTo>
                  <a:lnTo>
                    <a:pt x="0" y="23"/>
                  </a:lnTo>
                  <a:lnTo>
                    <a:pt x="0" y="104"/>
                  </a:lnTo>
                  <a:lnTo>
                    <a:pt x="90" y="80"/>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7" name="Freeform 171"/>
            <p:cNvSpPr>
              <a:spLocks/>
            </p:cNvSpPr>
            <p:nvPr/>
          </p:nvSpPr>
          <p:spPr bwMode="auto">
            <a:xfrm>
              <a:off x="1449" y="1767"/>
              <a:ext cx="88" cy="108"/>
            </a:xfrm>
            <a:custGeom>
              <a:avLst/>
              <a:gdLst>
                <a:gd name="T0" fmla="*/ 87 w 88"/>
                <a:gd name="T1" fmla="*/ 83 h 108"/>
                <a:gd name="T2" fmla="*/ 87 w 88"/>
                <a:gd name="T3" fmla="*/ 0 h 108"/>
                <a:gd name="T4" fmla="*/ 0 w 88"/>
                <a:gd name="T5" fmla="*/ 23 h 108"/>
                <a:gd name="T6" fmla="*/ 0 w 88"/>
                <a:gd name="T7" fmla="*/ 107 h 108"/>
                <a:gd name="T8" fmla="*/ 87 w 88"/>
                <a:gd name="T9" fmla="*/ 83 h 108"/>
                <a:gd name="T10" fmla="*/ 0 60000 65536"/>
                <a:gd name="T11" fmla="*/ 0 60000 65536"/>
                <a:gd name="T12" fmla="*/ 0 60000 65536"/>
                <a:gd name="T13" fmla="*/ 0 60000 65536"/>
                <a:gd name="T14" fmla="*/ 0 60000 65536"/>
                <a:gd name="T15" fmla="*/ 0 w 88"/>
                <a:gd name="T16" fmla="*/ 0 h 108"/>
                <a:gd name="T17" fmla="*/ 88 w 88"/>
                <a:gd name="T18" fmla="*/ 108 h 108"/>
              </a:gdLst>
              <a:ahLst/>
              <a:cxnLst>
                <a:cxn ang="T10">
                  <a:pos x="T0" y="T1"/>
                </a:cxn>
                <a:cxn ang="T11">
                  <a:pos x="T2" y="T3"/>
                </a:cxn>
                <a:cxn ang="T12">
                  <a:pos x="T4" y="T5"/>
                </a:cxn>
                <a:cxn ang="T13">
                  <a:pos x="T6" y="T7"/>
                </a:cxn>
                <a:cxn ang="T14">
                  <a:pos x="T8" y="T9"/>
                </a:cxn>
              </a:cxnLst>
              <a:rect l="T15" t="T16" r="T17" b="T18"/>
              <a:pathLst>
                <a:path w="88" h="108">
                  <a:moveTo>
                    <a:pt x="87" y="83"/>
                  </a:moveTo>
                  <a:lnTo>
                    <a:pt x="87" y="0"/>
                  </a:lnTo>
                  <a:lnTo>
                    <a:pt x="0" y="23"/>
                  </a:lnTo>
                  <a:lnTo>
                    <a:pt x="0" y="107"/>
                  </a:lnTo>
                  <a:lnTo>
                    <a:pt x="87"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8" name="Freeform 172"/>
            <p:cNvSpPr>
              <a:spLocks/>
            </p:cNvSpPr>
            <p:nvPr/>
          </p:nvSpPr>
          <p:spPr bwMode="auto">
            <a:xfrm>
              <a:off x="1577" y="1732"/>
              <a:ext cx="91" cy="108"/>
            </a:xfrm>
            <a:custGeom>
              <a:avLst/>
              <a:gdLst>
                <a:gd name="T0" fmla="*/ 90 w 91"/>
                <a:gd name="T1" fmla="*/ 83 h 108"/>
                <a:gd name="T2" fmla="*/ 90 w 91"/>
                <a:gd name="T3" fmla="*/ 0 h 108"/>
                <a:gd name="T4" fmla="*/ 0 w 91"/>
                <a:gd name="T5" fmla="*/ 25 h 108"/>
                <a:gd name="T6" fmla="*/ 0 w 91"/>
                <a:gd name="T7" fmla="*/ 107 h 108"/>
                <a:gd name="T8" fmla="*/ 90 w 91"/>
                <a:gd name="T9" fmla="*/ 83 h 108"/>
                <a:gd name="T10" fmla="*/ 0 60000 65536"/>
                <a:gd name="T11" fmla="*/ 0 60000 65536"/>
                <a:gd name="T12" fmla="*/ 0 60000 65536"/>
                <a:gd name="T13" fmla="*/ 0 60000 65536"/>
                <a:gd name="T14" fmla="*/ 0 60000 65536"/>
                <a:gd name="T15" fmla="*/ 0 w 91"/>
                <a:gd name="T16" fmla="*/ 0 h 108"/>
                <a:gd name="T17" fmla="*/ 91 w 91"/>
                <a:gd name="T18" fmla="*/ 108 h 108"/>
              </a:gdLst>
              <a:ahLst/>
              <a:cxnLst>
                <a:cxn ang="T10">
                  <a:pos x="T0" y="T1"/>
                </a:cxn>
                <a:cxn ang="T11">
                  <a:pos x="T2" y="T3"/>
                </a:cxn>
                <a:cxn ang="T12">
                  <a:pos x="T4" y="T5"/>
                </a:cxn>
                <a:cxn ang="T13">
                  <a:pos x="T6" y="T7"/>
                </a:cxn>
                <a:cxn ang="T14">
                  <a:pos x="T8" y="T9"/>
                </a:cxn>
              </a:cxnLst>
              <a:rect l="T15" t="T16" r="T17" b="T18"/>
              <a:pathLst>
                <a:path w="91" h="108">
                  <a:moveTo>
                    <a:pt x="90" y="83"/>
                  </a:moveTo>
                  <a:lnTo>
                    <a:pt x="90" y="0"/>
                  </a:lnTo>
                  <a:lnTo>
                    <a:pt x="0" y="25"/>
                  </a:lnTo>
                  <a:lnTo>
                    <a:pt x="0" y="107"/>
                  </a:lnTo>
                  <a:lnTo>
                    <a:pt x="90"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29" name="Freeform 173"/>
            <p:cNvSpPr>
              <a:spLocks/>
            </p:cNvSpPr>
            <p:nvPr/>
          </p:nvSpPr>
          <p:spPr bwMode="auto">
            <a:xfrm>
              <a:off x="1704" y="1697"/>
              <a:ext cx="92" cy="110"/>
            </a:xfrm>
            <a:custGeom>
              <a:avLst/>
              <a:gdLst>
                <a:gd name="T0" fmla="*/ 91 w 92"/>
                <a:gd name="T1" fmla="*/ 83 h 110"/>
                <a:gd name="T2" fmla="*/ 91 w 92"/>
                <a:gd name="T3" fmla="*/ 0 h 110"/>
                <a:gd name="T4" fmla="*/ 0 w 92"/>
                <a:gd name="T5" fmla="*/ 24 h 110"/>
                <a:gd name="T6" fmla="*/ 0 w 92"/>
                <a:gd name="T7" fmla="*/ 109 h 110"/>
                <a:gd name="T8" fmla="*/ 91 w 92"/>
                <a:gd name="T9" fmla="*/ 83 h 110"/>
                <a:gd name="T10" fmla="*/ 0 60000 65536"/>
                <a:gd name="T11" fmla="*/ 0 60000 65536"/>
                <a:gd name="T12" fmla="*/ 0 60000 65536"/>
                <a:gd name="T13" fmla="*/ 0 60000 65536"/>
                <a:gd name="T14" fmla="*/ 0 60000 65536"/>
                <a:gd name="T15" fmla="*/ 0 w 92"/>
                <a:gd name="T16" fmla="*/ 0 h 110"/>
                <a:gd name="T17" fmla="*/ 92 w 92"/>
                <a:gd name="T18" fmla="*/ 110 h 110"/>
              </a:gdLst>
              <a:ahLst/>
              <a:cxnLst>
                <a:cxn ang="T10">
                  <a:pos x="T0" y="T1"/>
                </a:cxn>
                <a:cxn ang="T11">
                  <a:pos x="T2" y="T3"/>
                </a:cxn>
                <a:cxn ang="T12">
                  <a:pos x="T4" y="T5"/>
                </a:cxn>
                <a:cxn ang="T13">
                  <a:pos x="T6" y="T7"/>
                </a:cxn>
                <a:cxn ang="T14">
                  <a:pos x="T8" y="T9"/>
                </a:cxn>
              </a:cxnLst>
              <a:rect l="T15" t="T16" r="T17" b="T18"/>
              <a:pathLst>
                <a:path w="92" h="110">
                  <a:moveTo>
                    <a:pt x="91" y="83"/>
                  </a:moveTo>
                  <a:lnTo>
                    <a:pt x="91" y="0"/>
                  </a:lnTo>
                  <a:lnTo>
                    <a:pt x="0" y="24"/>
                  </a:lnTo>
                  <a:lnTo>
                    <a:pt x="0" y="109"/>
                  </a:lnTo>
                  <a:lnTo>
                    <a:pt x="91"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30" name="Freeform 174"/>
            <p:cNvSpPr>
              <a:spLocks/>
            </p:cNvSpPr>
            <p:nvPr/>
          </p:nvSpPr>
          <p:spPr bwMode="auto">
            <a:xfrm>
              <a:off x="1189" y="1950"/>
              <a:ext cx="90" cy="107"/>
            </a:xfrm>
            <a:custGeom>
              <a:avLst/>
              <a:gdLst>
                <a:gd name="T0" fmla="*/ 89 w 90"/>
                <a:gd name="T1" fmla="*/ 81 h 107"/>
                <a:gd name="T2" fmla="*/ 89 w 90"/>
                <a:gd name="T3" fmla="*/ 0 h 107"/>
                <a:gd name="T4" fmla="*/ 0 w 90"/>
                <a:gd name="T5" fmla="*/ 24 h 107"/>
                <a:gd name="T6" fmla="*/ 0 w 90"/>
                <a:gd name="T7" fmla="*/ 106 h 107"/>
                <a:gd name="T8" fmla="*/ 89 w 90"/>
                <a:gd name="T9" fmla="*/ 81 h 107"/>
                <a:gd name="T10" fmla="*/ 0 60000 65536"/>
                <a:gd name="T11" fmla="*/ 0 60000 65536"/>
                <a:gd name="T12" fmla="*/ 0 60000 65536"/>
                <a:gd name="T13" fmla="*/ 0 60000 65536"/>
                <a:gd name="T14" fmla="*/ 0 60000 65536"/>
                <a:gd name="T15" fmla="*/ 0 w 90"/>
                <a:gd name="T16" fmla="*/ 0 h 107"/>
                <a:gd name="T17" fmla="*/ 90 w 90"/>
                <a:gd name="T18" fmla="*/ 107 h 107"/>
              </a:gdLst>
              <a:ahLst/>
              <a:cxnLst>
                <a:cxn ang="T10">
                  <a:pos x="T0" y="T1"/>
                </a:cxn>
                <a:cxn ang="T11">
                  <a:pos x="T2" y="T3"/>
                </a:cxn>
                <a:cxn ang="T12">
                  <a:pos x="T4" y="T5"/>
                </a:cxn>
                <a:cxn ang="T13">
                  <a:pos x="T6" y="T7"/>
                </a:cxn>
                <a:cxn ang="T14">
                  <a:pos x="T8" y="T9"/>
                </a:cxn>
              </a:cxnLst>
              <a:rect l="T15" t="T16" r="T17" b="T18"/>
              <a:pathLst>
                <a:path w="90" h="107">
                  <a:moveTo>
                    <a:pt x="89" y="81"/>
                  </a:moveTo>
                  <a:lnTo>
                    <a:pt x="89" y="0"/>
                  </a:lnTo>
                  <a:lnTo>
                    <a:pt x="0" y="24"/>
                  </a:lnTo>
                  <a:lnTo>
                    <a:pt x="0" y="106"/>
                  </a:lnTo>
                  <a:lnTo>
                    <a:pt x="89" y="81"/>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31" name="Freeform 175"/>
            <p:cNvSpPr>
              <a:spLocks/>
            </p:cNvSpPr>
            <p:nvPr/>
          </p:nvSpPr>
          <p:spPr bwMode="auto">
            <a:xfrm>
              <a:off x="1319" y="1916"/>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 name="T15" fmla="*/ 0 w 91"/>
                <a:gd name="T16" fmla="*/ 0 h 106"/>
                <a:gd name="T17" fmla="*/ 91 w 91"/>
                <a:gd name="T18" fmla="*/ 106 h 106"/>
              </a:gdLst>
              <a:ahLst/>
              <a:cxnLst>
                <a:cxn ang="T10">
                  <a:pos x="T0" y="T1"/>
                </a:cxn>
                <a:cxn ang="T11">
                  <a:pos x="T2" y="T3"/>
                </a:cxn>
                <a:cxn ang="T12">
                  <a:pos x="T4" y="T5"/>
                </a:cxn>
                <a:cxn ang="T13">
                  <a:pos x="T6" y="T7"/>
                </a:cxn>
                <a:cxn ang="T14">
                  <a:pos x="T8" y="T9"/>
                </a:cxn>
              </a:cxnLst>
              <a:rect l="T15" t="T16" r="T17" b="T18"/>
              <a:pathLst>
                <a:path w="91" h="106">
                  <a:moveTo>
                    <a:pt x="90" y="81"/>
                  </a:moveTo>
                  <a:lnTo>
                    <a:pt x="90" y="0"/>
                  </a:lnTo>
                  <a:lnTo>
                    <a:pt x="0" y="23"/>
                  </a:lnTo>
                  <a:lnTo>
                    <a:pt x="0" y="105"/>
                  </a:lnTo>
                  <a:lnTo>
                    <a:pt x="90" y="81"/>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32" name="Freeform 176"/>
            <p:cNvSpPr>
              <a:spLocks/>
            </p:cNvSpPr>
            <p:nvPr/>
          </p:nvSpPr>
          <p:spPr bwMode="auto">
            <a:xfrm>
              <a:off x="1449" y="1883"/>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 name="T15" fmla="*/ 0 w 88"/>
                <a:gd name="T16" fmla="*/ 0 h 105"/>
                <a:gd name="T17" fmla="*/ 88 w 88"/>
                <a:gd name="T18" fmla="*/ 105 h 105"/>
              </a:gdLst>
              <a:ahLst/>
              <a:cxnLst>
                <a:cxn ang="T10">
                  <a:pos x="T0" y="T1"/>
                </a:cxn>
                <a:cxn ang="T11">
                  <a:pos x="T2" y="T3"/>
                </a:cxn>
                <a:cxn ang="T12">
                  <a:pos x="T4" y="T5"/>
                </a:cxn>
                <a:cxn ang="T13">
                  <a:pos x="T6" y="T7"/>
                </a:cxn>
                <a:cxn ang="T14">
                  <a:pos x="T8" y="T9"/>
                </a:cxn>
              </a:cxnLst>
              <a:rect l="T15" t="T16" r="T17" b="T18"/>
              <a:pathLst>
                <a:path w="88" h="105">
                  <a:moveTo>
                    <a:pt x="87" y="80"/>
                  </a:moveTo>
                  <a:lnTo>
                    <a:pt x="87" y="0"/>
                  </a:lnTo>
                  <a:lnTo>
                    <a:pt x="0" y="23"/>
                  </a:lnTo>
                  <a:lnTo>
                    <a:pt x="0" y="104"/>
                  </a:lnTo>
                  <a:lnTo>
                    <a:pt x="87" y="80"/>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33" name="Freeform 177"/>
            <p:cNvSpPr>
              <a:spLocks/>
            </p:cNvSpPr>
            <p:nvPr/>
          </p:nvSpPr>
          <p:spPr bwMode="auto">
            <a:xfrm>
              <a:off x="1577" y="1848"/>
              <a:ext cx="91" cy="105"/>
            </a:xfrm>
            <a:custGeom>
              <a:avLst/>
              <a:gdLst>
                <a:gd name="T0" fmla="*/ 90 w 91"/>
                <a:gd name="T1" fmla="*/ 79 h 105"/>
                <a:gd name="T2" fmla="*/ 90 w 91"/>
                <a:gd name="T3" fmla="*/ 0 h 105"/>
                <a:gd name="T4" fmla="*/ 0 w 91"/>
                <a:gd name="T5" fmla="*/ 23 h 105"/>
                <a:gd name="T6" fmla="*/ 0 w 91"/>
                <a:gd name="T7" fmla="*/ 104 h 105"/>
                <a:gd name="T8" fmla="*/ 90 w 91"/>
                <a:gd name="T9" fmla="*/ 79 h 105"/>
                <a:gd name="T10" fmla="*/ 0 60000 65536"/>
                <a:gd name="T11" fmla="*/ 0 60000 65536"/>
                <a:gd name="T12" fmla="*/ 0 60000 65536"/>
                <a:gd name="T13" fmla="*/ 0 60000 65536"/>
                <a:gd name="T14" fmla="*/ 0 60000 65536"/>
                <a:gd name="T15" fmla="*/ 0 w 91"/>
                <a:gd name="T16" fmla="*/ 0 h 105"/>
                <a:gd name="T17" fmla="*/ 91 w 91"/>
                <a:gd name="T18" fmla="*/ 105 h 105"/>
              </a:gdLst>
              <a:ahLst/>
              <a:cxnLst>
                <a:cxn ang="T10">
                  <a:pos x="T0" y="T1"/>
                </a:cxn>
                <a:cxn ang="T11">
                  <a:pos x="T2" y="T3"/>
                </a:cxn>
                <a:cxn ang="T12">
                  <a:pos x="T4" y="T5"/>
                </a:cxn>
                <a:cxn ang="T13">
                  <a:pos x="T6" y="T7"/>
                </a:cxn>
                <a:cxn ang="T14">
                  <a:pos x="T8" y="T9"/>
                </a:cxn>
              </a:cxnLst>
              <a:rect l="T15" t="T16" r="T17" b="T18"/>
              <a:pathLst>
                <a:path w="91" h="105">
                  <a:moveTo>
                    <a:pt x="90" y="79"/>
                  </a:moveTo>
                  <a:lnTo>
                    <a:pt x="90" y="0"/>
                  </a:lnTo>
                  <a:lnTo>
                    <a:pt x="0" y="23"/>
                  </a:lnTo>
                  <a:lnTo>
                    <a:pt x="0" y="104"/>
                  </a:lnTo>
                  <a:lnTo>
                    <a:pt x="90" y="79"/>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4834" name="Freeform 178"/>
            <p:cNvSpPr>
              <a:spLocks/>
            </p:cNvSpPr>
            <p:nvPr/>
          </p:nvSpPr>
          <p:spPr bwMode="auto">
            <a:xfrm>
              <a:off x="1704" y="1811"/>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 name="T15" fmla="*/ 0 w 92"/>
                <a:gd name="T16" fmla="*/ 0 h 109"/>
                <a:gd name="T17" fmla="*/ 92 w 92"/>
                <a:gd name="T18" fmla="*/ 109 h 109"/>
              </a:gdLst>
              <a:ahLst/>
              <a:cxnLst>
                <a:cxn ang="T10">
                  <a:pos x="T0" y="T1"/>
                </a:cxn>
                <a:cxn ang="T11">
                  <a:pos x="T2" y="T3"/>
                </a:cxn>
                <a:cxn ang="T12">
                  <a:pos x="T4" y="T5"/>
                </a:cxn>
                <a:cxn ang="T13">
                  <a:pos x="T6" y="T7"/>
                </a:cxn>
                <a:cxn ang="T14">
                  <a:pos x="T8" y="T9"/>
                </a:cxn>
              </a:cxnLst>
              <a:rect l="T15" t="T16" r="T17" b="T18"/>
              <a:pathLst>
                <a:path w="92" h="109">
                  <a:moveTo>
                    <a:pt x="91" y="83"/>
                  </a:moveTo>
                  <a:lnTo>
                    <a:pt x="91" y="0"/>
                  </a:lnTo>
                  <a:lnTo>
                    <a:pt x="0" y="24"/>
                  </a:lnTo>
                  <a:lnTo>
                    <a:pt x="0" y="108"/>
                  </a:lnTo>
                  <a:lnTo>
                    <a:pt x="91" y="83"/>
                  </a:lnTo>
                </a:path>
              </a:pathLst>
            </a:custGeom>
            <a:solidFill>
              <a:srgbClr val="99CC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4745" name="Group 179"/>
          <p:cNvGrpSpPr>
            <a:grpSpLocks/>
          </p:cNvGrpSpPr>
          <p:nvPr/>
        </p:nvGrpSpPr>
        <p:grpSpPr bwMode="auto">
          <a:xfrm>
            <a:off x="1301750" y="3616325"/>
            <a:ext cx="6126163" cy="739775"/>
            <a:chOff x="951" y="2596"/>
            <a:chExt cx="3859" cy="466"/>
          </a:xfrm>
        </p:grpSpPr>
        <p:sp>
          <p:nvSpPr>
            <p:cNvPr id="244801" name="Rectangle 180"/>
            <p:cNvSpPr>
              <a:spLocks noChangeArrowheads="1"/>
            </p:cNvSpPr>
            <p:nvPr/>
          </p:nvSpPr>
          <p:spPr bwMode="auto">
            <a:xfrm>
              <a:off x="951" y="2721"/>
              <a:ext cx="3539" cy="233"/>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44802" name="AutoShape 181"/>
            <p:cNvSpPr>
              <a:spLocks noChangeArrowheads="1"/>
            </p:cNvSpPr>
            <p:nvPr/>
          </p:nvSpPr>
          <p:spPr bwMode="auto">
            <a:xfrm>
              <a:off x="4498" y="2596"/>
              <a:ext cx="312" cy="466"/>
            </a:xfrm>
            <a:prstGeom prst="rightArrow">
              <a:avLst>
                <a:gd name="adj1" fmla="val 50000"/>
                <a:gd name="adj2" fmla="val 72708"/>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sp>
        <p:nvSpPr>
          <p:cNvPr id="362678" name="Rectangle 182"/>
          <p:cNvSpPr>
            <a:spLocks noChangeArrowheads="1"/>
          </p:cNvSpPr>
          <p:nvPr/>
        </p:nvSpPr>
        <p:spPr bwMode="auto">
          <a:xfrm>
            <a:off x="2660650" y="3810000"/>
            <a:ext cx="2846388" cy="357188"/>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en-US" altLang="zh-CN" sz="1800" b="1">
                <a:effectLst>
                  <a:outerShdw blurRad="38100" dist="38100" dir="2700000" algn="tl">
                    <a:srgbClr val="C0C0C0"/>
                  </a:outerShdw>
                </a:effectLst>
                <a:ea typeface="宋体" pitchFamily="2" charset="-122"/>
              </a:rPr>
              <a:t>Ordering of Rows</a:t>
            </a:r>
          </a:p>
        </p:txBody>
      </p:sp>
      <p:grpSp>
        <p:nvGrpSpPr>
          <p:cNvPr id="15" name="Group 183"/>
          <p:cNvGrpSpPr>
            <a:grpSpLocks/>
          </p:cNvGrpSpPr>
          <p:nvPr/>
        </p:nvGrpSpPr>
        <p:grpSpPr bwMode="auto">
          <a:xfrm>
            <a:off x="3160713" y="4991100"/>
            <a:ext cx="2057400" cy="1444625"/>
            <a:chOff x="2122" y="3026"/>
            <a:chExt cx="1296" cy="910"/>
          </a:xfrm>
        </p:grpSpPr>
        <p:grpSp>
          <p:nvGrpSpPr>
            <p:cNvPr id="244757" name="Group 184"/>
            <p:cNvGrpSpPr>
              <a:grpSpLocks/>
            </p:cNvGrpSpPr>
            <p:nvPr/>
          </p:nvGrpSpPr>
          <p:grpSpPr bwMode="auto">
            <a:xfrm>
              <a:off x="2544" y="3026"/>
              <a:ext cx="453" cy="534"/>
              <a:chOff x="2544" y="2928"/>
              <a:chExt cx="453" cy="534"/>
            </a:xfrm>
          </p:grpSpPr>
          <p:sp>
            <p:nvSpPr>
              <p:cNvPr id="244759" name="Freeform 185"/>
              <p:cNvSpPr>
                <a:spLocks/>
              </p:cNvSpPr>
              <p:nvPr/>
            </p:nvSpPr>
            <p:spPr bwMode="auto">
              <a:xfrm>
                <a:off x="2818" y="3097"/>
                <a:ext cx="177" cy="303"/>
              </a:xfrm>
              <a:custGeom>
                <a:avLst/>
                <a:gdLst>
                  <a:gd name="T0" fmla="*/ 176 w 177"/>
                  <a:gd name="T1" fmla="*/ 260 h 303"/>
                  <a:gd name="T2" fmla="*/ 176 w 177"/>
                  <a:gd name="T3" fmla="*/ 0 h 303"/>
                  <a:gd name="T4" fmla="*/ 0 w 177"/>
                  <a:gd name="T5" fmla="*/ 41 h 303"/>
                  <a:gd name="T6" fmla="*/ 0 w 177"/>
                  <a:gd name="T7" fmla="*/ 302 h 303"/>
                  <a:gd name="T8" fmla="*/ 176 w 177"/>
                  <a:gd name="T9" fmla="*/ 260 h 303"/>
                  <a:gd name="T10" fmla="*/ 0 60000 65536"/>
                  <a:gd name="T11" fmla="*/ 0 60000 65536"/>
                  <a:gd name="T12" fmla="*/ 0 60000 65536"/>
                  <a:gd name="T13" fmla="*/ 0 60000 65536"/>
                  <a:gd name="T14" fmla="*/ 0 60000 65536"/>
                  <a:gd name="T15" fmla="*/ 0 w 177"/>
                  <a:gd name="T16" fmla="*/ 0 h 303"/>
                  <a:gd name="T17" fmla="*/ 177 w 177"/>
                  <a:gd name="T18" fmla="*/ 303 h 303"/>
                </a:gdLst>
                <a:ahLst/>
                <a:cxnLst>
                  <a:cxn ang="T10">
                    <a:pos x="T0" y="T1"/>
                  </a:cxn>
                  <a:cxn ang="T11">
                    <a:pos x="T2" y="T3"/>
                  </a:cxn>
                  <a:cxn ang="T12">
                    <a:pos x="T4" y="T5"/>
                  </a:cxn>
                  <a:cxn ang="T13">
                    <a:pos x="T6" y="T7"/>
                  </a:cxn>
                  <a:cxn ang="T14">
                    <a:pos x="T8" y="T9"/>
                  </a:cxn>
                </a:cxnLst>
                <a:rect l="T15" t="T16" r="T17" b="T18"/>
                <a:pathLst>
                  <a:path w="177" h="303">
                    <a:moveTo>
                      <a:pt x="176" y="260"/>
                    </a:moveTo>
                    <a:lnTo>
                      <a:pt x="176" y="0"/>
                    </a:lnTo>
                    <a:lnTo>
                      <a:pt x="0" y="41"/>
                    </a:lnTo>
                    <a:lnTo>
                      <a:pt x="0" y="302"/>
                    </a:lnTo>
                    <a:lnTo>
                      <a:pt x="176" y="260"/>
                    </a:lnTo>
                  </a:path>
                </a:pathLst>
              </a:custGeom>
              <a:solidFill>
                <a:srgbClr val="E5E5E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60" name="Freeform 186"/>
              <p:cNvSpPr>
                <a:spLocks/>
              </p:cNvSpPr>
              <p:nvPr/>
            </p:nvSpPr>
            <p:spPr bwMode="auto">
              <a:xfrm>
                <a:off x="2818" y="3097"/>
                <a:ext cx="177" cy="303"/>
              </a:xfrm>
              <a:custGeom>
                <a:avLst/>
                <a:gdLst>
                  <a:gd name="T0" fmla="*/ 176 w 177"/>
                  <a:gd name="T1" fmla="*/ 260 h 303"/>
                  <a:gd name="T2" fmla="*/ 176 w 177"/>
                  <a:gd name="T3" fmla="*/ 0 h 303"/>
                  <a:gd name="T4" fmla="*/ 0 w 177"/>
                  <a:gd name="T5" fmla="*/ 41 h 303"/>
                  <a:gd name="T6" fmla="*/ 0 w 177"/>
                  <a:gd name="T7" fmla="*/ 302 h 303"/>
                  <a:gd name="T8" fmla="*/ 176 w 177"/>
                  <a:gd name="T9" fmla="*/ 260 h 303"/>
                  <a:gd name="T10" fmla="*/ 0 60000 65536"/>
                  <a:gd name="T11" fmla="*/ 0 60000 65536"/>
                  <a:gd name="T12" fmla="*/ 0 60000 65536"/>
                  <a:gd name="T13" fmla="*/ 0 60000 65536"/>
                  <a:gd name="T14" fmla="*/ 0 60000 65536"/>
                  <a:gd name="T15" fmla="*/ 0 w 177"/>
                  <a:gd name="T16" fmla="*/ 0 h 303"/>
                  <a:gd name="T17" fmla="*/ 177 w 177"/>
                  <a:gd name="T18" fmla="*/ 303 h 303"/>
                </a:gdLst>
                <a:ahLst/>
                <a:cxnLst>
                  <a:cxn ang="T10">
                    <a:pos x="T0" y="T1"/>
                  </a:cxn>
                  <a:cxn ang="T11">
                    <a:pos x="T2" y="T3"/>
                  </a:cxn>
                  <a:cxn ang="T12">
                    <a:pos x="T4" y="T5"/>
                  </a:cxn>
                  <a:cxn ang="T13">
                    <a:pos x="T6" y="T7"/>
                  </a:cxn>
                  <a:cxn ang="T14">
                    <a:pos x="T8" y="T9"/>
                  </a:cxn>
                </a:cxnLst>
                <a:rect l="T15" t="T16" r="T17" b="T18"/>
                <a:pathLst>
                  <a:path w="177" h="303">
                    <a:moveTo>
                      <a:pt x="176" y="260"/>
                    </a:moveTo>
                    <a:lnTo>
                      <a:pt x="176" y="0"/>
                    </a:lnTo>
                    <a:lnTo>
                      <a:pt x="0" y="41"/>
                    </a:lnTo>
                    <a:lnTo>
                      <a:pt x="0" y="302"/>
                    </a:lnTo>
                    <a:lnTo>
                      <a:pt x="176" y="260"/>
                    </a:lnTo>
                  </a:path>
                </a:pathLst>
              </a:custGeom>
              <a:solidFill>
                <a:srgbClr val="FFFFCC"/>
              </a:solidFill>
              <a:ln w="25400" cap="rnd">
                <a:solidFill>
                  <a:srgbClr val="B2B2B2"/>
                </a:solidFill>
                <a:round/>
                <a:headEnd type="none" w="sm" len="sm"/>
                <a:tailEnd type="stealth" w="med" len="lg"/>
              </a:ln>
            </p:spPr>
            <p:txBody>
              <a:bodyPr/>
              <a:lstStyle/>
              <a:p>
                <a:endParaRPr lang="zh-CN" altLang="en-US"/>
              </a:p>
            </p:txBody>
          </p:sp>
          <p:sp>
            <p:nvSpPr>
              <p:cNvPr id="244761" name="Freeform 187"/>
              <p:cNvSpPr>
                <a:spLocks/>
              </p:cNvSpPr>
              <p:nvPr/>
            </p:nvSpPr>
            <p:spPr bwMode="auto">
              <a:xfrm>
                <a:off x="2544" y="2975"/>
                <a:ext cx="255" cy="322"/>
              </a:xfrm>
              <a:custGeom>
                <a:avLst/>
                <a:gdLst>
                  <a:gd name="T0" fmla="*/ 254 w 255"/>
                  <a:gd name="T1" fmla="*/ 260 h 322"/>
                  <a:gd name="T2" fmla="*/ 254 w 255"/>
                  <a:gd name="T3" fmla="*/ 0 h 322"/>
                  <a:gd name="T4" fmla="*/ 0 w 255"/>
                  <a:gd name="T5" fmla="*/ 59 h 322"/>
                  <a:gd name="T6" fmla="*/ 0 w 255"/>
                  <a:gd name="T7" fmla="*/ 321 h 322"/>
                  <a:gd name="T8" fmla="*/ 254 w 255"/>
                  <a:gd name="T9" fmla="*/ 260 h 322"/>
                  <a:gd name="T10" fmla="*/ 0 60000 65536"/>
                  <a:gd name="T11" fmla="*/ 0 60000 65536"/>
                  <a:gd name="T12" fmla="*/ 0 60000 65536"/>
                  <a:gd name="T13" fmla="*/ 0 60000 65536"/>
                  <a:gd name="T14" fmla="*/ 0 60000 65536"/>
                  <a:gd name="T15" fmla="*/ 0 w 255"/>
                  <a:gd name="T16" fmla="*/ 0 h 322"/>
                  <a:gd name="T17" fmla="*/ 255 w 255"/>
                  <a:gd name="T18" fmla="*/ 322 h 322"/>
                </a:gdLst>
                <a:ahLst/>
                <a:cxnLst>
                  <a:cxn ang="T10">
                    <a:pos x="T0" y="T1"/>
                  </a:cxn>
                  <a:cxn ang="T11">
                    <a:pos x="T2" y="T3"/>
                  </a:cxn>
                  <a:cxn ang="T12">
                    <a:pos x="T4" y="T5"/>
                  </a:cxn>
                  <a:cxn ang="T13">
                    <a:pos x="T6" y="T7"/>
                  </a:cxn>
                  <a:cxn ang="T14">
                    <a:pos x="T8" y="T9"/>
                  </a:cxn>
                </a:cxnLst>
                <a:rect l="T15" t="T16" r="T17" b="T18"/>
                <a:pathLst>
                  <a:path w="255" h="322">
                    <a:moveTo>
                      <a:pt x="254" y="260"/>
                    </a:moveTo>
                    <a:lnTo>
                      <a:pt x="254" y="0"/>
                    </a:lnTo>
                    <a:lnTo>
                      <a:pt x="0" y="59"/>
                    </a:lnTo>
                    <a:lnTo>
                      <a:pt x="0" y="321"/>
                    </a:lnTo>
                    <a:lnTo>
                      <a:pt x="254" y="260"/>
                    </a:lnTo>
                  </a:path>
                </a:pathLst>
              </a:custGeom>
              <a:solidFill>
                <a:srgbClr val="E5E5E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62" name="Freeform 188"/>
              <p:cNvSpPr>
                <a:spLocks/>
              </p:cNvSpPr>
              <p:nvPr/>
            </p:nvSpPr>
            <p:spPr bwMode="auto">
              <a:xfrm>
                <a:off x="2544" y="2975"/>
                <a:ext cx="255" cy="322"/>
              </a:xfrm>
              <a:custGeom>
                <a:avLst/>
                <a:gdLst>
                  <a:gd name="T0" fmla="*/ 254 w 255"/>
                  <a:gd name="T1" fmla="*/ 260 h 322"/>
                  <a:gd name="T2" fmla="*/ 254 w 255"/>
                  <a:gd name="T3" fmla="*/ 0 h 322"/>
                  <a:gd name="T4" fmla="*/ 0 w 255"/>
                  <a:gd name="T5" fmla="*/ 59 h 322"/>
                  <a:gd name="T6" fmla="*/ 0 w 255"/>
                  <a:gd name="T7" fmla="*/ 321 h 322"/>
                  <a:gd name="T8" fmla="*/ 254 w 255"/>
                  <a:gd name="T9" fmla="*/ 260 h 322"/>
                  <a:gd name="T10" fmla="*/ 0 60000 65536"/>
                  <a:gd name="T11" fmla="*/ 0 60000 65536"/>
                  <a:gd name="T12" fmla="*/ 0 60000 65536"/>
                  <a:gd name="T13" fmla="*/ 0 60000 65536"/>
                  <a:gd name="T14" fmla="*/ 0 60000 65536"/>
                  <a:gd name="T15" fmla="*/ 0 w 255"/>
                  <a:gd name="T16" fmla="*/ 0 h 322"/>
                  <a:gd name="T17" fmla="*/ 255 w 255"/>
                  <a:gd name="T18" fmla="*/ 322 h 322"/>
                </a:gdLst>
                <a:ahLst/>
                <a:cxnLst>
                  <a:cxn ang="T10">
                    <a:pos x="T0" y="T1"/>
                  </a:cxn>
                  <a:cxn ang="T11">
                    <a:pos x="T2" y="T3"/>
                  </a:cxn>
                  <a:cxn ang="T12">
                    <a:pos x="T4" y="T5"/>
                  </a:cxn>
                  <a:cxn ang="T13">
                    <a:pos x="T6" y="T7"/>
                  </a:cxn>
                  <a:cxn ang="T14">
                    <a:pos x="T8" y="T9"/>
                  </a:cxn>
                </a:cxnLst>
                <a:rect l="T15" t="T16" r="T17" b="T18"/>
                <a:pathLst>
                  <a:path w="255" h="322">
                    <a:moveTo>
                      <a:pt x="254" y="260"/>
                    </a:moveTo>
                    <a:lnTo>
                      <a:pt x="254" y="0"/>
                    </a:lnTo>
                    <a:lnTo>
                      <a:pt x="0" y="59"/>
                    </a:lnTo>
                    <a:lnTo>
                      <a:pt x="0" y="321"/>
                    </a:lnTo>
                    <a:lnTo>
                      <a:pt x="254" y="260"/>
                    </a:lnTo>
                  </a:path>
                </a:pathLst>
              </a:custGeom>
              <a:solidFill>
                <a:srgbClr val="FFFFCC"/>
              </a:solidFill>
              <a:ln w="25400" cap="rnd">
                <a:solidFill>
                  <a:srgbClr val="B2B2B2"/>
                </a:solidFill>
                <a:round/>
                <a:headEnd type="none" w="sm" len="sm"/>
                <a:tailEnd type="stealth" w="med" len="lg"/>
              </a:ln>
            </p:spPr>
            <p:txBody>
              <a:bodyPr/>
              <a:lstStyle/>
              <a:p>
                <a:endParaRPr lang="zh-CN" altLang="en-US"/>
              </a:p>
            </p:txBody>
          </p:sp>
          <p:sp>
            <p:nvSpPr>
              <p:cNvPr id="244763" name="Freeform 189"/>
              <p:cNvSpPr>
                <a:spLocks/>
              </p:cNvSpPr>
              <p:nvPr/>
            </p:nvSpPr>
            <p:spPr bwMode="auto">
              <a:xfrm>
                <a:off x="2544" y="3258"/>
                <a:ext cx="255" cy="204"/>
              </a:xfrm>
              <a:custGeom>
                <a:avLst/>
                <a:gdLst>
                  <a:gd name="T0" fmla="*/ 254 w 255"/>
                  <a:gd name="T1" fmla="*/ 143 h 204"/>
                  <a:gd name="T2" fmla="*/ 254 w 255"/>
                  <a:gd name="T3" fmla="*/ 0 h 204"/>
                  <a:gd name="T4" fmla="*/ 0 w 255"/>
                  <a:gd name="T5" fmla="*/ 59 h 204"/>
                  <a:gd name="T6" fmla="*/ 0 w 255"/>
                  <a:gd name="T7" fmla="*/ 203 h 204"/>
                  <a:gd name="T8" fmla="*/ 254 w 255"/>
                  <a:gd name="T9" fmla="*/ 143 h 204"/>
                  <a:gd name="T10" fmla="*/ 0 60000 65536"/>
                  <a:gd name="T11" fmla="*/ 0 60000 65536"/>
                  <a:gd name="T12" fmla="*/ 0 60000 65536"/>
                  <a:gd name="T13" fmla="*/ 0 60000 65536"/>
                  <a:gd name="T14" fmla="*/ 0 60000 65536"/>
                  <a:gd name="T15" fmla="*/ 0 w 255"/>
                  <a:gd name="T16" fmla="*/ 0 h 204"/>
                  <a:gd name="T17" fmla="*/ 255 w 255"/>
                  <a:gd name="T18" fmla="*/ 204 h 204"/>
                </a:gdLst>
                <a:ahLst/>
                <a:cxnLst>
                  <a:cxn ang="T10">
                    <a:pos x="T0" y="T1"/>
                  </a:cxn>
                  <a:cxn ang="T11">
                    <a:pos x="T2" y="T3"/>
                  </a:cxn>
                  <a:cxn ang="T12">
                    <a:pos x="T4" y="T5"/>
                  </a:cxn>
                  <a:cxn ang="T13">
                    <a:pos x="T6" y="T7"/>
                  </a:cxn>
                  <a:cxn ang="T14">
                    <a:pos x="T8" y="T9"/>
                  </a:cxn>
                </a:cxnLst>
                <a:rect l="T15" t="T16" r="T17" b="T18"/>
                <a:pathLst>
                  <a:path w="255" h="204">
                    <a:moveTo>
                      <a:pt x="254" y="143"/>
                    </a:moveTo>
                    <a:lnTo>
                      <a:pt x="254" y="0"/>
                    </a:lnTo>
                    <a:lnTo>
                      <a:pt x="0" y="59"/>
                    </a:lnTo>
                    <a:lnTo>
                      <a:pt x="0" y="203"/>
                    </a:lnTo>
                    <a:lnTo>
                      <a:pt x="254" y="143"/>
                    </a:lnTo>
                  </a:path>
                </a:pathLst>
              </a:custGeom>
              <a:solidFill>
                <a:srgbClr val="E5E5E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64" name="Freeform 190"/>
              <p:cNvSpPr>
                <a:spLocks/>
              </p:cNvSpPr>
              <p:nvPr/>
            </p:nvSpPr>
            <p:spPr bwMode="auto">
              <a:xfrm>
                <a:off x="2544" y="3258"/>
                <a:ext cx="255" cy="204"/>
              </a:xfrm>
              <a:custGeom>
                <a:avLst/>
                <a:gdLst>
                  <a:gd name="T0" fmla="*/ 254 w 255"/>
                  <a:gd name="T1" fmla="*/ 143 h 204"/>
                  <a:gd name="T2" fmla="*/ 254 w 255"/>
                  <a:gd name="T3" fmla="*/ 0 h 204"/>
                  <a:gd name="T4" fmla="*/ 0 w 255"/>
                  <a:gd name="T5" fmla="*/ 59 h 204"/>
                  <a:gd name="T6" fmla="*/ 0 w 255"/>
                  <a:gd name="T7" fmla="*/ 203 h 204"/>
                  <a:gd name="T8" fmla="*/ 254 w 255"/>
                  <a:gd name="T9" fmla="*/ 143 h 204"/>
                  <a:gd name="T10" fmla="*/ 0 60000 65536"/>
                  <a:gd name="T11" fmla="*/ 0 60000 65536"/>
                  <a:gd name="T12" fmla="*/ 0 60000 65536"/>
                  <a:gd name="T13" fmla="*/ 0 60000 65536"/>
                  <a:gd name="T14" fmla="*/ 0 60000 65536"/>
                  <a:gd name="T15" fmla="*/ 0 w 255"/>
                  <a:gd name="T16" fmla="*/ 0 h 204"/>
                  <a:gd name="T17" fmla="*/ 255 w 255"/>
                  <a:gd name="T18" fmla="*/ 204 h 204"/>
                </a:gdLst>
                <a:ahLst/>
                <a:cxnLst>
                  <a:cxn ang="T10">
                    <a:pos x="T0" y="T1"/>
                  </a:cxn>
                  <a:cxn ang="T11">
                    <a:pos x="T2" y="T3"/>
                  </a:cxn>
                  <a:cxn ang="T12">
                    <a:pos x="T4" y="T5"/>
                  </a:cxn>
                  <a:cxn ang="T13">
                    <a:pos x="T6" y="T7"/>
                  </a:cxn>
                  <a:cxn ang="T14">
                    <a:pos x="T8" y="T9"/>
                  </a:cxn>
                </a:cxnLst>
                <a:rect l="T15" t="T16" r="T17" b="T18"/>
                <a:pathLst>
                  <a:path w="255" h="204">
                    <a:moveTo>
                      <a:pt x="254" y="143"/>
                    </a:moveTo>
                    <a:lnTo>
                      <a:pt x="254" y="0"/>
                    </a:lnTo>
                    <a:lnTo>
                      <a:pt x="0" y="59"/>
                    </a:lnTo>
                    <a:lnTo>
                      <a:pt x="0" y="203"/>
                    </a:lnTo>
                    <a:lnTo>
                      <a:pt x="254" y="143"/>
                    </a:lnTo>
                  </a:path>
                </a:pathLst>
              </a:custGeom>
              <a:solidFill>
                <a:srgbClr val="FFFFCC"/>
              </a:solidFill>
              <a:ln w="25400" cap="rnd">
                <a:solidFill>
                  <a:srgbClr val="B2B2B2"/>
                </a:solidFill>
                <a:round/>
                <a:headEnd type="none" w="sm" len="sm"/>
                <a:tailEnd type="stealth" w="med" len="lg"/>
              </a:ln>
            </p:spPr>
            <p:txBody>
              <a:bodyPr/>
              <a:lstStyle/>
              <a:p>
                <a:endParaRPr lang="zh-CN" altLang="en-US"/>
              </a:p>
            </p:txBody>
          </p:sp>
          <p:sp>
            <p:nvSpPr>
              <p:cNvPr id="244765" name="Freeform 191"/>
              <p:cNvSpPr>
                <a:spLocks/>
              </p:cNvSpPr>
              <p:nvPr/>
            </p:nvSpPr>
            <p:spPr bwMode="auto">
              <a:xfrm>
                <a:off x="2816" y="2928"/>
                <a:ext cx="181" cy="182"/>
              </a:xfrm>
              <a:custGeom>
                <a:avLst/>
                <a:gdLst>
                  <a:gd name="T0" fmla="*/ 0 w 181"/>
                  <a:gd name="T1" fmla="*/ 181 h 182"/>
                  <a:gd name="T2" fmla="*/ 0 w 181"/>
                  <a:gd name="T3" fmla="*/ 42 h 182"/>
                  <a:gd name="T4" fmla="*/ 180 w 181"/>
                  <a:gd name="T5" fmla="*/ 0 h 182"/>
                  <a:gd name="T6" fmla="*/ 180 w 181"/>
                  <a:gd name="T7" fmla="*/ 138 h 182"/>
                  <a:gd name="T8" fmla="*/ 0 w 181"/>
                  <a:gd name="T9" fmla="*/ 181 h 182"/>
                  <a:gd name="T10" fmla="*/ 0 60000 65536"/>
                  <a:gd name="T11" fmla="*/ 0 60000 65536"/>
                  <a:gd name="T12" fmla="*/ 0 60000 65536"/>
                  <a:gd name="T13" fmla="*/ 0 60000 65536"/>
                  <a:gd name="T14" fmla="*/ 0 60000 65536"/>
                  <a:gd name="T15" fmla="*/ 0 w 181"/>
                  <a:gd name="T16" fmla="*/ 0 h 182"/>
                  <a:gd name="T17" fmla="*/ 181 w 181"/>
                  <a:gd name="T18" fmla="*/ 182 h 182"/>
                </a:gdLst>
                <a:ahLst/>
                <a:cxnLst>
                  <a:cxn ang="T10">
                    <a:pos x="T0" y="T1"/>
                  </a:cxn>
                  <a:cxn ang="T11">
                    <a:pos x="T2" y="T3"/>
                  </a:cxn>
                  <a:cxn ang="T12">
                    <a:pos x="T4" y="T5"/>
                  </a:cxn>
                  <a:cxn ang="T13">
                    <a:pos x="T6" y="T7"/>
                  </a:cxn>
                  <a:cxn ang="T14">
                    <a:pos x="T8" y="T9"/>
                  </a:cxn>
                </a:cxnLst>
                <a:rect l="T15" t="T16" r="T17" b="T18"/>
                <a:pathLst>
                  <a:path w="181" h="182">
                    <a:moveTo>
                      <a:pt x="0" y="181"/>
                    </a:moveTo>
                    <a:lnTo>
                      <a:pt x="0" y="42"/>
                    </a:lnTo>
                    <a:lnTo>
                      <a:pt x="180" y="0"/>
                    </a:lnTo>
                    <a:lnTo>
                      <a:pt x="180" y="138"/>
                    </a:lnTo>
                    <a:lnTo>
                      <a:pt x="0" y="181"/>
                    </a:lnTo>
                  </a:path>
                </a:pathLst>
              </a:custGeom>
              <a:solidFill>
                <a:srgbClr val="E5E5E5"/>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66" name="Freeform 192"/>
              <p:cNvSpPr>
                <a:spLocks/>
              </p:cNvSpPr>
              <p:nvPr/>
            </p:nvSpPr>
            <p:spPr bwMode="auto">
              <a:xfrm>
                <a:off x="2816" y="2928"/>
                <a:ext cx="181" cy="182"/>
              </a:xfrm>
              <a:custGeom>
                <a:avLst/>
                <a:gdLst>
                  <a:gd name="T0" fmla="*/ 0 w 181"/>
                  <a:gd name="T1" fmla="*/ 181 h 182"/>
                  <a:gd name="T2" fmla="*/ 0 w 181"/>
                  <a:gd name="T3" fmla="*/ 42 h 182"/>
                  <a:gd name="T4" fmla="*/ 180 w 181"/>
                  <a:gd name="T5" fmla="*/ 0 h 182"/>
                  <a:gd name="T6" fmla="*/ 180 w 181"/>
                  <a:gd name="T7" fmla="*/ 138 h 182"/>
                  <a:gd name="T8" fmla="*/ 0 w 181"/>
                  <a:gd name="T9" fmla="*/ 181 h 182"/>
                  <a:gd name="T10" fmla="*/ 0 60000 65536"/>
                  <a:gd name="T11" fmla="*/ 0 60000 65536"/>
                  <a:gd name="T12" fmla="*/ 0 60000 65536"/>
                  <a:gd name="T13" fmla="*/ 0 60000 65536"/>
                  <a:gd name="T14" fmla="*/ 0 60000 65536"/>
                  <a:gd name="T15" fmla="*/ 0 w 181"/>
                  <a:gd name="T16" fmla="*/ 0 h 182"/>
                  <a:gd name="T17" fmla="*/ 181 w 181"/>
                  <a:gd name="T18" fmla="*/ 182 h 182"/>
                </a:gdLst>
                <a:ahLst/>
                <a:cxnLst>
                  <a:cxn ang="T10">
                    <a:pos x="T0" y="T1"/>
                  </a:cxn>
                  <a:cxn ang="T11">
                    <a:pos x="T2" y="T3"/>
                  </a:cxn>
                  <a:cxn ang="T12">
                    <a:pos x="T4" y="T5"/>
                  </a:cxn>
                  <a:cxn ang="T13">
                    <a:pos x="T6" y="T7"/>
                  </a:cxn>
                  <a:cxn ang="T14">
                    <a:pos x="T8" y="T9"/>
                  </a:cxn>
                </a:cxnLst>
                <a:rect l="T15" t="T16" r="T17" b="T18"/>
                <a:pathLst>
                  <a:path w="181" h="182">
                    <a:moveTo>
                      <a:pt x="0" y="181"/>
                    </a:moveTo>
                    <a:lnTo>
                      <a:pt x="0" y="42"/>
                    </a:lnTo>
                    <a:lnTo>
                      <a:pt x="180" y="0"/>
                    </a:lnTo>
                    <a:lnTo>
                      <a:pt x="180" y="138"/>
                    </a:lnTo>
                    <a:lnTo>
                      <a:pt x="0" y="181"/>
                    </a:lnTo>
                  </a:path>
                </a:pathLst>
              </a:custGeom>
              <a:solidFill>
                <a:srgbClr val="FFFFCC"/>
              </a:solidFill>
              <a:ln w="25400" cap="rnd">
                <a:solidFill>
                  <a:srgbClr val="B2B2B2"/>
                </a:solidFill>
                <a:round/>
                <a:headEnd type="none" w="sm" len="sm"/>
                <a:tailEnd type="stealth" w="med" len="lg"/>
              </a:ln>
            </p:spPr>
            <p:txBody>
              <a:bodyPr/>
              <a:lstStyle/>
              <a:p>
                <a:endParaRPr lang="zh-CN" altLang="en-US"/>
              </a:p>
            </p:txBody>
          </p:sp>
          <p:sp>
            <p:nvSpPr>
              <p:cNvPr id="244767" name="Freeform 193"/>
              <p:cNvSpPr>
                <a:spLocks/>
              </p:cNvSpPr>
              <p:nvPr/>
            </p:nvSpPr>
            <p:spPr bwMode="auto">
              <a:xfrm>
                <a:off x="2564" y="3033"/>
                <a:ext cx="56" cy="57"/>
              </a:xfrm>
              <a:custGeom>
                <a:avLst/>
                <a:gdLst>
                  <a:gd name="T0" fmla="*/ 55 w 56"/>
                  <a:gd name="T1" fmla="*/ 42 h 57"/>
                  <a:gd name="T2" fmla="*/ 55 w 56"/>
                  <a:gd name="T3" fmla="*/ 0 h 57"/>
                  <a:gd name="T4" fmla="*/ 0 w 56"/>
                  <a:gd name="T5" fmla="*/ 12 h 57"/>
                  <a:gd name="T6" fmla="*/ 0 w 56"/>
                  <a:gd name="T7" fmla="*/ 56 h 57"/>
                  <a:gd name="T8" fmla="*/ 55 w 56"/>
                  <a:gd name="T9" fmla="*/ 42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42"/>
                    </a:moveTo>
                    <a:lnTo>
                      <a:pt x="55" y="0"/>
                    </a:lnTo>
                    <a:lnTo>
                      <a:pt x="0" y="12"/>
                    </a:lnTo>
                    <a:lnTo>
                      <a:pt x="0" y="56"/>
                    </a:lnTo>
                    <a:lnTo>
                      <a:pt x="55" y="42"/>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68" name="Freeform 194"/>
              <p:cNvSpPr>
                <a:spLocks/>
              </p:cNvSpPr>
              <p:nvPr/>
            </p:nvSpPr>
            <p:spPr bwMode="auto">
              <a:xfrm>
                <a:off x="2643" y="3014"/>
                <a:ext cx="56" cy="58"/>
              </a:xfrm>
              <a:custGeom>
                <a:avLst/>
                <a:gdLst>
                  <a:gd name="T0" fmla="*/ 55 w 56"/>
                  <a:gd name="T1" fmla="*/ 43 h 58"/>
                  <a:gd name="T2" fmla="*/ 55 w 56"/>
                  <a:gd name="T3" fmla="*/ 0 h 58"/>
                  <a:gd name="T4" fmla="*/ 0 w 56"/>
                  <a:gd name="T5" fmla="*/ 13 h 58"/>
                  <a:gd name="T6" fmla="*/ 0 w 56"/>
                  <a:gd name="T7" fmla="*/ 57 h 58"/>
                  <a:gd name="T8" fmla="*/ 55 w 56"/>
                  <a:gd name="T9" fmla="*/ 43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3"/>
                    </a:moveTo>
                    <a:lnTo>
                      <a:pt x="55" y="0"/>
                    </a:lnTo>
                    <a:lnTo>
                      <a:pt x="0" y="13"/>
                    </a:lnTo>
                    <a:lnTo>
                      <a:pt x="0" y="57"/>
                    </a:lnTo>
                    <a:lnTo>
                      <a:pt x="55"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69" name="Freeform 195"/>
              <p:cNvSpPr>
                <a:spLocks/>
              </p:cNvSpPr>
              <p:nvPr/>
            </p:nvSpPr>
            <p:spPr bwMode="auto">
              <a:xfrm>
                <a:off x="2721" y="2995"/>
                <a:ext cx="55" cy="59"/>
              </a:xfrm>
              <a:custGeom>
                <a:avLst/>
                <a:gdLst>
                  <a:gd name="T0" fmla="*/ 54 w 55"/>
                  <a:gd name="T1" fmla="*/ 44 h 59"/>
                  <a:gd name="T2" fmla="*/ 54 w 55"/>
                  <a:gd name="T3" fmla="*/ 0 h 59"/>
                  <a:gd name="T4" fmla="*/ 0 w 55"/>
                  <a:gd name="T5" fmla="*/ 13 h 59"/>
                  <a:gd name="T6" fmla="*/ 0 w 55"/>
                  <a:gd name="T7" fmla="*/ 58 h 59"/>
                  <a:gd name="T8" fmla="*/ 54 w 55"/>
                  <a:gd name="T9" fmla="*/ 44 h 59"/>
                  <a:gd name="T10" fmla="*/ 0 60000 65536"/>
                  <a:gd name="T11" fmla="*/ 0 60000 65536"/>
                  <a:gd name="T12" fmla="*/ 0 60000 65536"/>
                  <a:gd name="T13" fmla="*/ 0 60000 65536"/>
                  <a:gd name="T14" fmla="*/ 0 60000 65536"/>
                  <a:gd name="T15" fmla="*/ 0 w 55"/>
                  <a:gd name="T16" fmla="*/ 0 h 59"/>
                  <a:gd name="T17" fmla="*/ 55 w 55"/>
                  <a:gd name="T18" fmla="*/ 59 h 59"/>
                </a:gdLst>
                <a:ahLst/>
                <a:cxnLst>
                  <a:cxn ang="T10">
                    <a:pos x="T0" y="T1"/>
                  </a:cxn>
                  <a:cxn ang="T11">
                    <a:pos x="T2" y="T3"/>
                  </a:cxn>
                  <a:cxn ang="T12">
                    <a:pos x="T4" y="T5"/>
                  </a:cxn>
                  <a:cxn ang="T13">
                    <a:pos x="T6" y="T7"/>
                  </a:cxn>
                  <a:cxn ang="T14">
                    <a:pos x="T8" y="T9"/>
                  </a:cxn>
                </a:cxnLst>
                <a:rect l="T15" t="T16" r="T17" b="T18"/>
                <a:pathLst>
                  <a:path w="55" h="59">
                    <a:moveTo>
                      <a:pt x="54" y="44"/>
                    </a:moveTo>
                    <a:lnTo>
                      <a:pt x="54" y="0"/>
                    </a:lnTo>
                    <a:lnTo>
                      <a:pt x="0" y="13"/>
                    </a:lnTo>
                    <a:lnTo>
                      <a:pt x="0" y="58"/>
                    </a:lnTo>
                    <a:lnTo>
                      <a:pt x="54"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nvGrpSpPr>
              <p:cNvPr id="244770" name="Group 196"/>
              <p:cNvGrpSpPr>
                <a:grpSpLocks/>
              </p:cNvGrpSpPr>
              <p:nvPr/>
            </p:nvGrpSpPr>
            <p:grpSpPr bwMode="auto">
              <a:xfrm>
                <a:off x="2564" y="3056"/>
                <a:ext cx="212" cy="219"/>
                <a:chOff x="2564" y="3056"/>
                <a:chExt cx="212" cy="219"/>
              </a:xfrm>
            </p:grpSpPr>
            <p:sp>
              <p:nvSpPr>
                <p:cNvPr id="244792" name="Freeform 197"/>
                <p:cNvSpPr>
                  <a:spLocks/>
                </p:cNvSpPr>
                <p:nvPr/>
              </p:nvSpPr>
              <p:spPr bwMode="auto">
                <a:xfrm>
                  <a:off x="2564" y="3217"/>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3" name="Freeform 198"/>
                <p:cNvSpPr>
                  <a:spLocks/>
                </p:cNvSpPr>
                <p:nvPr/>
              </p:nvSpPr>
              <p:spPr bwMode="auto">
                <a:xfrm>
                  <a:off x="2643" y="3198"/>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4" name="Freeform 199"/>
                <p:cNvSpPr>
                  <a:spLocks/>
                </p:cNvSpPr>
                <p:nvPr/>
              </p:nvSpPr>
              <p:spPr bwMode="auto">
                <a:xfrm>
                  <a:off x="2721" y="3180"/>
                  <a:ext cx="55" cy="57"/>
                </a:xfrm>
                <a:custGeom>
                  <a:avLst/>
                  <a:gdLst>
                    <a:gd name="T0" fmla="*/ 54 w 55"/>
                    <a:gd name="T1" fmla="*/ 43 h 57"/>
                    <a:gd name="T2" fmla="*/ 54 w 55"/>
                    <a:gd name="T3" fmla="*/ 0 h 57"/>
                    <a:gd name="T4" fmla="*/ 0 w 55"/>
                    <a:gd name="T5" fmla="*/ 12 h 57"/>
                    <a:gd name="T6" fmla="*/ 0 w 55"/>
                    <a:gd name="T7" fmla="*/ 56 h 57"/>
                    <a:gd name="T8" fmla="*/ 54 w 55"/>
                    <a:gd name="T9" fmla="*/ 43 h 57"/>
                    <a:gd name="T10" fmla="*/ 0 60000 65536"/>
                    <a:gd name="T11" fmla="*/ 0 60000 65536"/>
                    <a:gd name="T12" fmla="*/ 0 60000 65536"/>
                    <a:gd name="T13" fmla="*/ 0 60000 65536"/>
                    <a:gd name="T14" fmla="*/ 0 60000 65536"/>
                    <a:gd name="T15" fmla="*/ 0 w 55"/>
                    <a:gd name="T16" fmla="*/ 0 h 57"/>
                    <a:gd name="T17" fmla="*/ 55 w 55"/>
                    <a:gd name="T18" fmla="*/ 57 h 57"/>
                  </a:gdLst>
                  <a:ahLst/>
                  <a:cxnLst>
                    <a:cxn ang="T10">
                      <a:pos x="T0" y="T1"/>
                    </a:cxn>
                    <a:cxn ang="T11">
                      <a:pos x="T2" y="T3"/>
                    </a:cxn>
                    <a:cxn ang="T12">
                      <a:pos x="T4" y="T5"/>
                    </a:cxn>
                    <a:cxn ang="T13">
                      <a:pos x="T6" y="T7"/>
                    </a:cxn>
                    <a:cxn ang="T14">
                      <a:pos x="T8" y="T9"/>
                    </a:cxn>
                  </a:cxnLst>
                  <a:rect l="T15" t="T16" r="T17" b="T18"/>
                  <a:pathLst>
                    <a:path w="55" h="57">
                      <a:moveTo>
                        <a:pt x="54" y="43"/>
                      </a:moveTo>
                      <a:lnTo>
                        <a:pt x="54" y="0"/>
                      </a:lnTo>
                      <a:lnTo>
                        <a:pt x="0" y="12"/>
                      </a:lnTo>
                      <a:lnTo>
                        <a:pt x="0" y="56"/>
                      </a:lnTo>
                      <a:lnTo>
                        <a:pt x="54"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5" name="Freeform 200"/>
                <p:cNvSpPr>
                  <a:spLocks/>
                </p:cNvSpPr>
                <p:nvPr/>
              </p:nvSpPr>
              <p:spPr bwMode="auto">
                <a:xfrm>
                  <a:off x="2564" y="3094"/>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6" name="Freeform 201"/>
                <p:cNvSpPr>
                  <a:spLocks/>
                </p:cNvSpPr>
                <p:nvPr/>
              </p:nvSpPr>
              <p:spPr bwMode="auto">
                <a:xfrm>
                  <a:off x="2643" y="3075"/>
                  <a:ext cx="56" cy="59"/>
                </a:xfrm>
                <a:custGeom>
                  <a:avLst/>
                  <a:gdLst>
                    <a:gd name="T0" fmla="*/ 55 w 56"/>
                    <a:gd name="T1" fmla="*/ 44 h 59"/>
                    <a:gd name="T2" fmla="*/ 55 w 56"/>
                    <a:gd name="T3" fmla="*/ 0 h 59"/>
                    <a:gd name="T4" fmla="*/ 0 w 56"/>
                    <a:gd name="T5" fmla="*/ 12 h 59"/>
                    <a:gd name="T6" fmla="*/ 0 w 56"/>
                    <a:gd name="T7" fmla="*/ 58 h 59"/>
                    <a:gd name="T8" fmla="*/ 55 w 56"/>
                    <a:gd name="T9" fmla="*/ 44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55" y="44"/>
                      </a:moveTo>
                      <a:lnTo>
                        <a:pt x="55" y="0"/>
                      </a:lnTo>
                      <a:lnTo>
                        <a:pt x="0" y="12"/>
                      </a:lnTo>
                      <a:lnTo>
                        <a:pt x="0" y="58"/>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7" name="Freeform 202"/>
                <p:cNvSpPr>
                  <a:spLocks/>
                </p:cNvSpPr>
                <p:nvPr/>
              </p:nvSpPr>
              <p:spPr bwMode="auto">
                <a:xfrm>
                  <a:off x="2721" y="3056"/>
                  <a:ext cx="55" cy="60"/>
                </a:xfrm>
                <a:custGeom>
                  <a:avLst/>
                  <a:gdLst>
                    <a:gd name="T0" fmla="*/ 54 w 55"/>
                    <a:gd name="T1" fmla="*/ 45 h 60"/>
                    <a:gd name="T2" fmla="*/ 54 w 55"/>
                    <a:gd name="T3" fmla="*/ 0 h 60"/>
                    <a:gd name="T4" fmla="*/ 0 w 55"/>
                    <a:gd name="T5" fmla="*/ 13 h 60"/>
                    <a:gd name="T6" fmla="*/ 0 w 55"/>
                    <a:gd name="T7" fmla="*/ 59 h 60"/>
                    <a:gd name="T8" fmla="*/ 54 w 55"/>
                    <a:gd name="T9" fmla="*/ 45 h 60"/>
                    <a:gd name="T10" fmla="*/ 0 60000 65536"/>
                    <a:gd name="T11" fmla="*/ 0 60000 65536"/>
                    <a:gd name="T12" fmla="*/ 0 60000 65536"/>
                    <a:gd name="T13" fmla="*/ 0 60000 65536"/>
                    <a:gd name="T14" fmla="*/ 0 60000 65536"/>
                    <a:gd name="T15" fmla="*/ 0 w 55"/>
                    <a:gd name="T16" fmla="*/ 0 h 60"/>
                    <a:gd name="T17" fmla="*/ 55 w 55"/>
                    <a:gd name="T18" fmla="*/ 60 h 60"/>
                  </a:gdLst>
                  <a:ahLst/>
                  <a:cxnLst>
                    <a:cxn ang="T10">
                      <a:pos x="T0" y="T1"/>
                    </a:cxn>
                    <a:cxn ang="T11">
                      <a:pos x="T2" y="T3"/>
                    </a:cxn>
                    <a:cxn ang="T12">
                      <a:pos x="T4" y="T5"/>
                    </a:cxn>
                    <a:cxn ang="T13">
                      <a:pos x="T6" y="T7"/>
                    </a:cxn>
                    <a:cxn ang="T14">
                      <a:pos x="T8" y="T9"/>
                    </a:cxn>
                  </a:cxnLst>
                  <a:rect l="T15" t="T16" r="T17" b="T18"/>
                  <a:pathLst>
                    <a:path w="55" h="60">
                      <a:moveTo>
                        <a:pt x="54" y="45"/>
                      </a:moveTo>
                      <a:lnTo>
                        <a:pt x="54" y="0"/>
                      </a:lnTo>
                      <a:lnTo>
                        <a:pt x="0" y="13"/>
                      </a:lnTo>
                      <a:lnTo>
                        <a:pt x="0" y="59"/>
                      </a:lnTo>
                      <a:lnTo>
                        <a:pt x="54" y="45"/>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8" name="Freeform 203"/>
                <p:cNvSpPr>
                  <a:spLocks/>
                </p:cNvSpPr>
                <p:nvPr/>
              </p:nvSpPr>
              <p:spPr bwMode="auto">
                <a:xfrm>
                  <a:off x="2564" y="3155"/>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9" name="Freeform 204"/>
                <p:cNvSpPr>
                  <a:spLocks/>
                </p:cNvSpPr>
                <p:nvPr/>
              </p:nvSpPr>
              <p:spPr bwMode="auto">
                <a:xfrm>
                  <a:off x="2643" y="3137"/>
                  <a:ext cx="56" cy="57"/>
                </a:xfrm>
                <a:custGeom>
                  <a:avLst/>
                  <a:gdLst>
                    <a:gd name="T0" fmla="*/ 55 w 56"/>
                    <a:gd name="T1" fmla="*/ 43 h 57"/>
                    <a:gd name="T2" fmla="*/ 55 w 56"/>
                    <a:gd name="T3" fmla="*/ 0 h 57"/>
                    <a:gd name="T4" fmla="*/ 0 w 56"/>
                    <a:gd name="T5" fmla="*/ 12 h 57"/>
                    <a:gd name="T6" fmla="*/ 0 w 56"/>
                    <a:gd name="T7" fmla="*/ 56 h 57"/>
                    <a:gd name="T8" fmla="*/ 55 w 56"/>
                    <a:gd name="T9" fmla="*/ 43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43"/>
                      </a:moveTo>
                      <a:lnTo>
                        <a:pt x="55" y="0"/>
                      </a:lnTo>
                      <a:lnTo>
                        <a:pt x="0" y="12"/>
                      </a:lnTo>
                      <a:lnTo>
                        <a:pt x="0" y="56"/>
                      </a:lnTo>
                      <a:lnTo>
                        <a:pt x="55"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800" name="Freeform 205"/>
                <p:cNvSpPr>
                  <a:spLocks/>
                </p:cNvSpPr>
                <p:nvPr/>
              </p:nvSpPr>
              <p:spPr bwMode="auto">
                <a:xfrm>
                  <a:off x="2721" y="3118"/>
                  <a:ext cx="55" cy="58"/>
                </a:xfrm>
                <a:custGeom>
                  <a:avLst/>
                  <a:gdLst>
                    <a:gd name="T0" fmla="*/ 54 w 55"/>
                    <a:gd name="T1" fmla="*/ 44 h 58"/>
                    <a:gd name="T2" fmla="*/ 54 w 55"/>
                    <a:gd name="T3" fmla="*/ 0 h 58"/>
                    <a:gd name="T4" fmla="*/ 0 w 55"/>
                    <a:gd name="T5" fmla="*/ 12 h 58"/>
                    <a:gd name="T6" fmla="*/ 0 w 55"/>
                    <a:gd name="T7" fmla="*/ 57 h 58"/>
                    <a:gd name="T8" fmla="*/ 54 w 55"/>
                    <a:gd name="T9" fmla="*/ 44 h 58"/>
                    <a:gd name="T10" fmla="*/ 0 60000 65536"/>
                    <a:gd name="T11" fmla="*/ 0 60000 65536"/>
                    <a:gd name="T12" fmla="*/ 0 60000 65536"/>
                    <a:gd name="T13" fmla="*/ 0 60000 65536"/>
                    <a:gd name="T14" fmla="*/ 0 60000 65536"/>
                    <a:gd name="T15" fmla="*/ 0 w 55"/>
                    <a:gd name="T16" fmla="*/ 0 h 58"/>
                    <a:gd name="T17" fmla="*/ 55 w 55"/>
                    <a:gd name="T18" fmla="*/ 58 h 58"/>
                  </a:gdLst>
                  <a:ahLst/>
                  <a:cxnLst>
                    <a:cxn ang="T10">
                      <a:pos x="T0" y="T1"/>
                    </a:cxn>
                    <a:cxn ang="T11">
                      <a:pos x="T2" y="T3"/>
                    </a:cxn>
                    <a:cxn ang="T12">
                      <a:pos x="T4" y="T5"/>
                    </a:cxn>
                    <a:cxn ang="T13">
                      <a:pos x="T6" y="T7"/>
                    </a:cxn>
                    <a:cxn ang="T14">
                      <a:pos x="T8" y="T9"/>
                    </a:cxn>
                  </a:cxnLst>
                  <a:rect l="T15" t="T16" r="T17" b="T18"/>
                  <a:pathLst>
                    <a:path w="55" h="58">
                      <a:moveTo>
                        <a:pt x="54" y="44"/>
                      </a:moveTo>
                      <a:lnTo>
                        <a:pt x="54" y="0"/>
                      </a:lnTo>
                      <a:lnTo>
                        <a:pt x="0" y="12"/>
                      </a:lnTo>
                      <a:lnTo>
                        <a:pt x="0" y="57"/>
                      </a:lnTo>
                      <a:lnTo>
                        <a:pt x="54"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44771" name="Group 206"/>
              <p:cNvGrpSpPr>
                <a:grpSpLocks/>
              </p:cNvGrpSpPr>
              <p:nvPr/>
            </p:nvGrpSpPr>
            <p:grpSpPr bwMode="auto">
              <a:xfrm>
                <a:off x="2840" y="2949"/>
                <a:ext cx="133" cy="138"/>
                <a:chOff x="2840" y="2949"/>
                <a:chExt cx="133" cy="138"/>
              </a:xfrm>
            </p:grpSpPr>
            <p:sp>
              <p:nvSpPr>
                <p:cNvPr id="244788" name="Freeform 207"/>
                <p:cNvSpPr>
                  <a:spLocks/>
                </p:cNvSpPr>
                <p:nvPr/>
              </p:nvSpPr>
              <p:spPr bwMode="auto">
                <a:xfrm>
                  <a:off x="2840" y="2967"/>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89" name="Freeform 208"/>
                <p:cNvSpPr>
                  <a:spLocks/>
                </p:cNvSpPr>
                <p:nvPr/>
              </p:nvSpPr>
              <p:spPr bwMode="auto">
                <a:xfrm>
                  <a:off x="2918" y="2949"/>
                  <a:ext cx="55" cy="57"/>
                </a:xfrm>
                <a:custGeom>
                  <a:avLst/>
                  <a:gdLst>
                    <a:gd name="T0" fmla="*/ 54 w 55"/>
                    <a:gd name="T1" fmla="*/ 43 h 57"/>
                    <a:gd name="T2" fmla="*/ 54 w 55"/>
                    <a:gd name="T3" fmla="*/ 0 h 57"/>
                    <a:gd name="T4" fmla="*/ 0 w 55"/>
                    <a:gd name="T5" fmla="*/ 12 h 57"/>
                    <a:gd name="T6" fmla="*/ 0 w 55"/>
                    <a:gd name="T7" fmla="*/ 56 h 57"/>
                    <a:gd name="T8" fmla="*/ 54 w 55"/>
                    <a:gd name="T9" fmla="*/ 43 h 57"/>
                    <a:gd name="T10" fmla="*/ 0 60000 65536"/>
                    <a:gd name="T11" fmla="*/ 0 60000 65536"/>
                    <a:gd name="T12" fmla="*/ 0 60000 65536"/>
                    <a:gd name="T13" fmla="*/ 0 60000 65536"/>
                    <a:gd name="T14" fmla="*/ 0 60000 65536"/>
                    <a:gd name="T15" fmla="*/ 0 w 55"/>
                    <a:gd name="T16" fmla="*/ 0 h 57"/>
                    <a:gd name="T17" fmla="*/ 55 w 55"/>
                    <a:gd name="T18" fmla="*/ 57 h 57"/>
                  </a:gdLst>
                  <a:ahLst/>
                  <a:cxnLst>
                    <a:cxn ang="T10">
                      <a:pos x="T0" y="T1"/>
                    </a:cxn>
                    <a:cxn ang="T11">
                      <a:pos x="T2" y="T3"/>
                    </a:cxn>
                    <a:cxn ang="T12">
                      <a:pos x="T4" y="T5"/>
                    </a:cxn>
                    <a:cxn ang="T13">
                      <a:pos x="T6" y="T7"/>
                    </a:cxn>
                    <a:cxn ang="T14">
                      <a:pos x="T8" y="T9"/>
                    </a:cxn>
                  </a:cxnLst>
                  <a:rect l="T15" t="T16" r="T17" b="T18"/>
                  <a:pathLst>
                    <a:path w="55" h="57">
                      <a:moveTo>
                        <a:pt x="54" y="43"/>
                      </a:moveTo>
                      <a:lnTo>
                        <a:pt x="54" y="0"/>
                      </a:lnTo>
                      <a:lnTo>
                        <a:pt x="0" y="12"/>
                      </a:lnTo>
                      <a:lnTo>
                        <a:pt x="0" y="56"/>
                      </a:lnTo>
                      <a:lnTo>
                        <a:pt x="54"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0" name="Freeform 209"/>
                <p:cNvSpPr>
                  <a:spLocks/>
                </p:cNvSpPr>
                <p:nvPr/>
              </p:nvSpPr>
              <p:spPr bwMode="auto">
                <a:xfrm>
                  <a:off x="2840" y="3029"/>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91" name="Freeform 210"/>
                <p:cNvSpPr>
                  <a:spLocks/>
                </p:cNvSpPr>
                <p:nvPr/>
              </p:nvSpPr>
              <p:spPr bwMode="auto">
                <a:xfrm>
                  <a:off x="2918" y="3010"/>
                  <a:ext cx="55" cy="58"/>
                </a:xfrm>
                <a:custGeom>
                  <a:avLst/>
                  <a:gdLst>
                    <a:gd name="T0" fmla="*/ 54 w 55"/>
                    <a:gd name="T1" fmla="*/ 44 h 58"/>
                    <a:gd name="T2" fmla="*/ 54 w 55"/>
                    <a:gd name="T3" fmla="*/ 0 h 58"/>
                    <a:gd name="T4" fmla="*/ 0 w 55"/>
                    <a:gd name="T5" fmla="*/ 12 h 58"/>
                    <a:gd name="T6" fmla="*/ 0 w 55"/>
                    <a:gd name="T7" fmla="*/ 57 h 58"/>
                    <a:gd name="T8" fmla="*/ 54 w 55"/>
                    <a:gd name="T9" fmla="*/ 44 h 58"/>
                    <a:gd name="T10" fmla="*/ 0 60000 65536"/>
                    <a:gd name="T11" fmla="*/ 0 60000 65536"/>
                    <a:gd name="T12" fmla="*/ 0 60000 65536"/>
                    <a:gd name="T13" fmla="*/ 0 60000 65536"/>
                    <a:gd name="T14" fmla="*/ 0 60000 65536"/>
                    <a:gd name="T15" fmla="*/ 0 w 55"/>
                    <a:gd name="T16" fmla="*/ 0 h 58"/>
                    <a:gd name="T17" fmla="*/ 55 w 55"/>
                    <a:gd name="T18" fmla="*/ 58 h 58"/>
                  </a:gdLst>
                  <a:ahLst/>
                  <a:cxnLst>
                    <a:cxn ang="T10">
                      <a:pos x="T0" y="T1"/>
                    </a:cxn>
                    <a:cxn ang="T11">
                      <a:pos x="T2" y="T3"/>
                    </a:cxn>
                    <a:cxn ang="T12">
                      <a:pos x="T4" y="T5"/>
                    </a:cxn>
                    <a:cxn ang="T13">
                      <a:pos x="T6" y="T7"/>
                    </a:cxn>
                    <a:cxn ang="T14">
                      <a:pos x="T8" y="T9"/>
                    </a:cxn>
                  </a:cxnLst>
                  <a:rect l="T15" t="T16" r="T17" b="T18"/>
                  <a:pathLst>
                    <a:path w="55" h="58">
                      <a:moveTo>
                        <a:pt x="54" y="44"/>
                      </a:moveTo>
                      <a:lnTo>
                        <a:pt x="54" y="0"/>
                      </a:lnTo>
                      <a:lnTo>
                        <a:pt x="0" y="12"/>
                      </a:lnTo>
                      <a:lnTo>
                        <a:pt x="0" y="57"/>
                      </a:lnTo>
                      <a:lnTo>
                        <a:pt x="54"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44772" name="Group 211"/>
              <p:cNvGrpSpPr>
                <a:grpSpLocks/>
              </p:cNvGrpSpPr>
              <p:nvPr/>
            </p:nvGrpSpPr>
            <p:grpSpPr bwMode="auto">
              <a:xfrm>
                <a:off x="2564" y="3282"/>
                <a:ext cx="212" cy="156"/>
                <a:chOff x="2564" y="3282"/>
                <a:chExt cx="212" cy="156"/>
              </a:xfrm>
            </p:grpSpPr>
            <p:sp>
              <p:nvSpPr>
                <p:cNvPr id="244782" name="Freeform 212"/>
                <p:cNvSpPr>
                  <a:spLocks/>
                </p:cNvSpPr>
                <p:nvPr/>
              </p:nvSpPr>
              <p:spPr bwMode="auto">
                <a:xfrm>
                  <a:off x="2721" y="3282"/>
                  <a:ext cx="55" cy="58"/>
                </a:xfrm>
                <a:custGeom>
                  <a:avLst/>
                  <a:gdLst>
                    <a:gd name="T0" fmla="*/ 54 w 55"/>
                    <a:gd name="T1" fmla="*/ 43 h 58"/>
                    <a:gd name="T2" fmla="*/ 54 w 55"/>
                    <a:gd name="T3" fmla="*/ 0 h 58"/>
                    <a:gd name="T4" fmla="*/ 0 w 55"/>
                    <a:gd name="T5" fmla="*/ 13 h 58"/>
                    <a:gd name="T6" fmla="*/ 0 w 55"/>
                    <a:gd name="T7" fmla="*/ 57 h 58"/>
                    <a:gd name="T8" fmla="*/ 54 w 55"/>
                    <a:gd name="T9" fmla="*/ 43 h 58"/>
                    <a:gd name="T10" fmla="*/ 0 60000 65536"/>
                    <a:gd name="T11" fmla="*/ 0 60000 65536"/>
                    <a:gd name="T12" fmla="*/ 0 60000 65536"/>
                    <a:gd name="T13" fmla="*/ 0 60000 65536"/>
                    <a:gd name="T14" fmla="*/ 0 60000 65536"/>
                    <a:gd name="T15" fmla="*/ 0 w 55"/>
                    <a:gd name="T16" fmla="*/ 0 h 58"/>
                    <a:gd name="T17" fmla="*/ 55 w 55"/>
                    <a:gd name="T18" fmla="*/ 58 h 58"/>
                  </a:gdLst>
                  <a:ahLst/>
                  <a:cxnLst>
                    <a:cxn ang="T10">
                      <a:pos x="T0" y="T1"/>
                    </a:cxn>
                    <a:cxn ang="T11">
                      <a:pos x="T2" y="T3"/>
                    </a:cxn>
                    <a:cxn ang="T12">
                      <a:pos x="T4" y="T5"/>
                    </a:cxn>
                    <a:cxn ang="T13">
                      <a:pos x="T6" y="T7"/>
                    </a:cxn>
                    <a:cxn ang="T14">
                      <a:pos x="T8" y="T9"/>
                    </a:cxn>
                  </a:cxnLst>
                  <a:rect l="T15" t="T16" r="T17" b="T18"/>
                  <a:pathLst>
                    <a:path w="55" h="58">
                      <a:moveTo>
                        <a:pt x="54" y="43"/>
                      </a:moveTo>
                      <a:lnTo>
                        <a:pt x="54" y="0"/>
                      </a:lnTo>
                      <a:lnTo>
                        <a:pt x="0" y="13"/>
                      </a:lnTo>
                      <a:lnTo>
                        <a:pt x="0" y="57"/>
                      </a:lnTo>
                      <a:lnTo>
                        <a:pt x="54"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83" name="Freeform 213"/>
                <p:cNvSpPr>
                  <a:spLocks/>
                </p:cNvSpPr>
                <p:nvPr/>
              </p:nvSpPr>
              <p:spPr bwMode="auto">
                <a:xfrm>
                  <a:off x="2721" y="3343"/>
                  <a:ext cx="55" cy="59"/>
                </a:xfrm>
                <a:custGeom>
                  <a:avLst/>
                  <a:gdLst>
                    <a:gd name="T0" fmla="*/ 54 w 55"/>
                    <a:gd name="T1" fmla="*/ 44 h 59"/>
                    <a:gd name="T2" fmla="*/ 54 w 55"/>
                    <a:gd name="T3" fmla="*/ 0 h 59"/>
                    <a:gd name="T4" fmla="*/ 0 w 55"/>
                    <a:gd name="T5" fmla="*/ 12 h 59"/>
                    <a:gd name="T6" fmla="*/ 0 w 55"/>
                    <a:gd name="T7" fmla="*/ 58 h 59"/>
                    <a:gd name="T8" fmla="*/ 54 w 55"/>
                    <a:gd name="T9" fmla="*/ 44 h 59"/>
                    <a:gd name="T10" fmla="*/ 0 60000 65536"/>
                    <a:gd name="T11" fmla="*/ 0 60000 65536"/>
                    <a:gd name="T12" fmla="*/ 0 60000 65536"/>
                    <a:gd name="T13" fmla="*/ 0 60000 65536"/>
                    <a:gd name="T14" fmla="*/ 0 60000 65536"/>
                    <a:gd name="T15" fmla="*/ 0 w 55"/>
                    <a:gd name="T16" fmla="*/ 0 h 59"/>
                    <a:gd name="T17" fmla="*/ 55 w 55"/>
                    <a:gd name="T18" fmla="*/ 59 h 59"/>
                  </a:gdLst>
                  <a:ahLst/>
                  <a:cxnLst>
                    <a:cxn ang="T10">
                      <a:pos x="T0" y="T1"/>
                    </a:cxn>
                    <a:cxn ang="T11">
                      <a:pos x="T2" y="T3"/>
                    </a:cxn>
                    <a:cxn ang="T12">
                      <a:pos x="T4" y="T5"/>
                    </a:cxn>
                    <a:cxn ang="T13">
                      <a:pos x="T6" y="T7"/>
                    </a:cxn>
                    <a:cxn ang="T14">
                      <a:pos x="T8" y="T9"/>
                    </a:cxn>
                  </a:cxnLst>
                  <a:rect l="T15" t="T16" r="T17" b="T18"/>
                  <a:pathLst>
                    <a:path w="55" h="59">
                      <a:moveTo>
                        <a:pt x="54" y="44"/>
                      </a:moveTo>
                      <a:lnTo>
                        <a:pt x="54" y="0"/>
                      </a:lnTo>
                      <a:lnTo>
                        <a:pt x="0" y="12"/>
                      </a:lnTo>
                      <a:lnTo>
                        <a:pt x="0" y="58"/>
                      </a:lnTo>
                      <a:lnTo>
                        <a:pt x="54"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84" name="Freeform 214"/>
                <p:cNvSpPr>
                  <a:spLocks/>
                </p:cNvSpPr>
                <p:nvPr/>
              </p:nvSpPr>
              <p:spPr bwMode="auto">
                <a:xfrm>
                  <a:off x="2564" y="3319"/>
                  <a:ext cx="56" cy="58"/>
                </a:xfrm>
                <a:custGeom>
                  <a:avLst/>
                  <a:gdLst>
                    <a:gd name="T0" fmla="*/ 55 w 56"/>
                    <a:gd name="T1" fmla="*/ 43 h 58"/>
                    <a:gd name="T2" fmla="*/ 55 w 56"/>
                    <a:gd name="T3" fmla="*/ 0 h 58"/>
                    <a:gd name="T4" fmla="*/ 0 w 56"/>
                    <a:gd name="T5" fmla="*/ 13 h 58"/>
                    <a:gd name="T6" fmla="*/ 0 w 56"/>
                    <a:gd name="T7" fmla="*/ 57 h 58"/>
                    <a:gd name="T8" fmla="*/ 55 w 56"/>
                    <a:gd name="T9" fmla="*/ 43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3"/>
                      </a:moveTo>
                      <a:lnTo>
                        <a:pt x="55" y="0"/>
                      </a:lnTo>
                      <a:lnTo>
                        <a:pt x="0" y="13"/>
                      </a:lnTo>
                      <a:lnTo>
                        <a:pt x="0" y="57"/>
                      </a:lnTo>
                      <a:lnTo>
                        <a:pt x="55"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85" name="Freeform 215"/>
                <p:cNvSpPr>
                  <a:spLocks/>
                </p:cNvSpPr>
                <p:nvPr/>
              </p:nvSpPr>
              <p:spPr bwMode="auto">
                <a:xfrm>
                  <a:off x="2643" y="3300"/>
                  <a:ext cx="56" cy="59"/>
                </a:xfrm>
                <a:custGeom>
                  <a:avLst/>
                  <a:gdLst>
                    <a:gd name="T0" fmla="*/ 55 w 56"/>
                    <a:gd name="T1" fmla="*/ 44 h 59"/>
                    <a:gd name="T2" fmla="*/ 55 w 56"/>
                    <a:gd name="T3" fmla="*/ 0 h 59"/>
                    <a:gd name="T4" fmla="*/ 0 w 56"/>
                    <a:gd name="T5" fmla="*/ 13 h 59"/>
                    <a:gd name="T6" fmla="*/ 0 w 56"/>
                    <a:gd name="T7" fmla="*/ 58 h 59"/>
                    <a:gd name="T8" fmla="*/ 55 w 56"/>
                    <a:gd name="T9" fmla="*/ 44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55" y="44"/>
                      </a:moveTo>
                      <a:lnTo>
                        <a:pt x="55" y="0"/>
                      </a:lnTo>
                      <a:lnTo>
                        <a:pt x="0" y="13"/>
                      </a:lnTo>
                      <a:lnTo>
                        <a:pt x="0" y="58"/>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86" name="Freeform 216"/>
                <p:cNvSpPr>
                  <a:spLocks/>
                </p:cNvSpPr>
                <p:nvPr/>
              </p:nvSpPr>
              <p:spPr bwMode="auto">
                <a:xfrm>
                  <a:off x="2564" y="3381"/>
                  <a:ext cx="56" cy="57"/>
                </a:xfrm>
                <a:custGeom>
                  <a:avLst/>
                  <a:gdLst>
                    <a:gd name="T0" fmla="*/ 55 w 56"/>
                    <a:gd name="T1" fmla="*/ 43 h 57"/>
                    <a:gd name="T2" fmla="*/ 55 w 56"/>
                    <a:gd name="T3" fmla="*/ 0 h 57"/>
                    <a:gd name="T4" fmla="*/ 0 w 56"/>
                    <a:gd name="T5" fmla="*/ 12 h 57"/>
                    <a:gd name="T6" fmla="*/ 0 w 56"/>
                    <a:gd name="T7" fmla="*/ 56 h 57"/>
                    <a:gd name="T8" fmla="*/ 55 w 56"/>
                    <a:gd name="T9" fmla="*/ 43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43"/>
                      </a:moveTo>
                      <a:lnTo>
                        <a:pt x="55" y="0"/>
                      </a:lnTo>
                      <a:lnTo>
                        <a:pt x="0" y="12"/>
                      </a:lnTo>
                      <a:lnTo>
                        <a:pt x="0" y="56"/>
                      </a:lnTo>
                      <a:lnTo>
                        <a:pt x="55"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87" name="Freeform 217"/>
                <p:cNvSpPr>
                  <a:spLocks/>
                </p:cNvSpPr>
                <p:nvPr/>
              </p:nvSpPr>
              <p:spPr bwMode="auto">
                <a:xfrm>
                  <a:off x="2643" y="3362"/>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nvGrpSpPr>
              <p:cNvPr id="244773" name="Group 218"/>
              <p:cNvGrpSpPr>
                <a:grpSpLocks/>
              </p:cNvGrpSpPr>
              <p:nvPr/>
            </p:nvGrpSpPr>
            <p:grpSpPr bwMode="auto">
              <a:xfrm>
                <a:off x="2840" y="3118"/>
                <a:ext cx="133" cy="260"/>
                <a:chOff x="2840" y="3118"/>
                <a:chExt cx="133" cy="260"/>
              </a:xfrm>
            </p:grpSpPr>
            <p:sp>
              <p:nvSpPr>
                <p:cNvPr id="244774" name="Freeform 219"/>
                <p:cNvSpPr>
                  <a:spLocks/>
                </p:cNvSpPr>
                <p:nvPr/>
              </p:nvSpPr>
              <p:spPr bwMode="auto">
                <a:xfrm>
                  <a:off x="2840" y="3320"/>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75" name="Freeform 220"/>
                <p:cNvSpPr>
                  <a:spLocks/>
                </p:cNvSpPr>
                <p:nvPr/>
              </p:nvSpPr>
              <p:spPr bwMode="auto">
                <a:xfrm>
                  <a:off x="2918" y="3302"/>
                  <a:ext cx="55" cy="58"/>
                </a:xfrm>
                <a:custGeom>
                  <a:avLst/>
                  <a:gdLst>
                    <a:gd name="T0" fmla="*/ 54 w 55"/>
                    <a:gd name="T1" fmla="*/ 44 h 58"/>
                    <a:gd name="T2" fmla="*/ 54 w 55"/>
                    <a:gd name="T3" fmla="*/ 0 h 58"/>
                    <a:gd name="T4" fmla="*/ 0 w 55"/>
                    <a:gd name="T5" fmla="*/ 12 h 58"/>
                    <a:gd name="T6" fmla="*/ 0 w 55"/>
                    <a:gd name="T7" fmla="*/ 57 h 58"/>
                    <a:gd name="T8" fmla="*/ 54 w 55"/>
                    <a:gd name="T9" fmla="*/ 44 h 58"/>
                    <a:gd name="T10" fmla="*/ 0 60000 65536"/>
                    <a:gd name="T11" fmla="*/ 0 60000 65536"/>
                    <a:gd name="T12" fmla="*/ 0 60000 65536"/>
                    <a:gd name="T13" fmla="*/ 0 60000 65536"/>
                    <a:gd name="T14" fmla="*/ 0 60000 65536"/>
                    <a:gd name="T15" fmla="*/ 0 w 55"/>
                    <a:gd name="T16" fmla="*/ 0 h 58"/>
                    <a:gd name="T17" fmla="*/ 55 w 55"/>
                    <a:gd name="T18" fmla="*/ 58 h 58"/>
                  </a:gdLst>
                  <a:ahLst/>
                  <a:cxnLst>
                    <a:cxn ang="T10">
                      <a:pos x="T0" y="T1"/>
                    </a:cxn>
                    <a:cxn ang="T11">
                      <a:pos x="T2" y="T3"/>
                    </a:cxn>
                    <a:cxn ang="T12">
                      <a:pos x="T4" y="T5"/>
                    </a:cxn>
                    <a:cxn ang="T13">
                      <a:pos x="T6" y="T7"/>
                    </a:cxn>
                    <a:cxn ang="T14">
                      <a:pos x="T8" y="T9"/>
                    </a:cxn>
                  </a:cxnLst>
                  <a:rect l="T15" t="T16" r="T17" b="T18"/>
                  <a:pathLst>
                    <a:path w="55" h="58">
                      <a:moveTo>
                        <a:pt x="54" y="44"/>
                      </a:moveTo>
                      <a:lnTo>
                        <a:pt x="54" y="0"/>
                      </a:lnTo>
                      <a:lnTo>
                        <a:pt x="0" y="12"/>
                      </a:lnTo>
                      <a:lnTo>
                        <a:pt x="0" y="57"/>
                      </a:lnTo>
                      <a:lnTo>
                        <a:pt x="54"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76" name="Freeform 221"/>
                <p:cNvSpPr>
                  <a:spLocks/>
                </p:cNvSpPr>
                <p:nvPr/>
              </p:nvSpPr>
              <p:spPr bwMode="auto">
                <a:xfrm>
                  <a:off x="2840" y="3137"/>
                  <a:ext cx="56" cy="57"/>
                </a:xfrm>
                <a:custGeom>
                  <a:avLst/>
                  <a:gdLst>
                    <a:gd name="T0" fmla="*/ 55 w 56"/>
                    <a:gd name="T1" fmla="*/ 43 h 57"/>
                    <a:gd name="T2" fmla="*/ 55 w 56"/>
                    <a:gd name="T3" fmla="*/ 0 h 57"/>
                    <a:gd name="T4" fmla="*/ 0 w 56"/>
                    <a:gd name="T5" fmla="*/ 12 h 57"/>
                    <a:gd name="T6" fmla="*/ 0 w 56"/>
                    <a:gd name="T7" fmla="*/ 56 h 57"/>
                    <a:gd name="T8" fmla="*/ 55 w 56"/>
                    <a:gd name="T9" fmla="*/ 43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43"/>
                      </a:moveTo>
                      <a:lnTo>
                        <a:pt x="55" y="0"/>
                      </a:lnTo>
                      <a:lnTo>
                        <a:pt x="0" y="12"/>
                      </a:lnTo>
                      <a:lnTo>
                        <a:pt x="0" y="56"/>
                      </a:lnTo>
                      <a:lnTo>
                        <a:pt x="55"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77" name="Freeform 222"/>
                <p:cNvSpPr>
                  <a:spLocks/>
                </p:cNvSpPr>
                <p:nvPr/>
              </p:nvSpPr>
              <p:spPr bwMode="auto">
                <a:xfrm>
                  <a:off x="2918" y="3118"/>
                  <a:ext cx="55" cy="58"/>
                </a:xfrm>
                <a:custGeom>
                  <a:avLst/>
                  <a:gdLst>
                    <a:gd name="T0" fmla="*/ 54 w 55"/>
                    <a:gd name="T1" fmla="*/ 44 h 58"/>
                    <a:gd name="T2" fmla="*/ 54 w 55"/>
                    <a:gd name="T3" fmla="*/ 0 h 58"/>
                    <a:gd name="T4" fmla="*/ 0 w 55"/>
                    <a:gd name="T5" fmla="*/ 12 h 58"/>
                    <a:gd name="T6" fmla="*/ 0 w 55"/>
                    <a:gd name="T7" fmla="*/ 57 h 58"/>
                    <a:gd name="T8" fmla="*/ 54 w 55"/>
                    <a:gd name="T9" fmla="*/ 44 h 58"/>
                    <a:gd name="T10" fmla="*/ 0 60000 65536"/>
                    <a:gd name="T11" fmla="*/ 0 60000 65536"/>
                    <a:gd name="T12" fmla="*/ 0 60000 65536"/>
                    <a:gd name="T13" fmla="*/ 0 60000 65536"/>
                    <a:gd name="T14" fmla="*/ 0 60000 65536"/>
                    <a:gd name="T15" fmla="*/ 0 w 55"/>
                    <a:gd name="T16" fmla="*/ 0 h 58"/>
                    <a:gd name="T17" fmla="*/ 55 w 55"/>
                    <a:gd name="T18" fmla="*/ 58 h 58"/>
                  </a:gdLst>
                  <a:ahLst/>
                  <a:cxnLst>
                    <a:cxn ang="T10">
                      <a:pos x="T0" y="T1"/>
                    </a:cxn>
                    <a:cxn ang="T11">
                      <a:pos x="T2" y="T3"/>
                    </a:cxn>
                    <a:cxn ang="T12">
                      <a:pos x="T4" y="T5"/>
                    </a:cxn>
                    <a:cxn ang="T13">
                      <a:pos x="T6" y="T7"/>
                    </a:cxn>
                    <a:cxn ang="T14">
                      <a:pos x="T8" y="T9"/>
                    </a:cxn>
                  </a:cxnLst>
                  <a:rect l="T15" t="T16" r="T17" b="T18"/>
                  <a:pathLst>
                    <a:path w="55" h="58">
                      <a:moveTo>
                        <a:pt x="54" y="44"/>
                      </a:moveTo>
                      <a:lnTo>
                        <a:pt x="54" y="0"/>
                      </a:lnTo>
                      <a:lnTo>
                        <a:pt x="0" y="12"/>
                      </a:lnTo>
                      <a:lnTo>
                        <a:pt x="0" y="57"/>
                      </a:lnTo>
                      <a:lnTo>
                        <a:pt x="54"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78" name="Freeform 223"/>
                <p:cNvSpPr>
                  <a:spLocks/>
                </p:cNvSpPr>
                <p:nvPr/>
              </p:nvSpPr>
              <p:spPr bwMode="auto">
                <a:xfrm>
                  <a:off x="2840" y="3198"/>
                  <a:ext cx="56" cy="57"/>
                </a:xfrm>
                <a:custGeom>
                  <a:avLst/>
                  <a:gdLst>
                    <a:gd name="T0" fmla="*/ 55 w 56"/>
                    <a:gd name="T1" fmla="*/ 43 h 57"/>
                    <a:gd name="T2" fmla="*/ 55 w 56"/>
                    <a:gd name="T3" fmla="*/ 0 h 57"/>
                    <a:gd name="T4" fmla="*/ 0 w 56"/>
                    <a:gd name="T5" fmla="*/ 12 h 57"/>
                    <a:gd name="T6" fmla="*/ 0 w 56"/>
                    <a:gd name="T7" fmla="*/ 56 h 57"/>
                    <a:gd name="T8" fmla="*/ 55 w 56"/>
                    <a:gd name="T9" fmla="*/ 43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55" y="43"/>
                      </a:moveTo>
                      <a:lnTo>
                        <a:pt x="55" y="0"/>
                      </a:lnTo>
                      <a:lnTo>
                        <a:pt x="0" y="12"/>
                      </a:lnTo>
                      <a:lnTo>
                        <a:pt x="0" y="56"/>
                      </a:lnTo>
                      <a:lnTo>
                        <a:pt x="55"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79" name="Freeform 224"/>
                <p:cNvSpPr>
                  <a:spLocks/>
                </p:cNvSpPr>
                <p:nvPr/>
              </p:nvSpPr>
              <p:spPr bwMode="auto">
                <a:xfrm>
                  <a:off x="2918" y="3179"/>
                  <a:ext cx="55" cy="58"/>
                </a:xfrm>
                <a:custGeom>
                  <a:avLst/>
                  <a:gdLst>
                    <a:gd name="T0" fmla="*/ 54 w 55"/>
                    <a:gd name="T1" fmla="*/ 44 h 58"/>
                    <a:gd name="T2" fmla="*/ 54 w 55"/>
                    <a:gd name="T3" fmla="*/ 0 h 58"/>
                    <a:gd name="T4" fmla="*/ 0 w 55"/>
                    <a:gd name="T5" fmla="*/ 12 h 58"/>
                    <a:gd name="T6" fmla="*/ 0 w 55"/>
                    <a:gd name="T7" fmla="*/ 57 h 58"/>
                    <a:gd name="T8" fmla="*/ 54 w 55"/>
                    <a:gd name="T9" fmla="*/ 44 h 58"/>
                    <a:gd name="T10" fmla="*/ 0 60000 65536"/>
                    <a:gd name="T11" fmla="*/ 0 60000 65536"/>
                    <a:gd name="T12" fmla="*/ 0 60000 65536"/>
                    <a:gd name="T13" fmla="*/ 0 60000 65536"/>
                    <a:gd name="T14" fmla="*/ 0 60000 65536"/>
                    <a:gd name="T15" fmla="*/ 0 w 55"/>
                    <a:gd name="T16" fmla="*/ 0 h 58"/>
                    <a:gd name="T17" fmla="*/ 55 w 55"/>
                    <a:gd name="T18" fmla="*/ 58 h 58"/>
                  </a:gdLst>
                  <a:ahLst/>
                  <a:cxnLst>
                    <a:cxn ang="T10">
                      <a:pos x="T0" y="T1"/>
                    </a:cxn>
                    <a:cxn ang="T11">
                      <a:pos x="T2" y="T3"/>
                    </a:cxn>
                    <a:cxn ang="T12">
                      <a:pos x="T4" y="T5"/>
                    </a:cxn>
                    <a:cxn ang="T13">
                      <a:pos x="T6" y="T7"/>
                    </a:cxn>
                    <a:cxn ang="T14">
                      <a:pos x="T8" y="T9"/>
                    </a:cxn>
                  </a:cxnLst>
                  <a:rect l="T15" t="T16" r="T17" b="T18"/>
                  <a:pathLst>
                    <a:path w="55" h="58">
                      <a:moveTo>
                        <a:pt x="54" y="44"/>
                      </a:moveTo>
                      <a:lnTo>
                        <a:pt x="54" y="0"/>
                      </a:lnTo>
                      <a:lnTo>
                        <a:pt x="0" y="12"/>
                      </a:lnTo>
                      <a:lnTo>
                        <a:pt x="0" y="57"/>
                      </a:lnTo>
                      <a:lnTo>
                        <a:pt x="54"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80" name="Freeform 225"/>
                <p:cNvSpPr>
                  <a:spLocks/>
                </p:cNvSpPr>
                <p:nvPr/>
              </p:nvSpPr>
              <p:spPr bwMode="auto">
                <a:xfrm>
                  <a:off x="2840" y="3259"/>
                  <a:ext cx="56" cy="58"/>
                </a:xfrm>
                <a:custGeom>
                  <a:avLst/>
                  <a:gdLst>
                    <a:gd name="T0" fmla="*/ 55 w 56"/>
                    <a:gd name="T1" fmla="*/ 44 h 58"/>
                    <a:gd name="T2" fmla="*/ 55 w 56"/>
                    <a:gd name="T3" fmla="*/ 0 h 58"/>
                    <a:gd name="T4" fmla="*/ 0 w 56"/>
                    <a:gd name="T5" fmla="*/ 12 h 58"/>
                    <a:gd name="T6" fmla="*/ 0 w 56"/>
                    <a:gd name="T7" fmla="*/ 57 h 58"/>
                    <a:gd name="T8" fmla="*/ 55 w 56"/>
                    <a:gd name="T9" fmla="*/ 44 h 58"/>
                    <a:gd name="T10" fmla="*/ 0 60000 65536"/>
                    <a:gd name="T11" fmla="*/ 0 60000 65536"/>
                    <a:gd name="T12" fmla="*/ 0 60000 65536"/>
                    <a:gd name="T13" fmla="*/ 0 60000 65536"/>
                    <a:gd name="T14" fmla="*/ 0 60000 65536"/>
                    <a:gd name="T15" fmla="*/ 0 w 56"/>
                    <a:gd name="T16" fmla="*/ 0 h 58"/>
                    <a:gd name="T17" fmla="*/ 56 w 56"/>
                    <a:gd name="T18" fmla="*/ 58 h 58"/>
                  </a:gdLst>
                  <a:ahLst/>
                  <a:cxnLst>
                    <a:cxn ang="T10">
                      <a:pos x="T0" y="T1"/>
                    </a:cxn>
                    <a:cxn ang="T11">
                      <a:pos x="T2" y="T3"/>
                    </a:cxn>
                    <a:cxn ang="T12">
                      <a:pos x="T4" y="T5"/>
                    </a:cxn>
                    <a:cxn ang="T13">
                      <a:pos x="T6" y="T7"/>
                    </a:cxn>
                    <a:cxn ang="T14">
                      <a:pos x="T8" y="T9"/>
                    </a:cxn>
                  </a:cxnLst>
                  <a:rect l="T15" t="T16" r="T17" b="T18"/>
                  <a:pathLst>
                    <a:path w="56" h="58">
                      <a:moveTo>
                        <a:pt x="55" y="44"/>
                      </a:moveTo>
                      <a:lnTo>
                        <a:pt x="55" y="0"/>
                      </a:lnTo>
                      <a:lnTo>
                        <a:pt x="0" y="12"/>
                      </a:lnTo>
                      <a:lnTo>
                        <a:pt x="0" y="57"/>
                      </a:lnTo>
                      <a:lnTo>
                        <a:pt x="55" y="44"/>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sp>
              <p:nvSpPr>
                <p:cNvPr id="244781" name="Freeform 226"/>
                <p:cNvSpPr>
                  <a:spLocks/>
                </p:cNvSpPr>
                <p:nvPr/>
              </p:nvSpPr>
              <p:spPr bwMode="auto">
                <a:xfrm>
                  <a:off x="2918" y="3241"/>
                  <a:ext cx="55" cy="57"/>
                </a:xfrm>
                <a:custGeom>
                  <a:avLst/>
                  <a:gdLst>
                    <a:gd name="T0" fmla="*/ 54 w 55"/>
                    <a:gd name="T1" fmla="*/ 43 h 57"/>
                    <a:gd name="T2" fmla="*/ 54 w 55"/>
                    <a:gd name="T3" fmla="*/ 0 h 57"/>
                    <a:gd name="T4" fmla="*/ 0 w 55"/>
                    <a:gd name="T5" fmla="*/ 12 h 57"/>
                    <a:gd name="T6" fmla="*/ 0 w 55"/>
                    <a:gd name="T7" fmla="*/ 56 h 57"/>
                    <a:gd name="T8" fmla="*/ 54 w 55"/>
                    <a:gd name="T9" fmla="*/ 43 h 57"/>
                    <a:gd name="T10" fmla="*/ 0 60000 65536"/>
                    <a:gd name="T11" fmla="*/ 0 60000 65536"/>
                    <a:gd name="T12" fmla="*/ 0 60000 65536"/>
                    <a:gd name="T13" fmla="*/ 0 60000 65536"/>
                    <a:gd name="T14" fmla="*/ 0 60000 65536"/>
                    <a:gd name="T15" fmla="*/ 0 w 55"/>
                    <a:gd name="T16" fmla="*/ 0 h 57"/>
                    <a:gd name="T17" fmla="*/ 55 w 55"/>
                    <a:gd name="T18" fmla="*/ 57 h 57"/>
                  </a:gdLst>
                  <a:ahLst/>
                  <a:cxnLst>
                    <a:cxn ang="T10">
                      <a:pos x="T0" y="T1"/>
                    </a:cxn>
                    <a:cxn ang="T11">
                      <a:pos x="T2" y="T3"/>
                    </a:cxn>
                    <a:cxn ang="T12">
                      <a:pos x="T4" y="T5"/>
                    </a:cxn>
                    <a:cxn ang="T13">
                      <a:pos x="T6" y="T7"/>
                    </a:cxn>
                    <a:cxn ang="T14">
                      <a:pos x="T8" y="T9"/>
                    </a:cxn>
                  </a:cxnLst>
                  <a:rect l="T15" t="T16" r="T17" b="T18"/>
                  <a:pathLst>
                    <a:path w="55" h="57">
                      <a:moveTo>
                        <a:pt x="54" y="43"/>
                      </a:moveTo>
                      <a:lnTo>
                        <a:pt x="54" y="0"/>
                      </a:lnTo>
                      <a:lnTo>
                        <a:pt x="0" y="12"/>
                      </a:lnTo>
                      <a:lnTo>
                        <a:pt x="0" y="56"/>
                      </a:lnTo>
                      <a:lnTo>
                        <a:pt x="54" y="43"/>
                      </a:lnTo>
                    </a:path>
                  </a:pathLst>
                </a:custGeom>
                <a:solidFill>
                  <a:srgbClr val="99CCFF"/>
                </a:solidFill>
                <a:ln>
                  <a:noFill/>
                </a:ln>
                <a:extLst>
                  <a:ext uri="{91240B29-F687-4F45-9708-019B960494DF}">
                    <a14:hiddenLine xmlns:a14="http://schemas.microsoft.com/office/drawing/2010/main" w="9525" cap="rnd">
                      <a:solidFill>
                        <a:srgbClr val="000000"/>
                      </a:solidFill>
                      <a:round/>
                      <a:headEnd type="none" w="sm" len="sm"/>
                      <a:tailEnd type="none" w="sm" len="sm"/>
                    </a14:hiddenLine>
                  </a:ext>
                </a:extLst>
              </p:spPr>
              <p:txBody>
                <a:bodyPr/>
                <a:lstStyle/>
                <a:p>
                  <a:endParaRPr lang="zh-CN" altLang="en-US"/>
                </a:p>
              </p:txBody>
            </p:sp>
          </p:grpSp>
        </p:grpSp>
        <p:sp>
          <p:nvSpPr>
            <p:cNvPr id="362723" name="Rectangle 227"/>
            <p:cNvSpPr>
              <a:spLocks noChangeArrowheads="1"/>
            </p:cNvSpPr>
            <p:nvPr/>
          </p:nvSpPr>
          <p:spPr bwMode="auto">
            <a:xfrm>
              <a:off x="2122" y="3538"/>
              <a:ext cx="1296" cy="398"/>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en-US" altLang="zh-CN" sz="1800" b="1">
                  <a:solidFill>
                    <a:schemeClr val="accent2"/>
                  </a:solidFill>
                  <a:effectLst>
                    <a:outerShdw blurRad="38100" dist="38100" dir="2700000" algn="tl">
                      <a:srgbClr val="C0C0C0"/>
                    </a:outerShdw>
                  </a:effectLst>
                  <a:ea typeface="宋体" pitchFamily="2" charset="-122"/>
                </a:rPr>
                <a:t>Partitioned</a:t>
              </a:r>
              <a:br>
                <a:rPr lang="en-US" altLang="zh-CN" sz="1800" b="1">
                  <a:solidFill>
                    <a:schemeClr val="accent2"/>
                  </a:solidFill>
                  <a:effectLst>
                    <a:outerShdw blurRad="38100" dist="38100" dir="2700000" algn="tl">
                      <a:srgbClr val="C0C0C0"/>
                    </a:outerShdw>
                  </a:effectLst>
                  <a:ea typeface="宋体" pitchFamily="2" charset="-122"/>
                </a:rPr>
              </a:br>
              <a:r>
                <a:rPr lang="en-US" altLang="zh-CN" sz="1800" b="1">
                  <a:solidFill>
                    <a:schemeClr val="accent2"/>
                  </a:solidFill>
                  <a:effectLst>
                    <a:outerShdw blurRad="38100" dist="38100" dir="2700000" algn="tl">
                      <a:srgbClr val="C0C0C0"/>
                    </a:outerShdw>
                  </a:effectLst>
                  <a:ea typeface="宋体" pitchFamily="2" charset="-122"/>
                </a:rPr>
                <a:t>table</a:t>
              </a:r>
            </a:p>
          </p:txBody>
        </p:sp>
      </p:grpSp>
      <p:grpSp>
        <p:nvGrpSpPr>
          <p:cNvPr id="21" name="Group 228"/>
          <p:cNvGrpSpPr>
            <a:grpSpLocks/>
          </p:cNvGrpSpPr>
          <p:nvPr/>
        </p:nvGrpSpPr>
        <p:grpSpPr bwMode="auto">
          <a:xfrm>
            <a:off x="1212850" y="4419600"/>
            <a:ext cx="1830388" cy="706438"/>
            <a:chOff x="895" y="2666"/>
            <a:chExt cx="1153" cy="445"/>
          </a:xfrm>
        </p:grpSpPr>
        <p:sp>
          <p:nvSpPr>
            <p:cNvPr id="362725" name="Rectangle 229"/>
            <p:cNvSpPr>
              <a:spLocks noChangeArrowheads="1"/>
            </p:cNvSpPr>
            <p:nvPr/>
          </p:nvSpPr>
          <p:spPr bwMode="auto">
            <a:xfrm>
              <a:off x="895" y="2666"/>
              <a:ext cx="1153" cy="225"/>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en-US" altLang="zh-CN" sz="1800" b="1">
                  <a:effectLst>
                    <a:outerShdw blurRad="38100" dist="38100" dir="2700000" algn="tl">
                      <a:srgbClr val="C0C0C0"/>
                    </a:outerShdw>
                  </a:effectLst>
                  <a:ea typeface="宋体" pitchFamily="2" charset="-122"/>
                </a:rPr>
                <a:t>Random</a:t>
              </a:r>
            </a:p>
          </p:txBody>
        </p:sp>
        <p:sp>
          <p:nvSpPr>
            <p:cNvPr id="362726" name="Rectangle 230"/>
            <p:cNvSpPr>
              <a:spLocks noChangeArrowheads="1"/>
            </p:cNvSpPr>
            <p:nvPr/>
          </p:nvSpPr>
          <p:spPr bwMode="auto">
            <a:xfrm>
              <a:off x="1104" y="2880"/>
              <a:ext cx="678" cy="231"/>
            </a:xfrm>
            <a:prstGeom prst="rect">
              <a:avLst/>
            </a:prstGeom>
            <a:noFill/>
            <a:ln w="9525">
              <a:noFill/>
              <a:miter lim="800000"/>
              <a:headEnd/>
              <a:tailEnd/>
            </a:ln>
            <a:effectLst/>
          </p:spPr>
          <p:txBody>
            <a:bodyPr lIns="92075" tIns="46038" rIns="92075" bIns="46038">
              <a:spAutoFit/>
            </a:bodyPr>
            <a:lstStyle/>
            <a:p>
              <a:pPr algn="ctr" defTabSz="822325">
                <a:spcBef>
                  <a:spcPct val="50000"/>
                </a:spcBef>
                <a:defRPr/>
              </a:pPr>
              <a:r>
                <a:rPr kumimoji="1" lang="en-US" altLang="zh-CN" sz="1800" b="1">
                  <a:effectLst>
                    <a:outerShdw blurRad="38100" dist="38100" dir="2700000" algn="tl">
                      <a:srgbClr val="C0C0C0"/>
                    </a:outerShdw>
                  </a:effectLst>
                  <a:ea typeface="宋体" pitchFamily="2" charset="-122"/>
                </a:rPr>
                <a:t>(Heap)</a:t>
              </a:r>
            </a:p>
          </p:txBody>
        </p:sp>
      </p:grpSp>
      <p:grpSp>
        <p:nvGrpSpPr>
          <p:cNvPr id="22" name="Group 231"/>
          <p:cNvGrpSpPr>
            <a:grpSpLocks/>
          </p:cNvGrpSpPr>
          <p:nvPr/>
        </p:nvGrpSpPr>
        <p:grpSpPr bwMode="auto">
          <a:xfrm>
            <a:off x="5626100" y="4419600"/>
            <a:ext cx="1830388" cy="706438"/>
            <a:chOff x="3675" y="2666"/>
            <a:chExt cx="1153" cy="445"/>
          </a:xfrm>
        </p:grpSpPr>
        <p:sp>
          <p:nvSpPr>
            <p:cNvPr id="362728" name="Rectangle 232"/>
            <p:cNvSpPr>
              <a:spLocks noChangeArrowheads="1"/>
            </p:cNvSpPr>
            <p:nvPr/>
          </p:nvSpPr>
          <p:spPr bwMode="auto">
            <a:xfrm>
              <a:off x="3675" y="2666"/>
              <a:ext cx="1153" cy="225"/>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en-US" altLang="zh-CN" sz="1800" b="1">
                  <a:effectLst>
                    <a:outerShdw blurRad="38100" dist="38100" dir="2700000" algn="tl">
                      <a:srgbClr val="C0C0C0"/>
                    </a:outerShdw>
                  </a:effectLst>
                  <a:ea typeface="宋体" pitchFamily="2" charset="-122"/>
                </a:rPr>
                <a:t>Ordered</a:t>
              </a:r>
            </a:p>
          </p:txBody>
        </p:sp>
        <p:sp>
          <p:nvSpPr>
            <p:cNvPr id="362729" name="Rectangle 233"/>
            <p:cNvSpPr>
              <a:spLocks noChangeArrowheads="1"/>
            </p:cNvSpPr>
            <p:nvPr/>
          </p:nvSpPr>
          <p:spPr bwMode="auto">
            <a:xfrm>
              <a:off x="3744" y="2880"/>
              <a:ext cx="868" cy="231"/>
            </a:xfrm>
            <a:prstGeom prst="rect">
              <a:avLst/>
            </a:prstGeom>
            <a:noFill/>
            <a:ln w="9525">
              <a:noFill/>
              <a:miter lim="800000"/>
              <a:headEnd/>
              <a:tailEnd/>
            </a:ln>
            <a:effectLst/>
          </p:spPr>
          <p:txBody>
            <a:bodyPr lIns="92075" tIns="46038" rIns="92075" bIns="46038">
              <a:spAutoFit/>
            </a:bodyPr>
            <a:lstStyle/>
            <a:p>
              <a:pPr algn="ctr" defTabSz="822325">
                <a:spcBef>
                  <a:spcPct val="50000"/>
                </a:spcBef>
                <a:defRPr/>
              </a:pPr>
              <a:r>
                <a:rPr kumimoji="1" lang="en-US" altLang="zh-CN" sz="1800" b="1">
                  <a:effectLst>
                    <a:outerShdw blurRad="38100" dist="38100" dir="2700000" algn="tl">
                      <a:srgbClr val="C0C0C0"/>
                    </a:outerShdw>
                  </a:effectLst>
                  <a:ea typeface="宋体" pitchFamily="2" charset="-122"/>
                </a:rPr>
                <a:t>(Sorted)</a:t>
              </a:r>
            </a:p>
          </p:txBody>
        </p:sp>
      </p:grpSp>
      <p:grpSp>
        <p:nvGrpSpPr>
          <p:cNvPr id="23" name="Group 234"/>
          <p:cNvGrpSpPr>
            <a:grpSpLocks/>
          </p:cNvGrpSpPr>
          <p:nvPr/>
        </p:nvGrpSpPr>
        <p:grpSpPr bwMode="auto">
          <a:xfrm>
            <a:off x="3206750" y="4419600"/>
            <a:ext cx="1911350" cy="706438"/>
            <a:chOff x="2151" y="2666"/>
            <a:chExt cx="1204" cy="445"/>
          </a:xfrm>
        </p:grpSpPr>
        <p:sp>
          <p:nvSpPr>
            <p:cNvPr id="362731" name="Rectangle 235"/>
            <p:cNvSpPr>
              <a:spLocks noChangeArrowheads="1"/>
            </p:cNvSpPr>
            <p:nvPr/>
          </p:nvSpPr>
          <p:spPr bwMode="auto">
            <a:xfrm>
              <a:off x="2191" y="2666"/>
              <a:ext cx="1153" cy="225"/>
            </a:xfrm>
            <a:prstGeom prst="rect">
              <a:avLst/>
            </a:prstGeom>
            <a:noFill/>
            <a:ln w="9525">
              <a:noFill/>
              <a:miter lim="800000"/>
              <a:headEnd/>
              <a:tailEnd/>
            </a:ln>
            <a:effectLst/>
          </p:spPr>
          <p:txBody>
            <a:bodyPr lIns="82550" tIns="41275" rIns="82550" bIns="41275">
              <a:spAutoFit/>
            </a:bodyPr>
            <a:lstStyle/>
            <a:p>
              <a:pPr algn="ctr" defTabSz="822325">
                <a:spcBef>
                  <a:spcPct val="50000"/>
                </a:spcBef>
                <a:defRPr/>
              </a:pPr>
              <a:r>
                <a:rPr lang="en-US" altLang="zh-CN" sz="1800" b="1">
                  <a:effectLst>
                    <a:outerShdw blurRad="38100" dist="38100" dir="2700000" algn="tl">
                      <a:srgbClr val="C0C0C0"/>
                    </a:outerShdw>
                  </a:effectLst>
                  <a:ea typeface="宋体" pitchFamily="2" charset="-122"/>
                </a:rPr>
                <a:t>Grouped</a:t>
              </a:r>
            </a:p>
          </p:txBody>
        </p:sp>
        <p:sp>
          <p:nvSpPr>
            <p:cNvPr id="362732" name="Rectangle 236"/>
            <p:cNvSpPr>
              <a:spLocks noChangeArrowheads="1"/>
            </p:cNvSpPr>
            <p:nvPr/>
          </p:nvSpPr>
          <p:spPr bwMode="auto">
            <a:xfrm>
              <a:off x="2151" y="2880"/>
              <a:ext cx="1204" cy="231"/>
            </a:xfrm>
            <a:prstGeom prst="rect">
              <a:avLst/>
            </a:prstGeom>
            <a:noFill/>
            <a:ln w="9525">
              <a:noFill/>
              <a:miter lim="800000"/>
              <a:headEnd/>
              <a:tailEnd/>
            </a:ln>
            <a:effectLst/>
          </p:spPr>
          <p:txBody>
            <a:bodyPr lIns="92075" tIns="46038" rIns="92075" bIns="46038">
              <a:spAutoFit/>
            </a:bodyPr>
            <a:lstStyle/>
            <a:p>
              <a:pPr algn="ctr" defTabSz="822325">
                <a:spcBef>
                  <a:spcPct val="50000"/>
                </a:spcBef>
                <a:defRPr/>
              </a:pPr>
              <a:r>
                <a:rPr kumimoji="1" lang="en-US" altLang="zh-CN" sz="1800" b="1">
                  <a:effectLst>
                    <a:outerShdw blurRad="38100" dist="38100" dir="2700000" algn="tl">
                      <a:srgbClr val="C0C0C0"/>
                    </a:outerShdw>
                  </a:effectLst>
                  <a:ea typeface="宋体" pitchFamily="2" charset="-122"/>
                </a:rPr>
                <a:t>(Clustered)</a:t>
              </a:r>
            </a:p>
          </p:txBody>
        </p:sp>
      </p:grpSp>
    </p:spTree>
    <p:extLst>
      <p:ext uri="{BB962C8B-B14F-4D97-AF65-F5344CB8AC3E}">
        <p14:creationId xmlns:p14="http://schemas.microsoft.com/office/powerpoint/2010/main" val="256324683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1000" fill="hold"/>
                                        <p:tgtEl>
                                          <p:spTgt spid="15"/>
                                        </p:tgtEl>
                                        <p:attrNameLst>
                                          <p:attrName>ppt_w</p:attrName>
                                        </p:attrNameLst>
                                      </p:cBhvr>
                                      <p:tavLst>
                                        <p:tav tm="0">
                                          <p:val>
                                            <p:fltVal val="0"/>
                                          </p:val>
                                        </p:tav>
                                        <p:tav tm="100000">
                                          <p:val>
                                            <p:strVal val="#ppt_w"/>
                                          </p:val>
                                        </p:tav>
                                      </p:tavLst>
                                    </p:anim>
                                    <p:anim calcmode="lin" valueType="num">
                                      <p:cBhvr>
                                        <p:cTn id="23" dur="1000" fill="hold"/>
                                        <p:tgtEl>
                                          <p:spTgt spid="15"/>
                                        </p:tgtEl>
                                        <p:attrNameLst>
                                          <p:attrName>ppt_h</p:attrName>
                                        </p:attrNameLst>
                                      </p:cBhvr>
                                      <p:tavLst>
                                        <p:tav tm="0">
                                          <p:val>
                                            <p:fltVal val="0"/>
                                          </p:val>
                                        </p:tav>
                                        <p:tav tm="100000">
                                          <p:val>
                                            <p:strVal val="#ppt_h"/>
                                          </p:val>
                                        </p:tav>
                                      </p:tavLst>
                                    </p:anim>
                                    <p:anim calcmode="lin" valueType="num">
                                      <p:cBhvr>
                                        <p:cTn id="24"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smtClean="0">
                <a:ea typeface="SimSun" panose="02010600030101010101" pitchFamily="2" charset="-122"/>
              </a:rPr>
              <a:t>Top-down Design Process</a:t>
            </a:r>
            <a:r>
              <a:rPr lang="en-US" altLang="zh-CN" sz="2400" smtClean="0">
                <a:ea typeface="SimSun" panose="02010600030101010101" pitchFamily="2" charset="-122"/>
              </a:rPr>
              <a:t>(cont’d)</a:t>
            </a:r>
            <a:endParaRPr lang="zh-CN" altLang="en-US" smtClean="0">
              <a:ea typeface="SimSun" panose="02010600030101010101" pitchFamily="2" charset="-122"/>
            </a:endParaRPr>
          </a:p>
        </p:txBody>
      </p:sp>
      <p:sp>
        <p:nvSpPr>
          <p:cNvPr id="16387" name="内容占位符 2"/>
          <p:cNvSpPr>
            <a:spLocks noGrp="1"/>
          </p:cNvSpPr>
          <p:nvPr>
            <p:ph idx="1"/>
          </p:nvPr>
        </p:nvSpPr>
        <p:spPr/>
        <p:txBody>
          <a:bodyPr/>
          <a:lstStyle/>
          <a:p>
            <a:pPr>
              <a:buFont typeface="Wingdings" panose="05000000000000000000" pitchFamily="2" charset="2"/>
              <a:buChar char="n"/>
            </a:pPr>
            <a:r>
              <a:rPr lang="en-AU" altLang="zh-CN" dirty="0" smtClean="0">
                <a:solidFill>
                  <a:schemeClr val="accent2"/>
                </a:solidFill>
                <a:ea typeface="SimSun" panose="02010600030101010101" pitchFamily="2" charset="-122"/>
              </a:rPr>
              <a:t>Objectives </a:t>
            </a:r>
            <a:r>
              <a:rPr lang="en-AU" altLang="zh-CN" dirty="0" smtClean="0">
                <a:ea typeface="SimSun" panose="02010600030101010101" pitchFamily="2" charset="-122"/>
              </a:rPr>
              <a:t>of distributed design(</a:t>
            </a:r>
            <a:r>
              <a:rPr lang="zh-CN" altLang="en-US" dirty="0" smtClean="0">
                <a:ea typeface="SimSun" panose="02010600030101010101" pitchFamily="2" charset="-122"/>
              </a:rPr>
              <a:t>设计目标</a:t>
            </a:r>
            <a:r>
              <a:rPr lang="en-AU" altLang="zh-CN" dirty="0" smtClean="0">
                <a:ea typeface="SimSun" panose="02010600030101010101" pitchFamily="2" charset="-122"/>
              </a:rPr>
              <a:t>)</a:t>
            </a:r>
          </a:p>
          <a:p>
            <a:pPr lvl="1">
              <a:lnSpc>
                <a:spcPct val="100000"/>
              </a:lnSpc>
            </a:pPr>
            <a:r>
              <a:rPr lang="en-US" altLang="zh-CN" dirty="0" smtClean="0">
                <a:ea typeface="SimSun" panose="02010600030101010101" pitchFamily="2" charset="-122"/>
              </a:rPr>
              <a:t>Workload distribution</a:t>
            </a:r>
          </a:p>
          <a:p>
            <a:pPr lvl="1">
              <a:lnSpc>
                <a:spcPct val="100000"/>
              </a:lnSpc>
            </a:pPr>
            <a:r>
              <a:rPr lang="en-US" altLang="zh-CN" dirty="0" smtClean="0">
                <a:ea typeface="SimSun" panose="02010600030101010101" pitchFamily="2" charset="-122"/>
              </a:rPr>
              <a:t>Processing locality</a:t>
            </a:r>
          </a:p>
          <a:p>
            <a:pPr lvl="1">
              <a:lnSpc>
                <a:spcPct val="100000"/>
              </a:lnSpc>
            </a:pPr>
            <a:r>
              <a:rPr lang="en-US" altLang="zh-CN" dirty="0" smtClean="0">
                <a:ea typeface="SimSun" panose="02010600030101010101" pitchFamily="2" charset="-122"/>
              </a:rPr>
              <a:t>Availability and reliability of distributed data</a:t>
            </a:r>
          </a:p>
          <a:p>
            <a:pPr lvl="1">
              <a:lnSpc>
                <a:spcPct val="100000"/>
              </a:lnSpc>
            </a:pPr>
            <a:r>
              <a:rPr lang="en-US" altLang="zh-CN" dirty="0" smtClean="0">
                <a:ea typeface="SimSun" panose="02010600030101010101" pitchFamily="2" charset="-122"/>
              </a:rPr>
              <a:t>Storage costs and availability</a:t>
            </a:r>
          </a:p>
          <a:p>
            <a:pPr lvl="2">
              <a:lnSpc>
                <a:spcPct val="100000"/>
              </a:lnSpc>
            </a:pPr>
            <a:r>
              <a:rPr lang="en-US" altLang="zh-CN" dirty="0" smtClean="0">
                <a:ea typeface="SimSun" panose="02010600030101010101" pitchFamily="2" charset="-122"/>
              </a:rPr>
              <a:t>Should reflect the </a:t>
            </a:r>
            <a:r>
              <a:rPr lang="en-US" altLang="zh-CN" dirty="0" smtClean="0">
                <a:solidFill>
                  <a:schemeClr val="accent2"/>
                </a:solidFill>
                <a:ea typeface="SimSun" panose="02010600030101010101" pitchFamily="2" charset="-122"/>
              </a:rPr>
              <a:t>cost and availability of storage at the different</a:t>
            </a:r>
            <a:r>
              <a:rPr lang="zh-CN" altLang="en-US" dirty="0" smtClean="0">
                <a:solidFill>
                  <a:schemeClr val="accent2"/>
                </a:solidFill>
                <a:ea typeface="SimSun" panose="02010600030101010101" pitchFamily="2" charset="-122"/>
              </a:rPr>
              <a:t> </a:t>
            </a:r>
            <a:r>
              <a:rPr lang="en-US" altLang="zh-CN" dirty="0" smtClean="0">
                <a:solidFill>
                  <a:schemeClr val="accent2"/>
                </a:solidFill>
                <a:ea typeface="SimSun" panose="02010600030101010101" pitchFamily="2" charset="-122"/>
              </a:rPr>
              <a:t>sites</a:t>
            </a:r>
            <a:r>
              <a:rPr lang="en-US" altLang="zh-CN" dirty="0" smtClean="0">
                <a:ea typeface="SimSun" panose="02010600030101010101" pitchFamily="2" charset="-122"/>
              </a:rPr>
              <a:t>.</a:t>
            </a:r>
          </a:p>
          <a:p>
            <a:pPr lvl="2">
              <a:lnSpc>
                <a:spcPct val="100000"/>
              </a:lnSpc>
            </a:pPr>
            <a:r>
              <a:rPr lang="en-US" altLang="zh-CN" dirty="0" smtClean="0">
                <a:ea typeface="SimSun" panose="02010600030101010101" pitchFamily="2" charset="-122"/>
              </a:rPr>
              <a:t>Typically, the cost of data storage is not relevant if compared</a:t>
            </a:r>
            <a:r>
              <a:rPr lang="zh-CN" altLang="en-US" dirty="0" smtClean="0">
                <a:ea typeface="SimSun" panose="02010600030101010101" pitchFamily="2" charset="-122"/>
              </a:rPr>
              <a:t> </a:t>
            </a:r>
            <a:r>
              <a:rPr lang="en-US" altLang="zh-CN" dirty="0" smtClean="0">
                <a:ea typeface="SimSun" panose="02010600030101010101" pitchFamily="2" charset="-122"/>
              </a:rPr>
              <a:t>with CPU, I/O, and transmission costs of applications, but </a:t>
            </a:r>
            <a:r>
              <a:rPr lang="en-US" altLang="zh-CN" dirty="0" smtClean="0">
                <a:solidFill>
                  <a:schemeClr val="accent2"/>
                </a:solidFill>
                <a:ea typeface="SimSun" panose="02010600030101010101" pitchFamily="2" charset="-122"/>
              </a:rPr>
              <a:t>the</a:t>
            </a:r>
            <a:r>
              <a:rPr lang="zh-CN" altLang="en-US" dirty="0" smtClean="0">
                <a:solidFill>
                  <a:schemeClr val="accent2"/>
                </a:solidFill>
                <a:ea typeface="SimSun" panose="02010600030101010101" pitchFamily="2" charset="-122"/>
              </a:rPr>
              <a:t> </a:t>
            </a:r>
            <a:r>
              <a:rPr lang="en-US" altLang="zh-CN" dirty="0" smtClean="0">
                <a:solidFill>
                  <a:schemeClr val="accent2"/>
                </a:solidFill>
                <a:ea typeface="SimSun" panose="02010600030101010101" pitchFamily="2" charset="-122"/>
              </a:rPr>
              <a:t>limitation of available storage at each site must be considered</a:t>
            </a:r>
            <a:r>
              <a:rPr lang="zh-CN" altLang="en-US" dirty="0" smtClean="0">
                <a:solidFill>
                  <a:schemeClr val="accent2"/>
                </a:solidFill>
                <a:ea typeface="SimSun" panose="02010600030101010101" pitchFamily="2" charset="-122"/>
              </a:rPr>
              <a:t>（云存储）</a:t>
            </a:r>
          </a:p>
        </p:txBody>
      </p:sp>
      <p:sp>
        <p:nvSpPr>
          <p:cNvPr id="4" name="矩形 3"/>
          <p:cNvSpPr/>
          <p:nvPr/>
        </p:nvSpPr>
        <p:spPr bwMode="auto">
          <a:xfrm>
            <a:off x="555625" y="1879600"/>
            <a:ext cx="6858000" cy="1214438"/>
          </a:xfrm>
          <a:prstGeom prst="rect">
            <a:avLst/>
          </a:prstGeom>
          <a:solidFill>
            <a:schemeClr val="accent6">
              <a:alpha val="6000"/>
            </a:schemeClr>
          </a:solidFill>
          <a:ln w="12700" cap="flat" cmpd="sng" algn="ctr">
            <a:solidFill>
              <a:schemeClr val="tx1"/>
            </a:solidFill>
            <a:prstDash val="solid"/>
            <a:round/>
            <a:headEnd type="none" w="med" len="med"/>
            <a:tailEnd type="none" w="med" len="med"/>
          </a:ln>
          <a:effectLst/>
        </p:spPr>
        <p:txBody>
          <a:bodyPr/>
          <a:lstStyle/>
          <a:p>
            <a:pPr>
              <a:lnSpc>
                <a:spcPct val="90000"/>
              </a:lnSpc>
              <a:defRPr/>
            </a:pPr>
            <a:endParaRPr lang="zh-CN" altLang="en-US" b="1">
              <a:ea typeface="SimSun"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96826" y="500038"/>
            <a:ext cx="7318375" cy="640432"/>
          </a:xfrm>
          <a:prstGeom prst="rect">
            <a:avLst/>
          </a:prstGeom>
        </p:spPr>
        <p:txBody>
          <a:bodyPr lIns="88240" tIns="44120" rIns="88240" bIns="44120"/>
          <a:lstStyle/>
          <a:p>
            <a:pPr algn="ctr">
              <a:lnSpc>
                <a:spcPct val="90000"/>
              </a:lnSpc>
              <a:defRPr/>
            </a:pPr>
            <a:r>
              <a:rPr lang="en-US" altLang="zh-CN" sz="3500" kern="0" dirty="0">
                <a:latin typeface="+mj-lt"/>
                <a:ea typeface="宋体" charset="-122"/>
                <a:cs typeface="+mj-cs"/>
              </a:rPr>
              <a:t>Oracle Partitioning History</a:t>
            </a:r>
          </a:p>
        </p:txBody>
      </p:sp>
      <p:pic>
        <p:nvPicPr>
          <p:cNvPr id="5" name="图片 4"/>
          <p:cNvPicPr>
            <a:picLocks noChangeAspect="1"/>
          </p:cNvPicPr>
          <p:nvPr/>
        </p:nvPicPr>
        <p:blipFill>
          <a:blip r:embed="rId3"/>
          <a:stretch>
            <a:fillRect/>
          </a:stretch>
        </p:blipFill>
        <p:spPr>
          <a:xfrm>
            <a:off x="380802" y="1292126"/>
            <a:ext cx="7957347" cy="4968552"/>
          </a:xfrm>
          <a:prstGeom prst="rect">
            <a:avLst/>
          </a:prstGeom>
        </p:spPr>
      </p:pic>
      <p:sp>
        <p:nvSpPr>
          <p:cNvPr id="3" name="矩形 2"/>
          <p:cNvSpPr/>
          <p:nvPr/>
        </p:nvSpPr>
        <p:spPr>
          <a:xfrm>
            <a:off x="2973090" y="4676502"/>
            <a:ext cx="5230961" cy="1323439"/>
          </a:xfrm>
          <a:prstGeom prst="rect">
            <a:avLst/>
          </a:prstGeom>
          <a:solidFill>
            <a:schemeClr val="tx2">
              <a:lumMod val="10000"/>
              <a:lumOff val="90000"/>
            </a:schemeClr>
          </a:solidFill>
        </p:spPr>
        <p:txBody>
          <a:bodyPr wrap="square">
            <a:spAutoFit/>
          </a:bodyPr>
          <a:lstStyle/>
          <a:p>
            <a:r>
              <a:rPr lang="en-US" altLang="zh-CN" sz="2000" dirty="0"/>
              <a:t>Oracle Database </a:t>
            </a:r>
            <a:r>
              <a:rPr lang="en-US" altLang="zh-CN" sz="2000" dirty="0" smtClean="0"/>
              <a:t>18c supports </a:t>
            </a:r>
            <a:r>
              <a:rPr lang="en-US" altLang="zh-CN" sz="2000" dirty="0"/>
              <a:t>the combination of </a:t>
            </a:r>
            <a:r>
              <a:rPr lang="en-US" altLang="zh-CN" sz="2000" dirty="0" smtClean="0"/>
              <a:t>reference partitioning with </a:t>
            </a:r>
            <a:r>
              <a:rPr lang="en-US" altLang="zh-CN" sz="2000" dirty="0"/>
              <a:t>both </a:t>
            </a:r>
            <a:r>
              <a:rPr lang="en-US" altLang="zh-CN" sz="2000" dirty="0">
                <a:solidFill>
                  <a:srgbClr val="FF0000"/>
                </a:solidFill>
              </a:rPr>
              <a:t>virtual </a:t>
            </a:r>
            <a:r>
              <a:rPr lang="en-US" altLang="zh-CN" sz="2000" dirty="0" smtClean="0">
                <a:solidFill>
                  <a:srgbClr val="FF0000"/>
                </a:solidFill>
              </a:rPr>
              <a:t>column-based </a:t>
            </a:r>
            <a:endParaRPr lang="en-US" altLang="zh-CN" sz="2000" dirty="0">
              <a:solidFill>
                <a:srgbClr val="FF0000"/>
              </a:solidFill>
            </a:endParaRPr>
          </a:p>
          <a:p>
            <a:r>
              <a:rPr lang="en-US" altLang="zh-CN" sz="2000" dirty="0" smtClean="0">
                <a:solidFill>
                  <a:srgbClr val="FF0000"/>
                </a:solidFill>
              </a:rPr>
              <a:t>partitioning and interval partitioning</a:t>
            </a:r>
            <a:endParaRPr lang="en-US" altLang="zh-CN" sz="2000" dirty="0">
              <a:solidFill>
                <a:srgbClr val="FF0000"/>
              </a:solidFill>
            </a:endParaRPr>
          </a:p>
        </p:txBody>
      </p:sp>
      <p:sp>
        <p:nvSpPr>
          <p:cNvPr id="4" name="矩形 3"/>
          <p:cNvSpPr/>
          <p:nvPr/>
        </p:nvSpPr>
        <p:spPr>
          <a:xfrm>
            <a:off x="0" y="6254641"/>
            <a:ext cx="8111281" cy="338554"/>
          </a:xfrm>
          <a:prstGeom prst="rect">
            <a:avLst/>
          </a:prstGeom>
        </p:spPr>
        <p:txBody>
          <a:bodyPr wrap="square">
            <a:spAutoFit/>
          </a:bodyPr>
          <a:lstStyle/>
          <a:p>
            <a:r>
              <a:rPr lang="zh-CN" altLang="en-US" dirty="0"/>
              <a:t>https://www.oracle.com/technetwork/database/options/partitioning/overview/index.html</a:t>
            </a:r>
          </a:p>
        </p:txBody>
      </p:sp>
    </p:spTree>
    <p:extLst>
      <p:ext uri="{BB962C8B-B14F-4D97-AF65-F5344CB8AC3E}">
        <p14:creationId xmlns:p14="http://schemas.microsoft.com/office/powerpoint/2010/main" val="128593132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标题 1"/>
          <p:cNvSpPr>
            <a:spLocks noGrp="1"/>
          </p:cNvSpPr>
          <p:nvPr>
            <p:ph type="title"/>
          </p:nvPr>
        </p:nvSpPr>
        <p:spPr/>
        <p:txBody>
          <a:bodyPr/>
          <a:lstStyle/>
          <a:p>
            <a:r>
              <a:rPr lang="en-US" altLang="zh-CN" smtClean="0">
                <a:ea typeface="SimSun" panose="02010600030101010101" pitchFamily="2" charset="-122"/>
              </a:rPr>
              <a:t>Oracle Partitions: </a:t>
            </a:r>
            <a:r>
              <a:rPr lang="en-US" altLang="zh-CN" b="0" smtClean="0">
                <a:solidFill>
                  <a:schemeClr val="tx1"/>
                </a:solidFill>
                <a:ea typeface="SimSun" panose="02010600030101010101" pitchFamily="2" charset="-122"/>
              </a:rPr>
              <a:t>range example</a:t>
            </a:r>
            <a:endParaRPr lang="zh-CN" altLang="en-US" smtClean="0">
              <a:ea typeface="SimSun" panose="02010600030101010101" pitchFamily="2" charset="-122"/>
            </a:endParaRPr>
          </a:p>
        </p:txBody>
      </p:sp>
      <p:sp>
        <p:nvSpPr>
          <p:cNvPr id="4" name="Rectangle 20"/>
          <p:cNvSpPr>
            <a:spLocks noChangeArrowheads="1"/>
          </p:cNvSpPr>
          <p:nvPr/>
        </p:nvSpPr>
        <p:spPr bwMode="auto">
          <a:xfrm>
            <a:off x="198438" y="1450975"/>
            <a:ext cx="8350250" cy="2841625"/>
          </a:xfrm>
          <a:prstGeom prst="rect">
            <a:avLst/>
          </a:prstGeom>
          <a:solidFill>
            <a:schemeClr val="accent3">
              <a:lumMod val="95000"/>
            </a:schemeClr>
          </a:solidFill>
          <a:ln w="9525">
            <a:noFill/>
            <a:miter lim="800000"/>
            <a:headEnd/>
            <a:tailEnd/>
          </a:ln>
        </p:spPr>
        <p:txBody>
          <a:bodyPr lIns="92075" tIns="46038" rIns="92075" bIns="46038">
            <a:spAutoFit/>
          </a:bodyPr>
          <a:lstStyle/>
          <a:p>
            <a:pPr defTabSz="762000">
              <a:lnSpc>
                <a:spcPct val="90000"/>
              </a:lnSpc>
              <a:defRPr/>
            </a:pPr>
            <a:r>
              <a:rPr kumimoji="1" lang="en-US" altLang="zh-CN" sz="1800" dirty="0">
                <a:latin typeface="Courier New" pitchFamily="49" charset="0"/>
              </a:rPr>
              <a:t>CREATE TABLE sales </a:t>
            </a:r>
          </a:p>
          <a:p>
            <a:pPr defTabSz="762000">
              <a:lnSpc>
                <a:spcPct val="90000"/>
              </a:lnSpc>
              <a:defRPr/>
            </a:pPr>
            <a:r>
              <a:rPr kumimoji="1" lang="en-US" altLang="zh-CN" sz="1800" dirty="0">
                <a:latin typeface="Courier New" pitchFamily="49" charset="0"/>
              </a:rPr>
              <a:t>  (</a:t>
            </a:r>
            <a:r>
              <a:rPr kumimoji="1" lang="en-US" altLang="zh-CN" sz="1800" dirty="0" err="1">
                <a:latin typeface="Courier New" pitchFamily="49" charset="0"/>
              </a:rPr>
              <a:t>acct_no</a:t>
            </a:r>
            <a:r>
              <a:rPr kumimoji="1" lang="en-US" altLang="zh-CN" sz="1800" dirty="0">
                <a:latin typeface="Courier New" pitchFamily="49" charset="0"/>
              </a:rPr>
              <a:t>      NUMBER(5),</a:t>
            </a:r>
          </a:p>
          <a:p>
            <a:pPr defTabSz="762000">
              <a:lnSpc>
                <a:spcPct val="90000"/>
              </a:lnSpc>
              <a:defRPr/>
            </a:pPr>
            <a:r>
              <a:rPr kumimoji="1" lang="en-US" altLang="zh-CN" sz="1800" dirty="0">
                <a:latin typeface="Courier New" pitchFamily="49" charset="0"/>
              </a:rPr>
              <a:t>   person       VARCHAR2(30),</a:t>
            </a:r>
          </a:p>
          <a:p>
            <a:pPr defTabSz="762000">
              <a:lnSpc>
                <a:spcPct val="90000"/>
              </a:lnSpc>
              <a:defRPr/>
            </a:pPr>
            <a:r>
              <a:rPr kumimoji="1" lang="en-US" altLang="zh-CN" sz="1800" dirty="0">
                <a:latin typeface="Courier New" pitchFamily="49" charset="0"/>
              </a:rPr>
              <a:t>   </a:t>
            </a:r>
            <a:r>
              <a:rPr kumimoji="1" lang="en-US" altLang="zh-CN" sz="1800" dirty="0" err="1">
                <a:latin typeface="Courier New" pitchFamily="49" charset="0"/>
              </a:rPr>
              <a:t>sales_amount</a:t>
            </a:r>
            <a:r>
              <a:rPr kumimoji="1" lang="en-US" altLang="zh-CN" sz="1800" dirty="0">
                <a:latin typeface="Courier New" pitchFamily="49" charset="0"/>
              </a:rPr>
              <a:t> NUMBER(8),</a:t>
            </a:r>
          </a:p>
          <a:p>
            <a:pPr defTabSz="762000">
              <a:lnSpc>
                <a:spcPct val="90000"/>
              </a:lnSpc>
              <a:defRPr/>
            </a:pPr>
            <a:r>
              <a:rPr kumimoji="1" lang="en-US" altLang="zh-CN" sz="1800" dirty="0">
                <a:latin typeface="Courier New" pitchFamily="49" charset="0"/>
              </a:rPr>
              <a:t>   </a:t>
            </a:r>
            <a:r>
              <a:rPr kumimoji="1" lang="en-US" altLang="zh-CN" sz="1800" dirty="0" err="1">
                <a:latin typeface="Courier New" pitchFamily="49" charset="0"/>
              </a:rPr>
              <a:t>week_no</a:t>
            </a:r>
            <a:r>
              <a:rPr kumimoji="1" lang="en-US" altLang="zh-CN" sz="1800" dirty="0">
                <a:latin typeface="Courier New" pitchFamily="49" charset="0"/>
              </a:rPr>
              <a:t>      NUMBER(2)) </a:t>
            </a:r>
          </a:p>
          <a:p>
            <a:pPr defTabSz="762000">
              <a:lnSpc>
                <a:spcPct val="90000"/>
              </a:lnSpc>
              <a:defRPr/>
            </a:pPr>
            <a:r>
              <a:rPr kumimoji="1" lang="en-US" altLang="zh-CN" sz="1800" dirty="0">
                <a:latin typeface="Courier New" pitchFamily="49" charset="0"/>
              </a:rPr>
              <a:t>   </a:t>
            </a:r>
            <a:r>
              <a:rPr kumimoji="1" lang="en-US" altLang="zh-CN" sz="1800" dirty="0">
                <a:solidFill>
                  <a:schemeClr val="accent6"/>
                </a:solidFill>
                <a:latin typeface="Courier New" pitchFamily="49" charset="0"/>
              </a:rPr>
              <a:t>PARTITION BY RANGE (</a:t>
            </a:r>
            <a:r>
              <a:rPr kumimoji="1" lang="en-US" altLang="zh-CN" sz="1800" dirty="0" err="1">
                <a:solidFill>
                  <a:schemeClr val="accent6"/>
                </a:solidFill>
                <a:latin typeface="Courier New" pitchFamily="49" charset="0"/>
              </a:rPr>
              <a:t>week_no</a:t>
            </a:r>
            <a:r>
              <a:rPr kumimoji="1" lang="en-US" altLang="zh-CN" sz="1800" dirty="0">
                <a:solidFill>
                  <a:schemeClr val="accent6"/>
                </a:solidFill>
                <a:latin typeface="Courier New" pitchFamily="49" charset="0"/>
              </a:rPr>
              <a:t>) </a:t>
            </a:r>
          </a:p>
          <a:p>
            <a:pPr defTabSz="762000">
              <a:lnSpc>
                <a:spcPct val="90000"/>
              </a:lnSpc>
              <a:defRPr/>
            </a:pPr>
            <a:r>
              <a:rPr kumimoji="1" lang="en-US" altLang="zh-CN" sz="1800" dirty="0">
                <a:latin typeface="Courier New" pitchFamily="49" charset="0"/>
              </a:rPr>
              <a:t>    (PARTITION P1 VALUES LESS THAN   (4) TABLESPACE data0,</a:t>
            </a:r>
          </a:p>
          <a:p>
            <a:pPr defTabSz="762000">
              <a:lnSpc>
                <a:spcPct val="90000"/>
              </a:lnSpc>
              <a:defRPr/>
            </a:pPr>
            <a:r>
              <a:rPr kumimoji="1" lang="en-US" altLang="zh-CN" sz="1800" dirty="0">
                <a:latin typeface="Courier New" pitchFamily="49" charset="0"/>
              </a:rPr>
              <a:t>     PARTITION P2 VALUES LESS THAN   (8) TABLESPACE data1,</a:t>
            </a:r>
          </a:p>
          <a:p>
            <a:pPr defTabSz="762000">
              <a:lnSpc>
                <a:spcPct val="90000"/>
              </a:lnSpc>
              <a:defRPr/>
            </a:pPr>
            <a:r>
              <a:rPr kumimoji="1" lang="en-US" altLang="zh-CN" sz="1800" dirty="0">
                <a:latin typeface="Courier New" pitchFamily="49" charset="0"/>
              </a:rPr>
              <a:t>     ...?    </a:t>
            </a:r>
          </a:p>
          <a:p>
            <a:pPr defTabSz="762000">
              <a:lnSpc>
                <a:spcPct val="90000"/>
              </a:lnSpc>
              <a:defRPr/>
            </a:pPr>
            <a:r>
              <a:rPr kumimoji="1" lang="en-US" altLang="zh-CN" sz="1800" dirty="0">
                <a:latin typeface="Courier New" pitchFamily="49" charset="0"/>
              </a:rPr>
              <a:t>    PARTITION P13 VALUES LESS THAN   (53)TABLESPACE data12                  );</a:t>
            </a:r>
          </a:p>
        </p:txBody>
      </p:sp>
      <p:sp>
        <p:nvSpPr>
          <p:cNvPr id="5" name="Rectangle 7"/>
          <p:cNvSpPr txBox="1">
            <a:spLocks noChangeArrowheads="1"/>
          </p:cNvSpPr>
          <p:nvPr/>
        </p:nvSpPr>
        <p:spPr bwMode="auto">
          <a:xfrm>
            <a:off x="1371600" y="5486400"/>
            <a:ext cx="7110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8900" tIns="44450" rIns="88900" bIns="44450"/>
          <a:lstStyle>
            <a:lvl1pPr defTabSz="877888">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77888">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77888">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77888">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77888">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77888"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buFont typeface="Arial" panose="020B0604020202020204" pitchFamily="34" charset="0"/>
              <a:buNone/>
            </a:pPr>
            <a:r>
              <a:rPr lang="en-US" altLang="zh-CN" sz="2000">
                <a:ea typeface="SimSun" panose="02010600030101010101" pitchFamily="2" charset="-122"/>
              </a:rPr>
              <a:t>Physical attributes can be set per partition</a:t>
            </a:r>
            <a:endParaRPr lang="zh-CN" altLang="en-US" sz="2000">
              <a:ea typeface="SimSun" panose="02010600030101010101" pitchFamily="2" charset="-122"/>
            </a:endParaRPr>
          </a:p>
        </p:txBody>
      </p:sp>
      <p:grpSp>
        <p:nvGrpSpPr>
          <p:cNvPr id="2" name="Group 8"/>
          <p:cNvGrpSpPr>
            <a:grpSpLocks/>
          </p:cNvGrpSpPr>
          <p:nvPr/>
        </p:nvGrpSpPr>
        <p:grpSpPr bwMode="auto">
          <a:xfrm>
            <a:off x="947738" y="4425950"/>
            <a:ext cx="393700" cy="1354138"/>
            <a:chOff x="597" y="2788"/>
            <a:chExt cx="248" cy="853"/>
          </a:xfrm>
          <a:solidFill>
            <a:schemeClr val="accent3">
              <a:lumMod val="95000"/>
            </a:schemeClr>
          </a:solidFill>
        </p:grpSpPr>
        <p:sp>
          <p:nvSpPr>
            <p:cNvPr id="7" name="Oval 9"/>
            <p:cNvSpPr>
              <a:spLocks noChangeArrowheads="1"/>
            </p:cNvSpPr>
            <p:nvPr/>
          </p:nvSpPr>
          <p:spPr bwMode="auto">
            <a:xfrm>
              <a:off x="597" y="2788"/>
              <a:ext cx="241" cy="241"/>
            </a:xfrm>
            <a:prstGeom prst="ellipse">
              <a:avLst/>
            </a:prstGeom>
            <a:grpFill/>
            <a:ln w="12700">
              <a:solidFill>
                <a:schemeClr val="bg2"/>
              </a:solidFill>
              <a:round/>
              <a:headEnd/>
              <a:tailEnd/>
            </a:ln>
          </p:spPr>
          <p:txBody>
            <a:bodyPr wrap="none" lIns="92075" tIns="46038" rIns="92075" bIns="46038" anchor="ctr"/>
            <a:lstStyle/>
            <a:p>
              <a:pPr algn="ctr">
                <a:lnSpc>
                  <a:spcPct val="90000"/>
                </a:lnSpc>
                <a:defRPr/>
              </a:pPr>
              <a:r>
                <a:rPr kumimoji="1" lang="zh-CN" altLang="en-US" sz="1800"/>
                <a:t>1</a:t>
              </a:r>
            </a:p>
          </p:txBody>
        </p:sp>
        <p:sp>
          <p:nvSpPr>
            <p:cNvPr id="8" name="Oval 10"/>
            <p:cNvSpPr>
              <a:spLocks noChangeArrowheads="1"/>
            </p:cNvSpPr>
            <p:nvPr/>
          </p:nvSpPr>
          <p:spPr bwMode="auto">
            <a:xfrm>
              <a:off x="604" y="3104"/>
              <a:ext cx="241" cy="241"/>
            </a:xfrm>
            <a:prstGeom prst="ellipse">
              <a:avLst/>
            </a:prstGeom>
            <a:grpFill/>
            <a:ln w="12700">
              <a:solidFill>
                <a:schemeClr val="bg2"/>
              </a:solidFill>
              <a:round/>
              <a:headEnd/>
              <a:tailEnd/>
            </a:ln>
          </p:spPr>
          <p:txBody>
            <a:bodyPr wrap="none" lIns="92075" tIns="46038" rIns="92075" bIns="46038" anchor="ctr"/>
            <a:lstStyle/>
            <a:p>
              <a:pPr algn="ctr">
                <a:lnSpc>
                  <a:spcPct val="90000"/>
                </a:lnSpc>
                <a:defRPr/>
              </a:pPr>
              <a:r>
                <a:rPr kumimoji="1" lang="zh-CN" altLang="en-US" sz="1800"/>
                <a:t>2</a:t>
              </a:r>
            </a:p>
          </p:txBody>
        </p:sp>
        <p:sp>
          <p:nvSpPr>
            <p:cNvPr id="9" name="Oval 11"/>
            <p:cNvSpPr>
              <a:spLocks noChangeArrowheads="1"/>
            </p:cNvSpPr>
            <p:nvPr/>
          </p:nvSpPr>
          <p:spPr bwMode="auto">
            <a:xfrm>
              <a:off x="604" y="3400"/>
              <a:ext cx="241" cy="241"/>
            </a:xfrm>
            <a:prstGeom prst="ellipse">
              <a:avLst/>
            </a:prstGeom>
            <a:grpFill/>
            <a:ln w="12700">
              <a:solidFill>
                <a:schemeClr val="bg2"/>
              </a:solidFill>
              <a:round/>
              <a:headEnd/>
              <a:tailEnd/>
            </a:ln>
          </p:spPr>
          <p:txBody>
            <a:bodyPr wrap="none" lIns="92075" tIns="46038" rIns="92075" bIns="46038" anchor="ctr"/>
            <a:lstStyle/>
            <a:p>
              <a:pPr algn="ctr">
                <a:lnSpc>
                  <a:spcPct val="90000"/>
                </a:lnSpc>
                <a:defRPr/>
              </a:pPr>
              <a:r>
                <a:rPr kumimoji="1" lang="zh-CN" altLang="en-US" sz="1800"/>
                <a:t>3</a:t>
              </a:r>
            </a:p>
          </p:txBody>
        </p:sp>
      </p:grpSp>
      <p:grpSp>
        <p:nvGrpSpPr>
          <p:cNvPr id="3" name="Group 12"/>
          <p:cNvGrpSpPr>
            <a:grpSpLocks/>
          </p:cNvGrpSpPr>
          <p:nvPr/>
        </p:nvGrpSpPr>
        <p:grpSpPr bwMode="auto">
          <a:xfrm>
            <a:off x="1371600" y="2593975"/>
            <a:ext cx="3814763" cy="2209800"/>
            <a:chOff x="864" y="1634"/>
            <a:chExt cx="2403" cy="1392"/>
          </a:xfrm>
        </p:grpSpPr>
        <p:sp>
          <p:nvSpPr>
            <p:cNvPr id="247822" name="Oval 14"/>
            <p:cNvSpPr>
              <a:spLocks noChangeArrowheads="1"/>
            </p:cNvSpPr>
            <p:nvPr/>
          </p:nvSpPr>
          <p:spPr bwMode="auto">
            <a:xfrm>
              <a:off x="2825" y="1634"/>
              <a:ext cx="200" cy="212"/>
            </a:xfrm>
            <a:prstGeom prst="ellipse">
              <a:avLst/>
            </a:pr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kumimoji="1" lang="zh-CN" altLang="en-US" sz="1800" b="0">
                  <a:ea typeface="SimSun" panose="02010600030101010101" pitchFamily="2" charset="-122"/>
                </a:rPr>
                <a:t>1</a:t>
              </a:r>
            </a:p>
          </p:txBody>
        </p:sp>
        <p:sp>
          <p:nvSpPr>
            <p:cNvPr id="247823" name="Rectangle 15"/>
            <p:cNvSpPr>
              <a:spLocks noChangeArrowheads="1"/>
            </p:cNvSpPr>
            <p:nvPr/>
          </p:nvSpPr>
          <p:spPr bwMode="auto">
            <a:xfrm>
              <a:off x="864" y="2784"/>
              <a:ext cx="2403"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nSpc>
                  <a:spcPct val="95000"/>
                </a:lnSpc>
                <a:spcBef>
                  <a:spcPct val="35000"/>
                </a:spcBef>
                <a:buClr>
                  <a:schemeClr val="hlink"/>
                </a:buClr>
                <a:buSzPct val="125000"/>
                <a:buFont typeface="Arial" panose="020B0604020202020204" pitchFamily="34" charset="0"/>
                <a:buNone/>
              </a:pPr>
              <a:r>
                <a:rPr lang="en-US" altLang="zh-CN" sz="2000" b="0">
                  <a:ea typeface="楷体_GB2312" pitchFamily="49" charset="-122"/>
                </a:rPr>
                <a:t>Partition by range (partition key)</a:t>
              </a:r>
            </a:p>
          </p:txBody>
        </p:sp>
      </p:grpSp>
      <p:grpSp>
        <p:nvGrpSpPr>
          <p:cNvPr id="6" name="Group 16"/>
          <p:cNvGrpSpPr>
            <a:grpSpLocks/>
          </p:cNvGrpSpPr>
          <p:nvPr/>
        </p:nvGrpSpPr>
        <p:grpSpPr bwMode="auto">
          <a:xfrm>
            <a:off x="1295400" y="2522538"/>
            <a:ext cx="5978525" cy="2784475"/>
            <a:chOff x="816" y="1589"/>
            <a:chExt cx="3766" cy="1754"/>
          </a:xfrm>
        </p:grpSpPr>
        <p:sp>
          <p:nvSpPr>
            <p:cNvPr id="247819" name="Rectangle 17"/>
            <p:cNvSpPr>
              <a:spLocks noChangeArrowheads="1"/>
            </p:cNvSpPr>
            <p:nvPr/>
          </p:nvSpPr>
          <p:spPr bwMode="auto">
            <a:xfrm>
              <a:off x="3365" y="1859"/>
              <a:ext cx="284" cy="728"/>
            </a:xfrm>
            <a:prstGeom prst="rect">
              <a:avLst/>
            </a:prstGeom>
            <a:solidFill>
              <a:srgbClr val="FF91A2">
                <a:alpha val="18823"/>
              </a:srgbClr>
            </a:solidFill>
            <a:ln w="12700">
              <a:solidFill>
                <a:schemeClr val="hlink"/>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楷体_GB2312" pitchFamily="49" charset="-122"/>
              </a:endParaRPr>
            </a:p>
          </p:txBody>
        </p:sp>
        <p:sp>
          <p:nvSpPr>
            <p:cNvPr id="247820" name="Oval 18"/>
            <p:cNvSpPr>
              <a:spLocks noChangeArrowheads="1"/>
            </p:cNvSpPr>
            <p:nvPr/>
          </p:nvSpPr>
          <p:spPr bwMode="auto">
            <a:xfrm>
              <a:off x="3410" y="1589"/>
              <a:ext cx="241" cy="241"/>
            </a:xfrm>
            <a:prstGeom prst="ellipse">
              <a:avLst/>
            </a:pr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kumimoji="1" lang="zh-CN" altLang="en-US" sz="1800" b="0">
                  <a:ea typeface="SimSun" panose="02010600030101010101" pitchFamily="2" charset="-122"/>
                </a:rPr>
                <a:t>2</a:t>
              </a:r>
            </a:p>
          </p:txBody>
        </p:sp>
        <p:sp>
          <p:nvSpPr>
            <p:cNvPr id="247821" name="Rectangle 19"/>
            <p:cNvSpPr>
              <a:spLocks noChangeArrowheads="1"/>
            </p:cNvSpPr>
            <p:nvPr/>
          </p:nvSpPr>
          <p:spPr bwMode="auto">
            <a:xfrm>
              <a:off x="816" y="3110"/>
              <a:ext cx="37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b="0">
                  <a:ea typeface="楷体_GB2312" pitchFamily="49" charset="-122"/>
                </a:rPr>
                <a:t>VALUES LESS THAN must be specified as a literal</a:t>
              </a:r>
              <a:endParaRPr lang="zh-CN" altLang="en-US" sz="2000" b="0">
                <a:ea typeface="楷体_GB2312" pitchFamily="49" charset="-122"/>
              </a:endParaRPr>
            </a:p>
          </p:txBody>
        </p:sp>
      </p:grpSp>
      <p:grpSp>
        <p:nvGrpSpPr>
          <p:cNvPr id="10" name="Group 4"/>
          <p:cNvGrpSpPr>
            <a:grpSpLocks/>
          </p:cNvGrpSpPr>
          <p:nvPr/>
        </p:nvGrpSpPr>
        <p:grpSpPr bwMode="auto">
          <a:xfrm>
            <a:off x="5842000" y="2438400"/>
            <a:ext cx="2432050" cy="1524000"/>
            <a:chOff x="3680" y="1536"/>
            <a:chExt cx="1532" cy="960"/>
          </a:xfrm>
        </p:grpSpPr>
        <p:sp>
          <p:nvSpPr>
            <p:cNvPr id="247817" name="Rectangle 5"/>
            <p:cNvSpPr>
              <a:spLocks noChangeArrowheads="1"/>
            </p:cNvSpPr>
            <p:nvPr/>
          </p:nvSpPr>
          <p:spPr bwMode="auto">
            <a:xfrm>
              <a:off x="3680" y="1784"/>
              <a:ext cx="1532" cy="712"/>
            </a:xfrm>
            <a:prstGeom prst="rect">
              <a:avLst/>
            </a:prstGeom>
            <a:solidFill>
              <a:schemeClr val="accent2">
                <a:alpha val="21176"/>
              </a:schemeClr>
            </a:solidFill>
            <a:ln w="12700">
              <a:solidFill>
                <a:schemeClr val="accent2"/>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楷体_GB2312" pitchFamily="49" charset="-122"/>
              </a:endParaRPr>
            </a:p>
          </p:txBody>
        </p:sp>
        <p:sp>
          <p:nvSpPr>
            <p:cNvPr id="247818" name="Oval 6"/>
            <p:cNvSpPr>
              <a:spLocks noChangeArrowheads="1"/>
            </p:cNvSpPr>
            <p:nvPr/>
          </p:nvSpPr>
          <p:spPr bwMode="auto">
            <a:xfrm>
              <a:off x="4939" y="1536"/>
              <a:ext cx="241" cy="241"/>
            </a:xfrm>
            <a:prstGeom prst="ellipse">
              <a:avLst/>
            </a:prstGeom>
            <a:noFill/>
            <a:ln w="127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0"/>
                </a:spcBef>
                <a:buClrTx/>
                <a:buSzTx/>
                <a:buFontTx/>
                <a:buNone/>
              </a:pPr>
              <a:r>
                <a:rPr kumimoji="1" lang="zh-CN" altLang="en-US" sz="1800" b="0">
                  <a:solidFill>
                    <a:schemeClr val="bg2"/>
                  </a:solidFill>
                  <a:ea typeface="SimSun" panose="02010600030101010101" pitchFamily="2" charset="-122"/>
                </a:rPr>
                <a:t>3</a:t>
              </a:r>
            </a:p>
          </p:txBody>
        </p:sp>
      </p:grpSp>
    </p:spTree>
    <p:extLst>
      <p:ext uri="{BB962C8B-B14F-4D97-AF65-F5344CB8AC3E}">
        <p14:creationId xmlns:p14="http://schemas.microsoft.com/office/powerpoint/2010/main" val="255507273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标题 1"/>
          <p:cNvSpPr>
            <a:spLocks noGrp="1"/>
          </p:cNvSpPr>
          <p:nvPr>
            <p:ph type="title"/>
          </p:nvPr>
        </p:nvSpPr>
        <p:spPr/>
        <p:txBody>
          <a:bodyPr/>
          <a:lstStyle/>
          <a:p>
            <a:r>
              <a:rPr lang="en-US" altLang="zh-CN" smtClean="0">
                <a:ea typeface="SimSun" panose="02010600030101010101" pitchFamily="2" charset="-122"/>
              </a:rPr>
              <a:t>Range Partitioning: </a:t>
            </a:r>
            <a:r>
              <a:rPr lang="en-US" altLang="zh-CN" sz="2400" smtClean="0">
                <a:ea typeface="SimSun" panose="02010600030101010101" pitchFamily="2" charset="-122"/>
              </a:rPr>
              <a:t>Multicolumn Partitioning Keys</a:t>
            </a:r>
            <a:endParaRPr lang="zh-CN" altLang="en-US" sz="2400" smtClean="0">
              <a:ea typeface="SimSun" panose="02010600030101010101" pitchFamily="2" charset="-122"/>
            </a:endParaRPr>
          </a:p>
        </p:txBody>
      </p:sp>
      <p:sp>
        <p:nvSpPr>
          <p:cNvPr id="248835" name="内容占位符 2"/>
          <p:cNvSpPr>
            <a:spLocks noGrp="1"/>
          </p:cNvSpPr>
          <p:nvPr>
            <p:ph idx="1"/>
          </p:nvPr>
        </p:nvSpPr>
        <p:spPr>
          <a:xfrm>
            <a:off x="484188" y="1379538"/>
            <a:ext cx="8072437" cy="1785937"/>
          </a:xfrm>
        </p:spPr>
        <p:txBody>
          <a:bodyPr/>
          <a:lstStyle/>
          <a:p>
            <a:pPr>
              <a:buFont typeface="Arial" panose="020B0604020202020204" pitchFamily="34" charset="0"/>
              <a:buNone/>
            </a:pPr>
            <a:r>
              <a:rPr lang="en-US" altLang="zh-CN" dirty="0" smtClean="0">
                <a:ea typeface="SimSun" panose="02010600030101010101" pitchFamily="2" charset="-122"/>
              </a:rPr>
              <a:t>Multicolumn partitioning keys are useful when:</a:t>
            </a:r>
          </a:p>
          <a:p>
            <a:pPr lvl="1"/>
            <a:r>
              <a:rPr lang="en-US" altLang="zh-CN" dirty="0" smtClean="0">
                <a:ea typeface="SimSun" panose="02010600030101010101" pitchFamily="2" charset="-122"/>
              </a:rPr>
              <a:t>Multiple columns are related</a:t>
            </a:r>
          </a:p>
          <a:p>
            <a:pPr lvl="1"/>
            <a:r>
              <a:rPr lang="en-US" altLang="zh-CN" dirty="0" smtClean="0">
                <a:ea typeface="SimSun" panose="02010600030101010101" pitchFamily="2" charset="-122"/>
              </a:rPr>
              <a:t>Multiple columns make up the table’s</a:t>
            </a:r>
            <a:r>
              <a:rPr lang="zh-CN" altLang="en-US" dirty="0" smtClean="0">
                <a:ea typeface="SimSun" panose="02010600030101010101" pitchFamily="2" charset="-122"/>
              </a:rPr>
              <a:t> </a:t>
            </a:r>
            <a:r>
              <a:rPr lang="en-US" altLang="zh-CN" dirty="0" smtClean="0">
                <a:ea typeface="SimSun" panose="02010600030101010101" pitchFamily="2" charset="-122"/>
              </a:rPr>
              <a:t>primary key</a:t>
            </a:r>
          </a:p>
          <a:p>
            <a:pPr lvl="1"/>
            <a:r>
              <a:rPr lang="en-US" altLang="zh-CN" dirty="0" smtClean="0">
                <a:ea typeface="SimSun" panose="02010600030101010101" pitchFamily="2" charset="-122"/>
              </a:rPr>
              <a:t>A date is represented as three number columns instead of as a DATE column</a:t>
            </a:r>
            <a:endParaRPr lang="zh-CN" altLang="en-US" dirty="0" smtClean="0">
              <a:ea typeface="SimSun" panose="02010600030101010101" pitchFamily="2" charset="-122"/>
            </a:endParaRPr>
          </a:p>
          <a:p>
            <a:endParaRPr lang="zh-CN" altLang="en-US" dirty="0" smtClean="0">
              <a:ea typeface="SimSun" panose="02010600030101010101" pitchFamily="2" charset="-122"/>
            </a:endParaRPr>
          </a:p>
        </p:txBody>
      </p:sp>
      <p:sp>
        <p:nvSpPr>
          <p:cNvPr id="122884" name="Rectangle 6"/>
          <p:cNvSpPr>
            <a:spLocks noChangeArrowheads="1"/>
          </p:cNvSpPr>
          <p:nvPr/>
        </p:nvSpPr>
        <p:spPr bwMode="auto">
          <a:xfrm>
            <a:off x="484188" y="3524250"/>
            <a:ext cx="7889875" cy="2530475"/>
          </a:xfrm>
          <a:prstGeom prst="rect">
            <a:avLst/>
          </a:prstGeom>
          <a:solidFill>
            <a:schemeClr val="accent6">
              <a:lumMod val="20000"/>
              <a:lumOff val="80000"/>
            </a:schemeClr>
          </a:solidFill>
          <a:ln>
            <a:noFill/>
          </a:ln>
        </p:spPr>
        <p:txBody>
          <a:bodyPr lIns="92075" tIns="46038" rIns="92075" bIns="46038">
            <a:spAutoFit/>
          </a:bodyPr>
          <a:lstStyle>
            <a:lvl1pPr defTabSz="76200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76200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7620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7620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76200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7620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7620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7620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7620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CREATE TABLE sales </a:t>
            </a:r>
          </a:p>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  (</a:t>
            </a:r>
            <a:r>
              <a:rPr kumimoji="1" lang="en-US" altLang="zh-CN" sz="1600" b="0" dirty="0" err="1" smtClean="0">
                <a:latin typeface="Courier New" panose="02070309020205020404" pitchFamily="49" charset="0"/>
                <a:ea typeface="SimSun" panose="02010600030101010101" pitchFamily="2" charset="-122"/>
              </a:rPr>
              <a:t>acct_no</a:t>
            </a:r>
            <a:r>
              <a:rPr kumimoji="1" lang="en-US" altLang="zh-CN" sz="1600" b="0" dirty="0" smtClean="0">
                <a:latin typeface="Courier New" panose="02070309020205020404" pitchFamily="49" charset="0"/>
                <a:ea typeface="SimSun" panose="02010600030101010101" pitchFamily="2" charset="-122"/>
              </a:rPr>
              <a:t>      NUMBER(5),</a:t>
            </a:r>
          </a:p>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   person       VARCHAR2(30),</a:t>
            </a:r>
          </a:p>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   </a:t>
            </a:r>
            <a:r>
              <a:rPr kumimoji="1" lang="en-US" altLang="zh-CN" sz="1600" b="0" dirty="0" err="1" smtClean="0">
                <a:latin typeface="Courier New" panose="02070309020205020404" pitchFamily="49" charset="0"/>
                <a:ea typeface="SimSun" panose="02010600030101010101" pitchFamily="2" charset="-122"/>
              </a:rPr>
              <a:t>sales_amount</a:t>
            </a:r>
            <a:r>
              <a:rPr kumimoji="1" lang="en-US" altLang="zh-CN" sz="1600" b="0" dirty="0" smtClean="0">
                <a:latin typeface="Courier New" panose="02070309020205020404" pitchFamily="49" charset="0"/>
                <a:ea typeface="SimSun" panose="02010600030101010101" pitchFamily="2" charset="-122"/>
              </a:rPr>
              <a:t> NUMBER(8),</a:t>
            </a:r>
          </a:p>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   year         NUMBER(4),</a:t>
            </a:r>
          </a:p>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   month        NUMBER(2),</a:t>
            </a:r>
          </a:p>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   day          NUMBER(2))</a:t>
            </a:r>
          </a:p>
          <a:p>
            <a:pPr>
              <a:spcBef>
                <a:spcPct val="0"/>
              </a:spcBef>
              <a:buClrTx/>
              <a:buSzTx/>
              <a:buFontTx/>
              <a:buNone/>
              <a:defRPr/>
            </a:pPr>
            <a:r>
              <a:rPr kumimoji="1" lang="en-US" altLang="zh-CN" sz="1600" b="0" dirty="0" smtClean="0">
                <a:solidFill>
                  <a:schemeClr val="bg2"/>
                </a:solidFill>
                <a:latin typeface="Courier New" panose="02070309020205020404" pitchFamily="49" charset="0"/>
                <a:ea typeface="SimSun" panose="02010600030101010101" pitchFamily="2" charset="-122"/>
              </a:rPr>
              <a:t>  </a:t>
            </a:r>
            <a:r>
              <a:rPr kumimoji="1" lang="en-US" altLang="zh-CN" sz="1600" b="0" dirty="0" smtClean="0">
                <a:solidFill>
                  <a:srgbClr val="3366FF"/>
                </a:solidFill>
                <a:latin typeface="Courier New" panose="02070309020205020404" pitchFamily="49" charset="0"/>
                <a:ea typeface="SimSun" panose="02010600030101010101" pitchFamily="2" charset="-122"/>
              </a:rPr>
              <a:t>PARTITION BY RANGE(</a:t>
            </a:r>
            <a:r>
              <a:rPr kumimoji="1" lang="en-US" altLang="zh-CN" sz="1600" b="0" dirty="0" err="1" smtClean="0">
                <a:solidFill>
                  <a:srgbClr val="3366FF"/>
                </a:solidFill>
                <a:latin typeface="Courier New" panose="02070309020205020404" pitchFamily="49" charset="0"/>
                <a:ea typeface="SimSun" panose="02010600030101010101" pitchFamily="2" charset="-122"/>
              </a:rPr>
              <a:t>year,month,day</a:t>
            </a:r>
            <a:r>
              <a:rPr kumimoji="1" lang="en-US" altLang="zh-CN" sz="1600" b="0" dirty="0" smtClean="0">
                <a:solidFill>
                  <a:srgbClr val="3366FF"/>
                </a:solidFill>
                <a:latin typeface="Courier New" panose="02070309020205020404" pitchFamily="49" charset="0"/>
                <a:ea typeface="SimSun" panose="02010600030101010101" pitchFamily="2" charset="-122"/>
              </a:rPr>
              <a:t>)</a:t>
            </a:r>
            <a:r>
              <a:rPr kumimoji="1" lang="en-US" altLang="zh-CN" sz="1600" b="0" dirty="0" smtClean="0">
                <a:solidFill>
                  <a:schemeClr val="bg2"/>
                </a:solidFill>
                <a:latin typeface="Courier New" panose="02070309020205020404" pitchFamily="49" charset="0"/>
                <a:ea typeface="SimSun" panose="02010600030101010101" pitchFamily="2" charset="-122"/>
              </a:rPr>
              <a:t> </a:t>
            </a:r>
          </a:p>
          <a:p>
            <a:pPr>
              <a:spcBef>
                <a:spcPct val="0"/>
              </a:spcBef>
              <a:buClrTx/>
              <a:buSzTx/>
              <a:buFontTx/>
              <a:buNone/>
              <a:defRPr/>
            </a:pPr>
            <a:r>
              <a:rPr kumimoji="1" lang="en-US" altLang="zh-CN" sz="1600" b="0" dirty="0" smtClean="0">
                <a:solidFill>
                  <a:schemeClr val="bg2"/>
                </a:solidFill>
                <a:latin typeface="Courier New" panose="02070309020205020404" pitchFamily="49" charset="0"/>
                <a:ea typeface="SimSun" panose="02010600030101010101" pitchFamily="2" charset="-122"/>
              </a:rPr>
              <a:t>  </a:t>
            </a:r>
            <a:r>
              <a:rPr kumimoji="1" lang="en-US" altLang="zh-CN" sz="1600" b="0" dirty="0" smtClean="0">
                <a:latin typeface="Courier New" panose="02070309020205020404" pitchFamily="49" charset="0"/>
                <a:ea typeface="SimSun" panose="02010600030101010101" pitchFamily="2" charset="-122"/>
              </a:rPr>
              <a:t>(PARTITION P1 VALUES LESS THAN(1997,01,32),</a:t>
            </a:r>
          </a:p>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   PARTITION P2 VALUES LESS THAN(1997,02,29),</a:t>
            </a:r>
          </a:p>
          <a:p>
            <a:pPr>
              <a:spcBef>
                <a:spcPct val="0"/>
              </a:spcBef>
              <a:buClrTx/>
              <a:buSzTx/>
              <a:buFontTx/>
              <a:buNone/>
              <a:defRPr/>
            </a:pPr>
            <a:r>
              <a:rPr kumimoji="1" lang="en-US" altLang="zh-CN" sz="1600" b="0" dirty="0" smtClean="0">
                <a:latin typeface="Courier New" panose="02070309020205020404" pitchFamily="49" charset="0"/>
                <a:ea typeface="SimSun" panose="02010600030101010101" pitchFamily="2" charset="-122"/>
              </a:rPr>
              <a:t>   PARTITION P3 VALUES LESS THAN(MAXVALUE,MAXVALUE,MAXVALUE));</a:t>
            </a:r>
          </a:p>
        </p:txBody>
      </p:sp>
    </p:spTree>
    <p:extLst>
      <p:ext uri="{BB962C8B-B14F-4D97-AF65-F5344CB8AC3E}">
        <p14:creationId xmlns:p14="http://schemas.microsoft.com/office/powerpoint/2010/main" val="1900969428"/>
      </p:ext>
    </p:extLst>
  </p:cSld>
  <p:clrMapOvr>
    <a:masterClrMapping/>
  </p:clrMapOvr>
  <p:transition>
    <p:pull dir="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Range </a:t>
            </a:r>
            <a:r>
              <a:rPr lang="en-US" altLang="zh-CN" dirty="0" smtClean="0"/>
              <a:t>Partitioning &amp; </a:t>
            </a:r>
            <a:r>
              <a:rPr lang="en-US" altLang="zh-CN" dirty="0"/>
              <a:t>Interval </a:t>
            </a:r>
            <a:r>
              <a:rPr lang="en-US" altLang="zh-CN" dirty="0" smtClean="0"/>
              <a:t>Partitioning(11g)</a:t>
            </a:r>
            <a:endParaRPr lang="zh-CN" altLang="en-US" dirty="0"/>
          </a:p>
        </p:txBody>
      </p:sp>
      <p:sp>
        <p:nvSpPr>
          <p:cNvPr id="3" name="内容占位符 2"/>
          <p:cNvSpPr>
            <a:spLocks noGrp="1"/>
          </p:cNvSpPr>
          <p:nvPr>
            <p:ph idx="1"/>
          </p:nvPr>
        </p:nvSpPr>
        <p:spPr>
          <a:xfrm>
            <a:off x="269875" y="1379538"/>
            <a:ext cx="8556625" cy="4786312"/>
          </a:xfrm>
        </p:spPr>
        <p:txBody>
          <a:bodyPr/>
          <a:lstStyle/>
          <a:p>
            <a:r>
              <a:rPr lang="en-US" altLang="zh-CN" dirty="0"/>
              <a:t>Interval partitioning is an extension to range partitioning in which, </a:t>
            </a:r>
            <a:r>
              <a:rPr lang="en-US" altLang="zh-CN" dirty="0" smtClean="0"/>
              <a:t>beyond a point in time, partitions </a:t>
            </a:r>
            <a:r>
              <a:rPr lang="en-US" altLang="zh-CN" dirty="0"/>
              <a:t>are defined by an interval. </a:t>
            </a:r>
            <a:endParaRPr lang="en-US" altLang="zh-CN" dirty="0" smtClean="0"/>
          </a:p>
          <a:p>
            <a:r>
              <a:rPr lang="en-US" altLang="zh-CN" dirty="0" smtClean="0"/>
              <a:t>Interval </a:t>
            </a:r>
            <a:r>
              <a:rPr lang="en-US" altLang="zh-CN" dirty="0"/>
              <a:t>partitions are automatically created by the database when data is inserted into the partition</a:t>
            </a:r>
            <a:endParaRPr lang="zh-CN" altLang="en-US" dirty="0"/>
          </a:p>
        </p:txBody>
      </p:sp>
      <p:sp>
        <p:nvSpPr>
          <p:cNvPr id="4" name="Rectangle 1"/>
          <p:cNvSpPr>
            <a:spLocks noChangeArrowheads="1"/>
          </p:cNvSpPr>
          <p:nvPr/>
        </p:nvSpPr>
        <p:spPr bwMode="auto">
          <a:xfrm>
            <a:off x="452810" y="3294119"/>
            <a:ext cx="7992888" cy="2554545"/>
          </a:xfrm>
          <a:prstGeom prst="rect">
            <a:avLst/>
          </a:prstGeom>
          <a:solidFill>
            <a:schemeClr val="tx2">
              <a:lumMod val="10000"/>
              <a:lumOff val="9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chemeClr val="tx1"/>
                </a:solidFill>
                <a:effectLst/>
                <a:latin typeface="Arial Unicode MS" panose="020B0604020202020204" pitchFamily="34" charset="-122"/>
              </a:rPr>
              <a:t>CREATE TABLE salestable (s_productid NUMBER, s_saledate DATE, s_custid NUMBER, s_totalprice NUMBER) </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FF0000"/>
                </a:solidFill>
                <a:effectLst/>
                <a:latin typeface="Arial Unicode MS" panose="020B0604020202020204" pitchFamily="34" charset="-122"/>
              </a:rPr>
              <a:t>PARTITION BY RANGE</a:t>
            </a:r>
            <a:r>
              <a:rPr kumimoji="0" lang="zh-CN" altLang="zh-CN" b="0" i="0" u="none" strike="noStrike" cap="none" normalizeH="0" baseline="0" dirty="0" smtClean="0">
                <a:ln>
                  <a:noFill/>
                </a:ln>
                <a:solidFill>
                  <a:schemeClr val="tx1"/>
                </a:solidFill>
                <a:effectLst/>
                <a:latin typeface="Arial Unicode MS" panose="020B0604020202020204" pitchFamily="34" charset="-122"/>
              </a:rPr>
              <a:t>(s_saledate) </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smtClean="0">
                <a:ln>
                  <a:noFill/>
                </a:ln>
                <a:solidFill>
                  <a:srgbClr val="FF0000"/>
                </a:solidFill>
                <a:effectLst/>
                <a:latin typeface="Arial Unicode MS" panose="020B0604020202020204" pitchFamily="34" charset="-122"/>
              </a:rPr>
              <a:t>INTERVAL(NUMTOYMINTERVAL</a:t>
            </a:r>
            <a:r>
              <a:rPr kumimoji="0" lang="zh-CN" altLang="zh-CN" b="0" i="0" u="none" strike="noStrike" cap="none" normalizeH="0" baseline="0" dirty="0" smtClean="0">
                <a:ln>
                  <a:noFill/>
                </a:ln>
                <a:solidFill>
                  <a:schemeClr val="tx1"/>
                </a:solidFill>
                <a:effectLst/>
                <a:latin typeface="Arial Unicode MS" panose="020B0604020202020204" pitchFamily="34" charset="-122"/>
              </a:rPr>
              <a:t>(1,'MONTH')) STORE IN (tbs1,tbs2,tbs3,tbs4)</a:t>
            </a:r>
            <a:endParaRPr kumimoji="0" lang="en-US" altLang="zh-CN"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latin typeface="Arial Unicode MS" panose="020B0604020202020204" pitchFamily="34" charset="-122"/>
              </a:rPr>
              <a:t> </a:t>
            </a:r>
            <a:r>
              <a:rPr lang="en-US" altLang="zh-CN" sz="1200" dirty="0" smtClean="0">
                <a:latin typeface="Arial Unicode MS" panose="020B0604020202020204" pitchFamily="34" charset="-122"/>
              </a:rPr>
              <a:t> </a:t>
            </a:r>
            <a:r>
              <a:rPr kumimoji="0" lang="zh-CN" altLang="zh-CN" sz="1200" b="0" i="0" u="none" strike="noStrike" cap="none" normalizeH="0" baseline="0" dirty="0" smtClean="0">
                <a:ln>
                  <a:noFill/>
                </a:ln>
                <a:solidFill>
                  <a:schemeClr val="tx1"/>
                </a:solidFill>
                <a:effectLst/>
                <a:latin typeface="Arial Unicode MS" panose="020B0604020202020204" pitchFamily="34" charset="-122"/>
              </a:rPr>
              <a:t> (PARTITION sal05q1 VALUES LESS THAN (TO_DATE('01-APR-2005', 'DD-MON-YYYY')) TABLESPACE tbs1, </a:t>
            </a:r>
            <a:endParaRPr kumimoji="0" lang="en-US" altLang="zh-CN" sz="12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latin typeface="Arial Unicode MS" panose="020B0604020202020204" pitchFamily="34" charset="-122"/>
              </a:rPr>
              <a:t>   </a:t>
            </a:r>
            <a:r>
              <a:rPr kumimoji="0" lang="zh-CN" altLang="zh-CN" sz="1200" b="0" i="0" u="none" strike="noStrike" cap="none" normalizeH="0" baseline="0" dirty="0" smtClean="0">
                <a:ln>
                  <a:noFill/>
                </a:ln>
                <a:solidFill>
                  <a:schemeClr val="tx1"/>
                </a:solidFill>
                <a:effectLst/>
                <a:latin typeface="Arial Unicode MS" panose="020B0604020202020204" pitchFamily="34" charset="-122"/>
              </a:rPr>
              <a:t>PARTITION sal05q2 VALUES LESS THAN (TO_DATE('01-JUL-2005', 'DD-MON-YYYY')) TABLESPACE tbs2,</a:t>
            </a:r>
            <a:endParaRPr kumimoji="0" lang="en-US" altLang="zh-CN" sz="12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smtClean="0">
                <a:latin typeface="Arial Unicode MS" panose="020B0604020202020204" pitchFamily="34" charset="-122"/>
              </a:rPr>
              <a:t>  </a:t>
            </a:r>
            <a:r>
              <a:rPr kumimoji="0" lang="zh-CN" altLang="zh-CN" sz="1200" b="0" i="0" u="none" strike="noStrike" cap="none" normalizeH="0" baseline="0" dirty="0" smtClean="0">
                <a:ln>
                  <a:noFill/>
                </a:ln>
                <a:solidFill>
                  <a:schemeClr val="tx1"/>
                </a:solidFill>
                <a:effectLst/>
                <a:latin typeface="Arial Unicode MS" panose="020B0604020202020204" pitchFamily="34" charset="-122"/>
              </a:rPr>
              <a:t> PARTITION sal05q3 VALUES LESS THAN (TO_DATE('01-OCT-2005', 'DD-MON-YYYY')) TABLESPACE tbs3,</a:t>
            </a:r>
            <a:endParaRPr kumimoji="0" lang="en-US" altLang="zh-CN" sz="12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Arial Unicode MS" panose="020B0604020202020204" pitchFamily="34" charset="-122"/>
              </a:rPr>
              <a:t>   </a:t>
            </a:r>
            <a:r>
              <a:rPr kumimoji="0" lang="zh-CN" altLang="zh-CN" sz="1200" b="0" i="0" u="none" strike="noStrike" cap="none" normalizeH="0" baseline="0" dirty="0" smtClean="0">
                <a:ln>
                  <a:noFill/>
                </a:ln>
                <a:solidFill>
                  <a:schemeClr val="tx1"/>
                </a:solidFill>
                <a:effectLst/>
                <a:latin typeface="Arial Unicode MS" panose="020B0604020202020204" pitchFamily="34" charset="-122"/>
              </a:rPr>
              <a:t>PARTITION sal05q4 VALUES LESS THAN (TO_DATE('01-JAN-2006', 'DD-MON-YYYY')) TABLESPACE tbs4,</a:t>
            </a:r>
            <a:endParaRPr kumimoji="0" lang="en-US" altLang="zh-CN" sz="12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latin typeface="Arial Unicode MS" panose="020B0604020202020204" pitchFamily="34" charset="-122"/>
              </a:rPr>
              <a:t> </a:t>
            </a:r>
            <a:r>
              <a:rPr lang="en-US" altLang="zh-CN" sz="1200" dirty="0" smtClean="0">
                <a:latin typeface="Arial Unicode MS" panose="020B0604020202020204" pitchFamily="34" charset="-122"/>
              </a:rPr>
              <a:t> </a:t>
            </a:r>
            <a:r>
              <a:rPr kumimoji="0" lang="zh-CN" altLang="zh-CN" sz="1200" b="0" i="0" u="none" strike="noStrike" cap="none" normalizeH="0" baseline="0" dirty="0" smtClean="0">
                <a:ln>
                  <a:noFill/>
                </a:ln>
                <a:solidFill>
                  <a:schemeClr val="tx1"/>
                </a:solidFill>
                <a:effectLst/>
                <a:latin typeface="Arial Unicode MS" panose="020B0604020202020204" pitchFamily="34" charset="-122"/>
              </a:rPr>
              <a:t> PARTITION sal06q1 VALUES LESS THAN (TO_DATE('01-APR-2006', 'DD-MON-YYYY')) TABLESPACE tbs1, </a:t>
            </a:r>
            <a:endParaRPr kumimoji="0" lang="en-US" altLang="zh-CN" sz="12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latin typeface="Arial Unicode MS" panose="020B0604020202020204" pitchFamily="34" charset="-122"/>
              </a:rPr>
              <a:t> </a:t>
            </a:r>
            <a:r>
              <a:rPr lang="en-US" altLang="zh-CN" sz="1200" dirty="0" smtClean="0">
                <a:latin typeface="Arial Unicode MS" panose="020B0604020202020204" pitchFamily="34" charset="-122"/>
              </a:rPr>
              <a:t>  </a:t>
            </a:r>
            <a:r>
              <a:rPr kumimoji="0" lang="zh-CN" altLang="zh-CN" sz="1200" b="0" i="0" u="none" strike="noStrike" cap="none" normalizeH="0" baseline="0" dirty="0" smtClean="0">
                <a:ln>
                  <a:noFill/>
                </a:ln>
                <a:solidFill>
                  <a:schemeClr val="tx1"/>
                </a:solidFill>
                <a:effectLst/>
                <a:latin typeface="Arial Unicode MS" panose="020B0604020202020204" pitchFamily="34" charset="-122"/>
              </a:rPr>
              <a:t>PARTITION sal06q2 VALUES LESS THAN (TO_DATE('01-JUL-2006', 'DD-MON-YYYY')) TABLESPACE tbs2, </a:t>
            </a:r>
            <a:endParaRPr kumimoji="0" lang="en-US" altLang="zh-CN" sz="12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latin typeface="Arial Unicode MS" panose="020B0604020202020204" pitchFamily="34" charset="-122"/>
              </a:rPr>
              <a:t> </a:t>
            </a:r>
            <a:r>
              <a:rPr lang="en-US" altLang="zh-CN" sz="1200" dirty="0" smtClean="0">
                <a:latin typeface="Arial Unicode MS" panose="020B0604020202020204" pitchFamily="34" charset="-122"/>
              </a:rPr>
              <a:t>  </a:t>
            </a:r>
            <a:r>
              <a:rPr kumimoji="0" lang="zh-CN" altLang="zh-CN" sz="1200" b="0" i="0" u="none" strike="noStrike" cap="none" normalizeH="0" baseline="0" dirty="0" smtClean="0">
                <a:ln>
                  <a:noFill/>
                </a:ln>
                <a:solidFill>
                  <a:schemeClr val="tx1"/>
                </a:solidFill>
                <a:effectLst/>
                <a:latin typeface="Arial Unicode MS" panose="020B0604020202020204" pitchFamily="34" charset="-122"/>
              </a:rPr>
              <a:t>PARTITION sal06q3 VALUES LESS THAN (TO_DATE('01-OCT-2006', 'DD-MON-YYYY')) TABLESPACE tbs3,</a:t>
            </a:r>
            <a:endParaRPr kumimoji="0" lang="en-US" altLang="zh-CN" sz="1200" b="0" i="0" u="none" strike="noStrike" cap="none" normalizeH="0" baseline="0" dirty="0" smtClean="0">
              <a:ln>
                <a:noFill/>
              </a:ln>
              <a:solidFill>
                <a:schemeClr val="tx1"/>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200" dirty="0">
                <a:latin typeface="Arial Unicode MS" panose="020B0604020202020204" pitchFamily="34" charset="-122"/>
              </a:rPr>
              <a:t> </a:t>
            </a:r>
            <a:r>
              <a:rPr lang="en-US" altLang="zh-CN" sz="1200" dirty="0" smtClean="0">
                <a:latin typeface="Arial Unicode MS" panose="020B0604020202020204" pitchFamily="34" charset="-122"/>
              </a:rPr>
              <a:t>  </a:t>
            </a:r>
            <a:r>
              <a:rPr kumimoji="0" lang="zh-CN" altLang="zh-CN" sz="1200" b="0" i="0" u="none" strike="noStrike" cap="none" normalizeH="0" baseline="0" dirty="0" smtClean="0">
                <a:ln>
                  <a:noFill/>
                </a:ln>
                <a:solidFill>
                  <a:schemeClr val="tx1"/>
                </a:solidFill>
                <a:effectLst/>
                <a:latin typeface="Arial Unicode MS" panose="020B0604020202020204" pitchFamily="34" charset="-122"/>
              </a:rPr>
              <a:t>PARTITION sal06q4 VALUES LESS THAN (TO_DATE('01-JAN-2007', 'DD-MON-YYYY')) TABLESPACE tbs4);</a:t>
            </a:r>
            <a:r>
              <a:rPr kumimoji="0" lang="zh-CN" altLang="zh-CN" sz="12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92676184"/>
      </p:ext>
    </p:extLst>
  </p:cSld>
  <p:clrMapOvr>
    <a:masterClrMapping/>
  </p:clrMapOvr>
  <p:transition>
    <p:pull dir="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标题 1"/>
          <p:cNvSpPr>
            <a:spLocks noGrp="1"/>
          </p:cNvSpPr>
          <p:nvPr>
            <p:ph type="title"/>
          </p:nvPr>
        </p:nvSpPr>
        <p:spPr/>
        <p:txBody>
          <a:bodyPr/>
          <a:lstStyle/>
          <a:p>
            <a:r>
              <a:rPr lang="en-US" altLang="zh-CN" smtClean="0">
                <a:ea typeface="SimSun" panose="02010600030101010101" pitchFamily="2" charset="-122"/>
              </a:rPr>
              <a:t>Hash Partitioning: Example</a:t>
            </a:r>
            <a:endParaRPr lang="zh-CN" altLang="en-US" smtClean="0">
              <a:ea typeface="SimSun" panose="02010600030101010101" pitchFamily="2" charset="-122"/>
            </a:endParaRPr>
          </a:p>
        </p:txBody>
      </p:sp>
      <p:sp>
        <p:nvSpPr>
          <p:cNvPr id="4" name="Rectangle 3"/>
          <p:cNvSpPr>
            <a:spLocks noChangeArrowheads="1"/>
          </p:cNvSpPr>
          <p:nvPr/>
        </p:nvSpPr>
        <p:spPr bwMode="blackWhite">
          <a:xfrm>
            <a:off x="555625" y="1450975"/>
            <a:ext cx="7175500" cy="2771775"/>
          </a:xfrm>
          <a:prstGeom prst="rect">
            <a:avLst/>
          </a:prstGeom>
          <a:solidFill>
            <a:schemeClr val="accent3">
              <a:lumMod val="95000"/>
            </a:schemeClr>
          </a:solidFill>
          <a:ln w="12700">
            <a:solidFill>
              <a:schemeClr val="bg2"/>
            </a:solidFill>
            <a:miter lim="800000"/>
            <a:headEnd/>
            <a:tailEnd/>
          </a:ln>
          <a:effectLst>
            <a:outerShdw dist="89803" dir="2700000" algn="ctr" rotWithShape="0">
              <a:schemeClr val="bg2"/>
            </a:outerShdw>
          </a:effectLst>
        </p:spPr>
        <p:txBody>
          <a:bodyPr lIns="92075" tIns="46038" rIns="92075" bIns="46038">
            <a:spAutoFit/>
          </a:bodyPr>
          <a:lstStyle/>
          <a:p>
            <a:pPr defTabSz="400050">
              <a:lnSpc>
                <a:spcPct val="125000"/>
              </a:lnSpc>
              <a:tabLst>
                <a:tab pos="400050" algn="r"/>
                <a:tab pos="673100" algn="l"/>
              </a:tabLst>
              <a:defRPr/>
            </a:pPr>
            <a:r>
              <a:rPr kumimoji="1" lang="en-US" altLang="zh-CN" sz="2000" dirty="0">
                <a:latin typeface="Courier New" pitchFamily="49" charset="0"/>
                <a:ea typeface="宋体" pitchFamily="2" charset="-122"/>
              </a:rPr>
              <a:t>CREATE TABLE product</a:t>
            </a:r>
          </a:p>
          <a:p>
            <a:pPr defTabSz="400050">
              <a:lnSpc>
                <a:spcPct val="125000"/>
              </a:lnSpc>
              <a:tabLst>
                <a:tab pos="400050" algn="r"/>
                <a:tab pos="673100" algn="l"/>
              </a:tabLst>
              <a:defRPr/>
            </a:pPr>
            <a:r>
              <a:rPr kumimoji="1" lang="en-US" altLang="zh-CN" sz="2000" dirty="0">
                <a:latin typeface="Courier New" pitchFamily="49" charset="0"/>
                <a:ea typeface="宋体" pitchFamily="2" charset="-122"/>
              </a:rPr>
              <a:t>(id     NUMBER(5),</a:t>
            </a:r>
          </a:p>
          <a:p>
            <a:pPr defTabSz="400050">
              <a:lnSpc>
                <a:spcPct val="125000"/>
              </a:lnSpc>
              <a:tabLst>
                <a:tab pos="400050" algn="r"/>
                <a:tab pos="673100" algn="l"/>
              </a:tabLst>
              <a:defRPr/>
            </a:pPr>
            <a:r>
              <a:rPr kumimoji="1" lang="en-US" altLang="zh-CN" sz="2000" dirty="0">
                <a:latin typeface="Courier New" pitchFamily="49" charset="0"/>
                <a:ea typeface="宋体" pitchFamily="2" charset="-122"/>
              </a:rPr>
              <a:t> name   VARCHAR2(30),</a:t>
            </a:r>
          </a:p>
          <a:p>
            <a:pPr defTabSz="400050">
              <a:lnSpc>
                <a:spcPct val="125000"/>
              </a:lnSpc>
              <a:tabLst>
                <a:tab pos="400050" algn="r"/>
                <a:tab pos="673100" algn="l"/>
              </a:tabLst>
              <a:defRPr/>
            </a:pPr>
            <a:r>
              <a:rPr kumimoji="1" lang="en-US" altLang="zh-CN" sz="2000" dirty="0">
                <a:latin typeface="Courier New" pitchFamily="49" charset="0"/>
                <a:ea typeface="宋体" pitchFamily="2" charset="-122"/>
              </a:rPr>
              <a:t> amount NUMBER(5))</a:t>
            </a:r>
          </a:p>
          <a:p>
            <a:pPr defTabSz="400050">
              <a:lnSpc>
                <a:spcPct val="125000"/>
              </a:lnSpc>
              <a:tabLst>
                <a:tab pos="400050" algn="r"/>
                <a:tab pos="673100" algn="l"/>
              </a:tabLst>
              <a:defRPr/>
            </a:pPr>
            <a:r>
              <a:rPr kumimoji="1" lang="en-US" altLang="zh-CN" sz="2000" dirty="0">
                <a:latin typeface="Courier New" pitchFamily="49" charset="0"/>
                <a:ea typeface="宋体" pitchFamily="2" charset="-122"/>
              </a:rPr>
              <a:t>		STORAGE (INITIAL 10M)</a:t>
            </a:r>
          </a:p>
          <a:p>
            <a:pPr defTabSz="400050">
              <a:lnSpc>
                <a:spcPct val="125000"/>
              </a:lnSpc>
              <a:tabLst>
                <a:tab pos="400050" algn="r"/>
                <a:tab pos="673100" algn="l"/>
              </a:tabLst>
              <a:defRPr/>
            </a:pPr>
            <a:r>
              <a:rPr kumimoji="1" lang="en-US" altLang="zh-CN" sz="2000" dirty="0">
                <a:solidFill>
                  <a:schemeClr val="bg2"/>
                </a:solidFill>
                <a:latin typeface="Courier New" pitchFamily="49" charset="0"/>
                <a:ea typeface="宋体" pitchFamily="2" charset="-122"/>
              </a:rPr>
              <a:t>		</a:t>
            </a:r>
            <a:r>
              <a:rPr kumimoji="1" lang="en-US" altLang="zh-CN" sz="2000" dirty="0">
                <a:solidFill>
                  <a:schemeClr val="hlink"/>
                </a:solidFill>
                <a:latin typeface="Courier New" pitchFamily="49" charset="0"/>
                <a:ea typeface="宋体" pitchFamily="2" charset="-122"/>
              </a:rPr>
              <a:t>PARTITION BY HASH</a:t>
            </a:r>
            <a:r>
              <a:rPr kumimoji="1" lang="en-US" altLang="zh-CN" sz="2000" dirty="0">
                <a:solidFill>
                  <a:schemeClr val="bg2"/>
                </a:solidFill>
                <a:latin typeface="Courier New" pitchFamily="49" charset="0"/>
                <a:ea typeface="宋体" pitchFamily="2" charset="-122"/>
              </a:rPr>
              <a:t>(</a:t>
            </a:r>
            <a:r>
              <a:rPr kumimoji="1" lang="en-US" altLang="zh-CN" sz="2000" dirty="0">
                <a:solidFill>
                  <a:srgbClr val="3366FF"/>
                </a:solidFill>
                <a:latin typeface="Courier New" pitchFamily="49" charset="0"/>
                <a:ea typeface="宋体" pitchFamily="2" charset="-122"/>
              </a:rPr>
              <a:t>id</a:t>
            </a:r>
            <a:r>
              <a:rPr kumimoji="1" lang="en-US" altLang="zh-CN" sz="2000" dirty="0">
                <a:solidFill>
                  <a:schemeClr val="bg2"/>
                </a:solidFill>
                <a:latin typeface="Courier New" pitchFamily="49" charset="0"/>
                <a:ea typeface="宋体" pitchFamily="2" charset="-122"/>
              </a:rPr>
              <a:t>) </a:t>
            </a:r>
            <a:r>
              <a:rPr kumimoji="1" lang="en-US" altLang="zh-CN" sz="2000" dirty="0">
                <a:solidFill>
                  <a:srgbClr val="FF7C80"/>
                </a:solidFill>
                <a:latin typeface="Courier New" pitchFamily="49" charset="0"/>
                <a:ea typeface="宋体" pitchFamily="2" charset="-122"/>
              </a:rPr>
              <a:t>PARTITIONS 16</a:t>
            </a:r>
          </a:p>
          <a:p>
            <a:pPr defTabSz="400050">
              <a:lnSpc>
                <a:spcPct val="125000"/>
              </a:lnSpc>
              <a:tabLst>
                <a:tab pos="400050" algn="r"/>
                <a:tab pos="673100" algn="l"/>
              </a:tabLst>
              <a:defRPr/>
            </a:pPr>
            <a:r>
              <a:rPr kumimoji="1" lang="en-US" altLang="zh-CN" sz="2000" dirty="0">
                <a:solidFill>
                  <a:schemeClr val="bg2"/>
                </a:solidFill>
                <a:latin typeface="Courier New" pitchFamily="49" charset="0"/>
                <a:ea typeface="宋体" pitchFamily="2" charset="-122"/>
              </a:rPr>
              <a:t>		</a:t>
            </a:r>
            <a:r>
              <a:rPr kumimoji="1" lang="en-US" altLang="zh-CN" sz="2000" dirty="0">
                <a:latin typeface="Courier New" pitchFamily="49" charset="0"/>
                <a:ea typeface="宋体" pitchFamily="2" charset="-122"/>
              </a:rPr>
              <a:t>STORE IN (ts1,ts2,ts3,ts4);</a:t>
            </a:r>
          </a:p>
        </p:txBody>
      </p:sp>
      <p:sp>
        <p:nvSpPr>
          <p:cNvPr id="249860" name="Freeform 4"/>
          <p:cNvSpPr>
            <a:spLocks/>
          </p:cNvSpPr>
          <p:nvPr/>
        </p:nvSpPr>
        <p:spPr bwMode="blackWhite">
          <a:xfrm>
            <a:off x="984250" y="4394200"/>
            <a:ext cx="1652588" cy="1614488"/>
          </a:xfrm>
          <a:custGeom>
            <a:avLst/>
            <a:gdLst>
              <a:gd name="T0" fmla="*/ 2147483646 w 905"/>
              <a:gd name="T1" fmla="*/ 0 h 850"/>
              <a:gd name="T2" fmla="*/ 2147483646 w 905"/>
              <a:gd name="T3" fmla="*/ 2147483646 h 850"/>
              <a:gd name="T4" fmla="*/ 0 w 905"/>
              <a:gd name="T5" fmla="*/ 2147483646 h 850"/>
              <a:gd name="T6" fmla="*/ 0 w 905"/>
              <a:gd name="T7" fmla="*/ 0 h 850"/>
              <a:gd name="T8" fmla="*/ 2147483646 w 905"/>
              <a:gd name="T9" fmla="*/ 0 h 850"/>
              <a:gd name="T10" fmla="*/ 0 60000 65536"/>
              <a:gd name="T11" fmla="*/ 0 60000 65536"/>
              <a:gd name="T12" fmla="*/ 0 60000 65536"/>
              <a:gd name="T13" fmla="*/ 0 60000 65536"/>
              <a:gd name="T14" fmla="*/ 0 60000 65536"/>
              <a:gd name="T15" fmla="*/ 0 w 905"/>
              <a:gd name="T16" fmla="*/ 0 h 850"/>
              <a:gd name="T17" fmla="*/ 905 w 905"/>
              <a:gd name="T18" fmla="*/ 850 h 850"/>
            </a:gdLst>
            <a:ahLst/>
            <a:cxnLst>
              <a:cxn ang="T10">
                <a:pos x="T0" y="T1"/>
              </a:cxn>
              <a:cxn ang="T11">
                <a:pos x="T2" y="T3"/>
              </a:cxn>
              <a:cxn ang="T12">
                <a:pos x="T4" y="T5"/>
              </a:cxn>
              <a:cxn ang="T13">
                <a:pos x="T6" y="T7"/>
              </a:cxn>
              <a:cxn ang="T14">
                <a:pos x="T8" y="T9"/>
              </a:cxn>
            </a:cxnLst>
            <a:rect l="T15" t="T16" r="T17" b="T18"/>
            <a:pathLst>
              <a:path w="905" h="850">
                <a:moveTo>
                  <a:pt x="904" y="0"/>
                </a:moveTo>
                <a:lnTo>
                  <a:pt x="904" y="849"/>
                </a:lnTo>
                <a:lnTo>
                  <a:pt x="0" y="849"/>
                </a:lnTo>
                <a:lnTo>
                  <a:pt x="0" y="0"/>
                </a:lnTo>
                <a:lnTo>
                  <a:pt x="904" y="0"/>
                </a:lnTo>
              </a:path>
            </a:pathLst>
          </a:custGeom>
          <a:gradFill rotWithShape="0">
            <a:gsLst>
              <a:gs pos="0">
                <a:srgbClr val="A3A3CC"/>
              </a:gs>
              <a:gs pos="50000">
                <a:srgbClr val="CCCCFF"/>
              </a:gs>
              <a:gs pos="100000">
                <a:srgbClr val="A3A3CC"/>
              </a:gs>
            </a:gsLst>
            <a:lin ang="2700000" scaled="1"/>
          </a:gradFill>
          <a:ln w="12700" cap="rnd">
            <a:solidFill>
              <a:schemeClr val="bg2"/>
            </a:solidFill>
            <a:round/>
            <a:headEnd/>
            <a:tailEnd/>
          </a:ln>
        </p:spPr>
        <p:txBody>
          <a:bodyPr/>
          <a:lstStyle/>
          <a:p>
            <a:endParaRPr lang="zh-CN" altLang="en-US"/>
          </a:p>
        </p:txBody>
      </p:sp>
      <p:grpSp>
        <p:nvGrpSpPr>
          <p:cNvPr id="249861" name="Group 5"/>
          <p:cNvGrpSpPr>
            <a:grpSpLocks/>
          </p:cNvGrpSpPr>
          <p:nvPr/>
        </p:nvGrpSpPr>
        <p:grpSpPr bwMode="auto">
          <a:xfrm>
            <a:off x="1127125" y="4435475"/>
            <a:ext cx="1357313" cy="1438275"/>
            <a:chOff x="889" y="2974"/>
            <a:chExt cx="743" cy="757"/>
          </a:xfrm>
        </p:grpSpPr>
        <p:grpSp>
          <p:nvGrpSpPr>
            <p:cNvPr id="250090" name="Group 6"/>
            <p:cNvGrpSpPr>
              <a:grpSpLocks/>
            </p:cNvGrpSpPr>
            <p:nvPr/>
          </p:nvGrpSpPr>
          <p:grpSpPr bwMode="auto">
            <a:xfrm>
              <a:off x="889" y="2974"/>
              <a:ext cx="743" cy="565"/>
              <a:chOff x="889" y="2974"/>
              <a:chExt cx="743" cy="565"/>
            </a:xfrm>
          </p:grpSpPr>
          <p:grpSp>
            <p:nvGrpSpPr>
              <p:cNvPr id="250092" name="Group 7"/>
              <p:cNvGrpSpPr>
                <a:grpSpLocks/>
              </p:cNvGrpSpPr>
              <p:nvPr/>
            </p:nvGrpSpPr>
            <p:grpSpPr bwMode="auto">
              <a:xfrm>
                <a:off x="889" y="2974"/>
                <a:ext cx="527" cy="349"/>
                <a:chOff x="889" y="2974"/>
                <a:chExt cx="527" cy="349"/>
              </a:xfrm>
            </p:grpSpPr>
            <p:sp>
              <p:nvSpPr>
                <p:cNvPr id="250147" name="Freeform 8"/>
                <p:cNvSpPr>
                  <a:spLocks/>
                </p:cNvSpPr>
                <p:nvPr/>
              </p:nvSpPr>
              <p:spPr bwMode="auto">
                <a:xfrm>
                  <a:off x="889" y="2974"/>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8" name="Freeform 9"/>
                <p:cNvSpPr>
                  <a:spLocks/>
                </p:cNvSpPr>
                <p:nvPr/>
              </p:nvSpPr>
              <p:spPr bwMode="auto">
                <a:xfrm>
                  <a:off x="913" y="2997"/>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9" name="Freeform 10"/>
                <p:cNvSpPr>
                  <a:spLocks/>
                </p:cNvSpPr>
                <p:nvPr/>
              </p:nvSpPr>
              <p:spPr bwMode="auto">
                <a:xfrm>
                  <a:off x="936" y="3093"/>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0" name="Freeform 11"/>
                <p:cNvSpPr>
                  <a:spLocks/>
                </p:cNvSpPr>
                <p:nvPr/>
              </p:nvSpPr>
              <p:spPr bwMode="auto">
                <a:xfrm>
                  <a:off x="1027" y="3075"/>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1" name="Freeform 12"/>
                <p:cNvSpPr>
                  <a:spLocks/>
                </p:cNvSpPr>
                <p:nvPr/>
              </p:nvSpPr>
              <p:spPr bwMode="auto">
                <a:xfrm>
                  <a:off x="1117" y="3056"/>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2" name="Freeform 13"/>
                <p:cNvSpPr>
                  <a:spLocks/>
                </p:cNvSpPr>
                <p:nvPr/>
              </p:nvSpPr>
              <p:spPr bwMode="auto">
                <a:xfrm>
                  <a:off x="1210" y="3037"/>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3" name="Freeform 14"/>
                <p:cNvSpPr>
                  <a:spLocks/>
                </p:cNvSpPr>
                <p:nvPr/>
              </p:nvSpPr>
              <p:spPr bwMode="auto">
                <a:xfrm>
                  <a:off x="1302" y="3018"/>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4" name="Freeform 15"/>
                <p:cNvSpPr>
                  <a:spLocks/>
                </p:cNvSpPr>
                <p:nvPr/>
              </p:nvSpPr>
              <p:spPr bwMode="auto">
                <a:xfrm>
                  <a:off x="936" y="3156"/>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5" name="Freeform 16"/>
                <p:cNvSpPr>
                  <a:spLocks/>
                </p:cNvSpPr>
                <p:nvPr/>
              </p:nvSpPr>
              <p:spPr bwMode="auto">
                <a:xfrm>
                  <a:off x="1027" y="3138"/>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6" name="Freeform 17"/>
                <p:cNvSpPr>
                  <a:spLocks/>
                </p:cNvSpPr>
                <p:nvPr/>
              </p:nvSpPr>
              <p:spPr bwMode="auto">
                <a:xfrm>
                  <a:off x="1117" y="3118"/>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7" name="Freeform 18"/>
                <p:cNvSpPr>
                  <a:spLocks/>
                </p:cNvSpPr>
                <p:nvPr/>
              </p:nvSpPr>
              <p:spPr bwMode="auto">
                <a:xfrm>
                  <a:off x="1210" y="3099"/>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8" name="Freeform 19"/>
                <p:cNvSpPr>
                  <a:spLocks/>
                </p:cNvSpPr>
                <p:nvPr/>
              </p:nvSpPr>
              <p:spPr bwMode="auto">
                <a:xfrm>
                  <a:off x="1302" y="3081"/>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59" name="Freeform 20"/>
                <p:cNvSpPr>
                  <a:spLocks/>
                </p:cNvSpPr>
                <p:nvPr/>
              </p:nvSpPr>
              <p:spPr bwMode="auto">
                <a:xfrm>
                  <a:off x="936" y="3219"/>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60" name="Freeform 21"/>
                <p:cNvSpPr>
                  <a:spLocks/>
                </p:cNvSpPr>
                <p:nvPr/>
              </p:nvSpPr>
              <p:spPr bwMode="auto">
                <a:xfrm>
                  <a:off x="1027" y="3200"/>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61" name="Freeform 22"/>
                <p:cNvSpPr>
                  <a:spLocks/>
                </p:cNvSpPr>
                <p:nvPr/>
              </p:nvSpPr>
              <p:spPr bwMode="auto">
                <a:xfrm>
                  <a:off x="1117" y="3180"/>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62" name="Freeform 23"/>
                <p:cNvSpPr>
                  <a:spLocks/>
                </p:cNvSpPr>
                <p:nvPr/>
              </p:nvSpPr>
              <p:spPr bwMode="auto">
                <a:xfrm>
                  <a:off x="1210" y="3162"/>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63" name="Freeform 24"/>
                <p:cNvSpPr>
                  <a:spLocks/>
                </p:cNvSpPr>
                <p:nvPr/>
              </p:nvSpPr>
              <p:spPr bwMode="auto">
                <a:xfrm>
                  <a:off x="1302" y="3144"/>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50093" name="Group 25"/>
              <p:cNvGrpSpPr>
                <a:grpSpLocks/>
              </p:cNvGrpSpPr>
              <p:nvPr/>
            </p:nvGrpSpPr>
            <p:grpSpPr bwMode="auto">
              <a:xfrm>
                <a:off x="961" y="3046"/>
                <a:ext cx="527" cy="349"/>
                <a:chOff x="961" y="3046"/>
                <a:chExt cx="527" cy="349"/>
              </a:xfrm>
            </p:grpSpPr>
            <p:sp>
              <p:nvSpPr>
                <p:cNvPr id="250130" name="Freeform 26"/>
                <p:cNvSpPr>
                  <a:spLocks/>
                </p:cNvSpPr>
                <p:nvPr/>
              </p:nvSpPr>
              <p:spPr bwMode="auto">
                <a:xfrm>
                  <a:off x="961" y="3046"/>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1" name="Freeform 27"/>
                <p:cNvSpPr>
                  <a:spLocks/>
                </p:cNvSpPr>
                <p:nvPr/>
              </p:nvSpPr>
              <p:spPr bwMode="auto">
                <a:xfrm>
                  <a:off x="985" y="3069"/>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2" name="Freeform 28"/>
                <p:cNvSpPr>
                  <a:spLocks/>
                </p:cNvSpPr>
                <p:nvPr/>
              </p:nvSpPr>
              <p:spPr bwMode="auto">
                <a:xfrm>
                  <a:off x="1008" y="3165"/>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3" name="Freeform 29"/>
                <p:cNvSpPr>
                  <a:spLocks/>
                </p:cNvSpPr>
                <p:nvPr/>
              </p:nvSpPr>
              <p:spPr bwMode="auto">
                <a:xfrm>
                  <a:off x="1099" y="3147"/>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4" name="Freeform 30"/>
                <p:cNvSpPr>
                  <a:spLocks/>
                </p:cNvSpPr>
                <p:nvPr/>
              </p:nvSpPr>
              <p:spPr bwMode="auto">
                <a:xfrm>
                  <a:off x="1189" y="3128"/>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5" name="Freeform 31"/>
                <p:cNvSpPr>
                  <a:spLocks/>
                </p:cNvSpPr>
                <p:nvPr/>
              </p:nvSpPr>
              <p:spPr bwMode="auto">
                <a:xfrm>
                  <a:off x="1282" y="3109"/>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6" name="Freeform 32"/>
                <p:cNvSpPr>
                  <a:spLocks/>
                </p:cNvSpPr>
                <p:nvPr/>
              </p:nvSpPr>
              <p:spPr bwMode="auto">
                <a:xfrm>
                  <a:off x="1374" y="3090"/>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7" name="Freeform 33"/>
                <p:cNvSpPr>
                  <a:spLocks/>
                </p:cNvSpPr>
                <p:nvPr/>
              </p:nvSpPr>
              <p:spPr bwMode="auto">
                <a:xfrm>
                  <a:off x="1008" y="3228"/>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8" name="Freeform 34"/>
                <p:cNvSpPr>
                  <a:spLocks/>
                </p:cNvSpPr>
                <p:nvPr/>
              </p:nvSpPr>
              <p:spPr bwMode="auto">
                <a:xfrm>
                  <a:off x="1099" y="3210"/>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39" name="Freeform 35"/>
                <p:cNvSpPr>
                  <a:spLocks/>
                </p:cNvSpPr>
                <p:nvPr/>
              </p:nvSpPr>
              <p:spPr bwMode="auto">
                <a:xfrm>
                  <a:off x="1189" y="3190"/>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0" name="Freeform 36"/>
                <p:cNvSpPr>
                  <a:spLocks/>
                </p:cNvSpPr>
                <p:nvPr/>
              </p:nvSpPr>
              <p:spPr bwMode="auto">
                <a:xfrm>
                  <a:off x="1282" y="3171"/>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1" name="Freeform 37"/>
                <p:cNvSpPr>
                  <a:spLocks/>
                </p:cNvSpPr>
                <p:nvPr/>
              </p:nvSpPr>
              <p:spPr bwMode="auto">
                <a:xfrm>
                  <a:off x="1374" y="3153"/>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2" name="Freeform 38"/>
                <p:cNvSpPr>
                  <a:spLocks/>
                </p:cNvSpPr>
                <p:nvPr/>
              </p:nvSpPr>
              <p:spPr bwMode="auto">
                <a:xfrm>
                  <a:off x="1008" y="3291"/>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3" name="Freeform 39"/>
                <p:cNvSpPr>
                  <a:spLocks/>
                </p:cNvSpPr>
                <p:nvPr/>
              </p:nvSpPr>
              <p:spPr bwMode="auto">
                <a:xfrm>
                  <a:off x="1099" y="3272"/>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4" name="Freeform 40"/>
                <p:cNvSpPr>
                  <a:spLocks/>
                </p:cNvSpPr>
                <p:nvPr/>
              </p:nvSpPr>
              <p:spPr bwMode="auto">
                <a:xfrm>
                  <a:off x="1189" y="3252"/>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5" name="Freeform 41"/>
                <p:cNvSpPr>
                  <a:spLocks/>
                </p:cNvSpPr>
                <p:nvPr/>
              </p:nvSpPr>
              <p:spPr bwMode="auto">
                <a:xfrm>
                  <a:off x="1282" y="3234"/>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46" name="Freeform 42"/>
                <p:cNvSpPr>
                  <a:spLocks/>
                </p:cNvSpPr>
                <p:nvPr/>
              </p:nvSpPr>
              <p:spPr bwMode="auto">
                <a:xfrm>
                  <a:off x="1374" y="3216"/>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50094" name="Group 43"/>
              <p:cNvGrpSpPr>
                <a:grpSpLocks/>
              </p:cNvGrpSpPr>
              <p:nvPr/>
            </p:nvGrpSpPr>
            <p:grpSpPr bwMode="auto">
              <a:xfrm>
                <a:off x="1033" y="3118"/>
                <a:ext cx="527" cy="349"/>
                <a:chOff x="1033" y="3118"/>
                <a:chExt cx="527" cy="349"/>
              </a:xfrm>
            </p:grpSpPr>
            <p:sp>
              <p:nvSpPr>
                <p:cNvPr id="250113" name="Freeform 44"/>
                <p:cNvSpPr>
                  <a:spLocks/>
                </p:cNvSpPr>
                <p:nvPr/>
              </p:nvSpPr>
              <p:spPr bwMode="auto">
                <a:xfrm>
                  <a:off x="1033" y="3118"/>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4" name="Freeform 45"/>
                <p:cNvSpPr>
                  <a:spLocks/>
                </p:cNvSpPr>
                <p:nvPr/>
              </p:nvSpPr>
              <p:spPr bwMode="auto">
                <a:xfrm>
                  <a:off x="1057" y="3141"/>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5" name="Freeform 46"/>
                <p:cNvSpPr>
                  <a:spLocks/>
                </p:cNvSpPr>
                <p:nvPr/>
              </p:nvSpPr>
              <p:spPr bwMode="auto">
                <a:xfrm>
                  <a:off x="1080" y="3237"/>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6" name="Freeform 47"/>
                <p:cNvSpPr>
                  <a:spLocks/>
                </p:cNvSpPr>
                <p:nvPr/>
              </p:nvSpPr>
              <p:spPr bwMode="auto">
                <a:xfrm>
                  <a:off x="1171" y="3219"/>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7" name="Freeform 48"/>
                <p:cNvSpPr>
                  <a:spLocks/>
                </p:cNvSpPr>
                <p:nvPr/>
              </p:nvSpPr>
              <p:spPr bwMode="auto">
                <a:xfrm>
                  <a:off x="1261" y="3200"/>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8" name="Freeform 49"/>
                <p:cNvSpPr>
                  <a:spLocks/>
                </p:cNvSpPr>
                <p:nvPr/>
              </p:nvSpPr>
              <p:spPr bwMode="auto">
                <a:xfrm>
                  <a:off x="1354" y="3181"/>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9" name="Freeform 50"/>
                <p:cNvSpPr>
                  <a:spLocks/>
                </p:cNvSpPr>
                <p:nvPr/>
              </p:nvSpPr>
              <p:spPr bwMode="auto">
                <a:xfrm>
                  <a:off x="1446" y="3162"/>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0" name="Freeform 51"/>
                <p:cNvSpPr>
                  <a:spLocks/>
                </p:cNvSpPr>
                <p:nvPr/>
              </p:nvSpPr>
              <p:spPr bwMode="auto">
                <a:xfrm>
                  <a:off x="1080" y="3300"/>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1" name="Freeform 52"/>
                <p:cNvSpPr>
                  <a:spLocks/>
                </p:cNvSpPr>
                <p:nvPr/>
              </p:nvSpPr>
              <p:spPr bwMode="auto">
                <a:xfrm>
                  <a:off x="1171" y="3282"/>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2" name="Freeform 53"/>
                <p:cNvSpPr>
                  <a:spLocks/>
                </p:cNvSpPr>
                <p:nvPr/>
              </p:nvSpPr>
              <p:spPr bwMode="auto">
                <a:xfrm>
                  <a:off x="1261" y="3262"/>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3" name="Freeform 54"/>
                <p:cNvSpPr>
                  <a:spLocks/>
                </p:cNvSpPr>
                <p:nvPr/>
              </p:nvSpPr>
              <p:spPr bwMode="auto">
                <a:xfrm>
                  <a:off x="1354" y="3243"/>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4" name="Freeform 55"/>
                <p:cNvSpPr>
                  <a:spLocks/>
                </p:cNvSpPr>
                <p:nvPr/>
              </p:nvSpPr>
              <p:spPr bwMode="auto">
                <a:xfrm>
                  <a:off x="1446" y="3225"/>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5" name="Freeform 56"/>
                <p:cNvSpPr>
                  <a:spLocks/>
                </p:cNvSpPr>
                <p:nvPr/>
              </p:nvSpPr>
              <p:spPr bwMode="auto">
                <a:xfrm>
                  <a:off x="1080" y="3363"/>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6" name="Freeform 57"/>
                <p:cNvSpPr>
                  <a:spLocks/>
                </p:cNvSpPr>
                <p:nvPr/>
              </p:nvSpPr>
              <p:spPr bwMode="auto">
                <a:xfrm>
                  <a:off x="1171" y="3344"/>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7" name="Freeform 58"/>
                <p:cNvSpPr>
                  <a:spLocks/>
                </p:cNvSpPr>
                <p:nvPr/>
              </p:nvSpPr>
              <p:spPr bwMode="auto">
                <a:xfrm>
                  <a:off x="1261" y="3324"/>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8" name="Freeform 59"/>
                <p:cNvSpPr>
                  <a:spLocks/>
                </p:cNvSpPr>
                <p:nvPr/>
              </p:nvSpPr>
              <p:spPr bwMode="auto">
                <a:xfrm>
                  <a:off x="1354" y="3306"/>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29" name="Freeform 60"/>
                <p:cNvSpPr>
                  <a:spLocks/>
                </p:cNvSpPr>
                <p:nvPr/>
              </p:nvSpPr>
              <p:spPr bwMode="auto">
                <a:xfrm>
                  <a:off x="1446" y="3288"/>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50095" name="Group 61"/>
              <p:cNvGrpSpPr>
                <a:grpSpLocks/>
              </p:cNvGrpSpPr>
              <p:nvPr/>
            </p:nvGrpSpPr>
            <p:grpSpPr bwMode="auto">
              <a:xfrm>
                <a:off x="1105" y="3190"/>
                <a:ext cx="527" cy="349"/>
                <a:chOff x="1105" y="3190"/>
                <a:chExt cx="527" cy="349"/>
              </a:xfrm>
            </p:grpSpPr>
            <p:sp>
              <p:nvSpPr>
                <p:cNvPr id="250096" name="Freeform 62"/>
                <p:cNvSpPr>
                  <a:spLocks/>
                </p:cNvSpPr>
                <p:nvPr/>
              </p:nvSpPr>
              <p:spPr bwMode="auto">
                <a:xfrm>
                  <a:off x="1105" y="3190"/>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97" name="Freeform 63"/>
                <p:cNvSpPr>
                  <a:spLocks/>
                </p:cNvSpPr>
                <p:nvPr/>
              </p:nvSpPr>
              <p:spPr bwMode="auto">
                <a:xfrm>
                  <a:off x="1129" y="3213"/>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98" name="Freeform 64"/>
                <p:cNvSpPr>
                  <a:spLocks/>
                </p:cNvSpPr>
                <p:nvPr/>
              </p:nvSpPr>
              <p:spPr bwMode="auto">
                <a:xfrm>
                  <a:off x="1152" y="3309"/>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99" name="Freeform 65"/>
                <p:cNvSpPr>
                  <a:spLocks/>
                </p:cNvSpPr>
                <p:nvPr/>
              </p:nvSpPr>
              <p:spPr bwMode="auto">
                <a:xfrm>
                  <a:off x="1243" y="3291"/>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0" name="Freeform 66"/>
                <p:cNvSpPr>
                  <a:spLocks/>
                </p:cNvSpPr>
                <p:nvPr/>
              </p:nvSpPr>
              <p:spPr bwMode="auto">
                <a:xfrm>
                  <a:off x="1333" y="3272"/>
                  <a:ext cx="67" cy="59"/>
                </a:xfrm>
                <a:custGeom>
                  <a:avLst/>
                  <a:gdLst>
                    <a:gd name="T0" fmla="*/ 66 w 67"/>
                    <a:gd name="T1" fmla="*/ 44 h 59"/>
                    <a:gd name="T2" fmla="*/ 66 w 67"/>
                    <a:gd name="T3" fmla="*/ 0 h 59"/>
                    <a:gd name="T4" fmla="*/ 0 w 67"/>
                    <a:gd name="T5" fmla="*/ 12 h 59"/>
                    <a:gd name="T6" fmla="*/ 0 w 67"/>
                    <a:gd name="T7" fmla="*/ 58 h 59"/>
                    <a:gd name="T8" fmla="*/ 66 w 67"/>
                    <a:gd name="T9" fmla="*/ 44 h 59"/>
                    <a:gd name="T10" fmla="*/ 0 60000 65536"/>
                    <a:gd name="T11" fmla="*/ 0 60000 65536"/>
                    <a:gd name="T12" fmla="*/ 0 60000 65536"/>
                    <a:gd name="T13" fmla="*/ 0 60000 65536"/>
                    <a:gd name="T14" fmla="*/ 0 60000 65536"/>
                    <a:gd name="T15" fmla="*/ 0 w 67"/>
                    <a:gd name="T16" fmla="*/ 0 h 59"/>
                    <a:gd name="T17" fmla="*/ 67 w 67"/>
                    <a:gd name="T18" fmla="*/ 59 h 59"/>
                  </a:gdLst>
                  <a:ahLst/>
                  <a:cxnLst>
                    <a:cxn ang="T10">
                      <a:pos x="T0" y="T1"/>
                    </a:cxn>
                    <a:cxn ang="T11">
                      <a:pos x="T2" y="T3"/>
                    </a:cxn>
                    <a:cxn ang="T12">
                      <a:pos x="T4" y="T5"/>
                    </a:cxn>
                    <a:cxn ang="T13">
                      <a:pos x="T6" y="T7"/>
                    </a:cxn>
                    <a:cxn ang="T14">
                      <a:pos x="T8" y="T9"/>
                    </a:cxn>
                  </a:cxnLst>
                  <a:rect l="T15" t="T16" r="T17" b="T18"/>
                  <a:pathLst>
                    <a:path w="67" h="59">
                      <a:moveTo>
                        <a:pt x="66" y="44"/>
                      </a:moveTo>
                      <a:lnTo>
                        <a:pt x="66" y="0"/>
                      </a:lnTo>
                      <a:lnTo>
                        <a:pt x="0" y="12"/>
                      </a:lnTo>
                      <a:lnTo>
                        <a:pt x="0" y="58"/>
                      </a:lnTo>
                      <a:lnTo>
                        <a:pt x="66"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1" name="Freeform 67"/>
                <p:cNvSpPr>
                  <a:spLocks/>
                </p:cNvSpPr>
                <p:nvPr/>
              </p:nvSpPr>
              <p:spPr bwMode="auto">
                <a:xfrm>
                  <a:off x="1426" y="3253"/>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2" name="Freeform 68"/>
                <p:cNvSpPr>
                  <a:spLocks/>
                </p:cNvSpPr>
                <p:nvPr/>
              </p:nvSpPr>
              <p:spPr bwMode="auto">
                <a:xfrm>
                  <a:off x="1518" y="3234"/>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3" name="Freeform 69"/>
                <p:cNvSpPr>
                  <a:spLocks/>
                </p:cNvSpPr>
                <p:nvPr/>
              </p:nvSpPr>
              <p:spPr bwMode="auto">
                <a:xfrm>
                  <a:off x="1152" y="3372"/>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4" name="Freeform 70"/>
                <p:cNvSpPr>
                  <a:spLocks/>
                </p:cNvSpPr>
                <p:nvPr/>
              </p:nvSpPr>
              <p:spPr bwMode="auto">
                <a:xfrm>
                  <a:off x="1243" y="3354"/>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5" name="Freeform 71"/>
                <p:cNvSpPr>
                  <a:spLocks/>
                </p:cNvSpPr>
                <p:nvPr/>
              </p:nvSpPr>
              <p:spPr bwMode="auto">
                <a:xfrm>
                  <a:off x="1333" y="3334"/>
                  <a:ext cx="67" cy="60"/>
                </a:xfrm>
                <a:custGeom>
                  <a:avLst/>
                  <a:gdLst>
                    <a:gd name="T0" fmla="*/ 66 w 67"/>
                    <a:gd name="T1" fmla="*/ 45 h 60"/>
                    <a:gd name="T2" fmla="*/ 66 w 67"/>
                    <a:gd name="T3" fmla="*/ 0 h 60"/>
                    <a:gd name="T4" fmla="*/ 0 w 67"/>
                    <a:gd name="T5" fmla="*/ 13 h 60"/>
                    <a:gd name="T6" fmla="*/ 0 w 67"/>
                    <a:gd name="T7" fmla="*/ 59 h 60"/>
                    <a:gd name="T8" fmla="*/ 66 w 67"/>
                    <a:gd name="T9" fmla="*/ 45 h 60"/>
                    <a:gd name="T10" fmla="*/ 0 60000 65536"/>
                    <a:gd name="T11" fmla="*/ 0 60000 65536"/>
                    <a:gd name="T12" fmla="*/ 0 60000 65536"/>
                    <a:gd name="T13" fmla="*/ 0 60000 65536"/>
                    <a:gd name="T14" fmla="*/ 0 60000 65536"/>
                    <a:gd name="T15" fmla="*/ 0 w 67"/>
                    <a:gd name="T16" fmla="*/ 0 h 60"/>
                    <a:gd name="T17" fmla="*/ 67 w 67"/>
                    <a:gd name="T18" fmla="*/ 60 h 60"/>
                  </a:gdLst>
                  <a:ahLst/>
                  <a:cxnLst>
                    <a:cxn ang="T10">
                      <a:pos x="T0" y="T1"/>
                    </a:cxn>
                    <a:cxn ang="T11">
                      <a:pos x="T2" y="T3"/>
                    </a:cxn>
                    <a:cxn ang="T12">
                      <a:pos x="T4" y="T5"/>
                    </a:cxn>
                    <a:cxn ang="T13">
                      <a:pos x="T6" y="T7"/>
                    </a:cxn>
                    <a:cxn ang="T14">
                      <a:pos x="T8" y="T9"/>
                    </a:cxn>
                  </a:cxnLst>
                  <a:rect l="T15" t="T16" r="T17" b="T18"/>
                  <a:pathLst>
                    <a:path w="67" h="60">
                      <a:moveTo>
                        <a:pt x="66" y="45"/>
                      </a:moveTo>
                      <a:lnTo>
                        <a:pt x="66" y="0"/>
                      </a:lnTo>
                      <a:lnTo>
                        <a:pt x="0" y="13"/>
                      </a:lnTo>
                      <a:lnTo>
                        <a:pt x="0" y="59"/>
                      </a:lnTo>
                      <a:lnTo>
                        <a:pt x="66"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6" name="Freeform 72"/>
                <p:cNvSpPr>
                  <a:spLocks/>
                </p:cNvSpPr>
                <p:nvPr/>
              </p:nvSpPr>
              <p:spPr bwMode="auto">
                <a:xfrm>
                  <a:off x="1426" y="3315"/>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7" name="Freeform 73"/>
                <p:cNvSpPr>
                  <a:spLocks/>
                </p:cNvSpPr>
                <p:nvPr/>
              </p:nvSpPr>
              <p:spPr bwMode="auto">
                <a:xfrm>
                  <a:off x="1518" y="3297"/>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8" name="Freeform 74"/>
                <p:cNvSpPr>
                  <a:spLocks/>
                </p:cNvSpPr>
                <p:nvPr/>
              </p:nvSpPr>
              <p:spPr bwMode="auto">
                <a:xfrm>
                  <a:off x="1152" y="3435"/>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09" name="Freeform 75"/>
                <p:cNvSpPr>
                  <a:spLocks/>
                </p:cNvSpPr>
                <p:nvPr/>
              </p:nvSpPr>
              <p:spPr bwMode="auto">
                <a:xfrm>
                  <a:off x="1243" y="3416"/>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0" name="Freeform 76"/>
                <p:cNvSpPr>
                  <a:spLocks/>
                </p:cNvSpPr>
                <p:nvPr/>
              </p:nvSpPr>
              <p:spPr bwMode="auto">
                <a:xfrm>
                  <a:off x="1333" y="3396"/>
                  <a:ext cx="67" cy="59"/>
                </a:xfrm>
                <a:custGeom>
                  <a:avLst/>
                  <a:gdLst>
                    <a:gd name="T0" fmla="*/ 66 w 67"/>
                    <a:gd name="T1" fmla="*/ 45 h 59"/>
                    <a:gd name="T2" fmla="*/ 66 w 67"/>
                    <a:gd name="T3" fmla="*/ 0 h 59"/>
                    <a:gd name="T4" fmla="*/ 0 w 67"/>
                    <a:gd name="T5" fmla="*/ 13 h 59"/>
                    <a:gd name="T6" fmla="*/ 0 w 67"/>
                    <a:gd name="T7" fmla="*/ 58 h 59"/>
                    <a:gd name="T8" fmla="*/ 66 w 67"/>
                    <a:gd name="T9" fmla="*/ 45 h 59"/>
                    <a:gd name="T10" fmla="*/ 0 60000 65536"/>
                    <a:gd name="T11" fmla="*/ 0 60000 65536"/>
                    <a:gd name="T12" fmla="*/ 0 60000 65536"/>
                    <a:gd name="T13" fmla="*/ 0 60000 65536"/>
                    <a:gd name="T14" fmla="*/ 0 60000 65536"/>
                    <a:gd name="T15" fmla="*/ 0 w 67"/>
                    <a:gd name="T16" fmla="*/ 0 h 59"/>
                    <a:gd name="T17" fmla="*/ 67 w 67"/>
                    <a:gd name="T18" fmla="*/ 59 h 59"/>
                  </a:gdLst>
                  <a:ahLst/>
                  <a:cxnLst>
                    <a:cxn ang="T10">
                      <a:pos x="T0" y="T1"/>
                    </a:cxn>
                    <a:cxn ang="T11">
                      <a:pos x="T2" y="T3"/>
                    </a:cxn>
                    <a:cxn ang="T12">
                      <a:pos x="T4" y="T5"/>
                    </a:cxn>
                    <a:cxn ang="T13">
                      <a:pos x="T6" y="T7"/>
                    </a:cxn>
                    <a:cxn ang="T14">
                      <a:pos x="T8" y="T9"/>
                    </a:cxn>
                  </a:cxnLst>
                  <a:rect l="T15" t="T16" r="T17" b="T18"/>
                  <a:pathLst>
                    <a:path w="67" h="59">
                      <a:moveTo>
                        <a:pt x="66" y="45"/>
                      </a:moveTo>
                      <a:lnTo>
                        <a:pt x="66" y="0"/>
                      </a:lnTo>
                      <a:lnTo>
                        <a:pt x="0" y="13"/>
                      </a:lnTo>
                      <a:lnTo>
                        <a:pt x="0" y="58"/>
                      </a:lnTo>
                      <a:lnTo>
                        <a:pt x="66"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1" name="Freeform 77"/>
                <p:cNvSpPr>
                  <a:spLocks/>
                </p:cNvSpPr>
                <p:nvPr/>
              </p:nvSpPr>
              <p:spPr bwMode="auto">
                <a:xfrm>
                  <a:off x="1426" y="3378"/>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112" name="Freeform 78"/>
                <p:cNvSpPr>
                  <a:spLocks/>
                </p:cNvSpPr>
                <p:nvPr/>
              </p:nvSpPr>
              <p:spPr bwMode="auto">
                <a:xfrm>
                  <a:off x="1518" y="3360"/>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250091" name="Rectangle 79"/>
            <p:cNvSpPr>
              <a:spLocks noChangeArrowheads="1"/>
            </p:cNvSpPr>
            <p:nvPr/>
          </p:nvSpPr>
          <p:spPr bwMode="auto">
            <a:xfrm>
              <a:off x="928" y="3512"/>
              <a:ext cx="6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50000"/>
                </a:spcBef>
                <a:buClrTx/>
                <a:buSzTx/>
                <a:buFontTx/>
                <a:buNone/>
              </a:pPr>
              <a:r>
                <a:rPr kumimoji="1" lang="en-US" altLang="zh-CN" sz="1200" b="0">
                  <a:ea typeface="SimSun" panose="02010600030101010101" pitchFamily="2" charset="-122"/>
                </a:rPr>
                <a:t>TS1</a:t>
              </a:r>
              <a:br>
                <a:rPr kumimoji="1" lang="en-US" altLang="zh-CN" sz="1200" b="0">
                  <a:ea typeface="SimSun" panose="02010600030101010101" pitchFamily="2" charset="-122"/>
                </a:rPr>
              </a:br>
              <a:r>
                <a:rPr kumimoji="1" lang="en-US" altLang="zh-CN" sz="1200" b="0">
                  <a:ea typeface="SimSun" panose="02010600030101010101" pitchFamily="2" charset="-122"/>
                </a:rPr>
                <a:t>Tablespace</a:t>
              </a:r>
            </a:p>
          </p:txBody>
        </p:sp>
      </p:grpSp>
      <p:sp>
        <p:nvSpPr>
          <p:cNvPr id="249862" name="Freeform 80"/>
          <p:cNvSpPr>
            <a:spLocks/>
          </p:cNvSpPr>
          <p:nvPr/>
        </p:nvSpPr>
        <p:spPr bwMode="blackWhite">
          <a:xfrm>
            <a:off x="2747963" y="4408488"/>
            <a:ext cx="1652587" cy="1614487"/>
          </a:xfrm>
          <a:custGeom>
            <a:avLst/>
            <a:gdLst>
              <a:gd name="T0" fmla="*/ 2147483646 w 905"/>
              <a:gd name="T1" fmla="*/ 0 h 850"/>
              <a:gd name="T2" fmla="*/ 2147483646 w 905"/>
              <a:gd name="T3" fmla="*/ 2147483646 h 850"/>
              <a:gd name="T4" fmla="*/ 0 w 905"/>
              <a:gd name="T5" fmla="*/ 2147483646 h 850"/>
              <a:gd name="T6" fmla="*/ 0 w 905"/>
              <a:gd name="T7" fmla="*/ 0 h 850"/>
              <a:gd name="T8" fmla="*/ 2147483646 w 905"/>
              <a:gd name="T9" fmla="*/ 0 h 850"/>
              <a:gd name="T10" fmla="*/ 0 60000 65536"/>
              <a:gd name="T11" fmla="*/ 0 60000 65536"/>
              <a:gd name="T12" fmla="*/ 0 60000 65536"/>
              <a:gd name="T13" fmla="*/ 0 60000 65536"/>
              <a:gd name="T14" fmla="*/ 0 60000 65536"/>
              <a:gd name="T15" fmla="*/ 0 w 905"/>
              <a:gd name="T16" fmla="*/ 0 h 850"/>
              <a:gd name="T17" fmla="*/ 905 w 905"/>
              <a:gd name="T18" fmla="*/ 850 h 850"/>
            </a:gdLst>
            <a:ahLst/>
            <a:cxnLst>
              <a:cxn ang="T10">
                <a:pos x="T0" y="T1"/>
              </a:cxn>
              <a:cxn ang="T11">
                <a:pos x="T2" y="T3"/>
              </a:cxn>
              <a:cxn ang="T12">
                <a:pos x="T4" y="T5"/>
              </a:cxn>
              <a:cxn ang="T13">
                <a:pos x="T6" y="T7"/>
              </a:cxn>
              <a:cxn ang="T14">
                <a:pos x="T8" y="T9"/>
              </a:cxn>
            </a:cxnLst>
            <a:rect l="T15" t="T16" r="T17" b="T18"/>
            <a:pathLst>
              <a:path w="905" h="850">
                <a:moveTo>
                  <a:pt x="904" y="0"/>
                </a:moveTo>
                <a:lnTo>
                  <a:pt x="904" y="849"/>
                </a:lnTo>
                <a:lnTo>
                  <a:pt x="0" y="849"/>
                </a:lnTo>
                <a:lnTo>
                  <a:pt x="0" y="0"/>
                </a:lnTo>
                <a:lnTo>
                  <a:pt x="904" y="0"/>
                </a:lnTo>
              </a:path>
            </a:pathLst>
          </a:custGeom>
          <a:gradFill rotWithShape="0">
            <a:gsLst>
              <a:gs pos="0">
                <a:srgbClr val="A3A3CC"/>
              </a:gs>
              <a:gs pos="50000">
                <a:srgbClr val="CCCCFF"/>
              </a:gs>
              <a:gs pos="100000">
                <a:srgbClr val="A3A3CC"/>
              </a:gs>
            </a:gsLst>
            <a:lin ang="2700000" scaled="1"/>
          </a:gradFill>
          <a:ln w="12700" cap="rnd">
            <a:solidFill>
              <a:schemeClr val="bg2"/>
            </a:solidFill>
            <a:round/>
            <a:headEnd/>
            <a:tailEnd/>
          </a:ln>
        </p:spPr>
        <p:txBody>
          <a:bodyPr/>
          <a:lstStyle/>
          <a:p>
            <a:endParaRPr lang="zh-CN" altLang="en-US"/>
          </a:p>
        </p:txBody>
      </p:sp>
      <p:grpSp>
        <p:nvGrpSpPr>
          <p:cNvPr id="249863" name="Group 81"/>
          <p:cNvGrpSpPr>
            <a:grpSpLocks/>
          </p:cNvGrpSpPr>
          <p:nvPr/>
        </p:nvGrpSpPr>
        <p:grpSpPr bwMode="auto">
          <a:xfrm>
            <a:off x="2876550" y="4419600"/>
            <a:ext cx="1357313" cy="1438275"/>
            <a:chOff x="1991" y="2964"/>
            <a:chExt cx="743" cy="757"/>
          </a:xfrm>
        </p:grpSpPr>
        <p:grpSp>
          <p:nvGrpSpPr>
            <p:cNvPr id="250016" name="Group 82"/>
            <p:cNvGrpSpPr>
              <a:grpSpLocks/>
            </p:cNvGrpSpPr>
            <p:nvPr/>
          </p:nvGrpSpPr>
          <p:grpSpPr bwMode="auto">
            <a:xfrm>
              <a:off x="1991" y="2964"/>
              <a:ext cx="743" cy="565"/>
              <a:chOff x="1991" y="2964"/>
              <a:chExt cx="743" cy="565"/>
            </a:xfrm>
          </p:grpSpPr>
          <p:grpSp>
            <p:nvGrpSpPr>
              <p:cNvPr id="250018" name="Group 83"/>
              <p:cNvGrpSpPr>
                <a:grpSpLocks/>
              </p:cNvGrpSpPr>
              <p:nvPr/>
            </p:nvGrpSpPr>
            <p:grpSpPr bwMode="auto">
              <a:xfrm>
                <a:off x="1991" y="2964"/>
                <a:ext cx="527" cy="349"/>
                <a:chOff x="1991" y="2964"/>
                <a:chExt cx="527" cy="349"/>
              </a:xfrm>
            </p:grpSpPr>
            <p:sp>
              <p:nvSpPr>
                <p:cNvPr id="250073" name="Freeform 84"/>
                <p:cNvSpPr>
                  <a:spLocks/>
                </p:cNvSpPr>
                <p:nvPr/>
              </p:nvSpPr>
              <p:spPr bwMode="auto">
                <a:xfrm>
                  <a:off x="1991" y="2964"/>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4" name="Freeform 85"/>
                <p:cNvSpPr>
                  <a:spLocks/>
                </p:cNvSpPr>
                <p:nvPr/>
              </p:nvSpPr>
              <p:spPr bwMode="auto">
                <a:xfrm>
                  <a:off x="2015" y="2987"/>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5" name="Freeform 86"/>
                <p:cNvSpPr>
                  <a:spLocks/>
                </p:cNvSpPr>
                <p:nvPr/>
              </p:nvSpPr>
              <p:spPr bwMode="auto">
                <a:xfrm>
                  <a:off x="2038" y="3083"/>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6" name="Freeform 87"/>
                <p:cNvSpPr>
                  <a:spLocks/>
                </p:cNvSpPr>
                <p:nvPr/>
              </p:nvSpPr>
              <p:spPr bwMode="auto">
                <a:xfrm>
                  <a:off x="2129" y="3065"/>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7" name="Freeform 88"/>
                <p:cNvSpPr>
                  <a:spLocks/>
                </p:cNvSpPr>
                <p:nvPr/>
              </p:nvSpPr>
              <p:spPr bwMode="auto">
                <a:xfrm>
                  <a:off x="2219" y="3046"/>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8" name="Freeform 89"/>
                <p:cNvSpPr>
                  <a:spLocks/>
                </p:cNvSpPr>
                <p:nvPr/>
              </p:nvSpPr>
              <p:spPr bwMode="auto">
                <a:xfrm>
                  <a:off x="2312" y="3027"/>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9" name="Freeform 90"/>
                <p:cNvSpPr>
                  <a:spLocks/>
                </p:cNvSpPr>
                <p:nvPr/>
              </p:nvSpPr>
              <p:spPr bwMode="auto">
                <a:xfrm>
                  <a:off x="2404" y="3008"/>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0" name="Freeform 91"/>
                <p:cNvSpPr>
                  <a:spLocks/>
                </p:cNvSpPr>
                <p:nvPr/>
              </p:nvSpPr>
              <p:spPr bwMode="auto">
                <a:xfrm>
                  <a:off x="2038" y="3146"/>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1" name="Freeform 92"/>
                <p:cNvSpPr>
                  <a:spLocks/>
                </p:cNvSpPr>
                <p:nvPr/>
              </p:nvSpPr>
              <p:spPr bwMode="auto">
                <a:xfrm>
                  <a:off x="2129" y="3128"/>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2" name="Freeform 93"/>
                <p:cNvSpPr>
                  <a:spLocks/>
                </p:cNvSpPr>
                <p:nvPr/>
              </p:nvSpPr>
              <p:spPr bwMode="auto">
                <a:xfrm>
                  <a:off x="2219" y="3108"/>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3" name="Freeform 94"/>
                <p:cNvSpPr>
                  <a:spLocks/>
                </p:cNvSpPr>
                <p:nvPr/>
              </p:nvSpPr>
              <p:spPr bwMode="auto">
                <a:xfrm>
                  <a:off x="2312" y="3089"/>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4" name="Freeform 95"/>
                <p:cNvSpPr>
                  <a:spLocks/>
                </p:cNvSpPr>
                <p:nvPr/>
              </p:nvSpPr>
              <p:spPr bwMode="auto">
                <a:xfrm>
                  <a:off x="2404" y="3071"/>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5" name="Freeform 96"/>
                <p:cNvSpPr>
                  <a:spLocks/>
                </p:cNvSpPr>
                <p:nvPr/>
              </p:nvSpPr>
              <p:spPr bwMode="auto">
                <a:xfrm>
                  <a:off x="2038" y="3209"/>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6" name="Freeform 97"/>
                <p:cNvSpPr>
                  <a:spLocks/>
                </p:cNvSpPr>
                <p:nvPr/>
              </p:nvSpPr>
              <p:spPr bwMode="auto">
                <a:xfrm>
                  <a:off x="2129" y="3190"/>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7" name="Freeform 98"/>
                <p:cNvSpPr>
                  <a:spLocks/>
                </p:cNvSpPr>
                <p:nvPr/>
              </p:nvSpPr>
              <p:spPr bwMode="auto">
                <a:xfrm>
                  <a:off x="2219" y="3170"/>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8" name="Freeform 99"/>
                <p:cNvSpPr>
                  <a:spLocks/>
                </p:cNvSpPr>
                <p:nvPr/>
              </p:nvSpPr>
              <p:spPr bwMode="auto">
                <a:xfrm>
                  <a:off x="2312" y="3152"/>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89" name="Freeform 100"/>
                <p:cNvSpPr>
                  <a:spLocks/>
                </p:cNvSpPr>
                <p:nvPr/>
              </p:nvSpPr>
              <p:spPr bwMode="auto">
                <a:xfrm>
                  <a:off x="2404" y="3134"/>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50019" name="Group 101"/>
              <p:cNvGrpSpPr>
                <a:grpSpLocks/>
              </p:cNvGrpSpPr>
              <p:nvPr/>
            </p:nvGrpSpPr>
            <p:grpSpPr bwMode="auto">
              <a:xfrm>
                <a:off x="2063" y="3036"/>
                <a:ext cx="527" cy="349"/>
                <a:chOff x="2063" y="3036"/>
                <a:chExt cx="527" cy="349"/>
              </a:xfrm>
            </p:grpSpPr>
            <p:sp>
              <p:nvSpPr>
                <p:cNvPr id="250056" name="Freeform 102"/>
                <p:cNvSpPr>
                  <a:spLocks/>
                </p:cNvSpPr>
                <p:nvPr/>
              </p:nvSpPr>
              <p:spPr bwMode="auto">
                <a:xfrm>
                  <a:off x="2063" y="3036"/>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7" name="Freeform 103"/>
                <p:cNvSpPr>
                  <a:spLocks/>
                </p:cNvSpPr>
                <p:nvPr/>
              </p:nvSpPr>
              <p:spPr bwMode="auto">
                <a:xfrm>
                  <a:off x="2087" y="3059"/>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8" name="Freeform 104"/>
                <p:cNvSpPr>
                  <a:spLocks/>
                </p:cNvSpPr>
                <p:nvPr/>
              </p:nvSpPr>
              <p:spPr bwMode="auto">
                <a:xfrm>
                  <a:off x="2110" y="3155"/>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9" name="Freeform 105"/>
                <p:cNvSpPr>
                  <a:spLocks/>
                </p:cNvSpPr>
                <p:nvPr/>
              </p:nvSpPr>
              <p:spPr bwMode="auto">
                <a:xfrm>
                  <a:off x="2201" y="3137"/>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0" name="Freeform 106"/>
                <p:cNvSpPr>
                  <a:spLocks/>
                </p:cNvSpPr>
                <p:nvPr/>
              </p:nvSpPr>
              <p:spPr bwMode="auto">
                <a:xfrm>
                  <a:off x="2291" y="3118"/>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1" name="Freeform 107"/>
                <p:cNvSpPr>
                  <a:spLocks/>
                </p:cNvSpPr>
                <p:nvPr/>
              </p:nvSpPr>
              <p:spPr bwMode="auto">
                <a:xfrm>
                  <a:off x="2384" y="3099"/>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2" name="Freeform 108"/>
                <p:cNvSpPr>
                  <a:spLocks/>
                </p:cNvSpPr>
                <p:nvPr/>
              </p:nvSpPr>
              <p:spPr bwMode="auto">
                <a:xfrm>
                  <a:off x="2476" y="3080"/>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3" name="Freeform 109"/>
                <p:cNvSpPr>
                  <a:spLocks/>
                </p:cNvSpPr>
                <p:nvPr/>
              </p:nvSpPr>
              <p:spPr bwMode="auto">
                <a:xfrm>
                  <a:off x="2110" y="3218"/>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4" name="Freeform 110"/>
                <p:cNvSpPr>
                  <a:spLocks/>
                </p:cNvSpPr>
                <p:nvPr/>
              </p:nvSpPr>
              <p:spPr bwMode="auto">
                <a:xfrm>
                  <a:off x="2201" y="3200"/>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5" name="Freeform 111"/>
                <p:cNvSpPr>
                  <a:spLocks/>
                </p:cNvSpPr>
                <p:nvPr/>
              </p:nvSpPr>
              <p:spPr bwMode="auto">
                <a:xfrm>
                  <a:off x="2291" y="3180"/>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6" name="Freeform 112"/>
                <p:cNvSpPr>
                  <a:spLocks/>
                </p:cNvSpPr>
                <p:nvPr/>
              </p:nvSpPr>
              <p:spPr bwMode="auto">
                <a:xfrm>
                  <a:off x="2384" y="3161"/>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7" name="Freeform 113"/>
                <p:cNvSpPr>
                  <a:spLocks/>
                </p:cNvSpPr>
                <p:nvPr/>
              </p:nvSpPr>
              <p:spPr bwMode="auto">
                <a:xfrm>
                  <a:off x="2476" y="3143"/>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8" name="Freeform 114"/>
                <p:cNvSpPr>
                  <a:spLocks/>
                </p:cNvSpPr>
                <p:nvPr/>
              </p:nvSpPr>
              <p:spPr bwMode="auto">
                <a:xfrm>
                  <a:off x="2110" y="3281"/>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69" name="Freeform 115"/>
                <p:cNvSpPr>
                  <a:spLocks/>
                </p:cNvSpPr>
                <p:nvPr/>
              </p:nvSpPr>
              <p:spPr bwMode="auto">
                <a:xfrm>
                  <a:off x="2201" y="3262"/>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0" name="Freeform 116"/>
                <p:cNvSpPr>
                  <a:spLocks/>
                </p:cNvSpPr>
                <p:nvPr/>
              </p:nvSpPr>
              <p:spPr bwMode="auto">
                <a:xfrm>
                  <a:off x="2291" y="3242"/>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1" name="Freeform 117"/>
                <p:cNvSpPr>
                  <a:spLocks/>
                </p:cNvSpPr>
                <p:nvPr/>
              </p:nvSpPr>
              <p:spPr bwMode="auto">
                <a:xfrm>
                  <a:off x="2384" y="3224"/>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72" name="Freeform 118"/>
                <p:cNvSpPr>
                  <a:spLocks/>
                </p:cNvSpPr>
                <p:nvPr/>
              </p:nvSpPr>
              <p:spPr bwMode="auto">
                <a:xfrm>
                  <a:off x="2476" y="3206"/>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50020" name="Group 119"/>
              <p:cNvGrpSpPr>
                <a:grpSpLocks/>
              </p:cNvGrpSpPr>
              <p:nvPr/>
            </p:nvGrpSpPr>
            <p:grpSpPr bwMode="auto">
              <a:xfrm>
                <a:off x="2135" y="3108"/>
                <a:ext cx="527" cy="349"/>
                <a:chOff x="2135" y="3108"/>
                <a:chExt cx="527" cy="349"/>
              </a:xfrm>
            </p:grpSpPr>
            <p:sp>
              <p:nvSpPr>
                <p:cNvPr id="250039" name="Freeform 120"/>
                <p:cNvSpPr>
                  <a:spLocks/>
                </p:cNvSpPr>
                <p:nvPr/>
              </p:nvSpPr>
              <p:spPr bwMode="auto">
                <a:xfrm>
                  <a:off x="2135" y="3108"/>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0" name="Freeform 121"/>
                <p:cNvSpPr>
                  <a:spLocks/>
                </p:cNvSpPr>
                <p:nvPr/>
              </p:nvSpPr>
              <p:spPr bwMode="auto">
                <a:xfrm>
                  <a:off x="2159" y="3131"/>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1" name="Freeform 122"/>
                <p:cNvSpPr>
                  <a:spLocks/>
                </p:cNvSpPr>
                <p:nvPr/>
              </p:nvSpPr>
              <p:spPr bwMode="auto">
                <a:xfrm>
                  <a:off x="2182" y="3227"/>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2" name="Freeform 123"/>
                <p:cNvSpPr>
                  <a:spLocks/>
                </p:cNvSpPr>
                <p:nvPr/>
              </p:nvSpPr>
              <p:spPr bwMode="auto">
                <a:xfrm>
                  <a:off x="2273" y="3209"/>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3" name="Freeform 124"/>
                <p:cNvSpPr>
                  <a:spLocks/>
                </p:cNvSpPr>
                <p:nvPr/>
              </p:nvSpPr>
              <p:spPr bwMode="auto">
                <a:xfrm>
                  <a:off x="2363" y="3190"/>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4" name="Freeform 125"/>
                <p:cNvSpPr>
                  <a:spLocks/>
                </p:cNvSpPr>
                <p:nvPr/>
              </p:nvSpPr>
              <p:spPr bwMode="auto">
                <a:xfrm>
                  <a:off x="2456" y="3171"/>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5" name="Freeform 126"/>
                <p:cNvSpPr>
                  <a:spLocks/>
                </p:cNvSpPr>
                <p:nvPr/>
              </p:nvSpPr>
              <p:spPr bwMode="auto">
                <a:xfrm>
                  <a:off x="2548" y="3152"/>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6" name="Freeform 127"/>
                <p:cNvSpPr>
                  <a:spLocks/>
                </p:cNvSpPr>
                <p:nvPr/>
              </p:nvSpPr>
              <p:spPr bwMode="auto">
                <a:xfrm>
                  <a:off x="2182" y="3290"/>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7" name="Freeform 128"/>
                <p:cNvSpPr>
                  <a:spLocks/>
                </p:cNvSpPr>
                <p:nvPr/>
              </p:nvSpPr>
              <p:spPr bwMode="auto">
                <a:xfrm>
                  <a:off x="2273" y="3272"/>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8" name="Freeform 129"/>
                <p:cNvSpPr>
                  <a:spLocks/>
                </p:cNvSpPr>
                <p:nvPr/>
              </p:nvSpPr>
              <p:spPr bwMode="auto">
                <a:xfrm>
                  <a:off x="2363" y="3252"/>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49" name="Freeform 130"/>
                <p:cNvSpPr>
                  <a:spLocks/>
                </p:cNvSpPr>
                <p:nvPr/>
              </p:nvSpPr>
              <p:spPr bwMode="auto">
                <a:xfrm>
                  <a:off x="2456" y="3233"/>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0" name="Freeform 131"/>
                <p:cNvSpPr>
                  <a:spLocks/>
                </p:cNvSpPr>
                <p:nvPr/>
              </p:nvSpPr>
              <p:spPr bwMode="auto">
                <a:xfrm>
                  <a:off x="2548" y="3215"/>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1" name="Freeform 132"/>
                <p:cNvSpPr>
                  <a:spLocks/>
                </p:cNvSpPr>
                <p:nvPr/>
              </p:nvSpPr>
              <p:spPr bwMode="auto">
                <a:xfrm>
                  <a:off x="2182" y="3353"/>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2" name="Freeform 133"/>
                <p:cNvSpPr>
                  <a:spLocks/>
                </p:cNvSpPr>
                <p:nvPr/>
              </p:nvSpPr>
              <p:spPr bwMode="auto">
                <a:xfrm>
                  <a:off x="2273" y="3334"/>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3" name="Freeform 134"/>
                <p:cNvSpPr>
                  <a:spLocks/>
                </p:cNvSpPr>
                <p:nvPr/>
              </p:nvSpPr>
              <p:spPr bwMode="auto">
                <a:xfrm>
                  <a:off x="2363" y="3314"/>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4" name="Freeform 135"/>
                <p:cNvSpPr>
                  <a:spLocks/>
                </p:cNvSpPr>
                <p:nvPr/>
              </p:nvSpPr>
              <p:spPr bwMode="auto">
                <a:xfrm>
                  <a:off x="2456" y="3296"/>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55" name="Freeform 136"/>
                <p:cNvSpPr>
                  <a:spLocks/>
                </p:cNvSpPr>
                <p:nvPr/>
              </p:nvSpPr>
              <p:spPr bwMode="auto">
                <a:xfrm>
                  <a:off x="2548" y="3278"/>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50021" name="Group 137"/>
              <p:cNvGrpSpPr>
                <a:grpSpLocks/>
              </p:cNvGrpSpPr>
              <p:nvPr/>
            </p:nvGrpSpPr>
            <p:grpSpPr bwMode="auto">
              <a:xfrm>
                <a:off x="2207" y="3180"/>
                <a:ext cx="527" cy="349"/>
                <a:chOff x="2207" y="3180"/>
                <a:chExt cx="527" cy="349"/>
              </a:xfrm>
            </p:grpSpPr>
            <p:sp>
              <p:nvSpPr>
                <p:cNvPr id="250022" name="Freeform 138"/>
                <p:cNvSpPr>
                  <a:spLocks/>
                </p:cNvSpPr>
                <p:nvPr/>
              </p:nvSpPr>
              <p:spPr bwMode="auto">
                <a:xfrm>
                  <a:off x="2207" y="3180"/>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23" name="Freeform 139"/>
                <p:cNvSpPr>
                  <a:spLocks/>
                </p:cNvSpPr>
                <p:nvPr/>
              </p:nvSpPr>
              <p:spPr bwMode="auto">
                <a:xfrm>
                  <a:off x="2231" y="3203"/>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24" name="Freeform 140"/>
                <p:cNvSpPr>
                  <a:spLocks/>
                </p:cNvSpPr>
                <p:nvPr/>
              </p:nvSpPr>
              <p:spPr bwMode="auto">
                <a:xfrm>
                  <a:off x="2254" y="3299"/>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25" name="Freeform 141"/>
                <p:cNvSpPr>
                  <a:spLocks/>
                </p:cNvSpPr>
                <p:nvPr/>
              </p:nvSpPr>
              <p:spPr bwMode="auto">
                <a:xfrm>
                  <a:off x="2345" y="3281"/>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26" name="Freeform 142"/>
                <p:cNvSpPr>
                  <a:spLocks/>
                </p:cNvSpPr>
                <p:nvPr/>
              </p:nvSpPr>
              <p:spPr bwMode="auto">
                <a:xfrm>
                  <a:off x="2435" y="3262"/>
                  <a:ext cx="67" cy="59"/>
                </a:xfrm>
                <a:custGeom>
                  <a:avLst/>
                  <a:gdLst>
                    <a:gd name="T0" fmla="*/ 66 w 67"/>
                    <a:gd name="T1" fmla="*/ 44 h 59"/>
                    <a:gd name="T2" fmla="*/ 66 w 67"/>
                    <a:gd name="T3" fmla="*/ 0 h 59"/>
                    <a:gd name="T4" fmla="*/ 0 w 67"/>
                    <a:gd name="T5" fmla="*/ 12 h 59"/>
                    <a:gd name="T6" fmla="*/ 0 w 67"/>
                    <a:gd name="T7" fmla="*/ 58 h 59"/>
                    <a:gd name="T8" fmla="*/ 66 w 67"/>
                    <a:gd name="T9" fmla="*/ 44 h 59"/>
                    <a:gd name="T10" fmla="*/ 0 60000 65536"/>
                    <a:gd name="T11" fmla="*/ 0 60000 65536"/>
                    <a:gd name="T12" fmla="*/ 0 60000 65536"/>
                    <a:gd name="T13" fmla="*/ 0 60000 65536"/>
                    <a:gd name="T14" fmla="*/ 0 60000 65536"/>
                    <a:gd name="T15" fmla="*/ 0 w 67"/>
                    <a:gd name="T16" fmla="*/ 0 h 59"/>
                    <a:gd name="T17" fmla="*/ 67 w 67"/>
                    <a:gd name="T18" fmla="*/ 59 h 59"/>
                  </a:gdLst>
                  <a:ahLst/>
                  <a:cxnLst>
                    <a:cxn ang="T10">
                      <a:pos x="T0" y="T1"/>
                    </a:cxn>
                    <a:cxn ang="T11">
                      <a:pos x="T2" y="T3"/>
                    </a:cxn>
                    <a:cxn ang="T12">
                      <a:pos x="T4" y="T5"/>
                    </a:cxn>
                    <a:cxn ang="T13">
                      <a:pos x="T6" y="T7"/>
                    </a:cxn>
                    <a:cxn ang="T14">
                      <a:pos x="T8" y="T9"/>
                    </a:cxn>
                  </a:cxnLst>
                  <a:rect l="T15" t="T16" r="T17" b="T18"/>
                  <a:pathLst>
                    <a:path w="67" h="59">
                      <a:moveTo>
                        <a:pt x="66" y="44"/>
                      </a:moveTo>
                      <a:lnTo>
                        <a:pt x="66" y="0"/>
                      </a:lnTo>
                      <a:lnTo>
                        <a:pt x="0" y="12"/>
                      </a:lnTo>
                      <a:lnTo>
                        <a:pt x="0" y="58"/>
                      </a:lnTo>
                      <a:lnTo>
                        <a:pt x="66"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27" name="Freeform 143"/>
                <p:cNvSpPr>
                  <a:spLocks/>
                </p:cNvSpPr>
                <p:nvPr/>
              </p:nvSpPr>
              <p:spPr bwMode="auto">
                <a:xfrm>
                  <a:off x="2528" y="3243"/>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28" name="Freeform 144"/>
                <p:cNvSpPr>
                  <a:spLocks/>
                </p:cNvSpPr>
                <p:nvPr/>
              </p:nvSpPr>
              <p:spPr bwMode="auto">
                <a:xfrm>
                  <a:off x="2620" y="3224"/>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29" name="Freeform 145"/>
                <p:cNvSpPr>
                  <a:spLocks/>
                </p:cNvSpPr>
                <p:nvPr/>
              </p:nvSpPr>
              <p:spPr bwMode="auto">
                <a:xfrm>
                  <a:off x="2254" y="3362"/>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0" name="Freeform 146"/>
                <p:cNvSpPr>
                  <a:spLocks/>
                </p:cNvSpPr>
                <p:nvPr/>
              </p:nvSpPr>
              <p:spPr bwMode="auto">
                <a:xfrm>
                  <a:off x="2345" y="3344"/>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1" name="Freeform 147"/>
                <p:cNvSpPr>
                  <a:spLocks/>
                </p:cNvSpPr>
                <p:nvPr/>
              </p:nvSpPr>
              <p:spPr bwMode="auto">
                <a:xfrm>
                  <a:off x="2435" y="3324"/>
                  <a:ext cx="67" cy="60"/>
                </a:xfrm>
                <a:custGeom>
                  <a:avLst/>
                  <a:gdLst>
                    <a:gd name="T0" fmla="*/ 66 w 67"/>
                    <a:gd name="T1" fmla="*/ 45 h 60"/>
                    <a:gd name="T2" fmla="*/ 66 w 67"/>
                    <a:gd name="T3" fmla="*/ 0 h 60"/>
                    <a:gd name="T4" fmla="*/ 0 w 67"/>
                    <a:gd name="T5" fmla="*/ 13 h 60"/>
                    <a:gd name="T6" fmla="*/ 0 w 67"/>
                    <a:gd name="T7" fmla="*/ 59 h 60"/>
                    <a:gd name="T8" fmla="*/ 66 w 67"/>
                    <a:gd name="T9" fmla="*/ 45 h 60"/>
                    <a:gd name="T10" fmla="*/ 0 60000 65536"/>
                    <a:gd name="T11" fmla="*/ 0 60000 65536"/>
                    <a:gd name="T12" fmla="*/ 0 60000 65536"/>
                    <a:gd name="T13" fmla="*/ 0 60000 65536"/>
                    <a:gd name="T14" fmla="*/ 0 60000 65536"/>
                    <a:gd name="T15" fmla="*/ 0 w 67"/>
                    <a:gd name="T16" fmla="*/ 0 h 60"/>
                    <a:gd name="T17" fmla="*/ 67 w 67"/>
                    <a:gd name="T18" fmla="*/ 60 h 60"/>
                  </a:gdLst>
                  <a:ahLst/>
                  <a:cxnLst>
                    <a:cxn ang="T10">
                      <a:pos x="T0" y="T1"/>
                    </a:cxn>
                    <a:cxn ang="T11">
                      <a:pos x="T2" y="T3"/>
                    </a:cxn>
                    <a:cxn ang="T12">
                      <a:pos x="T4" y="T5"/>
                    </a:cxn>
                    <a:cxn ang="T13">
                      <a:pos x="T6" y="T7"/>
                    </a:cxn>
                    <a:cxn ang="T14">
                      <a:pos x="T8" y="T9"/>
                    </a:cxn>
                  </a:cxnLst>
                  <a:rect l="T15" t="T16" r="T17" b="T18"/>
                  <a:pathLst>
                    <a:path w="67" h="60">
                      <a:moveTo>
                        <a:pt x="66" y="45"/>
                      </a:moveTo>
                      <a:lnTo>
                        <a:pt x="66" y="0"/>
                      </a:lnTo>
                      <a:lnTo>
                        <a:pt x="0" y="13"/>
                      </a:lnTo>
                      <a:lnTo>
                        <a:pt x="0" y="59"/>
                      </a:lnTo>
                      <a:lnTo>
                        <a:pt x="66"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2" name="Freeform 148"/>
                <p:cNvSpPr>
                  <a:spLocks/>
                </p:cNvSpPr>
                <p:nvPr/>
              </p:nvSpPr>
              <p:spPr bwMode="auto">
                <a:xfrm>
                  <a:off x="2528" y="3305"/>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3" name="Freeform 149"/>
                <p:cNvSpPr>
                  <a:spLocks/>
                </p:cNvSpPr>
                <p:nvPr/>
              </p:nvSpPr>
              <p:spPr bwMode="auto">
                <a:xfrm>
                  <a:off x="2620" y="3287"/>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4" name="Freeform 150"/>
                <p:cNvSpPr>
                  <a:spLocks/>
                </p:cNvSpPr>
                <p:nvPr/>
              </p:nvSpPr>
              <p:spPr bwMode="auto">
                <a:xfrm>
                  <a:off x="2254" y="3425"/>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5" name="Freeform 151"/>
                <p:cNvSpPr>
                  <a:spLocks/>
                </p:cNvSpPr>
                <p:nvPr/>
              </p:nvSpPr>
              <p:spPr bwMode="auto">
                <a:xfrm>
                  <a:off x="2345" y="3406"/>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6" name="Freeform 152"/>
                <p:cNvSpPr>
                  <a:spLocks/>
                </p:cNvSpPr>
                <p:nvPr/>
              </p:nvSpPr>
              <p:spPr bwMode="auto">
                <a:xfrm>
                  <a:off x="2435" y="3386"/>
                  <a:ext cx="67" cy="59"/>
                </a:xfrm>
                <a:custGeom>
                  <a:avLst/>
                  <a:gdLst>
                    <a:gd name="T0" fmla="*/ 66 w 67"/>
                    <a:gd name="T1" fmla="*/ 45 h 59"/>
                    <a:gd name="T2" fmla="*/ 66 w 67"/>
                    <a:gd name="T3" fmla="*/ 0 h 59"/>
                    <a:gd name="T4" fmla="*/ 0 w 67"/>
                    <a:gd name="T5" fmla="*/ 13 h 59"/>
                    <a:gd name="T6" fmla="*/ 0 w 67"/>
                    <a:gd name="T7" fmla="*/ 58 h 59"/>
                    <a:gd name="T8" fmla="*/ 66 w 67"/>
                    <a:gd name="T9" fmla="*/ 45 h 59"/>
                    <a:gd name="T10" fmla="*/ 0 60000 65536"/>
                    <a:gd name="T11" fmla="*/ 0 60000 65536"/>
                    <a:gd name="T12" fmla="*/ 0 60000 65536"/>
                    <a:gd name="T13" fmla="*/ 0 60000 65536"/>
                    <a:gd name="T14" fmla="*/ 0 60000 65536"/>
                    <a:gd name="T15" fmla="*/ 0 w 67"/>
                    <a:gd name="T16" fmla="*/ 0 h 59"/>
                    <a:gd name="T17" fmla="*/ 67 w 67"/>
                    <a:gd name="T18" fmla="*/ 59 h 59"/>
                  </a:gdLst>
                  <a:ahLst/>
                  <a:cxnLst>
                    <a:cxn ang="T10">
                      <a:pos x="T0" y="T1"/>
                    </a:cxn>
                    <a:cxn ang="T11">
                      <a:pos x="T2" y="T3"/>
                    </a:cxn>
                    <a:cxn ang="T12">
                      <a:pos x="T4" y="T5"/>
                    </a:cxn>
                    <a:cxn ang="T13">
                      <a:pos x="T6" y="T7"/>
                    </a:cxn>
                    <a:cxn ang="T14">
                      <a:pos x="T8" y="T9"/>
                    </a:cxn>
                  </a:cxnLst>
                  <a:rect l="T15" t="T16" r="T17" b="T18"/>
                  <a:pathLst>
                    <a:path w="67" h="59">
                      <a:moveTo>
                        <a:pt x="66" y="45"/>
                      </a:moveTo>
                      <a:lnTo>
                        <a:pt x="66" y="0"/>
                      </a:lnTo>
                      <a:lnTo>
                        <a:pt x="0" y="13"/>
                      </a:lnTo>
                      <a:lnTo>
                        <a:pt x="0" y="58"/>
                      </a:lnTo>
                      <a:lnTo>
                        <a:pt x="66"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7" name="Freeform 153"/>
                <p:cNvSpPr>
                  <a:spLocks/>
                </p:cNvSpPr>
                <p:nvPr/>
              </p:nvSpPr>
              <p:spPr bwMode="auto">
                <a:xfrm>
                  <a:off x="2528" y="3368"/>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38" name="Freeform 154"/>
                <p:cNvSpPr>
                  <a:spLocks/>
                </p:cNvSpPr>
                <p:nvPr/>
              </p:nvSpPr>
              <p:spPr bwMode="auto">
                <a:xfrm>
                  <a:off x="2620" y="3350"/>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250017" name="Rectangle 155"/>
            <p:cNvSpPr>
              <a:spLocks noChangeArrowheads="1"/>
            </p:cNvSpPr>
            <p:nvPr/>
          </p:nvSpPr>
          <p:spPr bwMode="auto">
            <a:xfrm>
              <a:off x="2030" y="3502"/>
              <a:ext cx="6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50000"/>
                </a:spcBef>
                <a:buClrTx/>
                <a:buSzTx/>
                <a:buFontTx/>
                <a:buNone/>
              </a:pPr>
              <a:r>
                <a:rPr kumimoji="1" lang="en-US" altLang="zh-CN" sz="1200" b="0">
                  <a:ea typeface="SimSun" panose="02010600030101010101" pitchFamily="2" charset="-122"/>
                </a:rPr>
                <a:t>TS2</a:t>
              </a:r>
              <a:br>
                <a:rPr kumimoji="1" lang="en-US" altLang="zh-CN" sz="1200" b="0">
                  <a:ea typeface="SimSun" panose="02010600030101010101" pitchFamily="2" charset="-122"/>
                </a:rPr>
              </a:br>
              <a:r>
                <a:rPr kumimoji="1" lang="en-US" altLang="zh-CN" sz="1200" b="0">
                  <a:ea typeface="SimSun" panose="02010600030101010101" pitchFamily="2" charset="-122"/>
                </a:rPr>
                <a:t>Tablespace</a:t>
              </a:r>
            </a:p>
          </p:txBody>
        </p:sp>
      </p:grpSp>
      <p:sp>
        <p:nvSpPr>
          <p:cNvPr id="249864" name="Freeform 156"/>
          <p:cNvSpPr>
            <a:spLocks/>
          </p:cNvSpPr>
          <p:nvPr/>
        </p:nvSpPr>
        <p:spPr bwMode="blackWhite">
          <a:xfrm>
            <a:off x="4457700" y="4394200"/>
            <a:ext cx="1652588" cy="1614488"/>
          </a:xfrm>
          <a:custGeom>
            <a:avLst/>
            <a:gdLst>
              <a:gd name="T0" fmla="*/ 2147483646 w 905"/>
              <a:gd name="T1" fmla="*/ 0 h 850"/>
              <a:gd name="T2" fmla="*/ 2147483646 w 905"/>
              <a:gd name="T3" fmla="*/ 2147483646 h 850"/>
              <a:gd name="T4" fmla="*/ 0 w 905"/>
              <a:gd name="T5" fmla="*/ 2147483646 h 850"/>
              <a:gd name="T6" fmla="*/ 0 w 905"/>
              <a:gd name="T7" fmla="*/ 0 h 850"/>
              <a:gd name="T8" fmla="*/ 2147483646 w 905"/>
              <a:gd name="T9" fmla="*/ 0 h 850"/>
              <a:gd name="T10" fmla="*/ 0 60000 65536"/>
              <a:gd name="T11" fmla="*/ 0 60000 65536"/>
              <a:gd name="T12" fmla="*/ 0 60000 65536"/>
              <a:gd name="T13" fmla="*/ 0 60000 65536"/>
              <a:gd name="T14" fmla="*/ 0 60000 65536"/>
              <a:gd name="T15" fmla="*/ 0 w 905"/>
              <a:gd name="T16" fmla="*/ 0 h 850"/>
              <a:gd name="T17" fmla="*/ 905 w 905"/>
              <a:gd name="T18" fmla="*/ 850 h 850"/>
            </a:gdLst>
            <a:ahLst/>
            <a:cxnLst>
              <a:cxn ang="T10">
                <a:pos x="T0" y="T1"/>
              </a:cxn>
              <a:cxn ang="T11">
                <a:pos x="T2" y="T3"/>
              </a:cxn>
              <a:cxn ang="T12">
                <a:pos x="T4" y="T5"/>
              </a:cxn>
              <a:cxn ang="T13">
                <a:pos x="T6" y="T7"/>
              </a:cxn>
              <a:cxn ang="T14">
                <a:pos x="T8" y="T9"/>
              </a:cxn>
            </a:cxnLst>
            <a:rect l="T15" t="T16" r="T17" b="T18"/>
            <a:pathLst>
              <a:path w="905" h="850">
                <a:moveTo>
                  <a:pt x="904" y="0"/>
                </a:moveTo>
                <a:lnTo>
                  <a:pt x="904" y="849"/>
                </a:lnTo>
                <a:lnTo>
                  <a:pt x="0" y="849"/>
                </a:lnTo>
                <a:lnTo>
                  <a:pt x="0" y="0"/>
                </a:lnTo>
                <a:lnTo>
                  <a:pt x="904" y="0"/>
                </a:lnTo>
              </a:path>
            </a:pathLst>
          </a:custGeom>
          <a:gradFill rotWithShape="0">
            <a:gsLst>
              <a:gs pos="0">
                <a:srgbClr val="A3A3CC"/>
              </a:gs>
              <a:gs pos="50000">
                <a:srgbClr val="CCCCFF"/>
              </a:gs>
              <a:gs pos="100000">
                <a:srgbClr val="A3A3CC"/>
              </a:gs>
            </a:gsLst>
            <a:lin ang="2700000" scaled="1"/>
          </a:gradFill>
          <a:ln w="12700" cap="rnd">
            <a:solidFill>
              <a:schemeClr val="bg2"/>
            </a:solidFill>
            <a:round/>
            <a:headEnd/>
            <a:tailEnd/>
          </a:ln>
        </p:spPr>
        <p:txBody>
          <a:bodyPr/>
          <a:lstStyle/>
          <a:p>
            <a:endParaRPr lang="zh-CN" altLang="en-US"/>
          </a:p>
        </p:txBody>
      </p:sp>
      <p:grpSp>
        <p:nvGrpSpPr>
          <p:cNvPr id="249865" name="Group 157"/>
          <p:cNvGrpSpPr>
            <a:grpSpLocks/>
          </p:cNvGrpSpPr>
          <p:nvPr/>
        </p:nvGrpSpPr>
        <p:grpSpPr bwMode="auto">
          <a:xfrm>
            <a:off x="4586288" y="4421188"/>
            <a:ext cx="1357312" cy="1438275"/>
            <a:chOff x="3068" y="2965"/>
            <a:chExt cx="743" cy="757"/>
          </a:xfrm>
        </p:grpSpPr>
        <p:grpSp>
          <p:nvGrpSpPr>
            <p:cNvPr id="249942" name="Group 158"/>
            <p:cNvGrpSpPr>
              <a:grpSpLocks/>
            </p:cNvGrpSpPr>
            <p:nvPr/>
          </p:nvGrpSpPr>
          <p:grpSpPr bwMode="auto">
            <a:xfrm>
              <a:off x="3068" y="2965"/>
              <a:ext cx="743" cy="565"/>
              <a:chOff x="3068" y="2965"/>
              <a:chExt cx="743" cy="565"/>
            </a:xfrm>
          </p:grpSpPr>
          <p:grpSp>
            <p:nvGrpSpPr>
              <p:cNvPr id="249944" name="Group 159"/>
              <p:cNvGrpSpPr>
                <a:grpSpLocks/>
              </p:cNvGrpSpPr>
              <p:nvPr/>
            </p:nvGrpSpPr>
            <p:grpSpPr bwMode="auto">
              <a:xfrm>
                <a:off x="3068" y="2965"/>
                <a:ext cx="527" cy="349"/>
                <a:chOff x="3068" y="2965"/>
                <a:chExt cx="527" cy="349"/>
              </a:xfrm>
            </p:grpSpPr>
            <p:sp>
              <p:nvSpPr>
                <p:cNvPr id="249999" name="Freeform 160"/>
                <p:cNvSpPr>
                  <a:spLocks/>
                </p:cNvSpPr>
                <p:nvPr/>
              </p:nvSpPr>
              <p:spPr bwMode="auto">
                <a:xfrm>
                  <a:off x="3068" y="2965"/>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0" name="Freeform 161"/>
                <p:cNvSpPr>
                  <a:spLocks/>
                </p:cNvSpPr>
                <p:nvPr/>
              </p:nvSpPr>
              <p:spPr bwMode="auto">
                <a:xfrm>
                  <a:off x="3092" y="2988"/>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1" name="Freeform 162"/>
                <p:cNvSpPr>
                  <a:spLocks/>
                </p:cNvSpPr>
                <p:nvPr/>
              </p:nvSpPr>
              <p:spPr bwMode="auto">
                <a:xfrm>
                  <a:off x="3115" y="3084"/>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2" name="Freeform 163"/>
                <p:cNvSpPr>
                  <a:spLocks/>
                </p:cNvSpPr>
                <p:nvPr/>
              </p:nvSpPr>
              <p:spPr bwMode="auto">
                <a:xfrm>
                  <a:off x="3206" y="3066"/>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3" name="Freeform 164"/>
                <p:cNvSpPr>
                  <a:spLocks/>
                </p:cNvSpPr>
                <p:nvPr/>
              </p:nvSpPr>
              <p:spPr bwMode="auto">
                <a:xfrm>
                  <a:off x="3296" y="3047"/>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4" name="Freeform 165"/>
                <p:cNvSpPr>
                  <a:spLocks/>
                </p:cNvSpPr>
                <p:nvPr/>
              </p:nvSpPr>
              <p:spPr bwMode="auto">
                <a:xfrm>
                  <a:off x="3389" y="3028"/>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5" name="Freeform 166"/>
                <p:cNvSpPr>
                  <a:spLocks/>
                </p:cNvSpPr>
                <p:nvPr/>
              </p:nvSpPr>
              <p:spPr bwMode="auto">
                <a:xfrm>
                  <a:off x="3481" y="3009"/>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6" name="Freeform 167"/>
                <p:cNvSpPr>
                  <a:spLocks/>
                </p:cNvSpPr>
                <p:nvPr/>
              </p:nvSpPr>
              <p:spPr bwMode="auto">
                <a:xfrm>
                  <a:off x="3115" y="3147"/>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7" name="Freeform 168"/>
                <p:cNvSpPr>
                  <a:spLocks/>
                </p:cNvSpPr>
                <p:nvPr/>
              </p:nvSpPr>
              <p:spPr bwMode="auto">
                <a:xfrm>
                  <a:off x="3206" y="3129"/>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8" name="Freeform 169"/>
                <p:cNvSpPr>
                  <a:spLocks/>
                </p:cNvSpPr>
                <p:nvPr/>
              </p:nvSpPr>
              <p:spPr bwMode="auto">
                <a:xfrm>
                  <a:off x="3296" y="3109"/>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09" name="Freeform 170"/>
                <p:cNvSpPr>
                  <a:spLocks/>
                </p:cNvSpPr>
                <p:nvPr/>
              </p:nvSpPr>
              <p:spPr bwMode="auto">
                <a:xfrm>
                  <a:off x="3389" y="3090"/>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10" name="Freeform 171"/>
                <p:cNvSpPr>
                  <a:spLocks/>
                </p:cNvSpPr>
                <p:nvPr/>
              </p:nvSpPr>
              <p:spPr bwMode="auto">
                <a:xfrm>
                  <a:off x="3481" y="3072"/>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11" name="Freeform 172"/>
                <p:cNvSpPr>
                  <a:spLocks/>
                </p:cNvSpPr>
                <p:nvPr/>
              </p:nvSpPr>
              <p:spPr bwMode="auto">
                <a:xfrm>
                  <a:off x="3115" y="3210"/>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12" name="Freeform 173"/>
                <p:cNvSpPr>
                  <a:spLocks/>
                </p:cNvSpPr>
                <p:nvPr/>
              </p:nvSpPr>
              <p:spPr bwMode="auto">
                <a:xfrm>
                  <a:off x="3206" y="3191"/>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13" name="Freeform 174"/>
                <p:cNvSpPr>
                  <a:spLocks/>
                </p:cNvSpPr>
                <p:nvPr/>
              </p:nvSpPr>
              <p:spPr bwMode="auto">
                <a:xfrm>
                  <a:off x="3296" y="3171"/>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14" name="Freeform 175"/>
                <p:cNvSpPr>
                  <a:spLocks/>
                </p:cNvSpPr>
                <p:nvPr/>
              </p:nvSpPr>
              <p:spPr bwMode="auto">
                <a:xfrm>
                  <a:off x="3389" y="3153"/>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50015" name="Freeform 176"/>
                <p:cNvSpPr>
                  <a:spLocks/>
                </p:cNvSpPr>
                <p:nvPr/>
              </p:nvSpPr>
              <p:spPr bwMode="auto">
                <a:xfrm>
                  <a:off x="3481" y="3135"/>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9945" name="Group 177"/>
              <p:cNvGrpSpPr>
                <a:grpSpLocks/>
              </p:cNvGrpSpPr>
              <p:nvPr/>
            </p:nvGrpSpPr>
            <p:grpSpPr bwMode="auto">
              <a:xfrm>
                <a:off x="3140" y="3037"/>
                <a:ext cx="527" cy="349"/>
                <a:chOff x="3140" y="3037"/>
                <a:chExt cx="527" cy="349"/>
              </a:xfrm>
            </p:grpSpPr>
            <p:sp>
              <p:nvSpPr>
                <p:cNvPr id="249982" name="Freeform 178"/>
                <p:cNvSpPr>
                  <a:spLocks/>
                </p:cNvSpPr>
                <p:nvPr/>
              </p:nvSpPr>
              <p:spPr bwMode="auto">
                <a:xfrm>
                  <a:off x="3140" y="3037"/>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3" name="Freeform 179"/>
                <p:cNvSpPr>
                  <a:spLocks/>
                </p:cNvSpPr>
                <p:nvPr/>
              </p:nvSpPr>
              <p:spPr bwMode="auto">
                <a:xfrm>
                  <a:off x="3164" y="3060"/>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4" name="Freeform 180"/>
                <p:cNvSpPr>
                  <a:spLocks/>
                </p:cNvSpPr>
                <p:nvPr/>
              </p:nvSpPr>
              <p:spPr bwMode="auto">
                <a:xfrm>
                  <a:off x="3187" y="3156"/>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5" name="Freeform 181"/>
                <p:cNvSpPr>
                  <a:spLocks/>
                </p:cNvSpPr>
                <p:nvPr/>
              </p:nvSpPr>
              <p:spPr bwMode="auto">
                <a:xfrm>
                  <a:off x="3278" y="3138"/>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6" name="Freeform 182"/>
                <p:cNvSpPr>
                  <a:spLocks/>
                </p:cNvSpPr>
                <p:nvPr/>
              </p:nvSpPr>
              <p:spPr bwMode="auto">
                <a:xfrm>
                  <a:off x="3368" y="3119"/>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7" name="Freeform 183"/>
                <p:cNvSpPr>
                  <a:spLocks/>
                </p:cNvSpPr>
                <p:nvPr/>
              </p:nvSpPr>
              <p:spPr bwMode="auto">
                <a:xfrm>
                  <a:off x="3461" y="3100"/>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8" name="Freeform 184"/>
                <p:cNvSpPr>
                  <a:spLocks/>
                </p:cNvSpPr>
                <p:nvPr/>
              </p:nvSpPr>
              <p:spPr bwMode="auto">
                <a:xfrm>
                  <a:off x="3553" y="3081"/>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9" name="Freeform 185"/>
                <p:cNvSpPr>
                  <a:spLocks/>
                </p:cNvSpPr>
                <p:nvPr/>
              </p:nvSpPr>
              <p:spPr bwMode="auto">
                <a:xfrm>
                  <a:off x="3187" y="3219"/>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0" name="Freeform 186"/>
                <p:cNvSpPr>
                  <a:spLocks/>
                </p:cNvSpPr>
                <p:nvPr/>
              </p:nvSpPr>
              <p:spPr bwMode="auto">
                <a:xfrm>
                  <a:off x="3278" y="3201"/>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1" name="Freeform 187"/>
                <p:cNvSpPr>
                  <a:spLocks/>
                </p:cNvSpPr>
                <p:nvPr/>
              </p:nvSpPr>
              <p:spPr bwMode="auto">
                <a:xfrm>
                  <a:off x="3368" y="3181"/>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2" name="Freeform 188"/>
                <p:cNvSpPr>
                  <a:spLocks/>
                </p:cNvSpPr>
                <p:nvPr/>
              </p:nvSpPr>
              <p:spPr bwMode="auto">
                <a:xfrm>
                  <a:off x="3461" y="3162"/>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3" name="Freeform 189"/>
                <p:cNvSpPr>
                  <a:spLocks/>
                </p:cNvSpPr>
                <p:nvPr/>
              </p:nvSpPr>
              <p:spPr bwMode="auto">
                <a:xfrm>
                  <a:off x="3553" y="3144"/>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4" name="Freeform 190"/>
                <p:cNvSpPr>
                  <a:spLocks/>
                </p:cNvSpPr>
                <p:nvPr/>
              </p:nvSpPr>
              <p:spPr bwMode="auto">
                <a:xfrm>
                  <a:off x="3187" y="3282"/>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5" name="Freeform 191"/>
                <p:cNvSpPr>
                  <a:spLocks/>
                </p:cNvSpPr>
                <p:nvPr/>
              </p:nvSpPr>
              <p:spPr bwMode="auto">
                <a:xfrm>
                  <a:off x="3278" y="3263"/>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6" name="Freeform 192"/>
                <p:cNvSpPr>
                  <a:spLocks/>
                </p:cNvSpPr>
                <p:nvPr/>
              </p:nvSpPr>
              <p:spPr bwMode="auto">
                <a:xfrm>
                  <a:off x="3368" y="3243"/>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7" name="Freeform 193"/>
                <p:cNvSpPr>
                  <a:spLocks/>
                </p:cNvSpPr>
                <p:nvPr/>
              </p:nvSpPr>
              <p:spPr bwMode="auto">
                <a:xfrm>
                  <a:off x="3461" y="3225"/>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98" name="Freeform 194"/>
                <p:cNvSpPr>
                  <a:spLocks/>
                </p:cNvSpPr>
                <p:nvPr/>
              </p:nvSpPr>
              <p:spPr bwMode="auto">
                <a:xfrm>
                  <a:off x="3553" y="3207"/>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9946" name="Group 195"/>
              <p:cNvGrpSpPr>
                <a:grpSpLocks/>
              </p:cNvGrpSpPr>
              <p:nvPr/>
            </p:nvGrpSpPr>
            <p:grpSpPr bwMode="auto">
              <a:xfrm>
                <a:off x="3212" y="3109"/>
                <a:ext cx="527" cy="349"/>
                <a:chOff x="3212" y="3109"/>
                <a:chExt cx="527" cy="349"/>
              </a:xfrm>
            </p:grpSpPr>
            <p:sp>
              <p:nvSpPr>
                <p:cNvPr id="249965" name="Freeform 196"/>
                <p:cNvSpPr>
                  <a:spLocks/>
                </p:cNvSpPr>
                <p:nvPr/>
              </p:nvSpPr>
              <p:spPr bwMode="auto">
                <a:xfrm>
                  <a:off x="3212" y="3109"/>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6" name="Freeform 197"/>
                <p:cNvSpPr>
                  <a:spLocks/>
                </p:cNvSpPr>
                <p:nvPr/>
              </p:nvSpPr>
              <p:spPr bwMode="auto">
                <a:xfrm>
                  <a:off x="3236" y="3132"/>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7" name="Freeform 198"/>
                <p:cNvSpPr>
                  <a:spLocks/>
                </p:cNvSpPr>
                <p:nvPr/>
              </p:nvSpPr>
              <p:spPr bwMode="auto">
                <a:xfrm>
                  <a:off x="3259" y="3228"/>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8" name="Freeform 199"/>
                <p:cNvSpPr>
                  <a:spLocks/>
                </p:cNvSpPr>
                <p:nvPr/>
              </p:nvSpPr>
              <p:spPr bwMode="auto">
                <a:xfrm>
                  <a:off x="3350" y="3210"/>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9" name="Freeform 200"/>
                <p:cNvSpPr>
                  <a:spLocks/>
                </p:cNvSpPr>
                <p:nvPr/>
              </p:nvSpPr>
              <p:spPr bwMode="auto">
                <a:xfrm>
                  <a:off x="3440" y="3191"/>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0" name="Freeform 201"/>
                <p:cNvSpPr>
                  <a:spLocks/>
                </p:cNvSpPr>
                <p:nvPr/>
              </p:nvSpPr>
              <p:spPr bwMode="auto">
                <a:xfrm>
                  <a:off x="3533" y="3172"/>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1" name="Freeform 202"/>
                <p:cNvSpPr>
                  <a:spLocks/>
                </p:cNvSpPr>
                <p:nvPr/>
              </p:nvSpPr>
              <p:spPr bwMode="auto">
                <a:xfrm>
                  <a:off x="3625" y="3153"/>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2" name="Freeform 203"/>
                <p:cNvSpPr>
                  <a:spLocks/>
                </p:cNvSpPr>
                <p:nvPr/>
              </p:nvSpPr>
              <p:spPr bwMode="auto">
                <a:xfrm>
                  <a:off x="3259" y="3291"/>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3" name="Freeform 204"/>
                <p:cNvSpPr>
                  <a:spLocks/>
                </p:cNvSpPr>
                <p:nvPr/>
              </p:nvSpPr>
              <p:spPr bwMode="auto">
                <a:xfrm>
                  <a:off x="3350" y="3273"/>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4" name="Freeform 205"/>
                <p:cNvSpPr>
                  <a:spLocks/>
                </p:cNvSpPr>
                <p:nvPr/>
              </p:nvSpPr>
              <p:spPr bwMode="auto">
                <a:xfrm>
                  <a:off x="3440" y="3253"/>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5" name="Freeform 206"/>
                <p:cNvSpPr>
                  <a:spLocks/>
                </p:cNvSpPr>
                <p:nvPr/>
              </p:nvSpPr>
              <p:spPr bwMode="auto">
                <a:xfrm>
                  <a:off x="3533" y="3234"/>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6" name="Freeform 207"/>
                <p:cNvSpPr>
                  <a:spLocks/>
                </p:cNvSpPr>
                <p:nvPr/>
              </p:nvSpPr>
              <p:spPr bwMode="auto">
                <a:xfrm>
                  <a:off x="3625" y="3216"/>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7" name="Freeform 208"/>
                <p:cNvSpPr>
                  <a:spLocks/>
                </p:cNvSpPr>
                <p:nvPr/>
              </p:nvSpPr>
              <p:spPr bwMode="auto">
                <a:xfrm>
                  <a:off x="3259" y="3354"/>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8" name="Freeform 209"/>
                <p:cNvSpPr>
                  <a:spLocks/>
                </p:cNvSpPr>
                <p:nvPr/>
              </p:nvSpPr>
              <p:spPr bwMode="auto">
                <a:xfrm>
                  <a:off x="3350" y="3335"/>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79" name="Freeform 210"/>
                <p:cNvSpPr>
                  <a:spLocks/>
                </p:cNvSpPr>
                <p:nvPr/>
              </p:nvSpPr>
              <p:spPr bwMode="auto">
                <a:xfrm>
                  <a:off x="3440" y="3315"/>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0" name="Freeform 211"/>
                <p:cNvSpPr>
                  <a:spLocks/>
                </p:cNvSpPr>
                <p:nvPr/>
              </p:nvSpPr>
              <p:spPr bwMode="auto">
                <a:xfrm>
                  <a:off x="3533" y="3297"/>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81" name="Freeform 212"/>
                <p:cNvSpPr>
                  <a:spLocks/>
                </p:cNvSpPr>
                <p:nvPr/>
              </p:nvSpPr>
              <p:spPr bwMode="auto">
                <a:xfrm>
                  <a:off x="3625" y="3279"/>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9947" name="Group 213"/>
              <p:cNvGrpSpPr>
                <a:grpSpLocks/>
              </p:cNvGrpSpPr>
              <p:nvPr/>
            </p:nvGrpSpPr>
            <p:grpSpPr bwMode="auto">
              <a:xfrm>
                <a:off x="3284" y="3181"/>
                <a:ext cx="527" cy="349"/>
                <a:chOff x="3284" y="3181"/>
                <a:chExt cx="527" cy="349"/>
              </a:xfrm>
            </p:grpSpPr>
            <p:sp>
              <p:nvSpPr>
                <p:cNvPr id="249948" name="Freeform 214"/>
                <p:cNvSpPr>
                  <a:spLocks/>
                </p:cNvSpPr>
                <p:nvPr/>
              </p:nvSpPr>
              <p:spPr bwMode="auto">
                <a:xfrm>
                  <a:off x="3284" y="3181"/>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49" name="Freeform 215"/>
                <p:cNvSpPr>
                  <a:spLocks/>
                </p:cNvSpPr>
                <p:nvPr/>
              </p:nvSpPr>
              <p:spPr bwMode="auto">
                <a:xfrm>
                  <a:off x="3308" y="3204"/>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0" name="Freeform 216"/>
                <p:cNvSpPr>
                  <a:spLocks/>
                </p:cNvSpPr>
                <p:nvPr/>
              </p:nvSpPr>
              <p:spPr bwMode="auto">
                <a:xfrm>
                  <a:off x="3331" y="3300"/>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1" name="Freeform 217"/>
                <p:cNvSpPr>
                  <a:spLocks/>
                </p:cNvSpPr>
                <p:nvPr/>
              </p:nvSpPr>
              <p:spPr bwMode="auto">
                <a:xfrm>
                  <a:off x="3422" y="3282"/>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2" name="Freeform 218"/>
                <p:cNvSpPr>
                  <a:spLocks/>
                </p:cNvSpPr>
                <p:nvPr/>
              </p:nvSpPr>
              <p:spPr bwMode="auto">
                <a:xfrm>
                  <a:off x="3512" y="3263"/>
                  <a:ext cx="67" cy="59"/>
                </a:xfrm>
                <a:custGeom>
                  <a:avLst/>
                  <a:gdLst>
                    <a:gd name="T0" fmla="*/ 66 w 67"/>
                    <a:gd name="T1" fmla="*/ 44 h 59"/>
                    <a:gd name="T2" fmla="*/ 66 w 67"/>
                    <a:gd name="T3" fmla="*/ 0 h 59"/>
                    <a:gd name="T4" fmla="*/ 0 w 67"/>
                    <a:gd name="T5" fmla="*/ 12 h 59"/>
                    <a:gd name="T6" fmla="*/ 0 w 67"/>
                    <a:gd name="T7" fmla="*/ 58 h 59"/>
                    <a:gd name="T8" fmla="*/ 66 w 67"/>
                    <a:gd name="T9" fmla="*/ 44 h 59"/>
                    <a:gd name="T10" fmla="*/ 0 60000 65536"/>
                    <a:gd name="T11" fmla="*/ 0 60000 65536"/>
                    <a:gd name="T12" fmla="*/ 0 60000 65536"/>
                    <a:gd name="T13" fmla="*/ 0 60000 65536"/>
                    <a:gd name="T14" fmla="*/ 0 60000 65536"/>
                    <a:gd name="T15" fmla="*/ 0 w 67"/>
                    <a:gd name="T16" fmla="*/ 0 h 59"/>
                    <a:gd name="T17" fmla="*/ 67 w 67"/>
                    <a:gd name="T18" fmla="*/ 59 h 59"/>
                  </a:gdLst>
                  <a:ahLst/>
                  <a:cxnLst>
                    <a:cxn ang="T10">
                      <a:pos x="T0" y="T1"/>
                    </a:cxn>
                    <a:cxn ang="T11">
                      <a:pos x="T2" y="T3"/>
                    </a:cxn>
                    <a:cxn ang="T12">
                      <a:pos x="T4" y="T5"/>
                    </a:cxn>
                    <a:cxn ang="T13">
                      <a:pos x="T6" y="T7"/>
                    </a:cxn>
                    <a:cxn ang="T14">
                      <a:pos x="T8" y="T9"/>
                    </a:cxn>
                  </a:cxnLst>
                  <a:rect l="T15" t="T16" r="T17" b="T18"/>
                  <a:pathLst>
                    <a:path w="67" h="59">
                      <a:moveTo>
                        <a:pt x="66" y="44"/>
                      </a:moveTo>
                      <a:lnTo>
                        <a:pt x="66" y="0"/>
                      </a:lnTo>
                      <a:lnTo>
                        <a:pt x="0" y="12"/>
                      </a:lnTo>
                      <a:lnTo>
                        <a:pt x="0" y="58"/>
                      </a:lnTo>
                      <a:lnTo>
                        <a:pt x="66"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3" name="Freeform 219"/>
                <p:cNvSpPr>
                  <a:spLocks/>
                </p:cNvSpPr>
                <p:nvPr/>
              </p:nvSpPr>
              <p:spPr bwMode="auto">
                <a:xfrm>
                  <a:off x="3605" y="3244"/>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4" name="Freeform 220"/>
                <p:cNvSpPr>
                  <a:spLocks/>
                </p:cNvSpPr>
                <p:nvPr/>
              </p:nvSpPr>
              <p:spPr bwMode="auto">
                <a:xfrm>
                  <a:off x="3697" y="3225"/>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5" name="Freeform 221"/>
                <p:cNvSpPr>
                  <a:spLocks/>
                </p:cNvSpPr>
                <p:nvPr/>
              </p:nvSpPr>
              <p:spPr bwMode="auto">
                <a:xfrm>
                  <a:off x="3331" y="3363"/>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6" name="Freeform 222"/>
                <p:cNvSpPr>
                  <a:spLocks/>
                </p:cNvSpPr>
                <p:nvPr/>
              </p:nvSpPr>
              <p:spPr bwMode="auto">
                <a:xfrm>
                  <a:off x="3422" y="3345"/>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7" name="Freeform 223"/>
                <p:cNvSpPr>
                  <a:spLocks/>
                </p:cNvSpPr>
                <p:nvPr/>
              </p:nvSpPr>
              <p:spPr bwMode="auto">
                <a:xfrm>
                  <a:off x="3512" y="3325"/>
                  <a:ext cx="67" cy="60"/>
                </a:xfrm>
                <a:custGeom>
                  <a:avLst/>
                  <a:gdLst>
                    <a:gd name="T0" fmla="*/ 66 w 67"/>
                    <a:gd name="T1" fmla="*/ 45 h 60"/>
                    <a:gd name="T2" fmla="*/ 66 w 67"/>
                    <a:gd name="T3" fmla="*/ 0 h 60"/>
                    <a:gd name="T4" fmla="*/ 0 w 67"/>
                    <a:gd name="T5" fmla="*/ 13 h 60"/>
                    <a:gd name="T6" fmla="*/ 0 w 67"/>
                    <a:gd name="T7" fmla="*/ 59 h 60"/>
                    <a:gd name="T8" fmla="*/ 66 w 67"/>
                    <a:gd name="T9" fmla="*/ 45 h 60"/>
                    <a:gd name="T10" fmla="*/ 0 60000 65536"/>
                    <a:gd name="T11" fmla="*/ 0 60000 65536"/>
                    <a:gd name="T12" fmla="*/ 0 60000 65536"/>
                    <a:gd name="T13" fmla="*/ 0 60000 65536"/>
                    <a:gd name="T14" fmla="*/ 0 60000 65536"/>
                    <a:gd name="T15" fmla="*/ 0 w 67"/>
                    <a:gd name="T16" fmla="*/ 0 h 60"/>
                    <a:gd name="T17" fmla="*/ 67 w 67"/>
                    <a:gd name="T18" fmla="*/ 60 h 60"/>
                  </a:gdLst>
                  <a:ahLst/>
                  <a:cxnLst>
                    <a:cxn ang="T10">
                      <a:pos x="T0" y="T1"/>
                    </a:cxn>
                    <a:cxn ang="T11">
                      <a:pos x="T2" y="T3"/>
                    </a:cxn>
                    <a:cxn ang="T12">
                      <a:pos x="T4" y="T5"/>
                    </a:cxn>
                    <a:cxn ang="T13">
                      <a:pos x="T6" y="T7"/>
                    </a:cxn>
                    <a:cxn ang="T14">
                      <a:pos x="T8" y="T9"/>
                    </a:cxn>
                  </a:cxnLst>
                  <a:rect l="T15" t="T16" r="T17" b="T18"/>
                  <a:pathLst>
                    <a:path w="67" h="60">
                      <a:moveTo>
                        <a:pt x="66" y="45"/>
                      </a:moveTo>
                      <a:lnTo>
                        <a:pt x="66" y="0"/>
                      </a:lnTo>
                      <a:lnTo>
                        <a:pt x="0" y="13"/>
                      </a:lnTo>
                      <a:lnTo>
                        <a:pt x="0" y="59"/>
                      </a:lnTo>
                      <a:lnTo>
                        <a:pt x="66"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8" name="Freeform 224"/>
                <p:cNvSpPr>
                  <a:spLocks/>
                </p:cNvSpPr>
                <p:nvPr/>
              </p:nvSpPr>
              <p:spPr bwMode="auto">
                <a:xfrm>
                  <a:off x="3605" y="3306"/>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59" name="Freeform 225"/>
                <p:cNvSpPr>
                  <a:spLocks/>
                </p:cNvSpPr>
                <p:nvPr/>
              </p:nvSpPr>
              <p:spPr bwMode="auto">
                <a:xfrm>
                  <a:off x="3697" y="3288"/>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0" name="Freeform 226"/>
                <p:cNvSpPr>
                  <a:spLocks/>
                </p:cNvSpPr>
                <p:nvPr/>
              </p:nvSpPr>
              <p:spPr bwMode="auto">
                <a:xfrm>
                  <a:off x="3331" y="3426"/>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1" name="Freeform 227"/>
                <p:cNvSpPr>
                  <a:spLocks/>
                </p:cNvSpPr>
                <p:nvPr/>
              </p:nvSpPr>
              <p:spPr bwMode="auto">
                <a:xfrm>
                  <a:off x="3422" y="3407"/>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2" name="Freeform 228"/>
                <p:cNvSpPr>
                  <a:spLocks/>
                </p:cNvSpPr>
                <p:nvPr/>
              </p:nvSpPr>
              <p:spPr bwMode="auto">
                <a:xfrm>
                  <a:off x="3512" y="3387"/>
                  <a:ext cx="67" cy="59"/>
                </a:xfrm>
                <a:custGeom>
                  <a:avLst/>
                  <a:gdLst>
                    <a:gd name="T0" fmla="*/ 66 w 67"/>
                    <a:gd name="T1" fmla="*/ 45 h 59"/>
                    <a:gd name="T2" fmla="*/ 66 w 67"/>
                    <a:gd name="T3" fmla="*/ 0 h 59"/>
                    <a:gd name="T4" fmla="*/ 0 w 67"/>
                    <a:gd name="T5" fmla="*/ 13 h 59"/>
                    <a:gd name="T6" fmla="*/ 0 w 67"/>
                    <a:gd name="T7" fmla="*/ 58 h 59"/>
                    <a:gd name="T8" fmla="*/ 66 w 67"/>
                    <a:gd name="T9" fmla="*/ 45 h 59"/>
                    <a:gd name="T10" fmla="*/ 0 60000 65536"/>
                    <a:gd name="T11" fmla="*/ 0 60000 65536"/>
                    <a:gd name="T12" fmla="*/ 0 60000 65536"/>
                    <a:gd name="T13" fmla="*/ 0 60000 65536"/>
                    <a:gd name="T14" fmla="*/ 0 60000 65536"/>
                    <a:gd name="T15" fmla="*/ 0 w 67"/>
                    <a:gd name="T16" fmla="*/ 0 h 59"/>
                    <a:gd name="T17" fmla="*/ 67 w 67"/>
                    <a:gd name="T18" fmla="*/ 59 h 59"/>
                  </a:gdLst>
                  <a:ahLst/>
                  <a:cxnLst>
                    <a:cxn ang="T10">
                      <a:pos x="T0" y="T1"/>
                    </a:cxn>
                    <a:cxn ang="T11">
                      <a:pos x="T2" y="T3"/>
                    </a:cxn>
                    <a:cxn ang="T12">
                      <a:pos x="T4" y="T5"/>
                    </a:cxn>
                    <a:cxn ang="T13">
                      <a:pos x="T6" y="T7"/>
                    </a:cxn>
                    <a:cxn ang="T14">
                      <a:pos x="T8" y="T9"/>
                    </a:cxn>
                  </a:cxnLst>
                  <a:rect l="T15" t="T16" r="T17" b="T18"/>
                  <a:pathLst>
                    <a:path w="67" h="59">
                      <a:moveTo>
                        <a:pt x="66" y="45"/>
                      </a:moveTo>
                      <a:lnTo>
                        <a:pt x="66" y="0"/>
                      </a:lnTo>
                      <a:lnTo>
                        <a:pt x="0" y="13"/>
                      </a:lnTo>
                      <a:lnTo>
                        <a:pt x="0" y="58"/>
                      </a:lnTo>
                      <a:lnTo>
                        <a:pt x="66"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3" name="Freeform 229"/>
                <p:cNvSpPr>
                  <a:spLocks/>
                </p:cNvSpPr>
                <p:nvPr/>
              </p:nvSpPr>
              <p:spPr bwMode="auto">
                <a:xfrm>
                  <a:off x="3605" y="3369"/>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64" name="Freeform 230"/>
                <p:cNvSpPr>
                  <a:spLocks/>
                </p:cNvSpPr>
                <p:nvPr/>
              </p:nvSpPr>
              <p:spPr bwMode="auto">
                <a:xfrm>
                  <a:off x="3697" y="3351"/>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249943" name="Rectangle 231"/>
            <p:cNvSpPr>
              <a:spLocks noChangeArrowheads="1"/>
            </p:cNvSpPr>
            <p:nvPr/>
          </p:nvSpPr>
          <p:spPr bwMode="auto">
            <a:xfrm>
              <a:off x="3107" y="3503"/>
              <a:ext cx="6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50000"/>
                </a:spcBef>
                <a:buClrTx/>
                <a:buSzTx/>
                <a:buFontTx/>
                <a:buNone/>
              </a:pPr>
              <a:r>
                <a:rPr kumimoji="1" lang="en-US" altLang="zh-CN" sz="1200" b="0">
                  <a:ea typeface="SimSun" panose="02010600030101010101" pitchFamily="2" charset="-122"/>
                </a:rPr>
                <a:t>TS3</a:t>
              </a:r>
              <a:br>
                <a:rPr kumimoji="1" lang="en-US" altLang="zh-CN" sz="1200" b="0">
                  <a:ea typeface="SimSun" panose="02010600030101010101" pitchFamily="2" charset="-122"/>
                </a:rPr>
              </a:br>
              <a:r>
                <a:rPr kumimoji="1" lang="en-US" altLang="zh-CN" sz="1200" b="0">
                  <a:ea typeface="SimSun" panose="02010600030101010101" pitchFamily="2" charset="-122"/>
                </a:rPr>
                <a:t>Tablespace</a:t>
              </a:r>
            </a:p>
          </p:txBody>
        </p:sp>
      </p:grpSp>
      <p:sp>
        <p:nvSpPr>
          <p:cNvPr id="249866" name="Freeform 232"/>
          <p:cNvSpPr>
            <a:spLocks/>
          </p:cNvSpPr>
          <p:nvPr/>
        </p:nvSpPr>
        <p:spPr bwMode="blackWhite">
          <a:xfrm>
            <a:off x="6138863" y="4395788"/>
            <a:ext cx="1652587" cy="1614487"/>
          </a:xfrm>
          <a:custGeom>
            <a:avLst/>
            <a:gdLst>
              <a:gd name="T0" fmla="*/ 2147483646 w 905"/>
              <a:gd name="T1" fmla="*/ 0 h 850"/>
              <a:gd name="T2" fmla="*/ 2147483646 w 905"/>
              <a:gd name="T3" fmla="*/ 2147483646 h 850"/>
              <a:gd name="T4" fmla="*/ 0 w 905"/>
              <a:gd name="T5" fmla="*/ 2147483646 h 850"/>
              <a:gd name="T6" fmla="*/ 0 w 905"/>
              <a:gd name="T7" fmla="*/ 0 h 850"/>
              <a:gd name="T8" fmla="*/ 2147483646 w 905"/>
              <a:gd name="T9" fmla="*/ 0 h 850"/>
              <a:gd name="T10" fmla="*/ 0 60000 65536"/>
              <a:gd name="T11" fmla="*/ 0 60000 65536"/>
              <a:gd name="T12" fmla="*/ 0 60000 65536"/>
              <a:gd name="T13" fmla="*/ 0 60000 65536"/>
              <a:gd name="T14" fmla="*/ 0 60000 65536"/>
              <a:gd name="T15" fmla="*/ 0 w 905"/>
              <a:gd name="T16" fmla="*/ 0 h 850"/>
              <a:gd name="T17" fmla="*/ 905 w 905"/>
              <a:gd name="T18" fmla="*/ 850 h 850"/>
            </a:gdLst>
            <a:ahLst/>
            <a:cxnLst>
              <a:cxn ang="T10">
                <a:pos x="T0" y="T1"/>
              </a:cxn>
              <a:cxn ang="T11">
                <a:pos x="T2" y="T3"/>
              </a:cxn>
              <a:cxn ang="T12">
                <a:pos x="T4" y="T5"/>
              </a:cxn>
              <a:cxn ang="T13">
                <a:pos x="T6" y="T7"/>
              </a:cxn>
              <a:cxn ang="T14">
                <a:pos x="T8" y="T9"/>
              </a:cxn>
            </a:cxnLst>
            <a:rect l="T15" t="T16" r="T17" b="T18"/>
            <a:pathLst>
              <a:path w="905" h="850">
                <a:moveTo>
                  <a:pt x="904" y="0"/>
                </a:moveTo>
                <a:lnTo>
                  <a:pt x="904" y="849"/>
                </a:lnTo>
                <a:lnTo>
                  <a:pt x="0" y="849"/>
                </a:lnTo>
                <a:lnTo>
                  <a:pt x="0" y="0"/>
                </a:lnTo>
                <a:lnTo>
                  <a:pt x="904" y="0"/>
                </a:lnTo>
              </a:path>
            </a:pathLst>
          </a:custGeom>
          <a:gradFill rotWithShape="0">
            <a:gsLst>
              <a:gs pos="0">
                <a:srgbClr val="A3A3CC"/>
              </a:gs>
              <a:gs pos="50000">
                <a:srgbClr val="CCCCFF"/>
              </a:gs>
              <a:gs pos="100000">
                <a:srgbClr val="A3A3CC"/>
              </a:gs>
            </a:gsLst>
            <a:lin ang="2700000" scaled="1"/>
          </a:gradFill>
          <a:ln w="12700" cap="rnd">
            <a:solidFill>
              <a:schemeClr val="bg2"/>
            </a:solidFill>
            <a:round/>
            <a:headEnd/>
            <a:tailEnd/>
          </a:ln>
        </p:spPr>
        <p:txBody>
          <a:bodyPr/>
          <a:lstStyle/>
          <a:p>
            <a:endParaRPr lang="zh-CN" altLang="en-US"/>
          </a:p>
        </p:txBody>
      </p:sp>
      <p:grpSp>
        <p:nvGrpSpPr>
          <p:cNvPr id="249867" name="Group 233"/>
          <p:cNvGrpSpPr>
            <a:grpSpLocks/>
          </p:cNvGrpSpPr>
          <p:nvPr/>
        </p:nvGrpSpPr>
        <p:grpSpPr bwMode="auto">
          <a:xfrm>
            <a:off x="6297613" y="4421188"/>
            <a:ext cx="1357312" cy="1438275"/>
            <a:chOff x="4146" y="2965"/>
            <a:chExt cx="743" cy="757"/>
          </a:xfrm>
        </p:grpSpPr>
        <p:grpSp>
          <p:nvGrpSpPr>
            <p:cNvPr id="249868" name="Group 234"/>
            <p:cNvGrpSpPr>
              <a:grpSpLocks/>
            </p:cNvGrpSpPr>
            <p:nvPr/>
          </p:nvGrpSpPr>
          <p:grpSpPr bwMode="auto">
            <a:xfrm>
              <a:off x="4146" y="2965"/>
              <a:ext cx="743" cy="565"/>
              <a:chOff x="4146" y="2965"/>
              <a:chExt cx="743" cy="565"/>
            </a:xfrm>
          </p:grpSpPr>
          <p:grpSp>
            <p:nvGrpSpPr>
              <p:cNvPr id="249870" name="Group 235"/>
              <p:cNvGrpSpPr>
                <a:grpSpLocks/>
              </p:cNvGrpSpPr>
              <p:nvPr/>
            </p:nvGrpSpPr>
            <p:grpSpPr bwMode="auto">
              <a:xfrm>
                <a:off x="4146" y="2965"/>
                <a:ext cx="527" cy="349"/>
                <a:chOff x="4146" y="2965"/>
                <a:chExt cx="527" cy="349"/>
              </a:xfrm>
            </p:grpSpPr>
            <p:sp>
              <p:nvSpPr>
                <p:cNvPr id="249925" name="Freeform 236"/>
                <p:cNvSpPr>
                  <a:spLocks/>
                </p:cNvSpPr>
                <p:nvPr/>
              </p:nvSpPr>
              <p:spPr bwMode="auto">
                <a:xfrm>
                  <a:off x="4146" y="2965"/>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6" name="Freeform 237"/>
                <p:cNvSpPr>
                  <a:spLocks/>
                </p:cNvSpPr>
                <p:nvPr/>
              </p:nvSpPr>
              <p:spPr bwMode="auto">
                <a:xfrm>
                  <a:off x="4170" y="2988"/>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7" name="Freeform 238"/>
                <p:cNvSpPr>
                  <a:spLocks/>
                </p:cNvSpPr>
                <p:nvPr/>
              </p:nvSpPr>
              <p:spPr bwMode="auto">
                <a:xfrm>
                  <a:off x="4193" y="3084"/>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8" name="Freeform 239"/>
                <p:cNvSpPr>
                  <a:spLocks/>
                </p:cNvSpPr>
                <p:nvPr/>
              </p:nvSpPr>
              <p:spPr bwMode="auto">
                <a:xfrm>
                  <a:off x="4284" y="3066"/>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9" name="Freeform 240"/>
                <p:cNvSpPr>
                  <a:spLocks/>
                </p:cNvSpPr>
                <p:nvPr/>
              </p:nvSpPr>
              <p:spPr bwMode="auto">
                <a:xfrm>
                  <a:off x="4374" y="3047"/>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0" name="Freeform 241"/>
                <p:cNvSpPr>
                  <a:spLocks/>
                </p:cNvSpPr>
                <p:nvPr/>
              </p:nvSpPr>
              <p:spPr bwMode="auto">
                <a:xfrm>
                  <a:off x="4467" y="3028"/>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1" name="Freeform 242"/>
                <p:cNvSpPr>
                  <a:spLocks/>
                </p:cNvSpPr>
                <p:nvPr/>
              </p:nvSpPr>
              <p:spPr bwMode="auto">
                <a:xfrm>
                  <a:off x="4559" y="3009"/>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2" name="Freeform 243"/>
                <p:cNvSpPr>
                  <a:spLocks/>
                </p:cNvSpPr>
                <p:nvPr/>
              </p:nvSpPr>
              <p:spPr bwMode="auto">
                <a:xfrm>
                  <a:off x="4193" y="3147"/>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3" name="Freeform 244"/>
                <p:cNvSpPr>
                  <a:spLocks/>
                </p:cNvSpPr>
                <p:nvPr/>
              </p:nvSpPr>
              <p:spPr bwMode="auto">
                <a:xfrm>
                  <a:off x="4284" y="3129"/>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4" name="Freeform 245"/>
                <p:cNvSpPr>
                  <a:spLocks/>
                </p:cNvSpPr>
                <p:nvPr/>
              </p:nvSpPr>
              <p:spPr bwMode="auto">
                <a:xfrm>
                  <a:off x="4374" y="3109"/>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5" name="Freeform 246"/>
                <p:cNvSpPr>
                  <a:spLocks/>
                </p:cNvSpPr>
                <p:nvPr/>
              </p:nvSpPr>
              <p:spPr bwMode="auto">
                <a:xfrm>
                  <a:off x="4467" y="3090"/>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6" name="Freeform 247"/>
                <p:cNvSpPr>
                  <a:spLocks/>
                </p:cNvSpPr>
                <p:nvPr/>
              </p:nvSpPr>
              <p:spPr bwMode="auto">
                <a:xfrm>
                  <a:off x="4559" y="3072"/>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7" name="Freeform 248"/>
                <p:cNvSpPr>
                  <a:spLocks/>
                </p:cNvSpPr>
                <p:nvPr/>
              </p:nvSpPr>
              <p:spPr bwMode="auto">
                <a:xfrm>
                  <a:off x="4193" y="3210"/>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8" name="Freeform 249"/>
                <p:cNvSpPr>
                  <a:spLocks/>
                </p:cNvSpPr>
                <p:nvPr/>
              </p:nvSpPr>
              <p:spPr bwMode="auto">
                <a:xfrm>
                  <a:off x="4284" y="3191"/>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39" name="Freeform 250"/>
                <p:cNvSpPr>
                  <a:spLocks/>
                </p:cNvSpPr>
                <p:nvPr/>
              </p:nvSpPr>
              <p:spPr bwMode="auto">
                <a:xfrm>
                  <a:off x="4374" y="3171"/>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40" name="Freeform 251"/>
                <p:cNvSpPr>
                  <a:spLocks/>
                </p:cNvSpPr>
                <p:nvPr/>
              </p:nvSpPr>
              <p:spPr bwMode="auto">
                <a:xfrm>
                  <a:off x="4467" y="3153"/>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41" name="Freeform 252"/>
                <p:cNvSpPr>
                  <a:spLocks/>
                </p:cNvSpPr>
                <p:nvPr/>
              </p:nvSpPr>
              <p:spPr bwMode="auto">
                <a:xfrm>
                  <a:off x="4559" y="3135"/>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9871" name="Group 253"/>
              <p:cNvGrpSpPr>
                <a:grpSpLocks/>
              </p:cNvGrpSpPr>
              <p:nvPr/>
            </p:nvGrpSpPr>
            <p:grpSpPr bwMode="auto">
              <a:xfrm>
                <a:off x="4218" y="3037"/>
                <a:ext cx="527" cy="349"/>
                <a:chOff x="4218" y="3037"/>
                <a:chExt cx="527" cy="349"/>
              </a:xfrm>
            </p:grpSpPr>
            <p:sp>
              <p:nvSpPr>
                <p:cNvPr id="249908" name="Freeform 254"/>
                <p:cNvSpPr>
                  <a:spLocks/>
                </p:cNvSpPr>
                <p:nvPr/>
              </p:nvSpPr>
              <p:spPr bwMode="auto">
                <a:xfrm>
                  <a:off x="4218" y="3037"/>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9" name="Freeform 255"/>
                <p:cNvSpPr>
                  <a:spLocks/>
                </p:cNvSpPr>
                <p:nvPr/>
              </p:nvSpPr>
              <p:spPr bwMode="auto">
                <a:xfrm>
                  <a:off x="4242" y="3060"/>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0" name="Freeform 256"/>
                <p:cNvSpPr>
                  <a:spLocks/>
                </p:cNvSpPr>
                <p:nvPr/>
              </p:nvSpPr>
              <p:spPr bwMode="auto">
                <a:xfrm>
                  <a:off x="4265" y="3156"/>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1" name="Freeform 257"/>
                <p:cNvSpPr>
                  <a:spLocks/>
                </p:cNvSpPr>
                <p:nvPr/>
              </p:nvSpPr>
              <p:spPr bwMode="auto">
                <a:xfrm>
                  <a:off x="4356" y="3138"/>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2" name="Freeform 258"/>
                <p:cNvSpPr>
                  <a:spLocks/>
                </p:cNvSpPr>
                <p:nvPr/>
              </p:nvSpPr>
              <p:spPr bwMode="auto">
                <a:xfrm>
                  <a:off x="4446" y="3119"/>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3" name="Freeform 259"/>
                <p:cNvSpPr>
                  <a:spLocks/>
                </p:cNvSpPr>
                <p:nvPr/>
              </p:nvSpPr>
              <p:spPr bwMode="auto">
                <a:xfrm>
                  <a:off x="4539" y="3100"/>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4" name="Freeform 260"/>
                <p:cNvSpPr>
                  <a:spLocks/>
                </p:cNvSpPr>
                <p:nvPr/>
              </p:nvSpPr>
              <p:spPr bwMode="auto">
                <a:xfrm>
                  <a:off x="4631" y="3081"/>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5" name="Freeform 261"/>
                <p:cNvSpPr>
                  <a:spLocks/>
                </p:cNvSpPr>
                <p:nvPr/>
              </p:nvSpPr>
              <p:spPr bwMode="auto">
                <a:xfrm>
                  <a:off x="4265" y="3219"/>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6" name="Freeform 262"/>
                <p:cNvSpPr>
                  <a:spLocks/>
                </p:cNvSpPr>
                <p:nvPr/>
              </p:nvSpPr>
              <p:spPr bwMode="auto">
                <a:xfrm>
                  <a:off x="4356" y="3201"/>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7" name="Freeform 263"/>
                <p:cNvSpPr>
                  <a:spLocks/>
                </p:cNvSpPr>
                <p:nvPr/>
              </p:nvSpPr>
              <p:spPr bwMode="auto">
                <a:xfrm>
                  <a:off x="4446" y="3181"/>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8" name="Freeform 264"/>
                <p:cNvSpPr>
                  <a:spLocks/>
                </p:cNvSpPr>
                <p:nvPr/>
              </p:nvSpPr>
              <p:spPr bwMode="auto">
                <a:xfrm>
                  <a:off x="4539" y="3162"/>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19" name="Freeform 265"/>
                <p:cNvSpPr>
                  <a:spLocks/>
                </p:cNvSpPr>
                <p:nvPr/>
              </p:nvSpPr>
              <p:spPr bwMode="auto">
                <a:xfrm>
                  <a:off x="4631" y="3144"/>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0" name="Freeform 266"/>
                <p:cNvSpPr>
                  <a:spLocks/>
                </p:cNvSpPr>
                <p:nvPr/>
              </p:nvSpPr>
              <p:spPr bwMode="auto">
                <a:xfrm>
                  <a:off x="4265" y="3282"/>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1" name="Freeform 267"/>
                <p:cNvSpPr>
                  <a:spLocks/>
                </p:cNvSpPr>
                <p:nvPr/>
              </p:nvSpPr>
              <p:spPr bwMode="auto">
                <a:xfrm>
                  <a:off x="4356" y="3263"/>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2" name="Freeform 268"/>
                <p:cNvSpPr>
                  <a:spLocks/>
                </p:cNvSpPr>
                <p:nvPr/>
              </p:nvSpPr>
              <p:spPr bwMode="auto">
                <a:xfrm>
                  <a:off x="4446" y="3243"/>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3" name="Freeform 269"/>
                <p:cNvSpPr>
                  <a:spLocks/>
                </p:cNvSpPr>
                <p:nvPr/>
              </p:nvSpPr>
              <p:spPr bwMode="auto">
                <a:xfrm>
                  <a:off x="4539" y="3225"/>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24" name="Freeform 270"/>
                <p:cNvSpPr>
                  <a:spLocks/>
                </p:cNvSpPr>
                <p:nvPr/>
              </p:nvSpPr>
              <p:spPr bwMode="auto">
                <a:xfrm>
                  <a:off x="4631" y="3207"/>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9872" name="Group 271"/>
              <p:cNvGrpSpPr>
                <a:grpSpLocks/>
              </p:cNvGrpSpPr>
              <p:nvPr/>
            </p:nvGrpSpPr>
            <p:grpSpPr bwMode="auto">
              <a:xfrm>
                <a:off x="4290" y="3109"/>
                <a:ext cx="527" cy="349"/>
                <a:chOff x="4290" y="3109"/>
                <a:chExt cx="527" cy="349"/>
              </a:xfrm>
            </p:grpSpPr>
            <p:sp>
              <p:nvSpPr>
                <p:cNvPr id="249891" name="Freeform 272"/>
                <p:cNvSpPr>
                  <a:spLocks/>
                </p:cNvSpPr>
                <p:nvPr/>
              </p:nvSpPr>
              <p:spPr bwMode="auto">
                <a:xfrm>
                  <a:off x="4290" y="3109"/>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2" name="Freeform 273"/>
                <p:cNvSpPr>
                  <a:spLocks/>
                </p:cNvSpPr>
                <p:nvPr/>
              </p:nvSpPr>
              <p:spPr bwMode="auto">
                <a:xfrm>
                  <a:off x="4314" y="3132"/>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3" name="Freeform 274"/>
                <p:cNvSpPr>
                  <a:spLocks/>
                </p:cNvSpPr>
                <p:nvPr/>
              </p:nvSpPr>
              <p:spPr bwMode="auto">
                <a:xfrm>
                  <a:off x="4337" y="3228"/>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4" name="Freeform 275"/>
                <p:cNvSpPr>
                  <a:spLocks/>
                </p:cNvSpPr>
                <p:nvPr/>
              </p:nvSpPr>
              <p:spPr bwMode="auto">
                <a:xfrm>
                  <a:off x="4428" y="3210"/>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5" name="Freeform 276"/>
                <p:cNvSpPr>
                  <a:spLocks/>
                </p:cNvSpPr>
                <p:nvPr/>
              </p:nvSpPr>
              <p:spPr bwMode="auto">
                <a:xfrm>
                  <a:off x="4518" y="3191"/>
                  <a:ext cx="66" cy="59"/>
                </a:xfrm>
                <a:custGeom>
                  <a:avLst/>
                  <a:gdLst>
                    <a:gd name="T0" fmla="*/ 65 w 66"/>
                    <a:gd name="T1" fmla="*/ 44 h 59"/>
                    <a:gd name="T2" fmla="*/ 65 w 66"/>
                    <a:gd name="T3" fmla="*/ 0 h 59"/>
                    <a:gd name="T4" fmla="*/ 0 w 66"/>
                    <a:gd name="T5" fmla="*/ 12 h 59"/>
                    <a:gd name="T6" fmla="*/ 0 w 66"/>
                    <a:gd name="T7" fmla="*/ 58 h 59"/>
                    <a:gd name="T8" fmla="*/ 65 w 66"/>
                    <a:gd name="T9" fmla="*/ 44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4"/>
                      </a:moveTo>
                      <a:lnTo>
                        <a:pt x="65" y="0"/>
                      </a:lnTo>
                      <a:lnTo>
                        <a:pt x="0" y="12"/>
                      </a:lnTo>
                      <a:lnTo>
                        <a:pt x="0" y="58"/>
                      </a:lnTo>
                      <a:lnTo>
                        <a:pt x="65"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6" name="Freeform 277"/>
                <p:cNvSpPr>
                  <a:spLocks/>
                </p:cNvSpPr>
                <p:nvPr/>
              </p:nvSpPr>
              <p:spPr bwMode="auto">
                <a:xfrm>
                  <a:off x="4611" y="3172"/>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7" name="Freeform 278"/>
                <p:cNvSpPr>
                  <a:spLocks/>
                </p:cNvSpPr>
                <p:nvPr/>
              </p:nvSpPr>
              <p:spPr bwMode="auto">
                <a:xfrm>
                  <a:off x="4703" y="3153"/>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8" name="Freeform 279"/>
                <p:cNvSpPr>
                  <a:spLocks/>
                </p:cNvSpPr>
                <p:nvPr/>
              </p:nvSpPr>
              <p:spPr bwMode="auto">
                <a:xfrm>
                  <a:off x="4337" y="3291"/>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9" name="Freeform 280"/>
                <p:cNvSpPr>
                  <a:spLocks/>
                </p:cNvSpPr>
                <p:nvPr/>
              </p:nvSpPr>
              <p:spPr bwMode="auto">
                <a:xfrm>
                  <a:off x="4428" y="3273"/>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0" name="Freeform 281"/>
                <p:cNvSpPr>
                  <a:spLocks/>
                </p:cNvSpPr>
                <p:nvPr/>
              </p:nvSpPr>
              <p:spPr bwMode="auto">
                <a:xfrm>
                  <a:off x="4518" y="3253"/>
                  <a:ext cx="66" cy="60"/>
                </a:xfrm>
                <a:custGeom>
                  <a:avLst/>
                  <a:gdLst>
                    <a:gd name="T0" fmla="*/ 65 w 66"/>
                    <a:gd name="T1" fmla="*/ 45 h 60"/>
                    <a:gd name="T2" fmla="*/ 65 w 66"/>
                    <a:gd name="T3" fmla="*/ 0 h 60"/>
                    <a:gd name="T4" fmla="*/ 0 w 66"/>
                    <a:gd name="T5" fmla="*/ 13 h 60"/>
                    <a:gd name="T6" fmla="*/ 0 w 66"/>
                    <a:gd name="T7" fmla="*/ 59 h 60"/>
                    <a:gd name="T8" fmla="*/ 65 w 66"/>
                    <a:gd name="T9" fmla="*/ 45 h 60"/>
                    <a:gd name="T10" fmla="*/ 0 60000 65536"/>
                    <a:gd name="T11" fmla="*/ 0 60000 65536"/>
                    <a:gd name="T12" fmla="*/ 0 60000 65536"/>
                    <a:gd name="T13" fmla="*/ 0 60000 65536"/>
                    <a:gd name="T14" fmla="*/ 0 60000 65536"/>
                    <a:gd name="T15" fmla="*/ 0 w 66"/>
                    <a:gd name="T16" fmla="*/ 0 h 60"/>
                    <a:gd name="T17" fmla="*/ 66 w 66"/>
                    <a:gd name="T18" fmla="*/ 60 h 60"/>
                  </a:gdLst>
                  <a:ahLst/>
                  <a:cxnLst>
                    <a:cxn ang="T10">
                      <a:pos x="T0" y="T1"/>
                    </a:cxn>
                    <a:cxn ang="T11">
                      <a:pos x="T2" y="T3"/>
                    </a:cxn>
                    <a:cxn ang="T12">
                      <a:pos x="T4" y="T5"/>
                    </a:cxn>
                    <a:cxn ang="T13">
                      <a:pos x="T6" y="T7"/>
                    </a:cxn>
                    <a:cxn ang="T14">
                      <a:pos x="T8" y="T9"/>
                    </a:cxn>
                  </a:cxnLst>
                  <a:rect l="T15" t="T16" r="T17" b="T18"/>
                  <a:pathLst>
                    <a:path w="66" h="60">
                      <a:moveTo>
                        <a:pt x="65" y="45"/>
                      </a:moveTo>
                      <a:lnTo>
                        <a:pt x="65" y="0"/>
                      </a:lnTo>
                      <a:lnTo>
                        <a:pt x="0" y="13"/>
                      </a:lnTo>
                      <a:lnTo>
                        <a:pt x="0" y="59"/>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1" name="Freeform 282"/>
                <p:cNvSpPr>
                  <a:spLocks/>
                </p:cNvSpPr>
                <p:nvPr/>
              </p:nvSpPr>
              <p:spPr bwMode="auto">
                <a:xfrm>
                  <a:off x="4611" y="3234"/>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2" name="Freeform 283"/>
                <p:cNvSpPr>
                  <a:spLocks/>
                </p:cNvSpPr>
                <p:nvPr/>
              </p:nvSpPr>
              <p:spPr bwMode="auto">
                <a:xfrm>
                  <a:off x="4703" y="3216"/>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3" name="Freeform 284"/>
                <p:cNvSpPr>
                  <a:spLocks/>
                </p:cNvSpPr>
                <p:nvPr/>
              </p:nvSpPr>
              <p:spPr bwMode="auto">
                <a:xfrm>
                  <a:off x="4337" y="3354"/>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4" name="Freeform 285"/>
                <p:cNvSpPr>
                  <a:spLocks/>
                </p:cNvSpPr>
                <p:nvPr/>
              </p:nvSpPr>
              <p:spPr bwMode="auto">
                <a:xfrm>
                  <a:off x="4428" y="3335"/>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5" name="Freeform 286"/>
                <p:cNvSpPr>
                  <a:spLocks/>
                </p:cNvSpPr>
                <p:nvPr/>
              </p:nvSpPr>
              <p:spPr bwMode="auto">
                <a:xfrm>
                  <a:off x="4518" y="3315"/>
                  <a:ext cx="66" cy="59"/>
                </a:xfrm>
                <a:custGeom>
                  <a:avLst/>
                  <a:gdLst>
                    <a:gd name="T0" fmla="*/ 65 w 66"/>
                    <a:gd name="T1" fmla="*/ 45 h 59"/>
                    <a:gd name="T2" fmla="*/ 65 w 66"/>
                    <a:gd name="T3" fmla="*/ 0 h 59"/>
                    <a:gd name="T4" fmla="*/ 0 w 66"/>
                    <a:gd name="T5" fmla="*/ 13 h 59"/>
                    <a:gd name="T6" fmla="*/ 0 w 66"/>
                    <a:gd name="T7" fmla="*/ 58 h 59"/>
                    <a:gd name="T8" fmla="*/ 65 w 66"/>
                    <a:gd name="T9" fmla="*/ 45 h 59"/>
                    <a:gd name="T10" fmla="*/ 0 60000 65536"/>
                    <a:gd name="T11" fmla="*/ 0 60000 65536"/>
                    <a:gd name="T12" fmla="*/ 0 60000 65536"/>
                    <a:gd name="T13" fmla="*/ 0 60000 65536"/>
                    <a:gd name="T14" fmla="*/ 0 60000 65536"/>
                    <a:gd name="T15" fmla="*/ 0 w 66"/>
                    <a:gd name="T16" fmla="*/ 0 h 59"/>
                    <a:gd name="T17" fmla="*/ 66 w 66"/>
                    <a:gd name="T18" fmla="*/ 59 h 59"/>
                  </a:gdLst>
                  <a:ahLst/>
                  <a:cxnLst>
                    <a:cxn ang="T10">
                      <a:pos x="T0" y="T1"/>
                    </a:cxn>
                    <a:cxn ang="T11">
                      <a:pos x="T2" y="T3"/>
                    </a:cxn>
                    <a:cxn ang="T12">
                      <a:pos x="T4" y="T5"/>
                    </a:cxn>
                    <a:cxn ang="T13">
                      <a:pos x="T6" y="T7"/>
                    </a:cxn>
                    <a:cxn ang="T14">
                      <a:pos x="T8" y="T9"/>
                    </a:cxn>
                  </a:cxnLst>
                  <a:rect l="T15" t="T16" r="T17" b="T18"/>
                  <a:pathLst>
                    <a:path w="66" h="59">
                      <a:moveTo>
                        <a:pt x="65" y="45"/>
                      </a:moveTo>
                      <a:lnTo>
                        <a:pt x="65" y="0"/>
                      </a:lnTo>
                      <a:lnTo>
                        <a:pt x="0" y="13"/>
                      </a:lnTo>
                      <a:lnTo>
                        <a:pt x="0" y="58"/>
                      </a:lnTo>
                      <a:lnTo>
                        <a:pt x="65"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6" name="Freeform 287"/>
                <p:cNvSpPr>
                  <a:spLocks/>
                </p:cNvSpPr>
                <p:nvPr/>
              </p:nvSpPr>
              <p:spPr bwMode="auto">
                <a:xfrm>
                  <a:off x="4611" y="3297"/>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907" name="Freeform 288"/>
                <p:cNvSpPr>
                  <a:spLocks/>
                </p:cNvSpPr>
                <p:nvPr/>
              </p:nvSpPr>
              <p:spPr bwMode="auto">
                <a:xfrm>
                  <a:off x="4703" y="3279"/>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nvGrpSpPr>
              <p:cNvPr id="249873" name="Group 289"/>
              <p:cNvGrpSpPr>
                <a:grpSpLocks/>
              </p:cNvGrpSpPr>
              <p:nvPr/>
            </p:nvGrpSpPr>
            <p:grpSpPr bwMode="auto">
              <a:xfrm>
                <a:off x="4362" y="3181"/>
                <a:ext cx="527" cy="349"/>
                <a:chOff x="4362" y="3181"/>
                <a:chExt cx="527" cy="349"/>
              </a:xfrm>
            </p:grpSpPr>
            <p:sp>
              <p:nvSpPr>
                <p:cNvPr id="249874" name="Freeform 290"/>
                <p:cNvSpPr>
                  <a:spLocks/>
                </p:cNvSpPr>
                <p:nvPr/>
              </p:nvSpPr>
              <p:spPr bwMode="auto">
                <a:xfrm>
                  <a:off x="4362" y="3181"/>
                  <a:ext cx="527" cy="349"/>
                </a:xfrm>
                <a:custGeom>
                  <a:avLst/>
                  <a:gdLst>
                    <a:gd name="T0" fmla="*/ 526 w 527"/>
                    <a:gd name="T1" fmla="*/ 239 h 349"/>
                    <a:gd name="T2" fmla="*/ 0 w 527"/>
                    <a:gd name="T3" fmla="*/ 348 h 349"/>
                    <a:gd name="T4" fmla="*/ 0 w 527"/>
                    <a:gd name="T5" fmla="*/ 108 h 349"/>
                    <a:gd name="T6" fmla="*/ 526 w 527"/>
                    <a:gd name="T7" fmla="*/ 0 h 349"/>
                    <a:gd name="T8" fmla="*/ 526 w 527"/>
                    <a:gd name="T9" fmla="*/ 239 h 349"/>
                    <a:gd name="T10" fmla="*/ 0 60000 65536"/>
                    <a:gd name="T11" fmla="*/ 0 60000 65536"/>
                    <a:gd name="T12" fmla="*/ 0 60000 65536"/>
                    <a:gd name="T13" fmla="*/ 0 60000 65536"/>
                    <a:gd name="T14" fmla="*/ 0 60000 65536"/>
                    <a:gd name="T15" fmla="*/ 0 w 527"/>
                    <a:gd name="T16" fmla="*/ 0 h 349"/>
                    <a:gd name="T17" fmla="*/ 527 w 527"/>
                    <a:gd name="T18" fmla="*/ 349 h 349"/>
                  </a:gdLst>
                  <a:ahLst/>
                  <a:cxnLst>
                    <a:cxn ang="T10">
                      <a:pos x="T0" y="T1"/>
                    </a:cxn>
                    <a:cxn ang="T11">
                      <a:pos x="T2" y="T3"/>
                    </a:cxn>
                    <a:cxn ang="T12">
                      <a:pos x="T4" y="T5"/>
                    </a:cxn>
                    <a:cxn ang="T13">
                      <a:pos x="T6" y="T7"/>
                    </a:cxn>
                    <a:cxn ang="T14">
                      <a:pos x="T8" y="T9"/>
                    </a:cxn>
                  </a:cxnLst>
                  <a:rect l="T15" t="T16" r="T17" b="T18"/>
                  <a:pathLst>
                    <a:path w="527" h="349">
                      <a:moveTo>
                        <a:pt x="526" y="239"/>
                      </a:moveTo>
                      <a:lnTo>
                        <a:pt x="0" y="348"/>
                      </a:lnTo>
                      <a:lnTo>
                        <a:pt x="0" y="108"/>
                      </a:lnTo>
                      <a:lnTo>
                        <a:pt x="526" y="0"/>
                      </a:lnTo>
                      <a:lnTo>
                        <a:pt x="526" y="239"/>
                      </a:lnTo>
                    </a:path>
                  </a:pathLst>
                </a:custGeom>
                <a:solidFill>
                  <a:srgbClr val="7F7F7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75" name="Freeform 291"/>
                <p:cNvSpPr>
                  <a:spLocks/>
                </p:cNvSpPr>
                <p:nvPr/>
              </p:nvSpPr>
              <p:spPr bwMode="auto">
                <a:xfrm>
                  <a:off x="4386" y="3204"/>
                  <a:ext cx="481" cy="304"/>
                </a:xfrm>
                <a:custGeom>
                  <a:avLst/>
                  <a:gdLst>
                    <a:gd name="T0" fmla="*/ 480 w 481"/>
                    <a:gd name="T1" fmla="*/ 204 h 304"/>
                    <a:gd name="T2" fmla="*/ 0 w 481"/>
                    <a:gd name="T3" fmla="*/ 303 h 304"/>
                    <a:gd name="T4" fmla="*/ 0 w 481"/>
                    <a:gd name="T5" fmla="*/ 98 h 304"/>
                    <a:gd name="T6" fmla="*/ 480 w 481"/>
                    <a:gd name="T7" fmla="*/ 0 h 304"/>
                    <a:gd name="T8" fmla="*/ 480 w 481"/>
                    <a:gd name="T9" fmla="*/ 204 h 304"/>
                    <a:gd name="T10" fmla="*/ 0 60000 65536"/>
                    <a:gd name="T11" fmla="*/ 0 60000 65536"/>
                    <a:gd name="T12" fmla="*/ 0 60000 65536"/>
                    <a:gd name="T13" fmla="*/ 0 60000 65536"/>
                    <a:gd name="T14" fmla="*/ 0 60000 65536"/>
                    <a:gd name="T15" fmla="*/ 0 w 481"/>
                    <a:gd name="T16" fmla="*/ 0 h 304"/>
                    <a:gd name="T17" fmla="*/ 481 w 481"/>
                    <a:gd name="T18" fmla="*/ 304 h 304"/>
                  </a:gdLst>
                  <a:ahLst/>
                  <a:cxnLst>
                    <a:cxn ang="T10">
                      <a:pos x="T0" y="T1"/>
                    </a:cxn>
                    <a:cxn ang="T11">
                      <a:pos x="T2" y="T3"/>
                    </a:cxn>
                    <a:cxn ang="T12">
                      <a:pos x="T4" y="T5"/>
                    </a:cxn>
                    <a:cxn ang="T13">
                      <a:pos x="T6" y="T7"/>
                    </a:cxn>
                    <a:cxn ang="T14">
                      <a:pos x="T8" y="T9"/>
                    </a:cxn>
                  </a:cxnLst>
                  <a:rect l="T15" t="T16" r="T17" b="T18"/>
                  <a:pathLst>
                    <a:path w="481" h="304">
                      <a:moveTo>
                        <a:pt x="480" y="204"/>
                      </a:moveTo>
                      <a:lnTo>
                        <a:pt x="0" y="303"/>
                      </a:lnTo>
                      <a:lnTo>
                        <a:pt x="0" y="98"/>
                      </a:lnTo>
                      <a:lnTo>
                        <a:pt x="480" y="0"/>
                      </a:lnTo>
                      <a:lnTo>
                        <a:pt x="480" y="204"/>
                      </a:lnTo>
                    </a:path>
                  </a:pathLst>
                </a:custGeom>
                <a:solidFill>
                  <a:srgbClr val="FFFFCC"/>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76" name="Freeform 292"/>
                <p:cNvSpPr>
                  <a:spLocks/>
                </p:cNvSpPr>
                <p:nvPr/>
              </p:nvSpPr>
              <p:spPr bwMode="auto">
                <a:xfrm>
                  <a:off x="4409" y="3300"/>
                  <a:ext cx="64" cy="60"/>
                </a:xfrm>
                <a:custGeom>
                  <a:avLst/>
                  <a:gdLst>
                    <a:gd name="T0" fmla="*/ 63 w 64"/>
                    <a:gd name="T1" fmla="*/ 45 h 60"/>
                    <a:gd name="T2" fmla="*/ 63 w 64"/>
                    <a:gd name="T3" fmla="*/ 0 h 60"/>
                    <a:gd name="T4" fmla="*/ 0 w 64"/>
                    <a:gd name="T5" fmla="*/ 13 h 60"/>
                    <a:gd name="T6" fmla="*/ 0 w 64"/>
                    <a:gd name="T7" fmla="*/ 59 h 60"/>
                    <a:gd name="T8" fmla="*/ 63 w 64"/>
                    <a:gd name="T9" fmla="*/ 45 h 60"/>
                    <a:gd name="T10" fmla="*/ 0 60000 65536"/>
                    <a:gd name="T11" fmla="*/ 0 60000 65536"/>
                    <a:gd name="T12" fmla="*/ 0 60000 65536"/>
                    <a:gd name="T13" fmla="*/ 0 60000 65536"/>
                    <a:gd name="T14" fmla="*/ 0 60000 65536"/>
                    <a:gd name="T15" fmla="*/ 0 w 64"/>
                    <a:gd name="T16" fmla="*/ 0 h 60"/>
                    <a:gd name="T17" fmla="*/ 64 w 64"/>
                    <a:gd name="T18" fmla="*/ 60 h 60"/>
                  </a:gdLst>
                  <a:ahLst/>
                  <a:cxnLst>
                    <a:cxn ang="T10">
                      <a:pos x="T0" y="T1"/>
                    </a:cxn>
                    <a:cxn ang="T11">
                      <a:pos x="T2" y="T3"/>
                    </a:cxn>
                    <a:cxn ang="T12">
                      <a:pos x="T4" y="T5"/>
                    </a:cxn>
                    <a:cxn ang="T13">
                      <a:pos x="T6" y="T7"/>
                    </a:cxn>
                    <a:cxn ang="T14">
                      <a:pos x="T8" y="T9"/>
                    </a:cxn>
                  </a:cxnLst>
                  <a:rect l="T15" t="T16" r="T17" b="T18"/>
                  <a:pathLst>
                    <a:path w="64" h="60">
                      <a:moveTo>
                        <a:pt x="63" y="45"/>
                      </a:moveTo>
                      <a:lnTo>
                        <a:pt x="63" y="0"/>
                      </a:lnTo>
                      <a:lnTo>
                        <a:pt x="0" y="13"/>
                      </a:lnTo>
                      <a:lnTo>
                        <a:pt x="0" y="59"/>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77" name="Freeform 293"/>
                <p:cNvSpPr>
                  <a:spLocks/>
                </p:cNvSpPr>
                <p:nvPr/>
              </p:nvSpPr>
              <p:spPr bwMode="auto">
                <a:xfrm>
                  <a:off x="4500" y="3282"/>
                  <a:ext cx="65" cy="59"/>
                </a:xfrm>
                <a:custGeom>
                  <a:avLst/>
                  <a:gdLst>
                    <a:gd name="T0" fmla="*/ 64 w 65"/>
                    <a:gd name="T1" fmla="*/ 45 h 59"/>
                    <a:gd name="T2" fmla="*/ 64 w 65"/>
                    <a:gd name="T3" fmla="*/ 0 h 59"/>
                    <a:gd name="T4" fmla="*/ 0 w 65"/>
                    <a:gd name="T5" fmla="*/ 12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2"/>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78" name="Freeform 294"/>
                <p:cNvSpPr>
                  <a:spLocks/>
                </p:cNvSpPr>
                <p:nvPr/>
              </p:nvSpPr>
              <p:spPr bwMode="auto">
                <a:xfrm>
                  <a:off x="4590" y="3263"/>
                  <a:ext cx="67" cy="59"/>
                </a:xfrm>
                <a:custGeom>
                  <a:avLst/>
                  <a:gdLst>
                    <a:gd name="T0" fmla="*/ 66 w 67"/>
                    <a:gd name="T1" fmla="*/ 44 h 59"/>
                    <a:gd name="T2" fmla="*/ 66 w 67"/>
                    <a:gd name="T3" fmla="*/ 0 h 59"/>
                    <a:gd name="T4" fmla="*/ 0 w 67"/>
                    <a:gd name="T5" fmla="*/ 12 h 59"/>
                    <a:gd name="T6" fmla="*/ 0 w 67"/>
                    <a:gd name="T7" fmla="*/ 58 h 59"/>
                    <a:gd name="T8" fmla="*/ 66 w 67"/>
                    <a:gd name="T9" fmla="*/ 44 h 59"/>
                    <a:gd name="T10" fmla="*/ 0 60000 65536"/>
                    <a:gd name="T11" fmla="*/ 0 60000 65536"/>
                    <a:gd name="T12" fmla="*/ 0 60000 65536"/>
                    <a:gd name="T13" fmla="*/ 0 60000 65536"/>
                    <a:gd name="T14" fmla="*/ 0 60000 65536"/>
                    <a:gd name="T15" fmla="*/ 0 w 67"/>
                    <a:gd name="T16" fmla="*/ 0 h 59"/>
                    <a:gd name="T17" fmla="*/ 67 w 67"/>
                    <a:gd name="T18" fmla="*/ 59 h 59"/>
                  </a:gdLst>
                  <a:ahLst/>
                  <a:cxnLst>
                    <a:cxn ang="T10">
                      <a:pos x="T0" y="T1"/>
                    </a:cxn>
                    <a:cxn ang="T11">
                      <a:pos x="T2" y="T3"/>
                    </a:cxn>
                    <a:cxn ang="T12">
                      <a:pos x="T4" y="T5"/>
                    </a:cxn>
                    <a:cxn ang="T13">
                      <a:pos x="T6" y="T7"/>
                    </a:cxn>
                    <a:cxn ang="T14">
                      <a:pos x="T8" y="T9"/>
                    </a:cxn>
                  </a:cxnLst>
                  <a:rect l="T15" t="T16" r="T17" b="T18"/>
                  <a:pathLst>
                    <a:path w="67" h="59">
                      <a:moveTo>
                        <a:pt x="66" y="44"/>
                      </a:moveTo>
                      <a:lnTo>
                        <a:pt x="66" y="0"/>
                      </a:lnTo>
                      <a:lnTo>
                        <a:pt x="0" y="12"/>
                      </a:lnTo>
                      <a:lnTo>
                        <a:pt x="0" y="58"/>
                      </a:lnTo>
                      <a:lnTo>
                        <a:pt x="66"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79" name="Freeform 295"/>
                <p:cNvSpPr>
                  <a:spLocks/>
                </p:cNvSpPr>
                <p:nvPr/>
              </p:nvSpPr>
              <p:spPr bwMode="auto">
                <a:xfrm>
                  <a:off x="4683" y="3244"/>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0" name="Freeform 296"/>
                <p:cNvSpPr>
                  <a:spLocks/>
                </p:cNvSpPr>
                <p:nvPr/>
              </p:nvSpPr>
              <p:spPr bwMode="auto">
                <a:xfrm>
                  <a:off x="4775" y="3225"/>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1" name="Freeform 297"/>
                <p:cNvSpPr>
                  <a:spLocks/>
                </p:cNvSpPr>
                <p:nvPr/>
              </p:nvSpPr>
              <p:spPr bwMode="auto">
                <a:xfrm>
                  <a:off x="4409" y="3363"/>
                  <a:ext cx="64" cy="59"/>
                </a:xfrm>
                <a:custGeom>
                  <a:avLst/>
                  <a:gdLst>
                    <a:gd name="T0" fmla="*/ 63 w 64"/>
                    <a:gd name="T1" fmla="*/ 45 h 59"/>
                    <a:gd name="T2" fmla="*/ 63 w 64"/>
                    <a:gd name="T3" fmla="*/ 0 h 59"/>
                    <a:gd name="T4" fmla="*/ 0 w 64"/>
                    <a:gd name="T5" fmla="*/ 12 h 59"/>
                    <a:gd name="T6" fmla="*/ 0 w 64"/>
                    <a:gd name="T7" fmla="*/ 58 h 59"/>
                    <a:gd name="T8" fmla="*/ 63 w 64"/>
                    <a:gd name="T9" fmla="*/ 45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5"/>
                      </a:moveTo>
                      <a:lnTo>
                        <a:pt x="63" y="0"/>
                      </a:lnTo>
                      <a:lnTo>
                        <a:pt x="0" y="12"/>
                      </a:lnTo>
                      <a:lnTo>
                        <a:pt x="0" y="58"/>
                      </a:lnTo>
                      <a:lnTo>
                        <a:pt x="63"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2" name="Freeform 298"/>
                <p:cNvSpPr>
                  <a:spLocks/>
                </p:cNvSpPr>
                <p:nvPr/>
              </p:nvSpPr>
              <p:spPr bwMode="auto">
                <a:xfrm>
                  <a:off x="4500" y="3345"/>
                  <a:ext cx="65" cy="58"/>
                </a:xfrm>
                <a:custGeom>
                  <a:avLst/>
                  <a:gdLst>
                    <a:gd name="T0" fmla="*/ 64 w 65"/>
                    <a:gd name="T1" fmla="*/ 43 h 58"/>
                    <a:gd name="T2" fmla="*/ 64 w 65"/>
                    <a:gd name="T3" fmla="*/ 0 h 58"/>
                    <a:gd name="T4" fmla="*/ 0 w 65"/>
                    <a:gd name="T5" fmla="*/ 12 h 58"/>
                    <a:gd name="T6" fmla="*/ 0 w 65"/>
                    <a:gd name="T7" fmla="*/ 57 h 58"/>
                    <a:gd name="T8" fmla="*/ 64 w 65"/>
                    <a:gd name="T9" fmla="*/ 43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3"/>
                      </a:moveTo>
                      <a:lnTo>
                        <a:pt x="64" y="0"/>
                      </a:lnTo>
                      <a:lnTo>
                        <a:pt x="0" y="12"/>
                      </a:lnTo>
                      <a:lnTo>
                        <a:pt x="0" y="57"/>
                      </a:lnTo>
                      <a:lnTo>
                        <a:pt x="64" y="43"/>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3" name="Freeform 299"/>
                <p:cNvSpPr>
                  <a:spLocks/>
                </p:cNvSpPr>
                <p:nvPr/>
              </p:nvSpPr>
              <p:spPr bwMode="auto">
                <a:xfrm>
                  <a:off x="4590" y="3325"/>
                  <a:ext cx="67" cy="60"/>
                </a:xfrm>
                <a:custGeom>
                  <a:avLst/>
                  <a:gdLst>
                    <a:gd name="T0" fmla="*/ 66 w 67"/>
                    <a:gd name="T1" fmla="*/ 45 h 60"/>
                    <a:gd name="T2" fmla="*/ 66 w 67"/>
                    <a:gd name="T3" fmla="*/ 0 h 60"/>
                    <a:gd name="T4" fmla="*/ 0 w 67"/>
                    <a:gd name="T5" fmla="*/ 13 h 60"/>
                    <a:gd name="T6" fmla="*/ 0 w 67"/>
                    <a:gd name="T7" fmla="*/ 59 h 60"/>
                    <a:gd name="T8" fmla="*/ 66 w 67"/>
                    <a:gd name="T9" fmla="*/ 45 h 60"/>
                    <a:gd name="T10" fmla="*/ 0 60000 65536"/>
                    <a:gd name="T11" fmla="*/ 0 60000 65536"/>
                    <a:gd name="T12" fmla="*/ 0 60000 65536"/>
                    <a:gd name="T13" fmla="*/ 0 60000 65536"/>
                    <a:gd name="T14" fmla="*/ 0 60000 65536"/>
                    <a:gd name="T15" fmla="*/ 0 w 67"/>
                    <a:gd name="T16" fmla="*/ 0 h 60"/>
                    <a:gd name="T17" fmla="*/ 67 w 67"/>
                    <a:gd name="T18" fmla="*/ 60 h 60"/>
                  </a:gdLst>
                  <a:ahLst/>
                  <a:cxnLst>
                    <a:cxn ang="T10">
                      <a:pos x="T0" y="T1"/>
                    </a:cxn>
                    <a:cxn ang="T11">
                      <a:pos x="T2" y="T3"/>
                    </a:cxn>
                    <a:cxn ang="T12">
                      <a:pos x="T4" y="T5"/>
                    </a:cxn>
                    <a:cxn ang="T13">
                      <a:pos x="T6" y="T7"/>
                    </a:cxn>
                    <a:cxn ang="T14">
                      <a:pos x="T8" y="T9"/>
                    </a:cxn>
                  </a:cxnLst>
                  <a:rect l="T15" t="T16" r="T17" b="T18"/>
                  <a:pathLst>
                    <a:path w="67" h="60">
                      <a:moveTo>
                        <a:pt x="66" y="45"/>
                      </a:moveTo>
                      <a:lnTo>
                        <a:pt x="66" y="0"/>
                      </a:lnTo>
                      <a:lnTo>
                        <a:pt x="0" y="13"/>
                      </a:lnTo>
                      <a:lnTo>
                        <a:pt x="0" y="59"/>
                      </a:lnTo>
                      <a:lnTo>
                        <a:pt x="66"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4" name="Freeform 300"/>
                <p:cNvSpPr>
                  <a:spLocks/>
                </p:cNvSpPr>
                <p:nvPr/>
              </p:nvSpPr>
              <p:spPr bwMode="auto">
                <a:xfrm>
                  <a:off x="4683" y="3306"/>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5" name="Freeform 301"/>
                <p:cNvSpPr>
                  <a:spLocks/>
                </p:cNvSpPr>
                <p:nvPr/>
              </p:nvSpPr>
              <p:spPr bwMode="auto">
                <a:xfrm>
                  <a:off x="4775" y="3288"/>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6" name="Freeform 302"/>
                <p:cNvSpPr>
                  <a:spLocks/>
                </p:cNvSpPr>
                <p:nvPr/>
              </p:nvSpPr>
              <p:spPr bwMode="auto">
                <a:xfrm>
                  <a:off x="4409" y="3426"/>
                  <a:ext cx="64" cy="59"/>
                </a:xfrm>
                <a:custGeom>
                  <a:avLst/>
                  <a:gdLst>
                    <a:gd name="T0" fmla="*/ 63 w 64"/>
                    <a:gd name="T1" fmla="*/ 44 h 59"/>
                    <a:gd name="T2" fmla="*/ 63 w 64"/>
                    <a:gd name="T3" fmla="*/ 0 h 59"/>
                    <a:gd name="T4" fmla="*/ 0 w 64"/>
                    <a:gd name="T5" fmla="*/ 12 h 59"/>
                    <a:gd name="T6" fmla="*/ 0 w 64"/>
                    <a:gd name="T7" fmla="*/ 58 h 59"/>
                    <a:gd name="T8" fmla="*/ 63 w 64"/>
                    <a:gd name="T9" fmla="*/ 44 h 59"/>
                    <a:gd name="T10" fmla="*/ 0 60000 65536"/>
                    <a:gd name="T11" fmla="*/ 0 60000 65536"/>
                    <a:gd name="T12" fmla="*/ 0 60000 65536"/>
                    <a:gd name="T13" fmla="*/ 0 60000 65536"/>
                    <a:gd name="T14" fmla="*/ 0 60000 65536"/>
                    <a:gd name="T15" fmla="*/ 0 w 64"/>
                    <a:gd name="T16" fmla="*/ 0 h 59"/>
                    <a:gd name="T17" fmla="*/ 64 w 64"/>
                    <a:gd name="T18" fmla="*/ 59 h 59"/>
                  </a:gdLst>
                  <a:ahLst/>
                  <a:cxnLst>
                    <a:cxn ang="T10">
                      <a:pos x="T0" y="T1"/>
                    </a:cxn>
                    <a:cxn ang="T11">
                      <a:pos x="T2" y="T3"/>
                    </a:cxn>
                    <a:cxn ang="T12">
                      <a:pos x="T4" y="T5"/>
                    </a:cxn>
                    <a:cxn ang="T13">
                      <a:pos x="T6" y="T7"/>
                    </a:cxn>
                    <a:cxn ang="T14">
                      <a:pos x="T8" y="T9"/>
                    </a:cxn>
                  </a:cxnLst>
                  <a:rect l="T15" t="T16" r="T17" b="T18"/>
                  <a:pathLst>
                    <a:path w="64" h="59">
                      <a:moveTo>
                        <a:pt x="63" y="44"/>
                      </a:moveTo>
                      <a:lnTo>
                        <a:pt x="63" y="0"/>
                      </a:lnTo>
                      <a:lnTo>
                        <a:pt x="0" y="12"/>
                      </a:lnTo>
                      <a:lnTo>
                        <a:pt x="0" y="58"/>
                      </a:lnTo>
                      <a:lnTo>
                        <a:pt x="63"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7" name="Freeform 303"/>
                <p:cNvSpPr>
                  <a:spLocks/>
                </p:cNvSpPr>
                <p:nvPr/>
              </p:nvSpPr>
              <p:spPr bwMode="auto">
                <a:xfrm>
                  <a:off x="4500" y="3407"/>
                  <a:ext cx="65" cy="59"/>
                </a:xfrm>
                <a:custGeom>
                  <a:avLst/>
                  <a:gdLst>
                    <a:gd name="T0" fmla="*/ 64 w 65"/>
                    <a:gd name="T1" fmla="*/ 44 h 59"/>
                    <a:gd name="T2" fmla="*/ 64 w 65"/>
                    <a:gd name="T3" fmla="*/ 0 h 59"/>
                    <a:gd name="T4" fmla="*/ 0 w 65"/>
                    <a:gd name="T5" fmla="*/ 12 h 59"/>
                    <a:gd name="T6" fmla="*/ 0 w 65"/>
                    <a:gd name="T7" fmla="*/ 58 h 59"/>
                    <a:gd name="T8" fmla="*/ 64 w 65"/>
                    <a:gd name="T9" fmla="*/ 44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4"/>
                      </a:moveTo>
                      <a:lnTo>
                        <a:pt x="64" y="0"/>
                      </a:lnTo>
                      <a:lnTo>
                        <a:pt x="0" y="12"/>
                      </a:lnTo>
                      <a:lnTo>
                        <a:pt x="0" y="58"/>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8" name="Freeform 304"/>
                <p:cNvSpPr>
                  <a:spLocks/>
                </p:cNvSpPr>
                <p:nvPr/>
              </p:nvSpPr>
              <p:spPr bwMode="auto">
                <a:xfrm>
                  <a:off x="4590" y="3387"/>
                  <a:ext cx="67" cy="59"/>
                </a:xfrm>
                <a:custGeom>
                  <a:avLst/>
                  <a:gdLst>
                    <a:gd name="T0" fmla="*/ 66 w 67"/>
                    <a:gd name="T1" fmla="*/ 45 h 59"/>
                    <a:gd name="T2" fmla="*/ 66 w 67"/>
                    <a:gd name="T3" fmla="*/ 0 h 59"/>
                    <a:gd name="T4" fmla="*/ 0 w 67"/>
                    <a:gd name="T5" fmla="*/ 13 h 59"/>
                    <a:gd name="T6" fmla="*/ 0 w 67"/>
                    <a:gd name="T7" fmla="*/ 58 h 59"/>
                    <a:gd name="T8" fmla="*/ 66 w 67"/>
                    <a:gd name="T9" fmla="*/ 45 h 59"/>
                    <a:gd name="T10" fmla="*/ 0 60000 65536"/>
                    <a:gd name="T11" fmla="*/ 0 60000 65536"/>
                    <a:gd name="T12" fmla="*/ 0 60000 65536"/>
                    <a:gd name="T13" fmla="*/ 0 60000 65536"/>
                    <a:gd name="T14" fmla="*/ 0 60000 65536"/>
                    <a:gd name="T15" fmla="*/ 0 w 67"/>
                    <a:gd name="T16" fmla="*/ 0 h 59"/>
                    <a:gd name="T17" fmla="*/ 67 w 67"/>
                    <a:gd name="T18" fmla="*/ 59 h 59"/>
                  </a:gdLst>
                  <a:ahLst/>
                  <a:cxnLst>
                    <a:cxn ang="T10">
                      <a:pos x="T0" y="T1"/>
                    </a:cxn>
                    <a:cxn ang="T11">
                      <a:pos x="T2" y="T3"/>
                    </a:cxn>
                    <a:cxn ang="T12">
                      <a:pos x="T4" y="T5"/>
                    </a:cxn>
                    <a:cxn ang="T13">
                      <a:pos x="T6" y="T7"/>
                    </a:cxn>
                    <a:cxn ang="T14">
                      <a:pos x="T8" y="T9"/>
                    </a:cxn>
                  </a:cxnLst>
                  <a:rect l="T15" t="T16" r="T17" b="T18"/>
                  <a:pathLst>
                    <a:path w="67" h="59">
                      <a:moveTo>
                        <a:pt x="66" y="45"/>
                      </a:moveTo>
                      <a:lnTo>
                        <a:pt x="66" y="0"/>
                      </a:lnTo>
                      <a:lnTo>
                        <a:pt x="0" y="13"/>
                      </a:lnTo>
                      <a:lnTo>
                        <a:pt x="0" y="58"/>
                      </a:lnTo>
                      <a:lnTo>
                        <a:pt x="66"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89" name="Freeform 305"/>
                <p:cNvSpPr>
                  <a:spLocks/>
                </p:cNvSpPr>
                <p:nvPr/>
              </p:nvSpPr>
              <p:spPr bwMode="auto">
                <a:xfrm>
                  <a:off x="4683" y="3369"/>
                  <a:ext cx="65" cy="59"/>
                </a:xfrm>
                <a:custGeom>
                  <a:avLst/>
                  <a:gdLst>
                    <a:gd name="T0" fmla="*/ 64 w 65"/>
                    <a:gd name="T1" fmla="*/ 45 h 59"/>
                    <a:gd name="T2" fmla="*/ 64 w 65"/>
                    <a:gd name="T3" fmla="*/ 0 h 59"/>
                    <a:gd name="T4" fmla="*/ 0 w 65"/>
                    <a:gd name="T5" fmla="*/ 13 h 59"/>
                    <a:gd name="T6" fmla="*/ 0 w 65"/>
                    <a:gd name="T7" fmla="*/ 58 h 59"/>
                    <a:gd name="T8" fmla="*/ 64 w 65"/>
                    <a:gd name="T9" fmla="*/ 45 h 59"/>
                    <a:gd name="T10" fmla="*/ 0 60000 65536"/>
                    <a:gd name="T11" fmla="*/ 0 60000 65536"/>
                    <a:gd name="T12" fmla="*/ 0 60000 65536"/>
                    <a:gd name="T13" fmla="*/ 0 60000 65536"/>
                    <a:gd name="T14" fmla="*/ 0 60000 65536"/>
                    <a:gd name="T15" fmla="*/ 0 w 65"/>
                    <a:gd name="T16" fmla="*/ 0 h 59"/>
                    <a:gd name="T17" fmla="*/ 65 w 65"/>
                    <a:gd name="T18" fmla="*/ 59 h 59"/>
                  </a:gdLst>
                  <a:ahLst/>
                  <a:cxnLst>
                    <a:cxn ang="T10">
                      <a:pos x="T0" y="T1"/>
                    </a:cxn>
                    <a:cxn ang="T11">
                      <a:pos x="T2" y="T3"/>
                    </a:cxn>
                    <a:cxn ang="T12">
                      <a:pos x="T4" y="T5"/>
                    </a:cxn>
                    <a:cxn ang="T13">
                      <a:pos x="T6" y="T7"/>
                    </a:cxn>
                    <a:cxn ang="T14">
                      <a:pos x="T8" y="T9"/>
                    </a:cxn>
                  </a:cxnLst>
                  <a:rect l="T15" t="T16" r="T17" b="T18"/>
                  <a:pathLst>
                    <a:path w="65" h="59">
                      <a:moveTo>
                        <a:pt x="64" y="45"/>
                      </a:moveTo>
                      <a:lnTo>
                        <a:pt x="64" y="0"/>
                      </a:lnTo>
                      <a:lnTo>
                        <a:pt x="0" y="13"/>
                      </a:lnTo>
                      <a:lnTo>
                        <a:pt x="0" y="58"/>
                      </a:lnTo>
                      <a:lnTo>
                        <a:pt x="64" y="45"/>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sp>
              <p:nvSpPr>
                <p:cNvPr id="249890" name="Freeform 306"/>
                <p:cNvSpPr>
                  <a:spLocks/>
                </p:cNvSpPr>
                <p:nvPr/>
              </p:nvSpPr>
              <p:spPr bwMode="auto">
                <a:xfrm>
                  <a:off x="4775" y="3351"/>
                  <a:ext cx="65" cy="58"/>
                </a:xfrm>
                <a:custGeom>
                  <a:avLst/>
                  <a:gdLst>
                    <a:gd name="T0" fmla="*/ 64 w 65"/>
                    <a:gd name="T1" fmla="*/ 44 h 58"/>
                    <a:gd name="T2" fmla="*/ 64 w 65"/>
                    <a:gd name="T3" fmla="*/ 0 h 58"/>
                    <a:gd name="T4" fmla="*/ 0 w 65"/>
                    <a:gd name="T5" fmla="*/ 12 h 58"/>
                    <a:gd name="T6" fmla="*/ 0 w 65"/>
                    <a:gd name="T7" fmla="*/ 57 h 58"/>
                    <a:gd name="T8" fmla="*/ 64 w 65"/>
                    <a:gd name="T9" fmla="*/ 44 h 58"/>
                    <a:gd name="T10" fmla="*/ 0 60000 65536"/>
                    <a:gd name="T11" fmla="*/ 0 60000 65536"/>
                    <a:gd name="T12" fmla="*/ 0 60000 65536"/>
                    <a:gd name="T13" fmla="*/ 0 60000 65536"/>
                    <a:gd name="T14" fmla="*/ 0 60000 65536"/>
                    <a:gd name="T15" fmla="*/ 0 w 65"/>
                    <a:gd name="T16" fmla="*/ 0 h 58"/>
                    <a:gd name="T17" fmla="*/ 65 w 65"/>
                    <a:gd name="T18" fmla="*/ 58 h 58"/>
                  </a:gdLst>
                  <a:ahLst/>
                  <a:cxnLst>
                    <a:cxn ang="T10">
                      <a:pos x="T0" y="T1"/>
                    </a:cxn>
                    <a:cxn ang="T11">
                      <a:pos x="T2" y="T3"/>
                    </a:cxn>
                    <a:cxn ang="T12">
                      <a:pos x="T4" y="T5"/>
                    </a:cxn>
                    <a:cxn ang="T13">
                      <a:pos x="T6" y="T7"/>
                    </a:cxn>
                    <a:cxn ang="T14">
                      <a:pos x="T8" y="T9"/>
                    </a:cxn>
                  </a:cxnLst>
                  <a:rect l="T15" t="T16" r="T17" b="T18"/>
                  <a:pathLst>
                    <a:path w="65" h="58">
                      <a:moveTo>
                        <a:pt x="64" y="44"/>
                      </a:moveTo>
                      <a:lnTo>
                        <a:pt x="64" y="0"/>
                      </a:lnTo>
                      <a:lnTo>
                        <a:pt x="0" y="12"/>
                      </a:lnTo>
                      <a:lnTo>
                        <a:pt x="0" y="57"/>
                      </a:lnTo>
                      <a:lnTo>
                        <a:pt x="64" y="44"/>
                      </a:lnTo>
                    </a:path>
                  </a:pathLst>
                </a:custGeom>
                <a:solidFill>
                  <a:srgbClr val="B2B2B2"/>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zh-CN" altLang="en-US"/>
                </a:p>
              </p:txBody>
            </p:sp>
          </p:grpSp>
        </p:grpSp>
        <p:sp>
          <p:nvSpPr>
            <p:cNvPr id="249869" name="Rectangle 307"/>
            <p:cNvSpPr>
              <a:spLocks noChangeArrowheads="1"/>
            </p:cNvSpPr>
            <p:nvPr/>
          </p:nvSpPr>
          <p:spPr bwMode="auto">
            <a:xfrm>
              <a:off x="4185" y="3503"/>
              <a:ext cx="664"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spcBef>
                  <a:spcPct val="50000"/>
                </a:spcBef>
                <a:buClrTx/>
                <a:buSzTx/>
                <a:buFontTx/>
                <a:buNone/>
              </a:pPr>
              <a:r>
                <a:rPr kumimoji="1" lang="en-US" altLang="zh-CN" sz="1200" b="0">
                  <a:ea typeface="SimSun" panose="02010600030101010101" pitchFamily="2" charset="-122"/>
                </a:rPr>
                <a:t>TS4</a:t>
              </a:r>
              <a:br>
                <a:rPr kumimoji="1" lang="en-US" altLang="zh-CN" sz="1200" b="0">
                  <a:ea typeface="SimSun" panose="02010600030101010101" pitchFamily="2" charset="-122"/>
                </a:rPr>
              </a:br>
              <a:r>
                <a:rPr kumimoji="1" lang="en-US" altLang="zh-CN" sz="1200" b="0">
                  <a:ea typeface="SimSun" panose="02010600030101010101" pitchFamily="2" charset="-122"/>
                </a:rPr>
                <a:t>Tablespace</a:t>
              </a:r>
            </a:p>
          </p:txBody>
        </p:sp>
      </p:grpSp>
    </p:spTree>
    <p:extLst>
      <p:ext uri="{BB962C8B-B14F-4D97-AF65-F5344CB8AC3E}">
        <p14:creationId xmlns:p14="http://schemas.microsoft.com/office/powerpoint/2010/main" val="3496408422"/>
      </p:ext>
    </p:extLst>
  </p:cSld>
  <p:clrMapOvr>
    <a:masterClrMapping/>
  </p:clrMapOvr>
  <p:transition>
    <p:pull dir="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标题 1"/>
          <p:cNvSpPr>
            <a:spLocks noGrp="1"/>
          </p:cNvSpPr>
          <p:nvPr>
            <p:ph type="title"/>
          </p:nvPr>
        </p:nvSpPr>
        <p:spPr/>
        <p:txBody>
          <a:bodyPr/>
          <a:lstStyle/>
          <a:p>
            <a:r>
              <a:rPr lang="en-US" altLang="zh-CN" smtClean="0">
                <a:ea typeface="SimSun" panose="02010600030101010101" pitchFamily="2" charset="-122"/>
              </a:rPr>
              <a:t>Composite Partitioning:</a:t>
            </a:r>
            <a:r>
              <a:rPr lang="zh-CN" altLang="en-US" smtClean="0">
                <a:ea typeface="SimSun" panose="02010600030101010101" pitchFamily="2" charset="-122"/>
              </a:rPr>
              <a:t> </a:t>
            </a:r>
            <a:r>
              <a:rPr lang="en-US" altLang="zh-CN" smtClean="0">
                <a:ea typeface="SimSun" panose="02010600030101010101" pitchFamily="2" charset="-122"/>
              </a:rPr>
              <a:t>Example</a:t>
            </a:r>
            <a:endParaRPr lang="zh-CN" altLang="en-US" smtClean="0">
              <a:ea typeface="SimSun" panose="02010600030101010101" pitchFamily="2" charset="-122"/>
            </a:endParaRPr>
          </a:p>
        </p:txBody>
      </p:sp>
      <p:sp>
        <p:nvSpPr>
          <p:cNvPr id="5" name="Rectangle 3"/>
          <p:cNvSpPr>
            <a:spLocks noChangeArrowheads="1"/>
          </p:cNvSpPr>
          <p:nvPr/>
        </p:nvSpPr>
        <p:spPr bwMode="blackWhite">
          <a:xfrm>
            <a:off x="555625" y="1638300"/>
            <a:ext cx="7578725" cy="4219575"/>
          </a:xfrm>
          <a:prstGeom prst="rect">
            <a:avLst/>
          </a:prstGeom>
          <a:solidFill>
            <a:schemeClr val="accent3">
              <a:lumMod val="95000"/>
            </a:schemeClr>
          </a:solidFill>
          <a:ln w="12700">
            <a:solidFill>
              <a:schemeClr val="bg2"/>
            </a:solidFill>
            <a:miter lim="800000"/>
            <a:headEnd/>
            <a:tailEnd/>
          </a:ln>
          <a:effectLst>
            <a:outerShdw dist="89803" dir="2700000" algn="ctr" rotWithShape="0">
              <a:schemeClr val="bg2"/>
            </a:outerShdw>
          </a:effectLst>
        </p:spPr>
        <p:txBody>
          <a:bodyPr lIns="92075" tIns="46038" rIns="92075" bIns="46038">
            <a:spAutoFit/>
          </a:bodyPr>
          <a:lstStyle/>
          <a:p>
            <a:pPr defTabSz="400050">
              <a:lnSpc>
                <a:spcPct val="125000"/>
              </a:lnSpc>
              <a:tabLst>
                <a:tab pos="400050" algn="r"/>
                <a:tab pos="673100" algn="l"/>
              </a:tabLst>
              <a:defRPr/>
            </a:pPr>
            <a:r>
              <a:rPr kumimoji="1" lang="en-US" altLang="zh-CN" sz="1800" dirty="0">
                <a:latin typeface="Courier New" pitchFamily="49" charset="0"/>
                <a:ea typeface="宋体" pitchFamily="2" charset="-122"/>
              </a:rPr>
              <a:t>CREATE TABLE orders(</a:t>
            </a:r>
          </a:p>
          <a:p>
            <a:pPr defTabSz="400050">
              <a:lnSpc>
                <a:spcPct val="125000"/>
              </a:lnSpc>
              <a:tabLst>
                <a:tab pos="400050" algn="r"/>
                <a:tab pos="673100" algn="l"/>
              </a:tabLst>
              <a:defRPr/>
            </a:pPr>
            <a:r>
              <a:rPr kumimoji="1" lang="en-US" altLang="zh-CN" sz="1800" dirty="0">
                <a:latin typeface="Courier New" pitchFamily="49" charset="0"/>
                <a:ea typeface="宋体" pitchFamily="2" charset="-122"/>
              </a:rPr>
              <a:t>		</a:t>
            </a:r>
            <a:r>
              <a:rPr kumimoji="1" lang="en-US" altLang="zh-CN" sz="1800" dirty="0" err="1">
                <a:latin typeface="Courier New" pitchFamily="49" charset="0"/>
                <a:ea typeface="宋体" pitchFamily="2" charset="-122"/>
              </a:rPr>
              <a:t>ordid</a:t>
            </a:r>
            <a:r>
              <a:rPr kumimoji="1" lang="en-US" altLang="zh-CN" sz="1800" dirty="0">
                <a:latin typeface="Courier New" pitchFamily="49" charset="0"/>
                <a:ea typeface="宋体" pitchFamily="2" charset="-122"/>
              </a:rPr>
              <a:t>			NUMBER,</a:t>
            </a:r>
          </a:p>
          <a:p>
            <a:pPr defTabSz="400050">
              <a:lnSpc>
                <a:spcPct val="125000"/>
              </a:lnSpc>
              <a:tabLst>
                <a:tab pos="400050" algn="r"/>
                <a:tab pos="673100" algn="l"/>
              </a:tabLst>
              <a:defRPr/>
            </a:pPr>
            <a:r>
              <a:rPr kumimoji="1" lang="en-US" altLang="zh-CN" sz="1800" dirty="0">
                <a:latin typeface="Courier New" pitchFamily="49" charset="0"/>
                <a:ea typeface="宋体" pitchFamily="2" charset="-122"/>
              </a:rPr>
              <a:t>		</a:t>
            </a:r>
            <a:r>
              <a:rPr kumimoji="1" lang="en-US" altLang="zh-CN" sz="1800" dirty="0" err="1">
                <a:latin typeface="Courier New" pitchFamily="49" charset="0"/>
                <a:ea typeface="宋体" pitchFamily="2" charset="-122"/>
              </a:rPr>
              <a:t>orderdate</a:t>
            </a:r>
            <a:r>
              <a:rPr kumimoji="1" lang="en-US" altLang="zh-CN" sz="1800" dirty="0">
                <a:latin typeface="Courier New" pitchFamily="49" charset="0"/>
                <a:ea typeface="宋体" pitchFamily="2" charset="-122"/>
              </a:rPr>
              <a:t>		DATE,</a:t>
            </a:r>
            <a:br>
              <a:rPr kumimoji="1" lang="en-US" altLang="zh-CN" sz="1800" dirty="0">
                <a:latin typeface="Courier New" pitchFamily="49" charset="0"/>
                <a:ea typeface="宋体" pitchFamily="2" charset="-122"/>
              </a:rPr>
            </a:br>
            <a:r>
              <a:rPr kumimoji="1" lang="en-US" altLang="zh-CN" sz="1800" dirty="0">
                <a:latin typeface="Courier New" pitchFamily="49" charset="0"/>
                <a:ea typeface="宋体" pitchFamily="2" charset="-122"/>
              </a:rPr>
              <a:t>		</a:t>
            </a:r>
            <a:r>
              <a:rPr kumimoji="1" lang="en-US" altLang="zh-CN" sz="1800" dirty="0" err="1">
                <a:latin typeface="Courier New" pitchFamily="49" charset="0"/>
                <a:ea typeface="宋体" pitchFamily="2" charset="-122"/>
              </a:rPr>
              <a:t>productid</a:t>
            </a:r>
            <a:r>
              <a:rPr kumimoji="1" lang="en-US" altLang="zh-CN" sz="1800" dirty="0">
                <a:latin typeface="Courier New" pitchFamily="49" charset="0"/>
                <a:ea typeface="宋体" pitchFamily="2" charset="-122"/>
              </a:rPr>
              <a:t> 	NUMBER,</a:t>
            </a:r>
          </a:p>
          <a:p>
            <a:pPr defTabSz="400050">
              <a:lnSpc>
                <a:spcPct val="125000"/>
              </a:lnSpc>
              <a:tabLst>
                <a:tab pos="400050" algn="r"/>
                <a:tab pos="673100" algn="l"/>
              </a:tabLst>
              <a:defRPr/>
            </a:pPr>
            <a:r>
              <a:rPr kumimoji="1" lang="en-US" altLang="zh-CN" sz="1800" dirty="0">
                <a:latin typeface="Courier New" pitchFamily="49" charset="0"/>
                <a:ea typeface="宋体" pitchFamily="2" charset="-122"/>
              </a:rPr>
              <a:t>		quantity		NUMBER)</a:t>
            </a:r>
          </a:p>
          <a:p>
            <a:pPr defTabSz="400050">
              <a:lnSpc>
                <a:spcPct val="125000"/>
              </a:lnSpc>
              <a:tabLst>
                <a:tab pos="400050" algn="r"/>
                <a:tab pos="673100" algn="l"/>
              </a:tabLst>
              <a:defRPr/>
            </a:pPr>
            <a:r>
              <a:rPr kumimoji="1" lang="en-US" altLang="zh-CN" sz="1800" dirty="0">
                <a:solidFill>
                  <a:schemeClr val="bg2"/>
                </a:solidFill>
                <a:latin typeface="Courier New" pitchFamily="49" charset="0"/>
                <a:ea typeface="宋体" pitchFamily="2" charset="-122"/>
              </a:rPr>
              <a:t>	</a:t>
            </a:r>
            <a:r>
              <a:rPr kumimoji="1" lang="en-US" altLang="zh-CN" sz="1800" dirty="0">
                <a:solidFill>
                  <a:schemeClr val="accent6"/>
                </a:solidFill>
                <a:latin typeface="Courier New" pitchFamily="49" charset="0"/>
                <a:ea typeface="宋体" pitchFamily="2" charset="-122"/>
              </a:rPr>
              <a:t>PARTITION BY RANGE(</a:t>
            </a:r>
            <a:r>
              <a:rPr kumimoji="1" lang="en-US" altLang="zh-CN" sz="1800" dirty="0" err="1">
                <a:solidFill>
                  <a:schemeClr val="accent6"/>
                </a:solidFill>
                <a:latin typeface="Courier New" pitchFamily="49" charset="0"/>
                <a:ea typeface="宋体" pitchFamily="2" charset="-122"/>
              </a:rPr>
              <a:t>orderdate</a:t>
            </a:r>
            <a:r>
              <a:rPr kumimoji="1" lang="en-US" altLang="zh-CN" sz="1800" dirty="0">
                <a:solidFill>
                  <a:schemeClr val="accent6"/>
                </a:solidFill>
                <a:latin typeface="Courier New" pitchFamily="49" charset="0"/>
                <a:ea typeface="宋体" pitchFamily="2" charset="-122"/>
              </a:rPr>
              <a:t>)</a:t>
            </a:r>
          </a:p>
          <a:p>
            <a:pPr defTabSz="400050">
              <a:lnSpc>
                <a:spcPct val="125000"/>
              </a:lnSpc>
              <a:tabLst>
                <a:tab pos="400050" algn="r"/>
                <a:tab pos="673100" algn="l"/>
              </a:tabLst>
              <a:defRPr/>
            </a:pPr>
            <a:r>
              <a:rPr kumimoji="1" lang="en-US" altLang="zh-CN" sz="1800" dirty="0">
                <a:solidFill>
                  <a:schemeClr val="accent6"/>
                </a:solidFill>
                <a:latin typeface="Courier New" pitchFamily="49" charset="0"/>
                <a:ea typeface="宋体" pitchFamily="2" charset="-122"/>
              </a:rPr>
              <a:t>SUBPARTITION BY HASH(</a:t>
            </a:r>
            <a:r>
              <a:rPr kumimoji="1" lang="en-US" altLang="zh-CN" sz="1800" dirty="0" err="1">
                <a:solidFill>
                  <a:schemeClr val="accent6"/>
                </a:solidFill>
                <a:latin typeface="Courier New" pitchFamily="49" charset="0"/>
                <a:ea typeface="宋体" pitchFamily="2" charset="-122"/>
              </a:rPr>
              <a:t>productid</a:t>
            </a:r>
            <a:r>
              <a:rPr kumimoji="1" lang="en-US" altLang="zh-CN" sz="1800" dirty="0">
                <a:solidFill>
                  <a:schemeClr val="accent6"/>
                </a:solidFill>
                <a:latin typeface="Courier New" pitchFamily="49" charset="0"/>
                <a:ea typeface="宋体" pitchFamily="2" charset="-122"/>
              </a:rPr>
              <a:t>) SUBPARTITIONS 8 </a:t>
            </a:r>
            <a:br>
              <a:rPr kumimoji="1" lang="en-US" altLang="zh-CN" sz="1800" dirty="0">
                <a:solidFill>
                  <a:schemeClr val="accent6"/>
                </a:solidFill>
                <a:latin typeface="Courier New" pitchFamily="49" charset="0"/>
                <a:ea typeface="宋体" pitchFamily="2" charset="-122"/>
              </a:rPr>
            </a:br>
            <a:r>
              <a:rPr kumimoji="1" lang="en-US" altLang="zh-CN" sz="1800" dirty="0">
                <a:latin typeface="Courier New" pitchFamily="49" charset="0"/>
                <a:ea typeface="宋体" pitchFamily="2" charset="-122"/>
              </a:rPr>
              <a:t>STORE IN (ts1,ts2,ts3,ts4,ts5,ts6,ts7,ts8)</a:t>
            </a:r>
          </a:p>
          <a:p>
            <a:pPr defTabSz="400050">
              <a:lnSpc>
                <a:spcPct val="125000"/>
              </a:lnSpc>
              <a:tabLst>
                <a:tab pos="400050" algn="r"/>
                <a:tab pos="673100" algn="l"/>
              </a:tabLst>
              <a:defRPr/>
            </a:pPr>
            <a:r>
              <a:rPr kumimoji="1" lang="en-US" altLang="zh-CN" sz="1800" dirty="0">
                <a:latin typeface="Courier New" pitchFamily="49" charset="0"/>
                <a:ea typeface="宋体" pitchFamily="2" charset="-122"/>
              </a:rPr>
              <a:t>(PARTITION q1 VALUES LESS THAN(?1-APR-1998?,</a:t>
            </a:r>
          </a:p>
          <a:p>
            <a:pPr defTabSz="400050">
              <a:lnSpc>
                <a:spcPct val="125000"/>
              </a:lnSpc>
              <a:tabLst>
                <a:tab pos="400050" algn="r"/>
                <a:tab pos="673100" algn="l"/>
              </a:tabLst>
              <a:defRPr/>
            </a:pPr>
            <a:r>
              <a:rPr kumimoji="1" lang="en-US" altLang="zh-CN" sz="1800" dirty="0">
                <a:latin typeface="Courier New" pitchFamily="49" charset="0"/>
                <a:ea typeface="宋体" pitchFamily="2" charset="-122"/>
              </a:rPr>
              <a:t> PARTITION q2 VALUES LESS THAN(?1-JUL-1998?,</a:t>
            </a:r>
          </a:p>
          <a:p>
            <a:pPr defTabSz="400050">
              <a:lnSpc>
                <a:spcPct val="125000"/>
              </a:lnSpc>
              <a:tabLst>
                <a:tab pos="400050" algn="r"/>
                <a:tab pos="673100" algn="l"/>
              </a:tabLst>
              <a:defRPr/>
            </a:pPr>
            <a:r>
              <a:rPr kumimoji="1" lang="en-US" altLang="zh-CN" sz="1800" dirty="0">
                <a:latin typeface="Courier New" pitchFamily="49" charset="0"/>
                <a:ea typeface="宋体" pitchFamily="2" charset="-122"/>
              </a:rPr>
              <a:t> PARTITION q3 VALUES LESS THAN(?1-OCT-1998?,</a:t>
            </a:r>
          </a:p>
          <a:p>
            <a:pPr defTabSz="400050">
              <a:lnSpc>
                <a:spcPct val="125000"/>
              </a:lnSpc>
              <a:tabLst>
                <a:tab pos="400050" algn="r"/>
                <a:tab pos="673100" algn="l"/>
              </a:tabLst>
              <a:defRPr/>
            </a:pPr>
            <a:r>
              <a:rPr kumimoji="1" lang="en-US" altLang="zh-CN" sz="1800" dirty="0">
                <a:latin typeface="Courier New" pitchFamily="49" charset="0"/>
                <a:ea typeface="宋体" pitchFamily="2" charset="-122"/>
              </a:rPr>
              <a:t> PARTITION q4 VALUES LESS THAN(MAXVALUE));</a:t>
            </a:r>
          </a:p>
        </p:txBody>
      </p:sp>
    </p:spTree>
    <p:extLst>
      <p:ext uri="{BB962C8B-B14F-4D97-AF65-F5344CB8AC3E}">
        <p14:creationId xmlns:p14="http://schemas.microsoft.com/office/powerpoint/2010/main" val="1342275683"/>
      </p:ext>
    </p:extLst>
  </p:cSld>
  <p:clrMapOvr>
    <a:masterClrMapping/>
  </p:clrMapOvr>
  <p:transition>
    <p:pull dir="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标题 1"/>
          <p:cNvSpPr>
            <a:spLocks noGrp="1"/>
          </p:cNvSpPr>
          <p:nvPr>
            <p:ph type="title"/>
          </p:nvPr>
        </p:nvSpPr>
        <p:spPr/>
        <p:txBody>
          <a:bodyPr/>
          <a:lstStyle/>
          <a:p>
            <a:r>
              <a:rPr lang="en-US" altLang="zh-CN" smtClean="0">
                <a:solidFill>
                  <a:schemeClr val="tx1"/>
                </a:solidFill>
                <a:ea typeface="SimSun" panose="02010600030101010101" pitchFamily="2" charset="-122"/>
              </a:rPr>
              <a:t>Reference Partitioning: Benefit</a:t>
            </a:r>
            <a:endParaRPr lang="zh-CN" altLang="en-US" smtClean="0">
              <a:solidFill>
                <a:schemeClr val="tx1"/>
              </a:solidFill>
              <a:ea typeface="SimSun" panose="02010600030101010101" pitchFamily="2" charset="-122"/>
            </a:endParaRPr>
          </a:p>
        </p:txBody>
      </p:sp>
      <p:sp>
        <p:nvSpPr>
          <p:cNvPr id="251907" name="Rectangle 35"/>
          <p:cNvSpPr>
            <a:spLocks noChangeArrowheads="1"/>
          </p:cNvSpPr>
          <p:nvPr/>
        </p:nvSpPr>
        <p:spPr bwMode="auto">
          <a:xfrm>
            <a:off x="598488" y="1606550"/>
            <a:ext cx="2795587" cy="14303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08" name="Rectangle 18"/>
          <p:cNvSpPr>
            <a:spLocks noChangeArrowheads="1"/>
          </p:cNvSpPr>
          <p:nvPr/>
        </p:nvSpPr>
        <p:spPr bwMode="auto">
          <a:xfrm>
            <a:off x="706438" y="1722438"/>
            <a:ext cx="1082675" cy="1198562"/>
          </a:xfrm>
          <a:prstGeom prst="rect">
            <a:avLst/>
          </a:prstGeom>
          <a:solidFill>
            <a:srgbClr val="CCCCFF"/>
          </a:solidFill>
          <a:ln w="19050">
            <a:solidFill>
              <a:schemeClr val="tx1"/>
            </a:solidFill>
            <a:miter lim="800000"/>
            <a:headEnd/>
            <a:tailEnd/>
          </a:ln>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nvGrpSpPr>
          <p:cNvPr id="251909" name="Group 83"/>
          <p:cNvGrpSpPr>
            <a:grpSpLocks/>
          </p:cNvGrpSpPr>
          <p:nvPr/>
        </p:nvGrpSpPr>
        <p:grpSpPr bwMode="auto">
          <a:xfrm>
            <a:off x="790575" y="1814513"/>
            <a:ext cx="254000" cy="1016000"/>
            <a:chOff x="366" y="1185"/>
            <a:chExt cx="459" cy="663"/>
          </a:xfrm>
        </p:grpSpPr>
        <p:sp>
          <p:nvSpPr>
            <p:cNvPr id="252044" name="Rectangle 4"/>
            <p:cNvSpPr>
              <a:spLocks noChangeArrowheads="1"/>
            </p:cNvSpPr>
            <p:nvPr/>
          </p:nvSpPr>
          <p:spPr bwMode="auto">
            <a:xfrm>
              <a:off x="366" y="1185"/>
              <a:ext cx="457" cy="141"/>
            </a:xfrm>
            <a:prstGeom prst="rect">
              <a:avLst/>
            </a:prstGeom>
            <a:solidFill>
              <a:srgbClr val="FF99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45" name="Rectangle 5"/>
            <p:cNvSpPr>
              <a:spLocks noChangeArrowheads="1"/>
            </p:cNvSpPr>
            <p:nvPr/>
          </p:nvSpPr>
          <p:spPr bwMode="auto">
            <a:xfrm>
              <a:off x="367" y="1361"/>
              <a:ext cx="457" cy="141"/>
            </a:xfrm>
            <a:prstGeom prst="rect">
              <a:avLst/>
            </a:prstGeom>
            <a:solidFill>
              <a:srgbClr val="FF99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46" name="Rectangle 6"/>
            <p:cNvSpPr>
              <a:spLocks noChangeArrowheads="1"/>
            </p:cNvSpPr>
            <p:nvPr/>
          </p:nvSpPr>
          <p:spPr bwMode="auto">
            <a:xfrm>
              <a:off x="367" y="1531"/>
              <a:ext cx="457" cy="141"/>
            </a:xfrm>
            <a:prstGeom prst="rect">
              <a:avLst/>
            </a:prstGeom>
            <a:solidFill>
              <a:srgbClr val="FF99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47" name="Rectangle 7"/>
            <p:cNvSpPr>
              <a:spLocks noChangeArrowheads="1"/>
            </p:cNvSpPr>
            <p:nvPr/>
          </p:nvSpPr>
          <p:spPr bwMode="auto">
            <a:xfrm>
              <a:off x="368" y="1707"/>
              <a:ext cx="457" cy="141"/>
            </a:xfrm>
            <a:prstGeom prst="rect">
              <a:avLst/>
            </a:prstGeom>
            <a:solidFill>
              <a:srgbClr val="FF99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10" name="Text Box 34"/>
          <p:cNvSpPr txBox="1">
            <a:spLocks noChangeArrowheads="1"/>
          </p:cNvSpPr>
          <p:nvPr/>
        </p:nvSpPr>
        <p:spPr bwMode="auto">
          <a:xfrm>
            <a:off x="1803400" y="2084388"/>
            <a:ext cx="3841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b="0">
                <a:ea typeface="SimSun" panose="02010600030101010101" pitchFamily="2" charset="-122"/>
              </a:rPr>
              <a:t>…</a:t>
            </a:r>
          </a:p>
        </p:txBody>
      </p:sp>
      <p:grpSp>
        <p:nvGrpSpPr>
          <p:cNvPr id="251911" name="Group 134"/>
          <p:cNvGrpSpPr>
            <a:grpSpLocks/>
          </p:cNvGrpSpPr>
          <p:nvPr/>
        </p:nvGrpSpPr>
        <p:grpSpPr bwMode="auto">
          <a:xfrm>
            <a:off x="1114425" y="1816100"/>
            <a:ext cx="254000" cy="1016000"/>
            <a:chOff x="366" y="1185"/>
            <a:chExt cx="459" cy="663"/>
          </a:xfrm>
        </p:grpSpPr>
        <p:sp>
          <p:nvSpPr>
            <p:cNvPr id="252040" name="Rectangle 135"/>
            <p:cNvSpPr>
              <a:spLocks noChangeArrowheads="1"/>
            </p:cNvSpPr>
            <p:nvPr/>
          </p:nvSpPr>
          <p:spPr bwMode="auto">
            <a:xfrm>
              <a:off x="366" y="1185"/>
              <a:ext cx="457" cy="141"/>
            </a:xfrm>
            <a:prstGeom prst="rect">
              <a:avLst/>
            </a:prstGeom>
            <a:solidFill>
              <a:srgbClr val="CC66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41" name="Rectangle 136"/>
            <p:cNvSpPr>
              <a:spLocks noChangeArrowheads="1"/>
            </p:cNvSpPr>
            <p:nvPr/>
          </p:nvSpPr>
          <p:spPr bwMode="auto">
            <a:xfrm>
              <a:off x="367" y="1361"/>
              <a:ext cx="457" cy="141"/>
            </a:xfrm>
            <a:prstGeom prst="rect">
              <a:avLst/>
            </a:prstGeom>
            <a:solidFill>
              <a:srgbClr val="CC66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42" name="Rectangle 137"/>
            <p:cNvSpPr>
              <a:spLocks noChangeArrowheads="1"/>
            </p:cNvSpPr>
            <p:nvPr/>
          </p:nvSpPr>
          <p:spPr bwMode="auto">
            <a:xfrm>
              <a:off x="367" y="1531"/>
              <a:ext cx="457" cy="141"/>
            </a:xfrm>
            <a:prstGeom prst="rect">
              <a:avLst/>
            </a:prstGeom>
            <a:solidFill>
              <a:srgbClr val="CC66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43" name="Rectangle 138"/>
            <p:cNvSpPr>
              <a:spLocks noChangeArrowheads="1"/>
            </p:cNvSpPr>
            <p:nvPr/>
          </p:nvSpPr>
          <p:spPr bwMode="auto">
            <a:xfrm>
              <a:off x="368" y="1707"/>
              <a:ext cx="457" cy="141"/>
            </a:xfrm>
            <a:prstGeom prst="rect">
              <a:avLst/>
            </a:prstGeom>
            <a:solidFill>
              <a:srgbClr val="CC66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12" name="Group 139"/>
          <p:cNvGrpSpPr>
            <a:grpSpLocks/>
          </p:cNvGrpSpPr>
          <p:nvPr/>
        </p:nvGrpSpPr>
        <p:grpSpPr bwMode="auto">
          <a:xfrm>
            <a:off x="1436688" y="1817688"/>
            <a:ext cx="255587" cy="1016000"/>
            <a:chOff x="366" y="1185"/>
            <a:chExt cx="459" cy="663"/>
          </a:xfrm>
        </p:grpSpPr>
        <p:sp>
          <p:nvSpPr>
            <p:cNvPr id="252036" name="Rectangle 140"/>
            <p:cNvSpPr>
              <a:spLocks noChangeArrowheads="1"/>
            </p:cNvSpPr>
            <p:nvPr/>
          </p:nvSpPr>
          <p:spPr bwMode="auto">
            <a:xfrm>
              <a:off x="366" y="1185"/>
              <a:ext cx="457" cy="141"/>
            </a:xfrm>
            <a:prstGeom prst="rect">
              <a:avLst/>
            </a:prstGeom>
            <a:solidFill>
              <a:srgbClr val="CCFFCC"/>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37" name="Rectangle 141"/>
            <p:cNvSpPr>
              <a:spLocks noChangeArrowheads="1"/>
            </p:cNvSpPr>
            <p:nvPr/>
          </p:nvSpPr>
          <p:spPr bwMode="auto">
            <a:xfrm>
              <a:off x="367" y="1361"/>
              <a:ext cx="457" cy="141"/>
            </a:xfrm>
            <a:prstGeom prst="rect">
              <a:avLst/>
            </a:prstGeom>
            <a:solidFill>
              <a:srgbClr val="CCFFCC"/>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38" name="Rectangle 142"/>
            <p:cNvSpPr>
              <a:spLocks noChangeArrowheads="1"/>
            </p:cNvSpPr>
            <p:nvPr/>
          </p:nvSpPr>
          <p:spPr bwMode="auto">
            <a:xfrm>
              <a:off x="367" y="1531"/>
              <a:ext cx="457" cy="141"/>
            </a:xfrm>
            <a:prstGeom prst="rect">
              <a:avLst/>
            </a:prstGeom>
            <a:solidFill>
              <a:srgbClr val="CCFFCC"/>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39" name="Rectangle 143"/>
            <p:cNvSpPr>
              <a:spLocks noChangeArrowheads="1"/>
            </p:cNvSpPr>
            <p:nvPr/>
          </p:nvSpPr>
          <p:spPr bwMode="auto">
            <a:xfrm>
              <a:off x="368" y="1707"/>
              <a:ext cx="457" cy="141"/>
            </a:xfrm>
            <a:prstGeom prst="rect">
              <a:avLst/>
            </a:prstGeom>
            <a:solidFill>
              <a:srgbClr val="CCFFCC"/>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13" name="Rectangle 144"/>
          <p:cNvSpPr>
            <a:spLocks noChangeArrowheads="1"/>
          </p:cNvSpPr>
          <p:nvPr/>
        </p:nvSpPr>
        <p:spPr bwMode="auto">
          <a:xfrm>
            <a:off x="2193925" y="1724025"/>
            <a:ext cx="1084263" cy="1198563"/>
          </a:xfrm>
          <a:prstGeom prst="rect">
            <a:avLst/>
          </a:prstGeom>
          <a:solidFill>
            <a:srgbClr val="CCCCFF"/>
          </a:solidFill>
          <a:ln w="19050">
            <a:solidFill>
              <a:schemeClr val="tx1"/>
            </a:solidFill>
            <a:miter lim="800000"/>
            <a:headEnd/>
            <a:tailEnd/>
          </a:ln>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nvGrpSpPr>
          <p:cNvPr id="251914" name="Group 145"/>
          <p:cNvGrpSpPr>
            <a:grpSpLocks/>
          </p:cNvGrpSpPr>
          <p:nvPr/>
        </p:nvGrpSpPr>
        <p:grpSpPr bwMode="auto">
          <a:xfrm>
            <a:off x="2278063" y="1816100"/>
            <a:ext cx="255587" cy="1016000"/>
            <a:chOff x="366" y="1185"/>
            <a:chExt cx="459" cy="663"/>
          </a:xfrm>
        </p:grpSpPr>
        <p:sp>
          <p:nvSpPr>
            <p:cNvPr id="252032" name="Rectangle 146"/>
            <p:cNvSpPr>
              <a:spLocks noChangeArrowheads="1"/>
            </p:cNvSpPr>
            <p:nvPr/>
          </p:nvSpPr>
          <p:spPr bwMode="auto">
            <a:xfrm>
              <a:off x="366" y="1185"/>
              <a:ext cx="457" cy="141"/>
            </a:xfrm>
            <a:prstGeom prst="rect">
              <a:avLst/>
            </a:prstGeom>
            <a:solidFill>
              <a:srgbClr val="FF99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33" name="Rectangle 147"/>
            <p:cNvSpPr>
              <a:spLocks noChangeArrowheads="1"/>
            </p:cNvSpPr>
            <p:nvPr/>
          </p:nvSpPr>
          <p:spPr bwMode="auto">
            <a:xfrm>
              <a:off x="367" y="1361"/>
              <a:ext cx="457" cy="141"/>
            </a:xfrm>
            <a:prstGeom prst="rect">
              <a:avLst/>
            </a:prstGeom>
            <a:solidFill>
              <a:srgbClr val="FF99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34" name="Rectangle 148"/>
            <p:cNvSpPr>
              <a:spLocks noChangeArrowheads="1"/>
            </p:cNvSpPr>
            <p:nvPr/>
          </p:nvSpPr>
          <p:spPr bwMode="auto">
            <a:xfrm>
              <a:off x="367" y="1531"/>
              <a:ext cx="457" cy="141"/>
            </a:xfrm>
            <a:prstGeom prst="rect">
              <a:avLst/>
            </a:prstGeom>
            <a:solidFill>
              <a:srgbClr val="FF99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35" name="Rectangle 149"/>
            <p:cNvSpPr>
              <a:spLocks noChangeArrowheads="1"/>
            </p:cNvSpPr>
            <p:nvPr/>
          </p:nvSpPr>
          <p:spPr bwMode="auto">
            <a:xfrm>
              <a:off x="368" y="1707"/>
              <a:ext cx="457" cy="141"/>
            </a:xfrm>
            <a:prstGeom prst="rect">
              <a:avLst/>
            </a:prstGeom>
            <a:solidFill>
              <a:srgbClr val="FF99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15" name="Group 150"/>
          <p:cNvGrpSpPr>
            <a:grpSpLocks/>
          </p:cNvGrpSpPr>
          <p:nvPr/>
        </p:nvGrpSpPr>
        <p:grpSpPr bwMode="auto">
          <a:xfrm>
            <a:off x="2601913" y="1817688"/>
            <a:ext cx="254000" cy="1016000"/>
            <a:chOff x="366" y="1185"/>
            <a:chExt cx="459" cy="663"/>
          </a:xfrm>
        </p:grpSpPr>
        <p:sp>
          <p:nvSpPr>
            <p:cNvPr id="252028" name="Rectangle 151"/>
            <p:cNvSpPr>
              <a:spLocks noChangeArrowheads="1"/>
            </p:cNvSpPr>
            <p:nvPr/>
          </p:nvSpPr>
          <p:spPr bwMode="auto">
            <a:xfrm>
              <a:off x="366" y="1185"/>
              <a:ext cx="457" cy="141"/>
            </a:xfrm>
            <a:prstGeom prst="rect">
              <a:avLst/>
            </a:prstGeom>
            <a:solidFill>
              <a:srgbClr val="CC66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29" name="Rectangle 152"/>
            <p:cNvSpPr>
              <a:spLocks noChangeArrowheads="1"/>
            </p:cNvSpPr>
            <p:nvPr/>
          </p:nvSpPr>
          <p:spPr bwMode="auto">
            <a:xfrm>
              <a:off x="367" y="1361"/>
              <a:ext cx="457" cy="141"/>
            </a:xfrm>
            <a:prstGeom prst="rect">
              <a:avLst/>
            </a:prstGeom>
            <a:solidFill>
              <a:srgbClr val="CC66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30" name="Rectangle 153"/>
            <p:cNvSpPr>
              <a:spLocks noChangeArrowheads="1"/>
            </p:cNvSpPr>
            <p:nvPr/>
          </p:nvSpPr>
          <p:spPr bwMode="auto">
            <a:xfrm>
              <a:off x="367" y="1531"/>
              <a:ext cx="457" cy="141"/>
            </a:xfrm>
            <a:prstGeom prst="rect">
              <a:avLst/>
            </a:prstGeom>
            <a:solidFill>
              <a:srgbClr val="CC66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31" name="Rectangle 154"/>
            <p:cNvSpPr>
              <a:spLocks noChangeArrowheads="1"/>
            </p:cNvSpPr>
            <p:nvPr/>
          </p:nvSpPr>
          <p:spPr bwMode="auto">
            <a:xfrm>
              <a:off x="368" y="1707"/>
              <a:ext cx="457" cy="141"/>
            </a:xfrm>
            <a:prstGeom prst="rect">
              <a:avLst/>
            </a:prstGeom>
            <a:solidFill>
              <a:srgbClr val="CC6600"/>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16" name="Group 155"/>
          <p:cNvGrpSpPr>
            <a:grpSpLocks/>
          </p:cNvGrpSpPr>
          <p:nvPr/>
        </p:nvGrpSpPr>
        <p:grpSpPr bwMode="auto">
          <a:xfrm>
            <a:off x="2925763" y="1819275"/>
            <a:ext cx="254000" cy="1016000"/>
            <a:chOff x="366" y="1185"/>
            <a:chExt cx="459" cy="663"/>
          </a:xfrm>
        </p:grpSpPr>
        <p:sp>
          <p:nvSpPr>
            <p:cNvPr id="252024" name="Rectangle 156"/>
            <p:cNvSpPr>
              <a:spLocks noChangeArrowheads="1"/>
            </p:cNvSpPr>
            <p:nvPr/>
          </p:nvSpPr>
          <p:spPr bwMode="auto">
            <a:xfrm>
              <a:off x="366" y="1185"/>
              <a:ext cx="457" cy="141"/>
            </a:xfrm>
            <a:prstGeom prst="rect">
              <a:avLst/>
            </a:prstGeom>
            <a:solidFill>
              <a:srgbClr val="CCFFCC"/>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25" name="Rectangle 157"/>
            <p:cNvSpPr>
              <a:spLocks noChangeArrowheads="1"/>
            </p:cNvSpPr>
            <p:nvPr/>
          </p:nvSpPr>
          <p:spPr bwMode="auto">
            <a:xfrm>
              <a:off x="367" y="1361"/>
              <a:ext cx="457" cy="141"/>
            </a:xfrm>
            <a:prstGeom prst="rect">
              <a:avLst/>
            </a:prstGeom>
            <a:solidFill>
              <a:srgbClr val="CCFFCC"/>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26" name="Rectangle 158"/>
            <p:cNvSpPr>
              <a:spLocks noChangeArrowheads="1"/>
            </p:cNvSpPr>
            <p:nvPr/>
          </p:nvSpPr>
          <p:spPr bwMode="auto">
            <a:xfrm>
              <a:off x="367" y="1531"/>
              <a:ext cx="457" cy="141"/>
            </a:xfrm>
            <a:prstGeom prst="rect">
              <a:avLst/>
            </a:prstGeom>
            <a:solidFill>
              <a:srgbClr val="CCFFCC"/>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27" name="Rectangle 159"/>
            <p:cNvSpPr>
              <a:spLocks noChangeArrowheads="1"/>
            </p:cNvSpPr>
            <p:nvPr/>
          </p:nvSpPr>
          <p:spPr bwMode="auto">
            <a:xfrm>
              <a:off x="368" y="1707"/>
              <a:ext cx="457" cy="141"/>
            </a:xfrm>
            <a:prstGeom prst="rect">
              <a:avLst/>
            </a:prstGeom>
            <a:solidFill>
              <a:srgbClr val="CCFFCC"/>
            </a:solidFill>
            <a:ln w="19050">
              <a:solidFill>
                <a:schemeClr val="bg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17" name="Rectangle 160"/>
          <p:cNvSpPr>
            <a:spLocks noChangeArrowheads="1"/>
          </p:cNvSpPr>
          <p:nvPr/>
        </p:nvSpPr>
        <p:spPr bwMode="auto">
          <a:xfrm>
            <a:off x="5405438" y="1608138"/>
            <a:ext cx="2794000" cy="1430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18" name="Rectangle 161"/>
          <p:cNvSpPr>
            <a:spLocks noChangeArrowheads="1"/>
          </p:cNvSpPr>
          <p:nvPr/>
        </p:nvSpPr>
        <p:spPr bwMode="auto">
          <a:xfrm>
            <a:off x="5511800" y="1724025"/>
            <a:ext cx="1084263" cy="1198563"/>
          </a:xfrm>
          <a:prstGeom prst="rect">
            <a:avLst/>
          </a:prstGeom>
          <a:solidFill>
            <a:srgbClr val="CCCCFF"/>
          </a:solidFill>
          <a:ln w="19050">
            <a:solidFill>
              <a:schemeClr val="tx1"/>
            </a:solidFill>
            <a:miter lim="800000"/>
            <a:headEnd/>
            <a:tailEnd/>
          </a:ln>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nvGrpSpPr>
          <p:cNvPr id="251919" name="Group 162"/>
          <p:cNvGrpSpPr>
            <a:grpSpLocks/>
          </p:cNvGrpSpPr>
          <p:nvPr/>
        </p:nvGrpSpPr>
        <p:grpSpPr bwMode="auto">
          <a:xfrm>
            <a:off x="5595938" y="1816100"/>
            <a:ext cx="254000" cy="1016000"/>
            <a:chOff x="366" y="1185"/>
            <a:chExt cx="459" cy="663"/>
          </a:xfrm>
        </p:grpSpPr>
        <p:sp>
          <p:nvSpPr>
            <p:cNvPr id="252020" name="Rectangle 163"/>
            <p:cNvSpPr>
              <a:spLocks noChangeArrowheads="1"/>
            </p:cNvSpPr>
            <p:nvPr/>
          </p:nvSpPr>
          <p:spPr bwMode="auto">
            <a:xfrm>
              <a:off x="366" y="1185"/>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21" name="Rectangle 164"/>
            <p:cNvSpPr>
              <a:spLocks noChangeArrowheads="1"/>
            </p:cNvSpPr>
            <p:nvPr/>
          </p:nvSpPr>
          <p:spPr bwMode="auto">
            <a:xfrm>
              <a:off x="367" y="1361"/>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22" name="Rectangle 165"/>
            <p:cNvSpPr>
              <a:spLocks noChangeArrowheads="1"/>
            </p:cNvSpPr>
            <p:nvPr/>
          </p:nvSpPr>
          <p:spPr bwMode="auto">
            <a:xfrm>
              <a:off x="367" y="1531"/>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23" name="Rectangle 166"/>
            <p:cNvSpPr>
              <a:spLocks noChangeArrowheads="1"/>
            </p:cNvSpPr>
            <p:nvPr/>
          </p:nvSpPr>
          <p:spPr bwMode="auto">
            <a:xfrm>
              <a:off x="368" y="1707"/>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20" name="Text Box 167"/>
          <p:cNvSpPr txBox="1">
            <a:spLocks noChangeArrowheads="1"/>
          </p:cNvSpPr>
          <p:nvPr/>
        </p:nvSpPr>
        <p:spPr bwMode="auto">
          <a:xfrm>
            <a:off x="6608763" y="2085975"/>
            <a:ext cx="3841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b="0">
                <a:ea typeface="SimSun" panose="02010600030101010101" pitchFamily="2" charset="-122"/>
              </a:rPr>
              <a:t>…</a:t>
            </a:r>
          </a:p>
        </p:txBody>
      </p:sp>
      <p:grpSp>
        <p:nvGrpSpPr>
          <p:cNvPr id="251921" name="Group 168"/>
          <p:cNvGrpSpPr>
            <a:grpSpLocks/>
          </p:cNvGrpSpPr>
          <p:nvPr/>
        </p:nvGrpSpPr>
        <p:grpSpPr bwMode="auto">
          <a:xfrm>
            <a:off x="5919788" y="1817688"/>
            <a:ext cx="254000" cy="1016000"/>
            <a:chOff x="366" y="1185"/>
            <a:chExt cx="459" cy="663"/>
          </a:xfrm>
        </p:grpSpPr>
        <p:sp>
          <p:nvSpPr>
            <p:cNvPr id="252016" name="Rectangle 169"/>
            <p:cNvSpPr>
              <a:spLocks noChangeArrowheads="1"/>
            </p:cNvSpPr>
            <p:nvPr/>
          </p:nvSpPr>
          <p:spPr bwMode="auto">
            <a:xfrm>
              <a:off x="366" y="1185"/>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17" name="Rectangle 170"/>
            <p:cNvSpPr>
              <a:spLocks noChangeArrowheads="1"/>
            </p:cNvSpPr>
            <p:nvPr/>
          </p:nvSpPr>
          <p:spPr bwMode="auto">
            <a:xfrm>
              <a:off x="367" y="136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18" name="Rectangle 171"/>
            <p:cNvSpPr>
              <a:spLocks noChangeArrowheads="1"/>
            </p:cNvSpPr>
            <p:nvPr/>
          </p:nvSpPr>
          <p:spPr bwMode="auto">
            <a:xfrm>
              <a:off x="367" y="153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19" name="Rectangle 172"/>
            <p:cNvSpPr>
              <a:spLocks noChangeArrowheads="1"/>
            </p:cNvSpPr>
            <p:nvPr/>
          </p:nvSpPr>
          <p:spPr bwMode="auto">
            <a:xfrm>
              <a:off x="368" y="1707"/>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22" name="Group 173"/>
          <p:cNvGrpSpPr>
            <a:grpSpLocks/>
          </p:cNvGrpSpPr>
          <p:nvPr/>
        </p:nvGrpSpPr>
        <p:grpSpPr bwMode="auto">
          <a:xfrm>
            <a:off x="6243638" y="1819275"/>
            <a:ext cx="254000" cy="1016000"/>
            <a:chOff x="366" y="1185"/>
            <a:chExt cx="459" cy="663"/>
          </a:xfrm>
        </p:grpSpPr>
        <p:sp>
          <p:nvSpPr>
            <p:cNvPr id="252012" name="Rectangle 174"/>
            <p:cNvSpPr>
              <a:spLocks noChangeArrowheads="1"/>
            </p:cNvSpPr>
            <p:nvPr/>
          </p:nvSpPr>
          <p:spPr bwMode="auto">
            <a:xfrm>
              <a:off x="366" y="1185"/>
              <a:ext cx="457" cy="141"/>
            </a:xfrm>
            <a:prstGeom prst="rect">
              <a:avLst/>
            </a:prstGeom>
            <a:solidFill>
              <a:srgbClr val="CCFFCC"/>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13" name="Rectangle 175"/>
            <p:cNvSpPr>
              <a:spLocks noChangeArrowheads="1"/>
            </p:cNvSpPr>
            <p:nvPr/>
          </p:nvSpPr>
          <p:spPr bwMode="auto">
            <a:xfrm>
              <a:off x="367" y="1361"/>
              <a:ext cx="457" cy="141"/>
            </a:xfrm>
            <a:prstGeom prst="rect">
              <a:avLst/>
            </a:prstGeom>
            <a:solidFill>
              <a:srgbClr val="CCFFCC"/>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14" name="Rectangle 176"/>
            <p:cNvSpPr>
              <a:spLocks noChangeArrowheads="1"/>
            </p:cNvSpPr>
            <p:nvPr/>
          </p:nvSpPr>
          <p:spPr bwMode="auto">
            <a:xfrm>
              <a:off x="367" y="1531"/>
              <a:ext cx="457" cy="141"/>
            </a:xfrm>
            <a:prstGeom prst="rect">
              <a:avLst/>
            </a:prstGeom>
            <a:solidFill>
              <a:srgbClr val="CCFFCC"/>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15" name="Rectangle 177"/>
            <p:cNvSpPr>
              <a:spLocks noChangeArrowheads="1"/>
            </p:cNvSpPr>
            <p:nvPr/>
          </p:nvSpPr>
          <p:spPr bwMode="auto">
            <a:xfrm>
              <a:off x="368" y="1707"/>
              <a:ext cx="457" cy="141"/>
            </a:xfrm>
            <a:prstGeom prst="rect">
              <a:avLst/>
            </a:prstGeom>
            <a:solidFill>
              <a:srgbClr val="CCFFCC"/>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23" name="Rectangle 178"/>
          <p:cNvSpPr>
            <a:spLocks noChangeArrowheads="1"/>
          </p:cNvSpPr>
          <p:nvPr/>
        </p:nvSpPr>
        <p:spPr bwMode="auto">
          <a:xfrm>
            <a:off x="6999288" y="1725613"/>
            <a:ext cx="1084262" cy="1198562"/>
          </a:xfrm>
          <a:prstGeom prst="rect">
            <a:avLst/>
          </a:prstGeom>
          <a:solidFill>
            <a:srgbClr val="CCCCFF"/>
          </a:solidFill>
          <a:ln w="19050">
            <a:solidFill>
              <a:schemeClr val="tx1"/>
            </a:solidFill>
            <a:miter lim="800000"/>
            <a:headEnd/>
            <a:tailEnd/>
          </a:ln>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nvGrpSpPr>
          <p:cNvPr id="251924" name="Group 179"/>
          <p:cNvGrpSpPr>
            <a:grpSpLocks/>
          </p:cNvGrpSpPr>
          <p:nvPr/>
        </p:nvGrpSpPr>
        <p:grpSpPr bwMode="auto">
          <a:xfrm>
            <a:off x="7083425" y="1817688"/>
            <a:ext cx="255588" cy="1016000"/>
            <a:chOff x="366" y="1185"/>
            <a:chExt cx="459" cy="663"/>
          </a:xfrm>
        </p:grpSpPr>
        <p:sp>
          <p:nvSpPr>
            <p:cNvPr id="252008" name="Rectangle 180"/>
            <p:cNvSpPr>
              <a:spLocks noChangeArrowheads="1"/>
            </p:cNvSpPr>
            <p:nvPr/>
          </p:nvSpPr>
          <p:spPr bwMode="auto">
            <a:xfrm>
              <a:off x="366" y="1185"/>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09" name="Rectangle 181"/>
            <p:cNvSpPr>
              <a:spLocks noChangeArrowheads="1"/>
            </p:cNvSpPr>
            <p:nvPr/>
          </p:nvSpPr>
          <p:spPr bwMode="auto">
            <a:xfrm>
              <a:off x="367" y="1361"/>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10" name="Rectangle 182"/>
            <p:cNvSpPr>
              <a:spLocks noChangeArrowheads="1"/>
            </p:cNvSpPr>
            <p:nvPr/>
          </p:nvSpPr>
          <p:spPr bwMode="auto">
            <a:xfrm>
              <a:off x="367" y="1531"/>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11" name="Rectangle 183"/>
            <p:cNvSpPr>
              <a:spLocks noChangeArrowheads="1"/>
            </p:cNvSpPr>
            <p:nvPr/>
          </p:nvSpPr>
          <p:spPr bwMode="auto">
            <a:xfrm>
              <a:off x="368" y="1707"/>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25" name="Group 184"/>
          <p:cNvGrpSpPr>
            <a:grpSpLocks/>
          </p:cNvGrpSpPr>
          <p:nvPr/>
        </p:nvGrpSpPr>
        <p:grpSpPr bwMode="auto">
          <a:xfrm>
            <a:off x="7407275" y="1819275"/>
            <a:ext cx="254000" cy="1016000"/>
            <a:chOff x="366" y="1185"/>
            <a:chExt cx="459" cy="663"/>
          </a:xfrm>
        </p:grpSpPr>
        <p:sp>
          <p:nvSpPr>
            <p:cNvPr id="252004" name="Rectangle 185"/>
            <p:cNvSpPr>
              <a:spLocks noChangeArrowheads="1"/>
            </p:cNvSpPr>
            <p:nvPr/>
          </p:nvSpPr>
          <p:spPr bwMode="auto">
            <a:xfrm>
              <a:off x="366" y="1185"/>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05" name="Rectangle 186"/>
            <p:cNvSpPr>
              <a:spLocks noChangeArrowheads="1"/>
            </p:cNvSpPr>
            <p:nvPr/>
          </p:nvSpPr>
          <p:spPr bwMode="auto">
            <a:xfrm>
              <a:off x="367" y="136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06" name="Rectangle 187"/>
            <p:cNvSpPr>
              <a:spLocks noChangeArrowheads="1"/>
            </p:cNvSpPr>
            <p:nvPr/>
          </p:nvSpPr>
          <p:spPr bwMode="auto">
            <a:xfrm>
              <a:off x="367" y="153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07" name="Rectangle 188"/>
            <p:cNvSpPr>
              <a:spLocks noChangeArrowheads="1"/>
            </p:cNvSpPr>
            <p:nvPr/>
          </p:nvSpPr>
          <p:spPr bwMode="auto">
            <a:xfrm>
              <a:off x="368" y="1707"/>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26" name="Group 189"/>
          <p:cNvGrpSpPr>
            <a:grpSpLocks/>
          </p:cNvGrpSpPr>
          <p:nvPr/>
        </p:nvGrpSpPr>
        <p:grpSpPr bwMode="auto">
          <a:xfrm>
            <a:off x="7731125" y="1820863"/>
            <a:ext cx="254000" cy="1016000"/>
            <a:chOff x="366" y="1185"/>
            <a:chExt cx="459" cy="663"/>
          </a:xfrm>
        </p:grpSpPr>
        <p:sp>
          <p:nvSpPr>
            <p:cNvPr id="252000" name="Rectangle 190"/>
            <p:cNvSpPr>
              <a:spLocks noChangeArrowheads="1"/>
            </p:cNvSpPr>
            <p:nvPr/>
          </p:nvSpPr>
          <p:spPr bwMode="auto">
            <a:xfrm>
              <a:off x="366" y="1185"/>
              <a:ext cx="457" cy="141"/>
            </a:xfrm>
            <a:prstGeom prst="rect">
              <a:avLst/>
            </a:prstGeom>
            <a:solidFill>
              <a:srgbClr val="CCFFCC"/>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01" name="Rectangle 191"/>
            <p:cNvSpPr>
              <a:spLocks noChangeArrowheads="1"/>
            </p:cNvSpPr>
            <p:nvPr/>
          </p:nvSpPr>
          <p:spPr bwMode="auto">
            <a:xfrm>
              <a:off x="367" y="1361"/>
              <a:ext cx="457" cy="141"/>
            </a:xfrm>
            <a:prstGeom prst="rect">
              <a:avLst/>
            </a:prstGeom>
            <a:solidFill>
              <a:srgbClr val="CCFFCC"/>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02" name="Rectangle 192"/>
            <p:cNvSpPr>
              <a:spLocks noChangeArrowheads="1"/>
            </p:cNvSpPr>
            <p:nvPr/>
          </p:nvSpPr>
          <p:spPr bwMode="auto">
            <a:xfrm>
              <a:off x="367" y="1531"/>
              <a:ext cx="457" cy="141"/>
            </a:xfrm>
            <a:prstGeom prst="rect">
              <a:avLst/>
            </a:prstGeom>
            <a:solidFill>
              <a:srgbClr val="CCFFCC"/>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2003" name="Rectangle 193"/>
            <p:cNvSpPr>
              <a:spLocks noChangeArrowheads="1"/>
            </p:cNvSpPr>
            <p:nvPr/>
          </p:nvSpPr>
          <p:spPr bwMode="auto">
            <a:xfrm>
              <a:off x="368" y="1707"/>
              <a:ext cx="457" cy="141"/>
            </a:xfrm>
            <a:prstGeom prst="rect">
              <a:avLst/>
            </a:prstGeom>
            <a:solidFill>
              <a:srgbClr val="CCFFCC"/>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27" name="Rectangle 194"/>
          <p:cNvSpPr>
            <a:spLocks noChangeArrowheads="1"/>
          </p:cNvSpPr>
          <p:nvPr/>
        </p:nvSpPr>
        <p:spPr bwMode="auto">
          <a:xfrm>
            <a:off x="600075" y="4311650"/>
            <a:ext cx="2795588" cy="14303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28" name="Rectangle 195"/>
          <p:cNvSpPr>
            <a:spLocks noChangeArrowheads="1"/>
          </p:cNvSpPr>
          <p:nvPr/>
        </p:nvSpPr>
        <p:spPr bwMode="auto">
          <a:xfrm>
            <a:off x="708025" y="4427538"/>
            <a:ext cx="1082675" cy="1198562"/>
          </a:xfrm>
          <a:prstGeom prst="rect">
            <a:avLst/>
          </a:prstGeom>
          <a:solidFill>
            <a:srgbClr val="CCCCFF"/>
          </a:solidFill>
          <a:ln w="19050">
            <a:solidFill>
              <a:schemeClr val="tx1"/>
            </a:solidFill>
            <a:miter lim="800000"/>
            <a:headEnd/>
            <a:tailEnd/>
          </a:ln>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nvGrpSpPr>
          <p:cNvPr id="251929" name="Group 196"/>
          <p:cNvGrpSpPr>
            <a:grpSpLocks/>
          </p:cNvGrpSpPr>
          <p:nvPr/>
        </p:nvGrpSpPr>
        <p:grpSpPr bwMode="auto">
          <a:xfrm>
            <a:off x="792163" y="4519613"/>
            <a:ext cx="254000" cy="1016000"/>
            <a:chOff x="366" y="1185"/>
            <a:chExt cx="459" cy="663"/>
          </a:xfrm>
        </p:grpSpPr>
        <p:sp>
          <p:nvSpPr>
            <p:cNvPr id="251996" name="Rectangle 197"/>
            <p:cNvSpPr>
              <a:spLocks noChangeArrowheads="1"/>
            </p:cNvSpPr>
            <p:nvPr/>
          </p:nvSpPr>
          <p:spPr bwMode="auto">
            <a:xfrm>
              <a:off x="366" y="1185"/>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97" name="Rectangle 198"/>
            <p:cNvSpPr>
              <a:spLocks noChangeArrowheads="1"/>
            </p:cNvSpPr>
            <p:nvPr/>
          </p:nvSpPr>
          <p:spPr bwMode="auto">
            <a:xfrm>
              <a:off x="367" y="1361"/>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98" name="Rectangle 199"/>
            <p:cNvSpPr>
              <a:spLocks noChangeArrowheads="1"/>
            </p:cNvSpPr>
            <p:nvPr/>
          </p:nvSpPr>
          <p:spPr bwMode="auto">
            <a:xfrm>
              <a:off x="367" y="1531"/>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99" name="Rectangle 200"/>
            <p:cNvSpPr>
              <a:spLocks noChangeArrowheads="1"/>
            </p:cNvSpPr>
            <p:nvPr/>
          </p:nvSpPr>
          <p:spPr bwMode="auto">
            <a:xfrm>
              <a:off x="368" y="1707"/>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30" name="Text Box 201"/>
          <p:cNvSpPr txBox="1">
            <a:spLocks noChangeArrowheads="1"/>
          </p:cNvSpPr>
          <p:nvPr/>
        </p:nvSpPr>
        <p:spPr bwMode="auto">
          <a:xfrm>
            <a:off x="1804988" y="4789488"/>
            <a:ext cx="3841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b="0">
                <a:ea typeface="SimSun" panose="02010600030101010101" pitchFamily="2" charset="-122"/>
              </a:rPr>
              <a:t>…</a:t>
            </a:r>
          </a:p>
        </p:txBody>
      </p:sp>
      <p:grpSp>
        <p:nvGrpSpPr>
          <p:cNvPr id="251931" name="Group 202"/>
          <p:cNvGrpSpPr>
            <a:grpSpLocks/>
          </p:cNvGrpSpPr>
          <p:nvPr/>
        </p:nvGrpSpPr>
        <p:grpSpPr bwMode="auto">
          <a:xfrm>
            <a:off x="1116013" y="4521200"/>
            <a:ext cx="254000" cy="1016000"/>
            <a:chOff x="366" y="1185"/>
            <a:chExt cx="459" cy="663"/>
          </a:xfrm>
        </p:grpSpPr>
        <p:sp>
          <p:nvSpPr>
            <p:cNvPr id="251992" name="Rectangle 203"/>
            <p:cNvSpPr>
              <a:spLocks noChangeArrowheads="1"/>
            </p:cNvSpPr>
            <p:nvPr/>
          </p:nvSpPr>
          <p:spPr bwMode="auto">
            <a:xfrm>
              <a:off x="366" y="1185"/>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93" name="Rectangle 204"/>
            <p:cNvSpPr>
              <a:spLocks noChangeArrowheads="1"/>
            </p:cNvSpPr>
            <p:nvPr/>
          </p:nvSpPr>
          <p:spPr bwMode="auto">
            <a:xfrm>
              <a:off x="367" y="136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94" name="Rectangle 205"/>
            <p:cNvSpPr>
              <a:spLocks noChangeArrowheads="1"/>
            </p:cNvSpPr>
            <p:nvPr/>
          </p:nvSpPr>
          <p:spPr bwMode="auto">
            <a:xfrm>
              <a:off x="367" y="153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95" name="Rectangle 206"/>
            <p:cNvSpPr>
              <a:spLocks noChangeArrowheads="1"/>
            </p:cNvSpPr>
            <p:nvPr/>
          </p:nvSpPr>
          <p:spPr bwMode="auto">
            <a:xfrm>
              <a:off x="368" y="1707"/>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32" name="Group 207"/>
          <p:cNvGrpSpPr>
            <a:grpSpLocks/>
          </p:cNvGrpSpPr>
          <p:nvPr/>
        </p:nvGrpSpPr>
        <p:grpSpPr bwMode="auto">
          <a:xfrm>
            <a:off x="1438275" y="4522788"/>
            <a:ext cx="255588" cy="1016000"/>
            <a:chOff x="366" y="1185"/>
            <a:chExt cx="459" cy="663"/>
          </a:xfrm>
        </p:grpSpPr>
        <p:sp>
          <p:nvSpPr>
            <p:cNvPr id="251988" name="Rectangle 208"/>
            <p:cNvSpPr>
              <a:spLocks noChangeArrowheads="1"/>
            </p:cNvSpPr>
            <p:nvPr/>
          </p:nvSpPr>
          <p:spPr bwMode="auto">
            <a:xfrm>
              <a:off x="366" y="1185"/>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89" name="Rectangle 209"/>
            <p:cNvSpPr>
              <a:spLocks noChangeArrowheads="1"/>
            </p:cNvSpPr>
            <p:nvPr/>
          </p:nvSpPr>
          <p:spPr bwMode="auto">
            <a:xfrm>
              <a:off x="367" y="1361"/>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90" name="Rectangle 210"/>
            <p:cNvSpPr>
              <a:spLocks noChangeArrowheads="1"/>
            </p:cNvSpPr>
            <p:nvPr/>
          </p:nvSpPr>
          <p:spPr bwMode="auto">
            <a:xfrm>
              <a:off x="367" y="1531"/>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91" name="Rectangle 211"/>
            <p:cNvSpPr>
              <a:spLocks noChangeArrowheads="1"/>
            </p:cNvSpPr>
            <p:nvPr/>
          </p:nvSpPr>
          <p:spPr bwMode="auto">
            <a:xfrm>
              <a:off x="368" y="1707"/>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33" name="Rectangle 212"/>
          <p:cNvSpPr>
            <a:spLocks noChangeArrowheads="1"/>
          </p:cNvSpPr>
          <p:nvPr/>
        </p:nvSpPr>
        <p:spPr bwMode="auto">
          <a:xfrm>
            <a:off x="2195513" y="4429125"/>
            <a:ext cx="1084262" cy="1198563"/>
          </a:xfrm>
          <a:prstGeom prst="rect">
            <a:avLst/>
          </a:prstGeom>
          <a:solidFill>
            <a:srgbClr val="CCCCFF"/>
          </a:solidFill>
          <a:ln w="19050">
            <a:solidFill>
              <a:schemeClr val="tx1"/>
            </a:solidFill>
            <a:miter lim="800000"/>
            <a:headEnd/>
            <a:tailEnd/>
          </a:ln>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nvGrpSpPr>
          <p:cNvPr id="251934" name="Group 213"/>
          <p:cNvGrpSpPr>
            <a:grpSpLocks/>
          </p:cNvGrpSpPr>
          <p:nvPr/>
        </p:nvGrpSpPr>
        <p:grpSpPr bwMode="auto">
          <a:xfrm>
            <a:off x="2279650" y="4521200"/>
            <a:ext cx="255588" cy="1016000"/>
            <a:chOff x="366" y="1185"/>
            <a:chExt cx="459" cy="663"/>
          </a:xfrm>
        </p:grpSpPr>
        <p:sp>
          <p:nvSpPr>
            <p:cNvPr id="251984" name="Rectangle 214"/>
            <p:cNvSpPr>
              <a:spLocks noChangeArrowheads="1"/>
            </p:cNvSpPr>
            <p:nvPr/>
          </p:nvSpPr>
          <p:spPr bwMode="auto">
            <a:xfrm>
              <a:off x="366" y="1185"/>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85" name="Rectangle 215"/>
            <p:cNvSpPr>
              <a:spLocks noChangeArrowheads="1"/>
            </p:cNvSpPr>
            <p:nvPr/>
          </p:nvSpPr>
          <p:spPr bwMode="auto">
            <a:xfrm>
              <a:off x="367" y="1361"/>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86" name="Rectangle 216"/>
            <p:cNvSpPr>
              <a:spLocks noChangeArrowheads="1"/>
            </p:cNvSpPr>
            <p:nvPr/>
          </p:nvSpPr>
          <p:spPr bwMode="auto">
            <a:xfrm>
              <a:off x="367" y="1531"/>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87" name="Rectangle 217"/>
            <p:cNvSpPr>
              <a:spLocks noChangeArrowheads="1"/>
            </p:cNvSpPr>
            <p:nvPr/>
          </p:nvSpPr>
          <p:spPr bwMode="auto">
            <a:xfrm>
              <a:off x="368" y="1707"/>
              <a:ext cx="457" cy="141"/>
            </a:xfrm>
            <a:prstGeom prst="rect">
              <a:avLst/>
            </a:prstGeom>
            <a:solidFill>
              <a:srgbClr val="FF99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35" name="Group 218"/>
          <p:cNvGrpSpPr>
            <a:grpSpLocks/>
          </p:cNvGrpSpPr>
          <p:nvPr/>
        </p:nvGrpSpPr>
        <p:grpSpPr bwMode="auto">
          <a:xfrm>
            <a:off x="2603500" y="4522788"/>
            <a:ext cx="254000" cy="1016000"/>
            <a:chOff x="366" y="1185"/>
            <a:chExt cx="459" cy="663"/>
          </a:xfrm>
        </p:grpSpPr>
        <p:sp>
          <p:nvSpPr>
            <p:cNvPr id="251980" name="Rectangle 219"/>
            <p:cNvSpPr>
              <a:spLocks noChangeArrowheads="1"/>
            </p:cNvSpPr>
            <p:nvPr/>
          </p:nvSpPr>
          <p:spPr bwMode="auto">
            <a:xfrm>
              <a:off x="366" y="1185"/>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81" name="Rectangle 220"/>
            <p:cNvSpPr>
              <a:spLocks noChangeArrowheads="1"/>
            </p:cNvSpPr>
            <p:nvPr/>
          </p:nvSpPr>
          <p:spPr bwMode="auto">
            <a:xfrm>
              <a:off x="367" y="136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82" name="Rectangle 221"/>
            <p:cNvSpPr>
              <a:spLocks noChangeArrowheads="1"/>
            </p:cNvSpPr>
            <p:nvPr/>
          </p:nvSpPr>
          <p:spPr bwMode="auto">
            <a:xfrm>
              <a:off x="367" y="153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83" name="Rectangle 222"/>
            <p:cNvSpPr>
              <a:spLocks noChangeArrowheads="1"/>
            </p:cNvSpPr>
            <p:nvPr/>
          </p:nvSpPr>
          <p:spPr bwMode="auto">
            <a:xfrm>
              <a:off x="368" y="1707"/>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36" name="Group 223"/>
          <p:cNvGrpSpPr>
            <a:grpSpLocks/>
          </p:cNvGrpSpPr>
          <p:nvPr/>
        </p:nvGrpSpPr>
        <p:grpSpPr bwMode="auto">
          <a:xfrm>
            <a:off x="2927350" y="4524375"/>
            <a:ext cx="254000" cy="1016000"/>
            <a:chOff x="366" y="1185"/>
            <a:chExt cx="459" cy="663"/>
          </a:xfrm>
        </p:grpSpPr>
        <p:sp>
          <p:nvSpPr>
            <p:cNvPr id="251976" name="Rectangle 224"/>
            <p:cNvSpPr>
              <a:spLocks noChangeArrowheads="1"/>
            </p:cNvSpPr>
            <p:nvPr/>
          </p:nvSpPr>
          <p:spPr bwMode="auto">
            <a:xfrm>
              <a:off x="366" y="1185"/>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77" name="Rectangle 225"/>
            <p:cNvSpPr>
              <a:spLocks noChangeArrowheads="1"/>
            </p:cNvSpPr>
            <p:nvPr/>
          </p:nvSpPr>
          <p:spPr bwMode="auto">
            <a:xfrm>
              <a:off x="367" y="1361"/>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78" name="Rectangle 226"/>
            <p:cNvSpPr>
              <a:spLocks noChangeArrowheads="1"/>
            </p:cNvSpPr>
            <p:nvPr/>
          </p:nvSpPr>
          <p:spPr bwMode="auto">
            <a:xfrm>
              <a:off x="367" y="1531"/>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79" name="Rectangle 227"/>
            <p:cNvSpPr>
              <a:spLocks noChangeArrowheads="1"/>
            </p:cNvSpPr>
            <p:nvPr/>
          </p:nvSpPr>
          <p:spPr bwMode="auto">
            <a:xfrm>
              <a:off x="368" y="1707"/>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37" name="Rectangle 228"/>
          <p:cNvSpPr>
            <a:spLocks noChangeArrowheads="1"/>
          </p:cNvSpPr>
          <p:nvPr/>
        </p:nvSpPr>
        <p:spPr bwMode="auto">
          <a:xfrm>
            <a:off x="5705475" y="4313238"/>
            <a:ext cx="2246313" cy="143033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38" name="Rectangle 229"/>
          <p:cNvSpPr>
            <a:spLocks noChangeArrowheads="1"/>
          </p:cNvSpPr>
          <p:nvPr/>
        </p:nvSpPr>
        <p:spPr bwMode="auto">
          <a:xfrm>
            <a:off x="5821363" y="4429125"/>
            <a:ext cx="768350" cy="1198563"/>
          </a:xfrm>
          <a:prstGeom prst="rect">
            <a:avLst/>
          </a:prstGeom>
          <a:solidFill>
            <a:srgbClr val="CCCCFF"/>
          </a:solidFill>
          <a:ln w="19050">
            <a:solidFill>
              <a:schemeClr val="tx1"/>
            </a:solidFill>
            <a:miter lim="800000"/>
            <a:headEnd/>
            <a:tailEnd/>
          </a:ln>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39" name="Text Box 235"/>
          <p:cNvSpPr txBox="1">
            <a:spLocks noChangeArrowheads="1"/>
          </p:cNvSpPr>
          <p:nvPr/>
        </p:nvSpPr>
        <p:spPr bwMode="auto">
          <a:xfrm>
            <a:off x="6610350" y="4791075"/>
            <a:ext cx="38417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600" b="0">
                <a:ea typeface="SimSun" panose="02010600030101010101" pitchFamily="2" charset="-122"/>
              </a:rPr>
              <a:t>…</a:t>
            </a:r>
          </a:p>
        </p:txBody>
      </p:sp>
      <p:grpSp>
        <p:nvGrpSpPr>
          <p:cNvPr id="251940" name="Group 236"/>
          <p:cNvGrpSpPr>
            <a:grpSpLocks/>
          </p:cNvGrpSpPr>
          <p:nvPr/>
        </p:nvGrpSpPr>
        <p:grpSpPr bwMode="auto">
          <a:xfrm>
            <a:off x="5921375" y="4522788"/>
            <a:ext cx="254000" cy="1016000"/>
            <a:chOff x="366" y="1185"/>
            <a:chExt cx="459" cy="663"/>
          </a:xfrm>
        </p:grpSpPr>
        <p:sp>
          <p:nvSpPr>
            <p:cNvPr id="251972" name="Rectangle 237"/>
            <p:cNvSpPr>
              <a:spLocks noChangeArrowheads="1"/>
            </p:cNvSpPr>
            <p:nvPr/>
          </p:nvSpPr>
          <p:spPr bwMode="auto">
            <a:xfrm>
              <a:off x="366" y="1185"/>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73" name="Rectangle 238"/>
            <p:cNvSpPr>
              <a:spLocks noChangeArrowheads="1"/>
            </p:cNvSpPr>
            <p:nvPr/>
          </p:nvSpPr>
          <p:spPr bwMode="auto">
            <a:xfrm>
              <a:off x="367" y="136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74" name="Rectangle 239"/>
            <p:cNvSpPr>
              <a:spLocks noChangeArrowheads="1"/>
            </p:cNvSpPr>
            <p:nvPr/>
          </p:nvSpPr>
          <p:spPr bwMode="auto">
            <a:xfrm>
              <a:off x="367" y="153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75" name="Rectangle 240"/>
            <p:cNvSpPr>
              <a:spLocks noChangeArrowheads="1"/>
            </p:cNvSpPr>
            <p:nvPr/>
          </p:nvSpPr>
          <p:spPr bwMode="auto">
            <a:xfrm>
              <a:off x="368" y="1707"/>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41" name="Group 241"/>
          <p:cNvGrpSpPr>
            <a:grpSpLocks/>
          </p:cNvGrpSpPr>
          <p:nvPr/>
        </p:nvGrpSpPr>
        <p:grpSpPr bwMode="auto">
          <a:xfrm>
            <a:off x="6245225" y="4524375"/>
            <a:ext cx="254000" cy="1016000"/>
            <a:chOff x="366" y="1185"/>
            <a:chExt cx="459" cy="663"/>
          </a:xfrm>
        </p:grpSpPr>
        <p:sp>
          <p:nvSpPr>
            <p:cNvPr id="251968" name="Rectangle 242"/>
            <p:cNvSpPr>
              <a:spLocks noChangeArrowheads="1"/>
            </p:cNvSpPr>
            <p:nvPr/>
          </p:nvSpPr>
          <p:spPr bwMode="auto">
            <a:xfrm>
              <a:off x="366" y="1185"/>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69" name="Rectangle 243"/>
            <p:cNvSpPr>
              <a:spLocks noChangeArrowheads="1"/>
            </p:cNvSpPr>
            <p:nvPr/>
          </p:nvSpPr>
          <p:spPr bwMode="auto">
            <a:xfrm>
              <a:off x="367" y="1361"/>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70" name="Rectangle 244"/>
            <p:cNvSpPr>
              <a:spLocks noChangeArrowheads="1"/>
            </p:cNvSpPr>
            <p:nvPr/>
          </p:nvSpPr>
          <p:spPr bwMode="auto">
            <a:xfrm>
              <a:off x="367" y="1531"/>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71" name="Rectangle 245"/>
            <p:cNvSpPr>
              <a:spLocks noChangeArrowheads="1"/>
            </p:cNvSpPr>
            <p:nvPr/>
          </p:nvSpPr>
          <p:spPr bwMode="auto">
            <a:xfrm>
              <a:off x="368" y="1707"/>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42" name="Line 262"/>
          <p:cNvSpPr>
            <a:spLocks noChangeShapeType="1"/>
          </p:cNvSpPr>
          <p:nvPr/>
        </p:nvSpPr>
        <p:spPr bwMode="auto">
          <a:xfrm>
            <a:off x="1981200" y="3028950"/>
            <a:ext cx="0" cy="128270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88240" tIns="44120" rIns="88240" bIns="44120" anchor="ctr"/>
          <a:lstStyle/>
          <a:p>
            <a:endParaRPr lang="zh-CN" altLang="en-US"/>
          </a:p>
        </p:txBody>
      </p:sp>
      <p:sp>
        <p:nvSpPr>
          <p:cNvPr id="251943" name="Line 263"/>
          <p:cNvSpPr>
            <a:spLocks noChangeShapeType="1"/>
          </p:cNvSpPr>
          <p:nvPr/>
        </p:nvSpPr>
        <p:spPr bwMode="auto">
          <a:xfrm flipH="1">
            <a:off x="1703388" y="3944938"/>
            <a:ext cx="285750" cy="366712"/>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88240" tIns="44120" rIns="88240" bIns="44120" anchor="ctr"/>
          <a:lstStyle/>
          <a:p>
            <a:endParaRPr lang="zh-CN" altLang="en-US"/>
          </a:p>
        </p:txBody>
      </p:sp>
      <p:sp>
        <p:nvSpPr>
          <p:cNvPr id="251944" name="Line 264"/>
          <p:cNvSpPr>
            <a:spLocks noChangeShapeType="1"/>
          </p:cNvSpPr>
          <p:nvPr/>
        </p:nvSpPr>
        <p:spPr bwMode="auto">
          <a:xfrm>
            <a:off x="1990725" y="3962400"/>
            <a:ext cx="249238" cy="34925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88240" tIns="44120" rIns="88240" bIns="44120" anchor="ctr"/>
          <a:lstStyle/>
          <a:p>
            <a:endParaRPr lang="zh-CN" altLang="en-US"/>
          </a:p>
        </p:txBody>
      </p:sp>
      <p:sp>
        <p:nvSpPr>
          <p:cNvPr id="251945" name="Rectangle 265"/>
          <p:cNvSpPr>
            <a:spLocks noChangeArrowheads="1"/>
          </p:cNvSpPr>
          <p:nvPr/>
        </p:nvSpPr>
        <p:spPr bwMode="auto">
          <a:xfrm>
            <a:off x="7056438" y="4430713"/>
            <a:ext cx="768350" cy="1198562"/>
          </a:xfrm>
          <a:prstGeom prst="rect">
            <a:avLst/>
          </a:prstGeom>
          <a:solidFill>
            <a:srgbClr val="CCCCFF"/>
          </a:solidFill>
          <a:ln w="19050">
            <a:solidFill>
              <a:schemeClr val="tx1"/>
            </a:solidFill>
            <a:miter lim="800000"/>
            <a:headEnd/>
            <a:tailEnd/>
          </a:ln>
        </p:spPr>
        <p:txBody>
          <a:bodyPr wrap="none" lIns="88240" tIns="44120" rIns="88240" bIns="44120"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nvGrpSpPr>
          <p:cNvPr id="251946" name="Group 266"/>
          <p:cNvGrpSpPr>
            <a:grpSpLocks/>
          </p:cNvGrpSpPr>
          <p:nvPr/>
        </p:nvGrpSpPr>
        <p:grpSpPr bwMode="auto">
          <a:xfrm>
            <a:off x="7156450" y="4524375"/>
            <a:ext cx="254000" cy="1016000"/>
            <a:chOff x="366" y="1185"/>
            <a:chExt cx="459" cy="663"/>
          </a:xfrm>
        </p:grpSpPr>
        <p:sp>
          <p:nvSpPr>
            <p:cNvPr id="251964" name="Rectangle 267"/>
            <p:cNvSpPr>
              <a:spLocks noChangeArrowheads="1"/>
            </p:cNvSpPr>
            <p:nvPr/>
          </p:nvSpPr>
          <p:spPr bwMode="auto">
            <a:xfrm>
              <a:off x="366" y="1185"/>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65" name="Rectangle 268"/>
            <p:cNvSpPr>
              <a:spLocks noChangeArrowheads="1"/>
            </p:cNvSpPr>
            <p:nvPr/>
          </p:nvSpPr>
          <p:spPr bwMode="auto">
            <a:xfrm>
              <a:off x="367" y="136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66" name="Rectangle 269"/>
            <p:cNvSpPr>
              <a:spLocks noChangeArrowheads="1"/>
            </p:cNvSpPr>
            <p:nvPr/>
          </p:nvSpPr>
          <p:spPr bwMode="auto">
            <a:xfrm>
              <a:off x="367" y="1531"/>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67" name="Rectangle 270"/>
            <p:cNvSpPr>
              <a:spLocks noChangeArrowheads="1"/>
            </p:cNvSpPr>
            <p:nvPr/>
          </p:nvSpPr>
          <p:spPr bwMode="auto">
            <a:xfrm>
              <a:off x="368" y="1707"/>
              <a:ext cx="457" cy="141"/>
            </a:xfrm>
            <a:prstGeom prst="rect">
              <a:avLst/>
            </a:prstGeom>
            <a:solidFill>
              <a:srgbClr val="CC66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grpSp>
        <p:nvGrpSpPr>
          <p:cNvPr id="251947" name="Group 271"/>
          <p:cNvGrpSpPr>
            <a:grpSpLocks/>
          </p:cNvGrpSpPr>
          <p:nvPr/>
        </p:nvGrpSpPr>
        <p:grpSpPr bwMode="auto">
          <a:xfrm>
            <a:off x="7480300" y="4525963"/>
            <a:ext cx="254000" cy="1016000"/>
            <a:chOff x="366" y="1185"/>
            <a:chExt cx="459" cy="663"/>
          </a:xfrm>
        </p:grpSpPr>
        <p:sp>
          <p:nvSpPr>
            <p:cNvPr id="251960" name="Rectangle 272"/>
            <p:cNvSpPr>
              <a:spLocks noChangeArrowheads="1"/>
            </p:cNvSpPr>
            <p:nvPr/>
          </p:nvSpPr>
          <p:spPr bwMode="auto">
            <a:xfrm>
              <a:off x="366" y="1185"/>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61" name="Rectangle 273"/>
            <p:cNvSpPr>
              <a:spLocks noChangeArrowheads="1"/>
            </p:cNvSpPr>
            <p:nvPr/>
          </p:nvSpPr>
          <p:spPr bwMode="auto">
            <a:xfrm>
              <a:off x="367" y="1361"/>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62" name="Rectangle 274"/>
            <p:cNvSpPr>
              <a:spLocks noChangeArrowheads="1"/>
            </p:cNvSpPr>
            <p:nvPr/>
          </p:nvSpPr>
          <p:spPr bwMode="auto">
            <a:xfrm>
              <a:off x="367" y="1531"/>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sp>
          <p:nvSpPr>
            <p:cNvPr id="251963" name="Rectangle 275"/>
            <p:cNvSpPr>
              <a:spLocks noChangeArrowheads="1"/>
            </p:cNvSpPr>
            <p:nvPr/>
          </p:nvSpPr>
          <p:spPr bwMode="auto">
            <a:xfrm>
              <a:off x="368" y="1707"/>
              <a:ext cx="457" cy="141"/>
            </a:xfrm>
            <a:prstGeom prst="rect">
              <a:avLst/>
            </a:prstGeom>
            <a:solidFill>
              <a:srgbClr val="CC3300"/>
            </a:solidFill>
            <a:ln w="19050">
              <a:solidFill>
                <a:schemeClr val="tx1"/>
              </a:solidFill>
              <a:miter lim="800000"/>
              <a:headEnd/>
              <a:tailEnd/>
            </a:ln>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b="0">
                <a:ea typeface="SimSun" panose="02010600030101010101" pitchFamily="2" charset="-122"/>
              </a:endParaRPr>
            </a:p>
          </p:txBody>
        </p:sp>
      </p:grpSp>
      <p:sp>
        <p:nvSpPr>
          <p:cNvPr id="251948" name="Line 276"/>
          <p:cNvSpPr>
            <a:spLocks noChangeShapeType="1"/>
          </p:cNvSpPr>
          <p:nvPr/>
        </p:nvSpPr>
        <p:spPr bwMode="auto">
          <a:xfrm>
            <a:off x="6824663" y="3032125"/>
            <a:ext cx="0" cy="128270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88240" tIns="44120" rIns="88240" bIns="44120" anchor="ctr"/>
          <a:lstStyle/>
          <a:p>
            <a:endParaRPr lang="zh-CN" altLang="en-US"/>
          </a:p>
        </p:txBody>
      </p:sp>
      <p:sp>
        <p:nvSpPr>
          <p:cNvPr id="251949" name="Line 277"/>
          <p:cNvSpPr>
            <a:spLocks noChangeShapeType="1"/>
          </p:cNvSpPr>
          <p:nvPr/>
        </p:nvSpPr>
        <p:spPr bwMode="auto">
          <a:xfrm flipH="1">
            <a:off x="6548438" y="3933825"/>
            <a:ext cx="284162" cy="365125"/>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88240" tIns="44120" rIns="88240" bIns="44120" anchor="ctr"/>
          <a:lstStyle/>
          <a:p>
            <a:endParaRPr lang="zh-CN" altLang="en-US"/>
          </a:p>
        </p:txBody>
      </p:sp>
      <p:sp>
        <p:nvSpPr>
          <p:cNvPr id="251950" name="Line 278"/>
          <p:cNvSpPr>
            <a:spLocks noChangeShapeType="1"/>
          </p:cNvSpPr>
          <p:nvPr/>
        </p:nvSpPr>
        <p:spPr bwMode="auto">
          <a:xfrm>
            <a:off x="6834188" y="3949700"/>
            <a:ext cx="249237" cy="34925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lIns="88240" tIns="44120" rIns="88240" bIns="44120" anchor="ctr"/>
          <a:lstStyle/>
          <a:p>
            <a:endParaRPr lang="zh-CN" altLang="en-US"/>
          </a:p>
        </p:txBody>
      </p:sp>
      <p:sp>
        <p:nvSpPr>
          <p:cNvPr id="251951" name="Line 279"/>
          <p:cNvSpPr>
            <a:spLocks noChangeShapeType="1"/>
          </p:cNvSpPr>
          <p:nvPr/>
        </p:nvSpPr>
        <p:spPr bwMode="auto">
          <a:xfrm>
            <a:off x="4464050" y="1365250"/>
            <a:ext cx="0" cy="4694238"/>
          </a:xfrm>
          <a:prstGeom prst="line">
            <a:avLst/>
          </a:prstGeom>
          <a:noFill/>
          <a:ln w="28575">
            <a:solidFill>
              <a:srgbClr val="0000CC"/>
            </a:solidFill>
            <a:prstDash val="sysDot"/>
            <a:round/>
            <a:headEnd/>
            <a:tailEnd/>
          </a:ln>
          <a:extLst>
            <a:ext uri="{909E8E84-426E-40DD-AFC4-6F175D3DCCD1}">
              <a14:hiddenFill xmlns:a14="http://schemas.microsoft.com/office/drawing/2010/main">
                <a:noFill/>
              </a14:hiddenFill>
            </a:ext>
          </a:extLst>
        </p:spPr>
        <p:txBody>
          <a:bodyPr wrap="none" lIns="88240" tIns="44120" rIns="88240" bIns="44120" anchor="ctr"/>
          <a:lstStyle/>
          <a:p>
            <a:endParaRPr lang="zh-CN" altLang="en-US"/>
          </a:p>
        </p:txBody>
      </p:sp>
      <p:sp>
        <p:nvSpPr>
          <p:cNvPr id="72752" name="Text Box 280"/>
          <p:cNvSpPr txBox="1">
            <a:spLocks noChangeArrowheads="1"/>
          </p:cNvSpPr>
          <p:nvPr/>
        </p:nvSpPr>
        <p:spPr bwMode="auto">
          <a:xfrm>
            <a:off x="3535363" y="2105025"/>
            <a:ext cx="1879600" cy="420688"/>
          </a:xfrm>
          <a:prstGeom prst="rect">
            <a:avLst/>
          </a:prstGeom>
          <a:noFill/>
          <a:ln w="28575">
            <a:noFill/>
            <a:miter lim="800000"/>
            <a:headEnd/>
            <a:tailEnd/>
          </a:ln>
        </p:spPr>
        <p:txBody>
          <a:bodyPr wrap="none" lIns="88240" tIns="44120" rIns="88240" bIns="44120">
            <a:spAutoFit/>
          </a:bodyPr>
          <a:lstStyle/>
          <a:p>
            <a:pPr defTabSz="220599">
              <a:lnSpc>
                <a:spcPct val="90000"/>
              </a:lnSpc>
              <a:defRPr/>
            </a:pPr>
            <a:r>
              <a:rPr lang="en-US" altLang="zh-CN" sz="1200" dirty="0"/>
              <a:t>Range(</a:t>
            </a:r>
            <a:r>
              <a:rPr lang="en-US" altLang="zh-CN" sz="1200" dirty="0">
                <a:solidFill>
                  <a:schemeClr val="accent1"/>
                </a:solidFill>
                <a:latin typeface="Courier New" pitchFamily="49" charset="0"/>
              </a:rPr>
              <a:t>ORDER_DATE</a:t>
            </a:r>
            <a:r>
              <a:rPr lang="en-US" altLang="zh-CN" sz="1200" dirty="0"/>
              <a:t>)</a:t>
            </a:r>
            <a:br>
              <a:rPr lang="en-US" altLang="zh-CN" sz="1200" dirty="0"/>
            </a:br>
            <a:r>
              <a:rPr lang="en-US" altLang="zh-CN" sz="1200" dirty="0">
                <a:solidFill>
                  <a:schemeClr val="accent6"/>
                </a:solidFill>
              </a:rPr>
              <a:t>Primary key (</a:t>
            </a:r>
            <a:r>
              <a:rPr lang="en-US" altLang="zh-CN" sz="1200" dirty="0">
                <a:solidFill>
                  <a:schemeClr val="accent6"/>
                </a:solidFill>
                <a:latin typeface="Courier New" pitchFamily="49" charset="0"/>
              </a:rPr>
              <a:t>ORDER_ID</a:t>
            </a:r>
            <a:r>
              <a:rPr lang="en-US" altLang="zh-CN" sz="1200" dirty="0"/>
              <a:t>)</a:t>
            </a:r>
          </a:p>
        </p:txBody>
      </p:sp>
      <p:sp>
        <p:nvSpPr>
          <p:cNvPr id="72753" name="Text Box 281"/>
          <p:cNvSpPr txBox="1">
            <a:spLocks noChangeArrowheads="1"/>
          </p:cNvSpPr>
          <p:nvPr/>
        </p:nvSpPr>
        <p:spPr bwMode="auto">
          <a:xfrm>
            <a:off x="3540125" y="4816475"/>
            <a:ext cx="1919288" cy="422275"/>
          </a:xfrm>
          <a:prstGeom prst="rect">
            <a:avLst/>
          </a:prstGeom>
          <a:noFill/>
          <a:ln w="28575">
            <a:noFill/>
            <a:miter lim="800000"/>
            <a:headEnd/>
            <a:tailEnd/>
          </a:ln>
        </p:spPr>
        <p:txBody>
          <a:bodyPr wrap="none" lIns="88240" tIns="44120" rIns="88240" bIns="44120">
            <a:spAutoFit/>
          </a:bodyPr>
          <a:lstStyle/>
          <a:p>
            <a:pPr defTabSz="220599">
              <a:lnSpc>
                <a:spcPct val="90000"/>
              </a:lnSpc>
              <a:defRPr/>
            </a:pPr>
            <a:r>
              <a:rPr lang="en-US" altLang="zh-CN" sz="1200" dirty="0"/>
              <a:t>Range(</a:t>
            </a:r>
            <a:r>
              <a:rPr lang="en-US" altLang="zh-CN" sz="1200" dirty="0">
                <a:solidFill>
                  <a:schemeClr val="accent1"/>
                </a:solidFill>
                <a:latin typeface="Courier New" pitchFamily="49" charset="0"/>
              </a:rPr>
              <a:t>ORDER_DATE</a:t>
            </a:r>
            <a:r>
              <a:rPr lang="en-US" altLang="zh-CN" sz="1200" dirty="0"/>
              <a:t>)</a:t>
            </a:r>
            <a:br>
              <a:rPr lang="en-US" altLang="zh-CN" sz="1200" dirty="0"/>
            </a:br>
            <a:r>
              <a:rPr lang="en-US" altLang="zh-CN" sz="1200" dirty="0">
                <a:solidFill>
                  <a:schemeClr val="accent6"/>
                </a:solidFill>
              </a:rPr>
              <a:t>Foreign key (ORDER_ID</a:t>
            </a:r>
            <a:r>
              <a:rPr lang="en-US" altLang="zh-CN" sz="1200" dirty="0"/>
              <a:t>)</a:t>
            </a:r>
          </a:p>
        </p:txBody>
      </p:sp>
      <p:sp>
        <p:nvSpPr>
          <p:cNvPr id="251954" name="Text Box 282"/>
          <p:cNvSpPr txBox="1">
            <a:spLocks noChangeArrowheads="1"/>
          </p:cNvSpPr>
          <p:nvPr/>
        </p:nvSpPr>
        <p:spPr bwMode="auto">
          <a:xfrm>
            <a:off x="292100" y="5762625"/>
            <a:ext cx="361156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200" b="0">
                <a:solidFill>
                  <a:schemeClr val="accent1"/>
                </a:solidFill>
                <a:ea typeface="SimSun" panose="02010600030101010101" pitchFamily="2" charset="-122"/>
              </a:rPr>
              <a:t>Redundant storage/maintenance of </a:t>
            </a:r>
            <a:r>
              <a:rPr lang="en-US" altLang="zh-CN" sz="1200" b="0">
                <a:solidFill>
                  <a:schemeClr val="accent1"/>
                </a:solidFill>
                <a:latin typeface="Courier New" panose="02070309020205020404" pitchFamily="49" charset="0"/>
                <a:ea typeface="SimSun" panose="02010600030101010101" pitchFamily="2" charset="-122"/>
              </a:rPr>
              <a:t>ORDER_DATE</a:t>
            </a:r>
            <a:r>
              <a:rPr lang="en-US" altLang="zh-CN" sz="1200" b="0">
                <a:solidFill>
                  <a:schemeClr val="accent1"/>
                </a:solidFill>
                <a:ea typeface="SimSun" panose="02010600030101010101" pitchFamily="2" charset="-122"/>
              </a:rPr>
              <a:t> </a:t>
            </a:r>
          </a:p>
        </p:txBody>
      </p:sp>
      <p:sp>
        <p:nvSpPr>
          <p:cNvPr id="251955" name="Text Box 283"/>
          <p:cNvSpPr txBox="1">
            <a:spLocks noChangeArrowheads="1"/>
          </p:cNvSpPr>
          <p:nvPr/>
        </p:nvSpPr>
        <p:spPr bwMode="auto">
          <a:xfrm>
            <a:off x="581025" y="3027363"/>
            <a:ext cx="11366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200" b="0">
                <a:ea typeface="SimSun" panose="02010600030101010101" pitchFamily="2" charset="-122"/>
              </a:rPr>
              <a:t>Table </a:t>
            </a:r>
            <a:r>
              <a:rPr lang="en-US" altLang="zh-CN" sz="1200" b="0">
                <a:latin typeface="Courier New" panose="02070309020205020404" pitchFamily="49" charset="0"/>
                <a:ea typeface="SimSun" panose="02010600030101010101" pitchFamily="2" charset="-122"/>
              </a:rPr>
              <a:t>ORDERS</a:t>
            </a:r>
          </a:p>
        </p:txBody>
      </p:sp>
      <p:sp>
        <p:nvSpPr>
          <p:cNvPr id="251956" name="Text Box 284"/>
          <p:cNvSpPr txBox="1">
            <a:spLocks noChangeArrowheads="1"/>
          </p:cNvSpPr>
          <p:nvPr/>
        </p:nvSpPr>
        <p:spPr bwMode="auto">
          <a:xfrm>
            <a:off x="565150" y="3867150"/>
            <a:ext cx="12017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200" b="0">
                <a:ea typeface="SimSun" panose="02010600030101010101" pitchFamily="2" charset="-122"/>
              </a:rPr>
              <a:t>Table </a:t>
            </a:r>
            <a:br>
              <a:rPr lang="en-US" altLang="zh-CN" sz="1200" b="0">
                <a:ea typeface="SimSun" panose="02010600030101010101" pitchFamily="2" charset="-122"/>
              </a:rPr>
            </a:br>
            <a:r>
              <a:rPr lang="en-US" altLang="zh-CN" sz="1200" b="0">
                <a:latin typeface="Courier New" panose="02070309020205020404" pitchFamily="49" charset="0"/>
                <a:ea typeface="SimSun" panose="02010600030101010101" pitchFamily="2" charset="-122"/>
              </a:rPr>
              <a:t>ORDER_ITEMS</a:t>
            </a:r>
          </a:p>
        </p:txBody>
      </p:sp>
      <p:sp>
        <p:nvSpPr>
          <p:cNvPr id="251957" name="Text Box 285"/>
          <p:cNvSpPr txBox="1">
            <a:spLocks noChangeArrowheads="1"/>
          </p:cNvSpPr>
          <p:nvPr/>
        </p:nvSpPr>
        <p:spPr bwMode="auto">
          <a:xfrm>
            <a:off x="4960938" y="5753100"/>
            <a:ext cx="3529012"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200" b="0">
                <a:ea typeface="SimSun" panose="02010600030101010101" pitchFamily="2" charset="-122"/>
              </a:rPr>
              <a:t>Partition key inherited through PK/FK relationship</a:t>
            </a:r>
          </a:p>
        </p:txBody>
      </p:sp>
      <p:sp>
        <p:nvSpPr>
          <p:cNvPr id="251958" name="Text Box 286"/>
          <p:cNvSpPr txBox="1">
            <a:spLocks noChangeArrowheads="1"/>
          </p:cNvSpPr>
          <p:nvPr/>
        </p:nvSpPr>
        <p:spPr bwMode="auto">
          <a:xfrm>
            <a:off x="263525" y="1308100"/>
            <a:ext cx="32099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500" b="0">
                <a:ea typeface="SimSun" panose="02010600030101010101" pitchFamily="2" charset="-122"/>
              </a:rPr>
              <a:t>Without using reference partitioning</a:t>
            </a:r>
          </a:p>
        </p:txBody>
      </p:sp>
      <p:sp>
        <p:nvSpPr>
          <p:cNvPr id="251959" name="Text Box 287"/>
          <p:cNvSpPr txBox="1">
            <a:spLocks noChangeArrowheads="1"/>
          </p:cNvSpPr>
          <p:nvPr/>
        </p:nvSpPr>
        <p:spPr bwMode="auto">
          <a:xfrm>
            <a:off x="5637213" y="1292225"/>
            <a:ext cx="2065337"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88240" tIns="44120" rIns="88240" bIns="44120">
            <a:spAutoFit/>
          </a:bodyPr>
          <a:lstStyle>
            <a:lvl1pPr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1500" b="0">
                <a:ea typeface="SimSun" panose="02010600030101010101" pitchFamily="2" charset="-122"/>
              </a:rPr>
              <a:t>Reference partitioning</a:t>
            </a:r>
          </a:p>
        </p:txBody>
      </p:sp>
    </p:spTree>
    <p:extLst>
      <p:ext uri="{BB962C8B-B14F-4D97-AF65-F5344CB8AC3E}">
        <p14:creationId xmlns:p14="http://schemas.microsoft.com/office/powerpoint/2010/main" val="2956509902"/>
      </p:ext>
    </p:extLst>
  </p:cSld>
  <p:clrMapOvr>
    <a:masterClrMapping/>
  </p:clrMapOvr>
  <p:transition>
    <p:pull dir="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标题 1"/>
          <p:cNvSpPr>
            <a:spLocks noGrp="1"/>
          </p:cNvSpPr>
          <p:nvPr>
            <p:ph type="title"/>
          </p:nvPr>
        </p:nvSpPr>
        <p:spPr/>
        <p:txBody>
          <a:bodyPr/>
          <a:lstStyle/>
          <a:p>
            <a:r>
              <a:rPr lang="en-US" altLang="zh-CN" smtClean="0">
                <a:ea typeface="SimSun" panose="02010600030101010101" pitchFamily="2" charset="-122"/>
              </a:rPr>
              <a:t>Reference Partitioning: Example</a:t>
            </a:r>
            <a:endParaRPr lang="zh-CN" altLang="en-US" smtClean="0">
              <a:ea typeface="SimSun" panose="02010600030101010101" pitchFamily="2" charset="-122"/>
            </a:endParaRPr>
          </a:p>
        </p:txBody>
      </p:sp>
      <p:sp>
        <p:nvSpPr>
          <p:cNvPr id="4" name="Rectangle 3"/>
          <p:cNvSpPr txBox="1">
            <a:spLocks noChangeArrowheads="1"/>
          </p:cNvSpPr>
          <p:nvPr/>
        </p:nvSpPr>
        <p:spPr bwMode="auto">
          <a:xfrm>
            <a:off x="177800" y="1430338"/>
            <a:ext cx="8343900" cy="2832100"/>
          </a:xfrm>
          <a:prstGeom prst="rect">
            <a:avLst/>
          </a:prstGeom>
          <a:solidFill>
            <a:schemeClr val="accent6">
              <a:lumMod val="20000"/>
              <a:lumOff val="80000"/>
            </a:schemeClr>
          </a:solidFill>
          <a:ln w="28575">
            <a:solidFill>
              <a:schemeClr val="bg1"/>
            </a:solidFill>
            <a:miter lim="800000"/>
            <a:headEnd/>
            <a:tailEnd/>
          </a:ln>
          <a:effectLst/>
        </p:spPr>
        <p:txBody>
          <a:bodyPr lIns="88852" tIns="44427" rIns="88852" bIns="44427">
            <a:spAutoFit/>
          </a:bodyPr>
          <a:lstStyle/>
          <a:p>
            <a:pPr marL="390645" indent="-390645" defTabSz="333962">
              <a:lnSpc>
                <a:spcPct val="95000"/>
              </a:lnSpc>
              <a:spcAft>
                <a:spcPct val="5000"/>
              </a:spcAft>
              <a:buClr>
                <a:schemeClr val="hlink"/>
              </a:buClr>
              <a:buSzPct val="125000"/>
              <a:tabLst>
                <a:tab pos="551498" algn="l"/>
              </a:tabLst>
              <a:defRPr/>
            </a:pPr>
            <a:r>
              <a:rPr lang="en-US" altLang="zh-CN" sz="1700" kern="0" dirty="0">
                <a:latin typeface="Courier New" pitchFamily="49" charset="0"/>
                <a:ea typeface="宋体" pitchFamily="2" charset="-122"/>
              </a:rPr>
              <a:t> </a:t>
            </a:r>
            <a:r>
              <a:rPr lang="en-US" altLang="zh-CN" sz="1500" kern="0" dirty="0">
                <a:latin typeface="Courier New" pitchFamily="49" charset="0"/>
                <a:ea typeface="宋体" pitchFamily="2" charset="-122"/>
              </a:rPr>
              <a:t>CREATE TABLE orders</a:t>
            </a:r>
          </a:p>
          <a:p>
            <a:pPr marL="390645" indent="-390645" defTabSz="333962">
              <a:lnSpc>
                <a:spcPct val="95000"/>
              </a:lnSpc>
              <a:spcAft>
                <a:spcPct val="5000"/>
              </a:spcAft>
              <a:buClr>
                <a:schemeClr val="hlink"/>
              </a:buClr>
              <a:buSzPct val="125000"/>
              <a:tabLst>
                <a:tab pos="551498" algn="l"/>
              </a:tabLst>
              <a:defRPr/>
            </a:pPr>
            <a:r>
              <a:rPr lang="en-US" altLang="zh-CN" sz="1500" kern="0" dirty="0">
                <a:latin typeface="Courier New" pitchFamily="49" charset="0"/>
                <a:ea typeface="宋体" pitchFamily="2" charset="-122"/>
              </a:rPr>
              <a:t>  ( </a:t>
            </a:r>
            <a:r>
              <a:rPr lang="en-US" altLang="zh-CN" sz="1500" kern="0" dirty="0" err="1">
                <a:latin typeface="Courier New" pitchFamily="49" charset="0"/>
                <a:ea typeface="宋体" pitchFamily="2" charset="-122"/>
              </a:rPr>
              <a:t>order_id</a:t>
            </a:r>
            <a:r>
              <a:rPr lang="en-US" altLang="zh-CN" sz="1500" kern="0" dirty="0">
                <a:latin typeface="Courier New" pitchFamily="49" charset="0"/>
                <a:ea typeface="宋体" pitchFamily="2" charset="-122"/>
              </a:rPr>
              <a:t>     NUMBER(12) , </a:t>
            </a:r>
            <a:r>
              <a:rPr lang="en-US" altLang="zh-CN" sz="1500" kern="0" dirty="0" err="1">
                <a:latin typeface="Courier New" pitchFamily="49" charset="0"/>
                <a:ea typeface="宋体" pitchFamily="2" charset="-122"/>
              </a:rPr>
              <a:t>order_date</a:t>
            </a:r>
            <a:r>
              <a:rPr lang="en-US" altLang="zh-CN" sz="1500" kern="0" dirty="0">
                <a:latin typeface="Courier New" pitchFamily="49" charset="0"/>
                <a:ea typeface="宋体" pitchFamily="2" charset="-122"/>
              </a:rPr>
              <a:t>   DATE,</a:t>
            </a:r>
            <a:br>
              <a:rPr lang="en-US" altLang="zh-CN" sz="1500" kern="0" dirty="0">
                <a:latin typeface="Courier New" pitchFamily="49" charset="0"/>
                <a:ea typeface="宋体" pitchFamily="2" charset="-122"/>
              </a:rPr>
            </a:br>
            <a:r>
              <a:rPr lang="en-US" altLang="zh-CN" sz="1500" kern="0" dirty="0">
                <a:latin typeface="Courier New" pitchFamily="49" charset="0"/>
                <a:ea typeface="宋体" pitchFamily="2" charset="-122"/>
              </a:rPr>
              <a:t>    </a:t>
            </a:r>
            <a:r>
              <a:rPr lang="en-US" altLang="zh-CN" sz="1500" kern="0" dirty="0" err="1">
                <a:latin typeface="Courier New" pitchFamily="49" charset="0"/>
                <a:ea typeface="宋体" pitchFamily="2" charset="-122"/>
              </a:rPr>
              <a:t>order_mode</a:t>
            </a:r>
            <a:r>
              <a:rPr lang="en-US" altLang="zh-CN" sz="1500" kern="0" dirty="0">
                <a:latin typeface="Courier New" pitchFamily="49" charset="0"/>
                <a:ea typeface="宋体" pitchFamily="2" charset="-122"/>
              </a:rPr>
              <a:t>   VARCHAR2(8), </a:t>
            </a:r>
            <a:r>
              <a:rPr lang="en-US" altLang="zh-CN" sz="1500" kern="0" dirty="0" err="1">
                <a:latin typeface="Courier New" pitchFamily="49" charset="0"/>
                <a:ea typeface="宋体" pitchFamily="2" charset="-122"/>
              </a:rPr>
              <a:t>customer_id</a:t>
            </a:r>
            <a:r>
              <a:rPr lang="en-US" altLang="zh-CN" sz="1500" kern="0" dirty="0">
                <a:latin typeface="Courier New" pitchFamily="49" charset="0"/>
                <a:ea typeface="宋体" pitchFamily="2" charset="-122"/>
              </a:rPr>
              <a:t>  NUMBER(6),</a:t>
            </a:r>
            <a:br>
              <a:rPr lang="en-US" altLang="zh-CN" sz="1500" kern="0" dirty="0">
                <a:latin typeface="Courier New" pitchFamily="49" charset="0"/>
                <a:ea typeface="宋体" pitchFamily="2" charset="-122"/>
              </a:rPr>
            </a:br>
            <a:r>
              <a:rPr lang="en-US" altLang="zh-CN" sz="1500" kern="0" dirty="0">
                <a:latin typeface="Courier New" pitchFamily="49" charset="0"/>
                <a:ea typeface="宋体" pitchFamily="2" charset="-122"/>
              </a:rPr>
              <a:t>    </a:t>
            </a:r>
            <a:r>
              <a:rPr lang="en-US" altLang="zh-CN" sz="1500" kern="0" dirty="0" err="1">
                <a:latin typeface="Courier New" pitchFamily="49" charset="0"/>
                <a:ea typeface="宋体" pitchFamily="2" charset="-122"/>
              </a:rPr>
              <a:t>order_status</a:t>
            </a:r>
            <a:r>
              <a:rPr lang="en-US" altLang="zh-CN" sz="1500" kern="0" dirty="0">
                <a:latin typeface="Courier New" pitchFamily="49" charset="0"/>
                <a:ea typeface="宋体" pitchFamily="2" charset="-122"/>
              </a:rPr>
              <a:t> NUMBER(2)  , </a:t>
            </a:r>
            <a:r>
              <a:rPr lang="en-US" altLang="zh-CN" sz="1500" kern="0" dirty="0" err="1">
                <a:latin typeface="Courier New" pitchFamily="49" charset="0"/>
                <a:ea typeface="宋体" pitchFamily="2" charset="-122"/>
              </a:rPr>
              <a:t>order_total</a:t>
            </a:r>
            <a:r>
              <a:rPr lang="en-US" altLang="zh-CN" sz="1500" kern="0" dirty="0">
                <a:latin typeface="Courier New" pitchFamily="49" charset="0"/>
                <a:ea typeface="宋体" pitchFamily="2" charset="-122"/>
              </a:rPr>
              <a:t>  NUMBER(8,2),</a:t>
            </a:r>
            <a:br>
              <a:rPr lang="en-US" altLang="zh-CN" sz="1500" kern="0" dirty="0">
                <a:latin typeface="Courier New" pitchFamily="49" charset="0"/>
                <a:ea typeface="宋体" pitchFamily="2" charset="-122"/>
              </a:rPr>
            </a:br>
            <a:r>
              <a:rPr lang="en-US" altLang="zh-CN" sz="1500" kern="0" dirty="0">
                <a:latin typeface="Courier New" pitchFamily="49" charset="0"/>
                <a:ea typeface="宋体" pitchFamily="2" charset="-122"/>
              </a:rPr>
              <a:t>    </a:t>
            </a:r>
            <a:r>
              <a:rPr lang="en-US" altLang="zh-CN" sz="1500" kern="0" dirty="0" err="1">
                <a:latin typeface="Courier New" pitchFamily="49" charset="0"/>
                <a:ea typeface="宋体" pitchFamily="2" charset="-122"/>
              </a:rPr>
              <a:t>sales_rep_id</a:t>
            </a:r>
            <a:r>
              <a:rPr lang="en-US" altLang="zh-CN" sz="1500" kern="0" dirty="0">
                <a:latin typeface="Courier New" pitchFamily="49" charset="0"/>
                <a:ea typeface="宋体" pitchFamily="2" charset="-122"/>
              </a:rPr>
              <a:t> NUMBER(6)  , </a:t>
            </a:r>
            <a:r>
              <a:rPr lang="en-US" altLang="zh-CN" sz="1500" kern="0" dirty="0" err="1">
                <a:latin typeface="Courier New" pitchFamily="49" charset="0"/>
                <a:ea typeface="宋体" pitchFamily="2" charset="-122"/>
              </a:rPr>
              <a:t>promotion_id</a:t>
            </a:r>
            <a:r>
              <a:rPr lang="en-US" altLang="zh-CN" sz="1500" kern="0" dirty="0">
                <a:latin typeface="Courier New" pitchFamily="49" charset="0"/>
                <a:ea typeface="宋体" pitchFamily="2" charset="-122"/>
              </a:rPr>
              <a:t> NUMBER(6),</a:t>
            </a:r>
            <a:br>
              <a:rPr lang="en-US" altLang="zh-CN" sz="1500" kern="0" dirty="0">
                <a:latin typeface="Courier New" pitchFamily="49" charset="0"/>
                <a:ea typeface="宋体" pitchFamily="2" charset="-122"/>
              </a:rPr>
            </a:br>
            <a:r>
              <a:rPr lang="en-US" altLang="zh-CN" sz="1500" kern="0" dirty="0">
                <a:latin typeface="Courier New" pitchFamily="49" charset="0"/>
                <a:ea typeface="宋体" pitchFamily="2" charset="-122"/>
              </a:rPr>
              <a:t>    CONSTRAINT   </a:t>
            </a:r>
            <a:r>
              <a:rPr lang="en-US" altLang="zh-CN" sz="1500" kern="0" dirty="0" err="1">
                <a:latin typeface="Courier New" pitchFamily="49" charset="0"/>
                <a:ea typeface="宋体" pitchFamily="2" charset="-122"/>
              </a:rPr>
              <a:t>orders_pk</a:t>
            </a:r>
            <a:r>
              <a:rPr lang="en-US" altLang="zh-CN" sz="1500" kern="0" dirty="0">
                <a:latin typeface="Courier New" pitchFamily="49" charset="0"/>
                <a:ea typeface="宋体" pitchFamily="2" charset="-122"/>
              </a:rPr>
              <a:t> PRIMARY KEY(</a:t>
            </a:r>
            <a:r>
              <a:rPr lang="en-US" altLang="zh-CN" sz="1500" kern="0" dirty="0" err="1">
                <a:latin typeface="Courier New" pitchFamily="49" charset="0"/>
                <a:ea typeface="宋体" pitchFamily="2" charset="-122"/>
              </a:rPr>
              <a:t>order_id</a:t>
            </a:r>
            <a:r>
              <a:rPr lang="en-US" altLang="zh-CN" sz="1500" kern="0" dirty="0">
                <a:latin typeface="Courier New" pitchFamily="49" charset="0"/>
                <a:ea typeface="宋体" pitchFamily="2" charset="-122"/>
              </a:rPr>
              <a:t>)</a:t>
            </a:r>
          </a:p>
          <a:p>
            <a:pPr marL="390645" indent="-390645" defTabSz="333962">
              <a:lnSpc>
                <a:spcPct val="95000"/>
              </a:lnSpc>
              <a:spcAft>
                <a:spcPct val="5000"/>
              </a:spcAft>
              <a:buClr>
                <a:schemeClr val="hlink"/>
              </a:buClr>
              <a:buSzPct val="125000"/>
              <a:tabLst>
                <a:tab pos="551498" algn="l"/>
              </a:tabLst>
              <a:defRPr/>
            </a:pPr>
            <a:r>
              <a:rPr lang="en-US" altLang="zh-CN" sz="1500" kern="0" dirty="0">
                <a:latin typeface="Courier New" pitchFamily="49" charset="0"/>
                <a:ea typeface="宋体" pitchFamily="2" charset="-122"/>
              </a:rPr>
              <a:t>  )</a:t>
            </a:r>
          </a:p>
          <a:p>
            <a:pPr marL="390645" indent="-390645" defTabSz="333962">
              <a:lnSpc>
                <a:spcPct val="95000"/>
              </a:lnSpc>
              <a:spcAft>
                <a:spcPct val="5000"/>
              </a:spcAft>
              <a:buClr>
                <a:schemeClr val="hlink"/>
              </a:buClr>
              <a:buSzPct val="125000"/>
              <a:tabLst>
                <a:tab pos="551498" algn="l"/>
              </a:tabLst>
              <a:defRPr/>
            </a:pPr>
            <a:r>
              <a:rPr lang="en-US" altLang="zh-CN" sz="1500" kern="0" dirty="0">
                <a:latin typeface="Courier New" pitchFamily="49" charset="0"/>
                <a:ea typeface="宋体" pitchFamily="2" charset="-122"/>
              </a:rPr>
              <a:t> </a:t>
            </a:r>
            <a:r>
              <a:rPr lang="en-US" altLang="zh-CN" sz="1500" kern="0" dirty="0">
                <a:solidFill>
                  <a:schemeClr val="accent2"/>
                </a:solidFill>
                <a:latin typeface="Courier New" pitchFamily="49" charset="0"/>
                <a:ea typeface="宋体" pitchFamily="2" charset="-122"/>
              </a:rPr>
              <a:t>PARTITION BY RANGE(</a:t>
            </a:r>
            <a:r>
              <a:rPr lang="en-US" altLang="zh-CN" sz="1500" kern="0" dirty="0" err="1">
                <a:solidFill>
                  <a:schemeClr val="accent2"/>
                </a:solidFill>
                <a:latin typeface="Courier New" pitchFamily="49" charset="0"/>
                <a:ea typeface="宋体" pitchFamily="2" charset="-122"/>
              </a:rPr>
              <a:t>order_date</a:t>
            </a:r>
            <a:r>
              <a:rPr lang="en-US" altLang="zh-CN" sz="1500" kern="0" dirty="0">
                <a:solidFill>
                  <a:schemeClr val="accent2"/>
                </a:solidFill>
                <a:latin typeface="Courier New" pitchFamily="49" charset="0"/>
                <a:ea typeface="宋体" pitchFamily="2" charset="-122"/>
              </a:rPr>
              <a:t>)</a:t>
            </a:r>
          </a:p>
          <a:p>
            <a:pPr marL="390645" indent="-390645" defTabSz="333962">
              <a:lnSpc>
                <a:spcPct val="95000"/>
              </a:lnSpc>
              <a:spcAft>
                <a:spcPct val="5000"/>
              </a:spcAft>
              <a:buClr>
                <a:schemeClr val="hlink"/>
              </a:buClr>
              <a:buSzPct val="125000"/>
              <a:tabLst>
                <a:tab pos="551498" algn="l"/>
              </a:tabLst>
              <a:defRPr/>
            </a:pPr>
            <a:r>
              <a:rPr lang="en-US" altLang="zh-CN" sz="1500" kern="0" dirty="0">
                <a:latin typeface="Courier New" pitchFamily="49" charset="0"/>
                <a:ea typeface="宋体" pitchFamily="2" charset="-122"/>
              </a:rPr>
              <a:t> (PARTITION Q105 VALUES LESS THAN (TO_DATE('1-4-2005','DD-MM-YYYY')),</a:t>
            </a:r>
          </a:p>
          <a:p>
            <a:pPr marL="390645" indent="-390645" defTabSz="333962">
              <a:lnSpc>
                <a:spcPct val="95000"/>
              </a:lnSpc>
              <a:spcAft>
                <a:spcPct val="5000"/>
              </a:spcAft>
              <a:buClr>
                <a:schemeClr val="hlink"/>
              </a:buClr>
              <a:buSzPct val="125000"/>
              <a:tabLst>
                <a:tab pos="551498" algn="l"/>
              </a:tabLst>
              <a:defRPr/>
            </a:pPr>
            <a:r>
              <a:rPr lang="en-US" altLang="zh-CN" sz="1500" kern="0" dirty="0">
                <a:latin typeface="Courier New" pitchFamily="49" charset="0"/>
                <a:ea typeface="宋体" pitchFamily="2" charset="-122"/>
              </a:rPr>
              <a:t>  PARTITION Q205 VALUES LESS THAN (TO_DATE('1-7-2005','DD-MM-YYYY')),</a:t>
            </a:r>
          </a:p>
          <a:p>
            <a:pPr marL="390645" indent="-390645" defTabSz="333962">
              <a:lnSpc>
                <a:spcPct val="95000"/>
              </a:lnSpc>
              <a:spcAft>
                <a:spcPct val="5000"/>
              </a:spcAft>
              <a:buClr>
                <a:schemeClr val="hlink"/>
              </a:buClr>
              <a:buSzPct val="125000"/>
              <a:tabLst>
                <a:tab pos="551498" algn="l"/>
              </a:tabLst>
              <a:defRPr/>
            </a:pPr>
            <a:r>
              <a:rPr lang="en-US" altLang="zh-CN" sz="1500" kern="0" dirty="0">
                <a:latin typeface="Courier New" pitchFamily="49" charset="0"/>
                <a:ea typeface="宋体" pitchFamily="2" charset="-122"/>
              </a:rPr>
              <a:t>  PARTITION Q305 VALUES LESS THAN (TO_DATE('1-10-2005','DD-MM-YYYY')),</a:t>
            </a:r>
          </a:p>
          <a:p>
            <a:pPr marL="390645" indent="-390645" defTabSz="333962">
              <a:lnSpc>
                <a:spcPct val="95000"/>
              </a:lnSpc>
              <a:spcAft>
                <a:spcPct val="5000"/>
              </a:spcAft>
              <a:buClr>
                <a:schemeClr val="hlink"/>
              </a:buClr>
              <a:buSzPct val="125000"/>
              <a:tabLst>
                <a:tab pos="551498" algn="l"/>
              </a:tabLst>
              <a:defRPr/>
            </a:pPr>
            <a:r>
              <a:rPr lang="en-US" altLang="zh-CN" sz="1500" kern="0" dirty="0">
                <a:latin typeface="Courier New" pitchFamily="49" charset="0"/>
                <a:ea typeface="宋体" pitchFamily="2" charset="-122"/>
              </a:rPr>
              <a:t>  PARTITION Q405 VALUES LESS THAN (TO_DATE('1-1-2006','DD-MM-YYYY')));</a:t>
            </a:r>
          </a:p>
        </p:txBody>
      </p:sp>
      <p:sp>
        <p:nvSpPr>
          <p:cNvPr id="126980" name="Rectangle 4"/>
          <p:cNvSpPr>
            <a:spLocks noChangeArrowheads="1"/>
          </p:cNvSpPr>
          <p:nvPr/>
        </p:nvSpPr>
        <p:spPr bwMode="auto">
          <a:xfrm>
            <a:off x="206375" y="4479925"/>
            <a:ext cx="8326438" cy="1479550"/>
          </a:xfrm>
          <a:prstGeom prst="rect">
            <a:avLst/>
          </a:prstGeom>
          <a:solidFill>
            <a:schemeClr val="accent1">
              <a:lumMod val="20000"/>
              <a:lumOff val="80000"/>
            </a:schemeClr>
          </a:solidFill>
          <a:ln w="28575">
            <a:solidFill>
              <a:schemeClr val="bg1"/>
            </a:solidFill>
            <a:miter lim="800000"/>
            <a:headEnd/>
            <a:tailEnd/>
          </a:ln>
        </p:spPr>
        <p:txBody>
          <a:bodyPr lIns="12256" tIns="12256" rIns="12256" bIns="12256">
            <a:spAutoFit/>
          </a:bodyPr>
          <a:lstStyle>
            <a:lvl1pPr marL="342900" indent="-342900" defTabSz="219075">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444500" indent="-334963" defTabSz="219075">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219075">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219075">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219075">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219075"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lvl="1">
              <a:spcBef>
                <a:spcPct val="0"/>
              </a:spcBef>
              <a:buSzTx/>
              <a:buFontTx/>
              <a:buNone/>
              <a:defRPr/>
            </a:pPr>
            <a:r>
              <a:rPr lang="en-US" altLang="zh-CN" sz="1500" b="0" dirty="0" smtClean="0">
                <a:latin typeface="Courier New" panose="02070309020205020404" pitchFamily="49" charset="0"/>
                <a:ea typeface="SimSun" panose="02010600030101010101" pitchFamily="2" charset="-122"/>
              </a:rPr>
              <a:t>CREATE TABLE </a:t>
            </a:r>
            <a:r>
              <a:rPr lang="en-US" altLang="zh-CN" sz="1500" b="0" dirty="0" err="1" smtClean="0">
                <a:latin typeface="Courier New" panose="02070309020205020404" pitchFamily="49" charset="0"/>
                <a:ea typeface="SimSun" panose="02010600030101010101" pitchFamily="2" charset="-122"/>
              </a:rPr>
              <a:t>order_items</a:t>
            </a:r>
            <a:endParaRPr lang="en-US" altLang="zh-CN" sz="1500" b="0" dirty="0" smtClean="0">
              <a:latin typeface="Courier New" panose="02070309020205020404" pitchFamily="49" charset="0"/>
              <a:ea typeface="SimSun" panose="02010600030101010101" pitchFamily="2" charset="-122"/>
            </a:endParaRPr>
          </a:p>
          <a:p>
            <a:pPr lvl="1">
              <a:spcBef>
                <a:spcPct val="0"/>
              </a:spcBef>
              <a:buSzTx/>
              <a:buFontTx/>
              <a:buNone/>
              <a:defRPr/>
            </a:pPr>
            <a:r>
              <a:rPr lang="en-US" altLang="zh-CN" sz="1500" b="0" dirty="0" smtClean="0">
                <a:latin typeface="Courier New" panose="02070309020205020404" pitchFamily="49" charset="0"/>
                <a:ea typeface="SimSun" panose="02010600030101010101" pitchFamily="2" charset="-122"/>
              </a:rPr>
              <a:t> ( </a:t>
            </a:r>
            <a:r>
              <a:rPr lang="en-US" altLang="zh-CN" sz="1500" b="0" dirty="0" err="1" smtClean="0">
                <a:latin typeface="Courier New" panose="02070309020205020404" pitchFamily="49" charset="0"/>
                <a:ea typeface="SimSun" panose="02010600030101010101" pitchFamily="2" charset="-122"/>
              </a:rPr>
              <a:t>order_id</a:t>
            </a:r>
            <a:r>
              <a:rPr lang="en-US" altLang="zh-CN" sz="1500" b="0" dirty="0" smtClean="0">
                <a:latin typeface="Courier New" panose="02070309020205020404" pitchFamily="49" charset="0"/>
                <a:ea typeface="SimSun" panose="02010600030101010101" pitchFamily="2" charset="-122"/>
              </a:rPr>
              <a:t>     NUMBER(12) NOT NULL, </a:t>
            </a:r>
            <a:r>
              <a:rPr lang="en-US" altLang="zh-CN" sz="1500" b="0" dirty="0" err="1" smtClean="0">
                <a:latin typeface="Courier New" panose="02070309020205020404" pitchFamily="49" charset="0"/>
                <a:ea typeface="SimSun" panose="02010600030101010101" pitchFamily="2" charset="-122"/>
              </a:rPr>
              <a:t>line_item_id</a:t>
            </a:r>
            <a:r>
              <a:rPr lang="en-US" altLang="zh-CN" sz="1500" b="0" dirty="0" smtClean="0">
                <a:latin typeface="Courier New" panose="02070309020205020404" pitchFamily="49" charset="0"/>
                <a:ea typeface="SimSun" panose="02010600030101010101" pitchFamily="2" charset="-122"/>
              </a:rPr>
              <a:t> NUMBER(3) NOT NULL,</a:t>
            </a:r>
          </a:p>
          <a:p>
            <a:pPr lvl="1">
              <a:spcBef>
                <a:spcPct val="0"/>
              </a:spcBef>
              <a:buSzTx/>
              <a:buFontTx/>
              <a:buNone/>
              <a:defRPr/>
            </a:pPr>
            <a:r>
              <a:rPr lang="en-US" altLang="zh-CN" sz="1500" b="0" dirty="0" smtClean="0">
                <a:latin typeface="Courier New" panose="02070309020205020404" pitchFamily="49" charset="0"/>
                <a:ea typeface="SimSun" panose="02010600030101010101" pitchFamily="2" charset="-122"/>
              </a:rPr>
              <a:t>   </a:t>
            </a:r>
            <a:r>
              <a:rPr lang="en-US" altLang="zh-CN" sz="1500" b="0" dirty="0" err="1" smtClean="0">
                <a:latin typeface="Courier New" panose="02070309020205020404" pitchFamily="49" charset="0"/>
                <a:ea typeface="SimSun" panose="02010600030101010101" pitchFamily="2" charset="-122"/>
              </a:rPr>
              <a:t>product_id</a:t>
            </a:r>
            <a:r>
              <a:rPr lang="en-US" altLang="zh-CN" sz="1500" b="0" dirty="0" smtClean="0">
                <a:latin typeface="Courier New" panose="02070309020205020404" pitchFamily="49" charset="0"/>
                <a:ea typeface="SimSun" panose="02010600030101010101" pitchFamily="2" charset="-122"/>
              </a:rPr>
              <a:t>   NUMBER(6) NOT NULL,  </a:t>
            </a:r>
            <a:r>
              <a:rPr lang="en-US" altLang="zh-CN" sz="1500" b="0" dirty="0" err="1" smtClean="0">
                <a:latin typeface="Courier New" panose="02070309020205020404" pitchFamily="49" charset="0"/>
                <a:ea typeface="SimSun" panose="02010600030101010101" pitchFamily="2" charset="-122"/>
              </a:rPr>
              <a:t>unit_price</a:t>
            </a:r>
            <a:r>
              <a:rPr lang="en-US" altLang="zh-CN" sz="1500" b="0" dirty="0" smtClean="0">
                <a:latin typeface="Courier New" panose="02070309020205020404" pitchFamily="49" charset="0"/>
                <a:ea typeface="SimSun" panose="02010600030101010101" pitchFamily="2" charset="-122"/>
              </a:rPr>
              <a:t>   NUMBER(8,2),</a:t>
            </a:r>
          </a:p>
          <a:p>
            <a:pPr lvl="1">
              <a:spcBef>
                <a:spcPct val="0"/>
              </a:spcBef>
              <a:buSzTx/>
              <a:buFontTx/>
              <a:buNone/>
              <a:defRPr/>
            </a:pPr>
            <a:r>
              <a:rPr lang="en-US" altLang="zh-CN" sz="1500" b="0" dirty="0" smtClean="0">
                <a:latin typeface="Courier New" panose="02070309020205020404" pitchFamily="49" charset="0"/>
                <a:ea typeface="SimSun" panose="02010600030101010101" pitchFamily="2" charset="-122"/>
              </a:rPr>
              <a:t>   quantity     NUMBER(8),</a:t>
            </a:r>
          </a:p>
          <a:p>
            <a:pPr lvl="1">
              <a:spcBef>
                <a:spcPct val="0"/>
              </a:spcBef>
              <a:buSzTx/>
              <a:buFontTx/>
              <a:buNone/>
              <a:defRPr/>
            </a:pPr>
            <a:r>
              <a:rPr lang="en-US" altLang="zh-CN" sz="1500" b="0" dirty="0" smtClean="0">
                <a:latin typeface="Courier New" panose="02070309020205020404" pitchFamily="49" charset="0"/>
                <a:ea typeface="SimSun" panose="02010600030101010101" pitchFamily="2" charset="-122"/>
              </a:rPr>
              <a:t>   CONSTRAINT   </a:t>
            </a:r>
            <a:r>
              <a:rPr lang="en-US" altLang="zh-CN" sz="1500" b="0" dirty="0" err="1" smtClean="0">
                <a:latin typeface="Courier New" panose="02070309020205020404" pitchFamily="49" charset="0"/>
                <a:ea typeface="SimSun" panose="02010600030101010101" pitchFamily="2" charset="-122"/>
              </a:rPr>
              <a:t>order_items_fk</a:t>
            </a:r>
            <a:endParaRPr lang="en-US" altLang="zh-CN" sz="1500" b="0" dirty="0" smtClean="0">
              <a:latin typeface="Courier New" panose="02070309020205020404" pitchFamily="49" charset="0"/>
              <a:ea typeface="SimSun" panose="02010600030101010101" pitchFamily="2" charset="-122"/>
            </a:endParaRPr>
          </a:p>
          <a:p>
            <a:pPr lvl="1">
              <a:spcBef>
                <a:spcPct val="0"/>
              </a:spcBef>
              <a:buSzTx/>
              <a:buFontTx/>
              <a:buNone/>
              <a:defRPr/>
            </a:pPr>
            <a:r>
              <a:rPr lang="en-US" altLang="zh-CN" sz="1500" b="0" dirty="0" smtClean="0">
                <a:latin typeface="Courier New" panose="02070309020205020404" pitchFamily="49" charset="0"/>
                <a:ea typeface="SimSun" panose="02010600030101010101" pitchFamily="2" charset="-122"/>
              </a:rPr>
              <a:t>             FOREIGN KEY(</a:t>
            </a:r>
            <a:r>
              <a:rPr lang="en-US" altLang="zh-CN" sz="1500" b="0" dirty="0" err="1" smtClean="0">
                <a:latin typeface="Courier New" panose="02070309020205020404" pitchFamily="49" charset="0"/>
                <a:ea typeface="SimSun" panose="02010600030101010101" pitchFamily="2" charset="-122"/>
              </a:rPr>
              <a:t>order_id</a:t>
            </a:r>
            <a:r>
              <a:rPr lang="en-US" altLang="zh-CN" sz="1500" b="0" dirty="0" smtClean="0">
                <a:latin typeface="Courier New" panose="02070309020205020404" pitchFamily="49" charset="0"/>
                <a:ea typeface="SimSun" panose="02010600030101010101" pitchFamily="2" charset="-122"/>
              </a:rPr>
              <a:t>) REFERENCES orders(</a:t>
            </a:r>
            <a:r>
              <a:rPr lang="en-US" altLang="zh-CN" sz="1500" b="0" dirty="0" err="1" smtClean="0">
                <a:latin typeface="Courier New" panose="02070309020205020404" pitchFamily="49" charset="0"/>
                <a:ea typeface="SimSun" panose="02010600030101010101" pitchFamily="2" charset="-122"/>
              </a:rPr>
              <a:t>order_id</a:t>
            </a:r>
            <a:r>
              <a:rPr lang="en-US" altLang="zh-CN" sz="1500" b="0" dirty="0" smtClean="0">
                <a:latin typeface="Courier New" panose="02070309020205020404" pitchFamily="49" charset="0"/>
                <a:ea typeface="SimSun" panose="02010600030101010101" pitchFamily="2" charset="-122"/>
              </a:rPr>
              <a:t>)</a:t>
            </a:r>
          </a:p>
          <a:p>
            <a:pPr lvl="1">
              <a:spcBef>
                <a:spcPct val="0"/>
              </a:spcBef>
              <a:buSzTx/>
              <a:buFontTx/>
              <a:buNone/>
              <a:defRPr/>
            </a:pPr>
            <a:r>
              <a:rPr lang="en-US" altLang="zh-CN" sz="1500" b="0" dirty="0" smtClean="0">
                <a:latin typeface="Courier New" panose="02070309020205020404" pitchFamily="49" charset="0"/>
                <a:ea typeface="SimSun" panose="02010600030101010101" pitchFamily="2" charset="-122"/>
              </a:rPr>
              <a:t>) </a:t>
            </a:r>
            <a:r>
              <a:rPr lang="en-US" altLang="zh-CN" sz="1500" b="0" dirty="0" smtClean="0">
                <a:solidFill>
                  <a:srgbClr val="FF0000"/>
                </a:solidFill>
                <a:latin typeface="Courier New" panose="02070309020205020404" pitchFamily="49" charset="0"/>
                <a:ea typeface="SimSun" panose="02010600030101010101" pitchFamily="2" charset="-122"/>
              </a:rPr>
              <a:t>PARTITION BY REFERENCE(</a:t>
            </a:r>
            <a:r>
              <a:rPr lang="en-US" altLang="zh-CN" sz="1500" b="0" dirty="0" err="1" smtClean="0">
                <a:solidFill>
                  <a:srgbClr val="FF0000"/>
                </a:solidFill>
                <a:latin typeface="Courier New" panose="02070309020205020404" pitchFamily="49" charset="0"/>
                <a:ea typeface="SimSun" panose="02010600030101010101" pitchFamily="2" charset="-122"/>
              </a:rPr>
              <a:t>order_items_fk</a:t>
            </a:r>
            <a:r>
              <a:rPr lang="en-US" altLang="zh-CN" sz="1500" b="0" dirty="0" smtClean="0">
                <a:solidFill>
                  <a:srgbClr val="FF0000"/>
                </a:solidFill>
                <a:latin typeface="Courier New" panose="02070309020205020404" pitchFamily="49" charset="0"/>
                <a:ea typeface="SimSun" panose="02010600030101010101" pitchFamily="2" charset="-122"/>
              </a:rPr>
              <a:t>);</a:t>
            </a:r>
          </a:p>
        </p:txBody>
      </p:sp>
    </p:spTree>
    <p:extLst>
      <p:ext uri="{BB962C8B-B14F-4D97-AF65-F5344CB8AC3E}">
        <p14:creationId xmlns:p14="http://schemas.microsoft.com/office/powerpoint/2010/main" val="815668479"/>
      </p:ext>
    </p:extLst>
  </p:cSld>
  <p:clrMapOvr>
    <a:masterClrMapping/>
  </p:clrMapOvr>
  <p:transition>
    <p:pull dir="rd"/>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Partitioning Methods</a:t>
            </a:r>
            <a:endParaRPr lang="zh-CN" altLang="en-US" dirty="0"/>
          </a:p>
        </p:txBody>
      </p:sp>
      <p:sp>
        <p:nvSpPr>
          <p:cNvPr id="3" name="内容占位符 2"/>
          <p:cNvSpPr>
            <a:spLocks noGrp="1"/>
          </p:cNvSpPr>
          <p:nvPr>
            <p:ph idx="1"/>
          </p:nvPr>
        </p:nvSpPr>
        <p:spPr>
          <a:xfrm>
            <a:off x="269875" y="1379538"/>
            <a:ext cx="8391847" cy="4786312"/>
          </a:xfrm>
        </p:spPr>
        <p:txBody>
          <a:bodyPr/>
          <a:lstStyle/>
          <a:p>
            <a:r>
              <a:rPr lang="en-US" altLang="zh-CN" sz="1800" dirty="0"/>
              <a:t>Range Partitioning</a:t>
            </a:r>
            <a:r>
              <a:rPr lang="en-US" altLang="zh-CN" sz="1800" b="0" dirty="0"/>
              <a:t> The data is distributed based on a range of values.</a:t>
            </a:r>
          </a:p>
          <a:p>
            <a:r>
              <a:rPr lang="en-US" altLang="zh-CN" sz="1800" dirty="0"/>
              <a:t>List Partitioning</a:t>
            </a:r>
            <a:r>
              <a:rPr lang="en-US" altLang="zh-CN" sz="1800" b="0" dirty="0"/>
              <a:t> The data distribution is defined by a discrete list of values</a:t>
            </a:r>
            <a:r>
              <a:rPr lang="en-US" altLang="zh-CN" sz="1800" b="0" dirty="0" smtClean="0"/>
              <a:t>.</a:t>
            </a:r>
          </a:p>
          <a:p>
            <a:r>
              <a:rPr lang="en-US" altLang="zh-CN" sz="1800" dirty="0" smtClean="0"/>
              <a:t>Auto-List Partitioning</a:t>
            </a:r>
            <a:r>
              <a:rPr lang="en-US" altLang="zh-CN" sz="1800" b="0" dirty="0" smtClean="0"/>
              <a:t> Extends the capabilities of the list method by automatically defining new partitions for any new partition key values.</a:t>
            </a:r>
          </a:p>
          <a:p>
            <a:r>
              <a:rPr lang="en-US" altLang="zh-CN" sz="1800" dirty="0" smtClean="0"/>
              <a:t>Hash </a:t>
            </a:r>
            <a:r>
              <a:rPr lang="en-US" altLang="zh-CN" sz="1800" dirty="0"/>
              <a:t>Partitioning</a:t>
            </a:r>
            <a:r>
              <a:rPr lang="en-US" altLang="zh-CN" sz="1800" b="0" dirty="0"/>
              <a:t> An internal hash algorithm is applied to </a:t>
            </a:r>
            <a:r>
              <a:rPr lang="en-US" altLang="zh-CN" sz="1800" b="0" dirty="0" smtClean="0"/>
              <a:t>the partitioning.</a:t>
            </a:r>
            <a:endParaRPr lang="en-US" altLang="zh-CN" sz="1800" b="0" dirty="0"/>
          </a:p>
          <a:p>
            <a:r>
              <a:rPr lang="en-US" altLang="zh-CN" sz="1800" dirty="0"/>
              <a:t>Composite Partitioning</a:t>
            </a:r>
            <a:r>
              <a:rPr lang="en-US" altLang="zh-CN" sz="1800" b="0" dirty="0"/>
              <a:t> Combinations of two data </a:t>
            </a:r>
            <a:r>
              <a:rPr lang="en-US" altLang="zh-CN" sz="1800" b="0" dirty="0" smtClean="0"/>
              <a:t>distribution.</a:t>
            </a:r>
            <a:endParaRPr lang="en-US" altLang="zh-CN" sz="1800" b="0" dirty="0"/>
          </a:p>
          <a:p>
            <a:r>
              <a:rPr lang="en-US" altLang="zh-CN" sz="1800" dirty="0"/>
              <a:t>Multi-Column Range Partitioning</a:t>
            </a:r>
            <a:r>
              <a:rPr lang="en-US" altLang="zh-CN" sz="1800" b="0" dirty="0"/>
              <a:t> </a:t>
            </a:r>
            <a:r>
              <a:rPr lang="en-US" altLang="zh-CN" sz="1800" b="0" dirty="0" smtClean="0"/>
              <a:t>The </a:t>
            </a:r>
            <a:r>
              <a:rPr lang="en-US" altLang="zh-CN" sz="1800" b="0" dirty="0"/>
              <a:t>partitioning key is composed of several columns and subsequent </a:t>
            </a:r>
            <a:r>
              <a:rPr lang="en-US" altLang="zh-CN" sz="1800" b="0" dirty="0" smtClean="0"/>
              <a:t>columns.</a:t>
            </a:r>
            <a:endParaRPr lang="en-US" altLang="zh-CN" sz="1800" b="0" dirty="0"/>
          </a:p>
          <a:p>
            <a:r>
              <a:rPr lang="en-US" altLang="zh-CN" sz="1800" dirty="0"/>
              <a:t>Interval Partitioning</a:t>
            </a:r>
            <a:r>
              <a:rPr lang="en-US" altLang="zh-CN" sz="1800" b="0" dirty="0"/>
              <a:t> Extends the </a:t>
            </a:r>
            <a:r>
              <a:rPr lang="en-US" altLang="zh-CN" sz="1800" b="0" dirty="0" err="1"/>
              <a:t>capabilites</a:t>
            </a:r>
            <a:r>
              <a:rPr lang="en-US" altLang="zh-CN" sz="1800" b="0" dirty="0"/>
              <a:t> of the range method by automatically defining </a:t>
            </a:r>
            <a:r>
              <a:rPr lang="en-US" altLang="zh-CN" sz="1800" b="0" dirty="0" err="1"/>
              <a:t>equi</a:t>
            </a:r>
            <a:r>
              <a:rPr lang="en-US" altLang="zh-CN" sz="1800" b="0" dirty="0"/>
              <a:t>-partitioned ranges for any future </a:t>
            </a:r>
            <a:r>
              <a:rPr lang="en-US" altLang="zh-CN" sz="1800" b="0" dirty="0" smtClean="0"/>
              <a:t>partitions.</a:t>
            </a:r>
            <a:endParaRPr lang="en-US" altLang="zh-CN" sz="1800" b="0" dirty="0"/>
          </a:p>
          <a:p>
            <a:r>
              <a:rPr lang="en-US" altLang="zh-CN" sz="1800" dirty="0"/>
              <a:t>Reference Partitioning</a:t>
            </a:r>
            <a:r>
              <a:rPr lang="en-US" altLang="zh-CN" sz="1800" b="0" dirty="0"/>
              <a:t> Partitions a table by leveraging an existing parent-child </a:t>
            </a:r>
            <a:r>
              <a:rPr lang="en-US" altLang="zh-CN" sz="1800" b="0" dirty="0" smtClean="0"/>
              <a:t>relationship.</a:t>
            </a:r>
            <a:endParaRPr lang="en-US" altLang="zh-CN" sz="1800" b="0" dirty="0"/>
          </a:p>
          <a:p>
            <a:r>
              <a:rPr lang="en-US" altLang="zh-CN" sz="1800" dirty="0"/>
              <a:t>Virtual Column Based Partitioning</a:t>
            </a:r>
            <a:r>
              <a:rPr lang="en-US" altLang="zh-CN" sz="1800" b="0" dirty="0"/>
              <a:t> Allows the partitioning key to be an expression, using one or more existing columns of a </a:t>
            </a:r>
            <a:r>
              <a:rPr lang="en-US" altLang="zh-CN" sz="1800" b="0" dirty="0" smtClean="0"/>
              <a:t>table.</a:t>
            </a:r>
            <a:endParaRPr lang="en-US" altLang="zh-CN" sz="1800" b="0" dirty="0"/>
          </a:p>
          <a:p>
            <a:r>
              <a:rPr lang="en-US" altLang="zh-CN" sz="1800" dirty="0"/>
              <a:t>Interval Reference Partitioning</a:t>
            </a:r>
            <a:r>
              <a:rPr lang="en-US" altLang="zh-CN" sz="1800" b="0" dirty="0"/>
              <a:t> An extension to reference partitioning that allows the use of interval partitioned tables as </a:t>
            </a:r>
            <a:r>
              <a:rPr lang="en-US" altLang="zh-CN" sz="1800" b="0" dirty="0" smtClean="0"/>
              <a:t>parent.</a:t>
            </a:r>
            <a:endParaRPr lang="en-US" altLang="zh-CN" sz="1800" b="0" dirty="0"/>
          </a:p>
          <a:p>
            <a:r>
              <a:rPr lang="en-US" altLang="zh-CN" sz="1800" dirty="0"/>
              <a:t>Range Partitioned Hash Cluster</a:t>
            </a:r>
            <a:r>
              <a:rPr lang="en-US" altLang="zh-CN" sz="1800" b="0"/>
              <a:t> </a:t>
            </a:r>
            <a:r>
              <a:rPr lang="en-US" altLang="zh-CN" sz="1800" b="0" smtClean="0"/>
              <a:t>Hash </a:t>
            </a:r>
            <a:r>
              <a:rPr lang="en-US" altLang="zh-CN" sz="1800" b="0" dirty="0"/>
              <a:t>clusters to be partitioned by ranges.</a:t>
            </a:r>
          </a:p>
          <a:p>
            <a:endParaRPr lang="zh-CN" altLang="en-US" dirty="0"/>
          </a:p>
        </p:txBody>
      </p:sp>
    </p:spTree>
    <p:extLst>
      <p:ext uri="{BB962C8B-B14F-4D97-AF65-F5344CB8AC3E}">
        <p14:creationId xmlns:p14="http://schemas.microsoft.com/office/powerpoint/2010/main" val="1224272989"/>
      </p:ext>
    </p:extLst>
  </p:cSld>
  <p:clrMapOvr>
    <a:masterClrMapping/>
  </p:clrMapOvr>
  <p:transition>
    <p:pull dir="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ltLang="zh-CN" smtClean="0">
                <a:ea typeface="SimSun" panose="02010600030101010101" pitchFamily="2" charset="-122"/>
              </a:rPr>
              <a:t>Oracle Database Partitioning: Case Study</a:t>
            </a:r>
            <a:r>
              <a:rPr lang="en-US" altLang="zh-CN" smtClean="0">
                <a:latin typeface="Verdana" panose="020B0604030504040204" pitchFamily="34" charset="0"/>
                <a:ea typeface="SimSun" panose="02010600030101010101" pitchFamily="2" charset="-122"/>
              </a:rPr>
              <a:t> </a:t>
            </a:r>
            <a:endParaRPr lang="zh-CN" altLang="en-US" smtClean="0">
              <a:latin typeface="Verdana" panose="020B0604030504040204" pitchFamily="34" charset="0"/>
              <a:ea typeface="SimSun" panose="02010600030101010101" pitchFamily="2" charset="-122"/>
            </a:endParaRPr>
          </a:p>
        </p:txBody>
      </p:sp>
      <p:sp>
        <p:nvSpPr>
          <p:cNvPr id="254979" name="Rectangle 3"/>
          <p:cNvSpPr>
            <a:spLocks noGrp="1" noChangeArrowheads="1"/>
          </p:cNvSpPr>
          <p:nvPr>
            <p:ph type="body" idx="1"/>
          </p:nvPr>
        </p:nvSpPr>
        <p:spPr>
          <a:xfrm>
            <a:off x="452438" y="1579563"/>
            <a:ext cx="7853362" cy="3686175"/>
          </a:xfrm>
        </p:spPr>
        <p:txBody>
          <a:bodyPr/>
          <a:lstStyle/>
          <a:p>
            <a:r>
              <a:rPr lang="en-US" altLang="zh-CN" smtClean="0">
                <a:ea typeface="SimSun" panose="02010600030101010101" pitchFamily="2" charset="-122"/>
              </a:rPr>
              <a:t>The case study involves a hypothetical sales application, the main functions of which are forecasting sales（</a:t>
            </a:r>
            <a:r>
              <a:rPr lang="zh-CN" altLang="en-US" smtClean="0">
                <a:ea typeface="SimSun" panose="02010600030101010101" pitchFamily="2" charset="-122"/>
              </a:rPr>
              <a:t>销售预测）, </a:t>
            </a:r>
            <a:r>
              <a:rPr lang="en-US" altLang="zh-CN" smtClean="0">
                <a:ea typeface="SimSun" panose="02010600030101010101" pitchFamily="2" charset="-122"/>
              </a:rPr>
              <a:t>collecting actual sales data, and comparing actual sales with the forecast. </a:t>
            </a:r>
          </a:p>
          <a:p>
            <a:r>
              <a:rPr lang="en-US" altLang="zh-CN" smtClean="0">
                <a:ea typeface="SimSun" panose="02010600030101010101" pitchFamily="2" charset="-122"/>
              </a:rPr>
              <a:t>The sales forecast data is captured in the table </a:t>
            </a:r>
            <a:r>
              <a:rPr lang="en-US" altLang="zh-CN" smtClean="0">
                <a:solidFill>
                  <a:schemeClr val="accent2"/>
                </a:solidFill>
                <a:ea typeface="SimSun" panose="02010600030101010101" pitchFamily="2" charset="-122"/>
              </a:rPr>
              <a:t>SALES_FORECAST</a:t>
            </a:r>
            <a:r>
              <a:rPr lang="en-US" altLang="zh-CN" smtClean="0">
                <a:ea typeface="SimSun" panose="02010600030101010101" pitchFamily="2" charset="-122"/>
              </a:rPr>
              <a:t>, which stores the forecasted quantity for 10,000 parts for each of the 365 days of the year 2002. The actual sales data for these parts over the same period of time is captured in the table </a:t>
            </a:r>
            <a:r>
              <a:rPr lang="en-US" altLang="zh-CN" smtClean="0">
                <a:solidFill>
                  <a:schemeClr val="accent2"/>
                </a:solidFill>
                <a:ea typeface="SimSun" panose="02010600030101010101" pitchFamily="2" charset="-122"/>
              </a:rPr>
              <a:t>ACTUAL_SALES</a:t>
            </a:r>
            <a:r>
              <a:rPr lang="en-US" altLang="zh-CN" smtClean="0">
                <a:ea typeface="SimSun" panose="02010600030101010101" pitchFamily="2" charset="-122"/>
              </a:rPr>
              <a:t>. </a:t>
            </a:r>
          </a:p>
          <a:p>
            <a:r>
              <a:rPr lang="en-US" altLang="zh-CN" smtClean="0">
                <a:ea typeface="SimSun" panose="02010600030101010101" pitchFamily="2" charset="-122"/>
              </a:rPr>
              <a:t>Each of these two tables contains 3,650,000 rows. </a:t>
            </a:r>
            <a:endParaRPr lang="zh-CN" altLang="en-US" smtClean="0">
              <a:ea typeface="SimSun" panose="02010600030101010101" pitchFamily="2" charset="-122"/>
            </a:endParaRPr>
          </a:p>
        </p:txBody>
      </p:sp>
      <p:grpSp>
        <p:nvGrpSpPr>
          <p:cNvPr id="2" name="Group 4"/>
          <p:cNvGrpSpPr>
            <a:grpSpLocks/>
          </p:cNvGrpSpPr>
          <p:nvPr/>
        </p:nvGrpSpPr>
        <p:grpSpPr bwMode="auto">
          <a:xfrm>
            <a:off x="2757488" y="2516188"/>
            <a:ext cx="5840412" cy="3906837"/>
            <a:chOff x="0" y="0"/>
            <a:chExt cx="4514" cy="2551"/>
          </a:xfrm>
        </p:grpSpPr>
        <p:sp>
          <p:nvSpPr>
            <p:cNvPr id="254981" name="Rectangle 5"/>
            <p:cNvSpPr>
              <a:spLocks noChangeArrowheads="1"/>
            </p:cNvSpPr>
            <p:nvPr/>
          </p:nvSpPr>
          <p:spPr bwMode="auto">
            <a:xfrm>
              <a:off x="0" y="0"/>
              <a:ext cx="4514" cy="1114"/>
            </a:xfrm>
            <a:prstGeom prst="rect">
              <a:avLst/>
            </a:prstGeom>
            <a:solidFill>
              <a:srgbClr val="FFFFFF"/>
            </a:solidFill>
            <a:ln>
              <a:noFill/>
            </a:ln>
            <a:effectLst>
              <a:prstShdw prst="shdw17" dist="17961" dir="2700000">
                <a:srgbClr val="999999"/>
              </a:prst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54982" name="Group 6"/>
            <p:cNvGrpSpPr>
              <a:grpSpLocks/>
            </p:cNvGrpSpPr>
            <p:nvPr/>
          </p:nvGrpSpPr>
          <p:grpSpPr bwMode="auto">
            <a:xfrm>
              <a:off x="0" y="0"/>
              <a:ext cx="4514" cy="2551"/>
              <a:chOff x="0" y="0"/>
              <a:chExt cx="4514" cy="2551"/>
            </a:xfrm>
          </p:grpSpPr>
          <p:sp>
            <p:nvSpPr>
              <p:cNvPr id="254983" name="Rectangle 7"/>
              <p:cNvSpPr>
                <a:spLocks noChangeArrowheads="1"/>
              </p:cNvSpPr>
              <p:nvPr/>
            </p:nvSpPr>
            <p:spPr bwMode="auto">
              <a:xfrm>
                <a:off x="0" y="0"/>
                <a:ext cx="4514" cy="0"/>
              </a:xfrm>
              <a:prstGeom prst="rect">
                <a:avLst/>
              </a:prstGeom>
              <a:solidFill>
                <a:srgbClr val="FFFFFF"/>
              </a:solidFill>
              <a:ln>
                <a:noFill/>
              </a:ln>
              <a:effectLst>
                <a:prstShdw prst="shdw17" dist="17961" dir="2700000">
                  <a:srgbClr val="999999"/>
                </a:prst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54984" name="Rectangle 8"/>
              <p:cNvSpPr>
                <a:spLocks noChangeArrowheads="1"/>
              </p:cNvSpPr>
              <p:nvPr/>
            </p:nvSpPr>
            <p:spPr bwMode="auto">
              <a:xfrm>
                <a:off x="0" y="0"/>
                <a:ext cx="4514" cy="2551"/>
              </a:xfrm>
              <a:prstGeom prst="rect">
                <a:avLst/>
              </a:prstGeom>
              <a:solidFill>
                <a:srgbClr val="CCFFFF"/>
              </a:solidFill>
              <a:ln>
                <a:noFill/>
              </a:ln>
              <a:effectLst>
                <a:outerShdw dist="107763" dir="18900000" algn="ctr" rotWithShape="0">
                  <a:srgbClr val="808080">
                    <a:alpha val="50000"/>
                  </a:srgbClr>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rgbClr val="3366FF"/>
                    </a:solidFill>
                    <a:ea typeface="SimSun" panose="02010600030101010101" pitchFamily="2" charset="-122"/>
                  </a:rPr>
                  <a:t>DESC SALES_FORECAST</a:t>
                </a:r>
                <a:br>
                  <a:rPr lang="en-US" altLang="zh-CN" sz="1900" b="0">
                    <a:solidFill>
                      <a:srgbClr val="3366FF"/>
                    </a:solidFill>
                    <a:ea typeface="SimSun" panose="02010600030101010101" pitchFamily="2" charset="-122"/>
                  </a:rPr>
                </a:br>
                <a:r>
                  <a:rPr lang="en-US" altLang="zh-CN" sz="1900" b="0">
                    <a:ea typeface="SimSun" panose="02010600030101010101" pitchFamily="2" charset="-122"/>
                  </a:rPr>
                  <a:t>Name Null? Type</a:t>
                </a:r>
                <a:br>
                  <a:rPr lang="en-US" altLang="zh-CN" sz="1900" b="0">
                    <a:ea typeface="SimSun" panose="02010600030101010101" pitchFamily="2" charset="-122"/>
                  </a:rPr>
                </a:br>
                <a:r>
                  <a:rPr lang="en-US" altLang="zh-CN" sz="1900" b="0">
                    <a:ea typeface="SimSun" panose="02010600030101010101" pitchFamily="2" charset="-122"/>
                  </a:rPr>
                  <a:t>----------------------------------------- -------- ----------</a:t>
                </a:r>
                <a:br>
                  <a:rPr lang="en-US" altLang="zh-CN" sz="1900" b="0">
                    <a:ea typeface="SimSun" panose="02010600030101010101" pitchFamily="2" charset="-122"/>
                  </a:rPr>
                </a:br>
                <a:r>
                  <a:rPr lang="en-US" altLang="zh-CN" sz="1900" b="0">
                    <a:ea typeface="SimSun" panose="02010600030101010101" pitchFamily="2" charset="-122"/>
                  </a:rPr>
                  <a:t>PART_ID NUMBER(6)</a:t>
                </a:r>
                <a:br>
                  <a:rPr lang="en-US" altLang="zh-CN" sz="1900" b="0">
                    <a:ea typeface="SimSun" panose="02010600030101010101" pitchFamily="2" charset="-122"/>
                  </a:rPr>
                </a:br>
                <a:r>
                  <a:rPr lang="en-US" altLang="zh-CN" sz="1900" b="0">
                    <a:ea typeface="SimSun" panose="02010600030101010101" pitchFamily="2" charset="-122"/>
                  </a:rPr>
                  <a:t>FORECAST_DATE DATE</a:t>
                </a:r>
                <a:br>
                  <a:rPr lang="en-US" altLang="zh-CN" sz="1900" b="0">
                    <a:ea typeface="SimSun" panose="02010600030101010101" pitchFamily="2" charset="-122"/>
                  </a:rPr>
                </a:br>
                <a:r>
                  <a:rPr lang="en-US" altLang="zh-CN" sz="1900" b="0">
                    <a:ea typeface="SimSun" panose="02010600030101010101" pitchFamily="2" charset="-122"/>
                  </a:rPr>
                  <a:t>QUANTITY NUMBER(4)</a:t>
                </a:r>
              </a:p>
              <a:p>
                <a:pPr eaLnBrk="1" hangingPunct="1">
                  <a:lnSpc>
                    <a:spcPct val="100000"/>
                  </a:lnSpc>
                  <a:spcBef>
                    <a:spcPct val="0"/>
                  </a:spcBef>
                  <a:buClrTx/>
                  <a:buSzTx/>
                  <a:buFontTx/>
                  <a:buNone/>
                </a:pPr>
                <a:r>
                  <a:rPr lang="en-US" altLang="zh-CN" sz="1900" b="0">
                    <a:ea typeface="SimSun" panose="02010600030101010101" pitchFamily="2" charset="-122"/>
                  </a:rPr>
                  <a:t/>
                </a:r>
                <a:br>
                  <a:rPr lang="en-US" altLang="zh-CN" sz="1900" b="0">
                    <a:ea typeface="SimSun" panose="02010600030101010101" pitchFamily="2" charset="-122"/>
                  </a:rPr>
                </a:br>
                <a:r>
                  <a:rPr lang="en-US" altLang="zh-CN" sz="1900" b="0">
                    <a:solidFill>
                      <a:srgbClr val="3366FF"/>
                    </a:solidFill>
                    <a:ea typeface="SimSun" panose="02010600030101010101" pitchFamily="2" charset="-122"/>
                  </a:rPr>
                  <a:t>DESC ACTUAL_SALES</a:t>
                </a:r>
                <a:r>
                  <a:rPr lang="en-US" altLang="zh-CN" sz="2300">
                    <a:solidFill>
                      <a:schemeClr val="accent2"/>
                    </a:solidFill>
                    <a:ea typeface="SimSun" panose="02010600030101010101" pitchFamily="2" charset="-122"/>
                  </a:rPr>
                  <a:t> </a:t>
                </a:r>
              </a:p>
              <a:p>
                <a:pPr eaLnBrk="1" hangingPunct="1">
                  <a:lnSpc>
                    <a:spcPct val="100000"/>
                  </a:lnSpc>
                  <a:spcBef>
                    <a:spcPct val="0"/>
                  </a:spcBef>
                  <a:buClrTx/>
                  <a:buSzTx/>
                  <a:buFontTx/>
                  <a:buNone/>
                </a:pPr>
                <a:r>
                  <a:rPr lang="en-US" altLang="zh-CN" sz="1900" b="0">
                    <a:ea typeface="SimSun" panose="02010600030101010101" pitchFamily="2" charset="-122"/>
                  </a:rPr>
                  <a:t>Name Null? Type</a:t>
                </a:r>
                <a:br>
                  <a:rPr lang="en-US" altLang="zh-CN" sz="1900" b="0">
                    <a:ea typeface="SimSun" panose="02010600030101010101" pitchFamily="2" charset="-122"/>
                  </a:rPr>
                </a:br>
                <a:r>
                  <a:rPr lang="en-US" altLang="zh-CN" sz="1900" b="0">
                    <a:ea typeface="SimSun" panose="02010600030101010101" pitchFamily="2" charset="-122"/>
                  </a:rPr>
                  <a:t>----------------------------------------- -------- ----------</a:t>
                </a:r>
                <a:br>
                  <a:rPr lang="en-US" altLang="zh-CN" sz="1900" b="0">
                    <a:ea typeface="SimSun" panose="02010600030101010101" pitchFamily="2" charset="-122"/>
                  </a:rPr>
                </a:br>
                <a:r>
                  <a:rPr lang="en-US" altLang="zh-CN" sz="1900" b="0">
                    <a:ea typeface="SimSun" panose="02010600030101010101" pitchFamily="2" charset="-122"/>
                  </a:rPr>
                  <a:t>PART_ID NUMBER(6)</a:t>
                </a:r>
                <a:br>
                  <a:rPr lang="en-US" altLang="zh-CN" sz="1900" b="0">
                    <a:ea typeface="SimSun" panose="02010600030101010101" pitchFamily="2" charset="-122"/>
                  </a:rPr>
                </a:br>
                <a:r>
                  <a:rPr lang="en-US" altLang="zh-CN" sz="1900" b="0">
                    <a:ea typeface="SimSun" panose="02010600030101010101" pitchFamily="2" charset="-122"/>
                  </a:rPr>
                  <a:t>SALE_DATE DATE</a:t>
                </a:r>
                <a:br>
                  <a:rPr lang="en-US" altLang="zh-CN" sz="1900" b="0">
                    <a:ea typeface="SimSun" panose="02010600030101010101" pitchFamily="2" charset="-122"/>
                  </a:rPr>
                </a:br>
                <a:r>
                  <a:rPr lang="en-US" altLang="zh-CN" sz="1900" b="0">
                    <a:ea typeface="SimSun" panose="02010600030101010101" pitchFamily="2" charset="-122"/>
                  </a:rPr>
                  <a:t>QUANTITY NUMBER(4)</a:t>
                </a:r>
              </a:p>
            </p:txBody>
          </p:sp>
        </p:grpSp>
      </p:grpSp>
    </p:spTree>
    <p:extLst>
      <p:ext uri="{BB962C8B-B14F-4D97-AF65-F5344CB8AC3E}">
        <p14:creationId xmlns:p14="http://schemas.microsoft.com/office/powerpoint/2010/main" val="156797181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smtClean="0">
                <a:ea typeface="SimSun" panose="02010600030101010101" pitchFamily="2" charset="-122"/>
              </a:rPr>
              <a:t>Top-down Design Process</a:t>
            </a:r>
            <a:r>
              <a:rPr lang="en-US" altLang="zh-CN" sz="2400" smtClean="0">
                <a:ea typeface="SimSun" panose="02010600030101010101" pitchFamily="2" charset="-122"/>
              </a:rPr>
              <a:t>(cont’d)</a:t>
            </a:r>
            <a:endParaRPr lang="zh-CN" altLang="en-US" smtClean="0">
              <a:ea typeface="SimSun" panose="02010600030101010101" pitchFamily="2" charset="-122"/>
            </a:endParaRPr>
          </a:p>
        </p:txBody>
      </p:sp>
      <p:sp>
        <p:nvSpPr>
          <p:cNvPr id="18435" name="内容占位符 2"/>
          <p:cNvSpPr>
            <a:spLocks noGrp="1"/>
          </p:cNvSpPr>
          <p:nvPr>
            <p:ph idx="1"/>
          </p:nvPr>
        </p:nvSpPr>
        <p:spPr>
          <a:xfrm>
            <a:off x="269875" y="1417638"/>
            <a:ext cx="8286750" cy="4521200"/>
          </a:xfrm>
        </p:spPr>
        <p:txBody>
          <a:bodyPr/>
          <a:lstStyle/>
          <a:p>
            <a:pPr>
              <a:lnSpc>
                <a:spcPct val="100000"/>
              </a:lnSpc>
            </a:pPr>
            <a:r>
              <a:rPr lang="en-US" altLang="zh-CN" dirty="0" smtClean="0">
                <a:ea typeface="SimSun" panose="02010600030101010101" pitchFamily="2" charset="-122"/>
              </a:rPr>
              <a:t>Workload distribution</a:t>
            </a:r>
          </a:p>
          <a:p>
            <a:pPr lvl="1">
              <a:lnSpc>
                <a:spcPct val="100000"/>
              </a:lnSpc>
            </a:pPr>
            <a:r>
              <a:rPr lang="en-US" altLang="zh-CN" dirty="0" smtClean="0">
                <a:solidFill>
                  <a:srgbClr val="0536D2"/>
                </a:solidFill>
                <a:ea typeface="SimSun" panose="02010600030101010101" pitchFamily="2" charset="-122"/>
              </a:rPr>
              <a:t>An important feature </a:t>
            </a:r>
            <a:r>
              <a:rPr lang="en-US" altLang="zh-CN" dirty="0" smtClean="0">
                <a:ea typeface="SimSun" panose="02010600030101010101" pitchFamily="2" charset="-122"/>
              </a:rPr>
              <a:t>of distributed computer</a:t>
            </a:r>
            <a:r>
              <a:rPr lang="zh-CN" altLang="en-US" dirty="0" smtClean="0">
                <a:ea typeface="SimSun" panose="02010600030101010101" pitchFamily="2" charset="-122"/>
              </a:rPr>
              <a:t> </a:t>
            </a:r>
            <a:r>
              <a:rPr lang="en-US" altLang="zh-CN" dirty="0" smtClean="0">
                <a:ea typeface="SimSun" panose="02010600030101010101" pitchFamily="2" charset="-122"/>
              </a:rPr>
              <a:t>systems.</a:t>
            </a:r>
          </a:p>
          <a:p>
            <a:pPr lvl="2">
              <a:lnSpc>
                <a:spcPct val="100000"/>
              </a:lnSpc>
            </a:pPr>
            <a:r>
              <a:rPr lang="en-US" altLang="zh-CN" dirty="0" smtClean="0">
                <a:ea typeface="SimSun" panose="02010600030101010101" pitchFamily="2" charset="-122"/>
              </a:rPr>
              <a:t>To take advantage of the different powers or</a:t>
            </a:r>
            <a:r>
              <a:rPr lang="zh-CN" altLang="en-US" dirty="0" smtClean="0">
                <a:ea typeface="SimSun" panose="02010600030101010101" pitchFamily="2" charset="-122"/>
              </a:rPr>
              <a:t> </a:t>
            </a:r>
            <a:r>
              <a:rPr lang="en-US" altLang="zh-CN" dirty="0" smtClean="0">
                <a:ea typeface="SimSun" panose="02010600030101010101" pitchFamily="2" charset="-122"/>
              </a:rPr>
              <a:t>utilizations of computers at each site</a:t>
            </a:r>
          </a:p>
          <a:p>
            <a:pPr lvl="2">
              <a:lnSpc>
                <a:spcPct val="100000"/>
              </a:lnSpc>
            </a:pPr>
            <a:endParaRPr lang="en-US" altLang="zh-CN" dirty="0" smtClean="0">
              <a:ea typeface="SimSun" panose="02010600030101010101" pitchFamily="2" charset="-122"/>
            </a:endParaRPr>
          </a:p>
          <a:p>
            <a:pPr lvl="1">
              <a:lnSpc>
                <a:spcPct val="100000"/>
              </a:lnSpc>
            </a:pPr>
            <a:r>
              <a:rPr lang="en-US" altLang="zh-CN" dirty="0" smtClean="0">
                <a:ea typeface="SimSun" panose="02010600030101010101" pitchFamily="2" charset="-122"/>
              </a:rPr>
              <a:t>Maximize the degree of </a:t>
            </a:r>
            <a:r>
              <a:rPr lang="en-US" altLang="zh-CN" dirty="0" smtClean="0">
                <a:solidFill>
                  <a:srgbClr val="0536D2"/>
                </a:solidFill>
                <a:ea typeface="SimSun" panose="02010600030101010101" pitchFamily="2" charset="-122"/>
              </a:rPr>
              <a:t>parallelism</a:t>
            </a:r>
            <a:r>
              <a:rPr lang="en-US" altLang="zh-CN" dirty="0" smtClean="0">
                <a:ea typeface="SimSun" panose="02010600030101010101" pitchFamily="2" charset="-122"/>
              </a:rPr>
              <a:t> of</a:t>
            </a:r>
            <a:r>
              <a:rPr lang="zh-CN" altLang="en-US" dirty="0" smtClean="0">
                <a:ea typeface="SimSun" panose="02010600030101010101" pitchFamily="2" charset="-122"/>
              </a:rPr>
              <a:t> </a:t>
            </a:r>
            <a:r>
              <a:rPr lang="en-US" altLang="zh-CN" dirty="0" smtClean="0">
                <a:ea typeface="SimSun" panose="02010600030101010101" pitchFamily="2" charset="-122"/>
              </a:rPr>
              <a:t>execution of applications.</a:t>
            </a:r>
          </a:p>
          <a:p>
            <a:pPr lvl="1">
              <a:lnSpc>
                <a:spcPct val="100000"/>
              </a:lnSpc>
            </a:pPr>
            <a:r>
              <a:rPr lang="en-US" altLang="zh-CN" dirty="0" smtClean="0">
                <a:ea typeface="SimSun" panose="02010600030101010101" pitchFamily="2" charset="-122"/>
              </a:rPr>
              <a:t>Workload distribution might </a:t>
            </a:r>
            <a:r>
              <a:rPr lang="en-US" altLang="zh-CN" dirty="0" smtClean="0">
                <a:solidFill>
                  <a:schemeClr val="accent1"/>
                </a:solidFill>
                <a:ea typeface="SimSun" panose="02010600030101010101" pitchFamily="2" charset="-122"/>
              </a:rPr>
              <a:t>negatively affect</a:t>
            </a:r>
            <a:r>
              <a:rPr lang="zh-CN" altLang="en-US" dirty="0" smtClean="0">
                <a:solidFill>
                  <a:schemeClr val="accent1"/>
                </a:solidFill>
                <a:ea typeface="SimSun" panose="02010600030101010101" pitchFamily="2" charset="-122"/>
              </a:rPr>
              <a:t> </a:t>
            </a:r>
            <a:r>
              <a:rPr lang="en-US" altLang="zh-CN" dirty="0" smtClean="0">
                <a:ea typeface="SimSun" panose="02010600030101010101" pitchFamily="2" charset="-122"/>
              </a:rPr>
              <a:t>processing locality - to consider the</a:t>
            </a:r>
            <a:r>
              <a:rPr lang="en-US" altLang="zh-CN" dirty="0" smtClean="0">
                <a:solidFill>
                  <a:schemeClr val="accent1"/>
                </a:solidFill>
                <a:ea typeface="SimSun" panose="02010600030101010101" pitchFamily="2" charset="-122"/>
              </a:rPr>
              <a:t> trade-off</a:t>
            </a:r>
            <a:endParaRPr lang="zh-CN" altLang="en-US" dirty="0" smtClean="0">
              <a:solidFill>
                <a:schemeClr val="accent1"/>
              </a:solidFill>
              <a:ea typeface="SimSun" panose="02010600030101010101" pitchFamily="2" charset="-122"/>
            </a:endParaRPr>
          </a:p>
        </p:txBody>
      </p:sp>
      <p:sp>
        <p:nvSpPr>
          <p:cNvPr id="18436" name="矩形 3"/>
          <p:cNvSpPr>
            <a:spLocks noChangeArrowheads="1"/>
          </p:cNvSpPr>
          <p:nvPr/>
        </p:nvSpPr>
        <p:spPr bwMode="auto">
          <a:xfrm>
            <a:off x="3555141" y="3049121"/>
            <a:ext cx="4294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63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lvl="1">
              <a:lnSpc>
                <a:spcPct val="100000"/>
              </a:lnSpc>
              <a:spcBef>
                <a:spcPct val="0"/>
              </a:spcBef>
              <a:buSzTx/>
              <a:buFontTx/>
              <a:buNone/>
            </a:pPr>
            <a:r>
              <a:rPr lang="en-US" altLang="zh-CN" sz="1800" dirty="0">
                <a:solidFill>
                  <a:srgbClr val="FF0000"/>
                </a:solidFill>
                <a:ea typeface="SimSun" panose="02010600030101010101" pitchFamily="2" charset="-122"/>
              </a:rPr>
              <a:t>Scale up/Scale out: </a:t>
            </a:r>
            <a:r>
              <a:rPr lang="zh-CN" altLang="en-US" sz="1800" dirty="0">
                <a:solidFill>
                  <a:srgbClr val="FF0000"/>
                </a:solidFill>
                <a:ea typeface="SimSun" panose="02010600030101010101" pitchFamily="2" charset="-122"/>
              </a:rPr>
              <a:t>向上扩展</a:t>
            </a:r>
            <a:r>
              <a:rPr lang="en-US" altLang="zh-CN" sz="1800" dirty="0">
                <a:solidFill>
                  <a:srgbClr val="FF0000"/>
                </a:solidFill>
                <a:ea typeface="SimSun" panose="02010600030101010101" pitchFamily="2" charset="-122"/>
              </a:rPr>
              <a:t>/</a:t>
            </a:r>
            <a:r>
              <a:rPr lang="zh-CN" altLang="en-US" sz="1800" dirty="0">
                <a:solidFill>
                  <a:srgbClr val="FF0000"/>
                </a:solidFill>
                <a:ea typeface="SimSun" panose="02010600030101010101" pitchFamily="2" charset="-122"/>
              </a:rPr>
              <a:t>向外扩展</a:t>
            </a:r>
            <a:endParaRPr lang="en-US" altLang="zh-CN" sz="1800" dirty="0">
              <a:solidFill>
                <a:srgbClr val="FF0000"/>
              </a:solidFill>
              <a:ea typeface="SimSun" panose="02010600030101010101" pitchFamily="2" charset="-122"/>
            </a:endParaRPr>
          </a:p>
        </p:txBody>
      </p:sp>
      <p:sp>
        <p:nvSpPr>
          <p:cNvPr id="18437" name="矩形 4"/>
          <p:cNvSpPr>
            <a:spLocks noChangeArrowheads="1"/>
          </p:cNvSpPr>
          <p:nvPr/>
        </p:nvSpPr>
        <p:spPr bwMode="auto">
          <a:xfrm>
            <a:off x="3045098" y="5684614"/>
            <a:ext cx="5314275"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None/>
            </a:pPr>
            <a:r>
              <a:rPr lang="zh-CN" altLang="en-US" b="0" dirty="0"/>
              <a:t>分布式数据库的数据分配</a:t>
            </a:r>
            <a:r>
              <a:rPr lang="zh-CN" altLang="en-US" b="0" dirty="0" smtClean="0"/>
              <a:t>算法</a:t>
            </a:r>
            <a:r>
              <a:rPr lang="en-US" altLang="zh-CN" b="0" dirty="0"/>
              <a:t>:NP</a:t>
            </a:r>
            <a:r>
              <a:rPr lang="zh-CN" altLang="en-US" b="0" dirty="0" smtClean="0"/>
              <a:t>难题</a:t>
            </a:r>
            <a:endParaRPr lang="en-US" altLang="zh-CN" b="0" dirty="0"/>
          </a:p>
        </p:txBody>
      </p:sp>
    </p:spTree>
  </p:cSld>
  <p:clrMapOvr>
    <a:masterClrMapping/>
  </p:clrMapOvr>
  <p:transition>
    <p:pull dir="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zh-CN" smtClean="0">
                <a:ea typeface="SimSun" panose="02010600030101010101" pitchFamily="2" charset="-122"/>
              </a:rPr>
              <a:t>Oracle Database Partitioning: Case Study</a:t>
            </a:r>
            <a:endParaRPr lang="zh-CN" altLang="en-US" smtClean="0">
              <a:ea typeface="SimSun" panose="02010600030101010101" pitchFamily="2" charset="-122"/>
            </a:endParaRPr>
          </a:p>
        </p:txBody>
      </p:sp>
      <p:sp>
        <p:nvSpPr>
          <p:cNvPr id="257027" name="Rectangle 3"/>
          <p:cNvSpPr>
            <a:spLocks noGrp="1" noChangeArrowheads="1"/>
          </p:cNvSpPr>
          <p:nvPr>
            <p:ph type="body" idx="1"/>
          </p:nvPr>
        </p:nvSpPr>
        <p:spPr>
          <a:xfrm>
            <a:off x="588963" y="1249363"/>
            <a:ext cx="7796212" cy="4138612"/>
          </a:xfrm>
        </p:spPr>
        <p:txBody>
          <a:bodyPr/>
          <a:lstStyle/>
          <a:p>
            <a:pPr>
              <a:buFont typeface="Wingdings" panose="05000000000000000000" pitchFamily="2" charset="2"/>
              <a:buNone/>
            </a:pPr>
            <a:r>
              <a:rPr lang="en-US" altLang="zh-CN" smtClean="0">
                <a:ea typeface="SimSun" panose="02010600030101010101" pitchFamily="2" charset="-122"/>
              </a:rPr>
              <a:t>Our case study involves writing SQL queries to</a:t>
            </a:r>
          </a:p>
          <a:p>
            <a:r>
              <a:rPr lang="en-US" altLang="zh-CN" smtClean="0">
                <a:ea typeface="SimSun" panose="02010600030101010101" pitchFamily="2" charset="-122"/>
              </a:rPr>
              <a:t>Determine the number of parts and the days (part-day combinations) with actual sale quantity of less than 500 for PART_IDs below 1600.</a:t>
            </a:r>
          </a:p>
          <a:p>
            <a:endParaRPr lang="en-US" altLang="zh-CN" smtClean="0">
              <a:ea typeface="SimSun" panose="02010600030101010101" pitchFamily="2" charset="-122"/>
            </a:endParaRPr>
          </a:p>
          <a:p>
            <a:endParaRPr lang="en-US" altLang="zh-CN" smtClean="0">
              <a:ea typeface="SimSun" panose="02010600030101010101" pitchFamily="2" charset="-122"/>
            </a:endParaRPr>
          </a:p>
          <a:p>
            <a:endParaRPr lang="en-US" altLang="zh-CN" smtClean="0">
              <a:ea typeface="SimSun" panose="02010600030101010101" pitchFamily="2" charset="-122"/>
            </a:endParaRPr>
          </a:p>
          <a:p>
            <a:r>
              <a:rPr lang="en-US" altLang="zh-CN" smtClean="0">
                <a:ea typeface="SimSun" panose="02010600030101010101" pitchFamily="2" charset="-122"/>
              </a:rPr>
              <a:t>Determine the number of parts and the days (part-day combinations) for which the actual sales quantity is more than the corresponding forecast quantity </a:t>
            </a:r>
          </a:p>
          <a:p>
            <a:endParaRPr lang="zh-CN" altLang="en-US" smtClean="0">
              <a:ea typeface="SimSun" panose="02010600030101010101" pitchFamily="2" charset="-122"/>
            </a:endParaRPr>
          </a:p>
        </p:txBody>
      </p:sp>
      <p:grpSp>
        <p:nvGrpSpPr>
          <p:cNvPr id="2" name="Group 4"/>
          <p:cNvGrpSpPr>
            <a:grpSpLocks/>
          </p:cNvGrpSpPr>
          <p:nvPr/>
        </p:nvGrpSpPr>
        <p:grpSpPr bwMode="auto">
          <a:xfrm>
            <a:off x="955675" y="2720975"/>
            <a:ext cx="6918325" cy="1244600"/>
            <a:chOff x="0" y="0"/>
            <a:chExt cx="4514" cy="814"/>
          </a:xfrm>
        </p:grpSpPr>
        <p:sp>
          <p:nvSpPr>
            <p:cNvPr id="257044" name="Rectangle 5"/>
            <p:cNvSpPr>
              <a:spLocks noChangeArrowheads="1"/>
            </p:cNvSpPr>
            <p:nvPr/>
          </p:nvSpPr>
          <p:spPr bwMode="auto">
            <a:xfrm>
              <a:off x="0" y="0"/>
              <a:ext cx="4514" cy="634"/>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57045" name="Group 6"/>
            <p:cNvGrpSpPr>
              <a:grpSpLocks/>
            </p:cNvGrpSpPr>
            <p:nvPr/>
          </p:nvGrpSpPr>
          <p:grpSpPr bwMode="auto">
            <a:xfrm>
              <a:off x="0" y="0"/>
              <a:ext cx="4514" cy="814"/>
              <a:chOff x="0" y="0"/>
              <a:chExt cx="4514" cy="814"/>
            </a:xfrm>
          </p:grpSpPr>
          <p:sp>
            <p:nvSpPr>
              <p:cNvPr id="257046" name="Rectangle 7"/>
              <p:cNvSpPr>
                <a:spLocks noChangeArrowheads="1"/>
              </p:cNvSpPr>
              <p:nvPr/>
            </p:nvSpPr>
            <p:spPr bwMode="auto">
              <a:xfrm>
                <a:off x="0" y="0"/>
                <a:ext cx="4514" cy="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57047" name="Rectangle 8"/>
              <p:cNvSpPr>
                <a:spLocks noChangeArrowheads="1"/>
              </p:cNvSpPr>
              <p:nvPr/>
            </p:nvSpPr>
            <p:spPr bwMode="auto">
              <a:xfrm>
                <a:off x="0" y="0"/>
                <a:ext cx="4514" cy="814"/>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ea typeface="SimSun" panose="02010600030101010101" pitchFamily="2" charset="-122"/>
                  </a:rPr>
                  <a:t>SELECT COUNT(*) ROM ACTUAL_SALES</a:t>
                </a:r>
                <a:br>
                  <a:rPr lang="en-US" altLang="zh-CN" sz="1900" b="0">
                    <a:ea typeface="SimSun" panose="02010600030101010101" pitchFamily="2" charset="-122"/>
                  </a:rPr>
                </a:br>
                <a:r>
                  <a:rPr lang="en-US" altLang="zh-CN" sz="1900" b="0">
                    <a:ea typeface="SimSun" panose="02010600030101010101" pitchFamily="2" charset="-122"/>
                  </a:rPr>
                  <a:t>WHERE PART_ID &lt; 1600 AND QUANTITY &lt; 500; </a:t>
                </a:r>
                <a:br>
                  <a:rPr lang="en-US" altLang="zh-CN" sz="1900" b="0">
                    <a:ea typeface="SimSun" panose="02010600030101010101" pitchFamily="2" charset="-122"/>
                  </a:rPr>
                </a:br>
                <a:r>
                  <a:rPr lang="en-US" altLang="zh-CN" sz="1900" b="0">
                    <a:ea typeface="SimSun" panose="02010600030101010101" pitchFamily="2" charset="-122"/>
                  </a:rPr>
                  <a:t>----------</a:t>
                </a:r>
                <a:br>
                  <a:rPr lang="en-US" altLang="zh-CN" sz="1900" b="0">
                    <a:ea typeface="SimSun" panose="02010600030101010101" pitchFamily="2" charset="-122"/>
                  </a:rPr>
                </a:br>
                <a:r>
                  <a:rPr lang="en-US" altLang="zh-CN" sz="1900" b="0">
                    <a:ea typeface="SimSun" panose="02010600030101010101" pitchFamily="2" charset="-122"/>
                  </a:rPr>
                  <a:t>29245</a:t>
                </a:r>
              </a:p>
            </p:txBody>
          </p:sp>
        </p:grpSp>
      </p:grpSp>
      <p:grpSp>
        <p:nvGrpSpPr>
          <p:cNvPr id="4" name="Group 9"/>
          <p:cNvGrpSpPr>
            <a:grpSpLocks/>
          </p:cNvGrpSpPr>
          <p:nvPr/>
        </p:nvGrpSpPr>
        <p:grpSpPr bwMode="auto">
          <a:xfrm>
            <a:off x="2574925" y="3529013"/>
            <a:ext cx="5075238" cy="420687"/>
            <a:chOff x="0" y="0"/>
            <a:chExt cx="4514" cy="422"/>
          </a:xfrm>
        </p:grpSpPr>
        <p:sp>
          <p:nvSpPr>
            <p:cNvPr id="257040" name="Rectangle 10"/>
            <p:cNvSpPr>
              <a:spLocks noChangeArrowheads="1"/>
            </p:cNvSpPr>
            <p:nvPr/>
          </p:nvSpPr>
          <p:spPr bwMode="auto">
            <a:xfrm>
              <a:off x="0" y="0"/>
              <a:ext cx="4514" cy="422"/>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57041" name="Group 11"/>
            <p:cNvGrpSpPr>
              <a:grpSpLocks/>
            </p:cNvGrpSpPr>
            <p:nvPr/>
          </p:nvGrpSpPr>
          <p:grpSpPr bwMode="auto">
            <a:xfrm>
              <a:off x="0" y="0"/>
              <a:ext cx="4514" cy="383"/>
              <a:chOff x="0" y="0"/>
              <a:chExt cx="4514" cy="383"/>
            </a:xfrm>
          </p:grpSpPr>
          <p:sp>
            <p:nvSpPr>
              <p:cNvPr id="257042" name="Rectangle 12"/>
              <p:cNvSpPr>
                <a:spLocks noChangeArrowheads="1"/>
              </p:cNvSpPr>
              <p:nvPr/>
            </p:nvSpPr>
            <p:spPr bwMode="auto">
              <a:xfrm>
                <a:off x="0" y="0"/>
                <a:ext cx="4514" cy="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57043" name="Rectangle 13"/>
              <p:cNvSpPr>
                <a:spLocks noChangeArrowheads="1"/>
              </p:cNvSpPr>
              <p:nvPr/>
            </p:nvSpPr>
            <p:spPr bwMode="auto">
              <a:xfrm>
                <a:off x="0" y="0"/>
                <a:ext cx="4514" cy="385"/>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rgbClr val="3366FF"/>
                    </a:solidFill>
                    <a:latin typeface="Courier New" panose="02070309020205020404" pitchFamily="49" charset="0"/>
                    <a:ea typeface="SimSun" panose="02010600030101010101" pitchFamily="2" charset="-122"/>
                  </a:rPr>
                  <a:t>Elapsed: 00:00:07.04</a:t>
                </a:r>
                <a:r>
                  <a:rPr lang="en-US" altLang="zh-CN" sz="1900" b="0">
                    <a:solidFill>
                      <a:srgbClr val="3366FF"/>
                    </a:solidFill>
                    <a:ea typeface="SimSun" panose="02010600030101010101" pitchFamily="2" charset="-122"/>
                  </a:rPr>
                  <a:t> </a:t>
                </a:r>
              </a:p>
            </p:txBody>
          </p:sp>
        </p:grpSp>
      </p:grpSp>
      <p:grpSp>
        <p:nvGrpSpPr>
          <p:cNvPr id="6" name="Group 14"/>
          <p:cNvGrpSpPr>
            <a:grpSpLocks/>
          </p:cNvGrpSpPr>
          <p:nvPr/>
        </p:nvGrpSpPr>
        <p:grpSpPr bwMode="auto">
          <a:xfrm>
            <a:off x="809625" y="4705350"/>
            <a:ext cx="7427913" cy="1382713"/>
            <a:chOff x="0" y="0"/>
            <a:chExt cx="4514" cy="903"/>
          </a:xfrm>
        </p:grpSpPr>
        <p:sp>
          <p:nvSpPr>
            <p:cNvPr id="257036" name="Rectangle 15"/>
            <p:cNvSpPr>
              <a:spLocks noChangeArrowheads="1"/>
            </p:cNvSpPr>
            <p:nvPr/>
          </p:nvSpPr>
          <p:spPr bwMode="auto">
            <a:xfrm>
              <a:off x="0" y="0"/>
              <a:ext cx="4514" cy="73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57037" name="Group 16"/>
            <p:cNvGrpSpPr>
              <a:grpSpLocks/>
            </p:cNvGrpSpPr>
            <p:nvPr/>
          </p:nvGrpSpPr>
          <p:grpSpPr bwMode="auto">
            <a:xfrm>
              <a:off x="0" y="0"/>
              <a:ext cx="4514" cy="903"/>
              <a:chOff x="0" y="0"/>
              <a:chExt cx="4514" cy="903"/>
            </a:xfrm>
          </p:grpSpPr>
          <p:sp>
            <p:nvSpPr>
              <p:cNvPr id="257038" name="Rectangle 17"/>
              <p:cNvSpPr>
                <a:spLocks noChangeArrowheads="1"/>
              </p:cNvSpPr>
              <p:nvPr/>
            </p:nvSpPr>
            <p:spPr bwMode="auto">
              <a:xfrm>
                <a:off x="0" y="0"/>
                <a:ext cx="4514" cy="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57039" name="Rectangle 18"/>
              <p:cNvSpPr>
                <a:spLocks noChangeArrowheads="1"/>
              </p:cNvSpPr>
              <p:nvPr/>
            </p:nvSpPr>
            <p:spPr bwMode="auto">
              <a:xfrm>
                <a:off x="0" y="0"/>
                <a:ext cx="4514" cy="903"/>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700" b="0">
                    <a:ea typeface="SimSun" panose="02010600030101010101" pitchFamily="2" charset="-122"/>
                  </a:rPr>
                  <a:t>SELECT COUNT(*) FROM SALES_FORECAST F, ACTUAL_SALES S</a:t>
                </a:r>
                <a:br>
                  <a:rPr lang="en-US" altLang="zh-CN" sz="1700" b="0">
                    <a:ea typeface="SimSun" panose="02010600030101010101" pitchFamily="2" charset="-122"/>
                  </a:rPr>
                </a:br>
                <a:r>
                  <a:rPr lang="en-US" altLang="zh-CN" sz="1700" b="0">
                    <a:ea typeface="SimSun" panose="02010600030101010101" pitchFamily="2" charset="-122"/>
                  </a:rPr>
                  <a:t>WHERE S.PART_ID = F.PART_ID AND S.SALE_DATE = F.FORECAST_DATE AND S.QUANTITY &gt; F.QUANTITY; </a:t>
                </a:r>
                <a:br>
                  <a:rPr lang="en-US" altLang="zh-CN" sz="1700" b="0">
                    <a:ea typeface="SimSun" panose="02010600030101010101" pitchFamily="2" charset="-122"/>
                  </a:rPr>
                </a:br>
                <a:r>
                  <a:rPr lang="en-US" altLang="zh-CN" sz="1700" b="0">
                    <a:ea typeface="SimSun" panose="02010600030101010101" pitchFamily="2" charset="-122"/>
                  </a:rPr>
                  <a:t>----------</a:t>
                </a:r>
                <a:br>
                  <a:rPr lang="en-US" altLang="zh-CN" sz="1700" b="0">
                    <a:ea typeface="SimSun" panose="02010600030101010101" pitchFamily="2" charset="-122"/>
                  </a:rPr>
                </a:br>
                <a:r>
                  <a:rPr lang="en-US" altLang="zh-CN" sz="1700" b="0">
                    <a:ea typeface="SimSun" panose="02010600030101010101" pitchFamily="2" charset="-122"/>
                  </a:rPr>
                  <a:t>1825057</a:t>
                </a:r>
              </a:p>
            </p:txBody>
          </p:sp>
        </p:grpSp>
      </p:grpSp>
      <p:grpSp>
        <p:nvGrpSpPr>
          <p:cNvPr id="8" name="Group 19"/>
          <p:cNvGrpSpPr>
            <a:grpSpLocks/>
          </p:cNvGrpSpPr>
          <p:nvPr/>
        </p:nvGrpSpPr>
        <p:grpSpPr bwMode="auto">
          <a:xfrm>
            <a:off x="2720975" y="5680075"/>
            <a:ext cx="5075238" cy="422275"/>
            <a:chOff x="0" y="0"/>
            <a:chExt cx="4514" cy="422"/>
          </a:xfrm>
        </p:grpSpPr>
        <p:sp>
          <p:nvSpPr>
            <p:cNvPr id="257032" name="Rectangle 20"/>
            <p:cNvSpPr>
              <a:spLocks noChangeArrowheads="1"/>
            </p:cNvSpPr>
            <p:nvPr/>
          </p:nvSpPr>
          <p:spPr bwMode="auto">
            <a:xfrm>
              <a:off x="0" y="0"/>
              <a:ext cx="4514" cy="422"/>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57033" name="Group 21"/>
            <p:cNvGrpSpPr>
              <a:grpSpLocks/>
            </p:cNvGrpSpPr>
            <p:nvPr/>
          </p:nvGrpSpPr>
          <p:grpSpPr bwMode="auto">
            <a:xfrm>
              <a:off x="0" y="0"/>
              <a:ext cx="4514" cy="378"/>
              <a:chOff x="0" y="0"/>
              <a:chExt cx="4514" cy="378"/>
            </a:xfrm>
          </p:grpSpPr>
          <p:sp>
            <p:nvSpPr>
              <p:cNvPr id="257034" name="Rectangle 22"/>
              <p:cNvSpPr>
                <a:spLocks noChangeArrowheads="1"/>
              </p:cNvSpPr>
              <p:nvPr/>
            </p:nvSpPr>
            <p:spPr bwMode="auto">
              <a:xfrm>
                <a:off x="0" y="0"/>
                <a:ext cx="4514" cy="0"/>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57035" name="Rectangle 23"/>
              <p:cNvSpPr>
                <a:spLocks noChangeArrowheads="1"/>
              </p:cNvSpPr>
              <p:nvPr/>
            </p:nvSpPr>
            <p:spPr bwMode="auto">
              <a:xfrm>
                <a:off x="0" y="0"/>
                <a:ext cx="4514" cy="378"/>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rgbClr val="3366FF"/>
                    </a:solidFill>
                    <a:latin typeface="Courier New" panose="02070309020205020404" pitchFamily="49" charset="0"/>
                    <a:ea typeface="SimSun" panose="02010600030101010101" pitchFamily="2" charset="-122"/>
                  </a:rPr>
                  <a:t>Elapsed: 00:03:57.04</a:t>
                </a:r>
                <a:r>
                  <a:rPr lang="en-US" altLang="zh-CN" sz="1900" b="0">
                    <a:solidFill>
                      <a:srgbClr val="3366FF"/>
                    </a:solidFill>
                    <a:ea typeface="SimSun" panose="02010600030101010101" pitchFamily="2" charset="-122"/>
                  </a:rPr>
                  <a:t> </a:t>
                </a:r>
              </a:p>
            </p:txBody>
          </p:sp>
        </p:grpSp>
      </p:grpSp>
    </p:spTree>
    <p:extLst>
      <p:ext uri="{BB962C8B-B14F-4D97-AF65-F5344CB8AC3E}">
        <p14:creationId xmlns:p14="http://schemas.microsoft.com/office/powerpoint/2010/main" val="312332759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zh-CN" smtClean="0">
                <a:ea typeface="SimSun" panose="02010600030101010101" pitchFamily="2" charset="-122"/>
              </a:rPr>
              <a:t>Oracle Database Partitioning: Case Study</a:t>
            </a:r>
            <a:endParaRPr lang="zh-CN" altLang="en-US" smtClean="0">
              <a:ea typeface="SimSun" panose="02010600030101010101" pitchFamily="2" charset="-122"/>
            </a:endParaRPr>
          </a:p>
        </p:txBody>
      </p:sp>
      <p:sp>
        <p:nvSpPr>
          <p:cNvPr id="258051" name="Rectangle 3"/>
          <p:cNvSpPr>
            <a:spLocks noGrp="1" noChangeArrowheads="1"/>
          </p:cNvSpPr>
          <p:nvPr>
            <p:ph type="body" idx="1"/>
          </p:nvPr>
        </p:nvSpPr>
        <p:spPr>
          <a:xfrm>
            <a:off x="368300" y="1249363"/>
            <a:ext cx="8237538" cy="1847850"/>
          </a:xfrm>
        </p:spPr>
        <p:txBody>
          <a:bodyPr/>
          <a:lstStyle/>
          <a:p>
            <a:r>
              <a:rPr lang="en-US" altLang="zh-CN" smtClean="0">
                <a:ea typeface="SimSun" panose="02010600030101010101" pitchFamily="2" charset="-122"/>
              </a:rPr>
              <a:t>Each table is partitioned into 10 partitions based on range of values of the column PART_ID.</a:t>
            </a:r>
          </a:p>
          <a:p>
            <a:r>
              <a:rPr lang="en-US" altLang="zh-CN" smtClean="0">
                <a:ea typeface="SimSun" panose="02010600030101010101" pitchFamily="2" charset="-122"/>
              </a:rPr>
              <a:t> We named the partitioned tables, SALES_FORECAST_PR and ACTUAL_SALES_PR. </a:t>
            </a:r>
          </a:p>
          <a:p>
            <a:endParaRPr lang="zh-CN" altLang="en-US" smtClean="0">
              <a:ea typeface="SimSun" panose="02010600030101010101" pitchFamily="2" charset="-122"/>
            </a:endParaRPr>
          </a:p>
        </p:txBody>
      </p:sp>
      <p:grpSp>
        <p:nvGrpSpPr>
          <p:cNvPr id="2" name="Group 4"/>
          <p:cNvGrpSpPr>
            <a:grpSpLocks/>
          </p:cNvGrpSpPr>
          <p:nvPr/>
        </p:nvGrpSpPr>
        <p:grpSpPr bwMode="auto">
          <a:xfrm>
            <a:off x="368300" y="1235075"/>
            <a:ext cx="6916738" cy="5000625"/>
            <a:chOff x="0" y="0"/>
            <a:chExt cx="4514" cy="3265"/>
          </a:xfrm>
        </p:grpSpPr>
        <p:sp>
          <p:nvSpPr>
            <p:cNvPr id="258058" name="Rectangle 5"/>
            <p:cNvSpPr>
              <a:spLocks noChangeArrowheads="1"/>
            </p:cNvSpPr>
            <p:nvPr/>
          </p:nvSpPr>
          <p:spPr bwMode="auto">
            <a:xfrm>
              <a:off x="0" y="0"/>
              <a:ext cx="4514" cy="1786"/>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58059" name="Group 6"/>
            <p:cNvGrpSpPr>
              <a:grpSpLocks/>
            </p:cNvGrpSpPr>
            <p:nvPr/>
          </p:nvGrpSpPr>
          <p:grpSpPr bwMode="auto">
            <a:xfrm>
              <a:off x="0" y="0"/>
              <a:ext cx="4514" cy="3265"/>
              <a:chOff x="0" y="0"/>
              <a:chExt cx="4514" cy="3265"/>
            </a:xfrm>
          </p:grpSpPr>
          <p:sp>
            <p:nvSpPr>
              <p:cNvPr id="258060" name="Rectangle 7"/>
              <p:cNvSpPr>
                <a:spLocks noChangeArrowheads="1"/>
              </p:cNvSpPr>
              <p:nvPr/>
            </p:nvSpPr>
            <p:spPr bwMode="auto">
              <a:xfrm>
                <a:off x="0" y="0"/>
                <a:ext cx="4514" cy="0"/>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58061" name="Rectangle 8"/>
              <p:cNvSpPr>
                <a:spLocks noChangeArrowheads="1"/>
              </p:cNvSpPr>
              <p:nvPr/>
            </p:nvSpPr>
            <p:spPr bwMode="auto">
              <a:xfrm>
                <a:off x="0" y="0"/>
                <a:ext cx="4514" cy="3265"/>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ea typeface="SimSun" panose="02010600030101010101" pitchFamily="2" charset="-122"/>
                  </a:rPr>
                  <a:t>CREATE TABLE SALES_FORECAST_PR (</a:t>
                </a:r>
                <a:br>
                  <a:rPr lang="en-US" altLang="zh-CN" sz="1900" b="0">
                    <a:ea typeface="SimSun" panose="02010600030101010101" pitchFamily="2" charset="-122"/>
                  </a:rPr>
                </a:br>
                <a:r>
                  <a:rPr lang="en-US" altLang="zh-CN" sz="1900" b="0">
                    <a:ea typeface="SimSun" panose="02010600030101010101" pitchFamily="2" charset="-122"/>
                  </a:rPr>
                  <a:t>    PART_ID NUMBER (6),</a:t>
                </a:r>
                <a:br>
                  <a:rPr lang="en-US" altLang="zh-CN" sz="1900" b="0">
                    <a:ea typeface="SimSun" panose="02010600030101010101" pitchFamily="2" charset="-122"/>
                  </a:rPr>
                </a:br>
                <a:r>
                  <a:rPr lang="en-US" altLang="zh-CN" sz="1900" b="0">
                    <a:ea typeface="SimSun" panose="02010600030101010101" pitchFamily="2" charset="-122"/>
                  </a:rPr>
                  <a:t>    FORECAST_DATE DATE,</a:t>
                </a:r>
                <a:br>
                  <a:rPr lang="en-US" altLang="zh-CN" sz="1900" b="0">
                    <a:ea typeface="SimSun" panose="02010600030101010101" pitchFamily="2" charset="-122"/>
                  </a:rPr>
                </a:br>
                <a:r>
                  <a:rPr lang="en-US" altLang="zh-CN" sz="1900" b="0">
                    <a:ea typeface="SimSun" panose="02010600030101010101" pitchFamily="2" charset="-122"/>
                  </a:rPr>
                  <a:t>    QUANTITY NUMBER(4)</a:t>
                </a:r>
                <a:br>
                  <a:rPr lang="en-US" altLang="zh-CN" sz="1900" b="0">
                    <a:ea typeface="SimSun" panose="02010600030101010101" pitchFamily="2" charset="-122"/>
                  </a:rPr>
                </a:br>
                <a:r>
                  <a:rPr lang="en-US" altLang="zh-CN" sz="1900" b="0">
                    <a:ea typeface="SimSun" panose="02010600030101010101" pitchFamily="2" charset="-122"/>
                  </a:rPr>
                  <a:t>)</a:t>
                </a:r>
                <a:br>
                  <a:rPr lang="en-US" altLang="zh-CN" sz="1900" b="0">
                    <a:ea typeface="SimSun" panose="02010600030101010101" pitchFamily="2" charset="-122"/>
                  </a:rPr>
                </a:br>
                <a:r>
                  <a:rPr lang="en-US" altLang="zh-CN" sz="1900" b="0">
                    <a:solidFill>
                      <a:schemeClr val="accent2"/>
                    </a:solidFill>
                    <a:ea typeface="SimSun" panose="02010600030101010101" pitchFamily="2" charset="-122"/>
                  </a:rPr>
                  <a:t>PARTITION BY RANGE (PART_ID)</a:t>
                </a:r>
                <a:r>
                  <a:rPr lang="en-US" altLang="zh-CN" sz="1900" b="0">
                    <a:ea typeface="SimSun" panose="02010600030101010101" pitchFamily="2" charset="-122"/>
                  </a:rPr>
                  <a:t> (</a:t>
                </a:r>
                <a:br>
                  <a:rPr lang="en-US" altLang="zh-CN" sz="1900" b="0">
                    <a:ea typeface="SimSun" panose="02010600030101010101" pitchFamily="2" charset="-122"/>
                  </a:rPr>
                </a:br>
                <a:r>
                  <a:rPr lang="en-US" altLang="zh-CN" sz="1900" b="0">
                    <a:ea typeface="SimSun" panose="02010600030101010101" pitchFamily="2" charset="-122"/>
                  </a:rPr>
                  <a:t>    PARTITION P1 VALUES LESS THAN (1001),</a:t>
                </a:r>
                <a:br>
                  <a:rPr lang="en-US" altLang="zh-CN" sz="1900" b="0">
                    <a:ea typeface="SimSun" panose="02010600030101010101" pitchFamily="2" charset="-122"/>
                  </a:rPr>
                </a:br>
                <a:r>
                  <a:rPr lang="en-US" altLang="zh-CN" sz="1900" b="0">
                    <a:ea typeface="SimSun" panose="02010600030101010101" pitchFamily="2" charset="-122"/>
                  </a:rPr>
                  <a:t>    PARTITION P2 VALUES LESS THAN (2001),</a:t>
                </a:r>
                <a:br>
                  <a:rPr lang="en-US" altLang="zh-CN" sz="1900" b="0">
                    <a:ea typeface="SimSun" panose="02010600030101010101" pitchFamily="2" charset="-122"/>
                  </a:rPr>
                </a:br>
                <a:r>
                  <a:rPr lang="en-US" altLang="zh-CN" sz="1900" b="0">
                    <a:ea typeface="SimSun" panose="02010600030101010101" pitchFamily="2" charset="-122"/>
                  </a:rPr>
                  <a:t>    PARTITION P3 VALUES LESS THAN (3001),</a:t>
                </a:r>
                <a:br>
                  <a:rPr lang="en-US" altLang="zh-CN" sz="1900" b="0">
                    <a:ea typeface="SimSun" panose="02010600030101010101" pitchFamily="2" charset="-122"/>
                  </a:rPr>
                </a:br>
                <a:r>
                  <a:rPr lang="en-US" altLang="zh-CN" sz="1900" b="0">
                    <a:ea typeface="SimSun" panose="02010600030101010101" pitchFamily="2" charset="-122"/>
                  </a:rPr>
                  <a:t>    PARTITION P4 VALUES LESS THAN (4001),</a:t>
                </a:r>
                <a:br>
                  <a:rPr lang="en-US" altLang="zh-CN" sz="1900" b="0">
                    <a:ea typeface="SimSun" panose="02010600030101010101" pitchFamily="2" charset="-122"/>
                  </a:rPr>
                </a:br>
                <a:r>
                  <a:rPr lang="en-US" altLang="zh-CN" sz="1900" b="0">
                    <a:ea typeface="SimSun" panose="02010600030101010101" pitchFamily="2" charset="-122"/>
                  </a:rPr>
                  <a:t>    PARTITION P5 VALUES LESS THAN (5001),</a:t>
                </a:r>
                <a:br>
                  <a:rPr lang="en-US" altLang="zh-CN" sz="1900" b="0">
                    <a:ea typeface="SimSun" panose="02010600030101010101" pitchFamily="2" charset="-122"/>
                  </a:rPr>
                </a:br>
                <a:r>
                  <a:rPr lang="en-US" altLang="zh-CN" sz="1900" b="0">
                    <a:ea typeface="SimSun" panose="02010600030101010101" pitchFamily="2" charset="-122"/>
                  </a:rPr>
                  <a:t>    PARTITION P6 VALUES LESS THAN (6001),</a:t>
                </a:r>
                <a:br>
                  <a:rPr lang="en-US" altLang="zh-CN" sz="1900" b="0">
                    <a:ea typeface="SimSun" panose="02010600030101010101" pitchFamily="2" charset="-122"/>
                  </a:rPr>
                </a:br>
                <a:r>
                  <a:rPr lang="en-US" altLang="zh-CN" sz="1900" b="0">
                    <a:ea typeface="SimSun" panose="02010600030101010101" pitchFamily="2" charset="-122"/>
                  </a:rPr>
                  <a:t>    PARTITION P7 VALUES LESS THAN (7001),</a:t>
                </a:r>
                <a:br>
                  <a:rPr lang="en-US" altLang="zh-CN" sz="1900" b="0">
                    <a:ea typeface="SimSun" panose="02010600030101010101" pitchFamily="2" charset="-122"/>
                  </a:rPr>
                </a:br>
                <a:r>
                  <a:rPr lang="en-US" altLang="zh-CN" sz="1900" b="0">
                    <a:ea typeface="SimSun" panose="02010600030101010101" pitchFamily="2" charset="-122"/>
                  </a:rPr>
                  <a:t>    PARTITION P8 VALUES LESS THAN (8001),</a:t>
                </a:r>
                <a:br>
                  <a:rPr lang="en-US" altLang="zh-CN" sz="1900" b="0">
                    <a:ea typeface="SimSun" panose="02010600030101010101" pitchFamily="2" charset="-122"/>
                  </a:rPr>
                </a:br>
                <a:r>
                  <a:rPr lang="en-US" altLang="zh-CN" sz="1900" b="0">
                    <a:ea typeface="SimSun" panose="02010600030101010101" pitchFamily="2" charset="-122"/>
                  </a:rPr>
                  <a:t>    PARTITION P9 VALUES LESS THAN (9001),</a:t>
                </a:r>
                <a:br>
                  <a:rPr lang="en-US" altLang="zh-CN" sz="1900" b="0">
                    <a:ea typeface="SimSun" panose="02010600030101010101" pitchFamily="2" charset="-122"/>
                  </a:rPr>
                </a:br>
                <a:r>
                  <a:rPr lang="en-US" altLang="zh-CN" sz="1900" b="0">
                    <a:ea typeface="SimSun" panose="02010600030101010101" pitchFamily="2" charset="-122"/>
                  </a:rPr>
                  <a:t>    PARTITION P10 VALUES LESS THAN (10001)</a:t>
                </a:r>
                <a:br>
                  <a:rPr lang="en-US" altLang="zh-CN" sz="1900" b="0">
                    <a:ea typeface="SimSun" panose="02010600030101010101" pitchFamily="2" charset="-122"/>
                  </a:rPr>
                </a:br>
                <a:r>
                  <a:rPr lang="en-US" altLang="zh-CN" sz="1900" b="0">
                    <a:ea typeface="SimSun" panose="02010600030101010101" pitchFamily="2" charset="-122"/>
                  </a:rPr>
                  <a:t>) ;</a:t>
                </a:r>
              </a:p>
            </p:txBody>
          </p:sp>
        </p:grpSp>
      </p:grpSp>
      <p:grpSp>
        <p:nvGrpSpPr>
          <p:cNvPr id="4" name="Group 9"/>
          <p:cNvGrpSpPr>
            <a:grpSpLocks/>
          </p:cNvGrpSpPr>
          <p:nvPr/>
        </p:nvGrpSpPr>
        <p:grpSpPr bwMode="auto">
          <a:xfrm>
            <a:off x="1397000" y="1235075"/>
            <a:ext cx="6918325" cy="5000625"/>
            <a:chOff x="0" y="0"/>
            <a:chExt cx="4514" cy="3265"/>
          </a:xfrm>
        </p:grpSpPr>
        <p:sp>
          <p:nvSpPr>
            <p:cNvPr id="258054" name="Rectangle 10"/>
            <p:cNvSpPr>
              <a:spLocks noChangeArrowheads="1"/>
            </p:cNvSpPr>
            <p:nvPr/>
          </p:nvSpPr>
          <p:spPr bwMode="auto">
            <a:xfrm>
              <a:off x="0" y="0"/>
              <a:ext cx="4514" cy="1056"/>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58055" name="Group 11"/>
            <p:cNvGrpSpPr>
              <a:grpSpLocks/>
            </p:cNvGrpSpPr>
            <p:nvPr/>
          </p:nvGrpSpPr>
          <p:grpSpPr bwMode="auto">
            <a:xfrm>
              <a:off x="0" y="0"/>
              <a:ext cx="4514" cy="3265"/>
              <a:chOff x="0" y="0"/>
              <a:chExt cx="4514" cy="3265"/>
            </a:xfrm>
          </p:grpSpPr>
          <p:sp>
            <p:nvSpPr>
              <p:cNvPr id="258056" name="Rectangle 12"/>
              <p:cNvSpPr>
                <a:spLocks noChangeArrowheads="1"/>
              </p:cNvSpPr>
              <p:nvPr/>
            </p:nvSpPr>
            <p:spPr bwMode="auto">
              <a:xfrm>
                <a:off x="0" y="0"/>
                <a:ext cx="4514" cy="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58057" name="Rectangle 13"/>
              <p:cNvSpPr>
                <a:spLocks noChangeArrowheads="1"/>
              </p:cNvSpPr>
              <p:nvPr/>
            </p:nvSpPr>
            <p:spPr bwMode="auto">
              <a:xfrm>
                <a:off x="0" y="0"/>
                <a:ext cx="4514" cy="3265"/>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ea typeface="SimSun" panose="02010600030101010101" pitchFamily="2" charset="-122"/>
                  </a:rPr>
                  <a:t>CREATE TABLE ACTUAL_SALES_PR (</a:t>
                </a:r>
                <a:br>
                  <a:rPr lang="en-US" altLang="zh-CN" sz="1900" b="0">
                    <a:ea typeface="SimSun" panose="02010600030101010101" pitchFamily="2" charset="-122"/>
                  </a:rPr>
                </a:br>
                <a:r>
                  <a:rPr lang="en-US" altLang="zh-CN" sz="1900" b="0">
                    <a:ea typeface="SimSun" panose="02010600030101010101" pitchFamily="2" charset="-122"/>
                  </a:rPr>
                  <a:t>    PART_ID NUMBER (6),</a:t>
                </a:r>
                <a:br>
                  <a:rPr lang="en-US" altLang="zh-CN" sz="1900" b="0">
                    <a:ea typeface="SimSun" panose="02010600030101010101" pitchFamily="2" charset="-122"/>
                  </a:rPr>
                </a:br>
                <a:r>
                  <a:rPr lang="en-US" altLang="zh-CN" sz="1900" b="0">
                    <a:ea typeface="SimSun" panose="02010600030101010101" pitchFamily="2" charset="-122"/>
                  </a:rPr>
                  <a:t>    SALE_DATE DATE,</a:t>
                </a:r>
                <a:br>
                  <a:rPr lang="en-US" altLang="zh-CN" sz="1900" b="0">
                    <a:ea typeface="SimSun" panose="02010600030101010101" pitchFamily="2" charset="-122"/>
                  </a:rPr>
                </a:br>
                <a:r>
                  <a:rPr lang="en-US" altLang="zh-CN" sz="1900" b="0">
                    <a:ea typeface="SimSun" panose="02010600030101010101" pitchFamily="2" charset="-122"/>
                  </a:rPr>
                  <a:t>    QUANTITY NUMBER(4)</a:t>
                </a:r>
                <a:br>
                  <a:rPr lang="en-US" altLang="zh-CN" sz="1900" b="0">
                    <a:ea typeface="SimSun" panose="02010600030101010101" pitchFamily="2" charset="-122"/>
                  </a:rPr>
                </a:br>
                <a:r>
                  <a:rPr lang="en-US" altLang="zh-CN" sz="1900" b="0">
                    <a:ea typeface="SimSun" panose="02010600030101010101" pitchFamily="2" charset="-122"/>
                  </a:rPr>
                  <a:t>)</a:t>
                </a:r>
                <a:br>
                  <a:rPr lang="en-US" altLang="zh-CN" sz="1900" b="0">
                    <a:ea typeface="SimSun" panose="02010600030101010101" pitchFamily="2" charset="-122"/>
                  </a:rPr>
                </a:br>
                <a:r>
                  <a:rPr lang="en-US" altLang="zh-CN" sz="1900" b="0">
                    <a:solidFill>
                      <a:schemeClr val="accent2"/>
                    </a:solidFill>
                    <a:ea typeface="SimSun" panose="02010600030101010101" pitchFamily="2" charset="-122"/>
                  </a:rPr>
                  <a:t>PARTITION BY RANGE (PART_ID) (</a:t>
                </a:r>
                <a:br>
                  <a:rPr lang="en-US" altLang="zh-CN" sz="1900" b="0">
                    <a:solidFill>
                      <a:schemeClr val="accent2"/>
                    </a:solidFill>
                    <a:ea typeface="SimSun" panose="02010600030101010101" pitchFamily="2" charset="-122"/>
                  </a:rPr>
                </a:br>
                <a:r>
                  <a:rPr lang="en-US" altLang="zh-CN" sz="1900" b="0">
                    <a:ea typeface="SimSun" panose="02010600030101010101" pitchFamily="2" charset="-122"/>
                  </a:rPr>
                  <a:t>    PARTITION P1 VALUES LESS THAN (1001),</a:t>
                </a:r>
                <a:br>
                  <a:rPr lang="en-US" altLang="zh-CN" sz="1900" b="0">
                    <a:ea typeface="SimSun" panose="02010600030101010101" pitchFamily="2" charset="-122"/>
                  </a:rPr>
                </a:br>
                <a:r>
                  <a:rPr lang="en-US" altLang="zh-CN" sz="1900" b="0">
                    <a:ea typeface="SimSun" panose="02010600030101010101" pitchFamily="2" charset="-122"/>
                  </a:rPr>
                  <a:t>    PARTITION P2 VALUES LESS THAN (2001),</a:t>
                </a:r>
                <a:br>
                  <a:rPr lang="en-US" altLang="zh-CN" sz="1900" b="0">
                    <a:ea typeface="SimSun" panose="02010600030101010101" pitchFamily="2" charset="-122"/>
                  </a:rPr>
                </a:br>
                <a:r>
                  <a:rPr lang="en-US" altLang="zh-CN" sz="1900" b="0">
                    <a:ea typeface="SimSun" panose="02010600030101010101" pitchFamily="2" charset="-122"/>
                  </a:rPr>
                  <a:t>    PARTITION P3 VALUES LESS THAN (3001),</a:t>
                </a:r>
                <a:br>
                  <a:rPr lang="en-US" altLang="zh-CN" sz="1900" b="0">
                    <a:ea typeface="SimSun" panose="02010600030101010101" pitchFamily="2" charset="-122"/>
                  </a:rPr>
                </a:br>
                <a:r>
                  <a:rPr lang="en-US" altLang="zh-CN" sz="1900" b="0">
                    <a:ea typeface="SimSun" panose="02010600030101010101" pitchFamily="2" charset="-122"/>
                  </a:rPr>
                  <a:t>    PARTITION P4 VALUES LESS THAN (4001),</a:t>
                </a:r>
                <a:br>
                  <a:rPr lang="en-US" altLang="zh-CN" sz="1900" b="0">
                    <a:ea typeface="SimSun" panose="02010600030101010101" pitchFamily="2" charset="-122"/>
                  </a:rPr>
                </a:br>
                <a:r>
                  <a:rPr lang="en-US" altLang="zh-CN" sz="1900" b="0">
                    <a:ea typeface="SimSun" panose="02010600030101010101" pitchFamily="2" charset="-122"/>
                  </a:rPr>
                  <a:t>    PARTITION P5 VALUES LESS THAN (5001),</a:t>
                </a:r>
                <a:br>
                  <a:rPr lang="en-US" altLang="zh-CN" sz="1900" b="0">
                    <a:ea typeface="SimSun" panose="02010600030101010101" pitchFamily="2" charset="-122"/>
                  </a:rPr>
                </a:br>
                <a:r>
                  <a:rPr lang="en-US" altLang="zh-CN" sz="1900" b="0">
                    <a:ea typeface="SimSun" panose="02010600030101010101" pitchFamily="2" charset="-122"/>
                  </a:rPr>
                  <a:t>    PARTITION P6 VALUES LESS THAN (6001),</a:t>
                </a:r>
                <a:br>
                  <a:rPr lang="en-US" altLang="zh-CN" sz="1900" b="0">
                    <a:ea typeface="SimSun" panose="02010600030101010101" pitchFamily="2" charset="-122"/>
                  </a:rPr>
                </a:br>
                <a:r>
                  <a:rPr lang="en-US" altLang="zh-CN" sz="1900" b="0">
                    <a:ea typeface="SimSun" panose="02010600030101010101" pitchFamily="2" charset="-122"/>
                  </a:rPr>
                  <a:t>    PARTITION P7 VALUES LESS THAN (7001),</a:t>
                </a:r>
                <a:br>
                  <a:rPr lang="en-US" altLang="zh-CN" sz="1900" b="0">
                    <a:ea typeface="SimSun" panose="02010600030101010101" pitchFamily="2" charset="-122"/>
                  </a:rPr>
                </a:br>
                <a:r>
                  <a:rPr lang="en-US" altLang="zh-CN" sz="1900" b="0">
                    <a:ea typeface="SimSun" panose="02010600030101010101" pitchFamily="2" charset="-122"/>
                  </a:rPr>
                  <a:t>    PARTITION P8 VALUES LESS THAN (8001),</a:t>
                </a:r>
                <a:br>
                  <a:rPr lang="en-US" altLang="zh-CN" sz="1900" b="0">
                    <a:ea typeface="SimSun" panose="02010600030101010101" pitchFamily="2" charset="-122"/>
                  </a:rPr>
                </a:br>
                <a:r>
                  <a:rPr lang="en-US" altLang="zh-CN" sz="1900" b="0">
                    <a:ea typeface="SimSun" panose="02010600030101010101" pitchFamily="2" charset="-122"/>
                  </a:rPr>
                  <a:t>    PARTITION P9 VALUES LESS THAN (9001),</a:t>
                </a:r>
                <a:br>
                  <a:rPr lang="en-US" altLang="zh-CN" sz="1900" b="0">
                    <a:ea typeface="SimSun" panose="02010600030101010101" pitchFamily="2" charset="-122"/>
                  </a:rPr>
                </a:br>
                <a:r>
                  <a:rPr lang="en-US" altLang="zh-CN" sz="1900" b="0">
                    <a:ea typeface="SimSun" panose="02010600030101010101" pitchFamily="2" charset="-122"/>
                  </a:rPr>
                  <a:t>    PARTITION P10 VALUES LESS THAN (10001)</a:t>
                </a:r>
                <a:br>
                  <a:rPr lang="en-US" altLang="zh-CN" sz="1900" b="0">
                    <a:ea typeface="SimSun" panose="02010600030101010101" pitchFamily="2" charset="-122"/>
                  </a:rPr>
                </a:br>
                <a:r>
                  <a:rPr lang="en-US" altLang="zh-CN" sz="1900" b="0">
                    <a:ea typeface="SimSun" panose="02010600030101010101" pitchFamily="2" charset="-122"/>
                  </a:rPr>
                  <a:t>) ;</a:t>
                </a:r>
              </a:p>
            </p:txBody>
          </p:sp>
        </p:grpSp>
      </p:grpSp>
    </p:spTree>
    <p:extLst>
      <p:ext uri="{BB962C8B-B14F-4D97-AF65-F5344CB8AC3E}">
        <p14:creationId xmlns:p14="http://schemas.microsoft.com/office/powerpoint/2010/main" val="22796054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ltLang="zh-CN" smtClean="0">
                <a:ea typeface="SimSun" panose="02010600030101010101" pitchFamily="2" charset="-122"/>
              </a:rPr>
              <a:t>Oracle Database Partitioning: Case Study</a:t>
            </a:r>
            <a:endParaRPr lang="zh-CN" altLang="en-US" smtClean="0">
              <a:ea typeface="SimSun" panose="02010600030101010101" pitchFamily="2" charset="-122"/>
            </a:endParaRPr>
          </a:p>
        </p:txBody>
      </p:sp>
      <p:sp>
        <p:nvSpPr>
          <p:cNvPr id="259075" name="Rectangle 3"/>
          <p:cNvSpPr>
            <a:spLocks noGrp="1" noChangeArrowheads="1"/>
          </p:cNvSpPr>
          <p:nvPr>
            <p:ph type="body" idx="1"/>
          </p:nvPr>
        </p:nvSpPr>
        <p:spPr>
          <a:xfrm>
            <a:off x="735013" y="1544638"/>
            <a:ext cx="7356475" cy="4557712"/>
          </a:xfrm>
        </p:spPr>
        <p:txBody>
          <a:bodyPr/>
          <a:lstStyle/>
          <a:p>
            <a:r>
              <a:rPr lang="en-US" altLang="zh-CN" smtClean="0">
                <a:ea typeface="SimSun" panose="02010600030101010101" pitchFamily="2" charset="-122"/>
              </a:rPr>
              <a:t>Once the tables are created, we inserted data into these two tables by SELECTing data from the corresponding non-partitioned tables</a:t>
            </a:r>
          </a:p>
          <a:p>
            <a:endParaRPr lang="en-US" altLang="zh-CN" smtClean="0">
              <a:ea typeface="SimSun" panose="02010600030101010101" pitchFamily="2" charset="-122"/>
            </a:endParaRPr>
          </a:p>
          <a:p>
            <a:endParaRPr lang="en-US" altLang="zh-CN" smtClean="0">
              <a:ea typeface="SimSun" panose="02010600030101010101" pitchFamily="2" charset="-122"/>
            </a:endParaRPr>
          </a:p>
          <a:p>
            <a:endParaRPr lang="en-US" altLang="zh-CN" smtClean="0">
              <a:ea typeface="SimSun" panose="02010600030101010101" pitchFamily="2" charset="-122"/>
            </a:endParaRPr>
          </a:p>
          <a:p>
            <a:endParaRPr lang="en-US" altLang="zh-CN" smtClean="0">
              <a:ea typeface="SimSun" panose="02010600030101010101" pitchFamily="2" charset="-122"/>
            </a:endParaRPr>
          </a:p>
          <a:p>
            <a:r>
              <a:rPr lang="en-US" altLang="zh-CN" smtClean="0">
                <a:ea typeface="SimSun" panose="02010600030101010101" pitchFamily="2" charset="-122"/>
              </a:rPr>
              <a:t>Then, we analyzed the tables to compute statistics, and executed the queries against the partitioned tables.</a:t>
            </a:r>
          </a:p>
          <a:p>
            <a:endParaRPr lang="en-US" altLang="zh-CN" smtClean="0">
              <a:ea typeface="SimSun" panose="02010600030101010101" pitchFamily="2" charset="-122"/>
            </a:endParaRPr>
          </a:p>
          <a:p>
            <a:endParaRPr lang="zh-CN" altLang="en-US" smtClean="0">
              <a:ea typeface="SimSun" panose="02010600030101010101" pitchFamily="2" charset="-122"/>
            </a:endParaRPr>
          </a:p>
        </p:txBody>
      </p:sp>
      <p:grpSp>
        <p:nvGrpSpPr>
          <p:cNvPr id="2" name="Group 4"/>
          <p:cNvGrpSpPr>
            <a:grpSpLocks/>
          </p:cNvGrpSpPr>
          <p:nvPr/>
        </p:nvGrpSpPr>
        <p:grpSpPr bwMode="auto">
          <a:xfrm>
            <a:off x="884238" y="2732088"/>
            <a:ext cx="6918325" cy="1533525"/>
            <a:chOff x="0" y="0"/>
            <a:chExt cx="4514" cy="1001"/>
          </a:xfrm>
        </p:grpSpPr>
        <p:sp>
          <p:nvSpPr>
            <p:cNvPr id="259077" name="Rectangle 5"/>
            <p:cNvSpPr>
              <a:spLocks noChangeArrowheads="1"/>
            </p:cNvSpPr>
            <p:nvPr/>
          </p:nvSpPr>
          <p:spPr bwMode="auto">
            <a:xfrm>
              <a:off x="0" y="0"/>
              <a:ext cx="4514" cy="576"/>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59078" name="Group 6"/>
            <p:cNvGrpSpPr>
              <a:grpSpLocks/>
            </p:cNvGrpSpPr>
            <p:nvPr/>
          </p:nvGrpSpPr>
          <p:grpSpPr bwMode="auto">
            <a:xfrm>
              <a:off x="0" y="0"/>
              <a:ext cx="4514" cy="1001"/>
              <a:chOff x="0" y="0"/>
              <a:chExt cx="4514" cy="1001"/>
            </a:xfrm>
          </p:grpSpPr>
          <p:sp>
            <p:nvSpPr>
              <p:cNvPr id="259079" name="Rectangle 7"/>
              <p:cNvSpPr>
                <a:spLocks noChangeArrowheads="1"/>
              </p:cNvSpPr>
              <p:nvPr/>
            </p:nvSpPr>
            <p:spPr bwMode="auto">
              <a:xfrm>
                <a:off x="0" y="0"/>
                <a:ext cx="4514" cy="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59080" name="Rectangle 8"/>
              <p:cNvSpPr>
                <a:spLocks noChangeArrowheads="1"/>
              </p:cNvSpPr>
              <p:nvPr/>
            </p:nvSpPr>
            <p:spPr bwMode="auto">
              <a:xfrm>
                <a:off x="0" y="0"/>
                <a:ext cx="4514" cy="1001"/>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ea typeface="SimSun" panose="02010600030101010101" pitchFamily="2" charset="-122"/>
                  </a:rPr>
                  <a:t>INSERT INTO SALES_FORECAST_PR </a:t>
                </a:r>
              </a:p>
              <a:p>
                <a:pPr eaLnBrk="1" hangingPunct="1">
                  <a:lnSpc>
                    <a:spcPct val="100000"/>
                  </a:lnSpc>
                  <a:spcBef>
                    <a:spcPct val="0"/>
                  </a:spcBef>
                  <a:buClrTx/>
                  <a:buSzTx/>
                  <a:buFontTx/>
                  <a:buNone/>
                </a:pPr>
                <a:r>
                  <a:rPr lang="en-US" altLang="zh-CN" sz="1900" b="0">
                    <a:ea typeface="SimSun" panose="02010600030101010101" pitchFamily="2" charset="-122"/>
                  </a:rPr>
                  <a:t>	SELECT * FROM SALES_FORECAST;</a:t>
                </a:r>
                <a:br>
                  <a:rPr lang="en-US" altLang="zh-CN" sz="1900" b="0">
                    <a:ea typeface="SimSun" panose="02010600030101010101" pitchFamily="2" charset="-122"/>
                  </a:rPr>
                </a:br>
                <a:r>
                  <a:rPr lang="en-US" altLang="zh-CN" sz="1900" b="0">
                    <a:ea typeface="SimSun" panose="02010600030101010101" pitchFamily="2" charset="-122"/>
                  </a:rPr>
                  <a:t>INSERT INTO ACTUAL_SALES_PR </a:t>
                </a:r>
              </a:p>
              <a:p>
                <a:pPr eaLnBrk="1" hangingPunct="1">
                  <a:lnSpc>
                    <a:spcPct val="100000"/>
                  </a:lnSpc>
                  <a:spcBef>
                    <a:spcPct val="0"/>
                  </a:spcBef>
                  <a:buClrTx/>
                  <a:buSzTx/>
                  <a:buFontTx/>
                  <a:buNone/>
                </a:pPr>
                <a:r>
                  <a:rPr lang="en-US" altLang="zh-CN" sz="1900" b="0">
                    <a:ea typeface="SimSun" panose="02010600030101010101" pitchFamily="2" charset="-122"/>
                  </a:rPr>
                  <a:t>	SELECT * FROM ACTUAL_SALES;</a:t>
                </a:r>
                <a:br>
                  <a:rPr lang="en-US" altLang="zh-CN" sz="1900" b="0">
                    <a:ea typeface="SimSun" panose="02010600030101010101" pitchFamily="2" charset="-122"/>
                  </a:rPr>
                </a:br>
                <a:r>
                  <a:rPr lang="en-US" altLang="zh-CN" sz="1900" b="0">
                    <a:ea typeface="SimSun" panose="02010600030101010101" pitchFamily="2" charset="-122"/>
                  </a:rPr>
                  <a:t>COMMIT;</a:t>
                </a:r>
              </a:p>
            </p:txBody>
          </p:sp>
        </p:grpSp>
      </p:grpSp>
    </p:spTree>
    <p:extLst>
      <p:ext uri="{BB962C8B-B14F-4D97-AF65-F5344CB8AC3E}">
        <p14:creationId xmlns:p14="http://schemas.microsoft.com/office/powerpoint/2010/main" val="34171268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smtClean="0">
                <a:ea typeface="SimSun" panose="02010600030101010101" pitchFamily="2" charset="-122"/>
              </a:rPr>
              <a:t>Oracle Database Partitioning: Case Study</a:t>
            </a:r>
            <a:endParaRPr lang="zh-CN" altLang="en-US" smtClean="0">
              <a:ea typeface="SimSun" panose="02010600030101010101" pitchFamily="2" charset="-122"/>
            </a:endParaRPr>
          </a:p>
        </p:txBody>
      </p:sp>
      <p:sp>
        <p:nvSpPr>
          <p:cNvPr id="260099" name="Rectangle 3"/>
          <p:cNvSpPr>
            <a:spLocks noGrp="1" noChangeArrowheads="1"/>
          </p:cNvSpPr>
          <p:nvPr>
            <p:ph type="body" idx="1"/>
          </p:nvPr>
        </p:nvSpPr>
        <p:spPr>
          <a:xfrm>
            <a:off x="441325" y="1470025"/>
            <a:ext cx="7796213" cy="2039938"/>
          </a:xfrm>
        </p:spPr>
        <p:txBody>
          <a:bodyPr/>
          <a:lstStyle/>
          <a:p>
            <a:r>
              <a:rPr lang="en-US" altLang="zh-CN" smtClean="0">
                <a:ea typeface="SimSun" panose="02010600030101010101" pitchFamily="2" charset="-122"/>
              </a:rPr>
              <a:t>The results are interesting. Note that the queries on the partitioned tables execute much faster compared to the same queries on the corresponding non-partitioned tables. Everything else remaining the same, partitioning the tables improved the performance drastically.</a:t>
            </a:r>
          </a:p>
          <a:p>
            <a:endParaRPr lang="zh-CN" altLang="en-US" smtClean="0">
              <a:ea typeface="SimSun" panose="02010600030101010101" pitchFamily="2" charset="-122"/>
            </a:endParaRPr>
          </a:p>
        </p:txBody>
      </p:sp>
      <p:grpSp>
        <p:nvGrpSpPr>
          <p:cNvPr id="2" name="Group 4"/>
          <p:cNvGrpSpPr>
            <a:grpSpLocks/>
          </p:cNvGrpSpPr>
          <p:nvPr/>
        </p:nvGrpSpPr>
        <p:grpSpPr bwMode="auto">
          <a:xfrm>
            <a:off x="663575" y="3521075"/>
            <a:ext cx="6918325" cy="1244600"/>
            <a:chOff x="0" y="0"/>
            <a:chExt cx="4514" cy="813"/>
          </a:xfrm>
        </p:grpSpPr>
        <p:sp>
          <p:nvSpPr>
            <p:cNvPr id="260116" name="Rectangle 5"/>
            <p:cNvSpPr>
              <a:spLocks noChangeArrowheads="1"/>
            </p:cNvSpPr>
            <p:nvPr/>
          </p:nvSpPr>
          <p:spPr bwMode="auto">
            <a:xfrm>
              <a:off x="0" y="0"/>
              <a:ext cx="4514" cy="634"/>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60117" name="Group 6"/>
            <p:cNvGrpSpPr>
              <a:grpSpLocks/>
            </p:cNvGrpSpPr>
            <p:nvPr/>
          </p:nvGrpSpPr>
          <p:grpSpPr bwMode="auto">
            <a:xfrm>
              <a:off x="0" y="0"/>
              <a:ext cx="4514" cy="813"/>
              <a:chOff x="0" y="0"/>
              <a:chExt cx="4514" cy="813"/>
            </a:xfrm>
          </p:grpSpPr>
          <p:sp>
            <p:nvSpPr>
              <p:cNvPr id="260118" name="Rectangle 7"/>
              <p:cNvSpPr>
                <a:spLocks noChangeArrowheads="1"/>
              </p:cNvSpPr>
              <p:nvPr/>
            </p:nvSpPr>
            <p:spPr bwMode="auto">
              <a:xfrm>
                <a:off x="0" y="0"/>
                <a:ext cx="4514" cy="0"/>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0119" name="Rectangle 8"/>
              <p:cNvSpPr>
                <a:spLocks noChangeArrowheads="1"/>
              </p:cNvSpPr>
              <p:nvPr/>
            </p:nvSpPr>
            <p:spPr bwMode="auto">
              <a:xfrm>
                <a:off x="0" y="0"/>
                <a:ext cx="4514" cy="813"/>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ea typeface="SimSun" panose="02010600030101010101" pitchFamily="2" charset="-122"/>
                  </a:rPr>
                  <a:t>SELECT COUNT(*) ROM ACTUAL_SALES</a:t>
                </a:r>
                <a:br>
                  <a:rPr lang="en-US" altLang="zh-CN" sz="1900" b="0">
                    <a:ea typeface="SimSun" panose="02010600030101010101" pitchFamily="2" charset="-122"/>
                  </a:rPr>
                </a:br>
                <a:r>
                  <a:rPr lang="en-US" altLang="zh-CN" sz="1900" b="0">
                    <a:ea typeface="SimSun" panose="02010600030101010101" pitchFamily="2" charset="-122"/>
                  </a:rPr>
                  <a:t>WHERE PART_ID &lt; 1600 AND QUANTITY &lt; 500; </a:t>
                </a:r>
                <a:br>
                  <a:rPr lang="en-US" altLang="zh-CN" sz="1900" b="0">
                    <a:ea typeface="SimSun" panose="02010600030101010101" pitchFamily="2" charset="-122"/>
                  </a:rPr>
                </a:br>
                <a:r>
                  <a:rPr lang="en-US" altLang="zh-CN" sz="1900" b="0">
                    <a:ea typeface="SimSun" panose="02010600030101010101" pitchFamily="2" charset="-122"/>
                  </a:rPr>
                  <a:t>----------</a:t>
                </a:r>
                <a:br>
                  <a:rPr lang="en-US" altLang="zh-CN" sz="1900" b="0">
                    <a:ea typeface="SimSun" panose="02010600030101010101" pitchFamily="2" charset="-122"/>
                  </a:rPr>
                </a:br>
                <a:r>
                  <a:rPr lang="en-US" altLang="zh-CN" sz="1900" b="0">
                    <a:ea typeface="SimSun" panose="02010600030101010101" pitchFamily="2" charset="-122"/>
                  </a:rPr>
                  <a:t>29245</a:t>
                </a:r>
              </a:p>
            </p:txBody>
          </p:sp>
        </p:grpSp>
      </p:grpSp>
      <p:grpSp>
        <p:nvGrpSpPr>
          <p:cNvPr id="4" name="Group 9"/>
          <p:cNvGrpSpPr>
            <a:grpSpLocks/>
          </p:cNvGrpSpPr>
          <p:nvPr/>
        </p:nvGrpSpPr>
        <p:grpSpPr bwMode="auto">
          <a:xfrm>
            <a:off x="2433638" y="4329113"/>
            <a:ext cx="5075237" cy="422275"/>
            <a:chOff x="0" y="0"/>
            <a:chExt cx="4514" cy="422"/>
          </a:xfrm>
        </p:grpSpPr>
        <p:sp>
          <p:nvSpPr>
            <p:cNvPr id="260112" name="Rectangle 10"/>
            <p:cNvSpPr>
              <a:spLocks noChangeArrowheads="1"/>
            </p:cNvSpPr>
            <p:nvPr/>
          </p:nvSpPr>
          <p:spPr bwMode="auto">
            <a:xfrm>
              <a:off x="0" y="0"/>
              <a:ext cx="4514" cy="422"/>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60113" name="Group 11"/>
            <p:cNvGrpSpPr>
              <a:grpSpLocks/>
            </p:cNvGrpSpPr>
            <p:nvPr/>
          </p:nvGrpSpPr>
          <p:grpSpPr bwMode="auto">
            <a:xfrm>
              <a:off x="0" y="0"/>
              <a:ext cx="4514" cy="378"/>
              <a:chOff x="0" y="0"/>
              <a:chExt cx="4514" cy="378"/>
            </a:xfrm>
          </p:grpSpPr>
          <p:sp>
            <p:nvSpPr>
              <p:cNvPr id="260114" name="Rectangle 12"/>
              <p:cNvSpPr>
                <a:spLocks noChangeArrowheads="1"/>
              </p:cNvSpPr>
              <p:nvPr/>
            </p:nvSpPr>
            <p:spPr bwMode="auto">
              <a:xfrm>
                <a:off x="0" y="0"/>
                <a:ext cx="4514" cy="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0115" name="Rectangle 13"/>
              <p:cNvSpPr>
                <a:spLocks noChangeArrowheads="1"/>
              </p:cNvSpPr>
              <p:nvPr/>
            </p:nvSpPr>
            <p:spPr bwMode="auto">
              <a:xfrm>
                <a:off x="0" y="0"/>
                <a:ext cx="4514" cy="378"/>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rgbClr val="3366FF"/>
                    </a:solidFill>
                    <a:latin typeface="Courier New" panose="02070309020205020404" pitchFamily="49" charset="0"/>
                    <a:ea typeface="SimSun" panose="02010600030101010101" pitchFamily="2" charset="-122"/>
                  </a:rPr>
                  <a:t>Elapsed: 00:00:02.04</a:t>
                </a:r>
                <a:r>
                  <a:rPr lang="en-US" altLang="zh-CN" sz="1900" b="0">
                    <a:solidFill>
                      <a:srgbClr val="3366FF"/>
                    </a:solidFill>
                    <a:ea typeface="SimSun" panose="02010600030101010101" pitchFamily="2" charset="-122"/>
                  </a:rPr>
                  <a:t> </a:t>
                </a:r>
              </a:p>
            </p:txBody>
          </p:sp>
        </p:grpSp>
      </p:grpSp>
      <p:grpSp>
        <p:nvGrpSpPr>
          <p:cNvPr id="6" name="Group 14"/>
          <p:cNvGrpSpPr>
            <a:grpSpLocks/>
          </p:cNvGrpSpPr>
          <p:nvPr/>
        </p:nvGrpSpPr>
        <p:grpSpPr bwMode="auto">
          <a:xfrm>
            <a:off x="668338" y="5006975"/>
            <a:ext cx="7427912" cy="1382713"/>
            <a:chOff x="0" y="0"/>
            <a:chExt cx="4514" cy="903"/>
          </a:xfrm>
        </p:grpSpPr>
        <p:sp>
          <p:nvSpPr>
            <p:cNvPr id="260108" name="Rectangle 15"/>
            <p:cNvSpPr>
              <a:spLocks noChangeArrowheads="1"/>
            </p:cNvSpPr>
            <p:nvPr/>
          </p:nvSpPr>
          <p:spPr bwMode="auto">
            <a:xfrm>
              <a:off x="0" y="0"/>
              <a:ext cx="4514" cy="73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60109" name="Group 16"/>
            <p:cNvGrpSpPr>
              <a:grpSpLocks/>
            </p:cNvGrpSpPr>
            <p:nvPr/>
          </p:nvGrpSpPr>
          <p:grpSpPr bwMode="auto">
            <a:xfrm>
              <a:off x="0" y="0"/>
              <a:ext cx="4514" cy="903"/>
              <a:chOff x="0" y="0"/>
              <a:chExt cx="4514" cy="903"/>
            </a:xfrm>
          </p:grpSpPr>
          <p:sp>
            <p:nvSpPr>
              <p:cNvPr id="260110" name="Rectangle 17"/>
              <p:cNvSpPr>
                <a:spLocks noChangeArrowheads="1"/>
              </p:cNvSpPr>
              <p:nvPr/>
            </p:nvSpPr>
            <p:spPr bwMode="auto">
              <a:xfrm>
                <a:off x="0" y="0"/>
                <a:ext cx="4514" cy="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0111" name="Rectangle 18"/>
              <p:cNvSpPr>
                <a:spLocks noChangeArrowheads="1"/>
              </p:cNvSpPr>
              <p:nvPr/>
            </p:nvSpPr>
            <p:spPr bwMode="auto">
              <a:xfrm>
                <a:off x="0" y="0"/>
                <a:ext cx="4514" cy="903"/>
              </a:xfrm>
              <a:prstGeom prst="rect">
                <a:avLst/>
              </a:prstGeom>
              <a:solidFill>
                <a:srgbClr val="CC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700" b="0">
                    <a:ea typeface="SimSun" panose="02010600030101010101" pitchFamily="2" charset="-122"/>
                  </a:rPr>
                  <a:t>SELECT COUNT(*) FROM SALES_FORECAST F, ACTUAL_SALES S</a:t>
                </a:r>
                <a:br>
                  <a:rPr lang="en-US" altLang="zh-CN" sz="1700" b="0">
                    <a:ea typeface="SimSun" panose="02010600030101010101" pitchFamily="2" charset="-122"/>
                  </a:rPr>
                </a:br>
                <a:r>
                  <a:rPr lang="en-US" altLang="zh-CN" sz="1700" b="0">
                    <a:ea typeface="SimSun" panose="02010600030101010101" pitchFamily="2" charset="-122"/>
                  </a:rPr>
                  <a:t>WHERE S.PART_ID = F.PART_ID AND S.SALE_DATE = F.FORECAST_DATE AND S.QUANTITY &gt; F.QUANTITY; </a:t>
                </a:r>
                <a:br>
                  <a:rPr lang="en-US" altLang="zh-CN" sz="1700" b="0">
                    <a:ea typeface="SimSun" panose="02010600030101010101" pitchFamily="2" charset="-122"/>
                  </a:rPr>
                </a:br>
                <a:r>
                  <a:rPr lang="en-US" altLang="zh-CN" sz="1700" b="0">
                    <a:ea typeface="SimSun" panose="02010600030101010101" pitchFamily="2" charset="-122"/>
                  </a:rPr>
                  <a:t>----------</a:t>
                </a:r>
                <a:br>
                  <a:rPr lang="en-US" altLang="zh-CN" sz="1700" b="0">
                    <a:ea typeface="SimSun" panose="02010600030101010101" pitchFamily="2" charset="-122"/>
                  </a:rPr>
                </a:br>
                <a:r>
                  <a:rPr lang="en-US" altLang="zh-CN" sz="1700" b="0">
                    <a:ea typeface="SimSun" panose="02010600030101010101" pitchFamily="2" charset="-122"/>
                  </a:rPr>
                  <a:t>1825057</a:t>
                </a:r>
              </a:p>
            </p:txBody>
          </p:sp>
        </p:grpSp>
      </p:grpSp>
      <p:grpSp>
        <p:nvGrpSpPr>
          <p:cNvPr id="8" name="Group 19"/>
          <p:cNvGrpSpPr>
            <a:grpSpLocks/>
          </p:cNvGrpSpPr>
          <p:nvPr/>
        </p:nvGrpSpPr>
        <p:grpSpPr bwMode="auto">
          <a:xfrm>
            <a:off x="2579688" y="5981700"/>
            <a:ext cx="5075237" cy="422275"/>
            <a:chOff x="0" y="0"/>
            <a:chExt cx="4514" cy="422"/>
          </a:xfrm>
        </p:grpSpPr>
        <p:sp>
          <p:nvSpPr>
            <p:cNvPr id="260104" name="Rectangle 20"/>
            <p:cNvSpPr>
              <a:spLocks noChangeArrowheads="1"/>
            </p:cNvSpPr>
            <p:nvPr/>
          </p:nvSpPr>
          <p:spPr bwMode="auto">
            <a:xfrm>
              <a:off x="0" y="0"/>
              <a:ext cx="4514" cy="422"/>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60105" name="Group 21"/>
            <p:cNvGrpSpPr>
              <a:grpSpLocks/>
            </p:cNvGrpSpPr>
            <p:nvPr/>
          </p:nvGrpSpPr>
          <p:grpSpPr bwMode="auto">
            <a:xfrm>
              <a:off x="0" y="0"/>
              <a:ext cx="4514" cy="378"/>
              <a:chOff x="0" y="0"/>
              <a:chExt cx="4514" cy="378"/>
            </a:xfrm>
          </p:grpSpPr>
          <p:sp>
            <p:nvSpPr>
              <p:cNvPr id="260106" name="Rectangle 22"/>
              <p:cNvSpPr>
                <a:spLocks noChangeArrowheads="1"/>
              </p:cNvSpPr>
              <p:nvPr/>
            </p:nvSpPr>
            <p:spPr bwMode="auto">
              <a:xfrm>
                <a:off x="0" y="0"/>
                <a:ext cx="4514" cy="0"/>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0107" name="Rectangle 23"/>
              <p:cNvSpPr>
                <a:spLocks noChangeArrowheads="1"/>
              </p:cNvSpPr>
              <p:nvPr/>
            </p:nvSpPr>
            <p:spPr bwMode="auto">
              <a:xfrm>
                <a:off x="0" y="0"/>
                <a:ext cx="4514" cy="378"/>
              </a:xfrm>
              <a:prstGeom prst="rect">
                <a:avLst/>
              </a:prstGeom>
              <a:solidFill>
                <a:srgbClr val="FFFFFF"/>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rgbClr val="3366FF"/>
                    </a:solidFill>
                    <a:latin typeface="Courier New" panose="02070309020205020404" pitchFamily="49" charset="0"/>
                    <a:ea typeface="SimSun" panose="02010600030101010101" pitchFamily="2" charset="-122"/>
                  </a:rPr>
                  <a:t>Elapsed: 00:01:54.05</a:t>
                </a:r>
                <a:r>
                  <a:rPr lang="en-US" altLang="zh-CN" sz="1900" b="0">
                    <a:solidFill>
                      <a:srgbClr val="3366FF"/>
                    </a:solidFill>
                    <a:ea typeface="SimSun" panose="02010600030101010101" pitchFamily="2" charset="-122"/>
                  </a:rPr>
                  <a:t> </a:t>
                </a:r>
              </a:p>
            </p:txBody>
          </p:sp>
        </p:grpSp>
      </p:grpSp>
    </p:spTree>
    <p:extLst>
      <p:ext uri="{BB962C8B-B14F-4D97-AF65-F5344CB8AC3E}">
        <p14:creationId xmlns:p14="http://schemas.microsoft.com/office/powerpoint/2010/main" val="7957709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ltLang="zh-CN" smtClean="0">
                <a:ea typeface="SimSun" panose="02010600030101010101" pitchFamily="2" charset="-122"/>
              </a:rPr>
              <a:t>Oracle Database Partitioning: Case Study</a:t>
            </a:r>
            <a:endParaRPr lang="zh-CN" altLang="en-US" smtClean="0">
              <a:ea typeface="SimSun" panose="02010600030101010101" pitchFamily="2" charset="-122"/>
            </a:endParaRPr>
          </a:p>
        </p:txBody>
      </p:sp>
      <p:sp>
        <p:nvSpPr>
          <p:cNvPr id="262147" name="Rectangle 3"/>
          <p:cNvSpPr>
            <a:spLocks noGrp="1" noChangeArrowheads="1"/>
          </p:cNvSpPr>
          <p:nvPr>
            <p:ph type="body" idx="1"/>
          </p:nvPr>
        </p:nvSpPr>
        <p:spPr>
          <a:xfrm>
            <a:off x="588963" y="1103313"/>
            <a:ext cx="7127875" cy="3484562"/>
          </a:xfrm>
        </p:spPr>
        <p:txBody>
          <a:bodyPr/>
          <a:lstStyle/>
          <a:p>
            <a:r>
              <a:rPr lang="en-US" altLang="zh-CN" smtClean="0">
                <a:ea typeface="SimSun" panose="02010600030101010101" pitchFamily="2" charset="-122"/>
              </a:rPr>
              <a:t>Performance Analysis(Query1)</a:t>
            </a:r>
          </a:p>
          <a:p>
            <a:pPr lvl="1"/>
            <a:r>
              <a:rPr lang="en-US" altLang="zh-CN" smtClean="0">
                <a:latin typeface="Arial Black" panose="020B0A04020102020204" pitchFamily="34" charset="0"/>
                <a:ea typeface="SimSun" panose="02010600030101010101" pitchFamily="2" charset="-122"/>
              </a:rPr>
              <a:t>Nopartition </a:t>
            </a:r>
          </a:p>
          <a:p>
            <a:pPr lvl="1"/>
            <a:endParaRPr lang="en-US" altLang="zh-CN" smtClean="0">
              <a:latin typeface="Arial Black" panose="020B0A04020102020204" pitchFamily="34" charset="0"/>
              <a:ea typeface="SimSun" panose="02010600030101010101" pitchFamily="2" charset="-122"/>
            </a:endParaRPr>
          </a:p>
          <a:p>
            <a:pPr lvl="1"/>
            <a:endParaRPr lang="en-US" altLang="zh-CN" smtClean="0">
              <a:latin typeface="Verdana" panose="020B0604030504040204" pitchFamily="34" charset="0"/>
              <a:ea typeface="SimSun" panose="02010600030101010101" pitchFamily="2" charset="-122"/>
            </a:endParaRPr>
          </a:p>
          <a:p>
            <a:pPr lvl="1"/>
            <a:endParaRPr lang="en-US" altLang="zh-CN" smtClean="0">
              <a:latin typeface="Verdana" panose="020B0604030504040204" pitchFamily="34" charset="0"/>
              <a:ea typeface="SimSun" panose="02010600030101010101" pitchFamily="2" charset="-122"/>
            </a:endParaRPr>
          </a:p>
          <a:p>
            <a:pPr lvl="1"/>
            <a:endParaRPr lang="en-US" altLang="zh-CN" smtClean="0">
              <a:latin typeface="Verdana" panose="020B0604030504040204" pitchFamily="34" charset="0"/>
              <a:ea typeface="SimSun" panose="02010600030101010101" pitchFamily="2" charset="-122"/>
            </a:endParaRPr>
          </a:p>
          <a:p>
            <a:pPr lvl="1"/>
            <a:endParaRPr lang="en-US" altLang="zh-CN" smtClean="0">
              <a:latin typeface="Verdana" panose="020B0604030504040204" pitchFamily="34" charset="0"/>
              <a:ea typeface="SimSun" panose="02010600030101010101" pitchFamily="2" charset="-122"/>
            </a:endParaRPr>
          </a:p>
          <a:p>
            <a:pPr lvl="1"/>
            <a:r>
              <a:rPr lang="en-US" altLang="zh-CN" smtClean="0">
                <a:latin typeface="Arial Black" panose="020B0A04020102020204" pitchFamily="34" charset="0"/>
                <a:ea typeface="SimSun" panose="02010600030101010101" pitchFamily="2" charset="-122"/>
              </a:rPr>
              <a:t>partition </a:t>
            </a:r>
          </a:p>
          <a:p>
            <a:endParaRPr lang="zh-CN" altLang="en-US" smtClean="0">
              <a:ea typeface="SimSun" panose="02010600030101010101" pitchFamily="2" charset="-122"/>
            </a:endParaRPr>
          </a:p>
        </p:txBody>
      </p:sp>
      <p:grpSp>
        <p:nvGrpSpPr>
          <p:cNvPr id="262148" name="Group 4"/>
          <p:cNvGrpSpPr>
            <a:grpSpLocks/>
          </p:cNvGrpSpPr>
          <p:nvPr/>
        </p:nvGrpSpPr>
        <p:grpSpPr bwMode="auto">
          <a:xfrm>
            <a:off x="588963" y="1838325"/>
            <a:ext cx="7869237" cy="2019300"/>
            <a:chOff x="96" y="1200"/>
            <a:chExt cx="5760" cy="1319"/>
          </a:xfrm>
        </p:grpSpPr>
        <p:sp>
          <p:nvSpPr>
            <p:cNvPr id="262164" name="Rectangle 5"/>
            <p:cNvSpPr>
              <a:spLocks noChangeArrowheads="1"/>
            </p:cNvSpPr>
            <p:nvPr/>
          </p:nvSpPr>
          <p:spPr bwMode="auto">
            <a:xfrm>
              <a:off x="96" y="1200"/>
              <a:ext cx="5760" cy="221"/>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call     count       cpu    elapsed       disk      query    current        rows</a:t>
              </a:r>
              <a:endParaRPr lang="en-US" altLang="zh-CN" sz="1900" b="0">
                <a:solidFill>
                  <a:schemeClr val="bg1"/>
                </a:solidFill>
                <a:ea typeface="SimSun" panose="02010600030101010101" pitchFamily="2" charset="-122"/>
              </a:endParaRPr>
            </a:p>
          </p:txBody>
        </p:sp>
        <p:sp>
          <p:nvSpPr>
            <p:cNvPr id="262165" name="Rectangle 6"/>
            <p:cNvSpPr>
              <a:spLocks noChangeArrowheads="1"/>
            </p:cNvSpPr>
            <p:nvPr/>
          </p:nvSpPr>
          <p:spPr bwMode="auto">
            <a:xfrm>
              <a:off x="96" y="1392"/>
              <a:ext cx="5760" cy="221"/>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 ------  -------- ---------- ---------- ---------- ----------  ----------</a:t>
              </a:r>
              <a:endParaRPr lang="zh-CN" altLang="en-US" sz="1900" b="0">
                <a:solidFill>
                  <a:schemeClr val="bg1"/>
                </a:solidFill>
                <a:ea typeface="SimSun" panose="02010600030101010101" pitchFamily="2" charset="-122"/>
              </a:endParaRPr>
            </a:p>
          </p:txBody>
        </p:sp>
        <p:sp>
          <p:nvSpPr>
            <p:cNvPr id="262166" name="Rectangle 7"/>
            <p:cNvSpPr>
              <a:spLocks noChangeArrowheads="1"/>
            </p:cNvSpPr>
            <p:nvPr/>
          </p:nvSpPr>
          <p:spPr bwMode="auto">
            <a:xfrm>
              <a:off x="96" y="1546"/>
              <a:ext cx="5760" cy="221"/>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Parse        1      0.00       0.01          0          0                 0           0</a:t>
              </a:r>
              <a:endParaRPr lang="en-US" altLang="zh-CN" sz="1900" b="0">
                <a:solidFill>
                  <a:schemeClr val="bg1"/>
                </a:solidFill>
                <a:ea typeface="SimSun" panose="02010600030101010101" pitchFamily="2" charset="-122"/>
              </a:endParaRPr>
            </a:p>
          </p:txBody>
        </p:sp>
        <p:sp>
          <p:nvSpPr>
            <p:cNvPr id="262167" name="Rectangle 8"/>
            <p:cNvSpPr>
              <a:spLocks noChangeArrowheads="1"/>
            </p:cNvSpPr>
            <p:nvPr/>
          </p:nvSpPr>
          <p:spPr bwMode="auto">
            <a:xfrm>
              <a:off x="96" y="1728"/>
              <a:ext cx="5760" cy="221"/>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Execute    1      0.00       0.00          0          0                  0           0</a:t>
              </a:r>
              <a:endParaRPr lang="en-US" altLang="zh-CN" sz="1900" b="0">
                <a:solidFill>
                  <a:schemeClr val="bg1"/>
                </a:solidFill>
                <a:ea typeface="SimSun" panose="02010600030101010101" pitchFamily="2" charset="-122"/>
              </a:endParaRPr>
            </a:p>
          </p:txBody>
        </p:sp>
        <p:sp>
          <p:nvSpPr>
            <p:cNvPr id="262168" name="Rectangle 9"/>
            <p:cNvSpPr>
              <a:spLocks noChangeArrowheads="1"/>
            </p:cNvSpPr>
            <p:nvPr/>
          </p:nvSpPr>
          <p:spPr bwMode="auto">
            <a:xfrm>
              <a:off x="96" y="1920"/>
              <a:ext cx="5760" cy="221"/>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Fetch        2      2.54       7.96      10535      10616          0           1</a:t>
              </a:r>
              <a:endParaRPr lang="en-US" altLang="zh-CN" sz="1900" b="0">
                <a:solidFill>
                  <a:schemeClr val="bg1"/>
                </a:solidFill>
                <a:ea typeface="SimSun" panose="02010600030101010101" pitchFamily="2" charset="-122"/>
              </a:endParaRPr>
            </a:p>
          </p:txBody>
        </p:sp>
        <p:sp>
          <p:nvSpPr>
            <p:cNvPr id="262169" name="Rectangle 10"/>
            <p:cNvSpPr>
              <a:spLocks noChangeArrowheads="1"/>
            </p:cNvSpPr>
            <p:nvPr/>
          </p:nvSpPr>
          <p:spPr bwMode="auto">
            <a:xfrm>
              <a:off x="96" y="2112"/>
              <a:ext cx="5760" cy="407"/>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 ------  -------- ---------- ---------- ---------- ----------  ----------</a:t>
              </a:r>
            </a:p>
            <a:p>
              <a:pPr eaLnBrk="1" hangingPunct="1">
                <a:lnSpc>
                  <a:spcPct val="100000"/>
                </a:lnSpc>
                <a:spcBef>
                  <a:spcPct val="0"/>
                </a:spcBef>
                <a:buClrTx/>
                <a:buSzTx/>
                <a:buFontTx/>
                <a:buNone/>
              </a:pPr>
              <a:r>
                <a:rPr lang="en-US" altLang="zh-CN" sz="1900" b="0">
                  <a:solidFill>
                    <a:schemeClr val="bg1"/>
                  </a:solidFill>
                  <a:ea typeface="SimSun" panose="02010600030101010101" pitchFamily="2" charset="-122"/>
                  <a:cs typeface="Times New Roman" panose="02020603050405020304" pitchFamily="18" charset="0"/>
                </a:rPr>
                <a:t>total          4      2.54       7.98      10535      10616           0           1</a:t>
              </a:r>
              <a:r>
                <a:rPr lang="en-US" altLang="zh-CN" sz="1900" b="0">
                  <a:solidFill>
                    <a:schemeClr val="bg1"/>
                  </a:solidFill>
                  <a:ea typeface="SimSun" panose="02010600030101010101" pitchFamily="2" charset="-122"/>
                </a:rPr>
                <a:t> </a:t>
              </a:r>
            </a:p>
          </p:txBody>
        </p:sp>
      </p:grpSp>
      <p:grpSp>
        <p:nvGrpSpPr>
          <p:cNvPr id="262149" name="Group 11"/>
          <p:cNvGrpSpPr>
            <a:grpSpLocks/>
          </p:cNvGrpSpPr>
          <p:nvPr/>
        </p:nvGrpSpPr>
        <p:grpSpPr bwMode="auto">
          <a:xfrm>
            <a:off x="588963" y="4421188"/>
            <a:ext cx="8016875" cy="2127250"/>
            <a:chOff x="240" y="2688"/>
            <a:chExt cx="5760" cy="1389"/>
          </a:xfrm>
        </p:grpSpPr>
        <p:sp>
          <p:nvSpPr>
            <p:cNvPr id="262157" name="Rectangle 12"/>
            <p:cNvSpPr>
              <a:spLocks noChangeArrowheads="1"/>
            </p:cNvSpPr>
            <p:nvPr/>
          </p:nvSpPr>
          <p:spPr bwMode="auto">
            <a:xfrm>
              <a:off x="240" y="2688"/>
              <a:ext cx="5760" cy="218"/>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call     count       cpu    elapsed       disk      query    current        rows</a:t>
              </a:r>
              <a:endParaRPr lang="en-US" altLang="zh-CN" sz="1900" b="0">
                <a:solidFill>
                  <a:schemeClr val="bg1"/>
                </a:solidFill>
                <a:ea typeface="SimSun" panose="02010600030101010101" pitchFamily="2" charset="-122"/>
              </a:endParaRPr>
            </a:p>
          </p:txBody>
        </p:sp>
        <p:sp>
          <p:nvSpPr>
            <p:cNvPr id="262158" name="Rectangle 13"/>
            <p:cNvSpPr>
              <a:spLocks noChangeArrowheads="1"/>
            </p:cNvSpPr>
            <p:nvPr/>
          </p:nvSpPr>
          <p:spPr bwMode="auto">
            <a:xfrm>
              <a:off x="240" y="2908"/>
              <a:ext cx="5760" cy="217"/>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 ------  -------- ---------- ---------- ---------- ----------  ----------</a:t>
              </a:r>
              <a:endParaRPr lang="zh-CN" altLang="en-US" sz="1900" b="0">
                <a:solidFill>
                  <a:schemeClr val="bg1"/>
                </a:solidFill>
                <a:ea typeface="SimSun" panose="02010600030101010101" pitchFamily="2" charset="-122"/>
              </a:endParaRPr>
            </a:p>
          </p:txBody>
        </p:sp>
        <p:sp>
          <p:nvSpPr>
            <p:cNvPr id="262159" name="Rectangle 14"/>
            <p:cNvSpPr>
              <a:spLocks noChangeArrowheads="1"/>
            </p:cNvSpPr>
            <p:nvPr/>
          </p:nvSpPr>
          <p:spPr bwMode="auto">
            <a:xfrm>
              <a:off x="240" y="3072"/>
              <a:ext cx="5760" cy="217"/>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Parse        1      0.01       0.00          0          0               0           0</a:t>
              </a:r>
              <a:endParaRPr lang="en-US" altLang="zh-CN" sz="1900" b="0">
                <a:solidFill>
                  <a:schemeClr val="bg1"/>
                </a:solidFill>
                <a:ea typeface="SimSun" panose="02010600030101010101" pitchFamily="2" charset="-122"/>
              </a:endParaRPr>
            </a:p>
          </p:txBody>
        </p:sp>
        <p:sp>
          <p:nvSpPr>
            <p:cNvPr id="262160" name="Rectangle 15"/>
            <p:cNvSpPr>
              <a:spLocks noChangeArrowheads="1"/>
            </p:cNvSpPr>
            <p:nvPr/>
          </p:nvSpPr>
          <p:spPr bwMode="auto">
            <a:xfrm>
              <a:off x="240" y="3283"/>
              <a:ext cx="5760" cy="218"/>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Execute    1      0.00       0.00          0          0               0           0</a:t>
              </a:r>
              <a:endParaRPr lang="en-US" altLang="zh-CN" sz="1900" b="0">
                <a:solidFill>
                  <a:schemeClr val="bg1"/>
                </a:solidFill>
                <a:ea typeface="SimSun" panose="02010600030101010101" pitchFamily="2" charset="-122"/>
              </a:endParaRPr>
            </a:p>
          </p:txBody>
        </p:sp>
        <p:sp>
          <p:nvSpPr>
            <p:cNvPr id="262161" name="Rectangle 16"/>
            <p:cNvSpPr>
              <a:spLocks noChangeArrowheads="1"/>
            </p:cNvSpPr>
            <p:nvPr/>
          </p:nvSpPr>
          <p:spPr bwMode="auto">
            <a:xfrm>
              <a:off x="240" y="3475"/>
              <a:ext cx="5760" cy="217"/>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Fetch        2      0.77       2.36       2124       2134         0           1</a:t>
              </a:r>
              <a:endParaRPr lang="en-US" altLang="zh-CN" sz="1900" b="0">
                <a:solidFill>
                  <a:schemeClr val="bg1"/>
                </a:solidFill>
                <a:ea typeface="SimSun" panose="02010600030101010101" pitchFamily="2" charset="-122"/>
              </a:endParaRPr>
            </a:p>
          </p:txBody>
        </p:sp>
        <p:sp>
          <p:nvSpPr>
            <p:cNvPr id="262162" name="Rectangle 17"/>
            <p:cNvSpPr>
              <a:spLocks noChangeArrowheads="1"/>
            </p:cNvSpPr>
            <p:nvPr/>
          </p:nvSpPr>
          <p:spPr bwMode="auto">
            <a:xfrm>
              <a:off x="240" y="3667"/>
              <a:ext cx="5760" cy="217"/>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 ------  -------- ---------- ---------- ---------- ----------  ----------</a:t>
              </a:r>
              <a:endParaRPr lang="zh-CN" altLang="en-US" sz="1900" b="0">
                <a:solidFill>
                  <a:schemeClr val="bg1"/>
                </a:solidFill>
                <a:ea typeface="SimSun" panose="02010600030101010101" pitchFamily="2" charset="-122"/>
              </a:endParaRPr>
            </a:p>
          </p:txBody>
        </p:sp>
        <p:sp>
          <p:nvSpPr>
            <p:cNvPr id="262163" name="Rectangle 18"/>
            <p:cNvSpPr>
              <a:spLocks noChangeArrowheads="1"/>
            </p:cNvSpPr>
            <p:nvPr/>
          </p:nvSpPr>
          <p:spPr bwMode="auto">
            <a:xfrm>
              <a:off x="240" y="3859"/>
              <a:ext cx="5760" cy="218"/>
            </a:xfrm>
            <a:prstGeom prst="rect">
              <a:avLst/>
            </a:prstGeom>
            <a:solidFill>
              <a:schemeClr val="tx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total        4        0.78       2.37       2124       2134          0           1</a:t>
              </a:r>
              <a:r>
                <a:rPr lang="en-US" altLang="zh-CN" sz="1900" b="0">
                  <a:solidFill>
                    <a:schemeClr val="bg1"/>
                  </a:solidFill>
                  <a:ea typeface="SimSun" panose="02010600030101010101" pitchFamily="2" charset="-122"/>
                </a:rPr>
                <a:t> </a:t>
              </a:r>
            </a:p>
          </p:txBody>
        </p:sp>
      </p:grpSp>
      <p:sp>
        <p:nvSpPr>
          <p:cNvPr id="370707" name="Oval 19"/>
          <p:cNvSpPr>
            <a:spLocks noChangeArrowheads="1"/>
          </p:cNvSpPr>
          <p:nvPr/>
        </p:nvSpPr>
        <p:spPr bwMode="auto">
          <a:xfrm>
            <a:off x="3971925" y="2940050"/>
            <a:ext cx="2279650" cy="441325"/>
          </a:xfrm>
          <a:prstGeom prst="ellipse">
            <a:avLst/>
          </a:prstGeom>
          <a:noFill/>
          <a:ln w="28575">
            <a:solidFill>
              <a:srgbClr val="FF0000"/>
            </a:solidFill>
            <a:prstDash val="dashDot"/>
            <a:round/>
            <a:headEnd type="none" w="sm" len="sm"/>
            <a:tailEnd type="none" w="sm" len="sm"/>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370708" name="Oval 20"/>
          <p:cNvSpPr>
            <a:spLocks noChangeArrowheads="1"/>
          </p:cNvSpPr>
          <p:nvPr/>
        </p:nvSpPr>
        <p:spPr bwMode="auto">
          <a:xfrm>
            <a:off x="4044950" y="5597525"/>
            <a:ext cx="2281238" cy="441325"/>
          </a:xfrm>
          <a:prstGeom prst="ellipse">
            <a:avLst/>
          </a:prstGeom>
          <a:noFill/>
          <a:ln w="28575">
            <a:solidFill>
              <a:srgbClr val="FF0000"/>
            </a:solidFill>
            <a:prstDash val="dashDot"/>
            <a:round/>
            <a:headEnd type="none" w="sm" len="sm"/>
            <a:tailEnd type="none" w="sm" len="sm"/>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4" name="Group 21"/>
          <p:cNvGrpSpPr>
            <a:grpSpLocks/>
          </p:cNvGrpSpPr>
          <p:nvPr/>
        </p:nvGrpSpPr>
        <p:grpSpPr bwMode="auto">
          <a:xfrm>
            <a:off x="1460500" y="4387850"/>
            <a:ext cx="6918325" cy="588963"/>
            <a:chOff x="0" y="0"/>
            <a:chExt cx="4514" cy="384"/>
          </a:xfrm>
        </p:grpSpPr>
        <p:sp>
          <p:nvSpPr>
            <p:cNvPr id="262153" name="Rectangle 22"/>
            <p:cNvSpPr>
              <a:spLocks noChangeArrowheads="1"/>
            </p:cNvSpPr>
            <p:nvPr/>
          </p:nvSpPr>
          <p:spPr bwMode="auto">
            <a:xfrm>
              <a:off x="0" y="0"/>
              <a:ext cx="4514" cy="384"/>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grpSp>
          <p:nvGrpSpPr>
            <p:cNvPr id="262154" name="Group 23"/>
            <p:cNvGrpSpPr>
              <a:grpSpLocks/>
            </p:cNvGrpSpPr>
            <p:nvPr/>
          </p:nvGrpSpPr>
          <p:grpSpPr bwMode="auto">
            <a:xfrm>
              <a:off x="0" y="0"/>
              <a:ext cx="4514" cy="288"/>
              <a:chOff x="0" y="0"/>
              <a:chExt cx="4514" cy="288"/>
            </a:xfrm>
          </p:grpSpPr>
          <p:sp>
            <p:nvSpPr>
              <p:cNvPr id="262155" name="Rectangle 24"/>
              <p:cNvSpPr>
                <a:spLocks noChangeArrowheads="1"/>
              </p:cNvSpPr>
              <p:nvPr/>
            </p:nvSpPr>
            <p:spPr bwMode="auto">
              <a:xfrm>
                <a:off x="0" y="0"/>
                <a:ext cx="4514" cy="0"/>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endParaRPr lang="zh-CN" altLang="en-US" sz="1600">
                  <a:ea typeface="SimSun" panose="02010600030101010101" pitchFamily="2" charset="-122"/>
                </a:endParaRPr>
              </a:p>
            </p:txBody>
          </p:sp>
          <p:sp>
            <p:nvSpPr>
              <p:cNvPr id="262156" name="Rectangle 25"/>
              <p:cNvSpPr>
                <a:spLocks noChangeArrowheads="1"/>
              </p:cNvSpPr>
              <p:nvPr/>
            </p:nvSpPr>
            <p:spPr bwMode="auto">
              <a:xfrm>
                <a:off x="0" y="0"/>
                <a:ext cx="4514" cy="28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4412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2300">
                    <a:solidFill>
                      <a:srgbClr val="3366FF"/>
                    </a:solidFill>
                    <a:ea typeface="SimSun" panose="02010600030101010101" pitchFamily="2" charset="-122"/>
                  </a:rPr>
                  <a:t>only 1/5th of the physical disk reads ?</a:t>
                </a:r>
              </a:p>
            </p:txBody>
          </p:sp>
        </p:grpSp>
      </p:grpSp>
    </p:spTree>
    <p:extLst>
      <p:ext uri="{BB962C8B-B14F-4D97-AF65-F5344CB8AC3E}">
        <p14:creationId xmlns:p14="http://schemas.microsoft.com/office/powerpoint/2010/main" val="43768171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0707"/>
                                        </p:tgtEl>
                                        <p:attrNameLst>
                                          <p:attrName>style.visibility</p:attrName>
                                        </p:attrNameLst>
                                      </p:cBhvr>
                                      <p:to>
                                        <p:strVal val="visible"/>
                                      </p:to>
                                    </p:set>
                                    <p:animEffect transition="in" filter="dissolve">
                                      <p:cBhvr>
                                        <p:cTn id="7" dur="500"/>
                                        <p:tgtEl>
                                          <p:spTgt spid="370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0708"/>
                                        </p:tgtEl>
                                        <p:attrNameLst>
                                          <p:attrName>style.visibility</p:attrName>
                                        </p:attrNameLst>
                                      </p:cBhvr>
                                      <p:to>
                                        <p:strVal val="visible"/>
                                      </p:to>
                                    </p:set>
                                    <p:animEffect transition="in" filter="dissolve">
                                      <p:cBhvr>
                                        <p:cTn id="12" dur="500"/>
                                        <p:tgtEl>
                                          <p:spTgt spid="370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07" grpId="0" animBg="1"/>
      <p:bldP spid="37070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smtClean="0">
                <a:ea typeface="SimSun" panose="02010600030101010101" pitchFamily="2" charset="-122"/>
              </a:rPr>
              <a:t>Oracle Database Partitioning: Case Study</a:t>
            </a:r>
            <a:endParaRPr lang="zh-CN" altLang="en-US" smtClean="0">
              <a:ea typeface="SimSun" panose="02010600030101010101" pitchFamily="2" charset="-122"/>
            </a:endParaRPr>
          </a:p>
        </p:txBody>
      </p:sp>
      <p:sp>
        <p:nvSpPr>
          <p:cNvPr id="266243" name="Rectangle 3"/>
          <p:cNvSpPr>
            <a:spLocks noGrp="1" noChangeArrowheads="1"/>
          </p:cNvSpPr>
          <p:nvPr>
            <p:ph type="body" idx="1"/>
          </p:nvPr>
        </p:nvSpPr>
        <p:spPr>
          <a:xfrm>
            <a:off x="309563" y="1147763"/>
            <a:ext cx="8221662" cy="3751262"/>
          </a:xfrm>
        </p:spPr>
        <p:txBody>
          <a:bodyPr/>
          <a:lstStyle/>
          <a:p>
            <a:r>
              <a:rPr lang="en-US" altLang="zh-CN" sz="2200" smtClean="0">
                <a:ea typeface="SimSun" panose="02010600030101010101" pitchFamily="2" charset="-122"/>
              </a:rPr>
              <a:t>Execution plan of the query on the non-partitioned table</a:t>
            </a:r>
            <a:r>
              <a:rPr lang="en-US" altLang="zh-CN" smtClean="0">
                <a:ea typeface="SimSun" panose="02010600030101010101" pitchFamily="2" charset="-122"/>
              </a:rPr>
              <a:t> </a:t>
            </a:r>
          </a:p>
          <a:p>
            <a:endParaRPr lang="en-US" altLang="zh-CN" smtClean="0">
              <a:ea typeface="SimSun" panose="02010600030101010101" pitchFamily="2" charset="-122"/>
            </a:endParaRPr>
          </a:p>
          <a:p>
            <a:endParaRPr lang="en-US" altLang="zh-CN" sz="2200" smtClean="0">
              <a:ea typeface="SimSun" panose="02010600030101010101" pitchFamily="2" charset="-122"/>
            </a:endParaRPr>
          </a:p>
          <a:p>
            <a:endParaRPr lang="en-US" altLang="zh-CN" sz="2200" smtClean="0">
              <a:ea typeface="SimSun" panose="02010600030101010101" pitchFamily="2" charset="-122"/>
            </a:endParaRPr>
          </a:p>
          <a:p>
            <a:endParaRPr lang="en-US" altLang="zh-CN" sz="2200" smtClean="0">
              <a:ea typeface="SimSun" panose="02010600030101010101" pitchFamily="2" charset="-122"/>
            </a:endParaRPr>
          </a:p>
          <a:p>
            <a:endParaRPr lang="en-US" altLang="zh-CN" sz="2200" smtClean="0">
              <a:ea typeface="SimSun" panose="02010600030101010101" pitchFamily="2" charset="-122"/>
            </a:endParaRPr>
          </a:p>
          <a:p>
            <a:endParaRPr lang="en-US" altLang="zh-CN" sz="2200" smtClean="0">
              <a:ea typeface="SimSun" panose="02010600030101010101" pitchFamily="2" charset="-122"/>
            </a:endParaRPr>
          </a:p>
          <a:p>
            <a:r>
              <a:rPr lang="en-US" altLang="zh-CN" sz="2200" smtClean="0">
                <a:ea typeface="SimSun" panose="02010600030101010101" pitchFamily="2" charset="-122"/>
              </a:rPr>
              <a:t>Execution plan of the query on the partitioned table</a:t>
            </a:r>
          </a:p>
          <a:p>
            <a:endParaRPr lang="zh-CN" altLang="en-US" sz="2200" smtClean="0">
              <a:ea typeface="SimSun" panose="02010600030101010101" pitchFamily="2" charset="-122"/>
            </a:endParaRPr>
          </a:p>
        </p:txBody>
      </p:sp>
      <p:grpSp>
        <p:nvGrpSpPr>
          <p:cNvPr id="266244" name="Group 4"/>
          <p:cNvGrpSpPr>
            <a:grpSpLocks/>
          </p:cNvGrpSpPr>
          <p:nvPr/>
        </p:nvGrpSpPr>
        <p:grpSpPr bwMode="auto">
          <a:xfrm>
            <a:off x="147638" y="1470025"/>
            <a:ext cx="8605837" cy="2514600"/>
            <a:chOff x="96" y="1536"/>
            <a:chExt cx="5616" cy="1642"/>
          </a:xfrm>
        </p:grpSpPr>
        <p:sp>
          <p:nvSpPr>
            <p:cNvPr id="266254" name="Rectangle 5"/>
            <p:cNvSpPr>
              <a:spLocks noChangeArrowheads="1"/>
            </p:cNvSpPr>
            <p:nvPr/>
          </p:nvSpPr>
          <p:spPr bwMode="auto">
            <a:xfrm>
              <a:off x="96" y="1536"/>
              <a:ext cx="5616" cy="221"/>
            </a:xfrm>
            <a:prstGeom prst="rect">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en-US" altLang="zh-CN" sz="1900" b="0">
                  <a:solidFill>
                    <a:schemeClr val="bg1"/>
                  </a:solidFill>
                  <a:ea typeface="黑体" panose="02010609060101010101" pitchFamily="49" charset="-122"/>
                </a:rPr>
                <a:t>SELECT * FROM TABLE(DBMS_XPLAN.DISPLAY);</a:t>
              </a:r>
              <a:endParaRPr lang="en-US" altLang="zh-CN" sz="1900" b="0">
                <a:solidFill>
                  <a:schemeClr val="bg1"/>
                </a:solidFill>
                <a:ea typeface="SimSun" panose="02010600030101010101" pitchFamily="2" charset="-122"/>
              </a:endParaRPr>
            </a:p>
          </p:txBody>
        </p:sp>
        <p:sp>
          <p:nvSpPr>
            <p:cNvPr id="266255" name="Rectangle 6"/>
            <p:cNvSpPr>
              <a:spLocks noChangeArrowheads="1"/>
            </p:cNvSpPr>
            <p:nvPr/>
          </p:nvSpPr>
          <p:spPr bwMode="auto">
            <a:xfrm>
              <a:off x="96" y="1728"/>
              <a:ext cx="5616" cy="221"/>
            </a:xfrm>
            <a:prstGeom prst="rect">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a:t>
              </a:r>
              <a:endParaRPr lang="zh-CN" altLang="en-US" sz="1900" b="0">
                <a:solidFill>
                  <a:schemeClr val="bg1"/>
                </a:solidFill>
                <a:ea typeface="SimSun" panose="02010600030101010101" pitchFamily="2" charset="-122"/>
              </a:endParaRPr>
            </a:p>
          </p:txBody>
        </p:sp>
        <p:sp>
          <p:nvSpPr>
            <p:cNvPr id="266256" name="Rectangle 7"/>
            <p:cNvSpPr>
              <a:spLocks noChangeArrowheads="1"/>
            </p:cNvSpPr>
            <p:nvPr/>
          </p:nvSpPr>
          <p:spPr bwMode="auto">
            <a:xfrm>
              <a:off x="96" y="1920"/>
              <a:ext cx="5616" cy="225"/>
            </a:xfrm>
            <a:prstGeom prst="rect">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 </a:t>
              </a:r>
              <a:r>
                <a:rPr lang="en-US" altLang="zh-CN" sz="1900" b="0">
                  <a:solidFill>
                    <a:schemeClr val="bg1"/>
                  </a:solidFill>
                  <a:ea typeface="黑体" panose="02010609060101010101" pitchFamily="49" charset="-122"/>
                </a:rPr>
                <a:t>Id  | Operation            		|  Name   | Rows  | Bytes 	| Cost  |</a:t>
              </a:r>
              <a:endParaRPr lang="en-US" altLang="zh-CN" sz="1900" b="0">
                <a:solidFill>
                  <a:schemeClr val="bg1"/>
                </a:solidFill>
                <a:ea typeface="SimSun" panose="02010600030101010101" pitchFamily="2" charset="-122"/>
              </a:endParaRPr>
            </a:p>
          </p:txBody>
        </p:sp>
        <p:sp>
          <p:nvSpPr>
            <p:cNvPr id="266257" name="Rectangle 8"/>
            <p:cNvSpPr>
              <a:spLocks noChangeArrowheads="1"/>
            </p:cNvSpPr>
            <p:nvPr/>
          </p:nvSpPr>
          <p:spPr bwMode="auto">
            <a:xfrm>
              <a:off x="96" y="2112"/>
              <a:ext cx="5616" cy="221"/>
            </a:xfrm>
            <a:prstGeom prst="rect">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a:t>
              </a:r>
              <a:endParaRPr lang="zh-CN" altLang="en-US" sz="1900" b="0">
                <a:solidFill>
                  <a:schemeClr val="bg1"/>
                </a:solidFill>
                <a:ea typeface="SimSun" panose="02010600030101010101" pitchFamily="2" charset="-122"/>
              </a:endParaRPr>
            </a:p>
          </p:txBody>
        </p:sp>
        <p:sp>
          <p:nvSpPr>
            <p:cNvPr id="266258" name="Rectangle 9"/>
            <p:cNvSpPr>
              <a:spLocks noChangeArrowheads="1"/>
            </p:cNvSpPr>
            <p:nvPr/>
          </p:nvSpPr>
          <p:spPr bwMode="auto">
            <a:xfrm>
              <a:off x="96" y="2304"/>
              <a:ext cx="5616" cy="221"/>
            </a:xfrm>
            <a:prstGeom prst="rect">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   0 | </a:t>
              </a:r>
              <a:r>
                <a:rPr lang="en-US" altLang="zh-CN" sz="1900" b="0">
                  <a:solidFill>
                    <a:schemeClr val="bg1"/>
                  </a:solidFill>
                  <a:ea typeface="黑体" panose="02010609060101010101" pitchFamily="49" charset="-122"/>
                </a:rPr>
                <a:t>SELECT STATEMENT      |               |     1 	  |     6 		|  1015 |</a:t>
              </a:r>
              <a:endParaRPr lang="en-US" altLang="zh-CN" sz="1900" b="0">
                <a:solidFill>
                  <a:schemeClr val="bg1"/>
                </a:solidFill>
                <a:ea typeface="SimSun" panose="02010600030101010101" pitchFamily="2" charset="-122"/>
              </a:endParaRPr>
            </a:p>
          </p:txBody>
        </p:sp>
        <p:sp>
          <p:nvSpPr>
            <p:cNvPr id="266259" name="Rectangle 10"/>
            <p:cNvSpPr>
              <a:spLocks noChangeArrowheads="1"/>
            </p:cNvSpPr>
            <p:nvPr/>
          </p:nvSpPr>
          <p:spPr bwMode="auto">
            <a:xfrm>
              <a:off x="96" y="2525"/>
              <a:ext cx="5616" cy="221"/>
            </a:xfrm>
            <a:prstGeom prst="rect">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   1 |  </a:t>
              </a:r>
              <a:r>
                <a:rPr lang="en-US" altLang="zh-CN" sz="1900" b="0">
                  <a:solidFill>
                    <a:schemeClr val="bg1"/>
                  </a:solidFill>
                  <a:ea typeface="黑体" panose="02010609060101010101" pitchFamily="49" charset="-122"/>
                </a:rPr>
                <a:t>SORT AGGREGATE        |               |     1     |     6 		|       |</a:t>
              </a:r>
              <a:endParaRPr lang="en-US" altLang="zh-CN" sz="1900" b="0">
                <a:solidFill>
                  <a:schemeClr val="bg1"/>
                </a:solidFill>
                <a:ea typeface="SimSun" panose="02010600030101010101" pitchFamily="2" charset="-122"/>
              </a:endParaRPr>
            </a:p>
          </p:txBody>
        </p:sp>
        <p:sp>
          <p:nvSpPr>
            <p:cNvPr id="266260" name="Rectangle 11"/>
            <p:cNvSpPr>
              <a:spLocks noChangeArrowheads="1"/>
            </p:cNvSpPr>
            <p:nvPr/>
          </p:nvSpPr>
          <p:spPr bwMode="auto">
            <a:xfrm>
              <a:off x="96" y="2736"/>
              <a:ext cx="5616" cy="221"/>
            </a:xfrm>
            <a:prstGeom prst="rect">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  2 |   </a:t>
              </a:r>
              <a:r>
                <a:rPr lang="en-US" altLang="zh-CN" sz="1900">
                  <a:solidFill>
                    <a:srgbClr val="3366FF"/>
                  </a:solidFill>
                  <a:ea typeface="黑体" panose="02010609060101010101" pitchFamily="49" charset="-122"/>
                </a:rPr>
                <a:t>TABLE ACCESS FULL</a:t>
              </a:r>
              <a:r>
                <a:rPr lang="en-US" altLang="zh-CN" sz="1900" b="0">
                  <a:solidFill>
                    <a:schemeClr val="bg1"/>
                  </a:solidFill>
                  <a:ea typeface="黑体" panose="02010609060101010101" pitchFamily="49" charset="-122"/>
                </a:rPr>
                <a:t>    | ACTUAL_SALES  | 29188 |   171K|  1015 |</a:t>
              </a:r>
              <a:endParaRPr lang="en-US" altLang="zh-CN" sz="1900" b="0">
                <a:solidFill>
                  <a:schemeClr val="bg1"/>
                </a:solidFill>
                <a:ea typeface="SimSun" panose="02010600030101010101" pitchFamily="2" charset="-122"/>
              </a:endParaRPr>
            </a:p>
          </p:txBody>
        </p:sp>
        <p:sp>
          <p:nvSpPr>
            <p:cNvPr id="266261" name="Rectangle 12"/>
            <p:cNvSpPr>
              <a:spLocks noChangeArrowheads="1"/>
            </p:cNvSpPr>
            <p:nvPr/>
          </p:nvSpPr>
          <p:spPr bwMode="auto">
            <a:xfrm>
              <a:off x="96" y="2957"/>
              <a:ext cx="5616" cy="221"/>
            </a:xfrm>
            <a:prstGeom prst="rect">
              <a:avLst/>
            </a:prstGeom>
            <a:solidFill>
              <a:schemeClr val="tx1"/>
            </a:solidFill>
            <a:ln>
              <a:noFill/>
            </a:ln>
            <a:effectLst>
              <a:outerShdw dist="53882" dir="2700000" algn="ctr" rotWithShape="0">
                <a:schemeClr val="bg2"/>
              </a:outerShdw>
            </a:effectLst>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900" b="0">
                  <a:solidFill>
                    <a:schemeClr val="bg1"/>
                  </a:solidFill>
                  <a:ea typeface="黑体" panose="02010609060101010101" pitchFamily="49" charset="-122"/>
                </a:rPr>
                <a:t>----------------------------------------------------------------------</a:t>
              </a:r>
              <a:r>
                <a:rPr lang="zh-CN" altLang="en-US" sz="1900" b="0">
                  <a:solidFill>
                    <a:schemeClr val="bg1"/>
                  </a:solidFill>
                  <a:ea typeface="SimSun" panose="02010600030101010101" pitchFamily="2" charset="-122"/>
                </a:rPr>
                <a:t> </a:t>
              </a:r>
            </a:p>
          </p:txBody>
        </p:sp>
      </p:grpSp>
      <p:grpSp>
        <p:nvGrpSpPr>
          <p:cNvPr id="266245" name="Group 13"/>
          <p:cNvGrpSpPr>
            <a:grpSpLocks/>
          </p:cNvGrpSpPr>
          <p:nvPr/>
        </p:nvGrpSpPr>
        <p:grpSpPr bwMode="auto">
          <a:xfrm>
            <a:off x="220663" y="4337050"/>
            <a:ext cx="8458200" cy="1985963"/>
            <a:chOff x="144" y="2832"/>
            <a:chExt cx="5520" cy="1296"/>
          </a:xfrm>
        </p:grpSpPr>
        <p:sp>
          <p:nvSpPr>
            <p:cNvPr id="266246" name="Rectangle 14"/>
            <p:cNvSpPr>
              <a:spLocks noChangeArrowheads="1"/>
            </p:cNvSpPr>
            <p:nvPr/>
          </p:nvSpPr>
          <p:spPr bwMode="auto">
            <a:xfrm>
              <a:off x="144" y="2832"/>
              <a:ext cx="5520" cy="18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500" b="0">
                  <a:solidFill>
                    <a:srgbClr val="3366FF"/>
                  </a:solidFill>
                  <a:ea typeface="黑体" panose="02010609060101010101" pitchFamily="49" charset="-122"/>
                </a:rPr>
                <a:t>----------------------------------------------------------------------------------------------</a:t>
              </a:r>
              <a:endParaRPr lang="zh-CN" altLang="en-US" sz="1500" b="0">
                <a:solidFill>
                  <a:srgbClr val="3366FF"/>
                </a:solidFill>
                <a:ea typeface="SimSun" panose="02010600030101010101" pitchFamily="2" charset="-122"/>
              </a:endParaRPr>
            </a:p>
          </p:txBody>
        </p:sp>
        <p:sp>
          <p:nvSpPr>
            <p:cNvPr id="266247" name="Rectangle 15"/>
            <p:cNvSpPr>
              <a:spLocks noChangeArrowheads="1"/>
            </p:cNvSpPr>
            <p:nvPr/>
          </p:nvSpPr>
          <p:spPr bwMode="auto">
            <a:xfrm>
              <a:off x="144" y="2967"/>
              <a:ext cx="5520" cy="18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500" b="0">
                  <a:solidFill>
                    <a:srgbClr val="3366FF"/>
                  </a:solidFill>
                  <a:ea typeface="黑体" panose="02010609060101010101" pitchFamily="49" charset="-122"/>
                </a:rPr>
                <a:t>| </a:t>
              </a:r>
              <a:r>
                <a:rPr lang="en-US" altLang="zh-CN" sz="1500" b="0">
                  <a:solidFill>
                    <a:srgbClr val="3366FF"/>
                  </a:solidFill>
                  <a:ea typeface="黑体" panose="02010609060101010101" pitchFamily="49" charset="-122"/>
                </a:rPr>
                <a:t>Id  | Operation                	   |  Name      | Rows  | Bytes | Cost  	| </a:t>
              </a:r>
              <a:r>
                <a:rPr lang="en-US" altLang="zh-CN" sz="1500" b="0">
                  <a:solidFill>
                    <a:schemeClr val="hlink"/>
                  </a:solidFill>
                  <a:ea typeface="黑体" panose="02010609060101010101" pitchFamily="49" charset="-122"/>
                </a:rPr>
                <a:t>Pstart	| Pstop |</a:t>
              </a:r>
              <a:endParaRPr lang="en-US" altLang="zh-CN" sz="1500" b="0">
                <a:solidFill>
                  <a:schemeClr val="hlink"/>
                </a:solidFill>
                <a:ea typeface="SimSun" panose="02010600030101010101" pitchFamily="2" charset="-122"/>
              </a:endParaRPr>
            </a:p>
          </p:txBody>
        </p:sp>
        <p:sp>
          <p:nvSpPr>
            <p:cNvPr id="266248" name="Rectangle 16"/>
            <p:cNvSpPr>
              <a:spLocks noChangeArrowheads="1"/>
            </p:cNvSpPr>
            <p:nvPr/>
          </p:nvSpPr>
          <p:spPr bwMode="auto">
            <a:xfrm>
              <a:off x="144" y="3129"/>
              <a:ext cx="5520" cy="18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500" b="0">
                  <a:solidFill>
                    <a:srgbClr val="3366FF"/>
                  </a:solidFill>
                  <a:ea typeface="黑体" panose="02010609060101010101" pitchFamily="49" charset="-122"/>
                </a:rPr>
                <a:t>----------------------------------------------------------------------------------------------</a:t>
              </a:r>
              <a:endParaRPr lang="zh-CN" altLang="en-US" sz="1500" b="0">
                <a:solidFill>
                  <a:srgbClr val="3366FF"/>
                </a:solidFill>
                <a:ea typeface="SimSun" panose="02010600030101010101" pitchFamily="2" charset="-122"/>
              </a:endParaRPr>
            </a:p>
          </p:txBody>
        </p:sp>
        <p:sp>
          <p:nvSpPr>
            <p:cNvPr id="266249" name="Rectangle 17"/>
            <p:cNvSpPr>
              <a:spLocks noChangeArrowheads="1"/>
            </p:cNvSpPr>
            <p:nvPr/>
          </p:nvSpPr>
          <p:spPr bwMode="auto">
            <a:xfrm>
              <a:off x="144" y="3273"/>
              <a:ext cx="5520" cy="18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500" b="0">
                  <a:solidFill>
                    <a:srgbClr val="3366FF"/>
                  </a:solidFill>
                  <a:ea typeface="黑体" panose="02010609060101010101" pitchFamily="49" charset="-122"/>
                </a:rPr>
                <a:t>|   0 | </a:t>
              </a:r>
              <a:r>
                <a:rPr lang="en-US" altLang="zh-CN" sz="1500" b="0">
                  <a:solidFill>
                    <a:srgbClr val="3366FF"/>
                  </a:solidFill>
                  <a:ea typeface="黑体" panose="02010609060101010101" pitchFamily="49" charset="-122"/>
                </a:rPr>
                <a:t>SELECT STATEMENT      |                  |     1 	   |     6    |   204 	|       |       |</a:t>
              </a:r>
              <a:endParaRPr lang="en-US" altLang="zh-CN" sz="1500" b="0">
                <a:solidFill>
                  <a:srgbClr val="3366FF"/>
                </a:solidFill>
                <a:ea typeface="SimSun" panose="02010600030101010101" pitchFamily="2" charset="-122"/>
              </a:endParaRPr>
            </a:p>
          </p:txBody>
        </p:sp>
        <p:sp>
          <p:nvSpPr>
            <p:cNvPr id="266250" name="Rectangle 18"/>
            <p:cNvSpPr>
              <a:spLocks noChangeArrowheads="1"/>
            </p:cNvSpPr>
            <p:nvPr/>
          </p:nvSpPr>
          <p:spPr bwMode="auto">
            <a:xfrm>
              <a:off x="144" y="3426"/>
              <a:ext cx="5520" cy="18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500" b="0">
                  <a:solidFill>
                    <a:srgbClr val="3366FF"/>
                  </a:solidFill>
                  <a:ea typeface="黑体" panose="02010609060101010101" pitchFamily="49" charset="-122"/>
                </a:rPr>
                <a:t>|   1 |  </a:t>
              </a:r>
              <a:r>
                <a:rPr lang="en-US" altLang="zh-CN" sz="1500" b="0">
                  <a:solidFill>
                    <a:srgbClr val="3366FF"/>
                  </a:solidFill>
                  <a:ea typeface="黑体" panose="02010609060101010101" pitchFamily="49" charset="-122"/>
                </a:rPr>
                <a:t>SORT AGGREGATE        |                  |     1     |     6    |       	|       |       |</a:t>
              </a:r>
              <a:endParaRPr lang="en-US" altLang="zh-CN" sz="1500" b="0">
                <a:solidFill>
                  <a:srgbClr val="3366FF"/>
                </a:solidFill>
                <a:ea typeface="SimSun" panose="02010600030101010101" pitchFamily="2" charset="-122"/>
              </a:endParaRPr>
            </a:p>
          </p:txBody>
        </p:sp>
        <p:sp>
          <p:nvSpPr>
            <p:cNvPr id="266251" name="Rectangle 19"/>
            <p:cNvSpPr>
              <a:spLocks noChangeArrowheads="1"/>
            </p:cNvSpPr>
            <p:nvPr/>
          </p:nvSpPr>
          <p:spPr bwMode="auto">
            <a:xfrm>
              <a:off x="144" y="3609"/>
              <a:ext cx="5520" cy="18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500" b="0">
                  <a:solidFill>
                    <a:srgbClr val="3366FF"/>
                  </a:solidFill>
                  <a:ea typeface="黑体" panose="02010609060101010101" pitchFamily="49" charset="-122"/>
                </a:rPr>
                <a:t>|   2 |   </a:t>
              </a:r>
              <a:r>
                <a:rPr lang="en-US" altLang="zh-CN" sz="1500" b="0">
                  <a:solidFill>
                    <a:schemeClr val="hlink"/>
                  </a:solidFill>
                  <a:ea typeface="黑体" panose="02010609060101010101" pitchFamily="49" charset="-122"/>
                </a:rPr>
                <a:t>PARTITION RANGE ITERATOR</a:t>
              </a:r>
              <a:r>
                <a:rPr lang="en-US" altLang="zh-CN" sz="1500" b="0">
                  <a:solidFill>
                    <a:srgbClr val="3366FF"/>
                  </a:solidFill>
                  <a:ea typeface="黑体" panose="02010609060101010101" pitchFamily="49" charset="-122"/>
                </a:rPr>
                <a:t>|                     |          |       |       	</a:t>
              </a:r>
              <a:r>
                <a:rPr lang="en-US" altLang="zh-CN" sz="1500" b="0">
                  <a:solidFill>
                    <a:schemeClr val="hlink"/>
                  </a:solidFill>
                  <a:ea typeface="黑体" panose="02010609060101010101" pitchFamily="49" charset="-122"/>
                </a:rPr>
                <a:t>|     1 |     2 |</a:t>
              </a:r>
              <a:endParaRPr lang="en-US" altLang="zh-CN" sz="1500" b="0">
                <a:solidFill>
                  <a:schemeClr val="hlink"/>
                </a:solidFill>
                <a:ea typeface="SimSun" panose="02010600030101010101" pitchFamily="2" charset="-122"/>
              </a:endParaRPr>
            </a:p>
          </p:txBody>
        </p:sp>
        <p:sp>
          <p:nvSpPr>
            <p:cNvPr id="266252" name="Rectangle 20"/>
            <p:cNvSpPr>
              <a:spLocks noChangeArrowheads="1"/>
            </p:cNvSpPr>
            <p:nvPr/>
          </p:nvSpPr>
          <p:spPr bwMode="auto">
            <a:xfrm>
              <a:off x="144" y="3792"/>
              <a:ext cx="5520" cy="18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500" b="0">
                  <a:solidFill>
                    <a:srgbClr val="3366FF"/>
                  </a:solidFill>
                  <a:ea typeface="黑体" panose="02010609060101010101" pitchFamily="49" charset="-122"/>
                </a:rPr>
                <a:t>|*  3 |    </a:t>
              </a:r>
              <a:r>
                <a:rPr lang="en-US" altLang="zh-CN" sz="1500" b="0">
                  <a:solidFill>
                    <a:srgbClr val="3366FF"/>
                  </a:solidFill>
                  <a:ea typeface="黑体" panose="02010609060101010101" pitchFamily="49" charset="-122"/>
                </a:rPr>
                <a:t>TABLE ACCESS FULL   | ACTUAL_SALES_PR  | 29188 |   171K|   204 |     1 |     2 |</a:t>
              </a:r>
              <a:endParaRPr lang="en-US" altLang="zh-CN" sz="1500" b="0">
                <a:solidFill>
                  <a:srgbClr val="3366FF"/>
                </a:solidFill>
                <a:ea typeface="SimSun" panose="02010600030101010101" pitchFamily="2" charset="-122"/>
              </a:endParaRPr>
            </a:p>
          </p:txBody>
        </p:sp>
        <p:sp>
          <p:nvSpPr>
            <p:cNvPr id="266253" name="Rectangle 21"/>
            <p:cNvSpPr>
              <a:spLocks noChangeArrowheads="1"/>
            </p:cNvSpPr>
            <p:nvPr/>
          </p:nvSpPr>
          <p:spPr bwMode="auto">
            <a:xfrm>
              <a:off x="144" y="3945"/>
              <a:ext cx="5520" cy="183"/>
            </a:xfrm>
            <a:prstGeom prst="rect">
              <a:avLst/>
            </a:prstGeom>
            <a:solidFill>
              <a:schemeClr val="accent1"/>
            </a:solidFill>
            <a:ln>
              <a:noFill/>
            </a:ln>
            <a:extLs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lIns="88240" tIns="44120" rIns="88240" bIns="0">
              <a:spAutoFit/>
            </a:bodyPr>
            <a:lstStyle>
              <a:lvl1pPr defTabSz="882650">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defTabSz="8826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defTabSz="88265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defTabSz="88265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defTabSz="882650">
                <a:lnSpc>
                  <a:spcPct val="90000"/>
                </a:lnSpc>
                <a:spcBef>
                  <a:spcPct val="30000"/>
                </a:spcBef>
                <a:buSzPct val="50000"/>
                <a:buChar char="•"/>
                <a:defRPr sz="2000" b="1">
                  <a:solidFill>
                    <a:schemeClr val="tx1"/>
                  </a:solidFill>
                  <a:latin typeface="Arial" panose="020B0604020202020204" pitchFamily="34" charset="0"/>
                </a:defRPr>
              </a:lvl5pPr>
              <a:lvl6pPr marL="25146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defTabSz="88265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eaLnBrk="1" hangingPunct="1">
                <a:lnSpc>
                  <a:spcPct val="100000"/>
                </a:lnSpc>
                <a:spcBef>
                  <a:spcPct val="0"/>
                </a:spcBef>
                <a:buClrTx/>
                <a:buSzTx/>
                <a:buFontTx/>
                <a:buNone/>
              </a:pPr>
              <a:r>
                <a:rPr lang="zh-CN" altLang="en-US" sz="1500" b="0">
                  <a:solidFill>
                    <a:srgbClr val="3366FF"/>
                  </a:solidFill>
                  <a:ea typeface="黑体" panose="02010609060101010101" pitchFamily="49" charset="-122"/>
                </a:rPr>
                <a:t>----------------------------------------------------------------------------------------------</a:t>
              </a:r>
              <a:r>
                <a:rPr lang="zh-CN" altLang="en-US" sz="1500" b="0">
                  <a:solidFill>
                    <a:srgbClr val="3366FF"/>
                  </a:solidFill>
                  <a:ea typeface="SimSun" panose="02010600030101010101" pitchFamily="2" charset="-122"/>
                </a:rPr>
                <a:t> </a:t>
              </a:r>
            </a:p>
          </p:txBody>
        </p:sp>
      </p:grpSp>
    </p:spTree>
    <p:extLst>
      <p:ext uri="{BB962C8B-B14F-4D97-AF65-F5344CB8AC3E}">
        <p14:creationId xmlns:p14="http://schemas.microsoft.com/office/powerpoint/2010/main" val="2045549351"/>
      </p:ext>
    </p:extLst>
  </p:cSld>
  <p:clrMapOvr>
    <a:masterClrMapping/>
  </p:clrMapOvr>
  <p:transition>
    <p:pull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a:t>
            </a:r>
            <a:r>
              <a:rPr lang="zh-CN" altLang="en-US" dirty="0"/>
              <a:t>表、</a:t>
            </a:r>
            <a:r>
              <a:rPr lang="zh-CN" altLang="en-US" dirty="0" smtClean="0"/>
              <a:t>分区、分库和分片</a:t>
            </a:r>
            <a:endParaRPr lang="zh-CN" altLang="en-US" dirty="0"/>
          </a:p>
        </p:txBody>
      </p:sp>
      <p:sp>
        <p:nvSpPr>
          <p:cNvPr id="3" name="内容占位符 2"/>
          <p:cNvSpPr>
            <a:spLocks noGrp="1"/>
          </p:cNvSpPr>
          <p:nvPr>
            <p:ph idx="1"/>
          </p:nvPr>
        </p:nvSpPr>
        <p:spPr>
          <a:xfrm>
            <a:off x="269875" y="1379538"/>
            <a:ext cx="8555262" cy="4786312"/>
          </a:xfrm>
        </p:spPr>
        <p:txBody>
          <a:bodyPr/>
          <a:lstStyle/>
          <a:p>
            <a:r>
              <a:rPr lang="zh-CN" altLang="en-US" dirty="0" smtClean="0"/>
              <a:t>分表与分区</a:t>
            </a:r>
            <a:endParaRPr lang="en-US" altLang="zh-CN" dirty="0" smtClean="0"/>
          </a:p>
          <a:p>
            <a:pPr lvl="1"/>
            <a:r>
              <a:rPr lang="zh-CN" altLang="en-US" b="0" dirty="0"/>
              <a:t>分表从表面意思说就是</a:t>
            </a:r>
            <a:r>
              <a:rPr lang="zh-CN" altLang="en-US" dirty="0"/>
              <a:t>把一张表分成多个小</a:t>
            </a:r>
            <a:r>
              <a:rPr lang="zh-CN" altLang="en-US" dirty="0" smtClean="0"/>
              <a:t>表</a:t>
            </a:r>
            <a:r>
              <a:rPr lang="en-US" altLang="zh-CN" dirty="0" smtClean="0"/>
              <a:t>(</a:t>
            </a:r>
            <a:r>
              <a:rPr lang="zh-CN" altLang="en-US" dirty="0" smtClean="0">
                <a:solidFill>
                  <a:srgbClr val="FF0000"/>
                </a:solidFill>
              </a:rPr>
              <a:t>逻辑设计</a:t>
            </a:r>
            <a:r>
              <a:rPr lang="en-US" altLang="zh-CN" dirty="0" smtClean="0"/>
              <a:t>)</a:t>
            </a:r>
            <a:r>
              <a:rPr lang="zh-CN" altLang="en-US" b="0" dirty="0" smtClean="0"/>
              <a:t>，</a:t>
            </a:r>
            <a:r>
              <a:rPr lang="zh-CN" altLang="en-US" b="0" dirty="0"/>
              <a:t>分区则是把</a:t>
            </a:r>
            <a:r>
              <a:rPr lang="zh-CN" altLang="en-US" dirty="0"/>
              <a:t>一张表的数据分成</a:t>
            </a:r>
            <a:r>
              <a:rPr lang="en-US" altLang="zh-CN" dirty="0"/>
              <a:t>N</a:t>
            </a:r>
            <a:r>
              <a:rPr lang="zh-CN" altLang="en-US" dirty="0"/>
              <a:t>多个区块</a:t>
            </a:r>
            <a:r>
              <a:rPr lang="zh-CN" altLang="en-US" b="0" dirty="0"/>
              <a:t>，这些区块可以在同一个磁盘上，也可以在不同的磁盘</a:t>
            </a:r>
            <a:r>
              <a:rPr lang="zh-CN" altLang="en-US" b="0" dirty="0" smtClean="0"/>
              <a:t>上</a:t>
            </a:r>
            <a:r>
              <a:rPr lang="en-US" altLang="zh-CN" dirty="0" smtClean="0"/>
              <a:t>(</a:t>
            </a:r>
            <a:r>
              <a:rPr lang="zh-CN" altLang="en-US" dirty="0" smtClean="0">
                <a:solidFill>
                  <a:srgbClr val="FF0000"/>
                </a:solidFill>
              </a:rPr>
              <a:t>物理设计</a:t>
            </a:r>
            <a:r>
              <a:rPr lang="en-US" altLang="zh-CN" dirty="0" smtClean="0"/>
              <a:t>)</a:t>
            </a:r>
            <a:r>
              <a:rPr lang="zh-CN" altLang="en-US" b="0" smtClean="0"/>
              <a:t>。</a:t>
            </a:r>
            <a:endParaRPr lang="en-US" altLang="zh-CN" dirty="0" smtClean="0"/>
          </a:p>
          <a:p>
            <a:r>
              <a:rPr lang="zh-CN" altLang="en-US" dirty="0" smtClean="0"/>
              <a:t>分库</a:t>
            </a:r>
            <a:r>
              <a:rPr lang="en-US" altLang="zh-CN" dirty="0" smtClean="0"/>
              <a:t>(Database Partition)</a:t>
            </a:r>
            <a:r>
              <a:rPr lang="zh-CN" altLang="en-US" dirty="0" smtClean="0"/>
              <a:t>与分片</a:t>
            </a:r>
            <a:r>
              <a:rPr lang="en-US" altLang="zh-CN" dirty="0" smtClean="0"/>
              <a:t>(Database </a:t>
            </a:r>
            <a:r>
              <a:rPr lang="en-US" altLang="zh-CN" dirty="0" err="1" smtClean="0"/>
              <a:t>Sharding</a:t>
            </a:r>
            <a:r>
              <a:rPr lang="en-US" altLang="zh-CN" dirty="0" smtClean="0"/>
              <a:t>)</a:t>
            </a:r>
          </a:p>
          <a:p>
            <a:pPr lvl="1"/>
            <a:r>
              <a:rPr lang="zh-CN" altLang="en-US" b="0" dirty="0"/>
              <a:t>把一个数据库切分成多个部分放到不同的数据库</a:t>
            </a:r>
            <a:r>
              <a:rPr lang="en-US" altLang="zh-CN" b="0" dirty="0"/>
              <a:t>(server)</a:t>
            </a:r>
            <a:r>
              <a:rPr lang="zh-CN" altLang="en-US" b="0" dirty="0"/>
              <a:t>上，从而缓解单一数据库的性能问题。</a:t>
            </a:r>
            <a:endParaRPr lang="en-US" altLang="zh-CN" dirty="0" smtClean="0"/>
          </a:p>
          <a:p>
            <a:pPr marL="0" indent="0">
              <a:buNone/>
            </a:pPr>
            <a:endParaRPr lang="zh-CN" altLang="en-US" dirty="0"/>
          </a:p>
        </p:txBody>
      </p:sp>
      <p:pic>
        <p:nvPicPr>
          <p:cNvPr id="115714" name="Picture 2" descr="Sharingåæ°æ®åºååºçå·®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858" y="3956274"/>
            <a:ext cx="7095003"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63930"/>
      </p:ext>
    </p:extLst>
  </p:cSld>
  <p:clrMapOvr>
    <a:masterClrMapping/>
  </p:clrMapOvr>
  <p:transition>
    <p:pull dir="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smtClean="0">
                <a:ea typeface="SimSun" panose="02010600030101010101" pitchFamily="2" charset="-122"/>
              </a:rPr>
              <a:t>Homework</a:t>
            </a:r>
          </a:p>
        </p:txBody>
      </p:sp>
      <p:sp>
        <p:nvSpPr>
          <p:cNvPr id="117763" name="Rectangle 3"/>
          <p:cNvSpPr>
            <a:spLocks noGrp="1" noChangeArrowheads="1"/>
          </p:cNvSpPr>
          <p:nvPr>
            <p:ph type="body" idx="1"/>
          </p:nvPr>
        </p:nvSpPr>
        <p:spPr>
          <a:xfrm>
            <a:off x="412750" y="1593850"/>
            <a:ext cx="7318375" cy="4016375"/>
          </a:xfrm>
        </p:spPr>
        <p:txBody>
          <a:bodyPr/>
          <a:lstStyle/>
          <a:p>
            <a:pPr marL="457200" indent="-457200"/>
            <a:r>
              <a:rPr lang="en-US" altLang="zh-CN" sz="2000" dirty="0" smtClean="0">
                <a:ea typeface="楷体_GB2312" pitchFamily="49" charset="-122"/>
              </a:rPr>
              <a:t>Review chapter 3 (p.71~98) of the </a:t>
            </a:r>
            <a:r>
              <a:rPr lang="en-US" altLang="zh-CN" sz="2000" dirty="0" smtClean="0">
                <a:ea typeface="SimSun" panose="02010600030101010101" pitchFamily="2" charset="-122"/>
              </a:rPr>
              <a:t>Textbook</a:t>
            </a:r>
          </a:p>
          <a:p>
            <a:pPr marL="457200" indent="-457200"/>
            <a:r>
              <a:rPr lang="en-US" altLang="zh-CN" sz="2000" dirty="0" smtClean="0">
                <a:ea typeface="SimSun" panose="02010600030101010101" pitchFamily="2" charset="-122"/>
              </a:rPr>
              <a:t>Exercises *3.2, </a:t>
            </a:r>
            <a:r>
              <a:rPr lang="en-US" altLang="zh-CN" sz="2000" dirty="0" smtClean="0">
                <a:solidFill>
                  <a:schemeClr val="accent2"/>
                </a:solidFill>
                <a:ea typeface="SimSun" panose="02010600030101010101" pitchFamily="2" charset="-122"/>
              </a:rPr>
              <a:t>3.3, **3.5(DHF)</a:t>
            </a:r>
            <a:endParaRPr lang="zh-CN" altLang="en-US" sz="2000" dirty="0" smtClean="0">
              <a:solidFill>
                <a:schemeClr val="accent2"/>
              </a:solidFill>
              <a:ea typeface="SimSun" panose="02010600030101010101" pitchFamily="2" charset="-122"/>
            </a:endParaRPr>
          </a:p>
        </p:txBody>
      </p:sp>
      <p:grpSp>
        <p:nvGrpSpPr>
          <p:cNvPr id="117764" name="Group 4"/>
          <p:cNvGrpSpPr>
            <a:grpSpLocks/>
          </p:cNvGrpSpPr>
          <p:nvPr/>
        </p:nvGrpSpPr>
        <p:grpSpPr bwMode="auto">
          <a:xfrm>
            <a:off x="3556000" y="1951038"/>
            <a:ext cx="4476750" cy="4302125"/>
            <a:chOff x="472" y="336"/>
            <a:chExt cx="4832" cy="4209"/>
          </a:xfrm>
        </p:grpSpPr>
        <p:sp>
          <p:nvSpPr>
            <p:cNvPr id="117765" name="Rectangle 5"/>
            <p:cNvSpPr>
              <a:spLocks noChangeArrowheads="1"/>
            </p:cNvSpPr>
            <p:nvPr/>
          </p:nvSpPr>
          <p:spPr bwMode="auto">
            <a:xfrm>
              <a:off x="1008" y="336"/>
              <a:ext cx="2087" cy="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80000"/>
                </a:lnSpc>
                <a:spcBef>
                  <a:spcPct val="50000"/>
                </a:spcBef>
                <a:buClrTx/>
                <a:buSzTx/>
                <a:buFontTx/>
                <a:buNone/>
              </a:pPr>
              <a:r>
                <a:rPr lang="en-US" altLang="zh-CN" sz="27700" b="0" i="1" dirty="0">
                  <a:solidFill>
                    <a:schemeClr val="accent1"/>
                  </a:solidFill>
                  <a:latin typeface="Times" panose="02020603050405020304" pitchFamily="18" charset="0"/>
                  <a:ea typeface="SimSun" panose="02010600030101010101" pitchFamily="2" charset="-122"/>
                  <a:cs typeface="Times New Roman" panose="02020603050405020304" pitchFamily="18" charset="0"/>
                </a:rPr>
                <a:t>Q</a:t>
              </a:r>
            </a:p>
          </p:txBody>
        </p:sp>
        <p:sp>
          <p:nvSpPr>
            <p:cNvPr id="117766" name="Rectangle 6"/>
            <p:cNvSpPr>
              <a:spLocks noChangeArrowheads="1"/>
            </p:cNvSpPr>
            <p:nvPr/>
          </p:nvSpPr>
          <p:spPr bwMode="auto">
            <a:xfrm>
              <a:off x="1836" y="1151"/>
              <a:ext cx="2087" cy="3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lgn="ctr">
                <a:lnSpc>
                  <a:spcPct val="80000"/>
                </a:lnSpc>
                <a:spcBef>
                  <a:spcPct val="50000"/>
                </a:spcBef>
                <a:buClrTx/>
                <a:buSzTx/>
                <a:buFontTx/>
                <a:buNone/>
              </a:pPr>
              <a:r>
                <a:rPr lang="zh-CN" altLang="en-US" sz="27700" b="0" i="1">
                  <a:solidFill>
                    <a:srgbClr val="DDDDDD"/>
                  </a:solidFill>
                  <a:latin typeface="Times" panose="02020603050405020304" pitchFamily="18" charset="0"/>
                  <a:ea typeface="SimSun" panose="02010600030101010101" pitchFamily="2" charset="-122"/>
                  <a:cs typeface="Times New Roman" panose="02020603050405020304" pitchFamily="18" charset="0"/>
                </a:rPr>
                <a:t>&amp;</a:t>
              </a:r>
            </a:p>
          </p:txBody>
        </p:sp>
        <p:sp>
          <p:nvSpPr>
            <p:cNvPr id="7" name="Rectangle 7"/>
            <p:cNvSpPr>
              <a:spLocks noChangeArrowheads="1"/>
            </p:cNvSpPr>
            <p:nvPr/>
          </p:nvSpPr>
          <p:spPr bwMode="auto">
            <a:xfrm>
              <a:off x="487" y="1766"/>
              <a:ext cx="4817" cy="685"/>
            </a:xfrm>
            <a:prstGeom prst="rect">
              <a:avLst/>
            </a:prstGeom>
            <a:noFill/>
            <a:ln w="9525">
              <a:noFill/>
              <a:miter lim="800000"/>
              <a:headEnd/>
              <a:tailEnd/>
            </a:ln>
            <a:effectLst/>
          </p:spPr>
          <p:txBody>
            <a:bodyPr lIns="92075" tIns="46038" rIns="92075" bIns="46038">
              <a:spAutoFit/>
            </a:bodyPr>
            <a:lstStyle/>
            <a:p>
              <a:pPr algn="ctr">
                <a:spcBef>
                  <a:spcPct val="50000"/>
                </a:spcBef>
                <a:defRPr/>
              </a:pPr>
              <a:r>
                <a:rPr lang="en-US" altLang="zh-CN" sz="4000" dirty="0">
                  <a:effectLst>
                    <a:outerShdw blurRad="38100" dist="38100" dir="2700000" algn="tl">
                      <a:srgbClr val="C0C0C0"/>
                    </a:outerShdw>
                  </a:effectLst>
                  <a:ea typeface="宋体" pitchFamily="2" charset="-122"/>
                  <a:cs typeface="Times New Roman" pitchFamily="18" charset="0"/>
                </a:rPr>
                <a:t>Q U E S T I O N S</a:t>
              </a:r>
            </a:p>
          </p:txBody>
        </p:sp>
        <p:sp>
          <p:nvSpPr>
            <p:cNvPr id="8" name="Rectangle 8"/>
            <p:cNvSpPr>
              <a:spLocks noChangeArrowheads="1"/>
            </p:cNvSpPr>
            <p:nvPr/>
          </p:nvSpPr>
          <p:spPr bwMode="auto">
            <a:xfrm>
              <a:off x="472" y="2159"/>
              <a:ext cx="4817" cy="685"/>
            </a:xfrm>
            <a:prstGeom prst="rect">
              <a:avLst/>
            </a:prstGeom>
            <a:noFill/>
            <a:ln w="9525">
              <a:noFill/>
              <a:miter lim="800000"/>
              <a:headEnd/>
              <a:tailEnd/>
            </a:ln>
            <a:effectLst/>
          </p:spPr>
          <p:txBody>
            <a:bodyPr lIns="92075" tIns="46038" rIns="92075" bIns="46038">
              <a:spAutoFit/>
            </a:bodyPr>
            <a:lstStyle/>
            <a:p>
              <a:pPr algn="ctr">
                <a:spcBef>
                  <a:spcPct val="50000"/>
                </a:spcBef>
                <a:defRPr/>
              </a:pPr>
              <a:r>
                <a:rPr lang="en-US" altLang="zh-CN" sz="4000" dirty="0">
                  <a:effectLst>
                    <a:outerShdw blurRad="38100" dist="38100" dir="2700000" algn="tl">
                      <a:srgbClr val="C0C0C0"/>
                    </a:outerShdw>
                  </a:effectLst>
                  <a:ea typeface="宋体" pitchFamily="2" charset="-122"/>
                  <a:cs typeface="Times New Roman" pitchFamily="18" charset="0"/>
                </a:rPr>
                <a:t>A N S W E R S</a:t>
              </a:r>
            </a:p>
          </p:txBody>
        </p:sp>
      </p:grpSp>
    </p:spTree>
    <p:extLst>
      <p:ext uri="{BB962C8B-B14F-4D97-AF65-F5344CB8AC3E}">
        <p14:creationId xmlns:p14="http://schemas.microsoft.com/office/powerpoint/2010/main" val="1519143327"/>
      </p:ext>
    </p:extLst>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smtClean="0">
                <a:ea typeface="SimSun" panose="02010600030101010101" pitchFamily="2" charset="-122"/>
              </a:rPr>
              <a:t>Top-down Design Process</a:t>
            </a:r>
            <a:r>
              <a:rPr lang="en-US" altLang="zh-CN" sz="2400" smtClean="0">
                <a:ea typeface="SimSun" panose="02010600030101010101" pitchFamily="2" charset="-122"/>
              </a:rPr>
              <a:t>(cont’d)</a:t>
            </a:r>
            <a:endParaRPr lang="zh-CN" altLang="en-US" smtClean="0">
              <a:ea typeface="SimSun" panose="02010600030101010101" pitchFamily="2" charset="-122"/>
            </a:endParaRPr>
          </a:p>
        </p:txBody>
      </p:sp>
      <p:sp>
        <p:nvSpPr>
          <p:cNvPr id="20483" name="内容占位符 2"/>
          <p:cNvSpPr>
            <a:spLocks noGrp="1"/>
          </p:cNvSpPr>
          <p:nvPr>
            <p:ph idx="1"/>
          </p:nvPr>
        </p:nvSpPr>
        <p:spPr>
          <a:xfrm>
            <a:off x="261938" y="1582738"/>
            <a:ext cx="8215312" cy="4786312"/>
          </a:xfrm>
        </p:spPr>
        <p:txBody>
          <a:bodyPr/>
          <a:lstStyle/>
          <a:p>
            <a:pPr>
              <a:lnSpc>
                <a:spcPct val="100000"/>
              </a:lnSpc>
            </a:pPr>
            <a:r>
              <a:rPr lang="en-US" altLang="zh-CN" smtClean="0">
                <a:ea typeface="SimSun" panose="02010600030101010101" pitchFamily="2" charset="-122"/>
              </a:rPr>
              <a:t>Processing locality</a:t>
            </a:r>
          </a:p>
          <a:p>
            <a:pPr lvl="1">
              <a:lnSpc>
                <a:spcPct val="100000"/>
              </a:lnSpc>
            </a:pPr>
            <a:r>
              <a:rPr lang="en-US" altLang="zh-CN" smtClean="0">
                <a:solidFill>
                  <a:srgbClr val="0536D2"/>
                </a:solidFill>
                <a:ea typeface="SimSun" panose="02010600030101010101" pitchFamily="2" charset="-122"/>
              </a:rPr>
              <a:t>Maximize</a:t>
            </a:r>
            <a:r>
              <a:rPr lang="en-US" altLang="zh-CN" smtClean="0">
                <a:ea typeface="SimSun" panose="02010600030101010101" pitchFamily="2" charset="-122"/>
              </a:rPr>
              <a:t> processing </a:t>
            </a:r>
            <a:r>
              <a:rPr lang="en-US" altLang="zh-CN" smtClean="0">
                <a:solidFill>
                  <a:srgbClr val="0536D2"/>
                </a:solidFill>
                <a:ea typeface="SimSun" panose="02010600030101010101" pitchFamily="2" charset="-122"/>
              </a:rPr>
              <a:t>locality</a:t>
            </a:r>
            <a:r>
              <a:rPr lang="en-US" altLang="zh-CN" smtClean="0">
                <a:ea typeface="SimSun" panose="02010600030101010101" pitchFamily="2" charset="-122"/>
              </a:rPr>
              <a:t> corresponds to the simple</a:t>
            </a:r>
            <a:r>
              <a:rPr lang="zh-CN" altLang="en-US" smtClean="0">
                <a:ea typeface="SimSun" panose="02010600030101010101" pitchFamily="2" charset="-122"/>
              </a:rPr>
              <a:t> </a:t>
            </a:r>
            <a:r>
              <a:rPr lang="en-US" altLang="zh-CN" smtClean="0">
                <a:ea typeface="SimSun" panose="02010600030101010101" pitchFamily="2" charset="-122"/>
              </a:rPr>
              <a:t>principle of placing data </a:t>
            </a:r>
            <a:r>
              <a:rPr lang="en-US" altLang="zh-CN" smtClean="0">
                <a:solidFill>
                  <a:srgbClr val="FF0000"/>
                </a:solidFill>
                <a:ea typeface="SimSun" panose="02010600030101010101" pitchFamily="2" charset="-122"/>
              </a:rPr>
              <a:t>as close as possible to the applications</a:t>
            </a:r>
            <a:r>
              <a:rPr lang="zh-CN" altLang="en-US" smtClean="0">
                <a:ea typeface="SimSun" panose="02010600030101010101" pitchFamily="2" charset="-122"/>
              </a:rPr>
              <a:t> </a:t>
            </a:r>
            <a:r>
              <a:rPr lang="en-US" altLang="zh-CN" smtClean="0">
                <a:ea typeface="SimSun" panose="02010600030101010101" pitchFamily="2" charset="-122"/>
              </a:rPr>
              <a:t>which use them.</a:t>
            </a:r>
          </a:p>
          <a:p>
            <a:pPr lvl="2">
              <a:lnSpc>
                <a:spcPct val="100000"/>
              </a:lnSpc>
            </a:pPr>
            <a:r>
              <a:rPr lang="en-US" altLang="zh-CN" smtClean="0">
                <a:ea typeface="SimSun" panose="02010600030101010101" pitchFamily="2" charset="-122"/>
              </a:rPr>
              <a:t>Can be done by adding the number of local and remote</a:t>
            </a:r>
            <a:r>
              <a:rPr lang="zh-CN" altLang="en-US" smtClean="0">
                <a:ea typeface="SimSun" panose="02010600030101010101" pitchFamily="2" charset="-122"/>
              </a:rPr>
              <a:t> </a:t>
            </a:r>
            <a:r>
              <a:rPr lang="en-US" altLang="zh-CN" smtClean="0">
                <a:ea typeface="SimSun" panose="02010600030101010101" pitchFamily="2" charset="-122"/>
              </a:rPr>
              <a:t>references corresponding to each </a:t>
            </a:r>
            <a:r>
              <a:rPr lang="en-US" altLang="zh-CN" smtClean="0">
                <a:solidFill>
                  <a:srgbClr val="0536D2"/>
                </a:solidFill>
                <a:ea typeface="SimSun" panose="02010600030101010101" pitchFamily="2" charset="-122"/>
              </a:rPr>
              <a:t>candidate fragment, allocation, </a:t>
            </a:r>
            <a:r>
              <a:rPr lang="en-US" altLang="zh-CN" smtClean="0">
                <a:ea typeface="SimSun" panose="02010600030101010101" pitchFamily="2" charset="-122"/>
              </a:rPr>
              <a:t>and </a:t>
            </a:r>
            <a:r>
              <a:rPr lang="en-US" altLang="zh-CN" smtClean="0">
                <a:solidFill>
                  <a:srgbClr val="0536D2"/>
                </a:solidFill>
                <a:ea typeface="SimSun" panose="02010600030101010101" pitchFamily="2" charset="-122"/>
              </a:rPr>
              <a:t>selecting the best</a:t>
            </a:r>
            <a:r>
              <a:rPr lang="en-US" altLang="zh-CN" smtClean="0">
                <a:ea typeface="SimSun" panose="02010600030101010101" pitchFamily="2" charset="-122"/>
              </a:rPr>
              <a:t> solution among</a:t>
            </a:r>
            <a:r>
              <a:rPr lang="zh-CN" altLang="en-US" smtClean="0">
                <a:ea typeface="SimSun" panose="02010600030101010101" pitchFamily="2" charset="-122"/>
              </a:rPr>
              <a:t> </a:t>
            </a:r>
            <a:r>
              <a:rPr lang="en-US" altLang="zh-CN" smtClean="0">
                <a:ea typeface="SimSun" panose="02010600030101010101" pitchFamily="2" charset="-122"/>
              </a:rPr>
              <a:t>them.</a:t>
            </a:r>
          </a:p>
          <a:p>
            <a:pPr lvl="2">
              <a:lnSpc>
                <a:spcPct val="100000"/>
              </a:lnSpc>
            </a:pPr>
            <a:endParaRPr lang="en-US" altLang="zh-CN" smtClean="0">
              <a:ea typeface="SimSun" panose="02010600030101010101" pitchFamily="2" charset="-122"/>
            </a:endParaRPr>
          </a:p>
          <a:p>
            <a:pPr lvl="1">
              <a:lnSpc>
                <a:spcPct val="100000"/>
              </a:lnSpc>
            </a:pPr>
            <a:r>
              <a:rPr lang="en-US" altLang="zh-CN" smtClean="0">
                <a:ea typeface="SimSun" panose="02010600030101010101" pitchFamily="2" charset="-122"/>
              </a:rPr>
              <a:t>The advantage of </a:t>
            </a:r>
            <a:r>
              <a:rPr lang="en-US" altLang="zh-CN" smtClean="0">
                <a:solidFill>
                  <a:srgbClr val="0536D2"/>
                </a:solidFill>
                <a:ea typeface="SimSun" panose="02010600030101010101" pitchFamily="2" charset="-122"/>
              </a:rPr>
              <a:t>complete locality </a:t>
            </a:r>
            <a:r>
              <a:rPr lang="en-US" altLang="zh-CN" smtClean="0">
                <a:ea typeface="SimSun" panose="02010600030101010101" pitchFamily="2" charset="-122"/>
              </a:rPr>
              <a:t>is not only the reduction of</a:t>
            </a:r>
            <a:r>
              <a:rPr lang="zh-CN" altLang="en-US" smtClean="0">
                <a:ea typeface="SimSun" panose="02010600030101010101" pitchFamily="2" charset="-122"/>
              </a:rPr>
              <a:t> </a:t>
            </a:r>
            <a:r>
              <a:rPr lang="en-US" altLang="zh-CN" smtClean="0">
                <a:ea typeface="SimSun" panose="02010600030101010101" pitchFamily="2" charset="-122"/>
              </a:rPr>
              <a:t>remote accesses, but also the increased </a:t>
            </a:r>
            <a:r>
              <a:rPr lang="en-US" altLang="zh-CN" smtClean="0">
                <a:solidFill>
                  <a:srgbClr val="0536D2"/>
                </a:solidFill>
                <a:ea typeface="SimSun" panose="02010600030101010101" pitchFamily="2" charset="-122"/>
              </a:rPr>
              <a:t>simplicity in</a:t>
            </a:r>
            <a:r>
              <a:rPr lang="zh-CN" altLang="en-US" smtClean="0">
                <a:solidFill>
                  <a:srgbClr val="0536D2"/>
                </a:solidFill>
                <a:ea typeface="SimSun" panose="02010600030101010101" pitchFamily="2" charset="-122"/>
              </a:rPr>
              <a:t> </a:t>
            </a:r>
            <a:r>
              <a:rPr lang="en-US" altLang="zh-CN" smtClean="0">
                <a:solidFill>
                  <a:srgbClr val="0536D2"/>
                </a:solidFill>
                <a:ea typeface="SimSun" panose="02010600030101010101" pitchFamily="2" charset="-122"/>
              </a:rPr>
              <a:t>controlling the execution of the application</a:t>
            </a:r>
            <a:r>
              <a:rPr lang="en-US" altLang="zh-CN" smtClean="0">
                <a:ea typeface="SimSun" panose="02010600030101010101" pitchFamily="2" charset="-122"/>
              </a:rPr>
              <a:t>.</a:t>
            </a:r>
            <a:endParaRPr lang="zh-CN" altLang="en-US" smtClean="0">
              <a:ea typeface="SimSun" panose="02010600030101010101" pitchFamily="2" charset="-122"/>
            </a:endParaRPr>
          </a:p>
        </p:txBody>
      </p:sp>
      <p:sp>
        <p:nvSpPr>
          <p:cNvPr id="20484" name="TextBox 3"/>
          <p:cNvSpPr txBox="1">
            <a:spLocks noChangeArrowheads="1"/>
          </p:cNvSpPr>
          <p:nvPr/>
        </p:nvSpPr>
        <p:spPr bwMode="auto">
          <a:xfrm>
            <a:off x="5349875" y="5900738"/>
            <a:ext cx="23066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zh-CN" altLang="en-US" sz="2000">
                <a:ea typeface="SimSun" panose="02010600030101010101" pitchFamily="2" charset="-122"/>
              </a:rPr>
              <a:t>数据分割</a:t>
            </a:r>
            <a:r>
              <a:rPr lang="en-US" altLang="zh-CN" sz="2000">
                <a:ea typeface="SimSun" panose="02010600030101010101" pitchFamily="2" charset="-122"/>
              </a:rPr>
              <a:t>/</a:t>
            </a:r>
            <a:r>
              <a:rPr lang="zh-CN" altLang="en-US" sz="2000">
                <a:ea typeface="SimSun" panose="02010600030101010101" pitchFamily="2" charset="-122"/>
              </a:rPr>
              <a:t>数据分布</a:t>
            </a:r>
          </a:p>
        </p:txBody>
      </p:sp>
      <p:sp>
        <p:nvSpPr>
          <p:cNvPr id="20485" name="矩形 4"/>
          <p:cNvSpPr>
            <a:spLocks noChangeArrowheads="1"/>
          </p:cNvSpPr>
          <p:nvPr/>
        </p:nvSpPr>
        <p:spPr bwMode="auto">
          <a:xfrm>
            <a:off x="3908425" y="1397000"/>
            <a:ext cx="1922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ct val="30000"/>
              </a:spcBef>
              <a:buClr>
                <a:schemeClr val="tx1"/>
              </a:buClr>
              <a:buSzPct val="100000"/>
              <a:buFont typeface="Wingdings" panose="05000000000000000000" pitchFamily="2" charset="2"/>
              <a:buChar char="§"/>
              <a:defRPr sz="2400" b="1">
                <a:solidFill>
                  <a:schemeClr val="tx1"/>
                </a:solidFill>
                <a:latin typeface="Arial" panose="020B0604020202020204" pitchFamily="34" charset="0"/>
              </a:defRPr>
            </a:lvl1pPr>
            <a:lvl2pPr marL="742950" indent="-285750">
              <a:lnSpc>
                <a:spcPct val="90000"/>
              </a:lnSpc>
              <a:spcBef>
                <a:spcPct val="30000"/>
              </a:spcBef>
              <a:buSzPct val="85000"/>
              <a:buFont typeface="Times New Roman" panose="02020603050405020304" pitchFamily="18" charset="0"/>
              <a:buChar char="–"/>
              <a:defRPr sz="2200" b="1">
                <a:solidFill>
                  <a:schemeClr val="tx1"/>
                </a:solidFill>
                <a:latin typeface="Arial" panose="020B0604020202020204" pitchFamily="34" charset="0"/>
              </a:defRPr>
            </a:lvl2pPr>
            <a:lvl3pPr marL="1143000" indent="-228600">
              <a:lnSpc>
                <a:spcPct val="90000"/>
              </a:lnSpc>
              <a:spcBef>
                <a:spcPct val="30000"/>
              </a:spcBef>
              <a:buSzPct val="75000"/>
              <a:buFont typeface="Wingdings" panose="05000000000000000000" pitchFamily="2" charset="2"/>
              <a:buChar char="Ø"/>
              <a:defRPr sz="2000" b="1">
                <a:solidFill>
                  <a:schemeClr val="tx1"/>
                </a:solidFill>
                <a:latin typeface="Arial" panose="020B0604020202020204" pitchFamily="34" charset="0"/>
              </a:defRPr>
            </a:lvl3pPr>
            <a:lvl4pPr marL="1600200" indent="-228600">
              <a:lnSpc>
                <a:spcPct val="90000"/>
              </a:lnSpc>
              <a:spcBef>
                <a:spcPct val="30000"/>
              </a:spcBef>
              <a:buSzPct val="65000"/>
              <a:buFont typeface="Wingdings" panose="05000000000000000000" pitchFamily="2" charset="2"/>
              <a:buChar char="ü"/>
              <a:defRPr sz="2000" b="1">
                <a:solidFill>
                  <a:schemeClr val="tx1"/>
                </a:solidFill>
                <a:latin typeface="Arial" panose="020B0604020202020204" pitchFamily="34" charset="0"/>
              </a:defRPr>
            </a:lvl4pPr>
            <a:lvl5pPr marL="2057400" indent="-228600">
              <a:lnSpc>
                <a:spcPct val="90000"/>
              </a:lnSpc>
              <a:spcBef>
                <a:spcPct val="30000"/>
              </a:spcBef>
              <a:buSzPct val="50000"/>
              <a:buChar char="•"/>
              <a:defRPr sz="2000" b="1">
                <a:solidFill>
                  <a:schemeClr val="tx1"/>
                </a:solidFill>
                <a:latin typeface="Arial" panose="020B0604020202020204" pitchFamily="34" charset="0"/>
              </a:defRPr>
            </a:lvl5pPr>
            <a:lvl6pPr marL="25146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6pPr>
            <a:lvl7pPr marL="29718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7pPr>
            <a:lvl8pPr marL="34290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8pPr>
            <a:lvl9pPr marL="3886200" indent="-228600" eaLnBrk="0" fontAlgn="base" hangingPunct="0">
              <a:lnSpc>
                <a:spcPct val="90000"/>
              </a:lnSpc>
              <a:spcBef>
                <a:spcPct val="30000"/>
              </a:spcBef>
              <a:spcAft>
                <a:spcPct val="0"/>
              </a:spcAft>
              <a:buSzPct val="50000"/>
              <a:buChar char="•"/>
              <a:defRPr sz="2000" b="1">
                <a:solidFill>
                  <a:schemeClr val="tx1"/>
                </a:solidFill>
                <a:latin typeface="Arial" panose="020B0604020202020204" pitchFamily="34" charset="0"/>
              </a:defRPr>
            </a:lvl9pPr>
          </a:lstStyle>
          <a:p>
            <a:pPr>
              <a:spcBef>
                <a:spcPct val="0"/>
              </a:spcBef>
              <a:buClrTx/>
              <a:buSzTx/>
              <a:buFontTx/>
              <a:buNone/>
            </a:pPr>
            <a:r>
              <a:rPr lang="en-US" altLang="zh-CN" sz="2000">
                <a:solidFill>
                  <a:srgbClr val="FF0000"/>
                </a:solidFill>
                <a:ea typeface="SimSun" panose="02010600030101010101" pitchFamily="2" charset="-122"/>
              </a:rPr>
              <a:t>Network delay</a:t>
            </a:r>
            <a:endParaRPr lang="zh-CN" altLang="en-US" sz="2000">
              <a:solidFill>
                <a:srgbClr val="FF0000"/>
              </a:solidFill>
              <a:ea typeface="SimSun" panose="02010600030101010101" pitchFamily="2" charset="-122"/>
            </a:endParaRPr>
          </a:p>
        </p:txBody>
      </p:sp>
    </p:spTree>
  </p:cSld>
  <p:clrMapOvr>
    <a:masterClrMapping/>
  </p:clrMapOvr>
  <p:transition>
    <p:pull dir="rd"/>
  </p:transition>
  <p:timing>
    <p:tnLst>
      <p:par>
        <p:cTn id="1" dur="indefinite" restart="never" nodeType="tmRoot"/>
      </p:par>
    </p:tnLst>
  </p:timing>
</p:sld>
</file>

<file path=ppt/theme/theme1.xml><?xml version="1.0" encoding="utf-8"?>
<a:theme xmlns:a="http://schemas.openxmlformats.org/drawingml/2006/main" name="lectures">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lectu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a:solidFill>
            <a:schemeClr val="accent1"/>
          </a:solidFill>
          <a:miter lim="800000"/>
          <a:headEnd/>
          <a:tailEnd/>
        </a:ln>
        <a:effectLst>
          <a:outerShdw dist="71842" dir="2700000" algn="ctr" rotWithShape="0">
            <a:schemeClr val="bg2"/>
          </a:outerShdw>
        </a:effectLst>
      </a:spPr>
      <a:bodyPr wrap="none" anchor="ctr"/>
      <a:lstStyle>
        <a:defPPr>
          <a:defRPr>
            <a:ea typeface="+mn-ea"/>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lectur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12711</TotalTime>
  <Pages>23</Pages>
  <Words>10127</Words>
  <Application>Microsoft Office PowerPoint</Application>
  <PresentationFormat>自定义</PresentationFormat>
  <Paragraphs>1941</Paragraphs>
  <Slides>87</Slides>
  <Notes>54</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87</vt:i4>
      </vt:variant>
    </vt:vector>
  </HeadingPairs>
  <TitlesOfParts>
    <vt:vector size="114" baseType="lpstr">
      <vt:lpstr>Arial Unicode MS</vt:lpstr>
      <vt:lpstr>Dotum</vt:lpstr>
      <vt:lpstr>MonotypeSorts</vt:lpstr>
      <vt:lpstr>SF Pro Display</vt:lpstr>
      <vt:lpstr>SymbolMT</vt:lpstr>
      <vt:lpstr>Wingdings2</vt:lpstr>
      <vt:lpstr>Wingdings-Regular</vt:lpstr>
      <vt:lpstr>黑体</vt:lpstr>
      <vt:lpstr>华文琥珀</vt:lpstr>
      <vt:lpstr>楷体_GB2312</vt:lpstr>
      <vt:lpstr>SimSun</vt:lpstr>
      <vt:lpstr>SimSun</vt:lpstr>
      <vt:lpstr>Arial</vt:lpstr>
      <vt:lpstr>Arial Black</vt:lpstr>
      <vt:lpstr>Book Antiqua</vt:lpstr>
      <vt:lpstr>Comic Sans MS</vt:lpstr>
      <vt:lpstr>Courier New</vt:lpstr>
      <vt:lpstr>Symbol</vt:lpstr>
      <vt:lpstr>Tahoma</vt:lpstr>
      <vt:lpstr>Times</vt:lpstr>
      <vt:lpstr>Times New Roman</vt:lpstr>
      <vt:lpstr>Verdana</vt:lpstr>
      <vt:lpstr>Wingdings</vt:lpstr>
      <vt:lpstr>Wingdings 2</vt:lpstr>
      <vt:lpstr>lectures</vt:lpstr>
      <vt:lpstr>位图图像</vt:lpstr>
      <vt:lpstr>Equation</vt:lpstr>
      <vt:lpstr>Principles of Distributed Database Systems</vt:lpstr>
      <vt:lpstr>Outline</vt:lpstr>
      <vt:lpstr>What is to be designed（什么是数据库设计）</vt:lpstr>
      <vt:lpstr>Alternative Design Strategies</vt:lpstr>
      <vt:lpstr>Outline</vt:lpstr>
      <vt:lpstr>Top-down Design Process</vt:lpstr>
      <vt:lpstr>Top-down Design Process(cont’d)</vt:lpstr>
      <vt:lpstr>Top-down Design Process(cont’d)</vt:lpstr>
      <vt:lpstr>Top-down Design Process(cont’d)</vt:lpstr>
      <vt:lpstr>Top-down Design Process(cont’d)</vt:lpstr>
      <vt:lpstr>Outline</vt:lpstr>
      <vt:lpstr>Distribution Design Issues (cont’d)</vt:lpstr>
      <vt:lpstr>Distribution Design Issues (cont’d)</vt:lpstr>
      <vt:lpstr>Distribution Design Issues (cont’d)</vt:lpstr>
      <vt:lpstr>Distribution Design Issues (cont’d)</vt:lpstr>
      <vt:lpstr>Distribution Design Issues (cont’d)</vt:lpstr>
      <vt:lpstr>Distribution Design Issues (cont’d)</vt:lpstr>
      <vt:lpstr>Distribution Design Issues (cont’d)</vt:lpstr>
      <vt:lpstr>Distribution Design Issues (cont’d)</vt:lpstr>
      <vt:lpstr>Distribution Design Issues (cont’d)</vt:lpstr>
      <vt:lpstr>Distribution Design Issues (cont’d)</vt:lpstr>
      <vt:lpstr>Distribution Design Issues (cont’d)</vt:lpstr>
      <vt:lpstr>Distribution Design Issues (cont’d)</vt:lpstr>
      <vt:lpstr>Distribution Design Issues: summary</vt:lpstr>
      <vt:lpstr>Distribution Design Issues: summary</vt:lpstr>
      <vt:lpstr>Outline</vt:lpstr>
      <vt:lpstr>Data Fragmentation Design</vt:lpstr>
      <vt:lpstr>Data Fragmentation Information: basic definition</vt:lpstr>
      <vt:lpstr>Data Fragmentation Information(cont’d)</vt:lpstr>
      <vt:lpstr>Data Fragmentation Information(cont’d)</vt:lpstr>
      <vt:lpstr>Data Fragmentation Information (cont’d)</vt:lpstr>
      <vt:lpstr>Data Fragmentation Information (cont’d)</vt:lpstr>
      <vt:lpstr>Data Fragmentation Information (cont’d)</vt:lpstr>
      <vt:lpstr>Data Fragmentation Information (cont’d)</vt:lpstr>
      <vt:lpstr>Data Fragmentation Information (cont’d)</vt:lpstr>
      <vt:lpstr>Data Fragmentation Information (cont’d)</vt:lpstr>
      <vt:lpstr>Outline</vt:lpstr>
      <vt:lpstr>Primary Horizontal Fragmentation(PHF)</vt:lpstr>
      <vt:lpstr>Fragmentation:PHF(cont’d)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Fragmentation: PHF (cont’d)</vt:lpstr>
      <vt:lpstr>Outline</vt:lpstr>
      <vt:lpstr>Derived Horizontal Fragmentation (DHF)</vt:lpstr>
      <vt:lpstr>Fragmentation: DHF (cont’d)</vt:lpstr>
      <vt:lpstr>Fragmentation: DHF (cont’d)</vt:lpstr>
      <vt:lpstr>Fragmentation: DHF (cont’d)</vt:lpstr>
      <vt:lpstr>Fragmentation: DHF (cont’d)</vt:lpstr>
      <vt:lpstr>Fragmentation: DHF (cont’d)</vt:lpstr>
      <vt:lpstr>Fragmentation: DHF (cont’d)</vt:lpstr>
      <vt:lpstr>Fragmentation: DHF (cont’d)</vt:lpstr>
      <vt:lpstr>Fragmentation: DHF (cont’d)</vt:lpstr>
      <vt:lpstr>Fragmentation: checking for correctness</vt:lpstr>
      <vt:lpstr>Fragmentation: checking for correctness (cont’d)</vt:lpstr>
      <vt:lpstr>Outline</vt:lpstr>
      <vt:lpstr>Fragmentation: Oracle Partition Table</vt:lpstr>
      <vt:lpstr>PowerPoint 演示文稿</vt:lpstr>
      <vt:lpstr>Oracle Partitions: range example</vt:lpstr>
      <vt:lpstr>Range Partitioning: Multicolumn Partitioning Keys</vt:lpstr>
      <vt:lpstr>Range Partitioning &amp; Interval Partitioning(11g)</vt:lpstr>
      <vt:lpstr>Hash Partitioning: Example</vt:lpstr>
      <vt:lpstr>Composite Partitioning: Example</vt:lpstr>
      <vt:lpstr>Reference Partitioning: Benefit</vt:lpstr>
      <vt:lpstr>Reference Partitioning: Example</vt:lpstr>
      <vt:lpstr>Oracle Partitioning Methods</vt:lpstr>
      <vt:lpstr>Oracle Database Partitioning: Case Study </vt:lpstr>
      <vt:lpstr>Oracle Database Partitioning: Case Study</vt:lpstr>
      <vt:lpstr>Oracle Database Partitioning: Case Study</vt:lpstr>
      <vt:lpstr>Oracle Database Partitioning: Case Study</vt:lpstr>
      <vt:lpstr>Oracle Database Partitioning: Case Study</vt:lpstr>
      <vt:lpstr>Oracle Database Partitioning: Case Study</vt:lpstr>
      <vt:lpstr>Oracle Database Partitioning: Case Study</vt:lpstr>
      <vt:lpstr>分表、分区、分库和分片</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Design</dc:title>
  <dc:subject/>
  <dc:creator>george</dc:creator>
  <cp:keywords/>
  <dc:description/>
  <cp:lastModifiedBy>yexj</cp:lastModifiedBy>
  <cp:revision>597</cp:revision>
  <cp:lastPrinted>1601-01-01T00:00:00Z</cp:lastPrinted>
  <dcterms:created xsi:type="dcterms:W3CDTF">1996-08-06T11:24:52Z</dcterms:created>
  <dcterms:modified xsi:type="dcterms:W3CDTF">2019-09-18T05:06:15Z</dcterms:modified>
</cp:coreProperties>
</file>