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516" r:id="rId2"/>
    <p:sldId id="449" r:id="rId3"/>
    <p:sldId id="549" r:id="rId4"/>
    <p:sldId id="550" r:id="rId5"/>
    <p:sldId id="546" r:id="rId6"/>
    <p:sldId id="378" r:id="rId7"/>
    <p:sldId id="380" r:id="rId8"/>
    <p:sldId id="382" r:id="rId9"/>
    <p:sldId id="446" r:id="rId10"/>
    <p:sldId id="383" r:id="rId11"/>
    <p:sldId id="384" r:id="rId12"/>
    <p:sldId id="462" r:id="rId13"/>
    <p:sldId id="461" r:id="rId14"/>
    <p:sldId id="385" r:id="rId15"/>
    <p:sldId id="386" r:id="rId16"/>
    <p:sldId id="387" r:id="rId17"/>
    <p:sldId id="388" r:id="rId18"/>
    <p:sldId id="389" r:id="rId19"/>
    <p:sldId id="390" r:id="rId20"/>
    <p:sldId id="381" r:id="rId21"/>
    <p:sldId id="391" r:id="rId22"/>
    <p:sldId id="392" r:id="rId23"/>
    <p:sldId id="393" r:id="rId24"/>
    <p:sldId id="394" r:id="rId25"/>
    <p:sldId id="395" r:id="rId26"/>
    <p:sldId id="396" r:id="rId27"/>
    <p:sldId id="436" r:id="rId28"/>
    <p:sldId id="398" r:id="rId29"/>
    <p:sldId id="399" r:id="rId30"/>
    <p:sldId id="400" r:id="rId31"/>
    <p:sldId id="401" r:id="rId32"/>
    <p:sldId id="403" r:id="rId33"/>
    <p:sldId id="404" r:id="rId34"/>
    <p:sldId id="441" r:id="rId35"/>
    <p:sldId id="465" r:id="rId36"/>
    <p:sldId id="405" r:id="rId37"/>
    <p:sldId id="406" r:id="rId38"/>
    <p:sldId id="466" r:id="rId39"/>
    <p:sldId id="467" r:id="rId40"/>
    <p:sldId id="468" r:id="rId41"/>
    <p:sldId id="469" r:id="rId42"/>
    <p:sldId id="533" r:id="rId43"/>
    <p:sldId id="470" r:id="rId44"/>
    <p:sldId id="529" r:id="rId45"/>
    <p:sldId id="408" r:id="rId46"/>
    <p:sldId id="409" r:id="rId47"/>
    <p:sldId id="530" r:id="rId48"/>
    <p:sldId id="410" r:id="rId49"/>
    <p:sldId id="411" r:id="rId50"/>
    <p:sldId id="412" r:id="rId51"/>
    <p:sldId id="413" r:id="rId52"/>
    <p:sldId id="414" r:id="rId53"/>
    <p:sldId id="415" r:id="rId54"/>
    <p:sldId id="531" r:id="rId55"/>
    <p:sldId id="552" r:id="rId56"/>
    <p:sldId id="553" r:id="rId57"/>
    <p:sldId id="554" r:id="rId58"/>
    <p:sldId id="556" r:id="rId59"/>
    <p:sldId id="557" r:id="rId60"/>
    <p:sldId id="442" r:id="rId61"/>
    <p:sldId id="417" r:id="rId62"/>
    <p:sldId id="487" r:id="rId63"/>
    <p:sldId id="517" r:id="rId64"/>
    <p:sldId id="518" r:id="rId65"/>
    <p:sldId id="519" r:id="rId66"/>
    <p:sldId id="520" r:id="rId67"/>
    <p:sldId id="555" r:id="rId68"/>
    <p:sldId id="443" r:id="rId69"/>
    <p:sldId id="294" r:id="rId70"/>
    <p:sldId id="438" r:id="rId71"/>
    <p:sldId id="298" r:id="rId72"/>
    <p:sldId id="299" r:id="rId73"/>
    <p:sldId id="444" r:id="rId74"/>
    <p:sldId id="450" r:id="rId75"/>
  </p:sldIdLst>
  <p:sldSz cx="8826500" cy="6616700"/>
  <p:notesSz cx="6985000" cy="9271000"/>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084">
          <p15:clr>
            <a:srgbClr val="A4A3A4"/>
          </p15:clr>
        </p15:guide>
        <p15:guide id="2" pos="27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FF9900"/>
    <a:srgbClr val="00FF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6" autoAdjust="0"/>
    <p:restoredTop sz="87621" autoAdjust="0"/>
  </p:normalViewPr>
  <p:slideViewPr>
    <p:cSldViewPr>
      <p:cViewPr varScale="1">
        <p:scale>
          <a:sx n="96" d="100"/>
          <a:sy n="96" d="100"/>
        </p:scale>
        <p:origin x="1776" y="-216"/>
      </p:cViewPr>
      <p:guideLst>
        <p:guide orient="horz" pos="2084"/>
        <p:guide pos="27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140075" y="8836025"/>
            <a:ext cx="703263" cy="238125"/>
          </a:xfrm>
          <a:prstGeom prst="rect">
            <a:avLst/>
          </a:prstGeom>
          <a:noFill/>
          <a:ln w="12700">
            <a:noFill/>
            <a:miter lim="800000"/>
            <a:headEnd/>
            <a:tailEnd/>
          </a:ln>
          <a:effectLst/>
        </p:spPr>
        <p:txBody>
          <a:bodyPr wrap="none" lIns="87312" tIns="44450" rIns="87312" bIns="44450">
            <a:spAutoFit/>
          </a:bodyPr>
          <a:lstStyle>
            <a:lvl1pPr defTabSz="868363">
              <a:defRPr sz="1600">
                <a:solidFill>
                  <a:schemeClr val="tx1"/>
                </a:solidFill>
                <a:latin typeface="Arial" panose="020B0604020202020204" pitchFamily="34" charset="0"/>
              </a:defRPr>
            </a:lvl1pPr>
            <a:lvl2pPr marL="742950" indent="-285750" defTabSz="868363">
              <a:defRPr sz="1600">
                <a:solidFill>
                  <a:schemeClr val="tx1"/>
                </a:solidFill>
                <a:latin typeface="Arial" panose="020B0604020202020204" pitchFamily="34" charset="0"/>
              </a:defRPr>
            </a:lvl2pPr>
            <a:lvl3pPr marL="1143000" indent="-228600" defTabSz="868363">
              <a:defRPr sz="1600">
                <a:solidFill>
                  <a:schemeClr val="tx1"/>
                </a:solidFill>
                <a:latin typeface="Arial" panose="020B0604020202020204" pitchFamily="34" charset="0"/>
              </a:defRPr>
            </a:lvl3pPr>
            <a:lvl4pPr marL="1600200" indent="-228600" defTabSz="868363">
              <a:defRPr sz="1600">
                <a:solidFill>
                  <a:schemeClr val="tx1"/>
                </a:solidFill>
                <a:latin typeface="Arial" panose="020B0604020202020204" pitchFamily="34" charset="0"/>
              </a:defRPr>
            </a:lvl4pPr>
            <a:lvl5pPr marL="2057400" indent="-228600" defTabSz="868363">
              <a:defRPr sz="1600">
                <a:solidFill>
                  <a:schemeClr val="tx1"/>
                </a:solidFill>
                <a:latin typeface="Arial" panose="020B0604020202020204" pitchFamily="34" charset="0"/>
              </a:defRPr>
            </a:lvl5pPr>
            <a:lvl6pPr marL="2514600" indent="-228600" defTabSz="86836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86836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86836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868363"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90000"/>
              </a:lnSpc>
              <a:defRPr/>
            </a:pPr>
            <a:r>
              <a:rPr lang="en-US" altLang="zh-CN" sz="1200" smtClean="0">
                <a:latin typeface="Times New Roman" panose="02020603050405020304" pitchFamily="18" charset="0"/>
              </a:rPr>
              <a:t>Page </a:t>
            </a:r>
            <a:fld id="{9B0AC521-75D9-48E3-BBB8-CBFDF45B9FE1}" type="slidenum">
              <a:rPr lang="en-US" altLang="zh-CN" sz="1200" smtClean="0">
                <a:latin typeface="Times New Roman" panose="02020603050405020304" pitchFamily="18" charset="0"/>
              </a:rPr>
              <a:pPr algn="ctr">
                <a:lnSpc>
                  <a:spcPct val="90000"/>
                </a:lnSpc>
                <a:defRPr/>
              </a:pPr>
              <a:t>‹#›</a:t>
            </a:fld>
            <a:endParaRPr lang="en-US" altLang="zh-CN" sz="1200" smtClean="0">
              <a:latin typeface="Times New Roman" panose="02020603050405020304" pitchFamily="18" charset="0"/>
            </a:endParaRPr>
          </a:p>
        </p:txBody>
      </p:sp>
    </p:spTree>
    <p:extLst>
      <p:ext uri="{BB962C8B-B14F-4D97-AF65-F5344CB8AC3E}">
        <p14:creationId xmlns:p14="http://schemas.microsoft.com/office/powerpoint/2010/main" val="136543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430338" y="773113"/>
            <a:ext cx="4138612"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917575" y="4421188"/>
            <a:ext cx="5149850" cy="3851275"/>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noProof="0" smtClean="0"/>
              <a:t>semantic difference: salary: monthly, weekly, job: fulltime, contract, part-time</a:t>
            </a:r>
          </a:p>
        </p:txBody>
      </p:sp>
    </p:spTree>
    <p:extLst>
      <p:ext uri="{BB962C8B-B14F-4D97-AF65-F5344CB8AC3E}">
        <p14:creationId xmlns:p14="http://schemas.microsoft.com/office/powerpoint/2010/main" val="301663999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google.cn/interstitial?url=http://www.dmresearch.net/data-mining/juleisuanfa/2004/1210/2554.html" TargetMode="External"/><Relationship Id="rId7" Type="http://schemas.openxmlformats.org/officeDocument/2006/relationships/hyperlink" Target="http://cjc.ict.ac.cn/quanwenjiansuo/2008-03-0/zwh.doc"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www.hahan.org/papers/chemistry/113756.html" TargetMode="External"/><Relationship Id="rId5" Type="http://schemas.openxmlformats.org/officeDocument/2006/relationships/hyperlink" Target="http://scholar.ilib.cn/Abstract.aspx?A=xxwxjsjxt200601026" TargetMode="External"/><Relationship Id="rId4" Type="http://schemas.openxmlformats.org/officeDocument/2006/relationships/hyperlink" Target="http://scholar.ilib.cn/A-jsjgc200605019.htm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n.wikipedia.org/wiki/Partition_(database)" TargetMode="External"/><Relationship Id="rId7" Type="http://schemas.openxmlformats.org/officeDocument/2006/relationships/hyperlink" Target="https://en.wikipedia.org/wiki/Consistent_hashing"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s://en.wikipedia.org/wiki/Database_server" TargetMode="External"/><Relationship Id="rId5" Type="http://schemas.openxmlformats.org/officeDocument/2006/relationships/hyperlink" Target="https://en.wikipedia.org/wiki/Search_engine" TargetMode="External"/><Relationship Id="rId4" Type="http://schemas.openxmlformats.org/officeDocument/2006/relationships/hyperlink" Target="https://en.wikipedia.org/wiki/DBMS" TargetMode="External"/></Relationships>
</file>

<file path=ppt/notesSlides/_rels/notesSlide32.xml.rels><?xml version="1.0" encoding="UTF-8" standalone="yes"?>
<Relationships xmlns="http://schemas.openxmlformats.org/package/2006/relationships"><Relationship Id="rId8" Type="http://schemas.openxmlformats.org/officeDocument/2006/relationships/hyperlink" Target="https://en.wikipedia.org/wiki/Shared_nothing_architecture" TargetMode="External"/><Relationship Id="rId3" Type="http://schemas.openxmlformats.org/officeDocument/2006/relationships/hyperlink" Target="https://en.wikipedia.org/w/index.php?title=Shard_(database_architecture)&amp;action=edit&amp;section=2" TargetMode="External"/><Relationship Id="rId7" Type="http://schemas.openxmlformats.org/officeDocument/2006/relationships/hyperlink" Target="https://en.wikipedia.org/wiki/Dimension_table"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s://en.wikipedia.org/wiki/Zip_code" TargetMode="External"/><Relationship Id="rId11" Type="http://schemas.openxmlformats.org/officeDocument/2006/relationships/hyperlink" Target="https://en.wikipedia.org/wiki/Replication_(computer_science)" TargetMode="External"/><Relationship Id="rId5" Type="http://schemas.openxmlformats.org/officeDocument/2006/relationships/hyperlink" Target="https://en.wikipedia.org/wiki/Database_schema" TargetMode="External"/><Relationship Id="rId10" Type="http://schemas.openxmlformats.org/officeDocument/2006/relationships/hyperlink" Target="https://en.wikipedia.org/wiki/Continent" TargetMode="External"/><Relationship Id="rId4" Type="http://schemas.openxmlformats.org/officeDocument/2006/relationships/hyperlink" Target="https://en.wikipedia.org/wiki/Partition_(database)" TargetMode="External"/><Relationship Id="rId9" Type="http://schemas.openxmlformats.org/officeDocument/2006/relationships/hyperlink" Target="https://en.wikipedia.org/wiki/Data_center" TargetMode="Externa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www.hivedb.org/" TargetMode="External"/><Relationship Id="rId3" Type="http://schemas.openxmlformats.org/officeDocument/2006/relationships/hyperlink" Target="http://digg.com/" TargetMode="External"/><Relationship Id="rId7" Type="http://schemas.openxmlformats.org/officeDocument/2006/relationships/hyperlink" Target="http://spockproxy.sourceforge.net/" TargetMode="External"/><Relationship Id="rId2" Type="http://schemas.openxmlformats.org/officeDocument/2006/relationships/slide" Target="../slides/slide57.xml"/><Relationship Id="rId1" Type="http://schemas.openxmlformats.org/officeDocument/2006/relationships/notesMaster" Target="../notesMasters/notesMaster1.xml"/><Relationship Id="rId6" Type="http://schemas.openxmlformats.org/officeDocument/2006/relationships/hyperlink" Target="http://www.spock.com/" TargetMode="External"/><Relationship Id="rId11" Type="http://schemas.openxmlformats.org/officeDocument/2006/relationships/hyperlink" Target="http://code.google.com/p/pyshards/wiki/Pyshards" TargetMode="External"/><Relationship Id="rId5" Type="http://schemas.openxmlformats.org/officeDocument/2006/relationships/hyperlink" Target="http://www.hibernate.org/414.html" TargetMode="External"/><Relationship Id="rId10" Type="http://schemas.openxmlformats.org/officeDocument/2006/relationships/hyperlink" Target="http://www.skype.com/" TargetMode="External"/><Relationship Id="rId4" Type="http://schemas.openxmlformats.org/officeDocument/2006/relationships/hyperlink" Target="http://forge.mysql.com/wiki/MySQL_Proxy" TargetMode="External"/><Relationship Id="rId9" Type="http://schemas.openxmlformats.org/officeDocument/2006/relationships/hyperlink" Target="http://pgfoundry.org/projects/plproxy/"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ike.baidu.com/item/%E9%9B%86%E5%90%88%E5%88%92%E5%88%86"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baike.baidu.com/item/%E6%95%B4%E6%95%B0" TargetMode="External"/><Relationship Id="rId5" Type="http://schemas.openxmlformats.org/officeDocument/2006/relationships/hyperlink" Target="https://baike.baidu.com/item/%E7%BB%84%E5%90%88%E6%95%B0%E5%AD%A6" TargetMode="External"/><Relationship Id="rId4" Type="http://schemas.openxmlformats.org/officeDocument/2006/relationships/hyperlink" Target="https://baike.baidu.com/item/%E6%95%B0%E5%AD%A6%E5%AE%B6"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026"/>
          <p:cNvSpPr>
            <a:spLocks noGrp="1" noRot="1" noChangeAspect="1" noChangeArrowheads="1" noTextEdit="1"/>
          </p:cNvSpPr>
          <p:nvPr>
            <p:ph type="sldImg"/>
          </p:nvPr>
        </p:nvSpPr>
        <p:spPr/>
      </p:sp>
      <p:sp>
        <p:nvSpPr>
          <p:cNvPr id="119811"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Tree>
    <p:extLst>
      <p:ext uri="{BB962C8B-B14F-4D97-AF65-F5344CB8AC3E}">
        <p14:creationId xmlns:p14="http://schemas.microsoft.com/office/powerpoint/2010/main" val="2780094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p:sp>
      <p:sp>
        <p:nvSpPr>
          <p:cNvPr id="13926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b="1" smtClean="0">
                <a:ea typeface="楷体_GB2312" pitchFamily="49" charset="-122"/>
              </a:rPr>
              <a:t>只有当</a:t>
            </a:r>
            <a:r>
              <a:rPr lang="zh-CN" altLang="en-US" b="1" smtClean="0">
                <a:solidFill>
                  <a:schemeClr val="accent2"/>
                </a:solidFill>
                <a:ea typeface="楷体_GB2312" pitchFamily="49" charset="-122"/>
              </a:rPr>
              <a:t>属于同一分片</a:t>
            </a:r>
            <a:r>
              <a:rPr lang="zh-CN" altLang="en-US" b="1" smtClean="0">
                <a:ea typeface="楷体_GB2312" pitchFamily="49" charset="-122"/>
              </a:rPr>
              <a:t>的任意两个元组被任一应用以同等概率进行访问时</a:t>
            </a:r>
            <a:endParaRPr lang="en-US" altLang="zh-CN" smtClean="0">
              <a:solidFill>
                <a:schemeClr val="accent2"/>
              </a:solidFill>
            </a:endParaRPr>
          </a:p>
          <a:p>
            <a:endParaRPr lang="zh-CN" altLang="en-US" smtClean="0"/>
          </a:p>
        </p:txBody>
      </p:sp>
    </p:spTree>
    <p:extLst>
      <p:ext uri="{BB962C8B-B14F-4D97-AF65-F5344CB8AC3E}">
        <p14:creationId xmlns:p14="http://schemas.microsoft.com/office/powerpoint/2010/main" val="149509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p:sp>
      <p:sp>
        <p:nvSpPr>
          <p:cNvPr id="141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SimSun" panose="02010600030101010101" pitchFamily="2" charset="-122"/>
              </a:rPr>
              <a:t>人们认识事物时往往先把被认识的对象进行分类，以便寻找其中同与不同的特征，因而分类学是人们认识世界的基础科学。统计学中常用的分类统计方法主要是聚类分析与判别分析。</a:t>
            </a:r>
            <a:endParaRPr lang="zh-CN" altLang="en-US" smtClean="0"/>
          </a:p>
          <a:p>
            <a:r>
              <a:rPr lang="zh-CN" altLang="en-US" b="1" smtClean="0">
                <a:latin typeface="SimSun" panose="02010600030101010101" pitchFamily="2" charset="-122"/>
              </a:rPr>
              <a:t>聚类分析</a:t>
            </a:r>
            <a:r>
              <a:rPr lang="zh-CN" altLang="en-US" smtClean="0">
                <a:latin typeface="SimSun" panose="02010600030101010101" pitchFamily="2" charset="-122"/>
              </a:rPr>
              <a:t>是直接比较各事物之间的性质，将性质相近的归为一类，将性质差别较大的归入不同的类。判别分析则先根据已知类别的事物的性质，利用某种技术建立函数式，然后对未知类别的新事物进行判断以将之归入已知的类别中。聚类分析与判别分析有很大的不同，聚类分析事先并不知道对象类别的面貌，甚至连共有几个类别也不确定；判别分析事先已知对象的类别和类别数，它正是从这样的情形下总结出分类方法，用于对新对象的分类</a:t>
            </a:r>
            <a:endParaRPr lang="zh-CN" altLang="en-US" smtClean="0"/>
          </a:p>
          <a:p>
            <a:endParaRPr lang="zh-CN" altLang="en-US" smtClean="0"/>
          </a:p>
        </p:txBody>
      </p:sp>
    </p:spTree>
    <p:extLst>
      <p:ext uri="{BB962C8B-B14F-4D97-AF65-F5344CB8AC3E}">
        <p14:creationId xmlns:p14="http://schemas.microsoft.com/office/powerpoint/2010/main" val="1148897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p:sp>
      <p:sp>
        <p:nvSpPr>
          <p:cNvPr id="239619"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defRPr/>
            </a:pPr>
            <a:r>
              <a:rPr lang="en-US" altLang="zh-CN" dirty="0" smtClean="0"/>
              <a:t>Permute columns of affinity matrix in all possible ways</a:t>
            </a:r>
          </a:p>
          <a:p>
            <a:pPr lvl="1">
              <a:lnSpc>
                <a:spcPct val="80000"/>
              </a:lnSpc>
              <a:defRPr/>
            </a:pPr>
            <a:r>
              <a:rPr lang="en-US" altLang="zh-CN" dirty="0" smtClean="0"/>
              <a:t>Don</a:t>
            </a:r>
            <a:r>
              <a:rPr lang="en-US" altLang="zh-CN" dirty="0" smtClean="0">
                <a:latin typeface="Tahoma" pitchFamily="34" charset="0"/>
              </a:rPr>
              <a:t>’</a:t>
            </a:r>
            <a:r>
              <a:rPr lang="en-US" altLang="zh-CN" dirty="0" smtClean="0"/>
              <a:t>t forget to interchange rows when you interchange columns</a:t>
            </a:r>
          </a:p>
          <a:p>
            <a:pPr>
              <a:lnSpc>
                <a:spcPct val="80000"/>
              </a:lnSpc>
              <a:defRPr/>
            </a:pPr>
            <a:r>
              <a:rPr lang="en-US" altLang="zh-CN" dirty="0" smtClean="0"/>
              <a:t>Find a good </a:t>
            </a:r>
            <a:r>
              <a:rPr lang="en-US" altLang="zh-CN" dirty="0" smtClean="0">
                <a:latin typeface="Tahoma" pitchFamily="34" charset="0"/>
              </a:rPr>
              <a:t>“</a:t>
            </a:r>
            <a:r>
              <a:rPr lang="en-US" altLang="zh-CN" dirty="0" smtClean="0">
                <a:solidFill>
                  <a:schemeClr val="accent1"/>
                </a:solidFill>
              </a:rPr>
              <a:t>split point</a:t>
            </a:r>
            <a:r>
              <a:rPr lang="en-US" altLang="zh-CN" dirty="0" smtClean="0">
                <a:latin typeface="Tahoma" pitchFamily="34" charset="0"/>
              </a:rPr>
              <a:t>”</a:t>
            </a:r>
            <a:endParaRPr lang="en-US" altLang="zh-CN" dirty="0" smtClean="0"/>
          </a:p>
          <a:p>
            <a:pPr lvl="1">
              <a:lnSpc>
                <a:spcPct val="80000"/>
              </a:lnSpc>
              <a:defRPr/>
            </a:pPr>
            <a:r>
              <a:rPr lang="en-US" altLang="zh-CN" dirty="0" smtClean="0"/>
              <a:t>Maximize affinity within each partition, minimize cross-partition accesses</a:t>
            </a:r>
          </a:p>
          <a:p>
            <a:pPr>
              <a:lnSpc>
                <a:spcPct val="80000"/>
              </a:lnSpc>
              <a:buFont typeface="Wingdings" pitchFamily="2" charset="2"/>
              <a:buChar char="Ø"/>
              <a:defRPr/>
            </a:pPr>
            <a:r>
              <a:rPr lang="en-US" altLang="zh-CN" dirty="0" smtClean="0">
                <a:solidFill>
                  <a:schemeClr val="accent6"/>
                </a:solidFill>
              </a:rPr>
              <a:t>Vertical fragmentation process</a:t>
            </a:r>
          </a:p>
          <a:p>
            <a:pPr lvl="1">
              <a:defRPr/>
            </a:pPr>
            <a:r>
              <a:rPr lang="en-US" altLang="zh-CN" dirty="0" smtClean="0"/>
              <a:t>First clustering together the attributes with high affinity for each other</a:t>
            </a:r>
            <a:r>
              <a:rPr lang="en-US" altLang="zh-CN" dirty="0" smtClean="0">
                <a:solidFill>
                  <a:schemeClr val="accent2"/>
                </a:solidFill>
              </a:rPr>
              <a:t>: Clustering algorithm(BEA)</a:t>
            </a:r>
          </a:p>
          <a:p>
            <a:pPr lvl="1">
              <a:defRPr/>
            </a:pPr>
            <a:r>
              <a:rPr lang="en-US" altLang="zh-CN" dirty="0" smtClean="0"/>
              <a:t>And then splitting the relation accordingly: find a </a:t>
            </a:r>
            <a:r>
              <a:rPr lang="en-US" altLang="zh-CN" dirty="0" smtClean="0">
                <a:solidFill>
                  <a:schemeClr val="accent1"/>
                </a:solidFill>
              </a:rPr>
              <a:t>split point: </a:t>
            </a:r>
            <a:r>
              <a:rPr lang="en-US" altLang="zh-CN" dirty="0" smtClean="0">
                <a:solidFill>
                  <a:schemeClr val="accent2"/>
                </a:solidFill>
              </a:rPr>
              <a:t>Partitioning Algorithm</a:t>
            </a:r>
            <a:endParaRPr lang="zh-CN" altLang="en-US" dirty="0" smtClean="0">
              <a:solidFill>
                <a:schemeClr val="accent2"/>
              </a:solidFill>
            </a:endParaRPr>
          </a:p>
        </p:txBody>
      </p:sp>
    </p:spTree>
    <p:extLst>
      <p:ext uri="{BB962C8B-B14F-4D97-AF65-F5344CB8AC3E}">
        <p14:creationId xmlns:p14="http://schemas.microsoft.com/office/powerpoint/2010/main" val="1033960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p:sp>
      <p:sp>
        <p:nvSpPr>
          <p:cNvPr id="1454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zh-CN" smtClean="0"/>
          </a:p>
          <a:p>
            <a:pPr>
              <a:lnSpc>
                <a:spcPct val="80000"/>
              </a:lnSpc>
            </a:pPr>
            <a:r>
              <a:rPr lang="en-US" altLang="zh-CN" smtClean="0"/>
              <a:t>Na</a:t>
            </a:r>
            <a:r>
              <a:rPr lang="en-US" altLang="zh-CN" smtClean="0">
                <a:latin typeface="Tahoma" panose="020B0604030504040204" pitchFamily="34" charset="0"/>
              </a:rPr>
              <a:t>ï</a:t>
            </a:r>
            <a:r>
              <a:rPr lang="en-US" altLang="zh-CN" smtClean="0"/>
              <a:t>ve algorithm is exponential</a:t>
            </a:r>
          </a:p>
          <a:p>
            <a:pPr lvl="1">
              <a:lnSpc>
                <a:spcPct val="80000"/>
              </a:lnSpc>
            </a:pPr>
            <a:r>
              <a:rPr lang="en-US" altLang="zh-CN" smtClean="0"/>
              <a:t>Permute rows/columns in all possible ways, try each split point</a:t>
            </a:r>
          </a:p>
          <a:p>
            <a:pPr lvl="1"/>
            <a:endParaRPr lang="en-US" altLang="zh-CN" smtClean="0"/>
          </a:p>
          <a:p>
            <a:pPr>
              <a:lnSpc>
                <a:spcPct val="80000"/>
              </a:lnSpc>
            </a:pPr>
            <a:r>
              <a:rPr lang="en-US" altLang="zh-CN" smtClean="0"/>
              <a:t>One approach to speed it up:</a:t>
            </a:r>
            <a:endParaRPr lang="zh-CN" altLang="en-US" smtClean="0">
              <a:solidFill>
                <a:schemeClr val="accent2"/>
              </a:solidFill>
            </a:endParaRPr>
          </a:p>
          <a:p>
            <a:pPr lvl="1">
              <a:lnSpc>
                <a:spcPct val="80000"/>
              </a:lnSpc>
            </a:pPr>
            <a:r>
              <a:rPr lang="en-US" altLang="zh-CN" smtClean="0"/>
              <a:t>Cluster attributes using </a:t>
            </a:r>
            <a:r>
              <a:rPr lang="en-US" altLang="zh-CN" smtClean="0">
                <a:latin typeface="Tahoma" panose="020B0604030504040204" pitchFamily="34" charset="0"/>
              </a:rPr>
              <a:t>“</a:t>
            </a:r>
            <a:r>
              <a:rPr lang="en-US" altLang="zh-CN" smtClean="0">
                <a:solidFill>
                  <a:schemeClr val="accent1"/>
                </a:solidFill>
              </a:rPr>
              <a:t>bond energy</a:t>
            </a:r>
            <a:r>
              <a:rPr lang="en-US" altLang="zh-CN" smtClean="0">
                <a:latin typeface="Tahoma" panose="020B0604030504040204" pitchFamily="34" charset="0"/>
              </a:rPr>
              <a:t>”</a:t>
            </a:r>
            <a:r>
              <a:rPr lang="en-US" altLang="zh-CN" smtClean="0"/>
              <a:t> algorithm</a:t>
            </a:r>
          </a:p>
          <a:p>
            <a:endParaRPr lang="zh-CN" altLang="en-US" smtClean="0"/>
          </a:p>
          <a:p>
            <a:endParaRPr lang="zh-CN" altLang="en-US" smtClean="0"/>
          </a:p>
        </p:txBody>
      </p:sp>
    </p:spTree>
    <p:extLst>
      <p:ext uri="{BB962C8B-B14F-4D97-AF65-F5344CB8AC3E}">
        <p14:creationId xmlns:p14="http://schemas.microsoft.com/office/powerpoint/2010/main" val="2118773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p:sp>
      <p:sp>
        <p:nvSpPr>
          <p:cNvPr id="14745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周长固定的长方形面积最大：正方形</a:t>
            </a:r>
          </a:p>
        </p:txBody>
      </p:sp>
    </p:spTree>
    <p:extLst>
      <p:ext uri="{BB962C8B-B14F-4D97-AF65-F5344CB8AC3E}">
        <p14:creationId xmlns:p14="http://schemas.microsoft.com/office/powerpoint/2010/main" val="2129987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p:sp>
      <p:sp>
        <p:nvSpPr>
          <p:cNvPr id="1505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在</a:t>
            </a:r>
            <a:r>
              <a:rPr lang="en-US" altLang="zh-CN" smtClean="0"/>
              <a:t>BEA</a:t>
            </a:r>
            <a:r>
              <a:rPr lang="zh-CN" altLang="en-US" smtClean="0"/>
              <a:t>算法的第二步怎么度量位置的摆放是最佳的，就需要一个算法。</a:t>
            </a:r>
          </a:p>
        </p:txBody>
      </p:sp>
    </p:spTree>
    <p:extLst>
      <p:ext uri="{BB962C8B-B14F-4D97-AF65-F5344CB8AC3E}">
        <p14:creationId xmlns:p14="http://schemas.microsoft.com/office/powerpoint/2010/main" val="1855694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p:sp>
      <p:sp>
        <p:nvSpPr>
          <p:cNvPr id="160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hlinkClick r:id="rId3" action="ppaction://hlinkfile"/>
              </a:rPr>
              <a:t>A General Purpose Multiple Way Partitioning Algorithm : </a:t>
            </a:r>
            <a:r>
              <a:rPr lang="zh-CN" altLang="en-US" smtClean="0">
                <a:hlinkClick r:id="rId3" action="ppaction://hlinkfile"/>
              </a:rPr>
              <a:t>数据挖掘 </a:t>
            </a:r>
            <a:r>
              <a:rPr lang="en-US" altLang="zh-CN" b="1" smtClean="0">
                <a:hlinkClick r:id="rId3" action="ppaction://hlinkfile"/>
              </a:rPr>
              <a:t>...</a:t>
            </a:r>
            <a:endParaRPr lang="zh-CN" altLang="en-US" smtClean="0"/>
          </a:p>
          <a:p>
            <a:r>
              <a:rPr lang="zh-CN" altLang="en-US" smtClean="0">
                <a:hlinkClick r:id="rId4"/>
              </a:rPr>
              <a:t>分布环境下实时数据的分配算法</a:t>
            </a:r>
            <a:r>
              <a:rPr lang="en-US" altLang="zh-CN" smtClean="0">
                <a:hlinkClick r:id="rId4"/>
              </a:rPr>
              <a:t>A Data Partitioning Algorithm in </a:t>
            </a:r>
            <a:r>
              <a:rPr lang="en-US" altLang="zh-CN" b="1" smtClean="0">
                <a:hlinkClick r:id="rId4"/>
              </a:rPr>
              <a:t>...</a:t>
            </a:r>
            <a:endParaRPr lang="en-US" altLang="zh-CN" smtClean="0"/>
          </a:p>
          <a:p>
            <a:r>
              <a:rPr lang="zh-CN" altLang="en-US" smtClean="0">
                <a:hlinkClick r:id="rId5"/>
              </a:rPr>
              <a:t>基于数据分区的并行</a:t>
            </a:r>
            <a:r>
              <a:rPr lang="en-US" altLang="zh-CN" smtClean="0">
                <a:hlinkClick r:id="rId5"/>
              </a:rPr>
              <a:t>DBSCAN</a:t>
            </a:r>
            <a:r>
              <a:rPr lang="zh-CN" altLang="en-US" smtClean="0">
                <a:hlinkClick r:id="rId5"/>
              </a:rPr>
              <a:t>算法</a:t>
            </a:r>
            <a:r>
              <a:rPr lang="en-US" altLang="zh-CN" smtClean="0">
                <a:hlinkClick r:id="rId5"/>
              </a:rPr>
              <a:t>Data-Partitioning-Based Parellel </a:t>
            </a:r>
            <a:r>
              <a:rPr lang="en-US" altLang="zh-CN" b="1" smtClean="0">
                <a:hlinkClick r:id="rId5"/>
              </a:rPr>
              <a:t>...</a:t>
            </a:r>
            <a:endParaRPr lang="en-US" altLang="zh-CN" smtClean="0"/>
          </a:p>
          <a:p>
            <a:r>
              <a:rPr lang="zh-CN" altLang="en-US" smtClean="0">
                <a:hlinkClick r:id="rId6"/>
              </a:rPr>
              <a:t>基于</a:t>
            </a:r>
            <a:r>
              <a:rPr lang="en-US" altLang="zh-CN" smtClean="0">
                <a:hlinkClick r:id="rId6"/>
              </a:rPr>
              <a:t>Improved-Hash</a:t>
            </a:r>
            <a:r>
              <a:rPr lang="zh-CN" altLang="en-US" smtClean="0">
                <a:hlinkClick r:id="rId6"/>
              </a:rPr>
              <a:t>方法的多维数据划分</a:t>
            </a:r>
            <a:r>
              <a:rPr lang="en-US" altLang="zh-CN" smtClean="0">
                <a:hlinkClick r:id="rId6"/>
              </a:rPr>
              <a:t>Multi-dimensional-data </a:t>
            </a:r>
            <a:r>
              <a:rPr lang="en-US" altLang="zh-CN" b="1" smtClean="0">
                <a:hlinkClick r:id="rId6"/>
              </a:rPr>
              <a:t>...</a:t>
            </a:r>
            <a:endParaRPr lang="en-US" altLang="zh-CN" smtClean="0"/>
          </a:p>
          <a:p>
            <a:r>
              <a:rPr lang="zh-CN" altLang="en-US" smtClean="0">
                <a:hlinkClick r:id="rId7"/>
              </a:rPr>
              <a:t>一种基于代表元的数据划分算法</a:t>
            </a:r>
            <a:endParaRPr lang="zh-CN" altLang="en-US" smtClean="0"/>
          </a:p>
          <a:p>
            <a:endParaRPr lang="en-US" altLang="zh-CN" smtClean="0"/>
          </a:p>
          <a:p>
            <a:r>
              <a:rPr lang="en-US" altLang="zh-CN" smtClean="0"/>
              <a:t>This paper addresses the vertical partitioning of a set of logical records or a relation into fragments. The rationale behind vertical partitioning is to produce fragments, groups of attribute columns, that "closely match" the requirements of transactions. Vertical partitioning is applied in three contexts: a database stored on devices of a single type, a database stored in different memory levels, and a distributed database. In a two-level memory hierarchy, most transactions should be processed using the fragments in primary memory. In distributed databases, fragment allocation should maximize the amount of local transaction processing. </a:t>
            </a:r>
          </a:p>
          <a:p>
            <a:r>
              <a:rPr lang="en-US" altLang="zh-CN" smtClean="0"/>
              <a:t>Fragments may be nonoverlapping or overlapping. A two-phase approach for the determination of fragments is proposed; in the first phase, the design is driven by empirical objective functions which do not require specific cost information. The second phase performs cost optimization by incorporating the knowledge of a specific application environment. The algorithms presented in this paper have been implemented, and examples of their actual use are shown. </a:t>
            </a:r>
          </a:p>
          <a:p>
            <a:r>
              <a:rPr lang="en-US" altLang="zh-CN" i="1" smtClean="0"/>
              <a:t>Copyright © 1984 by the ACM, Inc., used by permission. Permission to make digital or hard copies is granted provided that copies are not made or distributed for profit or direct commercial advantage, and that copies show this notice on the first page or initial screen of a display along with the full citation.</a:t>
            </a:r>
            <a:endParaRPr lang="en-US" altLang="zh-CN" smtClean="0"/>
          </a:p>
          <a:p>
            <a:endParaRPr lang="zh-CN" altLang="en-US" smtClean="0"/>
          </a:p>
        </p:txBody>
      </p:sp>
    </p:spTree>
    <p:extLst>
      <p:ext uri="{BB962C8B-B14F-4D97-AF65-F5344CB8AC3E}">
        <p14:creationId xmlns:p14="http://schemas.microsoft.com/office/powerpoint/2010/main" val="1160751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p:sp>
      <p:sp>
        <p:nvSpPr>
          <p:cNvPr id="162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Hammer and Niamir [ll] summarize the problems left unsolved by the approach in [12] in the following two points:</a:t>
            </a:r>
          </a:p>
          <a:p>
            <a:r>
              <a:rPr lang="en-US" altLang="zh-CN" smtClean="0">
                <a:latin typeface="Arial" panose="020B0604020202020204" pitchFamily="34" charset="0"/>
              </a:rPr>
              <a:t>(i) The BEA determines an ordering of attributes, but it is still left to the subjective judgment of the designer to decide how to “clump” the attributes together to form fragments.</a:t>
            </a:r>
          </a:p>
          <a:p>
            <a:r>
              <a:rPr lang="en-US" altLang="zh-CN" smtClean="0">
                <a:latin typeface="Arial" panose="020B0604020202020204" pitchFamily="34" charset="0"/>
              </a:rPr>
              <a:t>(ii) Similarity of pairs of attributes can be inadequate if the similarity among larger groups of attributes is not taken into account.</a:t>
            </a:r>
          </a:p>
          <a:p>
            <a:r>
              <a:rPr lang="en-US" altLang="zh-CN" smtClean="0">
                <a:latin typeface="Arial" panose="020B0604020202020204" pitchFamily="34" charset="0"/>
              </a:rPr>
              <a:t>Hammer and Niamir [ 111 developed two heuristics to be used in combination.</a:t>
            </a:r>
          </a:p>
          <a:p>
            <a:r>
              <a:rPr lang="en-US" altLang="zh-CN" smtClean="0">
                <a:latin typeface="Arial" panose="020B0604020202020204" pitchFamily="34" charset="0"/>
              </a:rPr>
              <a:t>The “grouping” heuristic starts by assigning each attribute to a different partition;</a:t>
            </a:r>
          </a:p>
          <a:p>
            <a:r>
              <a:rPr lang="en-US" altLang="zh-CN" smtClean="0">
                <a:latin typeface="Arial" panose="020B0604020202020204" pitchFamily="34" charset="0"/>
              </a:rPr>
              <a:t>at each step, all groupings of partitions of the current candidate solution are</a:t>
            </a:r>
          </a:p>
          <a:p>
            <a:r>
              <a:rPr lang="en-US" altLang="zh-CN" smtClean="0">
                <a:latin typeface="Arial" panose="020B0604020202020204" pitchFamily="34" charset="0"/>
              </a:rPr>
              <a:t>considered, and the one that represents the greatest improvement over the current</a:t>
            </a:r>
          </a:p>
          <a:p>
            <a:r>
              <a:rPr lang="en-US" altLang="zh-CN" smtClean="0">
                <a:latin typeface="Arial" panose="020B0604020202020204" pitchFamily="34" charset="0"/>
              </a:rPr>
              <a:t>candidate grouping becomes the new candidate. The process iterates until no</a:t>
            </a:r>
          </a:p>
          <a:p>
            <a:r>
              <a:rPr lang="en-US" altLang="zh-CN" smtClean="0">
                <a:latin typeface="Arial" panose="020B0604020202020204" pitchFamily="34" charset="0"/>
              </a:rPr>
              <a:t>improvement is found over the current candidate. The “regrouping” heuristic</a:t>
            </a:r>
          </a:p>
          <a:p>
            <a:r>
              <a:rPr lang="en-US" altLang="zh-CN" smtClean="0">
                <a:latin typeface="Arial" panose="020B0604020202020204" pitchFamily="34" charset="0"/>
              </a:rPr>
              <a:t>attempts to move attributes from their current partition to another partition.</a:t>
            </a:r>
          </a:p>
          <a:p>
            <a:r>
              <a:rPr lang="en-US" altLang="zh-CN" smtClean="0">
                <a:latin typeface="Arial" panose="020B0604020202020204" pitchFamily="34" charset="0"/>
              </a:rPr>
              <a:t>Grouping and regrouping are iterated until no further benefit can be achieved.</a:t>
            </a:r>
          </a:p>
          <a:p>
            <a:r>
              <a:rPr lang="en-US" altLang="zh-CN" smtClean="0">
                <a:latin typeface="Arial" panose="020B0604020202020204" pitchFamily="34" charset="0"/>
              </a:rPr>
              <a:t>When the set of all partitions is viewed as a lattice, grouping moves attributes</a:t>
            </a:r>
          </a:p>
          <a:p>
            <a:r>
              <a:rPr lang="en-US" altLang="zh-CN" smtClean="0">
                <a:latin typeface="Arial" panose="020B0604020202020204" pitchFamily="34" charset="0"/>
              </a:rPr>
              <a:t>“up” and regrouping moves attributes “sideways” [ll].</a:t>
            </a:r>
          </a:p>
          <a:p>
            <a:r>
              <a:rPr lang="en-US" altLang="zh-CN" smtClean="0">
                <a:latin typeface="Arial" panose="020B0604020202020204" pitchFamily="34" charset="0"/>
              </a:rPr>
              <a:t>The major criticism of this approach is regarding the direction in which to</a:t>
            </a:r>
          </a:p>
          <a:p>
            <a:r>
              <a:rPr lang="en-US" altLang="zh-CN" smtClean="0">
                <a:latin typeface="Arial" panose="020B0604020202020204" pitchFamily="34" charset="0"/>
              </a:rPr>
              <a:t>explore the lattice-while Hammer and Niamir proceed “up” by grouping, we</a:t>
            </a:r>
          </a:p>
          <a:p>
            <a:r>
              <a:rPr lang="en-US" altLang="zh-CN" smtClean="0">
                <a:latin typeface="Arial" panose="020B0604020202020204" pitchFamily="34" charset="0"/>
              </a:rPr>
              <a:t>proceed “down” by splitting. The rationale behind this approach is that the</a:t>
            </a:r>
          </a:p>
          <a:p>
            <a:r>
              <a:rPr lang="en-US" altLang="zh-CN" smtClean="0">
                <a:latin typeface="Arial" panose="020B0604020202020204" pitchFamily="34" charset="0"/>
              </a:rPr>
              <a:t>“optimal” solution, in our opinion, is much closer to the group composed of all</a:t>
            </a:r>
          </a:p>
          <a:p>
            <a:r>
              <a:rPr lang="en-US" altLang="zh-CN" smtClean="0">
                <a:latin typeface="Arial" panose="020B0604020202020204" pitchFamily="34" charset="0"/>
              </a:rPr>
              <a:t>attributes, assumed to be our starting point, than to groups that are single-</a:t>
            </a:r>
          </a:p>
          <a:p>
            <a:r>
              <a:rPr lang="en-US" altLang="zh-CN" smtClean="0">
                <a:latin typeface="Arial" panose="020B0604020202020204" pitchFamily="34" charset="0"/>
              </a:rPr>
              <a:t>attribute partitions, as assumed in [ll]. A typical solution will not incur too</a:t>
            </a:r>
          </a:p>
          <a:p>
            <a:r>
              <a:rPr lang="en-US" altLang="zh-CN" smtClean="0">
                <a:latin typeface="Arial" panose="020B0604020202020204" pitchFamily="34" charset="0"/>
              </a:rPr>
              <a:t>much splitting because of the disadvantage of storing too many small subrecords.</a:t>
            </a:r>
          </a:p>
          <a:p>
            <a:r>
              <a:rPr lang="en-US" altLang="zh-CN" smtClean="0">
                <a:latin typeface="Arial" panose="020B0604020202020204" pitchFamily="34" charset="0"/>
              </a:rPr>
              <a:t>Thus, in our approach, the “moves” along the lattice will be in a direction that</a:t>
            </a:r>
          </a:p>
          <a:p>
            <a:r>
              <a:rPr lang="en-US" altLang="zh-CN" smtClean="0">
                <a:latin typeface="Arial" panose="020B0604020202020204" pitchFamily="34" charset="0"/>
              </a:rPr>
              <a:t>promises optimality; Hammer and Niamir, on the contrary, recognized that their</a:t>
            </a:r>
          </a:p>
          <a:p>
            <a:r>
              <a:rPr lang="en-US" altLang="zh-CN" smtClean="0">
                <a:latin typeface="Arial" panose="020B0604020202020204" pitchFamily="34" charset="0"/>
              </a:rPr>
              <a:t>approach introduces many discrepancies at the first iterations (in fact, they</a:t>
            </a:r>
          </a:p>
          <a:p>
            <a:r>
              <a:rPr lang="en-US" altLang="zh-CN" smtClean="0">
                <a:latin typeface="Arial" panose="020B0604020202020204" pitchFamily="34" charset="0"/>
              </a:rPr>
              <a:t>introduced the regrouping heuristics to get rid of these discrepancies).</a:t>
            </a:r>
          </a:p>
          <a:p>
            <a:endParaRPr lang="zh-CN" altLang="en-US" smtClean="0"/>
          </a:p>
        </p:txBody>
      </p:sp>
    </p:spTree>
    <p:extLst>
      <p:ext uri="{BB962C8B-B14F-4D97-AF65-F5344CB8AC3E}">
        <p14:creationId xmlns:p14="http://schemas.microsoft.com/office/powerpoint/2010/main" val="3958167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p:sp>
      <p:sp>
        <p:nvSpPr>
          <p:cNvPr id="1658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教科书上是针对最复杂的情况给出的公式：</a:t>
            </a:r>
            <a:r>
              <a:rPr lang="en-US" altLang="zh-CN" smtClean="0"/>
              <a:t>To consider the replicated allocation in the multiple-site case, we first solve the</a:t>
            </a:r>
            <a:r>
              <a:rPr lang="zh-CN" altLang="en-US" smtClean="0"/>
              <a:t> </a:t>
            </a:r>
            <a:r>
              <a:rPr lang="en-US" altLang="zh-CN" smtClean="0"/>
              <a:t>problem of nonreplicated partitioning using the algorithm MULTI-ALLOCATE-</a:t>
            </a:r>
          </a:p>
          <a:p>
            <a:r>
              <a:rPr lang="en-US" altLang="zh-CN" smtClean="0"/>
              <a:t>N; then we apply the algorithm MULTI-ALLOCATE-R to each fragment</a:t>
            </a:r>
          </a:p>
          <a:p>
            <a:r>
              <a:rPr lang="en-US" altLang="zh-CN" smtClean="0"/>
              <a:t>in the solution of that problem independently.</a:t>
            </a:r>
            <a:endParaRPr lang="zh-CN" altLang="en-US" smtClean="0"/>
          </a:p>
        </p:txBody>
      </p:sp>
    </p:spTree>
    <p:extLst>
      <p:ext uri="{BB962C8B-B14F-4D97-AF65-F5344CB8AC3E}">
        <p14:creationId xmlns:p14="http://schemas.microsoft.com/office/powerpoint/2010/main" val="2516146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p:sp>
      <p:sp>
        <p:nvSpPr>
          <p:cNvPr id="168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lvl="1" indent="0"/>
            <a:r>
              <a:rPr lang="en-US" altLang="zh-CN" dirty="0" smtClean="0">
                <a:solidFill>
                  <a:schemeClr val="accent1"/>
                </a:solidFill>
              </a:rPr>
              <a:t>Cluster forming in the middle of the </a:t>
            </a:r>
            <a:r>
              <a:rPr lang="en-US" altLang="zh-CN" i="1" dirty="0" smtClean="0">
                <a:solidFill>
                  <a:schemeClr val="accent1"/>
                </a:solidFill>
              </a:rPr>
              <a:t>CA </a:t>
            </a:r>
            <a:r>
              <a:rPr lang="en-US" altLang="zh-CN" dirty="0" smtClean="0">
                <a:solidFill>
                  <a:schemeClr val="accent1"/>
                </a:solidFill>
              </a:rPr>
              <a:t>matrix</a:t>
            </a:r>
          </a:p>
          <a:p>
            <a:pPr marL="914400" lvl="2" indent="0"/>
            <a:r>
              <a:rPr lang="en-US" altLang="zh-CN" dirty="0" smtClean="0"/>
              <a:t>Shift a row up and a column left and apply the algorithm to find the </a:t>
            </a:r>
            <a:r>
              <a:rPr lang="en-US" altLang="zh-CN" dirty="0" smtClean="0">
                <a:latin typeface="Arial" panose="020B0604020202020204" pitchFamily="34" charset="0"/>
              </a:rPr>
              <a:t>“</a:t>
            </a:r>
            <a:r>
              <a:rPr lang="en-US" altLang="zh-CN" dirty="0" smtClean="0"/>
              <a:t>best</a:t>
            </a:r>
            <a:r>
              <a:rPr lang="en-US" altLang="zh-CN" dirty="0" smtClean="0">
                <a:latin typeface="Arial" panose="020B0604020202020204" pitchFamily="34" charset="0"/>
              </a:rPr>
              <a:t>”</a:t>
            </a:r>
            <a:r>
              <a:rPr lang="en-US" altLang="zh-CN" dirty="0" smtClean="0"/>
              <a:t> partitioning point</a:t>
            </a:r>
          </a:p>
          <a:p>
            <a:pPr marL="914400" lvl="2" indent="0"/>
            <a:r>
              <a:rPr lang="en-US" altLang="zh-CN" dirty="0" smtClean="0"/>
              <a:t>Do this for all possible shifts</a:t>
            </a:r>
          </a:p>
          <a:p>
            <a:pPr marL="914400" lvl="2" indent="0"/>
            <a:r>
              <a:rPr lang="en-US" altLang="zh-CN" dirty="0" smtClean="0"/>
              <a:t>Cost O(m2)</a:t>
            </a:r>
          </a:p>
          <a:p>
            <a:pPr marL="1371600" lvl="3" indent="0"/>
            <a:r>
              <a:rPr lang="en-US" altLang="zh-CN" dirty="0" smtClean="0"/>
              <a:t>Refer to Algorithm </a:t>
            </a:r>
            <a:r>
              <a:rPr lang="en-US" altLang="zh-CN" i="1" dirty="0" smtClean="0"/>
              <a:t>PARTITION </a:t>
            </a:r>
            <a:r>
              <a:rPr lang="en-US" altLang="zh-CN" dirty="0" smtClean="0"/>
              <a:t>in page 144 in the text: </a:t>
            </a:r>
            <a:r>
              <a:rPr lang="en-US" altLang="zh-CN" i="1" dirty="0" smtClean="0"/>
              <a:t>O(m</a:t>
            </a:r>
            <a:r>
              <a:rPr lang="en-US" altLang="zh-CN" i="1" baseline="30000" dirty="0" smtClean="0"/>
              <a:t>2</a:t>
            </a:r>
            <a:r>
              <a:rPr lang="en-US" altLang="zh-CN" i="1" dirty="0" smtClean="0"/>
              <a:t>)</a:t>
            </a:r>
          </a:p>
          <a:p>
            <a:endParaRPr lang="zh-CN" altLang="en-US" dirty="0" smtClean="0"/>
          </a:p>
        </p:txBody>
      </p:sp>
    </p:spTree>
    <p:extLst>
      <p:ext uri="{BB962C8B-B14F-4D97-AF65-F5344CB8AC3E}">
        <p14:creationId xmlns:p14="http://schemas.microsoft.com/office/powerpoint/2010/main" val="407672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p:sp>
      <p:sp>
        <p:nvSpPr>
          <p:cNvPr id="1218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smtClean="0">
                <a:solidFill>
                  <a:schemeClr val="tx1"/>
                </a:solidFill>
                <a:effectLst/>
                <a:latin typeface="Times New Roman" pitchFamily="18" charset="0"/>
                <a:ea typeface="+mn-ea"/>
                <a:cs typeface="+mn-cs"/>
              </a:rPr>
              <a:t>一般对表进行水平分割和垂直分隔会极大的提高</a:t>
            </a:r>
            <a:r>
              <a:rPr lang="zh-CN" altLang="en-US" sz="1200" b="0" i="0" u="sng" kern="1200" dirty="0" smtClean="0">
                <a:solidFill>
                  <a:schemeClr val="tx1"/>
                </a:solidFill>
                <a:effectLst/>
                <a:latin typeface="Times New Roman" pitchFamily="18" charset="0"/>
                <a:ea typeface="+mn-ea"/>
                <a:cs typeface="+mn-cs"/>
              </a:rPr>
              <a:t>数据库</a:t>
            </a:r>
            <a:r>
              <a:rPr lang="zh-CN" altLang="en-US" sz="1200" b="0" i="0" kern="1200" dirty="0" smtClean="0">
                <a:solidFill>
                  <a:schemeClr val="tx1"/>
                </a:solidFill>
                <a:effectLst/>
                <a:latin typeface="Times New Roman" pitchFamily="18" charset="0"/>
                <a:ea typeface="+mn-ea"/>
                <a:cs typeface="+mn-cs"/>
              </a:rPr>
              <a:t>性能。</a:t>
            </a:r>
          </a:p>
          <a:p>
            <a:r>
              <a:rPr lang="zh-CN" altLang="en-US" sz="1200" b="0" i="0" kern="1200" dirty="0" smtClean="0">
                <a:solidFill>
                  <a:schemeClr val="tx1"/>
                </a:solidFill>
                <a:effectLst/>
                <a:latin typeface="Times New Roman" pitchFamily="18" charset="0"/>
                <a:ea typeface="+mn-ea"/>
                <a:cs typeface="+mn-cs"/>
              </a:rPr>
              <a:t>  </a:t>
            </a:r>
            <a:r>
              <a:rPr lang="en-US" altLang="zh-CN" sz="1200" b="0" i="0" kern="1200" dirty="0" smtClean="0">
                <a:solidFill>
                  <a:schemeClr val="tx1"/>
                </a:solidFill>
                <a:effectLst/>
                <a:latin typeface="Times New Roman" pitchFamily="18" charset="0"/>
                <a:ea typeface="+mn-ea"/>
                <a:cs typeface="+mn-cs"/>
              </a:rPr>
              <a:t>1</a:t>
            </a:r>
            <a:r>
              <a:rPr lang="zh-CN" altLang="en-US" sz="1200" b="0" i="0" kern="1200" dirty="0" smtClean="0">
                <a:solidFill>
                  <a:schemeClr val="tx1"/>
                </a:solidFill>
                <a:effectLst/>
                <a:latin typeface="Times New Roman" pitchFamily="18" charset="0"/>
                <a:ea typeface="+mn-ea"/>
                <a:cs typeface="+mn-cs"/>
              </a:rPr>
              <a:t>、水平分割：</a:t>
            </a:r>
          </a:p>
          <a:p>
            <a:r>
              <a:rPr lang="zh-CN" altLang="en-US" sz="1200" b="0" i="0" kern="1200" dirty="0" smtClean="0">
                <a:solidFill>
                  <a:schemeClr val="tx1"/>
                </a:solidFill>
                <a:effectLst/>
                <a:latin typeface="Times New Roman" pitchFamily="18" charset="0"/>
                <a:ea typeface="+mn-ea"/>
                <a:cs typeface="+mn-cs"/>
              </a:rPr>
              <a:t>     一般适用于下列情况：</a:t>
            </a:r>
          </a:p>
          <a:p>
            <a:r>
              <a:rPr lang="zh-CN" altLang="en-US" sz="1200" b="0" i="0" kern="1200" dirty="0" smtClean="0">
                <a:solidFill>
                  <a:schemeClr val="tx1"/>
                </a:solidFill>
                <a:effectLst/>
                <a:latin typeface="Times New Roman" pitchFamily="18" charset="0"/>
                <a:ea typeface="+mn-ea"/>
                <a:cs typeface="+mn-cs"/>
              </a:rPr>
              <a:t>    </a:t>
            </a:r>
            <a:r>
              <a:rPr lang="en-US" altLang="zh-CN" sz="1200" b="0" i="0" kern="1200" dirty="0" smtClean="0">
                <a:solidFill>
                  <a:schemeClr val="tx1"/>
                </a:solidFill>
                <a:effectLst/>
                <a:latin typeface="Times New Roman" pitchFamily="18" charset="0"/>
                <a:ea typeface="+mn-ea"/>
                <a:cs typeface="+mn-cs"/>
              </a:rPr>
              <a:t>A</a:t>
            </a:r>
            <a:r>
              <a:rPr lang="zh-CN" altLang="en-US" sz="1200" b="0" i="0" kern="1200" dirty="0" smtClean="0">
                <a:solidFill>
                  <a:schemeClr val="tx1"/>
                </a:solidFill>
                <a:effectLst/>
                <a:latin typeface="Times New Roman" pitchFamily="18" charset="0"/>
                <a:ea typeface="+mn-ea"/>
                <a:cs typeface="+mn-cs"/>
              </a:rPr>
              <a:t>、表很大，分割后可以降低在查询时需要读的数据和索引的页数，同时也降低了索引的层数，提高了查询速度</a:t>
            </a:r>
          </a:p>
          <a:p>
            <a:r>
              <a:rPr lang="zh-CN" altLang="en-US" sz="1200" b="0" i="0" kern="1200" dirty="0" smtClean="0">
                <a:solidFill>
                  <a:schemeClr val="tx1"/>
                </a:solidFill>
                <a:effectLst/>
                <a:latin typeface="Times New Roman" pitchFamily="18" charset="0"/>
                <a:ea typeface="+mn-ea"/>
                <a:cs typeface="+mn-cs"/>
              </a:rPr>
              <a:t>    </a:t>
            </a:r>
            <a:r>
              <a:rPr lang="en-US" altLang="zh-CN" sz="1200" b="0" i="0" kern="1200" dirty="0" smtClean="0">
                <a:solidFill>
                  <a:schemeClr val="tx1"/>
                </a:solidFill>
                <a:effectLst/>
                <a:latin typeface="Times New Roman" pitchFamily="18" charset="0"/>
                <a:ea typeface="+mn-ea"/>
                <a:cs typeface="+mn-cs"/>
              </a:rPr>
              <a:t>B</a:t>
            </a:r>
            <a:r>
              <a:rPr lang="zh-CN" altLang="en-US" sz="1200" b="0" i="0" kern="1200" dirty="0" smtClean="0">
                <a:solidFill>
                  <a:schemeClr val="tx1"/>
                </a:solidFill>
                <a:effectLst/>
                <a:latin typeface="Times New Roman" pitchFamily="18" charset="0"/>
                <a:ea typeface="+mn-ea"/>
                <a:cs typeface="+mn-cs"/>
              </a:rPr>
              <a:t>、表中的数据本来就有独立性，例如表中分别记录了各个地区或不同时期的数据；或者有些数据常用，有些数据不常用</a:t>
            </a:r>
          </a:p>
          <a:p>
            <a:r>
              <a:rPr lang="zh-CN" altLang="en-US" sz="1200" b="0" i="0" kern="1200" dirty="0" smtClean="0">
                <a:solidFill>
                  <a:schemeClr val="tx1"/>
                </a:solidFill>
                <a:effectLst/>
                <a:latin typeface="Times New Roman" pitchFamily="18" charset="0"/>
                <a:ea typeface="+mn-ea"/>
                <a:cs typeface="+mn-cs"/>
              </a:rPr>
              <a:t>    </a:t>
            </a:r>
            <a:r>
              <a:rPr lang="en-US" altLang="zh-CN" sz="1200" b="0" i="0" kern="1200" dirty="0" smtClean="0">
                <a:solidFill>
                  <a:schemeClr val="tx1"/>
                </a:solidFill>
                <a:effectLst/>
                <a:latin typeface="Times New Roman" pitchFamily="18" charset="0"/>
                <a:ea typeface="+mn-ea"/>
                <a:cs typeface="+mn-cs"/>
              </a:rPr>
              <a:t>C</a:t>
            </a:r>
            <a:r>
              <a:rPr lang="zh-CN" altLang="en-US" sz="1200" b="0" i="0" kern="1200" dirty="0" smtClean="0">
                <a:solidFill>
                  <a:schemeClr val="tx1"/>
                </a:solidFill>
                <a:effectLst/>
                <a:latin typeface="Times New Roman" pitchFamily="18" charset="0"/>
                <a:ea typeface="+mn-ea"/>
                <a:cs typeface="+mn-cs"/>
              </a:rPr>
              <a:t>、需要把数据存放到多个介质上。</a:t>
            </a:r>
          </a:p>
          <a:p>
            <a:r>
              <a:rPr lang="zh-CN" altLang="en-US" sz="1200" b="0" i="0" kern="1200" dirty="0" smtClean="0">
                <a:solidFill>
                  <a:schemeClr val="tx1"/>
                </a:solidFill>
                <a:effectLst/>
                <a:latin typeface="Times New Roman" pitchFamily="18" charset="0"/>
                <a:ea typeface="+mn-ea"/>
                <a:cs typeface="+mn-cs"/>
              </a:rPr>
              <a:t>     水平分割会给应用增加复杂度，它通常在查询时，需要多个表名，查询所有数据的话，就需要</a:t>
            </a:r>
            <a:r>
              <a:rPr lang="en-US" altLang="zh-CN" sz="1200" b="0" i="0" kern="1200" dirty="0" smtClean="0">
                <a:solidFill>
                  <a:schemeClr val="tx1"/>
                </a:solidFill>
                <a:effectLst/>
                <a:latin typeface="Times New Roman" pitchFamily="18" charset="0"/>
                <a:ea typeface="+mn-ea"/>
                <a:cs typeface="+mn-cs"/>
              </a:rPr>
              <a:t>union</a:t>
            </a:r>
            <a:r>
              <a:rPr lang="zh-CN" altLang="en-US" sz="1200" b="0" i="0" kern="1200" dirty="0" smtClean="0">
                <a:solidFill>
                  <a:schemeClr val="tx1"/>
                </a:solidFill>
                <a:effectLst/>
                <a:latin typeface="Times New Roman" pitchFamily="18" charset="0"/>
                <a:ea typeface="+mn-ea"/>
                <a:cs typeface="+mn-cs"/>
              </a:rPr>
              <a:t>操作。在许多数据库应用中，这种复杂性会超过它带来的优点，因为只要索引关键字不大，则在索引用于查询时，表中增加</a:t>
            </a:r>
            <a:r>
              <a:rPr lang="en-US" altLang="zh-CN" sz="1200" b="0" i="0" kern="1200" dirty="0" smtClean="0">
                <a:solidFill>
                  <a:schemeClr val="tx1"/>
                </a:solidFill>
                <a:effectLst/>
                <a:latin typeface="Times New Roman" pitchFamily="18" charset="0"/>
                <a:ea typeface="+mn-ea"/>
                <a:cs typeface="+mn-cs"/>
              </a:rPr>
              <a:t>2</a:t>
            </a:r>
            <a:r>
              <a:rPr lang="zh-CN" altLang="en-US" sz="1200" b="0" i="0" kern="1200" dirty="0" smtClean="0">
                <a:solidFill>
                  <a:schemeClr val="tx1"/>
                </a:solidFill>
                <a:effectLst/>
                <a:latin typeface="Times New Roman" pitchFamily="18" charset="0"/>
                <a:ea typeface="+mn-ea"/>
                <a:cs typeface="+mn-cs"/>
              </a:rPr>
              <a:t>到</a:t>
            </a:r>
            <a:r>
              <a:rPr lang="en-US" altLang="zh-CN" sz="1200" b="0" i="0" kern="1200" dirty="0" smtClean="0">
                <a:solidFill>
                  <a:schemeClr val="tx1"/>
                </a:solidFill>
                <a:effectLst/>
                <a:latin typeface="Times New Roman" pitchFamily="18" charset="0"/>
                <a:ea typeface="+mn-ea"/>
                <a:cs typeface="+mn-cs"/>
              </a:rPr>
              <a:t>3</a:t>
            </a:r>
            <a:r>
              <a:rPr lang="zh-CN" altLang="en-US" sz="1200" b="0" i="0" kern="1200" dirty="0" smtClean="0">
                <a:solidFill>
                  <a:schemeClr val="tx1"/>
                </a:solidFill>
                <a:effectLst/>
                <a:latin typeface="Times New Roman" pitchFamily="18" charset="0"/>
                <a:ea typeface="+mn-ea"/>
                <a:cs typeface="+mn-cs"/>
              </a:rPr>
              <a:t>倍的数据量，查询时，也就增加读一个索引层的磁盘次数，</a:t>
            </a:r>
            <a:r>
              <a:rPr lang="en-US" altLang="zh-CN" sz="1200" b="0" i="0" kern="1200" dirty="0" smtClean="0">
                <a:solidFill>
                  <a:schemeClr val="tx1"/>
                </a:solidFill>
                <a:effectLst/>
                <a:latin typeface="Times New Roman" pitchFamily="18" charset="0"/>
                <a:ea typeface="+mn-ea"/>
                <a:cs typeface="+mn-cs"/>
              </a:rPr>
              <a:t>IO</a:t>
            </a:r>
            <a:r>
              <a:rPr lang="zh-CN" altLang="en-US" sz="1200" b="0" i="0" kern="1200" dirty="0" smtClean="0">
                <a:solidFill>
                  <a:schemeClr val="tx1"/>
                </a:solidFill>
                <a:effectLst/>
                <a:latin typeface="Times New Roman" pitchFamily="18" charset="0"/>
                <a:ea typeface="+mn-ea"/>
                <a:cs typeface="+mn-cs"/>
              </a:rPr>
              <a:t>交互会比较多。</a:t>
            </a:r>
          </a:p>
          <a:p>
            <a:r>
              <a:rPr lang="zh-CN" altLang="en-US" sz="1200" b="0" i="0" kern="1200" dirty="0" smtClean="0">
                <a:solidFill>
                  <a:schemeClr val="tx1"/>
                </a:solidFill>
                <a:effectLst/>
                <a:latin typeface="Times New Roman" pitchFamily="18" charset="0"/>
                <a:ea typeface="+mn-ea"/>
                <a:cs typeface="+mn-cs"/>
              </a:rPr>
              <a:t> </a:t>
            </a:r>
          </a:p>
          <a:p>
            <a:r>
              <a:rPr lang="zh-CN" altLang="en-US" sz="1200" b="0" i="0" kern="1200" dirty="0" smtClean="0">
                <a:solidFill>
                  <a:schemeClr val="tx1"/>
                </a:solidFill>
                <a:effectLst/>
                <a:latin typeface="Times New Roman" pitchFamily="18" charset="0"/>
                <a:ea typeface="+mn-ea"/>
                <a:cs typeface="+mn-cs"/>
              </a:rPr>
              <a:t>  </a:t>
            </a:r>
            <a:r>
              <a:rPr lang="en-US" altLang="zh-CN" sz="1200" b="0" i="0" kern="1200" dirty="0" smtClean="0">
                <a:solidFill>
                  <a:schemeClr val="tx1"/>
                </a:solidFill>
                <a:effectLst/>
                <a:latin typeface="Times New Roman" pitchFamily="18" charset="0"/>
                <a:ea typeface="+mn-ea"/>
                <a:cs typeface="+mn-cs"/>
              </a:rPr>
              <a:t>2</a:t>
            </a:r>
            <a:r>
              <a:rPr lang="zh-CN" altLang="en-US" sz="1200" b="0" i="0" kern="1200" dirty="0" smtClean="0">
                <a:solidFill>
                  <a:schemeClr val="tx1"/>
                </a:solidFill>
                <a:effectLst/>
                <a:latin typeface="Times New Roman" pitchFamily="18" charset="0"/>
                <a:ea typeface="+mn-ea"/>
                <a:cs typeface="+mn-cs"/>
              </a:rPr>
              <a:t>、垂直分割：</a:t>
            </a:r>
          </a:p>
          <a:p>
            <a:r>
              <a:rPr lang="zh-CN" altLang="en-US" sz="1200" b="0" i="0" kern="1200" dirty="0" smtClean="0">
                <a:solidFill>
                  <a:schemeClr val="tx1"/>
                </a:solidFill>
                <a:effectLst/>
                <a:latin typeface="Times New Roman" pitchFamily="18" charset="0"/>
                <a:ea typeface="+mn-ea"/>
                <a:cs typeface="+mn-cs"/>
              </a:rPr>
              <a:t>     一个表中某些列很常用，另外一些列不常用，则可以进行垂直分割，把主码和一些列放到一个表，然后把主码和另外的列放到另外一个表中。</a:t>
            </a:r>
          </a:p>
          <a:p>
            <a:r>
              <a:rPr lang="zh-CN" altLang="en-US" sz="1200" b="0" i="0" kern="1200" dirty="0" smtClean="0">
                <a:solidFill>
                  <a:schemeClr val="tx1"/>
                </a:solidFill>
                <a:effectLst/>
                <a:latin typeface="Times New Roman" pitchFamily="18" charset="0"/>
                <a:ea typeface="+mn-ea"/>
                <a:cs typeface="+mn-cs"/>
              </a:rPr>
              <a:t>     这样做的好处在于：数据行数会变小，一个数据页句能存放更多的数据，在查询时，会减少</a:t>
            </a:r>
            <a:r>
              <a:rPr lang="en-US" altLang="zh-CN" sz="1200" b="0" i="0" kern="1200" dirty="0" smtClean="0">
                <a:solidFill>
                  <a:schemeClr val="tx1"/>
                </a:solidFill>
                <a:effectLst/>
                <a:latin typeface="Times New Roman" pitchFamily="18" charset="0"/>
                <a:ea typeface="+mn-ea"/>
                <a:cs typeface="+mn-cs"/>
              </a:rPr>
              <a:t>IO</a:t>
            </a:r>
            <a:r>
              <a:rPr lang="zh-CN" altLang="en-US" sz="1200" b="0" i="0" kern="1200" dirty="0" smtClean="0">
                <a:solidFill>
                  <a:schemeClr val="tx1"/>
                </a:solidFill>
                <a:effectLst/>
                <a:latin typeface="Times New Roman" pitchFamily="18" charset="0"/>
                <a:ea typeface="+mn-ea"/>
                <a:cs typeface="+mn-cs"/>
              </a:rPr>
              <a:t>次数。</a:t>
            </a:r>
          </a:p>
          <a:p>
            <a:r>
              <a:rPr lang="zh-CN" altLang="en-US" sz="1200" b="0" i="0" kern="1200" dirty="0" smtClean="0">
                <a:solidFill>
                  <a:schemeClr val="tx1"/>
                </a:solidFill>
                <a:effectLst/>
                <a:latin typeface="Times New Roman" pitchFamily="18" charset="0"/>
                <a:ea typeface="+mn-ea"/>
                <a:cs typeface="+mn-cs"/>
              </a:rPr>
              <a:t>     缺点在于：需要管理冗余列，查询所有数据需要</a:t>
            </a:r>
            <a:r>
              <a:rPr lang="en-US" altLang="zh-CN" sz="1200" b="0" i="0" kern="1200" dirty="0" smtClean="0">
                <a:solidFill>
                  <a:schemeClr val="tx1"/>
                </a:solidFill>
                <a:effectLst/>
                <a:latin typeface="Times New Roman" pitchFamily="18" charset="0"/>
                <a:ea typeface="+mn-ea"/>
                <a:cs typeface="+mn-cs"/>
              </a:rPr>
              <a:t>join</a:t>
            </a:r>
            <a:r>
              <a:rPr lang="zh-CN" altLang="en-US" sz="1200" b="0" i="0" kern="1200" dirty="0" smtClean="0">
                <a:solidFill>
                  <a:schemeClr val="tx1"/>
                </a:solidFill>
                <a:effectLst/>
                <a:latin typeface="Times New Roman" pitchFamily="18" charset="0"/>
                <a:ea typeface="+mn-ea"/>
                <a:cs typeface="+mn-cs"/>
              </a:rPr>
              <a:t>操作。      </a:t>
            </a:r>
          </a:p>
          <a:p>
            <a:r>
              <a:rPr lang="zh-CN" altLang="en-US" sz="1200" b="0" i="0" kern="1200" dirty="0" smtClean="0">
                <a:solidFill>
                  <a:schemeClr val="tx1"/>
                </a:solidFill>
                <a:effectLst/>
                <a:latin typeface="Times New Roman" pitchFamily="18" charset="0"/>
                <a:ea typeface="+mn-ea"/>
                <a:cs typeface="+mn-cs"/>
              </a:rPr>
              <a:t> </a:t>
            </a:r>
          </a:p>
          <a:p>
            <a:r>
              <a:rPr lang="zh-CN" altLang="en-US" sz="1200" b="0" i="0" kern="1200" dirty="0" smtClean="0">
                <a:solidFill>
                  <a:schemeClr val="tx1"/>
                </a:solidFill>
                <a:effectLst/>
                <a:latin typeface="Times New Roman" pitchFamily="18" charset="0"/>
                <a:ea typeface="+mn-ea"/>
                <a:cs typeface="+mn-cs"/>
              </a:rPr>
              <a:t>  </a:t>
            </a:r>
            <a:r>
              <a:rPr lang="en-US" altLang="zh-CN" sz="1200" b="0" i="0" kern="1200" dirty="0" smtClean="0">
                <a:solidFill>
                  <a:schemeClr val="tx1"/>
                </a:solidFill>
                <a:effectLst/>
                <a:latin typeface="Times New Roman" pitchFamily="18" charset="0"/>
                <a:ea typeface="+mn-ea"/>
                <a:cs typeface="+mn-cs"/>
              </a:rPr>
              <a:t>3</a:t>
            </a:r>
            <a:r>
              <a:rPr lang="zh-CN" altLang="en-US" sz="1200" b="0" i="0" kern="1200" dirty="0" smtClean="0">
                <a:solidFill>
                  <a:schemeClr val="tx1"/>
                </a:solidFill>
                <a:effectLst/>
                <a:latin typeface="Times New Roman" pitchFamily="18" charset="0"/>
                <a:ea typeface="+mn-ea"/>
                <a:cs typeface="+mn-cs"/>
              </a:rPr>
              <a:t>、库表散列：</a:t>
            </a:r>
          </a:p>
          <a:p>
            <a:r>
              <a:rPr lang="zh-CN" altLang="en-US" sz="1200" b="0" i="0" kern="1200" dirty="0" smtClean="0">
                <a:solidFill>
                  <a:schemeClr val="tx1"/>
                </a:solidFill>
                <a:effectLst/>
                <a:latin typeface="Times New Roman" pitchFamily="18" charset="0"/>
                <a:ea typeface="+mn-ea"/>
                <a:cs typeface="+mn-cs"/>
              </a:rPr>
              <a:t>     一般来说，我们会按照业务或者功能模块将数据库进行分离，不同的模块对应不同的数据库或者表，再按照一定的策略对某个页面或者功能进行更小的数据库散列，比如用户表，按照用户</a:t>
            </a:r>
            <a:r>
              <a:rPr lang="en-US" altLang="zh-CN" sz="1200" b="0" i="0" kern="1200" dirty="0" smtClean="0">
                <a:solidFill>
                  <a:schemeClr val="tx1"/>
                </a:solidFill>
                <a:effectLst/>
                <a:latin typeface="Times New Roman" pitchFamily="18" charset="0"/>
                <a:ea typeface="+mn-ea"/>
                <a:cs typeface="+mn-cs"/>
              </a:rPr>
              <a:t>ID</a:t>
            </a:r>
            <a:r>
              <a:rPr lang="zh-CN" altLang="en-US" sz="1200" b="0" i="0" kern="1200" dirty="0" smtClean="0">
                <a:solidFill>
                  <a:schemeClr val="tx1"/>
                </a:solidFill>
                <a:effectLst/>
                <a:latin typeface="Times New Roman" pitchFamily="18" charset="0"/>
                <a:ea typeface="+mn-ea"/>
                <a:cs typeface="+mn-cs"/>
              </a:rPr>
              <a:t>进行表散列，散列</a:t>
            </a:r>
            <a:r>
              <a:rPr lang="en-US" altLang="zh-CN" sz="1200" b="0" i="0" kern="1200" dirty="0" smtClean="0">
                <a:solidFill>
                  <a:schemeClr val="tx1"/>
                </a:solidFill>
                <a:effectLst/>
                <a:latin typeface="Times New Roman" pitchFamily="18" charset="0"/>
                <a:ea typeface="+mn-ea"/>
                <a:cs typeface="+mn-cs"/>
              </a:rPr>
              <a:t>128</a:t>
            </a:r>
            <a:r>
              <a:rPr lang="zh-CN" altLang="en-US" sz="1200" b="0" i="0" kern="1200" dirty="0" smtClean="0">
                <a:solidFill>
                  <a:schemeClr val="tx1"/>
                </a:solidFill>
                <a:effectLst/>
                <a:latin typeface="Times New Roman" pitchFamily="18" charset="0"/>
                <a:ea typeface="+mn-ea"/>
                <a:cs typeface="+mn-cs"/>
              </a:rPr>
              <a:t>张表，则应就能够低成本的提升系统的性能并且有很好的扩展性。</a:t>
            </a:r>
          </a:p>
          <a:p>
            <a:endParaRPr lang="zh-CN" altLang="en-US" dirty="0" smtClean="0"/>
          </a:p>
        </p:txBody>
      </p:sp>
    </p:spTree>
    <p:extLst>
      <p:ext uri="{BB962C8B-B14F-4D97-AF65-F5344CB8AC3E}">
        <p14:creationId xmlns:p14="http://schemas.microsoft.com/office/powerpoint/2010/main" val="2626643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p:sp>
      <p:sp>
        <p:nvSpPr>
          <p:cNvPr id="172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Applying horizontal fragmentation to vertical fragments</a:t>
            </a:r>
          </a:p>
          <a:p>
            <a:r>
              <a:rPr lang="en-US" altLang="zh-CN" smtClean="0"/>
              <a:t>Applying vertical fragmentation to horizontal fragments</a:t>
            </a:r>
          </a:p>
          <a:p>
            <a:endParaRPr lang="en-US" altLang="zh-CN" smtClean="0"/>
          </a:p>
          <a:p>
            <a:r>
              <a:rPr lang="en-US" altLang="zh-CN" smtClean="0"/>
              <a:t>If a simple horizontal or vertical fragmentation does not satisfy the requirements of user</a:t>
            </a:r>
          </a:p>
          <a:p>
            <a:r>
              <a:rPr lang="en-US" altLang="zh-CN" smtClean="0"/>
              <a:t>applications, then a vertical fragmentation may be followed by a horizontal one, or vice</a:t>
            </a:r>
          </a:p>
          <a:p>
            <a:r>
              <a:rPr lang="en-US" altLang="zh-CN" smtClean="0"/>
              <a:t>versa, producing a tree-structured partitioning.</a:t>
            </a:r>
          </a:p>
          <a:p>
            <a:r>
              <a:rPr lang="en-US" altLang="zh-CN" smtClean="0"/>
              <a:t>The number of levels of nesting can be large, but in practical applications they do not</a:t>
            </a:r>
          </a:p>
          <a:p>
            <a:r>
              <a:rPr lang="en-US" altLang="zh-CN" smtClean="0"/>
              <a:t>exceed 2. This is due to the fact that normalised global relations already have smaller</a:t>
            </a:r>
          </a:p>
          <a:p>
            <a:r>
              <a:rPr lang="en-US" altLang="zh-CN" smtClean="0"/>
              <a:t>degrees and one cannot perform too many vertical fragmentation before the cost of joins</a:t>
            </a:r>
          </a:p>
          <a:p>
            <a:r>
              <a:rPr lang="en-US" altLang="zh-CN" smtClean="0"/>
              <a:t>becomes very high.</a:t>
            </a:r>
          </a:p>
          <a:p>
            <a:r>
              <a:rPr lang="en-US" altLang="zh-CN" smtClean="0"/>
              <a:t>The reconstruction for the hybrid fragmentation in Figure 7 will be</a:t>
            </a:r>
          </a:p>
          <a:p>
            <a:endParaRPr lang="zh-CN" altLang="en-US" smtClean="0"/>
          </a:p>
        </p:txBody>
      </p:sp>
    </p:spTree>
    <p:extLst>
      <p:ext uri="{BB962C8B-B14F-4D97-AF65-F5344CB8AC3E}">
        <p14:creationId xmlns:p14="http://schemas.microsoft.com/office/powerpoint/2010/main" val="2538117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p:sp>
      <p:sp>
        <p:nvSpPr>
          <p:cNvPr id="174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131479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1026"/>
          <p:cNvSpPr>
            <a:spLocks noGrp="1" noRot="1" noChangeAspect="1" noChangeArrowheads="1" noTextEdit="1"/>
          </p:cNvSpPr>
          <p:nvPr>
            <p:ph type="sldImg"/>
          </p:nvPr>
        </p:nvSpPr>
        <p:spPr/>
      </p:sp>
      <p:sp>
        <p:nvSpPr>
          <p:cNvPr id="176131"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u="sng" smtClean="0"/>
          </a:p>
        </p:txBody>
      </p:sp>
    </p:spTree>
    <p:extLst>
      <p:ext uri="{BB962C8B-B14F-4D97-AF65-F5344CB8AC3E}">
        <p14:creationId xmlns:p14="http://schemas.microsoft.com/office/powerpoint/2010/main" val="2170153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p:sp>
      <p:sp>
        <p:nvSpPr>
          <p:cNvPr id="178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Assume that there are a set of fragments F = {F1, ..., </a:t>
            </a:r>
            <a:r>
              <a:rPr lang="en-US" altLang="zh-CN" dirty="0" err="1" smtClean="0"/>
              <a:t>Fn</a:t>
            </a:r>
            <a:r>
              <a:rPr lang="en-US" altLang="zh-CN" dirty="0" smtClean="0"/>
              <a:t>} and a network consisting of sites</a:t>
            </a:r>
          </a:p>
          <a:p>
            <a:r>
              <a:rPr lang="en-US" altLang="zh-CN" dirty="0" smtClean="0"/>
              <a:t>S = {S1, ..., Sm} on which a set of applications Q = {q1, ..., </a:t>
            </a:r>
            <a:r>
              <a:rPr lang="en-US" altLang="zh-CN" dirty="0" err="1" smtClean="0"/>
              <a:t>qq</a:t>
            </a:r>
            <a:r>
              <a:rPr lang="en-US" altLang="zh-CN" dirty="0" smtClean="0"/>
              <a:t>} is running. The allocation</a:t>
            </a:r>
          </a:p>
          <a:p>
            <a:r>
              <a:rPr lang="en-US" altLang="zh-CN" dirty="0" smtClean="0"/>
              <a:t>problem involves finding the “optimal” distribution of F to S.</a:t>
            </a:r>
          </a:p>
          <a:p>
            <a:r>
              <a:rPr lang="en-US" altLang="zh-CN" dirty="0" smtClean="0"/>
              <a:t>The optimality can be defined with respect to two measures:</a:t>
            </a:r>
          </a:p>
          <a:p>
            <a:r>
              <a:rPr lang="en-US" altLang="zh-CN" dirty="0" smtClean="0"/>
              <a:t>1 </a:t>
            </a:r>
            <a:r>
              <a:rPr lang="en-US" altLang="zh-CN" i="1" dirty="0" smtClean="0"/>
              <a:t>Minimal cost. </a:t>
            </a:r>
            <a:r>
              <a:rPr lang="en-US" altLang="zh-CN" dirty="0" smtClean="0"/>
              <a:t>The cost function consists of the cost of storing each Fi at a site </a:t>
            </a:r>
            <a:r>
              <a:rPr lang="en-US" altLang="zh-CN" dirty="0" err="1" smtClean="0"/>
              <a:t>Sj</a:t>
            </a:r>
            <a:r>
              <a:rPr lang="en-US" altLang="zh-CN" dirty="0" smtClean="0"/>
              <a:t>,</a:t>
            </a:r>
          </a:p>
          <a:p>
            <a:r>
              <a:rPr lang="en-US" altLang="zh-CN" dirty="0" smtClean="0"/>
              <a:t>the cost of querying Fi at site </a:t>
            </a:r>
            <a:r>
              <a:rPr lang="en-US" altLang="zh-CN" dirty="0" err="1" smtClean="0"/>
              <a:t>Sj</a:t>
            </a:r>
            <a:r>
              <a:rPr lang="en-US" altLang="zh-CN" dirty="0" smtClean="0"/>
              <a:t>, the cost of updating Fi at all sites where it is</a:t>
            </a:r>
          </a:p>
          <a:p>
            <a:r>
              <a:rPr lang="en-US" altLang="zh-CN" dirty="0" smtClean="0"/>
              <a:t>stored, and the cost of data communication.</a:t>
            </a:r>
          </a:p>
          <a:p>
            <a:r>
              <a:rPr lang="en-US" altLang="zh-CN" dirty="0" smtClean="0"/>
              <a:t>2 </a:t>
            </a:r>
            <a:r>
              <a:rPr lang="en-US" altLang="zh-CN" i="1" dirty="0" smtClean="0"/>
              <a:t>Performance. </a:t>
            </a:r>
            <a:r>
              <a:rPr lang="en-US" altLang="zh-CN" dirty="0" smtClean="0"/>
              <a:t>The allocation strategy is designed to maintain a performance metric,</a:t>
            </a:r>
          </a:p>
          <a:p>
            <a:r>
              <a:rPr lang="en-US" altLang="zh-CN" dirty="0" smtClean="0"/>
              <a:t>for example, to </a:t>
            </a:r>
            <a:r>
              <a:rPr lang="en-US" altLang="zh-CN" dirty="0" err="1" smtClean="0"/>
              <a:t>minimise</a:t>
            </a:r>
            <a:r>
              <a:rPr lang="en-US" altLang="zh-CN" dirty="0" smtClean="0"/>
              <a:t> the response time and to </a:t>
            </a:r>
            <a:r>
              <a:rPr lang="en-US" altLang="zh-CN" dirty="0" err="1" smtClean="0"/>
              <a:t>maximise</a:t>
            </a:r>
            <a:r>
              <a:rPr lang="en-US" altLang="zh-CN" dirty="0" smtClean="0"/>
              <a:t> the system throughput</a:t>
            </a:r>
          </a:p>
          <a:p>
            <a:r>
              <a:rPr lang="en-US" altLang="zh-CN" dirty="0" smtClean="0"/>
              <a:t>at each site.</a:t>
            </a:r>
          </a:p>
          <a:p>
            <a:r>
              <a:rPr lang="en-US" altLang="zh-CN" dirty="0" smtClean="0"/>
              <a:t>There are no general models (even heuristic models) that take as input a set of fragments</a:t>
            </a:r>
          </a:p>
          <a:p>
            <a:r>
              <a:rPr lang="en-US" altLang="zh-CN" dirty="0" smtClean="0"/>
              <a:t>and produce a near-optimal allocation subject to database constraints. The models developed</a:t>
            </a:r>
          </a:p>
          <a:p>
            <a:r>
              <a:rPr lang="en-US" altLang="zh-CN" dirty="0" smtClean="0"/>
              <a:t>to date make a number of simplifying assumptions and are applicable to certain specific</a:t>
            </a:r>
          </a:p>
          <a:p>
            <a:r>
              <a:rPr lang="en-US" altLang="zh-CN" dirty="0" smtClean="0"/>
              <a:t>formulations.</a:t>
            </a:r>
          </a:p>
          <a:p>
            <a:endParaRPr lang="zh-CN" altLang="en-US" dirty="0" smtClean="0"/>
          </a:p>
        </p:txBody>
      </p:sp>
    </p:spTree>
    <p:extLst>
      <p:ext uri="{BB962C8B-B14F-4D97-AF65-F5344CB8AC3E}">
        <p14:creationId xmlns:p14="http://schemas.microsoft.com/office/powerpoint/2010/main" val="2163924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p:sp>
      <p:sp>
        <p:nvSpPr>
          <p:cNvPr id="180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pPr>
            <a:r>
              <a:rPr lang="en-US" altLang="zh-CN" dirty="0" smtClean="0"/>
              <a:t>What is best placement of fragments and/or best number of copies to:</a:t>
            </a:r>
          </a:p>
          <a:p>
            <a:pPr marL="457200" lvl="1" indent="0">
              <a:lnSpc>
                <a:spcPct val="85000"/>
              </a:lnSpc>
            </a:pPr>
            <a:r>
              <a:rPr lang="en-US" altLang="zh-CN" dirty="0" smtClean="0"/>
              <a:t>minimize query response time</a:t>
            </a:r>
          </a:p>
          <a:p>
            <a:pPr marL="457200" lvl="1" indent="0">
              <a:lnSpc>
                <a:spcPct val="85000"/>
              </a:lnSpc>
            </a:pPr>
            <a:r>
              <a:rPr lang="en-US" altLang="zh-CN" dirty="0" smtClean="0"/>
              <a:t>maximize throughput</a:t>
            </a:r>
          </a:p>
          <a:p>
            <a:pPr marL="457200" lvl="1" indent="0">
              <a:lnSpc>
                <a:spcPct val="85000"/>
              </a:lnSpc>
            </a:pPr>
            <a:r>
              <a:rPr lang="en-US" altLang="zh-CN" dirty="0" smtClean="0"/>
              <a:t>minimize </a:t>
            </a:r>
            <a:r>
              <a:rPr lang="en-US" altLang="zh-CN" dirty="0" smtClean="0">
                <a:latin typeface="Tahoma" panose="020B0604030504040204" pitchFamily="34" charset="0"/>
              </a:rPr>
              <a:t>“</a:t>
            </a:r>
            <a:r>
              <a:rPr lang="en-US" altLang="zh-CN" dirty="0" smtClean="0"/>
              <a:t>some cost</a:t>
            </a:r>
            <a:r>
              <a:rPr lang="en-US" altLang="zh-CN" dirty="0" smtClean="0">
                <a:latin typeface="Tahoma" panose="020B0604030504040204" pitchFamily="34" charset="0"/>
              </a:rPr>
              <a:t>”</a:t>
            </a:r>
            <a:endParaRPr lang="en-US" altLang="zh-CN" dirty="0" smtClean="0"/>
          </a:p>
          <a:p>
            <a:pPr marL="457200" lvl="1" indent="0">
              <a:lnSpc>
                <a:spcPct val="85000"/>
              </a:lnSpc>
            </a:pPr>
            <a:r>
              <a:rPr lang="en-US" altLang="zh-CN" dirty="0" smtClean="0"/>
              <a:t>...</a:t>
            </a:r>
          </a:p>
          <a:p>
            <a:pPr>
              <a:lnSpc>
                <a:spcPct val="85000"/>
              </a:lnSpc>
            </a:pPr>
            <a:r>
              <a:rPr lang="en-US" altLang="zh-CN" dirty="0" smtClean="0"/>
              <a:t>Subject to constraints?</a:t>
            </a:r>
          </a:p>
          <a:p>
            <a:pPr marL="457200" lvl="1" indent="0">
              <a:lnSpc>
                <a:spcPct val="85000"/>
              </a:lnSpc>
            </a:pPr>
            <a:r>
              <a:rPr lang="en-US" altLang="zh-CN" dirty="0" smtClean="0"/>
              <a:t>Available storage</a:t>
            </a:r>
          </a:p>
          <a:p>
            <a:pPr marL="457200" lvl="1" indent="0">
              <a:lnSpc>
                <a:spcPct val="85000"/>
              </a:lnSpc>
            </a:pPr>
            <a:r>
              <a:rPr lang="en-US" altLang="zh-CN" dirty="0" smtClean="0"/>
              <a:t>Available bandwidth, power,</a:t>
            </a:r>
            <a:r>
              <a:rPr lang="en-US" altLang="zh-CN" dirty="0" smtClean="0">
                <a:latin typeface="Tahoma" panose="020B0604030504040204" pitchFamily="34" charset="0"/>
              </a:rPr>
              <a:t>…</a:t>
            </a:r>
            <a:endParaRPr lang="en-US" altLang="zh-CN" dirty="0" smtClean="0"/>
          </a:p>
          <a:p>
            <a:pPr marL="457200" lvl="1" indent="0">
              <a:lnSpc>
                <a:spcPct val="85000"/>
              </a:lnSpc>
            </a:pPr>
            <a:r>
              <a:rPr lang="en-US" altLang="zh-CN" dirty="0" smtClean="0"/>
              <a:t>Keep 90% of response time below X</a:t>
            </a:r>
          </a:p>
          <a:p>
            <a:pPr marL="457200" lvl="1" indent="0">
              <a:lnSpc>
                <a:spcPct val="85000"/>
              </a:lnSpc>
            </a:pPr>
            <a:r>
              <a:rPr lang="en-US" altLang="zh-CN" dirty="0" smtClean="0"/>
              <a:t>...</a:t>
            </a:r>
          </a:p>
          <a:p>
            <a:r>
              <a:rPr lang="zh-CN" altLang="en-US" dirty="0" smtClean="0"/>
              <a:t>在传统的文件服务器以及多结点并行处理应用中，被处理数据的分布合理与否将很大程度影响解决问题的效率。因此文件分配问题（</a:t>
            </a:r>
            <a:r>
              <a:rPr lang="en-US" altLang="zh-CN" dirty="0" smtClean="0"/>
              <a:t>File Allocation /Assign Problem, FAP）</a:t>
            </a:r>
            <a:r>
              <a:rPr lang="zh-CN" altLang="en-US" dirty="0" smtClean="0"/>
              <a:t>一直是计算机系统优化的主要研究内容之一。但</a:t>
            </a:r>
            <a:r>
              <a:rPr lang="en-US" altLang="zh-CN" dirty="0" smtClean="0"/>
              <a:t>FAP</a:t>
            </a:r>
            <a:r>
              <a:rPr lang="zh-CN" altLang="en-US" dirty="0" smtClean="0"/>
              <a:t>是一个复杂问题，在允许多副本存在条件下</a:t>
            </a:r>
            <a:r>
              <a:rPr lang="en-US" altLang="zh-CN" dirty="0" smtClean="0"/>
              <a:t>n</a:t>
            </a:r>
            <a:r>
              <a:rPr lang="zh-CN" altLang="en-US" dirty="0" smtClean="0"/>
              <a:t>个结点，</a:t>
            </a:r>
            <a:r>
              <a:rPr lang="en-US" altLang="zh-CN" dirty="0" smtClean="0"/>
              <a:t>m</a:t>
            </a:r>
            <a:r>
              <a:rPr lang="zh-CN" altLang="en-US" dirty="0" smtClean="0"/>
              <a:t>个文件的可能分配方案有种，即使不允许副本条件下其分配方案仍然有种。而且不同的设计目标、系统条件、以及技术方案都会导致不同的文件优化配置结果。目前，虽然没有可行的算法可以给出通用的分配方案，但文件分配问题存在于各种不同应用场合，人们根据这些应用场合的特点分别建立了不同的启发模型，相应的启发算法可以在合理的开销内和精度范围内给出可行解。此外已有的结论还表明在一些特殊应用场合下，文件分配优化问题可以通过精心设计的模型得到具有多项式复杂性的解法。</a:t>
            </a:r>
            <a:r>
              <a:rPr lang="en-US" altLang="zh-CN" dirty="0" smtClean="0"/>
              <a:t>Web</a:t>
            </a:r>
            <a:r>
              <a:rPr lang="zh-CN" altLang="en-US" dirty="0" smtClean="0"/>
              <a:t>服务器中的对象一般以文件方式保存，因此可以把</a:t>
            </a:r>
            <a:r>
              <a:rPr lang="en-US" altLang="zh-CN" dirty="0" smtClean="0"/>
              <a:t>Web</a:t>
            </a:r>
            <a:r>
              <a:rPr lang="zh-CN" altLang="en-US" dirty="0" smtClean="0"/>
              <a:t>服务对象在服务器集群多结点之间复制分布抽象为一般的文件分配问题加以研究。</a:t>
            </a:r>
          </a:p>
          <a:p>
            <a:r>
              <a:rPr lang="zh-CN" altLang="en-US" dirty="0" smtClean="0"/>
              <a:t>求解</a:t>
            </a:r>
            <a:r>
              <a:rPr lang="en-US" altLang="zh-CN" dirty="0" smtClean="0"/>
              <a:t>FAP</a:t>
            </a:r>
            <a:r>
              <a:rPr lang="zh-CN" altLang="en-US" dirty="0" smtClean="0"/>
              <a:t>问题的传统做法是建立合理的简化模型，并在此基础上研究可行的启发算法。因为</a:t>
            </a:r>
            <a:r>
              <a:rPr lang="en-US" altLang="zh-CN" dirty="0" smtClean="0"/>
              <a:t>FAP</a:t>
            </a:r>
            <a:r>
              <a:rPr lang="zh-CN" altLang="en-US" dirty="0" smtClean="0"/>
              <a:t>问题往往与直观观察所得到的结论相反。例如对于追求系统最大吞吐率的</a:t>
            </a:r>
            <a:r>
              <a:rPr lang="en-US" altLang="zh-CN" dirty="0" smtClean="0"/>
              <a:t>FAP</a:t>
            </a:r>
            <a:r>
              <a:rPr lang="zh-CN" altLang="en-US" dirty="0" smtClean="0"/>
              <a:t>问题中，把文件分配给最常用到的结点可能带来性能的下降。相反地把相应文件分配给不常用的结点可能会给其它结点造成较少的通信拥塞，而方案的选择及其效果则直接取决于“最优解”的定义。最优解的目标之一是最小开销。其目标函数的设计可能包括文件存储开销，访问开销，更新开销以及通信开销，设备容量，排队延迟等，它们一般隶属于非线性的整数规划问题。由于目标函数本身可以给出精确定义，因此如果能够求解的话则所得到的就是问题的精确解。但困难之处在于整数规划问题本身一般都很难求解。如果采用启发式算法，则由于无法预知启发解与最优解之间的差别而很难衡量算法的优劣。另外一类优化目标是性能，经常考虑的性能指标是最短响应时间和最大吞吐率。这类</a:t>
            </a:r>
            <a:r>
              <a:rPr lang="en-US" altLang="zh-CN" dirty="0" smtClean="0"/>
              <a:t>FAP</a:t>
            </a:r>
            <a:r>
              <a:rPr lang="zh-CN" altLang="en-US" dirty="0" smtClean="0"/>
              <a:t>问题主要用于解决具有排队延迟特性以及随机路由（即可以重新选择路径来访问文件）功能的系统。对于这样的系统，首先需要建立一种排队网络模型，然后通过对其参数（设备速度，访问概率等）设置对模型的性能进行优化，最后在此基础上确定文件分配方案。如果能够找到一种方案可以达到上述优化排队模型参数的要求，则可认为方案本身也接近最优。这类问题中，一般可以预先知道最优性能的上界，因此可以对启发算法的优劣进行有把握的评价。</a:t>
            </a:r>
          </a:p>
          <a:p>
            <a:r>
              <a:rPr lang="zh-CN" altLang="en-US" dirty="0" smtClean="0"/>
              <a:t>传统的做法是系统设计阶段一般采用优化开销的目标函数，而取决于动态负载情况的性能指标则需推迟到系统运行之后再考虑。在经过合理的简化和抽象后，利用</a:t>
            </a:r>
            <a:r>
              <a:rPr lang="en-US" altLang="zh-CN" dirty="0" smtClean="0"/>
              <a:t>FAP</a:t>
            </a:r>
            <a:r>
              <a:rPr lang="zh-CN" altLang="en-US" dirty="0" smtClean="0"/>
              <a:t>问题的启发解结果可以取得很好的系统优化效果。</a:t>
            </a:r>
          </a:p>
          <a:p>
            <a:endParaRPr lang="zh-CN" altLang="en-US" dirty="0" smtClean="0"/>
          </a:p>
        </p:txBody>
      </p:sp>
    </p:spTree>
    <p:extLst>
      <p:ext uri="{BB962C8B-B14F-4D97-AF65-F5344CB8AC3E}">
        <p14:creationId xmlns:p14="http://schemas.microsoft.com/office/powerpoint/2010/main" val="4274860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p:sp>
      <p:sp>
        <p:nvSpPr>
          <p:cNvPr id="1873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File allocation (</a:t>
            </a:r>
            <a:r>
              <a:rPr lang="en-US" altLang="zh-CN" smtClean="0">
                <a:solidFill>
                  <a:schemeClr val="accent2"/>
                </a:solidFill>
              </a:rPr>
              <a:t>FAP</a:t>
            </a:r>
            <a:r>
              <a:rPr lang="en-US" altLang="zh-CN" smtClean="0"/>
              <a:t>)&amp;Database allocation (</a:t>
            </a:r>
            <a:r>
              <a:rPr lang="en-US" altLang="zh-CN" smtClean="0">
                <a:solidFill>
                  <a:schemeClr val="accent2"/>
                </a:solidFill>
              </a:rPr>
              <a:t>DAP</a:t>
            </a:r>
            <a:r>
              <a:rPr lang="en-US" altLang="zh-CN" smtClean="0"/>
              <a:t>)</a:t>
            </a:r>
          </a:p>
          <a:p>
            <a:pPr lvl="2"/>
            <a:r>
              <a:rPr lang="en-US" altLang="zh-CN" smtClean="0"/>
              <a:t>FAP problem is NP-complete</a:t>
            </a:r>
          </a:p>
          <a:p>
            <a:pPr lvl="2"/>
            <a:r>
              <a:rPr lang="en-US" altLang="zh-CN" smtClean="0"/>
              <a:t>DAP problem is more complex</a:t>
            </a:r>
          </a:p>
          <a:p>
            <a:pPr lvl="1"/>
            <a:r>
              <a:rPr lang="en-US" altLang="zh-CN" smtClean="0"/>
              <a:t>Fragments are not individual files</a:t>
            </a:r>
          </a:p>
          <a:p>
            <a:pPr lvl="2"/>
            <a:r>
              <a:rPr lang="en-US" altLang="zh-CN" smtClean="0"/>
              <a:t>relationships between fragments have to be considered</a:t>
            </a:r>
            <a:r>
              <a:rPr lang="en-US" altLang="zh-CN" smtClean="0">
                <a:solidFill>
                  <a:schemeClr val="accent2"/>
                </a:solidFill>
              </a:rPr>
              <a:t>(maintained)</a:t>
            </a:r>
          </a:p>
          <a:p>
            <a:pPr lvl="1"/>
            <a:r>
              <a:rPr lang="en-US" altLang="zh-CN" smtClean="0"/>
              <a:t>Access to databases is more complicated</a:t>
            </a:r>
          </a:p>
          <a:p>
            <a:pPr lvl="2"/>
            <a:r>
              <a:rPr lang="en-US" altLang="zh-CN" smtClean="0">
                <a:solidFill>
                  <a:schemeClr val="accent2"/>
                </a:solidFill>
              </a:rPr>
              <a:t>relationship</a:t>
            </a:r>
            <a:r>
              <a:rPr lang="en-US" altLang="zh-CN" smtClean="0"/>
              <a:t> between allocation and query processing</a:t>
            </a:r>
          </a:p>
          <a:p>
            <a:pPr lvl="2"/>
            <a:r>
              <a:rPr lang="en-US" altLang="zh-CN" smtClean="0"/>
              <a:t>simple “remote file access model” may </a:t>
            </a:r>
            <a:r>
              <a:rPr lang="en-US" altLang="zh-CN" smtClean="0">
                <a:solidFill>
                  <a:schemeClr val="accent2"/>
                </a:solidFill>
              </a:rPr>
              <a:t>not be applicable</a:t>
            </a:r>
          </a:p>
          <a:p>
            <a:pPr lvl="1"/>
            <a:r>
              <a:rPr lang="en-US" altLang="zh-CN" smtClean="0"/>
              <a:t>Cost of integrity enforcement should be considered</a:t>
            </a:r>
          </a:p>
          <a:p>
            <a:pPr lvl="1"/>
            <a:r>
              <a:rPr lang="en-US" altLang="zh-CN" smtClean="0"/>
              <a:t>Cost of concurrency control should be considered</a:t>
            </a:r>
          </a:p>
          <a:p>
            <a:endParaRPr lang="zh-CN" altLang="en-US" smtClean="0"/>
          </a:p>
        </p:txBody>
      </p:sp>
    </p:spTree>
    <p:extLst>
      <p:ext uri="{BB962C8B-B14F-4D97-AF65-F5344CB8AC3E}">
        <p14:creationId xmlns:p14="http://schemas.microsoft.com/office/powerpoint/2010/main" val="3924507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p:sp>
      <p:sp>
        <p:nvSpPr>
          <p:cNvPr id="189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2246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p:sp>
      <p:sp>
        <p:nvSpPr>
          <p:cNvPr id="191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solidFill>
                  <a:srgbClr val="FF0000"/>
                </a:solidFill>
              </a:rPr>
              <a:t>Database information</a:t>
            </a:r>
          </a:p>
          <a:p>
            <a:pPr marL="457200" lvl="1" indent="0"/>
            <a:r>
              <a:rPr lang="en-US" altLang="zh-CN" sz="1100" smtClean="0"/>
              <a:t>Selectivity of fragments</a:t>
            </a:r>
          </a:p>
          <a:p>
            <a:pPr marL="457200" lvl="1" indent="0"/>
            <a:r>
              <a:rPr lang="en-US" altLang="zh-CN" sz="1100" smtClean="0"/>
              <a:t>Size of fragments</a:t>
            </a:r>
          </a:p>
          <a:p>
            <a:r>
              <a:rPr lang="en-US" altLang="zh-CN" sz="1000" smtClean="0">
                <a:solidFill>
                  <a:srgbClr val="FF0000"/>
                </a:solidFill>
              </a:rPr>
              <a:t>Application information</a:t>
            </a:r>
          </a:p>
          <a:p>
            <a:pPr marL="457200" lvl="1" indent="0"/>
            <a:r>
              <a:rPr lang="en-US" altLang="zh-CN" sz="1100" smtClean="0"/>
              <a:t>Access types and numbers</a:t>
            </a:r>
          </a:p>
          <a:p>
            <a:pPr marL="457200" lvl="1" indent="0"/>
            <a:r>
              <a:rPr lang="en-US" altLang="zh-CN" sz="1100" smtClean="0"/>
              <a:t>Access localities</a:t>
            </a:r>
          </a:p>
          <a:p>
            <a:r>
              <a:rPr lang="en-US" altLang="zh-CN" sz="1000" smtClean="0">
                <a:solidFill>
                  <a:srgbClr val="FF0000"/>
                </a:solidFill>
              </a:rPr>
              <a:t>Communication information</a:t>
            </a:r>
          </a:p>
          <a:p>
            <a:pPr marL="457200" lvl="1" indent="0"/>
            <a:r>
              <a:rPr lang="en-US" altLang="zh-CN" sz="1100" smtClean="0"/>
              <a:t>Unit cost of storing data at a site</a:t>
            </a:r>
          </a:p>
          <a:p>
            <a:pPr marL="457200" lvl="1" indent="0"/>
            <a:r>
              <a:rPr lang="en-US" altLang="zh-CN" sz="1100" smtClean="0"/>
              <a:t>Unit cost of processing at a site</a:t>
            </a:r>
          </a:p>
          <a:p>
            <a:r>
              <a:rPr lang="en-US" altLang="zh-CN" sz="1000" smtClean="0">
                <a:solidFill>
                  <a:srgbClr val="FF0000"/>
                </a:solidFill>
              </a:rPr>
              <a:t>Computer system information</a:t>
            </a:r>
          </a:p>
          <a:p>
            <a:pPr marL="457200" lvl="1" indent="0"/>
            <a:r>
              <a:rPr lang="en-US" altLang="zh-CN" sz="1100" smtClean="0"/>
              <a:t>Bandwidth</a:t>
            </a:r>
          </a:p>
          <a:p>
            <a:pPr marL="457200" lvl="1" indent="0"/>
            <a:r>
              <a:rPr lang="en-US" altLang="zh-CN" sz="1100" smtClean="0"/>
              <a:t>Latency</a:t>
            </a:r>
          </a:p>
          <a:p>
            <a:pPr marL="457200" lvl="1" indent="0"/>
            <a:r>
              <a:rPr lang="en-US" altLang="zh-CN" sz="1100" smtClean="0"/>
              <a:t>Communication overhead</a:t>
            </a:r>
            <a:endParaRPr lang="zh-CN" altLang="en-US" sz="1100" smtClean="0"/>
          </a:p>
          <a:p>
            <a:endParaRPr lang="zh-CN" altLang="en-US" smtClean="0"/>
          </a:p>
        </p:txBody>
      </p:sp>
    </p:spTree>
    <p:extLst>
      <p:ext uri="{BB962C8B-B14F-4D97-AF65-F5344CB8AC3E}">
        <p14:creationId xmlns:p14="http://schemas.microsoft.com/office/powerpoint/2010/main" val="24028939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p:sp>
      <p:sp>
        <p:nvSpPr>
          <p:cNvPr id="1935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smtClean="0"/>
              <a:t>换句话说对数据库系统要有更深入的了解才能进行物理存储设计</a:t>
            </a:r>
          </a:p>
        </p:txBody>
      </p:sp>
    </p:spTree>
    <p:extLst>
      <p:ext uri="{BB962C8B-B14F-4D97-AF65-F5344CB8AC3E}">
        <p14:creationId xmlns:p14="http://schemas.microsoft.com/office/powerpoint/2010/main" val="1349964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p:sp>
      <p:sp>
        <p:nvSpPr>
          <p:cNvPr id="195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55984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p:sp>
      <p:sp>
        <p:nvSpPr>
          <p:cNvPr id="1239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dirty="0" smtClean="0">
                <a:latin typeface="Arial" panose="020B0604020202020204" pitchFamily="34" charset="0"/>
              </a:rPr>
              <a:t>Idea: </a:t>
            </a:r>
          </a:p>
          <a:p>
            <a:r>
              <a:rPr lang="en-US" altLang="zh-CN" dirty="0" smtClean="0">
                <a:latin typeface="Arial" panose="020B0604020202020204" pitchFamily="34" charset="0"/>
              </a:rPr>
              <a:t>    Split schema of relation R into smaller schemas </a:t>
            </a:r>
            <a:r>
              <a:rPr lang="en-US" altLang="zh-CN" dirty="0" err="1" smtClean="0">
                <a:latin typeface="Arial" panose="020B0604020202020204" pitchFamily="34" charset="0"/>
              </a:rPr>
              <a:t>Ri</a:t>
            </a:r>
            <a:r>
              <a:rPr lang="en-US" altLang="zh-CN" dirty="0" smtClean="0">
                <a:latin typeface="Arial" panose="020B0604020202020204" pitchFamily="34" charset="0"/>
              </a:rPr>
              <a:t>. Splitting is based on which attributes are typically accessed together. Each fragment </a:t>
            </a:r>
            <a:r>
              <a:rPr lang="en-US" altLang="zh-CN" dirty="0" err="1" smtClean="0">
                <a:latin typeface="Arial" panose="020B0604020202020204" pitchFamily="34" charset="0"/>
              </a:rPr>
              <a:t>Ri</a:t>
            </a:r>
            <a:r>
              <a:rPr lang="en-US" altLang="zh-CN" dirty="0" smtClean="0">
                <a:latin typeface="Arial" panose="020B0604020202020204" pitchFamily="34" charset="0"/>
              </a:rPr>
              <a:t> must contain primary key in order to reconstruct original relation R.</a:t>
            </a:r>
          </a:p>
          <a:p>
            <a:r>
              <a:rPr lang="en-US" altLang="zh-CN" b="1" dirty="0" smtClean="0"/>
              <a:t>Has been studied within the centralized context</a:t>
            </a:r>
          </a:p>
          <a:p>
            <a:r>
              <a:rPr lang="en-US" altLang="zh-CN" dirty="0" smtClean="0">
                <a:latin typeface="ZapfDingbats" charset="0"/>
              </a:rPr>
              <a:t>  - </a:t>
            </a:r>
            <a:r>
              <a:rPr lang="en-US" altLang="zh-CN" dirty="0" smtClean="0"/>
              <a:t>design methodology</a:t>
            </a:r>
          </a:p>
          <a:p>
            <a:r>
              <a:rPr lang="en-US" altLang="zh-CN" dirty="0" smtClean="0">
                <a:latin typeface="ZapfDingbats" charset="0"/>
              </a:rPr>
              <a:t>  - </a:t>
            </a:r>
            <a:r>
              <a:rPr lang="en-US" altLang="zh-CN" dirty="0" smtClean="0"/>
              <a:t>physical clustering</a:t>
            </a:r>
          </a:p>
          <a:p>
            <a:r>
              <a:rPr lang="en-US" altLang="zh-CN" b="1" dirty="0" smtClean="0"/>
              <a:t>More difficult than horizontal, because more alternatives exist.</a:t>
            </a:r>
          </a:p>
          <a:p>
            <a:r>
              <a:rPr lang="en-US" altLang="zh-CN" b="1" dirty="0" smtClean="0"/>
              <a:t>Two approaches :</a:t>
            </a:r>
          </a:p>
          <a:p>
            <a:r>
              <a:rPr lang="en-US" altLang="zh-CN" dirty="0" smtClean="0">
                <a:latin typeface="ZapfDingbats" charset="0"/>
              </a:rPr>
              <a:t>  - </a:t>
            </a:r>
            <a:r>
              <a:rPr lang="en-US" altLang="zh-CN" dirty="0" smtClean="0"/>
              <a:t>grouping: attributes to fragments</a:t>
            </a:r>
          </a:p>
          <a:p>
            <a:r>
              <a:rPr lang="en-US" altLang="zh-CN" dirty="0" smtClean="0">
                <a:latin typeface="ZapfDingbats" charset="0"/>
              </a:rPr>
              <a:t>  - </a:t>
            </a:r>
            <a:r>
              <a:rPr lang="en-US" altLang="zh-CN" dirty="0" err="1" smtClean="0"/>
              <a:t>splitting:relation</a:t>
            </a:r>
            <a:r>
              <a:rPr lang="en-US" altLang="zh-CN" dirty="0" smtClean="0"/>
              <a:t> to fragments</a:t>
            </a:r>
          </a:p>
          <a:p>
            <a:endParaRPr lang="en-US" altLang="zh-CN" dirty="0" smtClean="0">
              <a:latin typeface="Arial" panose="020B0604020202020204" pitchFamily="34" charset="0"/>
            </a:endParaRPr>
          </a:p>
          <a:p>
            <a:r>
              <a:rPr lang="en-US" altLang="zh-CN" dirty="0" smtClean="0">
                <a:latin typeface="Arial" panose="020B0604020202020204" pitchFamily="34" charset="0"/>
              </a:rPr>
              <a:t>Example: EMP1(</a:t>
            </a:r>
            <a:r>
              <a:rPr lang="en-US" altLang="zh-CN" dirty="0" err="1" smtClean="0">
                <a:latin typeface="Arial" panose="020B0604020202020204" pitchFamily="34" charset="0"/>
              </a:rPr>
              <a:t>EmpNo</a:t>
            </a:r>
            <a:r>
              <a:rPr lang="en-US" altLang="zh-CN" dirty="0" smtClean="0">
                <a:latin typeface="Arial" panose="020B0604020202020204" pitchFamily="34" charset="0"/>
              </a:rPr>
              <a:t>; </a:t>
            </a:r>
            <a:r>
              <a:rPr lang="en-US" altLang="zh-CN" dirty="0" err="1" smtClean="0">
                <a:latin typeface="Arial" panose="020B0604020202020204" pitchFamily="34" charset="0"/>
              </a:rPr>
              <a:t>EName</a:t>
            </a:r>
            <a:r>
              <a:rPr lang="en-US" altLang="zh-CN" dirty="0" smtClean="0">
                <a:latin typeface="Arial" panose="020B0604020202020204" pitchFamily="34" charset="0"/>
              </a:rPr>
              <a:t>; Sal); EMP2(</a:t>
            </a:r>
            <a:r>
              <a:rPr lang="en-US" altLang="zh-CN" dirty="0" err="1" smtClean="0">
                <a:latin typeface="Arial" panose="020B0604020202020204" pitchFamily="34" charset="0"/>
              </a:rPr>
              <a:t>EmpNo</a:t>
            </a:r>
            <a:r>
              <a:rPr lang="en-US" altLang="zh-CN" dirty="0" smtClean="0">
                <a:latin typeface="Arial" panose="020B0604020202020204" pitchFamily="34" charset="0"/>
              </a:rPr>
              <a:t>; Job; </a:t>
            </a:r>
            <a:r>
              <a:rPr lang="en-US" altLang="zh-CN" dirty="0" err="1" smtClean="0">
                <a:latin typeface="Arial" panose="020B0604020202020204" pitchFamily="34" charset="0"/>
              </a:rPr>
              <a:t>Deptno</a:t>
            </a:r>
            <a:r>
              <a:rPr lang="en-US" altLang="zh-CN" dirty="0" smtClean="0">
                <a:latin typeface="Arial" panose="020B0604020202020204" pitchFamily="34" charset="0"/>
              </a:rPr>
              <a:t>)</a:t>
            </a:r>
          </a:p>
          <a:p>
            <a:r>
              <a:rPr lang="en-US" altLang="zh-CN" dirty="0" smtClean="0">
                <a:latin typeface="Arial" panose="020B0604020202020204" pitchFamily="34" charset="0"/>
              </a:rPr>
              <a:t>More difficult than horizontal fragmentation, because more alternatives exist. Two approaches: (1) grouping attributes to fragments, (2) splitting relation into fragments.</a:t>
            </a:r>
          </a:p>
          <a:p>
            <a:endParaRPr lang="zh-CN" altLang="en-US" dirty="0" smtClean="0"/>
          </a:p>
          <a:p>
            <a:endParaRPr lang="zh-CN" altLang="en-US" dirty="0" smtClean="0"/>
          </a:p>
          <a:p>
            <a:r>
              <a:rPr lang="zh-CN" altLang="en-US" dirty="0" smtClean="0"/>
              <a:t>确定全局关系的垂直分段存储，就要由应用请求以相同方式访问的属性进行分组。我们应该区分纵向划分和纵向聚类，前者不能相交，叫垂直分片，后者则可以，叫垂直群集。垂直分片和垂直群集目的在于使得许多重要应用可以只访问一个片段来执行，从而使</a:t>
            </a:r>
            <a:r>
              <a:rPr lang="zh-CN" altLang="en-US" b="1" dirty="0" smtClean="0"/>
              <a:t>操作具有本地性</a:t>
            </a:r>
            <a:r>
              <a:rPr lang="zh-CN" altLang="en-US" dirty="0" smtClean="0"/>
              <a:t>。</a:t>
            </a:r>
            <a:endParaRPr lang="en-US" altLang="zh-CN" dirty="0" smtClean="0"/>
          </a:p>
          <a:p>
            <a:endParaRPr lang="zh-CN" altLang="en-US" dirty="0" smtClean="0"/>
          </a:p>
          <a:p>
            <a:r>
              <a:rPr lang="zh-CN" altLang="en-US" dirty="0" smtClean="0"/>
              <a:t>垂直分段的目的是标识出分段</a:t>
            </a:r>
            <a:r>
              <a:rPr lang="en-US" altLang="zh-CN" dirty="0" err="1" smtClean="0"/>
              <a:t>Ri</a:t>
            </a:r>
            <a:r>
              <a:rPr lang="en-US" altLang="zh-CN" dirty="0" smtClean="0"/>
              <a:t>，</a:t>
            </a:r>
            <a:r>
              <a:rPr lang="zh-CN" altLang="en-US" dirty="0" smtClean="0"/>
              <a:t>从而可使许多应用请求用一个分段来执行。设全局关系</a:t>
            </a:r>
            <a:r>
              <a:rPr lang="en-US" altLang="zh-CN" dirty="0" smtClean="0"/>
              <a:t>R</a:t>
            </a:r>
            <a:r>
              <a:rPr lang="zh-CN" altLang="en-US" dirty="0" smtClean="0"/>
              <a:t>分为两个垂直分段</a:t>
            </a:r>
            <a:r>
              <a:rPr lang="en-US" altLang="zh-CN" dirty="0" err="1" smtClean="0"/>
              <a:t>Ri</a:t>
            </a:r>
            <a:r>
              <a:rPr lang="zh-CN" altLang="en-US" dirty="0" smtClean="0"/>
              <a:t>和</a:t>
            </a:r>
            <a:r>
              <a:rPr lang="en-US" altLang="zh-CN" dirty="0" err="1" smtClean="0"/>
              <a:t>Rl</a:t>
            </a:r>
            <a:r>
              <a:rPr lang="en-US" altLang="zh-CN" dirty="0" smtClean="0"/>
              <a:t>。</a:t>
            </a:r>
            <a:r>
              <a:rPr lang="zh-CN" altLang="en-US" dirty="0" smtClean="0"/>
              <a:t>若某个应用请求只用</a:t>
            </a:r>
            <a:r>
              <a:rPr lang="en-US" altLang="zh-CN" dirty="0" err="1" smtClean="0"/>
              <a:t>Ri</a:t>
            </a:r>
            <a:r>
              <a:rPr lang="zh-CN" altLang="en-US" dirty="0" smtClean="0"/>
              <a:t>和</a:t>
            </a:r>
            <a:r>
              <a:rPr lang="en-US" altLang="zh-CN" dirty="0" err="1" smtClean="0"/>
              <a:t>Rj</a:t>
            </a:r>
            <a:r>
              <a:rPr lang="zh-CN" altLang="en-US" dirty="0" smtClean="0"/>
              <a:t>即可完成，则此应用请求就利用了垂直划分的优势，因为在这两种情况下，可避免对关系</a:t>
            </a:r>
            <a:r>
              <a:rPr lang="en-US" altLang="zh-CN" dirty="0" smtClean="0"/>
              <a:t>R</a:t>
            </a:r>
            <a:r>
              <a:rPr lang="zh-CN" altLang="en-US" dirty="0" smtClean="0"/>
              <a:t>进行较大的访问；然而，若某应用请求既需要</a:t>
            </a:r>
            <a:r>
              <a:rPr lang="en-US" altLang="zh-CN" dirty="0" err="1" smtClean="0"/>
              <a:t>Ri</a:t>
            </a:r>
            <a:r>
              <a:rPr lang="zh-CN" altLang="en-US" dirty="0" smtClean="0"/>
              <a:t>又需要</a:t>
            </a:r>
            <a:r>
              <a:rPr lang="en-US" altLang="zh-CN" dirty="0" err="1" smtClean="0"/>
              <a:t>Rj</a:t>
            </a:r>
            <a:r>
              <a:rPr lang="en-US" altLang="zh-CN" dirty="0" smtClean="0"/>
              <a:t>，</a:t>
            </a:r>
            <a:r>
              <a:rPr lang="zh-CN" altLang="en-US" dirty="0" smtClean="0"/>
              <a:t>则认为垂直分段是无益的，因为对于重建</a:t>
            </a:r>
            <a:r>
              <a:rPr lang="en-US" altLang="zh-CN" dirty="0" smtClean="0"/>
              <a:t>R</a:t>
            </a:r>
            <a:r>
              <a:rPr lang="zh-CN" altLang="en-US" dirty="0" smtClean="0"/>
              <a:t>需要一个附加的连接，这一规则也适用于非分布数据库。</a:t>
            </a:r>
          </a:p>
          <a:p>
            <a:r>
              <a:rPr lang="zh-CN" altLang="en-US" dirty="0" smtClean="0"/>
              <a:t>在分布式数据库中，当许多只使用</a:t>
            </a:r>
            <a:r>
              <a:rPr lang="en-US" altLang="zh-CN" dirty="0" err="1" smtClean="0"/>
              <a:t>Ri</a:t>
            </a:r>
            <a:r>
              <a:rPr lang="zh-CN" altLang="en-US" dirty="0" smtClean="0"/>
              <a:t>和许多点使用</a:t>
            </a:r>
            <a:r>
              <a:rPr lang="en-US" altLang="zh-CN" dirty="0" err="1" smtClean="0"/>
              <a:t>Rj</a:t>
            </a:r>
            <a:r>
              <a:rPr lang="zh-CN" altLang="en-US" dirty="0" smtClean="0"/>
              <a:t>的应用请求发自不同的节点时，垂直划分的优点是很多的。</a:t>
            </a:r>
          </a:p>
          <a:p>
            <a:endParaRPr lang="zh-CN" altLang="en-US" dirty="0" smtClean="0"/>
          </a:p>
          <a:p>
            <a:r>
              <a:rPr lang="zh-CN" altLang="en-US" dirty="0" smtClean="0"/>
              <a:t>  由于可能划分数据随</a:t>
            </a:r>
            <a:r>
              <a:rPr lang="en-US" altLang="zh-CN" dirty="0" smtClean="0"/>
              <a:t>R</a:t>
            </a:r>
            <a:r>
              <a:rPr lang="zh-CN" altLang="en-US" dirty="0" smtClean="0"/>
              <a:t>的属性个数组合增长，并且可能的聚类数会很大。所以确定全局关系的分段并非容易。因此应该使用启发方法对大的关系决定划分和聚类。</a:t>
            </a:r>
          </a:p>
          <a:p>
            <a:endParaRPr lang="en-US" altLang="zh-CN" dirty="0" smtClean="0"/>
          </a:p>
          <a:p>
            <a:endParaRPr lang="en-US" altLang="zh-CN" dirty="0" smtClean="0"/>
          </a:p>
          <a:p>
            <a:r>
              <a:rPr lang="en-US" altLang="zh-CN" dirty="0" smtClean="0"/>
              <a:t>Vertical fragmentation of a relation </a:t>
            </a:r>
            <a:r>
              <a:rPr lang="en-US" altLang="zh-CN" i="1" dirty="0" smtClean="0"/>
              <a:t>R </a:t>
            </a:r>
            <a:r>
              <a:rPr lang="en-US" altLang="zh-CN" dirty="0" smtClean="0"/>
              <a:t>produces fragments </a:t>
            </a:r>
            <a:r>
              <a:rPr lang="en-US" altLang="zh-CN" i="1" dirty="0" smtClean="0"/>
              <a:t>R1, ..., Rr</a:t>
            </a:r>
            <a:r>
              <a:rPr lang="en-US" altLang="zh-CN" dirty="0" smtClean="0"/>
              <a:t>, each of which contains</a:t>
            </a:r>
          </a:p>
          <a:p>
            <a:r>
              <a:rPr lang="en-US" altLang="zh-CN" dirty="0" smtClean="0"/>
              <a:t>a subset of </a:t>
            </a:r>
            <a:r>
              <a:rPr lang="en-US" altLang="zh-CN" i="1" dirty="0" smtClean="0"/>
              <a:t>R</a:t>
            </a:r>
            <a:r>
              <a:rPr lang="en-US" altLang="zh-CN" dirty="0" smtClean="0"/>
              <a:t>’s attributes as well as the </a:t>
            </a:r>
            <a:r>
              <a:rPr lang="en-US" altLang="zh-CN" i="1" dirty="0" smtClean="0"/>
              <a:t>primary key </a:t>
            </a:r>
            <a:r>
              <a:rPr lang="en-US" altLang="zh-CN" dirty="0" smtClean="0"/>
              <a:t>of </a:t>
            </a:r>
            <a:r>
              <a:rPr lang="en-US" altLang="zh-CN" i="1" dirty="0" smtClean="0"/>
              <a:t>R</a:t>
            </a:r>
            <a:r>
              <a:rPr lang="en-US" altLang="zh-CN" dirty="0" smtClean="0"/>
              <a:t>.</a:t>
            </a:r>
          </a:p>
          <a:p>
            <a:r>
              <a:rPr lang="en-US" altLang="zh-CN" dirty="0" smtClean="0"/>
              <a:t>The objective of vertical fragmentation is to partition a relation into a set of smaller relations</a:t>
            </a:r>
          </a:p>
          <a:p>
            <a:r>
              <a:rPr lang="en-US" altLang="zh-CN" dirty="0" smtClean="0"/>
              <a:t>so that many of the user applications will run on only one fragment with the minimum</a:t>
            </a:r>
          </a:p>
          <a:p>
            <a:r>
              <a:rPr lang="en-US" altLang="zh-CN" dirty="0" smtClean="0"/>
              <a:t>execution time.</a:t>
            </a:r>
          </a:p>
          <a:p>
            <a:r>
              <a:rPr lang="en-US" altLang="zh-CN" dirty="0" smtClean="0"/>
              <a:t>Vertical fragmentation is more complicated than horizontal fragmentation because of the</a:t>
            </a:r>
          </a:p>
          <a:p>
            <a:r>
              <a:rPr lang="en-US" altLang="zh-CN" dirty="0" smtClean="0"/>
              <a:t>large number of available alternatives. Two types of heuristic approaches are usually used</a:t>
            </a:r>
          </a:p>
          <a:p>
            <a:r>
              <a:rPr lang="en-US" altLang="zh-CN" dirty="0" smtClean="0"/>
              <a:t>to obtain optimal solutions to the vertical fragmentation problem.</a:t>
            </a:r>
          </a:p>
          <a:p>
            <a:r>
              <a:rPr lang="en-US" altLang="zh-CN" dirty="0" smtClean="0">
                <a:latin typeface="ZapfDingbats" charset="0"/>
              </a:rPr>
              <a:t>. </a:t>
            </a:r>
            <a:r>
              <a:rPr lang="en-US" altLang="zh-CN" i="1" dirty="0" smtClean="0"/>
              <a:t>Grouping</a:t>
            </a:r>
            <a:r>
              <a:rPr lang="en-US" altLang="zh-CN" dirty="0" smtClean="0"/>
              <a:t>: starts by assigning each attribute to one fragment, and at each step,</a:t>
            </a:r>
          </a:p>
          <a:p>
            <a:r>
              <a:rPr lang="en-US" altLang="zh-CN" dirty="0" smtClean="0"/>
              <a:t>joins some of the fragments until some criteria is satisfied.</a:t>
            </a:r>
          </a:p>
          <a:p>
            <a:r>
              <a:rPr lang="en-US" altLang="zh-CN" dirty="0" smtClean="0">
                <a:latin typeface="ZapfDingbats" charset="0"/>
              </a:rPr>
              <a:t>. </a:t>
            </a:r>
            <a:r>
              <a:rPr lang="en-US" altLang="zh-CN" i="1" dirty="0" smtClean="0"/>
              <a:t>Splitting</a:t>
            </a:r>
            <a:r>
              <a:rPr lang="en-US" altLang="zh-CN" dirty="0" smtClean="0"/>
              <a:t>: starts with a relation and decides on beneficial </a:t>
            </a:r>
            <a:r>
              <a:rPr lang="en-US" altLang="zh-CN" dirty="0" err="1" smtClean="0"/>
              <a:t>partitionings</a:t>
            </a:r>
            <a:r>
              <a:rPr lang="en-US" altLang="zh-CN" dirty="0" smtClean="0"/>
              <a:t> based on</a:t>
            </a:r>
          </a:p>
          <a:p>
            <a:r>
              <a:rPr lang="en-US" altLang="zh-CN" dirty="0" smtClean="0"/>
              <a:t>the access </a:t>
            </a:r>
            <a:r>
              <a:rPr lang="en-US" altLang="zh-CN" dirty="0" err="1" smtClean="0"/>
              <a:t>behaviour</a:t>
            </a:r>
            <a:r>
              <a:rPr lang="en-US" altLang="zh-CN" dirty="0" smtClean="0"/>
              <a:t> of applications to the attributes.</a:t>
            </a:r>
          </a:p>
          <a:p>
            <a:r>
              <a:rPr lang="en-US" altLang="zh-CN" dirty="0" smtClean="0"/>
              <a:t>The major information required for vertical fragmentation is </a:t>
            </a:r>
            <a:r>
              <a:rPr lang="en-US" altLang="zh-CN" dirty="0" err="1" smtClean="0"/>
              <a:t>realted</a:t>
            </a:r>
            <a:r>
              <a:rPr lang="en-US" altLang="zh-CN" dirty="0" smtClean="0"/>
              <a:t> to applications. The</a:t>
            </a:r>
          </a:p>
          <a:p>
            <a:r>
              <a:rPr lang="en-US" altLang="zh-CN" dirty="0" smtClean="0"/>
              <a:t>major data requirement related to applications is their access frequencies.</a:t>
            </a:r>
          </a:p>
          <a:p>
            <a:endParaRPr lang="zh-CN" altLang="en-US" dirty="0" smtClean="0"/>
          </a:p>
          <a:p>
            <a:endParaRPr lang="zh-CN" altLang="en-US" dirty="0" smtClean="0"/>
          </a:p>
        </p:txBody>
      </p:sp>
    </p:spTree>
    <p:extLst>
      <p:ext uri="{BB962C8B-B14F-4D97-AF65-F5344CB8AC3E}">
        <p14:creationId xmlns:p14="http://schemas.microsoft.com/office/powerpoint/2010/main" val="30906462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p:sp>
      <p:sp>
        <p:nvSpPr>
          <p:cNvPr id="202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6155784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p:sp>
      <p:sp>
        <p:nvSpPr>
          <p:cNvPr id="2211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CN" smtClean="0"/>
              <a:t>https://en.wikipedia.org/wiki/Shard_(database_architecture)</a:t>
            </a:r>
          </a:p>
          <a:p>
            <a:endParaRPr lang="en-US" altLang="zh-CN" smtClean="0"/>
          </a:p>
          <a:p>
            <a:r>
              <a:rPr lang="en-US" altLang="zh-CN" smtClean="0"/>
              <a:t>A database shard is a </a:t>
            </a:r>
            <a:r>
              <a:rPr lang="en-US" altLang="zh-CN" smtClean="0">
                <a:hlinkClick r:id="rId3" tooltip="Partition (database)"/>
              </a:rPr>
              <a:t>horizontal partition</a:t>
            </a:r>
            <a:r>
              <a:rPr lang="en-US" altLang="zh-CN" smtClean="0"/>
              <a:t> of data in a </a:t>
            </a:r>
            <a:r>
              <a:rPr lang="en-US" altLang="zh-CN" smtClean="0">
                <a:hlinkClick r:id="rId4" tooltip="DBMS"/>
              </a:rPr>
              <a:t>database</a:t>
            </a:r>
            <a:r>
              <a:rPr lang="en-US" altLang="zh-CN" smtClean="0"/>
              <a:t> or </a:t>
            </a:r>
            <a:r>
              <a:rPr lang="en-US" altLang="zh-CN" smtClean="0">
                <a:hlinkClick r:id="rId5" tooltip="Search engine"/>
              </a:rPr>
              <a:t>search engine</a:t>
            </a:r>
            <a:r>
              <a:rPr lang="en-US" altLang="zh-CN" smtClean="0"/>
              <a:t>. Each individual partition is referred to as a shard or database shard. Each shard is held on a separate </a:t>
            </a:r>
            <a:r>
              <a:rPr lang="en-US" altLang="zh-CN" smtClean="0">
                <a:hlinkClick r:id="rId6" tooltip="Database server"/>
              </a:rPr>
              <a:t>database server</a:t>
            </a:r>
            <a:r>
              <a:rPr lang="en-US" altLang="zh-CN" smtClean="0"/>
              <a:t> instance, to spread load.</a:t>
            </a:r>
          </a:p>
          <a:p>
            <a:r>
              <a:rPr lang="en-US" altLang="zh-CN" smtClean="0"/>
              <a:t>In practice, </a:t>
            </a:r>
            <a:r>
              <a:rPr lang="en-US" altLang="zh-CN" smtClean="0">
                <a:solidFill>
                  <a:srgbClr val="FF0000"/>
                </a:solidFill>
              </a:rPr>
              <a:t>sharding is complex</a:t>
            </a:r>
            <a:r>
              <a:rPr lang="en-US" altLang="zh-CN" smtClean="0"/>
              <a:t>. Although it has been done for a long time by hand-coding, this is often inflexible. There is a desire to support sharding automatically, both in terms of adding code support for it, and for identifying candidates to be sharded separately. </a:t>
            </a:r>
            <a:r>
              <a:rPr lang="en-US" altLang="zh-CN" smtClean="0">
                <a:hlinkClick r:id="rId7" tooltip="Consistent hashing"/>
              </a:rPr>
              <a:t>Consistent hashing</a:t>
            </a:r>
            <a:r>
              <a:rPr lang="en-US" altLang="zh-CN" smtClean="0"/>
              <a:t> is one form of automatic sharding to spread large loads across multiple smaller services and servers</a:t>
            </a:r>
            <a:endParaRPr lang="zh-CN" altLang="en-US" smtClean="0"/>
          </a:p>
          <a:p>
            <a:endParaRPr lang="en-US" altLang="zh-CN" smtClean="0"/>
          </a:p>
          <a:p>
            <a:r>
              <a:rPr lang="en-US" altLang="zh-CN" smtClean="0"/>
              <a:t>http://www.dbta.com/Editorial/Trends-and-Applications/Database-Sharding--The-Key-to-Database-Scalability-55615.aspx</a:t>
            </a:r>
          </a:p>
          <a:p>
            <a:endParaRPr lang="en-US" altLang="zh-CN" smtClean="0"/>
          </a:p>
          <a:p>
            <a:r>
              <a:rPr lang="en-US" altLang="zh-CN" smtClean="0"/>
              <a:t>The concept of database sharding has gained popularity over the past several years due to the enormous growth in transaction volume and size of business-application databases.  This is particularly true for many successful online service vendors, software-as-a-service companies and social networking websites.</a:t>
            </a:r>
          </a:p>
          <a:p>
            <a:r>
              <a:rPr lang="en-US" altLang="zh-CN" smtClean="0"/>
              <a:t>Database sharding can be simply defined as a "shared-nothing" partitioning scheme for large databases across a number of servers, enabling new levels of database performance and scalability.  If you think of broken glass, you can get the concept of sharding-breaking your database down into smaller chunks called "shards" and spreading them across a number of distributed servers.</a:t>
            </a:r>
          </a:p>
          <a:p>
            <a:r>
              <a:rPr lang="en-US" altLang="zh-CN" smtClean="0"/>
              <a:t>The term "sharding" was coined by Google and popularized through its publication of the "Big Table" architecture.  However, the concept of "shared-nothing" database partitioning has been around for more than a decade and there have been many implementations during this period from in-house solutions to commercial database management tools.</a:t>
            </a:r>
          </a:p>
          <a:p>
            <a:r>
              <a:rPr lang="en-US" altLang="zh-CN" b="1" smtClean="0"/>
              <a:t>What Drives the Need for Database Sharding? </a:t>
            </a:r>
            <a:endParaRPr lang="en-US" altLang="zh-CN" smtClean="0"/>
          </a:p>
          <a:p>
            <a:r>
              <a:rPr lang="en-US" altLang="zh-CN" smtClean="0"/>
              <a:t>Database sharding is a highly scalable approach for improving the throughput and overall performance of high-transaction, large, database-centric business applications.  Since the inception of the relational database, application engineers and architects have required ever-increasing performance and capacity due to the simple observation that business databases generally grow in size over time.  Adding to this trend is the extreme expansion of business data due to the evolution of the Internet economy, the Information Age and the prevalence of high-volume electronic commerce.</a:t>
            </a:r>
          </a:p>
          <a:p>
            <a:r>
              <a:rPr lang="en-US" altLang="zh-CN" smtClean="0"/>
              <a:t>The business reasons for database sharding are also driven by cost.  With today's stressful economy, organizations need to reduce infrastructure costs, while improving performance and scalability to remain competitive.  At first glance, it may seem that "sharding" a single database across a number of independent servers could actually increase costs, but given a correct implementation, the financial benefits are significant.</a:t>
            </a:r>
          </a:p>
          <a:p>
            <a:r>
              <a:rPr lang="en-US" altLang="zh-CN" smtClean="0"/>
              <a:t>As any experienced database administrator or application developer knows all too well, it is axiomatic that as the size and transaction volume of the database tier incurs linear growth, response times tend to grow logarithmically. </a:t>
            </a:r>
          </a:p>
          <a:p>
            <a:r>
              <a:rPr lang="en-US" altLang="zh-CN" smtClean="0"/>
              <a:t>The reasons for the performance and scalability challenges are inherent to the fundamental design of the database management systems themselves.  Databases rely heavily on the primary three components of any computer:  CPU, memory and disk. </a:t>
            </a:r>
          </a:p>
          <a:p>
            <a:r>
              <a:rPr lang="en-US" altLang="zh-CN" smtClean="0"/>
              <a:t>Each of these elements on a single server can only scale to a given point-after that, you need to take additional measures to improve performance.  While it is common knowledge that disk I/O is the primary bottleneck, as database management systems have improved they also continue to take greater advantage of CPU and memory.  In fact, we have observed that obtaining the correct balance</a:t>
            </a:r>
            <a:r>
              <a:rPr lang="en-US" altLang="zh-CN" i="1" smtClean="0"/>
              <a:t> </a:t>
            </a:r>
            <a:r>
              <a:rPr lang="en-US" altLang="zh-CN" smtClean="0"/>
              <a:t>of these three resources is the key to maximizing performance and scalability.  In other words, you cannot add an unlimited number of CPUs (or processing cores) and see a commensurate increase in performance without also improving the memory capacity and performance of the disk-drive subsystem.  It is also common to see a diminishing return as resources are added to a single database server.  These factors are especially true in mixed-use business transaction systems and ones that perform a high volume of read and write transactions, as well as supporting generalized business reporting tasks.</a:t>
            </a:r>
          </a:p>
          <a:p>
            <a:r>
              <a:rPr lang="en-US" altLang="zh-CN" smtClean="0"/>
              <a:t>Therefore, as business applications gain sophistication and continue to grow in demand, architects, developers and database administrators have been presented with a constant challenge of maintaining database performance for mission-critical systems.  This landscape drives the need for database sharding.</a:t>
            </a:r>
          </a:p>
          <a:p>
            <a:r>
              <a:rPr lang="en-US" altLang="zh-CN" b="1" smtClean="0"/>
              <a:t>Database Sharding-The "Shared-Nothing" Approach</a:t>
            </a:r>
            <a:endParaRPr lang="en-US" altLang="zh-CN" smtClean="0"/>
          </a:p>
          <a:p>
            <a:r>
              <a:rPr lang="en-US" altLang="zh-CN" smtClean="0"/>
              <a:t>Database sharding provides a method for scalability across independent servers, each with its own CPU, memory and disk.  The technique allows the proper balancing</a:t>
            </a:r>
            <a:r>
              <a:rPr lang="en-US" altLang="zh-CN" i="1" smtClean="0"/>
              <a:t> </a:t>
            </a:r>
            <a:r>
              <a:rPr lang="en-US" altLang="zh-CN" smtClean="0"/>
              <a:t>of database size with system resources, resulting in dramatic performance improvements and scalability for a given application.  Although the concept of a "shared-nothing" database implementation has been under discussion for more than 15 years, it appears that the business application market is just now identifying a generalized need for database sharding due to the exponential increase in data volumes over the past several years.</a:t>
            </a:r>
          </a:p>
          <a:p>
            <a:r>
              <a:rPr lang="en-US" altLang="zh-CN" smtClean="0"/>
              <a:t>The basic concept of database sharding is very straightforward:  take a large database and break it into a number of smaller databases across multiple servers. Each "shard" (running on its own server) contains a portion of the original monolithic database, and is "sharded" based on application-specific rules.  For example, many organizations "shard" by customer, with each shard containing a specific group of customer-related information.  Database queries and write operations are then performed in one of two modes:</a:t>
            </a:r>
          </a:p>
          <a:p>
            <a:r>
              <a:rPr lang="en-US" altLang="zh-CN" smtClean="0"/>
              <a:t>Single-Shard: Each database operation (read or write) is performed against a single "shard," such as for a single customer transaction.</a:t>
            </a:r>
          </a:p>
          <a:p>
            <a:r>
              <a:rPr lang="en-US" altLang="zh-CN" smtClean="0"/>
              <a:t>Multi-Shard: This typically applies to analytic queries, performed in parallel across one or more "shards," enabling impressive performance results.</a:t>
            </a:r>
          </a:p>
          <a:p>
            <a:r>
              <a:rPr lang="en-US" altLang="zh-CN" smtClean="0"/>
              <a:t>How fast is database sharding?  It depends on your application and its specific requirements.  However, in general, you can plan on near-linear scalability as you add "shards" and servers for typical single-shard transactions.  For multi-shard queries, especially analytic operations, the results can be many times faster when compared to a single monolithic database due to the parallel processing capability and the correct balancing of database size to system resources.</a:t>
            </a:r>
          </a:p>
          <a:p>
            <a:r>
              <a:rPr lang="en-US" altLang="zh-CN" smtClean="0"/>
              <a:t>The obvious advantage of the shared-nothing database sharding approach is improved scalability, growing in a near-linear fashion as more servers are added to the network.  However, there are several other advantages of smaller databases, which should not be overlooked when considering a sharding solution:</a:t>
            </a:r>
          </a:p>
          <a:p>
            <a:r>
              <a:rPr lang="en-US" altLang="zh-CN" b="1" i="1" smtClean="0"/>
              <a:t>Smaller Databases are Easier to Manage.</a:t>
            </a:r>
            <a:r>
              <a:rPr lang="en-US" altLang="zh-CN" smtClean="0"/>
              <a:t> Production databases must be fully managed for regular backups, database optimization and other common tasks. With a single large database these routine tasks can be very difficult to accomplish, if only in terms of the time window required for completion. Routine table and index optimizations can stretch from hours to days, in some cases making regular maintenance infeasible. By using the sharding approach, each individual "shard" can be maintained independently, providing a far more manageable scenario, performing such maintenance tasks in parallel.</a:t>
            </a:r>
            <a:br>
              <a:rPr lang="en-US" altLang="zh-CN" smtClean="0"/>
            </a:br>
            <a:endParaRPr lang="en-US" altLang="zh-CN" smtClean="0"/>
          </a:p>
          <a:p>
            <a:r>
              <a:rPr lang="en-US" altLang="zh-CN" b="1" i="1" smtClean="0"/>
              <a:t>Smaller Databases are Faster.</a:t>
            </a:r>
            <a:r>
              <a:rPr lang="en-US" altLang="zh-CN" smtClean="0"/>
              <a:t> The scalability of sharding is apparent and achieved through the distribution of processing across multiple shards and servers in the network. What is less apparent is the fact that each individual shard database will outperform a single large database due to its smaller size. By hosting each shard database on its own server, the ratio between memory and data on disk is properly balanced, thereby reducing disk I/O and maximizing system resources. This results in less contention, greater join performance, faster index searches and fewer database locks. Therefore, not only can a sharded system scale to new levels of capacity, individual transaction performance is benefited as well.</a:t>
            </a:r>
          </a:p>
          <a:p>
            <a:r>
              <a:rPr lang="en-US" altLang="zh-CN" b="1" i="1" smtClean="0"/>
              <a:t>Database Sharding can Reduce Costs.</a:t>
            </a:r>
            <a:r>
              <a:rPr lang="en-US" altLang="zh-CN" smtClean="0"/>
              <a:t> Most database sharding implementations take advantage of low-cost open source databases and commodity databases. The technique can also take full advantage of reasonably priced "workgroup" versions of many commercial databases. Sharding works well with commodity multi-core server hardware, systems that are far less expensive when compared to high-end, multi-CPU servers and expensive storage area networks (SANs). The overall reduction in cost due to savings in license fees, software maintenance and hardware investment is substantial-in some cases 70% when compared to traditional solutions.</a:t>
            </a:r>
          </a:p>
          <a:p>
            <a:r>
              <a:rPr lang="en-US" altLang="zh-CN" smtClean="0"/>
              <a:t>There is no doubt that database sharding is a viable solution for many organizations, supported by the number of large online vendors and SaaS organizations that have implemented the technology, including Amazon, eBay and, of course, Google.</a:t>
            </a:r>
          </a:p>
          <a:p>
            <a:r>
              <a:rPr lang="en-US" altLang="zh-CN" smtClean="0"/>
              <a:t>This article has provided a brief overview of database sharding, what it is and why it's of benefit to today's business organizations.  Database sharding has been proven in many organizations, large and small (but growing ...), and may very well be applicable to your specific application problems.  When implemented properly, database sharding can deliver on the objective of cost-effective, near-linear scalability for high-volume business transaction applications.</a:t>
            </a:r>
          </a:p>
          <a:p>
            <a:endParaRPr lang="zh-CN" altLang="en-US" smtClean="0"/>
          </a:p>
        </p:txBody>
      </p:sp>
    </p:spTree>
    <p:extLst>
      <p:ext uri="{BB962C8B-B14F-4D97-AF65-F5344CB8AC3E}">
        <p14:creationId xmlns:p14="http://schemas.microsoft.com/office/powerpoint/2010/main" val="224245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幻灯片图像占位符 1"/>
          <p:cNvSpPr>
            <a:spLocks noGrp="1" noRot="1" noChangeAspect="1" noTextEdit="1"/>
          </p:cNvSpPr>
          <p:nvPr>
            <p:ph type="sldImg"/>
          </p:nvPr>
        </p:nvSpPr>
        <p:spPr/>
      </p:sp>
      <p:sp>
        <p:nvSpPr>
          <p:cNvPr id="23245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CN" b="1" smtClean="0"/>
              <a:t>Shards compared to horizontal partitioning[</a:t>
            </a:r>
            <a:r>
              <a:rPr lang="en-US" altLang="zh-CN" b="1" smtClean="0">
                <a:hlinkClick r:id="rId3" tooltip="Edit section: Shards compared to horizontal partitioning"/>
              </a:rPr>
              <a:t>edit</a:t>
            </a:r>
            <a:r>
              <a:rPr lang="en-US" altLang="zh-CN" b="1" smtClean="0"/>
              <a:t>]</a:t>
            </a:r>
          </a:p>
          <a:p>
            <a:r>
              <a:rPr lang="en-US" altLang="zh-CN" smtClean="0">
                <a:hlinkClick r:id="rId4" tooltip="Partition (database)"/>
              </a:rPr>
              <a:t>Horizontal partitioning</a:t>
            </a:r>
            <a:r>
              <a:rPr lang="en-US" altLang="zh-CN" smtClean="0"/>
              <a:t> splits one or more tables by row, usually within a </a:t>
            </a:r>
            <a:r>
              <a:rPr lang="en-US" altLang="zh-CN" i="1" smtClean="0"/>
              <a:t>single</a:t>
            </a:r>
            <a:r>
              <a:rPr lang="en-US" altLang="zh-CN" smtClean="0"/>
              <a:t> instance of a </a:t>
            </a:r>
            <a:r>
              <a:rPr lang="en-US" altLang="zh-CN" smtClean="0">
                <a:hlinkClick r:id="rId5" tooltip="Database schema"/>
              </a:rPr>
              <a:t>schema</a:t>
            </a:r>
            <a:r>
              <a:rPr lang="en-US" altLang="zh-CN" smtClean="0"/>
              <a:t> and a database server. It may offer an advantage by reducing index size (and thus search effort) provided that there is some obvious, robust, implicit way to identify in which table a particular row will be found, without first needing to search the index, e.g., the classic example of the 'CustomersEast' and 'CustomersWest' tables, where their </a:t>
            </a:r>
            <a:r>
              <a:rPr lang="en-US" altLang="zh-CN" smtClean="0">
                <a:hlinkClick r:id="rId6" tooltip="Zip code"/>
              </a:rPr>
              <a:t>zip code</a:t>
            </a:r>
            <a:r>
              <a:rPr lang="en-US" altLang="zh-CN" smtClean="0"/>
              <a:t> already indicates where they will be found.</a:t>
            </a:r>
          </a:p>
          <a:p>
            <a:r>
              <a:rPr lang="en-US" altLang="zh-CN" smtClean="0"/>
              <a:t>Sharding goes beyond this: it partitions the problematic table(s) in the same way, but it does this across potentially </a:t>
            </a:r>
            <a:r>
              <a:rPr lang="en-US" altLang="zh-CN" i="1" smtClean="0"/>
              <a:t>multiple</a:t>
            </a:r>
            <a:r>
              <a:rPr lang="en-US" altLang="zh-CN" smtClean="0"/>
              <a:t> instances of the schema. The obvious advantage would be that search load for the large partitioned table can now be split across multiple servers (logical or physical), not just multiple indexes on the same logical server.</a:t>
            </a:r>
          </a:p>
          <a:p>
            <a:r>
              <a:rPr lang="en-US" altLang="zh-CN" smtClean="0"/>
              <a:t>Splitting shards across multiple isolated instances requires more than simple horizontal partitioning. The hoped-for gains in efficiency would be lost, if querying the database required </a:t>
            </a:r>
            <a:r>
              <a:rPr lang="en-US" altLang="zh-CN" i="1" smtClean="0"/>
              <a:t>both</a:t>
            </a:r>
            <a:r>
              <a:rPr lang="en-US" altLang="zh-CN" smtClean="0"/>
              <a:t> instances to be queried, just to retrieve a simple </a:t>
            </a:r>
            <a:r>
              <a:rPr lang="en-US" altLang="zh-CN" smtClean="0">
                <a:hlinkClick r:id="rId7" tooltip="Dimension table"/>
              </a:rPr>
              <a:t>dimension table</a:t>
            </a:r>
            <a:r>
              <a:rPr lang="en-US" altLang="zh-CN" smtClean="0"/>
              <a:t>. Beyond partitioning, sharding thus splits large partitionable tables across the servers, while smaller tables are replicated as complete units.</a:t>
            </a:r>
          </a:p>
          <a:p>
            <a:r>
              <a:rPr lang="en-US" altLang="zh-CN" smtClean="0"/>
              <a:t>This is also why sharding is related to a </a:t>
            </a:r>
            <a:r>
              <a:rPr lang="en-US" altLang="zh-CN" smtClean="0">
                <a:hlinkClick r:id="rId8" tooltip="Shared nothing architecture"/>
              </a:rPr>
              <a:t>shared nothing architecture</a:t>
            </a:r>
            <a:r>
              <a:rPr lang="en-US" altLang="zh-CN" smtClean="0"/>
              <a:t>—once sharded, each shard can live in a totally separate logical schema instance / physical database server / </a:t>
            </a:r>
            <a:r>
              <a:rPr lang="en-US" altLang="zh-CN" smtClean="0">
                <a:hlinkClick r:id="rId9" tooltip="Data center"/>
              </a:rPr>
              <a:t>data center</a:t>
            </a:r>
            <a:r>
              <a:rPr lang="en-US" altLang="zh-CN" smtClean="0"/>
              <a:t> / </a:t>
            </a:r>
            <a:r>
              <a:rPr lang="en-US" altLang="zh-CN" smtClean="0">
                <a:hlinkClick r:id="rId10" tooltip="Continent"/>
              </a:rPr>
              <a:t>continent</a:t>
            </a:r>
            <a:r>
              <a:rPr lang="en-US" altLang="zh-CN" smtClean="0"/>
              <a:t>. There is no ongoing need to retain shared access (from between shards) to the other unpartitioned tables in other shards.</a:t>
            </a:r>
          </a:p>
          <a:p>
            <a:r>
              <a:rPr lang="en-US" altLang="zh-CN" smtClean="0"/>
              <a:t>This makes replication across multiple servers easy (simple horizontal partitioning does not). It is also useful for worldwide distribution of applications, where communications links between data centers would otherwise be a bottleneck.</a:t>
            </a:r>
          </a:p>
          <a:p>
            <a:r>
              <a:rPr lang="en-US" altLang="zh-CN" smtClean="0"/>
              <a:t>There is also a requirement for some notification and replication mechanism between schema instances, so that the unpartitioned tables remain as closely synchronized as the application demands. This is a complex choice in the architecture of sharded systems: approaches range from making these effectively read-only (updates are rare and batched), to dynamically </a:t>
            </a:r>
            <a:r>
              <a:rPr lang="en-US" altLang="zh-CN" smtClean="0">
                <a:hlinkClick r:id="rId11" tooltip="Replication (computer science)"/>
              </a:rPr>
              <a:t>replicated</a:t>
            </a:r>
            <a:r>
              <a:rPr lang="en-US" altLang="zh-CN" smtClean="0"/>
              <a:t> tables (at the cost of reducing some of the distribution benefits of sharding) and </a:t>
            </a:r>
          </a:p>
          <a:p>
            <a:endParaRPr lang="zh-CN" altLang="en-US" smtClean="0"/>
          </a:p>
        </p:txBody>
      </p:sp>
    </p:spTree>
    <p:extLst>
      <p:ext uri="{BB962C8B-B14F-4D97-AF65-F5344CB8AC3E}">
        <p14:creationId xmlns:p14="http://schemas.microsoft.com/office/powerpoint/2010/main" val="2560503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幻灯片图像占位符 1"/>
          <p:cNvSpPr>
            <a:spLocks noGrp="1" noRot="1" noChangeAspect="1" noTextEdit="1"/>
          </p:cNvSpPr>
          <p:nvPr>
            <p:ph type="sldImg"/>
          </p:nvPr>
        </p:nvSpPr>
        <p:spPr/>
      </p:sp>
      <p:sp>
        <p:nvSpPr>
          <p:cNvPr id="23449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zh-CN" smtClean="0"/>
              <a:t>http://www.tuicool.com/articles/eum2maE</a:t>
            </a:r>
          </a:p>
          <a:p>
            <a:endParaRPr lang="en-US" altLang="zh-CN" smtClean="0"/>
          </a:p>
          <a:p>
            <a:endParaRPr lang="en-US" altLang="zh-CN" smtClean="0"/>
          </a:p>
          <a:p>
            <a:r>
              <a:rPr lang="en-US" altLang="zh-CN" smtClean="0"/>
              <a:t>http://dbanotes.net/database/database_sharding-2.html</a:t>
            </a:r>
          </a:p>
          <a:p>
            <a:r>
              <a:rPr lang="zh-CN" altLang="en-US" b="1" smtClean="0"/>
              <a:t>从 </a:t>
            </a:r>
            <a:r>
              <a:rPr lang="en-US" altLang="zh-CN" b="1" smtClean="0"/>
              <a:t>Shard </a:t>
            </a:r>
            <a:r>
              <a:rPr lang="zh-CN" altLang="en-US" b="1" smtClean="0"/>
              <a:t>到 </a:t>
            </a:r>
            <a:r>
              <a:rPr lang="en-US" altLang="zh-CN" b="1" smtClean="0"/>
              <a:t>Sharding </a:t>
            </a:r>
          </a:p>
          <a:p>
            <a:r>
              <a:rPr lang="zh-CN" altLang="en-US" smtClean="0"/>
              <a:t>“</a:t>
            </a:r>
            <a:r>
              <a:rPr lang="en-US" altLang="zh-CN" smtClean="0"/>
              <a:t>Shard” </a:t>
            </a:r>
            <a:r>
              <a:rPr lang="zh-CN" altLang="en-US" smtClean="0"/>
              <a:t>这个词英文的意思是”碎片”，而作为数据库相关的技术用语，似乎最早见于大型多人在线角色扮演游戏</a:t>
            </a:r>
            <a:r>
              <a:rPr lang="en-US" altLang="zh-CN" smtClean="0"/>
              <a:t>(MMORPG)</a:t>
            </a:r>
            <a:r>
              <a:rPr lang="zh-CN" altLang="en-US" smtClean="0"/>
              <a:t>中。”</a:t>
            </a:r>
            <a:r>
              <a:rPr lang="en-US" altLang="zh-CN" smtClean="0"/>
              <a:t>Sharding” </a:t>
            </a:r>
            <a:r>
              <a:rPr lang="zh-CN" altLang="en-US" smtClean="0"/>
              <a:t>姑且称之为”分片”。</a:t>
            </a:r>
          </a:p>
          <a:p>
            <a:r>
              <a:rPr lang="en-US" altLang="zh-CN" smtClean="0"/>
              <a:t>Sharding </a:t>
            </a:r>
            <a:r>
              <a:rPr lang="zh-CN" altLang="en-US" smtClean="0"/>
              <a:t>不是一门新技术，而是一个相对简朴的软件理念。如您所知，</a:t>
            </a:r>
            <a:r>
              <a:rPr lang="en-US" altLang="zh-CN" smtClean="0"/>
              <a:t>MySQL 5 </a:t>
            </a:r>
            <a:r>
              <a:rPr lang="zh-CN" altLang="en-US" smtClean="0"/>
              <a:t>之后才有了数据表分区功能，那么在此之前，很多 </a:t>
            </a:r>
            <a:r>
              <a:rPr lang="en-US" altLang="zh-CN" smtClean="0"/>
              <a:t>MySQL </a:t>
            </a:r>
            <a:r>
              <a:rPr lang="zh-CN" altLang="en-US" smtClean="0"/>
              <a:t>的潜在用户都对 </a:t>
            </a:r>
            <a:r>
              <a:rPr lang="en-US" altLang="zh-CN" smtClean="0"/>
              <a:t>MySQL </a:t>
            </a:r>
            <a:r>
              <a:rPr lang="zh-CN" altLang="en-US" smtClean="0"/>
              <a:t>的扩展性有所顾虑，而是否具备分区功能就成了衡量一个数据库可扩展性与否的一个关键指标</a:t>
            </a:r>
            <a:r>
              <a:rPr lang="en-US" altLang="zh-CN" smtClean="0"/>
              <a:t>(</a:t>
            </a:r>
            <a:r>
              <a:rPr lang="zh-CN" altLang="en-US" smtClean="0"/>
              <a:t>当然不是唯一指标</a:t>
            </a:r>
            <a:r>
              <a:rPr lang="en-US" altLang="zh-CN" smtClean="0"/>
              <a:t>)</a:t>
            </a:r>
            <a:r>
              <a:rPr lang="zh-CN" altLang="en-US" smtClean="0"/>
              <a:t>。数据库扩展性是一个永恒的话题，</a:t>
            </a:r>
            <a:r>
              <a:rPr lang="en-US" altLang="zh-CN" smtClean="0"/>
              <a:t>MySQL </a:t>
            </a:r>
            <a:r>
              <a:rPr lang="zh-CN" altLang="en-US" smtClean="0"/>
              <a:t>的推广者经常会被问到：如在单一数据库上处理应用数据捉襟见肘而需要进行分区化之类的处理，是如何办到的呢</a:t>
            </a:r>
            <a:r>
              <a:rPr lang="en-US" altLang="zh-CN" smtClean="0"/>
              <a:t>? </a:t>
            </a:r>
            <a:r>
              <a:rPr lang="zh-CN" altLang="en-US" smtClean="0"/>
              <a:t>答案是：</a:t>
            </a:r>
            <a:r>
              <a:rPr lang="en-US" altLang="zh-CN" smtClean="0"/>
              <a:t>Sharding</a:t>
            </a:r>
            <a:r>
              <a:rPr lang="zh-CN" altLang="en-US" smtClean="0"/>
              <a:t>。</a:t>
            </a:r>
          </a:p>
          <a:p>
            <a:r>
              <a:rPr lang="en-US" altLang="zh-CN" smtClean="0"/>
              <a:t>Sharding </a:t>
            </a:r>
            <a:r>
              <a:rPr lang="zh-CN" altLang="en-US" smtClean="0"/>
              <a:t>不是一个某个特定数据库软件附属的功能，而是在具体技术细节之上的抽象处理，是水平扩展</a:t>
            </a:r>
            <a:r>
              <a:rPr lang="en-US" altLang="zh-CN" smtClean="0"/>
              <a:t>(Scale Out</a:t>
            </a:r>
            <a:r>
              <a:rPr lang="zh-CN" altLang="en-US" smtClean="0"/>
              <a:t>，亦或横向扩展、向外扩展</a:t>
            </a:r>
            <a:r>
              <a:rPr lang="en-US" altLang="zh-CN" smtClean="0"/>
              <a:t>)</a:t>
            </a:r>
            <a:r>
              <a:rPr lang="zh-CN" altLang="en-US" smtClean="0"/>
              <a:t>的解决方案，其主要目的是为突破单节点数据库服务器的 </a:t>
            </a:r>
            <a:r>
              <a:rPr lang="en-US" altLang="zh-CN" smtClean="0"/>
              <a:t>I/O </a:t>
            </a:r>
            <a:r>
              <a:rPr lang="zh-CN" altLang="en-US" smtClean="0"/>
              <a:t>能力限制，解决数据库扩展性问题。</a:t>
            </a:r>
          </a:p>
          <a:p>
            <a:r>
              <a:rPr lang="zh-CN" altLang="en-US" b="1" smtClean="0"/>
              <a:t>事关数据库扩展性</a:t>
            </a:r>
          </a:p>
          <a:p>
            <a:r>
              <a:rPr lang="zh-CN" altLang="en-US" smtClean="0"/>
              <a:t>说起数据库扩展性，这是个非常大的话题。目前的商业数据都有自己的扩展性解决方案，在过去相对来说比较成熟，但是随着互联网的高速发展，不可避免的会带来一些计算模式上的演变，这样很多主流商业系统也难免暴露出一些不足之处。比如 </a:t>
            </a:r>
            <a:r>
              <a:rPr lang="en-US" altLang="zh-CN" smtClean="0"/>
              <a:t>Oracle </a:t>
            </a:r>
            <a:r>
              <a:rPr lang="zh-CN" altLang="en-US" smtClean="0"/>
              <a:t>的 </a:t>
            </a:r>
            <a:r>
              <a:rPr lang="en-US" altLang="zh-CN" smtClean="0"/>
              <a:t>RAC </a:t>
            </a:r>
            <a:r>
              <a:rPr lang="zh-CN" altLang="en-US" smtClean="0"/>
              <a:t>是采用共享存储机制，对于 </a:t>
            </a:r>
            <a:r>
              <a:rPr lang="en-US" altLang="zh-CN" smtClean="0"/>
              <a:t>I/O </a:t>
            </a:r>
            <a:r>
              <a:rPr lang="zh-CN" altLang="en-US" smtClean="0"/>
              <a:t>密集型的应用，瓶颈很容易落在存储上，这样的机制决定后续扩容只能是 </a:t>
            </a:r>
            <a:r>
              <a:rPr lang="en-US" altLang="zh-CN" smtClean="0"/>
              <a:t>Scale Up</a:t>
            </a:r>
            <a:r>
              <a:rPr lang="zh-CN" altLang="en-US" smtClean="0"/>
              <a:t>（向上扩展） 类型，对于硬件成本、开发人员的要求、维护成本都相对比较高。</a:t>
            </a:r>
          </a:p>
          <a:p>
            <a:r>
              <a:rPr lang="en-US" altLang="zh-CN" smtClean="0"/>
              <a:t>Sharding </a:t>
            </a:r>
            <a:r>
              <a:rPr lang="zh-CN" altLang="en-US" smtClean="0"/>
              <a:t>基本上是针对开源数据库的扩展性解决方案，很少有听说商业数据库进行 </a:t>
            </a:r>
            <a:r>
              <a:rPr lang="en-US" altLang="zh-CN" smtClean="0"/>
              <a:t>Sharding </a:t>
            </a:r>
            <a:r>
              <a:rPr lang="zh-CN" altLang="en-US" smtClean="0"/>
              <a:t>的。目前业界的趋势基本上是拥抱 </a:t>
            </a:r>
            <a:r>
              <a:rPr lang="en-US" altLang="zh-CN" smtClean="0"/>
              <a:t>Scale Out</a:t>
            </a:r>
            <a:r>
              <a:rPr lang="zh-CN" altLang="en-US" smtClean="0"/>
              <a:t>，逐渐从 </a:t>
            </a:r>
            <a:r>
              <a:rPr lang="en-US" altLang="zh-CN" smtClean="0"/>
              <a:t>Scale Up </a:t>
            </a:r>
            <a:r>
              <a:rPr lang="zh-CN" altLang="en-US" smtClean="0"/>
              <a:t>中解放出来。</a:t>
            </a:r>
          </a:p>
          <a:p>
            <a:r>
              <a:rPr lang="en-US" altLang="zh-CN" b="1" smtClean="0"/>
              <a:t>Sharding </a:t>
            </a:r>
            <a:r>
              <a:rPr lang="zh-CN" altLang="en-US" b="1" smtClean="0"/>
              <a:t>的应用场景</a:t>
            </a:r>
          </a:p>
          <a:p>
            <a:r>
              <a:rPr lang="zh-CN" altLang="en-US" smtClean="0"/>
              <a:t>任何技术都是在合适的场合下能发挥应有的作用。 </a:t>
            </a:r>
            <a:r>
              <a:rPr lang="en-US" altLang="zh-CN" smtClean="0"/>
              <a:t>Sharding </a:t>
            </a:r>
            <a:r>
              <a:rPr lang="zh-CN" altLang="en-US" smtClean="0"/>
              <a:t>也一样。联机游戏、</a:t>
            </a:r>
            <a:r>
              <a:rPr lang="en-US" altLang="zh-CN" smtClean="0"/>
              <a:t>IM</a:t>
            </a:r>
            <a:r>
              <a:rPr lang="zh-CN" altLang="en-US" smtClean="0"/>
              <a:t>、</a:t>
            </a:r>
            <a:r>
              <a:rPr lang="en-US" altLang="zh-CN" smtClean="0"/>
              <a:t>BSP </a:t>
            </a:r>
            <a:r>
              <a:rPr lang="zh-CN" altLang="en-US" smtClean="0"/>
              <a:t>都是比较适合 </a:t>
            </a:r>
            <a:r>
              <a:rPr lang="en-US" altLang="zh-CN" smtClean="0"/>
              <a:t>Sharding </a:t>
            </a:r>
            <a:r>
              <a:rPr lang="zh-CN" altLang="en-US" smtClean="0"/>
              <a:t>的应用场景。其共性是抽象出来的数据对象之间的关联数据很小。比如</a:t>
            </a:r>
            <a:r>
              <a:rPr lang="en-US" altLang="zh-CN" smtClean="0"/>
              <a:t>IM </a:t>
            </a:r>
            <a:r>
              <a:rPr lang="zh-CN" altLang="en-US" smtClean="0"/>
              <a:t>，每个用户如果抽象成一个数据对象，完全可以独立存储在任何一个地方，数据对象是 </a:t>
            </a:r>
            <a:r>
              <a:rPr lang="en-US" altLang="zh-CN" smtClean="0"/>
              <a:t>Share Nothing </a:t>
            </a:r>
            <a:r>
              <a:rPr lang="zh-CN" altLang="en-US" smtClean="0"/>
              <a:t>的；再比如 </a:t>
            </a:r>
            <a:r>
              <a:rPr lang="en-US" altLang="zh-CN" smtClean="0"/>
              <a:t>Blog </a:t>
            </a:r>
            <a:r>
              <a:rPr lang="zh-CN" altLang="en-US" smtClean="0"/>
              <a:t>服务提供商的站点内容，基本为用户生成内容</a:t>
            </a:r>
            <a:r>
              <a:rPr lang="en-US" altLang="zh-CN" smtClean="0"/>
              <a:t>(UGC)</a:t>
            </a:r>
            <a:r>
              <a:rPr lang="zh-CN" altLang="en-US" smtClean="0"/>
              <a:t>，完全可以把不同的用户隔离到不同的存储集合，而对用户来说是透明的。</a:t>
            </a:r>
          </a:p>
          <a:p>
            <a:r>
              <a:rPr lang="zh-CN" altLang="en-US" smtClean="0"/>
              <a:t>这个 “</a:t>
            </a:r>
            <a:r>
              <a:rPr lang="en-US" altLang="zh-CN" smtClean="0"/>
              <a:t>Share Nothing” </a:t>
            </a:r>
            <a:r>
              <a:rPr lang="zh-CN" altLang="en-US" smtClean="0"/>
              <a:t>是从数据库集群中借用的概念，举例来说，有些类型的数据粒度之间就不是 “</a:t>
            </a:r>
            <a:r>
              <a:rPr lang="en-US" altLang="zh-CN" smtClean="0"/>
              <a:t>Share Nothing” </a:t>
            </a:r>
            <a:r>
              <a:rPr lang="zh-CN" altLang="en-US" smtClean="0"/>
              <a:t>的，比如类似交易记录的历史表信息，如果一条记录中既包含卖家信息与买家信息，如果随着时间推移，买、卖家会分别与其它用户继续进行交易，这样不可避免的两个买卖家的信息会分布到不同的 </a:t>
            </a:r>
            <a:r>
              <a:rPr lang="en-US" altLang="zh-CN" smtClean="0"/>
              <a:t>Sharding DB </a:t>
            </a:r>
            <a:r>
              <a:rPr lang="zh-CN" altLang="en-US" smtClean="0"/>
              <a:t>上，而这时如果针对买卖家查询，就会跨越更多的 </a:t>
            </a:r>
            <a:r>
              <a:rPr lang="en-US" altLang="zh-CN" smtClean="0"/>
              <a:t>Sharding </a:t>
            </a:r>
            <a:r>
              <a:rPr lang="zh-CN" altLang="en-US" smtClean="0"/>
              <a:t>，开销就会比较大。</a:t>
            </a:r>
          </a:p>
          <a:p>
            <a:r>
              <a:rPr lang="en-US" altLang="zh-CN" smtClean="0"/>
              <a:t>Sharding </a:t>
            </a:r>
            <a:r>
              <a:rPr lang="zh-CN" altLang="en-US" smtClean="0"/>
              <a:t>并不是数据库扩展方案的银弹，也有其不适合的场景，比如处理事务型的应用就会非常复杂。对于跨不同</a:t>
            </a:r>
            <a:r>
              <a:rPr lang="en-US" altLang="zh-CN" smtClean="0"/>
              <a:t>DB</a:t>
            </a:r>
            <a:r>
              <a:rPr lang="zh-CN" altLang="en-US" smtClean="0"/>
              <a:t>的事务，很难保证完整性，得不偿失。所以，采用什么样的 </a:t>
            </a:r>
            <a:r>
              <a:rPr lang="en-US" altLang="zh-CN" smtClean="0"/>
              <a:t>Sharding </a:t>
            </a:r>
            <a:r>
              <a:rPr lang="zh-CN" altLang="en-US" smtClean="0"/>
              <a:t>形式，不是生搬硬套的。</a:t>
            </a:r>
          </a:p>
          <a:p>
            <a:r>
              <a:rPr lang="en-US" altLang="zh-CN" b="1" smtClean="0"/>
              <a:t>Sharding</a:t>
            </a:r>
            <a:r>
              <a:rPr lang="zh-CN" altLang="en-US" b="1" smtClean="0"/>
              <a:t>与数据库分区</a:t>
            </a:r>
            <a:r>
              <a:rPr lang="en-US" altLang="zh-CN" b="1" smtClean="0"/>
              <a:t>(Partition)</a:t>
            </a:r>
            <a:r>
              <a:rPr lang="zh-CN" altLang="en-US" b="1" smtClean="0"/>
              <a:t>的区别</a:t>
            </a:r>
          </a:p>
          <a:p>
            <a:r>
              <a:rPr lang="zh-CN" altLang="en-US" smtClean="0"/>
              <a:t>有的时候，</a:t>
            </a:r>
            <a:r>
              <a:rPr lang="en-US" altLang="zh-CN" smtClean="0"/>
              <a:t>Sharding </a:t>
            </a:r>
            <a:r>
              <a:rPr lang="zh-CN" altLang="en-US" smtClean="0"/>
              <a:t>也被近似等同于水平分区</a:t>
            </a:r>
            <a:r>
              <a:rPr lang="en-US" altLang="zh-CN" smtClean="0"/>
              <a:t>(Horizontal Partitioning)</a:t>
            </a:r>
            <a:r>
              <a:rPr lang="zh-CN" altLang="en-US" smtClean="0"/>
              <a:t>，网上很多地方也用 水平分区来指代 </a:t>
            </a:r>
            <a:r>
              <a:rPr lang="en-US" altLang="zh-CN" smtClean="0"/>
              <a:t>Sharding</a:t>
            </a:r>
            <a:r>
              <a:rPr lang="zh-CN" altLang="en-US" smtClean="0"/>
              <a:t>，但我个人认为二者之间实际上还是有区别的。的确，</a:t>
            </a:r>
            <a:r>
              <a:rPr lang="en-US" altLang="zh-CN" smtClean="0"/>
              <a:t>Sharding </a:t>
            </a:r>
            <a:r>
              <a:rPr lang="zh-CN" altLang="en-US" smtClean="0"/>
              <a:t>的思想是从分区的思想而来，但数据库分区基本上是数据对象级别的处理，比如表和索引的分区，每个子数据集上能够有不同的物理存储属性，还是单个数据库范围内的操作，而 </a:t>
            </a:r>
            <a:r>
              <a:rPr lang="en-US" altLang="zh-CN" smtClean="0"/>
              <a:t>Sharding </a:t>
            </a:r>
            <a:r>
              <a:rPr lang="zh-CN" altLang="en-US" smtClean="0"/>
              <a:t>是能够跨数据库，甚至跨越物理机器的。（见对比表格）</a:t>
            </a:r>
          </a:p>
          <a:p>
            <a:r>
              <a:rPr lang="zh-CN" altLang="en-US" smtClean="0"/>
              <a:t/>
            </a:r>
            <a:br>
              <a:rPr lang="zh-CN" altLang="en-US" smtClean="0"/>
            </a:br>
            <a:r>
              <a:rPr lang="en-US" altLang="zh-CN" smtClean="0"/>
              <a:t>(</a:t>
            </a:r>
            <a:r>
              <a:rPr lang="zh-CN" altLang="en-US" smtClean="0"/>
              <a:t>转载别忘了此图。注明全文来自 </a:t>
            </a:r>
            <a:r>
              <a:rPr lang="en-US" altLang="zh-CN" smtClean="0"/>
              <a:t>http://www.dbanotes.net)</a:t>
            </a:r>
          </a:p>
          <a:p>
            <a:r>
              <a:rPr lang="en-US" altLang="zh-CN" b="1" smtClean="0"/>
              <a:t>Sharding </a:t>
            </a:r>
            <a:r>
              <a:rPr lang="zh-CN" altLang="en-US" b="1" smtClean="0"/>
              <a:t>策略</a:t>
            </a:r>
          </a:p>
          <a:p>
            <a:r>
              <a:rPr lang="zh-CN" altLang="en-US" smtClean="0"/>
              <a:t>数据 </a:t>
            </a:r>
            <a:r>
              <a:rPr lang="en-US" altLang="zh-CN" smtClean="0"/>
              <a:t>Sharding </a:t>
            </a:r>
            <a:r>
              <a:rPr lang="zh-CN" altLang="en-US" smtClean="0"/>
              <a:t>的策略与分区表的方式有很多类似的地方，有基于表、</a:t>
            </a:r>
            <a:r>
              <a:rPr lang="en-US" altLang="zh-CN" smtClean="0"/>
              <a:t>ID </a:t>
            </a:r>
            <a:r>
              <a:rPr lang="zh-CN" altLang="en-US" smtClean="0"/>
              <a:t>范围、数据产生的时间或是</a:t>
            </a:r>
            <a:r>
              <a:rPr lang="en-US" altLang="zh-CN" smtClean="0"/>
              <a:t>SOA </a:t>
            </a:r>
            <a:r>
              <a:rPr lang="zh-CN" altLang="en-US" smtClean="0"/>
              <a:t>下理念下的基于服务等众多方式可选择。而与传统的表分区方式不同的是，</a:t>
            </a:r>
            <a:r>
              <a:rPr lang="en-US" altLang="zh-CN" smtClean="0"/>
              <a:t>Sharding </a:t>
            </a:r>
            <a:r>
              <a:rPr lang="zh-CN" altLang="en-US" smtClean="0"/>
              <a:t>策略和业务结合的更为紧密，成功的 </a:t>
            </a:r>
            <a:r>
              <a:rPr lang="en-US" altLang="zh-CN" smtClean="0"/>
              <a:t>Sharding </a:t>
            </a:r>
            <a:r>
              <a:rPr lang="zh-CN" altLang="en-US" smtClean="0"/>
              <a:t>必须对自己的业务足够熟悉，进行众多可行性分析的基础上进行，”业务逻辑驱动”。</a:t>
            </a:r>
          </a:p>
          <a:p>
            <a:r>
              <a:rPr lang="en-US" altLang="zh-CN" b="1" smtClean="0"/>
              <a:t>Sharding </a:t>
            </a:r>
            <a:r>
              <a:rPr lang="zh-CN" altLang="en-US" b="1" smtClean="0"/>
              <a:t>实现案例分析：</a:t>
            </a:r>
            <a:r>
              <a:rPr lang="en-US" altLang="zh-CN" b="1" smtClean="0"/>
              <a:t>Digg </a:t>
            </a:r>
            <a:r>
              <a:rPr lang="zh-CN" altLang="en-US" b="1" smtClean="0"/>
              <a:t>网站</a:t>
            </a:r>
          </a:p>
          <a:p>
            <a:r>
              <a:rPr lang="zh-CN" altLang="en-US" smtClean="0"/>
              <a:t>作为风头正劲的 </a:t>
            </a:r>
            <a:r>
              <a:rPr lang="en-US" altLang="zh-CN" smtClean="0"/>
              <a:t>Web 2.0 </a:t>
            </a:r>
            <a:r>
              <a:rPr lang="zh-CN" altLang="en-US" smtClean="0"/>
              <a:t>网站之一的 </a:t>
            </a:r>
            <a:r>
              <a:rPr lang="en-US" altLang="zh-CN" smtClean="0">
                <a:hlinkClick r:id="rId3"/>
              </a:rPr>
              <a:t>Digg.com</a:t>
            </a:r>
            <a:r>
              <a:rPr lang="zh-CN" altLang="en-US" smtClean="0"/>
              <a:t>，虽然用户群庞大，但网站数据库数据并非海量，去年同期主数据大约只有 </a:t>
            </a:r>
            <a:r>
              <a:rPr lang="en-US" altLang="zh-CN" smtClean="0"/>
              <a:t>30GB </a:t>
            </a:r>
            <a:r>
              <a:rPr lang="zh-CN" altLang="en-US" smtClean="0"/>
              <a:t>的样子，现在应该更大一些，但应该不会出现数量级上增长，数据库软件采用 </a:t>
            </a:r>
            <a:r>
              <a:rPr lang="en-US" altLang="zh-CN" smtClean="0"/>
              <a:t>MySQL 5.x</a:t>
            </a:r>
            <a:r>
              <a:rPr lang="zh-CN" altLang="en-US" smtClean="0"/>
              <a:t>。</a:t>
            </a:r>
            <a:r>
              <a:rPr lang="en-US" altLang="zh-CN" smtClean="0"/>
              <a:t>Digg.com</a:t>
            </a:r>
            <a:r>
              <a:rPr lang="zh-CN" altLang="en-US" smtClean="0"/>
              <a:t>的 </a:t>
            </a:r>
            <a:r>
              <a:rPr lang="en-US" altLang="zh-CN" smtClean="0"/>
              <a:t>IO </a:t>
            </a:r>
            <a:r>
              <a:rPr lang="zh-CN" altLang="en-US" smtClean="0"/>
              <a:t>压力非常大，而且是读集中的应用</a:t>
            </a:r>
            <a:r>
              <a:rPr lang="en-US" altLang="zh-CN" smtClean="0"/>
              <a:t>(98%</a:t>
            </a:r>
            <a:r>
              <a:rPr lang="zh-CN" altLang="en-US" smtClean="0"/>
              <a:t>的 </a:t>
            </a:r>
            <a:r>
              <a:rPr lang="en-US" altLang="zh-CN" smtClean="0"/>
              <a:t>IO </a:t>
            </a:r>
            <a:r>
              <a:rPr lang="zh-CN" altLang="en-US" smtClean="0"/>
              <a:t>是读请求</a:t>
            </a:r>
            <a:r>
              <a:rPr lang="en-US" altLang="zh-CN" smtClean="0"/>
              <a:t>)</a:t>
            </a:r>
            <a:r>
              <a:rPr lang="zh-CN" altLang="en-US" smtClean="0"/>
              <a:t>。因为提供的是新闻类服务，这类数据有其自身特点，最近时间段的数据往往是读压力最大的部分。</a:t>
            </a:r>
          </a:p>
          <a:p>
            <a:r>
              <a:rPr lang="zh-CN" altLang="en-US" smtClean="0"/>
              <a:t>根据业务特点，</a:t>
            </a:r>
            <a:r>
              <a:rPr lang="en-US" altLang="zh-CN" smtClean="0"/>
              <a:t>Digg.com </a:t>
            </a:r>
            <a:r>
              <a:rPr lang="zh-CN" altLang="en-US" smtClean="0"/>
              <a:t>根据时间范围对主要的业务数据做 </a:t>
            </a:r>
            <a:r>
              <a:rPr lang="en-US" altLang="zh-CN" smtClean="0"/>
              <a:t>Sharding</a:t>
            </a:r>
            <a:r>
              <a:rPr lang="zh-CN" altLang="en-US" smtClean="0"/>
              <a:t>，把不到 </a:t>
            </a:r>
            <a:r>
              <a:rPr lang="en-US" altLang="zh-CN" smtClean="0"/>
              <a:t>10% </a:t>
            </a:r>
            <a:r>
              <a:rPr lang="zh-CN" altLang="en-US" smtClean="0"/>
              <a:t>的”热”数据有效隔离开来，同时对这部分数据用以更好的硬件，提供更好的用户体验。而另外 </a:t>
            </a:r>
            <a:r>
              <a:rPr lang="en-US" altLang="zh-CN" smtClean="0"/>
              <a:t>90% </a:t>
            </a:r>
            <a:r>
              <a:rPr lang="zh-CN" altLang="en-US" smtClean="0"/>
              <a:t>的数据因用户很少访问，所以尽管访问速度稍慢一点，对用户来说，影响也很小。通过 </a:t>
            </a:r>
            <a:r>
              <a:rPr lang="en-US" altLang="zh-CN" smtClean="0"/>
              <a:t>Sharding</a:t>
            </a:r>
            <a:r>
              <a:rPr lang="zh-CN" altLang="en-US" smtClean="0"/>
              <a:t>，</a:t>
            </a:r>
            <a:r>
              <a:rPr lang="en-US" altLang="zh-CN" smtClean="0"/>
              <a:t>Digg </a:t>
            </a:r>
            <a:r>
              <a:rPr lang="zh-CN" altLang="en-US" smtClean="0"/>
              <a:t>达到了预期效果。</a:t>
            </a:r>
          </a:p>
          <a:p>
            <a:r>
              <a:rPr lang="zh-CN" altLang="en-US" b="1" smtClean="0"/>
              <a:t>现有的 </a:t>
            </a:r>
            <a:r>
              <a:rPr lang="en-US" altLang="zh-CN" b="1" smtClean="0"/>
              <a:t>Sharding </a:t>
            </a:r>
            <a:r>
              <a:rPr lang="zh-CN" altLang="en-US" b="1" smtClean="0"/>
              <a:t>软件简介</a:t>
            </a:r>
          </a:p>
          <a:p>
            <a:r>
              <a:rPr lang="zh-CN" altLang="en-US" smtClean="0"/>
              <a:t>现在 </a:t>
            </a:r>
            <a:r>
              <a:rPr lang="en-US" altLang="zh-CN" smtClean="0"/>
              <a:t>Sharding </a:t>
            </a:r>
            <a:r>
              <a:rPr lang="zh-CN" altLang="en-US" smtClean="0"/>
              <a:t>相关的软件实现其实不少，基于数据库层、</a:t>
            </a:r>
            <a:r>
              <a:rPr lang="en-US" altLang="zh-CN" smtClean="0"/>
              <a:t>DAO </a:t>
            </a:r>
            <a:r>
              <a:rPr lang="zh-CN" altLang="en-US" smtClean="0"/>
              <a:t>层、不同语言下也都不乏案例。限于篇幅，作一下简要的介绍。</a:t>
            </a:r>
          </a:p>
          <a:p>
            <a:r>
              <a:rPr lang="en-US" altLang="zh-CN" b="1" smtClean="0"/>
              <a:t>MySQL Proxy + HSCALE</a:t>
            </a:r>
            <a:endParaRPr lang="zh-CN" altLang="en-US" smtClean="0"/>
          </a:p>
          <a:p>
            <a:r>
              <a:rPr lang="zh-CN" altLang="en-US" smtClean="0"/>
              <a:t>一套比较有潜力的方案。其中 </a:t>
            </a:r>
            <a:r>
              <a:rPr lang="en-US" altLang="zh-CN" smtClean="0">
                <a:hlinkClick r:id="rId4"/>
              </a:rPr>
              <a:t>MySQL Proxy</a:t>
            </a:r>
            <a:r>
              <a:rPr lang="zh-CN" altLang="en-US" smtClean="0"/>
              <a:t> </a:t>
            </a:r>
            <a:r>
              <a:rPr lang="en-US" altLang="zh-CN" smtClean="0"/>
              <a:t>(http://forge.mysql.com/wiki/MySQL_Proxy) </a:t>
            </a:r>
            <a:r>
              <a:rPr lang="zh-CN" altLang="en-US" smtClean="0"/>
              <a:t>是用 </a:t>
            </a:r>
            <a:r>
              <a:rPr lang="en-US" altLang="zh-CN" smtClean="0"/>
              <a:t>Lua </a:t>
            </a:r>
            <a:r>
              <a:rPr lang="zh-CN" altLang="en-US" smtClean="0"/>
              <a:t>脚本实现的，介于客户端与服务器端之间，扮演 </a:t>
            </a:r>
            <a:r>
              <a:rPr lang="en-US" altLang="zh-CN" smtClean="0"/>
              <a:t>Proxy </a:t>
            </a:r>
            <a:r>
              <a:rPr lang="zh-CN" altLang="en-US" smtClean="0"/>
              <a:t>的角色，提供查询分析、失败接管、查询过滤、调整等功能。目前的 </a:t>
            </a:r>
            <a:r>
              <a:rPr lang="en-US" altLang="zh-CN" smtClean="0"/>
              <a:t>0.6 </a:t>
            </a:r>
            <a:r>
              <a:rPr lang="zh-CN" altLang="en-US" smtClean="0"/>
              <a:t>版本还做不到读、写分离。</a:t>
            </a:r>
            <a:r>
              <a:rPr lang="en-US" altLang="zh-CN" smtClean="0"/>
              <a:t>HSCALE </a:t>
            </a:r>
            <a:r>
              <a:rPr lang="zh-CN" altLang="en-US" smtClean="0"/>
              <a:t>则是针对 </a:t>
            </a:r>
            <a:r>
              <a:rPr lang="en-US" altLang="zh-CN" smtClean="0"/>
              <a:t>MySQL Proxy </a:t>
            </a:r>
            <a:r>
              <a:rPr lang="zh-CN" altLang="en-US" smtClean="0"/>
              <a:t>插件，也是用 </a:t>
            </a:r>
            <a:r>
              <a:rPr lang="en-US" altLang="zh-CN" smtClean="0"/>
              <a:t>Lua </a:t>
            </a:r>
            <a:r>
              <a:rPr lang="zh-CN" altLang="en-US" smtClean="0"/>
              <a:t>实现的，对 </a:t>
            </a:r>
            <a:r>
              <a:rPr lang="en-US" altLang="zh-CN" smtClean="0"/>
              <a:t>Sharding </a:t>
            </a:r>
            <a:r>
              <a:rPr lang="zh-CN" altLang="en-US" smtClean="0"/>
              <a:t>过程简化了许多。需要指出的是，</a:t>
            </a:r>
            <a:r>
              <a:rPr lang="en-US" altLang="zh-CN" smtClean="0"/>
              <a:t>MySQL Proxy </a:t>
            </a:r>
            <a:r>
              <a:rPr lang="zh-CN" altLang="en-US" smtClean="0"/>
              <a:t>与 </a:t>
            </a:r>
            <a:r>
              <a:rPr lang="en-US" altLang="zh-CN" smtClean="0"/>
              <a:t>HSCALE </a:t>
            </a:r>
            <a:r>
              <a:rPr lang="zh-CN" altLang="en-US" smtClean="0"/>
              <a:t>各自会带来一定的开销，但这个开销与集中式数据处理方式单条查询的开销还是要小的。 </a:t>
            </a:r>
          </a:p>
          <a:p>
            <a:r>
              <a:rPr lang="en-US" altLang="zh-CN" b="1" smtClean="0"/>
              <a:t>Hibernate Shards</a:t>
            </a:r>
            <a:endParaRPr lang="zh-CN" altLang="en-US" smtClean="0"/>
          </a:p>
          <a:p>
            <a:r>
              <a:rPr lang="zh-CN" altLang="en-US" smtClean="0"/>
              <a:t>这是 </a:t>
            </a:r>
            <a:r>
              <a:rPr lang="en-US" altLang="zh-CN" smtClean="0"/>
              <a:t>Google </a:t>
            </a:r>
            <a:r>
              <a:rPr lang="zh-CN" altLang="en-US" smtClean="0"/>
              <a:t>技术团队贡献的</a:t>
            </a:r>
            <a:r>
              <a:rPr lang="zh-CN" altLang="en-US" smtClean="0">
                <a:hlinkClick r:id="rId5"/>
              </a:rPr>
              <a:t>项目</a:t>
            </a:r>
            <a:r>
              <a:rPr lang="zh-CN" altLang="en-US" smtClean="0"/>
              <a:t>（</a:t>
            </a:r>
            <a:r>
              <a:rPr lang="en-US" altLang="zh-CN" smtClean="0"/>
              <a:t>http://www.hibernate.org/414.html</a:t>
            </a:r>
            <a:r>
              <a:rPr lang="zh-CN" altLang="en-US" smtClean="0"/>
              <a:t>），该项目是在对 </a:t>
            </a:r>
            <a:r>
              <a:rPr lang="en-US" altLang="zh-CN" smtClean="0"/>
              <a:t>Google </a:t>
            </a:r>
            <a:r>
              <a:rPr lang="zh-CN" altLang="en-US" smtClean="0"/>
              <a:t>财务系统数据 </a:t>
            </a:r>
            <a:r>
              <a:rPr lang="en-US" altLang="zh-CN" smtClean="0"/>
              <a:t>Sharding </a:t>
            </a:r>
            <a:r>
              <a:rPr lang="zh-CN" altLang="en-US" smtClean="0"/>
              <a:t>过程中诞生的。因为是在框架层实现的，所以有其独特的特性：标准的 </a:t>
            </a:r>
            <a:r>
              <a:rPr lang="en-US" altLang="zh-CN" smtClean="0"/>
              <a:t>Hibernate </a:t>
            </a:r>
            <a:r>
              <a:rPr lang="zh-CN" altLang="en-US" smtClean="0"/>
              <a:t>编程模型，会用 </a:t>
            </a:r>
            <a:r>
              <a:rPr lang="en-US" altLang="zh-CN" smtClean="0"/>
              <a:t>Hibernate </a:t>
            </a:r>
            <a:r>
              <a:rPr lang="zh-CN" altLang="en-US" smtClean="0"/>
              <a:t>就能搞定，技术成本较低；相对弹性的 </a:t>
            </a:r>
            <a:r>
              <a:rPr lang="en-US" altLang="zh-CN" smtClean="0"/>
              <a:t>Sharding </a:t>
            </a:r>
            <a:r>
              <a:rPr lang="zh-CN" altLang="en-US" smtClean="0"/>
              <a:t>策略以及支持虚拟 </a:t>
            </a:r>
            <a:r>
              <a:rPr lang="en-US" altLang="zh-CN" smtClean="0"/>
              <a:t>Shard </a:t>
            </a:r>
            <a:r>
              <a:rPr lang="zh-CN" altLang="en-US" smtClean="0"/>
              <a:t>等。</a:t>
            </a:r>
          </a:p>
          <a:p>
            <a:r>
              <a:rPr lang="en-US" altLang="zh-CN" b="1" smtClean="0"/>
              <a:t>Spock Proxy</a:t>
            </a:r>
            <a:endParaRPr lang="zh-CN" altLang="en-US" smtClean="0"/>
          </a:p>
          <a:p>
            <a:r>
              <a:rPr lang="zh-CN" altLang="en-US" smtClean="0"/>
              <a:t>这也是在实际需求中产生的一个开源项目。</a:t>
            </a:r>
            <a:r>
              <a:rPr lang="en-US" altLang="zh-CN" smtClean="0">
                <a:hlinkClick r:id="rId6"/>
              </a:rPr>
              <a:t>Spock</a:t>
            </a:r>
            <a:r>
              <a:rPr lang="zh-CN" altLang="en-US" smtClean="0"/>
              <a:t>（</a:t>
            </a:r>
            <a:r>
              <a:rPr lang="en-US" altLang="zh-CN" smtClean="0"/>
              <a:t>http://www.spock.com/</a:t>
            </a:r>
            <a:r>
              <a:rPr lang="zh-CN" altLang="en-US" smtClean="0"/>
              <a:t>）是一个人员查找的 </a:t>
            </a:r>
            <a:r>
              <a:rPr lang="en-US" altLang="zh-CN" smtClean="0"/>
              <a:t>Web 2.0 </a:t>
            </a:r>
            <a:r>
              <a:rPr lang="zh-CN" altLang="en-US" smtClean="0"/>
              <a:t>网站。通过对自己的单一 </a:t>
            </a:r>
            <a:r>
              <a:rPr lang="en-US" altLang="zh-CN" smtClean="0"/>
              <a:t>DB </a:t>
            </a:r>
            <a:r>
              <a:rPr lang="zh-CN" altLang="en-US" smtClean="0"/>
              <a:t>进行有效 </a:t>
            </a:r>
            <a:r>
              <a:rPr lang="en-US" altLang="zh-CN" smtClean="0"/>
              <a:t>Sharding</a:t>
            </a:r>
            <a:r>
              <a:rPr lang="zh-CN" altLang="en-US" smtClean="0"/>
              <a:t>化 而产生了</a:t>
            </a:r>
            <a:r>
              <a:rPr lang="en-US" altLang="zh-CN" smtClean="0">
                <a:hlinkClick r:id="rId7"/>
              </a:rPr>
              <a:t>Spock Proxy</a:t>
            </a:r>
            <a:r>
              <a:rPr lang="en-US" altLang="zh-CN" smtClean="0"/>
              <a:t>(http://spockproxy.sourceforge.net/ ) </a:t>
            </a:r>
            <a:r>
              <a:rPr lang="zh-CN" altLang="en-US" smtClean="0"/>
              <a:t>项目，</a:t>
            </a:r>
            <a:r>
              <a:rPr lang="en-US" altLang="zh-CN" smtClean="0"/>
              <a:t>Spock Proxy </a:t>
            </a:r>
            <a:r>
              <a:rPr lang="zh-CN" altLang="en-US" smtClean="0"/>
              <a:t>算得上 </a:t>
            </a:r>
            <a:r>
              <a:rPr lang="en-US" altLang="zh-CN" smtClean="0"/>
              <a:t>MySQL Proxy </a:t>
            </a:r>
            <a:r>
              <a:rPr lang="zh-CN" altLang="en-US" smtClean="0"/>
              <a:t>的一个分支，提供基于范围的 </a:t>
            </a:r>
            <a:r>
              <a:rPr lang="en-US" altLang="zh-CN" smtClean="0"/>
              <a:t>Sharding </a:t>
            </a:r>
            <a:r>
              <a:rPr lang="zh-CN" altLang="en-US" smtClean="0"/>
              <a:t>机制。</a:t>
            </a:r>
            <a:r>
              <a:rPr lang="en-US" altLang="zh-CN" smtClean="0"/>
              <a:t>Spock </a:t>
            </a:r>
            <a:r>
              <a:rPr lang="zh-CN" altLang="en-US" smtClean="0"/>
              <a:t>是基于 </a:t>
            </a:r>
            <a:r>
              <a:rPr lang="en-US" altLang="zh-CN" smtClean="0"/>
              <a:t>Rails </a:t>
            </a:r>
            <a:r>
              <a:rPr lang="zh-CN" altLang="en-US" smtClean="0"/>
              <a:t>的，所以</a:t>
            </a:r>
            <a:r>
              <a:rPr lang="en-US" altLang="zh-CN" smtClean="0"/>
              <a:t>Spock Proxy </a:t>
            </a:r>
            <a:r>
              <a:rPr lang="zh-CN" altLang="en-US" smtClean="0"/>
              <a:t>也是基于 </a:t>
            </a:r>
            <a:r>
              <a:rPr lang="en-US" altLang="zh-CN" smtClean="0"/>
              <a:t>Rails </a:t>
            </a:r>
            <a:r>
              <a:rPr lang="zh-CN" altLang="en-US" smtClean="0"/>
              <a:t>构建，关注 </a:t>
            </a:r>
            <a:r>
              <a:rPr lang="en-US" altLang="zh-CN" smtClean="0"/>
              <a:t>RoR </a:t>
            </a:r>
            <a:r>
              <a:rPr lang="zh-CN" altLang="en-US" smtClean="0"/>
              <a:t>的朋友不应错过这个项目。</a:t>
            </a:r>
          </a:p>
          <a:p>
            <a:r>
              <a:rPr lang="en-US" altLang="zh-CN" b="1" smtClean="0"/>
              <a:t>HiveDB</a:t>
            </a:r>
            <a:endParaRPr lang="zh-CN" altLang="en-US" smtClean="0"/>
          </a:p>
          <a:p>
            <a:r>
              <a:rPr lang="zh-CN" altLang="en-US" smtClean="0"/>
              <a:t>上面介绍了 </a:t>
            </a:r>
            <a:r>
              <a:rPr lang="en-US" altLang="zh-CN" smtClean="0"/>
              <a:t>RoR </a:t>
            </a:r>
            <a:r>
              <a:rPr lang="zh-CN" altLang="en-US" smtClean="0"/>
              <a:t>的实现，</a:t>
            </a:r>
            <a:r>
              <a:rPr lang="en-US" altLang="zh-CN" smtClean="0">
                <a:hlinkClick r:id="rId8"/>
              </a:rPr>
              <a:t>HiveDB</a:t>
            </a:r>
            <a:r>
              <a:rPr lang="zh-CN" altLang="en-US" smtClean="0"/>
              <a:t> </a:t>
            </a:r>
            <a:r>
              <a:rPr lang="en-US" altLang="zh-CN" smtClean="0"/>
              <a:t>(http://www.hivedb.org/)</a:t>
            </a:r>
            <a:r>
              <a:rPr lang="zh-CN" altLang="en-US" smtClean="0"/>
              <a:t>则是基于</a:t>
            </a:r>
            <a:r>
              <a:rPr lang="en-US" altLang="zh-CN" smtClean="0"/>
              <a:t>Java </a:t>
            </a:r>
            <a:r>
              <a:rPr lang="zh-CN" altLang="en-US" smtClean="0"/>
              <a:t>的实现，另外，稍有不同的是，这个项目背后有商业公司支持。</a:t>
            </a:r>
          </a:p>
          <a:p>
            <a:r>
              <a:rPr lang="en-US" altLang="zh-CN" b="1" smtClean="0"/>
              <a:t>PL/Proxy</a:t>
            </a:r>
            <a:endParaRPr lang="zh-CN" altLang="en-US" smtClean="0"/>
          </a:p>
          <a:p>
            <a:r>
              <a:rPr lang="zh-CN" altLang="en-US" smtClean="0"/>
              <a:t>前面几个都是针对 </a:t>
            </a:r>
            <a:r>
              <a:rPr lang="en-US" altLang="zh-CN" smtClean="0"/>
              <a:t>MySQL </a:t>
            </a:r>
            <a:r>
              <a:rPr lang="zh-CN" altLang="en-US" smtClean="0"/>
              <a:t>的 </a:t>
            </a:r>
            <a:r>
              <a:rPr lang="en-US" altLang="zh-CN" smtClean="0"/>
              <a:t>Sharding </a:t>
            </a:r>
            <a:r>
              <a:rPr lang="zh-CN" altLang="en-US" smtClean="0"/>
              <a:t>方案，</a:t>
            </a:r>
            <a:r>
              <a:rPr lang="en-US" altLang="zh-CN" smtClean="0">
                <a:hlinkClick r:id="rId9"/>
              </a:rPr>
              <a:t>PL/Proxy</a:t>
            </a:r>
            <a:r>
              <a:rPr lang="zh-CN" altLang="en-US" smtClean="0"/>
              <a:t> 则是针对 </a:t>
            </a:r>
            <a:r>
              <a:rPr lang="en-US" altLang="zh-CN" smtClean="0"/>
              <a:t>PostgreSQL </a:t>
            </a:r>
            <a:r>
              <a:rPr lang="zh-CN" altLang="en-US" smtClean="0"/>
              <a:t>的，设计思想类似 </a:t>
            </a:r>
            <a:r>
              <a:rPr lang="en-US" altLang="zh-CN" smtClean="0"/>
              <a:t>Teradata </a:t>
            </a:r>
            <a:r>
              <a:rPr lang="zh-CN" altLang="en-US" smtClean="0"/>
              <a:t>的 </a:t>
            </a:r>
            <a:r>
              <a:rPr lang="en-US" altLang="zh-CN" smtClean="0"/>
              <a:t>Hash </a:t>
            </a:r>
            <a:r>
              <a:rPr lang="zh-CN" altLang="en-US" smtClean="0"/>
              <a:t>机制，数据存储对客户端是透明的，客户请求发送到 </a:t>
            </a:r>
            <a:r>
              <a:rPr lang="en-US" altLang="zh-CN" smtClean="0"/>
              <a:t>PL/Proxy </a:t>
            </a:r>
            <a:r>
              <a:rPr lang="zh-CN" altLang="en-US" smtClean="0"/>
              <a:t>后，由这里分布式存储过程调用，统一分发。 </a:t>
            </a:r>
            <a:r>
              <a:rPr lang="en-US" altLang="zh-CN" smtClean="0"/>
              <a:t>PL/Proxy </a:t>
            </a:r>
          </a:p>
          <a:p>
            <a:endParaRPr lang="en-US" altLang="zh-CN" smtClean="0"/>
          </a:p>
          <a:p>
            <a:r>
              <a:rPr lang="zh-CN" altLang="en-US" smtClean="0"/>
              <a:t>的设计初衷就是在这一层充当”数据总线”的职责，所以，当数据吞吐量支撑不住的时候，只需要增加更多的 </a:t>
            </a:r>
            <a:r>
              <a:rPr lang="en-US" altLang="zh-CN" smtClean="0"/>
              <a:t>PL/Proxy </a:t>
            </a:r>
            <a:r>
              <a:rPr lang="zh-CN" altLang="en-US" smtClean="0"/>
              <a:t>服务器即可。大名鼎鼎的 </a:t>
            </a:r>
            <a:r>
              <a:rPr lang="en-US" altLang="zh-CN" smtClean="0">
                <a:hlinkClick r:id="rId10"/>
              </a:rPr>
              <a:t>Skype</a:t>
            </a:r>
            <a:r>
              <a:rPr lang="zh-CN" altLang="en-US" smtClean="0"/>
              <a:t> 用的就是 </a:t>
            </a:r>
            <a:r>
              <a:rPr lang="en-US" altLang="zh-CN" smtClean="0"/>
              <a:t>PL/Proxy </a:t>
            </a:r>
            <a:r>
              <a:rPr lang="zh-CN" altLang="en-US" smtClean="0"/>
              <a:t>的解决方案。</a:t>
            </a:r>
          </a:p>
          <a:p>
            <a:r>
              <a:rPr lang="en-US" altLang="zh-CN" b="1" smtClean="0"/>
              <a:t>Pyshards</a:t>
            </a:r>
            <a:endParaRPr lang="zh-CN" altLang="en-US" smtClean="0"/>
          </a:p>
          <a:p>
            <a:r>
              <a:rPr lang="en-US" altLang="zh-CN" smtClean="0">
                <a:hlinkClick r:id="rId11"/>
              </a:rPr>
              <a:t>http://code.google.com/p/pyshards/wiki/Pyshards</a:t>
            </a:r>
            <a:r>
              <a:rPr lang="zh-CN" altLang="en-US" smtClean="0"/>
              <a:t/>
            </a:r>
            <a:br>
              <a:rPr lang="zh-CN" altLang="en-US" smtClean="0"/>
            </a:br>
            <a:r>
              <a:rPr lang="zh-CN" altLang="en-US" smtClean="0"/>
              <a:t>这是个基于 </a:t>
            </a:r>
            <a:r>
              <a:rPr lang="en-US" altLang="zh-CN" smtClean="0"/>
              <a:t>Python</a:t>
            </a:r>
            <a:r>
              <a:rPr lang="zh-CN" altLang="en-US" smtClean="0"/>
              <a:t>的解决方案。该工具的设计目标还有个 </a:t>
            </a:r>
            <a:r>
              <a:rPr lang="en-US" altLang="zh-CN" smtClean="0"/>
              <a:t>Re-balancing </a:t>
            </a:r>
            <a:r>
              <a:rPr lang="zh-CN" altLang="en-US" smtClean="0"/>
              <a:t>在里面，这倒是个比较激进的想法。目前只支持 </a:t>
            </a:r>
            <a:r>
              <a:rPr lang="en-US" altLang="zh-CN" smtClean="0"/>
              <a:t>MySQL </a:t>
            </a:r>
            <a:r>
              <a:rPr lang="zh-CN" altLang="en-US" smtClean="0"/>
              <a:t>数据库。</a:t>
            </a:r>
          </a:p>
          <a:p>
            <a:r>
              <a:rPr lang="zh-CN" altLang="en-US" b="1" smtClean="0"/>
              <a:t>结束语</a:t>
            </a:r>
          </a:p>
          <a:p>
            <a:r>
              <a:rPr lang="en-US" altLang="zh-CN" smtClean="0"/>
              <a:t>Sharding </a:t>
            </a:r>
            <a:r>
              <a:rPr lang="zh-CN" altLang="en-US" smtClean="0"/>
              <a:t>是一项仍处于高速发展中的”老”技术，随着 </a:t>
            </a:r>
            <a:r>
              <a:rPr lang="en-US" altLang="zh-CN" smtClean="0"/>
              <a:t>Web 2.0 </a:t>
            </a:r>
            <a:r>
              <a:rPr lang="zh-CN" altLang="en-US" smtClean="0"/>
              <a:t>的发展，</a:t>
            </a:r>
            <a:r>
              <a:rPr lang="en-US" altLang="zh-CN" smtClean="0"/>
              <a:t>Sahrding</a:t>
            </a:r>
            <a:r>
              <a:rPr lang="zh-CN" altLang="en-US" smtClean="0"/>
              <a:t>逐渐从比较”虚”的概念变成比较”实”的运用思路，开放源代码软件大潮也给 </a:t>
            </a:r>
            <a:r>
              <a:rPr lang="en-US" altLang="zh-CN" smtClean="0"/>
              <a:t>Sharding </a:t>
            </a:r>
            <a:r>
              <a:rPr lang="zh-CN" altLang="en-US" smtClean="0"/>
              <a:t>注入新的活力，相信会有越来越多的项目采用 </a:t>
            </a:r>
            <a:r>
              <a:rPr lang="en-US" altLang="zh-CN" smtClean="0"/>
              <a:t>Sharding </a:t>
            </a:r>
            <a:r>
              <a:rPr lang="zh-CN" altLang="en-US" smtClean="0"/>
              <a:t>技术，也会有更多成熟的 </a:t>
            </a:r>
            <a:r>
              <a:rPr lang="en-US" altLang="zh-CN" smtClean="0"/>
              <a:t>Sharding </a:t>
            </a:r>
            <a:r>
              <a:rPr lang="zh-CN" altLang="en-US" smtClean="0"/>
              <a:t>方案和数据库附加软件涌现。</a:t>
            </a:r>
          </a:p>
          <a:p>
            <a:r>
              <a:rPr lang="zh-CN" altLang="en-US" smtClean="0"/>
              <a:t>你的站点 </a:t>
            </a:r>
            <a:r>
              <a:rPr lang="en-US" altLang="zh-CN" smtClean="0"/>
              <a:t>Sharding </a:t>
            </a:r>
            <a:r>
              <a:rPr lang="zh-CN" altLang="en-US" smtClean="0"/>
              <a:t>了么</a:t>
            </a:r>
            <a:r>
              <a:rPr lang="en-US" altLang="zh-CN" smtClean="0"/>
              <a:t>? </a:t>
            </a:r>
          </a:p>
          <a:p>
            <a:endParaRPr lang="zh-CN" altLang="en-US" smtClean="0"/>
          </a:p>
        </p:txBody>
      </p:sp>
    </p:spTree>
    <p:extLst>
      <p:ext uri="{BB962C8B-B14F-4D97-AF65-F5344CB8AC3E}">
        <p14:creationId xmlns:p14="http://schemas.microsoft.com/office/powerpoint/2010/main" val="3560497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分片数据库的合集称为</a:t>
            </a:r>
            <a:r>
              <a:rPr lang="en-US" altLang="zh-CN" dirty="0" smtClean="0"/>
              <a:t>SDB</a:t>
            </a:r>
            <a:r>
              <a:rPr lang="zh-CN" altLang="en-US" dirty="0" smtClean="0"/>
              <a:t>。每一个分片是独立的</a:t>
            </a:r>
            <a:r>
              <a:rPr lang="en-US" altLang="zh-CN" dirty="0" smtClean="0"/>
              <a:t>Oracle</a:t>
            </a:r>
            <a:r>
              <a:rPr lang="zh-CN" altLang="en-US" dirty="0" smtClean="0"/>
              <a:t>数据库，一个服务器建议部署一个分片。分片和分区逻辑上是相似的。分片数据库外，还需要一个数据库，即</a:t>
            </a:r>
            <a:r>
              <a:rPr lang="en-US" altLang="zh-CN" dirty="0" smtClean="0"/>
              <a:t>Shard Catalog</a:t>
            </a:r>
            <a:r>
              <a:rPr lang="zh-CN" altLang="en-US" dirty="0" smtClean="0"/>
              <a:t>，其中存储了全局</a:t>
            </a:r>
            <a:r>
              <a:rPr lang="en-US" altLang="zh-CN" dirty="0" smtClean="0"/>
              <a:t>Schema</a:t>
            </a:r>
            <a:r>
              <a:rPr lang="zh-CN" altLang="en-US" dirty="0" smtClean="0"/>
              <a:t>以及其它元数据。此数据库只影响管理（如增删分片，数据分布等），和跨多个分片的查询。</a:t>
            </a:r>
            <a:r>
              <a:rPr lang="en-US" altLang="zh-CN" dirty="0" smtClean="0"/>
              <a:t>Shard Director</a:t>
            </a:r>
            <a:r>
              <a:rPr lang="zh-CN" altLang="en-US" dirty="0" smtClean="0"/>
              <a:t>用于路由，根据是</a:t>
            </a:r>
            <a:r>
              <a:rPr lang="en-US" altLang="zh-CN" dirty="0" smtClean="0"/>
              <a:t>shard key</a:t>
            </a:r>
            <a:r>
              <a:rPr lang="zh-CN" altLang="en-US" dirty="0" smtClean="0"/>
              <a:t>。可以部署多个，本质是</a:t>
            </a:r>
            <a:r>
              <a:rPr lang="en-US" altLang="zh-CN" dirty="0" smtClean="0"/>
              <a:t>Listener</a:t>
            </a:r>
            <a:r>
              <a:rPr lang="zh-CN" altLang="en-US" dirty="0" smtClean="0"/>
              <a:t>。从</a:t>
            </a:r>
            <a:r>
              <a:rPr lang="en-US" altLang="zh-CN" dirty="0" smtClean="0"/>
              <a:t>Shard Director</a:t>
            </a:r>
            <a:r>
              <a:rPr lang="zh-CN" altLang="en-US" dirty="0" smtClean="0"/>
              <a:t>到分片数据库之间，可以建立连接池。在分片环境中，可以有分片表（</a:t>
            </a:r>
            <a:r>
              <a:rPr lang="en-US" altLang="zh-CN" dirty="0" err="1" smtClean="0"/>
              <a:t>Sharded</a:t>
            </a:r>
            <a:r>
              <a:rPr lang="en-US" altLang="zh-CN" dirty="0" smtClean="0"/>
              <a:t> tables</a:t>
            </a:r>
            <a:r>
              <a:rPr lang="zh-CN" altLang="en-US" dirty="0" smtClean="0"/>
              <a:t>）和复制表（</a:t>
            </a:r>
            <a:r>
              <a:rPr lang="en-US" altLang="zh-CN" dirty="0" smtClean="0"/>
              <a:t>Duplicated tables</a:t>
            </a:r>
            <a:r>
              <a:rPr lang="zh-CN" altLang="en-US" dirty="0" smtClean="0"/>
              <a:t>）。后者可用于参照数据或主数据。但复制使用的技术？分片建议采用</a:t>
            </a:r>
            <a:r>
              <a:rPr lang="en-US" altLang="zh-CN" dirty="0" smtClean="0"/>
              <a:t>Data Guard</a:t>
            </a:r>
            <a:r>
              <a:rPr lang="zh-CN" altLang="en-US" dirty="0" smtClean="0"/>
              <a:t>保护。是整个环境的复制，还是部分分片的复制？应该都可以，但前者可以保护整个环境。支持</a:t>
            </a:r>
            <a:r>
              <a:rPr lang="en-US" altLang="zh-CN" dirty="0" smtClean="0"/>
              <a:t>DG</a:t>
            </a:r>
            <a:r>
              <a:rPr lang="zh-CN" altLang="en-US" dirty="0" smtClean="0"/>
              <a:t>（默认），</a:t>
            </a:r>
            <a:r>
              <a:rPr lang="en-US" altLang="zh-CN" dirty="0" smtClean="0"/>
              <a:t>ADG</a:t>
            </a:r>
            <a:r>
              <a:rPr lang="zh-CN" altLang="en-US" dirty="0" smtClean="0"/>
              <a:t>和</a:t>
            </a:r>
            <a:r>
              <a:rPr lang="en-US" altLang="zh-CN" dirty="0" smtClean="0"/>
              <a:t>OGG</a:t>
            </a:r>
            <a:r>
              <a:rPr lang="zh-CN" altLang="en-US" dirty="0" smtClean="0"/>
              <a:t>。各分片数据库的版本要一致，版本大于</a:t>
            </a:r>
            <a:r>
              <a:rPr lang="en-US" altLang="zh-CN" dirty="0" smtClean="0"/>
              <a:t>12.2.0.1</a:t>
            </a:r>
            <a:r>
              <a:rPr lang="zh-CN" altLang="en-US" dirty="0" smtClean="0"/>
              <a:t>。尽管可以不一致，但可能有兼容性问题。在组件上，需要多安装一个</a:t>
            </a:r>
            <a:r>
              <a:rPr lang="en-US" altLang="zh-CN" dirty="0" smtClean="0"/>
              <a:t>GSM</a:t>
            </a:r>
            <a:r>
              <a:rPr lang="zh-CN" altLang="en-US" dirty="0" smtClean="0"/>
              <a:t>，相当于客户端和目标数据库间的</a:t>
            </a:r>
            <a:r>
              <a:rPr lang="en-US" altLang="zh-CN" dirty="0" smtClean="0"/>
              <a:t>hub</a:t>
            </a:r>
            <a:r>
              <a:rPr lang="zh-CN" altLang="en-US" dirty="0" smtClean="0"/>
              <a:t>。</a:t>
            </a:r>
            <a:r>
              <a:rPr lang="en-US" altLang="zh-CN" dirty="0" smtClean="0"/>
              <a:t>SDB</a:t>
            </a:r>
            <a:r>
              <a:rPr lang="zh-CN" altLang="en-US" dirty="0" smtClean="0"/>
              <a:t>适合跨地理区域部署吗</a:t>
            </a:r>
            <a:r>
              <a:rPr lang="en-US" altLang="zh-CN" dirty="0" smtClean="0"/>
              <a:t>?</a:t>
            </a:r>
            <a:r>
              <a:rPr lang="zh-CN" altLang="en-US" dirty="0" smtClean="0"/>
              <a:t>可能不建议。</a:t>
            </a:r>
            <a:r>
              <a:rPr lang="en-US" altLang="zh-CN" dirty="0" smtClean="0"/>
              <a:t>SDB</a:t>
            </a:r>
            <a:r>
              <a:rPr lang="zh-CN" altLang="en-US" dirty="0" smtClean="0"/>
              <a:t>支持数据自动重新分布。</a:t>
            </a:r>
          </a:p>
          <a:p>
            <a:r>
              <a:rPr lang="en-US" altLang="zh-CN" dirty="0" smtClean="0"/>
              <a:t>————————————————</a:t>
            </a:r>
          </a:p>
          <a:p>
            <a:r>
              <a:rPr lang="zh-CN" altLang="en-US" dirty="0" smtClean="0"/>
              <a:t>版权声明：本文为</a:t>
            </a:r>
            <a:r>
              <a:rPr lang="en-US" altLang="zh-CN" dirty="0" smtClean="0"/>
              <a:t>CSDN</a:t>
            </a:r>
            <a:r>
              <a:rPr lang="zh-CN" altLang="en-US" dirty="0" smtClean="0"/>
              <a:t>博主「</a:t>
            </a:r>
            <a:r>
              <a:rPr lang="en-US" altLang="zh-CN" dirty="0" err="1" smtClean="0"/>
              <a:t>dingdingfish</a:t>
            </a:r>
            <a:r>
              <a:rPr lang="zh-CN" altLang="en-US" dirty="0" smtClean="0"/>
              <a:t>」的原创文章，遵循 </a:t>
            </a:r>
            <a:r>
              <a:rPr lang="en-US" altLang="zh-CN" dirty="0" smtClean="0"/>
              <a:t>CC 4.0 BY-SA </a:t>
            </a:r>
            <a:r>
              <a:rPr lang="zh-CN" altLang="en-US" dirty="0" smtClean="0"/>
              <a:t>版权协议，转载请附上原文出处链接及本声明。</a:t>
            </a:r>
          </a:p>
          <a:p>
            <a:r>
              <a:rPr lang="zh-CN" altLang="en-US" dirty="0" smtClean="0"/>
              <a:t>原文链接：</a:t>
            </a:r>
            <a:r>
              <a:rPr lang="en-US" altLang="zh-CN" dirty="0" smtClean="0"/>
              <a:t>https://blog.csdn.net/stevensxiao/article/details/86589326</a:t>
            </a:r>
            <a:endParaRPr lang="zh-CN" altLang="en-US" dirty="0"/>
          </a:p>
        </p:txBody>
      </p:sp>
    </p:spTree>
    <p:extLst>
      <p:ext uri="{BB962C8B-B14F-4D97-AF65-F5344CB8AC3E}">
        <p14:creationId xmlns:p14="http://schemas.microsoft.com/office/powerpoint/2010/main" val="42498499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p:sp>
      <p:sp>
        <p:nvSpPr>
          <p:cNvPr id="205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http://www.dbmsmag.com/9705d15.html</a:t>
            </a:r>
          </a:p>
          <a:p>
            <a:r>
              <a:rPr lang="en-US" altLang="zh-CN" smtClean="0"/>
              <a:t>    The promise of distributed databases has been with us a long time. Until relatively recently, though, the technology available to set up a distributed database was either too limited or too complicated. Today, database replication, the copying and maintenance of data on multiple servers, has come of age. Every major database vendor has a replication solution of one kind or another, and many nondatabase vendors also offer alternative methods for replicating data. </a:t>
            </a:r>
          </a:p>
          <a:p>
            <a:r>
              <a:rPr lang="en-US" altLang="zh-CN" smtClean="0"/>
              <a:t>    In this article, I look at three of the top databases and compare their replication technology. For various reasons, I have chosen to look at replication solutions from Microsoft Corp. (Redmond, Wash.), Oracle Corp. (Redwood Shores, Calif.), and Sybase Inc. (Emeryville, Calif). Other database products, including those from Informix Software Inc. (Menlo Park, Calif.), IBM Corp. (Armonk, N.Y.), and Computer Associates International Inc. (Islandia, N.Y.), have advanced replication technology, and you can build solid replication architectures with middleware products such as those from Tuxedo and TopEnd. Before I look at descriptions of the three different approaches, though, it would be worthwhile to discuss some of the issues with replication. </a:t>
            </a:r>
          </a:p>
          <a:p>
            <a:r>
              <a:rPr lang="en-US" altLang="zh-CN" smtClean="0"/>
              <a:t>    As I look at more replication products, I keep thinking the same thing: This is not a toy to be taken lightly. Don't be fooled by the easy configuration of some products, notably Microsoft's -- replication is serious business. Even if the user interface simplifies the implementation and administration, replication requires careful analysis and planning. It is also important to have a thorough understanding of the mechanism that your database uses for replication. </a:t>
            </a:r>
          </a:p>
          <a:p>
            <a:r>
              <a:rPr lang="en-US" altLang="zh-CN" smtClean="0"/>
              <a:t>    Managing a distributed database is vastly more difficult than managing a centralized database, and time spent justifying and planning for the extra work is worthwhile. Write down your reasons for setting up a distributed database. Draw a diagram of your database network, then define exactly which data you wish to replicate and which form it will take -- will it be a full copy, subset, summary, or combination of source data? Use a word processor, spreadsheet, drawing program, or CASE tool to document your requirements. This should give you a good idea of the task ahead.</a:t>
            </a:r>
          </a:p>
          <a:p>
            <a:r>
              <a:rPr lang="en-US" altLang="zh-CN" smtClean="0"/>
              <a:t>    If you are replicating in order to have a "hot standby" system, look into alternatives to replication, such as hardware solutions and database mirroring. In such situations, it pays to use a system that was built for hot standby -- some of the issues are different from those for regular data distribution. </a:t>
            </a:r>
          </a:p>
          <a:p>
            <a:r>
              <a:rPr lang="en-US" altLang="zh-CN" smtClean="0"/>
              <a:t>    It is extremely important to plan for all or part of your network going down. Often, this is the main reason for replicating in the first place -- remote users can continue working even if the connection to the central site is down. Some replication systems automatically synchronize all replicas when the network is available again, and some require manual intervention. You will need to decide whether your applications will have to change in order to take advantage of this. </a:t>
            </a:r>
          </a:p>
          <a:p>
            <a:r>
              <a:rPr lang="en-US" altLang="zh-CN" smtClean="0"/>
              <a:t>     Finally, make sure that all database administration takes the distributed database into account. This is especially important in an environment where the staff is familiar with a centralized database. Decisions regarding database manipulation, recovery, and network management are different when the data is distributed. </a:t>
            </a:r>
          </a:p>
          <a:p>
            <a:endParaRPr lang="en-US" altLang="zh-CN" smtClean="0"/>
          </a:p>
          <a:p>
            <a:endParaRPr lang="en-US" altLang="zh-CN" smtClean="0"/>
          </a:p>
          <a:p>
            <a:endParaRPr lang="zh-CN" altLang="en-US" smtClean="0"/>
          </a:p>
        </p:txBody>
      </p:sp>
    </p:spTree>
    <p:extLst>
      <p:ext uri="{BB962C8B-B14F-4D97-AF65-F5344CB8AC3E}">
        <p14:creationId xmlns:p14="http://schemas.microsoft.com/office/powerpoint/2010/main" val="20014941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p:sp>
      <p:sp>
        <p:nvSpPr>
          <p:cNvPr id="207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Data replication refers to the storage of data copies at multiple sites served by a computer</a:t>
            </a:r>
          </a:p>
          <a:p>
            <a:r>
              <a:rPr lang="en-US" altLang="zh-CN" smtClean="0"/>
              <a:t>network. The unit of data replication can be at the level of tables or fragments. The existence</a:t>
            </a:r>
          </a:p>
          <a:p>
            <a:r>
              <a:rPr lang="en-US" altLang="zh-CN" smtClean="0"/>
              <a:t>of multiple copies can enhance data availability and response time, and can help to</a:t>
            </a:r>
          </a:p>
          <a:p>
            <a:r>
              <a:rPr lang="en-US" altLang="zh-CN" smtClean="0"/>
              <a:t>reduce communication cost and query cost.</a:t>
            </a:r>
          </a:p>
          <a:p>
            <a:r>
              <a:rPr lang="en-US" altLang="zh-CN" smtClean="0"/>
              <a:t>Employing replicated (or redundant) components is a common concept in real life. An air</a:t>
            </a:r>
          </a:p>
          <a:p>
            <a:r>
              <a:rPr lang="en-US" altLang="zh-CN" smtClean="0"/>
              <a:t>craft has four engines so that if any of the engines shuts down, the remaining engines can</a:t>
            </a:r>
          </a:p>
          <a:p>
            <a:r>
              <a:rPr lang="en-US" altLang="zh-CN" smtClean="0"/>
              <a:t>still keep the craft in the air and land safely. Computer hardware systems often employ</a:t>
            </a:r>
          </a:p>
          <a:p>
            <a:r>
              <a:rPr lang="en-US" altLang="zh-CN" smtClean="0"/>
              <a:t>duplicated parts (i.e. dual processors) to survive partial failures as well.</a:t>
            </a:r>
          </a:p>
          <a:p>
            <a:endParaRPr lang="en-US" altLang="zh-CN" smtClean="0"/>
          </a:p>
          <a:p>
            <a:r>
              <a:rPr lang="en-US" altLang="zh-CN" smtClean="0"/>
              <a:t>The reasons for replication are reliability and efficiency of read-only queries. Replications have three forms:</a:t>
            </a:r>
          </a:p>
          <a:p>
            <a:pPr marL="457200" lvl="1" indent="0"/>
            <a:r>
              <a:rPr lang="en-US" altLang="zh-CN" smtClean="0">
                <a:solidFill>
                  <a:schemeClr val="accent2"/>
                </a:solidFill>
              </a:rPr>
              <a:t>Full replication</a:t>
            </a:r>
            <a:r>
              <a:rPr lang="en-US" altLang="zh-CN" smtClean="0"/>
              <a:t>, where each replica has exactly the same data as other replicas.</a:t>
            </a:r>
          </a:p>
          <a:p>
            <a:pPr marL="457200" lvl="1" indent="0"/>
            <a:r>
              <a:rPr lang="en-US" altLang="zh-CN" smtClean="0">
                <a:solidFill>
                  <a:schemeClr val="accent2"/>
                </a:solidFill>
              </a:rPr>
              <a:t>Partial replication</a:t>
            </a:r>
            <a:r>
              <a:rPr lang="en-US" altLang="zh-CN" smtClean="0"/>
              <a:t>, in which some portions of the database are replicated while other portions are not replicated.</a:t>
            </a:r>
          </a:p>
          <a:p>
            <a:pPr marL="457200" lvl="1" indent="0"/>
            <a:r>
              <a:rPr lang="en-US" altLang="zh-CN" smtClean="0">
                <a:solidFill>
                  <a:schemeClr val="accent2"/>
                </a:solidFill>
              </a:rPr>
              <a:t>Partitioning</a:t>
            </a:r>
            <a:r>
              <a:rPr lang="en-US" altLang="zh-CN" smtClean="0"/>
              <a:t>. No data is replicated.</a:t>
            </a:r>
          </a:p>
          <a:p>
            <a:endParaRPr lang="en-US" altLang="zh-CN" smtClean="0"/>
          </a:p>
          <a:p>
            <a:endParaRPr lang="zh-CN" altLang="en-US" smtClean="0"/>
          </a:p>
        </p:txBody>
      </p:sp>
    </p:spTree>
    <p:extLst>
      <p:ext uri="{BB962C8B-B14F-4D97-AF65-F5344CB8AC3E}">
        <p14:creationId xmlns:p14="http://schemas.microsoft.com/office/powerpoint/2010/main" val="3033461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p:sp>
      <p:sp>
        <p:nvSpPr>
          <p:cNvPr id="210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z="1000" smtClean="0"/>
              <a:t>It is related with databases that use global conceptual schema</a:t>
            </a:r>
          </a:p>
          <a:p>
            <a:pPr eaLnBrk="1" hangingPunct="1"/>
            <a:r>
              <a:rPr lang="en-AU" altLang="zh-CN" sz="1000" smtClean="0"/>
              <a:t>It contains meta-data about the actual data stored in the database.</a:t>
            </a:r>
          </a:p>
          <a:p>
            <a:pPr eaLnBrk="1" hangingPunct="1"/>
            <a:r>
              <a:rPr lang="en-AU" altLang="zh-CN" sz="1000" smtClean="0"/>
              <a:t>Issues</a:t>
            </a:r>
          </a:p>
          <a:p>
            <a:pPr lvl="1" eaLnBrk="1" hangingPunct="1"/>
            <a:r>
              <a:rPr lang="en-AU" altLang="zh-CN" sz="1100" smtClean="0"/>
              <a:t>Directory type: it may be global to the entire database or many local directories to each site.</a:t>
            </a:r>
          </a:p>
          <a:p>
            <a:pPr lvl="1" eaLnBrk="1" hangingPunct="1"/>
            <a:r>
              <a:rPr lang="en-AU" altLang="zh-CN" sz="1100" smtClean="0"/>
              <a:t>Location: maintained centrally at one site or in a distribute fashion by a number of sites.</a:t>
            </a:r>
          </a:p>
          <a:p>
            <a:pPr lvl="1" eaLnBrk="1" hangingPunct="1"/>
            <a:r>
              <a:rPr lang="en-AU" altLang="zh-CN" sz="1100" smtClean="0"/>
              <a:t>Replication: a single copy of directory or multiple copies.</a:t>
            </a:r>
            <a:endParaRPr lang="en-AU" altLang="zh-CN" sz="1400" smtClean="0"/>
          </a:p>
          <a:p>
            <a:pPr eaLnBrk="1" hangingPunct="1"/>
            <a:endParaRPr lang="en-US" altLang="zh-CN" smtClean="0">
              <a:latin typeface="Arial Unicode MS" panose="020B0604020202020204" pitchFamily="34" charset="-122"/>
            </a:endParaRPr>
          </a:p>
          <a:p>
            <a:pPr eaLnBrk="1" hangingPunct="1"/>
            <a:endParaRPr lang="en-US" altLang="zh-CN" smtClean="0">
              <a:latin typeface="Arial Unicode MS" panose="020B0604020202020204" pitchFamily="34" charset="-122"/>
            </a:endParaRPr>
          </a:p>
          <a:p>
            <a:pPr eaLnBrk="1" hangingPunct="1"/>
            <a:r>
              <a:rPr lang="en-US" altLang="zh-CN" smtClean="0">
                <a:latin typeface="Arial Unicode MS" panose="020B0604020202020204" pitchFamily="34" charset="-122"/>
              </a:rPr>
              <a:t>Excerpts from academic.cs.15-721: 7-Oct-101 directory question by Neal Burns@andrew.cmu.ed &gt; This is probably a dumb question, but what is meant by a &gt; "directory based structure" for managing free space? Is that a &gt; specific data structure? Hrm. I'll post since no response seems to have materialized yet. Generically? A directory consists of administrative data, such as structure that tells you how much space is available on any given data page. If you look at heapfile.h, there is a "DataPageInfo" structure that you may want to use. It's a fixed-size record that has room for - space available on a data page - number of records on data page - page ID of data page And the comments above it suggest a particular structure: Remember that the database functions require that a filename be associated with a page. One method would be to have no directory, and have the associated page be the first data page, which would be chained to the rest as a doubly-linked list. This would have a number of nasty drawbacks, however, such as having to read in every data page to count the number of records, and in general having to read many more pages than you should when inserting variable-size records. A far superior alternative is to have the associated page to be the first page of a doubly-linked list of directory pages. Since a DataPageInfo structure is pretty small -- for an X86, it's 12 bytes, methinks -- you can fit many DataPageInfo structures on a page. You could even use HFPage itself for the directory pages, treating each DPI as a record. This speeds up many tasks. For instance, to find out where you should insert a record, you need to scan the free space list. But because a DPI is small, a single page read can tell you the amount of free space on many data pages, rather than just one. Likewise, since record counts are stored in the suggested DPI structure, you no longer need to read every data page to count the total. Are there other possible directory structures? Sure. For starters, it _may_ be useful to treat the free space as a sort key for some kind of on-disk balanced tree, to speed up searches for a suitable page for a record insertion [*]. But, er, I doubt you really need to take that complicated an approach. If you use HFPage to store your directory pages, the prev/next pointers fit better with a doubly- linked list, anyway. [*] May, because this idea just popped into my head and hasn't been vetted at all.</a:t>
            </a:r>
            <a:r>
              <a:rPr lang="en-US" altLang="zh-CN" smtClean="0"/>
              <a:t> </a:t>
            </a:r>
            <a:endParaRPr lang="zh-CN" altLang="en-US" smtClean="0"/>
          </a:p>
        </p:txBody>
      </p:sp>
    </p:spTree>
    <p:extLst>
      <p:ext uri="{BB962C8B-B14F-4D97-AF65-F5344CB8AC3E}">
        <p14:creationId xmlns:p14="http://schemas.microsoft.com/office/powerpoint/2010/main" val="9056158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p:sp>
      <p:sp>
        <p:nvSpPr>
          <p:cNvPr id="212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Directory management strategies</a:t>
            </a:r>
          </a:p>
          <a:p>
            <a:pPr lvl="1" eaLnBrk="1" hangingPunct="1"/>
            <a:r>
              <a:rPr lang="en-US" altLang="zh-CN" smtClean="0">
                <a:solidFill>
                  <a:schemeClr val="accent2"/>
                </a:solidFill>
              </a:rPr>
              <a:t>Type</a:t>
            </a:r>
            <a:r>
              <a:rPr lang="en-US" altLang="zh-CN" smtClean="0"/>
              <a:t>:a global directory to the entire database or many local directories to each site.</a:t>
            </a:r>
          </a:p>
          <a:p>
            <a:pPr lvl="1" eaLnBrk="1" hangingPunct="1"/>
            <a:r>
              <a:rPr lang="en-US" altLang="zh-CN" smtClean="0">
                <a:solidFill>
                  <a:schemeClr val="accent2"/>
                </a:solidFill>
              </a:rPr>
              <a:t>Location</a:t>
            </a:r>
            <a:r>
              <a:rPr lang="en-US" altLang="zh-CN" smtClean="0"/>
              <a:t>:maintained centrally at one site or in a distributed fashion by a number of sites.</a:t>
            </a:r>
          </a:p>
          <a:p>
            <a:pPr lvl="1" eaLnBrk="1" hangingPunct="1"/>
            <a:r>
              <a:rPr lang="en-US" altLang="zh-CN" smtClean="0">
                <a:solidFill>
                  <a:schemeClr val="accent2"/>
                </a:solidFill>
              </a:rPr>
              <a:t>Replication</a:t>
            </a:r>
            <a:r>
              <a:rPr lang="en-US" altLang="zh-CN" smtClean="0"/>
              <a:t>:a single copy of the directory or multiple copies.</a:t>
            </a:r>
          </a:p>
          <a:p>
            <a:pPr eaLnBrk="1" hangingPunct="1"/>
            <a:endParaRPr lang="en-US" altLang="zh-CN" smtClean="0">
              <a:solidFill>
                <a:schemeClr val="accent2"/>
              </a:solidFill>
            </a:endParaRPr>
          </a:p>
          <a:p>
            <a:pPr eaLnBrk="1" hangingPunct="1"/>
            <a:r>
              <a:rPr lang="en-US" altLang="zh-CN" smtClean="0">
                <a:solidFill>
                  <a:schemeClr val="accent2"/>
                </a:solidFill>
              </a:rPr>
              <a:t>Centralized</a:t>
            </a:r>
            <a:r>
              <a:rPr lang="en-US" altLang="zh-CN" smtClean="0"/>
              <a:t> - a complete catalog stored at one site</a:t>
            </a:r>
          </a:p>
          <a:p>
            <a:pPr eaLnBrk="1" hangingPunct="1"/>
            <a:r>
              <a:rPr lang="en-US" altLang="zh-CN" smtClean="0">
                <a:solidFill>
                  <a:schemeClr val="accent2"/>
                </a:solidFill>
              </a:rPr>
              <a:t>Fully replicated</a:t>
            </a:r>
            <a:r>
              <a:rPr lang="en-US" altLang="zh-CN" smtClean="0"/>
              <a:t> - each site hold a full copy of the complete catalog</a:t>
            </a:r>
          </a:p>
          <a:p>
            <a:pPr eaLnBrk="1" hangingPunct="1"/>
            <a:r>
              <a:rPr lang="en-US" altLang="zh-CN" smtClean="0">
                <a:solidFill>
                  <a:schemeClr val="accent2"/>
                </a:solidFill>
              </a:rPr>
              <a:t>Local</a:t>
            </a:r>
            <a:r>
              <a:rPr lang="en-US" altLang="zh-CN" smtClean="0"/>
              <a:t> - local catalog only describes local data</a:t>
            </a:r>
          </a:p>
          <a:p>
            <a:pPr eaLnBrk="1" hangingPunct="1"/>
            <a:endParaRPr lang="zh-CN" altLang="en-US" smtClean="0"/>
          </a:p>
        </p:txBody>
      </p:sp>
    </p:spTree>
    <p:extLst>
      <p:ext uri="{BB962C8B-B14F-4D97-AF65-F5344CB8AC3E}">
        <p14:creationId xmlns:p14="http://schemas.microsoft.com/office/powerpoint/2010/main" val="4264027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p:sp>
      <p:sp>
        <p:nvSpPr>
          <p:cNvPr id="215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All schemata are stored in catalog (s) of DDB. </a:t>
            </a:r>
          </a:p>
          <a:p>
            <a:pPr eaLnBrk="1" hangingPunct="1"/>
            <a:r>
              <a:rPr lang="en-US" altLang="zh-CN" smtClean="0"/>
              <a:t>Purpose:</a:t>
            </a:r>
          </a:p>
          <a:p>
            <a:pPr eaLnBrk="1" hangingPunct="1"/>
            <a:r>
              <a:rPr lang="en-US" altLang="zh-CN" smtClean="0"/>
              <a:t>Support site autonomy</a:t>
            </a:r>
          </a:p>
          <a:p>
            <a:pPr eaLnBrk="1" hangingPunct="1"/>
            <a:r>
              <a:rPr lang="en-US" altLang="zh-CN" smtClean="0"/>
              <a:t>Local catalogs should not store information about objects not stored or created at the site</a:t>
            </a:r>
          </a:p>
          <a:p>
            <a:pPr eaLnBrk="1" hangingPunct="1"/>
            <a:r>
              <a:rPr lang="en-US" altLang="zh-CN" smtClean="0"/>
              <a:t>Name resolution should not require a random search of catalog entries in the network</a:t>
            </a:r>
          </a:p>
          <a:p>
            <a:pPr eaLnBrk="1" hangingPunct="1"/>
            <a:r>
              <a:rPr lang="en-US" altLang="zh-CN" smtClean="0"/>
              <a:t>Support transparent migration of objects (i.e. without program changes)</a:t>
            </a:r>
          </a:p>
          <a:p>
            <a:pPr eaLnBrk="1" hangingPunct="1">
              <a:spcBef>
                <a:spcPct val="30000"/>
              </a:spcBef>
              <a:buFont typeface="Wingdings" panose="05000000000000000000" pitchFamily="2" charset="2"/>
              <a:buNone/>
            </a:pPr>
            <a:r>
              <a:rPr lang="en-US" altLang="zh-CN" sz="2400" b="1" smtClean="0">
                <a:latin typeface="Arial" panose="020B0604020202020204" pitchFamily="34" charset="0"/>
              </a:rPr>
              <a:t>Systemwide names are </a:t>
            </a:r>
            <a:r>
              <a:rPr lang="en-US" altLang="zh-CN" sz="2400" b="1" smtClean="0">
                <a:solidFill>
                  <a:schemeClr val="accent2"/>
                </a:solidFill>
                <a:latin typeface="Arial" panose="020B0604020202020204" pitchFamily="34" charset="0"/>
              </a:rPr>
              <a:t>unique names</a:t>
            </a:r>
            <a:r>
              <a:rPr lang="en-US" altLang="zh-CN" sz="2400" b="1" smtClean="0">
                <a:latin typeface="Arial" panose="020B0604020202020204" pitchFamily="34" charset="0"/>
              </a:rPr>
              <a:t> given to each object (table) in the system. Their components are:</a:t>
            </a:r>
          </a:p>
          <a:p>
            <a:pPr eaLnBrk="1" hangingPunct="1">
              <a:spcBef>
                <a:spcPct val="30000"/>
              </a:spcBef>
              <a:buFont typeface="Wingdings" panose="05000000000000000000" pitchFamily="2" charset="2"/>
              <a:buChar char="§"/>
            </a:pPr>
            <a:r>
              <a:rPr lang="en-US" altLang="zh-CN" sz="2000" b="1" smtClean="0">
                <a:latin typeface="Arial" panose="020B0604020202020204" pitchFamily="34" charset="0"/>
              </a:rPr>
              <a:t>identifier of the user who created the object (Joe)</a:t>
            </a:r>
          </a:p>
          <a:p>
            <a:pPr eaLnBrk="1" hangingPunct="1">
              <a:spcBef>
                <a:spcPct val="30000"/>
              </a:spcBef>
              <a:buFont typeface="Wingdings" panose="05000000000000000000" pitchFamily="2" charset="2"/>
              <a:buChar char="§"/>
            </a:pPr>
            <a:r>
              <a:rPr lang="en-US" altLang="zh-CN" sz="2000" b="1" smtClean="0">
                <a:latin typeface="Arial" panose="020B0604020202020204" pitchFamily="34" charset="0"/>
              </a:rPr>
              <a:t>site of the creator (Melbourne)</a:t>
            </a:r>
          </a:p>
          <a:p>
            <a:pPr eaLnBrk="1" hangingPunct="1">
              <a:spcBef>
                <a:spcPct val="30000"/>
              </a:spcBef>
              <a:buFont typeface="Wingdings" panose="05000000000000000000" pitchFamily="2" charset="2"/>
              <a:buChar char="§"/>
            </a:pPr>
            <a:r>
              <a:rPr lang="en-US" altLang="zh-CN" sz="2000" b="1" smtClean="0">
                <a:latin typeface="Arial" panose="020B0604020202020204" pitchFamily="34" charset="0"/>
              </a:rPr>
              <a:t>name of the object (EMP)</a:t>
            </a:r>
          </a:p>
          <a:p>
            <a:pPr eaLnBrk="1" hangingPunct="1">
              <a:spcBef>
                <a:spcPct val="30000"/>
              </a:spcBef>
              <a:buFont typeface="Wingdings" panose="05000000000000000000" pitchFamily="2" charset="2"/>
              <a:buChar char="§"/>
            </a:pPr>
            <a:r>
              <a:rPr lang="en-US" altLang="zh-CN" sz="2000" b="1" smtClean="0">
                <a:latin typeface="Arial" panose="020B0604020202020204" pitchFamily="34" charset="0"/>
              </a:rPr>
              <a:t>the birth site of the object (Sydney)</a:t>
            </a:r>
          </a:p>
          <a:p>
            <a:pPr eaLnBrk="1" hangingPunct="1">
              <a:spcBef>
                <a:spcPct val="30000"/>
              </a:spcBef>
              <a:buFont typeface="Wingdings" panose="05000000000000000000" pitchFamily="2" charset="2"/>
              <a:buNone/>
            </a:pPr>
            <a:r>
              <a:rPr lang="en-US" altLang="zh-CN" sz="2000" b="1" i="1" smtClean="0">
                <a:latin typeface="Arial" panose="020B0604020202020204" pitchFamily="34" charset="0"/>
              </a:rPr>
              <a:t>Joe@Melbourne.EMP@Sydney</a:t>
            </a:r>
          </a:p>
          <a:p>
            <a:pPr eaLnBrk="1" hangingPunct="1"/>
            <a:endParaRPr lang="zh-CN" altLang="en-US" smtClean="0"/>
          </a:p>
        </p:txBody>
      </p:sp>
    </p:spTree>
    <p:extLst>
      <p:ext uri="{BB962C8B-B14F-4D97-AF65-F5344CB8AC3E}">
        <p14:creationId xmlns:p14="http://schemas.microsoft.com/office/powerpoint/2010/main" val="2685235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p:sp>
      <p:sp>
        <p:nvSpPr>
          <p:cNvPr id="1259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使用垂直分片垂直群集目的在于使得许多重要应用可以只访问一个片段来执行，从而使</a:t>
            </a:r>
            <a:r>
              <a:rPr lang="zh-CN" altLang="en-US" b="1" dirty="0" smtClean="0"/>
              <a:t>操作具有本地性</a:t>
            </a:r>
            <a:r>
              <a:rPr lang="zh-CN" altLang="en-US" dirty="0" smtClean="0"/>
              <a:t>。例如全局关系，其码为</a:t>
            </a:r>
            <a:r>
              <a:rPr lang="en-US" altLang="zh-CN" dirty="0" smtClean="0"/>
              <a:t>ENO</a:t>
            </a:r>
            <a:r>
              <a:rPr lang="zh-CN" altLang="en-US" dirty="0" smtClean="0"/>
              <a:t>。如果使用垂直分片，可以分为</a:t>
            </a:r>
          </a:p>
          <a:p>
            <a:endParaRPr lang="en-US" altLang="zh-CN" dirty="0" smtClean="0"/>
          </a:p>
          <a:p>
            <a:r>
              <a:rPr lang="zh-CN" altLang="en-US" dirty="0" smtClean="0"/>
              <a:t>在组合数学里，贝尔数给出了</a:t>
            </a:r>
            <a:r>
              <a:rPr lang="zh-CN" altLang="en-US" dirty="0" smtClean="0">
                <a:hlinkClick r:id="rId3"/>
              </a:rPr>
              <a:t>集合划分</a:t>
            </a:r>
            <a:r>
              <a:rPr lang="zh-CN" altLang="en-US" dirty="0" smtClean="0"/>
              <a:t>的数目，以</a:t>
            </a:r>
            <a:r>
              <a:rPr lang="zh-CN" altLang="en-US" dirty="0" smtClean="0">
                <a:hlinkClick r:id="rId4"/>
              </a:rPr>
              <a:t>数学家</a:t>
            </a:r>
            <a:r>
              <a:rPr lang="zh-CN" altLang="en-US" dirty="0" smtClean="0"/>
              <a:t>埃里克</a:t>
            </a:r>
            <a:r>
              <a:rPr lang="en-US" altLang="zh-CN" dirty="0" smtClean="0"/>
              <a:t>·</a:t>
            </a:r>
            <a:r>
              <a:rPr lang="zh-CN" altLang="en-US" dirty="0" smtClean="0"/>
              <a:t>坦普尔</a:t>
            </a:r>
            <a:r>
              <a:rPr lang="en-US" altLang="zh-CN" dirty="0" smtClean="0"/>
              <a:t>·</a:t>
            </a:r>
            <a:r>
              <a:rPr lang="zh-CN" altLang="en-US" dirty="0" smtClean="0"/>
              <a:t>贝尔（</a:t>
            </a:r>
            <a:r>
              <a:rPr lang="en-US" altLang="zh-CN" dirty="0" smtClean="0"/>
              <a:t>Eric Temple Bell</a:t>
            </a:r>
            <a:r>
              <a:rPr lang="zh-CN" altLang="en-US" dirty="0" smtClean="0"/>
              <a:t>）命名，是</a:t>
            </a:r>
            <a:r>
              <a:rPr lang="zh-CN" altLang="en-US" dirty="0" smtClean="0">
                <a:hlinkClick r:id="rId5"/>
              </a:rPr>
              <a:t>组合数学</a:t>
            </a:r>
            <a:r>
              <a:rPr lang="zh-CN" altLang="en-US" dirty="0" smtClean="0"/>
              <a:t>中的一组</a:t>
            </a:r>
            <a:r>
              <a:rPr lang="zh-CN" altLang="en-US" dirty="0" smtClean="0">
                <a:hlinkClick r:id="rId6"/>
              </a:rPr>
              <a:t>整数</a:t>
            </a:r>
            <a:r>
              <a:rPr lang="zh-CN" altLang="en-US" dirty="0" smtClean="0"/>
              <a:t>数列。</a:t>
            </a:r>
          </a:p>
        </p:txBody>
      </p:sp>
    </p:spTree>
    <p:extLst>
      <p:ext uri="{BB962C8B-B14F-4D97-AF65-F5344CB8AC3E}">
        <p14:creationId xmlns:p14="http://schemas.microsoft.com/office/powerpoint/2010/main" val="139265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xfrm>
            <a:off x="1430338" y="773113"/>
            <a:ext cx="4137025" cy="3101975"/>
          </a:xfrm>
        </p:spPr>
      </p:sp>
      <p:sp>
        <p:nvSpPr>
          <p:cNvPr id="2170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t>All synonyms are schema objects that are stored in the data dictionary of the database in which they are created. To simplify remote table access through database links, a synonym can allow single-word access to remote data, hiding the specific object name and the location from users of the synonym.</a:t>
            </a:r>
          </a:p>
          <a:p>
            <a:r>
              <a:rPr lang="en-US" altLang="zh-CN" sz="1000" smtClean="0"/>
              <a:t>The syntax to create a synonym is: </a:t>
            </a:r>
          </a:p>
          <a:p>
            <a:r>
              <a:rPr lang="en-US" altLang="zh-CN" sz="1000" smtClean="0"/>
              <a:t>CREATE [PUBLIC] </a:t>
            </a:r>
            <a:r>
              <a:rPr lang="en-US" altLang="zh-CN" sz="1000" i="1" smtClean="0"/>
              <a:t>synonym_name</a:t>
            </a:r>
            <a:r>
              <a:rPr lang="en-US" altLang="zh-CN" sz="1000" smtClean="0"/>
              <a:t> FOR [</a:t>
            </a:r>
            <a:r>
              <a:rPr lang="en-US" altLang="zh-CN" sz="1000" i="1" smtClean="0"/>
              <a:t>schema</a:t>
            </a:r>
            <a:r>
              <a:rPr lang="en-US" altLang="zh-CN" sz="1000" smtClean="0"/>
              <a:t>.]</a:t>
            </a:r>
            <a:r>
              <a:rPr lang="en-US" altLang="zh-CN" sz="1000" i="1" smtClean="0"/>
              <a:t>object_name</a:t>
            </a:r>
            <a:r>
              <a:rPr lang="en-US" altLang="zh-CN" sz="1000" smtClean="0"/>
              <a:t>[@</a:t>
            </a:r>
            <a:r>
              <a:rPr lang="en-US" altLang="zh-CN" sz="1000" i="1" smtClean="0"/>
              <a:t>database_link_name</a:t>
            </a:r>
            <a:r>
              <a:rPr lang="en-US" altLang="zh-CN" sz="1000" smtClean="0"/>
              <a:t>]; where:</a:t>
            </a:r>
          </a:p>
          <a:p>
            <a:r>
              <a:rPr lang="en-US" altLang="zh-CN" sz="1000" smtClean="0"/>
              <a:t>PUBLIC is a keyword specifying that this synonym is available to all users. Omitting this parameter makes a synonym private, and usable only by the creator. Public synonyms can be created only by a user with CREATE PUBLIC SYNONYM system privilege.</a:t>
            </a:r>
          </a:p>
          <a:p>
            <a:r>
              <a:rPr lang="en-US" altLang="zh-CN" sz="1000" i="1" smtClean="0"/>
              <a:t>synonym_name</a:t>
            </a:r>
            <a:r>
              <a:rPr lang="en-US" altLang="zh-CN" sz="1000" smtClean="0"/>
              <a:t> specifies the alternate object name to be referenced by users and applications.</a:t>
            </a:r>
          </a:p>
          <a:p>
            <a:r>
              <a:rPr lang="en-US" altLang="zh-CN" sz="1000" i="1" smtClean="0"/>
              <a:t>schema</a:t>
            </a:r>
            <a:r>
              <a:rPr lang="en-US" altLang="zh-CN" sz="1000" smtClean="0"/>
              <a:t> specifies the schema of the object specified in </a:t>
            </a:r>
            <a:r>
              <a:rPr lang="en-US" altLang="zh-CN" sz="1000" i="1" smtClean="0"/>
              <a:t>object_name</a:t>
            </a:r>
            <a:r>
              <a:rPr lang="en-US" altLang="zh-CN" sz="1000" smtClean="0"/>
              <a:t>. Omitting this parameter uses the schema of the creator as the schema of the object.</a:t>
            </a:r>
          </a:p>
          <a:p>
            <a:r>
              <a:rPr lang="en-US" altLang="zh-CN" sz="1000" i="1" smtClean="0"/>
              <a:t>object_name</a:t>
            </a:r>
            <a:r>
              <a:rPr lang="en-US" altLang="zh-CN" sz="1000" smtClean="0"/>
              <a:t> specifies either a table, view, sequence, materialized view, type, procedure, function or package as appropriate.</a:t>
            </a:r>
          </a:p>
          <a:p>
            <a:r>
              <a:rPr lang="en-US" altLang="zh-CN" sz="1000" i="1" smtClean="0"/>
              <a:t>database_link_name</a:t>
            </a:r>
            <a:r>
              <a:rPr lang="en-US" altLang="zh-CN" sz="1000" smtClean="0"/>
              <a:t> specifies the database link identifying the remote database and schema in which the object specified in </a:t>
            </a:r>
            <a:r>
              <a:rPr lang="en-US" altLang="zh-CN" sz="1000" i="1" smtClean="0"/>
              <a:t>object_name</a:t>
            </a:r>
            <a:r>
              <a:rPr lang="en-US" altLang="zh-CN" sz="1000" smtClean="0"/>
              <a:t> is located.</a:t>
            </a:r>
          </a:p>
          <a:p>
            <a:r>
              <a:rPr lang="en-US" altLang="zh-CN" sz="1000" smtClean="0"/>
              <a:t>A synonym must be a uniquely named object for its schema. If a schema contains a schema object and a public synonym exists with the same name, then the database always finds the schema object when the user that owns the schema references that name.</a:t>
            </a:r>
          </a:p>
          <a:p>
            <a:r>
              <a:rPr lang="en-US" altLang="zh-CN" sz="1000" smtClean="0"/>
              <a:t/>
            </a:r>
            <a:br>
              <a:rPr lang="en-US" altLang="zh-CN" sz="1000" smtClean="0"/>
            </a:br>
            <a:endParaRPr lang="zh-CN" altLang="en-US" sz="1000" smtClean="0"/>
          </a:p>
        </p:txBody>
      </p:sp>
    </p:spTree>
    <p:extLst>
      <p:ext uri="{BB962C8B-B14F-4D97-AF65-F5344CB8AC3E}">
        <p14:creationId xmlns:p14="http://schemas.microsoft.com/office/powerpoint/2010/main" val="14899945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Times New Roman" pitchFamily="18" charset="0"/>
                <a:ea typeface="+mn-ea"/>
                <a:cs typeface="+mn-cs"/>
              </a:rPr>
              <a:t>Global service: Database services that provide access to data in an SDB and handle implementation of general services to a distributed service.</a:t>
            </a:r>
          </a:p>
          <a:p>
            <a:r>
              <a:rPr lang="en-US" altLang="zh-CN" sz="1200" b="0" i="0" kern="1200" dirty="0" smtClean="0">
                <a:solidFill>
                  <a:schemeClr val="tx1"/>
                </a:solidFill>
                <a:effectLst/>
                <a:latin typeface="Times New Roman" pitchFamily="18" charset="0"/>
                <a:ea typeface="+mn-ea"/>
                <a:cs typeface="+mn-cs"/>
              </a:rPr>
              <a:t>Shard catalog: An Oracle database that supports automated shard deployment, centralized management of a </a:t>
            </a:r>
            <a:r>
              <a:rPr lang="en-US" altLang="zh-CN" sz="1200" b="0" i="0" kern="1200" dirty="0" err="1" smtClean="0">
                <a:solidFill>
                  <a:schemeClr val="tx1"/>
                </a:solidFill>
                <a:effectLst/>
                <a:latin typeface="Times New Roman" pitchFamily="18" charset="0"/>
                <a:ea typeface="+mn-ea"/>
                <a:cs typeface="+mn-cs"/>
              </a:rPr>
              <a:t>sharded</a:t>
            </a:r>
            <a:r>
              <a:rPr lang="en-US" altLang="zh-CN" sz="1200" b="0" i="0" kern="1200" dirty="0" smtClean="0">
                <a:solidFill>
                  <a:schemeClr val="tx1"/>
                </a:solidFill>
                <a:effectLst/>
                <a:latin typeface="Times New Roman" pitchFamily="18" charset="0"/>
                <a:ea typeface="+mn-ea"/>
                <a:cs typeface="+mn-cs"/>
              </a:rPr>
              <a:t> database, and multi-shard queries, like leader nodes and </a:t>
            </a:r>
            <a:r>
              <a:rPr lang="en-US" altLang="zh-CN" sz="1200" b="0" i="0" kern="1200" dirty="0" err="1" smtClean="0">
                <a:solidFill>
                  <a:schemeClr val="tx1"/>
                </a:solidFill>
                <a:effectLst/>
                <a:latin typeface="Times New Roman" pitchFamily="18" charset="0"/>
                <a:ea typeface="+mn-ea"/>
                <a:cs typeface="+mn-cs"/>
              </a:rPr>
              <a:t>config</a:t>
            </a:r>
            <a:r>
              <a:rPr lang="en-US" altLang="zh-CN" sz="1200" b="0" i="0" kern="1200" dirty="0" smtClean="0">
                <a:solidFill>
                  <a:schemeClr val="tx1"/>
                </a:solidFill>
                <a:effectLst/>
                <a:latin typeface="Times New Roman" pitchFamily="18" charset="0"/>
                <a:ea typeface="+mn-ea"/>
                <a:cs typeface="+mn-cs"/>
              </a:rPr>
              <a:t> instances in MongoDB. </a:t>
            </a:r>
          </a:p>
          <a:p>
            <a:r>
              <a:rPr lang="en-US" altLang="zh-CN" sz="1200" b="0" i="0" kern="1200" dirty="0" smtClean="0">
                <a:solidFill>
                  <a:schemeClr val="tx1"/>
                </a:solidFill>
                <a:effectLst/>
                <a:latin typeface="Times New Roman" pitchFamily="18" charset="0"/>
                <a:ea typeface="+mn-ea"/>
                <a:cs typeface="+mn-cs"/>
              </a:rPr>
              <a:t>Shard directors: Network listeners that enable high-performance connection routing based on a </a:t>
            </a:r>
            <a:r>
              <a:rPr lang="en-US" altLang="zh-CN" sz="1200" b="0" i="0" kern="1200" dirty="0" err="1" smtClean="0">
                <a:solidFill>
                  <a:schemeClr val="tx1"/>
                </a:solidFill>
                <a:effectLst/>
                <a:latin typeface="Times New Roman" pitchFamily="18" charset="0"/>
                <a:ea typeface="+mn-ea"/>
                <a:cs typeface="+mn-cs"/>
              </a:rPr>
              <a:t>sharding</a:t>
            </a:r>
            <a:r>
              <a:rPr lang="en-US" altLang="zh-CN" sz="1200" b="0" i="0" kern="1200" dirty="0" smtClean="0">
                <a:solidFill>
                  <a:schemeClr val="tx1"/>
                </a:solidFill>
                <a:effectLst/>
                <a:latin typeface="Times New Roman" pitchFamily="18" charset="0"/>
                <a:ea typeface="+mn-ea"/>
                <a:cs typeface="+mn-cs"/>
              </a:rPr>
              <a:t> key. It's like a mongos instance and holds the key information stored in the shard catalog.</a:t>
            </a:r>
          </a:p>
          <a:p>
            <a:r>
              <a:rPr lang="en-US" altLang="zh-CN" sz="1200" b="0" i="0" kern="1200" dirty="0" smtClean="0">
                <a:solidFill>
                  <a:schemeClr val="tx1"/>
                </a:solidFill>
                <a:effectLst/>
                <a:latin typeface="Times New Roman" pitchFamily="18" charset="0"/>
                <a:ea typeface="+mn-ea"/>
                <a:cs typeface="+mn-cs"/>
              </a:rPr>
              <a:t>Connection pools: At runtime, these act as shard directors by routing database requests across pooled connections.</a:t>
            </a:r>
          </a:p>
          <a:p>
            <a:endParaRPr lang="zh-CN" altLang="en-US" dirty="0"/>
          </a:p>
        </p:txBody>
      </p:sp>
    </p:spTree>
    <p:extLst>
      <p:ext uri="{BB962C8B-B14F-4D97-AF65-F5344CB8AC3E}">
        <p14:creationId xmlns:p14="http://schemas.microsoft.com/office/powerpoint/2010/main" val="1855706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nSpc>
                <a:spcPct val="96000"/>
              </a:lnSpc>
              <a:spcBef>
                <a:spcPct val="48000"/>
              </a:spcBef>
            </a:pPr>
            <a:r>
              <a:rPr lang="en-US" altLang="zh-CN" smtClean="0"/>
              <a:t>In addition to steps necessary for the design of centralized databases, distributed database design involves design steps specific distributed databases.  </a:t>
            </a:r>
          </a:p>
          <a:p>
            <a:pPr marL="228600" indent="-228600">
              <a:lnSpc>
                <a:spcPct val="97000"/>
              </a:lnSpc>
              <a:spcBef>
                <a:spcPct val="48000"/>
              </a:spcBef>
            </a:pPr>
            <a:r>
              <a:rPr lang="en-US" altLang="zh-CN" smtClean="0"/>
              <a:t>Although it is convenient to separate fragmentation and allocation design conceptually, in practice the two components of distributed database design are interrelated and cannot be treated independently.</a:t>
            </a:r>
          </a:p>
          <a:p>
            <a:pPr marL="228600" indent="-228600">
              <a:lnSpc>
                <a:spcPct val="97000"/>
              </a:lnSpc>
              <a:spcBef>
                <a:spcPct val="48000"/>
              </a:spcBef>
            </a:pPr>
            <a:r>
              <a:rPr lang="en-US" altLang="zh-CN" smtClean="0"/>
              <a:t>Design of distributed databases requires a precise knowledge of application requirements :</a:t>
            </a:r>
          </a:p>
          <a:p>
            <a:pPr marL="228600" indent="-228600">
              <a:lnSpc>
                <a:spcPct val="97000"/>
              </a:lnSpc>
              <a:spcBef>
                <a:spcPct val="48000"/>
              </a:spcBef>
            </a:pPr>
            <a:endParaRPr lang="en-US" altLang="zh-CN" smtClean="0"/>
          </a:p>
          <a:p>
            <a:pPr marL="228600" indent="-228600">
              <a:lnSpc>
                <a:spcPct val="97000"/>
              </a:lnSpc>
              <a:spcBef>
                <a:spcPct val="48000"/>
              </a:spcBef>
            </a:pPr>
            <a:r>
              <a:rPr lang="en-US" altLang="zh-CN" smtClean="0"/>
              <a:t>1.	Site at which the application is issued (site of 	origin)</a:t>
            </a:r>
          </a:p>
          <a:p>
            <a:pPr marL="228600" indent="-228600">
              <a:lnSpc>
                <a:spcPct val="97000"/>
              </a:lnSpc>
              <a:spcBef>
                <a:spcPct val="48000"/>
              </a:spcBef>
            </a:pPr>
            <a:r>
              <a:rPr lang="en-US" altLang="zh-CN" smtClean="0"/>
              <a:t>2.	The frequency of activation (for each given site)</a:t>
            </a:r>
          </a:p>
          <a:p>
            <a:pPr marL="228600" indent="-228600">
              <a:lnSpc>
                <a:spcPct val="97000"/>
              </a:lnSpc>
              <a:spcBef>
                <a:spcPct val="48000"/>
              </a:spcBef>
              <a:buFontTx/>
              <a:buAutoNum type="arabicPeriod" startAt="3"/>
            </a:pPr>
            <a:r>
              <a:rPr lang="en-US" altLang="zh-CN" smtClean="0"/>
              <a:t>Statistical character of accesses made by each 	site to different data objects. </a:t>
            </a:r>
          </a:p>
          <a:p>
            <a:pPr marL="228600" indent="-228600">
              <a:lnSpc>
                <a:spcPct val="97000"/>
              </a:lnSpc>
              <a:spcBef>
                <a:spcPct val="48000"/>
              </a:spcBef>
              <a:buFontTx/>
              <a:buAutoNum type="arabicPeriod" startAt="3"/>
            </a:pPr>
            <a:endParaRPr lang="en-US" altLang="zh-CN" smtClean="0"/>
          </a:p>
          <a:p>
            <a:pPr marL="228600" indent="-228600">
              <a:spcBef>
                <a:spcPct val="45000"/>
              </a:spcBef>
            </a:pPr>
            <a:r>
              <a:rPr lang="en-US" altLang="zh-CN" smtClean="0"/>
              <a:t>Distributed database design is a relatively new field in database. While several design approaches have been documented in the literature, only limited experience exists with applying these design techniques to practical problems. Often, the complexity of real design situations makes the use of such techniques difficult without the support of CASE tools. Also, the design approach should take into account the limitations of the present DDBMS technology, if the design is to be implementable.  The methodology presented here is based on S. Ceri and G. Pelagatti "Distributed Databases: Principles &amp; Systems". </a:t>
            </a:r>
          </a:p>
          <a:p>
            <a:pPr marL="228600" indent="-228600">
              <a:spcBef>
                <a:spcPct val="45000"/>
              </a:spcBef>
            </a:pPr>
            <a:endParaRPr lang="en-US" altLang="zh-CN" smtClean="0"/>
          </a:p>
          <a:p>
            <a:pPr marL="228600" indent="-228600">
              <a:spcBef>
                <a:spcPct val="45000"/>
              </a:spcBef>
            </a:pPr>
            <a:r>
              <a:rPr lang="en-US" altLang="zh-CN" smtClean="0"/>
              <a:t>Good design of crucial importance in distributed database system; incorrect design decisions may result in severe degradation in performance. </a:t>
            </a:r>
          </a:p>
          <a:p>
            <a:pPr marL="228600" indent="-228600">
              <a:spcBef>
                <a:spcPct val="45000"/>
              </a:spcBef>
            </a:pPr>
            <a:endParaRPr lang="en-US" altLang="zh-CN" smtClean="0"/>
          </a:p>
          <a:p>
            <a:pPr marL="228600" indent="-228600"/>
            <a:r>
              <a:rPr lang="en-AU" altLang="zh-CN" smtClean="0"/>
              <a:t>In framework of DDB design, we learned what should be designed.</a:t>
            </a:r>
          </a:p>
          <a:p>
            <a:pPr marL="228600" indent="-228600"/>
            <a:r>
              <a:rPr lang="en-US" altLang="zh-CN" smtClean="0"/>
              <a:t>Main objective of design: </a:t>
            </a:r>
            <a:r>
              <a:rPr lang="en-US" altLang="zh-CN" sz="1000" smtClean="0"/>
              <a:t>How data should be distributed optimally?</a:t>
            </a:r>
          </a:p>
          <a:p>
            <a:pPr marL="228600" indent="-228600"/>
            <a:r>
              <a:rPr lang="en-US" altLang="zh-CN" smtClean="0"/>
              <a:t>What are the Issues:</a:t>
            </a:r>
          </a:p>
          <a:p>
            <a:pPr marL="685800" lvl="1" indent="-228600">
              <a:buFont typeface="Wingdings" panose="05000000000000000000" pitchFamily="2" charset="2"/>
              <a:buNone/>
            </a:pPr>
            <a:r>
              <a:rPr lang="en-US" altLang="zh-CN" sz="1100" smtClean="0"/>
              <a:t>Which criteria to use?</a:t>
            </a:r>
          </a:p>
          <a:p>
            <a:pPr marL="685800" lvl="1" indent="-228600">
              <a:buFont typeface="Wingdings" panose="05000000000000000000" pitchFamily="2" charset="2"/>
              <a:buNone/>
            </a:pPr>
            <a:r>
              <a:rPr lang="en-US" altLang="zh-CN" sz="1100" smtClean="0"/>
              <a:t>How to handle problem of lack of experience?</a:t>
            </a:r>
          </a:p>
          <a:p>
            <a:pPr marL="685800" lvl="1" indent="-228600">
              <a:buFont typeface="Wingdings" panose="05000000000000000000" pitchFamily="2" charset="2"/>
              <a:buNone/>
            </a:pPr>
            <a:r>
              <a:rPr lang="en-US" altLang="zh-CN" sz="1100" smtClean="0"/>
              <a:t>How to handle problem of lack of tools?</a:t>
            </a:r>
          </a:p>
        </p:txBody>
      </p:sp>
      <p:sp>
        <p:nvSpPr>
          <p:cNvPr id="237571" name="Rectangle 3"/>
          <p:cNvSpPr>
            <a:spLocks noGrp="1" noRot="1" noChangeAspect="1" noChangeArrowheads="1" noTextEdit="1"/>
          </p:cNvSpPr>
          <p:nvPr>
            <p:ph type="sldImg"/>
          </p:nvPr>
        </p:nvSpPr>
        <p:spPr>
          <a:xfrm>
            <a:off x="1428750" y="773113"/>
            <a:ext cx="4138613" cy="3101975"/>
          </a:xfrm>
        </p:spPr>
      </p:sp>
    </p:spTree>
    <p:extLst>
      <p:ext uri="{BB962C8B-B14F-4D97-AF65-F5344CB8AC3E}">
        <p14:creationId xmlns:p14="http://schemas.microsoft.com/office/powerpoint/2010/main" val="16507048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The full extent of application requirements is </a:t>
            </a:r>
            <a:r>
              <a:rPr lang="en-US" altLang="zh-CN" smtClean="0">
                <a:solidFill>
                  <a:schemeClr val="accent2"/>
                </a:solidFill>
              </a:rPr>
              <a:t>impossible</a:t>
            </a:r>
            <a:r>
              <a:rPr lang="en-US" altLang="zh-CN" smtClean="0"/>
              <a:t> to anticipate in advance. </a:t>
            </a:r>
          </a:p>
          <a:p>
            <a:r>
              <a:rPr lang="en-US" altLang="zh-CN" smtClean="0"/>
              <a:t>Although the design of application programs is made after the design of schemata.</a:t>
            </a:r>
          </a:p>
          <a:p>
            <a:r>
              <a:rPr lang="en-US" altLang="zh-CN" smtClean="0"/>
              <a:t>Systems once constructed should be able to support applications efficiently. </a:t>
            </a:r>
          </a:p>
          <a:p>
            <a:r>
              <a:rPr lang="en-US" altLang="zh-CN" smtClean="0"/>
              <a:t>Design is driven by sufficiently precise knowledge of main application (dominant) requirements. </a:t>
            </a:r>
          </a:p>
          <a:p>
            <a:r>
              <a:rPr lang="en-US" altLang="zh-CN" smtClean="0"/>
              <a:t>For all dominant applications, we need </a:t>
            </a:r>
          </a:p>
          <a:p>
            <a:pPr marL="457200" lvl="1" indent="0">
              <a:buFont typeface="Wingdings" panose="05000000000000000000" pitchFamily="2" charset="2"/>
              <a:buNone/>
            </a:pPr>
            <a:r>
              <a:rPr lang="en-AU" altLang="zh-CN" sz="1000" smtClean="0"/>
              <a:t>site from which the application is issued</a:t>
            </a:r>
            <a:endParaRPr lang="en-US" altLang="zh-CN" sz="1000" smtClean="0"/>
          </a:p>
          <a:p>
            <a:pPr marL="457200" lvl="1" indent="0">
              <a:buFont typeface="Wingdings" panose="05000000000000000000" pitchFamily="2" charset="2"/>
              <a:buNone/>
            </a:pPr>
            <a:r>
              <a:rPr lang="en-US" altLang="zh-CN" sz="1000" smtClean="0"/>
              <a:t>frequency of activation of applications</a:t>
            </a:r>
          </a:p>
          <a:p>
            <a:pPr marL="457200" lvl="1" indent="0">
              <a:buFont typeface="Wingdings" panose="05000000000000000000" pitchFamily="2" charset="2"/>
              <a:buNone/>
            </a:pPr>
            <a:r>
              <a:rPr lang="en-US" altLang="zh-CN" sz="1000" smtClean="0"/>
              <a:t>type of transactions in applications (i.e. retrieve/update)</a:t>
            </a:r>
          </a:p>
          <a:p>
            <a:pPr marL="457200" lvl="1" indent="0">
              <a:buFont typeface="Wingdings" panose="05000000000000000000" pitchFamily="2" charset="2"/>
              <a:buNone/>
            </a:pPr>
            <a:r>
              <a:rPr lang="en-US" altLang="zh-CN" sz="1000" smtClean="0"/>
              <a:t>the number and type (read/write) of data accesses made by each application (processing locality)</a:t>
            </a:r>
          </a:p>
          <a:p>
            <a:pPr marL="457200" lvl="1" indent="0">
              <a:buFont typeface="Wingdings" panose="05000000000000000000" pitchFamily="2" charset="2"/>
              <a:buNone/>
            </a:pPr>
            <a:r>
              <a:rPr lang="en-US" altLang="zh-CN" sz="1000" smtClean="0"/>
              <a:t>response time requirements of each application</a:t>
            </a:r>
          </a:p>
          <a:p>
            <a:pPr>
              <a:lnSpc>
                <a:spcPct val="89000"/>
              </a:lnSpc>
              <a:spcBef>
                <a:spcPct val="43000"/>
              </a:spcBef>
            </a:pPr>
            <a:endParaRPr lang="en-US" altLang="zh-CN" sz="2400" smtClean="0">
              <a:solidFill>
                <a:schemeClr val="accent2"/>
              </a:solidFill>
              <a:latin typeface="Arial" panose="020B0604020202020204" pitchFamily="34" charset="0"/>
            </a:endParaRPr>
          </a:p>
          <a:p>
            <a:pPr>
              <a:lnSpc>
                <a:spcPct val="89000"/>
              </a:lnSpc>
              <a:spcBef>
                <a:spcPct val="43000"/>
              </a:spcBef>
            </a:pPr>
            <a:r>
              <a:rPr lang="en-US" altLang="zh-CN" sz="2400" b="1" smtClean="0">
                <a:solidFill>
                  <a:schemeClr val="accent2"/>
                </a:solidFill>
                <a:latin typeface="Arial" panose="020B0604020202020204" pitchFamily="34" charset="0"/>
              </a:rPr>
              <a:t>Objectives of Design of Data Distribution</a:t>
            </a:r>
            <a:r>
              <a:rPr lang="en-US" altLang="zh-CN" smtClean="0"/>
              <a:t> DESIGN OBJECTIVES</a:t>
            </a:r>
          </a:p>
          <a:p>
            <a:pPr>
              <a:lnSpc>
                <a:spcPct val="89000"/>
              </a:lnSpc>
              <a:spcBef>
                <a:spcPct val="43000"/>
              </a:spcBef>
            </a:pPr>
            <a:r>
              <a:rPr lang="en-US" altLang="zh-CN" smtClean="0"/>
              <a:t>PROCESSING LOCALITY</a:t>
            </a:r>
          </a:p>
          <a:p>
            <a:pPr>
              <a:lnSpc>
                <a:spcPct val="89000"/>
              </a:lnSpc>
              <a:spcBef>
                <a:spcPct val="43000"/>
              </a:spcBef>
            </a:pPr>
            <a:r>
              <a:rPr lang="en-US" altLang="zh-CN" smtClean="0"/>
              <a:t>Placing data close to applications that use them. Minimization of remote references to each object.</a:t>
            </a:r>
          </a:p>
          <a:p>
            <a:pPr>
              <a:lnSpc>
                <a:spcPct val="89000"/>
              </a:lnSpc>
              <a:spcBef>
                <a:spcPct val="43000"/>
              </a:spcBef>
            </a:pPr>
            <a:r>
              <a:rPr lang="en-US" altLang="zh-CN" smtClean="0"/>
              <a:t>	LOCAL REFERENCES</a:t>
            </a:r>
          </a:p>
          <a:p>
            <a:pPr>
              <a:lnSpc>
                <a:spcPct val="89000"/>
              </a:lnSpc>
              <a:spcBef>
                <a:spcPct val="43000"/>
              </a:spcBef>
            </a:pPr>
            <a:r>
              <a:rPr lang="en-US" altLang="zh-CN" smtClean="0"/>
              <a:t>	REMOTE REFERENCES</a:t>
            </a:r>
          </a:p>
          <a:p>
            <a:pPr>
              <a:lnSpc>
                <a:spcPct val="89000"/>
              </a:lnSpc>
              <a:spcBef>
                <a:spcPct val="43000"/>
              </a:spcBef>
            </a:pPr>
            <a:r>
              <a:rPr lang="en-US" altLang="zh-CN" smtClean="0"/>
              <a:t>	COMPLETE LOCALITY</a:t>
            </a:r>
          </a:p>
          <a:p>
            <a:pPr>
              <a:lnSpc>
                <a:spcPct val="89000"/>
              </a:lnSpc>
              <a:spcBef>
                <a:spcPct val="43000"/>
              </a:spcBef>
            </a:pPr>
            <a:r>
              <a:rPr lang="en-US" altLang="zh-CN" smtClean="0"/>
              <a:t>Application execute completely at site of origin. </a:t>
            </a:r>
          </a:p>
          <a:p>
            <a:pPr>
              <a:lnSpc>
                <a:spcPct val="89000"/>
              </a:lnSpc>
              <a:spcBef>
                <a:spcPct val="43000"/>
              </a:spcBef>
            </a:pPr>
            <a:r>
              <a:rPr lang="en-US" altLang="zh-CN" smtClean="0"/>
              <a:t>AVAILABILITY AND RELIABILITY</a:t>
            </a:r>
          </a:p>
          <a:p>
            <a:pPr>
              <a:lnSpc>
                <a:spcPct val="89000"/>
              </a:lnSpc>
              <a:spcBef>
                <a:spcPct val="43000"/>
              </a:spcBef>
            </a:pPr>
            <a:r>
              <a:rPr lang="en-US" altLang="zh-CN" smtClean="0"/>
              <a:t>	AVAILABILITY	</a:t>
            </a:r>
          </a:p>
          <a:p>
            <a:pPr>
              <a:lnSpc>
                <a:spcPct val="89000"/>
              </a:lnSpc>
              <a:spcBef>
                <a:spcPct val="43000"/>
              </a:spcBef>
            </a:pPr>
            <a:r>
              <a:rPr lang="en-US" altLang="zh-CN" smtClean="0"/>
              <a:t>	Multiple copies for read-only applications</a:t>
            </a:r>
          </a:p>
          <a:p>
            <a:pPr>
              <a:lnSpc>
                <a:spcPct val="89000"/>
              </a:lnSpc>
              <a:spcBef>
                <a:spcPct val="43000"/>
              </a:spcBef>
            </a:pPr>
            <a:r>
              <a:rPr lang="en-US" altLang="zh-CN" smtClean="0"/>
              <a:t>	RELIABILITY</a:t>
            </a:r>
          </a:p>
          <a:p>
            <a:pPr>
              <a:lnSpc>
                <a:spcPct val="89000"/>
              </a:lnSpc>
              <a:spcBef>
                <a:spcPct val="43000"/>
              </a:spcBef>
            </a:pPr>
            <a:r>
              <a:rPr lang="en-US" altLang="zh-CN" smtClean="0"/>
              <a:t>	Storage of multiple copies at different physical locations</a:t>
            </a:r>
          </a:p>
          <a:p>
            <a:pPr>
              <a:lnSpc>
                <a:spcPct val="89000"/>
              </a:lnSpc>
              <a:spcBef>
                <a:spcPct val="43000"/>
              </a:spcBef>
            </a:pPr>
            <a:r>
              <a:rPr lang="en-US" altLang="zh-CN" smtClean="0"/>
              <a:t>WORKLOAD DISTRIBUTION</a:t>
            </a:r>
          </a:p>
          <a:p>
            <a:pPr>
              <a:lnSpc>
                <a:spcPct val="89000"/>
              </a:lnSpc>
              <a:spcBef>
                <a:spcPct val="43000"/>
              </a:spcBef>
            </a:pPr>
            <a:r>
              <a:rPr lang="en-US" altLang="zh-CN" smtClean="0"/>
              <a:t>	Maximizing parallelism</a:t>
            </a:r>
          </a:p>
          <a:p>
            <a:pPr>
              <a:lnSpc>
                <a:spcPct val="89000"/>
              </a:lnSpc>
              <a:spcBef>
                <a:spcPct val="43000"/>
              </a:spcBef>
            </a:pPr>
            <a:r>
              <a:rPr lang="en-US" altLang="zh-CN" smtClean="0"/>
              <a:t>STORAGE COST AND AVAILABILITY</a:t>
            </a:r>
          </a:p>
          <a:p>
            <a:pPr>
              <a:lnSpc>
                <a:spcPct val="89000"/>
              </a:lnSpc>
              <a:spcBef>
                <a:spcPct val="43000"/>
              </a:spcBef>
            </a:pPr>
            <a:r>
              <a:rPr lang="en-US" altLang="zh-CN" smtClean="0"/>
              <a:t>	limitations on available storage at given site</a:t>
            </a:r>
          </a:p>
          <a:p>
            <a:pPr>
              <a:lnSpc>
                <a:spcPct val="89000"/>
              </a:lnSpc>
              <a:spcBef>
                <a:spcPct val="43000"/>
              </a:spcBef>
            </a:pPr>
            <a:r>
              <a:rPr lang="en-US" altLang="zh-CN" smtClean="0"/>
              <a:t>	cost of PC disk storage vs mainframe disk storage</a:t>
            </a:r>
          </a:p>
          <a:p>
            <a:endParaRPr lang="zh-CN" altLang="en-US" smtClean="0"/>
          </a:p>
        </p:txBody>
      </p:sp>
    </p:spTree>
    <p:extLst>
      <p:ext uri="{BB962C8B-B14F-4D97-AF65-F5344CB8AC3E}">
        <p14:creationId xmlns:p14="http://schemas.microsoft.com/office/powerpoint/2010/main" val="71978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p:sp>
      <p:sp>
        <p:nvSpPr>
          <p:cNvPr id="1280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We do not consider the </a:t>
            </a:r>
            <a:r>
              <a:rPr lang="en-US" altLang="zh-CN" smtClean="0">
                <a:solidFill>
                  <a:schemeClr val="accent2"/>
                </a:solidFill>
              </a:rPr>
              <a:t>replicated key</a:t>
            </a:r>
            <a:r>
              <a:rPr lang="en-US" altLang="zh-CN" smtClean="0"/>
              <a:t> attributes to be overlapping：</a:t>
            </a:r>
          </a:p>
          <a:p>
            <a:pPr marL="457200" lvl="1" indent="0"/>
            <a:r>
              <a:rPr lang="en-US" altLang="zh-CN" smtClean="0"/>
              <a:t>Easier for </a:t>
            </a:r>
            <a:r>
              <a:rPr lang="en-US" altLang="zh-CN" smtClean="0">
                <a:solidFill>
                  <a:schemeClr val="accent2"/>
                </a:solidFill>
              </a:rPr>
              <a:t>completeness</a:t>
            </a:r>
            <a:r>
              <a:rPr lang="en-US" altLang="zh-CN" smtClean="0"/>
              <a:t>, i.e., lossless decomposition</a:t>
            </a:r>
          </a:p>
          <a:p>
            <a:pPr marL="914400" lvl="2" indent="0"/>
            <a:r>
              <a:rPr lang="en-US" altLang="zh-CN" smtClean="0"/>
              <a:t>necessary for reconstruction of the global relation</a:t>
            </a:r>
          </a:p>
          <a:p>
            <a:pPr marL="457200" lvl="1" indent="0"/>
            <a:r>
              <a:rPr lang="en-US" altLang="zh-CN" smtClean="0"/>
              <a:t>Easier to enforce many functional dependencies </a:t>
            </a:r>
            <a:r>
              <a:rPr lang="en-US" altLang="zh-CN" smtClean="0">
                <a:latin typeface="Wingdings-Regular" charset="0"/>
              </a:rPr>
              <a:t>  </a:t>
            </a:r>
            <a:r>
              <a:rPr lang="en-US" altLang="zh-CN" smtClean="0"/>
              <a:t>for </a:t>
            </a:r>
            <a:r>
              <a:rPr lang="en-US" altLang="zh-CN" smtClean="0">
                <a:solidFill>
                  <a:schemeClr val="accent2"/>
                </a:solidFill>
              </a:rPr>
              <a:t>integrity checking</a:t>
            </a:r>
            <a:r>
              <a:rPr lang="en-US" altLang="zh-CN" smtClean="0"/>
              <a:t> etc.</a:t>
            </a:r>
          </a:p>
          <a:p>
            <a:pPr marL="914400" lvl="2" indent="0"/>
            <a:r>
              <a:rPr lang="en-US" altLang="zh-CN" smtClean="0"/>
              <a:t>most dependencies involve key attributes</a:t>
            </a:r>
          </a:p>
          <a:p>
            <a:endParaRPr lang="zh-CN" altLang="en-US" smtClean="0"/>
          </a:p>
        </p:txBody>
      </p:sp>
    </p:spTree>
    <p:extLst>
      <p:ext uri="{BB962C8B-B14F-4D97-AF65-F5344CB8AC3E}">
        <p14:creationId xmlns:p14="http://schemas.microsoft.com/office/powerpoint/2010/main" val="354009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p:sp>
      <p:sp>
        <p:nvSpPr>
          <p:cNvPr id="1300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水平分段使用的是</a:t>
            </a:r>
            <a:r>
              <a:rPr lang="en-US" altLang="zh-CN" smtClean="0"/>
              <a:t>Where</a:t>
            </a:r>
            <a:r>
              <a:rPr lang="zh-CN" altLang="en-US" smtClean="0"/>
              <a:t>子句中的查询条件</a:t>
            </a:r>
            <a:endParaRPr lang="en-US" altLang="zh-CN" smtClean="0"/>
          </a:p>
          <a:p>
            <a:r>
              <a:rPr lang="zh-CN" altLang="en-US" smtClean="0"/>
              <a:t>垂直分段需要考虑</a:t>
            </a:r>
            <a:r>
              <a:rPr lang="en-US" altLang="zh-CN" smtClean="0"/>
              <a:t>select, where</a:t>
            </a:r>
            <a:r>
              <a:rPr lang="zh-CN" altLang="en-US" smtClean="0"/>
              <a:t>等子句涉及的属性</a:t>
            </a:r>
            <a:endParaRPr lang="en-US" altLang="zh-CN" smtClean="0"/>
          </a:p>
          <a:p>
            <a:r>
              <a:rPr lang="zh-CN" altLang="en-US" i="1" u="sng" smtClean="0"/>
              <a:t>数据库信息为什么不考虑？</a:t>
            </a:r>
            <a:endParaRPr lang="en-US" altLang="zh-CN" i="1" u="sng" smtClean="0"/>
          </a:p>
          <a:p>
            <a:r>
              <a:rPr lang="en-US" altLang="zh-CN" smtClean="0"/>
              <a:t>The basic idea is to group most frequently accessed columns “together”. In an extreme</a:t>
            </a:r>
            <a:r>
              <a:rPr lang="zh-CN" altLang="en-US" smtClean="0"/>
              <a:t> </a:t>
            </a:r>
            <a:r>
              <a:rPr lang="en-US" altLang="zh-CN" smtClean="0"/>
              <a:t>case, if half applications always access columns 2, 5, 6 together and the other half applications</a:t>
            </a:r>
            <a:r>
              <a:rPr lang="zh-CN" altLang="en-US" smtClean="0"/>
              <a:t> </a:t>
            </a:r>
            <a:r>
              <a:rPr lang="en-US" altLang="zh-CN" smtClean="0"/>
              <a:t>always access the rest columns, the columns 2, 5, 6 with primary kay should be</a:t>
            </a:r>
            <a:r>
              <a:rPr lang="zh-CN" altLang="en-US" smtClean="0"/>
              <a:t> </a:t>
            </a:r>
            <a:r>
              <a:rPr lang="en-US" altLang="zh-CN" smtClean="0"/>
              <a:t>grouped as one fragment and the rest columns with primary key should be grouped as the</a:t>
            </a:r>
            <a:r>
              <a:rPr lang="zh-CN" altLang="en-US" smtClean="0"/>
              <a:t> </a:t>
            </a:r>
            <a:r>
              <a:rPr lang="en-US" altLang="zh-CN" smtClean="0"/>
              <a:t>other fragment. In reality, there will be some applications access columns 2, 5, 6, as well as</a:t>
            </a:r>
            <a:r>
              <a:rPr lang="zh-CN" altLang="en-US" smtClean="0"/>
              <a:t> </a:t>
            </a:r>
            <a:r>
              <a:rPr lang="en-US" altLang="zh-CN" smtClean="0"/>
              <a:t>other columns. The keys in vertical fragmentation are how to define the measure of</a:t>
            </a:r>
            <a:r>
              <a:rPr lang="zh-CN" altLang="en-US" smtClean="0"/>
              <a:t> </a:t>
            </a:r>
            <a:r>
              <a:rPr lang="en-US" altLang="zh-CN" smtClean="0"/>
              <a:t>“togetherness” and how to define algorithms to find out the “togetherness”.</a:t>
            </a:r>
          </a:p>
          <a:p>
            <a:r>
              <a:rPr lang="en-US" altLang="zh-CN" smtClean="0"/>
              <a:t>Note that the primary key must be included in all vertical fragments in order to construct</a:t>
            </a:r>
            <a:r>
              <a:rPr lang="zh-CN" altLang="en-US" smtClean="0"/>
              <a:t> </a:t>
            </a:r>
            <a:r>
              <a:rPr lang="en-US" altLang="zh-CN" smtClean="0"/>
              <a:t>the whole table by joining all fragments.</a:t>
            </a:r>
          </a:p>
          <a:p>
            <a:r>
              <a:rPr lang="en-US" altLang="zh-CN" smtClean="0"/>
              <a:t>For vertical fragmentation, the whole relation (table) can be reconstructed by the join of</a:t>
            </a:r>
            <a:r>
              <a:rPr lang="zh-CN" altLang="en-US" smtClean="0"/>
              <a:t> </a:t>
            </a:r>
            <a:r>
              <a:rPr lang="en-US" altLang="zh-CN" smtClean="0"/>
              <a:t>all fragments based on the primary key. If a table </a:t>
            </a:r>
            <a:r>
              <a:rPr lang="en-US" altLang="zh-CN" i="1" smtClean="0"/>
              <a:t>J </a:t>
            </a:r>
            <a:r>
              <a:rPr lang="en-US" altLang="zh-CN" smtClean="0"/>
              <a:t>is fragmented into </a:t>
            </a:r>
            <a:r>
              <a:rPr lang="en-US" altLang="zh-CN" i="1" smtClean="0"/>
              <a:t>J1, J2</a:t>
            </a:r>
            <a:r>
              <a:rPr lang="en-US" altLang="zh-CN" smtClean="0"/>
              <a:t>, and </a:t>
            </a:r>
            <a:r>
              <a:rPr lang="en-US" altLang="zh-CN" i="1" smtClean="0"/>
              <a:t>J3 </a:t>
            </a:r>
            <a:r>
              <a:rPr lang="en-US" altLang="zh-CN" smtClean="0"/>
              <a:t>vertically,</a:t>
            </a:r>
            <a:r>
              <a:rPr lang="zh-CN" altLang="en-US" smtClean="0"/>
              <a:t> </a:t>
            </a:r>
            <a:r>
              <a:rPr lang="en-US" altLang="zh-CN" smtClean="0"/>
              <a:t>then</a:t>
            </a:r>
          </a:p>
          <a:p>
            <a:r>
              <a:rPr lang="en-US" altLang="zh-CN" i="1" smtClean="0"/>
              <a:t>J J</a:t>
            </a:r>
            <a:r>
              <a:rPr lang="en-US" altLang="zh-CN" smtClean="0"/>
              <a:t>1</a:t>
            </a:r>
            <a:r>
              <a:rPr lang="en-US" altLang="zh-CN" smtClean="0">
                <a:latin typeface="Symbol" panose="05050102010706020507" pitchFamily="18" charset="2"/>
              </a:rPr>
              <a:t>∞</a:t>
            </a:r>
            <a:r>
              <a:rPr lang="en-US" altLang="zh-CN" i="1" smtClean="0"/>
              <a:t>J</a:t>
            </a:r>
            <a:r>
              <a:rPr lang="en-US" altLang="zh-CN" smtClean="0"/>
              <a:t>2</a:t>
            </a:r>
            <a:r>
              <a:rPr lang="en-US" altLang="zh-CN" smtClean="0">
                <a:latin typeface="Symbol" panose="05050102010706020507" pitchFamily="18" charset="2"/>
              </a:rPr>
              <a:t>∞</a:t>
            </a:r>
            <a:r>
              <a:rPr lang="en-US" altLang="zh-CN" i="1" smtClean="0"/>
              <a:t>J</a:t>
            </a:r>
            <a:r>
              <a:rPr lang="en-US" altLang="zh-CN" smtClean="0"/>
              <a:t>3 =</a:t>
            </a:r>
          </a:p>
          <a:p>
            <a:endParaRPr lang="zh-CN" altLang="en-US" smtClean="0"/>
          </a:p>
        </p:txBody>
      </p:sp>
    </p:spTree>
    <p:extLst>
      <p:ext uri="{BB962C8B-B14F-4D97-AF65-F5344CB8AC3E}">
        <p14:creationId xmlns:p14="http://schemas.microsoft.com/office/powerpoint/2010/main" val="3220289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p:sp>
      <p:sp>
        <p:nvSpPr>
          <p:cNvPr id="13209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每个查询的含义是什么？</a:t>
            </a:r>
          </a:p>
        </p:txBody>
      </p:sp>
    </p:spTree>
    <p:extLst>
      <p:ext uri="{BB962C8B-B14F-4D97-AF65-F5344CB8AC3E}">
        <p14:creationId xmlns:p14="http://schemas.microsoft.com/office/powerpoint/2010/main" val="3623046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p:sp>
      <p:sp>
        <p:nvSpPr>
          <p:cNvPr id="1351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b="1" smtClean="0">
                <a:ea typeface="楷体_GB2312" pitchFamily="49" charset="-122"/>
              </a:rPr>
              <a:t>只有当</a:t>
            </a:r>
            <a:r>
              <a:rPr lang="zh-CN" altLang="en-US" sz="2400" b="1" smtClean="0">
                <a:solidFill>
                  <a:schemeClr val="accent2"/>
                </a:solidFill>
                <a:ea typeface="楷体_GB2312" pitchFamily="49" charset="-122"/>
              </a:rPr>
              <a:t>属于同一分片</a:t>
            </a:r>
            <a:r>
              <a:rPr lang="zh-CN" altLang="en-US" sz="2400" b="1" smtClean="0">
                <a:ea typeface="楷体_GB2312" pitchFamily="49" charset="-122"/>
              </a:rPr>
              <a:t>的任意两个元组被任一应用以同等概率进行访问时</a:t>
            </a:r>
            <a:endParaRPr lang="en-US" altLang="zh-CN" smtClean="0">
              <a:solidFill>
                <a:schemeClr val="accent2"/>
              </a:solidFill>
            </a:endParaRPr>
          </a:p>
          <a:p>
            <a:r>
              <a:rPr lang="en-US" altLang="zh-CN" smtClean="0">
                <a:solidFill>
                  <a:schemeClr val="accent2"/>
                </a:solidFill>
              </a:rPr>
              <a:t>Attribute affinity measure: </a:t>
            </a:r>
            <a:r>
              <a:rPr lang="en-US" altLang="zh-CN" i="1" smtClean="0">
                <a:solidFill>
                  <a:schemeClr val="accent2"/>
                </a:solidFill>
              </a:rPr>
              <a:t>aff</a:t>
            </a:r>
            <a:r>
              <a:rPr lang="en-US" altLang="zh-CN" smtClean="0">
                <a:solidFill>
                  <a:schemeClr val="accent2"/>
                </a:solidFill>
              </a:rPr>
              <a:t>(</a:t>
            </a:r>
            <a:r>
              <a:rPr lang="en-US" altLang="zh-CN" i="1" smtClean="0">
                <a:solidFill>
                  <a:schemeClr val="accent2"/>
                </a:solidFill>
              </a:rPr>
              <a:t>A</a:t>
            </a:r>
            <a:r>
              <a:rPr lang="en-US" altLang="zh-CN" i="1" baseline="-25000" smtClean="0">
                <a:solidFill>
                  <a:schemeClr val="accent2"/>
                </a:solidFill>
              </a:rPr>
              <a:t>i</a:t>
            </a:r>
            <a:r>
              <a:rPr lang="en-US" altLang="zh-CN" smtClean="0">
                <a:solidFill>
                  <a:schemeClr val="accent2"/>
                </a:solidFill>
              </a:rPr>
              <a:t>, </a:t>
            </a:r>
            <a:r>
              <a:rPr lang="en-US" altLang="zh-CN" i="1" smtClean="0">
                <a:solidFill>
                  <a:schemeClr val="accent2"/>
                </a:solidFill>
              </a:rPr>
              <a:t>A</a:t>
            </a:r>
            <a:r>
              <a:rPr lang="en-US" altLang="zh-CN" i="1" baseline="-25000" smtClean="0">
                <a:solidFill>
                  <a:schemeClr val="accent2"/>
                </a:solidFill>
              </a:rPr>
              <a:t>j</a:t>
            </a:r>
            <a:r>
              <a:rPr lang="en-US" altLang="zh-CN" smtClean="0">
                <a:solidFill>
                  <a:schemeClr val="accent2"/>
                </a:solidFill>
              </a:rPr>
              <a:t>)</a:t>
            </a:r>
          </a:p>
          <a:p>
            <a:pPr marL="914400" lvl="2" indent="0"/>
            <a:r>
              <a:rPr lang="en-US" altLang="zh-CN" smtClean="0"/>
              <a:t>Measures the </a:t>
            </a:r>
            <a:r>
              <a:rPr lang="en-US" altLang="zh-CN" smtClean="0">
                <a:solidFill>
                  <a:schemeClr val="accent2"/>
                </a:solidFill>
              </a:rPr>
              <a:t>bond</a:t>
            </a:r>
            <a:r>
              <a:rPr lang="en-US" altLang="zh-CN" smtClean="0"/>
              <a:t> between two attributes of a relation</a:t>
            </a:r>
          </a:p>
          <a:p>
            <a:pPr marL="1371600" lvl="3" indent="0"/>
            <a:r>
              <a:rPr lang="en-US" altLang="zh-CN" smtClean="0"/>
              <a:t>according to </a:t>
            </a:r>
            <a:r>
              <a:rPr lang="en-US" altLang="zh-CN" smtClean="0">
                <a:solidFill>
                  <a:schemeClr val="accent2"/>
                </a:solidFill>
              </a:rPr>
              <a:t>how</a:t>
            </a:r>
            <a:r>
              <a:rPr lang="en-US" altLang="zh-CN" smtClean="0"/>
              <a:t> they are accessed by applications</a:t>
            </a:r>
          </a:p>
          <a:p>
            <a:pPr marL="457200" lvl="1" indent="0"/>
            <a:r>
              <a:rPr lang="en-US" altLang="zh-CN" smtClean="0"/>
              <a:t>The </a:t>
            </a:r>
            <a:r>
              <a:rPr lang="en-US" altLang="zh-CN" smtClean="0">
                <a:solidFill>
                  <a:schemeClr val="accent2"/>
                </a:solidFill>
              </a:rPr>
              <a:t>attribute affinity measure</a:t>
            </a:r>
            <a:r>
              <a:rPr lang="en-US" altLang="zh-CN" smtClean="0"/>
              <a:t> between two attributes </a:t>
            </a:r>
            <a:r>
              <a:rPr lang="en-US" altLang="zh-CN" i="1" smtClean="0"/>
              <a:t>A</a:t>
            </a:r>
            <a:r>
              <a:rPr lang="en-US" altLang="zh-CN" i="1" baseline="-25000" smtClean="0"/>
              <a:t>i </a:t>
            </a:r>
            <a:r>
              <a:rPr lang="en-US" altLang="zh-CN" smtClean="0"/>
              <a:t>and </a:t>
            </a:r>
            <a:r>
              <a:rPr lang="en-US" altLang="zh-CN" i="1" smtClean="0"/>
              <a:t>A</a:t>
            </a:r>
            <a:r>
              <a:rPr lang="en-US" altLang="zh-CN" i="1" baseline="-25000" smtClean="0"/>
              <a:t>j</a:t>
            </a:r>
            <a:r>
              <a:rPr lang="en-US" altLang="zh-CN" i="1" smtClean="0"/>
              <a:t> </a:t>
            </a:r>
            <a:r>
              <a:rPr lang="en-US" altLang="zh-CN" smtClean="0"/>
              <a:t>of a relation </a:t>
            </a:r>
            <a:r>
              <a:rPr lang="en-US" altLang="zh-CN" i="1" smtClean="0"/>
              <a:t>R</a:t>
            </a:r>
            <a:r>
              <a:rPr lang="en-US" altLang="zh-CN" smtClean="0"/>
              <a:t>(</a:t>
            </a:r>
            <a:r>
              <a:rPr lang="en-US" altLang="zh-CN" i="1" smtClean="0"/>
              <a:t>A</a:t>
            </a:r>
            <a:r>
              <a:rPr lang="en-US" altLang="zh-CN" i="1" baseline="-25000" smtClean="0"/>
              <a:t>1</a:t>
            </a:r>
            <a:r>
              <a:rPr lang="en-US" altLang="zh-CN" smtClean="0"/>
              <a:t>, </a:t>
            </a:r>
            <a:r>
              <a:rPr lang="en-US" altLang="zh-CN" i="1" smtClean="0"/>
              <a:t>A</a:t>
            </a:r>
            <a:r>
              <a:rPr lang="en-US" altLang="zh-CN" i="1" baseline="-25000" smtClean="0"/>
              <a:t>2</a:t>
            </a:r>
            <a:r>
              <a:rPr lang="en-US" altLang="zh-CN" smtClean="0"/>
              <a:t>, </a:t>
            </a:r>
            <a:r>
              <a:rPr lang="en-US" altLang="zh-CN" smtClean="0">
                <a:latin typeface="Arial" panose="020B0604020202020204" pitchFamily="34" charset="0"/>
              </a:rPr>
              <a:t>…</a:t>
            </a:r>
            <a:r>
              <a:rPr lang="en-US" altLang="zh-CN" smtClean="0"/>
              <a:t>, </a:t>
            </a:r>
            <a:r>
              <a:rPr lang="en-US" altLang="zh-CN" i="1" smtClean="0"/>
              <a:t>A</a:t>
            </a:r>
            <a:r>
              <a:rPr lang="en-US" altLang="zh-CN" i="1" baseline="-25000" smtClean="0"/>
              <a:t>n</a:t>
            </a:r>
            <a:r>
              <a:rPr lang="en-US" altLang="zh-CN" smtClean="0"/>
              <a:t>) with respect to the set of applications </a:t>
            </a:r>
            <a:r>
              <a:rPr lang="en-US" altLang="zh-CN" i="1" smtClean="0"/>
              <a:t>Q </a:t>
            </a:r>
            <a:r>
              <a:rPr lang="en-US" altLang="zh-CN" smtClean="0"/>
              <a:t>= (</a:t>
            </a:r>
            <a:r>
              <a:rPr lang="en-US" altLang="zh-CN" i="1" smtClean="0"/>
              <a:t>q</a:t>
            </a:r>
            <a:r>
              <a:rPr lang="en-US" altLang="zh-CN" i="1" baseline="-25000" smtClean="0"/>
              <a:t>1</a:t>
            </a:r>
            <a:r>
              <a:rPr lang="en-US" altLang="zh-CN" smtClean="0"/>
              <a:t>, </a:t>
            </a:r>
            <a:r>
              <a:rPr lang="en-US" altLang="zh-CN" i="1" smtClean="0"/>
              <a:t>q</a:t>
            </a:r>
            <a:r>
              <a:rPr lang="en-US" altLang="zh-CN" i="1" baseline="-25000" smtClean="0"/>
              <a:t>2</a:t>
            </a:r>
            <a:r>
              <a:rPr lang="en-US" altLang="zh-CN" smtClean="0"/>
              <a:t>, </a:t>
            </a:r>
            <a:r>
              <a:rPr lang="en-US" altLang="zh-CN" smtClean="0">
                <a:latin typeface="Arial" panose="020B0604020202020204" pitchFamily="34" charset="0"/>
              </a:rPr>
              <a:t>…</a:t>
            </a:r>
            <a:r>
              <a:rPr lang="en-US" altLang="zh-CN" smtClean="0"/>
              <a:t>, </a:t>
            </a:r>
            <a:r>
              <a:rPr lang="en-US" altLang="zh-CN" i="1" smtClean="0"/>
              <a:t>q</a:t>
            </a:r>
            <a:r>
              <a:rPr lang="en-US" altLang="zh-CN" i="1" baseline="-25000" smtClean="0"/>
              <a:t>q</a:t>
            </a:r>
            <a:r>
              <a:rPr lang="en-US" altLang="zh-CN" smtClean="0"/>
              <a:t>) is defined as follows:</a:t>
            </a:r>
          </a:p>
          <a:p>
            <a:pPr marL="457200" lvl="1" indent="0"/>
            <a:endParaRPr lang="en-US" altLang="zh-CN" smtClean="0"/>
          </a:p>
          <a:p>
            <a:pPr marL="914400" lvl="2" indent="0"/>
            <a:endParaRPr lang="en-US" altLang="zh-CN" smtClean="0"/>
          </a:p>
          <a:p>
            <a:pPr marL="914400" lvl="2" indent="0"/>
            <a:endParaRPr lang="en-US" altLang="zh-CN" smtClean="0"/>
          </a:p>
          <a:p>
            <a:pPr marL="914400" lvl="2" indent="0"/>
            <a:r>
              <a:rPr lang="en-US" altLang="zh-CN" smtClean="0">
                <a:solidFill>
                  <a:schemeClr val="accent2"/>
                </a:solidFill>
              </a:rPr>
              <a:t>query_accesses</a:t>
            </a:r>
            <a:r>
              <a:rPr lang="en-US" altLang="zh-CN" smtClean="0"/>
              <a:t> = </a:t>
            </a:r>
            <a:r>
              <a:rPr lang="en-US" altLang="zh-CN" smtClean="0">
                <a:latin typeface="SymbolMT" charset="-122"/>
                <a:ea typeface="SymbolMT" charset="-122"/>
              </a:rPr>
              <a:t>Σ</a:t>
            </a:r>
            <a:r>
              <a:rPr lang="en-US" altLang="zh-CN" baseline="-25000" smtClean="0"/>
              <a:t>all sites</a:t>
            </a:r>
            <a:r>
              <a:rPr lang="en-US" altLang="zh-CN" smtClean="0"/>
              <a:t>(frequency of query </a:t>
            </a:r>
            <a:r>
              <a:rPr lang="en-US" altLang="zh-CN" i="1" smtClean="0"/>
              <a:t>q</a:t>
            </a:r>
            <a:r>
              <a:rPr lang="en-US" altLang="zh-CN" i="1" baseline="-25000" smtClean="0"/>
              <a:t>k</a:t>
            </a:r>
            <a:r>
              <a:rPr lang="en-US" altLang="zh-CN" smtClean="0"/>
              <a:t>) *</a:t>
            </a:r>
          </a:p>
          <a:p>
            <a:pPr marL="914400" lvl="2" indent="0"/>
            <a:r>
              <a:rPr lang="en-US" altLang="zh-CN" smtClean="0"/>
              <a:t>(# of accesses to </a:t>
            </a:r>
            <a:r>
              <a:rPr lang="en-US" altLang="zh-CN" i="1" smtClean="0"/>
              <a:t>A</a:t>
            </a:r>
            <a:r>
              <a:rPr lang="en-US" altLang="zh-CN" i="1" baseline="-25000" smtClean="0"/>
              <a:t>i</a:t>
            </a:r>
            <a:r>
              <a:rPr lang="en-US" altLang="zh-CN" i="1" smtClean="0"/>
              <a:t> </a:t>
            </a:r>
            <a:r>
              <a:rPr lang="en-US" altLang="zh-CN" smtClean="0"/>
              <a:t>and </a:t>
            </a:r>
            <a:r>
              <a:rPr lang="en-US" altLang="zh-CN" i="1" smtClean="0"/>
              <a:t>A</a:t>
            </a:r>
            <a:r>
              <a:rPr lang="en-US" altLang="zh-CN" i="1" baseline="-25000" smtClean="0"/>
              <a:t>j</a:t>
            </a:r>
            <a:r>
              <a:rPr lang="en-US" altLang="zh-CN" i="1" smtClean="0"/>
              <a:t> </a:t>
            </a:r>
            <a:r>
              <a:rPr lang="en-US" altLang="zh-CN" smtClean="0"/>
              <a:t>together per execution of </a:t>
            </a:r>
            <a:r>
              <a:rPr lang="en-US" altLang="zh-CN" i="1" smtClean="0"/>
              <a:t>q</a:t>
            </a:r>
            <a:r>
              <a:rPr lang="en-US" altLang="zh-CN" i="1" baseline="-25000" smtClean="0"/>
              <a:t>k</a:t>
            </a:r>
            <a:r>
              <a:rPr lang="en-US" altLang="zh-CN" smtClean="0"/>
              <a:t>)</a:t>
            </a:r>
          </a:p>
          <a:p>
            <a:endParaRPr lang="zh-CN" altLang="en-US" smtClean="0"/>
          </a:p>
          <a:p>
            <a:endParaRPr lang="zh-CN" altLang="en-US" smtClean="0"/>
          </a:p>
        </p:txBody>
      </p:sp>
    </p:spTree>
    <p:extLst>
      <p:ext uri="{BB962C8B-B14F-4D97-AF65-F5344CB8AC3E}">
        <p14:creationId xmlns:p14="http://schemas.microsoft.com/office/powerpoint/2010/main" val="2776019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p:sp>
      <p:sp>
        <p:nvSpPr>
          <p:cNvPr id="137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freq(Q</a:t>
            </a:r>
            <a:r>
              <a:rPr lang="en-US" altLang="zh-CN" sz="1400" baseline="-25000" smtClean="0"/>
              <a:t>i</a:t>
            </a:r>
            <a:r>
              <a:rPr lang="en-US" altLang="zh-CN" smtClean="0"/>
              <a:t>) = access frequency of Q</a:t>
            </a:r>
            <a:r>
              <a:rPr lang="en-US" altLang="zh-CN" baseline="-25000" smtClean="0"/>
              <a:t>i</a:t>
            </a:r>
            <a:r>
              <a:rPr lang="en-US" altLang="zh-CN" smtClean="0"/>
              <a:t> as a percentage of all applications accessed</a:t>
            </a:r>
            <a:endParaRPr lang="zh-CN" altLang="en-US" smtClean="0"/>
          </a:p>
        </p:txBody>
      </p:sp>
    </p:spTree>
    <p:extLst>
      <p:ext uri="{BB962C8B-B14F-4D97-AF65-F5344CB8AC3E}">
        <p14:creationId xmlns:p14="http://schemas.microsoft.com/office/powerpoint/2010/main" val="2344231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61988" y="2055813"/>
            <a:ext cx="7502525" cy="14176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23975" y="3749675"/>
            <a:ext cx="6178550" cy="16906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681694394"/>
      </p:ext>
    </p:extLst>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9679050"/>
      </p:ext>
    </p:extLst>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18238" y="109538"/>
            <a:ext cx="2011362" cy="58340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4150" y="109538"/>
            <a:ext cx="5881688" cy="58340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95278119"/>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1339858"/>
      </p:ext>
    </p:extLst>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96913" y="4251325"/>
            <a:ext cx="7502525" cy="13144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96913" y="2805113"/>
            <a:ext cx="7502525" cy="1446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662213512"/>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5240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152900" y="15240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28027563"/>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41325" y="265113"/>
            <a:ext cx="7943850" cy="110331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41325" y="1481138"/>
            <a:ext cx="3900488" cy="6175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41325" y="2098675"/>
            <a:ext cx="3900488" cy="38115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483100" y="1481138"/>
            <a:ext cx="3902075" cy="6175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483100" y="2098675"/>
            <a:ext cx="3902075" cy="38115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45903611"/>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57042335"/>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52444"/>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41325" y="263525"/>
            <a:ext cx="2903538" cy="1120775"/>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451225" y="263525"/>
            <a:ext cx="4933950" cy="56467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325" y="1384300"/>
            <a:ext cx="2903538"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74316930"/>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30375" y="4632325"/>
            <a:ext cx="5295900" cy="54610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30375" y="590550"/>
            <a:ext cx="5295900" cy="3970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30375" y="5178425"/>
            <a:ext cx="5295900" cy="7762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48411544"/>
      </p:ext>
    </p:extLst>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76200"/>
            <a:ext cx="8674100" cy="6540500"/>
          </a:xfrm>
          <a:prstGeom prst="rect">
            <a:avLst/>
          </a:prstGeom>
          <a:solidFill>
            <a:schemeClr val="bg1"/>
          </a:solidFill>
          <a:ln w="12700">
            <a:solidFill>
              <a:schemeClr val="tx1"/>
            </a:solidFill>
            <a:miter lim="800000"/>
            <a:headEnd/>
            <a:tailEnd/>
          </a:ln>
        </p:spPr>
        <p:txBody>
          <a:bodyPr wrap="none" anchor="ctr"/>
          <a:lstStyle>
            <a:lvl1pPr>
              <a:lnSpc>
                <a:spcPct val="90000"/>
              </a:lnSpc>
              <a:defRPr sz="1600">
                <a:solidFill>
                  <a:schemeClr val="tx1"/>
                </a:solidFill>
                <a:latin typeface="Arial" panose="020B0604020202020204" pitchFamily="34" charset="0"/>
              </a:defRPr>
            </a:lvl1pPr>
            <a:lvl2pPr marL="742950" indent="-285750">
              <a:lnSpc>
                <a:spcPct val="90000"/>
              </a:lnSpc>
              <a:defRPr sz="1600">
                <a:solidFill>
                  <a:schemeClr val="tx1"/>
                </a:solidFill>
                <a:latin typeface="Arial" panose="020B0604020202020204" pitchFamily="34" charset="0"/>
              </a:defRPr>
            </a:lvl2pPr>
            <a:lvl3pPr marL="1143000" indent="-228600">
              <a:lnSpc>
                <a:spcPct val="90000"/>
              </a:lnSpc>
              <a:defRPr sz="1600">
                <a:solidFill>
                  <a:schemeClr val="tx1"/>
                </a:solidFill>
                <a:latin typeface="Arial" panose="020B0604020202020204" pitchFamily="34" charset="0"/>
              </a:defRPr>
            </a:lvl3pPr>
            <a:lvl4pPr marL="1600200" indent="-228600">
              <a:lnSpc>
                <a:spcPct val="90000"/>
              </a:lnSpc>
              <a:defRPr sz="1600">
                <a:solidFill>
                  <a:schemeClr val="tx1"/>
                </a:solidFill>
                <a:latin typeface="Arial" panose="020B0604020202020204" pitchFamily="34" charset="0"/>
              </a:defRPr>
            </a:lvl4pPr>
            <a:lvl5pPr marL="2057400" indent="-228600">
              <a:lnSpc>
                <a:spcPct val="90000"/>
              </a:lnSpc>
              <a:defRPr sz="1600">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a:solidFill>
                  <a:schemeClr val="tx1"/>
                </a:solidFill>
                <a:latin typeface="Arial" panose="020B0604020202020204" pitchFamily="34" charset="0"/>
              </a:defRPr>
            </a:lvl9pPr>
          </a:lstStyle>
          <a:p>
            <a:pPr>
              <a:defRPr/>
            </a:pPr>
            <a:endParaRPr lang="zh-CN" altLang="en-US" b="1" smtClean="0">
              <a:ea typeface="SimSun" panose="02010600030101010101" pitchFamily="2" charset="-122"/>
            </a:endParaRPr>
          </a:p>
        </p:txBody>
      </p:sp>
      <p:sp>
        <p:nvSpPr>
          <p:cNvPr id="1027" name="Line 3"/>
          <p:cNvSpPr>
            <a:spLocks noChangeShapeType="1"/>
          </p:cNvSpPr>
          <p:nvPr/>
        </p:nvSpPr>
        <p:spPr bwMode="auto">
          <a:xfrm flipV="1">
            <a:off x="101600" y="1219200"/>
            <a:ext cx="8204200" cy="0"/>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 name="Rectangle 4"/>
          <p:cNvSpPr>
            <a:spLocks noGrp="1" noChangeArrowheads="1"/>
          </p:cNvSpPr>
          <p:nvPr>
            <p:ph type="title"/>
          </p:nvPr>
        </p:nvSpPr>
        <p:spPr bwMode="auto">
          <a:xfrm>
            <a:off x="184150" y="109538"/>
            <a:ext cx="8372475"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88900" tIns="44450" rIns="88900" bIns="44450" numCol="1" anchor="b" anchorCtr="0" compatLnSpc="1">
            <a:prstTxWarp prst="textNoShape">
              <a:avLst/>
            </a:prstTxWarp>
          </a:bodyPr>
          <a:lstStyle/>
          <a:p>
            <a:pPr lvl="0"/>
            <a:r>
              <a:rPr lang="en-US" altLang="zh-CN" smtClean="0"/>
              <a:t>Slide Title</a:t>
            </a:r>
          </a:p>
        </p:txBody>
      </p:sp>
      <p:sp>
        <p:nvSpPr>
          <p:cNvPr id="1029" name="Rectangle 5"/>
          <p:cNvSpPr>
            <a:spLocks noGrp="1" noChangeArrowheads="1"/>
          </p:cNvSpPr>
          <p:nvPr>
            <p:ph type="body" idx="1"/>
          </p:nvPr>
        </p:nvSpPr>
        <p:spPr bwMode="auto">
          <a:xfrm>
            <a:off x="269875" y="1379538"/>
            <a:ext cx="8215313"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88900" tIns="44450" rIns="88900" bIns="44450"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6"/>
          <p:cNvSpPr>
            <a:spLocks noChangeArrowheads="1"/>
          </p:cNvSpPr>
          <p:nvPr/>
        </p:nvSpPr>
        <p:spPr bwMode="auto">
          <a:xfrm>
            <a:off x="128588" y="76200"/>
            <a:ext cx="3206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00" tIns="44450" rIns="88900" bIns="44450">
            <a:spAutoFit/>
          </a:bodyPr>
          <a:lstStyle>
            <a:lvl1pPr defTabSz="877888">
              <a:lnSpc>
                <a:spcPct val="90000"/>
              </a:lnSpc>
              <a:defRPr sz="1600">
                <a:solidFill>
                  <a:schemeClr val="tx1"/>
                </a:solidFill>
                <a:latin typeface="Arial" panose="020B0604020202020204" pitchFamily="34" charset="0"/>
              </a:defRPr>
            </a:lvl1pPr>
            <a:lvl2pPr marL="742950" indent="-285750" defTabSz="877888">
              <a:lnSpc>
                <a:spcPct val="90000"/>
              </a:lnSpc>
              <a:defRPr sz="1600">
                <a:solidFill>
                  <a:schemeClr val="tx1"/>
                </a:solidFill>
                <a:latin typeface="Arial" panose="020B0604020202020204" pitchFamily="34" charset="0"/>
              </a:defRPr>
            </a:lvl2pPr>
            <a:lvl3pPr marL="1143000" indent="-228600" defTabSz="877888">
              <a:lnSpc>
                <a:spcPct val="90000"/>
              </a:lnSpc>
              <a:defRPr sz="1600">
                <a:solidFill>
                  <a:schemeClr val="tx1"/>
                </a:solidFill>
                <a:latin typeface="Arial" panose="020B0604020202020204" pitchFamily="34" charset="0"/>
              </a:defRPr>
            </a:lvl3pPr>
            <a:lvl4pPr marL="1600200" indent="-228600" defTabSz="877888">
              <a:lnSpc>
                <a:spcPct val="90000"/>
              </a:lnSpc>
              <a:defRPr sz="1600">
                <a:solidFill>
                  <a:schemeClr val="tx1"/>
                </a:solidFill>
                <a:latin typeface="Arial" panose="020B0604020202020204" pitchFamily="34" charset="0"/>
              </a:defRPr>
            </a:lvl4pPr>
            <a:lvl5pPr marL="2057400" indent="-228600" defTabSz="877888">
              <a:lnSpc>
                <a:spcPct val="90000"/>
              </a:lnSpc>
              <a:defRPr sz="1600">
                <a:solidFill>
                  <a:schemeClr val="tx1"/>
                </a:solidFill>
                <a:latin typeface="Arial" panose="020B0604020202020204" pitchFamily="34" charset="0"/>
              </a:defRPr>
            </a:lvl5pPr>
            <a:lvl6pPr marL="2514600" indent="-228600" defTabSz="877888" eaLnBrk="0" fontAlgn="base" hangingPunct="0">
              <a:lnSpc>
                <a:spcPct val="90000"/>
              </a:lnSpc>
              <a:spcBef>
                <a:spcPct val="0"/>
              </a:spcBef>
              <a:spcAft>
                <a:spcPct val="0"/>
              </a:spcAft>
              <a:defRPr sz="1600">
                <a:solidFill>
                  <a:schemeClr val="tx1"/>
                </a:solidFill>
                <a:latin typeface="Arial" panose="020B0604020202020204" pitchFamily="34" charset="0"/>
              </a:defRPr>
            </a:lvl6pPr>
            <a:lvl7pPr marL="2971800" indent="-228600" defTabSz="877888" eaLnBrk="0" fontAlgn="base" hangingPunct="0">
              <a:lnSpc>
                <a:spcPct val="90000"/>
              </a:lnSpc>
              <a:spcBef>
                <a:spcPct val="0"/>
              </a:spcBef>
              <a:spcAft>
                <a:spcPct val="0"/>
              </a:spcAft>
              <a:defRPr sz="1600">
                <a:solidFill>
                  <a:schemeClr val="tx1"/>
                </a:solidFill>
                <a:latin typeface="Arial" panose="020B0604020202020204" pitchFamily="34" charset="0"/>
              </a:defRPr>
            </a:lvl7pPr>
            <a:lvl8pPr marL="3429000" indent="-228600" defTabSz="877888" eaLnBrk="0" fontAlgn="base" hangingPunct="0">
              <a:lnSpc>
                <a:spcPct val="90000"/>
              </a:lnSpc>
              <a:spcBef>
                <a:spcPct val="0"/>
              </a:spcBef>
              <a:spcAft>
                <a:spcPct val="0"/>
              </a:spcAft>
              <a:defRPr sz="1600">
                <a:solidFill>
                  <a:schemeClr val="tx1"/>
                </a:solidFill>
                <a:latin typeface="Arial" panose="020B0604020202020204" pitchFamily="34" charset="0"/>
              </a:defRPr>
            </a:lvl8pPr>
            <a:lvl9pPr marL="3886200" indent="-228600" defTabSz="877888" eaLnBrk="0" fontAlgn="base" hangingPunct="0">
              <a:lnSpc>
                <a:spcPct val="90000"/>
              </a:lnSpc>
              <a:spcBef>
                <a:spcPct val="0"/>
              </a:spcBef>
              <a:spcAft>
                <a:spcPct val="0"/>
              </a:spcAft>
              <a:defRPr sz="1600">
                <a:solidFill>
                  <a:schemeClr val="tx1"/>
                </a:solidFill>
                <a:latin typeface="Arial" panose="020B0604020202020204" pitchFamily="34" charset="0"/>
              </a:defRPr>
            </a:lvl9pPr>
          </a:lstStyle>
          <a:p>
            <a:pPr>
              <a:lnSpc>
                <a:spcPct val="100000"/>
              </a:lnSpc>
              <a:defRPr/>
            </a:pPr>
            <a:r>
              <a:rPr lang="zh-CN" altLang="en-US" sz="1500" b="1" smtClean="0">
                <a:latin typeface="Book Antiqua" panose="02040602050305030304" pitchFamily="18" charset="0"/>
                <a:ea typeface="SimSun" panose="02010600030101010101" pitchFamily="2" charset="-122"/>
              </a:rPr>
              <a:t>   </a:t>
            </a:r>
          </a:p>
        </p:txBody>
      </p:sp>
      <p:sp>
        <p:nvSpPr>
          <p:cNvPr id="1031" name="Rectangle 7"/>
          <p:cNvSpPr>
            <a:spLocks noChangeArrowheads="1"/>
          </p:cNvSpPr>
          <p:nvPr/>
        </p:nvSpPr>
        <p:spPr bwMode="auto">
          <a:xfrm>
            <a:off x="7167563" y="103188"/>
            <a:ext cx="1509712" cy="280987"/>
          </a:xfrm>
          <a:prstGeom prst="rect">
            <a:avLst/>
          </a:prstGeom>
          <a:noFill/>
          <a:ln w="12700">
            <a:noFill/>
            <a:miter lim="800000"/>
            <a:headEnd/>
            <a:tailEnd/>
          </a:ln>
          <a:effectLst/>
        </p:spPr>
        <p:txBody>
          <a:bodyPr wrap="none" lIns="88900" tIns="44450" rIns="88900" bIns="44450">
            <a:spAutoFit/>
          </a:bodyPr>
          <a:lstStyle>
            <a:lvl1pPr defTabSz="877888">
              <a:defRPr sz="1600">
                <a:solidFill>
                  <a:schemeClr val="tx1"/>
                </a:solidFill>
                <a:latin typeface="Arial" panose="020B0604020202020204" pitchFamily="34" charset="0"/>
              </a:defRPr>
            </a:lvl1pPr>
            <a:lvl2pPr marL="742950" indent="-285750" defTabSz="877888">
              <a:defRPr sz="1600">
                <a:solidFill>
                  <a:schemeClr val="tx1"/>
                </a:solidFill>
                <a:latin typeface="Arial" panose="020B0604020202020204" pitchFamily="34" charset="0"/>
              </a:defRPr>
            </a:lvl2pPr>
            <a:lvl3pPr marL="1143000" indent="-228600" defTabSz="877888">
              <a:defRPr sz="1600">
                <a:solidFill>
                  <a:schemeClr val="tx1"/>
                </a:solidFill>
                <a:latin typeface="Arial" panose="020B0604020202020204" pitchFamily="34" charset="0"/>
              </a:defRPr>
            </a:lvl3pPr>
            <a:lvl4pPr marL="1600200" indent="-228600" defTabSz="877888">
              <a:defRPr sz="1600">
                <a:solidFill>
                  <a:schemeClr val="tx1"/>
                </a:solidFill>
                <a:latin typeface="Arial" panose="020B0604020202020204" pitchFamily="34" charset="0"/>
              </a:defRPr>
            </a:lvl4pPr>
            <a:lvl5pPr marL="2057400" indent="-228600" defTabSz="877888">
              <a:defRPr sz="16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1600">
                <a:solidFill>
                  <a:schemeClr val="tx1"/>
                </a:solidFill>
                <a:latin typeface="Arial" panose="020B0604020202020204" pitchFamily="34" charset="0"/>
              </a:defRPr>
            </a:lvl9pPr>
          </a:lstStyle>
          <a:p>
            <a:pPr algn="r">
              <a:lnSpc>
                <a:spcPct val="90000"/>
              </a:lnSpc>
              <a:spcBef>
                <a:spcPct val="40000"/>
              </a:spcBef>
              <a:defRPr/>
            </a:pPr>
            <a:r>
              <a:rPr lang="en-US" altLang="zh-CN" sz="1400" b="1" smtClean="0">
                <a:latin typeface="Book Antiqua" panose="02040602050305030304" pitchFamily="18" charset="0"/>
                <a:ea typeface="SimSun" panose="02010600030101010101" pitchFamily="2" charset="-122"/>
              </a:rPr>
              <a:t>DDB Design </a:t>
            </a:r>
            <a:fld id="{36EFBC9B-88ED-49FC-BEF0-94BEF43767B8}" type="slidenum">
              <a:rPr lang="en-US" altLang="zh-CN" sz="1400" b="1" smtClean="0">
                <a:latin typeface="Book Antiqua" panose="02040602050305030304" pitchFamily="18" charset="0"/>
                <a:ea typeface="SimSun" panose="02010600030101010101" pitchFamily="2" charset="-122"/>
              </a:rPr>
              <a:pPr algn="r">
                <a:lnSpc>
                  <a:spcPct val="90000"/>
                </a:lnSpc>
                <a:spcBef>
                  <a:spcPct val="40000"/>
                </a:spcBef>
                <a:defRPr/>
              </a:pPr>
              <a:t>‹#›</a:t>
            </a:fld>
            <a:endParaRPr lang="en-US" altLang="zh-CN" sz="1400" b="1" smtClean="0">
              <a:latin typeface="Book Antiqua" panose="02040602050305030304" pitchFamily="18" charset="0"/>
              <a:ea typeface="SimSun" panose="02010600030101010101" pitchFamily="2" charset="-122"/>
            </a:endParaRPr>
          </a:p>
        </p:txBody>
      </p:sp>
      <p:sp>
        <p:nvSpPr>
          <p:cNvPr id="1032" name="Rectangle 8"/>
          <p:cNvSpPr>
            <a:spLocks noChangeArrowheads="1"/>
          </p:cNvSpPr>
          <p:nvPr userDrawn="1"/>
        </p:nvSpPr>
        <p:spPr bwMode="auto">
          <a:xfrm>
            <a:off x="7270750" y="6326188"/>
            <a:ext cx="13573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90000"/>
              </a:lnSpc>
              <a:defRPr sz="1600">
                <a:solidFill>
                  <a:schemeClr val="tx1"/>
                </a:solidFill>
                <a:latin typeface="Arial" panose="020B0604020202020204" pitchFamily="34" charset="0"/>
              </a:defRPr>
            </a:lvl1pPr>
            <a:lvl2pPr marL="742950" indent="-285750">
              <a:lnSpc>
                <a:spcPct val="90000"/>
              </a:lnSpc>
              <a:defRPr sz="1600">
                <a:solidFill>
                  <a:schemeClr val="tx1"/>
                </a:solidFill>
                <a:latin typeface="Arial" panose="020B0604020202020204" pitchFamily="34" charset="0"/>
              </a:defRPr>
            </a:lvl2pPr>
            <a:lvl3pPr marL="1143000" indent="-228600">
              <a:lnSpc>
                <a:spcPct val="90000"/>
              </a:lnSpc>
              <a:defRPr sz="1600">
                <a:solidFill>
                  <a:schemeClr val="tx1"/>
                </a:solidFill>
                <a:latin typeface="Arial" panose="020B0604020202020204" pitchFamily="34" charset="0"/>
              </a:defRPr>
            </a:lvl3pPr>
            <a:lvl4pPr marL="1600200" indent="-228600">
              <a:lnSpc>
                <a:spcPct val="90000"/>
              </a:lnSpc>
              <a:defRPr sz="1600">
                <a:solidFill>
                  <a:schemeClr val="tx1"/>
                </a:solidFill>
                <a:latin typeface="Arial" panose="020B0604020202020204" pitchFamily="34" charset="0"/>
              </a:defRPr>
            </a:lvl4pPr>
            <a:lvl5pPr marL="2057400" indent="-228600">
              <a:lnSpc>
                <a:spcPct val="90000"/>
              </a:lnSpc>
              <a:defRPr sz="1600">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a:solidFill>
                  <a:schemeClr val="tx1"/>
                </a:solidFill>
                <a:latin typeface="Arial" panose="020B0604020202020204" pitchFamily="34" charset="0"/>
              </a:defRPr>
            </a:lvl9pPr>
          </a:lstStyle>
          <a:p>
            <a:pPr algn="r">
              <a:lnSpc>
                <a:spcPct val="100000"/>
              </a:lnSpc>
              <a:defRPr/>
            </a:pPr>
            <a:r>
              <a:rPr lang="zh-CN" altLang="en-US" sz="1300" b="1" smtClean="0">
                <a:latin typeface="Book Antiqua" panose="02040602050305030304" pitchFamily="18" charset="0"/>
                <a:ea typeface="SimSun" panose="02010600030101010101" pitchFamily="2" charset="-122"/>
              </a:rPr>
              <a:t> </a:t>
            </a:r>
            <a:fld id="{E5567F0D-2AEC-48C5-A232-2AF22BA18CB7}" type="datetime1">
              <a:rPr lang="zh-CN" altLang="en-US" sz="1200" smtClean="0">
                <a:ea typeface="SimSun" panose="02010600030101010101" pitchFamily="2" charset="-122"/>
              </a:rPr>
              <a:pPr algn="r">
                <a:lnSpc>
                  <a:spcPct val="100000"/>
                </a:lnSpc>
                <a:defRPr/>
              </a:pPr>
              <a:t>2019/9/24</a:t>
            </a:fld>
            <a:endParaRPr lang="en-US" altLang="zh-CN" sz="1200" smtClean="0">
              <a:ea typeface="SimSun"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ppt_x</p:attrName>
                                        </p:attrNameLst>
                                      </p:cBhvr>
                                      <p:tavLst>
                                        <p:tav tm="0">
                                          <p:val>
                                            <p:strVal val="#ppt_x-#ppt_w/2"/>
                                          </p:val>
                                        </p:tav>
                                        <p:tav tm="100000">
                                          <p:val>
                                            <p:strVal val="#ppt_x"/>
                                          </p:val>
                                        </p:tav>
                                      </p:tavLst>
                                    </p:anim>
                                    <p:anim calcmode="lin" valueType="num">
                                      <p:cBhvr>
                                        <p:cTn id="8" dur="500" fill="hold"/>
                                        <p:tgtEl>
                                          <p:spTgt spid="1027"/>
                                        </p:tgtEl>
                                        <p:attrNameLst>
                                          <p:attrName>ppt_y</p:attrName>
                                        </p:attrNameLst>
                                      </p:cBhvr>
                                      <p:tavLst>
                                        <p:tav tm="0">
                                          <p:val>
                                            <p:strVal val="#ppt_y"/>
                                          </p:val>
                                        </p:tav>
                                        <p:tav tm="100000">
                                          <p:val>
                                            <p:strVal val="#ppt_y"/>
                                          </p:val>
                                        </p:tav>
                                      </p:tavLst>
                                    </p:anim>
                                    <p:anim calcmode="lin" valueType="num">
                                      <p:cBhvr>
                                        <p:cTn id="9" dur="500" fill="hold"/>
                                        <p:tgtEl>
                                          <p:spTgt spid="1027"/>
                                        </p:tgtEl>
                                        <p:attrNameLst>
                                          <p:attrName>ppt_w</p:attrName>
                                        </p:attrNameLst>
                                      </p:cBhvr>
                                      <p:tavLst>
                                        <p:tav tm="0">
                                          <p:val>
                                            <p:fltVal val="0"/>
                                          </p:val>
                                        </p:tav>
                                        <p:tav tm="100000">
                                          <p:val>
                                            <p:strVal val="#ppt_w"/>
                                          </p:val>
                                        </p:tav>
                                      </p:tavLst>
                                    </p:anim>
                                    <p:anim calcmode="lin" valueType="num">
                                      <p:cBhvr>
                                        <p:cTn id="10" dur="500" fill="hold"/>
                                        <p:tgtEl>
                                          <p:spTgt spid="102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877888" rtl="0" eaLnBrk="0" fontAlgn="base" hangingPunct="0">
        <a:lnSpc>
          <a:spcPct val="90000"/>
        </a:lnSpc>
        <a:spcBef>
          <a:spcPct val="0"/>
        </a:spcBef>
        <a:spcAft>
          <a:spcPct val="0"/>
        </a:spcAft>
        <a:defRPr sz="2800" b="1">
          <a:solidFill>
            <a:schemeClr val="accent2"/>
          </a:solidFill>
          <a:latin typeface="+mj-lt"/>
          <a:ea typeface="+mj-ea"/>
          <a:cs typeface="+mj-cs"/>
        </a:defRPr>
      </a:lvl1pPr>
      <a:lvl2pPr algn="l" defTabSz="877888" rtl="0" eaLnBrk="0" fontAlgn="base" hangingPunct="0">
        <a:lnSpc>
          <a:spcPct val="90000"/>
        </a:lnSpc>
        <a:spcBef>
          <a:spcPct val="0"/>
        </a:spcBef>
        <a:spcAft>
          <a:spcPct val="0"/>
        </a:spcAft>
        <a:defRPr sz="2800" b="1">
          <a:solidFill>
            <a:schemeClr val="accent2"/>
          </a:solidFill>
          <a:latin typeface="Arial" pitchFamily="34" charset="0"/>
        </a:defRPr>
      </a:lvl2pPr>
      <a:lvl3pPr algn="l" defTabSz="877888" rtl="0" eaLnBrk="0" fontAlgn="base" hangingPunct="0">
        <a:lnSpc>
          <a:spcPct val="90000"/>
        </a:lnSpc>
        <a:spcBef>
          <a:spcPct val="0"/>
        </a:spcBef>
        <a:spcAft>
          <a:spcPct val="0"/>
        </a:spcAft>
        <a:defRPr sz="2800" b="1">
          <a:solidFill>
            <a:schemeClr val="accent2"/>
          </a:solidFill>
          <a:latin typeface="Arial" pitchFamily="34" charset="0"/>
        </a:defRPr>
      </a:lvl3pPr>
      <a:lvl4pPr algn="l" defTabSz="877888" rtl="0" eaLnBrk="0" fontAlgn="base" hangingPunct="0">
        <a:lnSpc>
          <a:spcPct val="90000"/>
        </a:lnSpc>
        <a:spcBef>
          <a:spcPct val="0"/>
        </a:spcBef>
        <a:spcAft>
          <a:spcPct val="0"/>
        </a:spcAft>
        <a:defRPr sz="2800" b="1">
          <a:solidFill>
            <a:schemeClr val="accent2"/>
          </a:solidFill>
          <a:latin typeface="Arial" pitchFamily="34" charset="0"/>
        </a:defRPr>
      </a:lvl4pPr>
      <a:lvl5pPr algn="l" defTabSz="877888" rtl="0" eaLnBrk="0" fontAlgn="base" hangingPunct="0">
        <a:lnSpc>
          <a:spcPct val="90000"/>
        </a:lnSpc>
        <a:spcBef>
          <a:spcPct val="0"/>
        </a:spcBef>
        <a:spcAft>
          <a:spcPct val="0"/>
        </a:spcAft>
        <a:defRPr sz="2800" b="1">
          <a:solidFill>
            <a:schemeClr val="accent2"/>
          </a:solidFill>
          <a:latin typeface="Arial" pitchFamily="34" charset="0"/>
        </a:defRPr>
      </a:lvl5pPr>
      <a:lvl6pPr marL="457200" algn="l" defTabSz="877888" rtl="0" eaLnBrk="0" fontAlgn="base" hangingPunct="0">
        <a:lnSpc>
          <a:spcPct val="90000"/>
        </a:lnSpc>
        <a:spcBef>
          <a:spcPct val="0"/>
        </a:spcBef>
        <a:spcAft>
          <a:spcPct val="0"/>
        </a:spcAft>
        <a:defRPr sz="2800" b="1">
          <a:solidFill>
            <a:schemeClr val="accent2"/>
          </a:solidFill>
          <a:latin typeface="Arial" pitchFamily="34" charset="0"/>
        </a:defRPr>
      </a:lvl6pPr>
      <a:lvl7pPr marL="914400" algn="l" defTabSz="877888" rtl="0" eaLnBrk="0" fontAlgn="base" hangingPunct="0">
        <a:lnSpc>
          <a:spcPct val="90000"/>
        </a:lnSpc>
        <a:spcBef>
          <a:spcPct val="0"/>
        </a:spcBef>
        <a:spcAft>
          <a:spcPct val="0"/>
        </a:spcAft>
        <a:defRPr sz="2800" b="1">
          <a:solidFill>
            <a:schemeClr val="accent2"/>
          </a:solidFill>
          <a:latin typeface="Arial" pitchFamily="34" charset="0"/>
        </a:defRPr>
      </a:lvl7pPr>
      <a:lvl8pPr marL="1371600" algn="l" defTabSz="877888" rtl="0" eaLnBrk="0" fontAlgn="base" hangingPunct="0">
        <a:lnSpc>
          <a:spcPct val="90000"/>
        </a:lnSpc>
        <a:spcBef>
          <a:spcPct val="0"/>
        </a:spcBef>
        <a:spcAft>
          <a:spcPct val="0"/>
        </a:spcAft>
        <a:defRPr sz="2800" b="1">
          <a:solidFill>
            <a:schemeClr val="accent2"/>
          </a:solidFill>
          <a:latin typeface="Arial" pitchFamily="34" charset="0"/>
        </a:defRPr>
      </a:lvl8pPr>
      <a:lvl9pPr marL="1828800" algn="l" defTabSz="877888" rtl="0" eaLnBrk="0" fontAlgn="base" hangingPunct="0">
        <a:lnSpc>
          <a:spcPct val="90000"/>
        </a:lnSpc>
        <a:spcBef>
          <a:spcPct val="0"/>
        </a:spcBef>
        <a:spcAft>
          <a:spcPct val="0"/>
        </a:spcAft>
        <a:defRPr sz="2800" b="1">
          <a:solidFill>
            <a:schemeClr val="accent2"/>
          </a:solidFill>
          <a:latin typeface="Arial" pitchFamily="34" charset="0"/>
        </a:defRPr>
      </a:lvl9pPr>
    </p:titleStyle>
    <p:bodyStyle>
      <a:lvl1pPr marL="274638" indent="-274638" algn="l" defTabSz="877888" rtl="0" eaLnBrk="0" fontAlgn="base" hangingPunct="0">
        <a:lnSpc>
          <a:spcPct val="90000"/>
        </a:lnSpc>
        <a:spcBef>
          <a:spcPct val="30000"/>
        </a:spcBef>
        <a:spcAft>
          <a:spcPct val="0"/>
        </a:spcAft>
        <a:buClr>
          <a:schemeClr val="tx1"/>
        </a:buClr>
        <a:buSzPct val="100000"/>
        <a:buFont typeface="Wingdings" panose="05000000000000000000" pitchFamily="2" charset="2"/>
        <a:buChar char="§"/>
        <a:defRPr sz="2400" b="1">
          <a:solidFill>
            <a:schemeClr val="tx1"/>
          </a:solidFill>
          <a:latin typeface="+mn-lt"/>
          <a:ea typeface="+mn-ea"/>
          <a:cs typeface="+mn-cs"/>
        </a:defRPr>
      </a:lvl1pPr>
      <a:lvl2pPr marL="658813" indent="-220663" algn="l" defTabSz="877888" rtl="0" eaLnBrk="0" fontAlgn="base" hangingPunct="0">
        <a:lnSpc>
          <a:spcPct val="90000"/>
        </a:lnSpc>
        <a:spcBef>
          <a:spcPct val="30000"/>
        </a:spcBef>
        <a:spcAft>
          <a:spcPct val="0"/>
        </a:spcAft>
        <a:buSzPct val="85000"/>
        <a:buFont typeface="Times New Roman" panose="02020603050405020304" pitchFamily="18" charset="0"/>
        <a:buChar char="–"/>
        <a:defRPr sz="2200" b="1">
          <a:solidFill>
            <a:schemeClr val="tx1"/>
          </a:solidFill>
          <a:latin typeface="+mn-lt"/>
        </a:defRPr>
      </a:lvl2pPr>
      <a:lvl3pPr marL="1096963" indent="-219075" algn="l" defTabSz="877888" rtl="0" eaLnBrk="0" fontAlgn="base" hangingPunct="0">
        <a:lnSpc>
          <a:spcPct val="90000"/>
        </a:lnSpc>
        <a:spcBef>
          <a:spcPct val="30000"/>
        </a:spcBef>
        <a:spcAft>
          <a:spcPct val="0"/>
        </a:spcAft>
        <a:buSzPct val="75000"/>
        <a:buFont typeface="Wingdings" panose="05000000000000000000" pitchFamily="2" charset="2"/>
        <a:buChar char="Ø"/>
        <a:defRPr sz="2000" b="1">
          <a:solidFill>
            <a:schemeClr val="tx1"/>
          </a:solidFill>
          <a:latin typeface="+mn-lt"/>
        </a:defRPr>
      </a:lvl3pPr>
      <a:lvl4pPr marL="1481138" indent="-165100" algn="l" defTabSz="877888" rtl="0" eaLnBrk="0" fontAlgn="base" hangingPunct="0">
        <a:lnSpc>
          <a:spcPct val="90000"/>
        </a:lnSpc>
        <a:spcBef>
          <a:spcPct val="30000"/>
        </a:spcBef>
        <a:spcAft>
          <a:spcPct val="0"/>
        </a:spcAft>
        <a:buSzPct val="65000"/>
        <a:buFont typeface="Wingdings" panose="05000000000000000000" pitchFamily="2" charset="2"/>
        <a:buChar char="ü"/>
        <a:defRPr sz="2000" b="1">
          <a:solidFill>
            <a:schemeClr val="tx1"/>
          </a:solidFill>
          <a:latin typeface="+mn-lt"/>
        </a:defRPr>
      </a:lvl4pPr>
      <a:lvl5pPr marL="1920875" indent="-165100" algn="l" defTabSz="877888" rtl="0" eaLnBrk="0" fontAlgn="base" hangingPunct="0">
        <a:lnSpc>
          <a:spcPct val="90000"/>
        </a:lnSpc>
        <a:spcBef>
          <a:spcPct val="30000"/>
        </a:spcBef>
        <a:spcAft>
          <a:spcPct val="0"/>
        </a:spcAft>
        <a:buSzPct val="50000"/>
        <a:buChar char="•"/>
        <a:defRPr sz="2000" b="1">
          <a:solidFill>
            <a:schemeClr val="tx1"/>
          </a:solidFill>
          <a:latin typeface="+mn-lt"/>
        </a:defRPr>
      </a:lvl5pPr>
      <a:lvl6pPr marL="2378075" indent="-165100" algn="l" defTabSz="877888" rtl="0" eaLnBrk="0" fontAlgn="base" hangingPunct="0">
        <a:lnSpc>
          <a:spcPct val="90000"/>
        </a:lnSpc>
        <a:spcBef>
          <a:spcPct val="30000"/>
        </a:spcBef>
        <a:spcAft>
          <a:spcPct val="0"/>
        </a:spcAft>
        <a:buSzPct val="50000"/>
        <a:buChar char="•"/>
        <a:defRPr sz="2000" b="1">
          <a:solidFill>
            <a:schemeClr val="tx1"/>
          </a:solidFill>
          <a:latin typeface="+mn-lt"/>
        </a:defRPr>
      </a:lvl6pPr>
      <a:lvl7pPr marL="2835275" indent="-165100" algn="l" defTabSz="877888" rtl="0" eaLnBrk="0" fontAlgn="base" hangingPunct="0">
        <a:lnSpc>
          <a:spcPct val="90000"/>
        </a:lnSpc>
        <a:spcBef>
          <a:spcPct val="30000"/>
        </a:spcBef>
        <a:spcAft>
          <a:spcPct val="0"/>
        </a:spcAft>
        <a:buSzPct val="50000"/>
        <a:buChar char="•"/>
        <a:defRPr sz="2000" b="1">
          <a:solidFill>
            <a:schemeClr val="tx1"/>
          </a:solidFill>
          <a:latin typeface="+mn-lt"/>
        </a:defRPr>
      </a:lvl7pPr>
      <a:lvl8pPr marL="3292475" indent="-165100" algn="l" defTabSz="877888" rtl="0" eaLnBrk="0" fontAlgn="base" hangingPunct="0">
        <a:lnSpc>
          <a:spcPct val="90000"/>
        </a:lnSpc>
        <a:spcBef>
          <a:spcPct val="30000"/>
        </a:spcBef>
        <a:spcAft>
          <a:spcPct val="0"/>
        </a:spcAft>
        <a:buSzPct val="50000"/>
        <a:buChar char="•"/>
        <a:defRPr sz="2000" b="1">
          <a:solidFill>
            <a:schemeClr val="tx1"/>
          </a:solidFill>
          <a:latin typeface="+mn-lt"/>
        </a:defRPr>
      </a:lvl8pPr>
      <a:lvl9pPr marL="3749675" indent="-165100" algn="l" defTabSz="877888" rtl="0" eaLnBrk="0" fontAlgn="base" hangingPunct="0">
        <a:lnSpc>
          <a:spcPct val="90000"/>
        </a:lnSpc>
        <a:spcBef>
          <a:spcPct val="30000"/>
        </a:spcBef>
        <a:spcAft>
          <a:spcPct val="0"/>
        </a:spcAft>
        <a:buSzPct val="50000"/>
        <a:buChar char="•"/>
        <a:defRPr sz="20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9.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 Id="rId9"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png"/><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9.png"/><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png"/><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3.png"/><Relationship Id="rId5" Type="http://schemas.openxmlformats.org/officeDocument/2006/relationships/oleObject" Target="../embeddings/oleObject13.bin"/><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png"/><Relationship Id="rId5" Type="http://schemas.openxmlformats.org/officeDocument/2006/relationships/oleObject" Target="../embeddings/oleObject16.bin"/><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9.png"/><Relationship Id="rId5" Type="http://schemas.openxmlformats.org/officeDocument/2006/relationships/oleObject" Target="../embeddings/oleObject19.bin"/><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8.bin"/><Relationship Id="rId5" Type="http://schemas.openxmlformats.org/officeDocument/2006/relationships/image" Target="../media/image28.png"/><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0.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ki/Partition_(databas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en.wikipedia.org/wiki/Database_schema"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84150" y="109538"/>
            <a:ext cx="8642350" cy="1103312"/>
          </a:xfrm>
        </p:spPr>
        <p:txBody>
          <a:bodyPr/>
          <a:lstStyle/>
          <a:p>
            <a:r>
              <a:rPr lang="en-US" altLang="zh-CN" sz="3200" smtClean="0">
                <a:ea typeface="SimSun" panose="02010600030101010101" pitchFamily="2" charset="-122"/>
              </a:rPr>
              <a:t>Principles of Distributed Database Systems</a:t>
            </a:r>
          </a:p>
        </p:txBody>
      </p:sp>
      <p:sp>
        <p:nvSpPr>
          <p:cNvPr id="118787" name="Rectangle 3"/>
          <p:cNvSpPr>
            <a:spLocks noGrp="1" noChangeArrowheads="1"/>
          </p:cNvSpPr>
          <p:nvPr>
            <p:ph type="body" idx="1"/>
          </p:nvPr>
        </p:nvSpPr>
        <p:spPr>
          <a:xfrm>
            <a:off x="452438" y="1617663"/>
            <a:ext cx="7993062" cy="3970337"/>
          </a:xfrm>
        </p:spPr>
        <p:txBody>
          <a:bodyPr/>
          <a:lstStyle/>
          <a:p>
            <a:endParaRPr lang="zh-CN" altLang="en-US" dirty="0" smtClean="0">
              <a:ea typeface="SimSun" panose="02010600030101010101" pitchFamily="2" charset="-122"/>
            </a:endParaRPr>
          </a:p>
          <a:p>
            <a:endParaRPr lang="zh-CN" altLang="en-US" dirty="0" smtClean="0">
              <a:ea typeface="SimSun" panose="02010600030101010101" pitchFamily="2" charset="-122"/>
            </a:endParaRPr>
          </a:p>
          <a:p>
            <a:pPr algn="ctr">
              <a:buFont typeface="Wingdings" panose="05000000000000000000" pitchFamily="2" charset="2"/>
              <a:buNone/>
            </a:pPr>
            <a:r>
              <a:rPr lang="en-US" altLang="zh-CN" sz="4400" dirty="0" smtClean="0">
                <a:ea typeface="SimSun" panose="02010600030101010101" pitchFamily="2" charset="-122"/>
              </a:rPr>
              <a:t>Lecture 3</a:t>
            </a:r>
          </a:p>
          <a:p>
            <a:pPr algn="ctr">
              <a:buFont typeface="Wingdings" panose="05000000000000000000" pitchFamily="2" charset="2"/>
              <a:buNone/>
            </a:pPr>
            <a:r>
              <a:rPr lang="en-US" altLang="zh-CN" sz="4400" dirty="0" smtClean="0">
                <a:ea typeface="SimSun" panose="02010600030101010101" pitchFamily="2" charset="-122"/>
              </a:rPr>
              <a:t>Distributed Database Design</a:t>
            </a:r>
          </a:p>
          <a:p>
            <a:pPr algn="ctr">
              <a:buFont typeface="Wingdings" panose="05000000000000000000" pitchFamily="2" charset="2"/>
              <a:buNone/>
            </a:pPr>
            <a:r>
              <a:rPr lang="zh-CN" altLang="en-US" sz="4400" dirty="0" smtClean="0">
                <a:ea typeface="楷体_GB2312" pitchFamily="49" charset="-122"/>
              </a:rPr>
              <a:t>分布式数据库设计</a:t>
            </a:r>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zh-CN" smtClean="0">
                <a:ea typeface="SimSun" panose="02010600030101010101" pitchFamily="2" charset="-122"/>
              </a:rPr>
              <a:t>Vertical Fragmentation</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36195" name="Rectangle 3"/>
          <p:cNvSpPr>
            <a:spLocks noGrp="1" noChangeArrowheads="1"/>
          </p:cNvSpPr>
          <p:nvPr>
            <p:ph type="body" idx="1"/>
          </p:nvPr>
        </p:nvSpPr>
        <p:spPr>
          <a:xfrm>
            <a:off x="304800" y="1752600"/>
            <a:ext cx="8001000" cy="3810000"/>
          </a:xfrm>
        </p:spPr>
        <p:txBody>
          <a:bodyPr/>
          <a:lstStyle/>
          <a:p>
            <a:pPr lvl="1"/>
            <a:r>
              <a:rPr lang="en-US" altLang="zh-CN" dirty="0" smtClean="0">
                <a:ea typeface="SimSun" panose="02010600030101010101" pitchFamily="2" charset="-122"/>
              </a:rPr>
              <a:t>Assume</a:t>
            </a:r>
          </a:p>
          <a:p>
            <a:pPr lvl="2"/>
            <a:r>
              <a:rPr lang="en-US" altLang="zh-CN" dirty="0" smtClean="0">
                <a:ea typeface="SimSun" panose="02010600030101010101" pitchFamily="2" charset="-122"/>
              </a:rPr>
              <a:t>Each query accesses the attributes </a:t>
            </a:r>
            <a:r>
              <a:rPr lang="en-US" altLang="zh-CN" dirty="0" smtClean="0">
                <a:solidFill>
                  <a:schemeClr val="accent2"/>
                </a:solidFill>
                <a:ea typeface="SimSun" panose="02010600030101010101" pitchFamily="2" charset="-122"/>
              </a:rPr>
              <a:t>once</a:t>
            </a:r>
            <a:r>
              <a:rPr lang="en-US" altLang="zh-CN" dirty="0" smtClean="0">
                <a:ea typeface="SimSun" panose="02010600030101010101" pitchFamily="2" charset="-122"/>
              </a:rPr>
              <a:t> during each execution.</a:t>
            </a:r>
          </a:p>
          <a:p>
            <a:pPr lvl="2"/>
            <a:r>
              <a:rPr lang="en-US" altLang="zh-CN" dirty="0" smtClean="0">
                <a:ea typeface="SimSun" panose="02010600030101010101" pitchFamily="2" charset="-122"/>
              </a:rPr>
              <a:t>following </a:t>
            </a:r>
            <a:r>
              <a:rPr lang="en-US" altLang="zh-CN" dirty="0" smtClean="0">
                <a:solidFill>
                  <a:schemeClr val="accent2"/>
                </a:solidFill>
                <a:ea typeface="SimSun" panose="02010600030101010101" pitchFamily="2" charset="-122"/>
              </a:rPr>
              <a:t>frequencies of queries at three sites</a:t>
            </a:r>
          </a:p>
          <a:p>
            <a:endParaRPr lang="zh-CN" altLang="en-US" dirty="0" smtClean="0">
              <a:ea typeface="SimSun" panose="02010600030101010101" pitchFamily="2" charset="-122"/>
            </a:endParaRPr>
          </a:p>
        </p:txBody>
      </p:sp>
      <p:sp>
        <p:nvSpPr>
          <p:cNvPr id="136196" name="Rectangle 4"/>
          <p:cNvSpPr>
            <a:spLocks noChangeArrowheads="1"/>
          </p:cNvSpPr>
          <p:nvPr/>
        </p:nvSpPr>
        <p:spPr bwMode="auto">
          <a:xfrm>
            <a:off x="2325018" y="1779618"/>
            <a:ext cx="244316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zh-CN" altLang="en-US" dirty="0">
                <a:solidFill>
                  <a:schemeClr val="accent2"/>
                </a:solidFill>
                <a:latin typeface="Comic Sans MS" panose="030F0702030302020204" pitchFamily="66" charset="0"/>
                <a:ea typeface="SimSun" panose="02010600030101010101" pitchFamily="2" charset="-122"/>
              </a:rPr>
              <a:t>(</a:t>
            </a:r>
            <a:r>
              <a:rPr lang="en-US" altLang="zh-CN" dirty="0">
                <a:solidFill>
                  <a:schemeClr val="accent2"/>
                </a:solidFill>
                <a:latin typeface="Comic Sans MS" panose="030F0702030302020204" pitchFamily="66" charset="0"/>
                <a:ea typeface="SimSun" panose="02010600030101010101" pitchFamily="2" charset="-122"/>
              </a:rPr>
              <a:t>Example 3.16)</a:t>
            </a:r>
          </a:p>
        </p:txBody>
      </p:sp>
      <p:graphicFrame>
        <p:nvGraphicFramePr>
          <p:cNvPr id="136197" name="Object 5"/>
          <p:cNvGraphicFramePr>
            <a:graphicFrameLocks noChangeAspect="1"/>
          </p:cNvGraphicFramePr>
          <p:nvPr>
            <p:extLst>
              <p:ext uri="{D42A27DB-BD31-4B8C-83A1-F6EECF244321}">
                <p14:modId xmlns:p14="http://schemas.microsoft.com/office/powerpoint/2010/main" val="3377610694"/>
              </p:ext>
            </p:extLst>
          </p:nvPr>
        </p:nvGraphicFramePr>
        <p:xfrm>
          <a:off x="2773363" y="3663950"/>
          <a:ext cx="5183187" cy="2287588"/>
        </p:xfrm>
        <a:graphic>
          <a:graphicData uri="http://schemas.openxmlformats.org/presentationml/2006/ole">
            <mc:AlternateContent xmlns:mc="http://schemas.openxmlformats.org/markup-compatibility/2006">
              <mc:Choice xmlns:v="urn:schemas-microsoft-com:vml" Requires="v">
                <p:oleObj spid="_x0000_s136303" name="BMP 图像" r:id="rId4" imgW="5372280" imgH="2369880" progId="Paint.Picture">
                  <p:embed/>
                </p:oleObj>
              </mc:Choice>
              <mc:Fallback>
                <p:oleObj name="BMP 图像" r:id="rId4" imgW="5372280" imgH="2369880" progId="Paint.Picture">
                  <p:embed/>
                  <p:pic>
                    <p:nvPicPr>
                      <p:cNvPr id="0" name="Object 5"/>
                      <p:cNvPicPr>
                        <a:picLocks noChangeAspect="1" noChangeArrowheads="1"/>
                      </p:cNvPicPr>
                      <p:nvPr/>
                    </p:nvPicPr>
                    <p:blipFill>
                      <a:blip r:embed="rId5"/>
                      <a:srcRect/>
                      <a:stretch>
                        <a:fillRect/>
                      </a:stretch>
                    </p:blipFill>
                    <p:spPr bwMode="auto">
                      <a:xfrm>
                        <a:off x="2773363" y="3663950"/>
                        <a:ext cx="5183187"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6198" name="Object 6"/>
          <p:cNvGraphicFramePr>
            <a:graphicFrameLocks noChangeAspect="1"/>
          </p:cNvGraphicFramePr>
          <p:nvPr/>
        </p:nvGraphicFramePr>
        <p:xfrm>
          <a:off x="3244850" y="2362200"/>
          <a:ext cx="1741488" cy="534988"/>
        </p:xfrm>
        <a:graphic>
          <a:graphicData uri="http://schemas.openxmlformats.org/presentationml/2006/ole">
            <mc:AlternateContent xmlns:mc="http://schemas.openxmlformats.org/markup-compatibility/2006">
              <mc:Choice xmlns:v="urn:schemas-microsoft-com:vml" Requires="v">
                <p:oleObj spid="_x0000_s136304" name="Equation" r:id="rId6" imgW="1282700" imgH="393700" progId="Equation.DSMT4">
                  <p:embed/>
                </p:oleObj>
              </mc:Choice>
              <mc:Fallback>
                <p:oleObj name="Equation" r:id="rId6" imgW="1282700" imgH="3937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4850" y="2362200"/>
                        <a:ext cx="1741488"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6199" name="Object 7"/>
          <p:cNvGraphicFramePr>
            <a:graphicFrameLocks noChangeAspect="1"/>
          </p:cNvGraphicFramePr>
          <p:nvPr>
            <p:extLst>
              <p:ext uri="{D42A27DB-BD31-4B8C-83A1-F6EECF244321}">
                <p14:modId xmlns:p14="http://schemas.microsoft.com/office/powerpoint/2010/main" val="3656327310"/>
              </p:ext>
            </p:extLst>
          </p:nvPr>
        </p:nvGraphicFramePr>
        <p:xfrm>
          <a:off x="3066256" y="6102350"/>
          <a:ext cx="2608262" cy="376237"/>
        </p:xfrm>
        <a:graphic>
          <a:graphicData uri="http://schemas.openxmlformats.org/presentationml/2006/ole">
            <mc:AlternateContent xmlns:mc="http://schemas.openxmlformats.org/markup-compatibility/2006">
              <mc:Choice xmlns:v="urn:schemas-microsoft-com:vml" Requires="v">
                <p:oleObj spid="_x0000_s136305" name="Equation" r:id="rId8" imgW="1409088" imgH="203112" progId="Equation.DSMT4">
                  <p:embed/>
                </p:oleObj>
              </mc:Choice>
              <mc:Fallback>
                <p:oleObj name="Equation" r:id="rId8" imgW="1409088" imgH="203112"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6256" y="6102350"/>
                        <a:ext cx="2608262" cy="376237"/>
                      </a:xfrm>
                      <a:prstGeom prst="rect">
                        <a:avLst/>
                      </a:prstGeom>
                      <a:noFill/>
                      <a:ln>
                        <a:noFill/>
                      </a:ln>
                      <a:effectLst/>
                      <a:extLst/>
                    </p:spPr>
                  </p:pic>
                </p:oleObj>
              </mc:Fallback>
            </mc:AlternateContent>
          </a:graphicData>
        </a:graphic>
      </p:graphicFrame>
      <p:sp>
        <p:nvSpPr>
          <p:cNvPr id="136200" name="矩形 7"/>
          <p:cNvSpPr>
            <a:spLocks noChangeArrowheads="1"/>
          </p:cNvSpPr>
          <p:nvPr/>
        </p:nvSpPr>
        <p:spPr bwMode="auto">
          <a:xfrm>
            <a:off x="269875" y="1308100"/>
            <a:ext cx="628248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dirty="0">
                <a:solidFill>
                  <a:schemeClr val="accent2"/>
                </a:solidFill>
                <a:ea typeface="SimSun" panose="02010600030101010101" pitchFamily="2" charset="-122"/>
              </a:rPr>
              <a:t>Attribute affinity matrix </a:t>
            </a:r>
            <a:r>
              <a:rPr lang="en-US" altLang="zh-CN" dirty="0" smtClean="0">
                <a:solidFill>
                  <a:schemeClr val="accent2"/>
                </a:solidFill>
                <a:ea typeface="SimSun" panose="02010600030101010101" pitchFamily="2" charset="-122"/>
              </a:rPr>
              <a:t>(</a:t>
            </a:r>
            <a:r>
              <a:rPr lang="zh-CN" altLang="en-US" dirty="0" smtClean="0">
                <a:solidFill>
                  <a:schemeClr val="accent2"/>
                </a:solidFill>
                <a:ea typeface="SimSun" panose="02010600030101010101" pitchFamily="2" charset="-122"/>
              </a:rPr>
              <a:t>属性亲和度矩阵</a:t>
            </a:r>
            <a:r>
              <a:rPr lang="en-US" altLang="zh-CN" dirty="0" smtClean="0">
                <a:solidFill>
                  <a:schemeClr val="accent2"/>
                </a:solidFill>
                <a:ea typeface="SimSun" panose="02010600030101010101" pitchFamily="2" charset="-122"/>
              </a:rPr>
              <a:t>).</a:t>
            </a:r>
            <a:endParaRPr lang="zh-CN" altLang="en-US" dirty="0">
              <a:solidFill>
                <a:schemeClr val="accent2"/>
              </a:solidFill>
              <a:ea typeface="SimSun" panose="02010600030101010101" pitchFamily="2" charset="-122"/>
            </a:endParaRPr>
          </a:p>
        </p:txBody>
      </p:sp>
      <p:sp>
        <p:nvSpPr>
          <p:cNvPr id="2" name="文本框 1"/>
          <p:cNvSpPr txBox="1"/>
          <p:nvPr/>
        </p:nvSpPr>
        <p:spPr>
          <a:xfrm>
            <a:off x="1691520" y="3082985"/>
            <a:ext cx="2749471" cy="400110"/>
          </a:xfrm>
          <a:prstGeom prst="rect">
            <a:avLst/>
          </a:prstGeom>
          <a:noFill/>
        </p:spPr>
        <p:txBody>
          <a:bodyPr wrap="none" rtlCol="0">
            <a:spAutoFit/>
          </a:bodyPr>
          <a:lstStyle/>
          <a:p>
            <a:r>
              <a:rPr lang="zh-CN" altLang="en-US" sz="2000" dirty="0" smtClean="0"/>
              <a:t>查询访问每个节点频率</a:t>
            </a:r>
            <a:endParaRPr lang="zh-CN" altLang="en-US" sz="2000" dirty="0"/>
          </a:p>
        </p:txBody>
      </p:sp>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mtClean="0">
                <a:ea typeface="SimSun" panose="02010600030101010101" pitchFamily="2" charset="-122"/>
              </a:rPr>
              <a:t>Vertical Fragmentation</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38243" name="Rectangle 3"/>
          <p:cNvSpPr>
            <a:spLocks noGrp="1" noChangeArrowheads="1"/>
          </p:cNvSpPr>
          <p:nvPr>
            <p:ph type="body" idx="1"/>
          </p:nvPr>
        </p:nvSpPr>
        <p:spPr>
          <a:xfrm>
            <a:off x="0" y="1462386"/>
            <a:ext cx="7649705" cy="635000"/>
          </a:xfrm>
        </p:spPr>
        <p:txBody>
          <a:bodyPr/>
          <a:lstStyle/>
          <a:p>
            <a:pPr lvl="1"/>
            <a:r>
              <a:rPr lang="zh-CN" altLang="en-US" sz="2800" dirty="0">
                <a:ea typeface="SimSun" panose="02010600030101010101" pitchFamily="2" charset="-122"/>
              </a:rPr>
              <a:t>属性亲和度</a:t>
            </a:r>
            <a:r>
              <a:rPr lang="zh-CN" altLang="en-US" sz="2800" dirty="0" smtClean="0">
                <a:ea typeface="SimSun" panose="02010600030101010101" pitchFamily="2" charset="-122"/>
              </a:rPr>
              <a:t>矩阵（</a:t>
            </a:r>
            <a:r>
              <a:rPr lang="en-US" altLang="zh-CN" sz="2800" dirty="0" smtClean="0">
                <a:ea typeface="SimSun" panose="02010600030101010101" pitchFamily="2" charset="-122"/>
              </a:rPr>
              <a:t>AA</a:t>
            </a:r>
            <a:r>
              <a:rPr lang="zh-CN" altLang="en-US" sz="2800" dirty="0" smtClean="0">
                <a:ea typeface="SimSun" panose="02010600030101010101" pitchFamily="2" charset="-122"/>
              </a:rPr>
              <a:t>）</a:t>
            </a:r>
            <a:r>
              <a:rPr lang="en-US" altLang="zh-CN" sz="2800" dirty="0" smtClean="0">
                <a:ea typeface="SimSun" panose="02010600030101010101" pitchFamily="2" charset="-122"/>
              </a:rPr>
              <a:t> </a:t>
            </a:r>
            <a:r>
              <a:rPr lang="zh-CN" altLang="en-US" sz="2800" dirty="0" smtClean="0">
                <a:ea typeface="SimSun" panose="02010600030101010101" pitchFamily="2" charset="-122"/>
              </a:rPr>
              <a:t>计算方法</a:t>
            </a:r>
            <a:endParaRPr lang="en-US" altLang="zh-CN" sz="2800" dirty="0" smtClean="0">
              <a:ea typeface="SimSun" panose="02010600030101010101" pitchFamily="2" charset="-122"/>
            </a:endParaRPr>
          </a:p>
          <a:p>
            <a:endParaRPr lang="zh-CN" altLang="en-US" sz="2800" dirty="0" smtClean="0">
              <a:ea typeface="SimSun" panose="02010600030101010101" pitchFamily="2" charset="-122"/>
            </a:endParaRPr>
          </a:p>
        </p:txBody>
      </p:sp>
      <p:sp>
        <p:nvSpPr>
          <p:cNvPr id="138244" name="Rectangle 4"/>
          <p:cNvSpPr>
            <a:spLocks noChangeArrowheads="1"/>
          </p:cNvSpPr>
          <p:nvPr/>
        </p:nvSpPr>
        <p:spPr bwMode="auto">
          <a:xfrm>
            <a:off x="5770563" y="593725"/>
            <a:ext cx="26003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zh-CN" altLang="en-US">
                <a:solidFill>
                  <a:schemeClr val="accent2"/>
                </a:solidFill>
                <a:latin typeface="Comic Sans MS" panose="030F0702030302020204" pitchFamily="66" charset="0"/>
                <a:ea typeface="SimSun" panose="02010600030101010101" pitchFamily="2" charset="-122"/>
              </a:rPr>
              <a:t>(</a:t>
            </a:r>
            <a:r>
              <a:rPr lang="en-US" altLang="zh-CN">
                <a:solidFill>
                  <a:schemeClr val="accent2"/>
                </a:solidFill>
                <a:latin typeface="Comic Sans MS" panose="030F0702030302020204" pitchFamily="66" charset="0"/>
                <a:ea typeface="SimSun" panose="02010600030101010101" pitchFamily="2" charset="-122"/>
              </a:rPr>
              <a:t>Example cont’d)</a:t>
            </a:r>
          </a:p>
        </p:txBody>
      </p:sp>
      <p:graphicFrame>
        <p:nvGraphicFramePr>
          <p:cNvPr id="138245" name="Object 5"/>
          <p:cNvGraphicFramePr>
            <a:graphicFrameLocks noChangeAspect="1"/>
          </p:cNvGraphicFramePr>
          <p:nvPr>
            <p:extLst>
              <p:ext uri="{D42A27DB-BD31-4B8C-83A1-F6EECF244321}">
                <p14:modId xmlns:p14="http://schemas.microsoft.com/office/powerpoint/2010/main" val="3507182051"/>
              </p:ext>
            </p:extLst>
          </p:nvPr>
        </p:nvGraphicFramePr>
        <p:xfrm>
          <a:off x="295272" y="1996281"/>
          <a:ext cx="7835900" cy="2366963"/>
        </p:xfrm>
        <a:graphic>
          <a:graphicData uri="http://schemas.openxmlformats.org/presentationml/2006/ole">
            <mc:AlternateContent xmlns:mc="http://schemas.openxmlformats.org/markup-compatibility/2006">
              <mc:Choice xmlns:v="urn:schemas-microsoft-com:vml" Requires="v">
                <p:oleObj spid="_x0000_s138304" name="BMP 图像" r:id="rId4" imgW="6466667" imgH="1952898" progId="Paint.Picture">
                  <p:embed/>
                </p:oleObj>
              </mc:Choice>
              <mc:Fallback>
                <p:oleObj name="BMP 图像" r:id="rId4" imgW="6466667" imgH="1952898"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272" y="1996281"/>
                        <a:ext cx="7835900" cy="236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7"/>
          <p:cNvSpPr txBox="1">
            <a:spLocks noChangeArrowheads="1"/>
          </p:cNvSpPr>
          <p:nvPr/>
        </p:nvSpPr>
        <p:spPr bwMode="auto">
          <a:xfrm>
            <a:off x="468982" y="4643157"/>
            <a:ext cx="701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b="0" dirty="0">
                <a:ea typeface="SimSun" panose="02010600030101010101" pitchFamily="2" charset="-122"/>
              </a:rPr>
              <a:t>e.g. </a:t>
            </a:r>
            <a:r>
              <a:rPr lang="en-US" altLang="zh-CN" sz="2000" b="0" dirty="0" err="1">
                <a:ea typeface="SimSun" panose="02010600030101010101" pitchFamily="2" charset="-122"/>
              </a:rPr>
              <a:t>aff</a:t>
            </a:r>
            <a:r>
              <a:rPr lang="en-US" altLang="zh-CN" sz="2000" b="0" dirty="0">
                <a:ea typeface="SimSun" panose="02010600030101010101" pitchFamily="2" charset="-122"/>
              </a:rPr>
              <a:t>(A</a:t>
            </a:r>
            <a:r>
              <a:rPr lang="en-US" altLang="zh-CN" sz="2000" b="0" baseline="-25000" dirty="0">
                <a:ea typeface="SimSun" panose="02010600030101010101" pitchFamily="2" charset="-122"/>
              </a:rPr>
              <a:t>1</a:t>
            </a:r>
            <a:r>
              <a:rPr lang="en-US" altLang="zh-CN" sz="2000" b="0" dirty="0">
                <a:ea typeface="SimSun" panose="02010600030101010101" pitchFamily="2" charset="-122"/>
              </a:rPr>
              <a:t>,A</a:t>
            </a:r>
            <a:r>
              <a:rPr lang="en-US" altLang="zh-CN" sz="2000" b="0" baseline="-25000" dirty="0">
                <a:ea typeface="SimSun" panose="02010600030101010101" pitchFamily="2" charset="-122"/>
              </a:rPr>
              <a:t>3</a:t>
            </a:r>
            <a:r>
              <a:rPr lang="en-US" altLang="zh-CN" sz="2000" b="0" dirty="0">
                <a:ea typeface="SimSun" panose="02010600030101010101" pitchFamily="2" charset="-122"/>
              </a:rPr>
              <a:t>)=acc1(q</a:t>
            </a:r>
            <a:r>
              <a:rPr lang="en-US" altLang="zh-CN" sz="2000" b="0" baseline="-25000" dirty="0">
                <a:ea typeface="SimSun" panose="02010600030101010101" pitchFamily="2" charset="-122"/>
              </a:rPr>
              <a:t>1</a:t>
            </a:r>
            <a:r>
              <a:rPr lang="en-US" altLang="zh-CN" sz="2000" b="0" dirty="0">
                <a:ea typeface="SimSun" panose="02010600030101010101" pitchFamily="2" charset="-122"/>
              </a:rPr>
              <a:t>)*rel</a:t>
            </a:r>
            <a:r>
              <a:rPr lang="en-US" altLang="zh-CN" sz="2000" b="0" baseline="-25000" dirty="0">
                <a:ea typeface="SimSun" panose="02010600030101010101" pitchFamily="2" charset="-122"/>
              </a:rPr>
              <a:t>1</a:t>
            </a:r>
            <a:r>
              <a:rPr lang="en-US" altLang="zh-CN" sz="2000" b="0" dirty="0">
                <a:ea typeface="SimSun" panose="02010600030101010101" pitchFamily="2" charset="-122"/>
              </a:rPr>
              <a:t>(s</a:t>
            </a:r>
            <a:r>
              <a:rPr lang="en-US" altLang="zh-CN" sz="2000" b="0" baseline="-25000" dirty="0">
                <a:ea typeface="SimSun" panose="02010600030101010101" pitchFamily="2" charset="-122"/>
              </a:rPr>
              <a:t>1</a:t>
            </a:r>
            <a:r>
              <a:rPr lang="en-US" altLang="zh-CN" sz="2000" b="0" dirty="0">
                <a:ea typeface="SimSun" panose="02010600030101010101" pitchFamily="2" charset="-122"/>
              </a:rPr>
              <a:t>)+ acc2(q</a:t>
            </a:r>
            <a:r>
              <a:rPr lang="en-US" altLang="zh-CN" sz="2000" b="0" baseline="-25000" dirty="0">
                <a:ea typeface="SimSun" panose="02010600030101010101" pitchFamily="2" charset="-122"/>
              </a:rPr>
              <a:t>1</a:t>
            </a:r>
            <a:r>
              <a:rPr lang="en-US" altLang="zh-CN" sz="2000" b="0" dirty="0">
                <a:ea typeface="SimSun" panose="02010600030101010101" pitchFamily="2" charset="-122"/>
              </a:rPr>
              <a:t>) *rel</a:t>
            </a:r>
            <a:r>
              <a:rPr lang="en-US" altLang="zh-CN" sz="2000" b="0" baseline="-25000" dirty="0">
                <a:ea typeface="SimSun" panose="02010600030101010101" pitchFamily="2" charset="-122"/>
              </a:rPr>
              <a:t>1</a:t>
            </a:r>
            <a:r>
              <a:rPr lang="en-US" altLang="zh-CN" sz="2000" b="0" dirty="0">
                <a:ea typeface="SimSun" panose="02010600030101010101" pitchFamily="2" charset="-122"/>
              </a:rPr>
              <a:t>(s</a:t>
            </a:r>
            <a:r>
              <a:rPr lang="en-US" altLang="zh-CN" sz="2000" b="0" baseline="-25000" dirty="0">
                <a:ea typeface="SimSun" panose="02010600030101010101" pitchFamily="2" charset="-122"/>
              </a:rPr>
              <a:t>2</a:t>
            </a:r>
            <a:r>
              <a:rPr lang="en-US" altLang="zh-CN" sz="2000" b="0" dirty="0">
                <a:ea typeface="SimSun" panose="02010600030101010101" pitchFamily="2" charset="-122"/>
              </a:rPr>
              <a:t>)</a:t>
            </a:r>
          </a:p>
          <a:p>
            <a:pPr>
              <a:spcBef>
                <a:spcPct val="0"/>
              </a:spcBef>
              <a:buClrTx/>
              <a:buSzTx/>
              <a:buFontTx/>
              <a:buNone/>
            </a:pPr>
            <a:r>
              <a:rPr lang="en-US" altLang="zh-CN" sz="2000" b="0" dirty="0">
                <a:ea typeface="SimSun" panose="02010600030101010101" pitchFamily="2" charset="-122"/>
              </a:rPr>
              <a:t>		 +acc3(q</a:t>
            </a:r>
            <a:r>
              <a:rPr lang="en-US" altLang="zh-CN" sz="2000" b="0" baseline="-25000" dirty="0">
                <a:ea typeface="SimSun" panose="02010600030101010101" pitchFamily="2" charset="-122"/>
              </a:rPr>
              <a:t>1</a:t>
            </a:r>
            <a:r>
              <a:rPr lang="en-US" altLang="zh-CN" sz="2000" b="0" dirty="0">
                <a:ea typeface="SimSun" panose="02010600030101010101" pitchFamily="2" charset="-122"/>
              </a:rPr>
              <a:t>) *rel</a:t>
            </a:r>
            <a:r>
              <a:rPr lang="en-US" altLang="zh-CN" sz="2000" b="0" baseline="-25000" dirty="0">
                <a:ea typeface="SimSun" panose="02010600030101010101" pitchFamily="2" charset="-122"/>
              </a:rPr>
              <a:t>1</a:t>
            </a:r>
            <a:r>
              <a:rPr lang="en-US" altLang="zh-CN" sz="2000" b="0" dirty="0">
                <a:ea typeface="SimSun" panose="02010600030101010101" pitchFamily="2" charset="-122"/>
              </a:rPr>
              <a:t>(s</a:t>
            </a:r>
            <a:r>
              <a:rPr lang="en-US" altLang="zh-CN" sz="2000" b="0" baseline="-25000" dirty="0">
                <a:ea typeface="SimSun" panose="02010600030101010101" pitchFamily="2" charset="-122"/>
              </a:rPr>
              <a:t>3</a:t>
            </a:r>
            <a:r>
              <a:rPr lang="en-US" altLang="zh-CN" sz="2000" b="0" dirty="0">
                <a:ea typeface="SimSun" panose="02010600030101010101" pitchFamily="2" charset="-122"/>
              </a:rPr>
              <a:t>) =15*1+20*1+10*1</a:t>
            </a:r>
            <a:endParaRPr lang="zh-CN" altLang="en-US" sz="2000" b="0" dirty="0">
              <a:ea typeface="SimSun" panose="02010600030101010101" pitchFamily="2" charset="-122"/>
            </a:endParaRPr>
          </a:p>
        </p:txBody>
      </p:sp>
      <p:sp>
        <p:nvSpPr>
          <p:cNvPr id="153608" name="Text Box 8"/>
          <p:cNvSpPr txBox="1">
            <a:spLocks noChangeArrowheads="1"/>
          </p:cNvSpPr>
          <p:nvPr/>
        </p:nvSpPr>
        <p:spPr bwMode="auto">
          <a:xfrm>
            <a:off x="812850" y="5561806"/>
            <a:ext cx="2343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b="0" dirty="0">
                <a:ea typeface="SimSun" panose="02010600030101010101" pitchFamily="2" charset="-122"/>
              </a:rPr>
              <a:t>e.g. </a:t>
            </a:r>
            <a:r>
              <a:rPr lang="en-US" altLang="zh-CN" sz="2000" b="0" dirty="0" err="1">
                <a:ea typeface="SimSun" panose="02010600030101010101" pitchFamily="2" charset="-122"/>
              </a:rPr>
              <a:t>aff</a:t>
            </a:r>
            <a:r>
              <a:rPr lang="en-US" altLang="zh-CN" sz="2000" b="0" dirty="0">
                <a:ea typeface="SimSun" panose="02010600030101010101" pitchFamily="2" charset="-122"/>
              </a:rPr>
              <a:t>(A</a:t>
            </a:r>
            <a:r>
              <a:rPr lang="en-US" altLang="zh-CN" sz="2000" b="0" baseline="-25000" dirty="0">
                <a:ea typeface="SimSun" panose="02010600030101010101" pitchFamily="2" charset="-122"/>
              </a:rPr>
              <a:t>2</a:t>
            </a:r>
            <a:r>
              <a:rPr lang="en-US" altLang="zh-CN" sz="2000" b="0" dirty="0">
                <a:ea typeface="SimSun" panose="02010600030101010101" pitchFamily="2" charset="-122"/>
              </a:rPr>
              <a:t>,A</a:t>
            </a:r>
            <a:r>
              <a:rPr lang="en-US" altLang="zh-CN" sz="2000" b="0" baseline="-25000" dirty="0">
                <a:ea typeface="SimSun" panose="02010600030101010101" pitchFamily="2" charset="-122"/>
              </a:rPr>
              <a:t>4</a:t>
            </a:r>
            <a:r>
              <a:rPr lang="en-US" altLang="zh-CN" sz="2000" b="0" dirty="0">
                <a:ea typeface="SimSun" panose="02010600030101010101" pitchFamily="2" charset="-122"/>
              </a:rPr>
              <a:t>)</a:t>
            </a:r>
            <a:r>
              <a:rPr lang="en-US" altLang="zh-CN" sz="2000" b="0" dirty="0">
                <a:ea typeface="SimSun" panose="02010600030101010101" pitchFamily="2" charset="-122"/>
                <a:sym typeface="Symbol" panose="05050102010706020507" pitchFamily="18" charset="2"/>
              </a:rPr>
              <a:t> q</a:t>
            </a:r>
            <a:r>
              <a:rPr lang="en-US" altLang="zh-CN" sz="2000" b="0" baseline="-25000" dirty="0">
                <a:ea typeface="SimSun" panose="02010600030101010101" pitchFamily="2" charset="-122"/>
                <a:sym typeface="Symbol" panose="05050102010706020507" pitchFamily="18" charset="2"/>
              </a:rPr>
              <a:t>3</a:t>
            </a:r>
          </a:p>
          <a:p>
            <a:pPr>
              <a:spcBef>
                <a:spcPct val="0"/>
              </a:spcBef>
              <a:buClrTx/>
              <a:buSzTx/>
              <a:buFontTx/>
              <a:buNone/>
            </a:pPr>
            <a:r>
              <a:rPr lang="en-US" altLang="zh-CN" sz="2000" b="0" dirty="0">
                <a:ea typeface="SimSun" panose="02010600030101010101" pitchFamily="2" charset="-122"/>
                <a:sym typeface="Symbol" panose="05050102010706020507" pitchFamily="18" charset="2"/>
              </a:rPr>
              <a:t>e.g. </a:t>
            </a:r>
            <a:r>
              <a:rPr lang="en-US" altLang="zh-CN" sz="2000" b="0" dirty="0" err="1">
                <a:ea typeface="SimSun" panose="02010600030101010101" pitchFamily="2" charset="-122"/>
                <a:sym typeface="Symbol" panose="05050102010706020507" pitchFamily="18" charset="2"/>
              </a:rPr>
              <a:t>aff</a:t>
            </a:r>
            <a:r>
              <a:rPr lang="en-US" altLang="zh-CN" sz="2000" b="0" dirty="0">
                <a:ea typeface="SimSun" panose="02010600030101010101" pitchFamily="2" charset="-122"/>
                <a:sym typeface="Symbol" panose="05050102010706020507" pitchFamily="18" charset="2"/>
              </a:rPr>
              <a:t>(A</a:t>
            </a:r>
            <a:r>
              <a:rPr lang="en-US" altLang="zh-CN" sz="2000" b="0" baseline="-25000" dirty="0">
                <a:ea typeface="SimSun" panose="02010600030101010101" pitchFamily="2" charset="-122"/>
                <a:sym typeface="Symbol" panose="05050102010706020507" pitchFamily="18" charset="2"/>
              </a:rPr>
              <a:t>3</a:t>
            </a:r>
            <a:r>
              <a:rPr lang="en-US" altLang="zh-CN" sz="2000" b="0" dirty="0">
                <a:ea typeface="SimSun" panose="02010600030101010101" pitchFamily="2" charset="-122"/>
                <a:sym typeface="Symbol" panose="05050102010706020507" pitchFamily="18" charset="2"/>
              </a:rPr>
              <a:t>,A</a:t>
            </a:r>
            <a:r>
              <a:rPr lang="en-US" altLang="zh-CN" sz="2000" b="0" baseline="-25000" dirty="0">
                <a:ea typeface="SimSun" panose="02010600030101010101" pitchFamily="2" charset="-122"/>
                <a:sym typeface="Symbol" panose="05050102010706020507" pitchFamily="18" charset="2"/>
              </a:rPr>
              <a:t>4</a:t>
            </a:r>
            <a:r>
              <a:rPr lang="en-US" altLang="zh-CN" sz="2000" b="0" dirty="0">
                <a:ea typeface="SimSun" panose="02010600030101010101" pitchFamily="2" charset="-122"/>
                <a:sym typeface="Symbol" panose="05050102010706020507" pitchFamily="18" charset="2"/>
              </a:rPr>
              <a:t>)  q</a:t>
            </a:r>
            <a:r>
              <a:rPr lang="en-US" altLang="zh-CN" sz="2000" b="0" baseline="-25000" dirty="0">
                <a:ea typeface="SimSun" panose="02010600030101010101" pitchFamily="2" charset="-122"/>
                <a:sym typeface="Symbol" panose="05050102010706020507" pitchFamily="18" charset="2"/>
              </a:rPr>
              <a:t>4</a:t>
            </a:r>
          </a:p>
        </p:txBody>
      </p:sp>
      <p:sp>
        <p:nvSpPr>
          <p:cNvPr id="138248" name="Line 10"/>
          <p:cNvSpPr>
            <a:spLocks noChangeShapeType="1"/>
          </p:cNvSpPr>
          <p:nvPr/>
        </p:nvSpPr>
        <p:spPr bwMode="auto">
          <a:xfrm>
            <a:off x="1631035" y="2804170"/>
            <a:ext cx="228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49" name="Line 11"/>
          <p:cNvSpPr>
            <a:spLocks noChangeShapeType="1"/>
          </p:cNvSpPr>
          <p:nvPr/>
        </p:nvSpPr>
        <p:spPr bwMode="auto">
          <a:xfrm>
            <a:off x="945235" y="2804170"/>
            <a:ext cx="228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组合 12"/>
          <p:cNvGrpSpPr>
            <a:grpSpLocks/>
          </p:cNvGrpSpPr>
          <p:nvPr/>
        </p:nvGrpSpPr>
        <p:grpSpPr bwMode="auto">
          <a:xfrm>
            <a:off x="3531273" y="2588270"/>
            <a:ext cx="914400" cy="0"/>
            <a:chOff x="3656013" y="2951160"/>
            <a:chExt cx="914400" cy="0"/>
          </a:xfrm>
        </p:grpSpPr>
        <p:sp>
          <p:nvSpPr>
            <p:cNvPr id="138258" name="Line 10"/>
            <p:cNvSpPr>
              <a:spLocks noChangeShapeType="1"/>
            </p:cNvSpPr>
            <p:nvPr/>
          </p:nvSpPr>
          <p:spPr bwMode="auto">
            <a:xfrm>
              <a:off x="4341812" y="3022598"/>
              <a:ext cx="228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59" name="Line 11"/>
            <p:cNvSpPr>
              <a:spLocks noChangeShapeType="1"/>
            </p:cNvSpPr>
            <p:nvPr/>
          </p:nvSpPr>
          <p:spPr bwMode="auto">
            <a:xfrm>
              <a:off x="3656012" y="3022598"/>
              <a:ext cx="228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60" name="Line 10"/>
            <p:cNvSpPr>
              <a:spLocks noChangeShapeType="1"/>
            </p:cNvSpPr>
            <p:nvPr/>
          </p:nvSpPr>
          <p:spPr bwMode="auto">
            <a:xfrm>
              <a:off x="3984622" y="3022598"/>
              <a:ext cx="228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组合 16"/>
          <p:cNvGrpSpPr>
            <a:grpSpLocks/>
          </p:cNvGrpSpPr>
          <p:nvPr/>
        </p:nvGrpSpPr>
        <p:grpSpPr bwMode="auto">
          <a:xfrm>
            <a:off x="6078079" y="2444254"/>
            <a:ext cx="1143000" cy="928688"/>
            <a:chOff x="6199200" y="2665408"/>
            <a:chExt cx="1143008" cy="928694"/>
          </a:xfrm>
        </p:grpSpPr>
        <p:sp>
          <p:nvSpPr>
            <p:cNvPr id="14" name="椭圆 13"/>
            <p:cNvSpPr/>
            <p:nvPr/>
          </p:nvSpPr>
          <p:spPr bwMode="auto">
            <a:xfrm>
              <a:off x="6985017" y="2665408"/>
              <a:ext cx="357191" cy="214314"/>
            </a:xfrm>
            <a:prstGeom prst="ellipse">
              <a:avLst/>
            </a:prstGeom>
            <a:solidFill>
              <a:schemeClr val="tx2">
                <a:lumMod val="50000"/>
                <a:lumOff val="50000"/>
                <a:alpha val="29000"/>
              </a:schemeClr>
            </a:solidFill>
            <a:ln w="12700" cap="flat" cmpd="sng" algn="ctr">
              <a:solidFill>
                <a:schemeClr val="tx1"/>
              </a:solidFill>
              <a:prstDash val="solid"/>
              <a:round/>
              <a:headEnd type="none" w="med" len="med"/>
              <a:tailEnd type="none" w="med" len="med"/>
            </a:ln>
            <a:effectLst/>
          </p:spPr>
          <p:txBody>
            <a:bodyPr/>
            <a:lstStyle/>
            <a:p>
              <a:pPr>
                <a:lnSpc>
                  <a:spcPct val="90000"/>
                </a:lnSpc>
                <a:defRPr/>
              </a:pPr>
              <a:endParaRPr lang="zh-CN" altLang="en-US" b="1">
                <a:ea typeface="SimSun" pitchFamily="2" charset="-122"/>
              </a:endParaRPr>
            </a:p>
          </p:txBody>
        </p:sp>
        <p:sp>
          <p:nvSpPr>
            <p:cNvPr id="16" name="椭圆 15"/>
            <p:cNvSpPr/>
            <p:nvPr/>
          </p:nvSpPr>
          <p:spPr bwMode="auto">
            <a:xfrm>
              <a:off x="6199200" y="3379788"/>
              <a:ext cx="357189" cy="214314"/>
            </a:xfrm>
            <a:prstGeom prst="ellipse">
              <a:avLst/>
            </a:prstGeom>
            <a:solidFill>
              <a:schemeClr val="tx2">
                <a:lumMod val="50000"/>
                <a:lumOff val="50000"/>
                <a:alpha val="29000"/>
              </a:schemeClr>
            </a:solidFill>
            <a:ln w="12700" cap="flat" cmpd="sng" algn="ctr">
              <a:solidFill>
                <a:schemeClr val="tx1"/>
              </a:solidFill>
              <a:prstDash val="solid"/>
              <a:round/>
              <a:headEnd type="none" w="med" len="med"/>
              <a:tailEnd type="none" w="med" len="med"/>
            </a:ln>
            <a:effectLst/>
          </p:spPr>
          <p:txBody>
            <a:bodyPr/>
            <a:lstStyle/>
            <a:p>
              <a:pPr>
                <a:lnSpc>
                  <a:spcPct val="90000"/>
                </a:lnSpc>
                <a:defRPr/>
              </a:pPr>
              <a:endParaRPr lang="zh-CN" altLang="en-US" b="1">
                <a:ea typeface="SimSun" pitchFamily="2" charset="-122"/>
              </a:endParaRPr>
            </a:p>
          </p:txBody>
        </p:sp>
      </p:grpSp>
      <p:grpSp>
        <p:nvGrpSpPr>
          <p:cNvPr id="4" name="组合 17"/>
          <p:cNvGrpSpPr>
            <a:grpSpLocks/>
          </p:cNvGrpSpPr>
          <p:nvPr/>
        </p:nvGrpSpPr>
        <p:grpSpPr bwMode="auto">
          <a:xfrm>
            <a:off x="6506704" y="2801442"/>
            <a:ext cx="1143000" cy="928687"/>
            <a:chOff x="6199200" y="2665408"/>
            <a:chExt cx="1143008" cy="928694"/>
          </a:xfrm>
        </p:grpSpPr>
        <p:sp>
          <p:nvSpPr>
            <p:cNvPr id="138254" name="椭圆 18"/>
            <p:cNvSpPr>
              <a:spLocks noChangeArrowheads="1"/>
            </p:cNvSpPr>
            <p:nvPr/>
          </p:nvSpPr>
          <p:spPr bwMode="auto">
            <a:xfrm>
              <a:off x="6985018" y="2665408"/>
              <a:ext cx="357190" cy="214314"/>
            </a:xfrm>
            <a:prstGeom prst="ellipse">
              <a:avLst/>
            </a:prstGeom>
            <a:solidFill>
              <a:srgbClr val="FFFF00">
                <a:alpha val="29019"/>
              </a:srgbClr>
            </a:solidFill>
            <a:ln w="12700" algn="ctr">
              <a:solidFill>
                <a:schemeClr val="tx1"/>
              </a:solidFill>
              <a:round/>
              <a:headEnd/>
              <a:tailEnd/>
            </a:ln>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138255" name="椭圆 19"/>
            <p:cNvSpPr>
              <a:spLocks noChangeArrowheads="1"/>
            </p:cNvSpPr>
            <p:nvPr/>
          </p:nvSpPr>
          <p:spPr bwMode="auto">
            <a:xfrm>
              <a:off x="6199200" y="3379788"/>
              <a:ext cx="357190" cy="214314"/>
            </a:xfrm>
            <a:prstGeom prst="ellipse">
              <a:avLst/>
            </a:prstGeom>
            <a:solidFill>
              <a:srgbClr val="FFFF00">
                <a:alpha val="29019"/>
              </a:srgbClr>
            </a:solidFill>
            <a:ln w="12700" algn="ctr">
              <a:solidFill>
                <a:schemeClr val="tx1"/>
              </a:solidFill>
              <a:round/>
              <a:headEnd/>
              <a:tailEnd/>
            </a:ln>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3608"/>
                                        </p:tgtEl>
                                        <p:attrNameLst>
                                          <p:attrName>style.visibility</p:attrName>
                                        </p:attrNameLst>
                                      </p:cBhvr>
                                      <p:to>
                                        <p:strVal val="visible"/>
                                      </p:to>
                                    </p:set>
                                    <p:anim calcmode="lin" valueType="num">
                                      <p:cBhvr additive="base">
                                        <p:cTn id="22" dur="500" fill="hold"/>
                                        <p:tgtEl>
                                          <p:spTgt spid="153608"/>
                                        </p:tgtEl>
                                        <p:attrNameLst>
                                          <p:attrName>ppt_x</p:attrName>
                                        </p:attrNameLst>
                                      </p:cBhvr>
                                      <p:tavLst>
                                        <p:tav tm="0">
                                          <p:val>
                                            <p:strVal val="#ppt_x"/>
                                          </p:val>
                                        </p:tav>
                                        <p:tav tm="100000">
                                          <p:val>
                                            <p:strVal val="#ppt_x"/>
                                          </p:val>
                                        </p:tav>
                                      </p:tavLst>
                                    </p:anim>
                                    <p:anim calcmode="lin" valueType="num">
                                      <p:cBhvr additive="base">
                                        <p:cTn id="23" dur="500" fill="hold"/>
                                        <p:tgtEl>
                                          <p:spTgt spid="153608"/>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i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360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smtClean="0">
                <a:ea typeface="SimSun" panose="02010600030101010101" pitchFamily="2" charset="-122"/>
              </a:rPr>
              <a:t>Vertical Fragmentation</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graphicFrame>
        <p:nvGraphicFramePr>
          <p:cNvPr id="286724" name="Group 4"/>
          <p:cNvGraphicFramePr>
            <a:graphicFrameLocks noGrp="1"/>
          </p:cNvGraphicFramePr>
          <p:nvPr/>
        </p:nvGraphicFramePr>
        <p:xfrm>
          <a:off x="1604963" y="2012950"/>
          <a:ext cx="4616450" cy="3640138"/>
        </p:xfrm>
        <a:graphic>
          <a:graphicData uri="http://schemas.openxmlformats.org/drawingml/2006/table">
            <a:tbl>
              <a:tblPr/>
              <a:tblGrid>
                <a:gridCol w="769937">
                  <a:extLst>
                    <a:ext uri="{9D8B030D-6E8A-4147-A177-3AD203B41FA5}">
                      <a16:colId xmlns:a16="http://schemas.microsoft.com/office/drawing/2014/main" val="20000"/>
                    </a:ext>
                  </a:extLst>
                </a:gridCol>
                <a:gridCol w="768350">
                  <a:extLst>
                    <a:ext uri="{9D8B030D-6E8A-4147-A177-3AD203B41FA5}">
                      <a16:colId xmlns:a16="http://schemas.microsoft.com/office/drawing/2014/main" val="20001"/>
                    </a:ext>
                  </a:extLst>
                </a:gridCol>
                <a:gridCol w="769938">
                  <a:extLst>
                    <a:ext uri="{9D8B030D-6E8A-4147-A177-3AD203B41FA5}">
                      <a16:colId xmlns:a16="http://schemas.microsoft.com/office/drawing/2014/main" val="20002"/>
                    </a:ext>
                  </a:extLst>
                </a:gridCol>
                <a:gridCol w="769937">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769938">
                  <a:extLst>
                    <a:ext uri="{9D8B030D-6E8A-4147-A177-3AD203B41FA5}">
                      <a16:colId xmlns:a16="http://schemas.microsoft.com/office/drawing/2014/main" val="20005"/>
                    </a:ext>
                  </a:extLst>
                </a:gridCol>
              </a:tblGrid>
              <a:tr h="750888">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endPar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2</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5</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a:t>
                      </a: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3</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77850">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96</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50</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77850">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2</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50</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100</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2</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77850">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5</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79</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75</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77850">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2</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75</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78</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77850">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3</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45</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48</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97</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40328" name="AutoShape 66"/>
          <p:cNvSpPr>
            <a:spLocks/>
          </p:cNvSpPr>
          <p:nvPr/>
        </p:nvSpPr>
        <p:spPr bwMode="auto">
          <a:xfrm flipH="1">
            <a:off x="5954713" y="2771775"/>
            <a:ext cx="212725" cy="2754313"/>
          </a:xfrm>
          <a:prstGeom prst="leftBracket">
            <a:avLst>
              <a:gd name="adj" fmla="val 107898"/>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108589" name="Freeform 68"/>
          <p:cNvSpPr>
            <a:spLocks/>
          </p:cNvSpPr>
          <p:nvPr/>
        </p:nvSpPr>
        <p:spPr bwMode="auto">
          <a:xfrm>
            <a:off x="1295400" y="4379913"/>
            <a:ext cx="284163" cy="990600"/>
          </a:xfrm>
          <a:custGeom>
            <a:avLst/>
            <a:gdLst>
              <a:gd name="T0" fmla="*/ 2147483646 w 216"/>
              <a:gd name="T1" fmla="*/ 0 h 741"/>
              <a:gd name="T2" fmla="*/ 2147483646 w 216"/>
              <a:gd name="T3" fmla="*/ 2147483646 h 741"/>
              <a:gd name="T4" fmla="*/ 2147483646 w 216"/>
              <a:gd name="T5" fmla="*/ 2147483646 h 741"/>
              <a:gd name="T6" fmla="*/ 0 60000 65536"/>
              <a:gd name="T7" fmla="*/ 0 60000 65536"/>
              <a:gd name="T8" fmla="*/ 0 60000 65536"/>
              <a:gd name="T9" fmla="*/ 0 w 216"/>
              <a:gd name="T10" fmla="*/ 0 h 741"/>
              <a:gd name="T11" fmla="*/ 216 w 216"/>
              <a:gd name="T12" fmla="*/ 741 h 741"/>
            </a:gdLst>
            <a:ahLst/>
            <a:cxnLst>
              <a:cxn ang="T6">
                <a:pos x="T0" y="T1"/>
              </a:cxn>
              <a:cxn ang="T7">
                <a:pos x="T2" y="T3"/>
              </a:cxn>
              <a:cxn ang="T8">
                <a:pos x="T4" y="T5"/>
              </a:cxn>
            </a:cxnLst>
            <a:rect l="T9" t="T10" r="T11" b="T12"/>
            <a:pathLst>
              <a:path w="216" h="741">
                <a:moveTo>
                  <a:pt x="188" y="0"/>
                </a:moveTo>
                <a:cubicBezTo>
                  <a:pt x="94" y="130"/>
                  <a:pt x="0" y="261"/>
                  <a:pt x="5" y="384"/>
                </a:cubicBezTo>
                <a:cubicBezTo>
                  <a:pt x="10" y="507"/>
                  <a:pt x="179" y="677"/>
                  <a:pt x="216" y="741"/>
                </a:cubicBezTo>
              </a:path>
            </a:pathLst>
          </a:custGeom>
          <a:noFill/>
          <a:ln w="28575">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8590" name="Freeform 69"/>
          <p:cNvSpPr>
            <a:spLocks/>
          </p:cNvSpPr>
          <p:nvPr/>
        </p:nvSpPr>
        <p:spPr bwMode="auto">
          <a:xfrm rot="5400000">
            <a:off x="4772819" y="1442244"/>
            <a:ext cx="284162" cy="990600"/>
          </a:xfrm>
          <a:custGeom>
            <a:avLst/>
            <a:gdLst>
              <a:gd name="T0" fmla="*/ 2147483646 w 216"/>
              <a:gd name="T1" fmla="*/ 0 h 741"/>
              <a:gd name="T2" fmla="*/ 2147483646 w 216"/>
              <a:gd name="T3" fmla="*/ 2147483646 h 741"/>
              <a:gd name="T4" fmla="*/ 2147483646 w 216"/>
              <a:gd name="T5" fmla="*/ 2147483646 h 741"/>
              <a:gd name="T6" fmla="*/ 0 60000 65536"/>
              <a:gd name="T7" fmla="*/ 0 60000 65536"/>
              <a:gd name="T8" fmla="*/ 0 60000 65536"/>
              <a:gd name="T9" fmla="*/ 0 w 216"/>
              <a:gd name="T10" fmla="*/ 0 h 741"/>
              <a:gd name="T11" fmla="*/ 216 w 216"/>
              <a:gd name="T12" fmla="*/ 741 h 741"/>
            </a:gdLst>
            <a:ahLst/>
            <a:cxnLst>
              <a:cxn ang="T6">
                <a:pos x="T0" y="T1"/>
              </a:cxn>
              <a:cxn ang="T7">
                <a:pos x="T2" y="T3"/>
              </a:cxn>
              <a:cxn ang="T8">
                <a:pos x="T4" y="T5"/>
              </a:cxn>
            </a:cxnLst>
            <a:rect l="T9" t="T10" r="T11" b="T12"/>
            <a:pathLst>
              <a:path w="216" h="741">
                <a:moveTo>
                  <a:pt x="188" y="0"/>
                </a:moveTo>
                <a:cubicBezTo>
                  <a:pt x="94" y="130"/>
                  <a:pt x="0" y="261"/>
                  <a:pt x="5" y="384"/>
                </a:cubicBezTo>
                <a:cubicBezTo>
                  <a:pt x="10" y="507"/>
                  <a:pt x="179" y="677"/>
                  <a:pt x="216" y="741"/>
                </a:cubicBezTo>
              </a:path>
            </a:pathLst>
          </a:custGeom>
          <a:noFill/>
          <a:ln w="38100">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rot="10800000" vert="eaVert" wrap="none" anchor="ctr"/>
          <a:lstStyle/>
          <a:p>
            <a:endParaRPr lang="zh-CN" altLang="en-US"/>
          </a:p>
        </p:txBody>
      </p:sp>
      <p:sp>
        <p:nvSpPr>
          <p:cNvPr id="140331" name="Rectangle 70"/>
          <p:cNvSpPr>
            <a:spLocks noChangeArrowheads="1"/>
          </p:cNvSpPr>
          <p:nvPr/>
        </p:nvSpPr>
        <p:spPr bwMode="auto">
          <a:xfrm>
            <a:off x="685800" y="1344613"/>
            <a:ext cx="4937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4000">
                <a:solidFill>
                  <a:schemeClr val="accent1"/>
                </a:solidFill>
                <a:ea typeface="SimSun" panose="02010600030101010101" pitchFamily="2" charset="-122"/>
              </a:rPr>
              <a:t>?</a:t>
            </a:r>
            <a:endParaRPr lang="zh-CN" altLang="en-US" sz="4000">
              <a:solidFill>
                <a:schemeClr val="accent1"/>
              </a:solidFill>
              <a:ea typeface="SimSun" panose="02010600030101010101" pitchFamily="2" charset="-122"/>
            </a:endParaRPr>
          </a:p>
        </p:txBody>
      </p:sp>
      <p:grpSp>
        <p:nvGrpSpPr>
          <p:cNvPr id="2" name="Group 50"/>
          <p:cNvGrpSpPr>
            <a:grpSpLocks/>
          </p:cNvGrpSpPr>
          <p:nvPr/>
        </p:nvGrpSpPr>
        <p:grpSpPr bwMode="auto">
          <a:xfrm>
            <a:off x="1825625" y="4276725"/>
            <a:ext cx="4105275" cy="1150938"/>
            <a:chOff x="1056" y="2674"/>
            <a:chExt cx="2586" cy="725"/>
          </a:xfrm>
        </p:grpSpPr>
        <p:sp>
          <p:nvSpPr>
            <p:cNvPr id="108592" name="Line 48"/>
            <p:cNvSpPr>
              <a:spLocks noChangeShapeType="1"/>
            </p:cNvSpPr>
            <p:nvPr/>
          </p:nvSpPr>
          <p:spPr bwMode="auto">
            <a:xfrm>
              <a:off x="1056" y="2674"/>
              <a:ext cx="2586" cy="0"/>
            </a:xfrm>
            <a:prstGeom prst="line">
              <a:avLst/>
            </a:prstGeom>
            <a:noFill/>
            <a:ln w="12700">
              <a:solidFill>
                <a:schemeClr val="tx1"/>
              </a:solidFill>
              <a:round/>
              <a:headEnd/>
              <a:tailEnd/>
            </a:ln>
            <a:effectLst>
              <a:prstShdw prst="shdw17" dist="17961" dir="2700000">
                <a:schemeClr val="tx1">
                  <a:gamma/>
                  <a:shade val="60000"/>
                  <a:invGamma/>
                </a:schemeClr>
              </a:prstShdw>
            </a:effectLst>
          </p:spPr>
          <p:txBody>
            <a:bodyPr/>
            <a:lstStyle/>
            <a:p>
              <a:pPr>
                <a:lnSpc>
                  <a:spcPct val="90000"/>
                </a:lnSpc>
                <a:defRPr/>
              </a:pPr>
              <a:endParaRPr lang="zh-CN" altLang="en-US"/>
            </a:p>
          </p:txBody>
        </p:sp>
        <p:sp>
          <p:nvSpPr>
            <p:cNvPr id="108593" name="Line 49"/>
            <p:cNvSpPr>
              <a:spLocks noChangeShapeType="1"/>
            </p:cNvSpPr>
            <p:nvPr/>
          </p:nvSpPr>
          <p:spPr bwMode="auto">
            <a:xfrm>
              <a:off x="1056" y="3399"/>
              <a:ext cx="2586" cy="0"/>
            </a:xfrm>
            <a:prstGeom prst="line">
              <a:avLst/>
            </a:prstGeom>
            <a:noFill/>
            <a:ln w="12700">
              <a:solidFill>
                <a:schemeClr val="tx1"/>
              </a:solidFill>
              <a:round/>
              <a:headEnd/>
              <a:tailEnd/>
            </a:ln>
            <a:effectLst>
              <a:prstShdw prst="shdw17" dist="17961" dir="2700000">
                <a:schemeClr val="tx1">
                  <a:gamma/>
                  <a:shade val="60000"/>
                  <a:invGamma/>
                </a:schemeClr>
              </a:prstShdw>
            </a:effectLst>
          </p:spPr>
          <p:txBody>
            <a:bodyPr/>
            <a:lstStyle/>
            <a:p>
              <a:pPr>
                <a:lnSpc>
                  <a:spcPct val="90000"/>
                </a:lnSpc>
                <a:defRPr/>
              </a:pPr>
              <a:endParaRPr lang="zh-CN" altLang="en-US"/>
            </a:p>
          </p:txBody>
        </p:sp>
      </p:grpSp>
      <p:graphicFrame>
        <p:nvGraphicFramePr>
          <p:cNvPr id="108677" name="Group 133"/>
          <p:cNvGraphicFramePr>
            <a:graphicFrameLocks noGrp="1"/>
          </p:cNvGraphicFramePr>
          <p:nvPr/>
        </p:nvGraphicFramePr>
        <p:xfrm>
          <a:off x="1604963" y="4964113"/>
          <a:ext cx="4464050" cy="431800"/>
        </p:xfrm>
        <a:graphic>
          <a:graphicData uri="http://schemas.openxmlformats.org/drawingml/2006/table">
            <a:tbl>
              <a:tblPr/>
              <a:tblGrid>
                <a:gridCol w="744537">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4538">
                  <a:extLst>
                    <a:ext uri="{9D8B030D-6E8A-4147-A177-3AD203B41FA5}">
                      <a16:colId xmlns:a16="http://schemas.microsoft.com/office/drawing/2014/main" val="20002"/>
                    </a:ext>
                  </a:extLst>
                </a:gridCol>
                <a:gridCol w="792162">
                  <a:extLst>
                    <a:ext uri="{9D8B030D-6E8A-4147-A177-3AD203B41FA5}">
                      <a16:colId xmlns:a16="http://schemas.microsoft.com/office/drawing/2014/main" val="20003"/>
                    </a:ext>
                  </a:extLst>
                </a:gridCol>
                <a:gridCol w="695325">
                  <a:extLst>
                    <a:ext uri="{9D8B030D-6E8A-4147-A177-3AD203B41FA5}">
                      <a16:colId xmlns:a16="http://schemas.microsoft.com/office/drawing/2014/main" val="20004"/>
                    </a:ext>
                  </a:extLst>
                </a:gridCol>
                <a:gridCol w="744538">
                  <a:extLst>
                    <a:ext uri="{9D8B030D-6E8A-4147-A177-3AD203B41FA5}">
                      <a16:colId xmlns:a16="http://schemas.microsoft.com/office/drawing/2014/main" val="20005"/>
                    </a:ext>
                  </a:extLst>
                </a:gridCol>
              </a:tblGrid>
              <a:tr h="431800">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accent2"/>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accent2"/>
                          </a:solidFill>
                          <a:effectLst/>
                          <a:latin typeface="Arial" panose="020B0604020202020204" pitchFamily="34" charset="0"/>
                          <a:ea typeface="SimSun" panose="02010600030101010101" pitchFamily="2" charset="-122"/>
                        </a:rPr>
                        <a:t>5</a:t>
                      </a:r>
                    </a:p>
                  </a:txBody>
                  <a:tcPr horzOverflow="overflow">
                    <a:lnL>
                      <a:noFill/>
                    </a:lnL>
                    <a:lnR>
                      <a:noFill/>
                    </a:lnR>
                    <a:lnT>
                      <a:noFill/>
                    </a:lnT>
                    <a:lnB>
                      <a:noFill/>
                    </a:lnB>
                    <a:lnTlToBr>
                      <a:noFill/>
                    </a:lnTlToBr>
                    <a:lnBlToTr>
                      <a:noFill/>
                    </a:lnBlToTr>
                    <a:solidFill>
                      <a:schemeClr val="bg1"/>
                    </a:solid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accent2"/>
                          </a:solidFill>
                          <a:effectLst/>
                          <a:latin typeface="Arial" panose="020B0604020202020204" pitchFamily="34" charset="0"/>
                          <a:ea typeface="SimSun" panose="02010600030101010101" pitchFamily="2" charset="-122"/>
                        </a:rPr>
                        <a:t>0</a:t>
                      </a:r>
                    </a:p>
                  </a:txBody>
                  <a:tcPr horzOverflow="overflow">
                    <a:lnL>
                      <a:noFill/>
                    </a:lnL>
                    <a:lnR>
                      <a:noFill/>
                    </a:lnR>
                    <a:lnT>
                      <a:noFill/>
                    </a:lnT>
                    <a:lnB>
                      <a:noFill/>
                    </a:lnB>
                    <a:lnTlToBr>
                      <a:noFill/>
                    </a:lnTlToBr>
                    <a:lnBlToTr>
                      <a:noFill/>
                    </a:lnBlToTr>
                    <a:solidFill>
                      <a:schemeClr val="bg1"/>
                    </a:solid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accent2"/>
                          </a:solidFill>
                          <a:effectLst/>
                          <a:latin typeface="Arial" panose="020B0604020202020204" pitchFamily="34" charset="0"/>
                          <a:ea typeface="SimSun" panose="02010600030101010101" pitchFamily="2" charset="-122"/>
                        </a:rPr>
                        <a:t>0</a:t>
                      </a:r>
                    </a:p>
                  </a:txBody>
                  <a:tcPr horzOverflow="overflow">
                    <a:lnL>
                      <a:noFill/>
                    </a:lnL>
                    <a:lnR>
                      <a:noFill/>
                    </a:lnR>
                    <a:lnT>
                      <a:noFill/>
                    </a:lnT>
                    <a:lnB>
                      <a:noFill/>
                    </a:lnB>
                    <a:lnTlToBr>
                      <a:noFill/>
                    </a:lnTlToBr>
                    <a:lnBlToTr>
                      <a:noFill/>
                    </a:lnBlToTr>
                    <a:solidFill>
                      <a:schemeClr val="bg1"/>
                    </a:solid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accent2"/>
                          </a:solidFill>
                          <a:effectLst/>
                          <a:latin typeface="Arial" panose="020B0604020202020204" pitchFamily="34" charset="0"/>
                          <a:ea typeface="SimSun" panose="02010600030101010101" pitchFamily="2" charset="-122"/>
                        </a:rPr>
                        <a:t>79</a:t>
                      </a:r>
                    </a:p>
                  </a:txBody>
                  <a:tcPr horzOverflow="overflow">
                    <a:lnL>
                      <a:noFill/>
                    </a:lnL>
                    <a:lnR>
                      <a:noFill/>
                    </a:lnR>
                    <a:lnT>
                      <a:noFill/>
                    </a:lnT>
                    <a:lnB>
                      <a:noFill/>
                    </a:lnB>
                    <a:lnTlToBr>
                      <a:noFill/>
                    </a:lnTlToBr>
                    <a:lnBlToTr>
                      <a:noFill/>
                    </a:lnBlToTr>
                    <a:solidFill>
                      <a:schemeClr val="bg1"/>
                    </a:solid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accent2"/>
                          </a:solidFill>
                          <a:effectLst/>
                          <a:latin typeface="Arial" panose="020B0604020202020204" pitchFamily="34" charset="0"/>
                          <a:ea typeface="SimSun" panose="02010600030101010101" pitchFamily="2" charset="-122"/>
                        </a:rPr>
                        <a:t>75</a:t>
                      </a:r>
                    </a:p>
                  </a:txBody>
                  <a:tcPr horzOverflow="overflow">
                    <a:lnL>
                      <a:noFill/>
                    </a:lnL>
                    <a:lnR>
                      <a:noFill/>
                    </a:lnR>
                    <a:lnT>
                      <a:noFill/>
                    </a:lnT>
                    <a:lnB>
                      <a:noFill/>
                    </a:lnB>
                    <a:lnTlToBr>
                      <a:noFill/>
                    </a:lnTlToBr>
                    <a:lnBlToTr>
                      <a:noFill/>
                    </a:lnBlToTr>
                    <a:solidFill>
                      <a:schemeClr val="bg1"/>
                    </a:solid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accent2"/>
                          </a:solidFill>
                          <a:effectLst/>
                          <a:latin typeface="Arial" panose="020B0604020202020204" pitchFamily="34" charset="0"/>
                          <a:ea typeface="SimSun" panose="02010600030101010101" pitchFamily="2" charset="-122"/>
                        </a:rPr>
                        <a:t>4</a:t>
                      </a: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8676" name="Group 132"/>
          <p:cNvGraphicFramePr>
            <a:graphicFrameLocks noGrp="1"/>
          </p:cNvGraphicFramePr>
          <p:nvPr/>
        </p:nvGraphicFramePr>
        <p:xfrm>
          <a:off x="1676400" y="3884613"/>
          <a:ext cx="4392613" cy="503237"/>
        </p:xfrm>
        <a:graphic>
          <a:graphicData uri="http://schemas.openxmlformats.org/drawingml/2006/table">
            <a:tbl>
              <a:tblPr/>
              <a:tblGrid>
                <a:gridCol w="731838">
                  <a:extLst>
                    <a:ext uri="{9D8B030D-6E8A-4147-A177-3AD203B41FA5}">
                      <a16:colId xmlns:a16="http://schemas.microsoft.com/office/drawing/2014/main" val="20000"/>
                    </a:ext>
                  </a:extLst>
                </a:gridCol>
                <a:gridCol w="731837">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1838">
                  <a:extLst>
                    <a:ext uri="{9D8B030D-6E8A-4147-A177-3AD203B41FA5}">
                      <a16:colId xmlns:a16="http://schemas.microsoft.com/office/drawing/2014/main" val="20003"/>
                    </a:ext>
                  </a:extLst>
                </a:gridCol>
                <a:gridCol w="701675">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tblGrid>
              <a:tr h="503237">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accent2"/>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accent2"/>
                          </a:solidFill>
                          <a:effectLst/>
                          <a:latin typeface="Arial" panose="020B0604020202020204" pitchFamily="34" charset="0"/>
                          <a:ea typeface="SimSun" panose="02010600030101010101" pitchFamily="2" charset="-122"/>
                        </a:rPr>
                        <a:t>3</a:t>
                      </a:r>
                    </a:p>
                  </a:txBody>
                  <a:tcPr horzOverflow="overflow">
                    <a:lnL>
                      <a:noFill/>
                    </a:lnL>
                    <a:lnR>
                      <a:noFill/>
                    </a:lnR>
                    <a:lnT>
                      <a:noFill/>
                    </a:lnT>
                    <a:lnB>
                      <a:noFill/>
                    </a:lnB>
                    <a:lnTlToBr>
                      <a:noFill/>
                    </a:lnTlToBr>
                    <a:lnBlToTr>
                      <a:noFill/>
                    </a:lnBlToTr>
                    <a:solidFill>
                      <a:schemeClr val="bg1"/>
                    </a:solid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accent2"/>
                          </a:solidFill>
                          <a:effectLst/>
                          <a:latin typeface="Arial" panose="020B0604020202020204" pitchFamily="34" charset="0"/>
                          <a:ea typeface="SimSun" panose="02010600030101010101" pitchFamily="2" charset="-122"/>
                        </a:rPr>
                        <a:t>45</a:t>
                      </a:r>
                    </a:p>
                  </a:txBody>
                  <a:tcPr horzOverflow="overflow">
                    <a:lnL>
                      <a:noFill/>
                    </a:lnL>
                    <a:lnR>
                      <a:noFill/>
                    </a:lnR>
                    <a:lnT>
                      <a:noFill/>
                    </a:lnT>
                    <a:lnB>
                      <a:noFill/>
                    </a:lnB>
                    <a:lnTlToBr>
                      <a:noFill/>
                    </a:lnTlToBr>
                    <a:lnBlToTr>
                      <a:noFill/>
                    </a:lnBlToTr>
                    <a:solidFill>
                      <a:schemeClr val="bg1"/>
                    </a:solid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accent2"/>
                          </a:solidFill>
                          <a:effectLst/>
                          <a:latin typeface="Arial" panose="020B0604020202020204" pitchFamily="34" charset="0"/>
                          <a:ea typeface="SimSun" panose="02010600030101010101" pitchFamily="2" charset="-122"/>
                        </a:rPr>
                        <a:t>48</a:t>
                      </a:r>
                    </a:p>
                  </a:txBody>
                  <a:tcPr horzOverflow="overflow">
                    <a:lnL>
                      <a:noFill/>
                    </a:lnL>
                    <a:lnR>
                      <a:noFill/>
                    </a:lnR>
                    <a:lnT>
                      <a:noFill/>
                    </a:lnT>
                    <a:lnB>
                      <a:noFill/>
                    </a:lnB>
                    <a:lnTlToBr>
                      <a:noFill/>
                    </a:lnTlToBr>
                    <a:lnBlToTr>
                      <a:noFill/>
                    </a:lnBlToTr>
                    <a:solidFill>
                      <a:schemeClr val="bg1"/>
                    </a:solid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accent2"/>
                          </a:solidFill>
                          <a:effectLst/>
                          <a:latin typeface="Arial" panose="020B0604020202020204" pitchFamily="34" charset="0"/>
                          <a:ea typeface="SimSun" panose="02010600030101010101" pitchFamily="2" charset="-122"/>
                        </a:rPr>
                        <a:t>4</a:t>
                      </a:r>
                    </a:p>
                  </a:txBody>
                  <a:tcPr horzOverflow="overflow">
                    <a:lnL>
                      <a:noFill/>
                    </a:lnL>
                    <a:lnR>
                      <a:noFill/>
                    </a:lnR>
                    <a:lnT>
                      <a:noFill/>
                    </a:lnT>
                    <a:lnB>
                      <a:noFill/>
                    </a:lnB>
                    <a:lnTlToBr>
                      <a:noFill/>
                    </a:lnTlToBr>
                    <a:lnBlToTr>
                      <a:noFill/>
                    </a:lnBlToTr>
                    <a:solidFill>
                      <a:schemeClr val="bg1"/>
                    </a:solid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accent2"/>
                          </a:solidFill>
                          <a:effectLst/>
                          <a:latin typeface="Arial" panose="020B0604020202020204" pitchFamily="34" charset="0"/>
                          <a:ea typeface="SimSun" panose="02010600030101010101" pitchFamily="2" charset="-122"/>
                        </a:rPr>
                        <a:t>0</a:t>
                      </a:r>
                    </a:p>
                  </a:txBody>
                  <a:tcPr horzOverflow="overflow">
                    <a:lnL>
                      <a:noFill/>
                    </a:lnL>
                    <a:lnR>
                      <a:noFill/>
                    </a:lnR>
                    <a:lnT>
                      <a:noFill/>
                    </a:lnT>
                    <a:lnB>
                      <a:noFill/>
                    </a:lnB>
                    <a:lnTlToBr>
                      <a:noFill/>
                    </a:lnTlToBr>
                    <a:lnBlToTr>
                      <a:noFill/>
                    </a:lnBlToTr>
                    <a:solidFill>
                      <a:schemeClr val="bg1"/>
                    </a:solid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accent2"/>
                          </a:solidFill>
                          <a:effectLst/>
                          <a:latin typeface="Arial" panose="020B0604020202020204" pitchFamily="34" charset="0"/>
                          <a:ea typeface="SimSun" panose="02010600030101010101" pitchFamily="2" charset="-122"/>
                        </a:rPr>
                        <a:t>97</a:t>
                      </a: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40347" name="AutoShape 65"/>
          <p:cNvSpPr>
            <a:spLocks/>
          </p:cNvSpPr>
          <p:nvPr/>
        </p:nvSpPr>
        <p:spPr bwMode="auto">
          <a:xfrm>
            <a:off x="2192338" y="2759075"/>
            <a:ext cx="300037" cy="2755900"/>
          </a:xfrm>
          <a:prstGeom prst="leftBracket">
            <a:avLst>
              <a:gd name="adj" fmla="val 76543"/>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140348" name="矩形 13"/>
          <p:cNvSpPr>
            <a:spLocks noChangeArrowheads="1"/>
          </p:cNvSpPr>
          <p:nvPr/>
        </p:nvSpPr>
        <p:spPr bwMode="auto">
          <a:xfrm>
            <a:off x="927100" y="5848350"/>
            <a:ext cx="75247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b="0">
                <a:ea typeface="SimSun" panose="02010600030101010101" pitchFamily="2" charset="-122"/>
              </a:rPr>
              <a:t>Cluster of attribute affinity matrix</a:t>
            </a:r>
            <a:r>
              <a:rPr lang="zh-CN" altLang="en-US" b="0">
                <a:ea typeface="SimSun" panose="02010600030101010101" pitchFamily="2" charset="-122"/>
              </a:rPr>
              <a:t>（</a:t>
            </a:r>
            <a:r>
              <a:rPr lang="zh-CN" altLang="en-US">
                <a:solidFill>
                  <a:schemeClr val="accent2"/>
                </a:solidFill>
                <a:ea typeface="SimSun" panose="02010600030101010101" pitchFamily="2" charset="-122"/>
              </a:rPr>
              <a:t>聚类亲和度矩阵</a:t>
            </a:r>
            <a:r>
              <a:rPr lang="zh-CN" altLang="en-US" b="0">
                <a:ea typeface="SimSun" panose="02010600030101010101" pitchFamily="2" charset="-122"/>
              </a:rPr>
              <a:t>）</a:t>
            </a:r>
            <a:r>
              <a:rPr lang="en-US" altLang="zh-CN" b="0">
                <a:ea typeface="SimSun" panose="02010600030101010101" pitchFamily="2" charset="-122"/>
              </a:rPr>
              <a:t> </a:t>
            </a:r>
            <a:endParaRPr lang="zh-CN" altLang="en-US" b="0">
              <a:ea typeface="SimSun"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9" presetClass="entr" presetSubtype="10" fill="hold" nodeType="clickEffect">
                                  <p:stCondLst>
                                    <p:cond delay="0"/>
                                  </p:stCondLst>
                                  <p:childTnLst>
                                    <p:set>
                                      <p:cBhvr>
                                        <p:cTn id="11" dur="1" fill="hold">
                                          <p:stCondLst>
                                            <p:cond delay="0"/>
                                          </p:stCondLst>
                                        </p:cTn>
                                        <p:tgtEl>
                                          <p:spTgt spid="108589"/>
                                        </p:tgtEl>
                                        <p:attrNameLst>
                                          <p:attrName>style.visibility</p:attrName>
                                        </p:attrNameLst>
                                      </p:cBhvr>
                                      <p:to>
                                        <p:strVal val="visible"/>
                                      </p:to>
                                    </p:set>
                                    <p:anim calcmode="lin" valueType="num">
                                      <p:cBhvr>
                                        <p:cTn id="12" dur="5000" fill="hold"/>
                                        <p:tgtEl>
                                          <p:spTgt spid="108589"/>
                                        </p:tgtEl>
                                        <p:attrNameLst>
                                          <p:attrName>ppt_w</p:attrName>
                                        </p:attrNameLst>
                                      </p:cBhvr>
                                      <p:tavLst>
                                        <p:tav tm="0" fmla="#ppt_w*sin(2.5*pi*$)">
                                          <p:val>
                                            <p:fltVal val="0"/>
                                          </p:val>
                                        </p:tav>
                                        <p:tav tm="100000">
                                          <p:val>
                                            <p:fltVal val="1"/>
                                          </p:val>
                                        </p:tav>
                                      </p:tavLst>
                                    </p:anim>
                                    <p:anim calcmode="lin" valueType="num">
                                      <p:cBhvr>
                                        <p:cTn id="13" dur="5000" fill="hold"/>
                                        <p:tgtEl>
                                          <p:spTgt spid="108589"/>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0" presetClass="entr" presetSubtype="0" fill="hold" nodeType="clickEffect">
                                  <p:stCondLst>
                                    <p:cond delay="0"/>
                                  </p:stCondLst>
                                  <p:childTnLst>
                                    <p:set>
                                      <p:cBhvr>
                                        <p:cTn id="17" dur="1" fill="hold">
                                          <p:stCondLst>
                                            <p:cond delay="0"/>
                                          </p:stCondLst>
                                        </p:cTn>
                                        <p:tgtEl>
                                          <p:spTgt spid="108676"/>
                                        </p:tgtEl>
                                        <p:attrNameLst>
                                          <p:attrName>style.visibility</p:attrName>
                                        </p:attrNameLst>
                                      </p:cBhvr>
                                      <p:to>
                                        <p:strVal val="visible"/>
                                      </p:to>
                                    </p:set>
                                    <p:animEffect transition="in" filter="wedge">
                                      <p:cBhvr>
                                        <p:cTn id="18" dur="2000"/>
                                        <p:tgtEl>
                                          <p:spTgt spid="108676"/>
                                        </p:tgtEl>
                                      </p:cBhvr>
                                    </p:animEffect>
                                  </p:childTnLst>
                                </p:cTn>
                              </p:par>
                            </p:childTnLst>
                          </p:cTn>
                        </p:par>
                        <p:par>
                          <p:cTn id="19" fill="hold" nodeType="afterGroup">
                            <p:stCondLst>
                              <p:cond delay="2000"/>
                            </p:stCondLst>
                            <p:childTnLst>
                              <p:par>
                                <p:cTn id="20" presetID="20" presetClass="entr" presetSubtype="0" fill="hold" nodeType="afterEffect">
                                  <p:stCondLst>
                                    <p:cond delay="0"/>
                                  </p:stCondLst>
                                  <p:childTnLst>
                                    <p:set>
                                      <p:cBhvr>
                                        <p:cTn id="21" dur="1" fill="hold">
                                          <p:stCondLst>
                                            <p:cond delay="0"/>
                                          </p:stCondLst>
                                        </p:cTn>
                                        <p:tgtEl>
                                          <p:spTgt spid="108677"/>
                                        </p:tgtEl>
                                        <p:attrNameLst>
                                          <p:attrName>style.visibility</p:attrName>
                                        </p:attrNameLst>
                                      </p:cBhvr>
                                      <p:to>
                                        <p:strVal val="visible"/>
                                      </p:to>
                                    </p:set>
                                    <p:animEffect transition="in" filter="wedge">
                                      <p:cBhvr>
                                        <p:cTn id="22" dur="2000"/>
                                        <p:tgtEl>
                                          <p:spTgt spid="1086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108590"/>
                                        </p:tgtEl>
                                        <p:attrNameLst>
                                          <p:attrName>style.visibility</p:attrName>
                                        </p:attrNameLst>
                                      </p:cBhvr>
                                      <p:to>
                                        <p:strVal val="visible"/>
                                      </p:to>
                                    </p:set>
                                    <p:animEffect transition="in" filter="circle(in)">
                                      <p:cBhvr>
                                        <p:cTn id="27" dur="2000"/>
                                        <p:tgtEl>
                                          <p:spTgt spid="108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smtClean="0">
                <a:ea typeface="SimSun" panose="02010600030101010101" pitchFamily="2" charset="-122"/>
              </a:rPr>
              <a:t>Vertical Fragmentation</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graphicFrame>
        <p:nvGraphicFramePr>
          <p:cNvPr id="285700" name="Group 4"/>
          <p:cNvGraphicFramePr>
            <a:graphicFrameLocks noGrp="1"/>
          </p:cNvGraphicFramePr>
          <p:nvPr/>
        </p:nvGraphicFramePr>
        <p:xfrm>
          <a:off x="1676400" y="1770063"/>
          <a:ext cx="4616450" cy="3640138"/>
        </p:xfrm>
        <a:graphic>
          <a:graphicData uri="http://schemas.openxmlformats.org/drawingml/2006/table">
            <a:tbl>
              <a:tblPr/>
              <a:tblGrid>
                <a:gridCol w="769938">
                  <a:extLst>
                    <a:ext uri="{9D8B030D-6E8A-4147-A177-3AD203B41FA5}">
                      <a16:colId xmlns:a16="http://schemas.microsoft.com/office/drawing/2014/main" val="20000"/>
                    </a:ext>
                  </a:extLst>
                </a:gridCol>
                <a:gridCol w="768350">
                  <a:extLst>
                    <a:ext uri="{9D8B030D-6E8A-4147-A177-3AD203B41FA5}">
                      <a16:colId xmlns:a16="http://schemas.microsoft.com/office/drawing/2014/main" val="20001"/>
                    </a:ext>
                  </a:extLst>
                </a:gridCol>
                <a:gridCol w="769937">
                  <a:extLst>
                    <a:ext uri="{9D8B030D-6E8A-4147-A177-3AD203B41FA5}">
                      <a16:colId xmlns:a16="http://schemas.microsoft.com/office/drawing/2014/main" val="20002"/>
                    </a:ext>
                  </a:extLst>
                </a:gridCol>
                <a:gridCol w="769938">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769937">
                  <a:extLst>
                    <a:ext uri="{9D8B030D-6E8A-4147-A177-3AD203B41FA5}">
                      <a16:colId xmlns:a16="http://schemas.microsoft.com/office/drawing/2014/main" val="20005"/>
                    </a:ext>
                  </a:extLst>
                </a:gridCol>
              </a:tblGrid>
              <a:tr h="750888">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endPar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2</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3</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a:t>
                      </a: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77850">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96</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50</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45</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77850">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2</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50</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100</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48</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2</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77850">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3</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45</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48</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97</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77850">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2</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78</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75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77850">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a:t>
                      </a: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5</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0</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75</a:t>
                      </a:r>
                    </a:p>
                  </a:txBody>
                  <a:tcPr horzOverflow="overflow">
                    <a:lnL>
                      <a:noFill/>
                    </a:lnL>
                    <a:lnR>
                      <a:noFill/>
                    </a:lnR>
                    <a:lnT>
                      <a:noFill/>
                    </a:lnT>
                    <a:lnB>
                      <a:noFill/>
                    </a:lnB>
                    <a:lnTlToBr>
                      <a:noFill/>
                    </a:lnTlToBr>
                    <a:lnBlToTr>
                      <a:noFill/>
                    </a:lnBlToTr>
                    <a:noFill/>
                  </a:tcPr>
                </a:tc>
                <a:tc>
                  <a:txBody>
                    <a:bodyPr/>
                    <a:lstStyle>
                      <a:lvl1pPr>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a:spcBef>
                          <a:spcPct val="30000"/>
                        </a:spcBef>
                        <a:buSzPct val="50000"/>
                        <a:defRPr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79</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42376" name="AutoShape 65"/>
          <p:cNvSpPr>
            <a:spLocks/>
          </p:cNvSpPr>
          <p:nvPr/>
        </p:nvSpPr>
        <p:spPr bwMode="auto">
          <a:xfrm>
            <a:off x="2263775" y="2516188"/>
            <a:ext cx="300038" cy="2755900"/>
          </a:xfrm>
          <a:prstGeom prst="leftBracket">
            <a:avLst>
              <a:gd name="adj" fmla="val 76543"/>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142377" name="AutoShape 66"/>
          <p:cNvSpPr>
            <a:spLocks/>
          </p:cNvSpPr>
          <p:nvPr/>
        </p:nvSpPr>
        <p:spPr bwMode="auto">
          <a:xfrm flipH="1">
            <a:off x="6026150" y="2528888"/>
            <a:ext cx="212725" cy="2754312"/>
          </a:xfrm>
          <a:prstGeom prst="leftBracket">
            <a:avLst>
              <a:gd name="adj" fmla="val 107898"/>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nvGrpSpPr>
          <p:cNvPr id="2" name="Group 67"/>
          <p:cNvGrpSpPr>
            <a:grpSpLocks/>
          </p:cNvGrpSpPr>
          <p:nvPr/>
        </p:nvGrpSpPr>
        <p:grpSpPr bwMode="auto">
          <a:xfrm>
            <a:off x="2390775" y="2492375"/>
            <a:ext cx="3752850" cy="2833688"/>
            <a:chOff x="1691" y="1186"/>
            <a:chExt cx="2364" cy="1785"/>
          </a:xfrm>
        </p:grpSpPr>
        <p:sp>
          <p:nvSpPr>
            <p:cNvPr id="142388" name="Freeform 68"/>
            <p:cNvSpPr>
              <a:spLocks/>
            </p:cNvSpPr>
            <p:nvPr/>
          </p:nvSpPr>
          <p:spPr bwMode="auto">
            <a:xfrm>
              <a:off x="1691" y="1186"/>
              <a:ext cx="1443" cy="1150"/>
            </a:xfrm>
            <a:custGeom>
              <a:avLst/>
              <a:gdLst>
                <a:gd name="T0" fmla="*/ 37 w 1443"/>
                <a:gd name="T1" fmla="*/ 57 h 1150"/>
                <a:gd name="T2" fmla="*/ 549 w 1443"/>
                <a:gd name="T3" fmla="*/ 30 h 1150"/>
                <a:gd name="T4" fmla="*/ 1024 w 1443"/>
                <a:gd name="T5" fmla="*/ 3 h 1150"/>
                <a:gd name="T6" fmla="*/ 1290 w 1443"/>
                <a:gd name="T7" fmla="*/ 12 h 1150"/>
                <a:gd name="T8" fmla="*/ 1399 w 1443"/>
                <a:gd name="T9" fmla="*/ 140 h 1150"/>
                <a:gd name="T10" fmla="*/ 1418 w 1443"/>
                <a:gd name="T11" fmla="*/ 195 h 1150"/>
                <a:gd name="T12" fmla="*/ 1418 w 1443"/>
                <a:gd name="T13" fmla="*/ 615 h 1150"/>
                <a:gd name="T14" fmla="*/ 1408 w 1443"/>
                <a:gd name="T15" fmla="*/ 926 h 1150"/>
                <a:gd name="T16" fmla="*/ 1354 w 1443"/>
                <a:gd name="T17" fmla="*/ 963 h 1150"/>
                <a:gd name="T18" fmla="*/ 1280 w 1443"/>
                <a:gd name="T19" fmla="*/ 1054 h 1150"/>
                <a:gd name="T20" fmla="*/ 1207 w 1443"/>
                <a:gd name="T21" fmla="*/ 1063 h 1150"/>
                <a:gd name="T22" fmla="*/ 741 w 1443"/>
                <a:gd name="T23" fmla="*/ 1036 h 1150"/>
                <a:gd name="T24" fmla="*/ 46 w 1443"/>
                <a:gd name="T25" fmla="*/ 1017 h 1150"/>
                <a:gd name="T26" fmla="*/ 19 w 1443"/>
                <a:gd name="T27" fmla="*/ 953 h 1150"/>
                <a:gd name="T28" fmla="*/ 74 w 1443"/>
                <a:gd name="T29" fmla="*/ 688 h 1150"/>
                <a:gd name="T30" fmla="*/ 46 w 1443"/>
                <a:gd name="T31" fmla="*/ 359 h 1150"/>
                <a:gd name="T32" fmla="*/ 10 w 1443"/>
                <a:gd name="T33" fmla="*/ 304 h 1150"/>
                <a:gd name="T34" fmla="*/ 0 w 1443"/>
                <a:gd name="T35" fmla="*/ 277 h 1150"/>
                <a:gd name="T36" fmla="*/ 10 w 1443"/>
                <a:gd name="T37" fmla="*/ 240 h 1150"/>
                <a:gd name="T38" fmla="*/ 37 w 1443"/>
                <a:gd name="T39" fmla="*/ 57 h 1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43"/>
                <a:gd name="T61" fmla="*/ 0 h 1150"/>
                <a:gd name="T62" fmla="*/ 1443 w 1443"/>
                <a:gd name="T63" fmla="*/ 1150 h 115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43" h="1150">
                  <a:moveTo>
                    <a:pt x="37" y="57"/>
                  </a:moveTo>
                  <a:cubicBezTo>
                    <a:pt x="206" y="83"/>
                    <a:pt x="380" y="44"/>
                    <a:pt x="549" y="30"/>
                  </a:cubicBezTo>
                  <a:cubicBezTo>
                    <a:pt x="703" y="0"/>
                    <a:pt x="871" y="7"/>
                    <a:pt x="1024" y="3"/>
                  </a:cubicBezTo>
                  <a:cubicBezTo>
                    <a:pt x="1113" y="6"/>
                    <a:pt x="1202" y="0"/>
                    <a:pt x="1290" y="12"/>
                  </a:cubicBezTo>
                  <a:cubicBezTo>
                    <a:pt x="1343" y="19"/>
                    <a:pt x="1386" y="103"/>
                    <a:pt x="1399" y="140"/>
                  </a:cubicBezTo>
                  <a:cubicBezTo>
                    <a:pt x="1405" y="158"/>
                    <a:pt x="1418" y="195"/>
                    <a:pt x="1418" y="195"/>
                  </a:cubicBezTo>
                  <a:cubicBezTo>
                    <a:pt x="1443" y="375"/>
                    <a:pt x="1429" y="245"/>
                    <a:pt x="1418" y="615"/>
                  </a:cubicBezTo>
                  <a:cubicBezTo>
                    <a:pt x="1415" y="719"/>
                    <a:pt x="1427" y="824"/>
                    <a:pt x="1408" y="926"/>
                  </a:cubicBezTo>
                  <a:cubicBezTo>
                    <a:pt x="1404" y="947"/>
                    <a:pt x="1354" y="963"/>
                    <a:pt x="1354" y="963"/>
                  </a:cubicBezTo>
                  <a:cubicBezTo>
                    <a:pt x="1332" y="994"/>
                    <a:pt x="1323" y="1043"/>
                    <a:pt x="1280" y="1054"/>
                  </a:cubicBezTo>
                  <a:cubicBezTo>
                    <a:pt x="1256" y="1060"/>
                    <a:pt x="1231" y="1060"/>
                    <a:pt x="1207" y="1063"/>
                  </a:cubicBezTo>
                  <a:cubicBezTo>
                    <a:pt x="1052" y="1059"/>
                    <a:pt x="894" y="1066"/>
                    <a:pt x="741" y="1036"/>
                  </a:cubicBezTo>
                  <a:cubicBezTo>
                    <a:pt x="516" y="1091"/>
                    <a:pt x="241" y="1150"/>
                    <a:pt x="46" y="1017"/>
                  </a:cubicBezTo>
                  <a:cubicBezTo>
                    <a:pt x="42" y="1008"/>
                    <a:pt x="19" y="968"/>
                    <a:pt x="19" y="953"/>
                  </a:cubicBezTo>
                  <a:cubicBezTo>
                    <a:pt x="19" y="879"/>
                    <a:pt x="57" y="765"/>
                    <a:pt x="74" y="688"/>
                  </a:cubicBezTo>
                  <a:cubicBezTo>
                    <a:pt x="70" y="616"/>
                    <a:pt x="78" y="443"/>
                    <a:pt x="46" y="359"/>
                  </a:cubicBezTo>
                  <a:cubicBezTo>
                    <a:pt x="38" y="339"/>
                    <a:pt x="21" y="323"/>
                    <a:pt x="10" y="304"/>
                  </a:cubicBezTo>
                  <a:cubicBezTo>
                    <a:pt x="5" y="296"/>
                    <a:pt x="3" y="286"/>
                    <a:pt x="0" y="277"/>
                  </a:cubicBezTo>
                  <a:cubicBezTo>
                    <a:pt x="3" y="265"/>
                    <a:pt x="5" y="252"/>
                    <a:pt x="10" y="240"/>
                  </a:cubicBezTo>
                  <a:cubicBezTo>
                    <a:pt x="30" y="195"/>
                    <a:pt x="37" y="81"/>
                    <a:pt x="37" y="57"/>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2389" name="Freeform 69"/>
            <p:cNvSpPr>
              <a:spLocks/>
            </p:cNvSpPr>
            <p:nvPr/>
          </p:nvSpPr>
          <p:spPr bwMode="auto">
            <a:xfrm>
              <a:off x="3199" y="2262"/>
              <a:ext cx="856" cy="709"/>
            </a:xfrm>
            <a:custGeom>
              <a:avLst/>
              <a:gdLst>
                <a:gd name="T0" fmla="*/ 1 w 856"/>
                <a:gd name="T1" fmla="*/ 15 h 709"/>
                <a:gd name="T2" fmla="*/ 248 w 856"/>
                <a:gd name="T3" fmla="*/ 24 h 709"/>
                <a:gd name="T4" fmla="*/ 742 w 856"/>
                <a:gd name="T5" fmla="*/ 33 h 709"/>
                <a:gd name="T6" fmla="*/ 815 w 856"/>
                <a:gd name="T7" fmla="*/ 69 h 709"/>
                <a:gd name="T8" fmla="*/ 824 w 856"/>
                <a:gd name="T9" fmla="*/ 344 h 709"/>
                <a:gd name="T10" fmla="*/ 815 w 856"/>
                <a:gd name="T11" fmla="*/ 636 h 709"/>
                <a:gd name="T12" fmla="*/ 769 w 856"/>
                <a:gd name="T13" fmla="*/ 673 h 709"/>
                <a:gd name="T14" fmla="*/ 577 w 856"/>
                <a:gd name="T15" fmla="*/ 709 h 709"/>
                <a:gd name="T16" fmla="*/ 38 w 856"/>
                <a:gd name="T17" fmla="*/ 673 h 709"/>
                <a:gd name="T18" fmla="*/ 10 w 856"/>
                <a:gd name="T19" fmla="*/ 655 h 709"/>
                <a:gd name="T20" fmla="*/ 38 w 856"/>
                <a:gd name="T21" fmla="*/ 344 h 709"/>
                <a:gd name="T22" fmla="*/ 10 w 856"/>
                <a:gd name="T23" fmla="*/ 143 h 709"/>
                <a:gd name="T24" fmla="*/ 1 w 856"/>
                <a:gd name="T25" fmla="*/ 15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6"/>
                <a:gd name="T40" fmla="*/ 0 h 709"/>
                <a:gd name="T41" fmla="*/ 856 w 85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6" h="709">
                  <a:moveTo>
                    <a:pt x="1" y="15"/>
                  </a:moveTo>
                  <a:cubicBezTo>
                    <a:pt x="85" y="0"/>
                    <a:pt x="165" y="21"/>
                    <a:pt x="248" y="24"/>
                  </a:cubicBezTo>
                  <a:cubicBezTo>
                    <a:pt x="413" y="30"/>
                    <a:pt x="577" y="30"/>
                    <a:pt x="742" y="33"/>
                  </a:cubicBezTo>
                  <a:cubicBezTo>
                    <a:pt x="804" y="54"/>
                    <a:pt x="782" y="38"/>
                    <a:pt x="815" y="69"/>
                  </a:cubicBezTo>
                  <a:cubicBezTo>
                    <a:pt x="856" y="195"/>
                    <a:pt x="833" y="101"/>
                    <a:pt x="824" y="344"/>
                  </a:cubicBezTo>
                  <a:cubicBezTo>
                    <a:pt x="821" y="441"/>
                    <a:pt x="824" y="539"/>
                    <a:pt x="815" y="636"/>
                  </a:cubicBezTo>
                  <a:cubicBezTo>
                    <a:pt x="814" y="645"/>
                    <a:pt x="772" y="672"/>
                    <a:pt x="769" y="673"/>
                  </a:cubicBezTo>
                  <a:cubicBezTo>
                    <a:pt x="708" y="700"/>
                    <a:pt x="642" y="703"/>
                    <a:pt x="577" y="709"/>
                  </a:cubicBezTo>
                  <a:cubicBezTo>
                    <a:pt x="362" y="704"/>
                    <a:pt x="230" y="697"/>
                    <a:pt x="38" y="673"/>
                  </a:cubicBezTo>
                  <a:cubicBezTo>
                    <a:pt x="29" y="667"/>
                    <a:pt x="11" y="666"/>
                    <a:pt x="10" y="655"/>
                  </a:cubicBezTo>
                  <a:cubicBezTo>
                    <a:pt x="0" y="553"/>
                    <a:pt x="24" y="446"/>
                    <a:pt x="38" y="344"/>
                  </a:cubicBezTo>
                  <a:cubicBezTo>
                    <a:pt x="32" y="271"/>
                    <a:pt x="32" y="210"/>
                    <a:pt x="10" y="143"/>
                  </a:cubicBezTo>
                  <a:cubicBezTo>
                    <a:pt x="20" y="38"/>
                    <a:pt x="33" y="79"/>
                    <a:pt x="1" y="15"/>
                  </a:cubicBezTo>
                  <a:close/>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85766" name="Rectangle 70"/>
          <p:cNvSpPr>
            <a:spLocks noChangeArrowheads="1"/>
          </p:cNvSpPr>
          <p:nvPr/>
        </p:nvSpPr>
        <p:spPr bwMode="auto">
          <a:xfrm>
            <a:off x="1438275" y="5397500"/>
            <a:ext cx="55927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3200" b="0">
                <a:latin typeface="Tahoma" panose="020B0604030504040204" pitchFamily="34" charset="0"/>
                <a:ea typeface="SimSun" panose="02010600030101010101" pitchFamily="2" charset="-122"/>
              </a:rPr>
              <a:t>R</a:t>
            </a:r>
            <a:r>
              <a:rPr lang="en-US" altLang="zh-CN" b="0">
                <a:latin typeface="Tahoma" panose="020B0604030504040204" pitchFamily="34" charset="0"/>
                <a:ea typeface="SimSun" panose="02010600030101010101" pitchFamily="2" charset="-122"/>
              </a:rPr>
              <a:t>1</a:t>
            </a:r>
            <a:r>
              <a:rPr lang="en-US" altLang="zh-CN" sz="3200" b="0">
                <a:latin typeface="Tahoma" panose="020B0604030504040204" pitchFamily="34" charset="0"/>
                <a:ea typeface="SimSun" panose="02010600030101010101" pitchFamily="2" charset="-122"/>
              </a:rPr>
              <a:t>[</a:t>
            </a:r>
            <a:r>
              <a:rPr lang="en-US" altLang="zh-CN" sz="3200" b="0">
                <a:solidFill>
                  <a:schemeClr val="accent1"/>
                </a:solidFill>
                <a:latin typeface="Tahoma" panose="020B0604030504040204" pitchFamily="34" charset="0"/>
                <a:ea typeface="SimSun" panose="02010600030101010101" pitchFamily="2" charset="-122"/>
              </a:rPr>
              <a:t>K</a:t>
            </a:r>
            <a:r>
              <a:rPr lang="en-US" altLang="zh-CN" sz="3200" b="0">
                <a:latin typeface="Tahoma" panose="020B0604030504040204" pitchFamily="34" charset="0"/>
                <a:ea typeface="SimSun" panose="02010600030101010101" pitchFamily="2" charset="-122"/>
              </a:rPr>
              <a:t>,A</a:t>
            </a:r>
            <a:r>
              <a:rPr lang="en-US" altLang="zh-CN" b="0">
                <a:latin typeface="Tahoma" panose="020B0604030504040204" pitchFamily="34" charset="0"/>
                <a:ea typeface="SimSun" panose="02010600030101010101" pitchFamily="2" charset="-122"/>
              </a:rPr>
              <a:t>1,</a:t>
            </a:r>
            <a:r>
              <a:rPr lang="en-US" altLang="zh-CN" sz="3200" b="0">
                <a:latin typeface="Tahoma" panose="020B0604030504040204" pitchFamily="34" charset="0"/>
                <a:ea typeface="SimSun" panose="02010600030101010101" pitchFamily="2" charset="-122"/>
              </a:rPr>
              <a:t>A</a:t>
            </a:r>
            <a:r>
              <a:rPr lang="en-US" altLang="zh-CN" b="0">
                <a:latin typeface="Tahoma" panose="020B0604030504040204" pitchFamily="34" charset="0"/>
                <a:ea typeface="SimSun" panose="02010600030101010101" pitchFamily="2" charset="-122"/>
              </a:rPr>
              <a:t>2,</a:t>
            </a:r>
            <a:r>
              <a:rPr lang="en-US" altLang="zh-CN" sz="3200" b="0">
                <a:latin typeface="Tahoma" panose="020B0604030504040204" pitchFamily="34" charset="0"/>
                <a:ea typeface="SimSun" panose="02010600030101010101" pitchFamily="2" charset="-122"/>
              </a:rPr>
              <a:t>A</a:t>
            </a:r>
            <a:r>
              <a:rPr lang="en-US" altLang="zh-CN" b="0">
                <a:latin typeface="Tahoma" panose="020B0604030504040204" pitchFamily="34" charset="0"/>
                <a:ea typeface="SimSun" panose="02010600030101010101" pitchFamily="2" charset="-122"/>
              </a:rPr>
              <a:t>3</a:t>
            </a:r>
            <a:r>
              <a:rPr lang="en-US" altLang="zh-CN" sz="3200" b="0">
                <a:latin typeface="Tahoma" panose="020B0604030504040204" pitchFamily="34" charset="0"/>
                <a:ea typeface="SimSun" panose="02010600030101010101" pitchFamily="2" charset="-122"/>
              </a:rPr>
              <a:t>]       R</a:t>
            </a:r>
            <a:r>
              <a:rPr lang="en-US" altLang="zh-CN" b="0">
                <a:latin typeface="Tahoma" panose="020B0604030504040204" pitchFamily="34" charset="0"/>
                <a:ea typeface="SimSun" panose="02010600030101010101" pitchFamily="2" charset="-122"/>
              </a:rPr>
              <a:t>2</a:t>
            </a:r>
            <a:r>
              <a:rPr lang="en-US" altLang="zh-CN" sz="3200" b="0">
                <a:latin typeface="Tahoma" panose="020B0604030504040204" pitchFamily="34" charset="0"/>
                <a:ea typeface="SimSun" panose="02010600030101010101" pitchFamily="2" charset="-122"/>
              </a:rPr>
              <a:t>[</a:t>
            </a:r>
            <a:r>
              <a:rPr lang="en-US" altLang="zh-CN" sz="3200" b="0">
                <a:solidFill>
                  <a:schemeClr val="accent1"/>
                </a:solidFill>
                <a:latin typeface="Tahoma" panose="020B0604030504040204" pitchFamily="34" charset="0"/>
                <a:ea typeface="SimSun" panose="02010600030101010101" pitchFamily="2" charset="-122"/>
              </a:rPr>
              <a:t>K</a:t>
            </a:r>
            <a:r>
              <a:rPr lang="en-US" altLang="zh-CN" sz="3200" b="0">
                <a:latin typeface="Tahoma" panose="020B0604030504040204" pitchFamily="34" charset="0"/>
                <a:ea typeface="SimSun" panose="02010600030101010101" pitchFamily="2" charset="-122"/>
              </a:rPr>
              <a:t>,A</a:t>
            </a:r>
            <a:r>
              <a:rPr lang="en-US" altLang="zh-CN" b="0">
                <a:latin typeface="Tahoma" panose="020B0604030504040204" pitchFamily="34" charset="0"/>
                <a:ea typeface="SimSun" panose="02010600030101010101" pitchFamily="2" charset="-122"/>
              </a:rPr>
              <a:t>4,</a:t>
            </a:r>
            <a:r>
              <a:rPr lang="en-US" altLang="zh-CN" sz="3200" b="0">
                <a:latin typeface="Tahoma" panose="020B0604030504040204" pitchFamily="34" charset="0"/>
                <a:ea typeface="SimSun" panose="02010600030101010101" pitchFamily="2" charset="-122"/>
              </a:rPr>
              <a:t>A</a:t>
            </a:r>
            <a:r>
              <a:rPr lang="en-US" altLang="zh-CN" b="0">
                <a:latin typeface="Tahoma" panose="020B0604030504040204" pitchFamily="34" charset="0"/>
                <a:ea typeface="SimSun" panose="02010600030101010101" pitchFamily="2" charset="-122"/>
              </a:rPr>
              <a:t>5</a:t>
            </a:r>
            <a:r>
              <a:rPr lang="en-US" altLang="zh-CN" sz="3200" b="0">
                <a:latin typeface="Tahoma" panose="020B0604030504040204" pitchFamily="34" charset="0"/>
                <a:ea typeface="SimSun" panose="02010600030101010101" pitchFamily="2" charset="-122"/>
              </a:rPr>
              <a:t>]</a:t>
            </a:r>
          </a:p>
        </p:txBody>
      </p:sp>
      <p:sp>
        <p:nvSpPr>
          <p:cNvPr id="142380" name="Rectangle 71"/>
          <p:cNvSpPr>
            <a:spLocks noChangeArrowheads="1"/>
          </p:cNvSpPr>
          <p:nvPr/>
        </p:nvSpPr>
        <p:spPr bwMode="auto">
          <a:xfrm>
            <a:off x="457200" y="1295400"/>
            <a:ext cx="3845155"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zh-CN" altLang="en-US" dirty="0">
                <a:solidFill>
                  <a:schemeClr val="accent2"/>
                </a:solidFill>
                <a:ea typeface="SimSun" panose="02010600030101010101" pitchFamily="2" charset="-122"/>
              </a:rPr>
              <a:t>属性亲和</a:t>
            </a:r>
            <a:r>
              <a:rPr lang="zh-CN" altLang="en-US" dirty="0" smtClean="0">
                <a:solidFill>
                  <a:schemeClr val="accent2"/>
                </a:solidFill>
                <a:ea typeface="SimSun" panose="02010600030101010101" pitchFamily="2" charset="-122"/>
              </a:rPr>
              <a:t>度度量</a:t>
            </a:r>
            <a:r>
              <a:rPr lang="en-US" altLang="zh-CN" dirty="0" smtClean="0">
                <a:solidFill>
                  <a:schemeClr val="accent2"/>
                </a:solidFill>
                <a:ea typeface="SimSun" panose="02010600030101010101" pitchFamily="2" charset="-122"/>
              </a:rPr>
              <a:t>: </a:t>
            </a:r>
            <a:r>
              <a:rPr lang="en-US" altLang="zh-CN" i="1" dirty="0" err="1">
                <a:solidFill>
                  <a:schemeClr val="accent2"/>
                </a:solidFill>
                <a:ea typeface="SimSun" panose="02010600030101010101" pitchFamily="2" charset="-122"/>
              </a:rPr>
              <a:t>aff</a:t>
            </a:r>
            <a:r>
              <a:rPr lang="en-US" altLang="zh-CN" dirty="0">
                <a:solidFill>
                  <a:schemeClr val="accent2"/>
                </a:solidFill>
                <a:ea typeface="SimSun" panose="02010600030101010101" pitchFamily="2" charset="-122"/>
              </a:rPr>
              <a:t>(</a:t>
            </a:r>
            <a:r>
              <a:rPr lang="en-US" altLang="zh-CN" i="1" dirty="0">
                <a:solidFill>
                  <a:schemeClr val="accent2"/>
                </a:solidFill>
                <a:ea typeface="SimSun" panose="02010600030101010101" pitchFamily="2" charset="-122"/>
              </a:rPr>
              <a:t>A</a:t>
            </a:r>
            <a:r>
              <a:rPr lang="en-US" altLang="zh-CN" i="1" baseline="-25000" dirty="0">
                <a:solidFill>
                  <a:schemeClr val="accent2"/>
                </a:solidFill>
                <a:ea typeface="SimSun" panose="02010600030101010101" pitchFamily="2" charset="-122"/>
              </a:rPr>
              <a:t>i</a:t>
            </a:r>
            <a:r>
              <a:rPr lang="en-US" altLang="zh-CN" dirty="0">
                <a:solidFill>
                  <a:schemeClr val="accent2"/>
                </a:solidFill>
                <a:ea typeface="SimSun" panose="02010600030101010101" pitchFamily="2" charset="-122"/>
              </a:rPr>
              <a:t>, </a:t>
            </a:r>
            <a:r>
              <a:rPr lang="en-US" altLang="zh-CN" i="1" dirty="0" err="1">
                <a:solidFill>
                  <a:schemeClr val="accent2"/>
                </a:solidFill>
                <a:ea typeface="SimSun" panose="02010600030101010101" pitchFamily="2" charset="-122"/>
              </a:rPr>
              <a:t>A</a:t>
            </a:r>
            <a:r>
              <a:rPr lang="en-US" altLang="zh-CN" i="1" baseline="-25000" dirty="0" err="1">
                <a:solidFill>
                  <a:schemeClr val="accent2"/>
                </a:solidFill>
                <a:ea typeface="SimSun" panose="02010600030101010101" pitchFamily="2" charset="-122"/>
              </a:rPr>
              <a:t>j</a:t>
            </a:r>
            <a:r>
              <a:rPr lang="en-US" altLang="zh-CN" dirty="0">
                <a:solidFill>
                  <a:schemeClr val="accent2"/>
                </a:solidFill>
                <a:ea typeface="SimSun" panose="02010600030101010101" pitchFamily="2" charset="-122"/>
              </a:rPr>
              <a:t>)</a:t>
            </a:r>
            <a:endParaRPr lang="zh-CN" altLang="en-US" dirty="0">
              <a:solidFill>
                <a:schemeClr val="accent2"/>
              </a:solidFill>
              <a:ea typeface="SimSun" panose="02010600030101010101" pitchFamily="2" charset="-122"/>
            </a:endParaRPr>
          </a:p>
        </p:txBody>
      </p:sp>
      <p:graphicFrame>
        <p:nvGraphicFramePr>
          <p:cNvPr id="109632" name="Group 64"/>
          <p:cNvGraphicFramePr>
            <a:graphicFrameLocks noGrp="1"/>
          </p:cNvGraphicFramePr>
          <p:nvPr/>
        </p:nvGraphicFramePr>
        <p:xfrm>
          <a:off x="4700588" y="1795463"/>
          <a:ext cx="1538287" cy="504825"/>
        </p:xfrm>
        <a:graphic>
          <a:graphicData uri="http://schemas.openxmlformats.org/drawingml/2006/table">
            <a:tbl>
              <a:tblPr/>
              <a:tblGrid>
                <a:gridCol w="768350">
                  <a:extLst>
                    <a:ext uri="{9D8B030D-6E8A-4147-A177-3AD203B41FA5}">
                      <a16:colId xmlns:a16="http://schemas.microsoft.com/office/drawing/2014/main" val="20000"/>
                    </a:ext>
                  </a:extLst>
                </a:gridCol>
                <a:gridCol w="769937">
                  <a:extLst>
                    <a:ext uri="{9D8B030D-6E8A-4147-A177-3AD203B41FA5}">
                      <a16:colId xmlns:a16="http://schemas.microsoft.com/office/drawing/2014/main" val="20001"/>
                    </a:ext>
                  </a:extLst>
                </a:gridCol>
              </a:tblGrid>
              <a:tr h="504825">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400" b="1" i="0" u="none" strike="noStrike" cap="none" normalizeH="0" baseline="0" smtClean="0">
                          <a:ln>
                            <a:noFill/>
                          </a:ln>
                          <a:solidFill>
                            <a:schemeClr val="accent2"/>
                          </a:solidFill>
                          <a:effectLst/>
                          <a:latin typeface="Arial" pitchFamily="34" charset="0"/>
                          <a:ea typeface="宋体" pitchFamily="2" charset="-122"/>
                        </a:rPr>
                        <a:t>A</a:t>
                      </a:r>
                      <a:r>
                        <a:rPr kumimoji="0" lang="en-US" altLang="zh-CN" sz="1800" b="1" i="0" u="none" strike="noStrike" cap="none" normalizeH="0" baseline="0" smtClean="0">
                          <a:ln>
                            <a:noFill/>
                          </a:ln>
                          <a:solidFill>
                            <a:schemeClr val="accent2"/>
                          </a:solidFill>
                          <a:effectLst/>
                          <a:latin typeface="Arial" pitchFamily="34" charset="0"/>
                          <a:ea typeface="宋体" pitchFamily="2" charset="-122"/>
                        </a:rPr>
                        <a:t>4</a:t>
                      </a:r>
                    </a:p>
                  </a:txBody>
                  <a:tcPr horzOverflow="overflow">
                    <a:lnL cap="flat">
                      <a:noFill/>
                    </a:lnL>
                    <a:lnR>
                      <a:noFill/>
                    </a:lnR>
                    <a:lnT cap="flat">
                      <a:noFill/>
                    </a:lnT>
                    <a:lnB cap="flat">
                      <a:noFill/>
                    </a:lnB>
                    <a:lnTlToBr>
                      <a:noFill/>
                    </a:lnTlToBr>
                    <a:lnBlToTr>
                      <a:noFill/>
                    </a:lnBlToTr>
                    <a:solidFill>
                      <a:schemeClr val="bg1"/>
                    </a:solid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800" b="1" i="0" u="none" strike="noStrike" cap="none" normalizeH="0" baseline="0" smtClean="0">
                          <a:ln>
                            <a:noFill/>
                          </a:ln>
                          <a:solidFill>
                            <a:schemeClr val="accent2"/>
                          </a:solidFill>
                          <a:effectLst/>
                          <a:latin typeface="Arial" pitchFamily="34" charset="0"/>
                          <a:ea typeface="宋体" pitchFamily="2" charset="-122"/>
                        </a:rPr>
                        <a:t> </a:t>
                      </a:r>
                      <a:r>
                        <a:rPr kumimoji="0" lang="en-US" altLang="zh-CN" sz="2400" b="1" i="0" u="none" strike="noStrike" cap="none" normalizeH="0" baseline="0" smtClean="0">
                          <a:ln>
                            <a:noFill/>
                          </a:ln>
                          <a:solidFill>
                            <a:schemeClr val="accent2"/>
                          </a:solidFill>
                          <a:effectLst/>
                          <a:latin typeface="Arial" pitchFamily="34" charset="0"/>
                          <a:ea typeface="宋体" pitchFamily="2" charset="-122"/>
                        </a:rPr>
                        <a:t>A</a:t>
                      </a:r>
                      <a:r>
                        <a:rPr kumimoji="0" lang="en-US" altLang="zh-CN" sz="1800" b="1" i="0" u="none" strike="noStrike" cap="none" normalizeH="0" baseline="0" smtClean="0">
                          <a:ln>
                            <a:noFill/>
                          </a:ln>
                          <a:solidFill>
                            <a:schemeClr val="accent2"/>
                          </a:solidFill>
                          <a:effectLst/>
                          <a:latin typeface="Arial" pitchFamily="34" charset="0"/>
                          <a:ea typeface="宋体" pitchFamily="2" charset="-122"/>
                        </a:rPr>
                        <a:t>5</a:t>
                      </a:r>
                    </a:p>
                  </a:txBody>
                  <a:tcPr horzOverflow="overflow">
                    <a:lnL>
                      <a:noFill/>
                    </a:lnL>
                    <a:lnR cap="flat">
                      <a:noFill/>
                    </a:lnR>
                    <a:lnT cap="flat">
                      <a:noFill/>
                    </a:lnT>
                    <a:lnB cap="flat">
                      <a:noFill/>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9647" name="Group 79"/>
          <p:cNvGraphicFramePr>
            <a:graphicFrameLocks noGrp="1"/>
          </p:cNvGraphicFramePr>
          <p:nvPr/>
        </p:nvGraphicFramePr>
        <p:xfrm>
          <a:off x="1676400" y="4244975"/>
          <a:ext cx="576263" cy="1155700"/>
        </p:xfrm>
        <a:graphic>
          <a:graphicData uri="http://schemas.openxmlformats.org/drawingml/2006/table">
            <a:tbl>
              <a:tblPr/>
              <a:tblGrid>
                <a:gridCol w="576263">
                  <a:extLst>
                    <a:ext uri="{9D8B030D-6E8A-4147-A177-3AD203B41FA5}">
                      <a16:colId xmlns:a16="http://schemas.microsoft.com/office/drawing/2014/main" val="20000"/>
                    </a:ext>
                  </a:extLst>
                </a:gridCol>
              </a:tblGrid>
              <a:tr h="577850">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400" b="1" i="0" u="none" strike="noStrike" cap="none" normalizeH="0" baseline="0" smtClean="0">
                          <a:ln>
                            <a:noFill/>
                          </a:ln>
                          <a:solidFill>
                            <a:schemeClr val="accent2"/>
                          </a:solidFill>
                          <a:effectLst/>
                          <a:latin typeface="Arial" pitchFamily="34" charset="0"/>
                          <a:ea typeface="宋体" pitchFamily="2" charset="-122"/>
                        </a:rPr>
                        <a:t>A</a:t>
                      </a:r>
                      <a:r>
                        <a:rPr kumimoji="0" lang="en-US" altLang="zh-CN" sz="1800" b="1" i="0" u="none" strike="noStrike" cap="none" normalizeH="0" baseline="0" smtClean="0">
                          <a:ln>
                            <a:noFill/>
                          </a:ln>
                          <a:solidFill>
                            <a:schemeClr val="accent2"/>
                          </a:solidFill>
                          <a:effectLst/>
                          <a:latin typeface="Arial" pitchFamily="34" charset="0"/>
                          <a:ea typeface="宋体" pitchFamily="2" charset="-122"/>
                        </a:rPr>
                        <a:t>4</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77850">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400" b="1" i="0" u="none" strike="noStrike" cap="none" normalizeH="0" baseline="0" smtClean="0">
                          <a:ln>
                            <a:noFill/>
                          </a:ln>
                          <a:solidFill>
                            <a:schemeClr val="accent2"/>
                          </a:solidFill>
                          <a:effectLst/>
                          <a:latin typeface="Arial" pitchFamily="34" charset="0"/>
                          <a:ea typeface="宋体" pitchFamily="2" charset="-122"/>
                        </a:rPr>
                        <a:t>A</a:t>
                      </a:r>
                      <a:r>
                        <a:rPr kumimoji="0" lang="en-US" altLang="zh-CN" sz="1800" b="1" i="0" u="none" strike="noStrike" cap="none" normalizeH="0" baseline="0" smtClean="0">
                          <a:ln>
                            <a:noFill/>
                          </a:ln>
                          <a:solidFill>
                            <a:schemeClr val="accent2"/>
                          </a:solidFill>
                          <a:effectLst/>
                          <a:latin typeface="Arial" pitchFamily="34" charset="0"/>
                          <a:ea typeface="宋体" pitchFamily="2" charset="-122"/>
                        </a:rPr>
                        <a:t>5</a:t>
                      </a: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2387" name="矩形 12"/>
          <p:cNvSpPr>
            <a:spLocks noChangeArrowheads="1"/>
          </p:cNvSpPr>
          <p:nvPr/>
        </p:nvSpPr>
        <p:spPr bwMode="auto">
          <a:xfrm>
            <a:off x="1055688" y="5951538"/>
            <a:ext cx="6781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b="0">
                <a:ea typeface="SimSun" panose="02010600030101010101" pitchFamily="2" charset="-122"/>
              </a:rPr>
              <a:t>Vertical Fragmentation of attribute affinity matrix </a:t>
            </a:r>
            <a:endParaRPr lang="zh-CN" altLang="en-US" b="0">
              <a:ea typeface="SimSun"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109632"/>
                                        </p:tgtEl>
                                        <p:attrNameLst>
                                          <p:attrName>style.visibility</p:attrName>
                                        </p:attrNameLst>
                                      </p:cBhvr>
                                      <p:to>
                                        <p:strVal val="visible"/>
                                      </p:to>
                                    </p:set>
                                    <p:animEffect transition="in" filter="box(in)">
                                      <p:cBhvr>
                                        <p:cTn id="11" dur="500"/>
                                        <p:tgtEl>
                                          <p:spTgt spid="109632"/>
                                        </p:tgtEl>
                                      </p:cBhvr>
                                    </p:animEffect>
                                  </p:childTnLst>
                                </p:cTn>
                              </p:par>
                            </p:childTnLst>
                          </p:cTn>
                        </p:par>
                        <p:par>
                          <p:cTn id="12" fill="hold" nodeType="afterGroup">
                            <p:stCondLst>
                              <p:cond delay="500"/>
                            </p:stCondLst>
                            <p:childTnLst>
                              <p:par>
                                <p:cTn id="13" presetID="4" presetClass="entr" presetSubtype="16" fill="hold" nodeType="afterEffect">
                                  <p:stCondLst>
                                    <p:cond delay="0"/>
                                  </p:stCondLst>
                                  <p:childTnLst>
                                    <p:set>
                                      <p:cBhvr>
                                        <p:cTn id="14" dur="1" fill="hold">
                                          <p:stCondLst>
                                            <p:cond delay="0"/>
                                          </p:stCondLst>
                                        </p:cTn>
                                        <p:tgtEl>
                                          <p:spTgt spid="109647"/>
                                        </p:tgtEl>
                                        <p:attrNameLst>
                                          <p:attrName>style.visibility</p:attrName>
                                        </p:attrNameLst>
                                      </p:cBhvr>
                                      <p:to>
                                        <p:strVal val="visible"/>
                                      </p:to>
                                    </p:set>
                                    <p:animEffect transition="in" filter="box(in)">
                                      <p:cBhvr>
                                        <p:cTn id="15" dur="500"/>
                                        <p:tgtEl>
                                          <p:spTgt spid="10964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85766"/>
                                        </p:tgtEl>
                                        <p:attrNameLst>
                                          <p:attrName>style.visibility</p:attrName>
                                        </p:attrNameLst>
                                      </p:cBhvr>
                                      <p:to>
                                        <p:strVal val="visible"/>
                                      </p:to>
                                    </p:set>
                                    <p:anim calcmode="lin" valueType="num">
                                      <p:cBhvr additive="base">
                                        <p:cTn id="20" dur="500" fill="hold"/>
                                        <p:tgtEl>
                                          <p:spTgt spid="285766"/>
                                        </p:tgtEl>
                                        <p:attrNameLst>
                                          <p:attrName>ppt_x</p:attrName>
                                        </p:attrNameLst>
                                      </p:cBhvr>
                                      <p:tavLst>
                                        <p:tav tm="0">
                                          <p:val>
                                            <p:strVal val="#ppt_x"/>
                                          </p:val>
                                        </p:tav>
                                        <p:tav tm="100000">
                                          <p:val>
                                            <p:strVal val="#ppt_x"/>
                                          </p:val>
                                        </p:tav>
                                      </p:tavLst>
                                    </p:anim>
                                    <p:anim calcmode="lin" valueType="num">
                                      <p:cBhvr additive="base">
                                        <p:cTn id="21" dur="500" fill="hold"/>
                                        <p:tgtEl>
                                          <p:spTgt spid="2857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6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smtClean="0">
                <a:ea typeface="SimSun" panose="02010600030101010101" pitchFamily="2" charset="-122"/>
              </a:rPr>
              <a:t>Vertical Fragmentation: VF-Clustering</a:t>
            </a:r>
            <a:endParaRPr lang="zh-CN" altLang="en-US" sz="2400" smtClean="0">
              <a:ea typeface="SimSun" panose="02010600030101010101" pitchFamily="2" charset="-122"/>
            </a:endParaRPr>
          </a:p>
        </p:txBody>
      </p:sp>
      <p:sp>
        <p:nvSpPr>
          <p:cNvPr id="144387" name="Rectangle 3"/>
          <p:cNvSpPr>
            <a:spLocks noGrp="1" noChangeArrowheads="1"/>
          </p:cNvSpPr>
          <p:nvPr>
            <p:ph type="body" idx="1"/>
          </p:nvPr>
        </p:nvSpPr>
        <p:spPr>
          <a:xfrm>
            <a:off x="341313" y="1308100"/>
            <a:ext cx="7735887" cy="4879975"/>
          </a:xfrm>
        </p:spPr>
        <p:txBody>
          <a:bodyPr/>
          <a:lstStyle/>
          <a:p>
            <a:pPr>
              <a:lnSpc>
                <a:spcPct val="100000"/>
              </a:lnSpc>
            </a:pPr>
            <a:r>
              <a:rPr lang="en-US" altLang="zh-CN" dirty="0" smtClean="0">
                <a:ea typeface="SimSun" panose="02010600030101010101" pitchFamily="2" charset="-122"/>
              </a:rPr>
              <a:t>VF-Clustering </a:t>
            </a:r>
            <a:r>
              <a:rPr lang="en-US" altLang="zh-CN" dirty="0" smtClean="0">
                <a:solidFill>
                  <a:schemeClr val="accent2"/>
                </a:solidFill>
                <a:ea typeface="SimSun" panose="02010600030101010101" pitchFamily="2" charset="-122"/>
              </a:rPr>
              <a:t>Objective(</a:t>
            </a:r>
            <a:r>
              <a:rPr lang="zh-CN" altLang="en-US" dirty="0" smtClean="0">
                <a:solidFill>
                  <a:schemeClr val="accent2"/>
                </a:solidFill>
                <a:ea typeface="SimSun" panose="02010600030101010101" pitchFamily="2" charset="-122"/>
              </a:rPr>
              <a:t>聚类算法</a:t>
            </a:r>
            <a:r>
              <a:rPr lang="en-US" altLang="zh-CN" dirty="0" smtClean="0">
                <a:solidFill>
                  <a:schemeClr val="accent2"/>
                </a:solidFill>
                <a:ea typeface="SimSun" panose="02010600030101010101" pitchFamily="2" charset="-122"/>
              </a:rPr>
              <a:t>): </a:t>
            </a:r>
            <a:r>
              <a:rPr lang="en-US" altLang="zh-CN" sz="2000" dirty="0" smtClean="0">
                <a:solidFill>
                  <a:srgbClr val="0536D2"/>
                </a:solidFill>
                <a:ea typeface="SimSun" panose="02010600030101010101" pitchFamily="2" charset="-122"/>
              </a:rPr>
              <a:t>grouping the attributes</a:t>
            </a:r>
            <a:r>
              <a:rPr lang="en-US" altLang="zh-CN" sz="2000" dirty="0" smtClean="0">
                <a:ea typeface="SimSun" panose="02010600030101010101" pitchFamily="2" charset="-122"/>
              </a:rPr>
              <a:t> based on the attribute affinity values in </a:t>
            </a:r>
            <a:r>
              <a:rPr lang="en-US" altLang="zh-CN" sz="2000" dirty="0" smtClean="0">
                <a:solidFill>
                  <a:srgbClr val="0536D2"/>
                </a:solidFill>
                <a:ea typeface="SimSun" panose="02010600030101010101" pitchFamily="2" charset="-122"/>
              </a:rPr>
              <a:t>AA</a:t>
            </a:r>
            <a:r>
              <a:rPr lang="en-US" altLang="zh-CN" sz="2000" dirty="0" smtClean="0">
                <a:ea typeface="SimSun" panose="02010600030101010101" pitchFamily="2" charset="-122"/>
              </a:rPr>
              <a:t>.</a:t>
            </a:r>
          </a:p>
          <a:p>
            <a:pPr lvl="1">
              <a:lnSpc>
                <a:spcPct val="100000"/>
              </a:lnSpc>
            </a:pPr>
            <a:r>
              <a:rPr lang="en-US" altLang="zh-CN" dirty="0" smtClean="0">
                <a:ea typeface="SimSun" panose="02010600030101010101" pitchFamily="2" charset="-122"/>
              </a:rPr>
              <a:t>take the attribute affinity matrix </a:t>
            </a:r>
            <a:r>
              <a:rPr lang="en-US" altLang="zh-CN" i="1" dirty="0" smtClean="0">
                <a:solidFill>
                  <a:srgbClr val="0536D2"/>
                </a:solidFill>
                <a:ea typeface="SimSun" panose="02010600030101010101" pitchFamily="2" charset="-122"/>
              </a:rPr>
              <a:t>AA</a:t>
            </a:r>
            <a:r>
              <a:rPr lang="en-US" altLang="zh-CN" i="1" dirty="0" smtClean="0">
                <a:ea typeface="SimSun" panose="02010600030101010101" pitchFamily="2" charset="-122"/>
              </a:rPr>
              <a:t>, </a:t>
            </a:r>
            <a:r>
              <a:rPr lang="en-US" altLang="zh-CN" dirty="0" smtClean="0">
                <a:ea typeface="SimSun" panose="02010600030101010101" pitchFamily="2" charset="-122"/>
              </a:rPr>
              <a:t>and</a:t>
            </a:r>
          </a:p>
          <a:p>
            <a:pPr lvl="1">
              <a:lnSpc>
                <a:spcPct val="100000"/>
              </a:lnSpc>
            </a:pPr>
            <a:r>
              <a:rPr lang="en-US" altLang="zh-CN" dirty="0" smtClean="0">
                <a:solidFill>
                  <a:schemeClr val="accent2"/>
                </a:solidFill>
                <a:ea typeface="SimSun" panose="02010600030101010101" pitchFamily="2" charset="-122"/>
              </a:rPr>
              <a:t>reorganize</a:t>
            </a:r>
            <a:r>
              <a:rPr lang="en-US" altLang="zh-CN" dirty="0" smtClean="0">
                <a:ea typeface="SimSun" panose="02010600030101010101" pitchFamily="2" charset="-122"/>
              </a:rPr>
              <a:t> the attribute orders </a:t>
            </a:r>
            <a:r>
              <a:rPr lang="en-US" altLang="zh-CN" dirty="0" smtClean="0">
                <a:solidFill>
                  <a:schemeClr val="accent2"/>
                </a:solidFill>
                <a:ea typeface="SimSun" panose="02010600030101010101" pitchFamily="2" charset="-122"/>
              </a:rPr>
              <a:t>to form</a:t>
            </a:r>
            <a:r>
              <a:rPr lang="en-US" altLang="zh-CN" dirty="0" smtClean="0">
                <a:ea typeface="SimSun" panose="02010600030101010101" pitchFamily="2" charset="-122"/>
              </a:rPr>
              <a:t> </a:t>
            </a:r>
            <a:r>
              <a:rPr lang="en-US" altLang="zh-CN" dirty="0" smtClean="0">
                <a:solidFill>
                  <a:schemeClr val="accent2"/>
                </a:solidFill>
                <a:ea typeface="SimSun" panose="02010600030101010101" pitchFamily="2" charset="-122"/>
              </a:rPr>
              <a:t>clusters</a:t>
            </a:r>
          </a:p>
          <a:p>
            <a:pPr lvl="2">
              <a:lnSpc>
                <a:spcPct val="100000"/>
              </a:lnSpc>
            </a:pPr>
            <a:r>
              <a:rPr lang="en-US" altLang="zh-CN" dirty="0" smtClean="0">
                <a:ea typeface="SimSun" panose="02010600030101010101" pitchFamily="2" charset="-122"/>
              </a:rPr>
              <a:t>where the attributes in each cluster demonstrate </a:t>
            </a:r>
            <a:r>
              <a:rPr lang="en-US" altLang="zh-CN" dirty="0" smtClean="0">
                <a:solidFill>
                  <a:schemeClr val="accent2"/>
                </a:solidFill>
                <a:ea typeface="SimSun" panose="02010600030101010101" pitchFamily="2" charset="-122"/>
              </a:rPr>
              <a:t>high affinity</a:t>
            </a:r>
            <a:r>
              <a:rPr lang="en-US" altLang="zh-CN" dirty="0" smtClean="0">
                <a:ea typeface="SimSun" panose="02010600030101010101" pitchFamily="2" charset="-122"/>
              </a:rPr>
              <a:t> to one another</a:t>
            </a:r>
          </a:p>
          <a:p>
            <a:pPr>
              <a:lnSpc>
                <a:spcPct val="100000"/>
              </a:lnSpc>
            </a:pPr>
            <a:r>
              <a:rPr lang="en-US" altLang="zh-CN" dirty="0" smtClean="0">
                <a:ea typeface="SimSun" panose="02010600030101010101" pitchFamily="2" charset="-122"/>
              </a:rPr>
              <a:t>Bond Energy Algorithm (</a:t>
            </a:r>
            <a:r>
              <a:rPr lang="en-US" altLang="zh-CN" dirty="0" smtClean="0">
                <a:solidFill>
                  <a:schemeClr val="accent2"/>
                </a:solidFill>
                <a:ea typeface="SimSun" panose="02010600030101010101" pitchFamily="2" charset="-122"/>
              </a:rPr>
              <a:t>BEA</a:t>
            </a:r>
            <a:r>
              <a:rPr lang="zh-CN" altLang="en-US" dirty="0" smtClean="0">
                <a:solidFill>
                  <a:schemeClr val="accent2"/>
                </a:solidFill>
                <a:ea typeface="SimSun" panose="02010600030101010101" pitchFamily="2" charset="-122"/>
              </a:rPr>
              <a:t>，键能算法</a:t>
            </a:r>
            <a:r>
              <a:rPr lang="en-US" altLang="zh-CN" dirty="0" smtClean="0">
                <a:ea typeface="SimSun" panose="02010600030101010101" pitchFamily="2" charset="-122"/>
              </a:rPr>
              <a:t>) :</a:t>
            </a:r>
            <a:r>
              <a:rPr lang="en-US" altLang="zh-CN" sz="2000" dirty="0" smtClean="0">
                <a:ea typeface="SimSun" panose="02010600030101010101" pitchFamily="2" charset="-122"/>
              </a:rPr>
              <a:t>finds an ordering of attributes such that the </a:t>
            </a:r>
            <a:r>
              <a:rPr lang="en-US" altLang="zh-CN" sz="2000" dirty="0" smtClean="0">
                <a:solidFill>
                  <a:schemeClr val="accent2"/>
                </a:solidFill>
                <a:ea typeface="SimSun" panose="02010600030101010101" pitchFamily="2" charset="-122"/>
              </a:rPr>
              <a:t>global affinity measur</a:t>
            </a:r>
            <a:r>
              <a:rPr lang="en-US" altLang="zh-CN" sz="2000" i="1" dirty="0" smtClean="0">
                <a:solidFill>
                  <a:schemeClr val="accent2"/>
                </a:solidFill>
                <a:ea typeface="SimSun" panose="02010600030101010101" pitchFamily="2" charset="-122"/>
              </a:rPr>
              <a:t>e(AM)</a:t>
            </a:r>
          </a:p>
          <a:p>
            <a:pPr lvl="1">
              <a:lnSpc>
                <a:spcPct val="100000"/>
              </a:lnSpc>
              <a:buFont typeface="Times New Roman" panose="02020603050405020304" pitchFamily="18" charset="0"/>
              <a:buNone/>
            </a:pPr>
            <a:r>
              <a:rPr lang="en-US" altLang="zh-CN" dirty="0" smtClean="0">
                <a:ea typeface="SimSun" panose="02010600030101010101" pitchFamily="2" charset="-122"/>
              </a:rPr>
              <a:t>  </a:t>
            </a:r>
          </a:p>
          <a:p>
            <a:pPr lvl="1">
              <a:lnSpc>
                <a:spcPct val="100000"/>
              </a:lnSpc>
              <a:buFont typeface="Times New Roman" panose="02020603050405020304" pitchFamily="18" charset="0"/>
              <a:buNone/>
            </a:pPr>
            <a:endParaRPr lang="en-US" altLang="zh-CN" dirty="0" smtClean="0">
              <a:ea typeface="SimSun" panose="02010600030101010101" pitchFamily="2" charset="-122"/>
            </a:endParaRPr>
          </a:p>
          <a:p>
            <a:pPr lvl="1">
              <a:lnSpc>
                <a:spcPct val="100000"/>
              </a:lnSpc>
              <a:buFont typeface="Times New Roman" panose="02020603050405020304" pitchFamily="18" charset="0"/>
              <a:buNone/>
            </a:pPr>
            <a:r>
              <a:rPr lang="en-US" altLang="zh-CN" dirty="0" smtClean="0">
                <a:ea typeface="SimSun" panose="02010600030101010101" pitchFamily="2" charset="-122"/>
              </a:rPr>
              <a:t> is </a:t>
            </a:r>
            <a:r>
              <a:rPr lang="en-US" altLang="zh-CN" dirty="0" smtClean="0">
                <a:solidFill>
                  <a:schemeClr val="accent2"/>
                </a:solidFill>
                <a:ea typeface="SimSun" panose="02010600030101010101" pitchFamily="2" charset="-122"/>
              </a:rPr>
              <a:t>maximized</a:t>
            </a:r>
            <a:r>
              <a:rPr lang="en-US" altLang="zh-CN" dirty="0" smtClean="0">
                <a:ea typeface="SimSun" panose="02010600030101010101" pitchFamily="2" charset="-122"/>
              </a:rPr>
              <a:t>.</a:t>
            </a:r>
            <a:endParaRPr lang="zh-CN" altLang="en-US" dirty="0" smtClean="0">
              <a:ea typeface="SimSun" panose="02010600030101010101" pitchFamily="2" charset="-122"/>
            </a:endParaRPr>
          </a:p>
        </p:txBody>
      </p:sp>
      <p:graphicFrame>
        <p:nvGraphicFramePr>
          <p:cNvPr id="144388" name="Object 5"/>
          <p:cNvGraphicFramePr>
            <a:graphicFrameLocks noChangeAspect="1"/>
          </p:cNvGraphicFramePr>
          <p:nvPr>
            <p:extLst>
              <p:ext uri="{D42A27DB-BD31-4B8C-83A1-F6EECF244321}">
                <p14:modId xmlns:p14="http://schemas.microsoft.com/office/powerpoint/2010/main" val="2944633662"/>
              </p:ext>
            </p:extLst>
          </p:nvPr>
        </p:nvGraphicFramePr>
        <p:xfrm>
          <a:off x="786606" y="4899025"/>
          <a:ext cx="7167562" cy="782638"/>
        </p:xfrm>
        <a:graphic>
          <a:graphicData uri="http://schemas.openxmlformats.org/presentationml/2006/ole">
            <mc:AlternateContent xmlns:mc="http://schemas.openxmlformats.org/markup-compatibility/2006">
              <mc:Choice xmlns:v="urn:schemas-microsoft-com:vml" Requires="v">
                <p:oleObj spid="_x0000_s144424" name="Equation" r:id="rId4" imgW="3200400" imgH="190357" progId="Equation.DSMT4">
                  <p:embed/>
                </p:oleObj>
              </mc:Choice>
              <mc:Fallback>
                <p:oleObj name="Equation" r:id="rId4" imgW="3200400" imgH="190357"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606" y="4899025"/>
                        <a:ext cx="7167562"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389" name="矩形 5"/>
          <p:cNvSpPr>
            <a:spLocks noChangeArrowheads="1"/>
          </p:cNvSpPr>
          <p:nvPr/>
        </p:nvSpPr>
        <p:spPr bwMode="auto">
          <a:xfrm>
            <a:off x="4340225" y="5776913"/>
            <a:ext cx="32146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a:solidFill>
                  <a:srgbClr val="0536D2"/>
                </a:solidFill>
                <a:latin typeface="Tempus Sans ITC" panose="04020404030D07020202" pitchFamily="82" charset="0"/>
                <a:ea typeface="SimSun" panose="02010600030101010101" pitchFamily="2" charset="-122"/>
              </a:rPr>
              <a:t>[Hoffer and Severance,1975]</a:t>
            </a:r>
            <a:endParaRPr lang="zh-CN" altLang="en-US" sz="2000">
              <a:solidFill>
                <a:srgbClr val="0536D2"/>
              </a:solidFill>
              <a:latin typeface="Tempus Sans ITC" panose="04020404030D07020202" pitchFamily="82" charset="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zh-CN" smtClean="0">
                <a:ea typeface="SimSun" panose="02010600030101010101" pitchFamily="2" charset="-122"/>
              </a:rPr>
              <a:t>Fragmentation: VF-Clustering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46435" name="Rectangle 3"/>
          <p:cNvSpPr>
            <a:spLocks noGrp="1" noChangeArrowheads="1"/>
          </p:cNvSpPr>
          <p:nvPr>
            <p:ph type="body" idx="1"/>
          </p:nvPr>
        </p:nvSpPr>
        <p:spPr/>
        <p:txBody>
          <a:bodyPr/>
          <a:lstStyle/>
          <a:p>
            <a:r>
              <a:rPr lang="en-US" altLang="zh-CN" dirty="0" smtClean="0">
                <a:ea typeface="SimSun" panose="02010600030101010101" pitchFamily="2" charset="-122"/>
              </a:rPr>
              <a:t>Global affinity measure(AM</a:t>
            </a:r>
            <a:r>
              <a:rPr lang="zh-CN" altLang="en-US" dirty="0" smtClean="0">
                <a:ea typeface="SimSun" panose="02010600030101010101" pitchFamily="2" charset="-122"/>
              </a:rPr>
              <a:t>，全局亲和度</a:t>
            </a:r>
            <a:r>
              <a:rPr lang="en-US" altLang="zh-CN" dirty="0" smtClean="0">
                <a:ea typeface="SimSun" panose="02010600030101010101" pitchFamily="2" charset="-122"/>
              </a:rPr>
              <a:t>)</a:t>
            </a:r>
          </a:p>
          <a:p>
            <a:endParaRPr lang="zh-CN" altLang="en-US" dirty="0" smtClean="0">
              <a:ea typeface="SimSun" panose="02010600030101010101" pitchFamily="2" charset="-122"/>
            </a:endParaRPr>
          </a:p>
          <a:p>
            <a:endParaRPr lang="zh-CN" altLang="en-US" dirty="0" smtClean="0">
              <a:ea typeface="SimSun" panose="02010600030101010101" pitchFamily="2" charset="-122"/>
            </a:endParaRPr>
          </a:p>
          <a:p>
            <a:endParaRPr lang="zh-CN" altLang="en-US" dirty="0" smtClean="0">
              <a:ea typeface="SimSun" panose="02010600030101010101" pitchFamily="2" charset="-122"/>
            </a:endParaRPr>
          </a:p>
          <a:p>
            <a:pPr lvl="1"/>
            <a:endParaRPr lang="en-US" altLang="zh-CN" dirty="0" smtClean="0">
              <a:ea typeface="SimSun" panose="02010600030101010101" pitchFamily="2" charset="-122"/>
            </a:endParaRPr>
          </a:p>
          <a:p>
            <a:pPr lvl="1"/>
            <a:r>
              <a:rPr lang="en-US" altLang="zh-CN" dirty="0" smtClean="0">
                <a:ea typeface="SimSun" panose="02010600030101010101" pitchFamily="2" charset="-122"/>
              </a:rPr>
              <a:t>Since AA matrix is </a:t>
            </a:r>
            <a:r>
              <a:rPr lang="en-US" altLang="zh-CN" dirty="0" smtClean="0">
                <a:solidFill>
                  <a:schemeClr val="accent2"/>
                </a:solidFill>
                <a:ea typeface="SimSun" panose="02010600030101010101" pitchFamily="2" charset="-122"/>
              </a:rPr>
              <a:t>symmetric</a:t>
            </a:r>
            <a:r>
              <a:rPr lang="en-US" altLang="zh-CN" dirty="0" smtClean="0">
                <a:ea typeface="SimSun" panose="02010600030101010101" pitchFamily="2" charset="-122"/>
              </a:rPr>
              <a:t>, we can simply define:</a:t>
            </a:r>
          </a:p>
          <a:p>
            <a:endParaRPr lang="zh-CN" altLang="en-US" dirty="0" smtClean="0">
              <a:ea typeface="SimSun" panose="02010600030101010101" pitchFamily="2" charset="-122"/>
            </a:endParaRPr>
          </a:p>
          <a:p>
            <a:endParaRPr lang="zh-CN" altLang="en-US" dirty="0" smtClean="0">
              <a:ea typeface="SimSun" panose="02010600030101010101" pitchFamily="2" charset="-122"/>
            </a:endParaRPr>
          </a:p>
          <a:p>
            <a:pPr lvl="1"/>
            <a:endParaRPr lang="zh-CN" altLang="en-US" dirty="0" smtClean="0">
              <a:ea typeface="SimSun" panose="02010600030101010101" pitchFamily="2" charset="-122"/>
            </a:endParaRPr>
          </a:p>
        </p:txBody>
      </p:sp>
      <p:graphicFrame>
        <p:nvGraphicFramePr>
          <p:cNvPr id="146436" name="Object 4"/>
          <p:cNvGraphicFramePr>
            <a:graphicFrameLocks noChangeAspect="1"/>
          </p:cNvGraphicFramePr>
          <p:nvPr/>
        </p:nvGraphicFramePr>
        <p:xfrm>
          <a:off x="914400" y="1981200"/>
          <a:ext cx="6858000" cy="1195388"/>
        </p:xfrm>
        <a:graphic>
          <a:graphicData uri="http://schemas.openxmlformats.org/presentationml/2006/ole">
            <mc:AlternateContent xmlns:mc="http://schemas.openxmlformats.org/markup-compatibility/2006">
              <mc:Choice xmlns:v="urn:schemas-microsoft-com:vml" Requires="v">
                <p:oleObj spid="_x0000_s146509" name="位图图像" r:id="rId4" imgW="5409524" imgH="942857" progId="Paint.Picture">
                  <p:embed/>
                </p:oleObj>
              </mc:Choice>
              <mc:Fallback>
                <p:oleObj name="位图图像" r:id="rId4" imgW="5409524" imgH="942857"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981200"/>
                        <a:ext cx="6858000" cy="119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6437" name="Object 5"/>
          <p:cNvGraphicFramePr>
            <a:graphicFrameLocks noChangeAspect="1"/>
          </p:cNvGraphicFramePr>
          <p:nvPr/>
        </p:nvGraphicFramePr>
        <p:xfrm>
          <a:off x="1447800" y="4038600"/>
          <a:ext cx="5465763" cy="889000"/>
        </p:xfrm>
        <a:graphic>
          <a:graphicData uri="http://schemas.openxmlformats.org/presentationml/2006/ole">
            <mc:AlternateContent xmlns:mc="http://schemas.openxmlformats.org/markup-compatibility/2006">
              <mc:Choice xmlns:v="urn:schemas-microsoft-com:vml" Requires="v">
                <p:oleObj spid="_x0000_s146510" name="位图图像" r:id="rId6" imgW="3685714" imgH="600159" progId="Paint.Picture">
                  <p:embed/>
                </p:oleObj>
              </mc:Choice>
              <mc:Fallback>
                <p:oleObj name="位图图像" r:id="rId6" imgW="3685714" imgH="600159"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038600"/>
                        <a:ext cx="5465763"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38" name="Rectangle 6"/>
          <p:cNvSpPr>
            <a:spLocks noChangeArrowheads="1"/>
          </p:cNvSpPr>
          <p:nvPr/>
        </p:nvSpPr>
        <p:spPr bwMode="auto">
          <a:xfrm>
            <a:off x="1295400" y="5029200"/>
            <a:ext cx="6781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 typeface="Wingdings 2" panose="05020102010507070707" pitchFamily="18" charset="2"/>
              <a:buChar char="E"/>
            </a:pPr>
            <a:r>
              <a:rPr lang="en-US" altLang="zh-CN" sz="2200">
                <a:solidFill>
                  <a:schemeClr val="accent1"/>
                </a:solidFill>
                <a:ea typeface="SimSun" panose="02010600030101010101" pitchFamily="2" charset="-122"/>
              </a:rPr>
              <a:t>Grouping large values with large ones, and</a:t>
            </a:r>
          </a:p>
        </p:txBody>
      </p:sp>
      <p:sp>
        <p:nvSpPr>
          <p:cNvPr id="146439" name="Rectangle 7"/>
          <p:cNvSpPr>
            <a:spLocks noChangeArrowheads="1"/>
          </p:cNvSpPr>
          <p:nvPr/>
        </p:nvSpPr>
        <p:spPr bwMode="auto">
          <a:xfrm>
            <a:off x="2133600" y="5497513"/>
            <a:ext cx="42433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Char char="–"/>
            </a:pPr>
            <a:r>
              <a:rPr lang="en-US" altLang="zh-CN" sz="2200">
                <a:solidFill>
                  <a:schemeClr val="accent1"/>
                </a:solidFill>
                <a:ea typeface="SimSun" panose="02010600030101010101" pitchFamily="2" charset="-122"/>
              </a:rPr>
              <a:t> small values with small ones</a:t>
            </a:r>
          </a:p>
        </p:txBody>
      </p:sp>
      <p:sp>
        <p:nvSpPr>
          <p:cNvPr id="146440" name="Rectangle 9"/>
          <p:cNvSpPr>
            <a:spLocks noChangeArrowheads="1"/>
          </p:cNvSpPr>
          <p:nvPr/>
        </p:nvSpPr>
        <p:spPr bwMode="auto">
          <a:xfrm>
            <a:off x="2036763" y="2228850"/>
            <a:ext cx="863600" cy="287338"/>
          </a:xfrm>
          <a:prstGeom prst="rect">
            <a:avLst/>
          </a:prstGeom>
          <a:noFill/>
          <a:ln w="12700">
            <a:solidFill>
              <a:srgbClr val="CCFFFF"/>
            </a:solidFill>
            <a:miter lim="800000"/>
            <a:headEnd/>
            <a:tailEnd/>
          </a:ln>
          <a:effectLst>
            <a:prstShdw prst="shdw17" dist="17961" dir="2700000">
              <a:srgbClr val="7A9999"/>
            </a:prstShdw>
          </a:effectLst>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zh-CN" smtClean="0">
                <a:ea typeface="SimSun" panose="02010600030101010101" pitchFamily="2" charset="-122"/>
              </a:rPr>
              <a:t>Fragmentation: VF-Clustering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48483" name="Rectangle 3"/>
          <p:cNvSpPr>
            <a:spLocks noGrp="1" noChangeArrowheads="1"/>
          </p:cNvSpPr>
          <p:nvPr>
            <p:ph type="body" idx="1"/>
          </p:nvPr>
        </p:nvSpPr>
        <p:spPr>
          <a:xfrm>
            <a:off x="381000" y="1524000"/>
            <a:ext cx="7848600" cy="4724400"/>
          </a:xfrm>
        </p:spPr>
        <p:txBody>
          <a:bodyPr/>
          <a:lstStyle/>
          <a:p>
            <a:r>
              <a:rPr lang="en-US" altLang="zh-CN" smtClean="0">
                <a:solidFill>
                  <a:srgbClr val="000000"/>
                </a:solidFill>
                <a:ea typeface="SimSun" panose="02010600030101010101" pitchFamily="2" charset="-122"/>
              </a:rPr>
              <a:t>Bond Energy Algorithm (BEA</a:t>
            </a:r>
            <a:r>
              <a:rPr lang="zh-CN" altLang="en-US" smtClean="0">
                <a:solidFill>
                  <a:srgbClr val="000000"/>
                </a:solidFill>
                <a:ea typeface="SimSun" panose="02010600030101010101" pitchFamily="2" charset="-122"/>
              </a:rPr>
              <a:t>，</a:t>
            </a:r>
            <a:r>
              <a:rPr lang="zh-CN" altLang="en-US" smtClean="0">
                <a:solidFill>
                  <a:schemeClr val="accent2"/>
                </a:solidFill>
                <a:ea typeface="SimSun" panose="02010600030101010101" pitchFamily="2" charset="-122"/>
              </a:rPr>
              <a:t>键能算法</a:t>
            </a:r>
            <a:r>
              <a:rPr lang="en-US" altLang="zh-CN" smtClean="0">
                <a:solidFill>
                  <a:srgbClr val="000000"/>
                </a:solidFill>
                <a:ea typeface="SimSun" panose="02010600030101010101" pitchFamily="2" charset="-122"/>
              </a:rPr>
              <a:t>)</a:t>
            </a:r>
          </a:p>
          <a:p>
            <a:pPr lvl="2"/>
            <a:r>
              <a:rPr lang="en-US" altLang="zh-CN" sz="1800" smtClean="0">
                <a:solidFill>
                  <a:schemeClr val="accent1"/>
                </a:solidFill>
                <a:ea typeface="SimSun" panose="02010600030101010101" pitchFamily="2" charset="-122"/>
              </a:rPr>
              <a:t>input</a:t>
            </a:r>
            <a:r>
              <a:rPr lang="en-US" altLang="zh-CN" sz="1800" smtClean="0">
                <a:solidFill>
                  <a:srgbClr val="000000"/>
                </a:solidFill>
                <a:ea typeface="SimSun" panose="02010600030101010101" pitchFamily="2" charset="-122"/>
              </a:rPr>
              <a:t>: </a:t>
            </a:r>
            <a:r>
              <a:rPr lang="en-US" altLang="zh-CN" sz="1800" i="1" smtClean="0">
                <a:solidFill>
                  <a:schemeClr val="accent2"/>
                </a:solidFill>
                <a:ea typeface="SimSun" panose="02010600030101010101" pitchFamily="2" charset="-122"/>
              </a:rPr>
              <a:t>AA</a:t>
            </a:r>
            <a:r>
              <a:rPr lang="en-US" altLang="zh-CN" sz="1800" i="1" smtClean="0">
                <a:solidFill>
                  <a:srgbClr val="000000"/>
                </a:solidFill>
                <a:ea typeface="SimSun" panose="02010600030101010101" pitchFamily="2" charset="-122"/>
              </a:rPr>
              <a:t> </a:t>
            </a:r>
            <a:r>
              <a:rPr lang="en-US" altLang="zh-CN" sz="1800" smtClean="0">
                <a:solidFill>
                  <a:srgbClr val="000000"/>
                </a:solidFill>
                <a:ea typeface="SimSun" panose="02010600030101010101" pitchFamily="2" charset="-122"/>
              </a:rPr>
              <a:t>Matrix</a:t>
            </a:r>
          </a:p>
          <a:p>
            <a:pPr lvl="2"/>
            <a:r>
              <a:rPr lang="en-US" altLang="zh-CN" sz="1800" smtClean="0">
                <a:solidFill>
                  <a:schemeClr val="accent1"/>
                </a:solidFill>
                <a:ea typeface="SimSun" panose="02010600030101010101" pitchFamily="2" charset="-122"/>
              </a:rPr>
              <a:t>output</a:t>
            </a:r>
            <a:r>
              <a:rPr lang="en-US" altLang="zh-CN" sz="1800" smtClean="0">
                <a:solidFill>
                  <a:srgbClr val="000000"/>
                </a:solidFill>
                <a:ea typeface="SimSun" panose="02010600030101010101" pitchFamily="2" charset="-122"/>
              </a:rPr>
              <a:t>: clustered affinity matrix </a:t>
            </a:r>
            <a:r>
              <a:rPr lang="en-US" altLang="zh-CN" i="1" smtClean="0">
                <a:solidFill>
                  <a:srgbClr val="FF0000"/>
                </a:solidFill>
                <a:ea typeface="SimSun" panose="02010600030101010101" pitchFamily="2" charset="-122"/>
              </a:rPr>
              <a:t>CA</a:t>
            </a:r>
          </a:p>
          <a:p>
            <a:pPr>
              <a:buFont typeface="Wingdings" panose="05000000000000000000" pitchFamily="2" charset="2"/>
              <a:buNone/>
            </a:pPr>
            <a:r>
              <a:rPr lang="en-US" altLang="zh-CN" sz="2000" i="1" smtClean="0">
                <a:solidFill>
                  <a:srgbClr val="000000"/>
                </a:solidFill>
                <a:ea typeface="SimSun" panose="02010600030101010101" pitchFamily="2" charset="-122"/>
              </a:rPr>
              <a:t>1. </a:t>
            </a:r>
            <a:r>
              <a:rPr lang="en-US" altLang="zh-CN" sz="2000" i="1" smtClean="0">
                <a:solidFill>
                  <a:schemeClr val="accent1"/>
                </a:solidFill>
                <a:ea typeface="SimSun" panose="02010600030101010101" pitchFamily="2" charset="-122"/>
              </a:rPr>
              <a:t>Initialization</a:t>
            </a:r>
          </a:p>
          <a:p>
            <a:pPr lvl="1"/>
            <a:r>
              <a:rPr lang="en-US" altLang="zh-CN" sz="2000" smtClean="0">
                <a:solidFill>
                  <a:srgbClr val="000000"/>
                </a:solidFill>
                <a:ea typeface="SimSun" panose="02010600030101010101" pitchFamily="2" charset="-122"/>
              </a:rPr>
              <a:t>place and fix one of the columns of </a:t>
            </a:r>
            <a:r>
              <a:rPr lang="en-US" altLang="zh-CN" sz="2000" i="1" smtClean="0">
                <a:solidFill>
                  <a:srgbClr val="0536D2"/>
                </a:solidFill>
                <a:ea typeface="SimSun" panose="02010600030101010101" pitchFamily="2" charset="-122"/>
              </a:rPr>
              <a:t>AA</a:t>
            </a:r>
            <a:r>
              <a:rPr lang="en-US" altLang="zh-CN" sz="2000" i="1" smtClean="0">
                <a:solidFill>
                  <a:srgbClr val="000000"/>
                </a:solidFill>
                <a:ea typeface="SimSun" panose="02010600030101010101" pitchFamily="2" charset="-122"/>
              </a:rPr>
              <a:t> </a:t>
            </a:r>
            <a:r>
              <a:rPr lang="en-US" altLang="zh-CN" sz="2000" smtClean="0">
                <a:solidFill>
                  <a:srgbClr val="000000"/>
                </a:solidFill>
                <a:ea typeface="SimSun" panose="02010600030101010101" pitchFamily="2" charset="-122"/>
              </a:rPr>
              <a:t>in </a:t>
            </a:r>
            <a:r>
              <a:rPr lang="en-US" altLang="zh-CN" sz="2000" i="1" smtClean="0">
                <a:solidFill>
                  <a:srgbClr val="FF0000"/>
                </a:solidFill>
                <a:ea typeface="SimSun" panose="02010600030101010101" pitchFamily="2" charset="-122"/>
              </a:rPr>
              <a:t>CA</a:t>
            </a:r>
            <a:r>
              <a:rPr lang="en-US" altLang="zh-CN" sz="2000" smtClean="0">
                <a:solidFill>
                  <a:srgbClr val="000000"/>
                </a:solidFill>
                <a:ea typeface="SimSun" panose="02010600030101010101" pitchFamily="2" charset="-122"/>
              </a:rPr>
              <a:t>.</a:t>
            </a:r>
          </a:p>
          <a:p>
            <a:pPr>
              <a:buFont typeface="Wingdings" panose="05000000000000000000" pitchFamily="2" charset="2"/>
              <a:buNone/>
            </a:pPr>
            <a:r>
              <a:rPr lang="en-US" altLang="zh-CN" sz="2000" i="1" smtClean="0">
                <a:solidFill>
                  <a:srgbClr val="000000"/>
                </a:solidFill>
                <a:ea typeface="SimSun" panose="02010600030101010101" pitchFamily="2" charset="-122"/>
              </a:rPr>
              <a:t>2. </a:t>
            </a:r>
            <a:r>
              <a:rPr lang="en-US" altLang="zh-CN" sz="2000" i="1" smtClean="0">
                <a:solidFill>
                  <a:schemeClr val="accent1"/>
                </a:solidFill>
                <a:ea typeface="SimSun" panose="02010600030101010101" pitchFamily="2" charset="-122"/>
              </a:rPr>
              <a:t>Iteration</a:t>
            </a:r>
          </a:p>
          <a:p>
            <a:pPr lvl="2"/>
            <a:r>
              <a:rPr lang="en-US" altLang="zh-CN" sz="1800" smtClean="0">
                <a:solidFill>
                  <a:srgbClr val="000000"/>
                </a:solidFill>
                <a:ea typeface="SimSun" panose="02010600030101010101" pitchFamily="2" charset="-122"/>
              </a:rPr>
              <a:t>suppose </a:t>
            </a:r>
            <a:r>
              <a:rPr lang="en-US" altLang="zh-CN" sz="1800" i="1" smtClean="0">
                <a:solidFill>
                  <a:schemeClr val="accent2"/>
                </a:solidFill>
                <a:ea typeface="SimSun" panose="02010600030101010101" pitchFamily="2" charset="-122"/>
              </a:rPr>
              <a:t>i</a:t>
            </a:r>
            <a:r>
              <a:rPr lang="en-US" altLang="zh-CN" sz="1800" i="1" smtClean="0">
                <a:solidFill>
                  <a:srgbClr val="000000"/>
                </a:solidFill>
                <a:ea typeface="SimSun" panose="02010600030101010101" pitchFamily="2" charset="-122"/>
              </a:rPr>
              <a:t> </a:t>
            </a:r>
            <a:r>
              <a:rPr lang="en-US" altLang="zh-CN" sz="1800" smtClean="0">
                <a:solidFill>
                  <a:srgbClr val="000000"/>
                </a:solidFill>
                <a:ea typeface="SimSun" panose="02010600030101010101" pitchFamily="2" charset="-122"/>
              </a:rPr>
              <a:t>is the number of columns already placed in </a:t>
            </a:r>
            <a:r>
              <a:rPr lang="en-US" altLang="zh-CN" i="1" smtClean="0">
                <a:solidFill>
                  <a:srgbClr val="FF0000"/>
                </a:solidFill>
                <a:ea typeface="SimSun" panose="02010600030101010101" pitchFamily="2" charset="-122"/>
              </a:rPr>
              <a:t>CA</a:t>
            </a:r>
          </a:p>
          <a:p>
            <a:pPr lvl="1"/>
            <a:r>
              <a:rPr lang="en-US" altLang="zh-CN" sz="2000" smtClean="0">
                <a:solidFill>
                  <a:srgbClr val="000000"/>
                </a:solidFill>
                <a:ea typeface="SimSun" panose="02010600030101010101" pitchFamily="2" charset="-122"/>
              </a:rPr>
              <a:t>pick each of the remaining </a:t>
            </a:r>
            <a:r>
              <a:rPr lang="en-US" altLang="zh-CN" sz="2000" i="1" smtClean="0">
                <a:solidFill>
                  <a:schemeClr val="accent2"/>
                </a:solidFill>
                <a:ea typeface="SimSun" panose="02010600030101010101" pitchFamily="2" charset="-122"/>
              </a:rPr>
              <a:t>n</a:t>
            </a:r>
            <a:r>
              <a:rPr lang="en-US" altLang="zh-CN" sz="2000" smtClean="0">
                <a:solidFill>
                  <a:schemeClr val="accent2"/>
                </a:solidFill>
                <a:ea typeface="SimSun" panose="02010600030101010101" pitchFamily="2" charset="-122"/>
              </a:rPr>
              <a:t>-</a:t>
            </a:r>
            <a:r>
              <a:rPr lang="en-US" altLang="zh-CN" sz="2000" i="1" smtClean="0">
                <a:solidFill>
                  <a:schemeClr val="accent2"/>
                </a:solidFill>
                <a:ea typeface="SimSun" panose="02010600030101010101" pitchFamily="2" charset="-122"/>
              </a:rPr>
              <a:t>i</a:t>
            </a:r>
            <a:r>
              <a:rPr lang="en-US" altLang="zh-CN" sz="2000" i="1" smtClean="0">
                <a:solidFill>
                  <a:srgbClr val="000000"/>
                </a:solidFill>
                <a:ea typeface="SimSun" panose="02010600030101010101" pitchFamily="2" charset="-122"/>
              </a:rPr>
              <a:t> </a:t>
            </a:r>
            <a:r>
              <a:rPr lang="en-US" altLang="zh-CN" sz="2000" smtClean="0">
                <a:solidFill>
                  <a:srgbClr val="000000"/>
                </a:solidFill>
                <a:ea typeface="SimSun" panose="02010600030101010101" pitchFamily="2" charset="-122"/>
              </a:rPr>
              <a:t>columns, and place it in the first </a:t>
            </a:r>
            <a:r>
              <a:rPr lang="en-US" altLang="zh-CN" sz="2000" i="1" smtClean="0">
                <a:solidFill>
                  <a:schemeClr val="accent2"/>
                </a:solidFill>
                <a:ea typeface="SimSun" panose="02010600030101010101" pitchFamily="2" charset="-122"/>
              </a:rPr>
              <a:t>i</a:t>
            </a:r>
            <a:r>
              <a:rPr lang="en-US" altLang="zh-CN" sz="2000" smtClean="0">
                <a:solidFill>
                  <a:schemeClr val="accent2"/>
                </a:solidFill>
                <a:ea typeface="SimSun" panose="02010600030101010101" pitchFamily="2" charset="-122"/>
              </a:rPr>
              <a:t>+1</a:t>
            </a:r>
            <a:r>
              <a:rPr lang="en-US" altLang="zh-CN" sz="2000" smtClean="0">
                <a:solidFill>
                  <a:srgbClr val="000000"/>
                </a:solidFill>
                <a:ea typeface="SimSun" panose="02010600030101010101" pitchFamily="2" charset="-122"/>
              </a:rPr>
              <a:t>possible positions in the </a:t>
            </a:r>
            <a:r>
              <a:rPr lang="en-US" altLang="zh-CN" sz="2000" i="1" smtClean="0">
                <a:solidFill>
                  <a:srgbClr val="FF0000"/>
                </a:solidFill>
                <a:ea typeface="SimSun" panose="02010600030101010101" pitchFamily="2" charset="-122"/>
              </a:rPr>
              <a:t>CA</a:t>
            </a:r>
            <a:r>
              <a:rPr lang="en-US" altLang="zh-CN" sz="2000" i="1" smtClean="0">
                <a:solidFill>
                  <a:srgbClr val="000000"/>
                </a:solidFill>
                <a:ea typeface="SimSun" panose="02010600030101010101" pitchFamily="2" charset="-122"/>
              </a:rPr>
              <a:t> </a:t>
            </a:r>
            <a:r>
              <a:rPr lang="en-US" altLang="zh-CN" sz="2000" smtClean="0">
                <a:solidFill>
                  <a:srgbClr val="000000"/>
                </a:solidFill>
                <a:ea typeface="SimSun" panose="02010600030101010101" pitchFamily="2" charset="-122"/>
              </a:rPr>
              <a:t>matrix.</a:t>
            </a:r>
          </a:p>
          <a:p>
            <a:pPr lvl="1"/>
            <a:r>
              <a:rPr lang="en-US" altLang="zh-CN" sz="2000" smtClean="0">
                <a:solidFill>
                  <a:srgbClr val="000000"/>
                </a:solidFill>
                <a:ea typeface="SimSun" panose="02010600030101010101" pitchFamily="2" charset="-122"/>
              </a:rPr>
              <a:t>for each column, choose the placement that makes </a:t>
            </a:r>
            <a:r>
              <a:rPr lang="en-US" altLang="zh-CN" sz="2000" smtClean="0">
                <a:solidFill>
                  <a:schemeClr val="accent2"/>
                </a:solidFill>
                <a:ea typeface="SimSun" panose="02010600030101010101" pitchFamily="2" charset="-122"/>
              </a:rPr>
              <a:t>the</a:t>
            </a:r>
            <a:r>
              <a:rPr lang="en-US" altLang="zh-CN" sz="2000" smtClean="0">
                <a:solidFill>
                  <a:srgbClr val="000000"/>
                </a:solidFill>
                <a:ea typeface="SimSun" panose="02010600030101010101" pitchFamily="2" charset="-122"/>
              </a:rPr>
              <a:t> </a:t>
            </a:r>
            <a:r>
              <a:rPr lang="en-US" altLang="zh-CN" sz="2000" smtClean="0">
                <a:solidFill>
                  <a:schemeClr val="accent2"/>
                </a:solidFill>
                <a:ea typeface="SimSun" panose="02010600030101010101" pitchFamily="2" charset="-122"/>
              </a:rPr>
              <a:t>most contribution</a:t>
            </a:r>
            <a:r>
              <a:rPr lang="en-US" altLang="zh-CN" sz="2000" smtClean="0">
                <a:solidFill>
                  <a:srgbClr val="0000CD"/>
                </a:solidFill>
                <a:ea typeface="SimSun" panose="02010600030101010101" pitchFamily="2" charset="-122"/>
              </a:rPr>
              <a:t> </a:t>
            </a:r>
            <a:r>
              <a:rPr lang="en-US" altLang="zh-CN" sz="2000" smtClean="0">
                <a:solidFill>
                  <a:srgbClr val="000000"/>
                </a:solidFill>
                <a:ea typeface="SimSun" panose="02010600030101010101" pitchFamily="2" charset="-122"/>
              </a:rPr>
              <a:t>to the </a:t>
            </a:r>
            <a:r>
              <a:rPr lang="en-US" altLang="zh-CN" sz="2000" smtClean="0">
                <a:ea typeface="SimSun" panose="02010600030101010101" pitchFamily="2" charset="-122"/>
              </a:rPr>
              <a:t>global affinity measure</a:t>
            </a:r>
            <a:r>
              <a:rPr lang="en-US" altLang="zh-CN" sz="2000" smtClean="0">
                <a:solidFill>
                  <a:srgbClr val="000000"/>
                </a:solidFill>
                <a:ea typeface="SimSun" panose="02010600030101010101" pitchFamily="2" charset="-122"/>
              </a:rPr>
              <a:t>.</a:t>
            </a:r>
          </a:p>
          <a:p>
            <a:pPr>
              <a:buFont typeface="Wingdings" panose="05000000000000000000" pitchFamily="2" charset="2"/>
              <a:buNone/>
            </a:pPr>
            <a:r>
              <a:rPr lang="en-US" altLang="zh-CN" sz="2000" i="1" smtClean="0">
                <a:solidFill>
                  <a:srgbClr val="000000"/>
                </a:solidFill>
                <a:ea typeface="SimSun" panose="02010600030101010101" pitchFamily="2" charset="-122"/>
              </a:rPr>
              <a:t>3. </a:t>
            </a:r>
            <a:r>
              <a:rPr lang="en-US" altLang="zh-CN" sz="2000" i="1" smtClean="0">
                <a:solidFill>
                  <a:schemeClr val="accent1"/>
                </a:solidFill>
                <a:ea typeface="SimSun" panose="02010600030101010101" pitchFamily="2" charset="-122"/>
              </a:rPr>
              <a:t>Row ordering</a:t>
            </a:r>
          </a:p>
          <a:p>
            <a:pPr lvl="1"/>
            <a:r>
              <a:rPr lang="en-US" altLang="zh-CN" sz="2000" smtClean="0">
                <a:solidFill>
                  <a:srgbClr val="000000"/>
                </a:solidFill>
                <a:ea typeface="SimSun" panose="02010600030101010101" pitchFamily="2" charset="-122"/>
              </a:rPr>
              <a:t>order the rows according to the column ordering.</a:t>
            </a:r>
            <a:endParaRPr lang="zh-CN" altLang="en-US" sz="2000"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zh-CN" smtClean="0">
                <a:ea typeface="SimSun" panose="02010600030101010101" pitchFamily="2" charset="-122"/>
              </a:rPr>
              <a:t>Fragmentation: VF-Clustering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49507" name="Rectangle 3"/>
          <p:cNvSpPr>
            <a:spLocks noGrp="1" noChangeArrowheads="1"/>
          </p:cNvSpPr>
          <p:nvPr>
            <p:ph type="body" idx="1"/>
          </p:nvPr>
        </p:nvSpPr>
        <p:spPr>
          <a:xfrm>
            <a:off x="381000" y="1524000"/>
            <a:ext cx="7543800" cy="4419600"/>
          </a:xfrm>
        </p:spPr>
        <p:txBody>
          <a:bodyPr/>
          <a:lstStyle/>
          <a:p>
            <a:r>
              <a:rPr lang="en-US" altLang="zh-CN" smtClean="0">
                <a:ea typeface="SimSun" panose="02010600030101010101" pitchFamily="2" charset="-122"/>
              </a:rPr>
              <a:t>“</a:t>
            </a:r>
            <a:r>
              <a:rPr lang="en-US" altLang="zh-CN" smtClean="0">
                <a:solidFill>
                  <a:srgbClr val="FF0000"/>
                </a:solidFill>
                <a:ea typeface="SimSun" panose="02010600030101010101" pitchFamily="2" charset="-122"/>
              </a:rPr>
              <a:t>Best” placement</a:t>
            </a:r>
            <a:r>
              <a:rPr lang="en-US" altLang="zh-CN" smtClean="0">
                <a:ea typeface="SimSun" panose="02010600030101010101" pitchFamily="2" charset="-122"/>
              </a:rPr>
              <a:t>? Define</a:t>
            </a:r>
            <a:r>
              <a:rPr lang="en-US" altLang="zh-CN" b="0" smtClean="0">
                <a:latin typeface="Times New Roman" panose="02020603050405020304" pitchFamily="18" charset="0"/>
                <a:ea typeface="SimSun" panose="02010600030101010101" pitchFamily="2" charset="-122"/>
              </a:rPr>
              <a:t> </a:t>
            </a:r>
            <a:r>
              <a:rPr lang="en-US" altLang="zh-CN" smtClean="0">
                <a:solidFill>
                  <a:schemeClr val="accent2"/>
                </a:solidFill>
                <a:ea typeface="SimSun" panose="02010600030101010101" pitchFamily="2" charset="-122"/>
              </a:rPr>
              <a:t>contribution</a:t>
            </a:r>
            <a:r>
              <a:rPr lang="zh-CN" altLang="en-US" smtClean="0">
                <a:solidFill>
                  <a:schemeClr val="accent2"/>
                </a:solidFill>
                <a:ea typeface="SimSun" panose="02010600030101010101" pitchFamily="2" charset="-122"/>
              </a:rPr>
              <a:t>（贡献）</a:t>
            </a:r>
            <a:r>
              <a:rPr lang="en-US" altLang="zh-CN" smtClean="0">
                <a:ea typeface="SimSun" panose="02010600030101010101" pitchFamily="2" charset="-122"/>
              </a:rPr>
              <a:t> of placing attribute </a:t>
            </a:r>
            <a:r>
              <a:rPr lang="en-US" altLang="zh-CN" smtClean="0">
                <a:solidFill>
                  <a:schemeClr val="accent2"/>
                </a:solidFill>
                <a:ea typeface="SimSun" panose="02010600030101010101" pitchFamily="2" charset="-122"/>
              </a:rPr>
              <a:t>A</a:t>
            </a:r>
            <a:r>
              <a:rPr lang="en-US" altLang="zh-CN" baseline="-25000" smtClean="0">
                <a:solidFill>
                  <a:schemeClr val="accent2"/>
                </a:solidFill>
                <a:ea typeface="SimSun" panose="02010600030101010101" pitchFamily="2" charset="-122"/>
              </a:rPr>
              <a:t>k</a:t>
            </a:r>
            <a:r>
              <a:rPr lang="en-US" altLang="zh-CN" smtClean="0">
                <a:ea typeface="SimSun" panose="02010600030101010101" pitchFamily="2" charset="-122"/>
              </a:rPr>
              <a:t> between </a:t>
            </a:r>
            <a:r>
              <a:rPr lang="en-US" altLang="zh-CN" smtClean="0">
                <a:solidFill>
                  <a:schemeClr val="accent2"/>
                </a:solidFill>
                <a:ea typeface="SimSun" panose="02010600030101010101" pitchFamily="2" charset="-122"/>
              </a:rPr>
              <a:t>A</a:t>
            </a:r>
            <a:r>
              <a:rPr lang="en-US" altLang="zh-CN" baseline="-25000" smtClean="0">
                <a:solidFill>
                  <a:schemeClr val="accent2"/>
                </a:solidFill>
                <a:ea typeface="SimSun" panose="02010600030101010101" pitchFamily="2" charset="-122"/>
              </a:rPr>
              <a:t>i</a:t>
            </a:r>
            <a:r>
              <a:rPr lang="en-US" altLang="zh-CN" smtClean="0">
                <a:ea typeface="SimSun" panose="02010600030101010101" pitchFamily="2" charset="-122"/>
              </a:rPr>
              <a:t> and </a:t>
            </a:r>
            <a:r>
              <a:rPr lang="en-US" altLang="zh-CN" smtClean="0">
                <a:solidFill>
                  <a:schemeClr val="accent2"/>
                </a:solidFill>
                <a:ea typeface="SimSun" panose="02010600030101010101" pitchFamily="2" charset="-122"/>
              </a:rPr>
              <a:t>A</a:t>
            </a:r>
            <a:r>
              <a:rPr lang="en-US" altLang="zh-CN" baseline="-25000" smtClean="0">
                <a:solidFill>
                  <a:schemeClr val="accent2"/>
                </a:solidFill>
                <a:ea typeface="SimSun" panose="02010600030101010101" pitchFamily="2" charset="-122"/>
              </a:rPr>
              <a:t>j</a:t>
            </a:r>
          </a:p>
          <a:p>
            <a:endParaRPr lang="zh-CN" altLang="en-US" smtClean="0">
              <a:ea typeface="SimSun" panose="02010600030101010101" pitchFamily="2" charset="-122"/>
            </a:endParaRPr>
          </a:p>
        </p:txBody>
      </p:sp>
      <p:sp>
        <p:nvSpPr>
          <p:cNvPr id="149508" name="Rectangle 4"/>
          <p:cNvSpPr>
            <a:spLocks noChangeArrowheads="1"/>
          </p:cNvSpPr>
          <p:nvPr/>
        </p:nvSpPr>
        <p:spPr bwMode="auto">
          <a:xfrm>
            <a:off x="228600" y="2590800"/>
            <a:ext cx="81534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i="1">
                <a:solidFill>
                  <a:schemeClr val="accent1"/>
                </a:solidFill>
                <a:ea typeface="SimSun" panose="02010600030101010101" pitchFamily="2" charset="-122"/>
              </a:rPr>
              <a:t>cont</a:t>
            </a:r>
            <a:r>
              <a:rPr lang="en-US" altLang="zh-CN">
                <a:solidFill>
                  <a:schemeClr val="accent1"/>
                </a:solidFill>
                <a:ea typeface="SimSun" panose="02010600030101010101" pitchFamily="2" charset="-122"/>
              </a:rPr>
              <a:t>(</a:t>
            </a:r>
            <a:r>
              <a:rPr lang="en-US" altLang="zh-CN" i="1">
                <a:solidFill>
                  <a:schemeClr val="accent1"/>
                </a:solidFill>
                <a:ea typeface="SimSun" panose="02010600030101010101" pitchFamily="2" charset="-122"/>
              </a:rPr>
              <a:t>A</a:t>
            </a:r>
            <a:r>
              <a:rPr lang="en-US" altLang="zh-CN" i="1" baseline="-25000">
                <a:solidFill>
                  <a:schemeClr val="accent1"/>
                </a:solidFill>
                <a:ea typeface="SimSun" panose="02010600030101010101" pitchFamily="2" charset="-122"/>
              </a:rPr>
              <a:t>i</a:t>
            </a:r>
            <a:r>
              <a:rPr lang="en-US" altLang="zh-CN">
                <a:solidFill>
                  <a:schemeClr val="accent1"/>
                </a:solidFill>
                <a:ea typeface="SimSun" panose="02010600030101010101" pitchFamily="2" charset="-122"/>
              </a:rPr>
              <a:t>,</a:t>
            </a:r>
            <a:r>
              <a:rPr lang="en-US" altLang="zh-CN" i="1">
                <a:solidFill>
                  <a:schemeClr val="accent1"/>
                </a:solidFill>
                <a:ea typeface="SimSun" panose="02010600030101010101" pitchFamily="2" charset="-122"/>
              </a:rPr>
              <a:t>A</a:t>
            </a:r>
            <a:r>
              <a:rPr lang="en-US" altLang="zh-CN" i="1" baseline="-25000">
                <a:solidFill>
                  <a:schemeClr val="accent1"/>
                </a:solidFill>
                <a:ea typeface="SimSun" panose="02010600030101010101" pitchFamily="2" charset="-122"/>
              </a:rPr>
              <a:t>k</a:t>
            </a:r>
            <a:r>
              <a:rPr lang="en-US" altLang="zh-CN">
                <a:solidFill>
                  <a:schemeClr val="accent1"/>
                </a:solidFill>
                <a:ea typeface="SimSun" panose="02010600030101010101" pitchFamily="2" charset="-122"/>
              </a:rPr>
              <a:t>,</a:t>
            </a:r>
            <a:r>
              <a:rPr lang="en-US" altLang="zh-CN" i="1">
                <a:solidFill>
                  <a:schemeClr val="accent1"/>
                </a:solidFill>
                <a:ea typeface="SimSun" panose="02010600030101010101" pitchFamily="2" charset="-122"/>
              </a:rPr>
              <a:t>A</a:t>
            </a:r>
            <a:r>
              <a:rPr lang="en-US" altLang="zh-CN" i="1" baseline="-25000">
                <a:solidFill>
                  <a:schemeClr val="accent1"/>
                </a:solidFill>
                <a:ea typeface="SimSun" panose="02010600030101010101" pitchFamily="2" charset="-122"/>
              </a:rPr>
              <a:t>j</a:t>
            </a:r>
            <a:r>
              <a:rPr lang="en-US" altLang="zh-CN">
                <a:solidFill>
                  <a:schemeClr val="accent1"/>
                </a:solidFill>
                <a:ea typeface="SimSun" panose="02010600030101010101" pitchFamily="2" charset="-122"/>
              </a:rPr>
              <a:t>)=2</a:t>
            </a:r>
            <a:r>
              <a:rPr lang="en-US" altLang="zh-CN" i="1">
                <a:solidFill>
                  <a:schemeClr val="accent1"/>
                </a:solidFill>
                <a:ea typeface="SimSun" panose="02010600030101010101" pitchFamily="2" charset="-122"/>
              </a:rPr>
              <a:t>bond</a:t>
            </a:r>
            <a:r>
              <a:rPr lang="en-US" altLang="zh-CN">
                <a:solidFill>
                  <a:schemeClr val="accent1"/>
                </a:solidFill>
                <a:ea typeface="SimSun" panose="02010600030101010101" pitchFamily="2" charset="-122"/>
              </a:rPr>
              <a:t>(</a:t>
            </a:r>
            <a:r>
              <a:rPr lang="en-US" altLang="zh-CN" i="1">
                <a:solidFill>
                  <a:schemeClr val="accent1"/>
                </a:solidFill>
                <a:ea typeface="SimSun" panose="02010600030101010101" pitchFamily="2" charset="-122"/>
              </a:rPr>
              <a:t>A</a:t>
            </a:r>
            <a:r>
              <a:rPr lang="en-US" altLang="zh-CN" i="1" baseline="-25000">
                <a:solidFill>
                  <a:schemeClr val="accent1"/>
                </a:solidFill>
                <a:ea typeface="SimSun" panose="02010600030101010101" pitchFamily="2" charset="-122"/>
              </a:rPr>
              <a:t>i</a:t>
            </a:r>
            <a:r>
              <a:rPr lang="en-US" altLang="zh-CN">
                <a:solidFill>
                  <a:schemeClr val="accent1"/>
                </a:solidFill>
                <a:ea typeface="SimSun" panose="02010600030101010101" pitchFamily="2" charset="-122"/>
              </a:rPr>
              <a:t>, </a:t>
            </a:r>
            <a:r>
              <a:rPr lang="en-US" altLang="zh-CN" i="1">
                <a:solidFill>
                  <a:schemeClr val="accent1"/>
                </a:solidFill>
                <a:ea typeface="SimSun" panose="02010600030101010101" pitchFamily="2" charset="-122"/>
              </a:rPr>
              <a:t>A</a:t>
            </a:r>
            <a:r>
              <a:rPr lang="en-US" altLang="zh-CN" i="1" baseline="-25000">
                <a:solidFill>
                  <a:schemeClr val="accent1"/>
                </a:solidFill>
                <a:ea typeface="SimSun" panose="02010600030101010101" pitchFamily="2" charset="-122"/>
              </a:rPr>
              <a:t>k</a:t>
            </a:r>
            <a:r>
              <a:rPr lang="en-US" altLang="zh-CN">
                <a:solidFill>
                  <a:schemeClr val="accent1"/>
                </a:solidFill>
                <a:ea typeface="SimSun" panose="02010600030101010101" pitchFamily="2" charset="-122"/>
              </a:rPr>
              <a:t>)+2</a:t>
            </a:r>
            <a:r>
              <a:rPr lang="en-US" altLang="zh-CN" i="1">
                <a:solidFill>
                  <a:schemeClr val="accent1"/>
                </a:solidFill>
                <a:ea typeface="SimSun" panose="02010600030101010101" pitchFamily="2" charset="-122"/>
              </a:rPr>
              <a:t>bond</a:t>
            </a:r>
            <a:r>
              <a:rPr lang="en-US" altLang="zh-CN">
                <a:solidFill>
                  <a:schemeClr val="accent1"/>
                </a:solidFill>
                <a:ea typeface="SimSun" panose="02010600030101010101" pitchFamily="2" charset="-122"/>
              </a:rPr>
              <a:t>(</a:t>
            </a:r>
            <a:r>
              <a:rPr lang="en-US" altLang="zh-CN" i="1">
                <a:solidFill>
                  <a:schemeClr val="accent1"/>
                </a:solidFill>
                <a:ea typeface="SimSun" panose="02010600030101010101" pitchFamily="2" charset="-122"/>
              </a:rPr>
              <a:t>A</a:t>
            </a:r>
            <a:r>
              <a:rPr lang="en-US" altLang="zh-CN" i="1" baseline="-25000">
                <a:solidFill>
                  <a:schemeClr val="accent1"/>
                </a:solidFill>
                <a:ea typeface="SimSun" panose="02010600030101010101" pitchFamily="2" charset="-122"/>
              </a:rPr>
              <a:t>k</a:t>
            </a:r>
            <a:r>
              <a:rPr lang="en-US" altLang="zh-CN">
                <a:solidFill>
                  <a:schemeClr val="accent1"/>
                </a:solidFill>
                <a:ea typeface="SimSun" panose="02010600030101010101" pitchFamily="2" charset="-122"/>
              </a:rPr>
              <a:t>,</a:t>
            </a:r>
            <a:r>
              <a:rPr lang="en-US" altLang="zh-CN" i="1">
                <a:solidFill>
                  <a:schemeClr val="accent1"/>
                </a:solidFill>
                <a:ea typeface="SimSun" panose="02010600030101010101" pitchFamily="2" charset="-122"/>
              </a:rPr>
              <a:t>A</a:t>
            </a:r>
            <a:r>
              <a:rPr lang="en-US" altLang="zh-CN" i="1" baseline="-25000">
                <a:solidFill>
                  <a:schemeClr val="accent1"/>
                </a:solidFill>
                <a:ea typeface="SimSun" panose="02010600030101010101" pitchFamily="2" charset="-122"/>
              </a:rPr>
              <a:t>j</a:t>
            </a:r>
            <a:r>
              <a:rPr lang="en-US" altLang="zh-CN">
                <a:solidFill>
                  <a:schemeClr val="accent1"/>
                </a:solidFill>
                <a:ea typeface="SimSun" panose="02010600030101010101" pitchFamily="2" charset="-122"/>
              </a:rPr>
              <a:t>)-2</a:t>
            </a:r>
            <a:r>
              <a:rPr lang="en-US" altLang="zh-CN" i="1">
                <a:solidFill>
                  <a:schemeClr val="accent1"/>
                </a:solidFill>
                <a:ea typeface="SimSun" panose="02010600030101010101" pitchFamily="2" charset="-122"/>
              </a:rPr>
              <a:t>bond</a:t>
            </a:r>
            <a:r>
              <a:rPr lang="en-US" altLang="zh-CN">
                <a:solidFill>
                  <a:schemeClr val="accent1"/>
                </a:solidFill>
                <a:ea typeface="SimSun" panose="02010600030101010101" pitchFamily="2" charset="-122"/>
              </a:rPr>
              <a:t>(</a:t>
            </a:r>
            <a:r>
              <a:rPr lang="en-US" altLang="zh-CN" i="1">
                <a:solidFill>
                  <a:schemeClr val="accent1"/>
                </a:solidFill>
                <a:ea typeface="SimSun" panose="02010600030101010101" pitchFamily="2" charset="-122"/>
              </a:rPr>
              <a:t>A</a:t>
            </a:r>
            <a:r>
              <a:rPr lang="en-US" altLang="zh-CN" i="1" baseline="-25000">
                <a:solidFill>
                  <a:schemeClr val="accent1"/>
                </a:solidFill>
                <a:ea typeface="SimSun" panose="02010600030101010101" pitchFamily="2" charset="-122"/>
              </a:rPr>
              <a:t>i</a:t>
            </a:r>
            <a:r>
              <a:rPr lang="en-US" altLang="zh-CN">
                <a:solidFill>
                  <a:schemeClr val="accent1"/>
                </a:solidFill>
                <a:ea typeface="SimSun" panose="02010600030101010101" pitchFamily="2" charset="-122"/>
              </a:rPr>
              <a:t>,</a:t>
            </a:r>
            <a:r>
              <a:rPr lang="en-US" altLang="zh-CN" i="1">
                <a:solidFill>
                  <a:schemeClr val="accent1"/>
                </a:solidFill>
                <a:ea typeface="SimSun" panose="02010600030101010101" pitchFamily="2" charset="-122"/>
              </a:rPr>
              <a:t>A</a:t>
            </a:r>
            <a:r>
              <a:rPr lang="en-US" altLang="zh-CN" i="1" baseline="-25000">
                <a:solidFill>
                  <a:schemeClr val="accent1"/>
                </a:solidFill>
                <a:ea typeface="SimSun" panose="02010600030101010101" pitchFamily="2" charset="-122"/>
              </a:rPr>
              <a:t>j</a:t>
            </a:r>
            <a:r>
              <a:rPr lang="en-US" altLang="zh-CN">
                <a:solidFill>
                  <a:schemeClr val="accent1"/>
                </a:solidFill>
                <a:ea typeface="SimSun" panose="02010600030101010101" pitchFamily="2" charset="-122"/>
              </a:rPr>
              <a:t>)</a:t>
            </a:r>
          </a:p>
        </p:txBody>
      </p:sp>
      <p:sp>
        <p:nvSpPr>
          <p:cNvPr id="149509" name="Rectangle 5"/>
          <p:cNvSpPr>
            <a:spLocks noChangeArrowheads="1"/>
          </p:cNvSpPr>
          <p:nvPr/>
        </p:nvSpPr>
        <p:spPr bwMode="auto">
          <a:xfrm>
            <a:off x="812800" y="3457575"/>
            <a:ext cx="49688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a:ea typeface="SimSun" panose="02010600030101010101" pitchFamily="2" charset="-122"/>
              </a:rPr>
              <a:t>where </a:t>
            </a:r>
            <a:r>
              <a:rPr lang="zh-CN" altLang="en-US">
                <a:solidFill>
                  <a:srgbClr val="FF0000"/>
                </a:solidFill>
                <a:ea typeface="SimSun" panose="02010600030101010101" pitchFamily="2" charset="-122"/>
              </a:rPr>
              <a:t>属性之间粘合度（</a:t>
            </a:r>
            <a:r>
              <a:rPr lang="en-US" altLang="zh-CN">
                <a:solidFill>
                  <a:srgbClr val="FF0000"/>
                </a:solidFill>
                <a:ea typeface="SimSun" panose="02010600030101010101" pitchFamily="2" charset="-122"/>
              </a:rPr>
              <a:t>bong</a:t>
            </a:r>
            <a:r>
              <a:rPr lang="zh-CN" altLang="en-US">
                <a:solidFill>
                  <a:srgbClr val="FF0000"/>
                </a:solidFill>
                <a:ea typeface="SimSun" panose="02010600030101010101" pitchFamily="2" charset="-122"/>
              </a:rPr>
              <a:t>）</a:t>
            </a:r>
            <a:endParaRPr lang="en-US" altLang="zh-CN">
              <a:solidFill>
                <a:srgbClr val="FF0000"/>
              </a:solidFill>
              <a:ea typeface="SimSun" panose="02010600030101010101" pitchFamily="2" charset="-122"/>
            </a:endParaRPr>
          </a:p>
        </p:txBody>
      </p:sp>
      <p:graphicFrame>
        <p:nvGraphicFramePr>
          <p:cNvPr id="149510" name="Object 6"/>
          <p:cNvGraphicFramePr>
            <a:graphicFrameLocks noChangeAspect="1"/>
          </p:cNvGraphicFramePr>
          <p:nvPr/>
        </p:nvGraphicFramePr>
        <p:xfrm>
          <a:off x="914400" y="4038600"/>
          <a:ext cx="6629400" cy="1004888"/>
        </p:xfrm>
        <a:graphic>
          <a:graphicData uri="http://schemas.openxmlformats.org/presentationml/2006/ole">
            <mc:AlternateContent xmlns:mc="http://schemas.openxmlformats.org/markup-compatibility/2006">
              <mc:Choice xmlns:v="urn:schemas-microsoft-com:vml" Requires="v">
                <p:oleObj spid="_x0000_s149547" name="位图图像" r:id="rId4" imgW="4715533" imgH="714286" progId="Paint.Picture">
                  <p:embed/>
                </p:oleObj>
              </mc:Choice>
              <mc:Fallback>
                <p:oleObj name="位图图像" r:id="rId4" imgW="4715533" imgH="714286"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038600"/>
                        <a:ext cx="6629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矩形 6"/>
          <p:cNvSpPr/>
          <p:nvPr/>
        </p:nvSpPr>
        <p:spPr bwMode="auto">
          <a:xfrm>
            <a:off x="4699000" y="4464050"/>
            <a:ext cx="428625" cy="500063"/>
          </a:xfrm>
          <a:prstGeom prst="rect">
            <a:avLst/>
          </a:prstGeom>
          <a:solidFill>
            <a:schemeClr val="accent3">
              <a:lumMod val="75000"/>
              <a:alpha val="46000"/>
            </a:schemeClr>
          </a:solidFill>
          <a:ln w="12700" cap="flat" cmpd="sng" algn="ctr">
            <a:solidFill>
              <a:schemeClr val="tx1"/>
            </a:solidFill>
            <a:prstDash val="solid"/>
            <a:round/>
            <a:headEnd type="none" w="med" len="med"/>
            <a:tailEnd type="none" w="med" len="med"/>
          </a:ln>
          <a:effectLst/>
        </p:spPr>
        <p:txBody>
          <a:bodyPr/>
          <a:lstStyle/>
          <a:p>
            <a:pPr>
              <a:lnSpc>
                <a:spcPct val="90000"/>
              </a:lnSpc>
              <a:defRPr/>
            </a:pPr>
            <a:endParaRPr lang="zh-CN" altLang="en-US" b="1">
              <a:ea typeface="SimSun" pitchFamily="2" charset="-122"/>
            </a:endParaRPr>
          </a:p>
        </p:txBody>
      </p:sp>
      <p:sp>
        <p:nvSpPr>
          <p:cNvPr id="8" name="矩形 7"/>
          <p:cNvSpPr/>
          <p:nvPr/>
        </p:nvSpPr>
        <p:spPr bwMode="auto">
          <a:xfrm>
            <a:off x="6413500" y="4451350"/>
            <a:ext cx="428625" cy="500063"/>
          </a:xfrm>
          <a:prstGeom prst="rect">
            <a:avLst/>
          </a:prstGeom>
          <a:solidFill>
            <a:schemeClr val="accent3">
              <a:lumMod val="75000"/>
              <a:alpha val="46000"/>
            </a:schemeClr>
          </a:solidFill>
          <a:ln w="12700" cap="flat" cmpd="sng" algn="ctr">
            <a:solidFill>
              <a:schemeClr val="tx1"/>
            </a:solidFill>
            <a:prstDash val="solid"/>
            <a:round/>
            <a:headEnd type="none" w="med" len="med"/>
            <a:tailEnd type="none" w="med" len="med"/>
          </a:ln>
          <a:effectLst/>
        </p:spPr>
        <p:txBody>
          <a:bodyPr/>
          <a:lstStyle/>
          <a:p>
            <a:pPr>
              <a:lnSpc>
                <a:spcPct val="90000"/>
              </a:lnSpc>
              <a:defRPr/>
            </a:pPr>
            <a:endParaRPr lang="zh-CN" altLang="en-US" b="1">
              <a:ea typeface="SimSun" pitchFamily="2" charset="-122"/>
            </a:endParaRPr>
          </a:p>
        </p:txBody>
      </p:sp>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smtClean="0">
                <a:ea typeface="SimSun" panose="02010600030101010101" pitchFamily="2" charset="-122"/>
              </a:rPr>
              <a:t>Fragmentation: VF-Clustering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51555" name="Rectangle 3"/>
          <p:cNvSpPr>
            <a:spLocks noGrp="1" noChangeArrowheads="1"/>
          </p:cNvSpPr>
          <p:nvPr>
            <p:ph type="body" idx="1"/>
          </p:nvPr>
        </p:nvSpPr>
        <p:spPr/>
        <p:txBody>
          <a:bodyPr/>
          <a:lstStyle/>
          <a:p>
            <a:pPr lvl="1"/>
            <a:r>
              <a:rPr lang="en-US" altLang="zh-CN" smtClean="0">
                <a:ea typeface="SimSun" panose="02010600030101010101" pitchFamily="2" charset="-122"/>
              </a:rPr>
              <a:t>Definition of AM</a:t>
            </a:r>
          </a:p>
          <a:p>
            <a:endParaRPr lang="zh-CN" altLang="en-US" smtClean="0">
              <a:ea typeface="SimSun" panose="02010600030101010101" pitchFamily="2" charset="-122"/>
            </a:endParaRPr>
          </a:p>
          <a:p>
            <a:endParaRPr lang="zh-CN" altLang="en-US" smtClean="0">
              <a:ea typeface="SimSun" panose="02010600030101010101" pitchFamily="2" charset="-122"/>
            </a:endParaRPr>
          </a:p>
          <a:p>
            <a:endParaRPr lang="zh-CN" altLang="en-US" smtClean="0">
              <a:ea typeface="SimSun" panose="02010600030101010101" pitchFamily="2" charset="-122"/>
            </a:endParaRPr>
          </a:p>
          <a:p>
            <a:endParaRPr lang="zh-CN" altLang="en-US" smtClean="0">
              <a:ea typeface="SimSun" panose="02010600030101010101" pitchFamily="2" charset="-122"/>
            </a:endParaRPr>
          </a:p>
          <a:p>
            <a:pPr lvl="1"/>
            <a:r>
              <a:rPr lang="en-US" altLang="zh-CN" smtClean="0">
                <a:solidFill>
                  <a:schemeClr val="accent1"/>
                </a:solidFill>
                <a:ea typeface="SimSun" panose="02010600030101010101" pitchFamily="2" charset="-122"/>
              </a:rPr>
              <a:t>Bond</a:t>
            </a:r>
            <a:r>
              <a:rPr lang="en-US" altLang="zh-CN" smtClean="0">
                <a:solidFill>
                  <a:srgbClr val="0000CD"/>
                </a:solidFill>
                <a:ea typeface="SimSun" panose="02010600030101010101" pitchFamily="2" charset="-122"/>
              </a:rPr>
              <a:t> </a:t>
            </a:r>
            <a:r>
              <a:rPr lang="en-US" altLang="zh-CN" smtClean="0">
                <a:ea typeface="SimSun" panose="02010600030101010101" pitchFamily="2" charset="-122"/>
              </a:rPr>
              <a:t>between two attributes</a:t>
            </a:r>
          </a:p>
          <a:p>
            <a:pPr lvl="1"/>
            <a:endParaRPr lang="zh-CN" altLang="en-US" smtClean="0">
              <a:ea typeface="SimSun" panose="02010600030101010101" pitchFamily="2" charset="-122"/>
            </a:endParaRPr>
          </a:p>
          <a:p>
            <a:pPr lvl="1"/>
            <a:endParaRPr lang="zh-CN" altLang="en-US" smtClean="0">
              <a:ea typeface="SimSun" panose="02010600030101010101" pitchFamily="2" charset="-122"/>
            </a:endParaRPr>
          </a:p>
          <a:p>
            <a:pPr lvl="1"/>
            <a:endParaRPr lang="en-US" altLang="zh-CN" smtClean="0">
              <a:ea typeface="SimSun" panose="02010600030101010101" pitchFamily="2" charset="-122"/>
            </a:endParaRPr>
          </a:p>
          <a:p>
            <a:pPr lvl="1"/>
            <a:r>
              <a:rPr lang="en-US" altLang="zh-CN" smtClean="0">
                <a:ea typeface="SimSun" panose="02010600030101010101" pitchFamily="2" charset="-122"/>
              </a:rPr>
              <a:t>Then,</a:t>
            </a:r>
            <a:endParaRPr lang="zh-CN" altLang="en-US" smtClean="0">
              <a:ea typeface="SimSun" panose="02010600030101010101" pitchFamily="2" charset="-122"/>
            </a:endParaRPr>
          </a:p>
        </p:txBody>
      </p:sp>
      <p:graphicFrame>
        <p:nvGraphicFramePr>
          <p:cNvPr id="151556" name="Object 4"/>
          <p:cNvGraphicFramePr>
            <a:graphicFrameLocks noChangeAspect="1"/>
          </p:cNvGraphicFramePr>
          <p:nvPr/>
        </p:nvGraphicFramePr>
        <p:xfrm>
          <a:off x="1143000" y="1981200"/>
          <a:ext cx="6477000" cy="1581150"/>
        </p:xfrm>
        <a:graphic>
          <a:graphicData uri="http://schemas.openxmlformats.org/presentationml/2006/ole">
            <mc:AlternateContent xmlns:mc="http://schemas.openxmlformats.org/markup-compatibility/2006">
              <mc:Choice xmlns:v="urn:schemas-microsoft-com:vml" Requires="v">
                <p:oleObj spid="_x0000_s151661" name="位图图像" r:id="rId3" imgW="5191850" imgH="1267002" progId="Paint.Picture">
                  <p:embed/>
                </p:oleObj>
              </mc:Choice>
              <mc:Fallback>
                <p:oleObj name="位图图像" r:id="rId3" imgW="5191850" imgH="1267002"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981200"/>
                        <a:ext cx="64770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7" name="Object 5"/>
          <p:cNvGraphicFramePr>
            <a:graphicFrameLocks noChangeAspect="1"/>
          </p:cNvGraphicFramePr>
          <p:nvPr/>
        </p:nvGraphicFramePr>
        <p:xfrm>
          <a:off x="1447800" y="4191000"/>
          <a:ext cx="4800600" cy="704850"/>
        </p:xfrm>
        <a:graphic>
          <a:graphicData uri="http://schemas.openxmlformats.org/presentationml/2006/ole">
            <mc:AlternateContent xmlns:mc="http://schemas.openxmlformats.org/markup-compatibility/2006">
              <mc:Choice xmlns:v="urn:schemas-microsoft-com:vml" Requires="v">
                <p:oleObj spid="_x0000_s151662" name="位图图像" r:id="rId5" imgW="3304762" imgH="485586" progId="Paint.Picture">
                  <p:embed/>
                </p:oleObj>
              </mc:Choice>
              <mc:Fallback>
                <p:oleObj name="位图图像" r:id="rId5" imgW="3304762" imgH="485586"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191000"/>
                        <a:ext cx="48006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8" name="Object 6"/>
          <p:cNvGraphicFramePr>
            <a:graphicFrameLocks noChangeAspect="1"/>
          </p:cNvGraphicFramePr>
          <p:nvPr/>
        </p:nvGraphicFramePr>
        <p:xfrm>
          <a:off x="1981200" y="5181600"/>
          <a:ext cx="4419600" cy="750888"/>
        </p:xfrm>
        <a:graphic>
          <a:graphicData uri="http://schemas.openxmlformats.org/presentationml/2006/ole">
            <mc:AlternateContent xmlns:mc="http://schemas.openxmlformats.org/markup-compatibility/2006">
              <mc:Choice xmlns:v="urn:schemas-microsoft-com:vml" Requires="v">
                <p:oleObj spid="_x0000_s151663" name="位图图像" r:id="rId7" imgW="3696216" imgH="628571" progId="Paint.Picture">
                  <p:embed/>
                </p:oleObj>
              </mc:Choice>
              <mc:Fallback>
                <p:oleObj name="位图图像" r:id="rId7" imgW="3696216" imgH="628571" progId="Paint.Picture">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5181600"/>
                        <a:ext cx="441960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zh-CN" smtClean="0">
                <a:ea typeface="SimSun" panose="02010600030101010101" pitchFamily="2" charset="-122"/>
              </a:rPr>
              <a:t>Fragmentation: VF-Clustering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52579" name="Rectangle 3"/>
          <p:cNvSpPr>
            <a:spLocks noGrp="1" noChangeArrowheads="1"/>
          </p:cNvSpPr>
          <p:nvPr>
            <p:ph type="body" idx="1"/>
          </p:nvPr>
        </p:nvSpPr>
        <p:spPr>
          <a:xfrm>
            <a:off x="0" y="1308100"/>
            <a:ext cx="7543800" cy="4419600"/>
          </a:xfrm>
        </p:spPr>
        <p:txBody>
          <a:bodyPr/>
          <a:lstStyle/>
          <a:p>
            <a:pPr lvl="1"/>
            <a:r>
              <a:rPr lang="en-US" altLang="zh-CN" smtClean="0">
                <a:ea typeface="SimSun" panose="02010600030101010101" pitchFamily="2" charset="-122"/>
              </a:rPr>
              <a:t>Consider the following </a:t>
            </a:r>
            <a:r>
              <a:rPr lang="en-US" altLang="zh-CN" i="1" smtClean="0">
                <a:ea typeface="SimSun" panose="02010600030101010101" pitchFamily="2" charset="-122"/>
              </a:rPr>
              <a:t>n </a:t>
            </a:r>
            <a:r>
              <a:rPr lang="en-US" altLang="zh-CN" smtClean="0">
                <a:ea typeface="SimSun" panose="02010600030101010101" pitchFamily="2" charset="-122"/>
              </a:rPr>
              <a:t>attributes</a:t>
            </a:r>
          </a:p>
          <a:p>
            <a:endParaRPr lang="zh-CN" altLang="en-US" smtClean="0">
              <a:ea typeface="SimSun" panose="02010600030101010101" pitchFamily="2" charset="-122"/>
            </a:endParaRPr>
          </a:p>
          <a:p>
            <a:endParaRPr lang="zh-CN" altLang="en-US" smtClean="0">
              <a:ea typeface="SimSun" panose="02010600030101010101" pitchFamily="2" charset="-122"/>
            </a:endParaRPr>
          </a:p>
          <a:p>
            <a:endParaRPr lang="zh-CN" altLang="en-US" smtClean="0">
              <a:ea typeface="SimSun" panose="02010600030101010101" pitchFamily="2" charset="-122"/>
            </a:endParaRPr>
          </a:p>
          <a:p>
            <a:pPr lvl="1"/>
            <a:r>
              <a:rPr lang="en-US" altLang="zh-CN" smtClean="0">
                <a:ea typeface="SimSun" panose="02010600030101010101" pitchFamily="2" charset="-122"/>
              </a:rPr>
              <a:t>Then, the global affinity measure can be written as:</a:t>
            </a:r>
          </a:p>
          <a:p>
            <a:endParaRPr lang="zh-CN" altLang="en-US" smtClean="0">
              <a:ea typeface="SimSun" panose="02010600030101010101" pitchFamily="2" charset="-122"/>
            </a:endParaRPr>
          </a:p>
        </p:txBody>
      </p:sp>
      <p:graphicFrame>
        <p:nvGraphicFramePr>
          <p:cNvPr id="152580" name="Object 4"/>
          <p:cNvGraphicFramePr>
            <a:graphicFrameLocks noChangeAspect="1"/>
          </p:cNvGraphicFramePr>
          <p:nvPr/>
        </p:nvGraphicFramePr>
        <p:xfrm>
          <a:off x="533400" y="2133600"/>
          <a:ext cx="5943600" cy="990600"/>
        </p:xfrm>
        <a:graphic>
          <a:graphicData uri="http://schemas.openxmlformats.org/presentationml/2006/ole">
            <mc:AlternateContent xmlns:mc="http://schemas.openxmlformats.org/markup-compatibility/2006">
              <mc:Choice xmlns:v="urn:schemas-microsoft-com:vml" Requires="v">
                <p:oleObj spid="_x0000_s152689" name="位图图像" r:id="rId3" imgW="3371429" imgH="762106" progId="Paint.Picture">
                  <p:embed/>
                </p:oleObj>
              </mc:Choice>
              <mc:Fallback>
                <p:oleObj name="位图图像" r:id="rId3" imgW="3371429" imgH="76210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133600"/>
                        <a:ext cx="5943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1" name="Object 5"/>
          <p:cNvGraphicFramePr>
            <a:graphicFrameLocks noChangeAspect="1"/>
          </p:cNvGraphicFramePr>
          <p:nvPr/>
        </p:nvGraphicFramePr>
        <p:xfrm>
          <a:off x="5354638" y="1450975"/>
          <a:ext cx="3471862" cy="993775"/>
        </p:xfrm>
        <a:graphic>
          <a:graphicData uri="http://schemas.openxmlformats.org/presentationml/2006/ole">
            <mc:AlternateContent xmlns:mc="http://schemas.openxmlformats.org/markup-compatibility/2006">
              <mc:Choice xmlns:v="urn:schemas-microsoft-com:vml" Requires="v">
                <p:oleObj spid="_x0000_s152690" name="位图图像" r:id="rId5" imgW="2895238" imgH="828791" progId="Paint.Picture">
                  <p:embed/>
                </p:oleObj>
              </mc:Choice>
              <mc:Fallback>
                <p:oleObj name="位图图像" r:id="rId5" imgW="2895238" imgH="828791"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4638" y="1450975"/>
                        <a:ext cx="3471862"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2" name="Object 6"/>
          <p:cNvGraphicFramePr>
            <a:graphicFrameLocks noChangeAspect="1"/>
          </p:cNvGraphicFramePr>
          <p:nvPr/>
        </p:nvGraphicFramePr>
        <p:xfrm>
          <a:off x="1143000" y="3962400"/>
          <a:ext cx="5943600" cy="2160588"/>
        </p:xfrm>
        <a:graphic>
          <a:graphicData uri="http://schemas.openxmlformats.org/presentationml/2006/ole">
            <mc:AlternateContent xmlns:mc="http://schemas.openxmlformats.org/markup-compatibility/2006">
              <mc:Choice xmlns:v="urn:schemas-microsoft-com:vml" Requires="v">
                <p:oleObj spid="_x0000_s152691" name="位图图像" r:id="rId7" imgW="4533333" imgH="1647619" progId="Paint.Picture">
                  <p:embed/>
                </p:oleObj>
              </mc:Choice>
              <mc:Fallback>
                <p:oleObj name="位图图像" r:id="rId7" imgW="4533333" imgH="1647619" progId="Paint.Picture">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3962400"/>
                        <a:ext cx="5943600"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0" name="Line 8"/>
          <p:cNvSpPr>
            <a:spLocks noChangeShapeType="1"/>
          </p:cNvSpPr>
          <p:nvPr/>
        </p:nvSpPr>
        <p:spPr bwMode="auto">
          <a:xfrm>
            <a:off x="741363" y="2803525"/>
            <a:ext cx="2376487" cy="0"/>
          </a:xfrm>
          <a:prstGeom prst="line">
            <a:avLst/>
          </a:prstGeom>
          <a:noFill/>
          <a:ln w="28575">
            <a:solidFill>
              <a:schemeClr val="accent2"/>
            </a:solidFill>
            <a:round/>
            <a:headEnd/>
            <a:tailEnd/>
          </a:ln>
          <a:effectLst>
            <a:prstShdw prst="shdw17" dist="17961" dir="2700000">
              <a:schemeClr val="accent2">
                <a:gamma/>
                <a:shade val="60000"/>
                <a:invGamma/>
              </a:schemeClr>
            </a:prstShdw>
          </a:effectLst>
        </p:spPr>
        <p:txBody>
          <a:bodyPr/>
          <a:lstStyle/>
          <a:p>
            <a:pPr>
              <a:lnSpc>
                <a:spcPct val="90000"/>
              </a:lnSpc>
              <a:defRPr/>
            </a:pPr>
            <a:endParaRPr lang="zh-CN" altLang="en-US"/>
          </a:p>
        </p:txBody>
      </p:sp>
      <p:sp>
        <p:nvSpPr>
          <p:cNvPr id="18441" name="Line 9"/>
          <p:cNvSpPr>
            <a:spLocks noChangeShapeType="1"/>
          </p:cNvSpPr>
          <p:nvPr/>
        </p:nvSpPr>
        <p:spPr bwMode="auto">
          <a:xfrm>
            <a:off x="4557713" y="2803525"/>
            <a:ext cx="1727200" cy="0"/>
          </a:xfrm>
          <a:prstGeom prst="line">
            <a:avLst/>
          </a:prstGeom>
          <a:noFill/>
          <a:ln w="38100">
            <a:solidFill>
              <a:schemeClr val="accent1"/>
            </a:solidFill>
            <a:round/>
            <a:headEnd/>
            <a:tailEnd/>
          </a:ln>
          <a:effectLst>
            <a:prstShdw prst="shdw17" dist="17961" dir="2700000">
              <a:schemeClr val="accent1">
                <a:gamma/>
                <a:shade val="60000"/>
                <a:invGamma/>
              </a:schemeClr>
            </a:prstShdw>
          </a:effectLst>
        </p:spPr>
        <p:txBody>
          <a:bodyPr/>
          <a:lstStyle/>
          <a:p>
            <a:pPr>
              <a:lnSpc>
                <a:spcPct val="90000"/>
              </a:lnSpc>
              <a:defRPr/>
            </a:pPr>
            <a:endParaRPr lang="zh-CN" altLang="en-US"/>
          </a:p>
        </p:txBody>
      </p:sp>
      <p:sp>
        <p:nvSpPr>
          <p:cNvPr id="18442" name="Line 10"/>
          <p:cNvSpPr>
            <a:spLocks noChangeShapeType="1"/>
          </p:cNvSpPr>
          <p:nvPr/>
        </p:nvSpPr>
        <p:spPr bwMode="auto">
          <a:xfrm>
            <a:off x="2181225" y="4748213"/>
            <a:ext cx="3455988" cy="0"/>
          </a:xfrm>
          <a:prstGeom prst="line">
            <a:avLst/>
          </a:prstGeom>
          <a:noFill/>
          <a:ln w="28575">
            <a:solidFill>
              <a:schemeClr val="accent2"/>
            </a:solidFill>
            <a:round/>
            <a:headEnd/>
            <a:tailEnd/>
          </a:ln>
          <a:effectLst>
            <a:prstShdw prst="shdw17" dist="17961" dir="2700000">
              <a:schemeClr val="accent2">
                <a:gamma/>
                <a:shade val="60000"/>
                <a:invGamma/>
              </a:schemeClr>
            </a:prstShdw>
          </a:effectLst>
        </p:spPr>
        <p:txBody>
          <a:bodyPr/>
          <a:lstStyle/>
          <a:p>
            <a:pPr>
              <a:lnSpc>
                <a:spcPct val="90000"/>
              </a:lnSpc>
              <a:defRPr/>
            </a:pPr>
            <a:endParaRPr lang="zh-CN" altLang="en-US"/>
          </a:p>
        </p:txBody>
      </p:sp>
      <p:sp>
        <p:nvSpPr>
          <p:cNvPr id="18443" name="Line 11"/>
          <p:cNvSpPr>
            <a:spLocks noChangeShapeType="1"/>
          </p:cNvSpPr>
          <p:nvPr/>
        </p:nvSpPr>
        <p:spPr bwMode="auto">
          <a:xfrm>
            <a:off x="2109788" y="5540375"/>
            <a:ext cx="3887787" cy="0"/>
          </a:xfrm>
          <a:prstGeom prst="line">
            <a:avLst/>
          </a:prstGeom>
          <a:noFill/>
          <a:ln w="38100">
            <a:solidFill>
              <a:schemeClr val="accent1"/>
            </a:solidFill>
            <a:round/>
            <a:headEnd/>
            <a:tailEnd/>
          </a:ln>
          <a:effectLst>
            <a:prstShdw prst="shdw17" dist="17961" dir="2700000">
              <a:schemeClr val="accent1">
                <a:gamma/>
                <a:shade val="60000"/>
                <a:invGamma/>
              </a:schemeClr>
            </a:prstShdw>
          </a:effectLst>
        </p:spPr>
        <p:txBody>
          <a:bodyPr/>
          <a:lstStyle/>
          <a:p>
            <a:pPr>
              <a:lnSpc>
                <a:spcPct val="90000"/>
              </a:lnSpc>
              <a:defRPr/>
            </a:pPr>
            <a:endParaRPr lang="zh-CN" altLang="en-US"/>
          </a:p>
        </p:txBody>
      </p: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AU" altLang="zh-CN" smtClean="0">
                <a:ea typeface="SimSun" panose="02010600030101010101" pitchFamily="2" charset="-122"/>
              </a:rPr>
              <a:t>Outline</a:t>
            </a:r>
            <a:endParaRPr lang="en-US" altLang="zh-CN" smtClean="0">
              <a:ea typeface="SimSun" panose="02010600030101010101" pitchFamily="2" charset="-122"/>
            </a:endParaRPr>
          </a:p>
        </p:txBody>
      </p:sp>
      <p:sp>
        <p:nvSpPr>
          <p:cNvPr id="120835" name="Rectangle 3"/>
          <p:cNvSpPr>
            <a:spLocks noGrp="1" noChangeArrowheads="1"/>
          </p:cNvSpPr>
          <p:nvPr>
            <p:ph type="body" idx="1"/>
          </p:nvPr>
        </p:nvSpPr>
        <p:spPr>
          <a:xfrm>
            <a:off x="452810" y="1508150"/>
            <a:ext cx="7264400" cy="4592637"/>
          </a:xfrm>
        </p:spPr>
        <p:txBody>
          <a:bodyPr/>
          <a:lstStyle/>
          <a:p>
            <a:pPr>
              <a:lnSpc>
                <a:spcPct val="80000"/>
              </a:lnSpc>
              <a:buFont typeface="Wingdings" panose="05000000000000000000" pitchFamily="2" charset="2"/>
              <a:buChar char="n"/>
            </a:pPr>
            <a:r>
              <a:rPr lang="en-AU" altLang="zh-CN" sz="2000" dirty="0" smtClean="0">
                <a:solidFill>
                  <a:srgbClr val="000000"/>
                </a:solidFill>
                <a:ea typeface="SimSun" panose="02010600030101010101" pitchFamily="2" charset="-122"/>
              </a:rPr>
              <a:t> Introduction</a:t>
            </a:r>
          </a:p>
          <a:p>
            <a:pPr>
              <a:lnSpc>
                <a:spcPct val="80000"/>
              </a:lnSpc>
              <a:buFont typeface="Wingdings" panose="05000000000000000000" pitchFamily="2" charset="2"/>
              <a:buChar char="n"/>
            </a:pPr>
            <a:r>
              <a:rPr lang="en-AU" altLang="zh-CN" sz="2000" dirty="0" smtClean="0">
                <a:solidFill>
                  <a:srgbClr val="000000"/>
                </a:solidFill>
                <a:ea typeface="SimSun" panose="02010600030101010101" pitchFamily="2" charset="-122"/>
              </a:rPr>
              <a:t>Top-down Design process</a:t>
            </a:r>
          </a:p>
          <a:p>
            <a:pPr>
              <a:lnSpc>
                <a:spcPct val="80000"/>
              </a:lnSpc>
              <a:buFont typeface="Wingdings" panose="05000000000000000000" pitchFamily="2" charset="2"/>
              <a:buChar char="n"/>
            </a:pPr>
            <a:r>
              <a:rPr lang="en-AU" altLang="zh-CN" sz="2000" dirty="0" smtClean="0">
                <a:solidFill>
                  <a:srgbClr val="000000"/>
                </a:solidFill>
                <a:ea typeface="SimSun" panose="02010600030101010101" pitchFamily="2" charset="-122"/>
              </a:rPr>
              <a:t>Distribution Design Issues</a:t>
            </a:r>
          </a:p>
          <a:p>
            <a:pPr>
              <a:lnSpc>
                <a:spcPct val="80000"/>
              </a:lnSpc>
              <a:buClr>
                <a:schemeClr val="accent2"/>
              </a:buClr>
              <a:buFont typeface="Wingdings" panose="05000000000000000000" pitchFamily="2" charset="2"/>
              <a:buChar char="n"/>
            </a:pPr>
            <a:r>
              <a:rPr lang="en-AU" altLang="zh-CN" sz="2000" dirty="0" smtClean="0">
                <a:ea typeface="SimSun" panose="02010600030101010101" pitchFamily="2" charset="-122"/>
              </a:rPr>
              <a:t>Data Fragmentation </a:t>
            </a:r>
            <a:r>
              <a:rPr lang="en-AU" altLang="zh-CN" sz="2000" dirty="0" smtClean="0">
                <a:solidFill>
                  <a:srgbClr val="000000"/>
                </a:solidFill>
                <a:ea typeface="SimSun" panose="02010600030101010101" pitchFamily="2" charset="-122"/>
              </a:rPr>
              <a:t>Design</a:t>
            </a:r>
            <a:endParaRPr lang="en-AU" altLang="zh-CN" sz="2000" dirty="0" smtClean="0">
              <a:ea typeface="SimSun" panose="02010600030101010101" pitchFamily="2" charset="-122"/>
            </a:endParaRPr>
          </a:p>
          <a:p>
            <a:pPr lvl="1">
              <a:lnSpc>
                <a:spcPct val="80000"/>
              </a:lnSpc>
              <a:buFont typeface="Wingdings" panose="05000000000000000000" pitchFamily="2" charset="2"/>
              <a:buChar char="u"/>
            </a:pPr>
            <a:r>
              <a:rPr lang="en-US" altLang="zh-CN" sz="1800" dirty="0" smtClean="0">
                <a:ea typeface="SimSun" panose="02010600030101010101" pitchFamily="2" charset="-122"/>
              </a:rPr>
              <a:t>Data fragmentation Information</a:t>
            </a:r>
          </a:p>
          <a:p>
            <a:pPr lvl="1">
              <a:lnSpc>
                <a:spcPct val="80000"/>
              </a:lnSpc>
              <a:buFont typeface="Wingdings" panose="05000000000000000000" pitchFamily="2" charset="2"/>
              <a:buChar char="u"/>
            </a:pPr>
            <a:r>
              <a:rPr lang="en-US" altLang="zh-CN" sz="1800" dirty="0" smtClean="0">
                <a:ea typeface="SimSun" panose="02010600030101010101" pitchFamily="2" charset="-122"/>
              </a:rPr>
              <a:t>Horizontal Fragmentation (HF)</a:t>
            </a:r>
          </a:p>
          <a:p>
            <a:pPr lvl="1">
              <a:lnSpc>
                <a:spcPct val="80000"/>
              </a:lnSpc>
              <a:buFont typeface="Wingdings" panose="05000000000000000000" pitchFamily="2" charset="2"/>
              <a:buChar char="u"/>
            </a:pPr>
            <a:r>
              <a:rPr lang="en-US" altLang="zh-CN" sz="1800" dirty="0" smtClean="0">
                <a:solidFill>
                  <a:schemeClr val="accent2"/>
                </a:solidFill>
                <a:ea typeface="SimSun" panose="02010600030101010101" pitchFamily="2" charset="-122"/>
              </a:rPr>
              <a:t>Vertical Fragmentation (VF)</a:t>
            </a:r>
          </a:p>
          <a:p>
            <a:pPr lvl="2">
              <a:lnSpc>
                <a:spcPct val="80000"/>
              </a:lnSpc>
            </a:pPr>
            <a:r>
              <a:rPr lang="en-US" altLang="zh-CN" sz="1600" dirty="0" smtClean="0">
                <a:solidFill>
                  <a:schemeClr val="accent2"/>
                </a:solidFill>
                <a:ea typeface="SimSun" panose="02010600030101010101" pitchFamily="2" charset="-122"/>
              </a:rPr>
              <a:t>Vertical Fragmentation </a:t>
            </a:r>
          </a:p>
          <a:p>
            <a:pPr lvl="2">
              <a:lnSpc>
                <a:spcPct val="80000"/>
              </a:lnSpc>
            </a:pPr>
            <a:r>
              <a:rPr lang="en-US" altLang="zh-CN" sz="1600" dirty="0" smtClean="0">
                <a:solidFill>
                  <a:schemeClr val="accent2"/>
                </a:solidFill>
                <a:ea typeface="SimSun" panose="02010600030101010101" pitchFamily="2" charset="-122"/>
              </a:rPr>
              <a:t>Vertical </a:t>
            </a:r>
            <a:r>
              <a:rPr lang="en-US" altLang="zh-CN" sz="1800" dirty="0" smtClean="0">
                <a:solidFill>
                  <a:schemeClr val="accent2"/>
                </a:solidFill>
                <a:ea typeface="SimSun" panose="02010600030101010101" pitchFamily="2" charset="-122"/>
              </a:rPr>
              <a:t>Clustering Algorithm</a:t>
            </a:r>
          </a:p>
          <a:p>
            <a:pPr lvl="2">
              <a:lnSpc>
                <a:spcPct val="80000"/>
              </a:lnSpc>
            </a:pPr>
            <a:r>
              <a:rPr lang="en-US" altLang="zh-CN" sz="1600" dirty="0" smtClean="0">
                <a:solidFill>
                  <a:schemeClr val="accent2"/>
                </a:solidFill>
                <a:ea typeface="SimSun" panose="02010600030101010101" pitchFamily="2" charset="-122"/>
              </a:rPr>
              <a:t>Vertical Partitioning </a:t>
            </a:r>
            <a:r>
              <a:rPr lang="en-US" altLang="zh-CN" sz="1800" dirty="0" smtClean="0">
                <a:solidFill>
                  <a:schemeClr val="accent2"/>
                </a:solidFill>
                <a:ea typeface="SimSun" panose="02010600030101010101" pitchFamily="2" charset="-122"/>
              </a:rPr>
              <a:t> Algorithm</a:t>
            </a:r>
            <a:endParaRPr lang="en-US" altLang="zh-CN" sz="1600" dirty="0" smtClean="0">
              <a:solidFill>
                <a:schemeClr val="accent2"/>
              </a:solidFill>
              <a:ea typeface="SimSun" panose="02010600030101010101" pitchFamily="2" charset="-122"/>
            </a:endParaRPr>
          </a:p>
          <a:p>
            <a:pPr lvl="1">
              <a:lnSpc>
                <a:spcPct val="80000"/>
              </a:lnSpc>
              <a:buFont typeface="Wingdings" panose="05000000000000000000" pitchFamily="2" charset="2"/>
              <a:buChar char="u"/>
            </a:pPr>
            <a:r>
              <a:rPr lang="en-US" altLang="zh-CN" sz="1800" dirty="0" smtClean="0">
                <a:ea typeface="SimSun" panose="02010600030101010101" pitchFamily="2" charset="-122"/>
              </a:rPr>
              <a:t>Hybrid Fragmentation (HF)</a:t>
            </a:r>
            <a:endParaRPr lang="en-AU" altLang="zh-CN" sz="3500" dirty="0" smtClean="0">
              <a:ea typeface="SimSun" panose="02010600030101010101" pitchFamily="2" charset="-122"/>
            </a:endParaRPr>
          </a:p>
          <a:p>
            <a:pPr>
              <a:lnSpc>
                <a:spcPct val="80000"/>
              </a:lnSpc>
              <a:buFont typeface="Wingdings" panose="05000000000000000000" pitchFamily="2" charset="2"/>
              <a:buChar char="n"/>
            </a:pPr>
            <a:r>
              <a:rPr lang="en-AU" altLang="zh-CN" sz="2000" dirty="0" smtClean="0">
                <a:ea typeface="SimSun" panose="02010600030101010101" pitchFamily="2" charset="-122"/>
              </a:rPr>
              <a:t>Data Allocation </a:t>
            </a:r>
            <a:r>
              <a:rPr lang="en-AU" altLang="zh-CN" sz="2000" dirty="0" smtClean="0">
                <a:solidFill>
                  <a:srgbClr val="000000"/>
                </a:solidFill>
                <a:ea typeface="SimSun" panose="02010600030101010101" pitchFamily="2" charset="-122"/>
              </a:rPr>
              <a:t>Design</a:t>
            </a:r>
            <a:endParaRPr lang="en-US" altLang="zh-CN" sz="2000" dirty="0" smtClean="0">
              <a:ea typeface="SimSun" panose="02010600030101010101" pitchFamily="2" charset="-122"/>
            </a:endParaRPr>
          </a:p>
          <a:p>
            <a:pPr>
              <a:lnSpc>
                <a:spcPct val="80000"/>
              </a:lnSpc>
              <a:buFont typeface="Wingdings" panose="05000000000000000000" pitchFamily="2" charset="2"/>
              <a:buChar char="n"/>
            </a:pPr>
            <a:r>
              <a:rPr lang="en-US" altLang="zh-CN" sz="2000" dirty="0" smtClean="0">
                <a:ea typeface="SimSun" panose="02010600030101010101" pitchFamily="2" charset="-122"/>
              </a:rPr>
              <a:t>Data Directory</a:t>
            </a:r>
          </a:p>
          <a:p>
            <a:pPr>
              <a:lnSpc>
                <a:spcPct val="80000"/>
              </a:lnSpc>
              <a:buFont typeface="Wingdings" panose="05000000000000000000" pitchFamily="2" charset="2"/>
              <a:buChar char="n"/>
            </a:pPr>
            <a:r>
              <a:rPr lang="en-US" altLang="zh-CN" sz="2000" dirty="0" smtClean="0">
                <a:ea typeface="SimSun" panose="02010600030101010101" pitchFamily="2" charset="-122"/>
              </a:rPr>
              <a:t>Summary</a:t>
            </a:r>
            <a:endParaRPr lang="en-AU" altLang="zh-CN" sz="2000" dirty="0" smtClean="0">
              <a:ea typeface="SimSun" panose="02010600030101010101" pitchFamily="2" charset="-122"/>
            </a:endParaRPr>
          </a:p>
        </p:txBody>
      </p:sp>
      <p:pic>
        <p:nvPicPr>
          <p:cNvPr id="197634" name="Picture 2" descr="æ¥çæºå¾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209" y="3804468"/>
            <a:ext cx="3744416" cy="2305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smtClean="0">
                <a:ea typeface="SimSun" panose="02010600030101010101" pitchFamily="2" charset="-122"/>
              </a:rPr>
              <a:t>Fragmentation: VF-Clustering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53603" name="Rectangle 3"/>
          <p:cNvSpPr>
            <a:spLocks noGrp="1" noChangeArrowheads="1"/>
          </p:cNvSpPr>
          <p:nvPr>
            <p:ph type="body" idx="1"/>
          </p:nvPr>
        </p:nvSpPr>
        <p:spPr>
          <a:xfrm>
            <a:off x="0" y="1524000"/>
            <a:ext cx="8305800" cy="4419600"/>
          </a:xfrm>
        </p:spPr>
        <p:txBody>
          <a:bodyPr/>
          <a:lstStyle/>
          <a:p>
            <a:pPr lvl="1"/>
            <a:r>
              <a:rPr lang="en-US" altLang="zh-CN" smtClean="0">
                <a:ea typeface="SimSun" panose="02010600030101010101" pitchFamily="2" charset="-122"/>
              </a:rPr>
              <a:t>Consider </a:t>
            </a:r>
            <a:r>
              <a:rPr lang="en-US" altLang="zh-CN" smtClean="0">
                <a:solidFill>
                  <a:schemeClr val="accent1"/>
                </a:solidFill>
                <a:ea typeface="SimSun" panose="02010600030101010101" pitchFamily="2" charset="-122"/>
              </a:rPr>
              <a:t>a new attribute A</a:t>
            </a:r>
            <a:r>
              <a:rPr lang="en-US" altLang="zh-CN" baseline="-25000" smtClean="0">
                <a:solidFill>
                  <a:schemeClr val="accent1"/>
                </a:solidFill>
                <a:ea typeface="SimSun" panose="02010600030101010101" pitchFamily="2" charset="-122"/>
              </a:rPr>
              <a:t>k</a:t>
            </a:r>
            <a:r>
              <a:rPr lang="en-US" altLang="zh-CN" smtClean="0">
                <a:ea typeface="SimSun" panose="02010600030101010101" pitchFamily="2" charset="-122"/>
              </a:rPr>
              <a:t> between A</a:t>
            </a:r>
            <a:r>
              <a:rPr lang="en-US" altLang="zh-CN" baseline="-25000" smtClean="0">
                <a:ea typeface="SimSun" panose="02010600030101010101" pitchFamily="2" charset="-122"/>
              </a:rPr>
              <a:t>i</a:t>
            </a:r>
            <a:r>
              <a:rPr lang="en-US" altLang="zh-CN" smtClean="0">
                <a:ea typeface="SimSun" panose="02010600030101010101" pitchFamily="2" charset="-122"/>
              </a:rPr>
              <a:t> and A</a:t>
            </a:r>
            <a:r>
              <a:rPr lang="en-US" altLang="zh-CN" baseline="-25000" smtClean="0">
                <a:ea typeface="SimSun" panose="02010600030101010101" pitchFamily="2" charset="-122"/>
              </a:rPr>
              <a:t>j</a:t>
            </a:r>
          </a:p>
          <a:p>
            <a:pPr>
              <a:buFont typeface="Wingdings" panose="05000000000000000000" pitchFamily="2" charset="2"/>
              <a:buNone/>
            </a:pPr>
            <a:endParaRPr lang="en-US" altLang="zh-CN" smtClean="0">
              <a:ea typeface="SimSun" panose="02010600030101010101" pitchFamily="2" charset="-122"/>
            </a:endParaRPr>
          </a:p>
          <a:p>
            <a:endParaRPr lang="zh-CN" altLang="en-US" smtClean="0">
              <a:ea typeface="SimSun" panose="02010600030101010101" pitchFamily="2" charset="-122"/>
            </a:endParaRPr>
          </a:p>
          <a:p>
            <a:endParaRPr lang="zh-CN" altLang="en-US" smtClean="0">
              <a:ea typeface="SimSun" panose="02010600030101010101" pitchFamily="2" charset="-122"/>
            </a:endParaRPr>
          </a:p>
          <a:p>
            <a:endParaRPr lang="zh-CN" altLang="en-US" smtClean="0">
              <a:ea typeface="SimSun" panose="02010600030101010101" pitchFamily="2" charset="-122"/>
            </a:endParaRPr>
          </a:p>
          <a:p>
            <a:pPr lvl="1"/>
            <a:r>
              <a:rPr lang="en-US" altLang="zh-CN" smtClean="0">
                <a:ea typeface="SimSun" panose="02010600030101010101" pitchFamily="2" charset="-122"/>
              </a:rPr>
              <a:t>Thus,</a:t>
            </a:r>
            <a:r>
              <a:rPr lang="en-US" altLang="zh-CN" smtClean="0">
                <a:solidFill>
                  <a:schemeClr val="accent1"/>
                </a:solidFill>
                <a:ea typeface="SimSun" panose="02010600030101010101" pitchFamily="2" charset="-122"/>
              </a:rPr>
              <a:t>contribution</a:t>
            </a:r>
            <a:r>
              <a:rPr lang="en-US" altLang="zh-CN" smtClean="0">
                <a:ea typeface="SimSun" panose="02010600030101010101" pitchFamily="2" charset="-122"/>
              </a:rPr>
              <a:t> of placing A</a:t>
            </a:r>
            <a:r>
              <a:rPr lang="en-US" altLang="zh-CN" baseline="-25000" smtClean="0">
                <a:ea typeface="SimSun" panose="02010600030101010101" pitchFamily="2" charset="-122"/>
              </a:rPr>
              <a:t>k</a:t>
            </a:r>
            <a:r>
              <a:rPr lang="en-US" altLang="zh-CN" smtClean="0">
                <a:ea typeface="SimSun" panose="02010600030101010101" pitchFamily="2" charset="-122"/>
              </a:rPr>
              <a:t> between A</a:t>
            </a:r>
            <a:r>
              <a:rPr lang="en-US" altLang="zh-CN" baseline="-25000" smtClean="0">
                <a:ea typeface="SimSun" panose="02010600030101010101" pitchFamily="2" charset="-122"/>
              </a:rPr>
              <a:t>i</a:t>
            </a:r>
            <a:r>
              <a:rPr lang="en-US" altLang="zh-CN" smtClean="0">
                <a:ea typeface="SimSun" panose="02010600030101010101" pitchFamily="2" charset="-122"/>
              </a:rPr>
              <a:t> and A</a:t>
            </a:r>
            <a:r>
              <a:rPr lang="en-US" altLang="zh-CN" baseline="-25000" smtClean="0">
                <a:ea typeface="SimSun" panose="02010600030101010101" pitchFamily="2" charset="-122"/>
              </a:rPr>
              <a:t>j</a:t>
            </a:r>
            <a:r>
              <a:rPr lang="en-US" altLang="zh-CN" b="0" smtClean="0">
                <a:ea typeface="SimSun" panose="02010600030101010101" pitchFamily="2" charset="-122"/>
              </a:rPr>
              <a:t>:</a:t>
            </a:r>
          </a:p>
          <a:p>
            <a:pPr lvl="1"/>
            <a:endParaRPr lang="zh-CN" altLang="en-US" smtClean="0">
              <a:ea typeface="SimSun" panose="02010600030101010101" pitchFamily="2" charset="-122"/>
            </a:endParaRPr>
          </a:p>
        </p:txBody>
      </p:sp>
      <p:graphicFrame>
        <p:nvGraphicFramePr>
          <p:cNvPr id="153604" name="Object 5"/>
          <p:cNvGraphicFramePr>
            <a:graphicFrameLocks noChangeAspect="1"/>
          </p:cNvGraphicFramePr>
          <p:nvPr/>
        </p:nvGraphicFramePr>
        <p:xfrm>
          <a:off x="990600" y="2971800"/>
          <a:ext cx="6324600" cy="744538"/>
        </p:xfrm>
        <a:graphic>
          <a:graphicData uri="http://schemas.openxmlformats.org/presentationml/2006/ole">
            <mc:AlternateContent xmlns:mc="http://schemas.openxmlformats.org/markup-compatibility/2006">
              <mc:Choice xmlns:v="urn:schemas-microsoft-com:vml" Requires="v">
                <p:oleObj spid="_x0000_s153709" name="位图图像" r:id="rId3" imgW="5257143" imgH="619211" progId="Paint.Picture">
                  <p:embed/>
                </p:oleObj>
              </mc:Choice>
              <mc:Fallback>
                <p:oleObj name="位图图像" r:id="rId3" imgW="5257143" imgH="619211"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971800"/>
                        <a:ext cx="6324600"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05" name="Object 6"/>
          <p:cNvGraphicFramePr>
            <a:graphicFrameLocks noChangeAspect="1"/>
          </p:cNvGraphicFramePr>
          <p:nvPr/>
        </p:nvGraphicFramePr>
        <p:xfrm>
          <a:off x="685800" y="4572000"/>
          <a:ext cx="7010400" cy="1223963"/>
        </p:xfrm>
        <a:graphic>
          <a:graphicData uri="http://schemas.openxmlformats.org/presentationml/2006/ole">
            <mc:AlternateContent xmlns:mc="http://schemas.openxmlformats.org/markup-compatibility/2006">
              <mc:Choice xmlns:v="urn:schemas-microsoft-com:vml" Requires="v">
                <p:oleObj spid="_x0000_s153710" name="位图图像" r:id="rId5" imgW="5401429" imgH="942857" progId="Paint.Picture">
                  <p:embed/>
                </p:oleObj>
              </mc:Choice>
              <mc:Fallback>
                <p:oleObj name="位图图像" r:id="rId5" imgW="5401429" imgH="942857"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572000"/>
                        <a:ext cx="701040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06" name="Object 7"/>
          <p:cNvGraphicFramePr>
            <a:graphicFrameLocks noChangeAspect="1"/>
          </p:cNvGraphicFramePr>
          <p:nvPr/>
        </p:nvGraphicFramePr>
        <p:xfrm>
          <a:off x="914400" y="1905000"/>
          <a:ext cx="6096000" cy="1106488"/>
        </p:xfrm>
        <a:graphic>
          <a:graphicData uri="http://schemas.openxmlformats.org/presentationml/2006/ole">
            <mc:AlternateContent xmlns:mc="http://schemas.openxmlformats.org/markup-compatibility/2006">
              <mc:Choice xmlns:v="urn:schemas-microsoft-com:vml" Requires="v">
                <p:oleObj spid="_x0000_s153711" name="位图图像" r:id="rId7" imgW="3723810" imgH="676369" progId="Paint.Picture">
                  <p:embed/>
                </p:oleObj>
              </mc:Choice>
              <mc:Fallback>
                <p:oleObj name="位图图像" r:id="rId7" imgW="3723810" imgH="676369" progId="Paint.Picture">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905000"/>
                        <a:ext cx="6096000"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smtClean="0">
                <a:ea typeface="SimSun" panose="02010600030101010101" pitchFamily="2" charset="-122"/>
              </a:rPr>
              <a:t>Fragmentation: VF-Clustering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54627" name="Rectangle 3"/>
          <p:cNvSpPr>
            <a:spLocks noGrp="1" noChangeArrowheads="1"/>
          </p:cNvSpPr>
          <p:nvPr>
            <p:ph type="body" idx="1"/>
          </p:nvPr>
        </p:nvSpPr>
        <p:spPr/>
        <p:txBody>
          <a:bodyPr/>
          <a:lstStyle/>
          <a:p>
            <a:pPr>
              <a:buFont typeface="Wingdings" panose="05000000000000000000" pitchFamily="2" charset="2"/>
              <a:buNone/>
            </a:pPr>
            <a:r>
              <a:rPr lang="en-US" altLang="zh-CN" smtClean="0">
                <a:latin typeface="Comic Sans MS" panose="030F0702030302020204" pitchFamily="66" charset="0"/>
                <a:ea typeface="SimSun" panose="02010600030101010101" pitchFamily="2" charset="-122"/>
              </a:rPr>
              <a:t>(Ex3.18) Attribute clustering by BEA</a:t>
            </a:r>
          </a:p>
          <a:p>
            <a:pPr lvl="1"/>
            <a:r>
              <a:rPr lang="en-US" altLang="zh-CN" smtClean="0">
                <a:ea typeface="SimSun" panose="02010600030101010101" pitchFamily="2" charset="-122"/>
              </a:rPr>
              <a:t>Consider the following </a:t>
            </a:r>
            <a:r>
              <a:rPr lang="en-US" altLang="zh-CN" i="1" smtClean="0">
                <a:solidFill>
                  <a:schemeClr val="accent2"/>
                </a:solidFill>
                <a:ea typeface="SimSun" panose="02010600030101010101" pitchFamily="2" charset="-122"/>
              </a:rPr>
              <a:t>AA</a:t>
            </a:r>
            <a:r>
              <a:rPr lang="en-US" altLang="zh-CN" i="1" smtClean="0">
                <a:ea typeface="SimSun" panose="02010600030101010101" pitchFamily="2" charset="-122"/>
              </a:rPr>
              <a:t> </a:t>
            </a:r>
            <a:r>
              <a:rPr lang="en-US" altLang="zh-CN" smtClean="0">
                <a:ea typeface="SimSun" panose="02010600030101010101" pitchFamily="2" charset="-122"/>
              </a:rPr>
              <a:t>matrix and the </a:t>
            </a:r>
            <a:r>
              <a:rPr lang="en-US" altLang="zh-CN" i="1" smtClean="0">
                <a:solidFill>
                  <a:srgbClr val="FF0000"/>
                </a:solidFill>
                <a:ea typeface="SimSun" panose="02010600030101010101" pitchFamily="2" charset="-122"/>
              </a:rPr>
              <a:t>CA</a:t>
            </a:r>
            <a:r>
              <a:rPr lang="en-US" altLang="zh-CN" i="1" smtClean="0">
                <a:ea typeface="SimSun" panose="02010600030101010101" pitchFamily="2" charset="-122"/>
              </a:rPr>
              <a:t> </a:t>
            </a:r>
            <a:r>
              <a:rPr lang="en-US" altLang="zh-CN" smtClean="0">
                <a:ea typeface="SimSun" panose="02010600030101010101" pitchFamily="2" charset="-122"/>
              </a:rPr>
              <a:t>matrix</a:t>
            </a:r>
          </a:p>
          <a:p>
            <a:pPr lvl="2"/>
            <a:r>
              <a:rPr lang="en-US" altLang="zh-CN" smtClean="0">
                <a:ea typeface="SimSun" panose="02010600030101010101" pitchFamily="2" charset="-122"/>
              </a:rPr>
              <a:t>where </a:t>
            </a:r>
            <a:r>
              <a:rPr lang="en-US" altLang="zh-CN" i="1" smtClean="0">
                <a:solidFill>
                  <a:schemeClr val="accent2"/>
                </a:solidFill>
                <a:ea typeface="SimSun" panose="02010600030101010101" pitchFamily="2" charset="-122"/>
              </a:rPr>
              <a:t>A</a:t>
            </a:r>
            <a:r>
              <a:rPr lang="en-US" altLang="zh-CN" i="1" baseline="-25000" smtClean="0">
                <a:solidFill>
                  <a:schemeClr val="accent2"/>
                </a:solidFill>
                <a:ea typeface="SimSun" panose="02010600030101010101" pitchFamily="2" charset="-122"/>
              </a:rPr>
              <a:t>1</a:t>
            </a:r>
            <a:r>
              <a:rPr lang="en-US" altLang="zh-CN" i="1" smtClean="0">
                <a:ea typeface="SimSun" panose="02010600030101010101" pitchFamily="2" charset="-122"/>
              </a:rPr>
              <a:t> </a:t>
            </a:r>
            <a:r>
              <a:rPr lang="en-US" altLang="zh-CN" smtClean="0">
                <a:ea typeface="SimSun" panose="02010600030101010101" pitchFamily="2" charset="-122"/>
              </a:rPr>
              <a:t>and </a:t>
            </a:r>
            <a:r>
              <a:rPr lang="en-US" altLang="zh-CN" i="1" smtClean="0">
                <a:solidFill>
                  <a:schemeClr val="accent2"/>
                </a:solidFill>
                <a:ea typeface="SimSun" panose="02010600030101010101" pitchFamily="2" charset="-122"/>
              </a:rPr>
              <a:t>A</a:t>
            </a:r>
            <a:r>
              <a:rPr lang="en-US" altLang="zh-CN" i="1" baseline="-25000" smtClean="0">
                <a:solidFill>
                  <a:schemeClr val="accent2"/>
                </a:solidFill>
                <a:ea typeface="SimSun" panose="02010600030101010101" pitchFamily="2" charset="-122"/>
              </a:rPr>
              <a:t>2</a:t>
            </a:r>
            <a:r>
              <a:rPr lang="en-US" altLang="zh-CN" i="1" smtClean="0">
                <a:solidFill>
                  <a:schemeClr val="accent2"/>
                </a:solidFill>
                <a:ea typeface="SimSun" panose="02010600030101010101" pitchFamily="2" charset="-122"/>
              </a:rPr>
              <a:t> </a:t>
            </a:r>
            <a:r>
              <a:rPr lang="en-US" altLang="zh-CN" smtClean="0">
                <a:ea typeface="SimSun" panose="02010600030101010101" pitchFamily="2" charset="-122"/>
              </a:rPr>
              <a:t>have been</a:t>
            </a:r>
          </a:p>
          <a:p>
            <a:pPr lvl="1"/>
            <a:r>
              <a:rPr lang="en-US" altLang="zh-CN" smtClean="0">
                <a:ea typeface="SimSun" panose="02010600030101010101" pitchFamily="2" charset="-122"/>
              </a:rPr>
              <a:t>Now try to place </a:t>
            </a:r>
            <a:r>
              <a:rPr lang="en-US" altLang="zh-CN" i="1" smtClean="0">
                <a:solidFill>
                  <a:schemeClr val="accent2"/>
                </a:solidFill>
                <a:ea typeface="SimSun" panose="02010600030101010101" pitchFamily="2" charset="-122"/>
              </a:rPr>
              <a:t>A</a:t>
            </a:r>
            <a:r>
              <a:rPr lang="en-US" altLang="zh-CN" i="1" baseline="-25000" smtClean="0">
                <a:solidFill>
                  <a:schemeClr val="accent2"/>
                </a:solidFill>
                <a:ea typeface="SimSun" panose="02010600030101010101" pitchFamily="2" charset="-122"/>
              </a:rPr>
              <a:t>3</a:t>
            </a:r>
            <a:r>
              <a:rPr lang="en-US" altLang="zh-CN" smtClean="0">
                <a:ea typeface="SimSun" panose="02010600030101010101" pitchFamily="2" charset="-122"/>
              </a:rPr>
              <a:t>:</a:t>
            </a:r>
            <a:endParaRPr lang="en-US" altLang="zh-CN" smtClean="0">
              <a:latin typeface="Times New Roman" panose="02020603050405020304" pitchFamily="18" charset="0"/>
              <a:ea typeface="SimSun" panose="02010600030101010101" pitchFamily="2" charset="-122"/>
            </a:endParaRPr>
          </a:p>
          <a:p>
            <a:endParaRPr lang="zh-CN" altLang="en-US" smtClean="0">
              <a:ea typeface="SimSun" panose="02010600030101010101" pitchFamily="2" charset="-122"/>
            </a:endParaRPr>
          </a:p>
        </p:txBody>
      </p:sp>
      <p:graphicFrame>
        <p:nvGraphicFramePr>
          <p:cNvPr id="154628" name="Object 4"/>
          <p:cNvGraphicFramePr>
            <a:graphicFrameLocks noChangeAspect="1"/>
          </p:cNvGraphicFramePr>
          <p:nvPr>
            <p:extLst>
              <p:ext uri="{D42A27DB-BD31-4B8C-83A1-F6EECF244321}">
                <p14:modId xmlns:p14="http://schemas.microsoft.com/office/powerpoint/2010/main" val="3227449242"/>
              </p:ext>
            </p:extLst>
          </p:nvPr>
        </p:nvGraphicFramePr>
        <p:xfrm>
          <a:off x="812850" y="3524374"/>
          <a:ext cx="6781800" cy="2074863"/>
        </p:xfrm>
        <a:graphic>
          <a:graphicData uri="http://schemas.openxmlformats.org/presentationml/2006/ole">
            <mc:AlternateContent xmlns:mc="http://schemas.openxmlformats.org/markup-compatibility/2006">
              <mc:Choice xmlns:v="urn:schemas-microsoft-com:vml" Requires="v">
                <p:oleObj spid="_x0000_s154663" name="位图图像" r:id="rId3" imgW="5106113" imgH="1561905" progId="Paint.Picture">
                  <p:embed/>
                </p:oleObj>
              </mc:Choice>
              <mc:Fallback>
                <p:oleObj name="位图图像" r:id="rId3" imgW="5106113" imgH="1561905"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50" y="3524374"/>
                        <a:ext cx="6781800" cy="207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zh-CN" smtClean="0">
                <a:ea typeface="SimSun" panose="02010600030101010101" pitchFamily="2" charset="-122"/>
              </a:rPr>
              <a:t>Fragmentation: VF-Clustering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55651" name="Rectangle 3"/>
          <p:cNvSpPr>
            <a:spLocks noGrp="1" noChangeArrowheads="1"/>
          </p:cNvSpPr>
          <p:nvPr>
            <p:ph type="body" idx="1"/>
          </p:nvPr>
        </p:nvSpPr>
        <p:spPr/>
        <p:txBody>
          <a:bodyPr/>
          <a:lstStyle/>
          <a:p>
            <a:pPr>
              <a:buFont typeface="Wingdings" panose="05000000000000000000" pitchFamily="2" charset="2"/>
              <a:buNone/>
            </a:pPr>
            <a:r>
              <a:rPr lang="zh-CN" altLang="en-US" smtClean="0">
                <a:latin typeface="Comic Sans MS" panose="030F0702030302020204" pitchFamily="66" charset="0"/>
                <a:ea typeface="SimSun" panose="02010600030101010101" pitchFamily="2" charset="-122"/>
              </a:rPr>
              <a:t>(</a:t>
            </a:r>
            <a:r>
              <a:rPr lang="en-US" altLang="zh-CN" smtClean="0">
                <a:latin typeface="Comic Sans MS" panose="030F0702030302020204" pitchFamily="66" charset="0"/>
                <a:ea typeface="SimSun" panose="02010600030101010101" pitchFamily="2" charset="-122"/>
              </a:rPr>
              <a:t>Example cont’d)</a:t>
            </a:r>
          </a:p>
          <a:p>
            <a:endParaRPr lang="zh-CN" altLang="en-US" smtClean="0">
              <a:ea typeface="SimSun" panose="02010600030101010101" pitchFamily="2" charset="-122"/>
            </a:endParaRPr>
          </a:p>
        </p:txBody>
      </p:sp>
      <p:graphicFrame>
        <p:nvGraphicFramePr>
          <p:cNvPr id="155652" name="Object 4"/>
          <p:cNvGraphicFramePr>
            <a:graphicFrameLocks noChangeAspect="1"/>
          </p:cNvGraphicFramePr>
          <p:nvPr/>
        </p:nvGraphicFramePr>
        <p:xfrm>
          <a:off x="533400" y="1981200"/>
          <a:ext cx="7696200" cy="3919538"/>
        </p:xfrm>
        <a:graphic>
          <a:graphicData uri="http://schemas.openxmlformats.org/presentationml/2006/ole">
            <mc:AlternateContent xmlns:mc="http://schemas.openxmlformats.org/markup-compatibility/2006">
              <mc:Choice xmlns:v="urn:schemas-microsoft-com:vml" Requires="v">
                <p:oleObj spid="_x0000_s155693" name="位图图像" r:id="rId3" imgW="5161905" imgH="2629267" progId="Paint.Picture">
                  <p:embed/>
                </p:oleObj>
              </mc:Choice>
              <mc:Fallback>
                <p:oleObj name="位图图像" r:id="rId3" imgW="5161905" imgH="262926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81200"/>
                        <a:ext cx="7696200" cy="391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 4"/>
          <p:cNvSpPr/>
          <p:nvPr/>
        </p:nvSpPr>
        <p:spPr bwMode="auto">
          <a:xfrm>
            <a:off x="1555750" y="2451100"/>
            <a:ext cx="285750" cy="285750"/>
          </a:xfrm>
          <a:prstGeom prst="rect">
            <a:avLst/>
          </a:prstGeom>
          <a:solidFill>
            <a:schemeClr val="accent2">
              <a:lumMod val="60000"/>
              <a:lumOff val="40000"/>
              <a:alpha val="39000"/>
            </a:schemeClr>
          </a:solidFill>
          <a:ln w="12700" cap="flat" cmpd="sng" algn="ctr">
            <a:solidFill>
              <a:schemeClr val="tx1"/>
            </a:solidFill>
            <a:prstDash val="solid"/>
            <a:round/>
            <a:headEnd type="none" w="med" len="med"/>
            <a:tailEnd type="none" w="med" len="med"/>
          </a:ln>
          <a:effectLst/>
        </p:spPr>
        <p:txBody>
          <a:bodyPr/>
          <a:lstStyle/>
          <a:p>
            <a:pPr>
              <a:lnSpc>
                <a:spcPct val="90000"/>
              </a:lnSpc>
              <a:defRPr/>
            </a:pPr>
            <a:endParaRPr lang="zh-CN" altLang="en-US" b="1">
              <a:ea typeface="SimSun" pitchFamily="2" charset="-122"/>
            </a:endParaRPr>
          </a:p>
        </p:txBody>
      </p:sp>
      <p:sp>
        <p:nvSpPr>
          <p:cNvPr id="6" name="矩形 5"/>
          <p:cNvSpPr/>
          <p:nvPr/>
        </p:nvSpPr>
        <p:spPr bwMode="auto">
          <a:xfrm>
            <a:off x="2984500" y="2808288"/>
            <a:ext cx="285750" cy="285750"/>
          </a:xfrm>
          <a:prstGeom prst="rect">
            <a:avLst/>
          </a:prstGeom>
          <a:solidFill>
            <a:schemeClr val="accent2">
              <a:lumMod val="60000"/>
              <a:lumOff val="40000"/>
              <a:alpha val="39000"/>
            </a:schemeClr>
          </a:solidFill>
          <a:ln w="12700" cap="flat" cmpd="sng" algn="ctr">
            <a:solidFill>
              <a:schemeClr val="tx1"/>
            </a:solidFill>
            <a:prstDash val="solid"/>
            <a:round/>
            <a:headEnd type="none" w="med" len="med"/>
            <a:tailEnd type="none" w="med" len="med"/>
          </a:ln>
          <a:effectLst/>
        </p:spPr>
        <p:txBody>
          <a:bodyPr/>
          <a:lstStyle/>
          <a:p>
            <a:pPr>
              <a:lnSpc>
                <a:spcPct val="90000"/>
              </a:lnSpc>
              <a:defRPr/>
            </a:pPr>
            <a:endParaRPr lang="zh-CN" altLang="en-US" b="1">
              <a:ea typeface="SimSun" pitchFamily="2" charset="-122"/>
            </a:endParaRPr>
          </a:p>
        </p:txBody>
      </p:sp>
      <p:sp>
        <p:nvSpPr>
          <p:cNvPr id="7" name="矩形 6"/>
          <p:cNvSpPr/>
          <p:nvPr/>
        </p:nvSpPr>
        <p:spPr bwMode="auto">
          <a:xfrm>
            <a:off x="5556250" y="2808288"/>
            <a:ext cx="285750" cy="285750"/>
          </a:xfrm>
          <a:prstGeom prst="rect">
            <a:avLst/>
          </a:prstGeom>
          <a:solidFill>
            <a:schemeClr val="accent2">
              <a:lumMod val="60000"/>
              <a:lumOff val="40000"/>
              <a:alpha val="39000"/>
            </a:schemeClr>
          </a:solidFill>
          <a:ln w="12700" cap="flat" cmpd="sng" algn="ctr">
            <a:solidFill>
              <a:schemeClr val="tx1"/>
            </a:solidFill>
            <a:prstDash val="solid"/>
            <a:round/>
            <a:headEnd type="none" w="med" len="med"/>
            <a:tailEnd type="none" w="med" len="med"/>
          </a:ln>
          <a:effectLst/>
        </p:spPr>
        <p:txBody>
          <a:bodyPr/>
          <a:lstStyle/>
          <a:p>
            <a:pPr>
              <a:lnSpc>
                <a:spcPct val="90000"/>
              </a:lnSpc>
              <a:defRPr/>
            </a:pPr>
            <a:endParaRPr lang="zh-CN" altLang="en-US" b="1">
              <a:ea typeface="SimSun" pitchFamily="2" charset="-122"/>
            </a:endParaRPr>
          </a:p>
        </p:txBody>
      </p:sp>
      <p:sp>
        <p:nvSpPr>
          <p:cNvPr id="8" name="矩形 7"/>
          <p:cNvSpPr/>
          <p:nvPr/>
        </p:nvSpPr>
        <p:spPr bwMode="auto">
          <a:xfrm>
            <a:off x="3698875" y="5594350"/>
            <a:ext cx="285750" cy="285750"/>
          </a:xfrm>
          <a:prstGeom prst="rect">
            <a:avLst/>
          </a:prstGeom>
          <a:solidFill>
            <a:schemeClr val="accent2">
              <a:lumMod val="60000"/>
              <a:lumOff val="40000"/>
              <a:alpha val="39000"/>
            </a:schemeClr>
          </a:solidFill>
          <a:ln w="12700" cap="flat" cmpd="sng" algn="ctr">
            <a:solidFill>
              <a:schemeClr val="tx1"/>
            </a:solidFill>
            <a:prstDash val="solid"/>
            <a:round/>
            <a:headEnd type="none" w="med" len="med"/>
            <a:tailEnd type="none" w="med" len="med"/>
          </a:ln>
          <a:effectLst/>
        </p:spPr>
        <p:txBody>
          <a:bodyPr/>
          <a:lstStyle/>
          <a:p>
            <a:pPr>
              <a:lnSpc>
                <a:spcPct val="90000"/>
              </a:lnSpc>
              <a:defRPr/>
            </a:pPr>
            <a:endParaRPr lang="zh-CN" altLang="en-US" b="1">
              <a:ea typeface="SimSun" pitchFamily="2" charset="-122"/>
            </a:endParaRPr>
          </a:p>
        </p:txBody>
      </p:sp>
      <p:sp>
        <p:nvSpPr>
          <p:cNvPr id="9" name="矩形 8"/>
          <p:cNvSpPr/>
          <p:nvPr/>
        </p:nvSpPr>
        <p:spPr bwMode="auto">
          <a:xfrm>
            <a:off x="4056063" y="5665788"/>
            <a:ext cx="285750" cy="285750"/>
          </a:xfrm>
          <a:prstGeom prst="rect">
            <a:avLst/>
          </a:prstGeom>
          <a:solidFill>
            <a:schemeClr val="accent2">
              <a:lumMod val="60000"/>
              <a:lumOff val="40000"/>
              <a:alpha val="39000"/>
            </a:schemeClr>
          </a:solidFill>
          <a:ln w="12700" cap="flat" cmpd="sng" algn="ctr">
            <a:solidFill>
              <a:schemeClr val="tx1"/>
            </a:solidFill>
            <a:prstDash val="solid"/>
            <a:round/>
            <a:headEnd type="none" w="med" len="med"/>
            <a:tailEnd type="none" w="med" len="med"/>
          </a:ln>
          <a:effectLst/>
        </p:spPr>
        <p:txBody>
          <a:bodyPr/>
          <a:lstStyle/>
          <a:p>
            <a:pPr>
              <a:lnSpc>
                <a:spcPct val="90000"/>
              </a:lnSpc>
              <a:defRPr/>
            </a:pPr>
            <a:endParaRPr lang="zh-CN" altLang="en-US" b="1">
              <a:ea typeface="SimSun" pitchFamily="2" charset="-122"/>
            </a:endParaRPr>
          </a:p>
        </p:txBody>
      </p:sp>
      <p:sp>
        <p:nvSpPr>
          <p:cNvPr id="10" name="矩形 9"/>
          <p:cNvSpPr/>
          <p:nvPr/>
        </p:nvSpPr>
        <p:spPr bwMode="auto">
          <a:xfrm>
            <a:off x="2341563" y="5237163"/>
            <a:ext cx="285750" cy="285750"/>
          </a:xfrm>
          <a:prstGeom prst="rect">
            <a:avLst/>
          </a:prstGeom>
          <a:solidFill>
            <a:schemeClr val="accent2">
              <a:lumMod val="60000"/>
              <a:lumOff val="40000"/>
              <a:alpha val="39000"/>
            </a:schemeClr>
          </a:solidFill>
          <a:ln w="12700" cap="flat" cmpd="sng" algn="ctr">
            <a:solidFill>
              <a:schemeClr val="tx1"/>
            </a:solidFill>
            <a:prstDash val="solid"/>
            <a:round/>
            <a:headEnd type="none" w="med" len="med"/>
            <a:tailEnd type="none" w="med" len="med"/>
          </a:ln>
          <a:effectLst/>
        </p:spPr>
        <p:txBody>
          <a:bodyPr/>
          <a:lstStyle/>
          <a:p>
            <a:pPr>
              <a:lnSpc>
                <a:spcPct val="90000"/>
              </a:lnSpc>
              <a:defRPr/>
            </a:pPr>
            <a:endParaRPr lang="zh-CN" altLang="en-US" b="1">
              <a:ea typeface="SimSun" pitchFamily="2" charset="-122"/>
            </a:endParaRPr>
          </a:p>
        </p:txBody>
      </p:sp>
    </p:spTree>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zh-CN" smtClean="0">
                <a:ea typeface="SimSun" panose="02010600030101010101" pitchFamily="2" charset="-122"/>
              </a:rPr>
              <a:t>Fragmentation: VF-Clustering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56675" name="Rectangle 3"/>
          <p:cNvSpPr>
            <a:spLocks noGrp="1" noChangeArrowheads="1"/>
          </p:cNvSpPr>
          <p:nvPr>
            <p:ph type="body" idx="1"/>
          </p:nvPr>
        </p:nvSpPr>
        <p:spPr/>
        <p:txBody>
          <a:bodyPr/>
          <a:lstStyle/>
          <a:p>
            <a:pPr>
              <a:buFont typeface="Wingdings" panose="05000000000000000000" pitchFamily="2" charset="2"/>
              <a:buNone/>
            </a:pPr>
            <a:r>
              <a:rPr lang="zh-CN" altLang="en-US" smtClean="0">
                <a:latin typeface="Comic Sans MS" panose="030F0702030302020204" pitchFamily="66" charset="0"/>
                <a:ea typeface="SimSun" panose="02010600030101010101" pitchFamily="2" charset="-122"/>
              </a:rPr>
              <a:t>(</a:t>
            </a:r>
            <a:r>
              <a:rPr lang="en-US" altLang="zh-CN" smtClean="0">
                <a:latin typeface="Comic Sans MS" panose="030F0702030302020204" pitchFamily="66" charset="0"/>
                <a:ea typeface="SimSun" panose="02010600030101010101" pitchFamily="2" charset="-122"/>
              </a:rPr>
              <a:t>Example cont’d)</a:t>
            </a:r>
          </a:p>
          <a:p>
            <a:pPr lvl="1"/>
            <a:r>
              <a:rPr lang="en-US" altLang="zh-CN" smtClean="0">
                <a:ea typeface="SimSun" panose="02010600030101010101" pitchFamily="2" charset="-122"/>
              </a:rPr>
              <a:t>Therefore, the </a:t>
            </a:r>
            <a:r>
              <a:rPr lang="en-US" altLang="zh-CN" smtClean="0">
                <a:solidFill>
                  <a:schemeClr val="accent1"/>
                </a:solidFill>
                <a:ea typeface="SimSun" panose="02010600030101010101" pitchFamily="2" charset="-122"/>
              </a:rPr>
              <a:t>CA</a:t>
            </a:r>
            <a:r>
              <a:rPr lang="en-US" altLang="zh-CN" smtClean="0">
                <a:ea typeface="SimSun" panose="02010600030101010101" pitchFamily="2" charset="-122"/>
              </a:rPr>
              <a:t> matrix has the form</a:t>
            </a:r>
          </a:p>
          <a:p>
            <a:pPr lvl="1"/>
            <a:endParaRPr lang="zh-CN" altLang="en-US" smtClean="0">
              <a:ea typeface="SimSun" panose="02010600030101010101" pitchFamily="2" charset="-122"/>
            </a:endParaRPr>
          </a:p>
          <a:p>
            <a:endParaRPr lang="zh-CN" altLang="en-US" smtClean="0">
              <a:ea typeface="SimSun" panose="02010600030101010101" pitchFamily="2" charset="-122"/>
            </a:endParaRPr>
          </a:p>
        </p:txBody>
      </p:sp>
      <p:graphicFrame>
        <p:nvGraphicFramePr>
          <p:cNvPr id="156676" name="Object 4"/>
          <p:cNvGraphicFramePr>
            <a:graphicFrameLocks noChangeAspect="1"/>
          </p:cNvGraphicFramePr>
          <p:nvPr/>
        </p:nvGraphicFramePr>
        <p:xfrm>
          <a:off x="1981200" y="2590800"/>
          <a:ext cx="4191000" cy="3168650"/>
        </p:xfrm>
        <a:graphic>
          <a:graphicData uri="http://schemas.openxmlformats.org/presentationml/2006/ole">
            <mc:AlternateContent xmlns:mc="http://schemas.openxmlformats.org/markup-compatibility/2006">
              <mc:Choice xmlns:v="urn:schemas-microsoft-com:vml" Requires="v">
                <p:oleObj spid="_x0000_s156711" name="位图图像" r:id="rId3" imgW="2029108" imgH="1533739" progId="Paint.Picture">
                  <p:embed/>
                </p:oleObj>
              </mc:Choice>
              <mc:Fallback>
                <p:oleObj name="位图图像" r:id="rId3" imgW="2029108" imgH="1533739"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590800"/>
                        <a:ext cx="41910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smtClean="0">
                <a:ea typeface="SimSun" panose="02010600030101010101" pitchFamily="2" charset="-122"/>
              </a:rPr>
              <a:t>Fragmentation: VF-Clustering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57699" name="Rectangle 3"/>
          <p:cNvSpPr>
            <a:spLocks noGrp="1" noChangeArrowheads="1"/>
          </p:cNvSpPr>
          <p:nvPr>
            <p:ph type="body" idx="1"/>
          </p:nvPr>
        </p:nvSpPr>
        <p:spPr>
          <a:xfrm>
            <a:off x="-90488" y="1436688"/>
            <a:ext cx="8642351" cy="4786312"/>
          </a:xfrm>
        </p:spPr>
        <p:txBody>
          <a:bodyPr/>
          <a:lstStyle/>
          <a:p>
            <a:pPr lvl="1">
              <a:buFont typeface="Wingdings" panose="05000000000000000000" pitchFamily="2" charset="2"/>
              <a:buNone/>
            </a:pPr>
            <a:r>
              <a:rPr lang="zh-CN" altLang="en-US" smtClean="0">
                <a:latin typeface="Comic Sans MS" panose="030F0702030302020204" pitchFamily="66" charset="0"/>
                <a:ea typeface="SimSun" panose="02010600030101010101" pitchFamily="2" charset="-122"/>
              </a:rPr>
              <a:t>(</a:t>
            </a:r>
            <a:r>
              <a:rPr lang="en-US" altLang="zh-CN" smtClean="0">
                <a:latin typeface="Comic Sans MS" panose="030F0702030302020204" pitchFamily="66" charset="0"/>
                <a:ea typeface="SimSun" panose="02010600030101010101" pitchFamily="2" charset="-122"/>
              </a:rPr>
              <a:t>Example cont’d)</a:t>
            </a:r>
          </a:p>
          <a:p>
            <a:pPr lvl="1"/>
            <a:r>
              <a:rPr lang="en-US" altLang="zh-CN" smtClean="0">
                <a:ea typeface="SimSun" panose="02010600030101010101" pitchFamily="2" charset="-122"/>
              </a:rPr>
              <a:t>Now, try to place </a:t>
            </a:r>
            <a:r>
              <a:rPr lang="en-US" altLang="zh-CN" i="1" smtClean="0">
                <a:solidFill>
                  <a:srgbClr val="0536D2"/>
                </a:solidFill>
                <a:ea typeface="SimSun" panose="02010600030101010101" pitchFamily="2" charset="-122"/>
              </a:rPr>
              <a:t>A</a:t>
            </a:r>
            <a:r>
              <a:rPr lang="en-US" altLang="zh-CN" i="1" baseline="-25000" smtClean="0">
                <a:solidFill>
                  <a:srgbClr val="0536D2"/>
                </a:solidFill>
                <a:ea typeface="SimSun" panose="02010600030101010101" pitchFamily="2" charset="-122"/>
              </a:rPr>
              <a:t>4</a:t>
            </a:r>
          </a:p>
          <a:p>
            <a:pPr lvl="2"/>
            <a:r>
              <a:rPr lang="en-US" altLang="zh-CN" smtClean="0">
                <a:ea typeface="SimSun" panose="02010600030101010101" pitchFamily="2" charset="-122"/>
              </a:rPr>
              <a:t>by similar calculation </a:t>
            </a:r>
            <a:r>
              <a:rPr lang="en-US" altLang="zh-CN" i="1" smtClean="0">
                <a:solidFill>
                  <a:srgbClr val="0536D2"/>
                </a:solidFill>
                <a:ea typeface="SimSun" panose="02010600030101010101" pitchFamily="2" charset="-122"/>
              </a:rPr>
              <a:t>A</a:t>
            </a:r>
            <a:r>
              <a:rPr lang="en-US" altLang="zh-CN" i="1" baseline="-25000" smtClean="0">
                <a:solidFill>
                  <a:srgbClr val="0536D2"/>
                </a:solidFill>
                <a:ea typeface="SimSun" panose="02010600030101010101" pitchFamily="2" charset="-122"/>
              </a:rPr>
              <a:t>4</a:t>
            </a:r>
            <a:r>
              <a:rPr lang="en-US" altLang="zh-CN" i="1" smtClean="0">
                <a:ea typeface="SimSun" panose="02010600030101010101" pitchFamily="2" charset="-122"/>
              </a:rPr>
              <a:t> </a:t>
            </a:r>
            <a:r>
              <a:rPr lang="en-US" altLang="zh-CN" smtClean="0">
                <a:ea typeface="SimSun" panose="02010600030101010101" pitchFamily="2" charset="-122"/>
              </a:rPr>
              <a:t>should be placed to the right of </a:t>
            </a:r>
            <a:r>
              <a:rPr lang="en-US" altLang="zh-CN" i="1" smtClean="0">
                <a:solidFill>
                  <a:srgbClr val="0536D2"/>
                </a:solidFill>
                <a:ea typeface="SimSun" panose="02010600030101010101" pitchFamily="2" charset="-122"/>
              </a:rPr>
              <a:t>A</a:t>
            </a:r>
            <a:r>
              <a:rPr lang="en-US" altLang="zh-CN" i="1" baseline="-25000" smtClean="0">
                <a:solidFill>
                  <a:srgbClr val="0536D2"/>
                </a:solidFill>
                <a:ea typeface="SimSun" panose="02010600030101010101" pitchFamily="2" charset="-122"/>
              </a:rPr>
              <a:t>2</a:t>
            </a:r>
            <a:r>
              <a:rPr lang="en-US" altLang="zh-CN" i="1" smtClean="0">
                <a:ea typeface="SimSun" panose="02010600030101010101" pitchFamily="2" charset="-122"/>
              </a:rPr>
              <a:t> .</a:t>
            </a:r>
          </a:p>
          <a:p>
            <a:pPr lvl="2"/>
            <a:r>
              <a:rPr lang="en-US" altLang="zh-CN" smtClean="0">
                <a:ea typeface="SimSun" panose="02010600030101010101" pitchFamily="2" charset="-122"/>
              </a:rPr>
              <a:t>Thus, the </a:t>
            </a:r>
            <a:r>
              <a:rPr lang="en-US" altLang="zh-CN" smtClean="0">
                <a:solidFill>
                  <a:srgbClr val="0536D2"/>
                </a:solidFill>
                <a:ea typeface="SimSun" panose="02010600030101010101" pitchFamily="2" charset="-122"/>
              </a:rPr>
              <a:t>CA</a:t>
            </a:r>
            <a:r>
              <a:rPr lang="en-US" altLang="zh-CN" smtClean="0">
                <a:ea typeface="SimSun" panose="02010600030101010101" pitchFamily="2" charset="-122"/>
              </a:rPr>
              <a:t> matrix has the form</a:t>
            </a:r>
          </a:p>
          <a:p>
            <a:endParaRPr lang="zh-CN" altLang="en-US" smtClean="0">
              <a:ea typeface="SimSun" panose="02010600030101010101" pitchFamily="2" charset="-122"/>
            </a:endParaRPr>
          </a:p>
        </p:txBody>
      </p:sp>
      <p:graphicFrame>
        <p:nvGraphicFramePr>
          <p:cNvPr id="157700" name="Object 4"/>
          <p:cNvGraphicFramePr>
            <a:graphicFrameLocks noChangeAspect="1"/>
          </p:cNvGraphicFramePr>
          <p:nvPr/>
        </p:nvGraphicFramePr>
        <p:xfrm>
          <a:off x="2325688" y="3379788"/>
          <a:ext cx="3352800" cy="2490787"/>
        </p:xfrm>
        <a:graphic>
          <a:graphicData uri="http://schemas.openxmlformats.org/presentationml/2006/ole">
            <mc:AlternateContent xmlns:mc="http://schemas.openxmlformats.org/markup-compatibility/2006">
              <mc:Choice xmlns:v="urn:schemas-microsoft-com:vml" Requires="v">
                <p:oleObj spid="_x0000_s157737" name="位图图像" r:id="rId3" imgW="3000000" imgH="2228571" progId="Paint.Picture">
                  <p:embed/>
                </p:oleObj>
              </mc:Choice>
              <mc:Fallback>
                <p:oleObj name="位图图像" r:id="rId3" imgW="3000000" imgH="2228571"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88" y="3379788"/>
                        <a:ext cx="3352800" cy="249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8" name="Line 6"/>
          <p:cNvSpPr>
            <a:spLocks noChangeShapeType="1"/>
          </p:cNvSpPr>
          <p:nvPr/>
        </p:nvSpPr>
        <p:spPr bwMode="auto">
          <a:xfrm>
            <a:off x="2449513" y="4830763"/>
            <a:ext cx="2952750" cy="0"/>
          </a:xfrm>
          <a:prstGeom prst="line">
            <a:avLst/>
          </a:prstGeom>
          <a:noFill/>
          <a:ln w="12700">
            <a:solidFill>
              <a:schemeClr val="tx1"/>
            </a:solidFill>
            <a:round/>
            <a:headEnd/>
            <a:tailEnd/>
          </a:ln>
          <a:effectLst>
            <a:prstShdw prst="shdw17" dist="17961" dir="2700000">
              <a:schemeClr val="tx1">
                <a:gamma/>
                <a:shade val="60000"/>
                <a:invGamma/>
              </a:schemeClr>
            </a:prstShdw>
          </a:effectLst>
        </p:spPr>
        <p:txBody>
          <a:bodyPr/>
          <a:lstStyle/>
          <a:p>
            <a:pPr>
              <a:lnSpc>
                <a:spcPct val="90000"/>
              </a:lnSpc>
              <a:defRPr/>
            </a:pPr>
            <a:endParaRPr lang="zh-CN" altLang="en-US"/>
          </a:p>
        </p:txBody>
      </p:sp>
      <p:sp>
        <p:nvSpPr>
          <p:cNvPr id="23559" name="Line 7"/>
          <p:cNvSpPr>
            <a:spLocks noChangeShapeType="1"/>
          </p:cNvSpPr>
          <p:nvPr/>
        </p:nvSpPr>
        <p:spPr bwMode="auto">
          <a:xfrm>
            <a:off x="2449513" y="5838825"/>
            <a:ext cx="2952750" cy="0"/>
          </a:xfrm>
          <a:prstGeom prst="line">
            <a:avLst/>
          </a:prstGeom>
          <a:noFill/>
          <a:ln w="12700">
            <a:solidFill>
              <a:schemeClr val="tx1"/>
            </a:solidFill>
            <a:round/>
            <a:headEnd/>
            <a:tailEnd/>
          </a:ln>
          <a:effectLst>
            <a:prstShdw prst="shdw17" dist="17961" dir="2700000">
              <a:schemeClr val="tx1">
                <a:gamma/>
                <a:shade val="60000"/>
                <a:invGamma/>
              </a:schemeClr>
            </a:prstShdw>
          </a:effectLst>
        </p:spPr>
        <p:txBody>
          <a:bodyPr/>
          <a:lstStyle/>
          <a:p>
            <a:pPr>
              <a:lnSpc>
                <a:spcPct val="90000"/>
              </a:lnSpc>
              <a:defRPr/>
            </a:pPr>
            <a:endParaRPr lang="zh-CN" alt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wedge">
                                      <p:cBhvr>
                                        <p:cTn id="7" dur="2000"/>
                                        <p:tgtEl>
                                          <p:spTgt spid="23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23559"/>
                                        </p:tgtEl>
                                        <p:attrNameLst>
                                          <p:attrName>style.visibility</p:attrName>
                                        </p:attrNameLst>
                                      </p:cBhvr>
                                      <p:to>
                                        <p:strVal val="visible"/>
                                      </p:to>
                                    </p:set>
                                    <p:animEffect transition="in" filter="wedge">
                                      <p:cBhvr>
                                        <p:cTn id="12" dur="20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smtClean="0">
                <a:ea typeface="SimSun" panose="02010600030101010101" pitchFamily="2" charset="-122"/>
              </a:rPr>
              <a:t>Fragmentation: VF-Clustering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58723" name="Rectangle 3"/>
          <p:cNvSpPr>
            <a:spLocks noGrp="1" noChangeArrowheads="1"/>
          </p:cNvSpPr>
          <p:nvPr>
            <p:ph type="body" idx="1"/>
          </p:nvPr>
        </p:nvSpPr>
        <p:spPr>
          <a:xfrm>
            <a:off x="269875" y="1308100"/>
            <a:ext cx="7777163" cy="4419600"/>
          </a:xfrm>
        </p:spPr>
        <p:txBody>
          <a:bodyPr/>
          <a:lstStyle/>
          <a:p>
            <a:pPr>
              <a:buFont typeface="Wingdings" panose="05000000000000000000" pitchFamily="2" charset="2"/>
              <a:buNone/>
            </a:pPr>
            <a:r>
              <a:rPr lang="zh-CN" altLang="en-US" smtClean="0">
                <a:latin typeface="Comic Sans MS" panose="030F0702030302020204" pitchFamily="66" charset="0"/>
                <a:ea typeface="SimSun" panose="02010600030101010101" pitchFamily="2" charset="-122"/>
              </a:rPr>
              <a:t>(</a:t>
            </a:r>
            <a:r>
              <a:rPr lang="en-US" altLang="zh-CN" smtClean="0">
                <a:latin typeface="Comic Sans MS" panose="030F0702030302020204" pitchFamily="66" charset="0"/>
                <a:ea typeface="SimSun" panose="02010600030101010101" pitchFamily="2" charset="-122"/>
              </a:rPr>
              <a:t>Example cont’d)</a:t>
            </a:r>
          </a:p>
          <a:p>
            <a:pPr lvl="1"/>
            <a:r>
              <a:rPr lang="en-US" altLang="zh-CN" smtClean="0">
                <a:ea typeface="SimSun" panose="02010600030101010101" pitchFamily="2" charset="-122"/>
              </a:rPr>
              <a:t>Row ordering</a:t>
            </a:r>
          </a:p>
          <a:p>
            <a:pPr lvl="2"/>
            <a:r>
              <a:rPr lang="en-US" altLang="zh-CN" smtClean="0">
                <a:ea typeface="SimSun" panose="02010600030101010101" pitchFamily="2" charset="-122"/>
              </a:rPr>
              <a:t>the final form of the </a:t>
            </a:r>
            <a:r>
              <a:rPr lang="en-US" altLang="zh-CN" i="1" smtClean="0">
                <a:solidFill>
                  <a:srgbClr val="FF0000"/>
                </a:solidFill>
                <a:ea typeface="SimSun" panose="02010600030101010101" pitchFamily="2" charset="-122"/>
              </a:rPr>
              <a:t>CA</a:t>
            </a:r>
            <a:r>
              <a:rPr lang="en-US" altLang="zh-CN" i="1" smtClean="0">
                <a:ea typeface="SimSun" panose="02010600030101010101" pitchFamily="2" charset="-122"/>
              </a:rPr>
              <a:t> </a:t>
            </a:r>
            <a:r>
              <a:rPr lang="en-US" altLang="zh-CN" smtClean="0">
                <a:ea typeface="SimSun" panose="02010600030101010101" pitchFamily="2" charset="-122"/>
              </a:rPr>
              <a:t>matrix (after row ordering) is</a:t>
            </a:r>
          </a:p>
          <a:p>
            <a:pPr>
              <a:buFont typeface="Wingdings" panose="05000000000000000000" pitchFamily="2" charset="2"/>
              <a:buNone/>
            </a:pPr>
            <a:endParaRPr lang="zh-CN" altLang="en-US" smtClean="0">
              <a:latin typeface="Comic Sans MS" panose="030F0702030302020204" pitchFamily="66" charset="0"/>
              <a:ea typeface="SimSun" panose="02010600030101010101" pitchFamily="2" charset="-122"/>
            </a:endParaRPr>
          </a:p>
        </p:txBody>
      </p:sp>
      <p:graphicFrame>
        <p:nvGraphicFramePr>
          <p:cNvPr id="158724" name="Object 4"/>
          <p:cNvGraphicFramePr>
            <a:graphicFrameLocks noChangeAspect="1"/>
          </p:cNvGraphicFramePr>
          <p:nvPr/>
        </p:nvGraphicFramePr>
        <p:xfrm>
          <a:off x="2198688" y="2593975"/>
          <a:ext cx="4038600" cy="2913063"/>
        </p:xfrm>
        <a:graphic>
          <a:graphicData uri="http://schemas.openxmlformats.org/presentationml/2006/ole">
            <mc:AlternateContent xmlns:mc="http://schemas.openxmlformats.org/markup-compatibility/2006">
              <mc:Choice xmlns:v="urn:schemas-microsoft-com:vml" Requires="v">
                <p:oleObj spid="_x0000_s158760" name="位图图像" r:id="rId3" imgW="2971429" imgH="2142857" progId="Paint.Picture">
                  <p:embed/>
                </p:oleObj>
              </mc:Choice>
              <mc:Fallback>
                <p:oleObj name="位图图像" r:id="rId3" imgW="2971429" imgH="214285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688" y="2593975"/>
                        <a:ext cx="4038600" cy="291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 4"/>
          <p:cNvSpPr>
            <a:spLocks noChangeArrowheads="1"/>
          </p:cNvSpPr>
          <p:nvPr/>
        </p:nvSpPr>
        <p:spPr bwMode="auto">
          <a:xfrm>
            <a:off x="269875" y="5665788"/>
            <a:ext cx="78581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a:ea typeface="SimSun" panose="02010600030101010101" pitchFamily="2" charset="-122"/>
              </a:rPr>
              <a:t>When the </a:t>
            </a:r>
            <a:r>
              <a:rPr lang="en-US" altLang="zh-CN" sz="1800">
                <a:solidFill>
                  <a:srgbClr val="FF0000"/>
                </a:solidFill>
                <a:ea typeface="SimSun" panose="02010600030101010101" pitchFamily="2" charset="-122"/>
              </a:rPr>
              <a:t>CA</a:t>
            </a:r>
            <a:r>
              <a:rPr lang="en-US" altLang="zh-CN" sz="1800">
                <a:ea typeface="SimSun" panose="02010600030101010101" pitchFamily="2" charset="-122"/>
              </a:rPr>
              <a:t> matrix is big, usually </a:t>
            </a:r>
            <a:r>
              <a:rPr lang="en-US" altLang="zh-CN" sz="1800">
                <a:solidFill>
                  <a:srgbClr val="0536D2"/>
                </a:solidFill>
                <a:ea typeface="SimSun" panose="02010600030101010101" pitchFamily="2" charset="-122"/>
              </a:rPr>
              <a:t>more than two clusters </a:t>
            </a:r>
            <a:r>
              <a:rPr lang="en-US" altLang="zh-CN" sz="1800">
                <a:ea typeface="SimSun" panose="02010600030101010101" pitchFamily="2" charset="-122"/>
              </a:rPr>
              <a:t>are formed and there are more than one candidate partitionings</a:t>
            </a:r>
            <a:endParaRPr lang="zh-CN" altLang="en-US" sz="1800">
              <a:ea typeface="SimSun"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smtClean="0">
                <a:ea typeface="SimSun" panose="02010600030101010101" pitchFamily="2" charset="-122"/>
              </a:rPr>
              <a:t>Fragmentation: VF-Partitioning</a:t>
            </a:r>
            <a:endParaRPr lang="zh-CN" altLang="en-US" smtClean="0">
              <a:ea typeface="SimSun" panose="02010600030101010101" pitchFamily="2" charset="-122"/>
            </a:endParaRPr>
          </a:p>
        </p:txBody>
      </p:sp>
      <p:sp>
        <p:nvSpPr>
          <p:cNvPr id="159747" name="Rectangle 3"/>
          <p:cNvSpPr>
            <a:spLocks noGrp="1" noChangeArrowheads="1"/>
          </p:cNvSpPr>
          <p:nvPr>
            <p:ph type="body" idx="1"/>
          </p:nvPr>
        </p:nvSpPr>
        <p:spPr>
          <a:xfrm>
            <a:off x="304800" y="1524000"/>
            <a:ext cx="8077200" cy="4419600"/>
          </a:xfrm>
        </p:spPr>
        <p:txBody>
          <a:bodyPr/>
          <a:lstStyle/>
          <a:p>
            <a:r>
              <a:rPr lang="en-US" altLang="zh-CN" dirty="0" smtClean="0">
                <a:solidFill>
                  <a:schemeClr val="accent2"/>
                </a:solidFill>
                <a:ea typeface="SimSun" panose="02010600030101010101" pitchFamily="2" charset="-122"/>
              </a:rPr>
              <a:t>VF Partitioning algorithm(</a:t>
            </a:r>
            <a:r>
              <a:rPr lang="zh-CN" altLang="en-US" dirty="0" smtClean="0">
                <a:solidFill>
                  <a:schemeClr val="accent2"/>
                </a:solidFill>
                <a:ea typeface="SimSun" panose="02010600030101010101" pitchFamily="2" charset="-122"/>
              </a:rPr>
              <a:t>划分算法</a:t>
            </a:r>
            <a:r>
              <a:rPr lang="en-US" altLang="zh-CN" dirty="0" smtClean="0">
                <a:solidFill>
                  <a:schemeClr val="accent2"/>
                </a:solidFill>
                <a:ea typeface="SimSun" panose="02010600030101010101" pitchFamily="2" charset="-122"/>
              </a:rPr>
              <a:t>)</a:t>
            </a:r>
          </a:p>
          <a:p>
            <a:pPr lvl="1"/>
            <a:r>
              <a:rPr lang="en-US" altLang="zh-CN" dirty="0" smtClean="0">
                <a:ea typeface="SimSun" panose="02010600030101010101" pitchFamily="2" charset="-122"/>
              </a:rPr>
              <a:t>Divide a set of clustered attributes {</a:t>
            </a:r>
            <a:r>
              <a:rPr lang="en-US" altLang="zh-CN" i="1" dirty="0" smtClean="0">
                <a:ea typeface="SimSun" panose="02010600030101010101" pitchFamily="2" charset="-122"/>
              </a:rPr>
              <a:t>A</a:t>
            </a:r>
            <a:r>
              <a:rPr lang="en-US" altLang="zh-CN" i="1" baseline="-25000" dirty="0" smtClean="0">
                <a:ea typeface="SimSun" panose="02010600030101010101" pitchFamily="2" charset="-122"/>
              </a:rPr>
              <a:t>1</a:t>
            </a:r>
            <a:r>
              <a:rPr lang="en-US" altLang="zh-CN" dirty="0" smtClean="0">
                <a:ea typeface="SimSun" panose="02010600030101010101" pitchFamily="2" charset="-122"/>
              </a:rPr>
              <a:t>, </a:t>
            </a:r>
            <a:r>
              <a:rPr lang="en-US" altLang="zh-CN" i="1" dirty="0" smtClean="0">
                <a:ea typeface="SimSun" panose="02010600030101010101" pitchFamily="2" charset="-122"/>
              </a:rPr>
              <a:t>A</a:t>
            </a:r>
            <a:r>
              <a:rPr lang="en-US" altLang="zh-CN" i="1" baseline="-25000" dirty="0" smtClean="0">
                <a:ea typeface="SimSun" panose="02010600030101010101" pitchFamily="2" charset="-122"/>
              </a:rPr>
              <a:t>2</a:t>
            </a:r>
            <a:r>
              <a:rPr lang="en-US" altLang="zh-CN" dirty="0" smtClean="0">
                <a:ea typeface="SimSun" panose="02010600030101010101" pitchFamily="2" charset="-122"/>
              </a:rPr>
              <a:t>, …,</a:t>
            </a:r>
            <a:r>
              <a:rPr lang="en-US" altLang="zh-CN" i="1" dirty="0" smtClean="0">
                <a:ea typeface="SimSun" panose="02010600030101010101" pitchFamily="2" charset="-122"/>
              </a:rPr>
              <a:t>A</a:t>
            </a:r>
            <a:r>
              <a:rPr lang="en-US" altLang="zh-CN" i="1" baseline="-25000" dirty="0" smtClean="0">
                <a:ea typeface="SimSun" panose="02010600030101010101" pitchFamily="2" charset="-122"/>
              </a:rPr>
              <a:t>n</a:t>
            </a:r>
            <a:r>
              <a:rPr lang="en-US" altLang="zh-CN" dirty="0" smtClean="0">
                <a:ea typeface="SimSun" panose="02010600030101010101" pitchFamily="2" charset="-122"/>
              </a:rPr>
              <a:t>} into </a:t>
            </a:r>
            <a:r>
              <a:rPr lang="en-US" altLang="zh-CN" dirty="0" smtClean="0">
                <a:solidFill>
                  <a:srgbClr val="0536D2"/>
                </a:solidFill>
                <a:ea typeface="SimSun" panose="02010600030101010101" pitchFamily="2" charset="-122"/>
              </a:rPr>
              <a:t>two (or more) sets </a:t>
            </a:r>
            <a:r>
              <a:rPr lang="en-US" altLang="zh-CN" dirty="0" smtClean="0">
                <a:ea typeface="SimSun" panose="02010600030101010101" pitchFamily="2" charset="-122"/>
              </a:rPr>
              <a:t>{</a:t>
            </a:r>
            <a:r>
              <a:rPr lang="en-US" altLang="zh-CN" i="1" dirty="0" smtClean="0">
                <a:ea typeface="SimSun" panose="02010600030101010101" pitchFamily="2" charset="-122"/>
              </a:rPr>
              <a:t>A</a:t>
            </a:r>
            <a:r>
              <a:rPr lang="en-US" altLang="zh-CN" i="1" baseline="-25000" dirty="0" smtClean="0">
                <a:ea typeface="SimSun" panose="02010600030101010101" pitchFamily="2" charset="-122"/>
              </a:rPr>
              <a:t>1</a:t>
            </a:r>
            <a:r>
              <a:rPr lang="en-US" altLang="zh-CN" dirty="0" smtClean="0">
                <a:ea typeface="SimSun" panose="02010600030101010101" pitchFamily="2" charset="-122"/>
              </a:rPr>
              <a:t>, </a:t>
            </a:r>
            <a:r>
              <a:rPr lang="en-US" altLang="zh-CN" i="1" dirty="0" smtClean="0">
                <a:ea typeface="SimSun" panose="02010600030101010101" pitchFamily="2" charset="-122"/>
              </a:rPr>
              <a:t>A</a:t>
            </a:r>
            <a:r>
              <a:rPr lang="en-US" altLang="zh-CN" i="1" baseline="-25000" dirty="0" smtClean="0">
                <a:ea typeface="SimSun" panose="02010600030101010101" pitchFamily="2" charset="-122"/>
              </a:rPr>
              <a:t>2</a:t>
            </a:r>
            <a:r>
              <a:rPr lang="en-US" altLang="zh-CN" dirty="0" smtClean="0">
                <a:ea typeface="SimSun" panose="02010600030101010101" pitchFamily="2" charset="-122"/>
              </a:rPr>
              <a:t>, …, </a:t>
            </a:r>
            <a:r>
              <a:rPr lang="en-US" altLang="zh-CN" i="1" dirty="0" smtClean="0">
                <a:ea typeface="SimSun" panose="02010600030101010101" pitchFamily="2" charset="-122"/>
              </a:rPr>
              <a:t>A</a:t>
            </a:r>
            <a:r>
              <a:rPr lang="en-US" altLang="zh-CN" i="1" baseline="-25000" dirty="0" smtClean="0">
                <a:ea typeface="SimSun" panose="02010600030101010101" pitchFamily="2" charset="-122"/>
              </a:rPr>
              <a:t>i</a:t>
            </a:r>
            <a:r>
              <a:rPr lang="en-US" altLang="zh-CN" dirty="0" smtClean="0">
                <a:ea typeface="SimSun" panose="02010600030101010101" pitchFamily="2" charset="-122"/>
              </a:rPr>
              <a:t>} and {</a:t>
            </a:r>
            <a:r>
              <a:rPr lang="en-US" altLang="zh-CN" i="1" dirty="0" smtClean="0">
                <a:ea typeface="SimSun" panose="02010600030101010101" pitchFamily="2" charset="-122"/>
              </a:rPr>
              <a:t>A</a:t>
            </a:r>
            <a:r>
              <a:rPr lang="en-US" altLang="zh-CN" i="1" baseline="-25000" dirty="0" smtClean="0">
                <a:ea typeface="SimSun" panose="02010600030101010101" pitchFamily="2" charset="-122"/>
              </a:rPr>
              <a:t>i+1</a:t>
            </a:r>
            <a:r>
              <a:rPr lang="en-US" altLang="zh-CN" dirty="0" smtClean="0">
                <a:ea typeface="SimSun" panose="02010600030101010101" pitchFamily="2" charset="-122"/>
              </a:rPr>
              <a:t>, …, </a:t>
            </a:r>
            <a:r>
              <a:rPr lang="en-US" altLang="zh-CN" i="1" dirty="0" smtClean="0">
                <a:ea typeface="SimSun" panose="02010600030101010101" pitchFamily="2" charset="-122"/>
              </a:rPr>
              <a:t>A</a:t>
            </a:r>
            <a:r>
              <a:rPr lang="en-US" altLang="zh-CN" i="1" baseline="-25000" dirty="0" smtClean="0">
                <a:ea typeface="SimSun" panose="02010600030101010101" pitchFamily="2" charset="-122"/>
              </a:rPr>
              <a:t>n</a:t>
            </a:r>
            <a:r>
              <a:rPr lang="en-US" altLang="zh-CN" dirty="0" smtClean="0">
                <a:ea typeface="SimSun" panose="02010600030101010101" pitchFamily="2" charset="-122"/>
              </a:rPr>
              <a:t>}</a:t>
            </a:r>
          </a:p>
          <a:p>
            <a:pPr lvl="2"/>
            <a:r>
              <a:rPr lang="en-US" altLang="zh-CN" dirty="0" smtClean="0">
                <a:solidFill>
                  <a:schemeClr val="accent1"/>
                </a:solidFill>
                <a:ea typeface="SimSun" panose="02010600030101010101" pitchFamily="2" charset="-122"/>
              </a:rPr>
              <a:t>such that</a:t>
            </a:r>
            <a:r>
              <a:rPr lang="en-US" altLang="zh-CN" dirty="0" smtClean="0">
                <a:ea typeface="SimSun" panose="02010600030101010101" pitchFamily="2" charset="-122"/>
              </a:rPr>
              <a:t> these sets of attributes are accessed</a:t>
            </a:r>
          </a:p>
          <a:p>
            <a:pPr lvl="3"/>
            <a:r>
              <a:rPr lang="en-US" altLang="zh-CN" dirty="0" smtClean="0">
                <a:solidFill>
                  <a:schemeClr val="accent2"/>
                </a:solidFill>
                <a:ea typeface="SimSun" panose="02010600030101010101" pitchFamily="2" charset="-122"/>
              </a:rPr>
              <a:t>solely</a:t>
            </a:r>
            <a:r>
              <a:rPr lang="en-US" altLang="zh-CN" dirty="0" smtClean="0">
                <a:ea typeface="SimSun" panose="02010600030101010101" pitchFamily="2" charset="-122"/>
              </a:rPr>
              <a:t>, or</a:t>
            </a:r>
          </a:p>
          <a:p>
            <a:pPr lvl="3"/>
            <a:r>
              <a:rPr lang="en-US" altLang="zh-CN" dirty="0" smtClean="0">
                <a:ea typeface="SimSun" panose="02010600030101010101" pitchFamily="2" charset="-122"/>
              </a:rPr>
              <a:t>for the most part, by distinct </a:t>
            </a:r>
            <a:r>
              <a:rPr lang="en-US" altLang="zh-CN" dirty="0" smtClean="0">
                <a:solidFill>
                  <a:schemeClr val="accent2"/>
                </a:solidFill>
                <a:ea typeface="SimSun" panose="02010600030101010101" pitchFamily="2" charset="-122"/>
              </a:rPr>
              <a:t>sets of applications</a:t>
            </a:r>
            <a:endParaRPr lang="zh-CN" altLang="en-US" dirty="0" smtClean="0">
              <a:solidFill>
                <a:schemeClr val="accent2"/>
              </a:solidFill>
              <a:ea typeface="SimSun" panose="02010600030101010101" pitchFamily="2" charset="-122"/>
            </a:endParaRPr>
          </a:p>
        </p:txBody>
      </p:sp>
      <p:sp>
        <p:nvSpPr>
          <p:cNvPr id="159748" name="Rectangle 4"/>
          <p:cNvSpPr>
            <a:spLocks noChangeArrowheads="1"/>
          </p:cNvSpPr>
          <p:nvPr/>
        </p:nvSpPr>
        <p:spPr bwMode="auto">
          <a:xfrm>
            <a:off x="609600" y="4495800"/>
            <a:ext cx="7391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100000"/>
              </a:lnSpc>
              <a:spcBef>
                <a:spcPct val="0"/>
              </a:spcBef>
              <a:buClrTx/>
              <a:buSzTx/>
              <a:buFontTx/>
              <a:buNone/>
            </a:pPr>
            <a:r>
              <a:rPr lang="en-US" altLang="zh-CN" sz="2000">
                <a:solidFill>
                  <a:srgbClr val="000000"/>
                </a:solidFill>
                <a:ea typeface="SimSun" panose="02010600030101010101" pitchFamily="2" charset="-122"/>
              </a:rPr>
              <a:t>SB </a:t>
            </a:r>
            <a:r>
              <a:rPr lang="en-US" altLang="zh-CN" sz="2000">
                <a:solidFill>
                  <a:srgbClr val="CC0033"/>
                </a:solidFill>
                <a:ea typeface="SimSun" panose="02010600030101010101" pitchFamily="2" charset="-122"/>
              </a:rPr>
              <a:t>Navathe</a:t>
            </a:r>
            <a:r>
              <a:rPr lang="en-US" altLang="zh-CN" sz="2000">
                <a:solidFill>
                  <a:srgbClr val="000000"/>
                </a:solidFill>
                <a:ea typeface="SimSun" panose="02010600030101010101" pitchFamily="2" charset="-122"/>
              </a:rPr>
              <a:t>, S. </a:t>
            </a:r>
            <a:r>
              <a:rPr lang="en-US" altLang="zh-CN" sz="2000">
                <a:solidFill>
                  <a:srgbClr val="CC0033"/>
                </a:solidFill>
                <a:ea typeface="SimSun" panose="02010600030101010101" pitchFamily="2" charset="-122"/>
              </a:rPr>
              <a:t>Ceri</a:t>
            </a:r>
            <a:r>
              <a:rPr lang="en-US" altLang="zh-CN" sz="2000">
                <a:solidFill>
                  <a:srgbClr val="000000"/>
                </a:solidFill>
                <a:ea typeface="SimSun" panose="02010600030101010101" pitchFamily="2" charset="-122"/>
              </a:rPr>
              <a:t>, G. Wiederhold, and J. Dou. </a:t>
            </a:r>
            <a:r>
              <a:rPr lang="en-US" altLang="zh-CN" sz="2000">
                <a:solidFill>
                  <a:srgbClr val="CC0033"/>
                </a:solidFill>
                <a:ea typeface="SimSun" panose="02010600030101010101" pitchFamily="2" charset="-122"/>
              </a:rPr>
              <a:t>Vertical </a:t>
            </a:r>
            <a:r>
              <a:rPr lang="en-US" altLang="zh-CN" sz="2000">
                <a:solidFill>
                  <a:srgbClr val="000000"/>
                </a:solidFill>
                <a:ea typeface="SimSun" panose="02010600030101010101" pitchFamily="2" charset="-122"/>
              </a:rPr>
              <a:t>partitioning algorithms for </a:t>
            </a:r>
            <a:r>
              <a:rPr lang="en-US" altLang="zh-CN" sz="2000">
                <a:solidFill>
                  <a:srgbClr val="CC0033"/>
                </a:solidFill>
                <a:ea typeface="SimSun" panose="02010600030101010101" pitchFamily="2" charset="-122"/>
              </a:rPr>
              <a:t>database</a:t>
            </a:r>
            <a:r>
              <a:rPr lang="en-US" altLang="zh-CN" sz="2000">
                <a:solidFill>
                  <a:srgbClr val="000000"/>
                </a:solidFill>
                <a:ea typeface="SimSun" panose="02010600030101010101" pitchFamily="2" charset="-122"/>
              </a:rPr>
              <a:t> design.</a:t>
            </a:r>
            <a:br>
              <a:rPr lang="en-US" altLang="zh-CN" sz="2000">
                <a:solidFill>
                  <a:srgbClr val="000000"/>
                </a:solidFill>
                <a:ea typeface="SimSun" panose="02010600030101010101" pitchFamily="2" charset="-122"/>
              </a:rPr>
            </a:br>
            <a:r>
              <a:rPr lang="en-US" altLang="zh-CN" sz="2000">
                <a:solidFill>
                  <a:srgbClr val="000000"/>
                </a:solidFill>
                <a:ea typeface="SimSun" panose="02010600030101010101" pitchFamily="2" charset="-122"/>
              </a:rPr>
              <a:t>ACM Transactions on </a:t>
            </a:r>
            <a:r>
              <a:rPr lang="en-US" altLang="zh-CN" sz="2000">
                <a:solidFill>
                  <a:srgbClr val="CC0033"/>
                </a:solidFill>
                <a:ea typeface="SimSun" panose="02010600030101010101" pitchFamily="2" charset="-122"/>
              </a:rPr>
              <a:t>Database</a:t>
            </a:r>
            <a:r>
              <a:rPr lang="en-US" altLang="zh-CN" sz="2000">
                <a:solidFill>
                  <a:srgbClr val="000000"/>
                </a:solidFill>
                <a:ea typeface="SimSun" panose="02010600030101010101" pitchFamily="2" charset="-122"/>
              </a:rPr>
              <a:t> Systems, 9(4):680--710, 1984</a:t>
            </a:r>
            <a:endParaRPr lang="en-US" altLang="zh-CN" sz="2000">
              <a:ea typeface="SimSun" panose="02010600030101010101" pitchFamily="2" charset="-122"/>
            </a:endParaRPr>
          </a:p>
        </p:txBody>
      </p:sp>
      <p:sp>
        <p:nvSpPr>
          <p:cNvPr id="165893" name="Rectangle 5"/>
          <p:cNvSpPr>
            <a:spLocks noChangeArrowheads="1"/>
          </p:cNvSpPr>
          <p:nvPr/>
        </p:nvSpPr>
        <p:spPr bwMode="auto">
          <a:xfrm>
            <a:off x="522860" y="4203700"/>
            <a:ext cx="8001000" cy="1739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zh-CN" altLang="en-AU" sz="2000" dirty="0">
                <a:latin typeface="楷体_GB2312" pitchFamily="49" charset="-122"/>
                <a:ea typeface="楷体_GB2312" pitchFamily="49" charset="-122"/>
              </a:rPr>
              <a:t>根据具有</a:t>
            </a:r>
            <a:r>
              <a:rPr lang="zh-CN" altLang="en-AU" sz="2000" dirty="0">
                <a:latin typeface="Times New Roman" panose="02020603050405020304" pitchFamily="18" charset="0"/>
                <a:ea typeface="楷体_GB2312" pitchFamily="49" charset="-122"/>
              </a:rPr>
              <a:t>“</a:t>
            </a:r>
            <a:r>
              <a:rPr lang="zh-CN" altLang="en-AU" sz="2000" dirty="0">
                <a:latin typeface="楷体_GB2312" pitchFamily="49" charset="-122"/>
                <a:ea typeface="楷体_GB2312" pitchFamily="49" charset="-122"/>
              </a:rPr>
              <a:t>相同性质</a:t>
            </a:r>
            <a:r>
              <a:rPr lang="zh-CN" altLang="en-AU" sz="2000" dirty="0">
                <a:latin typeface="Times New Roman" panose="02020603050405020304" pitchFamily="18" charset="0"/>
                <a:ea typeface="楷体_GB2312" pitchFamily="49" charset="-122"/>
              </a:rPr>
              <a:t>”</a:t>
            </a:r>
            <a:r>
              <a:rPr lang="zh-CN" altLang="en-AU" sz="2000" dirty="0">
                <a:latin typeface="楷体_GB2312" pitchFamily="49" charset="-122"/>
                <a:ea typeface="楷体_GB2312" pitchFamily="49" charset="-122"/>
              </a:rPr>
              <a:t>的元组或属性进行分组，是具有相同性质（例如</a:t>
            </a:r>
            <a:r>
              <a:rPr lang="zh-CN" altLang="en-AU" sz="2000" dirty="0">
                <a:solidFill>
                  <a:srgbClr val="FF0000"/>
                </a:solidFill>
                <a:latin typeface="楷体_GB2312" pitchFamily="49" charset="-122"/>
                <a:ea typeface="楷体_GB2312" pitchFamily="49" charset="-122"/>
              </a:rPr>
              <a:t>访问频率相同</a:t>
            </a:r>
            <a:r>
              <a:rPr lang="zh-CN" altLang="en-AU" sz="2000" dirty="0">
                <a:latin typeface="楷体_GB2312" pitchFamily="49" charset="-122"/>
                <a:ea typeface="楷体_GB2312" pitchFamily="49" charset="-122"/>
              </a:rPr>
              <a:t>）的元组或属性划分在一个组中，每组就构成一个片段。因此，如果同一个片段的任意两个元素具有</a:t>
            </a:r>
            <a:r>
              <a:rPr lang="zh-CN" altLang="en-AU" sz="2000" dirty="0" smtClean="0">
                <a:latin typeface="Times New Roman" panose="02020603050405020304" pitchFamily="18" charset="0"/>
                <a:ea typeface="楷体_GB2312" pitchFamily="49" charset="-122"/>
              </a:rPr>
              <a:t>“</a:t>
            </a:r>
            <a:r>
              <a:rPr lang="zh-CN" altLang="en-AU" sz="2000" dirty="0" smtClean="0">
                <a:latin typeface="楷体_GB2312" pitchFamily="49" charset="-122"/>
                <a:ea typeface="楷体_GB2312" pitchFamily="49" charset="-122"/>
              </a:rPr>
              <a:t>相同性质</a:t>
            </a:r>
            <a:r>
              <a:rPr lang="zh-CN" altLang="en-AU" sz="2000" dirty="0" smtClean="0">
                <a:latin typeface="Times New Roman" panose="02020603050405020304" pitchFamily="18" charset="0"/>
                <a:ea typeface="楷体_GB2312" pitchFamily="49" charset="-122"/>
              </a:rPr>
              <a:t>”</a:t>
            </a:r>
            <a:r>
              <a:rPr lang="zh-CN" altLang="en-AU" sz="2000" dirty="0" smtClean="0">
                <a:latin typeface="楷体_GB2312" pitchFamily="49" charset="-122"/>
                <a:ea typeface="楷体_GB2312" pitchFamily="49" charset="-122"/>
              </a:rPr>
              <a:t>的话</a:t>
            </a:r>
            <a:r>
              <a:rPr lang="zh-CN" altLang="en-AU" sz="2000" dirty="0">
                <a:latin typeface="楷体_GB2312" pitchFamily="49" charset="-122"/>
                <a:ea typeface="楷体_GB2312" pitchFamily="49" charset="-122"/>
              </a:rPr>
              <a:t>，那么数据分配时所使用的任意一种方法都将把这两个元素放在一起，以这种方式得到的片段是分布式数据库中数据</a:t>
            </a:r>
            <a:r>
              <a:rPr lang="zh-CN" altLang="en-AU" sz="2000" dirty="0">
                <a:solidFill>
                  <a:srgbClr val="FF0000"/>
                </a:solidFill>
                <a:latin typeface="楷体_GB2312" pitchFamily="49" charset="-122"/>
                <a:ea typeface="楷体_GB2312" pitchFamily="49" charset="-122"/>
              </a:rPr>
              <a:t>合适的分配和存储</a:t>
            </a:r>
            <a:r>
              <a:rPr lang="zh-CN" altLang="en-AU" sz="2000" dirty="0">
                <a:latin typeface="楷体_GB2312" pitchFamily="49" charset="-122"/>
                <a:ea typeface="楷体_GB2312" pitchFamily="49" charset="-122"/>
              </a:rPr>
              <a:t>单位。</a:t>
            </a:r>
            <a:endParaRPr lang="zh-CN" altLang="en-US" sz="2000" dirty="0">
              <a:latin typeface="楷体_GB2312" pitchFamily="49" charset="-122"/>
              <a:ea typeface="楷体_GB2312"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3"/>
                                        </p:tgtEl>
                                        <p:attrNameLst>
                                          <p:attrName>style.visibility</p:attrName>
                                        </p:attrNameLst>
                                      </p:cBhvr>
                                      <p:to>
                                        <p:strVal val="visible"/>
                                      </p:to>
                                    </p:set>
                                    <p:anim calcmode="lin" valueType="num">
                                      <p:cBhvr additive="base">
                                        <p:cTn id="7" dur="500" fill="hold"/>
                                        <p:tgtEl>
                                          <p:spTgt spid="165893"/>
                                        </p:tgtEl>
                                        <p:attrNameLst>
                                          <p:attrName>ppt_x</p:attrName>
                                        </p:attrNameLst>
                                      </p:cBhvr>
                                      <p:tavLst>
                                        <p:tav tm="0">
                                          <p:val>
                                            <p:strVal val="#ppt_x"/>
                                          </p:val>
                                        </p:tav>
                                        <p:tav tm="100000">
                                          <p:val>
                                            <p:strVal val="#ppt_x"/>
                                          </p:val>
                                        </p:tav>
                                      </p:tavLst>
                                    </p:anim>
                                    <p:anim calcmode="lin" valueType="num">
                                      <p:cBhvr additive="base">
                                        <p:cTn id="8" dur="500" fill="hold"/>
                                        <p:tgtEl>
                                          <p:spTgt spid="165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zh-CN" smtClean="0">
                <a:ea typeface="SimSun" panose="02010600030101010101" pitchFamily="2" charset="-122"/>
              </a:rPr>
              <a:t>Fragmentation: VF-Partitioning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61795" name="Rectangle 3"/>
          <p:cNvSpPr>
            <a:spLocks noGrp="1" noChangeArrowheads="1"/>
          </p:cNvSpPr>
          <p:nvPr>
            <p:ph type="body" idx="1"/>
          </p:nvPr>
        </p:nvSpPr>
        <p:spPr>
          <a:xfrm>
            <a:off x="269875" y="1724025"/>
            <a:ext cx="8320088" cy="4441825"/>
          </a:xfrm>
        </p:spPr>
        <p:txBody>
          <a:bodyPr/>
          <a:lstStyle/>
          <a:p>
            <a:r>
              <a:rPr lang="en-US" altLang="zh-CN" smtClean="0">
                <a:ea typeface="SimSun" panose="02010600030101010101" pitchFamily="2" charset="-122"/>
              </a:rPr>
              <a:t>Consider the clustered attribute matrix:</a:t>
            </a:r>
          </a:p>
        </p:txBody>
      </p:sp>
      <p:sp>
        <p:nvSpPr>
          <p:cNvPr id="161796" name="Rectangle 4"/>
          <p:cNvSpPr>
            <a:spLocks noChangeArrowheads="1"/>
          </p:cNvSpPr>
          <p:nvPr/>
        </p:nvSpPr>
        <p:spPr bwMode="auto">
          <a:xfrm>
            <a:off x="5257800" y="3048000"/>
            <a:ext cx="3352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lvl1pPr marL="274638" indent="-274638" defTabSz="877888">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77888">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77888">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77888">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77888">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buFont typeface="Wingdings" panose="05000000000000000000" pitchFamily="2" charset="2"/>
              <a:buNone/>
            </a:pPr>
            <a:r>
              <a:rPr lang="en-US" altLang="zh-CN">
                <a:solidFill>
                  <a:srgbClr val="FF9900"/>
                </a:solidFill>
                <a:ea typeface="SimSun" panose="02010600030101010101" pitchFamily="2" charset="-122"/>
              </a:rPr>
              <a:t>TA: top set of attributes</a:t>
            </a:r>
          </a:p>
          <a:p>
            <a:pPr>
              <a:buFont typeface="Wingdings" panose="05000000000000000000" pitchFamily="2" charset="2"/>
              <a:buNone/>
            </a:pPr>
            <a:r>
              <a:rPr lang="en-US" altLang="zh-CN">
                <a:solidFill>
                  <a:schemeClr val="hlink"/>
                </a:solidFill>
                <a:ea typeface="SimSun" panose="02010600030101010101" pitchFamily="2" charset="-122"/>
              </a:rPr>
              <a:t>BA: bottom set of attributes</a:t>
            </a:r>
          </a:p>
          <a:p>
            <a:pPr>
              <a:buFont typeface="Wingdings" panose="05000000000000000000" pitchFamily="2" charset="2"/>
              <a:buNone/>
            </a:pPr>
            <a:endParaRPr lang="zh-CN" altLang="en-US">
              <a:solidFill>
                <a:schemeClr val="hlink"/>
              </a:solidFill>
              <a:ea typeface="SimSun" panose="02010600030101010101" pitchFamily="2" charset="-122"/>
            </a:endParaRPr>
          </a:p>
        </p:txBody>
      </p:sp>
      <p:sp>
        <p:nvSpPr>
          <p:cNvPr id="161797" name="Oval 6"/>
          <p:cNvSpPr>
            <a:spLocks noChangeArrowheads="1"/>
          </p:cNvSpPr>
          <p:nvPr/>
        </p:nvSpPr>
        <p:spPr bwMode="auto">
          <a:xfrm>
            <a:off x="3505200" y="3962400"/>
            <a:ext cx="304800" cy="3048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161798" name="Text Box 7"/>
          <p:cNvSpPr txBox="1">
            <a:spLocks noChangeArrowheads="1"/>
          </p:cNvSpPr>
          <p:nvPr/>
        </p:nvSpPr>
        <p:spPr bwMode="auto">
          <a:xfrm>
            <a:off x="1524000" y="5486400"/>
            <a:ext cx="1711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b="0">
                <a:ea typeface="SimSun" panose="02010600030101010101" pitchFamily="2" charset="-122"/>
              </a:rPr>
              <a:t>Dividing point</a:t>
            </a:r>
          </a:p>
        </p:txBody>
      </p:sp>
      <p:sp>
        <p:nvSpPr>
          <p:cNvPr id="161799" name="Rectangle 9"/>
          <p:cNvSpPr>
            <a:spLocks noChangeArrowheads="1"/>
          </p:cNvSpPr>
          <p:nvPr/>
        </p:nvSpPr>
        <p:spPr bwMode="auto">
          <a:xfrm>
            <a:off x="1284288" y="2732088"/>
            <a:ext cx="3489325" cy="2520950"/>
          </a:xfrm>
          <a:prstGeom prst="rect">
            <a:avLst/>
          </a:prstGeom>
          <a:solidFill>
            <a:srgbClr val="C0C0C0"/>
          </a:solidFill>
          <a:ln w="9525">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161800" name="Rectangle 10"/>
          <p:cNvSpPr>
            <a:spLocks noChangeArrowheads="1"/>
          </p:cNvSpPr>
          <p:nvPr/>
        </p:nvSpPr>
        <p:spPr bwMode="auto">
          <a:xfrm>
            <a:off x="1295400" y="2743200"/>
            <a:ext cx="1958975" cy="1435100"/>
          </a:xfrm>
          <a:prstGeom prst="rect">
            <a:avLst/>
          </a:prstGeom>
          <a:solidFill>
            <a:srgbClr val="FF9900"/>
          </a:solidFill>
          <a:ln w="9525">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b="0" i="1">
                <a:latin typeface="Times New Roman" panose="02020603050405020304" pitchFamily="18" charset="0"/>
                <a:ea typeface="SimSun" panose="02010600030101010101" pitchFamily="2" charset="-122"/>
              </a:rPr>
              <a:t>TA</a:t>
            </a:r>
          </a:p>
        </p:txBody>
      </p:sp>
      <p:sp>
        <p:nvSpPr>
          <p:cNvPr id="161801" name="Rectangle 11"/>
          <p:cNvSpPr>
            <a:spLocks noChangeArrowheads="1"/>
          </p:cNvSpPr>
          <p:nvPr/>
        </p:nvSpPr>
        <p:spPr bwMode="auto">
          <a:xfrm>
            <a:off x="3238500" y="4206875"/>
            <a:ext cx="1535113" cy="1046163"/>
          </a:xfrm>
          <a:prstGeom prst="rect">
            <a:avLst/>
          </a:prstGeom>
          <a:solidFill>
            <a:srgbClr val="00FFFF"/>
          </a:solidFill>
          <a:ln w="9525">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b="0" i="1">
                <a:latin typeface="Times New Roman" panose="02020603050405020304" pitchFamily="18" charset="0"/>
                <a:ea typeface="SimSun" panose="02010600030101010101" pitchFamily="2" charset="-122"/>
              </a:rPr>
              <a:t>BA</a:t>
            </a:r>
          </a:p>
        </p:txBody>
      </p:sp>
      <p:sp>
        <p:nvSpPr>
          <p:cNvPr id="161802" name="Text Box 12"/>
          <p:cNvSpPr txBox="1">
            <a:spLocks noChangeArrowheads="1"/>
          </p:cNvSpPr>
          <p:nvPr/>
        </p:nvSpPr>
        <p:spPr bwMode="auto">
          <a:xfrm>
            <a:off x="825500" y="2701925"/>
            <a:ext cx="43815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100000"/>
              </a:lnSpc>
              <a:spcBef>
                <a:spcPct val="0"/>
              </a:spcBef>
              <a:buClrTx/>
              <a:buSzTx/>
              <a:buFontTx/>
              <a:buNone/>
            </a:pPr>
            <a:r>
              <a:rPr lang="en-US" altLang="zh-CN" sz="1800" b="0" i="1">
                <a:solidFill>
                  <a:srgbClr val="FF0000"/>
                </a:solidFill>
                <a:latin typeface="Times New Roman" panose="02020603050405020304" pitchFamily="18" charset="0"/>
                <a:ea typeface="SimSun" panose="02010600030101010101" pitchFamily="2" charset="-122"/>
              </a:rPr>
              <a:t>A</a:t>
            </a:r>
            <a:r>
              <a:rPr lang="en-US" altLang="zh-CN" sz="1800" b="0" i="1" baseline="-25000">
                <a:solidFill>
                  <a:srgbClr val="FF0000"/>
                </a:solidFill>
                <a:latin typeface="Times New Roman" panose="02020603050405020304" pitchFamily="18" charset="0"/>
                <a:ea typeface="SimSun" panose="02010600030101010101" pitchFamily="2" charset="-122"/>
              </a:rPr>
              <a:t>1</a:t>
            </a:r>
          </a:p>
          <a:p>
            <a:pPr>
              <a:lnSpc>
                <a:spcPct val="100000"/>
              </a:lnSpc>
              <a:spcBef>
                <a:spcPct val="0"/>
              </a:spcBef>
              <a:buClrTx/>
              <a:buSzTx/>
              <a:buFontTx/>
              <a:buNone/>
            </a:pPr>
            <a:endParaRPr lang="en-US" altLang="zh-CN" sz="1800" b="0" i="1">
              <a:solidFill>
                <a:srgbClr val="FF0000"/>
              </a:solidFill>
              <a:latin typeface="Times New Roman" panose="02020603050405020304" pitchFamily="18" charset="0"/>
              <a:ea typeface="SimSun" panose="02010600030101010101" pitchFamily="2" charset="-122"/>
            </a:endParaRPr>
          </a:p>
          <a:p>
            <a:pPr>
              <a:lnSpc>
                <a:spcPct val="100000"/>
              </a:lnSpc>
              <a:spcBef>
                <a:spcPct val="0"/>
              </a:spcBef>
              <a:buClrTx/>
              <a:buSzTx/>
              <a:buFontTx/>
              <a:buNone/>
            </a:pPr>
            <a:r>
              <a:rPr lang="en-US" altLang="zh-CN" sz="1800" b="0" i="1">
                <a:solidFill>
                  <a:srgbClr val="FF0000"/>
                </a:solidFill>
                <a:latin typeface="Times New Roman" panose="02020603050405020304" pitchFamily="18" charset="0"/>
                <a:ea typeface="SimSun" panose="02010600030101010101" pitchFamily="2" charset="-122"/>
              </a:rPr>
              <a:t>A</a:t>
            </a:r>
            <a:r>
              <a:rPr lang="en-US" altLang="zh-CN" sz="1800" b="0" i="1" baseline="-25000">
                <a:solidFill>
                  <a:srgbClr val="FF0000"/>
                </a:solidFill>
                <a:latin typeface="Times New Roman" panose="02020603050405020304" pitchFamily="18" charset="0"/>
                <a:ea typeface="SimSun" panose="02010600030101010101" pitchFamily="2" charset="-122"/>
              </a:rPr>
              <a:t>2</a:t>
            </a:r>
          </a:p>
          <a:p>
            <a:pPr>
              <a:lnSpc>
                <a:spcPct val="100000"/>
              </a:lnSpc>
              <a:spcBef>
                <a:spcPct val="0"/>
              </a:spcBef>
              <a:buClrTx/>
              <a:buSzTx/>
              <a:buFontTx/>
              <a:buNone/>
            </a:pPr>
            <a:endParaRPr lang="en-US" altLang="zh-CN" sz="1800" b="0" i="1">
              <a:solidFill>
                <a:srgbClr val="FF0000"/>
              </a:solidFill>
              <a:latin typeface="Times New Roman" panose="02020603050405020304" pitchFamily="18" charset="0"/>
              <a:ea typeface="SimSun" panose="02010600030101010101" pitchFamily="2" charset="-122"/>
            </a:endParaRPr>
          </a:p>
          <a:p>
            <a:pPr>
              <a:lnSpc>
                <a:spcPct val="100000"/>
              </a:lnSpc>
              <a:spcBef>
                <a:spcPct val="0"/>
              </a:spcBef>
              <a:buClrTx/>
              <a:buSzTx/>
              <a:buFontTx/>
              <a:buNone/>
            </a:pPr>
            <a:r>
              <a:rPr lang="en-US" altLang="zh-CN" sz="1800" b="0" i="1">
                <a:solidFill>
                  <a:srgbClr val="FF0000"/>
                </a:solidFill>
                <a:latin typeface="Times New Roman" panose="02020603050405020304" pitchFamily="18" charset="0"/>
                <a:ea typeface="SimSun" panose="02010600030101010101" pitchFamily="2" charset="-122"/>
              </a:rPr>
              <a:t>A</a:t>
            </a:r>
            <a:r>
              <a:rPr lang="en-US" altLang="zh-CN" sz="1800" b="0" i="1" baseline="-25000">
                <a:solidFill>
                  <a:srgbClr val="FF0000"/>
                </a:solidFill>
                <a:latin typeface="Times New Roman" panose="02020603050405020304" pitchFamily="18" charset="0"/>
                <a:ea typeface="SimSun" panose="02010600030101010101" pitchFamily="2" charset="-122"/>
              </a:rPr>
              <a:t>i</a:t>
            </a:r>
          </a:p>
          <a:p>
            <a:pPr>
              <a:lnSpc>
                <a:spcPct val="100000"/>
              </a:lnSpc>
              <a:spcBef>
                <a:spcPct val="0"/>
              </a:spcBef>
              <a:buClrTx/>
              <a:buSzTx/>
              <a:buFontTx/>
              <a:buNone/>
            </a:pPr>
            <a:endParaRPr lang="en-US" altLang="zh-CN" sz="1800" b="0" i="1">
              <a:solidFill>
                <a:srgbClr val="FF0000"/>
              </a:solidFill>
              <a:latin typeface="Times New Roman" panose="02020603050405020304" pitchFamily="18" charset="0"/>
              <a:ea typeface="SimSun" panose="02010600030101010101" pitchFamily="2" charset="-122"/>
            </a:endParaRPr>
          </a:p>
          <a:p>
            <a:pPr>
              <a:lnSpc>
                <a:spcPct val="100000"/>
              </a:lnSpc>
              <a:spcBef>
                <a:spcPct val="0"/>
              </a:spcBef>
              <a:buClrTx/>
              <a:buSzTx/>
              <a:buFontTx/>
              <a:buNone/>
            </a:pPr>
            <a:endParaRPr lang="zh-CN" altLang="en-US" sz="1800" b="0" i="1">
              <a:solidFill>
                <a:srgbClr val="FF0000"/>
              </a:solidFill>
              <a:latin typeface="Times New Roman" panose="02020603050405020304" pitchFamily="18" charset="0"/>
              <a:ea typeface="SimSun" panose="02010600030101010101" pitchFamily="2" charset="-122"/>
            </a:endParaRPr>
          </a:p>
          <a:p>
            <a:pPr>
              <a:lnSpc>
                <a:spcPct val="100000"/>
              </a:lnSpc>
              <a:spcBef>
                <a:spcPct val="0"/>
              </a:spcBef>
              <a:buClrTx/>
              <a:buSzTx/>
              <a:buFontTx/>
              <a:buNone/>
            </a:pPr>
            <a:endParaRPr lang="en-US" altLang="zh-CN" sz="1800" b="0" i="1">
              <a:solidFill>
                <a:srgbClr val="FF0000"/>
              </a:solidFill>
              <a:latin typeface="Times New Roman" panose="02020603050405020304" pitchFamily="18" charset="0"/>
              <a:ea typeface="SimSun" panose="02010600030101010101" pitchFamily="2" charset="-122"/>
            </a:endParaRPr>
          </a:p>
          <a:p>
            <a:pPr>
              <a:lnSpc>
                <a:spcPct val="100000"/>
              </a:lnSpc>
              <a:spcBef>
                <a:spcPct val="0"/>
              </a:spcBef>
              <a:buClrTx/>
              <a:buSzTx/>
              <a:buFontTx/>
              <a:buNone/>
            </a:pPr>
            <a:r>
              <a:rPr lang="en-US" altLang="zh-CN" sz="1800" b="0" i="1">
                <a:solidFill>
                  <a:srgbClr val="FF0000"/>
                </a:solidFill>
                <a:latin typeface="Times New Roman" panose="02020603050405020304" pitchFamily="18" charset="0"/>
                <a:ea typeface="SimSun" panose="02010600030101010101" pitchFamily="2" charset="-122"/>
              </a:rPr>
              <a:t>A</a:t>
            </a:r>
            <a:r>
              <a:rPr lang="en-US" altLang="zh-CN" sz="1800" b="0" i="1" baseline="-25000">
                <a:solidFill>
                  <a:srgbClr val="FF0000"/>
                </a:solidFill>
                <a:latin typeface="Times New Roman" panose="02020603050405020304" pitchFamily="18" charset="0"/>
                <a:ea typeface="SimSun" panose="02010600030101010101" pitchFamily="2" charset="-122"/>
              </a:rPr>
              <a:t>n</a:t>
            </a:r>
          </a:p>
        </p:txBody>
      </p:sp>
      <p:sp>
        <p:nvSpPr>
          <p:cNvPr id="161803" name="Text Box 13"/>
          <p:cNvSpPr txBox="1">
            <a:spLocks noChangeArrowheads="1"/>
          </p:cNvSpPr>
          <p:nvPr/>
        </p:nvSpPr>
        <p:spPr bwMode="auto">
          <a:xfrm>
            <a:off x="1533525" y="2300288"/>
            <a:ext cx="3240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100000"/>
              </a:lnSpc>
              <a:spcBef>
                <a:spcPct val="0"/>
              </a:spcBef>
              <a:buClrTx/>
              <a:buSzTx/>
              <a:buFontTx/>
              <a:buNone/>
            </a:pPr>
            <a:r>
              <a:rPr lang="en-US" altLang="zh-CN" sz="1800" b="0" i="1">
                <a:solidFill>
                  <a:srgbClr val="FF0000"/>
                </a:solidFill>
                <a:latin typeface="Times New Roman" panose="02020603050405020304" pitchFamily="18" charset="0"/>
                <a:ea typeface="SimSun" panose="02010600030101010101" pitchFamily="2" charset="-122"/>
              </a:rPr>
              <a:t>A</a:t>
            </a:r>
            <a:r>
              <a:rPr lang="en-US" altLang="zh-CN" sz="1800" b="0" i="1" baseline="-25000">
                <a:solidFill>
                  <a:srgbClr val="FF0000"/>
                </a:solidFill>
                <a:latin typeface="Times New Roman" panose="02020603050405020304" pitchFamily="18" charset="0"/>
                <a:ea typeface="SimSun" panose="02010600030101010101" pitchFamily="2" charset="-122"/>
              </a:rPr>
              <a:t>1</a:t>
            </a:r>
            <a:r>
              <a:rPr lang="en-US" altLang="zh-CN" sz="1800" b="0" i="1">
                <a:solidFill>
                  <a:srgbClr val="FF0000"/>
                </a:solidFill>
                <a:latin typeface="Times New Roman" panose="02020603050405020304" pitchFamily="18" charset="0"/>
                <a:ea typeface="SimSun" panose="02010600030101010101" pitchFamily="2" charset="-122"/>
              </a:rPr>
              <a:t>   A</a:t>
            </a:r>
            <a:r>
              <a:rPr lang="en-US" altLang="zh-CN" sz="1800" b="0" i="1" baseline="-25000">
                <a:solidFill>
                  <a:srgbClr val="FF0000"/>
                </a:solidFill>
                <a:latin typeface="Times New Roman" panose="02020603050405020304" pitchFamily="18" charset="0"/>
                <a:ea typeface="SimSun" panose="02010600030101010101" pitchFamily="2" charset="-122"/>
              </a:rPr>
              <a:t>2       </a:t>
            </a:r>
            <a:r>
              <a:rPr lang="en-US" altLang="zh-CN" sz="1800" b="0" i="1">
                <a:solidFill>
                  <a:srgbClr val="FF0000"/>
                </a:solidFill>
                <a:latin typeface="Times New Roman" panose="02020603050405020304" pitchFamily="18" charset="0"/>
                <a:ea typeface="SimSun" panose="02010600030101010101" pitchFamily="2" charset="-122"/>
              </a:rPr>
              <a:t> …      A</a:t>
            </a:r>
            <a:r>
              <a:rPr lang="en-US" altLang="zh-CN" sz="1800" b="0" i="1" baseline="-25000">
                <a:solidFill>
                  <a:srgbClr val="FF0000"/>
                </a:solidFill>
                <a:latin typeface="Times New Roman" panose="02020603050405020304" pitchFamily="18" charset="0"/>
                <a:ea typeface="SimSun" panose="02010600030101010101" pitchFamily="2" charset="-122"/>
              </a:rPr>
              <a:t>i </a:t>
            </a:r>
            <a:r>
              <a:rPr lang="en-US" altLang="zh-CN" sz="1800" b="0" i="1">
                <a:solidFill>
                  <a:srgbClr val="FF0000"/>
                </a:solidFill>
                <a:latin typeface="Times New Roman" panose="02020603050405020304" pitchFamily="18" charset="0"/>
                <a:ea typeface="SimSun" panose="02010600030101010101" pitchFamily="2" charset="-122"/>
              </a:rPr>
              <a:t>     …           A</a:t>
            </a:r>
            <a:r>
              <a:rPr lang="en-US" altLang="zh-CN" sz="1800" b="0" i="1" baseline="-25000">
                <a:solidFill>
                  <a:srgbClr val="FF0000"/>
                </a:solidFill>
                <a:latin typeface="Times New Roman" panose="02020603050405020304" pitchFamily="18" charset="0"/>
                <a:ea typeface="SimSun" panose="02010600030101010101" pitchFamily="2" charset="-122"/>
              </a:rPr>
              <a:t>n</a:t>
            </a:r>
          </a:p>
        </p:txBody>
      </p:sp>
      <p:sp>
        <p:nvSpPr>
          <p:cNvPr id="161804" name="Line 8"/>
          <p:cNvSpPr>
            <a:spLocks noChangeShapeType="1"/>
          </p:cNvSpPr>
          <p:nvPr/>
        </p:nvSpPr>
        <p:spPr bwMode="auto">
          <a:xfrm flipV="1">
            <a:off x="2286000" y="4191000"/>
            <a:ext cx="914400" cy="1219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05" name="矩形 12"/>
          <p:cNvSpPr>
            <a:spLocks noChangeArrowheads="1"/>
          </p:cNvSpPr>
          <p:nvPr/>
        </p:nvSpPr>
        <p:spPr bwMode="auto">
          <a:xfrm>
            <a:off x="5997575" y="1363663"/>
            <a:ext cx="24336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b="0">
                <a:solidFill>
                  <a:srgbClr val="FF0000"/>
                </a:solidFill>
                <a:latin typeface="Arial Black" panose="020B0A04020102020204" pitchFamily="34" charset="0"/>
                <a:ea typeface="SimSun" panose="02010600030101010101" pitchFamily="2" charset="-122"/>
              </a:rPr>
              <a:t>Navathe et al., 1984</a:t>
            </a:r>
            <a:endParaRPr lang="zh-CN" altLang="en-US" sz="1600" b="0">
              <a:solidFill>
                <a:srgbClr val="FF0000"/>
              </a:solidFill>
              <a:latin typeface="Arial Black" panose="020B0A04020102020204" pitchFamily="34" charset="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zh-CN" smtClean="0">
                <a:ea typeface="SimSun" panose="02010600030101010101" pitchFamily="2" charset="-122"/>
              </a:rPr>
              <a:t>Fragmentation: VF-Partitioning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63843" name="Rectangle 3"/>
          <p:cNvSpPr>
            <a:spLocks noGrp="1" noChangeArrowheads="1"/>
          </p:cNvSpPr>
          <p:nvPr>
            <p:ph type="body" idx="1"/>
          </p:nvPr>
        </p:nvSpPr>
        <p:spPr/>
        <p:txBody>
          <a:bodyPr/>
          <a:lstStyle/>
          <a:p>
            <a:pPr>
              <a:lnSpc>
                <a:spcPct val="100000"/>
              </a:lnSpc>
            </a:pPr>
            <a:r>
              <a:rPr lang="en-US" altLang="zh-CN" dirty="0" err="1" smtClean="0">
                <a:solidFill>
                  <a:schemeClr val="accent2"/>
                </a:solidFill>
                <a:ea typeface="SimSun" panose="02010600030101010101" pitchFamily="2" charset="-122"/>
              </a:rPr>
              <a:t>Define</a:t>
            </a:r>
            <a:r>
              <a:rPr lang="en-US" altLang="zh-CN" dirty="0" err="1" smtClean="0">
                <a:ea typeface="SimSun" panose="02010600030101010101" pitchFamily="2" charset="-122"/>
              </a:rPr>
              <a:t>:Sets</a:t>
            </a:r>
            <a:r>
              <a:rPr lang="en-US" altLang="zh-CN" dirty="0" smtClean="0">
                <a:ea typeface="SimSun" panose="02010600030101010101" pitchFamily="2" charset="-122"/>
              </a:rPr>
              <a:t> of applications</a:t>
            </a:r>
          </a:p>
          <a:p>
            <a:pPr lvl="1">
              <a:lnSpc>
                <a:spcPct val="100000"/>
              </a:lnSpc>
            </a:pPr>
            <a:r>
              <a:rPr lang="en-US" altLang="zh-CN" i="1" dirty="0" smtClean="0">
                <a:ea typeface="SimSun" panose="02010600030101010101" pitchFamily="2" charset="-122"/>
              </a:rPr>
              <a:t>TQ </a:t>
            </a:r>
            <a:r>
              <a:rPr lang="en-US" altLang="zh-CN" dirty="0" smtClean="0">
                <a:ea typeface="SimSun" panose="02010600030101010101" pitchFamily="2" charset="-122"/>
              </a:rPr>
              <a:t>= </a:t>
            </a:r>
            <a:r>
              <a:rPr lang="en-US" altLang="zh-CN" dirty="0" smtClean="0">
                <a:solidFill>
                  <a:schemeClr val="accent2"/>
                </a:solidFill>
                <a:ea typeface="SimSun" panose="02010600030101010101" pitchFamily="2" charset="-122"/>
              </a:rPr>
              <a:t>set of applications</a:t>
            </a:r>
            <a:r>
              <a:rPr lang="en-US" altLang="zh-CN" dirty="0" smtClean="0">
                <a:ea typeface="SimSun" panose="02010600030101010101" pitchFamily="2" charset="-122"/>
              </a:rPr>
              <a:t> that access only </a:t>
            </a:r>
            <a:r>
              <a:rPr lang="en-US" altLang="zh-CN" i="1" dirty="0" smtClean="0">
                <a:ea typeface="SimSun" panose="02010600030101010101" pitchFamily="2" charset="-122"/>
              </a:rPr>
              <a:t>TA</a:t>
            </a:r>
          </a:p>
          <a:p>
            <a:pPr lvl="1">
              <a:lnSpc>
                <a:spcPct val="100000"/>
              </a:lnSpc>
            </a:pPr>
            <a:r>
              <a:rPr lang="en-US" altLang="zh-CN" i="1" dirty="0" smtClean="0">
                <a:ea typeface="SimSun" panose="02010600030101010101" pitchFamily="2" charset="-122"/>
              </a:rPr>
              <a:t>BQ </a:t>
            </a:r>
            <a:r>
              <a:rPr lang="en-US" altLang="zh-CN" dirty="0" smtClean="0">
                <a:ea typeface="SimSun" panose="02010600030101010101" pitchFamily="2" charset="-122"/>
              </a:rPr>
              <a:t>= </a:t>
            </a:r>
            <a:r>
              <a:rPr lang="en-US" altLang="zh-CN" dirty="0" smtClean="0">
                <a:solidFill>
                  <a:schemeClr val="accent2"/>
                </a:solidFill>
                <a:ea typeface="SimSun" panose="02010600030101010101" pitchFamily="2" charset="-122"/>
              </a:rPr>
              <a:t>set of applications</a:t>
            </a:r>
            <a:r>
              <a:rPr lang="en-US" altLang="zh-CN" dirty="0" smtClean="0">
                <a:ea typeface="SimSun" panose="02010600030101010101" pitchFamily="2" charset="-122"/>
              </a:rPr>
              <a:t> that access only </a:t>
            </a:r>
            <a:r>
              <a:rPr lang="en-US" altLang="zh-CN" i="1" dirty="0" smtClean="0">
                <a:ea typeface="SimSun" panose="02010600030101010101" pitchFamily="2" charset="-122"/>
              </a:rPr>
              <a:t>BA</a:t>
            </a:r>
          </a:p>
          <a:p>
            <a:pPr lvl="1">
              <a:lnSpc>
                <a:spcPct val="100000"/>
              </a:lnSpc>
            </a:pPr>
            <a:r>
              <a:rPr lang="en-US" altLang="zh-CN" i="1" dirty="0" smtClean="0">
                <a:ea typeface="SimSun" panose="02010600030101010101" pitchFamily="2" charset="-122"/>
              </a:rPr>
              <a:t>OQ </a:t>
            </a:r>
            <a:r>
              <a:rPr lang="en-US" altLang="zh-CN" dirty="0" smtClean="0">
                <a:ea typeface="SimSun" panose="02010600030101010101" pitchFamily="2" charset="-122"/>
              </a:rPr>
              <a:t>= </a:t>
            </a:r>
            <a:r>
              <a:rPr lang="en-US" altLang="zh-CN" dirty="0" smtClean="0">
                <a:solidFill>
                  <a:schemeClr val="accent2"/>
                </a:solidFill>
                <a:ea typeface="SimSun" panose="02010600030101010101" pitchFamily="2" charset="-122"/>
              </a:rPr>
              <a:t>set of applications</a:t>
            </a:r>
            <a:r>
              <a:rPr lang="en-US" altLang="zh-CN" dirty="0" smtClean="0">
                <a:ea typeface="SimSun" panose="02010600030101010101" pitchFamily="2" charset="-122"/>
              </a:rPr>
              <a:t> that access </a:t>
            </a:r>
            <a:r>
              <a:rPr lang="en-US" altLang="zh-CN" dirty="0" smtClean="0">
                <a:solidFill>
                  <a:srgbClr val="FF0000"/>
                </a:solidFill>
                <a:ea typeface="SimSun" panose="02010600030101010101" pitchFamily="2" charset="-122"/>
              </a:rPr>
              <a:t>both </a:t>
            </a:r>
            <a:r>
              <a:rPr lang="en-US" altLang="zh-CN" i="1" dirty="0" smtClean="0">
                <a:solidFill>
                  <a:srgbClr val="FF0000"/>
                </a:solidFill>
                <a:ea typeface="SimSun" panose="02010600030101010101" pitchFamily="2" charset="-122"/>
              </a:rPr>
              <a:t>TA </a:t>
            </a:r>
            <a:r>
              <a:rPr lang="en-US" altLang="zh-CN" dirty="0" smtClean="0">
                <a:solidFill>
                  <a:srgbClr val="FF0000"/>
                </a:solidFill>
                <a:ea typeface="SimSun" panose="02010600030101010101" pitchFamily="2" charset="-122"/>
              </a:rPr>
              <a:t>and </a:t>
            </a:r>
            <a:r>
              <a:rPr lang="en-US" altLang="zh-CN" i="1" dirty="0" smtClean="0">
                <a:solidFill>
                  <a:srgbClr val="FF0000"/>
                </a:solidFill>
                <a:ea typeface="SimSun" panose="02010600030101010101" pitchFamily="2" charset="-122"/>
              </a:rPr>
              <a:t>BA</a:t>
            </a:r>
          </a:p>
          <a:p>
            <a:pPr>
              <a:lnSpc>
                <a:spcPct val="100000"/>
              </a:lnSpc>
            </a:pPr>
            <a:r>
              <a:rPr lang="en-US" altLang="zh-CN" dirty="0" smtClean="0">
                <a:latin typeface="Wingdings-Regular" charset="0"/>
                <a:ea typeface="SimSun" panose="02010600030101010101" pitchFamily="2" charset="-122"/>
              </a:rPr>
              <a:t>And </a:t>
            </a:r>
            <a:r>
              <a:rPr lang="en-US" altLang="zh-CN" dirty="0" smtClean="0">
                <a:solidFill>
                  <a:schemeClr val="accent2"/>
                </a:solidFill>
                <a:ea typeface="SimSun" panose="02010600030101010101" pitchFamily="2" charset="-122"/>
              </a:rPr>
              <a:t>Cost equations</a:t>
            </a:r>
            <a:r>
              <a:rPr lang="en-US" altLang="zh-CN" dirty="0" smtClean="0">
                <a:ea typeface="SimSun" panose="02010600030101010101" pitchFamily="2" charset="-122"/>
              </a:rPr>
              <a:t> for the applications</a:t>
            </a:r>
          </a:p>
          <a:p>
            <a:pPr lvl="1">
              <a:lnSpc>
                <a:spcPct val="100000"/>
              </a:lnSpc>
            </a:pPr>
            <a:r>
              <a:rPr lang="en-US" altLang="zh-CN" i="1" dirty="0" smtClean="0">
                <a:ea typeface="SimSun" panose="02010600030101010101" pitchFamily="2" charset="-122"/>
              </a:rPr>
              <a:t>CTQ </a:t>
            </a:r>
            <a:r>
              <a:rPr lang="en-US" altLang="zh-CN" dirty="0" smtClean="0">
                <a:ea typeface="SimSun" panose="02010600030101010101" pitchFamily="2" charset="-122"/>
              </a:rPr>
              <a:t>= </a:t>
            </a:r>
            <a:r>
              <a:rPr lang="en-US" altLang="zh-CN" dirty="0" smtClean="0">
                <a:solidFill>
                  <a:schemeClr val="accent2"/>
                </a:solidFill>
                <a:ea typeface="SimSun" panose="02010600030101010101" pitchFamily="2" charset="-122"/>
              </a:rPr>
              <a:t>total number of accesses to attributes</a:t>
            </a:r>
            <a:r>
              <a:rPr lang="en-US" altLang="zh-CN" dirty="0" smtClean="0">
                <a:ea typeface="SimSun" panose="02010600030101010101" pitchFamily="2" charset="-122"/>
              </a:rPr>
              <a:t> by applications that access only </a:t>
            </a:r>
            <a:r>
              <a:rPr lang="en-US" altLang="zh-CN" i="1" dirty="0" smtClean="0">
                <a:ea typeface="SimSun" panose="02010600030101010101" pitchFamily="2" charset="-122"/>
              </a:rPr>
              <a:t>TA</a:t>
            </a:r>
          </a:p>
          <a:p>
            <a:pPr lvl="1">
              <a:lnSpc>
                <a:spcPct val="100000"/>
              </a:lnSpc>
            </a:pPr>
            <a:r>
              <a:rPr lang="en-US" altLang="zh-CN" i="1" dirty="0" smtClean="0">
                <a:ea typeface="SimSun" panose="02010600030101010101" pitchFamily="2" charset="-122"/>
              </a:rPr>
              <a:t>CBQ </a:t>
            </a:r>
            <a:r>
              <a:rPr lang="en-US" altLang="zh-CN" dirty="0" smtClean="0">
                <a:ea typeface="SimSun" panose="02010600030101010101" pitchFamily="2" charset="-122"/>
              </a:rPr>
              <a:t>= </a:t>
            </a:r>
            <a:r>
              <a:rPr lang="en-US" altLang="zh-CN" dirty="0" smtClean="0">
                <a:solidFill>
                  <a:schemeClr val="accent2"/>
                </a:solidFill>
                <a:ea typeface="SimSun" panose="02010600030101010101" pitchFamily="2" charset="-122"/>
              </a:rPr>
              <a:t>total number of accesses to attributes</a:t>
            </a:r>
            <a:r>
              <a:rPr lang="en-US" altLang="zh-CN" dirty="0" smtClean="0">
                <a:ea typeface="SimSun" panose="02010600030101010101" pitchFamily="2" charset="-122"/>
              </a:rPr>
              <a:t> by applications that access only </a:t>
            </a:r>
            <a:r>
              <a:rPr lang="en-US" altLang="zh-CN" i="1" dirty="0" smtClean="0">
                <a:ea typeface="SimSun" panose="02010600030101010101" pitchFamily="2" charset="-122"/>
              </a:rPr>
              <a:t>BA</a:t>
            </a:r>
          </a:p>
          <a:p>
            <a:pPr lvl="1">
              <a:lnSpc>
                <a:spcPct val="100000"/>
              </a:lnSpc>
            </a:pPr>
            <a:r>
              <a:rPr lang="en-US" altLang="zh-CN" i="1" dirty="0" smtClean="0">
                <a:ea typeface="SimSun" panose="02010600030101010101" pitchFamily="2" charset="-122"/>
              </a:rPr>
              <a:t>COQ </a:t>
            </a:r>
            <a:r>
              <a:rPr lang="en-US" altLang="zh-CN" dirty="0" smtClean="0">
                <a:ea typeface="SimSun" panose="02010600030101010101" pitchFamily="2" charset="-122"/>
              </a:rPr>
              <a:t>= </a:t>
            </a:r>
            <a:r>
              <a:rPr lang="en-US" altLang="zh-CN" dirty="0" smtClean="0">
                <a:solidFill>
                  <a:schemeClr val="accent2"/>
                </a:solidFill>
                <a:ea typeface="SimSun" panose="02010600030101010101" pitchFamily="2" charset="-122"/>
              </a:rPr>
              <a:t>total number of accesses to attributes</a:t>
            </a:r>
            <a:r>
              <a:rPr lang="en-US" altLang="zh-CN" dirty="0" smtClean="0">
                <a:ea typeface="SimSun" panose="02010600030101010101" pitchFamily="2" charset="-122"/>
              </a:rPr>
              <a:t> by applications that access </a:t>
            </a:r>
            <a:r>
              <a:rPr lang="en-US" altLang="zh-CN" dirty="0" smtClean="0">
                <a:solidFill>
                  <a:srgbClr val="FF0000"/>
                </a:solidFill>
                <a:ea typeface="SimSun" panose="02010600030101010101" pitchFamily="2" charset="-122"/>
              </a:rPr>
              <a:t>both </a:t>
            </a:r>
            <a:r>
              <a:rPr lang="en-US" altLang="zh-CN" i="1" dirty="0" smtClean="0">
                <a:solidFill>
                  <a:srgbClr val="FF0000"/>
                </a:solidFill>
                <a:ea typeface="SimSun" panose="02010600030101010101" pitchFamily="2" charset="-122"/>
              </a:rPr>
              <a:t>TA </a:t>
            </a:r>
            <a:r>
              <a:rPr lang="en-US" altLang="zh-CN" dirty="0" smtClean="0">
                <a:solidFill>
                  <a:srgbClr val="FF0000"/>
                </a:solidFill>
                <a:ea typeface="SimSun" panose="02010600030101010101" pitchFamily="2" charset="-122"/>
              </a:rPr>
              <a:t>and </a:t>
            </a:r>
            <a:r>
              <a:rPr lang="en-US" altLang="zh-CN" i="1" dirty="0" smtClean="0">
                <a:solidFill>
                  <a:srgbClr val="FF0000"/>
                </a:solidFill>
                <a:ea typeface="SimSun" panose="02010600030101010101" pitchFamily="2" charset="-122"/>
              </a:rPr>
              <a:t>BA</a:t>
            </a:r>
            <a:endParaRPr lang="zh-CN" altLang="en-US" dirty="0" smtClean="0">
              <a:solidFill>
                <a:srgbClr val="FF0000"/>
              </a:solidFill>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smtClean="0">
                <a:ea typeface="SimSun" panose="02010600030101010101" pitchFamily="2" charset="-122"/>
              </a:rPr>
              <a:t>Fragmentation: VF-Partitioning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64867" name="Rectangle 3"/>
          <p:cNvSpPr>
            <a:spLocks noGrp="1" noChangeArrowheads="1"/>
          </p:cNvSpPr>
          <p:nvPr>
            <p:ph type="body" idx="1"/>
          </p:nvPr>
        </p:nvSpPr>
        <p:spPr/>
        <p:txBody>
          <a:bodyPr/>
          <a:lstStyle/>
          <a:p>
            <a:pPr>
              <a:lnSpc>
                <a:spcPct val="100000"/>
              </a:lnSpc>
            </a:pPr>
            <a:r>
              <a:rPr lang="en-US" altLang="zh-CN" smtClean="0">
                <a:solidFill>
                  <a:schemeClr val="accent2"/>
                </a:solidFill>
                <a:ea typeface="SimSun" panose="02010600030101010101" pitchFamily="2" charset="-122"/>
              </a:rPr>
              <a:t>Then</a:t>
            </a:r>
            <a:r>
              <a:rPr lang="en-US" altLang="zh-CN" smtClean="0">
                <a:ea typeface="SimSun" panose="02010600030101010101" pitchFamily="2" charset="-122"/>
              </a:rPr>
              <a:t>, find the </a:t>
            </a:r>
            <a:r>
              <a:rPr lang="en-US" altLang="zh-CN" smtClean="0">
                <a:solidFill>
                  <a:schemeClr val="accent2"/>
                </a:solidFill>
                <a:ea typeface="SimSun" panose="02010600030101010101" pitchFamily="2" charset="-122"/>
              </a:rPr>
              <a:t>point</a:t>
            </a:r>
            <a:r>
              <a:rPr lang="en-US" altLang="zh-CN" smtClean="0">
                <a:ea typeface="SimSun" panose="02010600030101010101" pitchFamily="2" charset="-122"/>
              </a:rPr>
              <a:t> along the diagonal that maximizes</a:t>
            </a:r>
          </a:p>
          <a:p>
            <a:pPr lvl="2">
              <a:lnSpc>
                <a:spcPct val="100000"/>
              </a:lnSpc>
              <a:buFont typeface="Wingdings" panose="05000000000000000000" pitchFamily="2" charset="2"/>
              <a:buNone/>
            </a:pPr>
            <a:r>
              <a:rPr lang="en-US" altLang="zh-CN" i="1" smtClean="0">
                <a:solidFill>
                  <a:schemeClr val="accent1"/>
                </a:solidFill>
                <a:ea typeface="SimSun" panose="02010600030101010101" pitchFamily="2" charset="-122"/>
              </a:rPr>
              <a:t>CTQ</a:t>
            </a:r>
            <a:r>
              <a:rPr lang="en-US" altLang="zh-CN" smtClean="0">
                <a:solidFill>
                  <a:schemeClr val="accent1"/>
                </a:solidFill>
                <a:ea typeface="SimSun" panose="02010600030101010101" pitchFamily="2" charset="-122"/>
              </a:rPr>
              <a:t>*</a:t>
            </a:r>
            <a:r>
              <a:rPr lang="en-US" altLang="zh-CN" i="1" smtClean="0">
                <a:solidFill>
                  <a:schemeClr val="accent1"/>
                </a:solidFill>
                <a:ea typeface="SimSun" panose="02010600030101010101" pitchFamily="2" charset="-122"/>
              </a:rPr>
              <a:t>CBQ </a:t>
            </a:r>
            <a:r>
              <a:rPr lang="en-US" altLang="zh-CN" smtClean="0">
                <a:solidFill>
                  <a:schemeClr val="accent1"/>
                </a:solidFill>
                <a:ea typeface="SimSun" panose="02010600030101010101" pitchFamily="2" charset="-122"/>
              </a:rPr>
              <a:t>- </a:t>
            </a:r>
            <a:r>
              <a:rPr lang="en-US" altLang="zh-CN" i="1" smtClean="0">
                <a:solidFill>
                  <a:schemeClr val="accent1"/>
                </a:solidFill>
                <a:ea typeface="SimSun" panose="02010600030101010101" pitchFamily="2" charset="-122"/>
              </a:rPr>
              <a:t>COQ</a:t>
            </a:r>
            <a:r>
              <a:rPr lang="en-US" altLang="zh-CN" i="1" baseline="30000" smtClean="0">
                <a:solidFill>
                  <a:schemeClr val="accent1"/>
                </a:solidFill>
                <a:ea typeface="SimSun" panose="02010600030101010101" pitchFamily="2" charset="-122"/>
              </a:rPr>
              <a:t>2</a:t>
            </a:r>
          </a:p>
          <a:p>
            <a:pPr lvl="1">
              <a:lnSpc>
                <a:spcPct val="100000"/>
              </a:lnSpc>
            </a:pPr>
            <a:r>
              <a:rPr lang="en-US" altLang="zh-CN" smtClean="0">
                <a:ea typeface="SimSun" panose="02010600030101010101" pitchFamily="2" charset="-122"/>
              </a:rPr>
              <a:t>defines two fragments</a:t>
            </a:r>
          </a:p>
          <a:p>
            <a:pPr lvl="3">
              <a:lnSpc>
                <a:spcPct val="100000"/>
              </a:lnSpc>
            </a:pPr>
            <a:r>
              <a:rPr lang="en-US" altLang="zh-CN" smtClean="0">
                <a:ea typeface="SimSun" panose="02010600030101010101" pitchFamily="2" charset="-122"/>
              </a:rPr>
              <a:t>such that CTQ and CBQ are as </a:t>
            </a:r>
            <a:r>
              <a:rPr lang="en-US" altLang="zh-CN" smtClean="0">
                <a:solidFill>
                  <a:schemeClr val="accent2"/>
                </a:solidFill>
                <a:ea typeface="SimSun" panose="02010600030101010101" pitchFamily="2" charset="-122"/>
              </a:rPr>
              <a:t>equal</a:t>
            </a:r>
            <a:r>
              <a:rPr lang="en-US" altLang="zh-CN" smtClean="0">
                <a:ea typeface="SimSun" panose="02010600030101010101" pitchFamily="2" charset="-122"/>
              </a:rPr>
              <a:t> as possible</a:t>
            </a:r>
          </a:p>
          <a:p>
            <a:pPr lvl="2">
              <a:lnSpc>
                <a:spcPct val="100000"/>
              </a:lnSpc>
            </a:pPr>
            <a:r>
              <a:rPr lang="en-US" altLang="zh-CN" smtClean="0">
                <a:solidFill>
                  <a:schemeClr val="accent2"/>
                </a:solidFill>
                <a:ea typeface="SimSun" panose="02010600030101010101" pitchFamily="2" charset="-122"/>
              </a:rPr>
              <a:t>balance the processing loads</a:t>
            </a:r>
          </a:p>
          <a:p>
            <a:pPr lvl="3">
              <a:lnSpc>
                <a:spcPct val="100000"/>
              </a:lnSpc>
            </a:pPr>
            <a:r>
              <a:rPr lang="en-US" altLang="zh-CN" smtClean="0">
                <a:ea typeface="SimSun" panose="02010600030101010101" pitchFamily="2" charset="-122"/>
              </a:rPr>
              <a:t>when the fragments are distributed</a:t>
            </a:r>
          </a:p>
          <a:p>
            <a:pPr lvl="1">
              <a:lnSpc>
                <a:spcPct val="100000"/>
              </a:lnSpc>
            </a:pPr>
            <a:r>
              <a:rPr lang="en-US" altLang="zh-CN" smtClean="0">
                <a:ea typeface="SimSun" panose="02010600030101010101" pitchFamily="2" charset="-122"/>
              </a:rPr>
              <a:t>partitioning algorithm has complexity </a:t>
            </a:r>
            <a:r>
              <a:rPr lang="en-US" altLang="zh-CN" i="1" smtClean="0">
                <a:ea typeface="SimSun" panose="02010600030101010101" pitchFamily="2" charset="-122"/>
              </a:rPr>
              <a:t>O(n)</a:t>
            </a:r>
          </a:p>
          <a:p>
            <a:pPr lvl="2">
              <a:lnSpc>
                <a:spcPct val="100000"/>
              </a:lnSpc>
            </a:pPr>
            <a:r>
              <a:rPr lang="en-US" altLang="zh-CN" i="1" smtClean="0">
                <a:ea typeface="SimSun" panose="02010600030101010101" pitchFamily="2" charset="-122"/>
              </a:rPr>
              <a:t>n</a:t>
            </a:r>
            <a:r>
              <a:rPr lang="en-US" altLang="zh-CN" smtClean="0">
                <a:ea typeface="SimSun" panose="02010600030101010101" pitchFamily="2" charset="-122"/>
              </a:rPr>
              <a:t>: number of attributes</a:t>
            </a:r>
          </a:p>
          <a:p>
            <a:pPr>
              <a:lnSpc>
                <a:spcPct val="100000"/>
              </a:lnSpc>
            </a:pPr>
            <a:endParaRPr lang="zh-CN" altLang="en-US"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smtClean="0">
                <a:ea typeface="SimSun" panose="02010600030101010101" pitchFamily="2" charset="-122"/>
              </a:rPr>
              <a:t>Vertical Fragmentation(VF)</a:t>
            </a:r>
            <a:endParaRPr lang="zh-CN" altLang="en-US" smtClean="0">
              <a:ea typeface="SimSun" panose="02010600030101010101" pitchFamily="2" charset="-122"/>
            </a:endParaRPr>
          </a:p>
        </p:txBody>
      </p:sp>
      <p:sp>
        <p:nvSpPr>
          <p:cNvPr id="122883" name="Rectangle 3"/>
          <p:cNvSpPr>
            <a:spLocks noGrp="1" noChangeArrowheads="1"/>
          </p:cNvSpPr>
          <p:nvPr>
            <p:ph type="body" idx="1"/>
          </p:nvPr>
        </p:nvSpPr>
        <p:spPr>
          <a:xfrm>
            <a:off x="381000" y="1236663"/>
            <a:ext cx="7848600" cy="4419600"/>
          </a:xfrm>
        </p:spPr>
        <p:txBody>
          <a:bodyPr/>
          <a:lstStyle/>
          <a:p>
            <a:pPr>
              <a:buFont typeface="Wingdings" panose="05000000000000000000" pitchFamily="2" charset="2"/>
              <a:buNone/>
            </a:pPr>
            <a:r>
              <a:rPr lang="en-US" altLang="zh-CN" dirty="0" smtClean="0">
                <a:ea typeface="SimSun" panose="02010600030101010101" pitchFamily="2" charset="-122"/>
              </a:rPr>
              <a:t>R[A]    </a:t>
            </a:r>
            <a:r>
              <a:rPr lang="en-US" altLang="zh-CN" dirty="0" smtClean="0">
                <a:ea typeface="SimSun" panose="02010600030101010101" pitchFamily="2" charset="-122"/>
                <a:sym typeface="Symbol" panose="05050102010706020507" pitchFamily="18" charset="2"/>
              </a:rPr>
              <a:t>	R</a:t>
            </a:r>
            <a:r>
              <a:rPr lang="en-US" altLang="zh-CN" sz="1800" baseline="-25000" dirty="0" smtClean="0">
                <a:ea typeface="SimSun" panose="02010600030101010101" pitchFamily="2" charset="-122"/>
                <a:sym typeface="Symbol" panose="05050102010706020507" pitchFamily="18" charset="2"/>
              </a:rPr>
              <a:t>1</a:t>
            </a:r>
            <a:r>
              <a:rPr lang="en-US" altLang="zh-CN" dirty="0" smtClean="0">
                <a:ea typeface="SimSun" panose="02010600030101010101" pitchFamily="2" charset="-122"/>
                <a:sym typeface="Symbol" panose="05050102010706020507" pitchFamily="18" charset="2"/>
              </a:rPr>
              <a:t>[A</a:t>
            </a:r>
            <a:r>
              <a:rPr lang="en-US" altLang="zh-CN" sz="1800" baseline="-25000" dirty="0" smtClean="0">
                <a:ea typeface="SimSun" panose="02010600030101010101" pitchFamily="2" charset="-122"/>
                <a:sym typeface="Symbol" panose="05050102010706020507" pitchFamily="18" charset="2"/>
              </a:rPr>
              <a:t>1</a:t>
            </a:r>
            <a:r>
              <a:rPr lang="en-US" altLang="zh-CN" dirty="0" smtClean="0">
                <a:ea typeface="SimSun" panose="02010600030101010101" pitchFamily="2" charset="-122"/>
                <a:sym typeface="Symbol" panose="05050102010706020507" pitchFamily="18" charset="2"/>
              </a:rPr>
              <a:t>]     A</a:t>
            </a:r>
            <a:r>
              <a:rPr lang="en-US" altLang="zh-CN" sz="1800" baseline="-25000" dirty="0" smtClean="0">
                <a:ea typeface="SimSun" panose="02010600030101010101" pitchFamily="2" charset="-122"/>
                <a:sym typeface="Symbol" panose="05050102010706020507" pitchFamily="18" charset="2"/>
              </a:rPr>
              <a:t>i</a:t>
            </a:r>
            <a:r>
              <a:rPr lang="en-US" altLang="zh-CN" sz="1800" dirty="0" smtClean="0">
                <a:ea typeface="SimSun" panose="02010600030101010101" pitchFamily="2" charset="-122"/>
                <a:sym typeface="Symbol" panose="05050102010706020507" pitchFamily="18" charset="2"/>
              </a:rPr>
              <a:t>  </a:t>
            </a:r>
            <a:r>
              <a:rPr lang="en-US" altLang="zh-CN" dirty="0" smtClean="0">
                <a:ea typeface="SimSun" panose="02010600030101010101" pitchFamily="2" charset="-122"/>
                <a:sym typeface="Symbol" panose="05050102010706020507" pitchFamily="18" charset="2"/>
              </a:rPr>
              <a:t> A</a:t>
            </a:r>
          </a:p>
          <a:p>
            <a:pPr>
              <a:buFont typeface="Wingdings" panose="05000000000000000000" pitchFamily="2" charset="2"/>
              <a:buNone/>
            </a:pPr>
            <a:r>
              <a:rPr lang="en-US" altLang="zh-CN" dirty="0" smtClean="0">
                <a:ea typeface="SimSun" panose="02010600030101010101" pitchFamily="2" charset="-122"/>
                <a:sym typeface="Symbol" panose="05050102010706020507" pitchFamily="18" charset="2"/>
              </a:rPr>
              <a:t>			</a:t>
            </a:r>
            <a:r>
              <a:rPr lang="en-US" altLang="zh-CN" dirty="0" smtClean="0">
                <a:latin typeface="Tahoma" panose="020B0604030504040204" pitchFamily="34" charset="0"/>
                <a:ea typeface="SimSun" panose="02010600030101010101" pitchFamily="2" charset="-122"/>
                <a:sym typeface="Symbol" panose="05050102010706020507" pitchFamily="18" charset="2"/>
              </a:rPr>
              <a:t>…</a:t>
            </a:r>
            <a:endParaRPr lang="en-US" altLang="zh-CN" dirty="0" smtClean="0">
              <a:ea typeface="SimSun" panose="02010600030101010101" pitchFamily="2" charset="-122"/>
              <a:sym typeface="Symbol" panose="05050102010706020507" pitchFamily="18" charset="2"/>
            </a:endParaRPr>
          </a:p>
          <a:p>
            <a:pPr>
              <a:buFont typeface="Wingdings" panose="05000000000000000000" pitchFamily="2" charset="2"/>
              <a:buNone/>
            </a:pPr>
            <a:r>
              <a:rPr lang="en-US" altLang="zh-CN" dirty="0" smtClean="0">
                <a:ea typeface="SimSun" panose="02010600030101010101" pitchFamily="2" charset="-122"/>
                <a:sym typeface="Symbol" panose="05050102010706020507" pitchFamily="18" charset="2"/>
              </a:rPr>
              <a:t>			R</a:t>
            </a:r>
            <a:r>
              <a:rPr lang="en-US" altLang="zh-CN" sz="1800" baseline="-25000" dirty="0" smtClean="0">
                <a:ea typeface="SimSun" panose="02010600030101010101" pitchFamily="2" charset="-122"/>
                <a:sym typeface="Symbol" panose="05050102010706020507" pitchFamily="18" charset="2"/>
              </a:rPr>
              <a:t>n</a:t>
            </a:r>
            <a:r>
              <a:rPr lang="en-US" altLang="zh-CN" dirty="0" smtClean="0">
                <a:ea typeface="SimSun" panose="02010600030101010101" pitchFamily="2" charset="-122"/>
                <a:sym typeface="Symbol" panose="05050102010706020507" pitchFamily="18" charset="2"/>
              </a:rPr>
              <a:t>[A</a:t>
            </a:r>
            <a:r>
              <a:rPr lang="en-US" altLang="zh-CN" baseline="-25000" dirty="0" smtClean="0">
                <a:ea typeface="SimSun" panose="02010600030101010101" pitchFamily="2" charset="-122"/>
                <a:sym typeface="Symbol" panose="05050102010706020507" pitchFamily="18" charset="2"/>
              </a:rPr>
              <a:t>n</a:t>
            </a:r>
            <a:r>
              <a:rPr lang="en-US" altLang="zh-CN" dirty="0" smtClean="0">
                <a:ea typeface="SimSun" panose="02010600030101010101" pitchFamily="2" charset="-122"/>
                <a:sym typeface="Symbol" panose="05050102010706020507" pitchFamily="18" charset="2"/>
              </a:rPr>
              <a:t>]</a:t>
            </a:r>
          </a:p>
          <a:p>
            <a:r>
              <a:rPr lang="en-US" altLang="zh-CN" dirty="0" smtClean="0">
                <a:ea typeface="SimSun" panose="02010600030101010101" pitchFamily="2" charset="-122"/>
                <a:sym typeface="Symbol" panose="05050102010706020507" pitchFamily="18" charset="2"/>
              </a:rPr>
              <a:t>Just like </a:t>
            </a:r>
            <a:r>
              <a:rPr lang="en-US" altLang="zh-CN" dirty="0" smtClean="0">
                <a:solidFill>
                  <a:schemeClr val="accent2"/>
                </a:solidFill>
                <a:ea typeface="SimSun" panose="02010600030101010101" pitchFamily="2" charset="-122"/>
                <a:sym typeface="Symbol" panose="05050102010706020507" pitchFamily="18" charset="2"/>
              </a:rPr>
              <a:t>normalization</a:t>
            </a:r>
            <a:r>
              <a:rPr lang="en-US" altLang="zh-CN" dirty="0" smtClean="0">
                <a:ea typeface="SimSun" panose="02010600030101010101" pitchFamily="2" charset="-122"/>
                <a:sym typeface="Symbol" panose="05050102010706020507" pitchFamily="18" charset="2"/>
              </a:rPr>
              <a:t> of relations(</a:t>
            </a:r>
            <a:r>
              <a:rPr lang="zh-CN" altLang="en-US" dirty="0" smtClean="0">
                <a:ea typeface="SimSun" panose="02010600030101010101" pitchFamily="2" charset="-122"/>
                <a:sym typeface="Symbol" panose="05050102010706020507" pitchFamily="18" charset="2"/>
              </a:rPr>
              <a:t>规范化</a:t>
            </a:r>
            <a:r>
              <a:rPr lang="en-US" altLang="zh-CN" dirty="0" smtClean="0">
                <a:ea typeface="SimSun" panose="02010600030101010101" pitchFamily="2" charset="-122"/>
                <a:sym typeface="Symbol" panose="05050102010706020507" pitchFamily="18" charset="2"/>
              </a:rPr>
              <a:t>)</a:t>
            </a:r>
          </a:p>
          <a:p>
            <a:pPr lvl="1"/>
            <a:r>
              <a:rPr lang="en-US" altLang="zh-CN" dirty="0" smtClean="0">
                <a:ea typeface="SimSun" panose="02010600030101010101" pitchFamily="2" charset="-122"/>
                <a:sym typeface="Symbol" panose="05050102010706020507" pitchFamily="18" charset="2"/>
              </a:rPr>
              <a:t>Data redundancy/</a:t>
            </a:r>
            <a:r>
              <a:rPr lang="en-US" altLang="zh-CN" dirty="0" smtClean="0">
                <a:solidFill>
                  <a:srgbClr val="FF0000"/>
                </a:solidFill>
                <a:ea typeface="SimSun" panose="02010600030101010101" pitchFamily="2" charset="-122"/>
                <a:sym typeface="Symbol" panose="05050102010706020507" pitchFamily="18" charset="2"/>
              </a:rPr>
              <a:t>performance(?)</a:t>
            </a:r>
          </a:p>
          <a:p>
            <a:r>
              <a:rPr lang="en-US" altLang="zh-CN" dirty="0" smtClean="0">
                <a:ea typeface="SimSun" panose="02010600030101010101" pitchFamily="2" charset="-122"/>
              </a:rPr>
              <a:t>Properties</a:t>
            </a:r>
          </a:p>
          <a:p>
            <a:pPr lvl="1"/>
            <a:r>
              <a:rPr lang="en-US" altLang="zh-CN" dirty="0" smtClean="0">
                <a:ea typeface="SimSun" panose="02010600030101010101" pitchFamily="2" charset="-122"/>
              </a:rPr>
              <a:t>Completeness</a:t>
            </a:r>
          </a:p>
          <a:p>
            <a:pPr lvl="1"/>
            <a:endParaRPr lang="zh-CN" altLang="en-US" dirty="0" smtClean="0">
              <a:ea typeface="SimSun" panose="02010600030101010101" pitchFamily="2" charset="-122"/>
            </a:endParaRPr>
          </a:p>
          <a:p>
            <a:pPr lvl="1"/>
            <a:r>
              <a:rPr lang="en-US" altLang="zh-CN" dirty="0" err="1" smtClean="0">
                <a:ea typeface="SimSun" panose="02010600030101010101" pitchFamily="2" charset="-122"/>
              </a:rPr>
              <a:t>Disjointness</a:t>
            </a:r>
            <a:endParaRPr lang="en-US" altLang="zh-CN" dirty="0" smtClean="0">
              <a:ea typeface="SimSun" panose="02010600030101010101" pitchFamily="2" charset="-122"/>
            </a:endParaRPr>
          </a:p>
          <a:p>
            <a:pPr lvl="1"/>
            <a:endParaRPr lang="zh-CN" altLang="en-US" dirty="0" smtClean="0">
              <a:ea typeface="SimSun" panose="02010600030101010101" pitchFamily="2" charset="-122"/>
            </a:endParaRPr>
          </a:p>
          <a:p>
            <a:pPr lvl="1"/>
            <a:r>
              <a:rPr lang="en-US" altLang="zh-CN" dirty="0" smtClean="0">
                <a:ea typeface="SimSun" panose="02010600030101010101" pitchFamily="2" charset="-122"/>
              </a:rPr>
              <a:t>Reconstruction: Lossless join</a:t>
            </a:r>
            <a:endParaRPr lang="zh-CN" altLang="en-US" dirty="0" smtClean="0">
              <a:ea typeface="SimSun" panose="02010600030101010101" pitchFamily="2" charset="-122"/>
            </a:endParaRPr>
          </a:p>
        </p:txBody>
      </p:sp>
      <p:grpSp>
        <p:nvGrpSpPr>
          <p:cNvPr id="122884" name="Group 6"/>
          <p:cNvGrpSpPr>
            <a:grpSpLocks/>
          </p:cNvGrpSpPr>
          <p:nvPr/>
        </p:nvGrpSpPr>
        <p:grpSpPr bwMode="auto">
          <a:xfrm>
            <a:off x="3810000" y="3505200"/>
            <a:ext cx="1873250" cy="990600"/>
            <a:chOff x="2400" y="2208"/>
            <a:chExt cx="1180" cy="624"/>
          </a:xfrm>
        </p:grpSpPr>
        <p:sp>
          <p:nvSpPr>
            <p:cNvPr id="122891" name="Rectangle 4"/>
            <p:cNvSpPr>
              <a:spLocks noChangeArrowheads="1"/>
            </p:cNvSpPr>
            <p:nvPr/>
          </p:nvSpPr>
          <p:spPr bwMode="auto">
            <a:xfrm>
              <a:off x="2400" y="2208"/>
              <a:ext cx="1180"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4800" b="0">
                  <a:latin typeface="Tahoma" panose="020B0604030504040204" pitchFamily="34" charset="0"/>
                  <a:ea typeface="SimSun" panose="02010600030101010101" pitchFamily="2" charset="-122"/>
                </a:rPr>
                <a:t>U </a:t>
              </a:r>
              <a:r>
                <a:rPr lang="en-US" altLang="zh-CN" sz="3200" b="0">
                  <a:latin typeface="Tahoma" panose="020B0604030504040204" pitchFamily="34" charset="0"/>
                  <a:ea typeface="SimSun" panose="02010600030101010101" pitchFamily="2" charset="-122"/>
                </a:rPr>
                <a:t>A</a:t>
              </a:r>
              <a:r>
                <a:rPr lang="en-US" altLang="zh-CN" sz="3200" b="0" baseline="-25000">
                  <a:latin typeface="Tahoma" panose="020B0604030504040204" pitchFamily="34" charset="0"/>
                  <a:ea typeface="SimSun" panose="02010600030101010101" pitchFamily="2" charset="-122"/>
                </a:rPr>
                <a:t>i</a:t>
              </a:r>
              <a:r>
                <a:rPr lang="en-US" altLang="zh-CN" sz="3200" b="0">
                  <a:latin typeface="Tahoma" panose="020B0604030504040204" pitchFamily="34" charset="0"/>
                  <a:ea typeface="SimSun" panose="02010600030101010101" pitchFamily="2" charset="-122"/>
                </a:rPr>
                <a:t> = A</a:t>
              </a:r>
              <a:endParaRPr lang="zh-CN" altLang="en-US" sz="3200" b="0">
                <a:latin typeface="Tahoma" panose="020B0604030504040204" pitchFamily="34" charset="0"/>
                <a:ea typeface="SimSun" panose="02010600030101010101" pitchFamily="2" charset="-122"/>
              </a:endParaRPr>
            </a:p>
          </p:txBody>
        </p:sp>
        <p:sp>
          <p:nvSpPr>
            <p:cNvPr id="122892" name="Text Box 5"/>
            <p:cNvSpPr txBox="1">
              <a:spLocks noChangeArrowheads="1"/>
            </p:cNvSpPr>
            <p:nvPr/>
          </p:nvSpPr>
          <p:spPr bwMode="auto">
            <a:xfrm>
              <a:off x="2400" y="2544"/>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b="0">
                  <a:latin typeface="Tahoma" panose="020B0604030504040204" pitchFamily="34" charset="0"/>
                  <a:ea typeface="SimSun" panose="02010600030101010101" pitchFamily="2" charset="-122"/>
                </a:rPr>
                <a:t>all i</a:t>
              </a:r>
            </a:p>
          </p:txBody>
        </p:sp>
      </p:grpSp>
      <p:sp>
        <p:nvSpPr>
          <p:cNvPr id="122885" name="Rectangle 7"/>
          <p:cNvSpPr>
            <a:spLocks noChangeArrowheads="1"/>
          </p:cNvSpPr>
          <p:nvPr/>
        </p:nvSpPr>
        <p:spPr bwMode="auto">
          <a:xfrm>
            <a:off x="2895600" y="4616450"/>
            <a:ext cx="5264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800" b="0" dirty="0" err="1">
                <a:latin typeface="Tahoma" panose="020B0604030504040204" pitchFamily="34" charset="0"/>
                <a:ea typeface="SimSun" panose="02010600030101010101" pitchFamily="2" charset="-122"/>
              </a:rPr>
              <a:t>A</a:t>
            </a:r>
            <a:r>
              <a:rPr lang="en-US" altLang="zh-CN" sz="2800" b="0" baseline="-25000" dirty="0" err="1">
                <a:latin typeface="Tahoma" panose="020B0604030504040204" pitchFamily="34" charset="0"/>
                <a:ea typeface="SimSun" panose="02010600030101010101" pitchFamily="2" charset="-122"/>
              </a:rPr>
              <a:t>i</a:t>
            </a:r>
            <a:r>
              <a:rPr lang="en-US" altLang="zh-CN" sz="2800" b="0" dirty="0" err="1">
                <a:latin typeface="Tahoma" panose="020B0604030504040204" pitchFamily="34" charset="0"/>
                <a:ea typeface="SimSun" panose="02010600030101010101" pitchFamily="2" charset="-122"/>
                <a:sym typeface="Symbol" panose="05050102010706020507" pitchFamily="18" charset="2"/>
              </a:rPr>
              <a:t>A</a:t>
            </a:r>
            <a:r>
              <a:rPr lang="en-US" altLang="zh-CN" sz="2800" b="0" baseline="-25000" dirty="0" err="1">
                <a:latin typeface="Tahoma" panose="020B0604030504040204" pitchFamily="34" charset="0"/>
                <a:ea typeface="SimSun" panose="02010600030101010101" pitchFamily="2" charset="-122"/>
                <a:sym typeface="Symbol" panose="05050102010706020507" pitchFamily="18" charset="2"/>
              </a:rPr>
              <a:t>j</a:t>
            </a:r>
            <a:r>
              <a:rPr lang="en-US" altLang="zh-CN" sz="2800" b="0" dirty="0">
                <a:latin typeface="Tahoma" panose="020B0604030504040204" pitchFamily="34" charset="0"/>
                <a:ea typeface="SimSun" panose="02010600030101010101" pitchFamily="2" charset="-122"/>
                <a:sym typeface="Symbol" panose="05050102010706020507" pitchFamily="18" charset="2"/>
              </a:rPr>
              <a:t>=Primary Key  for all </a:t>
            </a:r>
            <a:r>
              <a:rPr lang="en-US" altLang="zh-CN" sz="2800" b="0" dirty="0" err="1">
                <a:latin typeface="Tahoma" panose="020B0604030504040204" pitchFamily="34" charset="0"/>
                <a:ea typeface="SimSun" panose="02010600030101010101" pitchFamily="2" charset="-122"/>
                <a:sym typeface="Symbol" panose="05050102010706020507" pitchFamily="18" charset="2"/>
              </a:rPr>
              <a:t>i,j</a:t>
            </a:r>
            <a:r>
              <a:rPr lang="en-US" altLang="zh-CN" sz="2800" b="0" dirty="0">
                <a:latin typeface="Tahoma" panose="020B0604030504040204" pitchFamily="34" charset="0"/>
                <a:ea typeface="SimSun" panose="02010600030101010101" pitchFamily="2" charset="-122"/>
                <a:sym typeface="Symbol" panose="05050102010706020507" pitchFamily="18" charset="2"/>
              </a:rPr>
              <a:t>  </a:t>
            </a:r>
            <a:r>
              <a:rPr lang="en-US" altLang="zh-CN" sz="2800" b="0" dirty="0" err="1">
                <a:latin typeface="Tahoma" panose="020B0604030504040204" pitchFamily="34" charset="0"/>
                <a:ea typeface="SimSun" panose="02010600030101010101" pitchFamily="2" charset="-122"/>
                <a:sym typeface="Symbol" panose="05050102010706020507" pitchFamily="18" charset="2"/>
              </a:rPr>
              <a:t>i</a:t>
            </a:r>
            <a:r>
              <a:rPr lang="en-US" altLang="zh-CN" sz="2800" b="0" dirty="0" err="1">
                <a:solidFill>
                  <a:srgbClr val="FF0000"/>
                </a:solidFill>
                <a:latin typeface="Tahoma" panose="020B0604030504040204" pitchFamily="34" charset="0"/>
                <a:ea typeface="SimSun" panose="02010600030101010101" pitchFamily="2" charset="-122"/>
                <a:sym typeface="Symbol" panose="05050102010706020507" pitchFamily="18" charset="2"/>
              </a:rPr>
              <a:t></a:t>
            </a:r>
            <a:r>
              <a:rPr lang="en-US" altLang="zh-CN" sz="2800" b="0" dirty="0" err="1">
                <a:latin typeface="Tahoma" panose="020B0604030504040204" pitchFamily="34" charset="0"/>
                <a:ea typeface="SimSun" panose="02010600030101010101" pitchFamily="2" charset="-122"/>
                <a:sym typeface="Symbol" panose="05050102010706020507" pitchFamily="18" charset="2"/>
              </a:rPr>
              <a:t>j</a:t>
            </a:r>
            <a:endParaRPr lang="zh-CN" altLang="en-US" sz="2800" b="0" dirty="0">
              <a:latin typeface="Tahoma" panose="020B0604030504040204" pitchFamily="34" charset="0"/>
              <a:ea typeface="SimSun" panose="02010600030101010101" pitchFamily="2" charset="-122"/>
              <a:sym typeface="Symbol" panose="05050102010706020507" pitchFamily="18" charset="2"/>
            </a:endParaRPr>
          </a:p>
        </p:txBody>
      </p:sp>
      <p:grpSp>
        <p:nvGrpSpPr>
          <p:cNvPr id="122886" name="Group 11"/>
          <p:cNvGrpSpPr>
            <a:grpSpLocks/>
          </p:cNvGrpSpPr>
          <p:nvPr/>
        </p:nvGrpSpPr>
        <p:grpSpPr bwMode="auto">
          <a:xfrm>
            <a:off x="5277346" y="5444331"/>
            <a:ext cx="2085975" cy="846138"/>
            <a:chOff x="3335" y="3360"/>
            <a:chExt cx="1314" cy="533"/>
          </a:xfrm>
        </p:grpSpPr>
        <p:sp>
          <p:nvSpPr>
            <p:cNvPr id="122888" name="AutoShape 8"/>
            <p:cNvSpPr>
              <a:spLocks noChangeArrowheads="1"/>
            </p:cNvSpPr>
            <p:nvPr/>
          </p:nvSpPr>
          <p:spPr bwMode="auto">
            <a:xfrm rot="-5400000">
              <a:off x="3509" y="3254"/>
              <a:ext cx="76" cy="384"/>
            </a:xfrm>
            <a:prstGeom prst="flowChartCollate">
              <a:avLst/>
            </a:prstGeom>
            <a:solidFill>
              <a:schemeClr val="bg1"/>
            </a:solidFill>
            <a:ln w="9525">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122889" name="Text Box 9"/>
            <p:cNvSpPr txBox="1">
              <a:spLocks noChangeArrowheads="1"/>
            </p:cNvSpPr>
            <p:nvPr/>
          </p:nvSpPr>
          <p:spPr bwMode="auto">
            <a:xfrm>
              <a:off x="3335" y="3605"/>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b="0">
                  <a:latin typeface="Tahoma" panose="020B0604030504040204" pitchFamily="34" charset="0"/>
                  <a:ea typeface="SimSun" panose="02010600030101010101" pitchFamily="2" charset="-122"/>
                </a:rPr>
                <a:t>all i</a:t>
              </a:r>
            </a:p>
          </p:txBody>
        </p:sp>
        <p:sp>
          <p:nvSpPr>
            <p:cNvPr id="122890" name="Rectangle 10"/>
            <p:cNvSpPr>
              <a:spLocks noChangeArrowheads="1"/>
            </p:cNvSpPr>
            <p:nvPr/>
          </p:nvSpPr>
          <p:spPr bwMode="auto">
            <a:xfrm>
              <a:off x="3840" y="3360"/>
              <a:ext cx="809"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3200" b="0">
                  <a:latin typeface="Tahoma" panose="020B0604030504040204" pitchFamily="34" charset="0"/>
                  <a:ea typeface="SimSun" panose="02010600030101010101" pitchFamily="2" charset="-122"/>
                </a:rPr>
                <a:t>R</a:t>
              </a:r>
              <a:r>
                <a:rPr lang="en-US" altLang="zh-CN" b="0" baseline="-25000">
                  <a:latin typeface="Tahoma" panose="020B0604030504040204" pitchFamily="34" charset="0"/>
                  <a:ea typeface="SimSun" panose="02010600030101010101" pitchFamily="2" charset="-122"/>
                </a:rPr>
                <a:t>i</a:t>
              </a:r>
              <a:r>
                <a:rPr lang="en-US" altLang="zh-CN" sz="3200" b="0">
                  <a:latin typeface="Tahoma" panose="020B0604030504040204" pitchFamily="34" charset="0"/>
                  <a:ea typeface="SimSun" panose="02010600030101010101" pitchFamily="2" charset="-122"/>
                </a:rPr>
                <a:t> = R</a:t>
              </a:r>
              <a:endParaRPr lang="zh-CN" altLang="en-US" sz="3200" b="0">
                <a:latin typeface="Tahoma" panose="020B0604030504040204" pitchFamily="34" charset="0"/>
                <a:ea typeface="SimSun" panose="02010600030101010101" pitchFamily="2" charset="-122"/>
              </a:endParaRPr>
            </a:p>
          </p:txBody>
        </p:sp>
      </p:grpSp>
      <p:sp>
        <p:nvSpPr>
          <p:cNvPr id="122887" name="Rectangle 12"/>
          <p:cNvSpPr>
            <a:spLocks noChangeArrowheads="1"/>
          </p:cNvSpPr>
          <p:nvPr/>
        </p:nvSpPr>
        <p:spPr bwMode="auto">
          <a:xfrm>
            <a:off x="4800600" y="1447800"/>
            <a:ext cx="3400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zh-CN" altLang="en-US" sz="2800">
                <a:latin typeface="楷体_GB2312" pitchFamily="49" charset="-122"/>
                <a:ea typeface="楷体_GB2312" pitchFamily="49" charset="-122"/>
              </a:rPr>
              <a:t>垂直分段/分片/分割</a:t>
            </a:r>
          </a:p>
        </p:txBody>
      </p:sp>
    </p:spTree>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zh-CN" smtClean="0">
                <a:ea typeface="SimSun" panose="02010600030101010101" pitchFamily="2" charset="-122"/>
              </a:rPr>
              <a:t>Fragmentation: VF-Partitioning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66915" name="Rectangle 3"/>
          <p:cNvSpPr>
            <a:spLocks noGrp="1" noChangeArrowheads="1"/>
          </p:cNvSpPr>
          <p:nvPr>
            <p:ph type="body" idx="1"/>
          </p:nvPr>
        </p:nvSpPr>
        <p:spPr/>
        <p:txBody>
          <a:bodyPr/>
          <a:lstStyle/>
          <a:p>
            <a:pPr>
              <a:buFont typeface="Wingdings" panose="05000000000000000000" pitchFamily="2" charset="2"/>
              <a:buNone/>
            </a:pPr>
            <a:r>
              <a:rPr lang="en-US" altLang="zh-CN" smtClean="0">
                <a:latin typeface="Comic Sans MS" panose="030F0702030302020204" pitchFamily="66" charset="0"/>
                <a:ea typeface="SimSun" panose="02010600030101010101" pitchFamily="2" charset="-122"/>
              </a:rPr>
              <a:t>(Ex3.19) Partitioning the </a:t>
            </a:r>
            <a:r>
              <a:rPr lang="en-US" altLang="zh-CN" smtClean="0">
                <a:solidFill>
                  <a:srgbClr val="0536D2"/>
                </a:solidFill>
                <a:latin typeface="Comic Sans MS" panose="030F0702030302020204" pitchFamily="66" charset="0"/>
                <a:ea typeface="SimSun" panose="02010600030101010101" pitchFamily="2" charset="-122"/>
              </a:rPr>
              <a:t>CA</a:t>
            </a:r>
            <a:r>
              <a:rPr lang="en-US" altLang="zh-CN" smtClean="0">
                <a:latin typeface="Comic Sans MS" panose="030F0702030302020204" pitchFamily="66" charset="0"/>
                <a:ea typeface="SimSun" panose="02010600030101010101" pitchFamily="2" charset="-122"/>
              </a:rPr>
              <a:t> matrix</a:t>
            </a:r>
          </a:p>
          <a:p>
            <a:pPr lvl="1"/>
            <a:r>
              <a:rPr lang="en-US" altLang="zh-CN" smtClean="0">
                <a:ea typeface="SimSun" panose="02010600030101010101" pitchFamily="2" charset="-122"/>
              </a:rPr>
              <a:t>Consider the </a:t>
            </a:r>
            <a:r>
              <a:rPr lang="en-US" altLang="zh-CN" smtClean="0">
                <a:solidFill>
                  <a:srgbClr val="0536D2"/>
                </a:solidFill>
                <a:ea typeface="SimSun" panose="02010600030101010101" pitchFamily="2" charset="-122"/>
              </a:rPr>
              <a:t>CA </a:t>
            </a:r>
            <a:r>
              <a:rPr lang="en-US" altLang="zh-CN" smtClean="0">
                <a:ea typeface="SimSun" panose="02010600030101010101" pitchFamily="2" charset="-122"/>
              </a:rPr>
              <a:t>matrix in the previous example.</a:t>
            </a:r>
          </a:p>
          <a:p>
            <a:pPr lvl="1"/>
            <a:r>
              <a:rPr lang="en-US" altLang="zh-CN" smtClean="0">
                <a:ea typeface="SimSun" panose="02010600030101010101" pitchFamily="2" charset="-122"/>
              </a:rPr>
              <a:t>after partitioning,</a:t>
            </a:r>
          </a:p>
          <a:p>
            <a:pPr lvl="2"/>
            <a:r>
              <a:rPr lang="en-US" altLang="zh-CN" smtClean="0">
                <a:ea typeface="SimSun" panose="02010600030101010101" pitchFamily="2" charset="-122"/>
              </a:rPr>
              <a:t> F = {F1, F2}</a:t>
            </a:r>
          </a:p>
          <a:p>
            <a:pPr lvl="3"/>
            <a:r>
              <a:rPr lang="en-US" altLang="zh-CN" smtClean="0">
                <a:ea typeface="SimSun" panose="02010600030101010101" pitchFamily="2" charset="-122"/>
              </a:rPr>
              <a:t>F1 = (A</a:t>
            </a:r>
            <a:r>
              <a:rPr lang="en-US" altLang="zh-CN" baseline="-25000" smtClean="0">
                <a:ea typeface="SimSun" panose="02010600030101010101" pitchFamily="2" charset="-122"/>
              </a:rPr>
              <a:t>1</a:t>
            </a:r>
            <a:r>
              <a:rPr lang="en-US" altLang="zh-CN" smtClean="0">
                <a:ea typeface="SimSun" panose="02010600030101010101" pitchFamily="2" charset="-122"/>
              </a:rPr>
              <a:t>, A</a:t>
            </a:r>
            <a:r>
              <a:rPr lang="en-US" altLang="zh-CN" baseline="-25000" smtClean="0">
                <a:ea typeface="SimSun" panose="02010600030101010101" pitchFamily="2" charset="-122"/>
              </a:rPr>
              <a:t>3</a:t>
            </a:r>
            <a:r>
              <a:rPr lang="en-US" altLang="zh-CN" smtClean="0">
                <a:ea typeface="SimSun" panose="02010600030101010101" pitchFamily="2" charset="-122"/>
              </a:rPr>
              <a:t>)</a:t>
            </a:r>
          </a:p>
          <a:p>
            <a:pPr lvl="3"/>
            <a:r>
              <a:rPr lang="en-US" altLang="zh-CN" smtClean="0">
                <a:ea typeface="SimSun" panose="02010600030101010101" pitchFamily="2" charset="-122"/>
              </a:rPr>
              <a:t>F2 = (A</a:t>
            </a:r>
            <a:r>
              <a:rPr lang="en-US" altLang="zh-CN" baseline="-25000" smtClean="0">
                <a:ea typeface="SimSun" panose="02010600030101010101" pitchFamily="2" charset="-122"/>
              </a:rPr>
              <a:t>2</a:t>
            </a:r>
            <a:r>
              <a:rPr lang="en-US" altLang="zh-CN" smtClean="0">
                <a:ea typeface="SimSun" panose="02010600030101010101" pitchFamily="2" charset="-122"/>
              </a:rPr>
              <a:t>, A</a:t>
            </a:r>
            <a:r>
              <a:rPr lang="en-US" altLang="zh-CN" baseline="-25000" smtClean="0">
                <a:ea typeface="SimSun" panose="02010600030101010101" pitchFamily="2" charset="-122"/>
              </a:rPr>
              <a:t>4</a:t>
            </a:r>
            <a:r>
              <a:rPr lang="en-US" altLang="zh-CN" smtClean="0">
                <a:ea typeface="SimSun" panose="02010600030101010101" pitchFamily="2" charset="-122"/>
              </a:rPr>
              <a:t>)</a:t>
            </a:r>
            <a:endParaRPr lang="en-US" altLang="zh-CN" smtClean="0">
              <a:latin typeface="Comic Sans MS" panose="030F0702030302020204" pitchFamily="66" charset="0"/>
              <a:ea typeface="SimSun" panose="02010600030101010101" pitchFamily="2" charset="-122"/>
            </a:endParaRPr>
          </a:p>
          <a:p>
            <a:endParaRPr lang="zh-CN" altLang="en-US" smtClean="0">
              <a:ea typeface="SimSun" panose="02010600030101010101" pitchFamily="2" charset="-122"/>
            </a:endParaRPr>
          </a:p>
        </p:txBody>
      </p:sp>
      <p:pic>
        <p:nvPicPr>
          <p:cNvPr id="1669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6988" y="2947988"/>
            <a:ext cx="4038600"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zh-CN" smtClean="0">
                <a:ea typeface="SimSun" panose="02010600030101010101" pitchFamily="2" charset="-122"/>
              </a:rPr>
              <a:t>Fragmentation: VF-Partitioning</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67939" name="Rectangle 3"/>
          <p:cNvSpPr>
            <a:spLocks noGrp="1" noChangeArrowheads="1"/>
          </p:cNvSpPr>
          <p:nvPr>
            <p:ph type="body" idx="1"/>
          </p:nvPr>
        </p:nvSpPr>
        <p:spPr>
          <a:xfrm>
            <a:off x="381000" y="1524000"/>
            <a:ext cx="7848600" cy="4495800"/>
          </a:xfrm>
        </p:spPr>
        <p:txBody>
          <a:bodyPr/>
          <a:lstStyle/>
          <a:p>
            <a:pPr>
              <a:lnSpc>
                <a:spcPct val="100000"/>
              </a:lnSpc>
            </a:pPr>
            <a:r>
              <a:rPr lang="en-US" altLang="zh-CN" sz="2200" dirty="0" smtClean="0">
                <a:ea typeface="SimSun" panose="02010600030101010101" pitchFamily="2" charset="-122"/>
              </a:rPr>
              <a:t>Problems in the partitioning algorithm</a:t>
            </a:r>
          </a:p>
          <a:p>
            <a:pPr lvl="1">
              <a:lnSpc>
                <a:spcPct val="100000"/>
              </a:lnSpc>
            </a:pPr>
            <a:r>
              <a:rPr lang="en-US" altLang="zh-CN" sz="2000" dirty="0" smtClean="0">
                <a:solidFill>
                  <a:schemeClr val="accent1"/>
                </a:solidFill>
                <a:ea typeface="SimSun" panose="02010600030101010101" pitchFamily="2" charset="-122"/>
              </a:rPr>
              <a:t>Design of </a:t>
            </a:r>
            <a:r>
              <a:rPr lang="en-US" altLang="zh-CN" sz="2000" i="1" dirty="0" smtClean="0">
                <a:solidFill>
                  <a:schemeClr val="accent1"/>
                </a:solidFill>
                <a:ea typeface="SimSun" panose="02010600030101010101" pitchFamily="2" charset="-122"/>
              </a:rPr>
              <a:t>m-way </a:t>
            </a:r>
            <a:r>
              <a:rPr lang="en-US" altLang="zh-CN" sz="2000" dirty="0" smtClean="0">
                <a:solidFill>
                  <a:schemeClr val="accent1"/>
                </a:solidFill>
                <a:ea typeface="SimSun" panose="02010600030101010101" pitchFamily="2" charset="-122"/>
              </a:rPr>
              <a:t>partitioning</a:t>
            </a:r>
          </a:p>
          <a:p>
            <a:pPr lvl="2">
              <a:lnSpc>
                <a:spcPct val="100000"/>
              </a:lnSpc>
            </a:pPr>
            <a:r>
              <a:rPr lang="en-US" altLang="zh-CN" dirty="0" smtClean="0">
                <a:ea typeface="SimSun" panose="02010600030101010101" pitchFamily="2" charset="-122"/>
              </a:rPr>
              <a:t>Try </a:t>
            </a:r>
            <a:r>
              <a:rPr lang="en-US" altLang="zh-CN" dirty="0" smtClean="0">
                <a:solidFill>
                  <a:srgbClr val="0536D2"/>
                </a:solidFill>
                <a:ea typeface="SimSun" panose="02010600030101010101" pitchFamily="2" charset="-122"/>
              </a:rPr>
              <a:t>1, 2, …, </a:t>
            </a:r>
            <a:r>
              <a:rPr lang="en-US" altLang="zh-CN" i="1" dirty="0" smtClean="0">
                <a:solidFill>
                  <a:srgbClr val="0536D2"/>
                </a:solidFill>
                <a:ea typeface="SimSun" panose="02010600030101010101" pitchFamily="2" charset="-122"/>
              </a:rPr>
              <a:t>m</a:t>
            </a:r>
            <a:r>
              <a:rPr lang="en-US" altLang="zh-CN" dirty="0" smtClean="0">
                <a:solidFill>
                  <a:srgbClr val="0536D2"/>
                </a:solidFill>
                <a:ea typeface="SimSun" panose="02010600030101010101" pitchFamily="2" charset="-122"/>
              </a:rPr>
              <a:t>-1 </a:t>
            </a:r>
            <a:r>
              <a:rPr lang="en-US" altLang="zh-CN" dirty="0" smtClean="0">
                <a:ea typeface="SimSun" panose="02010600030101010101" pitchFamily="2" charset="-122"/>
              </a:rPr>
              <a:t>split points along diagonal, and </a:t>
            </a:r>
            <a:endParaRPr lang="en-US" altLang="zh-CN" dirty="0" smtClean="0">
              <a:latin typeface="Wingdings2" charset="0"/>
              <a:ea typeface="SimSun" panose="02010600030101010101" pitchFamily="2" charset="-122"/>
            </a:endParaRPr>
          </a:p>
          <a:p>
            <a:pPr lvl="3">
              <a:lnSpc>
                <a:spcPct val="100000"/>
              </a:lnSpc>
            </a:pPr>
            <a:r>
              <a:rPr lang="en-US" altLang="zh-CN" dirty="0" smtClean="0">
                <a:ea typeface="SimSun" panose="02010600030101010101" pitchFamily="2" charset="-122"/>
              </a:rPr>
              <a:t>check the best point for each of these</a:t>
            </a:r>
          </a:p>
          <a:p>
            <a:pPr lvl="4">
              <a:lnSpc>
                <a:spcPct val="100000"/>
              </a:lnSpc>
            </a:pPr>
            <a:r>
              <a:rPr lang="en-US" altLang="zh-CN" dirty="0" smtClean="0">
                <a:ea typeface="SimSun" panose="02010600030101010101" pitchFamily="2" charset="-122"/>
              </a:rPr>
              <a:t>problem: </a:t>
            </a:r>
            <a:r>
              <a:rPr lang="en-US" altLang="zh-CN" dirty="0" smtClean="0">
                <a:solidFill>
                  <a:schemeClr val="accent2"/>
                </a:solidFill>
                <a:ea typeface="SimSun" panose="02010600030101010101" pitchFamily="2" charset="-122"/>
              </a:rPr>
              <a:t>its cost has complexity </a:t>
            </a:r>
            <a:r>
              <a:rPr lang="en-US" altLang="zh-CN" i="1" dirty="0" smtClean="0">
                <a:solidFill>
                  <a:schemeClr val="accent2"/>
                </a:solidFill>
                <a:ea typeface="SimSun" panose="02010600030101010101" pitchFamily="2" charset="-122"/>
              </a:rPr>
              <a:t>O</a:t>
            </a:r>
            <a:r>
              <a:rPr lang="en-US" altLang="zh-CN" dirty="0" smtClean="0">
                <a:solidFill>
                  <a:schemeClr val="accent2"/>
                </a:solidFill>
                <a:ea typeface="SimSun" panose="02010600030101010101" pitchFamily="2" charset="-122"/>
              </a:rPr>
              <a:t>(2</a:t>
            </a:r>
            <a:r>
              <a:rPr lang="en-US" altLang="zh-CN" i="1" baseline="30000" dirty="0" smtClean="0">
                <a:solidFill>
                  <a:schemeClr val="accent2"/>
                </a:solidFill>
                <a:ea typeface="SimSun" panose="02010600030101010101" pitchFamily="2" charset="-122"/>
              </a:rPr>
              <a:t>m</a:t>
            </a:r>
            <a:r>
              <a:rPr lang="en-US" altLang="zh-CN" dirty="0" smtClean="0">
                <a:ea typeface="SimSun" panose="02010600030101010101" pitchFamily="2" charset="-122"/>
              </a:rPr>
              <a:t>)</a:t>
            </a:r>
          </a:p>
          <a:p>
            <a:pPr lvl="2">
              <a:lnSpc>
                <a:spcPct val="100000"/>
              </a:lnSpc>
            </a:pPr>
            <a:r>
              <a:rPr lang="en-US" altLang="zh-CN" dirty="0" smtClean="0">
                <a:solidFill>
                  <a:srgbClr val="0536D2"/>
                </a:solidFill>
                <a:ea typeface="SimSun" panose="02010600030101010101" pitchFamily="2" charset="-122"/>
              </a:rPr>
              <a:t>Recursive</a:t>
            </a:r>
            <a:r>
              <a:rPr lang="en-US" altLang="zh-CN" dirty="0" smtClean="0">
                <a:ea typeface="SimSun" panose="02010600030101010101" pitchFamily="2" charset="-122"/>
              </a:rPr>
              <a:t> application of the binary partitioning</a:t>
            </a:r>
          </a:p>
          <a:p>
            <a:pPr lvl="3">
              <a:lnSpc>
                <a:spcPct val="100000"/>
              </a:lnSpc>
            </a:pPr>
            <a:r>
              <a:rPr lang="en-US" altLang="zh-CN" dirty="0" smtClean="0">
                <a:ea typeface="SimSun" panose="02010600030101010101" pitchFamily="2" charset="-122"/>
              </a:rPr>
              <a:t>apply the binary partitioning algorithm to each of the fragment obtained in the previous iteration, recursively</a:t>
            </a:r>
          </a:p>
          <a:p>
            <a:pPr lvl="3">
              <a:lnSpc>
                <a:spcPct val="100000"/>
              </a:lnSpc>
            </a:pPr>
            <a:r>
              <a:rPr lang="en-US" altLang="zh-CN" dirty="0" smtClean="0">
                <a:solidFill>
                  <a:srgbClr val="0536D2"/>
                </a:solidFill>
                <a:ea typeface="SimSun" panose="02010600030101010101" pitchFamily="2" charset="-122"/>
              </a:rPr>
              <a:t>may be better alternative</a:t>
            </a:r>
          </a:p>
          <a:p>
            <a:pPr lvl="1">
              <a:lnSpc>
                <a:spcPct val="100000"/>
              </a:lnSpc>
            </a:pPr>
            <a:endParaRPr lang="en-US" altLang="zh-CN" sz="2000" dirty="0" smtClean="0">
              <a:ea typeface="SimSun" panose="02010600030101010101" pitchFamily="2" charset="-122"/>
            </a:endParaRPr>
          </a:p>
        </p:txBody>
      </p:sp>
      <p:sp>
        <p:nvSpPr>
          <p:cNvPr id="4" name="矩形 3"/>
          <p:cNvSpPr>
            <a:spLocks noChangeArrowheads="1"/>
          </p:cNvSpPr>
          <p:nvPr/>
        </p:nvSpPr>
        <p:spPr bwMode="auto">
          <a:xfrm>
            <a:off x="412750" y="5880100"/>
            <a:ext cx="72151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 typeface="Wingdings" panose="05000000000000000000" pitchFamily="2" charset="2"/>
              <a:buChar char="Ø"/>
            </a:pPr>
            <a:r>
              <a:rPr lang="en-US" altLang="zh-CN" sz="1600">
                <a:ea typeface="SimSun" panose="02010600030101010101" pitchFamily="2" charset="-122"/>
              </a:rPr>
              <a:t>  Refer to Algorithm </a:t>
            </a:r>
            <a:r>
              <a:rPr lang="en-US" altLang="zh-CN" sz="1600" i="1">
                <a:ea typeface="SimSun" panose="02010600030101010101" pitchFamily="2" charset="-122"/>
              </a:rPr>
              <a:t>PARTITION </a:t>
            </a:r>
            <a:r>
              <a:rPr lang="en-US" altLang="zh-CN" sz="1600">
                <a:ea typeface="SimSun" panose="02010600030101010101" pitchFamily="2" charset="-122"/>
              </a:rPr>
              <a:t>in page 111 in the text: </a:t>
            </a:r>
            <a:r>
              <a:rPr lang="en-US" altLang="zh-CN" sz="1600" i="1">
                <a:ea typeface="SimSun" panose="02010600030101010101" pitchFamily="2" charset="-122"/>
              </a:rPr>
              <a:t>O(m</a:t>
            </a:r>
            <a:r>
              <a:rPr lang="en-US" altLang="zh-CN" sz="1600" i="1" baseline="30000">
                <a:ea typeface="SimSun" panose="02010600030101010101" pitchFamily="2" charset="-122"/>
              </a:rPr>
              <a:t>2</a:t>
            </a:r>
            <a:r>
              <a:rPr lang="en-US" altLang="zh-CN" sz="1600" i="1">
                <a:ea typeface="SimSun" panose="02010600030101010101" pitchFamily="2" charset="-12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zh-CN" smtClean="0">
                <a:ea typeface="SimSun" panose="02010600030101010101" pitchFamily="2" charset="-122"/>
              </a:rPr>
              <a:t>Vertical Fragmentation</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69987" name="Rectangle 3"/>
          <p:cNvSpPr>
            <a:spLocks noGrp="1" noChangeArrowheads="1"/>
          </p:cNvSpPr>
          <p:nvPr>
            <p:ph type="body" idx="1"/>
          </p:nvPr>
        </p:nvSpPr>
        <p:spPr>
          <a:xfrm>
            <a:off x="381000" y="1524000"/>
            <a:ext cx="7848600" cy="4800600"/>
          </a:xfrm>
        </p:spPr>
        <p:txBody>
          <a:bodyPr/>
          <a:lstStyle/>
          <a:p>
            <a:r>
              <a:rPr lang="en-US" altLang="zh-CN" dirty="0" smtClean="0">
                <a:ea typeface="SimSun" panose="02010600030101010101" pitchFamily="2" charset="-122"/>
              </a:rPr>
              <a:t>Correctness of the partitioning algorithm</a:t>
            </a:r>
          </a:p>
          <a:p>
            <a:pPr lvl="2"/>
            <a:r>
              <a:rPr lang="en-US" altLang="zh-CN" dirty="0" smtClean="0">
                <a:ea typeface="SimSun" panose="02010600030101010101" pitchFamily="2" charset="-122"/>
              </a:rPr>
              <a:t>generates the vertical partitioning </a:t>
            </a:r>
            <a:r>
              <a:rPr lang="en-US" altLang="zh-CN" i="1" dirty="0" smtClean="0">
                <a:ea typeface="SimSun" panose="02010600030101010101" pitchFamily="2" charset="-122"/>
              </a:rPr>
              <a:t>F</a:t>
            </a:r>
            <a:r>
              <a:rPr lang="en-US" altLang="zh-CN" i="1" baseline="-25000" dirty="0" smtClean="0">
                <a:ea typeface="SimSun" panose="02010600030101010101" pitchFamily="2" charset="-122"/>
              </a:rPr>
              <a:t>R</a:t>
            </a:r>
            <a:r>
              <a:rPr lang="en-US" altLang="zh-CN" dirty="0" smtClean="0">
                <a:ea typeface="SimSun" panose="02010600030101010101" pitchFamily="2" charset="-122"/>
              </a:rPr>
              <a:t>= {</a:t>
            </a:r>
            <a:r>
              <a:rPr lang="en-US" altLang="zh-CN" i="1" dirty="0" smtClean="0">
                <a:ea typeface="SimSun" panose="02010600030101010101" pitchFamily="2" charset="-122"/>
              </a:rPr>
              <a:t>R</a:t>
            </a:r>
            <a:r>
              <a:rPr lang="en-US" altLang="zh-CN" i="1" baseline="-25000" dirty="0" smtClean="0">
                <a:ea typeface="SimSun" panose="02010600030101010101" pitchFamily="2" charset="-122"/>
              </a:rPr>
              <a:t>1</a:t>
            </a:r>
            <a:r>
              <a:rPr lang="en-US" altLang="zh-CN" dirty="0" smtClean="0">
                <a:ea typeface="SimSun" panose="02010600030101010101" pitchFamily="2" charset="-122"/>
              </a:rPr>
              <a:t>, </a:t>
            </a:r>
            <a:r>
              <a:rPr lang="en-US" altLang="zh-CN" i="1" dirty="0" smtClean="0">
                <a:ea typeface="SimSun" panose="02010600030101010101" pitchFamily="2" charset="-122"/>
              </a:rPr>
              <a:t>R</a:t>
            </a:r>
            <a:r>
              <a:rPr lang="en-US" altLang="zh-CN" i="1" baseline="-25000" dirty="0" smtClean="0">
                <a:ea typeface="SimSun" panose="02010600030101010101" pitchFamily="2" charset="-122"/>
              </a:rPr>
              <a:t>2</a:t>
            </a:r>
            <a:r>
              <a:rPr lang="en-US" altLang="zh-CN" dirty="0" smtClean="0">
                <a:ea typeface="SimSun" panose="02010600030101010101" pitchFamily="2" charset="-122"/>
              </a:rPr>
              <a:t>, …, </a:t>
            </a:r>
            <a:r>
              <a:rPr lang="en-US" altLang="zh-CN" i="1" dirty="0" smtClean="0">
                <a:ea typeface="SimSun" panose="02010600030101010101" pitchFamily="2" charset="-122"/>
              </a:rPr>
              <a:t>R</a:t>
            </a:r>
            <a:r>
              <a:rPr lang="en-US" altLang="zh-CN" i="1" baseline="-25000" dirty="0" smtClean="0">
                <a:ea typeface="SimSun" panose="02010600030101010101" pitchFamily="2" charset="-122"/>
              </a:rPr>
              <a:t>r</a:t>
            </a:r>
            <a:r>
              <a:rPr lang="en-US" altLang="zh-CN" dirty="0" smtClean="0">
                <a:ea typeface="SimSun" panose="02010600030101010101" pitchFamily="2" charset="-122"/>
              </a:rPr>
              <a:t>}.</a:t>
            </a:r>
          </a:p>
          <a:p>
            <a:pPr lvl="1"/>
            <a:r>
              <a:rPr lang="en-US" altLang="zh-CN" dirty="0" smtClean="0">
                <a:ea typeface="SimSun" panose="02010600030101010101" pitchFamily="2" charset="-122"/>
              </a:rPr>
              <a:t>Completeness</a:t>
            </a:r>
          </a:p>
          <a:p>
            <a:pPr lvl="2"/>
            <a:r>
              <a:rPr lang="en-US" altLang="zh-CN" dirty="0" smtClean="0">
                <a:ea typeface="SimSun" panose="02010600030101010101" pitchFamily="2" charset="-122"/>
              </a:rPr>
              <a:t>the following should be true for </a:t>
            </a:r>
            <a:r>
              <a:rPr lang="en-US" altLang="zh-CN" i="1" dirty="0" smtClean="0">
                <a:ea typeface="SimSun" panose="02010600030101010101" pitchFamily="2" charset="-122"/>
              </a:rPr>
              <a:t>A </a:t>
            </a:r>
            <a:r>
              <a:rPr lang="en-US" altLang="zh-CN" dirty="0" smtClean="0">
                <a:ea typeface="SimSun" panose="02010600030101010101" pitchFamily="2" charset="-122"/>
              </a:rPr>
              <a:t>:</a:t>
            </a:r>
          </a:p>
          <a:p>
            <a:pPr lvl="3">
              <a:buFont typeface="Wingdings" panose="05000000000000000000" pitchFamily="2" charset="2"/>
              <a:buNone/>
            </a:pPr>
            <a:r>
              <a:rPr lang="en-US" altLang="zh-CN" i="1" dirty="0" smtClean="0">
                <a:ea typeface="SimSun" panose="02010600030101010101" pitchFamily="2" charset="-122"/>
              </a:rPr>
              <a:t>A </a:t>
            </a:r>
            <a:r>
              <a:rPr lang="en-US" altLang="zh-CN" dirty="0" smtClean="0">
                <a:ea typeface="SimSun" panose="02010600030101010101" pitchFamily="2" charset="-122"/>
              </a:rPr>
              <a:t>= </a:t>
            </a:r>
            <a:r>
              <a:rPr lang="en-US" altLang="zh-CN" dirty="0" smtClean="0">
                <a:latin typeface="SymbolMT" charset="-122"/>
                <a:ea typeface="SymbolMT" charset="-122"/>
              </a:rPr>
              <a:t>∪</a:t>
            </a:r>
            <a:r>
              <a:rPr lang="en-US" altLang="zh-CN" i="1" dirty="0" err="1" smtClean="0">
                <a:ea typeface="SimSun" panose="02010600030101010101" pitchFamily="2" charset="-122"/>
              </a:rPr>
              <a:t>A</a:t>
            </a:r>
            <a:r>
              <a:rPr lang="en-US" altLang="zh-CN" i="1" baseline="-25000" dirty="0" err="1" smtClean="0">
                <a:ea typeface="SimSun" panose="02010600030101010101" pitchFamily="2" charset="-122"/>
              </a:rPr>
              <a:t>Ri</a:t>
            </a:r>
            <a:endParaRPr lang="en-US" altLang="zh-CN" i="1" baseline="-25000" dirty="0" smtClean="0">
              <a:ea typeface="SimSun" panose="02010600030101010101" pitchFamily="2" charset="-122"/>
            </a:endParaRPr>
          </a:p>
          <a:p>
            <a:pPr lvl="1"/>
            <a:r>
              <a:rPr lang="en-US" altLang="zh-CN" dirty="0" smtClean="0">
                <a:ea typeface="SimSun" panose="02010600030101010101" pitchFamily="2" charset="-122"/>
              </a:rPr>
              <a:t>Reconstruction</a:t>
            </a:r>
          </a:p>
          <a:p>
            <a:pPr lvl="2"/>
            <a:r>
              <a:rPr lang="en-US" altLang="zh-CN" dirty="0" smtClean="0">
                <a:ea typeface="SimSun" panose="02010600030101010101" pitchFamily="2" charset="-122"/>
              </a:rPr>
              <a:t>reconstruction can be achieved by</a:t>
            </a:r>
          </a:p>
          <a:p>
            <a:pPr lvl="1"/>
            <a:endParaRPr lang="en-US" altLang="zh-CN" dirty="0" smtClean="0">
              <a:ea typeface="SimSun" panose="02010600030101010101" pitchFamily="2" charset="-122"/>
            </a:endParaRPr>
          </a:p>
          <a:p>
            <a:pPr lvl="1"/>
            <a:r>
              <a:rPr lang="en-US" altLang="zh-CN" dirty="0" err="1" smtClean="0">
                <a:ea typeface="SimSun" panose="02010600030101010101" pitchFamily="2" charset="-122"/>
              </a:rPr>
              <a:t>Disjointness</a:t>
            </a:r>
            <a:endParaRPr lang="en-US" altLang="zh-CN" dirty="0" smtClean="0">
              <a:ea typeface="SimSun" panose="02010600030101010101" pitchFamily="2" charset="-122"/>
            </a:endParaRPr>
          </a:p>
          <a:p>
            <a:pPr lvl="2"/>
            <a:r>
              <a:rPr lang="en-US" altLang="zh-CN" dirty="0" smtClean="0">
                <a:ea typeface="SimSun" panose="02010600030101010101" pitchFamily="2" charset="-122"/>
              </a:rPr>
              <a:t>Duplicated keys (or TID’s) are not considered to be overlapping</a:t>
            </a:r>
          </a:p>
        </p:txBody>
      </p:sp>
      <p:graphicFrame>
        <p:nvGraphicFramePr>
          <p:cNvPr id="169988" name="Object 4"/>
          <p:cNvGraphicFramePr>
            <a:graphicFrameLocks noChangeAspect="1"/>
          </p:cNvGraphicFramePr>
          <p:nvPr/>
        </p:nvGraphicFramePr>
        <p:xfrm>
          <a:off x="2057400" y="4267200"/>
          <a:ext cx="2362200" cy="454025"/>
        </p:xfrm>
        <a:graphic>
          <a:graphicData uri="http://schemas.openxmlformats.org/presentationml/2006/ole">
            <mc:AlternateContent xmlns:mc="http://schemas.openxmlformats.org/markup-compatibility/2006">
              <mc:Choice xmlns:v="urn:schemas-microsoft-com:vml" Requires="v">
                <p:oleObj spid="_x0000_s170023" name="位图图像" r:id="rId3" imgW="1685714" imgH="323981" progId="Paint.Picture">
                  <p:embed/>
                </p:oleObj>
              </mc:Choice>
              <mc:Fallback>
                <p:oleObj name="位图图像" r:id="rId3" imgW="1685714" imgH="323981"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267200"/>
                        <a:ext cx="2362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zh-CN" smtClean="0">
                <a:ea typeface="SimSun" panose="02010600030101010101" pitchFamily="2" charset="-122"/>
              </a:rPr>
              <a:t>Hybrid  Fragmentation: HF</a:t>
            </a:r>
            <a:endParaRPr lang="zh-CN" altLang="en-US" smtClean="0">
              <a:ea typeface="SimSun" panose="02010600030101010101" pitchFamily="2" charset="-122"/>
            </a:endParaRPr>
          </a:p>
        </p:txBody>
      </p:sp>
      <p:sp>
        <p:nvSpPr>
          <p:cNvPr id="171011" name="Rectangle 3"/>
          <p:cNvSpPr>
            <a:spLocks noGrp="1" noChangeArrowheads="1"/>
          </p:cNvSpPr>
          <p:nvPr>
            <p:ph type="body" idx="1"/>
          </p:nvPr>
        </p:nvSpPr>
        <p:spPr/>
        <p:txBody>
          <a:bodyPr/>
          <a:lstStyle/>
          <a:p>
            <a:r>
              <a:rPr lang="en-US" altLang="zh-CN" smtClean="0">
                <a:ea typeface="SimSun" panose="02010600030101010101" pitchFamily="2" charset="-122"/>
              </a:rPr>
              <a:t>Hybrid fragmentation:</a:t>
            </a:r>
            <a:r>
              <a:rPr lang="tr-TR" altLang="zh-CN" sz="1800" i="1" smtClean="0">
                <a:solidFill>
                  <a:srgbClr val="0536D2"/>
                </a:solidFill>
              </a:rPr>
              <a:t>Hybrid, mixed, nested</a:t>
            </a:r>
            <a:r>
              <a:rPr lang="tr-TR" altLang="zh-CN" sz="1800" smtClean="0"/>
              <a:t>.</a:t>
            </a:r>
            <a:endParaRPr lang="en-US" altLang="zh-CN" smtClean="0">
              <a:ea typeface="SimSun" panose="02010600030101010101" pitchFamily="2" charset="-122"/>
            </a:endParaRPr>
          </a:p>
          <a:p>
            <a:pPr lvl="1"/>
            <a:r>
              <a:rPr lang="en-US" altLang="zh-CN" smtClean="0">
                <a:ea typeface="SimSun" panose="02010600030101010101" pitchFamily="2" charset="-122"/>
              </a:rPr>
              <a:t>VF may be followed by HF, or vice versa</a:t>
            </a:r>
          </a:p>
          <a:p>
            <a:pPr lvl="2"/>
            <a:r>
              <a:rPr lang="en-US" altLang="zh-CN" smtClean="0">
                <a:ea typeface="SimSun" panose="02010600030101010101" pitchFamily="2" charset="-122"/>
              </a:rPr>
              <a:t>producing a tree-structured partitioning</a:t>
            </a:r>
          </a:p>
          <a:p>
            <a:endParaRPr lang="en-US" altLang="zh-CN" smtClean="0">
              <a:ea typeface="SimSun" panose="02010600030101010101" pitchFamily="2" charset="-122"/>
            </a:endParaRPr>
          </a:p>
          <a:p>
            <a:endParaRPr lang="en-US" altLang="zh-CN" smtClean="0">
              <a:ea typeface="SimSun" panose="02010600030101010101" pitchFamily="2" charset="-122"/>
            </a:endParaRPr>
          </a:p>
          <a:p>
            <a:endParaRPr lang="en-US" altLang="zh-CN" smtClean="0">
              <a:ea typeface="SimSun" panose="02010600030101010101" pitchFamily="2" charset="-122"/>
            </a:endParaRPr>
          </a:p>
          <a:p>
            <a:endParaRPr lang="en-US" altLang="zh-CN" smtClean="0">
              <a:ea typeface="SimSun" panose="02010600030101010101" pitchFamily="2" charset="-122"/>
            </a:endParaRPr>
          </a:p>
          <a:p>
            <a:endParaRPr lang="en-US" altLang="zh-CN" smtClean="0">
              <a:ea typeface="SimSun" panose="02010600030101010101" pitchFamily="2" charset="-122"/>
            </a:endParaRPr>
          </a:p>
          <a:p>
            <a:endParaRPr lang="en-US" altLang="zh-CN" smtClean="0">
              <a:ea typeface="SimSun" panose="02010600030101010101" pitchFamily="2" charset="-122"/>
            </a:endParaRPr>
          </a:p>
          <a:p>
            <a:endParaRPr lang="en-US" altLang="zh-CN" smtClean="0">
              <a:ea typeface="SimSun" panose="02010600030101010101" pitchFamily="2" charset="-122"/>
            </a:endParaRPr>
          </a:p>
          <a:p>
            <a:r>
              <a:rPr lang="en-US" altLang="zh-CN" smtClean="0">
                <a:ea typeface="SimSun" panose="02010600030101010101" pitchFamily="2" charset="-122"/>
              </a:rPr>
              <a:t>Reconstruction of Hybrid Fragmentation</a:t>
            </a:r>
            <a:endParaRPr lang="zh-CN" altLang="en-US" smtClean="0">
              <a:ea typeface="SimSun" panose="02010600030101010101" pitchFamily="2" charset="-122"/>
            </a:endParaRPr>
          </a:p>
        </p:txBody>
      </p:sp>
      <p:graphicFrame>
        <p:nvGraphicFramePr>
          <p:cNvPr id="171012" name="Object 4"/>
          <p:cNvGraphicFramePr>
            <a:graphicFrameLocks noChangeAspect="1"/>
          </p:cNvGraphicFramePr>
          <p:nvPr/>
        </p:nvGraphicFramePr>
        <p:xfrm>
          <a:off x="914400" y="2587625"/>
          <a:ext cx="6126163" cy="3000375"/>
        </p:xfrm>
        <a:graphic>
          <a:graphicData uri="http://schemas.openxmlformats.org/presentationml/2006/ole">
            <mc:AlternateContent xmlns:mc="http://schemas.openxmlformats.org/markup-compatibility/2006">
              <mc:Choice xmlns:v="urn:schemas-microsoft-com:vml" Requires="v">
                <p:oleObj spid="_x0000_s171082" name="位图图像" r:id="rId4" imgW="6125430" imgH="3000000" progId="Paint.Picture">
                  <p:embed/>
                </p:oleObj>
              </mc:Choice>
              <mc:Fallback>
                <p:oleObj name="位图图像" r:id="rId4" imgW="6125430" imgH="3000000"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587625"/>
                        <a:ext cx="612616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086" name="Object 6"/>
          <p:cNvGraphicFramePr>
            <a:graphicFrameLocks noChangeAspect="1"/>
          </p:cNvGraphicFramePr>
          <p:nvPr/>
        </p:nvGraphicFramePr>
        <p:xfrm>
          <a:off x="2286000" y="5943600"/>
          <a:ext cx="3438525" cy="314325"/>
        </p:xfrm>
        <a:graphic>
          <a:graphicData uri="http://schemas.openxmlformats.org/presentationml/2006/ole">
            <mc:AlternateContent xmlns:mc="http://schemas.openxmlformats.org/markup-compatibility/2006">
              <mc:Choice xmlns:v="urn:schemas-microsoft-com:vml" Requires="v">
                <p:oleObj spid="_x0000_s171083" name="位图图像" r:id="rId6" imgW="3438095" imgH="314286" progId="Paint.Picture">
                  <p:embed/>
                </p:oleObj>
              </mc:Choice>
              <mc:Fallback>
                <p:oleObj name="位图图像" r:id="rId6" imgW="3438095" imgH="314286" progId="Paint.Picture">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5943600"/>
                        <a:ext cx="34385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4086"/>
                                        </p:tgtEl>
                                        <p:attrNameLst>
                                          <p:attrName>style.visibility</p:attrName>
                                        </p:attrNameLst>
                                      </p:cBhvr>
                                      <p:to>
                                        <p:strVal val="visible"/>
                                      </p:to>
                                    </p:set>
                                    <p:anim calcmode="lin" valueType="num">
                                      <p:cBhvr additive="base">
                                        <p:cTn id="7" dur="500" fill="hold"/>
                                        <p:tgtEl>
                                          <p:spTgt spid="174086"/>
                                        </p:tgtEl>
                                        <p:attrNameLst>
                                          <p:attrName>ppt_x</p:attrName>
                                        </p:attrNameLst>
                                      </p:cBhvr>
                                      <p:tavLst>
                                        <p:tav tm="0">
                                          <p:val>
                                            <p:strVal val="0-#ppt_w/2"/>
                                          </p:val>
                                        </p:tav>
                                        <p:tav tm="100000">
                                          <p:val>
                                            <p:strVal val="#ppt_x"/>
                                          </p:val>
                                        </p:tav>
                                      </p:tavLst>
                                    </p:anim>
                                    <p:anim calcmode="lin" valueType="num">
                                      <p:cBhvr additive="base">
                                        <p:cTn id="8" dur="500" fill="hold"/>
                                        <p:tgtEl>
                                          <p:spTgt spid="174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AU" altLang="zh-CN" smtClean="0">
                <a:ea typeface="SimSun" panose="02010600030101010101" pitchFamily="2" charset="-122"/>
              </a:rPr>
              <a:t>Outline</a:t>
            </a:r>
            <a:endParaRPr lang="en-US" altLang="zh-CN" smtClean="0">
              <a:ea typeface="SimSun" panose="02010600030101010101" pitchFamily="2" charset="-122"/>
            </a:endParaRPr>
          </a:p>
        </p:txBody>
      </p:sp>
      <p:sp>
        <p:nvSpPr>
          <p:cNvPr id="173059" name="Rectangle 3"/>
          <p:cNvSpPr>
            <a:spLocks noGrp="1" noChangeArrowheads="1"/>
          </p:cNvSpPr>
          <p:nvPr>
            <p:ph type="body" idx="1"/>
          </p:nvPr>
        </p:nvSpPr>
        <p:spPr>
          <a:xfrm>
            <a:off x="609600" y="1524000"/>
            <a:ext cx="8052122" cy="4364038"/>
          </a:xfrm>
        </p:spPr>
        <p:txBody>
          <a:bodyPr/>
          <a:lstStyle/>
          <a:p>
            <a:pPr>
              <a:lnSpc>
                <a:spcPct val="80000"/>
              </a:lnSpc>
              <a:buSzTx/>
              <a:buFont typeface="Wingdings" panose="05000000000000000000" pitchFamily="2" charset="2"/>
              <a:buChar char="n"/>
            </a:pPr>
            <a:r>
              <a:rPr lang="en-AU" altLang="zh-CN" dirty="0" smtClean="0">
                <a:solidFill>
                  <a:srgbClr val="000000"/>
                </a:solidFill>
                <a:ea typeface="SimSun" panose="02010600030101010101" pitchFamily="2" charset="-122"/>
              </a:rPr>
              <a:t> Introduction</a:t>
            </a:r>
          </a:p>
          <a:p>
            <a:pPr>
              <a:lnSpc>
                <a:spcPct val="80000"/>
              </a:lnSpc>
              <a:buSzTx/>
              <a:buFont typeface="Wingdings" panose="05000000000000000000" pitchFamily="2" charset="2"/>
              <a:buChar char="n"/>
            </a:pPr>
            <a:r>
              <a:rPr lang="en-AU" altLang="zh-CN" dirty="0" smtClean="0">
                <a:ea typeface="SimSun" panose="02010600030101010101" pitchFamily="2" charset="-122"/>
              </a:rPr>
              <a:t>Top-down Design Process</a:t>
            </a:r>
          </a:p>
          <a:p>
            <a:pPr>
              <a:lnSpc>
                <a:spcPct val="80000"/>
              </a:lnSpc>
              <a:buSzTx/>
              <a:buFont typeface="Wingdings" panose="05000000000000000000" pitchFamily="2" charset="2"/>
              <a:buChar char="n"/>
            </a:pPr>
            <a:r>
              <a:rPr lang="en-AU" altLang="zh-CN" dirty="0" smtClean="0">
                <a:solidFill>
                  <a:srgbClr val="000000"/>
                </a:solidFill>
                <a:ea typeface="SimSun" panose="02010600030101010101" pitchFamily="2" charset="-122"/>
              </a:rPr>
              <a:t> Distribution Design Issues</a:t>
            </a:r>
          </a:p>
          <a:p>
            <a:pPr>
              <a:lnSpc>
                <a:spcPct val="80000"/>
              </a:lnSpc>
              <a:buSzTx/>
              <a:buFont typeface="Wingdings" panose="05000000000000000000" pitchFamily="2" charset="2"/>
              <a:buChar char="n"/>
            </a:pPr>
            <a:r>
              <a:rPr lang="en-AU" altLang="zh-CN" dirty="0" smtClean="0">
                <a:solidFill>
                  <a:srgbClr val="000000"/>
                </a:solidFill>
                <a:ea typeface="SimSun" panose="02010600030101010101" pitchFamily="2" charset="-122"/>
              </a:rPr>
              <a:t> Data Fragmentation Design</a:t>
            </a:r>
          </a:p>
          <a:p>
            <a:pPr>
              <a:lnSpc>
                <a:spcPct val="80000"/>
              </a:lnSpc>
              <a:buClr>
                <a:schemeClr val="accent2"/>
              </a:buClr>
              <a:buSzTx/>
              <a:buFont typeface="Wingdings" panose="05000000000000000000" pitchFamily="2" charset="2"/>
              <a:buChar char="n"/>
            </a:pPr>
            <a:r>
              <a:rPr lang="en-AU" altLang="zh-CN" dirty="0" smtClean="0">
                <a:solidFill>
                  <a:schemeClr val="accent2"/>
                </a:solidFill>
                <a:ea typeface="SimSun" panose="02010600030101010101" pitchFamily="2" charset="-122"/>
              </a:rPr>
              <a:t> Data Allocation Design</a:t>
            </a:r>
            <a:r>
              <a:rPr lang="zh-CN" altLang="en-US" dirty="0" smtClean="0">
                <a:solidFill>
                  <a:schemeClr val="accent2"/>
                </a:solidFill>
                <a:ea typeface="SimSun" panose="02010600030101010101" pitchFamily="2" charset="-122"/>
              </a:rPr>
              <a:t>（物理存储设计）</a:t>
            </a:r>
            <a:endParaRPr lang="en-AU" altLang="zh-CN" dirty="0" smtClean="0">
              <a:solidFill>
                <a:schemeClr val="accent2"/>
              </a:solidFill>
              <a:ea typeface="SimSun" panose="02010600030101010101" pitchFamily="2" charset="-122"/>
            </a:endParaRPr>
          </a:p>
          <a:p>
            <a:pPr lvl="1">
              <a:lnSpc>
                <a:spcPct val="80000"/>
              </a:lnSpc>
              <a:buSzTx/>
              <a:buFont typeface="Wingdings" panose="05000000000000000000" pitchFamily="2" charset="2"/>
              <a:buChar char="u"/>
            </a:pPr>
            <a:r>
              <a:rPr lang="en-AU" altLang="zh-CN" dirty="0">
                <a:solidFill>
                  <a:schemeClr val="accent2"/>
                </a:solidFill>
                <a:ea typeface="SimSun" panose="02010600030101010101" pitchFamily="2" charset="-122"/>
              </a:rPr>
              <a:t>Introduction</a:t>
            </a:r>
          </a:p>
          <a:p>
            <a:pPr lvl="1">
              <a:lnSpc>
                <a:spcPct val="80000"/>
              </a:lnSpc>
              <a:buSzTx/>
              <a:buFont typeface="Wingdings" panose="05000000000000000000" pitchFamily="2" charset="2"/>
              <a:buChar char="u"/>
            </a:pPr>
            <a:r>
              <a:rPr lang="en-US" altLang="zh-CN" dirty="0">
                <a:ea typeface="SimSun" panose="02010600030101010101" pitchFamily="2" charset="-122"/>
              </a:rPr>
              <a:t>Information Requirements</a:t>
            </a:r>
          </a:p>
          <a:p>
            <a:pPr lvl="1">
              <a:lnSpc>
                <a:spcPct val="80000"/>
              </a:lnSpc>
              <a:buSzTx/>
              <a:buFont typeface="Wingdings" panose="05000000000000000000" pitchFamily="2" charset="2"/>
              <a:buChar char="u"/>
            </a:pPr>
            <a:r>
              <a:rPr lang="en-US" altLang="zh-CN" dirty="0">
                <a:ea typeface="SimSun" panose="02010600030101010101" pitchFamily="2" charset="-122"/>
              </a:rPr>
              <a:t>Allocation Models</a:t>
            </a:r>
          </a:p>
          <a:p>
            <a:pPr lvl="1">
              <a:lnSpc>
                <a:spcPct val="80000"/>
              </a:lnSpc>
              <a:buSzTx/>
              <a:buFont typeface="Wingdings" panose="05000000000000000000" pitchFamily="2" charset="2"/>
              <a:buChar char="u"/>
            </a:pPr>
            <a:r>
              <a:rPr lang="en-US" altLang="zh-CN" dirty="0">
                <a:ea typeface="SimSun" panose="02010600030101010101" pitchFamily="2" charset="-122"/>
              </a:rPr>
              <a:t>Database </a:t>
            </a:r>
            <a:r>
              <a:rPr lang="en-US" altLang="zh-CN" dirty="0" err="1">
                <a:ea typeface="SimSun" panose="02010600030101010101" pitchFamily="2" charset="-122"/>
              </a:rPr>
              <a:t>Sharding</a:t>
            </a:r>
            <a:endParaRPr lang="en-AU" altLang="zh-CN" dirty="0" smtClean="0">
              <a:solidFill>
                <a:schemeClr val="accent2"/>
              </a:solidFill>
              <a:ea typeface="SimSun" panose="02010600030101010101" pitchFamily="2" charset="-122"/>
            </a:endParaRPr>
          </a:p>
          <a:p>
            <a:pPr>
              <a:lnSpc>
                <a:spcPct val="80000"/>
              </a:lnSpc>
              <a:buSzTx/>
              <a:buFont typeface="Wingdings" panose="05000000000000000000" pitchFamily="2" charset="2"/>
              <a:buChar char="n"/>
            </a:pPr>
            <a:r>
              <a:rPr lang="en-US" altLang="zh-CN" dirty="0" smtClean="0">
                <a:ea typeface="SimSun" panose="02010600030101010101" pitchFamily="2" charset="-122"/>
              </a:rPr>
              <a:t> Data Directory</a:t>
            </a:r>
          </a:p>
          <a:p>
            <a:pPr>
              <a:lnSpc>
                <a:spcPct val="80000"/>
              </a:lnSpc>
              <a:buSzTx/>
              <a:buFont typeface="Wingdings" panose="05000000000000000000" pitchFamily="2" charset="2"/>
              <a:buChar char="n"/>
            </a:pPr>
            <a:r>
              <a:rPr lang="en-US" altLang="zh-CN" dirty="0" smtClean="0">
                <a:ea typeface="SimSun" panose="02010600030101010101" pitchFamily="2" charset="-122"/>
              </a:rPr>
              <a:t>Summary</a:t>
            </a:r>
            <a:endParaRPr lang="en-AU" altLang="zh-CN" dirty="0"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zh-CN" dirty="0" smtClean="0">
                <a:ea typeface="SimSun" panose="02010600030101010101" pitchFamily="2" charset="-122"/>
              </a:rPr>
              <a:t>Data (Fragment) Allocation</a:t>
            </a:r>
            <a:endParaRPr lang="zh-CN" altLang="en-US" sz="2400" dirty="0" smtClean="0">
              <a:ea typeface="SimSun" panose="02010600030101010101" pitchFamily="2" charset="-122"/>
            </a:endParaRPr>
          </a:p>
        </p:txBody>
      </p:sp>
      <p:sp>
        <p:nvSpPr>
          <p:cNvPr id="175107" name="Rectangle 4"/>
          <p:cNvSpPr>
            <a:spLocks noGrp="1" noChangeArrowheads="1"/>
          </p:cNvSpPr>
          <p:nvPr>
            <p:ph type="body" idx="1"/>
          </p:nvPr>
        </p:nvSpPr>
        <p:spPr>
          <a:xfrm>
            <a:off x="452438" y="1292225"/>
            <a:ext cx="7489204" cy="2520181"/>
          </a:xfrm>
          <a:noFill/>
        </p:spPr>
        <p:txBody>
          <a:bodyPr/>
          <a:lstStyle/>
          <a:p>
            <a:pPr>
              <a:buFont typeface="Wingdings" panose="05000000000000000000" pitchFamily="2" charset="2"/>
              <a:buNone/>
            </a:pPr>
            <a:r>
              <a:rPr lang="en-US" altLang="zh-CN" dirty="0" smtClean="0">
                <a:ea typeface="SimSun" panose="02010600030101010101" pitchFamily="2" charset="-122"/>
              </a:rPr>
              <a:t>Example:   EMP(</a:t>
            </a:r>
            <a:r>
              <a:rPr lang="en-US" altLang="zh-CN" u="sng" dirty="0" smtClean="0">
                <a:solidFill>
                  <a:schemeClr val="accent2"/>
                </a:solidFill>
                <a:ea typeface="SimSun" panose="02010600030101010101" pitchFamily="2" charset="-122"/>
              </a:rPr>
              <a:t>ENO</a:t>
            </a:r>
            <a:r>
              <a:rPr lang="en-US" altLang="zh-CN" dirty="0" smtClean="0">
                <a:ea typeface="SimSun" panose="02010600030101010101" pitchFamily="2" charset="-122"/>
              </a:rPr>
              <a:t>,ENAME,LOC,SAL) </a:t>
            </a:r>
            <a:r>
              <a:rPr lang="en-US" altLang="zh-CN" dirty="0" smtClean="0">
                <a:ea typeface="SimSun" panose="02010600030101010101" pitchFamily="2" charset="-122"/>
                <a:sym typeface="Symbol" panose="05050102010706020507" pitchFamily="18" charset="2"/>
              </a:rPr>
              <a:t></a:t>
            </a:r>
          </a:p>
          <a:p>
            <a:pPr>
              <a:lnSpc>
                <a:spcPct val="60000"/>
              </a:lnSpc>
              <a:buFont typeface="Wingdings" panose="05000000000000000000" pitchFamily="2" charset="2"/>
              <a:buNone/>
            </a:pPr>
            <a:r>
              <a:rPr lang="en-US" altLang="zh-CN" dirty="0" smtClean="0">
                <a:ea typeface="SimSun" panose="02010600030101010101" pitchFamily="2" charset="-122"/>
              </a:rPr>
              <a:t>		F</a:t>
            </a:r>
            <a:r>
              <a:rPr lang="en-US" altLang="zh-CN" sz="1600" dirty="0" smtClean="0">
                <a:ea typeface="SimSun" panose="02010600030101010101" pitchFamily="2" charset="-122"/>
              </a:rPr>
              <a:t>1</a:t>
            </a:r>
            <a:r>
              <a:rPr lang="en-US" altLang="zh-CN" dirty="0" smtClean="0">
                <a:ea typeface="SimSun" panose="02010600030101010101" pitchFamily="2" charset="-122"/>
              </a:rPr>
              <a:t> = </a:t>
            </a:r>
            <a:r>
              <a:rPr lang="en-US" altLang="zh-CN" sz="4000" baseline="-25000" dirty="0" smtClean="0">
                <a:solidFill>
                  <a:schemeClr val="accent2"/>
                </a:solidFill>
                <a:ea typeface="SimSun" panose="02010600030101010101" pitchFamily="2" charset="-122"/>
                <a:sym typeface="Symbol" panose="05050102010706020507" pitchFamily="18" charset="2"/>
              </a:rPr>
              <a:t></a:t>
            </a:r>
            <a:r>
              <a:rPr lang="en-US" altLang="zh-CN" sz="1600" baseline="-25000" dirty="0" err="1" smtClean="0">
                <a:solidFill>
                  <a:schemeClr val="accent2"/>
                </a:solidFill>
                <a:ea typeface="SimSun" panose="02010600030101010101" pitchFamily="2" charset="-122"/>
                <a:sym typeface="Symbol" panose="05050102010706020507" pitchFamily="18" charset="2"/>
              </a:rPr>
              <a:t>loc</a:t>
            </a:r>
            <a:r>
              <a:rPr lang="en-US" altLang="zh-CN" sz="1600" baseline="-25000" dirty="0" smtClean="0">
                <a:solidFill>
                  <a:schemeClr val="accent2"/>
                </a:solidFill>
                <a:ea typeface="SimSun" panose="02010600030101010101" pitchFamily="2" charset="-122"/>
                <a:sym typeface="Symbol" panose="05050102010706020507" pitchFamily="18" charset="2"/>
              </a:rPr>
              <a:t>=Sa</a:t>
            </a:r>
            <a:r>
              <a:rPr lang="en-US" altLang="zh-CN" sz="1600" dirty="0" smtClean="0">
                <a:ea typeface="SimSun" panose="02010600030101010101" pitchFamily="2" charset="-122"/>
                <a:sym typeface="Symbol" panose="05050102010706020507" pitchFamily="18" charset="2"/>
              </a:rPr>
              <a:t> </a:t>
            </a:r>
            <a:r>
              <a:rPr lang="en-US" altLang="zh-CN" dirty="0" smtClean="0">
                <a:ea typeface="SimSun" panose="02010600030101010101" pitchFamily="2" charset="-122"/>
                <a:sym typeface="Symbol" panose="05050102010706020507" pitchFamily="18" charset="2"/>
              </a:rPr>
              <a:t>EMP ; </a:t>
            </a:r>
            <a:r>
              <a:rPr lang="en-US" altLang="zh-CN" dirty="0" smtClean="0">
                <a:ea typeface="SimSun" panose="02010600030101010101" pitchFamily="2" charset="-122"/>
              </a:rPr>
              <a:t>F</a:t>
            </a:r>
            <a:r>
              <a:rPr lang="en-US" altLang="zh-CN" sz="1600" dirty="0" smtClean="0">
                <a:ea typeface="SimSun" panose="02010600030101010101" pitchFamily="2" charset="-122"/>
              </a:rPr>
              <a:t>2</a:t>
            </a:r>
            <a:r>
              <a:rPr lang="en-US" altLang="zh-CN" dirty="0" smtClean="0">
                <a:ea typeface="SimSun" panose="02010600030101010101" pitchFamily="2" charset="-122"/>
              </a:rPr>
              <a:t> = </a:t>
            </a:r>
            <a:r>
              <a:rPr lang="en-US" altLang="zh-CN" sz="4000" baseline="-25000" dirty="0" smtClean="0">
                <a:ea typeface="SimSun" panose="02010600030101010101" pitchFamily="2" charset="-122"/>
                <a:sym typeface="Symbol" panose="05050102010706020507" pitchFamily="18" charset="2"/>
              </a:rPr>
              <a:t></a:t>
            </a:r>
            <a:r>
              <a:rPr lang="en-US" altLang="zh-CN" sz="1600" baseline="-25000" dirty="0" err="1" smtClean="0">
                <a:solidFill>
                  <a:schemeClr val="accent2"/>
                </a:solidFill>
                <a:ea typeface="SimSun" panose="02010600030101010101" pitchFamily="2" charset="-122"/>
                <a:sym typeface="Symbol" panose="05050102010706020507" pitchFamily="18" charset="2"/>
              </a:rPr>
              <a:t>loc</a:t>
            </a:r>
            <a:r>
              <a:rPr lang="en-US" altLang="zh-CN" sz="1600" baseline="-25000" dirty="0" smtClean="0">
                <a:solidFill>
                  <a:schemeClr val="accent2"/>
                </a:solidFill>
                <a:ea typeface="SimSun" panose="02010600030101010101" pitchFamily="2" charset="-122"/>
                <a:sym typeface="Symbol" panose="05050102010706020507" pitchFamily="18" charset="2"/>
              </a:rPr>
              <a:t>=Sb</a:t>
            </a:r>
            <a:r>
              <a:rPr lang="en-US" altLang="zh-CN" sz="1600" dirty="0" smtClean="0">
                <a:ea typeface="SimSun" panose="02010600030101010101" pitchFamily="2" charset="-122"/>
                <a:sym typeface="Symbol" panose="05050102010706020507" pitchFamily="18" charset="2"/>
              </a:rPr>
              <a:t> </a:t>
            </a:r>
            <a:r>
              <a:rPr lang="en-US" altLang="zh-CN" dirty="0" smtClean="0">
                <a:ea typeface="SimSun" panose="02010600030101010101" pitchFamily="2" charset="-122"/>
                <a:sym typeface="Symbol" panose="05050102010706020507" pitchFamily="18" charset="2"/>
              </a:rPr>
              <a:t>EMP</a:t>
            </a:r>
            <a:r>
              <a:rPr lang="en-US" altLang="zh-CN" dirty="0" smtClean="0">
                <a:ea typeface="SimSun" panose="02010600030101010101" pitchFamily="2" charset="-122"/>
              </a:rPr>
              <a:t> </a:t>
            </a:r>
          </a:p>
          <a:p>
            <a:pPr>
              <a:lnSpc>
                <a:spcPct val="60000"/>
              </a:lnSpc>
              <a:buFont typeface="Wingdings" panose="05000000000000000000" pitchFamily="2" charset="2"/>
              <a:buNone/>
            </a:pPr>
            <a:endParaRPr lang="en-US" altLang="zh-CN" dirty="0" smtClean="0">
              <a:ea typeface="SimSun" panose="02010600030101010101" pitchFamily="2" charset="-122"/>
            </a:endParaRPr>
          </a:p>
          <a:p>
            <a:pPr>
              <a:buFont typeface="Wingdings" panose="05000000000000000000" pitchFamily="2" charset="2"/>
              <a:buNone/>
            </a:pPr>
            <a:r>
              <a:rPr lang="en-US" altLang="zh-CN" dirty="0" smtClean="0">
                <a:ea typeface="SimSun" panose="02010600030101010101" pitchFamily="2" charset="-122"/>
              </a:rPr>
              <a:t>	</a:t>
            </a:r>
            <a:r>
              <a:rPr lang="en-US" altLang="zh-CN" dirty="0" err="1" smtClean="0">
                <a:ea typeface="SimSun" panose="02010600030101010101" pitchFamily="2" charset="-122"/>
              </a:rPr>
              <a:t>Q</a:t>
            </a:r>
            <a:r>
              <a:rPr lang="en-US" altLang="zh-CN" baseline="-25000" dirty="0" err="1" smtClean="0">
                <a:ea typeface="SimSun" panose="02010600030101010101" pitchFamily="2" charset="-122"/>
              </a:rPr>
              <a:t>a</a:t>
            </a:r>
            <a:r>
              <a:rPr lang="en-US" altLang="zh-CN" dirty="0" smtClean="0">
                <a:ea typeface="SimSun" panose="02010600030101010101" pitchFamily="2" charset="-122"/>
              </a:rPr>
              <a:t>: select </a:t>
            </a:r>
            <a:r>
              <a:rPr lang="en-US" altLang="zh-CN" dirty="0" smtClean="0">
                <a:latin typeface="Tahoma" panose="020B0604030504040204" pitchFamily="34" charset="0"/>
                <a:ea typeface="SimSun" panose="02010600030101010101" pitchFamily="2" charset="-122"/>
              </a:rPr>
              <a:t>…</a:t>
            </a:r>
            <a:r>
              <a:rPr lang="en-US" altLang="zh-CN" dirty="0" smtClean="0">
                <a:ea typeface="SimSun" panose="02010600030101010101" pitchFamily="2" charset="-122"/>
              </a:rPr>
              <a:t> where </a:t>
            </a:r>
            <a:r>
              <a:rPr lang="en-US" altLang="zh-CN" dirty="0" err="1" smtClean="0">
                <a:solidFill>
                  <a:schemeClr val="accent2"/>
                </a:solidFill>
                <a:ea typeface="SimSun" panose="02010600030101010101" pitchFamily="2" charset="-122"/>
              </a:rPr>
              <a:t>loc</a:t>
            </a:r>
            <a:r>
              <a:rPr lang="en-US" altLang="zh-CN" dirty="0" smtClean="0">
                <a:solidFill>
                  <a:schemeClr val="accent2"/>
                </a:solidFill>
                <a:ea typeface="SimSun" panose="02010600030101010101" pitchFamily="2" charset="-122"/>
              </a:rPr>
              <a:t>=S</a:t>
            </a:r>
            <a:r>
              <a:rPr lang="en-US" altLang="zh-CN" baseline="-25000" dirty="0" smtClean="0">
                <a:solidFill>
                  <a:schemeClr val="accent2"/>
                </a:solidFill>
                <a:ea typeface="SimSun" panose="02010600030101010101" pitchFamily="2" charset="-122"/>
              </a:rPr>
              <a:t>a</a:t>
            </a:r>
            <a:r>
              <a:rPr lang="en-US" altLang="zh-CN" dirty="0" smtClean="0">
                <a:ea typeface="SimSun" panose="02010600030101010101" pitchFamily="2" charset="-122"/>
              </a:rPr>
              <a:t>...</a:t>
            </a:r>
          </a:p>
          <a:p>
            <a:pPr>
              <a:buFont typeface="Wingdings" panose="05000000000000000000" pitchFamily="2" charset="2"/>
              <a:buNone/>
            </a:pPr>
            <a:r>
              <a:rPr lang="en-US" altLang="zh-CN" dirty="0" smtClean="0">
                <a:ea typeface="SimSun" panose="02010600030101010101" pitchFamily="2" charset="-122"/>
              </a:rPr>
              <a:t>	</a:t>
            </a:r>
            <a:r>
              <a:rPr lang="en-US" altLang="zh-CN" dirty="0" err="1" smtClean="0">
                <a:ea typeface="SimSun" panose="02010600030101010101" pitchFamily="2" charset="-122"/>
              </a:rPr>
              <a:t>Q</a:t>
            </a:r>
            <a:r>
              <a:rPr lang="en-US" altLang="zh-CN" baseline="-25000" dirty="0" err="1" smtClean="0">
                <a:ea typeface="SimSun" panose="02010600030101010101" pitchFamily="2" charset="-122"/>
              </a:rPr>
              <a:t>b</a:t>
            </a:r>
            <a:r>
              <a:rPr lang="en-US" altLang="zh-CN" dirty="0" smtClean="0">
                <a:ea typeface="SimSun" panose="02010600030101010101" pitchFamily="2" charset="-122"/>
              </a:rPr>
              <a:t>: select </a:t>
            </a:r>
            <a:r>
              <a:rPr lang="en-US" altLang="zh-CN" dirty="0" smtClean="0">
                <a:latin typeface="Tahoma" panose="020B0604030504040204" pitchFamily="34" charset="0"/>
                <a:ea typeface="SimSun" panose="02010600030101010101" pitchFamily="2" charset="-122"/>
              </a:rPr>
              <a:t>…</a:t>
            </a:r>
            <a:r>
              <a:rPr lang="en-US" altLang="zh-CN" dirty="0" smtClean="0">
                <a:ea typeface="SimSun" panose="02010600030101010101" pitchFamily="2" charset="-122"/>
              </a:rPr>
              <a:t> where </a:t>
            </a:r>
            <a:r>
              <a:rPr lang="en-US" altLang="zh-CN" dirty="0" err="1" smtClean="0">
                <a:solidFill>
                  <a:schemeClr val="accent2"/>
                </a:solidFill>
                <a:ea typeface="SimSun" panose="02010600030101010101" pitchFamily="2" charset="-122"/>
              </a:rPr>
              <a:t>loc</a:t>
            </a:r>
            <a:r>
              <a:rPr lang="en-US" altLang="zh-CN" dirty="0" smtClean="0">
                <a:solidFill>
                  <a:schemeClr val="accent2"/>
                </a:solidFill>
                <a:ea typeface="SimSun" panose="02010600030101010101" pitchFamily="2" charset="-122"/>
              </a:rPr>
              <a:t>=S</a:t>
            </a:r>
            <a:r>
              <a:rPr lang="en-US" altLang="zh-CN" baseline="-25000" dirty="0" smtClean="0">
                <a:solidFill>
                  <a:schemeClr val="accent2"/>
                </a:solidFill>
                <a:ea typeface="SimSun" panose="02010600030101010101" pitchFamily="2" charset="-122"/>
              </a:rPr>
              <a:t>b</a:t>
            </a:r>
            <a:r>
              <a:rPr lang="en-US" altLang="zh-CN" dirty="0" smtClean="0">
                <a:latin typeface="Tahoma" panose="020B0604030504040204" pitchFamily="34" charset="0"/>
                <a:ea typeface="SimSun" panose="02010600030101010101" pitchFamily="2" charset="-122"/>
              </a:rPr>
              <a:t>…</a:t>
            </a:r>
            <a:endParaRPr lang="en-US" altLang="zh-CN" dirty="0" smtClean="0">
              <a:ea typeface="SimSun" panose="02010600030101010101" pitchFamily="2" charset="-122"/>
            </a:endParaRPr>
          </a:p>
          <a:p>
            <a:pPr>
              <a:buFont typeface="Wingdings" panose="05000000000000000000" pitchFamily="2" charset="2"/>
              <a:buNone/>
            </a:pPr>
            <a:endParaRPr lang="en-US" altLang="zh-CN" dirty="0" smtClean="0">
              <a:ea typeface="SimSun" panose="02010600030101010101" pitchFamily="2" charset="-122"/>
            </a:endParaRPr>
          </a:p>
          <a:p>
            <a:pPr>
              <a:buFont typeface="Wingdings" panose="05000000000000000000" pitchFamily="2" charset="2"/>
              <a:buNone/>
            </a:pPr>
            <a:endParaRPr lang="en-US" altLang="zh-CN" dirty="0" smtClean="0">
              <a:ea typeface="SimSun" panose="02010600030101010101" pitchFamily="2" charset="-122"/>
            </a:endParaRPr>
          </a:p>
          <a:p>
            <a:pPr>
              <a:buFont typeface="Wingdings" panose="05000000000000000000" pitchFamily="2" charset="2"/>
              <a:buNone/>
            </a:pPr>
            <a:endParaRPr lang="zh-CN" altLang="en-US" dirty="0" smtClean="0">
              <a:ea typeface="SimSun" panose="02010600030101010101" pitchFamily="2" charset="-122"/>
            </a:endParaRPr>
          </a:p>
        </p:txBody>
      </p:sp>
      <p:sp>
        <p:nvSpPr>
          <p:cNvPr id="175108" name="Rectangle 5"/>
          <p:cNvSpPr>
            <a:spLocks noChangeArrowheads="1"/>
          </p:cNvSpPr>
          <p:nvPr/>
        </p:nvSpPr>
        <p:spPr bwMode="auto">
          <a:xfrm>
            <a:off x="923925" y="4964113"/>
            <a:ext cx="1371600" cy="381000"/>
          </a:xfrm>
          <a:prstGeom prst="rect">
            <a:avLst/>
          </a:prstGeom>
          <a:solidFill>
            <a:schemeClr val="bg1"/>
          </a:solidFill>
          <a:ln w="9525">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zh-CN" sz="3200" b="0" dirty="0">
                <a:latin typeface="Tahoma" panose="020B0604030504040204" pitchFamily="34" charset="0"/>
                <a:ea typeface="SimSun" panose="02010600030101010101" pitchFamily="2" charset="-122"/>
              </a:rPr>
              <a:t>Site </a:t>
            </a:r>
            <a:r>
              <a:rPr lang="en-US" altLang="zh-CN" sz="3200" b="0" dirty="0">
                <a:solidFill>
                  <a:schemeClr val="accent2"/>
                </a:solidFill>
                <a:latin typeface="Tahoma" panose="020B0604030504040204" pitchFamily="34" charset="0"/>
                <a:ea typeface="SimSun" panose="02010600030101010101" pitchFamily="2" charset="-122"/>
              </a:rPr>
              <a:t>a</a:t>
            </a:r>
          </a:p>
        </p:txBody>
      </p:sp>
      <p:sp>
        <p:nvSpPr>
          <p:cNvPr id="175109" name="Rectangle 6"/>
          <p:cNvSpPr>
            <a:spLocks noChangeArrowheads="1"/>
          </p:cNvSpPr>
          <p:nvPr/>
        </p:nvSpPr>
        <p:spPr bwMode="auto">
          <a:xfrm>
            <a:off x="5724525" y="4887913"/>
            <a:ext cx="1371600" cy="381000"/>
          </a:xfrm>
          <a:prstGeom prst="rect">
            <a:avLst/>
          </a:prstGeom>
          <a:solidFill>
            <a:schemeClr val="bg1"/>
          </a:solidFill>
          <a:ln w="9525">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zh-CN" sz="3200" b="0" dirty="0">
                <a:latin typeface="Tahoma" panose="020B0604030504040204" pitchFamily="34" charset="0"/>
                <a:ea typeface="SimSun" panose="02010600030101010101" pitchFamily="2" charset="-122"/>
              </a:rPr>
              <a:t>Site </a:t>
            </a:r>
            <a:r>
              <a:rPr lang="en-US" altLang="zh-CN" sz="3200" b="0" dirty="0">
                <a:solidFill>
                  <a:schemeClr val="accent2"/>
                </a:solidFill>
                <a:latin typeface="Tahoma" panose="020B0604030504040204" pitchFamily="34" charset="0"/>
                <a:ea typeface="SimSun" panose="02010600030101010101" pitchFamily="2" charset="-122"/>
              </a:rPr>
              <a:t>b</a:t>
            </a:r>
          </a:p>
        </p:txBody>
      </p:sp>
      <p:sp>
        <p:nvSpPr>
          <p:cNvPr id="175110" name="Oval 7"/>
          <p:cNvSpPr>
            <a:spLocks noChangeArrowheads="1"/>
          </p:cNvSpPr>
          <p:nvPr/>
        </p:nvSpPr>
        <p:spPr bwMode="auto">
          <a:xfrm>
            <a:off x="2828925" y="3668713"/>
            <a:ext cx="2667000" cy="1295400"/>
          </a:xfrm>
          <a:prstGeom prst="ellipse">
            <a:avLst/>
          </a:prstGeom>
          <a:solidFill>
            <a:schemeClr val="bg1"/>
          </a:solidFill>
          <a:ln w="9525">
            <a:solidFill>
              <a:schemeClr val="tx1"/>
            </a:solidFill>
            <a:round/>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zh-CN" sz="3200" b="0">
                <a:latin typeface="Tahoma" panose="020B0604030504040204" pitchFamily="34" charset="0"/>
                <a:ea typeface="SimSun" panose="02010600030101010101" pitchFamily="2" charset="-122"/>
              </a:rPr>
              <a:t>Where do </a:t>
            </a:r>
          </a:p>
          <a:p>
            <a:pPr algn="ctr" eaLnBrk="1" hangingPunct="1">
              <a:lnSpc>
                <a:spcPct val="100000"/>
              </a:lnSpc>
              <a:spcBef>
                <a:spcPct val="0"/>
              </a:spcBef>
              <a:buClrTx/>
              <a:buSzTx/>
              <a:buFontTx/>
              <a:buNone/>
            </a:pPr>
            <a:r>
              <a:rPr lang="en-US" altLang="zh-CN" sz="3200" b="0">
                <a:latin typeface="Tahoma" panose="020B0604030504040204" pitchFamily="34" charset="0"/>
                <a:ea typeface="SimSun" panose="02010600030101010101" pitchFamily="2" charset="-122"/>
              </a:rPr>
              <a:t>F</a:t>
            </a:r>
            <a:r>
              <a:rPr lang="en-US" altLang="zh-CN" b="0" baseline="-25000">
                <a:latin typeface="Tahoma" panose="020B0604030504040204" pitchFamily="34" charset="0"/>
                <a:ea typeface="SimSun" panose="02010600030101010101" pitchFamily="2" charset="-122"/>
              </a:rPr>
              <a:t>1</a:t>
            </a:r>
            <a:r>
              <a:rPr lang="en-US" altLang="zh-CN" sz="3200" b="0">
                <a:latin typeface="Tahoma" panose="020B0604030504040204" pitchFamily="34" charset="0"/>
                <a:ea typeface="SimSun" panose="02010600030101010101" pitchFamily="2" charset="-122"/>
              </a:rPr>
              <a:t>,F</a:t>
            </a:r>
            <a:r>
              <a:rPr lang="en-US" altLang="zh-CN" b="0" baseline="-25000">
                <a:latin typeface="Tahoma" panose="020B0604030504040204" pitchFamily="34" charset="0"/>
                <a:ea typeface="SimSun" panose="02010600030101010101" pitchFamily="2" charset="-122"/>
              </a:rPr>
              <a:t>2</a:t>
            </a:r>
            <a:r>
              <a:rPr lang="en-US" altLang="zh-CN" sz="3200" b="0">
                <a:latin typeface="Tahoma" panose="020B0604030504040204" pitchFamily="34" charset="0"/>
                <a:ea typeface="SimSun" panose="02010600030101010101" pitchFamily="2" charset="-122"/>
              </a:rPr>
              <a:t> go?</a:t>
            </a:r>
          </a:p>
        </p:txBody>
      </p:sp>
      <p:sp>
        <p:nvSpPr>
          <p:cNvPr id="175111" name="Line 8"/>
          <p:cNvSpPr>
            <a:spLocks noChangeShapeType="1"/>
          </p:cNvSpPr>
          <p:nvPr/>
        </p:nvSpPr>
        <p:spPr bwMode="auto">
          <a:xfrm flipH="1">
            <a:off x="2219325" y="4430713"/>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112" name="Line 9"/>
          <p:cNvSpPr>
            <a:spLocks noChangeShapeType="1"/>
          </p:cNvSpPr>
          <p:nvPr/>
        </p:nvSpPr>
        <p:spPr bwMode="auto">
          <a:xfrm>
            <a:off x="5495925" y="4430713"/>
            <a:ext cx="838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113" name="Line 10"/>
          <p:cNvSpPr>
            <a:spLocks noChangeShapeType="1"/>
          </p:cNvSpPr>
          <p:nvPr/>
        </p:nvSpPr>
        <p:spPr bwMode="auto">
          <a:xfrm>
            <a:off x="4124325" y="4964113"/>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8" name="Text Box 11"/>
          <p:cNvSpPr txBox="1">
            <a:spLocks noChangeArrowheads="1"/>
          </p:cNvSpPr>
          <p:nvPr/>
        </p:nvSpPr>
        <p:spPr bwMode="auto">
          <a:xfrm>
            <a:off x="3173413" y="5465763"/>
            <a:ext cx="18462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3200" b="0">
                <a:solidFill>
                  <a:schemeClr val="accent1"/>
                </a:solidFill>
                <a:latin typeface="Tahoma" panose="020B0604030504040204" pitchFamily="34" charset="0"/>
                <a:ea typeface="SimSun" panose="02010600030101010101" pitchFamily="2" charset="-122"/>
              </a:rPr>
              <a:t>Replicas</a:t>
            </a:r>
            <a:r>
              <a:rPr lang="zh-CN" altLang="en-US" sz="3200" b="0">
                <a:solidFill>
                  <a:schemeClr val="accent1"/>
                </a:solidFill>
                <a:latin typeface="Tahoma" panose="020B0604030504040204" pitchFamily="34" charset="0"/>
                <a:ea typeface="SimSun" panose="02010600030101010101" pitchFamily="2" charset="-12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19818"/>
                                        </p:tgtEl>
                                        <p:attrNameLst>
                                          <p:attrName>style.visibility</p:attrName>
                                        </p:attrNameLst>
                                      </p:cBhvr>
                                      <p:to>
                                        <p:strVal val="visible"/>
                                      </p:to>
                                    </p:set>
                                    <p:animEffect transition="in" filter="wedge">
                                      <p:cBhvr>
                                        <p:cTn id="7" dur="2000"/>
                                        <p:tgtEl>
                                          <p:spTgt spid="119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zh-CN" smtClean="0">
                <a:ea typeface="SimSun" panose="02010600030101010101" pitchFamily="2" charset="-122"/>
              </a:rPr>
              <a:t>Data(Fragment) Allocation(cont’d)</a:t>
            </a:r>
            <a:endParaRPr lang="zh-CN" altLang="en-US" b="0" smtClean="0">
              <a:ea typeface="SimSun" panose="02010600030101010101" pitchFamily="2" charset="-122"/>
            </a:endParaRPr>
          </a:p>
        </p:txBody>
      </p:sp>
      <p:sp>
        <p:nvSpPr>
          <p:cNvPr id="177155" name="Rectangle 3"/>
          <p:cNvSpPr>
            <a:spLocks noGrp="1" noChangeArrowheads="1"/>
          </p:cNvSpPr>
          <p:nvPr>
            <p:ph type="body" idx="1"/>
          </p:nvPr>
        </p:nvSpPr>
        <p:spPr/>
        <p:txBody>
          <a:bodyPr/>
          <a:lstStyle/>
          <a:p>
            <a:pPr>
              <a:lnSpc>
                <a:spcPct val="100000"/>
              </a:lnSpc>
            </a:pPr>
            <a:r>
              <a:rPr lang="en-US" altLang="zh-CN" dirty="0" smtClean="0">
                <a:ea typeface="SimSun" panose="02010600030101010101" pitchFamily="2" charset="-122"/>
              </a:rPr>
              <a:t>Allocation problem definition</a:t>
            </a:r>
            <a:r>
              <a:rPr lang="zh-CN" altLang="en-US" dirty="0" smtClean="0">
                <a:ea typeface="SimSun" panose="02010600030101010101" pitchFamily="2" charset="-122"/>
              </a:rPr>
              <a:t>（形式化定义）</a:t>
            </a:r>
            <a:endParaRPr lang="en-US" altLang="zh-CN" dirty="0" smtClean="0">
              <a:ea typeface="SimSun" panose="02010600030101010101" pitchFamily="2" charset="-122"/>
            </a:endParaRPr>
          </a:p>
          <a:p>
            <a:pPr lvl="1">
              <a:lnSpc>
                <a:spcPct val="100000"/>
              </a:lnSpc>
            </a:pPr>
            <a:r>
              <a:rPr lang="en-US" altLang="zh-CN" dirty="0" smtClean="0">
                <a:ea typeface="SimSun" panose="02010600030101010101" pitchFamily="2" charset="-122"/>
              </a:rPr>
              <a:t>Allocation of resources across the network has been much studied</a:t>
            </a:r>
          </a:p>
          <a:p>
            <a:pPr lvl="2">
              <a:lnSpc>
                <a:spcPct val="100000"/>
              </a:lnSpc>
            </a:pPr>
            <a:r>
              <a:rPr lang="en-US" altLang="zh-CN" dirty="0" smtClean="0">
                <a:ea typeface="SimSun" panose="02010600030101010101" pitchFamily="2" charset="-122"/>
              </a:rPr>
              <a:t>however, most of this work is about placing </a:t>
            </a:r>
            <a:r>
              <a:rPr lang="en-US" altLang="zh-CN" dirty="0" smtClean="0">
                <a:solidFill>
                  <a:schemeClr val="accent1"/>
                </a:solidFill>
                <a:ea typeface="SimSun" panose="02010600030101010101" pitchFamily="2" charset="-122"/>
              </a:rPr>
              <a:t>files</a:t>
            </a:r>
          </a:p>
          <a:p>
            <a:pPr lvl="3">
              <a:lnSpc>
                <a:spcPct val="100000"/>
              </a:lnSpc>
            </a:pPr>
            <a:r>
              <a:rPr lang="en-US" altLang="zh-CN" dirty="0" smtClean="0">
                <a:ea typeface="SimSun" panose="02010600030101010101" pitchFamily="2" charset="-122"/>
              </a:rPr>
              <a:t>rather than </a:t>
            </a:r>
            <a:r>
              <a:rPr lang="en-US" altLang="zh-CN" dirty="0" smtClean="0">
                <a:solidFill>
                  <a:schemeClr val="accent1"/>
                </a:solidFill>
                <a:ea typeface="SimSun" panose="02010600030101010101" pitchFamily="2" charset="-122"/>
              </a:rPr>
              <a:t>DDB design</a:t>
            </a:r>
          </a:p>
          <a:p>
            <a:pPr lvl="1">
              <a:lnSpc>
                <a:spcPct val="100000"/>
              </a:lnSpc>
            </a:pPr>
            <a:r>
              <a:rPr lang="en-US" altLang="zh-CN" dirty="0" smtClean="0">
                <a:ea typeface="SimSun" panose="02010600030101010101" pitchFamily="2" charset="-122"/>
              </a:rPr>
              <a:t>Given</a:t>
            </a:r>
          </a:p>
          <a:p>
            <a:pPr lvl="2">
              <a:lnSpc>
                <a:spcPct val="100000"/>
              </a:lnSpc>
              <a:buFont typeface="Wingdings" panose="05000000000000000000" pitchFamily="2" charset="2"/>
              <a:buNone/>
            </a:pPr>
            <a:r>
              <a:rPr lang="en-US" altLang="zh-CN" i="1" dirty="0" smtClean="0">
                <a:solidFill>
                  <a:schemeClr val="accent2"/>
                </a:solidFill>
                <a:ea typeface="SimSun" panose="02010600030101010101" pitchFamily="2" charset="-122"/>
              </a:rPr>
              <a:t>F</a:t>
            </a:r>
            <a:r>
              <a:rPr lang="en-US" altLang="zh-CN" i="1" dirty="0" smtClean="0">
                <a:ea typeface="SimSun" panose="02010600030101010101" pitchFamily="2" charset="-122"/>
              </a:rPr>
              <a:t> </a:t>
            </a:r>
            <a:r>
              <a:rPr lang="en-US" altLang="zh-CN" dirty="0" smtClean="0">
                <a:ea typeface="SimSun" panose="02010600030101010101" pitchFamily="2" charset="-122"/>
              </a:rPr>
              <a:t>= {</a:t>
            </a:r>
            <a:r>
              <a:rPr lang="en-US" altLang="zh-CN" i="1" dirty="0" smtClean="0">
                <a:ea typeface="SimSun" panose="02010600030101010101" pitchFamily="2" charset="-122"/>
              </a:rPr>
              <a:t>F</a:t>
            </a:r>
            <a:r>
              <a:rPr lang="en-US" altLang="zh-CN" i="1" baseline="-25000" dirty="0" smtClean="0">
                <a:ea typeface="SimSun" panose="02010600030101010101" pitchFamily="2" charset="-122"/>
              </a:rPr>
              <a:t>1</a:t>
            </a:r>
            <a:r>
              <a:rPr lang="en-US" altLang="zh-CN" dirty="0" smtClean="0">
                <a:ea typeface="SimSun" panose="02010600030101010101" pitchFamily="2" charset="-122"/>
              </a:rPr>
              <a:t>, </a:t>
            </a:r>
            <a:r>
              <a:rPr lang="en-US" altLang="zh-CN" i="1" dirty="0" smtClean="0">
                <a:ea typeface="SimSun" panose="02010600030101010101" pitchFamily="2" charset="-122"/>
              </a:rPr>
              <a:t>F</a:t>
            </a:r>
            <a:r>
              <a:rPr lang="en-US" altLang="zh-CN" i="1" baseline="-25000" dirty="0" smtClean="0">
                <a:ea typeface="SimSun" panose="02010600030101010101" pitchFamily="2" charset="-122"/>
              </a:rPr>
              <a:t>2</a:t>
            </a:r>
            <a:r>
              <a:rPr lang="en-US" altLang="zh-CN" dirty="0" smtClean="0">
                <a:ea typeface="SimSun" panose="02010600030101010101" pitchFamily="2" charset="-122"/>
              </a:rPr>
              <a:t>, …, </a:t>
            </a:r>
            <a:r>
              <a:rPr lang="en-US" altLang="zh-CN" i="1" dirty="0" err="1" smtClean="0">
                <a:ea typeface="SimSun" panose="02010600030101010101" pitchFamily="2" charset="-122"/>
              </a:rPr>
              <a:t>F</a:t>
            </a:r>
            <a:r>
              <a:rPr lang="en-US" altLang="zh-CN" i="1" baseline="-25000" dirty="0" err="1" smtClean="0">
                <a:ea typeface="SimSun" panose="02010600030101010101" pitchFamily="2" charset="-122"/>
              </a:rPr>
              <a:t>n</a:t>
            </a:r>
            <a:r>
              <a:rPr lang="en-US" altLang="zh-CN" dirty="0" smtClean="0">
                <a:ea typeface="SimSun" panose="02010600030101010101" pitchFamily="2" charset="-122"/>
              </a:rPr>
              <a:t>} fragments</a:t>
            </a:r>
          </a:p>
          <a:p>
            <a:pPr lvl="2">
              <a:lnSpc>
                <a:spcPct val="100000"/>
              </a:lnSpc>
              <a:buFont typeface="Wingdings" panose="05000000000000000000" pitchFamily="2" charset="2"/>
              <a:buNone/>
            </a:pPr>
            <a:r>
              <a:rPr lang="en-US" altLang="zh-CN" i="1" dirty="0" smtClean="0">
                <a:solidFill>
                  <a:schemeClr val="accent2"/>
                </a:solidFill>
                <a:ea typeface="SimSun" panose="02010600030101010101" pitchFamily="2" charset="-122"/>
              </a:rPr>
              <a:t>S</a:t>
            </a:r>
            <a:r>
              <a:rPr lang="en-US" altLang="zh-CN" i="1" dirty="0" smtClean="0">
                <a:ea typeface="SimSun" panose="02010600030101010101" pitchFamily="2" charset="-122"/>
              </a:rPr>
              <a:t> </a:t>
            </a:r>
            <a:r>
              <a:rPr lang="en-US" altLang="zh-CN" dirty="0" smtClean="0">
                <a:ea typeface="SimSun" panose="02010600030101010101" pitchFamily="2" charset="-122"/>
              </a:rPr>
              <a:t>= {</a:t>
            </a:r>
            <a:r>
              <a:rPr lang="en-US" altLang="zh-CN" i="1" dirty="0" smtClean="0">
                <a:ea typeface="SimSun" panose="02010600030101010101" pitchFamily="2" charset="-122"/>
              </a:rPr>
              <a:t>S</a:t>
            </a:r>
            <a:r>
              <a:rPr lang="en-US" altLang="zh-CN" i="1" baseline="-25000" dirty="0" smtClean="0">
                <a:ea typeface="SimSun" panose="02010600030101010101" pitchFamily="2" charset="-122"/>
              </a:rPr>
              <a:t>1</a:t>
            </a:r>
            <a:r>
              <a:rPr lang="en-US" altLang="zh-CN" dirty="0" smtClean="0">
                <a:ea typeface="SimSun" panose="02010600030101010101" pitchFamily="2" charset="-122"/>
              </a:rPr>
              <a:t>, </a:t>
            </a:r>
            <a:r>
              <a:rPr lang="en-US" altLang="zh-CN" i="1" dirty="0" smtClean="0">
                <a:ea typeface="SimSun" panose="02010600030101010101" pitchFamily="2" charset="-122"/>
              </a:rPr>
              <a:t>S</a:t>
            </a:r>
            <a:r>
              <a:rPr lang="en-US" altLang="zh-CN" i="1" baseline="-25000" dirty="0" smtClean="0">
                <a:ea typeface="SimSun" panose="02010600030101010101" pitchFamily="2" charset="-122"/>
              </a:rPr>
              <a:t>2</a:t>
            </a:r>
            <a:r>
              <a:rPr lang="en-US" altLang="zh-CN" dirty="0" smtClean="0">
                <a:ea typeface="SimSun" panose="02010600030101010101" pitchFamily="2" charset="-122"/>
              </a:rPr>
              <a:t>, …, </a:t>
            </a:r>
            <a:r>
              <a:rPr lang="en-US" altLang="zh-CN" i="1" dirty="0" smtClean="0">
                <a:ea typeface="SimSun" panose="02010600030101010101" pitchFamily="2" charset="-122"/>
              </a:rPr>
              <a:t>S</a:t>
            </a:r>
            <a:r>
              <a:rPr lang="en-US" altLang="zh-CN" i="1" baseline="-25000" dirty="0" smtClean="0">
                <a:ea typeface="SimSun" panose="02010600030101010101" pitchFamily="2" charset="-122"/>
              </a:rPr>
              <a:t>m</a:t>
            </a:r>
            <a:r>
              <a:rPr lang="en-US" altLang="zh-CN" dirty="0" smtClean="0">
                <a:ea typeface="SimSun" panose="02010600030101010101" pitchFamily="2" charset="-122"/>
              </a:rPr>
              <a:t>} network sites</a:t>
            </a:r>
          </a:p>
          <a:p>
            <a:pPr lvl="2">
              <a:lnSpc>
                <a:spcPct val="100000"/>
              </a:lnSpc>
              <a:buFont typeface="Wingdings" panose="05000000000000000000" pitchFamily="2" charset="2"/>
              <a:buNone/>
            </a:pPr>
            <a:r>
              <a:rPr lang="en-US" altLang="zh-CN" i="1" dirty="0" smtClean="0">
                <a:solidFill>
                  <a:schemeClr val="accent2"/>
                </a:solidFill>
                <a:ea typeface="SimSun" panose="02010600030101010101" pitchFamily="2" charset="-122"/>
              </a:rPr>
              <a:t>Q</a:t>
            </a:r>
            <a:r>
              <a:rPr lang="en-US" altLang="zh-CN" i="1" dirty="0" smtClean="0">
                <a:ea typeface="SimSun" panose="02010600030101010101" pitchFamily="2" charset="-122"/>
              </a:rPr>
              <a:t> </a:t>
            </a:r>
            <a:r>
              <a:rPr lang="en-US" altLang="zh-CN" dirty="0" smtClean="0">
                <a:ea typeface="SimSun" panose="02010600030101010101" pitchFamily="2" charset="-122"/>
              </a:rPr>
              <a:t>= {</a:t>
            </a:r>
            <a:r>
              <a:rPr lang="en-US" altLang="zh-CN" i="1" dirty="0" smtClean="0">
                <a:ea typeface="SimSun" panose="02010600030101010101" pitchFamily="2" charset="-122"/>
              </a:rPr>
              <a:t>q</a:t>
            </a:r>
            <a:r>
              <a:rPr lang="en-US" altLang="zh-CN" i="1" baseline="-25000" dirty="0" smtClean="0">
                <a:ea typeface="SimSun" panose="02010600030101010101" pitchFamily="2" charset="-122"/>
              </a:rPr>
              <a:t>1</a:t>
            </a:r>
            <a:r>
              <a:rPr lang="en-US" altLang="zh-CN" dirty="0" smtClean="0">
                <a:ea typeface="SimSun" panose="02010600030101010101" pitchFamily="2" charset="-122"/>
              </a:rPr>
              <a:t>, </a:t>
            </a:r>
            <a:r>
              <a:rPr lang="en-US" altLang="zh-CN" i="1" dirty="0" smtClean="0">
                <a:ea typeface="SimSun" panose="02010600030101010101" pitchFamily="2" charset="-122"/>
              </a:rPr>
              <a:t>q</a:t>
            </a:r>
            <a:r>
              <a:rPr lang="en-US" altLang="zh-CN" i="1" baseline="-25000" dirty="0" smtClean="0">
                <a:ea typeface="SimSun" panose="02010600030101010101" pitchFamily="2" charset="-122"/>
              </a:rPr>
              <a:t>2</a:t>
            </a:r>
            <a:r>
              <a:rPr lang="en-US" altLang="zh-CN" dirty="0" smtClean="0">
                <a:ea typeface="SimSun" panose="02010600030101010101" pitchFamily="2" charset="-122"/>
              </a:rPr>
              <a:t>, …, </a:t>
            </a:r>
            <a:r>
              <a:rPr lang="en-US" altLang="zh-CN" i="1" dirty="0" err="1" smtClean="0">
                <a:ea typeface="SimSun" panose="02010600030101010101" pitchFamily="2" charset="-122"/>
              </a:rPr>
              <a:t>q</a:t>
            </a:r>
            <a:r>
              <a:rPr lang="en-US" altLang="zh-CN" i="1" baseline="-25000" dirty="0" err="1" smtClean="0">
                <a:ea typeface="SimSun" panose="02010600030101010101" pitchFamily="2" charset="-122"/>
              </a:rPr>
              <a:t>q</a:t>
            </a:r>
            <a:r>
              <a:rPr lang="en-US" altLang="zh-CN" dirty="0" smtClean="0">
                <a:ea typeface="SimSun" panose="02010600030101010101" pitchFamily="2" charset="-122"/>
              </a:rPr>
              <a:t>} applications</a:t>
            </a:r>
          </a:p>
          <a:p>
            <a:pPr lvl="1">
              <a:lnSpc>
                <a:spcPct val="100000"/>
              </a:lnSpc>
            </a:pPr>
            <a:r>
              <a:rPr lang="en-US" altLang="zh-CN" dirty="0" smtClean="0">
                <a:ea typeface="SimSun" panose="02010600030101010101" pitchFamily="2" charset="-122"/>
              </a:rPr>
              <a:t> Find the “</a:t>
            </a:r>
            <a:r>
              <a:rPr lang="en-US" altLang="zh-CN" dirty="0" smtClean="0">
                <a:solidFill>
                  <a:schemeClr val="accent1"/>
                </a:solidFill>
                <a:ea typeface="SimSun" panose="02010600030101010101" pitchFamily="2" charset="-122"/>
              </a:rPr>
              <a:t>optimal</a:t>
            </a:r>
            <a:r>
              <a:rPr lang="en-US" altLang="zh-CN" dirty="0" smtClean="0">
                <a:ea typeface="SimSun" panose="02010600030101010101" pitchFamily="2" charset="-122"/>
              </a:rPr>
              <a:t>” distribution of </a:t>
            </a:r>
            <a:r>
              <a:rPr lang="en-US" altLang="zh-CN" i="1" dirty="0" smtClean="0">
                <a:solidFill>
                  <a:schemeClr val="accent2"/>
                </a:solidFill>
                <a:ea typeface="SimSun" panose="02010600030101010101" pitchFamily="2" charset="-122"/>
              </a:rPr>
              <a:t>F</a:t>
            </a:r>
            <a:r>
              <a:rPr lang="en-US" altLang="zh-CN" i="1" dirty="0" smtClean="0">
                <a:ea typeface="SimSun" panose="02010600030101010101" pitchFamily="2" charset="-122"/>
              </a:rPr>
              <a:t> </a:t>
            </a:r>
            <a:r>
              <a:rPr lang="en-US" altLang="zh-CN" dirty="0" smtClean="0">
                <a:ea typeface="SimSun" panose="02010600030101010101" pitchFamily="2" charset="-122"/>
              </a:rPr>
              <a:t>to </a:t>
            </a:r>
            <a:r>
              <a:rPr lang="en-US" altLang="zh-CN" i="1" dirty="0" smtClean="0">
                <a:solidFill>
                  <a:schemeClr val="accent2"/>
                </a:solidFill>
                <a:ea typeface="SimSun" panose="02010600030101010101" pitchFamily="2" charset="-122"/>
              </a:rPr>
              <a:t>S</a:t>
            </a:r>
            <a:r>
              <a:rPr lang="en-US" altLang="zh-CN" dirty="0" smtClean="0">
                <a:ea typeface="SimSun" panose="02010600030101010101" pitchFamily="2" charset="-122"/>
              </a:rPr>
              <a:t>.</a:t>
            </a:r>
          </a:p>
          <a:p>
            <a:pPr>
              <a:lnSpc>
                <a:spcPct val="100000"/>
              </a:lnSpc>
            </a:pPr>
            <a:endParaRPr lang="zh-CN" altLang="en-US" dirty="0"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zh-CN" smtClean="0">
                <a:ea typeface="SimSun" panose="02010600030101010101" pitchFamily="2" charset="-122"/>
              </a:rPr>
              <a:t>Fragment Allocation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79203" name="Rectangle 3"/>
          <p:cNvSpPr>
            <a:spLocks noGrp="1" noChangeArrowheads="1"/>
          </p:cNvSpPr>
          <p:nvPr>
            <p:ph type="body" idx="1"/>
          </p:nvPr>
        </p:nvSpPr>
        <p:spPr>
          <a:xfrm>
            <a:off x="269875" y="1379538"/>
            <a:ext cx="8286750" cy="5097164"/>
          </a:xfrm>
        </p:spPr>
        <p:txBody>
          <a:bodyPr/>
          <a:lstStyle/>
          <a:p>
            <a:pPr>
              <a:lnSpc>
                <a:spcPct val="100000"/>
              </a:lnSpc>
              <a:spcBef>
                <a:spcPts val="600"/>
              </a:spcBef>
            </a:pPr>
            <a:r>
              <a:rPr lang="en-US" altLang="zh-CN" dirty="0" smtClean="0">
                <a:ea typeface="SimSun" panose="02010600030101010101" pitchFamily="2" charset="-122"/>
              </a:rPr>
              <a:t>Definition of </a:t>
            </a:r>
            <a:r>
              <a:rPr lang="en-US" altLang="zh-CN" dirty="0" smtClean="0">
                <a:solidFill>
                  <a:schemeClr val="accent2"/>
                </a:solidFill>
                <a:ea typeface="SimSun" panose="02010600030101010101" pitchFamily="2" charset="-122"/>
              </a:rPr>
              <a:t>optimality</a:t>
            </a:r>
            <a:r>
              <a:rPr lang="en-US" altLang="zh-CN" dirty="0" smtClean="0">
                <a:ea typeface="SimSun" panose="02010600030101010101" pitchFamily="2" charset="-122"/>
              </a:rPr>
              <a:t>[Dowdy and Foster, 1982]</a:t>
            </a:r>
            <a:endParaRPr lang="en-US" altLang="zh-CN" dirty="0" smtClean="0">
              <a:solidFill>
                <a:schemeClr val="accent2"/>
              </a:solidFill>
              <a:ea typeface="SimSun" panose="02010600030101010101" pitchFamily="2" charset="-122"/>
            </a:endParaRPr>
          </a:p>
          <a:p>
            <a:pPr marL="857250" lvl="1" indent="-419100">
              <a:lnSpc>
                <a:spcPct val="100000"/>
              </a:lnSpc>
              <a:spcBef>
                <a:spcPts val="600"/>
              </a:spcBef>
              <a:buFont typeface="Times New Roman" panose="02020603050405020304" pitchFamily="18" charset="0"/>
              <a:buNone/>
            </a:pPr>
            <a:r>
              <a:rPr lang="en-US" altLang="zh-CN" dirty="0" smtClean="0">
                <a:ea typeface="SimSun" panose="02010600030101010101" pitchFamily="2" charset="-122"/>
              </a:rPr>
              <a:t>1. Minimal cost</a:t>
            </a:r>
          </a:p>
          <a:p>
            <a:pPr marL="1258888" lvl="2" indent="-381000">
              <a:lnSpc>
                <a:spcPct val="100000"/>
              </a:lnSpc>
              <a:spcBef>
                <a:spcPts val="600"/>
              </a:spcBef>
            </a:pPr>
            <a:r>
              <a:rPr lang="en-US" altLang="zh-CN" dirty="0" smtClean="0">
                <a:ea typeface="SimSun" panose="02010600030101010101" pitchFamily="2" charset="-122"/>
              </a:rPr>
              <a:t>communication cost +</a:t>
            </a:r>
          </a:p>
          <a:p>
            <a:pPr marL="1258888" lvl="2" indent="-381000">
              <a:lnSpc>
                <a:spcPct val="100000"/>
              </a:lnSpc>
              <a:spcBef>
                <a:spcPts val="600"/>
              </a:spcBef>
            </a:pPr>
            <a:r>
              <a:rPr lang="en-US" altLang="zh-CN" dirty="0" smtClean="0">
                <a:ea typeface="SimSun" panose="02010600030101010101" pitchFamily="2" charset="-122"/>
              </a:rPr>
              <a:t>storage cost +</a:t>
            </a:r>
          </a:p>
          <a:p>
            <a:pPr marL="1258888" lvl="2" indent="-381000">
              <a:lnSpc>
                <a:spcPct val="100000"/>
              </a:lnSpc>
              <a:spcBef>
                <a:spcPts val="600"/>
              </a:spcBef>
            </a:pPr>
            <a:r>
              <a:rPr lang="en-US" altLang="zh-CN" dirty="0" smtClean="0">
                <a:ea typeface="SimSun" panose="02010600030101010101" pitchFamily="2" charset="-122"/>
              </a:rPr>
              <a:t>processing cost (</a:t>
            </a:r>
            <a:r>
              <a:rPr lang="en-US" altLang="zh-CN" dirty="0" smtClean="0">
                <a:solidFill>
                  <a:schemeClr val="accent1"/>
                </a:solidFill>
                <a:ea typeface="SimSun" panose="02010600030101010101" pitchFamily="2" charset="-122"/>
              </a:rPr>
              <a:t>read &amp; update</a:t>
            </a:r>
            <a:r>
              <a:rPr lang="en-US" altLang="zh-CN" dirty="0" smtClean="0">
                <a:ea typeface="SimSun" panose="02010600030101010101" pitchFamily="2" charset="-122"/>
              </a:rPr>
              <a:t>)</a:t>
            </a:r>
          </a:p>
          <a:p>
            <a:pPr marL="857250" lvl="1" indent="-419100">
              <a:lnSpc>
                <a:spcPct val="100000"/>
              </a:lnSpc>
              <a:spcBef>
                <a:spcPts val="600"/>
              </a:spcBef>
              <a:buFont typeface="Times New Roman" panose="02020603050405020304" pitchFamily="18" charset="0"/>
              <a:buNone/>
            </a:pPr>
            <a:r>
              <a:rPr lang="en-US" altLang="zh-CN" dirty="0" smtClean="0">
                <a:ea typeface="SimSun" panose="02010600030101010101" pitchFamily="2" charset="-122"/>
              </a:rPr>
              <a:t>2. Performance</a:t>
            </a:r>
          </a:p>
          <a:p>
            <a:pPr marL="1258888" lvl="2" indent="-381000">
              <a:lnSpc>
                <a:spcPct val="100000"/>
              </a:lnSpc>
              <a:spcBef>
                <a:spcPts val="600"/>
              </a:spcBef>
            </a:pPr>
            <a:r>
              <a:rPr lang="en-US" altLang="zh-CN" dirty="0" smtClean="0">
                <a:ea typeface="SimSun" panose="02010600030101010101" pitchFamily="2" charset="-122"/>
              </a:rPr>
              <a:t>response time and/or</a:t>
            </a:r>
          </a:p>
          <a:p>
            <a:pPr marL="1258888" lvl="2" indent="-381000">
              <a:lnSpc>
                <a:spcPct val="100000"/>
              </a:lnSpc>
              <a:spcBef>
                <a:spcPts val="600"/>
              </a:spcBef>
            </a:pPr>
            <a:r>
              <a:rPr lang="en-US" altLang="zh-CN" dirty="0" smtClean="0">
                <a:ea typeface="SimSun" panose="02010600030101010101" pitchFamily="2" charset="-122"/>
              </a:rPr>
              <a:t>throughput</a:t>
            </a:r>
          </a:p>
          <a:p>
            <a:pPr marL="857250" lvl="1" indent="-419100">
              <a:lnSpc>
                <a:spcPct val="100000"/>
              </a:lnSpc>
              <a:spcBef>
                <a:spcPts val="600"/>
              </a:spcBef>
            </a:pPr>
            <a:r>
              <a:rPr lang="en-US" altLang="zh-CN" dirty="0" smtClean="0">
                <a:ea typeface="SimSun" panose="02010600030101010101" pitchFamily="2" charset="-122"/>
              </a:rPr>
              <a:t>Optimality measure should include </a:t>
            </a:r>
            <a:r>
              <a:rPr lang="en-US" altLang="zh-CN" dirty="0" smtClean="0">
                <a:solidFill>
                  <a:srgbClr val="0536D2"/>
                </a:solidFill>
                <a:ea typeface="SimSun" panose="02010600030101010101" pitchFamily="2" charset="-122"/>
              </a:rPr>
              <a:t>both performance and the cost factors</a:t>
            </a:r>
          </a:p>
          <a:p>
            <a:pPr marL="857250" lvl="1" indent="-419100">
              <a:lnSpc>
                <a:spcPct val="100000"/>
              </a:lnSpc>
              <a:spcBef>
                <a:spcPts val="600"/>
              </a:spcBef>
              <a:buFont typeface="Times New Roman" panose="02020603050405020304" pitchFamily="18" charset="0"/>
              <a:buAutoNum type="arabicPeriod" startAt="3"/>
            </a:pPr>
            <a:r>
              <a:rPr lang="en-US" altLang="zh-CN" dirty="0" smtClean="0">
                <a:ea typeface="SimSun" panose="02010600030101010101" pitchFamily="2" charset="-122"/>
              </a:rPr>
              <a:t>Constraints</a:t>
            </a:r>
          </a:p>
          <a:p>
            <a:pPr marL="1258888" lvl="2" indent="-381000">
              <a:lnSpc>
                <a:spcPct val="100000"/>
              </a:lnSpc>
              <a:spcBef>
                <a:spcPts val="600"/>
              </a:spcBef>
            </a:pPr>
            <a:r>
              <a:rPr lang="en-US" altLang="zh-CN" dirty="0" smtClean="0">
                <a:ea typeface="SimSun" panose="02010600030101010101" pitchFamily="2" charset="-122"/>
              </a:rPr>
              <a:t>Per site constraints (storage and processing)</a:t>
            </a:r>
          </a:p>
          <a:p>
            <a:pPr marL="1258888" lvl="2" indent="-381000">
              <a:lnSpc>
                <a:spcPct val="100000"/>
              </a:lnSpc>
              <a:spcBef>
                <a:spcPts val="600"/>
              </a:spcBef>
            </a:pPr>
            <a:r>
              <a:rPr lang="en-US" altLang="zh-CN" dirty="0"/>
              <a:t>Available bandwidth, power</a:t>
            </a:r>
            <a:endParaRPr lang="en-US" altLang="zh-CN" dirty="0" smtClean="0">
              <a:ea typeface="SimSun" panose="02010600030101010101" pitchFamily="2" charset="-122"/>
            </a:endParaRPr>
          </a:p>
          <a:p>
            <a:pPr>
              <a:lnSpc>
                <a:spcPct val="100000"/>
              </a:lnSpc>
              <a:spcBef>
                <a:spcPts val="600"/>
              </a:spcBef>
            </a:pPr>
            <a:endParaRPr lang="zh-CN" altLang="en-US" dirty="0"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ltLang="zh-CN" smtClean="0">
                <a:ea typeface="SimSun" panose="02010600030101010101" pitchFamily="2" charset="-122"/>
              </a:rPr>
              <a:t>Fragment Allocation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81251" name="Rectangle 3"/>
          <p:cNvSpPr>
            <a:spLocks noGrp="1" noChangeArrowheads="1"/>
          </p:cNvSpPr>
          <p:nvPr>
            <p:ph type="body" idx="1"/>
          </p:nvPr>
        </p:nvSpPr>
        <p:spPr>
          <a:xfrm>
            <a:off x="304800" y="1447800"/>
            <a:ext cx="7239000" cy="1371600"/>
          </a:xfrm>
        </p:spPr>
        <p:txBody>
          <a:bodyPr/>
          <a:lstStyle/>
          <a:p>
            <a:pPr>
              <a:buFont typeface="Wingdings" panose="05000000000000000000" pitchFamily="2" charset="2"/>
              <a:buNone/>
            </a:pPr>
            <a:r>
              <a:rPr lang="en-US" altLang="zh-CN" smtClean="0">
                <a:ea typeface="SimSun" panose="02010600030101010101" pitchFamily="2" charset="-122"/>
              </a:rPr>
              <a:t>Single fragment </a:t>
            </a:r>
            <a:r>
              <a:rPr lang="en-US" altLang="zh-CN" smtClean="0">
                <a:solidFill>
                  <a:srgbClr val="FF0000"/>
                </a:solidFill>
                <a:ea typeface="SimSun" panose="02010600030101010101" pitchFamily="2" charset="-122"/>
              </a:rPr>
              <a:t>F</a:t>
            </a:r>
          </a:p>
          <a:p>
            <a:pPr>
              <a:buFont typeface="Wingdings" panose="05000000000000000000" pitchFamily="2" charset="2"/>
              <a:buNone/>
            </a:pPr>
            <a:r>
              <a:rPr lang="en-US" altLang="zh-CN" smtClean="0">
                <a:ea typeface="SimSun" panose="02010600030101010101" pitchFamily="2" charset="-122"/>
              </a:rPr>
              <a:t>Sites </a:t>
            </a:r>
            <a:r>
              <a:rPr lang="en-US" altLang="zh-CN" smtClean="0">
                <a:solidFill>
                  <a:srgbClr val="0536D2"/>
                </a:solidFill>
                <a:ea typeface="SimSun" panose="02010600030101010101" pitchFamily="2" charset="-122"/>
              </a:rPr>
              <a:t>S</a:t>
            </a:r>
            <a:r>
              <a:rPr lang="en-US" altLang="zh-CN" baseline="-25000" smtClean="0">
                <a:solidFill>
                  <a:srgbClr val="0536D2"/>
                </a:solidFill>
                <a:ea typeface="SimSun" panose="02010600030101010101" pitchFamily="2" charset="-122"/>
              </a:rPr>
              <a:t>1</a:t>
            </a:r>
            <a:r>
              <a:rPr lang="en-US" altLang="zh-CN" smtClean="0">
                <a:solidFill>
                  <a:srgbClr val="0536D2"/>
                </a:solidFill>
                <a:ea typeface="SimSun" panose="02010600030101010101" pitchFamily="2" charset="-122"/>
              </a:rPr>
              <a:t>, </a:t>
            </a:r>
            <a:r>
              <a:rPr lang="en-US" altLang="zh-CN" smtClean="0">
                <a:solidFill>
                  <a:srgbClr val="0536D2"/>
                </a:solidFill>
                <a:latin typeface="Tahoma" panose="020B0604030504040204" pitchFamily="34" charset="0"/>
                <a:ea typeface="SimSun" panose="02010600030101010101" pitchFamily="2" charset="-122"/>
              </a:rPr>
              <a:t>…</a:t>
            </a:r>
            <a:r>
              <a:rPr lang="en-US" altLang="zh-CN" smtClean="0">
                <a:solidFill>
                  <a:srgbClr val="0536D2"/>
                </a:solidFill>
                <a:ea typeface="SimSun" panose="02010600030101010101" pitchFamily="2" charset="-122"/>
              </a:rPr>
              <a:t> S</a:t>
            </a:r>
            <a:r>
              <a:rPr lang="en-US" altLang="zh-CN" baseline="-25000" smtClean="0">
                <a:solidFill>
                  <a:srgbClr val="0536D2"/>
                </a:solidFill>
                <a:ea typeface="SimSun" panose="02010600030101010101" pitchFamily="2" charset="-122"/>
              </a:rPr>
              <a:t>m</a:t>
            </a:r>
          </a:p>
          <a:p>
            <a:pPr>
              <a:buFont typeface="Wingdings" panose="05000000000000000000" pitchFamily="2" charset="2"/>
              <a:buNone/>
            </a:pPr>
            <a:r>
              <a:rPr lang="en-US" altLang="zh-CN" smtClean="0">
                <a:ea typeface="SimSun" panose="02010600030101010101" pitchFamily="2" charset="-122"/>
              </a:rPr>
              <a:t>Variables </a:t>
            </a:r>
            <a:r>
              <a:rPr lang="en-US" altLang="zh-CN" smtClean="0">
                <a:solidFill>
                  <a:srgbClr val="0536D2"/>
                </a:solidFill>
                <a:ea typeface="SimSun" panose="02010600030101010101" pitchFamily="2" charset="-122"/>
              </a:rPr>
              <a:t>X</a:t>
            </a:r>
            <a:r>
              <a:rPr lang="en-US" altLang="zh-CN" baseline="-25000" smtClean="0">
                <a:solidFill>
                  <a:srgbClr val="0536D2"/>
                </a:solidFill>
                <a:ea typeface="SimSun" panose="02010600030101010101" pitchFamily="2" charset="-122"/>
              </a:rPr>
              <a:t>1</a:t>
            </a:r>
            <a:r>
              <a:rPr lang="en-US" altLang="zh-CN" smtClean="0">
                <a:solidFill>
                  <a:srgbClr val="0536D2"/>
                </a:solidFill>
                <a:ea typeface="SimSun" panose="02010600030101010101" pitchFamily="2" charset="-122"/>
              </a:rPr>
              <a:t>, </a:t>
            </a:r>
            <a:r>
              <a:rPr lang="en-US" altLang="zh-CN" smtClean="0">
                <a:solidFill>
                  <a:srgbClr val="0536D2"/>
                </a:solidFill>
                <a:latin typeface="Tahoma" panose="020B0604030504040204" pitchFamily="34" charset="0"/>
                <a:ea typeface="SimSun" panose="02010600030101010101" pitchFamily="2" charset="-122"/>
              </a:rPr>
              <a:t>…</a:t>
            </a:r>
            <a:r>
              <a:rPr lang="en-US" altLang="zh-CN" smtClean="0">
                <a:solidFill>
                  <a:srgbClr val="0536D2"/>
                </a:solidFill>
                <a:ea typeface="SimSun" panose="02010600030101010101" pitchFamily="2" charset="-122"/>
              </a:rPr>
              <a:t>, X</a:t>
            </a:r>
            <a:r>
              <a:rPr lang="en-US" altLang="zh-CN" baseline="-25000" smtClean="0">
                <a:solidFill>
                  <a:srgbClr val="0536D2"/>
                </a:solidFill>
                <a:ea typeface="SimSun" panose="02010600030101010101" pitchFamily="2" charset="-122"/>
              </a:rPr>
              <a:t>m</a:t>
            </a:r>
            <a:endParaRPr lang="zh-CN" altLang="en-US" baseline="-25000" smtClean="0">
              <a:solidFill>
                <a:srgbClr val="0536D2"/>
              </a:solidFill>
              <a:ea typeface="SimSun" panose="02010600030101010101" pitchFamily="2" charset="-122"/>
            </a:endParaRPr>
          </a:p>
        </p:txBody>
      </p:sp>
      <p:sp>
        <p:nvSpPr>
          <p:cNvPr id="181252" name="Rectangle 4"/>
          <p:cNvSpPr>
            <a:spLocks noChangeArrowheads="1"/>
          </p:cNvSpPr>
          <p:nvPr/>
        </p:nvSpPr>
        <p:spPr bwMode="auto">
          <a:xfrm>
            <a:off x="5638800" y="1444625"/>
            <a:ext cx="28321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a:latin typeface="Comic Sans MS" panose="030F0702030302020204" pitchFamily="66" charset="0"/>
                <a:ea typeface="SimSun" panose="02010600030101010101" pitchFamily="2" charset="-122"/>
              </a:rPr>
              <a:t>Simple </a:t>
            </a:r>
            <a:r>
              <a:rPr lang="en-US" altLang="zh-CN">
                <a:solidFill>
                  <a:schemeClr val="accent2"/>
                </a:solidFill>
                <a:latin typeface="Comic Sans MS" panose="030F0702030302020204" pitchFamily="66" charset="0"/>
                <a:ea typeface="SimSun" panose="02010600030101010101" pitchFamily="2" charset="-122"/>
              </a:rPr>
              <a:t>FAP </a:t>
            </a:r>
            <a:r>
              <a:rPr lang="en-US" altLang="zh-CN">
                <a:latin typeface="Comic Sans MS" panose="030F0702030302020204" pitchFamily="66" charset="0"/>
                <a:ea typeface="SimSun" panose="02010600030101010101" pitchFamily="2" charset="-122"/>
              </a:rPr>
              <a:t>Model</a:t>
            </a:r>
            <a:endParaRPr lang="zh-CN" altLang="en-US">
              <a:latin typeface="Comic Sans MS" panose="030F0702030302020204" pitchFamily="66" charset="0"/>
              <a:ea typeface="SimSun" panose="02010600030101010101" pitchFamily="2" charset="-122"/>
            </a:endParaRPr>
          </a:p>
        </p:txBody>
      </p:sp>
      <p:grpSp>
        <p:nvGrpSpPr>
          <p:cNvPr id="181253" name="Group 8"/>
          <p:cNvGrpSpPr>
            <a:grpSpLocks/>
          </p:cNvGrpSpPr>
          <p:nvPr/>
        </p:nvGrpSpPr>
        <p:grpSpPr bwMode="auto">
          <a:xfrm>
            <a:off x="2209800" y="2819400"/>
            <a:ext cx="5556250" cy="989013"/>
            <a:chOff x="1392" y="1872"/>
            <a:chExt cx="3500" cy="623"/>
          </a:xfrm>
        </p:grpSpPr>
        <p:sp>
          <p:nvSpPr>
            <p:cNvPr id="181256" name="Rectangle 5"/>
            <p:cNvSpPr>
              <a:spLocks noChangeArrowheads="1"/>
            </p:cNvSpPr>
            <p:nvPr/>
          </p:nvSpPr>
          <p:spPr bwMode="auto">
            <a:xfrm>
              <a:off x="2112" y="1872"/>
              <a:ext cx="2780"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80000"/>
                </a:lnSpc>
                <a:spcBef>
                  <a:spcPct val="50000"/>
                </a:spcBef>
                <a:buClrTx/>
                <a:buSzTx/>
                <a:buFontTx/>
                <a:buNone/>
              </a:pPr>
              <a:r>
                <a:rPr lang="en-US" altLang="zh-CN" sz="2800" b="0">
                  <a:latin typeface="Tahoma" panose="020B0604030504040204" pitchFamily="34" charset="0"/>
                  <a:ea typeface="SimSun" panose="02010600030101010101" pitchFamily="2" charset="-122"/>
                  <a:sym typeface="Symbol" panose="05050102010706020507" pitchFamily="18" charset="2"/>
                </a:rPr>
                <a:t>0 if </a:t>
              </a:r>
              <a:r>
                <a:rPr lang="en-US" altLang="zh-CN" sz="2800" b="0">
                  <a:solidFill>
                    <a:srgbClr val="FF0000"/>
                  </a:solidFill>
                  <a:latin typeface="Tahoma" panose="020B0604030504040204" pitchFamily="34" charset="0"/>
                  <a:ea typeface="SimSun" panose="02010600030101010101" pitchFamily="2" charset="-122"/>
                  <a:sym typeface="Symbol" panose="05050102010706020507" pitchFamily="18" charset="2"/>
                </a:rPr>
                <a:t>F</a:t>
              </a:r>
              <a:r>
                <a:rPr lang="en-US" altLang="zh-CN" sz="2800" b="0">
                  <a:latin typeface="Tahoma" panose="020B0604030504040204" pitchFamily="34" charset="0"/>
                  <a:ea typeface="SimSun" panose="02010600030101010101" pitchFamily="2" charset="-122"/>
                  <a:sym typeface="Symbol" panose="05050102010706020507" pitchFamily="18" charset="2"/>
                </a:rPr>
                <a:t> not stored at </a:t>
              </a:r>
              <a:r>
                <a:rPr lang="en-US" altLang="zh-CN" sz="2800" b="0">
                  <a:solidFill>
                    <a:schemeClr val="accent2"/>
                  </a:solidFill>
                  <a:latin typeface="Tahoma" panose="020B0604030504040204" pitchFamily="34" charset="0"/>
                  <a:ea typeface="SimSun" panose="02010600030101010101" pitchFamily="2" charset="-122"/>
                  <a:sym typeface="Symbol" panose="05050102010706020507" pitchFamily="18" charset="2"/>
                </a:rPr>
                <a:t>S</a:t>
              </a:r>
              <a:r>
                <a:rPr lang="en-US" altLang="zh-CN" sz="2000" b="0" baseline="-25000">
                  <a:solidFill>
                    <a:schemeClr val="accent2"/>
                  </a:solidFill>
                  <a:latin typeface="Tahoma" panose="020B0604030504040204" pitchFamily="34" charset="0"/>
                  <a:ea typeface="SimSun" panose="02010600030101010101" pitchFamily="2" charset="-122"/>
                  <a:sym typeface="Symbol" panose="05050102010706020507" pitchFamily="18" charset="2"/>
                </a:rPr>
                <a:t>j</a:t>
              </a:r>
            </a:p>
            <a:p>
              <a:pPr eaLnBrk="1" hangingPunct="1">
                <a:lnSpc>
                  <a:spcPct val="80000"/>
                </a:lnSpc>
                <a:spcBef>
                  <a:spcPct val="50000"/>
                </a:spcBef>
                <a:buClrTx/>
                <a:buSzTx/>
                <a:buFontTx/>
                <a:buNone/>
              </a:pPr>
              <a:r>
                <a:rPr lang="en-US" altLang="zh-CN" sz="2800" b="0">
                  <a:latin typeface="Tahoma" panose="020B0604030504040204" pitchFamily="34" charset="0"/>
                  <a:ea typeface="SimSun" panose="02010600030101010101" pitchFamily="2" charset="-122"/>
                  <a:sym typeface="Symbol" panose="05050102010706020507" pitchFamily="18" charset="2"/>
                </a:rPr>
                <a:t>1 </a:t>
              </a:r>
              <a:r>
                <a:rPr lang="en-US" altLang="zh-CN" sz="2800" b="0">
                  <a:solidFill>
                    <a:srgbClr val="FF0000"/>
                  </a:solidFill>
                  <a:latin typeface="Tahoma" panose="020B0604030504040204" pitchFamily="34" charset="0"/>
                  <a:ea typeface="SimSun" panose="02010600030101010101" pitchFamily="2" charset="-122"/>
                  <a:sym typeface="Symbol" panose="05050102010706020507" pitchFamily="18" charset="2"/>
                </a:rPr>
                <a:t>if</a:t>
              </a:r>
              <a:r>
                <a:rPr lang="en-US" altLang="zh-CN" sz="2800" b="0">
                  <a:latin typeface="Tahoma" panose="020B0604030504040204" pitchFamily="34" charset="0"/>
                  <a:ea typeface="SimSun" panose="02010600030101010101" pitchFamily="2" charset="-122"/>
                  <a:sym typeface="Symbol" panose="05050102010706020507" pitchFamily="18" charset="2"/>
                </a:rPr>
                <a:t> F stored at </a:t>
              </a:r>
              <a:r>
                <a:rPr lang="en-US" altLang="zh-CN" sz="2800" b="0">
                  <a:solidFill>
                    <a:schemeClr val="accent2"/>
                  </a:solidFill>
                  <a:latin typeface="Tahoma" panose="020B0604030504040204" pitchFamily="34" charset="0"/>
                  <a:ea typeface="SimSun" panose="02010600030101010101" pitchFamily="2" charset="-122"/>
                  <a:sym typeface="Symbol" panose="05050102010706020507" pitchFamily="18" charset="2"/>
                </a:rPr>
                <a:t>S</a:t>
              </a:r>
              <a:r>
                <a:rPr lang="en-US" altLang="zh-CN" sz="2000" b="0" baseline="-25000">
                  <a:solidFill>
                    <a:schemeClr val="accent2"/>
                  </a:solidFill>
                  <a:latin typeface="Tahoma" panose="020B0604030504040204" pitchFamily="34" charset="0"/>
                  <a:ea typeface="SimSun" panose="02010600030101010101" pitchFamily="2" charset="-122"/>
                  <a:sym typeface="Symbol" panose="05050102010706020507" pitchFamily="18" charset="2"/>
                </a:rPr>
                <a:t>j</a:t>
              </a:r>
            </a:p>
          </p:txBody>
        </p:sp>
        <p:sp>
          <p:nvSpPr>
            <p:cNvPr id="181257" name="AutoShape 6"/>
            <p:cNvSpPr>
              <a:spLocks/>
            </p:cNvSpPr>
            <p:nvPr/>
          </p:nvSpPr>
          <p:spPr bwMode="auto">
            <a:xfrm>
              <a:off x="1920" y="1920"/>
              <a:ext cx="107" cy="520"/>
            </a:xfrm>
            <a:prstGeom prst="leftBrace">
              <a:avLst>
                <a:gd name="adj1" fmla="val 404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181258" name="Rectangle 7"/>
            <p:cNvSpPr>
              <a:spLocks noChangeArrowheads="1"/>
            </p:cNvSpPr>
            <p:nvPr/>
          </p:nvSpPr>
          <p:spPr bwMode="auto">
            <a:xfrm>
              <a:off x="1392" y="2016"/>
              <a:ext cx="446"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800" b="0">
                  <a:solidFill>
                    <a:srgbClr val="FF0000"/>
                  </a:solidFill>
                  <a:latin typeface="Tahoma" panose="020B0604030504040204" pitchFamily="34" charset="0"/>
                  <a:ea typeface="SimSun" panose="02010600030101010101" pitchFamily="2" charset="-122"/>
                  <a:sym typeface="Symbol" panose="05050102010706020507" pitchFamily="18" charset="2"/>
                </a:rPr>
                <a:t>X</a:t>
              </a:r>
              <a:r>
                <a:rPr lang="en-US" altLang="zh-CN" sz="2000" b="0" baseline="-25000">
                  <a:solidFill>
                    <a:srgbClr val="FF0000"/>
                  </a:solidFill>
                  <a:latin typeface="Tahoma" panose="020B0604030504040204" pitchFamily="34" charset="0"/>
                  <a:ea typeface="SimSun" panose="02010600030101010101" pitchFamily="2" charset="-122"/>
                  <a:sym typeface="Symbol" panose="05050102010706020507" pitchFamily="18" charset="2"/>
                </a:rPr>
                <a:t>j</a:t>
              </a:r>
              <a:r>
                <a:rPr lang="en-US" altLang="zh-CN" sz="2000" b="0">
                  <a:latin typeface="Tahoma" panose="020B0604030504040204" pitchFamily="34" charset="0"/>
                  <a:ea typeface="SimSun" panose="02010600030101010101" pitchFamily="2" charset="-122"/>
                  <a:sym typeface="Symbol" panose="05050102010706020507" pitchFamily="18" charset="2"/>
                </a:rPr>
                <a:t> =</a:t>
              </a:r>
              <a:endParaRPr lang="zh-CN" altLang="en-US" sz="2000" b="0">
                <a:latin typeface="Tahoma" panose="020B0604030504040204" pitchFamily="34" charset="0"/>
                <a:ea typeface="SimSun" panose="02010600030101010101" pitchFamily="2" charset="-122"/>
                <a:sym typeface="Symbol" panose="05050102010706020507" pitchFamily="18" charset="2"/>
              </a:endParaRPr>
            </a:p>
          </p:txBody>
        </p:sp>
      </p:grpSp>
      <p:sp>
        <p:nvSpPr>
          <p:cNvPr id="181254" name="Rectangle 9"/>
          <p:cNvSpPr>
            <a:spLocks noChangeArrowheads="1"/>
          </p:cNvSpPr>
          <p:nvPr/>
        </p:nvSpPr>
        <p:spPr bwMode="auto">
          <a:xfrm>
            <a:off x="457200" y="3962400"/>
            <a:ext cx="80010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spcBef>
                <a:spcPct val="50000"/>
              </a:spcBef>
              <a:buClrTx/>
              <a:buSzTx/>
              <a:buFontTx/>
              <a:buNone/>
            </a:pPr>
            <a:r>
              <a:rPr lang="en-US" altLang="zh-CN">
                <a:solidFill>
                  <a:schemeClr val="accent2"/>
                </a:solidFill>
                <a:latin typeface="Tahoma" panose="020B0604030504040204" pitchFamily="34" charset="0"/>
                <a:ea typeface="SimSun" panose="02010600030101010101" pitchFamily="2" charset="-122"/>
              </a:rPr>
              <a:t>Total cost=Read Cost+Write Cost+Storage Cost</a:t>
            </a:r>
          </a:p>
        </p:txBody>
      </p:sp>
      <p:sp>
        <p:nvSpPr>
          <p:cNvPr id="181255" name="Rectangle 10"/>
          <p:cNvSpPr>
            <a:spLocks noChangeArrowheads="1"/>
          </p:cNvSpPr>
          <p:nvPr/>
        </p:nvSpPr>
        <p:spPr bwMode="auto">
          <a:xfrm>
            <a:off x="381000" y="4724400"/>
            <a:ext cx="76962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spcBef>
                <a:spcPct val="50000"/>
              </a:spcBef>
              <a:buClrTx/>
              <a:buSzTx/>
              <a:buFontTx/>
              <a:buNone/>
            </a:pPr>
            <a:r>
              <a:rPr lang="en-US" altLang="zh-CN">
                <a:ea typeface="SimSun" panose="02010600030101010101" pitchFamily="2" charset="-122"/>
              </a:rPr>
              <a:t>Determine the values for </a:t>
            </a:r>
            <a:r>
              <a:rPr lang="en-US" altLang="zh-CN">
                <a:solidFill>
                  <a:srgbClr val="FF0000"/>
                </a:solidFill>
                <a:ea typeface="SimSun" panose="02010600030101010101" pitchFamily="2" charset="-122"/>
              </a:rPr>
              <a:t>X</a:t>
            </a:r>
            <a:r>
              <a:rPr lang="en-US" altLang="zh-CN" baseline="-25000">
                <a:solidFill>
                  <a:srgbClr val="FF0000"/>
                </a:solidFill>
                <a:ea typeface="SimSun" panose="02010600030101010101" pitchFamily="2" charset="-122"/>
              </a:rPr>
              <a:t>j</a:t>
            </a:r>
            <a:r>
              <a:rPr lang="en-US" altLang="zh-CN">
                <a:ea typeface="SimSun" panose="02010600030101010101" pitchFamily="2" charset="-122"/>
              </a:rPr>
              <a:t>, </a:t>
            </a:r>
            <a:r>
              <a:rPr lang="en-US" altLang="zh-CN">
                <a:solidFill>
                  <a:schemeClr val="accent2"/>
                </a:solidFill>
                <a:ea typeface="SimSun" panose="02010600030101010101" pitchFamily="2" charset="-122"/>
              </a:rPr>
              <a:t>1 </a:t>
            </a:r>
            <a:r>
              <a:rPr lang="en-US" altLang="zh-CN">
                <a:solidFill>
                  <a:schemeClr val="accent2"/>
                </a:solidFill>
                <a:ea typeface="SimSun" panose="02010600030101010101" pitchFamily="2" charset="-122"/>
                <a:sym typeface="Symbol" panose="05050102010706020507" pitchFamily="18" charset="2"/>
              </a:rPr>
              <a:t> j   m</a:t>
            </a:r>
            <a:r>
              <a:rPr lang="en-US" altLang="zh-CN">
                <a:ea typeface="SimSun" panose="02010600030101010101" pitchFamily="2" charset="-122"/>
                <a:sym typeface="Symbol" panose="05050102010706020507" pitchFamily="18" charset="2"/>
              </a:rPr>
              <a:t>, such that total cost is minimized</a:t>
            </a:r>
          </a:p>
        </p:txBody>
      </p:sp>
    </p:spTree>
  </p:cSld>
  <p:clrMapOvr>
    <a:masterClrMapping/>
  </p:clrMapOvr>
  <p:transition>
    <p:pull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smtClean="0">
                <a:ea typeface="SimSun" panose="02010600030101010101" pitchFamily="2" charset="-122"/>
              </a:rPr>
              <a:t>Fragment Allocation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82275" name="Rectangle 3"/>
          <p:cNvSpPr>
            <a:spLocks noGrp="1" noChangeArrowheads="1"/>
          </p:cNvSpPr>
          <p:nvPr>
            <p:ph type="body" idx="1"/>
          </p:nvPr>
        </p:nvSpPr>
        <p:spPr>
          <a:xfrm>
            <a:off x="381000" y="1524000"/>
            <a:ext cx="7239000" cy="533400"/>
          </a:xfrm>
        </p:spPr>
        <p:txBody>
          <a:bodyPr/>
          <a:lstStyle/>
          <a:p>
            <a:r>
              <a:rPr lang="en-US" altLang="zh-CN" smtClean="0">
                <a:ea typeface="SimSun" panose="02010600030101010101" pitchFamily="2" charset="-122"/>
              </a:rPr>
              <a:t>Read cost</a:t>
            </a:r>
            <a:endParaRPr lang="zh-CN" altLang="en-US" smtClean="0">
              <a:ea typeface="SimSun" panose="02010600030101010101" pitchFamily="2" charset="-122"/>
            </a:endParaRPr>
          </a:p>
        </p:txBody>
      </p:sp>
      <p:sp>
        <p:nvSpPr>
          <p:cNvPr id="182276" name="Rectangle 4"/>
          <p:cNvSpPr>
            <a:spLocks noChangeArrowheads="1"/>
          </p:cNvSpPr>
          <p:nvPr/>
        </p:nvSpPr>
        <p:spPr bwMode="auto">
          <a:xfrm>
            <a:off x="600075" y="2057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defTabSz="877888">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77888">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77888">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77888">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77888">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buFont typeface="Wingdings" panose="05000000000000000000" pitchFamily="2" charset="2"/>
              <a:buNone/>
            </a:pPr>
            <a:r>
              <a:rPr lang="zh-CN" altLang="en-US">
                <a:ea typeface="SimSun" panose="02010600030101010101" pitchFamily="2" charset="-122"/>
              </a:rPr>
              <a:t>			1		2</a:t>
            </a:r>
          </a:p>
          <a:p>
            <a:pPr>
              <a:buFont typeface="Wingdings" panose="05000000000000000000" pitchFamily="2" charset="2"/>
              <a:buNone/>
            </a:pPr>
            <a:endParaRPr lang="zh-CN" altLang="en-US">
              <a:ea typeface="SimSun" panose="02010600030101010101" pitchFamily="2" charset="-122"/>
            </a:endParaRPr>
          </a:p>
          <a:p>
            <a:pPr>
              <a:buFont typeface="Wingdings" panose="05000000000000000000" pitchFamily="2" charset="2"/>
              <a:buNone/>
            </a:pPr>
            <a:r>
              <a:rPr lang="zh-CN" altLang="en-US">
                <a:ea typeface="SimSun" panose="02010600030101010101" pitchFamily="2" charset="-122"/>
              </a:rPr>
              <a:t>					</a:t>
            </a:r>
            <a:r>
              <a:rPr lang="zh-CN" altLang="en-US" sz="4800">
                <a:ea typeface="SimSun" panose="02010600030101010101" pitchFamily="2" charset="-122"/>
              </a:rPr>
              <a:t>.</a:t>
            </a:r>
            <a:endParaRPr lang="zh-CN" altLang="en-US">
              <a:ea typeface="SimSun" panose="02010600030101010101" pitchFamily="2" charset="-122"/>
            </a:endParaRPr>
          </a:p>
          <a:p>
            <a:pPr>
              <a:buFont typeface="Wingdings" panose="05000000000000000000" pitchFamily="2" charset="2"/>
              <a:buNone/>
            </a:pPr>
            <a:r>
              <a:rPr lang="zh-CN" altLang="en-US">
                <a:ea typeface="SimSun" panose="02010600030101010101" pitchFamily="2" charset="-122"/>
              </a:rPr>
              <a:t>				</a:t>
            </a:r>
          </a:p>
          <a:p>
            <a:pPr>
              <a:buFont typeface="Wingdings" panose="05000000000000000000" pitchFamily="2" charset="2"/>
              <a:buNone/>
            </a:pPr>
            <a:r>
              <a:rPr lang="zh-CN" altLang="en-US">
                <a:ea typeface="SimSun" panose="02010600030101010101" pitchFamily="2" charset="-122"/>
              </a:rPr>
              <a:t>			 </a:t>
            </a:r>
            <a:r>
              <a:rPr lang="zh-CN" altLang="en-US" sz="4800">
                <a:ea typeface="SimSun" panose="02010600030101010101" pitchFamily="2" charset="-122"/>
              </a:rPr>
              <a:t>.		.</a:t>
            </a:r>
          </a:p>
        </p:txBody>
      </p:sp>
      <p:sp>
        <p:nvSpPr>
          <p:cNvPr id="182277" name="Text Box 26"/>
          <p:cNvSpPr txBox="1">
            <a:spLocks noChangeArrowheads="1"/>
          </p:cNvSpPr>
          <p:nvPr/>
        </p:nvSpPr>
        <p:spPr bwMode="auto">
          <a:xfrm>
            <a:off x="2887663" y="2400300"/>
            <a:ext cx="369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zh-CN" sz="2800" b="0">
                <a:latin typeface="Tahoma" panose="020B0604030504040204" pitchFamily="34" charset="0"/>
                <a:ea typeface="SimSun" panose="02010600030101010101" pitchFamily="2" charset="-122"/>
              </a:rPr>
              <a:t>F</a:t>
            </a:r>
            <a:endParaRPr lang="en-US" altLang="zh-CN" sz="3200" b="0">
              <a:latin typeface="Tahoma" panose="020B0604030504040204" pitchFamily="34" charset="0"/>
              <a:ea typeface="SimSun" panose="02010600030101010101" pitchFamily="2" charset="-122"/>
            </a:endParaRPr>
          </a:p>
        </p:txBody>
      </p:sp>
      <p:sp>
        <p:nvSpPr>
          <p:cNvPr id="182278" name="Text Box 27"/>
          <p:cNvSpPr txBox="1">
            <a:spLocks noChangeArrowheads="1"/>
          </p:cNvSpPr>
          <p:nvPr/>
        </p:nvSpPr>
        <p:spPr bwMode="auto">
          <a:xfrm>
            <a:off x="4645025" y="2390775"/>
            <a:ext cx="369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zh-CN" sz="2800" b="0">
                <a:latin typeface="Tahoma" panose="020B0604030504040204" pitchFamily="34" charset="0"/>
                <a:ea typeface="SimSun" panose="02010600030101010101" pitchFamily="2" charset="-122"/>
              </a:rPr>
              <a:t>F</a:t>
            </a:r>
            <a:endParaRPr lang="en-US" altLang="zh-CN" sz="3200" b="0">
              <a:latin typeface="Tahoma" panose="020B0604030504040204" pitchFamily="34" charset="0"/>
              <a:ea typeface="SimSun" panose="02010600030101010101" pitchFamily="2" charset="-122"/>
            </a:endParaRPr>
          </a:p>
        </p:txBody>
      </p:sp>
      <p:sp>
        <p:nvSpPr>
          <p:cNvPr id="182279" name="Rectangle 5"/>
          <p:cNvSpPr>
            <a:spLocks noChangeArrowheads="1"/>
          </p:cNvSpPr>
          <p:nvPr/>
        </p:nvSpPr>
        <p:spPr bwMode="auto">
          <a:xfrm>
            <a:off x="2505075" y="2590800"/>
            <a:ext cx="381000" cy="381000"/>
          </a:xfrm>
          <a:prstGeom prst="rect">
            <a:avLst/>
          </a:prstGeom>
          <a:solidFill>
            <a:schemeClr val="bg1"/>
          </a:solidFill>
          <a:ln w="9525">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zh-CN" altLang="en-US" sz="4800" b="0">
                <a:latin typeface="Tahoma" panose="020B0604030504040204" pitchFamily="34" charset="0"/>
                <a:ea typeface="SimSun" panose="02010600030101010101" pitchFamily="2" charset="-122"/>
              </a:rPr>
              <a:t>.</a:t>
            </a:r>
            <a:endParaRPr lang="zh-CN" altLang="en-US" b="0">
              <a:latin typeface="Tahoma" panose="020B0604030504040204" pitchFamily="34" charset="0"/>
              <a:ea typeface="SimSun" panose="02010600030101010101" pitchFamily="2" charset="-122"/>
            </a:endParaRPr>
          </a:p>
          <a:p>
            <a:pPr algn="ctr" eaLnBrk="1" hangingPunct="1">
              <a:lnSpc>
                <a:spcPct val="100000"/>
              </a:lnSpc>
              <a:spcBef>
                <a:spcPct val="0"/>
              </a:spcBef>
              <a:buClrTx/>
              <a:buSzTx/>
              <a:buFontTx/>
              <a:buNone/>
            </a:pPr>
            <a:endParaRPr lang="zh-CN" altLang="en-US" sz="3200" b="0">
              <a:latin typeface="Tahoma" panose="020B0604030504040204" pitchFamily="34" charset="0"/>
              <a:ea typeface="SimSun" panose="02010600030101010101" pitchFamily="2" charset="-122"/>
            </a:endParaRPr>
          </a:p>
        </p:txBody>
      </p:sp>
      <p:sp>
        <p:nvSpPr>
          <p:cNvPr id="182280" name="Rectangle 6"/>
          <p:cNvSpPr>
            <a:spLocks noChangeArrowheads="1"/>
          </p:cNvSpPr>
          <p:nvPr/>
        </p:nvSpPr>
        <p:spPr bwMode="auto">
          <a:xfrm>
            <a:off x="2505075" y="3886200"/>
            <a:ext cx="381000" cy="381000"/>
          </a:xfrm>
          <a:prstGeom prst="rect">
            <a:avLst/>
          </a:prstGeom>
          <a:solidFill>
            <a:schemeClr val="bg1"/>
          </a:solidFill>
          <a:ln w="9525">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zh-CN" altLang="en-US" sz="4800" b="0">
                <a:latin typeface="Tahoma" panose="020B0604030504040204" pitchFamily="34" charset="0"/>
                <a:ea typeface="SimSun" panose="02010600030101010101" pitchFamily="2" charset="-122"/>
              </a:rPr>
              <a:t>.</a:t>
            </a:r>
            <a:endParaRPr lang="zh-CN" altLang="en-US" b="0">
              <a:latin typeface="Tahoma" panose="020B0604030504040204" pitchFamily="34" charset="0"/>
              <a:ea typeface="SimSun" panose="02010600030101010101" pitchFamily="2" charset="-122"/>
            </a:endParaRPr>
          </a:p>
          <a:p>
            <a:pPr algn="ctr" eaLnBrk="1" hangingPunct="1">
              <a:lnSpc>
                <a:spcPct val="100000"/>
              </a:lnSpc>
              <a:spcBef>
                <a:spcPct val="0"/>
              </a:spcBef>
              <a:buClrTx/>
              <a:buSzTx/>
              <a:buFontTx/>
              <a:buNone/>
            </a:pPr>
            <a:endParaRPr lang="zh-CN" altLang="en-US" sz="3200" b="0">
              <a:latin typeface="Tahoma" panose="020B0604030504040204" pitchFamily="34" charset="0"/>
              <a:ea typeface="SimSun" panose="02010600030101010101" pitchFamily="2" charset="-122"/>
            </a:endParaRPr>
          </a:p>
        </p:txBody>
      </p:sp>
      <p:sp>
        <p:nvSpPr>
          <p:cNvPr id="182281" name="Rectangle 7"/>
          <p:cNvSpPr>
            <a:spLocks noChangeArrowheads="1"/>
          </p:cNvSpPr>
          <p:nvPr/>
        </p:nvSpPr>
        <p:spPr bwMode="auto">
          <a:xfrm>
            <a:off x="4257675" y="2590800"/>
            <a:ext cx="381000" cy="381000"/>
          </a:xfrm>
          <a:prstGeom prst="rect">
            <a:avLst/>
          </a:prstGeom>
          <a:solidFill>
            <a:schemeClr val="bg1"/>
          </a:solidFill>
          <a:ln w="9525">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zh-CN" altLang="en-US" sz="4800" b="0">
                <a:latin typeface="Tahoma" panose="020B0604030504040204" pitchFamily="34" charset="0"/>
                <a:ea typeface="SimSun" panose="02010600030101010101" pitchFamily="2" charset="-122"/>
              </a:rPr>
              <a:t>.</a:t>
            </a:r>
            <a:endParaRPr lang="zh-CN" altLang="en-US" b="0">
              <a:latin typeface="Tahoma" panose="020B0604030504040204" pitchFamily="34" charset="0"/>
              <a:ea typeface="SimSun" panose="02010600030101010101" pitchFamily="2" charset="-122"/>
            </a:endParaRPr>
          </a:p>
          <a:p>
            <a:pPr algn="ctr" eaLnBrk="1" hangingPunct="1">
              <a:lnSpc>
                <a:spcPct val="100000"/>
              </a:lnSpc>
              <a:spcBef>
                <a:spcPct val="0"/>
              </a:spcBef>
              <a:buClrTx/>
              <a:buSzTx/>
              <a:buFontTx/>
              <a:buNone/>
            </a:pPr>
            <a:endParaRPr lang="zh-CN" altLang="en-US" sz="3200" b="0">
              <a:latin typeface="Tahoma" panose="020B0604030504040204" pitchFamily="34" charset="0"/>
              <a:ea typeface="SimSun" panose="02010600030101010101" pitchFamily="2" charset="-122"/>
            </a:endParaRPr>
          </a:p>
        </p:txBody>
      </p:sp>
      <p:sp>
        <p:nvSpPr>
          <p:cNvPr id="182282" name="Text Box 8"/>
          <p:cNvSpPr txBox="1">
            <a:spLocks noChangeArrowheads="1"/>
          </p:cNvSpPr>
          <p:nvPr/>
        </p:nvSpPr>
        <p:spPr bwMode="auto">
          <a:xfrm>
            <a:off x="2505075" y="3429000"/>
            <a:ext cx="40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zh-CN" altLang="en-US" sz="3200" b="0">
                <a:latin typeface="Tahoma" panose="020B0604030504040204" pitchFamily="34" charset="0"/>
                <a:ea typeface="SimSun" panose="02010600030101010101" pitchFamily="2" charset="-122"/>
              </a:rPr>
              <a:t>3</a:t>
            </a:r>
          </a:p>
        </p:txBody>
      </p:sp>
      <p:sp>
        <p:nvSpPr>
          <p:cNvPr id="182283" name="Line 9"/>
          <p:cNvSpPr>
            <a:spLocks noChangeShapeType="1"/>
          </p:cNvSpPr>
          <p:nvPr/>
        </p:nvSpPr>
        <p:spPr bwMode="auto">
          <a:xfrm flipV="1">
            <a:off x="4486275" y="30480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2284" name="Line 10"/>
          <p:cNvSpPr>
            <a:spLocks noChangeShapeType="1"/>
          </p:cNvSpPr>
          <p:nvPr/>
        </p:nvSpPr>
        <p:spPr bwMode="auto">
          <a:xfrm flipH="1" flipV="1">
            <a:off x="2886075" y="3048000"/>
            <a:ext cx="1447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2285" name="Line 11"/>
          <p:cNvSpPr>
            <a:spLocks noChangeShapeType="1"/>
          </p:cNvSpPr>
          <p:nvPr/>
        </p:nvSpPr>
        <p:spPr bwMode="auto">
          <a:xfrm flipH="1">
            <a:off x="2962275" y="40386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2286" name="Line 12"/>
          <p:cNvSpPr>
            <a:spLocks noChangeShapeType="1"/>
          </p:cNvSpPr>
          <p:nvPr/>
        </p:nvSpPr>
        <p:spPr bwMode="auto">
          <a:xfrm flipH="1">
            <a:off x="2886075" y="4191000"/>
            <a:ext cx="1447800" cy="14478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2287" name="Line 13"/>
          <p:cNvSpPr>
            <a:spLocks noChangeShapeType="1"/>
          </p:cNvSpPr>
          <p:nvPr/>
        </p:nvSpPr>
        <p:spPr bwMode="auto">
          <a:xfrm>
            <a:off x="4486275" y="4191000"/>
            <a:ext cx="0" cy="1295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2288" name="Line 14"/>
          <p:cNvSpPr>
            <a:spLocks noChangeShapeType="1"/>
          </p:cNvSpPr>
          <p:nvPr/>
        </p:nvSpPr>
        <p:spPr bwMode="auto">
          <a:xfrm flipH="1" flipV="1">
            <a:off x="4638675" y="4191000"/>
            <a:ext cx="213360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2289" name="Freeform 15"/>
          <p:cNvSpPr>
            <a:spLocks/>
          </p:cNvSpPr>
          <p:nvPr/>
        </p:nvSpPr>
        <p:spPr bwMode="auto">
          <a:xfrm>
            <a:off x="4562475" y="3556000"/>
            <a:ext cx="622300" cy="482600"/>
          </a:xfrm>
          <a:custGeom>
            <a:avLst/>
            <a:gdLst>
              <a:gd name="T0" fmla="*/ 2147483646 w 392"/>
              <a:gd name="T1" fmla="*/ 2147483646 h 304"/>
              <a:gd name="T2" fmla="*/ 2147483646 w 392"/>
              <a:gd name="T3" fmla="*/ 2147483646 h 304"/>
              <a:gd name="T4" fmla="*/ 2147483646 w 392"/>
              <a:gd name="T5" fmla="*/ 2147483646 h 304"/>
              <a:gd name="T6" fmla="*/ 2147483646 w 392"/>
              <a:gd name="T7" fmla="*/ 2147483646 h 304"/>
              <a:gd name="T8" fmla="*/ 2147483646 w 392"/>
              <a:gd name="T9" fmla="*/ 2147483646 h 304"/>
              <a:gd name="T10" fmla="*/ 2147483646 w 392"/>
              <a:gd name="T11" fmla="*/ 2147483646 h 304"/>
              <a:gd name="T12" fmla="*/ 2147483646 w 392"/>
              <a:gd name="T13" fmla="*/ 2147483646 h 304"/>
              <a:gd name="T14" fmla="*/ 0 w 392"/>
              <a:gd name="T15" fmla="*/ 2147483646 h 304"/>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304"/>
              <a:gd name="T26" fmla="*/ 392 w 392"/>
              <a:gd name="T27" fmla="*/ 304 h 3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304">
                <a:moveTo>
                  <a:pt x="48" y="304"/>
                </a:moveTo>
                <a:cubicBezTo>
                  <a:pt x="140" y="296"/>
                  <a:pt x="232" y="288"/>
                  <a:pt x="288" y="256"/>
                </a:cubicBezTo>
                <a:cubicBezTo>
                  <a:pt x="344" y="224"/>
                  <a:pt x="376" y="152"/>
                  <a:pt x="384" y="112"/>
                </a:cubicBezTo>
                <a:cubicBezTo>
                  <a:pt x="392" y="72"/>
                  <a:pt x="360" y="32"/>
                  <a:pt x="336" y="16"/>
                </a:cubicBezTo>
                <a:cubicBezTo>
                  <a:pt x="312" y="0"/>
                  <a:pt x="280" y="8"/>
                  <a:pt x="240" y="16"/>
                </a:cubicBezTo>
                <a:cubicBezTo>
                  <a:pt x="200" y="24"/>
                  <a:pt x="128" y="40"/>
                  <a:pt x="96" y="64"/>
                </a:cubicBezTo>
                <a:cubicBezTo>
                  <a:pt x="64" y="88"/>
                  <a:pt x="64" y="136"/>
                  <a:pt x="48" y="160"/>
                </a:cubicBezTo>
                <a:cubicBezTo>
                  <a:pt x="32" y="184"/>
                  <a:pt x="16" y="196"/>
                  <a:pt x="0" y="208"/>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2290" name="Line 16"/>
          <p:cNvSpPr>
            <a:spLocks noChangeShapeType="1"/>
          </p:cNvSpPr>
          <p:nvPr/>
        </p:nvSpPr>
        <p:spPr bwMode="auto">
          <a:xfrm flipH="1">
            <a:off x="4562475" y="3810000"/>
            <a:ext cx="76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2291" name="Text Box 17"/>
          <p:cNvSpPr txBox="1">
            <a:spLocks noChangeArrowheads="1"/>
          </p:cNvSpPr>
          <p:nvPr/>
        </p:nvSpPr>
        <p:spPr bwMode="auto">
          <a:xfrm>
            <a:off x="5106988" y="3946525"/>
            <a:ext cx="25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b="0">
                <a:latin typeface="Tahoma" panose="020B0604030504040204" pitchFamily="34" charset="0"/>
                <a:ea typeface="SimSun" panose="02010600030101010101" pitchFamily="2" charset="-122"/>
              </a:rPr>
              <a:t>i</a:t>
            </a:r>
          </a:p>
        </p:txBody>
      </p:sp>
      <p:sp>
        <p:nvSpPr>
          <p:cNvPr id="182292" name="Text Box 18"/>
          <p:cNvSpPr txBox="1">
            <a:spLocks noChangeArrowheads="1"/>
          </p:cNvSpPr>
          <p:nvPr/>
        </p:nvSpPr>
        <p:spPr bwMode="auto">
          <a:xfrm>
            <a:off x="2738438" y="4610100"/>
            <a:ext cx="925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b="0">
                <a:solidFill>
                  <a:schemeClr val="accent2"/>
                </a:solidFill>
                <a:latin typeface="Tahoma" panose="020B0604030504040204" pitchFamily="34" charset="0"/>
                <a:ea typeface="SimSun" panose="02010600030101010101" pitchFamily="2" charset="-122"/>
              </a:rPr>
              <a:t>C=inf</a:t>
            </a:r>
          </a:p>
        </p:txBody>
      </p:sp>
      <p:sp>
        <p:nvSpPr>
          <p:cNvPr id="182293" name="Text Box 19"/>
          <p:cNvSpPr txBox="1">
            <a:spLocks noChangeArrowheads="1"/>
          </p:cNvSpPr>
          <p:nvPr/>
        </p:nvSpPr>
        <p:spPr bwMode="auto">
          <a:xfrm>
            <a:off x="3217863" y="3522663"/>
            <a:ext cx="549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3200" b="0">
                <a:latin typeface="Tahoma" panose="020B0604030504040204" pitchFamily="34" charset="0"/>
                <a:ea typeface="SimSun" panose="02010600030101010101" pitchFamily="2" charset="-122"/>
              </a:rPr>
              <a:t>c</a:t>
            </a:r>
            <a:r>
              <a:rPr lang="en-US" altLang="zh-CN" sz="2000" b="0" baseline="-25000">
                <a:latin typeface="Tahoma" panose="020B0604030504040204" pitchFamily="34" charset="0"/>
                <a:ea typeface="SimSun" panose="02010600030101010101" pitchFamily="2" charset="-122"/>
              </a:rPr>
              <a:t>i,3</a:t>
            </a:r>
          </a:p>
        </p:txBody>
      </p:sp>
      <p:sp>
        <p:nvSpPr>
          <p:cNvPr id="182294" name="Text Box 20"/>
          <p:cNvSpPr txBox="1">
            <a:spLocks noChangeArrowheads="1"/>
          </p:cNvSpPr>
          <p:nvPr/>
        </p:nvSpPr>
        <p:spPr bwMode="auto">
          <a:xfrm>
            <a:off x="3490444" y="2977069"/>
            <a:ext cx="55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3200" b="0" dirty="0">
                <a:latin typeface="Tahoma" panose="020B0604030504040204" pitchFamily="34" charset="0"/>
                <a:ea typeface="SimSun" panose="02010600030101010101" pitchFamily="2" charset="-122"/>
              </a:rPr>
              <a:t>c</a:t>
            </a:r>
            <a:r>
              <a:rPr lang="en-US" altLang="zh-CN" sz="2000" b="0" baseline="-25000" dirty="0">
                <a:solidFill>
                  <a:srgbClr val="FF0000"/>
                </a:solidFill>
                <a:latin typeface="Tahoma" panose="020B0604030504040204" pitchFamily="34" charset="0"/>
                <a:ea typeface="SimSun" panose="02010600030101010101" pitchFamily="2" charset="-122"/>
              </a:rPr>
              <a:t>i</a:t>
            </a:r>
            <a:r>
              <a:rPr lang="en-US" altLang="zh-CN" sz="2000" b="0" baseline="-25000" dirty="0">
                <a:latin typeface="Tahoma" panose="020B0604030504040204" pitchFamily="34" charset="0"/>
                <a:ea typeface="SimSun" panose="02010600030101010101" pitchFamily="2" charset="-122"/>
              </a:rPr>
              <a:t>,1</a:t>
            </a:r>
          </a:p>
        </p:txBody>
      </p:sp>
      <p:sp>
        <p:nvSpPr>
          <p:cNvPr id="182295" name="Text Box 21"/>
          <p:cNvSpPr txBox="1">
            <a:spLocks noChangeArrowheads="1"/>
          </p:cNvSpPr>
          <p:nvPr/>
        </p:nvSpPr>
        <p:spPr bwMode="auto">
          <a:xfrm>
            <a:off x="4481044" y="3061207"/>
            <a:ext cx="55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3200" b="0" dirty="0">
                <a:latin typeface="Tahoma" panose="020B0604030504040204" pitchFamily="34" charset="0"/>
                <a:ea typeface="SimSun" panose="02010600030101010101" pitchFamily="2" charset="-122"/>
              </a:rPr>
              <a:t>c</a:t>
            </a:r>
            <a:r>
              <a:rPr lang="en-US" altLang="zh-CN" sz="2000" b="0" baseline="-25000" dirty="0">
                <a:solidFill>
                  <a:srgbClr val="FF0000"/>
                </a:solidFill>
                <a:latin typeface="Tahoma" panose="020B0604030504040204" pitchFamily="34" charset="0"/>
                <a:ea typeface="SimSun" panose="02010600030101010101" pitchFamily="2" charset="-122"/>
              </a:rPr>
              <a:t>i</a:t>
            </a:r>
            <a:r>
              <a:rPr lang="en-US" altLang="zh-CN" sz="2000" b="0" baseline="-25000" dirty="0">
                <a:latin typeface="Tahoma" panose="020B0604030504040204" pitchFamily="34" charset="0"/>
                <a:ea typeface="SimSun" panose="02010600030101010101" pitchFamily="2" charset="-122"/>
              </a:rPr>
              <a:t>,2</a:t>
            </a:r>
          </a:p>
        </p:txBody>
      </p:sp>
      <p:sp>
        <p:nvSpPr>
          <p:cNvPr id="182296" name="Text Box 22"/>
          <p:cNvSpPr txBox="1">
            <a:spLocks noChangeArrowheads="1"/>
          </p:cNvSpPr>
          <p:nvPr/>
        </p:nvSpPr>
        <p:spPr bwMode="auto">
          <a:xfrm>
            <a:off x="5227638" y="1447800"/>
            <a:ext cx="3598862"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a:solidFill>
                  <a:schemeClr val="accent2"/>
                </a:solidFill>
                <a:latin typeface="Tahoma" panose="020B0604030504040204" pitchFamily="34" charset="0"/>
                <a:ea typeface="SimSun" panose="02010600030101010101" pitchFamily="2" charset="-122"/>
              </a:rPr>
              <a:t>Stream of read</a:t>
            </a:r>
          </a:p>
          <a:p>
            <a:pPr algn="ctr" eaLnBrk="1" hangingPunct="1">
              <a:lnSpc>
                <a:spcPct val="40000"/>
              </a:lnSpc>
              <a:spcBef>
                <a:spcPct val="50000"/>
              </a:spcBef>
              <a:buClrTx/>
              <a:buSzTx/>
              <a:buFontTx/>
              <a:buNone/>
            </a:pPr>
            <a:r>
              <a:rPr lang="en-US" altLang="zh-CN">
                <a:solidFill>
                  <a:schemeClr val="accent2"/>
                </a:solidFill>
                <a:latin typeface="Tahoma" panose="020B0604030504040204" pitchFamily="34" charset="0"/>
                <a:ea typeface="SimSun" panose="02010600030101010101" pitchFamily="2" charset="-122"/>
              </a:rPr>
              <a:t>requests at site S</a:t>
            </a:r>
            <a:r>
              <a:rPr lang="en-US" altLang="zh-CN" baseline="-25000">
                <a:solidFill>
                  <a:schemeClr val="accent2"/>
                </a:solidFill>
                <a:latin typeface="Tahoma" panose="020B0604030504040204" pitchFamily="34" charset="0"/>
                <a:ea typeface="SimSun" panose="02010600030101010101" pitchFamily="2" charset="-122"/>
              </a:rPr>
              <a:t>i</a:t>
            </a:r>
            <a:r>
              <a:rPr lang="en-US" altLang="zh-CN">
                <a:solidFill>
                  <a:schemeClr val="accent2"/>
                </a:solidFill>
                <a:latin typeface="Tahoma" panose="020B0604030504040204" pitchFamily="34" charset="0"/>
                <a:ea typeface="SimSun" panose="02010600030101010101" pitchFamily="2" charset="-122"/>
              </a:rPr>
              <a:t>for F</a:t>
            </a:r>
          </a:p>
          <a:p>
            <a:pPr algn="ctr" eaLnBrk="1" hangingPunct="1">
              <a:lnSpc>
                <a:spcPct val="40000"/>
              </a:lnSpc>
              <a:spcBef>
                <a:spcPct val="50000"/>
              </a:spcBef>
              <a:buClrTx/>
              <a:buSzTx/>
              <a:buFontTx/>
              <a:buNone/>
            </a:pPr>
            <a:r>
              <a:rPr lang="en-US" altLang="zh-CN">
                <a:solidFill>
                  <a:schemeClr val="accent2"/>
                </a:solidFill>
                <a:latin typeface="Tahoma" panose="020B0604030504040204" pitchFamily="34" charset="0"/>
                <a:ea typeface="SimSun" panose="02010600030101010101" pitchFamily="2" charset="-122"/>
              </a:rPr>
              <a:t>    </a:t>
            </a:r>
            <a:r>
              <a:rPr lang="en-US" altLang="zh-CN">
                <a:latin typeface="Tahoma" panose="020B0604030504040204" pitchFamily="34" charset="0"/>
                <a:ea typeface="SimSun" panose="02010600030101010101" pitchFamily="2" charset="-122"/>
              </a:rPr>
              <a:t>t</a:t>
            </a:r>
            <a:r>
              <a:rPr lang="en-US" altLang="zh-CN" sz="1600" baseline="-25000">
                <a:latin typeface="Tahoma" panose="020B0604030504040204" pitchFamily="34" charset="0"/>
                <a:ea typeface="SimSun" panose="02010600030101010101" pitchFamily="2" charset="-122"/>
              </a:rPr>
              <a:t>i</a:t>
            </a:r>
            <a:r>
              <a:rPr lang="en-US" altLang="zh-CN">
                <a:latin typeface="Tahoma" panose="020B0604030504040204" pitchFamily="34" charset="0"/>
                <a:ea typeface="SimSun" panose="02010600030101010101" pitchFamily="2" charset="-122"/>
              </a:rPr>
              <a:t> REQ/SEC</a:t>
            </a:r>
          </a:p>
        </p:txBody>
      </p:sp>
      <p:sp>
        <p:nvSpPr>
          <p:cNvPr id="182297" name="Text Box 23"/>
          <p:cNvSpPr txBox="1">
            <a:spLocks noChangeArrowheads="1"/>
          </p:cNvSpPr>
          <p:nvPr/>
        </p:nvSpPr>
        <p:spPr bwMode="auto">
          <a:xfrm>
            <a:off x="4551363" y="4953000"/>
            <a:ext cx="925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b="0">
                <a:solidFill>
                  <a:schemeClr val="accent2"/>
                </a:solidFill>
                <a:latin typeface="Tahoma" panose="020B0604030504040204" pitchFamily="34" charset="0"/>
                <a:ea typeface="SimSun" panose="02010600030101010101" pitchFamily="2" charset="-122"/>
              </a:rPr>
              <a:t>C=inf</a:t>
            </a:r>
          </a:p>
        </p:txBody>
      </p:sp>
      <p:sp>
        <p:nvSpPr>
          <p:cNvPr id="182298" name="Text Box 24"/>
          <p:cNvSpPr txBox="1">
            <a:spLocks noChangeArrowheads="1"/>
          </p:cNvSpPr>
          <p:nvPr/>
        </p:nvSpPr>
        <p:spPr bwMode="auto">
          <a:xfrm>
            <a:off x="5334000" y="3505200"/>
            <a:ext cx="925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b="0">
                <a:solidFill>
                  <a:schemeClr val="accent2"/>
                </a:solidFill>
                <a:latin typeface="Tahoma" panose="020B0604030504040204" pitchFamily="34" charset="0"/>
                <a:ea typeface="SimSun" panose="02010600030101010101" pitchFamily="2" charset="-122"/>
              </a:rPr>
              <a:t>C=inf</a:t>
            </a:r>
          </a:p>
        </p:txBody>
      </p:sp>
      <p:sp>
        <p:nvSpPr>
          <p:cNvPr id="182299" name="Text Box 25"/>
          <p:cNvSpPr txBox="1">
            <a:spLocks noChangeArrowheads="1"/>
          </p:cNvSpPr>
          <p:nvPr/>
        </p:nvSpPr>
        <p:spPr bwMode="auto">
          <a:xfrm>
            <a:off x="2146300" y="3738563"/>
            <a:ext cx="369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zh-CN" sz="2800" b="0">
                <a:latin typeface="Tahoma" panose="020B0604030504040204" pitchFamily="34" charset="0"/>
                <a:ea typeface="SimSun" panose="02010600030101010101" pitchFamily="2" charset="-122"/>
              </a:rPr>
              <a:t>F</a:t>
            </a:r>
            <a:endParaRPr lang="en-US" altLang="zh-CN" sz="3200" b="0">
              <a:latin typeface="Tahoma" panose="020B0604030504040204" pitchFamily="34" charset="0"/>
              <a:ea typeface="SimSun" panose="02010600030101010101" pitchFamily="2" charset="-122"/>
            </a:endParaRPr>
          </a:p>
        </p:txBody>
      </p:sp>
      <p:grpSp>
        <p:nvGrpSpPr>
          <p:cNvPr id="2" name="Group 32"/>
          <p:cNvGrpSpPr>
            <a:grpSpLocks/>
          </p:cNvGrpSpPr>
          <p:nvPr/>
        </p:nvGrpSpPr>
        <p:grpSpPr bwMode="auto">
          <a:xfrm>
            <a:off x="379413" y="3308350"/>
            <a:ext cx="8153400" cy="3095625"/>
            <a:chOff x="331" y="1806"/>
            <a:chExt cx="4896" cy="2072"/>
          </a:xfrm>
        </p:grpSpPr>
        <p:sp>
          <p:nvSpPr>
            <p:cNvPr id="182301" name="Rectangle 28"/>
            <p:cNvSpPr>
              <a:spLocks noChangeArrowheads="1"/>
            </p:cNvSpPr>
            <p:nvPr/>
          </p:nvSpPr>
          <p:spPr bwMode="auto">
            <a:xfrm>
              <a:off x="331" y="2030"/>
              <a:ext cx="4896" cy="18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80000"/>
                </a:lnSpc>
                <a:buFont typeface="Wingdings" panose="05000000000000000000" pitchFamily="2" charset="2"/>
                <a:buNone/>
              </a:pPr>
              <a:r>
                <a:rPr lang="en-US" altLang="zh-CN" dirty="0">
                  <a:ea typeface="SimSun" panose="02010600030101010101" pitchFamily="2" charset="-122"/>
                </a:rPr>
                <a:t>Read cost = </a:t>
              </a:r>
              <a:r>
                <a:rPr lang="en-US" altLang="zh-CN" sz="3600" dirty="0">
                  <a:ea typeface="SimSun" panose="02010600030101010101" pitchFamily="2" charset="-122"/>
                  <a:sym typeface="Symbol" panose="05050102010706020507" pitchFamily="18" charset="2"/>
                </a:rPr>
                <a:t></a:t>
              </a:r>
              <a:r>
                <a:rPr lang="en-US" altLang="zh-CN" dirty="0">
                  <a:ea typeface="SimSun" panose="02010600030101010101" pitchFamily="2" charset="-122"/>
                  <a:sym typeface="Symbol" panose="05050102010706020507" pitchFamily="18" charset="2"/>
                </a:rPr>
                <a:t> [</a:t>
              </a:r>
              <a:r>
                <a:rPr lang="en-US" altLang="zh-CN" dirty="0" err="1">
                  <a:ea typeface="SimSun" panose="02010600030101010101" pitchFamily="2" charset="-122"/>
                  <a:sym typeface="Symbol" panose="05050102010706020507" pitchFamily="18" charset="2"/>
                </a:rPr>
                <a:t>t</a:t>
              </a:r>
              <a:r>
                <a:rPr lang="en-US" altLang="zh-CN" sz="1800" baseline="-25000" dirty="0" err="1">
                  <a:solidFill>
                    <a:srgbClr val="FF0000"/>
                  </a:solidFill>
                  <a:ea typeface="SimSun" panose="02010600030101010101" pitchFamily="2" charset="-122"/>
                  <a:sym typeface="Symbol" panose="05050102010706020507" pitchFamily="18" charset="2"/>
                </a:rPr>
                <a:t>i</a:t>
              </a:r>
              <a:r>
                <a:rPr lang="en-US" altLang="zh-CN" sz="1800" dirty="0">
                  <a:ea typeface="SimSun" panose="02010600030101010101" pitchFamily="2" charset="-122"/>
                  <a:sym typeface="Symbol" panose="05050102010706020507" pitchFamily="18" charset="2"/>
                </a:rPr>
                <a:t> </a:t>
              </a:r>
              <a:r>
                <a:rPr lang="en-US" altLang="zh-CN" dirty="0">
                  <a:ea typeface="SimSun" panose="02010600030101010101" pitchFamily="2" charset="-122"/>
                  <a:sym typeface="Symbol" panose="05050102010706020507" pitchFamily="18" charset="2"/>
                </a:rPr>
                <a:t></a:t>
              </a:r>
              <a:r>
                <a:rPr lang="en-US" altLang="zh-CN" sz="1800" dirty="0">
                  <a:ea typeface="SimSun" panose="02010600030101010101" pitchFamily="2" charset="-122"/>
                  <a:sym typeface="Symbol" panose="05050102010706020507" pitchFamily="18" charset="2"/>
                </a:rPr>
                <a:t> </a:t>
              </a:r>
              <a:r>
                <a:rPr lang="en-US" altLang="zh-CN" dirty="0">
                  <a:solidFill>
                    <a:schemeClr val="accent2"/>
                  </a:solidFill>
                  <a:ea typeface="SimSun" panose="02010600030101010101" pitchFamily="2" charset="-122"/>
                  <a:sym typeface="Symbol" panose="05050102010706020507" pitchFamily="18" charset="2"/>
                </a:rPr>
                <a:t>MIN</a:t>
              </a:r>
              <a:r>
                <a:rPr lang="en-US" altLang="zh-CN" dirty="0">
                  <a:ea typeface="SimSun" panose="02010600030101010101" pitchFamily="2" charset="-122"/>
                  <a:sym typeface="Symbol" panose="05050102010706020507" pitchFamily="18" charset="2"/>
                </a:rPr>
                <a:t> </a:t>
              </a:r>
              <a:r>
                <a:rPr lang="en-US" altLang="zh-CN" dirty="0" err="1">
                  <a:ea typeface="SimSun" panose="02010600030101010101" pitchFamily="2" charset="-122"/>
                  <a:sym typeface="Symbol" panose="05050102010706020507" pitchFamily="18" charset="2"/>
                </a:rPr>
                <a:t>C</a:t>
              </a:r>
              <a:r>
                <a:rPr lang="en-US" altLang="zh-CN" sz="1800" baseline="-25000" dirty="0" err="1">
                  <a:solidFill>
                    <a:srgbClr val="FF0000"/>
                  </a:solidFill>
                  <a:ea typeface="SimSun" panose="02010600030101010101" pitchFamily="2" charset="-122"/>
                  <a:sym typeface="Symbol" panose="05050102010706020507" pitchFamily="18" charset="2"/>
                </a:rPr>
                <a:t>i</a:t>
              </a:r>
              <a:r>
                <a:rPr lang="en-US" altLang="zh-CN" sz="1800" baseline="-25000" dirty="0" err="1">
                  <a:ea typeface="SimSun" panose="02010600030101010101" pitchFamily="2" charset="-122"/>
                  <a:sym typeface="Symbol" panose="05050102010706020507" pitchFamily="18" charset="2"/>
                </a:rPr>
                <a:t>j</a:t>
              </a:r>
              <a:r>
                <a:rPr lang="en-US" altLang="zh-CN" dirty="0">
                  <a:ea typeface="SimSun" panose="02010600030101010101" pitchFamily="2" charset="-122"/>
                  <a:sym typeface="Symbol" panose="05050102010706020507" pitchFamily="18" charset="2"/>
                </a:rPr>
                <a:t>]</a:t>
              </a:r>
            </a:p>
            <a:p>
              <a:pPr>
                <a:lnSpc>
                  <a:spcPct val="80000"/>
                </a:lnSpc>
                <a:buFont typeface="Wingdings" panose="05000000000000000000" pitchFamily="2" charset="2"/>
                <a:buNone/>
              </a:pPr>
              <a:endParaRPr lang="en-US" altLang="zh-CN" sz="1800" dirty="0">
                <a:ea typeface="SimSun" panose="02010600030101010101" pitchFamily="2" charset="-122"/>
                <a:sym typeface="Symbol" panose="05050102010706020507" pitchFamily="18" charset="2"/>
              </a:endParaRPr>
            </a:p>
            <a:p>
              <a:pPr>
                <a:lnSpc>
                  <a:spcPct val="80000"/>
                </a:lnSpc>
                <a:buFont typeface="Wingdings" panose="05000000000000000000" pitchFamily="2" charset="2"/>
                <a:buNone/>
              </a:pPr>
              <a:r>
                <a:rPr lang="en-US" altLang="zh-CN" dirty="0">
                  <a:solidFill>
                    <a:srgbClr val="FF0000"/>
                  </a:solidFill>
                  <a:ea typeface="SimSun" panose="02010600030101010101" pitchFamily="2" charset="-122"/>
                  <a:sym typeface="Symbol" panose="05050102010706020507" pitchFamily="18" charset="2"/>
                </a:rPr>
                <a:t>i</a:t>
              </a:r>
              <a:r>
                <a:rPr lang="en-US" altLang="zh-CN" dirty="0">
                  <a:ea typeface="SimSun" panose="02010600030101010101" pitchFamily="2" charset="-122"/>
                  <a:sym typeface="Symbol" panose="05050102010706020507" pitchFamily="18" charset="2"/>
                </a:rPr>
                <a:t>:	Originating site of request</a:t>
              </a:r>
            </a:p>
            <a:p>
              <a:pPr>
                <a:lnSpc>
                  <a:spcPct val="80000"/>
                </a:lnSpc>
                <a:buFont typeface="Wingdings" panose="05000000000000000000" pitchFamily="2" charset="2"/>
                <a:buNone/>
              </a:pPr>
              <a:r>
                <a:rPr lang="en-US" altLang="zh-CN" dirty="0" err="1">
                  <a:ea typeface="SimSun" panose="02010600030101010101" pitchFamily="2" charset="-122"/>
                  <a:sym typeface="Symbol" panose="05050102010706020507" pitchFamily="18" charset="2"/>
                </a:rPr>
                <a:t>t</a:t>
              </a:r>
              <a:r>
                <a:rPr lang="en-US" altLang="zh-CN" sz="1800" baseline="-25000" dirty="0" err="1">
                  <a:ea typeface="SimSun" panose="02010600030101010101" pitchFamily="2" charset="-122"/>
                  <a:sym typeface="Symbol" panose="05050102010706020507" pitchFamily="18" charset="2"/>
                </a:rPr>
                <a:t>i</a:t>
              </a:r>
              <a:r>
                <a:rPr lang="en-US" altLang="zh-CN" dirty="0">
                  <a:ea typeface="SimSun" panose="02010600030101010101" pitchFamily="2" charset="-122"/>
                  <a:sym typeface="Symbol" panose="05050102010706020507" pitchFamily="18" charset="2"/>
                </a:rPr>
                <a:t>:	Read traffic at S</a:t>
              </a:r>
              <a:r>
                <a:rPr lang="en-US" altLang="zh-CN" sz="1800" baseline="-25000" dirty="0">
                  <a:ea typeface="SimSun" panose="02010600030101010101" pitchFamily="2" charset="-122"/>
                  <a:sym typeface="Symbol" panose="05050102010706020507" pitchFamily="18" charset="2"/>
                </a:rPr>
                <a:t>i</a:t>
              </a:r>
              <a:r>
                <a:rPr lang="zh-CN" altLang="en-US" sz="1800" baseline="-25000" dirty="0">
                  <a:ea typeface="SimSun" panose="02010600030101010101" pitchFamily="2" charset="-122"/>
                  <a:sym typeface="Symbol" panose="05050102010706020507" pitchFamily="18" charset="2"/>
                </a:rPr>
                <a:t>：</a:t>
              </a:r>
              <a:r>
                <a:rPr lang="en-US" altLang="zh-CN" dirty="0" err="1">
                  <a:solidFill>
                    <a:schemeClr val="accent2"/>
                  </a:solidFill>
                  <a:ea typeface="SimSun" panose="02010600030101010101" pitchFamily="2" charset="-122"/>
                </a:rPr>
                <a:t>t</a:t>
              </a:r>
              <a:r>
                <a:rPr lang="en-US" altLang="zh-CN" baseline="-25000" dirty="0" err="1">
                  <a:solidFill>
                    <a:schemeClr val="accent2"/>
                  </a:solidFill>
                  <a:ea typeface="SimSun" panose="02010600030101010101" pitchFamily="2" charset="-122"/>
                </a:rPr>
                <a:t>i</a:t>
              </a:r>
              <a:r>
                <a:rPr lang="en-US" altLang="zh-CN" dirty="0">
                  <a:solidFill>
                    <a:schemeClr val="accent2"/>
                  </a:solidFill>
                  <a:ea typeface="SimSun" panose="02010600030101010101" pitchFamily="2" charset="-122"/>
                </a:rPr>
                <a:t> REQ/SEC</a:t>
              </a:r>
              <a:endParaRPr lang="zh-CN" altLang="en-US" dirty="0">
                <a:solidFill>
                  <a:schemeClr val="accent2"/>
                </a:solidFill>
                <a:ea typeface="SimSun" panose="02010600030101010101" pitchFamily="2" charset="-122"/>
                <a:sym typeface="Symbol" panose="05050102010706020507" pitchFamily="18" charset="2"/>
              </a:endParaRPr>
            </a:p>
            <a:p>
              <a:pPr>
                <a:lnSpc>
                  <a:spcPct val="80000"/>
                </a:lnSpc>
                <a:buFont typeface="Wingdings" panose="05000000000000000000" pitchFamily="2" charset="2"/>
                <a:buNone/>
              </a:pPr>
              <a:r>
                <a:rPr lang="en-US" altLang="zh-CN" dirty="0" err="1">
                  <a:ea typeface="SimSun" panose="02010600030101010101" pitchFamily="2" charset="-122"/>
                  <a:sym typeface="Symbol" panose="05050102010706020507" pitchFamily="18" charset="2"/>
                </a:rPr>
                <a:t>C</a:t>
              </a:r>
              <a:r>
                <a:rPr lang="en-US" altLang="zh-CN" sz="1800" baseline="-25000" dirty="0" err="1">
                  <a:ea typeface="SimSun" panose="02010600030101010101" pitchFamily="2" charset="-122"/>
                  <a:sym typeface="Symbol" panose="05050102010706020507" pitchFamily="18" charset="2"/>
                </a:rPr>
                <a:t>i</a:t>
              </a:r>
              <a:r>
                <a:rPr lang="en-US" altLang="zh-CN" baseline="-25000" dirty="0" err="1">
                  <a:ea typeface="SimSun" panose="02010600030101010101" pitchFamily="2" charset="-122"/>
                  <a:sym typeface="Symbol" panose="05050102010706020507" pitchFamily="18" charset="2"/>
                </a:rPr>
                <a:t>j</a:t>
              </a:r>
              <a:r>
                <a:rPr lang="en-US" altLang="zh-CN" dirty="0" err="1">
                  <a:ea typeface="SimSun" panose="02010600030101010101" pitchFamily="2" charset="-122"/>
                  <a:sym typeface="Symbol" panose="05050102010706020507" pitchFamily="18" charset="2"/>
                </a:rPr>
                <a:t>:Retrieval</a:t>
              </a:r>
              <a:r>
                <a:rPr lang="en-US" altLang="zh-CN" dirty="0">
                  <a:ea typeface="SimSun" panose="02010600030101010101" pitchFamily="2" charset="-122"/>
                  <a:sym typeface="Symbol" panose="05050102010706020507" pitchFamily="18" charset="2"/>
                </a:rPr>
                <a:t> cost of accessing fragment F at </a:t>
              </a:r>
              <a:r>
                <a:rPr lang="en-US" altLang="zh-CN" dirty="0" err="1">
                  <a:solidFill>
                    <a:schemeClr val="accent2"/>
                  </a:solidFill>
                  <a:ea typeface="SimSun" panose="02010600030101010101" pitchFamily="2" charset="-122"/>
                  <a:sym typeface="Symbol" panose="05050102010706020507" pitchFamily="18" charset="2"/>
                </a:rPr>
                <a:t>S</a:t>
              </a:r>
              <a:r>
                <a:rPr lang="en-US" altLang="zh-CN" baseline="-25000" dirty="0" err="1">
                  <a:solidFill>
                    <a:schemeClr val="accent2"/>
                  </a:solidFill>
                  <a:ea typeface="SimSun" panose="02010600030101010101" pitchFamily="2" charset="-122"/>
                  <a:sym typeface="Symbol" panose="05050102010706020507" pitchFamily="18" charset="2"/>
                </a:rPr>
                <a:t>j</a:t>
              </a:r>
              <a:r>
                <a:rPr lang="en-US" altLang="zh-CN" dirty="0">
                  <a:ea typeface="SimSun" panose="02010600030101010101" pitchFamily="2" charset="-122"/>
                  <a:sym typeface="Symbol" panose="05050102010706020507" pitchFamily="18" charset="2"/>
                </a:rPr>
                <a:t> from </a:t>
              </a:r>
              <a:r>
                <a:rPr lang="en-US" altLang="zh-CN" dirty="0">
                  <a:solidFill>
                    <a:schemeClr val="accent2"/>
                  </a:solidFill>
                  <a:ea typeface="SimSun" panose="02010600030101010101" pitchFamily="2" charset="-122"/>
                  <a:sym typeface="Symbol" panose="05050102010706020507" pitchFamily="18" charset="2"/>
                </a:rPr>
                <a:t>S</a:t>
              </a:r>
              <a:r>
                <a:rPr lang="en-US" altLang="zh-CN" baseline="-25000" dirty="0">
                  <a:solidFill>
                    <a:schemeClr val="accent2"/>
                  </a:solidFill>
                  <a:ea typeface="SimSun" panose="02010600030101010101" pitchFamily="2" charset="-122"/>
                  <a:sym typeface="Symbol" panose="05050102010706020507" pitchFamily="18" charset="2"/>
                </a:rPr>
                <a:t>i</a:t>
              </a:r>
              <a:endParaRPr lang="zh-CN" altLang="en-US" baseline="-25000" dirty="0">
                <a:solidFill>
                  <a:schemeClr val="accent2"/>
                </a:solidFill>
                <a:ea typeface="SimSun" panose="02010600030101010101" pitchFamily="2" charset="-122"/>
                <a:sym typeface="Symbol" panose="05050102010706020507" pitchFamily="18" charset="2"/>
              </a:endParaRPr>
            </a:p>
          </p:txBody>
        </p:sp>
        <p:sp>
          <p:nvSpPr>
            <p:cNvPr id="182302" name="Text Box 29"/>
            <p:cNvSpPr txBox="1">
              <a:spLocks noChangeArrowheads="1"/>
            </p:cNvSpPr>
            <p:nvPr/>
          </p:nvSpPr>
          <p:spPr bwMode="auto">
            <a:xfrm>
              <a:off x="1412" y="2336"/>
              <a:ext cx="339"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000" b="0" dirty="0" err="1">
                  <a:solidFill>
                    <a:srgbClr val="FF0000"/>
                  </a:solidFill>
                  <a:latin typeface="Tahoma" panose="020B0604030504040204" pitchFamily="34" charset="0"/>
                  <a:ea typeface="SimSun" panose="02010600030101010101" pitchFamily="2" charset="-122"/>
                </a:rPr>
                <a:t>i</a:t>
              </a:r>
              <a:r>
                <a:rPr lang="en-US" altLang="zh-CN" sz="2000" b="0" dirty="0">
                  <a:latin typeface="Tahoma" panose="020B0604030504040204" pitchFamily="34" charset="0"/>
                  <a:ea typeface="SimSun" panose="02010600030101010101" pitchFamily="2" charset="-122"/>
                </a:rPr>
                <a:t>=1</a:t>
              </a:r>
            </a:p>
          </p:txBody>
        </p:sp>
        <p:sp>
          <p:nvSpPr>
            <p:cNvPr id="182303" name="Text Box 30"/>
            <p:cNvSpPr txBox="1">
              <a:spLocks noChangeArrowheads="1"/>
            </p:cNvSpPr>
            <p:nvPr/>
          </p:nvSpPr>
          <p:spPr bwMode="auto">
            <a:xfrm>
              <a:off x="1446" y="1806"/>
              <a:ext cx="23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000" b="0">
                  <a:latin typeface="Tahoma" panose="020B0604030504040204" pitchFamily="34" charset="0"/>
                  <a:ea typeface="SimSun" panose="02010600030101010101" pitchFamily="2" charset="-122"/>
                </a:rPr>
                <a:t>m</a:t>
              </a: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smtClean="0">
                <a:ea typeface="SimSun" panose="02010600030101010101" pitchFamily="2" charset="-122"/>
              </a:rPr>
              <a:t>Vertical Fragmentation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24931" name="Rectangle 3"/>
          <p:cNvSpPr>
            <a:spLocks noGrp="1" noChangeArrowheads="1"/>
          </p:cNvSpPr>
          <p:nvPr>
            <p:ph type="body" idx="1"/>
          </p:nvPr>
        </p:nvSpPr>
        <p:spPr/>
        <p:txBody>
          <a:bodyPr/>
          <a:lstStyle/>
          <a:p>
            <a:r>
              <a:rPr lang="en-US" altLang="zh-CN" dirty="0" smtClean="0">
                <a:ea typeface="SimSun" panose="02010600030101010101" pitchFamily="2" charset="-122"/>
              </a:rPr>
              <a:t>How do we decide what attributes are grouped with which?</a:t>
            </a:r>
            <a:r>
              <a:rPr lang="zh-CN" altLang="en-US" dirty="0" smtClean="0">
                <a:ea typeface="SimSun" panose="02010600030101010101" pitchFamily="2" charset="-122"/>
              </a:rPr>
              <a:t>（</a:t>
            </a:r>
            <a:r>
              <a:rPr lang="zh-CN" altLang="en-US" dirty="0" smtClean="0"/>
              <a:t>操作</a:t>
            </a:r>
            <a:r>
              <a:rPr lang="zh-CN" altLang="en-US" dirty="0"/>
              <a:t>具有本地</a:t>
            </a:r>
            <a:r>
              <a:rPr lang="zh-CN" altLang="en-US" dirty="0" smtClean="0"/>
              <a:t>性）</a:t>
            </a:r>
            <a:endParaRPr lang="zh-CN" altLang="en-US" dirty="0" smtClean="0">
              <a:ea typeface="SimSun" panose="02010600030101010101" pitchFamily="2" charset="-122"/>
            </a:endParaRPr>
          </a:p>
        </p:txBody>
      </p:sp>
      <p:sp>
        <p:nvSpPr>
          <p:cNvPr id="124932" name="Rectangle 4"/>
          <p:cNvSpPr>
            <a:spLocks noChangeArrowheads="1"/>
          </p:cNvSpPr>
          <p:nvPr/>
        </p:nvSpPr>
        <p:spPr bwMode="auto">
          <a:xfrm>
            <a:off x="685800" y="2057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defTabSz="877888">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77888">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77888">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77888">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77888">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buFont typeface="Wingdings" panose="05000000000000000000" pitchFamily="2" charset="2"/>
              <a:buNone/>
            </a:pPr>
            <a:r>
              <a:rPr lang="zh-CN" altLang="en-US">
                <a:ea typeface="SimSun" panose="02010600030101010101" pitchFamily="2" charset="-122"/>
              </a:rPr>
              <a:t>						  </a:t>
            </a:r>
            <a:r>
              <a:rPr lang="en-US" altLang="zh-CN">
                <a:ea typeface="SimSun" panose="02010600030101010101" pitchFamily="2" charset="-122"/>
              </a:rPr>
              <a:t>		  				</a:t>
            </a:r>
          </a:p>
        </p:txBody>
      </p:sp>
      <p:sp>
        <p:nvSpPr>
          <p:cNvPr id="124933" name="Line 5"/>
          <p:cNvSpPr>
            <a:spLocks noChangeShapeType="1"/>
          </p:cNvSpPr>
          <p:nvPr/>
        </p:nvSpPr>
        <p:spPr bwMode="auto">
          <a:xfrm flipV="1">
            <a:off x="2895600" y="2743200"/>
            <a:ext cx="990600" cy="3048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3656" name="Text Box 8"/>
          <p:cNvSpPr txBox="1">
            <a:spLocks noChangeArrowheads="1"/>
          </p:cNvSpPr>
          <p:nvPr/>
        </p:nvSpPr>
        <p:spPr bwMode="auto">
          <a:xfrm>
            <a:off x="3581400" y="3429000"/>
            <a:ext cx="3762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zh-CN" altLang="en-US" sz="3200" b="0">
                <a:solidFill>
                  <a:schemeClr val="accent1"/>
                </a:solidFill>
                <a:latin typeface="Tahoma" panose="020B0604030504040204" pitchFamily="34" charset="0"/>
                <a:ea typeface="SimSun" panose="02010600030101010101" pitchFamily="2" charset="-122"/>
              </a:rPr>
              <a:t>?</a:t>
            </a:r>
          </a:p>
        </p:txBody>
      </p:sp>
      <p:sp>
        <p:nvSpPr>
          <p:cNvPr id="124935" name="AutoShape 10"/>
          <p:cNvSpPr>
            <a:spLocks/>
          </p:cNvSpPr>
          <p:nvPr/>
        </p:nvSpPr>
        <p:spPr bwMode="auto">
          <a:xfrm>
            <a:off x="3886200" y="2209800"/>
            <a:ext cx="228600" cy="747713"/>
          </a:xfrm>
          <a:prstGeom prst="leftBrace">
            <a:avLst>
              <a:gd name="adj1" fmla="val 2725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83659" name="Rectangle 11"/>
          <p:cNvSpPr>
            <a:spLocks noChangeArrowheads="1"/>
          </p:cNvSpPr>
          <p:nvPr/>
        </p:nvSpPr>
        <p:spPr bwMode="auto">
          <a:xfrm>
            <a:off x="381000" y="4267200"/>
            <a:ext cx="7924800" cy="1949450"/>
          </a:xfrm>
          <a:prstGeom prst="rect">
            <a:avLst/>
          </a:prstGeom>
          <a:solidFill>
            <a:schemeClr val="bg1"/>
          </a:solidFill>
          <a:ln w="12700">
            <a:noFill/>
            <a:miter lim="800000"/>
            <a:headEnd/>
            <a:tailEnd/>
          </a:ln>
        </p:spPr>
        <p:txBody>
          <a:bodyPr>
            <a:spAutoFit/>
          </a:bodyPr>
          <a:lstStyle/>
          <a:p>
            <a:pPr>
              <a:lnSpc>
                <a:spcPct val="90000"/>
              </a:lnSpc>
              <a:spcBef>
                <a:spcPct val="50000"/>
              </a:spcBef>
              <a:buSzPct val="85000"/>
              <a:buFont typeface="Wingdings" pitchFamily="2" charset="2"/>
              <a:buChar char="§"/>
              <a:defRPr/>
            </a:pPr>
            <a:r>
              <a:rPr lang="en-US" altLang="zh-CN" sz="2200" b="1" dirty="0">
                <a:ea typeface="SimSun" pitchFamily="2" charset="-122"/>
              </a:rPr>
              <a:t> More difficult than horizontal, because more </a:t>
            </a:r>
            <a:r>
              <a:rPr lang="en-US" altLang="zh-CN" sz="2200" b="1" dirty="0">
                <a:solidFill>
                  <a:schemeClr val="accent2"/>
                </a:solidFill>
                <a:ea typeface="SimSun" pitchFamily="2" charset="-122"/>
              </a:rPr>
              <a:t>alternatives</a:t>
            </a:r>
            <a:r>
              <a:rPr lang="en-US" altLang="zh-CN" sz="2200" b="1" dirty="0">
                <a:ea typeface="SimSun" pitchFamily="2" charset="-122"/>
              </a:rPr>
              <a:t> </a:t>
            </a:r>
          </a:p>
          <a:p>
            <a:pPr lvl="1">
              <a:lnSpc>
                <a:spcPct val="90000"/>
              </a:lnSpc>
              <a:spcBef>
                <a:spcPct val="50000"/>
              </a:spcBef>
              <a:buSzPct val="75000"/>
              <a:buFont typeface="Wingdings" pitchFamily="2" charset="2"/>
              <a:buChar char="Ø"/>
              <a:defRPr/>
            </a:pPr>
            <a:r>
              <a:rPr lang="en-US" altLang="zh-CN" sz="2000" b="1" dirty="0">
                <a:ea typeface="SimSun" pitchFamily="2" charset="-122"/>
              </a:rPr>
              <a:t>for </a:t>
            </a:r>
            <a:r>
              <a:rPr lang="en-US" altLang="zh-CN" sz="2000" b="1" i="1" dirty="0">
                <a:ea typeface="SimSun" pitchFamily="2" charset="-122"/>
              </a:rPr>
              <a:t>m </a:t>
            </a:r>
            <a:r>
              <a:rPr lang="en-US" altLang="zh-CN" sz="2000" b="1" dirty="0">
                <a:solidFill>
                  <a:schemeClr val="accent6"/>
                </a:solidFill>
                <a:ea typeface="SimSun" pitchFamily="2" charset="-122"/>
              </a:rPr>
              <a:t>non-primary key attributes</a:t>
            </a:r>
            <a:r>
              <a:rPr lang="en-US" altLang="zh-CN" sz="2000" b="1" dirty="0">
                <a:ea typeface="SimSun" pitchFamily="2" charset="-122"/>
              </a:rPr>
              <a:t>, the possible number of fragments is </a:t>
            </a:r>
            <a:r>
              <a:rPr lang="en-US" altLang="zh-CN" sz="2000" b="1" i="1" dirty="0">
                <a:ea typeface="SimSun" pitchFamily="2" charset="-122"/>
              </a:rPr>
              <a:t>B(m)</a:t>
            </a:r>
            <a:r>
              <a:rPr lang="en-US" altLang="zh-CN" sz="2000" b="1" dirty="0">
                <a:ea typeface="SimSun" pitchFamily="2" charset="-122"/>
              </a:rPr>
              <a:t>, </a:t>
            </a:r>
            <a:r>
              <a:rPr lang="en-US" altLang="zh-CN" sz="2000" b="1" dirty="0" err="1">
                <a:ea typeface="SimSun" pitchFamily="2" charset="-122"/>
              </a:rPr>
              <a:t>i.e</a:t>
            </a:r>
            <a:r>
              <a:rPr lang="en-US" altLang="zh-CN" sz="2000" b="1" dirty="0">
                <a:ea typeface="SimSun" pitchFamily="2" charset="-122"/>
              </a:rPr>
              <a:t>, </a:t>
            </a:r>
            <a:r>
              <a:rPr lang="en-US" altLang="zh-CN" sz="2000" b="1" i="1" dirty="0">
                <a:ea typeface="SimSun" pitchFamily="2" charset="-122"/>
              </a:rPr>
              <a:t>m-</a:t>
            </a:r>
            <a:r>
              <a:rPr lang="en-US" altLang="zh-CN" sz="2000" b="1" i="1" dirty="0" err="1">
                <a:ea typeface="SimSun" pitchFamily="2" charset="-122"/>
              </a:rPr>
              <a:t>th</a:t>
            </a:r>
            <a:r>
              <a:rPr lang="en-US" altLang="zh-CN" sz="2000" b="1" i="1" dirty="0">
                <a:ea typeface="SimSun" pitchFamily="2" charset="-122"/>
              </a:rPr>
              <a:t> </a:t>
            </a:r>
            <a:r>
              <a:rPr lang="en-US" altLang="zh-CN" sz="2000" b="1" dirty="0">
                <a:solidFill>
                  <a:schemeClr val="accent2"/>
                </a:solidFill>
                <a:ea typeface="SimSun" pitchFamily="2" charset="-122"/>
              </a:rPr>
              <a:t>Bell</a:t>
            </a:r>
            <a:r>
              <a:rPr lang="en-US" altLang="zh-CN" sz="2000" b="1" dirty="0">
                <a:ea typeface="SimSun" pitchFamily="2" charset="-122"/>
              </a:rPr>
              <a:t> number</a:t>
            </a:r>
          </a:p>
          <a:p>
            <a:pPr lvl="1">
              <a:lnSpc>
                <a:spcPct val="90000"/>
              </a:lnSpc>
              <a:spcBef>
                <a:spcPct val="50000"/>
              </a:spcBef>
              <a:buSzPct val="75000"/>
              <a:buFont typeface="Wingdings" pitchFamily="2" charset="2"/>
              <a:buChar char="Ø"/>
              <a:defRPr/>
            </a:pPr>
            <a:r>
              <a:rPr lang="en-US" altLang="zh-CN" sz="2000" b="1" dirty="0">
                <a:ea typeface="SimSun" pitchFamily="2" charset="-122"/>
              </a:rPr>
              <a:t>for large m, </a:t>
            </a:r>
            <a:r>
              <a:rPr lang="en-US" altLang="zh-CN" sz="2000" b="1" i="1" dirty="0">
                <a:ea typeface="SimSun" pitchFamily="2" charset="-122"/>
              </a:rPr>
              <a:t>B(m) </a:t>
            </a:r>
            <a:r>
              <a:rPr lang="en-US" altLang="zh-CN" sz="2000" b="1" dirty="0">
                <a:latin typeface="SymbolMT" charset="-122"/>
                <a:ea typeface="SymbolMT" charset="-122"/>
              </a:rPr>
              <a:t>≈ </a:t>
            </a:r>
            <a:r>
              <a:rPr lang="en-US" altLang="zh-CN" sz="2000" b="1" dirty="0">
                <a:ea typeface="SimSun" pitchFamily="2" charset="-122"/>
              </a:rPr>
              <a:t>m</a:t>
            </a:r>
            <a:r>
              <a:rPr lang="en-US" altLang="zh-CN" sz="2000" b="1" baseline="30000" dirty="0">
                <a:ea typeface="SimSun" pitchFamily="2" charset="-122"/>
              </a:rPr>
              <a:t>m</a:t>
            </a:r>
          </a:p>
          <a:p>
            <a:pPr lvl="2">
              <a:lnSpc>
                <a:spcPct val="90000"/>
              </a:lnSpc>
              <a:spcBef>
                <a:spcPct val="50000"/>
              </a:spcBef>
              <a:buSzPct val="65000"/>
              <a:buFont typeface="Wingdings" pitchFamily="2" charset="2"/>
              <a:buChar char="ü"/>
              <a:defRPr/>
            </a:pPr>
            <a:r>
              <a:rPr lang="en-US" altLang="zh-CN" sz="2000" b="1" dirty="0">
                <a:ea typeface="SimSun" pitchFamily="2" charset="-122"/>
              </a:rPr>
              <a:t>e.g., B(10) </a:t>
            </a:r>
            <a:r>
              <a:rPr lang="en-US" altLang="zh-CN" sz="2000" b="1" dirty="0">
                <a:latin typeface="SymbolMT" charset="-122"/>
                <a:ea typeface="SymbolMT" charset="-122"/>
              </a:rPr>
              <a:t>≈ 115,000, </a:t>
            </a:r>
            <a:r>
              <a:rPr lang="en-US" altLang="zh-CN" sz="2000" b="1" dirty="0">
                <a:ea typeface="SimSun" pitchFamily="2" charset="-122"/>
              </a:rPr>
              <a:t>B(15) </a:t>
            </a:r>
            <a:r>
              <a:rPr lang="en-US" altLang="zh-CN" sz="2000" b="1" dirty="0">
                <a:latin typeface="SymbolMT" charset="-122"/>
                <a:ea typeface="SymbolMT" charset="-122"/>
              </a:rPr>
              <a:t>≈ </a:t>
            </a:r>
            <a:r>
              <a:rPr lang="en-US" altLang="zh-CN" sz="2000" b="1" dirty="0">
                <a:ea typeface="SimSun" pitchFamily="2" charset="-122"/>
              </a:rPr>
              <a:t>10</a:t>
            </a:r>
            <a:r>
              <a:rPr lang="en-US" altLang="zh-CN" sz="2000" b="1" baseline="30000" dirty="0">
                <a:ea typeface="SimSun" pitchFamily="2" charset="-122"/>
              </a:rPr>
              <a:t>9</a:t>
            </a:r>
            <a:r>
              <a:rPr lang="en-US" altLang="zh-CN" sz="2000" b="1" dirty="0">
                <a:latin typeface="SymbolMT" charset="-122"/>
                <a:ea typeface="SymbolMT" charset="-122"/>
              </a:rPr>
              <a:t>, </a:t>
            </a:r>
            <a:r>
              <a:rPr lang="en-US" altLang="zh-CN" sz="2000" b="1" dirty="0">
                <a:ea typeface="SimSun" pitchFamily="2" charset="-122"/>
              </a:rPr>
              <a:t>B(30) </a:t>
            </a:r>
            <a:r>
              <a:rPr lang="en-US" altLang="zh-CN" sz="2000" b="1" dirty="0">
                <a:latin typeface="SymbolMT" charset="-122"/>
                <a:ea typeface="SymbolMT" charset="-122"/>
              </a:rPr>
              <a:t>≈ </a:t>
            </a:r>
            <a:r>
              <a:rPr lang="en-US" altLang="zh-CN" sz="2000" b="1" dirty="0">
                <a:ea typeface="SimSun" pitchFamily="2" charset="-122"/>
              </a:rPr>
              <a:t>10</a:t>
            </a:r>
            <a:r>
              <a:rPr lang="en-US" altLang="zh-CN" sz="2000" b="1" baseline="30000" dirty="0">
                <a:ea typeface="SimSun" pitchFamily="2" charset="-122"/>
              </a:rPr>
              <a:t>23</a:t>
            </a:r>
            <a:endParaRPr lang="zh-CN" altLang="en-US" sz="2000" b="1" baseline="30000" dirty="0">
              <a:ea typeface="SimSun" pitchFamily="2" charset="-122"/>
            </a:endParaRPr>
          </a:p>
        </p:txBody>
      </p:sp>
      <p:sp>
        <p:nvSpPr>
          <p:cNvPr id="124937" name="Rectangle 12"/>
          <p:cNvSpPr>
            <a:spLocks noChangeArrowheads="1"/>
          </p:cNvSpPr>
          <p:nvPr/>
        </p:nvSpPr>
        <p:spPr bwMode="auto">
          <a:xfrm>
            <a:off x="457200" y="2819400"/>
            <a:ext cx="259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zh-CN" sz="2000">
                <a:solidFill>
                  <a:srgbClr val="FF0000"/>
                </a:solidFill>
                <a:ea typeface="楷体_GB2312" pitchFamily="49" charset="-122"/>
              </a:rPr>
              <a:t>EMP</a:t>
            </a:r>
            <a:r>
              <a:rPr lang="en-US" altLang="zh-CN" sz="2000">
                <a:ea typeface="楷体_GB2312" pitchFamily="49" charset="-122"/>
              </a:rPr>
              <a:t>(</a:t>
            </a:r>
            <a:r>
              <a:rPr lang="en-US" altLang="zh-CN" sz="2000" u="sng">
                <a:solidFill>
                  <a:schemeClr val="accent2"/>
                </a:solidFill>
                <a:ea typeface="楷体_GB2312" pitchFamily="49" charset="-122"/>
              </a:rPr>
              <a:t>ENO</a:t>
            </a:r>
            <a:r>
              <a:rPr lang="en-US" altLang="zh-CN" sz="2000">
                <a:ea typeface="楷体_GB2312" pitchFamily="49" charset="-122"/>
              </a:rPr>
              <a:t>,ENAME, LOC,SAL)	</a:t>
            </a:r>
            <a:endParaRPr lang="zh-CN" altLang="en-US" sz="2000">
              <a:ea typeface="楷体_GB2312" pitchFamily="49" charset="-122"/>
            </a:endParaRPr>
          </a:p>
        </p:txBody>
      </p:sp>
      <p:grpSp>
        <p:nvGrpSpPr>
          <p:cNvPr id="2" name="Group 16"/>
          <p:cNvGrpSpPr>
            <a:grpSpLocks/>
          </p:cNvGrpSpPr>
          <p:nvPr/>
        </p:nvGrpSpPr>
        <p:grpSpPr bwMode="auto">
          <a:xfrm>
            <a:off x="2971800" y="3048000"/>
            <a:ext cx="3962400" cy="915988"/>
            <a:chOff x="1872" y="1920"/>
            <a:chExt cx="2496" cy="577"/>
          </a:xfrm>
        </p:grpSpPr>
        <p:sp>
          <p:nvSpPr>
            <p:cNvPr id="124941" name="Line 6"/>
            <p:cNvSpPr>
              <a:spLocks noChangeShapeType="1"/>
            </p:cNvSpPr>
            <p:nvPr/>
          </p:nvSpPr>
          <p:spPr bwMode="auto">
            <a:xfrm>
              <a:off x="1872" y="1968"/>
              <a:ext cx="528"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2" name="AutoShape 9"/>
            <p:cNvSpPr>
              <a:spLocks/>
            </p:cNvSpPr>
            <p:nvPr/>
          </p:nvSpPr>
          <p:spPr bwMode="auto">
            <a:xfrm>
              <a:off x="2448" y="1920"/>
              <a:ext cx="144" cy="528"/>
            </a:xfrm>
            <a:prstGeom prst="leftBrace">
              <a:avLst>
                <a:gd name="adj1" fmla="val 30556"/>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124943" name="Rectangle 13"/>
            <p:cNvSpPr>
              <a:spLocks noChangeArrowheads="1"/>
            </p:cNvSpPr>
            <p:nvPr/>
          </p:nvSpPr>
          <p:spPr bwMode="auto">
            <a:xfrm>
              <a:off x="2784" y="1920"/>
              <a:ext cx="158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Font typeface="Wingdings" panose="05000000000000000000" pitchFamily="2" charset="2"/>
                <a:buNone/>
              </a:pPr>
              <a:r>
                <a:rPr lang="en-US" altLang="zh-CN" sz="2000">
                  <a:solidFill>
                    <a:srgbClr val="FF0000"/>
                  </a:solidFill>
                  <a:ea typeface="SimSun" panose="02010600030101010101" pitchFamily="2" charset="-122"/>
                </a:rPr>
                <a:t>E1</a:t>
              </a:r>
              <a:r>
                <a:rPr lang="en-US" altLang="zh-CN" sz="2000">
                  <a:ea typeface="SimSun" panose="02010600030101010101" pitchFamily="2" charset="-122"/>
                </a:rPr>
                <a:t>(</a:t>
              </a:r>
              <a:r>
                <a:rPr lang="en-US" altLang="zh-CN" sz="2000" u="sng">
                  <a:solidFill>
                    <a:schemeClr val="accent2"/>
                  </a:solidFill>
                  <a:ea typeface="楷体_GB2312" pitchFamily="49" charset="-122"/>
                </a:rPr>
                <a:t>ENO</a:t>
              </a:r>
              <a:r>
                <a:rPr lang="en-US" altLang="zh-CN" sz="2000">
                  <a:ea typeface="SimSun" panose="02010600030101010101" pitchFamily="2" charset="-122"/>
                </a:rPr>
                <a:t>,NAME) </a:t>
              </a:r>
            </a:p>
            <a:p>
              <a:pPr>
                <a:spcBef>
                  <a:spcPct val="0"/>
                </a:spcBef>
                <a:buFont typeface="Wingdings" panose="05000000000000000000" pitchFamily="2" charset="2"/>
                <a:buNone/>
              </a:pPr>
              <a:r>
                <a:rPr lang="en-US" altLang="zh-CN" sz="2000">
                  <a:solidFill>
                    <a:srgbClr val="FF0000"/>
                  </a:solidFill>
                  <a:ea typeface="SimSun" panose="02010600030101010101" pitchFamily="2" charset="-122"/>
                </a:rPr>
                <a:t>E2</a:t>
              </a:r>
              <a:r>
                <a:rPr lang="en-US" altLang="zh-CN" sz="2000">
                  <a:ea typeface="SimSun" panose="02010600030101010101" pitchFamily="2" charset="-122"/>
                </a:rPr>
                <a:t>(</a:t>
              </a:r>
              <a:r>
                <a:rPr lang="en-US" altLang="zh-CN" sz="2000" u="sng">
                  <a:solidFill>
                    <a:schemeClr val="accent2"/>
                  </a:solidFill>
                  <a:ea typeface="楷体_GB2312" pitchFamily="49" charset="-122"/>
                </a:rPr>
                <a:t>ENO</a:t>
              </a:r>
              <a:r>
                <a:rPr lang="en-US" altLang="zh-CN" sz="2000">
                  <a:ea typeface="SimSun" panose="02010600030101010101" pitchFamily="2" charset="-122"/>
                </a:rPr>
                <a:t>,LOC)</a:t>
              </a:r>
            </a:p>
            <a:p>
              <a:pPr>
                <a:spcBef>
                  <a:spcPct val="0"/>
                </a:spcBef>
                <a:buFont typeface="Wingdings" panose="05000000000000000000" pitchFamily="2" charset="2"/>
                <a:buNone/>
              </a:pPr>
              <a:r>
                <a:rPr lang="en-US" altLang="zh-CN" sz="2000">
                  <a:solidFill>
                    <a:srgbClr val="FF0000"/>
                  </a:solidFill>
                  <a:ea typeface="SimSun" panose="02010600030101010101" pitchFamily="2" charset="-122"/>
                </a:rPr>
                <a:t>E3</a:t>
              </a:r>
              <a:r>
                <a:rPr lang="en-US" altLang="zh-CN" sz="2000">
                  <a:ea typeface="SimSun" panose="02010600030101010101" pitchFamily="2" charset="-122"/>
                </a:rPr>
                <a:t>(</a:t>
              </a:r>
              <a:r>
                <a:rPr lang="en-US" altLang="zh-CN" sz="2000" u="sng">
                  <a:solidFill>
                    <a:schemeClr val="accent2"/>
                  </a:solidFill>
                  <a:ea typeface="楷体_GB2312" pitchFamily="49" charset="-122"/>
                </a:rPr>
                <a:t>ENO</a:t>
              </a:r>
              <a:r>
                <a:rPr lang="en-US" altLang="zh-CN" sz="2000">
                  <a:ea typeface="SimSun" panose="02010600030101010101" pitchFamily="2" charset="-122"/>
                </a:rPr>
                <a:t>,SAL)</a:t>
              </a:r>
              <a:endParaRPr lang="zh-CN" altLang="en-US" sz="2000">
                <a:ea typeface="SimSun" panose="02010600030101010101" pitchFamily="2" charset="-122"/>
              </a:endParaRPr>
            </a:p>
          </p:txBody>
        </p:sp>
      </p:grpSp>
      <p:sp>
        <p:nvSpPr>
          <p:cNvPr id="124939" name="Rectangle 14"/>
          <p:cNvSpPr>
            <a:spLocks noChangeArrowheads="1"/>
          </p:cNvSpPr>
          <p:nvPr/>
        </p:nvSpPr>
        <p:spPr bwMode="auto">
          <a:xfrm>
            <a:off x="4267200" y="2209800"/>
            <a:ext cx="312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Font typeface="Wingdings" panose="05000000000000000000" pitchFamily="2" charset="2"/>
              <a:buNone/>
            </a:pPr>
            <a:r>
              <a:rPr lang="en-US" altLang="zh-CN" sz="2000">
                <a:solidFill>
                  <a:srgbClr val="FF0000"/>
                </a:solidFill>
                <a:ea typeface="SimSun" panose="02010600030101010101" pitchFamily="2" charset="-122"/>
              </a:rPr>
              <a:t>E1</a:t>
            </a:r>
            <a:r>
              <a:rPr lang="en-US" altLang="zh-CN" sz="2000">
                <a:ea typeface="SimSun" panose="02010600030101010101" pitchFamily="2" charset="-122"/>
              </a:rPr>
              <a:t>(</a:t>
            </a:r>
            <a:r>
              <a:rPr lang="en-US" altLang="zh-CN" sz="2000" u="sng">
                <a:solidFill>
                  <a:schemeClr val="accent2"/>
                </a:solidFill>
                <a:ea typeface="楷体_GB2312" pitchFamily="49" charset="-122"/>
              </a:rPr>
              <a:t>ENO</a:t>
            </a:r>
            <a:r>
              <a:rPr lang="en-US" altLang="zh-CN" sz="2000">
                <a:ea typeface="SimSun" panose="02010600030101010101" pitchFamily="2" charset="-122"/>
              </a:rPr>
              <a:t>,NAME,LOC)</a:t>
            </a:r>
          </a:p>
          <a:p>
            <a:pPr>
              <a:spcBef>
                <a:spcPct val="0"/>
              </a:spcBef>
              <a:buFont typeface="Wingdings" panose="05000000000000000000" pitchFamily="2" charset="2"/>
              <a:buNone/>
            </a:pPr>
            <a:r>
              <a:rPr lang="en-US" altLang="zh-CN" sz="2000">
                <a:solidFill>
                  <a:srgbClr val="FF0000"/>
                </a:solidFill>
                <a:ea typeface="SimSun" panose="02010600030101010101" pitchFamily="2" charset="-122"/>
              </a:rPr>
              <a:t>E2</a:t>
            </a:r>
            <a:r>
              <a:rPr lang="en-US" altLang="zh-CN" sz="2000">
                <a:ea typeface="SimSun" panose="02010600030101010101" pitchFamily="2" charset="-122"/>
              </a:rPr>
              <a:t>(</a:t>
            </a:r>
            <a:r>
              <a:rPr lang="en-US" altLang="zh-CN" sz="2000" u="sng">
                <a:solidFill>
                  <a:schemeClr val="accent2"/>
                </a:solidFill>
                <a:ea typeface="楷体_GB2312" pitchFamily="49" charset="-122"/>
              </a:rPr>
              <a:t>ENO</a:t>
            </a:r>
            <a:r>
              <a:rPr lang="en-US" altLang="zh-CN" sz="2000">
                <a:ea typeface="SimSun" panose="02010600030101010101" pitchFamily="2" charset="-122"/>
              </a:rPr>
              <a:t>,SAL)</a:t>
            </a:r>
          </a:p>
        </p:txBody>
      </p:sp>
      <p:sp>
        <p:nvSpPr>
          <p:cNvPr id="124940" name="Rectangle 15"/>
          <p:cNvSpPr>
            <a:spLocks noChangeArrowheads="1"/>
          </p:cNvSpPr>
          <p:nvPr/>
        </p:nvSpPr>
        <p:spPr bwMode="auto">
          <a:xfrm>
            <a:off x="457200" y="2438400"/>
            <a:ext cx="15097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a:latin typeface="Comic Sans MS" panose="030F0702030302020204" pitchFamily="66" charset="0"/>
                <a:ea typeface="SimSun" panose="02010600030101010101" pitchFamily="2" charset="-122"/>
              </a:rPr>
              <a:t>Example:</a:t>
            </a:r>
            <a:endParaRPr lang="zh-CN" altLang="en-US">
              <a:latin typeface="Comic Sans MS" panose="030F0702030302020204" pitchFamily="66" charset="0"/>
              <a:ea typeface="SimSun"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36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83659"/>
                                        </p:tgtEl>
                                        <p:attrNameLst>
                                          <p:attrName>style.visibility</p:attrName>
                                        </p:attrNameLst>
                                      </p:cBhvr>
                                      <p:to>
                                        <p:strVal val="visible"/>
                                      </p:to>
                                    </p:set>
                                    <p:anim calcmode="lin" valueType="num">
                                      <p:cBhvr additive="base">
                                        <p:cTn id="15" dur="500" fill="hold"/>
                                        <p:tgtEl>
                                          <p:spTgt spid="283659"/>
                                        </p:tgtEl>
                                        <p:attrNameLst>
                                          <p:attrName>ppt_x</p:attrName>
                                        </p:attrNameLst>
                                      </p:cBhvr>
                                      <p:tavLst>
                                        <p:tav tm="0">
                                          <p:val>
                                            <p:strVal val="#ppt_x"/>
                                          </p:val>
                                        </p:tav>
                                        <p:tav tm="100000">
                                          <p:val>
                                            <p:strVal val="#ppt_x"/>
                                          </p:val>
                                        </p:tav>
                                      </p:tavLst>
                                    </p:anim>
                                    <p:anim calcmode="lin" valueType="num">
                                      <p:cBhvr additive="base">
                                        <p:cTn id="16" dur="500" fill="hold"/>
                                        <p:tgtEl>
                                          <p:spTgt spid="2836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6" grpId="0" autoUpdateAnimBg="0"/>
      <p:bldP spid="283659"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smtClean="0">
                <a:ea typeface="SimSun" panose="02010600030101010101" pitchFamily="2" charset="-122"/>
              </a:rPr>
              <a:t>Fragment Allocation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83299" name="Rectangle 3"/>
          <p:cNvSpPr>
            <a:spLocks noGrp="1" noChangeArrowheads="1"/>
          </p:cNvSpPr>
          <p:nvPr>
            <p:ph type="body" idx="1"/>
          </p:nvPr>
        </p:nvSpPr>
        <p:spPr>
          <a:xfrm>
            <a:off x="381000" y="1447800"/>
            <a:ext cx="7391400" cy="533400"/>
          </a:xfrm>
        </p:spPr>
        <p:txBody>
          <a:bodyPr/>
          <a:lstStyle/>
          <a:p>
            <a:r>
              <a:rPr lang="en-US" altLang="zh-CN" smtClean="0">
                <a:ea typeface="SimSun" panose="02010600030101010101" pitchFamily="2" charset="-122"/>
              </a:rPr>
              <a:t>Write cost</a:t>
            </a:r>
            <a:endParaRPr lang="zh-CN" altLang="en-US" smtClean="0">
              <a:ea typeface="SimSun" panose="02010600030101010101" pitchFamily="2" charset="-122"/>
            </a:endParaRPr>
          </a:p>
        </p:txBody>
      </p:sp>
      <p:sp>
        <p:nvSpPr>
          <p:cNvPr id="183300" name="Rectangle 4"/>
          <p:cNvSpPr>
            <a:spLocks noChangeArrowheads="1"/>
          </p:cNvSpPr>
          <p:nvPr/>
        </p:nvSpPr>
        <p:spPr bwMode="auto">
          <a:xfrm>
            <a:off x="304800" y="2057400"/>
            <a:ext cx="81105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defTabSz="877888">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77888">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77888">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77888">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77888">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buFont typeface="Wingdings" panose="05000000000000000000" pitchFamily="2" charset="2"/>
              <a:buNone/>
            </a:pPr>
            <a:endParaRPr lang="zh-CN" altLang="en-US">
              <a:ea typeface="SimSun" panose="02010600030101010101" pitchFamily="2" charset="-122"/>
            </a:endParaRPr>
          </a:p>
          <a:p>
            <a:pPr>
              <a:buFont typeface="Wingdings" panose="05000000000000000000" pitchFamily="2" charset="2"/>
              <a:buNone/>
            </a:pPr>
            <a:endParaRPr lang="zh-CN" altLang="en-US">
              <a:ea typeface="SimSun" panose="02010600030101010101" pitchFamily="2" charset="-122"/>
            </a:endParaRPr>
          </a:p>
          <a:p>
            <a:pPr>
              <a:buFont typeface="Wingdings" panose="05000000000000000000" pitchFamily="2" charset="2"/>
              <a:buNone/>
            </a:pPr>
            <a:endParaRPr lang="zh-CN" altLang="en-US">
              <a:ea typeface="SimSun" panose="02010600030101010101" pitchFamily="2" charset="-122"/>
            </a:endParaRPr>
          </a:p>
          <a:p>
            <a:pPr>
              <a:lnSpc>
                <a:spcPct val="80000"/>
              </a:lnSpc>
              <a:buFont typeface="Wingdings" panose="05000000000000000000" pitchFamily="2" charset="2"/>
              <a:buNone/>
            </a:pPr>
            <a:r>
              <a:rPr lang="zh-CN" altLang="en-US">
                <a:ea typeface="SimSun" panose="02010600030101010101" pitchFamily="2" charset="-122"/>
              </a:rPr>
              <a:t>						   </a:t>
            </a:r>
            <a:r>
              <a:rPr lang="en-US" altLang="zh-CN">
                <a:ea typeface="SimSun" panose="02010600030101010101" pitchFamily="2" charset="-122"/>
              </a:rPr>
              <a:t>			</a:t>
            </a:r>
            <a:r>
              <a:rPr lang="en-US" altLang="zh-CN" sz="4000">
                <a:ea typeface="SimSun" panose="02010600030101010101" pitchFamily="2" charset="-122"/>
              </a:rPr>
              <a:t>.		.</a:t>
            </a:r>
          </a:p>
        </p:txBody>
      </p:sp>
      <p:sp>
        <p:nvSpPr>
          <p:cNvPr id="183301" name="Line 5"/>
          <p:cNvSpPr>
            <a:spLocks noChangeShapeType="1"/>
          </p:cNvSpPr>
          <p:nvPr/>
        </p:nvSpPr>
        <p:spPr bwMode="auto">
          <a:xfrm flipH="1">
            <a:off x="4343400" y="4343400"/>
            <a:ext cx="2667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02" name="Rectangle 6"/>
          <p:cNvSpPr>
            <a:spLocks noChangeArrowheads="1"/>
          </p:cNvSpPr>
          <p:nvPr/>
        </p:nvSpPr>
        <p:spPr bwMode="auto">
          <a:xfrm>
            <a:off x="2133600" y="2590800"/>
            <a:ext cx="381000" cy="381000"/>
          </a:xfrm>
          <a:prstGeom prst="rect">
            <a:avLst/>
          </a:prstGeom>
          <a:solidFill>
            <a:schemeClr val="bg1"/>
          </a:solidFill>
          <a:ln w="9525">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zh-CN" altLang="en-US" sz="4800" b="0">
                <a:latin typeface="Tahoma" panose="020B0604030504040204" pitchFamily="34" charset="0"/>
                <a:ea typeface="SimSun" panose="02010600030101010101" pitchFamily="2" charset="-122"/>
              </a:rPr>
              <a:t>.</a:t>
            </a:r>
            <a:endParaRPr lang="zh-CN" altLang="en-US" b="0">
              <a:latin typeface="Tahoma" panose="020B0604030504040204" pitchFamily="34" charset="0"/>
              <a:ea typeface="SimSun" panose="02010600030101010101" pitchFamily="2" charset="-122"/>
            </a:endParaRPr>
          </a:p>
          <a:p>
            <a:pPr algn="ctr" eaLnBrk="1" hangingPunct="1">
              <a:lnSpc>
                <a:spcPct val="100000"/>
              </a:lnSpc>
              <a:spcBef>
                <a:spcPct val="0"/>
              </a:spcBef>
              <a:buClrTx/>
              <a:buSzTx/>
              <a:buFontTx/>
              <a:buNone/>
            </a:pPr>
            <a:endParaRPr lang="zh-CN" altLang="en-US" sz="3200" b="0">
              <a:latin typeface="Tahoma" panose="020B0604030504040204" pitchFamily="34" charset="0"/>
              <a:ea typeface="SimSun" panose="02010600030101010101" pitchFamily="2" charset="-122"/>
            </a:endParaRPr>
          </a:p>
        </p:txBody>
      </p:sp>
      <p:sp>
        <p:nvSpPr>
          <p:cNvPr id="183303" name="Rectangle 7"/>
          <p:cNvSpPr>
            <a:spLocks noChangeArrowheads="1"/>
          </p:cNvSpPr>
          <p:nvPr/>
        </p:nvSpPr>
        <p:spPr bwMode="auto">
          <a:xfrm>
            <a:off x="3886200" y="2590800"/>
            <a:ext cx="381000" cy="381000"/>
          </a:xfrm>
          <a:prstGeom prst="rect">
            <a:avLst/>
          </a:prstGeom>
          <a:solidFill>
            <a:schemeClr val="bg1"/>
          </a:solidFill>
          <a:ln w="9525">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zh-CN" altLang="en-US" sz="4800" b="0">
                <a:latin typeface="Tahoma" panose="020B0604030504040204" pitchFamily="34" charset="0"/>
                <a:ea typeface="SimSun" panose="02010600030101010101" pitchFamily="2" charset="-122"/>
              </a:rPr>
              <a:t>.</a:t>
            </a:r>
            <a:endParaRPr lang="zh-CN" altLang="en-US" b="0">
              <a:latin typeface="Tahoma" panose="020B0604030504040204" pitchFamily="34" charset="0"/>
              <a:ea typeface="SimSun" panose="02010600030101010101" pitchFamily="2" charset="-122"/>
            </a:endParaRPr>
          </a:p>
          <a:p>
            <a:pPr algn="ctr" eaLnBrk="1" hangingPunct="1">
              <a:lnSpc>
                <a:spcPct val="100000"/>
              </a:lnSpc>
              <a:spcBef>
                <a:spcPct val="0"/>
              </a:spcBef>
              <a:buClrTx/>
              <a:buSzTx/>
              <a:buFontTx/>
              <a:buNone/>
            </a:pPr>
            <a:endParaRPr lang="zh-CN" altLang="en-US" sz="3200" b="0">
              <a:latin typeface="Tahoma" panose="020B0604030504040204" pitchFamily="34" charset="0"/>
              <a:ea typeface="SimSun" panose="02010600030101010101" pitchFamily="2" charset="-122"/>
            </a:endParaRPr>
          </a:p>
        </p:txBody>
      </p:sp>
      <p:sp>
        <p:nvSpPr>
          <p:cNvPr id="183304" name="Rectangle 8"/>
          <p:cNvSpPr>
            <a:spLocks noChangeArrowheads="1"/>
          </p:cNvSpPr>
          <p:nvPr/>
        </p:nvSpPr>
        <p:spPr bwMode="auto">
          <a:xfrm>
            <a:off x="2133600" y="4191000"/>
            <a:ext cx="381000" cy="381000"/>
          </a:xfrm>
          <a:prstGeom prst="rect">
            <a:avLst/>
          </a:prstGeom>
          <a:solidFill>
            <a:schemeClr val="bg1"/>
          </a:solidFill>
          <a:ln w="9525">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zh-CN" altLang="en-US" sz="4800" b="0">
                <a:latin typeface="Tahoma" panose="020B0604030504040204" pitchFamily="34" charset="0"/>
                <a:ea typeface="SimSun" panose="02010600030101010101" pitchFamily="2" charset="-122"/>
              </a:rPr>
              <a:t>.</a:t>
            </a:r>
            <a:endParaRPr lang="zh-CN" altLang="en-US" b="0">
              <a:latin typeface="Tahoma" panose="020B0604030504040204" pitchFamily="34" charset="0"/>
              <a:ea typeface="SimSun" panose="02010600030101010101" pitchFamily="2" charset="-122"/>
            </a:endParaRPr>
          </a:p>
          <a:p>
            <a:pPr algn="ctr" eaLnBrk="1" hangingPunct="1">
              <a:lnSpc>
                <a:spcPct val="100000"/>
              </a:lnSpc>
              <a:spcBef>
                <a:spcPct val="0"/>
              </a:spcBef>
              <a:buClrTx/>
              <a:buSzTx/>
              <a:buFontTx/>
              <a:buNone/>
            </a:pPr>
            <a:endParaRPr lang="zh-CN" altLang="en-US" sz="3200" b="0">
              <a:latin typeface="Tahoma" panose="020B0604030504040204" pitchFamily="34" charset="0"/>
              <a:ea typeface="SimSun" panose="02010600030101010101" pitchFamily="2" charset="-122"/>
            </a:endParaRPr>
          </a:p>
        </p:txBody>
      </p:sp>
      <p:sp>
        <p:nvSpPr>
          <p:cNvPr id="183305" name="Text Box 9"/>
          <p:cNvSpPr txBox="1">
            <a:spLocks noChangeArrowheads="1"/>
          </p:cNvSpPr>
          <p:nvPr/>
        </p:nvSpPr>
        <p:spPr bwMode="auto">
          <a:xfrm>
            <a:off x="3962400" y="3733800"/>
            <a:ext cx="368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zh-CN" altLang="en-US" sz="4800" b="0">
                <a:latin typeface="Tahoma" panose="020B0604030504040204" pitchFamily="34" charset="0"/>
                <a:ea typeface="SimSun" panose="02010600030101010101" pitchFamily="2" charset="-122"/>
              </a:rPr>
              <a:t>.</a:t>
            </a:r>
          </a:p>
        </p:txBody>
      </p:sp>
      <p:sp>
        <p:nvSpPr>
          <p:cNvPr id="183306" name="Text Box 10"/>
          <p:cNvSpPr txBox="1">
            <a:spLocks noChangeArrowheads="1"/>
          </p:cNvSpPr>
          <p:nvPr/>
        </p:nvSpPr>
        <p:spPr bwMode="auto">
          <a:xfrm>
            <a:off x="4114800" y="4419600"/>
            <a:ext cx="277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3200" b="0">
                <a:latin typeface="Tahoma" panose="020B0604030504040204" pitchFamily="34" charset="0"/>
                <a:ea typeface="SimSun" panose="02010600030101010101" pitchFamily="2" charset="-122"/>
              </a:rPr>
              <a:t>i</a:t>
            </a:r>
          </a:p>
        </p:txBody>
      </p:sp>
      <p:sp>
        <p:nvSpPr>
          <p:cNvPr id="183307" name="Line 11"/>
          <p:cNvSpPr>
            <a:spLocks noChangeShapeType="1"/>
          </p:cNvSpPr>
          <p:nvPr/>
        </p:nvSpPr>
        <p:spPr bwMode="auto">
          <a:xfrm flipV="1">
            <a:off x="4114800" y="31242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08" name="Line 12"/>
          <p:cNvSpPr>
            <a:spLocks noChangeShapeType="1"/>
          </p:cNvSpPr>
          <p:nvPr/>
        </p:nvSpPr>
        <p:spPr bwMode="auto">
          <a:xfrm flipH="1">
            <a:off x="2667000" y="4343400"/>
            <a:ext cx="1371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09" name="Line 13"/>
          <p:cNvSpPr>
            <a:spLocks noChangeShapeType="1"/>
          </p:cNvSpPr>
          <p:nvPr/>
        </p:nvSpPr>
        <p:spPr bwMode="auto">
          <a:xfrm flipH="1" flipV="1">
            <a:off x="2590800" y="3048000"/>
            <a:ext cx="14478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310" name="Text Box 14"/>
          <p:cNvSpPr txBox="1">
            <a:spLocks noChangeArrowheads="1"/>
          </p:cNvSpPr>
          <p:nvPr/>
        </p:nvSpPr>
        <p:spPr bwMode="auto">
          <a:xfrm>
            <a:off x="1800225" y="3857625"/>
            <a:ext cx="369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zh-CN" sz="2800" b="0">
                <a:latin typeface="Tahoma" panose="020B0604030504040204" pitchFamily="34" charset="0"/>
                <a:ea typeface="SimSun" panose="02010600030101010101" pitchFamily="2" charset="-122"/>
              </a:rPr>
              <a:t>F</a:t>
            </a:r>
            <a:endParaRPr lang="en-US" altLang="zh-CN" sz="3200" b="0">
              <a:latin typeface="Tahoma" panose="020B0604030504040204" pitchFamily="34" charset="0"/>
              <a:ea typeface="SimSun" panose="02010600030101010101" pitchFamily="2" charset="-122"/>
            </a:endParaRPr>
          </a:p>
        </p:txBody>
      </p:sp>
      <p:sp>
        <p:nvSpPr>
          <p:cNvPr id="183311" name="Text Box 15"/>
          <p:cNvSpPr txBox="1">
            <a:spLocks noChangeArrowheads="1"/>
          </p:cNvSpPr>
          <p:nvPr/>
        </p:nvSpPr>
        <p:spPr bwMode="auto">
          <a:xfrm>
            <a:off x="2263775" y="2071688"/>
            <a:ext cx="369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zh-CN" sz="2800" b="0">
                <a:latin typeface="Tahoma" panose="020B0604030504040204" pitchFamily="34" charset="0"/>
                <a:ea typeface="SimSun" panose="02010600030101010101" pitchFamily="2" charset="-122"/>
              </a:rPr>
              <a:t>F</a:t>
            </a:r>
            <a:endParaRPr lang="en-US" altLang="zh-CN" sz="3200" b="0">
              <a:latin typeface="Tahoma" panose="020B0604030504040204" pitchFamily="34" charset="0"/>
              <a:ea typeface="SimSun" panose="02010600030101010101" pitchFamily="2" charset="-122"/>
            </a:endParaRPr>
          </a:p>
        </p:txBody>
      </p:sp>
      <p:sp>
        <p:nvSpPr>
          <p:cNvPr id="183312" name="Text Box 16"/>
          <p:cNvSpPr txBox="1">
            <a:spLocks noChangeArrowheads="1"/>
          </p:cNvSpPr>
          <p:nvPr/>
        </p:nvSpPr>
        <p:spPr bwMode="auto">
          <a:xfrm>
            <a:off x="4056063" y="2062163"/>
            <a:ext cx="369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zh-CN" sz="2800" b="0">
                <a:latin typeface="Tahoma" panose="020B0604030504040204" pitchFamily="34" charset="0"/>
                <a:ea typeface="SimSun" panose="02010600030101010101" pitchFamily="2" charset="-122"/>
              </a:rPr>
              <a:t>F</a:t>
            </a:r>
            <a:endParaRPr lang="en-US" altLang="zh-CN" sz="3200" b="0">
              <a:latin typeface="Tahoma" panose="020B0604030504040204" pitchFamily="34" charset="0"/>
              <a:ea typeface="SimSun" panose="02010600030101010101" pitchFamily="2" charset="-122"/>
            </a:endParaRPr>
          </a:p>
        </p:txBody>
      </p:sp>
      <p:grpSp>
        <p:nvGrpSpPr>
          <p:cNvPr id="2" name="Group 23"/>
          <p:cNvGrpSpPr>
            <a:grpSpLocks/>
          </p:cNvGrpSpPr>
          <p:nvPr/>
        </p:nvGrpSpPr>
        <p:grpSpPr bwMode="auto">
          <a:xfrm>
            <a:off x="381000" y="2438400"/>
            <a:ext cx="7772400" cy="3540125"/>
            <a:chOff x="240" y="1392"/>
            <a:chExt cx="4896" cy="2230"/>
          </a:xfrm>
        </p:grpSpPr>
        <p:sp>
          <p:nvSpPr>
            <p:cNvPr id="183315" name="Rectangle 17"/>
            <p:cNvSpPr>
              <a:spLocks noChangeArrowheads="1"/>
            </p:cNvSpPr>
            <p:nvPr/>
          </p:nvSpPr>
          <p:spPr bwMode="auto">
            <a:xfrm>
              <a:off x="240" y="1392"/>
              <a:ext cx="4896" cy="22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defTabSz="877888">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77888">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77888">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77888">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77888">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buFont typeface="Wingdings" panose="05000000000000000000" pitchFamily="2" charset="2"/>
                <a:buNone/>
              </a:pPr>
              <a:r>
                <a:rPr lang="zh-CN" altLang="en-US" sz="3600" dirty="0">
                  <a:ea typeface="SimSun" panose="02010600030101010101" pitchFamily="2" charset="-122"/>
                  <a:sym typeface="Symbol" panose="05050102010706020507" pitchFamily="18" charset="2"/>
                </a:rPr>
                <a:t> </a:t>
              </a:r>
            </a:p>
            <a:p>
              <a:pPr>
                <a:buFont typeface="Wingdings" panose="05000000000000000000" pitchFamily="2" charset="2"/>
                <a:buNone/>
              </a:pPr>
              <a:r>
                <a:rPr lang="en-US" altLang="zh-CN" dirty="0">
                  <a:ea typeface="SimSun" panose="02010600030101010101" pitchFamily="2" charset="-122"/>
                </a:rPr>
                <a:t>Write cost =</a:t>
              </a:r>
              <a:r>
                <a:rPr lang="zh-CN" altLang="en-US" sz="3600" dirty="0">
                  <a:ea typeface="SimSun" panose="02010600030101010101" pitchFamily="2" charset="-122"/>
                  <a:sym typeface="Symbol" panose="05050102010706020507" pitchFamily="18" charset="2"/>
                </a:rPr>
                <a:t>  </a:t>
              </a:r>
              <a:r>
                <a:rPr lang="zh-CN" altLang="en-US" sz="3600" dirty="0">
                  <a:solidFill>
                    <a:schemeClr val="accent2"/>
                  </a:solidFill>
                  <a:ea typeface="SimSun" panose="02010600030101010101" pitchFamily="2" charset="-122"/>
                  <a:sym typeface="Symbol" panose="05050102010706020507" pitchFamily="18" charset="2"/>
                </a:rPr>
                <a:t> </a:t>
              </a:r>
              <a:r>
                <a:rPr lang="zh-CN" altLang="en-US" sz="3600" dirty="0">
                  <a:ea typeface="SimSun" panose="02010600030101010101" pitchFamily="2" charset="-122"/>
                  <a:sym typeface="Symbol" panose="05050102010706020507" pitchFamily="18" charset="2"/>
                </a:rPr>
                <a:t> </a:t>
              </a:r>
              <a:r>
                <a:rPr lang="en-US" altLang="zh-CN" dirty="0" err="1">
                  <a:ea typeface="SimSun" panose="02010600030101010101" pitchFamily="2" charset="-122"/>
                  <a:sym typeface="Symbol" panose="05050102010706020507" pitchFamily="18" charset="2"/>
                </a:rPr>
                <a:t>X</a:t>
              </a:r>
              <a:r>
                <a:rPr lang="en-US" altLang="zh-CN" sz="1800" baseline="-25000" dirty="0" err="1">
                  <a:ea typeface="SimSun" panose="02010600030101010101" pitchFamily="2" charset="-122"/>
                  <a:sym typeface="Symbol" panose="05050102010706020507" pitchFamily="18" charset="2"/>
                </a:rPr>
                <a:t>j</a:t>
              </a:r>
              <a:r>
                <a:rPr lang="en-US" altLang="zh-CN" dirty="0">
                  <a:ea typeface="SimSun" panose="02010600030101010101" pitchFamily="2" charset="-122"/>
                  <a:sym typeface="Symbol" panose="05050102010706020507" pitchFamily="18" charset="2"/>
                </a:rPr>
                <a:t> </a:t>
              </a:r>
              <a:r>
                <a:rPr lang="en-US" altLang="zh-CN" dirty="0" err="1">
                  <a:ea typeface="SimSun" panose="02010600030101010101" pitchFamily="2" charset="-122"/>
                  <a:sym typeface="Symbol" panose="05050102010706020507" pitchFamily="18" charset="2"/>
                </a:rPr>
                <a:t>u</a:t>
              </a:r>
              <a:r>
                <a:rPr lang="en-US" altLang="zh-CN" sz="1800" baseline="-25000" dirty="0" err="1">
                  <a:solidFill>
                    <a:srgbClr val="FF0000"/>
                  </a:solidFill>
                  <a:ea typeface="SimSun" panose="02010600030101010101" pitchFamily="2" charset="-122"/>
                  <a:sym typeface="Symbol" panose="05050102010706020507" pitchFamily="18" charset="2"/>
                </a:rPr>
                <a:t>i</a:t>
              </a:r>
              <a:r>
                <a:rPr lang="en-US" altLang="zh-CN" dirty="0">
                  <a:ea typeface="SimSun" panose="02010600030101010101" pitchFamily="2" charset="-122"/>
                  <a:sym typeface="Symbol" panose="05050102010706020507" pitchFamily="18" charset="2"/>
                </a:rPr>
                <a:t> </a:t>
              </a:r>
              <a:r>
                <a:rPr lang="en-US" altLang="zh-CN" dirty="0" err="1">
                  <a:ea typeface="SimSun" panose="02010600030101010101" pitchFamily="2" charset="-122"/>
                  <a:sym typeface="Symbol" panose="05050102010706020507" pitchFamily="18" charset="2"/>
                </a:rPr>
                <a:t>C</a:t>
              </a:r>
              <a:r>
                <a:rPr lang="en-US" altLang="zh-CN" dirty="0" err="1">
                  <a:latin typeface="Tahoma" panose="020B0604030504040204" pitchFamily="34" charset="0"/>
                  <a:ea typeface="SimSun" panose="02010600030101010101" pitchFamily="2" charset="-122"/>
                  <a:sym typeface="Symbol" panose="05050102010706020507" pitchFamily="18" charset="2"/>
                </a:rPr>
                <a:t>’</a:t>
              </a:r>
              <a:r>
                <a:rPr lang="en-US" altLang="zh-CN" sz="1800" baseline="-25000" dirty="0" err="1">
                  <a:solidFill>
                    <a:srgbClr val="FF0000"/>
                  </a:solidFill>
                  <a:ea typeface="SimSun" panose="02010600030101010101" pitchFamily="2" charset="-122"/>
                  <a:sym typeface="Symbol" panose="05050102010706020507" pitchFamily="18" charset="2"/>
                </a:rPr>
                <a:t>i</a:t>
              </a:r>
              <a:r>
                <a:rPr lang="en-US" altLang="zh-CN" sz="1800" baseline="-25000" dirty="0" err="1">
                  <a:ea typeface="SimSun" panose="02010600030101010101" pitchFamily="2" charset="-122"/>
                  <a:sym typeface="Symbol" panose="05050102010706020507" pitchFamily="18" charset="2"/>
                </a:rPr>
                <a:t>j</a:t>
              </a:r>
              <a:endParaRPr lang="en-US" altLang="zh-CN" sz="1800" baseline="-25000" dirty="0">
                <a:ea typeface="SimSun" panose="02010600030101010101" pitchFamily="2" charset="-122"/>
                <a:sym typeface="Symbol" panose="05050102010706020507" pitchFamily="18" charset="2"/>
              </a:endParaRPr>
            </a:p>
            <a:p>
              <a:pPr>
                <a:buFont typeface="Wingdings" panose="05000000000000000000" pitchFamily="2" charset="2"/>
                <a:buNone/>
              </a:pPr>
              <a:endParaRPr lang="en-US" altLang="zh-CN" sz="1800" dirty="0">
                <a:ea typeface="SimSun" panose="02010600030101010101" pitchFamily="2" charset="-122"/>
                <a:sym typeface="Symbol" panose="05050102010706020507" pitchFamily="18" charset="2"/>
              </a:endParaRPr>
            </a:p>
            <a:p>
              <a:pPr>
                <a:lnSpc>
                  <a:spcPct val="80000"/>
                </a:lnSpc>
                <a:buFont typeface="Wingdings" panose="05000000000000000000" pitchFamily="2" charset="2"/>
                <a:buNone/>
              </a:pPr>
              <a:r>
                <a:rPr lang="en-US" altLang="zh-CN" dirty="0">
                  <a:solidFill>
                    <a:srgbClr val="FF0000"/>
                  </a:solidFill>
                  <a:ea typeface="SimSun" panose="02010600030101010101" pitchFamily="2" charset="-122"/>
                  <a:sym typeface="Symbol" panose="05050102010706020507" pitchFamily="18" charset="2"/>
                </a:rPr>
                <a:t>i</a:t>
              </a:r>
              <a:r>
                <a:rPr lang="en-US" altLang="zh-CN" dirty="0">
                  <a:ea typeface="SimSun" panose="02010600030101010101" pitchFamily="2" charset="-122"/>
                  <a:sym typeface="Symbol" panose="05050102010706020507" pitchFamily="18" charset="2"/>
                </a:rPr>
                <a:t>: Originating site of request</a:t>
              </a:r>
            </a:p>
            <a:p>
              <a:pPr>
                <a:lnSpc>
                  <a:spcPct val="80000"/>
                </a:lnSpc>
                <a:buFont typeface="Wingdings" panose="05000000000000000000" pitchFamily="2" charset="2"/>
                <a:buNone/>
              </a:pPr>
              <a:r>
                <a:rPr lang="en-US" altLang="zh-CN" dirty="0">
                  <a:ea typeface="SimSun" panose="02010600030101010101" pitchFamily="2" charset="-122"/>
                  <a:sym typeface="Symbol" panose="05050102010706020507" pitchFamily="18" charset="2"/>
                </a:rPr>
                <a:t>j: Site being updated</a:t>
              </a:r>
            </a:p>
            <a:p>
              <a:pPr>
                <a:lnSpc>
                  <a:spcPct val="80000"/>
                </a:lnSpc>
                <a:buFont typeface="Wingdings" panose="05000000000000000000" pitchFamily="2" charset="2"/>
                <a:buNone/>
              </a:pPr>
              <a:r>
                <a:rPr lang="en-US" altLang="zh-CN" dirty="0" err="1">
                  <a:ea typeface="SimSun" panose="02010600030101010101" pitchFamily="2" charset="-122"/>
                  <a:sym typeface="Symbol" panose="05050102010706020507" pitchFamily="18" charset="2"/>
                </a:rPr>
                <a:t>X</a:t>
              </a:r>
              <a:r>
                <a:rPr lang="en-US" altLang="zh-CN" sz="1800" baseline="-25000" dirty="0" err="1">
                  <a:ea typeface="SimSun" panose="02010600030101010101" pitchFamily="2" charset="-122"/>
                  <a:sym typeface="Symbol" panose="05050102010706020507" pitchFamily="18" charset="2"/>
                </a:rPr>
                <a:t>j</a:t>
              </a:r>
              <a:r>
                <a:rPr lang="en-US" altLang="zh-CN" dirty="0">
                  <a:ea typeface="SimSun" panose="02010600030101010101" pitchFamily="2" charset="-122"/>
                  <a:sym typeface="Symbol" panose="05050102010706020507" pitchFamily="18" charset="2"/>
                </a:rPr>
                <a:t>:   0 if F not stored at </a:t>
              </a:r>
              <a:r>
                <a:rPr lang="en-US" altLang="zh-CN" dirty="0" err="1">
                  <a:ea typeface="SimSun" panose="02010600030101010101" pitchFamily="2" charset="-122"/>
                  <a:sym typeface="Symbol" panose="05050102010706020507" pitchFamily="18" charset="2"/>
                </a:rPr>
                <a:t>S</a:t>
              </a:r>
              <a:r>
                <a:rPr lang="en-US" altLang="zh-CN" sz="1800" baseline="-25000" dirty="0" err="1">
                  <a:ea typeface="SimSun" panose="02010600030101010101" pitchFamily="2" charset="-122"/>
                  <a:sym typeface="Symbol" panose="05050102010706020507" pitchFamily="18" charset="2"/>
                </a:rPr>
                <a:t>j</a:t>
              </a:r>
              <a:endParaRPr lang="en-US" altLang="zh-CN" sz="1800" baseline="-25000" dirty="0">
                <a:ea typeface="SimSun" panose="02010600030101010101" pitchFamily="2" charset="-122"/>
                <a:sym typeface="Symbol" panose="05050102010706020507" pitchFamily="18" charset="2"/>
              </a:endParaRPr>
            </a:p>
            <a:p>
              <a:pPr>
                <a:lnSpc>
                  <a:spcPct val="80000"/>
                </a:lnSpc>
                <a:buFont typeface="Wingdings" panose="05000000000000000000" pitchFamily="2" charset="2"/>
                <a:buNone/>
              </a:pPr>
              <a:r>
                <a:rPr lang="en-US" altLang="zh-CN" dirty="0">
                  <a:ea typeface="SimSun" panose="02010600030101010101" pitchFamily="2" charset="-122"/>
                  <a:sym typeface="Symbol" panose="05050102010706020507" pitchFamily="18" charset="2"/>
                </a:rPr>
                <a:t>	    1 if F stored at </a:t>
              </a:r>
              <a:r>
                <a:rPr lang="en-US" altLang="zh-CN" dirty="0" err="1">
                  <a:ea typeface="SimSun" panose="02010600030101010101" pitchFamily="2" charset="-122"/>
                  <a:sym typeface="Symbol" panose="05050102010706020507" pitchFamily="18" charset="2"/>
                </a:rPr>
                <a:t>S</a:t>
              </a:r>
              <a:r>
                <a:rPr lang="en-US" altLang="zh-CN" sz="1800" baseline="-25000" dirty="0" err="1">
                  <a:ea typeface="SimSun" panose="02010600030101010101" pitchFamily="2" charset="-122"/>
                  <a:sym typeface="Symbol" panose="05050102010706020507" pitchFamily="18" charset="2"/>
                </a:rPr>
                <a:t>j</a:t>
              </a:r>
              <a:endParaRPr lang="en-US" altLang="zh-CN" sz="1800" baseline="-25000" dirty="0">
                <a:ea typeface="SimSun" panose="02010600030101010101" pitchFamily="2" charset="-122"/>
                <a:sym typeface="Symbol" panose="05050102010706020507" pitchFamily="18" charset="2"/>
              </a:endParaRPr>
            </a:p>
            <a:p>
              <a:pPr>
                <a:lnSpc>
                  <a:spcPct val="80000"/>
                </a:lnSpc>
                <a:buFont typeface="Wingdings" panose="05000000000000000000" pitchFamily="2" charset="2"/>
                <a:buNone/>
              </a:pPr>
              <a:r>
                <a:rPr lang="en-US" altLang="zh-CN" dirty="0" err="1">
                  <a:ea typeface="SimSun" panose="02010600030101010101" pitchFamily="2" charset="-122"/>
                  <a:sym typeface="Symbol" panose="05050102010706020507" pitchFamily="18" charset="2"/>
                </a:rPr>
                <a:t>u</a:t>
              </a:r>
              <a:r>
                <a:rPr lang="en-US" altLang="zh-CN" sz="1800" baseline="-25000" dirty="0" err="1">
                  <a:ea typeface="SimSun" panose="02010600030101010101" pitchFamily="2" charset="-122"/>
                  <a:sym typeface="Symbol" panose="05050102010706020507" pitchFamily="18" charset="2"/>
                </a:rPr>
                <a:t>i</a:t>
              </a:r>
              <a:r>
                <a:rPr lang="en-US" altLang="zh-CN" dirty="0">
                  <a:ea typeface="SimSun" panose="02010600030101010101" pitchFamily="2" charset="-122"/>
                  <a:sym typeface="Symbol" panose="05050102010706020507" pitchFamily="18" charset="2"/>
                </a:rPr>
                <a:t>: Write traffic at S</a:t>
              </a:r>
              <a:r>
                <a:rPr lang="en-US" altLang="zh-CN" sz="1800" baseline="-25000" dirty="0">
                  <a:ea typeface="SimSun" panose="02010600030101010101" pitchFamily="2" charset="-122"/>
                  <a:sym typeface="Symbol" panose="05050102010706020507" pitchFamily="18" charset="2"/>
                </a:rPr>
                <a:t>i</a:t>
              </a:r>
              <a:r>
                <a:rPr lang="en-US" altLang="zh-CN" dirty="0">
                  <a:ea typeface="SimSun" panose="02010600030101010101" pitchFamily="2" charset="-122"/>
                  <a:sym typeface="Symbol" panose="05050102010706020507" pitchFamily="18" charset="2"/>
                </a:rPr>
                <a:t> </a:t>
              </a:r>
            </a:p>
            <a:p>
              <a:pPr>
                <a:lnSpc>
                  <a:spcPct val="80000"/>
                </a:lnSpc>
                <a:buFont typeface="Wingdings" panose="05000000000000000000" pitchFamily="2" charset="2"/>
                <a:buNone/>
              </a:pPr>
              <a:r>
                <a:rPr lang="en-US" altLang="zh-CN" dirty="0" err="1">
                  <a:ea typeface="SimSun" panose="02010600030101010101" pitchFamily="2" charset="-122"/>
                  <a:sym typeface="Symbol" panose="05050102010706020507" pitchFamily="18" charset="2"/>
                </a:rPr>
                <a:t>C</a:t>
              </a:r>
              <a:r>
                <a:rPr lang="en-US" altLang="zh-CN" dirty="0" err="1">
                  <a:latin typeface="Tahoma" panose="020B0604030504040204" pitchFamily="34" charset="0"/>
                  <a:ea typeface="SimSun" panose="02010600030101010101" pitchFamily="2" charset="-122"/>
                  <a:sym typeface="Symbol" panose="05050102010706020507" pitchFamily="18" charset="2"/>
                </a:rPr>
                <a:t>’</a:t>
              </a:r>
              <a:r>
                <a:rPr lang="en-US" altLang="zh-CN" sz="1800" baseline="-25000" dirty="0" err="1">
                  <a:ea typeface="SimSun" panose="02010600030101010101" pitchFamily="2" charset="-122"/>
                  <a:sym typeface="Symbol" panose="05050102010706020507" pitchFamily="18" charset="2"/>
                </a:rPr>
                <a:t>ij</a:t>
              </a:r>
              <a:r>
                <a:rPr lang="en-US" altLang="zh-CN" dirty="0">
                  <a:ea typeface="SimSun" panose="02010600030101010101" pitchFamily="2" charset="-122"/>
                  <a:sym typeface="Symbol" panose="05050102010706020507" pitchFamily="18" charset="2"/>
                </a:rPr>
                <a:t>: Write cost of updating F at </a:t>
              </a:r>
              <a:r>
                <a:rPr lang="en-US" altLang="zh-CN" dirty="0" err="1">
                  <a:ea typeface="SimSun" panose="02010600030101010101" pitchFamily="2" charset="-122"/>
                  <a:sym typeface="Symbol" panose="05050102010706020507" pitchFamily="18" charset="2"/>
                </a:rPr>
                <a:t>S</a:t>
              </a:r>
              <a:r>
                <a:rPr lang="en-US" altLang="zh-CN" sz="1800" baseline="-25000" dirty="0" err="1">
                  <a:ea typeface="SimSun" panose="02010600030101010101" pitchFamily="2" charset="-122"/>
                  <a:sym typeface="Symbol" panose="05050102010706020507" pitchFamily="18" charset="2"/>
                </a:rPr>
                <a:t>j</a:t>
              </a:r>
              <a:r>
                <a:rPr lang="en-US" altLang="zh-CN" sz="1800" dirty="0">
                  <a:ea typeface="SimSun" panose="02010600030101010101" pitchFamily="2" charset="-122"/>
                  <a:sym typeface="Symbol" panose="05050102010706020507" pitchFamily="18" charset="2"/>
                </a:rPr>
                <a:t> </a:t>
              </a:r>
              <a:r>
                <a:rPr lang="en-US" altLang="zh-CN" dirty="0">
                  <a:ea typeface="SimSun" panose="02010600030101010101" pitchFamily="2" charset="-122"/>
                  <a:sym typeface="Symbol" panose="05050102010706020507" pitchFamily="18" charset="2"/>
                </a:rPr>
                <a:t>from</a:t>
              </a:r>
              <a:r>
                <a:rPr lang="en-US" altLang="zh-CN" sz="1800" dirty="0">
                  <a:ea typeface="SimSun" panose="02010600030101010101" pitchFamily="2" charset="-122"/>
                  <a:sym typeface="Symbol" panose="05050102010706020507" pitchFamily="18" charset="2"/>
                </a:rPr>
                <a:t> </a:t>
              </a:r>
              <a:r>
                <a:rPr lang="en-US" altLang="zh-CN" dirty="0">
                  <a:ea typeface="SimSun" panose="02010600030101010101" pitchFamily="2" charset="-122"/>
                  <a:sym typeface="Symbol" panose="05050102010706020507" pitchFamily="18" charset="2"/>
                </a:rPr>
                <a:t>S</a:t>
              </a:r>
              <a:r>
                <a:rPr lang="en-US" altLang="zh-CN" sz="1800" baseline="-25000" dirty="0">
                  <a:ea typeface="SimSun" panose="02010600030101010101" pitchFamily="2" charset="-122"/>
                  <a:sym typeface="Symbol" panose="05050102010706020507" pitchFamily="18" charset="2"/>
                </a:rPr>
                <a:t>i</a:t>
              </a:r>
              <a:r>
                <a:rPr lang="en-US" altLang="zh-CN" dirty="0">
                  <a:ea typeface="SimSun" panose="02010600030101010101" pitchFamily="2" charset="-122"/>
                  <a:sym typeface="Symbol" panose="05050102010706020507" pitchFamily="18" charset="2"/>
                </a:rPr>
                <a:t>   </a:t>
              </a:r>
              <a:endParaRPr lang="en-US" altLang="zh-CN" sz="1800" dirty="0">
                <a:ea typeface="SimSun" panose="02010600030101010101" pitchFamily="2" charset="-122"/>
                <a:sym typeface="Symbol" panose="05050102010706020507" pitchFamily="18" charset="2"/>
              </a:endParaRPr>
            </a:p>
            <a:p>
              <a:pPr>
                <a:lnSpc>
                  <a:spcPct val="80000"/>
                </a:lnSpc>
                <a:buFont typeface="Wingdings" panose="05000000000000000000" pitchFamily="2" charset="2"/>
                <a:buNone/>
              </a:pPr>
              <a:r>
                <a:rPr lang="en-US" altLang="zh-CN" sz="1800" dirty="0">
                  <a:ea typeface="SimSun" panose="02010600030101010101" pitchFamily="2" charset="-122"/>
                  <a:sym typeface="Symbol" panose="05050102010706020507" pitchFamily="18" charset="2"/>
                </a:rPr>
                <a:t>		</a:t>
              </a:r>
            </a:p>
          </p:txBody>
        </p:sp>
        <p:sp>
          <p:nvSpPr>
            <p:cNvPr id="183316" name="Text Box 18"/>
            <p:cNvSpPr txBox="1">
              <a:spLocks noChangeArrowheads="1"/>
            </p:cNvSpPr>
            <p:nvPr/>
          </p:nvSpPr>
          <p:spPr bwMode="auto">
            <a:xfrm>
              <a:off x="1488" y="2112"/>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000" b="0" dirty="0" err="1">
                  <a:solidFill>
                    <a:srgbClr val="FF0000"/>
                  </a:solidFill>
                  <a:latin typeface="Tahoma" panose="020B0604030504040204" pitchFamily="34" charset="0"/>
                  <a:ea typeface="SimSun" panose="02010600030101010101" pitchFamily="2" charset="-122"/>
                </a:rPr>
                <a:t>i</a:t>
              </a:r>
              <a:r>
                <a:rPr lang="en-US" altLang="zh-CN" sz="2000" b="0" dirty="0">
                  <a:solidFill>
                    <a:schemeClr val="accent2"/>
                  </a:solidFill>
                  <a:latin typeface="Tahoma" panose="020B0604030504040204" pitchFamily="34" charset="0"/>
                  <a:ea typeface="SimSun" panose="02010600030101010101" pitchFamily="2" charset="-122"/>
                </a:rPr>
                <a:t>=1</a:t>
              </a:r>
            </a:p>
          </p:txBody>
        </p:sp>
        <p:sp>
          <p:nvSpPr>
            <p:cNvPr id="183317" name="Text Box 19"/>
            <p:cNvSpPr txBox="1">
              <a:spLocks noChangeArrowheads="1"/>
            </p:cNvSpPr>
            <p:nvPr/>
          </p:nvSpPr>
          <p:spPr bwMode="auto">
            <a:xfrm>
              <a:off x="1872" y="2112"/>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000" b="0">
                  <a:solidFill>
                    <a:schemeClr val="accent2"/>
                  </a:solidFill>
                  <a:latin typeface="Tahoma" panose="020B0604030504040204" pitchFamily="34" charset="0"/>
                  <a:ea typeface="SimSun" panose="02010600030101010101" pitchFamily="2" charset="-122"/>
                </a:rPr>
                <a:t>j=1</a:t>
              </a:r>
            </a:p>
          </p:txBody>
        </p:sp>
        <p:sp>
          <p:nvSpPr>
            <p:cNvPr id="183318" name="Text Box 20"/>
            <p:cNvSpPr txBox="1">
              <a:spLocks noChangeArrowheads="1"/>
            </p:cNvSpPr>
            <p:nvPr/>
          </p:nvSpPr>
          <p:spPr bwMode="auto">
            <a:xfrm>
              <a:off x="1536" y="1632"/>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000" b="0">
                  <a:solidFill>
                    <a:schemeClr val="accent2"/>
                  </a:solidFill>
                  <a:latin typeface="Tahoma" panose="020B0604030504040204" pitchFamily="34" charset="0"/>
                  <a:ea typeface="SimSun" panose="02010600030101010101" pitchFamily="2" charset="-122"/>
                </a:rPr>
                <a:t>m</a:t>
              </a:r>
            </a:p>
          </p:txBody>
        </p:sp>
        <p:sp>
          <p:nvSpPr>
            <p:cNvPr id="183319" name="Text Box 21"/>
            <p:cNvSpPr txBox="1">
              <a:spLocks noChangeArrowheads="1"/>
            </p:cNvSpPr>
            <p:nvPr/>
          </p:nvSpPr>
          <p:spPr bwMode="auto">
            <a:xfrm>
              <a:off x="1920" y="1632"/>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000" b="0">
                  <a:solidFill>
                    <a:schemeClr val="accent2"/>
                  </a:solidFill>
                  <a:latin typeface="Tahoma" panose="020B0604030504040204" pitchFamily="34" charset="0"/>
                  <a:ea typeface="SimSun" panose="02010600030101010101" pitchFamily="2" charset="-122"/>
                </a:rPr>
                <a:t>m</a:t>
              </a:r>
            </a:p>
          </p:txBody>
        </p:sp>
        <p:sp>
          <p:nvSpPr>
            <p:cNvPr id="183320" name="AutoShape 22"/>
            <p:cNvSpPr>
              <a:spLocks/>
            </p:cNvSpPr>
            <p:nvPr/>
          </p:nvSpPr>
          <p:spPr bwMode="auto">
            <a:xfrm>
              <a:off x="565" y="2840"/>
              <a:ext cx="107" cy="520"/>
            </a:xfrm>
            <a:prstGeom prst="leftBrace">
              <a:avLst>
                <a:gd name="adj1" fmla="val 404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sp>
        <p:nvSpPr>
          <p:cNvPr id="183314" name="Rectangle 24"/>
          <p:cNvSpPr>
            <a:spLocks noChangeArrowheads="1"/>
          </p:cNvSpPr>
          <p:nvPr/>
        </p:nvSpPr>
        <p:spPr bwMode="auto">
          <a:xfrm>
            <a:off x="5029200" y="1676400"/>
            <a:ext cx="3206750"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80000"/>
              </a:lnSpc>
              <a:spcBef>
                <a:spcPct val="0"/>
              </a:spcBef>
              <a:buFont typeface="Wingdings" panose="05000000000000000000" pitchFamily="2" charset="2"/>
              <a:buNone/>
            </a:pPr>
            <a:r>
              <a:rPr lang="en-US" altLang="zh-CN">
                <a:solidFill>
                  <a:schemeClr val="accent2"/>
                </a:solidFill>
                <a:ea typeface="SimSun" panose="02010600030101010101" pitchFamily="2" charset="-122"/>
              </a:rPr>
              <a:t>Updates</a:t>
            </a:r>
          </a:p>
          <a:p>
            <a:pPr>
              <a:spcBef>
                <a:spcPct val="0"/>
              </a:spcBef>
              <a:buFont typeface="Wingdings" panose="05000000000000000000" pitchFamily="2" charset="2"/>
              <a:buNone/>
            </a:pPr>
            <a:r>
              <a:rPr lang="en-US" altLang="zh-CN">
                <a:solidFill>
                  <a:schemeClr val="accent2"/>
                </a:solidFill>
                <a:ea typeface="SimSun" panose="02010600030101010101" pitchFamily="2" charset="-122"/>
              </a:rPr>
              <a:t>     u</a:t>
            </a:r>
            <a:r>
              <a:rPr lang="en-US" altLang="zh-CN" sz="1800" baseline="-25000">
                <a:solidFill>
                  <a:schemeClr val="accent2"/>
                </a:solidFill>
                <a:ea typeface="SimSun" panose="02010600030101010101" pitchFamily="2" charset="-122"/>
              </a:rPr>
              <a:t>i</a:t>
            </a:r>
            <a:r>
              <a:rPr lang="en-US" altLang="zh-CN" baseline="-25000">
                <a:solidFill>
                  <a:schemeClr val="accent2"/>
                </a:solidFill>
                <a:ea typeface="SimSun" panose="02010600030101010101" pitchFamily="2" charset="-122"/>
              </a:rPr>
              <a:t> </a:t>
            </a:r>
            <a:r>
              <a:rPr lang="en-US" altLang="zh-CN">
                <a:solidFill>
                  <a:schemeClr val="accent2"/>
                </a:solidFill>
                <a:ea typeface="SimSun" panose="02010600030101010101" pitchFamily="2" charset="-122"/>
              </a:rPr>
              <a:t>updates/sec</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smtClean="0">
                <a:ea typeface="SimSun" panose="02010600030101010101" pitchFamily="2" charset="-122"/>
              </a:rPr>
              <a:t>Fragment Allocation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84323" name="Rectangle 3"/>
          <p:cNvSpPr>
            <a:spLocks noGrp="1" noChangeArrowheads="1"/>
          </p:cNvSpPr>
          <p:nvPr>
            <p:ph type="body" idx="1"/>
          </p:nvPr>
        </p:nvSpPr>
        <p:spPr>
          <a:xfrm>
            <a:off x="381000" y="1295400"/>
            <a:ext cx="7391400" cy="609600"/>
          </a:xfrm>
        </p:spPr>
        <p:txBody>
          <a:bodyPr/>
          <a:lstStyle/>
          <a:p>
            <a:r>
              <a:rPr lang="en-US" altLang="zh-CN" smtClean="0">
                <a:ea typeface="SimSun" panose="02010600030101010101" pitchFamily="2" charset="-122"/>
              </a:rPr>
              <a:t>Storage cost(p.115):</a:t>
            </a:r>
            <a:endParaRPr lang="zh-CN" altLang="en-US" smtClean="0">
              <a:ea typeface="SimSun" panose="02010600030101010101" pitchFamily="2" charset="-122"/>
            </a:endParaRPr>
          </a:p>
        </p:txBody>
      </p:sp>
      <p:sp>
        <p:nvSpPr>
          <p:cNvPr id="184324" name="Rectangle 4"/>
          <p:cNvSpPr>
            <a:spLocks noChangeArrowheads="1"/>
          </p:cNvSpPr>
          <p:nvPr/>
        </p:nvSpPr>
        <p:spPr bwMode="auto">
          <a:xfrm>
            <a:off x="838200" y="2362200"/>
            <a:ext cx="6019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defTabSz="877888">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77888">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77888">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77888">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77888">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buFont typeface="Wingdings" panose="05000000000000000000" pitchFamily="2" charset="2"/>
              <a:buNone/>
            </a:pPr>
            <a:r>
              <a:rPr lang="zh-CN" altLang="en-US">
                <a:ea typeface="SimSun" panose="02010600030101010101" pitchFamily="2" charset="-122"/>
              </a:rPr>
              <a:t>		 </a:t>
            </a:r>
            <a:r>
              <a:rPr lang="zh-CN" altLang="en-US" sz="3600">
                <a:ea typeface="SimSun" panose="02010600030101010101" pitchFamily="2" charset="-122"/>
                <a:sym typeface="Symbol" panose="05050102010706020507" pitchFamily="18" charset="2"/>
              </a:rPr>
              <a:t> </a:t>
            </a:r>
            <a:r>
              <a:rPr lang="en-US" altLang="zh-CN">
                <a:ea typeface="SimSun" panose="02010600030101010101" pitchFamily="2" charset="-122"/>
                <a:sym typeface="Symbol" panose="05050102010706020507" pitchFamily="18" charset="2"/>
              </a:rPr>
              <a:t>X</a:t>
            </a:r>
            <a:r>
              <a:rPr lang="en-US" altLang="zh-CN" sz="1800" baseline="-25000">
                <a:ea typeface="SimSun" panose="02010600030101010101" pitchFamily="2" charset="-122"/>
                <a:sym typeface="Symbol" panose="05050102010706020507" pitchFamily="18" charset="2"/>
              </a:rPr>
              <a:t>i</a:t>
            </a:r>
            <a:r>
              <a:rPr lang="en-US" altLang="zh-CN">
                <a:ea typeface="SimSun" panose="02010600030101010101" pitchFamily="2" charset="-122"/>
                <a:sym typeface="Symbol" panose="05050102010706020507" pitchFamily="18" charset="2"/>
              </a:rPr>
              <a:t> d</a:t>
            </a:r>
            <a:r>
              <a:rPr lang="en-US" altLang="zh-CN" sz="1800" baseline="-25000">
                <a:ea typeface="SimSun" panose="02010600030101010101" pitchFamily="2" charset="-122"/>
                <a:sym typeface="Symbol" panose="05050102010706020507" pitchFamily="18" charset="2"/>
              </a:rPr>
              <a:t>i</a:t>
            </a:r>
            <a:r>
              <a:rPr lang="en-US" altLang="zh-CN">
                <a:ea typeface="SimSun" panose="02010600030101010101" pitchFamily="2" charset="-122"/>
                <a:sym typeface="Symbol" panose="05050102010706020507" pitchFamily="18" charset="2"/>
              </a:rPr>
              <a:t> </a:t>
            </a:r>
          </a:p>
        </p:txBody>
      </p:sp>
      <p:sp>
        <p:nvSpPr>
          <p:cNvPr id="184325" name="Text Box 5"/>
          <p:cNvSpPr txBox="1">
            <a:spLocks noChangeArrowheads="1"/>
          </p:cNvSpPr>
          <p:nvPr/>
        </p:nvSpPr>
        <p:spPr bwMode="auto">
          <a:xfrm>
            <a:off x="1752600" y="2819400"/>
            <a:ext cx="56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000" b="0">
                <a:latin typeface="Tahoma" panose="020B0604030504040204" pitchFamily="34" charset="0"/>
                <a:ea typeface="SimSun" panose="02010600030101010101" pitchFamily="2" charset="-122"/>
              </a:rPr>
              <a:t>i=1</a:t>
            </a:r>
          </a:p>
        </p:txBody>
      </p:sp>
      <p:sp>
        <p:nvSpPr>
          <p:cNvPr id="184326" name="Text Box 6"/>
          <p:cNvSpPr txBox="1">
            <a:spLocks noChangeArrowheads="1"/>
          </p:cNvSpPr>
          <p:nvPr/>
        </p:nvSpPr>
        <p:spPr bwMode="auto">
          <a:xfrm>
            <a:off x="1828800" y="2057400"/>
            <a:ext cx="39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000" b="0">
                <a:latin typeface="Tahoma" panose="020B0604030504040204" pitchFamily="34" charset="0"/>
                <a:ea typeface="SimSun" panose="02010600030101010101" pitchFamily="2" charset="-122"/>
              </a:rPr>
              <a:t>m</a:t>
            </a:r>
          </a:p>
        </p:txBody>
      </p:sp>
      <p:sp>
        <p:nvSpPr>
          <p:cNvPr id="184327" name="Rectangle 8"/>
          <p:cNvSpPr>
            <a:spLocks noChangeArrowheads="1"/>
          </p:cNvSpPr>
          <p:nvPr/>
        </p:nvSpPr>
        <p:spPr bwMode="auto">
          <a:xfrm>
            <a:off x="381000" y="3657600"/>
            <a:ext cx="317976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dirty="0">
                <a:solidFill>
                  <a:srgbClr val="FF0000"/>
                </a:solidFill>
                <a:ea typeface="SimSun" panose="02010600030101010101" pitchFamily="2" charset="-122"/>
              </a:rPr>
              <a:t>FAP Target function</a:t>
            </a:r>
            <a:r>
              <a:rPr lang="en-US" altLang="zh-CN" dirty="0">
                <a:ea typeface="SimSun" panose="02010600030101010101" pitchFamily="2" charset="-122"/>
              </a:rPr>
              <a:t>:</a:t>
            </a:r>
            <a:endParaRPr lang="zh-CN" altLang="en-US" dirty="0">
              <a:ea typeface="SimSun" panose="02010600030101010101" pitchFamily="2" charset="-122"/>
            </a:endParaRPr>
          </a:p>
        </p:txBody>
      </p:sp>
      <p:grpSp>
        <p:nvGrpSpPr>
          <p:cNvPr id="2" name="Group 20"/>
          <p:cNvGrpSpPr>
            <a:grpSpLocks/>
          </p:cNvGrpSpPr>
          <p:nvPr/>
        </p:nvGrpSpPr>
        <p:grpSpPr bwMode="auto">
          <a:xfrm>
            <a:off x="1054100" y="4022725"/>
            <a:ext cx="7772400" cy="2530475"/>
            <a:chOff x="664" y="2534"/>
            <a:chExt cx="4896" cy="1594"/>
          </a:xfrm>
        </p:grpSpPr>
        <p:sp>
          <p:nvSpPr>
            <p:cNvPr id="184333" name="Rectangle 9"/>
            <p:cNvSpPr>
              <a:spLocks noChangeArrowheads="1"/>
            </p:cNvSpPr>
            <p:nvPr/>
          </p:nvSpPr>
          <p:spPr bwMode="auto">
            <a:xfrm>
              <a:off x="664" y="2736"/>
              <a:ext cx="4896" cy="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defTabSz="877888">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77888">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77888">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77888">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77888">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buFont typeface="Wingdings" panose="05000000000000000000" pitchFamily="2" charset="2"/>
                <a:buNone/>
              </a:pPr>
              <a:r>
                <a:rPr lang="en-US" altLang="zh-CN">
                  <a:solidFill>
                    <a:srgbClr val="FF0000"/>
                  </a:solidFill>
                  <a:ea typeface="SimSun" panose="02010600030101010101" pitchFamily="2" charset="-122"/>
                  <a:sym typeface="Symbol" panose="05050102010706020507" pitchFamily="18" charset="2"/>
                </a:rPr>
                <a:t>min   </a:t>
              </a:r>
              <a:r>
                <a:rPr lang="en-US" altLang="zh-CN" sz="3600">
                  <a:solidFill>
                    <a:srgbClr val="FF0000"/>
                  </a:solidFill>
                  <a:ea typeface="SimSun" panose="02010600030101010101" pitchFamily="2" charset="-122"/>
                  <a:sym typeface="Symbol" panose="05050102010706020507" pitchFamily="18" charset="2"/>
                </a:rPr>
                <a:t> </a:t>
              </a:r>
              <a:r>
                <a:rPr lang="en-US" altLang="zh-CN">
                  <a:solidFill>
                    <a:srgbClr val="FF0000"/>
                  </a:solidFill>
                  <a:ea typeface="SimSun" panose="02010600030101010101" pitchFamily="2" charset="-122"/>
                  <a:sym typeface="Symbol" panose="05050102010706020507" pitchFamily="18" charset="2"/>
                </a:rPr>
                <a:t>（t</a:t>
              </a:r>
              <a:r>
                <a:rPr lang="en-US" altLang="zh-CN" sz="1800" baseline="-25000">
                  <a:solidFill>
                    <a:srgbClr val="FF0000"/>
                  </a:solidFill>
                  <a:ea typeface="SimSun" panose="02010600030101010101" pitchFamily="2" charset="-122"/>
                  <a:sym typeface="Symbol" panose="05050102010706020507" pitchFamily="18" charset="2"/>
                </a:rPr>
                <a:t>i</a:t>
              </a:r>
              <a:r>
                <a:rPr lang="en-US" altLang="zh-CN" sz="1800">
                  <a:solidFill>
                    <a:srgbClr val="FF0000"/>
                  </a:solidFill>
                  <a:ea typeface="SimSun" panose="02010600030101010101" pitchFamily="2" charset="-122"/>
                  <a:sym typeface="Symbol" panose="05050102010706020507" pitchFamily="18" charset="2"/>
                </a:rPr>
                <a:t> </a:t>
              </a:r>
              <a:r>
                <a:rPr lang="en-US" altLang="zh-CN">
                  <a:solidFill>
                    <a:srgbClr val="FF0000"/>
                  </a:solidFill>
                  <a:ea typeface="SimSun" panose="02010600030101010101" pitchFamily="2" charset="-122"/>
                  <a:sym typeface="Symbol" panose="05050102010706020507" pitchFamily="18" charset="2"/>
                </a:rPr>
                <a:t>MIN C</a:t>
              </a:r>
              <a:r>
                <a:rPr lang="en-US" altLang="zh-CN" sz="1800" baseline="-25000">
                  <a:solidFill>
                    <a:srgbClr val="FF0000"/>
                  </a:solidFill>
                  <a:ea typeface="SimSun" panose="02010600030101010101" pitchFamily="2" charset="-122"/>
                  <a:sym typeface="Symbol" panose="05050102010706020507" pitchFamily="18" charset="2"/>
                </a:rPr>
                <a:t>ij</a:t>
              </a:r>
              <a:r>
                <a:rPr lang="en-US" altLang="zh-CN" sz="3600">
                  <a:solidFill>
                    <a:srgbClr val="FF0000"/>
                  </a:solidFill>
                  <a:ea typeface="SimSun" panose="02010600030101010101" pitchFamily="2" charset="-122"/>
                  <a:sym typeface="Symbol" panose="05050102010706020507" pitchFamily="18" charset="2"/>
                </a:rPr>
                <a:t> </a:t>
              </a:r>
              <a:r>
                <a:rPr lang="en-US" altLang="zh-CN" sz="1800">
                  <a:solidFill>
                    <a:srgbClr val="FF0000"/>
                  </a:solidFill>
                  <a:ea typeface="SimSun" panose="02010600030101010101" pitchFamily="2" charset="-122"/>
                  <a:sym typeface="Symbol" panose="05050102010706020507" pitchFamily="18" charset="2"/>
                </a:rPr>
                <a:t> </a:t>
              </a:r>
              <a:r>
                <a:rPr lang="en-US" altLang="zh-CN">
                  <a:solidFill>
                    <a:srgbClr val="FF0000"/>
                  </a:solidFill>
                  <a:ea typeface="SimSun" panose="02010600030101010101" pitchFamily="2" charset="-122"/>
                  <a:sym typeface="Symbol" panose="05050102010706020507" pitchFamily="18" charset="2"/>
                </a:rPr>
                <a:t>+  </a:t>
              </a:r>
              <a:r>
                <a:rPr lang="en-US" altLang="zh-CN" sz="3600">
                  <a:solidFill>
                    <a:srgbClr val="FF0000"/>
                  </a:solidFill>
                  <a:ea typeface="SimSun" panose="02010600030101010101" pitchFamily="2" charset="-122"/>
                  <a:sym typeface="Symbol" panose="05050102010706020507" pitchFamily="18" charset="2"/>
                </a:rPr>
                <a:t> </a:t>
              </a:r>
              <a:r>
                <a:rPr lang="en-US" altLang="zh-CN">
                  <a:solidFill>
                    <a:srgbClr val="FF0000"/>
                  </a:solidFill>
                  <a:ea typeface="SimSun" panose="02010600030101010101" pitchFamily="2" charset="-122"/>
                  <a:sym typeface="Symbol" panose="05050102010706020507" pitchFamily="18" charset="2"/>
                </a:rPr>
                <a:t>X</a:t>
              </a:r>
              <a:r>
                <a:rPr lang="en-US" altLang="zh-CN" sz="1800" baseline="-25000">
                  <a:solidFill>
                    <a:srgbClr val="FF0000"/>
                  </a:solidFill>
                  <a:ea typeface="SimSun" panose="02010600030101010101" pitchFamily="2" charset="-122"/>
                  <a:sym typeface="Symbol" panose="05050102010706020507" pitchFamily="18" charset="2"/>
                </a:rPr>
                <a:t>j </a:t>
              </a:r>
              <a:r>
                <a:rPr lang="en-US" altLang="zh-CN">
                  <a:solidFill>
                    <a:srgbClr val="FF0000"/>
                  </a:solidFill>
                  <a:ea typeface="SimSun" panose="02010600030101010101" pitchFamily="2" charset="-122"/>
                  <a:sym typeface="Symbol" panose="05050102010706020507" pitchFamily="18" charset="2"/>
                </a:rPr>
                <a:t> u</a:t>
              </a:r>
              <a:r>
                <a:rPr lang="en-US" altLang="zh-CN" sz="1800" baseline="-25000">
                  <a:solidFill>
                    <a:srgbClr val="FF0000"/>
                  </a:solidFill>
                  <a:ea typeface="SimSun" panose="02010600030101010101" pitchFamily="2" charset="-122"/>
                  <a:sym typeface="Symbol" panose="05050102010706020507" pitchFamily="18" charset="2"/>
                </a:rPr>
                <a:t>i</a:t>
              </a:r>
              <a:r>
                <a:rPr lang="en-US" altLang="zh-CN" sz="1800">
                  <a:solidFill>
                    <a:srgbClr val="FF0000"/>
                  </a:solidFill>
                  <a:ea typeface="SimSun" panose="02010600030101010101" pitchFamily="2" charset="-122"/>
                  <a:sym typeface="Symbol" panose="05050102010706020507" pitchFamily="18" charset="2"/>
                </a:rPr>
                <a:t> </a:t>
              </a:r>
              <a:r>
                <a:rPr lang="en-US" altLang="zh-CN">
                  <a:solidFill>
                    <a:srgbClr val="FF0000"/>
                  </a:solidFill>
                  <a:ea typeface="SimSun" panose="02010600030101010101" pitchFamily="2" charset="-122"/>
                  <a:sym typeface="Symbol" panose="05050102010706020507" pitchFamily="18" charset="2"/>
                </a:rPr>
                <a:t> C</a:t>
              </a:r>
              <a:r>
                <a:rPr lang="en-US" altLang="zh-CN">
                  <a:solidFill>
                    <a:srgbClr val="FF0000"/>
                  </a:solidFill>
                  <a:latin typeface="Tahoma" panose="020B0604030504040204" pitchFamily="34" charset="0"/>
                  <a:ea typeface="SimSun" panose="02010600030101010101" pitchFamily="2" charset="-122"/>
                  <a:sym typeface="Symbol" panose="05050102010706020507" pitchFamily="18" charset="2"/>
                </a:rPr>
                <a:t>’</a:t>
              </a:r>
              <a:r>
                <a:rPr lang="en-US" altLang="zh-CN" sz="1800" baseline="-25000">
                  <a:solidFill>
                    <a:srgbClr val="FF0000"/>
                  </a:solidFill>
                  <a:ea typeface="SimSun" panose="02010600030101010101" pitchFamily="2" charset="-122"/>
                  <a:sym typeface="Symbol" panose="05050102010706020507" pitchFamily="18" charset="2"/>
                </a:rPr>
                <a:t>ij</a:t>
              </a:r>
              <a:r>
                <a:rPr lang="en-US" altLang="zh-CN" sz="1800">
                  <a:solidFill>
                    <a:srgbClr val="FF0000"/>
                  </a:solidFill>
                  <a:ea typeface="SimSun" panose="02010600030101010101" pitchFamily="2" charset="-122"/>
                  <a:sym typeface="Symbol" panose="05050102010706020507" pitchFamily="18" charset="2"/>
                </a:rPr>
                <a:t> </a:t>
              </a:r>
              <a:r>
                <a:rPr lang="en-US" altLang="zh-CN">
                  <a:solidFill>
                    <a:srgbClr val="FF0000"/>
                  </a:solidFill>
                  <a:ea typeface="SimSun" panose="02010600030101010101" pitchFamily="2" charset="-122"/>
                  <a:sym typeface="Symbol" panose="05050102010706020507" pitchFamily="18" charset="2"/>
                </a:rPr>
                <a:t>)</a:t>
              </a:r>
              <a:r>
                <a:rPr lang="en-US" altLang="zh-CN" sz="3600">
                  <a:solidFill>
                    <a:srgbClr val="FF0000"/>
                  </a:solidFill>
                  <a:ea typeface="SimSun" panose="02010600030101010101" pitchFamily="2" charset="-122"/>
                  <a:sym typeface="Symbol" panose="05050102010706020507" pitchFamily="18" charset="2"/>
                </a:rPr>
                <a:t> </a:t>
              </a:r>
              <a:endParaRPr lang="en-US" altLang="zh-CN">
                <a:solidFill>
                  <a:srgbClr val="FF0000"/>
                </a:solidFill>
                <a:ea typeface="SimSun" panose="02010600030101010101" pitchFamily="2" charset="-122"/>
                <a:sym typeface="Symbol" panose="05050102010706020507" pitchFamily="18" charset="2"/>
              </a:endParaRPr>
            </a:p>
            <a:p>
              <a:pPr>
                <a:buFont typeface="Wingdings" panose="05000000000000000000" pitchFamily="2" charset="2"/>
                <a:buNone/>
              </a:pPr>
              <a:endParaRPr lang="en-US" altLang="zh-CN">
                <a:solidFill>
                  <a:srgbClr val="FF0000"/>
                </a:solidFill>
                <a:ea typeface="SimSun" panose="02010600030101010101" pitchFamily="2" charset="-122"/>
                <a:sym typeface="Symbol" panose="05050102010706020507" pitchFamily="18" charset="2"/>
              </a:endParaRPr>
            </a:p>
            <a:p>
              <a:pPr>
                <a:buFont typeface="Wingdings" panose="05000000000000000000" pitchFamily="2" charset="2"/>
                <a:buNone/>
              </a:pPr>
              <a:r>
                <a:rPr lang="en-US" altLang="zh-CN">
                  <a:solidFill>
                    <a:srgbClr val="FF0000"/>
                  </a:solidFill>
                  <a:ea typeface="SimSun" panose="02010600030101010101" pitchFamily="2" charset="-122"/>
                  <a:sym typeface="Symbol" panose="05050102010706020507" pitchFamily="18" charset="2"/>
                </a:rPr>
                <a:t>			+ </a:t>
              </a:r>
              <a:r>
                <a:rPr lang="en-US" altLang="zh-CN" sz="3600">
                  <a:solidFill>
                    <a:srgbClr val="FF0000"/>
                  </a:solidFill>
                  <a:ea typeface="SimSun" panose="02010600030101010101" pitchFamily="2" charset="-122"/>
                  <a:sym typeface="Symbol" panose="05050102010706020507" pitchFamily="18" charset="2"/>
                </a:rPr>
                <a:t> </a:t>
              </a:r>
              <a:r>
                <a:rPr lang="en-US" altLang="zh-CN">
                  <a:solidFill>
                    <a:srgbClr val="FF0000"/>
                  </a:solidFill>
                  <a:ea typeface="SimSun" panose="02010600030101010101" pitchFamily="2" charset="-122"/>
                  <a:sym typeface="Symbol" panose="05050102010706020507" pitchFamily="18" charset="2"/>
                </a:rPr>
                <a:t>X</a:t>
              </a:r>
              <a:r>
                <a:rPr lang="en-US" altLang="zh-CN" sz="1800" baseline="-25000">
                  <a:solidFill>
                    <a:srgbClr val="FF0000"/>
                  </a:solidFill>
                  <a:ea typeface="SimSun" panose="02010600030101010101" pitchFamily="2" charset="-122"/>
                  <a:sym typeface="Symbol" panose="05050102010706020507" pitchFamily="18" charset="2"/>
                </a:rPr>
                <a:t>i</a:t>
              </a:r>
              <a:r>
                <a:rPr lang="en-US" altLang="zh-CN" sz="1800">
                  <a:solidFill>
                    <a:srgbClr val="FF0000"/>
                  </a:solidFill>
                  <a:ea typeface="SimSun" panose="02010600030101010101" pitchFamily="2" charset="-122"/>
                  <a:sym typeface="Symbol" panose="05050102010706020507" pitchFamily="18" charset="2"/>
                </a:rPr>
                <a:t> </a:t>
              </a:r>
              <a:r>
                <a:rPr lang="en-US" altLang="zh-CN">
                  <a:solidFill>
                    <a:srgbClr val="FF0000"/>
                  </a:solidFill>
                  <a:ea typeface="SimSun" panose="02010600030101010101" pitchFamily="2" charset="-122"/>
                  <a:sym typeface="Symbol" panose="05050102010706020507" pitchFamily="18" charset="2"/>
                </a:rPr>
                <a:t> d</a:t>
              </a:r>
              <a:r>
                <a:rPr lang="en-US" altLang="zh-CN" sz="1800" baseline="-25000">
                  <a:solidFill>
                    <a:srgbClr val="FF0000"/>
                  </a:solidFill>
                  <a:ea typeface="SimSun" panose="02010600030101010101" pitchFamily="2" charset="-122"/>
                  <a:sym typeface="Symbol" panose="05050102010706020507" pitchFamily="18" charset="2"/>
                </a:rPr>
                <a:t>i</a:t>
              </a:r>
              <a:r>
                <a:rPr lang="en-US" altLang="zh-CN">
                  <a:solidFill>
                    <a:srgbClr val="FF0000"/>
                  </a:solidFill>
                  <a:ea typeface="SimSun" panose="02010600030101010101" pitchFamily="2" charset="-122"/>
                  <a:sym typeface="Symbol" panose="05050102010706020507" pitchFamily="18" charset="2"/>
                </a:rPr>
                <a:t> </a:t>
              </a:r>
            </a:p>
          </p:txBody>
        </p:sp>
        <p:sp>
          <p:nvSpPr>
            <p:cNvPr id="184334" name="AutoShape 11"/>
            <p:cNvSpPr>
              <a:spLocks/>
            </p:cNvSpPr>
            <p:nvPr/>
          </p:nvSpPr>
          <p:spPr bwMode="auto">
            <a:xfrm>
              <a:off x="1104" y="2592"/>
              <a:ext cx="48" cy="768"/>
            </a:xfrm>
            <a:prstGeom prst="leftBrace">
              <a:avLst>
                <a:gd name="adj1" fmla="val 133333"/>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solidFill>
                  <a:srgbClr val="FF0000"/>
                </a:solidFill>
                <a:ea typeface="SimSun" panose="02010600030101010101" pitchFamily="2" charset="-122"/>
              </a:endParaRPr>
            </a:p>
          </p:txBody>
        </p:sp>
        <p:sp>
          <p:nvSpPr>
            <p:cNvPr id="184335" name="AutoShape 12"/>
            <p:cNvSpPr>
              <a:spLocks/>
            </p:cNvSpPr>
            <p:nvPr/>
          </p:nvSpPr>
          <p:spPr bwMode="auto">
            <a:xfrm rot="10800000">
              <a:off x="3147" y="3360"/>
              <a:ext cx="96" cy="768"/>
            </a:xfrm>
            <a:prstGeom prst="leftBrace">
              <a:avLst>
                <a:gd name="adj1" fmla="val 66667"/>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solidFill>
                  <a:srgbClr val="FF0000"/>
                </a:solidFill>
                <a:ea typeface="SimSun" panose="02010600030101010101" pitchFamily="2" charset="-122"/>
              </a:endParaRPr>
            </a:p>
          </p:txBody>
        </p:sp>
        <p:sp>
          <p:nvSpPr>
            <p:cNvPr id="184336" name="Text Box 13"/>
            <p:cNvSpPr txBox="1">
              <a:spLocks noChangeArrowheads="1"/>
            </p:cNvSpPr>
            <p:nvPr/>
          </p:nvSpPr>
          <p:spPr bwMode="auto">
            <a:xfrm>
              <a:off x="1872" y="2966"/>
              <a:ext cx="1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000" b="0">
                  <a:solidFill>
                    <a:srgbClr val="FF0000"/>
                  </a:solidFill>
                  <a:latin typeface="Tahoma" panose="020B0604030504040204" pitchFamily="34" charset="0"/>
                  <a:ea typeface="SimSun" panose="02010600030101010101" pitchFamily="2" charset="-122"/>
                </a:rPr>
                <a:t>j</a:t>
              </a:r>
            </a:p>
          </p:txBody>
        </p:sp>
        <p:sp>
          <p:nvSpPr>
            <p:cNvPr id="184337" name="Text Box 14"/>
            <p:cNvSpPr txBox="1">
              <a:spLocks noChangeArrowheads="1"/>
            </p:cNvSpPr>
            <p:nvPr/>
          </p:nvSpPr>
          <p:spPr bwMode="auto">
            <a:xfrm>
              <a:off x="1136" y="2947"/>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000" b="0">
                  <a:solidFill>
                    <a:srgbClr val="FF0000"/>
                  </a:solidFill>
                  <a:latin typeface="Tahoma" panose="020B0604030504040204" pitchFamily="34" charset="0"/>
                  <a:ea typeface="SimSun" panose="02010600030101010101" pitchFamily="2" charset="-122"/>
                </a:rPr>
                <a:t>i=1</a:t>
              </a:r>
            </a:p>
          </p:txBody>
        </p:sp>
        <p:sp>
          <p:nvSpPr>
            <p:cNvPr id="184338" name="Text Box 15"/>
            <p:cNvSpPr txBox="1">
              <a:spLocks noChangeArrowheads="1"/>
            </p:cNvSpPr>
            <p:nvPr/>
          </p:nvSpPr>
          <p:spPr bwMode="auto">
            <a:xfrm>
              <a:off x="2708" y="2966"/>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000" b="0">
                  <a:solidFill>
                    <a:srgbClr val="FF0000"/>
                  </a:solidFill>
                  <a:latin typeface="Tahoma" panose="020B0604030504040204" pitchFamily="34" charset="0"/>
                  <a:ea typeface="SimSun" panose="02010600030101010101" pitchFamily="2" charset="-122"/>
                </a:rPr>
                <a:t>j=1</a:t>
              </a:r>
            </a:p>
          </p:txBody>
        </p:sp>
        <p:sp>
          <p:nvSpPr>
            <p:cNvPr id="184339" name="Text Box 16"/>
            <p:cNvSpPr txBox="1">
              <a:spLocks noChangeArrowheads="1"/>
            </p:cNvSpPr>
            <p:nvPr/>
          </p:nvSpPr>
          <p:spPr bwMode="auto">
            <a:xfrm>
              <a:off x="1920" y="3744"/>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000" b="0">
                  <a:solidFill>
                    <a:srgbClr val="FF0000"/>
                  </a:solidFill>
                  <a:latin typeface="Tahoma" panose="020B0604030504040204" pitchFamily="34" charset="0"/>
                  <a:ea typeface="SimSun" panose="02010600030101010101" pitchFamily="2" charset="-122"/>
                </a:rPr>
                <a:t>i=1</a:t>
              </a:r>
            </a:p>
          </p:txBody>
        </p:sp>
        <p:sp>
          <p:nvSpPr>
            <p:cNvPr id="184340" name="Text Box 17"/>
            <p:cNvSpPr txBox="1">
              <a:spLocks noChangeArrowheads="1"/>
            </p:cNvSpPr>
            <p:nvPr/>
          </p:nvSpPr>
          <p:spPr bwMode="auto">
            <a:xfrm>
              <a:off x="1190" y="2582"/>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000" b="0">
                  <a:solidFill>
                    <a:srgbClr val="FF0000"/>
                  </a:solidFill>
                  <a:latin typeface="Tahoma" panose="020B0604030504040204" pitchFamily="34" charset="0"/>
                  <a:ea typeface="SimSun" panose="02010600030101010101" pitchFamily="2" charset="-122"/>
                </a:rPr>
                <a:t>m</a:t>
              </a:r>
            </a:p>
          </p:txBody>
        </p:sp>
        <p:sp>
          <p:nvSpPr>
            <p:cNvPr id="184341" name="Text Box 18"/>
            <p:cNvSpPr txBox="1">
              <a:spLocks noChangeArrowheads="1"/>
            </p:cNvSpPr>
            <p:nvPr/>
          </p:nvSpPr>
          <p:spPr bwMode="auto">
            <a:xfrm>
              <a:off x="2726" y="2534"/>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000" b="0">
                  <a:solidFill>
                    <a:srgbClr val="FF0000"/>
                  </a:solidFill>
                  <a:latin typeface="Tahoma" panose="020B0604030504040204" pitchFamily="34" charset="0"/>
                  <a:ea typeface="SimSun" panose="02010600030101010101" pitchFamily="2" charset="-122"/>
                </a:rPr>
                <a:t>m</a:t>
              </a:r>
            </a:p>
          </p:txBody>
        </p:sp>
        <p:sp>
          <p:nvSpPr>
            <p:cNvPr id="184342" name="Text Box 19"/>
            <p:cNvSpPr txBox="1">
              <a:spLocks noChangeArrowheads="1"/>
            </p:cNvSpPr>
            <p:nvPr/>
          </p:nvSpPr>
          <p:spPr bwMode="auto">
            <a:xfrm>
              <a:off x="1968" y="3312"/>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eaLnBrk="1" hangingPunct="1">
                <a:lnSpc>
                  <a:spcPct val="100000"/>
                </a:lnSpc>
                <a:spcBef>
                  <a:spcPct val="50000"/>
                </a:spcBef>
                <a:buClrTx/>
                <a:buSzTx/>
                <a:buFontTx/>
                <a:buNone/>
              </a:pPr>
              <a:r>
                <a:rPr lang="en-US" altLang="zh-CN" sz="2000" b="0">
                  <a:solidFill>
                    <a:srgbClr val="FF0000"/>
                  </a:solidFill>
                  <a:latin typeface="Tahoma" panose="020B0604030504040204" pitchFamily="34" charset="0"/>
                  <a:ea typeface="SimSun" panose="02010600030101010101" pitchFamily="2" charset="-122"/>
                </a:rPr>
                <a:t>m</a:t>
              </a:r>
            </a:p>
          </p:txBody>
        </p:sp>
      </p:grpSp>
      <p:grpSp>
        <p:nvGrpSpPr>
          <p:cNvPr id="3" name="Group 22"/>
          <p:cNvGrpSpPr>
            <a:grpSpLocks/>
          </p:cNvGrpSpPr>
          <p:nvPr/>
        </p:nvGrpSpPr>
        <p:grpSpPr bwMode="auto">
          <a:xfrm>
            <a:off x="3505200" y="2057400"/>
            <a:ext cx="4648200" cy="1443038"/>
            <a:chOff x="2208" y="1296"/>
            <a:chExt cx="2928" cy="909"/>
          </a:xfrm>
        </p:grpSpPr>
        <p:sp>
          <p:nvSpPr>
            <p:cNvPr id="184331" name="AutoShape 7"/>
            <p:cNvSpPr>
              <a:spLocks/>
            </p:cNvSpPr>
            <p:nvPr/>
          </p:nvSpPr>
          <p:spPr bwMode="auto">
            <a:xfrm>
              <a:off x="2544" y="1344"/>
              <a:ext cx="192" cy="480"/>
            </a:xfrm>
            <a:prstGeom prst="leftBrace">
              <a:avLst>
                <a:gd name="adj1" fmla="val 20833"/>
                <a:gd name="adj2" fmla="val 4519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184332" name="Rectangle 21"/>
            <p:cNvSpPr>
              <a:spLocks noChangeArrowheads="1"/>
            </p:cNvSpPr>
            <p:nvPr/>
          </p:nvSpPr>
          <p:spPr bwMode="auto">
            <a:xfrm>
              <a:off x="2208" y="1296"/>
              <a:ext cx="2928" cy="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zh-CN">
                  <a:ea typeface="SimSun" panose="02010600030101010101" pitchFamily="2" charset="-122"/>
                  <a:sym typeface="Symbol" panose="05050102010706020507" pitchFamily="18" charset="2"/>
                </a:rPr>
                <a:t>X</a:t>
              </a:r>
              <a:r>
                <a:rPr lang="en-US" altLang="zh-CN" sz="1800" baseline="-25000">
                  <a:ea typeface="SimSun" panose="02010600030101010101" pitchFamily="2" charset="-122"/>
                  <a:sym typeface="Symbol" panose="05050102010706020507" pitchFamily="18" charset="2"/>
                </a:rPr>
                <a:t>i</a:t>
              </a:r>
              <a:r>
                <a:rPr lang="en-US" altLang="zh-CN">
                  <a:ea typeface="SimSun" panose="02010600030101010101" pitchFamily="2" charset="-122"/>
                  <a:sym typeface="Symbol" panose="05050102010706020507" pitchFamily="18" charset="2"/>
                </a:rPr>
                <a:t>:	0 if F not stored at S</a:t>
              </a:r>
              <a:r>
                <a:rPr lang="en-US" altLang="zh-CN" sz="1800" baseline="-25000">
                  <a:ea typeface="SimSun" panose="02010600030101010101" pitchFamily="2" charset="-122"/>
                  <a:sym typeface="Symbol" panose="05050102010706020507" pitchFamily="18" charset="2"/>
                </a:rPr>
                <a:t>i</a:t>
              </a:r>
            </a:p>
            <a:p>
              <a:pPr>
                <a:spcBef>
                  <a:spcPct val="50000"/>
                </a:spcBef>
                <a:buFont typeface="Wingdings" panose="05000000000000000000" pitchFamily="2" charset="2"/>
                <a:buNone/>
              </a:pPr>
              <a:r>
                <a:rPr lang="en-US" altLang="zh-CN" sz="1800">
                  <a:ea typeface="SimSun" panose="02010600030101010101" pitchFamily="2" charset="-122"/>
                  <a:sym typeface="Symbol" panose="05050102010706020507" pitchFamily="18" charset="2"/>
                </a:rPr>
                <a:t>	</a:t>
              </a:r>
              <a:r>
                <a:rPr lang="en-US" altLang="zh-CN">
                  <a:ea typeface="SimSun" panose="02010600030101010101" pitchFamily="2" charset="-122"/>
                  <a:sym typeface="Symbol" panose="05050102010706020507" pitchFamily="18" charset="2"/>
                </a:rPr>
                <a:t>1 if F stored at S</a:t>
              </a:r>
              <a:r>
                <a:rPr lang="en-US" altLang="zh-CN" sz="1800" baseline="-25000">
                  <a:ea typeface="SimSun" panose="02010600030101010101" pitchFamily="2" charset="-122"/>
                  <a:sym typeface="Symbol" panose="05050102010706020507" pitchFamily="18" charset="2"/>
                </a:rPr>
                <a:t>i</a:t>
              </a:r>
            </a:p>
            <a:p>
              <a:pPr>
                <a:spcBef>
                  <a:spcPct val="50000"/>
                </a:spcBef>
                <a:buFont typeface="Wingdings" panose="05000000000000000000" pitchFamily="2" charset="2"/>
                <a:buNone/>
              </a:pPr>
              <a:r>
                <a:rPr lang="en-US" altLang="zh-CN">
                  <a:ea typeface="SimSun" panose="02010600030101010101" pitchFamily="2" charset="-122"/>
                  <a:sym typeface="Symbol" panose="05050102010706020507" pitchFamily="18" charset="2"/>
                </a:rPr>
                <a:t>d</a:t>
              </a:r>
              <a:r>
                <a:rPr lang="en-US" altLang="zh-CN" sz="1800" baseline="-25000">
                  <a:ea typeface="SimSun" panose="02010600030101010101" pitchFamily="2" charset="-122"/>
                  <a:sym typeface="Symbol" panose="05050102010706020507" pitchFamily="18" charset="2"/>
                </a:rPr>
                <a:t>i</a:t>
              </a:r>
              <a:r>
                <a:rPr lang="en-US" altLang="zh-CN">
                  <a:ea typeface="SimSun" panose="02010600030101010101" pitchFamily="2" charset="-122"/>
                  <a:sym typeface="Symbol" panose="05050102010706020507" pitchFamily="18" charset="2"/>
                </a:rPr>
                <a:t>:</a:t>
              </a:r>
              <a:r>
                <a:rPr lang="en-US" altLang="zh-CN" sz="1800">
                  <a:ea typeface="SimSun" panose="02010600030101010101" pitchFamily="2" charset="-122"/>
                  <a:sym typeface="Symbol" panose="05050102010706020507" pitchFamily="18" charset="2"/>
                </a:rPr>
                <a:t>  	</a:t>
              </a:r>
              <a:r>
                <a:rPr lang="en-US" altLang="zh-CN">
                  <a:ea typeface="SimSun" panose="02010600030101010101" pitchFamily="2" charset="-122"/>
                  <a:sym typeface="Symbol" panose="05050102010706020507" pitchFamily="18" charset="2"/>
                </a:rPr>
                <a:t>storage cost for F at S</a:t>
              </a:r>
              <a:r>
                <a:rPr lang="en-US" altLang="zh-CN" sz="1800" baseline="-25000">
                  <a:ea typeface="SimSun" panose="02010600030101010101" pitchFamily="2" charset="-122"/>
                  <a:sym typeface="Symbol" panose="05050102010706020507" pitchFamily="18" charset="2"/>
                </a:rPr>
                <a:t>i</a:t>
              </a:r>
            </a:p>
          </p:txBody>
        </p:sp>
      </p:grpSp>
      <p:sp>
        <p:nvSpPr>
          <p:cNvPr id="143370" name="矩形 21"/>
          <p:cNvSpPr>
            <a:spLocks noChangeArrowheads="1"/>
          </p:cNvSpPr>
          <p:nvPr/>
        </p:nvSpPr>
        <p:spPr bwMode="auto">
          <a:xfrm>
            <a:off x="5492750" y="5180013"/>
            <a:ext cx="2992438" cy="839787"/>
          </a:xfrm>
          <a:prstGeom prst="rect">
            <a:avLst/>
          </a:prstGeom>
          <a:solidFill>
            <a:schemeClr val="bg2">
              <a:lumMod val="40000"/>
              <a:lumOff val="60000"/>
            </a:schemeClr>
          </a:solidFill>
          <a:ln w="9525">
            <a:noFill/>
            <a:miter lim="800000"/>
            <a:headEnd/>
            <a:tailEnd/>
          </a:ln>
        </p:spPr>
        <p:txBody>
          <a:bodyPr>
            <a:spAutoFit/>
          </a:bodyPr>
          <a:lstStyle/>
          <a:p>
            <a:pPr>
              <a:lnSpc>
                <a:spcPct val="90000"/>
              </a:lnSpc>
              <a:defRPr/>
            </a:pPr>
            <a:r>
              <a:rPr lang="en-US" altLang="zh-CN" sz="1800" dirty="0">
                <a:solidFill>
                  <a:schemeClr val="accent2"/>
                </a:solidFill>
                <a:ea typeface="SimSun" pitchFamily="2" charset="-122"/>
              </a:rPr>
              <a:t>Casey 1972</a:t>
            </a:r>
            <a:r>
              <a:rPr lang="en-US" altLang="zh-CN" sz="1800" dirty="0">
                <a:ea typeface="SimSun" pitchFamily="2" charset="-122"/>
              </a:rPr>
              <a:t>:</a:t>
            </a:r>
            <a:r>
              <a:rPr lang="zh-CN" altLang="en-US" sz="1800" dirty="0">
                <a:ea typeface="SimSun" pitchFamily="2" charset="-122"/>
              </a:rPr>
              <a:t> </a:t>
            </a:r>
            <a:r>
              <a:rPr lang="en-US" altLang="zh-CN" sz="1800" dirty="0">
                <a:ea typeface="SimSun" pitchFamily="2" charset="-122"/>
              </a:rPr>
              <a:t>Allocation of copies of a file in an information network</a:t>
            </a:r>
            <a:endParaRPr lang="zh-CN" altLang="en-US" sz="1800" dirty="0">
              <a:ea typeface="SimSun"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标题 1"/>
          <p:cNvSpPr>
            <a:spLocks noGrp="1"/>
          </p:cNvSpPr>
          <p:nvPr>
            <p:ph type="title"/>
          </p:nvPr>
        </p:nvSpPr>
        <p:spPr/>
        <p:txBody>
          <a:bodyPr/>
          <a:lstStyle/>
          <a:p>
            <a:r>
              <a:rPr lang="en-US" altLang="zh-CN" smtClean="0">
                <a:ea typeface="SimSun" panose="02010600030101010101" pitchFamily="2" charset="-122"/>
              </a:rPr>
              <a:t>Fragment Allocation for Distributed Database</a:t>
            </a:r>
            <a:endParaRPr lang="zh-CN" altLang="en-US" smtClean="0">
              <a:ea typeface="SimSun" panose="02010600030101010101" pitchFamily="2" charset="-122"/>
            </a:endParaRPr>
          </a:p>
        </p:txBody>
      </p:sp>
      <p:sp>
        <p:nvSpPr>
          <p:cNvPr id="4" name="Rectangle 12"/>
          <p:cNvSpPr>
            <a:spLocks noGrp="1" noChangeArrowheads="1"/>
          </p:cNvSpPr>
          <p:nvPr>
            <p:ph idx="1"/>
          </p:nvPr>
        </p:nvSpPr>
        <p:spPr>
          <a:xfrm>
            <a:off x="198438" y="1308100"/>
            <a:ext cx="8628062" cy="4921250"/>
          </a:xfrm>
          <a:solidFill>
            <a:schemeClr val="bg1"/>
          </a:solidFill>
          <a:effectLst>
            <a:prstShdw prst="shdw17" dist="17961" dir="2700000">
              <a:schemeClr val="bg1">
                <a:gamma/>
                <a:shade val="60000"/>
                <a:invGamma/>
              </a:schemeClr>
            </a:prstShdw>
          </a:effectLst>
        </p:spPr>
        <p:txBody>
          <a:bodyPr>
            <a:spAutoFit/>
          </a:bodyPr>
          <a:lstStyle/>
          <a:p>
            <a:pPr>
              <a:lnSpc>
                <a:spcPct val="100000"/>
              </a:lnSpc>
              <a:spcBef>
                <a:spcPts val="300"/>
              </a:spcBef>
              <a:defRPr/>
            </a:pPr>
            <a:r>
              <a:rPr lang="en-US" altLang="zh-CN" u="sng" dirty="0" smtClean="0">
                <a:ea typeface="SimSun" pitchFamily="2" charset="-122"/>
              </a:rPr>
              <a:t>Issues</a:t>
            </a:r>
            <a:r>
              <a:rPr lang="en-US" altLang="zh-CN" dirty="0" smtClean="0">
                <a:ea typeface="SimSun" pitchFamily="2" charset="-122"/>
              </a:rPr>
              <a:t> </a:t>
            </a:r>
          </a:p>
          <a:p>
            <a:pPr lvl="1">
              <a:lnSpc>
                <a:spcPct val="100000"/>
              </a:lnSpc>
              <a:spcBef>
                <a:spcPts val="300"/>
              </a:spcBef>
              <a:buFontTx/>
              <a:buChar char="•"/>
              <a:defRPr/>
            </a:pPr>
            <a:r>
              <a:rPr lang="en-US" altLang="zh-CN" sz="2000" dirty="0" smtClean="0">
                <a:ea typeface="SimSun" pitchFamily="2" charset="-122"/>
              </a:rPr>
              <a:t> Where do queries originate</a:t>
            </a:r>
          </a:p>
          <a:p>
            <a:pPr lvl="1">
              <a:lnSpc>
                <a:spcPct val="100000"/>
              </a:lnSpc>
              <a:spcBef>
                <a:spcPts val="300"/>
              </a:spcBef>
              <a:buFontTx/>
              <a:buChar char="•"/>
              <a:defRPr/>
            </a:pPr>
            <a:r>
              <a:rPr lang="en-US" altLang="zh-CN" sz="2000" dirty="0" smtClean="0">
                <a:ea typeface="SimSun" pitchFamily="2" charset="-122"/>
              </a:rPr>
              <a:t> What is communication cost? and </a:t>
            </a:r>
            <a:r>
              <a:rPr lang="en-US" altLang="zh-CN" sz="2000" dirty="0" smtClean="0">
                <a:solidFill>
                  <a:srgbClr val="FF0000"/>
                </a:solidFill>
                <a:ea typeface="SimSun" pitchFamily="2" charset="-122"/>
              </a:rPr>
              <a:t>size of answers</a:t>
            </a:r>
            <a:r>
              <a:rPr lang="en-US" altLang="zh-CN" sz="2000" dirty="0" smtClean="0">
                <a:ea typeface="SimSun" pitchFamily="2" charset="-122"/>
              </a:rPr>
              <a:t>, relations,…</a:t>
            </a:r>
          </a:p>
          <a:p>
            <a:pPr lvl="1">
              <a:lnSpc>
                <a:spcPct val="100000"/>
              </a:lnSpc>
              <a:spcBef>
                <a:spcPts val="300"/>
              </a:spcBef>
              <a:buFontTx/>
              <a:buChar char="•"/>
              <a:defRPr/>
            </a:pPr>
            <a:r>
              <a:rPr lang="en-US" altLang="zh-CN" sz="2000" dirty="0" smtClean="0">
                <a:ea typeface="SimSun" pitchFamily="2" charset="-122"/>
              </a:rPr>
              <a:t> What is storage capacity, cost at sites? and size of fragments?</a:t>
            </a:r>
          </a:p>
          <a:p>
            <a:pPr lvl="1">
              <a:lnSpc>
                <a:spcPct val="100000"/>
              </a:lnSpc>
              <a:spcBef>
                <a:spcPts val="300"/>
              </a:spcBef>
              <a:buFontTx/>
              <a:buChar char="•"/>
              <a:defRPr/>
            </a:pPr>
            <a:r>
              <a:rPr lang="en-US" altLang="zh-CN" sz="2000" dirty="0" smtClean="0">
                <a:ea typeface="SimSun" pitchFamily="2" charset="-122"/>
              </a:rPr>
              <a:t> What is </a:t>
            </a:r>
            <a:r>
              <a:rPr lang="en-US" altLang="zh-CN" sz="2000" dirty="0" smtClean="0">
                <a:solidFill>
                  <a:srgbClr val="FF0000"/>
                </a:solidFill>
                <a:ea typeface="SimSun" pitchFamily="2" charset="-122"/>
              </a:rPr>
              <a:t>processing power </a:t>
            </a:r>
            <a:r>
              <a:rPr lang="en-US" altLang="zh-CN" sz="2000" dirty="0" smtClean="0">
                <a:ea typeface="SimSun" pitchFamily="2" charset="-122"/>
              </a:rPr>
              <a:t>at sites?</a:t>
            </a:r>
          </a:p>
          <a:p>
            <a:pPr>
              <a:lnSpc>
                <a:spcPct val="100000"/>
              </a:lnSpc>
              <a:spcBef>
                <a:spcPts val="300"/>
              </a:spcBef>
              <a:defRPr/>
            </a:pPr>
            <a:r>
              <a:rPr lang="en-US" altLang="zh-CN" u="sng" dirty="0" smtClean="0">
                <a:ea typeface="SimSun" pitchFamily="2" charset="-122"/>
              </a:rPr>
              <a:t>More Issues</a:t>
            </a:r>
            <a:endParaRPr lang="zh-CN" altLang="en-US" dirty="0" smtClean="0">
              <a:ea typeface="SimSun" pitchFamily="2" charset="-122"/>
            </a:endParaRPr>
          </a:p>
          <a:p>
            <a:pPr lvl="1">
              <a:lnSpc>
                <a:spcPct val="100000"/>
              </a:lnSpc>
              <a:spcBef>
                <a:spcPts val="300"/>
              </a:spcBef>
              <a:buFontTx/>
              <a:buChar char="•"/>
              <a:defRPr/>
            </a:pPr>
            <a:r>
              <a:rPr lang="en-US" altLang="zh-CN" dirty="0" smtClean="0">
                <a:ea typeface="SimSun" pitchFamily="2" charset="-122"/>
              </a:rPr>
              <a:t> What is </a:t>
            </a:r>
            <a:r>
              <a:rPr lang="en-US" altLang="zh-CN" dirty="0" smtClean="0">
                <a:solidFill>
                  <a:srgbClr val="FF0000"/>
                </a:solidFill>
                <a:ea typeface="SimSun" pitchFamily="2" charset="-122"/>
              </a:rPr>
              <a:t>query processing strategy</a:t>
            </a:r>
            <a:r>
              <a:rPr lang="en-US" altLang="zh-CN" dirty="0" smtClean="0">
                <a:ea typeface="SimSun" pitchFamily="2" charset="-122"/>
              </a:rPr>
              <a:t>?	</a:t>
            </a:r>
          </a:p>
          <a:p>
            <a:pPr lvl="1">
              <a:lnSpc>
                <a:spcPct val="100000"/>
              </a:lnSpc>
              <a:spcBef>
                <a:spcPts val="300"/>
              </a:spcBef>
              <a:buFontTx/>
              <a:buChar char="•"/>
              <a:defRPr/>
            </a:pPr>
            <a:r>
              <a:rPr lang="en-US" altLang="zh-CN" dirty="0" smtClean="0">
                <a:ea typeface="SimSun" pitchFamily="2" charset="-122"/>
              </a:rPr>
              <a:t> How </a:t>
            </a:r>
            <a:r>
              <a:rPr lang="en-US" altLang="zh-CN" dirty="0" smtClean="0">
                <a:solidFill>
                  <a:srgbClr val="FF0000"/>
                </a:solidFill>
                <a:ea typeface="SimSun" pitchFamily="2" charset="-122"/>
              </a:rPr>
              <a:t>are joins done</a:t>
            </a:r>
            <a:r>
              <a:rPr lang="en-US" altLang="zh-CN" dirty="0" smtClean="0">
                <a:ea typeface="SimSun" pitchFamily="2" charset="-122"/>
              </a:rPr>
              <a:t>?</a:t>
            </a:r>
          </a:p>
          <a:p>
            <a:pPr lvl="1">
              <a:lnSpc>
                <a:spcPct val="100000"/>
              </a:lnSpc>
              <a:spcBef>
                <a:spcPts val="300"/>
              </a:spcBef>
              <a:buFontTx/>
              <a:buChar char="•"/>
              <a:defRPr/>
            </a:pPr>
            <a:r>
              <a:rPr lang="en-US" altLang="zh-CN" dirty="0" smtClean="0">
                <a:ea typeface="SimSun" pitchFamily="2" charset="-122"/>
              </a:rPr>
              <a:t> Where are answers collected?</a:t>
            </a:r>
          </a:p>
          <a:p>
            <a:pPr>
              <a:lnSpc>
                <a:spcPct val="100000"/>
              </a:lnSpc>
              <a:spcBef>
                <a:spcPts val="300"/>
              </a:spcBef>
              <a:defRPr/>
            </a:pPr>
            <a:r>
              <a:rPr lang="en-US" altLang="zh-CN" u="sng" dirty="0" smtClean="0">
                <a:ea typeface="SimSun" pitchFamily="2" charset="-122"/>
              </a:rPr>
              <a:t>Do we replicate fragments?</a:t>
            </a:r>
          </a:p>
          <a:p>
            <a:pPr lvl="1">
              <a:lnSpc>
                <a:spcPct val="100000"/>
              </a:lnSpc>
              <a:spcBef>
                <a:spcPts val="300"/>
              </a:spcBef>
              <a:buFontTx/>
              <a:buChar char="•"/>
              <a:defRPr/>
            </a:pPr>
            <a:r>
              <a:rPr lang="en-US" altLang="zh-CN" dirty="0" smtClean="0">
                <a:ea typeface="SimSun" pitchFamily="2" charset="-122"/>
              </a:rPr>
              <a:t> Cost of updating copies?</a:t>
            </a:r>
          </a:p>
          <a:p>
            <a:pPr lvl="1">
              <a:lnSpc>
                <a:spcPct val="100000"/>
              </a:lnSpc>
              <a:spcBef>
                <a:spcPts val="300"/>
              </a:spcBef>
              <a:buFontTx/>
              <a:buChar char="•"/>
              <a:defRPr/>
            </a:pPr>
            <a:r>
              <a:rPr lang="en-US" altLang="zh-CN" dirty="0" smtClean="0">
                <a:ea typeface="SimSun" pitchFamily="2" charset="-122"/>
              </a:rPr>
              <a:t> Writes and </a:t>
            </a:r>
            <a:r>
              <a:rPr lang="en-US" altLang="zh-CN" dirty="0" smtClean="0">
                <a:solidFill>
                  <a:srgbClr val="FF0000"/>
                </a:solidFill>
                <a:ea typeface="SimSun" pitchFamily="2" charset="-122"/>
              </a:rPr>
              <a:t>concurrency control</a:t>
            </a:r>
            <a:r>
              <a:rPr lang="en-US" altLang="zh-CN" dirty="0" smtClean="0">
                <a:ea typeface="SimSun" pitchFamily="2" charset="-122"/>
              </a:rPr>
              <a:t>?</a:t>
            </a:r>
          </a:p>
          <a:p>
            <a:pPr lvl="1">
              <a:lnSpc>
                <a:spcPct val="100000"/>
              </a:lnSpc>
              <a:spcBef>
                <a:spcPts val="300"/>
              </a:spcBef>
              <a:buFontTx/>
              <a:buChar char="•"/>
              <a:defRPr/>
            </a:pPr>
            <a:r>
              <a:rPr lang="en-US" altLang="zh-CN" dirty="0" smtClean="0">
                <a:ea typeface="SimSun" pitchFamily="2" charset="-12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zh-CN" smtClean="0">
                <a:ea typeface="SimSun" panose="02010600030101010101" pitchFamily="2" charset="-122"/>
              </a:rPr>
              <a:t>Fragment Allocation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86371" name="Rectangle 3"/>
          <p:cNvSpPr>
            <a:spLocks noGrp="1" noChangeArrowheads="1"/>
          </p:cNvSpPr>
          <p:nvPr>
            <p:ph type="body" idx="1"/>
          </p:nvPr>
        </p:nvSpPr>
        <p:spPr>
          <a:xfrm>
            <a:off x="381000" y="1308100"/>
            <a:ext cx="8175625" cy="4879975"/>
          </a:xfrm>
        </p:spPr>
        <p:txBody>
          <a:bodyPr/>
          <a:lstStyle/>
          <a:p>
            <a:r>
              <a:rPr lang="en-US" altLang="zh-CN" u="sng" smtClean="0">
                <a:ea typeface="SimSun" panose="02010600030101010101" pitchFamily="2" charset="-122"/>
              </a:rPr>
              <a:t>Can add more complications </a:t>
            </a:r>
            <a:r>
              <a:rPr lang="en-US" altLang="zh-CN" smtClean="0">
                <a:ea typeface="SimSun" panose="02010600030101010101" pitchFamily="2" charset="-122"/>
              </a:rPr>
              <a:t>(p.116)</a:t>
            </a:r>
            <a:r>
              <a:rPr lang="en-US" altLang="zh-CN" u="sng" smtClean="0">
                <a:ea typeface="SimSun" panose="02010600030101010101" pitchFamily="2" charset="-122"/>
              </a:rPr>
              <a:t>:</a:t>
            </a:r>
          </a:p>
          <a:p>
            <a:pPr>
              <a:buFont typeface="Wingdings" panose="05000000000000000000" pitchFamily="2" charset="2"/>
              <a:buNone/>
            </a:pPr>
            <a:r>
              <a:rPr lang="en-US" altLang="zh-CN" sz="2200" smtClean="0">
                <a:ea typeface="SimSun" panose="02010600030101010101" pitchFamily="2" charset="-122"/>
              </a:rPr>
              <a:t>	- </a:t>
            </a:r>
            <a:r>
              <a:rPr lang="en-US" altLang="zh-CN" sz="2200" smtClean="0">
                <a:solidFill>
                  <a:schemeClr val="accent2"/>
                </a:solidFill>
                <a:ea typeface="SimSun" panose="02010600030101010101" pitchFamily="2" charset="-122"/>
              </a:rPr>
              <a:t>Relationship of fragments</a:t>
            </a:r>
            <a:r>
              <a:rPr lang="en-US" altLang="zh-CN" sz="2200" smtClean="0">
                <a:ea typeface="SimSun" panose="02010600030101010101" pitchFamily="2" charset="-122"/>
              </a:rPr>
              <a:t>: not individual files</a:t>
            </a:r>
          </a:p>
          <a:p>
            <a:pPr>
              <a:buFont typeface="Wingdings" panose="05000000000000000000" pitchFamily="2" charset="2"/>
              <a:buNone/>
            </a:pPr>
            <a:r>
              <a:rPr lang="en-US" altLang="zh-CN" sz="2200" smtClean="0">
                <a:ea typeface="SimSun" panose="02010600030101010101" pitchFamily="2" charset="-122"/>
              </a:rPr>
              <a:t>   - </a:t>
            </a:r>
            <a:r>
              <a:rPr lang="en-US" altLang="zh-CN" sz="2200" smtClean="0">
                <a:solidFill>
                  <a:schemeClr val="accent2"/>
                </a:solidFill>
                <a:ea typeface="SimSun" panose="02010600030101010101" pitchFamily="2" charset="-122"/>
              </a:rPr>
              <a:t>Fragment access</a:t>
            </a:r>
            <a:r>
              <a:rPr lang="zh-CN" altLang="en-US" sz="2200" smtClean="0">
                <a:solidFill>
                  <a:schemeClr val="accent2"/>
                </a:solidFill>
                <a:ea typeface="SimSun" panose="02010600030101010101" pitchFamily="2" charset="-122"/>
              </a:rPr>
              <a:t> </a:t>
            </a:r>
            <a:r>
              <a:rPr lang="en-US" altLang="zh-CN" sz="2200" smtClean="0">
                <a:solidFill>
                  <a:schemeClr val="accent2"/>
                </a:solidFill>
                <a:ea typeface="SimSun" panose="02010600030101010101" pitchFamily="2" charset="-122"/>
              </a:rPr>
              <a:t>data size</a:t>
            </a:r>
            <a:r>
              <a:rPr lang="en-US" altLang="zh-CN" sz="2200" smtClean="0">
                <a:ea typeface="SimSun" panose="02010600030101010101" pitchFamily="2" charset="-122"/>
              </a:rPr>
              <a:t>: not simple “remote file access”</a:t>
            </a:r>
          </a:p>
          <a:p>
            <a:pPr>
              <a:buFont typeface="Wingdings" panose="05000000000000000000" pitchFamily="2" charset="2"/>
              <a:buNone/>
            </a:pPr>
            <a:r>
              <a:rPr lang="en-US" altLang="zh-CN" sz="2200" smtClean="0">
                <a:solidFill>
                  <a:srgbClr val="FF0000"/>
                </a:solidFill>
                <a:ea typeface="SimSun" panose="02010600030101010101" pitchFamily="2" charset="-122"/>
              </a:rPr>
              <a:t>	- Integrity enforcement cost: </a:t>
            </a:r>
          </a:p>
          <a:p>
            <a:pPr>
              <a:buFont typeface="Wingdings" panose="05000000000000000000" pitchFamily="2" charset="2"/>
              <a:buNone/>
            </a:pPr>
            <a:r>
              <a:rPr lang="en-US" altLang="zh-CN" sz="2200" smtClean="0">
                <a:solidFill>
                  <a:srgbClr val="FF0000"/>
                </a:solidFill>
                <a:ea typeface="SimSun" panose="02010600030101010101" pitchFamily="2" charset="-122"/>
              </a:rPr>
              <a:t>	- Concurrency control cost</a:t>
            </a:r>
          </a:p>
          <a:p>
            <a:r>
              <a:rPr lang="en-US" altLang="zh-CN" smtClean="0">
                <a:ea typeface="SimSun" panose="02010600030101010101" pitchFamily="2" charset="-122"/>
              </a:rPr>
              <a:t>File allocation (</a:t>
            </a:r>
            <a:r>
              <a:rPr lang="en-US" altLang="zh-CN" smtClean="0">
                <a:solidFill>
                  <a:schemeClr val="accent2"/>
                </a:solidFill>
                <a:ea typeface="SimSun" panose="02010600030101010101" pitchFamily="2" charset="-122"/>
              </a:rPr>
              <a:t>FAP</a:t>
            </a:r>
            <a:r>
              <a:rPr lang="en-US" altLang="zh-CN" smtClean="0">
                <a:ea typeface="SimSun" panose="02010600030101010101" pitchFamily="2" charset="-122"/>
              </a:rPr>
              <a:t>)&amp;Database allocation (</a:t>
            </a:r>
            <a:r>
              <a:rPr lang="en-US" altLang="zh-CN" smtClean="0">
                <a:solidFill>
                  <a:schemeClr val="accent2"/>
                </a:solidFill>
                <a:ea typeface="SimSun" panose="02010600030101010101" pitchFamily="2" charset="-122"/>
              </a:rPr>
              <a:t>DAP</a:t>
            </a:r>
            <a:r>
              <a:rPr lang="en-US" altLang="zh-CN" smtClean="0">
                <a:ea typeface="SimSun" panose="02010600030101010101" pitchFamily="2" charset="-122"/>
              </a:rPr>
              <a:t>)</a:t>
            </a:r>
          </a:p>
          <a:p>
            <a:pPr lvl="2"/>
            <a:r>
              <a:rPr lang="en-US" altLang="zh-CN" smtClean="0">
                <a:ea typeface="SimSun" panose="02010600030101010101" pitchFamily="2" charset="-122"/>
              </a:rPr>
              <a:t>Even simplest FAP formulation is NP-complete</a:t>
            </a:r>
          </a:p>
          <a:p>
            <a:pPr lvl="2"/>
            <a:r>
              <a:rPr lang="en-US" altLang="zh-CN" smtClean="0">
                <a:solidFill>
                  <a:srgbClr val="C00000"/>
                </a:solidFill>
                <a:ea typeface="SimSun" panose="02010600030101010101" pitchFamily="2" charset="-122"/>
              </a:rPr>
              <a:t>DAP problem is more complex</a:t>
            </a:r>
          </a:p>
          <a:p>
            <a:pPr lvl="1"/>
            <a:r>
              <a:rPr lang="en-US" altLang="zh-CN" smtClean="0">
                <a:ea typeface="SimSun" panose="02010600030101010101" pitchFamily="2" charset="-122"/>
              </a:rPr>
              <a:t>Often, place fragments where they are </a:t>
            </a:r>
            <a:r>
              <a:rPr lang="en-US" altLang="zh-CN" smtClean="0">
                <a:solidFill>
                  <a:srgbClr val="FF0000"/>
                </a:solidFill>
                <a:ea typeface="SimSun" panose="02010600030101010101" pitchFamily="2" charset="-122"/>
              </a:rPr>
              <a:t>most heavily accessed</a:t>
            </a:r>
          </a:p>
        </p:txBody>
      </p:sp>
      <p:sp>
        <p:nvSpPr>
          <p:cNvPr id="186372" name="矩形 3"/>
          <p:cNvSpPr>
            <a:spLocks noChangeArrowheads="1"/>
          </p:cNvSpPr>
          <p:nvPr/>
        </p:nvSpPr>
        <p:spPr bwMode="auto">
          <a:xfrm>
            <a:off x="165100" y="5809086"/>
            <a:ext cx="281781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b="0" dirty="0" err="1">
                <a:solidFill>
                  <a:srgbClr val="FF0000"/>
                </a:solidFill>
                <a:ea typeface="SimSun" panose="02010600030101010101" pitchFamily="2" charset="-122"/>
              </a:rPr>
              <a:t>Rothnie</a:t>
            </a:r>
            <a:r>
              <a:rPr lang="en-US" altLang="zh-CN" sz="1600" b="0" dirty="0">
                <a:solidFill>
                  <a:srgbClr val="FF0000"/>
                </a:solidFill>
                <a:ea typeface="SimSun" panose="02010600030101010101" pitchFamily="2" charset="-122"/>
              </a:rPr>
              <a:t> and Goodman, 1977</a:t>
            </a:r>
            <a:endParaRPr lang="zh-CN" altLang="en-US" sz="1600" b="0" dirty="0">
              <a:solidFill>
                <a:srgbClr val="FF0000"/>
              </a:solidFill>
              <a:ea typeface="SimSun" panose="02010600030101010101" pitchFamily="2" charset="-122"/>
            </a:endParaRPr>
          </a:p>
        </p:txBody>
      </p:sp>
      <p:sp>
        <p:nvSpPr>
          <p:cNvPr id="186373" name="矩形 4"/>
          <p:cNvSpPr>
            <a:spLocks noChangeArrowheads="1"/>
          </p:cNvSpPr>
          <p:nvPr/>
        </p:nvSpPr>
        <p:spPr bwMode="auto">
          <a:xfrm>
            <a:off x="3181350" y="5692394"/>
            <a:ext cx="488672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b="0" dirty="0">
                <a:ea typeface="SimSun" panose="02010600030101010101" pitchFamily="2" charset="-122"/>
              </a:rPr>
              <a:t>A survey of research and development in</a:t>
            </a:r>
          </a:p>
          <a:p>
            <a:pPr>
              <a:spcBef>
                <a:spcPct val="0"/>
              </a:spcBef>
              <a:buClrTx/>
              <a:buSzTx/>
              <a:buFontTx/>
              <a:buNone/>
            </a:pPr>
            <a:r>
              <a:rPr lang="en-US" altLang="zh-CN" sz="1800" b="0" dirty="0">
                <a:ea typeface="SimSun" panose="02010600030101010101" pitchFamily="2" charset="-122"/>
              </a:rPr>
              <a:t>distributed database management</a:t>
            </a:r>
            <a:endParaRPr lang="zh-CN" altLang="en-US" sz="1800" b="0" dirty="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AU" altLang="zh-CN" smtClean="0">
                <a:ea typeface="SimSun" panose="02010600030101010101" pitchFamily="2" charset="-122"/>
              </a:rPr>
              <a:t>Outline</a:t>
            </a:r>
            <a:endParaRPr lang="en-US" altLang="zh-CN" smtClean="0">
              <a:ea typeface="SimSun" panose="02010600030101010101" pitchFamily="2" charset="-122"/>
            </a:endParaRPr>
          </a:p>
        </p:txBody>
      </p:sp>
      <p:sp>
        <p:nvSpPr>
          <p:cNvPr id="188419" name="Rectangle 3"/>
          <p:cNvSpPr>
            <a:spLocks noGrp="1" noChangeArrowheads="1"/>
          </p:cNvSpPr>
          <p:nvPr>
            <p:ph type="body" idx="1"/>
          </p:nvPr>
        </p:nvSpPr>
        <p:spPr>
          <a:xfrm>
            <a:off x="609600" y="1524000"/>
            <a:ext cx="7569200" cy="4364038"/>
          </a:xfrm>
        </p:spPr>
        <p:txBody>
          <a:bodyPr/>
          <a:lstStyle/>
          <a:p>
            <a:pPr>
              <a:lnSpc>
                <a:spcPct val="80000"/>
              </a:lnSpc>
              <a:buSzTx/>
              <a:buFont typeface="Wingdings" panose="05000000000000000000" pitchFamily="2" charset="2"/>
              <a:buChar char="n"/>
            </a:pPr>
            <a:r>
              <a:rPr lang="en-AU" altLang="zh-CN" dirty="0" smtClean="0">
                <a:solidFill>
                  <a:srgbClr val="000000"/>
                </a:solidFill>
                <a:ea typeface="SimSun" panose="02010600030101010101" pitchFamily="2" charset="-122"/>
              </a:rPr>
              <a:t> Introduction</a:t>
            </a:r>
          </a:p>
          <a:p>
            <a:pPr>
              <a:lnSpc>
                <a:spcPct val="80000"/>
              </a:lnSpc>
              <a:buSzTx/>
              <a:buFont typeface="Wingdings" panose="05000000000000000000" pitchFamily="2" charset="2"/>
              <a:buChar char="n"/>
            </a:pPr>
            <a:r>
              <a:rPr lang="en-AU" altLang="zh-CN" dirty="0" smtClean="0">
                <a:ea typeface="SimSun" panose="02010600030101010101" pitchFamily="2" charset="-122"/>
              </a:rPr>
              <a:t>Top-down Design Process</a:t>
            </a:r>
          </a:p>
          <a:p>
            <a:pPr>
              <a:lnSpc>
                <a:spcPct val="80000"/>
              </a:lnSpc>
              <a:buSzTx/>
              <a:buFont typeface="Wingdings" panose="05000000000000000000" pitchFamily="2" charset="2"/>
              <a:buChar char="n"/>
            </a:pPr>
            <a:r>
              <a:rPr lang="en-AU" altLang="zh-CN" dirty="0" smtClean="0">
                <a:solidFill>
                  <a:srgbClr val="000000"/>
                </a:solidFill>
                <a:ea typeface="SimSun" panose="02010600030101010101" pitchFamily="2" charset="-122"/>
              </a:rPr>
              <a:t> Distribution Design Issues</a:t>
            </a:r>
          </a:p>
          <a:p>
            <a:pPr>
              <a:lnSpc>
                <a:spcPct val="80000"/>
              </a:lnSpc>
              <a:buSzTx/>
              <a:buFont typeface="Wingdings" panose="05000000000000000000" pitchFamily="2" charset="2"/>
              <a:buChar char="n"/>
            </a:pPr>
            <a:r>
              <a:rPr lang="en-AU" altLang="zh-CN" dirty="0" smtClean="0">
                <a:solidFill>
                  <a:srgbClr val="000000"/>
                </a:solidFill>
                <a:ea typeface="SimSun" panose="02010600030101010101" pitchFamily="2" charset="-122"/>
              </a:rPr>
              <a:t> Data Fragmentation Design</a:t>
            </a:r>
          </a:p>
          <a:p>
            <a:pPr>
              <a:lnSpc>
                <a:spcPct val="80000"/>
              </a:lnSpc>
              <a:buClr>
                <a:schemeClr val="accent2"/>
              </a:buClr>
              <a:buSzTx/>
              <a:buFont typeface="Wingdings" panose="05000000000000000000" pitchFamily="2" charset="2"/>
              <a:buChar char="n"/>
            </a:pPr>
            <a:r>
              <a:rPr lang="en-AU" altLang="zh-CN" dirty="0" smtClean="0">
                <a:solidFill>
                  <a:schemeClr val="accent2"/>
                </a:solidFill>
                <a:ea typeface="SimSun" panose="02010600030101010101" pitchFamily="2" charset="-122"/>
              </a:rPr>
              <a:t> Data Allocation Design</a:t>
            </a:r>
          </a:p>
          <a:p>
            <a:pPr lvl="1">
              <a:lnSpc>
                <a:spcPct val="80000"/>
              </a:lnSpc>
              <a:buSzTx/>
              <a:buFont typeface="Wingdings" panose="05000000000000000000" pitchFamily="2" charset="2"/>
              <a:buChar char="u"/>
            </a:pPr>
            <a:r>
              <a:rPr lang="en-AU" altLang="zh-CN" dirty="0">
                <a:ea typeface="SimSun" panose="02010600030101010101" pitchFamily="2" charset="-122"/>
              </a:rPr>
              <a:t>Introduction</a:t>
            </a:r>
          </a:p>
          <a:p>
            <a:pPr lvl="1">
              <a:lnSpc>
                <a:spcPct val="80000"/>
              </a:lnSpc>
              <a:buSzTx/>
              <a:buFont typeface="Wingdings" panose="05000000000000000000" pitchFamily="2" charset="2"/>
              <a:buChar char="u"/>
            </a:pPr>
            <a:r>
              <a:rPr lang="en-US" altLang="zh-CN" dirty="0">
                <a:solidFill>
                  <a:schemeClr val="accent2"/>
                </a:solidFill>
                <a:ea typeface="SimSun" panose="02010600030101010101" pitchFamily="2" charset="-122"/>
              </a:rPr>
              <a:t>Information Requirements</a:t>
            </a:r>
          </a:p>
          <a:p>
            <a:pPr lvl="1">
              <a:lnSpc>
                <a:spcPct val="80000"/>
              </a:lnSpc>
              <a:buSzTx/>
              <a:buFont typeface="Wingdings" panose="05000000000000000000" pitchFamily="2" charset="2"/>
              <a:buChar char="u"/>
            </a:pPr>
            <a:r>
              <a:rPr lang="en-US" altLang="zh-CN" dirty="0">
                <a:ea typeface="SimSun" panose="02010600030101010101" pitchFamily="2" charset="-122"/>
              </a:rPr>
              <a:t>Allocation Models</a:t>
            </a:r>
          </a:p>
          <a:p>
            <a:pPr lvl="1">
              <a:lnSpc>
                <a:spcPct val="80000"/>
              </a:lnSpc>
              <a:buSzTx/>
              <a:buFont typeface="Wingdings" panose="05000000000000000000" pitchFamily="2" charset="2"/>
              <a:buChar char="u"/>
            </a:pPr>
            <a:r>
              <a:rPr lang="en-US" altLang="zh-CN" dirty="0">
                <a:ea typeface="SimSun" panose="02010600030101010101" pitchFamily="2" charset="-122"/>
              </a:rPr>
              <a:t>Database </a:t>
            </a:r>
            <a:r>
              <a:rPr lang="en-US" altLang="zh-CN" dirty="0" err="1">
                <a:ea typeface="SimSun" panose="02010600030101010101" pitchFamily="2" charset="-122"/>
              </a:rPr>
              <a:t>Sharding</a:t>
            </a:r>
            <a:endParaRPr lang="en-AU" altLang="zh-CN" dirty="0" smtClean="0">
              <a:solidFill>
                <a:schemeClr val="accent2"/>
              </a:solidFill>
              <a:ea typeface="SimSun" panose="02010600030101010101" pitchFamily="2" charset="-122"/>
            </a:endParaRPr>
          </a:p>
          <a:p>
            <a:pPr>
              <a:lnSpc>
                <a:spcPct val="80000"/>
              </a:lnSpc>
              <a:buSzTx/>
              <a:buFont typeface="Wingdings" panose="05000000000000000000" pitchFamily="2" charset="2"/>
              <a:buChar char="n"/>
            </a:pPr>
            <a:r>
              <a:rPr lang="en-US" altLang="zh-CN" dirty="0" smtClean="0">
                <a:ea typeface="SimSun" panose="02010600030101010101" pitchFamily="2" charset="-122"/>
              </a:rPr>
              <a:t> Data Directory</a:t>
            </a:r>
          </a:p>
          <a:p>
            <a:pPr>
              <a:lnSpc>
                <a:spcPct val="80000"/>
              </a:lnSpc>
              <a:buSzTx/>
              <a:buFont typeface="Wingdings" panose="05000000000000000000" pitchFamily="2" charset="2"/>
              <a:buChar char="n"/>
            </a:pPr>
            <a:r>
              <a:rPr lang="en-US" altLang="zh-CN" dirty="0" smtClean="0">
                <a:ea typeface="SimSun" panose="02010600030101010101" pitchFamily="2" charset="-122"/>
              </a:rPr>
              <a:t>Summary</a:t>
            </a:r>
            <a:endParaRPr lang="en-AU" altLang="zh-CN" dirty="0"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smtClean="0">
                <a:ea typeface="SimSun" panose="02010600030101010101" pitchFamily="2" charset="-122"/>
              </a:rPr>
              <a:t>Information requirements</a:t>
            </a:r>
            <a:endParaRPr lang="zh-CN" altLang="en-US" sz="2400" smtClean="0">
              <a:ea typeface="SimSun" panose="02010600030101010101" pitchFamily="2" charset="-122"/>
            </a:endParaRPr>
          </a:p>
        </p:txBody>
      </p:sp>
      <p:sp>
        <p:nvSpPr>
          <p:cNvPr id="147459" name="Rectangle 3"/>
          <p:cNvSpPr>
            <a:spLocks noGrp="1" noChangeArrowheads="1"/>
          </p:cNvSpPr>
          <p:nvPr>
            <p:ph type="body" idx="1"/>
          </p:nvPr>
        </p:nvSpPr>
        <p:spPr>
          <a:xfrm>
            <a:off x="236538" y="1436688"/>
            <a:ext cx="8208962" cy="4967287"/>
          </a:xfrm>
        </p:spPr>
        <p:txBody>
          <a:bodyPr/>
          <a:lstStyle/>
          <a:p>
            <a:pPr>
              <a:lnSpc>
                <a:spcPct val="80000"/>
              </a:lnSpc>
              <a:defRPr/>
            </a:pPr>
            <a:r>
              <a:rPr lang="en-US" altLang="zh-CN" dirty="0" smtClean="0">
                <a:ea typeface="SimSun" pitchFamily="2" charset="-122"/>
              </a:rPr>
              <a:t>Database information</a:t>
            </a:r>
          </a:p>
          <a:p>
            <a:pPr lvl="1">
              <a:lnSpc>
                <a:spcPct val="80000"/>
              </a:lnSpc>
              <a:defRPr/>
            </a:pPr>
            <a:r>
              <a:rPr lang="en-US" altLang="zh-CN" sz="2000" dirty="0" smtClean="0">
                <a:solidFill>
                  <a:schemeClr val="accent2"/>
                </a:solidFill>
                <a:ea typeface="SimSun" pitchFamily="2" charset="-122"/>
              </a:rPr>
              <a:t>Selectivity of fragment</a:t>
            </a:r>
            <a:r>
              <a:rPr lang="en-US" altLang="zh-CN" sz="2000" dirty="0" smtClean="0">
                <a:ea typeface="SimSun" pitchFamily="2" charset="-122"/>
              </a:rPr>
              <a:t> </a:t>
            </a:r>
            <a:r>
              <a:rPr lang="en-US" altLang="zh-CN" sz="2000" i="1" dirty="0" err="1" smtClean="0">
                <a:solidFill>
                  <a:srgbClr val="0536D2"/>
                </a:solidFill>
                <a:ea typeface="SimSun" pitchFamily="2" charset="-122"/>
              </a:rPr>
              <a:t>F</a:t>
            </a:r>
            <a:r>
              <a:rPr lang="en-US" altLang="zh-CN" sz="2000" i="1" baseline="-25000" dirty="0" err="1" smtClean="0">
                <a:solidFill>
                  <a:srgbClr val="0536D2"/>
                </a:solidFill>
                <a:ea typeface="SimSun" pitchFamily="2" charset="-122"/>
              </a:rPr>
              <a:t>j</a:t>
            </a:r>
            <a:r>
              <a:rPr lang="en-US" altLang="zh-CN" sz="2000" i="1" dirty="0" smtClean="0">
                <a:ea typeface="SimSun" pitchFamily="2" charset="-122"/>
              </a:rPr>
              <a:t> </a:t>
            </a:r>
            <a:r>
              <a:rPr lang="en-US" altLang="zh-CN" sz="2000" dirty="0" smtClean="0">
                <a:ea typeface="SimSun" pitchFamily="2" charset="-122"/>
              </a:rPr>
              <a:t>with respect to query </a:t>
            </a:r>
            <a:r>
              <a:rPr lang="en-US" altLang="zh-CN" sz="2000" i="1" dirty="0" err="1" smtClean="0">
                <a:solidFill>
                  <a:srgbClr val="0536D2"/>
                </a:solidFill>
                <a:ea typeface="SimSun" pitchFamily="2" charset="-122"/>
              </a:rPr>
              <a:t>q</a:t>
            </a:r>
            <a:r>
              <a:rPr lang="en-US" altLang="zh-CN" sz="2000" i="1" baseline="-25000" dirty="0" err="1" smtClean="0">
                <a:solidFill>
                  <a:srgbClr val="0536D2"/>
                </a:solidFill>
                <a:ea typeface="SimSun" pitchFamily="2" charset="-122"/>
              </a:rPr>
              <a:t>i</a:t>
            </a:r>
            <a:endParaRPr lang="en-US" altLang="zh-CN" sz="2000" i="1" baseline="-25000" dirty="0" smtClean="0">
              <a:solidFill>
                <a:srgbClr val="0536D2"/>
              </a:solidFill>
              <a:ea typeface="SimSun" pitchFamily="2" charset="-122"/>
            </a:endParaRPr>
          </a:p>
          <a:p>
            <a:pPr lvl="2">
              <a:lnSpc>
                <a:spcPct val="80000"/>
              </a:lnSpc>
              <a:defRPr/>
            </a:pPr>
            <a:r>
              <a:rPr lang="en-US" altLang="zh-CN" sz="1800" dirty="0" smtClean="0">
                <a:latin typeface="Wingdings2" charset="0"/>
                <a:ea typeface="SimSun" pitchFamily="2" charset="-122"/>
              </a:rPr>
              <a:t> </a:t>
            </a:r>
            <a:r>
              <a:rPr lang="en-US" altLang="zh-CN" sz="1800" dirty="0" smtClean="0">
                <a:ea typeface="SimSun" pitchFamily="2" charset="-122"/>
              </a:rPr>
              <a:t># of </a:t>
            </a:r>
            <a:r>
              <a:rPr lang="en-US" altLang="zh-CN" sz="1800" dirty="0" err="1" smtClean="0">
                <a:ea typeface="SimSun" pitchFamily="2" charset="-122"/>
              </a:rPr>
              <a:t>tuples</a:t>
            </a:r>
            <a:r>
              <a:rPr lang="en-US" altLang="zh-CN" sz="1800" dirty="0" smtClean="0">
                <a:ea typeface="SimSun" pitchFamily="2" charset="-122"/>
              </a:rPr>
              <a:t> in </a:t>
            </a:r>
            <a:r>
              <a:rPr lang="en-US" altLang="zh-CN" sz="1800" i="1" dirty="0" err="1" smtClean="0">
                <a:solidFill>
                  <a:srgbClr val="0536D2"/>
                </a:solidFill>
                <a:ea typeface="SimSun" pitchFamily="2" charset="-122"/>
              </a:rPr>
              <a:t>F</a:t>
            </a:r>
            <a:r>
              <a:rPr lang="en-US" altLang="zh-CN" sz="1800" i="1" baseline="-25000" dirty="0" err="1" smtClean="0">
                <a:solidFill>
                  <a:srgbClr val="0536D2"/>
                </a:solidFill>
                <a:ea typeface="SimSun" pitchFamily="2" charset="-122"/>
              </a:rPr>
              <a:t>j</a:t>
            </a:r>
            <a:r>
              <a:rPr lang="en-US" altLang="zh-CN" sz="1800" i="1" dirty="0" smtClean="0">
                <a:solidFill>
                  <a:srgbClr val="0536D2"/>
                </a:solidFill>
                <a:ea typeface="SimSun" pitchFamily="2" charset="-122"/>
              </a:rPr>
              <a:t> </a:t>
            </a:r>
            <a:r>
              <a:rPr lang="en-US" altLang="zh-CN" sz="1800" dirty="0" smtClean="0">
                <a:ea typeface="SimSun" pitchFamily="2" charset="-122"/>
              </a:rPr>
              <a:t>that need to be accessed for </a:t>
            </a:r>
            <a:r>
              <a:rPr lang="en-US" altLang="zh-CN" sz="1800" i="1" dirty="0" err="1" smtClean="0">
                <a:solidFill>
                  <a:srgbClr val="0536D2"/>
                </a:solidFill>
                <a:ea typeface="SimSun" pitchFamily="2" charset="-122"/>
              </a:rPr>
              <a:t>q</a:t>
            </a:r>
            <a:r>
              <a:rPr lang="en-US" altLang="zh-CN" sz="1800" i="1" baseline="-25000" dirty="0" err="1" smtClean="0">
                <a:solidFill>
                  <a:srgbClr val="0536D2"/>
                </a:solidFill>
                <a:ea typeface="SimSun" pitchFamily="2" charset="-122"/>
              </a:rPr>
              <a:t>i</a:t>
            </a:r>
            <a:endParaRPr lang="en-US" altLang="zh-CN" sz="1800" i="1" baseline="-25000" dirty="0" smtClean="0">
              <a:solidFill>
                <a:srgbClr val="0536D2"/>
              </a:solidFill>
              <a:ea typeface="SimSun" pitchFamily="2" charset="-122"/>
            </a:endParaRPr>
          </a:p>
          <a:p>
            <a:pPr lvl="1">
              <a:lnSpc>
                <a:spcPct val="80000"/>
              </a:lnSpc>
              <a:defRPr/>
            </a:pPr>
            <a:r>
              <a:rPr lang="en-US" altLang="zh-CN" dirty="0" smtClean="0">
                <a:solidFill>
                  <a:schemeClr val="accent2"/>
                </a:solidFill>
                <a:ea typeface="SimSun" pitchFamily="2" charset="-122"/>
              </a:rPr>
              <a:t>Size of a fragment</a:t>
            </a:r>
          </a:p>
          <a:p>
            <a:pPr lvl="1">
              <a:lnSpc>
                <a:spcPct val="80000"/>
              </a:lnSpc>
              <a:defRPr/>
            </a:pPr>
            <a:endParaRPr lang="en-US" altLang="zh-CN" dirty="0" smtClean="0">
              <a:solidFill>
                <a:schemeClr val="accent2"/>
              </a:solidFill>
              <a:ea typeface="SimSun" pitchFamily="2" charset="-122"/>
            </a:endParaRPr>
          </a:p>
          <a:p>
            <a:pPr>
              <a:lnSpc>
                <a:spcPct val="80000"/>
              </a:lnSpc>
              <a:defRPr/>
            </a:pPr>
            <a:r>
              <a:rPr lang="en-US" altLang="zh-CN" dirty="0" smtClean="0">
                <a:ea typeface="SimSun" pitchFamily="2" charset="-122"/>
              </a:rPr>
              <a:t>Application information</a:t>
            </a:r>
          </a:p>
          <a:p>
            <a:pPr lvl="1">
              <a:lnSpc>
                <a:spcPct val="80000"/>
              </a:lnSpc>
              <a:defRPr/>
            </a:pPr>
            <a:r>
              <a:rPr lang="en-US" altLang="zh-CN" sz="2000" dirty="0" smtClean="0">
                <a:ea typeface="SimSun" pitchFamily="2" charset="-122"/>
              </a:rPr>
              <a:t>Number of </a:t>
            </a:r>
            <a:r>
              <a:rPr lang="en-US" altLang="zh-CN" sz="2000" dirty="0" smtClean="0">
                <a:solidFill>
                  <a:srgbClr val="FF0000"/>
                </a:solidFill>
                <a:ea typeface="SimSun" pitchFamily="2" charset="-122"/>
              </a:rPr>
              <a:t>read accesses </a:t>
            </a:r>
            <a:r>
              <a:rPr lang="en-US" altLang="zh-CN" sz="2000" dirty="0" smtClean="0">
                <a:ea typeface="SimSun" pitchFamily="2" charset="-122"/>
              </a:rPr>
              <a:t>of query </a:t>
            </a:r>
            <a:r>
              <a:rPr lang="en-US" altLang="zh-CN" sz="2000" i="1" dirty="0" err="1" smtClean="0">
                <a:solidFill>
                  <a:srgbClr val="0536D2"/>
                </a:solidFill>
                <a:ea typeface="SimSun" pitchFamily="2" charset="-122"/>
              </a:rPr>
              <a:t>q</a:t>
            </a:r>
            <a:r>
              <a:rPr lang="en-US" altLang="zh-CN" sz="2000" i="1" baseline="-25000" dirty="0" err="1" smtClean="0">
                <a:solidFill>
                  <a:srgbClr val="0536D2"/>
                </a:solidFill>
                <a:ea typeface="SimSun" pitchFamily="2" charset="-122"/>
              </a:rPr>
              <a:t>i</a:t>
            </a:r>
            <a:r>
              <a:rPr lang="en-US" altLang="zh-CN" sz="2000" i="1" baseline="-25000" dirty="0" smtClean="0">
                <a:solidFill>
                  <a:srgbClr val="0536D2"/>
                </a:solidFill>
                <a:ea typeface="SimSun" pitchFamily="2" charset="-122"/>
              </a:rPr>
              <a:t>  </a:t>
            </a:r>
            <a:r>
              <a:rPr lang="en-US" altLang="zh-CN" sz="2000" dirty="0" smtClean="0">
                <a:ea typeface="SimSun" pitchFamily="2" charset="-122"/>
              </a:rPr>
              <a:t>to fragment</a:t>
            </a:r>
            <a:r>
              <a:rPr lang="en-US" altLang="zh-CN" sz="2000" i="1" dirty="0" smtClean="0">
                <a:solidFill>
                  <a:srgbClr val="0536D2"/>
                </a:solidFill>
                <a:ea typeface="SimSun" pitchFamily="2" charset="-122"/>
              </a:rPr>
              <a:t> </a:t>
            </a:r>
            <a:r>
              <a:rPr lang="en-US" altLang="zh-CN" sz="2000" i="1" dirty="0" err="1" smtClean="0">
                <a:solidFill>
                  <a:srgbClr val="0536D2"/>
                </a:solidFill>
                <a:ea typeface="SimSun" pitchFamily="2" charset="-122"/>
              </a:rPr>
              <a:t>F</a:t>
            </a:r>
            <a:r>
              <a:rPr lang="en-US" altLang="zh-CN" sz="2000" i="1" baseline="-25000" dirty="0" err="1" smtClean="0">
                <a:solidFill>
                  <a:srgbClr val="0536D2"/>
                </a:solidFill>
                <a:ea typeface="SimSun" pitchFamily="2" charset="-122"/>
              </a:rPr>
              <a:t>j</a:t>
            </a:r>
            <a:r>
              <a:rPr lang="en-US" altLang="zh-CN" sz="2000" dirty="0" smtClean="0">
                <a:ea typeface="SimSun" pitchFamily="2" charset="-122"/>
              </a:rPr>
              <a:t> :</a:t>
            </a:r>
            <a:r>
              <a:rPr lang="en-US" altLang="zh-CN" sz="2000" dirty="0" err="1" smtClean="0">
                <a:solidFill>
                  <a:srgbClr val="FF0000"/>
                </a:solidFill>
                <a:ea typeface="SimSun" pitchFamily="2" charset="-122"/>
              </a:rPr>
              <a:t>RR</a:t>
            </a:r>
            <a:r>
              <a:rPr lang="en-US" altLang="zh-CN" sz="2000" baseline="-25000" dirty="0" err="1" smtClean="0">
                <a:solidFill>
                  <a:srgbClr val="FF0000"/>
                </a:solidFill>
                <a:ea typeface="SimSun" pitchFamily="2" charset="-122"/>
              </a:rPr>
              <a:t>i,j</a:t>
            </a:r>
            <a:endParaRPr lang="en-US" altLang="zh-CN" sz="2000" dirty="0" smtClean="0">
              <a:solidFill>
                <a:srgbClr val="FF0000"/>
              </a:solidFill>
              <a:ea typeface="SimSun" pitchFamily="2" charset="-122"/>
            </a:endParaRPr>
          </a:p>
          <a:p>
            <a:pPr lvl="1">
              <a:lnSpc>
                <a:spcPct val="80000"/>
              </a:lnSpc>
              <a:defRPr/>
            </a:pPr>
            <a:r>
              <a:rPr lang="en-US" altLang="zh-CN" sz="2000" dirty="0" smtClean="0">
                <a:ea typeface="SimSun" pitchFamily="2" charset="-122"/>
              </a:rPr>
              <a:t>Number of </a:t>
            </a:r>
            <a:r>
              <a:rPr lang="en-US" altLang="zh-CN" sz="2000" dirty="0" smtClean="0">
                <a:solidFill>
                  <a:srgbClr val="FF0000"/>
                </a:solidFill>
                <a:ea typeface="SimSun" pitchFamily="2" charset="-122"/>
              </a:rPr>
              <a:t>update accesses </a:t>
            </a:r>
            <a:r>
              <a:rPr lang="en-US" altLang="zh-CN" sz="2000" dirty="0" smtClean="0">
                <a:ea typeface="SimSun" pitchFamily="2" charset="-122"/>
              </a:rPr>
              <a:t>of query </a:t>
            </a:r>
            <a:r>
              <a:rPr lang="en-US" altLang="zh-CN" sz="2000" i="1" dirty="0" err="1" smtClean="0">
                <a:solidFill>
                  <a:srgbClr val="0536D2"/>
                </a:solidFill>
                <a:ea typeface="SimSun" pitchFamily="2" charset="-122"/>
              </a:rPr>
              <a:t>q</a:t>
            </a:r>
            <a:r>
              <a:rPr lang="en-US" altLang="zh-CN" sz="2000" i="1" baseline="-25000" dirty="0" err="1" smtClean="0">
                <a:solidFill>
                  <a:srgbClr val="0536D2"/>
                </a:solidFill>
                <a:ea typeface="SimSun" pitchFamily="2" charset="-122"/>
              </a:rPr>
              <a:t>i</a:t>
            </a:r>
            <a:r>
              <a:rPr lang="en-US" altLang="zh-CN" sz="2000" dirty="0" smtClean="0">
                <a:ea typeface="SimSun" pitchFamily="2" charset="-122"/>
              </a:rPr>
              <a:t> to fragment </a:t>
            </a:r>
            <a:r>
              <a:rPr lang="en-US" altLang="zh-CN" sz="2000" i="1" dirty="0" err="1" smtClean="0">
                <a:solidFill>
                  <a:srgbClr val="0536D2"/>
                </a:solidFill>
                <a:ea typeface="SimSun" pitchFamily="2" charset="-122"/>
              </a:rPr>
              <a:t>F</a:t>
            </a:r>
            <a:r>
              <a:rPr lang="en-US" altLang="zh-CN" sz="2000" i="1" baseline="-25000" dirty="0" err="1" smtClean="0">
                <a:solidFill>
                  <a:srgbClr val="0536D2"/>
                </a:solidFill>
                <a:ea typeface="SimSun" pitchFamily="2" charset="-122"/>
              </a:rPr>
              <a:t>j</a:t>
            </a:r>
            <a:r>
              <a:rPr lang="en-US" altLang="zh-CN" sz="2000" dirty="0" smtClean="0">
                <a:ea typeface="SimSun" pitchFamily="2" charset="-122"/>
              </a:rPr>
              <a:t> :</a:t>
            </a:r>
            <a:r>
              <a:rPr lang="en-US" altLang="zh-CN" sz="2000" dirty="0" err="1" smtClean="0">
                <a:solidFill>
                  <a:srgbClr val="FF0000"/>
                </a:solidFill>
                <a:ea typeface="SimSun" pitchFamily="2" charset="-122"/>
              </a:rPr>
              <a:t>UR</a:t>
            </a:r>
            <a:r>
              <a:rPr lang="en-US" altLang="zh-CN" sz="2000" baseline="-25000" dirty="0" err="1" smtClean="0">
                <a:solidFill>
                  <a:srgbClr val="FF0000"/>
                </a:solidFill>
                <a:ea typeface="SimSun" pitchFamily="2" charset="-122"/>
              </a:rPr>
              <a:t>i,j</a:t>
            </a:r>
            <a:endParaRPr lang="en-US" altLang="zh-CN" sz="2000" dirty="0" smtClean="0">
              <a:ea typeface="SimSun" pitchFamily="2" charset="-122"/>
            </a:endParaRPr>
          </a:p>
          <a:p>
            <a:pPr lvl="1">
              <a:lnSpc>
                <a:spcPct val="80000"/>
              </a:lnSpc>
              <a:defRPr/>
            </a:pPr>
            <a:r>
              <a:rPr lang="en-US" altLang="zh-CN" sz="2000" dirty="0" smtClean="0">
                <a:ea typeface="SimSun" pitchFamily="2" charset="-122"/>
              </a:rPr>
              <a:t>A </a:t>
            </a:r>
            <a:r>
              <a:rPr lang="en-US" altLang="zh-CN" sz="2000" dirty="0" smtClean="0">
                <a:solidFill>
                  <a:schemeClr val="accent2"/>
                </a:solidFill>
                <a:ea typeface="SimSun" pitchFamily="2" charset="-122"/>
              </a:rPr>
              <a:t>matrix</a:t>
            </a:r>
            <a:r>
              <a:rPr lang="en-US" altLang="zh-CN" sz="2000" dirty="0" smtClean="0">
                <a:ea typeface="SimSun" pitchFamily="2" charset="-122"/>
              </a:rPr>
              <a:t> </a:t>
            </a:r>
            <a:r>
              <a:rPr lang="en-US" altLang="zh-CN" sz="2000" dirty="0" smtClean="0">
                <a:solidFill>
                  <a:srgbClr val="FF0000"/>
                </a:solidFill>
                <a:ea typeface="SimSun" pitchFamily="2" charset="-122"/>
              </a:rPr>
              <a:t>UM </a:t>
            </a:r>
            <a:r>
              <a:rPr lang="en-US" altLang="zh-CN" sz="2000" dirty="0" smtClean="0">
                <a:ea typeface="SimSun" pitchFamily="2" charset="-122"/>
              </a:rPr>
              <a:t>indicating which queries updates which fragments</a:t>
            </a:r>
          </a:p>
          <a:p>
            <a:pPr lvl="1">
              <a:lnSpc>
                <a:spcPct val="80000"/>
              </a:lnSpc>
              <a:defRPr/>
            </a:pPr>
            <a:r>
              <a:rPr lang="en-US" altLang="zh-CN" sz="2000" dirty="0" smtClean="0">
                <a:ea typeface="SimSun" pitchFamily="2" charset="-122"/>
              </a:rPr>
              <a:t>A similar </a:t>
            </a:r>
            <a:r>
              <a:rPr lang="en-US" altLang="zh-CN" sz="2000" dirty="0" smtClean="0">
                <a:solidFill>
                  <a:schemeClr val="accent2"/>
                </a:solidFill>
                <a:ea typeface="SimSun" pitchFamily="2" charset="-122"/>
              </a:rPr>
              <a:t>matrix</a:t>
            </a:r>
            <a:r>
              <a:rPr lang="en-US" altLang="zh-CN" sz="2000" dirty="0" smtClean="0">
                <a:ea typeface="SimSun" pitchFamily="2" charset="-122"/>
              </a:rPr>
              <a:t> </a:t>
            </a:r>
            <a:r>
              <a:rPr lang="en-US" altLang="zh-CN" sz="2000" dirty="0" smtClean="0">
                <a:solidFill>
                  <a:srgbClr val="FF0000"/>
                </a:solidFill>
                <a:ea typeface="SimSun" pitchFamily="2" charset="-122"/>
              </a:rPr>
              <a:t>RM </a:t>
            </a:r>
            <a:r>
              <a:rPr lang="en-US" altLang="zh-CN" sz="2000" dirty="0" smtClean="0">
                <a:ea typeface="SimSun" pitchFamily="2" charset="-122"/>
              </a:rPr>
              <a:t>for retrievals</a:t>
            </a:r>
          </a:p>
          <a:p>
            <a:pPr lvl="1">
              <a:defRPr/>
            </a:pPr>
            <a:r>
              <a:rPr lang="en-US" altLang="zh-CN" sz="2000" dirty="0" smtClean="0">
                <a:ea typeface="SimSun" pitchFamily="2" charset="-122"/>
              </a:rPr>
              <a:t>A </a:t>
            </a:r>
            <a:r>
              <a:rPr lang="en-US" altLang="zh-CN" sz="2000" dirty="0" smtClean="0">
                <a:solidFill>
                  <a:srgbClr val="0536D2"/>
                </a:solidFill>
                <a:ea typeface="SimSun" pitchFamily="2" charset="-122"/>
              </a:rPr>
              <a:t>vector O </a:t>
            </a:r>
            <a:r>
              <a:rPr lang="en-US" altLang="zh-CN" sz="2000" dirty="0" smtClean="0">
                <a:ea typeface="SimSun" pitchFamily="2" charset="-122"/>
              </a:rPr>
              <a:t>of values </a:t>
            </a:r>
            <a:r>
              <a:rPr lang="en-US" altLang="zh-CN" sz="2000" dirty="0" smtClean="0">
                <a:solidFill>
                  <a:srgbClr val="0536D2"/>
                </a:solidFill>
                <a:ea typeface="SimSun" pitchFamily="2" charset="-122"/>
              </a:rPr>
              <a:t>o(</a:t>
            </a:r>
            <a:r>
              <a:rPr lang="en-US" altLang="zh-CN" sz="2000" dirty="0" err="1" smtClean="0">
                <a:solidFill>
                  <a:srgbClr val="0536D2"/>
                </a:solidFill>
                <a:ea typeface="SimSun" pitchFamily="2" charset="-122"/>
              </a:rPr>
              <a:t>i</a:t>
            </a:r>
            <a:r>
              <a:rPr lang="en-US" altLang="zh-CN" sz="2000" dirty="0" smtClean="0">
                <a:solidFill>
                  <a:srgbClr val="0536D2"/>
                </a:solidFill>
                <a:ea typeface="SimSun" pitchFamily="2" charset="-122"/>
              </a:rPr>
              <a:t>)</a:t>
            </a:r>
            <a:r>
              <a:rPr lang="en-US" altLang="zh-CN" sz="2000" dirty="0" smtClean="0">
                <a:ea typeface="SimSun" pitchFamily="2" charset="-122"/>
              </a:rPr>
              <a:t> is also defined, where </a:t>
            </a:r>
            <a:r>
              <a:rPr lang="en-US" altLang="zh-CN" sz="2000" dirty="0" smtClean="0">
                <a:solidFill>
                  <a:srgbClr val="0536D2"/>
                </a:solidFill>
                <a:ea typeface="SimSun" pitchFamily="2" charset="-122"/>
              </a:rPr>
              <a:t>o(</a:t>
            </a:r>
            <a:r>
              <a:rPr lang="en-US" altLang="zh-CN" sz="2000" dirty="0" err="1" smtClean="0">
                <a:solidFill>
                  <a:srgbClr val="0536D2"/>
                </a:solidFill>
                <a:ea typeface="SimSun" pitchFamily="2" charset="-122"/>
              </a:rPr>
              <a:t>i</a:t>
            </a:r>
            <a:r>
              <a:rPr lang="en-US" altLang="zh-CN" sz="2000" dirty="0" smtClean="0">
                <a:solidFill>
                  <a:srgbClr val="0536D2"/>
                </a:solidFill>
                <a:ea typeface="SimSun" pitchFamily="2" charset="-122"/>
              </a:rPr>
              <a:t>)</a:t>
            </a:r>
            <a:r>
              <a:rPr lang="en-US" altLang="zh-CN" sz="2000" dirty="0" smtClean="0">
                <a:ea typeface="SimSun" pitchFamily="2" charset="-122"/>
              </a:rPr>
              <a:t> specifies the originating site of query </a:t>
            </a:r>
            <a:r>
              <a:rPr lang="en-US" altLang="zh-CN" sz="2000" dirty="0" err="1" smtClean="0">
                <a:solidFill>
                  <a:srgbClr val="0536D2"/>
                </a:solidFill>
                <a:ea typeface="SimSun" pitchFamily="2" charset="-122"/>
              </a:rPr>
              <a:t>q</a:t>
            </a:r>
            <a:r>
              <a:rPr lang="en-US" altLang="zh-CN" sz="2000" baseline="-25000" dirty="0" err="1" smtClean="0">
                <a:solidFill>
                  <a:schemeClr val="accent6"/>
                </a:solidFill>
                <a:ea typeface="SimSun" pitchFamily="2" charset="-122"/>
              </a:rPr>
              <a:t>i</a:t>
            </a:r>
            <a:r>
              <a:rPr lang="en-US" altLang="zh-CN" sz="2000" dirty="0" smtClean="0">
                <a:ea typeface="SimSun" pitchFamily="2" charset="-122"/>
              </a:rPr>
              <a:t>.</a:t>
            </a:r>
          </a:p>
          <a:p>
            <a:pPr>
              <a:lnSpc>
                <a:spcPct val="80000"/>
              </a:lnSpc>
              <a:buFont typeface="Wingdings" panose="05000000000000000000" pitchFamily="2" charset="2"/>
              <a:buNone/>
              <a:defRPr/>
            </a:pPr>
            <a:endParaRPr lang="zh-CN" altLang="en-US" dirty="0" smtClean="0">
              <a:ea typeface="SimSun" pitchFamily="2" charset="-122"/>
            </a:endParaRPr>
          </a:p>
        </p:txBody>
      </p:sp>
      <p:sp>
        <p:nvSpPr>
          <p:cNvPr id="190468" name="矩形 7"/>
          <p:cNvSpPr>
            <a:spLocks noChangeArrowheads="1"/>
          </p:cNvSpPr>
          <p:nvPr/>
        </p:nvSpPr>
        <p:spPr bwMode="auto">
          <a:xfrm>
            <a:off x="2973388" y="2732088"/>
            <a:ext cx="28987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size(</a:t>
            </a:r>
            <a:r>
              <a:rPr lang="en-US" altLang="zh-CN" sz="1600">
                <a:solidFill>
                  <a:srgbClr val="0536D2"/>
                </a:solidFill>
                <a:ea typeface="SimSun" panose="02010600030101010101" pitchFamily="2" charset="-122"/>
              </a:rPr>
              <a:t>F</a:t>
            </a:r>
            <a:r>
              <a:rPr lang="en-US" altLang="zh-CN" sz="1600" baseline="-25000">
                <a:solidFill>
                  <a:srgbClr val="0536D2"/>
                </a:solidFill>
                <a:ea typeface="SimSun" panose="02010600030101010101" pitchFamily="2" charset="-122"/>
              </a:rPr>
              <a:t>j</a:t>
            </a:r>
            <a:r>
              <a:rPr lang="en-US" altLang="zh-CN" sz="1600">
                <a:ea typeface="SimSun" panose="02010600030101010101" pitchFamily="2" charset="-122"/>
              </a:rPr>
              <a:t>) = card(</a:t>
            </a:r>
            <a:r>
              <a:rPr lang="en-US" altLang="zh-CN" sz="1600">
                <a:solidFill>
                  <a:srgbClr val="0536D2"/>
                </a:solidFill>
                <a:ea typeface="SimSun" panose="02010600030101010101" pitchFamily="2" charset="-122"/>
              </a:rPr>
              <a:t>F</a:t>
            </a:r>
            <a:r>
              <a:rPr lang="en-US" altLang="zh-CN" sz="1600" baseline="-25000">
                <a:solidFill>
                  <a:srgbClr val="0536D2"/>
                </a:solidFill>
                <a:ea typeface="SimSun" panose="02010600030101010101" pitchFamily="2" charset="-122"/>
              </a:rPr>
              <a:t>j</a:t>
            </a:r>
            <a:r>
              <a:rPr lang="en-US" altLang="zh-CN" sz="1600">
                <a:ea typeface="SimSun" panose="02010600030101010101" pitchFamily="2" charset="-122"/>
              </a:rPr>
              <a:t>)*length(</a:t>
            </a:r>
            <a:r>
              <a:rPr lang="en-US" altLang="zh-CN" sz="1600">
                <a:solidFill>
                  <a:srgbClr val="0536D2"/>
                </a:solidFill>
                <a:ea typeface="SimSun" panose="02010600030101010101" pitchFamily="2" charset="-122"/>
              </a:rPr>
              <a:t>F</a:t>
            </a:r>
            <a:r>
              <a:rPr lang="en-US" altLang="zh-CN" sz="1600" baseline="-25000">
                <a:ea typeface="SimSun" panose="02010600030101010101" pitchFamily="2" charset="-122"/>
              </a:rPr>
              <a:t>j</a:t>
            </a:r>
            <a:r>
              <a:rPr lang="en-US" altLang="zh-CN" sz="1600">
                <a:ea typeface="SimSun" panose="02010600030101010101" pitchFamily="2" charset="-122"/>
              </a:rPr>
              <a:t>)</a:t>
            </a:r>
            <a:endParaRPr lang="zh-CN" altLang="en-US" sz="160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zh-CN" smtClean="0">
                <a:ea typeface="SimSun" panose="02010600030101010101" pitchFamily="2" charset="-122"/>
              </a:rPr>
              <a:t>Information requirements</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48483" name="Rectangle 3"/>
          <p:cNvSpPr>
            <a:spLocks noGrp="1" noChangeArrowheads="1"/>
          </p:cNvSpPr>
          <p:nvPr>
            <p:ph type="body" idx="1"/>
          </p:nvPr>
        </p:nvSpPr>
        <p:spPr/>
        <p:txBody>
          <a:bodyPr/>
          <a:lstStyle/>
          <a:p>
            <a:pPr lvl="1">
              <a:defRPr/>
            </a:pPr>
            <a:r>
              <a:rPr lang="en-US" altLang="zh-CN" dirty="0" smtClean="0">
                <a:ea typeface="SimSun" pitchFamily="2" charset="-122"/>
              </a:rPr>
              <a:t>Site information</a:t>
            </a:r>
          </a:p>
          <a:p>
            <a:pPr lvl="2">
              <a:defRPr/>
            </a:pPr>
            <a:r>
              <a:rPr lang="en-US" altLang="zh-CN" dirty="0" smtClean="0">
                <a:ea typeface="SimSun" pitchFamily="2" charset="-122"/>
              </a:rPr>
              <a:t>Storage </a:t>
            </a:r>
            <a:r>
              <a:rPr lang="en-US" altLang="zh-CN" dirty="0" smtClean="0">
                <a:solidFill>
                  <a:srgbClr val="0536D2"/>
                </a:solidFill>
                <a:ea typeface="SimSun" pitchFamily="2" charset="-122"/>
              </a:rPr>
              <a:t>capacity</a:t>
            </a:r>
          </a:p>
          <a:p>
            <a:pPr lvl="2">
              <a:defRPr/>
            </a:pPr>
            <a:r>
              <a:rPr lang="en-US" altLang="zh-CN" dirty="0" smtClean="0">
                <a:ea typeface="SimSun" pitchFamily="2" charset="-122"/>
              </a:rPr>
              <a:t>Processing </a:t>
            </a:r>
            <a:r>
              <a:rPr lang="en-US" altLang="zh-CN" dirty="0" smtClean="0">
                <a:solidFill>
                  <a:srgbClr val="0536D2"/>
                </a:solidFill>
                <a:ea typeface="SimSun" pitchFamily="2" charset="-122"/>
              </a:rPr>
              <a:t>capacity</a:t>
            </a:r>
          </a:p>
          <a:p>
            <a:pPr lvl="2">
              <a:defRPr/>
            </a:pPr>
            <a:r>
              <a:rPr lang="en-US" altLang="zh-CN" dirty="0" smtClean="0">
                <a:solidFill>
                  <a:schemeClr val="accent6"/>
                </a:solidFill>
                <a:ea typeface="SimSun" pitchFamily="2" charset="-122"/>
              </a:rPr>
              <a:t>Unit cost of storing data </a:t>
            </a:r>
            <a:r>
              <a:rPr lang="en-US" altLang="zh-CN" dirty="0" smtClean="0">
                <a:ea typeface="SimSun" pitchFamily="2" charset="-122"/>
              </a:rPr>
              <a:t>at a site </a:t>
            </a:r>
            <a:r>
              <a:rPr lang="en-US" altLang="zh-CN" dirty="0" err="1" smtClean="0">
                <a:solidFill>
                  <a:srgbClr val="0536D2"/>
                </a:solidFill>
                <a:ea typeface="SimSun" pitchFamily="2" charset="-122"/>
              </a:rPr>
              <a:t>S</a:t>
            </a:r>
            <a:r>
              <a:rPr lang="en-US" altLang="zh-CN" baseline="-25000" dirty="0" err="1" smtClean="0">
                <a:solidFill>
                  <a:srgbClr val="0536D2"/>
                </a:solidFill>
                <a:ea typeface="SimSun" pitchFamily="2" charset="-122"/>
              </a:rPr>
              <a:t>k</a:t>
            </a:r>
            <a:r>
              <a:rPr lang="en-US" altLang="zh-CN" dirty="0" smtClean="0">
                <a:ea typeface="SimSun" pitchFamily="2" charset="-122"/>
              </a:rPr>
              <a:t>: </a:t>
            </a:r>
            <a:r>
              <a:rPr lang="en-US" altLang="zh-CN" dirty="0" err="1" smtClean="0">
                <a:solidFill>
                  <a:srgbClr val="FF0000"/>
                </a:solidFill>
                <a:ea typeface="SimSun" pitchFamily="2" charset="-122"/>
              </a:rPr>
              <a:t>USC</a:t>
            </a:r>
            <a:r>
              <a:rPr lang="en-US" altLang="zh-CN" baseline="-25000" dirty="0" err="1" smtClean="0">
                <a:solidFill>
                  <a:srgbClr val="FF0000"/>
                </a:solidFill>
                <a:ea typeface="SimSun" pitchFamily="2" charset="-122"/>
              </a:rPr>
              <a:t>k</a:t>
            </a:r>
            <a:endParaRPr lang="en-US" altLang="zh-CN" dirty="0" smtClean="0">
              <a:ea typeface="SimSun" pitchFamily="2" charset="-122"/>
            </a:endParaRPr>
          </a:p>
          <a:p>
            <a:pPr lvl="2">
              <a:defRPr/>
            </a:pPr>
            <a:r>
              <a:rPr lang="en-US" altLang="zh-CN" dirty="0" smtClean="0">
                <a:solidFill>
                  <a:schemeClr val="accent6"/>
                </a:solidFill>
                <a:ea typeface="SimSun" pitchFamily="2" charset="-122"/>
              </a:rPr>
              <a:t>Unit cost of processing </a:t>
            </a:r>
            <a:r>
              <a:rPr lang="en-US" altLang="zh-CN" dirty="0" smtClean="0">
                <a:ea typeface="SimSun" pitchFamily="2" charset="-122"/>
              </a:rPr>
              <a:t>at a site </a:t>
            </a:r>
            <a:r>
              <a:rPr lang="en-US" altLang="zh-CN" dirty="0" err="1" smtClean="0">
                <a:solidFill>
                  <a:srgbClr val="0536D2"/>
                </a:solidFill>
                <a:ea typeface="SimSun" pitchFamily="2" charset="-122"/>
              </a:rPr>
              <a:t>S</a:t>
            </a:r>
            <a:r>
              <a:rPr lang="en-US" altLang="zh-CN" baseline="-25000" dirty="0" err="1" smtClean="0">
                <a:solidFill>
                  <a:srgbClr val="0536D2"/>
                </a:solidFill>
                <a:ea typeface="SimSun" pitchFamily="2" charset="-122"/>
              </a:rPr>
              <a:t>k</a:t>
            </a:r>
            <a:r>
              <a:rPr lang="en-US" altLang="zh-CN" dirty="0" smtClean="0">
                <a:ea typeface="SimSun" pitchFamily="2" charset="-122"/>
              </a:rPr>
              <a:t>: </a:t>
            </a:r>
            <a:r>
              <a:rPr lang="en-US" altLang="zh-CN" dirty="0" err="1" smtClean="0">
                <a:solidFill>
                  <a:srgbClr val="FF0000"/>
                </a:solidFill>
                <a:ea typeface="SimSun" pitchFamily="2" charset="-122"/>
              </a:rPr>
              <a:t>LPC</a:t>
            </a:r>
            <a:r>
              <a:rPr lang="en-US" altLang="zh-CN" baseline="-25000" dirty="0" err="1" smtClean="0">
                <a:solidFill>
                  <a:srgbClr val="FF0000"/>
                </a:solidFill>
                <a:ea typeface="SimSun" pitchFamily="2" charset="-122"/>
              </a:rPr>
              <a:t>k</a:t>
            </a:r>
            <a:endParaRPr lang="en-US" altLang="zh-CN" baseline="-25000" dirty="0" smtClean="0">
              <a:solidFill>
                <a:srgbClr val="FF0000"/>
              </a:solidFill>
              <a:ea typeface="SimSun" pitchFamily="2" charset="-122"/>
            </a:endParaRPr>
          </a:p>
          <a:p>
            <a:pPr lvl="1">
              <a:defRPr/>
            </a:pPr>
            <a:r>
              <a:rPr lang="en-US" altLang="zh-CN" dirty="0" smtClean="0">
                <a:ea typeface="SimSun" pitchFamily="2" charset="-122"/>
              </a:rPr>
              <a:t>Network information</a:t>
            </a:r>
          </a:p>
          <a:p>
            <a:pPr lvl="2">
              <a:defRPr/>
            </a:pPr>
            <a:r>
              <a:rPr lang="en-US" altLang="zh-CN" sz="1800" dirty="0" smtClean="0">
                <a:solidFill>
                  <a:schemeClr val="accent6"/>
                </a:solidFill>
                <a:ea typeface="SimSun" pitchFamily="2" charset="-122"/>
              </a:rPr>
              <a:t>Bandwidth </a:t>
            </a:r>
            <a:r>
              <a:rPr lang="en-US" altLang="zh-CN" sz="1800" dirty="0" smtClean="0">
                <a:ea typeface="SimSun" pitchFamily="2" charset="-122"/>
              </a:rPr>
              <a:t>(channel) </a:t>
            </a:r>
            <a:r>
              <a:rPr lang="en-US" altLang="zh-CN" sz="1800" dirty="0" smtClean="0">
                <a:solidFill>
                  <a:srgbClr val="0536D2"/>
                </a:solidFill>
                <a:ea typeface="SimSun" pitchFamily="2" charset="-122"/>
              </a:rPr>
              <a:t>capacity</a:t>
            </a:r>
            <a:endParaRPr lang="en-US" altLang="zh-CN" sz="1800" dirty="0" smtClean="0">
              <a:ea typeface="SimSun" pitchFamily="2" charset="-122"/>
            </a:endParaRPr>
          </a:p>
          <a:p>
            <a:pPr lvl="2">
              <a:defRPr/>
            </a:pPr>
            <a:r>
              <a:rPr lang="en-US" altLang="zh-CN" sz="1800" dirty="0" smtClean="0">
                <a:ea typeface="SimSun" pitchFamily="2" charset="-122"/>
              </a:rPr>
              <a:t>Protocol </a:t>
            </a:r>
            <a:r>
              <a:rPr lang="en-US" altLang="zh-CN" sz="1800" dirty="0" smtClean="0">
                <a:solidFill>
                  <a:schemeClr val="accent6"/>
                </a:solidFill>
                <a:ea typeface="SimSun" pitchFamily="2" charset="-122"/>
              </a:rPr>
              <a:t>overhead</a:t>
            </a:r>
            <a:r>
              <a:rPr lang="en-US" altLang="zh-CN" sz="1800" dirty="0" smtClean="0">
                <a:ea typeface="SimSun" pitchFamily="2" charset="-122"/>
              </a:rPr>
              <a:t>: latency</a:t>
            </a:r>
          </a:p>
          <a:p>
            <a:pPr lvl="2">
              <a:defRPr/>
            </a:pPr>
            <a:r>
              <a:rPr lang="en-US" altLang="zh-CN" sz="1800" dirty="0" smtClean="0">
                <a:solidFill>
                  <a:schemeClr val="accent6"/>
                </a:solidFill>
                <a:ea typeface="SimSun" pitchFamily="2" charset="-122"/>
              </a:rPr>
              <a:t>Communication cost </a:t>
            </a:r>
            <a:r>
              <a:rPr lang="en-US" altLang="zh-CN" sz="1800" dirty="0" smtClean="0">
                <a:ea typeface="SimSun" pitchFamily="2" charset="-122"/>
              </a:rPr>
              <a:t>per frame between two sites S</a:t>
            </a:r>
            <a:r>
              <a:rPr lang="en-US" altLang="zh-CN" sz="1800" baseline="-25000" dirty="0" smtClean="0">
                <a:ea typeface="SimSun" pitchFamily="2" charset="-122"/>
              </a:rPr>
              <a:t>i</a:t>
            </a:r>
            <a:r>
              <a:rPr lang="en-US" altLang="zh-CN" sz="1800" dirty="0" smtClean="0">
                <a:ea typeface="SimSun" pitchFamily="2" charset="-122"/>
              </a:rPr>
              <a:t> and </a:t>
            </a:r>
            <a:r>
              <a:rPr lang="en-US" altLang="zh-CN" sz="1800" dirty="0" err="1" smtClean="0">
                <a:ea typeface="SimSun" pitchFamily="2" charset="-122"/>
              </a:rPr>
              <a:t>S</a:t>
            </a:r>
            <a:r>
              <a:rPr lang="en-US" altLang="zh-CN" sz="1800" baseline="-25000" dirty="0" err="1" smtClean="0">
                <a:ea typeface="SimSun" pitchFamily="2" charset="-122"/>
              </a:rPr>
              <a:t>j</a:t>
            </a:r>
            <a:r>
              <a:rPr lang="en-US" altLang="zh-CN" sz="1800" dirty="0" smtClean="0">
                <a:ea typeface="SimSun" pitchFamily="2" charset="-122"/>
              </a:rPr>
              <a:t>: </a:t>
            </a:r>
            <a:r>
              <a:rPr lang="en-US" altLang="zh-CN" sz="1800" dirty="0" err="1" smtClean="0">
                <a:ea typeface="SimSun" pitchFamily="2" charset="-122"/>
              </a:rPr>
              <a:t>g</a:t>
            </a:r>
            <a:r>
              <a:rPr lang="en-US" altLang="zh-CN" sz="1800" baseline="-25000" dirty="0" err="1" smtClean="0">
                <a:ea typeface="SimSun" pitchFamily="2" charset="-122"/>
              </a:rPr>
              <a:t>i,j</a:t>
            </a:r>
            <a:endParaRPr lang="en-US" altLang="zh-CN" sz="1800" baseline="-25000" dirty="0" smtClean="0">
              <a:ea typeface="SimSun" pitchFamily="2" charset="-122"/>
            </a:endParaRPr>
          </a:p>
          <a:p>
            <a:pPr lvl="2">
              <a:defRPr/>
            </a:pPr>
            <a:r>
              <a:rPr lang="en-US" altLang="zh-CN" dirty="0" smtClean="0">
                <a:ea typeface="SimSun" pitchFamily="2" charset="-122"/>
              </a:rPr>
              <a:t>Calculation of the number of messages</a:t>
            </a:r>
            <a:endParaRPr lang="en-US" altLang="zh-CN" sz="4800" baseline="-25000" dirty="0" smtClean="0">
              <a:ea typeface="SimSun" pitchFamily="2" charset="-122"/>
            </a:endParaRPr>
          </a:p>
          <a:p>
            <a:pPr lvl="3">
              <a:defRPr/>
            </a:pPr>
            <a:r>
              <a:rPr lang="en-US" altLang="zh-CN" dirty="0" smtClean="0">
                <a:ea typeface="SimSun" pitchFamily="2" charset="-122"/>
              </a:rPr>
              <a:t>Frame size</a:t>
            </a:r>
          </a:p>
          <a:p>
            <a:pPr>
              <a:defRPr/>
            </a:pPr>
            <a:endParaRPr lang="zh-CN" altLang="en-US" dirty="0" smtClean="0">
              <a:ea typeface="SimSun" pitchFamily="2" charset="-122"/>
            </a:endParaRPr>
          </a:p>
        </p:txBody>
      </p:sp>
    </p:spTree>
  </p:cSld>
  <p:clrMapOvr>
    <a:masterClrMapping/>
  </p:clrMapOvr>
  <p:transition>
    <p:pull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AU" altLang="zh-CN" smtClean="0">
                <a:ea typeface="SimSun" panose="02010600030101010101" pitchFamily="2" charset="-122"/>
              </a:rPr>
              <a:t>Outline</a:t>
            </a:r>
            <a:endParaRPr lang="en-US" altLang="zh-CN" smtClean="0">
              <a:ea typeface="SimSun" panose="02010600030101010101" pitchFamily="2" charset="-122"/>
            </a:endParaRPr>
          </a:p>
        </p:txBody>
      </p:sp>
      <p:sp>
        <p:nvSpPr>
          <p:cNvPr id="194563" name="Rectangle 3"/>
          <p:cNvSpPr>
            <a:spLocks noGrp="1" noChangeArrowheads="1"/>
          </p:cNvSpPr>
          <p:nvPr>
            <p:ph type="body" idx="1"/>
          </p:nvPr>
        </p:nvSpPr>
        <p:spPr>
          <a:xfrm>
            <a:off x="609600" y="1524000"/>
            <a:ext cx="7569200" cy="4364038"/>
          </a:xfrm>
        </p:spPr>
        <p:txBody>
          <a:bodyPr/>
          <a:lstStyle/>
          <a:p>
            <a:pPr>
              <a:lnSpc>
                <a:spcPct val="80000"/>
              </a:lnSpc>
              <a:buSzTx/>
              <a:buFont typeface="Wingdings" panose="05000000000000000000" pitchFamily="2" charset="2"/>
              <a:buChar char="n"/>
            </a:pPr>
            <a:r>
              <a:rPr lang="en-AU" altLang="zh-CN" dirty="0" smtClean="0">
                <a:solidFill>
                  <a:srgbClr val="000000"/>
                </a:solidFill>
                <a:ea typeface="SimSun" panose="02010600030101010101" pitchFamily="2" charset="-122"/>
              </a:rPr>
              <a:t> Introduction</a:t>
            </a:r>
          </a:p>
          <a:p>
            <a:pPr>
              <a:lnSpc>
                <a:spcPct val="80000"/>
              </a:lnSpc>
              <a:buSzTx/>
              <a:buFont typeface="Wingdings" panose="05000000000000000000" pitchFamily="2" charset="2"/>
              <a:buChar char="n"/>
            </a:pPr>
            <a:r>
              <a:rPr lang="en-AU" altLang="zh-CN" dirty="0" smtClean="0">
                <a:ea typeface="SimSun" panose="02010600030101010101" pitchFamily="2" charset="-122"/>
              </a:rPr>
              <a:t>Top-down Design Process</a:t>
            </a:r>
          </a:p>
          <a:p>
            <a:pPr>
              <a:lnSpc>
                <a:spcPct val="80000"/>
              </a:lnSpc>
              <a:buSzTx/>
              <a:buFont typeface="Wingdings" panose="05000000000000000000" pitchFamily="2" charset="2"/>
              <a:buChar char="n"/>
            </a:pPr>
            <a:r>
              <a:rPr lang="en-AU" altLang="zh-CN" dirty="0" smtClean="0">
                <a:solidFill>
                  <a:srgbClr val="000000"/>
                </a:solidFill>
                <a:ea typeface="SimSun" panose="02010600030101010101" pitchFamily="2" charset="-122"/>
              </a:rPr>
              <a:t> Distribution Design Issues</a:t>
            </a:r>
          </a:p>
          <a:p>
            <a:pPr>
              <a:lnSpc>
                <a:spcPct val="80000"/>
              </a:lnSpc>
              <a:buSzTx/>
              <a:buFont typeface="Wingdings" panose="05000000000000000000" pitchFamily="2" charset="2"/>
              <a:buChar char="n"/>
            </a:pPr>
            <a:r>
              <a:rPr lang="en-AU" altLang="zh-CN" dirty="0" smtClean="0">
                <a:solidFill>
                  <a:srgbClr val="000000"/>
                </a:solidFill>
                <a:ea typeface="SimSun" panose="02010600030101010101" pitchFamily="2" charset="-122"/>
              </a:rPr>
              <a:t> Data Fragmentation Design</a:t>
            </a:r>
          </a:p>
          <a:p>
            <a:pPr>
              <a:lnSpc>
                <a:spcPct val="80000"/>
              </a:lnSpc>
              <a:buClr>
                <a:schemeClr val="accent2"/>
              </a:buClr>
              <a:buSzTx/>
              <a:buFont typeface="Wingdings" panose="05000000000000000000" pitchFamily="2" charset="2"/>
              <a:buChar char="n"/>
            </a:pPr>
            <a:r>
              <a:rPr lang="en-AU" altLang="zh-CN" dirty="0" smtClean="0">
                <a:solidFill>
                  <a:schemeClr val="accent2"/>
                </a:solidFill>
                <a:ea typeface="SimSun" panose="02010600030101010101" pitchFamily="2" charset="-122"/>
              </a:rPr>
              <a:t> Data Allocation Design</a:t>
            </a:r>
          </a:p>
          <a:p>
            <a:pPr lvl="1">
              <a:lnSpc>
                <a:spcPct val="80000"/>
              </a:lnSpc>
              <a:buSzTx/>
              <a:buFont typeface="Wingdings" panose="05000000000000000000" pitchFamily="2" charset="2"/>
              <a:buChar char="u"/>
            </a:pPr>
            <a:r>
              <a:rPr lang="en-AU" altLang="zh-CN" dirty="0" smtClean="0">
                <a:ea typeface="SimSun" panose="02010600030101010101" pitchFamily="2" charset="-122"/>
              </a:rPr>
              <a:t>Introduction</a:t>
            </a:r>
          </a:p>
          <a:p>
            <a:pPr lvl="1">
              <a:lnSpc>
                <a:spcPct val="80000"/>
              </a:lnSpc>
              <a:buSzTx/>
              <a:buFont typeface="Wingdings" panose="05000000000000000000" pitchFamily="2" charset="2"/>
              <a:buChar char="u"/>
            </a:pPr>
            <a:r>
              <a:rPr lang="en-US" altLang="zh-CN" dirty="0" smtClean="0">
                <a:ea typeface="SimSun" panose="02010600030101010101" pitchFamily="2" charset="-122"/>
              </a:rPr>
              <a:t>Information Requirements</a:t>
            </a:r>
          </a:p>
          <a:p>
            <a:pPr lvl="1">
              <a:lnSpc>
                <a:spcPct val="80000"/>
              </a:lnSpc>
              <a:buSzTx/>
              <a:buFont typeface="Wingdings" panose="05000000000000000000" pitchFamily="2" charset="2"/>
              <a:buChar char="u"/>
            </a:pPr>
            <a:r>
              <a:rPr lang="en-US" altLang="zh-CN" dirty="0" smtClean="0">
                <a:solidFill>
                  <a:schemeClr val="accent2"/>
                </a:solidFill>
                <a:ea typeface="SimSun" panose="02010600030101010101" pitchFamily="2" charset="-122"/>
              </a:rPr>
              <a:t>Allocation Models</a:t>
            </a:r>
          </a:p>
          <a:p>
            <a:pPr lvl="1">
              <a:lnSpc>
                <a:spcPct val="80000"/>
              </a:lnSpc>
              <a:buSzTx/>
              <a:buFont typeface="Wingdings" panose="05000000000000000000" pitchFamily="2" charset="2"/>
              <a:buChar char="u"/>
            </a:pPr>
            <a:r>
              <a:rPr lang="en-US" altLang="zh-CN" dirty="0">
                <a:ea typeface="SimSun" panose="02010600030101010101" pitchFamily="2" charset="-122"/>
              </a:rPr>
              <a:t>Database </a:t>
            </a:r>
            <a:r>
              <a:rPr lang="en-US" altLang="zh-CN" dirty="0" err="1">
                <a:ea typeface="SimSun" panose="02010600030101010101" pitchFamily="2" charset="-122"/>
              </a:rPr>
              <a:t>Sharding</a:t>
            </a:r>
            <a:endParaRPr lang="en-AU" altLang="zh-CN" dirty="0" smtClean="0">
              <a:solidFill>
                <a:schemeClr val="accent2"/>
              </a:solidFill>
              <a:ea typeface="SimSun" panose="02010600030101010101" pitchFamily="2" charset="-122"/>
            </a:endParaRPr>
          </a:p>
          <a:p>
            <a:pPr>
              <a:lnSpc>
                <a:spcPct val="80000"/>
              </a:lnSpc>
              <a:buSzTx/>
              <a:buFont typeface="Wingdings" panose="05000000000000000000" pitchFamily="2" charset="2"/>
              <a:buChar char="n"/>
            </a:pPr>
            <a:r>
              <a:rPr lang="en-US" altLang="zh-CN" dirty="0" smtClean="0">
                <a:ea typeface="SimSun" panose="02010600030101010101" pitchFamily="2" charset="-122"/>
              </a:rPr>
              <a:t> Data Directory</a:t>
            </a:r>
          </a:p>
          <a:p>
            <a:pPr>
              <a:lnSpc>
                <a:spcPct val="80000"/>
              </a:lnSpc>
              <a:buSzTx/>
              <a:buFont typeface="Wingdings" panose="05000000000000000000" pitchFamily="2" charset="2"/>
              <a:buChar char="n"/>
            </a:pPr>
            <a:r>
              <a:rPr lang="en-US" altLang="zh-CN" dirty="0" smtClean="0">
                <a:ea typeface="SimSun" panose="02010600030101010101" pitchFamily="2" charset="-122"/>
              </a:rPr>
              <a:t>Summary</a:t>
            </a:r>
            <a:endParaRPr lang="en-AU" altLang="zh-CN" dirty="0"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zh-CN" smtClean="0">
                <a:ea typeface="SimSun" panose="02010600030101010101" pitchFamily="2" charset="-122"/>
              </a:rPr>
              <a:t>Allocation Model</a:t>
            </a:r>
            <a:endParaRPr lang="zh-CN" altLang="en-US" sz="2400" smtClean="0">
              <a:ea typeface="SimSun" panose="02010600030101010101" pitchFamily="2" charset="-122"/>
            </a:endParaRPr>
          </a:p>
        </p:txBody>
      </p:sp>
      <p:sp>
        <p:nvSpPr>
          <p:cNvPr id="196611" name="Rectangle 3"/>
          <p:cNvSpPr>
            <a:spLocks noGrp="1" noChangeArrowheads="1"/>
          </p:cNvSpPr>
          <p:nvPr>
            <p:ph type="body" idx="1"/>
          </p:nvPr>
        </p:nvSpPr>
        <p:spPr>
          <a:xfrm>
            <a:off x="381000" y="1524000"/>
            <a:ext cx="7924800" cy="4800600"/>
          </a:xfrm>
        </p:spPr>
        <p:txBody>
          <a:bodyPr/>
          <a:lstStyle/>
          <a:p>
            <a:r>
              <a:rPr lang="en-US" altLang="zh-CN" dirty="0" smtClean="0">
                <a:solidFill>
                  <a:schemeClr val="accent2"/>
                </a:solidFill>
                <a:ea typeface="SimSun" panose="02010600030101010101" pitchFamily="2" charset="-122"/>
              </a:rPr>
              <a:t>DAP </a:t>
            </a:r>
            <a:r>
              <a:rPr lang="en-US" altLang="zh-CN" dirty="0" smtClean="0">
                <a:ea typeface="SimSun" panose="02010600030101010101" pitchFamily="2" charset="-122"/>
              </a:rPr>
              <a:t>Allocation model(p.118)</a:t>
            </a:r>
          </a:p>
          <a:p>
            <a:pPr lvl="2"/>
            <a:r>
              <a:rPr lang="en-US" altLang="zh-CN" dirty="0" smtClean="0">
                <a:ea typeface="SimSun" panose="02010600030101010101" pitchFamily="2" charset="-122"/>
              </a:rPr>
              <a:t>Minimize the </a:t>
            </a:r>
            <a:r>
              <a:rPr lang="en-US" altLang="zh-CN" dirty="0" smtClean="0">
                <a:solidFill>
                  <a:schemeClr val="accent1"/>
                </a:solidFill>
                <a:ea typeface="SimSun" panose="02010600030101010101" pitchFamily="2" charset="-122"/>
              </a:rPr>
              <a:t>total cost</a:t>
            </a:r>
            <a:r>
              <a:rPr lang="en-US" altLang="zh-CN" dirty="0" smtClean="0">
                <a:ea typeface="SimSun" panose="02010600030101010101" pitchFamily="2" charset="-122"/>
              </a:rPr>
              <a:t> of processing and storage</a:t>
            </a:r>
          </a:p>
          <a:p>
            <a:pPr lvl="3"/>
            <a:r>
              <a:rPr lang="en-US" altLang="zh-CN" dirty="0" smtClean="0">
                <a:ea typeface="SimSun" panose="02010600030101010101" pitchFamily="2" charset="-122"/>
              </a:rPr>
              <a:t>while trying to meet </a:t>
            </a:r>
            <a:r>
              <a:rPr lang="en-US" altLang="zh-CN" dirty="0" smtClean="0">
                <a:solidFill>
                  <a:srgbClr val="FF0000"/>
                </a:solidFill>
                <a:ea typeface="SimSun" panose="02010600030101010101" pitchFamily="2" charset="-122"/>
              </a:rPr>
              <a:t>response time constraints</a:t>
            </a:r>
          </a:p>
          <a:p>
            <a:pPr lvl="1"/>
            <a:r>
              <a:rPr lang="en-US" altLang="zh-CN" dirty="0" smtClean="0">
                <a:ea typeface="SimSun" panose="02010600030101010101" pitchFamily="2" charset="-122"/>
              </a:rPr>
              <a:t>min(Total cost)</a:t>
            </a:r>
          </a:p>
          <a:p>
            <a:pPr lvl="2"/>
            <a:r>
              <a:rPr lang="en-US" altLang="zh-CN" dirty="0" smtClean="0">
                <a:ea typeface="SimSun" panose="02010600030101010101" pitchFamily="2" charset="-122"/>
              </a:rPr>
              <a:t>subject to</a:t>
            </a:r>
          </a:p>
          <a:p>
            <a:pPr lvl="3"/>
            <a:r>
              <a:rPr lang="en-US" altLang="zh-CN" dirty="0" smtClean="0">
                <a:ea typeface="SimSun" panose="02010600030101010101" pitchFamily="2" charset="-122"/>
              </a:rPr>
              <a:t>response time constraint</a:t>
            </a:r>
          </a:p>
          <a:p>
            <a:pPr lvl="3"/>
            <a:r>
              <a:rPr lang="en-US" altLang="zh-CN" dirty="0" smtClean="0">
                <a:ea typeface="SimSun" panose="02010600030101010101" pitchFamily="2" charset="-122"/>
              </a:rPr>
              <a:t>storage constraint</a:t>
            </a:r>
          </a:p>
          <a:p>
            <a:pPr lvl="3"/>
            <a:r>
              <a:rPr lang="en-US" altLang="zh-CN" dirty="0" smtClean="0">
                <a:ea typeface="SimSun" panose="02010600030101010101" pitchFamily="2" charset="-122"/>
              </a:rPr>
              <a:t>processing constraint</a:t>
            </a:r>
          </a:p>
          <a:p>
            <a:pPr>
              <a:buFont typeface="Wingdings 2" panose="05020102010507070707" pitchFamily="18" charset="2"/>
              <a:buChar char="E"/>
            </a:pPr>
            <a:r>
              <a:rPr lang="en-US" altLang="zh-CN" dirty="0" smtClean="0">
                <a:ea typeface="SimSun" panose="02010600030101010101" pitchFamily="2" charset="-122"/>
              </a:rPr>
              <a:t>Decision Variable</a:t>
            </a:r>
          </a:p>
          <a:p>
            <a:endParaRPr lang="en-US" altLang="zh-CN" dirty="0" smtClean="0">
              <a:ea typeface="SimSun" panose="02010600030101010101" pitchFamily="2" charset="-122"/>
            </a:endParaRPr>
          </a:p>
          <a:p>
            <a:endParaRPr lang="zh-CN" altLang="en-US" dirty="0" smtClean="0">
              <a:ea typeface="SimSun" panose="02010600030101010101" pitchFamily="2" charset="-122"/>
            </a:endParaRPr>
          </a:p>
        </p:txBody>
      </p:sp>
      <p:graphicFrame>
        <p:nvGraphicFramePr>
          <p:cNvPr id="196612" name="Object 5"/>
          <p:cNvGraphicFramePr>
            <a:graphicFrameLocks noChangeAspect="1"/>
          </p:cNvGraphicFramePr>
          <p:nvPr/>
        </p:nvGraphicFramePr>
        <p:xfrm>
          <a:off x="3175" y="4954588"/>
          <a:ext cx="8489950" cy="1270000"/>
        </p:xfrm>
        <a:graphic>
          <a:graphicData uri="http://schemas.openxmlformats.org/presentationml/2006/ole">
            <mc:AlternateContent xmlns:mc="http://schemas.openxmlformats.org/markup-compatibility/2006">
              <mc:Choice xmlns:v="urn:schemas-microsoft-com:vml" Requires="v">
                <p:oleObj spid="_x0000_s196647" name="公式" r:id="rId3" imgW="3495710" imgH="390382" progId="Equation.3">
                  <p:embed/>
                </p:oleObj>
              </mc:Choice>
              <mc:Fallback>
                <p:oleObj name="公式" r:id="rId3" imgW="3495710" imgH="39038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4954588"/>
                        <a:ext cx="8489950"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ltLang="zh-CN" smtClean="0">
                <a:ea typeface="SimSun" panose="02010600030101010101" pitchFamily="2" charset="-122"/>
              </a:rPr>
              <a:t>Allocation Model</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97635" name="Rectangle 3"/>
          <p:cNvSpPr>
            <a:spLocks noGrp="1" noChangeArrowheads="1"/>
          </p:cNvSpPr>
          <p:nvPr>
            <p:ph type="body" idx="1"/>
          </p:nvPr>
        </p:nvSpPr>
        <p:spPr>
          <a:xfrm>
            <a:off x="381000" y="1524000"/>
            <a:ext cx="7848600" cy="4419600"/>
          </a:xfrm>
        </p:spPr>
        <p:txBody>
          <a:bodyPr/>
          <a:lstStyle/>
          <a:p>
            <a:r>
              <a:rPr lang="en-US" altLang="zh-CN" dirty="0" smtClean="0">
                <a:ea typeface="SimSun" panose="02010600030101010101" pitchFamily="2" charset="-122"/>
              </a:rPr>
              <a:t>Total cost</a:t>
            </a:r>
          </a:p>
          <a:p>
            <a:pPr lvl="1">
              <a:buFont typeface="Times New Roman" panose="02020603050405020304" pitchFamily="18" charset="0"/>
              <a:buNone/>
            </a:pPr>
            <a:endParaRPr lang="en-US" altLang="zh-CN" dirty="0" smtClean="0">
              <a:solidFill>
                <a:schemeClr val="accent1"/>
              </a:solidFill>
              <a:latin typeface="SymbolMT" charset="-122"/>
              <a:ea typeface="SymbolMT" charset="-122"/>
            </a:endParaRPr>
          </a:p>
          <a:p>
            <a:pPr lvl="1">
              <a:buFont typeface="Times New Roman" panose="02020603050405020304" pitchFamily="18" charset="0"/>
              <a:buNone/>
            </a:pPr>
            <a:r>
              <a:rPr lang="en-US" altLang="zh-CN" dirty="0" err="1" smtClean="0">
                <a:solidFill>
                  <a:schemeClr val="accent1"/>
                </a:solidFill>
                <a:latin typeface="SymbolMT" charset="-122"/>
                <a:ea typeface="SymbolMT" charset="-122"/>
              </a:rPr>
              <a:t>Σ</a:t>
            </a:r>
            <a:r>
              <a:rPr lang="en-US" altLang="zh-CN" baseline="-25000" dirty="0" err="1" smtClean="0">
                <a:solidFill>
                  <a:schemeClr val="accent1"/>
                </a:solidFill>
                <a:ea typeface="SimSun" panose="02010600030101010101" pitchFamily="2" charset="-122"/>
              </a:rPr>
              <a:t>all</a:t>
            </a:r>
            <a:r>
              <a:rPr lang="en-US" altLang="zh-CN" baseline="-25000" dirty="0" smtClean="0">
                <a:solidFill>
                  <a:schemeClr val="accent1"/>
                </a:solidFill>
                <a:ea typeface="SimSun" panose="02010600030101010101" pitchFamily="2" charset="-122"/>
              </a:rPr>
              <a:t> queries</a:t>
            </a:r>
            <a:r>
              <a:rPr lang="en-US" altLang="zh-CN" dirty="0" smtClean="0">
                <a:solidFill>
                  <a:schemeClr val="accent1"/>
                </a:solidFill>
                <a:ea typeface="SimSun" panose="02010600030101010101" pitchFamily="2" charset="-122"/>
              </a:rPr>
              <a:t> (query processing cost) +</a:t>
            </a:r>
          </a:p>
          <a:p>
            <a:pPr lvl="1">
              <a:buFont typeface="Times New Roman" panose="02020603050405020304" pitchFamily="18" charset="0"/>
              <a:buNone/>
            </a:pPr>
            <a:r>
              <a:rPr lang="en-US" altLang="zh-CN" dirty="0" err="1" smtClean="0">
                <a:solidFill>
                  <a:schemeClr val="accent1"/>
                </a:solidFill>
                <a:latin typeface="SymbolMT" charset="-122"/>
                <a:ea typeface="SymbolMT" charset="-122"/>
              </a:rPr>
              <a:t>Σ</a:t>
            </a:r>
            <a:r>
              <a:rPr lang="en-US" altLang="zh-CN" baseline="-25000" dirty="0" err="1" smtClean="0">
                <a:solidFill>
                  <a:schemeClr val="accent1"/>
                </a:solidFill>
                <a:ea typeface="SimSun" panose="02010600030101010101" pitchFamily="2" charset="-122"/>
              </a:rPr>
              <a:t>all</a:t>
            </a:r>
            <a:r>
              <a:rPr lang="en-US" altLang="zh-CN" baseline="-25000" dirty="0" smtClean="0">
                <a:solidFill>
                  <a:schemeClr val="accent1"/>
                </a:solidFill>
                <a:ea typeface="SimSun" panose="02010600030101010101" pitchFamily="2" charset="-122"/>
              </a:rPr>
              <a:t> </a:t>
            </a:r>
            <a:r>
              <a:rPr lang="en-US" altLang="zh-CN" baseline="-25000" dirty="0" err="1" smtClean="0">
                <a:solidFill>
                  <a:schemeClr val="accent1"/>
                </a:solidFill>
                <a:ea typeface="SimSun" panose="02010600030101010101" pitchFamily="2" charset="-122"/>
              </a:rPr>
              <a:t>sites</a:t>
            </a:r>
            <a:r>
              <a:rPr lang="en-US" altLang="zh-CN" dirty="0" err="1" smtClean="0">
                <a:solidFill>
                  <a:schemeClr val="accent1"/>
                </a:solidFill>
                <a:latin typeface="SymbolMT" charset="-122"/>
                <a:ea typeface="SymbolMT" charset="-122"/>
              </a:rPr>
              <a:t>Σ</a:t>
            </a:r>
            <a:r>
              <a:rPr lang="en-US" altLang="zh-CN" baseline="-25000" dirty="0" err="1" smtClean="0">
                <a:solidFill>
                  <a:schemeClr val="accent1"/>
                </a:solidFill>
                <a:ea typeface="SimSun" panose="02010600030101010101" pitchFamily="2" charset="-122"/>
              </a:rPr>
              <a:t>all</a:t>
            </a:r>
            <a:r>
              <a:rPr lang="en-US" altLang="zh-CN" baseline="-25000" dirty="0" smtClean="0">
                <a:solidFill>
                  <a:schemeClr val="accent1"/>
                </a:solidFill>
                <a:ea typeface="SimSun" panose="02010600030101010101" pitchFamily="2" charset="-122"/>
              </a:rPr>
              <a:t> fragments</a:t>
            </a:r>
            <a:r>
              <a:rPr lang="en-US" altLang="zh-CN" dirty="0" smtClean="0">
                <a:solidFill>
                  <a:schemeClr val="accent1"/>
                </a:solidFill>
                <a:ea typeface="SimSun" panose="02010600030101010101" pitchFamily="2" charset="-122"/>
              </a:rPr>
              <a:t> (storage cost of a fragment at a site)</a:t>
            </a:r>
          </a:p>
          <a:p>
            <a:pPr lvl="1"/>
            <a:endParaRPr lang="en-US" altLang="zh-CN" dirty="0" smtClean="0">
              <a:ea typeface="SimSun" panose="02010600030101010101" pitchFamily="2" charset="-122"/>
            </a:endParaRPr>
          </a:p>
          <a:p>
            <a:pPr lvl="1"/>
            <a:r>
              <a:rPr lang="en-US" altLang="zh-CN" dirty="0" err="1" smtClean="0">
                <a:solidFill>
                  <a:schemeClr val="accent2"/>
                </a:solidFill>
                <a:ea typeface="SimSun" panose="02010600030101010101" pitchFamily="2" charset="-122"/>
              </a:rPr>
              <a:t>STC</a:t>
            </a:r>
            <a:r>
              <a:rPr lang="en-US" altLang="zh-CN" baseline="-25000" dirty="0" err="1" smtClean="0">
                <a:solidFill>
                  <a:schemeClr val="accent2"/>
                </a:solidFill>
                <a:ea typeface="SimSun" panose="02010600030101010101" pitchFamily="2" charset="-122"/>
              </a:rPr>
              <a:t>jk</a:t>
            </a:r>
            <a:r>
              <a:rPr lang="en-US" altLang="zh-CN" dirty="0" smtClean="0">
                <a:solidFill>
                  <a:schemeClr val="accent2"/>
                </a:solidFill>
                <a:ea typeface="SimSun" panose="02010600030101010101" pitchFamily="2" charset="-122"/>
              </a:rPr>
              <a:t>:</a:t>
            </a:r>
            <a:r>
              <a:rPr lang="en-US" altLang="zh-CN" dirty="0" smtClean="0">
                <a:ea typeface="SimSun" panose="02010600030101010101" pitchFamily="2" charset="-122"/>
              </a:rPr>
              <a:t> Storage cost of fragment </a:t>
            </a:r>
            <a:r>
              <a:rPr lang="en-US" altLang="zh-CN" i="1" dirty="0" smtClean="0">
                <a:ea typeface="SimSun" panose="02010600030101010101" pitchFamily="2" charset="-122"/>
              </a:rPr>
              <a:t>F</a:t>
            </a:r>
            <a:r>
              <a:rPr lang="en-US" altLang="zh-CN" i="1" baseline="-25000" dirty="0" smtClean="0">
                <a:ea typeface="SimSun" panose="02010600030101010101" pitchFamily="2" charset="-122"/>
              </a:rPr>
              <a:t>j</a:t>
            </a:r>
            <a:r>
              <a:rPr lang="en-US" altLang="zh-CN" i="1" dirty="0" smtClean="0">
                <a:ea typeface="SimSun" panose="02010600030101010101" pitchFamily="2" charset="-122"/>
              </a:rPr>
              <a:t> </a:t>
            </a:r>
            <a:r>
              <a:rPr lang="en-US" altLang="zh-CN" dirty="0" smtClean="0">
                <a:ea typeface="SimSun" panose="02010600030101010101" pitchFamily="2" charset="-122"/>
              </a:rPr>
              <a:t>at site </a:t>
            </a:r>
            <a:r>
              <a:rPr lang="en-US" altLang="zh-CN" i="1" dirty="0" err="1" smtClean="0">
                <a:ea typeface="SimSun" panose="02010600030101010101" pitchFamily="2" charset="-122"/>
              </a:rPr>
              <a:t>S</a:t>
            </a:r>
            <a:r>
              <a:rPr lang="en-US" altLang="zh-CN" i="1" baseline="-25000" dirty="0" err="1" smtClean="0">
                <a:ea typeface="SimSun" panose="02010600030101010101" pitchFamily="2" charset="-122"/>
              </a:rPr>
              <a:t>k</a:t>
            </a:r>
            <a:endParaRPr lang="en-US" altLang="zh-CN" i="1" baseline="-25000" dirty="0" smtClean="0">
              <a:ea typeface="SimSun" panose="02010600030101010101" pitchFamily="2" charset="-122"/>
            </a:endParaRPr>
          </a:p>
          <a:p>
            <a:pPr lvl="2">
              <a:buFont typeface="Wingdings" panose="05000000000000000000" pitchFamily="2" charset="2"/>
              <a:buNone/>
            </a:pPr>
            <a:r>
              <a:rPr lang="en-US" altLang="zh-CN" dirty="0" smtClean="0">
                <a:ea typeface="SimSun" panose="02010600030101010101" pitchFamily="2" charset="-122"/>
              </a:rPr>
              <a:t>(unit storage cost at </a:t>
            </a:r>
            <a:r>
              <a:rPr lang="en-US" altLang="zh-CN" i="1" dirty="0" err="1" smtClean="0">
                <a:ea typeface="SimSun" panose="02010600030101010101" pitchFamily="2" charset="-122"/>
              </a:rPr>
              <a:t>S</a:t>
            </a:r>
            <a:r>
              <a:rPr lang="en-US" altLang="zh-CN" i="1" baseline="-25000" dirty="0" err="1" smtClean="0">
                <a:ea typeface="SimSun" panose="02010600030101010101" pitchFamily="2" charset="-122"/>
              </a:rPr>
              <a:t>k</a:t>
            </a:r>
            <a:r>
              <a:rPr lang="en-US" altLang="zh-CN" dirty="0" smtClean="0">
                <a:ea typeface="SimSun" panose="02010600030101010101" pitchFamily="2" charset="-122"/>
              </a:rPr>
              <a:t>) * (size of </a:t>
            </a:r>
            <a:r>
              <a:rPr lang="en-US" altLang="zh-CN" i="1" dirty="0" smtClean="0">
                <a:ea typeface="SimSun" panose="02010600030101010101" pitchFamily="2" charset="-122"/>
              </a:rPr>
              <a:t>F</a:t>
            </a:r>
            <a:r>
              <a:rPr lang="en-US" altLang="zh-CN" i="1" baseline="-25000" dirty="0" smtClean="0">
                <a:ea typeface="SimSun" panose="02010600030101010101" pitchFamily="2" charset="-122"/>
              </a:rPr>
              <a:t>j</a:t>
            </a:r>
            <a:r>
              <a:rPr lang="en-US" altLang="zh-CN" dirty="0" smtClean="0">
                <a:ea typeface="SimSun" panose="02010600030101010101" pitchFamily="2" charset="-122"/>
              </a:rPr>
              <a:t>) * </a:t>
            </a:r>
            <a:r>
              <a:rPr lang="en-US" altLang="zh-CN" i="1" dirty="0" err="1" smtClean="0">
                <a:ea typeface="SimSun" panose="02010600030101010101" pitchFamily="2" charset="-122"/>
              </a:rPr>
              <a:t>x</a:t>
            </a:r>
            <a:r>
              <a:rPr lang="en-US" altLang="zh-CN" i="1" baseline="-25000" dirty="0" err="1" smtClean="0">
                <a:ea typeface="SimSun" panose="02010600030101010101" pitchFamily="2" charset="-122"/>
              </a:rPr>
              <a:t>jk</a:t>
            </a:r>
            <a:endParaRPr lang="en-US" altLang="zh-CN" i="1" baseline="-25000" dirty="0" smtClean="0">
              <a:ea typeface="SimSun" panose="02010600030101010101" pitchFamily="2" charset="-122"/>
            </a:endParaRPr>
          </a:p>
          <a:p>
            <a:pPr lvl="2">
              <a:buFont typeface="Wingdings" panose="05000000000000000000" pitchFamily="2" charset="2"/>
              <a:buNone/>
            </a:pPr>
            <a:endParaRPr lang="en-US" altLang="zh-CN" i="1" baseline="-25000" dirty="0" smtClean="0">
              <a:ea typeface="SimSun" panose="02010600030101010101" pitchFamily="2" charset="-122"/>
            </a:endParaRPr>
          </a:p>
          <a:p>
            <a:pPr lvl="1"/>
            <a:r>
              <a:rPr lang="en-US" altLang="zh-CN" dirty="0" err="1" smtClean="0">
                <a:solidFill>
                  <a:schemeClr val="accent2"/>
                </a:solidFill>
                <a:ea typeface="SimSun" panose="02010600030101010101" pitchFamily="2" charset="-122"/>
              </a:rPr>
              <a:t>QPC</a:t>
            </a:r>
            <a:r>
              <a:rPr lang="en-US" altLang="zh-CN" baseline="-25000" dirty="0" err="1" smtClean="0">
                <a:solidFill>
                  <a:schemeClr val="accent2"/>
                </a:solidFill>
                <a:ea typeface="SimSun" panose="02010600030101010101" pitchFamily="2" charset="-122"/>
              </a:rPr>
              <a:t>i:</a:t>
            </a:r>
            <a:r>
              <a:rPr lang="en-US" altLang="zh-CN" dirty="0" err="1" smtClean="0">
                <a:ea typeface="SimSun" panose="02010600030101010101" pitchFamily="2" charset="-122"/>
              </a:rPr>
              <a:t>Query</a:t>
            </a:r>
            <a:r>
              <a:rPr lang="en-US" altLang="zh-CN" dirty="0" smtClean="0">
                <a:ea typeface="SimSun" panose="02010600030101010101" pitchFamily="2" charset="-122"/>
              </a:rPr>
              <a:t> processing cost</a:t>
            </a:r>
          </a:p>
          <a:p>
            <a:pPr lvl="2">
              <a:buFont typeface="Wingdings" panose="05000000000000000000" pitchFamily="2" charset="2"/>
              <a:buNone/>
            </a:pPr>
            <a:r>
              <a:rPr lang="en-US" altLang="zh-CN" dirty="0" smtClean="0">
                <a:ea typeface="SimSun" panose="02010600030101010101" pitchFamily="2" charset="-122"/>
              </a:rPr>
              <a:t>processing component + transmission component</a:t>
            </a:r>
          </a:p>
          <a:p>
            <a:endParaRPr lang="zh-CN" altLang="en-US" dirty="0" smtClean="0">
              <a:ea typeface="SimSun" panose="02010600030101010101" pitchFamily="2" charset="-122"/>
            </a:endParaRPr>
          </a:p>
        </p:txBody>
      </p:sp>
      <p:sp>
        <p:nvSpPr>
          <p:cNvPr id="197636" name="Text Box 4"/>
          <p:cNvSpPr txBox="1">
            <a:spLocks noChangeArrowheads="1"/>
          </p:cNvSpPr>
          <p:nvPr/>
        </p:nvSpPr>
        <p:spPr bwMode="auto">
          <a:xfrm>
            <a:off x="2468563" y="5732463"/>
            <a:ext cx="22018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a:ea typeface="SimSun" panose="02010600030101010101" pitchFamily="2" charset="-122"/>
              </a:rPr>
              <a:t>QPC</a:t>
            </a:r>
            <a:r>
              <a:rPr lang="en-US" altLang="zh-CN" baseline="-25000">
                <a:ea typeface="SimSun" panose="02010600030101010101" pitchFamily="2" charset="-122"/>
              </a:rPr>
              <a:t>i</a:t>
            </a:r>
            <a:r>
              <a:rPr lang="en-US" altLang="zh-CN">
                <a:ea typeface="SimSun" panose="02010600030101010101" pitchFamily="2" charset="-122"/>
              </a:rPr>
              <a:t>=PC</a:t>
            </a:r>
            <a:r>
              <a:rPr lang="en-US" altLang="zh-CN" baseline="-25000">
                <a:ea typeface="SimSun" panose="02010600030101010101" pitchFamily="2" charset="-122"/>
              </a:rPr>
              <a:t>i</a:t>
            </a:r>
            <a:r>
              <a:rPr lang="en-US" altLang="zh-CN">
                <a:ea typeface="SimSun" panose="02010600030101010101" pitchFamily="2" charset="-122"/>
              </a:rPr>
              <a:t>+TC</a:t>
            </a:r>
            <a:r>
              <a:rPr lang="en-US" altLang="zh-CN" baseline="-25000">
                <a:ea typeface="SimSun" panose="02010600030101010101" pitchFamily="2" charset="-122"/>
              </a:rPr>
              <a:t>i</a:t>
            </a:r>
          </a:p>
        </p:txBody>
      </p:sp>
    </p:spTree>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smtClean="0">
                <a:ea typeface="SimSun" panose="02010600030101010101" pitchFamily="2" charset="-122"/>
              </a:rPr>
              <a:t>Vertical Fragmentation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26979" name="Rectangle 3"/>
          <p:cNvSpPr>
            <a:spLocks noGrp="1" noChangeArrowheads="1"/>
          </p:cNvSpPr>
          <p:nvPr>
            <p:ph type="body" idx="1"/>
          </p:nvPr>
        </p:nvSpPr>
        <p:spPr>
          <a:xfrm>
            <a:off x="269875" y="1450975"/>
            <a:ext cx="8104188" cy="4648200"/>
          </a:xfrm>
        </p:spPr>
        <p:txBody>
          <a:bodyPr/>
          <a:lstStyle/>
          <a:p>
            <a:pPr>
              <a:lnSpc>
                <a:spcPct val="100000"/>
              </a:lnSpc>
              <a:spcBef>
                <a:spcPts val="600"/>
              </a:spcBef>
            </a:pPr>
            <a:r>
              <a:rPr lang="en-US" altLang="zh-CN" dirty="0" smtClean="0">
                <a:ea typeface="SimSun" panose="02010600030101010101" pitchFamily="2" charset="-122"/>
              </a:rPr>
              <a:t>Two types of heuristic(</a:t>
            </a:r>
            <a:r>
              <a:rPr lang="zh-CN" altLang="en-US" dirty="0" smtClean="0">
                <a:ea typeface="楷体_GB2312" pitchFamily="49" charset="-122"/>
              </a:rPr>
              <a:t>启发式</a:t>
            </a:r>
            <a:r>
              <a:rPr lang="zh-CN" altLang="en-US" dirty="0" smtClean="0">
                <a:ea typeface="SimSun" panose="02010600030101010101" pitchFamily="2" charset="-122"/>
              </a:rPr>
              <a:t>) </a:t>
            </a:r>
            <a:r>
              <a:rPr lang="en-US" altLang="zh-CN" dirty="0" smtClean="0">
                <a:ea typeface="SimSun" panose="02010600030101010101" pitchFamily="2" charset="-122"/>
              </a:rPr>
              <a:t>approaches</a:t>
            </a:r>
          </a:p>
          <a:p>
            <a:pPr lvl="1">
              <a:lnSpc>
                <a:spcPct val="100000"/>
              </a:lnSpc>
              <a:spcBef>
                <a:spcPts val="600"/>
              </a:spcBef>
            </a:pPr>
            <a:r>
              <a:rPr lang="en-US" altLang="zh-CN" dirty="0" smtClean="0">
                <a:ea typeface="SimSun" panose="02010600030101010101" pitchFamily="2" charset="-122"/>
              </a:rPr>
              <a:t>Grouping(</a:t>
            </a:r>
            <a:r>
              <a:rPr lang="zh-CN" altLang="en-US" dirty="0" smtClean="0">
                <a:latin typeface="楷体_GB2312" pitchFamily="49" charset="-122"/>
                <a:ea typeface="楷体_GB2312" pitchFamily="49" charset="-122"/>
              </a:rPr>
              <a:t>组合方法/成组法</a:t>
            </a:r>
            <a:r>
              <a:rPr lang="zh-CN" altLang="en-US" dirty="0" smtClean="0">
                <a:ea typeface="SimSun" panose="02010600030101010101" pitchFamily="2" charset="-122"/>
              </a:rPr>
              <a:t>)</a:t>
            </a:r>
          </a:p>
          <a:p>
            <a:pPr lvl="2">
              <a:lnSpc>
                <a:spcPct val="100000"/>
              </a:lnSpc>
              <a:spcBef>
                <a:spcPts val="600"/>
              </a:spcBef>
            </a:pPr>
            <a:r>
              <a:rPr lang="en-US" altLang="zh-CN" dirty="0" smtClean="0">
                <a:ea typeface="SimSun" panose="02010600030101010101" pitchFamily="2" charset="-122"/>
              </a:rPr>
              <a:t>From a set of </a:t>
            </a:r>
            <a:r>
              <a:rPr lang="en-US" altLang="zh-CN" dirty="0" smtClean="0">
                <a:solidFill>
                  <a:schemeClr val="accent1"/>
                </a:solidFill>
                <a:ea typeface="SimSun" panose="02010600030101010101" pitchFamily="2" charset="-122"/>
              </a:rPr>
              <a:t>attributes to fragments</a:t>
            </a:r>
          </a:p>
          <a:p>
            <a:pPr lvl="3">
              <a:lnSpc>
                <a:spcPct val="100000"/>
              </a:lnSpc>
              <a:spcBef>
                <a:spcPts val="600"/>
              </a:spcBef>
            </a:pPr>
            <a:r>
              <a:rPr lang="en-US" altLang="zh-CN" dirty="0" smtClean="0">
                <a:latin typeface="Times New Roman" panose="02020603050405020304" pitchFamily="18" charset="0"/>
                <a:ea typeface="SimSun" panose="02010600030101010101" pitchFamily="2" charset="-122"/>
              </a:rPr>
              <a:t>starts by assigning each attribute to one fragment, and at each step, joins some of the fragments until </a:t>
            </a:r>
            <a:r>
              <a:rPr lang="en-US" altLang="zh-CN" dirty="0" smtClean="0">
                <a:solidFill>
                  <a:schemeClr val="accent2"/>
                </a:solidFill>
                <a:latin typeface="Times New Roman" panose="02020603050405020304" pitchFamily="18" charset="0"/>
                <a:ea typeface="SimSun" panose="02010600030101010101" pitchFamily="2" charset="-122"/>
              </a:rPr>
              <a:t>some criteria</a:t>
            </a:r>
            <a:r>
              <a:rPr lang="en-US" altLang="zh-CN" dirty="0" smtClean="0">
                <a:latin typeface="Times New Roman" panose="02020603050405020304" pitchFamily="18" charset="0"/>
                <a:ea typeface="SimSun" panose="02010600030101010101" pitchFamily="2" charset="-122"/>
              </a:rPr>
              <a:t> is satisfied</a:t>
            </a:r>
            <a:r>
              <a:rPr lang="en-US" altLang="zh-CN" b="0" dirty="0" smtClean="0">
                <a:latin typeface="Times New Roman" panose="02020603050405020304" pitchFamily="18" charset="0"/>
                <a:ea typeface="SimSun" panose="02010600030101010101" pitchFamily="2" charset="-122"/>
              </a:rPr>
              <a:t>.</a:t>
            </a:r>
            <a:r>
              <a:rPr lang="en-US" altLang="zh-CN" dirty="0" smtClean="0">
                <a:ea typeface="SimSun" panose="02010600030101010101" pitchFamily="2" charset="-122"/>
              </a:rPr>
              <a:t> </a:t>
            </a:r>
          </a:p>
          <a:p>
            <a:pPr lvl="1">
              <a:lnSpc>
                <a:spcPct val="100000"/>
              </a:lnSpc>
              <a:spcBef>
                <a:spcPts val="600"/>
              </a:spcBef>
            </a:pPr>
            <a:r>
              <a:rPr lang="en-US" altLang="zh-CN" dirty="0" smtClean="0">
                <a:ea typeface="SimSun" panose="02010600030101010101" pitchFamily="2" charset="-122"/>
              </a:rPr>
              <a:t>Splitting (</a:t>
            </a:r>
            <a:r>
              <a:rPr lang="zh-CN" altLang="en-US" dirty="0" smtClean="0">
                <a:latin typeface="楷体_GB2312" pitchFamily="49" charset="-122"/>
                <a:ea typeface="楷体_GB2312" pitchFamily="49" charset="-122"/>
              </a:rPr>
              <a:t>分离方法/分裂法</a:t>
            </a:r>
            <a:r>
              <a:rPr lang="en-US" altLang="zh-CN" dirty="0" smtClean="0">
                <a:ea typeface="SimSun" panose="02010600030101010101" pitchFamily="2" charset="-122"/>
              </a:rPr>
              <a:t>)</a:t>
            </a:r>
          </a:p>
          <a:p>
            <a:pPr lvl="2">
              <a:lnSpc>
                <a:spcPct val="100000"/>
              </a:lnSpc>
              <a:spcBef>
                <a:spcPts val="600"/>
              </a:spcBef>
            </a:pPr>
            <a:r>
              <a:rPr lang="en-US" altLang="zh-CN" dirty="0" smtClean="0">
                <a:ea typeface="SimSun" panose="02010600030101010101" pitchFamily="2" charset="-122"/>
              </a:rPr>
              <a:t>From an entire </a:t>
            </a:r>
            <a:r>
              <a:rPr lang="en-US" altLang="zh-CN" dirty="0" smtClean="0">
                <a:solidFill>
                  <a:schemeClr val="accent1"/>
                </a:solidFill>
                <a:ea typeface="SimSun" panose="02010600030101010101" pitchFamily="2" charset="-122"/>
              </a:rPr>
              <a:t>relation to fragments</a:t>
            </a:r>
          </a:p>
          <a:p>
            <a:pPr lvl="3">
              <a:lnSpc>
                <a:spcPct val="100000"/>
              </a:lnSpc>
              <a:spcBef>
                <a:spcPts val="600"/>
              </a:spcBef>
            </a:pPr>
            <a:r>
              <a:rPr lang="en-US" altLang="zh-CN" dirty="0" smtClean="0">
                <a:latin typeface="Times New Roman" panose="02020603050405020304" pitchFamily="18" charset="0"/>
                <a:ea typeface="SimSun" panose="02010600030101010101" pitchFamily="2" charset="-122"/>
              </a:rPr>
              <a:t>starts with a relation and decides on </a:t>
            </a:r>
            <a:r>
              <a:rPr lang="en-US" altLang="zh-CN" dirty="0" smtClean="0">
                <a:solidFill>
                  <a:schemeClr val="accent2"/>
                </a:solidFill>
                <a:latin typeface="Times New Roman" panose="02020603050405020304" pitchFamily="18" charset="0"/>
                <a:ea typeface="SimSun" panose="02010600030101010101" pitchFamily="2" charset="-122"/>
              </a:rPr>
              <a:t>beneficial </a:t>
            </a:r>
            <a:r>
              <a:rPr lang="en-US" altLang="zh-CN" dirty="0" err="1" smtClean="0">
                <a:solidFill>
                  <a:schemeClr val="accent2"/>
                </a:solidFill>
                <a:latin typeface="Times New Roman" panose="02020603050405020304" pitchFamily="18" charset="0"/>
                <a:ea typeface="SimSun" panose="02010600030101010101" pitchFamily="2" charset="-122"/>
              </a:rPr>
              <a:t>partitionings</a:t>
            </a:r>
            <a:r>
              <a:rPr lang="en-US" altLang="zh-CN" dirty="0" smtClean="0">
                <a:latin typeface="Times New Roman" panose="02020603050405020304" pitchFamily="18" charset="0"/>
                <a:ea typeface="SimSun" panose="02010600030101010101" pitchFamily="2" charset="-122"/>
              </a:rPr>
              <a:t> based on the access </a:t>
            </a:r>
            <a:r>
              <a:rPr lang="en-US" altLang="zh-CN" dirty="0" err="1" smtClean="0">
                <a:latin typeface="Times New Roman" panose="02020603050405020304" pitchFamily="18" charset="0"/>
                <a:ea typeface="SimSun" panose="02010600030101010101" pitchFamily="2" charset="-122"/>
              </a:rPr>
              <a:t>behaviour</a:t>
            </a:r>
            <a:r>
              <a:rPr lang="en-US" altLang="zh-CN" dirty="0" smtClean="0">
                <a:latin typeface="Times New Roman" panose="02020603050405020304" pitchFamily="18" charset="0"/>
                <a:ea typeface="SimSun" panose="02010600030101010101" pitchFamily="2" charset="-122"/>
              </a:rPr>
              <a:t> of applications to the attributes. </a:t>
            </a:r>
          </a:p>
          <a:p>
            <a:pPr>
              <a:lnSpc>
                <a:spcPct val="100000"/>
              </a:lnSpc>
              <a:spcBef>
                <a:spcPts val="600"/>
              </a:spcBef>
            </a:pPr>
            <a:r>
              <a:rPr lang="en-US" altLang="zh-CN" dirty="0" smtClean="0">
                <a:solidFill>
                  <a:schemeClr val="accent2"/>
                </a:solidFill>
                <a:ea typeface="SimSun" panose="02010600030101010101" pitchFamily="2" charset="-122"/>
              </a:rPr>
              <a:t>Overlapping(</a:t>
            </a:r>
            <a:r>
              <a:rPr lang="zh-CN" altLang="en-US" dirty="0" smtClean="0">
                <a:ea typeface="SimSun" panose="02010600030101010101" pitchFamily="2" charset="-122"/>
              </a:rPr>
              <a:t>部分重叠</a:t>
            </a:r>
            <a:r>
              <a:rPr lang="en-US" altLang="zh-CN" dirty="0" smtClean="0">
                <a:solidFill>
                  <a:schemeClr val="accent2"/>
                </a:solidFill>
                <a:ea typeface="SimSun" panose="02010600030101010101" pitchFamily="2" charset="-122"/>
              </a:rPr>
              <a:t>)/Non-overlapping </a:t>
            </a:r>
            <a:r>
              <a:rPr lang="en-US" altLang="zh-CN" dirty="0" smtClean="0">
                <a:ea typeface="SimSun" panose="02010600030101010101" pitchFamily="2" charset="-122"/>
              </a:rPr>
              <a:t>fragments</a:t>
            </a:r>
          </a:p>
          <a:p>
            <a:pPr lvl="1">
              <a:lnSpc>
                <a:spcPct val="100000"/>
              </a:lnSpc>
              <a:spcBef>
                <a:spcPts val="600"/>
              </a:spcBef>
            </a:pPr>
            <a:r>
              <a:rPr lang="en-US" altLang="zh-CN" dirty="0" smtClean="0">
                <a:ea typeface="SimSun" panose="02010600030101010101" pitchFamily="2" charset="-122"/>
              </a:rPr>
              <a:t>Not consider the </a:t>
            </a:r>
            <a:r>
              <a:rPr lang="en-US" altLang="zh-CN" dirty="0" smtClean="0">
                <a:solidFill>
                  <a:schemeClr val="accent2"/>
                </a:solidFill>
                <a:ea typeface="SimSun" panose="02010600030101010101" pitchFamily="2" charset="-122"/>
              </a:rPr>
              <a:t>replicated key</a:t>
            </a:r>
            <a:r>
              <a:rPr lang="en-US" altLang="zh-CN" dirty="0" smtClean="0">
                <a:ea typeface="SimSun" panose="02010600030101010101" pitchFamily="2" charset="-122"/>
              </a:rPr>
              <a:t> to be overlapping</a:t>
            </a:r>
          </a:p>
        </p:txBody>
      </p:sp>
    </p:spTree>
  </p:cSld>
  <p:clrMapOvr>
    <a:masterClrMapping/>
  </p:clrMapOvr>
  <p:transition>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ltLang="zh-CN" smtClean="0">
                <a:ea typeface="SimSun" panose="02010600030101010101" pitchFamily="2" charset="-122"/>
              </a:rPr>
              <a:t>Allocation Model</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98659" name="Rectangle 3"/>
          <p:cNvSpPr>
            <a:spLocks noGrp="1" noChangeArrowheads="1"/>
          </p:cNvSpPr>
          <p:nvPr>
            <p:ph type="body" idx="1"/>
          </p:nvPr>
        </p:nvSpPr>
        <p:spPr/>
        <p:txBody>
          <a:bodyPr/>
          <a:lstStyle/>
          <a:p>
            <a:r>
              <a:rPr lang="en-US" altLang="zh-CN" smtClean="0">
                <a:solidFill>
                  <a:schemeClr val="accent2"/>
                </a:solidFill>
                <a:ea typeface="SimSun" panose="02010600030101010101" pitchFamily="2" charset="-122"/>
              </a:rPr>
              <a:t>Query processing cost</a:t>
            </a:r>
            <a:r>
              <a:rPr lang="en-US" altLang="zh-CN" smtClean="0">
                <a:ea typeface="SimSun" panose="02010600030101010101" pitchFamily="2" charset="-122"/>
              </a:rPr>
              <a:t> for one application</a:t>
            </a:r>
          </a:p>
          <a:p>
            <a:pPr>
              <a:buFont typeface="Wingdings" panose="05000000000000000000" pitchFamily="2" charset="2"/>
              <a:buNone/>
            </a:pPr>
            <a:r>
              <a:rPr lang="en-US" altLang="zh-CN" smtClean="0">
                <a:latin typeface="MonotypeSorts" charset="0"/>
                <a:ea typeface="SimSun" panose="02010600030101010101" pitchFamily="2" charset="-122"/>
              </a:rPr>
              <a:t>①  </a:t>
            </a:r>
            <a:r>
              <a:rPr lang="en-US" altLang="zh-CN" smtClean="0">
                <a:ea typeface="SimSun" panose="02010600030101010101" pitchFamily="2" charset="-122"/>
              </a:rPr>
              <a:t>Processing component:</a:t>
            </a:r>
            <a:r>
              <a:rPr lang="en-US" altLang="zh-CN" smtClean="0">
                <a:solidFill>
                  <a:schemeClr val="accent2"/>
                </a:solidFill>
                <a:ea typeface="SimSun" panose="02010600030101010101" pitchFamily="2" charset="-122"/>
              </a:rPr>
              <a:t>PC</a:t>
            </a:r>
            <a:r>
              <a:rPr lang="en-US" altLang="zh-CN" baseline="-25000" smtClean="0">
                <a:solidFill>
                  <a:schemeClr val="accent2"/>
                </a:solidFill>
                <a:ea typeface="SimSun" panose="02010600030101010101" pitchFamily="2" charset="-122"/>
              </a:rPr>
              <a:t>i</a:t>
            </a:r>
          </a:p>
          <a:p>
            <a:pPr lvl="2"/>
            <a:r>
              <a:rPr lang="en-US" altLang="zh-CN" smtClean="0">
                <a:ea typeface="SimSun" panose="02010600030101010101" pitchFamily="2" charset="-122"/>
              </a:rPr>
              <a:t>access cost + </a:t>
            </a:r>
            <a:r>
              <a:rPr lang="en-US" altLang="zh-CN" smtClean="0">
                <a:solidFill>
                  <a:srgbClr val="FF0000"/>
                </a:solidFill>
                <a:ea typeface="SimSun" panose="02010600030101010101" pitchFamily="2" charset="-122"/>
              </a:rPr>
              <a:t>integrity enforcement cost + concurrency control cost</a:t>
            </a:r>
          </a:p>
          <a:p>
            <a:pPr lvl="1"/>
            <a:r>
              <a:rPr lang="en-US" altLang="zh-CN" smtClean="0">
                <a:ea typeface="SimSun" panose="02010600030101010101" pitchFamily="2" charset="-122"/>
              </a:rPr>
              <a:t>Access cost</a:t>
            </a:r>
          </a:p>
          <a:p>
            <a:pPr lvl="2">
              <a:buFont typeface="Wingdings" panose="05000000000000000000" pitchFamily="2" charset="2"/>
              <a:buNone/>
            </a:pPr>
            <a:r>
              <a:rPr lang="en-US" altLang="zh-CN" smtClean="0">
                <a:solidFill>
                  <a:schemeClr val="accent1"/>
                </a:solidFill>
                <a:latin typeface="SymbolMT" charset="-122"/>
                <a:ea typeface="SymbolMT" charset="-122"/>
              </a:rPr>
              <a:t>Σ</a:t>
            </a:r>
            <a:r>
              <a:rPr lang="en-US" altLang="zh-CN" baseline="-25000" smtClean="0">
                <a:solidFill>
                  <a:schemeClr val="accent1"/>
                </a:solidFill>
                <a:ea typeface="SimSun" panose="02010600030101010101" pitchFamily="2" charset="-122"/>
              </a:rPr>
              <a:t>all sites</a:t>
            </a:r>
            <a:r>
              <a:rPr lang="en-US" altLang="zh-CN" smtClean="0">
                <a:solidFill>
                  <a:schemeClr val="accent1"/>
                </a:solidFill>
                <a:latin typeface="SymbolMT" charset="-122"/>
                <a:ea typeface="SymbolMT" charset="-122"/>
              </a:rPr>
              <a:t>Σ</a:t>
            </a:r>
            <a:r>
              <a:rPr lang="en-US" altLang="zh-CN" baseline="-25000" smtClean="0">
                <a:solidFill>
                  <a:schemeClr val="accent1"/>
                </a:solidFill>
                <a:ea typeface="SimSun" panose="02010600030101010101" pitchFamily="2" charset="-122"/>
              </a:rPr>
              <a:t>all fragments</a:t>
            </a:r>
            <a:r>
              <a:rPr lang="en-US" altLang="zh-CN" smtClean="0">
                <a:solidFill>
                  <a:schemeClr val="accent1"/>
                </a:solidFill>
                <a:ea typeface="SimSun" panose="02010600030101010101" pitchFamily="2" charset="-122"/>
              </a:rPr>
              <a:t> (# of read accesses + </a:t>
            </a:r>
            <a:r>
              <a:rPr lang="en-US" altLang="zh-CN" smtClean="0">
                <a:solidFill>
                  <a:schemeClr val="accent2"/>
                </a:solidFill>
                <a:ea typeface="SimSun" panose="02010600030101010101" pitchFamily="2" charset="-122"/>
              </a:rPr>
              <a:t># of update accesses</a:t>
            </a:r>
            <a:r>
              <a:rPr lang="en-US" altLang="zh-CN" smtClean="0">
                <a:solidFill>
                  <a:schemeClr val="accent1"/>
                </a:solidFill>
                <a:ea typeface="SimSun" panose="02010600030101010101" pitchFamily="2" charset="-122"/>
              </a:rPr>
              <a:t>) * </a:t>
            </a:r>
            <a:r>
              <a:rPr lang="en-US" altLang="zh-CN" i="1" smtClean="0">
                <a:solidFill>
                  <a:schemeClr val="accent1"/>
                </a:solidFill>
                <a:ea typeface="SimSun" panose="02010600030101010101" pitchFamily="2" charset="-122"/>
              </a:rPr>
              <a:t>x</a:t>
            </a:r>
            <a:r>
              <a:rPr lang="en-US" altLang="zh-CN" i="1" baseline="-25000" smtClean="0">
                <a:solidFill>
                  <a:schemeClr val="accent1"/>
                </a:solidFill>
                <a:ea typeface="SimSun" panose="02010600030101010101" pitchFamily="2" charset="-122"/>
              </a:rPr>
              <a:t>ij</a:t>
            </a:r>
            <a:r>
              <a:rPr lang="en-US" altLang="zh-CN" i="1" smtClean="0">
                <a:solidFill>
                  <a:schemeClr val="accent1"/>
                </a:solidFill>
                <a:ea typeface="SimSun" panose="02010600030101010101" pitchFamily="2" charset="-122"/>
              </a:rPr>
              <a:t> </a:t>
            </a:r>
            <a:r>
              <a:rPr lang="en-US" altLang="zh-CN" smtClean="0">
                <a:solidFill>
                  <a:schemeClr val="accent1"/>
                </a:solidFill>
                <a:ea typeface="SimSun" panose="02010600030101010101" pitchFamily="2" charset="-122"/>
              </a:rPr>
              <a:t>* (local processing cost at a site)</a:t>
            </a:r>
          </a:p>
          <a:p>
            <a:pPr lvl="2"/>
            <a:r>
              <a:rPr lang="en-US" altLang="zh-CN" smtClean="0">
                <a:ea typeface="SimSun" panose="02010600030101010101" pitchFamily="2" charset="-122"/>
              </a:rPr>
              <a:t>simple assumption</a:t>
            </a:r>
          </a:p>
          <a:p>
            <a:pPr lvl="3"/>
            <a:r>
              <a:rPr lang="en-US" altLang="zh-CN" smtClean="0">
                <a:ea typeface="SimSun" panose="02010600030101010101" pitchFamily="2" charset="-122"/>
              </a:rPr>
              <a:t>read cost = update cost</a:t>
            </a:r>
          </a:p>
          <a:p>
            <a:pPr lvl="1"/>
            <a:r>
              <a:rPr lang="en-US" altLang="zh-CN" smtClean="0">
                <a:ea typeface="SimSun" panose="02010600030101010101" pitchFamily="2" charset="-122"/>
              </a:rPr>
              <a:t>Integrity enforcement costs(</a:t>
            </a:r>
            <a:r>
              <a:rPr lang="en-US" altLang="zh-CN" smtClean="0">
                <a:solidFill>
                  <a:schemeClr val="accent2"/>
                </a:solidFill>
                <a:ea typeface="SimSun" panose="02010600030101010101" pitchFamily="2" charset="-122"/>
              </a:rPr>
              <a:t>IE</a:t>
            </a:r>
            <a:r>
              <a:rPr lang="en-US" altLang="zh-CN" baseline="-25000" smtClean="0">
                <a:solidFill>
                  <a:schemeClr val="accent2"/>
                </a:solidFill>
                <a:ea typeface="SimSun" panose="02010600030101010101" pitchFamily="2" charset="-122"/>
              </a:rPr>
              <a:t>i</a:t>
            </a:r>
            <a:r>
              <a:rPr lang="en-US" altLang="zh-CN" smtClean="0">
                <a:ea typeface="SimSun" panose="02010600030101010101" pitchFamily="2" charset="-122"/>
              </a:rPr>
              <a:t>) and concurrency control costs (</a:t>
            </a:r>
            <a:r>
              <a:rPr lang="en-US" altLang="zh-CN" smtClean="0">
                <a:solidFill>
                  <a:schemeClr val="accent2"/>
                </a:solidFill>
                <a:ea typeface="SimSun" panose="02010600030101010101" pitchFamily="2" charset="-122"/>
              </a:rPr>
              <a:t>CC</a:t>
            </a:r>
            <a:r>
              <a:rPr lang="en-US" altLang="zh-CN" baseline="-25000" smtClean="0">
                <a:solidFill>
                  <a:schemeClr val="accent2"/>
                </a:solidFill>
                <a:ea typeface="SimSun" panose="02010600030101010101" pitchFamily="2" charset="-122"/>
              </a:rPr>
              <a:t>i</a:t>
            </a:r>
            <a:r>
              <a:rPr lang="en-US" altLang="zh-CN" smtClean="0">
                <a:ea typeface="SimSun" panose="02010600030101010101" pitchFamily="2" charset="-122"/>
              </a:rPr>
              <a:t>)</a:t>
            </a:r>
          </a:p>
          <a:p>
            <a:pPr lvl="2"/>
            <a:r>
              <a:rPr lang="en-US" altLang="zh-CN" smtClean="0">
                <a:ea typeface="SimSun" panose="02010600030101010101" pitchFamily="2" charset="-122"/>
              </a:rPr>
              <a:t>can be similarly calculated</a:t>
            </a:r>
            <a:endParaRPr lang="zh-CN" altLang="en-US"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ltLang="zh-CN" smtClean="0">
                <a:ea typeface="SimSun" panose="02010600030101010101" pitchFamily="2" charset="-122"/>
              </a:rPr>
              <a:t>Allocation Model</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99683" name="Rectangle 3"/>
          <p:cNvSpPr>
            <a:spLocks noGrp="1" noChangeArrowheads="1"/>
          </p:cNvSpPr>
          <p:nvPr>
            <p:ph type="body" idx="1"/>
          </p:nvPr>
        </p:nvSpPr>
        <p:spPr/>
        <p:txBody>
          <a:bodyPr/>
          <a:lstStyle/>
          <a:p>
            <a:r>
              <a:rPr lang="en-US" altLang="zh-CN" smtClean="0">
                <a:latin typeface="MonotypeSorts" charset="0"/>
                <a:ea typeface="SimSun" panose="02010600030101010101" pitchFamily="2" charset="-122"/>
              </a:rPr>
              <a:t>②</a:t>
            </a:r>
            <a:r>
              <a:rPr lang="en-US" altLang="zh-CN" smtClean="0">
                <a:ea typeface="SimSun" panose="02010600030101010101" pitchFamily="2" charset="-122"/>
              </a:rPr>
              <a:t> Transmission component: </a:t>
            </a:r>
            <a:r>
              <a:rPr lang="en-US" altLang="zh-CN" smtClean="0">
                <a:solidFill>
                  <a:schemeClr val="accent2"/>
                </a:solidFill>
                <a:ea typeface="SimSun" panose="02010600030101010101" pitchFamily="2" charset="-122"/>
              </a:rPr>
              <a:t>TC</a:t>
            </a:r>
            <a:r>
              <a:rPr lang="en-US" altLang="zh-CN" baseline="-25000" smtClean="0">
                <a:solidFill>
                  <a:schemeClr val="accent2"/>
                </a:solidFill>
                <a:ea typeface="SimSun" panose="02010600030101010101" pitchFamily="2" charset="-122"/>
              </a:rPr>
              <a:t>i</a:t>
            </a:r>
          </a:p>
          <a:p>
            <a:pPr lvl="2"/>
            <a:r>
              <a:rPr lang="en-US" altLang="zh-CN" smtClean="0">
                <a:ea typeface="SimSun" panose="02010600030101010101" pitchFamily="2" charset="-122"/>
              </a:rPr>
              <a:t>cost for updates + cost for retrievals</a:t>
            </a:r>
          </a:p>
          <a:p>
            <a:pPr lvl="1"/>
            <a:r>
              <a:rPr lang="en-US" altLang="zh-CN" smtClean="0">
                <a:ea typeface="SimSun" panose="02010600030101010101" pitchFamily="2" charset="-122"/>
              </a:rPr>
              <a:t>Cost of updates:</a:t>
            </a:r>
            <a:r>
              <a:rPr lang="en-US" altLang="zh-CN" smtClean="0">
                <a:solidFill>
                  <a:schemeClr val="accent2"/>
                </a:solidFill>
                <a:ea typeface="SimSun" panose="02010600030101010101" pitchFamily="2" charset="-122"/>
              </a:rPr>
              <a:t>TCU</a:t>
            </a:r>
            <a:r>
              <a:rPr lang="en-US" altLang="zh-CN" baseline="-25000" smtClean="0">
                <a:solidFill>
                  <a:schemeClr val="accent2"/>
                </a:solidFill>
                <a:ea typeface="SimSun" panose="02010600030101010101" pitchFamily="2" charset="-122"/>
              </a:rPr>
              <a:t>i</a:t>
            </a:r>
          </a:p>
          <a:p>
            <a:pPr lvl="1">
              <a:buFont typeface="Times New Roman" panose="02020603050405020304" pitchFamily="18" charset="0"/>
              <a:buNone/>
            </a:pPr>
            <a:r>
              <a:rPr lang="en-US" altLang="zh-CN" smtClean="0">
                <a:solidFill>
                  <a:schemeClr val="accent1"/>
                </a:solidFill>
                <a:latin typeface="SymbolMT" charset="-122"/>
                <a:ea typeface="SymbolMT" charset="-122"/>
              </a:rPr>
              <a:t>Σ</a:t>
            </a:r>
            <a:r>
              <a:rPr lang="en-US" altLang="zh-CN" baseline="-25000" smtClean="0">
                <a:solidFill>
                  <a:schemeClr val="accent1"/>
                </a:solidFill>
                <a:ea typeface="SimSun" panose="02010600030101010101" pitchFamily="2" charset="-122"/>
              </a:rPr>
              <a:t>all sites</a:t>
            </a:r>
            <a:r>
              <a:rPr lang="en-US" altLang="zh-CN" smtClean="0">
                <a:solidFill>
                  <a:schemeClr val="accent1"/>
                </a:solidFill>
                <a:latin typeface="SymbolMT" charset="-122"/>
                <a:ea typeface="SymbolMT" charset="-122"/>
              </a:rPr>
              <a:t>Σ</a:t>
            </a:r>
            <a:r>
              <a:rPr lang="en-US" altLang="zh-CN" baseline="-25000" smtClean="0">
                <a:solidFill>
                  <a:schemeClr val="accent1"/>
                </a:solidFill>
                <a:ea typeface="SimSun" panose="02010600030101010101" pitchFamily="2" charset="-122"/>
              </a:rPr>
              <a:t>all fragments</a:t>
            </a:r>
            <a:r>
              <a:rPr lang="en-US" altLang="zh-CN" smtClean="0">
                <a:solidFill>
                  <a:schemeClr val="accent1"/>
                </a:solidFill>
                <a:ea typeface="SimSun" panose="02010600030101010101" pitchFamily="2" charset="-122"/>
              </a:rPr>
              <a:t>(cost of update message) * </a:t>
            </a:r>
            <a:r>
              <a:rPr lang="en-US" altLang="zh-CN" i="1" smtClean="0">
                <a:solidFill>
                  <a:schemeClr val="accent1"/>
                </a:solidFill>
                <a:ea typeface="SimSun" panose="02010600030101010101" pitchFamily="2" charset="-122"/>
              </a:rPr>
              <a:t>x</a:t>
            </a:r>
            <a:r>
              <a:rPr lang="en-US" altLang="zh-CN" i="1" baseline="-25000" smtClean="0">
                <a:solidFill>
                  <a:schemeClr val="accent1"/>
                </a:solidFill>
                <a:ea typeface="SimSun" panose="02010600030101010101" pitchFamily="2" charset="-122"/>
              </a:rPr>
              <a:t>ij</a:t>
            </a:r>
            <a:r>
              <a:rPr lang="en-US" altLang="zh-CN" i="1" smtClean="0">
                <a:solidFill>
                  <a:schemeClr val="accent1"/>
                </a:solidFill>
                <a:ea typeface="SimSun" panose="02010600030101010101" pitchFamily="2" charset="-122"/>
              </a:rPr>
              <a:t> </a:t>
            </a:r>
            <a:r>
              <a:rPr lang="en-US" altLang="zh-CN" smtClean="0">
                <a:solidFill>
                  <a:schemeClr val="accent1"/>
                </a:solidFill>
                <a:ea typeface="SimSun" panose="02010600030101010101" pitchFamily="2" charset="-122"/>
              </a:rPr>
              <a:t>+</a:t>
            </a:r>
          </a:p>
          <a:p>
            <a:pPr lvl="1">
              <a:buFont typeface="Times New Roman" panose="02020603050405020304" pitchFamily="18" charset="0"/>
              <a:buNone/>
            </a:pPr>
            <a:r>
              <a:rPr lang="en-US" altLang="zh-CN" smtClean="0">
                <a:solidFill>
                  <a:schemeClr val="accent1"/>
                </a:solidFill>
                <a:latin typeface="SymbolMT" charset="-122"/>
                <a:ea typeface="SymbolMT" charset="-122"/>
              </a:rPr>
              <a:t>Σ</a:t>
            </a:r>
            <a:r>
              <a:rPr lang="en-US" altLang="zh-CN" baseline="-25000" smtClean="0">
                <a:solidFill>
                  <a:schemeClr val="accent1"/>
                </a:solidFill>
                <a:ea typeface="SimSun" panose="02010600030101010101" pitchFamily="2" charset="-122"/>
              </a:rPr>
              <a:t>all sites</a:t>
            </a:r>
            <a:r>
              <a:rPr lang="en-US" altLang="zh-CN" smtClean="0">
                <a:solidFill>
                  <a:schemeClr val="accent1"/>
                </a:solidFill>
                <a:latin typeface="SymbolMT" charset="-122"/>
                <a:ea typeface="SymbolMT" charset="-122"/>
              </a:rPr>
              <a:t>Σ</a:t>
            </a:r>
            <a:r>
              <a:rPr lang="en-US" altLang="zh-CN" baseline="-25000" smtClean="0">
                <a:solidFill>
                  <a:schemeClr val="accent1"/>
                </a:solidFill>
                <a:ea typeface="SimSun" panose="02010600030101010101" pitchFamily="2" charset="-122"/>
              </a:rPr>
              <a:t>all fragments</a:t>
            </a:r>
            <a:r>
              <a:rPr lang="en-US" altLang="zh-CN" smtClean="0">
                <a:solidFill>
                  <a:schemeClr val="accent1"/>
                </a:solidFill>
                <a:ea typeface="SimSun" panose="02010600030101010101" pitchFamily="2" charset="-122"/>
              </a:rPr>
              <a:t>(</a:t>
            </a:r>
            <a:r>
              <a:rPr lang="en-US" altLang="zh-CN" smtClean="0">
                <a:solidFill>
                  <a:schemeClr val="accent2"/>
                </a:solidFill>
                <a:ea typeface="SimSun" panose="02010600030101010101" pitchFamily="2" charset="-122"/>
              </a:rPr>
              <a:t>cost of acknowledgment</a:t>
            </a:r>
            <a:r>
              <a:rPr lang="en-US" altLang="zh-CN" smtClean="0">
                <a:solidFill>
                  <a:schemeClr val="accent1"/>
                </a:solidFill>
                <a:ea typeface="SimSun" panose="02010600030101010101" pitchFamily="2" charset="-122"/>
              </a:rPr>
              <a:t>) * </a:t>
            </a:r>
            <a:r>
              <a:rPr lang="en-US" altLang="zh-CN" i="1" smtClean="0">
                <a:solidFill>
                  <a:schemeClr val="accent1"/>
                </a:solidFill>
                <a:ea typeface="SimSun" panose="02010600030101010101" pitchFamily="2" charset="-122"/>
              </a:rPr>
              <a:t>x</a:t>
            </a:r>
            <a:r>
              <a:rPr lang="en-US" altLang="zh-CN" baseline="-25000" smtClean="0">
                <a:solidFill>
                  <a:schemeClr val="accent1"/>
                </a:solidFill>
                <a:ea typeface="SimSun" panose="02010600030101010101" pitchFamily="2" charset="-122"/>
              </a:rPr>
              <a:t>ij</a:t>
            </a:r>
          </a:p>
          <a:p>
            <a:pPr lvl="1"/>
            <a:endParaRPr lang="en-US" altLang="zh-CN" smtClean="0">
              <a:latin typeface="MonotypeSorts" charset="0"/>
              <a:ea typeface="SimSun" panose="02010600030101010101" pitchFamily="2" charset="-122"/>
            </a:endParaRPr>
          </a:p>
          <a:p>
            <a:pPr lvl="1"/>
            <a:r>
              <a:rPr lang="en-US" altLang="zh-CN" smtClean="0">
                <a:latin typeface="MonotypeSorts" charset="0"/>
                <a:ea typeface="SimSun" panose="02010600030101010101" pitchFamily="2" charset="-122"/>
              </a:rPr>
              <a:t>Cost </a:t>
            </a:r>
            <a:r>
              <a:rPr lang="en-US" altLang="zh-CN" smtClean="0">
                <a:ea typeface="SymbolMT" charset="-122"/>
              </a:rPr>
              <a:t>for retrieval: </a:t>
            </a:r>
            <a:r>
              <a:rPr lang="en-US" altLang="zh-CN" smtClean="0">
                <a:solidFill>
                  <a:schemeClr val="accent2"/>
                </a:solidFill>
                <a:ea typeface="SimSun" panose="02010600030101010101" pitchFamily="2" charset="-122"/>
              </a:rPr>
              <a:t>TCR</a:t>
            </a:r>
            <a:r>
              <a:rPr lang="en-US" altLang="zh-CN" baseline="-25000" smtClean="0">
                <a:solidFill>
                  <a:schemeClr val="accent2"/>
                </a:solidFill>
                <a:ea typeface="SimSun" panose="02010600030101010101" pitchFamily="2" charset="-122"/>
              </a:rPr>
              <a:t>i</a:t>
            </a:r>
            <a:endParaRPr lang="en-US" altLang="zh-CN" smtClean="0">
              <a:ea typeface="SymbolMT" charset="-122"/>
            </a:endParaRPr>
          </a:p>
          <a:p>
            <a:pPr lvl="1">
              <a:buFont typeface="Times New Roman" panose="02020603050405020304" pitchFamily="18" charset="0"/>
              <a:buNone/>
            </a:pPr>
            <a:r>
              <a:rPr lang="en-US" altLang="zh-CN" smtClean="0">
                <a:solidFill>
                  <a:schemeClr val="accent1"/>
                </a:solidFill>
                <a:latin typeface="SymbolMT" charset="-122"/>
                <a:ea typeface="SymbolMT" charset="-122"/>
              </a:rPr>
              <a:t>Σ</a:t>
            </a:r>
            <a:r>
              <a:rPr lang="en-US" altLang="zh-CN" baseline="-25000" smtClean="0">
                <a:solidFill>
                  <a:schemeClr val="accent1"/>
                </a:solidFill>
                <a:ea typeface="SimSun" panose="02010600030101010101" pitchFamily="2" charset="-122"/>
              </a:rPr>
              <a:t>all fragments</a:t>
            </a:r>
            <a:r>
              <a:rPr lang="en-US" altLang="zh-CN" smtClean="0">
                <a:solidFill>
                  <a:schemeClr val="accent1"/>
                </a:solidFill>
                <a:ea typeface="SimSun" panose="02010600030101010101" pitchFamily="2" charset="-122"/>
              </a:rPr>
              <a:t> </a:t>
            </a:r>
            <a:r>
              <a:rPr lang="en-US" altLang="zh-CN" smtClean="0">
                <a:solidFill>
                  <a:schemeClr val="accent2"/>
                </a:solidFill>
                <a:ea typeface="SimSun" panose="02010600030101010101" pitchFamily="2" charset="-122"/>
              </a:rPr>
              <a:t>min </a:t>
            </a:r>
            <a:r>
              <a:rPr lang="en-US" altLang="zh-CN" baseline="-25000" smtClean="0">
                <a:solidFill>
                  <a:schemeClr val="accent2"/>
                </a:solidFill>
                <a:ea typeface="SimSun" panose="02010600030101010101" pitchFamily="2" charset="-122"/>
              </a:rPr>
              <a:t>all sites</a:t>
            </a:r>
            <a:r>
              <a:rPr lang="en-US" altLang="zh-CN" smtClean="0">
                <a:solidFill>
                  <a:schemeClr val="accent2"/>
                </a:solidFill>
                <a:ea typeface="SimSun" panose="02010600030101010101" pitchFamily="2" charset="-122"/>
              </a:rPr>
              <a:t> </a:t>
            </a:r>
            <a:r>
              <a:rPr lang="en-US" altLang="zh-CN" smtClean="0">
                <a:solidFill>
                  <a:schemeClr val="accent1"/>
                </a:solidFill>
                <a:ea typeface="SimSun" panose="02010600030101010101" pitchFamily="2" charset="-122"/>
              </a:rPr>
              <a:t>(cost of retrieval request +</a:t>
            </a:r>
          </a:p>
          <a:p>
            <a:pPr lvl="2">
              <a:buFont typeface="Wingdings" panose="05000000000000000000" pitchFamily="2" charset="2"/>
              <a:buNone/>
            </a:pPr>
            <a:r>
              <a:rPr lang="en-US" altLang="zh-CN" smtClean="0">
                <a:solidFill>
                  <a:schemeClr val="accent2"/>
                </a:solidFill>
                <a:ea typeface="SimSun" panose="02010600030101010101" pitchFamily="2" charset="-122"/>
              </a:rPr>
              <a:t>cost of sending back the result</a:t>
            </a:r>
            <a:r>
              <a:rPr lang="en-US" altLang="zh-CN" smtClean="0">
                <a:solidFill>
                  <a:schemeClr val="accent1"/>
                </a:solidFill>
                <a:ea typeface="SimSun" panose="02010600030101010101" pitchFamily="2" charset="-122"/>
              </a:rPr>
              <a:t>) * </a:t>
            </a:r>
            <a:r>
              <a:rPr lang="en-US" altLang="zh-CN" i="1" smtClean="0">
                <a:solidFill>
                  <a:schemeClr val="accent1"/>
                </a:solidFill>
                <a:ea typeface="SimSun" panose="02010600030101010101" pitchFamily="2" charset="-122"/>
              </a:rPr>
              <a:t>x</a:t>
            </a:r>
            <a:r>
              <a:rPr lang="en-US" altLang="zh-CN" i="1" baseline="-25000" smtClean="0">
                <a:solidFill>
                  <a:schemeClr val="accent1"/>
                </a:solidFill>
                <a:ea typeface="SimSun" panose="02010600030101010101" pitchFamily="2" charset="-122"/>
              </a:rPr>
              <a:t>ij</a:t>
            </a:r>
          </a:p>
          <a:p>
            <a:endParaRPr lang="zh-CN" altLang="en-US" smtClean="0">
              <a:solidFill>
                <a:schemeClr val="accent1"/>
              </a:solidFill>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ltLang="zh-CN" smtClean="0">
                <a:ea typeface="SimSun" panose="02010600030101010101" pitchFamily="2" charset="-122"/>
              </a:rPr>
              <a:t>Allocation Model</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200707" name="Rectangle 3"/>
          <p:cNvSpPr>
            <a:spLocks noGrp="1" noChangeArrowheads="1"/>
          </p:cNvSpPr>
          <p:nvPr>
            <p:ph type="body" idx="1"/>
          </p:nvPr>
        </p:nvSpPr>
        <p:spPr/>
        <p:txBody>
          <a:bodyPr/>
          <a:lstStyle/>
          <a:p>
            <a:r>
              <a:rPr lang="en-US" altLang="zh-CN" smtClean="0">
                <a:solidFill>
                  <a:srgbClr val="000000"/>
                </a:solidFill>
                <a:ea typeface="SimSun" panose="02010600030101010101" pitchFamily="2" charset="-122"/>
              </a:rPr>
              <a:t>Constraints</a:t>
            </a:r>
          </a:p>
          <a:p>
            <a:pPr lvl="1"/>
            <a:r>
              <a:rPr lang="en-US" altLang="zh-CN" smtClean="0">
                <a:solidFill>
                  <a:srgbClr val="000000"/>
                </a:solidFill>
                <a:ea typeface="SimSun" panose="02010600030101010101" pitchFamily="2" charset="-122"/>
              </a:rPr>
              <a:t>Response time constraint</a:t>
            </a:r>
          </a:p>
          <a:p>
            <a:pPr lvl="2">
              <a:buFont typeface="Wingdings" panose="05000000000000000000" pitchFamily="2" charset="2"/>
              <a:buNone/>
            </a:pPr>
            <a:r>
              <a:rPr lang="en-US" altLang="zh-CN" smtClean="0">
                <a:solidFill>
                  <a:srgbClr val="FF0000"/>
                </a:solidFill>
                <a:ea typeface="SimSun" panose="02010600030101010101" pitchFamily="2" charset="-122"/>
              </a:rPr>
              <a:t>(execution time of a query) </a:t>
            </a:r>
            <a:r>
              <a:rPr lang="en-US" altLang="zh-CN" smtClean="0">
                <a:solidFill>
                  <a:srgbClr val="FF0000"/>
                </a:solidFill>
                <a:latin typeface="SymbolMT" charset="-122"/>
                <a:ea typeface="SymbolMT" charset="-122"/>
              </a:rPr>
              <a:t>≤ </a:t>
            </a:r>
            <a:r>
              <a:rPr lang="en-US" altLang="zh-CN" smtClean="0">
                <a:solidFill>
                  <a:srgbClr val="FF0000"/>
                </a:solidFill>
                <a:ea typeface="SimSun" panose="02010600030101010101" pitchFamily="2" charset="-122"/>
              </a:rPr>
              <a:t>(maximum allowable response time for that query)</a:t>
            </a:r>
          </a:p>
          <a:p>
            <a:pPr lvl="2"/>
            <a:endParaRPr lang="en-US" altLang="zh-CN" smtClean="0">
              <a:solidFill>
                <a:srgbClr val="000000"/>
              </a:solidFill>
              <a:ea typeface="SimSun" panose="02010600030101010101" pitchFamily="2" charset="-122"/>
            </a:endParaRPr>
          </a:p>
          <a:p>
            <a:pPr lvl="1"/>
            <a:r>
              <a:rPr lang="en-US" altLang="zh-CN" smtClean="0">
                <a:solidFill>
                  <a:srgbClr val="000000"/>
                </a:solidFill>
                <a:ea typeface="SimSun" panose="02010600030101010101" pitchFamily="2" charset="-122"/>
              </a:rPr>
              <a:t>Storage capacity constraint (for a site)</a:t>
            </a:r>
          </a:p>
          <a:p>
            <a:pPr lvl="2">
              <a:buFont typeface="Wingdings" panose="05000000000000000000" pitchFamily="2" charset="2"/>
              <a:buNone/>
            </a:pPr>
            <a:r>
              <a:rPr lang="en-US" altLang="zh-CN" smtClean="0">
                <a:solidFill>
                  <a:schemeClr val="accent2"/>
                </a:solidFill>
                <a:latin typeface="SymbolMT" charset="-122"/>
                <a:ea typeface="SymbolMT" charset="-122"/>
              </a:rPr>
              <a:t>Σ</a:t>
            </a:r>
            <a:r>
              <a:rPr lang="en-US" altLang="zh-CN" baseline="-25000" smtClean="0">
                <a:solidFill>
                  <a:schemeClr val="accent2"/>
                </a:solidFill>
                <a:ea typeface="SimSun" panose="02010600030101010101" pitchFamily="2" charset="-122"/>
              </a:rPr>
              <a:t>all fragments</a:t>
            </a:r>
            <a:r>
              <a:rPr lang="en-US" altLang="zh-CN" smtClean="0">
                <a:solidFill>
                  <a:schemeClr val="accent2"/>
                </a:solidFill>
                <a:ea typeface="SimSun" panose="02010600030101010101" pitchFamily="2" charset="-122"/>
              </a:rPr>
              <a:t> </a:t>
            </a:r>
            <a:r>
              <a:rPr lang="en-US" altLang="zh-CN" smtClean="0">
                <a:solidFill>
                  <a:schemeClr val="accent1"/>
                </a:solidFill>
                <a:ea typeface="SimSun" panose="02010600030101010101" pitchFamily="2" charset="-122"/>
              </a:rPr>
              <a:t>(storage requirement of a fragment at that site) </a:t>
            </a:r>
            <a:r>
              <a:rPr lang="en-US" altLang="zh-CN" smtClean="0">
                <a:solidFill>
                  <a:schemeClr val="accent1"/>
                </a:solidFill>
                <a:latin typeface="SymbolMT" charset="-122"/>
                <a:ea typeface="SymbolMT" charset="-122"/>
              </a:rPr>
              <a:t>≤</a:t>
            </a:r>
            <a:r>
              <a:rPr lang="en-US" altLang="zh-CN" smtClean="0">
                <a:solidFill>
                  <a:schemeClr val="accent1"/>
                </a:solidFill>
                <a:ea typeface="SimSun" panose="02010600030101010101" pitchFamily="2" charset="-122"/>
              </a:rPr>
              <a:t>(storage capacity at that site)</a:t>
            </a:r>
          </a:p>
          <a:p>
            <a:pPr lvl="1"/>
            <a:endParaRPr lang="en-US" altLang="zh-CN" smtClean="0">
              <a:solidFill>
                <a:srgbClr val="000000"/>
              </a:solidFill>
              <a:ea typeface="SimSun" panose="02010600030101010101" pitchFamily="2" charset="-122"/>
            </a:endParaRPr>
          </a:p>
          <a:p>
            <a:pPr lvl="1"/>
            <a:r>
              <a:rPr lang="en-US" altLang="zh-CN" smtClean="0">
                <a:solidFill>
                  <a:srgbClr val="000000"/>
                </a:solidFill>
                <a:ea typeface="SimSun" panose="02010600030101010101" pitchFamily="2" charset="-122"/>
              </a:rPr>
              <a:t>Processing capacity constraints (for a site)</a:t>
            </a:r>
          </a:p>
          <a:p>
            <a:pPr lvl="2">
              <a:buFont typeface="Wingdings" panose="05000000000000000000" pitchFamily="2" charset="2"/>
              <a:buNone/>
            </a:pPr>
            <a:r>
              <a:rPr lang="en-US" altLang="zh-CN" smtClean="0">
                <a:solidFill>
                  <a:schemeClr val="accent2"/>
                </a:solidFill>
                <a:latin typeface="SymbolMT" charset="-122"/>
                <a:ea typeface="SymbolMT" charset="-122"/>
              </a:rPr>
              <a:t>Σ</a:t>
            </a:r>
            <a:r>
              <a:rPr lang="en-US" altLang="zh-CN" baseline="-25000" smtClean="0">
                <a:solidFill>
                  <a:schemeClr val="accent2"/>
                </a:solidFill>
                <a:ea typeface="SimSun" panose="02010600030101010101" pitchFamily="2" charset="-122"/>
              </a:rPr>
              <a:t>all queries</a:t>
            </a:r>
            <a:r>
              <a:rPr lang="en-US" altLang="zh-CN" smtClean="0">
                <a:solidFill>
                  <a:schemeClr val="accent2"/>
                </a:solidFill>
                <a:ea typeface="SimSun" panose="02010600030101010101" pitchFamily="2" charset="-122"/>
              </a:rPr>
              <a:t> </a:t>
            </a:r>
            <a:r>
              <a:rPr lang="en-US" altLang="zh-CN" smtClean="0">
                <a:solidFill>
                  <a:schemeClr val="accent1"/>
                </a:solidFill>
                <a:ea typeface="SimSun" panose="02010600030101010101" pitchFamily="2" charset="-122"/>
              </a:rPr>
              <a:t>(processing load of a query at that site) </a:t>
            </a:r>
            <a:r>
              <a:rPr lang="en-US" altLang="zh-CN" smtClean="0">
                <a:solidFill>
                  <a:schemeClr val="accent1"/>
                </a:solidFill>
                <a:latin typeface="SymbolMT" charset="-122"/>
                <a:ea typeface="SymbolMT" charset="-122"/>
              </a:rPr>
              <a:t>≤</a:t>
            </a:r>
            <a:r>
              <a:rPr lang="en-US" altLang="zh-CN" smtClean="0">
                <a:solidFill>
                  <a:schemeClr val="accent1"/>
                </a:solidFill>
                <a:ea typeface="SimSun" panose="02010600030101010101" pitchFamily="2" charset="-122"/>
              </a:rPr>
              <a:t>(processing capacity of that site)</a:t>
            </a:r>
          </a:p>
          <a:p>
            <a:endParaRPr lang="zh-CN" altLang="en-US"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ltLang="zh-CN" smtClean="0">
                <a:solidFill>
                  <a:srgbClr val="0536D2"/>
                </a:solidFill>
                <a:ea typeface="SimSun" panose="02010600030101010101" pitchFamily="2" charset="-122"/>
              </a:rPr>
              <a:t>Solution methods</a:t>
            </a:r>
            <a:r>
              <a:rPr lang="en-US" altLang="zh-CN" sz="2400" smtClean="0">
                <a:solidFill>
                  <a:srgbClr val="0536D2"/>
                </a:solidFill>
                <a:ea typeface="SimSun" panose="02010600030101010101" pitchFamily="2" charset="-122"/>
              </a:rPr>
              <a:t>(cont’d</a:t>
            </a:r>
            <a:r>
              <a:rPr lang="en-US" altLang="zh-CN" sz="2400" smtClean="0">
                <a:ea typeface="SimSun" panose="02010600030101010101" pitchFamily="2" charset="-122"/>
              </a:rPr>
              <a:t>)</a:t>
            </a:r>
            <a:endParaRPr lang="zh-CN" altLang="en-US" sz="2400" smtClean="0">
              <a:ea typeface="SimSun" panose="02010600030101010101" pitchFamily="2" charset="-122"/>
            </a:endParaRPr>
          </a:p>
        </p:txBody>
      </p:sp>
      <p:sp>
        <p:nvSpPr>
          <p:cNvPr id="155651" name="Rectangle 3"/>
          <p:cNvSpPr>
            <a:spLocks noGrp="1" noChangeArrowheads="1"/>
          </p:cNvSpPr>
          <p:nvPr>
            <p:ph type="body" idx="1"/>
          </p:nvPr>
        </p:nvSpPr>
        <p:spPr>
          <a:xfrm>
            <a:off x="198438" y="1379538"/>
            <a:ext cx="8429625" cy="4786312"/>
          </a:xfrm>
        </p:spPr>
        <p:txBody>
          <a:bodyPr/>
          <a:lstStyle/>
          <a:p>
            <a:pPr>
              <a:defRPr/>
            </a:pPr>
            <a:r>
              <a:rPr lang="en-US" altLang="zh-CN" dirty="0" smtClean="0">
                <a:solidFill>
                  <a:srgbClr val="FF00FF"/>
                </a:solidFill>
                <a:latin typeface="MonotypeSorts" charset="0"/>
                <a:ea typeface="SimSun" pitchFamily="2" charset="-122"/>
              </a:rPr>
              <a:t> </a:t>
            </a:r>
            <a:r>
              <a:rPr lang="en-US" altLang="zh-CN" dirty="0" smtClean="0">
                <a:solidFill>
                  <a:srgbClr val="000000"/>
                </a:solidFill>
                <a:ea typeface="SimSun" pitchFamily="2" charset="-122"/>
              </a:rPr>
              <a:t>Solution methods</a:t>
            </a:r>
          </a:p>
          <a:p>
            <a:pPr lvl="3">
              <a:defRPr/>
            </a:pPr>
            <a:r>
              <a:rPr lang="en-US" altLang="zh-CN" dirty="0" smtClean="0">
                <a:solidFill>
                  <a:srgbClr val="000000"/>
                </a:solidFill>
                <a:ea typeface="SimSun" pitchFamily="2" charset="-122"/>
              </a:rPr>
              <a:t>FAP is NP-complete, DAP is also NP-complete</a:t>
            </a:r>
          </a:p>
          <a:p>
            <a:pPr lvl="1">
              <a:defRPr/>
            </a:pPr>
            <a:r>
              <a:rPr lang="en-US" altLang="zh-CN" dirty="0" smtClean="0">
                <a:solidFill>
                  <a:srgbClr val="000000"/>
                </a:solidFill>
                <a:ea typeface="SimSun" pitchFamily="2" charset="-122"/>
              </a:rPr>
              <a:t>Look for </a:t>
            </a:r>
            <a:r>
              <a:rPr lang="en-US" altLang="zh-CN" dirty="0" smtClean="0">
                <a:solidFill>
                  <a:schemeClr val="accent2"/>
                </a:solidFill>
                <a:ea typeface="SimSun" pitchFamily="2" charset="-122"/>
              </a:rPr>
              <a:t>heuristic methods  </a:t>
            </a:r>
            <a:r>
              <a:rPr lang="en-US" altLang="zh-CN" dirty="0" smtClean="0">
                <a:ea typeface="SimSun" pitchFamily="2" charset="-122"/>
              </a:rPr>
              <a:t>developed by operations researchers</a:t>
            </a:r>
            <a:r>
              <a:rPr lang="en-US" altLang="zh-CN" dirty="0" smtClean="0">
                <a:solidFill>
                  <a:schemeClr val="accent2"/>
                </a:solidFill>
                <a:ea typeface="SimSun" pitchFamily="2" charset="-122"/>
              </a:rPr>
              <a:t>:</a:t>
            </a:r>
            <a:endParaRPr lang="en-US" altLang="zh-CN" dirty="0" smtClean="0">
              <a:solidFill>
                <a:srgbClr val="000000"/>
              </a:solidFill>
              <a:ea typeface="SimSun" pitchFamily="2" charset="-122"/>
            </a:endParaRPr>
          </a:p>
          <a:p>
            <a:pPr lvl="2">
              <a:defRPr/>
            </a:pPr>
            <a:r>
              <a:rPr lang="en-US" altLang="zh-CN" dirty="0" smtClean="0">
                <a:solidFill>
                  <a:schemeClr val="accent6"/>
                </a:solidFill>
                <a:ea typeface="SimSun" pitchFamily="2" charset="-122"/>
              </a:rPr>
              <a:t>Knapsack problem solutions</a:t>
            </a:r>
            <a:r>
              <a:rPr lang="en-US" altLang="zh-CN" dirty="0" smtClean="0">
                <a:ea typeface="SimSun" pitchFamily="2" charset="-122"/>
              </a:rPr>
              <a:t>[</a:t>
            </a:r>
            <a:r>
              <a:rPr lang="en-US" altLang="zh-CN" dirty="0" err="1" smtClean="0">
                <a:ea typeface="SimSun" pitchFamily="2" charset="-122"/>
              </a:rPr>
              <a:t>Ceri</a:t>
            </a:r>
            <a:r>
              <a:rPr lang="en-US" altLang="zh-CN" dirty="0" smtClean="0">
                <a:ea typeface="SimSun" pitchFamily="2" charset="-122"/>
              </a:rPr>
              <a:t> et al., 1982]</a:t>
            </a:r>
            <a:endParaRPr lang="en-US" altLang="zh-CN" dirty="0" smtClean="0">
              <a:solidFill>
                <a:srgbClr val="000000"/>
              </a:solidFill>
              <a:ea typeface="SimSun" pitchFamily="2" charset="-122"/>
            </a:endParaRPr>
          </a:p>
          <a:p>
            <a:pPr lvl="2">
              <a:defRPr/>
            </a:pPr>
            <a:r>
              <a:rPr lang="en-US" altLang="zh-CN" dirty="0" smtClean="0">
                <a:solidFill>
                  <a:schemeClr val="accent6"/>
                </a:solidFill>
                <a:ea typeface="SimSun" pitchFamily="2" charset="-122"/>
              </a:rPr>
              <a:t>Branch and bound techniques[Fisher </a:t>
            </a:r>
            <a:r>
              <a:rPr lang="en-US" altLang="zh-CN" dirty="0" smtClean="0">
                <a:ea typeface="SimSun" pitchFamily="2" charset="-122"/>
              </a:rPr>
              <a:t>and </a:t>
            </a:r>
            <a:r>
              <a:rPr lang="en-US" altLang="zh-CN" dirty="0" err="1" smtClean="0">
                <a:ea typeface="SimSun" pitchFamily="2" charset="-122"/>
              </a:rPr>
              <a:t>Hochbaum</a:t>
            </a:r>
            <a:r>
              <a:rPr lang="en-US" altLang="zh-CN" dirty="0" smtClean="0">
                <a:ea typeface="SimSun" pitchFamily="2" charset="-122"/>
              </a:rPr>
              <a:t>, 1980]</a:t>
            </a:r>
            <a:endParaRPr lang="en-US" altLang="zh-CN" dirty="0" smtClean="0">
              <a:solidFill>
                <a:srgbClr val="000000"/>
              </a:solidFill>
              <a:ea typeface="SimSun" pitchFamily="2" charset="-122"/>
            </a:endParaRPr>
          </a:p>
          <a:p>
            <a:pPr lvl="2">
              <a:defRPr/>
            </a:pPr>
            <a:r>
              <a:rPr lang="en-US" altLang="zh-CN" dirty="0" smtClean="0">
                <a:solidFill>
                  <a:srgbClr val="000000"/>
                </a:solidFill>
                <a:ea typeface="SimSun" pitchFamily="2" charset="-122"/>
              </a:rPr>
              <a:t>Network flow problem solutions</a:t>
            </a:r>
            <a:r>
              <a:rPr lang="en-US" altLang="zh-CN" dirty="0" smtClean="0">
                <a:ea typeface="SimSun" pitchFamily="2" charset="-122"/>
              </a:rPr>
              <a:t>[Chang and Liu, 1982]</a:t>
            </a:r>
          </a:p>
          <a:p>
            <a:pPr lvl="2">
              <a:defRPr/>
            </a:pPr>
            <a:r>
              <a:rPr lang="en-US" altLang="zh-CN" dirty="0" smtClean="0">
                <a:ea typeface="SimSun" pitchFamily="2" charset="-122"/>
              </a:rPr>
              <a:t>Single commodity warehouse location (for FAP) [</a:t>
            </a:r>
            <a:r>
              <a:rPr lang="en-US" altLang="zh-CN" dirty="0" err="1" smtClean="0">
                <a:ea typeface="SimSun" pitchFamily="2" charset="-122"/>
              </a:rPr>
              <a:t>Ramamoorthy</a:t>
            </a:r>
            <a:r>
              <a:rPr lang="en-US" altLang="zh-CN" dirty="0" smtClean="0">
                <a:ea typeface="SimSun" pitchFamily="2" charset="-122"/>
              </a:rPr>
              <a:t> and </a:t>
            </a:r>
            <a:r>
              <a:rPr lang="en-US" altLang="zh-CN" dirty="0" err="1" smtClean="0">
                <a:ea typeface="SimSun" pitchFamily="2" charset="-122"/>
              </a:rPr>
              <a:t>Wah</a:t>
            </a:r>
            <a:r>
              <a:rPr lang="en-US" altLang="zh-CN" dirty="0" smtClean="0">
                <a:ea typeface="SimSun" pitchFamily="2" charset="-122"/>
              </a:rPr>
              <a:t>, 1983].</a:t>
            </a:r>
            <a:endParaRPr lang="en-US" altLang="zh-CN" dirty="0" smtClean="0">
              <a:solidFill>
                <a:srgbClr val="000000"/>
              </a:solidFill>
              <a:ea typeface="SimSun" pitchFamily="2" charset="-122"/>
            </a:endParaRPr>
          </a:p>
          <a:p>
            <a:pPr lvl="1">
              <a:defRPr/>
            </a:pPr>
            <a:r>
              <a:rPr lang="en-US" altLang="zh-CN" dirty="0" smtClean="0">
                <a:ea typeface="SimSun" pitchFamily="2" charset="-122"/>
              </a:rPr>
              <a:t>Other attempts to reduce the complexity of the problems</a:t>
            </a:r>
          </a:p>
          <a:p>
            <a:pPr lvl="2">
              <a:defRPr/>
            </a:pPr>
            <a:r>
              <a:rPr lang="en-US" altLang="zh-CN" dirty="0" smtClean="0">
                <a:ea typeface="SimSun" pitchFamily="2" charset="-122"/>
              </a:rPr>
              <a:t>costs and benefits in terms of query processing</a:t>
            </a:r>
          </a:p>
          <a:p>
            <a:pPr lvl="2">
              <a:defRPr/>
            </a:pPr>
            <a:r>
              <a:rPr lang="en-US" altLang="zh-CN" dirty="0" smtClean="0">
                <a:ea typeface="SimSun" pitchFamily="2" charset="-122"/>
              </a:rPr>
              <a:t>ignore replication at first and find an optimal non-replicated solution</a:t>
            </a:r>
            <a:endParaRPr lang="zh-CN" altLang="en-US" dirty="0" smtClean="0">
              <a:ea typeface="SimSun" pitchFamily="2" charset="-122"/>
            </a:endParaRPr>
          </a:p>
        </p:txBody>
      </p:sp>
    </p:spTree>
  </p:cSld>
  <p:clrMapOvr>
    <a:masterClrMapping/>
  </p:clrMapOvr>
  <p:transition>
    <p:pull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AU" altLang="zh-CN" smtClean="0">
                <a:ea typeface="SimSun" panose="02010600030101010101" pitchFamily="2" charset="-122"/>
              </a:rPr>
              <a:t>Outline</a:t>
            </a:r>
            <a:endParaRPr lang="en-US" altLang="zh-CN" smtClean="0">
              <a:ea typeface="SimSun" panose="02010600030101010101" pitchFamily="2" charset="-122"/>
            </a:endParaRPr>
          </a:p>
        </p:txBody>
      </p:sp>
      <p:sp>
        <p:nvSpPr>
          <p:cNvPr id="201731" name="Rectangle 3"/>
          <p:cNvSpPr>
            <a:spLocks noGrp="1" noChangeArrowheads="1"/>
          </p:cNvSpPr>
          <p:nvPr>
            <p:ph type="body" idx="1"/>
          </p:nvPr>
        </p:nvSpPr>
        <p:spPr>
          <a:xfrm>
            <a:off x="609600" y="1524000"/>
            <a:ext cx="7569200" cy="4364038"/>
          </a:xfrm>
        </p:spPr>
        <p:txBody>
          <a:bodyPr/>
          <a:lstStyle/>
          <a:p>
            <a:pPr>
              <a:lnSpc>
                <a:spcPct val="80000"/>
              </a:lnSpc>
              <a:buSzTx/>
              <a:buFont typeface="Wingdings" panose="05000000000000000000" pitchFamily="2" charset="2"/>
              <a:buChar char="n"/>
            </a:pPr>
            <a:r>
              <a:rPr lang="en-AU" altLang="zh-CN" dirty="0" smtClean="0">
                <a:solidFill>
                  <a:srgbClr val="000000"/>
                </a:solidFill>
                <a:ea typeface="SimSun" panose="02010600030101010101" pitchFamily="2" charset="-122"/>
              </a:rPr>
              <a:t> Introduction</a:t>
            </a:r>
          </a:p>
          <a:p>
            <a:pPr>
              <a:lnSpc>
                <a:spcPct val="80000"/>
              </a:lnSpc>
              <a:buSzTx/>
              <a:buFont typeface="Wingdings" panose="05000000000000000000" pitchFamily="2" charset="2"/>
              <a:buChar char="n"/>
            </a:pPr>
            <a:r>
              <a:rPr lang="en-AU" altLang="zh-CN" dirty="0" smtClean="0">
                <a:ea typeface="SimSun" panose="02010600030101010101" pitchFamily="2" charset="-122"/>
              </a:rPr>
              <a:t>Top-down Design Process</a:t>
            </a:r>
          </a:p>
          <a:p>
            <a:pPr>
              <a:lnSpc>
                <a:spcPct val="80000"/>
              </a:lnSpc>
              <a:buSzTx/>
              <a:buFont typeface="Wingdings" panose="05000000000000000000" pitchFamily="2" charset="2"/>
              <a:buChar char="n"/>
            </a:pPr>
            <a:r>
              <a:rPr lang="en-AU" altLang="zh-CN" dirty="0" smtClean="0">
                <a:solidFill>
                  <a:srgbClr val="000000"/>
                </a:solidFill>
                <a:ea typeface="SimSun" panose="02010600030101010101" pitchFamily="2" charset="-122"/>
              </a:rPr>
              <a:t> Distribution Design Issues</a:t>
            </a:r>
          </a:p>
          <a:p>
            <a:pPr>
              <a:lnSpc>
                <a:spcPct val="80000"/>
              </a:lnSpc>
              <a:buSzTx/>
              <a:buFont typeface="Wingdings" panose="05000000000000000000" pitchFamily="2" charset="2"/>
              <a:buChar char="n"/>
            </a:pPr>
            <a:r>
              <a:rPr lang="en-AU" altLang="zh-CN" dirty="0" smtClean="0">
                <a:solidFill>
                  <a:srgbClr val="000000"/>
                </a:solidFill>
                <a:ea typeface="SimSun" panose="02010600030101010101" pitchFamily="2" charset="-122"/>
              </a:rPr>
              <a:t> Data Fragmentation Design</a:t>
            </a:r>
          </a:p>
          <a:p>
            <a:pPr>
              <a:lnSpc>
                <a:spcPct val="80000"/>
              </a:lnSpc>
              <a:buClr>
                <a:schemeClr val="accent2"/>
              </a:buClr>
              <a:buSzTx/>
              <a:buFont typeface="Wingdings" panose="05000000000000000000" pitchFamily="2" charset="2"/>
              <a:buChar char="n"/>
            </a:pPr>
            <a:r>
              <a:rPr lang="en-AU" altLang="zh-CN" dirty="0" smtClean="0">
                <a:solidFill>
                  <a:schemeClr val="accent2"/>
                </a:solidFill>
                <a:ea typeface="SimSun" panose="02010600030101010101" pitchFamily="2" charset="-122"/>
              </a:rPr>
              <a:t> Data Allocation Design</a:t>
            </a:r>
          </a:p>
          <a:p>
            <a:pPr lvl="1">
              <a:lnSpc>
                <a:spcPct val="80000"/>
              </a:lnSpc>
              <a:buSzTx/>
              <a:buFont typeface="Wingdings" panose="05000000000000000000" pitchFamily="2" charset="2"/>
              <a:buChar char="u"/>
            </a:pPr>
            <a:r>
              <a:rPr lang="en-AU" altLang="zh-CN" dirty="0" smtClean="0">
                <a:ea typeface="SimSun" panose="02010600030101010101" pitchFamily="2" charset="-122"/>
              </a:rPr>
              <a:t>Introduction</a:t>
            </a:r>
          </a:p>
          <a:p>
            <a:pPr lvl="1">
              <a:lnSpc>
                <a:spcPct val="80000"/>
              </a:lnSpc>
              <a:buSzTx/>
              <a:buFont typeface="Wingdings" panose="05000000000000000000" pitchFamily="2" charset="2"/>
              <a:buChar char="u"/>
            </a:pPr>
            <a:r>
              <a:rPr lang="en-US" altLang="zh-CN" dirty="0" smtClean="0">
                <a:ea typeface="SimSun" panose="02010600030101010101" pitchFamily="2" charset="-122"/>
              </a:rPr>
              <a:t>Information Requirements</a:t>
            </a:r>
          </a:p>
          <a:p>
            <a:pPr lvl="1">
              <a:lnSpc>
                <a:spcPct val="80000"/>
              </a:lnSpc>
              <a:buSzTx/>
              <a:buFont typeface="Wingdings" panose="05000000000000000000" pitchFamily="2" charset="2"/>
              <a:buChar char="u"/>
            </a:pPr>
            <a:r>
              <a:rPr lang="en-US" altLang="zh-CN" dirty="0" smtClean="0">
                <a:ea typeface="SimSun" panose="02010600030101010101" pitchFamily="2" charset="-122"/>
              </a:rPr>
              <a:t>Allocation Models</a:t>
            </a:r>
          </a:p>
          <a:p>
            <a:pPr lvl="1">
              <a:lnSpc>
                <a:spcPct val="80000"/>
              </a:lnSpc>
              <a:buSzTx/>
              <a:buFont typeface="Wingdings" panose="05000000000000000000" pitchFamily="2" charset="2"/>
              <a:buChar char="u"/>
            </a:pPr>
            <a:r>
              <a:rPr lang="en-US" altLang="zh-CN" dirty="0">
                <a:solidFill>
                  <a:schemeClr val="accent2"/>
                </a:solidFill>
                <a:ea typeface="SimSun" panose="02010600030101010101" pitchFamily="2" charset="-122"/>
              </a:rPr>
              <a:t>Database </a:t>
            </a:r>
            <a:r>
              <a:rPr lang="en-US" altLang="zh-CN" dirty="0" err="1" smtClean="0">
                <a:solidFill>
                  <a:schemeClr val="accent2"/>
                </a:solidFill>
                <a:ea typeface="SimSun" panose="02010600030101010101" pitchFamily="2" charset="-122"/>
              </a:rPr>
              <a:t>Sharding</a:t>
            </a:r>
            <a:endParaRPr lang="en-AU" altLang="zh-CN" dirty="0" smtClean="0">
              <a:solidFill>
                <a:schemeClr val="accent2"/>
              </a:solidFill>
              <a:ea typeface="SimSun" panose="02010600030101010101" pitchFamily="2" charset="-122"/>
            </a:endParaRPr>
          </a:p>
          <a:p>
            <a:pPr>
              <a:lnSpc>
                <a:spcPct val="80000"/>
              </a:lnSpc>
              <a:buSzTx/>
              <a:buFont typeface="Wingdings" panose="05000000000000000000" pitchFamily="2" charset="2"/>
              <a:buChar char="n"/>
            </a:pPr>
            <a:r>
              <a:rPr lang="en-US" altLang="zh-CN" dirty="0" smtClean="0">
                <a:ea typeface="SimSun" panose="02010600030101010101" pitchFamily="2" charset="-122"/>
              </a:rPr>
              <a:t> Data Directory</a:t>
            </a:r>
          </a:p>
          <a:p>
            <a:pPr>
              <a:lnSpc>
                <a:spcPct val="80000"/>
              </a:lnSpc>
              <a:buSzTx/>
              <a:buFont typeface="Wingdings" panose="05000000000000000000" pitchFamily="2" charset="2"/>
              <a:buChar char="n"/>
            </a:pPr>
            <a:r>
              <a:rPr lang="en-US" altLang="zh-CN" dirty="0" smtClean="0">
                <a:ea typeface="SimSun" panose="02010600030101010101" pitchFamily="2" charset="-122"/>
              </a:rPr>
              <a:t>Summary</a:t>
            </a:r>
            <a:endParaRPr lang="en-AU" altLang="zh-CN" dirty="0"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标题 1"/>
          <p:cNvSpPr>
            <a:spLocks noGrp="1"/>
          </p:cNvSpPr>
          <p:nvPr>
            <p:ph type="title"/>
          </p:nvPr>
        </p:nvSpPr>
        <p:spPr>
          <a:xfrm>
            <a:off x="269875" y="139998"/>
            <a:ext cx="6282369" cy="827882"/>
          </a:xfrm>
        </p:spPr>
        <p:txBody>
          <a:bodyPr/>
          <a:lstStyle/>
          <a:p>
            <a:r>
              <a:rPr lang="en-US" altLang="zh-CN" dirty="0" smtClean="0">
                <a:ea typeface="SimSun" panose="02010600030101010101" pitchFamily="2" charset="-122"/>
              </a:rPr>
              <a:t>Database </a:t>
            </a:r>
            <a:r>
              <a:rPr lang="en-US" altLang="zh-CN" dirty="0" err="1" smtClean="0">
                <a:ea typeface="SimSun" panose="02010600030101010101" pitchFamily="2" charset="-122"/>
              </a:rPr>
              <a:t>Sharding</a:t>
            </a:r>
            <a:endParaRPr lang="zh-CN" altLang="en-US" dirty="0" smtClean="0">
              <a:ea typeface="SimSun" panose="02010600030101010101" pitchFamily="2" charset="-122"/>
            </a:endParaRPr>
          </a:p>
        </p:txBody>
      </p:sp>
      <p:sp>
        <p:nvSpPr>
          <p:cNvPr id="234499" name="内容占位符 2"/>
          <p:cNvSpPr>
            <a:spLocks noGrp="1"/>
          </p:cNvSpPr>
          <p:nvPr>
            <p:ph idx="1"/>
          </p:nvPr>
        </p:nvSpPr>
        <p:spPr/>
        <p:txBody>
          <a:bodyPr/>
          <a:lstStyle/>
          <a:p>
            <a:pPr>
              <a:defRPr/>
            </a:pPr>
            <a:r>
              <a:rPr lang="en-US" altLang="zh-CN" dirty="0" smtClean="0"/>
              <a:t>The term "</a:t>
            </a:r>
            <a:r>
              <a:rPr lang="en-US" altLang="zh-CN" dirty="0" err="1" smtClean="0">
                <a:solidFill>
                  <a:schemeClr val="accent6"/>
                </a:solidFill>
              </a:rPr>
              <a:t>sharding</a:t>
            </a:r>
            <a:r>
              <a:rPr lang="en-US" altLang="zh-CN" dirty="0" smtClean="0"/>
              <a:t>” was coined by Google and popularized through </a:t>
            </a:r>
            <a:r>
              <a:rPr lang="en-US" altLang="zh-CN" dirty="0" smtClean="0">
                <a:solidFill>
                  <a:schemeClr val="accent6"/>
                </a:solidFill>
              </a:rPr>
              <a:t>"</a:t>
            </a:r>
            <a:r>
              <a:rPr lang="en-US" altLang="zh-CN" dirty="0" smtClean="0">
                <a:solidFill>
                  <a:schemeClr val="accent6"/>
                </a:solidFill>
              </a:rPr>
              <a:t>Big Table" architecture</a:t>
            </a:r>
          </a:p>
          <a:p>
            <a:pPr lvl="1">
              <a:defRPr/>
            </a:pPr>
            <a:r>
              <a:rPr lang="en-US" altLang="zh-CN" dirty="0"/>
              <a:t>Database </a:t>
            </a:r>
            <a:r>
              <a:rPr lang="en-US" altLang="zh-CN" dirty="0" err="1"/>
              <a:t>sharding</a:t>
            </a:r>
            <a:r>
              <a:rPr lang="en-US" altLang="zh-CN" dirty="0"/>
              <a:t> can be simply defined as a "</a:t>
            </a:r>
            <a:r>
              <a:rPr lang="en-US" altLang="zh-CN" dirty="0">
                <a:solidFill>
                  <a:srgbClr val="FF0000"/>
                </a:solidFill>
              </a:rPr>
              <a:t>shared-nothing</a:t>
            </a:r>
            <a:r>
              <a:rPr lang="en-US" altLang="zh-CN" dirty="0"/>
              <a:t>" partitioning scheme for large databases across a number of </a:t>
            </a:r>
            <a:r>
              <a:rPr lang="en-US" altLang="zh-CN" dirty="0" smtClean="0"/>
              <a:t>servers.</a:t>
            </a:r>
            <a:endParaRPr lang="en-US" altLang="zh-CN" dirty="0"/>
          </a:p>
          <a:p>
            <a:pPr>
              <a:defRPr/>
            </a:pPr>
            <a:r>
              <a:rPr lang="en-US" altLang="zh-CN" dirty="0" smtClean="0"/>
              <a:t>However, the concept of "</a:t>
            </a:r>
            <a:r>
              <a:rPr lang="en-US" altLang="zh-CN" dirty="0" smtClean="0">
                <a:solidFill>
                  <a:schemeClr val="accent2"/>
                </a:solidFill>
              </a:rPr>
              <a:t>shared-nothing</a:t>
            </a:r>
            <a:r>
              <a:rPr lang="en-US" altLang="zh-CN" dirty="0" smtClean="0"/>
              <a:t>" database partitioning has been around for more than a decade and there have been many implementations during this period from in-house solutions to </a:t>
            </a:r>
            <a:r>
              <a:rPr lang="en-US" altLang="zh-CN" dirty="0" smtClean="0">
                <a:solidFill>
                  <a:schemeClr val="accent2"/>
                </a:solidFill>
              </a:rPr>
              <a:t>commercial database management tools</a:t>
            </a:r>
          </a:p>
          <a:p>
            <a:pPr>
              <a:defRPr/>
            </a:pPr>
            <a:r>
              <a:rPr lang="en-US" altLang="zh-CN" dirty="0" smtClean="0"/>
              <a:t>The business reasons for database </a:t>
            </a:r>
            <a:r>
              <a:rPr lang="en-US" altLang="zh-CN" dirty="0" err="1" smtClean="0"/>
              <a:t>sharding</a:t>
            </a:r>
            <a:r>
              <a:rPr lang="en-US" altLang="zh-CN" dirty="0" smtClean="0"/>
              <a:t> are also </a:t>
            </a:r>
            <a:r>
              <a:rPr lang="en-US" altLang="zh-CN" dirty="0" smtClean="0">
                <a:solidFill>
                  <a:srgbClr val="FF0000"/>
                </a:solidFill>
              </a:rPr>
              <a:t>driven by cost</a:t>
            </a:r>
            <a:r>
              <a:rPr lang="en-US" altLang="zh-CN" dirty="0" smtClean="0"/>
              <a:t>. </a:t>
            </a:r>
            <a:endParaRPr lang="zh-CN" altLang="en-US" dirty="0" smtClean="0">
              <a:ea typeface="SimSun" panose="02010600030101010101" pitchFamily="2" charset="-122"/>
            </a:endParaRPr>
          </a:p>
        </p:txBody>
      </p:sp>
    </p:spTree>
    <p:extLst>
      <p:ext uri="{BB962C8B-B14F-4D97-AF65-F5344CB8AC3E}">
        <p14:creationId xmlns:p14="http://schemas.microsoft.com/office/powerpoint/2010/main" val="1477200289"/>
      </p:ext>
    </p:extLst>
  </p:cSld>
  <p:clrMapOvr>
    <a:masterClrMapping/>
  </p:clrMapOvr>
  <p:transition>
    <p:pull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标题 1"/>
          <p:cNvSpPr>
            <a:spLocks noGrp="1"/>
          </p:cNvSpPr>
          <p:nvPr>
            <p:ph type="title"/>
          </p:nvPr>
        </p:nvSpPr>
        <p:spPr/>
        <p:txBody>
          <a:bodyPr/>
          <a:lstStyle/>
          <a:p>
            <a:r>
              <a:rPr lang="en-US" altLang="zh-CN" smtClean="0">
                <a:ea typeface="SimSun" panose="02010600030101010101" pitchFamily="2" charset="-122"/>
              </a:rPr>
              <a:t>Shards compared to horizontal partitioning</a:t>
            </a:r>
            <a:endParaRPr lang="zh-CN" altLang="en-US" smtClean="0">
              <a:ea typeface="SimSun" panose="02010600030101010101" pitchFamily="2" charset="-122"/>
            </a:endParaRPr>
          </a:p>
        </p:txBody>
      </p:sp>
      <p:sp>
        <p:nvSpPr>
          <p:cNvPr id="231427" name="内容占位符 2"/>
          <p:cNvSpPr>
            <a:spLocks noGrp="1"/>
          </p:cNvSpPr>
          <p:nvPr>
            <p:ph idx="1"/>
          </p:nvPr>
        </p:nvSpPr>
        <p:spPr/>
        <p:txBody>
          <a:bodyPr/>
          <a:lstStyle/>
          <a:p>
            <a:r>
              <a:rPr lang="en-US" altLang="zh-CN" sz="2000" dirty="0">
                <a:ea typeface="SimSun" panose="02010600030101010101" pitchFamily="2" charset="-122"/>
                <a:hlinkClick r:id="rId3" tooltip="Partition (database)"/>
              </a:rPr>
              <a:t>Horizontal partitioning</a:t>
            </a:r>
            <a:r>
              <a:rPr lang="en-US" altLang="zh-CN" sz="2000" dirty="0">
                <a:ea typeface="SimSun" panose="02010600030101010101" pitchFamily="2" charset="-122"/>
              </a:rPr>
              <a:t> splits tables by row, usually within a </a:t>
            </a:r>
            <a:r>
              <a:rPr lang="en-US" altLang="zh-CN" sz="2000" i="1" dirty="0">
                <a:ea typeface="SimSun" panose="02010600030101010101" pitchFamily="2" charset="-122"/>
              </a:rPr>
              <a:t>single</a:t>
            </a:r>
            <a:r>
              <a:rPr lang="en-US" altLang="zh-CN" sz="2000" dirty="0">
                <a:ea typeface="SimSun" panose="02010600030101010101" pitchFamily="2" charset="-122"/>
              </a:rPr>
              <a:t> instance of a </a:t>
            </a:r>
            <a:r>
              <a:rPr lang="en-US" altLang="zh-CN" sz="2000" dirty="0">
                <a:ea typeface="SimSun" panose="02010600030101010101" pitchFamily="2" charset="-122"/>
                <a:hlinkClick r:id="rId4" tooltip="Database schema"/>
              </a:rPr>
              <a:t>schema</a:t>
            </a:r>
            <a:r>
              <a:rPr lang="en-US" altLang="zh-CN" sz="2000" dirty="0">
                <a:ea typeface="SimSun" panose="02010600030101010101" pitchFamily="2" charset="-122"/>
              </a:rPr>
              <a:t> and a database server.</a:t>
            </a:r>
          </a:p>
          <a:p>
            <a:r>
              <a:rPr lang="en-US" altLang="zh-CN" sz="2000" dirty="0" err="1">
                <a:solidFill>
                  <a:schemeClr val="accent2"/>
                </a:solidFill>
                <a:ea typeface="SimSun" panose="02010600030101010101" pitchFamily="2" charset="-122"/>
              </a:rPr>
              <a:t>Sharding</a:t>
            </a:r>
            <a:r>
              <a:rPr lang="en-US" altLang="zh-CN" sz="2000" dirty="0">
                <a:solidFill>
                  <a:schemeClr val="accent2"/>
                </a:solidFill>
                <a:ea typeface="SimSun" panose="02010600030101010101" pitchFamily="2" charset="-122"/>
              </a:rPr>
              <a:t> goes beyond this</a:t>
            </a:r>
            <a:r>
              <a:rPr lang="en-US" altLang="zh-CN" sz="2000" dirty="0">
                <a:ea typeface="SimSun" panose="02010600030101010101" pitchFamily="2" charset="-122"/>
              </a:rPr>
              <a:t>: it partitions </a:t>
            </a:r>
            <a:r>
              <a:rPr lang="en-US" altLang="zh-CN" sz="2000" dirty="0" smtClean="0">
                <a:ea typeface="SimSun" panose="02010600030101010101" pitchFamily="2" charset="-122"/>
              </a:rPr>
              <a:t>tables </a:t>
            </a:r>
            <a:r>
              <a:rPr lang="en-US" altLang="zh-CN" sz="2000" dirty="0">
                <a:ea typeface="SimSun" panose="02010600030101010101" pitchFamily="2" charset="-122"/>
              </a:rPr>
              <a:t>in the same way, but it does this across </a:t>
            </a:r>
            <a:r>
              <a:rPr lang="en-US" altLang="zh-CN" sz="2000" i="1" dirty="0" smtClean="0">
                <a:solidFill>
                  <a:srgbClr val="FF0000"/>
                </a:solidFill>
                <a:ea typeface="SimSun" panose="02010600030101010101" pitchFamily="2" charset="-122"/>
              </a:rPr>
              <a:t>multiple</a:t>
            </a:r>
            <a:r>
              <a:rPr lang="en-US" altLang="zh-CN" sz="2000" dirty="0" smtClean="0">
                <a:solidFill>
                  <a:srgbClr val="FF0000"/>
                </a:solidFill>
                <a:ea typeface="SimSun" panose="02010600030101010101" pitchFamily="2" charset="-122"/>
              </a:rPr>
              <a:t> </a:t>
            </a:r>
            <a:r>
              <a:rPr lang="en-US" altLang="zh-CN" sz="2000" dirty="0">
                <a:solidFill>
                  <a:srgbClr val="FF0000"/>
                </a:solidFill>
                <a:ea typeface="SimSun" panose="02010600030101010101" pitchFamily="2" charset="-122"/>
              </a:rPr>
              <a:t>instances of the schema</a:t>
            </a:r>
            <a:r>
              <a:rPr lang="en-US" altLang="zh-CN" sz="2000" dirty="0">
                <a:ea typeface="SimSun" panose="02010600030101010101" pitchFamily="2" charset="-122"/>
              </a:rPr>
              <a:t>. </a:t>
            </a:r>
          </a:p>
          <a:p>
            <a:r>
              <a:rPr lang="en-US" altLang="zh-CN" sz="2000" dirty="0" smtClean="0">
                <a:ea typeface="SimSun" panose="02010600030101010101" pitchFamily="2" charset="-122"/>
              </a:rPr>
              <a:t>The obvious advantage would be that search load for the large partitioned table can now be split across multiple servers (logical or physical), not just multiple indexes on the same logical server.</a:t>
            </a:r>
          </a:p>
          <a:p>
            <a:endParaRPr lang="zh-CN" altLang="en-US" sz="2000" dirty="0" smtClean="0">
              <a:ea typeface="SimSun" panose="02010600030101010101" pitchFamily="2" charset="-122"/>
            </a:endParaRPr>
          </a:p>
        </p:txBody>
      </p:sp>
      <p:pic>
        <p:nvPicPr>
          <p:cNvPr id="231428"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734" y="3884414"/>
            <a:ext cx="7308262" cy="244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1588596"/>
      </p:ext>
    </p:extLst>
  </p:cSld>
  <p:clrMapOvr>
    <a:masterClrMapping/>
  </p:clrMapOvr>
  <p:transition>
    <p:pull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5"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7896" y="3278570"/>
            <a:ext cx="4998730" cy="29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476" name="标题 1"/>
          <p:cNvSpPr>
            <a:spLocks noGrp="1"/>
          </p:cNvSpPr>
          <p:nvPr>
            <p:ph type="title"/>
          </p:nvPr>
        </p:nvSpPr>
        <p:spPr/>
        <p:txBody>
          <a:bodyPr/>
          <a:lstStyle/>
          <a:p>
            <a:r>
              <a:rPr lang="en-US" altLang="zh-CN" smtClean="0">
                <a:ea typeface="SimSun" panose="02010600030101010101" pitchFamily="2" charset="-122"/>
              </a:rPr>
              <a:t>Database Sharding</a:t>
            </a:r>
            <a:endParaRPr lang="zh-CN" altLang="en-US" smtClean="0">
              <a:ea typeface="SimSun" panose="02010600030101010101" pitchFamily="2" charset="-122"/>
            </a:endParaRPr>
          </a:p>
        </p:txBody>
      </p:sp>
      <p:sp>
        <p:nvSpPr>
          <p:cNvPr id="233477" name="内容占位符 2"/>
          <p:cNvSpPr>
            <a:spLocks noGrp="1"/>
          </p:cNvSpPr>
          <p:nvPr>
            <p:ph idx="1"/>
          </p:nvPr>
        </p:nvSpPr>
        <p:spPr>
          <a:xfrm>
            <a:off x="195780" y="1482842"/>
            <a:ext cx="6164442" cy="3591457"/>
          </a:xfrm>
        </p:spPr>
        <p:txBody>
          <a:bodyPr/>
          <a:lstStyle/>
          <a:p>
            <a:r>
              <a:rPr lang="en-US" altLang="zh-CN" dirty="0" smtClean="0">
                <a:ea typeface="SimSun" panose="02010600030101010101" pitchFamily="2" charset="-122"/>
              </a:rPr>
              <a:t>MySQL </a:t>
            </a:r>
            <a:r>
              <a:rPr lang="en-US" altLang="zh-CN" dirty="0" err="1" smtClean="0">
                <a:ea typeface="SimSun" panose="02010600030101010101" pitchFamily="2" charset="-122"/>
              </a:rPr>
              <a:t>Sharding</a:t>
            </a:r>
            <a:endParaRPr lang="en-US" altLang="zh-CN" dirty="0" smtClean="0">
              <a:ea typeface="SimSun" panose="02010600030101010101" pitchFamily="2" charset="-122"/>
            </a:endParaRPr>
          </a:p>
          <a:p>
            <a:pPr lvl="1"/>
            <a:r>
              <a:rPr lang="en-US" altLang="zh-CN" dirty="0" smtClean="0">
                <a:ea typeface="SimSun" panose="02010600030101010101" pitchFamily="2" charset="-122"/>
              </a:rPr>
              <a:t>MySQL Fabric </a:t>
            </a:r>
            <a:r>
              <a:rPr lang="en-US" altLang="zh-CN" dirty="0" err="1" smtClean="0">
                <a:ea typeface="SimSun" panose="02010600030101010101" pitchFamily="2" charset="-122"/>
              </a:rPr>
              <a:t>Sharding</a:t>
            </a:r>
            <a:r>
              <a:rPr lang="en-US" altLang="zh-CN" dirty="0" smtClean="0">
                <a:ea typeface="SimSun" panose="02010600030101010101" pitchFamily="2" charset="-122"/>
              </a:rPr>
              <a:t> - Basic Architecture</a:t>
            </a:r>
          </a:p>
          <a:p>
            <a:pPr lvl="2"/>
            <a:r>
              <a:rPr lang="en-US" altLang="zh-CN" b="0" dirty="0" smtClean="0">
                <a:ea typeface="SimSun" panose="02010600030101010101" pitchFamily="2" charset="-122"/>
              </a:rPr>
              <a:t>Three types of nodes or processes</a:t>
            </a:r>
            <a:endParaRPr lang="en-US" altLang="zh-CN" dirty="0" smtClean="0">
              <a:ea typeface="SimSun" panose="02010600030101010101" pitchFamily="2" charset="-122"/>
            </a:endParaRPr>
          </a:p>
          <a:p>
            <a:endParaRPr lang="en-US" altLang="zh-CN" dirty="0" smtClean="0">
              <a:ea typeface="SimSun" panose="02010600030101010101" pitchFamily="2" charset="-122"/>
            </a:endParaRPr>
          </a:p>
          <a:p>
            <a:r>
              <a:rPr lang="en-US" altLang="zh-CN" dirty="0" smtClean="0">
                <a:ea typeface="SimSun" panose="02010600030101010101" pitchFamily="2" charset="-122"/>
              </a:rPr>
              <a:t>MongoDB </a:t>
            </a:r>
            <a:r>
              <a:rPr lang="en-US" altLang="zh-CN" dirty="0" err="1" smtClean="0">
                <a:ea typeface="SimSun" panose="02010600030101010101" pitchFamily="2" charset="-122"/>
              </a:rPr>
              <a:t>Sharding</a:t>
            </a:r>
            <a:endParaRPr lang="en-US" altLang="zh-CN" dirty="0" smtClean="0">
              <a:ea typeface="SimSun" panose="02010600030101010101" pitchFamily="2" charset="-122"/>
            </a:endParaRPr>
          </a:p>
          <a:p>
            <a:endParaRPr lang="en-US" altLang="zh-CN" dirty="0" smtClean="0">
              <a:ea typeface="SimSun" panose="02010600030101010101" pitchFamily="2" charset="-122"/>
            </a:endParaRPr>
          </a:p>
          <a:p>
            <a:endParaRPr lang="en-US" altLang="zh-CN" dirty="0" smtClean="0">
              <a:ea typeface="SimSun" panose="02010600030101010101" pitchFamily="2" charset="-122"/>
            </a:endParaRPr>
          </a:p>
          <a:p>
            <a:r>
              <a:rPr lang="en-US" altLang="zh-CN" dirty="0" smtClean="0">
                <a:ea typeface="SimSun" panose="02010600030101010101" pitchFamily="2" charset="-122"/>
              </a:rPr>
              <a:t>Azure SQL</a:t>
            </a:r>
          </a:p>
          <a:p>
            <a:endParaRPr lang="en-US" altLang="zh-CN" dirty="0">
              <a:ea typeface="SimSun" panose="02010600030101010101" pitchFamily="2" charset="-122"/>
            </a:endParaRPr>
          </a:p>
          <a:p>
            <a:r>
              <a:rPr lang="en-US" altLang="zh-CN" dirty="0">
                <a:solidFill>
                  <a:srgbClr val="FF0000"/>
                </a:solidFill>
                <a:ea typeface="SimSun" panose="02010600030101010101" pitchFamily="2" charset="-122"/>
              </a:rPr>
              <a:t>Oracle </a:t>
            </a:r>
            <a:r>
              <a:rPr lang="en-US" altLang="zh-CN" dirty="0" err="1">
                <a:solidFill>
                  <a:srgbClr val="FF0000"/>
                </a:solidFill>
                <a:ea typeface="SimSun" panose="02010600030101010101" pitchFamily="2" charset="-122"/>
              </a:rPr>
              <a:t>Sharding</a:t>
            </a:r>
            <a:endParaRPr lang="zh-CN" altLang="en-US" dirty="0" smtClean="0">
              <a:solidFill>
                <a:srgbClr val="FF0000"/>
              </a:solidFill>
              <a:ea typeface="SimSun" panose="02010600030101010101" pitchFamily="2" charset="-122"/>
            </a:endParaRPr>
          </a:p>
          <a:p>
            <a:endParaRPr lang="zh-CN" altLang="en-US" dirty="0" smtClean="0">
              <a:ea typeface="SimSun" panose="02010600030101010101" pitchFamily="2" charset="-122"/>
            </a:endParaRPr>
          </a:p>
        </p:txBody>
      </p:sp>
      <p:pic>
        <p:nvPicPr>
          <p:cNvPr id="233478"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1442" y="1244096"/>
            <a:ext cx="2201331" cy="1934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0354426"/>
      </p:ext>
    </p:extLst>
  </p:cSld>
  <p:clrMapOvr>
    <a:masterClrMapping/>
  </p:clrMapOvr>
  <p:transition>
    <p:pull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Oracle </a:t>
            </a:r>
            <a:r>
              <a:rPr lang="en-US" altLang="zh-CN" dirty="0" err="1" smtClean="0"/>
              <a:t>Sharding</a:t>
            </a:r>
            <a:endParaRPr lang="zh-CN" altLang="en-US" dirty="0"/>
          </a:p>
        </p:txBody>
      </p:sp>
      <p:sp>
        <p:nvSpPr>
          <p:cNvPr id="3" name="内容占位符 2"/>
          <p:cNvSpPr>
            <a:spLocks noGrp="1"/>
          </p:cNvSpPr>
          <p:nvPr>
            <p:ph idx="1"/>
          </p:nvPr>
        </p:nvSpPr>
        <p:spPr>
          <a:xfrm>
            <a:off x="262730" y="1724174"/>
            <a:ext cx="8215313" cy="4786312"/>
          </a:xfrm>
        </p:spPr>
        <p:txBody>
          <a:bodyPr/>
          <a:lstStyle/>
          <a:p>
            <a:r>
              <a:rPr lang="en-US" altLang="zh-CN" b="0" dirty="0" smtClean="0"/>
              <a:t>System-managed </a:t>
            </a:r>
            <a:r>
              <a:rPr lang="en-US" altLang="zh-CN" b="0" dirty="0" err="1"/>
              <a:t>sharding</a:t>
            </a:r>
            <a:r>
              <a:rPr lang="en-US" altLang="zh-CN" b="0" dirty="0"/>
              <a:t> </a:t>
            </a:r>
            <a:r>
              <a:rPr lang="en-US" altLang="zh-CN" b="0" dirty="0" smtClean="0"/>
              <a:t>(12c):</a:t>
            </a:r>
            <a:r>
              <a:rPr lang="zh-CN" altLang="en-US" b="0" dirty="0"/>
              <a:t>哈希水平分片</a:t>
            </a:r>
            <a:r>
              <a:rPr lang="zh-CN" altLang="en-US" b="0" dirty="0" smtClean="0"/>
              <a:t>，</a:t>
            </a:r>
            <a:endParaRPr lang="en-US" altLang="zh-CN" b="0" dirty="0" smtClean="0"/>
          </a:p>
          <a:p>
            <a:r>
              <a:rPr lang="en-US" altLang="zh-CN" b="0" dirty="0" smtClean="0"/>
              <a:t>Composite </a:t>
            </a:r>
            <a:r>
              <a:rPr lang="en-US" altLang="zh-CN" b="0" dirty="0" err="1" smtClean="0"/>
              <a:t>sharding</a:t>
            </a:r>
            <a:r>
              <a:rPr lang="en-US" altLang="zh-CN" b="0" dirty="0" smtClean="0"/>
              <a:t> (12c):</a:t>
            </a:r>
            <a:r>
              <a:rPr lang="zh-CN" altLang="en-US" b="0" dirty="0" smtClean="0"/>
              <a:t>先按列表</a:t>
            </a:r>
            <a:r>
              <a:rPr lang="zh-CN" altLang="en-US" b="0" dirty="0"/>
              <a:t>和范围分</a:t>
            </a:r>
            <a:r>
              <a:rPr lang="zh-CN" altLang="en-US" b="0" dirty="0" smtClean="0"/>
              <a:t>，后</a:t>
            </a:r>
            <a:r>
              <a:rPr lang="zh-CN" altLang="en-US" b="0" dirty="0"/>
              <a:t>按照哈希</a:t>
            </a:r>
            <a:r>
              <a:rPr lang="zh-CN" altLang="en-US" b="0" dirty="0" smtClean="0"/>
              <a:t>分</a:t>
            </a:r>
            <a:endParaRPr lang="en-US" altLang="zh-CN" b="0" dirty="0" smtClean="0"/>
          </a:p>
          <a:p>
            <a:r>
              <a:rPr lang="en-US" altLang="zh-CN" b="0" dirty="0"/>
              <a:t>User-defined </a:t>
            </a:r>
            <a:r>
              <a:rPr lang="en-US" altLang="zh-CN" b="0" dirty="0" err="1" smtClean="0"/>
              <a:t>Sharding</a:t>
            </a:r>
            <a:r>
              <a:rPr lang="en-US" altLang="zh-CN" b="0" dirty="0" smtClean="0"/>
              <a:t> (18c): </a:t>
            </a:r>
            <a:r>
              <a:rPr lang="zh-CN" altLang="en-US" b="0" dirty="0" smtClean="0"/>
              <a:t>更</a:t>
            </a:r>
            <a:r>
              <a:rPr lang="zh-CN" altLang="en-US" b="0" dirty="0"/>
              <a:t>灵活，如合规</a:t>
            </a:r>
            <a:r>
              <a:rPr lang="zh-CN" altLang="en-US" b="0" dirty="0" smtClean="0"/>
              <a:t>性</a:t>
            </a:r>
            <a:endParaRPr lang="en-US" altLang="zh-CN" b="0" dirty="0" smtClean="0"/>
          </a:p>
          <a:p>
            <a:r>
              <a:rPr lang="en-US" altLang="zh-CN" b="0" dirty="0" smtClean="0"/>
              <a:t>List item</a:t>
            </a:r>
            <a:r>
              <a:rPr lang="en-US" altLang="zh-CN" b="0" dirty="0"/>
              <a:t> (18c)</a:t>
            </a:r>
            <a:r>
              <a:rPr lang="en-US" altLang="zh-CN" b="0" dirty="0" smtClean="0"/>
              <a:t>: </a:t>
            </a:r>
            <a:r>
              <a:rPr lang="zh-CN" altLang="en-US" b="0" dirty="0" smtClean="0"/>
              <a:t>列表分片</a:t>
            </a:r>
            <a:endParaRPr lang="en-US" altLang="zh-CN" b="0" dirty="0" smtClean="0"/>
          </a:p>
          <a:p>
            <a:r>
              <a:rPr lang="en-US" altLang="zh-CN" b="0" dirty="0" smtClean="0"/>
              <a:t>PDB </a:t>
            </a:r>
            <a:r>
              <a:rPr lang="en-US" altLang="zh-CN" b="0" dirty="0" err="1" smtClean="0"/>
              <a:t>Sharding</a:t>
            </a:r>
            <a:r>
              <a:rPr lang="en-US" altLang="zh-CN" b="0" dirty="0"/>
              <a:t> (18c)</a:t>
            </a:r>
            <a:r>
              <a:rPr lang="en-US" altLang="zh-CN" b="0" dirty="0" smtClean="0"/>
              <a:t>: PDB</a:t>
            </a:r>
            <a:r>
              <a:rPr lang="zh-CN" altLang="en-US" b="0" dirty="0"/>
              <a:t>充当</a:t>
            </a:r>
            <a:r>
              <a:rPr lang="zh-CN" altLang="en-US" b="0" dirty="0" smtClean="0"/>
              <a:t>分片</a:t>
            </a:r>
            <a:endParaRPr lang="en-US" altLang="zh-CN" b="0" dirty="0" smtClean="0"/>
          </a:p>
          <a:p>
            <a:r>
              <a:rPr lang="en-US" altLang="zh-CN" b="0" dirty="0" smtClean="0"/>
              <a:t>RAC </a:t>
            </a:r>
            <a:r>
              <a:rPr lang="en-US" altLang="zh-CN" b="0" dirty="0" err="1" smtClean="0"/>
              <a:t>Sharding</a:t>
            </a:r>
            <a:r>
              <a:rPr lang="en-US" altLang="zh-CN" b="0" dirty="0"/>
              <a:t> (18c)</a:t>
            </a:r>
            <a:r>
              <a:rPr lang="zh-CN" altLang="en-US" b="0" dirty="0" smtClean="0"/>
              <a:t>：</a:t>
            </a:r>
            <a:r>
              <a:rPr lang="en-US" altLang="zh-CN" b="0" dirty="0" smtClean="0"/>
              <a:t>RAC</a:t>
            </a:r>
            <a:r>
              <a:rPr lang="zh-CN" altLang="en-US" b="0" dirty="0"/>
              <a:t>实例充当</a:t>
            </a:r>
            <a:r>
              <a:rPr lang="zh-CN" altLang="en-US" b="0" dirty="0" smtClean="0"/>
              <a:t>分片</a:t>
            </a:r>
            <a:endParaRPr lang="en-US" altLang="zh-CN" b="0" dirty="0" smtClean="0"/>
          </a:p>
          <a:p>
            <a:r>
              <a:rPr lang="en-US" altLang="zh-CN" b="0" dirty="0" smtClean="0"/>
              <a:t>JSON </a:t>
            </a:r>
            <a:r>
              <a:rPr lang="en-US" altLang="zh-CN" b="0" dirty="0"/>
              <a:t>&amp; Spatial capabilities and Multi-shard query </a:t>
            </a:r>
            <a:r>
              <a:rPr lang="en-US" altLang="zh-CN" b="0" dirty="0" smtClean="0"/>
              <a:t>enhancements</a:t>
            </a:r>
            <a:r>
              <a:rPr lang="en-US" altLang="zh-CN" b="0" dirty="0"/>
              <a:t> (18c)</a:t>
            </a:r>
            <a:endParaRPr lang="en-US" altLang="zh-CN" b="0" dirty="0" smtClean="0"/>
          </a:p>
          <a:p>
            <a:r>
              <a:rPr lang="en-US" altLang="zh-CN" b="0" dirty="0" err="1" smtClean="0"/>
              <a:t>Midtier</a:t>
            </a:r>
            <a:r>
              <a:rPr lang="en-US" altLang="zh-CN" b="0" dirty="0" smtClean="0"/>
              <a:t> </a:t>
            </a:r>
            <a:r>
              <a:rPr lang="en-US" altLang="zh-CN" b="0" dirty="0" err="1" smtClean="0"/>
              <a:t>Sharding</a:t>
            </a:r>
            <a:r>
              <a:rPr lang="en-US" altLang="zh-CN" b="0" dirty="0" smtClean="0"/>
              <a:t>:</a:t>
            </a:r>
            <a:r>
              <a:rPr lang="zh-CN" altLang="en-US" b="0" dirty="0" smtClean="0"/>
              <a:t>增加</a:t>
            </a:r>
            <a:r>
              <a:rPr lang="zh-CN" altLang="en-US" b="0" dirty="0"/>
              <a:t>了</a:t>
            </a:r>
            <a:r>
              <a:rPr lang="en-US" altLang="zh-CN" b="0" dirty="0"/>
              <a:t>web</a:t>
            </a:r>
            <a:r>
              <a:rPr lang="zh-CN" altLang="en-US" b="0" dirty="0"/>
              <a:t>和应用的分片，类似于</a:t>
            </a:r>
            <a:r>
              <a:rPr lang="zh-CN" altLang="en-US" b="0" dirty="0" smtClean="0"/>
              <a:t>泳道</a:t>
            </a:r>
            <a:endParaRPr lang="zh-CN" altLang="en-US" dirty="0"/>
          </a:p>
        </p:txBody>
      </p:sp>
      <p:sp>
        <p:nvSpPr>
          <p:cNvPr id="4" name="矩形 3"/>
          <p:cNvSpPr/>
          <p:nvPr/>
        </p:nvSpPr>
        <p:spPr>
          <a:xfrm>
            <a:off x="293635" y="1296637"/>
            <a:ext cx="7102848" cy="338554"/>
          </a:xfrm>
          <a:prstGeom prst="rect">
            <a:avLst/>
          </a:prstGeom>
        </p:spPr>
        <p:txBody>
          <a:bodyPr wrap="square">
            <a:spAutoFit/>
          </a:bodyPr>
          <a:lstStyle/>
          <a:p>
            <a:r>
              <a:rPr lang="en-US" altLang="zh-CN" dirty="0"/>
              <a:t>https://blog.csdn.net/stevensxiao/article/details/86589326</a:t>
            </a:r>
          </a:p>
        </p:txBody>
      </p:sp>
      <p:sp>
        <p:nvSpPr>
          <p:cNvPr id="5" name="矩形 4"/>
          <p:cNvSpPr/>
          <p:nvPr/>
        </p:nvSpPr>
        <p:spPr>
          <a:xfrm>
            <a:off x="-35627" y="6044654"/>
            <a:ext cx="8592252" cy="338554"/>
          </a:xfrm>
          <a:prstGeom prst="rect">
            <a:avLst/>
          </a:prstGeom>
        </p:spPr>
        <p:txBody>
          <a:bodyPr wrap="square">
            <a:spAutoFit/>
          </a:bodyPr>
          <a:lstStyle/>
          <a:p>
            <a:r>
              <a:rPr lang="zh-CN" altLang="en-US" dirty="0">
                <a:solidFill>
                  <a:srgbClr val="FF0000"/>
                </a:solidFill>
              </a:rPr>
              <a:t>https://docs.oracle.com/en/database/oracle/oracle-database/19/shard/sharding-overview.</a:t>
            </a:r>
            <a:r>
              <a:rPr lang="zh-CN" altLang="en-US" dirty="0" smtClean="0">
                <a:solidFill>
                  <a:srgbClr val="FF0000"/>
                </a:solidFill>
              </a:rPr>
              <a:t>html</a:t>
            </a:r>
            <a:endParaRPr lang="zh-CN" altLang="en-US" dirty="0">
              <a:solidFill>
                <a:srgbClr val="FF0000"/>
              </a:solidFill>
            </a:endParaRPr>
          </a:p>
        </p:txBody>
      </p:sp>
    </p:spTree>
    <p:extLst>
      <p:ext uri="{BB962C8B-B14F-4D97-AF65-F5344CB8AC3E}">
        <p14:creationId xmlns:p14="http://schemas.microsoft.com/office/powerpoint/2010/main" val="3199221569"/>
      </p:ext>
    </p:extLst>
  </p:cSld>
  <p:clrMapOvr>
    <a:masterClrMapping/>
  </p:clrMapOvr>
  <p:transition>
    <p:pull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Oracle RAC &amp; Oracle </a:t>
            </a:r>
            <a:r>
              <a:rPr lang="en-US" altLang="zh-CN" dirty="0" err="1" smtClean="0"/>
              <a:t>Sharding</a:t>
            </a:r>
            <a:endParaRPr lang="zh-CN" altLang="en-US" dirty="0"/>
          </a:p>
        </p:txBody>
      </p:sp>
      <p:sp>
        <p:nvSpPr>
          <p:cNvPr id="3" name="内容占位符 2"/>
          <p:cNvSpPr>
            <a:spLocks noGrp="1"/>
          </p:cNvSpPr>
          <p:nvPr>
            <p:ph idx="1"/>
          </p:nvPr>
        </p:nvSpPr>
        <p:spPr>
          <a:xfrm>
            <a:off x="269875" y="1379538"/>
            <a:ext cx="8031807" cy="848692"/>
          </a:xfrm>
        </p:spPr>
        <p:txBody>
          <a:bodyPr/>
          <a:lstStyle/>
          <a:p>
            <a:r>
              <a:rPr lang="en-AU" altLang="zh-CN" sz="2000" i="1" dirty="0">
                <a:solidFill>
                  <a:schemeClr val="accent6"/>
                </a:solidFill>
              </a:rPr>
              <a:t>http://www.oracle.com/technetwork/database/availability/oraclesharding-whitepaper-3675509.pd</a:t>
            </a:r>
            <a:endParaRPr lang="zh-CN" altLang="en-US" sz="2000" dirty="0">
              <a:solidFill>
                <a:schemeClr val="accent6"/>
              </a:solidFill>
            </a:endParaRPr>
          </a:p>
        </p:txBody>
      </p:sp>
      <p:pic>
        <p:nvPicPr>
          <p:cNvPr id="4" name="Content Placeholder 3">
            <a:extLst>
              <a:ext uri="{FF2B5EF4-FFF2-40B4-BE49-F238E27FC236}">
                <a16:creationId xmlns:a16="http://schemas.microsoft.com/office/drawing/2014/main" id="{6607A1EF-4555-485E-846A-9017DA5BD30C}"/>
              </a:ext>
            </a:extLst>
          </p:cNvPr>
          <p:cNvPicPr>
            <a:picLocks noChangeAspect="1"/>
          </p:cNvPicPr>
          <p:nvPr/>
        </p:nvPicPr>
        <p:blipFill>
          <a:blip r:embed="rId2"/>
          <a:stretch>
            <a:fillRect/>
          </a:stretch>
        </p:blipFill>
        <p:spPr bwMode="auto">
          <a:xfrm>
            <a:off x="211607" y="2424370"/>
            <a:ext cx="8511347" cy="334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378239136"/>
      </p:ext>
    </p:extLst>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zh-CN" smtClean="0">
                <a:ea typeface="SimSun" panose="02010600030101010101" pitchFamily="2" charset="-122"/>
              </a:rPr>
              <a:t>Vertical Fragmentation</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29027" name="Rectangle 3"/>
          <p:cNvSpPr>
            <a:spLocks noGrp="1" noChangeArrowheads="1"/>
          </p:cNvSpPr>
          <p:nvPr>
            <p:ph type="body" idx="1"/>
          </p:nvPr>
        </p:nvSpPr>
        <p:spPr>
          <a:xfrm>
            <a:off x="381000" y="1524000"/>
            <a:ext cx="7772400" cy="3276600"/>
          </a:xfrm>
        </p:spPr>
        <p:txBody>
          <a:bodyPr/>
          <a:lstStyle/>
          <a:p>
            <a:r>
              <a:rPr lang="en-US" altLang="zh-CN" dirty="0" smtClean="0">
                <a:ea typeface="SimSun" panose="02010600030101010101" pitchFamily="2" charset="-122"/>
              </a:rPr>
              <a:t>Information requirements</a:t>
            </a:r>
          </a:p>
          <a:p>
            <a:pPr lvl="1"/>
            <a:r>
              <a:rPr lang="en-US" altLang="zh-CN" dirty="0" smtClean="0">
                <a:solidFill>
                  <a:srgbClr val="0536D2"/>
                </a:solidFill>
                <a:ea typeface="SimSun" panose="02010600030101010101" pitchFamily="2" charset="-122"/>
              </a:rPr>
              <a:t>Attribute affinity</a:t>
            </a:r>
            <a:r>
              <a:rPr lang="en-US" altLang="zh-CN" dirty="0" smtClean="0">
                <a:ea typeface="SimSun" panose="02010600030101010101" pitchFamily="2" charset="-122"/>
              </a:rPr>
              <a:t>(</a:t>
            </a:r>
            <a:r>
              <a:rPr lang="zh-CN" altLang="en-US" dirty="0" smtClean="0">
                <a:ea typeface="楷体_GB2312" pitchFamily="49" charset="-122"/>
              </a:rPr>
              <a:t>耦合度</a:t>
            </a:r>
            <a:r>
              <a:rPr lang="zh-CN" altLang="en-US" dirty="0" smtClean="0">
                <a:ea typeface="SimSun" panose="02010600030101010101" pitchFamily="2" charset="-122"/>
              </a:rPr>
              <a:t>) </a:t>
            </a:r>
            <a:r>
              <a:rPr lang="en-US" altLang="zh-CN" dirty="0" smtClean="0">
                <a:solidFill>
                  <a:schemeClr val="accent2"/>
                </a:solidFill>
                <a:ea typeface="SimSun" panose="02010600030101010101" pitchFamily="2" charset="-122"/>
              </a:rPr>
              <a:t>measure</a:t>
            </a:r>
            <a:endParaRPr lang="zh-CN" altLang="en-US" dirty="0" smtClean="0">
              <a:ea typeface="SimSun" panose="02010600030101010101" pitchFamily="2" charset="-122"/>
            </a:endParaRPr>
          </a:p>
          <a:p>
            <a:pPr lvl="2"/>
            <a:r>
              <a:rPr lang="en-US" altLang="zh-CN" dirty="0" smtClean="0">
                <a:ea typeface="SimSun" panose="02010600030101010101" pitchFamily="2" charset="-122"/>
              </a:rPr>
              <a:t>indicating how </a:t>
            </a:r>
            <a:r>
              <a:rPr lang="en-US" altLang="zh-CN" dirty="0" smtClean="0">
                <a:solidFill>
                  <a:schemeClr val="accent2"/>
                </a:solidFill>
                <a:ea typeface="SimSun" panose="02010600030101010101" pitchFamily="2" charset="-122"/>
              </a:rPr>
              <a:t>closely</a:t>
            </a:r>
            <a:r>
              <a:rPr lang="en-US" altLang="zh-CN" dirty="0" smtClean="0">
                <a:ea typeface="SimSun" panose="02010600030101010101" pitchFamily="2" charset="-122"/>
              </a:rPr>
              <a:t> the attributes are related</a:t>
            </a:r>
          </a:p>
          <a:p>
            <a:pPr lvl="3"/>
            <a:r>
              <a:rPr lang="en-US" altLang="zh-CN" dirty="0" smtClean="0">
                <a:ea typeface="SimSun" panose="02010600030101010101" pitchFamily="2" charset="-122"/>
              </a:rPr>
              <a:t>can be obtained from </a:t>
            </a:r>
            <a:r>
              <a:rPr lang="en-US" altLang="zh-CN" dirty="0" smtClean="0">
                <a:solidFill>
                  <a:srgbClr val="FF0000"/>
                </a:solidFill>
                <a:ea typeface="SimSun" panose="02010600030101010101" pitchFamily="2" charset="-122"/>
              </a:rPr>
              <a:t>more primitive usage data</a:t>
            </a:r>
          </a:p>
          <a:p>
            <a:pPr lvl="1"/>
            <a:r>
              <a:rPr lang="en-US" altLang="zh-CN" dirty="0" smtClean="0">
                <a:solidFill>
                  <a:srgbClr val="FF0000"/>
                </a:solidFill>
                <a:ea typeface="SimSun" panose="02010600030101010101" pitchFamily="2" charset="-122"/>
              </a:rPr>
              <a:t>Attribute usage values: </a:t>
            </a:r>
            <a:r>
              <a:rPr lang="en-US" altLang="zh-CN" i="1" dirty="0" smtClean="0">
                <a:solidFill>
                  <a:srgbClr val="FF0000"/>
                </a:solidFill>
                <a:ea typeface="SimSun" panose="02010600030101010101" pitchFamily="2" charset="-122"/>
              </a:rPr>
              <a:t>use</a:t>
            </a:r>
            <a:r>
              <a:rPr lang="en-US" altLang="zh-CN" dirty="0" smtClean="0">
                <a:solidFill>
                  <a:srgbClr val="FF0000"/>
                </a:solidFill>
                <a:ea typeface="SimSun" panose="02010600030101010101" pitchFamily="2" charset="-122"/>
              </a:rPr>
              <a:t>(</a:t>
            </a:r>
            <a:r>
              <a:rPr lang="en-US" altLang="zh-CN" i="1" dirty="0" smtClean="0">
                <a:solidFill>
                  <a:srgbClr val="FF0000"/>
                </a:solidFill>
                <a:ea typeface="SimSun" panose="02010600030101010101" pitchFamily="2" charset="-122"/>
              </a:rPr>
              <a:t>q</a:t>
            </a:r>
            <a:r>
              <a:rPr lang="en-US" altLang="zh-CN" i="1" baseline="-25000" dirty="0" smtClean="0">
                <a:solidFill>
                  <a:srgbClr val="FF0000"/>
                </a:solidFill>
                <a:ea typeface="SimSun" panose="02010600030101010101" pitchFamily="2" charset="-122"/>
              </a:rPr>
              <a:t>i</a:t>
            </a:r>
            <a:r>
              <a:rPr lang="en-US" altLang="zh-CN" dirty="0" smtClean="0">
                <a:solidFill>
                  <a:srgbClr val="FF0000"/>
                </a:solidFill>
                <a:ea typeface="SimSun" panose="02010600030101010101" pitchFamily="2" charset="-122"/>
              </a:rPr>
              <a:t>, </a:t>
            </a:r>
            <a:r>
              <a:rPr lang="en-US" altLang="zh-CN" i="1" dirty="0" err="1" smtClean="0">
                <a:solidFill>
                  <a:srgbClr val="FF0000"/>
                </a:solidFill>
                <a:ea typeface="SimSun" panose="02010600030101010101" pitchFamily="2" charset="-122"/>
              </a:rPr>
              <a:t>A</a:t>
            </a:r>
            <a:r>
              <a:rPr lang="en-US" altLang="zh-CN" i="1" baseline="-25000" dirty="0" err="1" smtClean="0">
                <a:solidFill>
                  <a:srgbClr val="FF0000"/>
                </a:solidFill>
                <a:ea typeface="SimSun" panose="02010600030101010101" pitchFamily="2" charset="-122"/>
              </a:rPr>
              <a:t>j</a:t>
            </a:r>
            <a:r>
              <a:rPr lang="en-US" altLang="zh-CN" dirty="0" smtClean="0">
                <a:solidFill>
                  <a:srgbClr val="FF0000"/>
                </a:solidFill>
                <a:ea typeface="SimSun" panose="02010600030101010101" pitchFamily="2" charset="-122"/>
              </a:rPr>
              <a:t>)</a:t>
            </a:r>
          </a:p>
          <a:p>
            <a:pPr lvl="2"/>
            <a:r>
              <a:rPr lang="en-US" altLang="zh-CN" dirty="0" smtClean="0">
                <a:ea typeface="SimSun" panose="02010600030101010101" pitchFamily="2" charset="-122"/>
              </a:rPr>
              <a:t>Given a set of queries </a:t>
            </a:r>
            <a:r>
              <a:rPr lang="en-US" altLang="zh-CN" i="1" dirty="0" smtClean="0">
                <a:solidFill>
                  <a:srgbClr val="0536D2"/>
                </a:solidFill>
                <a:ea typeface="SimSun" panose="02010600030101010101" pitchFamily="2" charset="-122"/>
              </a:rPr>
              <a:t>Q </a:t>
            </a:r>
            <a:r>
              <a:rPr lang="en-US" altLang="zh-CN" dirty="0" smtClean="0">
                <a:solidFill>
                  <a:srgbClr val="0536D2"/>
                </a:solidFill>
                <a:ea typeface="SimSun" panose="02010600030101010101" pitchFamily="2" charset="-122"/>
              </a:rPr>
              <a:t>= {</a:t>
            </a:r>
            <a:r>
              <a:rPr lang="en-US" altLang="zh-CN" i="1" dirty="0" smtClean="0">
                <a:solidFill>
                  <a:srgbClr val="0536D2"/>
                </a:solidFill>
                <a:ea typeface="SimSun" panose="02010600030101010101" pitchFamily="2" charset="-122"/>
              </a:rPr>
              <a:t>q</a:t>
            </a:r>
            <a:r>
              <a:rPr lang="en-US" altLang="zh-CN" sz="1800" i="1" baseline="-25000" dirty="0" smtClean="0">
                <a:solidFill>
                  <a:srgbClr val="0536D2"/>
                </a:solidFill>
                <a:ea typeface="SimSun" panose="02010600030101010101" pitchFamily="2" charset="-122"/>
              </a:rPr>
              <a:t>1</a:t>
            </a:r>
            <a:r>
              <a:rPr lang="en-US" altLang="zh-CN" dirty="0" smtClean="0">
                <a:solidFill>
                  <a:srgbClr val="0536D2"/>
                </a:solidFill>
                <a:ea typeface="SimSun" panose="02010600030101010101" pitchFamily="2" charset="-122"/>
              </a:rPr>
              <a:t>, </a:t>
            </a:r>
            <a:r>
              <a:rPr lang="en-US" altLang="zh-CN" i="1" dirty="0" smtClean="0">
                <a:solidFill>
                  <a:srgbClr val="0536D2"/>
                </a:solidFill>
                <a:ea typeface="SimSun" panose="02010600030101010101" pitchFamily="2" charset="-122"/>
              </a:rPr>
              <a:t>q</a:t>
            </a:r>
            <a:r>
              <a:rPr lang="en-US" altLang="zh-CN" i="1" baseline="-25000" dirty="0" smtClean="0">
                <a:solidFill>
                  <a:srgbClr val="0536D2"/>
                </a:solidFill>
                <a:ea typeface="SimSun" panose="02010600030101010101" pitchFamily="2" charset="-122"/>
              </a:rPr>
              <a:t>2</a:t>
            </a:r>
            <a:r>
              <a:rPr lang="en-US" altLang="zh-CN" dirty="0" smtClean="0">
                <a:solidFill>
                  <a:srgbClr val="0536D2"/>
                </a:solidFill>
                <a:ea typeface="SimSun" panose="02010600030101010101" pitchFamily="2" charset="-122"/>
              </a:rPr>
              <a:t>, …, </a:t>
            </a:r>
            <a:r>
              <a:rPr lang="en-US" altLang="zh-CN" i="1" dirty="0" smtClean="0">
                <a:solidFill>
                  <a:srgbClr val="0536D2"/>
                </a:solidFill>
                <a:ea typeface="SimSun" panose="02010600030101010101" pitchFamily="2" charset="-122"/>
              </a:rPr>
              <a:t>q</a:t>
            </a:r>
            <a:r>
              <a:rPr lang="en-US" altLang="zh-CN" i="1" baseline="-25000" dirty="0" smtClean="0">
                <a:solidFill>
                  <a:srgbClr val="0536D2"/>
                </a:solidFill>
                <a:ea typeface="SimSun" panose="02010600030101010101" pitchFamily="2" charset="-122"/>
              </a:rPr>
              <a:t>3</a:t>
            </a:r>
            <a:r>
              <a:rPr lang="en-US" altLang="zh-CN" dirty="0" smtClean="0">
                <a:solidFill>
                  <a:srgbClr val="0536D2"/>
                </a:solidFill>
                <a:ea typeface="SimSun" panose="02010600030101010101" pitchFamily="2" charset="-122"/>
              </a:rPr>
              <a:t>} </a:t>
            </a:r>
            <a:r>
              <a:rPr lang="en-US" altLang="zh-CN" dirty="0" smtClean="0">
                <a:ea typeface="SimSun" panose="02010600030101010101" pitchFamily="2" charset="-122"/>
              </a:rPr>
              <a:t>that will run on the relation </a:t>
            </a:r>
            <a:r>
              <a:rPr lang="en-US" altLang="zh-CN" i="1" dirty="0" smtClean="0">
                <a:solidFill>
                  <a:srgbClr val="0536D2"/>
                </a:solidFill>
                <a:ea typeface="SimSun" panose="02010600030101010101" pitchFamily="2" charset="-122"/>
              </a:rPr>
              <a:t>R</a:t>
            </a:r>
            <a:r>
              <a:rPr lang="en-US" altLang="zh-CN" dirty="0" smtClean="0">
                <a:solidFill>
                  <a:srgbClr val="0536D2"/>
                </a:solidFill>
                <a:ea typeface="SimSun" panose="02010600030101010101" pitchFamily="2" charset="-122"/>
              </a:rPr>
              <a:t>(</a:t>
            </a:r>
            <a:r>
              <a:rPr lang="en-US" altLang="zh-CN" i="1" dirty="0" smtClean="0">
                <a:solidFill>
                  <a:srgbClr val="0536D2"/>
                </a:solidFill>
                <a:ea typeface="SimSun" panose="02010600030101010101" pitchFamily="2" charset="-122"/>
              </a:rPr>
              <a:t>A</a:t>
            </a:r>
            <a:r>
              <a:rPr lang="en-US" altLang="zh-CN" i="1" baseline="-25000" dirty="0" smtClean="0">
                <a:solidFill>
                  <a:srgbClr val="0536D2"/>
                </a:solidFill>
                <a:ea typeface="SimSun" panose="02010600030101010101" pitchFamily="2" charset="-122"/>
              </a:rPr>
              <a:t>1</a:t>
            </a:r>
            <a:r>
              <a:rPr lang="en-US" altLang="zh-CN" dirty="0" smtClean="0">
                <a:solidFill>
                  <a:srgbClr val="0536D2"/>
                </a:solidFill>
                <a:ea typeface="SimSun" panose="02010600030101010101" pitchFamily="2" charset="-122"/>
              </a:rPr>
              <a:t>, </a:t>
            </a:r>
            <a:r>
              <a:rPr lang="en-US" altLang="zh-CN" i="1" dirty="0" smtClean="0">
                <a:solidFill>
                  <a:srgbClr val="0536D2"/>
                </a:solidFill>
                <a:ea typeface="SimSun" panose="02010600030101010101" pitchFamily="2" charset="-122"/>
              </a:rPr>
              <a:t>A</a:t>
            </a:r>
            <a:r>
              <a:rPr lang="en-US" altLang="zh-CN" i="1" baseline="-25000" dirty="0" smtClean="0">
                <a:solidFill>
                  <a:srgbClr val="0536D2"/>
                </a:solidFill>
                <a:ea typeface="SimSun" panose="02010600030101010101" pitchFamily="2" charset="-122"/>
              </a:rPr>
              <a:t>2</a:t>
            </a:r>
            <a:r>
              <a:rPr lang="en-US" altLang="zh-CN" dirty="0" smtClean="0">
                <a:solidFill>
                  <a:srgbClr val="0536D2"/>
                </a:solidFill>
                <a:ea typeface="SimSun" panose="02010600030101010101" pitchFamily="2" charset="-122"/>
              </a:rPr>
              <a:t>, …, </a:t>
            </a:r>
            <a:r>
              <a:rPr lang="en-US" altLang="zh-CN" i="1" dirty="0" smtClean="0">
                <a:solidFill>
                  <a:srgbClr val="0536D2"/>
                </a:solidFill>
                <a:ea typeface="SimSun" panose="02010600030101010101" pitchFamily="2" charset="-122"/>
              </a:rPr>
              <a:t>A</a:t>
            </a:r>
            <a:r>
              <a:rPr lang="en-US" altLang="zh-CN" i="1" baseline="-25000" dirty="0" smtClean="0">
                <a:solidFill>
                  <a:srgbClr val="0536D2"/>
                </a:solidFill>
                <a:ea typeface="SimSun" panose="02010600030101010101" pitchFamily="2" charset="-122"/>
              </a:rPr>
              <a:t>n</a:t>
            </a:r>
            <a:r>
              <a:rPr lang="en-US" altLang="zh-CN" dirty="0" smtClean="0">
                <a:solidFill>
                  <a:srgbClr val="0536D2"/>
                </a:solidFill>
                <a:ea typeface="SimSun" panose="02010600030101010101" pitchFamily="2" charset="-122"/>
              </a:rPr>
              <a:t>)</a:t>
            </a:r>
            <a:r>
              <a:rPr lang="en-US" altLang="zh-CN" dirty="0" smtClean="0">
                <a:ea typeface="SimSun" panose="02010600030101010101" pitchFamily="2" charset="-122"/>
              </a:rPr>
              <a:t>,</a:t>
            </a:r>
          </a:p>
          <a:p>
            <a:endParaRPr lang="zh-CN" altLang="en-US" dirty="0" smtClean="0">
              <a:ea typeface="SimSun" panose="02010600030101010101" pitchFamily="2" charset="-122"/>
            </a:endParaRPr>
          </a:p>
        </p:txBody>
      </p:sp>
      <p:sp>
        <p:nvSpPr>
          <p:cNvPr id="106500" name="Rectangle 4"/>
          <p:cNvSpPr>
            <a:spLocks noChangeArrowheads="1"/>
          </p:cNvSpPr>
          <p:nvPr/>
        </p:nvSpPr>
        <p:spPr bwMode="auto">
          <a:xfrm>
            <a:off x="909638" y="4710113"/>
            <a:ext cx="1627187" cy="366712"/>
          </a:xfrm>
          <a:prstGeom prst="rect">
            <a:avLst/>
          </a:prstGeom>
          <a:noFill/>
          <a:ln w="12700">
            <a:noFill/>
            <a:miter lim="800000"/>
            <a:headEnd/>
            <a:tailEnd/>
          </a:ln>
        </p:spPr>
        <p:txBody>
          <a:bodyPr wrap="none">
            <a:spAutoFit/>
          </a:bodyPr>
          <a:lstStyle/>
          <a:p>
            <a:pPr>
              <a:lnSpc>
                <a:spcPct val="90000"/>
              </a:lnSpc>
              <a:spcBef>
                <a:spcPct val="30000"/>
              </a:spcBef>
              <a:buClr>
                <a:schemeClr val="accent1"/>
              </a:buClr>
              <a:buSzPct val="100000"/>
              <a:buFont typeface="Times New Roman" pitchFamily="18" charset="0"/>
              <a:buNone/>
              <a:defRPr/>
            </a:pPr>
            <a:r>
              <a:rPr lang="en-US" altLang="zh-CN" sz="2000" b="1" i="1" dirty="0">
                <a:solidFill>
                  <a:schemeClr val="accent2"/>
                </a:solidFill>
                <a:ea typeface="宋体" pitchFamily="2" charset="-122"/>
              </a:rPr>
              <a:t>use</a:t>
            </a:r>
            <a:r>
              <a:rPr lang="en-US" altLang="zh-CN" sz="2000" b="1" dirty="0">
                <a:solidFill>
                  <a:schemeClr val="accent2"/>
                </a:solidFill>
                <a:ea typeface="宋体" pitchFamily="2" charset="-122"/>
              </a:rPr>
              <a:t>(</a:t>
            </a:r>
            <a:r>
              <a:rPr lang="en-US" altLang="zh-CN" sz="2000" b="1" i="1" dirty="0" err="1">
                <a:solidFill>
                  <a:schemeClr val="accent2"/>
                </a:solidFill>
                <a:ea typeface="宋体" pitchFamily="2" charset="-122"/>
              </a:rPr>
              <a:t>q</a:t>
            </a:r>
            <a:r>
              <a:rPr lang="en-US" altLang="zh-CN" sz="2200" b="1" i="1" baseline="-25000" dirty="0" err="1">
                <a:solidFill>
                  <a:schemeClr val="accent2"/>
                </a:solidFill>
                <a:latin typeface="+mn-lt"/>
                <a:ea typeface="宋体" pitchFamily="2" charset="-122"/>
              </a:rPr>
              <a:t>i</a:t>
            </a:r>
            <a:r>
              <a:rPr lang="en-US" altLang="zh-CN" sz="2000" b="1" dirty="0">
                <a:solidFill>
                  <a:schemeClr val="accent2"/>
                </a:solidFill>
                <a:ea typeface="宋体" pitchFamily="2" charset="-122"/>
              </a:rPr>
              <a:t>, </a:t>
            </a:r>
            <a:r>
              <a:rPr lang="en-US" altLang="zh-CN" sz="2000" b="1" i="1" dirty="0" err="1">
                <a:solidFill>
                  <a:schemeClr val="accent2"/>
                </a:solidFill>
                <a:ea typeface="宋体" pitchFamily="2" charset="-122"/>
              </a:rPr>
              <a:t>A</a:t>
            </a:r>
            <a:r>
              <a:rPr lang="en-US" altLang="zh-CN" sz="2200" b="1" i="1" baseline="-25000" dirty="0" err="1">
                <a:solidFill>
                  <a:schemeClr val="accent2"/>
                </a:solidFill>
                <a:latin typeface="+mn-lt"/>
                <a:ea typeface="宋体" pitchFamily="2" charset="-122"/>
              </a:rPr>
              <a:t>j</a:t>
            </a:r>
            <a:r>
              <a:rPr lang="en-US" altLang="zh-CN" sz="2000" b="1" dirty="0">
                <a:solidFill>
                  <a:schemeClr val="accent2"/>
                </a:solidFill>
                <a:ea typeface="宋体" pitchFamily="2" charset="-122"/>
              </a:rPr>
              <a:t>) </a:t>
            </a:r>
            <a:r>
              <a:rPr lang="en-US" altLang="zh-CN" sz="2000" b="1" dirty="0">
                <a:ea typeface="宋体" pitchFamily="2" charset="-122"/>
              </a:rPr>
              <a:t>=</a:t>
            </a:r>
          </a:p>
        </p:txBody>
      </p:sp>
      <p:sp>
        <p:nvSpPr>
          <p:cNvPr id="129029" name="Rectangle 5"/>
          <p:cNvSpPr>
            <a:spLocks noChangeArrowheads="1"/>
          </p:cNvSpPr>
          <p:nvPr/>
        </p:nvSpPr>
        <p:spPr bwMode="auto">
          <a:xfrm>
            <a:off x="2967038" y="4403725"/>
            <a:ext cx="51689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
                <a:schemeClr val="accent1"/>
              </a:buClr>
              <a:buFont typeface="Times New Roman" panose="02020603050405020304" pitchFamily="18" charset="0"/>
              <a:buNone/>
            </a:pPr>
            <a:r>
              <a:rPr lang="en-US" altLang="zh-CN" sz="2000" dirty="0">
                <a:ea typeface="SimSun" panose="02010600030101010101" pitchFamily="2" charset="-122"/>
              </a:rPr>
              <a:t>1 if attribute </a:t>
            </a:r>
            <a:r>
              <a:rPr lang="en-US" altLang="zh-CN" sz="2000" i="1" dirty="0" err="1">
                <a:solidFill>
                  <a:srgbClr val="0536D2"/>
                </a:solidFill>
                <a:ea typeface="SimSun" panose="02010600030101010101" pitchFamily="2" charset="-122"/>
              </a:rPr>
              <a:t>A</a:t>
            </a:r>
            <a:r>
              <a:rPr lang="en-US" altLang="zh-CN" sz="2000" i="1" baseline="-25000" dirty="0" err="1">
                <a:solidFill>
                  <a:srgbClr val="0536D2"/>
                </a:solidFill>
                <a:ea typeface="SimSun" panose="02010600030101010101" pitchFamily="2" charset="-122"/>
              </a:rPr>
              <a:t>j</a:t>
            </a:r>
            <a:r>
              <a:rPr lang="en-US" altLang="zh-CN" sz="2000" i="1" dirty="0">
                <a:ea typeface="SimSun" panose="02010600030101010101" pitchFamily="2" charset="-122"/>
              </a:rPr>
              <a:t> </a:t>
            </a:r>
            <a:r>
              <a:rPr lang="en-US" altLang="zh-CN" sz="2000" dirty="0">
                <a:ea typeface="SimSun" panose="02010600030101010101" pitchFamily="2" charset="-122"/>
              </a:rPr>
              <a:t>is referenced by query </a:t>
            </a:r>
            <a:r>
              <a:rPr lang="en-US" altLang="zh-CN" sz="2000" i="1" dirty="0">
                <a:solidFill>
                  <a:srgbClr val="0536D2"/>
                </a:solidFill>
                <a:ea typeface="SimSun" panose="02010600030101010101" pitchFamily="2" charset="-122"/>
              </a:rPr>
              <a:t>q</a:t>
            </a:r>
            <a:r>
              <a:rPr lang="en-US" altLang="zh-CN" sz="2000" i="1" baseline="-25000" dirty="0">
                <a:solidFill>
                  <a:srgbClr val="0536D2"/>
                </a:solidFill>
                <a:ea typeface="SimSun" panose="02010600030101010101" pitchFamily="2" charset="-122"/>
              </a:rPr>
              <a:t>i</a:t>
            </a:r>
          </a:p>
          <a:p>
            <a:pPr>
              <a:spcBef>
                <a:spcPct val="0"/>
              </a:spcBef>
              <a:buClr>
                <a:schemeClr val="accent1"/>
              </a:buClr>
              <a:buFont typeface="Times New Roman" panose="02020603050405020304" pitchFamily="18" charset="0"/>
              <a:buNone/>
            </a:pPr>
            <a:endParaRPr lang="en-US" altLang="zh-CN" sz="2000" i="1" dirty="0">
              <a:ea typeface="SimSun" panose="02010600030101010101" pitchFamily="2" charset="-122"/>
            </a:endParaRPr>
          </a:p>
          <a:p>
            <a:pPr>
              <a:spcBef>
                <a:spcPct val="0"/>
              </a:spcBef>
              <a:buClr>
                <a:schemeClr val="accent1"/>
              </a:buClr>
              <a:buFont typeface="Times New Roman" panose="02020603050405020304" pitchFamily="18" charset="0"/>
              <a:buNone/>
            </a:pPr>
            <a:r>
              <a:rPr lang="en-US" altLang="zh-CN" sz="2000" dirty="0">
                <a:ea typeface="SimSun" panose="02010600030101010101" pitchFamily="2" charset="-122"/>
              </a:rPr>
              <a:t>0 otherwise</a:t>
            </a:r>
          </a:p>
        </p:txBody>
      </p:sp>
      <p:sp>
        <p:nvSpPr>
          <p:cNvPr id="129030" name="AutoShape 6"/>
          <p:cNvSpPr>
            <a:spLocks/>
          </p:cNvSpPr>
          <p:nvPr/>
        </p:nvSpPr>
        <p:spPr bwMode="auto">
          <a:xfrm>
            <a:off x="2509838" y="4481513"/>
            <a:ext cx="457200" cy="685800"/>
          </a:xfrm>
          <a:prstGeom prst="leftBrace">
            <a:avLst>
              <a:gd name="adj1" fmla="val 125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106503" name="Rectangle 7"/>
          <p:cNvSpPr>
            <a:spLocks noChangeArrowheads="1"/>
          </p:cNvSpPr>
          <p:nvPr/>
        </p:nvSpPr>
        <p:spPr bwMode="auto">
          <a:xfrm>
            <a:off x="622300" y="5395913"/>
            <a:ext cx="7266861" cy="369332"/>
          </a:xfrm>
          <a:prstGeom prst="rect">
            <a:avLst/>
          </a:prstGeom>
          <a:noFill/>
          <a:ln w="12700">
            <a:noFill/>
            <a:miter lim="800000"/>
            <a:headEnd/>
            <a:tailEnd/>
          </a:ln>
        </p:spPr>
        <p:txBody>
          <a:bodyPr wrap="none">
            <a:spAutoFit/>
          </a:bodyPr>
          <a:lstStyle/>
          <a:p>
            <a:pPr eaLnBrk="1" hangingPunct="1">
              <a:lnSpc>
                <a:spcPct val="90000"/>
              </a:lnSpc>
              <a:spcBef>
                <a:spcPct val="20000"/>
              </a:spcBef>
              <a:buClr>
                <a:schemeClr val="accent1"/>
              </a:buClr>
              <a:buSzPct val="70000"/>
              <a:buFont typeface="Wingdings" pitchFamily="2" charset="2"/>
              <a:buNone/>
              <a:defRPr/>
            </a:pPr>
            <a:r>
              <a:rPr lang="en-US" altLang="zh-CN" sz="2000" b="1" i="1" dirty="0" err="1">
                <a:ea typeface="宋体" pitchFamily="2" charset="-122"/>
              </a:rPr>
              <a:t>Vertor</a:t>
            </a:r>
            <a:r>
              <a:rPr lang="en-US" altLang="zh-CN" sz="2000" b="1" i="1" dirty="0">
                <a:ea typeface="宋体" pitchFamily="2" charset="-122"/>
              </a:rPr>
              <a:t> </a:t>
            </a:r>
            <a:r>
              <a:rPr lang="en-US" altLang="zh-CN" sz="2000" b="1" i="1" dirty="0">
                <a:solidFill>
                  <a:schemeClr val="accent2"/>
                </a:solidFill>
                <a:ea typeface="宋体" pitchFamily="2" charset="-122"/>
              </a:rPr>
              <a:t>use(q</a:t>
            </a:r>
            <a:r>
              <a:rPr lang="en-US" altLang="zh-CN" sz="2200" b="1" i="1" baseline="-25000" dirty="0">
                <a:solidFill>
                  <a:schemeClr val="accent2"/>
                </a:solidFill>
                <a:latin typeface="+mn-lt"/>
                <a:ea typeface="宋体" pitchFamily="2" charset="-122"/>
              </a:rPr>
              <a:t>i</a:t>
            </a:r>
            <a:r>
              <a:rPr lang="en-US" altLang="zh-CN" sz="2000" b="1" i="1" dirty="0">
                <a:solidFill>
                  <a:schemeClr val="accent2"/>
                </a:solidFill>
                <a:ea typeface="宋体" pitchFamily="2" charset="-122"/>
              </a:rPr>
              <a:t> ,•) </a:t>
            </a:r>
            <a:r>
              <a:rPr lang="en-US" altLang="zh-CN" sz="2000" b="1" i="1" dirty="0">
                <a:ea typeface="宋体" pitchFamily="2" charset="-122"/>
              </a:rPr>
              <a:t>can be defined accordingly for each </a:t>
            </a:r>
            <a:r>
              <a:rPr lang="en-US" altLang="zh-CN" sz="2000" b="1" i="1" dirty="0" smtClean="0">
                <a:ea typeface="宋体" pitchFamily="2" charset="-122"/>
              </a:rPr>
              <a:t>query</a:t>
            </a:r>
            <a:endParaRPr lang="en-US" altLang="zh-CN" sz="2000" b="1" i="1" dirty="0">
              <a:ea typeface="宋体" pitchFamily="2" charset="-122"/>
            </a:endParaRPr>
          </a:p>
        </p:txBody>
      </p:sp>
      <p:sp>
        <p:nvSpPr>
          <p:cNvPr id="129032" name="Rectangle 8"/>
          <p:cNvSpPr>
            <a:spLocks noChangeArrowheads="1"/>
          </p:cNvSpPr>
          <p:nvPr/>
        </p:nvSpPr>
        <p:spPr bwMode="auto">
          <a:xfrm>
            <a:off x="4648200" y="1371600"/>
            <a:ext cx="38100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lang="en-US" altLang="zh-CN">
                <a:latin typeface="Comic Sans MS" panose="030F0702030302020204" pitchFamily="66" charset="0"/>
                <a:ea typeface="SimSun" panose="02010600030101010101" pitchFamily="2" charset="-122"/>
              </a:rPr>
              <a:t>Application </a:t>
            </a:r>
            <a:r>
              <a:rPr lang="en-US" altLang="zh-CN">
                <a:solidFill>
                  <a:srgbClr val="FF0000"/>
                </a:solidFill>
                <a:latin typeface="Comic Sans MS" panose="030F0702030302020204" pitchFamily="66" charset="0"/>
                <a:ea typeface="SimSun" panose="02010600030101010101" pitchFamily="2" charset="-122"/>
              </a:rPr>
              <a:t>qualitative</a:t>
            </a:r>
            <a:r>
              <a:rPr lang="en-US" altLang="zh-CN">
                <a:solidFill>
                  <a:srgbClr val="0536D2"/>
                </a:solidFill>
                <a:latin typeface="Comic Sans MS" panose="030F0702030302020204" pitchFamily="66" charset="0"/>
                <a:ea typeface="SimSun" panose="02010600030101010101" pitchFamily="2" charset="-122"/>
              </a:rPr>
              <a:t> information</a:t>
            </a:r>
            <a:endParaRPr lang="zh-CN" altLang="en-US">
              <a:solidFill>
                <a:srgbClr val="0536D2"/>
              </a:solidFill>
              <a:latin typeface="Comic Sans MS" panose="030F0702030302020204" pitchFamily="66" charset="0"/>
              <a:ea typeface="SimSun" panose="02010600030101010101" pitchFamily="2" charset="-122"/>
            </a:endParaRPr>
          </a:p>
        </p:txBody>
      </p:sp>
      <p:sp>
        <p:nvSpPr>
          <p:cNvPr id="129033" name="Rectangle 8"/>
          <p:cNvSpPr>
            <a:spLocks noChangeArrowheads="1"/>
          </p:cNvSpPr>
          <p:nvPr/>
        </p:nvSpPr>
        <p:spPr bwMode="auto">
          <a:xfrm>
            <a:off x="5556250" y="379413"/>
            <a:ext cx="282575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lang="en-US" altLang="zh-CN" dirty="0">
                <a:solidFill>
                  <a:srgbClr val="FF0000"/>
                </a:solidFill>
                <a:latin typeface="Comic Sans MS" panose="030F0702030302020204" pitchFamily="66" charset="0"/>
                <a:ea typeface="SimSun" panose="02010600030101010101" pitchFamily="2" charset="-122"/>
              </a:rPr>
              <a:t>Database</a:t>
            </a:r>
            <a:r>
              <a:rPr lang="en-US" altLang="zh-CN" dirty="0">
                <a:latin typeface="Comic Sans MS" panose="030F0702030302020204" pitchFamily="66" charset="0"/>
                <a:ea typeface="SimSun" panose="02010600030101010101" pitchFamily="2" charset="-122"/>
              </a:rPr>
              <a:t> </a:t>
            </a:r>
            <a:r>
              <a:rPr lang="en-US" altLang="zh-CN" dirty="0">
                <a:solidFill>
                  <a:srgbClr val="FF0000"/>
                </a:solidFill>
                <a:latin typeface="Comic Sans MS" panose="030F0702030302020204" pitchFamily="66" charset="0"/>
                <a:ea typeface="SimSun" panose="02010600030101010101" pitchFamily="2" charset="-122"/>
              </a:rPr>
              <a:t>information?</a:t>
            </a:r>
            <a:endParaRPr lang="zh-CN" altLang="en-US" dirty="0">
              <a:solidFill>
                <a:srgbClr val="FF0000"/>
              </a:solidFill>
              <a:latin typeface="Comic Sans MS" panose="030F0702030302020204" pitchFamily="66" charset="0"/>
              <a:ea typeface="SimSun"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503"/>
                                        </p:tgtEl>
                                        <p:attrNameLst>
                                          <p:attrName>style.visibility</p:attrName>
                                        </p:attrNameLst>
                                      </p:cBhvr>
                                      <p:to>
                                        <p:strVal val="visible"/>
                                      </p:to>
                                    </p:set>
                                    <p:anim calcmode="lin" valueType="num">
                                      <p:cBhvr additive="base">
                                        <p:cTn id="7" dur="1000" fill="hold"/>
                                        <p:tgtEl>
                                          <p:spTgt spid="106503"/>
                                        </p:tgtEl>
                                        <p:attrNameLst>
                                          <p:attrName>ppt_x</p:attrName>
                                        </p:attrNameLst>
                                      </p:cBhvr>
                                      <p:tavLst>
                                        <p:tav tm="0">
                                          <p:val>
                                            <p:strVal val="#ppt_x"/>
                                          </p:val>
                                        </p:tav>
                                        <p:tav tm="100000">
                                          <p:val>
                                            <p:strVal val="#ppt_x"/>
                                          </p:val>
                                        </p:tav>
                                      </p:tavLst>
                                    </p:anim>
                                    <p:anim calcmode="lin" valueType="num">
                                      <p:cBhvr additive="base">
                                        <p:cTn id="8" dur="1000" fill="hold"/>
                                        <p:tgtEl>
                                          <p:spTgt spid="1065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AU" altLang="zh-CN" smtClean="0">
                <a:ea typeface="SimSun" panose="02010600030101010101" pitchFamily="2" charset="-122"/>
              </a:rPr>
              <a:t>Outline</a:t>
            </a:r>
            <a:endParaRPr lang="en-US" altLang="zh-CN" smtClean="0">
              <a:ea typeface="SimSun" panose="02010600030101010101" pitchFamily="2" charset="-122"/>
            </a:endParaRPr>
          </a:p>
        </p:txBody>
      </p:sp>
      <p:sp>
        <p:nvSpPr>
          <p:cNvPr id="204803" name="Rectangle 3"/>
          <p:cNvSpPr>
            <a:spLocks noGrp="1" noChangeArrowheads="1"/>
          </p:cNvSpPr>
          <p:nvPr>
            <p:ph type="body" idx="1"/>
          </p:nvPr>
        </p:nvSpPr>
        <p:spPr>
          <a:xfrm>
            <a:off x="812800" y="1579563"/>
            <a:ext cx="7340600" cy="3373437"/>
          </a:xfrm>
        </p:spPr>
        <p:txBody>
          <a:bodyPr/>
          <a:lstStyle/>
          <a:p>
            <a:pPr>
              <a:buFont typeface="Wingdings" panose="05000000000000000000" pitchFamily="2" charset="2"/>
              <a:buChar char="n"/>
            </a:pPr>
            <a:r>
              <a:rPr lang="en-AU" altLang="zh-CN" dirty="0" smtClean="0">
                <a:solidFill>
                  <a:srgbClr val="FF00FF"/>
                </a:solidFill>
                <a:latin typeface="MonotypeSorts" charset="0"/>
                <a:ea typeface="SimSun" panose="02010600030101010101" pitchFamily="2" charset="-122"/>
              </a:rPr>
              <a:t> </a:t>
            </a:r>
            <a:r>
              <a:rPr lang="en-AU" altLang="zh-CN" dirty="0" smtClean="0">
                <a:solidFill>
                  <a:srgbClr val="000000"/>
                </a:solidFill>
                <a:ea typeface="SimSun" panose="02010600030101010101" pitchFamily="2" charset="-122"/>
              </a:rPr>
              <a:t>Introduction</a:t>
            </a:r>
          </a:p>
          <a:p>
            <a:pPr>
              <a:buFont typeface="Wingdings" panose="05000000000000000000" pitchFamily="2" charset="2"/>
              <a:buChar char="n"/>
            </a:pPr>
            <a:r>
              <a:rPr lang="en-AU" altLang="zh-CN" dirty="0" smtClean="0">
                <a:solidFill>
                  <a:schemeClr val="accent2"/>
                </a:solidFill>
                <a:ea typeface="SimSun" panose="02010600030101010101" pitchFamily="2" charset="-122"/>
              </a:rPr>
              <a:t> </a:t>
            </a:r>
            <a:r>
              <a:rPr lang="en-AU" altLang="zh-CN" dirty="0" smtClean="0">
                <a:ea typeface="SimSun" panose="02010600030101010101" pitchFamily="2" charset="-122"/>
              </a:rPr>
              <a:t>Top-down Design Process</a:t>
            </a:r>
          </a:p>
          <a:p>
            <a:pPr>
              <a:buFont typeface="Wingdings" panose="05000000000000000000" pitchFamily="2" charset="2"/>
              <a:buChar char="n"/>
            </a:pPr>
            <a:r>
              <a:rPr lang="en-AU" altLang="zh-CN" dirty="0" smtClean="0">
                <a:solidFill>
                  <a:srgbClr val="FF00FF"/>
                </a:solidFill>
                <a:latin typeface="MonotypeSorts" charset="0"/>
                <a:ea typeface="SimSun" panose="02010600030101010101" pitchFamily="2" charset="-122"/>
              </a:rPr>
              <a:t> </a:t>
            </a:r>
            <a:r>
              <a:rPr lang="en-AU" altLang="zh-CN" dirty="0" smtClean="0">
                <a:solidFill>
                  <a:srgbClr val="000000"/>
                </a:solidFill>
                <a:ea typeface="SimSun" panose="02010600030101010101" pitchFamily="2" charset="-122"/>
              </a:rPr>
              <a:t>Distribution Design Issues</a:t>
            </a:r>
          </a:p>
          <a:p>
            <a:pPr>
              <a:buFont typeface="Wingdings" panose="05000000000000000000" pitchFamily="2" charset="2"/>
              <a:buChar char="n"/>
            </a:pPr>
            <a:r>
              <a:rPr lang="en-AU" altLang="zh-CN" dirty="0" smtClean="0">
                <a:solidFill>
                  <a:srgbClr val="FF00FF"/>
                </a:solidFill>
                <a:latin typeface="MonotypeSorts" charset="0"/>
                <a:ea typeface="SimSun" panose="02010600030101010101" pitchFamily="2" charset="-122"/>
              </a:rPr>
              <a:t> </a:t>
            </a:r>
            <a:r>
              <a:rPr lang="en-AU" altLang="zh-CN" dirty="0" smtClean="0">
                <a:solidFill>
                  <a:srgbClr val="000000"/>
                </a:solidFill>
                <a:ea typeface="SimSun" panose="02010600030101010101" pitchFamily="2" charset="-122"/>
              </a:rPr>
              <a:t>Data Fragmentation Design</a:t>
            </a:r>
          </a:p>
          <a:p>
            <a:pPr>
              <a:buFont typeface="Wingdings" panose="05000000000000000000" pitchFamily="2" charset="2"/>
              <a:buChar char="n"/>
            </a:pPr>
            <a:r>
              <a:rPr lang="en-AU" altLang="zh-CN" dirty="0" smtClean="0">
                <a:solidFill>
                  <a:srgbClr val="FF00FF"/>
                </a:solidFill>
                <a:latin typeface="MonotypeSorts" charset="0"/>
                <a:ea typeface="SimSun" panose="02010600030101010101" pitchFamily="2" charset="-122"/>
              </a:rPr>
              <a:t> </a:t>
            </a:r>
            <a:r>
              <a:rPr lang="en-AU" altLang="zh-CN" dirty="0" smtClean="0">
                <a:solidFill>
                  <a:srgbClr val="000000"/>
                </a:solidFill>
                <a:ea typeface="SimSun" panose="02010600030101010101" pitchFamily="2" charset="-122"/>
              </a:rPr>
              <a:t>Data Allocation Design</a:t>
            </a:r>
          </a:p>
          <a:p>
            <a:pPr>
              <a:buClr>
                <a:schemeClr val="accent2"/>
              </a:buClr>
              <a:buFont typeface="Wingdings" panose="05000000000000000000" pitchFamily="2" charset="2"/>
              <a:buChar char="n"/>
            </a:pPr>
            <a:r>
              <a:rPr lang="en-US" altLang="zh-CN" dirty="0" smtClean="0">
                <a:solidFill>
                  <a:schemeClr val="accent2"/>
                </a:solidFill>
                <a:ea typeface="SimSun" panose="02010600030101010101" pitchFamily="2" charset="-122"/>
              </a:rPr>
              <a:t> Data Directory</a:t>
            </a:r>
          </a:p>
          <a:p>
            <a:pPr>
              <a:buFont typeface="Wingdings" panose="05000000000000000000" pitchFamily="2" charset="2"/>
              <a:buChar char="n"/>
            </a:pPr>
            <a:r>
              <a:rPr lang="en-US" altLang="zh-CN" dirty="0" smtClean="0">
                <a:ea typeface="SimSun" panose="02010600030101010101" pitchFamily="2" charset="-122"/>
              </a:rPr>
              <a:t>Summary</a:t>
            </a:r>
            <a:endParaRPr lang="en-AU" altLang="zh-CN" dirty="0"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zh-CN" smtClean="0">
                <a:ea typeface="SimSun" panose="02010600030101010101" pitchFamily="2" charset="-122"/>
              </a:rPr>
              <a:t>DDBMS Architectures: P2P DDBMS </a:t>
            </a:r>
            <a:r>
              <a:rPr lang="en-US" altLang="zh-CN" sz="2400" smtClean="0">
                <a:ea typeface="SimSun" panose="02010600030101010101" pitchFamily="2" charset="-122"/>
              </a:rPr>
              <a:t>(recall)</a:t>
            </a:r>
            <a:endParaRPr lang="zh-CN" altLang="en-US" b="0" smtClean="0">
              <a:ea typeface="SimSun" panose="02010600030101010101" pitchFamily="2" charset="-122"/>
            </a:endParaRPr>
          </a:p>
        </p:txBody>
      </p:sp>
      <p:sp>
        <p:nvSpPr>
          <p:cNvPr id="206851" name="Rectangle 3"/>
          <p:cNvSpPr txBox="1">
            <a:spLocks noChangeArrowheads="1"/>
          </p:cNvSpPr>
          <p:nvPr/>
        </p:nvSpPr>
        <p:spPr bwMode="auto">
          <a:xfrm>
            <a:off x="304800" y="1308100"/>
            <a:ext cx="2971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lvl1pPr marL="274638" indent="-274638" defTabSz="877888">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77888">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77888">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77888">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77888">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80000"/>
              </a:lnSpc>
              <a:spcBef>
                <a:spcPct val="0"/>
              </a:spcBef>
              <a:buSzTx/>
              <a:buFontTx/>
              <a:buNone/>
            </a:pPr>
            <a:r>
              <a:rPr lang="en-US" altLang="zh-CN">
                <a:solidFill>
                  <a:schemeClr val="accent1"/>
                </a:solidFill>
                <a:latin typeface="Comic Sans MS" panose="030F0702030302020204" pitchFamily="66" charset="0"/>
                <a:ea typeface="SimSun" panose="02010600030101010101" pitchFamily="2" charset="-122"/>
              </a:rPr>
              <a:t>Functional description</a:t>
            </a:r>
            <a:r>
              <a:rPr lang="en-US" altLang="zh-CN" sz="2000">
                <a:solidFill>
                  <a:schemeClr val="accent2"/>
                </a:solidFill>
                <a:ea typeface="SimSun" panose="02010600030101010101" pitchFamily="2" charset="-122"/>
              </a:rPr>
              <a:t> </a:t>
            </a:r>
            <a:r>
              <a:rPr lang="en-US" altLang="zh-CN" sz="2000">
                <a:ea typeface="SimSun" panose="02010600030101010101" pitchFamily="2" charset="-122"/>
              </a:rPr>
              <a:t>of the reference model</a:t>
            </a:r>
            <a:endParaRPr lang="zh-CN" altLang="en-US" sz="2000">
              <a:ea typeface="SimSun" panose="02010600030101010101" pitchFamily="2" charset="-122"/>
            </a:endParaRPr>
          </a:p>
        </p:txBody>
      </p:sp>
      <p:grpSp>
        <p:nvGrpSpPr>
          <p:cNvPr id="206852" name="Group 4"/>
          <p:cNvGrpSpPr>
            <a:grpSpLocks/>
          </p:cNvGrpSpPr>
          <p:nvPr/>
        </p:nvGrpSpPr>
        <p:grpSpPr bwMode="auto">
          <a:xfrm>
            <a:off x="3810000" y="3365500"/>
            <a:ext cx="1295400" cy="914400"/>
            <a:chOff x="2112" y="1440"/>
            <a:chExt cx="816" cy="576"/>
          </a:xfrm>
        </p:grpSpPr>
        <p:sp>
          <p:nvSpPr>
            <p:cNvPr id="206897" name="AutoShape 5"/>
            <p:cNvSpPr>
              <a:spLocks noChangeArrowheads="1"/>
            </p:cNvSpPr>
            <p:nvPr/>
          </p:nvSpPr>
          <p:spPr bwMode="auto">
            <a:xfrm>
              <a:off x="2112" y="1440"/>
              <a:ext cx="816" cy="576"/>
            </a:xfrm>
            <a:prstGeom prst="triangle">
              <a:avLst>
                <a:gd name="adj" fmla="val 50000"/>
              </a:avLst>
            </a:prstGeom>
            <a:solidFill>
              <a:srgbClr val="C0C0C0"/>
            </a:solidFill>
            <a:ln w="1270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06898" name="Text Box 6"/>
            <p:cNvSpPr txBox="1">
              <a:spLocks noChangeArrowheads="1"/>
            </p:cNvSpPr>
            <p:nvPr/>
          </p:nvSpPr>
          <p:spPr bwMode="auto">
            <a:xfrm>
              <a:off x="2388" y="1696"/>
              <a:ext cx="348" cy="231"/>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a:ea typeface="SimSun" panose="02010600030101010101" pitchFamily="2" charset="-122"/>
                </a:rPr>
                <a:t>DD</a:t>
              </a:r>
            </a:p>
          </p:txBody>
        </p:sp>
      </p:grpSp>
      <p:grpSp>
        <p:nvGrpSpPr>
          <p:cNvPr id="206853" name="Group 7"/>
          <p:cNvGrpSpPr>
            <a:grpSpLocks/>
          </p:cNvGrpSpPr>
          <p:nvPr/>
        </p:nvGrpSpPr>
        <p:grpSpPr bwMode="auto">
          <a:xfrm>
            <a:off x="3467100" y="1231900"/>
            <a:ext cx="1981200" cy="2362200"/>
            <a:chOff x="2184" y="384"/>
            <a:chExt cx="1248" cy="1488"/>
          </a:xfrm>
        </p:grpSpPr>
        <p:grpSp>
          <p:nvGrpSpPr>
            <p:cNvPr id="206891" name="Group 8"/>
            <p:cNvGrpSpPr>
              <a:grpSpLocks/>
            </p:cNvGrpSpPr>
            <p:nvPr/>
          </p:nvGrpSpPr>
          <p:grpSpPr bwMode="auto">
            <a:xfrm>
              <a:off x="2280" y="384"/>
              <a:ext cx="1056" cy="384"/>
              <a:chOff x="1920" y="624"/>
              <a:chExt cx="1056" cy="384"/>
            </a:xfrm>
          </p:grpSpPr>
          <p:sp>
            <p:nvSpPr>
              <p:cNvPr id="206895" name="AutoShape 9"/>
              <p:cNvSpPr>
                <a:spLocks noChangeArrowheads="1"/>
              </p:cNvSpPr>
              <p:nvPr/>
            </p:nvSpPr>
            <p:spPr bwMode="auto">
              <a:xfrm>
                <a:off x="1920" y="624"/>
                <a:ext cx="1056" cy="384"/>
              </a:xfrm>
              <a:prstGeom prst="hexagon">
                <a:avLst>
                  <a:gd name="adj" fmla="val 68750"/>
                  <a:gd name="vf" fmla="val 11547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06896" name="Text Box 10"/>
              <p:cNvSpPr txBox="1">
                <a:spLocks noChangeArrowheads="1"/>
              </p:cNvSpPr>
              <p:nvPr/>
            </p:nvSpPr>
            <p:spPr bwMode="auto">
              <a:xfrm>
                <a:off x="1985" y="624"/>
                <a:ext cx="93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lang="en-US" altLang="zh-CN" sz="1600">
                    <a:solidFill>
                      <a:schemeClr val="accent2"/>
                    </a:solidFill>
                    <a:ea typeface="SimSun" panose="02010600030101010101" pitchFamily="2" charset="-122"/>
                  </a:rPr>
                  <a:t>Enterprise</a:t>
                </a:r>
              </a:p>
              <a:p>
                <a:pPr algn="ctr">
                  <a:spcBef>
                    <a:spcPct val="0"/>
                  </a:spcBef>
                  <a:buClrTx/>
                  <a:buSzTx/>
                  <a:buFontTx/>
                  <a:buNone/>
                </a:pPr>
                <a:r>
                  <a:rPr lang="en-US" altLang="zh-CN" sz="1600">
                    <a:solidFill>
                      <a:schemeClr val="accent2"/>
                    </a:solidFill>
                    <a:ea typeface="SimSun" panose="02010600030101010101" pitchFamily="2" charset="-122"/>
                  </a:rPr>
                  <a:t>administrator</a:t>
                </a:r>
              </a:p>
            </p:txBody>
          </p:sp>
        </p:grpSp>
        <p:sp>
          <p:nvSpPr>
            <p:cNvPr id="206892" name="Text Box 11"/>
            <p:cNvSpPr txBox="1">
              <a:spLocks noChangeArrowheads="1"/>
            </p:cNvSpPr>
            <p:nvPr/>
          </p:nvSpPr>
          <p:spPr bwMode="auto">
            <a:xfrm>
              <a:off x="2184" y="1056"/>
              <a:ext cx="1248" cy="48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lang="en-US" altLang="zh-CN" sz="1600">
                  <a:ea typeface="SimSun" panose="02010600030101010101" pitchFamily="2" charset="-122"/>
                </a:rPr>
                <a:t>Conceptual database</a:t>
              </a:r>
            </a:p>
            <a:p>
              <a:pPr algn="ctr">
                <a:spcBef>
                  <a:spcPct val="0"/>
                </a:spcBef>
                <a:buClrTx/>
                <a:buSzTx/>
                <a:buFontTx/>
                <a:buNone/>
              </a:pPr>
              <a:r>
                <a:rPr lang="en-US" altLang="zh-CN" sz="1600">
                  <a:ea typeface="SimSun" panose="02010600030101010101" pitchFamily="2" charset="-122"/>
                </a:rPr>
                <a:t>schema process</a:t>
              </a:r>
            </a:p>
          </p:txBody>
        </p:sp>
        <p:sp>
          <p:nvSpPr>
            <p:cNvPr id="206893" name="Line 12"/>
            <p:cNvSpPr>
              <a:spLocks noChangeShapeType="1"/>
            </p:cNvSpPr>
            <p:nvPr/>
          </p:nvSpPr>
          <p:spPr bwMode="auto">
            <a:xfrm>
              <a:off x="2808" y="768"/>
              <a:ext cx="0" cy="288"/>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894" name="Line 13"/>
            <p:cNvSpPr>
              <a:spLocks noChangeShapeType="1"/>
            </p:cNvSpPr>
            <p:nvPr/>
          </p:nvSpPr>
          <p:spPr bwMode="auto">
            <a:xfrm flipV="1">
              <a:off x="2784" y="1536"/>
              <a:ext cx="24" cy="336"/>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06854" name="Group 14"/>
          <p:cNvGrpSpPr>
            <a:grpSpLocks/>
          </p:cNvGrpSpPr>
          <p:nvPr/>
        </p:nvGrpSpPr>
        <p:grpSpPr bwMode="auto">
          <a:xfrm>
            <a:off x="1143000" y="2374900"/>
            <a:ext cx="1676400" cy="609600"/>
            <a:chOff x="1920" y="624"/>
            <a:chExt cx="1056" cy="384"/>
          </a:xfrm>
        </p:grpSpPr>
        <p:sp>
          <p:nvSpPr>
            <p:cNvPr id="206889" name="AutoShape 15"/>
            <p:cNvSpPr>
              <a:spLocks noChangeArrowheads="1"/>
            </p:cNvSpPr>
            <p:nvPr/>
          </p:nvSpPr>
          <p:spPr bwMode="auto">
            <a:xfrm>
              <a:off x="1920" y="624"/>
              <a:ext cx="1056" cy="384"/>
            </a:xfrm>
            <a:prstGeom prst="hexagon">
              <a:avLst>
                <a:gd name="adj" fmla="val 68750"/>
                <a:gd name="vf" fmla="val 11547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06890" name="Text Box 16"/>
            <p:cNvSpPr txBox="1">
              <a:spLocks noChangeArrowheads="1"/>
            </p:cNvSpPr>
            <p:nvPr/>
          </p:nvSpPr>
          <p:spPr bwMode="auto">
            <a:xfrm>
              <a:off x="1985" y="624"/>
              <a:ext cx="93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lang="en-US" altLang="zh-CN" sz="1600">
                  <a:solidFill>
                    <a:schemeClr val="accent2"/>
                  </a:solidFill>
                  <a:ea typeface="SimSun" panose="02010600030101010101" pitchFamily="2" charset="-122"/>
                </a:rPr>
                <a:t>Database</a:t>
              </a:r>
            </a:p>
            <a:p>
              <a:pPr algn="ctr">
                <a:spcBef>
                  <a:spcPct val="0"/>
                </a:spcBef>
                <a:buClrTx/>
                <a:buSzTx/>
                <a:buFontTx/>
                <a:buNone/>
              </a:pPr>
              <a:r>
                <a:rPr lang="en-US" altLang="zh-CN" sz="1600">
                  <a:solidFill>
                    <a:schemeClr val="accent2"/>
                  </a:solidFill>
                  <a:ea typeface="SimSun" panose="02010600030101010101" pitchFamily="2" charset="-122"/>
                </a:rPr>
                <a:t>administrator</a:t>
              </a:r>
            </a:p>
          </p:txBody>
        </p:sp>
      </p:grpSp>
      <p:sp>
        <p:nvSpPr>
          <p:cNvPr id="206855" name="Line 17"/>
          <p:cNvSpPr>
            <a:spLocks noChangeShapeType="1"/>
          </p:cNvSpPr>
          <p:nvPr/>
        </p:nvSpPr>
        <p:spPr bwMode="auto">
          <a:xfrm>
            <a:off x="2819400" y="2679700"/>
            <a:ext cx="685800" cy="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06856" name="Group 18"/>
          <p:cNvGrpSpPr>
            <a:grpSpLocks/>
          </p:cNvGrpSpPr>
          <p:nvPr/>
        </p:nvGrpSpPr>
        <p:grpSpPr bwMode="auto">
          <a:xfrm>
            <a:off x="5867400" y="2374900"/>
            <a:ext cx="1676400" cy="609600"/>
            <a:chOff x="1920" y="624"/>
            <a:chExt cx="1056" cy="384"/>
          </a:xfrm>
        </p:grpSpPr>
        <p:sp>
          <p:nvSpPr>
            <p:cNvPr id="206887" name="AutoShape 19"/>
            <p:cNvSpPr>
              <a:spLocks noChangeArrowheads="1"/>
            </p:cNvSpPr>
            <p:nvPr/>
          </p:nvSpPr>
          <p:spPr bwMode="auto">
            <a:xfrm>
              <a:off x="1920" y="624"/>
              <a:ext cx="1056" cy="384"/>
            </a:xfrm>
            <a:prstGeom prst="hexagon">
              <a:avLst>
                <a:gd name="adj" fmla="val 68750"/>
                <a:gd name="vf" fmla="val 11547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06888" name="Text Box 20"/>
            <p:cNvSpPr txBox="1">
              <a:spLocks noChangeArrowheads="1"/>
            </p:cNvSpPr>
            <p:nvPr/>
          </p:nvSpPr>
          <p:spPr bwMode="auto">
            <a:xfrm>
              <a:off x="1985" y="624"/>
              <a:ext cx="93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lang="en-US" altLang="zh-CN" sz="1600">
                  <a:solidFill>
                    <a:schemeClr val="accent2"/>
                  </a:solidFill>
                  <a:ea typeface="SimSun" panose="02010600030101010101" pitchFamily="2" charset="-122"/>
                </a:rPr>
                <a:t>Application</a:t>
              </a:r>
            </a:p>
            <a:p>
              <a:pPr algn="ctr">
                <a:spcBef>
                  <a:spcPct val="0"/>
                </a:spcBef>
                <a:buClrTx/>
                <a:buSzTx/>
                <a:buFontTx/>
                <a:buNone/>
              </a:pPr>
              <a:r>
                <a:rPr lang="en-US" altLang="zh-CN" sz="1600">
                  <a:solidFill>
                    <a:schemeClr val="accent2"/>
                  </a:solidFill>
                  <a:ea typeface="SimSun" panose="02010600030101010101" pitchFamily="2" charset="-122"/>
                </a:rPr>
                <a:t>administrator</a:t>
              </a:r>
            </a:p>
          </p:txBody>
        </p:sp>
      </p:grpSp>
      <p:sp>
        <p:nvSpPr>
          <p:cNvPr id="206857" name="Text Box 21"/>
          <p:cNvSpPr txBox="1">
            <a:spLocks noChangeArrowheads="1"/>
          </p:cNvSpPr>
          <p:nvPr/>
        </p:nvSpPr>
        <p:spPr bwMode="auto">
          <a:xfrm>
            <a:off x="5562600" y="3549650"/>
            <a:ext cx="1981200" cy="546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lang="en-US" altLang="zh-CN" sz="1600">
                <a:ea typeface="SimSun" panose="02010600030101010101" pitchFamily="2" charset="-122"/>
              </a:rPr>
              <a:t>External database</a:t>
            </a:r>
          </a:p>
          <a:p>
            <a:pPr algn="ctr">
              <a:spcBef>
                <a:spcPct val="0"/>
              </a:spcBef>
              <a:buClrTx/>
              <a:buSzTx/>
              <a:buFontTx/>
              <a:buNone/>
            </a:pPr>
            <a:r>
              <a:rPr lang="en-US" altLang="zh-CN" sz="1600">
                <a:ea typeface="SimSun" panose="02010600030101010101" pitchFamily="2" charset="-122"/>
              </a:rPr>
              <a:t>schema process</a:t>
            </a:r>
          </a:p>
        </p:txBody>
      </p:sp>
      <p:sp>
        <p:nvSpPr>
          <p:cNvPr id="206858" name="Line 22"/>
          <p:cNvSpPr>
            <a:spLocks noChangeShapeType="1"/>
          </p:cNvSpPr>
          <p:nvPr/>
        </p:nvSpPr>
        <p:spPr bwMode="auto">
          <a:xfrm>
            <a:off x="5410200" y="2679700"/>
            <a:ext cx="381000" cy="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859" name="Line 23"/>
          <p:cNvSpPr>
            <a:spLocks noChangeShapeType="1"/>
          </p:cNvSpPr>
          <p:nvPr/>
        </p:nvSpPr>
        <p:spPr bwMode="auto">
          <a:xfrm>
            <a:off x="4800600" y="3822700"/>
            <a:ext cx="838200" cy="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860" name="Line 24"/>
          <p:cNvSpPr>
            <a:spLocks noChangeShapeType="1"/>
          </p:cNvSpPr>
          <p:nvPr/>
        </p:nvSpPr>
        <p:spPr bwMode="auto">
          <a:xfrm flipV="1">
            <a:off x="6781800" y="2905125"/>
            <a:ext cx="0" cy="612775"/>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Text Box 25"/>
          <p:cNvSpPr txBox="1">
            <a:spLocks noChangeArrowheads="1"/>
          </p:cNvSpPr>
          <p:nvPr/>
        </p:nvSpPr>
        <p:spPr bwMode="auto">
          <a:xfrm>
            <a:off x="4052888" y="3859213"/>
            <a:ext cx="762000" cy="312737"/>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50000"/>
              </a:spcBef>
              <a:buClrTx/>
              <a:buSzTx/>
              <a:buFontTx/>
              <a:buNone/>
            </a:pPr>
            <a:r>
              <a:rPr lang="en-US" altLang="zh-CN" sz="1600">
                <a:solidFill>
                  <a:schemeClr val="accent2"/>
                </a:solidFill>
                <a:ea typeface="SimSun" panose="02010600030101010101" pitchFamily="2" charset="-122"/>
              </a:rPr>
              <a:t>GD/D</a:t>
            </a:r>
          </a:p>
        </p:txBody>
      </p:sp>
      <p:grpSp>
        <p:nvGrpSpPr>
          <p:cNvPr id="7" name="Group 26"/>
          <p:cNvGrpSpPr>
            <a:grpSpLocks/>
          </p:cNvGrpSpPr>
          <p:nvPr/>
        </p:nvGrpSpPr>
        <p:grpSpPr bwMode="auto">
          <a:xfrm>
            <a:off x="762000" y="2908300"/>
            <a:ext cx="3200400" cy="1187450"/>
            <a:chOff x="480" y="1680"/>
            <a:chExt cx="2016" cy="748"/>
          </a:xfrm>
        </p:grpSpPr>
        <p:sp>
          <p:nvSpPr>
            <p:cNvPr id="206884" name="Text Box 27"/>
            <p:cNvSpPr txBox="1">
              <a:spLocks noChangeArrowheads="1"/>
            </p:cNvSpPr>
            <p:nvPr/>
          </p:nvSpPr>
          <p:spPr bwMode="auto">
            <a:xfrm>
              <a:off x="480" y="2084"/>
              <a:ext cx="1248" cy="3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lang="en-US" altLang="zh-CN" sz="1600">
                  <a:ea typeface="SimSun" panose="02010600030101010101" pitchFamily="2" charset="-122"/>
                </a:rPr>
                <a:t>Internal database</a:t>
              </a:r>
            </a:p>
            <a:p>
              <a:pPr algn="ctr">
                <a:spcBef>
                  <a:spcPct val="0"/>
                </a:spcBef>
                <a:buClrTx/>
                <a:buSzTx/>
                <a:buFontTx/>
                <a:buNone/>
              </a:pPr>
              <a:r>
                <a:rPr lang="en-US" altLang="zh-CN" sz="1600">
                  <a:ea typeface="SimSun" panose="02010600030101010101" pitchFamily="2" charset="-122"/>
                </a:rPr>
                <a:t>schema process</a:t>
              </a:r>
            </a:p>
          </p:txBody>
        </p:sp>
        <p:sp>
          <p:nvSpPr>
            <p:cNvPr id="206885" name="Line 28"/>
            <p:cNvSpPr>
              <a:spLocks noChangeShapeType="1"/>
            </p:cNvSpPr>
            <p:nvPr/>
          </p:nvSpPr>
          <p:spPr bwMode="auto">
            <a:xfrm>
              <a:off x="1728" y="2256"/>
              <a:ext cx="768" cy="0"/>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886" name="Line 29"/>
            <p:cNvSpPr>
              <a:spLocks noChangeShapeType="1"/>
            </p:cNvSpPr>
            <p:nvPr/>
          </p:nvSpPr>
          <p:spPr bwMode="auto">
            <a:xfrm flipV="1">
              <a:off x="1248" y="1680"/>
              <a:ext cx="0" cy="386"/>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30"/>
          <p:cNvGrpSpPr>
            <a:grpSpLocks/>
          </p:cNvGrpSpPr>
          <p:nvPr/>
        </p:nvGrpSpPr>
        <p:grpSpPr bwMode="auto">
          <a:xfrm>
            <a:off x="838200" y="4203700"/>
            <a:ext cx="7086600" cy="2057400"/>
            <a:chOff x="528" y="2496"/>
            <a:chExt cx="4464" cy="1296"/>
          </a:xfrm>
        </p:grpSpPr>
        <p:sp>
          <p:nvSpPr>
            <p:cNvPr id="206868" name="Rectangle 31"/>
            <p:cNvSpPr>
              <a:spLocks noChangeArrowheads="1"/>
            </p:cNvSpPr>
            <p:nvPr/>
          </p:nvSpPr>
          <p:spPr bwMode="auto">
            <a:xfrm>
              <a:off x="528" y="2688"/>
              <a:ext cx="1680" cy="1104"/>
            </a:xfrm>
            <a:prstGeom prst="rect">
              <a:avLst/>
            </a:prstGeom>
            <a:solidFill>
              <a:srgbClr val="C0C0C0"/>
            </a:solidFill>
            <a:ln w="1270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endParaRPr lang="zh-CN" altLang="en-US" sz="1600">
                <a:ea typeface="SimSun" panose="02010600030101010101" pitchFamily="2" charset="-122"/>
              </a:endParaRPr>
            </a:p>
          </p:txBody>
        </p:sp>
        <p:sp>
          <p:nvSpPr>
            <p:cNvPr id="206869" name="Rectangle 32"/>
            <p:cNvSpPr>
              <a:spLocks noChangeArrowheads="1"/>
            </p:cNvSpPr>
            <p:nvPr/>
          </p:nvSpPr>
          <p:spPr bwMode="auto">
            <a:xfrm>
              <a:off x="3360" y="2688"/>
              <a:ext cx="1632" cy="1104"/>
            </a:xfrm>
            <a:prstGeom prst="rect">
              <a:avLst/>
            </a:prstGeom>
            <a:solidFill>
              <a:srgbClr val="C0C0C0"/>
            </a:solidFill>
            <a:ln w="1270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06870" name="Text Box 33"/>
            <p:cNvSpPr txBox="1">
              <a:spLocks noChangeArrowheads="1"/>
            </p:cNvSpPr>
            <p:nvPr/>
          </p:nvSpPr>
          <p:spPr bwMode="auto">
            <a:xfrm>
              <a:off x="528" y="2736"/>
              <a:ext cx="15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Local data management</a:t>
              </a:r>
            </a:p>
          </p:txBody>
        </p:sp>
        <p:sp>
          <p:nvSpPr>
            <p:cNvPr id="206871" name="Text Box 34"/>
            <p:cNvSpPr txBox="1">
              <a:spLocks noChangeArrowheads="1"/>
            </p:cNvSpPr>
            <p:nvPr/>
          </p:nvSpPr>
          <p:spPr bwMode="auto">
            <a:xfrm>
              <a:off x="3408" y="2736"/>
              <a:ext cx="15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Local data management</a:t>
              </a:r>
            </a:p>
          </p:txBody>
        </p:sp>
        <p:grpSp>
          <p:nvGrpSpPr>
            <p:cNvPr id="206872" name="Group 35"/>
            <p:cNvGrpSpPr>
              <a:grpSpLocks/>
            </p:cNvGrpSpPr>
            <p:nvPr/>
          </p:nvGrpSpPr>
          <p:grpSpPr bwMode="auto">
            <a:xfrm>
              <a:off x="1248" y="3022"/>
              <a:ext cx="816" cy="576"/>
              <a:chOff x="1248" y="3022"/>
              <a:chExt cx="816" cy="576"/>
            </a:xfrm>
          </p:grpSpPr>
          <p:grpSp>
            <p:nvGrpSpPr>
              <p:cNvPr id="206880" name="Group 36"/>
              <p:cNvGrpSpPr>
                <a:grpSpLocks/>
              </p:cNvGrpSpPr>
              <p:nvPr/>
            </p:nvGrpSpPr>
            <p:grpSpPr bwMode="auto">
              <a:xfrm>
                <a:off x="1248" y="3022"/>
                <a:ext cx="816" cy="576"/>
                <a:chOff x="2112" y="1440"/>
                <a:chExt cx="816" cy="576"/>
              </a:xfrm>
            </p:grpSpPr>
            <p:sp>
              <p:nvSpPr>
                <p:cNvPr id="206882" name="AutoShape 37"/>
                <p:cNvSpPr>
                  <a:spLocks noChangeArrowheads="1"/>
                </p:cNvSpPr>
                <p:nvPr/>
              </p:nvSpPr>
              <p:spPr bwMode="auto">
                <a:xfrm>
                  <a:off x="2112" y="1440"/>
                  <a:ext cx="816" cy="576"/>
                </a:xfrm>
                <a:prstGeom prst="triangle">
                  <a:avLst>
                    <a:gd name="adj" fmla="val 50000"/>
                  </a:avLst>
                </a:prstGeom>
                <a:solidFill>
                  <a:srgbClr val="C0C0C0"/>
                </a:solidFill>
                <a:ln w="1270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06883" name="Text Box 38"/>
                <p:cNvSpPr txBox="1">
                  <a:spLocks noChangeArrowheads="1"/>
                </p:cNvSpPr>
                <p:nvPr/>
              </p:nvSpPr>
              <p:spPr bwMode="auto">
                <a:xfrm>
                  <a:off x="2388" y="1696"/>
                  <a:ext cx="348" cy="231"/>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a:ea typeface="SimSun" panose="02010600030101010101" pitchFamily="2" charset="-122"/>
                    </a:rPr>
                    <a:t>DD</a:t>
                  </a:r>
                </a:p>
              </p:txBody>
            </p:sp>
          </p:grpSp>
          <p:sp>
            <p:nvSpPr>
              <p:cNvPr id="206881" name="Text Box 39"/>
              <p:cNvSpPr txBox="1">
                <a:spLocks noChangeArrowheads="1"/>
              </p:cNvSpPr>
              <p:nvPr/>
            </p:nvSpPr>
            <p:spPr bwMode="auto">
              <a:xfrm>
                <a:off x="1440" y="3312"/>
                <a:ext cx="480" cy="197"/>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50000"/>
                  </a:spcBef>
                  <a:buClrTx/>
                  <a:buSzTx/>
                  <a:buFontTx/>
                  <a:buNone/>
                </a:pPr>
                <a:r>
                  <a:rPr lang="en-US" altLang="zh-CN" sz="1600">
                    <a:solidFill>
                      <a:schemeClr val="accent2"/>
                    </a:solidFill>
                    <a:ea typeface="SimSun" panose="02010600030101010101" pitchFamily="2" charset="-122"/>
                  </a:rPr>
                  <a:t>LD/D</a:t>
                </a:r>
              </a:p>
            </p:txBody>
          </p:sp>
        </p:grpSp>
        <p:grpSp>
          <p:nvGrpSpPr>
            <p:cNvPr id="206873" name="Group 40"/>
            <p:cNvGrpSpPr>
              <a:grpSpLocks/>
            </p:cNvGrpSpPr>
            <p:nvPr/>
          </p:nvGrpSpPr>
          <p:grpSpPr bwMode="auto">
            <a:xfrm>
              <a:off x="3888" y="3024"/>
              <a:ext cx="816" cy="576"/>
              <a:chOff x="1248" y="3022"/>
              <a:chExt cx="816" cy="576"/>
            </a:xfrm>
          </p:grpSpPr>
          <p:grpSp>
            <p:nvGrpSpPr>
              <p:cNvPr id="206876" name="Group 41"/>
              <p:cNvGrpSpPr>
                <a:grpSpLocks/>
              </p:cNvGrpSpPr>
              <p:nvPr/>
            </p:nvGrpSpPr>
            <p:grpSpPr bwMode="auto">
              <a:xfrm>
                <a:off x="1248" y="3022"/>
                <a:ext cx="816" cy="576"/>
                <a:chOff x="2112" y="1440"/>
                <a:chExt cx="816" cy="576"/>
              </a:xfrm>
            </p:grpSpPr>
            <p:sp>
              <p:nvSpPr>
                <p:cNvPr id="206878" name="AutoShape 42"/>
                <p:cNvSpPr>
                  <a:spLocks noChangeArrowheads="1"/>
                </p:cNvSpPr>
                <p:nvPr/>
              </p:nvSpPr>
              <p:spPr bwMode="auto">
                <a:xfrm>
                  <a:off x="2112" y="1440"/>
                  <a:ext cx="816" cy="576"/>
                </a:xfrm>
                <a:prstGeom prst="triangle">
                  <a:avLst>
                    <a:gd name="adj" fmla="val 50000"/>
                  </a:avLst>
                </a:prstGeom>
                <a:solidFill>
                  <a:srgbClr val="C0C0C0"/>
                </a:solidFill>
                <a:ln w="1270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06879" name="Text Box 43"/>
                <p:cNvSpPr txBox="1">
                  <a:spLocks noChangeArrowheads="1"/>
                </p:cNvSpPr>
                <p:nvPr/>
              </p:nvSpPr>
              <p:spPr bwMode="auto">
                <a:xfrm>
                  <a:off x="2388" y="1696"/>
                  <a:ext cx="348" cy="231"/>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a:ea typeface="SimSun" panose="02010600030101010101" pitchFamily="2" charset="-122"/>
                    </a:rPr>
                    <a:t>DD</a:t>
                  </a:r>
                </a:p>
              </p:txBody>
            </p:sp>
          </p:grpSp>
          <p:sp>
            <p:nvSpPr>
              <p:cNvPr id="206877" name="Text Box 44"/>
              <p:cNvSpPr txBox="1">
                <a:spLocks noChangeArrowheads="1"/>
              </p:cNvSpPr>
              <p:nvPr/>
            </p:nvSpPr>
            <p:spPr bwMode="auto">
              <a:xfrm>
                <a:off x="1440" y="3312"/>
                <a:ext cx="480" cy="197"/>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50000"/>
                  </a:spcBef>
                  <a:buClrTx/>
                  <a:buSzTx/>
                  <a:buFontTx/>
                  <a:buNone/>
                </a:pPr>
                <a:r>
                  <a:rPr lang="en-US" altLang="zh-CN" sz="1600">
                    <a:solidFill>
                      <a:schemeClr val="accent2"/>
                    </a:solidFill>
                    <a:ea typeface="SimSun" panose="02010600030101010101" pitchFamily="2" charset="-122"/>
                  </a:rPr>
                  <a:t>LD/D</a:t>
                </a:r>
              </a:p>
            </p:txBody>
          </p:sp>
        </p:grpSp>
        <p:sp>
          <p:nvSpPr>
            <p:cNvPr id="206874" name="Line 45"/>
            <p:cNvSpPr>
              <a:spLocks noChangeShapeType="1"/>
            </p:cNvSpPr>
            <p:nvPr/>
          </p:nvSpPr>
          <p:spPr bwMode="auto">
            <a:xfrm flipV="1">
              <a:off x="2064" y="2544"/>
              <a:ext cx="528" cy="432"/>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875" name="Line 46"/>
            <p:cNvSpPr>
              <a:spLocks noChangeShapeType="1"/>
            </p:cNvSpPr>
            <p:nvPr/>
          </p:nvSpPr>
          <p:spPr bwMode="auto">
            <a:xfrm flipH="1" flipV="1">
              <a:off x="3024" y="2496"/>
              <a:ext cx="576" cy="576"/>
            </a:xfrm>
            <a:prstGeom prst="line">
              <a:avLst/>
            </a:prstGeom>
            <a:noFill/>
            <a:ln w="38100">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14"/>
          <p:cNvGrpSpPr>
            <a:grpSpLocks/>
          </p:cNvGrpSpPr>
          <p:nvPr/>
        </p:nvGrpSpPr>
        <p:grpSpPr bwMode="auto">
          <a:xfrm>
            <a:off x="1001713" y="3562350"/>
            <a:ext cx="1682750" cy="609600"/>
            <a:chOff x="1920" y="624"/>
            <a:chExt cx="1060" cy="384"/>
          </a:xfrm>
        </p:grpSpPr>
        <p:sp>
          <p:nvSpPr>
            <p:cNvPr id="206866" name="AutoShape 15"/>
            <p:cNvSpPr>
              <a:spLocks noChangeArrowheads="1"/>
            </p:cNvSpPr>
            <p:nvPr/>
          </p:nvSpPr>
          <p:spPr bwMode="auto">
            <a:xfrm>
              <a:off x="1920" y="624"/>
              <a:ext cx="1056" cy="384"/>
            </a:xfrm>
            <a:prstGeom prst="hexagon">
              <a:avLst>
                <a:gd name="adj" fmla="val 68750"/>
                <a:gd name="vf" fmla="val 11547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06867" name="Text Box 16"/>
            <p:cNvSpPr txBox="1">
              <a:spLocks noChangeArrowheads="1"/>
            </p:cNvSpPr>
            <p:nvPr/>
          </p:nvSpPr>
          <p:spPr bwMode="auto">
            <a:xfrm>
              <a:off x="1926" y="624"/>
              <a:ext cx="105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lang="en-US" altLang="zh-CN" sz="1600">
                  <a:solidFill>
                    <a:srgbClr val="FF7C80"/>
                  </a:solidFill>
                  <a:ea typeface="SimSun" panose="02010600030101010101" pitchFamily="2" charset="-122"/>
                </a:rPr>
                <a:t>Local Database</a:t>
              </a:r>
            </a:p>
            <a:p>
              <a:pPr algn="ctr">
                <a:spcBef>
                  <a:spcPct val="0"/>
                </a:spcBef>
                <a:buClrTx/>
                <a:buSzTx/>
                <a:buFontTx/>
                <a:buNone/>
              </a:pPr>
              <a:r>
                <a:rPr lang="en-US" altLang="zh-CN" sz="1600">
                  <a:solidFill>
                    <a:srgbClr val="FF7C80"/>
                  </a:solidFill>
                  <a:ea typeface="SimSun" panose="02010600030101010101" pitchFamily="2" charset="-122"/>
                </a:rPr>
                <a:t>administrator</a:t>
              </a:r>
            </a:p>
          </p:txBody>
        </p:sp>
      </p:grpSp>
      <p:sp>
        <p:nvSpPr>
          <p:cNvPr id="80" name="Line 24"/>
          <p:cNvSpPr>
            <a:spLocks noChangeShapeType="1"/>
          </p:cNvSpPr>
          <p:nvPr/>
        </p:nvSpPr>
        <p:spPr bwMode="auto">
          <a:xfrm flipV="1">
            <a:off x="1820863" y="4171950"/>
            <a:ext cx="0" cy="360363"/>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ox(in)">
                                      <p:cBhvr>
                                        <p:cTn id="23" dur="500"/>
                                        <p:tgtEl>
                                          <p:spTgt spid="13"/>
                                        </p:tgtEl>
                                      </p:cBhvr>
                                    </p:animEffect>
                                  </p:childTnLst>
                                </p:cTn>
                              </p:par>
                            </p:childTnLst>
                          </p:cTn>
                        </p:par>
                        <p:par>
                          <p:cTn id="24" fill="hold" nodeType="afterGroup">
                            <p:stCondLst>
                              <p:cond delay="500"/>
                            </p:stCondLst>
                            <p:childTnLst>
                              <p:par>
                                <p:cTn id="25" presetID="4" presetClass="entr" presetSubtype="16" fill="hold" nodeType="after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box(in)">
                                      <p:cBhvr>
                                        <p:cTn id="2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zh-CN" smtClean="0">
                <a:ea typeface="SimSun" panose="02010600030101010101" pitchFamily="2" charset="-122"/>
              </a:rPr>
              <a:t>Data Directory</a:t>
            </a:r>
            <a:endParaRPr lang="en-US" altLang="zh-CN" sz="2400" smtClean="0">
              <a:ea typeface="SimSun" panose="02010600030101010101" pitchFamily="2" charset="-122"/>
            </a:endParaRPr>
          </a:p>
        </p:txBody>
      </p:sp>
      <p:sp>
        <p:nvSpPr>
          <p:cNvPr id="158723" name="Rectangle 3"/>
          <p:cNvSpPr>
            <a:spLocks noGrp="1" noChangeArrowheads="1"/>
          </p:cNvSpPr>
          <p:nvPr>
            <p:ph type="body" idx="1"/>
          </p:nvPr>
        </p:nvSpPr>
        <p:spPr/>
        <p:txBody>
          <a:bodyPr/>
          <a:lstStyle/>
          <a:p>
            <a:pPr>
              <a:defRPr/>
            </a:pPr>
            <a:r>
              <a:rPr lang="en-US" altLang="zh-CN" i="1" dirty="0" smtClean="0">
                <a:ea typeface="SimSun" pitchFamily="2" charset="-122"/>
              </a:rPr>
              <a:t>Data directory</a:t>
            </a:r>
            <a:r>
              <a:rPr lang="en-US" altLang="zh-CN" dirty="0" smtClean="0">
                <a:ea typeface="SimSun" pitchFamily="2" charset="-122"/>
              </a:rPr>
              <a:t> (</a:t>
            </a:r>
            <a:r>
              <a:rPr lang="en-US" altLang="zh-CN" i="1" dirty="0" smtClean="0">
                <a:ea typeface="SimSun" pitchFamily="2" charset="-122"/>
              </a:rPr>
              <a:t>database dictionary </a:t>
            </a:r>
            <a:r>
              <a:rPr lang="en-US" altLang="zh-CN" dirty="0" smtClean="0">
                <a:ea typeface="SimSun" pitchFamily="2" charset="-122"/>
              </a:rPr>
              <a:t>or </a:t>
            </a:r>
            <a:r>
              <a:rPr lang="en-US" altLang="zh-CN" i="1" dirty="0" smtClean="0">
                <a:ea typeface="SimSun" pitchFamily="2" charset="-122"/>
              </a:rPr>
              <a:t>system </a:t>
            </a:r>
            <a:r>
              <a:rPr lang="en-US" altLang="zh-CN" i="1" dirty="0" smtClean="0">
                <a:solidFill>
                  <a:schemeClr val="accent6"/>
                </a:solidFill>
                <a:ea typeface="SimSun" pitchFamily="2" charset="-122"/>
              </a:rPr>
              <a:t>catalog</a:t>
            </a:r>
            <a:r>
              <a:rPr lang="en-US" altLang="zh-CN" i="1" dirty="0" smtClean="0">
                <a:ea typeface="SimSun" pitchFamily="2" charset="-122"/>
              </a:rPr>
              <a:t>)</a:t>
            </a:r>
            <a:r>
              <a:rPr lang="zh-CN" altLang="en-US" i="1" dirty="0" smtClean="0">
                <a:ea typeface="SimSun" pitchFamily="2" charset="-122"/>
              </a:rPr>
              <a:t>：</a:t>
            </a:r>
            <a:r>
              <a:rPr lang="en-US" altLang="zh-CN" dirty="0" smtClean="0">
                <a:solidFill>
                  <a:srgbClr val="0000CC"/>
                </a:solidFill>
                <a:ea typeface="SimSun" pitchFamily="2" charset="-122"/>
              </a:rPr>
              <a:t>a database </a:t>
            </a:r>
            <a:r>
              <a:rPr lang="en-US" altLang="zh-CN" dirty="0" smtClean="0">
                <a:ea typeface="SimSun" pitchFamily="2" charset="-122"/>
              </a:rPr>
              <a:t>contains information about entities of organizations and profiles of databases</a:t>
            </a:r>
          </a:p>
          <a:p>
            <a:pPr lvl="1">
              <a:defRPr/>
            </a:pPr>
            <a:r>
              <a:rPr lang="en-US" altLang="zh-CN" sz="2000" dirty="0" smtClean="0">
                <a:ea typeface="SimSun" pitchFamily="2" charset="-122"/>
              </a:rPr>
              <a:t>A database about the database</a:t>
            </a:r>
            <a:r>
              <a:rPr lang="zh-CN" altLang="en-US" sz="2000" dirty="0" smtClean="0">
                <a:ea typeface="SimSun" pitchFamily="2" charset="-122"/>
              </a:rPr>
              <a:t>，</a:t>
            </a:r>
            <a:r>
              <a:rPr lang="en-US" altLang="zh-CN" sz="2000" dirty="0" smtClean="0">
                <a:ea typeface="SimSun" pitchFamily="2" charset="-122"/>
              </a:rPr>
              <a:t>commonly referred to as </a:t>
            </a:r>
            <a:r>
              <a:rPr lang="en-US" altLang="zh-CN" sz="2000" i="1" dirty="0" smtClean="0">
                <a:solidFill>
                  <a:srgbClr val="0000CC"/>
                </a:solidFill>
                <a:ea typeface="SimSun" pitchFamily="2" charset="-122"/>
              </a:rPr>
              <a:t>metadata</a:t>
            </a:r>
            <a:r>
              <a:rPr lang="zh-CN" altLang="en-US" sz="2000" i="1" dirty="0" smtClean="0">
                <a:solidFill>
                  <a:srgbClr val="0000CC"/>
                </a:solidFill>
                <a:ea typeface="SimSun" pitchFamily="2" charset="-122"/>
              </a:rPr>
              <a:t>，</a:t>
            </a:r>
            <a:r>
              <a:rPr lang="en-US" altLang="zh-CN" sz="2000" dirty="0" smtClean="0">
                <a:ea typeface="SimSun" pitchFamily="2" charset="-122"/>
              </a:rPr>
              <a:t>DBMS often maintains the DD</a:t>
            </a:r>
          </a:p>
          <a:p>
            <a:pPr>
              <a:lnSpc>
                <a:spcPct val="80000"/>
              </a:lnSpc>
              <a:defRPr/>
            </a:pPr>
            <a:r>
              <a:rPr lang="en-US" altLang="zh-CN" dirty="0" smtClean="0">
                <a:ea typeface="SimSun" pitchFamily="2" charset="-122"/>
              </a:rPr>
              <a:t>Why</a:t>
            </a:r>
          </a:p>
        </p:txBody>
      </p:sp>
      <p:sp>
        <p:nvSpPr>
          <p:cNvPr id="4" name="Text Box 5"/>
          <p:cNvSpPr txBox="1">
            <a:spLocks noChangeArrowheads="1"/>
          </p:cNvSpPr>
          <p:nvPr/>
        </p:nvSpPr>
        <p:spPr bwMode="auto">
          <a:xfrm>
            <a:off x="2698750" y="3379788"/>
            <a:ext cx="4894263" cy="2835275"/>
          </a:xfrm>
          <a:prstGeom prst="rect">
            <a:avLst/>
          </a:prstGeom>
          <a:solidFill>
            <a:srgbClr val="FFFF99"/>
          </a:solidFill>
          <a:ln>
            <a:noFill/>
          </a:ln>
          <a:effectLst>
            <a:outerShdw dist="107763" dir="189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a:ea typeface="SimSun" panose="02010600030101010101" pitchFamily="2" charset="-122"/>
              </a:rPr>
              <a:t>Table Statistics </a:t>
            </a:r>
          </a:p>
          <a:p>
            <a:pPr lvl="1">
              <a:spcBef>
                <a:spcPct val="0"/>
              </a:spcBef>
              <a:buSzTx/>
              <a:buFontTx/>
              <a:buChar char="•"/>
            </a:pPr>
            <a:r>
              <a:rPr lang="en-US" altLang="zh-CN" sz="1800" b="0">
                <a:ea typeface="SimSun" panose="02010600030101010101" pitchFamily="2" charset="-122"/>
              </a:rPr>
              <a:t>Number of rows </a:t>
            </a:r>
          </a:p>
          <a:p>
            <a:pPr lvl="1">
              <a:spcBef>
                <a:spcPct val="0"/>
              </a:spcBef>
              <a:buSzTx/>
              <a:buFontTx/>
              <a:buChar char="•"/>
            </a:pPr>
            <a:r>
              <a:rPr lang="en-US" altLang="zh-CN" sz="1800" b="0">
                <a:ea typeface="SimSun" panose="02010600030101010101" pitchFamily="2" charset="-122"/>
              </a:rPr>
              <a:t>Number of blocks that have been used * </a:t>
            </a:r>
          </a:p>
          <a:p>
            <a:pPr lvl="1">
              <a:spcBef>
                <a:spcPct val="0"/>
              </a:spcBef>
              <a:buSzTx/>
              <a:buFontTx/>
              <a:buChar char="•"/>
            </a:pPr>
            <a:r>
              <a:rPr lang="en-US" altLang="zh-CN" sz="1800" b="0">
                <a:ea typeface="SimSun" panose="02010600030101010101" pitchFamily="2" charset="-122"/>
              </a:rPr>
              <a:t>Number of blocks never used </a:t>
            </a:r>
          </a:p>
          <a:p>
            <a:pPr lvl="1">
              <a:spcBef>
                <a:spcPct val="0"/>
              </a:spcBef>
              <a:buSzTx/>
              <a:buFontTx/>
              <a:buChar char="•"/>
            </a:pPr>
            <a:r>
              <a:rPr lang="en-US" altLang="zh-CN" sz="1800" b="0">
                <a:ea typeface="SimSun" panose="02010600030101010101" pitchFamily="2" charset="-122"/>
              </a:rPr>
              <a:t>Average available free space </a:t>
            </a:r>
          </a:p>
          <a:p>
            <a:pPr lvl="1">
              <a:spcBef>
                <a:spcPct val="0"/>
              </a:spcBef>
              <a:buSzTx/>
              <a:buFontTx/>
              <a:buChar char="•"/>
            </a:pPr>
            <a:r>
              <a:rPr lang="en-US" altLang="zh-CN" sz="1800" b="0">
                <a:ea typeface="SimSun" panose="02010600030101010101" pitchFamily="2" charset="-122"/>
              </a:rPr>
              <a:t>Number of chained rows </a:t>
            </a:r>
          </a:p>
          <a:p>
            <a:pPr lvl="1">
              <a:spcBef>
                <a:spcPct val="0"/>
              </a:spcBef>
              <a:buSzTx/>
              <a:buFontTx/>
              <a:buChar char="•"/>
            </a:pPr>
            <a:r>
              <a:rPr lang="en-US" altLang="zh-CN" sz="1800" b="0">
                <a:ea typeface="SimSun" panose="02010600030101010101" pitchFamily="2" charset="-122"/>
              </a:rPr>
              <a:t>Average row length </a:t>
            </a:r>
          </a:p>
          <a:p>
            <a:pPr lvl="1">
              <a:spcBef>
                <a:spcPct val="0"/>
              </a:spcBef>
              <a:buSzTx/>
              <a:buFontTx/>
              <a:buChar char="•"/>
            </a:pPr>
            <a:r>
              <a:rPr lang="en-US" altLang="zh-CN" sz="1800" b="0">
                <a:ea typeface="SimSun" panose="02010600030101010101" pitchFamily="2" charset="-122"/>
              </a:rPr>
              <a:t>Number of distinct values in a column </a:t>
            </a:r>
          </a:p>
          <a:p>
            <a:pPr lvl="1">
              <a:spcBef>
                <a:spcPct val="0"/>
              </a:spcBef>
              <a:buSzTx/>
              <a:buFontTx/>
              <a:buChar char="•"/>
            </a:pPr>
            <a:r>
              <a:rPr lang="en-US" altLang="zh-CN" sz="1800" b="0">
                <a:ea typeface="SimSun" panose="02010600030101010101" pitchFamily="2" charset="-122"/>
              </a:rPr>
              <a:t>The low value in a column * </a:t>
            </a:r>
          </a:p>
          <a:p>
            <a:pPr lvl="1">
              <a:spcBef>
                <a:spcPct val="0"/>
              </a:spcBef>
              <a:buSzTx/>
              <a:buFontTx/>
              <a:buChar char="•"/>
            </a:pPr>
            <a:r>
              <a:rPr lang="en-US" altLang="zh-CN" sz="1800" b="0">
                <a:ea typeface="SimSun" panose="02010600030101010101" pitchFamily="2" charset="-122"/>
              </a:rPr>
              <a:t>The high value in a column * </a:t>
            </a:r>
          </a:p>
          <a:p>
            <a:pPr>
              <a:spcBef>
                <a:spcPct val="0"/>
              </a:spcBef>
              <a:buClrTx/>
              <a:buSzTx/>
              <a:buFontTx/>
              <a:buNone/>
            </a:pPr>
            <a:endParaRPr lang="zh-CN" altLang="en-US" sz="1800" b="0">
              <a:ea typeface="SimSun" panose="02010600030101010101" pitchFamily="2" charset="-122"/>
            </a:endParaRPr>
          </a:p>
        </p:txBody>
      </p:sp>
      <p:sp>
        <p:nvSpPr>
          <p:cNvPr id="5" name="矩形 4"/>
          <p:cNvSpPr/>
          <p:nvPr/>
        </p:nvSpPr>
        <p:spPr>
          <a:xfrm>
            <a:off x="0" y="3594100"/>
            <a:ext cx="2571750" cy="1323975"/>
          </a:xfrm>
          <a:prstGeom prst="rect">
            <a:avLst/>
          </a:prstGeom>
        </p:spPr>
        <p:txBody>
          <a:bodyPr>
            <a:spAutoFit/>
          </a:bodyPr>
          <a:lstStyle/>
          <a:p>
            <a:pPr marL="727075" lvl="1" indent="-342900">
              <a:spcBef>
                <a:spcPct val="20000"/>
              </a:spcBef>
              <a:buClr>
                <a:schemeClr val="tx1"/>
              </a:buClr>
              <a:buSzPct val="75000"/>
              <a:buFont typeface="Wingdings" pitchFamily="2" charset="2"/>
              <a:buChar char="u"/>
              <a:defRPr/>
            </a:pPr>
            <a:r>
              <a:rPr lang="en-US" altLang="zh-CN" sz="2000" dirty="0">
                <a:ea typeface="宋体" pitchFamily="2" charset="-122"/>
              </a:rPr>
              <a:t>System metadata are </a:t>
            </a:r>
            <a:r>
              <a:rPr lang="en-US" altLang="zh-CN" sz="2000" dirty="0">
                <a:solidFill>
                  <a:schemeClr val="accent6"/>
                </a:solidFill>
                <a:ea typeface="宋体" pitchFamily="2" charset="-122"/>
              </a:rPr>
              <a:t>critical</a:t>
            </a:r>
            <a:r>
              <a:rPr lang="en-US" altLang="zh-CN" sz="2000" dirty="0">
                <a:ea typeface="宋体" pitchFamily="2" charset="-122"/>
              </a:rPr>
              <a:t> in a DBMS</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日期占位符 3"/>
          <p:cNvSpPr>
            <a:spLocks noGrp="1"/>
          </p:cNvSpPr>
          <p:nvPr>
            <p:ph type="dt" sz="quarter" idx="4294967295"/>
          </p:nvPr>
        </p:nvSpPr>
        <p:spPr bwMode="auto">
          <a:xfrm>
            <a:off x="150813" y="74613"/>
            <a:ext cx="2058987"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fld id="{2D6CF296-FF8E-4420-9CE2-304F42E91CE6}" type="datetime1">
              <a:rPr lang="zh-CN" altLang="en-US" sz="1600" b="0">
                <a:ea typeface="SimSun" panose="02010600030101010101" pitchFamily="2" charset="-122"/>
              </a:rPr>
              <a:pPr>
                <a:spcBef>
                  <a:spcPct val="0"/>
                </a:spcBef>
                <a:buClrTx/>
                <a:buSzTx/>
                <a:buFontTx/>
                <a:buNone/>
              </a:pPr>
              <a:t>2019/9/24</a:t>
            </a:fld>
            <a:endParaRPr lang="en-US" altLang="zh-CN" sz="1600" b="0">
              <a:ea typeface="SimSun" panose="02010600030101010101" pitchFamily="2" charset="-122"/>
            </a:endParaRPr>
          </a:p>
        </p:txBody>
      </p:sp>
      <p:sp>
        <p:nvSpPr>
          <p:cNvPr id="209923" name="Rectangle 2"/>
          <p:cNvSpPr>
            <a:spLocks noGrp="1" noChangeArrowheads="1"/>
          </p:cNvSpPr>
          <p:nvPr>
            <p:ph type="title"/>
          </p:nvPr>
        </p:nvSpPr>
        <p:spPr/>
        <p:txBody>
          <a:bodyPr/>
          <a:lstStyle/>
          <a:p>
            <a:r>
              <a:rPr lang="en-US" altLang="zh-CN" smtClean="0">
                <a:ea typeface="SimSun" panose="02010600030101010101" pitchFamily="2" charset="-122"/>
              </a:rPr>
              <a:t>DDBMS Directory Issues</a:t>
            </a:r>
            <a:endParaRPr lang="zh-CN" altLang="en-US" sz="2400" smtClean="0">
              <a:ea typeface="SimSun" panose="02010600030101010101" pitchFamily="2" charset="-122"/>
            </a:endParaRPr>
          </a:p>
        </p:txBody>
      </p:sp>
      <p:sp>
        <p:nvSpPr>
          <p:cNvPr id="209924" name="Rectangle 3"/>
          <p:cNvSpPr>
            <a:spLocks noGrp="1" noChangeArrowheads="1"/>
          </p:cNvSpPr>
          <p:nvPr>
            <p:ph type="body" idx="1"/>
          </p:nvPr>
        </p:nvSpPr>
        <p:spPr>
          <a:xfrm>
            <a:off x="452438" y="1508125"/>
            <a:ext cx="7581900" cy="4354513"/>
          </a:xfrm>
        </p:spPr>
        <p:txBody>
          <a:bodyPr/>
          <a:lstStyle/>
          <a:p>
            <a:pPr>
              <a:lnSpc>
                <a:spcPct val="80000"/>
              </a:lnSpc>
            </a:pPr>
            <a:r>
              <a:rPr lang="en-US" altLang="zh-CN" smtClean="0">
                <a:ea typeface="SimSun" panose="02010600030101010101" pitchFamily="2" charset="-122"/>
              </a:rPr>
              <a:t>Global directory（</a:t>
            </a:r>
            <a:r>
              <a:rPr lang="zh-CN" altLang="en-US" smtClean="0">
                <a:ea typeface="楷体_GB2312" pitchFamily="49" charset="-122"/>
              </a:rPr>
              <a:t>数据目录</a:t>
            </a:r>
            <a:r>
              <a:rPr lang="zh-CN" altLang="en-US" smtClean="0">
                <a:ea typeface="SimSun" panose="02010600030101010101" pitchFamily="2" charset="-122"/>
              </a:rPr>
              <a:t>）</a:t>
            </a:r>
          </a:p>
          <a:p>
            <a:pPr lvl="1">
              <a:lnSpc>
                <a:spcPct val="80000"/>
              </a:lnSpc>
            </a:pPr>
            <a:r>
              <a:rPr lang="en-US" altLang="zh-CN" smtClean="0">
                <a:ea typeface="SimSun" panose="02010600030101010101" pitchFamily="2" charset="-122"/>
              </a:rPr>
              <a:t>An </a:t>
            </a:r>
            <a:r>
              <a:rPr lang="en-US" altLang="zh-CN" smtClean="0">
                <a:solidFill>
                  <a:schemeClr val="accent1"/>
                </a:solidFill>
                <a:ea typeface="SimSun" panose="02010600030101010101" pitchFamily="2" charset="-122"/>
              </a:rPr>
              <a:t>extension</a:t>
            </a:r>
            <a:r>
              <a:rPr lang="en-US" altLang="zh-CN" smtClean="0">
                <a:ea typeface="SimSun" panose="02010600030101010101" pitchFamily="2" charset="-122"/>
              </a:rPr>
              <a:t> of the </a:t>
            </a:r>
            <a:r>
              <a:rPr lang="en-US" altLang="zh-CN" smtClean="0">
                <a:solidFill>
                  <a:schemeClr val="accent2"/>
                </a:solidFill>
                <a:ea typeface="SimSun" panose="02010600030101010101" pitchFamily="2" charset="-122"/>
              </a:rPr>
              <a:t>data dictionary</a:t>
            </a:r>
            <a:r>
              <a:rPr lang="en-US" altLang="zh-CN" smtClean="0">
                <a:ea typeface="SimSun" panose="02010600030101010101" pitchFamily="2" charset="-122"/>
              </a:rPr>
              <a:t> </a:t>
            </a:r>
          </a:p>
          <a:p>
            <a:pPr lvl="2">
              <a:lnSpc>
                <a:spcPct val="80000"/>
              </a:lnSpc>
            </a:pPr>
            <a:r>
              <a:rPr lang="en-US" altLang="zh-CN" smtClean="0">
                <a:ea typeface="SimSun" panose="02010600030101010101" pitchFamily="2" charset="-122"/>
              </a:rPr>
              <a:t>as described in the ANSI/SPARC report</a:t>
            </a:r>
          </a:p>
          <a:p>
            <a:pPr lvl="1">
              <a:lnSpc>
                <a:spcPct val="80000"/>
              </a:lnSpc>
            </a:pPr>
            <a:r>
              <a:rPr lang="en-US" altLang="zh-CN" smtClean="0">
                <a:solidFill>
                  <a:schemeClr val="accent2"/>
                </a:solidFill>
                <a:ea typeface="SimSun" panose="02010600030101010101" pitchFamily="2" charset="-122"/>
              </a:rPr>
              <a:t>Includes</a:t>
            </a:r>
            <a:r>
              <a:rPr lang="en-US" altLang="zh-CN" smtClean="0">
                <a:ea typeface="SimSun" panose="02010600030101010101" pitchFamily="2" charset="-122"/>
              </a:rPr>
              <a:t> information about the </a:t>
            </a:r>
            <a:r>
              <a:rPr lang="en-US" altLang="zh-CN" smtClean="0">
                <a:solidFill>
                  <a:schemeClr val="accent2"/>
                </a:solidFill>
                <a:ea typeface="SimSun" panose="02010600030101010101" pitchFamily="2" charset="-122"/>
              </a:rPr>
              <a:t>location of the fragments </a:t>
            </a:r>
          </a:p>
          <a:p>
            <a:pPr lvl="2">
              <a:lnSpc>
                <a:spcPct val="80000"/>
              </a:lnSpc>
            </a:pPr>
            <a:r>
              <a:rPr lang="en-US" altLang="zh-CN" smtClean="0">
                <a:solidFill>
                  <a:schemeClr val="accent2"/>
                </a:solidFill>
                <a:ea typeface="SimSun" panose="02010600030101010101" pitchFamily="2" charset="-122"/>
              </a:rPr>
              <a:t>As well as</a:t>
            </a:r>
            <a:r>
              <a:rPr lang="en-US" altLang="zh-CN" smtClean="0">
                <a:ea typeface="SimSun" panose="02010600030101010101" pitchFamily="2" charset="-122"/>
              </a:rPr>
              <a:t> the </a:t>
            </a:r>
            <a:r>
              <a:rPr lang="en-US" altLang="zh-CN" smtClean="0">
                <a:solidFill>
                  <a:schemeClr val="accent2"/>
                </a:solidFill>
                <a:ea typeface="SimSun" panose="02010600030101010101" pitchFamily="2" charset="-122"/>
              </a:rPr>
              <a:t>makeup</a:t>
            </a:r>
            <a:r>
              <a:rPr lang="en-US" altLang="zh-CN" smtClean="0">
                <a:ea typeface="SimSun" panose="02010600030101010101" pitchFamily="2" charset="-122"/>
              </a:rPr>
              <a:t>(</a:t>
            </a:r>
            <a:r>
              <a:rPr lang="zh-CN" altLang="en-US" smtClean="0">
                <a:ea typeface="楷体_GB2312" pitchFamily="49" charset="-122"/>
              </a:rPr>
              <a:t>组成结构</a:t>
            </a:r>
            <a:r>
              <a:rPr lang="zh-CN" altLang="en-US" smtClean="0">
                <a:ea typeface="SimSun" panose="02010600030101010101" pitchFamily="2" charset="-122"/>
              </a:rPr>
              <a:t>) </a:t>
            </a:r>
            <a:r>
              <a:rPr lang="en-US" altLang="zh-CN" smtClean="0">
                <a:ea typeface="SimSun" panose="02010600030101010101" pitchFamily="2" charset="-122"/>
              </a:rPr>
              <a:t>of the fragment</a:t>
            </a:r>
          </a:p>
          <a:p>
            <a:pPr>
              <a:lnSpc>
                <a:spcPct val="80000"/>
              </a:lnSpc>
            </a:pPr>
            <a:r>
              <a:rPr lang="en-US" altLang="zh-CN" smtClean="0">
                <a:ea typeface="SimSun" panose="02010600030101010101" pitchFamily="2" charset="-122"/>
              </a:rPr>
              <a:t>Directory management strategies</a:t>
            </a:r>
          </a:p>
          <a:p>
            <a:pPr lvl="1">
              <a:lnSpc>
                <a:spcPct val="80000"/>
              </a:lnSpc>
            </a:pPr>
            <a:r>
              <a:rPr lang="en-US" altLang="zh-CN" smtClean="0">
                <a:solidFill>
                  <a:schemeClr val="accent2"/>
                </a:solidFill>
                <a:ea typeface="SimSun" panose="02010600030101010101" pitchFamily="2" charset="-122"/>
              </a:rPr>
              <a:t>Type</a:t>
            </a:r>
            <a:r>
              <a:rPr lang="en-US" altLang="zh-CN" smtClean="0">
                <a:ea typeface="SimSun" panose="02010600030101010101" pitchFamily="2" charset="-122"/>
              </a:rPr>
              <a:t>: a global directory to the </a:t>
            </a:r>
            <a:r>
              <a:rPr lang="en-US" altLang="zh-CN" smtClean="0">
                <a:solidFill>
                  <a:schemeClr val="accent2"/>
                </a:solidFill>
                <a:ea typeface="SimSun" panose="02010600030101010101" pitchFamily="2" charset="-122"/>
              </a:rPr>
              <a:t>entire</a:t>
            </a:r>
            <a:r>
              <a:rPr lang="en-US" altLang="zh-CN" smtClean="0">
                <a:ea typeface="SimSun" panose="02010600030101010101" pitchFamily="2" charset="-122"/>
              </a:rPr>
              <a:t> database or </a:t>
            </a:r>
            <a:r>
              <a:rPr lang="en-US" altLang="zh-CN" smtClean="0">
                <a:solidFill>
                  <a:schemeClr val="accent2"/>
                </a:solidFill>
                <a:ea typeface="SimSun" panose="02010600030101010101" pitchFamily="2" charset="-122"/>
              </a:rPr>
              <a:t>many</a:t>
            </a:r>
            <a:r>
              <a:rPr lang="en-US" altLang="zh-CN" smtClean="0">
                <a:ea typeface="SimSun" panose="02010600030101010101" pitchFamily="2" charset="-122"/>
              </a:rPr>
              <a:t> local directories to each site.</a:t>
            </a:r>
          </a:p>
          <a:p>
            <a:pPr lvl="1">
              <a:lnSpc>
                <a:spcPct val="80000"/>
              </a:lnSpc>
            </a:pPr>
            <a:r>
              <a:rPr lang="en-US" altLang="zh-CN" smtClean="0">
                <a:solidFill>
                  <a:schemeClr val="accent2"/>
                </a:solidFill>
                <a:ea typeface="SimSun" panose="02010600030101010101" pitchFamily="2" charset="-122"/>
              </a:rPr>
              <a:t>Location</a:t>
            </a:r>
            <a:r>
              <a:rPr lang="en-US" altLang="zh-CN" smtClean="0">
                <a:ea typeface="SimSun" panose="02010600030101010101" pitchFamily="2" charset="-122"/>
              </a:rPr>
              <a:t>: maintained </a:t>
            </a:r>
            <a:r>
              <a:rPr lang="en-US" altLang="zh-CN" smtClean="0">
                <a:solidFill>
                  <a:schemeClr val="accent2"/>
                </a:solidFill>
                <a:ea typeface="SimSun" panose="02010600030101010101" pitchFamily="2" charset="-122"/>
              </a:rPr>
              <a:t>centrally</a:t>
            </a:r>
            <a:r>
              <a:rPr lang="en-US" altLang="zh-CN" smtClean="0">
                <a:ea typeface="SimSun" panose="02010600030101010101" pitchFamily="2" charset="-122"/>
              </a:rPr>
              <a:t> at one site or in a </a:t>
            </a:r>
            <a:r>
              <a:rPr lang="en-US" altLang="zh-CN" smtClean="0">
                <a:solidFill>
                  <a:schemeClr val="accent2"/>
                </a:solidFill>
                <a:ea typeface="SimSun" panose="02010600030101010101" pitchFamily="2" charset="-122"/>
              </a:rPr>
              <a:t>distributed</a:t>
            </a:r>
            <a:r>
              <a:rPr lang="en-US" altLang="zh-CN" smtClean="0">
                <a:ea typeface="SimSun" panose="02010600030101010101" pitchFamily="2" charset="-122"/>
              </a:rPr>
              <a:t> fashion by a number of sites.</a:t>
            </a:r>
          </a:p>
          <a:p>
            <a:pPr lvl="1">
              <a:lnSpc>
                <a:spcPct val="80000"/>
              </a:lnSpc>
            </a:pPr>
            <a:r>
              <a:rPr lang="en-US" altLang="zh-CN" smtClean="0">
                <a:solidFill>
                  <a:schemeClr val="accent2"/>
                </a:solidFill>
                <a:ea typeface="SimSun" panose="02010600030101010101" pitchFamily="2" charset="-122"/>
              </a:rPr>
              <a:t>Replication</a:t>
            </a:r>
            <a:r>
              <a:rPr lang="en-US" altLang="zh-CN" smtClean="0">
                <a:ea typeface="SimSun" panose="02010600030101010101" pitchFamily="2" charset="-122"/>
              </a:rPr>
              <a:t>: a single </a:t>
            </a:r>
            <a:r>
              <a:rPr lang="en-US" altLang="zh-CN" smtClean="0">
                <a:solidFill>
                  <a:schemeClr val="accent2"/>
                </a:solidFill>
                <a:ea typeface="SimSun" panose="02010600030101010101" pitchFamily="2" charset="-122"/>
              </a:rPr>
              <a:t>copy</a:t>
            </a:r>
            <a:r>
              <a:rPr lang="en-US" altLang="zh-CN" smtClean="0">
                <a:ea typeface="SimSun" panose="02010600030101010101" pitchFamily="2" charset="-122"/>
              </a:rPr>
              <a:t> of the directory or </a:t>
            </a:r>
            <a:r>
              <a:rPr lang="en-US" altLang="zh-CN" smtClean="0">
                <a:solidFill>
                  <a:schemeClr val="accent2"/>
                </a:solidFill>
                <a:ea typeface="SimSun" panose="02010600030101010101" pitchFamily="2" charset="-122"/>
              </a:rPr>
              <a:t>multiple</a:t>
            </a:r>
            <a:r>
              <a:rPr lang="en-US" altLang="zh-CN" smtClean="0">
                <a:ea typeface="SimSun" panose="02010600030101010101" pitchFamily="2" charset="-122"/>
              </a:rPr>
              <a:t> copies.</a:t>
            </a:r>
          </a:p>
        </p:txBody>
      </p:sp>
    </p:spTree>
  </p:cSld>
  <p:clrMapOvr>
    <a:masterClrMapping/>
  </p:clrMapOvr>
  <p:transition>
    <p:pull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日期占位符 3"/>
          <p:cNvSpPr>
            <a:spLocks noGrp="1"/>
          </p:cNvSpPr>
          <p:nvPr>
            <p:ph type="dt" sz="quarter" idx="4294967295"/>
          </p:nvPr>
        </p:nvSpPr>
        <p:spPr bwMode="auto">
          <a:xfrm>
            <a:off x="150813" y="74613"/>
            <a:ext cx="2058987"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fld id="{DC92684E-611C-4016-B3B7-001D314535A4}" type="datetime1">
              <a:rPr lang="zh-CN" altLang="en-US" sz="1600" b="0">
                <a:ea typeface="SimSun" panose="02010600030101010101" pitchFamily="2" charset="-122"/>
              </a:rPr>
              <a:pPr>
                <a:spcBef>
                  <a:spcPct val="0"/>
                </a:spcBef>
                <a:buClrTx/>
                <a:buSzTx/>
                <a:buFontTx/>
                <a:buNone/>
              </a:pPr>
              <a:t>2019/9/24</a:t>
            </a:fld>
            <a:endParaRPr lang="en-US" altLang="zh-CN" sz="1600" b="0">
              <a:ea typeface="SimSun" panose="02010600030101010101" pitchFamily="2" charset="-122"/>
            </a:endParaRPr>
          </a:p>
        </p:txBody>
      </p:sp>
      <p:sp>
        <p:nvSpPr>
          <p:cNvPr id="211971" name="Rectangle 2"/>
          <p:cNvSpPr>
            <a:spLocks noGrp="1" noChangeArrowheads="1"/>
          </p:cNvSpPr>
          <p:nvPr>
            <p:ph type="title"/>
          </p:nvPr>
        </p:nvSpPr>
        <p:spPr/>
        <p:txBody>
          <a:bodyPr/>
          <a:lstStyle/>
          <a:p>
            <a:r>
              <a:rPr lang="en-US" altLang="zh-CN" smtClean="0">
                <a:ea typeface="SimSun" panose="02010600030101010101" pitchFamily="2" charset="-122"/>
              </a:rPr>
              <a:t>DDBMS Directory Issues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211972" name="Line 3"/>
          <p:cNvSpPr>
            <a:spLocks noChangeShapeType="1"/>
          </p:cNvSpPr>
          <p:nvPr/>
        </p:nvSpPr>
        <p:spPr bwMode="auto">
          <a:xfrm>
            <a:off x="3886200" y="4191000"/>
            <a:ext cx="3048000" cy="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1973" name="Line 4"/>
          <p:cNvSpPr>
            <a:spLocks noChangeShapeType="1"/>
          </p:cNvSpPr>
          <p:nvPr/>
        </p:nvSpPr>
        <p:spPr bwMode="auto">
          <a:xfrm flipV="1">
            <a:off x="3886200" y="2057400"/>
            <a:ext cx="0" cy="21336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1974" name="Line 5"/>
          <p:cNvSpPr>
            <a:spLocks noChangeShapeType="1"/>
          </p:cNvSpPr>
          <p:nvPr/>
        </p:nvSpPr>
        <p:spPr bwMode="auto">
          <a:xfrm flipH="1">
            <a:off x="1600200" y="4191000"/>
            <a:ext cx="2286000" cy="1143000"/>
          </a:xfrm>
          <a:prstGeom prst="line">
            <a:avLst/>
          </a:prstGeom>
          <a:noFill/>
          <a:ln w="571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1975" name="Line 6"/>
          <p:cNvSpPr>
            <a:spLocks noChangeShapeType="1"/>
          </p:cNvSpPr>
          <p:nvPr/>
        </p:nvSpPr>
        <p:spPr bwMode="auto">
          <a:xfrm flipV="1">
            <a:off x="2590800" y="396240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976" name="Line 7"/>
          <p:cNvSpPr>
            <a:spLocks noChangeShapeType="1"/>
          </p:cNvSpPr>
          <p:nvPr/>
        </p:nvSpPr>
        <p:spPr bwMode="auto">
          <a:xfrm flipV="1">
            <a:off x="2590800" y="3352800"/>
            <a:ext cx="12954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977" name="Line 8"/>
          <p:cNvSpPr>
            <a:spLocks noChangeShapeType="1"/>
          </p:cNvSpPr>
          <p:nvPr/>
        </p:nvSpPr>
        <p:spPr bwMode="auto">
          <a:xfrm flipV="1">
            <a:off x="4495800" y="3352800"/>
            <a:ext cx="12954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978" name="Line 9"/>
          <p:cNvSpPr>
            <a:spLocks noChangeShapeType="1"/>
          </p:cNvSpPr>
          <p:nvPr/>
        </p:nvSpPr>
        <p:spPr bwMode="auto">
          <a:xfrm flipV="1">
            <a:off x="4495800" y="4267200"/>
            <a:ext cx="12954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979" name="Line 10"/>
          <p:cNvSpPr>
            <a:spLocks noChangeShapeType="1"/>
          </p:cNvSpPr>
          <p:nvPr/>
        </p:nvSpPr>
        <p:spPr bwMode="auto">
          <a:xfrm>
            <a:off x="3886200" y="3352800"/>
            <a:ext cx="1905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980" name="Line 11"/>
          <p:cNvSpPr>
            <a:spLocks noChangeShapeType="1"/>
          </p:cNvSpPr>
          <p:nvPr/>
        </p:nvSpPr>
        <p:spPr bwMode="auto">
          <a:xfrm flipV="1">
            <a:off x="5791200" y="335280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981" name="Line 12"/>
          <p:cNvSpPr>
            <a:spLocks noChangeShapeType="1"/>
          </p:cNvSpPr>
          <p:nvPr/>
        </p:nvSpPr>
        <p:spPr bwMode="auto">
          <a:xfrm flipV="1">
            <a:off x="4495800" y="396240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982" name="Line 13"/>
          <p:cNvSpPr>
            <a:spLocks noChangeShapeType="1"/>
          </p:cNvSpPr>
          <p:nvPr/>
        </p:nvSpPr>
        <p:spPr bwMode="auto">
          <a:xfrm>
            <a:off x="2590800" y="3962400"/>
            <a:ext cx="1905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983" name="Rectangle 14"/>
          <p:cNvSpPr>
            <a:spLocks noChangeArrowheads="1"/>
          </p:cNvSpPr>
          <p:nvPr/>
        </p:nvSpPr>
        <p:spPr bwMode="auto">
          <a:xfrm>
            <a:off x="762000" y="5322888"/>
            <a:ext cx="18256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a:solidFill>
                  <a:schemeClr val="accent2"/>
                </a:solidFill>
                <a:latin typeface="Arial-BoldMT"/>
                <a:ea typeface="SimSun" panose="02010600030101010101" pitchFamily="2" charset="-122"/>
              </a:rPr>
              <a:t>Replication</a:t>
            </a:r>
          </a:p>
        </p:txBody>
      </p:sp>
      <p:sp>
        <p:nvSpPr>
          <p:cNvPr id="211984" name="Rectangle 15"/>
          <p:cNvSpPr>
            <a:spLocks noChangeArrowheads="1"/>
          </p:cNvSpPr>
          <p:nvPr/>
        </p:nvSpPr>
        <p:spPr bwMode="auto">
          <a:xfrm>
            <a:off x="6096000" y="4408488"/>
            <a:ext cx="1452563"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a:solidFill>
                  <a:schemeClr val="accent2"/>
                </a:solidFill>
                <a:latin typeface="Arial-BoldMT"/>
                <a:ea typeface="SimSun" panose="02010600030101010101" pitchFamily="2" charset="-122"/>
              </a:rPr>
              <a:t>Location</a:t>
            </a:r>
          </a:p>
        </p:txBody>
      </p:sp>
      <p:sp>
        <p:nvSpPr>
          <p:cNvPr id="211985" name="Rectangle 16"/>
          <p:cNvSpPr>
            <a:spLocks noChangeArrowheads="1"/>
          </p:cNvSpPr>
          <p:nvPr/>
        </p:nvSpPr>
        <p:spPr bwMode="auto">
          <a:xfrm>
            <a:off x="3886200" y="1665288"/>
            <a:ext cx="8953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a:solidFill>
                  <a:schemeClr val="accent2"/>
                </a:solidFill>
                <a:latin typeface="Arial-BoldMT"/>
                <a:ea typeface="SimSun" panose="02010600030101010101" pitchFamily="2" charset="-122"/>
              </a:rPr>
              <a:t>Type</a:t>
            </a:r>
          </a:p>
        </p:txBody>
      </p:sp>
      <p:sp>
        <p:nvSpPr>
          <p:cNvPr id="211986" name="Line 17"/>
          <p:cNvSpPr>
            <a:spLocks noChangeShapeType="1"/>
          </p:cNvSpPr>
          <p:nvPr/>
        </p:nvSpPr>
        <p:spPr bwMode="auto">
          <a:xfrm>
            <a:off x="2590800" y="4876800"/>
            <a:ext cx="1905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987" name="Rectangle 18"/>
          <p:cNvSpPr>
            <a:spLocks noChangeArrowheads="1"/>
          </p:cNvSpPr>
          <p:nvPr/>
        </p:nvSpPr>
        <p:spPr bwMode="auto">
          <a:xfrm>
            <a:off x="3429000" y="5486400"/>
            <a:ext cx="2286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solidFill>
                  <a:srgbClr val="000000"/>
                </a:solidFill>
                <a:latin typeface="ArialMT"/>
                <a:ea typeface="SimSun" panose="02010600030101010101" pitchFamily="2" charset="-122"/>
              </a:rPr>
              <a:t>Global &amp; distributed</a:t>
            </a:r>
          </a:p>
          <a:p>
            <a:pPr>
              <a:spcBef>
                <a:spcPct val="0"/>
              </a:spcBef>
              <a:buClrTx/>
              <a:buSzTx/>
              <a:buFontTx/>
              <a:buNone/>
            </a:pPr>
            <a:r>
              <a:rPr lang="en-US" altLang="zh-CN" sz="1600">
                <a:solidFill>
                  <a:srgbClr val="000000"/>
                </a:solidFill>
                <a:latin typeface="ArialMT"/>
                <a:ea typeface="SimSun" panose="02010600030101010101" pitchFamily="2" charset="-122"/>
              </a:rPr>
              <a:t>&amp; replicated</a:t>
            </a:r>
          </a:p>
        </p:txBody>
      </p:sp>
      <p:sp>
        <p:nvSpPr>
          <p:cNvPr id="211988" name="Rectangle 19"/>
          <p:cNvSpPr>
            <a:spLocks noChangeArrowheads="1"/>
          </p:cNvSpPr>
          <p:nvPr/>
        </p:nvSpPr>
        <p:spPr bwMode="auto">
          <a:xfrm>
            <a:off x="5638800" y="4876800"/>
            <a:ext cx="2286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solidFill>
                  <a:srgbClr val="000000"/>
                </a:solidFill>
                <a:latin typeface="ArialMT"/>
                <a:ea typeface="SimSun" panose="02010600030101010101" pitchFamily="2" charset="-122"/>
              </a:rPr>
              <a:t>Local &amp; distributed</a:t>
            </a:r>
          </a:p>
          <a:p>
            <a:pPr>
              <a:spcBef>
                <a:spcPct val="0"/>
              </a:spcBef>
              <a:buClrTx/>
              <a:buSzTx/>
              <a:buFontTx/>
              <a:buNone/>
            </a:pPr>
            <a:r>
              <a:rPr lang="en-US" altLang="zh-CN" sz="1600">
                <a:solidFill>
                  <a:srgbClr val="000000"/>
                </a:solidFill>
                <a:latin typeface="ArialMT"/>
                <a:ea typeface="SimSun" panose="02010600030101010101" pitchFamily="2" charset="-122"/>
              </a:rPr>
              <a:t>&amp; replicated</a:t>
            </a:r>
          </a:p>
        </p:txBody>
      </p:sp>
      <p:sp>
        <p:nvSpPr>
          <p:cNvPr id="211989" name="Rectangle 20"/>
          <p:cNvSpPr>
            <a:spLocks noChangeArrowheads="1"/>
          </p:cNvSpPr>
          <p:nvPr/>
        </p:nvSpPr>
        <p:spPr bwMode="auto">
          <a:xfrm>
            <a:off x="6172200" y="3200400"/>
            <a:ext cx="2286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solidFill>
                  <a:schemeClr val="accent1"/>
                </a:solidFill>
                <a:latin typeface="ArialMT"/>
                <a:ea typeface="SimSun" panose="02010600030101010101" pitchFamily="2" charset="-122"/>
              </a:rPr>
              <a:t>Global &amp; distributed</a:t>
            </a:r>
          </a:p>
          <a:p>
            <a:pPr>
              <a:spcBef>
                <a:spcPct val="0"/>
              </a:spcBef>
              <a:buClrTx/>
              <a:buSzTx/>
              <a:buFontTx/>
              <a:buNone/>
            </a:pPr>
            <a:r>
              <a:rPr lang="en-US" altLang="zh-CN" sz="1600">
                <a:solidFill>
                  <a:schemeClr val="accent1"/>
                </a:solidFill>
                <a:latin typeface="ArialMT"/>
                <a:ea typeface="SimSun" panose="02010600030101010101" pitchFamily="2" charset="-122"/>
              </a:rPr>
              <a:t>&amp; non replicated(?)</a:t>
            </a:r>
          </a:p>
        </p:txBody>
      </p:sp>
      <p:sp>
        <p:nvSpPr>
          <p:cNvPr id="211990" name="Rectangle 21"/>
          <p:cNvSpPr>
            <a:spLocks noChangeArrowheads="1"/>
          </p:cNvSpPr>
          <p:nvPr/>
        </p:nvSpPr>
        <p:spPr bwMode="auto">
          <a:xfrm>
            <a:off x="6019800" y="2362200"/>
            <a:ext cx="2286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solidFill>
                  <a:srgbClr val="000000"/>
                </a:solidFill>
                <a:latin typeface="ArialMT"/>
                <a:ea typeface="SimSun" panose="02010600030101010101" pitchFamily="2" charset="-122"/>
              </a:rPr>
              <a:t>Local &amp; distributed</a:t>
            </a:r>
          </a:p>
          <a:p>
            <a:pPr>
              <a:spcBef>
                <a:spcPct val="0"/>
              </a:spcBef>
              <a:buClrTx/>
              <a:buSzTx/>
              <a:buFontTx/>
              <a:buNone/>
            </a:pPr>
            <a:r>
              <a:rPr lang="en-US" altLang="zh-CN" sz="1600">
                <a:solidFill>
                  <a:srgbClr val="000000"/>
                </a:solidFill>
                <a:latin typeface="ArialMT"/>
                <a:ea typeface="SimSun" panose="02010600030101010101" pitchFamily="2" charset="-122"/>
              </a:rPr>
              <a:t>&amp; non replicated</a:t>
            </a:r>
          </a:p>
        </p:txBody>
      </p:sp>
      <p:sp>
        <p:nvSpPr>
          <p:cNvPr id="211991" name="Rectangle 22"/>
          <p:cNvSpPr>
            <a:spLocks noChangeArrowheads="1"/>
          </p:cNvSpPr>
          <p:nvPr/>
        </p:nvSpPr>
        <p:spPr bwMode="auto">
          <a:xfrm>
            <a:off x="3962400" y="2209800"/>
            <a:ext cx="2286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solidFill>
                  <a:schemeClr val="accent1"/>
                </a:solidFill>
                <a:latin typeface="ArialMT"/>
                <a:ea typeface="SimSun" panose="02010600030101010101" pitchFamily="2" charset="-122"/>
              </a:rPr>
              <a:t>Local &amp; central</a:t>
            </a:r>
          </a:p>
          <a:p>
            <a:pPr>
              <a:spcBef>
                <a:spcPct val="0"/>
              </a:spcBef>
              <a:buClrTx/>
              <a:buSzTx/>
              <a:buFontTx/>
              <a:buNone/>
            </a:pPr>
            <a:r>
              <a:rPr lang="en-US" altLang="zh-CN" sz="1600">
                <a:solidFill>
                  <a:schemeClr val="accent1"/>
                </a:solidFill>
                <a:latin typeface="ArialMT"/>
                <a:ea typeface="SimSun" panose="02010600030101010101" pitchFamily="2" charset="-122"/>
              </a:rPr>
              <a:t>&amp; nonreplicated(?)</a:t>
            </a:r>
          </a:p>
        </p:txBody>
      </p:sp>
      <p:sp>
        <p:nvSpPr>
          <p:cNvPr id="211992" name="Rectangle 23"/>
          <p:cNvSpPr>
            <a:spLocks noChangeArrowheads="1"/>
          </p:cNvSpPr>
          <p:nvPr/>
        </p:nvSpPr>
        <p:spPr bwMode="auto">
          <a:xfrm>
            <a:off x="1447800" y="2057400"/>
            <a:ext cx="2286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solidFill>
                  <a:srgbClr val="000000"/>
                </a:solidFill>
                <a:latin typeface="ArialMT"/>
                <a:ea typeface="SimSun" panose="02010600030101010101" pitchFamily="2" charset="-122"/>
              </a:rPr>
              <a:t>Global &amp; central</a:t>
            </a:r>
          </a:p>
          <a:p>
            <a:pPr>
              <a:spcBef>
                <a:spcPct val="0"/>
              </a:spcBef>
              <a:buClrTx/>
              <a:buSzTx/>
              <a:buFontTx/>
              <a:buNone/>
            </a:pPr>
            <a:r>
              <a:rPr lang="en-US" altLang="zh-CN" sz="1600">
                <a:solidFill>
                  <a:srgbClr val="000000"/>
                </a:solidFill>
                <a:latin typeface="ArialMT"/>
                <a:ea typeface="SimSun" panose="02010600030101010101" pitchFamily="2" charset="-122"/>
              </a:rPr>
              <a:t>&amp; non replicated</a:t>
            </a:r>
          </a:p>
        </p:txBody>
      </p:sp>
      <p:sp>
        <p:nvSpPr>
          <p:cNvPr id="211993" name="Rectangle 24"/>
          <p:cNvSpPr>
            <a:spLocks noChangeArrowheads="1"/>
          </p:cNvSpPr>
          <p:nvPr/>
        </p:nvSpPr>
        <p:spPr bwMode="auto">
          <a:xfrm>
            <a:off x="304800" y="3429000"/>
            <a:ext cx="2286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solidFill>
                  <a:schemeClr val="accent1"/>
                </a:solidFill>
                <a:latin typeface="ArialMT"/>
                <a:ea typeface="SimSun" panose="02010600030101010101" pitchFamily="2" charset="-122"/>
              </a:rPr>
              <a:t>Local &amp; central</a:t>
            </a:r>
          </a:p>
          <a:p>
            <a:pPr>
              <a:spcBef>
                <a:spcPct val="0"/>
              </a:spcBef>
              <a:buClrTx/>
              <a:buSzTx/>
              <a:buFontTx/>
              <a:buNone/>
            </a:pPr>
            <a:r>
              <a:rPr lang="en-US" altLang="zh-CN" sz="1600">
                <a:solidFill>
                  <a:schemeClr val="accent1"/>
                </a:solidFill>
                <a:latin typeface="ArialMT"/>
                <a:ea typeface="SimSun" panose="02010600030101010101" pitchFamily="2" charset="-122"/>
              </a:rPr>
              <a:t>&amp; replicated(?)</a:t>
            </a:r>
          </a:p>
        </p:txBody>
      </p:sp>
      <p:sp>
        <p:nvSpPr>
          <p:cNvPr id="211994" name="Rectangle 25"/>
          <p:cNvSpPr>
            <a:spLocks noChangeArrowheads="1"/>
          </p:cNvSpPr>
          <p:nvPr/>
        </p:nvSpPr>
        <p:spPr bwMode="auto">
          <a:xfrm>
            <a:off x="381000" y="4267200"/>
            <a:ext cx="2286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solidFill>
                  <a:schemeClr val="accent1"/>
                </a:solidFill>
                <a:latin typeface="ArialMT"/>
                <a:ea typeface="SimSun" panose="02010600030101010101" pitchFamily="2" charset="-122"/>
              </a:rPr>
              <a:t>Global &amp; central</a:t>
            </a:r>
          </a:p>
          <a:p>
            <a:pPr>
              <a:spcBef>
                <a:spcPct val="0"/>
              </a:spcBef>
              <a:buClrTx/>
              <a:buSzTx/>
              <a:buFontTx/>
              <a:buNone/>
            </a:pPr>
            <a:r>
              <a:rPr lang="en-US" altLang="zh-CN" sz="1600">
                <a:solidFill>
                  <a:schemeClr val="accent1"/>
                </a:solidFill>
                <a:latin typeface="ArialMT"/>
                <a:ea typeface="SimSun" panose="02010600030101010101" pitchFamily="2" charset="-122"/>
              </a:rPr>
              <a:t>&amp; replicated(?)</a:t>
            </a:r>
          </a:p>
        </p:txBody>
      </p:sp>
      <p:sp>
        <p:nvSpPr>
          <p:cNvPr id="211995" name="Line 26"/>
          <p:cNvSpPr>
            <a:spLocks noChangeShapeType="1"/>
          </p:cNvSpPr>
          <p:nvPr/>
        </p:nvSpPr>
        <p:spPr bwMode="auto">
          <a:xfrm>
            <a:off x="2057400" y="4648200"/>
            <a:ext cx="533400" cy="1524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1996" name="Line 27"/>
          <p:cNvSpPr>
            <a:spLocks noChangeShapeType="1"/>
          </p:cNvSpPr>
          <p:nvPr/>
        </p:nvSpPr>
        <p:spPr bwMode="auto">
          <a:xfrm>
            <a:off x="2057400" y="3810000"/>
            <a:ext cx="533400" cy="1524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1997" name="Line 28"/>
          <p:cNvSpPr>
            <a:spLocks noChangeShapeType="1"/>
          </p:cNvSpPr>
          <p:nvPr/>
        </p:nvSpPr>
        <p:spPr bwMode="auto">
          <a:xfrm>
            <a:off x="2514600" y="2667000"/>
            <a:ext cx="1295400" cy="15240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1998" name="Line 29"/>
          <p:cNvSpPr>
            <a:spLocks noChangeShapeType="1"/>
          </p:cNvSpPr>
          <p:nvPr/>
        </p:nvSpPr>
        <p:spPr bwMode="auto">
          <a:xfrm flipH="1">
            <a:off x="3962400" y="2743200"/>
            <a:ext cx="609600" cy="5334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1999" name="Line 30"/>
          <p:cNvSpPr>
            <a:spLocks noChangeShapeType="1"/>
          </p:cNvSpPr>
          <p:nvPr/>
        </p:nvSpPr>
        <p:spPr bwMode="auto">
          <a:xfrm flipH="1">
            <a:off x="5715000" y="2819400"/>
            <a:ext cx="609600" cy="533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2000" name="Line 31"/>
          <p:cNvSpPr>
            <a:spLocks noChangeShapeType="1"/>
          </p:cNvSpPr>
          <p:nvPr/>
        </p:nvSpPr>
        <p:spPr bwMode="auto">
          <a:xfrm flipH="1">
            <a:off x="5791200" y="3657600"/>
            <a:ext cx="609600" cy="5334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2001" name="Line 32"/>
          <p:cNvSpPr>
            <a:spLocks noChangeShapeType="1"/>
          </p:cNvSpPr>
          <p:nvPr/>
        </p:nvSpPr>
        <p:spPr bwMode="auto">
          <a:xfrm flipH="1" flipV="1">
            <a:off x="4495800" y="4038600"/>
            <a:ext cx="1219200" cy="914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2002" name="Line 33"/>
          <p:cNvSpPr>
            <a:spLocks noChangeShapeType="1"/>
          </p:cNvSpPr>
          <p:nvPr/>
        </p:nvSpPr>
        <p:spPr bwMode="auto">
          <a:xfrm flipH="1" flipV="1">
            <a:off x="4495800" y="4953000"/>
            <a:ext cx="381000" cy="609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ll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日期占位符 3"/>
          <p:cNvSpPr>
            <a:spLocks noGrp="1"/>
          </p:cNvSpPr>
          <p:nvPr>
            <p:ph type="dt" sz="quarter" idx="4294967295"/>
          </p:nvPr>
        </p:nvSpPr>
        <p:spPr bwMode="auto">
          <a:xfrm>
            <a:off x="150813" y="74613"/>
            <a:ext cx="2058987"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fld id="{C055F210-2539-4164-910E-F115A2D7228D}" type="datetime1">
              <a:rPr lang="zh-CN" altLang="en-US" sz="1600" b="0">
                <a:ea typeface="SimSun" panose="02010600030101010101" pitchFamily="2" charset="-122"/>
              </a:rPr>
              <a:pPr>
                <a:spcBef>
                  <a:spcPct val="0"/>
                </a:spcBef>
                <a:buClrTx/>
                <a:buSzTx/>
                <a:buFontTx/>
                <a:buNone/>
              </a:pPr>
              <a:t>2019/9/24</a:t>
            </a:fld>
            <a:endParaRPr lang="en-US" altLang="zh-CN" sz="1600" b="0">
              <a:ea typeface="SimSun" panose="02010600030101010101" pitchFamily="2" charset="-122"/>
            </a:endParaRPr>
          </a:p>
        </p:txBody>
      </p:sp>
      <p:sp>
        <p:nvSpPr>
          <p:cNvPr id="214019" name="Rectangle 2"/>
          <p:cNvSpPr>
            <a:spLocks noGrp="1" noChangeArrowheads="1"/>
          </p:cNvSpPr>
          <p:nvPr>
            <p:ph type="title"/>
          </p:nvPr>
        </p:nvSpPr>
        <p:spPr/>
        <p:txBody>
          <a:bodyPr/>
          <a:lstStyle/>
          <a:p>
            <a:r>
              <a:rPr lang="en-US" altLang="zh-CN" smtClean="0">
                <a:ea typeface="SimSun" panose="02010600030101010101" pitchFamily="2" charset="-122"/>
              </a:rPr>
              <a:t>DDBMS Directory Issues </a:t>
            </a:r>
            <a:r>
              <a:rPr lang="en-US" altLang="zh-CN" sz="2400" smtClean="0">
                <a:ea typeface="SimSun" panose="02010600030101010101" pitchFamily="2" charset="-122"/>
              </a:rPr>
              <a:t>(cont’d)</a:t>
            </a:r>
          </a:p>
        </p:txBody>
      </p:sp>
      <p:sp>
        <p:nvSpPr>
          <p:cNvPr id="214020" name="Rectangle 3"/>
          <p:cNvSpPr>
            <a:spLocks noGrp="1" noChangeArrowheads="1"/>
          </p:cNvSpPr>
          <p:nvPr>
            <p:ph type="body" idx="1"/>
          </p:nvPr>
        </p:nvSpPr>
        <p:spPr>
          <a:xfrm>
            <a:off x="381000" y="1436688"/>
            <a:ext cx="7488238" cy="2879725"/>
          </a:xfrm>
        </p:spPr>
        <p:txBody>
          <a:bodyPr/>
          <a:lstStyle/>
          <a:p>
            <a:pPr>
              <a:lnSpc>
                <a:spcPct val="80000"/>
              </a:lnSpc>
            </a:pPr>
            <a:r>
              <a:rPr lang="en-US" altLang="zh-CN" smtClean="0">
                <a:solidFill>
                  <a:schemeClr val="accent2"/>
                </a:solidFill>
                <a:ea typeface="SimSun" panose="02010600030101010101" pitchFamily="2" charset="-122"/>
              </a:rPr>
              <a:t>R* Solution (IBM project R*)</a:t>
            </a:r>
          </a:p>
          <a:p>
            <a:pPr lvl="1">
              <a:lnSpc>
                <a:spcPct val="80000"/>
              </a:lnSpc>
            </a:pPr>
            <a:r>
              <a:rPr lang="en-US" altLang="zh-CN" smtClean="0">
                <a:ea typeface="SimSun" panose="02010600030101010101" pitchFamily="2" charset="-122"/>
              </a:rPr>
              <a:t>One entry stored at the </a:t>
            </a:r>
            <a:r>
              <a:rPr lang="en-US" altLang="zh-CN" smtClean="0">
                <a:solidFill>
                  <a:schemeClr val="accent2"/>
                </a:solidFill>
                <a:ea typeface="SimSun" panose="02010600030101010101" pitchFamily="2" charset="-122"/>
              </a:rPr>
              <a:t>birth site</a:t>
            </a:r>
            <a:r>
              <a:rPr lang="en-US" altLang="zh-CN" smtClean="0">
                <a:ea typeface="SimSun" panose="02010600030101010101" pitchFamily="2" charset="-122"/>
              </a:rPr>
              <a:t> of the object </a:t>
            </a:r>
          </a:p>
          <a:p>
            <a:pPr lvl="2">
              <a:lnSpc>
                <a:spcPct val="80000"/>
              </a:lnSpc>
            </a:pPr>
            <a:r>
              <a:rPr lang="en-US" altLang="zh-CN" sz="2200" smtClean="0">
                <a:ea typeface="SimSun" panose="02010600030101010101" pitchFamily="2" charset="-122"/>
              </a:rPr>
              <a:t> If the object is stored at birth site, the catalog contains all the information; </a:t>
            </a:r>
          </a:p>
          <a:p>
            <a:pPr lvl="2">
              <a:lnSpc>
                <a:spcPct val="80000"/>
              </a:lnSpc>
            </a:pPr>
            <a:r>
              <a:rPr lang="en-US" altLang="zh-CN" sz="2200" smtClean="0">
                <a:ea typeface="SimSun" panose="02010600030101010101" pitchFamily="2" charset="-122"/>
              </a:rPr>
              <a:t>Otherwise it indicates the sites where copies of the object are held.</a:t>
            </a:r>
          </a:p>
          <a:p>
            <a:pPr lvl="1">
              <a:lnSpc>
                <a:spcPct val="80000"/>
              </a:lnSpc>
            </a:pPr>
            <a:r>
              <a:rPr lang="en-US" altLang="zh-CN" smtClean="0">
                <a:ea typeface="SimSun" panose="02010600030101010101" pitchFamily="2" charset="-122"/>
              </a:rPr>
              <a:t>One entry stored </a:t>
            </a:r>
            <a:r>
              <a:rPr lang="en-US" altLang="zh-CN" smtClean="0">
                <a:solidFill>
                  <a:schemeClr val="accent2"/>
                </a:solidFill>
                <a:ea typeface="SimSun" panose="02010600030101010101" pitchFamily="2" charset="-122"/>
              </a:rPr>
              <a:t>at each site</a:t>
            </a:r>
            <a:r>
              <a:rPr lang="en-US" altLang="zh-CN" smtClean="0">
                <a:ea typeface="SimSun" panose="02010600030101010101" pitchFamily="2" charset="-122"/>
              </a:rPr>
              <a:t> where a copy of object is held</a:t>
            </a:r>
          </a:p>
        </p:txBody>
      </p:sp>
      <p:sp>
        <p:nvSpPr>
          <p:cNvPr id="324612" name="Rectangle 4"/>
          <p:cNvSpPr>
            <a:spLocks noChangeArrowheads="1"/>
          </p:cNvSpPr>
          <p:nvPr/>
        </p:nvSpPr>
        <p:spPr bwMode="auto">
          <a:xfrm>
            <a:off x="431800" y="4171950"/>
            <a:ext cx="8394700" cy="2228850"/>
          </a:xfrm>
          <a:prstGeom prst="rect">
            <a:avLst/>
          </a:prstGeom>
          <a:solidFill>
            <a:schemeClr val="bg1"/>
          </a:solidFill>
          <a:ln w="12700">
            <a:noFill/>
            <a:miter lim="800000"/>
            <a:headEnd/>
            <a:tailEnd/>
          </a:ln>
          <a:effectLst/>
        </p:spPr>
        <p:txBody>
          <a:bodyPr lIns="88900" tIns="44450" rIns="88900" bIns="44450"/>
          <a:lstStyle/>
          <a:p>
            <a:pPr marL="274638" indent="-274638" defTabSz="877888">
              <a:lnSpc>
                <a:spcPct val="90000"/>
              </a:lnSpc>
              <a:spcBef>
                <a:spcPct val="30000"/>
              </a:spcBef>
              <a:buSzPct val="100000"/>
              <a:buFont typeface="Wingdings" pitchFamily="2" charset="2"/>
              <a:buNone/>
              <a:defRPr/>
            </a:pPr>
            <a:r>
              <a:rPr lang="en-US" altLang="zh-CN" sz="2000" b="1" dirty="0">
                <a:latin typeface="Times New Roman" pitchFamily="18" charset="0"/>
                <a:ea typeface="SimSun" pitchFamily="2" charset="-122"/>
              </a:rPr>
              <a:t>Object Naming - System Wide Names</a:t>
            </a:r>
            <a:r>
              <a:rPr lang="en-US" altLang="zh-CN" sz="2000" b="1" dirty="0">
                <a:ea typeface="SimSun" pitchFamily="2" charset="-122"/>
              </a:rPr>
              <a:t> :</a:t>
            </a:r>
          </a:p>
          <a:p>
            <a:pPr marL="274638" indent="-274638" defTabSz="877888">
              <a:lnSpc>
                <a:spcPct val="90000"/>
              </a:lnSpc>
              <a:spcBef>
                <a:spcPct val="30000"/>
              </a:spcBef>
              <a:buSzPct val="100000"/>
              <a:buFont typeface="Wingdings" pitchFamily="2" charset="2"/>
              <a:buNone/>
              <a:defRPr/>
            </a:pPr>
            <a:r>
              <a:rPr lang="en-US" altLang="zh-CN" b="1" dirty="0">
                <a:effectLst>
                  <a:outerShdw blurRad="38100" dist="38100" dir="2700000" algn="tl">
                    <a:srgbClr val="C0C0C0"/>
                  </a:outerShdw>
                </a:effectLst>
                <a:ea typeface="SimSun" pitchFamily="2" charset="-122"/>
              </a:rPr>
              <a:t>identifier of the user who created the object (Joe)</a:t>
            </a:r>
          </a:p>
          <a:p>
            <a:pPr marL="274638" indent="-274638" defTabSz="877888">
              <a:lnSpc>
                <a:spcPct val="90000"/>
              </a:lnSpc>
              <a:spcBef>
                <a:spcPct val="30000"/>
              </a:spcBef>
              <a:buSzPct val="100000"/>
              <a:buFont typeface="Wingdings" pitchFamily="2" charset="2"/>
              <a:buNone/>
              <a:defRPr/>
            </a:pPr>
            <a:r>
              <a:rPr lang="en-US" altLang="zh-CN" b="1" dirty="0">
                <a:effectLst>
                  <a:outerShdw blurRad="38100" dist="38100" dir="2700000" algn="tl">
                    <a:srgbClr val="C0C0C0"/>
                  </a:outerShdw>
                </a:effectLst>
                <a:ea typeface="SimSun" pitchFamily="2" charset="-122"/>
              </a:rPr>
              <a:t>site of the creator (Melbourne)</a:t>
            </a:r>
          </a:p>
          <a:p>
            <a:pPr marL="274638" indent="-274638" defTabSz="877888">
              <a:lnSpc>
                <a:spcPct val="90000"/>
              </a:lnSpc>
              <a:spcBef>
                <a:spcPct val="30000"/>
              </a:spcBef>
              <a:buSzPct val="100000"/>
              <a:buFont typeface="Wingdings" pitchFamily="2" charset="2"/>
              <a:buNone/>
              <a:defRPr/>
            </a:pPr>
            <a:r>
              <a:rPr lang="en-US" altLang="zh-CN" b="1" dirty="0">
                <a:effectLst>
                  <a:outerShdw blurRad="38100" dist="38100" dir="2700000" algn="tl">
                    <a:srgbClr val="C0C0C0"/>
                  </a:outerShdw>
                </a:effectLst>
                <a:ea typeface="SimSun" pitchFamily="2" charset="-122"/>
              </a:rPr>
              <a:t>name of the object (EMP)</a:t>
            </a:r>
          </a:p>
          <a:p>
            <a:pPr marL="274638" indent="-274638" defTabSz="877888">
              <a:lnSpc>
                <a:spcPct val="90000"/>
              </a:lnSpc>
              <a:spcBef>
                <a:spcPct val="30000"/>
              </a:spcBef>
              <a:buSzPct val="100000"/>
              <a:buFont typeface="Wingdings" pitchFamily="2" charset="2"/>
              <a:buNone/>
              <a:defRPr/>
            </a:pPr>
            <a:r>
              <a:rPr lang="en-US" altLang="zh-CN" b="1" dirty="0">
                <a:effectLst>
                  <a:outerShdw blurRad="38100" dist="38100" dir="2700000" algn="tl">
                    <a:srgbClr val="C0C0C0"/>
                  </a:outerShdw>
                </a:effectLst>
                <a:ea typeface="SimSun" pitchFamily="2" charset="-122"/>
              </a:rPr>
              <a:t>the birth site of the object (Sydney)</a:t>
            </a:r>
          </a:p>
          <a:p>
            <a:pPr marL="274638" indent="-274638" defTabSz="877888">
              <a:lnSpc>
                <a:spcPct val="90000"/>
              </a:lnSpc>
              <a:spcBef>
                <a:spcPct val="30000"/>
              </a:spcBef>
              <a:buSzPct val="100000"/>
              <a:buFont typeface="Wingdings" pitchFamily="2" charset="2"/>
              <a:buNone/>
              <a:defRPr/>
            </a:pPr>
            <a:r>
              <a:rPr lang="en-US" altLang="zh-CN" b="1" i="1" dirty="0" err="1">
                <a:solidFill>
                  <a:srgbClr val="FF0000"/>
                </a:solidFill>
                <a:effectLst>
                  <a:outerShdw blurRad="38100" dist="38100" dir="2700000" algn="tl">
                    <a:srgbClr val="C0C0C0"/>
                  </a:outerShdw>
                </a:effectLst>
                <a:ea typeface="SimSun" pitchFamily="2" charset="-122"/>
              </a:rPr>
              <a:t>Joe@Melbourne.EMP@Sydney</a:t>
            </a:r>
            <a:endParaRPr lang="en-US" altLang="zh-CN" b="1" dirty="0">
              <a:solidFill>
                <a:srgbClr val="FF0000"/>
              </a:solidFill>
              <a:effectLst>
                <a:outerShdw blurRad="38100" dist="38100" dir="2700000" algn="tl">
                  <a:srgbClr val="C0C0C0"/>
                </a:outerShdw>
              </a:effectLst>
              <a:ea typeface="SimSun" pitchFamily="2" charset="-122"/>
            </a:endParaRPr>
          </a:p>
        </p:txBody>
      </p:sp>
    </p:spTree>
  </p:cSld>
  <p:clrMapOvr>
    <a:masterClrMapping/>
  </p:clrMapOvr>
  <p:transition>
    <p:pull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zh-CN" dirty="0" smtClean="0">
                <a:ea typeface="SimSun" panose="02010600030101010101" pitchFamily="2" charset="-122"/>
              </a:rPr>
              <a:t>DDBMS Directory Issues </a:t>
            </a:r>
            <a:r>
              <a:rPr lang="en-US" altLang="zh-CN" sz="2400" dirty="0" smtClean="0">
                <a:ea typeface="SimSun" panose="02010600030101010101" pitchFamily="2" charset="-122"/>
              </a:rPr>
              <a:t>(cont’d)</a:t>
            </a:r>
            <a:endParaRPr lang="zh-CN" altLang="en-US" sz="2400" dirty="0" smtClean="0">
              <a:ea typeface="SimSun" panose="02010600030101010101" pitchFamily="2" charset="-122"/>
            </a:endParaRPr>
          </a:p>
        </p:txBody>
      </p:sp>
      <p:sp>
        <p:nvSpPr>
          <p:cNvPr id="216067" name="Rectangle 3"/>
          <p:cNvSpPr>
            <a:spLocks noGrp="1" noChangeArrowheads="1"/>
          </p:cNvSpPr>
          <p:nvPr>
            <p:ph type="body" idx="1"/>
          </p:nvPr>
        </p:nvSpPr>
        <p:spPr>
          <a:xfrm>
            <a:off x="452438" y="1508125"/>
            <a:ext cx="8137525" cy="4537075"/>
          </a:xfrm>
        </p:spPr>
        <p:txBody>
          <a:bodyPr/>
          <a:lstStyle/>
          <a:p>
            <a:r>
              <a:rPr lang="en-US" altLang="zh-CN" dirty="0" smtClean="0">
                <a:ea typeface="SimSun" panose="02010600030101010101" pitchFamily="2" charset="-122"/>
              </a:rPr>
              <a:t>Oracle</a:t>
            </a:r>
          </a:p>
          <a:p>
            <a:pPr lvl="1"/>
            <a:r>
              <a:rPr lang="en-US" altLang="zh-CN" i="1" dirty="0" err="1" smtClean="0">
                <a:ea typeface="SimSun" panose="02010600030101010101" pitchFamily="2" charset="-122"/>
              </a:rPr>
              <a:t>schema.schema_object</a:t>
            </a:r>
            <a:r>
              <a:rPr lang="en-US" altLang="zh-CN" dirty="0" err="1" smtClean="0">
                <a:ea typeface="SimSun" panose="02010600030101010101" pitchFamily="2" charset="-122"/>
              </a:rPr>
              <a:t>@</a:t>
            </a:r>
            <a:r>
              <a:rPr lang="en-US" altLang="zh-CN" i="1" dirty="0" err="1" smtClean="0">
                <a:ea typeface="SimSun" panose="02010600030101010101" pitchFamily="2" charset="-122"/>
              </a:rPr>
              <a:t>global_database_name</a:t>
            </a:r>
            <a:endParaRPr lang="en-US" altLang="zh-CN" dirty="0" smtClean="0">
              <a:ea typeface="SimSun" panose="02010600030101010101" pitchFamily="2" charset="-122"/>
            </a:endParaRPr>
          </a:p>
          <a:p>
            <a:r>
              <a:rPr lang="en-US" altLang="zh-CN" dirty="0" smtClean="0">
                <a:ea typeface="SimSun" panose="02010600030101010101" pitchFamily="2" charset="-122"/>
              </a:rPr>
              <a:t>Example</a:t>
            </a:r>
          </a:p>
          <a:p>
            <a:pPr lvl="1"/>
            <a:r>
              <a:rPr lang="en-US" altLang="zh-CN" dirty="0" smtClean="0">
                <a:ea typeface="SimSun" panose="02010600030101010101" pitchFamily="2" charset="-122"/>
              </a:rPr>
              <a:t>Create database links</a:t>
            </a:r>
          </a:p>
          <a:p>
            <a:pPr lvl="1"/>
            <a:endParaRPr lang="en-US" altLang="zh-CN" dirty="0" smtClean="0">
              <a:ea typeface="SimSun" panose="02010600030101010101" pitchFamily="2" charset="-122"/>
            </a:endParaRPr>
          </a:p>
          <a:p>
            <a:pPr lvl="1"/>
            <a:r>
              <a:rPr lang="en-US" altLang="zh-CN" dirty="0" smtClean="0">
                <a:ea typeface="SimSun" panose="02010600030101010101" pitchFamily="2" charset="-122"/>
              </a:rPr>
              <a:t>Schema Objects and Database Links </a:t>
            </a:r>
          </a:p>
          <a:p>
            <a:pPr lvl="1"/>
            <a:endParaRPr lang="en-US" altLang="zh-CN" dirty="0" smtClean="0">
              <a:ea typeface="SimSun" panose="02010600030101010101" pitchFamily="2" charset="-122"/>
            </a:endParaRPr>
          </a:p>
          <a:p>
            <a:r>
              <a:rPr lang="en-US" altLang="zh-CN" dirty="0" smtClean="0">
                <a:ea typeface="SimSun" panose="02010600030101010101" pitchFamily="2" charset="-122"/>
              </a:rPr>
              <a:t>Using view and synonym to create </a:t>
            </a:r>
            <a:r>
              <a:rPr lang="en-US" altLang="zh-CN" dirty="0" smtClean="0">
                <a:solidFill>
                  <a:schemeClr val="accent2"/>
                </a:solidFill>
                <a:ea typeface="SimSun" panose="02010600030101010101" pitchFamily="2" charset="-122"/>
              </a:rPr>
              <a:t>location transparency</a:t>
            </a:r>
          </a:p>
          <a:p>
            <a:pPr lvl="1"/>
            <a:endParaRPr lang="en-US" altLang="zh-CN" dirty="0" smtClean="0">
              <a:ea typeface="SimSun" panose="02010600030101010101" pitchFamily="2" charset="-122"/>
            </a:endParaRPr>
          </a:p>
        </p:txBody>
      </p:sp>
      <p:sp>
        <p:nvSpPr>
          <p:cNvPr id="216068" name="Rectangle 4"/>
          <p:cNvSpPr>
            <a:spLocks noChangeArrowheads="1"/>
          </p:cNvSpPr>
          <p:nvPr/>
        </p:nvSpPr>
        <p:spPr bwMode="auto">
          <a:xfrm>
            <a:off x="1798638" y="3114675"/>
            <a:ext cx="5141912" cy="53340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CREATE DATABASE LINK foo </a:t>
            </a:r>
          </a:p>
          <a:p>
            <a:pPr>
              <a:spcBef>
                <a:spcPct val="0"/>
              </a:spcBef>
              <a:buClrTx/>
              <a:buSzTx/>
              <a:buFontTx/>
              <a:buNone/>
            </a:pPr>
            <a:r>
              <a:rPr lang="en-US" altLang="zh-CN" sz="1600">
                <a:ea typeface="SimSun" panose="02010600030101010101" pitchFamily="2" charset="-122"/>
              </a:rPr>
              <a:t>    CONNECT TO CURRENT_USER USING 'am_sls';</a:t>
            </a:r>
            <a:r>
              <a:rPr lang="en-US" altLang="zh-CN" sz="1600" b="0">
                <a:ea typeface="SimSun" panose="02010600030101010101" pitchFamily="2" charset="-122"/>
              </a:rPr>
              <a:t> </a:t>
            </a:r>
          </a:p>
        </p:txBody>
      </p:sp>
      <p:sp>
        <p:nvSpPr>
          <p:cNvPr id="216069" name="Rectangle 5"/>
          <p:cNvSpPr>
            <a:spLocks noChangeArrowheads="1"/>
          </p:cNvSpPr>
          <p:nvPr/>
        </p:nvSpPr>
        <p:spPr bwMode="auto">
          <a:xfrm>
            <a:off x="1460500" y="4029075"/>
            <a:ext cx="4013200" cy="339725"/>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SELECT loc FROM scott.dept@foo</a:t>
            </a:r>
            <a:r>
              <a:rPr lang="en-US" altLang="zh-CN" sz="1600" b="0">
                <a:ea typeface="SimSun" panose="02010600030101010101" pitchFamily="2" charset="-122"/>
              </a:rPr>
              <a:t> </a:t>
            </a:r>
          </a:p>
        </p:txBody>
      </p:sp>
      <p:sp>
        <p:nvSpPr>
          <p:cNvPr id="216070" name="Rectangle 6"/>
          <p:cNvSpPr>
            <a:spLocks noChangeArrowheads="1"/>
          </p:cNvSpPr>
          <p:nvPr/>
        </p:nvSpPr>
        <p:spPr bwMode="auto">
          <a:xfrm>
            <a:off x="812800" y="5253038"/>
            <a:ext cx="7416800" cy="587375"/>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CREATE [PUBLIC] </a:t>
            </a:r>
            <a:r>
              <a:rPr lang="en-US" altLang="zh-CN" sz="1600" i="1">
                <a:ea typeface="SimSun" panose="02010600030101010101" pitchFamily="2" charset="-122"/>
              </a:rPr>
              <a:t>synonym_name</a:t>
            </a:r>
            <a:r>
              <a:rPr lang="en-US" altLang="zh-CN" sz="1600">
                <a:ea typeface="SimSun" panose="02010600030101010101" pitchFamily="2" charset="-122"/>
              </a:rPr>
              <a:t> FOR [</a:t>
            </a:r>
            <a:r>
              <a:rPr lang="en-US" altLang="zh-CN" sz="1600" i="1">
                <a:ea typeface="SimSun" panose="02010600030101010101" pitchFamily="2" charset="-122"/>
              </a:rPr>
              <a:t>schema</a:t>
            </a:r>
            <a:r>
              <a:rPr lang="en-US" altLang="zh-CN" sz="1600">
                <a:ea typeface="SimSun" panose="02010600030101010101" pitchFamily="2" charset="-122"/>
              </a:rPr>
              <a:t>.]</a:t>
            </a:r>
            <a:r>
              <a:rPr lang="en-US" altLang="zh-CN" sz="1600" i="1">
                <a:ea typeface="SimSun" panose="02010600030101010101" pitchFamily="2" charset="-122"/>
              </a:rPr>
              <a:t>object_name</a:t>
            </a:r>
            <a:r>
              <a:rPr lang="en-US" altLang="zh-CN" sz="1600">
                <a:ea typeface="SimSun" panose="02010600030101010101" pitchFamily="2" charset="-122"/>
              </a:rPr>
              <a:t>[@</a:t>
            </a:r>
            <a:r>
              <a:rPr lang="en-US" altLang="zh-CN" sz="1600" i="1">
                <a:ea typeface="SimSun" panose="02010600030101010101" pitchFamily="2" charset="-122"/>
              </a:rPr>
              <a:t>database_link_name</a:t>
            </a:r>
            <a:r>
              <a:rPr lang="en-US" altLang="zh-CN" sz="1600">
                <a:ea typeface="SimSun" panose="02010600030101010101" pitchFamily="2" charset="-122"/>
              </a:rPr>
              <a:t>];</a:t>
            </a:r>
            <a:r>
              <a:rPr lang="en-US" altLang="zh-CN" sz="1600" b="0">
                <a:ea typeface="SimSun" panose="02010600030101010101" pitchFamily="2" charset="-122"/>
              </a:rPr>
              <a:t> </a:t>
            </a:r>
          </a:p>
        </p:txBody>
      </p:sp>
    </p:spTree>
  </p:cSld>
  <p:clrMapOvr>
    <a:masterClrMapping/>
  </p:clrMapOvr>
  <p:transition>
    <p:pull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escription of Figure 49-2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2096" y="2596904"/>
            <a:ext cx="4580590" cy="37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a:ea typeface="SimSun" panose="02010600030101010101" pitchFamily="2" charset="-122"/>
              </a:rPr>
              <a:t>DDBMS Directory Issues </a:t>
            </a:r>
            <a:r>
              <a:rPr lang="en-US" altLang="zh-CN" sz="2400" dirty="0">
                <a:ea typeface="SimSun" panose="02010600030101010101" pitchFamily="2" charset="-122"/>
              </a:rPr>
              <a:t>(cont’d)</a:t>
            </a:r>
            <a:endParaRPr lang="zh-CN" altLang="en-US" dirty="0"/>
          </a:p>
        </p:txBody>
      </p:sp>
      <p:sp>
        <p:nvSpPr>
          <p:cNvPr id="3" name="内容占位符 2"/>
          <p:cNvSpPr>
            <a:spLocks noGrp="1"/>
          </p:cNvSpPr>
          <p:nvPr>
            <p:ph idx="1"/>
          </p:nvPr>
        </p:nvSpPr>
        <p:spPr>
          <a:xfrm>
            <a:off x="269875" y="1379538"/>
            <a:ext cx="4431407" cy="4786312"/>
          </a:xfrm>
        </p:spPr>
        <p:txBody>
          <a:bodyPr/>
          <a:lstStyle/>
          <a:p>
            <a:r>
              <a:rPr lang="en-US" altLang="zh-CN" dirty="0" smtClean="0"/>
              <a:t>Oracle </a:t>
            </a:r>
            <a:r>
              <a:rPr lang="en-US" altLang="zh-CN" dirty="0" err="1" smtClean="0"/>
              <a:t>Sharding</a:t>
            </a:r>
            <a:endParaRPr lang="en-US" altLang="zh-CN" dirty="0" smtClean="0"/>
          </a:p>
          <a:p>
            <a:pPr lvl="1"/>
            <a:r>
              <a:rPr lang="en-US" altLang="zh-CN" sz="2000" dirty="0"/>
              <a:t>Global service</a:t>
            </a:r>
            <a:r>
              <a:rPr lang="en-US" altLang="zh-CN" sz="2000" b="0" dirty="0"/>
              <a:t>: </a:t>
            </a:r>
            <a:r>
              <a:rPr lang="en-US" altLang="zh-CN" sz="2000" b="0" dirty="0" smtClean="0"/>
              <a:t>provide </a:t>
            </a:r>
            <a:r>
              <a:rPr lang="en-US" altLang="zh-CN" sz="2000" b="0" dirty="0"/>
              <a:t>access to data in an </a:t>
            </a:r>
            <a:r>
              <a:rPr lang="en-US" altLang="zh-CN" sz="2000" b="0" dirty="0" smtClean="0"/>
              <a:t>SDB</a:t>
            </a:r>
            <a:endParaRPr lang="en-US" altLang="zh-CN" sz="2000" b="0" dirty="0"/>
          </a:p>
          <a:p>
            <a:pPr lvl="1"/>
            <a:r>
              <a:rPr lang="en-US" altLang="zh-CN" sz="2000" dirty="0"/>
              <a:t>Shard catalog</a:t>
            </a:r>
            <a:r>
              <a:rPr lang="en-US" altLang="zh-CN" sz="2000" b="0" dirty="0"/>
              <a:t>: An Oracle database that supports automated shard deployment, centralized management of </a:t>
            </a:r>
            <a:r>
              <a:rPr lang="en-US" altLang="zh-CN" sz="2000" b="0" dirty="0" smtClean="0"/>
              <a:t>multi-shard queries.</a:t>
            </a:r>
            <a:r>
              <a:rPr lang="en-US" altLang="zh-CN" sz="2000" b="0" dirty="0"/>
              <a:t> </a:t>
            </a:r>
          </a:p>
          <a:p>
            <a:pPr lvl="1"/>
            <a:r>
              <a:rPr lang="en-US" altLang="zh-CN" sz="2000" dirty="0"/>
              <a:t>Shard directors</a:t>
            </a:r>
            <a:r>
              <a:rPr lang="en-US" altLang="zh-CN" sz="2000" b="0" dirty="0"/>
              <a:t>: Network listeners that </a:t>
            </a:r>
            <a:r>
              <a:rPr lang="en-US" altLang="zh-CN" sz="2000" b="0" dirty="0" smtClean="0"/>
              <a:t>enable </a:t>
            </a:r>
            <a:r>
              <a:rPr lang="en-US" altLang="zh-CN" sz="2000" b="0" dirty="0"/>
              <a:t>connection routing based on a </a:t>
            </a:r>
            <a:r>
              <a:rPr lang="en-US" altLang="zh-CN" sz="2000" b="0" dirty="0" err="1"/>
              <a:t>sharding</a:t>
            </a:r>
            <a:r>
              <a:rPr lang="en-US" altLang="zh-CN" sz="2000" b="0" dirty="0"/>
              <a:t> key</a:t>
            </a:r>
            <a:r>
              <a:rPr lang="en-US" altLang="zh-CN" sz="2000" b="0" dirty="0" smtClean="0"/>
              <a:t>.</a:t>
            </a:r>
            <a:endParaRPr lang="en-US" altLang="zh-CN" sz="2000" b="0" dirty="0"/>
          </a:p>
          <a:p>
            <a:pPr lvl="1"/>
            <a:r>
              <a:rPr lang="en-US" altLang="zh-CN" sz="2000" dirty="0"/>
              <a:t>Connection pools</a:t>
            </a:r>
            <a:r>
              <a:rPr lang="en-US" altLang="zh-CN" sz="2000" b="0" dirty="0"/>
              <a:t>: </a:t>
            </a:r>
            <a:r>
              <a:rPr lang="en-US" altLang="zh-CN" sz="2000" b="0" dirty="0" smtClean="0"/>
              <a:t>route </a:t>
            </a:r>
            <a:r>
              <a:rPr lang="en-US" altLang="zh-CN" sz="2000" b="0" dirty="0"/>
              <a:t>database requests across pooled connections.</a:t>
            </a:r>
          </a:p>
          <a:p>
            <a:pPr lvl="1"/>
            <a:endParaRPr lang="zh-CN" altLang="en-US" dirty="0"/>
          </a:p>
        </p:txBody>
      </p:sp>
      <p:sp>
        <p:nvSpPr>
          <p:cNvPr id="5" name="矩形 4"/>
          <p:cNvSpPr/>
          <p:nvPr/>
        </p:nvSpPr>
        <p:spPr>
          <a:xfrm>
            <a:off x="6645498" y="3772694"/>
            <a:ext cx="1766830" cy="400110"/>
          </a:xfrm>
          <a:prstGeom prst="rect">
            <a:avLst/>
          </a:prstGeom>
        </p:spPr>
        <p:txBody>
          <a:bodyPr wrap="none">
            <a:spAutoFit/>
          </a:bodyPr>
          <a:lstStyle/>
          <a:p>
            <a:r>
              <a:rPr lang="en-US" altLang="zh-CN" sz="2000" dirty="0">
                <a:solidFill>
                  <a:srgbClr val="FF0000"/>
                </a:solidFill>
              </a:rPr>
              <a:t>Shard catalog</a:t>
            </a:r>
            <a:endParaRPr lang="zh-CN" altLang="en-US" sz="2000" dirty="0">
              <a:solidFill>
                <a:srgbClr val="FF0000"/>
              </a:solidFill>
            </a:endParaRPr>
          </a:p>
        </p:txBody>
      </p:sp>
    </p:spTree>
    <p:extLst>
      <p:ext uri="{BB962C8B-B14F-4D97-AF65-F5344CB8AC3E}">
        <p14:creationId xmlns:p14="http://schemas.microsoft.com/office/powerpoint/2010/main" val="978162045"/>
      </p:ext>
    </p:extLst>
  </p:cSld>
  <p:clrMapOvr>
    <a:masterClrMapping/>
  </p:clrMapOvr>
  <p:transition>
    <p:pull dir="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AU" altLang="zh-CN" smtClean="0">
                <a:ea typeface="SimSun" panose="02010600030101010101" pitchFamily="2" charset="-122"/>
              </a:rPr>
              <a:t>Outline</a:t>
            </a:r>
            <a:endParaRPr lang="en-US" altLang="zh-CN" smtClean="0">
              <a:ea typeface="SimSun" panose="02010600030101010101" pitchFamily="2" charset="-122"/>
            </a:endParaRPr>
          </a:p>
        </p:txBody>
      </p:sp>
      <p:sp>
        <p:nvSpPr>
          <p:cNvPr id="235523" name="Rectangle 3"/>
          <p:cNvSpPr>
            <a:spLocks noGrp="1" noChangeArrowheads="1"/>
          </p:cNvSpPr>
          <p:nvPr>
            <p:ph type="body" idx="1"/>
          </p:nvPr>
        </p:nvSpPr>
        <p:spPr>
          <a:xfrm>
            <a:off x="812800" y="1579563"/>
            <a:ext cx="7340600" cy="3373437"/>
          </a:xfrm>
        </p:spPr>
        <p:txBody>
          <a:bodyPr/>
          <a:lstStyle/>
          <a:p>
            <a:pPr>
              <a:buFont typeface="Wingdings" panose="05000000000000000000" pitchFamily="2" charset="2"/>
              <a:buChar char="n"/>
            </a:pPr>
            <a:r>
              <a:rPr lang="en-AU" altLang="zh-CN" dirty="0" smtClean="0">
                <a:solidFill>
                  <a:srgbClr val="FF00FF"/>
                </a:solidFill>
                <a:latin typeface="MonotypeSorts" charset="0"/>
                <a:ea typeface="SimSun" panose="02010600030101010101" pitchFamily="2" charset="-122"/>
              </a:rPr>
              <a:t> </a:t>
            </a:r>
            <a:r>
              <a:rPr lang="en-AU" altLang="zh-CN" dirty="0" smtClean="0">
                <a:solidFill>
                  <a:srgbClr val="000000"/>
                </a:solidFill>
                <a:ea typeface="SimSun" panose="02010600030101010101" pitchFamily="2" charset="-122"/>
              </a:rPr>
              <a:t>Introduction</a:t>
            </a:r>
          </a:p>
          <a:p>
            <a:pPr>
              <a:buFont typeface="Wingdings" panose="05000000000000000000" pitchFamily="2" charset="2"/>
              <a:buChar char="n"/>
            </a:pPr>
            <a:r>
              <a:rPr lang="en-AU" altLang="zh-CN" dirty="0" smtClean="0">
                <a:ea typeface="SimSun" panose="02010600030101010101" pitchFamily="2" charset="-122"/>
              </a:rPr>
              <a:t> Top-down Design Process</a:t>
            </a:r>
          </a:p>
          <a:p>
            <a:pPr>
              <a:buFont typeface="Wingdings" panose="05000000000000000000" pitchFamily="2" charset="2"/>
              <a:buChar char="n"/>
            </a:pPr>
            <a:r>
              <a:rPr lang="en-AU" altLang="zh-CN" dirty="0" smtClean="0">
                <a:solidFill>
                  <a:srgbClr val="FF00FF"/>
                </a:solidFill>
                <a:latin typeface="MonotypeSorts" charset="0"/>
                <a:ea typeface="SimSun" panose="02010600030101010101" pitchFamily="2" charset="-122"/>
              </a:rPr>
              <a:t> </a:t>
            </a:r>
            <a:r>
              <a:rPr lang="en-AU" altLang="zh-CN" dirty="0" smtClean="0">
                <a:solidFill>
                  <a:srgbClr val="000000"/>
                </a:solidFill>
                <a:ea typeface="SimSun" panose="02010600030101010101" pitchFamily="2" charset="-122"/>
              </a:rPr>
              <a:t>Distribution Design Issues</a:t>
            </a:r>
          </a:p>
          <a:p>
            <a:pPr>
              <a:buFont typeface="Wingdings" panose="05000000000000000000" pitchFamily="2" charset="2"/>
              <a:buChar char="n"/>
            </a:pPr>
            <a:r>
              <a:rPr lang="en-AU" altLang="zh-CN" dirty="0" smtClean="0">
                <a:solidFill>
                  <a:srgbClr val="FF00FF"/>
                </a:solidFill>
                <a:latin typeface="MonotypeSorts" charset="0"/>
                <a:ea typeface="SimSun" panose="02010600030101010101" pitchFamily="2" charset="-122"/>
              </a:rPr>
              <a:t> </a:t>
            </a:r>
            <a:r>
              <a:rPr lang="en-AU" altLang="zh-CN" dirty="0" smtClean="0">
                <a:solidFill>
                  <a:srgbClr val="000000"/>
                </a:solidFill>
                <a:ea typeface="SimSun" panose="02010600030101010101" pitchFamily="2" charset="-122"/>
              </a:rPr>
              <a:t>Data Fragmentation Design</a:t>
            </a:r>
          </a:p>
          <a:p>
            <a:pPr>
              <a:buFont typeface="Wingdings" panose="05000000000000000000" pitchFamily="2" charset="2"/>
              <a:buChar char="n"/>
            </a:pPr>
            <a:r>
              <a:rPr lang="en-AU" altLang="zh-CN" dirty="0" smtClean="0">
                <a:solidFill>
                  <a:srgbClr val="000000"/>
                </a:solidFill>
                <a:ea typeface="SimSun" panose="02010600030101010101" pitchFamily="2" charset="-122"/>
              </a:rPr>
              <a:t> Data Allocation Design</a:t>
            </a:r>
          </a:p>
          <a:p>
            <a:pPr>
              <a:buFont typeface="Wingdings" panose="05000000000000000000" pitchFamily="2" charset="2"/>
              <a:buChar char="n"/>
            </a:pPr>
            <a:r>
              <a:rPr lang="en-US" altLang="zh-CN" dirty="0" smtClean="0">
                <a:solidFill>
                  <a:schemeClr val="accent2"/>
                </a:solidFill>
                <a:ea typeface="SimSun" panose="02010600030101010101" pitchFamily="2" charset="-122"/>
              </a:rPr>
              <a:t> </a:t>
            </a:r>
            <a:r>
              <a:rPr lang="en-US" altLang="zh-CN" dirty="0" smtClean="0">
                <a:solidFill>
                  <a:srgbClr val="000000"/>
                </a:solidFill>
                <a:ea typeface="SimSun" panose="02010600030101010101" pitchFamily="2" charset="-122"/>
              </a:rPr>
              <a:t>Data Directory</a:t>
            </a:r>
          </a:p>
          <a:p>
            <a:pPr>
              <a:buClr>
                <a:schemeClr val="accent2"/>
              </a:buClr>
              <a:buFont typeface="Wingdings" panose="05000000000000000000" pitchFamily="2" charset="2"/>
              <a:buChar char="n"/>
            </a:pPr>
            <a:r>
              <a:rPr lang="en-US" altLang="zh-CN" dirty="0" smtClean="0">
                <a:solidFill>
                  <a:schemeClr val="accent2"/>
                </a:solidFill>
                <a:ea typeface="SimSun" panose="02010600030101010101" pitchFamily="2" charset="-122"/>
              </a:rPr>
              <a:t>Summary</a:t>
            </a:r>
            <a:endParaRPr lang="en-AU" altLang="zh-CN" dirty="0" smtClean="0">
              <a:solidFill>
                <a:schemeClr val="accent2"/>
              </a:solidFill>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noFill/>
        </p:spPr>
        <p:txBody>
          <a:bodyPr/>
          <a:lstStyle/>
          <a:p>
            <a:r>
              <a:rPr lang="en-US" altLang="zh-CN" smtClean="0">
                <a:ea typeface="SimSun" panose="02010600030101010101" pitchFamily="2" charset="-122"/>
              </a:rPr>
              <a:t>Distributed Database Design Summary</a:t>
            </a:r>
          </a:p>
        </p:txBody>
      </p:sp>
      <p:sp>
        <p:nvSpPr>
          <p:cNvPr id="236547" name="Rectangle 3"/>
          <p:cNvSpPr>
            <a:spLocks noGrp="1" noChangeArrowheads="1"/>
          </p:cNvSpPr>
          <p:nvPr>
            <p:ph type="body" idx="1"/>
          </p:nvPr>
        </p:nvSpPr>
        <p:spPr>
          <a:xfrm>
            <a:off x="298450" y="1617663"/>
            <a:ext cx="8153400" cy="3976687"/>
          </a:xfrm>
          <a:noFill/>
        </p:spPr>
        <p:txBody>
          <a:bodyPr/>
          <a:lstStyle/>
          <a:p>
            <a:r>
              <a:rPr lang="en-US" altLang="zh-CN" smtClean="0">
                <a:ea typeface="SimSun" panose="02010600030101010101" pitchFamily="2" charset="-122"/>
              </a:rPr>
              <a:t>Design of centralized databases</a:t>
            </a:r>
          </a:p>
          <a:p>
            <a:pPr lvl="1">
              <a:buFont typeface="Wingdings" panose="05000000000000000000" pitchFamily="2" charset="2"/>
              <a:buChar char="Ø"/>
            </a:pPr>
            <a:r>
              <a:rPr lang="en-US" altLang="zh-CN" sz="2000" smtClean="0">
                <a:ea typeface="SimSun" panose="02010600030101010101" pitchFamily="2" charset="-122"/>
              </a:rPr>
              <a:t>Conceptual/logical schema design		 	 </a:t>
            </a:r>
          </a:p>
          <a:p>
            <a:pPr lvl="1">
              <a:buFont typeface="Wingdings" panose="05000000000000000000" pitchFamily="2" charset="2"/>
              <a:buChar char="Ø"/>
            </a:pPr>
            <a:r>
              <a:rPr lang="en-US" altLang="zh-CN" sz="2000" smtClean="0">
                <a:ea typeface="SimSun" panose="02010600030101010101" pitchFamily="2" charset="-122"/>
              </a:rPr>
              <a:t>Physical data mapping</a:t>
            </a:r>
            <a:r>
              <a:rPr lang="en-US" altLang="zh-CN" sz="2400" smtClean="0">
                <a:ea typeface="SimSun" panose="02010600030101010101" pitchFamily="2" charset="-122"/>
              </a:rPr>
              <a:t> 		 </a:t>
            </a:r>
          </a:p>
          <a:p>
            <a:pPr>
              <a:buFont typeface="Wingdings" panose="05000000000000000000" pitchFamily="2" charset="2"/>
              <a:buNone/>
            </a:pPr>
            <a:r>
              <a:rPr lang="en-US" altLang="zh-CN" smtClean="0">
                <a:ea typeface="SimSun" panose="02010600030101010101" pitchFamily="2" charset="-122"/>
              </a:rPr>
              <a:t> </a:t>
            </a:r>
          </a:p>
          <a:p>
            <a:r>
              <a:rPr lang="en-US" altLang="zh-CN" smtClean="0">
                <a:ea typeface="SimSun" panose="02010600030101010101" pitchFamily="2" charset="-122"/>
              </a:rPr>
              <a:t>Design of distributed databases</a:t>
            </a:r>
          </a:p>
          <a:p>
            <a:pPr lvl="1">
              <a:buFont typeface="Wingdings" panose="05000000000000000000" pitchFamily="2" charset="2"/>
              <a:buChar char="Ø"/>
            </a:pPr>
            <a:r>
              <a:rPr lang="en-US" altLang="zh-CN" sz="2000" smtClean="0">
                <a:ea typeface="SimSun" panose="02010600030101010101" pitchFamily="2" charset="-122"/>
              </a:rPr>
              <a:t>Conceptual Schema design  	(global schema)</a:t>
            </a:r>
          </a:p>
          <a:p>
            <a:pPr lvl="1">
              <a:buFont typeface="Wingdings" panose="05000000000000000000" pitchFamily="2" charset="2"/>
              <a:buChar char="Ø"/>
            </a:pPr>
            <a:r>
              <a:rPr lang="en-US" altLang="zh-CN" sz="2000" smtClean="0">
                <a:solidFill>
                  <a:schemeClr val="accent2"/>
                </a:solidFill>
                <a:ea typeface="SimSun" panose="02010600030101010101" pitchFamily="2" charset="-122"/>
              </a:rPr>
              <a:t>Fragmentation design		(logical criteria)</a:t>
            </a:r>
          </a:p>
          <a:p>
            <a:pPr lvl="1">
              <a:buFont typeface="Wingdings" panose="05000000000000000000" pitchFamily="2" charset="2"/>
              <a:buChar char="Ø"/>
            </a:pPr>
            <a:r>
              <a:rPr lang="en-US" altLang="zh-CN" sz="2000" smtClean="0">
                <a:solidFill>
                  <a:schemeClr val="accent2"/>
                </a:solidFill>
                <a:ea typeface="SimSun" panose="02010600030101010101" pitchFamily="2" charset="-122"/>
              </a:rPr>
              <a:t>Allocation design			(physical placement</a:t>
            </a:r>
            <a:r>
              <a:rPr lang="en-US" altLang="zh-CN" sz="2000" smtClean="0">
                <a:ea typeface="SimSun" panose="02010600030101010101" pitchFamily="2" charset="-122"/>
              </a:rPr>
              <a:t>)  </a:t>
            </a:r>
          </a:p>
          <a:p>
            <a:pPr lvl="1">
              <a:buFont typeface="Wingdings" panose="05000000000000000000" pitchFamily="2" charset="2"/>
              <a:buChar char="Ø"/>
            </a:pPr>
            <a:r>
              <a:rPr lang="en-US" altLang="zh-CN" sz="2000" smtClean="0">
                <a:ea typeface="SimSun" panose="02010600030101010101" pitchFamily="2" charset="-122"/>
              </a:rPr>
              <a:t>Physical data mapping 		(access methods, etc.)</a:t>
            </a:r>
          </a:p>
        </p:txBody>
      </p:sp>
      <p:grpSp>
        <p:nvGrpSpPr>
          <p:cNvPr id="236548" name="Group 10"/>
          <p:cNvGrpSpPr>
            <a:grpSpLocks/>
          </p:cNvGrpSpPr>
          <p:nvPr/>
        </p:nvGrpSpPr>
        <p:grpSpPr bwMode="auto">
          <a:xfrm>
            <a:off x="5270500" y="2165350"/>
            <a:ext cx="2730500" cy="1790700"/>
            <a:chOff x="3002" y="1364"/>
            <a:chExt cx="2038" cy="1128"/>
          </a:xfrm>
        </p:grpSpPr>
        <p:sp>
          <p:nvSpPr>
            <p:cNvPr id="236553" name="Line 4"/>
            <p:cNvSpPr>
              <a:spLocks noChangeShapeType="1"/>
            </p:cNvSpPr>
            <p:nvPr/>
          </p:nvSpPr>
          <p:spPr bwMode="auto">
            <a:xfrm flipH="1" flipV="1">
              <a:off x="3002" y="1364"/>
              <a:ext cx="2026" cy="29"/>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554" name="Line 5"/>
            <p:cNvSpPr>
              <a:spLocks noChangeShapeType="1"/>
            </p:cNvSpPr>
            <p:nvPr/>
          </p:nvSpPr>
          <p:spPr bwMode="auto">
            <a:xfrm flipH="1" flipV="1">
              <a:off x="4224" y="2492"/>
              <a:ext cx="816" cy="0"/>
            </a:xfrm>
            <a:prstGeom prst="line">
              <a:avLst/>
            </a:prstGeom>
            <a:noFill/>
            <a:ln w="127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555" name="Line 6"/>
            <p:cNvSpPr>
              <a:spLocks noChangeShapeType="1"/>
            </p:cNvSpPr>
            <p:nvPr/>
          </p:nvSpPr>
          <p:spPr bwMode="auto">
            <a:xfrm flipH="1">
              <a:off x="5040" y="1404"/>
              <a:ext cx="0" cy="1088"/>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6549" name="Group 11"/>
          <p:cNvGrpSpPr>
            <a:grpSpLocks/>
          </p:cNvGrpSpPr>
          <p:nvPr/>
        </p:nvGrpSpPr>
        <p:grpSpPr bwMode="auto">
          <a:xfrm>
            <a:off x="3913188" y="2660650"/>
            <a:ext cx="4392612" cy="2376488"/>
            <a:chOff x="2372" y="1676"/>
            <a:chExt cx="2767" cy="1497"/>
          </a:xfrm>
        </p:grpSpPr>
        <p:sp>
          <p:nvSpPr>
            <p:cNvPr id="236550" name="Line 7"/>
            <p:cNvSpPr>
              <a:spLocks noChangeShapeType="1"/>
            </p:cNvSpPr>
            <p:nvPr/>
          </p:nvSpPr>
          <p:spPr bwMode="auto">
            <a:xfrm flipH="1" flipV="1">
              <a:off x="2372" y="1676"/>
              <a:ext cx="2767"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551" name="Line 8"/>
            <p:cNvSpPr>
              <a:spLocks noChangeShapeType="1"/>
            </p:cNvSpPr>
            <p:nvPr/>
          </p:nvSpPr>
          <p:spPr bwMode="auto">
            <a:xfrm flipH="1">
              <a:off x="4549" y="3173"/>
              <a:ext cx="59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552" name="Line 9"/>
            <p:cNvSpPr>
              <a:spLocks noChangeShapeType="1"/>
            </p:cNvSpPr>
            <p:nvPr/>
          </p:nvSpPr>
          <p:spPr bwMode="auto">
            <a:xfrm>
              <a:off x="5139" y="1676"/>
              <a:ext cx="0" cy="1497"/>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zh-CN" smtClean="0">
                <a:ea typeface="SimSun" panose="02010600030101010101" pitchFamily="2" charset="-122"/>
              </a:rPr>
              <a:t>Vertical Fragmentation</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31075" name="Rectangle 3"/>
          <p:cNvSpPr>
            <a:spLocks noGrp="1" noChangeArrowheads="1"/>
          </p:cNvSpPr>
          <p:nvPr>
            <p:ph type="body" idx="1"/>
          </p:nvPr>
        </p:nvSpPr>
        <p:spPr>
          <a:xfrm>
            <a:off x="381000" y="1524000"/>
            <a:ext cx="8077200" cy="4343400"/>
          </a:xfrm>
        </p:spPr>
        <p:txBody>
          <a:bodyPr/>
          <a:lstStyle/>
          <a:p>
            <a:pPr>
              <a:buFont typeface="Wingdings" panose="05000000000000000000" pitchFamily="2" charset="2"/>
              <a:buNone/>
            </a:pPr>
            <a:r>
              <a:rPr lang="zh-CN" altLang="en-US" sz="2800" dirty="0" smtClean="0">
                <a:latin typeface="Comic Sans MS" panose="030F0702030302020204" pitchFamily="66" charset="0"/>
                <a:ea typeface="SimSun" panose="02010600030101010101" pitchFamily="2" charset="-122"/>
              </a:rPr>
              <a:t>(</a:t>
            </a:r>
            <a:r>
              <a:rPr lang="en-US" altLang="zh-CN" sz="2800" dirty="0" smtClean="0">
                <a:latin typeface="Comic Sans MS" panose="030F0702030302020204" pitchFamily="66" charset="0"/>
                <a:ea typeface="SimSun" panose="02010600030101010101" pitchFamily="2" charset="-122"/>
              </a:rPr>
              <a:t>Ex3.15) Attribute usage</a:t>
            </a:r>
          </a:p>
          <a:p>
            <a:pPr lvl="1"/>
            <a:r>
              <a:rPr lang="en-US" altLang="zh-CN" dirty="0" smtClean="0">
                <a:ea typeface="SimSun" panose="02010600030101010101" pitchFamily="2" charset="-122"/>
              </a:rPr>
              <a:t>Consider the following 4 queries for relation PROJ:</a:t>
            </a:r>
          </a:p>
          <a:p>
            <a:pPr lvl="1"/>
            <a:endParaRPr lang="en-US" altLang="zh-CN" dirty="0" smtClean="0">
              <a:ea typeface="SimSun" panose="02010600030101010101" pitchFamily="2" charset="-122"/>
            </a:endParaRPr>
          </a:p>
          <a:p>
            <a:pPr lvl="1"/>
            <a:endParaRPr lang="en-US" altLang="zh-CN" dirty="0" smtClean="0">
              <a:ea typeface="SimSun" panose="02010600030101010101" pitchFamily="2" charset="-122"/>
            </a:endParaRPr>
          </a:p>
          <a:p>
            <a:pPr lvl="1"/>
            <a:endParaRPr lang="en-US" altLang="zh-CN" dirty="0" smtClean="0">
              <a:ea typeface="SimSun" panose="02010600030101010101" pitchFamily="2" charset="-122"/>
            </a:endParaRPr>
          </a:p>
          <a:p>
            <a:pPr lvl="1"/>
            <a:endParaRPr lang="en-US" altLang="zh-CN" dirty="0" smtClean="0">
              <a:ea typeface="SimSun" panose="02010600030101010101" pitchFamily="2" charset="-122"/>
            </a:endParaRPr>
          </a:p>
          <a:p>
            <a:pPr lvl="1">
              <a:buFont typeface="Times New Roman" panose="02020603050405020304" pitchFamily="18" charset="0"/>
              <a:buNone/>
            </a:pPr>
            <a:endParaRPr lang="zh-CN" altLang="en-US" dirty="0" smtClean="0">
              <a:ea typeface="SimSun" panose="02010600030101010101" pitchFamily="2" charset="-122"/>
            </a:endParaRPr>
          </a:p>
        </p:txBody>
      </p:sp>
      <p:sp>
        <p:nvSpPr>
          <p:cNvPr id="131076" name="Rectangle 4"/>
          <p:cNvSpPr>
            <a:spLocks noChangeArrowheads="1"/>
          </p:cNvSpPr>
          <p:nvPr/>
        </p:nvSpPr>
        <p:spPr bwMode="auto">
          <a:xfrm>
            <a:off x="685800" y="3235325"/>
            <a:ext cx="2895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50000"/>
              </a:spcBef>
              <a:buClrTx/>
              <a:buSzTx/>
              <a:buFontTx/>
              <a:buNone/>
            </a:pPr>
            <a:r>
              <a:rPr lang="en-US" altLang="zh-CN" sz="2000" i="1">
                <a:solidFill>
                  <a:schemeClr val="accent2"/>
                </a:solidFill>
                <a:ea typeface="SimSun" panose="02010600030101010101" pitchFamily="2" charset="-122"/>
              </a:rPr>
              <a:t>q1</a:t>
            </a:r>
            <a:r>
              <a:rPr lang="en-US" altLang="zh-CN" sz="2000">
                <a:ea typeface="SimSun" panose="02010600030101010101" pitchFamily="2" charset="-122"/>
              </a:rPr>
              <a:t>: SELECT </a:t>
            </a:r>
            <a:r>
              <a:rPr lang="en-US" altLang="zh-CN" sz="2000">
                <a:solidFill>
                  <a:schemeClr val="accent2"/>
                </a:solidFill>
                <a:ea typeface="SimSun" panose="02010600030101010101" pitchFamily="2" charset="-122"/>
              </a:rPr>
              <a:t>BUDGET</a:t>
            </a:r>
            <a:r>
              <a:rPr lang="en-US" altLang="zh-CN" sz="2000">
                <a:ea typeface="SimSun" panose="02010600030101010101" pitchFamily="2" charset="-122"/>
              </a:rPr>
              <a:t> FROM PROJ </a:t>
            </a:r>
            <a:r>
              <a:rPr lang="en-US" altLang="zh-CN" sz="2000">
                <a:solidFill>
                  <a:srgbClr val="FF0000"/>
                </a:solidFill>
                <a:ea typeface="SimSun" panose="02010600030101010101" pitchFamily="2" charset="-122"/>
              </a:rPr>
              <a:t>WHERE PNO = Value</a:t>
            </a:r>
          </a:p>
        </p:txBody>
      </p:sp>
      <p:sp>
        <p:nvSpPr>
          <p:cNvPr id="131077" name="Rectangle 5"/>
          <p:cNvSpPr>
            <a:spLocks noChangeArrowheads="1"/>
          </p:cNvSpPr>
          <p:nvPr/>
        </p:nvSpPr>
        <p:spPr bwMode="auto">
          <a:xfrm>
            <a:off x="4267200" y="3235325"/>
            <a:ext cx="335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50000"/>
              </a:spcBef>
              <a:buClrTx/>
              <a:buSzTx/>
              <a:buFontTx/>
              <a:buNone/>
            </a:pPr>
            <a:r>
              <a:rPr lang="en-US" altLang="zh-CN" sz="2000" i="1">
                <a:solidFill>
                  <a:schemeClr val="accent2"/>
                </a:solidFill>
                <a:ea typeface="SimSun" panose="02010600030101010101" pitchFamily="2" charset="-122"/>
              </a:rPr>
              <a:t>q2</a:t>
            </a:r>
            <a:r>
              <a:rPr lang="en-US" altLang="zh-CN" sz="2000">
                <a:ea typeface="SimSun" panose="02010600030101010101" pitchFamily="2" charset="-122"/>
              </a:rPr>
              <a:t>: SELECT </a:t>
            </a:r>
            <a:r>
              <a:rPr lang="en-US" altLang="zh-CN" sz="2000">
                <a:solidFill>
                  <a:schemeClr val="accent2"/>
                </a:solidFill>
                <a:ea typeface="SimSun" panose="02010600030101010101" pitchFamily="2" charset="-122"/>
              </a:rPr>
              <a:t>PNAME</a:t>
            </a:r>
            <a:r>
              <a:rPr lang="en-US" altLang="zh-CN" sz="2000">
                <a:ea typeface="SimSun" panose="02010600030101010101" pitchFamily="2" charset="-122"/>
              </a:rPr>
              <a:t>, </a:t>
            </a:r>
            <a:r>
              <a:rPr lang="en-US" altLang="zh-CN" sz="2000">
                <a:solidFill>
                  <a:schemeClr val="accent2"/>
                </a:solidFill>
                <a:ea typeface="SimSun" panose="02010600030101010101" pitchFamily="2" charset="-122"/>
              </a:rPr>
              <a:t>BUDGET</a:t>
            </a:r>
            <a:r>
              <a:rPr lang="en-US" altLang="zh-CN" sz="2000">
                <a:ea typeface="SimSun" panose="02010600030101010101" pitchFamily="2" charset="-122"/>
              </a:rPr>
              <a:t> FROM PROJ</a:t>
            </a:r>
          </a:p>
        </p:txBody>
      </p:sp>
      <p:sp>
        <p:nvSpPr>
          <p:cNvPr id="131078" name="Rectangle 6"/>
          <p:cNvSpPr>
            <a:spLocks noChangeArrowheads="1"/>
          </p:cNvSpPr>
          <p:nvPr/>
        </p:nvSpPr>
        <p:spPr bwMode="auto">
          <a:xfrm>
            <a:off x="838200" y="4606925"/>
            <a:ext cx="2971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50000"/>
              </a:spcBef>
              <a:buClrTx/>
              <a:buSzTx/>
              <a:buFontTx/>
              <a:buNone/>
            </a:pPr>
            <a:r>
              <a:rPr lang="en-US" altLang="zh-CN" sz="2000" i="1">
                <a:solidFill>
                  <a:schemeClr val="accent2"/>
                </a:solidFill>
                <a:ea typeface="SimSun" panose="02010600030101010101" pitchFamily="2" charset="-122"/>
              </a:rPr>
              <a:t>q3</a:t>
            </a:r>
            <a:r>
              <a:rPr lang="en-US" altLang="zh-CN" sz="2000">
                <a:ea typeface="SimSun" panose="02010600030101010101" pitchFamily="2" charset="-122"/>
              </a:rPr>
              <a:t>: SELECT </a:t>
            </a:r>
            <a:r>
              <a:rPr lang="en-US" altLang="zh-CN" sz="2000">
                <a:solidFill>
                  <a:schemeClr val="accent2"/>
                </a:solidFill>
                <a:ea typeface="SimSun" panose="02010600030101010101" pitchFamily="2" charset="-122"/>
              </a:rPr>
              <a:t>PNAME</a:t>
            </a:r>
            <a:r>
              <a:rPr lang="en-US" altLang="zh-CN" sz="2000">
                <a:ea typeface="SimSun" panose="02010600030101010101" pitchFamily="2" charset="-122"/>
              </a:rPr>
              <a:t> FROM PROJ </a:t>
            </a:r>
            <a:r>
              <a:rPr lang="en-US" altLang="zh-CN" sz="2000">
                <a:solidFill>
                  <a:srgbClr val="FF0000"/>
                </a:solidFill>
                <a:ea typeface="SimSun" panose="02010600030101010101" pitchFamily="2" charset="-122"/>
              </a:rPr>
              <a:t>WHERE LOC = Value</a:t>
            </a:r>
          </a:p>
        </p:txBody>
      </p:sp>
      <p:sp>
        <p:nvSpPr>
          <p:cNvPr id="131079" name="Rectangle 7"/>
          <p:cNvSpPr>
            <a:spLocks noChangeArrowheads="1"/>
          </p:cNvSpPr>
          <p:nvPr/>
        </p:nvSpPr>
        <p:spPr bwMode="auto">
          <a:xfrm>
            <a:off x="4267200" y="4606925"/>
            <a:ext cx="3657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50000"/>
              </a:spcBef>
              <a:buClrTx/>
              <a:buSzTx/>
              <a:buFontTx/>
              <a:buNone/>
            </a:pPr>
            <a:r>
              <a:rPr lang="en-US" altLang="zh-CN" sz="2000" i="1">
                <a:solidFill>
                  <a:schemeClr val="accent2"/>
                </a:solidFill>
                <a:ea typeface="SimSun" panose="02010600030101010101" pitchFamily="2" charset="-122"/>
              </a:rPr>
              <a:t>q4</a:t>
            </a:r>
            <a:r>
              <a:rPr lang="en-US" altLang="zh-CN" sz="2000">
                <a:ea typeface="SimSun" panose="02010600030101010101" pitchFamily="2" charset="-122"/>
              </a:rPr>
              <a:t>: SELECT SUM(</a:t>
            </a:r>
            <a:r>
              <a:rPr lang="en-US" altLang="zh-CN" sz="2000">
                <a:solidFill>
                  <a:schemeClr val="accent2"/>
                </a:solidFill>
                <a:ea typeface="SimSun" panose="02010600030101010101" pitchFamily="2" charset="-122"/>
              </a:rPr>
              <a:t>BUDGET</a:t>
            </a:r>
            <a:r>
              <a:rPr lang="en-US" altLang="zh-CN" sz="2000">
                <a:ea typeface="SimSun" panose="02010600030101010101" pitchFamily="2" charset="-122"/>
              </a:rPr>
              <a:t>) FROM PROJ WHERE </a:t>
            </a:r>
            <a:r>
              <a:rPr lang="en-US" altLang="zh-CN" sz="2000">
                <a:solidFill>
                  <a:srgbClr val="FF0000"/>
                </a:solidFill>
                <a:ea typeface="SimSun" panose="02010600030101010101" pitchFamily="2" charset="-122"/>
              </a:rPr>
              <a:t>LOC = Value</a:t>
            </a:r>
          </a:p>
        </p:txBody>
      </p:sp>
      <p:sp>
        <p:nvSpPr>
          <p:cNvPr id="131080" name="Text Box 8"/>
          <p:cNvSpPr txBox="1">
            <a:spLocks noChangeArrowheads="1"/>
          </p:cNvSpPr>
          <p:nvPr/>
        </p:nvSpPr>
        <p:spPr bwMode="auto">
          <a:xfrm>
            <a:off x="2198688" y="2593975"/>
            <a:ext cx="3697287" cy="3794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u="sng">
                <a:ea typeface="SimSun" panose="02010600030101010101" pitchFamily="2" charset="-122"/>
              </a:rPr>
              <a:t>PNO</a:t>
            </a:r>
            <a:r>
              <a:rPr lang="en-US" altLang="zh-CN" sz="2000">
                <a:ea typeface="SimSun" panose="02010600030101010101" pitchFamily="2" charset="-122"/>
              </a:rPr>
              <a:t>, </a:t>
            </a:r>
            <a:r>
              <a:rPr lang="en-US" altLang="zh-CN" sz="2000">
                <a:solidFill>
                  <a:schemeClr val="accent2"/>
                </a:solidFill>
                <a:ea typeface="SimSun" panose="02010600030101010101" pitchFamily="2" charset="-122"/>
              </a:rPr>
              <a:t>PNAME, BUDGET, LOC</a:t>
            </a:r>
          </a:p>
        </p:txBody>
      </p:sp>
    </p:spTree>
  </p:cSld>
  <p:clrMapOvr>
    <a:masterClrMapping/>
  </p:clrMapOvr>
  <p:transition>
    <p:pull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zh-CN" smtClean="0">
                <a:ea typeface="SimSun" panose="02010600030101010101" pitchFamily="2" charset="-122"/>
              </a:rPr>
              <a:t>Distributed Database Design Summary </a:t>
            </a:r>
            <a:r>
              <a:rPr lang="en-US" altLang="zh-CN" sz="2400" smtClean="0">
                <a:ea typeface="SimSun" panose="02010600030101010101" pitchFamily="2" charset="-122"/>
              </a:rPr>
              <a:t>(cont’d)</a:t>
            </a:r>
          </a:p>
        </p:txBody>
      </p:sp>
      <p:sp>
        <p:nvSpPr>
          <p:cNvPr id="238595" name="Rectangle 3"/>
          <p:cNvSpPr>
            <a:spLocks noGrp="1" noChangeArrowheads="1"/>
          </p:cNvSpPr>
          <p:nvPr>
            <p:ph type="body" idx="1"/>
          </p:nvPr>
        </p:nvSpPr>
        <p:spPr>
          <a:xfrm>
            <a:off x="341313" y="1379538"/>
            <a:ext cx="7620000" cy="4800600"/>
          </a:xfrm>
        </p:spPr>
        <p:txBody>
          <a:bodyPr/>
          <a:lstStyle/>
          <a:p>
            <a:pPr>
              <a:lnSpc>
                <a:spcPct val="80000"/>
              </a:lnSpc>
              <a:buFont typeface="Wingdings" panose="05000000000000000000" pitchFamily="2" charset="2"/>
              <a:buNone/>
            </a:pPr>
            <a:r>
              <a:rPr lang="en-US" altLang="zh-CN" smtClean="0">
                <a:ea typeface="SimSun" panose="02010600030101010101" pitchFamily="2" charset="-122"/>
              </a:rPr>
              <a:t>During design of distributed database following points should be considered:</a:t>
            </a:r>
          </a:p>
          <a:p>
            <a:pPr lvl="1">
              <a:lnSpc>
                <a:spcPct val="80000"/>
              </a:lnSpc>
            </a:pPr>
            <a:r>
              <a:rPr lang="en-US" altLang="zh-CN" smtClean="0">
                <a:ea typeface="SimSun" panose="02010600030101010101" pitchFamily="2" charset="-122"/>
              </a:rPr>
              <a:t>During design it is useful to regard fragmentation and allocation as </a:t>
            </a:r>
            <a:r>
              <a:rPr lang="en-US" altLang="zh-CN" smtClean="0">
                <a:solidFill>
                  <a:schemeClr val="accent2"/>
                </a:solidFill>
                <a:ea typeface="SimSun" panose="02010600030101010101" pitchFamily="2" charset="-122"/>
              </a:rPr>
              <a:t>two</a:t>
            </a:r>
            <a:r>
              <a:rPr lang="en-US" altLang="zh-CN" smtClean="0">
                <a:ea typeface="SimSun" panose="02010600030101010101" pitchFamily="2" charset="-122"/>
              </a:rPr>
              <a:t> separate design </a:t>
            </a:r>
            <a:r>
              <a:rPr lang="en-US" altLang="zh-CN" smtClean="0">
                <a:solidFill>
                  <a:schemeClr val="accent2"/>
                </a:solidFill>
                <a:ea typeface="SimSun" panose="02010600030101010101" pitchFamily="2" charset="-122"/>
              </a:rPr>
              <a:t>steps</a:t>
            </a:r>
          </a:p>
          <a:p>
            <a:pPr lvl="1">
              <a:lnSpc>
                <a:spcPct val="80000"/>
              </a:lnSpc>
            </a:pPr>
            <a:r>
              <a:rPr lang="en-US" altLang="zh-CN" smtClean="0">
                <a:ea typeface="SimSun" panose="02010600030101010101" pitchFamily="2" charset="-122"/>
              </a:rPr>
              <a:t>In practice, the fragmentation and placement of fragments is often </a:t>
            </a:r>
            <a:r>
              <a:rPr lang="en-US" altLang="zh-CN" smtClean="0">
                <a:solidFill>
                  <a:schemeClr val="accent2"/>
                </a:solidFill>
                <a:ea typeface="SimSun" panose="02010600030101010101" pitchFamily="2" charset="-122"/>
              </a:rPr>
              <a:t>closely related</a:t>
            </a:r>
            <a:r>
              <a:rPr lang="en-US" altLang="zh-CN" smtClean="0">
                <a:ea typeface="SimSun" panose="02010600030101010101" pitchFamily="2" charset="-122"/>
              </a:rPr>
              <a:t>, e.g. in geographically distributed systems</a:t>
            </a:r>
          </a:p>
          <a:p>
            <a:pPr lvl="1">
              <a:lnSpc>
                <a:spcPct val="80000"/>
              </a:lnSpc>
            </a:pPr>
            <a:r>
              <a:rPr lang="en-US" altLang="zh-CN" smtClean="0">
                <a:ea typeface="SimSun" panose="02010600030101010101" pitchFamily="2" charset="-122"/>
              </a:rPr>
              <a:t>In a dynamic environment, the process becomes one of </a:t>
            </a:r>
            <a:r>
              <a:rPr lang="en-US" altLang="zh-CN" smtClean="0">
                <a:solidFill>
                  <a:schemeClr val="accent2"/>
                </a:solidFill>
                <a:ea typeface="SimSun" panose="02010600030101010101" pitchFamily="2" charset="-122"/>
              </a:rPr>
              <a:t>design-redesign-materialization</a:t>
            </a:r>
            <a:r>
              <a:rPr lang="en-US" altLang="zh-CN" smtClean="0">
                <a:ea typeface="SimSun" panose="02010600030101010101" pitchFamily="2" charset="-122"/>
              </a:rPr>
              <a:t> of the redesign</a:t>
            </a:r>
          </a:p>
          <a:p>
            <a:pPr lvl="1">
              <a:lnSpc>
                <a:spcPct val="80000"/>
              </a:lnSpc>
            </a:pPr>
            <a:r>
              <a:rPr lang="en-US" altLang="zh-CN" smtClean="0">
                <a:ea typeface="SimSun" panose="02010600030101010101" pitchFamily="2" charset="-122"/>
              </a:rPr>
              <a:t>In most simple distributed scenarios both fragmentation and allocation is </a:t>
            </a:r>
            <a:r>
              <a:rPr lang="en-US" altLang="zh-CN" smtClean="0">
                <a:solidFill>
                  <a:schemeClr val="accent2"/>
                </a:solidFill>
                <a:ea typeface="SimSun" panose="02010600030101010101" pitchFamily="2" charset="-122"/>
              </a:rPr>
              <a:t>a trivial exercise</a:t>
            </a:r>
          </a:p>
          <a:p>
            <a:pPr lvl="1">
              <a:lnSpc>
                <a:spcPct val="80000"/>
              </a:lnSpc>
            </a:pPr>
            <a:r>
              <a:rPr lang="en-US" altLang="zh-CN" smtClean="0">
                <a:solidFill>
                  <a:schemeClr val="accent2"/>
                </a:solidFill>
                <a:ea typeface="SimSun" panose="02010600030101010101" pitchFamily="2" charset="-122"/>
              </a:rPr>
              <a:t>Avoid</a:t>
            </a:r>
            <a:r>
              <a:rPr lang="en-US" altLang="zh-CN" smtClean="0">
                <a:ea typeface="SimSun" panose="02010600030101010101" pitchFamily="2" charset="-122"/>
              </a:rPr>
              <a:t> vertical fragmentation and complex fragmentation schemas</a:t>
            </a:r>
          </a:p>
          <a:p>
            <a:pPr>
              <a:lnSpc>
                <a:spcPct val="80000"/>
              </a:lnSpc>
            </a:pPr>
            <a:endParaRPr lang="en-US" altLang="zh-CN" smtClean="0">
              <a:ea typeface="SimSun" panose="02010600030101010101" pitchFamily="2" charset="-122"/>
            </a:endParaRPr>
          </a:p>
        </p:txBody>
      </p:sp>
      <p:pic>
        <p:nvPicPr>
          <p:cNvPr id="2385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84388"/>
            <a:ext cx="7564438"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zh-CN" smtClean="0">
                <a:ea typeface="SimSun" panose="02010600030101010101" pitchFamily="2" charset="-122"/>
              </a:rPr>
              <a:t>Distributed Database Design Summary </a:t>
            </a:r>
            <a:r>
              <a:rPr lang="en-US" altLang="zh-CN" sz="2400" smtClean="0">
                <a:ea typeface="SimSun" panose="02010600030101010101" pitchFamily="2" charset="-122"/>
              </a:rPr>
              <a:t>(cont’d)</a:t>
            </a:r>
            <a:endParaRPr lang="en-US" altLang="zh-CN" smtClean="0">
              <a:ea typeface="SimSun" panose="02010600030101010101" pitchFamily="2" charset="-122"/>
            </a:endParaRPr>
          </a:p>
        </p:txBody>
      </p:sp>
      <p:sp>
        <p:nvSpPr>
          <p:cNvPr id="239619" name="Rectangle 3"/>
          <p:cNvSpPr>
            <a:spLocks noGrp="1" noChangeArrowheads="1"/>
          </p:cNvSpPr>
          <p:nvPr>
            <p:ph type="body" idx="1"/>
          </p:nvPr>
        </p:nvSpPr>
        <p:spPr>
          <a:xfrm>
            <a:off x="381000" y="2209800"/>
            <a:ext cx="7391400" cy="3733800"/>
          </a:xfrm>
        </p:spPr>
        <p:txBody>
          <a:bodyPr/>
          <a:lstStyle/>
          <a:p>
            <a:pPr>
              <a:buFont typeface="Wingdings" panose="05000000000000000000" pitchFamily="2" charset="2"/>
              <a:buNone/>
            </a:pPr>
            <a:r>
              <a:rPr lang="en-US" altLang="zh-CN" smtClean="0">
                <a:ea typeface="SimSun" panose="02010600030101010101" pitchFamily="2" charset="-122"/>
              </a:rPr>
              <a:t>Design will be driven by features of </a:t>
            </a:r>
          </a:p>
          <a:p>
            <a:endParaRPr lang="en-US" altLang="zh-CN" smtClean="0">
              <a:ea typeface="SimSun" panose="02010600030101010101" pitchFamily="2" charset="-122"/>
            </a:endParaRPr>
          </a:p>
          <a:p>
            <a:pPr>
              <a:buFont typeface="Wingdings" panose="05000000000000000000" pitchFamily="2" charset="2"/>
              <a:buNone/>
            </a:pPr>
            <a:r>
              <a:rPr lang="en-US" altLang="zh-CN" smtClean="0">
                <a:solidFill>
                  <a:schemeClr val="accent1"/>
                </a:solidFill>
                <a:ea typeface="SimSun" panose="02010600030101010101" pitchFamily="2" charset="-122"/>
              </a:rPr>
              <a:t>       DOMINANT APPLICATIONS</a:t>
            </a:r>
          </a:p>
          <a:p>
            <a:pPr>
              <a:buFont typeface="Wingdings" panose="05000000000000000000" pitchFamily="2" charset="2"/>
              <a:buNone/>
            </a:pPr>
            <a:endParaRPr lang="en-US" altLang="zh-CN" smtClean="0">
              <a:ea typeface="SimSun" panose="02010600030101010101" pitchFamily="2" charset="-122"/>
            </a:endParaRPr>
          </a:p>
          <a:p>
            <a:pPr>
              <a:buFont typeface="Wingdings" panose="05000000000000000000" pitchFamily="2" charset="2"/>
              <a:buNone/>
            </a:pPr>
            <a:r>
              <a:rPr lang="en-US" altLang="zh-CN" smtClean="0">
                <a:ea typeface="SimSun" panose="02010600030101010101" pitchFamily="2" charset="-122"/>
              </a:rPr>
              <a:t>that must be estimated before </a:t>
            </a:r>
            <a:r>
              <a:rPr lang="en-AU" altLang="zh-CN" smtClean="0">
                <a:ea typeface="SimSun" panose="02010600030101010101" pitchFamily="2" charset="-122"/>
              </a:rPr>
              <a:t>design of </a:t>
            </a:r>
          </a:p>
          <a:p>
            <a:pPr lvl="1"/>
            <a:r>
              <a:rPr lang="en-AU" altLang="zh-CN" smtClean="0">
                <a:ea typeface="SimSun" panose="02010600030101010101" pitchFamily="2" charset="-122"/>
              </a:rPr>
              <a:t>Fragmentation schema and</a:t>
            </a:r>
          </a:p>
          <a:p>
            <a:pPr lvl="1"/>
            <a:r>
              <a:rPr lang="en-AU" altLang="zh-CN" smtClean="0">
                <a:ea typeface="SimSun" panose="02010600030101010101" pitchFamily="2" charset="-122"/>
              </a:rPr>
              <a:t>Allocation schema.</a:t>
            </a:r>
            <a:endParaRPr lang="en-US" altLang="zh-CN" smtClean="0">
              <a:ea typeface="SimSun" panose="02010600030101010101" pitchFamily="2" charset="-122"/>
            </a:endParaRPr>
          </a:p>
        </p:txBody>
      </p:sp>
      <p:sp>
        <p:nvSpPr>
          <p:cNvPr id="239620" name="Rectangle 4"/>
          <p:cNvSpPr>
            <a:spLocks noChangeArrowheads="1"/>
          </p:cNvSpPr>
          <p:nvPr/>
        </p:nvSpPr>
        <p:spPr bwMode="auto">
          <a:xfrm>
            <a:off x="381000" y="1570038"/>
            <a:ext cx="28511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a:solidFill>
                  <a:schemeClr val="accent2"/>
                </a:solidFill>
                <a:ea typeface="SimSun" panose="02010600030101010101" pitchFamily="2" charset="-122"/>
              </a:rPr>
              <a:t>Design motivation</a:t>
            </a:r>
            <a:endParaRPr lang="zh-CN" altLang="en-US">
              <a:solidFill>
                <a:schemeClr val="accent2"/>
              </a:solidFill>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noFill/>
        </p:spPr>
        <p:txBody>
          <a:bodyPr/>
          <a:lstStyle/>
          <a:p>
            <a:r>
              <a:rPr lang="en-US" altLang="zh-CN" smtClean="0">
                <a:ea typeface="SimSun" panose="02010600030101010101" pitchFamily="2" charset="-122"/>
              </a:rPr>
              <a:t>Distributed Database Design Summary </a:t>
            </a:r>
            <a:r>
              <a:rPr lang="en-US" altLang="zh-CN" sz="2400" smtClean="0">
                <a:ea typeface="SimSun" panose="02010600030101010101" pitchFamily="2" charset="-122"/>
              </a:rPr>
              <a:t>(cont’d)</a:t>
            </a:r>
            <a:endParaRPr lang="en-US" altLang="zh-CN" smtClean="0">
              <a:ea typeface="SimSun" panose="02010600030101010101" pitchFamily="2" charset="-122"/>
            </a:endParaRPr>
          </a:p>
        </p:txBody>
      </p:sp>
      <p:sp>
        <p:nvSpPr>
          <p:cNvPr id="240643" name="Rectangle 3"/>
          <p:cNvSpPr>
            <a:spLocks noGrp="1" noChangeArrowheads="1"/>
          </p:cNvSpPr>
          <p:nvPr>
            <p:ph type="body" idx="1"/>
          </p:nvPr>
        </p:nvSpPr>
        <p:spPr>
          <a:xfrm>
            <a:off x="304800" y="1676400"/>
            <a:ext cx="7772400" cy="4648200"/>
          </a:xfrm>
          <a:noFill/>
        </p:spPr>
        <p:txBody>
          <a:bodyPr/>
          <a:lstStyle/>
          <a:p>
            <a:r>
              <a:rPr lang="en-US" altLang="zh-CN" smtClean="0">
                <a:ea typeface="SimSun" panose="02010600030101010101" pitchFamily="2" charset="-122"/>
              </a:rPr>
              <a:t>Design is </a:t>
            </a:r>
            <a:r>
              <a:rPr lang="en-US" altLang="zh-CN" smtClean="0">
                <a:solidFill>
                  <a:schemeClr val="accent2"/>
                </a:solidFill>
                <a:ea typeface="SimSun" panose="02010600030101010101" pitchFamily="2" charset="-122"/>
              </a:rPr>
              <a:t>driven</a:t>
            </a:r>
            <a:r>
              <a:rPr lang="en-US" altLang="zh-CN" smtClean="0">
                <a:ea typeface="SimSun" panose="02010600030101010101" pitchFamily="2" charset="-122"/>
              </a:rPr>
              <a:t> by sufficiently precise knowledge of main application (dominant) requirements. </a:t>
            </a:r>
          </a:p>
          <a:p>
            <a:pPr lvl="1"/>
            <a:r>
              <a:rPr lang="en-US" altLang="zh-CN" smtClean="0">
                <a:ea typeface="SimSun" panose="02010600030101010101" pitchFamily="2" charset="-122"/>
              </a:rPr>
              <a:t>The full extent of application requirements is </a:t>
            </a:r>
            <a:r>
              <a:rPr lang="en-US" altLang="zh-CN" smtClean="0">
                <a:solidFill>
                  <a:schemeClr val="accent2"/>
                </a:solidFill>
                <a:ea typeface="SimSun" panose="02010600030101010101" pitchFamily="2" charset="-122"/>
              </a:rPr>
              <a:t>impossible</a:t>
            </a:r>
            <a:r>
              <a:rPr lang="en-US" altLang="zh-CN" smtClean="0">
                <a:ea typeface="SimSun" panose="02010600030101010101" pitchFamily="2" charset="-122"/>
              </a:rPr>
              <a:t> to anticipate in advance. </a:t>
            </a:r>
          </a:p>
          <a:p>
            <a:r>
              <a:rPr lang="en-US" altLang="zh-CN" smtClean="0">
                <a:ea typeface="SimSun" panose="02010600030101010101" pitchFamily="2" charset="-122"/>
              </a:rPr>
              <a:t>For all dominant applications, we need </a:t>
            </a:r>
          </a:p>
          <a:p>
            <a:pPr lvl="1">
              <a:buFont typeface="Wingdings" panose="05000000000000000000" pitchFamily="2" charset="2"/>
              <a:buChar char="Ø"/>
            </a:pPr>
            <a:r>
              <a:rPr lang="en-AU" altLang="zh-CN" smtClean="0">
                <a:solidFill>
                  <a:schemeClr val="accent2"/>
                </a:solidFill>
                <a:ea typeface="SimSun" panose="02010600030101010101" pitchFamily="2" charset="-122"/>
              </a:rPr>
              <a:t>site</a:t>
            </a:r>
            <a:r>
              <a:rPr lang="en-AU" altLang="zh-CN" smtClean="0">
                <a:ea typeface="SimSun" panose="02010600030101010101" pitchFamily="2" charset="-122"/>
              </a:rPr>
              <a:t> from which the application is issued</a:t>
            </a:r>
            <a:endParaRPr lang="en-US" altLang="zh-CN" smtClean="0">
              <a:ea typeface="SimSun" panose="02010600030101010101" pitchFamily="2" charset="-122"/>
            </a:endParaRPr>
          </a:p>
          <a:p>
            <a:pPr lvl="1">
              <a:buFont typeface="Wingdings" panose="05000000000000000000" pitchFamily="2" charset="2"/>
              <a:buChar char="Ø"/>
            </a:pPr>
            <a:r>
              <a:rPr lang="en-US" altLang="zh-CN" smtClean="0">
                <a:solidFill>
                  <a:schemeClr val="accent2"/>
                </a:solidFill>
                <a:ea typeface="SimSun" panose="02010600030101010101" pitchFamily="2" charset="-122"/>
              </a:rPr>
              <a:t>frequency</a:t>
            </a:r>
            <a:r>
              <a:rPr lang="en-US" altLang="zh-CN" smtClean="0">
                <a:ea typeface="SimSun" panose="02010600030101010101" pitchFamily="2" charset="-122"/>
              </a:rPr>
              <a:t> of activation of applications</a:t>
            </a:r>
          </a:p>
          <a:p>
            <a:pPr lvl="1">
              <a:buFont typeface="Wingdings" panose="05000000000000000000" pitchFamily="2" charset="2"/>
              <a:buChar char="Ø"/>
            </a:pPr>
            <a:r>
              <a:rPr lang="en-US" altLang="zh-CN" smtClean="0">
                <a:solidFill>
                  <a:schemeClr val="accent2"/>
                </a:solidFill>
                <a:ea typeface="SimSun" panose="02010600030101010101" pitchFamily="2" charset="-122"/>
              </a:rPr>
              <a:t>type of transactions</a:t>
            </a:r>
            <a:r>
              <a:rPr lang="en-US" altLang="zh-CN" smtClean="0">
                <a:ea typeface="SimSun" panose="02010600030101010101" pitchFamily="2" charset="-122"/>
              </a:rPr>
              <a:t> in applications (i.e. retrieve/update)</a:t>
            </a:r>
          </a:p>
          <a:p>
            <a:pPr lvl="1">
              <a:buFont typeface="Wingdings" panose="05000000000000000000" pitchFamily="2" charset="2"/>
              <a:buChar char="Ø"/>
            </a:pPr>
            <a:r>
              <a:rPr lang="en-US" altLang="zh-CN" smtClean="0">
                <a:ea typeface="SimSun" panose="02010600030101010101" pitchFamily="2" charset="-122"/>
              </a:rPr>
              <a:t>the number and type (read/write) of </a:t>
            </a:r>
            <a:r>
              <a:rPr lang="en-US" altLang="zh-CN" smtClean="0">
                <a:solidFill>
                  <a:schemeClr val="accent2"/>
                </a:solidFill>
                <a:ea typeface="SimSun" panose="02010600030101010101" pitchFamily="2" charset="-122"/>
              </a:rPr>
              <a:t>data accesses</a:t>
            </a:r>
            <a:r>
              <a:rPr lang="en-US" altLang="zh-CN" smtClean="0">
                <a:ea typeface="SimSun" panose="02010600030101010101" pitchFamily="2" charset="-122"/>
              </a:rPr>
              <a:t> made by each application (processing locality)</a:t>
            </a:r>
          </a:p>
          <a:p>
            <a:pPr lvl="1">
              <a:buFont typeface="Wingdings" panose="05000000000000000000" pitchFamily="2" charset="2"/>
              <a:buChar char="Ø"/>
            </a:pPr>
            <a:r>
              <a:rPr lang="en-US" altLang="zh-CN" smtClean="0">
                <a:solidFill>
                  <a:schemeClr val="accent2"/>
                </a:solidFill>
                <a:ea typeface="SimSun" panose="02010600030101010101" pitchFamily="2" charset="-122"/>
              </a:rPr>
              <a:t>response time requirements</a:t>
            </a:r>
            <a:r>
              <a:rPr lang="en-US" altLang="zh-CN" smtClean="0">
                <a:ea typeface="SimSun" panose="02010600030101010101" pitchFamily="2" charset="-122"/>
              </a:rPr>
              <a:t> of each application</a:t>
            </a:r>
          </a:p>
        </p:txBody>
      </p:sp>
      <p:sp>
        <p:nvSpPr>
          <p:cNvPr id="240644" name="Rectangle 4"/>
          <p:cNvSpPr>
            <a:spLocks noChangeArrowheads="1"/>
          </p:cNvSpPr>
          <p:nvPr/>
        </p:nvSpPr>
        <p:spPr bwMode="auto">
          <a:xfrm>
            <a:off x="304800" y="1265238"/>
            <a:ext cx="35004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a:solidFill>
                  <a:schemeClr val="accent2"/>
                </a:solidFill>
                <a:ea typeface="SimSun" panose="02010600030101010101" pitchFamily="2" charset="-122"/>
              </a:rPr>
              <a:t>Dominant applications</a:t>
            </a:r>
            <a:endParaRPr lang="zh-CN" altLang="en-US">
              <a:solidFill>
                <a:schemeClr val="accent2"/>
              </a:solidFill>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smtClean="0">
                <a:ea typeface="SimSun" panose="02010600030101010101" pitchFamily="2" charset="-122"/>
              </a:rPr>
              <a:t>What Have We Covered?</a:t>
            </a:r>
          </a:p>
        </p:txBody>
      </p:sp>
      <p:sp>
        <p:nvSpPr>
          <p:cNvPr id="242691" name="Rectangle 3"/>
          <p:cNvSpPr>
            <a:spLocks noGrp="1" noChangeArrowheads="1"/>
          </p:cNvSpPr>
          <p:nvPr>
            <p:ph type="body" idx="1"/>
          </p:nvPr>
        </p:nvSpPr>
        <p:spPr>
          <a:xfrm>
            <a:off x="812800" y="1579563"/>
            <a:ext cx="7340600" cy="3373437"/>
          </a:xfrm>
        </p:spPr>
        <p:txBody>
          <a:bodyPr/>
          <a:lstStyle/>
          <a:p>
            <a:pPr>
              <a:buClr>
                <a:schemeClr val="accent2"/>
              </a:buClr>
              <a:buFont typeface="Wingdings" panose="05000000000000000000" pitchFamily="2" charset="2"/>
              <a:buChar char="n"/>
            </a:pPr>
            <a:r>
              <a:rPr lang="en-AU" altLang="zh-CN" dirty="0" smtClean="0">
                <a:ea typeface="SimSun" panose="02010600030101010101" pitchFamily="2" charset="-122"/>
              </a:rPr>
              <a:t> Introduction</a:t>
            </a:r>
          </a:p>
          <a:p>
            <a:pPr>
              <a:buClr>
                <a:schemeClr val="accent2"/>
              </a:buClr>
              <a:buFont typeface="Wingdings" panose="05000000000000000000" pitchFamily="2" charset="2"/>
              <a:buChar char="n"/>
            </a:pPr>
            <a:r>
              <a:rPr lang="en-AU" altLang="zh-CN" dirty="0" smtClean="0">
                <a:solidFill>
                  <a:schemeClr val="accent2"/>
                </a:solidFill>
                <a:ea typeface="SimSun" panose="02010600030101010101" pitchFamily="2" charset="-122"/>
              </a:rPr>
              <a:t> </a:t>
            </a:r>
            <a:r>
              <a:rPr lang="en-AU" altLang="zh-CN" dirty="0" smtClean="0">
                <a:ea typeface="SimSun" panose="02010600030101010101" pitchFamily="2" charset="-122"/>
              </a:rPr>
              <a:t>Top-down Design Process</a:t>
            </a:r>
          </a:p>
          <a:p>
            <a:pPr>
              <a:buClr>
                <a:schemeClr val="accent2"/>
              </a:buClr>
              <a:buFont typeface="Wingdings" panose="05000000000000000000" pitchFamily="2" charset="2"/>
              <a:buChar char="n"/>
            </a:pPr>
            <a:r>
              <a:rPr lang="en-AU" altLang="zh-CN" dirty="0" smtClean="0">
                <a:solidFill>
                  <a:schemeClr val="accent2"/>
                </a:solidFill>
                <a:latin typeface="MonotypeSorts" charset="0"/>
                <a:ea typeface="SimSun" panose="02010600030101010101" pitchFamily="2" charset="-122"/>
              </a:rPr>
              <a:t> </a:t>
            </a:r>
            <a:r>
              <a:rPr lang="en-AU" altLang="zh-CN" dirty="0" smtClean="0">
                <a:solidFill>
                  <a:schemeClr val="accent2"/>
                </a:solidFill>
                <a:ea typeface="SimSun" panose="02010600030101010101" pitchFamily="2" charset="-122"/>
              </a:rPr>
              <a:t>Distribution Design Issues</a:t>
            </a:r>
          </a:p>
          <a:p>
            <a:pPr>
              <a:buClr>
                <a:schemeClr val="accent2"/>
              </a:buClr>
              <a:buFont typeface="Wingdings" panose="05000000000000000000" pitchFamily="2" charset="2"/>
              <a:buChar char="n"/>
            </a:pPr>
            <a:r>
              <a:rPr lang="en-AU" altLang="zh-CN" dirty="0" smtClean="0">
                <a:solidFill>
                  <a:schemeClr val="accent2"/>
                </a:solidFill>
                <a:latin typeface="MonotypeSorts" charset="0"/>
                <a:ea typeface="SimSun" panose="02010600030101010101" pitchFamily="2" charset="-122"/>
              </a:rPr>
              <a:t> </a:t>
            </a:r>
            <a:r>
              <a:rPr lang="en-AU" altLang="zh-CN" dirty="0" smtClean="0">
                <a:solidFill>
                  <a:schemeClr val="accent2"/>
                </a:solidFill>
                <a:ea typeface="SimSun" panose="02010600030101010101" pitchFamily="2" charset="-122"/>
              </a:rPr>
              <a:t>Data Fragmentation Design</a:t>
            </a:r>
          </a:p>
          <a:p>
            <a:pPr>
              <a:buFont typeface="Wingdings" panose="05000000000000000000" pitchFamily="2" charset="2"/>
              <a:buChar char="n"/>
            </a:pPr>
            <a:r>
              <a:rPr lang="en-AU" altLang="zh-CN" dirty="0" smtClean="0">
                <a:solidFill>
                  <a:srgbClr val="FF00FF"/>
                </a:solidFill>
                <a:latin typeface="MonotypeSorts" charset="0"/>
                <a:ea typeface="SimSun" panose="02010600030101010101" pitchFamily="2" charset="-122"/>
              </a:rPr>
              <a:t> </a:t>
            </a:r>
            <a:r>
              <a:rPr lang="en-AU" altLang="zh-CN" i="1" dirty="0" smtClean="0">
                <a:solidFill>
                  <a:srgbClr val="000000"/>
                </a:solidFill>
                <a:ea typeface="SimSun" panose="02010600030101010101" pitchFamily="2" charset="-122"/>
              </a:rPr>
              <a:t>Data Allocation </a:t>
            </a:r>
            <a:r>
              <a:rPr lang="en-AU" altLang="zh-CN" dirty="0" smtClean="0">
                <a:ea typeface="SimSun" panose="02010600030101010101" pitchFamily="2" charset="-122"/>
              </a:rPr>
              <a:t>Design</a:t>
            </a:r>
            <a:endParaRPr lang="en-US" altLang="zh-CN" i="1" dirty="0" smtClean="0">
              <a:ea typeface="SimSun" panose="02010600030101010101" pitchFamily="2" charset="-122"/>
            </a:endParaRPr>
          </a:p>
          <a:p>
            <a:pPr>
              <a:buFont typeface="Wingdings" panose="05000000000000000000" pitchFamily="2" charset="2"/>
              <a:buChar char="n"/>
            </a:pPr>
            <a:r>
              <a:rPr lang="en-US" altLang="zh-CN" dirty="0" smtClean="0">
                <a:solidFill>
                  <a:schemeClr val="accent2"/>
                </a:solidFill>
                <a:ea typeface="SimSun" panose="02010600030101010101" pitchFamily="2" charset="-122"/>
              </a:rPr>
              <a:t> </a:t>
            </a:r>
            <a:r>
              <a:rPr lang="en-US" altLang="zh-CN" i="1" dirty="0" smtClean="0">
                <a:solidFill>
                  <a:srgbClr val="000000"/>
                </a:solidFill>
                <a:ea typeface="SimSun" panose="02010600030101010101" pitchFamily="2" charset="-122"/>
              </a:rPr>
              <a:t>Data Directory </a:t>
            </a:r>
          </a:p>
          <a:p>
            <a:pPr>
              <a:buFont typeface="Wingdings" panose="05000000000000000000" pitchFamily="2" charset="2"/>
              <a:buChar char="n"/>
            </a:pPr>
            <a:r>
              <a:rPr lang="en-US" altLang="zh-CN" dirty="0" smtClean="0">
                <a:solidFill>
                  <a:schemeClr val="accent2"/>
                </a:solidFill>
                <a:ea typeface="SimSun" panose="02010600030101010101" pitchFamily="2" charset="-122"/>
              </a:rPr>
              <a:t>Summary</a:t>
            </a:r>
            <a:endParaRPr lang="en-AU" altLang="zh-CN" dirty="0" smtClean="0">
              <a:solidFill>
                <a:schemeClr val="accent2"/>
              </a:solidFill>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zh-CN" smtClean="0">
                <a:ea typeface="SimSun" panose="02010600030101010101" pitchFamily="2" charset="-122"/>
              </a:rPr>
              <a:t>Homework</a:t>
            </a:r>
          </a:p>
        </p:txBody>
      </p:sp>
      <p:sp>
        <p:nvSpPr>
          <p:cNvPr id="243715" name="Rectangle 3"/>
          <p:cNvSpPr>
            <a:spLocks noGrp="1" noChangeArrowheads="1"/>
          </p:cNvSpPr>
          <p:nvPr>
            <p:ph type="body" idx="1"/>
          </p:nvPr>
        </p:nvSpPr>
        <p:spPr/>
        <p:txBody>
          <a:bodyPr/>
          <a:lstStyle/>
          <a:p>
            <a:r>
              <a:rPr lang="en-US" altLang="zh-CN" dirty="0" smtClean="0">
                <a:ea typeface="楷体_GB2312" pitchFamily="49" charset="-122"/>
              </a:rPr>
              <a:t>Review chapter 3 p.98~125 of the </a:t>
            </a:r>
            <a:r>
              <a:rPr lang="en-US" altLang="zh-CN" dirty="0" smtClean="0">
                <a:ea typeface="SimSun" panose="02010600030101010101" pitchFamily="2" charset="-122"/>
              </a:rPr>
              <a:t>textbook</a:t>
            </a:r>
          </a:p>
          <a:p>
            <a:r>
              <a:rPr lang="en-US" altLang="zh-CN" dirty="0" smtClean="0">
                <a:ea typeface="SimSun" panose="02010600030101010101" pitchFamily="2" charset="-122"/>
              </a:rPr>
              <a:t>Exercises </a:t>
            </a:r>
            <a:r>
              <a:rPr lang="en-US" altLang="zh-CN" dirty="0" smtClean="0">
                <a:solidFill>
                  <a:schemeClr val="accent1"/>
                </a:solidFill>
                <a:ea typeface="SimSun" panose="02010600030101010101" pitchFamily="2" charset="-122"/>
              </a:rPr>
              <a:t>3.6，</a:t>
            </a:r>
            <a:r>
              <a:rPr lang="en-US" altLang="zh-CN" dirty="0" smtClean="0">
                <a:ea typeface="SimSun" panose="02010600030101010101" pitchFamily="2" charset="-122"/>
              </a:rPr>
              <a:t>3.8</a:t>
            </a:r>
          </a:p>
          <a:p>
            <a:endParaRPr lang="en-US" altLang="zh-CN" dirty="0" smtClean="0">
              <a:ea typeface="SimSun" panose="02010600030101010101" pitchFamily="2" charset="-122"/>
            </a:endParaRPr>
          </a:p>
        </p:txBody>
      </p:sp>
      <p:grpSp>
        <p:nvGrpSpPr>
          <p:cNvPr id="243716" name="Group 4"/>
          <p:cNvGrpSpPr>
            <a:grpSpLocks/>
          </p:cNvGrpSpPr>
          <p:nvPr/>
        </p:nvGrpSpPr>
        <p:grpSpPr bwMode="auto">
          <a:xfrm>
            <a:off x="1341438" y="1852613"/>
            <a:ext cx="7670800" cy="4764087"/>
            <a:chOff x="472" y="336"/>
            <a:chExt cx="4832" cy="3001"/>
          </a:xfrm>
        </p:grpSpPr>
        <p:sp>
          <p:nvSpPr>
            <p:cNvPr id="243717" name="Rectangle 5"/>
            <p:cNvSpPr>
              <a:spLocks noChangeArrowheads="1"/>
            </p:cNvSpPr>
            <p:nvPr/>
          </p:nvSpPr>
          <p:spPr bwMode="auto">
            <a:xfrm>
              <a:off x="1008" y="336"/>
              <a:ext cx="2088" cy="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80000"/>
                </a:lnSpc>
                <a:spcBef>
                  <a:spcPct val="50000"/>
                </a:spcBef>
                <a:buClrTx/>
                <a:buSzTx/>
                <a:buFontTx/>
                <a:buNone/>
              </a:pPr>
              <a:r>
                <a:rPr lang="en-US" altLang="zh-CN" sz="27700" i="1">
                  <a:solidFill>
                    <a:schemeClr val="accent1"/>
                  </a:solidFill>
                  <a:latin typeface="Times" panose="02020603050405020304" pitchFamily="18" charset="0"/>
                  <a:ea typeface="SimSun" panose="02010600030101010101" pitchFamily="2" charset="-122"/>
                  <a:cs typeface="Times New Roman" panose="02020603050405020304" pitchFamily="18" charset="0"/>
                </a:rPr>
                <a:t>Q</a:t>
              </a:r>
            </a:p>
          </p:txBody>
        </p:sp>
        <p:sp>
          <p:nvSpPr>
            <p:cNvPr id="243718" name="Rectangle 6"/>
            <p:cNvSpPr>
              <a:spLocks noChangeArrowheads="1"/>
            </p:cNvSpPr>
            <p:nvPr/>
          </p:nvSpPr>
          <p:spPr bwMode="auto">
            <a:xfrm>
              <a:off x="1836" y="1152"/>
              <a:ext cx="2088" cy="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80000"/>
                </a:lnSpc>
                <a:spcBef>
                  <a:spcPct val="50000"/>
                </a:spcBef>
                <a:buClrTx/>
                <a:buSzTx/>
                <a:buFontTx/>
                <a:buNone/>
              </a:pPr>
              <a:r>
                <a:rPr lang="zh-CN" altLang="en-US" sz="27700" i="1">
                  <a:solidFill>
                    <a:srgbClr val="DDDDDD"/>
                  </a:solidFill>
                  <a:latin typeface="Times" panose="02020603050405020304" pitchFamily="18" charset="0"/>
                  <a:ea typeface="SimSun" panose="02010600030101010101" pitchFamily="2" charset="-122"/>
                  <a:cs typeface="Times New Roman" panose="02020603050405020304" pitchFamily="18" charset="0"/>
                </a:rPr>
                <a:t>&amp;</a:t>
              </a:r>
            </a:p>
          </p:txBody>
        </p:sp>
        <p:sp>
          <p:nvSpPr>
            <p:cNvPr id="247815" name="Rectangle 7"/>
            <p:cNvSpPr>
              <a:spLocks noChangeArrowheads="1"/>
            </p:cNvSpPr>
            <p:nvPr/>
          </p:nvSpPr>
          <p:spPr bwMode="auto">
            <a:xfrm>
              <a:off x="488" y="1766"/>
              <a:ext cx="4816" cy="442"/>
            </a:xfrm>
            <a:prstGeom prst="rect">
              <a:avLst/>
            </a:prstGeom>
            <a:noFill/>
            <a:ln w="9525">
              <a:noFill/>
              <a:miter lim="800000"/>
              <a:headEnd/>
              <a:tailEnd/>
            </a:ln>
            <a:effectLst/>
          </p:spPr>
          <p:txBody>
            <a:bodyPr lIns="92075" tIns="46038" rIns="92075" bIns="46038">
              <a:spAutoFit/>
            </a:bodyPr>
            <a:lstStyle/>
            <a:p>
              <a:pPr algn="ctr">
                <a:spcBef>
                  <a:spcPct val="50000"/>
                </a:spcBef>
                <a:defRPr/>
              </a:pPr>
              <a:r>
                <a:rPr lang="en-US" altLang="zh-CN" sz="4000" b="1">
                  <a:effectLst>
                    <a:outerShdw blurRad="38100" dist="38100" dir="2700000" algn="tl">
                      <a:srgbClr val="C0C0C0"/>
                    </a:outerShdw>
                  </a:effectLst>
                  <a:ea typeface="宋体" pitchFamily="2" charset="-122"/>
                  <a:cs typeface="Times New Roman" pitchFamily="18" charset="0"/>
                </a:rPr>
                <a:t>Q U E S T I O N S</a:t>
              </a:r>
            </a:p>
          </p:txBody>
        </p:sp>
        <p:sp>
          <p:nvSpPr>
            <p:cNvPr id="247816" name="Rectangle 8"/>
            <p:cNvSpPr>
              <a:spLocks noChangeArrowheads="1"/>
            </p:cNvSpPr>
            <p:nvPr/>
          </p:nvSpPr>
          <p:spPr bwMode="auto">
            <a:xfrm>
              <a:off x="472" y="2160"/>
              <a:ext cx="4816" cy="442"/>
            </a:xfrm>
            <a:prstGeom prst="rect">
              <a:avLst/>
            </a:prstGeom>
            <a:noFill/>
            <a:ln w="9525">
              <a:noFill/>
              <a:miter lim="800000"/>
              <a:headEnd/>
              <a:tailEnd/>
            </a:ln>
            <a:effectLst/>
          </p:spPr>
          <p:txBody>
            <a:bodyPr lIns="92075" tIns="46038" rIns="92075" bIns="46038">
              <a:spAutoFit/>
            </a:bodyPr>
            <a:lstStyle/>
            <a:p>
              <a:pPr algn="ctr">
                <a:spcBef>
                  <a:spcPct val="50000"/>
                </a:spcBef>
                <a:defRPr/>
              </a:pPr>
              <a:r>
                <a:rPr lang="en-US" altLang="zh-CN" sz="4000" b="1">
                  <a:effectLst>
                    <a:outerShdw blurRad="38100" dist="38100" dir="2700000" algn="tl">
                      <a:srgbClr val="C0C0C0"/>
                    </a:outerShdw>
                  </a:effectLst>
                  <a:ea typeface="宋体" pitchFamily="2" charset="-122"/>
                  <a:cs typeface="Times New Roman" pitchFamily="18" charset="0"/>
                </a:rPr>
                <a:t>A N S W E R S</a:t>
              </a:r>
            </a:p>
          </p:txBody>
        </p:sp>
      </p:grpSp>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CN" smtClean="0">
                <a:ea typeface="SimSun" panose="02010600030101010101" pitchFamily="2" charset="-122"/>
              </a:rPr>
              <a:t>Vertical Fragmentation</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33123" name="Rectangle 3"/>
          <p:cNvSpPr>
            <a:spLocks noGrp="1" noChangeArrowheads="1"/>
          </p:cNvSpPr>
          <p:nvPr>
            <p:ph type="body" idx="1"/>
          </p:nvPr>
        </p:nvSpPr>
        <p:spPr>
          <a:xfrm>
            <a:off x="381000" y="1524000"/>
            <a:ext cx="7391400" cy="1752600"/>
          </a:xfrm>
        </p:spPr>
        <p:txBody>
          <a:bodyPr/>
          <a:lstStyle/>
          <a:p>
            <a:pPr lvl="1"/>
            <a:r>
              <a:rPr lang="en-US" altLang="zh-CN" sz="2000" smtClean="0">
                <a:ea typeface="SimSun" panose="02010600030101010101" pitchFamily="2" charset="-122"/>
              </a:rPr>
              <a:t>Let </a:t>
            </a:r>
            <a:r>
              <a:rPr lang="en-US" altLang="zh-CN" sz="2000" i="1" smtClean="0">
                <a:solidFill>
                  <a:schemeClr val="accent2"/>
                </a:solidFill>
                <a:ea typeface="SimSun" panose="02010600030101010101" pitchFamily="2" charset="-122"/>
              </a:rPr>
              <a:t>A1 </a:t>
            </a:r>
            <a:r>
              <a:rPr lang="en-US" altLang="zh-CN" sz="2000" smtClean="0">
                <a:solidFill>
                  <a:schemeClr val="accent2"/>
                </a:solidFill>
                <a:ea typeface="SimSun" panose="02010600030101010101" pitchFamily="2" charset="-122"/>
              </a:rPr>
              <a:t>= </a:t>
            </a:r>
            <a:r>
              <a:rPr lang="en-US" altLang="zh-CN" sz="2000" u="sng" smtClean="0">
                <a:solidFill>
                  <a:schemeClr val="accent2"/>
                </a:solidFill>
                <a:ea typeface="SimSun" panose="02010600030101010101" pitchFamily="2" charset="-122"/>
              </a:rPr>
              <a:t>PNO</a:t>
            </a:r>
            <a:r>
              <a:rPr lang="en-US" altLang="zh-CN" sz="2000" smtClean="0">
                <a:ea typeface="SimSun" panose="02010600030101010101" pitchFamily="2" charset="-122"/>
              </a:rPr>
              <a:t>, </a:t>
            </a:r>
            <a:r>
              <a:rPr lang="en-US" altLang="zh-CN" sz="2000" i="1" smtClean="0">
                <a:ea typeface="SimSun" panose="02010600030101010101" pitchFamily="2" charset="-122"/>
              </a:rPr>
              <a:t>A2 </a:t>
            </a:r>
            <a:r>
              <a:rPr lang="en-US" altLang="zh-CN" sz="2000" smtClean="0">
                <a:ea typeface="SimSun" panose="02010600030101010101" pitchFamily="2" charset="-122"/>
              </a:rPr>
              <a:t>= PNAME, </a:t>
            </a:r>
            <a:r>
              <a:rPr lang="en-US" altLang="zh-CN" sz="2000" i="1" smtClean="0">
                <a:ea typeface="SimSun" panose="02010600030101010101" pitchFamily="2" charset="-122"/>
              </a:rPr>
              <a:t>A3 </a:t>
            </a:r>
            <a:r>
              <a:rPr lang="en-US" altLang="zh-CN" sz="2000" smtClean="0">
                <a:ea typeface="SimSun" panose="02010600030101010101" pitchFamily="2" charset="-122"/>
              </a:rPr>
              <a:t>= BUDGET, </a:t>
            </a:r>
            <a:r>
              <a:rPr lang="en-US" altLang="zh-CN" sz="2000" i="1" smtClean="0">
                <a:ea typeface="SimSun" panose="02010600030101010101" pitchFamily="2" charset="-122"/>
              </a:rPr>
              <a:t>A4 </a:t>
            </a:r>
            <a:r>
              <a:rPr lang="en-US" altLang="zh-CN" sz="2000" smtClean="0">
                <a:ea typeface="SimSun" panose="02010600030101010101" pitchFamily="2" charset="-122"/>
              </a:rPr>
              <a:t>= LOC.</a:t>
            </a:r>
            <a:endParaRPr lang="zh-CN" altLang="en-US" sz="2000" smtClean="0">
              <a:ea typeface="SimSun" panose="02010600030101010101" pitchFamily="2" charset="-122"/>
            </a:endParaRPr>
          </a:p>
        </p:txBody>
      </p:sp>
      <p:sp>
        <p:nvSpPr>
          <p:cNvPr id="133124" name="Rectangle 4"/>
          <p:cNvSpPr>
            <a:spLocks noChangeArrowheads="1"/>
          </p:cNvSpPr>
          <p:nvPr/>
        </p:nvSpPr>
        <p:spPr bwMode="auto">
          <a:xfrm>
            <a:off x="381000" y="2244725"/>
            <a:ext cx="599598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a:solidFill>
                  <a:schemeClr val="accent2"/>
                </a:solidFill>
                <a:ea typeface="SimSun" panose="02010600030101010101" pitchFamily="2" charset="-122"/>
              </a:rPr>
              <a:t>Attribute usage matrix</a:t>
            </a:r>
            <a:r>
              <a:rPr lang="zh-CN" altLang="en-US">
                <a:solidFill>
                  <a:schemeClr val="accent2"/>
                </a:solidFill>
                <a:ea typeface="SimSun" panose="02010600030101010101" pitchFamily="2" charset="-122"/>
              </a:rPr>
              <a:t>（属性使用矩阵）</a:t>
            </a:r>
            <a:endParaRPr lang="en-US" altLang="zh-CN">
              <a:solidFill>
                <a:schemeClr val="accent2"/>
              </a:solidFill>
              <a:ea typeface="SimSun" panose="02010600030101010101" pitchFamily="2" charset="-122"/>
            </a:endParaRPr>
          </a:p>
        </p:txBody>
      </p:sp>
      <p:graphicFrame>
        <p:nvGraphicFramePr>
          <p:cNvPr id="133125" name="Object 6"/>
          <p:cNvGraphicFramePr>
            <a:graphicFrameLocks noChangeAspect="1"/>
          </p:cNvGraphicFramePr>
          <p:nvPr/>
        </p:nvGraphicFramePr>
        <p:xfrm>
          <a:off x="1277938" y="2971800"/>
          <a:ext cx="5903912" cy="2990850"/>
        </p:xfrm>
        <a:graphic>
          <a:graphicData uri="http://schemas.openxmlformats.org/presentationml/2006/ole">
            <mc:AlternateContent xmlns:mc="http://schemas.openxmlformats.org/markup-compatibility/2006">
              <mc:Choice xmlns:v="urn:schemas-microsoft-com:vml" Requires="v">
                <p:oleObj spid="_x0000_s133160" name="Equation" r:id="rId3" imgW="1219061" imgH="1009793" progId="Equation.DSMT4">
                  <p:embed/>
                </p:oleObj>
              </mc:Choice>
              <mc:Fallback>
                <p:oleObj name="Equation" r:id="rId3" imgW="1219061" imgH="1009793"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938" y="2971800"/>
                        <a:ext cx="5903912" cy="299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smtClean="0">
                <a:ea typeface="SimSun" panose="02010600030101010101" pitchFamily="2" charset="-122"/>
              </a:rPr>
              <a:t>Vertical Fragmentation</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34147" name="Rectangle 3"/>
          <p:cNvSpPr>
            <a:spLocks noGrp="1" noChangeArrowheads="1"/>
          </p:cNvSpPr>
          <p:nvPr>
            <p:ph type="body" idx="1"/>
          </p:nvPr>
        </p:nvSpPr>
        <p:spPr>
          <a:xfrm>
            <a:off x="293688" y="1490663"/>
            <a:ext cx="8153400" cy="4724400"/>
          </a:xfrm>
        </p:spPr>
        <p:txBody>
          <a:bodyPr/>
          <a:lstStyle/>
          <a:p>
            <a:r>
              <a:rPr lang="en-US" altLang="zh-CN" dirty="0" smtClean="0">
                <a:solidFill>
                  <a:schemeClr val="accent2"/>
                </a:solidFill>
                <a:ea typeface="SimSun" panose="02010600030101010101" pitchFamily="2" charset="-122"/>
              </a:rPr>
              <a:t>Attribute </a:t>
            </a:r>
            <a:r>
              <a:rPr lang="en-US" altLang="zh-CN" dirty="0">
                <a:solidFill>
                  <a:schemeClr val="accent2"/>
                </a:solidFill>
                <a:ea typeface="SimSun" panose="02010600030101010101" pitchFamily="2" charset="-122"/>
              </a:rPr>
              <a:t>affinity measure (</a:t>
            </a:r>
            <a:r>
              <a:rPr lang="zh-CN" altLang="en-US" dirty="0">
                <a:solidFill>
                  <a:schemeClr val="accent2"/>
                </a:solidFill>
                <a:ea typeface="SimSun" panose="02010600030101010101" pitchFamily="2" charset="-122"/>
              </a:rPr>
              <a:t>亲和度度量</a:t>
            </a:r>
            <a:r>
              <a:rPr lang="en-US" altLang="zh-CN" dirty="0">
                <a:solidFill>
                  <a:schemeClr val="accent2"/>
                </a:solidFill>
                <a:ea typeface="SimSun" panose="02010600030101010101" pitchFamily="2" charset="-122"/>
              </a:rPr>
              <a:t>) : </a:t>
            </a:r>
            <a:r>
              <a:rPr lang="en-US" altLang="zh-CN" i="1" dirty="0" err="1" smtClean="0">
                <a:solidFill>
                  <a:schemeClr val="accent2"/>
                </a:solidFill>
                <a:ea typeface="SimSun" panose="02010600030101010101" pitchFamily="2" charset="-122"/>
              </a:rPr>
              <a:t>aff</a:t>
            </a:r>
            <a:r>
              <a:rPr lang="en-US" altLang="zh-CN" dirty="0" smtClean="0">
                <a:solidFill>
                  <a:schemeClr val="accent2"/>
                </a:solidFill>
                <a:ea typeface="SimSun" panose="02010600030101010101" pitchFamily="2" charset="-122"/>
              </a:rPr>
              <a:t>(</a:t>
            </a:r>
            <a:r>
              <a:rPr lang="en-US" altLang="zh-CN" i="1" dirty="0" smtClean="0">
                <a:solidFill>
                  <a:schemeClr val="accent2"/>
                </a:solidFill>
                <a:ea typeface="SimSun" panose="02010600030101010101" pitchFamily="2" charset="-122"/>
              </a:rPr>
              <a:t>A</a:t>
            </a:r>
            <a:r>
              <a:rPr lang="en-US" altLang="zh-CN" i="1" baseline="-25000" dirty="0" smtClean="0">
                <a:solidFill>
                  <a:schemeClr val="accent2"/>
                </a:solidFill>
                <a:ea typeface="SimSun" panose="02010600030101010101" pitchFamily="2" charset="-122"/>
              </a:rPr>
              <a:t>i</a:t>
            </a:r>
            <a:r>
              <a:rPr lang="en-US" altLang="zh-CN" dirty="0" smtClean="0">
                <a:solidFill>
                  <a:schemeClr val="accent2"/>
                </a:solidFill>
                <a:ea typeface="SimSun" panose="02010600030101010101" pitchFamily="2" charset="-122"/>
              </a:rPr>
              <a:t>, </a:t>
            </a:r>
            <a:r>
              <a:rPr lang="en-US" altLang="zh-CN" i="1" dirty="0" err="1" smtClean="0">
                <a:solidFill>
                  <a:schemeClr val="accent2"/>
                </a:solidFill>
                <a:ea typeface="SimSun" panose="02010600030101010101" pitchFamily="2" charset="-122"/>
              </a:rPr>
              <a:t>A</a:t>
            </a:r>
            <a:r>
              <a:rPr lang="en-US" altLang="zh-CN" i="1" baseline="-25000" dirty="0" err="1" smtClean="0">
                <a:solidFill>
                  <a:schemeClr val="accent2"/>
                </a:solidFill>
                <a:ea typeface="SimSun" panose="02010600030101010101" pitchFamily="2" charset="-122"/>
              </a:rPr>
              <a:t>j</a:t>
            </a:r>
            <a:r>
              <a:rPr lang="en-US" altLang="zh-CN" dirty="0" smtClean="0">
                <a:solidFill>
                  <a:schemeClr val="accent2"/>
                </a:solidFill>
                <a:ea typeface="SimSun" panose="02010600030101010101" pitchFamily="2" charset="-122"/>
              </a:rPr>
              <a:t>)</a:t>
            </a:r>
          </a:p>
          <a:p>
            <a:pPr lvl="2"/>
            <a:r>
              <a:rPr lang="en-US" altLang="zh-CN" dirty="0" smtClean="0">
                <a:ea typeface="SimSun" panose="02010600030101010101" pitchFamily="2" charset="-122"/>
              </a:rPr>
              <a:t>Measures the </a:t>
            </a:r>
            <a:r>
              <a:rPr lang="en-US" altLang="zh-CN" dirty="0" smtClean="0">
                <a:solidFill>
                  <a:schemeClr val="accent2"/>
                </a:solidFill>
                <a:ea typeface="SimSun" panose="02010600030101010101" pitchFamily="2" charset="-122"/>
              </a:rPr>
              <a:t>bond</a:t>
            </a:r>
            <a:r>
              <a:rPr lang="zh-CN" altLang="en-US" dirty="0" smtClean="0">
                <a:solidFill>
                  <a:schemeClr val="accent2"/>
                </a:solidFill>
                <a:ea typeface="SimSun" panose="02010600030101010101" pitchFamily="2" charset="-122"/>
              </a:rPr>
              <a:t>（键能）</a:t>
            </a:r>
            <a:r>
              <a:rPr lang="en-US" altLang="zh-CN" dirty="0" smtClean="0">
                <a:ea typeface="SimSun" panose="02010600030101010101" pitchFamily="2" charset="-122"/>
              </a:rPr>
              <a:t> between two attributes</a:t>
            </a:r>
          </a:p>
          <a:p>
            <a:pPr lvl="3"/>
            <a:r>
              <a:rPr lang="en-US" altLang="zh-CN" dirty="0" smtClean="0">
                <a:ea typeface="SimSun" panose="02010600030101010101" pitchFamily="2" charset="-122"/>
              </a:rPr>
              <a:t>according to </a:t>
            </a:r>
            <a:r>
              <a:rPr lang="en-US" altLang="zh-CN" dirty="0" smtClean="0">
                <a:solidFill>
                  <a:schemeClr val="accent2"/>
                </a:solidFill>
                <a:ea typeface="SimSun" panose="02010600030101010101" pitchFamily="2" charset="-122"/>
              </a:rPr>
              <a:t>how</a:t>
            </a:r>
            <a:r>
              <a:rPr lang="en-US" altLang="zh-CN" dirty="0" smtClean="0">
                <a:ea typeface="SimSun" panose="02010600030101010101" pitchFamily="2" charset="-122"/>
              </a:rPr>
              <a:t> they are accessed by applications</a:t>
            </a:r>
          </a:p>
          <a:p>
            <a:pPr lvl="1"/>
            <a:endParaRPr lang="en-US" altLang="zh-CN" dirty="0" smtClean="0">
              <a:ea typeface="SimSun" panose="02010600030101010101" pitchFamily="2" charset="-122"/>
            </a:endParaRPr>
          </a:p>
          <a:p>
            <a:pPr lvl="2">
              <a:buFont typeface="Wingdings" panose="05000000000000000000" pitchFamily="2" charset="2"/>
              <a:buNone/>
            </a:pPr>
            <a:endParaRPr lang="en-US" altLang="zh-CN" dirty="0" smtClean="0">
              <a:ea typeface="SimSun" panose="02010600030101010101" pitchFamily="2" charset="-122"/>
            </a:endParaRPr>
          </a:p>
          <a:p>
            <a:pPr lvl="2">
              <a:buFont typeface="Wingdings" panose="05000000000000000000" pitchFamily="2" charset="2"/>
              <a:buNone/>
            </a:pPr>
            <a:endParaRPr lang="en-US" altLang="zh-CN" dirty="0" smtClean="0">
              <a:ea typeface="SimSun" panose="02010600030101010101" pitchFamily="2" charset="-122"/>
            </a:endParaRPr>
          </a:p>
        </p:txBody>
      </p:sp>
      <p:sp>
        <p:nvSpPr>
          <p:cNvPr id="134148" name="Rectangle 4"/>
          <p:cNvSpPr>
            <a:spLocks noChangeArrowheads="1"/>
          </p:cNvSpPr>
          <p:nvPr/>
        </p:nvSpPr>
        <p:spPr bwMode="auto">
          <a:xfrm>
            <a:off x="466724" y="3078956"/>
            <a:ext cx="78073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buClrTx/>
              <a:buSzPct val="75000"/>
              <a:buFont typeface="Wingdings" panose="05000000000000000000" pitchFamily="2" charset="2"/>
              <a:buNone/>
            </a:pPr>
            <a:r>
              <a:rPr lang="en-US" altLang="zh-CN" i="1" dirty="0" err="1">
                <a:ea typeface="SimSun" panose="02010600030101010101" pitchFamily="2" charset="-122"/>
              </a:rPr>
              <a:t>aff</a:t>
            </a:r>
            <a:r>
              <a:rPr lang="en-US" altLang="zh-CN" dirty="0">
                <a:ea typeface="SimSun" panose="02010600030101010101" pitchFamily="2" charset="-122"/>
              </a:rPr>
              <a:t>(</a:t>
            </a:r>
            <a:r>
              <a:rPr lang="en-US" altLang="zh-CN" i="1" dirty="0">
                <a:ea typeface="SimSun" panose="02010600030101010101" pitchFamily="2" charset="-122"/>
              </a:rPr>
              <a:t>A</a:t>
            </a:r>
            <a:r>
              <a:rPr lang="en-US" altLang="zh-CN" i="1" baseline="-25000" dirty="0">
                <a:ea typeface="SimSun" panose="02010600030101010101" pitchFamily="2" charset="-122"/>
              </a:rPr>
              <a:t>i</a:t>
            </a:r>
            <a:r>
              <a:rPr lang="en-US" altLang="zh-CN" dirty="0">
                <a:ea typeface="SimSun" panose="02010600030101010101" pitchFamily="2" charset="-122"/>
              </a:rPr>
              <a:t>, </a:t>
            </a:r>
            <a:r>
              <a:rPr lang="en-US" altLang="zh-CN" i="1" dirty="0" err="1">
                <a:ea typeface="SimSun" panose="02010600030101010101" pitchFamily="2" charset="-122"/>
              </a:rPr>
              <a:t>A</a:t>
            </a:r>
            <a:r>
              <a:rPr lang="en-US" altLang="zh-CN" i="1" baseline="-25000" dirty="0" err="1">
                <a:ea typeface="SimSun" panose="02010600030101010101" pitchFamily="2" charset="-122"/>
              </a:rPr>
              <a:t>j</a:t>
            </a:r>
            <a:r>
              <a:rPr lang="en-US" altLang="zh-CN" dirty="0">
                <a:ea typeface="SimSun" panose="02010600030101010101" pitchFamily="2" charset="-122"/>
              </a:rPr>
              <a:t>)= </a:t>
            </a:r>
            <a:r>
              <a:rPr lang="en-US" altLang="zh-CN" dirty="0" err="1">
                <a:latin typeface="SymbolMT" charset="-122"/>
                <a:ea typeface="SymbolMT" charset="-122"/>
              </a:rPr>
              <a:t>Σ</a:t>
            </a:r>
            <a:r>
              <a:rPr lang="en-US" altLang="zh-CN" baseline="-25000" dirty="0" err="1">
                <a:solidFill>
                  <a:schemeClr val="accent2"/>
                </a:solidFill>
                <a:ea typeface="SimSun" panose="02010600030101010101" pitchFamily="2" charset="-122"/>
              </a:rPr>
              <a:t>all</a:t>
            </a:r>
            <a:r>
              <a:rPr lang="en-US" altLang="zh-CN" baseline="-25000" dirty="0">
                <a:solidFill>
                  <a:schemeClr val="accent2"/>
                </a:solidFill>
                <a:ea typeface="SimSun" panose="02010600030101010101" pitchFamily="2" charset="-122"/>
              </a:rPr>
              <a:t> queries that access </a:t>
            </a:r>
            <a:r>
              <a:rPr lang="en-US" altLang="zh-CN" i="1" baseline="-25000" dirty="0">
                <a:solidFill>
                  <a:srgbClr val="FF0000"/>
                </a:solidFill>
                <a:ea typeface="SimSun" panose="02010600030101010101" pitchFamily="2" charset="-122"/>
              </a:rPr>
              <a:t>Ai</a:t>
            </a:r>
            <a:r>
              <a:rPr lang="en-US" altLang="zh-CN" i="1" baseline="-25000" dirty="0">
                <a:solidFill>
                  <a:schemeClr val="accent2"/>
                </a:solidFill>
                <a:ea typeface="SimSun" panose="02010600030101010101" pitchFamily="2" charset="-122"/>
              </a:rPr>
              <a:t> </a:t>
            </a:r>
            <a:r>
              <a:rPr lang="en-US" altLang="zh-CN" baseline="-25000" dirty="0">
                <a:solidFill>
                  <a:schemeClr val="accent2"/>
                </a:solidFill>
                <a:ea typeface="SimSun" panose="02010600030101010101" pitchFamily="2" charset="-122"/>
              </a:rPr>
              <a:t>and </a:t>
            </a:r>
            <a:r>
              <a:rPr lang="en-US" altLang="zh-CN" i="1" baseline="-25000" dirty="0" err="1">
                <a:solidFill>
                  <a:srgbClr val="FF0000"/>
                </a:solidFill>
                <a:ea typeface="SimSun" panose="02010600030101010101" pitchFamily="2" charset="-122"/>
              </a:rPr>
              <a:t>Aj</a:t>
            </a:r>
            <a:r>
              <a:rPr lang="en-US" altLang="zh-CN" i="1" dirty="0">
                <a:solidFill>
                  <a:schemeClr val="accent2"/>
                </a:solidFill>
                <a:ea typeface="SimSun" panose="02010600030101010101" pitchFamily="2" charset="-122"/>
              </a:rPr>
              <a:t> </a:t>
            </a:r>
            <a:r>
              <a:rPr lang="en-US" altLang="zh-CN" dirty="0">
                <a:solidFill>
                  <a:schemeClr val="accent2"/>
                </a:solidFill>
                <a:ea typeface="SimSun" panose="02010600030101010101" pitchFamily="2" charset="-122"/>
              </a:rPr>
              <a:t>(</a:t>
            </a:r>
            <a:r>
              <a:rPr lang="en-US" altLang="zh-CN" dirty="0" err="1">
                <a:solidFill>
                  <a:schemeClr val="accent1"/>
                </a:solidFill>
                <a:ea typeface="SimSun" panose="02010600030101010101" pitchFamily="2" charset="-122"/>
              </a:rPr>
              <a:t>query_accesses</a:t>
            </a:r>
            <a:r>
              <a:rPr lang="en-US" altLang="zh-CN" dirty="0">
                <a:solidFill>
                  <a:schemeClr val="accent2"/>
                </a:solidFill>
                <a:ea typeface="SimSun" panose="02010600030101010101" pitchFamily="2" charset="-122"/>
              </a:rPr>
              <a:t>)</a:t>
            </a:r>
          </a:p>
        </p:txBody>
      </p:sp>
      <p:graphicFrame>
        <p:nvGraphicFramePr>
          <p:cNvPr id="134149" name="Object 5"/>
          <p:cNvGraphicFramePr>
            <a:graphicFrameLocks noChangeAspect="1"/>
          </p:cNvGraphicFramePr>
          <p:nvPr>
            <p:extLst>
              <p:ext uri="{D42A27DB-BD31-4B8C-83A1-F6EECF244321}">
                <p14:modId xmlns:p14="http://schemas.microsoft.com/office/powerpoint/2010/main" val="2789092163"/>
              </p:ext>
            </p:extLst>
          </p:nvPr>
        </p:nvGraphicFramePr>
        <p:xfrm>
          <a:off x="390502" y="3926284"/>
          <a:ext cx="7613650" cy="852488"/>
        </p:xfrm>
        <a:graphic>
          <a:graphicData uri="http://schemas.openxmlformats.org/presentationml/2006/ole">
            <mc:AlternateContent xmlns:mc="http://schemas.openxmlformats.org/markup-compatibility/2006">
              <mc:Choice xmlns:v="urn:schemas-microsoft-com:vml" Requires="v">
                <p:oleObj spid="_x0000_s134221" name="Equation" r:id="rId4" imgW="3352783" imgH="228695" progId="Equation.DSMT4">
                  <p:embed/>
                </p:oleObj>
              </mc:Choice>
              <mc:Fallback>
                <p:oleObj name="Equation" r:id="rId4" imgW="3352783" imgH="228695"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502" y="3926284"/>
                        <a:ext cx="76136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50" name="Rectangle 6"/>
          <p:cNvSpPr>
            <a:spLocks noChangeArrowheads="1"/>
          </p:cNvSpPr>
          <p:nvPr/>
        </p:nvSpPr>
        <p:spPr bwMode="auto">
          <a:xfrm>
            <a:off x="4953000" y="522288"/>
            <a:ext cx="38735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lang="en-US" altLang="zh-CN">
                <a:latin typeface="Comic Sans MS" panose="030F0702030302020204" pitchFamily="66" charset="0"/>
                <a:ea typeface="SimSun" panose="02010600030101010101" pitchFamily="2" charset="-122"/>
              </a:rPr>
              <a:t>Application </a:t>
            </a:r>
            <a:r>
              <a:rPr lang="en-US" altLang="zh-CN">
                <a:solidFill>
                  <a:srgbClr val="FF0000"/>
                </a:solidFill>
                <a:latin typeface="Comic Sans MS" panose="030F0702030302020204" pitchFamily="66" charset="0"/>
                <a:ea typeface="SimSun" panose="02010600030101010101" pitchFamily="2" charset="-122"/>
              </a:rPr>
              <a:t>quantitative</a:t>
            </a:r>
            <a:r>
              <a:rPr lang="en-US" altLang="zh-CN">
                <a:latin typeface="Comic Sans MS" panose="030F0702030302020204" pitchFamily="66" charset="0"/>
                <a:ea typeface="SimSun" panose="02010600030101010101" pitchFamily="2" charset="-122"/>
              </a:rPr>
              <a:t> information</a:t>
            </a:r>
            <a:endParaRPr lang="zh-CN" altLang="en-US">
              <a:latin typeface="Comic Sans MS" panose="030F0702030302020204" pitchFamily="66" charset="0"/>
              <a:ea typeface="SimSun" panose="02010600030101010101" pitchFamily="2" charset="-122"/>
            </a:endParaRPr>
          </a:p>
        </p:txBody>
      </p:sp>
      <p:sp>
        <p:nvSpPr>
          <p:cNvPr id="7" name="TextBox 6"/>
          <p:cNvSpPr txBox="1"/>
          <p:nvPr/>
        </p:nvSpPr>
        <p:spPr>
          <a:xfrm>
            <a:off x="657995" y="5750719"/>
            <a:ext cx="7078663" cy="342900"/>
          </a:xfrm>
          <a:prstGeom prst="rect">
            <a:avLst/>
          </a:prstGeom>
          <a:solidFill>
            <a:schemeClr val="bg2">
              <a:lumMod val="40000"/>
              <a:lumOff val="60000"/>
            </a:schemeClr>
          </a:solidFill>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a:solidFill>
                  <a:schemeClr val="tx1"/>
                </a:solidFill>
                <a:latin typeface="Arial" panose="020B0604020202020204" pitchFamily="34" charset="0"/>
              </a:defRPr>
            </a:lvl9pPr>
          </a:lstStyle>
          <a:p>
            <a:pPr>
              <a:lnSpc>
                <a:spcPct val="90000"/>
              </a:lnSpc>
              <a:defRPr/>
            </a:pPr>
            <a:r>
              <a:rPr lang="en-US" altLang="zh-CN" sz="1800" dirty="0" smtClean="0">
                <a:ea typeface="SimSun" panose="02010600030101010101" pitchFamily="2" charset="-122"/>
              </a:rPr>
              <a:t>UPDATE EMP SET </a:t>
            </a:r>
            <a:r>
              <a:rPr lang="en-US" altLang="zh-CN" sz="1800" dirty="0" err="1" smtClean="0">
                <a:ea typeface="SimSun" panose="02010600030101010101" pitchFamily="2" charset="-122"/>
              </a:rPr>
              <a:t>ENo</a:t>
            </a:r>
            <a:r>
              <a:rPr lang="en-US" altLang="zh-CN" sz="1800" dirty="0" smtClean="0">
                <a:ea typeface="SimSun" panose="02010600030101010101" pitchFamily="2" charset="-122"/>
              </a:rPr>
              <a:t>=1123, </a:t>
            </a:r>
            <a:r>
              <a:rPr lang="en-US" altLang="zh-CN" sz="1800" dirty="0" err="1" smtClean="0">
                <a:ea typeface="SimSun" panose="02010600030101010101" pitchFamily="2" charset="-122"/>
              </a:rPr>
              <a:t>Ename</a:t>
            </a:r>
            <a:r>
              <a:rPr lang="en-US" altLang="zh-CN" sz="1800" dirty="0" smtClean="0">
                <a:ea typeface="SimSun" panose="02010600030101010101" pitchFamily="2" charset="-122"/>
              </a:rPr>
              <a:t>=‘</a:t>
            </a:r>
            <a:r>
              <a:rPr lang="zh-CN" altLang="en-US" sz="1800" dirty="0" smtClean="0">
                <a:ea typeface="SimSun" panose="02010600030101010101" pitchFamily="2" charset="-122"/>
              </a:rPr>
              <a:t>张三</a:t>
            </a:r>
            <a:r>
              <a:rPr lang="en-US" altLang="zh-CN" sz="1800" dirty="0" smtClean="0">
                <a:ea typeface="SimSun" panose="02010600030101010101" pitchFamily="2" charset="-122"/>
              </a:rPr>
              <a:t>’ WHERE </a:t>
            </a:r>
            <a:r>
              <a:rPr lang="en-US" altLang="zh-CN" sz="1800" dirty="0" err="1" smtClean="0">
                <a:ea typeface="SimSun" panose="02010600030101010101" pitchFamily="2" charset="-122"/>
              </a:rPr>
              <a:t>ENo</a:t>
            </a:r>
            <a:r>
              <a:rPr lang="en-US" altLang="zh-CN" sz="1800" dirty="0" smtClean="0">
                <a:ea typeface="SimSun" panose="02010600030101010101" pitchFamily="2" charset="-122"/>
              </a:rPr>
              <a:t>=9999; </a:t>
            </a:r>
            <a:endParaRPr lang="zh-CN" altLang="en-US" sz="1800" dirty="0" smtClean="0">
              <a:ea typeface="SimSun" panose="02010600030101010101" pitchFamily="2" charset="-122"/>
            </a:endParaRPr>
          </a:p>
        </p:txBody>
      </p:sp>
      <p:graphicFrame>
        <p:nvGraphicFramePr>
          <p:cNvPr id="134152" name="Object 6"/>
          <p:cNvGraphicFramePr>
            <a:graphicFrameLocks noChangeAspect="1"/>
          </p:cNvGraphicFramePr>
          <p:nvPr>
            <p:extLst>
              <p:ext uri="{D42A27DB-BD31-4B8C-83A1-F6EECF244321}">
                <p14:modId xmlns:p14="http://schemas.microsoft.com/office/powerpoint/2010/main" val="2804297588"/>
              </p:ext>
            </p:extLst>
          </p:nvPr>
        </p:nvGraphicFramePr>
        <p:xfrm>
          <a:off x="5966688" y="4937918"/>
          <a:ext cx="1741488" cy="534988"/>
        </p:xfrm>
        <a:graphic>
          <a:graphicData uri="http://schemas.openxmlformats.org/presentationml/2006/ole">
            <mc:AlternateContent xmlns:mc="http://schemas.openxmlformats.org/markup-compatibility/2006">
              <mc:Choice xmlns:v="urn:schemas-microsoft-com:vml" Requires="v">
                <p:oleObj spid="_x0000_s134222" name="Equation" r:id="rId6" imgW="1282700" imgH="393700" progId="Equation.DSMT4">
                  <p:embed/>
                </p:oleObj>
              </mc:Choice>
              <mc:Fallback>
                <p:oleObj name="Equation" r:id="rId6" imgW="1282700" imgH="3937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6688" y="4937918"/>
                        <a:ext cx="1741488"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lectures">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solidFill>
            <a:schemeClr val="accent1"/>
          </a:solidFill>
          <a:miter lim="800000"/>
          <a:headEnd/>
          <a:tailEnd/>
        </a:ln>
        <a:effectLst>
          <a:outerShdw dist="71842" dir="2700000" algn="ctr" rotWithShape="0">
            <a:schemeClr val="bg2"/>
          </a:outerShdw>
        </a:effectLst>
      </a:spPr>
      <a:bodyPr wrap="none" anchor="ctr"/>
      <a:lstStyle>
        <a:defPPr>
          <a:defRPr>
            <a:ea typeface="+mn-ea"/>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lectur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12589</TotalTime>
  <Pages>23</Pages>
  <Words>10636</Words>
  <Application>Microsoft Office PowerPoint</Application>
  <PresentationFormat>自定义</PresentationFormat>
  <Paragraphs>1256</Paragraphs>
  <Slides>74</Slides>
  <Notes>43</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4</vt:i4>
      </vt:variant>
      <vt:variant>
        <vt:lpstr>幻灯片标题</vt:lpstr>
      </vt:variant>
      <vt:variant>
        <vt:i4>74</vt:i4>
      </vt:variant>
    </vt:vector>
  </HeadingPairs>
  <TitlesOfParts>
    <vt:vector size="101" baseType="lpstr">
      <vt:lpstr>Arial Unicode MS</vt:lpstr>
      <vt:lpstr>Arial-BoldMT</vt:lpstr>
      <vt:lpstr>ArialMT</vt:lpstr>
      <vt:lpstr>MonotypeSorts</vt:lpstr>
      <vt:lpstr>SymbolMT</vt:lpstr>
      <vt:lpstr>Wingdings2</vt:lpstr>
      <vt:lpstr>Wingdings-Regular</vt:lpstr>
      <vt:lpstr>ZapfDingbats</vt:lpstr>
      <vt:lpstr>楷体_GB2312</vt:lpstr>
      <vt:lpstr>宋体</vt:lpstr>
      <vt:lpstr>宋体</vt:lpstr>
      <vt:lpstr>Arial</vt:lpstr>
      <vt:lpstr>Arial Black</vt:lpstr>
      <vt:lpstr>Book Antiqua</vt:lpstr>
      <vt:lpstr>Comic Sans MS</vt:lpstr>
      <vt:lpstr>Symbol</vt:lpstr>
      <vt:lpstr>Tahoma</vt:lpstr>
      <vt:lpstr>Tempus Sans ITC</vt:lpstr>
      <vt:lpstr>Times</vt:lpstr>
      <vt:lpstr>Times New Roman</vt:lpstr>
      <vt:lpstr>Wingdings</vt:lpstr>
      <vt:lpstr>Wingdings 2</vt:lpstr>
      <vt:lpstr>lectures</vt:lpstr>
      <vt:lpstr>Equation</vt:lpstr>
      <vt:lpstr>BMP 图像</vt:lpstr>
      <vt:lpstr>位图图像</vt:lpstr>
      <vt:lpstr>公式</vt:lpstr>
      <vt:lpstr>Principles of Distributed Database Systems</vt:lpstr>
      <vt:lpstr>Outline</vt:lpstr>
      <vt:lpstr>Vertical Fragmentation(VF)</vt:lpstr>
      <vt:lpstr>Vertical Fragmentation (cont’d)</vt:lpstr>
      <vt:lpstr>Vertical Fragmentation (cont’d)</vt:lpstr>
      <vt:lpstr>Vertical Fragmentation(cont’d)</vt:lpstr>
      <vt:lpstr>Vertical Fragmentation(cont’d)</vt:lpstr>
      <vt:lpstr>Vertical Fragmentation(cont’d)</vt:lpstr>
      <vt:lpstr>Vertical Fragmentation(cont’d)</vt:lpstr>
      <vt:lpstr>Vertical Fragmentation(cont’d)</vt:lpstr>
      <vt:lpstr>Vertical Fragmentation(cont’d)</vt:lpstr>
      <vt:lpstr>Vertical Fragmentation(cont’d)</vt:lpstr>
      <vt:lpstr>Vertical Fragmentation(cont’d)</vt:lpstr>
      <vt:lpstr>Vertical Fragmentation: VF-Clustering</vt:lpstr>
      <vt:lpstr>Fragmentation: VF-Clustering(cont’d)</vt:lpstr>
      <vt:lpstr>Fragmentation: VF-Clustering(cont’d)</vt:lpstr>
      <vt:lpstr>Fragmentation: VF-Clustering(cont’d)</vt:lpstr>
      <vt:lpstr>Fragmentation: VF-Clustering(cont’d)</vt:lpstr>
      <vt:lpstr>Fragmentation: VF-Clustering(cont’d)</vt:lpstr>
      <vt:lpstr>Fragmentation: VF-Clustering(cont’d)</vt:lpstr>
      <vt:lpstr>Fragmentation: VF-Clustering(cont’d)</vt:lpstr>
      <vt:lpstr>Fragmentation: VF-Clustering(cont’d)</vt:lpstr>
      <vt:lpstr>Fragmentation: VF-Clustering(cont’d)</vt:lpstr>
      <vt:lpstr>Fragmentation: VF-Clustering(cont’d)</vt:lpstr>
      <vt:lpstr>Fragmentation: VF-Clustering(cont’d)</vt:lpstr>
      <vt:lpstr>Fragmentation: VF-Partitioning</vt:lpstr>
      <vt:lpstr>Fragmentation: VF-Partitioning(cont’d)</vt:lpstr>
      <vt:lpstr>Fragmentation: VF-Partitioning(cont’d)</vt:lpstr>
      <vt:lpstr>Fragmentation: VF-Partitioning(cont’d)</vt:lpstr>
      <vt:lpstr>Fragmentation: VF-Partitioning(cont’d)</vt:lpstr>
      <vt:lpstr>Fragmentation: VF-Partitioning(cont’d)</vt:lpstr>
      <vt:lpstr>Vertical Fragmentation(cont’d)</vt:lpstr>
      <vt:lpstr>Hybrid  Fragmentation: HF</vt:lpstr>
      <vt:lpstr>Outline</vt:lpstr>
      <vt:lpstr>Data (Fragment) Allocation</vt:lpstr>
      <vt:lpstr>Data(Fragment) Allocation(cont’d)</vt:lpstr>
      <vt:lpstr>Fragment Allocation (cont’d)</vt:lpstr>
      <vt:lpstr>Fragment Allocation (cont’d)</vt:lpstr>
      <vt:lpstr>Fragment Allocation (cont’d)</vt:lpstr>
      <vt:lpstr>Fragment Allocation (cont’d)</vt:lpstr>
      <vt:lpstr>Fragment Allocation (cont’d)</vt:lpstr>
      <vt:lpstr>Fragment Allocation for Distributed Database</vt:lpstr>
      <vt:lpstr>Fragment Allocation (cont’d)</vt:lpstr>
      <vt:lpstr>Outline</vt:lpstr>
      <vt:lpstr>Information requirements</vt:lpstr>
      <vt:lpstr>Information requirements(cont’d)</vt:lpstr>
      <vt:lpstr>Outline</vt:lpstr>
      <vt:lpstr>Allocation Model</vt:lpstr>
      <vt:lpstr>Allocation Model(cont’d)</vt:lpstr>
      <vt:lpstr>Allocation Model(cont’d)</vt:lpstr>
      <vt:lpstr>Allocation Model(cont’d)</vt:lpstr>
      <vt:lpstr>Allocation Model(cont’d)</vt:lpstr>
      <vt:lpstr>Solution methods(cont’d)</vt:lpstr>
      <vt:lpstr>Outline</vt:lpstr>
      <vt:lpstr>Database Sharding</vt:lpstr>
      <vt:lpstr>Shards compared to horizontal partitioning</vt:lpstr>
      <vt:lpstr>Database Sharding</vt:lpstr>
      <vt:lpstr>Oracle Sharding</vt:lpstr>
      <vt:lpstr>Oracle RAC &amp; Oracle Sharding</vt:lpstr>
      <vt:lpstr>Outline</vt:lpstr>
      <vt:lpstr>DDBMS Architectures: P2P DDBMS (recall)</vt:lpstr>
      <vt:lpstr>Data Directory</vt:lpstr>
      <vt:lpstr>DDBMS Directory Issues</vt:lpstr>
      <vt:lpstr>DDBMS Directory Issues (cont’d)</vt:lpstr>
      <vt:lpstr>DDBMS Directory Issues (cont’d)</vt:lpstr>
      <vt:lpstr>DDBMS Directory Issues (cont’d)</vt:lpstr>
      <vt:lpstr>DDBMS Directory Issues (cont’d)</vt:lpstr>
      <vt:lpstr>Outline</vt:lpstr>
      <vt:lpstr>Distributed Database Design Summary</vt:lpstr>
      <vt:lpstr>Distributed Database Design Summary (cont’d)</vt:lpstr>
      <vt:lpstr>Distributed Database Design Summary (cont’d)</vt:lpstr>
      <vt:lpstr>Distributed Database Design Summary (cont’d)</vt:lpstr>
      <vt:lpstr>What Have We Covered?</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Design</dc:title>
  <dc:subject/>
  <dc:creator>george</dc:creator>
  <cp:keywords/>
  <dc:description/>
  <cp:lastModifiedBy>yexj</cp:lastModifiedBy>
  <cp:revision>582</cp:revision>
  <cp:lastPrinted>1601-01-01T00:00:00Z</cp:lastPrinted>
  <dcterms:created xsi:type="dcterms:W3CDTF">1996-08-06T11:24:52Z</dcterms:created>
  <dcterms:modified xsi:type="dcterms:W3CDTF">2019-09-24T08:53:08Z</dcterms:modified>
</cp:coreProperties>
</file>