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sldIdLst>
    <p:sldId id="256" r:id="rId2"/>
    <p:sldId id="257" r:id="rId3"/>
    <p:sldId id="703" r:id="rId4"/>
    <p:sldId id="273" r:id="rId5"/>
    <p:sldId id="702" r:id="rId6"/>
    <p:sldId id="700" r:id="rId7"/>
    <p:sldId id="701" r:id="rId8"/>
    <p:sldId id="258" r:id="rId9"/>
    <p:sldId id="275" r:id="rId10"/>
    <p:sldId id="276" r:id="rId11"/>
    <p:sldId id="278" r:id="rId12"/>
    <p:sldId id="281" r:id="rId13"/>
    <p:sldId id="274" r:id="rId14"/>
    <p:sldId id="259" r:id="rId15"/>
    <p:sldId id="294" r:id="rId16"/>
    <p:sldId id="296" r:id="rId17"/>
    <p:sldId id="282" r:id="rId18"/>
    <p:sldId id="260" r:id="rId19"/>
    <p:sldId id="297" r:id="rId20"/>
    <p:sldId id="298" r:id="rId21"/>
    <p:sldId id="283" r:id="rId22"/>
    <p:sldId id="261" r:id="rId23"/>
    <p:sldId id="697" r:id="rId24"/>
    <p:sldId id="698" r:id="rId25"/>
    <p:sldId id="284" r:id="rId26"/>
    <p:sldId id="263" r:id="rId27"/>
    <p:sldId id="286" r:id="rId28"/>
    <p:sldId id="264" r:id="rId29"/>
    <p:sldId id="300" r:id="rId30"/>
    <p:sldId id="287" r:id="rId31"/>
    <p:sldId id="265" r:id="rId32"/>
    <p:sldId id="288" r:id="rId33"/>
    <p:sldId id="266" r:id="rId34"/>
    <p:sldId id="301" r:id="rId35"/>
    <p:sldId id="289" r:id="rId36"/>
    <p:sldId id="267" r:id="rId37"/>
    <p:sldId id="302" r:id="rId38"/>
    <p:sldId id="303" r:id="rId39"/>
    <p:sldId id="290" r:id="rId40"/>
    <p:sldId id="268" r:id="rId41"/>
    <p:sldId id="304" r:id="rId42"/>
    <p:sldId id="291" r:id="rId43"/>
    <p:sldId id="269" r:id="rId44"/>
    <p:sldId id="305" r:id="rId45"/>
    <p:sldId id="306" r:id="rId46"/>
    <p:sldId id="307" r:id="rId47"/>
    <p:sldId id="308" r:id="rId48"/>
    <p:sldId id="292"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5"/>
    <p:restoredTop sz="94640"/>
  </p:normalViewPr>
  <p:slideViewPr>
    <p:cSldViewPr snapToGrid="0" snapToObjects="1">
      <p:cViewPr varScale="1">
        <p:scale>
          <a:sx n="107" d="100"/>
          <a:sy n="107" d="100"/>
        </p:scale>
        <p:origin x="736"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AE1D3A-15B5-4E56-A775-F2B286CE04FB}" type="doc">
      <dgm:prSet loTypeId="urn:microsoft.com/office/officeart/2005/8/layout/target2" loCatId="relationship" qsTypeId="urn:microsoft.com/office/officeart/2005/8/quickstyle/simple1" qsCatId="simple" csTypeId="urn:microsoft.com/office/officeart/2005/8/colors/accent1_2" csCatId="accent1" phldr="1"/>
      <dgm:spPr/>
      <dgm:t>
        <a:bodyPr/>
        <a:lstStyle/>
        <a:p>
          <a:endParaRPr lang="en-US"/>
        </a:p>
      </dgm:t>
    </dgm:pt>
    <dgm:pt modelId="{25CE22AA-CF04-4A5F-83D9-A4EA69492DA5}">
      <dgm:prSet phldrT="[Text]"/>
      <dgm:spPr/>
      <dgm:t>
        <a:bodyPr/>
        <a:lstStyle/>
        <a:p>
          <a:r>
            <a:rPr lang="en-US" dirty="0"/>
            <a:t>keyspace</a:t>
          </a:r>
        </a:p>
      </dgm:t>
    </dgm:pt>
    <dgm:pt modelId="{0892CD8B-A8F8-483A-9E76-E9A731F34B9C}" type="parTrans" cxnId="{65CECC5C-2EF4-4FF7-997E-CA61AF41272D}">
      <dgm:prSet/>
      <dgm:spPr/>
      <dgm:t>
        <a:bodyPr/>
        <a:lstStyle/>
        <a:p>
          <a:endParaRPr lang="en-US"/>
        </a:p>
      </dgm:t>
    </dgm:pt>
    <dgm:pt modelId="{52F71C03-4EB9-4380-8DF3-9EC0AFDE3741}" type="sibTrans" cxnId="{65CECC5C-2EF4-4FF7-997E-CA61AF41272D}">
      <dgm:prSet/>
      <dgm:spPr/>
      <dgm:t>
        <a:bodyPr/>
        <a:lstStyle/>
        <a:p>
          <a:endParaRPr lang="en-US"/>
        </a:p>
      </dgm:t>
    </dgm:pt>
    <dgm:pt modelId="{D71C543F-E6A6-4C22-BCD2-CA18A1401061}">
      <dgm:prSet phldrT="[Text]"/>
      <dgm:spPr/>
      <dgm:t>
        <a:bodyPr/>
        <a:lstStyle/>
        <a:p>
          <a:r>
            <a:rPr lang="en-US" dirty="0"/>
            <a:t>Settings</a:t>
          </a:r>
        </a:p>
        <a:p>
          <a:r>
            <a:rPr lang="zh-CN" altLang="en-US" dirty="0"/>
            <a:t>（副本数量、</a:t>
          </a:r>
          <a:r>
            <a:rPr lang="en-US" altLang="zh-CN" dirty="0"/>
            <a:t>Hash</a:t>
          </a:r>
          <a:r>
            <a:rPr lang="zh-CN" altLang="en-US" dirty="0"/>
            <a:t>策等）</a:t>
          </a:r>
          <a:endParaRPr lang="en-US" dirty="0"/>
        </a:p>
      </dgm:t>
    </dgm:pt>
    <dgm:pt modelId="{B8ED416E-99E6-481E-A812-49076768243B}" type="parTrans" cxnId="{82AFACE8-AE10-4CF0-A132-180B475D8314}">
      <dgm:prSet/>
      <dgm:spPr/>
      <dgm:t>
        <a:bodyPr/>
        <a:lstStyle/>
        <a:p>
          <a:endParaRPr lang="en-US"/>
        </a:p>
      </dgm:t>
    </dgm:pt>
    <dgm:pt modelId="{AA2E03F6-D8FF-4E5D-B95A-B1F0EA2309BD}" type="sibTrans" cxnId="{82AFACE8-AE10-4CF0-A132-180B475D8314}">
      <dgm:prSet/>
      <dgm:spPr/>
      <dgm:t>
        <a:bodyPr/>
        <a:lstStyle/>
        <a:p>
          <a:endParaRPr lang="en-US"/>
        </a:p>
      </dgm:t>
    </dgm:pt>
    <dgm:pt modelId="{ADB9EEF1-2C0C-4BBC-993C-064CBDE32AD5}">
      <dgm:prSet phldrT="[Text]"/>
      <dgm:spPr/>
      <dgm:t>
        <a:bodyPr/>
        <a:lstStyle/>
        <a:p>
          <a:r>
            <a:rPr lang="en-US" dirty="0"/>
            <a:t>column family</a:t>
          </a:r>
        </a:p>
      </dgm:t>
    </dgm:pt>
    <dgm:pt modelId="{1CE59CB7-2CB2-4A18-8601-F839E684B4AD}" type="parTrans" cxnId="{756A97AE-5753-40CF-9065-5C342557BB13}">
      <dgm:prSet/>
      <dgm:spPr/>
      <dgm:t>
        <a:bodyPr/>
        <a:lstStyle/>
        <a:p>
          <a:endParaRPr lang="en-US"/>
        </a:p>
      </dgm:t>
    </dgm:pt>
    <dgm:pt modelId="{7E26536C-11B8-4B1B-BC05-1FF6B3F11DE5}" type="sibTrans" cxnId="{756A97AE-5753-40CF-9065-5C342557BB13}">
      <dgm:prSet/>
      <dgm:spPr/>
      <dgm:t>
        <a:bodyPr/>
        <a:lstStyle/>
        <a:p>
          <a:endParaRPr lang="en-US"/>
        </a:p>
      </dgm:t>
    </dgm:pt>
    <dgm:pt modelId="{A6A90F1D-2FA0-4948-9AF0-E1E495ACA2BB}">
      <dgm:prSet phldrT="[Text]"/>
      <dgm:spPr/>
      <dgm:t>
        <a:bodyPr/>
        <a:lstStyle/>
        <a:p>
          <a:r>
            <a:rPr lang="en-US" dirty="0"/>
            <a:t>Settings</a:t>
          </a:r>
        </a:p>
        <a:p>
          <a:r>
            <a:rPr lang="zh-CN" altLang="en-US" dirty="0"/>
            <a:t>（</a:t>
          </a:r>
          <a:r>
            <a:rPr lang="en-US" altLang="zh-CN" dirty="0"/>
            <a:t>key</a:t>
          </a:r>
          <a:r>
            <a:rPr lang="zh-CN" altLang="en-US" dirty="0"/>
            <a:t>缓存等）</a:t>
          </a:r>
          <a:endParaRPr lang="en-US" dirty="0"/>
        </a:p>
      </dgm:t>
    </dgm:pt>
    <dgm:pt modelId="{55A8024C-265D-44DB-8633-2708ECACD46D}" type="parTrans" cxnId="{39DD3BC2-37FE-4369-9623-C105370F6DC1}">
      <dgm:prSet/>
      <dgm:spPr/>
      <dgm:t>
        <a:bodyPr/>
        <a:lstStyle/>
        <a:p>
          <a:endParaRPr lang="en-US"/>
        </a:p>
      </dgm:t>
    </dgm:pt>
    <dgm:pt modelId="{2AE429B7-FF14-4955-A7E9-59BF40FB3D2E}" type="sibTrans" cxnId="{39DD3BC2-37FE-4369-9623-C105370F6DC1}">
      <dgm:prSet/>
      <dgm:spPr/>
      <dgm:t>
        <a:bodyPr/>
        <a:lstStyle/>
        <a:p>
          <a:endParaRPr lang="en-US"/>
        </a:p>
      </dgm:t>
    </dgm:pt>
    <dgm:pt modelId="{3A2BF13F-A4A4-4247-A9B4-A2ED58677810}">
      <dgm:prSet phldrT="[Text]"/>
      <dgm:spPr/>
      <dgm:t>
        <a:bodyPr/>
        <a:lstStyle/>
        <a:p>
          <a:r>
            <a:rPr lang="en-US" dirty="0"/>
            <a:t>column</a:t>
          </a:r>
        </a:p>
      </dgm:t>
    </dgm:pt>
    <dgm:pt modelId="{9B73398C-59C1-4D50-96EB-3CAF63AB6209}" type="parTrans" cxnId="{C9EBBEA9-87FB-4B26-9D50-57C8188F9F24}">
      <dgm:prSet/>
      <dgm:spPr/>
      <dgm:t>
        <a:bodyPr/>
        <a:lstStyle/>
        <a:p>
          <a:endParaRPr lang="en-US"/>
        </a:p>
      </dgm:t>
    </dgm:pt>
    <dgm:pt modelId="{DFD7420E-09AC-4FE5-AED7-1ED04B8BF3AF}" type="sibTrans" cxnId="{C9EBBEA9-87FB-4B26-9D50-57C8188F9F24}">
      <dgm:prSet/>
      <dgm:spPr/>
      <dgm:t>
        <a:bodyPr/>
        <a:lstStyle/>
        <a:p>
          <a:endParaRPr lang="en-US"/>
        </a:p>
      </dgm:t>
    </dgm:pt>
    <dgm:pt modelId="{1C96BDE6-C6C1-4A16-9902-718712F94B13}">
      <dgm:prSet phldrT="[Text]"/>
      <dgm:spPr/>
      <dgm:t>
        <a:bodyPr/>
        <a:lstStyle/>
        <a:p>
          <a:r>
            <a:rPr lang="en-US" dirty="0"/>
            <a:t>name</a:t>
          </a:r>
        </a:p>
      </dgm:t>
    </dgm:pt>
    <dgm:pt modelId="{F929E348-028D-45EB-A722-BDED292A99D3}" type="parTrans" cxnId="{B9CD591C-7014-476A-93CC-174314095280}">
      <dgm:prSet/>
      <dgm:spPr/>
      <dgm:t>
        <a:bodyPr/>
        <a:lstStyle/>
        <a:p>
          <a:endParaRPr lang="en-US"/>
        </a:p>
      </dgm:t>
    </dgm:pt>
    <dgm:pt modelId="{61956C77-A1FC-4CF7-AB94-9A35C65C07FB}" type="sibTrans" cxnId="{B9CD591C-7014-476A-93CC-174314095280}">
      <dgm:prSet/>
      <dgm:spPr/>
      <dgm:t>
        <a:bodyPr/>
        <a:lstStyle/>
        <a:p>
          <a:endParaRPr lang="en-US"/>
        </a:p>
      </dgm:t>
    </dgm:pt>
    <dgm:pt modelId="{CCCE0C66-2D0A-46FD-B535-556194241400}">
      <dgm:prSet phldrT="[Text]"/>
      <dgm:spPr/>
      <dgm:t>
        <a:bodyPr/>
        <a:lstStyle/>
        <a:p>
          <a:r>
            <a:rPr lang="en-US" dirty="0"/>
            <a:t>value</a:t>
          </a:r>
        </a:p>
      </dgm:t>
    </dgm:pt>
    <dgm:pt modelId="{75825808-DE30-48CE-BA21-3C6ADB6A61F9}" type="parTrans" cxnId="{A424F66E-D8E5-4295-AF6E-C1EEC9F1EA1C}">
      <dgm:prSet/>
      <dgm:spPr/>
      <dgm:t>
        <a:bodyPr/>
        <a:lstStyle/>
        <a:p>
          <a:endParaRPr lang="en-US"/>
        </a:p>
      </dgm:t>
    </dgm:pt>
    <dgm:pt modelId="{88B90AF5-B4E9-40E7-ABA4-701397293D4F}" type="sibTrans" cxnId="{A424F66E-D8E5-4295-AF6E-C1EEC9F1EA1C}">
      <dgm:prSet/>
      <dgm:spPr/>
      <dgm:t>
        <a:bodyPr/>
        <a:lstStyle/>
        <a:p>
          <a:endParaRPr lang="en-US"/>
        </a:p>
      </dgm:t>
    </dgm:pt>
    <dgm:pt modelId="{6A844357-D172-44C0-98C6-FD71A59A2CB3}">
      <dgm:prSet phldrT="[Text]"/>
      <dgm:spPr/>
      <dgm:t>
        <a:bodyPr/>
        <a:lstStyle/>
        <a:p>
          <a:r>
            <a:rPr lang="en-US" dirty="0"/>
            <a:t>timestamp</a:t>
          </a:r>
        </a:p>
      </dgm:t>
    </dgm:pt>
    <dgm:pt modelId="{C7347D7C-C678-4C17-93B0-DF299112D845}" type="parTrans" cxnId="{ECF07706-3575-422C-87E5-CB9D2123F1E4}">
      <dgm:prSet/>
      <dgm:spPr/>
      <dgm:t>
        <a:bodyPr/>
        <a:lstStyle/>
        <a:p>
          <a:endParaRPr lang="en-US"/>
        </a:p>
      </dgm:t>
    </dgm:pt>
    <dgm:pt modelId="{919CB1B4-863D-4B63-9ED1-5ACF6639569F}" type="sibTrans" cxnId="{ECF07706-3575-422C-87E5-CB9D2123F1E4}">
      <dgm:prSet/>
      <dgm:spPr/>
      <dgm:t>
        <a:bodyPr/>
        <a:lstStyle/>
        <a:p>
          <a:endParaRPr lang="en-US"/>
        </a:p>
      </dgm:t>
    </dgm:pt>
    <dgm:pt modelId="{D7CEAEB2-2122-4D70-AE2A-98BBBF9E8DD1}" type="pres">
      <dgm:prSet presAssocID="{D6AE1D3A-15B5-4E56-A775-F2B286CE04FB}" presName="Name0" presStyleCnt="0">
        <dgm:presLayoutVars>
          <dgm:chMax val="3"/>
          <dgm:chPref val="1"/>
          <dgm:dir/>
          <dgm:animLvl val="lvl"/>
          <dgm:resizeHandles/>
        </dgm:presLayoutVars>
      </dgm:prSet>
      <dgm:spPr/>
    </dgm:pt>
    <dgm:pt modelId="{6A524B62-EA82-4708-8F12-0A94EA9A64CB}" type="pres">
      <dgm:prSet presAssocID="{D6AE1D3A-15B5-4E56-A775-F2B286CE04FB}" presName="outerBox" presStyleCnt="0"/>
      <dgm:spPr/>
    </dgm:pt>
    <dgm:pt modelId="{F1848F84-0646-4A2B-8170-B7C42BA708C9}" type="pres">
      <dgm:prSet presAssocID="{D6AE1D3A-15B5-4E56-A775-F2B286CE04FB}" presName="outerBoxParent" presStyleLbl="node1" presStyleIdx="0" presStyleCnt="3"/>
      <dgm:spPr/>
    </dgm:pt>
    <dgm:pt modelId="{AAD66351-A74D-4BAE-9F8B-C5E5ECF52A04}" type="pres">
      <dgm:prSet presAssocID="{D6AE1D3A-15B5-4E56-A775-F2B286CE04FB}" presName="outerBoxChildren" presStyleCnt="0"/>
      <dgm:spPr/>
    </dgm:pt>
    <dgm:pt modelId="{8F438FAF-C577-470D-AD20-6E8C5D7B0159}" type="pres">
      <dgm:prSet presAssocID="{D71C543F-E6A6-4C22-BCD2-CA18A1401061}" presName="oChild" presStyleLbl="fgAcc1" presStyleIdx="0" presStyleCnt="5">
        <dgm:presLayoutVars>
          <dgm:bulletEnabled val="1"/>
        </dgm:presLayoutVars>
      </dgm:prSet>
      <dgm:spPr/>
    </dgm:pt>
    <dgm:pt modelId="{4D35C9BC-C79A-4126-B684-47EDB14911B9}" type="pres">
      <dgm:prSet presAssocID="{D6AE1D3A-15B5-4E56-A775-F2B286CE04FB}" presName="middleBox" presStyleCnt="0"/>
      <dgm:spPr/>
    </dgm:pt>
    <dgm:pt modelId="{95A7AE4D-4947-4201-95AB-D0B84A6B3DB8}" type="pres">
      <dgm:prSet presAssocID="{D6AE1D3A-15B5-4E56-A775-F2B286CE04FB}" presName="middleBoxParent" presStyleLbl="node1" presStyleIdx="1" presStyleCnt="3"/>
      <dgm:spPr/>
    </dgm:pt>
    <dgm:pt modelId="{51DA4DB6-9DB2-43EB-8931-CB198EAD17B8}" type="pres">
      <dgm:prSet presAssocID="{D6AE1D3A-15B5-4E56-A775-F2B286CE04FB}" presName="middleBoxChildren" presStyleCnt="0"/>
      <dgm:spPr/>
    </dgm:pt>
    <dgm:pt modelId="{20917537-8ED6-4BAC-97B3-0518484F274C}" type="pres">
      <dgm:prSet presAssocID="{A6A90F1D-2FA0-4948-9AF0-E1E495ACA2BB}" presName="mChild" presStyleLbl="fgAcc1" presStyleIdx="1" presStyleCnt="5">
        <dgm:presLayoutVars>
          <dgm:bulletEnabled val="1"/>
        </dgm:presLayoutVars>
      </dgm:prSet>
      <dgm:spPr/>
    </dgm:pt>
    <dgm:pt modelId="{2CC20DC4-7F50-49B6-A87E-AA70460B8375}" type="pres">
      <dgm:prSet presAssocID="{D6AE1D3A-15B5-4E56-A775-F2B286CE04FB}" presName="centerBox" presStyleCnt="0"/>
      <dgm:spPr/>
    </dgm:pt>
    <dgm:pt modelId="{F1F3302F-C8CC-4311-9C25-A3740FA66609}" type="pres">
      <dgm:prSet presAssocID="{D6AE1D3A-15B5-4E56-A775-F2B286CE04FB}" presName="centerBoxParent" presStyleLbl="node1" presStyleIdx="2" presStyleCnt="3"/>
      <dgm:spPr/>
    </dgm:pt>
    <dgm:pt modelId="{523F9ECD-E03D-446B-86AE-BA6E27A55232}" type="pres">
      <dgm:prSet presAssocID="{D6AE1D3A-15B5-4E56-A775-F2B286CE04FB}" presName="centerBoxChildren" presStyleCnt="0"/>
      <dgm:spPr/>
    </dgm:pt>
    <dgm:pt modelId="{D88E844E-79CB-4270-B62E-2098AFE9232F}" type="pres">
      <dgm:prSet presAssocID="{1C96BDE6-C6C1-4A16-9902-718712F94B13}" presName="cChild" presStyleLbl="fgAcc1" presStyleIdx="2" presStyleCnt="5">
        <dgm:presLayoutVars>
          <dgm:bulletEnabled val="1"/>
        </dgm:presLayoutVars>
      </dgm:prSet>
      <dgm:spPr/>
    </dgm:pt>
    <dgm:pt modelId="{CA110F01-25B0-40E4-ACAB-16D3541FBBDB}" type="pres">
      <dgm:prSet presAssocID="{61956C77-A1FC-4CF7-AB94-9A35C65C07FB}" presName="centerSibTrans" presStyleCnt="0"/>
      <dgm:spPr/>
    </dgm:pt>
    <dgm:pt modelId="{BADBC161-B0D5-4821-A0B5-0F4BF83DA2EA}" type="pres">
      <dgm:prSet presAssocID="{CCCE0C66-2D0A-46FD-B535-556194241400}" presName="cChild" presStyleLbl="fgAcc1" presStyleIdx="3" presStyleCnt="5">
        <dgm:presLayoutVars>
          <dgm:bulletEnabled val="1"/>
        </dgm:presLayoutVars>
      </dgm:prSet>
      <dgm:spPr/>
    </dgm:pt>
    <dgm:pt modelId="{7CBFC396-F2D6-4F31-9B32-7726E847491C}" type="pres">
      <dgm:prSet presAssocID="{88B90AF5-B4E9-40E7-ABA4-701397293D4F}" presName="centerSibTrans" presStyleCnt="0"/>
      <dgm:spPr/>
    </dgm:pt>
    <dgm:pt modelId="{340CDAD0-4FF5-4533-BC24-0028BA835A5E}" type="pres">
      <dgm:prSet presAssocID="{6A844357-D172-44C0-98C6-FD71A59A2CB3}" presName="cChild" presStyleLbl="fgAcc1" presStyleIdx="4" presStyleCnt="5">
        <dgm:presLayoutVars>
          <dgm:bulletEnabled val="1"/>
        </dgm:presLayoutVars>
      </dgm:prSet>
      <dgm:spPr/>
    </dgm:pt>
  </dgm:ptLst>
  <dgm:cxnLst>
    <dgm:cxn modelId="{ECF07706-3575-422C-87E5-CB9D2123F1E4}" srcId="{3A2BF13F-A4A4-4247-A9B4-A2ED58677810}" destId="{6A844357-D172-44C0-98C6-FD71A59A2CB3}" srcOrd="2" destOrd="0" parTransId="{C7347D7C-C678-4C17-93B0-DF299112D845}" sibTransId="{919CB1B4-863D-4B63-9ED1-5ACF6639569F}"/>
    <dgm:cxn modelId="{B9CD591C-7014-476A-93CC-174314095280}" srcId="{3A2BF13F-A4A4-4247-A9B4-A2ED58677810}" destId="{1C96BDE6-C6C1-4A16-9902-718712F94B13}" srcOrd="0" destOrd="0" parTransId="{F929E348-028D-45EB-A722-BDED292A99D3}" sibTransId="{61956C77-A1FC-4CF7-AB94-9A35C65C07FB}"/>
    <dgm:cxn modelId="{51BF0751-919A-4332-9F34-24163D41D917}" type="presOf" srcId="{3A2BF13F-A4A4-4247-A9B4-A2ED58677810}" destId="{F1F3302F-C8CC-4311-9C25-A3740FA66609}" srcOrd="0" destOrd="0" presId="urn:microsoft.com/office/officeart/2005/8/layout/target2"/>
    <dgm:cxn modelId="{65CECC5C-2EF4-4FF7-997E-CA61AF41272D}" srcId="{D6AE1D3A-15B5-4E56-A775-F2B286CE04FB}" destId="{25CE22AA-CF04-4A5F-83D9-A4EA69492DA5}" srcOrd="0" destOrd="0" parTransId="{0892CD8B-A8F8-483A-9E76-E9A731F34B9C}" sibTransId="{52F71C03-4EB9-4380-8DF3-9EC0AFDE3741}"/>
    <dgm:cxn modelId="{A424F66E-D8E5-4295-AF6E-C1EEC9F1EA1C}" srcId="{3A2BF13F-A4A4-4247-A9B4-A2ED58677810}" destId="{CCCE0C66-2D0A-46FD-B535-556194241400}" srcOrd="1" destOrd="0" parTransId="{75825808-DE30-48CE-BA21-3C6ADB6A61F9}" sibTransId="{88B90AF5-B4E9-40E7-ABA4-701397293D4F}"/>
    <dgm:cxn modelId="{68B96877-8792-4A74-982E-2D422E4A7C53}" type="presOf" srcId="{D6AE1D3A-15B5-4E56-A775-F2B286CE04FB}" destId="{D7CEAEB2-2122-4D70-AE2A-98BBBF9E8DD1}" srcOrd="0" destOrd="0" presId="urn:microsoft.com/office/officeart/2005/8/layout/target2"/>
    <dgm:cxn modelId="{14AD2083-E85C-47B4-9206-7BBD0C4E625D}" type="presOf" srcId="{CCCE0C66-2D0A-46FD-B535-556194241400}" destId="{BADBC161-B0D5-4821-A0B5-0F4BF83DA2EA}" srcOrd="0" destOrd="0" presId="urn:microsoft.com/office/officeart/2005/8/layout/target2"/>
    <dgm:cxn modelId="{C9EBBEA9-87FB-4B26-9D50-57C8188F9F24}" srcId="{D6AE1D3A-15B5-4E56-A775-F2B286CE04FB}" destId="{3A2BF13F-A4A4-4247-A9B4-A2ED58677810}" srcOrd="2" destOrd="0" parTransId="{9B73398C-59C1-4D50-96EB-3CAF63AB6209}" sibTransId="{DFD7420E-09AC-4FE5-AED7-1ED04B8BF3AF}"/>
    <dgm:cxn modelId="{756A97AE-5753-40CF-9065-5C342557BB13}" srcId="{D6AE1D3A-15B5-4E56-A775-F2B286CE04FB}" destId="{ADB9EEF1-2C0C-4BBC-993C-064CBDE32AD5}" srcOrd="1" destOrd="0" parTransId="{1CE59CB7-2CB2-4A18-8601-F839E684B4AD}" sibTransId="{7E26536C-11B8-4B1B-BC05-1FF6B3F11DE5}"/>
    <dgm:cxn modelId="{39DD3BC2-37FE-4369-9623-C105370F6DC1}" srcId="{ADB9EEF1-2C0C-4BBC-993C-064CBDE32AD5}" destId="{A6A90F1D-2FA0-4948-9AF0-E1E495ACA2BB}" srcOrd="0" destOrd="0" parTransId="{55A8024C-265D-44DB-8633-2708ECACD46D}" sibTransId="{2AE429B7-FF14-4955-A7E9-59BF40FB3D2E}"/>
    <dgm:cxn modelId="{E3EE3DD1-68E0-4169-B2EF-CC9F97A9AEFC}" type="presOf" srcId="{1C96BDE6-C6C1-4A16-9902-718712F94B13}" destId="{D88E844E-79CB-4270-B62E-2098AFE9232F}" srcOrd="0" destOrd="0" presId="urn:microsoft.com/office/officeart/2005/8/layout/target2"/>
    <dgm:cxn modelId="{C9F09BD1-3A59-4435-8DE7-63C6A6E564F6}" type="presOf" srcId="{ADB9EEF1-2C0C-4BBC-993C-064CBDE32AD5}" destId="{95A7AE4D-4947-4201-95AB-D0B84A6B3DB8}" srcOrd="0" destOrd="0" presId="urn:microsoft.com/office/officeart/2005/8/layout/target2"/>
    <dgm:cxn modelId="{2649D3D6-3A1C-4B61-B337-8811D77DAAA3}" type="presOf" srcId="{6A844357-D172-44C0-98C6-FD71A59A2CB3}" destId="{340CDAD0-4FF5-4533-BC24-0028BA835A5E}" srcOrd="0" destOrd="0" presId="urn:microsoft.com/office/officeart/2005/8/layout/target2"/>
    <dgm:cxn modelId="{88C777DC-EAD4-4DE7-A1B2-A6361D7057D6}" type="presOf" srcId="{D71C543F-E6A6-4C22-BCD2-CA18A1401061}" destId="{8F438FAF-C577-470D-AD20-6E8C5D7B0159}" srcOrd="0" destOrd="0" presId="urn:microsoft.com/office/officeart/2005/8/layout/target2"/>
    <dgm:cxn modelId="{6095F2E0-E75A-46B9-8A00-4D92076B053D}" type="presOf" srcId="{A6A90F1D-2FA0-4948-9AF0-E1E495ACA2BB}" destId="{20917537-8ED6-4BAC-97B3-0518484F274C}" srcOrd="0" destOrd="0" presId="urn:microsoft.com/office/officeart/2005/8/layout/target2"/>
    <dgm:cxn modelId="{82AFACE8-AE10-4CF0-A132-180B475D8314}" srcId="{25CE22AA-CF04-4A5F-83D9-A4EA69492DA5}" destId="{D71C543F-E6A6-4C22-BCD2-CA18A1401061}" srcOrd="0" destOrd="0" parTransId="{B8ED416E-99E6-481E-A812-49076768243B}" sibTransId="{AA2E03F6-D8FF-4E5D-B95A-B1F0EA2309BD}"/>
    <dgm:cxn modelId="{39A3CBED-A1AC-4307-BE4A-C5974E22812F}" type="presOf" srcId="{25CE22AA-CF04-4A5F-83D9-A4EA69492DA5}" destId="{F1848F84-0646-4A2B-8170-B7C42BA708C9}" srcOrd="0" destOrd="0" presId="urn:microsoft.com/office/officeart/2005/8/layout/target2"/>
    <dgm:cxn modelId="{1FE55881-F9C1-49E3-8F04-42C8A8B721A9}" type="presParOf" srcId="{D7CEAEB2-2122-4D70-AE2A-98BBBF9E8DD1}" destId="{6A524B62-EA82-4708-8F12-0A94EA9A64CB}" srcOrd="0" destOrd="0" presId="urn:microsoft.com/office/officeart/2005/8/layout/target2"/>
    <dgm:cxn modelId="{6D607D5F-6919-4982-BBFC-702F2ED02483}" type="presParOf" srcId="{6A524B62-EA82-4708-8F12-0A94EA9A64CB}" destId="{F1848F84-0646-4A2B-8170-B7C42BA708C9}" srcOrd="0" destOrd="0" presId="urn:microsoft.com/office/officeart/2005/8/layout/target2"/>
    <dgm:cxn modelId="{3E45E2AC-CFBE-4B97-AB8D-9E7D74E49CD6}" type="presParOf" srcId="{6A524B62-EA82-4708-8F12-0A94EA9A64CB}" destId="{AAD66351-A74D-4BAE-9F8B-C5E5ECF52A04}" srcOrd="1" destOrd="0" presId="urn:microsoft.com/office/officeart/2005/8/layout/target2"/>
    <dgm:cxn modelId="{6157371C-1050-4B8A-8798-91DD618A3FAD}" type="presParOf" srcId="{AAD66351-A74D-4BAE-9F8B-C5E5ECF52A04}" destId="{8F438FAF-C577-470D-AD20-6E8C5D7B0159}" srcOrd="0" destOrd="0" presId="urn:microsoft.com/office/officeart/2005/8/layout/target2"/>
    <dgm:cxn modelId="{57E52566-4FCE-4EAE-BEF3-E9847EDADCE8}" type="presParOf" srcId="{D7CEAEB2-2122-4D70-AE2A-98BBBF9E8DD1}" destId="{4D35C9BC-C79A-4126-B684-47EDB14911B9}" srcOrd="1" destOrd="0" presId="urn:microsoft.com/office/officeart/2005/8/layout/target2"/>
    <dgm:cxn modelId="{E8464A46-3447-4FB6-B425-0B26AE8EAC2E}" type="presParOf" srcId="{4D35C9BC-C79A-4126-B684-47EDB14911B9}" destId="{95A7AE4D-4947-4201-95AB-D0B84A6B3DB8}" srcOrd="0" destOrd="0" presId="urn:microsoft.com/office/officeart/2005/8/layout/target2"/>
    <dgm:cxn modelId="{622750F0-502A-418E-95BD-5F51A5371F2B}" type="presParOf" srcId="{4D35C9BC-C79A-4126-B684-47EDB14911B9}" destId="{51DA4DB6-9DB2-43EB-8931-CB198EAD17B8}" srcOrd="1" destOrd="0" presId="urn:microsoft.com/office/officeart/2005/8/layout/target2"/>
    <dgm:cxn modelId="{8A17EE31-1DF4-4453-9576-9E8BD2FE52B9}" type="presParOf" srcId="{51DA4DB6-9DB2-43EB-8931-CB198EAD17B8}" destId="{20917537-8ED6-4BAC-97B3-0518484F274C}" srcOrd="0" destOrd="0" presId="urn:microsoft.com/office/officeart/2005/8/layout/target2"/>
    <dgm:cxn modelId="{86DB809F-2F14-4208-90DA-B7CA4CE657F6}" type="presParOf" srcId="{D7CEAEB2-2122-4D70-AE2A-98BBBF9E8DD1}" destId="{2CC20DC4-7F50-49B6-A87E-AA70460B8375}" srcOrd="2" destOrd="0" presId="urn:microsoft.com/office/officeart/2005/8/layout/target2"/>
    <dgm:cxn modelId="{FE6609FB-4D27-484F-9204-42733A7599E5}" type="presParOf" srcId="{2CC20DC4-7F50-49B6-A87E-AA70460B8375}" destId="{F1F3302F-C8CC-4311-9C25-A3740FA66609}" srcOrd="0" destOrd="0" presId="urn:microsoft.com/office/officeart/2005/8/layout/target2"/>
    <dgm:cxn modelId="{EA8A759C-2225-49AE-AFDA-2E5D9E2F2FF9}" type="presParOf" srcId="{2CC20DC4-7F50-49B6-A87E-AA70460B8375}" destId="{523F9ECD-E03D-446B-86AE-BA6E27A55232}" srcOrd="1" destOrd="0" presId="urn:microsoft.com/office/officeart/2005/8/layout/target2"/>
    <dgm:cxn modelId="{152EF123-9986-4D90-BAB2-74FF935FE786}" type="presParOf" srcId="{523F9ECD-E03D-446B-86AE-BA6E27A55232}" destId="{D88E844E-79CB-4270-B62E-2098AFE9232F}" srcOrd="0" destOrd="0" presId="urn:microsoft.com/office/officeart/2005/8/layout/target2"/>
    <dgm:cxn modelId="{7844D107-B412-41DD-ACA2-7FCBBB1A7235}" type="presParOf" srcId="{523F9ECD-E03D-446B-86AE-BA6E27A55232}" destId="{CA110F01-25B0-40E4-ACAB-16D3541FBBDB}" srcOrd="1" destOrd="0" presId="urn:microsoft.com/office/officeart/2005/8/layout/target2"/>
    <dgm:cxn modelId="{B8DA19C5-C2DE-4AB6-B635-CD93476BF838}" type="presParOf" srcId="{523F9ECD-E03D-446B-86AE-BA6E27A55232}" destId="{BADBC161-B0D5-4821-A0B5-0F4BF83DA2EA}" srcOrd="2" destOrd="0" presId="urn:microsoft.com/office/officeart/2005/8/layout/target2"/>
    <dgm:cxn modelId="{6C265858-AADF-49CF-AF6A-AF45D8E7E490}" type="presParOf" srcId="{523F9ECD-E03D-446B-86AE-BA6E27A55232}" destId="{7CBFC396-F2D6-4F31-9B32-7726E847491C}" srcOrd="3" destOrd="0" presId="urn:microsoft.com/office/officeart/2005/8/layout/target2"/>
    <dgm:cxn modelId="{D8927531-F0DC-4CD5-9B9A-0E9ECCD9BECD}" type="presParOf" srcId="{523F9ECD-E03D-446B-86AE-BA6E27A55232}" destId="{340CDAD0-4FF5-4533-BC24-0028BA835A5E}" srcOrd="4"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848F84-0646-4A2B-8170-B7C42BA708C9}">
      <dsp:nvSpPr>
        <dsp:cNvPr id="0" name=""/>
        <dsp:cNvSpPr/>
      </dsp:nvSpPr>
      <dsp:spPr>
        <a:xfrm>
          <a:off x="0" y="0"/>
          <a:ext cx="8229600" cy="4525963"/>
        </a:xfrm>
        <a:prstGeom prst="roundRect">
          <a:avLst>
            <a:gd name="adj" fmla="val 8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3512650" numCol="1" spcCol="1270" anchor="t" anchorCtr="0">
          <a:noAutofit/>
        </a:bodyPr>
        <a:lstStyle/>
        <a:p>
          <a:pPr marL="0" lvl="0" indent="0" algn="l" defTabSz="1689100">
            <a:lnSpc>
              <a:spcPct val="90000"/>
            </a:lnSpc>
            <a:spcBef>
              <a:spcPct val="0"/>
            </a:spcBef>
            <a:spcAft>
              <a:spcPct val="35000"/>
            </a:spcAft>
            <a:buNone/>
          </a:pPr>
          <a:r>
            <a:rPr lang="en-US" sz="3800" kern="1200" dirty="0"/>
            <a:t>keyspace</a:t>
          </a:r>
        </a:p>
      </dsp:txBody>
      <dsp:txXfrm>
        <a:off x="112677" y="112677"/>
        <a:ext cx="8004246" cy="4300609"/>
      </dsp:txXfrm>
    </dsp:sp>
    <dsp:sp modelId="{8F438FAF-C577-470D-AD20-6E8C5D7B0159}">
      <dsp:nvSpPr>
        <dsp:cNvPr id="0" name=""/>
        <dsp:cNvSpPr/>
      </dsp:nvSpPr>
      <dsp:spPr>
        <a:xfrm>
          <a:off x="205740" y="1131490"/>
          <a:ext cx="1234440" cy="3168174"/>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Settings</a:t>
          </a:r>
        </a:p>
        <a:p>
          <a:pPr marL="0" lvl="0" indent="0" algn="ctr" defTabSz="933450">
            <a:lnSpc>
              <a:spcPct val="90000"/>
            </a:lnSpc>
            <a:spcBef>
              <a:spcPct val="0"/>
            </a:spcBef>
            <a:spcAft>
              <a:spcPct val="35000"/>
            </a:spcAft>
            <a:buNone/>
          </a:pPr>
          <a:r>
            <a:rPr lang="zh-CN" altLang="en-US" sz="2100" kern="1200" dirty="0"/>
            <a:t>（副本数量、</a:t>
          </a:r>
          <a:r>
            <a:rPr lang="en-US" altLang="zh-CN" sz="2100" kern="1200" dirty="0"/>
            <a:t>Hash</a:t>
          </a:r>
          <a:r>
            <a:rPr lang="zh-CN" altLang="en-US" sz="2100" kern="1200" dirty="0"/>
            <a:t>策等）</a:t>
          </a:r>
          <a:endParaRPr lang="en-US" sz="2100" kern="1200" dirty="0"/>
        </a:p>
      </dsp:txBody>
      <dsp:txXfrm>
        <a:off x="243703" y="1169453"/>
        <a:ext cx="1158514" cy="3092248"/>
      </dsp:txXfrm>
    </dsp:sp>
    <dsp:sp modelId="{95A7AE4D-4947-4201-95AB-D0B84A6B3DB8}">
      <dsp:nvSpPr>
        <dsp:cNvPr id="0" name=""/>
        <dsp:cNvSpPr/>
      </dsp:nvSpPr>
      <dsp:spPr>
        <a:xfrm>
          <a:off x="1645920" y="1131490"/>
          <a:ext cx="6377940" cy="3168174"/>
        </a:xfrm>
        <a:prstGeom prst="roundRect">
          <a:avLst>
            <a:gd name="adj" fmla="val 10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2011791" numCol="1" spcCol="1270" anchor="t" anchorCtr="0">
          <a:noAutofit/>
        </a:bodyPr>
        <a:lstStyle/>
        <a:p>
          <a:pPr marL="0" lvl="0" indent="0" algn="l" defTabSz="1689100">
            <a:lnSpc>
              <a:spcPct val="90000"/>
            </a:lnSpc>
            <a:spcBef>
              <a:spcPct val="0"/>
            </a:spcBef>
            <a:spcAft>
              <a:spcPct val="35000"/>
            </a:spcAft>
            <a:buNone/>
          </a:pPr>
          <a:r>
            <a:rPr lang="en-US" sz="3800" kern="1200" dirty="0"/>
            <a:t>column family</a:t>
          </a:r>
        </a:p>
      </dsp:txBody>
      <dsp:txXfrm>
        <a:off x="1743352" y="1228922"/>
        <a:ext cx="6183076" cy="2973310"/>
      </dsp:txXfrm>
    </dsp:sp>
    <dsp:sp modelId="{20917537-8ED6-4BAC-97B3-0518484F274C}">
      <dsp:nvSpPr>
        <dsp:cNvPr id="0" name=""/>
        <dsp:cNvSpPr/>
      </dsp:nvSpPr>
      <dsp:spPr>
        <a:xfrm>
          <a:off x="1805368" y="2240351"/>
          <a:ext cx="1275588" cy="1821700"/>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Settings</a:t>
          </a:r>
        </a:p>
        <a:p>
          <a:pPr marL="0" lvl="0" indent="0" algn="ctr" defTabSz="933450">
            <a:lnSpc>
              <a:spcPct val="90000"/>
            </a:lnSpc>
            <a:spcBef>
              <a:spcPct val="0"/>
            </a:spcBef>
            <a:spcAft>
              <a:spcPct val="35000"/>
            </a:spcAft>
            <a:buNone/>
          </a:pPr>
          <a:r>
            <a:rPr lang="zh-CN" altLang="en-US" sz="2100" kern="1200" dirty="0"/>
            <a:t>（</a:t>
          </a:r>
          <a:r>
            <a:rPr lang="en-US" altLang="zh-CN" sz="2100" kern="1200" dirty="0"/>
            <a:t>key</a:t>
          </a:r>
          <a:r>
            <a:rPr lang="zh-CN" altLang="en-US" sz="2100" kern="1200" dirty="0"/>
            <a:t>缓存等）</a:t>
          </a:r>
          <a:endParaRPr lang="en-US" sz="2100" kern="1200" dirty="0"/>
        </a:p>
      </dsp:txBody>
      <dsp:txXfrm>
        <a:off x="1844597" y="2279580"/>
        <a:ext cx="1197130" cy="1743242"/>
      </dsp:txXfrm>
    </dsp:sp>
    <dsp:sp modelId="{F1F3302F-C8CC-4311-9C25-A3740FA66609}">
      <dsp:nvSpPr>
        <dsp:cNvPr id="0" name=""/>
        <dsp:cNvSpPr/>
      </dsp:nvSpPr>
      <dsp:spPr>
        <a:xfrm>
          <a:off x="3250692" y="2262981"/>
          <a:ext cx="4567428" cy="1810385"/>
        </a:xfrm>
        <a:prstGeom prst="roundRect">
          <a:avLst>
            <a:gd name="adj" fmla="val 10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021862" numCol="1" spcCol="1270" anchor="t" anchorCtr="0">
          <a:noAutofit/>
        </a:bodyPr>
        <a:lstStyle/>
        <a:p>
          <a:pPr marL="0" lvl="0" indent="0" algn="l" defTabSz="1689100">
            <a:lnSpc>
              <a:spcPct val="90000"/>
            </a:lnSpc>
            <a:spcBef>
              <a:spcPct val="0"/>
            </a:spcBef>
            <a:spcAft>
              <a:spcPct val="35000"/>
            </a:spcAft>
            <a:buNone/>
          </a:pPr>
          <a:r>
            <a:rPr lang="en-US" sz="3800" kern="1200" dirty="0"/>
            <a:t>column</a:t>
          </a:r>
        </a:p>
      </dsp:txBody>
      <dsp:txXfrm>
        <a:off x="3306368" y="2318657"/>
        <a:ext cx="4456076" cy="1699033"/>
      </dsp:txXfrm>
    </dsp:sp>
    <dsp:sp modelId="{D88E844E-79CB-4270-B62E-2098AFE9232F}">
      <dsp:nvSpPr>
        <dsp:cNvPr id="0" name=""/>
        <dsp:cNvSpPr/>
      </dsp:nvSpPr>
      <dsp:spPr>
        <a:xfrm>
          <a:off x="3364877" y="3077654"/>
          <a:ext cx="1417396" cy="814673"/>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name</a:t>
          </a:r>
        </a:p>
      </dsp:txBody>
      <dsp:txXfrm>
        <a:off x="3389931" y="3102708"/>
        <a:ext cx="1367288" cy="764565"/>
      </dsp:txXfrm>
    </dsp:sp>
    <dsp:sp modelId="{BADBC161-B0D5-4821-A0B5-0F4BF83DA2EA}">
      <dsp:nvSpPr>
        <dsp:cNvPr id="0" name=""/>
        <dsp:cNvSpPr/>
      </dsp:nvSpPr>
      <dsp:spPr>
        <a:xfrm>
          <a:off x="4822598" y="3077654"/>
          <a:ext cx="1417396" cy="814673"/>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value</a:t>
          </a:r>
        </a:p>
      </dsp:txBody>
      <dsp:txXfrm>
        <a:off x="4847652" y="3102708"/>
        <a:ext cx="1367288" cy="764565"/>
      </dsp:txXfrm>
    </dsp:sp>
    <dsp:sp modelId="{340CDAD0-4FF5-4533-BC24-0028BA835A5E}">
      <dsp:nvSpPr>
        <dsp:cNvPr id="0" name=""/>
        <dsp:cNvSpPr/>
      </dsp:nvSpPr>
      <dsp:spPr>
        <a:xfrm>
          <a:off x="6280319" y="3077654"/>
          <a:ext cx="1417396" cy="814673"/>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timestamp</a:t>
          </a:r>
        </a:p>
      </dsp:txBody>
      <dsp:txXfrm>
        <a:off x="6305373" y="3102708"/>
        <a:ext cx="1367288" cy="764565"/>
      </dsp:txXfrm>
    </dsp:sp>
  </dsp:spTree>
</dsp:drawing>
</file>

<file path=ppt/diagrams/layout1.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073793-B1A9-F944-B78E-8C18EB1428B4}" type="datetimeFigureOut">
              <a:rPr lang="en-US" smtClean="0"/>
              <a:t>9/27/19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4C5E57-79D9-0A48-997C-A2DD698C3762}" type="slidenum">
              <a:rPr lang="en-US" smtClean="0"/>
              <a:t>‹#›</a:t>
            </a:fld>
            <a:endParaRPr lang="en-US"/>
          </a:p>
        </p:txBody>
      </p:sp>
    </p:spTree>
    <p:extLst>
      <p:ext uri="{BB962C8B-B14F-4D97-AF65-F5344CB8AC3E}">
        <p14:creationId xmlns:p14="http://schemas.microsoft.com/office/powerpoint/2010/main" val="3813872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9391D705-1CD9-6D4E-86B5-4FB6BBA448D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a:extLst>
              <a:ext uri="{FF2B5EF4-FFF2-40B4-BE49-F238E27FC236}">
                <a16:creationId xmlns:a16="http://schemas.microsoft.com/office/drawing/2014/main" id="{360509E6-D0F6-0C4D-8284-257AFDBF776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en-US" altLang="zh-CN" dirty="0"/>
              <a:t>Cassandra</a:t>
            </a:r>
            <a:r>
              <a:rPr kumimoji="0" lang="zh-CN" altLang="en-US" dirty="0"/>
              <a:t>的数据模型借鉴了谷歌</a:t>
            </a:r>
            <a:r>
              <a:rPr kumimoji="0" lang="en-US" altLang="zh-CN" dirty="0"/>
              <a:t>Bigtable</a:t>
            </a:r>
            <a:r>
              <a:rPr kumimoji="0" lang="zh-CN" altLang="en-US" dirty="0"/>
              <a:t>的设计，包括四个概念。</a:t>
            </a:r>
            <a:endParaRPr kumimoji="0" lang="en-US" altLang="zh-CN" dirty="0"/>
          </a:p>
          <a:p>
            <a:r>
              <a:rPr kumimoji="0" lang="zh-CN" altLang="en-US" dirty="0"/>
              <a:t>键空间，</a:t>
            </a:r>
            <a:r>
              <a:rPr kumimoji="0" lang="en-US" altLang="zh-CN" dirty="0" err="1"/>
              <a:t>Keyspace</a:t>
            </a:r>
            <a:r>
              <a:rPr kumimoji="0" lang="en-US" altLang="zh-CN" dirty="0"/>
              <a:t>, </a:t>
            </a:r>
            <a:r>
              <a:rPr kumimoji="0" lang="zh-CN" altLang="en-US" dirty="0"/>
              <a:t>相当于关于关系模型中的库，是最上层的命名空间；</a:t>
            </a:r>
            <a:endParaRPr kumimoji="0" lang="en-US" altLang="zh-CN" dirty="0"/>
          </a:p>
          <a:p>
            <a:r>
              <a:rPr kumimoji="0" lang="zh-CN" altLang="en-US" dirty="0"/>
              <a:t>列族</a:t>
            </a:r>
            <a:r>
              <a:rPr kumimoji="0" lang="en-US" altLang="zh-CN" dirty="0"/>
              <a:t>, </a:t>
            </a:r>
            <a:r>
              <a:rPr kumimoji="0" lang="en-US" altLang="zh-CN" dirty="0" err="1"/>
              <a:t>ColumnFamily</a:t>
            </a:r>
            <a:r>
              <a:rPr kumimoji="0" lang="zh-CN" altLang="en-US" dirty="0"/>
              <a:t>相当于关系数据库中的表，但它是稀疏表；</a:t>
            </a:r>
            <a:endParaRPr kumimoji="0" lang="en-US" altLang="zh-CN" dirty="0"/>
          </a:p>
          <a:p>
            <a:r>
              <a:rPr kumimoji="0" lang="zh-CN" altLang="en-US" dirty="0"/>
              <a:t>行，表示一个对象，存在于</a:t>
            </a:r>
            <a:r>
              <a:rPr kumimoji="0" lang="en-US" altLang="zh-CN" dirty="0" err="1"/>
              <a:t>ColumnFamily</a:t>
            </a:r>
            <a:r>
              <a:rPr kumimoji="0" lang="zh-CN" altLang="en-US" dirty="0"/>
              <a:t>中；</a:t>
            </a:r>
            <a:endParaRPr kumimoji="0" lang="en-US" altLang="zh-CN" dirty="0"/>
          </a:p>
          <a:p>
            <a:r>
              <a:rPr kumimoji="0" lang="zh-CN" altLang="en-US" dirty="0"/>
              <a:t>列，相当于属性，是存储的基本单元。</a:t>
            </a:r>
          </a:p>
        </p:txBody>
      </p:sp>
      <p:sp>
        <p:nvSpPr>
          <p:cNvPr id="27652" name="灯片编号占位符 3">
            <a:extLst>
              <a:ext uri="{FF2B5EF4-FFF2-40B4-BE49-F238E27FC236}">
                <a16:creationId xmlns:a16="http://schemas.microsoft.com/office/drawing/2014/main" id="{DF7FB83A-9571-034C-8C51-3F5F276F4BC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rbel" panose="020B0503020204020204" pitchFamily="34" charset="0"/>
                <a:ea typeface="宋体" panose="02010600030101010101" pitchFamily="2" charset="-122"/>
              </a:defRPr>
            </a:lvl1pPr>
            <a:lvl2pPr marL="742950" indent="-285750">
              <a:defRPr>
                <a:solidFill>
                  <a:schemeClr val="tx1"/>
                </a:solidFill>
                <a:latin typeface="Corbel" panose="020B0503020204020204" pitchFamily="34" charset="0"/>
                <a:ea typeface="宋体" panose="02010600030101010101" pitchFamily="2" charset="-122"/>
              </a:defRPr>
            </a:lvl2pPr>
            <a:lvl3pPr marL="1143000" indent="-228600">
              <a:defRPr>
                <a:solidFill>
                  <a:schemeClr val="tx1"/>
                </a:solidFill>
                <a:latin typeface="Corbel" panose="020B0503020204020204" pitchFamily="34" charset="0"/>
                <a:ea typeface="宋体" panose="02010600030101010101" pitchFamily="2" charset="-122"/>
              </a:defRPr>
            </a:lvl3pPr>
            <a:lvl4pPr marL="1600200" indent="-228600">
              <a:defRPr>
                <a:solidFill>
                  <a:schemeClr val="tx1"/>
                </a:solidFill>
                <a:latin typeface="Corbel" panose="020B0503020204020204" pitchFamily="34" charset="0"/>
                <a:ea typeface="宋体" panose="02010600030101010101" pitchFamily="2" charset="-122"/>
              </a:defRPr>
            </a:lvl4pPr>
            <a:lvl5pPr marL="2057400" indent="-228600">
              <a:defRPr>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rbel" panose="020B0503020204020204" pitchFamily="34" charset="0"/>
                <a:ea typeface="宋体" panose="02010600030101010101" pitchFamily="2" charset="-122"/>
              </a:defRPr>
            </a:lvl9pPr>
          </a:lstStyle>
          <a:p>
            <a:fld id="{4B9E7007-DC86-5E4A-8488-A555F34A140E}" type="slidenum">
              <a:rPr lang="en-US" altLang="zh-CN" smtClean="0">
                <a:latin typeface="Calibri" panose="020F0502020204030204" pitchFamily="34" charset="0"/>
              </a:rPr>
              <a:pPr/>
              <a:t>23</a:t>
            </a:fld>
            <a:endParaRPr lang="en-US" altLang="zh-CN">
              <a:latin typeface="Calibri" panose="020F0502020204030204" pitchFamily="34" charset="0"/>
            </a:endParaRPr>
          </a:p>
        </p:txBody>
      </p:sp>
    </p:spTree>
    <p:extLst>
      <p:ext uri="{BB962C8B-B14F-4D97-AF65-F5344CB8AC3E}">
        <p14:creationId xmlns:p14="http://schemas.microsoft.com/office/powerpoint/2010/main" val="3593131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D86055F6-D5ED-DC49-85D7-DCE81990DD8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备注占位符 2">
            <a:extLst>
              <a:ext uri="{FF2B5EF4-FFF2-40B4-BE49-F238E27FC236}">
                <a16:creationId xmlns:a16="http://schemas.microsoft.com/office/drawing/2014/main" id="{B48807B1-3409-E941-89C6-FB43349D129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Cassandra</a:t>
            </a:r>
            <a:r>
              <a:rPr lang="zh-CN" altLang="en-US" dirty="0"/>
              <a:t>主要概念之间的关系如图所示。</a:t>
            </a:r>
            <a:endParaRPr lang="en-US" altLang="zh-CN" dirty="0"/>
          </a:p>
          <a:p>
            <a:r>
              <a:rPr lang="zh-CN" altLang="en-US" dirty="0"/>
              <a:t>其中</a:t>
            </a:r>
            <a:r>
              <a:rPr lang="en-US" altLang="zh-CN" dirty="0" err="1"/>
              <a:t>Keyspace</a:t>
            </a:r>
            <a:r>
              <a:rPr lang="zh-CN" altLang="en-US" dirty="0"/>
              <a:t>中的</a:t>
            </a:r>
            <a:r>
              <a:rPr lang="en-US" altLang="zh-CN" dirty="0"/>
              <a:t>Settings</a:t>
            </a:r>
            <a:r>
              <a:rPr lang="zh-CN" altLang="en-US" dirty="0"/>
              <a:t>主要设置，副本数量、</a:t>
            </a:r>
            <a:r>
              <a:rPr lang="en-US" altLang="zh-CN" dirty="0"/>
              <a:t>Hash</a:t>
            </a:r>
            <a:r>
              <a:rPr lang="zh-CN" altLang="en-US" dirty="0"/>
              <a:t>策略等；</a:t>
            </a:r>
            <a:endParaRPr lang="en-US" altLang="zh-CN" dirty="0"/>
          </a:p>
          <a:p>
            <a:r>
              <a:rPr lang="en-US" altLang="zh-CN" dirty="0"/>
              <a:t>Column Family</a:t>
            </a:r>
            <a:r>
              <a:rPr lang="zh-CN" altLang="en-US" dirty="0"/>
              <a:t>中</a:t>
            </a:r>
            <a:r>
              <a:rPr lang="en-US" altLang="zh-CN" dirty="0"/>
              <a:t>Settings</a:t>
            </a:r>
            <a:r>
              <a:rPr lang="zh-CN" altLang="en-US" dirty="0"/>
              <a:t>主要设置</a:t>
            </a:r>
            <a:r>
              <a:rPr lang="en-US" altLang="zh-CN" dirty="0"/>
              <a:t>, </a:t>
            </a:r>
            <a:r>
              <a:rPr lang="zh-CN" altLang="en-US" dirty="0"/>
              <a:t>读修复的概率，列的排序方式（</a:t>
            </a:r>
            <a:r>
              <a:rPr lang="en-US" altLang="zh-CN" dirty="0"/>
              <a:t>String </a:t>
            </a:r>
            <a:r>
              <a:rPr lang="zh-CN" altLang="en-US" dirty="0"/>
              <a:t>还是 </a:t>
            </a:r>
            <a:r>
              <a:rPr lang="en-US" altLang="zh-CN" dirty="0" err="1"/>
              <a:t>Int</a:t>
            </a:r>
            <a:r>
              <a:rPr lang="zh-CN" altLang="en-US" dirty="0"/>
              <a:t>）等。</a:t>
            </a:r>
          </a:p>
        </p:txBody>
      </p:sp>
      <p:sp>
        <p:nvSpPr>
          <p:cNvPr id="29700" name="灯片编号占位符 3">
            <a:extLst>
              <a:ext uri="{FF2B5EF4-FFF2-40B4-BE49-F238E27FC236}">
                <a16:creationId xmlns:a16="http://schemas.microsoft.com/office/drawing/2014/main" id="{CF64CE19-0ED2-FD4F-A4E6-6EBE8F9C30A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rbel" panose="020B0503020204020204" pitchFamily="34" charset="0"/>
                <a:ea typeface="宋体" panose="02010600030101010101" pitchFamily="2" charset="-122"/>
              </a:defRPr>
            </a:lvl1pPr>
            <a:lvl2pPr marL="742950" indent="-285750">
              <a:defRPr>
                <a:solidFill>
                  <a:schemeClr val="tx1"/>
                </a:solidFill>
                <a:latin typeface="Corbel" panose="020B0503020204020204" pitchFamily="34" charset="0"/>
                <a:ea typeface="宋体" panose="02010600030101010101" pitchFamily="2" charset="-122"/>
              </a:defRPr>
            </a:lvl2pPr>
            <a:lvl3pPr marL="1143000" indent="-228600">
              <a:defRPr>
                <a:solidFill>
                  <a:schemeClr val="tx1"/>
                </a:solidFill>
                <a:latin typeface="Corbel" panose="020B0503020204020204" pitchFamily="34" charset="0"/>
                <a:ea typeface="宋体" panose="02010600030101010101" pitchFamily="2" charset="-122"/>
              </a:defRPr>
            </a:lvl3pPr>
            <a:lvl4pPr marL="1600200" indent="-228600">
              <a:defRPr>
                <a:solidFill>
                  <a:schemeClr val="tx1"/>
                </a:solidFill>
                <a:latin typeface="Corbel" panose="020B0503020204020204" pitchFamily="34" charset="0"/>
                <a:ea typeface="宋体" panose="02010600030101010101" pitchFamily="2" charset="-122"/>
              </a:defRPr>
            </a:lvl4pPr>
            <a:lvl5pPr marL="2057400" indent="-228600">
              <a:defRPr>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rbel" panose="020B0503020204020204" pitchFamily="34" charset="0"/>
                <a:ea typeface="宋体" panose="02010600030101010101" pitchFamily="2" charset="-122"/>
              </a:defRPr>
            </a:lvl9pPr>
          </a:lstStyle>
          <a:p>
            <a:fld id="{FDDBABFA-0660-F844-B49D-1CE6C9FB8C4F}" type="slidenum">
              <a:rPr lang="en-US" altLang="zh-CN" smtClean="0">
                <a:latin typeface="Calibri" panose="020F0502020204030204" pitchFamily="34" charset="0"/>
              </a:rPr>
              <a:pPr/>
              <a:t>24</a:t>
            </a:fld>
            <a:endParaRPr lang="en-US" altLang="zh-CN">
              <a:latin typeface="Calibri" panose="020F0502020204030204" pitchFamily="34" charset="0"/>
            </a:endParaRPr>
          </a:p>
        </p:txBody>
      </p:sp>
    </p:spTree>
    <p:extLst>
      <p:ext uri="{BB962C8B-B14F-4D97-AF65-F5344CB8AC3E}">
        <p14:creationId xmlns:p14="http://schemas.microsoft.com/office/powerpoint/2010/main" val="1505666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08F21-CEDD-9145-BE13-1392D47ACB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C00DB6-0F70-554A-A35E-774E5B2E52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3EE5D9-1B88-2D44-B756-340E162F7C11}"/>
              </a:ext>
            </a:extLst>
          </p:cNvPr>
          <p:cNvSpPr>
            <a:spLocks noGrp="1"/>
          </p:cNvSpPr>
          <p:nvPr>
            <p:ph type="dt" sz="half" idx="10"/>
          </p:nvPr>
        </p:nvSpPr>
        <p:spPr/>
        <p:txBody>
          <a:bodyPr/>
          <a:lstStyle/>
          <a:p>
            <a:fld id="{59A3B254-81CF-EF4E-84E0-9F4E93CF8939}" type="datetimeFigureOut">
              <a:rPr lang="en-US" smtClean="0"/>
              <a:t>9/27/19</a:t>
            </a:fld>
            <a:endParaRPr lang="en-US"/>
          </a:p>
        </p:txBody>
      </p:sp>
      <p:sp>
        <p:nvSpPr>
          <p:cNvPr id="5" name="Footer Placeholder 4">
            <a:extLst>
              <a:ext uri="{FF2B5EF4-FFF2-40B4-BE49-F238E27FC236}">
                <a16:creationId xmlns:a16="http://schemas.microsoft.com/office/drawing/2014/main" id="{F401A416-74ED-7A44-A298-4AEF1E52F9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05679C-E716-4C41-9E82-C4914EE7939C}"/>
              </a:ext>
            </a:extLst>
          </p:cNvPr>
          <p:cNvSpPr>
            <a:spLocks noGrp="1"/>
          </p:cNvSpPr>
          <p:nvPr>
            <p:ph type="sldNum" sz="quarter" idx="12"/>
          </p:nvPr>
        </p:nvSpPr>
        <p:spPr/>
        <p:txBody>
          <a:bodyPr/>
          <a:lstStyle/>
          <a:p>
            <a:fld id="{4F9C153D-A3E4-A14E-8126-E6FFD2C2E416}" type="slidenum">
              <a:rPr lang="en-US" smtClean="0"/>
              <a:t>‹#›</a:t>
            </a:fld>
            <a:endParaRPr lang="en-US"/>
          </a:p>
        </p:txBody>
      </p:sp>
    </p:spTree>
    <p:extLst>
      <p:ext uri="{BB962C8B-B14F-4D97-AF65-F5344CB8AC3E}">
        <p14:creationId xmlns:p14="http://schemas.microsoft.com/office/powerpoint/2010/main" val="3634862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C4B2C-6733-C34B-A16A-14CD8BF73D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C82CC9-59DF-F545-A847-F5EC2D92C37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854E2A-5040-8149-BB33-C1EBF66A6FF6}"/>
              </a:ext>
            </a:extLst>
          </p:cNvPr>
          <p:cNvSpPr>
            <a:spLocks noGrp="1"/>
          </p:cNvSpPr>
          <p:nvPr>
            <p:ph type="dt" sz="half" idx="10"/>
          </p:nvPr>
        </p:nvSpPr>
        <p:spPr/>
        <p:txBody>
          <a:bodyPr/>
          <a:lstStyle/>
          <a:p>
            <a:fld id="{59A3B254-81CF-EF4E-84E0-9F4E93CF8939}" type="datetimeFigureOut">
              <a:rPr lang="en-US" smtClean="0"/>
              <a:t>9/27/19</a:t>
            </a:fld>
            <a:endParaRPr lang="en-US"/>
          </a:p>
        </p:txBody>
      </p:sp>
      <p:sp>
        <p:nvSpPr>
          <p:cNvPr id="5" name="Footer Placeholder 4">
            <a:extLst>
              <a:ext uri="{FF2B5EF4-FFF2-40B4-BE49-F238E27FC236}">
                <a16:creationId xmlns:a16="http://schemas.microsoft.com/office/drawing/2014/main" id="{45F6FC4C-8462-554C-BF86-BFE190AB89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521DF8-0E02-954B-BA7F-62169526E595}"/>
              </a:ext>
            </a:extLst>
          </p:cNvPr>
          <p:cNvSpPr>
            <a:spLocks noGrp="1"/>
          </p:cNvSpPr>
          <p:nvPr>
            <p:ph type="sldNum" sz="quarter" idx="12"/>
          </p:nvPr>
        </p:nvSpPr>
        <p:spPr/>
        <p:txBody>
          <a:bodyPr/>
          <a:lstStyle/>
          <a:p>
            <a:fld id="{4F9C153D-A3E4-A14E-8126-E6FFD2C2E416}" type="slidenum">
              <a:rPr lang="en-US" smtClean="0"/>
              <a:t>‹#›</a:t>
            </a:fld>
            <a:endParaRPr lang="en-US"/>
          </a:p>
        </p:txBody>
      </p:sp>
    </p:spTree>
    <p:extLst>
      <p:ext uri="{BB962C8B-B14F-4D97-AF65-F5344CB8AC3E}">
        <p14:creationId xmlns:p14="http://schemas.microsoft.com/office/powerpoint/2010/main" val="720172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54970D-5BBF-BC41-BA09-84660CFD4E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59C0D1-9AEC-6445-9B4F-974DE1C2C44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152584-7FFC-7A40-BA5B-6DB3FA8B2EE0}"/>
              </a:ext>
            </a:extLst>
          </p:cNvPr>
          <p:cNvSpPr>
            <a:spLocks noGrp="1"/>
          </p:cNvSpPr>
          <p:nvPr>
            <p:ph type="dt" sz="half" idx="10"/>
          </p:nvPr>
        </p:nvSpPr>
        <p:spPr/>
        <p:txBody>
          <a:bodyPr/>
          <a:lstStyle/>
          <a:p>
            <a:fld id="{59A3B254-81CF-EF4E-84E0-9F4E93CF8939}" type="datetimeFigureOut">
              <a:rPr lang="en-US" smtClean="0"/>
              <a:t>9/27/19</a:t>
            </a:fld>
            <a:endParaRPr lang="en-US"/>
          </a:p>
        </p:txBody>
      </p:sp>
      <p:sp>
        <p:nvSpPr>
          <p:cNvPr id="5" name="Footer Placeholder 4">
            <a:extLst>
              <a:ext uri="{FF2B5EF4-FFF2-40B4-BE49-F238E27FC236}">
                <a16:creationId xmlns:a16="http://schemas.microsoft.com/office/drawing/2014/main" id="{A6CA3E68-6D24-9A46-9E70-FD89ADC4F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AE26EE-C960-EB42-906C-289EEE3FB557}"/>
              </a:ext>
            </a:extLst>
          </p:cNvPr>
          <p:cNvSpPr>
            <a:spLocks noGrp="1"/>
          </p:cNvSpPr>
          <p:nvPr>
            <p:ph type="sldNum" sz="quarter" idx="12"/>
          </p:nvPr>
        </p:nvSpPr>
        <p:spPr/>
        <p:txBody>
          <a:bodyPr/>
          <a:lstStyle/>
          <a:p>
            <a:fld id="{4F9C153D-A3E4-A14E-8126-E6FFD2C2E416}" type="slidenum">
              <a:rPr lang="en-US" smtClean="0"/>
              <a:t>‹#›</a:t>
            </a:fld>
            <a:endParaRPr lang="en-US"/>
          </a:p>
        </p:txBody>
      </p:sp>
    </p:spTree>
    <p:extLst>
      <p:ext uri="{BB962C8B-B14F-4D97-AF65-F5344CB8AC3E}">
        <p14:creationId xmlns:p14="http://schemas.microsoft.com/office/powerpoint/2010/main" val="1074996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29257-2454-DC43-ACEC-1A804FA42D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975316-F5A3-454B-B6E3-E2997D89214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E6B59A-D68F-6845-A72E-9F22C1E74CAA}"/>
              </a:ext>
            </a:extLst>
          </p:cNvPr>
          <p:cNvSpPr>
            <a:spLocks noGrp="1"/>
          </p:cNvSpPr>
          <p:nvPr>
            <p:ph type="dt" sz="half" idx="10"/>
          </p:nvPr>
        </p:nvSpPr>
        <p:spPr/>
        <p:txBody>
          <a:bodyPr/>
          <a:lstStyle/>
          <a:p>
            <a:fld id="{59A3B254-81CF-EF4E-84E0-9F4E93CF8939}" type="datetimeFigureOut">
              <a:rPr lang="en-US" smtClean="0"/>
              <a:t>9/27/19</a:t>
            </a:fld>
            <a:endParaRPr lang="en-US"/>
          </a:p>
        </p:txBody>
      </p:sp>
      <p:sp>
        <p:nvSpPr>
          <p:cNvPr id="5" name="Footer Placeholder 4">
            <a:extLst>
              <a:ext uri="{FF2B5EF4-FFF2-40B4-BE49-F238E27FC236}">
                <a16:creationId xmlns:a16="http://schemas.microsoft.com/office/drawing/2014/main" id="{E298039D-5BBF-E24B-B145-B67BD839C6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DAC1C6-425E-4B47-AE0D-564499D4BFE8}"/>
              </a:ext>
            </a:extLst>
          </p:cNvPr>
          <p:cNvSpPr>
            <a:spLocks noGrp="1"/>
          </p:cNvSpPr>
          <p:nvPr>
            <p:ph type="sldNum" sz="quarter" idx="12"/>
          </p:nvPr>
        </p:nvSpPr>
        <p:spPr/>
        <p:txBody>
          <a:bodyPr/>
          <a:lstStyle/>
          <a:p>
            <a:fld id="{4F9C153D-A3E4-A14E-8126-E6FFD2C2E416}" type="slidenum">
              <a:rPr lang="en-US" smtClean="0"/>
              <a:t>‹#›</a:t>
            </a:fld>
            <a:endParaRPr lang="en-US"/>
          </a:p>
        </p:txBody>
      </p:sp>
    </p:spTree>
    <p:extLst>
      <p:ext uri="{BB962C8B-B14F-4D97-AF65-F5344CB8AC3E}">
        <p14:creationId xmlns:p14="http://schemas.microsoft.com/office/powerpoint/2010/main" val="53600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FCFE6-D66F-FC47-B936-E320E58BBC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E1C2E2-3E3B-084A-A1C9-334273E086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FC1467C-E2E1-3A45-889A-4C838DDCFFF9}"/>
              </a:ext>
            </a:extLst>
          </p:cNvPr>
          <p:cNvSpPr>
            <a:spLocks noGrp="1"/>
          </p:cNvSpPr>
          <p:nvPr>
            <p:ph type="dt" sz="half" idx="10"/>
          </p:nvPr>
        </p:nvSpPr>
        <p:spPr/>
        <p:txBody>
          <a:bodyPr/>
          <a:lstStyle/>
          <a:p>
            <a:fld id="{59A3B254-81CF-EF4E-84E0-9F4E93CF8939}" type="datetimeFigureOut">
              <a:rPr lang="en-US" smtClean="0"/>
              <a:t>9/27/19</a:t>
            </a:fld>
            <a:endParaRPr lang="en-US"/>
          </a:p>
        </p:txBody>
      </p:sp>
      <p:sp>
        <p:nvSpPr>
          <p:cNvPr id="5" name="Footer Placeholder 4">
            <a:extLst>
              <a:ext uri="{FF2B5EF4-FFF2-40B4-BE49-F238E27FC236}">
                <a16:creationId xmlns:a16="http://schemas.microsoft.com/office/drawing/2014/main" id="{CC9B457F-DBA7-C84D-918A-535F9C4289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FDE0CD-6C7D-6C45-BC48-B49718F640AF}"/>
              </a:ext>
            </a:extLst>
          </p:cNvPr>
          <p:cNvSpPr>
            <a:spLocks noGrp="1"/>
          </p:cNvSpPr>
          <p:nvPr>
            <p:ph type="sldNum" sz="quarter" idx="12"/>
          </p:nvPr>
        </p:nvSpPr>
        <p:spPr/>
        <p:txBody>
          <a:bodyPr/>
          <a:lstStyle/>
          <a:p>
            <a:fld id="{4F9C153D-A3E4-A14E-8126-E6FFD2C2E416}" type="slidenum">
              <a:rPr lang="en-US" smtClean="0"/>
              <a:t>‹#›</a:t>
            </a:fld>
            <a:endParaRPr lang="en-US"/>
          </a:p>
        </p:txBody>
      </p:sp>
    </p:spTree>
    <p:extLst>
      <p:ext uri="{BB962C8B-B14F-4D97-AF65-F5344CB8AC3E}">
        <p14:creationId xmlns:p14="http://schemas.microsoft.com/office/powerpoint/2010/main" val="2332553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EAC0E-F263-7944-9C13-CBA7FDB067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22425B-1ED7-B642-8EAB-85E2F7B2FF0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E852AC-290E-D64A-BC9F-C32B15AE204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45C98F-3899-C54E-85C5-B6A646F68795}"/>
              </a:ext>
            </a:extLst>
          </p:cNvPr>
          <p:cNvSpPr>
            <a:spLocks noGrp="1"/>
          </p:cNvSpPr>
          <p:nvPr>
            <p:ph type="dt" sz="half" idx="10"/>
          </p:nvPr>
        </p:nvSpPr>
        <p:spPr/>
        <p:txBody>
          <a:bodyPr/>
          <a:lstStyle/>
          <a:p>
            <a:fld id="{59A3B254-81CF-EF4E-84E0-9F4E93CF8939}" type="datetimeFigureOut">
              <a:rPr lang="en-US" smtClean="0"/>
              <a:t>9/27/19</a:t>
            </a:fld>
            <a:endParaRPr lang="en-US"/>
          </a:p>
        </p:txBody>
      </p:sp>
      <p:sp>
        <p:nvSpPr>
          <p:cNvPr id="6" name="Footer Placeholder 5">
            <a:extLst>
              <a:ext uri="{FF2B5EF4-FFF2-40B4-BE49-F238E27FC236}">
                <a16:creationId xmlns:a16="http://schemas.microsoft.com/office/drawing/2014/main" id="{F17EAFE6-FB23-014B-A598-B8D52AF9A5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6BD72D-73D5-3B4D-87A1-A10AFC1860A6}"/>
              </a:ext>
            </a:extLst>
          </p:cNvPr>
          <p:cNvSpPr>
            <a:spLocks noGrp="1"/>
          </p:cNvSpPr>
          <p:nvPr>
            <p:ph type="sldNum" sz="quarter" idx="12"/>
          </p:nvPr>
        </p:nvSpPr>
        <p:spPr/>
        <p:txBody>
          <a:bodyPr/>
          <a:lstStyle/>
          <a:p>
            <a:fld id="{4F9C153D-A3E4-A14E-8126-E6FFD2C2E416}" type="slidenum">
              <a:rPr lang="en-US" smtClean="0"/>
              <a:t>‹#›</a:t>
            </a:fld>
            <a:endParaRPr lang="en-US"/>
          </a:p>
        </p:txBody>
      </p:sp>
    </p:spTree>
    <p:extLst>
      <p:ext uri="{BB962C8B-B14F-4D97-AF65-F5344CB8AC3E}">
        <p14:creationId xmlns:p14="http://schemas.microsoft.com/office/powerpoint/2010/main" val="2388448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2F9DB-4BBC-3A4F-8D4A-FB742CCCDF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DA5EBF-83F1-9C42-8E1F-AA89A50DB4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E7784ED-A6B0-AB4E-A3C5-59A08CE6249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9C8B3C-C26B-1A48-920E-EA917B975A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7CAC9BF-3142-4E47-B408-02961801E9C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7CE48A-0E34-8244-81DE-B3F04234082E}"/>
              </a:ext>
            </a:extLst>
          </p:cNvPr>
          <p:cNvSpPr>
            <a:spLocks noGrp="1"/>
          </p:cNvSpPr>
          <p:nvPr>
            <p:ph type="dt" sz="half" idx="10"/>
          </p:nvPr>
        </p:nvSpPr>
        <p:spPr/>
        <p:txBody>
          <a:bodyPr/>
          <a:lstStyle/>
          <a:p>
            <a:fld id="{59A3B254-81CF-EF4E-84E0-9F4E93CF8939}" type="datetimeFigureOut">
              <a:rPr lang="en-US" smtClean="0"/>
              <a:t>9/27/19</a:t>
            </a:fld>
            <a:endParaRPr lang="en-US"/>
          </a:p>
        </p:txBody>
      </p:sp>
      <p:sp>
        <p:nvSpPr>
          <p:cNvPr id="8" name="Footer Placeholder 7">
            <a:extLst>
              <a:ext uri="{FF2B5EF4-FFF2-40B4-BE49-F238E27FC236}">
                <a16:creationId xmlns:a16="http://schemas.microsoft.com/office/drawing/2014/main" id="{54BCF011-9E41-D44C-9807-CB048A3C41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9CCE27-64DC-2649-A099-C0CC4E0C7FD8}"/>
              </a:ext>
            </a:extLst>
          </p:cNvPr>
          <p:cNvSpPr>
            <a:spLocks noGrp="1"/>
          </p:cNvSpPr>
          <p:nvPr>
            <p:ph type="sldNum" sz="quarter" idx="12"/>
          </p:nvPr>
        </p:nvSpPr>
        <p:spPr/>
        <p:txBody>
          <a:bodyPr/>
          <a:lstStyle/>
          <a:p>
            <a:fld id="{4F9C153D-A3E4-A14E-8126-E6FFD2C2E416}" type="slidenum">
              <a:rPr lang="en-US" smtClean="0"/>
              <a:t>‹#›</a:t>
            </a:fld>
            <a:endParaRPr lang="en-US"/>
          </a:p>
        </p:txBody>
      </p:sp>
    </p:spTree>
    <p:extLst>
      <p:ext uri="{BB962C8B-B14F-4D97-AF65-F5344CB8AC3E}">
        <p14:creationId xmlns:p14="http://schemas.microsoft.com/office/powerpoint/2010/main" val="2264773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11A3-F529-8B43-AB8C-39CEF7CAC8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8AF506-6535-6946-831B-7ABD090150E9}"/>
              </a:ext>
            </a:extLst>
          </p:cNvPr>
          <p:cNvSpPr>
            <a:spLocks noGrp="1"/>
          </p:cNvSpPr>
          <p:nvPr>
            <p:ph type="dt" sz="half" idx="10"/>
          </p:nvPr>
        </p:nvSpPr>
        <p:spPr/>
        <p:txBody>
          <a:bodyPr/>
          <a:lstStyle/>
          <a:p>
            <a:fld id="{59A3B254-81CF-EF4E-84E0-9F4E93CF8939}" type="datetimeFigureOut">
              <a:rPr lang="en-US" smtClean="0"/>
              <a:t>9/27/19</a:t>
            </a:fld>
            <a:endParaRPr lang="en-US"/>
          </a:p>
        </p:txBody>
      </p:sp>
      <p:sp>
        <p:nvSpPr>
          <p:cNvPr id="4" name="Footer Placeholder 3">
            <a:extLst>
              <a:ext uri="{FF2B5EF4-FFF2-40B4-BE49-F238E27FC236}">
                <a16:creationId xmlns:a16="http://schemas.microsoft.com/office/drawing/2014/main" id="{A516DAEA-B856-F445-A596-CFADDDFAD9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B12995-82A8-0B46-AF36-23A3487F0404}"/>
              </a:ext>
            </a:extLst>
          </p:cNvPr>
          <p:cNvSpPr>
            <a:spLocks noGrp="1"/>
          </p:cNvSpPr>
          <p:nvPr>
            <p:ph type="sldNum" sz="quarter" idx="12"/>
          </p:nvPr>
        </p:nvSpPr>
        <p:spPr/>
        <p:txBody>
          <a:bodyPr/>
          <a:lstStyle/>
          <a:p>
            <a:fld id="{4F9C153D-A3E4-A14E-8126-E6FFD2C2E416}" type="slidenum">
              <a:rPr lang="en-US" smtClean="0"/>
              <a:t>‹#›</a:t>
            </a:fld>
            <a:endParaRPr lang="en-US"/>
          </a:p>
        </p:txBody>
      </p:sp>
    </p:spTree>
    <p:extLst>
      <p:ext uri="{BB962C8B-B14F-4D97-AF65-F5344CB8AC3E}">
        <p14:creationId xmlns:p14="http://schemas.microsoft.com/office/powerpoint/2010/main" val="295563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1F17F3-26A6-464A-8CE0-666E2ECC3D43}"/>
              </a:ext>
            </a:extLst>
          </p:cNvPr>
          <p:cNvSpPr>
            <a:spLocks noGrp="1"/>
          </p:cNvSpPr>
          <p:nvPr>
            <p:ph type="dt" sz="half" idx="10"/>
          </p:nvPr>
        </p:nvSpPr>
        <p:spPr/>
        <p:txBody>
          <a:bodyPr/>
          <a:lstStyle/>
          <a:p>
            <a:fld id="{59A3B254-81CF-EF4E-84E0-9F4E93CF8939}" type="datetimeFigureOut">
              <a:rPr lang="en-US" smtClean="0"/>
              <a:t>9/27/19</a:t>
            </a:fld>
            <a:endParaRPr lang="en-US"/>
          </a:p>
        </p:txBody>
      </p:sp>
      <p:sp>
        <p:nvSpPr>
          <p:cNvPr id="3" name="Footer Placeholder 2">
            <a:extLst>
              <a:ext uri="{FF2B5EF4-FFF2-40B4-BE49-F238E27FC236}">
                <a16:creationId xmlns:a16="http://schemas.microsoft.com/office/drawing/2014/main" id="{330CD95B-B19B-CC42-B712-7548309100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1F96A1-FB52-3344-8548-2CACFCFA5B85}"/>
              </a:ext>
            </a:extLst>
          </p:cNvPr>
          <p:cNvSpPr>
            <a:spLocks noGrp="1"/>
          </p:cNvSpPr>
          <p:nvPr>
            <p:ph type="sldNum" sz="quarter" idx="12"/>
          </p:nvPr>
        </p:nvSpPr>
        <p:spPr/>
        <p:txBody>
          <a:bodyPr/>
          <a:lstStyle/>
          <a:p>
            <a:fld id="{4F9C153D-A3E4-A14E-8126-E6FFD2C2E416}" type="slidenum">
              <a:rPr lang="en-US" smtClean="0"/>
              <a:t>‹#›</a:t>
            </a:fld>
            <a:endParaRPr lang="en-US"/>
          </a:p>
        </p:txBody>
      </p:sp>
    </p:spTree>
    <p:extLst>
      <p:ext uri="{BB962C8B-B14F-4D97-AF65-F5344CB8AC3E}">
        <p14:creationId xmlns:p14="http://schemas.microsoft.com/office/powerpoint/2010/main" val="968573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1284B-95B1-2946-8984-2CCEB958D4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98BDEF-E637-FE47-BABA-C5F3DD9F6C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B401CD-5D2F-1444-A3A4-103F868ABD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F27B0F5-7293-E04A-BBA9-5089E771DF58}"/>
              </a:ext>
            </a:extLst>
          </p:cNvPr>
          <p:cNvSpPr>
            <a:spLocks noGrp="1"/>
          </p:cNvSpPr>
          <p:nvPr>
            <p:ph type="dt" sz="half" idx="10"/>
          </p:nvPr>
        </p:nvSpPr>
        <p:spPr/>
        <p:txBody>
          <a:bodyPr/>
          <a:lstStyle/>
          <a:p>
            <a:fld id="{59A3B254-81CF-EF4E-84E0-9F4E93CF8939}" type="datetimeFigureOut">
              <a:rPr lang="en-US" smtClean="0"/>
              <a:t>9/27/19</a:t>
            </a:fld>
            <a:endParaRPr lang="en-US"/>
          </a:p>
        </p:txBody>
      </p:sp>
      <p:sp>
        <p:nvSpPr>
          <p:cNvPr id="6" name="Footer Placeholder 5">
            <a:extLst>
              <a:ext uri="{FF2B5EF4-FFF2-40B4-BE49-F238E27FC236}">
                <a16:creationId xmlns:a16="http://schemas.microsoft.com/office/drawing/2014/main" id="{BC07EDA1-3E85-4E45-B7B5-C82D4B7EA3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05B8D3-E8FB-5041-8B38-6F2B4F559F8D}"/>
              </a:ext>
            </a:extLst>
          </p:cNvPr>
          <p:cNvSpPr>
            <a:spLocks noGrp="1"/>
          </p:cNvSpPr>
          <p:nvPr>
            <p:ph type="sldNum" sz="quarter" idx="12"/>
          </p:nvPr>
        </p:nvSpPr>
        <p:spPr/>
        <p:txBody>
          <a:bodyPr/>
          <a:lstStyle/>
          <a:p>
            <a:fld id="{4F9C153D-A3E4-A14E-8126-E6FFD2C2E416}" type="slidenum">
              <a:rPr lang="en-US" smtClean="0"/>
              <a:t>‹#›</a:t>
            </a:fld>
            <a:endParaRPr lang="en-US"/>
          </a:p>
        </p:txBody>
      </p:sp>
    </p:spTree>
    <p:extLst>
      <p:ext uri="{BB962C8B-B14F-4D97-AF65-F5344CB8AC3E}">
        <p14:creationId xmlns:p14="http://schemas.microsoft.com/office/powerpoint/2010/main" val="953205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22023-738C-1A48-A6B3-58C4DA9EB5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C360F9-5EAF-1E4E-908E-EA54CDA200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CAEF66-7660-6F4F-BAEF-705A31259C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1CAA711-FB4F-D546-A5F2-5B03F69E4681}"/>
              </a:ext>
            </a:extLst>
          </p:cNvPr>
          <p:cNvSpPr>
            <a:spLocks noGrp="1"/>
          </p:cNvSpPr>
          <p:nvPr>
            <p:ph type="dt" sz="half" idx="10"/>
          </p:nvPr>
        </p:nvSpPr>
        <p:spPr/>
        <p:txBody>
          <a:bodyPr/>
          <a:lstStyle/>
          <a:p>
            <a:fld id="{59A3B254-81CF-EF4E-84E0-9F4E93CF8939}" type="datetimeFigureOut">
              <a:rPr lang="en-US" smtClean="0"/>
              <a:t>9/27/19</a:t>
            </a:fld>
            <a:endParaRPr lang="en-US"/>
          </a:p>
        </p:txBody>
      </p:sp>
      <p:sp>
        <p:nvSpPr>
          <p:cNvPr id="6" name="Footer Placeholder 5">
            <a:extLst>
              <a:ext uri="{FF2B5EF4-FFF2-40B4-BE49-F238E27FC236}">
                <a16:creationId xmlns:a16="http://schemas.microsoft.com/office/drawing/2014/main" id="{45F032CD-4BAC-2048-B5B0-2FD07835AF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42F4C6-06E0-A249-8CDE-F5AF09AAD4A9}"/>
              </a:ext>
            </a:extLst>
          </p:cNvPr>
          <p:cNvSpPr>
            <a:spLocks noGrp="1"/>
          </p:cNvSpPr>
          <p:nvPr>
            <p:ph type="sldNum" sz="quarter" idx="12"/>
          </p:nvPr>
        </p:nvSpPr>
        <p:spPr/>
        <p:txBody>
          <a:bodyPr/>
          <a:lstStyle/>
          <a:p>
            <a:fld id="{4F9C153D-A3E4-A14E-8126-E6FFD2C2E416}" type="slidenum">
              <a:rPr lang="en-US" smtClean="0"/>
              <a:t>‹#›</a:t>
            </a:fld>
            <a:endParaRPr lang="en-US"/>
          </a:p>
        </p:txBody>
      </p:sp>
    </p:spTree>
    <p:extLst>
      <p:ext uri="{BB962C8B-B14F-4D97-AF65-F5344CB8AC3E}">
        <p14:creationId xmlns:p14="http://schemas.microsoft.com/office/powerpoint/2010/main" val="4286494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461A07-C87B-8841-9A59-83228AE5B4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48A6E8-D7BD-6A4C-9EA2-D4FBF6D589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2E0618-0736-2546-8E98-59781A8009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A3B254-81CF-EF4E-84E0-9F4E93CF8939}" type="datetimeFigureOut">
              <a:rPr lang="en-US" smtClean="0"/>
              <a:t>9/27/19</a:t>
            </a:fld>
            <a:endParaRPr lang="en-US"/>
          </a:p>
        </p:txBody>
      </p:sp>
      <p:sp>
        <p:nvSpPr>
          <p:cNvPr id="5" name="Footer Placeholder 4">
            <a:extLst>
              <a:ext uri="{FF2B5EF4-FFF2-40B4-BE49-F238E27FC236}">
                <a16:creationId xmlns:a16="http://schemas.microsoft.com/office/drawing/2014/main" id="{B100F171-EFD1-AA48-B375-1F60741610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1F3E1F-73DD-B14E-9EB5-4FF993386D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9C153D-A3E4-A14E-8126-E6FFD2C2E416}" type="slidenum">
              <a:rPr lang="en-US" smtClean="0"/>
              <a:t>‹#›</a:t>
            </a:fld>
            <a:endParaRPr lang="en-US"/>
          </a:p>
        </p:txBody>
      </p:sp>
    </p:spTree>
    <p:extLst>
      <p:ext uri="{BB962C8B-B14F-4D97-AF65-F5344CB8AC3E}">
        <p14:creationId xmlns:p14="http://schemas.microsoft.com/office/powerpoint/2010/main" val="1552853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F3F8B-88BA-E54B-A1E3-840BCFEDDD9A}"/>
              </a:ext>
            </a:extLst>
          </p:cNvPr>
          <p:cNvSpPr>
            <a:spLocks noGrp="1"/>
          </p:cNvSpPr>
          <p:nvPr>
            <p:ph type="ctrTitle"/>
          </p:nvPr>
        </p:nvSpPr>
        <p:spPr/>
        <p:txBody>
          <a:bodyPr/>
          <a:lstStyle/>
          <a:p>
            <a:r>
              <a:rPr lang="zh-CN" altLang="en-US" dirty="0"/>
              <a:t>云数据管理</a:t>
            </a:r>
            <a:r>
              <a:rPr lang="en-US" altLang="zh-CN" dirty="0"/>
              <a:t>1</a:t>
            </a:r>
            <a:r>
              <a:rPr lang="zh-CN" altLang="en-US" dirty="0"/>
              <a:t> 大作业</a:t>
            </a:r>
            <a:endParaRPr lang="en-US" dirty="0"/>
          </a:p>
        </p:txBody>
      </p:sp>
      <p:sp>
        <p:nvSpPr>
          <p:cNvPr id="3" name="Subtitle 2">
            <a:extLst>
              <a:ext uri="{FF2B5EF4-FFF2-40B4-BE49-F238E27FC236}">
                <a16:creationId xmlns:a16="http://schemas.microsoft.com/office/drawing/2014/main" id="{9B156B15-BF8C-684A-AEDD-14F09932FC0E}"/>
              </a:ext>
            </a:extLst>
          </p:cNvPr>
          <p:cNvSpPr>
            <a:spLocks noGrp="1"/>
          </p:cNvSpPr>
          <p:nvPr>
            <p:ph type="subTitle" idx="1"/>
          </p:nvPr>
        </p:nvSpPr>
        <p:spPr/>
        <p:txBody>
          <a:bodyPr/>
          <a:lstStyle/>
          <a:p>
            <a:r>
              <a:rPr lang="en-US" altLang="zh-CN" dirty="0"/>
              <a:t>2019</a:t>
            </a:r>
            <a:r>
              <a:rPr lang="zh-CN" altLang="en-US" dirty="0"/>
              <a:t>年</a:t>
            </a:r>
            <a:r>
              <a:rPr lang="en-US" altLang="zh-CN" dirty="0"/>
              <a:t>9</a:t>
            </a:r>
            <a:r>
              <a:rPr lang="zh-CN" altLang="en-US" dirty="0"/>
              <a:t>月</a:t>
            </a:r>
            <a:r>
              <a:rPr lang="en-US" altLang="zh-CN" dirty="0"/>
              <a:t>27</a:t>
            </a:r>
            <a:r>
              <a:rPr lang="zh-CN" altLang="en-US" dirty="0"/>
              <a:t>日</a:t>
            </a:r>
            <a:endParaRPr lang="en-US" dirty="0"/>
          </a:p>
        </p:txBody>
      </p:sp>
    </p:spTree>
    <p:extLst>
      <p:ext uri="{BB962C8B-B14F-4D97-AF65-F5344CB8AC3E}">
        <p14:creationId xmlns:p14="http://schemas.microsoft.com/office/powerpoint/2010/main" val="1810913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9DCE-91BD-9441-992A-60044689B1C2}"/>
              </a:ext>
            </a:extLst>
          </p:cNvPr>
          <p:cNvSpPr>
            <a:spLocks noGrp="1"/>
          </p:cNvSpPr>
          <p:nvPr>
            <p:ph type="title"/>
          </p:nvPr>
        </p:nvSpPr>
        <p:spPr/>
        <p:txBody>
          <a:bodyPr/>
          <a:lstStyle/>
          <a:p>
            <a:r>
              <a:rPr lang="zh-CN" altLang="en-US" dirty="0"/>
              <a:t>大数据工具软件介绍：</a:t>
            </a:r>
            <a:r>
              <a:rPr lang="en-US" altLang="zh-CN" dirty="0"/>
              <a:t>HDFS</a:t>
            </a:r>
            <a:endParaRPr lang="en-US" dirty="0"/>
          </a:p>
        </p:txBody>
      </p:sp>
      <p:sp>
        <p:nvSpPr>
          <p:cNvPr id="3" name="Content Placeholder 2">
            <a:extLst>
              <a:ext uri="{FF2B5EF4-FFF2-40B4-BE49-F238E27FC236}">
                <a16:creationId xmlns:a16="http://schemas.microsoft.com/office/drawing/2014/main" id="{B91177E0-566A-634B-AD0B-868F169360D0}"/>
              </a:ext>
            </a:extLst>
          </p:cNvPr>
          <p:cNvSpPr>
            <a:spLocks noGrp="1"/>
          </p:cNvSpPr>
          <p:nvPr>
            <p:ph idx="1"/>
          </p:nvPr>
        </p:nvSpPr>
        <p:spPr/>
        <p:txBody>
          <a:bodyPr/>
          <a:lstStyle/>
          <a:p>
            <a:r>
              <a:rPr lang="zh-CN" altLang="en-US" dirty="0"/>
              <a:t>基本架构：</a:t>
            </a:r>
            <a:endParaRPr lang="en-US" altLang="zh-CN" dirty="0"/>
          </a:p>
          <a:p>
            <a:pPr lvl="1"/>
            <a:r>
              <a:rPr lang="zh-CN" altLang="en-US" dirty="0"/>
              <a:t>副本</a:t>
            </a:r>
            <a:endParaRPr lang="en-US" altLang="zh-CN" dirty="0"/>
          </a:p>
          <a:p>
            <a:pPr lvl="2"/>
            <a:r>
              <a:rPr lang="en-US" altLang="zh-CN" dirty="0"/>
              <a:t>HDFS</a:t>
            </a:r>
            <a:r>
              <a:rPr lang="zh-CN" altLang="en-US" dirty="0"/>
              <a:t>为了容错，会将存起来的数据都存几个副本</a:t>
            </a:r>
            <a:endParaRPr lang="en-US" altLang="zh-CN" dirty="0"/>
          </a:p>
          <a:p>
            <a:pPr lvl="2"/>
            <a:r>
              <a:rPr lang="en-US" altLang="zh-CN" dirty="0" err="1"/>
              <a:t>Namenode</a:t>
            </a:r>
            <a:r>
              <a:rPr lang="zh-CN" altLang="en-US" dirty="0"/>
              <a:t>做出有关于副本的所有决定，每隔一段时间</a:t>
            </a:r>
            <a:r>
              <a:rPr lang="en-US" altLang="zh-CN" dirty="0" err="1"/>
              <a:t>Namenode</a:t>
            </a:r>
            <a:r>
              <a:rPr lang="zh-CN" altLang="en-US" dirty="0"/>
              <a:t>从所有</a:t>
            </a:r>
            <a:r>
              <a:rPr lang="en-US" altLang="zh-CN" dirty="0" err="1"/>
              <a:t>Datanode</a:t>
            </a:r>
            <a:r>
              <a:rPr lang="zh-CN" altLang="en-US" dirty="0"/>
              <a:t>中收集</a:t>
            </a:r>
            <a:r>
              <a:rPr lang="en-US" altLang="zh-CN" dirty="0"/>
              <a:t>Heartbeat</a:t>
            </a:r>
            <a:r>
              <a:rPr lang="zh-CN" altLang="en-US" dirty="0"/>
              <a:t>和</a:t>
            </a:r>
            <a:r>
              <a:rPr lang="en-US" altLang="zh-CN" dirty="0" err="1"/>
              <a:t>Blockreport</a:t>
            </a:r>
            <a:r>
              <a:rPr lang="zh-CN" altLang="en-US" dirty="0"/>
              <a:t>，</a:t>
            </a:r>
            <a:r>
              <a:rPr lang="en-US" altLang="zh-CN" dirty="0"/>
              <a:t>Heartbeat</a:t>
            </a:r>
            <a:r>
              <a:rPr lang="zh-CN" altLang="en-US" dirty="0"/>
              <a:t>确认节点还正常工作，</a:t>
            </a:r>
            <a:r>
              <a:rPr lang="en-US" altLang="zh-CN" dirty="0" err="1"/>
              <a:t>Blockreport</a:t>
            </a:r>
            <a:r>
              <a:rPr lang="zh-CN" altLang="en-US" dirty="0"/>
              <a:t>即此节点中存储的所有</a:t>
            </a:r>
            <a:r>
              <a:rPr lang="en-US" altLang="zh-CN" dirty="0"/>
              <a:t>block</a:t>
            </a:r>
            <a:r>
              <a:rPr lang="zh-CN" altLang="en-US" dirty="0"/>
              <a:t>的信息</a:t>
            </a:r>
            <a:endParaRPr lang="en-US" altLang="zh-CN" dirty="0"/>
          </a:p>
        </p:txBody>
      </p:sp>
      <p:pic>
        <p:nvPicPr>
          <p:cNvPr id="6" name="Picture 5">
            <a:extLst>
              <a:ext uri="{FF2B5EF4-FFF2-40B4-BE49-F238E27FC236}">
                <a16:creationId xmlns:a16="http://schemas.microsoft.com/office/drawing/2014/main" id="{303CE8E2-01B4-F84D-898F-127A880080B6}"/>
              </a:ext>
            </a:extLst>
          </p:cNvPr>
          <p:cNvPicPr>
            <a:picLocks noChangeAspect="1"/>
          </p:cNvPicPr>
          <p:nvPr/>
        </p:nvPicPr>
        <p:blipFill>
          <a:blip r:embed="rId2"/>
          <a:stretch>
            <a:fillRect/>
          </a:stretch>
        </p:blipFill>
        <p:spPr>
          <a:xfrm>
            <a:off x="7840024" y="0"/>
            <a:ext cx="4351976" cy="2603453"/>
          </a:xfrm>
          <a:prstGeom prst="rect">
            <a:avLst/>
          </a:prstGeom>
        </p:spPr>
      </p:pic>
    </p:spTree>
    <p:extLst>
      <p:ext uri="{BB962C8B-B14F-4D97-AF65-F5344CB8AC3E}">
        <p14:creationId xmlns:p14="http://schemas.microsoft.com/office/powerpoint/2010/main" val="2484211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9DCE-91BD-9441-992A-60044689B1C2}"/>
              </a:ext>
            </a:extLst>
          </p:cNvPr>
          <p:cNvSpPr>
            <a:spLocks noGrp="1"/>
          </p:cNvSpPr>
          <p:nvPr>
            <p:ph type="title"/>
          </p:nvPr>
        </p:nvSpPr>
        <p:spPr/>
        <p:txBody>
          <a:bodyPr/>
          <a:lstStyle/>
          <a:p>
            <a:r>
              <a:rPr lang="zh-CN" altLang="en-US" dirty="0"/>
              <a:t>大数据工具软件介绍：</a:t>
            </a:r>
            <a:r>
              <a:rPr lang="en-US" altLang="zh-CN" dirty="0"/>
              <a:t>HDFS</a:t>
            </a:r>
            <a:endParaRPr lang="en-US" dirty="0"/>
          </a:p>
        </p:txBody>
      </p:sp>
      <p:sp>
        <p:nvSpPr>
          <p:cNvPr id="3" name="Content Placeholder 2">
            <a:extLst>
              <a:ext uri="{FF2B5EF4-FFF2-40B4-BE49-F238E27FC236}">
                <a16:creationId xmlns:a16="http://schemas.microsoft.com/office/drawing/2014/main" id="{B91177E0-566A-634B-AD0B-868F169360D0}"/>
              </a:ext>
            </a:extLst>
          </p:cNvPr>
          <p:cNvSpPr>
            <a:spLocks noGrp="1"/>
          </p:cNvSpPr>
          <p:nvPr>
            <p:ph idx="1"/>
          </p:nvPr>
        </p:nvSpPr>
        <p:spPr/>
        <p:txBody>
          <a:bodyPr/>
          <a:lstStyle/>
          <a:p>
            <a:r>
              <a:rPr lang="zh-CN" altLang="en-US" dirty="0"/>
              <a:t>基本架构：</a:t>
            </a:r>
            <a:endParaRPr lang="en-US" altLang="zh-CN" dirty="0"/>
          </a:p>
          <a:p>
            <a:pPr lvl="1"/>
            <a:r>
              <a:rPr lang="zh-CN" altLang="en-US" dirty="0"/>
              <a:t>通讯协议</a:t>
            </a:r>
            <a:endParaRPr lang="en-US" altLang="zh-CN" dirty="0"/>
          </a:p>
          <a:p>
            <a:pPr lvl="2"/>
            <a:r>
              <a:rPr lang="zh-CN" altLang="en-US" dirty="0"/>
              <a:t>所有</a:t>
            </a:r>
            <a:r>
              <a:rPr lang="en-US" altLang="zh-CN" dirty="0"/>
              <a:t>HDFS</a:t>
            </a:r>
            <a:r>
              <a:rPr lang="zh-CN" altLang="en-US" dirty="0"/>
              <a:t>通信协议都分层在</a:t>
            </a:r>
            <a:r>
              <a:rPr lang="en-US" altLang="zh-CN" dirty="0"/>
              <a:t>TCP / IP</a:t>
            </a:r>
            <a:r>
              <a:rPr lang="zh-CN" altLang="en-US" dirty="0"/>
              <a:t>协议之上。</a:t>
            </a:r>
            <a:endParaRPr lang="en-US" altLang="zh-CN" dirty="0"/>
          </a:p>
          <a:p>
            <a:pPr lvl="2"/>
            <a:r>
              <a:rPr lang="zh-CN" altLang="en-US" dirty="0"/>
              <a:t>客户端与</a:t>
            </a:r>
            <a:r>
              <a:rPr lang="en-US" altLang="zh-CN" dirty="0" err="1"/>
              <a:t>NameNode</a:t>
            </a:r>
            <a:r>
              <a:rPr lang="zh-CN" altLang="en-US" dirty="0"/>
              <a:t>计算机上的可配置</a:t>
            </a:r>
            <a:r>
              <a:rPr lang="en-US" altLang="zh-CN" dirty="0"/>
              <a:t>TCP</a:t>
            </a:r>
            <a:r>
              <a:rPr lang="zh-CN" altLang="en-US" dirty="0"/>
              <a:t>端口建立连接。它利用</a:t>
            </a:r>
            <a:r>
              <a:rPr lang="en-US" altLang="zh-CN" dirty="0" err="1"/>
              <a:t>ClientProtocol</a:t>
            </a:r>
            <a:r>
              <a:rPr lang="zh-CN" altLang="en-US" dirty="0"/>
              <a:t>与</a:t>
            </a:r>
            <a:r>
              <a:rPr lang="en-US" altLang="zh-CN" dirty="0" err="1"/>
              <a:t>NameNode</a:t>
            </a:r>
            <a:r>
              <a:rPr lang="zh-CN" altLang="en-US" dirty="0"/>
              <a:t>进行对话。 </a:t>
            </a:r>
            <a:endParaRPr lang="en-US" altLang="zh-CN" dirty="0"/>
          </a:p>
          <a:p>
            <a:pPr lvl="2"/>
            <a:r>
              <a:rPr lang="en-US" altLang="zh-CN" dirty="0" err="1"/>
              <a:t>DataNode</a:t>
            </a:r>
            <a:r>
              <a:rPr lang="zh-CN" altLang="en-US" dirty="0"/>
              <a:t>使用</a:t>
            </a:r>
            <a:r>
              <a:rPr lang="en-US" altLang="zh-CN" dirty="0" err="1"/>
              <a:t>DataNode</a:t>
            </a:r>
            <a:r>
              <a:rPr lang="zh-CN" altLang="en-US" dirty="0"/>
              <a:t>协议与</a:t>
            </a:r>
            <a:r>
              <a:rPr lang="en-US" altLang="zh-CN" dirty="0" err="1"/>
              <a:t>NameNode</a:t>
            </a:r>
            <a:r>
              <a:rPr lang="zh-CN" altLang="en-US" dirty="0"/>
              <a:t>通信。</a:t>
            </a:r>
            <a:endParaRPr lang="en-US" altLang="zh-CN" dirty="0"/>
          </a:p>
          <a:p>
            <a:pPr lvl="2"/>
            <a:r>
              <a:rPr lang="zh-CN" altLang="en-US" dirty="0"/>
              <a:t>远程过程调用（</a:t>
            </a:r>
            <a:r>
              <a:rPr lang="en-US" altLang="zh-CN" dirty="0"/>
              <a:t>RPC</a:t>
            </a:r>
            <a:r>
              <a:rPr lang="zh-CN" altLang="en-US" dirty="0"/>
              <a:t>）抽象包装了客户端协议和</a:t>
            </a:r>
            <a:r>
              <a:rPr lang="en-US" altLang="zh-CN" dirty="0" err="1"/>
              <a:t>DataNode</a:t>
            </a:r>
            <a:r>
              <a:rPr lang="zh-CN" altLang="en-US" dirty="0"/>
              <a:t>协议。按照设计，</a:t>
            </a:r>
            <a:r>
              <a:rPr lang="en-US" altLang="zh-CN" dirty="0" err="1"/>
              <a:t>NameNode</a:t>
            </a:r>
            <a:r>
              <a:rPr lang="zh-CN" altLang="en-US" dirty="0"/>
              <a:t>永远不会启动任何</a:t>
            </a:r>
            <a:r>
              <a:rPr lang="en-US" altLang="zh-CN" dirty="0"/>
              <a:t>RPC</a:t>
            </a:r>
            <a:r>
              <a:rPr lang="zh-CN" altLang="en-US" dirty="0"/>
              <a:t>。相反，它只响应</a:t>
            </a:r>
            <a:r>
              <a:rPr lang="en-US" altLang="zh-CN" dirty="0" err="1"/>
              <a:t>DataNodes</a:t>
            </a:r>
            <a:r>
              <a:rPr lang="zh-CN" altLang="en-US" dirty="0"/>
              <a:t>或客户端发出的</a:t>
            </a:r>
            <a:r>
              <a:rPr lang="en-US" altLang="zh-CN" dirty="0"/>
              <a:t>RPC</a:t>
            </a:r>
            <a:r>
              <a:rPr lang="zh-CN" altLang="en-US" dirty="0"/>
              <a:t>请求。</a:t>
            </a:r>
            <a:endParaRPr lang="en-US" altLang="zh-CN" dirty="0"/>
          </a:p>
        </p:txBody>
      </p:sp>
    </p:spTree>
    <p:extLst>
      <p:ext uri="{BB962C8B-B14F-4D97-AF65-F5344CB8AC3E}">
        <p14:creationId xmlns:p14="http://schemas.microsoft.com/office/powerpoint/2010/main" val="1789616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9DCE-91BD-9441-992A-60044689B1C2}"/>
              </a:ext>
            </a:extLst>
          </p:cNvPr>
          <p:cNvSpPr>
            <a:spLocks noGrp="1"/>
          </p:cNvSpPr>
          <p:nvPr>
            <p:ph type="title"/>
          </p:nvPr>
        </p:nvSpPr>
        <p:spPr/>
        <p:txBody>
          <a:bodyPr/>
          <a:lstStyle/>
          <a:p>
            <a:r>
              <a:rPr lang="zh-CN" altLang="en-US" dirty="0"/>
              <a:t>大数据工具软件介绍：</a:t>
            </a:r>
            <a:r>
              <a:rPr lang="en-US" altLang="zh-CN" dirty="0"/>
              <a:t>HDFS</a:t>
            </a:r>
            <a:endParaRPr lang="en-US" dirty="0"/>
          </a:p>
        </p:txBody>
      </p:sp>
      <p:sp>
        <p:nvSpPr>
          <p:cNvPr id="3" name="Content Placeholder 2">
            <a:extLst>
              <a:ext uri="{FF2B5EF4-FFF2-40B4-BE49-F238E27FC236}">
                <a16:creationId xmlns:a16="http://schemas.microsoft.com/office/drawing/2014/main" id="{B91177E0-566A-634B-AD0B-868F169360D0}"/>
              </a:ext>
            </a:extLst>
          </p:cNvPr>
          <p:cNvSpPr>
            <a:spLocks noGrp="1"/>
          </p:cNvSpPr>
          <p:nvPr>
            <p:ph idx="1"/>
          </p:nvPr>
        </p:nvSpPr>
        <p:spPr/>
        <p:txBody>
          <a:bodyPr>
            <a:normAutofit lnSpcReduction="10000"/>
          </a:bodyPr>
          <a:lstStyle/>
          <a:p>
            <a:r>
              <a:rPr lang="zh-CN" altLang="en-US" dirty="0"/>
              <a:t>基本架构：</a:t>
            </a:r>
            <a:endParaRPr lang="en-US" altLang="zh-CN" dirty="0"/>
          </a:p>
          <a:p>
            <a:pPr lvl="1"/>
            <a:r>
              <a:rPr lang="zh-CN" altLang="en-US" dirty="0"/>
              <a:t>空间回收</a:t>
            </a:r>
            <a:endParaRPr lang="en-US" altLang="zh-CN" dirty="0"/>
          </a:p>
          <a:p>
            <a:pPr marL="914400" lvl="1" indent="-457200">
              <a:buFont typeface="+mj-lt"/>
              <a:buAutoNum type="arabicPeriod"/>
            </a:pPr>
            <a:r>
              <a:rPr lang="zh-CN" altLang="en-US" dirty="0"/>
              <a:t>文件删除和取消删除 </a:t>
            </a:r>
            <a:endParaRPr lang="en-US" altLang="zh-CN" dirty="0"/>
          </a:p>
          <a:p>
            <a:pPr lvl="2"/>
            <a:r>
              <a:rPr lang="zh-CN" altLang="en-US" dirty="0"/>
              <a:t>当用户或应用程序删除文件时，不会立即从</a:t>
            </a:r>
            <a:r>
              <a:rPr lang="en-US" altLang="zh-CN" dirty="0"/>
              <a:t>HDFS</a:t>
            </a:r>
            <a:r>
              <a:rPr lang="zh-CN" altLang="en-US" dirty="0"/>
              <a:t>中删除该文件。</a:t>
            </a:r>
            <a:endParaRPr lang="en-US" altLang="zh-CN" dirty="0"/>
          </a:p>
          <a:p>
            <a:pPr lvl="2"/>
            <a:r>
              <a:rPr lang="zh-CN" altLang="en-US" dirty="0"/>
              <a:t>相反，</a:t>
            </a:r>
            <a:r>
              <a:rPr lang="en-US" altLang="zh-CN" dirty="0"/>
              <a:t>HDFS</a:t>
            </a:r>
            <a:r>
              <a:rPr lang="zh-CN" altLang="en-US" dirty="0"/>
              <a:t>首先将其重命名为</a:t>
            </a:r>
            <a:r>
              <a:rPr lang="en-US" altLang="zh-CN" dirty="0"/>
              <a:t>/ trash</a:t>
            </a:r>
            <a:r>
              <a:rPr lang="zh-CN" altLang="en-US" dirty="0"/>
              <a:t>目录中的文件。</a:t>
            </a:r>
            <a:endParaRPr lang="en-US" altLang="zh-CN" dirty="0"/>
          </a:p>
          <a:p>
            <a:pPr lvl="2"/>
            <a:r>
              <a:rPr lang="zh-CN" altLang="en-US" dirty="0"/>
              <a:t>只要文件保留在</a:t>
            </a:r>
            <a:r>
              <a:rPr lang="en-US" altLang="zh-CN" dirty="0"/>
              <a:t>/ trash</a:t>
            </a:r>
            <a:r>
              <a:rPr lang="zh-CN" altLang="en-US" dirty="0"/>
              <a:t>中，文件就可以快速恢复。</a:t>
            </a:r>
            <a:endParaRPr lang="en-US" altLang="zh-CN" dirty="0"/>
          </a:p>
          <a:p>
            <a:pPr lvl="2"/>
            <a:r>
              <a:rPr lang="zh-CN" altLang="en-US" dirty="0"/>
              <a:t>文件保留在</a:t>
            </a:r>
            <a:r>
              <a:rPr lang="en-US" altLang="zh-CN" dirty="0"/>
              <a:t>/ trash</a:t>
            </a:r>
            <a:r>
              <a:rPr lang="zh-CN" altLang="en-US" dirty="0"/>
              <a:t>中一段可配置的时间。在</a:t>
            </a:r>
            <a:r>
              <a:rPr lang="en-US" altLang="zh-CN" dirty="0"/>
              <a:t>/ trash</a:t>
            </a:r>
            <a:r>
              <a:rPr lang="zh-CN" altLang="en-US" dirty="0"/>
              <a:t>中生命到期后，</a:t>
            </a:r>
            <a:r>
              <a:rPr lang="en-US" altLang="zh-CN" dirty="0" err="1"/>
              <a:t>NameNode</a:t>
            </a:r>
            <a:r>
              <a:rPr lang="zh-CN" altLang="en-US" dirty="0"/>
              <a:t>将从</a:t>
            </a:r>
            <a:r>
              <a:rPr lang="en-US" altLang="zh-CN" dirty="0"/>
              <a:t>HDFS</a:t>
            </a:r>
            <a:r>
              <a:rPr lang="zh-CN" altLang="en-US" dirty="0"/>
              <a:t>命名空间中删除该文件。</a:t>
            </a:r>
            <a:endParaRPr lang="en-US" altLang="zh-CN" dirty="0"/>
          </a:p>
          <a:p>
            <a:pPr marL="914400" lvl="1" indent="-457200">
              <a:buFont typeface="+mj-lt"/>
              <a:buAutoNum type="arabicPeriod"/>
            </a:pPr>
            <a:r>
              <a:rPr lang="zh-CN" altLang="en-US" dirty="0"/>
              <a:t>减少复制因子 </a:t>
            </a:r>
            <a:endParaRPr lang="en-US" altLang="zh-CN" dirty="0"/>
          </a:p>
          <a:p>
            <a:pPr lvl="2"/>
            <a:r>
              <a:rPr lang="zh-CN" altLang="en-US" dirty="0"/>
              <a:t>当文件的复制因子减少时，</a:t>
            </a:r>
            <a:r>
              <a:rPr lang="en-US" altLang="zh-CN" dirty="0" err="1"/>
              <a:t>NameNode</a:t>
            </a:r>
            <a:r>
              <a:rPr lang="zh-CN" altLang="en-US" dirty="0"/>
              <a:t>选择可以删除的多余副本。下一个</a:t>
            </a:r>
            <a:r>
              <a:rPr lang="en-US" altLang="zh-CN" dirty="0"/>
              <a:t>Heartbeat</a:t>
            </a:r>
            <a:r>
              <a:rPr lang="zh-CN" altLang="en-US" dirty="0"/>
              <a:t>将此信息传输到</a:t>
            </a:r>
            <a:r>
              <a:rPr lang="en-US" altLang="zh-CN" dirty="0" err="1"/>
              <a:t>DataNode</a:t>
            </a:r>
            <a:r>
              <a:rPr lang="zh-CN" altLang="en-US" dirty="0"/>
              <a:t>。然后，</a:t>
            </a:r>
            <a:r>
              <a:rPr lang="en-US" altLang="zh-CN" dirty="0" err="1"/>
              <a:t>DataNode</a:t>
            </a:r>
            <a:r>
              <a:rPr lang="zh-CN" altLang="en-US" dirty="0"/>
              <a:t>删除相应的块，并在群集中显示相应的可用空间。再一次，</a:t>
            </a:r>
            <a:r>
              <a:rPr lang="en-US" altLang="zh-CN" dirty="0" err="1"/>
              <a:t>setReplication</a:t>
            </a:r>
            <a:r>
              <a:rPr lang="en-US" altLang="zh-CN" dirty="0"/>
              <a:t> API</a:t>
            </a:r>
            <a:r>
              <a:rPr lang="zh-CN" altLang="en-US" dirty="0"/>
              <a:t>调用完成与集群中可用空间的出现之间可能存在时间延迟。</a:t>
            </a:r>
            <a:endParaRPr lang="en-US" altLang="zh-CN" dirty="0"/>
          </a:p>
        </p:txBody>
      </p:sp>
    </p:spTree>
    <p:extLst>
      <p:ext uri="{BB962C8B-B14F-4D97-AF65-F5344CB8AC3E}">
        <p14:creationId xmlns:p14="http://schemas.microsoft.com/office/powerpoint/2010/main" val="1055714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9DCE-91BD-9441-992A-60044689B1C2}"/>
              </a:ext>
            </a:extLst>
          </p:cNvPr>
          <p:cNvSpPr>
            <a:spLocks noGrp="1"/>
          </p:cNvSpPr>
          <p:nvPr>
            <p:ph type="title"/>
          </p:nvPr>
        </p:nvSpPr>
        <p:spPr/>
        <p:txBody>
          <a:bodyPr/>
          <a:lstStyle/>
          <a:p>
            <a:r>
              <a:rPr lang="zh-CN" altLang="en-US" dirty="0"/>
              <a:t>大数据工具软件介绍：</a:t>
            </a:r>
            <a:r>
              <a:rPr lang="en-US" altLang="zh-CN" dirty="0"/>
              <a:t>HDFS</a:t>
            </a:r>
            <a:endParaRPr lang="en-US" dirty="0"/>
          </a:p>
        </p:txBody>
      </p:sp>
      <p:sp>
        <p:nvSpPr>
          <p:cNvPr id="3" name="Content Placeholder 2">
            <a:extLst>
              <a:ext uri="{FF2B5EF4-FFF2-40B4-BE49-F238E27FC236}">
                <a16:creationId xmlns:a16="http://schemas.microsoft.com/office/drawing/2014/main" id="{B91177E0-566A-634B-AD0B-868F169360D0}"/>
              </a:ext>
            </a:extLst>
          </p:cNvPr>
          <p:cNvSpPr>
            <a:spLocks noGrp="1"/>
          </p:cNvSpPr>
          <p:nvPr>
            <p:ph idx="1"/>
          </p:nvPr>
        </p:nvSpPr>
        <p:spPr/>
        <p:txBody>
          <a:bodyPr/>
          <a:lstStyle/>
          <a:p>
            <a:r>
              <a:rPr lang="zh-CN" altLang="en-US" dirty="0"/>
              <a:t>类</a:t>
            </a:r>
            <a:r>
              <a:rPr lang="en-US" altLang="zh-CN" dirty="0"/>
              <a:t>HDFS</a:t>
            </a:r>
            <a:r>
              <a:rPr lang="zh-CN" altLang="en-US" dirty="0"/>
              <a:t>大数据工具软件实现要求：</a:t>
            </a:r>
            <a:endParaRPr lang="en-US" altLang="zh-CN" dirty="0"/>
          </a:p>
          <a:p>
            <a:pPr lvl="1"/>
            <a:r>
              <a:rPr lang="zh-CN" altLang="en-US" dirty="0"/>
              <a:t>目标：实现一个</a:t>
            </a:r>
            <a:r>
              <a:rPr lang="en-US" altLang="zh-CN" dirty="0"/>
              <a:t>Mini</a:t>
            </a:r>
            <a:r>
              <a:rPr lang="zh-CN" altLang="en-US" dirty="0"/>
              <a:t>版</a:t>
            </a:r>
            <a:r>
              <a:rPr lang="en-US" altLang="zh-CN" dirty="0"/>
              <a:t>HDFS</a:t>
            </a:r>
          </a:p>
          <a:p>
            <a:pPr lvl="1"/>
            <a:r>
              <a:rPr lang="zh-CN" altLang="en-US" dirty="0"/>
              <a:t>必备功能：</a:t>
            </a:r>
            <a:endParaRPr lang="en-US" altLang="zh-CN" dirty="0"/>
          </a:p>
          <a:p>
            <a:pPr lvl="2"/>
            <a:r>
              <a:rPr lang="zh-CN" altLang="en-US" dirty="0"/>
              <a:t>节点间网络通讯</a:t>
            </a:r>
            <a:endParaRPr lang="en-US" altLang="zh-CN" dirty="0"/>
          </a:p>
          <a:p>
            <a:pPr lvl="2"/>
            <a:r>
              <a:rPr lang="zh-CN" altLang="en-US" dirty="0"/>
              <a:t>存储数据（指定副本个数）</a:t>
            </a:r>
            <a:endParaRPr lang="en-US" altLang="zh-CN" dirty="0"/>
          </a:p>
          <a:p>
            <a:pPr lvl="2"/>
            <a:r>
              <a:rPr lang="zh-CN" altLang="en-US" dirty="0"/>
              <a:t>文件上传、下载、查询、删除命令实现</a:t>
            </a:r>
            <a:endParaRPr lang="en-US" altLang="zh-CN" dirty="0"/>
          </a:p>
          <a:p>
            <a:pPr lvl="1"/>
            <a:r>
              <a:rPr lang="zh-CN" altLang="en-US" dirty="0"/>
              <a:t>测试要求：</a:t>
            </a:r>
            <a:endParaRPr lang="en-US" altLang="zh-CN" dirty="0"/>
          </a:p>
          <a:p>
            <a:pPr lvl="2"/>
            <a:r>
              <a:rPr lang="zh-CN" altLang="en-US" dirty="0"/>
              <a:t>正确性测试</a:t>
            </a:r>
            <a:endParaRPr lang="en-US" altLang="zh-CN" dirty="0"/>
          </a:p>
          <a:p>
            <a:pPr lvl="2"/>
            <a:r>
              <a:rPr lang="zh-CN" altLang="en-US" dirty="0"/>
              <a:t>与源工具（</a:t>
            </a:r>
            <a:r>
              <a:rPr lang="en-US" altLang="zh-CN" dirty="0"/>
              <a:t>HDFS</a:t>
            </a:r>
            <a:r>
              <a:rPr lang="zh-CN" altLang="en-US" dirty="0"/>
              <a:t>）对比</a:t>
            </a:r>
            <a:endParaRPr lang="en-US" altLang="zh-CN" dirty="0"/>
          </a:p>
          <a:p>
            <a:pPr lvl="3"/>
            <a:r>
              <a:rPr lang="zh-CN" altLang="en-US" dirty="0"/>
              <a:t>节点间通讯效果（成功）和时间</a:t>
            </a:r>
            <a:endParaRPr lang="en-US" altLang="zh-CN" dirty="0"/>
          </a:p>
          <a:p>
            <a:pPr lvl="3"/>
            <a:r>
              <a:rPr lang="zh-CN" altLang="en-US" dirty="0"/>
              <a:t>数据写入时间对比（指定不同副本数）</a:t>
            </a:r>
            <a:endParaRPr lang="en-US" altLang="zh-CN" dirty="0"/>
          </a:p>
          <a:p>
            <a:pPr lvl="3"/>
            <a:r>
              <a:rPr lang="zh-CN" altLang="en-US" dirty="0"/>
              <a:t>文件上传、下载、查询、删除命令执行时间对比</a:t>
            </a:r>
            <a:endParaRPr lang="en-US" altLang="zh-CN" dirty="0"/>
          </a:p>
          <a:p>
            <a:pPr lvl="2"/>
            <a:endParaRPr lang="en-US" altLang="zh-CN" dirty="0"/>
          </a:p>
          <a:p>
            <a:pPr lvl="2"/>
            <a:endParaRPr lang="en-US" altLang="zh-CN" dirty="0"/>
          </a:p>
          <a:p>
            <a:pPr lvl="2"/>
            <a:endParaRPr lang="en-US" altLang="zh-CN" dirty="0"/>
          </a:p>
          <a:p>
            <a:pPr lvl="1"/>
            <a:endParaRPr lang="en-US" altLang="zh-CN" dirty="0"/>
          </a:p>
          <a:p>
            <a:endParaRPr lang="en-US" altLang="zh-CN" dirty="0"/>
          </a:p>
        </p:txBody>
      </p:sp>
    </p:spTree>
    <p:extLst>
      <p:ext uri="{BB962C8B-B14F-4D97-AF65-F5344CB8AC3E}">
        <p14:creationId xmlns:p14="http://schemas.microsoft.com/office/powerpoint/2010/main" val="3862791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9DCE-91BD-9441-992A-60044689B1C2}"/>
              </a:ext>
            </a:extLst>
          </p:cNvPr>
          <p:cNvSpPr>
            <a:spLocks noGrp="1"/>
          </p:cNvSpPr>
          <p:nvPr>
            <p:ph type="title"/>
          </p:nvPr>
        </p:nvSpPr>
        <p:spPr/>
        <p:txBody>
          <a:bodyPr/>
          <a:lstStyle/>
          <a:p>
            <a:r>
              <a:rPr lang="zh-CN" altLang="en-US" dirty="0"/>
              <a:t>大数据工具软件介绍：</a:t>
            </a:r>
            <a:r>
              <a:rPr lang="en-US" altLang="zh-CN" dirty="0"/>
              <a:t>MapReduce</a:t>
            </a:r>
            <a:endParaRPr lang="en-US" dirty="0"/>
          </a:p>
        </p:txBody>
      </p:sp>
      <p:sp>
        <p:nvSpPr>
          <p:cNvPr id="3" name="Content Placeholder 2">
            <a:extLst>
              <a:ext uri="{FF2B5EF4-FFF2-40B4-BE49-F238E27FC236}">
                <a16:creationId xmlns:a16="http://schemas.microsoft.com/office/drawing/2014/main" id="{B91177E0-566A-634B-AD0B-868F169360D0}"/>
              </a:ext>
            </a:extLst>
          </p:cNvPr>
          <p:cNvSpPr>
            <a:spLocks noGrp="1"/>
          </p:cNvSpPr>
          <p:nvPr>
            <p:ph idx="1"/>
          </p:nvPr>
        </p:nvSpPr>
        <p:spPr/>
        <p:txBody>
          <a:bodyPr/>
          <a:lstStyle/>
          <a:p>
            <a:r>
              <a:rPr lang="zh-CN" altLang="en-US" dirty="0"/>
              <a:t>官方网站：</a:t>
            </a:r>
            <a:r>
              <a:rPr lang="en-US" altLang="zh-CN" dirty="0"/>
              <a:t> https://</a:t>
            </a:r>
            <a:r>
              <a:rPr lang="en-US" altLang="zh-CN" dirty="0" err="1"/>
              <a:t>hadoop.apache.org</a:t>
            </a:r>
            <a:r>
              <a:rPr lang="en-US" altLang="zh-CN" dirty="0"/>
              <a:t>/docs/r1.2.1/</a:t>
            </a:r>
            <a:r>
              <a:rPr lang="en-US" altLang="zh-CN" dirty="0" err="1"/>
              <a:t>mapred_tutorial.html</a:t>
            </a:r>
            <a:endParaRPr lang="en-US" altLang="zh-CN" dirty="0"/>
          </a:p>
          <a:p>
            <a:r>
              <a:rPr lang="en-US" altLang="zh-CN" dirty="0" err="1"/>
              <a:t>Github</a:t>
            </a:r>
            <a:r>
              <a:rPr lang="zh-CN" altLang="en-US" dirty="0"/>
              <a:t>源码地址：</a:t>
            </a:r>
            <a:r>
              <a:rPr lang="en-US" altLang="zh-CN" dirty="0"/>
              <a:t> https://</a:t>
            </a:r>
            <a:r>
              <a:rPr lang="en-US" altLang="zh-CN" dirty="0" err="1"/>
              <a:t>github.com</a:t>
            </a:r>
            <a:r>
              <a:rPr lang="en-US" altLang="zh-CN" dirty="0"/>
              <a:t>/apache/</a:t>
            </a:r>
            <a:r>
              <a:rPr lang="en-US" altLang="zh-CN" dirty="0" err="1"/>
              <a:t>hadoop-mapreduce</a:t>
            </a:r>
            <a:endParaRPr lang="en-US" altLang="zh-CN" dirty="0"/>
          </a:p>
          <a:p>
            <a:r>
              <a:rPr lang="zh-CN" altLang="en-US" dirty="0"/>
              <a:t>实现语言：</a:t>
            </a:r>
            <a:r>
              <a:rPr lang="en-US" altLang="zh-CN" dirty="0"/>
              <a:t>Java</a:t>
            </a:r>
          </a:p>
          <a:p>
            <a:r>
              <a:rPr lang="zh-CN" altLang="en-US" dirty="0"/>
              <a:t>提供两种语言的调用接口：</a:t>
            </a:r>
            <a:r>
              <a:rPr lang="en-US" altLang="zh-CN" dirty="0"/>
              <a:t>C++</a:t>
            </a:r>
            <a:r>
              <a:rPr lang="zh-CN" altLang="en-US" dirty="0"/>
              <a:t>和</a:t>
            </a:r>
            <a:r>
              <a:rPr lang="en-US" altLang="zh-CN" dirty="0"/>
              <a:t>Java</a:t>
            </a:r>
          </a:p>
          <a:p>
            <a:endParaRPr lang="en-US" dirty="0"/>
          </a:p>
        </p:txBody>
      </p:sp>
    </p:spTree>
    <p:extLst>
      <p:ext uri="{BB962C8B-B14F-4D97-AF65-F5344CB8AC3E}">
        <p14:creationId xmlns:p14="http://schemas.microsoft.com/office/powerpoint/2010/main" val="2500256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99CA1-FE16-5F4E-9379-582591252AE1}"/>
              </a:ext>
            </a:extLst>
          </p:cNvPr>
          <p:cNvSpPr>
            <a:spLocks noGrp="1"/>
          </p:cNvSpPr>
          <p:nvPr>
            <p:ph type="title"/>
          </p:nvPr>
        </p:nvSpPr>
        <p:spPr/>
        <p:txBody>
          <a:bodyPr/>
          <a:lstStyle/>
          <a:p>
            <a:r>
              <a:rPr lang="zh-CN" altLang="en-US" dirty="0"/>
              <a:t>大数据工具软件介绍：</a:t>
            </a:r>
            <a:r>
              <a:rPr lang="en-US" altLang="zh-CN" dirty="0"/>
              <a:t>MapReduce</a:t>
            </a:r>
            <a:endParaRPr lang="en-US" dirty="0"/>
          </a:p>
        </p:txBody>
      </p:sp>
      <p:sp>
        <p:nvSpPr>
          <p:cNvPr id="3" name="Content Placeholder 2">
            <a:extLst>
              <a:ext uri="{FF2B5EF4-FFF2-40B4-BE49-F238E27FC236}">
                <a16:creationId xmlns:a16="http://schemas.microsoft.com/office/drawing/2014/main" id="{47FF6EFF-66EB-C145-9C71-9D502BAD9727}"/>
              </a:ext>
            </a:extLst>
          </p:cNvPr>
          <p:cNvSpPr>
            <a:spLocks noGrp="1"/>
          </p:cNvSpPr>
          <p:nvPr>
            <p:ph idx="1"/>
          </p:nvPr>
        </p:nvSpPr>
        <p:spPr/>
        <p:txBody>
          <a:bodyPr>
            <a:normAutofit/>
          </a:bodyPr>
          <a:lstStyle/>
          <a:p>
            <a:r>
              <a:rPr lang="en-US" dirty="0"/>
              <a:t>MapReduce</a:t>
            </a:r>
            <a:r>
              <a:rPr lang="zh-CN" altLang="en-US" dirty="0"/>
              <a:t>是一种编程模型，用于大规模数据集的并行运算</a:t>
            </a:r>
            <a:endParaRPr lang="en-US" altLang="zh-CN" dirty="0"/>
          </a:p>
          <a:p>
            <a:r>
              <a:rPr lang="zh-CN" altLang="en-US" dirty="0"/>
              <a:t> </a:t>
            </a:r>
            <a:r>
              <a:rPr lang="en-US" dirty="0"/>
              <a:t>map</a:t>
            </a:r>
            <a:r>
              <a:rPr lang="zh-CN" altLang="en-US" dirty="0"/>
              <a:t>函数：接受一个键值对（</a:t>
            </a:r>
            <a:r>
              <a:rPr lang="en-US" dirty="0"/>
              <a:t>key-value pair），</a:t>
            </a:r>
            <a:r>
              <a:rPr lang="zh-CN" altLang="en-US" dirty="0"/>
              <a:t>产生一组中间键值对。</a:t>
            </a:r>
            <a:r>
              <a:rPr lang="en-US" dirty="0"/>
              <a:t>MapReduce</a:t>
            </a:r>
            <a:r>
              <a:rPr lang="zh-CN" altLang="en-US" dirty="0"/>
              <a:t>框架会将</a:t>
            </a:r>
            <a:r>
              <a:rPr lang="en-US" dirty="0"/>
              <a:t>map</a:t>
            </a:r>
            <a:r>
              <a:rPr lang="zh-CN" altLang="en-US" dirty="0"/>
              <a:t>函 数产生的中间键值对里键相同的值传递给一个</a:t>
            </a:r>
            <a:r>
              <a:rPr lang="en-US" dirty="0"/>
              <a:t>reduce</a:t>
            </a:r>
            <a:r>
              <a:rPr lang="zh-CN" altLang="en-US" dirty="0"/>
              <a:t>函数。 </a:t>
            </a:r>
            <a:endParaRPr lang="en-US" altLang="zh-CN" dirty="0"/>
          </a:p>
          <a:p>
            <a:r>
              <a:rPr lang="en-US" dirty="0"/>
              <a:t>reduce</a:t>
            </a:r>
            <a:r>
              <a:rPr lang="zh-CN" altLang="en-US" dirty="0"/>
              <a:t>函数：接受一个键，以及相关的一组值，将这组值进行合并产生一组规模更小的值（通常只 有一个或零个值）。</a:t>
            </a:r>
          </a:p>
        </p:txBody>
      </p:sp>
    </p:spTree>
    <p:extLst>
      <p:ext uri="{BB962C8B-B14F-4D97-AF65-F5344CB8AC3E}">
        <p14:creationId xmlns:p14="http://schemas.microsoft.com/office/powerpoint/2010/main" val="700373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99CA1-FE16-5F4E-9379-582591252AE1}"/>
              </a:ext>
            </a:extLst>
          </p:cNvPr>
          <p:cNvSpPr>
            <a:spLocks noGrp="1"/>
          </p:cNvSpPr>
          <p:nvPr>
            <p:ph type="title"/>
          </p:nvPr>
        </p:nvSpPr>
        <p:spPr/>
        <p:txBody>
          <a:bodyPr/>
          <a:lstStyle/>
          <a:p>
            <a:r>
              <a:rPr lang="zh-CN" altLang="en-US" dirty="0"/>
              <a:t>大数据工具软件介绍：</a:t>
            </a:r>
            <a:r>
              <a:rPr lang="en-US" altLang="zh-CN" dirty="0"/>
              <a:t>MapReduce</a:t>
            </a:r>
            <a:endParaRPr lang="en-US" dirty="0"/>
          </a:p>
        </p:txBody>
      </p:sp>
      <p:sp>
        <p:nvSpPr>
          <p:cNvPr id="3" name="Content Placeholder 2">
            <a:extLst>
              <a:ext uri="{FF2B5EF4-FFF2-40B4-BE49-F238E27FC236}">
                <a16:creationId xmlns:a16="http://schemas.microsoft.com/office/drawing/2014/main" id="{47FF6EFF-66EB-C145-9C71-9D502BAD9727}"/>
              </a:ext>
            </a:extLst>
          </p:cNvPr>
          <p:cNvSpPr>
            <a:spLocks noGrp="1"/>
          </p:cNvSpPr>
          <p:nvPr>
            <p:ph idx="1"/>
          </p:nvPr>
        </p:nvSpPr>
        <p:spPr/>
        <p:txBody>
          <a:bodyPr>
            <a:normAutofit/>
          </a:bodyPr>
          <a:lstStyle/>
          <a:p>
            <a:r>
              <a:rPr lang="zh-CN" altLang="en-US" dirty="0"/>
              <a:t>工作机制</a:t>
            </a:r>
          </a:p>
        </p:txBody>
      </p:sp>
      <p:pic>
        <p:nvPicPr>
          <p:cNvPr id="4" name="Picture 3">
            <a:extLst>
              <a:ext uri="{FF2B5EF4-FFF2-40B4-BE49-F238E27FC236}">
                <a16:creationId xmlns:a16="http://schemas.microsoft.com/office/drawing/2014/main" id="{FF3A9416-B52A-0640-B2F0-ABDF2B628AD0}"/>
              </a:ext>
            </a:extLst>
          </p:cNvPr>
          <p:cNvPicPr>
            <a:picLocks noChangeAspect="1"/>
          </p:cNvPicPr>
          <p:nvPr/>
        </p:nvPicPr>
        <p:blipFill>
          <a:blip r:embed="rId2"/>
          <a:stretch>
            <a:fillRect/>
          </a:stretch>
        </p:blipFill>
        <p:spPr>
          <a:xfrm>
            <a:off x="2822711" y="1825625"/>
            <a:ext cx="8733183" cy="4913467"/>
          </a:xfrm>
          <a:prstGeom prst="rect">
            <a:avLst/>
          </a:prstGeom>
        </p:spPr>
      </p:pic>
    </p:spTree>
    <p:extLst>
      <p:ext uri="{BB962C8B-B14F-4D97-AF65-F5344CB8AC3E}">
        <p14:creationId xmlns:p14="http://schemas.microsoft.com/office/powerpoint/2010/main" val="360871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9DCE-91BD-9441-992A-60044689B1C2}"/>
              </a:ext>
            </a:extLst>
          </p:cNvPr>
          <p:cNvSpPr>
            <a:spLocks noGrp="1"/>
          </p:cNvSpPr>
          <p:nvPr>
            <p:ph type="title"/>
          </p:nvPr>
        </p:nvSpPr>
        <p:spPr/>
        <p:txBody>
          <a:bodyPr/>
          <a:lstStyle/>
          <a:p>
            <a:r>
              <a:rPr lang="zh-CN" altLang="en-US" dirty="0"/>
              <a:t>大数据工具软件介绍：</a:t>
            </a:r>
            <a:r>
              <a:rPr lang="en-US" altLang="zh-CN" dirty="0"/>
              <a:t>MapReduce</a:t>
            </a:r>
            <a:endParaRPr lang="en-US" dirty="0"/>
          </a:p>
        </p:txBody>
      </p:sp>
      <p:sp>
        <p:nvSpPr>
          <p:cNvPr id="3" name="Content Placeholder 2">
            <a:extLst>
              <a:ext uri="{FF2B5EF4-FFF2-40B4-BE49-F238E27FC236}">
                <a16:creationId xmlns:a16="http://schemas.microsoft.com/office/drawing/2014/main" id="{B91177E0-566A-634B-AD0B-868F169360D0}"/>
              </a:ext>
            </a:extLst>
          </p:cNvPr>
          <p:cNvSpPr>
            <a:spLocks noGrp="1"/>
          </p:cNvSpPr>
          <p:nvPr>
            <p:ph idx="1"/>
          </p:nvPr>
        </p:nvSpPr>
        <p:spPr/>
        <p:txBody>
          <a:bodyPr>
            <a:normAutofit fontScale="92500" lnSpcReduction="10000"/>
          </a:bodyPr>
          <a:lstStyle/>
          <a:p>
            <a:r>
              <a:rPr lang="zh-CN" altLang="en-US" dirty="0"/>
              <a:t>类</a:t>
            </a:r>
            <a:r>
              <a:rPr lang="en-US" altLang="zh-CN" dirty="0"/>
              <a:t>MapReduce</a:t>
            </a:r>
            <a:r>
              <a:rPr lang="zh-CN" altLang="en-US" dirty="0"/>
              <a:t>大数据工具软件实现要求：</a:t>
            </a:r>
            <a:endParaRPr lang="en-US" altLang="zh-CN" dirty="0"/>
          </a:p>
          <a:p>
            <a:pPr lvl="1"/>
            <a:r>
              <a:rPr lang="zh-CN" altLang="en-US" dirty="0"/>
              <a:t>目标：实现一个</a:t>
            </a:r>
            <a:r>
              <a:rPr lang="en-US" altLang="zh-CN" dirty="0"/>
              <a:t>Mini</a:t>
            </a:r>
            <a:r>
              <a:rPr lang="zh-CN" altLang="en-US" dirty="0"/>
              <a:t>版</a:t>
            </a:r>
            <a:r>
              <a:rPr lang="en-US" altLang="zh-CN" dirty="0"/>
              <a:t>MapReduce</a:t>
            </a:r>
          </a:p>
          <a:p>
            <a:pPr lvl="1"/>
            <a:r>
              <a:rPr lang="zh-CN" altLang="en-US" dirty="0"/>
              <a:t>必备功能：</a:t>
            </a:r>
            <a:endParaRPr lang="en-US" altLang="zh-CN" dirty="0"/>
          </a:p>
          <a:p>
            <a:pPr lvl="2"/>
            <a:r>
              <a:rPr lang="zh-CN" altLang="en-US" dirty="0"/>
              <a:t>节点间通信功能</a:t>
            </a:r>
            <a:endParaRPr lang="en-US" altLang="zh-CN" dirty="0"/>
          </a:p>
          <a:p>
            <a:pPr lvl="2"/>
            <a:r>
              <a:rPr lang="en-US" altLang="zh-CN" dirty="0"/>
              <a:t>Mapper</a:t>
            </a:r>
            <a:r>
              <a:rPr lang="zh-CN" altLang="en-US" dirty="0"/>
              <a:t>实现</a:t>
            </a:r>
            <a:endParaRPr lang="en-US" altLang="zh-CN" dirty="0"/>
          </a:p>
          <a:p>
            <a:pPr lvl="2"/>
            <a:r>
              <a:rPr lang="en-US" altLang="zh-CN" dirty="0"/>
              <a:t>Shuffle</a:t>
            </a:r>
            <a:r>
              <a:rPr lang="zh-CN" altLang="en-US" dirty="0"/>
              <a:t>功能实现</a:t>
            </a:r>
            <a:endParaRPr lang="en-US" altLang="zh-CN" dirty="0"/>
          </a:p>
          <a:p>
            <a:pPr lvl="2"/>
            <a:r>
              <a:rPr lang="en-US" altLang="zh-CN" dirty="0"/>
              <a:t>Reducer</a:t>
            </a:r>
            <a:r>
              <a:rPr lang="zh-CN" altLang="en-US" dirty="0"/>
              <a:t>实现</a:t>
            </a:r>
            <a:endParaRPr lang="en-US" altLang="zh-CN" dirty="0"/>
          </a:p>
          <a:p>
            <a:pPr lvl="1"/>
            <a:r>
              <a:rPr lang="zh-CN" altLang="en-US" dirty="0"/>
              <a:t>测试要求：</a:t>
            </a:r>
            <a:endParaRPr lang="en-US" altLang="zh-CN" dirty="0"/>
          </a:p>
          <a:p>
            <a:pPr lvl="2"/>
            <a:r>
              <a:rPr lang="zh-CN" altLang="en-US" dirty="0"/>
              <a:t>正确性测试</a:t>
            </a:r>
            <a:endParaRPr lang="en-US" altLang="zh-CN" dirty="0"/>
          </a:p>
          <a:p>
            <a:pPr lvl="2"/>
            <a:r>
              <a:rPr lang="zh-CN" altLang="en-US" dirty="0"/>
              <a:t>与源工具（</a:t>
            </a:r>
            <a:r>
              <a:rPr lang="en-US" altLang="zh-CN" dirty="0"/>
              <a:t>MapReduce</a:t>
            </a:r>
            <a:r>
              <a:rPr lang="zh-CN" altLang="en-US" dirty="0"/>
              <a:t>）对比</a:t>
            </a:r>
            <a:endParaRPr lang="en-US" altLang="zh-CN" dirty="0"/>
          </a:p>
          <a:p>
            <a:pPr lvl="3"/>
            <a:r>
              <a:rPr lang="zh-CN" altLang="en-US" dirty="0"/>
              <a:t>节点间通讯效果（成功）和时间</a:t>
            </a:r>
            <a:endParaRPr lang="en-US" altLang="zh-CN" dirty="0"/>
          </a:p>
          <a:p>
            <a:pPr lvl="3"/>
            <a:r>
              <a:rPr lang="zh-CN" altLang="en-US" dirty="0"/>
              <a:t>相同任务</a:t>
            </a:r>
            <a:r>
              <a:rPr lang="en-US" altLang="zh-CN" dirty="0"/>
              <a:t>Mapper,</a:t>
            </a:r>
            <a:r>
              <a:rPr lang="zh-CN" altLang="en-US" dirty="0"/>
              <a:t> </a:t>
            </a:r>
            <a:r>
              <a:rPr lang="en-US" altLang="zh-CN" dirty="0"/>
              <a:t>Shuffle,</a:t>
            </a:r>
            <a:r>
              <a:rPr lang="zh-CN" altLang="en-US" dirty="0"/>
              <a:t> </a:t>
            </a:r>
            <a:r>
              <a:rPr lang="en-US" altLang="zh-CN" dirty="0"/>
              <a:t>Reducer</a:t>
            </a:r>
            <a:r>
              <a:rPr lang="zh-CN" altLang="en-US" dirty="0"/>
              <a:t>执行时间</a:t>
            </a:r>
            <a:endParaRPr lang="en-US" altLang="zh-CN" dirty="0"/>
          </a:p>
          <a:p>
            <a:pPr lvl="1"/>
            <a:r>
              <a:rPr lang="zh-CN" altLang="en-US" dirty="0"/>
              <a:t>注意：</a:t>
            </a:r>
            <a:endParaRPr lang="en-US" altLang="zh-CN" dirty="0"/>
          </a:p>
          <a:p>
            <a:pPr lvl="2"/>
            <a:r>
              <a:rPr lang="zh-CN" altLang="en-US" dirty="0"/>
              <a:t>底层存储可直接使用</a:t>
            </a:r>
            <a:r>
              <a:rPr lang="en-US" altLang="zh-CN" dirty="0"/>
              <a:t>HDFS</a:t>
            </a:r>
            <a:r>
              <a:rPr lang="zh-CN" altLang="en-US" dirty="0"/>
              <a:t>，无需自己实现底层存储</a:t>
            </a:r>
            <a:endParaRPr lang="en-US" altLang="zh-CN" dirty="0"/>
          </a:p>
          <a:p>
            <a:pPr lvl="1"/>
            <a:endParaRPr lang="en-US" altLang="zh-CN" dirty="0"/>
          </a:p>
          <a:p>
            <a:endParaRPr lang="en-US" altLang="zh-CN" dirty="0"/>
          </a:p>
        </p:txBody>
      </p:sp>
    </p:spTree>
    <p:extLst>
      <p:ext uri="{BB962C8B-B14F-4D97-AF65-F5344CB8AC3E}">
        <p14:creationId xmlns:p14="http://schemas.microsoft.com/office/powerpoint/2010/main" val="277373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9DCE-91BD-9441-992A-60044689B1C2}"/>
              </a:ext>
            </a:extLst>
          </p:cNvPr>
          <p:cNvSpPr>
            <a:spLocks noGrp="1"/>
          </p:cNvSpPr>
          <p:nvPr>
            <p:ph type="title"/>
          </p:nvPr>
        </p:nvSpPr>
        <p:spPr/>
        <p:txBody>
          <a:bodyPr/>
          <a:lstStyle/>
          <a:p>
            <a:r>
              <a:rPr lang="zh-CN" altLang="en-US" dirty="0"/>
              <a:t>大数据工具软件介绍：</a:t>
            </a:r>
            <a:r>
              <a:rPr lang="en-US" altLang="zh-CN" dirty="0"/>
              <a:t>Spark</a:t>
            </a:r>
            <a:endParaRPr lang="en-US" dirty="0"/>
          </a:p>
        </p:txBody>
      </p:sp>
      <p:sp>
        <p:nvSpPr>
          <p:cNvPr id="3" name="Content Placeholder 2">
            <a:extLst>
              <a:ext uri="{FF2B5EF4-FFF2-40B4-BE49-F238E27FC236}">
                <a16:creationId xmlns:a16="http://schemas.microsoft.com/office/drawing/2014/main" id="{B91177E0-566A-634B-AD0B-868F169360D0}"/>
              </a:ext>
            </a:extLst>
          </p:cNvPr>
          <p:cNvSpPr>
            <a:spLocks noGrp="1"/>
          </p:cNvSpPr>
          <p:nvPr>
            <p:ph idx="1"/>
          </p:nvPr>
        </p:nvSpPr>
        <p:spPr/>
        <p:txBody>
          <a:bodyPr/>
          <a:lstStyle/>
          <a:p>
            <a:r>
              <a:rPr lang="zh-CN" altLang="en-US" dirty="0"/>
              <a:t>官方网站：</a:t>
            </a:r>
            <a:r>
              <a:rPr lang="en-US" altLang="zh-CN" dirty="0"/>
              <a:t> http://</a:t>
            </a:r>
            <a:r>
              <a:rPr lang="en-US" altLang="zh-CN" dirty="0" err="1"/>
              <a:t>spark.apache.org</a:t>
            </a:r>
            <a:r>
              <a:rPr lang="en-US" altLang="zh-CN" dirty="0"/>
              <a:t>/</a:t>
            </a:r>
          </a:p>
          <a:p>
            <a:r>
              <a:rPr lang="en-US" altLang="zh-CN" dirty="0" err="1"/>
              <a:t>Github</a:t>
            </a:r>
            <a:r>
              <a:rPr lang="zh-CN" altLang="en-US" dirty="0"/>
              <a:t>源码地址：</a:t>
            </a:r>
            <a:r>
              <a:rPr lang="en-US" altLang="zh-CN" dirty="0"/>
              <a:t> https://</a:t>
            </a:r>
            <a:r>
              <a:rPr lang="en-US" altLang="zh-CN" dirty="0" err="1"/>
              <a:t>github.com</a:t>
            </a:r>
            <a:r>
              <a:rPr lang="en-US" altLang="zh-CN" dirty="0"/>
              <a:t>/apache/spark</a:t>
            </a:r>
          </a:p>
          <a:p>
            <a:r>
              <a:rPr lang="zh-CN" altLang="en-US" dirty="0"/>
              <a:t>实现语言：</a:t>
            </a:r>
            <a:r>
              <a:rPr lang="en-US" altLang="zh-CN" dirty="0" err="1"/>
              <a:t>scala</a:t>
            </a:r>
            <a:endParaRPr lang="en-US" altLang="zh-CN" dirty="0"/>
          </a:p>
          <a:p>
            <a:r>
              <a:rPr lang="zh-CN" altLang="en-US" dirty="0"/>
              <a:t>提供三种语言的调用接口：</a:t>
            </a:r>
            <a:r>
              <a:rPr lang="en-US" altLang="zh-CN" dirty="0"/>
              <a:t>Java,</a:t>
            </a:r>
            <a:r>
              <a:rPr lang="zh-CN" altLang="en-US" dirty="0"/>
              <a:t> </a:t>
            </a:r>
            <a:r>
              <a:rPr lang="en-US" altLang="zh-CN" dirty="0"/>
              <a:t>Python,</a:t>
            </a:r>
            <a:r>
              <a:rPr lang="zh-CN" altLang="en-US" dirty="0"/>
              <a:t> </a:t>
            </a:r>
            <a:r>
              <a:rPr lang="en-US" altLang="zh-CN" dirty="0"/>
              <a:t>Scala</a:t>
            </a:r>
          </a:p>
          <a:p>
            <a:endParaRPr lang="en-US" dirty="0"/>
          </a:p>
        </p:txBody>
      </p:sp>
    </p:spTree>
    <p:extLst>
      <p:ext uri="{BB962C8B-B14F-4D97-AF65-F5344CB8AC3E}">
        <p14:creationId xmlns:p14="http://schemas.microsoft.com/office/powerpoint/2010/main" val="1401857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9DCE-91BD-9441-992A-60044689B1C2}"/>
              </a:ext>
            </a:extLst>
          </p:cNvPr>
          <p:cNvSpPr>
            <a:spLocks noGrp="1"/>
          </p:cNvSpPr>
          <p:nvPr>
            <p:ph type="title"/>
          </p:nvPr>
        </p:nvSpPr>
        <p:spPr/>
        <p:txBody>
          <a:bodyPr/>
          <a:lstStyle/>
          <a:p>
            <a:r>
              <a:rPr lang="zh-CN" altLang="en-US" dirty="0"/>
              <a:t>大数据工具软件介绍：</a:t>
            </a:r>
            <a:r>
              <a:rPr lang="en-US" altLang="zh-CN" dirty="0"/>
              <a:t>Spark</a:t>
            </a:r>
            <a:endParaRPr lang="en-US" dirty="0"/>
          </a:p>
        </p:txBody>
      </p:sp>
      <p:sp>
        <p:nvSpPr>
          <p:cNvPr id="3" name="Content Placeholder 2">
            <a:extLst>
              <a:ext uri="{FF2B5EF4-FFF2-40B4-BE49-F238E27FC236}">
                <a16:creationId xmlns:a16="http://schemas.microsoft.com/office/drawing/2014/main" id="{B91177E0-566A-634B-AD0B-868F169360D0}"/>
              </a:ext>
            </a:extLst>
          </p:cNvPr>
          <p:cNvSpPr>
            <a:spLocks noGrp="1"/>
          </p:cNvSpPr>
          <p:nvPr>
            <p:ph idx="1"/>
          </p:nvPr>
        </p:nvSpPr>
        <p:spPr/>
        <p:txBody>
          <a:bodyPr/>
          <a:lstStyle/>
          <a:p>
            <a:r>
              <a:rPr lang="en-US" dirty="0"/>
              <a:t>Spark</a:t>
            </a:r>
            <a:r>
              <a:rPr lang="zh-CN" altLang="en-US" dirty="0"/>
              <a:t>是基于内存的大规模并行计算引擎 </a:t>
            </a:r>
            <a:endParaRPr lang="en-US" altLang="zh-CN" dirty="0"/>
          </a:p>
          <a:p>
            <a:pPr lvl="1"/>
            <a:r>
              <a:rPr lang="zh-CN" altLang="en-US" dirty="0"/>
              <a:t>早期由</a:t>
            </a:r>
            <a:r>
              <a:rPr lang="en-US" dirty="0"/>
              <a:t>UC Berkeley</a:t>
            </a:r>
            <a:r>
              <a:rPr lang="zh-CN" altLang="en-US" dirty="0"/>
              <a:t>大学开发并贡献给开源社区 </a:t>
            </a:r>
            <a:endParaRPr lang="en-US" altLang="zh-CN" dirty="0"/>
          </a:p>
          <a:p>
            <a:pPr lvl="1"/>
            <a:r>
              <a:rPr lang="zh-CN" altLang="en-US" dirty="0"/>
              <a:t>目前是最活跃的、成长最快的</a:t>
            </a:r>
            <a:r>
              <a:rPr lang="en-US" dirty="0"/>
              <a:t>Apache</a:t>
            </a:r>
            <a:r>
              <a:rPr lang="zh-CN" altLang="en-US" dirty="0"/>
              <a:t>项目 </a:t>
            </a:r>
            <a:endParaRPr lang="en-US" altLang="zh-CN" dirty="0"/>
          </a:p>
          <a:p>
            <a:r>
              <a:rPr lang="en-US" dirty="0"/>
              <a:t>Spark</a:t>
            </a:r>
            <a:r>
              <a:rPr lang="zh-CN" altLang="en-US" dirty="0"/>
              <a:t>适合多种运行场景 </a:t>
            </a:r>
            <a:endParaRPr lang="en-US" dirty="0"/>
          </a:p>
          <a:p>
            <a:pPr lvl="1"/>
            <a:r>
              <a:rPr lang="zh-CN" altLang="en-US" dirty="0"/>
              <a:t>批量数据 </a:t>
            </a:r>
            <a:endParaRPr lang="en-US" altLang="zh-CN" dirty="0"/>
          </a:p>
          <a:p>
            <a:pPr lvl="1"/>
            <a:r>
              <a:rPr lang="zh-CN" altLang="en-US" dirty="0"/>
              <a:t>交互式数据分析 </a:t>
            </a:r>
            <a:endParaRPr lang="en-US" altLang="zh-CN" dirty="0"/>
          </a:p>
          <a:p>
            <a:pPr lvl="1"/>
            <a:r>
              <a:rPr lang="zh-CN" altLang="en-US" dirty="0"/>
              <a:t>机器学习 </a:t>
            </a:r>
            <a:endParaRPr lang="en-US" altLang="zh-CN" dirty="0"/>
          </a:p>
          <a:p>
            <a:pPr lvl="1"/>
            <a:r>
              <a:rPr lang="zh-CN" altLang="en-US" dirty="0"/>
              <a:t>流计算</a:t>
            </a:r>
            <a:endParaRPr lang="en-US" dirty="0"/>
          </a:p>
        </p:txBody>
      </p:sp>
    </p:spTree>
    <p:extLst>
      <p:ext uri="{BB962C8B-B14F-4D97-AF65-F5344CB8AC3E}">
        <p14:creationId xmlns:p14="http://schemas.microsoft.com/office/powerpoint/2010/main" val="2916137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3CD9F-1F15-7841-98E2-E561C783DC7D}"/>
              </a:ext>
            </a:extLst>
          </p:cNvPr>
          <p:cNvSpPr>
            <a:spLocks noGrp="1"/>
          </p:cNvSpPr>
          <p:nvPr>
            <p:ph type="title"/>
          </p:nvPr>
        </p:nvSpPr>
        <p:spPr/>
        <p:txBody>
          <a:bodyPr/>
          <a:lstStyle/>
          <a:p>
            <a:r>
              <a:rPr lang="zh-CN" altLang="en-US" dirty="0"/>
              <a:t>大作业</a:t>
            </a:r>
            <a:endParaRPr lang="en-US" dirty="0"/>
          </a:p>
        </p:txBody>
      </p:sp>
      <p:sp>
        <p:nvSpPr>
          <p:cNvPr id="3" name="Content Placeholder 2">
            <a:extLst>
              <a:ext uri="{FF2B5EF4-FFF2-40B4-BE49-F238E27FC236}">
                <a16:creationId xmlns:a16="http://schemas.microsoft.com/office/drawing/2014/main" id="{3658B922-D2CD-E444-86E1-1F7619CF836A}"/>
              </a:ext>
            </a:extLst>
          </p:cNvPr>
          <p:cNvSpPr>
            <a:spLocks noGrp="1"/>
          </p:cNvSpPr>
          <p:nvPr>
            <p:ph idx="1"/>
          </p:nvPr>
        </p:nvSpPr>
        <p:spPr/>
        <p:txBody>
          <a:bodyPr>
            <a:normAutofit fontScale="85000" lnSpcReduction="20000"/>
          </a:bodyPr>
          <a:lstStyle/>
          <a:p>
            <a:r>
              <a:rPr lang="zh-CN" altLang="en-US" dirty="0"/>
              <a:t>目标： 期末在</a:t>
            </a:r>
            <a:r>
              <a:rPr lang="en-US" dirty="0"/>
              <a:t>GitHub</a:t>
            </a:r>
            <a:r>
              <a:rPr lang="zh-CN" altLang="en-US" dirty="0"/>
              <a:t>公布一个大数据相关的工具软件（非单机版）</a:t>
            </a:r>
            <a:endParaRPr lang="en-US" altLang="zh-CN" dirty="0"/>
          </a:p>
          <a:p>
            <a:r>
              <a:rPr lang="zh-CN" altLang="en-US" dirty="0"/>
              <a:t>可以参考课上所讲到的大数据工具软件：</a:t>
            </a:r>
            <a:endParaRPr lang="en-US" altLang="zh-CN" dirty="0"/>
          </a:p>
          <a:p>
            <a:pPr lvl="1"/>
            <a:r>
              <a:rPr lang="en-US" altLang="zh-CN" dirty="0"/>
              <a:t>HDFS</a:t>
            </a:r>
          </a:p>
          <a:p>
            <a:pPr lvl="1"/>
            <a:r>
              <a:rPr lang="en-US" altLang="zh-CN" dirty="0"/>
              <a:t>MapReduce</a:t>
            </a:r>
          </a:p>
          <a:p>
            <a:pPr lvl="1"/>
            <a:r>
              <a:rPr lang="en-US" altLang="zh-CN" dirty="0"/>
              <a:t>Spark</a:t>
            </a:r>
          </a:p>
          <a:p>
            <a:pPr lvl="1"/>
            <a:r>
              <a:rPr lang="en-US" altLang="zh-CN" dirty="0"/>
              <a:t>Cassandra</a:t>
            </a:r>
          </a:p>
          <a:p>
            <a:pPr lvl="1"/>
            <a:r>
              <a:rPr lang="en-US" altLang="zh-CN" dirty="0"/>
              <a:t>Dremel</a:t>
            </a:r>
          </a:p>
          <a:p>
            <a:pPr lvl="1"/>
            <a:r>
              <a:rPr lang="en-US" altLang="zh-CN" dirty="0"/>
              <a:t>Spark</a:t>
            </a:r>
            <a:r>
              <a:rPr lang="zh-CN" altLang="en-US" dirty="0"/>
              <a:t> </a:t>
            </a:r>
            <a:r>
              <a:rPr lang="en-US" altLang="zh-CN" dirty="0"/>
              <a:t>SQL</a:t>
            </a:r>
          </a:p>
          <a:p>
            <a:pPr lvl="1"/>
            <a:r>
              <a:rPr lang="en-US" altLang="zh-CN" dirty="0"/>
              <a:t>Sqoop</a:t>
            </a:r>
          </a:p>
          <a:p>
            <a:pPr lvl="1"/>
            <a:r>
              <a:rPr lang="en-US" altLang="zh-CN" dirty="0"/>
              <a:t>Flume</a:t>
            </a:r>
          </a:p>
          <a:p>
            <a:pPr lvl="1"/>
            <a:r>
              <a:rPr lang="en-US" altLang="zh-CN" dirty="0"/>
              <a:t>Kafka</a:t>
            </a:r>
          </a:p>
          <a:p>
            <a:pPr lvl="1"/>
            <a:r>
              <a:rPr lang="en-US" altLang="zh-CN" dirty="0"/>
              <a:t>Storm</a:t>
            </a:r>
          </a:p>
          <a:p>
            <a:pPr lvl="1"/>
            <a:r>
              <a:rPr lang="en-US" altLang="zh-CN" dirty="0"/>
              <a:t>Spark</a:t>
            </a:r>
            <a:r>
              <a:rPr lang="zh-CN" altLang="en-US" dirty="0"/>
              <a:t> </a:t>
            </a:r>
            <a:r>
              <a:rPr lang="en-US" altLang="zh-CN" dirty="0"/>
              <a:t>Streaming</a:t>
            </a:r>
          </a:p>
          <a:p>
            <a:pPr lvl="1"/>
            <a:r>
              <a:rPr lang="en-US" altLang="zh-CN" dirty="0"/>
              <a:t>Neo4j</a:t>
            </a:r>
          </a:p>
          <a:p>
            <a:pPr lvl="1"/>
            <a:r>
              <a:rPr lang="en-US" altLang="zh-CN" dirty="0" err="1"/>
              <a:t>GraphLab</a:t>
            </a:r>
            <a:endParaRPr lang="en-US" dirty="0"/>
          </a:p>
        </p:txBody>
      </p:sp>
    </p:spTree>
    <p:extLst>
      <p:ext uri="{BB962C8B-B14F-4D97-AF65-F5344CB8AC3E}">
        <p14:creationId xmlns:p14="http://schemas.microsoft.com/office/powerpoint/2010/main" val="1587912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9DCE-91BD-9441-992A-60044689B1C2}"/>
              </a:ext>
            </a:extLst>
          </p:cNvPr>
          <p:cNvSpPr>
            <a:spLocks noGrp="1"/>
          </p:cNvSpPr>
          <p:nvPr>
            <p:ph type="title"/>
          </p:nvPr>
        </p:nvSpPr>
        <p:spPr/>
        <p:txBody>
          <a:bodyPr/>
          <a:lstStyle/>
          <a:p>
            <a:r>
              <a:rPr lang="zh-CN" altLang="en-US" dirty="0"/>
              <a:t>大数据工具软件介绍：</a:t>
            </a:r>
            <a:r>
              <a:rPr lang="en-US" altLang="zh-CN" dirty="0"/>
              <a:t>Spark</a:t>
            </a:r>
            <a:endParaRPr lang="en-US" dirty="0"/>
          </a:p>
        </p:txBody>
      </p:sp>
      <p:sp>
        <p:nvSpPr>
          <p:cNvPr id="3" name="Content Placeholder 2">
            <a:extLst>
              <a:ext uri="{FF2B5EF4-FFF2-40B4-BE49-F238E27FC236}">
                <a16:creationId xmlns:a16="http://schemas.microsoft.com/office/drawing/2014/main" id="{B91177E0-566A-634B-AD0B-868F169360D0}"/>
              </a:ext>
            </a:extLst>
          </p:cNvPr>
          <p:cNvSpPr>
            <a:spLocks noGrp="1"/>
          </p:cNvSpPr>
          <p:nvPr>
            <p:ph idx="1"/>
          </p:nvPr>
        </p:nvSpPr>
        <p:spPr/>
        <p:txBody>
          <a:bodyPr/>
          <a:lstStyle/>
          <a:p>
            <a:r>
              <a:rPr lang="en-US" dirty="0"/>
              <a:t>Spark</a:t>
            </a:r>
            <a:r>
              <a:rPr lang="zh-CN" altLang="en-US" dirty="0"/>
              <a:t>适用场景 </a:t>
            </a:r>
            <a:endParaRPr lang="en-US" altLang="zh-CN" dirty="0"/>
          </a:p>
        </p:txBody>
      </p:sp>
      <p:pic>
        <p:nvPicPr>
          <p:cNvPr id="4" name="Picture 3">
            <a:extLst>
              <a:ext uri="{FF2B5EF4-FFF2-40B4-BE49-F238E27FC236}">
                <a16:creationId xmlns:a16="http://schemas.microsoft.com/office/drawing/2014/main" id="{05312CCE-BFC6-3B42-B473-A45ED4A1ED79}"/>
              </a:ext>
            </a:extLst>
          </p:cNvPr>
          <p:cNvPicPr>
            <a:picLocks noChangeAspect="1"/>
          </p:cNvPicPr>
          <p:nvPr/>
        </p:nvPicPr>
        <p:blipFill>
          <a:blip r:embed="rId2"/>
          <a:stretch>
            <a:fillRect/>
          </a:stretch>
        </p:blipFill>
        <p:spPr>
          <a:xfrm>
            <a:off x="2799341" y="2345634"/>
            <a:ext cx="6992081" cy="4148375"/>
          </a:xfrm>
          <a:prstGeom prst="rect">
            <a:avLst/>
          </a:prstGeom>
        </p:spPr>
      </p:pic>
    </p:spTree>
    <p:extLst>
      <p:ext uri="{BB962C8B-B14F-4D97-AF65-F5344CB8AC3E}">
        <p14:creationId xmlns:p14="http://schemas.microsoft.com/office/powerpoint/2010/main" val="2418174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9DCE-91BD-9441-992A-60044689B1C2}"/>
              </a:ext>
            </a:extLst>
          </p:cNvPr>
          <p:cNvSpPr>
            <a:spLocks noGrp="1"/>
          </p:cNvSpPr>
          <p:nvPr>
            <p:ph type="title"/>
          </p:nvPr>
        </p:nvSpPr>
        <p:spPr/>
        <p:txBody>
          <a:bodyPr/>
          <a:lstStyle/>
          <a:p>
            <a:r>
              <a:rPr lang="zh-CN" altLang="en-US" dirty="0"/>
              <a:t>大数据工具软件介绍：</a:t>
            </a:r>
            <a:r>
              <a:rPr lang="en-US" altLang="zh-CN" dirty="0"/>
              <a:t>Spark</a:t>
            </a:r>
            <a:endParaRPr lang="en-US" dirty="0"/>
          </a:p>
        </p:txBody>
      </p:sp>
      <p:sp>
        <p:nvSpPr>
          <p:cNvPr id="3" name="Content Placeholder 2">
            <a:extLst>
              <a:ext uri="{FF2B5EF4-FFF2-40B4-BE49-F238E27FC236}">
                <a16:creationId xmlns:a16="http://schemas.microsoft.com/office/drawing/2014/main" id="{B91177E0-566A-634B-AD0B-868F169360D0}"/>
              </a:ext>
            </a:extLst>
          </p:cNvPr>
          <p:cNvSpPr>
            <a:spLocks noGrp="1"/>
          </p:cNvSpPr>
          <p:nvPr>
            <p:ph idx="1"/>
          </p:nvPr>
        </p:nvSpPr>
        <p:spPr/>
        <p:txBody>
          <a:bodyPr>
            <a:normAutofit fontScale="92500" lnSpcReduction="10000"/>
          </a:bodyPr>
          <a:lstStyle/>
          <a:p>
            <a:r>
              <a:rPr lang="zh-CN" altLang="en-US" dirty="0"/>
              <a:t>类</a:t>
            </a:r>
            <a:r>
              <a:rPr lang="en-US" altLang="zh-CN" dirty="0"/>
              <a:t>Spark</a:t>
            </a:r>
            <a:r>
              <a:rPr lang="zh-CN" altLang="en-US" dirty="0"/>
              <a:t>大数据工具软件实现要求：</a:t>
            </a:r>
            <a:endParaRPr lang="en-US" altLang="zh-CN" dirty="0"/>
          </a:p>
          <a:p>
            <a:pPr lvl="1"/>
            <a:r>
              <a:rPr lang="zh-CN" altLang="en-US" dirty="0"/>
              <a:t>目标：实现一个</a:t>
            </a:r>
            <a:r>
              <a:rPr lang="en-US" altLang="zh-CN" dirty="0"/>
              <a:t>Mini</a:t>
            </a:r>
            <a:r>
              <a:rPr lang="zh-CN" altLang="en-US" dirty="0"/>
              <a:t>版</a:t>
            </a:r>
            <a:r>
              <a:rPr lang="en-US" altLang="zh-CN" dirty="0"/>
              <a:t>Spark</a:t>
            </a:r>
          </a:p>
          <a:p>
            <a:pPr lvl="1"/>
            <a:r>
              <a:rPr lang="zh-CN" altLang="en-US" dirty="0"/>
              <a:t>必备功能：</a:t>
            </a:r>
            <a:endParaRPr lang="en-US" altLang="zh-CN" dirty="0"/>
          </a:p>
          <a:p>
            <a:pPr lvl="2"/>
            <a:r>
              <a:rPr lang="zh-CN" altLang="en-US" dirty="0"/>
              <a:t>节点间通信功能</a:t>
            </a:r>
            <a:endParaRPr lang="en-US" altLang="zh-CN" dirty="0"/>
          </a:p>
          <a:p>
            <a:pPr lvl="2"/>
            <a:r>
              <a:rPr lang="zh-CN" altLang="en-US" dirty="0"/>
              <a:t>内存中</a:t>
            </a:r>
            <a:r>
              <a:rPr lang="en-US" altLang="zh-CN" dirty="0"/>
              <a:t>Mapper</a:t>
            </a:r>
            <a:r>
              <a:rPr lang="zh-CN" altLang="en-US" dirty="0"/>
              <a:t>实现</a:t>
            </a:r>
            <a:endParaRPr lang="en-US" altLang="zh-CN" dirty="0"/>
          </a:p>
          <a:p>
            <a:pPr lvl="2"/>
            <a:r>
              <a:rPr lang="zh-CN" altLang="en-US" dirty="0"/>
              <a:t>内存中</a:t>
            </a:r>
            <a:r>
              <a:rPr lang="en-US" altLang="zh-CN" dirty="0"/>
              <a:t>Shuffle</a:t>
            </a:r>
            <a:r>
              <a:rPr lang="zh-CN" altLang="en-US" dirty="0"/>
              <a:t>功能实现</a:t>
            </a:r>
            <a:endParaRPr lang="en-US" altLang="zh-CN" dirty="0"/>
          </a:p>
          <a:p>
            <a:pPr lvl="2"/>
            <a:r>
              <a:rPr lang="zh-CN" altLang="en-US" dirty="0"/>
              <a:t>内存中</a:t>
            </a:r>
            <a:r>
              <a:rPr lang="en-US" altLang="zh-CN" dirty="0"/>
              <a:t>Reducer</a:t>
            </a:r>
            <a:r>
              <a:rPr lang="zh-CN" altLang="en-US" dirty="0"/>
              <a:t>实现</a:t>
            </a:r>
            <a:endParaRPr lang="en-US" altLang="zh-CN" dirty="0"/>
          </a:p>
          <a:p>
            <a:pPr lvl="1"/>
            <a:r>
              <a:rPr lang="zh-CN" altLang="en-US" dirty="0"/>
              <a:t>测试要求：</a:t>
            </a:r>
            <a:endParaRPr lang="en-US" altLang="zh-CN" dirty="0"/>
          </a:p>
          <a:p>
            <a:pPr lvl="2"/>
            <a:r>
              <a:rPr lang="zh-CN" altLang="en-US" dirty="0"/>
              <a:t>正确性测试</a:t>
            </a:r>
            <a:endParaRPr lang="en-US" altLang="zh-CN" dirty="0"/>
          </a:p>
          <a:p>
            <a:pPr lvl="2"/>
            <a:r>
              <a:rPr lang="zh-CN" altLang="en-US" dirty="0"/>
              <a:t>与源工具（</a:t>
            </a:r>
            <a:r>
              <a:rPr lang="en-US" altLang="zh-CN" dirty="0"/>
              <a:t>Spark</a:t>
            </a:r>
            <a:r>
              <a:rPr lang="zh-CN" altLang="en-US" dirty="0"/>
              <a:t>）对比</a:t>
            </a:r>
            <a:endParaRPr lang="en-US" altLang="zh-CN" dirty="0"/>
          </a:p>
          <a:p>
            <a:pPr lvl="3"/>
            <a:r>
              <a:rPr lang="zh-CN" altLang="en-US" dirty="0"/>
              <a:t>节点间通讯效果（成功）和时间</a:t>
            </a:r>
            <a:endParaRPr lang="en-US" altLang="zh-CN" dirty="0"/>
          </a:p>
          <a:p>
            <a:pPr lvl="3"/>
            <a:r>
              <a:rPr lang="zh-CN" altLang="en-US" dirty="0"/>
              <a:t>相同任务</a:t>
            </a:r>
            <a:r>
              <a:rPr lang="en-US" altLang="zh-CN" dirty="0"/>
              <a:t>Mapper,</a:t>
            </a:r>
            <a:r>
              <a:rPr lang="zh-CN" altLang="en-US" dirty="0"/>
              <a:t> </a:t>
            </a:r>
            <a:r>
              <a:rPr lang="en-US" altLang="zh-CN" dirty="0"/>
              <a:t>Shuffle,</a:t>
            </a:r>
            <a:r>
              <a:rPr lang="zh-CN" altLang="en-US" dirty="0"/>
              <a:t> </a:t>
            </a:r>
            <a:r>
              <a:rPr lang="en-US" altLang="zh-CN" dirty="0"/>
              <a:t>Reducer</a:t>
            </a:r>
            <a:r>
              <a:rPr lang="zh-CN" altLang="en-US" dirty="0"/>
              <a:t>执行时间</a:t>
            </a:r>
            <a:endParaRPr lang="en-US" altLang="zh-CN" dirty="0"/>
          </a:p>
          <a:p>
            <a:pPr lvl="1"/>
            <a:r>
              <a:rPr lang="zh-CN" altLang="en-US" dirty="0"/>
              <a:t>注意：</a:t>
            </a:r>
            <a:endParaRPr lang="en-US" altLang="zh-CN" dirty="0"/>
          </a:p>
          <a:p>
            <a:pPr lvl="2"/>
            <a:r>
              <a:rPr lang="zh-CN" altLang="en-US" dirty="0"/>
              <a:t>底层存储可直接使用</a:t>
            </a:r>
            <a:r>
              <a:rPr lang="en-US" altLang="zh-CN" dirty="0"/>
              <a:t>HDFS</a:t>
            </a:r>
            <a:r>
              <a:rPr lang="zh-CN" altLang="en-US" dirty="0"/>
              <a:t>，无需自己实现底层存储</a:t>
            </a:r>
            <a:endParaRPr lang="en-US" altLang="zh-CN" dirty="0"/>
          </a:p>
          <a:p>
            <a:pPr lvl="1"/>
            <a:endParaRPr lang="en-US" altLang="zh-CN" dirty="0"/>
          </a:p>
          <a:p>
            <a:endParaRPr lang="en-US" altLang="zh-CN" dirty="0"/>
          </a:p>
        </p:txBody>
      </p:sp>
    </p:spTree>
    <p:extLst>
      <p:ext uri="{BB962C8B-B14F-4D97-AF65-F5344CB8AC3E}">
        <p14:creationId xmlns:p14="http://schemas.microsoft.com/office/powerpoint/2010/main" val="290401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9DCE-91BD-9441-992A-60044689B1C2}"/>
              </a:ext>
            </a:extLst>
          </p:cNvPr>
          <p:cNvSpPr>
            <a:spLocks noGrp="1"/>
          </p:cNvSpPr>
          <p:nvPr>
            <p:ph type="title"/>
          </p:nvPr>
        </p:nvSpPr>
        <p:spPr/>
        <p:txBody>
          <a:bodyPr/>
          <a:lstStyle/>
          <a:p>
            <a:r>
              <a:rPr lang="zh-CN" altLang="en-US" dirty="0"/>
              <a:t>大数据工具软件介绍：</a:t>
            </a:r>
            <a:r>
              <a:rPr lang="en-US" altLang="zh-CN" dirty="0"/>
              <a:t>Cassandra</a:t>
            </a:r>
            <a:endParaRPr lang="en-US" dirty="0"/>
          </a:p>
        </p:txBody>
      </p:sp>
      <p:sp>
        <p:nvSpPr>
          <p:cNvPr id="3" name="Content Placeholder 2">
            <a:extLst>
              <a:ext uri="{FF2B5EF4-FFF2-40B4-BE49-F238E27FC236}">
                <a16:creationId xmlns:a16="http://schemas.microsoft.com/office/drawing/2014/main" id="{B91177E0-566A-634B-AD0B-868F169360D0}"/>
              </a:ext>
            </a:extLst>
          </p:cNvPr>
          <p:cNvSpPr>
            <a:spLocks noGrp="1"/>
          </p:cNvSpPr>
          <p:nvPr>
            <p:ph idx="1"/>
          </p:nvPr>
        </p:nvSpPr>
        <p:spPr/>
        <p:txBody>
          <a:bodyPr/>
          <a:lstStyle/>
          <a:p>
            <a:r>
              <a:rPr lang="zh-CN" altLang="en-US" dirty="0"/>
              <a:t>官方网站：</a:t>
            </a:r>
            <a:r>
              <a:rPr lang="en-US" altLang="zh-CN" dirty="0"/>
              <a:t>http://</a:t>
            </a:r>
            <a:r>
              <a:rPr lang="en-US" altLang="zh-CN" dirty="0" err="1"/>
              <a:t>cassandra.apache.org</a:t>
            </a:r>
            <a:r>
              <a:rPr lang="en-US" altLang="zh-CN" dirty="0"/>
              <a:t>/</a:t>
            </a:r>
          </a:p>
          <a:p>
            <a:r>
              <a:rPr lang="en-US" altLang="zh-CN" dirty="0" err="1"/>
              <a:t>Github</a:t>
            </a:r>
            <a:r>
              <a:rPr lang="zh-CN" altLang="en-US" dirty="0"/>
              <a:t>源码地址：</a:t>
            </a:r>
            <a:r>
              <a:rPr lang="en-US" altLang="zh-CN" dirty="0"/>
              <a:t>https://</a:t>
            </a:r>
            <a:r>
              <a:rPr lang="en-US" altLang="zh-CN" dirty="0" err="1"/>
              <a:t>github.com</a:t>
            </a:r>
            <a:r>
              <a:rPr lang="en-US" altLang="zh-CN" dirty="0"/>
              <a:t>/apache/</a:t>
            </a:r>
            <a:r>
              <a:rPr lang="en-US" altLang="zh-CN" dirty="0" err="1"/>
              <a:t>cassandra</a:t>
            </a:r>
            <a:endParaRPr lang="en-US" altLang="zh-CN" dirty="0"/>
          </a:p>
          <a:p>
            <a:r>
              <a:rPr lang="zh-CN" altLang="en-US" dirty="0"/>
              <a:t>实现语言：</a:t>
            </a:r>
            <a:r>
              <a:rPr lang="en-US" altLang="zh-CN" dirty="0"/>
              <a:t>Java</a:t>
            </a:r>
          </a:p>
        </p:txBody>
      </p:sp>
    </p:spTree>
    <p:extLst>
      <p:ext uri="{BB962C8B-B14F-4D97-AF65-F5344CB8AC3E}">
        <p14:creationId xmlns:p14="http://schemas.microsoft.com/office/powerpoint/2010/main" val="104295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3">
            <a:extLst>
              <a:ext uri="{FF2B5EF4-FFF2-40B4-BE49-F238E27FC236}">
                <a16:creationId xmlns:a16="http://schemas.microsoft.com/office/drawing/2014/main" id="{F5972E96-7E4C-4C48-8CAB-C2858D35B2B1}"/>
              </a:ext>
            </a:extLst>
          </p:cNvPr>
          <p:cNvSpPr>
            <a:spLocks noGrp="1"/>
          </p:cNvSpPr>
          <p:nvPr>
            <p:ph type="title"/>
          </p:nvPr>
        </p:nvSpPr>
        <p:spPr/>
        <p:txBody>
          <a:bodyPr/>
          <a:lstStyle/>
          <a:p>
            <a:r>
              <a:rPr lang="zh-CN" altLang="en-US" dirty="0"/>
              <a:t>大数据工具软件介绍：</a:t>
            </a:r>
            <a:r>
              <a:rPr lang="en-US" altLang="zh-CN" dirty="0"/>
              <a:t>Cassandra</a:t>
            </a:r>
            <a:endParaRPr kumimoji="0" lang="en-US" altLang="zh-CN" dirty="0">
              <a:ea typeface="黑体" panose="02010609060101010101" pitchFamily="49" charset="-122"/>
            </a:endParaRPr>
          </a:p>
        </p:txBody>
      </p:sp>
      <p:sp>
        <p:nvSpPr>
          <p:cNvPr id="26627" name="内容占位符 4">
            <a:extLst>
              <a:ext uri="{FF2B5EF4-FFF2-40B4-BE49-F238E27FC236}">
                <a16:creationId xmlns:a16="http://schemas.microsoft.com/office/drawing/2014/main" id="{2771E15C-6045-B543-A35E-D07AFB84913F}"/>
              </a:ext>
            </a:extLst>
          </p:cNvPr>
          <p:cNvSpPr>
            <a:spLocks noGrp="1"/>
          </p:cNvSpPr>
          <p:nvPr>
            <p:ph idx="1"/>
          </p:nvPr>
        </p:nvSpPr>
        <p:spPr>
          <a:xfrm>
            <a:off x="609600" y="1417638"/>
            <a:ext cx="5738813" cy="5303837"/>
          </a:xfrm>
        </p:spPr>
        <p:txBody>
          <a:bodyPr/>
          <a:lstStyle/>
          <a:p>
            <a:pPr marL="457200" indent="-457200" eaLnBrk="1" hangingPunct="1">
              <a:lnSpc>
                <a:spcPct val="150000"/>
              </a:lnSpc>
              <a:spcBef>
                <a:spcPts val="1200"/>
              </a:spcBef>
              <a:buFont typeface="Corbel" panose="020B0503020204020204" pitchFamily="34" charset="0"/>
              <a:buAutoNum type="arabicPeriod"/>
            </a:pPr>
            <a:r>
              <a:rPr kumimoji="0" lang="zh-CN" altLang="en-US" sz="2500" dirty="0">
                <a:ea typeface="微软雅黑" panose="020B0503020204020204" pitchFamily="34" charset="-122"/>
              </a:rPr>
              <a:t>键空间 </a:t>
            </a:r>
            <a:r>
              <a:rPr kumimoji="0" lang="en-US" altLang="zh-CN" sz="2500" dirty="0">
                <a:ea typeface="微软雅黑" panose="020B0503020204020204" pitchFamily="34" charset="-122"/>
              </a:rPr>
              <a:t>- </a:t>
            </a:r>
            <a:r>
              <a:rPr kumimoji="0" lang="en-US" altLang="zh-CN" sz="2500" dirty="0" err="1">
                <a:ea typeface="微软雅黑" panose="020B0503020204020204" pitchFamily="34" charset="-122"/>
              </a:rPr>
              <a:t>Keyspace</a:t>
            </a:r>
            <a:endParaRPr kumimoji="0" lang="en-US" altLang="zh-CN" sz="2500" dirty="0">
              <a:ea typeface="微软雅黑" panose="020B0503020204020204" pitchFamily="34" charset="-122"/>
            </a:endParaRPr>
          </a:p>
          <a:p>
            <a:pPr lvl="1" eaLnBrk="1" hangingPunct="1">
              <a:lnSpc>
                <a:spcPct val="150000"/>
              </a:lnSpc>
              <a:spcBef>
                <a:spcPts val="1200"/>
              </a:spcBef>
            </a:pPr>
            <a:r>
              <a:rPr kumimoji="0" lang="zh-CN" altLang="en-US" sz="2200" dirty="0">
                <a:ea typeface="微软雅黑" panose="020B0503020204020204" pitchFamily="34" charset="-122"/>
              </a:rPr>
              <a:t>最上层的命名空间</a:t>
            </a:r>
            <a:endParaRPr kumimoji="0" lang="en-US" altLang="zh-CN" sz="2200" dirty="0">
              <a:ea typeface="微软雅黑" panose="020B0503020204020204" pitchFamily="34" charset="-122"/>
            </a:endParaRPr>
          </a:p>
          <a:p>
            <a:pPr lvl="1" eaLnBrk="1" hangingPunct="1">
              <a:lnSpc>
                <a:spcPct val="150000"/>
              </a:lnSpc>
              <a:spcBef>
                <a:spcPts val="1200"/>
              </a:spcBef>
            </a:pPr>
            <a:r>
              <a:rPr kumimoji="0" lang="zh-CN" altLang="en-US" sz="2200" dirty="0">
                <a:ea typeface="微软雅黑" panose="020B0503020204020204" pitchFamily="34" charset="-122"/>
              </a:rPr>
              <a:t>通常是一个应用程序一个</a:t>
            </a:r>
            <a:r>
              <a:rPr kumimoji="0" lang="en-US" altLang="zh-CN" sz="2200" dirty="0" err="1">
                <a:ea typeface="微软雅黑" panose="020B0503020204020204" pitchFamily="34" charset="-122"/>
              </a:rPr>
              <a:t>Keyspace</a:t>
            </a:r>
            <a:endParaRPr kumimoji="0" lang="en-US" altLang="zh-CN" sz="2200" dirty="0">
              <a:ea typeface="微软雅黑" panose="020B0503020204020204" pitchFamily="34" charset="-122"/>
            </a:endParaRPr>
          </a:p>
          <a:p>
            <a:pPr lvl="1" eaLnBrk="1" hangingPunct="1">
              <a:lnSpc>
                <a:spcPct val="150000"/>
              </a:lnSpc>
              <a:spcBef>
                <a:spcPts val="1200"/>
              </a:spcBef>
            </a:pPr>
            <a:r>
              <a:rPr kumimoji="0" lang="en-US" altLang="zh-CN" sz="2200" dirty="0">
                <a:ea typeface="微软雅黑" panose="020B0503020204020204" pitchFamily="34" charset="-122"/>
              </a:rPr>
              <a:t>~= </a:t>
            </a:r>
            <a:r>
              <a:rPr kumimoji="0" lang="en-US" altLang="zh-CN" sz="2200" dirty="0">
                <a:solidFill>
                  <a:srgbClr val="FF0000"/>
                </a:solidFill>
                <a:ea typeface="微软雅黑" panose="020B0503020204020204" pitchFamily="34" charset="-122"/>
              </a:rPr>
              <a:t>database</a:t>
            </a:r>
          </a:p>
          <a:p>
            <a:pPr marL="457200" indent="-457200" eaLnBrk="1" hangingPunct="1">
              <a:lnSpc>
                <a:spcPct val="150000"/>
              </a:lnSpc>
              <a:spcBef>
                <a:spcPts val="1200"/>
              </a:spcBef>
              <a:buFont typeface="Corbel" panose="020B0503020204020204" pitchFamily="34" charset="0"/>
              <a:buAutoNum type="arabicPeriod"/>
            </a:pPr>
            <a:r>
              <a:rPr kumimoji="0" lang="zh-CN" altLang="en-US" sz="2500" dirty="0">
                <a:ea typeface="微软雅黑" panose="020B0503020204020204" pitchFamily="34" charset="-122"/>
              </a:rPr>
              <a:t>列族 </a:t>
            </a:r>
            <a:r>
              <a:rPr kumimoji="0" lang="en-US" altLang="zh-CN" sz="2500" dirty="0">
                <a:ea typeface="微软雅黑" panose="020B0503020204020204" pitchFamily="34" charset="-122"/>
              </a:rPr>
              <a:t>- </a:t>
            </a:r>
            <a:r>
              <a:rPr kumimoji="0" lang="en-US" altLang="zh-CN" sz="2500" dirty="0" err="1">
                <a:ea typeface="微软雅黑" panose="020B0503020204020204" pitchFamily="34" charset="-122"/>
              </a:rPr>
              <a:t>ColumnFamily</a:t>
            </a:r>
            <a:endParaRPr kumimoji="0" lang="en-US" altLang="zh-CN" sz="2500" dirty="0">
              <a:ea typeface="微软雅黑" panose="020B0503020204020204" pitchFamily="34" charset="-122"/>
            </a:endParaRPr>
          </a:p>
          <a:p>
            <a:pPr lvl="1" eaLnBrk="1" hangingPunct="1">
              <a:lnSpc>
                <a:spcPct val="150000"/>
              </a:lnSpc>
              <a:spcBef>
                <a:spcPts val="1200"/>
              </a:spcBef>
            </a:pPr>
            <a:r>
              <a:rPr kumimoji="0" lang="zh-CN" altLang="en-US" sz="2200" dirty="0">
                <a:ea typeface="微软雅黑" panose="020B0503020204020204" pitchFamily="34" charset="-122"/>
              </a:rPr>
              <a:t>与</a:t>
            </a:r>
            <a:r>
              <a:rPr kumimoji="0" lang="en-US" altLang="zh-CN" sz="2200" dirty="0">
                <a:ea typeface="微软雅黑" panose="020B0503020204020204" pitchFamily="34" charset="-122"/>
              </a:rPr>
              <a:t>table</a:t>
            </a:r>
            <a:r>
              <a:rPr kumimoji="0" lang="zh-CN" altLang="en-US" sz="2200" dirty="0">
                <a:ea typeface="微软雅黑" panose="020B0503020204020204" pitchFamily="34" charset="-122"/>
              </a:rPr>
              <a:t>对应</a:t>
            </a:r>
            <a:endParaRPr kumimoji="0" lang="en-US" altLang="zh-CN" sz="2200" dirty="0">
              <a:ea typeface="微软雅黑" panose="020B0503020204020204" pitchFamily="34" charset="-122"/>
            </a:endParaRPr>
          </a:p>
          <a:p>
            <a:pPr lvl="1" eaLnBrk="1" hangingPunct="1">
              <a:lnSpc>
                <a:spcPct val="150000"/>
              </a:lnSpc>
              <a:spcBef>
                <a:spcPts val="1200"/>
              </a:spcBef>
            </a:pPr>
            <a:r>
              <a:rPr kumimoji="0" lang="zh-CN" altLang="en-US" sz="2200" dirty="0">
                <a:solidFill>
                  <a:srgbClr val="FF0000"/>
                </a:solidFill>
                <a:ea typeface="微软雅黑" panose="020B0503020204020204" pitchFamily="34" charset="-122"/>
              </a:rPr>
              <a:t>不同点在于，</a:t>
            </a:r>
            <a:r>
              <a:rPr kumimoji="0" lang="en-US" altLang="zh-CN" sz="2200" dirty="0">
                <a:solidFill>
                  <a:srgbClr val="FF0000"/>
                </a:solidFill>
                <a:ea typeface="微软雅黑" panose="020B0503020204020204" pitchFamily="34" charset="-122"/>
              </a:rPr>
              <a:t>Column Family</a:t>
            </a:r>
            <a:r>
              <a:rPr kumimoji="0" lang="zh-CN" altLang="en-US" sz="2200" dirty="0">
                <a:solidFill>
                  <a:srgbClr val="FF0000"/>
                </a:solidFill>
                <a:ea typeface="微软雅黑" panose="020B0503020204020204" pitchFamily="34" charset="-122"/>
              </a:rPr>
              <a:t>是稀疏的表</a:t>
            </a:r>
          </a:p>
        </p:txBody>
      </p:sp>
      <p:sp>
        <p:nvSpPr>
          <p:cNvPr id="24580" name="矩形 1">
            <a:extLst>
              <a:ext uri="{FF2B5EF4-FFF2-40B4-BE49-F238E27FC236}">
                <a16:creationId xmlns:a16="http://schemas.microsoft.com/office/drawing/2014/main" id="{BB46B07C-5A42-C547-9B13-054283B8BA1D}"/>
              </a:ext>
            </a:extLst>
          </p:cNvPr>
          <p:cNvSpPr>
            <a:spLocks noChangeArrowheads="1"/>
          </p:cNvSpPr>
          <p:nvPr/>
        </p:nvSpPr>
        <p:spPr bwMode="auto">
          <a:xfrm>
            <a:off x="6635750" y="1417638"/>
            <a:ext cx="5364163" cy="404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kumimoji="1" sz="3200">
                <a:solidFill>
                  <a:schemeClr val="tx1"/>
                </a:solidFill>
                <a:latin typeface="Corbel" panose="020B0503020204020204" pitchFamily="34" charset="0"/>
                <a:ea typeface="微软雅黑" panose="020B0503020204020204" pitchFamily="34" charset="-122"/>
              </a:defRPr>
            </a:lvl1pPr>
            <a:lvl2pPr>
              <a:spcBef>
                <a:spcPct val="20000"/>
              </a:spcBef>
              <a:buFont typeface="Arial" panose="020B0604020202020204" pitchFamily="34" charset="0"/>
              <a:buChar char="–"/>
              <a:defRPr kumimoji="1" sz="2800">
                <a:solidFill>
                  <a:schemeClr val="tx1"/>
                </a:solidFill>
                <a:latin typeface="Corbel" panose="020B050302020402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kumimoji="1" sz="2400">
                <a:solidFill>
                  <a:schemeClr val="tx1"/>
                </a:solidFill>
                <a:latin typeface="Corbel" panose="020B050302020402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kumimoji="1" sz="2000">
                <a:solidFill>
                  <a:schemeClr val="tx1"/>
                </a:solidFill>
                <a:latin typeface="Corbel" panose="020B050302020402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kumimoji="1" sz="2000">
                <a:solidFill>
                  <a:schemeClr val="tx1"/>
                </a:solidFill>
                <a:latin typeface="Corbel" panose="020B050302020402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orbel" panose="020B050302020402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orbel" panose="020B050302020402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orbel" panose="020B050302020402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orbel" panose="020B0503020204020204" pitchFamily="34" charset="0"/>
                <a:ea typeface="微软雅黑" panose="020B0503020204020204" pitchFamily="34" charset="-122"/>
              </a:defRPr>
            </a:lvl9pPr>
          </a:lstStyle>
          <a:p>
            <a:pPr eaLnBrk="1" hangingPunct="1">
              <a:lnSpc>
                <a:spcPct val="150000"/>
              </a:lnSpc>
              <a:spcBef>
                <a:spcPts val="1200"/>
              </a:spcBef>
              <a:buFont typeface="Corbel" panose="020B0503020204020204" pitchFamily="34" charset="0"/>
              <a:buAutoNum type="arabicPeriod" startAt="3"/>
            </a:pPr>
            <a:r>
              <a:rPr kumimoji="0" lang="zh-CN" altLang="en-US" sz="2500"/>
              <a:t>行</a:t>
            </a:r>
            <a:r>
              <a:rPr kumimoji="0" lang="en-US" altLang="zh-CN" sz="2500"/>
              <a:t> - Row</a:t>
            </a:r>
          </a:p>
          <a:p>
            <a:pPr lvl="1" eaLnBrk="1" hangingPunct="1">
              <a:lnSpc>
                <a:spcPct val="150000"/>
              </a:lnSpc>
              <a:spcBef>
                <a:spcPts val="1200"/>
              </a:spcBef>
              <a:buFontTx/>
              <a:buNone/>
            </a:pPr>
            <a:r>
              <a:rPr kumimoji="0" lang="zh-CN" altLang="en-US" sz="2200"/>
              <a:t>每一行由一个</a:t>
            </a:r>
            <a:r>
              <a:rPr kumimoji="0" lang="en-US" altLang="zh-CN" sz="2200"/>
              <a:t>key</a:t>
            </a:r>
            <a:r>
              <a:rPr kumimoji="0" lang="zh-CN" altLang="en-US" sz="2200"/>
              <a:t>唯一标识</a:t>
            </a:r>
            <a:endParaRPr kumimoji="0" lang="en-US" altLang="zh-CN" sz="2200"/>
          </a:p>
          <a:p>
            <a:pPr lvl="1" eaLnBrk="1" hangingPunct="1">
              <a:lnSpc>
                <a:spcPct val="150000"/>
              </a:lnSpc>
              <a:spcBef>
                <a:spcPts val="1200"/>
              </a:spcBef>
              <a:buFontTx/>
              <a:buNone/>
            </a:pPr>
            <a:r>
              <a:rPr kumimoji="0" lang="zh-CN" altLang="en-US" sz="2200"/>
              <a:t>由</a:t>
            </a:r>
            <a:r>
              <a:rPr kumimoji="0" lang="en-US" altLang="zh-CN" sz="2200"/>
              <a:t>columns </a:t>
            </a:r>
            <a:r>
              <a:rPr kumimoji="0" lang="zh-CN" altLang="en-US" sz="2200"/>
              <a:t>组成</a:t>
            </a:r>
            <a:endParaRPr kumimoji="0" lang="en-US" altLang="zh-CN" sz="2200"/>
          </a:p>
          <a:p>
            <a:pPr lvl="1" eaLnBrk="1" hangingPunct="1">
              <a:lnSpc>
                <a:spcPct val="150000"/>
              </a:lnSpc>
              <a:spcBef>
                <a:spcPts val="1200"/>
              </a:spcBef>
              <a:buFontTx/>
              <a:buNone/>
            </a:pPr>
            <a:endParaRPr kumimoji="0" lang="en-US" altLang="zh-CN" sz="2200"/>
          </a:p>
          <a:p>
            <a:pPr eaLnBrk="1" hangingPunct="1">
              <a:lnSpc>
                <a:spcPct val="150000"/>
              </a:lnSpc>
              <a:spcBef>
                <a:spcPts val="1200"/>
              </a:spcBef>
              <a:buFont typeface="Arial" panose="020B0604020202020204" pitchFamily="34" charset="0"/>
              <a:buNone/>
            </a:pPr>
            <a:r>
              <a:rPr kumimoji="0" lang="en-US" altLang="zh-CN" sz="2500"/>
              <a:t>4.   </a:t>
            </a:r>
            <a:r>
              <a:rPr kumimoji="0" lang="zh-CN" altLang="en-US" sz="2500"/>
              <a:t>列</a:t>
            </a:r>
            <a:r>
              <a:rPr kumimoji="0" lang="en-US" altLang="zh-CN" sz="2500"/>
              <a:t> - Column</a:t>
            </a:r>
          </a:p>
          <a:p>
            <a:pPr lvl="1" eaLnBrk="1" hangingPunct="1">
              <a:lnSpc>
                <a:spcPct val="150000"/>
              </a:lnSpc>
              <a:spcBef>
                <a:spcPts val="1200"/>
              </a:spcBef>
              <a:buFontTx/>
              <a:buNone/>
            </a:pPr>
            <a:r>
              <a:rPr kumimoji="0" lang="zh-CN" altLang="en-US" sz="2200"/>
              <a:t>存储的基本单元</a:t>
            </a:r>
          </a:p>
        </p:txBody>
      </p:sp>
    </p:spTree>
    <p:extLst>
      <p:ext uri="{BB962C8B-B14F-4D97-AF65-F5344CB8AC3E}">
        <p14:creationId xmlns:p14="http://schemas.microsoft.com/office/powerpoint/2010/main" val="276579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46BC2F44-972E-5C4B-B73B-BD1DBD3890EC}"/>
              </a:ext>
            </a:extLst>
          </p:cNvPr>
          <p:cNvSpPr>
            <a:spLocks noGrp="1"/>
          </p:cNvSpPr>
          <p:nvPr>
            <p:ph type="title"/>
          </p:nvPr>
        </p:nvSpPr>
        <p:spPr/>
        <p:txBody>
          <a:bodyPr/>
          <a:lstStyle/>
          <a:p>
            <a:r>
              <a:rPr lang="zh-CN" altLang="en-US" dirty="0"/>
              <a:t>大数据工具软件介绍：</a:t>
            </a:r>
            <a:r>
              <a:rPr lang="en-US" altLang="zh-CN" dirty="0"/>
              <a:t>Cassandra</a:t>
            </a:r>
            <a:endParaRPr kumimoji="0" lang="en-US" altLang="zh-CN" dirty="0">
              <a:ea typeface="黑体" panose="02010609060101010101" pitchFamily="49" charset="-122"/>
            </a:endParaRPr>
          </a:p>
        </p:txBody>
      </p:sp>
      <p:sp>
        <p:nvSpPr>
          <p:cNvPr id="28675" name="Content Placeholder 3">
            <a:extLst>
              <a:ext uri="{FF2B5EF4-FFF2-40B4-BE49-F238E27FC236}">
                <a16:creationId xmlns:a16="http://schemas.microsoft.com/office/drawing/2014/main" id="{9B8CB8BC-8816-AE49-90B8-57B7DE7533A1}"/>
              </a:ext>
            </a:extLst>
          </p:cNvPr>
          <p:cNvSpPr>
            <a:spLocks noGrp="1"/>
          </p:cNvSpPr>
          <p:nvPr>
            <p:ph idx="4294967295"/>
          </p:nvPr>
        </p:nvSpPr>
        <p:spPr>
          <a:xfrm>
            <a:off x="1524000" y="1600200"/>
            <a:ext cx="8229600" cy="4525963"/>
          </a:xfrm>
        </p:spPr>
        <p:txBody>
          <a:bodyPr/>
          <a:lstStyle/>
          <a:p>
            <a:pPr eaLnBrk="1" hangingPunct="1"/>
            <a:endParaRPr kumimoji="0" lang="en-US" altLang="zh-CN">
              <a:latin typeface="Calibri" panose="020F0502020204030204" pitchFamily="34" charset="0"/>
              <a:ea typeface="微软雅黑" panose="020B0503020204020204" pitchFamily="34" charset="-122"/>
            </a:endParaRPr>
          </a:p>
          <a:p>
            <a:pPr eaLnBrk="1" hangingPunct="1"/>
            <a:endParaRPr kumimoji="0" lang="zh-CN" altLang="en-US">
              <a:latin typeface="Calibri" panose="020F0502020204030204" pitchFamily="34" charset="0"/>
              <a:ea typeface="微软雅黑" panose="020B0503020204020204" pitchFamily="34" charset="-122"/>
            </a:endParaRPr>
          </a:p>
        </p:txBody>
      </p:sp>
      <p:graphicFrame>
        <p:nvGraphicFramePr>
          <p:cNvPr id="5" name="Content Placeholder 3">
            <a:extLst>
              <a:ext uri="{FF2B5EF4-FFF2-40B4-BE49-F238E27FC236}">
                <a16:creationId xmlns:a16="http://schemas.microsoft.com/office/drawing/2014/main" id="{7E7DE5A2-D8B7-5449-A763-0666D18E6427}"/>
              </a:ext>
            </a:extLst>
          </p:cNvPr>
          <p:cNvGraphicFramePr>
            <a:graphicFrameLocks noGrp="1"/>
          </p:cNvGraphicFramePr>
          <p:nvPr/>
        </p:nvGraphicFramePr>
        <p:xfrm>
          <a:off x="1981200" y="1752601"/>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8677" name="矩形 1">
            <a:extLst>
              <a:ext uri="{FF2B5EF4-FFF2-40B4-BE49-F238E27FC236}">
                <a16:creationId xmlns:a16="http://schemas.microsoft.com/office/drawing/2014/main" id="{2C33C2DC-9CBB-1844-A20C-1D3D3E9ACDA6}"/>
              </a:ext>
            </a:extLst>
          </p:cNvPr>
          <p:cNvSpPr>
            <a:spLocks noChangeArrowheads="1"/>
          </p:cNvSpPr>
          <p:nvPr/>
        </p:nvSpPr>
        <p:spPr bwMode="auto">
          <a:xfrm>
            <a:off x="2063750" y="6473825"/>
            <a:ext cx="4664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orbel" panose="020B050302020402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kumimoji="1" sz="2800">
                <a:solidFill>
                  <a:schemeClr val="tx1"/>
                </a:solidFill>
                <a:latin typeface="Corbel" panose="020B050302020402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kumimoji="1" sz="2400">
                <a:solidFill>
                  <a:schemeClr val="tx1"/>
                </a:solidFill>
                <a:latin typeface="Corbel" panose="020B050302020402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kumimoji="1" sz="2000">
                <a:solidFill>
                  <a:schemeClr val="tx1"/>
                </a:solidFill>
                <a:latin typeface="Corbel" panose="020B050302020402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kumimoji="1" sz="2000">
                <a:solidFill>
                  <a:schemeClr val="tx1"/>
                </a:solidFill>
                <a:latin typeface="Corbel" panose="020B050302020402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orbel" panose="020B050302020402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orbel" panose="020B050302020402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orbel" panose="020B050302020402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orbel" panose="020B0503020204020204" pitchFamily="34" charset="0"/>
                <a:ea typeface="微软雅黑" panose="020B0503020204020204" pitchFamily="34" charset="-122"/>
              </a:defRPr>
            </a:lvl9pPr>
          </a:lstStyle>
          <a:p>
            <a:pPr>
              <a:spcBef>
                <a:spcPct val="0"/>
              </a:spcBef>
              <a:buFontTx/>
              <a:buNone/>
            </a:pPr>
            <a:r>
              <a:rPr kumimoji="0" lang="en-US" altLang="zh-CN" sz="1800">
                <a:ea typeface="宋体" panose="02010600030101010101" pitchFamily="2" charset="-122"/>
              </a:rPr>
              <a:t>http://www.slideshare.net/sameiralk/cassendra</a:t>
            </a:r>
            <a:endParaRPr kumimoji="0" lang="zh-CN" altLang="en-US" sz="1800">
              <a:ea typeface="宋体" panose="02010600030101010101" pitchFamily="2" charset="-122"/>
            </a:endParaRPr>
          </a:p>
        </p:txBody>
      </p:sp>
    </p:spTree>
    <p:extLst>
      <p:ext uri="{BB962C8B-B14F-4D97-AF65-F5344CB8AC3E}">
        <p14:creationId xmlns:p14="http://schemas.microsoft.com/office/powerpoint/2010/main" val="7913438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9DCE-91BD-9441-992A-60044689B1C2}"/>
              </a:ext>
            </a:extLst>
          </p:cNvPr>
          <p:cNvSpPr>
            <a:spLocks noGrp="1"/>
          </p:cNvSpPr>
          <p:nvPr>
            <p:ph type="title"/>
          </p:nvPr>
        </p:nvSpPr>
        <p:spPr/>
        <p:txBody>
          <a:bodyPr/>
          <a:lstStyle/>
          <a:p>
            <a:r>
              <a:rPr lang="zh-CN" altLang="en-US" dirty="0"/>
              <a:t>大数据工具软件介绍：</a:t>
            </a:r>
            <a:r>
              <a:rPr lang="en-US" altLang="zh-CN" dirty="0"/>
              <a:t>Cassandra</a:t>
            </a:r>
            <a:endParaRPr lang="en-US" dirty="0"/>
          </a:p>
        </p:txBody>
      </p:sp>
      <p:sp>
        <p:nvSpPr>
          <p:cNvPr id="3" name="Content Placeholder 2">
            <a:extLst>
              <a:ext uri="{FF2B5EF4-FFF2-40B4-BE49-F238E27FC236}">
                <a16:creationId xmlns:a16="http://schemas.microsoft.com/office/drawing/2014/main" id="{B91177E0-566A-634B-AD0B-868F169360D0}"/>
              </a:ext>
            </a:extLst>
          </p:cNvPr>
          <p:cNvSpPr>
            <a:spLocks noGrp="1"/>
          </p:cNvSpPr>
          <p:nvPr>
            <p:ph idx="1"/>
          </p:nvPr>
        </p:nvSpPr>
        <p:spPr/>
        <p:txBody>
          <a:bodyPr>
            <a:normAutofit fontScale="92500" lnSpcReduction="10000"/>
          </a:bodyPr>
          <a:lstStyle/>
          <a:p>
            <a:r>
              <a:rPr lang="zh-CN" altLang="en-US" dirty="0"/>
              <a:t>类</a:t>
            </a:r>
            <a:r>
              <a:rPr lang="en-US" altLang="zh-CN" dirty="0"/>
              <a:t>Cassandra</a:t>
            </a:r>
            <a:r>
              <a:rPr lang="zh-CN" altLang="en-US" dirty="0"/>
              <a:t>大数据工具软件实现要求：</a:t>
            </a:r>
            <a:endParaRPr lang="en-US" altLang="zh-CN" dirty="0"/>
          </a:p>
          <a:p>
            <a:pPr lvl="1"/>
            <a:r>
              <a:rPr lang="zh-CN" altLang="en-US" dirty="0"/>
              <a:t>目标：实现一个</a:t>
            </a:r>
            <a:r>
              <a:rPr lang="en-US" altLang="zh-CN" dirty="0"/>
              <a:t>Mini</a:t>
            </a:r>
            <a:r>
              <a:rPr lang="zh-CN" altLang="en-US" dirty="0"/>
              <a:t>版</a:t>
            </a:r>
            <a:r>
              <a:rPr lang="en-US" altLang="zh-CN" dirty="0"/>
              <a:t>Cassandra</a:t>
            </a:r>
          </a:p>
          <a:p>
            <a:pPr lvl="1"/>
            <a:r>
              <a:rPr lang="zh-CN" altLang="en-US" dirty="0"/>
              <a:t>必备功能：</a:t>
            </a:r>
            <a:endParaRPr lang="en-US" altLang="zh-CN" dirty="0"/>
          </a:p>
          <a:p>
            <a:pPr lvl="2"/>
            <a:r>
              <a:rPr lang="zh-CN" altLang="en-US" dirty="0"/>
              <a:t>节点间通信（</a:t>
            </a:r>
            <a:r>
              <a:rPr lang="en-US" altLang="zh-CN" dirty="0"/>
              <a:t>Gossip</a:t>
            </a:r>
            <a:r>
              <a:rPr lang="zh-CN" altLang="en-US" dirty="0"/>
              <a:t>协议）</a:t>
            </a:r>
            <a:endParaRPr lang="en-US" altLang="zh-CN" dirty="0"/>
          </a:p>
          <a:p>
            <a:pPr lvl="2"/>
            <a:r>
              <a:rPr lang="en-US" altLang="zh-CN" dirty="0"/>
              <a:t>Key-Value</a:t>
            </a:r>
            <a:r>
              <a:rPr lang="zh-CN" altLang="en-US" dirty="0"/>
              <a:t>存储</a:t>
            </a:r>
            <a:endParaRPr lang="en-US" altLang="zh-CN" dirty="0"/>
          </a:p>
          <a:p>
            <a:pPr lvl="2"/>
            <a:r>
              <a:rPr lang="en-US" altLang="zh-CN" dirty="0"/>
              <a:t>Partition</a:t>
            </a:r>
            <a:r>
              <a:rPr lang="zh-CN" altLang="en-US" dirty="0"/>
              <a:t>功能，要求做到负载均衡</a:t>
            </a:r>
            <a:endParaRPr lang="en-US" altLang="zh-CN" dirty="0"/>
          </a:p>
          <a:p>
            <a:pPr lvl="2"/>
            <a:r>
              <a:rPr lang="en-US" altLang="zh-CN" dirty="0"/>
              <a:t>Replica</a:t>
            </a:r>
            <a:r>
              <a:rPr lang="zh-CN" altLang="en-US" dirty="0"/>
              <a:t>功能</a:t>
            </a:r>
            <a:endParaRPr lang="en-US" altLang="zh-CN" dirty="0"/>
          </a:p>
          <a:p>
            <a:pPr lvl="1"/>
            <a:r>
              <a:rPr lang="zh-CN" altLang="en-US" dirty="0"/>
              <a:t>测试要求：</a:t>
            </a:r>
            <a:endParaRPr lang="en-US" altLang="zh-CN" dirty="0"/>
          </a:p>
          <a:p>
            <a:pPr lvl="2"/>
            <a:r>
              <a:rPr lang="zh-CN" altLang="en-US" dirty="0"/>
              <a:t>正确性测试</a:t>
            </a:r>
            <a:endParaRPr lang="en-US" altLang="zh-CN" dirty="0"/>
          </a:p>
          <a:p>
            <a:pPr lvl="2"/>
            <a:r>
              <a:rPr lang="zh-CN" altLang="en-US" dirty="0"/>
              <a:t>与源工具（</a:t>
            </a:r>
            <a:r>
              <a:rPr lang="en-US" altLang="zh-CN" dirty="0"/>
              <a:t>Cassandra</a:t>
            </a:r>
            <a:r>
              <a:rPr lang="zh-CN" altLang="en-US" dirty="0"/>
              <a:t>）对比</a:t>
            </a:r>
            <a:endParaRPr lang="en-US" altLang="zh-CN" dirty="0"/>
          </a:p>
          <a:p>
            <a:pPr lvl="3"/>
            <a:r>
              <a:rPr lang="zh-CN" altLang="en-US" dirty="0"/>
              <a:t>节点间通讯效果（成功）和时间</a:t>
            </a:r>
            <a:endParaRPr lang="en-US" altLang="zh-CN" dirty="0"/>
          </a:p>
          <a:p>
            <a:pPr lvl="3"/>
            <a:r>
              <a:rPr lang="zh-CN" altLang="en-US" dirty="0"/>
              <a:t>存储时间</a:t>
            </a:r>
            <a:endParaRPr lang="en-US" altLang="zh-CN" dirty="0"/>
          </a:p>
          <a:p>
            <a:pPr lvl="3"/>
            <a:r>
              <a:rPr lang="zh-CN" altLang="en-US" dirty="0"/>
              <a:t>查询时间</a:t>
            </a:r>
            <a:endParaRPr lang="en-US" altLang="zh-CN" dirty="0"/>
          </a:p>
          <a:p>
            <a:pPr lvl="3"/>
            <a:r>
              <a:rPr lang="zh-CN" altLang="en-US" dirty="0"/>
              <a:t>负载均衡调整策略：哈希环均等分和数据均等分</a:t>
            </a:r>
            <a:endParaRPr lang="en-US" altLang="zh-CN" dirty="0"/>
          </a:p>
          <a:p>
            <a:pPr lvl="2"/>
            <a:endParaRPr lang="en-US" altLang="zh-CN" dirty="0"/>
          </a:p>
          <a:p>
            <a:pPr lvl="2"/>
            <a:endParaRPr lang="en-US" altLang="zh-CN" dirty="0"/>
          </a:p>
        </p:txBody>
      </p:sp>
    </p:spTree>
    <p:extLst>
      <p:ext uri="{BB962C8B-B14F-4D97-AF65-F5344CB8AC3E}">
        <p14:creationId xmlns:p14="http://schemas.microsoft.com/office/powerpoint/2010/main" val="19006746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9DCE-91BD-9441-992A-60044689B1C2}"/>
              </a:ext>
            </a:extLst>
          </p:cNvPr>
          <p:cNvSpPr>
            <a:spLocks noGrp="1"/>
          </p:cNvSpPr>
          <p:nvPr>
            <p:ph type="title"/>
          </p:nvPr>
        </p:nvSpPr>
        <p:spPr/>
        <p:txBody>
          <a:bodyPr/>
          <a:lstStyle/>
          <a:p>
            <a:r>
              <a:rPr lang="zh-CN" altLang="en-US" dirty="0"/>
              <a:t>大数据工具软件介绍：</a:t>
            </a:r>
            <a:r>
              <a:rPr lang="en-US" altLang="zh-CN" dirty="0"/>
              <a:t>Spark</a:t>
            </a:r>
            <a:r>
              <a:rPr lang="zh-CN" altLang="en-US" dirty="0"/>
              <a:t> </a:t>
            </a:r>
            <a:r>
              <a:rPr lang="en-US" altLang="zh-CN" dirty="0"/>
              <a:t>SQL</a:t>
            </a:r>
            <a:endParaRPr lang="en-US" dirty="0"/>
          </a:p>
        </p:txBody>
      </p:sp>
      <p:sp>
        <p:nvSpPr>
          <p:cNvPr id="3" name="Content Placeholder 2">
            <a:extLst>
              <a:ext uri="{FF2B5EF4-FFF2-40B4-BE49-F238E27FC236}">
                <a16:creationId xmlns:a16="http://schemas.microsoft.com/office/drawing/2014/main" id="{B91177E0-566A-634B-AD0B-868F169360D0}"/>
              </a:ext>
            </a:extLst>
          </p:cNvPr>
          <p:cNvSpPr>
            <a:spLocks noGrp="1"/>
          </p:cNvSpPr>
          <p:nvPr>
            <p:ph idx="1"/>
          </p:nvPr>
        </p:nvSpPr>
        <p:spPr/>
        <p:txBody>
          <a:bodyPr/>
          <a:lstStyle/>
          <a:p>
            <a:r>
              <a:rPr lang="zh-CN" altLang="en-US" dirty="0"/>
              <a:t>官方网站：</a:t>
            </a:r>
            <a:r>
              <a:rPr lang="en-US" altLang="zh-CN" dirty="0"/>
              <a:t>https://</a:t>
            </a:r>
            <a:r>
              <a:rPr lang="en-US" altLang="zh-CN" dirty="0" err="1"/>
              <a:t>spark.apache.org</a:t>
            </a:r>
            <a:r>
              <a:rPr lang="en-US" altLang="zh-CN" dirty="0"/>
              <a:t>/</a:t>
            </a:r>
            <a:r>
              <a:rPr lang="en-US" altLang="zh-CN" dirty="0" err="1"/>
              <a:t>sql</a:t>
            </a:r>
            <a:r>
              <a:rPr lang="en-US" altLang="zh-CN" dirty="0"/>
              <a:t>/</a:t>
            </a:r>
          </a:p>
          <a:p>
            <a:r>
              <a:rPr lang="en-US" altLang="zh-CN" dirty="0" err="1"/>
              <a:t>Github</a:t>
            </a:r>
            <a:r>
              <a:rPr lang="zh-CN" altLang="en-US" dirty="0"/>
              <a:t>源码地址：</a:t>
            </a:r>
            <a:endParaRPr lang="en-US" altLang="zh-CN" dirty="0"/>
          </a:p>
          <a:p>
            <a:r>
              <a:rPr lang="zh-CN" altLang="en-US" dirty="0"/>
              <a:t>实现语言：</a:t>
            </a:r>
            <a:r>
              <a:rPr lang="en-US" altLang="zh-CN" dirty="0"/>
              <a:t>Scala</a:t>
            </a:r>
          </a:p>
          <a:p>
            <a:pPr marL="0" indent="0">
              <a:buNone/>
            </a:pPr>
            <a:endParaRPr lang="en-US" dirty="0"/>
          </a:p>
        </p:txBody>
      </p:sp>
      <p:pic>
        <p:nvPicPr>
          <p:cNvPr id="4" name="Picture 3">
            <a:extLst>
              <a:ext uri="{FF2B5EF4-FFF2-40B4-BE49-F238E27FC236}">
                <a16:creationId xmlns:a16="http://schemas.microsoft.com/office/drawing/2014/main" id="{EAF47E8F-8BFE-D34A-9E16-9AA835C0B6EC}"/>
              </a:ext>
            </a:extLst>
          </p:cNvPr>
          <p:cNvPicPr>
            <a:picLocks noChangeAspect="1"/>
          </p:cNvPicPr>
          <p:nvPr/>
        </p:nvPicPr>
        <p:blipFill>
          <a:blip r:embed="rId2"/>
          <a:stretch>
            <a:fillRect/>
          </a:stretch>
        </p:blipFill>
        <p:spPr>
          <a:xfrm>
            <a:off x="5671930" y="2628141"/>
            <a:ext cx="5323233" cy="3548822"/>
          </a:xfrm>
          <a:prstGeom prst="rect">
            <a:avLst/>
          </a:prstGeom>
        </p:spPr>
      </p:pic>
    </p:spTree>
    <p:extLst>
      <p:ext uri="{BB962C8B-B14F-4D97-AF65-F5344CB8AC3E}">
        <p14:creationId xmlns:p14="http://schemas.microsoft.com/office/powerpoint/2010/main" val="17105714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9DCE-91BD-9441-992A-60044689B1C2}"/>
              </a:ext>
            </a:extLst>
          </p:cNvPr>
          <p:cNvSpPr>
            <a:spLocks noGrp="1"/>
          </p:cNvSpPr>
          <p:nvPr>
            <p:ph type="title"/>
          </p:nvPr>
        </p:nvSpPr>
        <p:spPr/>
        <p:txBody>
          <a:bodyPr/>
          <a:lstStyle/>
          <a:p>
            <a:r>
              <a:rPr lang="zh-CN" altLang="en-US" dirty="0"/>
              <a:t>大数据工具软件介绍：</a:t>
            </a:r>
            <a:r>
              <a:rPr lang="en-US" altLang="zh-CN" dirty="0"/>
              <a:t>Spark</a:t>
            </a:r>
            <a:r>
              <a:rPr lang="zh-CN" altLang="en-US" dirty="0"/>
              <a:t> </a:t>
            </a:r>
            <a:r>
              <a:rPr lang="en-US" altLang="zh-CN" dirty="0"/>
              <a:t>SQL</a:t>
            </a:r>
            <a:endParaRPr lang="en-US" dirty="0"/>
          </a:p>
        </p:txBody>
      </p:sp>
      <p:sp>
        <p:nvSpPr>
          <p:cNvPr id="3" name="Content Placeholder 2">
            <a:extLst>
              <a:ext uri="{FF2B5EF4-FFF2-40B4-BE49-F238E27FC236}">
                <a16:creationId xmlns:a16="http://schemas.microsoft.com/office/drawing/2014/main" id="{B91177E0-566A-634B-AD0B-868F169360D0}"/>
              </a:ext>
            </a:extLst>
          </p:cNvPr>
          <p:cNvSpPr>
            <a:spLocks noGrp="1"/>
          </p:cNvSpPr>
          <p:nvPr>
            <p:ph idx="1"/>
          </p:nvPr>
        </p:nvSpPr>
        <p:spPr/>
        <p:txBody>
          <a:bodyPr>
            <a:normAutofit lnSpcReduction="10000"/>
          </a:bodyPr>
          <a:lstStyle/>
          <a:p>
            <a:r>
              <a:rPr lang="zh-CN" altLang="en-US" dirty="0"/>
              <a:t>类</a:t>
            </a:r>
            <a:r>
              <a:rPr lang="en-US" altLang="zh-CN" dirty="0"/>
              <a:t>MapReduce</a:t>
            </a:r>
            <a:r>
              <a:rPr lang="zh-CN" altLang="en-US" dirty="0"/>
              <a:t>大数据工具软件实现要求：</a:t>
            </a:r>
            <a:endParaRPr lang="en-US" altLang="zh-CN" dirty="0"/>
          </a:p>
          <a:p>
            <a:pPr lvl="1"/>
            <a:r>
              <a:rPr lang="zh-CN" altLang="en-US" dirty="0"/>
              <a:t>目标：实现一个</a:t>
            </a:r>
            <a:r>
              <a:rPr lang="en-US" altLang="zh-CN" dirty="0"/>
              <a:t>Mini</a:t>
            </a:r>
            <a:r>
              <a:rPr lang="zh-CN" altLang="en-US" dirty="0"/>
              <a:t>版</a:t>
            </a:r>
            <a:r>
              <a:rPr lang="en-US" altLang="zh-CN" dirty="0"/>
              <a:t>MapReduce</a:t>
            </a:r>
          </a:p>
          <a:p>
            <a:pPr lvl="1"/>
            <a:r>
              <a:rPr lang="zh-CN" altLang="en-US" dirty="0"/>
              <a:t>必备功能：</a:t>
            </a:r>
            <a:endParaRPr lang="en-US" altLang="zh-CN" dirty="0"/>
          </a:p>
          <a:p>
            <a:pPr lvl="2"/>
            <a:r>
              <a:rPr lang="en-US" altLang="zh-CN" dirty="0" err="1"/>
              <a:t>DataFrame</a:t>
            </a:r>
            <a:r>
              <a:rPr lang="en-US" altLang="zh-CN" dirty="0"/>
              <a:t>/Dataset</a:t>
            </a:r>
            <a:r>
              <a:rPr lang="zh-CN" altLang="en-US" dirty="0"/>
              <a:t>数据结构实现</a:t>
            </a:r>
            <a:endParaRPr lang="en-US" altLang="zh-CN" dirty="0"/>
          </a:p>
          <a:p>
            <a:pPr lvl="2"/>
            <a:r>
              <a:rPr lang="en-US" altLang="zh-CN" dirty="0"/>
              <a:t>SQL</a:t>
            </a:r>
            <a:r>
              <a:rPr lang="zh-CN" altLang="en-US" dirty="0"/>
              <a:t>语句查询功能实现</a:t>
            </a:r>
            <a:endParaRPr lang="en-US" altLang="zh-CN" dirty="0"/>
          </a:p>
          <a:p>
            <a:pPr lvl="1"/>
            <a:r>
              <a:rPr lang="zh-CN" altLang="en-US" dirty="0"/>
              <a:t>测试要求：</a:t>
            </a:r>
            <a:endParaRPr lang="en-US" altLang="zh-CN" dirty="0"/>
          </a:p>
          <a:p>
            <a:pPr lvl="2"/>
            <a:r>
              <a:rPr lang="zh-CN" altLang="en-US" dirty="0"/>
              <a:t>正确性测试</a:t>
            </a:r>
            <a:endParaRPr lang="en-US" altLang="zh-CN" dirty="0"/>
          </a:p>
          <a:p>
            <a:pPr lvl="2"/>
            <a:r>
              <a:rPr lang="zh-CN" altLang="en-US" dirty="0"/>
              <a:t>与源工具（</a:t>
            </a:r>
            <a:r>
              <a:rPr lang="en-US" altLang="zh-CN" dirty="0"/>
              <a:t>Spark</a:t>
            </a:r>
            <a:r>
              <a:rPr lang="zh-CN" altLang="en-US" dirty="0"/>
              <a:t> </a:t>
            </a:r>
            <a:r>
              <a:rPr lang="en-US" altLang="zh-CN" dirty="0"/>
              <a:t>SQL</a:t>
            </a:r>
            <a:r>
              <a:rPr lang="zh-CN" altLang="en-US" dirty="0"/>
              <a:t>）对比</a:t>
            </a:r>
            <a:endParaRPr lang="en-US" altLang="zh-CN" dirty="0"/>
          </a:p>
          <a:p>
            <a:pPr lvl="3"/>
            <a:r>
              <a:rPr lang="zh-CN" altLang="en-US" dirty="0"/>
              <a:t>节点间通讯效果（成功）和时间</a:t>
            </a:r>
            <a:endParaRPr lang="en-US" altLang="zh-CN" dirty="0"/>
          </a:p>
          <a:p>
            <a:pPr lvl="3"/>
            <a:r>
              <a:rPr lang="zh-CN" altLang="en-US" dirty="0"/>
              <a:t>相同查询语句执行时间（至少</a:t>
            </a:r>
            <a:r>
              <a:rPr lang="en-US" altLang="zh-CN" dirty="0"/>
              <a:t>5</a:t>
            </a:r>
            <a:r>
              <a:rPr lang="zh-CN" altLang="en-US" dirty="0"/>
              <a:t>个查询语句的测试）</a:t>
            </a:r>
            <a:endParaRPr lang="en-US" altLang="zh-CN" dirty="0"/>
          </a:p>
          <a:p>
            <a:pPr lvl="1"/>
            <a:r>
              <a:rPr lang="zh-CN" altLang="en-US" dirty="0"/>
              <a:t>注意：</a:t>
            </a:r>
            <a:endParaRPr lang="en-US" altLang="zh-CN" dirty="0"/>
          </a:p>
          <a:p>
            <a:pPr lvl="2"/>
            <a:r>
              <a:rPr lang="zh-CN" altLang="en-US" dirty="0"/>
              <a:t>在实现</a:t>
            </a:r>
            <a:r>
              <a:rPr lang="en-US" altLang="zh-CN" dirty="0"/>
              <a:t>Spark</a:t>
            </a:r>
            <a:r>
              <a:rPr lang="zh-CN" altLang="en-US" dirty="0"/>
              <a:t> </a:t>
            </a:r>
            <a:r>
              <a:rPr lang="en-US" altLang="zh-CN" dirty="0"/>
              <a:t>SQL</a:t>
            </a:r>
            <a:r>
              <a:rPr lang="zh-CN" altLang="en-US" dirty="0"/>
              <a:t>时，可直接调用</a:t>
            </a:r>
            <a:r>
              <a:rPr lang="en-US" altLang="zh-CN" dirty="0"/>
              <a:t>Spark</a:t>
            </a:r>
            <a:r>
              <a:rPr lang="zh-CN" altLang="en-US" dirty="0"/>
              <a:t> </a:t>
            </a:r>
            <a:r>
              <a:rPr lang="en-US" altLang="zh-CN" dirty="0"/>
              <a:t>API</a:t>
            </a:r>
            <a:r>
              <a:rPr lang="zh-CN" altLang="en-US" dirty="0"/>
              <a:t>如</a:t>
            </a:r>
            <a:r>
              <a:rPr lang="en-US" altLang="zh-CN" dirty="0"/>
              <a:t>map</a:t>
            </a:r>
            <a:r>
              <a:rPr lang="zh-CN" altLang="en-US" dirty="0"/>
              <a:t>、</a:t>
            </a:r>
            <a:r>
              <a:rPr lang="en-US" altLang="zh-CN" dirty="0"/>
              <a:t>reduce</a:t>
            </a:r>
            <a:r>
              <a:rPr lang="zh-CN" altLang="en-US" dirty="0"/>
              <a:t>等</a:t>
            </a:r>
            <a:endParaRPr lang="en-US" altLang="zh-CN" dirty="0"/>
          </a:p>
          <a:p>
            <a:endParaRPr lang="en-US" altLang="zh-CN" dirty="0"/>
          </a:p>
        </p:txBody>
      </p:sp>
    </p:spTree>
    <p:extLst>
      <p:ext uri="{BB962C8B-B14F-4D97-AF65-F5344CB8AC3E}">
        <p14:creationId xmlns:p14="http://schemas.microsoft.com/office/powerpoint/2010/main" val="30007856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9DCE-91BD-9441-992A-60044689B1C2}"/>
              </a:ext>
            </a:extLst>
          </p:cNvPr>
          <p:cNvSpPr>
            <a:spLocks noGrp="1"/>
          </p:cNvSpPr>
          <p:nvPr>
            <p:ph type="title"/>
          </p:nvPr>
        </p:nvSpPr>
        <p:spPr/>
        <p:txBody>
          <a:bodyPr/>
          <a:lstStyle/>
          <a:p>
            <a:r>
              <a:rPr lang="zh-CN" altLang="en-US" dirty="0"/>
              <a:t>大数据工具软件介绍：</a:t>
            </a:r>
            <a:r>
              <a:rPr lang="en-US" altLang="zh-CN" dirty="0"/>
              <a:t>Sqoop</a:t>
            </a:r>
            <a:endParaRPr lang="en-US" dirty="0"/>
          </a:p>
        </p:txBody>
      </p:sp>
      <p:sp>
        <p:nvSpPr>
          <p:cNvPr id="3" name="Content Placeholder 2">
            <a:extLst>
              <a:ext uri="{FF2B5EF4-FFF2-40B4-BE49-F238E27FC236}">
                <a16:creationId xmlns:a16="http://schemas.microsoft.com/office/drawing/2014/main" id="{B91177E0-566A-634B-AD0B-868F169360D0}"/>
              </a:ext>
            </a:extLst>
          </p:cNvPr>
          <p:cNvSpPr>
            <a:spLocks noGrp="1"/>
          </p:cNvSpPr>
          <p:nvPr>
            <p:ph idx="1"/>
          </p:nvPr>
        </p:nvSpPr>
        <p:spPr/>
        <p:txBody>
          <a:bodyPr/>
          <a:lstStyle/>
          <a:p>
            <a:r>
              <a:rPr lang="zh-CN" altLang="en-US" dirty="0"/>
              <a:t>官方网站：</a:t>
            </a:r>
            <a:r>
              <a:rPr lang="en-US" altLang="zh-CN" dirty="0"/>
              <a:t>http://</a:t>
            </a:r>
            <a:r>
              <a:rPr lang="en-US" altLang="zh-CN" dirty="0" err="1"/>
              <a:t>sqoop.apache.org</a:t>
            </a:r>
            <a:r>
              <a:rPr lang="en-US" altLang="zh-CN" dirty="0"/>
              <a:t>/</a:t>
            </a:r>
          </a:p>
          <a:p>
            <a:r>
              <a:rPr lang="en-US" altLang="zh-CN" dirty="0" err="1"/>
              <a:t>Github</a:t>
            </a:r>
            <a:r>
              <a:rPr lang="zh-CN" altLang="en-US" dirty="0"/>
              <a:t>源码地址：</a:t>
            </a:r>
            <a:r>
              <a:rPr lang="en-US" altLang="zh-CN" dirty="0"/>
              <a:t>https://</a:t>
            </a:r>
            <a:r>
              <a:rPr lang="en-US" altLang="zh-CN" dirty="0" err="1"/>
              <a:t>github.com</a:t>
            </a:r>
            <a:r>
              <a:rPr lang="en-US" altLang="zh-CN" dirty="0"/>
              <a:t>/apache/</a:t>
            </a:r>
            <a:r>
              <a:rPr lang="en-US" altLang="zh-CN" dirty="0" err="1"/>
              <a:t>sqoop</a:t>
            </a:r>
            <a:endParaRPr lang="en-US" altLang="zh-CN" dirty="0"/>
          </a:p>
          <a:p>
            <a:r>
              <a:rPr lang="zh-CN" altLang="en-US" dirty="0"/>
              <a:t>实现语言：</a:t>
            </a:r>
            <a:r>
              <a:rPr lang="en-US" altLang="zh-CN" dirty="0"/>
              <a:t>Java</a:t>
            </a:r>
          </a:p>
          <a:p>
            <a:pPr marL="0" indent="0">
              <a:buNone/>
            </a:pPr>
            <a:endParaRPr lang="en-US" dirty="0"/>
          </a:p>
        </p:txBody>
      </p:sp>
      <p:pic>
        <p:nvPicPr>
          <p:cNvPr id="4" name="Picture 3">
            <a:extLst>
              <a:ext uri="{FF2B5EF4-FFF2-40B4-BE49-F238E27FC236}">
                <a16:creationId xmlns:a16="http://schemas.microsoft.com/office/drawing/2014/main" id="{C76B4C0E-DA43-7147-9B97-F371D57FB58B}"/>
              </a:ext>
            </a:extLst>
          </p:cNvPr>
          <p:cNvPicPr>
            <a:picLocks noChangeAspect="1"/>
          </p:cNvPicPr>
          <p:nvPr/>
        </p:nvPicPr>
        <p:blipFill>
          <a:blip r:embed="rId2"/>
          <a:stretch>
            <a:fillRect/>
          </a:stretch>
        </p:blipFill>
        <p:spPr>
          <a:xfrm>
            <a:off x="3233529" y="3428454"/>
            <a:ext cx="7325415" cy="3010445"/>
          </a:xfrm>
          <a:prstGeom prst="rect">
            <a:avLst/>
          </a:prstGeom>
        </p:spPr>
      </p:pic>
    </p:spTree>
    <p:extLst>
      <p:ext uri="{BB962C8B-B14F-4D97-AF65-F5344CB8AC3E}">
        <p14:creationId xmlns:p14="http://schemas.microsoft.com/office/powerpoint/2010/main" val="10547485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9DCE-91BD-9441-992A-60044689B1C2}"/>
              </a:ext>
            </a:extLst>
          </p:cNvPr>
          <p:cNvSpPr>
            <a:spLocks noGrp="1"/>
          </p:cNvSpPr>
          <p:nvPr>
            <p:ph type="title"/>
          </p:nvPr>
        </p:nvSpPr>
        <p:spPr/>
        <p:txBody>
          <a:bodyPr/>
          <a:lstStyle/>
          <a:p>
            <a:r>
              <a:rPr lang="zh-CN" altLang="en-US" dirty="0"/>
              <a:t>大数据工具软件介绍：</a:t>
            </a:r>
            <a:r>
              <a:rPr lang="en-US" altLang="zh-CN" dirty="0"/>
              <a:t>Sqoop</a:t>
            </a:r>
            <a:endParaRPr lang="en-US" dirty="0"/>
          </a:p>
        </p:txBody>
      </p:sp>
      <p:sp>
        <p:nvSpPr>
          <p:cNvPr id="3" name="Content Placeholder 2">
            <a:extLst>
              <a:ext uri="{FF2B5EF4-FFF2-40B4-BE49-F238E27FC236}">
                <a16:creationId xmlns:a16="http://schemas.microsoft.com/office/drawing/2014/main" id="{B91177E0-566A-634B-AD0B-868F169360D0}"/>
              </a:ext>
            </a:extLst>
          </p:cNvPr>
          <p:cNvSpPr>
            <a:spLocks noGrp="1"/>
          </p:cNvSpPr>
          <p:nvPr>
            <p:ph idx="1"/>
          </p:nvPr>
        </p:nvSpPr>
        <p:spPr/>
        <p:txBody>
          <a:bodyPr/>
          <a:lstStyle/>
          <a:p>
            <a:r>
              <a:rPr lang="zh-CN" altLang="en-US" dirty="0"/>
              <a:t>基本架构</a:t>
            </a:r>
            <a:endParaRPr lang="en-US" altLang="zh-CN" dirty="0"/>
          </a:p>
        </p:txBody>
      </p:sp>
      <p:pic>
        <p:nvPicPr>
          <p:cNvPr id="5" name="Picture 4">
            <a:extLst>
              <a:ext uri="{FF2B5EF4-FFF2-40B4-BE49-F238E27FC236}">
                <a16:creationId xmlns:a16="http://schemas.microsoft.com/office/drawing/2014/main" id="{DABC3682-8C8F-9145-AE77-495813F1BF18}"/>
              </a:ext>
            </a:extLst>
          </p:cNvPr>
          <p:cNvPicPr>
            <a:picLocks noChangeAspect="1"/>
          </p:cNvPicPr>
          <p:nvPr/>
        </p:nvPicPr>
        <p:blipFill>
          <a:blip r:embed="rId2"/>
          <a:stretch>
            <a:fillRect/>
          </a:stretch>
        </p:blipFill>
        <p:spPr>
          <a:xfrm>
            <a:off x="3498573" y="2012735"/>
            <a:ext cx="8295861" cy="4633229"/>
          </a:xfrm>
          <a:prstGeom prst="rect">
            <a:avLst/>
          </a:prstGeom>
        </p:spPr>
      </p:pic>
    </p:spTree>
    <p:extLst>
      <p:ext uri="{BB962C8B-B14F-4D97-AF65-F5344CB8AC3E}">
        <p14:creationId xmlns:p14="http://schemas.microsoft.com/office/powerpoint/2010/main" val="2356128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3CD9F-1F15-7841-98E2-E561C783DC7D}"/>
              </a:ext>
            </a:extLst>
          </p:cNvPr>
          <p:cNvSpPr>
            <a:spLocks noGrp="1"/>
          </p:cNvSpPr>
          <p:nvPr>
            <p:ph type="title"/>
          </p:nvPr>
        </p:nvSpPr>
        <p:spPr/>
        <p:txBody>
          <a:bodyPr/>
          <a:lstStyle/>
          <a:p>
            <a:r>
              <a:rPr lang="zh-CN" altLang="en-US" dirty="0"/>
              <a:t>大作业</a:t>
            </a:r>
            <a:endParaRPr lang="en-US" dirty="0"/>
          </a:p>
        </p:txBody>
      </p:sp>
      <p:sp>
        <p:nvSpPr>
          <p:cNvPr id="3" name="Content Placeholder 2">
            <a:extLst>
              <a:ext uri="{FF2B5EF4-FFF2-40B4-BE49-F238E27FC236}">
                <a16:creationId xmlns:a16="http://schemas.microsoft.com/office/drawing/2014/main" id="{3658B922-D2CD-E444-86E1-1F7619CF836A}"/>
              </a:ext>
            </a:extLst>
          </p:cNvPr>
          <p:cNvSpPr>
            <a:spLocks noGrp="1"/>
          </p:cNvSpPr>
          <p:nvPr>
            <p:ph idx="1"/>
          </p:nvPr>
        </p:nvSpPr>
        <p:spPr/>
        <p:txBody>
          <a:bodyPr>
            <a:normAutofit/>
          </a:bodyPr>
          <a:lstStyle/>
          <a:p>
            <a:r>
              <a:rPr lang="zh-CN" altLang="en-US" dirty="0"/>
              <a:t>最终版提交材料：</a:t>
            </a:r>
            <a:endParaRPr lang="en-US" altLang="zh-CN" dirty="0"/>
          </a:p>
          <a:p>
            <a:pPr lvl="1"/>
            <a:r>
              <a:rPr lang="zh-CN" altLang="en-US" dirty="0"/>
              <a:t>文档（内含项目</a:t>
            </a:r>
            <a:r>
              <a:rPr lang="en-US" altLang="zh-CN" dirty="0" err="1"/>
              <a:t>Github</a:t>
            </a:r>
            <a:r>
              <a:rPr lang="zh-CN" altLang="en-US" dirty="0"/>
              <a:t>链接）</a:t>
            </a:r>
            <a:endParaRPr lang="en-US" altLang="zh-CN" dirty="0"/>
          </a:p>
          <a:p>
            <a:pPr lvl="1"/>
            <a:r>
              <a:rPr lang="zh-CN" altLang="en-US" dirty="0"/>
              <a:t>展示</a:t>
            </a:r>
            <a:r>
              <a:rPr lang="en-US" altLang="zh-CN" dirty="0"/>
              <a:t>ppt</a:t>
            </a:r>
          </a:p>
          <a:p>
            <a:pPr marL="457200" lvl="1" indent="0">
              <a:buNone/>
            </a:pPr>
            <a:endParaRPr lang="en-US" dirty="0"/>
          </a:p>
        </p:txBody>
      </p:sp>
    </p:spTree>
    <p:extLst>
      <p:ext uri="{BB962C8B-B14F-4D97-AF65-F5344CB8AC3E}">
        <p14:creationId xmlns:p14="http://schemas.microsoft.com/office/powerpoint/2010/main" val="10689006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9DCE-91BD-9441-992A-60044689B1C2}"/>
              </a:ext>
            </a:extLst>
          </p:cNvPr>
          <p:cNvSpPr>
            <a:spLocks noGrp="1"/>
          </p:cNvSpPr>
          <p:nvPr>
            <p:ph type="title"/>
          </p:nvPr>
        </p:nvSpPr>
        <p:spPr/>
        <p:txBody>
          <a:bodyPr/>
          <a:lstStyle/>
          <a:p>
            <a:r>
              <a:rPr lang="zh-CN" altLang="en-US" dirty="0"/>
              <a:t>大数据工具软件介绍：</a:t>
            </a:r>
            <a:r>
              <a:rPr lang="en-US" altLang="zh-CN" dirty="0"/>
              <a:t>Sqoop</a:t>
            </a:r>
            <a:endParaRPr lang="en-US" dirty="0"/>
          </a:p>
        </p:txBody>
      </p:sp>
      <p:sp>
        <p:nvSpPr>
          <p:cNvPr id="3" name="Content Placeholder 2">
            <a:extLst>
              <a:ext uri="{FF2B5EF4-FFF2-40B4-BE49-F238E27FC236}">
                <a16:creationId xmlns:a16="http://schemas.microsoft.com/office/drawing/2014/main" id="{B91177E0-566A-634B-AD0B-868F169360D0}"/>
              </a:ext>
            </a:extLst>
          </p:cNvPr>
          <p:cNvSpPr>
            <a:spLocks noGrp="1"/>
          </p:cNvSpPr>
          <p:nvPr>
            <p:ph idx="1"/>
          </p:nvPr>
        </p:nvSpPr>
        <p:spPr/>
        <p:txBody>
          <a:bodyPr>
            <a:normAutofit fontScale="92500" lnSpcReduction="20000"/>
          </a:bodyPr>
          <a:lstStyle/>
          <a:p>
            <a:r>
              <a:rPr lang="zh-CN" altLang="en-US" dirty="0"/>
              <a:t>类</a:t>
            </a:r>
            <a:r>
              <a:rPr lang="en-US" altLang="zh-CN" dirty="0"/>
              <a:t>Sqoop</a:t>
            </a:r>
            <a:r>
              <a:rPr lang="zh-CN" altLang="en-US" dirty="0"/>
              <a:t>大数据工具软件实现要求：</a:t>
            </a:r>
            <a:endParaRPr lang="en-US" altLang="zh-CN" dirty="0"/>
          </a:p>
          <a:p>
            <a:pPr lvl="1"/>
            <a:r>
              <a:rPr lang="zh-CN" altLang="en-US" dirty="0"/>
              <a:t>目标：实现一个</a:t>
            </a:r>
            <a:r>
              <a:rPr lang="en-US" altLang="zh-CN" dirty="0"/>
              <a:t>Mini</a:t>
            </a:r>
            <a:r>
              <a:rPr lang="zh-CN" altLang="en-US" dirty="0"/>
              <a:t>版</a:t>
            </a:r>
            <a:r>
              <a:rPr lang="en-US" altLang="zh-CN" dirty="0"/>
              <a:t>Sqoop</a:t>
            </a:r>
          </a:p>
          <a:p>
            <a:pPr lvl="1"/>
            <a:r>
              <a:rPr lang="zh-CN" altLang="en-US" dirty="0"/>
              <a:t>必备功能：</a:t>
            </a:r>
            <a:endParaRPr lang="en-US" altLang="zh-CN" dirty="0"/>
          </a:p>
          <a:p>
            <a:pPr lvl="2"/>
            <a:r>
              <a:rPr lang="zh-CN" altLang="en-US" dirty="0"/>
              <a:t>节点间通信</a:t>
            </a:r>
            <a:endParaRPr lang="en-US" altLang="zh-CN" dirty="0"/>
          </a:p>
          <a:p>
            <a:pPr lvl="2"/>
            <a:r>
              <a:rPr lang="zh-CN" altLang="en-US" dirty="0"/>
              <a:t>并行化多数据源抽取（</a:t>
            </a:r>
            <a:r>
              <a:rPr lang="en-US" altLang="zh-CN" dirty="0"/>
              <a:t>MySQL</a:t>
            </a:r>
            <a:r>
              <a:rPr lang="zh-CN" altLang="en-US" dirty="0"/>
              <a:t>，</a:t>
            </a:r>
            <a:r>
              <a:rPr lang="en-US" altLang="zh-CN" dirty="0"/>
              <a:t>SQLSERVER</a:t>
            </a:r>
            <a:r>
              <a:rPr lang="zh-CN" altLang="en-US" dirty="0"/>
              <a:t>等）</a:t>
            </a:r>
            <a:endParaRPr lang="en-US" altLang="zh-CN" dirty="0"/>
          </a:p>
          <a:p>
            <a:pPr lvl="2"/>
            <a:r>
              <a:rPr lang="zh-CN" altLang="en-US" dirty="0"/>
              <a:t>并行化多数据源处理与存储</a:t>
            </a:r>
            <a:endParaRPr lang="en-US" altLang="zh-CN" dirty="0"/>
          </a:p>
          <a:p>
            <a:pPr lvl="1"/>
            <a:r>
              <a:rPr lang="zh-CN" altLang="en-US" dirty="0"/>
              <a:t>测试要求：</a:t>
            </a:r>
            <a:endParaRPr lang="en-US" altLang="zh-CN" dirty="0"/>
          </a:p>
          <a:p>
            <a:pPr lvl="2"/>
            <a:r>
              <a:rPr lang="zh-CN" altLang="en-US" dirty="0"/>
              <a:t>正确性测试</a:t>
            </a:r>
            <a:endParaRPr lang="en-US" altLang="zh-CN" dirty="0"/>
          </a:p>
          <a:p>
            <a:pPr lvl="2"/>
            <a:r>
              <a:rPr lang="zh-CN" altLang="en-US" dirty="0"/>
              <a:t>与源工具（</a:t>
            </a:r>
            <a:r>
              <a:rPr lang="en-US" altLang="zh-CN" dirty="0"/>
              <a:t>Sqoop</a:t>
            </a:r>
            <a:r>
              <a:rPr lang="zh-CN" altLang="en-US" dirty="0"/>
              <a:t>）对比</a:t>
            </a:r>
            <a:endParaRPr lang="en-US" altLang="zh-CN" dirty="0"/>
          </a:p>
          <a:p>
            <a:pPr lvl="3"/>
            <a:r>
              <a:rPr lang="zh-CN" altLang="en-US" dirty="0"/>
              <a:t>节点间通讯效果（成功）和时间</a:t>
            </a:r>
            <a:endParaRPr lang="en-US" altLang="zh-CN" dirty="0"/>
          </a:p>
          <a:p>
            <a:pPr lvl="3"/>
            <a:r>
              <a:rPr lang="zh-CN" altLang="en-US" dirty="0"/>
              <a:t>数据抽取时间</a:t>
            </a:r>
            <a:endParaRPr lang="en-US" altLang="zh-CN" dirty="0"/>
          </a:p>
          <a:p>
            <a:pPr lvl="3"/>
            <a:r>
              <a:rPr lang="zh-CN" altLang="en-US" dirty="0"/>
              <a:t>数据处理时间</a:t>
            </a:r>
            <a:endParaRPr lang="en-US" altLang="zh-CN" dirty="0"/>
          </a:p>
          <a:p>
            <a:pPr lvl="3"/>
            <a:r>
              <a:rPr lang="zh-CN" altLang="en-US" dirty="0"/>
              <a:t>数据存储时间</a:t>
            </a:r>
            <a:endParaRPr lang="en-US" altLang="zh-CN" dirty="0"/>
          </a:p>
          <a:p>
            <a:pPr lvl="1"/>
            <a:r>
              <a:rPr lang="zh-CN" altLang="en-US" dirty="0"/>
              <a:t>注意：</a:t>
            </a:r>
            <a:endParaRPr lang="en-US" altLang="zh-CN" dirty="0"/>
          </a:p>
          <a:p>
            <a:pPr lvl="2"/>
            <a:r>
              <a:rPr lang="zh-CN" altLang="en-US" dirty="0"/>
              <a:t>数据源和</a:t>
            </a:r>
            <a:r>
              <a:rPr lang="en-US" altLang="zh-CN" dirty="0"/>
              <a:t>Hadoop</a:t>
            </a:r>
            <a:r>
              <a:rPr lang="zh-CN" altLang="en-US" dirty="0"/>
              <a:t>可以直接使用，无需自己实现</a:t>
            </a:r>
            <a:endParaRPr lang="en-US" altLang="zh-CN" dirty="0"/>
          </a:p>
          <a:p>
            <a:pPr lvl="1"/>
            <a:endParaRPr lang="en-US" altLang="zh-CN" dirty="0"/>
          </a:p>
          <a:p>
            <a:endParaRPr lang="en-US" altLang="zh-CN" dirty="0"/>
          </a:p>
        </p:txBody>
      </p:sp>
    </p:spTree>
    <p:extLst>
      <p:ext uri="{BB962C8B-B14F-4D97-AF65-F5344CB8AC3E}">
        <p14:creationId xmlns:p14="http://schemas.microsoft.com/office/powerpoint/2010/main" val="3581289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9DCE-91BD-9441-992A-60044689B1C2}"/>
              </a:ext>
            </a:extLst>
          </p:cNvPr>
          <p:cNvSpPr>
            <a:spLocks noGrp="1"/>
          </p:cNvSpPr>
          <p:nvPr>
            <p:ph type="title"/>
          </p:nvPr>
        </p:nvSpPr>
        <p:spPr/>
        <p:txBody>
          <a:bodyPr/>
          <a:lstStyle/>
          <a:p>
            <a:r>
              <a:rPr lang="zh-CN" altLang="en-US" dirty="0"/>
              <a:t>大数据工具软件介绍：</a:t>
            </a:r>
            <a:r>
              <a:rPr lang="en-US" altLang="zh-CN" dirty="0"/>
              <a:t>Flume</a:t>
            </a:r>
            <a:endParaRPr lang="en-US" dirty="0"/>
          </a:p>
        </p:txBody>
      </p:sp>
      <p:sp>
        <p:nvSpPr>
          <p:cNvPr id="3" name="Content Placeholder 2">
            <a:extLst>
              <a:ext uri="{FF2B5EF4-FFF2-40B4-BE49-F238E27FC236}">
                <a16:creationId xmlns:a16="http://schemas.microsoft.com/office/drawing/2014/main" id="{B91177E0-566A-634B-AD0B-868F169360D0}"/>
              </a:ext>
            </a:extLst>
          </p:cNvPr>
          <p:cNvSpPr>
            <a:spLocks noGrp="1"/>
          </p:cNvSpPr>
          <p:nvPr>
            <p:ph idx="1"/>
          </p:nvPr>
        </p:nvSpPr>
        <p:spPr/>
        <p:txBody>
          <a:bodyPr/>
          <a:lstStyle/>
          <a:p>
            <a:r>
              <a:rPr lang="zh-CN" altLang="en-US" dirty="0"/>
              <a:t>官方网站：</a:t>
            </a:r>
            <a:r>
              <a:rPr lang="en-US" altLang="zh-CN" dirty="0"/>
              <a:t> http://</a:t>
            </a:r>
            <a:r>
              <a:rPr lang="en-US" altLang="zh-CN" dirty="0" err="1"/>
              <a:t>flume.apache.org</a:t>
            </a:r>
            <a:r>
              <a:rPr lang="en-US" altLang="zh-CN" dirty="0"/>
              <a:t>/</a:t>
            </a:r>
          </a:p>
          <a:p>
            <a:r>
              <a:rPr lang="en-US" altLang="zh-CN" dirty="0" err="1"/>
              <a:t>Github</a:t>
            </a:r>
            <a:r>
              <a:rPr lang="zh-CN" altLang="en-US" dirty="0"/>
              <a:t>源码地址：</a:t>
            </a:r>
            <a:r>
              <a:rPr lang="en-US" altLang="zh-CN" dirty="0"/>
              <a:t> https://</a:t>
            </a:r>
            <a:r>
              <a:rPr lang="en-US" altLang="zh-CN" dirty="0" err="1"/>
              <a:t>github.com</a:t>
            </a:r>
            <a:r>
              <a:rPr lang="en-US" altLang="zh-CN" dirty="0"/>
              <a:t>/apache/flume</a:t>
            </a:r>
          </a:p>
          <a:p>
            <a:r>
              <a:rPr lang="zh-CN" altLang="en-US" dirty="0"/>
              <a:t>实现语言：</a:t>
            </a:r>
            <a:r>
              <a:rPr lang="en-US" altLang="zh-CN" dirty="0"/>
              <a:t>Java</a:t>
            </a:r>
          </a:p>
          <a:p>
            <a:endParaRPr lang="en-US" dirty="0"/>
          </a:p>
        </p:txBody>
      </p:sp>
      <p:pic>
        <p:nvPicPr>
          <p:cNvPr id="4" name="Picture 3">
            <a:extLst>
              <a:ext uri="{FF2B5EF4-FFF2-40B4-BE49-F238E27FC236}">
                <a16:creationId xmlns:a16="http://schemas.microsoft.com/office/drawing/2014/main" id="{E8B9776D-07D9-FF4D-94CE-ED571C99E1E8}"/>
              </a:ext>
            </a:extLst>
          </p:cNvPr>
          <p:cNvPicPr>
            <a:picLocks noChangeAspect="1"/>
          </p:cNvPicPr>
          <p:nvPr/>
        </p:nvPicPr>
        <p:blipFill>
          <a:blip r:embed="rId2"/>
          <a:stretch>
            <a:fillRect/>
          </a:stretch>
        </p:blipFill>
        <p:spPr>
          <a:xfrm>
            <a:off x="4470400" y="3522663"/>
            <a:ext cx="6883400" cy="2654300"/>
          </a:xfrm>
          <a:prstGeom prst="rect">
            <a:avLst/>
          </a:prstGeom>
        </p:spPr>
      </p:pic>
    </p:spTree>
    <p:extLst>
      <p:ext uri="{BB962C8B-B14F-4D97-AF65-F5344CB8AC3E}">
        <p14:creationId xmlns:p14="http://schemas.microsoft.com/office/powerpoint/2010/main" val="3744935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9DCE-91BD-9441-992A-60044689B1C2}"/>
              </a:ext>
            </a:extLst>
          </p:cNvPr>
          <p:cNvSpPr>
            <a:spLocks noGrp="1"/>
          </p:cNvSpPr>
          <p:nvPr>
            <p:ph type="title"/>
          </p:nvPr>
        </p:nvSpPr>
        <p:spPr/>
        <p:txBody>
          <a:bodyPr/>
          <a:lstStyle/>
          <a:p>
            <a:r>
              <a:rPr lang="zh-CN" altLang="en-US" dirty="0"/>
              <a:t>大数据工具软件介绍：</a:t>
            </a:r>
            <a:r>
              <a:rPr lang="en-US" altLang="zh-CN" dirty="0"/>
              <a:t>Flume</a:t>
            </a:r>
            <a:endParaRPr lang="en-US" dirty="0"/>
          </a:p>
        </p:txBody>
      </p:sp>
      <p:sp>
        <p:nvSpPr>
          <p:cNvPr id="3" name="Content Placeholder 2">
            <a:extLst>
              <a:ext uri="{FF2B5EF4-FFF2-40B4-BE49-F238E27FC236}">
                <a16:creationId xmlns:a16="http://schemas.microsoft.com/office/drawing/2014/main" id="{B91177E0-566A-634B-AD0B-868F169360D0}"/>
              </a:ext>
            </a:extLst>
          </p:cNvPr>
          <p:cNvSpPr>
            <a:spLocks noGrp="1"/>
          </p:cNvSpPr>
          <p:nvPr>
            <p:ph idx="1"/>
          </p:nvPr>
        </p:nvSpPr>
        <p:spPr/>
        <p:txBody>
          <a:bodyPr>
            <a:normAutofit fontScale="92500" lnSpcReduction="10000"/>
          </a:bodyPr>
          <a:lstStyle/>
          <a:p>
            <a:r>
              <a:rPr lang="zh-CN" altLang="en-US" dirty="0"/>
              <a:t>类</a:t>
            </a:r>
            <a:r>
              <a:rPr lang="en-US" altLang="zh-CN" dirty="0"/>
              <a:t>Flume</a:t>
            </a:r>
            <a:r>
              <a:rPr lang="zh-CN" altLang="en-US" dirty="0"/>
              <a:t>大数据工具软件实现要求：</a:t>
            </a:r>
            <a:endParaRPr lang="en-US" altLang="zh-CN" dirty="0"/>
          </a:p>
          <a:p>
            <a:pPr lvl="1"/>
            <a:r>
              <a:rPr lang="zh-CN" altLang="en-US" dirty="0"/>
              <a:t>目标：实现一个</a:t>
            </a:r>
            <a:r>
              <a:rPr lang="en-US" altLang="zh-CN" dirty="0"/>
              <a:t>Mini</a:t>
            </a:r>
            <a:r>
              <a:rPr lang="zh-CN" altLang="en-US" dirty="0"/>
              <a:t>版</a:t>
            </a:r>
            <a:r>
              <a:rPr lang="en-US" altLang="zh-CN" dirty="0"/>
              <a:t>Flume</a:t>
            </a:r>
          </a:p>
          <a:p>
            <a:pPr lvl="1"/>
            <a:r>
              <a:rPr lang="zh-CN" altLang="en-US" dirty="0"/>
              <a:t>必备功能：</a:t>
            </a:r>
            <a:endParaRPr lang="en-US" altLang="zh-CN" dirty="0"/>
          </a:p>
          <a:p>
            <a:pPr lvl="2"/>
            <a:r>
              <a:rPr lang="zh-CN" altLang="en-US" dirty="0"/>
              <a:t>节点间通信</a:t>
            </a:r>
            <a:endParaRPr lang="en-US" altLang="zh-CN" dirty="0"/>
          </a:p>
          <a:p>
            <a:pPr lvl="2"/>
            <a:r>
              <a:rPr lang="en-US" altLang="zh-CN" dirty="0"/>
              <a:t>Flume</a:t>
            </a:r>
            <a:r>
              <a:rPr lang="zh-CN" altLang="en-US" dirty="0"/>
              <a:t> </a:t>
            </a:r>
            <a:r>
              <a:rPr lang="en-US" altLang="zh-CN" dirty="0"/>
              <a:t>Agent</a:t>
            </a:r>
            <a:r>
              <a:rPr lang="zh-CN" altLang="en-US" dirty="0"/>
              <a:t>实现</a:t>
            </a:r>
            <a:endParaRPr lang="en-US" altLang="zh-CN" dirty="0"/>
          </a:p>
          <a:p>
            <a:pPr lvl="2"/>
            <a:r>
              <a:rPr lang="zh-CN" altLang="en-US" dirty="0"/>
              <a:t>容错机制实现</a:t>
            </a:r>
            <a:endParaRPr lang="en-US" altLang="zh-CN" dirty="0"/>
          </a:p>
          <a:p>
            <a:pPr lvl="1"/>
            <a:r>
              <a:rPr lang="zh-CN" altLang="en-US" dirty="0"/>
              <a:t>测试要求：</a:t>
            </a:r>
            <a:endParaRPr lang="en-US" altLang="zh-CN" dirty="0"/>
          </a:p>
          <a:p>
            <a:pPr lvl="2"/>
            <a:r>
              <a:rPr lang="zh-CN" altLang="en-US" dirty="0"/>
              <a:t>正确性测试</a:t>
            </a:r>
            <a:endParaRPr lang="en-US" altLang="zh-CN" dirty="0"/>
          </a:p>
          <a:p>
            <a:pPr lvl="2"/>
            <a:r>
              <a:rPr lang="zh-CN" altLang="en-US" dirty="0"/>
              <a:t>与源工具（</a:t>
            </a:r>
            <a:r>
              <a:rPr lang="en-US" altLang="zh-CN" dirty="0"/>
              <a:t>Flume</a:t>
            </a:r>
            <a:r>
              <a:rPr lang="zh-CN" altLang="en-US" dirty="0"/>
              <a:t>）对比</a:t>
            </a:r>
            <a:endParaRPr lang="en-US" altLang="zh-CN" dirty="0"/>
          </a:p>
          <a:p>
            <a:pPr lvl="3"/>
            <a:r>
              <a:rPr lang="zh-CN" altLang="en-US" dirty="0"/>
              <a:t>节点间通讯效果（成功）和时间</a:t>
            </a:r>
            <a:endParaRPr lang="en-US" altLang="zh-CN" dirty="0"/>
          </a:p>
          <a:p>
            <a:pPr lvl="3"/>
            <a:r>
              <a:rPr lang="zh-CN" altLang="en-US" dirty="0"/>
              <a:t>相同任务从读入到存储的时间，并分析</a:t>
            </a:r>
            <a:r>
              <a:rPr lang="en-US" altLang="zh-CN" dirty="0"/>
              <a:t>bottleneck</a:t>
            </a:r>
          </a:p>
          <a:p>
            <a:pPr lvl="3"/>
            <a:r>
              <a:rPr lang="zh-CN" altLang="en-US" dirty="0"/>
              <a:t>容错</a:t>
            </a:r>
            <a:r>
              <a:rPr lang="en-US" altLang="zh-CN" dirty="0"/>
              <a:t>case</a:t>
            </a:r>
            <a:r>
              <a:rPr lang="zh-CN" altLang="en-US" dirty="0"/>
              <a:t>测试</a:t>
            </a:r>
            <a:endParaRPr lang="en-US" altLang="zh-CN" dirty="0"/>
          </a:p>
          <a:p>
            <a:pPr lvl="1"/>
            <a:r>
              <a:rPr lang="zh-CN" altLang="en-US" dirty="0"/>
              <a:t>注意：</a:t>
            </a:r>
            <a:endParaRPr lang="en-US" altLang="zh-CN" dirty="0"/>
          </a:p>
          <a:p>
            <a:pPr lvl="2"/>
            <a:r>
              <a:rPr lang="zh-CN" altLang="en-US" dirty="0"/>
              <a:t>底层存储可直接使用</a:t>
            </a:r>
            <a:r>
              <a:rPr lang="en-US" altLang="zh-CN" dirty="0"/>
              <a:t>HDFS</a:t>
            </a:r>
            <a:r>
              <a:rPr lang="zh-CN" altLang="en-US" dirty="0"/>
              <a:t>，无需自己实现底层存储</a:t>
            </a:r>
            <a:endParaRPr lang="en-US" altLang="zh-CN" dirty="0"/>
          </a:p>
          <a:p>
            <a:pPr lvl="1"/>
            <a:endParaRPr lang="en-US" altLang="zh-CN" dirty="0"/>
          </a:p>
          <a:p>
            <a:endParaRPr lang="en-US" altLang="zh-CN" dirty="0"/>
          </a:p>
        </p:txBody>
      </p:sp>
    </p:spTree>
    <p:extLst>
      <p:ext uri="{BB962C8B-B14F-4D97-AF65-F5344CB8AC3E}">
        <p14:creationId xmlns:p14="http://schemas.microsoft.com/office/powerpoint/2010/main" val="35550290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9DCE-91BD-9441-992A-60044689B1C2}"/>
              </a:ext>
            </a:extLst>
          </p:cNvPr>
          <p:cNvSpPr>
            <a:spLocks noGrp="1"/>
          </p:cNvSpPr>
          <p:nvPr>
            <p:ph type="title"/>
          </p:nvPr>
        </p:nvSpPr>
        <p:spPr/>
        <p:txBody>
          <a:bodyPr/>
          <a:lstStyle/>
          <a:p>
            <a:r>
              <a:rPr lang="zh-CN" altLang="en-US" dirty="0"/>
              <a:t>大数据工具软件介绍：</a:t>
            </a:r>
            <a:r>
              <a:rPr lang="en-US" altLang="zh-CN" dirty="0"/>
              <a:t>Kafka</a:t>
            </a:r>
            <a:endParaRPr lang="en-US" dirty="0"/>
          </a:p>
        </p:txBody>
      </p:sp>
      <p:sp>
        <p:nvSpPr>
          <p:cNvPr id="3" name="Content Placeholder 2">
            <a:extLst>
              <a:ext uri="{FF2B5EF4-FFF2-40B4-BE49-F238E27FC236}">
                <a16:creationId xmlns:a16="http://schemas.microsoft.com/office/drawing/2014/main" id="{B91177E0-566A-634B-AD0B-868F169360D0}"/>
              </a:ext>
            </a:extLst>
          </p:cNvPr>
          <p:cNvSpPr>
            <a:spLocks noGrp="1"/>
          </p:cNvSpPr>
          <p:nvPr>
            <p:ph idx="1"/>
          </p:nvPr>
        </p:nvSpPr>
        <p:spPr/>
        <p:txBody>
          <a:bodyPr/>
          <a:lstStyle/>
          <a:p>
            <a:r>
              <a:rPr lang="zh-CN" altLang="en-US" dirty="0"/>
              <a:t>官方网站：</a:t>
            </a:r>
            <a:r>
              <a:rPr lang="en-US" altLang="zh-CN" dirty="0"/>
              <a:t> http://</a:t>
            </a:r>
            <a:r>
              <a:rPr lang="en-US" altLang="zh-CN" dirty="0" err="1"/>
              <a:t>kafka.apache.org</a:t>
            </a:r>
            <a:r>
              <a:rPr lang="en-US" altLang="zh-CN" dirty="0"/>
              <a:t>/</a:t>
            </a:r>
          </a:p>
          <a:p>
            <a:r>
              <a:rPr lang="en-US" altLang="zh-CN" dirty="0" err="1"/>
              <a:t>Github</a:t>
            </a:r>
            <a:r>
              <a:rPr lang="zh-CN" altLang="en-US" dirty="0"/>
              <a:t>源码地址：</a:t>
            </a:r>
            <a:r>
              <a:rPr lang="en-US" altLang="zh-CN" dirty="0"/>
              <a:t> https://</a:t>
            </a:r>
            <a:r>
              <a:rPr lang="en-US" altLang="zh-CN" dirty="0" err="1"/>
              <a:t>github.com</a:t>
            </a:r>
            <a:r>
              <a:rPr lang="en-US" altLang="zh-CN" dirty="0"/>
              <a:t>/apache/</a:t>
            </a:r>
            <a:r>
              <a:rPr lang="en-US" altLang="zh-CN" dirty="0" err="1"/>
              <a:t>kafka</a:t>
            </a:r>
            <a:endParaRPr lang="en-US" altLang="zh-CN" dirty="0"/>
          </a:p>
          <a:p>
            <a:r>
              <a:rPr lang="zh-CN" altLang="en-US" dirty="0"/>
              <a:t>实现语言：</a:t>
            </a:r>
            <a:r>
              <a:rPr lang="en-US" altLang="zh-CN" dirty="0"/>
              <a:t>Java</a:t>
            </a:r>
          </a:p>
          <a:p>
            <a:pPr marL="0" indent="0">
              <a:buNone/>
            </a:pPr>
            <a:endParaRPr lang="en-US" dirty="0"/>
          </a:p>
        </p:txBody>
      </p:sp>
      <p:pic>
        <p:nvPicPr>
          <p:cNvPr id="4" name="Picture 3">
            <a:extLst>
              <a:ext uri="{FF2B5EF4-FFF2-40B4-BE49-F238E27FC236}">
                <a16:creationId xmlns:a16="http://schemas.microsoft.com/office/drawing/2014/main" id="{D75E04F7-3192-1B44-ADC6-2067260275C4}"/>
              </a:ext>
            </a:extLst>
          </p:cNvPr>
          <p:cNvPicPr>
            <a:picLocks noChangeAspect="1"/>
          </p:cNvPicPr>
          <p:nvPr/>
        </p:nvPicPr>
        <p:blipFill>
          <a:blip r:embed="rId2"/>
          <a:stretch>
            <a:fillRect/>
          </a:stretch>
        </p:blipFill>
        <p:spPr>
          <a:xfrm>
            <a:off x="7070311" y="3037959"/>
            <a:ext cx="4283489" cy="3396247"/>
          </a:xfrm>
          <a:prstGeom prst="rect">
            <a:avLst/>
          </a:prstGeom>
        </p:spPr>
      </p:pic>
    </p:spTree>
    <p:extLst>
      <p:ext uri="{BB962C8B-B14F-4D97-AF65-F5344CB8AC3E}">
        <p14:creationId xmlns:p14="http://schemas.microsoft.com/office/powerpoint/2010/main" val="42194413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9DCE-91BD-9441-992A-60044689B1C2}"/>
              </a:ext>
            </a:extLst>
          </p:cNvPr>
          <p:cNvSpPr>
            <a:spLocks noGrp="1"/>
          </p:cNvSpPr>
          <p:nvPr>
            <p:ph type="title"/>
          </p:nvPr>
        </p:nvSpPr>
        <p:spPr/>
        <p:txBody>
          <a:bodyPr/>
          <a:lstStyle/>
          <a:p>
            <a:r>
              <a:rPr lang="zh-CN" altLang="en-US" dirty="0"/>
              <a:t>大数据工具软件介绍：</a:t>
            </a:r>
            <a:r>
              <a:rPr lang="en-US" altLang="zh-CN" dirty="0"/>
              <a:t>Kafka</a:t>
            </a:r>
            <a:endParaRPr lang="en-US" dirty="0"/>
          </a:p>
        </p:txBody>
      </p:sp>
      <p:sp>
        <p:nvSpPr>
          <p:cNvPr id="3" name="Content Placeholder 2">
            <a:extLst>
              <a:ext uri="{FF2B5EF4-FFF2-40B4-BE49-F238E27FC236}">
                <a16:creationId xmlns:a16="http://schemas.microsoft.com/office/drawing/2014/main" id="{B91177E0-566A-634B-AD0B-868F169360D0}"/>
              </a:ext>
            </a:extLst>
          </p:cNvPr>
          <p:cNvSpPr>
            <a:spLocks noGrp="1"/>
          </p:cNvSpPr>
          <p:nvPr>
            <p:ph idx="1"/>
          </p:nvPr>
        </p:nvSpPr>
        <p:spPr>
          <a:xfrm>
            <a:off x="838200" y="1825625"/>
            <a:ext cx="6463748" cy="4351338"/>
          </a:xfrm>
        </p:spPr>
        <p:txBody>
          <a:bodyPr>
            <a:normAutofit lnSpcReduction="10000"/>
          </a:bodyPr>
          <a:lstStyle/>
          <a:p>
            <a:r>
              <a:rPr lang="zh-CN" altLang="en-US" dirty="0"/>
              <a:t>基本架构</a:t>
            </a:r>
            <a:endParaRPr lang="en-US" altLang="zh-CN" dirty="0"/>
          </a:p>
          <a:p>
            <a:pPr lvl="1"/>
            <a:r>
              <a:rPr lang="en-US" dirty="0"/>
              <a:t>Producer API</a:t>
            </a:r>
            <a:r>
              <a:rPr lang="zh-CN" altLang="en-US" dirty="0"/>
              <a:t>允许应用程序将记录流发布到一个或多个</a:t>
            </a:r>
            <a:r>
              <a:rPr lang="en-US" dirty="0"/>
              <a:t>Kafka</a:t>
            </a:r>
            <a:r>
              <a:rPr lang="zh-CN" altLang="en-US" dirty="0"/>
              <a:t>主题</a:t>
            </a:r>
            <a:endParaRPr lang="en-US" altLang="zh-CN" dirty="0"/>
          </a:p>
          <a:p>
            <a:pPr lvl="1"/>
            <a:r>
              <a:rPr lang="en-US" dirty="0"/>
              <a:t>Consumer API</a:t>
            </a:r>
            <a:r>
              <a:rPr lang="zh-CN" altLang="en-US" dirty="0"/>
              <a:t>允许应用程序订阅一个或多个主题并处理为其生成的记录流</a:t>
            </a:r>
            <a:endParaRPr lang="en-US" altLang="zh-CN" dirty="0"/>
          </a:p>
          <a:p>
            <a:pPr lvl="1"/>
            <a:r>
              <a:rPr lang="en-US" dirty="0"/>
              <a:t>Streams API</a:t>
            </a:r>
            <a:r>
              <a:rPr lang="zh-CN" altLang="en-US" dirty="0"/>
              <a:t>允许应用程序充当流处理器，使用来自一个或多个主题的输入流并生成到一个或多个输出主题的输出流，从而有效地将输入流转换为输出流</a:t>
            </a:r>
            <a:endParaRPr lang="en-US" altLang="zh-CN" dirty="0"/>
          </a:p>
          <a:p>
            <a:pPr lvl="1"/>
            <a:r>
              <a:rPr lang="en-US" dirty="0"/>
              <a:t>Connector API</a:t>
            </a:r>
            <a:r>
              <a:rPr lang="zh-CN" altLang="en-US" dirty="0"/>
              <a:t>允许构建和运行将</a:t>
            </a:r>
            <a:r>
              <a:rPr lang="en-US" dirty="0"/>
              <a:t>Kafka</a:t>
            </a:r>
            <a:r>
              <a:rPr lang="zh-CN" altLang="en-US" dirty="0"/>
              <a:t>主题连接到现有应用程序或数据系统的可重用生产者或使用者。例如，关系数据库的连接器可能捕获对表的每个更改。</a:t>
            </a:r>
            <a:endParaRPr lang="en-US" altLang="zh-CN" dirty="0"/>
          </a:p>
        </p:txBody>
      </p:sp>
      <p:pic>
        <p:nvPicPr>
          <p:cNvPr id="5" name="Picture 4">
            <a:extLst>
              <a:ext uri="{FF2B5EF4-FFF2-40B4-BE49-F238E27FC236}">
                <a16:creationId xmlns:a16="http://schemas.microsoft.com/office/drawing/2014/main" id="{419F0009-6F32-F54B-9855-DF0A50A9F3DE}"/>
              </a:ext>
            </a:extLst>
          </p:cNvPr>
          <p:cNvPicPr>
            <a:picLocks noChangeAspect="1"/>
          </p:cNvPicPr>
          <p:nvPr/>
        </p:nvPicPr>
        <p:blipFill>
          <a:blip r:embed="rId2"/>
          <a:stretch>
            <a:fillRect/>
          </a:stretch>
        </p:blipFill>
        <p:spPr>
          <a:xfrm>
            <a:off x="7486509" y="2187511"/>
            <a:ext cx="4470185" cy="3471166"/>
          </a:xfrm>
          <a:prstGeom prst="rect">
            <a:avLst/>
          </a:prstGeom>
        </p:spPr>
      </p:pic>
    </p:spTree>
    <p:extLst>
      <p:ext uri="{BB962C8B-B14F-4D97-AF65-F5344CB8AC3E}">
        <p14:creationId xmlns:p14="http://schemas.microsoft.com/office/powerpoint/2010/main" val="25369470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9DCE-91BD-9441-992A-60044689B1C2}"/>
              </a:ext>
            </a:extLst>
          </p:cNvPr>
          <p:cNvSpPr>
            <a:spLocks noGrp="1"/>
          </p:cNvSpPr>
          <p:nvPr>
            <p:ph type="title"/>
          </p:nvPr>
        </p:nvSpPr>
        <p:spPr/>
        <p:txBody>
          <a:bodyPr/>
          <a:lstStyle/>
          <a:p>
            <a:r>
              <a:rPr lang="zh-CN" altLang="en-US" dirty="0"/>
              <a:t>大数据工具软件介绍：</a:t>
            </a:r>
            <a:r>
              <a:rPr lang="en-US" altLang="zh-CN" dirty="0"/>
              <a:t>Kafka</a:t>
            </a:r>
            <a:endParaRPr lang="en-US" dirty="0"/>
          </a:p>
        </p:txBody>
      </p:sp>
      <p:sp>
        <p:nvSpPr>
          <p:cNvPr id="3" name="Content Placeholder 2">
            <a:extLst>
              <a:ext uri="{FF2B5EF4-FFF2-40B4-BE49-F238E27FC236}">
                <a16:creationId xmlns:a16="http://schemas.microsoft.com/office/drawing/2014/main" id="{B91177E0-566A-634B-AD0B-868F169360D0}"/>
              </a:ext>
            </a:extLst>
          </p:cNvPr>
          <p:cNvSpPr>
            <a:spLocks noGrp="1"/>
          </p:cNvSpPr>
          <p:nvPr>
            <p:ph idx="1"/>
          </p:nvPr>
        </p:nvSpPr>
        <p:spPr/>
        <p:txBody>
          <a:bodyPr/>
          <a:lstStyle/>
          <a:p>
            <a:r>
              <a:rPr lang="zh-CN" altLang="en-US" dirty="0"/>
              <a:t>类</a:t>
            </a:r>
            <a:r>
              <a:rPr lang="en-US" altLang="zh-CN" dirty="0"/>
              <a:t>Kafka</a:t>
            </a:r>
            <a:r>
              <a:rPr lang="zh-CN" altLang="en-US" dirty="0"/>
              <a:t>大数据工具软件实现要求：</a:t>
            </a:r>
            <a:endParaRPr lang="en-US" altLang="zh-CN" dirty="0"/>
          </a:p>
          <a:p>
            <a:pPr lvl="1"/>
            <a:r>
              <a:rPr lang="zh-CN" altLang="en-US" dirty="0"/>
              <a:t>目标：实现一个</a:t>
            </a:r>
            <a:r>
              <a:rPr lang="en-US" altLang="zh-CN" dirty="0"/>
              <a:t>Mini</a:t>
            </a:r>
            <a:r>
              <a:rPr lang="zh-CN" altLang="en-US" dirty="0"/>
              <a:t>版</a:t>
            </a:r>
            <a:r>
              <a:rPr lang="en-US" altLang="zh-CN" dirty="0"/>
              <a:t>Kafka</a:t>
            </a:r>
          </a:p>
          <a:p>
            <a:pPr lvl="1"/>
            <a:r>
              <a:rPr lang="zh-CN" altLang="en-US" dirty="0"/>
              <a:t>必备功能：</a:t>
            </a:r>
            <a:endParaRPr lang="en-US" altLang="zh-CN" dirty="0"/>
          </a:p>
          <a:p>
            <a:pPr lvl="2"/>
            <a:r>
              <a:rPr lang="en-US" altLang="zh-CN" dirty="0"/>
              <a:t>Producer</a:t>
            </a:r>
            <a:r>
              <a:rPr lang="zh-CN" altLang="en-US" dirty="0"/>
              <a:t>、</a:t>
            </a:r>
            <a:r>
              <a:rPr lang="en-US" altLang="zh-CN" dirty="0"/>
              <a:t>Consumer</a:t>
            </a:r>
            <a:r>
              <a:rPr lang="zh-CN" altLang="en-US" dirty="0"/>
              <a:t>、</a:t>
            </a:r>
            <a:r>
              <a:rPr lang="en-US" altLang="zh-CN" dirty="0"/>
              <a:t>Streams</a:t>
            </a:r>
            <a:r>
              <a:rPr lang="zh-CN" altLang="en-US" dirty="0"/>
              <a:t>、</a:t>
            </a:r>
            <a:r>
              <a:rPr lang="en-US" altLang="zh-CN" dirty="0"/>
              <a:t>Connector</a:t>
            </a:r>
            <a:r>
              <a:rPr lang="zh-CN" altLang="en-US" dirty="0"/>
              <a:t>实现</a:t>
            </a:r>
            <a:endParaRPr lang="en-US" altLang="zh-CN" dirty="0"/>
          </a:p>
          <a:p>
            <a:pPr lvl="2"/>
            <a:r>
              <a:rPr lang="zh-CN" altLang="en-US" dirty="0"/>
              <a:t>实现发布和订阅功能</a:t>
            </a:r>
            <a:endParaRPr lang="en-US" altLang="zh-CN" dirty="0"/>
          </a:p>
          <a:p>
            <a:pPr lvl="2"/>
            <a:r>
              <a:rPr lang="zh-CN" altLang="en-US" dirty="0"/>
              <a:t>实现数据流计算和存储功能</a:t>
            </a:r>
            <a:endParaRPr lang="en-US" altLang="zh-CN" dirty="0"/>
          </a:p>
          <a:p>
            <a:pPr lvl="1"/>
            <a:r>
              <a:rPr lang="zh-CN" altLang="en-US" dirty="0"/>
              <a:t>测试要求：</a:t>
            </a:r>
            <a:endParaRPr lang="en-US" altLang="zh-CN" dirty="0"/>
          </a:p>
          <a:p>
            <a:pPr lvl="2"/>
            <a:r>
              <a:rPr lang="zh-CN" altLang="en-US" dirty="0"/>
              <a:t>正确性测试</a:t>
            </a:r>
            <a:endParaRPr lang="en-US" altLang="zh-CN" dirty="0"/>
          </a:p>
          <a:p>
            <a:pPr lvl="2"/>
            <a:r>
              <a:rPr lang="zh-CN" altLang="en-US" dirty="0"/>
              <a:t>与源工具（</a:t>
            </a:r>
            <a:r>
              <a:rPr lang="en-US" altLang="zh-CN" dirty="0"/>
              <a:t>Kafka</a:t>
            </a:r>
            <a:r>
              <a:rPr lang="zh-CN" altLang="en-US" dirty="0"/>
              <a:t>）对比</a:t>
            </a:r>
            <a:endParaRPr lang="en-US" altLang="zh-CN" dirty="0"/>
          </a:p>
          <a:p>
            <a:pPr lvl="3"/>
            <a:r>
              <a:rPr lang="zh-CN" altLang="en-US" dirty="0"/>
              <a:t>发布时间</a:t>
            </a:r>
            <a:endParaRPr lang="en-US" altLang="zh-CN" dirty="0"/>
          </a:p>
          <a:p>
            <a:pPr lvl="3"/>
            <a:r>
              <a:rPr lang="zh-CN" altLang="en-US" dirty="0"/>
              <a:t>相同任务</a:t>
            </a:r>
            <a:r>
              <a:rPr lang="en-US" altLang="zh-CN" dirty="0"/>
              <a:t>Streams</a:t>
            </a:r>
            <a:r>
              <a:rPr lang="zh-CN" altLang="en-US" dirty="0"/>
              <a:t>计算时间</a:t>
            </a:r>
            <a:endParaRPr lang="en-US" altLang="zh-CN" dirty="0"/>
          </a:p>
          <a:p>
            <a:pPr lvl="3"/>
            <a:r>
              <a:rPr lang="zh-CN" altLang="en-US" dirty="0"/>
              <a:t>订阅时间</a:t>
            </a:r>
            <a:endParaRPr lang="en-US" altLang="zh-CN" dirty="0"/>
          </a:p>
          <a:p>
            <a:pPr lvl="2"/>
            <a:endParaRPr lang="en-US" altLang="zh-CN" dirty="0"/>
          </a:p>
          <a:p>
            <a:pPr lvl="2"/>
            <a:endParaRPr lang="en-US" altLang="zh-CN" dirty="0"/>
          </a:p>
          <a:p>
            <a:endParaRPr lang="en-US" altLang="zh-CN" dirty="0"/>
          </a:p>
        </p:txBody>
      </p:sp>
    </p:spTree>
    <p:extLst>
      <p:ext uri="{BB962C8B-B14F-4D97-AF65-F5344CB8AC3E}">
        <p14:creationId xmlns:p14="http://schemas.microsoft.com/office/powerpoint/2010/main" val="26101208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9DCE-91BD-9441-992A-60044689B1C2}"/>
              </a:ext>
            </a:extLst>
          </p:cNvPr>
          <p:cNvSpPr>
            <a:spLocks noGrp="1"/>
          </p:cNvSpPr>
          <p:nvPr>
            <p:ph type="title"/>
          </p:nvPr>
        </p:nvSpPr>
        <p:spPr/>
        <p:txBody>
          <a:bodyPr/>
          <a:lstStyle/>
          <a:p>
            <a:r>
              <a:rPr lang="zh-CN" altLang="en-US" dirty="0"/>
              <a:t>大数据工具软件介绍：</a:t>
            </a:r>
            <a:r>
              <a:rPr lang="en-US" altLang="zh-CN" dirty="0"/>
              <a:t>Storm</a:t>
            </a:r>
            <a:endParaRPr lang="en-US" dirty="0"/>
          </a:p>
        </p:txBody>
      </p:sp>
      <p:sp>
        <p:nvSpPr>
          <p:cNvPr id="3" name="Content Placeholder 2">
            <a:extLst>
              <a:ext uri="{FF2B5EF4-FFF2-40B4-BE49-F238E27FC236}">
                <a16:creationId xmlns:a16="http://schemas.microsoft.com/office/drawing/2014/main" id="{B91177E0-566A-634B-AD0B-868F169360D0}"/>
              </a:ext>
            </a:extLst>
          </p:cNvPr>
          <p:cNvSpPr>
            <a:spLocks noGrp="1"/>
          </p:cNvSpPr>
          <p:nvPr>
            <p:ph idx="1"/>
          </p:nvPr>
        </p:nvSpPr>
        <p:spPr/>
        <p:txBody>
          <a:bodyPr/>
          <a:lstStyle/>
          <a:p>
            <a:r>
              <a:rPr lang="zh-CN" altLang="en-US" dirty="0"/>
              <a:t>官方网站：</a:t>
            </a:r>
            <a:r>
              <a:rPr lang="en-US" altLang="zh-CN" dirty="0"/>
              <a:t> http://</a:t>
            </a:r>
            <a:r>
              <a:rPr lang="en-US" altLang="zh-CN" dirty="0" err="1"/>
              <a:t>storm.apache.org</a:t>
            </a:r>
            <a:r>
              <a:rPr lang="en-US" altLang="zh-CN" dirty="0"/>
              <a:t>/</a:t>
            </a:r>
          </a:p>
          <a:p>
            <a:r>
              <a:rPr lang="en-US" altLang="zh-CN" dirty="0" err="1"/>
              <a:t>Github</a:t>
            </a:r>
            <a:r>
              <a:rPr lang="zh-CN" altLang="en-US" dirty="0"/>
              <a:t>源码地址：</a:t>
            </a:r>
            <a:r>
              <a:rPr lang="en-US" altLang="zh-CN" dirty="0"/>
              <a:t> https://</a:t>
            </a:r>
            <a:r>
              <a:rPr lang="en-US" altLang="zh-CN" dirty="0" err="1"/>
              <a:t>github.com</a:t>
            </a:r>
            <a:r>
              <a:rPr lang="en-US" altLang="zh-CN" dirty="0"/>
              <a:t>/apache/storm</a:t>
            </a:r>
          </a:p>
          <a:p>
            <a:r>
              <a:rPr lang="zh-CN" altLang="en-US" dirty="0"/>
              <a:t>实现语言：</a:t>
            </a:r>
            <a:r>
              <a:rPr lang="en-US" altLang="zh-CN" dirty="0"/>
              <a:t>Java</a:t>
            </a:r>
          </a:p>
          <a:p>
            <a:pPr marL="0" indent="0">
              <a:buNone/>
            </a:pPr>
            <a:endParaRPr lang="en-US" dirty="0"/>
          </a:p>
        </p:txBody>
      </p:sp>
      <p:pic>
        <p:nvPicPr>
          <p:cNvPr id="4" name="Picture 3">
            <a:extLst>
              <a:ext uri="{FF2B5EF4-FFF2-40B4-BE49-F238E27FC236}">
                <a16:creationId xmlns:a16="http://schemas.microsoft.com/office/drawing/2014/main" id="{410A894B-C148-1346-988A-B6082F2BB88B}"/>
              </a:ext>
            </a:extLst>
          </p:cNvPr>
          <p:cNvPicPr>
            <a:picLocks noChangeAspect="1"/>
          </p:cNvPicPr>
          <p:nvPr/>
        </p:nvPicPr>
        <p:blipFill>
          <a:blip r:embed="rId2"/>
          <a:stretch>
            <a:fillRect/>
          </a:stretch>
        </p:blipFill>
        <p:spPr>
          <a:xfrm>
            <a:off x="4525505" y="3166007"/>
            <a:ext cx="6391544" cy="3010956"/>
          </a:xfrm>
          <a:prstGeom prst="rect">
            <a:avLst/>
          </a:prstGeom>
        </p:spPr>
      </p:pic>
    </p:spTree>
    <p:extLst>
      <p:ext uri="{BB962C8B-B14F-4D97-AF65-F5344CB8AC3E}">
        <p14:creationId xmlns:p14="http://schemas.microsoft.com/office/powerpoint/2010/main" val="17278252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9DCE-91BD-9441-992A-60044689B1C2}"/>
              </a:ext>
            </a:extLst>
          </p:cNvPr>
          <p:cNvSpPr>
            <a:spLocks noGrp="1"/>
          </p:cNvSpPr>
          <p:nvPr>
            <p:ph type="title"/>
          </p:nvPr>
        </p:nvSpPr>
        <p:spPr/>
        <p:txBody>
          <a:bodyPr/>
          <a:lstStyle/>
          <a:p>
            <a:r>
              <a:rPr lang="zh-CN" altLang="en-US" dirty="0"/>
              <a:t>大数据工具软件介绍：</a:t>
            </a:r>
            <a:r>
              <a:rPr lang="en-US" altLang="zh-CN" dirty="0"/>
              <a:t>Storm</a:t>
            </a:r>
            <a:endParaRPr lang="en-US" dirty="0"/>
          </a:p>
        </p:txBody>
      </p:sp>
      <p:sp>
        <p:nvSpPr>
          <p:cNvPr id="3" name="Content Placeholder 2">
            <a:extLst>
              <a:ext uri="{FF2B5EF4-FFF2-40B4-BE49-F238E27FC236}">
                <a16:creationId xmlns:a16="http://schemas.microsoft.com/office/drawing/2014/main" id="{B91177E0-566A-634B-AD0B-868F169360D0}"/>
              </a:ext>
            </a:extLst>
          </p:cNvPr>
          <p:cNvSpPr>
            <a:spLocks noGrp="1"/>
          </p:cNvSpPr>
          <p:nvPr>
            <p:ph idx="1"/>
          </p:nvPr>
        </p:nvSpPr>
        <p:spPr/>
        <p:txBody>
          <a:bodyPr/>
          <a:lstStyle/>
          <a:p>
            <a:r>
              <a:rPr lang="zh-CN" altLang="en-US" dirty="0"/>
              <a:t>基本架构：</a:t>
            </a:r>
            <a:endParaRPr lang="en-US" altLang="zh-CN" dirty="0"/>
          </a:p>
          <a:p>
            <a:r>
              <a:rPr lang="zh-CN" altLang="en-US" dirty="0"/>
              <a:t>拓扑：实时应用程序的逻辑被打包到</a:t>
            </a:r>
            <a:r>
              <a:rPr lang="en-US" altLang="zh-CN" dirty="0"/>
              <a:t>Storm</a:t>
            </a:r>
            <a:r>
              <a:rPr lang="zh-CN" altLang="en-US" dirty="0"/>
              <a:t>拓扑中。 </a:t>
            </a:r>
            <a:r>
              <a:rPr lang="en-US" altLang="zh-CN" dirty="0"/>
              <a:t>Storm</a:t>
            </a:r>
            <a:r>
              <a:rPr lang="zh-CN" altLang="en-US" dirty="0"/>
              <a:t>拓扑类似于</a:t>
            </a:r>
            <a:r>
              <a:rPr lang="en-US" altLang="zh-CN" dirty="0"/>
              <a:t>MapReduce</a:t>
            </a:r>
            <a:r>
              <a:rPr lang="zh-CN" altLang="en-US" dirty="0"/>
              <a:t>作业。一个关键的区别是</a:t>
            </a:r>
            <a:r>
              <a:rPr lang="en-US" altLang="zh-CN" dirty="0"/>
              <a:t>MapReduce</a:t>
            </a:r>
            <a:r>
              <a:rPr lang="zh-CN" altLang="en-US" dirty="0"/>
              <a:t>作业最终完成，而拓扑结构永远运行（当然，直到你杀死它）。拓扑是与流分组连接的喷口和螺栓的图形。。</a:t>
            </a:r>
            <a:endParaRPr lang="en-US" dirty="0"/>
          </a:p>
        </p:txBody>
      </p:sp>
      <p:pic>
        <p:nvPicPr>
          <p:cNvPr id="4" name="Picture 3">
            <a:extLst>
              <a:ext uri="{FF2B5EF4-FFF2-40B4-BE49-F238E27FC236}">
                <a16:creationId xmlns:a16="http://schemas.microsoft.com/office/drawing/2014/main" id="{410A894B-C148-1346-988A-B6082F2BB88B}"/>
              </a:ext>
            </a:extLst>
          </p:cNvPr>
          <p:cNvPicPr>
            <a:picLocks noChangeAspect="1"/>
          </p:cNvPicPr>
          <p:nvPr/>
        </p:nvPicPr>
        <p:blipFill>
          <a:blip r:embed="rId2"/>
          <a:stretch>
            <a:fillRect/>
          </a:stretch>
        </p:blipFill>
        <p:spPr>
          <a:xfrm>
            <a:off x="5804453" y="4065751"/>
            <a:ext cx="4768040" cy="2246149"/>
          </a:xfrm>
          <a:prstGeom prst="rect">
            <a:avLst/>
          </a:prstGeom>
        </p:spPr>
      </p:pic>
    </p:spTree>
    <p:extLst>
      <p:ext uri="{BB962C8B-B14F-4D97-AF65-F5344CB8AC3E}">
        <p14:creationId xmlns:p14="http://schemas.microsoft.com/office/powerpoint/2010/main" val="30557635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9DCE-91BD-9441-992A-60044689B1C2}"/>
              </a:ext>
            </a:extLst>
          </p:cNvPr>
          <p:cNvSpPr>
            <a:spLocks noGrp="1"/>
          </p:cNvSpPr>
          <p:nvPr>
            <p:ph type="title"/>
          </p:nvPr>
        </p:nvSpPr>
        <p:spPr/>
        <p:txBody>
          <a:bodyPr/>
          <a:lstStyle/>
          <a:p>
            <a:r>
              <a:rPr lang="zh-CN" altLang="en-US" dirty="0"/>
              <a:t>大数据工具软件介绍：</a:t>
            </a:r>
            <a:r>
              <a:rPr lang="en-US" altLang="zh-CN" dirty="0"/>
              <a:t>Storm</a:t>
            </a:r>
            <a:endParaRPr lang="en-US" dirty="0"/>
          </a:p>
        </p:txBody>
      </p:sp>
      <p:sp>
        <p:nvSpPr>
          <p:cNvPr id="3" name="Content Placeholder 2">
            <a:extLst>
              <a:ext uri="{FF2B5EF4-FFF2-40B4-BE49-F238E27FC236}">
                <a16:creationId xmlns:a16="http://schemas.microsoft.com/office/drawing/2014/main" id="{B91177E0-566A-634B-AD0B-868F169360D0}"/>
              </a:ext>
            </a:extLst>
          </p:cNvPr>
          <p:cNvSpPr>
            <a:spLocks noGrp="1"/>
          </p:cNvSpPr>
          <p:nvPr>
            <p:ph idx="1"/>
          </p:nvPr>
        </p:nvSpPr>
        <p:spPr/>
        <p:txBody>
          <a:bodyPr>
            <a:normAutofit lnSpcReduction="10000"/>
          </a:bodyPr>
          <a:lstStyle/>
          <a:p>
            <a:r>
              <a:rPr lang="zh-CN" altLang="en-US" dirty="0"/>
              <a:t>基本架构：</a:t>
            </a:r>
            <a:endParaRPr lang="en-US" altLang="zh-CN" dirty="0"/>
          </a:p>
          <a:p>
            <a:r>
              <a:rPr lang="zh-CN" altLang="en-US" dirty="0"/>
              <a:t>拓扑：实时应用程序的逻辑被打包到</a:t>
            </a:r>
            <a:r>
              <a:rPr lang="en-US" altLang="zh-CN" dirty="0"/>
              <a:t>Storm</a:t>
            </a:r>
            <a:r>
              <a:rPr lang="zh-CN" altLang="en-US" dirty="0"/>
              <a:t>拓扑中。 </a:t>
            </a:r>
            <a:r>
              <a:rPr lang="en-US" altLang="zh-CN" dirty="0"/>
              <a:t>Storm</a:t>
            </a:r>
            <a:r>
              <a:rPr lang="zh-CN" altLang="en-US" dirty="0"/>
              <a:t>拓扑类似于</a:t>
            </a:r>
            <a:r>
              <a:rPr lang="en-US" altLang="zh-CN" dirty="0"/>
              <a:t>MapReduce</a:t>
            </a:r>
            <a:r>
              <a:rPr lang="zh-CN" altLang="en-US" dirty="0"/>
              <a:t>作业。一个关键的区别是</a:t>
            </a:r>
            <a:r>
              <a:rPr lang="en-US" altLang="zh-CN" dirty="0"/>
              <a:t>MapReduce</a:t>
            </a:r>
            <a:r>
              <a:rPr lang="zh-CN" altLang="en-US" dirty="0"/>
              <a:t>作业最终完成，而拓扑结构永远运行（当然，直到你杀死它）。拓扑是与流分组连接的喷口和螺栓的图形。</a:t>
            </a:r>
            <a:endParaRPr lang="en-US" altLang="zh-CN" dirty="0"/>
          </a:p>
          <a:p>
            <a:r>
              <a:rPr lang="en-US" altLang="zh-CN" dirty="0"/>
              <a:t>Spout:</a:t>
            </a:r>
            <a:r>
              <a:rPr lang="zh-CN" altLang="en-US" dirty="0"/>
              <a:t> </a:t>
            </a:r>
            <a:r>
              <a:rPr lang="en-US" altLang="zh-CN" dirty="0"/>
              <a:t>spout</a:t>
            </a:r>
            <a:r>
              <a:rPr lang="zh-CN" altLang="en-US" dirty="0"/>
              <a:t>是拓扑中的流的来源。通常，</a:t>
            </a:r>
            <a:r>
              <a:rPr lang="en-US" altLang="zh-CN" dirty="0"/>
              <a:t>spouts</a:t>
            </a:r>
            <a:r>
              <a:rPr lang="zh-CN" altLang="en-US" dirty="0"/>
              <a:t>将从外部源读取元组并将它们发送到拓扑中（例如，</a:t>
            </a:r>
            <a:r>
              <a:rPr lang="en-US" altLang="zh-CN" dirty="0"/>
              <a:t>Kestrel</a:t>
            </a:r>
            <a:r>
              <a:rPr lang="zh-CN" altLang="en-US" dirty="0"/>
              <a:t>队列或</a:t>
            </a:r>
            <a:r>
              <a:rPr lang="en-US" altLang="zh-CN" dirty="0"/>
              <a:t>Twitter API</a:t>
            </a:r>
            <a:r>
              <a:rPr lang="zh-CN" altLang="en-US" dirty="0"/>
              <a:t>）</a:t>
            </a:r>
            <a:endParaRPr lang="en-US" altLang="zh-CN" dirty="0"/>
          </a:p>
          <a:p>
            <a:r>
              <a:rPr lang="zh-CN" altLang="en-US" dirty="0"/>
              <a:t>螺栓：拓扑中的所有处理都是用螺栓完成的。 </a:t>
            </a:r>
            <a:r>
              <a:rPr lang="en-US" dirty="0"/>
              <a:t>Bolts</a:t>
            </a:r>
            <a:r>
              <a:rPr lang="zh-CN" altLang="en-US" dirty="0"/>
              <a:t>可以执行任何操作，包括过滤，函数，聚合，连接，与数据库交谈等。 螺栓可以进行简单的流转换。进行复杂的流转换通常需要多个步骤，因此需要多个螺栓。</a:t>
            </a:r>
            <a:endParaRPr lang="en-US" dirty="0"/>
          </a:p>
        </p:txBody>
      </p:sp>
      <p:pic>
        <p:nvPicPr>
          <p:cNvPr id="4" name="Picture 3">
            <a:extLst>
              <a:ext uri="{FF2B5EF4-FFF2-40B4-BE49-F238E27FC236}">
                <a16:creationId xmlns:a16="http://schemas.microsoft.com/office/drawing/2014/main" id="{410A894B-C148-1346-988A-B6082F2BB88B}"/>
              </a:ext>
            </a:extLst>
          </p:cNvPr>
          <p:cNvPicPr>
            <a:picLocks noChangeAspect="1"/>
          </p:cNvPicPr>
          <p:nvPr/>
        </p:nvPicPr>
        <p:blipFill>
          <a:blip r:embed="rId2"/>
          <a:stretch>
            <a:fillRect/>
          </a:stretch>
        </p:blipFill>
        <p:spPr>
          <a:xfrm>
            <a:off x="7901038" y="251249"/>
            <a:ext cx="4290962" cy="2021405"/>
          </a:xfrm>
          <a:prstGeom prst="rect">
            <a:avLst/>
          </a:prstGeom>
        </p:spPr>
      </p:pic>
    </p:spTree>
    <p:extLst>
      <p:ext uri="{BB962C8B-B14F-4D97-AF65-F5344CB8AC3E}">
        <p14:creationId xmlns:p14="http://schemas.microsoft.com/office/powerpoint/2010/main" val="27464700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9DCE-91BD-9441-992A-60044689B1C2}"/>
              </a:ext>
            </a:extLst>
          </p:cNvPr>
          <p:cNvSpPr>
            <a:spLocks noGrp="1"/>
          </p:cNvSpPr>
          <p:nvPr>
            <p:ph type="title"/>
          </p:nvPr>
        </p:nvSpPr>
        <p:spPr/>
        <p:txBody>
          <a:bodyPr/>
          <a:lstStyle/>
          <a:p>
            <a:r>
              <a:rPr lang="zh-CN" altLang="en-US" dirty="0"/>
              <a:t>大数据工具软件介绍：</a:t>
            </a:r>
            <a:r>
              <a:rPr lang="en-US" altLang="zh-CN" dirty="0"/>
              <a:t>Storm</a:t>
            </a:r>
            <a:endParaRPr lang="en-US" dirty="0"/>
          </a:p>
        </p:txBody>
      </p:sp>
      <p:sp>
        <p:nvSpPr>
          <p:cNvPr id="3" name="Content Placeholder 2">
            <a:extLst>
              <a:ext uri="{FF2B5EF4-FFF2-40B4-BE49-F238E27FC236}">
                <a16:creationId xmlns:a16="http://schemas.microsoft.com/office/drawing/2014/main" id="{B91177E0-566A-634B-AD0B-868F169360D0}"/>
              </a:ext>
            </a:extLst>
          </p:cNvPr>
          <p:cNvSpPr>
            <a:spLocks noGrp="1"/>
          </p:cNvSpPr>
          <p:nvPr>
            <p:ph idx="1"/>
          </p:nvPr>
        </p:nvSpPr>
        <p:spPr/>
        <p:txBody>
          <a:bodyPr>
            <a:normAutofit lnSpcReduction="10000"/>
          </a:bodyPr>
          <a:lstStyle/>
          <a:p>
            <a:r>
              <a:rPr lang="zh-CN" altLang="en-US" dirty="0"/>
              <a:t>类</a:t>
            </a:r>
            <a:r>
              <a:rPr lang="en-US" altLang="zh-CN" dirty="0"/>
              <a:t>Storm</a:t>
            </a:r>
            <a:r>
              <a:rPr lang="zh-CN" altLang="en-US" dirty="0"/>
              <a:t>大数据工具软件实现要求：</a:t>
            </a:r>
            <a:endParaRPr lang="en-US" altLang="zh-CN" dirty="0"/>
          </a:p>
          <a:p>
            <a:pPr lvl="1"/>
            <a:r>
              <a:rPr lang="zh-CN" altLang="en-US" dirty="0"/>
              <a:t>目标：实现一个</a:t>
            </a:r>
            <a:r>
              <a:rPr lang="en-US" altLang="zh-CN" dirty="0"/>
              <a:t>Mini</a:t>
            </a:r>
            <a:r>
              <a:rPr lang="zh-CN" altLang="en-US" dirty="0"/>
              <a:t>版</a:t>
            </a:r>
            <a:r>
              <a:rPr lang="en-US" altLang="zh-CN" dirty="0"/>
              <a:t>Storm</a:t>
            </a:r>
          </a:p>
          <a:p>
            <a:pPr lvl="1"/>
            <a:r>
              <a:rPr lang="zh-CN" altLang="en-US" dirty="0"/>
              <a:t>必备功能：</a:t>
            </a:r>
            <a:endParaRPr lang="en-US" altLang="zh-CN" dirty="0"/>
          </a:p>
          <a:p>
            <a:pPr lvl="2"/>
            <a:r>
              <a:rPr lang="zh-CN" altLang="en-US" dirty="0"/>
              <a:t>节点间通信</a:t>
            </a:r>
            <a:endParaRPr lang="en-US" altLang="zh-CN" dirty="0"/>
          </a:p>
          <a:p>
            <a:pPr lvl="2"/>
            <a:r>
              <a:rPr lang="zh-CN" altLang="en-US" dirty="0"/>
              <a:t>拓扑功能实现</a:t>
            </a:r>
            <a:endParaRPr lang="en-US" altLang="zh-CN" dirty="0"/>
          </a:p>
          <a:p>
            <a:pPr lvl="2"/>
            <a:r>
              <a:rPr lang="en-US" altLang="zh-CN" dirty="0"/>
              <a:t>Spout</a:t>
            </a:r>
            <a:r>
              <a:rPr lang="zh-CN" altLang="en-US" dirty="0"/>
              <a:t>功能实现</a:t>
            </a:r>
            <a:endParaRPr lang="en-US" altLang="zh-CN" dirty="0"/>
          </a:p>
          <a:p>
            <a:pPr lvl="2"/>
            <a:r>
              <a:rPr lang="zh-CN" altLang="en-US" dirty="0"/>
              <a:t>螺栓计算流功能实现</a:t>
            </a:r>
            <a:endParaRPr lang="en-US" altLang="zh-CN" dirty="0"/>
          </a:p>
          <a:p>
            <a:pPr lvl="1"/>
            <a:r>
              <a:rPr lang="zh-CN" altLang="en-US" dirty="0"/>
              <a:t>测试要求：</a:t>
            </a:r>
            <a:endParaRPr lang="en-US" altLang="zh-CN" dirty="0"/>
          </a:p>
          <a:p>
            <a:pPr lvl="2"/>
            <a:r>
              <a:rPr lang="zh-CN" altLang="en-US" dirty="0"/>
              <a:t>正确性测试</a:t>
            </a:r>
            <a:endParaRPr lang="en-US" altLang="zh-CN" dirty="0"/>
          </a:p>
          <a:p>
            <a:pPr lvl="2"/>
            <a:r>
              <a:rPr lang="zh-CN" altLang="en-US" dirty="0"/>
              <a:t>与源工具（</a:t>
            </a:r>
            <a:r>
              <a:rPr lang="en-US" altLang="zh-CN" dirty="0"/>
              <a:t>Storm</a:t>
            </a:r>
            <a:r>
              <a:rPr lang="zh-CN" altLang="en-US" dirty="0"/>
              <a:t>）对比</a:t>
            </a:r>
            <a:endParaRPr lang="en-US" altLang="zh-CN" dirty="0"/>
          </a:p>
          <a:p>
            <a:pPr lvl="3"/>
            <a:r>
              <a:rPr lang="zh-CN" altLang="en-US" dirty="0"/>
              <a:t>节点间通讯效果（成功）和时间</a:t>
            </a:r>
            <a:endParaRPr lang="en-US" altLang="zh-CN" dirty="0"/>
          </a:p>
          <a:p>
            <a:pPr lvl="3"/>
            <a:r>
              <a:rPr lang="zh-CN" altLang="en-US" dirty="0"/>
              <a:t>拓扑结构搭建时间</a:t>
            </a:r>
            <a:endParaRPr lang="en-US" altLang="zh-CN" dirty="0"/>
          </a:p>
          <a:p>
            <a:pPr lvl="3"/>
            <a:r>
              <a:rPr lang="zh-CN" altLang="en-US" dirty="0"/>
              <a:t>相同任务计算流时间</a:t>
            </a:r>
            <a:endParaRPr lang="en-US" altLang="zh-CN" dirty="0"/>
          </a:p>
          <a:p>
            <a:pPr lvl="2"/>
            <a:endParaRPr lang="en-US" altLang="zh-CN" dirty="0"/>
          </a:p>
          <a:p>
            <a:endParaRPr lang="en-US" altLang="zh-CN" dirty="0"/>
          </a:p>
        </p:txBody>
      </p:sp>
    </p:spTree>
    <p:extLst>
      <p:ext uri="{BB962C8B-B14F-4D97-AF65-F5344CB8AC3E}">
        <p14:creationId xmlns:p14="http://schemas.microsoft.com/office/powerpoint/2010/main" val="540648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5A3DC-FDAA-1345-BA52-855BE9487415}"/>
              </a:ext>
            </a:extLst>
          </p:cNvPr>
          <p:cNvSpPr>
            <a:spLocks noGrp="1"/>
          </p:cNvSpPr>
          <p:nvPr>
            <p:ph type="title"/>
          </p:nvPr>
        </p:nvSpPr>
        <p:spPr/>
        <p:txBody>
          <a:bodyPr/>
          <a:lstStyle/>
          <a:p>
            <a:r>
              <a:rPr lang="zh-CN" altLang="en-US" dirty="0"/>
              <a:t>大作业文档要求</a:t>
            </a:r>
            <a:endParaRPr lang="en-US" dirty="0"/>
          </a:p>
        </p:txBody>
      </p:sp>
      <p:sp>
        <p:nvSpPr>
          <p:cNvPr id="3" name="Content Placeholder 2">
            <a:extLst>
              <a:ext uri="{FF2B5EF4-FFF2-40B4-BE49-F238E27FC236}">
                <a16:creationId xmlns:a16="http://schemas.microsoft.com/office/drawing/2014/main" id="{509469AC-9186-2946-BC19-E02EC03685A6}"/>
              </a:ext>
            </a:extLst>
          </p:cNvPr>
          <p:cNvSpPr>
            <a:spLocks noGrp="1"/>
          </p:cNvSpPr>
          <p:nvPr>
            <p:ph idx="1"/>
          </p:nvPr>
        </p:nvSpPr>
        <p:spPr/>
        <p:txBody>
          <a:bodyPr/>
          <a:lstStyle/>
          <a:p>
            <a:r>
              <a:rPr lang="zh-CN" altLang="en-US" dirty="0"/>
              <a:t>文档尽量详细，体现出你在整个实现过程中的具体内容，包括但不限于：</a:t>
            </a:r>
            <a:endParaRPr lang="en-US" altLang="zh-CN" dirty="0"/>
          </a:p>
          <a:p>
            <a:pPr lvl="1"/>
            <a:r>
              <a:rPr lang="zh-CN" altLang="en-US" dirty="0"/>
              <a:t>选题</a:t>
            </a:r>
            <a:endParaRPr lang="en-US" altLang="zh-CN" dirty="0"/>
          </a:p>
          <a:p>
            <a:pPr lvl="1"/>
            <a:r>
              <a:rPr lang="zh-CN" altLang="en-US" dirty="0"/>
              <a:t>实现功能及实现思路介绍</a:t>
            </a:r>
            <a:endParaRPr lang="en-US" altLang="zh-CN" dirty="0"/>
          </a:p>
          <a:p>
            <a:pPr lvl="1"/>
            <a:r>
              <a:rPr lang="zh-CN" altLang="en-US" dirty="0"/>
              <a:t>数据测试结果</a:t>
            </a:r>
            <a:endParaRPr lang="en-US" altLang="zh-CN" dirty="0"/>
          </a:p>
          <a:p>
            <a:pPr lvl="1"/>
            <a:r>
              <a:rPr lang="zh-CN" altLang="en-US" dirty="0"/>
              <a:t>测试结果分析</a:t>
            </a:r>
            <a:endParaRPr lang="en-US" altLang="zh-CN" dirty="0"/>
          </a:p>
          <a:p>
            <a:pPr lvl="1"/>
            <a:r>
              <a:rPr lang="zh-CN" altLang="en-US" dirty="0"/>
              <a:t>你的收获与感悟等</a:t>
            </a:r>
            <a:endParaRPr lang="en-US" altLang="zh-CN" dirty="0"/>
          </a:p>
          <a:p>
            <a:r>
              <a:rPr lang="zh-CN" altLang="en-US" dirty="0"/>
              <a:t>文档字数不限</a:t>
            </a:r>
            <a:endParaRPr lang="en-US" altLang="zh-CN" dirty="0"/>
          </a:p>
          <a:p>
            <a:endParaRPr lang="en-US" dirty="0"/>
          </a:p>
        </p:txBody>
      </p:sp>
    </p:spTree>
    <p:extLst>
      <p:ext uri="{BB962C8B-B14F-4D97-AF65-F5344CB8AC3E}">
        <p14:creationId xmlns:p14="http://schemas.microsoft.com/office/powerpoint/2010/main" val="8980817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9DCE-91BD-9441-992A-60044689B1C2}"/>
              </a:ext>
            </a:extLst>
          </p:cNvPr>
          <p:cNvSpPr>
            <a:spLocks noGrp="1"/>
          </p:cNvSpPr>
          <p:nvPr>
            <p:ph type="title"/>
          </p:nvPr>
        </p:nvSpPr>
        <p:spPr/>
        <p:txBody>
          <a:bodyPr/>
          <a:lstStyle/>
          <a:p>
            <a:r>
              <a:rPr lang="zh-CN" altLang="en-US" dirty="0"/>
              <a:t>大数据工具软件介绍：</a:t>
            </a:r>
            <a:r>
              <a:rPr lang="en-US" altLang="zh-CN" dirty="0"/>
              <a:t>Spark</a:t>
            </a:r>
            <a:r>
              <a:rPr lang="zh-CN" altLang="en-US" dirty="0"/>
              <a:t> </a:t>
            </a:r>
            <a:r>
              <a:rPr lang="en-US" altLang="zh-CN" dirty="0"/>
              <a:t>Streaming</a:t>
            </a:r>
            <a:endParaRPr lang="en-US" dirty="0"/>
          </a:p>
        </p:txBody>
      </p:sp>
      <p:sp>
        <p:nvSpPr>
          <p:cNvPr id="3" name="Content Placeholder 2">
            <a:extLst>
              <a:ext uri="{FF2B5EF4-FFF2-40B4-BE49-F238E27FC236}">
                <a16:creationId xmlns:a16="http://schemas.microsoft.com/office/drawing/2014/main" id="{B91177E0-566A-634B-AD0B-868F169360D0}"/>
              </a:ext>
            </a:extLst>
          </p:cNvPr>
          <p:cNvSpPr>
            <a:spLocks noGrp="1"/>
          </p:cNvSpPr>
          <p:nvPr>
            <p:ph idx="1"/>
          </p:nvPr>
        </p:nvSpPr>
        <p:spPr/>
        <p:txBody>
          <a:bodyPr/>
          <a:lstStyle/>
          <a:p>
            <a:r>
              <a:rPr lang="zh-CN" altLang="en-US" dirty="0"/>
              <a:t>官方网站：</a:t>
            </a:r>
            <a:r>
              <a:rPr lang="en-US" altLang="zh-CN" dirty="0"/>
              <a:t> http://</a:t>
            </a:r>
            <a:r>
              <a:rPr lang="en-US" altLang="zh-CN" dirty="0" err="1"/>
              <a:t>spark.apache.org</a:t>
            </a:r>
            <a:r>
              <a:rPr lang="en-US" altLang="zh-CN" dirty="0"/>
              <a:t>/streaming/</a:t>
            </a:r>
          </a:p>
          <a:p>
            <a:r>
              <a:rPr lang="en-US" altLang="zh-CN" dirty="0" err="1"/>
              <a:t>Github</a:t>
            </a:r>
            <a:r>
              <a:rPr lang="zh-CN" altLang="en-US" dirty="0"/>
              <a:t>源码地址：</a:t>
            </a:r>
            <a:r>
              <a:rPr lang="en-US" altLang="zh-CN" dirty="0"/>
              <a:t> https://</a:t>
            </a:r>
            <a:r>
              <a:rPr lang="en-US" altLang="zh-CN" dirty="0" err="1"/>
              <a:t>github.com</a:t>
            </a:r>
            <a:r>
              <a:rPr lang="en-US" altLang="zh-CN" dirty="0"/>
              <a:t>/apache/spark/tree/master/streaming</a:t>
            </a:r>
          </a:p>
          <a:p>
            <a:r>
              <a:rPr lang="zh-CN" altLang="en-US" dirty="0"/>
              <a:t>实现语言：</a:t>
            </a:r>
            <a:r>
              <a:rPr lang="en-US" altLang="zh-CN" dirty="0"/>
              <a:t>Scala</a:t>
            </a:r>
          </a:p>
        </p:txBody>
      </p:sp>
      <p:pic>
        <p:nvPicPr>
          <p:cNvPr id="4" name="Picture 3">
            <a:extLst>
              <a:ext uri="{FF2B5EF4-FFF2-40B4-BE49-F238E27FC236}">
                <a16:creationId xmlns:a16="http://schemas.microsoft.com/office/drawing/2014/main" id="{B0F4E605-C49F-FE44-B90F-DD53EB13A1DC}"/>
              </a:ext>
            </a:extLst>
          </p:cNvPr>
          <p:cNvPicPr>
            <a:picLocks noChangeAspect="1"/>
          </p:cNvPicPr>
          <p:nvPr/>
        </p:nvPicPr>
        <p:blipFill>
          <a:blip r:embed="rId2"/>
          <a:stretch>
            <a:fillRect/>
          </a:stretch>
        </p:blipFill>
        <p:spPr>
          <a:xfrm>
            <a:off x="1929572" y="3766378"/>
            <a:ext cx="8597900" cy="2717800"/>
          </a:xfrm>
          <a:prstGeom prst="rect">
            <a:avLst/>
          </a:prstGeom>
        </p:spPr>
      </p:pic>
    </p:spTree>
    <p:extLst>
      <p:ext uri="{BB962C8B-B14F-4D97-AF65-F5344CB8AC3E}">
        <p14:creationId xmlns:p14="http://schemas.microsoft.com/office/powerpoint/2010/main" val="33874060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9DCE-91BD-9441-992A-60044689B1C2}"/>
              </a:ext>
            </a:extLst>
          </p:cNvPr>
          <p:cNvSpPr>
            <a:spLocks noGrp="1"/>
          </p:cNvSpPr>
          <p:nvPr>
            <p:ph type="title"/>
          </p:nvPr>
        </p:nvSpPr>
        <p:spPr/>
        <p:txBody>
          <a:bodyPr/>
          <a:lstStyle/>
          <a:p>
            <a:r>
              <a:rPr lang="zh-CN" altLang="en-US" dirty="0"/>
              <a:t>大数据工具软件介绍：</a:t>
            </a:r>
            <a:r>
              <a:rPr lang="en-US" altLang="zh-CN" dirty="0"/>
              <a:t>Spark</a:t>
            </a:r>
            <a:r>
              <a:rPr lang="zh-CN" altLang="en-US" dirty="0"/>
              <a:t> </a:t>
            </a:r>
            <a:r>
              <a:rPr lang="en-US" altLang="zh-CN" dirty="0"/>
              <a:t>Streaming</a:t>
            </a:r>
            <a:endParaRPr lang="en-US" dirty="0"/>
          </a:p>
        </p:txBody>
      </p:sp>
      <p:sp>
        <p:nvSpPr>
          <p:cNvPr id="3" name="Content Placeholder 2">
            <a:extLst>
              <a:ext uri="{FF2B5EF4-FFF2-40B4-BE49-F238E27FC236}">
                <a16:creationId xmlns:a16="http://schemas.microsoft.com/office/drawing/2014/main" id="{B91177E0-566A-634B-AD0B-868F169360D0}"/>
              </a:ext>
            </a:extLst>
          </p:cNvPr>
          <p:cNvSpPr>
            <a:spLocks noGrp="1"/>
          </p:cNvSpPr>
          <p:nvPr>
            <p:ph idx="1"/>
          </p:nvPr>
        </p:nvSpPr>
        <p:spPr>
          <a:xfrm>
            <a:off x="838200" y="1825625"/>
            <a:ext cx="7060096" cy="4351338"/>
          </a:xfrm>
        </p:spPr>
        <p:txBody>
          <a:bodyPr>
            <a:normAutofit fontScale="92500" lnSpcReduction="10000"/>
          </a:bodyPr>
          <a:lstStyle/>
          <a:p>
            <a:r>
              <a:rPr lang="zh-CN" altLang="en-US" dirty="0"/>
              <a:t>基本架构：</a:t>
            </a:r>
            <a:endParaRPr lang="en-US" altLang="zh-CN" dirty="0"/>
          </a:p>
          <a:p>
            <a:r>
              <a:rPr lang="en-US" altLang="zh-CN" dirty="0"/>
              <a:t>Spark Streaming</a:t>
            </a:r>
            <a:r>
              <a:rPr lang="zh-CN" altLang="en-US" dirty="0"/>
              <a:t>是核心</a:t>
            </a:r>
            <a:r>
              <a:rPr lang="en-US" altLang="zh-CN" dirty="0"/>
              <a:t>Spark API</a:t>
            </a:r>
            <a:r>
              <a:rPr lang="zh-CN" altLang="en-US" dirty="0"/>
              <a:t>的扩展</a:t>
            </a:r>
            <a:endParaRPr lang="en-US" altLang="zh-CN" dirty="0"/>
          </a:p>
          <a:p>
            <a:r>
              <a:rPr lang="zh-CN" altLang="en-US" dirty="0"/>
              <a:t>从许多来源（如</a:t>
            </a:r>
            <a:r>
              <a:rPr lang="en-US" altLang="zh-CN" dirty="0"/>
              <a:t>Kafka</a:t>
            </a:r>
            <a:r>
              <a:rPr lang="zh-CN" altLang="en-US" dirty="0"/>
              <a:t>，</a:t>
            </a:r>
            <a:r>
              <a:rPr lang="en-US" altLang="zh-CN" dirty="0"/>
              <a:t>Flume</a:t>
            </a:r>
            <a:r>
              <a:rPr lang="zh-CN" altLang="en-US" dirty="0"/>
              <a:t>，</a:t>
            </a:r>
            <a:r>
              <a:rPr lang="en-US" altLang="zh-CN" dirty="0"/>
              <a:t>Kinesis</a:t>
            </a:r>
            <a:r>
              <a:rPr lang="zh-CN" altLang="en-US" dirty="0"/>
              <a:t>或</a:t>
            </a:r>
            <a:r>
              <a:rPr lang="en-US" altLang="zh-CN" dirty="0"/>
              <a:t>TCP</a:t>
            </a:r>
            <a:r>
              <a:rPr lang="zh-CN" altLang="en-US" dirty="0"/>
              <a:t>套接字）中获取数据，</a:t>
            </a:r>
            <a:endParaRPr lang="en-US" altLang="zh-CN" dirty="0"/>
          </a:p>
          <a:p>
            <a:r>
              <a:rPr lang="zh-CN" altLang="en-US" dirty="0"/>
              <a:t>使用以高级函数（如</a:t>
            </a:r>
            <a:r>
              <a:rPr lang="en-US" altLang="zh-CN" dirty="0"/>
              <a:t>map</a:t>
            </a:r>
            <a:r>
              <a:rPr lang="zh-CN" altLang="en-US" dirty="0"/>
              <a:t>，</a:t>
            </a:r>
            <a:r>
              <a:rPr lang="en-US" altLang="zh-CN" dirty="0"/>
              <a:t>reduce</a:t>
            </a:r>
            <a:r>
              <a:rPr lang="zh-CN" altLang="en-US" dirty="0"/>
              <a:t>，</a:t>
            </a:r>
            <a:r>
              <a:rPr lang="en-US" altLang="zh-CN" dirty="0"/>
              <a:t>join</a:t>
            </a:r>
            <a:r>
              <a:rPr lang="zh-CN" altLang="en-US" dirty="0"/>
              <a:t>和</a:t>
            </a:r>
            <a:r>
              <a:rPr lang="en-US" altLang="zh-CN" dirty="0"/>
              <a:t>window</a:t>
            </a:r>
            <a:r>
              <a:rPr lang="zh-CN" altLang="en-US" dirty="0"/>
              <a:t>）表示的复杂算法进行处理。</a:t>
            </a:r>
            <a:endParaRPr lang="en-US" altLang="zh-CN" dirty="0"/>
          </a:p>
          <a:p>
            <a:r>
              <a:rPr lang="zh-CN" altLang="en-US" dirty="0"/>
              <a:t>处理后的数据可以推送到文件系统，数据库和实时仪表板。</a:t>
            </a:r>
            <a:endParaRPr lang="en-US" altLang="zh-CN" dirty="0"/>
          </a:p>
          <a:p>
            <a:r>
              <a:rPr lang="en-US" altLang="zh-CN" dirty="0"/>
              <a:t>Spark Streaming</a:t>
            </a:r>
            <a:r>
              <a:rPr lang="zh-CN" altLang="en-US" dirty="0"/>
              <a:t>接收实时输入数据流并将数据分成批处理，然后由</a:t>
            </a:r>
            <a:r>
              <a:rPr lang="en-US" altLang="zh-CN" dirty="0"/>
              <a:t>Spark</a:t>
            </a:r>
            <a:r>
              <a:rPr lang="zh-CN" altLang="en-US" dirty="0"/>
              <a:t>引擎处理，以批量生成最终结果流。</a:t>
            </a:r>
            <a:endParaRPr lang="en-US" altLang="zh-CN" dirty="0"/>
          </a:p>
        </p:txBody>
      </p:sp>
      <p:pic>
        <p:nvPicPr>
          <p:cNvPr id="4" name="Picture 3">
            <a:extLst>
              <a:ext uri="{FF2B5EF4-FFF2-40B4-BE49-F238E27FC236}">
                <a16:creationId xmlns:a16="http://schemas.microsoft.com/office/drawing/2014/main" id="{5E182F0B-625A-284A-B994-30B7ED6D456D}"/>
              </a:ext>
            </a:extLst>
          </p:cNvPr>
          <p:cNvPicPr>
            <a:picLocks noChangeAspect="1"/>
          </p:cNvPicPr>
          <p:nvPr/>
        </p:nvPicPr>
        <p:blipFill>
          <a:blip r:embed="rId2"/>
          <a:stretch>
            <a:fillRect/>
          </a:stretch>
        </p:blipFill>
        <p:spPr>
          <a:xfrm>
            <a:off x="7447720" y="3263794"/>
            <a:ext cx="4929809" cy="996779"/>
          </a:xfrm>
          <a:prstGeom prst="rect">
            <a:avLst/>
          </a:prstGeom>
        </p:spPr>
      </p:pic>
    </p:spTree>
    <p:extLst>
      <p:ext uri="{BB962C8B-B14F-4D97-AF65-F5344CB8AC3E}">
        <p14:creationId xmlns:p14="http://schemas.microsoft.com/office/powerpoint/2010/main" val="41751899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9DCE-91BD-9441-992A-60044689B1C2}"/>
              </a:ext>
            </a:extLst>
          </p:cNvPr>
          <p:cNvSpPr>
            <a:spLocks noGrp="1"/>
          </p:cNvSpPr>
          <p:nvPr>
            <p:ph type="title"/>
          </p:nvPr>
        </p:nvSpPr>
        <p:spPr/>
        <p:txBody>
          <a:bodyPr/>
          <a:lstStyle/>
          <a:p>
            <a:r>
              <a:rPr lang="zh-CN" altLang="en-US" dirty="0"/>
              <a:t>大数据工具软件介绍：</a:t>
            </a:r>
            <a:r>
              <a:rPr lang="en-US" altLang="zh-CN" dirty="0"/>
              <a:t>Spark</a:t>
            </a:r>
            <a:r>
              <a:rPr lang="zh-CN" altLang="en-US" dirty="0"/>
              <a:t> </a:t>
            </a:r>
            <a:r>
              <a:rPr lang="en-US" altLang="zh-CN" dirty="0"/>
              <a:t>Streaming</a:t>
            </a:r>
            <a:endParaRPr lang="en-US" dirty="0"/>
          </a:p>
        </p:txBody>
      </p:sp>
      <p:sp>
        <p:nvSpPr>
          <p:cNvPr id="3" name="Content Placeholder 2">
            <a:extLst>
              <a:ext uri="{FF2B5EF4-FFF2-40B4-BE49-F238E27FC236}">
                <a16:creationId xmlns:a16="http://schemas.microsoft.com/office/drawing/2014/main" id="{B91177E0-566A-634B-AD0B-868F169360D0}"/>
              </a:ext>
            </a:extLst>
          </p:cNvPr>
          <p:cNvSpPr>
            <a:spLocks noGrp="1"/>
          </p:cNvSpPr>
          <p:nvPr>
            <p:ph idx="1"/>
          </p:nvPr>
        </p:nvSpPr>
        <p:spPr/>
        <p:txBody>
          <a:bodyPr/>
          <a:lstStyle/>
          <a:p>
            <a:r>
              <a:rPr lang="zh-CN" altLang="en-US" dirty="0"/>
              <a:t>类</a:t>
            </a:r>
            <a:r>
              <a:rPr lang="en-US" altLang="zh-CN" dirty="0"/>
              <a:t>Spark</a:t>
            </a:r>
            <a:r>
              <a:rPr lang="zh-CN" altLang="en-US" dirty="0"/>
              <a:t> </a:t>
            </a:r>
            <a:r>
              <a:rPr lang="en-US" altLang="zh-CN" dirty="0"/>
              <a:t>Streaming</a:t>
            </a:r>
            <a:r>
              <a:rPr lang="zh-CN" altLang="en-US" dirty="0"/>
              <a:t>大数据工具软件实现要求：</a:t>
            </a:r>
            <a:endParaRPr lang="en-US" altLang="zh-CN" dirty="0"/>
          </a:p>
          <a:p>
            <a:pPr lvl="1"/>
            <a:r>
              <a:rPr lang="zh-CN" altLang="en-US" dirty="0"/>
              <a:t>目标：实现一个</a:t>
            </a:r>
            <a:r>
              <a:rPr lang="en-US" altLang="zh-CN" dirty="0"/>
              <a:t>Mini</a:t>
            </a:r>
            <a:r>
              <a:rPr lang="zh-CN" altLang="en-US" dirty="0"/>
              <a:t>版</a:t>
            </a:r>
            <a:r>
              <a:rPr lang="en-US" altLang="zh-CN" dirty="0"/>
              <a:t>Spark</a:t>
            </a:r>
            <a:r>
              <a:rPr lang="zh-CN" altLang="en-US" dirty="0"/>
              <a:t> </a:t>
            </a:r>
            <a:r>
              <a:rPr lang="en-US" altLang="zh-CN" dirty="0"/>
              <a:t>Streaming</a:t>
            </a:r>
          </a:p>
          <a:p>
            <a:pPr lvl="1"/>
            <a:r>
              <a:rPr lang="zh-CN" altLang="en-US" dirty="0"/>
              <a:t>必备功能：</a:t>
            </a:r>
            <a:endParaRPr lang="en-US" altLang="zh-CN" dirty="0"/>
          </a:p>
          <a:p>
            <a:pPr lvl="2"/>
            <a:r>
              <a:rPr lang="en-US" altLang="zh-CN" dirty="0" err="1"/>
              <a:t>Dstream</a:t>
            </a:r>
            <a:r>
              <a:rPr lang="zh-CN" altLang="en-US" dirty="0"/>
              <a:t>结构实现：对外可以将数据源数据转为</a:t>
            </a:r>
            <a:r>
              <a:rPr lang="en-US" altLang="zh-CN" dirty="0" err="1"/>
              <a:t>Dstream</a:t>
            </a:r>
            <a:r>
              <a:rPr lang="zh-CN" altLang="en-US" dirty="0"/>
              <a:t>，对内为</a:t>
            </a:r>
            <a:r>
              <a:rPr lang="en-US" altLang="zh-CN" dirty="0"/>
              <a:t>RDD</a:t>
            </a:r>
          </a:p>
          <a:p>
            <a:pPr lvl="2"/>
            <a:r>
              <a:rPr lang="zh-CN" altLang="en-US" dirty="0"/>
              <a:t>流计算引擎与接口实现</a:t>
            </a:r>
            <a:endParaRPr lang="en-US" altLang="zh-CN" dirty="0"/>
          </a:p>
          <a:p>
            <a:pPr lvl="1"/>
            <a:r>
              <a:rPr lang="zh-CN" altLang="en-US" dirty="0"/>
              <a:t>测试要求：</a:t>
            </a:r>
            <a:endParaRPr lang="en-US" altLang="zh-CN" dirty="0"/>
          </a:p>
          <a:p>
            <a:pPr lvl="2"/>
            <a:r>
              <a:rPr lang="zh-CN" altLang="en-US" dirty="0"/>
              <a:t>正确性测试</a:t>
            </a:r>
            <a:endParaRPr lang="en-US" altLang="zh-CN" dirty="0"/>
          </a:p>
          <a:p>
            <a:pPr lvl="2"/>
            <a:r>
              <a:rPr lang="zh-CN" altLang="en-US" dirty="0"/>
              <a:t>与源工具（</a:t>
            </a:r>
            <a:r>
              <a:rPr lang="en-US" altLang="zh-CN" dirty="0"/>
              <a:t>Spark</a:t>
            </a:r>
            <a:r>
              <a:rPr lang="zh-CN" altLang="en-US" dirty="0"/>
              <a:t> </a:t>
            </a:r>
            <a:r>
              <a:rPr lang="en-US" altLang="zh-CN" dirty="0"/>
              <a:t>Streaming</a:t>
            </a:r>
            <a:r>
              <a:rPr lang="zh-CN" altLang="en-US" dirty="0"/>
              <a:t>）对比</a:t>
            </a:r>
            <a:endParaRPr lang="en-US" altLang="zh-CN" dirty="0"/>
          </a:p>
          <a:p>
            <a:pPr lvl="3"/>
            <a:r>
              <a:rPr lang="zh-CN" altLang="en-US" dirty="0"/>
              <a:t>数据读入并转成</a:t>
            </a:r>
            <a:r>
              <a:rPr lang="en-US" altLang="zh-CN" dirty="0" err="1"/>
              <a:t>Dstream</a:t>
            </a:r>
            <a:r>
              <a:rPr lang="zh-CN" altLang="en-US" dirty="0"/>
              <a:t>结构时间</a:t>
            </a:r>
            <a:endParaRPr lang="en-US" altLang="zh-CN" dirty="0"/>
          </a:p>
          <a:p>
            <a:pPr lvl="3"/>
            <a:r>
              <a:rPr lang="zh-CN" altLang="en-US" dirty="0"/>
              <a:t>相同任务流计算时间</a:t>
            </a:r>
            <a:endParaRPr lang="en-US" altLang="zh-CN" dirty="0"/>
          </a:p>
          <a:p>
            <a:pPr marL="914400" lvl="2" indent="0">
              <a:buNone/>
            </a:pPr>
            <a:endParaRPr lang="en-US" altLang="zh-CN" dirty="0"/>
          </a:p>
          <a:p>
            <a:pPr lvl="2"/>
            <a:endParaRPr lang="en-US" altLang="zh-CN" dirty="0"/>
          </a:p>
          <a:p>
            <a:endParaRPr lang="en-US" altLang="zh-CN" dirty="0"/>
          </a:p>
        </p:txBody>
      </p:sp>
    </p:spTree>
    <p:extLst>
      <p:ext uri="{BB962C8B-B14F-4D97-AF65-F5344CB8AC3E}">
        <p14:creationId xmlns:p14="http://schemas.microsoft.com/office/powerpoint/2010/main" val="3242947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9DCE-91BD-9441-992A-60044689B1C2}"/>
              </a:ext>
            </a:extLst>
          </p:cNvPr>
          <p:cNvSpPr>
            <a:spLocks noGrp="1"/>
          </p:cNvSpPr>
          <p:nvPr>
            <p:ph type="title"/>
          </p:nvPr>
        </p:nvSpPr>
        <p:spPr/>
        <p:txBody>
          <a:bodyPr/>
          <a:lstStyle/>
          <a:p>
            <a:r>
              <a:rPr lang="zh-CN" altLang="en-US" dirty="0"/>
              <a:t>大数据工具软件介绍：</a:t>
            </a:r>
            <a:r>
              <a:rPr lang="en-US" altLang="zh-CN" dirty="0"/>
              <a:t>Neo4j</a:t>
            </a:r>
            <a:endParaRPr lang="en-US" dirty="0"/>
          </a:p>
        </p:txBody>
      </p:sp>
      <p:sp>
        <p:nvSpPr>
          <p:cNvPr id="3" name="Content Placeholder 2">
            <a:extLst>
              <a:ext uri="{FF2B5EF4-FFF2-40B4-BE49-F238E27FC236}">
                <a16:creationId xmlns:a16="http://schemas.microsoft.com/office/drawing/2014/main" id="{B91177E0-566A-634B-AD0B-868F169360D0}"/>
              </a:ext>
            </a:extLst>
          </p:cNvPr>
          <p:cNvSpPr>
            <a:spLocks noGrp="1"/>
          </p:cNvSpPr>
          <p:nvPr>
            <p:ph idx="1"/>
          </p:nvPr>
        </p:nvSpPr>
        <p:spPr/>
        <p:txBody>
          <a:bodyPr/>
          <a:lstStyle/>
          <a:p>
            <a:r>
              <a:rPr lang="zh-CN" altLang="en-US" dirty="0"/>
              <a:t>官方网站：</a:t>
            </a:r>
            <a:r>
              <a:rPr lang="en-US" altLang="zh-CN" dirty="0"/>
              <a:t> https://neo4j.com/</a:t>
            </a:r>
          </a:p>
          <a:p>
            <a:r>
              <a:rPr lang="en-US" altLang="zh-CN" dirty="0" err="1"/>
              <a:t>Github</a:t>
            </a:r>
            <a:r>
              <a:rPr lang="zh-CN" altLang="en-US" dirty="0"/>
              <a:t>源码地址：</a:t>
            </a:r>
            <a:r>
              <a:rPr lang="en-US" altLang="zh-CN" dirty="0"/>
              <a:t> https://</a:t>
            </a:r>
            <a:r>
              <a:rPr lang="en-US" altLang="zh-CN" dirty="0" err="1"/>
              <a:t>github.com</a:t>
            </a:r>
            <a:r>
              <a:rPr lang="en-US" altLang="zh-CN" dirty="0"/>
              <a:t>/neo4j/neo4j</a:t>
            </a:r>
          </a:p>
          <a:p>
            <a:r>
              <a:rPr lang="zh-CN" altLang="en-US" dirty="0"/>
              <a:t>实现语言：</a:t>
            </a:r>
            <a:r>
              <a:rPr lang="en-US" altLang="zh-CN" dirty="0"/>
              <a:t>Java</a:t>
            </a:r>
          </a:p>
          <a:p>
            <a:endParaRPr lang="en-US" dirty="0"/>
          </a:p>
        </p:txBody>
      </p:sp>
      <p:pic>
        <p:nvPicPr>
          <p:cNvPr id="4" name="Picture 3">
            <a:extLst>
              <a:ext uri="{FF2B5EF4-FFF2-40B4-BE49-F238E27FC236}">
                <a16:creationId xmlns:a16="http://schemas.microsoft.com/office/drawing/2014/main" id="{747E364C-FE77-784A-A7C7-02FB3B63239D}"/>
              </a:ext>
            </a:extLst>
          </p:cNvPr>
          <p:cNvPicPr>
            <a:picLocks noChangeAspect="1"/>
          </p:cNvPicPr>
          <p:nvPr/>
        </p:nvPicPr>
        <p:blipFill>
          <a:blip r:embed="rId2"/>
          <a:stretch>
            <a:fillRect/>
          </a:stretch>
        </p:blipFill>
        <p:spPr>
          <a:xfrm>
            <a:off x="3906453" y="2915478"/>
            <a:ext cx="8037067" cy="3498038"/>
          </a:xfrm>
          <a:prstGeom prst="rect">
            <a:avLst/>
          </a:prstGeom>
        </p:spPr>
      </p:pic>
    </p:spTree>
    <p:extLst>
      <p:ext uri="{BB962C8B-B14F-4D97-AF65-F5344CB8AC3E}">
        <p14:creationId xmlns:p14="http://schemas.microsoft.com/office/powerpoint/2010/main" val="39343987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9DCE-91BD-9441-992A-60044689B1C2}"/>
              </a:ext>
            </a:extLst>
          </p:cNvPr>
          <p:cNvSpPr>
            <a:spLocks noGrp="1"/>
          </p:cNvSpPr>
          <p:nvPr>
            <p:ph type="title"/>
          </p:nvPr>
        </p:nvSpPr>
        <p:spPr/>
        <p:txBody>
          <a:bodyPr/>
          <a:lstStyle/>
          <a:p>
            <a:r>
              <a:rPr lang="zh-CN" altLang="en-US" dirty="0"/>
              <a:t>大数据工具软件介绍：</a:t>
            </a:r>
            <a:r>
              <a:rPr lang="en-US" altLang="zh-CN" dirty="0"/>
              <a:t>Neo4j</a:t>
            </a:r>
            <a:endParaRPr lang="en-US" dirty="0"/>
          </a:p>
        </p:txBody>
      </p:sp>
      <p:sp>
        <p:nvSpPr>
          <p:cNvPr id="3" name="Content Placeholder 2">
            <a:extLst>
              <a:ext uri="{FF2B5EF4-FFF2-40B4-BE49-F238E27FC236}">
                <a16:creationId xmlns:a16="http://schemas.microsoft.com/office/drawing/2014/main" id="{B91177E0-566A-634B-AD0B-868F169360D0}"/>
              </a:ext>
            </a:extLst>
          </p:cNvPr>
          <p:cNvSpPr>
            <a:spLocks noGrp="1"/>
          </p:cNvSpPr>
          <p:nvPr>
            <p:ph idx="1"/>
          </p:nvPr>
        </p:nvSpPr>
        <p:spPr/>
        <p:txBody>
          <a:bodyPr/>
          <a:lstStyle/>
          <a:p>
            <a:r>
              <a:rPr lang="zh-CN" altLang="en-US" dirty="0"/>
              <a:t>官方网站：</a:t>
            </a:r>
            <a:r>
              <a:rPr lang="en-US" altLang="zh-CN" dirty="0"/>
              <a:t> https://neo4j.com/</a:t>
            </a:r>
          </a:p>
          <a:p>
            <a:r>
              <a:rPr lang="en-US" altLang="zh-CN" dirty="0" err="1"/>
              <a:t>Github</a:t>
            </a:r>
            <a:r>
              <a:rPr lang="zh-CN" altLang="en-US" dirty="0"/>
              <a:t>源码地址：</a:t>
            </a:r>
            <a:r>
              <a:rPr lang="en-US" altLang="zh-CN" dirty="0"/>
              <a:t> https://</a:t>
            </a:r>
            <a:r>
              <a:rPr lang="en-US" altLang="zh-CN" dirty="0" err="1"/>
              <a:t>github.com</a:t>
            </a:r>
            <a:r>
              <a:rPr lang="en-US" altLang="zh-CN" dirty="0"/>
              <a:t>/neo4j/neo4j</a:t>
            </a:r>
          </a:p>
          <a:p>
            <a:r>
              <a:rPr lang="zh-CN" altLang="en-US" dirty="0"/>
              <a:t>实现语言：</a:t>
            </a:r>
            <a:r>
              <a:rPr lang="en-US" altLang="zh-CN" dirty="0"/>
              <a:t>Java</a:t>
            </a:r>
          </a:p>
          <a:p>
            <a:endParaRPr lang="en-US" dirty="0"/>
          </a:p>
        </p:txBody>
      </p:sp>
      <p:pic>
        <p:nvPicPr>
          <p:cNvPr id="5" name="Picture 4">
            <a:extLst>
              <a:ext uri="{FF2B5EF4-FFF2-40B4-BE49-F238E27FC236}">
                <a16:creationId xmlns:a16="http://schemas.microsoft.com/office/drawing/2014/main" id="{D3805C7E-E2B7-2C47-94C6-F874AE98E160}"/>
              </a:ext>
            </a:extLst>
          </p:cNvPr>
          <p:cNvPicPr>
            <a:picLocks noChangeAspect="1"/>
          </p:cNvPicPr>
          <p:nvPr/>
        </p:nvPicPr>
        <p:blipFill>
          <a:blip r:embed="rId2"/>
          <a:stretch>
            <a:fillRect/>
          </a:stretch>
        </p:blipFill>
        <p:spPr>
          <a:xfrm>
            <a:off x="3912027" y="2809461"/>
            <a:ext cx="7882406" cy="3669264"/>
          </a:xfrm>
          <a:prstGeom prst="rect">
            <a:avLst/>
          </a:prstGeom>
        </p:spPr>
      </p:pic>
    </p:spTree>
    <p:extLst>
      <p:ext uri="{BB962C8B-B14F-4D97-AF65-F5344CB8AC3E}">
        <p14:creationId xmlns:p14="http://schemas.microsoft.com/office/powerpoint/2010/main" val="10259328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9DCE-91BD-9441-992A-60044689B1C2}"/>
              </a:ext>
            </a:extLst>
          </p:cNvPr>
          <p:cNvSpPr>
            <a:spLocks noGrp="1"/>
          </p:cNvSpPr>
          <p:nvPr>
            <p:ph type="title"/>
          </p:nvPr>
        </p:nvSpPr>
        <p:spPr/>
        <p:txBody>
          <a:bodyPr/>
          <a:lstStyle/>
          <a:p>
            <a:r>
              <a:rPr lang="zh-CN" altLang="en-US" dirty="0"/>
              <a:t>大数据工具软件介绍：</a:t>
            </a:r>
            <a:r>
              <a:rPr lang="en-US" altLang="zh-CN" dirty="0"/>
              <a:t>Neo4j</a:t>
            </a:r>
            <a:endParaRPr lang="en-US" dirty="0"/>
          </a:p>
        </p:txBody>
      </p:sp>
      <p:sp>
        <p:nvSpPr>
          <p:cNvPr id="3" name="Content Placeholder 2">
            <a:extLst>
              <a:ext uri="{FF2B5EF4-FFF2-40B4-BE49-F238E27FC236}">
                <a16:creationId xmlns:a16="http://schemas.microsoft.com/office/drawing/2014/main" id="{B91177E0-566A-634B-AD0B-868F169360D0}"/>
              </a:ext>
            </a:extLst>
          </p:cNvPr>
          <p:cNvSpPr>
            <a:spLocks noGrp="1"/>
          </p:cNvSpPr>
          <p:nvPr>
            <p:ph idx="1"/>
          </p:nvPr>
        </p:nvSpPr>
        <p:spPr/>
        <p:txBody>
          <a:bodyPr>
            <a:normAutofit/>
          </a:bodyPr>
          <a:lstStyle/>
          <a:p>
            <a:r>
              <a:rPr lang="zh-CN" altLang="en-US" dirty="0"/>
              <a:t>基本架构：</a:t>
            </a:r>
            <a:endParaRPr lang="en-US" altLang="zh-CN" dirty="0"/>
          </a:p>
          <a:p>
            <a:r>
              <a:rPr lang="zh-CN" altLang="en-US" dirty="0"/>
              <a:t>节点：</a:t>
            </a:r>
            <a:endParaRPr lang="en-US" altLang="zh-CN" dirty="0"/>
          </a:p>
          <a:p>
            <a:pPr lvl="1"/>
            <a:r>
              <a:rPr lang="zh-CN" altLang="en-US" dirty="0"/>
              <a:t>节点是主要的数据元素 </a:t>
            </a:r>
            <a:endParaRPr lang="en-US" altLang="zh-CN" dirty="0"/>
          </a:p>
          <a:p>
            <a:pPr lvl="1"/>
            <a:r>
              <a:rPr lang="zh-CN" altLang="en-US" dirty="0"/>
              <a:t>节点通过关系连接到其他节点 </a:t>
            </a:r>
            <a:endParaRPr lang="en-US" altLang="zh-CN" dirty="0"/>
          </a:p>
          <a:p>
            <a:pPr lvl="1"/>
            <a:r>
              <a:rPr lang="zh-CN" altLang="en-US" dirty="0"/>
              <a:t>节点可以具有一个或多个属性（即，存储为键</a:t>
            </a:r>
            <a:r>
              <a:rPr lang="en-US" altLang="zh-CN" dirty="0"/>
              <a:t>/</a:t>
            </a:r>
            <a:r>
              <a:rPr lang="zh-CN" altLang="en-US" dirty="0"/>
              <a:t>值对的属性） </a:t>
            </a:r>
            <a:endParaRPr lang="en-US" altLang="zh-CN" dirty="0"/>
          </a:p>
          <a:p>
            <a:pPr lvl="1"/>
            <a:r>
              <a:rPr lang="zh-CN" altLang="en-US" dirty="0"/>
              <a:t>节点有一个或多个标签，用于描述其在图表中的作用 </a:t>
            </a:r>
            <a:endParaRPr lang="en-US" altLang="zh-CN" dirty="0"/>
          </a:p>
        </p:txBody>
      </p:sp>
      <p:pic>
        <p:nvPicPr>
          <p:cNvPr id="4" name="Picture 3">
            <a:extLst>
              <a:ext uri="{FF2B5EF4-FFF2-40B4-BE49-F238E27FC236}">
                <a16:creationId xmlns:a16="http://schemas.microsoft.com/office/drawing/2014/main" id="{17B31656-3954-7148-885E-DA93512B9EB8}"/>
              </a:ext>
            </a:extLst>
          </p:cNvPr>
          <p:cNvPicPr>
            <a:picLocks noChangeAspect="1"/>
          </p:cNvPicPr>
          <p:nvPr/>
        </p:nvPicPr>
        <p:blipFill>
          <a:blip r:embed="rId2"/>
          <a:stretch>
            <a:fillRect/>
          </a:stretch>
        </p:blipFill>
        <p:spPr>
          <a:xfrm>
            <a:off x="5660183" y="4492486"/>
            <a:ext cx="5127085" cy="1934749"/>
          </a:xfrm>
          <a:prstGeom prst="rect">
            <a:avLst/>
          </a:prstGeom>
        </p:spPr>
      </p:pic>
    </p:spTree>
    <p:extLst>
      <p:ext uri="{BB962C8B-B14F-4D97-AF65-F5344CB8AC3E}">
        <p14:creationId xmlns:p14="http://schemas.microsoft.com/office/powerpoint/2010/main" val="6230264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9DCE-91BD-9441-992A-60044689B1C2}"/>
              </a:ext>
            </a:extLst>
          </p:cNvPr>
          <p:cNvSpPr>
            <a:spLocks noGrp="1"/>
          </p:cNvSpPr>
          <p:nvPr>
            <p:ph type="title"/>
          </p:nvPr>
        </p:nvSpPr>
        <p:spPr/>
        <p:txBody>
          <a:bodyPr/>
          <a:lstStyle/>
          <a:p>
            <a:r>
              <a:rPr lang="zh-CN" altLang="en-US" dirty="0"/>
              <a:t>大数据工具软件介绍：</a:t>
            </a:r>
            <a:r>
              <a:rPr lang="en-US" altLang="zh-CN" dirty="0"/>
              <a:t>Neo4j</a:t>
            </a:r>
            <a:endParaRPr lang="en-US" dirty="0"/>
          </a:p>
        </p:txBody>
      </p:sp>
      <p:sp>
        <p:nvSpPr>
          <p:cNvPr id="3" name="Content Placeholder 2">
            <a:extLst>
              <a:ext uri="{FF2B5EF4-FFF2-40B4-BE49-F238E27FC236}">
                <a16:creationId xmlns:a16="http://schemas.microsoft.com/office/drawing/2014/main" id="{B91177E0-566A-634B-AD0B-868F169360D0}"/>
              </a:ext>
            </a:extLst>
          </p:cNvPr>
          <p:cNvSpPr>
            <a:spLocks noGrp="1"/>
          </p:cNvSpPr>
          <p:nvPr>
            <p:ph idx="1"/>
          </p:nvPr>
        </p:nvSpPr>
        <p:spPr/>
        <p:txBody>
          <a:bodyPr>
            <a:normAutofit/>
          </a:bodyPr>
          <a:lstStyle/>
          <a:p>
            <a:r>
              <a:rPr lang="zh-CN" altLang="en-US" dirty="0"/>
              <a:t>基本架构：</a:t>
            </a:r>
            <a:endParaRPr lang="en-US" altLang="zh-CN" dirty="0"/>
          </a:p>
          <a:p>
            <a:r>
              <a:rPr lang="zh-CN" altLang="en-US" dirty="0"/>
              <a:t>关系 </a:t>
            </a:r>
            <a:endParaRPr lang="en-US" altLang="zh-CN" dirty="0"/>
          </a:p>
          <a:p>
            <a:pPr lvl="1"/>
            <a:r>
              <a:rPr lang="zh-CN" altLang="en-US" dirty="0"/>
              <a:t>关系连接两个节点 </a:t>
            </a:r>
            <a:endParaRPr lang="en-US" altLang="zh-CN" dirty="0"/>
          </a:p>
          <a:p>
            <a:pPr lvl="1"/>
            <a:r>
              <a:rPr lang="zh-CN" altLang="en-US" dirty="0"/>
              <a:t>关系是方向性的 </a:t>
            </a:r>
            <a:endParaRPr lang="en-US" altLang="zh-CN" dirty="0"/>
          </a:p>
          <a:p>
            <a:pPr lvl="1"/>
            <a:r>
              <a:rPr lang="zh-CN" altLang="en-US" dirty="0"/>
              <a:t>节点可以具有多个甚至递归的关系 </a:t>
            </a:r>
            <a:endParaRPr lang="en-US" altLang="zh-CN" dirty="0"/>
          </a:p>
          <a:p>
            <a:pPr lvl="1"/>
            <a:r>
              <a:rPr lang="zh-CN" altLang="en-US" dirty="0"/>
              <a:t>关系可以有一个或多个属性（即，存储为键</a:t>
            </a:r>
            <a:r>
              <a:rPr lang="en-US" altLang="zh-CN" dirty="0"/>
              <a:t>/</a:t>
            </a:r>
            <a:r>
              <a:rPr lang="zh-CN" altLang="en-US" dirty="0"/>
              <a:t>值对的属性）</a:t>
            </a:r>
            <a:endParaRPr lang="en-US" dirty="0"/>
          </a:p>
        </p:txBody>
      </p:sp>
      <p:pic>
        <p:nvPicPr>
          <p:cNvPr id="4" name="Picture 3">
            <a:extLst>
              <a:ext uri="{FF2B5EF4-FFF2-40B4-BE49-F238E27FC236}">
                <a16:creationId xmlns:a16="http://schemas.microsoft.com/office/drawing/2014/main" id="{17B31656-3954-7148-885E-DA93512B9EB8}"/>
              </a:ext>
            </a:extLst>
          </p:cNvPr>
          <p:cNvPicPr>
            <a:picLocks noChangeAspect="1"/>
          </p:cNvPicPr>
          <p:nvPr/>
        </p:nvPicPr>
        <p:blipFill>
          <a:blip r:embed="rId2"/>
          <a:stretch>
            <a:fillRect/>
          </a:stretch>
        </p:blipFill>
        <p:spPr>
          <a:xfrm>
            <a:off x="5496092" y="4399721"/>
            <a:ext cx="6135452" cy="2315265"/>
          </a:xfrm>
          <a:prstGeom prst="rect">
            <a:avLst/>
          </a:prstGeom>
        </p:spPr>
      </p:pic>
    </p:spTree>
    <p:extLst>
      <p:ext uri="{BB962C8B-B14F-4D97-AF65-F5344CB8AC3E}">
        <p14:creationId xmlns:p14="http://schemas.microsoft.com/office/powerpoint/2010/main" val="42129334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9DCE-91BD-9441-992A-60044689B1C2}"/>
              </a:ext>
            </a:extLst>
          </p:cNvPr>
          <p:cNvSpPr>
            <a:spLocks noGrp="1"/>
          </p:cNvSpPr>
          <p:nvPr>
            <p:ph type="title"/>
          </p:nvPr>
        </p:nvSpPr>
        <p:spPr/>
        <p:txBody>
          <a:bodyPr/>
          <a:lstStyle/>
          <a:p>
            <a:r>
              <a:rPr lang="zh-CN" altLang="en-US" dirty="0"/>
              <a:t>大数据工具软件介绍：</a:t>
            </a:r>
            <a:r>
              <a:rPr lang="en-US" altLang="zh-CN" dirty="0"/>
              <a:t>Neo4j</a:t>
            </a:r>
            <a:endParaRPr lang="en-US" dirty="0"/>
          </a:p>
        </p:txBody>
      </p:sp>
      <p:sp>
        <p:nvSpPr>
          <p:cNvPr id="3" name="Content Placeholder 2">
            <a:extLst>
              <a:ext uri="{FF2B5EF4-FFF2-40B4-BE49-F238E27FC236}">
                <a16:creationId xmlns:a16="http://schemas.microsoft.com/office/drawing/2014/main" id="{B91177E0-566A-634B-AD0B-868F169360D0}"/>
              </a:ext>
            </a:extLst>
          </p:cNvPr>
          <p:cNvSpPr>
            <a:spLocks noGrp="1"/>
          </p:cNvSpPr>
          <p:nvPr>
            <p:ph idx="1"/>
          </p:nvPr>
        </p:nvSpPr>
        <p:spPr>
          <a:xfrm>
            <a:off x="838200" y="1825625"/>
            <a:ext cx="3839817" cy="4351338"/>
          </a:xfrm>
        </p:spPr>
        <p:txBody>
          <a:bodyPr>
            <a:normAutofit fontScale="92500" lnSpcReduction="20000"/>
          </a:bodyPr>
          <a:lstStyle/>
          <a:p>
            <a:r>
              <a:rPr lang="zh-CN" altLang="en-US" dirty="0"/>
              <a:t>基本架构：</a:t>
            </a:r>
            <a:endParaRPr lang="en-US" altLang="zh-CN" dirty="0"/>
          </a:p>
          <a:p>
            <a:r>
              <a:rPr lang="zh-CN" altLang="en-US" dirty="0"/>
              <a:t>属性 </a:t>
            </a:r>
            <a:endParaRPr lang="en-US" altLang="zh-CN" dirty="0"/>
          </a:p>
          <a:p>
            <a:pPr lvl="1"/>
            <a:r>
              <a:rPr lang="zh-CN" altLang="en-US" dirty="0"/>
              <a:t>属性是命名值，其中名称（或键）是字符串 </a:t>
            </a:r>
            <a:endParaRPr lang="en-US" altLang="zh-CN" dirty="0"/>
          </a:p>
          <a:p>
            <a:pPr lvl="1"/>
            <a:r>
              <a:rPr lang="zh-CN" altLang="en-US" dirty="0"/>
              <a:t>属性可以被索引和约束 可以从多个属性创建复合索引 </a:t>
            </a:r>
            <a:endParaRPr lang="en-US" altLang="zh-CN" dirty="0"/>
          </a:p>
          <a:p>
            <a:r>
              <a:rPr lang="zh-CN" altLang="en-US" dirty="0"/>
              <a:t>标签 </a:t>
            </a:r>
            <a:endParaRPr lang="en-US" altLang="zh-CN" dirty="0"/>
          </a:p>
          <a:p>
            <a:pPr lvl="1"/>
            <a:r>
              <a:rPr lang="zh-CN" altLang="en-US" dirty="0"/>
              <a:t>标签用于将节点分组 </a:t>
            </a:r>
            <a:endParaRPr lang="en-US" altLang="zh-CN" dirty="0"/>
          </a:p>
          <a:p>
            <a:pPr lvl="1"/>
            <a:r>
              <a:rPr lang="zh-CN" altLang="en-US" dirty="0"/>
              <a:t>节点可以具有多个标签 对标签进行索引以加速在图中查找节点 </a:t>
            </a:r>
            <a:endParaRPr lang="en-US" altLang="zh-CN" dirty="0"/>
          </a:p>
          <a:p>
            <a:pPr lvl="1"/>
            <a:r>
              <a:rPr lang="zh-CN" altLang="en-US" dirty="0"/>
              <a:t>本机标签索引针对速度进行了优化</a:t>
            </a:r>
            <a:endParaRPr lang="en-US" dirty="0"/>
          </a:p>
        </p:txBody>
      </p:sp>
      <p:pic>
        <p:nvPicPr>
          <p:cNvPr id="4" name="Picture 3">
            <a:extLst>
              <a:ext uri="{FF2B5EF4-FFF2-40B4-BE49-F238E27FC236}">
                <a16:creationId xmlns:a16="http://schemas.microsoft.com/office/drawing/2014/main" id="{17B31656-3954-7148-885E-DA93512B9EB8}"/>
              </a:ext>
            </a:extLst>
          </p:cNvPr>
          <p:cNvPicPr>
            <a:picLocks noChangeAspect="1"/>
          </p:cNvPicPr>
          <p:nvPr/>
        </p:nvPicPr>
        <p:blipFill>
          <a:blip r:embed="rId2"/>
          <a:stretch>
            <a:fillRect/>
          </a:stretch>
        </p:blipFill>
        <p:spPr>
          <a:xfrm>
            <a:off x="4787900" y="2773363"/>
            <a:ext cx="7404100" cy="2794000"/>
          </a:xfrm>
          <a:prstGeom prst="rect">
            <a:avLst/>
          </a:prstGeom>
        </p:spPr>
      </p:pic>
    </p:spTree>
    <p:extLst>
      <p:ext uri="{BB962C8B-B14F-4D97-AF65-F5344CB8AC3E}">
        <p14:creationId xmlns:p14="http://schemas.microsoft.com/office/powerpoint/2010/main" val="34508994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9DCE-91BD-9441-992A-60044689B1C2}"/>
              </a:ext>
            </a:extLst>
          </p:cNvPr>
          <p:cNvSpPr>
            <a:spLocks noGrp="1"/>
          </p:cNvSpPr>
          <p:nvPr>
            <p:ph type="title"/>
          </p:nvPr>
        </p:nvSpPr>
        <p:spPr/>
        <p:txBody>
          <a:bodyPr/>
          <a:lstStyle/>
          <a:p>
            <a:r>
              <a:rPr lang="zh-CN" altLang="en-US" dirty="0"/>
              <a:t>大数据工具软件介绍：</a:t>
            </a:r>
            <a:r>
              <a:rPr lang="en-US" altLang="zh-CN" dirty="0"/>
              <a:t>Neo4J</a:t>
            </a:r>
            <a:endParaRPr lang="en-US" dirty="0"/>
          </a:p>
        </p:txBody>
      </p:sp>
      <p:sp>
        <p:nvSpPr>
          <p:cNvPr id="3" name="Content Placeholder 2">
            <a:extLst>
              <a:ext uri="{FF2B5EF4-FFF2-40B4-BE49-F238E27FC236}">
                <a16:creationId xmlns:a16="http://schemas.microsoft.com/office/drawing/2014/main" id="{B91177E0-566A-634B-AD0B-868F169360D0}"/>
              </a:ext>
            </a:extLst>
          </p:cNvPr>
          <p:cNvSpPr>
            <a:spLocks noGrp="1"/>
          </p:cNvSpPr>
          <p:nvPr>
            <p:ph idx="1"/>
          </p:nvPr>
        </p:nvSpPr>
        <p:spPr/>
        <p:txBody>
          <a:bodyPr>
            <a:normAutofit lnSpcReduction="10000"/>
          </a:bodyPr>
          <a:lstStyle/>
          <a:p>
            <a:r>
              <a:rPr lang="zh-CN" altLang="en-US" dirty="0"/>
              <a:t>类</a:t>
            </a:r>
            <a:r>
              <a:rPr lang="en-US" altLang="zh-CN" dirty="0"/>
              <a:t>Neo4J</a:t>
            </a:r>
            <a:r>
              <a:rPr lang="zh-CN" altLang="en-US" dirty="0"/>
              <a:t>大数据工具软件实现要求：</a:t>
            </a:r>
            <a:endParaRPr lang="en-US" altLang="zh-CN" dirty="0"/>
          </a:p>
          <a:p>
            <a:pPr lvl="1"/>
            <a:r>
              <a:rPr lang="zh-CN" altLang="en-US" dirty="0"/>
              <a:t>目标：实现一个</a:t>
            </a:r>
            <a:r>
              <a:rPr lang="en-US" altLang="zh-CN" dirty="0"/>
              <a:t>Mini</a:t>
            </a:r>
            <a:r>
              <a:rPr lang="zh-CN" altLang="en-US" dirty="0"/>
              <a:t>版</a:t>
            </a:r>
            <a:r>
              <a:rPr lang="en-US" altLang="zh-CN" dirty="0"/>
              <a:t>Neo4J</a:t>
            </a:r>
          </a:p>
          <a:p>
            <a:pPr lvl="1"/>
            <a:r>
              <a:rPr lang="zh-CN" altLang="en-US" dirty="0"/>
              <a:t>必备功能：</a:t>
            </a:r>
            <a:endParaRPr lang="en-US" altLang="zh-CN" dirty="0"/>
          </a:p>
          <a:p>
            <a:pPr lvl="2"/>
            <a:r>
              <a:rPr lang="zh-CN" altLang="en-US" dirty="0"/>
              <a:t>节点间通信</a:t>
            </a:r>
            <a:endParaRPr lang="en-US" altLang="zh-CN" dirty="0"/>
          </a:p>
          <a:p>
            <a:pPr lvl="2"/>
            <a:r>
              <a:rPr lang="zh-CN" altLang="en-US" dirty="0"/>
              <a:t>节点、关系、属性、标签实现</a:t>
            </a:r>
            <a:endParaRPr lang="en-US" altLang="zh-CN" dirty="0"/>
          </a:p>
          <a:p>
            <a:pPr lvl="2"/>
            <a:r>
              <a:rPr lang="zh-CN" altLang="en-US" dirty="0"/>
              <a:t>图数据存储功能实现</a:t>
            </a:r>
            <a:endParaRPr lang="en-US" altLang="zh-CN" dirty="0"/>
          </a:p>
          <a:p>
            <a:pPr lvl="2"/>
            <a:r>
              <a:rPr lang="zh-CN" altLang="en-US" dirty="0"/>
              <a:t>图数据查询功能实现</a:t>
            </a:r>
            <a:endParaRPr lang="en-US" altLang="zh-CN" dirty="0"/>
          </a:p>
          <a:p>
            <a:pPr lvl="1"/>
            <a:r>
              <a:rPr lang="zh-CN" altLang="en-US" dirty="0"/>
              <a:t>测试要求：</a:t>
            </a:r>
            <a:endParaRPr lang="en-US" altLang="zh-CN" dirty="0"/>
          </a:p>
          <a:p>
            <a:pPr lvl="2"/>
            <a:r>
              <a:rPr lang="zh-CN" altLang="en-US" dirty="0"/>
              <a:t>正确性测试</a:t>
            </a:r>
            <a:endParaRPr lang="en-US" altLang="zh-CN" dirty="0"/>
          </a:p>
          <a:p>
            <a:pPr lvl="2"/>
            <a:r>
              <a:rPr lang="zh-CN" altLang="en-US" dirty="0"/>
              <a:t>与源工具（</a:t>
            </a:r>
            <a:r>
              <a:rPr lang="en-US" altLang="zh-CN" dirty="0"/>
              <a:t>Neo4J</a:t>
            </a:r>
            <a:r>
              <a:rPr lang="zh-CN" altLang="en-US" dirty="0"/>
              <a:t>）对比</a:t>
            </a:r>
            <a:endParaRPr lang="en-US" altLang="zh-CN" dirty="0"/>
          </a:p>
          <a:p>
            <a:pPr lvl="3"/>
            <a:r>
              <a:rPr lang="zh-CN" altLang="en-US" dirty="0"/>
              <a:t>节点间通讯效果（成功）和时间</a:t>
            </a:r>
            <a:endParaRPr lang="en-US" altLang="zh-CN" dirty="0"/>
          </a:p>
          <a:p>
            <a:pPr lvl="3"/>
            <a:r>
              <a:rPr lang="zh-CN" altLang="en-US" dirty="0"/>
              <a:t>图数据存储时间</a:t>
            </a:r>
            <a:endParaRPr lang="en-US" altLang="zh-CN" dirty="0"/>
          </a:p>
          <a:p>
            <a:pPr lvl="3"/>
            <a:r>
              <a:rPr lang="zh-CN" altLang="en-US" dirty="0"/>
              <a:t>图数据查询时间（至少</a:t>
            </a:r>
            <a:r>
              <a:rPr lang="en-US" altLang="zh-CN" dirty="0"/>
              <a:t>5</a:t>
            </a:r>
            <a:r>
              <a:rPr lang="zh-CN" altLang="en-US" dirty="0"/>
              <a:t>个不同的查询</a:t>
            </a:r>
            <a:r>
              <a:rPr lang="en-US" altLang="zh-CN" dirty="0"/>
              <a:t>case</a:t>
            </a:r>
            <a:r>
              <a:rPr lang="zh-CN" altLang="en-US" dirty="0"/>
              <a:t>）</a:t>
            </a:r>
            <a:endParaRPr lang="en-US" altLang="zh-CN" dirty="0"/>
          </a:p>
          <a:p>
            <a:pPr lvl="2"/>
            <a:endParaRPr lang="en-US" altLang="zh-CN" dirty="0"/>
          </a:p>
          <a:p>
            <a:endParaRPr lang="en-US" altLang="zh-CN" dirty="0"/>
          </a:p>
        </p:txBody>
      </p:sp>
    </p:spTree>
    <p:extLst>
      <p:ext uri="{BB962C8B-B14F-4D97-AF65-F5344CB8AC3E}">
        <p14:creationId xmlns:p14="http://schemas.microsoft.com/office/powerpoint/2010/main" val="3706016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5A3DC-FDAA-1345-BA52-855BE9487415}"/>
              </a:ext>
            </a:extLst>
          </p:cNvPr>
          <p:cNvSpPr>
            <a:spLocks noGrp="1"/>
          </p:cNvSpPr>
          <p:nvPr>
            <p:ph type="title"/>
          </p:nvPr>
        </p:nvSpPr>
        <p:spPr/>
        <p:txBody>
          <a:bodyPr/>
          <a:lstStyle/>
          <a:p>
            <a:r>
              <a:rPr lang="zh-CN" altLang="en-US" dirty="0"/>
              <a:t>大作业开源要求</a:t>
            </a:r>
            <a:endParaRPr lang="en-US" dirty="0"/>
          </a:p>
        </p:txBody>
      </p:sp>
      <p:sp>
        <p:nvSpPr>
          <p:cNvPr id="3" name="Content Placeholder 2">
            <a:extLst>
              <a:ext uri="{FF2B5EF4-FFF2-40B4-BE49-F238E27FC236}">
                <a16:creationId xmlns:a16="http://schemas.microsoft.com/office/drawing/2014/main" id="{509469AC-9186-2946-BC19-E02EC03685A6}"/>
              </a:ext>
            </a:extLst>
          </p:cNvPr>
          <p:cNvSpPr>
            <a:spLocks noGrp="1"/>
          </p:cNvSpPr>
          <p:nvPr>
            <p:ph idx="1"/>
          </p:nvPr>
        </p:nvSpPr>
        <p:spPr/>
        <p:txBody>
          <a:bodyPr>
            <a:normAutofit fontScale="92500" lnSpcReduction="10000"/>
          </a:bodyPr>
          <a:lstStyle/>
          <a:p>
            <a:pPr fontAlgn="base"/>
            <a:r>
              <a:rPr lang="zh-CN" altLang="en-US" b="1" dirty="0"/>
              <a:t> 一个开源项目应该包含哪些内容</a:t>
            </a:r>
          </a:p>
          <a:p>
            <a:pPr fontAlgn="base"/>
            <a:r>
              <a:rPr lang="en-US" altLang="zh-CN" b="1" dirty="0"/>
              <a:t>(1) </a:t>
            </a:r>
            <a:r>
              <a:rPr lang="zh-CN" altLang="en-US" b="1" dirty="0"/>
              <a:t>合适的文件和代码</a:t>
            </a:r>
          </a:p>
          <a:p>
            <a:pPr lvl="1" fontAlgn="base"/>
            <a:r>
              <a:rPr lang="zh-CN" altLang="en-US" dirty="0"/>
              <a:t>合适的文件指的是要有自己的 </a:t>
            </a:r>
            <a:r>
              <a:rPr lang="en-US" dirty="0" err="1"/>
              <a:t>gitignore</a:t>
            </a:r>
            <a:r>
              <a:rPr lang="en-US" dirty="0"/>
              <a:t>，</a:t>
            </a:r>
            <a:r>
              <a:rPr lang="zh-CN" altLang="en-US" dirty="0"/>
              <a:t>合适的代码是指代码要符合代码规范（如很简单的四空格缩进很多 </a:t>
            </a:r>
            <a:r>
              <a:rPr lang="en-US" dirty="0"/>
              <a:t>Java </a:t>
            </a:r>
            <a:r>
              <a:rPr lang="zh-CN" altLang="en-US" dirty="0"/>
              <a:t>开源项目都做不到）。</a:t>
            </a:r>
          </a:p>
          <a:p>
            <a:pPr fontAlgn="base"/>
            <a:r>
              <a:rPr lang="en-US" altLang="zh-CN" b="1" dirty="0"/>
              <a:t>(2) </a:t>
            </a:r>
            <a:r>
              <a:rPr lang="en-US" b="1" dirty="0" err="1"/>
              <a:t>README.md</a:t>
            </a:r>
            <a:endParaRPr lang="en-US" b="1" dirty="0"/>
          </a:p>
          <a:p>
            <a:pPr lvl="1" fontAlgn="base"/>
            <a:r>
              <a:rPr lang="en-US" dirty="0" err="1"/>
              <a:t>README.md</a:t>
            </a:r>
            <a:r>
              <a:rPr lang="en-US" dirty="0"/>
              <a:t> </a:t>
            </a:r>
            <a:r>
              <a:rPr lang="zh-CN" altLang="en-US" dirty="0"/>
              <a:t>是一个项目必不可少的，其中要求示例、文档、引用方式、开源的 </a:t>
            </a:r>
            <a:r>
              <a:rPr lang="en-US" dirty="0" err="1"/>
              <a:t>Licence</a:t>
            </a:r>
            <a:r>
              <a:rPr lang="en-US" dirty="0"/>
              <a:t> </a:t>
            </a:r>
            <a:r>
              <a:rPr lang="zh-CN" altLang="en-US" dirty="0"/>
              <a:t>齐全。 </a:t>
            </a:r>
            <a:endParaRPr lang="en-US" altLang="zh-CN" dirty="0"/>
          </a:p>
          <a:p>
            <a:pPr fontAlgn="base"/>
            <a:r>
              <a:rPr lang="en-US" altLang="zh-CN" b="1" dirty="0"/>
              <a:t>(3) </a:t>
            </a:r>
            <a:r>
              <a:rPr lang="zh-CN" altLang="en-US" b="1" dirty="0"/>
              <a:t>联系方式</a:t>
            </a:r>
          </a:p>
          <a:p>
            <a:pPr lvl="1" fontAlgn="base"/>
            <a:r>
              <a:rPr lang="zh-CN" altLang="en-US" dirty="0"/>
              <a:t>总有很急的 </a:t>
            </a:r>
            <a:r>
              <a:rPr lang="en-US" dirty="0"/>
              <a:t>Bug </a:t>
            </a:r>
            <a:r>
              <a:rPr lang="zh-CN" altLang="en-US" dirty="0"/>
              <a:t>需要 </a:t>
            </a:r>
            <a:r>
              <a:rPr lang="en-US" dirty="0"/>
              <a:t>GitHub Issue </a:t>
            </a:r>
            <a:r>
              <a:rPr lang="zh-CN" altLang="en-US" dirty="0"/>
              <a:t>外的即时沟通。</a:t>
            </a:r>
          </a:p>
          <a:p>
            <a:pPr fontAlgn="base"/>
            <a:r>
              <a:rPr lang="en-US" altLang="zh-CN" b="1" dirty="0"/>
              <a:t>(4) </a:t>
            </a:r>
            <a:r>
              <a:rPr lang="zh-CN" altLang="en-US" b="1" dirty="0"/>
              <a:t>开源协议和精神</a:t>
            </a:r>
          </a:p>
          <a:p>
            <a:pPr lvl="1" fontAlgn="base"/>
            <a:r>
              <a:rPr lang="zh-CN" altLang="en-US" dirty="0"/>
              <a:t>声明开源协议。遵守开源精神，遵守其他人的劳动成果，如果有借鉴或是部分拷贝其他开源库，请在明显地方声明感谢！</a:t>
            </a:r>
          </a:p>
          <a:p>
            <a:endParaRPr lang="en-US" altLang="zh-CN" dirty="0"/>
          </a:p>
          <a:p>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1438555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5A3DC-FDAA-1345-BA52-855BE9487415}"/>
              </a:ext>
            </a:extLst>
          </p:cNvPr>
          <p:cNvSpPr>
            <a:spLocks noGrp="1"/>
          </p:cNvSpPr>
          <p:nvPr>
            <p:ph type="title"/>
          </p:nvPr>
        </p:nvSpPr>
        <p:spPr/>
        <p:txBody>
          <a:bodyPr/>
          <a:lstStyle/>
          <a:p>
            <a:r>
              <a:rPr lang="zh-CN" altLang="en-US" dirty="0"/>
              <a:t>大作业开源要求</a:t>
            </a:r>
            <a:endParaRPr lang="en-US" dirty="0"/>
          </a:p>
        </p:txBody>
      </p:sp>
      <p:sp>
        <p:nvSpPr>
          <p:cNvPr id="3" name="Content Placeholder 2">
            <a:extLst>
              <a:ext uri="{FF2B5EF4-FFF2-40B4-BE49-F238E27FC236}">
                <a16:creationId xmlns:a16="http://schemas.microsoft.com/office/drawing/2014/main" id="{509469AC-9186-2946-BC19-E02EC03685A6}"/>
              </a:ext>
            </a:extLst>
          </p:cNvPr>
          <p:cNvSpPr>
            <a:spLocks noGrp="1"/>
          </p:cNvSpPr>
          <p:nvPr>
            <p:ph idx="1"/>
          </p:nvPr>
        </p:nvSpPr>
        <p:spPr/>
        <p:txBody>
          <a:bodyPr>
            <a:normAutofit/>
          </a:bodyPr>
          <a:lstStyle/>
          <a:p>
            <a:r>
              <a:rPr lang="zh-CN" altLang="en-US" dirty="0"/>
              <a:t>请将你实现的工具在期末展示前将源代码在</a:t>
            </a:r>
            <a:r>
              <a:rPr lang="en-US" altLang="zh-CN" dirty="0" err="1"/>
              <a:t>github</a:t>
            </a:r>
            <a:r>
              <a:rPr lang="zh-CN" altLang="en-US" dirty="0"/>
              <a:t>上开源</a:t>
            </a:r>
            <a:endParaRPr lang="en-US" altLang="zh-CN" dirty="0"/>
          </a:p>
          <a:p>
            <a:r>
              <a:rPr lang="zh-CN" altLang="en-US" dirty="0"/>
              <a:t>开源协议</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4" name="Picture 3">
            <a:extLst>
              <a:ext uri="{FF2B5EF4-FFF2-40B4-BE49-F238E27FC236}">
                <a16:creationId xmlns:a16="http://schemas.microsoft.com/office/drawing/2014/main" id="{604F629E-0E03-1947-A48D-DCD22DE25EBE}"/>
              </a:ext>
            </a:extLst>
          </p:cNvPr>
          <p:cNvPicPr>
            <a:picLocks noChangeAspect="1"/>
          </p:cNvPicPr>
          <p:nvPr/>
        </p:nvPicPr>
        <p:blipFill>
          <a:blip r:embed="rId2"/>
          <a:stretch>
            <a:fillRect/>
          </a:stretch>
        </p:blipFill>
        <p:spPr>
          <a:xfrm>
            <a:off x="2972904" y="2599325"/>
            <a:ext cx="5080000" cy="3175000"/>
          </a:xfrm>
          <a:prstGeom prst="rect">
            <a:avLst/>
          </a:prstGeom>
        </p:spPr>
      </p:pic>
      <p:sp>
        <p:nvSpPr>
          <p:cNvPr id="5" name="Rectangle 4">
            <a:extLst>
              <a:ext uri="{FF2B5EF4-FFF2-40B4-BE49-F238E27FC236}">
                <a16:creationId xmlns:a16="http://schemas.microsoft.com/office/drawing/2014/main" id="{1F9DE901-DB87-6847-88CE-67EE187CB842}"/>
              </a:ext>
            </a:extLst>
          </p:cNvPr>
          <p:cNvSpPr/>
          <p:nvPr/>
        </p:nvSpPr>
        <p:spPr>
          <a:xfrm>
            <a:off x="7045739" y="5204482"/>
            <a:ext cx="993913" cy="53008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8567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5A3DC-FDAA-1345-BA52-855BE9487415}"/>
              </a:ext>
            </a:extLst>
          </p:cNvPr>
          <p:cNvSpPr>
            <a:spLocks noGrp="1"/>
          </p:cNvSpPr>
          <p:nvPr>
            <p:ph type="title"/>
          </p:nvPr>
        </p:nvSpPr>
        <p:spPr/>
        <p:txBody>
          <a:bodyPr/>
          <a:lstStyle/>
          <a:p>
            <a:r>
              <a:rPr lang="zh-CN" altLang="en-US" dirty="0"/>
              <a:t>大作业展示时间</a:t>
            </a:r>
            <a:endParaRPr lang="en-US" dirty="0"/>
          </a:p>
        </p:txBody>
      </p:sp>
      <p:sp>
        <p:nvSpPr>
          <p:cNvPr id="3" name="Content Placeholder 2">
            <a:extLst>
              <a:ext uri="{FF2B5EF4-FFF2-40B4-BE49-F238E27FC236}">
                <a16:creationId xmlns:a16="http://schemas.microsoft.com/office/drawing/2014/main" id="{509469AC-9186-2946-BC19-E02EC03685A6}"/>
              </a:ext>
            </a:extLst>
          </p:cNvPr>
          <p:cNvSpPr>
            <a:spLocks noGrp="1"/>
          </p:cNvSpPr>
          <p:nvPr>
            <p:ph idx="1"/>
          </p:nvPr>
        </p:nvSpPr>
        <p:spPr/>
        <p:txBody>
          <a:bodyPr>
            <a:normAutofit/>
          </a:bodyPr>
          <a:lstStyle/>
          <a:p>
            <a:r>
              <a:rPr lang="en-US" altLang="zh-CN" dirty="0"/>
              <a:t>Proposal (5mim) : 9.29</a:t>
            </a:r>
          </a:p>
          <a:p>
            <a:r>
              <a:rPr lang="en-US" altLang="zh-CN" dirty="0"/>
              <a:t>Design (5min) :10.25</a:t>
            </a:r>
          </a:p>
          <a:p>
            <a:r>
              <a:rPr lang="en-US" altLang="zh-CN" dirty="0"/>
              <a:t>Document (5min) :11.29</a:t>
            </a:r>
          </a:p>
          <a:p>
            <a:r>
              <a:rPr lang="en-US" altLang="zh-CN" dirty="0"/>
              <a:t>Final Presentation (20min) :12.27</a:t>
            </a:r>
          </a:p>
          <a:p>
            <a:endParaRPr lang="en-US" altLang="zh-CN" dirty="0"/>
          </a:p>
          <a:p>
            <a:endParaRPr lang="en-US" altLang="zh-CN" dirty="0"/>
          </a:p>
        </p:txBody>
      </p:sp>
    </p:spTree>
    <p:extLst>
      <p:ext uri="{BB962C8B-B14F-4D97-AF65-F5344CB8AC3E}">
        <p14:creationId xmlns:p14="http://schemas.microsoft.com/office/powerpoint/2010/main" val="2249717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9DCE-91BD-9441-992A-60044689B1C2}"/>
              </a:ext>
            </a:extLst>
          </p:cNvPr>
          <p:cNvSpPr>
            <a:spLocks noGrp="1"/>
          </p:cNvSpPr>
          <p:nvPr>
            <p:ph type="title"/>
          </p:nvPr>
        </p:nvSpPr>
        <p:spPr/>
        <p:txBody>
          <a:bodyPr/>
          <a:lstStyle/>
          <a:p>
            <a:r>
              <a:rPr lang="zh-CN" altLang="en-US" dirty="0"/>
              <a:t>大数据工具软件介绍：</a:t>
            </a:r>
            <a:r>
              <a:rPr lang="en-US" altLang="zh-CN" dirty="0"/>
              <a:t>HDFS</a:t>
            </a:r>
            <a:endParaRPr lang="en-US" dirty="0"/>
          </a:p>
        </p:txBody>
      </p:sp>
      <p:sp>
        <p:nvSpPr>
          <p:cNvPr id="3" name="Content Placeholder 2">
            <a:extLst>
              <a:ext uri="{FF2B5EF4-FFF2-40B4-BE49-F238E27FC236}">
                <a16:creationId xmlns:a16="http://schemas.microsoft.com/office/drawing/2014/main" id="{B91177E0-566A-634B-AD0B-868F169360D0}"/>
              </a:ext>
            </a:extLst>
          </p:cNvPr>
          <p:cNvSpPr>
            <a:spLocks noGrp="1"/>
          </p:cNvSpPr>
          <p:nvPr>
            <p:ph idx="1"/>
          </p:nvPr>
        </p:nvSpPr>
        <p:spPr/>
        <p:txBody>
          <a:bodyPr/>
          <a:lstStyle/>
          <a:p>
            <a:r>
              <a:rPr lang="zh-CN" altLang="en-US" dirty="0"/>
              <a:t>官方网站：</a:t>
            </a:r>
            <a:r>
              <a:rPr lang="en-US" altLang="zh-CN" dirty="0"/>
              <a:t>https://</a:t>
            </a:r>
            <a:r>
              <a:rPr lang="en-US" altLang="zh-CN" dirty="0" err="1"/>
              <a:t>hadoop.apache.org</a:t>
            </a:r>
            <a:r>
              <a:rPr lang="en-US" altLang="zh-CN" dirty="0"/>
              <a:t>/docs/r1.2.1/</a:t>
            </a:r>
            <a:r>
              <a:rPr lang="en-US" altLang="zh-CN" dirty="0" err="1"/>
              <a:t>hdfs_user_guide.html</a:t>
            </a:r>
            <a:endParaRPr lang="en-US" altLang="zh-CN" dirty="0"/>
          </a:p>
          <a:p>
            <a:r>
              <a:rPr lang="en-US" altLang="zh-CN" dirty="0" err="1"/>
              <a:t>Github</a:t>
            </a:r>
            <a:r>
              <a:rPr lang="zh-CN" altLang="en-US" dirty="0"/>
              <a:t>源码地址：</a:t>
            </a:r>
            <a:r>
              <a:rPr lang="en-US" altLang="zh-CN" dirty="0"/>
              <a:t> https://</a:t>
            </a:r>
            <a:r>
              <a:rPr lang="en-US" altLang="zh-CN" dirty="0" err="1"/>
              <a:t>github.com</a:t>
            </a:r>
            <a:r>
              <a:rPr lang="en-US" altLang="zh-CN" dirty="0"/>
              <a:t>/apache/</a:t>
            </a:r>
            <a:r>
              <a:rPr lang="en-US" altLang="zh-CN" dirty="0" err="1"/>
              <a:t>hadoop</a:t>
            </a:r>
            <a:endParaRPr lang="en-US" altLang="zh-CN" dirty="0"/>
          </a:p>
          <a:p>
            <a:r>
              <a:rPr lang="zh-CN" altLang="en-US" dirty="0"/>
              <a:t>实现语言：</a:t>
            </a:r>
            <a:r>
              <a:rPr lang="en-US" altLang="zh-CN" dirty="0"/>
              <a:t>Java</a:t>
            </a:r>
          </a:p>
        </p:txBody>
      </p:sp>
    </p:spTree>
    <p:extLst>
      <p:ext uri="{BB962C8B-B14F-4D97-AF65-F5344CB8AC3E}">
        <p14:creationId xmlns:p14="http://schemas.microsoft.com/office/powerpoint/2010/main" val="2048943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9DCE-91BD-9441-992A-60044689B1C2}"/>
              </a:ext>
            </a:extLst>
          </p:cNvPr>
          <p:cNvSpPr>
            <a:spLocks noGrp="1"/>
          </p:cNvSpPr>
          <p:nvPr>
            <p:ph type="title"/>
          </p:nvPr>
        </p:nvSpPr>
        <p:spPr/>
        <p:txBody>
          <a:bodyPr/>
          <a:lstStyle/>
          <a:p>
            <a:r>
              <a:rPr lang="zh-CN" altLang="en-US" dirty="0"/>
              <a:t>大数据工具软件介绍：</a:t>
            </a:r>
            <a:r>
              <a:rPr lang="en-US" altLang="zh-CN" dirty="0"/>
              <a:t>HDFS</a:t>
            </a:r>
            <a:endParaRPr lang="en-US" dirty="0"/>
          </a:p>
        </p:txBody>
      </p:sp>
      <p:sp>
        <p:nvSpPr>
          <p:cNvPr id="3" name="Content Placeholder 2">
            <a:extLst>
              <a:ext uri="{FF2B5EF4-FFF2-40B4-BE49-F238E27FC236}">
                <a16:creationId xmlns:a16="http://schemas.microsoft.com/office/drawing/2014/main" id="{B91177E0-566A-634B-AD0B-868F169360D0}"/>
              </a:ext>
            </a:extLst>
          </p:cNvPr>
          <p:cNvSpPr>
            <a:spLocks noGrp="1"/>
          </p:cNvSpPr>
          <p:nvPr>
            <p:ph idx="1"/>
          </p:nvPr>
        </p:nvSpPr>
        <p:spPr/>
        <p:txBody>
          <a:bodyPr/>
          <a:lstStyle/>
          <a:p>
            <a:r>
              <a:rPr lang="zh-CN" altLang="en-US" dirty="0"/>
              <a:t>基本架构：</a:t>
            </a:r>
            <a:endParaRPr lang="en-US" altLang="zh-CN" dirty="0"/>
          </a:p>
          <a:p>
            <a:pPr lvl="1"/>
            <a:r>
              <a:rPr lang="en-US" altLang="zh-CN" dirty="0" err="1"/>
              <a:t>Namenode</a:t>
            </a:r>
            <a:r>
              <a:rPr lang="zh-CN" altLang="en-US" dirty="0"/>
              <a:t>和</a:t>
            </a:r>
            <a:r>
              <a:rPr lang="en-US" altLang="zh-CN" dirty="0" err="1"/>
              <a:t>DataNode</a:t>
            </a:r>
            <a:endParaRPr lang="en-US" altLang="zh-CN" dirty="0"/>
          </a:p>
          <a:p>
            <a:pPr lvl="2"/>
            <a:r>
              <a:rPr lang="en-US" altLang="zh-CN" dirty="0" err="1"/>
              <a:t>Namenode</a:t>
            </a:r>
            <a:r>
              <a:rPr lang="zh-CN" altLang="en-US" dirty="0"/>
              <a:t>：负责接收客户端请求，管理文件系统命名空间，执行打开、删除、重命名文件等操作</a:t>
            </a:r>
            <a:endParaRPr lang="en-US" altLang="zh-CN" dirty="0"/>
          </a:p>
          <a:p>
            <a:pPr lvl="2"/>
            <a:r>
              <a:rPr lang="en-US" altLang="zh-CN" dirty="0" err="1"/>
              <a:t>Datanode</a:t>
            </a:r>
            <a:r>
              <a:rPr lang="zh-CN" altLang="en-US" dirty="0"/>
              <a:t>：负责存储数据</a:t>
            </a:r>
            <a:endParaRPr lang="en-US" altLang="zh-CN" dirty="0"/>
          </a:p>
          <a:p>
            <a:endParaRPr lang="en-US" altLang="zh-CN" dirty="0"/>
          </a:p>
        </p:txBody>
      </p:sp>
      <p:pic>
        <p:nvPicPr>
          <p:cNvPr id="4" name="Picture 3">
            <a:extLst>
              <a:ext uri="{FF2B5EF4-FFF2-40B4-BE49-F238E27FC236}">
                <a16:creationId xmlns:a16="http://schemas.microsoft.com/office/drawing/2014/main" id="{C55A61DF-0932-BC4C-92B0-C1CAB89F10F9}"/>
              </a:ext>
            </a:extLst>
          </p:cNvPr>
          <p:cNvPicPr>
            <a:picLocks noChangeAspect="1"/>
          </p:cNvPicPr>
          <p:nvPr/>
        </p:nvPicPr>
        <p:blipFill>
          <a:blip r:embed="rId2"/>
          <a:stretch>
            <a:fillRect/>
          </a:stretch>
        </p:blipFill>
        <p:spPr>
          <a:xfrm>
            <a:off x="5984454" y="3155323"/>
            <a:ext cx="5369346" cy="3548130"/>
          </a:xfrm>
          <a:prstGeom prst="rect">
            <a:avLst/>
          </a:prstGeom>
        </p:spPr>
      </p:pic>
    </p:spTree>
    <p:extLst>
      <p:ext uri="{BB962C8B-B14F-4D97-AF65-F5344CB8AC3E}">
        <p14:creationId xmlns:p14="http://schemas.microsoft.com/office/powerpoint/2010/main" val="3803636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799</TotalTime>
  <Words>3020</Words>
  <Application>Microsoft Macintosh PowerPoint</Application>
  <PresentationFormat>宽屏</PresentationFormat>
  <Paragraphs>393</Paragraphs>
  <Slides>48</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48</vt:i4>
      </vt:variant>
    </vt:vector>
  </HeadingPairs>
  <TitlesOfParts>
    <vt:vector size="53" baseType="lpstr">
      <vt:lpstr>Arial</vt:lpstr>
      <vt:lpstr>Calibri</vt:lpstr>
      <vt:lpstr>Calibri Light</vt:lpstr>
      <vt:lpstr>Corbel</vt:lpstr>
      <vt:lpstr>Office Theme</vt:lpstr>
      <vt:lpstr>云数据管理1 大作业</vt:lpstr>
      <vt:lpstr>大作业</vt:lpstr>
      <vt:lpstr>大作业</vt:lpstr>
      <vt:lpstr>大作业文档要求</vt:lpstr>
      <vt:lpstr>大作业开源要求</vt:lpstr>
      <vt:lpstr>大作业开源要求</vt:lpstr>
      <vt:lpstr>大作业展示时间</vt:lpstr>
      <vt:lpstr>大数据工具软件介绍：HDFS</vt:lpstr>
      <vt:lpstr>大数据工具软件介绍：HDFS</vt:lpstr>
      <vt:lpstr>大数据工具软件介绍：HDFS</vt:lpstr>
      <vt:lpstr>大数据工具软件介绍：HDFS</vt:lpstr>
      <vt:lpstr>大数据工具软件介绍：HDFS</vt:lpstr>
      <vt:lpstr>大数据工具软件介绍：HDFS</vt:lpstr>
      <vt:lpstr>大数据工具软件介绍：MapReduce</vt:lpstr>
      <vt:lpstr>大数据工具软件介绍：MapReduce</vt:lpstr>
      <vt:lpstr>大数据工具软件介绍：MapReduce</vt:lpstr>
      <vt:lpstr>大数据工具软件介绍：MapReduce</vt:lpstr>
      <vt:lpstr>大数据工具软件介绍：Spark</vt:lpstr>
      <vt:lpstr>大数据工具软件介绍：Spark</vt:lpstr>
      <vt:lpstr>大数据工具软件介绍：Spark</vt:lpstr>
      <vt:lpstr>大数据工具软件介绍：Spark</vt:lpstr>
      <vt:lpstr>大数据工具软件介绍：Cassandra</vt:lpstr>
      <vt:lpstr>大数据工具软件介绍：Cassandra</vt:lpstr>
      <vt:lpstr>大数据工具软件介绍：Cassandra</vt:lpstr>
      <vt:lpstr>大数据工具软件介绍：Cassandra</vt:lpstr>
      <vt:lpstr>大数据工具软件介绍：Spark SQL</vt:lpstr>
      <vt:lpstr>大数据工具软件介绍：Spark SQL</vt:lpstr>
      <vt:lpstr>大数据工具软件介绍：Sqoop</vt:lpstr>
      <vt:lpstr>大数据工具软件介绍：Sqoop</vt:lpstr>
      <vt:lpstr>大数据工具软件介绍：Sqoop</vt:lpstr>
      <vt:lpstr>大数据工具软件介绍：Flume</vt:lpstr>
      <vt:lpstr>大数据工具软件介绍：Flume</vt:lpstr>
      <vt:lpstr>大数据工具软件介绍：Kafka</vt:lpstr>
      <vt:lpstr>大数据工具软件介绍：Kafka</vt:lpstr>
      <vt:lpstr>大数据工具软件介绍：Kafka</vt:lpstr>
      <vt:lpstr>大数据工具软件介绍：Storm</vt:lpstr>
      <vt:lpstr>大数据工具软件介绍：Storm</vt:lpstr>
      <vt:lpstr>大数据工具软件介绍：Storm</vt:lpstr>
      <vt:lpstr>大数据工具软件介绍：Storm</vt:lpstr>
      <vt:lpstr>大数据工具软件介绍：Spark Streaming</vt:lpstr>
      <vt:lpstr>大数据工具软件介绍：Spark Streaming</vt:lpstr>
      <vt:lpstr>大数据工具软件介绍：Spark Streaming</vt:lpstr>
      <vt:lpstr>大数据工具软件介绍：Neo4j</vt:lpstr>
      <vt:lpstr>大数据工具软件介绍：Neo4j</vt:lpstr>
      <vt:lpstr>大数据工具软件介绍：Neo4j</vt:lpstr>
      <vt:lpstr>大数据工具软件介绍：Neo4j</vt:lpstr>
      <vt:lpstr>大数据工具软件介绍：Neo4j</vt:lpstr>
      <vt:lpstr>大数据工具软件介绍：Neo4J</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云数据管理1 大作业</dc:title>
  <dc:creator>Microsoft Office User</dc:creator>
  <cp:lastModifiedBy>Ytg0448</cp:lastModifiedBy>
  <cp:revision>43</cp:revision>
  <dcterms:created xsi:type="dcterms:W3CDTF">2018-09-12T01:45:36Z</dcterms:created>
  <dcterms:modified xsi:type="dcterms:W3CDTF">2019-09-27T04:55:46Z</dcterms:modified>
</cp:coreProperties>
</file>