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50" r:id="rId5"/>
    <p:sldId id="349" r:id="rId6"/>
    <p:sldId id="376" r:id="rId7"/>
    <p:sldId id="389" r:id="rId8"/>
    <p:sldId id="348" r:id="rId9"/>
    <p:sldId id="377" r:id="rId10"/>
    <p:sldId id="380" r:id="rId11"/>
    <p:sldId id="378" r:id="rId12"/>
    <p:sldId id="381" r:id="rId13"/>
    <p:sldId id="382" r:id="rId14"/>
    <p:sldId id="383" r:id="rId15"/>
    <p:sldId id="384" r:id="rId16"/>
    <p:sldId id="385" r:id="rId17"/>
    <p:sldId id="38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6" y="72"/>
      </p:cViewPr>
      <p:guideLst>
        <p:guide orient="horz" pos="2123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04B6-1546-429D-A762-A94F05B4B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04B6-1546-429D-A762-A94F05B4B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emf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1.emf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../media/image1.emf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image" Target="../media/image1.emf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image" Target="../media/image1.emf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image" Target="../media/image1.emf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image" Target="../media/image1.emf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../media/image1.emf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4" Type="http://schemas.openxmlformats.org/officeDocument/2006/relationships/tags" Target="../tags/tag36.xml"/><Relationship Id="rId13" Type="http://schemas.openxmlformats.org/officeDocument/2006/relationships/image" Target="../media/image2.png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image" Target="../media/image1.emf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3.jpe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1.emf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image" Target="../media/image1.emf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>
            <a:off x="3169227" y="4337260"/>
            <a:ext cx="5839691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555385" y="736265"/>
            <a:ext cx="1081230" cy="5406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637523" y="6064338"/>
            <a:ext cx="969576" cy="484788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1495762" y="2134304"/>
            <a:ext cx="666076" cy="666076"/>
          </a:xfrm>
          <a:prstGeom prst="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任意多边形: 形状 23"/>
          <p:cNvSpPr/>
          <p:nvPr userDrawn="1">
            <p:custDataLst>
              <p:tags r:id="rId10"/>
            </p:custDataLst>
          </p:nvPr>
        </p:nvSpPr>
        <p:spPr>
          <a:xfrm rot="18900000">
            <a:off x="4900844" y="-1113414"/>
            <a:ext cx="2416626" cy="2453839"/>
          </a:xfrm>
          <a:custGeom>
            <a:avLst/>
            <a:gdLst>
              <a:gd name="connsiteX0" fmla="*/ 0 w 2595753"/>
              <a:gd name="connsiteY0" fmla="*/ 0 h 2595753"/>
              <a:gd name="connsiteX1" fmla="*/ 2595753 w 2595753"/>
              <a:gd name="connsiteY1" fmla="*/ 2595753 h 2595753"/>
              <a:gd name="connsiteX2" fmla="*/ 0 w 2595753"/>
              <a:gd name="connsiteY2" fmla="*/ 2595753 h 259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753" h="2595753">
                <a:moveTo>
                  <a:pt x="0" y="0"/>
                </a:moveTo>
                <a:lnTo>
                  <a:pt x="2595753" y="2595753"/>
                </a:lnTo>
                <a:lnTo>
                  <a:pt x="0" y="2595753"/>
                </a:lnTo>
                <a:close/>
              </a:path>
            </a:pathLst>
          </a:custGeom>
          <a:noFill/>
          <a:ln w="2540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10197219" y="3517776"/>
            <a:ext cx="1076601" cy="1057221"/>
            <a:chOff x="10197219" y="3517776"/>
            <a:chExt cx="1076601" cy="1057221"/>
          </a:xfrm>
          <a:solidFill>
            <a:schemeClr val="accent2"/>
          </a:solidFill>
        </p:grpSpPr>
        <p:sp>
          <p:nvSpPr>
            <p:cNvPr id="10" name="矩形 9"/>
            <p:cNvSpPr/>
            <p:nvPr>
              <p:custDataLst>
                <p:tags r:id="rId12"/>
              </p:custDataLst>
            </p:nvPr>
          </p:nvSpPr>
          <p:spPr>
            <a:xfrm>
              <a:off x="10607744" y="3517776"/>
              <a:ext cx="666076" cy="666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10197219" y="4157579"/>
              <a:ext cx="417418" cy="4174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 userDrawn="1">
            <p:custDataLst>
              <p:tags r:id="rId14"/>
            </p:custDataLst>
          </p:nvPr>
        </p:nvSpPr>
        <p:spPr>
          <a:xfrm>
            <a:off x="1828800" y="2486660"/>
            <a:ext cx="8599170" cy="12420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053498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7680124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2047404" y="2419564"/>
            <a:ext cx="8097191" cy="124021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2047404" y="3775744"/>
            <a:ext cx="8097191" cy="49794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5269393" y="5915716"/>
            <a:ext cx="1653212" cy="1653213"/>
            <a:chOff x="5269393" y="5915716"/>
            <a:chExt cx="1653212" cy="1653213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 rot="8100000">
              <a:off x="5269393" y="5915716"/>
              <a:ext cx="1653212" cy="1653213"/>
            </a:xfrm>
            <a:custGeom>
              <a:avLst/>
              <a:gdLst>
                <a:gd name="connsiteX0" fmla="*/ 0 w 1653212"/>
                <a:gd name="connsiteY0" fmla="*/ 1653213 h 1653213"/>
                <a:gd name="connsiteX1" fmla="*/ 0 w 1653212"/>
                <a:gd name="connsiteY1" fmla="*/ 0 h 1653213"/>
                <a:gd name="connsiteX2" fmla="*/ 1653212 w 1653212"/>
                <a:gd name="connsiteY2" fmla="*/ 1653213 h 16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212" h="1653213">
                  <a:moveTo>
                    <a:pt x="0" y="1653213"/>
                  </a:moveTo>
                  <a:lnTo>
                    <a:pt x="0" y="0"/>
                  </a:lnTo>
                  <a:lnTo>
                    <a:pt x="1653212" y="1653213"/>
                  </a:lnTo>
                  <a:close/>
                </a:path>
              </a:pathLst>
            </a:custGeom>
            <a:noFill/>
            <a:ln w="2540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tretch>
              <a:fillRect/>
            </a:stretch>
          </p:blipFill>
          <p:spPr>
            <a:xfrm rot="10800000">
              <a:off x="5555385" y="6317385"/>
              <a:ext cx="1081230" cy="54061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2750213" y="2016254"/>
            <a:ext cx="811134" cy="806524"/>
            <a:chOff x="2750213" y="2016254"/>
            <a:chExt cx="811134" cy="806524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3065538" y="2016254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1"/>
              </p:custDataLst>
            </p:nvPr>
          </p:nvSpPr>
          <p:spPr>
            <a:xfrm>
              <a:off x="2750213" y="2512063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矩形 11"/>
          <p:cNvSpPr/>
          <p:nvPr userDrawn="1">
            <p:custDataLst>
              <p:tags r:id="rId12"/>
            </p:custDataLst>
          </p:nvPr>
        </p:nvSpPr>
        <p:spPr>
          <a:xfrm>
            <a:off x="8688548" y="3912111"/>
            <a:ext cx="310715" cy="310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3428169" y="2258626"/>
            <a:ext cx="5335659" cy="1200329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428169" y="3638559"/>
            <a:ext cx="5354637" cy="495810"/>
          </a:xfrm>
        </p:spPr>
        <p:txBody>
          <a:bodyPr>
            <a:normAutofit/>
          </a:bodyPr>
          <a:lstStyle>
            <a:lvl1pPr marL="0" indent="0" algn="ctr">
              <a:buNone/>
              <a:defRPr sz="2000" spc="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-5715" y="0"/>
            <a:ext cx="1261745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7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8"/>
              </p:custDataLst>
            </p:nvPr>
          </p:nvSpPr>
          <p:spPr>
            <a:xfrm flipV="1">
              <a:off x="-5475" y="-1"/>
              <a:ext cx="1103411" cy="83589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Freeform 9"/>
          <p:cNvSpPr/>
          <p:nvPr userDrawn="1">
            <p:custDataLst>
              <p:tags r:id="rId9"/>
            </p:custDataLst>
          </p:nvPr>
        </p:nvSpPr>
        <p:spPr>
          <a:xfrm>
            <a:off x="11043138" y="4289310"/>
            <a:ext cx="1126957" cy="2253919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screen"/>
          <a:stretch>
            <a:fillRect/>
          </a:stretch>
        </p:blipFill>
        <p:spPr>
          <a:xfrm rot="5400000">
            <a:off x="11117357" y="5159252"/>
            <a:ext cx="1429406" cy="7147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15" name="Freeform 7"/>
          <p:cNvSpPr/>
          <p:nvPr userDrawn="1">
            <p:custDataLst>
              <p:tags r:id="rId8"/>
            </p:custDataLst>
          </p:nvPr>
        </p:nvSpPr>
        <p:spPr>
          <a:xfrm>
            <a:off x="35561" y="270756"/>
            <a:ext cx="846836" cy="1693676"/>
          </a:xfrm>
          <a:custGeom>
            <a:avLst/>
            <a:gdLst>
              <a:gd name="connsiteX0" fmla="*/ 0 w 846836"/>
              <a:gd name="connsiteY0" fmla="*/ 0 h 1693676"/>
              <a:gd name="connsiteX1" fmla="*/ 846836 w 846836"/>
              <a:gd name="connsiteY1" fmla="*/ 846840 h 1693676"/>
              <a:gd name="connsiteX2" fmla="*/ 0 w 846836"/>
              <a:gd name="connsiteY2" fmla="*/ 1693676 h 169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836" h="1693676">
                <a:moveTo>
                  <a:pt x="0" y="0"/>
                </a:moveTo>
                <a:lnTo>
                  <a:pt x="846836" y="846840"/>
                </a:lnTo>
                <a:lnTo>
                  <a:pt x="0" y="1693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16200000">
            <a:off x="-237740" y="847270"/>
            <a:ext cx="1081325" cy="540662"/>
          </a:xfrm>
          <a:prstGeom prst="rect">
            <a:avLst/>
          </a:prstGeom>
        </p:spPr>
      </p:pic>
      <p:sp>
        <p:nvSpPr>
          <p:cNvPr id="18" name="Freeform 9"/>
          <p:cNvSpPr/>
          <p:nvPr userDrawn="1">
            <p:custDataLst>
              <p:tags r:id="rId11"/>
            </p:custDataLst>
          </p:nvPr>
        </p:nvSpPr>
        <p:spPr>
          <a:xfrm>
            <a:off x="11317422" y="4837879"/>
            <a:ext cx="852673" cy="1705350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5400000">
            <a:off x="11378279" y="5420174"/>
            <a:ext cx="1081510" cy="540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flipH="1">
            <a:off x="206661" y="5620233"/>
            <a:ext cx="1013606" cy="1007845"/>
            <a:chOff x="267875" y="162991"/>
            <a:chExt cx="811134" cy="806524"/>
          </a:xfrm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583200" y="162991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267875" y="658800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740" y="1764030"/>
            <a:ext cx="3956685" cy="40932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0504763" y="-575719"/>
            <a:ext cx="1201704" cy="1201704"/>
            <a:chOff x="10504763" y="-597753"/>
            <a:chExt cx="1201704" cy="1201704"/>
          </a:xfrm>
        </p:grpSpPr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556007" y="5087916"/>
            <a:ext cx="1204758" cy="1204758"/>
            <a:chOff x="11567024" y="5087916"/>
            <a:chExt cx="1204758" cy="1204758"/>
          </a:xfrm>
        </p:grpSpPr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2700000">
              <a:off x="11567024" y="5087916"/>
              <a:ext cx="1204758" cy="1204758"/>
            </a:xfrm>
            <a:custGeom>
              <a:avLst/>
              <a:gdLst>
                <a:gd name="connsiteX0" fmla="*/ 0 w 1204758"/>
                <a:gd name="connsiteY0" fmla="*/ 0 h 1204758"/>
                <a:gd name="connsiteX1" fmla="*/ 1204758 w 1204758"/>
                <a:gd name="connsiteY1" fmla="*/ 1204758 h 1204758"/>
                <a:gd name="connsiteX2" fmla="*/ 1 w 1204758"/>
                <a:gd name="connsiteY2" fmla="*/ 1204757 h 12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4758" h="1204758">
                  <a:moveTo>
                    <a:pt x="0" y="0"/>
                  </a:moveTo>
                  <a:lnTo>
                    <a:pt x="1204758" y="1204758"/>
                  </a:lnTo>
                  <a:lnTo>
                    <a:pt x="1" y="1204757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rot="5400000">
              <a:off x="11367340" y="5419986"/>
              <a:ext cx="1081230" cy="54061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0">
            <a:off x="-734060" y="2665730"/>
            <a:ext cx="1526540" cy="1526540"/>
            <a:chOff x="-777867" y="2665679"/>
            <a:chExt cx="1526642" cy="1526642"/>
          </a:xfrm>
        </p:grpSpPr>
        <p:sp>
          <p:nvSpPr>
            <p:cNvPr id="22" name="任意多边形: 形状 21"/>
            <p:cNvSpPr/>
            <p:nvPr>
              <p:custDataLst>
                <p:tags r:id="rId4"/>
              </p:custDataLst>
            </p:nvPr>
          </p:nvSpPr>
          <p:spPr>
            <a:xfrm rot="13500000">
              <a:off x="-777867" y="2665679"/>
              <a:ext cx="1526642" cy="1526642"/>
            </a:xfrm>
            <a:custGeom>
              <a:avLst/>
              <a:gdLst>
                <a:gd name="connsiteX0" fmla="*/ 1526642 w 1526642"/>
                <a:gd name="connsiteY0" fmla="*/ 1526642 h 1526642"/>
                <a:gd name="connsiteX1" fmla="*/ 0 w 1526642"/>
                <a:gd name="connsiteY1" fmla="*/ 1526642 h 1526642"/>
                <a:gd name="connsiteX2" fmla="*/ 0 w 1526642"/>
                <a:gd name="connsiteY2" fmla="*/ 0 h 152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6642" h="1526642">
                  <a:moveTo>
                    <a:pt x="1526642" y="1526642"/>
                  </a:moveTo>
                  <a:lnTo>
                    <a:pt x="0" y="15266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16200000">
              <a:off x="-357944" y="3085603"/>
              <a:ext cx="1373592" cy="686796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 rot="0">
            <a:off x="11392535" y="2659380"/>
            <a:ext cx="1539875" cy="1539875"/>
            <a:chOff x="11425666" y="2659138"/>
            <a:chExt cx="1539725" cy="1539725"/>
          </a:xfrm>
        </p:grpSpPr>
        <p:sp>
          <p:nvSpPr>
            <p:cNvPr id="20" name="任意多边形: 形状 19"/>
            <p:cNvSpPr/>
            <p:nvPr>
              <p:custDataLst>
                <p:tags r:id="rId8"/>
              </p:custDataLst>
            </p:nvPr>
          </p:nvSpPr>
          <p:spPr>
            <a:xfrm rot="8100000" flipH="1">
              <a:off x="11425666" y="2659138"/>
              <a:ext cx="1539725" cy="1539725"/>
            </a:xfrm>
            <a:custGeom>
              <a:avLst/>
              <a:gdLst>
                <a:gd name="connsiteX0" fmla="*/ 1539725 w 1539725"/>
                <a:gd name="connsiteY0" fmla="*/ 1539725 h 1539725"/>
                <a:gd name="connsiteX1" fmla="*/ 0 w 1539725"/>
                <a:gd name="connsiteY1" fmla="*/ 0 h 1539725"/>
                <a:gd name="connsiteX2" fmla="*/ 0 w 1539725"/>
                <a:gd name="connsiteY2" fmla="*/ 1539725 h 15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25" h="1539725">
                  <a:moveTo>
                    <a:pt x="1539725" y="1539725"/>
                  </a:moveTo>
                  <a:lnTo>
                    <a:pt x="0" y="0"/>
                  </a:lnTo>
                  <a:lnTo>
                    <a:pt x="0" y="1539725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5400000" flipH="1">
              <a:off x="11167101" y="3085603"/>
              <a:ext cx="1373592" cy="68679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730" y="3862705"/>
            <a:ext cx="9144000" cy="165608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2174132"/>
            <a:ext cx="12192000" cy="2509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11103090" y="5019807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0787765" y="5515616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1284052" y="1654256"/>
            <a:ext cx="9533105" cy="352085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1036147" y="1015123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 userDrawn="1">
            <p:custDataLst>
              <p:tags r:id="rId7"/>
            </p:custDataLst>
          </p:nvPr>
        </p:nvSpPr>
        <p:spPr>
          <a:xfrm>
            <a:off x="720822" y="1510932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886677" y="3920188"/>
            <a:ext cx="4723923" cy="459319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 cstate="screen">
            <a:alphaModFix amt="50000"/>
          </a:blip>
          <a:srcRect/>
          <a:stretch>
            <a:fillRect/>
          </a:stretch>
        </p:blipFill>
        <p:spPr>
          <a:xfrm>
            <a:off x="-1" y="2177041"/>
            <a:ext cx="3495889" cy="25097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886676" y="2969064"/>
            <a:ext cx="4723923" cy="86394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715" y="0"/>
            <a:ext cx="13202920" cy="6671945"/>
            <a:chOff x="-9" y="0"/>
            <a:chExt cx="20792" cy="10507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9" y="0"/>
              <a:ext cx="1987" cy="1505"/>
              <a:chOff x="-5475" y="-61"/>
              <a:chExt cx="1261620" cy="955805"/>
            </a:xfrm>
          </p:grpSpPr>
          <p:sp>
            <p:nvSpPr>
              <p:cNvPr id="10" name="直角三角形 9"/>
              <p:cNvSpPr/>
              <p:nvPr>
                <p:custDataLst>
                  <p:tags r:id="rId4"/>
                </p:custDataLst>
              </p:nvPr>
            </p:nvSpPr>
            <p:spPr>
              <a:xfrm flipV="1">
                <a:off x="-5475" y="-1"/>
                <a:ext cx="1261620" cy="955745"/>
              </a:xfrm>
              <a:prstGeom prst="rtTriangle">
                <a:avLst/>
              </a:prstGeom>
              <a:solidFill>
                <a:schemeClr val="accent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直角三角形 10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-5475" y="-61"/>
                <a:ext cx="1103411" cy="83589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18349" y="8087"/>
              <a:ext cx="2434" cy="2420"/>
              <a:chOff x="11651622" y="5135282"/>
              <a:chExt cx="1545463" cy="1536385"/>
            </a:xfrm>
          </p:grpSpPr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2700000">
                <a:off x="11660700" y="5135282"/>
                <a:ext cx="1536385" cy="1536385"/>
              </a:xfrm>
              <a:custGeom>
                <a:avLst/>
                <a:gdLst>
                  <a:gd name="connsiteX0" fmla="*/ 0 w 1536385"/>
                  <a:gd name="connsiteY0" fmla="*/ 0 h 1536385"/>
                  <a:gd name="connsiteX1" fmla="*/ 1536385 w 1536385"/>
                  <a:gd name="connsiteY1" fmla="*/ 1536385 h 1536385"/>
                  <a:gd name="connsiteX2" fmla="*/ 0 w 1536385"/>
                  <a:gd name="connsiteY2" fmla="*/ 1536385 h 153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385" h="1536385">
                    <a:moveTo>
                      <a:pt x="0" y="0"/>
                    </a:moveTo>
                    <a:lnTo>
                      <a:pt x="1536385" y="1536385"/>
                    </a:lnTo>
                    <a:lnTo>
                      <a:pt x="0" y="1536385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 cstate="screen"/>
              <a:stretch>
                <a:fillRect/>
              </a:stretch>
            </p:blipFill>
            <p:spPr>
              <a:xfrm rot="5400000">
                <a:off x="11381315" y="563316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9105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642026" y="544749"/>
            <a:ext cx="3910519" cy="6313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638504" y="544749"/>
            <a:ext cx="3910519" cy="63132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760259" y="443230"/>
            <a:ext cx="676186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9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6.xml"/><Relationship Id="rId16" Type="http://schemas.openxmlformats.org/officeDocument/2006/relationships/themeOverride" Target="../theme/themeOverride1.xml"/><Relationship Id="rId15" Type="http://schemas.openxmlformats.org/officeDocument/2006/relationships/tags" Target="../tags/tag216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汇报人姓名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汇报人日期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048039" y="2292564"/>
            <a:ext cx="8097191" cy="1240214"/>
          </a:xfrm>
        </p:spPr>
        <p:txBody>
          <a:bodyPr>
            <a:normAutofit/>
          </a:bodyPr>
          <a:lstStyle/>
          <a:p>
            <a:r>
              <a:rPr lang="en-US" altLang="zh-CN" dirty="0"/>
              <a:t>AST</a:t>
            </a:r>
            <a:r>
              <a:rPr lang="zh-CN" altLang="en-US" dirty="0"/>
              <a:t>抽象语法树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02030" y="1110615"/>
            <a:ext cx="1111440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替换顶栈空字符为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，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8020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264223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77850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77850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9" name="椭圆 18"/>
          <p:cNvSpPr/>
          <p:nvPr/>
        </p:nvSpPr>
        <p:spPr>
          <a:xfrm>
            <a:off x="9344660" y="406971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20" name="椭圆 19"/>
          <p:cNvSpPr/>
          <p:nvPr/>
        </p:nvSpPr>
        <p:spPr>
          <a:xfrm>
            <a:off x="10201275" y="411797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10221595" y="424815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691705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02030" y="1110615"/>
            <a:ext cx="1111440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次，替换顶栈</a:t>
            </a:r>
            <a:endParaRPr lang="en-US" altLang="zh-CN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0995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77850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77850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8" name="矩形 17"/>
          <p:cNvSpPr/>
          <p:nvPr/>
        </p:nvSpPr>
        <p:spPr>
          <a:xfrm>
            <a:off x="813244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60818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81075" y="1110615"/>
            <a:ext cx="1111440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入数字栈，空字符串入字母栈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d</a:t>
            </a:r>
            <a:r>
              <a:rPr lang="zh-CN" altLang="en-US" sz="2400" dirty="0">
                <a:sym typeface="+mn-ea"/>
              </a:rPr>
              <a:t>替换字母栈顶的空字符串为</a:t>
            </a:r>
            <a:r>
              <a:rPr lang="en-US" altLang="zh-CN" sz="2400" dirty="0">
                <a:sym typeface="+mn-ea"/>
              </a:rPr>
              <a:t>d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69405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264223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7" name="椭圆 6"/>
          <p:cNvSpPr/>
          <p:nvPr/>
        </p:nvSpPr>
        <p:spPr>
          <a:xfrm>
            <a:off x="11393805" y="407987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11393805" y="4377055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813244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60818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81075" y="1110615"/>
            <a:ext cx="111144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d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次，替换顶栈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8020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9069070" y="401320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ccc</a:t>
            </a:r>
            <a:r>
              <a:rPr lang="en-US" altLang="zh-CN">
                <a:sym typeface="+mn-ea"/>
              </a:rPr>
              <a:t>dddd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245985" y="401320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81075" y="1110615"/>
            <a:ext cx="111144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ddddd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次，替换顶栈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69405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11" name="矩形 10"/>
          <p:cNvSpPr/>
          <p:nvPr/>
        </p:nvSpPr>
        <p:spPr>
          <a:xfrm>
            <a:off x="7245985" y="4013200"/>
            <a:ext cx="371983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+mn-ea"/>
              </a:rPr>
              <a:t>bbbcccddddcccdddd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81075" y="1110615"/>
            <a:ext cx="1111440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ddddd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次，替换顶栈</a:t>
            </a:r>
            <a:endParaRPr lang="en-US" altLang="zh-CN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69405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78270" y="4128770"/>
            <a:ext cx="571373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abbbcccddddcccddddabbbcccddddcccdddd</a:t>
            </a:r>
            <a:endParaRPr lang="en-US" altLang="zh-CN"/>
          </a:p>
          <a:p>
            <a:pPr algn="ctr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/>
          <p:cNvSpPr txBox="1"/>
          <p:nvPr>
            <p:custDataLst>
              <p:tags r:id="rId1"/>
            </p:custDataLst>
          </p:nvPr>
        </p:nvSpPr>
        <p:spPr>
          <a:xfrm>
            <a:off x="6616298" y="1494233"/>
            <a:ext cx="52770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zh-CN" altLang="en-US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TextBox 2"/>
          <p:cNvSpPr txBox="1"/>
          <p:nvPr>
            <p:custDataLst>
              <p:tags r:id="rId2"/>
            </p:custDataLst>
          </p:nvPr>
        </p:nvSpPr>
        <p:spPr>
          <a:xfrm>
            <a:off x="7639457" y="1795050"/>
            <a:ext cx="3768686" cy="3749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单击此处添加文本具体内容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flipH="1">
            <a:off x="7264367" y="1982510"/>
            <a:ext cx="162220" cy="162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kumimoji="1" lang="zh-CN" altLang="en-US">
              <a:solidFill>
                <a:srgbClr val="552B27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2"/>
          <p:cNvSpPr txBox="1"/>
          <p:nvPr>
            <p:custDataLst>
              <p:tags r:id="rId4"/>
            </p:custDataLst>
          </p:nvPr>
        </p:nvSpPr>
        <p:spPr>
          <a:xfrm>
            <a:off x="6616298" y="2713422"/>
            <a:ext cx="52770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2"/>
          <p:cNvSpPr txBox="1"/>
          <p:nvPr>
            <p:custDataLst>
              <p:tags r:id="rId5"/>
            </p:custDataLst>
          </p:nvPr>
        </p:nvSpPr>
        <p:spPr>
          <a:xfrm>
            <a:off x="7639457" y="3014239"/>
            <a:ext cx="3768686" cy="3749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单击此处添加文本具体内容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 flipH="1">
            <a:off x="7264367" y="3201699"/>
            <a:ext cx="162220" cy="162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kumimoji="1"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2"/>
          <p:cNvSpPr txBox="1"/>
          <p:nvPr>
            <p:custDataLst>
              <p:tags r:id="rId7"/>
            </p:custDataLst>
          </p:nvPr>
        </p:nvSpPr>
        <p:spPr>
          <a:xfrm>
            <a:off x="6616298" y="3933098"/>
            <a:ext cx="52770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TextBox 2"/>
          <p:cNvSpPr txBox="1"/>
          <p:nvPr>
            <p:custDataLst>
              <p:tags r:id="rId8"/>
            </p:custDataLst>
          </p:nvPr>
        </p:nvSpPr>
        <p:spPr>
          <a:xfrm>
            <a:off x="7639457" y="4233915"/>
            <a:ext cx="3768686" cy="3749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单击此处添加文本具体内容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 flipH="1">
            <a:off x="7264367" y="4421375"/>
            <a:ext cx="162220" cy="162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kumimoji="1"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2"/>
          <p:cNvSpPr txBox="1"/>
          <p:nvPr>
            <p:custDataLst>
              <p:tags r:id="rId10"/>
            </p:custDataLst>
          </p:nvPr>
        </p:nvSpPr>
        <p:spPr>
          <a:xfrm>
            <a:off x="6616298" y="5115131"/>
            <a:ext cx="527709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TextBox 2"/>
          <p:cNvSpPr txBox="1"/>
          <p:nvPr>
            <p:custDataLst>
              <p:tags r:id="rId11"/>
            </p:custDataLst>
          </p:nvPr>
        </p:nvSpPr>
        <p:spPr>
          <a:xfrm>
            <a:off x="7639457" y="5415948"/>
            <a:ext cx="3768686" cy="374919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单击此处添加文本具体内容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12"/>
            </p:custDataLst>
          </p:nvPr>
        </p:nvSpPr>
        <p:spPr>
          <a:xfrm flipH="1">
            <a:off x="7264367" y="5603408"/>
            <a:ext cx="162220" cy="162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kumimoji="1"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TextBox 2"/>
          <p:cNvSpPr txBox="1"/>
          <p:nvPr>
            <p:custDataLst>
              <p:tags r:id="rId13"/>
            </p:custDataLst>
          </p:nvPr>
        </p:nvSpPr>
        <p:spPr>
          <a:xfrm>
            <a:off x="3270545" y="2150347"/>
            <a:ext cx="1910997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20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2"/>
          <p:cNvSpPr txBox="1"/>
          <p:nvPr>
            <p:custDataLst>
              <p:tags r:id="rId14"/>
            </p:custDataLst>
          </p:nvPr>
        </p:nvSpPr>
        <p:spPr>
          <a:xfrm>
            <a:off x="3270546" y="958477"/>
            <a:ext cx="1910997" cy="1107996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6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+mn-lt"/>
              </a:rPr>
              <a:t>目录</a:t>
            </a:r>
            <a:endParaRPr lang="zh-CN" altLang="en-US" sz="66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一、算法知识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olidFill>
                  <a:srgbClr val="000000"/>
                </a:solidFill>
                <a:sym typeface="+mn-ea"/>
              </a:rPr>
              <a:t>利用“栈”的题目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76960" y="1564640"/>
            <a:ext cx="11114405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sz="2400" dirty="0"/>
              <a:t>题目：</a:t>
            </a:r>
            <a:r>
              <a:rPr sz="2400" dirty="0"/>
              <a:t>2[1[a]3[b]2[3[c]4[d]]]</a:t>
            </a:r>
            <a:r>
              <a:rPr lang="zh-CN" sz="2400" dirty="0"/>
              <a:t>转化为abbbcccddddcccddddabbbcccddddcccdddd</a:t>
            </a:r>
            <a:endParaRPr 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endParaRPr 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sz="2400" dirty="0"/>
              <a:t>解析思路如下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en-US" altLang="zh-CN" sz="2400" dirty="0"/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4699635" y="3020060"/>
            <a:ext cx="6942455" cy="3604895"/>
            <a:chOff x="6162" y="5027"/>
            <a:chExt cx="10933" cy="5677"/>
          </a:xfrm>
        </p:grpSpPr>
        <p:sp>
          <p:nvSpPr>
            <p:cNvPr id="5" name="对角圆角矩形 4"/>
            <p:cNvSpPr/>
            <p:nvPr/>
          </p:nvSpPr>
          <p:spPr>
            <a:xfrm>
              <a:off x="6162" y="5027"/>
              <a:ext cx="10933" cy="5211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12065" marR="168910" indent="0">
                <a:lnSpc>
                  <a:spcPct val="150000"/>
                </a:lnSpc>
                <a:spcBef>
                  <a:spcPts val="100"/>
                </a:spcBef>
                <a:buFont typeface="Arial" panose="020B0604020202020204"/>
                <a:buNone/>
                <a:tabLst>
                  <a:tab pos="299085" algn="l"/>
                  <a:tab pos="299720" algn="l"/>
                </a:tabLst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62" y="5326"/>
              <a:ext cx="10933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/>
                <a:t>准备一个数字栈，一个字母栈，遍历每一个字符</a:t>
              </a:r>
              <a:endParaRPr lang="zh-CN" altLang="en-US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ym typeface="+mn-ea"/>
                </a:rPr>
                <a:t>如果这个字符是数字，就把数字压栈，把空字符串压栈</a:t>
              </a:r>
              <a:endParaRPr lang="en-US" altLang="zh-CN" dirty="0"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ym typeface="+mn-ea"/>
                </a:rPr>
                <a:t>如果这个字符是字母，就把空字符串替换为字母</a:t>
              </a:r>
              <a:endParaRPr lang="zh-CN" altLang="en-US" dirty="0"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ym typeface="+mn-ea"/>
                </a:rPr>
                <a:t>如果这个字符是</a:t>
              </a:r>
              <a:r>
                <a:rPr lang="en-US" altLang="zh-CN" dirty="0">
                  <a:sym typeface="+mn-ea"/>
                </a:rPr>
                <a:t>]</a:t>
              </a:r>
              <a:r>
                <a:rPr lang="zh-CN" altLang="en-US" dirty="0">
                  <a:sym typeface="+mn-ea"/>
                </a:rPr>
                <a:t>，就把数字弹出栈，把字母也弹栈，字母重复数字次数，替换到新的栈顶（新的栈顶是字母弹过一次之后的新栈顶）</a:t>
              </a:r>
              <a:endParaRPr lang="en-US" altLang="zh-CN" dirty="0"/>
            </a:p>
            <a:p>
              <a:pPr marL="285750" indent="-285750"/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olidFill>
                  <a:srgbClr val="000000"/>
                </a:solidFill>
                <a:sym typeface="+mn-ea"/>
              </a:rPr>
              <a:t>利用“栈”的题目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76960" y="1564640"/>
            <a:ext cx="11114405" cy="395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sz="2400" dirty="0"/>
              <a:t>题目：</a:t>
            </a:r>
            <a:r>
              <a:rPr sz="2400" dirty="0"/>
              <a:t>2[1[a]3[b]2[3[c]4[d]]]</a:t>
            </a:r>
            <a:r>
              <a:rPr lang="zh-CN" sz="2400" dirty="0"/>
              <a:t>转化为abbbcccddddcccddddabbbcccddddcccdddd</a:t>
            </a:r>
            <a:endParaRPr 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endParaRPr 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sz="2400" dirty="0"/>
              <a:t>解析思路如下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299085" marR="168910" indent="-287020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dirty="0"/>
              <a:t>需要注意的是遇到</a:t>
            </a:r>
            <a:r>
              <a:rPr lang="en-US" altLang="zh-CN" sz="2400" dirty="0"/>
              <a:t>]</a:t>
            </a:r>
            <a:r>
              <a:rPr lang="zh-CN" altLang="en-US" sz="2400" dirty="0"/>
              <a:t>的时候，字母栈顶也是需要出栈的，重复</a:t>
            </a:r>
            <a:r>
              <a:rPr lang="en-US" altLang="zh-CN" sz="2400" dirty="0"/>
              <a:t>n</a:t>
            </a:r>
            <a:r>
              <a:rPr lang="zh-CN" altLang="en-US" sz="2400" dirty="0"/>
              <a:t>次之后需要拼接到的是新的字母栈顶</a:t>
            </a:r>
            <a:endParaRPr lang="en-US" altLang="zh-CN" sz="2400" dirty="0"/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en-US" altLang="zh-CN" sz="2400" dirty="0"/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77595" y="1553845"/>
            <a:ext cx="111144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537210" y="286321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0995" y="286321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字母栈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3721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6" name="椭圆 5"/>
          <p:cNvSpPr/>
          <p:nvPr/>
        </p:nvSpPr>
        <p:spPr>
          <a:xfrm>
            <a:off x="139382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7" name="椭圆 6"/>
          <p:cNvSpPr/>
          <p:nvPr/>
        </p:nvSpPr>
        <p:spPr>
          <a:xfrm>
            <a:off x="225044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310705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396367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1" name="心形 10"/>
          <p:cNvSpPr/>
          <p:nvPr/>
        </p:nvSpPr>
        <p:spPr>
          <a:xfrm>
            <a:off x="6963410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12" name="心形 11"/>
          <p:cNvSpPr/>
          <p:nvPr/>
        </p:nvSpPr>
        <p:spPr>
          <a:xfrm>
            <a:off x="782002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8676640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12825" y="1336040"/>
            <a:ext cx="11114405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sz="2400" dirty="0">
                <a:sym typeface="+mn-ea"/>
              </a:rPr>
              <a:t>遇到数字</a:t>
            </a:r>
            <a:r>
              <a:rPr lang="zh-CN" altLang="en-US" sz="2400" dirty="0">
                <a:sym typeface="+mn-ea"/>
              </a:rPr>
              <a:t>，入数字栈，字母栈中添加空字符串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直到遇到</a:t>
            </a:r>
            <a:r>
              <a:rPr lang="en-US" altLang="zh-CN" sz="2400" dirty="0">
                <a:sym typeface="+mn-ea"/>
              </a:rPr>
              <a:t>a,</a:t>
            </a:r>
            <a:r>
              <a:rPr lang="zh-CN" altLang="en-US" sz="2400" dirty="0">
                <a:sym typeface="+mn-ea"/>
              </a:rPr>
              <a:t>替换字母顶栈的空字符串为字母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37121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0995" y="3343910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363029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6" name="椭圆 5"/>
          <p:cNvSpPr/>
          <p:nvPr/>
        </p:nvSpPr>
        <p:spPr>
          <a:xfrm>
            <a:off x="1479550" y="360299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7" name="椭圆 6"/>
          <p:cNvSpPr/>
          <p:nvPr/>
        </p:nvSpPr>
        <p:spPr>
          <a:xfrm>
            <a:off x="225044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310705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396367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2" name="心形 11"/>
          <p:cNvSpPr/>
          <p:nvPr/>
        </p:nvSpPr>
        <p:spPr>
          <a:xfrm>
            <a:off x="782002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8676640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26" name="椭圆 25"/>
          <p:cNvSpPr/>
          <p:nvPr/>
        </p:nvSpPr>
        <p:spPr>
          <a:xfrm>
            <a:off x="6769735" y="341693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31" name="椭圆 30"/>
          <p:cNvSpPr/>
          <p:nvPr/>
        </p:nvSpPr>
        <p:spPr>
          <a:xfrm>
            <a:off x="7604125" y="341693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11" name="心形 10"/>
          <p:cNvSpPr/>
          <p:nvPr/>
        </p:nvSpPr>
        <p:spPr>
          <a:xfrm>
            <a:off x="7604125" y="370586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a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02030" y="1313815"/>
            <a:ext cx="1111440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遇到</a:t>
            </a:r>
            <a:r>
              <a:rPr lang="en-US" altLang="zh-CN" sz="2400" dirty="0">
                <a:sym typeface="+mn-ea"/>
              </a:rPr>
              <a:t>]</a:t>
            </a:r>
            <a:r>
              <a:rPr lang="zh-CN" altLang="en-US" sz="2400" dirty="0">
                <a:sym typeface="+mn-ea"/>
              </a:rPr>
              <a:t>，数字顶栈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出站，字母顶栈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出站，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次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替换新的字母栈顶</a:t>
            </a:r>
            <a:r>
              <a:rPr lang="en-US" altLang="zh-CN" sz="2400" dirty="0">
                <a:sym typeface="+mn-ea"/>
              </a:rPr>
              <a:t>“”</a:t>
            </a:r>
            <a:endParaRPr lang="en-US" altLang="zh-CN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37121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90995" y="3360420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363029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7" name="椭圆 6"/>
          <p:cNvSpPr/>
          <p:nvPr/>
        </p:nvSpPr>
        <p:spPr>
          <a:xfrm>
            <a:off x="1743710" y="363029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310705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3963670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29082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8676640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29082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6917055" y="360299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8186420" y="344233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12" name="心形 11"/>
          <p:cNvSpPr/>
          <p:nvPr/>
        </p:nvSpPr>
        <p:spPr>
          <a:xfrm>
            <a:off x="8186420" y="3630295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>
                <a:sym typeface="+mn-ea"/>
              </a:rPr>
              <a:t>准备工作</a:t>
            </a:r>
            <a:endParaRPr b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002030" y="1110615"/>
            <a:ext cx="11114405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sz="2400" dirty="0">
                <a:sym typeface="+mn-ea"/>
              </a:rPr>
              <a:t>2[1[a]3[b]2[3[c]4[d]]]</a:t>
            </a:r>
            <a:endParaRPr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zh-CN" altLang="en-US" sz="2400" dirty="0">
                <a:sym typeface="+mn-ea"/>
              </a:rPr>
              <a:t>继续后面的，直到遇到</a:t>
            </a:r>
            <a:r>
              <a:rPr lang="en-US" altLang="zh-CN" sz="2400" dirty="0">
                <a:sym typeface="+mn-ea"/>
              </a:rPr>
              <a:t>],b</a:t>
            </a:r>
            <a:r>
              <a:rPr lang="zh-CN" altLang="en-US" sz="2400" dirty="0">
                <a:sym typeface="+mn-ea"/>
              </a:rPr>
              <a:t>重复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次，</a:t>
            </a:r>
            <a:r>
              <a:rPr lang="en-US" altLang="zh-CN" sz="2400" dirty="0">
                <a:sym typeface="+mn-ea"/>
              </a:rPr>
              <a:t>bbb</a:t>
            </a:r>
            <a:r>
              <a:rPr lang="zh-CN" altLang="en-US" sz="2400" dirty="0">
                <a:sym typeface="+mn-ea"/>
              </a:rPr>
              <a:t>替换顶栈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入数字栈，空字符串入字母栈，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入数字栈，空字符串入字母栈，</a:t>
            </a:r>
            <a:endParaRPr lang="zh-CN" altLang="en-US" sz="2400" dirty="0">
              <a:sym typeface="+mn-ea"/>
            </a:endParaRPr>
          </a:p>
          <a:p>
            <a:pPr marL="12065" marR="168910" indent="0">
              <a:lnSpc>
                <a:spcPct val="150000"/>
              </a:lnSpc>
              <a:spcBef>
                <a:spcPts val="100"/>
              </a:spcBef>
              <a:buFont typeface="Arial" panose="020B0604020202020204"/>
              <a:buNone/>
              <a:tabLst>
                <a:tab pos="299085" algn="l"/>
                <a:tab pos="299720" algn="l"/>
              </a:tabLst>
            </a:pPr>
            <a:endParaRPr lang="zh-CN" altLang="en-US" sz="2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21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80200" y="3858895"/>
            <a:ext cx="5184775" cy="1186180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2580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8" name="椭圆 7"/>
          <p:cNvSpPr/>
          <p:nvPr/>
        </p:nvSpPr>
        <p:spPr>
          <a:xfrm>
            <a:off x="1684020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9" name="椭圆 8"/>
          <p:cNvSpPr/>
          <p:nvPr/>
        </p:nvSpPr>
        <p:spPr>
          <a:xfrm>
            <a:off x="2642235" y="4117975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10" name="椭圆 9"/>
          <p:cNvSpPr/>
          <p:nvPr/>
        </p:nvSpPr>
        <p:spPr>
          <a:xfrm>
            <a:off x="4820285" y="5778500"/>
            <a:ext cx="668020" cy="668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15" name="心形 14"/>
          <p:cNvSpPr/>
          <p:nvPr/>
        </p:nvSpPr>
        <p:spPr>
          <a:xfrm>
            <a:off x="8676640" y="577850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</a:t>
            </a:r>
            <a:endParaRPr lang="en-US" altLang="zh-CN" b="1"/>
          </a:p>
        </p:txBody>
      </p:sp>
      <p:sp>
        <p:nvSpPr>
          <p:cNvPr id="16" name="心形 15"/>
          <p:cNvSpPr/>
          <p:nvPr/>
        </p:nvSpPr>
        <p:spPr>
          <a:xfrm>
            <a:off x="9533255" y="5778500"/>
            <a:ext cx="668020" cy="668020"/>
          </a:xfrm>
          <a:prstGeom prst="hear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6917055" y="4090670"/>
            <a:ext cx="1046480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en-US" altLang="zh-CN">
                <a:sym typeface="+mn-ea"/>
              </a:rPr>
              <a:t>bbb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8514080" y="4069715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  <p:sp>
        <p:nvSpPr>
          <p:cNvPr id="20" name="椭圆 19"/>
          <p:cNvSpPr/>
          <p:nvPr/>
        </p:nvSpPr>
        <p:spPr>
          <a:xfrm>
            <a:off x="9388475" y="4090670"/>
            <a:ext cx="668020" cy="668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“”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SHOW_EDIT_AREA_INDICATION" val="0"/>
  <p:tag name="KSO_WM_TEMPLATE_THUMBS_INDEX" val="1、4、7、8、10、11、12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3_1*b*2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姓名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3_1*b*3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日期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3_1*a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简约工作汇报模板"/>
</p:tagLst>
</file>

<file path=ppt/tags/tag201.xml><?xml version="1.0" encoding="utf-8"?>
<p:tagLst xmlns:p="http://schemas.openxmlformats.org/presentationml/2006/main">
  <p:tag name="KSO_WM_TEMPLATE_THUMBS_INDEX" val="1、4、7、8、10、11、12、13、15"/>
  <p:tag name="KSO_WM_SLIDE_ID" val="custom202025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  <p:tag name="KSO_WM_SLIDE_LAYOUT" val="a_b"/>
  <p:tag name="KSO_WM_SLIDE_LAYOUT_CNT" val="1_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3_4*l_h_i*1_1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3_4*l_h_f*1_1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3_4*l_h_i*1_1_2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3_4*l_h_i*1_2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3_4*l_h_f*1_2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3_4*l_h_i*1_2_2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3_4*l_h_i*1_3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3_4*l_h_f*1_3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3_4*l_h_i*1_3_2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43_4*l_h_i*1_4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543_4*l_h_f*1_4_1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43_4*l_h_i*1_4_2"/>
  <p:tag name="KSO_WM_TEMPLATE_CATEGORY" val="custom"/>
  <p:tag name="KSO_WM_TEMPLATE_INDEX" val="2020254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3_4*b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3_4*a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SLIDE_ID" val="custom2020254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3"/>
  <p:tag name="KSO_WM_SLIDE_LAYOUT" val="a_b_l"/>
  <p:tag name="KSO_WM_SLIDE_LAYOUT_CNT" val="1_1_1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FD865"/>
      </a:accent1>
      <a:accent2>
        <a:srgbClr val="DBE782"/>
      </a:accent2>
      <a:accent3>
        <a:srgbClr val="C2E3A3"/>
      </a:accent3>
      <a:accent4>
        <a:srgbClr val="A3E8C2"/>
      </a:accent4>
      <a:accent5>
        <a:srgbClr val="84ECE0"/>
      </a:accent5>
      <a:accent6>
        <a:srgbClr val="65F2FF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5">
    <a:dk1>
      <a:srgbClr val="000000"/>
    </a:dk1>
    <a:lt1>
      <a:srgbClr val="FFFFFF"/>
    </a:lt1>
    <a:dk2>
      <a:srgbClr val="F2F2F2"/>
    </a:dk2>
    <a:lt2>
      <a:srgbClr val="FFFFFF"/>
    </a:lt2>
    <a:accent1>
      <a:srgbClr val="FFD865"/>
    </a:accent1>
    <a:accent2>
      <a:srgbClr val="DBE782"/>
    </a:accent2>
    <a:accent3>
      <a:srgbClr val="C2E3A3"/>
    </a:accent3>
    <a:accent4>
      <a:srgbClr val="A3E8C2"/>
    </a:accent4>
    <a:accent5>
      <a:srgbClr val="84ECE0"/>
    </a:accent5>
    <a:accent6>
      <a:srgbClr val="65F2FF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宽屏</PresentationFormat>
  <Paragraphs>255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</vt:lpstr>
      <vt:lpstr>Consolas</vt:lpstr>
      <vt:lpstr>Consolas</vt:lpstr>
      <vt:lpstr>Arial Unicode MS</vt:lpstr>
      <vt:lpstr>Calibri</vt:lpstr>
      <vt:lpstr>等线</vt:lpstr>
      <vt:lpstr>等线 Light</vt:lpstr>
      <vt:lpstr>1_Office 主题​​</vt:lpstr>
      <vt:lpstr>diff算法</vt:lpstr>
      <vt:lpstr>PowerPoint 演示文稿</vt:lpstr>
      <vt:lpstr>一、diff算法的简介</vt:lpstr>
      <vt:lpstr>利用“栈”的题目</vt:lpstr>
      <vt:lpstr>利用“栈”的题目</vt:lpstr>
      <vt:lpstr>diff算法的特性</vt:lpstr>
      <vt:lpstr>准备工作</vt:lpstr>
      <vt:lpstr>准备工作</vt:lpstr>
      <vt:lpstr>准备工作</vt:lpstr>
      <vt:lpstr>准备工作</vt:lpstr>
      <vt:lpstr>准备工作</vt:lpstr>
      <vt:lpstr>准备工作</vt:lpstr>
      <vt:lpstr>准备工作</vt:lpstr>
      <vt:lpstr>准备工作</vt:lpstr>
      <vt:lpstr>准备工作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康</dc:creator>
  <cp:lastModifiedBy>王金玉</cp:lastModifiedBy>
  <cp:revision>43</cp:revision>
  <dcterms:created xsi:type="dcterms:W3CDTF">2021-04-15T02:58:00Z</dcterms:created>
  <dcterms:modified xsi:type="dcterms:W3CDTF">2021-12-29T13:11:03Z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1A2FDC7B2EAA4B9190649518240C4742</vt:lpwstr>
  </property>
  <property fmtid="{D5CDD505-2E9C-101B-9397-08002B2CF9AE}" pid="3" name="KSOProductBuildVer">
    <vt:lpwstr>2052-11.1.0.11045</vt:lpwstr>
  </property>
</Properties>
</file>