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  <p:sldMasterId id="2147483662" r:id="rId4"/>
    <p:sldMasterId id="2147483669" r:id="rId5"/>
    <p:sldMasterId id="2147483676" r:id="rId6"/>
    <p:sldMasterId id="2147483683" r:id="rId7"/>
    <p:sldMasterId id="2147483690" r:id="rId8"/>
    <p:sldMasterId id="2147483697" r:id="rId9"/>
    <p:sldMasterId id="2147483704" r:id="rId10"/>
    <p:sldMasterId id="2147483711" r:id="rId11"/>
    <p:sldMasterId id="2147483718" r:id="rId12"/>
    <p:sldMasterId id="2147483725" r:id="rId13"/>
    <p:sldMasterId id="2147483732" r:id="rId14"/>
    <p:sldMasterId id="2147483739" r:id="rId15"/>
  </p:sldMasterIdLst>
  <p:notesMasterIdLst>
    <p:notesMasterId r:id="rId17"/>
  </p:notesMasterIdLst>
  <p:sldIdLst>
    <p:sldId id="256" r:id="rId16"/>
    <p:sldId id="257" r:id="rId18"/>
    <p:sldId id="258" r:id="rId19"/>
    <p:sldId id="259" r:id="rId20"/>
    <p:sldId id="263" r:id="rId21"/>
    <p:sldId id="264" r:id="rId22"/>
    <p:sldId id="260" r:id="rId23"/>
    <p:sldId id="261" r:id="rId24"/>
    <p:sldId id="266" r:id="rId25"/>
    <p:sldId id="265" r:id="rId26"/>
    <p:sldId id="267" r:id="rId27"/>
    <p:sldId id="268" r:id="rId28"/>
    <p:sldId id="269" r:id="rId29"/>
    <p:sldId id="270" r:id="rId30"/>
    <p:sldId id="278" r:id="rId31"/>
    <p:sldId id="271" r:id="rId32"/>
    <p:sldId id="272" r:id="rId33"/>
    <p:sldId id="281" r:id="rId34"/>
    <p:sldId id="282" r:id="rId35"/>
    <p:sldId id="276" r:id="rId36"/>
    <p:sldId id="277" r:id="rId37"/>
    <p:sldId id="287" r:id="rId38"/>
    <p:sldId id="280" r:id="rId39"/>
    <p:sldId id="262" r:id="rId40"/>
  </p:sldIdLst>
  <p:sldSz cx="9144000" cy="5143500"/>
  <p:notesSz cx="5143500" cy="9144000"/>
  <p:custDataLst>
    <p:tags r:id="rId4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5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2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Prometheus </a:t>
            </a:r>
            <a:r>
              <a:rPr lang="zh-CN" altLang="en-US" dirty="0"/>
              <a:t>可以独立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white_printed_misplaced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7" Type="http://schemas.openxmlformats.org/officeDocument/2006/relationships/theme" Target="../theme/theme10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7" Type="http://schemas.openxmlformats.org/officeDocument/2006/relationships/theme" Target="../theme/theme12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_rels/slideMaster13.xml.rels><?xml version="1.0" encoding="UTF-8" standalone="yes"?>
<Relationships xmlns="http://schemas.openxmlformats.org/package/2006/relationships"><Relationship Id="rId7" Type="http://schemas.openxmlformats.org/officeDocument/2006/relationships/theme" Target="../theme/theme1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/Relationships>
</file>

<file path=ppt/slideMasters/_rels/slideMaster14.xml.rels><?xml version="1.0" encoding="UTF-8" standalone="yes"?>
<Relationships xmlns="http://schemas.openxmlformats.org/package/2006/relationships"><Relationship Id="rId7" Type="http://schemas.openxmlformats.org/officeDocument/2006/relationships/theme" Target="../theme/theme14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7" Type="http://schemas.openxmlformats.org/officeDocument/2006/relationships/theme" Target="../theme/theme8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9.xml.rels><?xml version="1.0" encoding="UTF-8" standalone="yes"?>
<Relationships xmlns="http://schemas.openxmlformats.org/package/2006/relationships"><Relationship Id="rId7" Type="http://schemas.openxmlformats.org/officeDocument/2006/relationships/theme" Target="../theme/theme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4.png"/><Relationship Id="rId3" Type="http://schemas.openxmlformats.org/officeDocument/2006/relationships/tags" Target="../tags/tag2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1.xml"/><Relationship Id="rId2" Type="http://schemas.openxmlformats.org/officeDocument/2006/relationships/image" Target="../media/image18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9.xml"/><Relationship Id="rId2" Type="http://schemas.openxmlformats.org/officeDocument/2006/relationships/image" Target="../media/image19.png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5.xml"/><Relationship Id="rId1" Type="http://schemas.openxmlformats.org/officeDocument/2006/relationships/hyperlink" Target="http://192.168.20.204:31100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7.xml"/><Relationship Id="rId3" Type="http://schemas.openxmlformats.org/officeDocument/2006/relationships/hyperlink" Target="https://docs.nvidia.com/datacenter/cloud-native/gpu-telemetry/latest/integrating-telemetry-kubernetes.html" TargetMode="External"/><Relationship Id="rId2" Type="http://schemas.openxmlformats.org/officeDocument/2006/relationships/hyperlink" Target="https://github.com/prometheus/client_golang" TargetMode="External"/><Relationship Id="rId1" Type="http://schemas.openxmlformats.org/officeDocument/2006/relationships/hyperlink" Target="https://yunlzheng.gitbook.io/prometheus-book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28775" y="1157288"/>
            <a:ext cx="6106478" cy="1081088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Prometheus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3238500" y="4090988"/>
            <a:ext cx="2671763" cy="276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周书颉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1804988" y="642938"/>
            <a:ext cx="1766888" cy="276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2023-12-18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207581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233045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Metric </a:t>
            </a:r>
            <a:r>
              <a:rPr lang="zh-CN" alt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类型</a:t>
            </a:r>
            <a:endParaRPr lang="zh-CN" alt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62000" y="552450"/>
            <a:ext cx="7611110" cy="22682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Counter（计数器）：一种累加的 metric，典型的应用如：请求的个数，结束的任务数， 出现的错误数等等。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Gauge（仪表盘）：数据是一个瞬时值，如果当前内存用量，它随着时间而变化。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Histogram（直方图）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、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Summary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（摘要）</a:t>
            </a: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：主用用于统计和分析样本的分布情况。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0620" y="2820670"/>
            <a:ext cx="4026535" cy="1189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1790" y="4191635"/>
            <a:ext cx="8430895" cy="572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70370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233045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PromQL</a:t>
            </a:r>
            <a:endParaRPr 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62000" y="552450"/>
            <a:ext cx="7611110" cy="12261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PromQL 是 Prometheus 内置的数据查询语言，提供对时间序列数据丰富的查询，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支持</a:t>
            </a: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聚合以及逻辑运算能力。在Prometheus的日常应用，包括数据查询、可视化、告警处理当中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广泛应用</a:t>
            </a: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73225"/>
            <a:ext cx="7889240" cy="3255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863" y="933450"/>
            <a:ext cx="14144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000000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85888" y="2266950"/>
            <a:ext cx="6511290" cy="12382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Exporter</a:t>
            </a:r>
            <a:endParaRPr lang="en-US" sz="42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66687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17583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Exporter</a:t>
            </a:r>
            <a:endParaRPr 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860425"/>
            <a:ext cx="7527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广义上讲所有可以向 Prometheus 提供监控样本数据的程序都可以被称为一个 Exporter。而 Exporter 的一个实例称为 target，如下所示，Prometheus 通过</a:t>
            </a:r>
            <a:r>
              <a:rPr lang="en-US" sz="16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轮询</a:t>
            </a: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的方式定期从这些 target 中获取样本数据: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pic>
        <p:nvPicPr>
          <p:cNvPr id="7" name="图片 6" descr="expor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302510"/>
            <a:ext cx="6080760" cy="1517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66687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17583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Exporter</a:t>
            </a:r>
            <a:endParaRPr 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52450"/>
            <a:ext cx="7515860" cy="3353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根据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Exporter 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的运行方式，可以分为：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可以独立使用的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：以 Node Exporter 为例，由于操作系统本身并不直接支持Prometheus，同时用户也无法通过直接从操作系统层面上提供对Prometheus的支持。因此，用户只能通过独立运行一个程序的方式，通过操作系统提供的相关接口，将系统的运行状态数据转换为可供Prometheus读取的监控数据。</a:t>
            </a:r>
            <a:endParaRPr lang="zh-CN" alt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369695"/>
            <a:ext cx="7266305" cy="356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66687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17583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Exporter</a:t>
            </a:r>
            <a:endParaRPr 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52450"/>
            <a:ext cx="7515860" cy="3353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根据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Exporter 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的运行方式，可以分为：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集成到应用中的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：有些开源项目如 Kubernetes，ETCD 等直接在代码中使用了 Prometheus 的 Client Library，提供了对 Prometheus 的直接支持。这种方式打破的监控的界限，让应用程序可以直接将内部的运行状态暴露给 Prometheus。</a:t>
            </a:r>
            <a:endParaRPr lang="zh-CN" alt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055" y="1378585"/>
            <a:ext cx="7248525" cy="355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863" y="933450"/>
            <a:ext cx="14144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000000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85888" y="2266950"/>
            <a:ext cx="6511290" cy="12382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监控</a:t>
            </a:r>
            <a:r>
              <a:rPr lang="en-US" altLang="zh-CN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</a:t>
            </a:r>
            <a:r>
              <a:rPr lang="en-US" altLang="zh-CN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Kubernetes</a:t>
            </a:r>
            <a:endParaRPr lang="en-US" altLang="zh-CN" sz="42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647190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202311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监控</a:t>
            </a:r>
            <a:r>
              <a:rPr lang="en-US" altLang="zh-CN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</a:t>
            </a:r>
            <a:r>
              <a:rPr lang="en-US" altLang="zh-CN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K8s</a:t>
            </a:r>
            <a:endParaRPr lang="en-US" altLang="zh-CN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52450"/>
            <a:ext cx="7515860" cy="3353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在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K8s 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里面，资源是动态变化的，因此对于监控系统而言就意味着没有了一个固定的监控目标，所有的监控对象都在动态变化。</a:t>
            </a:r>
            <a:endParaRPr lang="zh-CN" alt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indent="0">
              <a:lnSpc>
                <a:spcPct val="150000"/>
              </a:lnSpc>
              <a:buClrTx/>
              <a:buSzTx/>
              <a:buFontTx/>
              <a:buNone/>
            </a:pPr>
            <a:endParaRPr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indent="0">
              <a:lnSpc>
                <a:spcPct val="150000"/>
              </a:lnSpc>
              <a:buClrTx/>
              <a:buSzTx/>
              <a:buFontTx/>
              <a:buNone/>
            </a:pPr>
            <a:r>
              <a:rPr 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对此，</a:t>
            </a:r>
            <a:r>
              <a:rPr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Prometheus</a:t>
            </a: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这种基于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pull 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模式的监控系统的解决方案是引入一个中间代理层（服务注册中心）这个代理人掌握着当前所有监控目标的访问信息，Prometheus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只需要向这个代理人询问有哪些监控目标即可， 这种模式被称为</a:t>
            </a:r>
            <a:r>
              <a:rPr lang="zh-CN" altLang="en-US" sz="16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服务发现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。</a:t>
            </a:r>
            <a:endParaRPr lang="zh-CN" alt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indent="0">
              <a:lnSpc>
                <a:spcPct val="150000"/>
              </a:lnSpc>
              <a:buClrTx/>
              <a:buSzTx/>
              <a:buFontTx/>
              <a:buNone/>
            </a:pPr>
            <a:endParaRPr lang="zh-CN" alt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indent="0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在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K8s 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中这个中间代理就是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API Server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。</a:t>
            </a:r>
            <a:endParaRPr lang="zh-CN" alt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21885" y="2865755"/>
            <a:ext cx="3070860" cy="1874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863" y="933450"/>
            <a:ext cx="14144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000000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85888" y="2266950"/>
            <a:ext cx="6511290" cy="12382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部署</a:t>
            </a:r>
            <a:r>
              <a:rPr lang="zh-CN" altLang="en-US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流程</a:t>
            </a:r>
            <a:endParaRPr lang="zh-CN" altLang="en-US" sz="42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647190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16471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部署</a:t>
            </a:r>
            <a:r>
              <a:rPr lang="zh-CN" alt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流程</a:t>
            </a:r>
            <a:endParaRPr lang="zh-CN" alt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52450"/>
            <a:ext cx="7515860" cy="3353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👉</a:t>
            </a:r>
            <a:r>
              <a:rPr lang="en-US" altLang="zh-CN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pdf</a:t>
            </a:r>
            <a:endParaRPr lang="en-US" altLang="zh-CN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657225"/>
            <a:ext cx="3109913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 CONTENTS </a:t>
            </a:r>
            <a:endParaRPr lang="en-US" sz="3840" dirty="0"/>
          </a:p>
        </p:txBody>
      </p:sp>
      <p:sp>
        <p:nvSpPr>
          <p:cNvPr id="3" name="Text 1"/>
          <p:cNvSpPr/>
          <p:nvPr/>
        </p:nvSpPr>
        <p:spPr>
          <a:xfrm>
            <a:off x="1524000" y="1619250"/>
            <a:ext cx="6353175" cy="29956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750" dirty="0">
                <a:solidFill>
                  <a:srgbClr val="646464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Architecture</a:t>
            </a:r>
            <a:endParaRPr lang="en-US" sz="1750" dirty="0">
              <a:solidFill>
                <a:srgbClr val="646464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646464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PromQL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646464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Exporter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646464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监控 Kubernetes</a:t>
            </a:r>
            <a:endParaRPr lang="en-US" sz="1750" dirty="0">
              <a:solidFill>
                <a:srgbClr val="646464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750" dirty="0">
                <a:solidFill>
                  <a:srgbClr val="646464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部署流程</a:t>
            </a:r>
            <a:endParaRPr lang="en-US" sz="1750" dirty="0">
              <a:solidFill>
                <a:srgbClr val="646464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646464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可视化</a:t>
            </a:r>
            <a:endParaRPr lang="en-US" sz="175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863" y="933450"/>
            <a:ext cx="14144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000000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85888" y="2266950"/>
            <a:ext cx="6511290" cy="12382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可视化</a:t>
            </a:r>
            <a:endParaRPr lang="zh-CN" altLang="en-US" sz="42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383030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202311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可视化</a:t>
            </a:r>
            <a:endParaRPr lang="zh-CN" alt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52450"/>
            <a:ext cx="7515860" cy="3353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Grafana：</a:t>
            </a:r>
            <a:r>
              <a:rPr lang="en-US" sz="16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hlinkClick r:id="rId1"/>
              </a:rPr>
              <a:t>http://192.168.20.204:31100/</a:t>
            </a:r>
            <a:endParaRPr lang="en-US" sz="16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hlinkClick r:id="rId1"/>
            </a:endParaRPr>
          </a:p>
          <a:p>
            <a:pPr indent="0" algn="l">
              <a:lnSpc>
                <a:spcPct val="150000"/>
              </a:lnSpc>
              <a:buClrTx/>
              <a:buSzTx/>
              <a:buFontTx/>
              <a:buNone/>
            </a:pPr>
            <a:endParaRPr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863" y="933450"/>
            <a:ext cx="14144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000000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07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85888" y="2266950"/>
            <a:ext cx="6511290" cy="12382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客户端库使用</a:t>
            </a:r>
            <a:r>
              <a:rPr lang="en-US" altLang="zh-CN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demo</a:t>
            </a:r>
            <a:endParaRPr lang="en-US" altLang="zh-CN" sz="42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714500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202311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参考</a:t>
            </a:r>
            <a:r>
              <a:rPr lang="zh-CN" alt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资料</a:t>
            </a:r>
            <a:endParaRPr lang="zh-CN" alt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52450"/>
            <a:ext cx="7515860" cy="3353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hlinkClick r:id="rId1" action="ppaction://hlinkfile"/>
              </a:rPr>
              <a:t>Prometheus-book</a:t>
            </a:r>
            <a:endParaRPr lang="en-US" sz="16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hlinkClick r:id="rId1" action="ppaction://hlinkfile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hlinkClick r:id="rId2" action="ppaction://hlinkfile"/>
              </a:rPr>
              <a:t>客户端库</a:t>
            </a:r>
            <a:endParaRPr lang="en-US" sz="16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hlinkClick r:id="rId2" action="ppaction://hlinkfile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hlinkClick r:id="rId3" action="ppaction://hlinkfile"/>
              </a:rPr>
              <a:t>DCGM Exporter</a:t>
            </a:r>
            <a:endParaRPr lang="en-US" sz="1600" b="1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646464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863" y="933450"/>
            <a:ext cx="14144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000000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85888" y="2266950"/>
            <a:ext cx="6511290" cy="12382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Architecture</a:t>
            </a:r>
            <a:endParaRPr lang="en-US" sz="4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224091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233743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Architecture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928995" y="709295"/>
            <a:ext cx="2770505" cy="4533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核心组件</a:t>
            </a:r>
            <a:r>
              <a:rPr lang="zh-CN" altLang="en-US" sz="168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：</a:t>
            </a:r>
            <a:endParaRPr lang="en-US" sz="1680" dirty="0"/>
          </a:p>
        </p:txBody>
      </p:sp>
      <p:pic>
        <p:nvPicPr>
          <p:cNvPr id="5" name="图片 4" descr="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709295"/>
            <a:ext cx="5166360" cy="3101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28995" y="1334135"/>
            <a:ext cx="2768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Prometheus Server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28995" y="1840865"/>
            <a:ext cx="2768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Exporters</a:t>
            </a:r>
            <a:endParaRPr lang="en-US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28995" y="2347595"/>
            <a:ext cx="2768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AlertManager</a:t>
            </a:r>
            <a:endParaRPr lang="en-US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28995" y="2854325"/>
            <a:ext cx="2768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PushGateway</a:t>
            </a:r>
            <a:endParaRPr lang="en-US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224091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233743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Architecture</a:t>
            </a:r>
            <a:endParaRPr lang="en-US" sz="2800" dirty="0"/>
          </a:p>
        </p:txBody>
      </p:sp>
      <p:pic>
        <p:nvPicPr>
          <p:cNvPr id="5" name="图片 4" descr="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709295"/>
            <a:ext cx="4269105" cy="2563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4595" y="709295"/>
            <a:ext cx="2768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Prometheus Server</a:t>
            </a:r>
            <a:endParaRPr lang="en-US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4480" y="1216025"/>
            <a:ext cx="3463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Prometheus组件中的核心部分，负责实现对监控数据的获取，存储以及查询。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1105" y="2414905"/>
            <a:ext cx="2768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Jobs / Exporter</a:t>
            </a: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s</a:t>
            </a:r>
            <a:endParaRPr lang="en-US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4480" y="2921635"/>
            <a:ext cx="346392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Exporter将监控数据采集的端点通过HTTP服务的形式暴露给Prometheus Server。</a:t>
            </a:r>
            <a:endParaRPr lang="en-US" sz="14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" grpId="1"/>
      <p:bldP spid="8" grpId="1"/>
      <p:bldP spid="6" grpId="0"/>
      <p:bldP spid="11" grpId="0"/>
      <p:bldP spid="6" grpId="1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224091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233743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Architecture</a:t>
            </a:r>
            <a:endParaRPr lang="en-US" sz="2800" dirty="0"/>
          </a:p>
        </p:txBody>
      </p:sp>
      <p:pic>
        <p:nvPicPr>
          <p:cNvPr id="5" name="图片 4" descr="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709295"/>
            <a:ext cx="4269105" cy="2563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4595" y="709295"/>
            <a:ext cx="2768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AlertManager</a:t>
            </a:r>
            <a:endParaRPr lang="en-US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4480" y="1216025"/>
            <a:ext cx="3463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在Prometheus Server中支持基于PromQL创建告警规则，而告警的处理流程则由AlertManager进行管理。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1105" y="2414905"/>
            <a:ext cx="2768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PushGateway</a:t>
            </a:r>
            <a:endParaRPr lang="en-US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4480" y="2921635"/>
            <a:ext cx="3463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短期的 job 可能在 Prometheus 来 pull 之前就消失了。</a:t>
            </a:r>
            <a:r>
              <a:rPr lang="zh-CN" alt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为此，这些</a:t>
            </a: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  <a:sym typeface="+mn-ea"/>
              </a:rPr>
              <a:t> jobs 可以直接向 Prometheus server 端推送它们的 metrics。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" grpId="1"/>
      <p:bldP spid="8" grpId="1"/>
      <p:bldP spid="6" grpId="0"/>
      <p:bldP spid="11" grpId="0"/>
      <p:bldP spid="6" grpId="1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863" y="933450"/>
            <a:ext cx="14144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000000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85888" y="2266950"/>
            <a:ext cx="6511290" cy="12382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PromQL</a:t>
            </a:r>
            <a:endParaRPr lang="en-US" sz="4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66687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17583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数据模型</a:t>
            </a:r>
            <a:endParaRPr 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52450"/>
            <a:ext cx="7515860" cy="1203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Prometheus 存储的所有数据都是时间序列数据（Time Serie Data，简称时序数据）。时序数据是具有时间戳的数据流，该数据流属于某个度量指标（Metric）和该度量指标下的标签集（Labelset）。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pic>
        <p:nvPicPr>
          <p:cNvPr id="6" name="图片 5" descr="TS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755775"/>
            <a:ext cx="5733415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0"/>
            <a:ext cx="1666875" cy="5524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762000" y="0"/>
            <a:ext cx="175831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数据模型</a:t>
            </a:r>
            <a:endParaRPr lang="en-US" sz="28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3053715"/>
            <a:ext cx="7515860" cy="1564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每个 Metric name 表示一类指标，他们可以携带不同的Labels，每个Metric name + Label 组合成代表了一条时间序列的数据。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timestamp(时间戳)：数据点的时间，表示数据记录的时间。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Noto Sans SC" panose="020B0500000000000000" pitchFamily="34" charset="-120"/>
              </a:rPr>
              <a:t>Sample Value（采样值）：是时间序列在给定时间戳上的测量值</a:t>
            </a:r>
            <a:endParaRPr lang="en-US" sz="1600" dirty="0">
              <a:solidFill>
                <a:srgbClr val="383838"/>
              </a:solidFill>
              <a:latin typeface="Noto Sans SC" panose="020B0500000000000000" pitchFamily="34" charset="-122"/>
              <a:ea typeface="Noto Sans SC" panose="020B0500000000000000" pitchFamily="34" charset="-122"/>
              <a:cs typeface="Noto Sans SC" panose="020B0500000000000000" pitchFamily="34" charset="-120"/>
            </a:endParaRPr>
          </a:p>
        </p:txBody>
      </p:sp>
      <p:pic>
        <p:nvPicPr>
          <p:cNvPr id="6" name="图片 5" descr="TS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552450"/>
            <a:ext cx="5733415" cy="25012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zg0ZGU3ZWZjYjJmNmNlODBmMTg3MzIzNGYwY2ZmZD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WPS 演示</Application>
  <PresentationFormat>On-screen Show (16:9)</PresentationFormat>
  <Paragraphs>137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宋体</vt:lpstr>
      <vt:lpstr>Wingdings</vt:lpstr>
      <vt:lpstr>Noto Sans SC</vt:lpstr>
      <vt:lpstr>Noto Sans SC</vt:lpstr>
      <vt:lpstr>Calibri</vt:lpstr>
      <vt:lpstr>微软雅黑</vt:lpstr>
      <vt:lpstr>Arial Unicode MS</vt:lpstr>
      <vt:lpstr>等线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</dc:title>
  <dc:creator>周书颉</dc:creator>
  <cp:lastModifiedBy>pyPotato</cp:lastModifiedBy>
  <cp:revision>12</cp:revision>
  <dcterms:created xsi:type="dcterms:W3CDTF">2023-12-13T09:23:00Z</dcterms:created>
  <dcterms:modified xsi:type="dcterms:W3CDTF">2023-12-15T06:35:03Z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0F72AC613BB84E74B3A9D6B2FA199AFD_12</vt:lpwstr>
  </property>
  <property fmtid="{D5CDD505-2E9C-101B-9397-08002B2CF9AE}" pid="3" name="KSOProductBuildVer">
    <vt:lpwstr>2052-12.1.0.15990</vt:lpwstr>
  </property>
</Properties>
</file>