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autoCompressPictures="0">
  <p:sldMasterIdLst>
    <p:sldMasterId id="2147483648" r:id="rId1"/>
  </p:sldMasterIdLst>
  <p:notesMasterIdLst>
    <p:notesMasterId r:id="rId7"/>
  </p:notesMasterIdLst>
  <p:handoutMasterIdLst>
    <p:handoutMasterId r:id="rId15"/>
  </p:handoutMasterIdLst>
  <p:sldIdLst>
    <p:sldId id="338" r:id="rId3"/>
    <p:sldId id="803" r:id="rId4"/>
    <p:sldId id="810" r:id="rId5"/>
    <p:sldId id="804" r:id="rId6"/>
    <p:sldId id="814" r:id="rId8"/>
    <p:sldId id="817" r:id="rId9"/>
    <p:sldId id="805" r:id="rId10"/>
    <p:sldId id="816" r:id="rId11"/>
    <p:sldId id="818" r:id="rId12"/>
    <p:sldId id="798" r:id="rId13"/>
    <p:sldId id="815" r:id="rId14"/>
  </p:sldIdLst>
  <p:sldSz cx="24384000" cy="13716000"/>
  <p:notesSz cx="6858000" cy="9144000"/>
  <p:defaultTextStyle>
    <a:defPPr>
      <a:defRPr lang="zh-CN"/>
    </a:defPPr>
    <a:lvl1pPr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5pPr>
    <a:lvl6pPr marL="22860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6pPr>
    <a:lvl7pPr marL="27432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7pPr>
    <a:lvl8pPr marL="32004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8pPr>
    <a:lvl9pPr marL="3657600" algn="l" defTabSz="914400" rtl="0" eaLnBrk="1" latinLnBrk="0" hangingPunct="1">
      <a:defRPr sz="2800" kern="1200" baseline="43000">
        <a:solidFill>
          <a:srgbClr val="818A93"/>
        </a:solidFill>
        <a:latin typeface="Open Sans" charset="0"/>
        <a:ea typeface="Open Sans" charset="0"/>
        <a:cs typeface="Open Sans" charset="0"/>
        <a:sym typeface="Open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CFC"/>
    <a:srgbClr val="407AFC"/>
    <a:srgbClr val="00A971"/>
    <a:srgbClr val="00CB86"/>
    <a:srgbClr val="3E3D49"/>
    <a:srgbClr val="9D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8"/>
    <p:restoredTop sz="96208"/>
  </p:normalViewPr>
  <p:slideViewPr>
    <p:cSldViewPr showGuides="1">
      <p:cViewPr varScale="1">
        <p:scale>
          <a:sx n="34" d="100"/>
          <a:sy n="34" d="100"/>
        </p:scale>
        <p:origin x="648" y="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>
              <a:lnSpc>
                <a:spcPct val="70000"/>
              </a:lnSpc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>
              <a:lnSpc>
                <a:spcPct val="70000"/>
              </a:lnSpc>
              <a:defRPr sz="1200"/>
            </a:lvl1pPr>
          </a:lstStyle>
          <a:p>
            <a:fld id="{2B6E0BE2-843D-9D46-87DB-54DC44507468}" type="datetimeFigureOut">
              <a:rPr lang="en-US" altLang="zh-CN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>
              <a:lnSpc>
                <a:spcPct val="70000"/>
              </a:lnSpc>
              <a:defRPr sz="1200"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>
              <a:lnSpc>
                <a:spcPct val="70000"/>
              </a:lnSpc>
              <a:defRPr sz="1200"/>
            </a:lvl1pPr>
          </a:lstStyle>
          <a:p>
            <a:fld id="{8BC204A7-56BE-654C-9932-030EB6A30CA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  <a:endParaRPr lang="x-none" altLang="x-none" noProof="0">
              <a:sym typeface="Helvetica Neue" charset="0"/>
            </a:endParaRP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  <a:endParaRPr lang="x-none" altLang="x-none" noProof="0">
              <a:sym typeface="Helvetica Neue" charset="0"/>
            </a:endParaRP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  <a:endParaRPr lang="x-none" altLang="x-none" noProof="0">
              <a:sym typeface="Helvetica Neue" charset="0"/>
            </a:endParaRP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  <a:endParaRPr lang="x-none" altLang="x-none" noProof="0">
              <a:sym typeface="Helvetica Neue" charset="0"/>
            </a:endParaRP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  <a:endParaRPr lang="x-none" altLang="x-none" noProof="0"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983760"/>
            <a:ext cx="18288000" cy="4581960"/>
          </a:xfrm>
        </p:spPr>
        <p:txBody>
          <a:bodyPr anchor="b">
            <a:normAutofit/>
          </a:bodyPr>
          <a:lstStyle>
            <a:lvl1pPr algn="ctr">
              <a:defRPr sz="11600">
                <a:solidFill>
                  <a:srgbClr val="00A97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8091814"/>
            <a:ext cx="18288000" cy="2423784"/>
          </a:xfrm>
        </p:spPr>
        <p:txBody>
          <a:bodyPr tIns="518400" bIns="144000" anchor="t"/>
          <a:lstStyle>
            <a:lvl1pPr marL="0" indent="0" algn="ctr">
              <a:buNone/>
              <a:defRPr sz="4800" baseline="0">
                <a:solidFill>
                  <a:srgbClr val="9DA1A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 tIns="518400" anchor="t"/>
          <a:lstStyle>
            <a:lvl1pPr marL="0" indent="0">
              <a:buNone/>
              <a:defRPr sz="4800" baseline="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 algn="l">
              <a:defRPr sz="12000">
                <a:solidFill>
                  <a:srgbClr val="00A97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60" y="12446000"/>
            <a:ext cx="3168352" cy="93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97609" y="3251845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442646" y="3251845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257600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928925" y="3257600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8693134" y="3251845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697609" y="6924253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442646" y="6924253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930008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928925" y="6930008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8693134" y="6924253"/>
            <a:ext cx="3097213" cy="3097213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pic>
        <p:nvPicPr>
          <p:cNvPr id="1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60" y="12446000"/>
            <a:ext cx="3168352" cy="93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60" y="12446000"/>
            <a:ext cx="3168352" cy="93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1689100" y="1349375"/>
            <a:ext cx="2100580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/>
          <a:p>
            <a:pPr lvl="0"/>
            <a:r>
              <a:rPr lang="x-none" altLang="x-none">
                <a:sym typeface="Open Sans Light" charset="0"/>
              </a:rPr>
              <a:t>Click to edit Master title style</a:t>
            </a:r>
            <a:endParaRPr lang="x-none" altLang="x-none">
              <a:sym typeface="Open Sans Light" charset="0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 bwMode="auto"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/>
          <a:p>
            <a:pPr lvl="0"/>
            <a:r>
              <a:rPr lang="x-none" altLang="x-none">
                <a:sym typeface="Open Sans" charset="0"/>
              </a:rPr>
              <a:t>Click to edit Master text styles</a:t>
            </a:r>
            <a:endParaRPr lang="x-none" altLang="x-none">
              <a:sym typeface="Open Sans" charset="0"/>
            </a:endParaRPr>
          </a:p>
          <a:p>
            <a:pPr lvl="1"/>
            <a:r>
              <a:rPr lang="x-none" altLang="x-none">
                <a:sym typeface="Open Sans" charset="0"/>
              </a:rPr>
              <a:t>Second level</a:t>
            </a:r>
            <a:endParaRPr lang="x-none" altLang="x-none">
              <a:sym typeface="Open Sans" charset="0"/>
            </a:endParaRPr>
          </a:p>
          <a:p>
            <a:pPr lvl="2"/>
            <a:r>
              <a:rPr lang="x-none" altLang="x-none">
                <a:sym typeface="Open Sans" charset="0"/>
              </a:rPr>
              <a:t>Third level</a:t>
            </a:r>
            <a:endParaRPr lang="x-none" altLang="x-none">
              <a:sym typeface="Open Sans" charset="0"/>
            </a:endParaRPr>
          </a:p>
          <a:p>
            <a:pPr lvl="3"/>
            <a:r>
              <a:rPr lang="x-none" altLang="x-none">
                <a:sym typeface="Open Sans" charset="0"/>
              </a:rPr>
              <a:t>Fourth level</a:t>
            </a:r>
            <a:endParaRPr lang="x-none" altLang="x-none">
              <a:sym typeface="Open Sans" charset="0"/>
            </a:endParaRPr>
          </a:p>
          <a:p>
            <a:pPr lvl="4"/>
            <a:r>
              <a:rPr lang="x-none" altLang="x-none">
                <a:sym typeface="Open Sans" charset="0"/>
              </a:rPr>
              <a:t>Fifth level</a:t>
            </a:r>
            <a:endParaRPr lang="x-none" altLang="x-none">
              <a:sym typeface="Open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9600" kern="1200">
          <a:solidFill>
            <a:srgbClr val="3F4347"/>
          </a:solidFill>
          <a:latin typeface="+mj-lt"/>
          <a:ea typeface="+mj-ea"/>
          <a:cs typeface="+mj-cs"/>
          <a:sym typeface="Open Sans Light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9600">
          <a:solidFill>
            <a:srgbClr val="3F4347"/>
          </a:solidFill>
          <a:latin typeface="Open Sans Light" charset="0"/>
          <a:ea typeface="Open Sans Light" charset="0"/>
          <a:cs typeface="Open Sans Light" charset="0"/>
          <a:sym typeface="Open Sans Light" charset="0"/>
        </a:defRPr>
      </a:lvl9pPr>
    </p:titleStyle>
    <p:bodyStyle>
      <a:lvl1pPr marL="341630" indent="-341630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kern="1200" baseline="43000">
          <a:solidFill>
            <a:srgbClr val="818A93"/>
          </a:solidFill>
          <a:latin typeface="+mn-lt"/>
          <a:ea typeface="+mn-ea"/>
          <a:cs typeface="+mn-cs"/>
          <a:sym typeface="Open Sans" charset="0"/>
        </a:defRPr>
      </a:lvl1pPr>
      <a:lvl2pPr marL="976630" indent="-341630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kern="1200" baseline="43000">
          <a:solidFill>
            <a:srgbClr val="818A93"/>
          </a:solidFill>
          <a:latin typeface="+mn-lt"/>
          <a:ea typeface="+mn-ea"/>
          <a:cs typeface="+mn-cs"/>
          <a:sym typeface="Open Sans" charset="0"/>
        </a:defRPr>
      </a:lvl2pPr>
      <a:lvl3pPr marL="1611630" indent="-341630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kern="1200" baseline="43000">
          <a:solidFill>
            <a:srgbClr val="818A93"/>
          </a:solidFill>
          <a:latin typeface="+mn-lt"/>
          <a:ea typeface="+mn-ea"/>
          <a:cs typeface="+mn-cs"/>
          <a:sym typeface="Open Sans" charset="0"/>
        </a:defRPr>
      </a:lvl3pPr>
      <a:lvl4pPr marL="2246630" indent="-341630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kern="1200" baseline="43000">
          <a:solidFill>
            <a:srgbClr val="818A93"/>
          </a:solidFill>
          <a:latin typeface="+mn-lt"/>
          <a:ea typeface="+mn-ea"/>
          <a:cs typeface="+mn-cs"/>
          <a:sym typeface="Open Sans" charset="0"/>
        </a:defRPr>
      </a:lvl4pPr>
      <a:lvl5pPr marL="2881630" indent="-341630" algn="l" defTabSz="825500" rtl="0" eaLnBrk="0" fontAlgn="base" hangingPunct="0">
        <a:lnSpc>
          <a:spcPct val="70000"/>
        </a:lnSpc>
        <a:spcBef>
          <a:spcPts val="5200"/>
        </a:spcBef>
        <a:spcAft>
          <a:spcPct val="0"/>
        </a:spcAft>
        <a:buSzPct val="75000"/>
        <a:buChar char="•"/>
        <a:defRPr sz="2800" kern="1200" baseline="43000">
          <a:solidFill>
            <a:srgbClr val="818A93"/>
          </a:solidFill>
          <a:latin typeface="+mn-lt"/>
          <a:ea typeface="+mn-ea"/>
          <a:cs typeface="+mn-cs"/>
          <a:sym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tiff"/><Relationship Id="rId3" Type="http://schemas.openxmlformats.org/officeDocument/2006/relationships/image" Target="../media/image7.jpe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cnblogs.com/alisystemsoftware/p/11580202.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7.jpeg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jpeg"/><Relationship Id="rId3" Type="http://schemas.openxmlformats.org/officeDocument/2006/relationships/image" Target="../media/image15.tiff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book.kubebuilder.io/introduction.html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kubernetes.io/docs/concepts/extend-kubernetes/" TargetMode="External"/><Relationship Id="rId4" Type="http://schemas.openxmlformats.org/officeDocument/2006/relationships/image" Target="../media/image10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operator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ook.douban.com/subject/35100082/" TargetMode="External"/><Relationship Id="rId1" Type="http://schemas.openxmlformats.org/officeDocument/2006/relationships/hyperlink" Target="https://pkg.go.dev/k8s.io/api" TargetMode="Externa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book.kubebuilder.io/architecture.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hyperlink" Target="https://github.com/kubernetes-sigs/kubebuilder/tree/master/docs/book/src/cronjob-tutorial/testdata/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672" y="5647140"/>
            <a:ext cx="23439249" cy="4581960"/>
          </a:xfrm>
        </p:spPr>
        <p:txBody>
          <a:bodyPr>
            <a:noAutofit/>
          </a:bodyPr>
          <a:lstStyle/>
          <a:p>
            <a:r>
              <a:rPr lang="en-US" altLang="zh-CN" sz="8800" b="1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r>
              <a:rPr lang="en-US" altLang="zh-CN" sz="8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8800" b="1" dirty="0">
                <a:latin typeface="Times New Roman" panose="02020603050405020304" charset="0"/>
                <a:cs typeface="Times New Roman" panose="02020603050405020304" charset="0"/>
              </a:rPr>
              <a:t>使用简介</a:t>
            </a:r>
            <a:br>
              <a:rPr lang="zh-CN" altLang="en-US" sz="8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zh-CN" sz="8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en-US" sz="8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8800" dirty="0">
                <a:latin typeface="Times New Roman" panose="02020603050405020304" charset="0"/>
                <a:cs typeface="Times New Roman" panose="02020603050405020304" charset="0"/>
              </a:rPr>
              <a:t>									</a:t>
            </a:r>
            <a:br>
              <a:rPr lang="en-US" altLang="zh-CN" sz="8800" dirty="0">
                <a:latin typeface="Times New Roman" panose="02020603050405020304" charset="0"/>
                <a:cs typeface="Times New Roman" panose="02020603050405020304" charset="0"/>
              </a:rPr>
            </a:br>
            <a:endParaRPr lang="zh-CN" altLang="en-US" sz="8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8712" y="361801"/>
            <a:ext cx="6552729" cy="1393755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3221182" y="2161309"/>
            <a:ext cx="184731" cy="3795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标题 1"/>
          <p:cNvSpPr txBox="1"/>
          <p:nvPr/>
        </p:nvSpPr>
        <p:spPr bwMode="auto">
          <a:xfrm>
            <a:off x="4991200" y="7110028"/>
            <a:ext cx="13465496" cy="1656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rmAutofit fontScale="97500"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r>
              <a:rPr lang="zh-CN" altLang="en-US" sz="5400" b="1" baseline="0" dirty="0">
                <a:latin typeface="Times New Roman" panose="02020603050405020304" charset="0"/>
                <a:cs typeface="Times New Roman" panose="02020603050405020304" charset="0"/>
              </a:rPr>
              <a:t>张晓濛 </a:t>
            </a:r>
            <a:r>
              <a:rPr lang="en-US" altLang="zh-CN" sz="5400" b="1" baseline="0" dirty="0">
                <a:latin typeface="Times New Roman" panose="02020603050405020304" charset="0"/>
                <a:cs typeface="Times New Roman" panose="02020603050405020304" charset="0"/>
              </a:rPr>
              <a:t>—</a:t>
            </a:r>
            <a:r>
              <a:rPr lang="zh-CN" altLang="en-US" sz="5400" b="1" baseline="0" dirty="0">
                <a:latin typeface="Times New Roman" panose="02020603050405020304" charset="0"/>
                <a:cs typeface="Times New Roman" panose="02020603050405020304" charset="0"/>
              </a:rPr>
              <a:t> 驭势科技 </a:t>
            </a:r>
            <a:r>
              <a:rPr lang="en-US" altLang="zh-CN" sz="5400" b="1" baseline="0" dirty="0">
                <a:latin typeface="Times New Roman" panose="02020603050405020304" charset="0"/>
                <a:cs typeface="Times New Roman" panose="02020603050405020304" charset="0"/>
              </a:rPr>
              <a:t>—</a:t>
            </a:r>
            <a:r>
              <a:rPr lang="zh-CN" altLang="en-US" sz="5400" b="1" baseline="0" dirty="0">
                <a:latin typeface="Times New Roman" panose="02020603050405020304" charset="0"/>
                <a:cs typeface="Times New Roman" panose="02020603050405020304" charset="0"/>
              </a:rPr>
              <a:t> 云脑多车智能架构师</a:t>
            </a:r>
            <a:endParaRPr lang="en-US" altLang="zh-CN" sz="5400" b="1" baseline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Qr cod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832" y="9810328"/>
            <a:ext cx="3240972" cy="324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592" y="531040"/>
            <a:ext cx="6833343" cy="1081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7464" y="1117896"/>
            <a:ext cx="3267033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  <a:ea typeface="Heiti SC Medium" pitchFamily="2" charset="-128"/>
                <a:cs typeface="Arial Black" panose="020B0A04020102020204" pitchFamily="34" charset="0"/>
              </a:rPr>
              <a:t>X</a:t>
            </a:r>
            <a:endParaRPr lang="en-US" sz="8000" b="1" dirty="0">
              <a:latin typeface="Arial Black" panose="020B0A04020102020204" pitchFamily="34" charset="0"/>
              <a:ea typeface="Heiti SC Medium" pitchFamily="2" charset="-128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7321" y="12425908"/>
            <a:ext cx="3826679" cy="965696"/>
          </a:xfrm>
          <a:prstGeom prst="rect">
            <a:avLst/>
          </a:prstGeom>
        </p:spPr>
      </p:pic>
      <p:sp>
        <p:nvSpPr>
          <p:cNvPr id="23" name="Rectangle 2"/>
          <p:cNvSpPr/>
          <p:nvPr/>
        </p:nvSpPr>
        <p:spPr bwMode="auto">
          <a:xfrm>
            <a:off x="-11113" y="4763"/>
            <a:ext cx="4282233" cy="13716000"/>
          </a:xfrm>
          <a:prstGeom prst="rect">
            <a:avLst/>
          </a:prstGeom>
          <a:solidFill>
            <a:srgbClr val="00A97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zh-CN" altLang="zh-CN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5" name="Section Breaks"/>
          <p:cNvSpPr txBox="1"/>
          <p:nvPr/>
        </p:nvSpPr>
        <p:spPr bwMode="auto">
          <a:xfrm>
            <a:off x="-1178173" y="5921896"/>
            <a:ext cx="6616352" cy="22860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 kern="1200">
                <a:solidFill>
                  <a:srgbClr val="3F4347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r>
              <a:rPr lang="zh-CN" altLang="en-US" sz="60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en-US" altLang="zh-CN" sz="60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sz="6000" baseline="0" dirty="0">
              <a:solidFill>
                <a:srgbClr val="F9FCFC"/>
              </a:solidFill>
            </a:endParaRP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8746" y="12148790"/>
            <a:ext cx="6075254" cy="1292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24" y="1579427"/>
            <a:ext cx="14257584" cy="112762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11580" y="12905078"/>
            <a:ext cx="756084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effectLst/>
                <a:hlinkClick r:id="rId5"/>
              </a:rPr>
              <a:t>https://www.cnblogs.com/alisystemsoftware/p/11580202.html</a:t>
            </a:r>
            <a:endParaRPr lang="en-US" altLang="zh-CN" dirty="0">
              <a:effectLst/>
            </a:endParaRPr>
          </a:p>
        </p:txBody>
      </p:sp>
      <p:sp>
        <p:nvSpPr>
          <p:cNvPr id="14" name="Section Breaks"/>
          <p:cNvSpPr txBox="1"/>
          <p:nvPr/>
        </p:nvSpPr>
        <p:spPr bwMode="auto">
          <a:xfrm>
            <a:off x="2088660" y="21013"/>
            <a:ext cx="21120563" cy="1724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 kern="1200">
                <a:solidFill>
                  <a:srgbClr val="3F4347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r>
              <a:rPr lang="en-US" altLang="zh-CN" sz="6000" b="1" baseline="0" dirty="0" err="1">
                <a:solidFill>
                  <a:srgbClr val="00A97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Kubebuilder</a:t>
            </a:r>
            <a:r>
              <a:rPr lang="en-US" altLang="zh-CN" sz="6000" b="1" baseline="0" dirty="0">
                <a:solidFill>
                  <a:srgbClr val="00A97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6000" b="1" baseline="0" dirty="0">
                <a:solidFill>
                  <a:srgbClr val="00A97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与</a:t>
            </a:r>
            <a:r>
              <a:rPr lang="en-US" altLang="zh-CN" sz="6000" b="1" baseline="0" dirty="0">
                <a:solidFill>
                  <a:srgbClr val="00A97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Kubernetes </a:t>
            </a:r>
            <a:r>
              <a:rPr lang="zh-CN" altLang="en-US" sz="6000" b="1" baseline="0" dirty="0">
                <a:solidFill>
                  <a:srgbClr val="00A97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控制器关系</a:t>
            </a:r>
            <a:endParaRPr lang="en-US" sz="6000" baseline="0" dirty="0">
              <a:solidFill>
                <a:srgbClr val="00A97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780" y="2917516"/>
            <a:ext cx="10543611" cy="45819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us!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734" y="366411"/>
            <a:ext cx="6552729" cy="139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523" y="5428734"/>
            <a:ext cx="1010271" cy="82034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 bwMode="auto">
          <a:xfrm>
            <a:off x="13848183" y="5212710"/>
            <a:ext cx="6573239" cy="1036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rmAutofit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pPr algn="l"/>
            <a:r>
              <a:rPr lang="en-US" altLang="zh-CN" sz="5000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twitter.com/kubesphere</a:t>
            </a:r>
            <a:endParaRPr lang="zh-CN" altLang="en-US" sz="5000" baseline="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Picture 16" descr="A picture containing drawing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4523" y="8959629"/>
            <a:ext cx="1052609" cy="1073329"/>
          </a:xfrm>
          <a:prstGeom prst="rect">
            <a:avLst/>
          </a:prstGeom>
        </p:spPr>
      </p:pic>
      <p:sp>
        <p:nvSpPr>
          <p:cNvPr id="37" name="标题 1"/>
          <p:cNvSpPr txBox="1"/>
          <p:nvPr/>
        </p:nvSpPr>
        <p:spPr bwMode="auto">
          <a:xfrm>
            <a:off x="13848183" y="8825086"/>
            <a:ext cx="4554708" cy="1036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Autofit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pPr algn="l"/>
            <a:r>
              <a:rPr lang="en-US" altLang="zh-CN" sz="5000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kubesphere.io</a:t>
            </a:r>
            <a:endParaRPr lang="zh-CN" altLang="en-US" sz="5000" baseline="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4523" y="3610127"/>
            <a:ext cx="946944" cy="946944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 bwMode="auto">
          <a:xfrm>
            <a:off x="13848183" y="3436140"/>
            <a:ext cx="6573239" cy="1036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rmAutofit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pPr algn="l"/>
            <a:r>
              <a:rPr lang="en-US" altLang="zh-CN" sz="5000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github.com/kubesphere</a:t>
            </a:r>
            <a:endParaRPr lang="zh-CN" altLang="en-US" sz="5000" baseline="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标题 1"/>
          <p:cNvSpPr txBox="1"/>
          <p:nvPr/>
        </p:nvSpPr>
        <p:spPr bwMode="auto">
          <a:xfrm>
            <a:off x="13848183" y="6985193"/>
            <a:ext cx="4554707" cy="1036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rmAutofit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pPr algn="l"/>
            <a:r>
              <a:rPr lang="en-US" altLang="zh-CN" sz="5000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UP/KubeSphere</a:t>
            </a:r>
            <a:endParaRPr lang="zh-CN" altLang="en-US" sz="5000" baseline="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964" y="11034340"/>
            <a:ext cx="943830" cy="943830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 bwMode="auto">
          <a:xfrm>
            <a:off x="13848183" y="10862832"/>
            <a:ext cx="6210172" cy="1036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b" anchorCtr="0" compatLnSpc="1">
            <a:noAutofit/>
          </a:bodyPr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11600" kern="1200">
                <a:solidFill>
                  <a:srgbClr val="00A971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pPr algn="l"/>
            <a:r>
              <a:rPr lang="en-US" altLang="zh-CN" sz="5000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kubesphere.slack.com</a:t>
            </a:r>
            <a:endParaRPr lang="zh-CN" altLang="en-US" sz="5000" baseline="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14" descr="Qr code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7792" y="7875807"/>
            <a:ext cx="3240972" cy="3240972"/>
          </a:xfrm>
          <a:prstGeom prst="rect">
            <a:avLst/>
          </a:prstGeom>
        </p:spPr>
      </p:pic>
      <p:pic>
        <p:nvPicPr>
          <p:cNvPr id="16" name="图片 15" descr="1200px-Bilibili_Logo_Blu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2539" y="7250456"/>
            <a:ext cx="1421765" cy="650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780" y="2917516"/>
            <a:ext cx="10543611" cy="458196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8712" y="233264"/>
            <a:ext cx="6552729" cy="1393755"/>
          </a:xfrm>
          <a:prstGeom prst="rect">
            <a:avLst/>
          </a:prstGeom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1844608" y="2789066"/>
            <a:ext cx="139764" cy="10926933"/>
          </a:xfrm>
          <a:prstGeom prst="line">
            <a:avLst/>
          </a:prstGeom>
          <a:noFill/>
          <a:ln w="762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8" name="Rectangle 4"/>
          <p:cNvSpPr/>
          <p:nvPr/>
        </p:nvSpPr>
        <p:spPr bwMode="auto">
          <a:xfrm>
            <a:off x="13021777" y="5013999"/>
            <a:ext cx="10182057" cy="656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600" b="1" baseline="0" dirty="0" err="1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Kubebuilder</a:t>
            </a: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架构</a:t>
            </a:r>
            <a:endParaRPr lang="en-US" altLang="en-US" sz="3600" b="1" baseline="0" dirty="0">
              <a:solidFill>
                <a:srgbClr val="00A9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val 13"/>
          <p:cNvSpPr/>
          <p:nvPr/>
        </p:nvSpPr>
        <p:spPr bwMode="auto">
          <a:xfrm>
            <a:off x="11613665" y="4985107"/>
            <a:ext cx="687388" cy="687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" name="Oval 14"/>
          <p:cNvSpPr/>
          <p:nvPr/>
        </p:nvSpPr>
        <p:spPr bwMode="auto">
          <a:xfrm>
            <a:off x="11794640" y="5166082"/>
            <a:ext cx="325438" cy="325437"/>
          </a:xfrm>
          <a:prstGeom prst="ellipse">
            <a:avLst/>
          </a:prstGeom>
          <a:solidFill>
            <a:srgbClr val="00A97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2" name="Oval 16"/>
          <p:cNvSpPr/>
          <p:nvPr/>
        </p:nvSpPr>
        <p:spPr bwMode="auto">
          <a:xfrm>
            <a:off x="11613665" y="8029932"/>
            <a:ext cx="687388" cy="687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3" name="Oval 17"/>
          <p:cNvSpPr/>
          <p:nvPr/>
        </p:nvSpPr>
        <p:spPr bwMode="auto">
          <a:xfrm>
            <a:off x="11794640" y="8210907"/>
            <a:ext cx="325438" cy="325437"/>
          </a:xfrm>
          <a:prstGeom prst="ellipse">
            <a:avLst/>
          </a:prstGeom>
          <a:solidFill>
            <a:srgbClr val="00A97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4" name="Oval 19"/>
          <p:cNvSpPr/>
          <p:nvPr/>
        </p:nvSpPr>
        <p:spPr bwMode="auto">
          <a:xfrm>
            <a:off x="11613665" y="11036657"/>
            <a:ext cx="687388" cy="68897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5" name="Oval 20"/>
          <p:cNvSpPr/>
          <p:nvPr/>
        </p:nvSpPr>
        <p:spPr bwMode="auto">
          <a:xfrm>
            <a:off x="11794640" y="11219219"/>
            <a:ext cx="325438" cy="323850"/>
          </a:xfrm>
          <a:prstGeom prst="ellipse">
            <a:avLst/>
          </a:prstGeom>
          <a:solidFill>
            <a:srgbClr val="00A97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6" name="Rectangle 4"/>
          <p:cNvSpPr/>
          <p:nvPr/>
        </p:nvSpPr>
        <p:spPr bwMode="auto">
          <a:xfrm>
            <a:off x="13021777" y="8070398"/>
            <a:ext cx="10319792" cy="656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600" b="1" baseline="0" dirty="0" err="1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Kubebuilder</a:t>
            </a: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使用</a:t>
            </a:r>
            <a:endParaRPr lang="en-US" altLang="en-US" sz="3600" b="1" baseline="0" dirty="0">
              <a:solidFill>
                <a:srgbClr val="00A9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Rectangle 4"/>
          <p:cNvSpPr/>
          <p:nvPr/>
        </p:nvSpPr>
        <p:spPr bwMode="auto">
          <a:xfrm>
            <a:off x="12981734" y="11105880"/>
            <a:ext cx="10496383" cy="656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 </a:t>
            </a:r>
            <a:r>
              <a:rPr lang="en-US" altLang="zh-CN" sz="3600" b="1" baseline="0" dirty="0" err="1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</a:rPr>
              <a:t>Kubebuilder</a:t>
            </a:r>
            <a:r>
              <a:rPr lang="en-US" altLang="zh-CN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</a:rPr>
              <a:t>与 </a:t>
            </a:r>
            <a:r>
              <a:rPr lang="en-US" altLang="zh-CN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</a:rPr>
              <a:t>Kubernetes </a:t>
            </a: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</a:rPr>
              <a:t>控制器原理</a:t>
            </a:r>
            <a:endParaRPr lang="en-US" altLang="en-US" sz="3600" b="1" baseline="0" dirty="0">
              <a:solidFill>
                <a:srgbClr val="00A9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ectangle 4"/>
          <p:cNvSpPr/>
          <p:nvPr/>
        </p:nvSpPr>
        <p:spPr bwMode="auto">
          <a:xfrm>
            <a:off x="12992848" y="2260926"/>
            <a:ext cx="8920231" cy="656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zh-CN" altLang="en-US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认识 </a:t>
            </a:r>
            <a:r>
              <a:rPr lang="en-US" altLang="zh-CN" sz="3600" b="1" baseline="0" dirty="0">
                <a:solidFill>
                  <a:srgbClr val="00A9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 / CRD / Operator</a:t>
            </a:r>
            <a:endParaRPr lang="en-US" altLang="en-US" sz="3600" b="1" baseline="0" dirty="0">
              <a:solidFill>
                <a:srgbClr val="00A9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Rectangle 5"/>
          <p:cNvSpPr/>
          <p:nvPr/>
        </p:nvSpPr>
        <p:spPr bwMode="auto">
          <a:xfrm>
            <a:off x="12981734" y="3122621"/>
            <a:ext cx="10496383" cy="1693863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前提 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–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自定义资源与自定义控制器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</a:t>
            </a:r>
            <a:endParaRPr lang="zh-CN" altLang="en-US" sz="32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42" name="Oval 13"/>
          <p:cNvSpPr/>
          <p:nvPr/>
        </p:nvSpPr>
        <p:spPr bwMode="auto">
          <a:xfrm>
            <a:off x="11663632" y="2216633"/>
            <a:ext cx="687388" cy="687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Oval 14"/>
          <p:cNvSpPr/>
          <p:nvPr/>
        </p:nvSpPr>
        <p:spPr bwMode="auto">
          <a:xfrm>
            <a:off x="11844607" y="2397608"/>
            <a:ext cx="325438" cy="325437"/>
          </a:xfrm>
          <a:prstGeom prst="ellipse">
            <a:avLst/>
          </a:prstGeom>
          <a:solidFill>
            <a:srgbClr val="00A97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5"/>
          <p:cNvSpPr/>
          <p:nvPr/>
        </p:nvSpPr>
        <p:spPr bwMode="auto">
          <a:xfrm>
            <a:off x="13021777" y="5868104"/>
            <a:ext cx="10182058" cy="1693863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初识 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–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从架构图认识 </a:t>
            </a:r>
            <a:r>
              <a:rPr lang="en-US" altLang="zh-CN" sz="3200" baseline="0" dirty="0" err="1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Kubebuilder</a:t>
            </a:r>
            <a:endParaRPr lang="zh-CN" altLang="en-US" sz="32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eaLnBrk="1">
              <a:lnSpc>
                <a:spcPct val="150000"/>
              </a:lnSpc>
              <a:defRPr/>
            </a:pPr>
            <a:endParaRPr lang="en-US" altLang="en-US" sz="40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46" name="Rectangle 5"/>
          <p:cNvSpPr/>
          <p:nvPr/>
        </p:nvSpPr>
        <p:spPr bwMode="auto">
          <a:xfrm>
            <a:off x="12992848" y="8899516"/>
            <a:ext cx="10182058" cy="1693863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示例 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–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通过 </a:t>
            </a:r>
            <a:r>
              <a:rPr lang="en-US" altLang="zh-CN" sz="3200" baseline="0" dirty="0" err="1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CronJob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示例介绍 </a:t>
            </a:r>
            <a:r>
              <a:rPr lang="en-US" altLang="zh-CN" sz="3200" baseline="0" dirty="0" err="1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Kubebuilder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使用</a:t>
            </a:r>
            <a:endParaRPr lang="zh-CN" altLang="en-US" sz="32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eaLnBrk="1">
              <a:lnSpc>
                <a:spcPct val="150000"/>
              </a:lnSpc>
              <a:defRPr/>
            </a:pPr>
            <a:endParaRPr lang="en-US" altLang="en-US" sz="40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47" name="Rectangle 5"/>
          <p:cNvSpPr/>
          <p:nvPr/>
        </p:nvSpPr>
        <p:spPr bwMode="auto">
          <a:xfrm>
            <a:off x="13050602" y="12004571"/>
            <a:ext cx="10182058" cy="1693863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/>
          <a:lstStyle/>
          <a:p>
            <a:pPr eaLnBrk="1">
              <a:lnSpc>
                <a:spcPct val="150000"/>
              </a:lnSpc>
              <a:defRPr/>
            </a:pP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思考 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– </a:t>
            </a:r>
            <a:r>
              <a:rPr lang="en-US" altLang="zh-CN" sz="3200" baseline="0" dirty="0" err="1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Kubebuilder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如何辅助实现 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Kubernetes </a:t>
            </a:r>
            <a:r>
              <a:rPr lang="zh-CN" altLang="en-US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控制器</a:t>
            </a:r>
            <a:r>
              <a:rPr lang="en-US" altLang="zh-CN" sz="3200" baseline="0" dirty="0">
                <a:solidFill>
                  <a:schemeClr val="bg2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</a:t>
            </a:r>
            <a:endParaRPr lang="zh-CN" altLang="en-US" sz="3200" baseline="0" dirty="0">
              <a:solidFill>
                <a:schemeClr val="bg2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0852" y="161256"/>
            <a:ext cx="6552729" cy="139375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90852" y="116067"/>
            <a:ext cx="18288000" cy="458196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什么是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8"/>
          <p:cNvSpPr txBox="1"/>
          <p:nvPr/>
        </p:nvSpPr>
        <p:spPr>
          <a:xfrm>
            <a:off x="2388260" y="5611569"/>
            <a:ext cx="21036988" cy="404444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4400" b="1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400" b="1" dirty="0">
                <a:latin typeface="Times New Roman" panose="02020603050405020304" charset="0"/>
                <a:cs typeface="Times New Roman" panose="02020603050405020304" charset="0"/>
              </a:rPr>
              <a:t>是基于 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Custom Resource Definition (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CRD) </a:t>
            </a:r>
            <a:r>
              <a:rPr lang="zh-CN" altLang="en-US" sz="4400" b="1" dirty="0">
                <a:latin typeface="Times New Roman" panose="02020603050405020304" charset="0"/>
                <a:cs typeface="Times New Roman" panose="02020603050405020304" charset="0"/>
              </a:rPr>
              <a:t>构建 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Kubernetes API </a:t>
            </a:r>
            <a:r>
              <a:rPr lang="zh-CN" altLang="en-US" sz="4400" b="1" dirty="0">
                <a:latin typeface="Times New Roman" panose="02020603050405020304" charset="0"/>
                <a:cs typeface="Times New Roman" panose="02020603050405020304" charset="0"/>
              </a:rPr>
              <a:t>的框架</a:t>
            </a:r>
            <a:endParaRPr lang="zh-CN" altLang="en-US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由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Kubernetes Special Interest Group (SIG) API Machinery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所有及维护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4400" dirty="0"/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/>
              <a:t>官方文档 </a:t>
            </a:r>
            <a:r>
              <a:rPr lang="en-US" altLang="zh-CN" sz="4400" dirty="0">
                <a:hlinkClick r:id="rId3"/>
              </a:rPr>
              <a:t>https://book.kubebuilder.io/introduction.html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7321" y="12425908"/>
            <a:ext cx="3826679" cy="965696"/>
          </a:xfrm>
          <a:prstGeom prst="rect">
            <a:avLst/>
          </a:prstGeom>
        </p:spPr>
      </p:pic>
      <p:sp>
        <p:nvSpPr>
          <p:cNvPr id="23" name="Rectangle 2"/>
          <p:cNvSpPr/>
          <p:nvPr/>
        </p:nvSpPr>
        <p:spPr bwMode="auto">
          <a:xfrm>
            <a:off x="-11113" y="4763"/>
            <a:ext cx="4282233" cy="13716000"/>
          </a:xfrm>
          <a:prstGeom prst="rect">
            <a:avLst/>
          </a:prstGeom>
          <a:solidFill>
            <a:srgbClr val="00A97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zh-CN" altLang="zh-CN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5" name="Section Breaks"/>
          <p:cNvSpPr txBox="1"/>
          <p:nvPr/>
        </p:nvSpPr>
        <p:spPr bwMode="auto">
          <a:xfrm>
            <a:off x="17290" y="5714999"/>
            <a:ext cx="3793109" cy="22860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 kern="1200">
                <a:solidFill>
                  <a:srgbClr val="3F4347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r>
              <a:rPr lang="zh-CN" altLang="en-US" sz="54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endParaRPr lang="en-US" altLang="zh-CN" sz="54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54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CR/</a:t>
            </a:r>
            <a:endParaRPr lang="en-US" altLang="zh-CN" sz="54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54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CRD/</a:t>
            </a:r>
            <a:endParaRPr lang="en-US" altLang="zh-CN" sz="54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54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Operator</a:t>
            </a:r>
            <a:endParaRPr lang="en-US" sz="5400" baseline="0" dirty="0">
              <a:solidFill>
                <a:srgbClr val="F9FCFC"/>
              </a:solidFill>
            </a:endParaRP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788" y="12780455"/>
            <a:ext cx="4540212" cy="9656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022" y="561718"/>
            <a:ext cx="6627665" cy="125925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95790" y="1104045"/>
            <a:ext cx="10513433" cy="1012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Kubernetes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系统扩展点：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① </a:t>
            </a:r>
            <a:r>
              <a:rPr lang="en-US" altLang="zh-CN" sz="4400" baseline="0" dirty="0" err="1">
                <a:latin typeface="Times New Roman" panose="02020603050405020304" charset="0"/>
                <a:cs typeface="Times New Roman" panose="02020603050405020304" charset="0"/>
              </a:rPr>
              <a:t>kubectl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插件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② 自定义的 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API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访问扩展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③</a:t>
            </a:r>
            <a:r>
              <a:rPr lang="zh-CN" altLang="en-US" sz="4400" b="1" baseline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b="1" baseline="0" dirty="0">
                <a:latin typeface="Times New Roman" panose="02020603050405020304" charset="0"/>
                <a:cs typeface="Times New Roman" panose="02020603050405020304" charset="0"/>
              </a:rPr>
              <a:t>Custom Resource (CR)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：自定义资源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, Kubernetes API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的扩展 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④ 调度器扩展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⑤</a:t>
            </a:r>
            <a:r>
              <a:rPr lang="zh-CN" altLang="en-US" sz="4400" b="1" baseline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b="1" baseline="0" dirty="0">
                <a:latin typeface="Times New Roman" panose="02020603050405020304" charset="0"/>
                <a:cs typeface="Times New Roman" panose="02020603050405020304" charset="0"/>
              </a:rPr>
              <a:t>Custom Controller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自定义控制器，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与 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CR </a:t>
            </a: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共同使用实现声明式 </a:t>
            </a:r>
            <a:r>
              <a:rPr lang="en-US" altLang="zh-CN" sz="4400" baseline="0" dirty="0"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⑥ 网络插件</a:t>
            </a:r>
            <a:endParaRPr lang="en-US" altLang="zh-CN" sz="4400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400" baseline="0" dirty="0">
                <a:latin typeface="Times New Roman" panose="02020603050405020304" charset="0"/>
                <a:cs typeface="Times New Roman" panose="02020603050405020304" charset="0"/>
              </a:rPr>
              <a:t>⑦ 存储插件</a:t>
            </a:r>
            <a:endParaRPr lang="zh-CN" altLang="en-US" sz="4400" baseline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3022" y="13336409"/>
            <a:ext cx="6830946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https://kubernetes.io/docs/concepts/extend-kubernetes/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38672" y="-270792"/>
            <a:ext cx="17748092" cy="1679673"/>
          </a:xfrm>
        </p:spPr>
        <p:txBody>
          <a:bodyPr>
            <a:normAutofit/>
          </a:bodyPr>
          <a:lstStyle/>
          <a:p>
            <a:pPr algn="l"/>
            <a:r>
              <a:rPr lang="en-US" altLang="zh-CN" sz="7200" dirty="0">
                <a:latin typeface="Times New Roman" panose="02020603050405020304" charset="0"/>
                <a:cs typeface="Times New Roman" panose="02020603050405020304" charset="0"/>
              </a:rPr>
              <a:t>CRD &amp; Operator</a:t>
            </a:r>
            <a:endParaRPr lang="en-US" sz="7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8"/>
          <p:cNvSpPr txBox="1"/>
          <p:nvPr/>
        </p:nvSpPr>
        <p:spPr>
          <a:xfrm>
            <a:off x="670720" y="2177480"/>
            <a:ext cx="21036988" cy="101375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CustomResourceDefinition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 (CRD) </a:t>
            </a:r>
            <a:endParaRPr lang="en-US" altLang="zh-CN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定义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CRD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会使用用户所设定的名字和模式定义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(Schema)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 创建一个新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CR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Kubernetes API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负责为定制资源提供存储和访问服务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Operator = Custom Resource + Custom Controller </a:t>
            </a:r>
            <a:endParaRPr lang="en-US" altLang="zh-CN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	Operator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名词来源于操作员，在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Kubernetes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中自动化完成一系列工作。例如：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按需部署应用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获取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还原应用状态的备份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更多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Operator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示例可参考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https://operatorhub.io/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38672" y="-270792"/>
            <a:ext cx="17748092" cy="1679673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latin typeface="Times New Roman" panose="02020603050405020304" charset="0"/>
                <a:cs typeface="Times New Roman" panose="02020603050405020304" charset="0"/>
              </a:rPr>
              <a:t>GroupVersionKind</a:t>
            </a:r>
            <a:r>
              <a:rPr lang="en-US" sz="7200" dirty="0">
                <a:latin typeface="Times New Roman" panose="02020603050405020304" charset="0"/>
                <a:cs typeface="Times New Roman" panose="02020603050405020304" charset="0"/>
              </a:rPr>
              <a:t> (GVK)</a:t>
            </a:r>
            <a:endParaRPr lang="en-US" sz="7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8"/>
          <p:cNvSpPr txBox="1"/>
          <p:nvPr/>
        </p:nvSpPr>
        <p:spPr>
          <a:xfrm>
            <a:off x="670720" y="2177480"/>
            <a:ext cx="21036988" cy="101375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GVK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&lt;-&gt; root Go type in package, 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资源“坐标”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通过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https://pkg.go.dev/k8s.io/api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可以搜索到资源详细信息（方法、字段等）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常用资源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GVK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core/v1/Pod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core/v1/Node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core/v1/Service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apps/v1/Deployment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apps/v1/</a:t>
            </a:r>
            <a:r>
              <a:rPr lang="en-US" altLang="zh-CN" sz="4400" dirty="0" err="1">
                <a:latin typeface="Times New Roman" panose="02020603050405020304" charset="0"/>
                <a:cs typeface="Times New Roman" panose="02020603050405020304" charset="0"/>
              </a:rPr>
              <a:t>StatefulSet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batch/v1/Job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batch/v1beta1/Cronjob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800" y="12704071"/>
            <a:ext cx="123253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可参考</a:t>
            </a:r>
            <a:r>
              <a:rPr lang="en-US" altLang="zh-CN" dirty="0"/>
              <a:t>《Kubernetes </a:t>
            </a:r>
            <a:r>
              <a:rPr lang="zh-CN" altLang="en-US" dirty="0"/>
              <a:t>源码剖析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zh-CN" altLang="en-US" dirty="0">
                <a:hlinkClick r:id="rId2"/>
              </a:rPr>
              <a:t>https://book.douban.com/subject/35100082/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7321" y="12425908"/>
            <a:ext cx="3826679" cy="965696"/>
          </a:xfrm>
          <a:prstGeom prst="rect">
            <a:avLst/>
          </a:prstGeom>
        </p:spPr>
      </p:pic>
      <p:sp>
        <p:nvSpPr>
          <p:cNvPr id="23" name="Rectangle 2"/>
          <p:cNvSpPr/>
          <p:nvPr/>
        </p:nvSpPr>
        <p:spPr bwMode="auto">
          <a:xfrm>
            <a:off x="-11113" y="4763"/>
            <a:ext cx="4282233" cy="13716000"/>
          </a:xfrm>
          <a:prstGeom prst="rect">
            <a:avLst/>
          </a:prstGeom>
          <a:solidFill>
            <a:srgbClr val="00A97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zh-CN" altLang="zh-CN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5" name="Section Breaks"/>
          <p:cNvSpPr txBox="1"/>
          <p:nvPr/>
        </p:nvSpPr>
        <p:spPr bwMode="auto">
          <a:xfrm>
            <a:off x="-1178173" y="5921896"/>
            <a:ext cx="6616352" cy="22860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 kern="1200">
                <a:solidFill>
                  <a:srgbClr val="3F4347"/>
                </a:solidFill>
                <a:latin typeface="+mj-lt"/>
                <a:ea typeface="+mj-ea"/>
                <a:cs typeface="+mj-cs"/>
                <a:sym typeface="Open Sans Light" charset="0"/>
              </a:defRPr>
            </a:lvl1pPr>
            <a:lvl2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2pPr>
            <a:lvl3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3pPr>
            <a:lvl4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4pPr>
            <a:lvl5pPr algn="ctr" defTabSz="825500" rtl="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5pPr>
            <a:lvl6pPr marL="4572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6pPr>
            <a:lvl7pPr marL="9144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7pPr>
            <a:lvl8pPr marL="13716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8pPr>
            <a:lvl9pPr marL="1828800" algn="ctr" defTabSz="825500" rtl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3F4347"/>
                </a:solidFill>
                <a:latin typeface="Open Sans Light" charset="0"/>
                <a:ea typeface="Open Sans Light" charset="0"/>
                <a:cs typeface="Open Sans Light" charset="0"/>
                <a:sym typeface="Open Sans Light" charset="0"/>
              </a:defRPr>
            </a:lvl9pPr>
          </a:lstStyle>
          <a:p>
            <a:r>
              <a:rPr lang="en-US" sz="4800" b="1" baseline="0" dirty="0" err="1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Kubebuilder</a:t>
            </a:r>
            <a:r>
              <a:rPr lang="en-US" sz="48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48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800" b="1" baseline="0" dirty="0">
                <a:solidFill>
                  <a:srgbClr val="F9FCFC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en-US" sz="4800" b="1" baseline="0" dirty="0">
              <a:solidFill>
                <a:srgbClr val="F9FCF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38478" y="12447853"/>
            <a:ext cx="6075254" cy="1292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10" y="397032"/>
            <a:ext cx="13338011" cy="120128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19310" y="12745316"/>
            <a:ext cx="128016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5"/>
              </a:rPr>
              <a:t>https://book.kubebuilder.io/architecture.html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4696" y="0"/>
            <a:ext cx="17748092" cy="1679673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r>
              <a:rPr lang="en-US" sz="7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7200" dirty="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endParaRPr lang="en-US" sz="7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8"/>
          <p:cNvSpPr txBox="1"/>
          <p:nvPr/>
        </p:nvSpPr>
        <p:spPr>
          <a:xfrm>
            <a:off x="1436796" y="3617640"/>
            <a:ext cx="20594288" cy="70905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创建脚手架工程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创建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定义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CRD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编写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Controller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逻辑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测试发布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8"/>
          <p:cNvSpPr txBox="1"/>
          <p:nvPr/>
        </p:nvSpPr>
        <p:spPr>
          <a:xfrm>
            <a:off x="7459456" y="3167335"/>
            <a:ext cx="15029688" cy="3027945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2"/>
            </a:solidFill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# we'll use a domain of tutorial.kubebuilder.io,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# so all API groups will be &lt;group&gt;.tutorial.kubebuilder.io.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init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 --domain tutorial.kubebuilder.io</a:t>
            </a:r>
            <a:endParaRPr lang="en-US" altLang="zh-CN" sz="4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8"/>
          <p:cNvSpPr txBox="1"/>
          <p:nvPr/>
        </p:nvSpPr>
        <p:spPr>
          <a:xfrm>
            <a:off x="9296362" y="7104394"/>
            <a:ext cx="10667836" cy="2013885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2"/>
            </a:solidFill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控制器需要 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Scheme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维护映射关系：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GVK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&lt;-&gt; root Go type (Go struct </a:t>
            </a:r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</a:rPr>
              <a:t>结构体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8"/>
          <p:cNvSpPr txBox="1"/>
          <p:nvPr/>
        </p:nvSpPr>
        <p:spPr>
          <a:xfrm>
            <a:off x="6334366" y="10008284"/>
            <a:ext cx="16633848" cy="996619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2"/>
            </a:solidFill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lvl="1" indent="0"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kubebuilder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 create </a:t>
            </a: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api</a:t>
            </a:r>
            <a:r>
              <a:rPr lang="en-US" altLang="zh-CN" sz="4400" b="1" dirty="0">
                <a:latin typeface="Times New Roman" panose="02020603050405020304" charset="0"/>
                <a:cs typeface="Times New Roman" panose="02020603050405020304" charset="0"/>
              </a:rPr>
              <a:t> --group batch --version v1 --kind </a:t>
            </a:r>
            <a:r>
              <a:rPr lang="en-US" altLang="zh-CN" sz="4400" b="1" dirty="0" err="1">
                <a:latin typeface="Times New Roman" panose="02020603050405020304" charset="0"/>
                <a:cs typeface="Times New Roman" panose="02020603050405020304" charset="0"/>
              </a:rPr>
              <a:t>CronJob</a:t>
            </a:r>
            <a:endParaRPr lang="en-US" altLang="zh-CN" sz="4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4696" y="0"/>
            <a:ext cx="17748092" cy="1679673"/>
          </a:xfrm>
        </p:spPr>
        <p:txBody>
          <a:bodyPr>
            <a:normAutofit/>
          </a:bodyPr>
          <a:lstStyle/>
          <a:p>
            <a:pPr algn="l"/>
            <a:r>
              <a:rPr lang="zh-CN" altLang="en-US" sz="7200" dirty="0"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endParaRPr lang="en-US" sz="7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8"/>
          <p:cNvSpPr txBox="1"/>
          <p:nvPr/>
        </p:nvSpPr>
        <p:spPr>
          <a:xfrm>
            <a:off x="2182888" y="2177480"/>
            <a:ext cx="19658184" cy="201228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3600" baseline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https://github.com/kubernetes-sigs/kubebuilder/tree/master/docs/book/src/cronjob-tutorial/testdata/project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9552" y="3545632"/>
            <a:ext cx="6192688" cy="95288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53585F"/>
      </a:dk1>
      <a:lt1>
        <a:srgbClr val="818A93"/>
      </a:lt1>
      <a:dk2>
        <a:srgbClr val="935512"/>
      </a:dk2>
      <a:lt2>
        <a:srgbClr val="DCDEE0"/>
      </a:lt2>
      <a:accent1>
        <a:srgbClr val="0365C0"/>
      </a:accent1>
      <a:accent2>
        <a:srgbClr val="00882B"/>
      </a:accent2>
      <a:accent3>
        <a:srgbClr val="C8B4AA"/>
      </a:accent3>
      <a:accent4>
        <a:srgbClr val="6D757D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Open Sans Light"/>
        <a:ea typeface="Open Sans Light"/>
        <a:cs typeface="Open Sans Light"/>
      </a:majorFont>
      <a:minorFont>
        <a:latin typeface="Open Sans"/>
        <a:ea typeface="Open Sans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l" defTabSz="8255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2800" b="0" i="0" u="none" strike="noStrike" cap="none" normalizeH="0" baseline="43000">
            <a:ln>
              <a:noFill/>
            </a:ln>
            <a:solidFill>
              <a:srgbClr val="818A93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l" defTabSz="8255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2800" b="0" i="0" u="none" strike="noStrike" cap="none" normalizeH="0" baseline="43000">
            <a:ln>
              <a:noFill/>
            </a:ln>
            <a:solidFill>
              <a:srgbClr val="818A93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自定义</PresentationFormat>
  <Paragraphs>125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Open Sans</vt:lpstr>
      <vt:lpstr>Segoe Print</vt:lpstr>
      <vt:lpstr>Open Sans Light</vt:lpstr>
      <vt:lpstr>Times New Roman</vt:lpstr>
      <vt:lpstr>Arial</vt:lpstr>
      <vt:lpstr>微软雅黑</vt:lpstr>
      <vt:lpstr>Helvetica Neue</vt:lpstr>
      <vt:lpstr>Arial Black</vt:lpstr>
      <vt:lpstr>Heiti SC Medium</vt:lpstr>
      <vt:lpstr>Helvetica Light</vt:lpstr>
      <vt:lpstr>微软雅黑 Light</vt:lpstr>
      <vt:lpstr>Arial Unicode MS</vt:lpstr>
      <vt:lpstr>White</vt:lpstr>
      <vt:lpstr>Kubebuilder 使用简介   									 </vt:lpstr>
      <vt:lpstr>Agenda</vt:lpstr>
      <vt:lpstr>什么是 Kubebuilder</vt:lpstr>
      <vt:lpstr>PowerPoint 演示文稿</vt:lpstr>
      <vt:lpstr>CRD &amp; Operator</vt:lpstr>
      <vt:lpstr>GroupVersionKind (GVK)</vt:lpstr>
      <vt:lpstr>PowerPoint 演示文稿</vt:lpstr>
      <vt:lpstr>Kubebuilder 使用</vt:lpstr>
      <vt:lpstr>示例</vt:lpstr>
      <vt:lpstr>PowerPoint 演示文稿</vt:lpstr>
      <vt:lpstr>Follow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xiaomengz</dc:creator>
  <cp:lastModifiedBy>晓</cp:lastModifiedBy>
  <cp:revision>219</cp:revision>
  <dcterms:created xsi:type="dcterms:W3CDTF">2024-01-11T01:52:51Z</dcterms:created>
  <dcterms:modified xsi:type="dcterms:W3CDTF">2024-01-11T01:56:30Z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657D3A591C424C54A34F4E44CE277424_12</vt:lpwstr>
  </property>
  <property fmtid="{D5CDD505-2E9C-101B-9397-08002B2CF9AE}" pid="3" name="KSOProductBuildVer">
    <vt:lpwstr>2052-12.1.0.16120</vt:lpwstr>
  </property>
</Properties>
</file>