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3"/>
    <p:sldId id="257" r:id="rId4"/>
    <p:sldId id="258" r:id="rId5"/>
    <p:sldId id="264" r:id="rId6"/>
    <p:sldId id="278" r:id="rId7"/>
    <p:sldId id="268" r:id="rId8"/>
    <p:sldId id="265" r:id="rId9"/>
    <p:sldId id="279" r:id="rId10"/>
    <p:sldId id="280" r:id="rId11"/>
    <p:sldId id="283" r:id="rId12"/>
    <p:sldId id="281" r:id="rId13"/>
    <p:sldId id="284" r:id="rId14"/>
    <p:sldId id="282" r:id="rId15"/>
    <p:sldId id="285" r:id="rId16"/>
    <p:sldId id="287" r:id="rId17"/>
    <p:sldId id="288" r:id="rId18"/>
    <p:sldId id="286" r:id="rId19"/>
    <p:sldId id="289" r:id="rId20"/>
    <p:sldId id="290" r:id="rId21"/>
    <p:sldId id="291" r:id="rId22"/>
    <p:sldId id="292" r:id="rId23"/>
    <p:sldId id="260" r:id="rId24"/>
    <p:sldId id="269" r:id="rId25"/>
    <p:sldId id="261" r:id="rId26"/>
    <p:sldId id="273" r:id="rId27"/>
    <p:sldId id="293" r:id="rId28"/>
    <p:sldId id="294" r:id="rId29"/>
    <p:sldId id="295" r:id="rId30"/>
    <p:sldId id="262" r:id="rId31"/>
    <p:sldId id="274" r:id="rId32"/>
    <p:sldId id="267" r:id="rId33"/>
  </p:sldIdLst>
  <p:sldSz cx="12193270" cy="6858000"/>
  <p:notesSz cx="6858000" cy="9144000"/>
  <p:defaultTextStyle>
    <a:defPPr>
      <a:defRPr lang="en-US"/>
    </a:defPPr>
    <a:lvl1pPr marL="0" algn="l" defTabSz="609600" rtl="0" eaLnBrk="1" latinLnBrk="0" hangingPunct="1">
      <a:defRPr sz="2400" kern="1200">
        <a:solidFill>
          <a:schemeClr val="tx1"/>
        </a:solidFill>
        <a:latin typeface="+mn-lt"/>
        <a:ea typeface="+mn-ea"/>
        <a:cs typeface="+mn-cs"/>
      </a:defRPr>
    </a:lvl1pPr>
    <a:lvl2pPr marL="609600" algn="l" defTabSz="609600" rtl="0" eaLnBrk="1" latinLnBrk="0" hangingPunct="1">
      <a:defRPr sz="2400" kern="1200">
        <a:solidFill>
          <a:schemeClr val="tx1"/>
        </a:solidFill>
        <a:latin typeface="+mn-lt"/>
        <a:ea typeface="+mn-ea"/>
        <a:cs typeface="+mn-cs"/>
      </a:defRPr>
    </a:lvl2pPr>
    <a:lvl3pPr marL="1219200" algn="l" defTabSz="609600" rtl="0" eaLnBrk="1" latinLnBrk="0" hangingPunct="1">
      <a:defRPr sz="2400" kern="1200">
        <a:solidFill>
          <a:schemeClr val="tx1"/>
        </a:solidFill>
        <a:latin typeface="+mn-lt"/>
        <a:ea typeface="+mn-ea"/>
        <a:cs typeface="+mn-cs"/>
      </a:defRPr>
    </a:lvl3pPr>
    <a:lvl4pPr marL="1828800" algn="l" defTabSz="609600" rtl="0" eaLnBrk="1" latinLnBrk="0" hangingPunct="1">
      <a:defRPr sz="2400" kern="1200">
        <a:solidFill>
          <a:schemeClr val="tx1"/>
        </a:solidFill>
        <a:latin typeface="+mn-lt"/>
        <a:ea typeface="+mn-ea"/>
        <a:cs typeface="+mn-cs"/>
      </a:defRPr>
    </a:lvl4pPr>
    <a:lvl5pPr marL="2438400" algn="l" defTabSz="609600" rtl="0" eaLnBrk="1" latinLnBrk="0" hangingPunct="1">
      <a:defRPr sz="2400" kern="1200">
        <a:solidFill>
          <a:schemeClr val="tx1"/>
        </a:solidFill>
        <a:latin typeface="+mn-lt"/>
        <a:ea typeface="+mn-ea"/>
        <a:cs typeface="+mn-cs"/>
      </a:defRPr>
    </a:lvl5pPr>
    <a:lvl6pPr marL="3048000" algn="l" defTabSz="609600" rtl="0" eaLnBrk="1" latinLnBrk="0" hangingPunct="1">
      <a:defRPr sz="2400" kern="1200">
        <a:solidFill>
          <a:schemeClr val="tx1"/>
        </a:solidFill>
        <a:latin typeface="+mn-lt"/>
        <a:ea typeface="+mn-ea"/>
        <a:cs typeface="+mn-cs"/>
      </a:defRPr>
    </a:lvl6pPr>
    <a:lvl7pPr marL="3657600" algn="l" defTabSz="609600" rtl="0" eaLnBrk="1" latinLnBrk="0" hangingPunct="1">
      <a:defRPr sz="2400" kern="1200">
        <a:solidFill>
          <a:schemeClr val="tx1"/>
        </a:solidFill>
        <a:latin typeface="+mn-lt"/>
        <a:ea typeface="+mn-ea"/>
        <a:cs typeface="+mn-cs"/>
      </a:defRPr>
    </a:lvl7pPr>
    <a:lvl8pPr marL="4267200" algn="l" defTabSz="609600" rtl="0" eaLnBrk="1" latinLnBrk="0" hangingPunct="1">
      <a:defRPr sz="2400" kern="1200">
        <a:solidFill>
          <a:schemeClr val="tx1"/>
        </a:solidFill>
        <a:latin typeface="+mn-lt"/>
        <a:ea typeface="+mn-ea"/>
        <a:cs typeface="+mn-cs"/>
      </a:defRPr>
    </a:lvl8pPr>
    <a:lvl9pPr marL="4876800" algn="l" defTabSz="60960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1F1F"/>
    <a:srgbClr val="E73A1C"/>
    <a:srgbClr val="ABABAB"/>
    <a:srgbClr val="868686"/>
    <a:srgbClr val="626262"/>
    <a:srgbClr val="414141"/>
    <a:srgbClr val="2A2A2A"/>
    <a:srgbClr val="5A5A5A"/>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44" autoAdjust="0"/>
    <p:restoredTop sz="93308"/>
  </p:normalViewPr>
  <p:slideViewPr>
    <p:cSldViewPr snapToGrid="0" snapToObjects="1">
      <p:cViewPr>
        <p:scale>
          <a:sx n="75" d="100"/>
          <a:sy n="75" d="100"/>
        </p:scale>
        <p:origin x="-1704" y="-774"/>
      </p:cViewPr>
      <p:guideLst>
        <p:guide orient="horz" pos="2160"/>
        <p:guide pos="3841"/>
      </p:guideLst>
    </p:cSldViewPr>
  </p:slideViewPr>
  <p:notesTextViewPr>
    <p:cViewPr>
      <p:scale>
        <a:sx n="100" d="100"/>
        <a:sy n="100" d="100"/>
      </p:scale>
      <p:origin x="0" y="0"/>
    </p:cViewPr>
  </p:notesTextViewPr>
  <p:sorterViewPr>
    <p:cViewPr>
      <p:scale>
        <a:sx n="149" d="100"/>
        <a:sy n="14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5A60A4-BF96-CF41-A1B3-E3F3623CC63B}"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DB2C51-1261-5B47-A110-4904E1A866A8}"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1F1F1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E73A1C"/>
        </a:solidFill>
        <a:effectLst/>
      </p:bgPr>
    </p:bg>
    <p:spTree>
      <p:nvGrpSpPr>
        <p:cNvPr id="1" name=""/>
        <p:cNvGrpSpPr/>
        <p:nvPr/>
      </p:nvGrpSpPr>
      <p:grpSpPr>
        <a:xfrm>
          <a:off x="0" y="0"/>
          <a:ext cx="0" cy="0"/>
          <a:chOff x="0" y="0"/>
          <a:chExt cx="0" cy="0"/>
        </a:xfrm>
      </p:grpSpPr>
      <p:sp>
        <p:nvSpPr>
          <p:cNvPr id="3" name="矩形 2"/>
          <p:cNvSpPr/>
          <p:nvPr userDrawn="1"/>
        </p:nvSpPr>
        <p:spPr>
          <a:xfrm>
            <a:off x="440661" y="759873"/>
            <a:ext cx="662361" cy="379656"/>
          </a:xfrm>
          <a:prstGeom prst="rect">
            <a:avLst/>
          </a:prstGeom>
        </p:spPr>
        <p:txBody>
          <a:bodyPr wrap="none">
            <a:spAutoFit/>
          </a:bodyPr>
          <a:lstStyle/>
          <a:p>
            <a:r>
              <a:rPr lang="zh-CN" altLang="en-US" sz="1865" dirty="0" smtClean="0">
                <a:solidFill>
                  <a:srgbClr val="FFFFFF"/>
                </a:solidFill>
                <a:latin typeface="Segoe UI Light" panose="020B0502040204020203"/>
                <a:ea typeface="微软雅黑" panose="020B0503020204020204" charset="-122"/>
                <a:cs typeface="Segoe UI Light" panose="020B0502040204020203"/>
              </a:rPr>
              <a:t>标注</a:t>
            </a:r>
            <a:endParaRPr lang="zh-CN" altLang="en-US" sz="1865" dirty="0">
              <a:solidFill>
                <a:srgbClr val="FFFFFF"/>
              </a:solidFill>
              <a:latin typeface="Segoe UI Light" panose="020B0502040204020203"/>
              <a:ea typeface="微软雅黑" panose="020B0503020204020204" charset="-122"/>
              <a:cs typeface="Segoe UI Light" panose="020B0502040204020203"/>
            </a:endParaRPr>
          </a:p>
        </p:txBody>
      </p:sp>
      <p:sp>
        <p:nvSpPr>
          <p:cNvPr id="4" name="矩形 3"/>
          <p:cNvSpPr/>
          <p:nvPr userDrawn="1"/>
        </p:nvSpPr>
        <p:spPr>
          <a:xfrm>
            <a:off x="2858045" y="841948"/>
            <a:ext cx="1336033" cy="3292440"/>
          </a:xfrm>
          <a:prstGeom prst="rect">
            <a:avLst/>
          </a:prstGeom>
        </p:spPr>
        <p:txBody>
          <a:bodyPr wrap="square">
            <a:spAutoFit/>
          </a:bodyPr>
          <a:lstStyle/>
          <a:p>
            <a:pPr>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字体使用 </a:t>
            </a: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行距</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背景图片出处</a:t>
            </a:r>
            <a:endParaRPr lang="zh-CN" altLang="en-US" sz="1335" dirty="0" smtClean="0">
              <a:solidFill>
                <a:srgbClr val="FFFFFF"/>
              </a:solidFill>
              <a:latin typeface="Segoe UI Light" panose="020B0502040204020203"/>
              <a:ea typeface="微软雅黑" panose="020B0503020204020204" charset="-122"/>
              <a:cs typeface="Segoe UI Light" panose="020B0502040204020203"/>
            </a:endParaRPr>
          </a:p>
          <a:p>
            <a:pPr>
              <a:lnSpc>
                <a:spcPct val="130000"/>
              </a:lnSpc>
            </a:pPr>
            <a:endParaRPr lang="zh-CN" altLang="en-US" sz="1335" dirty="0">
              <a:solidFill>
                <a:srgbClr val="FFFFFF"/>
              </a:solidFill>
              <a:latin typeface="Segoe UI Light" panose="020B0502040204020203"/>
              <a:ea typeface="微软雅黑" panose="020B0503020204020204" charset="-122"/>
              <a:cs typeface="Segoe UI Light" panose="020B0502040204020203"/>
            </a:endParaRPr>
          </a:p>
          <a:p>
            <a:pPr>
              <a:lnSpc>
                <a:spcPct val="130000"/>
              </a:lnSpc>
            </a:pPr>
            <a:endParaRPr lang="zh-CN" altLang="en-US" sz="1335" dirty="0" smtClean="0">
              <a:solidFill>
                <a:srgbClr val="FFFFFF"/>
              </a:solidFill>
              <a:latin typeface="Segoe UI Light" panose="020B0502040204020203"/>
              <a:ea typeface="微软雅黑" panose="020B0503020204020204" charset="-122"/>
              <a:cs typeface="Segoe UI Light" panose="020B0502040204020203"/>
            </a:endParaRPr>
          </a:p>
          <a:p>
            <a:pPr>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声明</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p:txBody>
      </p:sp>
      <p:sp>
        <p:nvSpPr>
          <p:cNvPr id="5" name="矩形 4"/>
          <p:cNvSpPr/>
          <p:nvPr userDrawn="1"/>
        </p:nvSpPr>
        <p:spPr>
          <a:xfrm>
            <a:off x="4395623" y="841948"/>
            <a:ext cx="3612598" cy="3825791"/>
          </a:xfrm>
          <a:prstGeom prst="rect">
            <a:avLst/>
          </a:prstGeom>
        </p:spPr>
        <p:txBody>
          <a:bodyPr wrap="square">
            <a:spAutoFit/>
          </a:bodyPr>
          <a:lstStyle/>
          <a:p>
            <a:pPr>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英文 </a:t>
            </a:r>
            <a:r>
              <a:rPr lang="en-US" altLang="zh-CN" sz="1335" dirty="0">
                <a:solidFill>
                  <a:srgbClr val="FFFFFF"/>
                </a:solidFill>
                <a:latin typeface="Segoe UI Light" panose="020B0502040204020203"/>
                <a:cs typeface="Segoe UI Light" panose="020B0502040204020203"/>
              </a:rPr>
              <a:t>Century </a:t>
            </a:r>
            <a:r>
              <a:rPr lang="en-US" altLang="zh-CN" sz="1335" dirty="0" smtClean="0">
                <a:solidFill>
                  <a:srgbClr val="FFFFFF"/>
                </a:solidFill>
                <a:latin typeface="Segoe UI Light" panose="020B0502040204020203"/>
                <a:cs typeface="Segoe UI Light" panose="020B0502040204020203"/>
              </a:rPr>
              <a:t>Gothic</a:t>
            </a:r>
            <a:endParaRPr lang="en-US" altLang="zh-CN" sz="1335" dirty="0" smtClean="0">
              <a:solidFill>
                <a:srgbClr val="FFFFFF"/>
              </a:solidFill>
              <a:latin typeface="Segoe UI Light" panose="020B0502040204020203"/>
              <a:cs typeface="Segoe UI Light" panose="020B0502040204020203"/>
            </a:endParaRPr>
          </a:p>
          <a:p>
            <a:pPr>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中文 微软雅黑</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正文 </a:t>
            </a:r>
            <a:r>
              <a:rPr lang="en-US" altLang="zh-CN" sz="1335" dirty="0" smtClean="0">
                <a:solidFill>
                  <a:srgbClr val="FFFFFF"/>
                </a:solidFill>
                <a:latin typeface="Segoe UI Light" panose="020B0502040204020203"/>
                <a:ea typeface="微软雅黑" panose="020B0503020204020204" charset="-122"/>
                <a:cs typeface="Segoe UI Light" panose="020B0502040204020203"/>
              </a:rPr>
              <a:t>1.3</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a:lnSpc>
                <a:spcPct val="130000"/>
              </a:lnSpc>
            </a:pPr>
            <a:r>
              <a:rPr lang="en-US" altLang="zh-CN" sz="1335" dirty="0" err="1" smtClean="0">
                <a:solidFill>
                  <a:srgbClr val="FFFFFF"/>
                </a:solidFill>
                <a:latin typeface="Segoe UI Light" panose="020B0502040204020203"/>
                <a:ea typeface="微软雅黑" panose="020B0503020204020204" charset="-122"/>
                <a:cs typeface="Segoe UI Light" panose="020B0502040204020203"/>
              </a:rPr>
              <a:t>cn.bing.com</a:t>
            </a:r>
            <a:endParaRPr lang="zh-CN" altLang="en-US" sz="1335" dirty="0" smtClean="0">
              <a:solidFill>
                <a:srgbClr val="FFFFFF"/>
              </a:solidFill>
              <a:latin typeface="Segoe UI Light" panose="020B0502040204020203"/>
              <a:ea typeface="微软雅黑" panose="020B0503020204020204" charset="-122"/>
              <a:cs typeface="Segoe UI Light" panose="020B0502040204020203"/>
            </a:endParaRPr>
          </a:p>
          <a:p>
            <a:pPr>
              <a:lnSpc>
                <a:spcPct val="130000"/>
              </a:lnSpc>
            </a:pPr>
            <a:endParaRPr lang="zh-CN" altLang="en-US" sz="1335" dirty="0">
              <a:solidFill>
                <a:srgbClr val="FFFFFF"/>
              </a:solidFill>
              <a:latin typeface="Segoe UI Light" panose="020B0502040204020203"/>
              <a:ea typeface="微软雅黑" panose="020B0503020204020204" charset="-122"/>
              <a:cs typeface="Segoe UI Light" panose="020B0502040204020203"/>
            </a:endParaRPr>
          </a:p>
          <a:p>
            <a:pPr>
              <a:lnSpc>
                <a:spcPct val="130000"/>
              </a:lnSpc>
            </a:pPr>
            <a:endParaRPr lang="zh-CN" altLang="en-US" sz="1335" dirty="0" smtClean="0">
              <a:solidFill>
                <a:srgbClr val="FFFFFF"/>
              </a:solidFill>
              <a:latin typeface="Segoe UI Light" panose="020B0502040204020203"/>
              <a:ea typeface="微软雅黑" panose="020B0503020204020204" charset="-122"/>
              <a:cs typeface="Segoe UI Light" panose="020B0502040204020203"/>
            </a:endParaRPr>
          </a:p>
          <a:p>
            <a:pPr>
              <a:lnSpc>
                <a:spcPct val="130000"/>
              </a:lnSpc>
            </a:pPr>
            <a:r>
              <a:rPr lang="zh-CN" altLang="en-US" sz="1335" dirty="0">
                <a:solidFill>
                  <a:prstClr val="white"/>
                </a:solidFill>
              </a:rPr>
              <a:t>互联网是一个开放共享的平台</a:t>
            </a:r>
            <a:endParaRPr lang="zh-CN" altLang="en-US" sz="1335" dirty="0">
              <a:solidFill>
                <a:prstClr val="white"/>
              </a:solidFill>
            </a:endParaRPr>
          </a:p>
          <a:p>
            <a:pPr>
              <a:lnSpc>
                <a:spcPct val="130000"/>
              </a:lnSpc>
            </a:pPr>
            <a:r>
              <a:rPr kumimoji="1" lang="en-US" altLang="zh-CN" sz="1335" dirty="0" smtClean="0">
                <a:solidFill>
                  <a:prstClr val="white"/>
                </a:solidFill>
                <a:latin typeface="Segoe UI Light" panose="020B0502040204020203"/>
                <a:cs typeface="Segoe UI Light" panose="020B0502040204020203"/>
              </a:rPr>
              <a:t>OfficePLUS</a:t>
            </a:r>
            <a:r>
              <a:rPr kumimoji="1" lang="zh-CN" altLang="en-US" sz="1335" dirty="0" smtClean="0">
                <a:solidFill>
                  <a:prstClr val="white"/>
                </a:solidFill>
                <a:latin typeface="Segoe UI Light" panose="020B0502040204020203"/>
                <a:cs typeface="Segoe UI Light" panose="020B0502040204020203"/>
              </a:rPr>
              <a:t> </a:t>
            </a:r>
            <a:r>
              <a:rPr lang="zh-CN" altLang="en-US" sz="1335" dirty="0" smtClean="0">
                <a:solidFill>
                  <a:prstClr val="white"/>
                </a:solidFill>
              </a:rPr>
              <a:t>部分</a:t>
            </a:r>
            <a:r>
              <a:rPr lang="zh-CN" altLang="en-US" sz="1335" dirty="0">
                <a:solidFill>
                  <a:prstClr val="white"/>
                </a:solidFill>
              </a:rPr>
              <a:t>设计灵感与元素来源于网络</a:t>
            </a:r>
            <a:endParaRPr lang="zh-CN" altLang="en-US" sz="1335" dirty="0">
              <a:solidFill>
                <a:prstClr val="white"/>
              </a:solidFill>
            </a:endParaRPr>
          </a:p>
          <a:p>
            <a:pPr>
              <a:lnSpc>
                <a:spcPct val="130000"/>
              </a:lnSpc>
            </a:pPr>
            <a:r>
              <a:rPr lang="zh-CN" altLang="en-US" sz="1335" dirty="0">
                <a:solidFill>
                  <a:prstClr val="white"/>
                </a:solidFill>
              </a:rPr>
              <a:t>如有建议请</a:t>
            </a:r>
            <a:r>
              <a:rPr lang="zh-CN" altLang="en-US" sz="1335" dirty="0" smtClean="0">
                <a:solidFill>
                  <a:prstClr val="white"/>
                </a:solidFill>
              </a:rPr>
              <a:t>联系 </a:t>
            </a:r>
            <a:r>
              <a:rPr lang="zh-CN" altLang="en-US" sz="1335" dirty="0" smtClean="0">
                <a:solidFill>
                  <a:prstClr val="white"/>
                </a:solidFill>
                <a:latin typeface="Segoe UI Light" panose="020B0502040204020203" charset="0"/>
                <a:ea typeface="Segoe UI Light" panose="020B0502040204020203" charset="0"/>
                <a:cs typeface="Segoe UI Light" panose="020B0502040204020203" charset="0"/>
              </a:rPr>
              <a:t>officeplus@microsoft.com</a:t>
            </a:r>
            <a:endParaRPr lang="en-US" altLang="zh-CN" sz="1335" dirty="0" smtClean="0">
              <a:solidFill>
                <a:srgbClr val="FFFFFF"/>
              </a:solidFill>
              <a:latin typeface="Segoe UI Light" panose="020B0502040204020203" charset="0"/>
              <a:ea typeface="Segoe UI Light" panose="020B0502040204020203" charset="0"/>
              <a:cs typeface="Segoe UI Light" panose="020B0502040204020203" charset="0"/>
            </a:endParaRPr>
          </a:p>
        </p:txBody>
      </p:sp>
      <p:sp>
        <p:nvSpPr>
          <p:cNvPr id="6" name="矩形 5"/>
          <p:cNvSpPr/>
          <p:nvPr userDrawn="1"/>
        </p:nvSpPr>
        <p:spPr>
          <a:xfrm>
            <a:off x="440661" y="182445"/>
            <a:ext cx="816249" cy="256545"/>
          </a:xfrm>
          <a:prstGeom prst="rect">
            <a:avLst/>
          </a:prstGeom>
        </p:spPr>
        <p:txBody>
          <a:bodyPr wrap="none">
            <a:spAutoFit/>
          </a:bodyPr>
          <a:lstStyle/>
          <a:p>
            <a:r>
              <a:rPr kumimoji="1" lang="en-US" altLang="zh-CN" sz="1065" dirty="0">
                <a:solidFill>
                  <a:prstClr val="white"/>
                </a:solidFill>
                <a:latin typeface="Segoe UI Light" panose="020B0502040204020203"/>
                <a:cs typeface="Segoe UI Light" panose="020B0502040204020203"/>
              </a:rPr>
              <a:t>OfficePLUS</a:t>
            </a:r>
            <a:endParaRPr lang="zh-CN" altLang="en-US" sz="1065" dirty="0">
              <a:solidFill>
                <a:schemeClr val="bg1"/>
              </a:solidFill>
              <a:latin typeface="Segoe UI Light" panose="020B0502040204020203"/>
              <a:cs typeface="Segoe UI Light" panose="020B0502040204020203"/>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4" name="文本框 3"/>
          <p:cNvSpPr txBox="1"/>
          <p:nvPr userDrawn="1"/>
        </p:nvSpPr>
        <p:spPr>
          <a:xfrm>
            <a:off x="4143155" y="4093452"/>
            <a:ext cx="3296095" cy="297454"/>
          </a:xfrm>
          <a:prstGeom prst="rect">
            <a:avLst/>
          </a:prstGeom>
          <a:noFill/>
        </p:spPr>
        <p:txBody>
          <a:bodyPr wrap="none" rtlCol="0">
            <a:spAutoFit/>
          </a:bodyPr>
          <a:lstStyle/>
          <a:p>
            <a:pPr algn="ctr" defTabSz="608965"/>
            <a:r>
              <a:rPr kumimoji="1" lang="zh-CN" altLang="en-US" sz="1335" dirty="0" smtClean="0">
                <a:solidFill>
                  <a:srgbClr val="000000"/>
                </a:solidFill>
                <a:latin typeface="Century Gothic" panose="020B0502020202020204"/>
                <a:ea typeface="微软雅黑" panose="020B0503020204020204" charset="-122"/>
              </a:rPr>
              <a:t>点击</a:t>
            </a:r>
            <a:r>
              <a:rPr kumimoji="1" lang="en-US" altLang="zh-CN" sz="1335" dirty="0" smtClean="0">
                <a:solidFill>
                  <a:srgbClr val="000000"/>
                </a:solidFill>
                <a:latin typeface="Segoe UI Light" panose="020B0502040204020203" charset="0"/>
                <a:ea typeface="Segoe UI Light" panose="020B0502040204020203" charset="0"/>
                <a:cs typeface="Segoe UI Light" panose="020B0502040204020203" charset="0"/>
              </a:rPr>
              <a:t>Logo</a:t>
            </a:r>
            <a:r>
              <a:rPr kumimoji="1" lang="zh-CN" altLang="en-US" sz="1335" dirty="0" smtClean="0">
                <a:solidFill>
                  <a:srgbClr val="000000"/>
                </a:solidFill>
                <a:latin typeface="Century Gothic" panose="020B0502020202020204"/>
                <a:ea typeface="微软雅黑" panose="020B0503020204020204" charset="-122"/>
              </a:rPr>
              <a:t>获取更多优质模板（放映模式）</a:t>
            </a:r>
            <a:endParaRPr kumimoji="1" lang="zh-CN" altLang="en-US" sz="1335" dirty="0">
              <a:solidFill>
                <a:srgbClr val="000000"/>
              </a:solidFill>
              <a:latin typeface="Century Gothic" panose="020B0502020202020204"/>
              <a:ea typeface="微软雅黑" panose="020B0503020204020204" charset="-122"/>
            </a:endParaRPr>
          </a:p>
        </p:txBody>
      </p:sp>
      <p:pic>
        <p:nvPicPr>
          <p:cNvPr id="7" name="图片 6">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67200" y="2862560"/>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6089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608965" rtl="0" eaLnBrk="1" latinLnBrk="0" hangingPunct="1">
        <a:spcBef>
          <a:spcPct val="20000"/>
        </a:spcBef>
        <a:buFont typeface="Arial" panose="020B0604020202020204"/>
        <a:buChar char="•"/>
        <a:defRPr sz="4265" kern="1200">
          <a:solidFill>
            <a:schemeClr val="tx1"/>
          </a:solidFill>
          <a:latin typeface="+mn-lt"/>
          <a:ea typeface="+mn-ea"/>
          <a:cs typeface="+mn-cs"/>
        </a:defRPr>
      </a:lvl1pPr>
      <a:lvl2pPr marL="990600" indent="-381000" algn="l" defTabSz="608965" rtl="0" eaLnBrk="1" latinLnBrk="0" hangingPunct="1">
        <a:spcBef>
          <a:spcPct val="20000"/>
        </a:spcBef>
        <a:buFont typeface="Arial" panose="020B0604020202020204"/>
        <a:buChar char="–"/>
        <a:defRPr sz="3735" kern="1200">
          <a:solidFill>
            <a:schemeClr val="tx1"/>
          </a:solidFill>
          <a:latin typeface="+mn-lt"/>
          <a:ea typeface="+mn-ea"/>
          <a:cs typeface="+mn-cs"/>
        </a:defRPr>
      </a:lvl2pPr>
      <a:lvl3pPr marL="1524000" indent="-304800" algn="l" defTabSz="608965" rtl="0" eaLnBrk="1" latinLnBrk="0" hangingPunct="1">
        <a:spcBef>
          <a:spcPct val="20000"/>
        </a:spcBef>
        <a:buFont typeface="Arial" panose="020B0604020202020204"/>
        <a:buChar char="•"/>
        <a:defRPr sz="3200" kern="1200">
          <a:solidFill>
            <a:schemeClr val="tx1"/>
          </a:solidFill>
          <a:latin typeface="+mn-lt"/>
          <a:ea typeface="+mn-ea"/>
          <a:cs typeface="+mn-cs"/>
        </a:defRPr>
      </a:lvl3pPr>
      <a:lvl4pPr marL="2133600" indent="-304800" algn="l" defTabSz="608965" rtl="0" eaLnBrk="1" latinLnBrk="0" hangingPunct="1">
        <a:spcBef>
          <a:spcPct val="20000"/>
        </a:spcBef>
        <a:buFont typeface="Arial" panose="020B0604020202020204"/>
        <a:buChar char="–"/>
        <a:defRPr sz="2665" kern="1200">
          <a:solidFill>
            <a:schemeClr val="tx1"/>
          </a:solidFill>
          <a:latin typeface="+mn-lt"/>
          <a:ea typeface="+mn-ea"/>
          <a:cs typeface="+mn-cs"/>
        </a:defRPr>
      </a:lvl4pPr>
      <a:lvl5pPr marL="2743200" indent="-304800" algn="l" defTabSz="608965" rtl="0" eaLnBrk="1" latinLnBrk="0" hangingPunct="1">
        <a:spcBef>
          <a:spcPct val="20000"/>
        </a:spcBef>
        <a:buFont typeface="Arial" panose="020B0604020202020204"/>
        <a:buChar char="»"/>
        <a:defRPr sz="2665" kern="1200">
          <a:solidFill>
            <a:schemeClr val="tx1"/>
          </a:solidFill>
          <a:latin typeface="+mn-lt"/>
          <a:ea typeface="+mn-ea"/>
          <a:cs typeface="+mn-cs"/>
        </a:defRPr>
      </a:lvl5pPr>
      <a:lvl6pPr marL="3352800" indent="-304800" algn="l" defTabSz="608965" rtl="0" eaLnBrk="1" latinLnBrk="0" hangingPunct="1">
        <a:spcBef>
          <a:spcPct val="20000"/>
        </a:spcBef>
        <a:buFont typeface="Arial" panose="020B0604020202020204"/>
        <a:buChar char="•"/>
        <a:defRPr sz="2665" kern="1200">
          <a:solidFill>
            <a:schemeClr val="tx1"/>
          </a:solidFill>
          <a:latin typeface="+mn-lt"/>
          <a:ea typeface="+mn-ea"/>
          <a:cs typeface="+mn-cs"/>
        </a:defRPr>
      </a:lvl6pPr>
      <a:lvl7pPr marL="3962400" indent="-304800" algn="l" defTabSz="608965" rtl="0" eaLnBrk="1" latinLnBrk="0" hangingPunct="1">
        <a:spcBef>
          <a:spcPct val="20000"/>
        </a:spcBef>
        <a:buFont typeface="Arial" panose="020B0604020202020204"/>
        <a:buChar char="•"/>
        <a:defRPr sz="2665" kern="1200">
          <a:solidFill>
            <a:schemeClr val="tx1"/>
          </a:solidFill>
          <a:latin typeface="+mn-lt"/>
          <a:ea typeface="+mn-ea"/>
          <a:cs typeface="+mn-cs"/>
        </a:defRPr>
      </a:lvl7pPr>
      <a:lvl8pPr marL="4572000" indent="-304800" algn="l" defTabSz="608965" rtl="0" eaLnBrk="1" latinLnBrk="0" hangingPunct="1">
        <a:spcBef>
          <a:spcPct val="20000"/>
        </a:spcBef>
        <a:buFont typeface="Arial" panose="020B0604020202020204"/>
        <a:buChar char="•"/>
        <a:defRPr sz="2665" kern="1200">
          <a:solidFill>
            <a:schemeClr val="tx1"/>
          </a:solidFill>
          <a:latin typeface="+mn-lt"/>
          <a:ea typeface="+mn-ea"/>
          <a:cs typeface="+mn-cs"/>
        </a:defRPr>
      </a:lvl8pPr>
      <a:lvl9pPr marL="5181600" indent="-304800" algn="l" defTabSz="608965" rtl="0" eaLnBrk="1" latinLnBrk="0" hangingPunct="1">
        <a:spcBef>
          <a:spcPct val="20000"/>
        </a:spcBef>
        <a:buFont typeface="Arial" panose="020B0604020202020204"/>
        <a:buChar char="•"/>
        <a:defRPr sz="2665" kern="1200">
          <a:solidFill>
            <a:schemeClr val="tx1"/>
          </a:solidFill>
          <a:latin typeface="+mn-lt"/>
          <a:ea typeface="+mn-ea"/>
          <a:cs typeface="+mn-cs"/>
        </a:defRPr>
      </a:lvl9pPr>
    </p:bodyStyle>
    <p:otherStyle>
      <a:defPPr>
        <a:defRPr lang="en-US"/>
      </a:defPPr>
      <a:lvl1pPr marL="0" algn="l" defTabSz="608965" rtl="0" eaLnBrk="1" latinLnBrk="0" hangingPunct="1">
        <a:defRPr sz="2400" kern="1200">
          <a:solidFill>
            <a:schemeClr val="tx1"/>
          </a:solidFill>
          <a:latin typeface="+mn-lt"/>
          <a:ea typeface="+mn-ea"/>
          <a:cs typeface="+mn-cs"/>
        </a:defRPr>
      </a:lvl1pPr>
      <a:lvl2pPr marL="609600" algn="l" defTabSz="608965" rtl="0" eaLnBrk="1" latinLnBrk="0" hangingPunct="1">
        <a:defRPr sz="2400" kern="1200">
          <a:solidFill>
            <a:schemeClr val="tx1"/>
          </a:solidFill>
          <a:latin typeface="+mn-lt"/>
          <a:ea typeface="+mn-ea"/>
          <a:cs typeface="+mn-cs"/>
        </a:defRPr>
      </a:lvl2pPr>
      <a:lvl3pPr marL="1219200" algn="l" defTabSz="608965" rtl="0" eaLnBrk="1" latinLnBrk="0" hangingPunct="1">
        <a:defRPr sz="2400" kern="1200">
          <a:solidFill>
            <a:schemeClr val="tx1"/>
          </a:solidFill>
          <a:latin typeface="+mn-lt"/>
          <a:ea typeface="+mn-ea"/>
          <a:cs typeface="+mn-cs"/>
        </a:defRPr>
      </a:lvl3pPr>
      <a:lvl4pPr marL="1828800" algn="l" defTabSz="608965" rtl="0" eaLnBrk="1" latinLnBrk="0" hangingPunct="1">
        <a:defRPr sz="2400" kern="1200">
          <a:solidFill>
            <a:schemeClr val="tx1"/>
          </a:solidFill>
          <a:latin typeface="+mn-lt"/>
          <a:ea typeface="+mn-ea"/>
          <a:cs typeface="+mn-cs"/>
        </a:defRPr>
      </a:lvl4pPr>
      <a:lvl5pPr marL="2438400" algn="l" defTabSz="608965" rtl="0" eaLnBrk="1" latinLnBrk="0" hangingPunct="1">
        <a:defRPr sz="2400" kern="1200">
          <a:solidFill>
            <a:schemeClr val="tx1"/>
          </a:solidFill>
          <a:latin typeface="+mn-lt"/>
          <a:ea typeface="+mn-ea"/>
          <a:cs typeface="+mn-cs"/>
        </a:defRPr>
      </a:lvl5pPr>
      <a:lvl6pPr marL="3048000" algn="l" defTabSz="608965" rtl="0" eaLnBrk="1" latinLnBrk="0" hangingPunct="1">
        <a:defRPr sz="2400" kern="1200">
          <a:solidFill>
            <a:schemeClr val="tx1"/>
          </a:solidFill>
          <a:latin typeface="+mn-lt"/>
          <a:ea typeface="+mn-ea"/>
          <a:cs typeface="+mn-cs"/>
        </a:defRPr>
      </a:lvl6pPr>
      <a:lvl7pPr marL="3657600" algn="l" defTabSz="608965" rtl="0" eaLnBrk="1" latinLnBrk="0" hangingPunct="1">
        <a:defRPr sz="2400" kern="1200">
          <a:solidFill>
            <a:schemeClr val="tx1"/>
          </a:solidFill>
          <a:latin typeface="+mn-lt"/>
          <a:ea typeface="+mn-ea"/>
          <a:cs typeface="+mn-cs"/>
        </a:defRPr>
      </a:lvl7pPr>
      <a:lvl8pPr marL="4267200" algn="l" defTabSz="608965" rtl="0" eaLnBrk="1" latinLnBrk="0" hangingPunct="1">
        <a:defRPr sz="2400" kern="1200">
          <a:solidFill>
            <a:schemeClr val="tx1"/>
          </a:solidFill>
          <a:latin typeface="+mn-lt"/>
          <a:ea typeface="+mn-ea"/>
          <a:cs typeface="+mn-cs"/>
        </a:defRPr>
      </a:lvl8pPr>
      <a:lvl9pPr marL="4876800" algn="l" defTabSz="6089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image" Target="../media/image22.png"/><Relationship Id="rId2" Type="http://schemas.microsoft.com/office/2007/relationships/hdphoto" Target="../media/hdphoto1.wdp"/><Relationship Id="rId1" Type="http://schemas.openxmlformats.org/officeDocument/2006/relationships/image" Target="../media/image21.jpe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png"/><Relationship Id="rId2" Type="http://schemas.microsoft.com/office/2007/relationships/hdphoto" Target="../media/hdphoto1.wdp"/><Relationship Id="rId1" Type="http://schemas.openxmlformats.org/officeDocument/2006/relationships/image" Target="../media/image21.jpeg"/></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echarts.baidu.com/demo.html#bar-polar-stack-radial" TargetMode="External"/><Relationship Id="rId3" Type="http://schemas.openxmlformats.org/officeDocument/2006/relationships/image" Target="../media/image22.png"/><Relationship Id="rId2" Type="http://schemas.microsoft.com/office/2007/relationships/hdphoto" Target="../media/hdphoto1.wdp"/><Relationship Id="rId1" Type="http://schemas.openxmlformats.org/officeDocument/2006/relationships/image" Target="../media/image21.jpe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png"/><Relationship Id="rId2" Type="http://schemas.microsoft.com/office/2007/relationships/hdphoto" Target="../media/hdphoto1.wdp"/><Relationship Id="rId1" Type="http://schemas.openxmlformats.org/officeDocument/2006/relationships/image" Target="../media/image21.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63469" y="762578"/>
            <a:ext cx="6027598" cy="3416320"/>
          </a:xfrm>
          <a:prstGeom prst="rect">
            <a:avLst/>
          </a:prstGeom>
          <a:noFill/>
        </p:spPr>
        <p:txBody>
          <a:bodyPr wrap="square" rtlCol="0">
            <a:spAutoFit/>
          </a:bodyPr>
          <a:lstStyle/>
          <a:p>
            <a:r>
              <a:rPr lang="zh-CN" altLang="zh-CN" sz="7200" b="1" dirty="0">
                <a:solidFill>
                  <a:schemeClr val="bg1"/>
                </a:solidFill>
              </a:rPr>
              <a:t>基于淘宝网商家信息的数据分析与可视化</a:t>
            </a:r>
            <a:endParaRPr lang="zh-CN" altLang="zh-CN" sz="7200" dirty="0">
              <a:solidFill>
                <a:schemeClr val="bg1"/>
              </a:solidFill>
            </a:endParaRPr>
          </a:p>
        </p:txBody>
      </p:sp>
      <p:sp>
        <p:nvSpPr>
          <p:cNvPr id="3" name="文本框 2"/>
          <p:cNvSpPr txBox="1"/>
          <p:nvPr/>
        </p:nvSpPr>
        <p:spPr>
          <a:xfrm>
            <a:off x="2621524" y="5269859"/>
            <a:ext cx="6569543" cy="372410"/>
          </a:xfrm>
          <a:prstGeom prst="rect">
            <a:avLst/>
          </a:prstGeom>
          <a:noFill/>
        </p:spPr>
        <p:txBody>
          <a:bodyPr wrap="square" rtlCol="0">
            <a:spAutoFit/>
          </a:bodyPr>
          <a:lstStyle/>
          <a:p>
            <a:pPr>
              <a:lnSpc>
                <a:spcPct val="130000"/>
              </a:lnSpc>
            </a:pPr>
            <a:r>
              <a:rPr lang="zh-CN" altLang="en-US" sz="1335" dirty="0" smtClean="0">
                <a:solidFill>
                  <a:schemeClr val="bg1">
                    <a:lumMod val="95000"/>
                  </a:schemeClr>
                </a:solidFill>
              </a:rPr>
              <a:t>刘</a:t>
            </a:r>
            <a:r>
              <a:rPr lang="zh-CN" altLang="en-US" sz="1335" dirty="0">
                <a:solidFill>
                  <a:schemeClr val="bg1">
                    <a:lumMod val="95000"/>
                  </a:schemeClr>
                </a:solidFill>
              </a:rPr>
              <a:t>晓（软件工程</a:t>
            </a:r>
            <a:r>
              <a:rPr lang="zh-CN" altLang="en-US" sz="1335" dirty="0" smtClean="0">
                <a:solidFill>
                  <a:schemeClr val="bg1">
                    <a:lumMod val="95000"/>
                  </a:schemeClr>
                </a:solidFill>
              </a:rPr>
              <a:t>）            李</a:t>
            </a:r>
            <a:r>
              <a:rPr lang="zh-CN" altLang="zh-CN" sz="1400" dirty="0">
                <a:solidFill>
                  <a:schemeClr val="bg1"/>
                </a:solidFill>
              </a:rPr>
              <a:t>浥菡</a:t>
            </a:r>
            <a:r>
              <a:rPr lang="zh-CN" altLang="en-US" sz="1335" dirty="0" smtClean="0">
                <a:solidFill>
                  <a:schemeClr val="bg1">
                    <a:lumMod val="95000"/>
                  </a:schemeClr>
                </a:solidFill>
              </a:rPr>
              <a:t>（</a:t>
            </a:r>
            <a:r>
              <a:rPr lang="zh-CN" altLang="en-US" sz="1335" dirty="0">
                <a:solidFill>
                  <a:schemeClr val="bg1">
                    <a:lumMod val="95000"/>
                  </a:schemeClr>
                </a:solidFill>
              </a:rPr>
              <a:t>软件工程</a:t>
            </a:r>
            <a:r>
              <a:rPr lang="zh-CN" altLang="en-US" sz="1335" dirty="0" smtClean="0">
                <a:solidFill>
                  <a:schemeClr val="bg1">
                    <a:lumMod val="95000"/>
                  </a:schemeClr>
                </a:solidFill>
              </a:rPr>
              <a:t>）           张帆（计算机应用技术）              </a:t>
            </a:r>
            <a:endParaRPr lang="en-US" altLang="zh-CN" sz="1335" dirty="0">
              <a:solidFill>
                <a:schemeClr val="bg1">
                  <a:lumMod val="95000"/>
                </a:schemeClr>
              </a:solidFill>
            </a:endParaRPr>
          </a:p>
        </p:txBody>
      </p:sp>
      <p:sp>
        <p:nvSpPr>
          <p:cNvPr id="5" name="矩形 4"/>
          <p:cNvSpPr/>
          <p:nvPr/>
        </p:nvSpPr>
        <p:spPr>
          <a:xfrm>
            <a:off x="2137918" y="736600"/>
            <a:ext cx="7755966" cy="3468276"/>
          </a:xfrm>
          <a:prstGeom prst="rect">
            <a:avLst/>
          </a:prstGeom>
          <a:noFill/>
          <a:ln w="12700" cmpd="sng">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lumMod val="9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1"/>
          <a:stretch>
            <a:fillRect/>
          </a:stretch>
        </p:blipFill>
        <p:spPr>
          <a:xfrm>
            <a:off x="2306320" y="1313815"/>
            <a:ext cx="7800340" cy="45732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3801" y="431150"/>
            <a:ext cx="6246399" cy="484149"/>
          </a:xfrm>
          <a:prstGeom prst="rect">
            <a:avLst/>
          </a:prstGeom>
          <a:noFill/>
        </p:spPr>
        <p:txBody>
          <a:bodyPr wrap="square" lIns="121899" tIns="60949" rIns="121899" bIns="60949" rtlCol="0" anchor="ctr">
            <a:spAutoFit/>
          </a:bodyPr>
          <a:lstStyle/>
          <a:p>
            <a:pPr>
              <a:lnSpc>
                <a:spcPct val="110000"/>
              </a:lnSpc>
            </a:pPr>
            <a:r>
              <a:rPr kumimoji="1" lang="en-US" altLang="zh-CN" sz="2135" b="1" dirty="0" smtClean="0">
                <a:solidFill>
                  <a:srgbClr val="1F1F1F"/>
                </a:solidFill>
                <a:latin typeface="微软雅黑" panose="020B0503020204020204" charset="-122"/>
                <a:ea typeface="微软雅黑" panose="020B0503020204020204" charset="-122"/>
                <a:cs typeface="微软雅黑" panose="020B0503020204020204" charset="-122"/>
              </a:rPr>
              <a:t>1.4</a:t>
            </a:r>
            <a:r>
              <a:rPr lang="zh-CN" altLang="en-US" sz="2000" b="1" dirty="0">
                <a:solidFill>
                  <a:srgbClr val="1F1F1F"/>
                </a:solidFill>
                <a:latin typeface="+mn-ea"/>
              </a:rPr>
              <a:t>淘宝店铺生存状态的分析与可视化</a:t>
            </a:r>
            <a:endParaRPr kumimoji="1" lang="zh-CN" altLang="en-US" sz="2135" b="1" dirty="0">
              <a:solidFill>
                <a:srgbClr val="1F1F1F"/>
              </a:solidFill>
              <a:latin typeface="微软雅黑" panose="020B0503020204020204" charset="-122"/>
              <a:ea typeface="微软雅黑" panose="020B0503020204020204" charset="-122"/>
              <a:cs typeface="微软雅黑" panose="020B0503020204020204" charset="-122"/>
            </a:endParaRPr>
          </a:p>
        </p:txBody>
      </p:sp>
      <p:sp>
        <p:nvSpPr>
          <p:cNvPr id="5" name="矩形 4"/>
          <p:cNvSpPr/>
          <p:nvPr/>
        </p:nvSpPr>
        <p:spPr>
          <a:xfrm>
            <a:off x="794" y="1193067"/>
            <a:ext cx="12192000" cy="2001004"/>
          </a:xfrm>
          <a:prstGeom prst="rect">
            <a:avLst/>
          </a:prstGeom>
          <a:solidFill>
            <a:srgbClr val="1F1F1F"/>
          </a:solidFill>
          <a:ln w="12700" cap="flat" cmpd="sng" algn="ctr">
            <a:noFill/>
            <a:prstDash val="solid"/>
            <a:miter lim="800000"/>
          </a:ln>
          <a:effectLst/>
        </p:spPr>
        <p:txBody>
          <a:bodyPr lIns="121917" tIns="60959" rIns="121917" bIns="60959" rtlCol="0" anchor="ctr"/>
          <a:lstStyle/>
          <a:p>
            <a:pPr algn="ctr" defTabSz="1218565">
              <a:defRPr/>
            </a:pPr>
            <a:endParaRPr lang="zh-CN" altLang="en-US" sz="3200" kern="0">
              <a:solidFill>
                <a:sysClr val="window" lastClr="FFFFFF"/>
              </a:solidFill>
              <a:latin typeface="Calibri" panose="020F0502020204030204"/>
              <a:ea typeface="宋体" panose="02010600030101010101" pitchFamily="2" charset="-122"/>
            </a:endParaRPr>
          </a:p>
        </p:txBody>
      </p:sp>
      <p:sp>
        <p:nvSpPr>
          <p:cNvPr id="10" name="矩形 9"/>
          <p:cNvSpPr/>
          <p:nvPr/>
        </p:nvSpPr>
        <p:spPr>
          <a:xfrm>
            <a:off x="433801" y="3665919"/>
            <a:ext cx="5128568" cy="2247921"/>
          </a:xfrm>
          <a:prstGeom prst="rect">
            <a:avLst/>
          </a:prstGeom>
        </p:spPr>
        <p:txBody>
          <a:bodyPr wrap="square" lIns="121917" tIns="60959" rIns="121917" bIns="60959">
            <a:spAutoFit/>
          </a:bodyPr>
          <a:lstStyle/>
          <a:p>
            <a:pPr lvl="0">
              <a:lnSpc>
                <a:spcPct val="130000"/>
              </a:lnSpc>
            </a:pPr>
            <a:r>
              <a:rPr lang="zh-CN" altLang="en-US" sz="1800" dirty="0">
                <a:solidFill>
                  <a:srgbClr val="1F1F1F"/>
                </a:solidFill>
                <a:latin typeface="微软雅黑" panose="020B0503020204020204" charset="-122"/>
              </a:rPr>
              <a:t>根据淘宝店铺等级以及所占店铺总数的比例，可视化呈现出淘宝店铺的生存状态。此项数据也反映出淘宝店铺大部分处于一种低迷的经营状态，入驻门槛低，但发展情况良莠不齐，想要发展为优质商家仍需从商品品质、营销手段、价格定位、用户体验等众多方面进行提升。</a:t>
            </a:r>
            <a:endParaRPr lang="en-US" altLang="zh-CN" sz="1800" kern="0" dirty="0">
              <a:solidFill>
                <a:srgbClr val="1F1F1F"/>
              </a:solidFill>
            </a:endParaRPr>
          </a:p>
        </p:txBody>
      </p:sp>
      <p:pic>
        <p:nvPicPr>
          <p:cNvPr id="7" name="图片 6"/>
          <p:cNvPicPr/>
          <p:nvPr/>
        </p:nvPicPr>
        <p:blipFill>
          <a:blip r:embed="rId1"/>
          <a:srcRect t="389" r="2628"/>
          <a:stretch>
            <a:fillRect/>
          </a:stretch>
        </p:blipFill>
        <p:spPr>
          <a:xfrm>
            <a:off x="5887720" y="3194050"/>
            <a:ext cx="6191250" cy="36074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1">
            <a:extLst>
              <a:ext uri="{28A0092B-C50C-407E-A947-70E740481C1C}">
                <a14:useLocalDpi xmlns:a14="http://schemas.microsoft.com/office/drawing/2010/main" val="0"/>
              </a:ext>
            </a:extLst>
          </a:blip>
          <a:srcRect/>
          <a:stretch>
            <a:fillRect/>
          </a:stretch>
        </p:blipFill>
        <p:spPr bwMode="auto">
          <a:xfrm>
            <a:off x="3835876" y="337820"/>
            <a:ext cx="4953635" cy="6182360"/>
          </a:xfrm>
          <a:prstGeom prst="rect">
            <a:avLst/>
          </a:prstGeom>
          <a:noFill/>
          <a:ln>
            <a:noFill/>
          </a:ln>
        </p:spPr>
      </p:pic>
      <p:sp>
        <p:nvSpPr>
          <p:cNvPr id="2" name="TextBox 1"/>
          <p:cNvSpPr txBox="1"/>
          <p:nvPr/>
        </p:nvSpPr>
        <p:spPr>
          <a:xfrm>
            <a:off x="546100" y="1003300"/>
            <a:ext cx="2743200" cy="461665"/>
          </a:xfrm>
          <a:prstGeom prst="rect">
            <a:avLst/>
          </a:prstGeom>
          <a:noFill/>
        </p:spPr>
        <p:txBody>
          <a:bodyPr wrap="square" rtlCol="0">
            <a:spAutoFit/>
          </a:bodyPr>
          <a:lstStyle/>
          <a:p>
            <a:r>
              <a:rPr lang="zh-CN" altLang="en-US" dirty="0" smtClean="0"/>
              <a:t>积分等级分布图：</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3801" y="431150"/>
            <a:ext cx="6246399" cy="484149"/>
          </a:xfrm>
          <a:prstGeom prst="rect">
            <a:avLst/>
          </a:prstGeom>
          <a:noFill/>
        </p:spPr>
        <p:txBody>
          <a:bodyPr wrap="square" lIns="121899" tIns="60949" rIns="121899" bIns="60949" rtlCol="0" anchor="ctr">
            <a:spAutoFit/>
          </a:bodyPr>
          <a:lstStyle/>
          <a:p>
            <a:pPr>
              <a:lnSpc>
                <a:spcPct val="110000"/>
              </a:lnSpc>
            </a:pPr>
            <a:r>
              <a:rPr kumimoji="1" lang="en-US" altLang="zh-CN" sz="2135" b="1" dirty="0" smtClean="0">
                <a:solidFill>
                  <a:srgbClr val="1F1F1F"/>
                </a:solidFill>
                <a:latin typeface="微软雅黑" panose="020B0503020204020204" charset="-122"/>
                <a:ea typeface="微软雅黑" panose="020B0503020204020204" charset="-122"/>
                <a:cs typeface="微软雅黑" panose="020B0503020204020204" charset="-122"/>
              </a:rPr>
              <a:t>1.5</a:t>
            </a:r>
            <a:r>
              <a:rPr lang="zh-CN" altLang="en-US" sz="2000" b="1" dirty="0">
                <a:solidFill>
                  <a:srgbClr val="1F1F1F"/>
                </a:solidFill>
                <a:latin typeface="+mn-ea"/>
              </a:rPr>
              <a:t>淘宝店铺性价比的分析与可视化</a:t>
            </a:r>
            <a:endParaRPr kumimoji="1" lang="zh-CN" altLang="en-US" sz="2135" b="1" dirty="0">
              <a:solidFill>
                <a:srgbClr val="1F1F1F"/>
              </a:solidFill>
              <a:latin typeface="微软雅黑" panose="020B0503020204020204" charset="-122"/>
              <a:ea typeface="微软雅黑" panose="020B0503020204020204" charset="-122"/>
              <a:cs typeface="微软雅黑" panose="020B0503020204020204" charset="-122"/>
            </a:endParaRPr>
          </a:p>
        </p:txBody>
      </p:sp>
      <p:sp>
        <p:nvSpPr>
          <p:cNvPr id="5" name="矩形 4"/>
          <p:cNvSpPr/>
          <p:nvPr/>
        </p:nvSpPr>
        <p:spPr>
          <a:xfrm>
            <a:off x="794" y="1193067"/>
            <a:ext cx="12192000" cy="2001004"/>
          </a:xfrm>
          <a:prstGeom prst="rect">
            <a:avLst/>
          </a:prstGeom>
          <a:solidFill>
            <a:srgbClr val="1F1F1F"/>
          </a:solidFill>
          <a:ln w="12700" cap="flat" cmpd="sng" algn="ctr">
            <a:noFill/>
            <a:prstDash val="solid"/>
            <a:miter lim="800000"/>
          </a:ln>
          <a:effectLst/>
        </p:spPr>
        <p:txBody>
          <a:bodyPr lIns="121917" tIns="60959" rIns="121917" bIns="60959" rtlCol="0" anchor="ctr"/>
          <a:lstStyle/>
          <a:p>
            <a:pPr algn="ctr" defTabSz="1218565">
              <a:defRPr/>
            </a:pPr>
            <a:endParaRPr lang="zh-CN" altLang="en-US" sz="3200" kern="0">
              <a:solidFill>
                <a:sysClr val="window" lastClr="FFFFFF"/>
              </a:solidFill>
              <a:latin typeface="Calibri" panose="020F0502020204030204"/>
              <a:ea typeface="宋体" panose="02010600030101010101" pitchFamily="2" charset="-122"/>
            </a:endParaRPr>
          </a:p>
        </p:txBody>
      </p:sp>
      <p:sp>
        <p:nvSpPr>
          <p:cNvPr id="10" name="矩形 9"/>
          <p:cNvSpPr/>
          <p:nvPr/>
        </p:nvSpPr>
        <p:spPr>
          <a:xfrm>
            <a:off x="573732" y="3665920"/>
            <a:ext cx="5128568" cy="1527724"/>
          </a:xfrm>
          <a:prstGeom prst="rect">
            <a:avLst/>
          </a:prstGeom>
        </p:spPr>
        <p:txBody>
          <a:bodyPr wrap="square" lIns="121917" tIns="60959" rIns="121917" bIns="60959">
            <a:spAutoFit/>
          </a:bodyPr>
          <a:lstStyle/>
          <a:p>
            <a:pPr lvl="0">
              <a:lnSpc>
                <a:spcPct val="130000"/>
              </a:lnSpc>
            </a:pPr>
            <a:r>
              <a:rPr lang="zh-CN" altLang="en-US" sz="1800" dirty="0">
                <a:solidFill>
                  <a:srgbClr val="1F1F1F"/>
                </a:solidFill>
                <a:latin typeface="微软雅黑" panose="020B0503020204020204" charset="-122"/>
              </a:rPr>
              <a:t>根据淘宝平台上各类别店铺的销量进行排序，同时综合商品的好评率进行分析，筛选出此类别商品性价比较高的店铺，可定期向消费者进行定向推荐。</a:t>
            </a:r>
            <a:endParaRPr lang="en-US" altLang="zh-CN" sz="1800" kern="0" dirty="0">
              <a:solidFill>
                <a:srgbClr val="1F1F1F"/>
              </a:solidFill>
            </a:endParaRPr>
          </a:p>
        </p:txBody>
      </p:sp>
      <p:pic>
        <p:nvPicPr>
          <p:cNvPr id="7" name="图片 6"/>
          <p:cNvPicPr/>
          <p:nvPr/>
        </p:nvPicPr>
        <p:blipFill>
          <a:blip r:embed="rId1"/>
          <a:stretch>
            <a:fillRect/>
          </a:stretch>
        </p:blipFill>
        <p:spPr>
          <a:xfrm>
            <a:off x="7109460" y="3009900"/>
            <a:ext cx="4648200" cy="37261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3801" y="431150"/>
            <a:ext cx="6246399" cy="484149"/>
          </a:xfrm>
          <a:prstGeom prst="rect">
            <a:avLst/>
          </a:prstGeom>
          <a:noFill/>
        </p:spPr>
        <p:txBody>
          <a:bodyPr wrap="square" lIns="121899" tIns="60949" rIns="121899" bIns="60949" rtlCol="0" anchor="ctr">
            <a:spAutoFit/>
          </a:bodyPr>
          <a:lstStyle/>
          <a:p>
            <a:pPr>
              <a:lnSpc>
                <a:spcPct val="110000"/>
              </a:lnSpc>
            </a:pPr>
            <a:r>
              <a:rPr kumimoji="1" lang="en-US" altLang="zh-CN" sz="2135" b="1" dirty="0" smtClean="0">
                <a:solidFill>
                  <a:srgbClr val="1F1F1F"/>
                </a:solidFill>
                <a:latin typeface="微软雅黑" panose="020B0503020204020204" charset="-122"/>
                <a:ea typeface="微软雅黑" panose="020B0503020204020204" charset="-122"/>
                <a:cs typeface="微软雅黑" panose="020B0503020204020204" charset="-122"/>
              </a:rPr>
              <a:t>1.6</a:t>
            </a:r>
            <a:r>
              <a:rPr lang="zh-CN" altLang="en-US" sz="2000" b="1" dirty="0">
                <a:solidFill>
                  <a:srgbClr val="1F1F1F"/>
                </a:solidFill>
                <a:latin typeface="+mn-ea"/>
              </a:rPr>
              <a:t>商品评论中好评率相近销量排名前五店铺的分析</a:t>
            </a:r>
            <a:endParaRPr kumimoji="1" lang="zh-CN" altLang="en-US" sz="2135" b="1" dirty="0">
              <a:solidFill>
                <a:srgbClr val="1F1F1F"/>
              </a:solidFill>
              <a:latin typeface="微软雅黑" panose="020B0503020204020204" charset="-122"/>
              <a:ea typeface="微软雅黑" panose="020B0503020204020204" charset="-122"/>
              <a:cs typeface="微软雅黑" panose="020B0503020204020204" charset="-122"/>
            </a:endParaRPr>
          </a:p>
        </p:txBody>
      </p:sp>
      <p:sp>
        <p:nvSpPr>
          <p:cNvPr id="5" name="矩形 4"/>
          <p:cNvSpPr/>
          <p:nvPr/>
        </p:nvSpPr>
        <p:spPr>
          <a:xfrm>
            <a:off x="794" y="1193067"/>
            <a:ext cx="12192000" cy="2001004"/>
          </a:xfrm>
          <a:prstGeom prst="rect">
            <a:avLst/>
          </a:prstGeom>
          <a:solidFill>
            <a:srgbClr val="1F1F1F"/>
          </a:solidFill>
          <a:ln w="12700" cap="flat" cmpd="sng" algn="ctr">
            <a:noFill/>
            <a:prstDash val="solid"/>
            <a:miter lim="800000"/>
          </a:ln>
          <a:effectLst/>
        </p:spPr>
        <p:txBody>
          <a:bodyPr lIns="121917" tIns="60959" rIns="121917" bIns="60959" rtlCol="0" anchor="ctr"/>
          <a:lstStyle/>
          <a:p>
            <a:pPr algn="ctr" defTabSz="1218565">
              <a:defRPr/>
            </a:pPr>
            <a:endParaRPr lang="zh-CN" altLang="en-US" sz="3200" kern="0">
              <a:solidFill>
                <a:sysClr val="window" lastClr="FFFFFF"/>
              </a:solidFill>
              <a:latin typeface="Calibri" panose="020F0502020204030204"/>
              <a:ea typeface="宋体" panose="02010600030101010101" pitchFamily="2" charset="-122"/>
            </a:endParaRPr>
          </a:p>
        </p:txBody>
      </p:sp>
      <p:sp>
        <p:nvSpPr>
          <p:cNvPr id="10" name="矩形 9"/>
          <p:cNvSpPr/>
          <p:nvPr/>
        </p:nvSpPr>
        <p:spPr>
          <a:xfrm>
            <a:off x="573732" y="3665920"/>
            <a:ext cx="5128568" cy="1887822"/>
          </a:xfrm>
          <a:prstGeom prst="rect">
            <a:avLst/>
          </a:prstGeom>
        </p:spPr>
        <p:txBody>
          <a:bodyPr wrap="square" lIns="121917" tIns="60959" rIns="121917" bIns="60959">
            <a:spAutoFit/>
          </a:bodyPr>
          <a:lstStyle/>
          <a:p>
            <a:pPr lvl="0">
              <a:lnSpc>
                <a:spcPct val="130000"/>
              </a:lnSpc>
            </a:pPr>
            <a:r>
              <a:rPr lang="zh-CN" altLang="en-US" sz="1800" dirty="0">
                <a:solidFill>
                  <a:srgbClr val="1F1F1F"/>
                </a:solidFill>
                <a:latin typeface="微软雅黑" panose="020B0503020204020204" charset="-122"/>
              </a:rPr>
              <a:t>通过分析、筛选，进而区分有价值信息及无效信息，有选择性、针对性地将商品评价内容转化为词云，更加直观地体现出用户更关注的方面，并对消费者的购物选择具有导向作用。（销量排名前三的店铺）</a:t>
            </a:r>
            <a:endParaRPr lang="en-US" altLang="zh-CN" sz="1800" kern="0" dirty="0">
              <a:solidFill>
                <a:srgbClr val="1F1F1F"/>
              </a:solidFill>
            </a:endParaRPr>
          </a:p>
        </p:txBody>
      </p:sp>
      <p:pic>
        <p:nvPicPr>
          <p:cNvPr id="6" name="图片 5"/>
          <p:cNvPicPr/>
          <p:nvPr/>
        </p:nvPicPr>
        <p:blipFill>
          <a:blip r:embed="rId1"/>
          <a:srcRect r="3991"/>
          <a:stretch>
            <a:fillRect/>
          </a:stretch>
        </p:blipFill>
        <p:spPr>
          <a:xfrm>
            <a:off x="6205220" y="3194050"/>
            <a:ext cx="5684520" cy="3536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1"/>
          <a:stretch>
            <a:fillRect/>
          </a:stretch>
        </p:blipFill>
        <p:spPr>
          <a:xfrm>
            <a:off x="2058194" y="892174"/>
            <a:ext cx="8203406" cy="50514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1"/>
          <a:stretch>
            <a:fillRect/>
          </a:stretch>
        </p:blipFill>
        <p:spPr>
          <a:xfrm>
            <a:off x="1630838" y="632777"/>
            <a:ext cx="9087961" cy="588232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3801" y="431150"/>
            <a:ext cx="6246399" cy="484149"/>
          </a:xfrm>
          <a:prstGeom prst="rect">
            <a:avLst/>
          </a:prstGeom>
          <a:noFill/>
        </p:spPr>
        <p:txBody>
          <a:bodyPr wrap="square" lIns="121899" tIns="60949" rIns="121899" bIns="60949" rtlCol="0" anchor="ctr">
            <a:spAutoFit/>
          </a:bodyPr>
          <a:lstStyle/>
          <a:p>
            <a:pPr>
              <a:lnSpc>
                <a:spcPct val="110000"/>
              </a:lnSpc>
            </a:pPr>
            <a:r>
              <a:rPr kumimoji="1" lang="en-US" altLang="zh-CN" sz="2135" b="1" dirty="0" smtClean="0">
                <a:solidFill>
                  <a:srgbClr val="1F1F1F"/>
                </a:solidFill>
                <a:latin typeface="微软雅黑" panose="020B0503020204020204" charset="-122"/>
                <a:ea typeface="微软雅黑" panose="020B0503020204020204" charset="-122"/>
                <a:cs typeface="微软雅黑" panose="020B0503020204020204" charset="-122"/>
              </a:rPr>
              <a:t>1.7</a:t>
            </a:r>
            <a:r>
              <a:rPr lang="zh-CN" altLang="en-US" sz="2000" b="1" dirty="0">
                <a:solidFill>
                  <a:srgbClr val="1F1F1F"/>
                </a:solidFill>
                <a:latin typeface="+mn-ea"/>
              </a:rPr>
              <a:t>根据商品评论进行年度分析</a:t>
            </a:r>
            <a:endParaRPr kumimoji="1" lang="zh-CN" altLang="en-US" sz="2135" b="1" dirty="0">
              <a:solidFill>
                <a:srgbClr val="1F1F1F"/>
              </a:solidFill>
              <a:latin typeface="微软雅黑" panose="020B0503020204020204" charset="-122"/>
              <a:ea typeface="微软雅黑" panose="020B0503020204020204" charset="-122"/>
              <a:cs typeface="微软雅黑" panose="020B0503020204020204" charset="-122"/>
            </a:endParaRPr>
          </a:p>
        </p:txBody>
      </p:sp>
      <p:sp>
        <p:nvSpPr>
          <p:cNvPr id="5" name="矩形 4"/>
          <p:cNvSpPr/>
          <p:nvPr/>
        </p:nvSpPr>
        <p:spPr>
          <a:xfrm>
            <a:off x="794" y="1193067"/>
            <a:ext cx="12192000" cy="2001004"/>
          </a:xfrm>
          <a:prstGeom prst="rect">
            <a:avLst/>
          </a:prstGeom>
          <a:solidFill>
            <a:srgbClr val="1F1F1F"/>
          </a:solidFill>
          <a:ln w="12700" cap="flat" cmpd="sng" algn="ctr">
            <a:noFill/>
            <a:prstDash val="solid"/>
            <a:miter lim="800000"/>
          </a:ln>
          <a:effectLst/>
        </p:spPr>
        <p:txBody>
          <a:bodyPr lIns="121917" tIns="60959" rIns="121917" bIns="60959" rtlCol="0" anchor="ctr"/>
          <a:lstStyle/>
          <a:p>
            <a:pPr algn="ctr" defTabSz="1218565">
              <a:defRPr/>
            </a:pPr>
            <a:endParaRPr lang="zh-CN" altLang="en-US" sz="3200" kern="0">
              <a:solidFill>
                <a:sysClr val="window" lastClr="FFFFFF"/>
              </a:solidFill>
              <a:latin typeface="Calibri" panose="020F0502020204030204"/>
              <a:ea typeface="宋体" panose="02010600030101010101" pitchFamily="2" charset="-122"/>
            </a:endParaRPr>
          </a:p>
        </p:txBody>
      </p:sp>
      <p:sp>
        <p:nvSpPr>
          <p:cNvPr id="10" name="矩形 9"/>
          <p:cNvSpPr/>
          <p:nvPr/>
        </p:nvSpPr>
        <p:spPr>
          <a:xfrm>
            <a:off x="3748732" y="3386520"/>
            <a:ext cx="5128568" cy="1167625"/>
          </a:xfrm>
          <a:prstGeom prst="rect">
            <a:avLst/>
          </a:prstGeom>
        </p:spPr>
        <p:txBody>
          <a:bodyPr wrap="square" lIns="121917" tIns="60959" rIns="121917" bIns="60959">
            <a:spAutoFit/>
          </a:bodyPr>
          <a:lstStyle/>
          <a:p>
            <a:pPr lvl="0">
              <a:lnSpc>
                <a:spcPct val="130000"/>
              </a:lnSpc>
            </a:pPr>
            <a:r>
              <a:rPr lang="zh-CN" altLang="en-US" sz="1800" dirty="0">
                <a:solidFill>
                  <a:srgbClr val="1F1F1F"/>
                </a:solidFill>
                <a:latin typeface="微软雅黑" panose="020B0503020204020204" charset="-122"/>
              </a:rPr>
              <a:t>性价比高的店铺中评价内容进行年度分析，出具数据整合报告，高频词的出现和变化体现出此店铺商品的整体变化趋势，以多种维度来综合</a:t>
            </a:r>
            <a:r>
              <a:rPr lang="zh-CN" altLang="en-US" sz="1800" dirty="0" smtClean="0">
                <a:solidFill>
                  <a:srgbClr val="1F1F1F"/>
                </a:solidFill>
                <a:latin typeface="微软雅黑" panose="020B0503020204020204" charset="-122"/>
              </a:rPr>
              <a:t>考量</a:t>
            </a:r>
            <a:r>
              <a:rPr lang="en-US" altLang="zh-CN" sz="1800" dirty="0" smtClean="0">
                <a:solidFill>
                  <a:srgbClr val="1F1F1F"/>
                </a:solidFill>
                <a:latin typeface="微软雅黑" panose="020B0503020204020204" charset="-122"/>
              </a:rPr>
              <a:t>.</a:t>
            </a:r>
            <a:endParaRPr lang="en-US" altLang="zh-CN" sz="1800" kern="0" dirty="0">
              <a:solidFill>
                <a:srgbClr val="1F1F1F"/>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1936" y="391468"/>
            <a:ext cx="6410729" cy="461665"/>
          </a:xfrm>
          <a:prstGeom prst="rect">
            <a:avLst/>
          </a:prstGeom>
        </p:spPr>
        <p:txBody>
          <a:bodyPr wrap="none">
            <a:spAutoFit/>
          </a:bodyPr>
          <a:lstStyle/>
          <a:p>
            <a:r>
              <a:rPr lang="zh-CN" altLang="zh-CN" dirty="0"/>
              <a:t>（</a:t>
            </a:r>
            <a:r>
              <a:rPr lang="en-US" altLang="zh-CN" dirty="0"/>
              <a:t>1</a:t>
            </a:r>
            <a:r>
              <a:rPr lang="zh-CN" altLang="zh-CN" dirty="0"/>
              <a:t>）</a:t>
            </a:r>
            <a:r>
              <a:rPr lang="en-US" altLang="zh-CN" dirty="0" err="1"/>
              <a:t>vero</a:t>
            </a:r>
            <a:r>
              <a:rPr lang="en-US" altLang="zh-CN" dirty="0"/>
              <a:t> </a:t>
            </a:r>
            <a:r>
              <a:rPr lang="en-US" altLang="zh-CN" dirty="0" err="1"/>
              <a:t>moda</a:t>
            </a:r>
            <a:r>
              <a:rPr lang="en-US" altLang="zh-CN" dirty="0"/>
              <a:t>:</a:t>
            </a:r>
            <a:r>
              <a:rPr lang="zh-CN" altLang="zh-CN" dirty="0"/>
              <a:t>连衣裙（该类下销量最高）</a:t>
            </a:r>
            <a:endParaRPr lang="zh-CN" altLang="zh-CN" dirty="0"/>
          </a:p>
        </p:txBody>
      </p:sp>
      <p:pic>
        <p:nvPicPr>
          <p:cNvPr id="4" name="图片 3"/>
          <p:cNvPicPr/>
          <p:nvPr/>
        </p:nvPicPr>
        <p:blipFill>
          <a:blip r:embed="rId1"/>
          <a:stretch>
            <a:fillRect/>
          </a:stretch>
        </p:blipFill>
        <p:spPr>
          <a:xfrm>
            <a:off x="703580" y="1697990"/>
            <a:ext cx="4788535" cy="3281045"/>
          </a:xfrm>
          <a:prstGeom prst="rect">
            <a:avLst/>
          </a:prstGeom>
          <a:noFill/>
          <a:ln w="9525">
            <a:noFill/>
          </a:ln>
        </p:spPr>
      </p:pic>
      <p:pic>
        <p:nvPicPr>
          <p:cNvPr id="5" name="图片 4"/>
          <p:cNvPicPr/>
          <p:nvPr/>
        </p:nvPicPr>
        <p:blipFill>
          <a:blip r:embed="rId2">
            <a:extLst>
              <a:ext uri="{28A0092B-C50C-407E-A947-70E740481C1C}">
                <a14:useLocalDpi xmlns:a14="http://schemas.microsoft.com/office/drawing/2010/main" val="0"/>
              </a:ext>
            </a:extLst>
          </a:blip>
          <a:stretch>
            <a:fillRect/>
          </a:stretch>
        </p:blipFill>
        <p:spPr>
          <a:xfrm>
            <a:off x="5704999" y="1698307"/>
            <a:ext cx="5391150" cy="32810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1936" y="391468"/>
            <a:ext cx="4663456" cy="461665"/>
          </a:xfrm>
          <a:prstGeom prst="rect">
            <a:avLst/>
          </a:prstGeom>
        </p:spPr>
        <p:txBody>
          <a:bodyPr wrap="none">
            <a:spAutoFit/>
          </a:bodyPr>
          <a:lstStyle/>
          <a:p>
            <a:r>
              <a:rPr lang="zh-CN" altLang="zh-CN" dirty="0"/>
              <a:t>（</a:t>
            </a:r>
            <a:r>
              <a:rPr lang="en-US" altLang="zh-CN" dirty="0"/>
              <a:t>2</a:t>
            </a:r>
            <a:r>
              <a:rPr lang="zh-CN" altLang="zh-CN" dirty="0"/>
              <a:t>）漫步者宏通旗舰店：低音炮</a:t>
            </a:r>
            <a:endParaRPr lang="zh-CN" altLang="zh-CN" dirty="0"/>
          </a:p>
        </p:txBody>
      </p:sp>
      <p:pic>
        <p:nvPicPr>
          <p:cNvPr id="6" name="图片 5"/>
          <p:cNvPicPr/>
          <p:nvPr/>
        </p:nvPicPr>
        <p:blipFill>
          <a:blip r:embed="rId1"/>
          <a:srcRect l="5770"/>
          <a:stretch>
            <a:fillRect/>
          </a:stretch>
        </p:blipFill>
        <p:spPr>
          <a:xfrm>
            <a:off x="656113" y="1593850"/>
            <a:ext cx="5707221" cy="3105150"/>
          </a:xfrm>
          <a:prstGeom prst="rect">
            <a:avLst/>
          </a:prstGeom>
          <a:noFill/>
          <a:ln w="9525">
            <a:noFill/>
          </a:ln>
        </p:spPr>
      </p:pic>
      <p:pic>
        <p:nvPicPr>
          <p:cNvPr id="7" name="图片 6"/>
          <p:cNvPicPr/>
          <p:nvPr/>
        </p:nvPicPr>
        <p:blipFill>
          <a:blip r:embed="rId2">
            <a:extLst>
              <a:ext uri="{28A0092B-C50C-407E-A947-70E740481C1C}">
                <a14:useLocalDpi xmlns:a14="http://schemas.microsoft.com/office/drawing/2010/main" val="0"/>
              </a:ext>
            </a:extLst>
          </a:blip>
          <a:stretch>
            <a:fillRect/>
          </a:stretch>
        </p:blipFill>
        <p:spPr>
          <a:xfrm>
            <a:off x="6440646" y="1698625"/>
            <a:ext cx="5343525" cy="2895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5215" y="567816"/>
            <a:ext cx="2911374" cy="748988"/>
          </a:xfrm>
          <a:prstGeom prst="rect">
            <a:avLst/>
          </a:prstGeom>
          <a:noFill/>
        </p:spPr>
        <p:txBody>
          <a:bodyPr wrap="none" rtlCol="0">
            <a:spAutoFit/>
          </a:bodyPr>
          <a:lstStyle/>
          <a:p>
            <a:r>
              <a:rPr kumimoji="1" lang="en-US" altLang="zh-CN" sz="4265" b="1" dirty="0">
                <a:solidFill>
                  <a:srgbClr val="1F1F1F"/>
                </a:solidFill>
              </a:rPr>
              <a:t>CONTENTS</a:t>
            </a:r>
            <a:endParaRPr kumimoji="1" lang="zh-CN" altLang="en-US" sz="4265" b="1" dirty="0">
              <a:solidFill>
                <a:srgbClr val="1F1F1F"/>
              </a:solidFill>
            </a:endParaRPr>
          </a:p>
        </p:txBody>
      </p:sp>
      <p:cxnSp>
        <p:nvCxnSpPr>
          <p:cNvPr id="3" name="直线连接符 2"/>
          <p:cNvCxnSpPr/>
          <p:nvPr/>
        </p:nvCxnSpPr>
        <p:spPr>
          <a:xfrm>
            <a:off x="672491" y="741784"/>
            <a:ext cx="0" cy="475861"/>
          </a:xfrm>
          <a:prstGeom prst="line">
            <a:avLst/>
          </a:prstGeom>
          <a:ln w="57150" cmpd="sng">
            <a:solidFill>
              <a:srgbClr val="1F1F1F"/>
            </a:solidFill>
          </a:ln>
          <a:effectLst/>
        </p:spPr>
        <p:style>
          <a:lnRef idx="2">
            <a:schemeClr val="accent1"/>
          </a:lnRef>
          <a:fillRef idx="0">
            <a:schemeClr val="accent1"/>
          </a:fillRef>
          <a:effectRef idx="1">
            <a:schemeClr val="accent1"/>
          </a:effectRef>
          <a:fontRef idx="minor">
            <a:schemeClr val="tx1"/>
          </a:fontRef>
        </p:style>
      </p:cxnSp>
      <p:sp>
        <p:nvSpPr>
          <p:cNvPr id="4" name="文本框 3"/>
          <p:cNvSpPr txBox="1"/>
          <p:nvPr/>
        </p:nvSpPr>
        <p:spPr>
          <a:xfrm>
            <a:off x="1443950" y="2389120"/>
            <a:ext cx="3084507" cy="584775"/>
          </a:xfrm>
          <a:prstGeom prst="rect">
            <a:avLst/>
          </a:prstGeom>
          <a:noFill/>
          <a:ln>
            <a:solidFill>
              <a:srgbClr val="1F1F1F"/>
            </a:solidFill>
          </a:ln>
        </p:spPr>
        <p:txBody>
          <a:bodyPr wrap="square" rtlCol="0">
            <a:spAutoFit/>
          </a:bodyPr>
          <a:lstStyle/>
          <a:p>
            <a:r>
              <a:rPr kumimoji="1" lang="en-US" altLang="zh-CN" sz="3200" b="1" dirty="0">
                <a:solidFill>
                  <a:srgbClr val="1F1F1F"/>
                </a:solidFill>
              </a:rPr>
              <a:t>ONE</a:t>
            </a:r>
            <a:r>
              <a:rPr kumimoji="1" lang="zh-CN" altLang="en-US" sz="3200" b="1" dirty="0">
                <a:solidFill>
                  <a:srgbClr val="1F1F1F"/>
                </a:solidFill>
              </a:rPr>
              <a:t> </a:t>
            </a:r>
            <a:r>
              <a:rPr kumimoji="1" lang="zh-CN" altLang="en-US" sz="3200" b="1" dirty="0" smtClean="0">
                <a:solidFill>
                  <a:srgbClr val="1F1F1F"/>
                </a:solidFill>
              </a:rPr>
              <a:t>主要内容</a:t>
            </a:r>
            <a:endParaRPr kumimoji="1" lang="zh-CN" altLang="en-US" sz="3200" b="1" dirty="0">
              <a:solidFill>
                <a:srgbClr val="1F1F1F"/>
              </a:solidFill>
            </a:endParaRPr>
          </a:p>
        </p:txBody>
      </p:sp>
      <p:sp>
        <p:nvSpPr>
          <p:cNvPr id="5" name="文本框 4"/>
          <p:cNvSpPr txBox="1"/>
          <p:nvPr/>
        </p:nvSpPr>
        <p:spPr>
          <a:xfrm>
            <a:off x="1443948" y="4150283"/>
            <a:ext cx="3420151" cy="584775"/>
          </a:xfrm>
          <a:prstGeom prst="rect">
            <a:avLst/>
          </a:prstGeom>
          <a:noFill/>
          <a:ln>
            <a:solidFill>
              <a:srgbClr val="1F1F1F"/>
            </a:solidFill>
          </a:ln>
        </p:spPr>
        <p:txBody>
          <a:bodyPr wrap="square" rtlCol="0">
            <a:spAutoFit/>
          </a:bodyPr>
          <a:lstStyle/>
          <a:p>
            <a:r>
              <a:rPr kumimoji="1" lang="en-US" altLang="zh-CN" sz="3200" b="1" dirty="0">
                <a:solidFill>
                  <a:srgbClr val="1F1F1F"/>
                </a:solidFill>
              </a:rPr>
              <a:t>TWO</a:t>
            </a:r>
            <a:r>
              <a:rPr kumimoji="1" lang="zh-CN" altLang="en-US" sz="3200" b="1" dirty="0">
                <a:solidFill>
                  <a:srgbClr val="1F1F1F"/>
                </a:solidFill>
              </a:rPr>
              <a:t> </a:t>
            </a:r>
            <a:r>
              <a:rPr kumimoji="1" lang="zh-CN" altLang="en-US" sz="3200" b="1" dirty="0" smtClean="0">
                <a:solidFill>
                  <a:srgbClr val="1F1F1F"/>
                </a:solidFill>
              </a:rPr>
              <a:t>结论</a:t>
            </a:r>
            <a:endParaRPr kumimoji="1" lang="zh-CN" altLang="en-US" sz="3200" b="1" dirty="0">
              <a:solidFill>
                <a:srgbClr val="1F1F1F"/>
              </a:solidFill>
            </a:endParaRPr>
          </a:p>
        </p:txBody>
      </p:sp>
      <p:sp>
        <p:nvSpPr>
          <p:cNvPr id="8" name="文本框 7"/>
          <p:cNvSpPr txBox="1"/>
          <p:nvPr/>
        </p:nvSpPr>
        <p:spPr>
          <a:xfrm>
            <a:off x="6768842" y="2389120"/>
            <a:ext cx="3368523" cy="584775"/>
          </a:xfrm>
          <a:prstGeom prst="rect">
            <a:avLst/>
          </a:prstGeom>
          <a:noFill/>
          <a:ln>
            <a:solidFill>
              <a:srgbClr val="1F1F1F"/>
            </a:solidFill>
          </a:ln>
        </p:spPr>
        <p:txBody>
          <a:bodyPr wrap="square" rtlCol="0">
            <a:spAutoFit/>
          </a:bodyPr>
          <a:lstStyle/>
          <a:p>
            <a:r>
              <a:rPr kumimoji="1" lang="en-US" altLang="zh-CN" sz="3200" b="1" dirty="0">
                <a:solidFill>
                  <a:srgbClr val="1F1F1F"/>
                </a:solidFill>
              </a:rPr>
              <a:t>THREE</a:t>
            </a:r>
            <a:r>
              <a:rPr kumimoji="1" lang="zh-CN" altLang="en-US" sz="3200" b="1" dirty="0">
                <a:solidFill>
                  <a:srgbClr val="1F1F1F"/>
                </a:solidFill>
              </a:rPr>
              <a:t> </a:t>
            </a:r>
            <a:r>
              <a:rPr kumimoji="1" lang="zh-CN" altLang="en-US" sz="3200" b="1" dirty="0" smtClean="0">
                <a:solidFill>
                  <a:srgbClr val="1F1F1F"/>
                </a:solidFill>
              </a:rPr>
              <a:t>技术路线</a:t>
            </a:r>
            <a:endParaRPr kumimoji="1" lang="zh-CN" altLang="en-US" sz="3200" b="1" dirty="0">
              <a:solidFill>
                <a:srgbClr val="1F1F1F"/>
              </a:solidFill>
            </a:endParaRPr>
          </a:p>
        </p:txBody>
      </p:sp>
      <p:sp>
        <p:nvSpPr>
          <p:cNvPr id="9" name="文本框 8"/>
          <p:cNvSpPr txBox="1"/>
          <p:nvPr/>
        </p:nvSpPr>
        <p:spPr>
          <a:xfrm>
            <a:off x="6768842" y="4150283"/>
            <a:ext cx="3368523" cy="584775"/>
          </a:xfrm>
          <a:prstGeom prst="rect">
            <a:avLst/>
          </a:prstGeom>
          <a:noFill/>
          <a:ln>
            <a:solidFill>
              <a:srgbClr val="1F1F1F"/>
            </a:solidFill>
          </a:ln>
        </p:spPr>
        <p:txBody>
          <a:bodyPr wrap="square" rtlCol="0">
            <a:spAutoFit/>
          </a:bodyPr>
          <a:lstStyle/>
          <a:p>
            <a:r>
              <a:rPr kumimoji="1" lang="en-US" altLang="zh-CN" sz="3200" b="1" dirty="0">
                <a:solidFill>
                  <a:srgbClr val="1F1F1F"/>
                </a:solidFill>
              </a:rPr>
              <a:t>FOUR</a:t>
            </a:r>
            <a:r>
              <a:rPr kumimoji="1" lang="zh-CN" altLang="en-US" sz="3200" b="1" dirty="0">
                <a:solidFill>
                  <a:srgbClr val="1F1F1F"/>
                </a:solidFill>
              </a:rPr>
              <a:t> </a:t>
            </a:r>
            <a:r>
              <a:rPr kumimoji="1" lang="zh-CN" altLang="en-US" sz="3200" b="1" dirty="0" smtClean="0">
                <a:solidFill>
                  <a:srgbClr val="1F1F1F"/>
                </a:solidFill>
              </a:rPr>
              <a:t>项目意义</a:t>
            </a:r>
            <a:endParaRPr kumimoji="1" lang="zh-CN" altLang="en-US" sz="3200" b="1" dirty="0">
              <a:solidFill>
                <a:srgbClr val="1F1F1F"/>
              </a:solidFill>
            </a:endParaRPr>
          </a:p>
        </p:txBody>
      </p:sp>
      <p:cxnSp>
        <p:nvCxnSpPr>
          <p:cNvPr id="12" name="直线连接符 11"/>
          <p:cNvCxnSpPr/>
          <p:nvPr/>
        </p:nvCxnSpPr>
        <p:spPr>
          <a:xfrm>
            <a:off x="5920482" y="2389121"/>
            <a:ext cx="0" cy="3166676"/>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1936" y="391468"/>
            <a:ext cx="4355680" cy="461665"/>
          </a:xfrm>
          <a:prstGeom prst="rect">
            <a:avLst/>
          </a:prstGeom>
        </p:spPr>
        <p:txBody>
          <a:bodyPr wrap="none">
            <a:spAutoFit/>
          </a:bodyPr>
          <a:lstStyle/>
          <a:p>
            <a:r>
              <a:rPr lang="zh-CN" altLang="zh-CN" dirty="0"/>
              <a:t>（</a:t>
            </a:r>
            <a:r>
              <a:rPr lang="en-US" altLang="zh-CN" dirty="0"/>
              <a:t>3</a:t>
            </a:r>
            <a:r>
              <a:rPr lang="zh-CN" altLang="zh-CN" dirty="0"/>
              <a:t>）暴龙官方旗舰店：太阳镜</a:t>
            </a:r>
            <a:endParaRPr lang="zh-CN" altLang="zh-CN" dirty="0"/>
          </a:p>
        </p:txBody>
      </p:sp>
      <p:pic>
        <p:nvPicPr>
          <p:cNvPr id="6" name="图片 5"/>
          <p:cNvPicPr/>
          <p:nvPr/>
        </p:nvPicPr>
        <p:blipFill>
          <a:blip r:embed="rId1"/>
          <a:stretch>
            <a:fillRect/>
          </a:stretch>
        </p:blipFill>
        <p:spPr>
          <a:xfrm>
            <a:off x="500856" y="955992"/>
            <a:ext cx="5760244" cy="3222308"/>
          </a:xfrm>
          <a:prstGeom prst="rect">
            <a:avLst/>
          </a:prstGeom>
          <a:noFill/>
          <a:ln w="9525">
            <a:noFill/>
          </a:ln>
        </p:spPr>
      </p:pic>
      <p:pic>
        <p:nvPicPr>
          <p:cNvPr id="7" name="图片 6"/>
          <p:cNvPicPr/>
          <p:nvPr/>
        </p:nvPicPr>
        <p:blipFill>
          <a:blip r:embed="rId2" cstate="print">
            <a:extLst>
              <a:ext uri="{28A0092B-C50C-407E-A947-70E740481C1C}">
                <a14:useLocalDpi xmlns:a14="http://schemas.microsoft.com/office/drawing/2010/main" val="0"/>
              </a:ext>
            </a:extLst>
          </a:blip>
          <a:stretch>
            <a:fillRect/>
          </a:stretch>
        </p:blipFill>
        <p:spPr>
          <a:xfrm>
            <a:off x="6172200" y="3759199"/>
            <a:ext cx="5693410" cy="28124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1936" y="391468"/>
            <a:ext cx="4047903" cy="461665"/>
          </a:xfrm>
          <a:prstGeom prst="rect">
            <a:avLst/>
          </a:prstGeom>
        </p:spPr>
        <p:txBody>
          <a:bodyPr wrap="none">
            <a:spAutoFit/>
          </a:bodyPr>
          <a:lstStyle/>
          <a:p>
            <a:r>
              <a:rPr lang="zh-CN" altLang="zh-CN" dirty="0"/>
              <a:t>（</a:t>
            </a:r>
            <a:r>
              <a:rPr lang="en-US" altLang="zh-CN" dirty="0"/>
              <a:t>4</a:t>
            </a:r>
            <a:r>
              <a:rPr lang="zh-CN" altLang="zh-CN" dirty="0"/>
              <a:t>）居家家旗舰店：收纳盒</a:t>
            </a:r>
            <a:endParaRPr lang="zh-CN" altLang="zh-CN" dirty="0"/>
          </a:p>
        </p:txBody>
      </p:sp>
      <p:pic>
        <p:nvPicPr>
          <p:cNvPr id="6" name="图片 5"/>
          <p:cNvPicPr/>
          <p:nvPr/>
        </p:nvPicPr>
        <p:blipFill>
          <a:blip r:embed="rId1"/>
          <a:stretch>
            <a:fillRect/>
          </a:stretch>
        </p:blipFill>
        <p:spPr>
          <a:xfrm>
            <a:off x="591820" y="853440"/>
            <a:ext cx="4699000" cy="2911475"/>
          </a:xfrm>
          <a:prstGeom prst="rect">
            <a:avLst/>
          </a:prstGeom>
          <a:noFill/>
          <a:ln w="9525">
            <a:noFill/>
          </a:ln>
        </p:spPr>
      </p:pic>
      <p:pic>
        <p:nvPicPr>
          <p:cNvPr id="7" name="图片 6"/>
          <p:cNvPicPr/>
          <p:nvPr/>
        </p:nvPicPr>
        <p:blipFill>
          <a:blip r:embed="rId2">
            <a:extLst>
              <a:ext uri="{28A0092B-C50C-407E-A947-70E740481C1C}">
                <a14:useLocalDpi xmlns:a14="http://schemas.microsoft.com/office/drawing/2010/main" val="0"/>
              </a:ext>
            </a:extLst>
          </a:blip>
          <a:stretch>
            <a:fillRect/>
          </a:stretch>
        </p:blipFill>
        <p:spPr>
          <a:xfrm>
            <a:off x="5791200" y="3423920"/>
            <a:ext cx="6172200" cy="31318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77677" y="2365311"/>
            <a:ext cx="1399592" cy="1399592"/>
          </a:xfrm>
          <a:prstGeom prst="rect">
            <a:avLst/>
          </a:prstGeom>
          <a:no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kumimoji="1" lang="en-US" altLang="zh-CN" sz="6935" b="1" dirty="0">
                <a:solidFill>
                  <a:schemeClr val="bg1">
                    <a:lumMod val="95000"/>
                  </a:schemeClr>
                </a:solidFill>
              </a:rPr>
              <a:t>02</a:t>
            </a:r>
            <a:endParaRPr kumimoji="1" lang="zh-CN" altLang="en-US" sz="6935" b="1" dirty="0">
              <a:solidFill>
                <a:schemeClr val="bg1">
                  <a:lumMod val="95000"/>
                </a:schemeClr>
              </a:solidFill>
            </a:endParaRPr>
          </a:p>
        </p:txBody>
      </p:sp>
      <p:sp>
        <p:nvSpPr>
          <p:cNvPr id="4" name="矩形 3"/>
          <p:cNvSpPr/>
          <p:nvPr/>
        </p:nvSpPr>
        <p:spPr>
          <a:xfrm>
            <a:off x="4056180" y="2739805"/>
            <a:ext cx="1277914" cy="748988"/>
          </a:xfrm>
          <a:prstGeom prst="rect">
            <a:avLst/>
          </a:prstGeom>
        </p:spPr>
        <p:txBody>
          <a:bodyPr wrap="none">
            <a:spAutoFit/>
          </a:bodyPr>
          <a:lstStyle/>
          <a:p>
            <a:r>
              <a:rPr kumimoji="1" lang="zh-CN" altLang="en-US" sz="4265" dirty="0" smtClean="0">
                <a:solidFill>
                  <a:schemeClr val="bg1">
                    <a:lumMod val="95000"/>
                  </a:schemeClr>
                </a:solidFill>
              </a:rPr>
              <a:t>结论</a:t>
            </a:r>
            <a:endParaRPr kumimoji="1" lang="zh-CN" altLang="en-US" sz="4265" dirty="0">
              <a:solidFill>
                <a:schemeClr val="bg1">
                  <a:lumMod val="9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28800" y="572006"/>
            <a:ext cx="8255000" cy="2308324"/>
          </a:xfrm>
          <a:prstGeom prst="rect">
            <a:avLst/>
          </a:prstGeom>
        </p:spPr>
        <p:txBody>
          <a:bodyPr wrap="square">
            <a:spAutoFit/>
          </a:bodyPr>
          <a:lstStyle/>
          <a:p>
            <a:r>
              <a:rPr lang="zh-CN" altLang="zh-CN" dirty="0">
                <a:solidFill>
                  <a:srgbClr val="1F1F1F"/>
                </a:solidFill>
              </a:rPr>
              <a:t>通过对淘宝网商家的信息进行汇总分析，初步得到结论包括以下几点：目前各类别的淘宝商铺经营状况差距较大，各地区商铺发展水平不均衡，鉴于平台对商铺的评分机制，商家应通过多种渠道来增加交易量，提高店铺等级；同时买方对商品的认可和评价也尤为重要，它对店铺及此类商品在平台的供求关系起一定作用。</a:t>
            </a:r>
            <a:endParaRPr lang="zh-CN" altLang="zh-CN" dirty="0">
              <a:solidFill>
                <a:srgbClr val="1F1F1F"/>
              </a:solidFill>
            </a:endParaRPr>
          </a:p>
        </p:txBody>
      </p:sp>
      <p:sp>
        <p:nvSpPr>
          <p:cNvPr id="13" name="矩形 12"/>
          <p:cNvSpPr/>
          <p:nvPr/>
        </p:nvSpPr>
        <p:spPr>
          <a:xfrm>
            <a:off x="2266950" y="3513604"/>
            <a:ext cx="7378700" cy="1569660"/>
          </a:xfrm>
          <a:prstGeom prst="rect">
            <a:avLst/>
          </a:prstGeom>
        </p:spPr>
        <p:txBody>
          <a:bodyPr wrap="square">
            <a:spAutoFit/>
          </a:bodyPr>
          <a:lstStyle/>
          <a:p>
            <a:r>
              <a:rPr lang="zh-CN" altLang="zh-CN" dirty="0">
                <a:solidFill>
                  <a:srgbClr val="1F1F1F"/>
                </a:solidFill>
              </a:rPr>
              <a:t>现实中淘宝商铺经营的因素是多种多样的，只有通过多角度、深层次的数据分析才能窥探其中的奥义，不断地以数据分析的方式去调整、去完善经营策略、监管机制，才能实现买家、商家及平台共赢的目标。</a:t>
            </a:r>
            <a:endParaRPr lang="zh-CN" altLang="zh-CN" dirty="0">
              <a:solidFill>
                <a:srgbClr val="1F1F1F"/>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77677" y="2365311"/>
            <a:ext cx="1399592" cy="1399592"/>
          </a:xfrm>
          <a:prstGeom prst="rect">
            <a:avLst/>
          </a:prstGeom>
          <a:no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kumimoji="1" lang="en-US" altLang="zh-CN" sz="6935" b="1" dirty="0">
                <a:solidFill>
                  <a:schemeClr val="bg1">
                    <a:lumMod val="95000"/>
                  </a:schemeClr>
                </a:solidFill>
              </a:rPr>
              <a:t>03</a:t>
            </a:r>
            <a:endParaRPr kumimoji="1" lang="zh-CN" altLang="en-US" sz="6935" b="1" dirty="0">
              <a:solidFill>
                <a:schemeClr val="bg1">
                  <a:lumMod val="95000"/>
                </a:schemeClr>
              </a:solidFill>
            </a:endParaRPr>
          </a:p>
        </p:txBody>
      </p:sp>
      <p:sp>
        <p:nvSpPr>
          <p:cNvPr id="4" name="矩形 3"/>
          <p:cNvSpPr/>
          <p:nvPr/>
        </p:nvSpPr>
        <p:spPr>
          <a:xfrm>
            <a:off x="4056180" y="2739805"/>
            <a:ext cx="2371162" cy="748988"/>
          </a:xfrm>
          <a:prstGeom prst="rect">
            <a:avLst/>
          </a:prstGeom>
        </p:spPr>
        <p:txBody>
          <a:bodyPr wrap="none">
            <a:spAutoFit/>
          </a:bodyPr>
          <a:lstStyle/>
          <a:p>
            <a:r>
              <a:rPr kumimoji="1" lang="zh-CN" altLang="en-US" sz="4265" dirty="0" smtClean="0">
                <a:solidFill>
                  <a:schemeClr val="bg1">
                    <a:lumMod val="95000"/>
                  </a:schemeClr>
                </a:solidFill>
              </a:rPr>
              <a:t>技术路线</a:t>
            </a:r>
            <a:endParaRPr kumimoji="1" lang="zh-CN" altLang="en-US" sz="4265" dirty="0">
              <a:solidFill>
                <a:schemeClr val="bg1">
                  <a:lumMod val="9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794" y="3492201"/>
            <a:ext cx="12192000" cy="3365800"/>
          </a:xfrm>
          <a:prstGeom prst="rect">
            <a:avLst/>
          </a:prstGeom>
          <a:solidFill>
            <a:srgbClr val="1F1F1F"/>
          </a:solidFill>
          <a:ln w="12700" cap="flat" cmpd="sng" algn="ctr">
            <a:noFill/>
            <a:prstDash val="solid"/>
            <a:miter lim="800000"/>
          </a:ln>
          <a:effectLst/>
        </p:spPr>
        <p:txBody>
          <a:bodyPr lIns="121917" tIns="60959" rIns="121917" bIns="60959" rtlCol="0" anchor="ctr"/>
          <a:lstStyle/>
          <a:p>
            <a:pPr algn="ctr" defTabSz="1218565">
              <a:defRPr/>
            </a:pPr>
            <a:endParaRPr lang="zh-CN" altLang="en-US" sz="3200" kern="0">
              <a:solidFill>
                <a:sysClr val="window" lastClr="FFFFFF"/>
              </a:solidFill>
              <a:latin typeface="Calibri" panose="020F0502020204030204"/>
              <a:ea typeface="宋体" panose="02010600030101010101" pitchFamily="2" charset="-122"/>
            </a:endParaRPr>
          </a:p>
        </p:txBody>
      </p:sp>
      <p:sp>
        <p:nvSpPr>
          <p:cNvPr id="2" name="文本框 1"/>
          <p:cNvSpPr txBox="1"/>
          <p:nvPr/>
        </p:nvSpPr>
        <p:spPr>
          <a:xfrm>
            <a:off x="1245711" y="331241"/>
            <a:ext cx="3540664" cy="484149"/>
          </a:xfrm>
          <a:prstGeom prst="rect">
            <a:avLst/>
          </a:prstGeom>
          <a:noFill/>
        </p:spPr>
        <p:txBody>
          <a:bodyPr wrap="square" lIns="121899" tIns="60949" rIns="121899" bIns="60949" rtlCol="0" anchor="ctr">
            <a:spAutoFit/>
          </a:bodyPr>
          <a:lstStyle/>
          <a:p>
            <a:pPr>
              <a:lnSpc>
                <a:spcPct val="110000"/>
              </a:lnSpc>
            </a:pPr>
            <a:r>
              <a:rPr kumimoji="1" lang="en-US" altLang="zh-CN" sz="2135" b="1" dirty="0" smtClean="0">
                <a:solidFill>
                  <a:srgbClr val="1F1F1F"/>
                </a:solidFill>
                <a:latin typeface="微软雅黑" panose="020B0503020204020204" charset="-122"/>
                <a:cs typeface="微软雅黑" panose="020B0503020204020204" charset="-122"/>
              </a:rPr>
              <a:t>3.1</a:t>
            </a:r>
            <a:r>
              <a:rPr kumimoji="1" lang="zh-CN" altLang="en-US" sz="2135" b="1" dirty="0">
                <a:solidFill>
                  <a:srgbClr val="1F1F1F"/>
                </a:solidFill>
                <a:latin typeface="微软雅黑" panose="020B0503020204020204" charset="-122"/>
                <a:cs typeface="微软雅黑" panose="020B0503020204020204" charset="-122"/>
              </a:rPr>
              <a:t>数据来源与获取方法</a:t>
            </a:r>
            <a:endParaRPr kumimoji="1" lang="zh-CN" altLang="en-US" sz="2135" b="1" dirty="0">
              <a:solidFill>
                <a:srgbClr val="1F1F1F"/>
              </a:solidFill>
              <a:latin typeface="微软雅黑" panose="020B0503020204020204" charset="-122"/>
              <a:ea typeface="微软雅黑" panose="020B0503020204020204" charset="-122"/>
              <a:cs typeface="微软雅黑" panose="020B0503020204020204" charset="-122"/>
            </a:endParaRPr>
          </a:p>
        </p:txBody>
      </p:sp>
      <p:grpSp>
        <p:nvGrpSpPr>
          <p:cNvPr id="5" name="组合 3"/>
          <p:cNvGrpSpPr/>
          <p:nvPr/>
        </p:nvGrpSpPr>
        <p:grpSpPr>
          <a:xfrm>
            <a:off x="1009447" y="1223937"/>
            <a:ext cx="2395871" cy="4791743"/>
            <a:chOff x="2553392" y="917952"/>
            <a:chExt cx="1796903" cy="3593807"/>
          </a:xfrm>
        </p:grpSpPr>
        <p:pic>
          <p:nvPicPr>
            <p:cNvPr id="6" name="图片 5"/>
            <p:cNvPicPr>
              <a:picLocks noChangeAspect="1"/>
            </p:cNvPicPr>
            <p:nvPr/>
          </p:nvPicPr>
          <p:blipFill rotWithShape="1">
            <a:blip r:embed="rId1" cstate="print">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l="29271" r="25893"/>
            <a:stretch>
              <a:fillRect/>
            </a:stretch>
          </p:blipFill>
          <p:spPr>
            <a:xfrm>
              <a:off x="2807886" y="1533258"/>
              <a:ext cx="1418245" cy="2410057"/>
            </a:xfrm>
            <a:prstGeom prst="rect">
              <a:avLst/>
            </a:prstGeom>
          </p:spPr>
        </p:pic>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l="66279" t="13601" r="11881" b="13601"/>
            <a:stretch>
              <a:fillRect/>
            </a:stretch>
          </p:blipFill>
          <p:spPr>
            <a:xfrm>
              <a:off x="2553392" y="917952"/>
              <a:ext cx="1796903" cy="3593807"/>
            </a:xfrm>
            <a:custGeom>
              <a:avLst/>
              <a:gdLst>
                <a:gd name="connsiteX0" fmla="*/ 299897 w 1872208"/>
                <a:gd name="connsiteY0" fmla="*/ 648072 h 3744416"/>
                <a:gd name="connsiteX1" fmla="*/ 275978 w 1872208"/>
                <a:gd name="connsiteY1" fmla="*/ 671991 h 3744416"/>
                <a:gd name="connsiteX2" fmla="*/ 275978 w 1872208"/>
                <a:gd name="connsiteY2" fmla="*/ 3108153 h 3744416"/>
                <a:gd name="connsiteX3" fmla="*/ 299897 w 1872208"/>
                <a:gd name="connsiteY3" fmla="*/ 3132072 h 3744416"/>
                <a:gd name="connsiteX4" fmla="*/ 1659046 w 1872208"/>
                <a:gd name="connsiteY4" fmla="*/ 3132072 h 3744416"/>
                <a:gd name="connsiteX5" fmla="*/ 1682965 w 1872208"/>
                <a:gd name="connsiteY5" fmla="*/ 3108153 h 3744416"/>
                <a:gd name="connsiteX6" fmla="*/ 1682965 w 1872208"/>
                <a:gd name="connsiteY6" fmla="*/ 671991 h 3744416"/>
                <a:gd name="connsiteX7" fmla="*/ 1659046 w 1872208"/>
                <a:gd name="connsiteY7" fmla="*/ 648072 h 3744416"/>
                <a:gd name="connsiteX8" fmla="*/ 0 w 1872208"/>
                <a:gd name="connsiteY8" fmla="*/ 0 h 3744416"/>
                <a:gd name="connsiteX9" fmla="*/ 1872208 w 1872208"/>
                <a:gd name="connsiteY9" fmla="*/ 0 h 3744416"/>
                <a:gd name="connsiteX10" fmla="*/ 1872208 w 1872208"/>
                <a:gd name="connsiteY10" fmla="*/ 3744416 h 3744416"/>
                <a:gd name="connsiteX11" fmla="*/ 0 w 1872208"/>
                <a:gd name="connsiteY11" fmla="*/ 3744416 h 374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72208" h="3744416">
                  <a:moveTo>
                    <a:pt x="299897" y="648072"/>
                  </a:moveTo>
                  <a:cubicBezTo>
                    <a:pt x="286687" y="648072"/>
                    <a:pt x="275978" y="658781"/>
                    <a:pt x="275978" y="671991"/>
                  </a:cubicBezTo>
                  <a:lnTo>
                    <a:pt x="275978" y="3108153"/>
                  </a:lnTo>
                  <a:cubicBezTo>
                    <a:pt x="275978" y="3121363"/>
                    <a:pt x="286687" y="3132072"/>
                    <a:pt x="299897" y="3132072"/>
                  </a:cubicBezTo>
                  <a:lnTo>
                    <a:pt x="1659046" y="3132072"/>
                  </a:lnTo>
                  <a:cubicBezTo>
                    <a:pt x="1672256" y="3132072"/>
                    <a:pt x="1682965" y="3121363"/>
                    <a:pt x="1682965" y="3108153"/>
                  </a:cubicBezTo>
                  <a:lnTo>
                    <a:pt x="1682965" y="671991"/>
                  </a:lnTo>
                  <a:cubicBezTo>
                    <a:pt x="1682965" y="658781"/>
                    <a:pt x="1672256" y="648072"/>
                    <a:pt x="1659046" y="648072"/>
                  </a:cubicBezTo>
                  <a:close/>
                  <a:moveTo>
                    <a:pt x="0" y="0"/>
                  </a:moveTo>
                  <a:lnTo>
                    <a:pt x="1872208" y="0"/>
                  </a:lnTo>
                  <a:lnTo>
                    <a:pt x="1872208" y="3744416"/>
                  </a:lnTo>
                  <a:lnTo>
                    <a:pt x="0" y="3744416"/>
                  </a:lnTo>
                  <a:close/>
                </a:path>
              </a:pathLst>
            </a:custGeom>
          </p:spPr>
        </p:pic>
      </p:grpSp>
      <p:sp>
        <p:nvSpPr>
          <p:cNvPr id="4" name="矩形 3"/>
          <p:cNvSpPr/>
          <p:nvPr/>
        </p:nvSpPr>
        <p:spPr>
          <a:xfrm>
            <a:off x="3721100" y="1223937"/>
            <a:ext cx="7632700" cy="1200329"/>
          </a:xfrm>
          <a:prstGeom prst="rect">
            <a:avLst/>
          </a:prstGeom>
        </p:spPr>
        <p:txBody>
          <a:bodyPr wrap="square">
            <a:spAutoFit/>
          </a:bodyPr>
          <a:lstStyle/>
          <a:p>
            <a:r>
              <a:rPr lang="zh-CN" altLang="zh-CN" dirty="0">
                <a:solidFill>
                  <a:srgbClr val="1F1F1F"/>
                </a:solidFill>
              </a:rPr>
              <a:t>使用</a:t>
            </a:r>
            <a:r>
              <a:rPr lang="en-US" altLang="zh-CN" dirty="0">
                <a:solidFill>
                  <a:srgbClr val="1F1F1F"/>
                </a:solidFill>
              </a:rPr>
              <a:t>Python</a:t>
            </a:r>
            <a:r>
              <a:rPr lang="zh-CN" altLang="zh-CN" dirty="0">
                <a:solidFill>
                  <a:srgbClr val="1F1F1F"/>
                </a:solidFill>
              </a:rPr>
              <a:t>爬虫获取淘宝网上（指定数量）的商家信息，包括店铺名称，店铺区域，店铺销量，店铺好评率，店铺分类，店铺等级、商品评论等信息。</a:t>
            </a:r>
            <a:endParaRPr lang="zh-CN" altLang="en-US" dirty="0">
              <a:solidFill>
                <a:srgbClr val="1F1F1F"/>
              </a:solidFill>
            </a:endParaRPr>
          </a:p>
        </p:txBody>
      </p:sp>
      <p:pic>
        <p:nvPicPr>
          <p:cNvPr id="56" name="图片 55"/>
          <p:cNvPicPr/>
          <p:nvPr/>
        </p:nvPicPr>
        <p:blipFill>
          <a:blip r:embed="rId4"/>
          <a:srcRect b="34530"/>
          <a:stretch>
            <a:fillRect/>
          </a:stretch>
        </p:blipFill>
        <p:spPr>
          <a:xfrm>
            <a:off x="4069239" y="2889884"/>
            <a:ext cx="7284561" cy="29267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794" y="3492201"/>
            <a:ext cx="12192000" cy="3365800"/>
          </a:xfrm>
          <a:prstGeom prst="rect">
            <a:avLst/>
          </a:prstGeom>
          <a:solidFill>
            <a:srgbClr val="1F1F1F"/>
          </a:solidFill>
          <a:ln w="12700" cap="flat" cmpd="sng" algn="ctr">
            <a:noFill/>
            <a:prstDash val="solid"/>
            <a:miter lim="800000"/>
          </a:ln>
          <a:effectLst/>
        </p:spPr>
        <p:txBody>
          <a:bodyPr lIns="121917" tIns="60959" rIns="121917" bIns="60959" rtlCol="0" anchor="ctr"/>
          <a:lstStyle/>
          <a:p>
            <a:pPr algn="ctr" defTabSz="1218565">
              <a:defRPr/>
            </a:pPr>
            <a:endParaRPr lang="zh-CN" altLang="en-US" sz="3200" kern="0">
              <a:solidFill>
                <a:sysClr val="window" lastClr="FFFFFF"/>
              </a:solidFill>
              <a:latin typeface="Calibri" panose="020F0502020204030204"/>
              <a:ea typeface="宋体" panose="02010600030101010101" pitchFamily="2" charset="-122"/>
            </a:endParaRPr>
          </a:p>
        </p:txBody>
      </p:sp>
      <p:sp>
        <p:nvSpPr>
          <p:cNvPr id="2" name="文本框 1"/>
          <p:cNvSpPr txBox="1"/>
          <p:nvPr/>
        </p:nvSpPr>
        <p:spPr>
          <a:xfrm>
            <a:off x="1245711" y="331241"/>
            <a:ext cx="3540664" cy="484149"/>
          </a:xfrm>
          <a:prstGeom prst="rect">
            <a:avLst/>
          </a:prstGeom>
          <a:noFill/>
        </p:spPr>
        <p:txBody>
          <a:bodyPr wrap="square" lIns="121899" tIns="60949" rIns="121899" bIns="60949" rtlCol="0" anchor="ctr">
            <a:spAutoFit/>
          </a:bodyPr>
          <a:lstStyle/>
          <a:p>
            <a:pPr>
              <a:lnSpc>
                <a:spcPct val="110000"/>
              </a:lnSpc>
            </a:pPr>
            <a:r>
              <a:rPr kumimoji="1" lang="en-US" altLang="zh-CN" sz="2135" b="1" dirty="0" smtClean="0">
                <a:solidFill>
                  <a:srgbClr val="1F1F1F"/>
                </a:solidFill>
                <a:latin typeface="微软雅黑" panose="020B0503020204020204" charset="-122"/>
                <a:cs typeface="微软雅黑" panose="020B0503020204020204" charset="-122"/>
              </a:rPr>
              <a:t>3.2</a:t>
            </a:r>
            <a:r>
              <a:rPr kumimoji="1" lang="zh-CN" altLang="en-US" sz="2135" b="1" dirty="0">
                <a:solidFill>
                  <a:srgbClr val="1F1F1F"/>
                </a:solidFill>
                <a:latin typeface="微软雅黑" panose="020B0503020204020204" charset="-122"/>
                <a:cs typeface="微软雅黑" panose="020B0503020204020204" charset="-122"/>
              </a:rPr>
              <a:t>分析与统计</a:t>
            </a:r>
            <a:endParaRPr kumimoji="1" lang="zh-CN" altLang="en-US" sz="2135" b="1" dirty="0">
              <a:solidFill>
                <a:srgbClr val="1F1F1F"/>
              </a:solidFill>
              <a:latin typeface="微软雅黑" panose="020B0503020204020204" charset="-122"/>
              <a:ea typeface="微软雅黑" panose="020B0503020204020204" charset="-122"/>
              <a:cs typeface="微软雅黑" panose="020B0503020204020204" charset="-122"/>
            </a:endParaRPr>
          </a:p>
        </p:txBody>
      </p:sp>
      <p:grpSp>
        <p:nvGrpSpPr>
          <p:cNvPr id="5" name="组合 3"/>
          <p:cNvGrpSpPr/>
          <p:nvPr/>
        </p:nvGrpSpPr>
        <p:grpSpPr>
          <a:xfrm>
            <a:off x="1009447" y="1223937"/>
            <a:ext cx="2395871" cy="4791743"/>
            <a:chOff x="2553392" y="917952"/>
            <a:chExt cx="1796903" cy="3593807"/>
          </a:xfrm>
        </p:grpSpPr>
        <p:pic>
          <p:nvPicPr>
            <p:cNvPr id="6" name="图片 5"/>
            <p:cNvPicPr>
              <a:picLocks noChangeAspect="1"/>
            </p:cNvPicPr>
            <p:nvPr/>
          </p:nvPicPr>
          <p:blipFill rotWithShape="1">
            <a:blip r:embed="rId1" cstate="print">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l="29271" r="25893"/>
            <a:stretch>
              <a:fillRect/>
            </a:stretch>
          </p:blipFill>
          <p:spPr>
            <a:xfrm>
              <a:off x="2807886" y="1533258"/>
              <a:ext cx="1418245" cy="2410057"/>
            </a:xfrm>
            <a:prstGeom prst="rect">
              <a:avLst/>
            </a:prstGeom>
          </p:spPr>
        </p:pic>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l="66279" t="13601" r="11881" b="13601"/>
            <a:stretch>
              <a:fillRect/>
            </a:stretch>
          </p:blipFill>
          <p:spPr>
            <a:xfrm>
              <a:off x="2553392" y="917952"/>
              <a:ext cx="1796903" cy="3593807"/>
            </a:xfrm>
            <a:custGeom>
              <a:avLst/>
              <a:gdLst>
                <a:gd name="connsiteX0" fmla="*/ 299897 w 1872208"/>
                <a:gd name="connsiteY0" fmla="*/ 648072 h 3744416"/>
                <a:gd name="connsiteX1" fmla="*/ 275978 w 1872208"/>
                <a:gd name="connsiteY1" fmla="*/ 671991 h 3744416"/>
                <a:gd name="connsiteX2" fmla="*/ 275978 w 1872208"/>
                <a:gd name="connsiteY2" fmla="*/ 3108153 h 3744416"/>
                <a:gd name="connsiteX3" fmla="*/ 299897 w 1872208"/>
                <a:gd name="connsiteY3" fmla="*/ 3132072 h 3744416"/>
                <a:gd name="connsiteX4" fmla="*/ 1659046 w 1872208"/>
                <a:gd name="connsiteY4" fmla="*/ 3132072 h 3744416"/>
                <a:gd name="connsiteX5" fmla="*/ 1682965 w 1872208"/>
                <a:gd name="connsiteY5" fmla="*/ 3108153 h 3744416"/>
                <a:gd name="connsiteX6" fmla="*/ 1682965 w 1872208"/>
                <a:gd name="connsiteY6" fmla="*/ 671991 h 3744416"/>
                <a:gd name="connsiteX7" fmla="*/ 1659046 w 1872208"/>
                <a:gd name="connsiteY7" fmla="*/ 648072 h 3744416"/>
                <a:gd name="connsiteX8" fmla="*/ 0 w 1872208"/>
                <a:gd name="connsiteY8" fmla="*/ 0 h 3744416"/>
                <a:gd name="connsiteX9" fmla="*/ 1872208 w 1872208"/>
                <a:gd name="connsiteY9" fmla="*/ 0 h 3744416"/>
                <a:gd name="connsiteX10" fmla="*/ 1872208 w 1872208"/>
                <a:gd name="connsiteY10" fmla="*/ 3744416 h 3744416"/>
                <a:gd name="connsiteX11" fmla="*/ 0 w 1872208"/>
                <a:gd name="connsiteY11" fmla="*/ 3744416 h 374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72208" h="3744416">
                  <a:moveTo>
                    <a:pt x="299897" y="648072"/>
                  </a:moveTo>
                  <a:cubicBezTo>
                    <a:pt x="286687" y="648072"/>
                    <a:pt x="275978" y="658781"/>
                    <a:pt x="275978" y="671991"/>
                  </a:cubicBezTo>
                  <a:lnTo>
                    <a:pt x="275978" y="3108153"/>
                  </a:lnTo>
                  <a:cubicBezTo>
                    <a:pt x="275978" y="3121363"/>
                    <a:pt x="286687" y="3132072"/>
                    <a:pt x="299897" y="3132072"/>
                  </a:cubicBezTo>
                  <a:lnTo>
                    <a:pt x="1659046" y="3132072"/>
                  </a:lnTo>
                  <a:cubicBezTo>
                    <a:pt x="1672256" y="3132072"/>
                    <a:pt x="1682965" y="3121363"/>
                    <a:pt x="1682965" y="3108153"/>
                  </a:cubicBezTo>
                  <a:lnTo>
                    <a:pt x="1682965" y="671991"/>
                  </a:lnTo>
                  <a:cubicBezTo>
                    <a:pt x="1682965" y="658781"/>
                    <a:pt x="1672256" y="648072"/>
                    <a:pt x="1659046" y="648072"/>
                  </a:cubicBezTo>
                  <a:close/>
                  <a:moveTo>
                    <a:pt x="0" y="0"/>
                  </a:moveTo>
                  <a:lnTo>
                    <a:pt x="1872208" y="0"/>
                  </a:lnTo>
                  <a:lnTo>
                    <a:pt x="1872208" y="3744416"/>
                  </a:lnTo>
                  <a:lnTo>
                    <a:pt x="0" y="3744416"/>
                  </a:lnTo>
                  <a:close/>
                </a:path>
              </a:pathLst>
            </a:custGeom>
          </p:spPr>
        </p:pic>
      </p:grpSp>
      <p:sp>
        <p:nvSpPr>
          <p:cNvPr id="4" name="矩形 3"/>
          <p:cNvSpPr/>
          <p:nvPr/>
        </p:nvSpPr>
        <p:spPr>
          <a:xfrm>
            <a:off x="3721100" y="1655737"/>
            <a:ext cx="7632700" cy="1569660"/>
          </a:xfrm>
          <a:prstGeom prst="rect">
            <a:avLst/>
          </a:prstGeom>
        </p:spPr>
        <p:txBody>
          <a:bodyPr wrap="square">
            <a:spAutoFit/>
          </a:bodyPr>
          <a:lstStyle/>
          <a:p>
            <a:r>
              <a:rPr lang="zh-CN" altLang="en-US" dirty="0">
                <a:solidFill>
                  <a:srgbClr val="1F1F1F"/>
                </a:solidFill>
              </a:rPr>
              <a:t>统计与分析指定数量的淘宝商家信息中，不同类型的店铺数量，同类别店铺发货地的分布区域，同类别商品评论内容的高频词，每个店铺的销售量，不同等级的店铺</a:t>
            </a:r>
            <a:r>
              <a:rPr lang="zh-CN" altLang="en-US" dirty="0" smtClean="0">
                <a:solidFill>
                  <a:srgbClr val="1F1F1F"/>
                </a:solidFill>
              </a:rPr>
              <a:t>数量</a:t>
            </a:r>
            <a:r>
              <a:rPr lang="zh-CN" altLang="zh-CN" dirty="0" smtClean="0">
                <a:solidFill>
                  <a:srgbClr val="1F1F1F"/>
                </a:solidFill>
              </a:rPr>
              <a:t>。</a:t>
            </a:r>
            <a:endParaRPr lang="zh-CN" altLang="en-US" dirty="0">
              <a:solidFill>
                <a:srgbClr val="1F1F1F"/>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794" y="3492201"/>
            <a:ext cx="12192000" cy="3365800"/>
          </a:xfrm>
          <a:prstGeom prst="rect">
            <a:avLst/>
          </a:prstGeom>
          <a:solidFill>
            <a:srgbClr val="1F1F1F"/>
          </a:solidFill>
          <a:ln w="12700" cap="flat" cmpd="sng" algn="ctr">
            <a:noFill/>
            <a:prstDash val="solid"/>
            <a:miter lim="800000"/>
          </a:ln>
          <a:effectLst/>
        </p:spPr>
        <p:txBody>
          <a:bodyPr lIns="121917" tIns="60959" rIns="121917" bIns="60959" rtlCol="0" anchor="ctr"/>
          <a:lstStyle/>
          <a:p>
            <a:pPr algn="ctr" defTabSz="1218565">
              <a:defRPr/>
            </a:pPr>
            <a:endParaRPr lang="zh-CN" altLang="en-US" sz="3200" kern="0">
              <a:solidFill>
                <a:sysClr val="window" lastClr="FFFFFF"/>
              </a:solidFill>
              <a:latin typeface="Calibri" panose="020F0502020204030204"/>
              <a:ea typeface="宋体" panose="02010600030101010101" pitchFamily="2" charset="-122"/>
            </a:endParaRPr>
          </a:p>
        </p:txBody>
      </p:sp>
      <p:sp>
        <p:nvSpPr>
          <p:cNvPr id="2" name="文本框 1"/>
          <p:cNvSpPr txBox="1"/>
          <p:nvPr/>
        </p:nvSpPr>
        <p:spPr>
          <a:xfrm>
            <a:off x="1245711" y="320356"/>
            <a:ext cx="3540664" cy="484149"/>
          </a:xfrm>
          <a:prstGeom prst="rect">
            <a:avLst/>
          </a:prstGeom>
          <a:noFill/>
        </p:spPr>
        <p:txBody>
          <a:bodyPr wrap="square" lIns="121899" tIns="60949" rIns="121899" bIns="60949" rtlCol="0" anchor="ctr">
            <a:spAutoFit/>
          </a:bodyPr>
          <a:lstStyle/>
          <a:p>
            <a:pPr>
              <a:lnSpc>
                <a:spcPct val="110000"/>
              </a:lnSpc>
            </a:pPr>
            <a:r>
              <a:rPr kumimoji="1" lang="en-US" altLang="zh-CN" sz="2135" b="1" dirty="0" smtClean="0">
                <a:solidFill>
                  <a:srgbClr val="1F1F1F"/>
                </a:solidFill>
                <a:latin typeface="微软雅黑" panose="020B0503020204020204" charset="-122"/>
                <a:cs typeface="微软雅黑" panose="020B0503020204020204" charset="-122"/>
              </a:rPr>
              <a:t>3.3</a:t>
            </a:r>
            <a:r>
              <a:rPr kumimoji="1" lang="zh-CN" altLang="en-US" sz="2135" b="1" dirty="0">
                <a:solidFill>
                  <a:srgbClr val="1F1F1F"/>
                </a:solidFill>
                <a:latin typeface="微软雅黑" panose="020B0503020204020204" charset="-122"/>
                <a:cs typeface="微软雅黑" panose="020B0503020204020204" charset="-122"/>
              </a:rPr>
              <a:t>可视化与展示</a:t>
            </a:r>
            <a:endParaRPr kumimoji="1" lang="zh-CN" altLang="en-US" sz="2135" b="1" dirty="0">
              <a:solidFill>
                <a:srgbClr val="1F1F1F"/>
              </a:solidFill>
              <a:latin typeface="微软雅黑" panose="020B0503020204020204" charset="-122"/>
              <a:ea typeface="微软雅黑" panose="020B0503020204020204" charset="-122"/>
              <a:cs typeface="微软雅黑" panose="020B0503020204020204" charset="-122"/>
            </a:endParaRPr>
          </a:p>
        </p:txBody>
      </p:sp>
      <p:grpSp>
        <p:nvGrpSpPr>
          <p:cNvPr id="5" name="组合 3"/>
          <p:cNvGrpSpPr/>
          <p:nvPr/>
        </p:nvGrpSpPr>
        <p:grpSpPr>
          <a:xfrm>
            <a:off x="1009447" y="1223937"/>
            <a:ext cx="2395871" cy="4791743"/>
            <a:chOff x="2553392" y="917952"/>
            <a:chExt cx="1796903" cy="3593807"/>
          </a:xfrm>
        </p:grpSpPr>
        <p:pic>
          <p:nvPicPr>
            <p:cNvPr id="6" name="图片 5"/>
            <p:cNvPicPr>
              <a:picLocks noChangeAspect="1"/>
            </p:cNvPicPr>
            <p:nvPr/>
          </p:nvPicPr>
          <p:blipFill rotWithShape="1">
            <a:blip r:embed="rId1" cstate="print">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l="29271" r="25893"/>
            <a:stretch>
              <a:fillRect/>
            </a:stretch>
          </p:blipFill>
          <p:spPr>
            <a:xfrm>
              <a:off x="2807886" y="1533258"/>
              <a:ext cx="1418245" cy="2410057"/>
            </a:xfrm>
            <a:prstGeom prst="rect">
              <a:avLst/>
            </a:prstGeom>
          </p:spPr>
        </p:pic>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l="66279" t="13601" r="11881" b="13601"/>
            <a:stretch>
              <a:fillRect/>
            </a:stretch>
          </p:blipFill>
          <p:spPr>
            <a:xfrm>
              <a:off x="2553392" y="917952"/>
              <a:ext cx="1796903" cy="3593807"/>
            </a:xfrm>
            <a:custGeom>
              <a:avLst/>
              <a:gdLst>
                <a:gd name="connsiteX0" fmla="*/ 299897 w 1872208"/>
                <a:gd name="connsiteY0" fmla="*/ 648072 h 3744416"/>
                <a:gd name="connsiteX1" fmla="*/ 275978 w 1872208"/>
                <a:gd name="connsiteY1" fmla="*/ 671991 h 3744416"/>
                <a:gd name="connsiteX2" fmla="*/ 275978 w 1872208"/>
                <a:gd name="connsiteY2" fmla="*/ 3108153 h 3744416"/>
                <a:gd name="connsiteX3" fmla="*/ 299897 w 1872208"/>
                <a:gd name="connsiteY3" fmla="*/ 3132072 h 3744416"/>
                <a:gd name="connsiteX4" fmla="*/ 1659046 w 1872208"/>
                <a:gd name="connsiteY4" fmla="*/ 3132072 h 3744416"/>
                <a:gd name="connsiteX5" fmla="*/ 1682965 w 1872208"/>
                <a:gd name="connsiteY5" fmla="*/ 3108153 h 3744416"/>
                <a:gd name="connsiteX6" fmla="*/ 1682965 w 1872208"/>
                <a:gd name="connsiteY6" fmla="*/ 671991 h 3744416"/>
                <a:gd name="connsiteX7" fmla="*/ 1659046 w 1872208"/>
                <a:gd name="connsiteY7" fmla="*/ 648072 h 3744416"/>
                <a:gd name="connsiteX8" fmla="*/ 0 w 1872208"/>
                <a:gd name="connsiteY8" fmla="*/ 0 h 3744416"/>
                <a:gd name="connsiteX9" fmla="*/ 1872208 w 1872208"/>
                <a:gd name="connsiteY9" fmla="*/ 0 h 3744416"/>
                <a:gd name="connsiteX10" fmla="*/ 1872208 w 1872208"/>
                <a:gd name="connsiteY10" fmla="*/ 3744416 h 3744416"/>
                <a:gd name="connsiteX11" fmla="*/ 0 w 1872208"/>
                <a:gd name="connsiteY11" fmla="*/ 3744416 h 374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72208" h="3744416">
                  <a:moveTo>
                    <a:pt x="299897" y="648072"/>
                  </a:moveTo>
                  <a:cubicBezTo>
                    <a:pt x="286687" y="648072"/>
                    <a:pt x="275978" y="658781"/>
                    <a:pt x="275978" y="671991"/>
                  </a:cubicBezTo>
                  <a:lnTo>
                    <a:pt x="275978" y="3108153"/>
                  </a:lnTo>
                  <a:cubicBezTo>
                    <a:pt x="275978" y="3121363"/>
                    <a:pt x="286687" y="3132072"/>
                    <a:pt x="299897" y="3132072"/>
                  </a:cubicBezTo>
                  <a:lnTo>
                    <a:pt x="1659046" y="3132072"/>
                  </a:lnTo>
                  <a:cubicBezTo>
                    <a:pt x="1672256" y="3132072"/>
                    <a:pt x="1682965" y="3121363"/>
                    <a:pt x="1682965" y="3108153"/>
                  </a:cubicBezTo>
                  <a:lnTo>
                    <a:pt x="1682965" y="671991"/>
                  </a:lnTo>
                  <a:cubicBezTo>
                    <a:pt x="1682965" y="658781"/>
                    <a:pt x="1672256" y="648072"/>
                    <a:pt x="1659046" y="648072"/>
                  </a:cubicBezTo>
                  <a:close/>
                  <a:moveTo>
                    <a:pt x="0" y="0"/>
                  </a:moveTo>
                  <a:lnTo>
                    <a:pt x="1872208" y="0"/>
                  </a:lnTo>
                  <a:lnTo>
                    <a:pt x="1872208" y="3744416"/>
                  </a:lnTo>
                  <a:lnTo>
                    <a:pt x="0" y="3744416"/>
                  </a:lnTo>
                  <a:close/>
                </a:path>
              </a:pathLst>
            </a:custGeom>
          </p:spPr>
        </p:pic>
      </p:grpSp>
      <p:sp>
        <p:nvSpPr>
          <p:cNvPr id="4" name="矩形 3"/>
          <p:cNvSpPr/>
          <p:nvPr/>
        </p:nvSpPr>
        <p:spPr>
          <a:xfrm>
            <a:off x="3721100" y="1617637"/>
            <a:ext cx="7632700" cy="1200329"/>
          </a:xfrm>
          <a:prstGeom prst="rect">
            <a:avLst/>
          </a:prstGeom>
        </p:spPr>
        <p:txBody>
          <a:bodyPr wrap="square">
            <a:spAutoFit/>
          </a:bodyPr>
          <a:lstStyle/>
          <a:p>
            <a:r>
              <a:rPr lang="zh-CN" altLang="zh-CN" dirty="0">
                <a:solidFill>
                  <a:srgbClr val="1F1F1F"/>
                </a:solidFill>
              </a:rPr>
              <a:t>同类商品的不同销量阶段店铺数量所占的百分比</a:t>
            </a:r>
            <a:endParaRPr lang="zh-CN" altLang="zh-CN" dirty="0">
              <a:solidFill>
                <a:srgbClr val="1F1F1F"/>
              </a:solidFill>
            </a:endParaRPr>
          </a:p>
          <a:p>
            <a:r>
              <a:rPr lang="en-US" altLang="zh-CN" u="sng" dirty="0">
                <a:hlinkClick r:id="rId4"/>
              </a:rPr>
              <a:t>http://echarts.baidu.com/demo.html#bar-polar-stack-radial</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794" y="3492201"/>
            <a:ext cx="12192000" cy="3365800"/>
          </a:xfrm>
          <a:prstGeom prst="rect">
            <a:avLst/>
          </a:prstGeom>
          <a:solidFill>
            <a:srgbClr val="1F1F1F"/>
          </a:solidFill>
          <a:ln w="12700" cap="flat" cmpd="sng" algn="ctr">
            <a:noFill/>
            <a:prstDash val="solid"/>
            <a:miter lim="800000"/>
          </a:ln>
          <a:effectLst/>
        </p:spPr>
        <p:txBody>
          <a:bodyPr lIns="121917" tIns="60959" rIns="121917" bIns="60959" rtlCol="0" anchor="ctr"/>
          <a:lstStyle/>
          <a:p>
            <a:pPr algn="ctr" defTabSz="1218565">
              <a:defRPr/>
            </a:pPr>
            <a:endParaRPr lang="zh-CN" altLang="en-US" sz="3200" kern="0">
              <a:solidFill>
                <a:sysClr val="window" lastClr="FFFFFF"/>
              </a:solidFill>
              <a:latin typeface="Calibri" panose="020F0502020204030204"/>
              <a:ea typeface="宋体" panose="02010600030101010101" pitchFamily="2" charset="-122"/>
            </a:endParaRPr>
          </a:p>
        </p:txBody>
      </p:sp>
      <p:sp>
        <p:nvSpPr>
          <p:cNvPr id="2" name="文本框 1"/>
          <p:cNvSpPr txBox="1"/>
          <p:nvPr/>
        </p:nvSpPr>
        <p:spPr>
          <a:xfrm>
            <a:off x="1245710" y="332922"/>
            <a:ext cx="4735989" cy="459014"/>
          </a:xfrm>
          <a:prstGeom prst="rect">
            <a:avLst/>
          </a:prstGeom>
          <a:noFill/>
        </p:spPr>
        <p:txBody>
          <a:bodyPr wrap="square" lIns="121899" tIns="60949" rIns="121899" bIns="60949" rtlCol="0" anchor="ctr">
            <a:spAutoFit/>
          </a:bodyPr>
          <a:lstStyle/>
          <a:p>
            <a:pPr>
              <a:lnSpc>
                <a:spcPct val="110000"/>
              </a:lnSpc>
            </a:pPr>
            <a:r>
              <a:rPr kumimoji="1" lang="en-US" altLang="zh-CN" sz="2135" b="1" dirty="0" smtClean="0">
                <a:solidFill>
                  <a:srgbClr val="1F1F1F"/>
                </a:solidFill>
                <a:latin typeface="微软雅黑" panose="020B0503020204020204" charset="-122"/>
                <a:cs typeface="微软雅黑" panose="020B0503020204020204" charset="-122"/>
              </a:rPr>
              <a:t>3.4</a:t>
            </a:r>
            <a:r>
              <a:rPr lang="zh-CN" altLang="zh-CN" sz="2000" b="1" dirty="0">
                <a:solidFill>
                  <a:srgbClr val="1F1F1F"/>
                </a:solidFill>
              </a:rPr>
              <a:t>可能会遇到的问题与解决办法</a:t>
            </a:r>
            <a:endParaRPr kumimoji="1" lang="zh-CN" altLang="en-US" sz="2135" b="1" dirty="0">
              <a:solidFill>
                <a:srgbClr val="1F1F1F"/>
              </a:solidFill>
              <a:latin typeface="微软雅黑" panose="020B0503020204020204" charset="-122"/>
              <a:ea typeface="微软雅黑" panose="020B0503020204020204" charset="-122"/>
              <a:cs typeface="微软雅黑" panose="020B0503020204020204" charset="-122"/>
            </a:endParaRPr>
          </a:p>
        </p:txBody>
      </p:sp>
      <p:grpSp>
        <p:nvGrpSpPr>
          <p:cNvPr id="5" name="组合 3"/>
          <p:cNvGrpSpPr/>
          <p:nvPr/>
        </p:nvGrpSpPr>
        <p:grpSpPr>
          <a:xfrm>
            <a:off x="1009447" y="1223937"/>
            <a:ext cx="2395871" cy="4791743"/>
            <a:chOff x="2553392" y="917952"/>
            <a:chExt cx="1796903" cy="3593807"/>
          </a:xfrm>
        </p:grpSpPr>
        <p:pic>
          <p:nvPicPr>
            <p:cNvPr id="6" name="图片 5"/>
            <p:cNvPicPr>
              <a:picLocks noChangeAspect="1"/>
            </p:cNvPicPr>
            <p:nvPr/>
          </p:nvPicPr>
          <p:blipFill rotWithShape="1">
            <a:blip r:embed="rId1" cstate="print">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l="29271" r="25893"/>
            <a:stretch>
              <a:fillRect/>
            </a:stretch>
          </p:blipFill>
          <p:spPr>
            <a:xfrm>
              <a:off x="2807886" y="1533258"/>
              <a:ext cx="1418245" cy="2410057"/>
            </a:xfrm>
            <a:prstGeom prst="rect">
              <a:avLst/>
            </a:prstGeom>
          </p:spPr>
        </p:pic>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l="66279" t="13601" r="11881" b="13601"/>
            <a:stretch>
              <a:fillRect/>
            </a:stretch>
          </p:blipFill>
          <p:spPr>
            <a:xfrm>
              <a:off x="2553392" y="917952"/>
              <a:ext cx="1796903" cy="3593807"/>
            </a:xfrm>
            <a:custGeom>
              <a:avLst/>
              <a:gdLst>
                <a:gd name="connsiteX0" fmla="*/ 299897 w 1872208"/>
                <a:gd name="connsiteY0" fmla="*/ 648072 h 3744416"/>
                <a:gd name="connsiteX1" fmla="*/ 275978 w 1872208"/>
                <a:gd name="connsiteY1" fmla="*/ 671991 h 3744416"/>
                <a:gd name="connsiteX2" fmla="*/ 275978 w 1872208"/>
                <a:gd name="connsiteY2" fmla="*/ 3108153 h 3744416"/>
                <a:gd name="connsiteX3" fmla="*/ 299897 w 1872208"/>
                <a:gd name="connsiteY3" fmla="*/ 3132072 h 3744416"/>
                <a:gd name="connsiteX4" fmla="*/ 1659046 w 1872208"/>
                <a:gd name="connsiteY4" fmla="*/ 3132072 h 3744416"/>
                <a:gd name="connsiteX5" fmla="*/ 1682965 w 1872208"/>
                <a:gd name="connsiteY5" fmla="*/ 3108153 h 3744416"/>
                <a:gd name="connsiteX6" fmla="*/ 1682965 w 1872208"/>
                <a:gd name="connsiteY6" fmla="*/ 671991 h 3744416"/>
                <a:gd name="connsiteX7" fmla="*/ 1659046 w 1872208"/>
                <a:gd name="connsiteY7" fmla="*/ 648072 h 3744416"/>
                <a:gd name="connsiteX8" fmla="*/ 0 w 1872208"/>
                <a:gd name="connsiteY8" fmla="*/ 0 h 3744416"/>
                <a:gd name="connsiteX9" fmla="*/ 1872208 w 1872208"/>
                <a:gd name="connsiteY9" fmla="*/ 0 h 3744416"/>
                <a:gd name="connsiteX10" fmla="*/ 1872208 w 1872208"/>
                <a:gd name="connsiteY10" fmla="*/ 3744416 h 3744416"/>
                <a:gd name="connsiteX11" fmla="*/ 0 w 1872208"/>
                <a:gd name="connsiteY11" fmla="*/ 3744416 h 374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72208" h="3744416">
                  <a:moveTo>
                    <a:pt x="299897" y="648072"/>
                  </a:moveTo>
                  <a:cubicBezTo>
                    <a:pt x="286687" y="648072"/>
                    <a:pt x="275978" y="658781"/>
                    <a:pt x="275978" y="671991"/>
                  </a:cubicBezTo>
                  <a:lnTo>
                    <a:pt x="275978" y="3108153"/>
                  </a:lnTo>
                  <a:cubicBezTo>
                    <a:pt x="275978" y="3121363"/>
                    <a:pt x="286687" y="3132072"/>
                    <a:pt x="299897" y="3132072"/>
                  </a:cubicBezTo>
                  <a:lnTo>
                    <a:pt x="1659046" y="3132072"/>
                  </a:lnTo>
                  <a:cubicBezTo>
                    <a:pt x="1672256" y="3132072"/>
                    <a:pt x="1682965" y="3121363"/>
                    <a:pt x="1682965" y="3108153"/>
                  </a:cubicBezTo>
                  <a:lnTo>
                    <a:pt x="1682965" y="671991"/>
                  </a:lnTo>
                  <a:cubicBezTo>
                    <a:pt x="1682965" y="658781"/>
                    <a:pt x="1672256" y="648072"/>
                    <a:pt x="1659046" y="648072"/>
                  </a:cubicBezTo>
                  <a:close/>
                  <a:moveTo>
                    <a:pt x="0" y="0"/>
                  </a:moveTo>
                  <a:lnTo>
                    <a:pt x="1872208" y="0"/>
                  </a:lnTo>
                  <a:lnTo>
                    <a:pt x="1872208" y="3744416"/>
                  </a:lnTo>
                  <a:lnTo>
                    <a:pt x="0" y="3744416"/>
                  </a:lnTo>
                  <a:close/>
                </a:path>
              </a:pathLst>
            </a:custGeom>
          </p:spPr>
        </p:pic>
      </p:grpSp>
      <p:sp>
        <p:nvSpPr>
          <p:cNvPr id="4" name="矩形 3"/>
          <p:cNvSpPr/>
          <p:nvPr/>
        </p:nvSpPr>
        <p:spPr>
          <a:xfrm>
            <a:off x="3721100" y="1252721"/>
            <a:ext cx="7632700" cy="2306955"/>
          </a:xfrm>
          <a:prstGeom prst="rect">
            <a:avLst/>
          </a:prstGeom>
        </p:spPr>
        <p:txBody>
          <a:bodyPr wrap="square">
            <a:spAutoFit/>
          </a:bodyPr>
          <a:lstStyle/>
          <a:p>
            <a:r>
              <a:rPr lang="zh-CN" altLang="en-US" dirty="0">
                <a:solidFill>
                  <a:srgbClr val="1F1F1F"/>
                </a:solidFill>
              </a:rPr>
              <a:t>（</a:t>
            </a:r>
            <a:r>
              <a:rPr lang="en-US" altLang="zh-CN" dirty="0">
                <a:solidFill>
                  <a:srgbClr val="1F1F1F"/>
                </a:solidFill>
              </a:rPr>
              <a:t>1</a:t>
            </a:r>
            <a:r>
              <a:rPr lang="zh-CN" altLang="en-US" dirty="0">
                <a:solidFill>
                  <a:srgbClr val="1F1F1F"/>
                </a:solidFill>
              </a:rPr>
              <a:t>）淘宝数据过多且爬取过多会使得访问受限，故只爬取部分商品评论的</a:t>
            </a:r>
            <a:r>
              <a:rPr lang="zh-CN" altLang="en-US" dirty="0">
                <a:solidFill>
                  <a:srgbClr val="1F1F1F"/>
                </a:solidFill>
              </a:rPr>
              <a:t>数据。</a:t>
            </a:r>
            <a:endParaRPr lang="zh-CN" altLang="en-US" dirty="0">
              <a:solidFill>
                <a:srgbClr val="1F1F1F"/>
              </a:solidFill>
            </a:endParaRPr>
          </a:p>
          <a:p>
            <a:r>
              <a:rPr lang="zh-CN" altLang="en-US" dirty="0">
                <a:solidFill>
                  <a:srgbClr val="1F1F1F"/>
                </a:solidFill>
              </a:rPr>
              <a:t>（</a:t>
            </a:r>
            <a:r>
              <a:rPr lang="en-US" altLang="zh-CN" dirty="0">
                <a:solidFill>
                  <a:srgbClr val="1F1F1F"/>
                </a:solidFill>
              </a:rPr>
              <a:t>2</a:t>
            </a:r>
            <a:r>
              <a:rPr lang="zh-CN" altLang="en-US" dirty="0">
                <a:solidFill>
                  <a:srgbClr val="1F1F1F"/>
                </a:solidFill>
              </a:rPr>
              <a:t>）分析数据包，找到淘宝评论传输用的网址，分析评论内容的特点。</a:t>
            </a:r>
            <a:endParaRPr lang="zh-CN" altLang="en-US" dirty="0">
              <a:solidFill>
                <a:srgbClr val="1F1F1F"/>
              </a:solidFill>
            </a:endParaRPr>
          </a:p>
          <a:p>
            <a:r>
              <a:rPr lang="zh-CN" altLang="en-US" dirty="0">
                <a:solidFill>
                  <a:srgbClr val="1F1F1F"/>
                </a:solidFill>
              </a:rPr>
              <a:t>（</a:t>
            </a:r>
            <a:r>
              <a:rPr lang="en-US" altLang="zh-CN" dirty="0">
                <a:solidFill>
                  <a:srgbClr val="1F1F1F"/>
                </a:solidFill>
              </a:rPr>
              <a:t>3</a:t>
            </a:r>
            <a:r>
              <a:rPr lang="zh-CN" altLang="en-US" dirty="0">
                <a:solidFill>
                  <a:srgbClr val="1F1F1F"/>
                </a:solidFill>
              </a:rPr>
              <a:t>）如何从爬到的</a:t>
            </a:r>
            <a:r>
              <a:rPr lang="en-US" altLang="zh-CN" dirty="0" err="1">
                <a:solidFill>
                  <a:srgbClr val="1F1F1F"/>
                </a:solidFill>
              </a:rPr>
              <a:t>json</a:t>
            </a:r>
            <a:r>
              <a:rPr lang="zh-CN" altLang="en-US" dirty="0">
                <a:solidFill>
                  <a:srgbClr val="1F1F1F"/>
                </a:solidFill>
              </a:rPr>
              <a:t>格式数据中得到想要的数据，进行分析与可视化。</a:t>
            </a:r>
            <a:endParaRPr lang="zh-CN" altLang="en-US" dirty="0">
              <a:solidFill>
                <a:srgbClr val="1F1F1F"/>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77677" y="2365311"/>
            <a:ext cx="1399592" cy="1399592"/>
          </a:xfrm>
          <a:prstGeom prst="rect">
            <a:avLst/>
          </a:prstGeom>
          <a:no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kumimoji="1" lang="en-US" altLang="zh-CN" sz="6935" b="1" dirty="0">
                <a:solidFill>
                  <a:schemeClr val="bg1">
                    <a:lumMod val="95000"/>
                  </a:schemeClr>
                </a:solidFill>
              </a:rPr>
              <a:t>04</a:t>
            </a:r>
            <a:endParaRPr kumimoji="1" lang="zh-CN" altLang="en-US" sz="6935" b="1" dirty="0">
              <a:solidFill>
                <a:schemeClr val="bg1">
                  <a:lumMod val="95000"/>
                </a:schemeClr>
              </a:solidFill>
            </a:endParaRPr>
          </a:p>
        </p:txBody>
      </p:sp>
      <p:sp>
        <p:nvSpPr>
          <p:cNvPr id="4" name="矩形 3"/>
          <p:cNvSpPr/>
          <p:nvPr/>
        </p:nvSpPr>
        <p:spPr>
          <a:xfrm>
            <a:off x="4056180" y="2581211"/>
            <a:ext cx="2371162" cy="748988"/>
          </a:xfrm>
          <a:prstGeom prst="rect">
            <a:avLst/>
          </a:prstGeom>
        </p:spPr>
        <p:txBody>
          <a:bodyPr wrap="none">
            <a:spAutoFit/>
          </a:bodyPr>
          <a:lstStyle/>
          <a:p>
            <a:r>
              <a:rPr kumimoji="1" lang="zh-CN" altLang="en-US" sz="4265" dirty="0" smtClean="0">
                <a:solidFill>
                  <a:schemeClr val="bg1">
                    <a:lumMod val="95000"/>
                  </a:schemeClr>
                </a:solidFill>
              </a:rPr>
              <a:t>项目意义</a:t>
            </a:r>
            <a:endParaRPr kumimoji="1" lang="zh-CN" altLang="en-US" sz="4265" dirty="0">
              <a:solidFill>
                <a:schemeClr val="bg1">
                  <a:lumMod val="9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77677" y="2365311"/>
            <a:ext cx="1399592" cy="1399592"/>
          </a:xfrm>
          <a:prstGeom prst="rect">
            <a:avLst/>
          </a:prstGeom>
          <a:no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kumimoji="1" lang="en-US" altLang="zh-CN" sz="6935" b="1" dirty="0">
                <a:solidFill>
                  <a:schemeClr val="bg1">
                    <a:lumMod val="95000"/>
                  </a:schemeClr>
                </a:solidFill>
              </a:rPr>
              <a:t>01</a:t>
            </a:r>
            <a:endParaRPr kumimoji="1" lang="zh-CN" altLang="en-US" sz="6935" b="1" dirty="0">
              <a:solidFill>
                <a:schemeClr val="bg1">
                  <a:lumMod val="95000"/>
                </a:schemeClr>
              </a:solidFill>
            </a:endParaRPr>
          </a:p>
        </p:txBody>
      </p:sp>
      <p:sp>
        <p:nvSpPr>
          <p:cNvPr id="4" name="矩形 3"/>
          <p:cNvSpPr/>
          <p:nvPr/>
        </p:nvSpPr>
        <p:spPr>
          <a:xfrm>
            <a:off x="4056180" y="2365311"/>
            <a:ext cx="2371162" cy="748988"/>
          </a:xfrm>
          <a:prstGeom prst="rect">
            <a:avLst/>
          </a:prstGeom>
        </p:spPr>
        <p:txBody>
          <a:bodyPr wrap="none">
            <a:spAutoFit/>
          </a:bodyPr>
          <a:lstStyle/>
          <a:p>
            <a:r>
              <a:rPr kumimoji="1" lang="zh-CN" altLang="en-US" sz="4265" dirty="0" smtClean="0">
                <a:solidFill>
                  <a:schemeClr val="bg1">
                    <a:lumMod val="95000"/>
                  </a:schemeClr>
                </a:solidFill>
              </a:rPr>
              <a:t>主要内容</a:t>
            </a:r>
            <a:endParaRPr kumimoji="1" lang="zh-CN" altLang="en-US" sz="4265" dirty="0">
              <a:solidFill>
                <a:schemeClr val="bg1">
                  <a:lumMod val="95000"/>
                </a:schemeClr>
              </a:solidFill>
            </a:endParaRPr>
          </a:p>
        </p:txBody>
      </p:sp>
      <p:sp>
        <p:nvSpPr>
          <p:cNvPr id="5" name="矩形 4"/>
          <p:cNvSpPr/>
          <p:nvPr/>
        </p:nvSpPr>
        <p:spPr>
          <a:xfrm>
            <a:off x="4056179" y="3118572"/>
            <a:ext cx="6375580" cy="332527"/>
          </a:xfrm>
          <a:prstGeom prst="rect">
            <a:avLst/>
          </a:prstGeom>
        </p:spPr>
        <p:txBody>
          <a:bodyPr wrap="square">
            <a:spAutoFit/>
          </a:bodyPr>
          <a:lstStyle/>
          <a:p>
            <a:pPr>
              <a:lnSpc>
                <a:spcPct val="130000"/>
              </a:lnSpc>
            </a:pPr>
            <a:r>
              <a:rPr lang="zh-CN" altLang="en-US" sz="1335" dirty="0" smtClean="0">
                <a:solidFill>
                  <a:schemeClr val="bg1">
                    <a:lumMod val="95000"/>
                  </a:schemeClr>
                </a:solidFill>
              </a:rPr>
              <a:t>通过对店铺销量、种类、评价等各个维度的数据与可视化，分析店铺的生存状况。</a:t>
            </a:r>
            <a:endParaRPr lang="en-US" altLang="zh-CN" sz="1335" dirty="0">
              <a:solidFill>
                <a:schemeClr val="bg1">
                  <a:lumMod val="9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2204900" y="1364484"/>
            <a:ext cx="7866200" cy="1532725"/>
          </a:xfrm>
          <a:prstGeom prst="rect">
            <a:avLst/>
          </a:prstGeom>
        </p:spPr>
        <p:txBody>
          <a:bodyPr wrap="square" lIns="91439" tIns="45719" rIns="91439" bIns="45719">
            <a:spAutoFit/>
          </a:bodyPr>
          <a:lstStyle/>
          <a:p>
            <a:pPr lvl="0">
              <a:lnSpc>
                <a:spcPct val="130000"/>
              </a:lnSpc>
            </a:pPr>
            <a:r>
              <a:rPr lang="zh-CN" altLang="en-US" sz="1800" dirty="0">
                <a:solidFill>
                  <a:srgbClr val="2A2A2A"/>
                </a:solidFill>
                <a:latin typeface="+mj-ea"/>
              </a:rPr>
              <a:t>随着时代的发展，越来越多的人喜欢在网上购物，现在基于淘宝网店铺的一些信息，如店铺种类、地址、评价、销量等，通过了解分析这些信息可以给想要在淘宝网上购物的买家一些选择，以及对未来想要入驻淘宝这个平台的卖家关于想要开什么类型的店铺给一些建议</a:t>
            </a:r>
            <a:endParaRPr lang="en-US" altLang="zh-CN" sz="1800" dirty="0">
              <a:solidFill>
                <a:srgbClr val="2A2A2A"/>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28438" y="1061236"/>
            <a:ext cx="5336717" cy="1200329"/>
          </a:xfrm>
          <a:prstGeom prst="rect">
            <a:avLst/>
          </a:prstGeom>
          <a:noFill/>
        </p:spPr>
        <p:txBody>
          <a:bodyPr wrap="none" rtlCol="0">
            <a:spAutoFit/>
          </a:bodyPr>
          <a:lstStyle/>
          <a:p>
            <a:pPr algn="ctr"/>
            <a:r>
              <a:rPr kumimoji="1" lang="en-US" altLang="zh-CN" sz="7200" b="1" dirty="0">
                <a:solidFill>
                  <a:schemeClr val="bg1">
                    <a:lumMod val="95000"/>
                  </a:schemeClr>
                </a:solidFill>
              </a:rPr>
              <a:t>THANK </a:t>
            </a:r>
            <a:r>
              <a:rPr kumimoji="1" lang="en-US" altLang="zh-CN" sz="7200" b="1" dirty="0" smtClean="0">
                <a:solidFill>
                  <a:schemeClr val="bg1">
                    <a:lumMod val="95000"/>
                  </a:schemeClr>
                </a:solidFill>
              </a:rPr>
              <a:t>YOU</a:t>
            </a:r>
            <a:endParaRPr kumimoji="1" lang="en-US" altLang="zh-CN" sz="7200" b="1" dirty="0">
              <a:solidFill>
                <a:schemeClr val="bg1">
                  <a:lumMod val="95000"/>
                </a:schemeClr>
              </a:solidFill>
            </a:endParaRPr>
          </a:p>
        </p:txBody>
      </p:sp>
      <p:sp>
        <p:nvSpPr>
          <p:cNvPr id="5" name="矩形 4"/>
          <p:cNvSpPr/>
          <p:nvPr/>
        </p:nvSpPr>
        <p:spPr>
          <a:xfrm>
            <a:off x="2812022" y="1061236"/>
            <a:ext cx="6569544" cy="2407040"/>
          </a:xfrm>
          <a:prstGeom prst="rect">
            <a:avLst/>
          </a:prstGeom>
          <a:noFill/>
          <a:ln w="12700" cmpd="sng">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lumMod val="9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rot="18900000">
            <a:off x="3052684" y="2289102"/>
            <a:ext cx="580529" cy="580529"/>
          </a:xfrm>
          <a:prstGeom prst="rect">
            <a:avLst/>
          </a:prstGeom>
          <a:noFill/>
          <a:ln w="12700">
            <a:solidFill>
              <a:srgbClr val="1F1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0" name="矩形 29"/>
          <p:cNvSpPr/>
          <p:nvPr/>
        </p:nvSpPr>
        <p:spPr>
          <a:xfrm rot="18900000">
            <a:off x="5772987" y="2289102"/>
            <a:ext cx="580529" cy="580529"/>
          </a:xfrm>
          <a:prstGeom prst="rect">
            <a:avLst/>
          </a:prstGeom>
          <a:noFill/>
          <a:ln w="12700">
            <a:solidFill>
              <a:srgbClr val="1F1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1" name="矩形 30"/>
          <p:cNvSpPr/>
          <p:nvPr/>
        </p:nvSpPr>
        <p:spPr>
          <a:xfrm rot="18900000">
            <a:off x="8493290" y="2289102"/>
            <a:ext cx="580529" cy="580529"/>
          </a:xfrm>
          <a:prstGeom prst="rect">
            <a:avLst/>
          </a:prstGeom>
          <a:noFill/>
          <a:ln w="12700">
            <a:solidFill>
              <a:srgbClr val="1F1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3" name="TextBox 46"/>
          <p:cNvSpPr txBox="1"/>
          <p:nvPr/>
        </p:nvSpPr>
        <p:spPr>
          <a:xfrm>
            <a:off x="926678" y="3985982"/>
            <a:ext cx="2112235" cy="584775"/>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r>
              <a:rPr lang="zh-CN" altLang="en-US" sz="1600" b="1" dirty="0">
                <a:solidFill>
                  <a:srgbClr val="1F1F1F"/>
                </a:solidFill>
                <a:effectLst/>
                <a:latin typeface="+mn-ea"/>
                <a:ea typeface="+mn-ea"/>
              </a:rPr>
              <a:t>各类店铺总销量的分析与可视化</a:t>
            </a:r>
            <a:endParaRPr lang="zh-CN" altLang="en-US" sz="1600" b="1" dirty="0">
              <a:solidFill>
                <a:srgbClr val="1F1F1F"/>
              </a:solidFill>
              <a:effectLst/>
              <a:latin typeface="+mn-ea"/>
              <a:ea typeface="+mn-ea"/>
            </a:endParaRPr>
          </a:p>
        </p:txBody>
      </p:sp>
      <p:sp>
        <p:nvSpPr>
          <p:cNvPr id="35" name="TextBox 48"/>
          <p:cNvSpPr txBox="1"/>
          <p:nvPr/>
        </p:nvSpPr>
        <p:spPr>
          <a:xfrm>
            <a:off x="3646982" y="3985982"/>
            <a:ext cx="2112235" cy="830997"/>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r>
              <a:rPr lang="zh-CN" altLang="en-US" sz="1600" b="1" dirty="0">
                <a:solidFill>
                  <a:srgbClr val="1F1F1F"/>
                </a:solidFill>
                <a:effectLst/>
                <a:latin typeface="+mn-ea"/>
                <a:ea typeface="+mn-ea"/>
              </a:rPr>
              <a:t>同类商品的不同销量阶段店铺数量的分析与可视化</a:t>
            </a:r>
            <a:endParaRPr lang="zh-CN" altLang="en-US" sz="1600" b="1" dirty="0">
              <a:solidFill>
                <a:srgbClr val="1F1F1F"/>
              </a:solidFill>
              <a:effectLst/>
              <a:latin typeface="+mn-ea"/>
              <a:ea typeface="+mn-ea"/>
            </a:endParaRPr>
          </a:p>
        </p:txBody>
      </p:sp>
      <p:sp>
        <p:nvSpPr>
          <p:cNvPr id="37" name="TextBox 51"/>
          <p:cNvSpPr txBox="1"/>
          <p:nvPr/>
        </p:nvSpPr>
        <p:spPr>
          <a:xfrm>
            <a:off x="6367286" y="3985982"/>
            <a:ext cx="2112235" cy="584775"/>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r>
              <a:rPr lang="zh-CN" altLang="en-US" sz="1600" b="1" dirty="0">
                <a:solidFill>
                  <a:srgbClr val="1F1F1F"/>
                </a:solidFill>
                <a:effectLst/>
                <a:latin typeface="+mn-ea"/>
                <a:ea typeface="+mn-ea"/>
              </a:rPr>
              <a:t>店铺地址在全国分布区域的分析与可视化</a:t>
            </a:r>
            <a:endParaRPr lang="zh-CN" altLang="en-US" sz="1600" b="1" dirty="0">
              <a:solidFill>
                <a:srgbClr val="1F1F1F"/>
              </a:solidFill>
              <a:effectLst/>
              <a:latin typeface="+mn-ea"/>
              <a:ea typeface="+mn-ea"/>
            </a:endParaRPr>
          </a:p>
        </p:txBody>
      </p:sp>
      <p:sp>
        <p:nvSpPr>
          <p:cNvPr id="39" name="TextBox 67"/>
          <p:cNvSpPr txBox="1"/>
          <p:nvPr/>
        </p:nvSpPr>
        <p:spPr>
          <a:xfrm>
            <a:off x="9087590" y="3985982"/>
            <a:ext cx="2112235" cy="584775"/>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r>
              <a:rPr lang="zh-CN" altLang="en-US" sz="1600" b="1" dirty="0">
                <a:solidFill>
                  <a:srgbClr val="1F1F1F"/>
                </a:solidFill>
                <a:effectLst/>
                <a:latin typeface="+mn-ea"/>
                <a:ea typeface="+mn-ea"/>
              </a:rPr>
              <a:t>淘宝店铺生存状态的分析与可视化</a:t>
            </a:r>
            <a:endParaRPr lang="zh-CN" altLang="en-US" sz="1600" b="1" dirty="0">
              <a:solidFill>
                <a:srgbClr val="1F1F1F"/>
              </a:solidFill>
              <a:effectLst/>
              <a:latin typeface="+mn-ea"/>
              <a:ea typeface="+mn-ea"/>
            </a:endParaRPr>
          </a:p>
        </p:txBody>
      </p:sp>
      <p:grpSp>
        <p:nvGrpSpPr>
          <p:cNvPr id="2" name="组合 1"/>
          <p:cNvGrpSpPr/>
          <p:nvPr/>
        </p:nvGrpSpPr>
        <p:grpSpPr>
          <a:xfrm>
            <a:off x="1195678" y="1769192"/>
            <a:ext cx="1566363" cy="1582358"/>
            <a:chOff x="896162" y="1326894"/>
            <a:chExt cx="1174772" cy="1186769"/>
          </a:xfrm>
        </p:grpSpPr>
        <p:sp>
          <p:nvSpPr>
            <p:cNvPr id="40" name="矩形 39"/>
            <p:cNvSpPr/>
            <p:nvPr/>
          </p:nvSpPr>
          <p:spPr>
            <a:xfrm rot="18900000">
              <a:off x="896162" y="1338891"/>
              <a:ext cx="1174772" cy="1174772"/>
            </a:xfrm>
            <a:prstGeom prst="rect">
              <a:avLst/>
            </a:prstGeom>
            <a:noFill/>
            <a:ln w="12700">
              <a:solidFill>
                <a:srgbClr val="1F1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4" name="矩形 43"/>
            <p:cNvSpPr/>
            <p:nvPr/>
          </p:nvSpPr>
          <p:spPr>
            <a:xfrm>
              <a:off x="970115" y="1326894"/>
              <a:ext cx="1085874" cy="1084913"/>
            </a:xfrm>
            <a:prstGeom prst="rect">
              <a:avLst/>
            </a:prstGeom>
          </p:spPr>
          <p:txBody>
            <a:bodyPr wrap="none">
              <a:spAutoFit/>
            </a:bodyPr>
            <a:lstStyle/>
            <a:p>
              <a:pPr algn="ctr"/>
              <a:r>
                <a:rPr lang="en-US" altLang="zh-CN" sz="8800" b="1" dirty="0">
                  <a:solidFill>
                    <a:srgbClr val="1F1F1F"/>
                  </a:solidFill>
                </a:rPr>
                <a:t>01</a:t>
              </a:r>
              <a:endParaRPr lang="zh-CN" altLang="en-US" sz="8800" b="1" dirty="0">
                <a:solidFill>
                  <a:srgbClr val="1F1F1F"/>
                </a:solidFill>
              </a:endParaRPr>
            </a:p>
          </p:txBody>
        </p:sp>
      </p:grpSp>
      <p:grpSp>
        <p:nvGrpSpPr>
          <p:cNvPr id="3" name="组合 2"/>
          <p:cNvGrpSpPr/>
          <p:nvPr/>
        </p:nvGrpSpPr>
        <p:grpSpPr>
          <a:xfrm>
            <a:off x="3930917" y="1800827"/>
            <a:ext cx="1566363" cy="1572717"/>
            <a:chOff x="2947591" y="1350620"/>
            <a:chExt cx="1174772" cy="1179538"/>
          </a:xfrm>
        </p:grpSpPr>
        <p:sp>
          <p:nvSpPr>
            <p:cNvPr id="41" name="矩形 40"/>
            <p:cNvSpPr/>
            <p:nvPr/>
          </p:nvSpPr>
          <p:spPr>
            <a:xfrm rot="18900000">
              <a:off x="2947591" y="1355386"/>
              <a:ext cx="1174772" cy="1174772"/>
            </a:xfrm>
            <a:prstGeom prst="rect">
              <a:avLst/>
            </a:prstGeom>
            <a:noFill/>
            <a:ln w="12700">
              <a:solidFill>
                <a:srgbClr val="1F1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5" name="矩形 44"/>
            <p:cNvSpPr/>
            <p:nvPr/>
          </p:nvSpPr>
          <p:spPr>
            <a:xfrm>
              <a:off x="2982743" y="1350620"/>
              <a:ext cx="1085874" cy="1084913"/>
            </a:xfrm>
            <a:prstGeom prst="rect">
              <a:avLst/>
            </a:prstGeom>
          </p:spPr>
          <p:txBody>
            <a:bodyPr wrap="none">
              <a:spAutoFit/>
            </a:bodyPr>
            <a:lstStyle/>
            <a:p>
              <a:pPr algn="ctr"/>
              <a:r>
                <a:rPr lang="en-US" altLang="zh-CN" sz="8800" b="1" dirty="0">
                  <a:solidFill>
                    <a:srgbClr val="1F1F1F"/>
                  </a:solidFill>
                </a:rPr>
                <a:t>02</a:t>
              </a:r>
              <a:endParaRPr lang="zh-CN" altLang="en-US" sz="8800" b="1" dirty="0">
                <a:solidFill>
                  <a:srgbClr val="1F1F1F"/>
                </a:solidFill>
              </a:endParaRPr>
            </a:p>
          </p:txBody>
        </p:sp>
      </p:grpSp>
      <p:grpSp>
        <p:nvGrpSpPr>
          <p:cNvPr id="4" name="组合 3"/>
          <p:cNvGrpSpPr/>
          <p:nvPr/>
        </p:nvGrpSpPr>
        <p:grpSpPr>
          <a:xfrm>
            <a:off x="6651218" y="1785187"/>
            <a:ext cx="1566363" cy="1566363"/>
            <a:chOff x="4987817" y="1338890"/>
            <a:chExt cx="1174772" cy="1174772"/>
          </a:xfrm>
        </p:grpSpPr>
        <p:sp>
          <p:nvSpPr>
            <p:cNvPr id="42" name="矩形 41"/>
            <p:cNvSpPr/>
            <p:nvPr/>
          </p:nvSpPr>
          <p:spPr>
            <a:xfrm rot="18900000">
              <a:off x="4987817" y="1338890"/>
              <a:ext cx="1174772" cy="1174772"/>
            </a:xfrm>
            <a:prstGeom prst="rect">
              <a:avLst/>
            </a:prstGeom>
            <a:noFill/>
            <a:ln w="12700">
              <a:solidFill>
                <a:srgbClr val="1F1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6" name="矩形 45"/>
            <p:cNvSpPr/>
            <p:nvPr/>
          </p:nvSpPr>
          <p:spPr>
            <a:xfrm>
              <a:off x="5040568" y="1342081"/>
              <a:ext cx="1085874" cy="1084913"/>
            </a:xfrm>
            <a:prstGeom prst="rect">
              <a:avLst/>
            </a:prstGeom>
          </p:spPr>
          <p:txBody>
            <a:bodyPr wrap="none">
              <a:spAutoFit/>
            </a:bodyPr>
            <a:lstStyle/>
            <a:p>
              <a:pPr algn="ctr"/>
              <a:r>
                <a:rPr lang="en-US" altLang="zh-CN" sz="8800" b="1" dirty="0">
                  <a:solidFill>
                    <a:srgbClr val="1F1F1F"/>
                  </a:solidFill>
                </a:rPr>
                <a:t>03</a:t>
              </a:r>
              <a:endParaRPr lang="zh-CN" altLang="en-US" sz="8800" b="1" dirty="0">
                <a:solidFill>
                  <a:srgbClr val="1F1F1F"/>
                </a:solidFill>
              </a:endParaRPr>
            </a:p>
          </p:txBody>
        </p:sp>
      </p:grpSp>
      <p:grpSp>
        <p:nvGrpSpPr>
          <p:cNvPr id="5" name="组合 4"/>
          <p:cNvGrpSpPr/>
          <p:nvPr/>
        </p:nvGrpSpPr>
        <p:grpSpPr>
          <a:xfrm>
            <a:off x="9370496" y="1775446"/>
            <a:ext cx="1566363" cy="1576102"/>
            <a:chOff x="7027275" y="1331584"/>
            <a:chExt cx="1174772" cy="1182077"/>
          </a:xfrm>
        </p:grpSpPr>
        <p:sp>
          <p:nvSpPr>
            <p:cNvPr id="43" name="矩形 42"/>
            <p:cNvSpPr/>
            <p:nvPr/>
          </p:nvSpPr>
          <p:spPr>
            <a:xfrm rot="18900000">
              <a:off x="7027275" y="1338889"/>
              <a:ext cx="1174772" cy="1174772"/>
            </a:xfrm>
            <a:prstGeom prst="rect">
              <a:avLst/>
            </a:prstGeom>
            <a:noFill/>
            <a:ln w="12700">
              <a:solidFill>
                <a:srgbClr val="1F1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7" name="矩形 46"/>
            <p:cNvSpPr/>
            <p:nvPr/>
          </p:nvSpPr>
          <p:spPr>
            <a:xfrm>
              <a:off x="7091857" y="1331584"/>
              <a:ext cx="1085874" cy="1084913"/>
            </a:xfrm>
            <a:prstGeom prst="rect">
              <a:avLst/>
            </a:prstGeom>
          </p:spPr>
          <p:txBody>
            <a:bodyPr wrap="none">
              <a:spAutoFit/>
            </a:bodyPr>
            <a:lstStyle/>
            <a:p>
              <a:pPr algn="ctr"/>
              <a:r>
                <a:rPr lang="en-US" altLang="zh-CN" sz="8800" b="1" dirty="0">
                  <a:solidFill>
                    <a:srgbClr val="1F1F1F"/>
                  </a:solidFill>
                </a:rPr>
                <a:t>04</a:t>
              </a:r>
              <a:endParaRPr lang="zh-CN" altLang="en-US" sz="8800" b="1" dirty="0">
                <a:solidFill>
                  <a:srgbClr val="1F1F1F"/>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rot="18900000">
            <a:off x="4233784" y="2289102"/>
            <a:ext cx="580529" cy="580529"/>
          </a:xfrm>
          <a:prstGeom prst="rect">
            <a:avLst/>
          </a:prstGeom>
          <a:noFill/>
          <a:ln w="12700">
            <a:solidFill>
              <a:srgbClr val="1F1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0" name="矩形 29"/>
          <p:cNvSpPr/>
          <p:nvPr/>
        </p:nvSpPr>
        <p:spPr>
          <a:xfrm rot="18900000">
            <a:off x="6954087" y="2289102"/>
            <a:ext cx="580529" cy="580529"/>
          </a:xfrm>
          <a:prstGeom prst="rect">
            <a:avLst/>
          </a:prstGeom>
          <a:noFill/>
          <a:ln w="12700">
            <a:solidFill>
              <a:srgbClr val="1F1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3" name="TextBox 46"/>
          <p:cNvSpPr txBox="1"/>
          <p:nvPr/>
        </p:nvSpPr>
        <p:spPr>
          <a:xfrm>
            <a:off x="2107778" y="3985982"/>
            <a:ext cx="2112235" cy="584775"/>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r>
              <a:rPr lang="zh-CN" altLang="en-US" sz="1600" b="1" dirty="0">
                <a:solidFill>
                  <a:srgbClr val="1F1F1F"/>
                </a:solidFill>
                <a:effectLst/>
                <a:latin typeface="+mn-ea"/>
                <a:ea typeface="+mn-ea"/>
              </a:rPr>
              <a:t>淘宝店铺性价比的分析与可视化</a:t>
            </a:r>
            <a:endParaRPr lang="zh-CN" altLang="en-US" sz="1600" b="1" dirty="0">
              <a:solidFill>
                <a:srgbClr val="1F1F1F"/>
              </a:solidFill>
              <a:effectLst/>
              <a:latin typeface="+mn-ea"/>
              <a:ea typeface="+mn-ea"/>
            </a:endParaRPr>
          </a:p>
        </p:txBody>
      </p:sp>
      <p:sp>
        <p:nvSpPr>
          <p:cNvPr id="35" name="TextBox 48"/>
          <p:cNvSpPr txBox="1"/>
          <p:nvPr/>
        </p:nvSpPr>
        <p:spPr>
          <a:xfrm>
            <a:off x="4828082" y="3985982"/>
            <a:ext cx="2112235" cy="830997"/>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r>
              <a:rPr lang="zh-CN" altLang="en-US" sz="1600" b="1" dirty="0">
                <a:solidFill>
                  <a:srgbClr val="1F1F1F"/>
                </a:solidFill>
                <a:effectLst/>
                <a:latin typeface="+mn-ea"/>
                <a:ea typeface="+mn-ea"/>
              </a:rPr>
              <a:t>商品评论中好评率相近销量排名前五店铺的分析</a:t>
            </a:r>
            <a:endParaRPr lang="zh-CN" altLang="en-US" sz="1600" b="1" dirty="0">
              <a:solidFill>
                <a:srgbClr val="1F1F1F"/>
              </a:solidFill>
              <a:effectLst/>
              <a:latin typeface="+mn-ea"/>
              <a:ea typeface="+mn-ea"/>
            </a:endParaRPr>
          </a:p>
        </p:txBody>
      </p:sp>
      <p:sp>
        <p:nvSpPr>
          <p:cNvPr id="37" name="TextBox 51"/>
          <p:cNvSpPr txBox="1"/>
          <p:nvPr/>
        </p:nvSpPr>
        <p:spPr>
          <a:xfrm>
            <a:off x="7548386" y="3985982"/>
            <a:ext cx="2112235" cy="584775"/>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r>
              <a:rPr lang="zh-CN" altLang="en-US" sz="1600" b="1" dirty="0">
                <a:solidFill>
                  <a:srgbClr val="1F1F1F"/>
                </a:solidFill>
                <a:effectLst/>
                <a:latin typeface="+mn-ea"/>
                <a:ea typeface="+mn-ea"/>
              </a:rPr>
              <a:t>根据商品评论进行年度分析</a:t>
            </a:r>
            <a:endParaRPr lang="zh-CN" altLang="en-US" sz="1600" b="1" dirty="0">
              <a:solidFill>
                <a:srgbClr val="1F1F1F"/>
              </a:solidFill>
              <a:effectLst/>
              <a:latin typeface="+mn-ea"/>
              <a:ea typeface="+mn-ea"/>
            </a:endParaRPr>
          </a:p>
        </p:txBody>
      </p:sp>
      <p:grpSp>
        <p:nvGrpSpPr>
          <p:cNvPr id="2" name="组合 1"/>
          <p:cNvGrpSpPr/>
          <p:nvPr/>
        </p:nvGrpSpPr>
        <p:grpSpPr>
          <a:xfrm>
            <a:off x="2376778" y="1769192"/>
            <a:ext cx="1566363" cy="1582358"/>
            <a:chOff x="896162" y="1326894"/>
            <a:chExt cx="1174772" cy="1186769"/>
          </a:xfrm>
        </p:grpSpPr>
        <p:sp>
          <p:nvSpPr>
            <p:cNvPr id="40" name="矩形 39"/>
            <p:cNvSpPr/>
            <p:nvPr/>
          </p:nvSpPr>
          <p:spPr>
            <a:xfrm rot="18900000">
              <a:off x="896162" y="1338891"/>
              <a:ext cx="1174772" cy="1174772"/>
            </a:xfrm>
            <a:prstGeom prst="rect">
              <a:avLst/>
            </a:prstGeom>
            <a:noFill/>
            <a:ln w="12700">
              <a:solidFill>
                <a:srgbClr val="1F1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4" name="矩形 43"/>
            <p:cNvSpPr/>
            <p:nvPr/>
          </p:nvSpPr>
          <p:spPr>
            <a:xfrm>
              <a:off x="970115" y="1326894"/>
              <a:ext cx="1085875" cy="1084913"/>
            </a:xfrm>
            <a:prstGeom prst="rect">
              <a:avLst/>
            </a:prstGeom>
          </p:spPr>
          <p:txBody>
            <a:bodyPr wrap="none">
              <a:spAutoFit/>
            </a:bodyPr>
            <a:lstStyle/>
            <a:p>
              <a:pPr algn="ctr"/>
              <a:r>
                <a:rPr lang="en-US" altLang="zh-CN" sz="8800" b="1" dirty="0" smtClean="0">
                  <a:solidFill>
                    <a:srgbClr val="1F1F1F"/>
                  </a:solidFill>
                </a:rPr>
                <a:t>05</a:t>
              </a:r>
              <a:endParaRPr lang="zh-CN" altLang="en-US" sz="8800" b="1" dirty="0">
                <a:solidFill>
                  <a:srgbClr val="1F1F1F"/>
                </a:solidFill>
              </a:endParaRPr>
            </a:p>
          </p:txBody>
        </p:sp>
      </p:grpSp>
      <p:grpSp>
        <p:nvGrpSpPr>
          <p:cNvPr id="3" name="组合 2"/>
          <p:cNvGrpSpPr/>
          <p:nvPr/>
        </p:nvGrpSpPr>
        <p:grpSpPr>
          <a:xfrm>
            <a:off x="5112017" y="1800827"/>
            <a:ext cx="1566363" cy="1572717"/>
            <a:chOff x="2947591" y="1350620"/>
            <a:chExt cx="1174772" cy="1179538"/>
          </a:xfrm>
        </p:grpSpPr>
        <p:sp>
          <p:nvSpPr>
            <p:cNvPr id="41" name="矩形 40"/>
            <p:cNvSpPr/>
            <p:nvPr/>
          </p:nvSpPr>
          <p:spPr>
            <a:xfrm rot="18900000">
              <a:off x="2947591" y="1355386"/>
              <a:ext cx="1174772" cy="1174772"/>
            </a:xfrm>
            <a:prstGeom prst="rect">
              <a:avLst/>
            </a:prstGeom>
            <a:noFill/>
            <a:ln w="12700">
              <a:solidFill>
                <a:srgbClr val="1F1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5" name="矩形 44"/>
            <p:cNvSpPr/>
            <p:nvPr/>
          </p:nvSpPr>
          <p:spPr>
            <a:xfrm>
              <a:off x="2982743" y="1350620"/>
              <a:ext cx="1085875" cy="1084913"/>
            </a:xfrm>
            <a:prstGeom prst="rect">
              <a:avLst/>
            </a:prstGeom>
          </p:spPr>
          <p:txBody>
            <a:bodyPr wrap="none">
              <a:spAutoFit/>
            </a:bodyPr>
            <a:lstStyle/>
            <a:p>
              <a:pPr algn="ctr"/>
              <a:r>
                <a:rPr lang="en-US" altLang="zh-CN" sz="8800" b="1" dirty="0" smtClean="0">
                  <a:solidFill>
                    <a:srgbClr val="1F1F1F"/>
                  </a:solidFill>
                </a:rPr>
                <a:t>06</a:t>
              </a:r>
              <a:endParaRPr lang="zh-CN" altLang="en-US" sz="8800" b="1" dirty="0">
                <a:solidFill>
                  <a:srgbClr val="1F1F1F"/>
                </a:solidFill>
              </a:endParaRPr>
            </a:p>
          </p:txBody>
        </p:sp>
      </p:grpSp>
      <p:grpSp>
        <p:nvGrpSpPr>
          <p:cNvPr id="4" name="组合 3"/>
          <p:cNvGrpSpPr/>
          <p:nvPr/>
        </p:nvGrpSpPr>
        <p:grpSpPr>
          <a:xfrm>
            <a:off x="7832318" y="1785187"/>
            <a:ext cx="1566363" cy="1566363"/>
            <a:chOff x="4987817" y="1338890"/>
            <a:chExt cx="1174772" cy="1174772"/>
          </a:xfrm>
        </p:grpSpPr>
        <p:sp>
          <p:nvSpPr>
            <p:cNvPr id="42" name="矩形 41"/>
            <p:cNvSpPr/>
            <p:nvPr/>
          </p:nvSpPr>
          <p:spPr>
            <a:xfrm rot="18900000">
              <a:off x="4987817" y="1338890"/>
              <a:ext cx="1174772" cy="1174772"/>
            </a:xfrm>
            <a:prstGeom prst="rect">
              <a:avLst/>
            </a:prstGeom>
            <a:noFill/>
            <a:ln w="12700">
              <a:solidFill>
                <a:srgbClr val="1F1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6" name="矩形 45"/>
            <p:cNvSpPr/>
            <p:nvPr/>
          </p:nvSpPr>
          <p:spPr>
            <a:xfrm>
              <a:off x="5040567" y="1342081"/>
              <a:ext cx="1085875" cy="1084912"/>
            </a:xfrm>
            <a:prstGeom prst="rect">
              <a:avLst/>
            </a:prstGeom>
          </p:spPr>
          <p:txBody>
            <a:bodyPr wrap="none">
              <a:spAutoFit/>
            </a:bodyPr>
            <a:lstStyle/>
            <a:p>
              <a:pPr algn="ctr"/>
              <a:r>
                <a:rPr lang="en-US" altLang="zh-CN" sz="8800" b="1" dirty="0" smtClean="0">
                  <a:solidFill>
                    <a:srgbClr val="1F1F1F"/>
                  </a:solidFill>
                </a:rPr>
                <a:t>07</a:t>
              </a:r>
              <a:endParaRPr lang="zh-CN" altLang="en-US" sz="8800" b="1" dirty="0">
                <a:solidFill>
                  <a:srgbClr val="1F1F1F"/>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8701" y="328510"/>
            <a:ext cx="4608099" cy="845209"/>
          </a:xfrm>
          <a:prstGeom prst="rect">
            <a:avLst/>
          </a:prstGeom>
          <a:noFill/>
        </p:spPr>
        <p:txBody>
          <a:bodyPr wrap="square" lIns="121899" tIns="60949" rIns="121899" bIns="60949" rtlCol="0" anchor="ctr">
            <a:spAutoFit/>
          </a:bodyPr>
          <a:lstStyle/>
          <a:p>
            <a:pPr>
              <a:lnSpc>
                <a:spcPct val="110000"/>
              </a:lnSpc>
            </a:pPr>
            <a:r>
              <a:rPr kumimoji="1" lang="en-US" altLang="zh-CN" sz="2135" b="1" dirty="0" smtClean="0">
                <a:solidFill>
                  <a:srgbClr val="1F1F1F"/>
                </a:solidFill>
                <a:latin typeface="微软雅黑" panose="020B0503020204020204" charset="-122"/>
                <a:ea typeface="微软雅黑" panose="020B0503020204020204" charset="-122"/>
                <a:cs typeface="微软雅黑" panose="020B0503020204020204" charset="-122"/>
              </a:rPr>
              <a:t>1.1</a:t>
            </a:r>
            <a:r>
              <a:rPr lang="zh-CN" altLang="en-US" sz="2000" b="1" dirty="0">
                <a:solidFill>
                  <a:srgbClr val="1F1F1F"/>
                </a:solidFill>
                <a:latin typeface="+mn-ea"/>
              </a:rPr>
              <a:t>各类店铺总销量的分析与可视化</a:t>
            </a:r>
            <a:endParaRPr lang="zh-CN" altLang="en-US" sz="2000" b="1" dirty="0">
              <a:solidFill>
                <a:srgbClr val="1F1F1F"/>
              </a:solidFill>
              <a:latin typeface="+mn-ea"/>
            </a:endParaRPr>
          </a:p>
          <a:p>
            <a:pPr>
              <a:lnSpc>
                <a:spcPct val="110000"/>
              </a:lnSpc>
            </a:pPr>
            <a:endParaRPr kumimoji="1" lang="zh-CN" altLang="en-US" sz="2135" b="1" dirty="0">
              <a:solidFill>
                <a:srgbClr val="1F1F1F"/>
              </a:solidFill>
              <a:latin typeface="微软雅黑" panose="020B0503020204020204" charset="-122"/>
              <a:ea typeface="微软雅黑" panose="020B0503020204020204" charset="-122"/>
              <a:cs typeface="微软雅黑" panose="020B0503020204020204" charset="-122"/>
            </a:endParaRPr>
          </a:p>
        </p:txBody>
      </p:sp>
      <p:sp>
        <p:nvSpPr>
          <p:cNvPr id="5" name="矩形 4"/>
          <p:cNvSpPr/>
          <p:nvPr/>
        </p:nvSpPr>
        <p:spPr>
          <a:xfrm>
            <a:off x="794" y="1193067"/>
            <a:ext cx="12192000" cy="2001004"/>
          </a:xfrm>
          <a:prstGeom prst="rect">
            <a:avLst/>
          </a:prstGeom>
          <a:solidFill>
            <a:srgbClr val="1F1F1F"/>
          </a:solidFill>
          <a:ln w="12700" cap="flat" cmpd="sng" algn="ctr">
            <a:noFill/>
            <a:prstDash val="solid"/>
            <a:miter lim="800000"/>
          </a:ln>
          <a:effectLst/>
        </p:spPr>
        <p:txBody>
          <a:bodyPr lIns="121917" tIns="60959" rIns="121917" bIns="60959" rtlCol="0" anchor="ctr"/>
          <a:lstStyle/>
          <a:p>
            <a:pPr algn="ctr" defTabSz="1218565">
              <a:defRPr/>
            </a:pPr>
            <a:endParaRPr lang="zh-CN" altLang="en-US" sz="3200" kern="0">
              <a:solidFill>
                <a:sysClr val="window" lastClr="FFFFFF"/>
              </a:solidFill>
              <a:latin typeface="Calibri" panose="020F0502020204030204"/>
              <a:ea typeface="宋体" panose="02010600030101010101" pitchFamily="2" charset="-122"/>
            </a:endParaRPr>
          </a:p>
        </p:txBody>
      </p:sp>
      <p:sp>
        <p:nvSpPr>
          <p:cNvPr id="10" name="矩形 9"/>
          <p:cNvSpPr/>
          <p:nvPr/>
        </p:nvSpPr>
        <p:spPr>
          <a:xfrm>
            <a:off x="573732" y="3665920"/>
            <a:ext cx="5128568" cy="1918970"/>
          </a:xfrm>
          <a:prstGeom prst="rect">
            <a:avLst/>
          </a:prstGeom>
        </p:spPr>
        <p:txBody>
          <a:bodyPr wrap="square" lIns="121917" tIns="60959" rIns="121917" bIns="60959">
            <a:spAutoFit/>
          </a:bodyPr>
          <a:lstStyle/>
          <a:p>
            <a:pPr lvl="0">
              <a:lnSpc>
                <a:spcPct val="130000"/>
              </a:lnSpc>
            </a:pPr>
            <a:r>
              <a:rPr lang="zh-CN" altLang="en-US" sz="1800" dirty="0">
                <a:solidFill>
                  <a:srgbClr val="1F1F1F"/>
                </a:solidFill>
                <a:latin typeface="微软雅黑" panose="020B0503020204020204" charset="-122"/>
              </a:rPr>
              <a:t>从衣饰、箱包、生活用品、食品、电子、母婴六项品类入手，通过数据抓取，分析各类店铺总数及该类店铺总销量的关系，利用可视化方式，呈现出各类店铺的发展程度、饱和程度，进而分析各类店铺的供求关系。</a:t>
            </a:r>
            <a:endParaRPr lang="en-US" altLang="zh-CN" sz="1800" kern="0" dirty="0">
              <a:solidFill>
                <a:srgbClr val="1F1F1F"/>
              </a:solidFill>
            </a:endParaRPr>
          </a:p>
        </p:txBody>
      </p:sp>
      <p:pic>
        <p:nvPicPr>
          <p:cNvPr id="16" name="图片 15"/>
          <p:cNvPicPr/>
          <p:nvPr/>
        </p:nvPicPr>
        <p:blipFill>
          <a:blip r:embed="rId1"/>
          <a:stretch>
            <a:fillRect/>
          </a:stretch>
        </p:blipFill>
        <p:spPr>
          <a:xfrm>
            <a:off x="7854950" y="3305810"/>
            <a:ext cx="3865245" cy="33896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764232" y="541720"/>
            <a:ext cx="7973368" cy="839470"/>
          </a:xfrm>
          <a:prstGeom prst="rect">
            <a:avLst/>
          </a:prstGeom>
        </p:spPr>
        <p:txBody>
          <a:bodyPr wrap="square" lIns="121917" tIns="60959" rIns="121917" bIns="60959">
            <a:spAutoFit/>
          </a:bodyPr>
          <a:lstStyle/>
          <a:p>
            <a:pPr lvl="0">
              <a:lnSpc>
                <a:spcPct val="130000"/>
              </a:lnSpc>
            </a:pPr>
            <a:r>
              <a:rPr lang="en-US" altLang="zh-CN" sz="1800" dirty="0">
                <a:solidFill>
                  <a:srgbClr val="1F1F1F"/>
                </a:solidFill>
                <a:latin typeface="微软雅黑" panose="020B0503020204020204" charset="-122"/>
              </a:rPr>
              <a:t>       </a:t>
            </a:r>
            <a:r>
              <a:rPr lang="zh-CN" altLang="en-US" sz="1800" dirty="0">
                <a:solidFill>
                  <a:srgbClr val="1F1F1F"/>
                </a:solidFill>
                <a:latin typeface="微软雅黑" panose="020B0503020204020204" charset="-122"/>
              </a:rPr>
              <a:t>如下图所示，以圆的半径大小代表该类商品的店铺总销量，坐标轴横坐标代表该类商品的店铺总数，纵坐标代表该类商品的店铺平均销量。</a:t>
            </a:r>
            <a:endParaRPr lang="en-US" altLang="zh-CN" sz="1800" kern="0" dirty="0">
              <a:solidFill>
                <a:srgbClr val="1F1F1F"/>
              </a:solidFill>
            </a:endParaRPr>
          </a:p>
        </p:txBody>
      </p:sp>
      <p:pic>
        <p:nvPicPr>
          <p:cNvPr id="25" name="图片 24"/>
          <p:cNvPicPr/>
          <p:nvPr/>
        </p:nvPicPr>
        <p:blipFill>
          <a:blip r:embed="rId1"/>
          <a:stretch>
            <a:fillRect/>
          </a:stretch>
        </p:blipFill>
        <p:spPr>
          <a:xfrm>
            <a:off x="2147093" y="1488539"/>
            <a:ext cx="8681562" cy="460682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3801" y="431150"/>
            <a:ext cx="6246399" cy="484149"/>
          </a:xfrm>
          <a:prstGeom prst="rect">
            <a:avLst/>
          </a:prstGeom>
          <a:noFill/>
        </p:spPr>
        <p:txBody>
          <a:bodyPr wrap="square" lIns="121899" tIns="60949" rIns="121899" bIns="60949" rtlCol="0" anchor="ctr">
            <a:spAutoFit/>
          </a:bodyPr>
          <a:lstStyle/>
          <a:p>
            <a:pPr>
              <a:lnSpc>
                <a:spcPct val="110000"/>
              </a:lnSpc>
            </a:pPr>
            <a:r>
              <a:rPr kumimoji="1" lang="en-US" altLang="zh-CN" sz="2135" b="1" dirty="0" smtClean="0">
                <a:solidFill>
                  <a:srgbClr val="1F1F1F"/>
                </a:solidFill>
                <a:latin typeface="微软雅黑" panose="020B0503020204020204" charset="-122"/>
                <a:ea typeface="微软雅黑" panose="020B0503020204020204" charset="-122"/>
                <a:cs typeface="微软雅黑" panose="020B0503020204020204" charset="-122"/>
              </a:rPr>
              <a:t>1.2</a:t>
            </a:r>
            <a:r>
              <a:rPr lang="zh-CN" altLang="en-US" sz="2000" b="1" dirty="0">
                <a:solidFill>
                  <a:srgbClr val="1F1F1F"/>
                </a:solidFill>
                <a:latin typeface="+mn-ea"/>
              </a:rPr>
              <a:t>同类商品的不同销量阶段店铺数量的分析与可视化</a:t>
            </a:r>
            <a:endParaRPr kumimoji="1" lang="zh-CN" altLang="en-US" sz="2135" b="1" dirty="0">
              <a:solidFill>
                <a:srgbClr val="1F1F1F"/>
              </a:solidFill>
              <a:latin typeface="微软雅黑" panose="020B0503020204020204" charset="-122"/>
              <a:ea typeface="微软雅黑" panose="020B0503020204020204" charset="-122"/>
              <a:cs typeface="微软雅黑" panose="020B0503020204020204" charset="-122"/>
            </a:endParaRPr>
          </a:p>
        </p:txBody>
      </p:sp>
      <p:sp>
        <p:nvSpPr>
          <p:cNvPr id="5" name="矩形 4"/>
          <p:cNvSpPr/>
          <p:nvPr/>
        </p:nvSpPr>
        <p:spPr>
          <a:xfrm>
            <a:off x="794" y="1193067"/>
            <a:ext cx="12192000" cy="2001004"/>
          </a:xfrm>
          <a:prstGeom prst="rect">
            <a:avLst/>
          </a:prstGeom>
          <a:solidFill>
            <a:srgbClr val="1F1F1F"/>
          </a:solidFill>
          <a:ln w="12700" cap="flat" cmpd="sng" algn="ctr">
            <a:noFill/>
            <a:prstDash val="solid"/>
            <a:miter lim="800000"/>
          </a:ln>
          <a:effectLst/>
        </p:spPr>
        <p:txBody>
          <a:bodyPr lIns="121917" tIns="60959" rIns="121917" bIns="60959" rtlCol="0" anchor="ctr"/>
          <a:lstStyle/>
          <a:p>
            <a:pPr algn="ctr" defTabSz="1218565">
              <a:defRPr/>
            </a:pPr>
            <a:endParaRPr lang="zh-CN" altLang="en-US" sz="3200" kern="0">
              <a:solidFill>
                <a:sysClr val="window" lastClr="FFFFFF"/>
              </a:solidFill>
              <a:latin typeface="Calibri" panose="020F0502020204030204"/>
              <a:ea typeface="宋体" panose="02010600030101010101" pitchFamily="2" charset="-122"/>
            </a:endParaRPr>
          </a:p>
        </p:txBody>
      </p:sp>
      <p:sp>
        <p:nvSpPr>
          <p:cNvPr id="10" name="矩形 9"/>
          <p:cNvSpPr/>
          <p:nvPr/>
        </p:nvSpPr>
        <p:spPr>
          <a:xfrm>
            <a:off x="573732" y="3665920"/>
            <a:ext cx="5128568" cy="2283700"/>
          </a:xfrm>
          <a:prstGeom prst="rect">
            <a:avLst/>
          </a:prstGeom>
        </p:spPr>
        <p:txBody>
          <a:bodyPr wrap="square" lIns="121917" tIns="60959" rIns="121917" bIns="60959">
            <a:spAutoFit/>
          </a:bodyPr>
          <a:lstStyle/>
          <a:p>
            <a:pPr lvl="0">
              <a:lnSpc>
                <a:spcPct val="130000"/>
              </a:lnSpc>
            </a:pPr>
            <a:r>
              <a:rPr lang="zh-CN" altLang="en-US" sz="1800" dirty="0">
                <a:solidFill>
                  <a:srgbClr val="1F1F1F"/>
                </a:solidFill>
                <a:latin typeface="微软雅黑" panose="020B0503020204020204" charset="-122"/>
              </a:rPr>
              <a:t>通过对同类商品的不同价格档位的销量阶段（</a:t>
            </a:r>
            <a:r>
              <a:rPr lang="en-US" altLang="zh-CN" sz="1800" dirty="0">
                <a:solidFill>
                  <a:srgbClr val="1F1F1F"/>
                </a:solidFill>
                <a:latin typeface="微软雅黑" panose="020B0503020204020204" charset="-122"/>
              </a:rPr>
              <a:t>0—500,500—1500,1500—3000</a:t>
            </a:r>
            <a:r>
              <a:rPr lang="zh-CN" altLang="en-US" sz="1800" dirty="0">
                <a:solidFill>
                  <a:srgbClr val="1F1F1F"/>
                </a:solidFill>
                <a:latin typeface="微软雅黑" panose="020B0503020204020204" charset="-122"/>
              </a:rPr>
              <a:t>，</a:t>
            </a:r>
            <a:r>
              <a:rPr lang="en-US" altLang="zh-CN" sz="1800" dirty="0">
                <a:solidFill>
                  <a:srgbClr val="1F1F1F"/>
                </a:solidFill>
                <a:latin typeface="微软雅黑" panose="020B0503020204020204" charset="-122"/>
              </a:rPr>
              <a:t>3000—5000,5000—10000</a:t>
            </a:r>
            <a:r>
              <a:rPr lang="zh-CN" altLang="en-US" sz="1800" dirty="0">
                <a:solidFill>
                  <a:srgbClr val="1F1F1F"/>
                </a:solidFill>
                <a:latin typeface="微软雅黑" panose="020B0503020204020204" charset="-122"/>
              </a:rPr>
              <a:t>，</a:t>
            </a:r>
            <a:r>
              <a:rPr lang="en-US" altLang="zh-CN" sz="1800" dirty="0">
                <a:solidFill>
                  <a:srgbClr val="1F1F1F"/>
                </a:solidFill>
                <a:latin typeface="微软雅黑" panose="020B0503020204020204" charset="-122"/>
              </a:rPr>
              <a:t>10000</a:t>
            </a:r>
            <a:r>
              <a:rPr lang="zh-CN" altLang="en-US" sz="1800" dirty="0">
                <a:solidFill>
                  <a:srgbClr val="1F1F1F"/>
                </a:solidFill>
                <a:latin typeface="微软雅黑" panose="020B0503020204020204" charset="-122"/>
              </a:rPr>
              <a:t>以上）店铺数量所占的百分比，可分析出该品类下店铺的经营状况、水平及定位，以及因为一些不可控制因素导致的过低或者过高</a:t>
            </a:r>
            <a:r>
              <a:rPr lang="zh-CN" altLang="en-US" sz="1800" dirty="0" smtClean="0">
                <a:solidFill>
                  <a:srgbClr val="1F1F1F"/>
                </a:solidFill>
                <a:latin typeface="微软雅黑" panose="020B0503020204020204" charset="-122"/>
              </a:rPr>
              <a:t>销量</a:t>
            </a:r>
            <a:r>
              <a:rPr lang="en-US" altLang="zh-CN" sz="1800" dirty="0" smtClean="0">
                <a:solidFill>
                  <a:srgbClr val="1F1F1F"/>
                </a:solidFill>
                <a:latin typeface="微软雅黑" panose="020B0503020204020204" charset="-122"/>
              </a:rPr>
              <a:t>.</a:t>
            </a:r>
            <a:endParaRPr lang="en-US" altLang="zh-CN" sz="1800" kern="0" dirty="0">
              <a:solidFill>
                <a:srgbClr val="1F1F1F"/>
              </a:solidFill>
            </a:endParaRPr>
          </a:p>
        </p:txBody>
      </p:sp>
      <p:pic>
        <p:nvPicPr>
          <p:cNvPr id="6" name="图片 5"/>
          <p:cNvPicPr/>
          <p:nvPr/>
        </p:nvPicPr>
        <p:blipFill>
          <a:blip r:embed="rId1"/>
          <a:stretch>
            <a:fillRect/>
          </a:stretch>
        </p:blipFill>
        <p:spPr>
          <a:xfrm>
            <a:off x="6121559" y="3326765"/>
            <a:ext cx="5594985" cy="33705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3801" y="431150"/>
            <a:ext cx="6246399" cy="484149"/>
          </a:xfrm>
          <a:prstGeom prst="rect">
            <a:avLst/>
          </a:prstGeom>
          <a:noFill/>
        </p:spPr>
        <p:txBody>
          <a:bodyPr wrap="square" lIns="121899" tIns="60949" rIns="121899" bIns="60949" rtlCol="0" anchor="ctr">
            <a:spAutoFit/>
          </a:bodyPr>
          <a:lstStyle/>
          <a:p>
            <a:pPr>
              <a:lnSpc>
                <a:spcPct val="110000"/>
              </a:lnSpc>
            </a:pPr>
            <a:r>
              <a:rPr kumimoji="1" lang="en-US" altLang="zh-CN" sz="2135" b="1" dirty="0" smtClean="0">
                <a:solidFill>
                  <a:srgbClr val="1F1F1F"/>
                </a:solidFill>
                <a:latin typeface="微软雅黑" panose="020B0503020204020204" charset="-122"/>
                <a:ea typeface="微软雅黑" panose="020B0503020204020204" charset="-122"/>
                <a:cs typeface="微软雅黑" panose="020B0503020204020204" charset="-122"/>
              </a:rPr>
              <a:t>1.3</a:t>
            </a:r>
            <a:r>
              <a:rPr lang="zh-CN" altLang="en-US" sz="2000" b="1" dirty="0">
                <a:solidFill>
                  <a:srgbClr val="1F1F1F"/>
                </a:solidFill>
                <a:latin typeface="+mn-ea"/>
              </a:rPr>
              <a:t>店铺地址在全国分布区域的分析与可视化</a:t>
            </a:r>
            <a:endParaRPr kumimoji="1" lang="zh-CN" altLang="en-US" sz="2135" b="1" dirty="0">
              <a:solidFill>
                <a:srgbClr val="1F1F1F"/>
              </a:solidFill>
              <a:latin typeface="微软雅黑" panose="020B0503020204020204" charset="-122"/>
              <a:ea typeface="微软雅黑" panose="020B0503020204020204" charset="-122"/>
              <a:cs typeface="微软雅黑" panose="020B0503020204020204" charset="-122"/>
            </a:endParaRPr>
          </a:p>
        </p:txBody>
      </p:sp>
      <p:sp>
        <p:nvSpPr>
          <p:cNvPr id="5" name="矩形 4"/>
          <p:cNvSpPr/>
          <p:nvPr/>
        </p:nvSpPr>
        <p:spPr>
          <a:xfrm>
            <a:off x="794" y="1193067"/>
            <a:ext cx="12192000" cy="2001004"/>
          </a:xfrm>
          <a:prstGeom prst="rect">
            <a:avLst/>
          </a:prstGeom>
          <a:solidFill>
            <a:srgbClr val="1F1F1F"/>
          </a:solidFill>
          <a:ln w="12700" cap="flat" cmpd="sng" algn="ctr">
            <a:noFill/>
            <a:prstDash val="solid"/>
            <a:miter lim="800000"/>
          </a:ln>
          <a:effectLst/>
        </p:spPr>
        <p:txBody>
          <a:bodyPr lIns="121917" tIns="60959" rIns="121917" bIns="60959" rtlCol="0" anchor="ctr"/>
          <a:lstStyle/>
          <a:p>
            <a:pPr algn="ctr" defTabSz="1218565">
              <a:defRPr/>
            </a:pPr>
            <a:endParaRPr lang="zh-CN" altLang="en-US" sz="3200" kern="0">
              <a:solidFill>
                <a:sysClr val="window" lastClr="FFFFFF"/>
              </a:solidFill>
              <a:latin typeface="Calibri" panose="020F0502020204030204"/>
              <a:ea typeface="宋体" panose="02010600030101010101" pitchFamily="2" charset="-122"/>
            </a:endParaRPr>
          </a:p>
        </p:txBody>
      </p:sp>
      <p:sp>
        <p:nvSpPr>
          <p:cNvPr id="10" name="矩形 9"/>
          <p:cNvSpPr/>
          <p:nvPr/>
        </p:nvSpPr>
        <p:spPr>
          <a:xfrm>
            <a:off x="154632" y="3754820"/>
            <a:ext cx="5128568" cy="1563503"/>
          </a:xfrm>
          <a:prstGeom prst="rect">
            <a:avLst/>
          </a:prstGeom>
        </p:spPr>
        <p:txBody>
          <a:bodyPr wrap="square" lIns="121917" tIns="60959" rIns="121917" bIns="60959">
            <a:spAutoFit/>
          </a:bodyPr>
          <a:lstStyle/>
          <a:p>
            <a:pPr lvl="0">
              <a:lnSpc>
                <a:spcPct val="130000"/>
              </a:lnSpc>
            </a:pPr>
            <a:r>
              <a:rPr lang="zh-CN" altLang="en-US" sz="1800" dirty="0">
                <a:solidFill>
                  <a:srgbClr val="1F1F1F"/>
                </a:solidFill>
                <a:latin typeface="微软雅黑" panose="020B0503020204020204" charset="-122"/>
              </a:rPr>
              <a:t>如下图所示，我国东部沿海地区淘宝店铺数量明显高于中西部地区，其中以珠三角及长三角地区最为突出，店铺地址位于广东省内的商家最高可达</a:t>
            </a:r>
            <a:r>
              <a:rPr lang="en-US" altLang="zh-CN" sz="1800" dirty="0">
                <a:solidFill>
                  <a:srgbClr val="1F1F1F"/>
                </a:solidFill>
                <a:latin typeface="微软雅黑" panose="020B0503020204020204" charset="-122"/>
              </a:rPr>
              <a:t>17,652</a:t>
            </a:r>
            <a:r>
              <a:rPr lang="zh-CN" altLang="en-US" sz="1800" dirty="0">
                <a:solidFill>
                  <a:srgbClr val="1F1F1F"/>
                </a:solidFill>
                <a:latin typeface="微软雅黑" panose="020B0503020204020204" charset="-122"/>
              </a:rPr>
              <a:t>个，江浙沪三地紧随</a:t>
            </a:r>
            <a:r>
              <a:rPr lang="zh-CN" altLang="en-US" sz="1800" dirty="0" smtClean="0">
                <a:solidFill>
                  <a:srgbClr val="1F1F1F"/>
                </a:solidFill>
                <a:latin typeface="微软雅黑" panose="020B0503020204020204" charset="-122"/>
              </a:rPr>
              <a:t>其后。</a:t>
            </a:r>
            <a:endParaRPr lang="en-US" altLang="zh-CN" sz="1800" kern="0" dirty="0">
              <a:solidFill>
                <a:srgbClr val="1F1F1F"/>
              </a:solidFill>
            </a:endParaRPr>
          </a:p>
        </p:txBody>
      </p:sp>
      <p:pic>
        <p:nvPicPr>
          <p:cNvPr id="7" name="图片 6"/>
          <p:cNvPicPr/>
          <p:nvPr/>
        </p:nvPicPr>
        <p:blipFill rotWithShape="1">
          <a:blip r:embed="rId1" cstate="print">
            <a:extLst>
              <a:ext uri="{28A0092B-C50C-407E-A947-70E740481C1C}">
                <a14:useLocalDpi xmlns:a14="http://schemas.microsoft.com/office/drawing/2010/main" val="0"/>
              </a:ext>
            </a:extLst>
          </a:blip>
          <a:srcRect l="8596"/>
          <a:stretch>
            <a:fillRect/>
          </a:stretch>
        </p:blipFill>
        <p:spPr bwMode="auto">
          <a:xfrm>
            <a:off x="6355715" y="3194050"/>
            <a:ext cx="5630545" cy="34956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像素">
      <a:dk1>
        <a:srgbClr val="103154"/>
      </a:dk1>
      <a:lt1>
        <a:srgbClr val="FFFFFF"/>
      </a:lt1>
      <a:dk2>
        <a:srgbClr val="00BFC3"/>
      </a:dk2>
      <a:lt2>
        <a:srgbClr val="0096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FNEMasterTemplateForThemePreview.pptx</Template>
  <TotalTime>0</TotalTime>
  <Words>1968</Words>
  <Application>WPS 演示</Application>
  <PresentationFormat>自定义</PresentationFormat>
  <Paragraphs>128</Paragraphs>
  <Slides>31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31</vt:i4>
      </vt:variant>
    </vt:vector>
  </HeadingPairs>
  <TitlesOfParts>
    <vt:vector size="44" baseType="lpstr">
      <vt:lpstr>Arial</vt:lpstr>
      <vt:lpstr>宋体</vt:lpstr>
      <vt:lpstr>Wingdings</vt:lpstr>
      <vt:lpstr>Arial</vt:lpstr>
      <vt:lpstr>Segoe UI Light</vt:lpstr>
      <vt:lpstr>微软雅黑</vt:lpstr>
      <vt:lpstr>Segoe UI Light</vt:lpstr>
      <vt:lpstr>Century Gothic</vt:lpstr>
      <vt:lpstr>方正粗宋简体</vt:lpstr>
      <vt:lpstr>Calibri</vt:lpstr>
      <vt:lpstr>Arial Unicode MS</vt:lpstr>
      <vt:lpstr>Century Gothic</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****.taobao.com</cp:keywords>
  <dc:description>****.taobao.com</dc:description>
  <dc:subject>PPTS</dc:subject>
  <cp:category>****.taobao.com</cp:category>
  <cp:lastModifiedBy>uliux</cp:lastModifiedBy>
  <cp:revision>158</cp:revision>
  <dcterms:created xsi:type="dcterms:W3CDTF">2010-04-12T23:12:00Z</dcterms:created>
  <dcterms:modified xsi:type="dcterms:W3CDTF">2018-01-30T03:02:49Z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y fmtid="{D5CDD505-2E9C-101B-9397-08002B2CF9AE}" pid="3" name="KSOProductBuildVer">
    <vt:lpwstr>2052-10.1.0.7106</vt:lpwstr>
  </property>
</Properties>
</file>