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80" r:id="rId3"/>
    <p:sldId id="293" r:id="rId4"/>
    <p:sldId id="282" r:id="rId5"/>
    <p:sldId id="294" r:id="rId6"/>
    <p:sldId id="262" r:id="rId7"/>
    <p:sldId id="284" r:id="rId8"/>
    <p:sldId id="295" r:id="rId9"/>
    <p:sldId id="285" r:id="rId10"/>
    <p:sldId id="260" r:id="rId11"/>
    <p:sldId id="261" r:id="rId12"/>
    <p:sldId id="265" r:id="rId13"/>
    <p:sldId id="286" r:id="rId14"/>
    <p:sldId id="268" r:id="rId15"/>
    <p:sldId id="296" r:id="rId16"/>
    <p:sldId id="297" r:id="rId17"/>
    <p:sldId id="298" r:id="rId18"/>
    <p:sldId id="287" r:id="rId19"/>
    <p:sldId id="264" r:id="rId20"/>
    <p:sldId id="299" r:id="rId21"/>
    <p:sldId id="292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71"/>
    <p:restoredTop sz="93602"/>
  </p:normalViewPr>
  <p:slideViewPr>
    <p:cSldViewPr snapToGrid="0" snapToObjects="1">
      <p:cViewPr varScale="1">
        <p:scale>
          <a:sx n="79" d="100"/>
          <a:sy n="79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Java</a:t>
            </a:r>
            <a:r>
              <a:rPr lang="zh-CN" altLang="en-US" b="0" dirty="0"/>
              <a:t>中的日志机制</a:t>
            </a:r>
            <a:endParaRPr lang="en-US" altLang="zh-CN" dirty="0">
              <a:latin typeface="Segoe UI"/>
              <a:ea typeface="微软雅黑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报告时间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latin typeface="Segoe UI"/>
                <a:ea typeface="微软雅黑"/>
                <a:cs typeface=""/>
              </a:rPr>
              <a:t>2016-07-11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报告人</a:t>
            </a:r>
            <a:endParaRPr lang="en-US" altLang="zh-CN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Segoe UI"/>
                <a:ea typeface="微软雅黑"/>
                <a:cs typeface=""/>
              </a:rPr>
              <a:t>付鑫峰</a:t>
            </a:r>
            <a:endParaRPr lang="en-US" altLang="zh-CN" kern="0" dirty="0">
              <a:latin typeface="Segoe UI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3200" y="171776"/>
            <a:ext cx="3303395" cy="389467"/>
          </a:xfrm>
        </p:spPr>
        <p:txBody>
          <a:bodyPr/>
          <a:lstStyle/>
          <a:p>
            <a:pPr lvl="0"/>
            <a:r>
              <a:rPr kumimoji="1" lang="en-US" altLang="zh-CN" sz="1800" dirty="0">
                <a:solidFill>
                  <a:prstClr val="black"/>
                </a:solidFill>
              </a:rPr>
              <a:t>Log4J</a:t>
            </a:r>
            <a:r>
              <a:rPr kumimoji="1" lang="zh-CN" altLang="en-US" sz="1800" dirty="0">
                <a:solidFill>
                  <a:prstClr val="black"/>
                </a:solidFill>
              </a:rPr>
              <a:t>基础知识与</a:t>
            </a:r>
            <a:r>
              <a:rPr kumimoji="1" lang="en-US" altLang="zh-CN" sz="1800" dirty="0">
                <a:solidFill>
                  <a:prstClr val="black"/>
                </a:solidFill>
              </a:rPr>
              <a:t>DEMO</a:t>
            </a:r>
            <a:endParaRPr kumimoji="1" lang="zh-CN" altLang="en-US" sz="1800" dirty="0">
              <a:solidFill>
                <a:prstClr val="black"/>
              </a:solidFill>
            </a:endParaRPr>
          </a:p>
        </p:txBody>
      </p:sp>
      <p:grpSp>
        <p:nvGrpSpPr>
          <p:cNvPr id="13" name="组合 5"/>
          <p:cNvGrpSpPr/>
          <p:nvPr/>
        </p:nvGrpSpPr>
        <p:grpSpPr>
          <a:xfrm>
            <a:off x="253200" y="1848112"/>
            <a:ext cx="174304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20" name="组合 11"/>
          <p:cNvGrpSpPr/>
          <p:nvPr/>
        </p:nvGrpSpPr>
        <p:grpSpPr>
          <a:xfrm>
            <a:off x="2386434" y="1870645"/>
            <a:ext cx="4140976" cy="509896"/>
            <a:chOff x="888096" y="1000203"/>
            <a:chExt cx="4259825" cy="944066"/>
          </a:xfrm>
        </p:grpSpPr>
        <p:sp>
          <p:nvSpPr>
            <p:cNvPr id="21" name="矩形 2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26" name="组合 17"/>
          <p:cNvGrpSpPr/>
          <p:nvPr/>
        </p:nvGrpSpPr>
        <p:grpSpPr>
          <a:xfrm>
            <a:off x="2386434" y="949860"/>
            <a:ext cx="4140976" cy="509896"/>
            <a:chOff x="888096" y="1000203"/>
            <a:chExt cx="4259825" cy="944066"/>
          </a:xfrm>
        </p:grpSpPr>
        <p:sp>
          <p:nvSpPr>
            <p:cNvPr id="27" name="矩形 2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2" name="组合 23"/>
          <p:cNvGrpSpPr/>
          <p:nvPr/>
        </p:nvGrpSpPr>
        <p:grpSpPr>
          <a:xfrm>
            <a:off x="2386434" y="2792846"/>
            <a:ext cx="4140976" cy="509896"/>
            <a:chOff x="888096" y="1000203"/>
            <a:chExt cx="4259825" cy="944066"/>
          </a:xfrm>
        </p:grpSpPr>
        <p:sp>
          <p:nvSpPr>
            <p:cNvPr id="33" name="矩形 3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62" name="直接连接符 66"/>
          <p:cNvCxnSpPr>
            <a:stCxn id="15" idx="3"/>
          </p:cNvCxnSpPr>
          <p:nvPr/>
        </p:nvCxnSpPr>
        <p:spPr>
          <a:xfrm>
            <a:off x="1981014" y="2108154"/>
            <a:ext cx="237063" cy="681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63" name="直接连接符 69"/>
          <p:cNvCxnSpPr/>
          <p:nvPr/>
        </p:nvCxnSpPr>
        <p:spPr>
          <a:xfrm>
            <a:off x="2221079" y="2130687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64" name="直接连接符 71"/>
          <p:cNvCxnSpPr/>
          <p:nvPr/>
        </p:nvCxnSpPr>
        <p:spPr>
          <a:xfrm>
            <a:off x="2221079" y="1206762"/>
            <a:ext cx="0" cy="184785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65" name="直接连接符 72"/>
          <p:cNvCxnSpPr/>
          <p:nvPr/>
        </p:nvCxnSpPr>
        <p:spPr>
          <a:xfrm>
            <a:off x="2221079" y="120676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66" name="直接连接符 73"/>
          <p:cNvCxnSpPr/>
          <p:nvPr/>
        </p:nvCxnSpPr>
        <p:spPr>
          <a:xfrm>
            <a:off x="2221079" y="3054612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5" name="矩形 74"/>
          <p:cNvSpPr/>
          <p:nvPr/>
        </p:nvSpPr>
        <p:spPr>
          <a:xfrm>
            <a:off x="567899" y="1960371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Segoe UI"/>
                <a:ea typeface="微软雅黑"/>
              </a:rPr>
              <a:t>Appender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517342" y="1949687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Segoe UI"/>
                <a:ea typeface="微软雅黑"/>
              </a:rPr>
              <a:t>FileAppender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：文件输出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517342" y="1030951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Segoe UI"/>
                <a:ea typeface="微软雅黑"/>
              </a:rPr>
              <a:t>ConsoleAppender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：终端输出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17342" y="2869946"/>
            <a:ext cx="266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Segoe UI"/>
                <a:ea typeface="微软雅黑"/>
              </a:rPr>
              <a:t>WriteAppender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：流输出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grpSp>
        <p:nvGrpSpPr>
          <p:cNvPr id="83" name="组合 5"/>
          <p:cNvGrpSpPr/>
          <p:nvPr/>
        </p:nvGrpSpPr>
        <p:grpSpPr>
          <a:xfrm>
            <a:off x="262664" y="4903609"/>
            <a:ext cx="1743047" cy="509896"/>
            <a:chOff x="888096" y="1000203"/>
            <a:chExt cx="4259825" cy="944066"/>
          </a:xfrm>
        </p:grpSpPr>
        <p:sp>
          <p:nvSpPr>
            <p:cNvPr id="84" name="矩形 8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89" name="组合 11"/>
          <p:cNvGrpSpPr/>
          <p:nvPr/>
        </p:nvGrpSpPr>
        <p:grpSpPr>
          <a:xfrm>
            <a:off x="2395898" y="4926142"/>
            <a:ext cx="4140976" cy="509896"/>
            <a:chOff x="888096" y="1000203"/>
            <a:chExt cx="4259825" cy="944066"/>
          </a:xfrm>
        </p:grpSpPr>
        <p:sp>
          <p:nvSpPr>
            <p:cNvPr id="90" name="矩形 8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95" name="组合 17"/>
          <p:cNvGrpSpPr/>
          <p:nvPr/>
        </p:nvGrpSpPr>
        <p:grpSpPr>
          <a:xfrm>
            <a:off x="2395898" y="4005357"/>
            <a:ext cx="4140976" cy="509896"/>
            <a:chOff x="888096" y="1000203"/>
            <a:chExt cx="4259825" cy="944066"/>
          </a:xfrm>
        </p:grpSpPr>
        <p:sp>
          <p:nvSpPr>
            <p:cNvPr id="96" name="矩形 9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01" name="组合 23"/>
          <p:cNvGrpSpPr/>
          <p:nvPr/>
        </p:nvGrpSpPr>
        <p:grpSpPr>
          <a:xfrm>
            <a:off x="2395898" y="5848343"/>
            <a:ext cx="4140976" cy="509896"/>
            <a:chOff x="888096" y="1000203"/>
            <a:chExt cx="4259825" cy="944066"/>
          </a:xfrm>
        </p:grpSpPr>
        <p:sp>
          <p:nvSpPr>
            <p:cNvPr id="102" name="矩形 10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srgbClr val="000000"/>
                </a:solidFill>
                <a:latin typeface="Segoe UI"/>
                <a:ea typeface="微软雅黑"/>
              </a:endParaRPr>
            </a:p>
          </p:txBody>
        </p:sp>
      </p:grpSp>
      <p:cxnSp>
        <p:nvCxnSpPr>
          <p:cNvPr id="107" name="直接连接符 66"/>
          <p:cNvCxnSpPr>
            <a:stCxn id="84" idx="3"/>
          </p:cNvCxnSpPr>
          <p:nvPr/>
        </p:nvCxnSpPr>
        <p:spPr>
          <a:xfrm>
            <a:off x="1990478" y="5163651"/>
            <a:ext cx="237063" cy="6818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08" name="直接连接符 69"/>
          <p:cNvCxnSpPr/>
          <p:nvPr/>
        </p:nvCxnSpPr>
        <p:spPr>
          <a:xfrm>
            <a:off x="2230543" y="5186184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09" name="直接连接符 71"/>
          <p:cNvCxnSpPr/>
          <p:nvPr/>
        </p:nvCxnSpPr>
        <p:spPr>
          <a:xfrm>
            <a:off x="2230543" y="4262259"/>
            <a:ext cx="0" cy="184785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cxnSp>
        <p:nvCxnSpPr>
          <p:cNvPr id="110" name="直接连接符 72"/>
          <p:cNvCxnSpPr/>
          <p:nvPr/>
        </p:nvCxnSpPr>
        <p:spPr>
          <a:xfrm>
            <a:off x="2230543" y="4262259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111" name="直接连接符 73"/>
          <p:cNvCxnSpPr/>
          <p:nvPr/>
        </p:nvCxnSpPr>
        <p:spPr>
          <a:xfrm>
            <a:off x="2230543" y="6110109"/>
            <a:ext cx="17784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2" name="矩形 111"/>
          <p:cNvSpPr/>
          <p:nvPr/>
        </p:nvSpPr>
        <p:spPr>
          <a:xfrm>
            <a:off x="577363" y="5015868"/>
            <a:ext cx="811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/>
              </a:rPr>
              <a:t>layout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526806" y="5005184"/>
            <a:ext cx="262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Segoe UI"/>
                <a:ea typeface="微软雅黑"/>
              </a:rPr>
              <a:t>HTMLLayout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/>
              </a:rPr>
              <a:t>html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格式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526806" y="4086448"/>
            <a:ext cx="270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Segoe UI"/>
                <a:ea typeface="微软雅黑"/>
              </a:rPr>
              <a:t>SimpleLayout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：简单格式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26806" y="5925443"/>
            <a:ext cx="274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00"/>
                </a:solidFill>
                <a:latin typeface="Segoe UI"/>
                <a:ea typeface="微软雅黑"/>
              </a:rPr>
              <a:t>PatternLayout</a:t>
            </a:r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：匹配格式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629582" y="4055548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引入</a:t>
            </a:r>
            <a:r>
              <a:rPr lang="en-US" altLang="zh-CN" b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jar</a:t>
            </a:r>
            <a:r>
              <a:rPr lang="zh-CN" altLang="en-US" b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包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Segoe UI"/>
              <a:ea typeface="微软雅黑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911225" y="4513448"/>
            <a:ext cx="2594406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使用</a:t>
            </a:r>
            <a:r>
              <a:rPr lang="en-US" altLang="zh-CN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Log4J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输出日志需要引入相应</a:t>
            </a:r>
            <a:r>
              <a:rPr lang="en-US" altLang="zh-CN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jar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包，即</a:t>
            </a:r>
            <a:r>
              <a:rPr lang="en-US" altLang="zh-CN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log4j-x.x.x.jar</a:t>
            </a:r>
            <a:endParaRPr lang="zh-CN" altLang="en-US" sz="14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542002" y="4055548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配置文件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Segoe UI"/>
              <a:ea typeface="微软雅黑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798796" y="4513448"/>
            <a:ext cx="2594406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配置文件为日志输出的根本，他控制着输出方法、输出级别等多个参数，有两种形式：</a:t>
            </a:r>
            <a:r>
              <a:rPr lang="en-US" altLang="zh-CN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XML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properties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，在此我着重讲解一下</a:t>
            </a:r>
            <a:r>
              <a:rPr lang="en-US" altLang="zh-CN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properties</a:t>
            </a: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文件的配置方法</a:t>
            </a:r>
            <a:endParaRPr lang="zh-CN" altLang="en-US" sz="14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429574" y="405554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程序书写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Segoe UI"/>
              <a:ea typeface="微软雅黑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686367" y="4513448"/>
            <a:ext cx="259440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在需求位置书写代码</a:t>
            </a:r>
            <a:endParaRPr lang="zh-CN" altLang="en-US" sz="14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13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/>
          </a:solidFill>
        </p:grpSpPr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5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0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1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22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/>
          </a:solidFill>
        </p:grpSpPr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4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132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/>
          </a:solidFill>
        </p:grpSpPr>
        <p:sp>
          <p:nvSpPr>
            <p:cNvPr id="133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4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 dirty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Log4J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1800" dirty="0" smtClean="0"/>
              <a:t>配置文件范例</a:t>
            </a:r>
            <a:endParaRPr kumimoji="1"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265304" y="1118449"/>
            <a:ext cx="3749744" cy="128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行控制控制台输出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级别，第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行控制文件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输出级别，第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13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行控制日志文件位置（首先我们需要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将文件夹创建到</a:t>
            </a:r>
            <a:r>
              <a:rPr lang="en-US" altLang="zh-CN" sz="12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zhenduan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级别）第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21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行控制日志输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出格式，第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19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行控制日志更新频率。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占位符 1"/>
          <p:cNvSpPr txBox="1">
            <a:spLocks/>
          </p:cNvSpPr>
          <p:nvPr/>
        </p:nvSpPr>
        <p:spPr>
          <a:xfrm>
            <a:off x="265304" y="2621172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 smtClean="0"/>
              <a:t>配置方法枚举</a:t>
            </a:r>
            <a:endParaRPr kumimoji="1"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5304" y="3194304"/>
            <a:ext cx="6625981" cy="3351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行：</a:t>
            </a:r>
            <a:r>
              <a:rPr lang="en-US" altLang="zh-CN" sz="1200" b="1" dirty="0"/>
              <a:t>log4j.rootLogger </a:t>
            </a:r>
            <a:r>
              <a:rPr lang="en-US" altLang="zh-CN" sz="1200" b="1" dirty="0" smtClean="0"/>
              <a:t>=</a:t>
            </a:r>
          </a:p>
          <a:p>
            <a:pPr fontAlgn="base"/>
            <a:r>
              <a:rPr lang="en-US" altLang="zh-CN" sz="1200" b="1" dirty="0" smtClean="0"/>
              <a:t> </a:t>
            </a:r>
            <a:r>
              <a:rPr lang="en-US" altLang="zh-CN" sz="1200" b="1" dirty="0"/>
              <a:t>[ level ] , </a:t>
            </a:r>
            <a:r>
              <a:rPr lang="en-US" altLang="zh-CN" sz="1200" b="1" dirty="0" err="1"/>
              <a:t>appenderName</a:t>
            </a:r>
            <a:r>
              <a:rPr lang="en-US" altLang="zh-CN" sz="1200" b="1" dirty="0"/>
              <a:t>, </a:t>
            </a:r>
            <a:r>
              <a:rPr lang="en-US" altLang="zh-CN" sz="1200" b="1" dirty="0" err="1"/>
              <a:t>appenderName</a:t>
            </a:r>
            <a:r>
              <a:rPr lang="en-US" altLang="zh-CN" sz="1200" b="1" dirty="0"/>
              <a:t>, …</a:t>
            </a:r>
          </a:p>
          <a:p>
            <a:pPr fontAlgn="base"/>
            <a:r>
              <a:rPr lang="en-US" altLang="zh-CN" sz="1200" dirty="0"/>
              <a:t>level</a:t>
            </a:r>
            <a:r>
              <a:rPr lang="zh-CN" altLang="en-US" sz="1200" dirty="0"/>
              <a:t>：是</a:t>
            </a:r>
            <a:r>
              <a:rPr lang="en-US" altLang="zh-CN" sz="1200" dirty="0"/>
              <a:t>log4j</a:t>
            </a:r>
            <a:r>
              <a:rPr lang="zh-CN" altLang="en-US" sz="1200" dirty="0"/>
              <a:t>的日志级别，优先级从高到低分别</a:t>
            </a:r>
            <a:r>
              <a:rPr lang="zh-CN" altLang="en-US" sz="1200" dirty="0" smtClean="0"/>
              <a:t>是</a:t>
            </a:r>
            <a:endParaRPr lang="en-US" altLang="zh-CN" sz="1200" dirty="0" smtClean="0"/>
          </a:p>
          <a:p>
            <a:pPr fontAlgn="base"/>
            <a:r>
              <a:rPr lang="en-US" altLang="zh-CN" sz="1200" dirty="0" smtClean="0"/>
              <a:t>ERROR</a:t>
            </a:r>
            <a:r>
              <a:rPr lang="zh-CN" altLang="en-US" sz="1200" dirty="0"/>
              <a:t>、</a:t>
            </a:r>
            <a:r>
              <a:rPr lang="en-US" altLang="zh-CN" sz="1200" dirty="0"/>
              <a:t>WARN</a:t>
            </a:r>
            <a:r>
              <a:rPr lang="zh-CN" altLang="en-US" sz="1200" dirty="0"/>
              <a:t>、</a:t>
            </a:r>
            <a:r>
              <a:rPr lang="en-US" altLang="zh-CN" sz="1200" dirty="0"/>
              <a:t>INFO</a:t>
            </a:r>
            <a:r>
              <a:rPr lang="zh-CN" altLang="en-US" sz="1200" dirty="0"/>
              <a:t>、</a:t>
            </a:r>
            <a:r>
              <a:rPr lang="en-US" altLang="zh-CN" sz="1200" dirty="0"/>
              <a:t>DEBUG</a:t>
            </a:r>
            <a:r>
              <a:rPr lang="zh-CN" altLang="en-US" sz="1200" dirty="0"/>
              <a:t>。</a:t>
            </a:r>
          </a:p>
          <a:p>
            <a:pPr fontAlgn="base"/>
            <a:r>
              <a:rPr lang="en-US" altLang="zh-CN" sz="1200" dirty="0" err="1"/>
              <a:t>appenderName</a:t>
            </a:r>
            <a:r>
              <a:rPr lang="zh-CN" altLang="en-US" sz="1200" dirty="0"/>
              <a:t>：就是指定日志信息输出到哪个</a:t>
            </a:r>
            <a:r>
              <a:rPr lang="zh-CN" altLang="en-US" sz="1200" dirty="0" smtClean="0"/>
              <a:t>地方</a:t>
            </a:r>
            <a:r>
              <a:rPr lang="zh-CN" altLang="en-US" sz="1200" dirty="0"/>
              <a:t>，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可</a:t>
            </a:r>
            <a:r>
              <a:rPr lang="zh-CN" altLang="en-US" sz="1200" dirty="0"/>
              <a:t>同时指定多个输出目的地。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行：</a:t>
            </a:r>
            <a:r>
              <a:rPr lang="en-US" altLang="zh-CN" sz="1200" dirty="0"/>
              <a:t>log4j.appender.appenderName.option1 = </a:t>
            </a:r>
            <a:endParaRPr lang="en-US" altLang="zh-CN" sz="12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dirty="0" smtClean="0"/>
              <a:t>Value1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/>
              <a:t>其中，</a:t>
            </a:r>
            <a:r>
              <a:rPr lang="en-US" altLang="zh-CN" sz="1200" dirty="0"/>
              <a:t>Log4j</a:t>
            </a:r>
            <a:r>
              <a:rPr lang="zh-CN" altLang="en-US" sz="1200" dirty="0"/>
              <a:t>提供的</a:t>
            </a:r>
            <a:r>
              <a:rPr lang="en-US" altLang="zh-CN" sz="1200" dirty="0" err="1"/>
              <a:t>appender</a:t>
            </a:r>
            <a:r>
              <a:rPr lang="zh-CN" altLang="en-US" sz="1200" dirty="0"/>
              <a:t>有以下几种：</a:t>
            </a:r>
            <a:br>
              <a:rPr lang="zh-CN" altLang="en-US" sz="1200" dirty="0"/>
            </a:br>
            <a:r>
              <a:rPr lang="en-US" altLang="zh-CN" sz="1200" dirty="0"/>
              <a:t>org.apache.log4j.ConsoleAppender</a:t>
            </a:r>
            <a:r>
              <a:rPr lang="zh-CN" altLang="en-US" sz="1200" dirty="0"/>
              <a:t>（控制台），</a:t>
            </a:r>
            <a:br>
              <a:rPr lang="zh-CN" altLang="en-US" sz="1200" dirty="0"/>
            </a:br>
            <a:r>
              <a:rPr lang="en-US" altLang="zh-CN" sz="1200" dirty="0"/>
              <a:t>org.apache.log4j.FileAppender</a:t>
            </a:r>
            <a:r>
              <a:rPr lang="zh-CN" altLang="en-US" sz="1200" dirty="0"/>
              <a:t>（文件），</a:t>
            </a:r>
            <a:br>
              <a:rPr lang="zh-CN" altLang="en-US" sz="1200" dirty="0"/>
            </a:br>
            <a:r>
              <a:rPr lang="en-US" altLang="zh-CN" sz="1200" dirty="0"/>
              <a:t>org.apache.log4j.DailyRollingFileAppender</a:t>
            </a:r>
            <a:r>
              <a:rPr lang="zh-CN" altLang="en-US" sz="1200" dirty="0"/>
              <a:t>（每天产生一个日志文件），</a:t>
            </a:r>
            <a:br>
              <a:rPr lang="zh-CN" altLang="en-US" sz="1200" dirty="0"/>
            </a:br>
            <a:r>
              <a:rPr lang="en-US" altLang="zh-CN" sz="1200" dirty="0"/>
              <a:t>org.apache.log4j.RollingFileAppender</a:t>
            </a:r>
            <a:r>
              <a:rPr lang="zh-CN" altLang="en-US" sz="1200" dirty="0"/>
              <a:t>（文件大小到达指定尺寸的时候产生一个新的文件），</a:t>
            </a:r>
            <a:br>
              <a:rPr lang="zh-CN" altLang="en-US" sz="1200" dirty="0"/>
            </a:br>
            <a:r>
              <a:rPr lang="en-US" altLang="zh-CN" sz="1200" dirty="0"/>
              <a:t>org.apache.log4j.WriterAppender</a:t>
            </a:r>
            <a:r>
              <a:rPr lang="zh-CN" altLang="en-US" sz="1200" dirty="0"/>
              <a:t>（将日志信息以流格式发送到任意指定的地方）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0"/>
            <a:ext cx="8096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02762"/>
            <a:ext cx="9470862" cy="729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Appender</a:t>
            </a:r>
            <a:r>
              <a:rPr lang="zh-CN" altLang="en-US" sz="12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的其他配置：</a:t>
            </a:r>
            <a:endParaRPr lang="en-US" altLang="zh-CN" sz="12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base"/>
            <a:r>
              <a:rPr lang="en-US" altLang="zh-CN" sz="1200" b="1" dirty="0"/>
              <a:t>(1).</a:t>
            </a:r>
            <a:r>
              <a:rPr lang="en-US" altLang="zh-CN" sz="1200" b="1" dirty="0" err="1"/>
              <a:t>ConsoleAppender</a:t>
            </a:r>
            <a:r>
              <a:rPr lang="zh-CN" altLang="en-US" sz="1200" b="1" dirty="0"/>
              <a:t>选项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Threshold=WARN:</a:t>
            </a:r>
            <a:r>
              <a:rPr lang="zh-CN" altLang="en-US" sz="1200" dirty="0"/>
              <a:t>指定日志消息的输出最低层次。</a:t>
            </a:r>
            <a:br>
              <a:rPr lang="zh-CN" altLang="en-US" sz="1200" dirty="0"/>
            </a:br>
            <a:r>
              <a:rPr lang="en-US" altLang="zh-CN" sz="1200" dirty="0" err="1"/>
              <a:t>ImmediateFlush</a:t>
            </a:r>
            <a:r>
              <a:rPr lang="en-US" altLang="zh-CN" sz="1200" dirty="0"/>
              <a:t>=true:</a:t>
            </a:r>
            <a:r>
              <a:rPr lang="zh-CN" altLang="en-US" sz="1200" dirty="0"/>
              <a:t>默认值是</a:t>
            </a:r>
            <a:r>
              <a:rPr lang="en-US" altLang="zh-CN" sz="1200" dirty="0"/>
              <a:t>true,</a:t>
            </a:r>
            <a:r>
              <a:rPr lang="zh-CN" altLang="en-US" sz="1200" dirty="0"/>
              <a:t>意谓着所有的</a:t>
            </a:r>
            <a:r>
              <a:rPr lang="zh-CN" altLang="en-US" sz="1200" dirty="0" smtClean="0"/>
              <a:t>消息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都会</a:t>
            </a:r>
            <a:r>
              <a:rPr lang="zh-CN" altLang="en-US" sz="1200" dirty="0"/>
              <a:t>被立即输出。</a:t>
            </a:r>
            <a:br>
              <a:rPr lang="zh-CN" altLang="en-US" sz="1200" dirty="0"/>
            </a:br>
            <a:r>
              <a:rPr lang="en-US" altLang="zh-CN" sz="1200" dirty="0"/>
              <a:t>Target=</a:t>
            </a:r>
            <a:r>
              <a:rPr lang="en-US" altLang="zh-CN" sz="1200" dirty="0" err="1"/>
              <a:t>System.err</a:t>
            </a:r>
            <a:r>
              <a:rPr lang="zh-CN" altLang="en-US" sz="1200" dirty="0"/>
              <a:t>：默认情况下是：</a:t>
            </a:r>
            <a:r>
              <a:rPr lang="en-US" altLang="zh-CN" sz="1200" dirty="0" err="1"/>
              <a:t>System.out</a:t>
            </a:r>
            <a:r>
              <a:rPr lang="en-US" altLang="zh-CN" sz="1200" dirty="0"/>
              <a:t>,</a:t>
            </a:r>
            <a:r>
              <a:rPr lang="zh-CN" altLang="en-US" sz="1200" dirty="0" smtClean="0"/>
              <a:t>指定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输出</a:t>
            </a:r>
            <a:r>
              <a:rPr lang="zh-CN" altLang="en-US" sz="1200" dirty="0"/>
              <a:t>控制台</a:t>
            </a:r>
          </a:p>
          <a:p>
            <a:pPr fontAlgn="base"/>
            <a:r>
              <a:rPr lang="en-US" altLang="zh-CN" sz="1200" b="1" dirty="0"/>
              <a:t>(2).</a:t>
            </a:r>
            <a:r>
              <a:rPr lang="en-US" altLang="zh-CN" sz="1200" b="1" dirty="0" err="1"/>
              <a:t>FileAppender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选项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Threshold=WARN:</a:t>
            </a:r>
            <a:r>
              <a:rPr lang="zh-CN" altLang="en-US" sz="1200" dirty="0"/>
              <a:t>指定日志消息的输出最低层次。</a:t>
            </a:r>
            <a:br>
              <a:rPr lang="zh-CN" altLang="en-US" sz="1200" dirty="0"/>
            </a:br>
            <a:r>
              <a:rPr lang="en-US" altLang="zh-CN" sz="1200" dirty="0" err="1"/>
              <a:t>ImmediateFlush</a:t>
            </a:r>
            <a:r>
              <a:rPr lang="en-US" altLang="zh-CN" sz="1200" dirty="0"/>
              <a:t>=true:</a:t>
            </a:r>
            <a:r>
              <a:rPr lang="zh-CN" altLang="en-US" sz="1200" dirty="0"/>
              <a:t>默认值是</a:t>
            </a:r>
            <a:r>
              <a:rPr lang="en-US" altLang="zh-CN" sz="1200" dirty="0"/>
              <a:t>true,</a:t>
            </a:r>
            <a:r>
              <a:rPr lang="zh-CN" altLang="en-US" sz="1200" dirty="0"/>
              <a:t>意谓着所有的</a:t>
            </a:r>
            <a:r>
              <a:rPr lang="zh-CN" altLang="en-US" sz="1200" dirty="0" smtClean="0"/>
              <a:t>消息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都会</a:t>
            </a:r>
            <a:r>
              <a:rPr lang="zh-CN" altLang="en-US" sz="1200" dirty="0"/>
              <a:t>被立即输出。</a:t>
            </a:r>
            <a:br>
              <a:rPr lang="zh-CN" altLang="en-US" sz="1200" dirty="0"/>
            </a:br>
            <a:r>
              <a:rPr lang="en-US" altLang="zh-CN" sz="1200" dirty="0"/>
              <a:t>File=mylog.txt:</a:t>
            </a:r>
            <a:r>
              <a:rPr lang="zh-CN" altLang="en-US" sz="1200" dirty="0"/>
              <a:t>指定消息输出到</a:t>
            </a:r>
            <a:r>
              <a:rPr lang="en-US" altLang="zh-CN" sz="1200" dirty="0"/>
              <a:t>mylog.txt</a:t>
            </a:r>
            <a:r>
              <a:rPr lang="zh-CN" altLang="en-US" sz="1200" dirty="0"/>
              <a:t>文件。</a:t>
            </a:r>
            <a:br>
              <a:rPr lang="zh-CN" altLang="en-US" sz="1200" dirty="0"/>
            </a:br>
            <a:r>
              <a:rPr lang="en-US" altLang="zh-CN" sz="1200" dirty="0"/>
              <a:t>Append=false:</a:t>
            </a:r>
            <a:r>
              <a:rPr lang="zh-CN" altLang="en-US" sz="1200" dirty="0"/>
              <a:t>默认值是</a:t>
            </a:r>
            <a:r>
              <a:rPr lang="en-US" altLang="zh-CN" sz="1200" dirty="0"/>
              <a:t>true,</a:t>
            </a:r>
            <a:r>
              <a:rPr lang="zh-CN" altLang="en-US" sz="1200" dirty="0"/>
              <a:t>即将消息增加到指定</a:t>
            </a:r>
            <a:r>
              <a:rPr lang="zh-CN" altLang="en-US" sz="1200" dirty="0" smtClean="0"/>
              <a:t>文件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中</a:t>
            </a:r>
            <a:r>
              <a:rPr lang="zh-CN" altLang="en-US" sz="1200" dirty="0"/>
              <a:t>，</a:t>
            </a:r>
            <a:r>
              <a:rPr lang="en-US" altLang="zh-CN" sz="1200" dirty="0"/>
              <a:t>false</a:t>
            </a:r>
            <a:r>
              <a:rPr lang="zh-CN" altLang="en-US" sz="1200" dirty="0"/>
              <a:t>指将消息覆盖指定的文件内容。</a:t>
            </a:r>
          </a:p>
          <a:p>
            <a:pPr fontAlgn="base"/>
            <a:r>
              <a:rPr lang="en-US" altLang="zh-CN" sz="1200" b="1" dirty="0"/>
              <a:t>(3).</a:t>
            </a:r>
            <a:r>
              <a:rPr lang="en-US" altLang="zh-CN" sz="1200" b="1" dirty="0" err="1"/>
              <a:t>DailyRollingFileAppender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选项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Threshold=WARN:</a:t>
            </a:r>
            <a:r>
              <a:rPr lang="zh-CN" altLang="en-US" sz="1200" dirty="0"/>
              <a:t>指定日志消息的输出最低层次。</a:t>
            </a:r>
            <a:br>
              <a:rPr lang="zh-CN" altLang="en-US" sz="1200" dirty="0"/>
            </a:br>
            <a:r>
              <a:rPr lang="en-US" altLang="zh-CN" sz="1200" dirty="0" err="1"/>
              <a:t>ImmediateFlush</a:t>
            </a:r>
            <a:r>
              <a:rPr lang="en-US" altLang="zh-CN" sz="1200" dirty="0"/>
              <a:t>=true:</a:t>
            </a:r>
            <a:r>
              <a:rPr lang="zh-CN" altLang="en-US" sz="1200" dirty="0"/>
              <a:t>默认值是</a:t>
            </a:r>
            <a:r>
              <a:rPr lang="en-US" altLang="zh-CN" sz="1200" dirty="0"/>
              <a:t>true,</a:t>
            </a:r>
            <a:r>
              <a:rPr lang="zh-CN" altLang="en-US" sz="1200" dirty="0"/>
              <a:t>意谓着所有的</a:t>
            </a:r>
            <a:r>
              <a:rPr lang="zh-CN" altLang="en-US" sz="1200" dirty="0" smtClean="0"/>
              <a:t>消息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都会</a:t>
            </a:r>
            <a:r>
              <a:rPr lang="zh-CN" altLang="en-US" sz="1200" dirty="0"/>
              <a:t>被立即输出。</a:t>
            </a:r>
            <a:br>
              <a:rPr lang="zh-CN" altLang="en-US" sz="1200" dirty="0"/>
            </a:br>
            <a:r>
              <a:rPr lang="en-US" altLang="zh-CN" sz="1200" dirty="0"/>
              <a:t>File=mylog.txt:</a:t>
            </a:r>
            <a:r>
              <a:rPr lang="zh-CN" altLang="en-US" sz="1200" dirty="0"/>
              <a:t>指定消息输出到</a:t>
            </a:r>
            <a:r>
              <a:rPr lang="en-US" altLang="zh-CN" sz="1200" dirty="0"/>
              <a:t>mylog.txt</a:t>
            </a:r>
            <a:r>
              <a:rPr lang="zh-CN" altLang="en-US" sz="1200" dirty="0"/>
              <a:t>文件。</a:t>
            </a:r>
            <a:br>
              <a:rPr lang="zh-CN" altLang="en-US" sz="1200" dirty="0"/>
            </a:br>
            <a:r>
              <a:rPr lang="en-US" altLang="zh-CN" sz="1200" dirty="0"/>
              <a:t>Append=false:</a:t>
            </a:r>
            <a:r>
              <a:rPr lang="zh-CN" altLang="en-US" sz="1200" dirty="0"/>
              <a:t>默认值是</a:t>
            </a:r>
            <a:r>
              <a:rPr lang="en-US" altLang="zh-CN" sz="1200" dirty="0"/>
              <a:t>true,</a:t>
            </a:r>
            <a:r>
              <a:rPr lang="zh-CN" altLang="en-US" sz="1200" dirty="0"/>
              <a:t>即将消息增加到指定文件中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pPr fontAlgn="base"/>
            <a:r>
              <a:rPr lang="en-US" altLang="zh-CN" sz="1200" dirty="0" smtClean="0"/>
              <a:t>false</a:t>
            </a:r>
            <a:r>
              <a:rPr lang="zh-CN" altLang="en-US" sz="1200" dirty="0"/>
              <a:t>指将消息覆盖指定的文件内容。</a:t>
            </a:r>
            <a:br>
              <a:rPr lang="zh-CN" altLang="en-US" sz="1200" dirty="0"/>
            </a:br>
            <a:r>
              <a:rPr lang="en-US" altLang="zh-CN" sz="1200" dirty="0" err="1"/>
              <a:t>DatePattern</a:t>
            </a:r>
            <a:r>
              <a:rPr lang="en-US" altLang="zh-CN" sz="1200" dirty="0"/>
              <a:t>=’.’</a:t>
            </a:r>
            <a:r>
              <a:rPr lang="en-US" altLang="zh-CN" sz="1200" dirty="0" err="1"/>
              <a:t>yyyy-ww</a:t>
            </a:r>
            <a:r>
              <a:rPr lang="en-US" altLang="zh-CN" sz="1200" dirty="0"/>
              <a:t>:</a:t>
            </a:r>
            <a:r>
              <a:rPr lang="zh-CN" altLang="en-US" sz="1200" dirty="0"/>
              <a:t>每周滚动一次文件，即每周</a:t>
            </a:r>
            <a:r>
              <a:rPr lang="zh-CN" altLang="en-US" sz="1200" dirty="0" smtClean="0"/>
              <a:t>产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生一</a:t>
            </a:r>
            <a:r>
              <a:rPr lang="zh-CN" altLang="en-US" sz="1200" dirty="0"/>
              <a:t>个新的文件。当然也可以指定按月、周、天、时和分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fontAlgn="base"/>
            <a:r>
              <a:rPr lang="en-US" altLang="zh-CN" sz="1200" dirty="0" smtClean="0"/>
              <a:t>1</a:t>
            </a:r>
            <a:r>
              <a:rPr lang="en-US" altLang="zh-CN" sz="1200" dirty="0"/>
              <a:t>)’.’</a:t>
            </a:r>
            <a:r>
              <a:rPr lang="en-US" altLang="zh-CN" sz="1200" dirty="0" err="1"/>
              <a:t>yyyy</a:t>
            </a:r>
            <a:r>
              <a:rPr lang="en-US" altLang="zh-CN" sz="1200" dirty="0"/>
              <a:t>-MM: </a:t>
            </a:r>
            <a:r>
              <a:rPr lang="zh-CN" altLang="en-US" sz="1200" dirty="0"/>
              <a:t>每月</a:t>
            </a:r>
            <a:br>
              <a:rPr lang="zh-CN" altLang="en-US" sz="1200" dirty="0"/>
            </a:br>
            <a:r>
              <a:rPr lang="en-US" altLang="zh-CN" sz="1200" dirty="0"/>
              <a:t>2)’.’</a:t>
            </a:r>
            <a:r>
              <a:rPr lang="en-US" altLang="zh-CN" sz="1200" dirty="0" err="1"/>
              <a:t>yyyy-ww</a:t>
            </a:r>
            <a:r>
              <a:rPr lang="en-US" altLang="zh-CN" sz="1200" dirty="0"/>
              <a:t>: </a:t>
            </a:r>
            <a:r>
              <a:rPr lang="zh-CN" altLang="en-US" sz="1200" dirty="0"/>
              <a:t>每周</a:t>
            </a:r>
            <a:br>
              <a:rPr lang="zh-CN" altLang="en-US" sz="1200" dirty="0"/>
            </a:br>
            <a:r>
              <a:rPr lang="en-US" altLang="zh-CN" sz="1200" dirty="0"/>
              <a:t>3)’.’</a:t>
            </a:r>
            <a:r>
              <a:rPr lang="en-US" altLang="zh-CN" sz="1200" dirty="0" err="1"/>
              <a:t>yyyy</a:t>
            </a:r>
            <a:r>
              <a:rPr lang="en-US" altLang="zh-CN" sz="1200" dirty="0"/>
              <a:t>-MM-</a:t>
            </a:r>
            <a:r>
              <a:rPr lang="en-US" altLang="zh-CN" sz="1200" dirty="0" err="1"/>
              <a:t>dd</a:t>
            </a:r>
            <a:r>
              <a:rPr lang="en-US" altLang="zh-CN" sz="1200" dirty="0"/>
              <a:t>: </a:t>
            </a:r>
            <a:r>
              <a:rPr lang="zh-CN" altLang="en-US" sz="1200" dirty="0"/>
              <a:t>每天</a:t>
            </a:r>
            <a:br>
              <a:rPr lang="zh-CN" altLang="en-US" sz="1200" dirty="0"/>
            </a:br>
            <a:r>
              <a:rPr lang="en-US" altLang="zh-CN" sz="1200" dirty="0"/>
              <a:t>4)’.’</a:t>
            </a:r>
            <a:r>
              <a:rPr lang="en-US" altLang="zh-CN" sz="1200" dirty="0" err="1"/>
              <a:t>yyyy</a:t>
            </a:r>
            <a:r>
              <a:rPr lang="en-US" altLang="zh-CN" sz="1200" dirty="0"/>
              <a:t>-MM-</a:t>
            </a:r>
            <a:r>
              <a:rPr lang="en-US" altLang="zh-CN" sz="1200" dirty="0" err="1"/>
              <a:t>dd</a:t>
            </a:r>
            <a:r>
              <a:rPr lang="en-US" altLang="zh-CN" sz="1200" dirty="0"/>
              <a:t>-a: </a:t>
            </a:r>
            <a:r>
              <a:rPr lang="zh-CN" altLang="en-US" sz="1200" dirty="0"/>
              <a:t>每天两次</a:t>
            </a:r>
            <a:br>
              <a:rPr lang="zh-CN" altLang="en-US" sz="1200" dirty="0"/>
            </a:br>
            <a:r>
              <a:rPr lang="en-US" altLang="zh-CN" sz="1200" dirty="0"/>
              <a:t>5)’.’</a:t>
            </a:r>
            <a:r>
              <a:rPr lang="en-US" altLang="zh-CN" sz="1200" dirty="0" err="1"/>
              <a:t>yyyy</a:t>
            </a:r>
            <a:r>
              <a:rPr lang="en-US" altLang="zh-CN" sz="1200" dirty="0"/>
              <a:t>-MM-</a:t>
            </a:r>
            <a:r>
              <a:rPr lang="en-US" altLang="zh-CN" sz="1200" dirty="0" err="1"/>
              <a:t>dd</a:t>
            </a:r>
            <a:r>
              <a:rPr lang="en-US" altLang="zh-CN" sz="1200" dirty="0"/>
              <a:t>-HH: </a:t>
            </a:r>
            <a:r>
              <a:rPr lang="zh-CN" altLang="en-US" sz="1200" dirty="0"/>
              <a:t>每小时</a:t>
            </a:r>
            <a:br>
              <a:rPr lang="zh-CN" altLang="en-US" sz="1200" dirty="0"/>
            </a:br>
            <a:r>
              <a:rPr lang="en-US" altLang="zh-CN" sz="1200" dirty="0"/>
              <a:t>6)’.’</a:t>
            </a:r>
            <a:r>
              <a:rPr lang="en-US" altLang="zh-CN" sz="1200" dirty="0" err="1"/>
              <a:t>yyyy</a:t>
            </a:r>
            <a:r>
              <a:rPr lang="en-US" altLang="zh-CN" sz="1200" dirty="0"/>
              <a:t>-MM-</a:t>
            </a:r>
            <a:r>
              <a:rPr lang="en-US" altLang="zh-CN" sz="1200" dirty="0" err="1"/>
              <a:t>dd</a:t>
            </a:r>
            <a:r>
              <a:rPr lang="en-US" altLang="zh-CN" sz="1200" dirty="0"/>
              <a:t>-HH-mm: </a:t>
            </a:r>
            <a:r>
              <a:rPr lang="zh-CN" altLang="en-US" sz="1200" dirty="0"/>
              <a:t>每分钟</a:t>
            </a:r>
          </a:p>
          <a:p>
            <a:pPr fontAlgn="base"/>
            <a:r>
              <a:rPr lang="en-US" altLang="zh-CN" sz="1200" b="1" dirty="0"/>
              <a:t>(4).</a:t>
            </a:r>
            <a:r>
              <a:rPr lang="en-US" altLang="zh-CN" sz="1200" b="1" dirty="0" err="1"/>
              <a:t>RollingFileAppender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选项</a:t>
            </a:r>
            <a:r>
              <a:rPr lang="zh-CN" altLang="en-US" sz="1200" dirty="0"/>
              <a:t/>
            </a:r>
            <a:br>
              <a:rPr lang="zh-CN" altLang="en-US" sz="1200" dirty="0"/>
            </a:br>
            <a:r>
              <a:rPr lang="en-US" altLang="zh-CN" sz="1200" dirty="0"/>
              <a:t>Threshold=WARN:</a:t>
            </a:r>
            <a:r>
              <a:rPr lang="zh-CN" altLang="en-US" sz="1200" dirty="0"/>
              <a:t>指定日志消息的输出最低层次。</a:t>
            </a:r>
            <a:br>
              <a:rPr lang="zh-CN" altLang="en-US" sz="1200" dirty="0"/>
            </a:br>
            <a:r>
              <a:rPr lang="en-US" altLang="zh-CN" sz="1200" dirty="0" err="1"/>
              <a:t>ImmediateFlush</a:t>
            </a:r>
            <a:r>
              <a:rPr lang="en-US" altLang="zh-CN" sz="1200" dirty="0"/>
              <a:t>=true:</a:t>
            </a:r>
            <a:r>
              <a:rPr lang="zh-CN" altLang="en-US" sz="1200" dirty="0"/>
              <a:t>默认值是</a:t>
            </a:r>
            <a:r>
              <a:rPr lang="en-US" altLang="zh-CN" sz="1200" dirty="0"/>
              <a:t>true,</a:t>
            </a:r>
            <a:r>
              <a:rPr lang="zh-CN" altLang="en-US" sz="1200" dirty="0"/>
              <a:t>意谓着所有的消息都会被立即输出。</a:t>
            </a:r>
            <a:br>
              <a:rPr lang="zh-CN" altLang="en-US" sz="1200" dirty="0"/>
            </a:br>
            <a:r>
              <a:rPr lang="en-US" altLang="zh-CN" sz="1200" dirty="0"/>
              <a:t>File=mylog.txt:</a:t>
            </a:r>
            <a:r>
              <a:rPr lang="zh-CN" altLang="en-US" sz="1200" dirty="0"/>
              <a:t>指定消息输出到</a:t>
            </a:r>
            <a:r>
              <a:rPr lang="en-US" altLang="zh-CN" sz="1200" dirty="0"/>
              <a:t>mylog.txt</a:t>
            </a:r>
            <a:r>
              <a:rPr lang="zh-CN" altLang="en-US" sz="1200" dirty="0"/>
              <a:t>文件。</a:t>
            </a:r>
            <a:br>
              <a:rPr lang="zh-CN" altLang="en-US" sz="1200" dirty="0"/>
            </a:br>
            <a:r>
              <a:rPr lang="en-US" altLang="zh-CN" sz="1200" dirty="0"/>
              <a:t>Append=false:</a:t>
            </a:r>
            <a:r>
              <a:rPr lang="zh-CN" altLang="en-US" sz="1200" dirty="0"/>
              <a:t>默认值是</a:t>
            </a:r>
            <a:r>
              <a:rPr lang="en-US" altLang="zh-CN" sz="1200" dirty="0"/>
              <a:t>true,</a:t>
            </a:r>
            <a:r>
              <a:rPr lang="zh-CN" altLang="en-US" sz="1200" dirty="0"/>
              <a:t>即将消息增加到指定文件中，</a:t>
            </a:r>
            <a:r>
              <a:rPr lang="en-US" altLang="zh-CN" sz="1200" dirty="0"/>
              <a:t>false</a:t>
            </a:r>
            <a:r>
              <a:rPr lang="zh-CN" altLang="en-US" sz="1200" dirty="0"/>
              <a:t>指将消息覆盖指定的文件内容。</a:t>
            </a:r>
            <a:br>
              <a:rPr lang="zh-CN" altLang="en-US" sz="1200" dirty="0"/>
            </a:br>
            <a:r>
              <a:rPr lang="en-US" altLang="zh-CN" sz="1200" dirty="0" err="1"/>
              <a:t>MaxFileSize</a:t>
            </a:r>
            <a:r>
              <a:rPr lang="en-US" altLang="zh-CN" sz="1200" dirty="0"/>
              <a:t>=100KB: </a:t>
            </a:r>
            <a:r>
              <a:rPr lang="zh-CN" altLang="en-US" sz="1200" dirty="0"/>
              <a:t>后缀可以是</a:t>
            </a:r>
            <a:r>
              <a:rPr lang="en-US" altLang="zh-CN" sz="1200" dirty="0"/>
              <a:t>KB, MB </a:t>
            </a:r>
            <a:r>
              <a:rPr lang="zh-CN" altLang="en-US" sz="1200" dirty="0"/>
              <a:t>或者是 </a:t>
            </a:r>
            <a:r>
              <a:rPr lang="en-US" altLang="zh-CN" sz="1200" dirty="0"/>
              <a:t>GB. </a:t>
            </a:r>
            <a:r>
              <a:rPr lang="zh-CN" altLang="en-US" sz="1200" dirty="0"/>
              <a:t>在日志文件到达该大小时，将会自动滚动，即将原来的内容移到</a:t>
            </a:r>
            <a:r>
              <a:rPr lang="en-US" altLang="zh-CN" sz="1200" dirty="0"/>
              <a:t>mylog.log.1</a:t>
            </a:r>
            <a:r>
              <a:rPr lang="zh-CN" altLang="en-US" sz="1200" dirty="0"/>
              <a:t>文件。</a:t>
            </a:r>
            <a:br>
              <a:rPr lang="zh-CN" altLang="en-US" sz="1200" dirty="0"/>
            </a:br>
            <a:r>
              <a:rPr lang="en-US" altLang="zh-CN" sz="1200" dirty="0" err="1"/>
              <a:t>MaxBackupIndex</a:t>
            </a:r>
            <a:r>
              <a:rPr lang="en-US" altLang="zh-CN" sz="1200" dirty="0"/>
              <a:t>=2:</a:t>
            </a:r>
            <a:r>
              <a:rPr lang="zh-CN" altLang="en-US" sz="1200" dirty="0"/>
              <a:t>指定可以产生的滚动文件的最大数。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02762"/>
            <a:ext cx="8096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02762"/>
            <a:ext cx="10321608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1200" b="1" dirty="0"/>
              <a:t>配置日志信息的布局，其语法为：</a:t>
            </a:r>
          </a:p>
          <a:p>
            <a:pPr fontAlgn="base"/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en-US" altLang="zh-CN" sz="1200" dirty="0"/>
              <a:t>log4j.appender.appenderName.layout.option1 = value1</a:t>
            </a:r>
            <a:br>
              <a:rPr lang="en-US" altLang="zh-CN" sz="1200" dirty="0"/>
            </a:b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en-US" sz="1200" dirty="0"/>
              <a:t>其中，</a:t>
            </a:r>
            <a:r>
              <a:rPr lang="en-US" altLang="zh-CN" sz="1200" dirty="0"/>
              <a:t>Log4j</a:t>
            </a:r>
            <a:r>
              <a:rPr lang="zh-CN" altLang="en-US" sz="1200" dirty="0"/>
              <a:t>提供的</a:t>
            </a:r>
            <a:r>
              <a:rPr lang="en-US" altLang="zh-CN" sz="1200" dirty="0"/>
              <a:t>layout</a:t>
            </a:r>
            <a:r>
              <a:rPr lang="zh-CN" altLang="en-US" sz="1200" dirty="0"/>
              <a:t>有以下几种：</a:t>
            </a:r>
            <a:br>
              <a:rPr lang="zh-CN" altLang="en-US" sz="1200" dirty="0"/>
            </a:br>
            <a:r>
              <a:rPr lang="en-US" altLang="zh-CN" sz="1200" dirty="0"/>
              <a:t>org.apache.log4j.HTMLLayout</a:t>
            </a:r>
            <a:r>
              <a:rPr lang="zh-CN" altLang="en-US" sz="1200" dirty="0"/>
              <a:t>（以</a:t>
            </a:r>
            <a:r>
              <a:rPr lang="en-US" altLang="zh-CN" sz="1200" dirty="0"/>
              <a:t>HTML</a:t>
            </a:r>
            <a:r>
              <a:rPr lang="zh-CN" altLang="en-US" sz="1200" dirty="0"/>
              <a:t>表格形式布局），</a:t>
            </a:r>
            <a:br>
              <a:rPr lang="zh-CN" altLang="en-US" sz="1200" dirty="0"/>
            </a:br>
            <a:r>
              <a:rPr lang="en-US" altLang="zh-CN" sz="1200" dirty="0"/>
              <a:t>org.apache.log4j.PatternLayout</a:t>
            </a:r>
            <a:r>
              <a:rPr lang="zh-CN" altLang="en-US" sz="1200" dirty="0"/>
              <a:t>（可以灵活地指定布局模式），</a:t>
            </a:r>
            <a:br>
              <a:rPr lang="zh-CN" altLang="en-US" sz="1200" dirty="0"/>
            </a:br>
            <a:r>
              <a:rPr lang="en-US" altLang="zh-CN" sz="1200" dirty="0"/>
              <a:t>org.apache.log4j.SimpleLayout</a:t>
            </a:r>
            <a:r>
              <a:rPr lang="zh-CN" altLang="en-US" sz="1200" dirty="0"/>
              <a:t>（包含日志信息的级别和</a:t>
            </a:r>
            <a:r>
              <a:rPr lang="zh-CN" altLang="en-US" sz="1200" dirty="0" smtClean="0"/>
              <a:t>信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息字符串</a:t>
            </a:r>
            <a:r>
              <a:rPr lang="zh-CN" altLang="en-US" sz="1200" dirty="0"/>
              <a:t>），</a:t>
            </a:r>
            <a:br>
              <a:rPr lang="zh-CN" altLang="en-US" sz="1200" dirty="0"/>
            </a:br>
            <a:r>
              <a:rPr lang="en-US" altLang="zh-CN" sz="1200" dirty="0"/>
              <a:t>org.apache.log4j.TTCCLayout</a:t>
            </a:r>
            <a:r>
              <a:rPr lang="zh-CN" altLang="en-US" sz="1200" dirty="0"/>
              <a:t>（包含日志产生的时间、线程</a:t>
            </a:r>
            <a:r>
              <a:rPr lang="zh-CN" altLang="en-US" sz="1200" dirty="0" smtClean="0"/>
              <a:t>、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类别</a:t>
            </a:r>
            <a:r>
              <a:rPr lang="zh-CN" altLang="en-US" sz="1200" dirty="0"/>
              <a:t>等等信息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fontAlgn="base"/>
            <a:endParaRPr lang="en-US" altLang="zh-CN" sz="1200" dirty="0" smtClean="0"/>
          </a:p>
          <a:p>
            <a:pPr fontAlgn="base"/>
            <a:r>
              <a:rPr lang="zh-CN" altLang="en-US" sz="1200" b="1" dirty="0" smtClean="0"/>
              <a:t>日志输出</a:t>
            </a:r>
            <a:r>
              <a:rPr lang="zh-CN" altLang="en-US" sz="1200" b="1" dirty="0"/>
              <a:t>的</a:t>
            </a:r>
            <a:r>
              <a:rPr lang="zh-CN" altLang="en-US" sz="1200" b="1" dirty="0" smtClean="0"/>
              <a:t>格式</a:t>
            </a:r>
            <a:endParaRPr lang="en-US" altLang="zh-CN" sz="1200" dirty="0"/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%</a:t>
            </a:r>
            <a:r>
              <a:rPr lang="en-US" altLang="zh-CN" sz="1200" dirty="0"/>
              <a:t>p: </a:t>
            </a:r>
            <a:r>
              <a:rPr lang="zh-CN" altLang="zh-CN" sz="1200" dirty="0"/>
              <a:t>输出日志信息优先级，即</a:t>
            </a:r>
            <a:r>
              <a:rPr lang="en-US" altLang="zh-CN" sz="1200" dirty="0"/>
              <a:t>DEBUG</a:t>
            </a:r>
            <a:r>
              <a:rPr lang="zh-CN" altLang="zh-CN" sz="1200" dirty="0"/>
              <a:t>，</a:t>
            </a:r>
            <a:r>
              <a:rPr lang="en-US" altLang="zh-CN" sz="1200" dirty="0"/>
              <a:t>INFO</a:t>
            </a:r>
            <a:r>
              <a:rPr lang="zh-CN" altLang="zh-CN" sz="1200" dirty="0"/>
              <a:t>，</a:t>
            </a:r>
            <a:r>
              <a:rPr lang="en-US" altLang="zh-CN" sz="1200" dirty="0"/>
              <a:t>WARN</a:t>
            </a:r>
            <a:r>
              <a:rPr lang="zh-CN" altLang="zh-CN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dirty="0" smtClean="0"/>
              <a:t>ERROR</a:t>
            </a:r>
            <a:r>
              <a:rPr lang="zh-CN" altLang="zh-CN" sz="1200" dirty="0"/>
              <a:t>，</a:t>
            </a:r>
            <a:r>
              <a:rPr lang="en-US" altLang="zh-CN" sz="1200" dirty="0"/>
              <a:t>FATAL,</a:t>
            </a:r>
            <a:endParaRPr lang="zh-CN" altLang="zh-CN" sz="1200" dirty="0"/>
          </a:p>
          <a:p>
            <a:r>
              <a:rPr lang="en-US" altLang="zh-CN" sz="1200" dirty="0"/>
              <a:t>%d: </a:t>
            </a:r>
            <a:r>
              <a:rPr lang="zh-CN" altLang="zh-CN" sz="1200" dirty="0"/>
              <a:t>输出日志时间点的日期或时间，默认格式为</a:t>
            </a:r>
            <a:r>
              <a:rPr lang="en-US" altLang="zh-CN" sz="1200" dirty="0"/>
              <a:t>ISO8601</a:t>
            </a:r>
            <a:r>
              <a:rPr lang="zh-CN" altLang="zh-CN" sz="1200" dirty="0" smtClean="0"/>
              <a:t>，</a:t>
            </a:r>
            <a:endParaRPr lang="en-US" altLang="zh-CN" sz="1200" dirty="0" smtClean="0"/>
          </a:p>
          <a:p>
            <a:r>
              <a:rPr lang="zh-CN" altLang="zh-CN" sz="1200" dirty="0" smtClean="0"/>
              <a:t>也</a:t>
            </a:r>
            <a:r>
              <a:rPr lang="zh-CN" altLang="zh-CN" sz="1200" dirty="0"/>
              <a:t>可以在其后指定</a:t>
            </a:r>
            <a:r>
              <a:rPr lang="zh-CN" altLang="zh-CN" sz="1200" dirty="0" smtClean="0"/>
              <a:t>格式</a:t>
            </a:r>
            <a:endParaRPr lang="en-US" altLang="zh-CN" sz="1200" dirty="0" smtClean="0"/>
          </a:p>
          <a:p>
            <a:r>
              <a:rPr lang="en-US" altLang="zh-CN" sz="1200" dirty="0" smtClean="0"/>
              <a:t>%</a:t>
            </a:r>
            <a:r>
              <a:rPr lang="en-US" altLang="zh-CN" sz="1200" dirty="0"/>
              <a:t>r: </a:t>
            </a:r>
            <a:r>
              <a:rPr lang="zh-CN" altLang="zh-CN" sz="1200" dirty="0"/>
              <a:t>输出自应用启动到输出该</a:t>
            </a:r>
            <a:r>
              <a:rPr lang="en-US" altLang="zh-CN" sz="1200" dirty="0"/>
              <a:t>log</a:t>
            </a:r>
            <a:r>
              <a:rPr lang="zh-CN" altLang="zh-CN" sz="1200" dirty="0"/>
              <a:t>信息耗费的毫秒数</a:t>
            </a:r>
          </a:p>
          <a:p>
            <a:r>
              <a:rPr lang="en-US" altLang="zh-CN" sz="1200" dirty="0"/>
              <a:t>%c: </a:t>
            </a:r>
            <a:r>
              <a:rPr lang="zh-CN" altLang="zh-CN" sz="1200" dirty="0"/>
              <a:t>输出日志信息所属的类目，通常就是所在类的全名</a:t>
            </a:r>
          </a:p>
          <a:p>
            <a:r>
              <a:rPr lang="en-US" altLang="zh-CN" sz="1200" dirty="0"/>
              <a:t>%t: </a:t>
            </a:r>
            <a:r>
              <a:rPr lang="zh-CN" altLang="zh-CN" sz="1200" dirty="0"/>
              <a:t>输出产生该日志事件的线程名</a:t>
            </a:r>
          </a:p>
          <a:p>
            <a:r>
              <a:rPr lang="en-US" altLang="zh-CN" sz="1200" dirty="0"/>
              <a:t>%l: </a:t>
            </a:r>
            <a:r>
              <a:rPr lang="zh-CN" altLang="zh-CN" sz="1200" dirty="0"/>
              <a:t>输出日志事件的发生位置，相当于</a:t>
            </a:r>
            <a:r>
              <a:rPr lang="en-US" altLang="zh-CN" sz="1200" dirty="0"/>
              <a:t>%C.%M(%F:%L)</a:t>
            </a:r>
            <a:r>
              <a:rPr lang="zh-CN" altLang="zh-CN" sz="1200" dirty="0"/>
              <a:t>的</a:t>
            </a:r>
            <a:r>
              <a:rPr lang="zh-CN" altLang="zh-CN" sz="1200" dirty="0" smtClean="0"/>
              <a:t>组</a:t>
            </a:r>
            <a:endParaRPr lang="en-US" altLang="zh-CN" sz="1200" dirty="0" smtClean="0"/>
          </a:p>
          <a:p>
            <a:r>
              <a:rPr lang="zh-CN" altLang="zh-CN" sz="1200" dirty="0" smtClean="0"/>
              <a:t>合</a:t>
            </a:r>
            <a:r>
              <a:rPr lang="en-US" altLang="zh-CN" sz="1200" dirty="0" smtClean="0"/>
              <a:t>,</a:t>
            </a:r>
            <a:r>
              <a:rPr lang="zh-CN" altLang="zh-CN" sz="1200" dirty="0" smtClean="0"/>
              <a:t>包括</a:t>
            </a:r>
            <a:r>
              <a:rPr lang="zh-CN" altLang="zh-CN" sz="1200" dirty="0"/>
              <a:t>类目名、发生的线程，以及在代码中的行数</a:t>
            </a:r>
            <a:r>
              <a:rPr lang="zh-CN" altLang="zh-CN" sz="1200" dirty="0" smtClean="0"/>
              <a:t>。</a:t>
            </a:r>
            <a:endParaRPr lang="en-US" altLang="zh-CN" sz="1200" dirty="0" smtClean="0"/>
          </a:p>
          <a:p>
            <a:r>
              <a:rPr lang="en-US" altLang="zh-CN" sz="1200" dirty="0" smtClean="0"/>
              <a:t>%</a:t>
            </a:r>
            <a:r>
              <a:rPr lang="en-US" altLang="zh-CN" sz="1200" dirty="0"/>
              <a:t>x: </a:t>
            </a:r>
            <a:r>
              <a:rPr lang="zh-CN" altLang="zh-CN" sz="1200" dirty="0"/>
              <a:t>输出和当前线程相关联的</a:t>
            </a:r>
            <a:r>
              <a:rPr lang="en-US" altLang="zh-CN" sz="1200" dirty="0"/>
              <a:t>NDC(</a:t>
            </a:r>
            <a:r>
              <a:rPr lang="zh-CN" altLang="zh-CN" sz="1200" dirty="0"/>
              <a:t>嵌套诊断环境</a:t>
            </a:r>
            <a:r>
              <a:rPr lang="en-US" altLang="zh-CN" sz="1200" dirty="0"/>
              <a:t>),</a:t>
            </a:r>
            <a:r>
              <a:rPr lang="zh-CN" altLang="zh-CN" sz="1200" dirty="0"/>
              <a:t>尤其用</a:t>
            </a:r>
            <a:r>
              <a:rPr lang="zh-CN" altLang="zh-CN" sz="1200" dirty="0" smtClean="0"/>
              <a:t>到</a:t>
            </a:r>
            <a:endParaRPr lang="en-US" altLang="zh-CN" sz="1200" dirty="0" smtClean="0"/>
          </a:p>
          <a:p>
            <a:r>
              <a:rPr lang="zh-CN" altLang="zh-CN" sz="1200" dirty="0" smtClean="0"/>
              <a:t>像</a:t>
            </a:r>
            <a:r>
              <a:rPr lang="en-US" altLang="zh-CN" sz="1200" dirty="0" smtClean="0"/>
              <a:t>java </a:t>
            </a:r>
            <a:r>
              <a:rPr lang="en-US" altLang="zh-CN" sz="1200" dirty="0"/>
              <a:t>servlets</a:t>
            </a:r>
            <a:r>
              <a:rPr lang="zh-CN" altLang="zh-CN" sz="1200" dirty="0"/>
              <a:t>这样的多客户多线程的应用中。</a:t>
            </a:r>
          </a:p>
          <a:p>
            <a:r>
              <a:rPr lang="en-US" altLang="zh-CN" sz="1200" dirty="0"/>
              <a:t>%%: </a:t>
            </a:r>
            <a:r>
              <a:rPr lang="zh-CN" altLang="zh-CN" sz="1200" dirty="0"/>
              <a:t>输出一个</a:t>
            </a:r>
            <a:r>
              <a:rPr lang="en-US" altLang="zh-CN" sz="1200" dirty="0"/>
              <a:t>”%”</a:t>
            </a:r>
            <a:r>
              <a:rPr lang="zh-CN" altLang="zh-CN" sz="1200" dirty="0"/>
              <a:t>字符</a:t>
            </a:r>
          </a:p>
          <a:p>
            <a:r>
              <a:rPr lang="en-US" altLang="zh-CN" sz="1200" dirty="0"/>
              <a:t>%F: </a:t>
            </a:r>
            <a:r>
              <a:rPr lang="zh-CN" altLang="zh-CN" sz="1200" dirty="0"/>
              <a:t>输出日志消息产生时所在的文件名称</a:t>
            </a:r>
          </a:p>
          <a:p>
            <a:r>
              <a:rPr lang="en-US" altLang="zh-CN" sz="1200" dirty="0"/>
              <a:t>%L: </a:t>
            </a:r>
            <a:r>
              <a:rPr lang="zh-CN" altLang="zh-CN" sz="1200" dirty="0"/>
              <a:t>输出代码中的行号</a:t>
            </a:r>
          </a:p>
          <a:p>
            <a:r>
              <a:rPr lang="en-US" altLang="zh-CN" sz="1200" dirty="0"/>
              <a:t>%m: </a:t>
            </a:r>
            <a:r>
              <a:rPr lang="zh-CN" altLang="zh-CN" sz="1200" dirty="0"/>
              <a:t>输出代码中指定的消息</a:t>
            </a:r>
            <a:r>
              <a:rPr lang="en-US" altLang="zh-CN" sz="1200" dirty="0"/>
              <a:t>,</a:t>
            </a:r>
            <a:r>
              <a:rPr lang="zh-CN" altLang="zh-CN" sz="1200" dirty="0"/>
              <a:t>产生的日志具体信息</a:t>
            </a:r>
          </a:p>
          <a:p>
            <a:r>
              <a:rPr lang="en-US" altLang="zh-CN" sz="1200" dirty="0"/>
              <a:t>%n: </a:t>
            </a:r>
            <a:r>
              <a:rPr lang="zh-CN" altLang="zh-CN" sz="1200" dirty="0"/>
              <a:t>输出一个回车换行符，</a:t>
            </a:r>
            <a:r>
              <a:rPr lang="en-US" altLang="zh-CN" sz="1200" dirty="0"/>
              <a:t>Windows</a:t>
            </a:r>
            <a:r>
              <a:rPr lang="zh-CN" altLang="zh-CN" sz="1200" dirty="0"/>
              <a:t>平台为</a:t>
            </a:r>
            <a:r>
              <a:rPr lang="en-US" altLang="zh-CN" sz="1200" dirty="0"/>
              <a:t>”\r\n”</a:t>
            </a:r>
            <a:r>
              <a:rPr lang="zh-CN" altLang="zh-CN" sz="1200" dirty="0"/>
              <a:t>，</a:t>
            </a:r>
            <a:r>
              <a:rPr lang="en-US" altLang="zh-CN" sz="1200" dirty="0"/>
              <a:t>Unix</a:t>
            </a:r>
            <a:r>
              <a:rPr lang="zh-CN" altLang="zh-CN" sz="1200" dirty="0"/>
              <a:t>平台为</a:t>
            </a:r>
            <a:r>
              <a:rPr lang="en-US" altLang="zh-CN" sz="1200" dirty="0"/>
              <a:t>”\n”</a:t>
            </a:r>
            <a:r>
              <a:rPr lang="zh-CN" altLang="zh-CN" sz="1200" dirty="0"/>
              <a:t>输出日志信息换行</a:t>
            </a:r>
          </a:p>
          <a:p>
            <a:r>
              <a:rPr lang="zh-CN" altLang="zh-CN" sz="1200" dirty="0"/>
              <a:t>可以在</a:t>
            </a:r>
            <a:r>
              <a:rPr lang="en-US" altLang="zh-CN" sz="1200" dirty="0"/>
              <a:t>%</a:t>
            </a:r>
            <a:r>
              <a:rPr lang="zh-CN" altLang="zh-CN" sz="1200" dirty="0"/>
              <a:t>与模式字符之间加上修饰符来控制其最小宽度、最大宽度、和文本的对齐方式。如：</a:t>
            </a:r>
          </a:p>
          <a:p>
            <a:r>
              <a:rPr lang="en-US" altLang="zh-CN" sz="1200" dirty="0"/>
              <a:t>1)%20c</a:t>
            </a:r>
            <a:r>
              <a:rPr lang="zh-CN" altLang="zh-CN" sz="1200" dirty="0"/>
              <a:t>：指定输出</a:t>
            </a:r>
            <a:r>
              <a:rPr lang="en-US" altLang="zh-CN" sz="1200" dirty="0"/>
              <a:t>category</a:t>
            </a:r>
            <a:r>
              <a:rPr lang="zh-CN" altLang="zh-CN" sz="1200" dirty="0"/>
              <a:t>的名称，最小的宽度是</a:t>
            </a:r>
            <a:r>
              <a:rPr lang="en-US" altLang="zh-CN" sz="1200" dirty="0"/>
              <a:t>20</a:t>
            </a:r>
            <a:r>
              <a:rPr lang="zh-CN" altLang="zh-CN" sz="1200" dirty="0"/>
              <a:t>，如果</a:t>
            </a:r>
            <a:r>
              <a:rPr lang="en-US" altLang="zh-CN" sz="1200" dirty="0"/>
              <a:t>category</a:t>
            </a:r>
            <a:r>
              <a:rPr lang="zh-CN" altLang="zh-CN" sz="1200" dirty="0"/>
              <a:t>的名称小于</a:t>
            </a:r>
            <a:r>
              <a:rPr lang="en-US" altLang="zh-CN" sz="1200" dirty="0"/>
              <a:t>20</a:t>
            </a:r>
            <a:r>
              <a:rPr lang="zh-CN" altLang="zh-CN" sz="1200" dirty="0"/>
              <a:t>的话，默认的情况下右对齐。</a:t>
            </a:r>
          </a:p>
          <a:p>
            <a:r>
              <a:rPr lang="en-US" altLang="zh-CN" sz="1200" dirty="0"/>
              <a:t>2)%-20c:</a:t>
            </a:r>
            <a:r>
              <a:rPr lang="zh-CN" altLang="zh-CN" sz="1200" dirty="0"/>
              <a:t>指定输出</a:t>
            </a:r>
            <a:r>
              <a:rPr lang="en-US" altLang="zh-CN" sz="1200" dirty="0"/>
              <a:t>category</a:t>
            </a:r>
            <a:r>
              <a:rPr lang="zh-CN" altLang="zh-CN" sz="1200" dirty="0"/>
              <a:t>的名称，最小的宽度是</a:t>
            </a:r>
            <a:r>
              <a:rPr lang="en-US" altLang="zh-CN" sz="1200" dirty="0"/>
              <a:t>20</a:t>
            </a:r>
            <a:r>
              <a:rPr lang="zh-CN" altLang="zh-CN" sz="1200" dirty="0"/>
              <a:t>，如果</a:t>
            </a:r>
            <a:r>
              <a:rPr lang="en-US" altLang="zh-CN" sz="1200" dirty="0"/>
              <a:t>category</a:t>
            </a:r>
            <a:r>
              <a:rPr lang="zh-CN" altLang="zh-CN" sz="1200" dirty="0"/>
              <a:t>的名称小于</a:t>
            </a:r>
            <a:r>
              <a:rPr lang="en-US" altLang="zh-CN" sz="1200" dirty="0"/>
              <a:t>20</a:t>
            </a:r>
            <a:r>
              <a:rPr lang="zh-CN" altLang="zh-CN" sz="1200" dirty="0"/>
              <a:t>的话，</a:t>
            </a:r>
            <a:r>
              <a:rPr lang="en-US" altLang="zh-CN" sz="1200" dirty="0"/>
              <a:t>”-”</a:t>
            </a:r>
            <a:r>
              <a:rPr lang="zh-CN" altLang="zh-CN" sz="1200" dirty="0"/>
              <a:t>号指定左对齐。</a:t>
            </a:r>
          </a:p>
          <a:p>
            <a:r>
              <a:rPr lang="en-US" altLang="zh-CN" sz="1200" dirty="0"/>
              <a:t>3)%.30c:</a:t>
            </a:r>
            <a:r>
              <a:rPr lang="zh-CN" altLang="zh-CN" sz="1200" dirty="0"/>
              <a:t>指定输出</a:t>
            </a:r>
            <a:r>
              <a:rPr lang="en-US" altLang="zh-CN" sz="1200" dirty="0"/>
              <a:t>category</a:t>
            </a:r>
            <a:r>
              <a:rPr lang="zh-CN" altLang="zh-CN" sz="1200" dirty="0"/>
              <a:t>的名称，最大的宽度是</a:t>
            </a:r>
            <a:r>
              <a:rPr lang="en-US" altLang="zh-CN" sz="1200" dirty="0"/>
              <a:t>30</a:t>
            </a:r>
            <a:r>
              <a:rPr lang="zh-CN" altLang="zh-CN" sz="1200" dirty="0"/>
              <a:t>，如果</a:t>
            </a:r>
            <a:r>
              <a:rPr lang="en-US" altLang="zh-CN" sz="1200" dirty="0"/>
              <a:t>category</a:t>
            </a:r>
            <a:r>
              <a:rPr lang="zh-CN" altLang="zh-CN" sz="1200" dirty="0"/>
              <a:t>的名称大于</a:t>
            </a:r>
            <a:r>
              <a:rPr lang="en-US" altLang="zh-CN" sz="1200" dirty="0"/>
              <a:t>30</a:t>
            </a:r>
            <a:r>
              <a:rPr lang="zh-CN" altLang="zh-CN" sz="1200" dirty="0"/>
              <a:t>的话，就会将左边多出的字符截掉，但小于</a:t>
            </a:r>
            <a:r>
              <a:rPr lang="en-US" altLang="zh-CN" sz="1200" dirty="0"/>
              <a:t>30</a:t>
            </a:r>
            <a:r>
              <a:rPr lang="zh-CN" altLang="zh-CN" sz="1200" dirty="0"/>
              <a:t>的话也不会有空格。</a:t>
            </a:r>
          </a:p>
          <a:p>
            <a:r>
              <a:rPr lang="en-US" altLang="zh-CN" sz="1200" dirty="0"/>
              <a:t>4)%20.30c:</a:t>
            </a:r>
            <a:r>
              <a:rPr lang="zh-CN" altLang="zh-CN" sz="1200" dirty="0"/>
              <a:t>如果</a:t>
            </a:r>
            <a:r>
              <a:rPr lang="en-US" altLang="zh-CN" sz="1200" dirty="0"/>
              <a:t>category</a:t>
            </a:r>
            <a:r>
              <a:rPr lang="zh-CN" altLang="zh-CN" sz="1200" dirty="0"/>
              <a:t>的名称小于</a:t>
            </a:r>
            <a:r>
              <a:rPr lang="en-US" altLang="zh-CN" sz="1200" dirty="0"/>
              <a:t>20</a:t>
            </a:r>
            <a:r>
              <a:rPr lang="zh-CN" altLang="zh-CN" sz="1200" dirty="0"/>
              <a:t>就补空格，并且右对齐，如果其名称长于</a:t>
            </a:r>
            <a:r>
              <a:rPr lang="en-US" altLang="zh-CN" sz="1200" dirty="0"/>
              <a:t>30</a:t>
            </a:r>
            <a:r>
              <a:rPr lang="zh-CN" altLang="zh-CN" sz="1200" dirty="0"/>
              <a:t>字符，就从左边交远销出的字符截掉。</a:t>
            </a:r>
          </a:p>
          <a:p>
            <a:pPr fontAlgn="base"/>
            <a:endParaRPr lang="en-US" altLang="zh-CN" sz="1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438" y="0"/>
            <a:ext cx="8096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256" y="1019953"/>
            <a:ext cx="33105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1200" dirty="0"/>
              <a:t>它</a:t>
            </a:r>
            <a:r>
              <a:rPr lang="zh-CN" altLang="en-US" sz="1200" dirty="0" smtClean="0"/>
              <a:t>是子</a:t>
            </a:r>
            <a:r>
              <a:rPr lang="en-US" altLang="zh-CN" sz="1200" dirty="0"/>
              <a:t>Logger </a:t>
            </a:r>
            <a:r>
              <a:rPr lang="zh-CN" altLang="en-US" sz="1200" dirty="0"/>
              <a:t>是否</a:t>
            </a:r>
            <a:r>
              <a:rPr lang="zh-CN" altLang="en-US" sz="1200" dirty="0" smtClean="0"/>
              <a:t>继承父</a:t>
            </a:r>
            <a:r>
              <a:rPr lang="en-US" altLang="zh-CN" sz="1200" dirty="0"/>
              <a:t>Logger </a:t>
            </a:r>
            <a:r>
              <a:rPr lang="zh-CN" altLang="en-US" sz="1200" dirty="0"/>
              <a:t>的 输出</a:t>
            </a:r>
            <a:r>
              <a:rPr lang="zh-CN" altLang="en-US" sz="1200" dirty="0" smtClean="0"/>
              <a:t>源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（</a:t>
            </a:r>
            <a:r>
              <a:rPr lang="en-US" altLang="zh-CN" sz="1200" dirty="0" err="1"/>
              <a:t>appender</a:t>
            </a:r>
            <a:r>
              <a:rPr lang="zh-CN" altLang="en-US" sz="1200" dirty="0"/>
              <a:t>） 的标志位。具体说，默认</a:t>
            </a:r>
            <a:r>
              <a:rPr lang="zh-CN" altLang="en-US" sz="1200" dirty="0" smtClean="0"/>
              <a:t>情况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下子</a:t>
            </a:r>
            <a:r>
              <a:rPr lang="en-US" altLang="zh-CN" sz="1200" dirty="0"/>
              <a:t>Logger</a:t>
            </a:r>
            <a:r>
              <a:rPr lang="zh-CN" altLang="en-US" sz="1200" dirty="0"/>
              <a:t>会继承父</a:t>
            </a:r>
            <a:r>
              <a:rPr lang="en-US" altLang="zh-CN" sz="1200" dirty="0"/>
              <a:t>Logger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appender</a:t>
            </a:r>
            <a:r>
              <a:rPr lang="zh-CN" altLang="en-US" sz="1200" dirty="0"/>
              <a:t>，</a:t>
            </a:r>
            <a:r>
              <a:rPr lang="zh-CN" altLang="en-US" sz="1200" dirty="0" smtClean="0"/>
              <a:t>也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就是说</a:t>
            </a:r>
            <a:r>
              <a:rPr lang="zh-CN" altLang="en-US" sz="1200" dirty="0"/>
              <a:t>子</a:t>
            </a:r>
            <a:r>
              <a:rPr lang="en-US" altLang="zh-CN" sz="1200" dirty="0"/>
              <a:t>Logger</a:t>
            </a:r>
            <a:r>
              <a:rPr lang="zh-CN" altLang="en-US" sz="1200" dirty="0"/>
              <a:t>会在父</a:t>
            </a:r>
            <a:r>
              <a:rPr lang="en-US" altLang="zh-CN" sz="1200" dirty="0"/>
              <a:t>Logger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appender</a:t>
            </a:r>
            <a:r>
              <a:rPr lang="zh-CN" altLang="en-US" sz="1200" dirty="0" smtClean="0"/>
              <a:t>里</a:t>
            </a:r>
            <a:endParaRPr lang="en-US" altLang="zh-CN" sz="1200" dirty="0" smtClean="0"/>
          </a:p>
          <a:p>
            <a:pPr fontAlgn="base"/>
            <a:r>
              <a:rPr lang="zh-CN" altLang="en-US" sz="1200" dirty="0" smtClean="0"/>
              <a:t>输出</a:t>
            </a:r>
            <a:r>
              <a:rPr lang="zh-CN" altLang="en-US" sz="1200" dirty="0"/>
              <a:t>。若是</a:t>
            </a:r>
            <a:r>
              <a:rPr lang="en-US" altLang="zh-CN" sz="1200" dirty="0"/>
              <a:t>additivity</a:t>
            </a:r>
            <a:r>
              <a:rPr lang="zh-CN" altLang="en-US" sz="1200" dirty="0"/>
              <a:t>设为</a:t>
            </a:r>
            <a:r>
              <a:rPr lang="en-US" altLang="zh-CN" sz="1200" dirty="0"/>
              <a:t>false</a:t>
            </a:r>
            <a:r>
              <a:rPr lang="zh-CN" altLang="en-US" sz="1200" dirty="0"/>
              <a:t>，则子</a:t>
            </a:r>
            <a:r>
              <a:rPr lang="en-US" altLang="zh-CN" sz="1200" dirty="0" smtClean="0"/>
              <a:t>Logger</a:t>
            </a:r>
          </a:p>
          <a:p>
            <a:pPr fontAlgn="base"/>
            <a:r>
              <a:rPr lang="zh-CN" altLang="en-US" sz="1200" dirty="0" smtClean="0"/>
              <a:t>只</a:t>
            </a:r>
            <a:r>
              <a:rPr lang="zh-CN" altLang="en-US" sz="1200" dirty="0"/>
              <a:t>会在自己的</a:t>
            </a:r>
            <a:r>
              <a:rPr lang="en-US" altLang="zh-CN" sz="1200" dirty="0" err="1"/>
              <a:t>appender</a:t>
            </a:r>
            <a:r>
              <a:rPr lang="zh-CN" altLang="en-US" sz="1200" dirty="0"/>
              <a:t>里输出，而不会在</a:t>
            </a:r>
            <a:r>
              <a:rPr lang="zh-CN" altLang="en-US" sz="1200" dirty="0" smtClean="0"/>
              <a:t>父</a:t>
            </a:r>
            <a:endParaRPr lang="en-US" altLang="zh-CN" sz="1200" dirty="0" smtClean="0"/>
          </a:p>
          <a:p>
            <a:pPr fontAlgn="base"/>
            <a:r>
              <a:rPr lang="en-US" altLang="zh-CN" sz="1200" dirty="0" smtClean="0"/>
              <a:t>Logger</a:t>
            </a:r>
            <a:r>
              <a:rPr lang="zh-CN" altLang="en-US" sz="1200" dirty="0"/>
              <a:t>的</a:t>
            </a:r>
            <a:r>
              <a:rPr lang="en-US" altLang="zh-CN" sz="1200" dirty="0" err="1"/>
              <a:t>appender</a:t>
            </a:r>
            <a:r>
              <a:rPr lang="zh-CN" altLang="en-US" sz="1200" dirty="0"/>
              <a:t>里输出。</a:t>
            </a:r>
            <a:endParaRPr lang="en-US" altLang="zh-CN" sz="12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3" y="446725"/>
            <a:ext cx="6778170" cy="3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slf4j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-211666" y="2908300"/>
            <a:ext cx="12778491" cy="1030394"/>
            <a:chOff x="-211666" y="2908300"/>
            <a:chExt cx="12778491" cy="1030394"/>
          </a:xfrm>
        </p:grpSpPr>
        <p:grpSp>
          <p:nvGrpSpPr>
            <p:cNvPr id="4" name="组合 21"/>
            <p:cNvGrpSpPr/>
            <p:nvPr/>
          </p:nvGrpSpPr>
          <p:grpSpPr>
            <a:xfrm>
              <a:off x="-211666" y="2970613"/>
              <a:ext cx="12778491" cy="912541"/>
              <a:chOff x="0" y="2158337"/>
              <a:chExt cx="12778491" cy="91254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1666" y="2513302"/>
                <a:ext cx="12192000" cy="211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等腰三角形 5"/>
              <p:cNvSpPr/>
              <p:nvPr/>
            </p:nvSpPr>
            <p:spPr>
              <a:xfrm>
                <a:off x="0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7"/>
              <p:cNvSpPr/>
              <p:nvPr/>
            </p:nvSpPr>
            <p:spPr>
              <a:xfrm>
                <a:off x="1056391" y="2160196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8"/>
              <p:cNvSpPr/>
              <p:nvPr/>
            </p:nvSpPr>
            <p:spPr>
              <a:xfrm>
                <a:off x="2120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等腰三角形 9"/>
              <p:cNvSpPr/>
              <p:nvPr/>
            </p:nvSpPr>
            <p:spPr>
              <a:xfrm>
                <a:off x="3187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10"/>
              <p:cNvSpPr/>
              <p:nvPr/>
            </p:nvSpPr>
            <p:spPr>
              <a:xfrm>
                <a:off x="4254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11"/>
              <p:cNvSpPr/>
              <p:nvPr/>
            </p:nvSpPr>
            <p:spPr>
              <a:xfrm>
                <a:off x="5321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等腰三角形 12"/>
              <p:cNvSpPr/>
              <p:nvPr/>
            </p:nvSpPr>
            <p:spPr>
              <a:xfrm>
                <a:off x="6388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等腰三角形 13"/>
              <p:cNvSpPr/>
              <p:nvPr/>
            </p:nvSpPr>
            <p:spPr>
              <a:xfrm>
                <a:off x="74549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等腰三角形 14"/>
              <p:cNvSpPr/>
              <p:nvPr/>
            </p:nvSpPr>
            <p:spPr>
              <a:xfrm>
                <a:off x="85217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等腰三角形 15"/>
              <p:cNvSpPr/>
              <p:nvPr/>
            </p:nvSpPr>
            <p:spPr>
              <a:xfrm>
                <a:off x="95885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等腰三角形 16"/>
              <p:cNvSpPr/>
              <p:nvPr/>
            </p:nvSpPr>
            <p:spPr>
              <a:xfrm>
                <a:off x="106553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等腰三角形 17"/>
              <p:cNvSpPr/>
              <p:nvPr/>
            </p:nvSpPr>
            <p:spPr>
              <a:xfrm>
                <a:off x="11722100" y="2158337"/>
                <a:ext cx="1056391" cy="910682"/>
              </a:xfrm>
              <a:prstGeom prst="triangl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1" name="直接连接符 19"/>
              <p:cNvCxnSpPr/>
              <p:nvPr/>
            </p:nvCxnSpPr>
            <p:spPr>
              <a:xfrm>
                <a:off x="0" y="3060294"/>
                <a:ext cx="1277849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椭圆 4"/>
            <p:cNvSpPr/>
            <p:nvPr/>
          </p:nvSpPr>
          <p:spPr>
            <a:xfrm flipH="1">
              <a:off x="258956" y="291304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 flipH="1">
              <a:off x="787152" y="3823548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 flipH="1">
              <a:off x="1320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 flipH="1">
              <a:off x="2387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flipH="1">
              <a:off x="3454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flipH="1">
              <a:off x="4521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5588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flipH="1">
              <a:off x="6654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77216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87884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flipH="1">
              <a:off x="98552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flipH="1">
              <a:off x="109220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flipH="1">
              <a:off x="11988800" y="29083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854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2921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3987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flipH="1">
              <a:off x="5054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6121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71882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flipH="1">
              <a:off x="82550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 flipH="1">
              <a:off x="93218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flipH="1">
              <a:off x="103886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flipH="1">
              <a:off x="11455400" y="3822700"/>
              <a:ext cx="115146" cy="11514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9" name="组 58"/>
          <p:cNvGrpSpPr/>
          <p:nvPr/>
        </p:nvGrpSpPr>
        <p:grpSpPr>
          <a:xfrm>
            <a:off x="3874535" y="4436754"/>
            <a:ext cx="3322055" cy="2177498"/>
            <a:chOff x="558799" y="977900"/>
            <a:chExt cx="3322055" cy="2177498"/>
          </a:xfrm>
        </p:grpSpPr>
        <p:sp>
          <p:nvSpPr>
            <p:cNvPr id="60" name="矩形 59"/>
            <p:cNvSpPr/>
            <p:nvPr/>
          </p:nvSpPr>
          <p:spPr>
            <a:xfrm>
              <a:off x="558799" y="977900"/>
              <a:ext cx="3322055" cy="21774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49829" y="1184250"/>
              <a:ext cx="3013454" cy="1680396"/>
              <a:chOff x="5638552" y="977900"/>
              <a:chExt cx="2472918" cy="1680396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5638552" y="977900"/>
                <a:ext cx="24729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/>
                  <a:t>slf4j</a:t>
                </a:r>
                <a:r>
                  <a:rPr lang="zh-CN" altLang="en-US" sz="1400" b="1" dirty="0" smtClean="0"/>
                  <a:t>根据</a:t>
                </a:r>
                <a:r>
                  <a:rPr lang="en-US" altLang="zh-CN" sz="1400" b="1" dirty="0" err="1"/>
                  <a:t>classpath</a:t>
                </a:r>
                <a:r>
                  <a:rPr lang="zh-CN" altLang="en-US" sz="1400" b="1" dirty="0"/>
                  <a:t>中存在</a:t>
                </a:r>
                <a:r>
                  <a:rPr lang="zh-CN" altLang="en-US" sz="1400" b="1" dirty="0" smtClean="0"/>
                  <a:t>下面</a:t>
                </a:r>
                <a:endParaRPr lang="en-US" altLang="zh-CN" sz="1400" b="1" dirty="0" smtClean="0"/>
              </a:p>
              <a:p>
                <a:r>
                  <a:rPr lang="zh-CN" altLang="en-US" sz="1400" b="1" dirty="0" smtClean="0"/>
                  <a:t>哪</a:t>
                </a:r>
                <a:r>
                  <a:rPr lang="zh-CN" altLang="en-US" sz="1400" b="1" dirty="0"/>
                  <a:t>一个</a:t>
                </a:r>
                <a:r>
                  <a:rPr lang="en-US" altLang="zh-CN" sz="1400" b="1" dirty="0"/>
                  <a:t>Jar</a:t>
                </a:r>
                <a:r>
                  <a:rPr lang="zh-CN" altLang="en-US" sz="1400" b="1" dirty="0"/>
                  <a:t>来决定具体的日志实现</a:t>
                </a:r>
                <a:r>
                  <a:rPr lang="zh-CN" altLang="en-US" sz="1400" b="1" dirty="0" smtClean="0"/>
                  <a:t>库</a:t>
                </a:r>
                <a:r>
                  <a:rPr lang="zh-CN" altLang="en-US" sz="1400" dirty="0"/>
                  <a:t> </a:t>
                </a:r>
                <a:endParaRPr lang="zh-CN" altLang="en-US" sz="14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75910" y="1465662"/>
                <a:ext cx="2188812" cy="1192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100" dirty="0" err="1"/>
                  <a:t>logback</a:t>
                </a:r>
                <a:r>
                  <a:rPr lang="en-US" altLang="zh-CN" sz="1100" dirty="0"/>
                  <a:t>-classic(</a:t>
                </a:r>
                <a:r>
                  <a:rPr lang="zh-CN" altLang="en-US" sz="1100" dirty="0"/>
                  <a:t>默认的</a:t>
                </a:r>
                <a:r>
                  <a:rPr lang="en-US" altLang="zh-CN" sz="1100" dirty="0" err="1"/>
                  <a:t>logback</a:t>
                </a:r>
                <a:r>
                  <a:rPr lang="zh-CN" altLang="en-US" sz="1100" dirty="0"/>
                  <a:t>实现</a:t>
                </a:r>
                <a:r>
                  <a:rPr lang="en-US" altLang="zh-CN" sz="1100" dirty="0"/>
                  <a:t>) </a:t>
                </a:r>
                <a:r>
                  <a:rPr lang="zh-CN" altLang="en-US" sz="1100" dirty="0"/>
                  <a:t/>
                </a:r>
                <a:br>
                  <a:rPr lang="zh-CN" altLang="en-US" sz="1100" dirty="0"/>
                </a:br>
                <a:r>
                  <a:rPr lang="en-US" altLang="zh-CN" sz="1100" dirty="0"/>
                  <a:t>slf4j-jcl.jar(apache commons logging) </a:t>
                </a:r>
                <a:br>
                  <a:rPr lang="en-US" altLang="zh-CN" sz="1100" dirty="0"/>
                </a:br>
                <a:r>
                  <a:rPr lang="en-US" altLang="zh-CN" sz="1100" dirty="0" smtClean="0"/>
                  <a:t>slf4j-logjxx.jar(log4j </a:t>
                </a:r>
                <a:r>
                  <a:rPr lang="en-US" altLang="zh-CN" sz="1100" dirty="0" err="1" smtClean="0"/>
                  <a:t>x.x.x</a:t>
                </a:r>
                <a:r>
                  <a:rPr lang="en-US" altLang="zh-CN" sz="1100" dirty="0" smtClean="0"/>
                  <a:t>)</a:t>
                </a:r>
                <a:r>
                  <a:rPr lang="en-US" altLang="zh-CN" sz="1100" dirty="0"/>
                  <a:t> </a:t>
                </a:r>
                <a:br>
                  <a:rPr lang="en-US" altLang="zh-CN" sz="1100" dirty="0"/>
                </a:br>
                <a:r>
                  <a:rPr lang="en-US" altLang="zh-CN" sz="1100" dirty="0" smtClean="0"/>
                  <a:t>slf4j-jdkxx(</a:t>
                </a:r>
                <a:r>
                  <a:rPr lang="en-US" altLang="zh-CN" sz="1100" dirty="0" err="1" smtClean="0"/>
                  <a:t>java.util.logging</a:t>
                </a:r>
                <a:r>
                  <a:rPr lang="en-US" altLang="zh-CN" sz="1100" dirty="0"/>
                  <a:t>) </a:t>
                </a:r>
                <a:endPara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55" name="组 58"/>
          <p:cNvGrpSpPr/>
          <p:nvPr/>
        </p:nvGrpSpPr>
        <p:grpSpPr>
          <a:xfrm>
            <a:off x="665743" y="257008"/>
            <a:ext cx="3322055" cy="2177498"/>
            <a:chOff x="558799" y="977900"/>
            <a:chExt cx="3322055" cy="2177498"/>
          </a:xfrm>
        </p:grpSpPr>
        <p:sp>
          <p:nvSpPr>
            <p:cNvPr id="56" name="矩形 55"/>
            <p:cNvSpPr/>
            <p:nvPr/>
          </p:nvSpPr>
          <p:spPr>
            <a:xfrm>
              <a:off x="558799" y="977900"/>
              <a:ext cx="3322055" cy="21774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57" name="组 60"/>
            <p:cNvGrpSpPr/>
            <p:nvPr/>
          </p:nvGrpSpPr>
          <p:grpSpPr>
            <a:xfrm>
              <a:off x="796689" y="1159317"/>
              <a:ext cx="2967933" cy="1967601"/>
              <a:chOff x="5677009" y="952967"/>
              <a:chExt cx="2435563" cy="1967601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6236105" y="952967"/>
                <a:ext cx="106842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/>
                  <a:t>Slf4j+Log4J</a:t>
                </a:r>
                <a:r>
                  <a:rPr lang="zh-CN" altLang="en-US" sz="1400" dirty="0"/>
                  <a:t> </a:t>
                </a:r>
                <a:endParaRPr lang="zh-CN" altLang="en-US" sz="14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677009" y="1287813"/>
                <a:ext cx="2435563" cy="163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 </a:t>
                </a:r>
                <a:r>
                  <a:rPr lang="en-US" altLang="zh-CN" sz="1100" dirty="0" smtClean="0"/>
                  <a:t>slf4j-api-x.x.x.jar</a:t>
                </a:r>
                <a:r>
                  <a:rPr lang="en-US" altLang="zh-CN" sz="1100" dirty="0"/>
                  <a:t> 【slf4j</a:t>
                </a:r>
                <a:r>
                  <a:rPr lang="zh-CN" altLang="en-US" sz="1100" dirty="0"/>
                  <a:t>的抽象包，类似于接口</a:t>
                </a:r>
                <a:r>
                  <a:rPr lang="en-US" altLang="zh-CN" sz="1100" dirty="0"/>
                  <a:t>】</a:t>
                </a:r>
                <a:br>
                  <a:rPr lang="en-US" altLang="zh-CN" sz="1100" dirty="0"/>
                </a:br>
                <a:r>
                  <a:rPr lang="en-US" altLang="zh-CN" sz="1100" dirty="0"/>
                  <a:t>2. </a:t>
                </a:r>
                <a:r>
                  <a:rPr lang="en-US" altLang="zh-CN" sz="1100" dirty="0" smtClean="0"/>
                  <a:t>slf4j-log4jx-x.x.x.jar</a:t>
                </a:r>
                <a:r>
                  <a:rPr lang="en-US" altLang="zh-CN" sz="1100" dirty="0"/>
                  <a:t> 【</a:t>
                </a:r>
                <a:r>
                  <a:rPr lang="zh-CN" altLang="en-US" sz="1100" dirty="0"/>
                  <a:t>适配器包，告诉</a:t>
                </a:r>
                <a:r>
                  <a:rPr lang="en-US" altLang="zh-CN" sz="1100" dirty="0"/>
                  <a:t>slf4j</a:t>
                </a:r>
                <a:r>
                  <a:rPr lang="zh-CN" altLang="en-US" sz="1100" dirty="0"/>
                  <a:t>日志的具体实现组件是谁</a:t>
                </a:r>
                <a:r>
                  <a:rPr lang="en-US" altLang="zh-CN" sz="1100" dirty="0"/>
                  <a:t>】</a:t>
                </a:r>
                <a:br>
                  <a:rPr lang="en-US" altLang="zh-CN" sz="1100" dirty="0"/>
                </a:br>
                <a:r>
                  <a:rPr lang="en-US" altLang="zh-CN" sz="1100" dirty="0"/>
                  <a:t>3. </a:t>
                </a:r>
                <a:r>
                  <a:rPr lang="en-US" altLang="zh-CN" sz="1100" dirty="0" smtClean="0"/>
                  <a:t>log4j-x.x.x.jar</a:t>
                </a:r>
                <a:r>
                  <a:rPr lang="en-US" altLang="zh-CN" sz="1100" dirty="0"/>
                  <a:t> 【</a:t>
                </a:r>
                <a:r>
                  <a:rPr lang="zh-CN" altLang="en-US" sz="1100" dirty="0"/>
                  <a:t>日志实现包：</a:t>
                </a:r>
                <a:r>
                  <a:rPr lang="en-US" altLang="zh-CN" sz="1100" dirty="0"/>
                  <a:t>log4j】</a:t>
                </a:r>
                <a:br>
                  <a:rPr lang="en-US" altLang="zh-CN" sz="1100" dirty="0"/>
                </a:br>
                <a:r>
                  <a:rPr lang="en-US" altLang="zh-CN" sz="1100" dirty="0"/>
                  <a:t>4. log4j.properties(</a:t>
                </a:r>
                <a:r>
                  <a:rPr lang="zh-CN" altLang="en-US" sz="1100" dirty="0"/>
                  <a:t>也可以是 </a:t>
                </a:r>
                <a:r>
                  <a:rPr lang="en-US" altLang="zh-CN" sz="1100" dirty="0"/>
                  <a:t>log4j.xml</a:t>
                </a:r>
                <a:r>
                  <a:rPr lang="zh-CN" altLang="en-US" sz="1100" dirty="0"/>
                  <a:t>，本例中用 </a:t>
                </a:r>
                <a:r>
                  <a:rPr lang="en-US" altLang="zh-CN" sz="1100" dirty="0"/>
                  <a:t>log4j.propertes)【log4j</a:t>
                </a:r>
                <a:r>
                  <a:rPr lang="zh-CN" altLang="en-US" sz="1100" dirty="0"/>
                  <a:t>的配置文件</a:t>
                </a:r>
                <a:r>
                  <a:rPr lang="en-US" altLang="zh-CN" sz="1100" dirty="0"/>
                  <a:t>】</a:t>
                </a:r>
                <a:endPara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78" name="组 58"/>
          <p:cNvGrpSpPr/>
          <p:nvPr/>
        </p:nvGrpSpPr>
        <p:grpSpPr>
          <a:xfrm>
            <a:off x="7243234" y="257008"/>
            <a:ext cx="3322055" cy="2177498"/>
            <a:chOff x="558799" y="977900"/>
            <a:chExt cx="3322055" cy="2177498"/>
          </a:xfrm>
        </p:grpSpPr>
        <p:sp>
          <p:nvSpPr>
            <p:cNvPr id="79" name="矩形 78"/>
            <p:cNvSpPr/>
            <p:nvPr/>
          </p:nvSpPr>
          <p:spPr>
            <a:xfrm>
              <a:off x="558799" y="977900"/>
              <a:ext cx="3322055" cy="21774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80" name="组 60"/>
            <p:cNvGrpSpPr/>
            <p:nvPr/>
          </p:nvGrpSpPr>
          <p:grpSpPr>
            <a:xfrm>
              <a:off x="796689" y="1159317"/>
              <a:ext cx="2967933" cy="1747540"/>
              <a:chOff x="5677009" y="952967"/>
              <a:chExt cx="2435563" cy="1747540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6236105" y="952967"/>
                <a:ext cx="9671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/>
                  <a:t>SLF4J+JCL</a:t>
                </a:r>
                <a:r>
                  <a:rPr lang="zh-CN" altLang="en-US" sz="1400" dirty="0"/>
                  <a:t> </a:t>
                </a:r>
                <a:endParaRPr lang="zh-CN" altLang="en-US" sz="14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677009" y="1287813"/>
                <a:ext cx="2435563" cy="1412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slf4j-api-1.7.5.jar 【slf4j</a:t>
                </a:r>
                <a:r>
                  <a:rPr lang="zh-CN" altLang="en-US" sz="1100" dirty="0"/>
                  <a:t>的抽象包，类似于接口</a:t>
                </a:r>
                <a:r>
                  <a:rPr lang="en-US" altLang="zh-CN" sz="1100" dirty="0" smtClean="0"/>
                  <a:t>】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1100" dirty="0" smtClean="0"/>
                  <a:t>slf4j-jcl-1.6.0.jar</a:t>
                </a:r>
                <a:r>
                  <a:rPr lang="en-US" altLang="zh-CN" sz="1100" dirty="0"/>
                  <a:t> 【</a:t>
                </a:r>
                <a:r>
                  <a:rPr lang="zh-CN" altLang="en-US" sz="1100" dirty="0"/>
                  <a:t>适配器包，告诉</a:t>
                </a:r>
                <a:r>
                  <a:rPr lang="en-US" altLang="zh-CN" sz="1100" dirty="0"/>
                  <a:t>slf4j</a:t>
                </a:r>
                <a:r>
                  <a:rPr lang="zh-CN" altLang="en-US" sz="1100" dirty="0"/>
                  <a:t>日志的具体实现组件是谁</a:t>
                </a:r>
                <a:r>
                  <a:rPr lang="en-US" altLang="zh-CN" sz="1100" dirty="0"/>
                  <a:t>】</a:t>
                </a:r>
                <a:br>
                  <a:rPr lang="en-US" altLang="zh-CN" sz="1100" dirty="0"/>
                </a:br>
                <a:r>
                  <a:rPr lang="en-US" altLang="zh-CN" sz="1100" dirty="0" smtClean="0"/>
                  <a:t>Commons-logging-1.1.3.jar</a:t>
                </a:r>
                <a:r>
                  <a:rPr lang="en-US" altLang="zh-CN" sz="1100" dirty="0"/>
                  <a:t> 【</a:t>
                </a:r>
                <a:r>
                  <a:rPr lang="zh-CN" altLang="en-US" sz="1100" dirty="0"/>
                  <a:t>日志实现包：</a:t>
                </a:r>
                <a:r>
                  <a:rPr lang="en-US" altLang="zh-CN" sz="1100" dirty="0"/>
                  <a:t>apache</a:t>
                </a:r>
                <a:r>
                  <a:rPr lang="zh-CN" altLang="en-US" sz="1100" dirty="0"/>
                  <a:t>的</a:t>
                </a:r>
                <a:r>
                  <a:rPr lang="en-US" altLang="zh-CN" sz="1100" dirty="0"/>
                  <a:t>commons-logging】</a:t>
                </a:r>
                <a:endPara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" y="152400"/>
            <a:ext cx="4972050" cy="3276600"/>
          </a:xfrm>
          <a:prstGeom prst="rect">
            <a:avLst/>
          </a:prstGeom>
        </p:spPr>
      </p:pic>
      <p:grpSp>
        <p:nvGrpSpPr>
          <p:cNvPr id="5" name="组 63"/>
          <p:cNvGrpSpPr/>
          <p:nvPr/>
        </p:nvGrpSpPr>
        <p:grpSpPr>
          <a:xfrm>
            <a:off x="208407" y="3868368"/>
            <a:ext cx="5733269" cy="2788463"/>
            <a:chOff x="-305230" y="977900"/>
            <a:chExt cx="4196544" cy="2511660"/>
          </a:xfrm>
        </p:grpSpPr>
        <p:sp>
          <p:nvSpPr>
            <p:cNvPr id="7" name="矩形 6"/>
            <p:cNvSpPr/>
            <p:nvPr/>
          </p:nvSpPr>
          <p:spPr>
            <a:xfrm>
              <a:off x="-305230" y="977900"/>
              <a:ext cx="4196544" cy="25116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8" name="组 65"/>
            <p:cNvGrpSpPr/>
            <p:nvPr/>
          </p:nvGrpSpPr>
          <p:grpSpPr>
            <a:xfrm>
              <a:off x="-38120" y="1150307"/>
              <a:ext cx="3649131" cy="2133110"/>
              <a:chOff x="4991941" y="943957"/>
              <a:chExt cx="2994571" cy="213311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5084027" y="943957"/>
                <a:ext cx="28212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b="1" dirty="0"/>
                  <a:t>将所有使用旧式日志</a:t>
                </a:r>
                <a:r>
                  <a:rPr lang="en-US" altLang="zh-CN" sz="1400" b="1" dirty="0"/>
                  <a:t>API</a:t>
                </a:r>
                <a:r>
                  <a:rPr lang="zh-CN" altLang="en-US" sz="1400" b="1" dirty="0"/>
                  <a:t>的</a:t>
                </a:r>
                <a:r>
                  <a:rPr lang="zh-CN" altLang="en-US" sz="1400" b="1" dirty="0" smtClean="0"/>
                  <a:t>第三</a:t>
                </a:r>
                <a:endParaRPr lang="en-US" altLang="zh-CN" sz="1400" b="1" dirty="0"/>
              </a:p>
              <a:p>
                <a:pPr algn="ctr"/>
                <a:r>
                  <a:rPr lang="zh-CN" altLang="en-US" sz="1400" b="1" dirty="0" smtClean="0"/>
                  <a:t>方</a:t>
                </a:r>
                <a:r>
                  <a:rPr lang="zh-CN" altLang="en-US" sz="1400" b="1" dirty="0"/>
                  <a:t>类库或旧代码的日志调用转到</a:t>
                </a:r>
                <a:r>
                  <a:rPr lang="en-US" altLang="zh-CN" sz="1400" b="1" dirty="0" err="1"/>
                  <a:t>slfj</a:t>
                </a:r>
                <a:r>
                  <a:rPr lang="zh-CN" altLang="en-US" sz="1400" dirty="0"/>
                  <a:t> </a:t>
                </a:r>
                <a:endParaRPr lang="zh-CN" altLang="en-US" sz="14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Segoe UI"/>
                  <a:ea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941" y="1444312"/>
                <a:ext cx="2994571" cy="1632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100" dirty="0"/>
                  <a:t>jcl-over-slf4j.jar/jcl104-over-slf4j</a:t>
                </a:r>
                <a:r>
                  <a:rPr lang="zh-CN" altLang="en-US" sz="1100" dirty="0"/>
                  <a:t>：</a:t>
                </a:r>
                <a:r>
                  <a:rPr lang="en-US" altLang="zh-CN" sz="1100" dirty="0"/>
                  <a:t>apache commons logging 1.1.1/1.0.4</a:t>
                </a:r>
                <a:r>
                  <a:rPr lang="zh-CN" altLang="en-US" sz="1100" dirty="0"/>
                  <a:t>，直接替换即可。 </a:t>
                </a:r>
                <a:br>
                  <a:rPr lang="zh-CN" altLang="en-US" sz="1100" dirty="0"/>
                </a:br>
                <a:r>
                  <a:rPr lang="en-US" altLang="zh-CN" sz="1100" dirty="0"/>
                  <a:t>log4j-over-slf4j.jar</a:t>
                </a:r>
                <a:r>
                  <a:rPr lang="zh-CN" altLang="en-US" sz="1100" dirty="0"/>
                  <a:t>：</a:t>
                </a:r>
                <a:r>
                  <a:rPr lang="en-US" altLang="zh-CN" sz="1100" dirty="0"/>
                  <a:t>log4j</a:t>
                </a:r>
                <a:r>
                  <a:rPr lang="zh-CN" altLang="en-US" sz="1100" dirty="0"/>
                  <a:t>，直接替换即可。 </a:t>
                </a:r>
                <a:br>
                  <a:rPr lang="zh-CN" altLang="en-US" sz="1100" dirty="0"/>
                </a:br>
                <a:r>
                  <a:rPr lang="en-US" altLang="zh-CN" sz="1100" dirty="0"/>
                  <a:t>jul-to-slf4j</a:t>
                </a:r>
                <a:r>
                  <a:rPr lang="zh-CN" altLang="en-US" sz="1100" dirty="0"/>
                  <a:t>：</a:t>
                </a:r>
                <a:r>
                  <a:rPr lang="en-US" altLang="zh-CN" sz="1100" dirty="0" err="1"/>
                  <a:t>jdk</a:t>
                </a:r>
                <a:r>
                  <a:rPr lang="en-US" altLang="zh-CN" sz="1100" dirty="0"/>
                  <a:t> logging</a:t>
                </a:r>
                <a:r>
                  <a:rPr lang="zh-CN" altLang="en-US" sz="1100" dirty="0"/>
                  <a:t>，需要在程序开始时调用</a:t>
                </a:r>
                <a:r>
                  <a:rPr lang="en-US" altLang="zh-CN" sz="1100" dirty="0"/>
                  <a:t>SLF4JBridgeHandler.install()</a:t>
                </a:r>
                <a:r>
                  <a:rPr lang="zh-CN" altLang="en-US" sz="1100" dirty="0"/>
                  <a:t>来注册</a:t>
                </a:r>
                <a:r>
                  <a:rPr lang="en-US" altLang="zh-CN" sz="1100" dirty="0"/>
                  <a:t>listener</a:t>
                </a:r>
                <a:r>
                  <a:rPr lang="zh-CN" altLang="en-US" sz="1100" dirty="0"/>
                  <a:t>参考</a:t>
                </a:r>
                <a:r>
                  <a:rPr lang="en-US" altLang="zh-CN" sz="1100" dirty="0"/>
                  <a:t>JulOverSlf4jProcessor</a:t>
                </a:r>
                <a:r>
                  <a:rPr lang="zh-CN" altLang="en-US" sz="1100" dirty="0"/>
                  <a:t>，可在</a:t>
                </a:r>
                <a:r>
                  <a:rPr lang="en-US" altLang="zh-CN" sz="1100" dirty="0"/>
                  <a:t>applicationContext.xml</a:t>
                </a:r>
                <a:r>
                  <a:rPr lang="zh-CN" altLang="en-US" sz="1100" dirty="0"/>
                  <a:t>中定义该</a:t>
                </a:r>
                <a:r>
                  <a:rPr lang="en-US" altLang="zh-CN" sz="1100" dirty="0"/>
                  <a:t>bean</a:t>
                </a:r>
                <a:r>
                  <a:rPr lang="zh-CN" altLang="en-US" sz="1100" dirty="0"/>
                  <a:t>来实现初始化。注意原有的</a:t>
                </a:r>
                <a:r>
                  <a:rPr lang="en-US" altLang="zh-CN" sz="1100" dirty="0"/>
                  <a:t>log4j.properites</a:t>
                </a:r>
                <a:r>
                  <a:rPr lang="zh-CN" altLang="en-US" sz="1100" dirty="0"/>
                  <a:t>将失效，</a:t>
                </a:r>
                <a:r>
                  <a:rPr lang="en-US" altLang="zh-CN" sz="1100" dirty="0" err="1"/>
                  <a:t>logback</a:t>
                </a:r>
                <a:r>
                  <a:rPr lang="zh-CN" altLang="en-US" sz="1100" dirty="0"/>
                  <a:t>网站上提供转换器，支持从</a:t>
                </a:r>
                <a:r>
                  <a:rPr lang="en-US" altLang="zh-CN" sz="1100" dirty="0"/>
                  <a:t>log4j.properties </a:t>
                </a:r>
                <a:r>
                  <a:rPr lang="zh-CN" altLang="en-US" sz="1100" dirty="0"/>
                  <a:t>转换到</a:t>
                </a:r>
                <a:r>
                  <a:rPr lang="en-US" altLang="zh-CN" sz="1100" dirty="0"/>
                  <a:t>logback.xml </a:t>
                </a:r>
                <a:r>
                  <a:rPr lang="zh-CN" altLang="en-US" sz="1100" dirty="0"/>
                  <a:t>。 </a:t>
                </a:r>
                <a:endParaRPr lang="zh-CN" altLang="en-US" sz="1100" dirty="0">
                  <a:solidFill>
                    <a:srgbClr val="FFFFFF">
                      <a:lumMod val="50000"/>
                    </a:srgbClr>
                  </a:solidFill>
                  <a:latin typeface="微软雅黑" charset="0"/>
                  <a:ea typeface="微软雅黑" charset="0"/>
                </a:endParaRPr>
              </a:p>
            </p:txBody>
          </p:sp>
        </p:grpSp>
      </p:grpSp>
      <p:grpSp>
        <p:nvGrpSpPr>
          <p:cNvPr id="11" name="组 63"/>
          <p:cNvGrpSpPr/>
          <p:nvPr/>
        </p:nvGrpSpPr>
        <p:grpSpPr>
          <a:xfrm>
            <a:off x="5180457" y="1723372"/>
            <a:ext cx="5179676" cy="2058654"/>
            <a:chOff x="-305230" y="977900"/>
            <a:chExt cx="4196544" cy="2511660"/>
          </a:xfrm>
        </p:grpSpPr>
        <p:sp>
          <p:nvSpPr>
            <p:cNvPr id="12" name="矩形 11"/>
            <p:cNvSpPr/>
            <p:nvPr/>
          </p:nvSpPr>
          <p:spPr>
            <a:xfrm>
              <a:off x="-305230" y="977900"/>
              <a:ext cx="4196544" cy="25116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45" y="1186511"/>
              <a:ext cx="3649131" cy="21403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/>
                <a:t>具体的原理是什么呢？ 以</a:t>
              </a:r>
              <a:r>
                <a:rPr lang="en-US" altLang="zh-CN" sz="1200" dirty="0" err="1"/>
                <a:t>LogFactory.getLog</a:t>
              </a:r>
              <a:r>
                <a:rPr lang="en-US" altLang="zh-CN" sz="1200" dirty="0"/>
                <a:t>("</a:t>
              </a:r>
              <a:r>
                <a:rPr lang="en-US" altLang="zh-CN" sz="1200" dirty="0" err="1"/>
                <a:t>loggerName</a:t>
              </a:r>
              <a:r>
                <a:rPr lang="en-US" altLang="zh-CN" sz="1200" dirty="0"/>
                <a:t>")</a:t>
              </a:r>
              <a:r>
                <a:rPr lang="zh-CN" altLang="en-US" sz="1200" dirty="0"/>
                <a:t>为例：</a:t>
              </a:r>
            </a:p>
            <a:p>
              <a:r>
                <a:rPr lang="en-US" altLang="zh-CN" sz="1200" dirty="0"/>
                <a:t>1</a:t>
              </a:r>
              <a:r>
                <a:rPr lang="zh-CN" altLang="en-US" sz="1200" dirty="0"/>
                <a:t>、</a:t>
              </a:r>
              <a:r>
                <a:rPr lang="en-US" altLang="zh-CN" sz="1200" dirty="0" err="1"/>
                <a:t>org.apache.commons.logging.LogFactory</a:t>
              </a:r>
              <a:r>
                <a:rPr lang="zh-CN" altLang="en-US" sz="1200" dirty="0"/>
                <a:t>类被</a:t>
              </a:r>
              <a:r>
                <a:rPr lang="en-US" altLang="zh-CN" sz="1200" dirty="0"/>
                <a:t>jcl-over-slf4j</a:t>
              </a:r>
              <a:r>
                <a:rPr lang="zh-CN" altLang="en-US" sz="1200" dirty="0"/>
                <a:t>包里面的同包同名类替换掉了。</a:t>
              </a:r>
            </a:p>
            <a:p>
              <a:r>
                <a:rPr lang="en-US" altLang="zh-CN" sz="1200" dirty="0"/>
                <a:t>2</a:t>
              </a:r>
              <a:r>
                <a:rPr lang="zh-CN" altLang="en-US" sz="1200" dirty="0"/>
                <a:t>、获取到的日志工厂是一个</a:t>
              </a:r>
              <a:r>
                <a:rPr lang="en-US" altLang="zh-CN" sz="1200" dirty="0"/>
                <a:t>SLF4jLogFactory ,</a:t>
              </a:r>
              <a:r>
                <a:rPr lang="zh-CN" altLang="en-US" sz="1200" dirty="0"/>
                <a:t>这个日志工厂在获取</a:t>
              </a:r>
              <a:r>
                <a:rPr lang="en-US" altLang="zh-CN" sz="1200" dirty="0" err="1"/>
                <a:t>org.apache.commons.logging.Log</a:t>
              </a:r>
              <a:r>
                <a:rPr lang="en-US" altLang="zh-CN" sz="1200" dirty="0"/>
                <a:t> </a:t>
              </a:r>
              <a:r>
                <a:rPr lang="zh-CN" altLang="en-US" sz="1200" dirty="0"/>
                <a:t>实例的时候，先基于前面描述的</a:t>
              </a:r>
              <a:r>
                <a:rPr lang="en-US" altLang="zh-CN" sz="1200" dirty="0"/>
                <a:t>slf4j</a:t>
              </a:r>
              <a:r>
                <a:rPr lang="zh-CN" altLang="en-US" sz="1200" dirty="0"/>
                <a:t>静态绑定机制，拿到了一个</a:t>
              </a:r>
              <a:r>
                <a:rPr lang="en-US" altLang="zh-CN" sz="1200" dirty="0"/>
                <a:t>org.slf4j.Logger</a:t>
              </a:r>
              <a:r>
                <a:rPr lang="zh-CN" altLang="en-US" sz="1200" dirty="0"/>
                <a:t>，然后用一个适配器类做接口转换，把</a:t>
              </a:r>
              <a:r>
                <a:rPr lang="en-US" altLang="zh-CN" sz="1200" dirty="0"/>
                <a:t>slf4j</a:t>
              </a:r>
              <a:r>
                <a:rPr lang="zh-CN" altLang="en-US" sz="1200" dirty="0"/>
                <a:t>的日志转换成</a:t>
              </a:r>
              <a:r>
                <a:rPr lang="en-US" altLang="zh-CN" sz="1200" dirty="0"/>
                <a:t>commons-logging</a:t>
              </a:r>
              <a:r>
                <a:rPr lang="zh-CN" altLang="en-US" sz="1200" dirty="0"/>
                <a:t>的日志器。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482187" y="4167324"/>
            <a:ext cx="1846774" cy="455476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总体概述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482186" y="4622800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332184" y="3976958"/>
            <a:ext cx="1846774" cy="644469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</a:rPr>
              <a:t>Java Logging API</a:t>
            </a:r>
            <a:endParaRPr lang="zh-CN" altLang="en-US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332184" y="462142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5182181" y="4165951"/>
            <a:ext cx="1846774" cy="455476"/>
          </a:xfrm>
        </p:spPr>
        <p:txBody>
          <a:bodyPr/>
          <a:lstStyle/>
          <a:p>
            <a:r>
              <a:rPr kumimoji="1" lang="en-US" altLang="zh-CN" dirty="0"/>
              <a:t>Log4J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182181" y="462142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8882175" y="4167324"/>
            <a:ext cx="1846774" cy="455476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  <a:latin typeface="Segoe UI"/>
                <a:ea typeface="微软雅黑" charset="0"/>
              </a:rPr>
              <a:t>slf4j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8878148" y="4622800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7032178" y="4165951"/>
            <a:ext cx="1846774" cy="455476"/>
          </a:xfrm>
        </p:spPr>
        <p:txBody>
          <a:bodyPr/>
          <a:lstStyle/>
          <a:p>
            <a:r>
              <a:rPr kumimoji="1" lang="en-US" altLang="zh-CN" dirty="0"/>
              <a:t>Log4J</a:t>
            </a:r>
            <a:r>
              <a:rPr kumimoji="1" lang="zh-CN" altLang="en-US" dirty="0"/>
              <a:t>配置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032178" y="462142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62501" y="501477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23051" y="501477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3601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45975" y="501477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308349" y="5014774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948960" y="3669184"/>
            <a:ext cx="2294080" cy="975968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kern="0" dirty="0" smtClean="0">
                <a:latin typeface="Segoe UI"/>
                <a:ea typeface="微软雅黑"/>
                <a:cs typeface=""/>
              </a:rPr>
              <a:t>报告人</a:t>
            </a:r>
            <a:endParaRPr lang="en-US" altLang="zh-CN" sz="2400" kern="0" dirty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kern="0" dirty="0" smtClean="0">
              <a:latin typeface="Segoe UI"/>
              <a:ea typeface="微软雅黑"/>
              <a:cs typeface="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1800" kern="0" dirty="0" smtClean="0">
                <a:latin typeface="Segoe UI"/>
                <a:ea typeface="微软雅黑"/>
                <a:cs typeface=""/>
              </a:rPr>
              <a:t>付鑫峰</a:t>
            </a:r>
            <a:endParaRPr lang="en-US" altLang="zh-CN" sz="1800" kern="0" dirty="0">
              <a:latin typeface="Segoe UI"/>
              <a:ea typeface="微软雅黑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总体概述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91456" y="1560576"/>
            <a:ext cx="2852063" cy="1969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程序员调试程序一般有两个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办法：打断点和输出日志，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而输出日志的结果更加直观，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下面将就</a:t>
            </a: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日志的相关知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识进行讲解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8674608" y="4224528"/>
            <a:ext cx="2646878" cy="120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注：编码之前需先确保代码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风格为</a:t>
            </a:r>
            <a:r>
              <a:rPr lang="en-US" altLang="zh-CN" sz="16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UTF-8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，不然输出</a:t>
            </a:r>
            <a:endParaRPr lang="en-US" altLang="zh-CN" sz="16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</a:t>
            </a:r>
            <a:r>
              <a:rPr lang="zh-CN" altLang="en-US" sz="16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可能出现乱码情况！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1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069024" y="869168"/>
            <a:ext cx="2713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Segoe UI"/>
                <a:ea typeface="微软雅黑"/>
              </a:rPr>
              <a:t>Java</a:t>
            </a:r>
            <a:r>
              <a:rPr lang="zh-CN" altLang="en-US" sz="2800" b="1" dirty="0" smtClean="0">
                <a:solidFill>
                  <a:srgbClr val="000000"/>
                </a:solidFill>
                <a:latin typeface="Segoe UI"/>
                <a:ea typeface="微软雅黑"/>
              </a:rPr>
              <a:t>日志库分类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5188751" y="2168217"/>
            <a:ext cx="515028" cy="515938"/>
            <a:chOff x="5188751" y="2168217"/>
            <a:chExt cx="515028" cy="515938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5188751" y="2168217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29" name="Freeform 6"/>
            <p:cNvSpPr>
              <a:spLocks noEditPoints="1"/>
            </p:cNvSpPr>
            <p:nvPr/>
          </p:nvSpPr>
          <p:spPr bwMode="auto">
            <a:xfrm>
              <a:off x="5307044" y="2297429"/>
              <a:ext cx="278443" cy="279353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0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5188751" y="4333602"/>
            <a:ext cx="515028" cy="515938"/>
            <a:chOff x="5188751" y="4333602"/>
            <a:chExt cx="515028" cy="515938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5188751" y="4333602"/>
              <a:ext cx="515028" cy="51593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5" name="Freeform 26"/>
            <p:cNvSpPr>
              <a:spLocks noEditPoints="1"/>
            </p:cNvSpPr>
            <p:nvPr/>
          </p:nvSpPr>
          <p:spPr bwMode="auto">
            <a:xfrm>
              <a:off x="5287935" y="4432786"/>
              <a:ext cx="317570" cy="317570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grpSp>
        <p:nvGrpSpPr>
          <p:cNvPr id="36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635786" y="2821913"/>
            <a:ext cx="1635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Segoe UI"/>
                <a:ea typeface="微软雅黑"/>
              </a:rPr>
              <a:t>Java Logging API</a:t>
            </a:r>
            <a:endParaRPr lang="zh-CN" altLang="en-US" sz="1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49061" y="3066437"/>
            <a:ext cx="2594406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自带的日志库，操作相对简单，但功能不全，目前应用不算太广泛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90472" y="2833223"/>
            <a:ext cx="678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Segoe UI"/>
                <a:ea typeface="微软雅黑"/>
              </a:rPr>
              <a:t>Log4J</a:t>
            </a:r>
            <a:endParaRPr lang="zh-CN" altLang="en-US" sz="1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841247" y="3066437"/>
            <a:ext cx="2594406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目前比较常用的</a:t>
            </a:r>
            <a:r>
              <a:rPr lang="zh-CN" altLang="en-US" sz="1100" dirty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日志</a:t>
            </a:r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库，相对于</a:t>
            </a:r>
            <a:r>
              <a:rPr lang="en-US" altLang="zh-CN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slfj4j</a:t>
            </a:r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而言只能输出纯字符串</a:t>
            </a:r>
            <a:r>
              <a:rPr lang="en-US" altLang="zh-CN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log</a:t>
            </a:r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，无法表示指定参量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37525" y="4981693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000000"/>
                </a:solidFill>
                <a:latin typeface="Segoe UI"/>
                <a:ea typeface="微软雅黑"/>
              </a:rPr>
              <a:t>slfj4J</a:t>
            </a:r>
            <a:endParaRPr lang="zh-CN" altLang="en-US" sz="1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49061" y="5234766"/>
            <a:ext cx="2594406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功能较为强大，以</a:t>
            </a:r>
            <a:r>
              <a:rPr lang="en-US" altLang="zh-CN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Java Logging API </a:t>
            </a:r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Log4J</a:t>
            </a:r>
            <a:r>
              <a:rPr lang="zh-CN" altLang="en-US" sz="1100" dirty="0" smtClean="0">
                <a:solidFill>
                  <a:srgbClr val="FFFFFF">
                    <a:lumMod val="50000"/>
                  </a:srgbClr>
                </a:solidFill>
                <a:latin typeface="微软雅黑" charset="0"/>
                <a:ea typeface="微软雅黑" charset="0"/>
              </a:rPr>
              <a:t>为基础</a:t>
            </a:r>
            <a:endParaRPr lang="zh-CN" altLang="en-US" sz="1100" dirty="0">
              <a:solidFill>
                <a:srgbClr val="FFFFFF">
                  <a:lumMod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97276" y="5013434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000000"/>
                </a:solidFill>
                <a:latin typeface="Segoe UI"/>
                <a:ea typeface="微软雅黑"/>
              </a:rPr>
              <a:t>其他日志库</a:t>
            </a:r>
            <a:endParaRPr lang="zh-CN" altLang="en-US" sz="14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/>
              </a:rPr>
              <a:t>Java Logging API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00"/>
                </a:solidFill>
                <a:latin typeface="Segoe UI"/>
                <a:ea typeface="微软雅黑"/>
              </a:rPr>
              <a:t>Java Logging </a:t>
            </a:r>
            <a:r>
              <a:rPr lang="en-US" altLang="zh-CN" sz="1800" dirty="0" smtClean="0">
                <a:solidFill>
                  <a:srgbClr val="000000"/>
                </a:solidFill>
                <a:latin typeface="Segoe UI"/>
                <a:ea typeface="微软雅黑"/>
              </a:rPr>
              <a:t>API DEMO</a:t>
            </a:r>
            <a:endParaRPr lang="zh-CN" altLang="en-US" sz="1800" dirty="0">
              <a:solidFill>
                <a:srgbClr val="000000"/>
              </a:solidFill>
              <a:latin typeface="Segoe UI"/>
              <a:ea typeface="微软雅黑"/>
            </a:endParaRPr>
          </a:p>
          <a:p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" y="609600"/>
            <a:ext cx="6010275" cy="3257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04" y="5044058"/>
            <a:ext cx="5048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/>
              <a:t>Log4J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1800" dirty="0" smtClean="0"/>
              <a:t>Log4J</a:t>
            </a:r>
            <a:r>
              <a:rPr kumimoji="1" lang="zh-CN" altLang="en-US" sz="1800" dirty="0"/>
              <a:t>基础</a:t>
            </a:r>
            <a:r>
              <a:rPr kumimoji="1" lang="zh-CN" altLang="en-US" sz="1800" dirty="0" smtClean="0"/>
              <a:t>知识与</a:t>
            </a:r>
            <a:r>
              <a:rPr kumimoji="1" lang="en-US" altLang="zh-CN" sz="1800" dirty="0" smtClean="0"/>
              <a:t>DEMO</a:t>
            </a:r>
            <a:endParaRPr kumimoji="1" lang="zh-CN" altLang="en-US" sz="1800" dirty="0"/>
          </a:p>
        </p:txBody>
      </p:sp>
      <p:grpSp>
        <p:nvGrpSpPr>
          <p:cNvPr id="100" name="组 99"/>
          <p:cNvGrpSpPr/>
          <p:nvPr/>
        </p:nvGrpSpPr>
        <p:grpSpPr>
          <a:xfrm>
            <a:off x="961594" y="890846"/>
            <a:ext cx="2300757" cy="509896"/>
            <a:chOff x="910794" y="928946"/>
            <a:chExt cx="2300757" cy="509896"/>
          </a:xfrm>
        </p:grpSpPr>
        <p:sp>
          <p:nvSpPr>
            <p:cNvPr id="69" name="矩形 68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554165" y="95284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配置方式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10421" y="1442930"/>
            <a:ext cx="655031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程序配置；</a:t>
            </a:r>
            <a:endParaRPr lang="en-US" altLang="zh-CN" sz="1200" dirty="0" smtClean="0">
              <a:solidFill>
                <a:srgbClr val="2525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文件</a:t>
            </a:r>
            <a:r>
              <a:rPr lang="zh-CN" altLang="en-US" sz="1200" dirty="0">
                <a:solidFill>
                  <a:srgbClr val="2525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03" name="组 102"/>
          <p:cNvGrpSpPr/>
          <p:nvPr/>
        </p:nvGrpSpPr>
        <p:grpSpPr>
          <a:xfrm>
            <a:off x="961594" y="2175887"/>
            <a:ext cx="2300757" cy="509896"/>
            <a:chOff x="910794" y="928946"/>
            <a:chExt cx="2300757" cy="509896"/>
          </a:xfrm>
        </p:grpSpPr>
        <p:sp>
          <p:nvSpPr>
            <p:cNvPr id="106" name="矩形 105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04" name="矩形 103"/>
          <p:cNvSpPr/>
          <p:nvPr/>
        </p:nvSpPr>
        <p:spPr>
          <a:xfrm>
            <a:off x="1554165" y="226612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主要单元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0421" y="2727971"/>
            <a:ext cx="655031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/>
              <a:t>Logger</a:t>
            </a:r>
            <a:r>
              <a:rPr lang="zh-CN" altLang="en-US" sz="1200" dirty="0" smtClean="0"/>
              <a:t>：进行记录的主要类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 err="1" smtClean="0"/>
              <a:t>Appender</a:t>
            </a:r>
            <a:r>
              <a:rPr lang="zh-CN" altLang="en-US" sz="1200" dirty="0" smtClean="0"/>
              <a:t>：记录的方式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 smtClean="0"/>
              <a:t>Layout</a:t>
            </a:r>
            <a:r>
              <a:rPr lang="zh-CN" altLang="en-US" sz="1200" dirty="0" smtClean="0"/>
              <a:t>：记录的格式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112" name="组 111"/>
          <p:cNvGrpSpPr/>
          <p:nvPr/>
        </p:nvGrpSpPr>
        <p:grpSpPr>
          <a:xfrm>
            <a:off x="947910" y="3511335"/>
            <a:ext cx="2300757" cy="509896"/>
            <a:chOff x="910794" y="928946"/>
            <a:chExt cx="2300757" cy="509896"/>
          </a:xfrm>
        </p:grpSpPr>
        <p:sp>
          <p:nvSpPr>
            <p:cNvPr id="115" name="矩形 114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538659" y="36121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Segoe UI"/>
                <a:ea typeface="微软雅黑"/>
              </a:rPr>
              <a:t>日志级别</a:t>
            </a:r>
            <a:endParaRPr lang="zh-CN" altLang="en-US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0482" y="4075640"/>
            <a:ext cx="4900446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/>
              <a:t>Debug</a:t>
            </a:r>
            <a:r>
              <a:rPr lang="zh-CN" altLang="en-US" sz="1200" dirty="0" smtClean="0"/>
              <a:t>：调试，一般就</a:t>
            </a:r>
            <a:r>
              <a:rPr lang="zh-CN" altLang="en-US" sz="1200" dirty="0"/>
              <a:t>将</a:t>
            </a:r>
            <a:r>
              <a:rPr lang="zh-CN" altLang="en-US" sz="1200" dirty="0" smtClean="0"/>
              <a:t>这个</a:t>
            </a:r>
            <a:r>
              <a:rPr lang="zh-CN" altLang="en-US" sz="1200" dirty="0"/>
              <a:t>作为最低级别，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 smtClean="0"/>
              <a:t>Info</a:t>
            </a:r>
            <a:r>
              <a:rPr lang="zh-CN" altLang="en-US" sz="1200" dirty="0" smtClean="0"/>
              <a:t>：</a:t>
            </a:r>
            <a:r>
              <a:rPr lang="zh-CN" altLang="en-US" sz="1200" dirty="0"/>
              <a:t>输出一下你感兴趣的或者重要的信息，这个用的最多了。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 smtClean="0"/>
              <a:t>Warn</a:t>
            </a:r>
            <a:r>
              <a:rPr lang="zh-CN" altLang="en-US" sz="1200" dirty="0" smtClean="0"/>
              <a:t>：</a:t>
            </a:r>
            <a:r>
              <a:rPr lang="zh-CN" altLang="en-US" sz="1200" dirty="0"/>
              <a:t>有些信息不是错误信息，但是也要给程序员的一些</a:t>
            </a:r>
            <a:r>
              <a:rPr lang="zh-CN" altLang="en-US" sz="1200" dirty="0" smtClean="0"/>
              <a:t>提示。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 smtClean="0"/>
              <a:t>Error</a:t>
            </a:r>
            <a:r>
              <a:rPr lang="zh-CN" altLang="en-US" sz="1200" dirty="0" smtClean="0"/>
              <a:t>：</a:t>
            </a:r>
            <a:r>
              <a:rPr lang="zh-CN" altLang="en-US" sz="1200" dirty="0"/>
              <a:t>错误信息。用的也比较多。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 smtClean="0"/>
              <a:t>Fatal</a:t>
            </a:r>
            <a:r>
              <a:rPr lang="zh-CN" altLang="en-US" sz="1200" dirty="0" smtClean="0"/>
              <a:t>：</a:t>
            </a:r>
            <a:r>
              <a:rPr lang="zh-CN" altLang="en-US" sz="1200" dirty="0"/>
              <a:t>级别比较高了。重大错误，这种级别你可以直接停止程序</a:t>
            </a:r>
            <a:r>
              <a:rPr lang="zh-CN" altLang="en-US" sz="1200" dirty="0" smtClean="0"/>
              <a:t>了。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 smtClean="0"/>
              <a:t>All</a:t>
            </a:r>
            <a:r>
              <a:rPr lang="zh-CN" altLang="en-US" sz="1200" dirty="0" smtClean="0"/>
              <a:t>：与下边的</a:t>
            </a:r>
            <a:r>
              <a:rPr lang="en-US" altLang="zh-CN" sz="1200" dirty="0" smtClean="0"/>
              <a:t>off</a:t>
            </a:r>
            <a:r>
              <a:rPr lang="zh-CN" altLang="en-US" sz="1200" dirty="0" smtClean="0"/>
              <a:t>基本不会被使用</a:t>
            </a:r>
            <a:endParaRPr lang="en-US" altLang="zh-CN" sz="1200" dirty="0"/>
          </a:p>
          <a:p>
            <a:pPr>
              <a:lnSpc>
                <a:spcPct val="130000"/>
              </a:lnSpc>
            </a:pPr>
            <a:r>
              <a:rPr lang="en-US" altLang="zh-CN" sz="1200" dirty="0" smtClean="0"/>
              <a:t>Off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37" name="组 102"/>
          <p:cNvGrpSpPr/>
          <p:nvPr/>
        </p:nvGrpSpPr>
        <p:grpSpPr>
          <a:xfrm>
            <a:off x="4885142" y="1002950"/>
            <a:ext cx="2832394" cy="2508385"/>
            <a:chOff x="910794" y="928946"/>
            <a:chExt cx="2300757" cy="509896"/>
          </a:xfrm>
        </p:grpSpPr>
        <p:sp>
          <p:nvSpPr>
            <p:cNvPr id="38" name="矩形 37"/>
            <p:cNvSpPr/>
            <p:nvPr/>
          </p:nvSpPr>
          <p:spPr>
            <a:xfrm>
              <a:off x="923286" y="953484"/>
              <a:ext cx="2268157" cy="47100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10794" y="928946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910794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172663" y="1399954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172000" y="934040"/>
              <a:ext cx="38888" cy="388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Segoe UI"/>
                <a:ea typeface="微软雅黑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81251" y="1343114"/>
            <a:ext cx="2060621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dirty="0"/>
              <a:t>最常用的应该是</a:t>
            </a:r>
            <a:r>
              <a:rPr lang="en-US" altLang="zh-CN" sz="1400" dirty="0" smtClean="0"/>
              <a:t>debug()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info()</a:t>
            </a:r>
            <a:r>
              <a:rPr lang="zh-CN" altLang="en-US" sz="1400" dirty="0" smtClean="0"/>
              <a:t>；</a:t>
            </a:r>
            <a:r>
              <a:rPr lang="zh-CN" altLang="en-US" sz="1400" dirty="0"/>
              <a:t>而</a:t>
            </a:r>
            <a:r>
              <a:rPr lang="en-US" altLang="zh-CN" sz="1400" dirty="0" smtClean="0"/>
              <a:t>warn()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error()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fatal()</a:t>
            </a:r>
            <a:r>
              <a:rPr lang="zh-CN" altLang="en-US" sz="1400" dirty="0" smtClean="0"/>
              <a:t>仅</a:t>
            </a:r>
            <a:r>
              <a:rPr lang="zh-CN" altLang="en-US" sz="1400" dirty="0"/>
              <a:t>在相应事件发生后才使用</a:t>
            </a:r>
            <a:endParaRPr lang="zh-CN" altLang="en-US" sz="1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787</Words>
  <Application>Microsoft Office PowerPoint</Application>
  <PresentationFormat>宽屏</PresentationFormat>
  <Paragraphs>157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Microsoft YaHei</vt:lpstr>
      <vt:lpstr>Microsoft YaHei</vt:lpstr>
      <vt:lpstr>Arial</vt:lpstr>
      <vt:lpstr>Century Gothic</vt:lpstr>
      <vt:lpstr>Segoe UI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Xinfeng Fu</cp:lastModifiedBy>
  <cp:revision>85</cp:revision>
  <dcterms:created xsi:type="dcterms:W3CDTF">2015-08-18T02:51:41Z</dcterms:created>
  <dcterms:modified xsi:type="dcterms:W3CDTF">2016-07-11T06:20:15Z</dcterms:modified>
  <cp:category/>
</cp:coreProperties>
</file>