
<file path=[Content_Types].xml><?xml version="1.0" encoding="utf-8"?>
<Types xmlns="http://schemas.openxmlformats.org/package/2006/content-types"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3" r:id="rId2"/>
    <p:sldId id="325" r:id="rId3"/>
    <p:sldId id="327" r:id="rId4"/>
    <p:sldId id="328" r:id="rId5"/>
    <p:sldId id="329" r:id="rId6"/>
    <p:sldId id="330" r:id="rId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6">
          <p15:clr>
            <a:srgbClr val="A4A3A4"/>
          </p15:clr>
        </p15:guide>
        <p15:guide id="2" pos="37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72" y="1038"/>
      </p:cViewPr>
      <p:guideLst>
        <p:guide orient="horz" pos="2226"/>
        <p:guide pos="379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2022-03-29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2022-03-29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2022-03-29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2727" y="1322962"/>
            <a:ext cx="10806546" cy="218700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第二次</a:t>
            </a:r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班会</a:t>
            </a:r>
            <a:r>
              <a:rPr lang="en-US" altLang="zh-CN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-</a:t>
            </a:r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“不惧风雨 永不言弃”主题班会</a:t>
            </a:r>
            <a:endParaRPr lang="zh-CN" altLang="en-US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组织人：严凯</a:t>
            </a:r>
            <a:endParaRPr lang="en-US" altLang="zh-CN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时间：</a:t>
            </a:r>
            <a:r>
              <a:rPr lang="en-US" altLang="zh-CN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2022.03.29</a:t>
            </a:r>
            <a:endParaRPr lang="en-US" altLang="zh-CN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班级：智能</a:t>
            </a:r>
            <a:r>
              <a:rPr lang="en-US" altLang="zh-CN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201/202</a:t>
            </a:r>
            <a:endParaRPr lang="zh-CN" altLang="en-US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416" y="280081"/>
            <a:ext cx="6987774" cy="2734310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73330" y="1246909"/>
            <a:ext cx="112887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1</a:t>
            </a:r>
            <a:r>
              <a:rPr lang="en-US" altLang="zh-CN" sz="32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. </a:t>
            </a:r>
            <a:r>
              <a:rPr lang="zh-CN" altLang="en-US" sz="32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我国女足勇夺亚洲杯冠军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2022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年</a:t>
            </a:r>
            <a:r>
              <a:rPr lang="en-US" altLang="zh-CN" dirty="0" smtClean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日至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6</a:t>
            </a:r>
            <a:r>
              <a:rPr lang="zh-CN" altLang="en-US" dirty="0"/>
              <a:t>日</a:t>
            </a:r>
            <a:endParaRPr lang="en-US" altLang="zh-CN" sz="32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32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2</a:t>
            </a:r>
            <a:r>
              <a:rPr lang="en-US" altLang="zh-CN" sz="32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.</a:t>
            </a:r>
            <a:r>
              <a:rPr lang="zh-CN" altLang="en-US" sz="32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北京冬奥会</a:t>
            </a:r>
            <a:r>
              <a:rPr lang="en-US" altLang="zh-CN" sz="32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9</a:t>
            </a:r>
            <a:r>
              <a:rPr lang="zh-CN" altLang="en-US" sz="32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金</a:t>
            </a:r>
            <a:r>
              <a:rPr lang="en-US" altLang="zh-CN" sz="32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4</a:t>
            </a:r>
            <a:r>
              <a:rPr lang="zh-CN" altLang="en-US" sz="32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银</a:t>
            </a:r>
            <a:r>
              <a:rPr lang="en-US" altLang="zh-CN" sz="32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2</a:t>
            </a:r>
            <a:r>
              <a:rPr lang="zh-CN" altLang="en-US" sz="32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铜</a:t>
            </a:r>
            <a:endParaRPr lang="en-US" altLang="zh-CN" sz="32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32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3</a:t>
            </a:r>
            <a:r>
              <a:rPr lang="en-US" altLang="zh-CN" sz="32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.</a:t>
            </a:r>
            <a:r>
              <a:rPr lang="zh-CN" altLang="en-US" sz="3200" dirty="0">
                <a:latin typeface="方正舒体" panose="02010601030101010101" pitchFamily="2" charset="-122"/>
                <a:ea typeface="方正舒体" panose="02010601030101010101" pitchFamily="2" charset="-122"/>
              </a:rPr>
              <a:t>残奥</a:t>
            </a:r>
            <a:r>
              <a:rPr lang="zh-CN" altLang="en-US" sz="32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会</a:t>
            </a:r>
            <a:endParaRPr lang="en-US" altLang="zh-CN" sz="32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32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4.</a:t>
            </a:r>
            <a:r>
              <a:rPr lang="zh-CN" altLang="en-US" sz="32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杭州亚运会  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2022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年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9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月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10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日 至 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2022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年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9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月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25</a:t>
            </a:r>
            <a:r>
              <a:rPr lang="zh-CN" alt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日</a:t>
            </a:r>
            <a:endParaRPr lang="en-US" altLang="zh-CN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altLang="zh-CN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altLang="zh-CN" dirty="0" smtClean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7233" y="2462669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2022</a:t>
            </a:r>
            <a:r>
              <a:rPr lang="zh-CN" alt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年</a:t>
            </a:r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月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4</a:t>
            </a:r>
            <a:r>
              <a:rPr lang="zh-CN" alt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日 至 </a:t>
            </a:r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2022</a:t>
            </a:r>
            <a:r>
              <a:rPr lang="zh-CN" alt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年 </a:t>
            </a:r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月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13</a:t>
            </a:r>
            <a:r>
              <a:rPr lang="zh-CN" alt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日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08558" y="1908628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2022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年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月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日 至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2022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年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月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20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日</a:t>
            </a:r>
            <a:endParaRPr lang="zh-CN" alt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8775" y="1866680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2022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年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日，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2022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年亚洲杯决赛在印度帕德尔体育场进行，中国女足与韩国女足酣然对决，上半场比赛结果我们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比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落后于对手，情形十分不妙。女足教练水庆霞紧皱眉头，在场边踱来踱去。经过中场调整，中国队做出了调整换人，被换上场的张琳艳状态极佳，很快改变了比赛的节奏与场面，第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66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分钟，张琳艳射门制造了点球，唐佳丽主罚入门，女足成功扳回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分，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分钟后， 唐佳丽助攻，张琳艳头球破门，将比分扳平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比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。此时场外的教练振臂一呼，激动地跳了起来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！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女足亚洲杯一共举办过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20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届，带上本届，中国队获得过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9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届冠军，上次夺冠是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2006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年战胜东道主澳大利亚而夺得冠军的。时隔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16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载，中国女足再次问鼎亚洲杯之巅，真可谓可喜可贺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！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本场比赛，中国女足再次上演了“铿锵玫瑰”的女足精神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不屈不挠，永不言败！上半场的劣势并没有阻挡我们奋进的步伐，经过我们的顽强拼搏，逆袭绝杀华丽上演！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7444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9548" y="1365234"/>
            <a:ext cx="11247702" cy="533053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首金：是在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号，短道速滑混合团体接力决赛中，中国代表队拿下了冠军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！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二金：是在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月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7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号，短道速滑男子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1000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米决赛任子威一举拿下了冠军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！</a:t>
            </a:r>
            <a:endParaRPr lang="en-US" altLang="zh-CN" sz="21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三金：是在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月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8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号，自由式滑雪女子大跳台决赛项目中，谷爱凌拿下了冠军！</a:t>
            </a:r>
            <a:endParaRPr lang="en-US" altLang="zh-CN" sz="21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四金：是在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月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12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号，速度滑冰男子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500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米决赛项目中，高亭宇拿下了冠军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！</a:t>
            </a:r>
            <a:endParaRPr lang="en-US" altLang="zh-CN" sz="21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五金：是在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月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14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号，自由式滑雪女子空中技巧决赛项目中，徐梦桃拿下了冠军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！</a:t>
            </a:r>
            <a:endParaRPr lang="en-US" altLang="zh-CN" sz="21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六金：是在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月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15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号，单板滑雪男子大跳台决赛项目中，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苏翊（</a:t>
            </a:r>
            <a:r>
              <a:rPr lang="en-US" altLang="zh-CN" sz="2100" dirty="0" err="1">
                <a:solidFill>
                  <a:schemeClr val="accent5">
                    <a:lumMod val="50000"/>
                  </a:schemeClr>
                </a:solidFill>
              </a:rPr>
              <a:t>yì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）鸣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拿下了冠军！</a:t>
            </a:r>
            <a:endParaRPr lang="en-US" altLang="zh-CN" sz="21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七金：是在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月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16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号，自由式滑雪男子空中技巧决赛项目中，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齐广璞（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100" dirty="0" err="1">
                <a:solidFill>
                  <a:schemeClr val="accent5">
                    <a:lumMod val="50000"/>
                  </a:schemeClr>
                </a:solidFill>
              </a:rPr>
              <a:t>pú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）拿下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了冠军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！</a:t>
            </a:r>
            <a:endParaRPr lang="en-US" altLang="zh-CN" sz="21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八金：是在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月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18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号，自由式滑雪女子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U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型场地技巧决赛中，谷爱凌拿下了冠军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！</a:t>
            </a:r>
            <a:endParaRPr lang="en-US" altLang="zh-CN" sz="21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九金：是在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月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19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号，花样滑冰双人滑自由滑项目中，韩聪，隋文静拿下了冠军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！</a:t>
            </a:r>
            <a:endParaRPr lang="en-US" altLang="zh-CN" sz="21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首银：苏翊鸣在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月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7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号，单板滑雪男子坡面障碍技巧决赛项目中获得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！</a:t>
            </a:r>
            <a:endParaRPr lang="en-US" altLang="zh-CN" sz="21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二银：李文龙在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月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7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号，短道速滑男子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1000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米决赛项目中获得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！</a:t>
            </a:r>
            <a:endParaRPr lang="en-US" altLang="zh-CN" sz="21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三银：中国代表队在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月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10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号，自由式滑雪空中技巧混合团体项目中获得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！</a:t>
            </a:r>
            <a:endParaRPr lang="en-US" altLang="zh-CN" sz="21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四银：谷爱凌外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月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15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号，自由式滑雪女子坡面障碍技巧决赛中获得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！</a:t>
            </a:r>
            <a:endParaRPr lang="en-US" altLang="zh-CN" sz="21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首铜：闫文港在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月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11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号中，钢架雪车男子第四场比赛中获得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！</a:t>
            </a:r>
            <a:endParaRPr lang="en-US" altLang="zh-CN" sz="21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二铜：中国代表队在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月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13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号，短道速滑女子</a:t>
            </a:r>
            <a:r>
              <a:rPr lang="en-US" altLang="zh-CN" sz="2100" dirty="0">
                <a:solidFill>
                  <a:schemeClr val="accent5">
                    <a:lumMod val="50000"/>
                  </a:schemeClr>
                </a:solidFill>
              </a:rPr>
              <a:t>3000</a:t>
            </a:r>
            <a:r>
              <a:rPr lang="zh-CN" altLang="en-US" sz="2100" dirty="0">
                <a:solidFill>
                  <a:schemeClr val="accent5">
                    <a:lumMod val="50000"/>
                  </a:schemeClr>
                </a:solidFill>
              </a:rPr>
              <a:t>米接力决赛项目中获得！</a:t>
            </a:r>
            <a:endParaRPr lang="en-US" altLang="zh-CN" sz="2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9548" y="124117"/>
            <a:ext cx="1109570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00" dirty="0">
                <a:solidFill>
                  <a:schemeClr val="accent5">
                    <a:lumMod val="50000"/>
                  </a:schemeClr>
                </a:solidFill>
              </a:rPr>
              <a:t>2022</a:t>
            </a:r>
            <a:r>
              <a:rPr lang="zh-CN" altLang="en-US" sz="1900" dirty="0">
                <a:solidFill>
                  <a:schemeClr val="accent5">
                    <a:lumMod val="50000"/>
                  </a:schemeClr>
                </a:solidFill>
              </a:rPr>
              <a:t>年北京冬季奥运会共设</a:t>
            </a:r>
            <a:r>
              <a:rPr lang="en-US" altLang="zh-CN" sz="1900" dirty="0">
                <a:solidFill>
                  <a:schemeClr val="accent5">
                    <a:lumMod val="50000"/>
                  </a:schemeClr>
                </a:solidFill>
              </a:rPr>
              <a:t>7</a:t>
            </a:r>
            <a:r>
              <a:rPr lang="zh-CN" altLang="en-US" sz="1900" dirty="0">
                <a:solidFill>
                  <a:schemeClr val="accent5">
                    <a:lumMod val="50000"/>
                  </a:schemeClr>
                </a:solidFill>
              </a:rPr>
              <a:t>个大项，</a:t>
            </a:r>
            <a:r>
              <a:rPr lang="en-US" altLang="zh-CN" sz="1900" dirty="0">
                <a:solidFill>
                  <a:schemeClr val="accent5">
                    <a:lumMod val="50000"/>
                  </a:schemeClr>
                </a:solidFill>
              </a:rPr>
              <a:t>15</a:t>
            </a:r>
            <a:r>
              <a:rPr lang="zh-CN" altLang="en-US" sz="1900" dirty="0">
                <a:solidFill>
                  <a:schemeClr val="accent5">
                    <a:lumMod val="50000"/>
                  </a:schemeClr>
                </a:solidFill>
              </a:rPr>
              <a:t>个分项，</a:t>
            </a:r>
            <a:r>
              <a:rPr lang="en-US" altLang="zh-CN" sz="1900" dirty="0">
                <a:solidFill>
                  <a:schemeClr val="accent5">
                    <a:lumMod val="50000"/>
                  </a:schemeClr>
                </a:solidFill>
              </a:rPr>
              <a:t>109</a:t>
            </a:r>
            <a:r>
              <a:rPr lang="zh-CN" altLang="en-US" sz="1900" dirty="0">
                <a:solidFill>
                  <a:schemeClr val="accent5">
                    <a:lumMod val="50000"/>
                  </a:schemeClr>
                </a:solidFill>
              </a:rPr>
              <a:t>个</a:t>
            </a:r>
            <a:r>
              <a:rPr lang="zh-CN" altLang="en-US" sz="1900" dirty="0" smtClean="0">
                <a:solidFill>
                  <a:schemeClr val="accent5">
                    <a:lumMod val="50000"/>
                  </a:schemeClr>
                </a:solidFill>
              </a:rPr>
              <a:t>小项</a:t>
            </a:r>
            <a:r>
              <a:rPr lang="zh-CN" altLang="en-US" sz="1900" dirty="0">
                <a:solidFill>
                  <a:schemeClr val="accent5">
                    <a:lumMod val="50000"/>
                  </a:schemeClr>
                </a:solidFill>
              </a:rPr>
              <a:t> 。北京赛区承办所有的冰上项目和自由式滑雪大跳台，延庆赛区承办雪车、雪橇及高山滑雪项目，张家口赛区承办除雪车、雪橇、高山滑雪和自由式滑雪大跳台之外的所有雪上项目。</a:t>
            </a:r>
          </a:p>
        </p:txBody>
      </p:sp>
    </p:spTree>
    <p:extLst>
      <p:ext uri="{BB962C8B-B14F-4D97-AF65-F5344CB8AC3E}">
        <p14:creationId xmlns:p14="http://schemas.microsoft.com/office/powerpoint/2010/main" val="130368970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34890" y="131802"/>
            <a:ext cx="4342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主题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：自强不息、突破自我、残健融合。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73284"/>
              </p:ext>
            </p:extLst>
          </p:nvPr>
        </p:nvGraphicFramePr>
        <p:xfrm>
          <a:off x="8480322" y="1143637"/>
          <a:ext cx="3543162" cy="5271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0527">
                  <a:extLst>
                    <a:ext uri="{9D8B030D-6E8A-4147-A177-3AD203B41FA5}">
                      <a16:colId xmlns:a16="http://schemas.microsoft.com/office/drawing/2014/main" val="4242357773"/>
                    </a:ext>
                  </a:extLst>
                </a:gridCol>
                <a:gridCol w="590527">
                  <a:extLst>
                    <a:ext uri="{9D8B030D-6E8A-4147-A177-3AD203B41FA5}">
                      <a16:colId xmlns:a16="http://schemas.microsoft.com/office/drawing/2014/main" val="3648657529"/>
                    </a:ext>
                  </a:extLst>
                </a:gridCol>
                <a:gridCol w="590527">
                  <a:extLst>
                    <a:ext uri="{9D8B030D-6E8A-4147-A177-3AD203B41FA5}">
                      <a16:colId xmlns:a16="http://schemas.microsoft.com/office/drawing/2014/main" val="3881935428"/>
                    </a:ext>
                  </a:extLst>
                </a:gridCol>
                <a:gridCol w="590527">
                  <a:extLst>
                    <a:ext uri="{9D8B030D-6E8A-4147-A177-3AD203B41FA5}">
                      <a16:colId xmlns:a16="http://schemas.microsoft.com/office/drawing/2014/main" val="1463447506"/>
                    </a:ext>
                  </a:extLst>
                </a:gridCol>
                <a:gridCol w="590527">
                  <a:extLst>
                    <a:ext uri="{9D8B030D-6E8A-4147-A177-3AD203B41FA5}">
                      <a16:colId xmlns:a16="http://schemas.microsoft.com/office/drawing/2014/main" val="4287555206"/>
                    </a:ext>
                  </a:extLst>
                </a:gridCol>
                <a:gridCol w="590527">
                  <a:extLst>
                    <a:ext uri="{9D8B030D-6E8A-4147-A177-3AD203B41FA5}">
                      <a16:colId xmlns:a16="http://schemas.microsoft.com/office/drawing/2014/main" val="3901255725"/>
                    </a:ext>
                  </a:extLst>
                </a:gridCol>
              </a:tblGrid>
              <a:tr h="2771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1</a:t>
                      </a:r>
                      <a:endParaRPr lang="en-US" altLang="zh-CN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中国</a:t>
                      </a:r>
                      <a:endParaRPr lang="zh-CN" alt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18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20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23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61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991246"/>
                  </a:ext>
                </a:extLst>
              </a:tr>
              <a:tr h="2771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乌克兰</a:t>
                      </a:r>
                      <a:endParaRPr lang="zh-CN" alt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11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10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8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29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3903311"/>
                  </a:ext>
                </a:extLst>
              </a:tr>
              <a:tr h="2771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加拿大</a:t>
                      </a:r>
                      <a:endParaRPr lang="zh-CN" alt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8</a:t>
                      </a:r>
                      <a:endParaRPr lang="en-US" altLang="zh-CN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6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11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25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1123192"/>
                  </a:ext>
                </a:extLst>
              </a:tr>
              <a:tr h="2771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4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法国</a:t>
                      </a:r>
                      <a:endParaRPr lang="zh-CN" alt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7</a:t>
                      </a:r>
                      <a:endParaRPr lang="en-US" altLang="zh-CN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3</a:t>
                      </a:r>
                      <a:endParaRPr lang="en-US" altLang="zh-CN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12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3369613"/>
                  </a:ext>
                </a:extLst>
              </a:tr>
              <a:tr h="2771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5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美国</a:t>
                      </a:r>
                      <a:endParaRPr lang="zh-CN" alt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6</a:t>
                      </a:r>
                      <a:endParaRPr lang="en-US" altLang="zh-CN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11</a:t>
                      </a:r>
                      <a:endParaRPr lang="en-US" altLang="zh-CN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3</a:t>
                      </a:r>
                      <a:endParaRPr lang="en-US" altLang="zh-CN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20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8906844"/>
                  </a:ext>
                </a:extLst>
              </a:tr>
              <a:tr h="2771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6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奥地利</a:t>
                      </a:r>
                      <a:endParaRPr lang="zh-CN" alt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5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5</a:t>
                      </a:r>
                      <a:endParaRPr lang="en-US" altLang="zh-CN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13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397098"/>
                  </a:ext>
                </a:extLst>
              </a:tr>
              <a:tr h="2771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7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德国</a:t>
                      </a:r>
                      <a:endParaRPr lang="zh-CN" alt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4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8</a:t>
                      </a:r>
                      <a:endParaRPr lang="en-US" altLang="zh-CN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7</a:t>
                      </a:r>
                      <a:endParaRPr lang="en-US" altLang="zh-CN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19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2623430"/>
                  </a:ext>
                </a:extLst>
              </a:tr>
              <a:tr h="2771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8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挪威</a:t>
                      </a:r>
                      <a:endParaRPr lang="zh-CN" alt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4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1</a:t>
                      </a:r>
                      <a:endParaRPr lang="en-US" altLang="zh-CN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7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0577854"/>
                  </a:ext>
                </a:extLst>
              </a:tr>
              <a:tr h="2771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9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日本</a:t>
                      </a:r>
                      <a:endParaRPr lang="zh-CN" alt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4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2</a:t>
                      </a:r>
                      <a:endParaRPr lang="en-US" altLang="zh-CN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7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0394816"/>
                  </a:ext>
                </a:extLst>
              </a:tr>
              <a:tr h="2771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10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斯洛伐克</a:t>
                      </a:r>
                      <a:endParaRPr lang="zh-CN" alt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3</a:t>
                      </a:r>
                      <a:endParaRPr lang="en-US" altLang="zh-CN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6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9947896"/>
                  </a:ext>
                </a:extLst>
              </a:tr>
              <a:tr h="2771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11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意大利</a:t>
                      </a:r>
                      <a:endParaRPr lang="zh-CN" alt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2</a:t>
                      </a:r>
                      <a:endParaRPr lang="en-US" altLang="zh-CN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7</a:t>
                      </a:r>
                      <a:endParaRPr lang="en-US" altLang="zh-CN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2332075"/>
                  </a:ext>
                </a:extLst>
              </a:tr>
              <a:tr h="2771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12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瑞典</a:t>
                      </a:r>
                      <a:endParaRPr lang="zh-CN" alt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7</a:t>
                      </a:r>
                      <a:endParaRPr lang="en-US" altLang="zh-CN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20020"/>
                  </a:ext>
                </a:extLst>
              </a:tr>
              <a:tr h="2771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13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芬兰</a:t>
                      </a:r>
                      <a:endParaRPr lang="zh-CN" alt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4</a:t>
                      </a:r>
                      <a:endParaRPr lang="en-US" altLang="zh-CN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6569025"/>
                  </a:ext>
                </a:extLst>
              </a:tr>
              <a:tr h="2771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14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英国</a:t>
                      </a:r>
                      <a:endParaRPr lang="zh-CN" alt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4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6</a:t>
                      </a:r>
                      <a:endParaRPr lang="en-US" altLang="zh-CN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9369906"/>
                  </a:ext>
                </a:extLst>
              </a:tr>
              <a:tr h="2771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15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新西兰</a:t>
                      </a:r>
                      <a:endParaRPr lang="zh-CN" alt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4</a:t>
                      </a:r>
                      <a:endParaRPr lang="en-US" altLang="zh-CN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3199314"/>
                  </a:ext>
                </a:extLst>
              </a:tr>
              <a:tr h="2771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16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荷兰</a:t>
                      </a:r>
                      <a:endParaRPr lang="zh-CN" alt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1</a:t>
                      </a:r>
                      <a:endParaRPr lang="en-US" altLang="zh-CN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4</a:t>
                      </a:r>
                      <a:endParaRPr lang="en-US" altLang="zh-CN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4285557"/>
                  </a:ext>
                </a:extLst>
              </a:tr>
              <a:tr h="2771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17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澳大利亚</a:t>
                      </a:r>
                      <a:endParaRPr lang="zh-CN" alt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1</a:t>
                      </a:r>
                      <a:endParaRPr lang="en-US" altLang="zh-CN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080142"/>
                  </a:ext>
                </a:extLst>
              </a:tr>
              <a:tr h="2771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17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哈萨克斯坦</a:t>
                      </a:r>
                      <a:endParaRPr lang="zh-CN" alt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1</a:t>
                      </a:r>
                      <a:endParaRPr lang="en-US" altLang="zh-CN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2410865"/>
                  </a:ext>
                </a:extLst>
              </a:tr>
              <a:tr h="2771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17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瑞士</a:t>
                      </a:r>
                      <a:endParaRPr lang="zh-CN" alt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endParaRPr lang="en-US" altLang="zh-CN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1</a:t>
                      </a:r>
                      <a:endParaRPr lang="en-US" altLang="zh-CN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3605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74426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6694" y="73424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报名时间： 即日起至 </a:t>
            </a:r>
            <a:r>
              <a:rPr lang="en-US" altLang="zh-CN" dirty="0"/>
              <a:t>4 </a:t>
            </a:r>
            <a:r>
              <a:rPr lang="zh-CN" altLang="en-US" dirty="0"/>
              <a:t>月 </a:t>
            </a:r>
            <a:r>
              <a:rPr lang="en-US" altLang="zh-CN" dirty="0"/>
              <a:t>2 </a:t>
            </a:r>
            <a:r>
              <a:rPr lang="zh-CN" altLang="en-US" dirty="0"/>
              <a:t>日止，报名路径： 超星教务</a:t>
            </a:r>
            <a:r>
              <a:rPr lang="zh-CN" altLang="en-US" dirty="0" smtClean="0"/>
              <a:t>管理系统</a:t>
            </a:r>
            <a:r>
              <a:rPr lang="zh-CN" altLang="en-US" dirty="0"/>
              <a:t>（以下简称“教务系统”） </a:t>
            </a:r>
            <a:r>
              <a:rPr lang="en-US" altLang="zh-CN" dirty="0"/>
              <a:t>—</a:t>
            </a:r>
            <a:r>
              <a:rPr lang="zh-CN" altLang="en-US" dirty="0"/>
              <a:t>学生申请</a:t>
            </a:r>
            <a:r>
              <a:rPr lang="en-US" altLang="zh-CN" dirty="0"/>
              <a:t>—</a:t>
            </a:r>
            <a:r>
              <a:rPr lang="zh-CN" altLang="en-US" dirty="0"/>
              <a:t>重修报名</a:t>
            </a:r>
            <a:r>
              <a:rPr lang="zh-CN" altLang="en-US" dirty="0" smtClean="0"/>
              <a:t>申请。</a:t>
            </a:r>
            <a:r>
              <a:rPr lang="zh-CN" altLang="en-US" dirty="0"/>
              <a:t>开班重修课程均从 </a:t>
            </a:r>
            <a:r>
              <a:rPr lang="en-US" altLang="zh-CN" dirty="0"/>
              <a:t>4 </a:t>
            </a:r>
            <a:r>
              <a:rPr lang="zh-CN" altLang="en-US" dirty="0"/>
              <a:t>月 </a:t>
            </a:r>
            <a:r>
              <a:rPr lang="en-US" altLang="zh-CN" dirty="0"/>
              <a:t>11 </a:t>
            </a:r>
            <a:r>
              <a:rPr lang="zh-CN" altLang="en-US" dirty="0"/>
              <a:t>日起开始上课，学生按照所选</a:t>
            </a:r>
            <a:r>
              <a:rPr lang="zh-CN" altLang="en-US" dirty="0" smtClean="0"/>
              <a:t>重修</a:t>
            </a:r>
            <a:r>
              <a:rPr lang="zh-CN" altLang="en-US" dirty="0"/>
              <a:t>班的上课时间到相应教室上课，跟班重修课程根据学生报名情况</a:t>
            </a:r>
            <a:r>
              <a:rPr lang="zh-CN" altLang="en-US" dirty="0" smtClean="0"/>
              <a:t>由教务处</a:t>
            </a:r>
            <a:r>
              <a:rPr lang="zh-CN" altLang="en-US" dirty="0"/>
              <a:t>将学生安排进相应教学班级，具体安排请查询学生个人课表。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17342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976</Words>
  <Application>Microsoft Office PowerPoint</Application>
  <PresentationFormat>宽屏</PresentationFormat>
  <Paragraphs>150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Helvetica Neue</vt:lpstr>
      <vt:lpstr>等线</vt:lpstr>
      <vt:lpstr>方正舒体</vt:lpstr>
      <vt:lpstr>黑体</vt:lpstr>
      <vt:lpstr>宋体</vt:lpstr>
      <vt:lpstr>微软雅黑</vt:lpstr>
      <vt:lpstr>Arial</vt:lpstr>
      <vt:lpstr>Arial Black</vt:lpstr>
      <vt:lpstr>Calibri</vt:lpstr>
      <vt:lpstr>Office 主题​​</vt:lpstr>
      <vt:lpstr>第二次班会-“不惧风雨 永不言弃”主题班会</vt:lpstr>
      <vt:lpstr> 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学习贯彻党的十九届五中全会精神</dc:title>
  <dc:creator>贾明伟</dc:creator>
  <cp:lastModifiedBy>yankai</cp:lastModifiedBy>
  <cp:revision>227</cp:revision>
  <dcterms:created xsi:type="dcterms:W3CDTF">2019-09-19T02:01:00Z</dcterms:created>
  <dcterms:modified xsi:type="dcterms:W3CDTF">2022-03-29T10:39:59Z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