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2" r:id="rId3"/>
    <p:sldId id="273" r:id="rId4"/>
    <p:sldId id="274" r:id="rId5"/>
    <p:sldId id="257" r:id="rId6"/>
    <p:sldId id="258" r:id="rId7"/>
    <p:sldId id="259" r:id="rId8"/>
    <p:sldId id="260" r:id="rId9"/>
    <p:sldId id="261" r:id="rId10"/>
    <p:sldId id="275" r:id="rId11"/>
    <p:sldId id="276" r:id="rId12"/>
    <p:sldId id="277" r:id="rId13"/>
    <p:sldId id="262" r:id="rId14"/>
    <p:sldId id="263" r:id="rId15"/>
    <p:sldId id="264" r:id="rId16"/>
    <p:sldId id="265" r:id="rId17"/>
    <p:sldId id="266" r:id="rId18"/>
    <p:sldId id="267" r:id="rId19"/>
    <p:sldId id="268" r:id="rId20"/>
    <p:sldId id="271" r:id="rId21"/>
    <p:sldId id="269" r:id="rId22"/>
    <p:sldId id="27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4EAB54A-D4AA-45E0-90DD-BBDA0A70D690}" type="datetimeFigureOut">
              <a:rPr lang="zh-CN" altLang="en-US" smtClean="0"/>
              <a:t>2015/10/15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44A34E14-CD37-4B62-957E-C610FF69D8A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4EAB54A-D4AA-45E0-90DD-BBDA0A70D690}" type="datetimeFigureOut">
              <a:rPr lang="zh-CN" altLang="en-US" smtClean="0"/>
              <a:t>2015/10/15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4EAB54A-D4AA-45E0-90DD-BBDA0A70D690}" type="datetimeFigureOut">
              <a:rPr lang="zh-CN" altLang="en-US" smtClean="0"/>
              <a:t>2015/10/15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4A34E14-CD37-4B62-957E-C610FF69D8A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4EAB54A-D4AA-45E0-90DD-BBDA0A70D690}" type="datetimeFigureOut">
              <a:rPr lang="zh-CN" altLang="en-US" smtClean="0"/>
              <a:t>2015/10/15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4A34E14-CD37-4B62-957E-C610FF69D8A3}"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EAB54A-D4AA-45E0-90DD-BBDA0A70D690}" type="datetimeFigureOut">
              <a:rPr lang="zh-CN" altLang="en-US" smtClean="0"/>
              <a:t>2015/10/15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4A34E14-CD37-4B62-957E-C610FF69D8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Alpha</a:t>
            </a:r>
            <a:r>
              <a:rPr lang="zh-CN" altLang="en-US" dirty="0" smtClean="0"/>
              <a:t>多因子策略</a:t>
            </a:r>
            <a:endParaRPr lang="zh-CN" altLang="en-US" dirty="0"/>
          </a:p>
        </p:txBody>
      </p:sp>
      <p:sp>
        <p:nvSpPr>
          <p:cNvPr id="3" name="副标题 2"/>
          <p:cNvSpPr>
            <a:spLocks noGrp="1"/>
          </p:cNvSpPr>
          <p:nvPr>
            <p:ph type="subTitle" idx="1"/>
          </p:nvPr>
        </p:nvSpPr>
        <p:spPr/>
        <p:txBody>
          <a:bodyPr/>
          <a:lstStyle/>
          <a:p>
            <a:r>
              <a:rPr lang="en-US" altLang="zh-CN" dirty="0" smtClean="0"/>
              <a:t>By </a:t>
            </a:r>
            <a:r>
              <a:rPr lang="zh-CN" altLang="en-US" dirty="0" smtClean="0"/>
              <a:t>陈鸿圣</a:t>
            </a:r>
            <a:endParaRPr lang="zh-CN" altLang="en-US" dirty="0"/>
          </a:p>
        </p:txBody>
      </p:sp>
    </p:spTree>
    <p:extLst>
      <p:ext uri="{BB962C8B-B14F-4D97-AF65-F5344CB8AC3E}">
        <p14:creationId xmlns:p14="http://schemas.microsoft.com/office/powerpoint/2010/main" val="3713507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114" y="1481138"/>
            <a:ext cx="4791772" cy="4525962"/>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8103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298" y="1481138"/>
            <a:ext cx="4777404" cy="4525962"/>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93372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9221" y="1481138"/>
            <a:ext cx="4905558" cy="4525962"/>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18077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因子回报计算方法</a:t>
            </a:r>
            <a:endParaRPr lang="en-US" altLang="zh-CN" dirty="0" smtClean="0"/>
          </a:p>
          <a:p>
            <a:pPr marL="971550" lvl="1" indent="-514350">
              <a:buFont typeface="+mj-ea"/>
              <a:buAutoNum type="circleNumDbPlain"/>
            </a:pPr>
            <a:r>
              <a:rPr lang="zh-CN" altLang="en-US" dirty="0" smtClean="0"/>
              <a:t>排序法：</a:t>
            </a:r>
            <a:endParaRPr lang="en-US" altLang="zh-CN" dirty="0" smtClean="0"/>
          </a:p>
          <a:p>
            <a:pPr marL="1371600" lvl="2" indent="-514350"/>
            <a:r>
              <a:rPr lang="zh-CN" altLang="en-US" dirty="0" smtClean="0"/>
              <a:t>将股票按照其在单个因子上暴露值大小进行排序，并以超配排名靠前股票同时低配排名靠后的组合下一期平均收益作为因子回报。</a:t>
            </a:r>
            <a:endParaRPr lang="en-US" altLang="zh-CN" dirty="0" smtClean="0"/>
          </a:p>
          <a:p>
            <a:pPr marL="971550" lvl="1" indent="-514350">
              <a:buFont typeface="+mj-ea"/>
              <a:buAutoNum type="circleNumDbPlain"/>
            </a:pPr>
            <a:r>
              <a:rPr lang="zh-CN" altLang="en-US" dirty="0" smtClean="0"/>
              <a:t>回归法：</a:t>
            </a:r>
            <a:endParaRPr lang="en-US" altLang="zh-CN" dirty="0" smtClean="0"/>
          </a:p>
          <a:p>
            <a:pPr marL="1371600" lvl="2" indent="-514350"/>
            <a:r>
              <a:rPr lang="zh-CN" altLang="en-US" dirty="0" smtClean="0"/>
              <a:t>将因子的取值（风险暴露）与下期股票收益进行线性回归分析，并以回归得到的因子系数作为该因子的回报。</a:t>
            </a:r>
            <a:endParaRPr lang="zh-CN" altLang="en-US" dirty="0"/>
          </a:p>
        </p:txBody>
      </p:sp>
      <p:sp>
        <p:nvSpPr>
          <p:cNvPr id="2" name="标题 1"/>
          <p:cNvSpPr>
            <a:spLocks noGrp="1"/>
          </p:cNvSpPr>
          <p:nvPr>
            <p:ph type="title"/>
          </p:nvPr>
        </p:nvSpPr>
        <p:spPr/>
        <p:txBody>
          <a:bodyPr>
            <a:normAutofit/>
          </a:bodyPr>
          <a:lstStyle/>
          <a:p>
            <a:r>
              <a:rPr lang="zh-CN" altLang="en-US" dirty="0" smtClean="0"/>
              <a:t>因子库构建</a:t>
            </a:r>
            <a:r>
              <a:rPr lang="en-US" altLang="zh-CN" dirty="0" smtClean="0"/>
              <a:t>——</a:t>
            </a:r>
            <a:r>
              <a:rPr lang="zh-CN" altLang="en-US" dirty="0" smtClean="0"/>
              <a:t>因子评价体系</a:t>
            </a:r>
            <a:endParaRPr lang="zh-CN" altLang="en-US" dirty="0"/>
          </a:p>
        </p:txBody>
      </p:sp>
    </p:spTree>
    <p:extLst>
      <p:ext uri="{BB962C8B-B14F-4D97-AF65-F5344CB8AC3E}">
        <p14:creationId xmlns:p14="http://schemas.microsoft.com/office/powerpoint/2010/main" val="205570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smtClean="0"/>
                  <a:t>数据选择</a:t>
                </a:r>
                <a:endParaRPr lang="en-US" altLang="zh-CN" dirty="0" smtClean="0"/>
              </a:p>
              <a:p>
                <a:pPr lvl="1"/>
                <a:r>
                  <a:rPr lang="zh-CN" altLang="en-US" dirty="0"/>
                  <a:t>标的股票：沪深</a:t>
                </a:r>
                <a:r>
                  <a:rPr lang="en-US" altLang="zh-CN" dirty="0"/>
                  <a:t>300</a:t>
                </a:r>
                <a:r>
                  <a:rPr lang="zh-CN" altLang="en-US" dirty="0"/>
                  <a:t>，中证</a:t>
                </a:r>
                <a:r>
                  <a:rPr lang="en-US" altLang="zh-CN" dirty="0"/>
                  <a:t>500</a:t>
                </a:r>
                <a:r>
                  <a:rPr lang="zh-CN" altLang="en-US" dirty="0"/>
                  <a:t>，中证</a:t>
                </a:r>
                <a:r>
                  <a:rPr lang="en-US" altLang="zh-CN" dirty="0"/>
                  <a:t>800</a:t>
                </a:r>
                <a:r>
                  <a:rPr lang="zh-CN" altLang="en-US" dirty="0"/>
                  <a:t>，全部</a:t>
                </a:r>
                <a:r>
                  <a:rPr lang="en-US" altLang="zh-CN" dirty="0"/>
                  <a:t>A</a:t>
                </a:r>
                <a:r>
                  <a:rPr lang="zh-CN" altLang="en-US" dirty="0"/>
                  <a:t>股等等；</a:t>
                </a:r>
                <a:endParaRPr lang="en-US" altLang="zh-CN" dirty="0"/>
              </a:p>
              <a:p>
                <a:pPr lvl="1"/>
                <a:r>
                  <a:rPr lang="zh-CN" altLang="en-US" dirty="0"/>
                  <a:t>基准指数：沪深</a:t>
                </a:r>
                <a:r>
                  <a:rPr lang="en-US" altLang="zh-CN" dirty="0"/>
                  <a:t>300</a:t>
                </a:r>
                <a:r>
                  <a:rPr lang="zh-CN" altLang="en-US" dirty="0"/>
                  <a:t>，中证</a:t>
                </a:r>
                <a:r>
                  <a:rPr lang="en-US" altLang="zh-CN" dirty="0"/>
                  <a:t>500</a:t>
                </a:r>
                <a:r>
                  <a:rPr lang="zh-CN" altLang="en-US" dirty="0"/>
                  <a:t>，主题指数等等；</a:t>
                </a:r>
                <a:endParaRPr lang="en-US" altLang="zh-CN" dirty="0"/>
              </a:p>
              <a:p>
                <a:pPr lvl="1"/>
                <a:r>
                  <a:rPr lang="zh-CN" altLang="en-US" dirty="0"/>
                  <a:t>测试样本区间：选择测试区间；</a:t>
                </a:r>
                <a:endParaRPr lang="en-US" altLang="zh-CN" dirty="0"/>
              </a:p>
              <a:p>
                <a:pPr lvl="1"/>
                <a:r>
                  <a:rPr lang="zh-CN" altLang="en-US" dirty="0"/>
                  <a:t>财务数据：静态（固定期更新）与动态（最新一期</a:t>
                </a:r>
                <a:r>
                  <a:rPr lang="zh-CN" altLang="en-US" dirty="0" smtClean="0"/>
                  <a:t>）</a:t>
                </a:r>
                <a:endParaRPr lang="en-US" altLang="zh-CN" dirty="0" smtClean="0"/>
              </a:p>
              <a:p>
                <a:pPr lvl="1"/>
                <a:endParaRPr lang="en-US" altLang="zh-CN" dirty="0" smtClean="0"/>
              </a:p>
              <a:p>
                <a:r>
                  <a:rPr lang="zh-CN" altLang="en-US" dirty="0" smtClean="0"/>
                  <a:t>数据预处理：主要包括去极值化与标准化</a:t>
                </a:r>
                <a:endParaRPr lang="en-US" altLang="zh-CN" dirty="0" smtClean="0"/>
              </a:p>
              <a:p>
                <a:pPr lvl="1"/>
                <a:r>
                  <a:rPr lang="zh-CN" altLang="en-US" dirty="0"/>
                  <a:t>去</a:t>
                </a:r>
                <a:r>
                  <a:rPr lang="zh-CN" altLang="en-US" dirty="0" smtClean="0"/>
                  <a:t>极值化：采用中位数去极值法；公式如下：</a:t>
                </a:r>
                <a:endParaRPr lang="en-US" altLang="zh-CN" dirty="0" smtClean="0"/>
              </a:p>
              <a:p>
                <a:pPr marL="109728"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𝑖</m:t>
                          </m:r>
                          <m:r>
                            <a:rPr lang="en-US" altLang="zh-CN" sz="2100" i="1">
                              <a:latin typeface="Cambria Math"/>
                            </a:rPr>
                            <m:t>,   </m:t>
                          </m:r>
                          <m:r>
                            <a:rPr lang="en-US" altLang="zh-CN" sz="2100" i="1">
                              <a:latin typeface="Cambria Math"/>
                            </a:rPr>
                            <m:t>𝑢𝑝𝑝𝑒𝑟</m:t>
                          </m:r>
                        </m:sub>
                      </m:sSub>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𝑚</m:t>
                          </m:r>
                        </m:sub>
                      </m:sSub>
                      <m:r>
                        <a:rPr lang="en-US" altLang="zh-CN" sz="2100" i="1">
                          <a:latin typeface="Cambria Math"/>
                        </a:rPr>
                        <m:t>+</m:t>
                      </m:r>
                      <m:r>
                        <a:rPr lang="en-US" altLang="zh-CN" sz="2100" i="1">
                          <a:latin typeface="Cambria Math"/>
                        </a:rPr>
                        <m:t>𝑛</m:t>
                      </m:r>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𝑀𝐴𝐷</m:t>
                          </m:r>
                        </m:sub>
                      </m:sSub>
                      <m:r>
                        <a:rPr lang="en-US" altLang="zh-CN" sz="2100" i="1">
                          <a:latin typeface="Cambria Math"/>
                        </a:rPr>
                        <m:t>,     </m:t>
                      </m:r>
                      <m:r>
                        <a:rPr lang="en-US" altLang="zh-CN" sz="2100" i="1">
                          <a:latin typeface="Cambria Math"/>
                        </a:rPr>
                        <m:t>𝑖𝑓</m:t>
                      </m:r>
                      <m:r>
                        <a:rPr lang="en-US" altLang="zh-CN" sz="2100" i="1">
                          <a:latin typeface="Cambria Math"/>
                        </a:rPr>
                        <m:t> </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𝑖</m:t>
                          </m:r>
                        </m:sub>
                      </m:sSub>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𝑚</m:t>
                          </m:r>
                        </m:sub>
                      </m:sSub>
                      <m:r>
                        <a:rPr lang="en-US" altLang="zh-CN" sz="2100" i="1">
                          <a:latin typeface="Cambria Math"/>
                        </a:rPr>
                        <m:t>+</m:t>
                      </m:r>
                      <m:r>
                        <a:rPr lang="en-US" altLang="zh-CN" sz="2100" i="1">
                          <a:latin typeface="Cambria Math"/>
                        </a:rPr>
                        <m:t>𝑛</m:t>
                      </m:r>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𝑀𝐴𝐷</m:t>
                          </m:r>
                        </m:sub>
                      </m:sSub>
                    </m:oMath>
                  </m:oMathPara>
                </a14:m>
                <a:endParaRPr lang="zh-CN" altLang="zh-CN" sz="2100" dirty="0"/>
              </a:p>
              <a:p>
                <a:pPr marL="109728" indent="0">
                  <a:buNone/>
                </a:pPr>
                <a14:m>
                  <m:oMathPara xmlns:m="http://schemas.openxmlformats.org/officeDocument/2006/math">
                    <m:oMathParaPr>
                      <m:jc m:val="centerGroup"/>
                    </m:oMathParaPr>
                    <m:oMath xmlns:m="http://schemas.openxmlformats.org/officeDocument/2006/math">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𝑖</m:t>
                          </m:r>
                          <m:r>
                            <a:rPr lang="en-US" altLang="zh-CN" sz="2100" i="1">
                              <a:latin typeface="Cambria Math"/>
                            </a:rPr>
                            <m:t>,   </m:t>
                          </m:r>
                          <m:r>
                            <a:rPr lang="en-US" altLang="zh-CN" sz="2100" i="1">
                              <a:latin typeface="Cambria Math"/>
                            </a:rPr>
                            <m:t>𝑙𝑜𝑤𝑒𝑟</m:t>
                          </m:r>
                        </m:sub>
                      </m:sSub>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𝑚</m:t>
                          </m:r>
                        </m:sub>
                      </m:sSub>
                      <m:r>
                        <a:rPr lang="en-US" altLang="zh-CN" sz="2100" i="1">
                          <a:latin typeface="Cambria Math"/>
                        </a:rPr>
                        <m:t>−</m:t>
                      </m:r>
                      <m:r>
                        <a:rPr lang="en-US" altLang="zh-CN" sz="2100" i="1">
                          <a:latin typeface="Cambria Math"/>
                        </a:rPr>
                        <m:t>𝑛</m:t>
                      </m:r>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𝑀𝐴𝐷</m:t>
                          </m:r>
                        </m:sub>
                      </m:sSub>
                      <m:r>
                        <a:rPr lang="en-US" altLang="zh-CN" sz="2100" i="1">
                          <a:latin typeface="Cambria Math"/>
                        </a:rPr>
                        <m:t>,     </m:t>
                      </m:r>
                      <m:r>
                        <a:rPr lang="en-US" altLang="zh-CN" sz="2100" i="1">
                          <a:latin typeface="Cambria Math"/>
                        </a:rPr>
                        <m:t>𝑖𝑓</m:t>
                      </m:r>
                      <m:r>
                        <a:rPr lang="en-US" altLang="zh-CN" sz="2100" i="1">
                          <a:latin typeface="Cambria Math"/>
                        </a:rPr>
                        <m:t> </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𝑖</m:t>
                          </m:r>
                        </m:sub>
                      </m:sSub>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𝑚</m:t>
                          </m:r>
                        </m:sub>
                      </m:sSub>
                      <m:r>
                        <a:rPr lang="en-US" altLang="zh-CN" sz="2100" i="1">
                          <a:latin typeface="Cambria Math"/>
                        </a:rPr>
                        <m:t>+</m:t>
                      </m:r>
                      <m:r>
                        <a:rPr lang="en-US" altLang="zh-CN" sz="2100" i="1">
                          <a:latin typeface="Cambria Math"/>
                        </a:rPr>
                        <m:t>𝑛</m:t>
                      </m:r>
                      <m:r>
                        <a:rPr lang="en-US" altLang="zh-CN" sz="2100" i="1">
                          <a:latin typeface="Cambria Math"/>
                        </a:rPr>
                        <m:t>×</m:t>
                      </m:r>
                      <m:sSub>
                        <m:sSubPr>
                          <m:ctrlPr>
                            <a:rPr lang="zh-CN" altLang="zh-CN" sz="2100" i="1">
                              <a:latin typeface="Cambria Math"/>
                            </a:rPr>
                          </m:ctrlPr>
                        </m:sSubPr>
                        <m:e>
                          <m:r>
                            <a:rPr lang="en-US" altLang="zh-CN" sz="2100" i="1">
                              <a:latin typeface="Cambria Math"/>
                            </a:rPr>
                            <m:t>𝐷</m:t>
                          </m:r>
                        </m:e>
                        <m:sub>
                          <m:r>
                            <a:rPr lang="en-US" altLang="zh-CN" sz="2100" i="1">
                              <a:latin typeface="Cambria Math"/>
                            </a:rPr>
                            <m:t>𝑀𝐴𝐷</m:t>
                          </m:r>
                        </m:sub>
                      </m:sSub>
                    </m:oMath>
                  </m:oMathPara>
                </a14:m>
                <a:endParaRPr lang="zh-CN" altLang="zh-CN" sz="2100" dirty="0"/>
              </a:p>
              <a:p>
                <a:pPr marL="393192" lvl="1" indent="0">
                  <a:buNone/>
                </a:pPr>
                <a:endParaRPr lang="en-US" altLang="zh-CN" dirty="0" smtClean="0"/>
              </a:p>
              <a:p>
                <a:pPr lvl="1"/>
                <a:r>
                  <a:rPr lang="zh-CN" altLang="en-US" dirty="0" smtClean="0"/>
                  <a:t>标准化：为了避免各个因子之间单位相差较大，将数据进行标准化。公式如下：</a:t>
                </a:r>
                <a:endParaRPr lang="en-US" altLang="zh-CN" dirty="0"/>
              </a:p>
              <a:p>
                <a:pPr marL="393192" lvl="1" indent="0">
                  <a:buNone/>
                </a:pPr>
                <a:r>
                  <a:rPr lang="en-US" altLang="zh-CN" dirty="0" smtClean="0"/>
                  <a:t>		</a:t>
                </a:r>
                <a:r>
                  <a:rPr lang="zh-CN" altLang="zh-CN" dirty="0"/>
                  <a:t>标准化后向量</a:t>
                </a:r>
                <a:r>
                  <a:rPr lang="en-US" altLang="zh-CN" dirty="0"/>
                  <a:t>=</a:t>
                </a:r>
                <a:r>
                  <a:rPr lang="zh-CN" altLang="zh-CN" dirty="0"/>
                  <a:t>（原向量</a:t>
                </a:r>
                <a:r>
                  <a:rPr lang="en-US" altLang="zh-CN" dirty="0"/>
                  <a:t>-</a:t>
                </a:r>
                <a:r>
                  <a:rPr lang="zh-CN" altLang="zh-CN" dirty="0"/>
                  <a:t>均值）</a:t>
                </a:r>
                <a:r>
                  <a:rPr lang="en-US" altLang="zh-CN" dirty="0"/>
                  <a:t>/</a:t>
                </a:r>
                <a:r>
                  <a:rPr lang="zh-CN" altLang="zh-CN" dirty="0"/>
                  <a:t>标准差</a:t>
                </a:r>
                <a:endParaRPr lang="en-US" altLang="zh-CN" dirty="0" smtClean="0"/>
              </a:p>
              <a:p>
                <a:pPr marL="393192" lvl="1"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5"/>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a:t>因子库构建</a:t>
            </a:r>
            <a:r>
              <a:rPr lang="en-US" altLang="zh-CN" dirty="0"/>
              <a:t>——</a:t>
            </a:r>
            <a:r>
              <a:rPr lang="zh-CN" altLang="en-US" dirty="0"/>
              <a:t>因子评价体系</a:t>
            </a:r>
          </a:p>
        </p:txBody>
      </p:sp>
    </p:spTree>
    <p:extLst>
      <p:ext uri="{BB962C8B-B14F-4D97-AF65-F5344CB8AC3E}">
        <p14:creationId xmlns:p14="http://schemas.microsoft.com/office/powerpoint/2010/main" val="222183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因子评价指标</a:t>
            </a:r>
            <a:endParaRPr lang="en-US" altLang="zh-CN" dirty="0" smtClean="0"/>
          </a:p>
          <a:p>
            <a:pPr lvl="1"/>
            <a:r>
              <a:rPr lang="zh-CN" altLang="en-US" dirty="0" smtClean="0"/>
              <a:t>主要分为有效性指标与单调性指标</a:t>
            </a:r>
            <a:endParaRPr lang="en-US" altLang="zh-CN" dirty="0" smtClean="0"/>
          </a:p>
          <a:p>
            <a:pPr lvl="1"/>
            <a:r>
              <a:rPr lang="zh-CN" altLang="en-US" dirty="0" smtClean="0"/>
              <a:t>有效性指标：</a:t>
            </a:r>
            <a:endParaRPr lang="en-US" altLang="zh-CN" dirty="0" smtClean="0"/>
          </a:p>
          <a:p>
            <a:pPr lvl="2"/>
            <a:r>
              <a:rPr lang="zh-CN" altLang="en-US" dirty="0"/>
              <a:t>因子</a:t>
            </a:r>
            <a:r>
              <a:rPr lang="en-US" altLang="zh-CN" dirty="0"/>
              <a:t>IC</a:t>
            </a:r>
            <a:r>
              <a:rPr lang="zh-CN" altLang="en-US" dirty="0"/>
              <a:t>（信息系数）：即每个时点因子</a:t>
            </a:r>
            <a:r>
              <a:rPr lang="zh-CN" altLang="en-US" dirty="0" smtClean="0"/>
              <a:t>在各股票</a:t>
            </a:r>
            <a:r>
              <a:rPr lang="zh-CN" altLang="en-US" dirty="0"/>
              <a:t>的暴露值与各股票下期回报的相关系数（大于</a:t>
            </a:r>
            <a:r>
              <a:rPr lang="en-US" altLang="zh-CN" dirty="0"/>
              <a:t>2%</a:t>
            </a:r>
            <a:r>
              <a:rPr lang="zh-CN" altLang="en-US" dirty="0"/>
              <a:t>超配，低于</a:t>
            </a:r>
            <a:r>
              <a:rPr lang="en-US" altLang="zh-CN" dirty="0"/>
              <a:t>-2%</a:t>
            </a:r>
            <a:r>
              <a:rPr lang="zh-CN" altLang="en-US" dirty="0"/>
              <a:t>低配</a:t>
            </a:r>
            <a:r>
              <a:rPr lang="zh-CN" altLang="en-US" dirty="0" smtClean="0"/>
              <a:t>）。</a:t>
            </a:r>
            <a:endParaRPr lang="en-US" altLang="zh-CN" dirty="0"/>
          </a:p>
          <a:p>
            <a:pPr lvl="2"/>
            <a:r>
              <a:rPr lang="zh-CN" altLang="en-US" dirty="0" smtClean="0"/>
              <a:t>因子</a:t>
            </a:r>
            <a:r>
              <a:rPr lang="en-US" altLang="zh-CN" dirty="0" smtClean="0"/>
              <a:t>IR</a:t>
            </a:r>
            <a:r>
              <a:rPr lang="zh-CN" altLang="en-US" dirty="0" smtClean="0"/>
              <a:t>（信息比率）：即因子在样本期间的平均年化收益与年化平均标准差的比值，</a:t>
            </a:r>
            <a:r>
              <a:rPr lang="en-US" altLang="zh-CN" dirty="0" smtClean="0"/>
              <a:t>IR</a:t>
            </a:r>
            <a:r>
              <a:rPr lang="zh-CN" altLang="en-US" dirty="0" smtClean="0"/>
              <a:t>的绝对值越高越好（大于</a:t>
            </a:r>
            <a:r>
              <a:rPr lang="en-US" altLang="zh-CN" dirty="0" smtClean="0"/>
              <a:t>0.7</a:t>
            </a:r>
            <a:r>
              <a:rPr lang="zh-CN" altLang="en-US" dirty="0"/>
              <a:t>超</a:t>
            </a:r>
            <a:r>
              <a:rPr lang="zh-CN" altLang="en-US" dirty="0" smtClean="0"/>
              <a:t>配，低于</a:t>
            </a:r>
            <a:r>
              <a:rPr lang="en-US" altLang="zh-CN" dirty="0" smtClean="0"/>
              <a:t>-0.7</a:t>
            </a:r>
            <a:r>
              <a:rPr lang="zh-CN" altLang="en-US" dirty="0" smtClean="0"/>
              <a:t>则低配）。</a:t>
            </a:r>
            <a:endParaRPr lang="en-US" altLang="zh-CN" dirty="0" smtClean="0"/>
          </a:p>
          <a:p>
            <a:pPr lvl="2"/>
            <a:r>
              <a:rPr lang="zh-CN" altLang="en-US" dirty="0" smtClean="0"/>
              <a:t>组合胜率：衡量</a:t>
            </a:r>
            <a:r>
              <a:rPr lang="en-US" altLang="zh-CN" dirty="0" smtClean="0"/>
              <a:t>Alpha</a:t>
            </a:r>
            <a:r>
              <a:rPr lang="zh-CN" altLang="en-US" dirty="0" smtClean="0"/>
              <a:t>因子是否在多数时间有效。</a:t>
            </a:r>
            <a:endParaRPr lang="en-US" altLang="zh-CN" dirty="0" smtClean="0"/>
          </a:p>
          <a:p>
            <a:pPr lvl="2"/>
            <a:r>
              <a:rPr lang="zh-CN" altLang="en-US" dirty="0" smtClean="0"/>
              <a:t>组合收益：衡量组合收益是否稳定持续。</a:t>
            </a:r>
            <a:endParaRPr lang="en-US" altLang="zh-CN" dirty="0" smtClean="0"/>
          </a:p>
          <a:p>
            <a:pPr lvl="2"/>
            <a:r>
              <a:rPr lang="en-US" altLang="zh-CN" dirty="0" smtClean="0"/>
              <a:t>T</a:t>
            </a:r>
            <a:r>
              <a:rPr lang="zh-CN" altLang="en-US" dirty="0" smtClean="0"/>
              <a:t>检验概率：用于衡量</a:t>
            </a:r>
            <a:r>
              <a:rPr lang="en-US" altLang="zh-CN" dirty="0" smtClean="0"/>
              <a:t>alpha</a:t>
            </a:r>
            <a:r>
              <a:rPr lang="zh-CN" altLang="en-US" dirty="0" smtClean="0"/>
              <a:t>因子是否具有显著回报，</a:t>
            </a:r>
            <a:r>
              <a:rPr lang="en-US" altLang="zh-CN" dirty="0" smtClean="0"/>
              <a:t>t</a:t>
            </a:r>
            <a:r>
              <a:rPr lang="zh-CN" altLang="en-US" dirty="0" smtClean="0"/>
              <a:t>检验越小越好（小于</a:t>
            </a:r>
            <a:r>
              <a:rPr lang="en-US" altLang="zh-CN" dirty="0" smtClean="0"/>
              <a:t>0.2</a:t>
            </a:r>
            <a:r>
              <a:rPr lang="zh-CN" altLang="en-US" dirty="0" smtClean="0"/>
              <a:t>）</a:t>
            </a:r>
            <a:endParaRPr lang="en-US" altLang="zh-CN" dirty="0" smtClean="0"/>
          </a:p>
          <a:p>
            <a:pPr lvl="2"/>
            <a:r>
              <a:rPr lang="zh-CN" altLang="en-US" dirty="0" smtClean="0"/>
              <a:t>最大回撤比率：用于衡量组合抗风险能力，一般最大回撤比率要求不超过</a:t>
            </a:r>
            <a:r>
              <a:rPr lang="en-US" altLang="zh-CN" dirty="0" smtClean="0"/>
              <a:t>20%</a:t>
            </a:r>
            <a:r>
              <a:rPr lang="zh-CN" altLang="en-US" dirty="0" smtClean="0"/>
              <a:t>。</a:t>
            </a:r>
            <a:endParaRPr lang="en-US" altLang="zh-CN" dirty="0" smtClean="0"/>
          </a:p>
          <a:p>
            <a:pPr lvl="1"/>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a:t>因子库构建</a:t>
            </a:r>
            <a:r>
              <a:rPr lang="en-US" altLang="zh-CN" dirty="0"/>
              <a:t>——</a:t>
            </a:r>
            <a:r>
              <a:rPr lang="zh-CN" altLang="en-US" dirty="0"/>
              <a:t>因子评价体系</a:t>
            </a:r>
          </a:p>
        </p:txBody>
      </p:sp>
    </p:spTree>
    <p:extLst>
      <p:ext uri="{BB962C8B-B14F-4D97-AF65-F5344CB8AC3E}">
        <p14:creationId xmlns:p14="http://schemas.microsoft.com/office/powerpoint/2010/main" val="2599501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因子评价指标</a:t>
            </a:r>
            <a:endParaRPr lang="en-US" altLang="zh-CN" dirty="0"/>
          </a:p>
          <a:p>
            <a:pPr lvl="1"/>
            <a:r>
              <a:rPr lang="zh-CN" altLang="en-US" dirty="0"/>
              <a:t>单调性指标</a:t>
            </a:r>
            <a:r>
              <a:rPr lang="zh-CN" altLang="en-US" dirty="0" smtClean="0"/>
              <a:t>：通过分析各档股票组合的表现是否具有显著的单调性，从而考察因子的有效性，包括各档累计收益率，各档相对基准累计收益率等等。一般而言，</a:t>
            </a:r>
            <a:r>
              <a:rPr lang="en-US" altLang="zh-CN" dirty="0" smtClean="0"/>
              <a:t>IC</a:t>
            </a:r>
            <a:r>
              <a:rPr lang="zh-CN" altLang="en-US" dirty="0" smtClean="0"/>
              <a:t>和</a:t>
            </a:r>
            <a:r>
              <a:rPr lang="en-US" altLang="zh-CN" dirty="0" smtClean="0"/>
              <a:t>IR</a:t>
            </a:r>
            <a:r>
              <a:rPr lang="zh-CN" altLang="en-US" dirty="0" smtClean="0"/>
              <a:t>较高且为正时，各档组合的收益表现呈现单调递增的规律，</a:t>
            </a:r>
            <a:r>
              <a:rPr lang="en-US" altLang="zh-CN" dirty="0" smtClean="0"/>
              <a:t>IC</a:t>
            </a:r>
            <a:r>
              <a:rPr lang="zh-CN" altLang="en-US" dirty="0" smtClean="0"/>
              <a:t>与</a:t>
            </a:r>
            <a:r>
              <a:rPr lang="en-US" altLang="zh-CN" dirty="0" smtClean="0"/>
              <a:t>IR</a:t>
            </a:r>
            <a:r>
              <a:rPr lang="zh-CN" altLang="en-US" dirty="0" smtClean="0"/>
              <a:t>较高且为负时，各档组合的收益表现呈现单调递减的规律。</a:t>
            </a: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因子库构建</a:t>
            </a:r>
            <a:r>
              <a:rPr lang="en-US" altLang="zh-CN" dirty="0"/>
              <a:t>——</a:t>
            </a:r>
            <a:r>
              <a:rPr lang="zh-CN" altLang="en-US" dirty="0"/>
              <a:t>因子评价体系</a:t>
            </a:r>
          </a:p>
        </p:txBody>
      </p:sp>
    </p:spTree>
    <p:extLst>
      <p:ext uri="{BB962C8B-B14F-4D97-AF65-F5344CB8AC3E}">
        <p14:creationId xmlns:p14="http://schemas.microsoft.com/office/powerpoint/2010/main" val="2711875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回溯测试</a:t>
            </a:r>
            <a:endParaRPr lang="en-US" altLang="zh-CN" dirty="0" smtClean="0"/>
          </a:p>
          <a:p>
            <a:pPr lvl="1"/>
            <a:r>
              <a:rPr lang="zh-CN" altLang="en-US" dirty="0" smtClean="0"/>
              <a:t>为了检验因子有效性，我们使用实际交易数据对构建好的因子进行回溯测试，主要是为了确定因子在各个时期（牛市</a:t>
            </a:r>
            <a:r>
              <a:rPr lang="en-US" altLang="zh-CN" dirty="0" smtClean="0"/>
              <a:t>/</a:t>
            </a:r>
            <a:r>
              <a:rPr lang="zh-CN" altLang="en-US" dirty="0" smtClean="0"/>
              <a:t>熊市</a:t>
            </a:r>
            <a:r>
              <a:rPr lang="en-US" altLang="zh-CN" dirty="0" smtClean="0"/>
              <a:t>/</a:t>
            </a:r>
            <a:r>
              <a:rPr lang="zh-CN" altLang="en-US" dirty="0" smtClean="0"/>
              <a:t>震荡市）的表现，以及确定因子在各个行业中的风险暴露情况。并根据回测情况，呈现市场各个时期或行业板块最优因子。从而为构建多因子</a:t>
            </a:r>
            <a:r>
              <a:rPr lang="en-US" altLang="zh-CN" dirty="0" smtClean="0"/>
              <a:t>Alpha</a:t>
            </a:r>
            <a:r>
              <a:rPr lang="zh-CN" altLang="en-US" dirty="0" smtClean="0"/>
              <a:t>策略做铺垫。</a:t>
            </a:r>
            <a:endParaRPr lang="zh-CN" altLang="en-US" dirty="0"/>
          </a:p>
        </p:txBody>
      </p:sp>
      <p:sp>
        <p:nvSpPr>
          <p:cNvPr id="3" name="标题 2"/>
          <p:cNvSpPr>
            <a:spLocks noGrp="1"/>
          </p:cNvSpPr>
          <p:nvPr>
            <p:ph type="title"/>
          </p:nvPr>
        </p:nvSpPr>
        <p:spPr/>
        <p:txBody>
          <a:bodyPr/>
          <a:lstStyle/>
          <a:p>
            <a:r>
              <a:rPr lang="zh-CN" altLang="en-US" dirty="0"/>
              <a:t>因子库构建</a:t>
            </a:r>
            <a:r>
              <a:rPr lang="en-US" altLang="zh-CN" dirty="0"/>
              <a:t>——</a:t>
            </a:r>
            <a:r>
              <a:rPr lang="zh-CN" altLang="en-US" dirty="0"/>
              <a:t>因子评价体系</a:t>
            </a:r>
          </a:p>
        </p:txBody>
      </p:sp>
    </p:spTree>
    <p:extLst>
      <p:ext uri="{BB962C8B-B14F-4D97-AF65-F5344CB8AC3E}">
        <p14:creationId xmlns:p14="http://schemas.microsoft.com/office/powerpoint/2010/main" val="4163100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467544" y="42168"/>
            <a:ext cx="8229600" cy="1143000"/>
          </a:xfrm>
        </p:spPr>
        <p:txBody>
          <a:bodyPr/>
          <a:lstStyle/>
          <a:p>
            <a:r>
              <a:rPr lang="zh-CN" altLang="en-US" dirty="0"/>
              <a:t>因子库构建</a:t>
            </a:r>
            <a:r>
              <a:rPr lang="en-US" altLang="zh-CN" dirty="0"/>
              <a:t>——</a:t>
            </a:r>
            <a:r>
              <a:rPr lang="zh-CN" altLang="en-US" dirty="0"/>
              <a:t>因子评价体系</a:t>
            </a:r>
          </a:p>
        </p:txBody>
      </p:sp>
      <p:sp>
        <p:nvSpPr>
          <p:cNvPr id="4" name="流程图: 磁盘 3"/>
          <p:cNvSpPr/>
          <p:nvPr/>
        </p:nvSpPr>
        <p:spPr>
          <a:xfrm>
            <a:off x="107504" y="3951955"/>
            <a:ext cx="1296144"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聚源底层数据库</a:t>
            </a:r>
            <a:endParaRPr lang="zh-CN" altLang="en-US" dirty="0"/>
          </a:p>
        </p:txBody>
      </p:sp>
      <p:sp>
        <p:nvSpPr>
          <p:cNvPr id="5" name="流程图: 过程 4"/>
          <p:cNvSpPr/>
          <p:nvPr/>
        </p:nvSpPr>
        <p:spPr>
          <a:xfrm>
            <a:off x="1896704" y="4598337"/>
            <a:ext cx="432048" cy="165618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数据预处理</a:t>
            </a:r>
            <a:endParaRPr lang="zh-CN" altLang="en-US" dirty="0"/>
          </a:p>
        </p:txBody>
      </p:sp>
      <p:grpSp>
        <p:nvGrpSpPr>
          <p:cNvPr id="15" name="组合 14"/>
          <p:cNvGrpSpPr/>
          <p:nvPr/>
        </p:nvGrpSpPr>
        <p:grpSpPr>
          <a:xfrm>
            <a:off x="3419872" y="2088056"/>
            <a:ext cx="3096344" cy="3727797"/>
            <a:chOff x="3507037" y="2338310"/>
            <a:chExt cx="3888432" cy="4320480"/>
          </a:xfrm>
        </p:grpSpPr>
        <p:sp>
          <p:nvSpPr>
            <p:cNvPr id="8" name="流程图: 可选过程 7"/>
            <p:cNvSpPr/>
            <p:nvPr/>
          </p:nvSpPr>
          <p:spPr>
            <a:xfrm>
              <a:off x="3507037" y="2338310"/>
              <a:ext cx="3888432" cy="43204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过程 8"/>
            <p:cNvSpPr/>
            <p:nvPr/>
          </p:nvSpPr>
          <p:spPr>
            <a:xfrm>
              <a:off x="4131016" y="2645578"/>
              <a:ext cx="2592288" cy="4680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信息系数</a:t>
              </a:r>
              <a:r>
                <a:rPr lang="en-US" altLang="zh-CN" dirty="0" smtClean="0"/>
                <a:t>IC</a:t>
              </a:r>
              <a:endParaRPr lang="zh-CN" altLang="en-US" dirty="0"/>
            </a:p>
          </p:txBody>
        </p:sp>
        <p:sp>
          <p:nvSpPr>
            <p:cNvPr id="10" name="流程图: 过程 9"/>
            <p:cNvSpPr/>
            <p:nvPr/>
          </p:nvSpPr>
          <p:spPr>
            <a:xfrm>
              <a:off x="4131016" y="3306119"/>
              <a:ext cx="2592288" cy="4680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信息比率</a:t>
              </a:r>
              <a:r>
                <a:rPr lang="en-US" altLang="zh-CN" dirty="0" smtClean="0"/>
                <a:t>IR</a:t>
              </a:r>
              <a:endParaRPr lang="zh-CN" altLang="en-US" dirty="0"/>
            </a:p>
          </p:txBody>
        </p:sp>
        <p:sp>
          <p:nvSpPr>
            <p:cNvPr id="11" name="流程图: 过程 10"/>
            <p:cNvSpPr/>
            <p:nvPr/>
          </p:nvSpPr>
          <p:spPr>
            <a:xfrm>
              <a:off x="4155109" y="3960180"/>
              <a:ext cx="2592288" cy="4680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因子胜率</a:t>
              </a:r>
              <a:endParaRPr lang="zh-CN" altLang="en-US" dirty="0"/>
            </a:p>
          </p:txBody>
        </p:sp>
        <p:sp>
          <p:nvSpPr>
            <p:cNvPr id="12" name="流程图: 过程 11"/>
            <p:cNvSpPr/>
            <p:nvPr/>
          </p:nvSpPr>
          <p:spPr>
            <a:xfrm>
              <a:off x="4145959" y="4624074"/>
              <a:ext cx="2592288" cy="4680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T</a:t>
              </a:r>
              <a:r>
                <a:rPr lang="zh-CN" altLang="en-US" dirty="0" smtClean="0"/>
                <a:t>检验</a:t>
              </a:r>
              <a:endParaRPr lang="zh-CN" altLang="en-US" dirty="0"/>
            </a:p>
          </p:txBody>
        </p:sp>
        <p:sp>
          <p:nvSpPr>
            <p:cNvPr id="13" name="流程图: 过程 12"/>
            <p:cNvSpPr/>
            <p:nvPr/>
          </p:nvSpPr>
          <p:spPr>
            <a:xfrm>
              <a:off x="4145959" y="5344154"/>
              <a:ext cx="2592288" cy="4680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最大回撤率</a:t>
              </a:r>
              <a:endParaRPr lang="zh-CN" altLang="en-US" dirty="0"/>
            </a:p>
          </p:txBody>
        </p:sp>
        <p:sp>
          <p:nvSpPr>
            <p:cNvPr id="14" name="流程图: 过程 13"/>
            <p:cNvSpPr/>
            <p:nvPr/>
          </p:nvSpPr>
          <p:spPr>
            <a:xfrm>
              <a:off x="4131016" y="6035319"/>
              <a:ext cx="2592288" cy="4680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其他指标</a:t>
              </a:r>
              <a:endParaRPr lang="zh-CN" altLang="en-US" dirty="0"/>
            </a:p>
          </p:txBody>
        </p:sp>
      </p:grpSp>
      <p:sp>
        <p:nvSpPr>
          <p:cNvPr id="16" name="右箭头 15"/>
          <p:cNvSpPr/>
          <p:nvPr/>
        </p:nvSpPr>
        <p:spPr>
          <a:xfrm>
            <a:off x="6660232" y="3014998"/>
            <a:ext cx="720080" cy="488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过程 16"/>
          <p:cNvSpPr/>
          <p:nvPr/>
        </p:nvSpPr>
        <p:spPr>
          <a:xfrm>
            <a:off x="7596336" y="2868728"/>
            <a:ext cx="1403648" cy="7809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有效因子</a:t>
            </a:r>
            <a:endParaRPr lang="zh-CN" altLang="en-US" dirty="0"/>
          </a:p>
        </p:txBody>
      </p:sp>
      <p:sp>
        <p:nvSpPr>
          <p:cNvPr id="18" name="下箭头 17"/>
          <p:cNvSpPr/>
          <p:nvPr/>
        </p:nvSpPr>
        <p:spPr>
          <a:xfrm>
            <a:off x="8046132" y="3951955"/>
            <a:ext cx="504056" cy="646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444531" y="4966353"/>
            <a:ext cx="1657200" cy="10784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选股</a:t>
            </a:r>
            <a:endParaRPr lang="zh-CN" altLang="en-US" dirty="0"/>
          </a:p>
        </p:txBody>
      </p:sp>
      <p:sp>
        <p:nvSpPr>
          <p:cNvPr id="20" name="流程图: 磁盘 19"/>
          <p:cNvSpPr/>
          <p:nvPr/>
        </p:nvSpPr>
        <p:spPr>
          <a:xfrm>
            <a:off x="1650176" y="1171263"/>
            <a:ext cx="1224136" cy="15481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因子库</a:t>
            </a:r>
            <a:endParaRPr lang="zh-CN" altLang="en-US" dirty="0"/>
          </a:p>
        </p:txBody>
      </p:sp>
      <p:cxnSp>
        <p:nvCxnSpPr>
          <p:cNvPr id="22" name="肘形连接符 21"/>
          <p:cNvCxnSpPr>
            <a:stCxn id="4" idx="4"/>
            <a:endCxn id="5" idx="1"/>
          </p:cNvCxnSpPr>
          <p:nvPr/>
        </p:nvCxnSpPr>
        <p:spPr>
          <a:xfrm>
            <a:off x="1403648" y="4816051"/>
            <a:ext cx="493056" cy="61037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流程图: 过程 30"/>
          <p:cNvSpPr/>
          <p:nvPr/>
        </p:nvSpPr>
        <p:spPr>
          <a:xfrm>
            <a:off x="288516" y="1489581"/>
            <a:ext cx="934120" cy="9115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构建因子模型</a:t>
            </a:r>
            <a:endParaRPr lang="zh-CN" altLang="en-US" dirty="0"/>
          </a:p>
        </p:txBody>
      </p:sp>
      <p:cxnSp>
        <p:nvCxnSpPr>
          <p:cNvPr id="35" name="直接箭头连接符 34"/>
          <p:cNvCxnSpPr>
            <a:stCxn id="5" idx="0"/>
            <a:endCxn id="31" idx="2"/>
          </p:cNvCxnSpPr>
          <p:nvPr/>
        </p:nvCxnSpPr>
        <p:spPr>
          <a:xfrm rot="16200000" flipV="1">
            <a:off x="335542" y="2821151"/>
            <a:ext cx="2197220" cy="13571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1" idx="3"/>
            <a:endCxn id="20" idx="2"/>
          </p:cNvCxnSpPr>
          <p:nvPr/>
        </p:nvCxnSpPr>
        <p:spPr>
          <a:xfrm>
            <a:off x="1222636" y="1945349"/>
            <a:ext cx="427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0" idx="4"/>
            <a:endCxn id="8" idx="1"/>
          </p:cNvCxnSpPr>
          <p:nvPr/>
        </p:nvCxnSpPr>
        <p:spPr>
          <a:xfrm>
            <a:off x="2874312" y="1945349"/>
            <a:ext cx="545560" cy="20066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464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en-US" dirty="0" smtClean="0"/>
              <a:t>如何利用因子库？</a:t>
            </a:r>
            <a:endParaRPr lang="en-US" altLang="zh-CN" dirty="0" smtClean="0"/>
          </a:p>
          <a:p>
            <a:pPr marL="624078" indent="-514350">
              <a:buFont typeface="+mj-lt"/>
              <a:buAutoNum type="arabicPeriod"/>
            </a:pPr>
            <a:r>
              <a:rPr lang="zh-CN" altLang="en-US" dirty="0" smtClean="0"/>
              <a:t>构建基于</a:t>
            </a:r>
            <a:r>
              <a:rPr lang="en-US" altLang="zh-CN" dirty="0" smtClean="0"/>
              <a:t>Alpha</a:t>
            </a:r>
            <a:r>
              <a:rPr lang="zh-CN" altLang="en-US" dirty="0" smtClean="0"/>
              <a:t>多因子策略</a:t>
            </a:r>
            <a:endParaRPr lang="en-US" altLang="zh-CN" dirty="0" smtClean="0"/>
          </a:p>
          <a:p>
            <a:pPr marL="880110" lvl="1" indent="-514350">
              <a:buFont typeface="+mj-ea"/>
              <a:buAutoNum type="circleNumDbPlain"/>
            </a:pPr>
            <a:r>
              <a:rPr lang="zh-CN" altLang="en-US" dirty="0" smtClean="0"/>
              <a:t>选股策略</a:t>
            </a:r>
            <a:endParaRPr lang="en-US" altLang="zh-CN" dirty="0" smtClean="0"/>
          </a:p>
          <a:p>
            <a:pPr marL="880110" lvl="1" indent="-514350">
              <a:buFont typeface="+mj-ea"/>
              <a:buAutoNum type="circleNumDbPlain"/>
            </a:pPr>
            <a:r>
              <a:rPr lang="zh-CN" altLang="en-US" dirty="0" smtClean="0"/>
              <a:t>套利策略</a:t>
            </a:r>
            <a:endParaRPr lang="en-US" altLang="zh-CN" dirty="0" smtClean="0"/>
          </a:p>
          <a:p>
            <a:pPr marL="624078" indent="-514350">
              <a:buFont typeface="+mj-lt"/>
              <a:buAutoNum type="arabicPeriod"/>
            </a:pPr>
            <a:r>
              <a:rPr lang="zh-CN" altLang="en-US" dirty="0"/>
              <a:t>归</a:t>
            </a:r>
            <a:r>
              <a:rPr lang="zh-CN" altLang="en-US" dirty="0" smtClean="0"/>
              <a:t>因分析</a:t>
            </a:r>
            <a:endParaRPr lang="en-US" altLang="zh-CN" dirty="0" smtClean="0"/>
          </a:p>
          <a:p>
            <a:pPr marL="880110" lvl="1" indent="-514350">
              <a:buFont typeface="+mj-ea"/>
              <a:buAutoNum type="circleNumDbPlain"/>
            </a:pPr>
            <a:r>
              <a:rPr lang="zh-CN" altLang="en-US" dirty="0" smtClean="0"/>
              <a:t>股价驱动因素分析</a:t>
            </a:r>
            <a:endParaRPr lang="en-US" altLang="zh-CN" dirty="0" smtClean="0"/>
          </a:p>
          <a:p>
            <a:pPr marL="880110" lvl="1" indent="-514350">
              <a:buFont typeface="+mj-ea"/>
              <a:buAutoNum type="circleNumDbPlain"/>
            </a:pPr>
            <a:r>
              <a:rPr lang="zh-CN" altLang="en-US" dirty="0" smtClean="0"/>
              <a:t>行业分析</a:t>
            </a:r>
            <a:endParaRPr lang="en-US" altLang="zh-CN" dirty="0" smtClean="0"/>
          </a:p>
          <a:p>
            <a:pPr marL="624078" indent="-514350">
              <a:buFont typeface="+mj-lt"/>
              <a:buAutoNum type="arabicPeriod"/>
            </a:pPr>
            <a:r>
              <a:rPr lang="zh-CN" altLang="en-US" dirty="0" smtClean="0"/>
              <a:t>行业轮动预测</a:t>
            </a:r>
            <a:endParaRPr lang="en-US" altLang="zh-CN" dirty="0" smtClean="0"/>
          </a:p>
          <a:p>
            <a:pPr marL="624078" indent="-514350">
              <a:buFont typeface="+mj-lt"/>
              <a:buAutoNum type="arabicPeriod"/>
            </a:pPr>
            <a:r>
              <a:rPr lang="zh-CN" altLang="en-US" dirty="0"/>
              <a:t>择</a:t>
            </a:r>
            <a:r>
              <a:rPr lang="zh-CN" altLang="en-US" dirty="0" smtClean="0"/>
              <a:t>时系统</a:t>
            </a:r>
            <a:endParaRPr lang="en-US" altLang="zh-CN" dirty="0" smtClean="0"/>
          </a:p>
          <a:p>
            <a:pPr marL="624078" indent="-514350">
              <a:buFont typeface="+mj-lt"/>
              <a:buAutoNum type="arabicPeriod"/>
            </a:pPr>
            <a:r>
              <a:rPr lang="zh-CN" altLang="en-US" dirty="0"/>
              <a:t>猜想</a:t>
            </a:r>
          </a:p>
        </p:txBody>
      </p:sp>
      <p:sp>
        <p:nvSpPr>
          <p:cNvPr id="3" name="标题 2"/>
          <p:cNvSpPr>
            <a:spLocks noGrp="1"/>
          </p:cNvSpPr>
          <p:nvPr>
            <p:ph type="title"/>
          </p:nvPr>
        </p:nvSpPr>
        <p:spPr/>
        <p:txBody>
          <a:bodyPr>
            <a:normAutofit/>
          </a:bodyPr>
          <a:lstStyle/>
          <a:p>
            <a:r>
              <a:rPr lang="zh-CN" altLang="en-US" dirty="0"/>
              <a:t>多因子</a:t>
            </a:r>
            <a:r>
              <a:rPr lang="en-US" altLang="zh-CN" dirty="0"/>
              <a:t>Alpha</a:t>
            </a:r>
            <a:r>
              <a:rPr lang="zh-CN" altLang="en-US" dirty="0" smtClean="0"/>
              <a:t>衍生</a:t>
            </a:r>
            <a:endParaRPr lang="zh-CN" altLang="en-US" dirty="0"/>
          </a:p>
        </p:txBody>
      </p:sp>
    </p:spTree>
    <p:extLst>
      <p:ext uri="{BB962C8B-B14F-4D97-AF65-F5344CB8AC3E}">
        <p14:creationId xmlns:p14="http://schemas.microsoft.com/office/powerpoint/2010/main" val="9804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arn(inVertic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arn(inVertical)">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arn(inVertical)">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arn(inVertical)">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barn(inVertical)">
                                      <p:cBhvr>
                                        <p:cTn id="4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404664"/>
            <a:ext cx="5400000" cy="3343886"/>
          </a:xfrm>
        </p:spPr>
      </p:pic>
      <p:sp>
        <p:nvSpPr>
          <p:cNvPr id="3" name="标题 2"/>
          <p:cNvSpPr>
            <a:spLocks noGrp="1"/>
          </p:cNvSpPr>
          <p:nvPr>
            <p:ph type="title"/>
          </p:nvPr>
        </p:nvSpPr>
        <p:spPr/>
        <p:txBody>
          <a:bodyPr/>
          <a:lstStyle/>
          <a:p>
            <a:endParaRPr lang="zh-CN" altLang="en-US"/>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284984"/>
            <a:ext cx="5400000" cy="3076639"/>
          </a:xfrm>
          <a:prstGeom prst="rect">
            <a:avLst/>
          </a:prstGeom>
        </p:spPr>
      </p:pic>
    </p:spTree>
    <p:extLst>
      <p:ext uri="{BB962C8B-B14F-4D97-AF65-F5344CB8AC3E}">
        <p14:creationId xmlns:p14="http://schemas.microsoft.com/office/powerpoint/2010/main" val="1875756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正如其他策略一样，</a:t>
            </a:r>
            <a:r>
              <a:rPr lang="en-US" altLang="zh-CN" dirty="0" smtClean="0"/>
              <a:t>Alpha</a:t>
            </a:r>
            <a:r>
              <a:rPr lang="zh-CN" altLang="en-US" dirty="0"/>
              <a:t>多</a:t>
            </a:r>
            <a:r>
              <a:rPr lang="zh-CN" altLang="en-US" dirty="0" smtClean="0"/>
              <a:t>因子策略也存在显而易见的弊端。</a:t>
            </a:r>
            <a:endParaRPr lang="en-US" altLang="zh-CN" dirty="0" smtClean="0"/>
          </a:p>
          <a:p>
            <a:pPr marL="850392" lvl="1" indent="-457200">
              <a:buFont typeface="+mj-ea"/>
              <a:buAutoNum type="circleNumDbPlain"/>
            </a:pPr>
            <a:r>
              <a:rPr lang="zh-CN" altLang="en-US" dirty="0" smtClean="0"/>
              <a:t>因子库建立较为繁琐；</a:t>
            </a:r>
            <a:endParaRPr lang="en-US" altLang="zh-CN" dirty="0" smtClean="0"/>
          </a:p>
          <a:p>
            <a:pPr marL="850392" lvl="1" indent="-457200">
              <a:buFont typeface="+mj-ea"/>
              <a:buAutoNum type="circleNumDbPlain"/>
            </a:pPr>
            <a:r>
              <a:rPr lang="zh-CN" altLang="en-US" dirty="0" smtClean="0"/>
              <a:t>策略不具备直接交易的能力；</a:t>
            </a:r>
            <a:endParaRPr lang="en-US" altLang="zh-CN" dirty="0" smtClean="0"/>
          </a:p>
          <a:p>
            <a:pPr marL="850392" lvl="1" indent="-457200">
              <a:buFont typeface="+mj-ea"/>
              <a:buAutoNum type="circleNumDbPlain"/>
            </a:pPr>
            <a:r>
              <a:rPr lang="zh-CN" altLang="en-US" dirty="0" smtClean="0"/>
              <a:t>策略风险防控性较弱，需要配合其他风控方式，控制回撤；</a:t>
            </a:r>
            <a:endParaRPr lang="en-US" altLang="zh-CN" dirty="0" smtClean="0"/>
          </a:p>
          <a:p>
            <a:pPr marL="850392" lvl="1" indent="-457200">
              <a:buFont typeface="+mj-ea"/>
              <a:buAutoNum type="circleNumDbPlain"/>
            </a:pPr>
            <a:r>
              <a:rPr lang="zh-CN" altLang="en-US" dirty="0"/>
              <a:t>择</a:t>
            </a:r>
            <a:r>
              <a:rPr lang="zh-CN" altLang="en-US" dirty="0" smtClean="0"/>
              <a:t>时能力不强</a:t>
            </a:r>
            <a:r>
              <a:rPr lang="zh-CN" altLang="en-US" dirty="0" smtClean="0"/>
              <a:t>；</a:t>
            </a:r>
            <a:endParaRPr lang="en-US" altLang="zh-CN" dirty="0" smtClean="0"/>
          </a:p>
          <a:p>
            <a:pPr marL="850392" lvl="1" indent="-457200">
              <a:buFont typeface="+mj-ea"/>
              <a:buAutoNum type="circleNumDbPlain"/>
            </a:pPr>
            <a:r>
              <a:rPr lang="zh-CN" altLang="en-US" smtClean="0"/>
              <a:t>数据滞后，可能带来因子失效；</a:t>
            </a:r>
            <a:endParaRPr lang="en-US" altLang="zh-CN" dirty="0" smtClean="0"/>
          </a:p>
        </p:txBody>
      </p:sp>
      <p:sp>
        <p:nvSpPr>
          <p:cNvPr id="3" name="标题 2"/>
          <p:cNvSpPr>
            <a:spLocks noGrp="1"/>
          </p:cNvSpPr>
          <p:nvPr>
            <p:ph type="title"/>
          </p:nvPr>
        </p:nvSpPr>
        <p:spPr/>
        <p:txBody>
          <a:bodyPr>
            <a:normAutofit/>
          </a:bodyPr>
          <a:lstStyle/>
          <a:p>
            <a:r>
              <a:rPr lang="en-US" altLang="zh-CN" dirty="0"/>
              <a:t>Alpha</a:t>
            </a:r>
            <a:r>
              <a:rPr lang="zh-CN" altLang="en-US" dirty="0"/>
              <a:t>的</a:t>
            </a:r>
            <a:r>
              <a:rPr lang="zh-CN" altLang="en-US" dirty="0" smtClean="0"/>
              <a:t>弊端</a:t>
            </a:r>
            <a:endParaRPr lang="zh-CN" altLang="en-US" dirty="0"/>
          </a:p>
        </p:txBody>
      </p:sp>
    </p:spTree>
    <p:extLst>
      <p:ext uri="{BB962C8B-B14F-4D97-AF65-F5344CB8AC3E}">
        <p14:creationId xmlns:p14="http://schemas.microsoft.com/office/powerpoint/2010/main" val="3920276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阿尔法意味着“新生”，也是投资者追求的目标（获得超额收益）。在种类繁多的因子中，挖掘出有效的</a:t>
            </a:r>
            <a:r>
              <a:rPr lang="en-US" altLang="zh-CN" dirty="0" smtClean="0"/>
              <a:t>Alpha</a:t>
            </a:r>
            <a:r>
              <a:rPr lang="zh-CN" altLang="en-US" dirty="0" smtClean="0"/>
              <a:t>因子能够帮助投资者获得超额收益。</a:t>
            </a:r>
            <a:endParaRPr lang="en-US" altLang="zh-CN" dirty="0" smtClean="0"/>
          </a:p>
          <a:p>
            <a:r>
              <a:rPr lang="zh-CN" altLang="en-US" dirty="0" smtClean="0"/>
              <a:t>因子库既要广度也要深度。</a:t>
            </a:r>
            <a:endParaRPr lang="en-US" altLang="zh-CN" dirty="0" smtClean="0"/>
          </a:p>
          <a:p>
            <a:r>
              <a:rPr lang="zh-CN" altLang="en-US" dirty="0" smtClean="0"/>
              <a:t>单个因子可能存在某个时期有效，某个时期无效的情况。因此，策略需要时常更新。</a:t>
            </a:r>
            <a:endParaRPr lang="en-US" altLang="zh-CN" dirty="0" smtClean="0"/>
          </a:p>
          <a:p>
            <a:r>
              <a:rPr lang="zh-CN" altLang="en-US" dirty="0" smtClean="0"/>
              <a:t>构建因子的方法以及评价方法也是难以一概而论。</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1475082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755576" y="2420888"/>
            <a:ext cx="7992887" cy="1200329"/>
          </a:xfrm>
          <a:prstGeom prst="rect">
            <a:avLst/>
          </a:prstGeom>
          <a:noFill/>
        </p:spPr>
        <p:txBody>
          <a:bodyPr wrap="square" lIns="91440" tIns="45720" rIns="91440" bIns="45720">
            <a:spAutoFit/>
          </a:bodyPr>
          <a:lstStyle/>
          <a:p>
            <a:pPr algn="ctr"/>
            <a:r>
              <a:rPr lang="en-US" altLang="zh-CN" sz="7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r>
              <a:rPr lang="zh-CN" altLang="en-US" sz="7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endParaRPr lang="zh-CN" altLang="en-US" sz="72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029139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0396"/>
            <a:ext cx="8229600" cy="2787445"/>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16460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037" y="764704"/>
            <a:ext cx="7200000" cy="2527845"/>
          </a:xfr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645024"/>
            <a:ext cx="7200000" cy="2471889"/>
          </a:xfrm>
          <a:prstGeom prst="rect">
            <a:avLst/>
          </a:prstGeom>
        </p:spPr>
      </p:pic>
      <p:sp>
        <p:nvSpPr>
          <p:cNvPr id="9" name="矩形 8"/>
          <p:cNvSpPr/>
          <p:nvPr/>
        </p:nvSpPr>
        <p:spPr>
          <a:xfrm>
            <a:off x="406545" y="2967335"/>
            <a:ext cx="8533106" cy="923330"/>
          </a:xfrm>
          <a:prstGeom prst="rect">
            <a:avLst/>
          </a:prstGeom>
          <a:noFill/>
        </p:spPr>
        <p:txBody>
          <a:bodyPr wrap="none" lIns="91440" tIns="45720" rIns="91440" bIns="45720">
            <a:spAutoFit/>
          </a:bodyPr>
          <a:lstStyle/>
          <a:p>
            <a:pPr algn="ctr"/>
            <a:r>
              <a:rPr lang="zh-CN" alt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不同证券的差异好大啊！！</a:t>
            </a:r>
            <a:endPar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4774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Alpha</a:t>
            </a:r>
            <a:r>
              <a:rPr lang="zh-CN" altLang="en-US" dirty="0" smtClean="0"/>
              <a:t>来源概述</a:t>
            </a:r>
            <a:endParaRPr lang="en-US" altLang="zh-CN" dirty="0" smtClean="0"/>
          </a:p>
          <a:p>
            <a:r>
              <a:rPr lang="zh-CN" altLang="en-US" dirty="0" smtClean="0"/>
              <a:t>因子库构建</a:t>
            </a:r>
            <a:endParaRPr lang="en-US" altLang="zh-CN" dirty="0" smtClean="0"/>
          </a:p>
          <a:p>
            <a:pPr lvl="1"/>
            <a:r>
              <a:rPr lang="zh-CN" altLang="en-US" dirty="0" smtClean="0"/>
              <a:t>因子评价体系</a:t>
            </a:r>
            <a:endParaRPr lang="en-US" altLang="zh-CN" dirty="0" smtClean="0"/>
          </a:p>
          <a:p>
            <a:pPr lvl="1"/>
            <a:r>
              <a:rPr lang="zh-CN" altLang="en-US" dirty="0" smtClean="0"/>
              <a:t>回溯测试</a:t>
            </a:r>
            <a:endParaRPr lang="en-US" altLang="zh-CN" dirty="0" smtClean="0"/>
          </a:p>
          <a:p>
            <a:r>
              <a:rPr lang="zh-CN" altLang="en-US" dirty="0"/>
              <a:t>多</a:t>
            </a:r>
            <a:r>
              <a:rPr lang="zh-CN" altLang="en-US" dirty="0" smtClean="0"/>
              <a:t>因子</a:t>
            </a:r>
            <a:r>
              <a:rPr lang="en-US" altLang="zh-CN" dirty="0" smtClean="0"/>
              <a:t>Alpha</a:t>
            </a:r>
            <a:r>
              <a:rPr lang="zh-CN" altLang="en-US" dirty="0" smtClean="0"/>
              <a:t>衍生</a:t>
            </a:r>
            <a:endParaRPr lang="en-US" altLang="zh-CN" dirty="0" smtClean="0"/>
          </a:p>
          <a:p>
            <a:r>
              <a:rPr lang="en-US" altLang="zh-CN" dirty="0" smtClean="0"/>
              <a:t>Alpha</a:t>
            </a:r>
            <a:r>
              <a:rPr lang="zh-CN" altLang="en-US" dirty="0" smtClean="0"/>
              <a:t>的弊端</a:t>
            </a:r>
            <a:endParaRPr lang="en-US" altLang="zh-CN" dirty="0" smtClean="0"/>
          </a:p>
          <a:p>
            <a:r>
              <a:rPr lang="zh-CN" altLang="en-US" dirty="0" smtClean="0"/>
              <a:t>总结</a:t>
            </a:r>
            <a:endParaRPr lang="en-US" altLang="zh-CN" dirty="0" smtClean="0"/>
          </a:p>
          <a:p>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dirty="0" smtClean="0"/>
              <a:t>目录</a:t>
            </a:r>
            <a:endParaRPr lang="zh-CN" altLang="en-US" dirty="0"/>
          </a:p>
        </p:txBody>
      </p:sp>
    </p:spTree>
    <p:extLst>
      <p:ext uri="{BB962C8B-B14F-4D97-AF65-F5344CB8AC3E}">
        <p14:creationId xmlns:p14="http://schemas.microsoft.com/office/powerpoint/2010/main" val="3075320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zh-CN" altLang="en-US" sz="2000" dirty="0" smtClean="0">
                    <a:latin typeface="+mn-ea"/>
                  </a:rPr>
                  <a:t>何谓阿尔法（</a:t>
                </a:r>
                <a:r>
                  <a:rPr lang="en-US" altLang="zh-CN" sz="2000" dirty="0" smtClean="0">
                    <a:latin typeface="+mn-ea"/>
                  </a:rPr>
                  <a:t>Alpha</a:t>
                </a:r>
                <a:r>
                  <a:rPr lang="zh-CN" altLang="en-US" sz="2000" dirty="0" smtClean="0">
                    <a:latin typeface="+mn-ea"/>
                  </a:rPr>
                  <a:t>）？</a:t>
                </a:r>
              </a:p>
              <a:p>
                <a:r>
                  <a:rPr lang="zh-CN" altLang="en-US" sz="2000" dirty="0" smtClean="0">
                    <a:latin typeface="+mn-ea"/>
                  </a:rPr>
                  <a:t>阿尔法（</a:t>
                </a:r>
                <a:r>
                  <a:rPr lang="en-US" altLang="zh-CN" sz="2000" dirty="0" smtClean="0">
                    <a:latin typeface="+mn-ea"/>
                  </a:rPr>
                  <a:t>Alpha--</a:t>
                </a:r>
                <a14:m>
                  <m:oMath xmlns:m="http://schemas.openxmlformats.org/officeDocument/2006/math">
                    <m:r>
                      <a:rPr lang="zh-CN" altLang="en-US" sz="2000" i="1" smtClean="0">
                        <a:latin typeface="Cambria Math"/>
                      </a:rPr>
                      <m:t>𝛼</m:t>
                    </m:r>
                  </m:oMath>
                </a14:m>
                <a:r>
                  <a:rPr lang="zh-CN" altLang="en-US" sz="2000" dirty="0" smtClean="0">
                    <a:latin typeface="+mn-ea"/>
                  </a:rPr>
                  <a:t>）是古希腊第一个字母，欧米伽则是最后一个，圣经中上帝曾说：“我既是阿尔法，也是欧米伽”，意为我既是创造者也是毁灭者，因此阿尔法便被赋予了“新生”的意思，而欧米伽则意味着“毁灭”</a:t>
                </a:r>
                <a:endParaRPr lang="en-US" altLang="zh-CN" sz="2000" dirty="0" smtClean="0">
                  <a:latin typeface="+mn-ea"/>
                </a:endParaRPr>
              </a:p>
              <a:p>
                <a:endParaRPr lang="en-US" altLang="zh-CN" sz="2000" dirty="0" smtClean="0">
                  <a:latin typeface="+mn-ea"/>
                </a:endParaRPr>
              </a:p>
              <a:p>
                <a:r>
                  <a:rPr lang="zh-CN" altLang="en-US" sz="2000" dirty="0" smtClean="0">
                    <a:latin typeface="+mn-ea"/>
                  </a:rPr>
                  <a:t>在金融领域中阿尔法的概念最早来源于二十世纪中期，由于当时约</a:t>
                </a:r>
                <a:r>
                  <a:rPr lang="en-US" altLang="zh-CN" sz="2000" dirty="0" smtClean="0">
                    <a:latin typeface="+mn-ea"/>
                  </a:rPr>
                  <a:t>75%</a:t>
                </a:r>
                <a:r>
                  <a:rPr lang="zh-CN" altLang="en-US" sz="2000" dirty="0" smtClean="0">
                    <a:latin typeface="+mn-ea"/>
                  </a:rPr>
                  <a:t>的股票型基金无法跑赢大盘指数。因此，学术界将该现象归因于股票市场的有效性。认为“在有效市场中，不存在超额收益（</a:t>
                </a:r>
                <a:r>
                  <a:rPr lang="en-US" altLang="zh-CN" sz="2000" dirty="0" smtClean="0">
                    <a:latin typeface="+mn-ea"/>
                  </a:rPr>
                  <a:t>alpha</a:t>
                </a:r>
                <a:r>
                  <a:rPr lang="zh-CN" altLang="en-US" sz="2000" dirty="0" smtClean="0">
                    <a:latin typeface="+mn-ea"/>
                  </a:rPr>
                  <a:t>），投资者只能获得基准收益率（</a:t>
                </a:r>
                <a:r>
                  <a:rPr lang="en-US" altLang="zh-CN" sz="2000" dirty="0" smtClean="0">
                    <a:latin typeface="+mn-ea"/>
                  </a:rPr>
                  <a:t>beta</a:t>
                </a:r>
                <a:r>
                  <a:rPr lang="zh-CN" altLang="en-US" sz="2000" dirty="0" smtClean="0">
                    <a:latin typeface="+mn-ea"/>
                  </a:rPr>
                  <a:t>）”</a:t>
                </a:r>
                <a:endParaRPr lang="en-US" altLang="zh-CN" sz="2000"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t="-674" r="-296"/>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smtClean="0"/>
              <a:t>Alpha</a:t>
            </a:r>
            <a:r>
              <a:rPr lang="zh-CN" altLang="en-US" dirty="0" smtClean="0"/>
              <a:t>来源概述</a:t>
            </a:r>
            <a:endParaRPr lang="zh-CN" altLang="en-US" dirty="0"/>
          </a:p>
        </p:txBody>
      </p:sp>
    </p:spTree>
    <p:extLst>
      <p:ext uri="{BB962C8B-B14F-4D97-AF65-F5344CB8AC3E}">
        <p14:creationId xmlns:p14="http://schemas.microsoft.com/office/powerpoint/2010/main" val="111557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现代金融理论认为，证券投资收益主要来源于两部分：市场平均收益率（即</a:t>
                </a:r>
                <a:r>
                  <a:rPr lang="en-US" altLang="zh-CN" dirty="0" smtClean="0"/>
                  <a:t>Beta</a:t>
                </a:r>
                <a:r>
                  <a:rPr lang="zh-CN" altLang="en-US" dirty="0" smtClean="0"/>
                  <a:t>收益）和独立于市场的超额收益率（即</a:t>
                </a:r>
                <a:r>
                  <a:rPr lang="en-US" altLang="zh-CN" dirty="0" smtClean="0"/>
                  <a:t>Alpha</a:t>
                </a:r>
                <a:r>
                  <a:rPr lang="zh-CN" altLang="en-US" dirty="0" smtClean="0"/>
                  <a:t>收益）。即</a:t>
                </a:r>
                <a:endParaRPr lang="en-US" altLang="zh-CN" dirty="0" smtClean="0"/>
              </a:p>
              <a:p>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𝑅</m:t>
                          </m:r>
                        </m:e>
                        <m:sub>
                          <m:r>
                            <a:rPr lang="en-US" altLang="zh-CN" b="0" i="1" smtClean="0">
                              <a:latin typeface="Cambria Math"/>
                            </a:rPr>
                            <m:t>𝑓</m:t>
                          </m:r>
                        </m:sub>
                      </m:sSub>
                      <m:r>
                        <a:rPr lang="en-US" altLang="zh-CN" b="0" i="1" smtClean="0">
                          <a:latin typeface="Cambria Math"/>
                        </a:rPr>
                        <m:t>+</m:t>
                      </m:r>
                      <m:r>
                        <a:rPr lang="zh-CN" altLang="en-US" b="0" i="1" smtClean="0">
                          <a:latin typeface="Cambria Math"/>
                        </a:rPr>
                        <m:t>𝛼</m:t>
                      </m:r>
                      <m:r>
                        <a:rPr lang="en-US" altLang="zh-CN" b="0" i="1" smtClean="0">
                          <a:latin typeface="Cambria Math"/>
                        </a:rPr>
                        <m:t>+</m:t>
                      </m:r>
                      <m:r>
                        <a:rPr lang="zh-CN" altLang="en-US" b="0" i="1" smtClean="0">
                          <a:latin typeface="Cambria Math"/>
                        </a:rPr>
                        <m:t>𝛽</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𝑅</m:t>
                              </m:r>
                            </m:e>
                            <m:sub>
                              <m:r>
                                <a:rPr lang="en-US" altLang="zh-CN" b="0" i="1" smtClean="0">
                                  <a:latin typeface="Cambria Math"/>
                                </a:rPr>
                                <m:t>𝑚</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𝑅</m:t>
                              </m:r>
                            </m:e>
                            <m:sub>
                              <m:r>
                                <a:rPr lang="en-US" altLang="zh-CN" b="0" i="1" smtClean="0">
                                  <a:latin typeface="Cambria Math"/>
                                </a:rPr>
                                <m:t>𝑓</m:t>
                              </m:r>
                            </m:sub>
                          </m:sSub>
                        </m:e>
                      </m:d>
                      <m:r>
                        <a:rPr lang="en-US" altLang="zh-CN" b="0" i="0" smtClean="0">
                          <a:latin typeface="Cambria Math"/>
                        </a:rPr>
                        <m:t>+</m:t>
                      </m:r>
                      <m:r>
                        <m:rPr>
                          <m:sty m:val="p"/>
                        </m:rPr>
                        <a:rPr lang="el-GR" altLang="zh-CN" b="0" i="1" smtClean="0">
                          <a:latin typeface="Cambria Math"/>
                          <a:ea typeface="Cambria Math"/>
                        </a:rPr>
                        <m:t>ε</m:t>
                      </m:r>
                    </m:oMath>
                  </m:oMathPara>
                </a14:m>
                <a:endParaRPr lang="en-US" altLang="zh-CN" dirty="0" smtClean="0"/>
              </a:p>
              <a:p>
                <a:pPr marL="457200" lvl="1" indent="0">
                  <a:buNone/>
                </a:pPr>
                <a:endParaRPr lang="en-US" altLang="zh-CN" dirty="0" smtClean="0"/>
              </a:p>
              <a:p>
                <a:pPr marL="457200" lvl="1" indent="0">
                  <a:buNone/>
                </a:pPr>
                <a:r>
                  <a:rPr lang="en-US" altLang="zh-CN" dirty="0"/>
                  <a:t>	</a:t>
                </a:r>
                <a:r>
                  <a:rPr lang="en-US" altLang="zh-CN" dirty="0" smtClean="0"/>
                  <a:t>	</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𝑖</m:t>
                        </m:r>
                      </m:sub>
                    </m:sSub>
                  </m:oMath>
                </a14:m>
                <a:r>
                  <a:rPr lang="zh-CN" altLang="en-US" dirty="0" smtClean="0"/>
                  <a:t>为证券资产</a:t>
                </a:r>
                <a:r>
                  <a:rPr lang="en-US" altLang="zh-CN" dirty="0" err="1" smtClean="0"/>
                  <a:t>i</a:t>
                </a:r>
                <a:r>
                  <a:rPr lang="zh-CN" altLang="en-US" dirty="0" smtClean="0"/>
                  <a:t>的收益率；</a:t>
                </a:r>
                <a:endParaRPr lang="en-US" altLang="zh-CN" dirty="0" smtClean="0"/>
              </a:p>
              <a:p>
                <a:pPr marL="457200" lvl="1" indent="0">
                  <a:buNone/>
                </a:pPr>
                <a:r>
                  <a:rPr lang="en-US" altLang="zh-CN" dirty="0"/>
                  <a:t>	</a:t>
                </a:r>
                <a:r>
                  <a:rPr lang="en-US" altLang="zh-CN" dirty="0" smtClean="0"/>
                  <a:t>	</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𝑓</m:t>
                        </m:r>
                      </m:sub>
                    </m:sSub>
                  </m:oMath>
                </a14:m>
                <a:r>
                  <a:rPr lang="zh-CN" altLang="en-US" dirty="0" smtClean="0"/>
                  <a:t>为市场上无风险收益率；</a:t>
                </a:r>
                <a:endParaRPr lang="en-US" altLang="zh-CN" dirty="0" smtClean="0"/>
              </a:p>
              <a:p>
                <a:pPr marL="457200" lvl="1" indent="0">
                  <a:buNone/>
                </a:pPr>
                <a:r>
                  <a:rPr lang="en-US" altLang="zh-CN" dirty="0"/>
                  <a:t>	</a:t>
                </a:r>
                <a:r>
                  <a:rPr lang="en-US" altLang="zh-CN" dirty="0" smtClean="0"/>
                  <a:t>	</a:t>
                </a:r>
                <a14:m>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𝑚</m:t>
                        </m:r>
                      </m:sub>
                    </m:sSub>
                  </m:oMath>
                </a14:m>
                <a:r>
                  <a:rPr lang="zh-CN" altLang="en-US" dirty="0" smtClean="0"/>
                  <a:t>为全市场收益率；</a:t>
                </a:r>
                <a:endParaRPr lang="en-US" altLang="zh-CN" dirty="0" smtClean="0"/>
              </a:p>
              <a:p>
                <a:pPr marL="457200" lvl="1" indent="0">
                  <a:buNone/>
                </a:pPr>
                <a:r>
                  <a:rPr lang="en-US" altLang="zh-CN" dirty="0"/>
                  <a:t>	</a:t>
                </a:r>
                <a:r>
                  <a:rPr lang="en-US" altLang="zh-CN" dirty="0" smtClean="0"/>
                  <a:t>	</a:t>
                </a:r>
                <a14:m>
                  <m:oMath xmlns:m="http://schemas.openxmlformats.org/officeDocument/2006/math">
                    <m:r>
                      <a:rPr lang="zh-CN" altLang="en-US" i="1" smtClean="0">
                        <a:latin typeface="Cambria Math"/>
                      </a:rPr>
                      <m:t>𝜀</m:t>
                    </m:r>
                    <m:r>
                      <a:rPr lang="zh-CN" altLang="en-US" b="0" i="1" smtClean="0">
                        <a:latin typeface="Cambria Math"/>
                      </a:rPr>
                      <m:t>为</m:t>
                    </m:r>
                    <m:r>
                      <a:rPr lang="zh-CN" altLang="en-US" i="1">
                        <a:latin typeface="Cambria Math"/>
                      </a:rPr>
                      <m:t>收益率</m:t>
                    </m:r>
                    <m:r>
                      <a:rPr lang="zh-CN" altLang="en-US" i="1" smtClean="0">
                        <a:latin typeface="Cambria Math"/>
                      </a:rPr>
                      <m:t>残差</m:t>
                    </m:r>
                    <m:r>
                      <a:rPr lang="zh-CN" altLang="en-US" b="0" i="1" smtClean="0">
                        <a:latin typeface="Cambria Math"/>
                      </a:rPr>
                      <m:t>；</m:t>
                    </m:r>
                  </m:oMath>
                </a14:m>
                <a:endParaRPr lang="en-US" altLang="zh-CN" dirty="0" smtClean="0"/>
              </a:p>
              <a:p>
                <a:pPr marL="457200" lvl="1" indent="0">
                  <a:buNone/>
                </a:pP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smtClean="0"/>
              <a:t>Alpha</a:t>
            </a:r>
            <a:r>
              <a:rPr lang="zh-CN" altLang="en-US" dirty="0" smtClean="0"/>
              <a:t>来源概述</a:t>
            </a:r>
            <a:endParaRPr lang="zh-CN" altLang="en-US" dirty="0"/>
          </a:p>
        </p:txBody>
      </p:sp>
    </p:spTree>
    <p:extLst>
      <p:ext uri="{BB962C8B-B14F-4D97-AF65-F5344CB8AC3E}">
        <p14:creationId xmlns:p14="http://schemas.microsoft.com/office/powerpoint/2010/main" val="3109752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marL="0" indent="0">
              <a:buNone/>
            </a:pPr>
            <a:r>
              <a:rPr lang="zh-CN" altLang="en-US" dirty="0" smtClean="0"/>
              <a:t>纵里寻它，阿尔法芳踪何处寻？</a:t>
            </a:r>
            <a:endParaRPr lang="en-US" altLang="zh-CN" dirty="0" smtClean="0"/>
          </a:p>
          <a:p>
            <a:pPr marL="0" indent="0">
              <a:buNone/>
            </a:pPr>
            <a:r>
              <a:rPr lang="en-US" altLang="zh-CN" dirty="0" smtClean="0"/>
              <a:t>	</a:t>
            </a:r>
            <a:r>
              <a:rPr lang="zh-CN" altLang="en-US" dirty="0" smtClean="0"/>
              <a:t>由于阿尔法（</a:t>
            </a:r>
            <a:r>
              <a:rPr lang="en-US" altLang="zh-CN" dirty="0" smtClean="0"/>
              <a:t>Alpha</a:t>
            </a:r>
            <a:r>
              <a:rPr lang="zh-CN" altLang="en-US" dirty="0" smtClean="0"/>
              <a:t>）是证券资产自身特征的表现，因此来源也是五花八门，如业绩优异，资金推动，题材炒作，政策扶持等等。可以说任何与证券价格上涨有关的要素都可能成为阿尔法。</a:t>
            </a:r>
            <a:endParaRPr lang="en-US" altLang="zh-CN" dirty="0" smtClean="0"/>
          </a:p>
          <a:p>
            <a:pPr marL="0" indent="0">
              <a:buNone/>
            </a:pPr>
            <a:r>
              <a:rPr lang="en-US" altLang="zh-CN" dirty="0"/>
              <a:t>	</a:t>
            </a:r>
            <a:r>
              <a:rPr lang="zh-CN" altLang="en-US" dirty="0" smtClean="0"/>
              <a:t>传统的基本面研究，投资者往往采取对某一公司进行调研来挖掘股价上涨的潜力，从而获得超额收益（</a:t>
            </a:r>
            <a:r>
              <a:rPr lang="en-US" altLang="zh-CN" dirty="0" smtClean="0"/>
              <a:t>Alpha</a:t>
            </a:r>
            <a:r>
              <a:rPr lang="zh-CN" altLang="en-US" dirty="0" smtClean="0"/>
              <a:t>）。但是，随着市场规模的不断扩大，想要靠人力彻底覆盖整个市场已经变得不现实。因此，我们使用量化的方法能够覆盖全市场的同时，也能通过大数据挖掘，最大程度发现被一般投资者忽略的因素。</a:t>
            </a:r>
            <a:endParaRPr lang="zh-CN" altLang="en-US" dirty="0"/>
          </a:p>
        </p:txBody>
      </p:sp>
      <p:sp>
        <p:nvSpPr>
          <p:cNvPr id="2" name="标题 1"/>
          <p:cNvSpPr>
            <a:spLocks noGrp="1"/>
          </p:cNvSpPr>
          <p:nvPr>
            <p:ph type="title"/>
          </p:nvPr>
        </p:nvSpPr>
        <p:spPr/>
        <p:txBody>
          <a:bodyPr/>
          <a:lstStyle/>
          <a:p>
            <a:r>
              <a:rPr lang="zh-CN" altLang="en-US" dirty="0" smtClean="0"/>
              <a:t>因子库构建</a:t>
            </a:r>
            <a:endParaRPr lang="zh-CN" altLang="en-US" dirty="0"/>
          </a:p>
        </p:txBody>
      </p:sp>
    </p:spTree>
    <p:extLst>
      <p:ext uri="{BB962C8B-B14F-4D97-AF65-F5344CB8AC3E}">
        <p14:creationId xmlns:p14="http://schemas.microsoft.com/office/powerpoint/2010/main" val="140904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marL="0" indent="0">
              <a:buNone/>
            </a:pPr>
            <a:r>
              <a:rPr lang="zh-CN" altLang="en-US" dirty="0"/>
              <a:t>纵里寻它，阿尔法芳踪何处寻？</a:t>
            </a:r>
            <a:endParaRPr lang="en-US" altLang="zh-CN" dirty="0"/>
          </a:p>
          <a:p>
            <a:pPr marL="0" indent="0">
              <a:buNone/>
            </a:pPr>
            <a:r>
              <a:rPr lang="zh-CN" altLang="en-US" dirty="0" smtClean="0"/>
              <a:t>由于阿尔法来源广泛，为了尽可能的体现单一证券特征，我们在尽可能挖掘多的因子的同时，需要考虑各个因子所属的维度，在能够量化的基础上。我们将因子进行如下划分：</a:t>
            </a:r>
            <a:endParaRPr lang="en-US" altLang="zh-CN" dirty="0" smtClean="0"/>
          </a:p>
          <a:p>
            <a:pPr marL="514350" indent="-514350">
              <a:buFont typeface="+mj-lt"/>
              <a:buAutoNum type="arabicPeriod"/>
            </a:pPr>
            <a:r>
              <a:rPr lang="zh-CN" altLang="en-US" dirty="0" smtClean="0"/>
              <a:t>估值类因子，如</a:t>
            </a:r>
            <a:r>
              <a:rPr lang="zh-CN" altLang="en-US" dirty="0"/>
              <a:t>市盈率</a:t>
            </a:r>
            <a:r>
              <a:rPr lang="zh-CN" altLang="en-US" dirty="0" smtClean="0"/>
              <a:t>（</a:t>
            </a:r>
            <a:r>
              <a:rPr lang="en-US" altLang="zh-CN" dirty="0" smtClean="0"/>
              <a:t>PE</a:t>
            </a:r>
            <a:r>
              <a:rPr lang="zh-CN" altLang="en-US" dirty="0" smtClean="0"/>
              <a:t>），市净率（</a:t>
            </a:r>
            <a:r>
              <a:rPr lang="en-US" altLang="zh-CN" dirty="0" smtClean="0"/>
              <a:t>PB</a:t>
            </a:r>
            <a:r>
              <a:rPr lang="zh-CN" altLang="en-US" dirty="0"/>
              <a:t>）</a:t>
            </a:r>
            <a:r>
              <a:rPr lang="zh-CN" altLang="en-US" dirty="0" smtClean="0"/>
              <a:t>等等；</a:t>
            </a:r>
            <a:endParaRPr lang="en-US" altLang="zh-CN" dirty="0" smtClean="0"/>
          </a:p>
          <a:p>
            <a:pPr marL="514350" indent="-514350">
              <a:buFont typeface="+mj-lt"/>
              <a:buAutoNum type="arabicPeriod"/>
            </a:pPr>
            <a:r>
              <a:rPr lang="zh-CN" altLang="en-US" dirty="0" smtClean="0"/>
              <a:t>成长类因子，如</a:t>
            </a:r>
            <a:r>
              <a:rPr lang="zh-CN" altLang="en-US" dirty="0"/>
              <a:t>净</a:t>
            </a:r>
            <a:r>
              <a:rPr lang="zh-CN" altLang="en-US" dirty="0" smtClean="0"/>
              <a:t>利润增长率，主营业务收入增长率等等；</a:t>
            </a:r>
            <a:endParaRPr lang="en-US" altLang="zh-CN" dirty="0" smtClean="0"/>
          </a:p>
          <a:p>
            <a:pPr marL="514350" indent="-514350">
              <a:buFont typeface="+mj-lt"/>
              <a:buAutoNum type="arabicPeriod"/>
            </a:pPr>
            <a:r>
              <a:rPr lang="zh-CN" altLang="en-US" dirty="0" smtClean="0"/>
              <a:t>质量类因子，如净资产收益率（</a:t>
            </a:r>
            <a:r>
              <a:rPr lang="en-US" altLang="zh-CN" dirty="0" smtClean="0"/>
              <a:t>ROE</a:t>
            </a:r>
            <a:r>
              <a:rPr lang="zh-CN" altLang="en-US" dirty="0" smtClean="0"/>
              <a:t>），资产回报率（</a:t>
            </a:r>
            <a:r>
              <a:rPr lang="en-US" altLang="zh-CN" dirty="0" smtClean="0"/>
              <a:t>ROA</a:t>
            </a:r>
            <a:r>
              <a:rPr lang="zh-CN" altLang="en-US" dirty="0" smtClean="0"/>
              <a:t>）等等；</a:t>
            </a:r>
            <a:endParaRPr lang="en-US" altLang="zh-CN" dirty="0" smtClean="0"/>
          </a:p>
          <a:p>
            <a:pPr marL="514350" indent="-514350">
              <a:buFont typeface="+mj-lt"/>
              <a:buAutoNum type="arabicPeriod"/>
            </a:pPr>
            <a:r>
              <a:rPr lang="zh-CN" altLang="en-US" dirty="0"/>
              <a:t>规模</a:t>
            </a:r>
            <a:r>
              <a:rPr lang="zh-CN" altLang="en-US" dirty="0" smtClean="0"/>
              <a:t>类因子，如总资产，总市值，流通市值等等；</a:t>
            </a:r>
            <a:endParaRPr lang="en-US" altLang="zh-CN" dirty="0" smtClean="0"/>
          </a:p>
          <a:p>
            <a:pPr marL="514350" indent="-514350">
              <a:buFont typeface="+mj-lt"/>
              <a:buAutoNum type="arabicPeriod"/>
            </a:pPr>
            <a:r>
              <a:rPr lang="zh-CN" altLang="en-US" dirty="0" smtClean="0"/>
              <a:t>动量类因子，如一个月动量、</a:t>
            </a:r>
            <a:r>
              <a:rPr lang="en-US" altLang="zh-CN" dirty="0" smtClean="0"/>
              <a:t>3</a:t>
            </a:r>
            <a:r>
              <a:rPr lang="zh-CN" altLang="en-US" dirty="0" smtClean="0"/>
              <a:t>个月动量等等；</a:t>
            </a:r>
            <a:endParaRPr lang="en-US" altLang="zh-CN" dirty="0" smtClean="0"/>
          </a:p>
          <a:p>
            <a:pPr marL="514350" indent="-514350">
              <a:buFont typeface="+mj-lt"/>
              <a:buAutoNum type="arabicPeriod"/>
            </a:pPr>
            <a:r>
              <a:rPr lang="zh-CN" altLang="en-US" dirty="0"/>
              <a:t>情绪</a:t>
            </a:r>
            <a:r>
              <a:rPr lang="zh-CN" altLang="en-US" dirty="0" smtClean="0"/>
              <a:t>类因子，如投资者信心指数，预测评级变动等等；</a:t>
            </a:r>
            <a:endParaRPr lang="en-US" altLang="zh-CN" dirty="0" smtClean="0"/>
          </a:p>
          <a:p>
            <a:pPr marL="514350" indent="-514350">
              <a:buFont typeface="+mj-lt"/>
              <a:buAutoNum type="arabicPeriod"/>
            </a:pPr>
            <a:r>
              <a:rPr lang="zh-CN" altLang="en-US" dirty="0"/>
              <a:t>技术</a:t>
            </a:r>
            <a:r>
              <a:rPr lang="zh-CN" altLang="en-US" dirty="0" smtClean="0"/>
              <a:t>类因子，如</a:t>
            </a:r>
            <a:r>
              <a:rPr lang="en-US" altLang="zh-CN" dirty="0" smtClean="0"/>
              <a:t>MACD</a:t>
            </a:r>
            <a:r>
              <a:rPr lang="zh-CN" altLang="en-US" dirty="0" smtClean="0"/>
              <a:t>、</a:t>
            </a:r>
            <a:r>
              <a:rPr lang="en-US" altLang="zh-CN" dirty="0" smtClean="0"/>
              <a:t>RSI</a:t>
            </a:r>
            <a:r>
              <a:rPr lang="zh-CN" altLang="en-US" dirty="0" smtClean="0"/>
              <a:t>、</a:t>
            </a:r>
            <a:r>
              <a:rPr lang="en-US" altLang="zh-CN" dirty="0" smtClean="0"/>
              <a:t>KDJ</a:t>
            </a:r>
            <a:r>
              <a:rPr lang="zh-CN" altLang="en-US" dirty="0" smtClean="0"/>
              <a:t>等等；</a:t>
            </a:r>
            <a:endParaRPr lang="en-US" altLang="zh-CN" dirty="0" smtClean="0"/>
          </a:p>
          <a:p>
            <a:pPr marL="514350" indent="-514350">
              <a:buFont typeface="+mj-lt"/>
              <a:buAutoNum type="arabicPeriod"/>
            </a:pPr>
            <a:r>
              <a:rPr lang="zh-CN" altLang="en-US" dirty="0" smtClean="0"/>
              <a:t>波动类因子，如月收益率标准差，</a:t>
            </a:r>
            <a:r>
              <a:rPr lang="en-US" altLang="zh-CN" dirty="0" smtClean="0"/>
              <a:t>beta</a:t>
            </a:r>
            <a:r>
              <a:rPr lang="zh-CN" altLang="en-US" dirty="0" smtClean="0"/>
              <a:t>等等；</a:t>
            </a:r>
            <a:endParaRPr lang="en-US" altLang="zh-CN" dirty="0" smtClean="0"/>
          </a:p>
          <a:p>
            <a:pPr marL="514350" indent="-514350">
              <a:buFont typeface="+mj-lt"/>
              <a:buAutoNum type="arabicPeriod"/>
            </a:pPr>
            <a:r>
              <a:rPr lang="zh-CN" altLang="en-US" dirty="0" smtClean="0"/>
              <a:t>宏观类因子，如美元指数，</a:t>
            </a:r>
            <a:r>
              <a:rPr lang="en-US" altLang="zh-CN" dirty="0" smtClean="0"/>
              <a:t>PMI</a:t>
            </a:r>
            <a:r>
              <a:rPr lang="zh-CN" altLang="en-US" dirty="0" smtClean="0"/>
              <a:t>，</a:t>
            </a:r>
            <a:r>
              <a:rPr lang="en-US" altLang="zh-CN" dirty="0" smtClean="0"/>
              <a:t>CPI</a:t>
            </a:r>
            <a:r>
              <a:rPr lang="zh-CN" altLang="en-US" dirty="0" smtClean="0"/>
              <a:t>等等（主要为行业用）；</a:t>
            </a:r>
            <a:endParaRPr lang="en-US" altLang="zh-CN"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因子库构建</a:t>
            </a:r>
            <a:endParaRPr lang="zh-CN" altLang="en-US" dirty="0"/>
          </a:p>
        </p:txBody>
      </p:sp>
    </p:spTree>
    <p:extLst>
      <p:ext uri="{BB962C8B-B14F-4D97-AF65-F5344CB8AC3E}">
        <p14:creationId xmlns:p14="http://schemas.microsoft.com/office/powerpoint/2010/main" val="238942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394</TotalTime>
  <Words>1269</Words>
  <Application>Microsoft Office PowerPoint</Application>
  <PresentationFormat>全屏显示(4:3)</PresentationFormat>
  <Paragraphs>115</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聚合</vt:lpstr>
      <vt:lpstr>Alpha多因子策略</vt:lpstr>
      <vt:lpstr>PowerPoint 演示文稿</vt:lpstr>
      <vt:lpstr>PowerPoint 演示文稿</vt:lpstr>
      <vt:lpstr>PowerPoint 演示文稿</vt:lpstr>
      <vt:lpstr>目录</vt:lpstr>
      <vt:lpstr>Alpha来源概述</vt:lpstr>
      <vt:lpstr>Alpha来源概述</vt:lpstr>
      <vt:lpstr>因子库构建</vt:lpstr>
      <vt:lpstr>因子库构建</vt:lpstr>
      <vt:lpstr>PowerPoint 演示文稿</vt:lpstr>
      <vt:lpstr>PowerPoint 演示文稿</vt:lpstr>
      <vt:lpstr>PowerPoint 演示文稿</vt:lpstr>
      <vt:lpstr>因子库构建——因子评价体系</vt:lpstr>
      <vt:lpstr>因子库构建——因子评价体系</vt:lpstr>
      <vt:lpstr>因子库构建——因子评价体系</vt:lpstr>
      <vt:lpstr>因子库构建——因子评价体系</vt:lpstr>
      <vt:lpstr>因子库构建——因子评价体系</vt:lpstr>
      <vt:lpstr>因子库构建——因子评价体系</vt:lpstr>
      <vt:lpstr>多因子Alpha衍生</vt:lpstr>
      <vt:lpstr>Alpha的弊端</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Alpha多因子策略</dc:title>
  <dc:creator>陈鸿圣</dc:creator>
  <cp:lastModifiedBy>陈鸿圣</cp:lastModifiedBy>
  <cp:revision>87</cp:revision>
  <dcterms:created xsi:type="dcterms:W3CDTF">2015-10-14T05:23:15Z</dcterms:created>
  <dcterms:modified xsi:type="dcterms:W3CDTF">2015-10-15T03:25:01Z</dcterms:modified>
</cp:coreProperties>
</file>