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1010" r:id="rId3"/>
    <p:sldId id="1482" r:id="rId4"/>
    <p:sldId id="1483" r:id="rId5"/>
    <p:sldId id="1484" r:id="rId6"/>
    <p:sldId id="1485" r:id="rId7"/>
    <p:sldId id="1486" r:id="rId8"/>
    <p:sldId id="1487" r:id="rId9"/>
    <p:sldId id="1488" r:id="rId10"/>
    <p:sldId id="1489" r:id="rId11"/>
    <p:sldId id="1490" r:id="rId12"/>
    <p:sldId id="1491" r:id="rId13"/>
    <p:sldId id="1492" r:id="rId14"/>
    <p:sldId id="1493" r:id="rId15"/>
    <p:sldId id="1494" r:id="rId16"/>
    <p:sldId id="1495" r:id="rId17"/>
    <p:sldId id="1496" r:id="rId18"/>
    <p:sldId id="1497" r:id="rId19"/>
    <p:sldId id="1498" r:id="rId20"/>
    <p:sldId id="1499" r:id="rId21"/>
    <p:sldId id="1500" r:id="rId22"/>
    <p:sldId id="1501" r:id="rId23"/>
    <p:sldId id="1502" r:id="rId24"/>
    <p:sldId id="1503" r:id="rId25"/>
    <p:sldId id="1504" r:id="rId26"/>
    <p:sldId id="1505" r:id="rId27"/>
    <p:sldId id="1506" r:id="rId28"/>
    <p:sldId id="1507" r:id="rId29"/>
    <p:sldId id="1508" r:id="rId30"/>
    <p:sldId id="1509" r:id="rId31"/>
    <p:sldId id="1510" r:id="rId32"/>
    <p:sldId id="1511" r:id="rId33"/>
    <p:sldId id="1512" r:id="rId34"/>
    <p:sldId id="1513" r:id="rId35"/>
    <p:sldId id="1514" r:id="rId36"/>
    <p:sldId id="1515" r:id="rId37"/>
    <p:sldId id="1518" r:id="rId38"/>
    <p:sldId id="1516" r:id="rId39"/>
    <p:sldId id="1517" r:id="rId40"/>
    <p:sldId id="1519" r:id="rId41"/>
    <p:sldId id="1522" r:id="rId42"/>
    <p:sldId id="1523" r:id="rId43"/>
    <p:sldId id="1524" r:id="rId44"/>
    <p:sldId id="1525" r:id="rId45"/>
    <p:sldId id="1526" r:id="rId46"/>
    <p:sldId id="1527" r:id="rId47"/>
    <p:sldId id="1528" r:id="rId48"/>
    <p:sldId id="1529" r:id="rId49"/>
    <p:sldId id="1530" r:id="rId50"/>
    <p:sldId id="1531" r:id="rId51"/>
    <p:sldId id="1532" r:id="rId52"/>
    <p:sldId id="1533" r:id="rId53"/>
    <p:sldId id="1534" r:id="rId54"/>
    <p:sldId id="1535" r:id="rId55"/>
    <p:sldId id="1536" r:id="rId56"/>
    <p:sldId id="1537" r:id="rId57"/>
    <p:sldId id="1538" r:id="rId58"/>
    <p:sldId id="1539" r:id="rId59"/>
    <p:sldId id="1540" r:id="rId60"/>
    <p:sldId id="1541" r:id="rId61"/>
    <p:sldId id="1542" r:id="rId62"/>
    <p:sldId id="1543" r:id="rId63"/>
    <p:sldId id="1544" r:id="rId64"/>
    <p:sldId id="1545" r:id="rId65"/>
    <p:sldId id="1546" r:id="rId66"/>
    <p:sldId id="1547" r:id="rId67"/>
    <p:sldId id="1548" r:id="rId68"/>
    <p:sldId id="1549" r:id="rId69"/>
    <p:sldId id="1550" r:id="rId70"/>
    <p:sldId id="1551" r:id="rId71"/>
    <p:sldId id="1552" r:id="rId72"/>
    <p:sldId id="1553" r:id="rId73"/>
    <p:sldId id="1554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90"/>
      </p:cViewPr>
      <p:guideLst>
        <p:guide orient="horz" pos="2160"/>
        <p:guide pos="30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notesMaster" Target="notesMasters/notesMaster1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87BEC-E515-4728-9D9B-A9C5492BAE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C1D23-3514-43C8-BFFF-1B15156275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8153077" cy="1152129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844824"/>
            <a:ext cx="8127504" cy="43924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68144" y="6093296"/>
            <a:ext cx="2952328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GIF"/><Relationship Id="rId12" Type="http://schemas.openxmlformats.org/officeDocument/2006/relationships/image" Target="../media/image1.GI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54" name="Picture 14" descr="LOGO"/>
          <p:cNvPicPr>
            <a:picLocks noChangeAspect="1" noChangeArrowheads="1" noCrop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6342063" y="6159500"/>
            <a:ext cx="10033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long2"/>
          <p:cNvPicPr>
            <a:picLocks noChangeAspect="1" noChangeArrowheads="1" noCrop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5891213" y="6165850"/>
            <a:ext cx="2857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+mn-ea"/>
              </a:rPr>
              <a:t>第2章  系统入门</a:t>
            </a:r>
            <a:endParaRPr lang="zh-CN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dirty="0" smtClean="0">
                <a:sym typeface="+mn-ea"/>
              </a:rPr>
              <a:t>2.1  系统的开机与界面切换</a:t>
            </a:r>
            <a:endParaRPr altLang="zh-CN" dirty="0" smtClean="0">
              <a:sym typeface="+mn-ea"/>
            </a:endParaRPr>
          </a:p>
          <a:p>
            <a:r>
              <a:rPr altLang="zh-CN" dirty="0" smtClean="0">
                <a:sym typeface="+mn-ea"/>
              </a:rPr>
              <a:t>2.2  用户的登录与注销</a:t>
            </a:r>
            <a:endParaRPr altLang="zh-CN" dirty="0" smtClean="0">
              <a:sym typeface="+mn-ea"/>
            </a:endParaRPr>
          </a:p>
          <a:p>
            <a:r>
              <a:rPr altLang="zh-CN" dirty="0" smtClean="0">
                <a:sym typeface="+mn-ea"/>
              </a:rPr>
              <a:t>2.3  Linux系统的关闭与重启动</a:t>
            </a:r>
            <a:endParaRPr altLang="zh-CN" dirty="0" smtClean="0">
              <a:sym typeface="+mn-ea"/>
            </a:endParaRPr>
          </a:p>
          <a:p>
            <a:r>
              <a:rPr altLang="zh-CN" dirty="0" smtClean="0">
                <a:sym typeface="+mn-ea"/>
              </a:rPr>
              <a:t>2.4  Linux的图形界面介绍</a:t>
            </a:r>
            <a:endParaRPr altLang="zh-CN" dirty="0" smtClean="0">
              <a:sym typeface="+mn-ea"/>
            </a:endParaRPr>
          </a:p>
          <a:p>
            <a:r>
              <a:rPr altLang="zh-CN" dirty="0" smtClean="0">
                <a:sym typeface="+mn-ea"/>
              </a:rPr>
              <a:t>2.5  Linux系统的在线帮助与资源</a:t>
            </a:r>
            <a:endParaRPr altLang="zh-CN" dirty="0" smtClean="0">
              <a:sym typeface="+mn-ea"/>
            </a:endParaRPr>
          </a:p>
          <a:p>
            <a:r>
              <a:rPr altLang="zh-CN" dirty="0" smtClean="0">
                <a:sym typeface="+mn-ea"/>
              </a:rPr>
              <a:t>2.6  LibreOffice办公套件简介</a:t>
            </a:r>
            <a:endParaRPr altLang="zh-CN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2．从字符界面向图形界面切换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从字符界面向图形界面切换可以通过组合键Alt+Fm来实现（Fm为图形界面所在的终端号）。</a:t>
            </a:r>
            <a:endParaRPr lang="zh-CN" altLang="en-US" sz="2400"/>
          </a:p>
          <a:p>
            <a:r>
              <a:rPr lang="zh-CN" altLang="en-US" sz="2400"/>
              <a:t>关于图形界面的位置：当只有一个用户使用图形界面登录时，在GNOME3环境中，登录界面总在F1上，登录成功后在什么位置并不确定，要看当时其它终端的使用情况而定。若开机后首次从桌面系统登录，则登录成功后用户最大可能是工作在F2上。另外，当有多个用户同时使用图形界面登录时，登录成功后，工作在不同终端上用户的具体位置可以在TUI或CLI下使用命令w或who来查询，自己的工作位置可使用tty命令来查询。</a:t>
            </a:r>
            <a:endParaRPr lang="zh-CN" altLang="en-US" sz="2400"/>
          </a:p>
          <a:p>
            <a:r>
              <a:rPr lang="zh-CN" altLang="en-US" sz="2400"/>
              <a:t>在有的系统或环境（比如某些笔记本）中，从图形界面向字符界面切换时，只使用Ctrl+Alt+Fm可能还不够。可以试试Ctrl+Alt+Fm+Shift或Ctrl+Alt+Fm+Fn。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  用户的登录与注销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495" y="1844675"/>
            <a:ext cx="8423275" cy="4392295"/>
          </a:xfrm>
        </p:spPr>
        <p:txBody>
          <a:bodyPr/>
          <a:p>
            <a:r>
              <a:rPr lang="zh-CN" altLang="en-US" sz="2400"/>
              <a:t>用户要使用系统，首要的工作就是登录。登录时需要输入系统已经注册过的用户名和用户密码，如果用户名或密码不正确，将不允许进入系统。用户名也叫账号，密码也称为口令。用户登录成功后就可以工作了。</a:t>
            </a:r>
            <a:endParaRPr lang="zh-CN" altLang="en-US" sz="2400"/>
          </a:p>
          <a:p>
            <a:r>
              <a:rPr lang="zh-CN" altLang="en-US" sz="2400"/>
              <a:t>当用户使用完系统或暂离开操作位置时，应该即时注销，需要时重新登录，这样可以避免别有用心的人见缝插针地越权操作。在很多有安全要求的系统中，这既是安全的需要，也是制度的需要。</a:t>
            </a:r>
            <a:endParaRPr lang="zh-CN" altLang="en-US" sz="2400"/>
          </a:p>
          <a:p>
            <a:r>
              <a:rPr lang="zh-CN" altLang="en-US" sz="2400"/>
              <a:t>但用户注销不等于关机或关闭系统。注销是用户自己的事情，只是使用户自己退出系统或从系统签退，系统中的其他用户仍可继续工作，但关闭系统却会使得所有用户均不能工作了。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2.2.1  用户的登录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1．图形界面登录</a:t>
            </a:r>
            <a:endParaRPr lang="zh-CN" altLang="en-US"/>
          </a:p>
          <a:p>
            <a:r>
              <a:rPr lang="zh-CN" altLang="en-US"/>
              <a:t>2．字符界面登录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1．图形界面登录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用户可以在如图2-1所示的欢迎界面中选择用户名登录。若选择了用户，则在如图2-5（a）所示界面的Password框中再输入正确密码并回车就可以进入系统工作。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7645" y="3309620"/>
            <a:ext cx="5069205" cy="324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未列出用户的登录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用户还可以单击“Not listed（未列出）”来选择未列出的用户登录。方法是单击“Not listed”，然后在弹出的如图2-5（b）所示的用户名（Username）输入框中输入用户名并回车，再在如图2-5（a）所示的Password输入框中输入用户的正确密码才能登录系统。</a:t>
            </a:r>
            <a:endParaRPr lang="zh-CN" altLang="en-US" sz="2400"/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3723005"/>
            <a:ext cx="5147945" cy="308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root</a:t>
            </a:r>
            <a:r>
              <a:rPr lang="zh-CN" altLang="en-US"/>
              <a:t>用户的登录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在未列出用户的登录时，用户可以输入</a:t>
            </a:r>
            <a:r>
              <a:rPr lang="en-US" altLang="zh-CN" sz="2800"/>
              <a:t>root</a:t>
            </a:r>
            <a:r>
              <a:rPr lang="zh-CN" altLang="en-US" sz="2800"/>
              <a:t>和</a:t>
            </a:r>
            <a:r>
              <a:rPr lang="en-US" altLang="zh-CN" sz="2800"/>
              <a:t>root</a:t>
            </a:r>
            <a:r>
              <a:rPr lang="zh-CN" altLang="en-US" sz="2800"/>
              <a:t>的密码，而以</a:t>
            </a:r>
            <a:r>
              <a:rPr lang="en-US" altLang="zh-CN" sz="2800"/>
              <a:t>root</a:t>
            </a:r>
            <a:r>
              <a:rPr lang="zh-CN" altLang="en-US" sz="2800"/>
              <a:t>用户的身份登录系统。</a:t>
            </a:r>
            <a:endParaRPr lang="zh-CN" altLang="en-US" sz="2800"/>
          </a:p>
          <a:p>
            <a:r>
              <a:rPr lang="zh-CN" altLang="en-US" sz="2800"/>
              <a:t>在Ubuntu的系统中，没有直接提供图形界面登录root的办法。若要让</a:t>
            </a:r>
            <a:r>
              <a:rPr lang="en-US" altLang="zh-CN" sz="2800"/>
              <a:t>root</a:t>
            </a:r>
            <a:r>
              <a:rPr lang="zh-CN" altLang="en-US" sz="2800"/>
              <a:t>在</a:t>
            </a:r>
            <a:r>
              <a:rPr lang="zh-CN" altLang="en-US" sz="2800">
                <a:sym typeface="+mn-ea"/>
              </a:rPr>
              <a:t>Ubuntu下可以</a:t>
            </a:r>
            <a:r>
              <a:rPr lang="zh-CN" altLang="en-US" sz="2800"/>
              <a:t>登录系统，请读者参考网络资源自行处理。</a:t>
            </a:r>
            <a:endParaRPr lang="zh-CN" altLang="en-US" sz="2800"/>
          </a:p>
          <a:p>
            <a:r>
              <a:rPr lang="zh-CN" altLang="en-US" sz="2800"/>
              <a:t>用户在图形界面登录成功之后就可以像在Windows一样，通过鼠标进行各种操作。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桌面环境的选择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若系统安装有多种桌面环境，用户在输入完密码后回车或确认前，可以（参照图2-5a）点击“Sign In（进入）”前的   选择桌面环境。</a:t>
            </a:r>
            <a:endParaRPr lang="zh-CN" altLang="en-US"/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885" y="2950845"/>
            <a:ext cx="315595" cy="31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2．字符界面登录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1）登录</a:t>
            </a:r>
            <a:endParaRPr lang="zh-CN" altLang="en-US" sz="2400"/>
          </a:p>
          <a:p>
            <a:r>
              <a:rPr lang="zh-CN" altLang="en-US" sz="2400"/>
              <a:t>字符界面也叫终端界面。字符界面的登录时，用户需要在如图2-2所示界面中的“login</a:t>
            </a:r>
            <a:r>
              <a:rPr lang="en-US" altLang="zh-CN" sz="2400"/>
              <a:t>:</a:t>
            </a:r>
            <a:r>
              <a:rPr lang="zh-CN" altLang="en-US" sz="2400"/>
              <a:t>”后输入用户名，回车后在“Password</a:t>
            </a:r>
            <a:r>
              <a:rPr lang="en-US" altLang="zh-CN" sz="2400"/>
              <a:t>:</a:t>
            </a:r>
            <a:r>
              <a:rPr lang="zh-CN" altLang="en-US" sz="2400"/>
              <a:t>”后输入用户密码，最后回车就可以了。以root用户为例的登录过程如图2-7所示。</a:t>
            </a:r>
            <a:endParaRPr lang="zh-CN" altLang="en-US" sz="2400"/>
          </a:p>
          <a:p>
            <a:r>
              <a:rPr lang="zh-CN" altLang="en-US" sz="2400"/>
              <a:t>需要提醒的是，当用户在“Password：”后输入密码时屏幕并不回显，用户只需在输入密码完毕后回车就行了。</a:t>
            </a:r>
            <a:endParaRPr lang="zh-CN" altLang="en-US" sz="2400"/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655" y="4735195"/>
            <a:ext cx="4975225" cy="158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2）提示符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在UNIX/Linux系统中，默认情况下，</a:t>
            </a:r>
            <a:endParaRPr lang="zh-CN" altLang="en-US"/>
          </a:p>
          <a:p>
            <a:pPr lvl="1"/>
            <a:r>
              <a:rPr lang="zh-CN" altLang="en-US"/>
              <a:t>root的提示符为“#”</a:t>
            </a:r>
            <a:endParaRPr lang="zh-CN" altLang="en-US"/>
          </a:p>
          <a:p>
            <a:pPr lvl="1"/>
            <a:r>
              <a:rPr lang="zh-CN" altLang="en-US"/>
              <a:t>普通用户的提示符为“$”。</a:t>
            </a:r>
            <a:endParaRPr lang="zh-CN" altLang="en-US"/>
          </a:p>
          <a:p>
            <a:r>
              <a:rPr lang="zh-CN" altLang="en-US"/>
              <a:t>之所以说是默认情况下，是因为系统的提示符是可以改变的。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3）说明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在Ubuntu系统中，root用户没有被启用，因而不能以root身份进行登录。</a:t>
            </a:r>
            <a:endParaRPr lang="zh-CN" altLang="en-US"/>
          </a:p>
          <a:p>
            <a:r>
              <a:rPr lang="zh-CN" altLang="en-US"/>
              <a:t>若要启用root用户，需要以某具有管理员权限的用户执行命令</a:t>
            </a:r>
            <a:endParaRPr lang="zh-CN" altLang="en-US"/>
          </a:p>
          <a:p>
            <a:pPr lvl="1"/>
            <a:r>
              <a:rPr lang="zh-CN" altLang="en-US"/>
              <a:t>$ sudo passwd root</a:t>
            </a:r>
            <a:endParaRPr lang="zh-CN" altLang="en-US"/>
          </a:p>
          <a:p>
            <a:r>
              <a:rPr lang="zh-CN" altLang="en-US"/>
              <a:t>为root用户设置密码后，才能从字符界面登录。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 系统的开机与界面切换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2.1.1  系统的开机</a:t>
            </a:r>
            <a:endParaRPr lang="zh-CN" altLang="en-US"/>
          </a:p>
          <a:p>
            <a:r>
              <a:rPr lang="zh-CN" altLang="en-US"/>
              <a:t>2.1.2  两种操作界面及切换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2.2.2  注销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1．图形界面</a:t>
            </a:r>
            <a:endParaRPr lang="zh-CN" altLang="en-US"/>
          </a:p>
          <a:p>
            <a:r>
              <a:rPr lang="zh-CN" altLang="en-US"/>
              <a:t>2．字符界面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1．图形界面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单击（如图2-6所示）桌面右上角顶部面板最右侧的   按钮，会出现如图2-8所示的界面。</a:t>
            </a:r>
            <a:endParaRPr lang="zh-CN" altLang="en-US" sz="2400"/>
          </a:p>
          <a:p>
            <a:r>
              <a:rPr lang="zh-CN" altLang="en-US" sz="2400"/>
              <a:t>在此菜单界面中单击用户名（比如hncj）后，出现“注销（Log Out）”和“用户设置（Account Settings）”，再单击“注销（Log Out）”，会弹出如图2-9所示的“注销”对话框，在其中选择“注销”后即可从系统中退出返回登录界面。</a:t>
            </a:r>
            <a:endParaRPr lang="zh-CN" altLang="en-US" sz="2400"/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0" y="1925955"/>
            <a:ext cx="268605" cy="26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" y="4598353"/>
            <a:ext cx="1885950" cy="1499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60" y="4961255"/>
            <a:ext cx="2127250" cy="7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2．字符界面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在字符界面下可以通过以下方式注销。</a:t>
            </a:r>
            <a:endParaRPr lang="zh-CN" altLang="en-US"/>
          </a:p>
          <a:p>
            <a:r>
              <a:rPr lang="zh-CN" altLang="en-US"/>
              <a:t>（1）输入Ctrl+D组合键</a:t>
            </a:r>
            <a:endParaRPr lang="zh-CN" altLang="en-US"/>
          </a:p>
          <a:p>
            <a:r>
              <a:rPr lang="zh-CN" altLang="en-US"/>
              <a:t>（2）执行命令exit</a:t>
            </a:r>
            <a:endParaRPr lang="zh-CN" altLang="en-US"/>
          </a:p>
          <a:p>
            <a:r>
              <a:rPr lang="zh-CN" altLang="en-US"/>
              <a:t>（3）执行命令logout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2.2.3  CLI终端仿真界面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4980" y="1844675"/>
            <a:ext cx="8479790" cy="4392295"/>
          </a:xfrm>
        </p:spPr>
        <p:txBody>
          <a:bodyPr/>
          <a:p>
            <a:r>
              <a:rPr lang="zh-CN" altLang="en-US" sz="2400"/>
              <a:t>终端仿真界面是在GUI下的一个TUI模拟界面，不仅可以运行在TUI下可以执行的所有命令，而且可以启动能在GUI下执行但不能在TUI下执行的X界面应用程序。</a:t>
            </a:r>
            <a:endParaRPr lang="zh-CN" altLang="en-US" sz="2400"/>
          </a:p>
          <a:p>
            <a:r>
              <a:rPr lang="zh-CN" altLang="en-US" sz="2400"/>
              <a:t>人们称此界面为CUI或CLI，意为命令行界面。</a:t>
            </a:r>
            <a:endParaRPr lang="zh-CN" altLang="en-US" sz="2400"/>
          </a:p>
          <a:p>
            <a:r>
              <a:rPr lang="zh-CN" altLang="en-US" sz="2400"/>
              <a:t>在传统GUI下，用户可以通过“Applications（应用程序）”→“Utilities（应用程序）”→“Terminal（终端）”打开它。在Ubuntu下，可用“Ctrl+Alt+T”打开它。</a:t>
            </a:r>
            <a:endParaRPr lang="zh-CN" altLang="en-US" sz="2400"/>
          </a:p>
        </p:txBody>
      </p:sp>
      <p:pic>
        <p:nvPicPr>
          <p:cNvPr id="18" name="图片 18" descr="cli1"/>
          <p:cNvPicPr>
            <a:picLocks noChangeAspect="1"/>
          </p:cNvPicPr>
          <p:nvPr/>
        </p:nvPicPr>
        <p:blipFill>
          <a:blip r:embed="rId1">
            <a:lum bright="-20001" contrast="20000"/>
          </a:blip>
          <a:stretch>
            <a:fillRect/>
          </a:stretch>
        </p:blipFill>
        <p:spPr>
          <a:xfrm>
            <a:off x="1428750" y="4726305"/>
            <a:ext cx="5569585" cy="165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2.2.4  程序的启动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1．从应用程序菜单</a:t>
            </a:r>
            <a:endParaRPr lang="zh-CN" altLang="en-US"/>
          </a:p>
          <a:p>
            <a:r>
              <a:rPr lang="zh-CN" altLang="en-US"/>
              <a:t>2．从TUI或CLI启动</a:t>
            </a:r>
            <a:endParaRPr lang="zh-CN" altLang="en-US"/>
          </a:p>
          <a:p>
            <a:r>
              <a:rPr lang="zh-CN" altLang="en-US"/>
              <a:t>3．以Alt+F2组合键启动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  Linux系统的关闭与重启动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2.3.1  字符界面</a:t>
            </a:r>
            <a:endParaRPr lang="zh-CN" altLang="en-US"/>
          </a:p>
          <a:p>
            <a:r>
              <a:rPr lang="zh-CN" altLang="en-US"/>
              <a:t>2.3.2  系统的运行级别及切换</a:t>
            </a:r>
            <a:endParaRPr lang="zh-CN" altLang="en-US"/>
          </a:p>
          <a:p>
            <a:r>
              <a:rPr lang="zh-CN" altLang="en-US"/>
              <a:t>2.3.3  图形界面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2.3.1  字符界面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1．halt</a:t>
            </a:r>
            <a:endParaRPr lang="zh-CN" altLang="en-US"/>
          </a:p>
          <a:p>
            <a:r>
              <a:rPr lang="zh-CN" altLang="en-US"/>
              <a:t>2．reboot</a:t>
            </a:r>
            <a:endParaRPr lang="zh-CN" altLang="en-US"/>
          </a:p>
          <a:p>
            <a:r>
              <a:rPr lang="zh-CN" altLang="en-US"/>
              <a:t>3．poweroff</a:t>
            </a:r>
            <a:endParaRPr lang="zh-CN" altLang="en-US"/>
          </a:p>
          <a:p>
            <a:r>
              <a:rPr lang="zh-CN" altLang="en-US"/>
              <a:t>4．shutdown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1．halt命令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halt命令的功能是关闭</a:t>
            </a:r>
            <a:r>
              <a:rPr lang="zh-CN" altLang="en-US" sz="2400">
                <a:solidFill>
                  <a:srgbClr val="FF0000"/>
                </a:solidFill>
              </a:rPr>
              <a:t>或重启</a:t>
            </a:r>
            <a:r>
              <a:rPr lang="zh-CN" altLang="en-US" sz="2400"/>
              <a:t>系统，执行过程中，终止所有应用和系统进程，将所有数据写入存储介质，最后关闭系统。</a:t>
            </a:r>
            <a:endParaRPr lang="zh-CN" altLang="en-US" sz="2400"/>
          </a:p>
          <a:p>
            <a:r>
              <a:rPr lang="zh-CN" altLang="en-US" sz="2400"/>
              <a:t>常用方法为：</a:t>
            </a:r>
            <a:endParaRPr lang="zh-CN" altLang="en-US" sz="2400"/>
          </a:p>
          <a:p>
            <a:pPr lvl="1"/>
            <a:r>
              <a:rPr lang="zh-CN" altLang="en-US" sz="2100"/>
              <a:t>halt [-f] [-p] </a:t>
            </a:r>
            <a:r>
              <a:rPr lang="zh-CN" altLang="en-US" sz="2100">
                <a:solidFill>
                  <a:srgbClr val="FF0000"/>
                </a:solidFill>
              </a:rPr>
              <a:t>[--reboot]</a:t>
            </a:r>
            <a:endParaRPr lang="zh-CN" altLang="en-US" sz="2100"/>
          </a:p>
          <a:p>
            <a:r>
              <a:rPr lang="zh-CN" altLang="en-US" sz="2400"/>
              <a:t>参数-f用于强制快速关机或重启；参数-p用于在关闭系统后关掉电源</a:t>
            </a:r>
            <a:r>
              <a:rPr lang="zh-CN" altLang="en-US" sz="2400">
                <a:solidFill>
                  <a:srgbClr val="FF0000"/>
                </a:solidFill>
              </a:rPr>
              <a:t>；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--reboot用于重启动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r>
              <a:rPr lang="zh-CN" altLang="en-US" sz="2400"/>
              <a:t>一般情况下，使用-p参数时会在关闭系统后自动关闭电源。如果计算机没有这样做，在看到“Halting.”或其它信息后，可以手动关掉电源。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2．reboot命令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reboot的工作过程与halt几乎一样，但其在关闭系统时会重新启动它。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3．poweroff命令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poweroff命令等价于halt -p，关闭系统时同时关掉电源。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2.1.1  系统的开机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微机或服务器系统中，加电后，Linux系统开始启动，启动完成后停留在用户登录界面。若是安装有图形界面的工作站或桌面系统，则在启动完成后，停留在图形登录界面（如图2-1所示），否则停留在字符界面（如图2-2所示），等待用户登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4918710"/>
            <a:ext cx="7351395" cy="1650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4．shutdown命令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前几个命令用于关机时太干脆了，也太武断了，命令一经发出就开始执行且不能反悔。</a:t>
            </a:r>
            <a:endParaRPr lang="zh-CN" altLang="en-US" sz="2400"/>
          </a:p>
          <a:p>
            <a:r>
              <a:rPr lang="zh-CN" altLang="en-US" sz="2400"/>
              <a:t>shutdown命令可以安全地关闭系统，并在真正执行系统关闭与命令发出之间可以指定一个时间延迟，以供用户做好准备并从容退出。</a:t>
            </a:r>
            <a:endParaRPr lang="zh-CN" altLang="en-US" sz="2400"/>
          </a:p>
          <a:p>
            <a:r>
              <a:rPr lang="zh-CN" altLang="en-US" sz="2400"/>
              <a:t>使用shutdown时，将在关机前向系统内的所有用户发送通知或警告信息，告诉系统发生了什么及如何处理，如系统要在什么时候关机或重启，请做好准备等，并提前退出等。其用法为：</a:t>
            </a:r>
            <a:endParaRPr lang="zh-CN" altLang="en-US" sz="2400"/>
          </a:p>
          <a:p>
            <a:r>
              <a:rPr lang="zh-CN" altLang="en-US" sz="2400"/>
              <a:t>shutdown [-krhfFc] time [wall mesg]</a:t>
            </a:r>
            <a:endParaRPr lang="zh-CN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shutdown部分参数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28040" y="1845310"/>
          <a:ext cx="7875905" cy="439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445"/>
                <a:gridCol w="6601460"/>
              </a:tblGrid>
              <a:tr h="616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选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项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功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能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描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述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8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-r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重启计算机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-h/-H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关机后关闭电源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-k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并不真正关机，只是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送警告信号给每位用户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-c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取消目前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已经提交的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shutdown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任务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。该选项同时使用可有一个用来解释撤销关机的广播信息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1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指定关机时间。可为格式为hh:mm的绝对时间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如1:20，或相对时间（单位为分），如+10表示10分钟后关机，+0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now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表示立即。若不指定则默认为+1分钟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65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wall 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msg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广播信息。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若不指定，系统提供默认信息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shutdown</a:t>
            </a:r>
            <a:r>
              <a:rPr lang="zh-CN" altLang="en-US"/>
              <a:t>关于</a:t>
            </a:r>
            <a:r>
              <a:rPr lang="zh-CN" altLang="en-US">
                <a:sym typeface="+mn-ea"/>
              </a:rPr>
              <a:t>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若不带任何选项（比如，-h、-H、-r）执行shutdown，默认切换到运行级1，即单用户模式，而不是关闭系统；</a:t>
            </a:r>
            <a:endParaRPr lang="zh-CN" altLang="en-US" sz="2400"/>
          </a:p>
          <a:p>
            <a:r>
              <a:rPr lang="zh-CN" altLang="en-US" sz="2400"/>
              <a:t>若要通过shutdown -c撤销已经发出的shutdown任务，则在以前的系统中，必须在与发出shutdown命令不同的终端上进行，现在不必了。</a:t>
            </a:r>
            <a:endParaRPr lang="zh-CN" altLang="en-US" sz="2400"/>
          </a:p>
          <a:p>
            <a:r>
              <a:rPr lang="zh-CN" altLang="en-US" sz="2400"/>
              <a:t>若设置了wall mesg，则必须指定time参数。</a:t>
            </a:r>
            <a:endParaRPr lang="zh-CN" altLang="en-US" sz="2400"/>
          </a:p>
          <a:p>
            <a:r>
              <a:rPr lang="zh-CN" altLang="en-US" sz="2400"/>
              <a:t>当指定time在5分钟以内，或已经到达距关机不足5分钟的时候，系统就会产生/run/nologin文件，拒绝普通用户登录。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shutdown示例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# shutdown  -r  now 		#立刻重新启动</a:t>
            </a:r>
            <a:endParaRPr lang="zh-CN" altLang="en-US" sz="2400"/>
          </a:p>
          <a:p>
            <a:r>
              <a:rPr lang="zh-CN" altLang="en-US" sz="2400"/>
              <a:t># shutdown  -h  now 		#立刻关机</a:t>
            </a:r>
            <a:endParaRPr lang="zh-CN" altLang="en-US" sz="2400"/>
          </a:p>
          <a:p>
            <a:r>
              <a:rPr lang="zh-CN" altLang="en-US" sz="2400"/>
              <a:t># shutdown  -k  now  'Hey Lets go now.'				#发出警告信息，但不真关机</a:t>
            </a:r>
            <a:endParaRPr lang="zh-CN" altLang="en-US" sz="2400"/>
          </a:p>
          <a:p>
            <a:r>
              <a:rPr lang="zh-CN" altLang="en-US" sz="2400"/>
              <a:t># shutdown  -h  10:42  "系统将在10:42关闭, 请届时退出"	#10:42分关机</a:t>
            </a:r>
            <a:endParaRPr lang="zh-CN" altLang="en-US" sz="2400"/>
          </a:p>
          <a:p>
            <a:r>
              <a:rPr lang="zh-CN" altLang="en-US" sz="2400"/>
              <a:t># shutdown  -r  +20  '20分钟后将重启系统，请提前退出' 	#20分钟后重启系统</a:t>
            </a:r>
            <a:endParaRPr lang="zh-CN" altLang="en-US" sz="2400"/>
          </a:p>
          <a:p>
            <a:r>
              <a:rPr lang="zh-CN" altLang="en-US" sz="2400"/>
              <a:t># shutdown  -c 		#撤销已下达的shutdown命令</a:t>
            </a:r>
            <a:endParaRPr lang="zh-CN" altLang="en-US" sz="2400"/>
          </a:p>
          <a:p>
            <a:r>
              <a:rPr lang="zh-CN" altLang="en-US" sz="2400"/>
              <a:t># shutdown  now 	#切换至单用户模式</a:t>
            </a: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2.3.2  系统的运行级别及切换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1．系统的运行级别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48690" y="2486025"/>
          <a:ext cx="7443470" cy="3754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5555"/>
                <a:gridCol w="6177915"/>
              </a:tblGrid>
              <a:tr h="4171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运行级别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关闭系统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1、s、S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单用户模式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或系统维护模式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多用户模式，没有NFS功能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，没有图形界面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完全多用户模式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，没有图形界面（无图形界面系统的默认运行级）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没有使用，用户可自定义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完全多用户模式，且支持X-Windows（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桌面和工作站系统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默认运行级）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重新启动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195">
                <a:tc>
                  <a:txBody>
                    <a:bodyPr/>
                    <a:p>
                      <a:pPr indent="0" algn="ctr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Q、q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fontAlgn="auto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重新加载配置文件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运行级及查询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上述的0和6不能作为真正的运行级别，因为关机和重启只能作为状态来存在。</a:t>
            </a:r>
            <a:endParaRPr lang="zh-CN" altLang="en-US" sz="2400"/>
          </a:p>
          <a:p>
            <a:r>
              <a:rPr lang="zh-CN" altLang="en-US" sz="2400"/>
              <a:t>系统默认的运行级通常为5。系统正在运行的级别可以通过以下命令来查询：</a:t>
            </a:r>
            <a:endParaRPr lang="zh-CN" altLang="en-US" sz="2400"/>
          </a:p>
          <a:p>
            <a:r>
              <a:rPr lang="zh-CN" altLang="en-US" sz="2400"/>
              <a:t># who -r 			#查询当前的运行级  或</a:t>
            </a:r>
            <a:endParaRPr lang="zh-CN" altLang="en-US" sz="2400"/>
          </a:p>
          <a:p>
            <a:r>
              <a:rPr lang="zh-CN" altLang="en-US" sz="2400"/>
              <a:t># runlevel</a:t>
            </a:r>
            <a:endParaRPr lang="zh-CN" altLang="en-US" sz="2400"/>
          </a:p>
          <a:p>
            <a:r>
              <a:rPr lang="zh-CN" altLang="en-US" sz="2400"/>
              <a:t>可通过以下命令查询系统默认的运行级：</a:t>
            </a:r>
            <a:endParaRPr lang="zh-CN" altLang="en-US" sz="2400"/>
          </a:p>
          <a:p>
            <a:r>
              <a:rPr lang="zh-CN" altLang="en-US" sz="2400"/>
              <a:t># systemctl get-default</a:t>
            </a:r>
            <a:endParaRPr lang="zh-CN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2．运行级别的切换（init和telinit）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Linux系统是可以在不同的运行级间切换的，实现系统运行级别的切换的工具是init和telinit命令。</a:t>
            </a:r>
            <a:endParaRPr lang="zh-CN" altLang="en-US" sz="2400"/>
          </a:p>
          <a:p>
            <a:r>
              <a:rPr lang="zh-CN" altLang="en-US" sz="2400"/>
              <a:t>系统内运行着一个叫init的进程，此init在引入systemd软件包之后叫systemd，它负责系统的初始化和运行级别的切换。命令init或telinit的作用是告诉init进程进行运行级切换，在使用时，init和telinit可视为同一个命令，用法为：</a:t>
            </a:r>
            <a:endParaRPr lang="zh-CN" altLang="en-US" sz="2400"/>
          </a:p>
          <a:p>
            <a:pPr lvl="1"/>
            <a:r>
              <a:rPr lang="zh-CN" altLang="en-US" sz="2100"/>
              <a:t>init LEVEL	# LEVEL为数字，7个运行级别中的一个</a:t>
            </a:r>
            <a:endParaRPr lang="zh-CN" altLang="en-US" sz="2100"/>
          </a:p>
          <a:p>
            <a:pPr lvl="1"/>
            <a:r>
              <a:rPr lang="zh-CN" altLang="en-US" sz="2100"/>
              <a:t>telinit LEVEL</a:t>
            </a:r>
            <a:endParaRPr lang="zh-CN" altLang="en-US" sz="21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运行级别的切换示例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# init 0		#关机</a:t>
            </a:r>
            <a:endParaRPr lang="zh-CN" altLang="en-US" sz="2400"/>
          </a:p>
          <a:p>
            <a:r>
              <a:rPr lang="zh-CN" altLang="en-US" sz="2400"/>
              <a:t># init 6		#重新启动</a:t>
            </a:r>
            <a:endParaRPr lang="zh-CN" altLang="en-US" sz="2400"/>
          </a:p>
          <a:p>
            <a:r>
              <a:rPr lang="zh-CN" altLang="en-US" sz="2400"/>
              <a:t># telinit 1		#切换到单用户</a:t>
            </a:r>
            <a:endParaRPr lang="zh-CN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2.3.3  图形界面关机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在图形界面下，用户可以通过2.2.2节注销的办法打开如图2-8所示的界面，然后单击“关机按钮”，在弹出的如图2-4所示的界面中选择“Power Off（关机）”或“Restart（重启）”进行关机或重启系统，当然也可以选择“Cancel（取消）”取消操作。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2.4  Linux的图形界面介绍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图形界面（X-Window）是在Linux操作系统中提供图形化的用户界面，支持的视窗系统，也被称为X。</a:t>
            </a:r>
            <a:endParaRPr lang="zh-CN" altLang="en-US" sz="2400"/>
          </a:p>
          <a:p>
            <a:r>
              <a:rPr lang="zh-CN" altLang="en-US" sz="2400"/>
              <a:t>X-Window的工作方式跟Microsoft Windows有着本质不同。M</a:t>
            </a:r>
            <a:r>
              <a:rPr lang="en-US" altLang="zh-CN" sz="2400"/>
              <a:t>S</a:t>
            </a:r>
            <a:r>
              <a:rPr lang="zh-CN" altLang="en-US" sz="2400"/>
              <a:t> Windows用户界面与操作系统紧密结合，是操作系统的一部分；而X-Window并不是操作系统的一部分，它实际上只是在Linux操作系统上面运行的一个应用程序，可以不启动。换句话说，MS Windows的图形支持是内核级的，而Linux的X-Window是应用程序级的。</a:t>
            </a:r>
            <a:endParaRPr lang="zh-CN" altLang="en-US" sz="2400"/>
          </a:p>
          <a:p>
            <a:r>
              <a:rPr lang="zh-CN" altLang="en-US" sz="2400"/>
              <a:t>X-Window的一个主要特性就是它采用了“</a:t>
            </a:r>
            <a:r>
              <a:rPr lang="en-US" altLang="zh-CN" sz="2400"/>
              <a:t>C/S</a:t>
            </a:r>
            <a:r>
              <a:rPr lang="zh-CN" altLang="en-US" sz="2400"/>
              <a:t>”模式。其组成由X服务器（X Server）、X客户端（X Client）和通信通道（communication channel）三部分组成，XServer和XClient可位于同一台主机上，也可独立地运行于同一网络上的不同主机。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图形登录界面</a:t>
            </a: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670" y="1983105"/>
            <a:ext cx="4023360" cy="299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80" y="1968500"/>
            <a:ext cx="4220845" cy="304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Linux的桌面环境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Linux的桌面环境</a:t>
            </a:r>
            <a:r>
              <a:rPr lang="zh-CN" altLang="en-US" sz="2800">
                <a:sym typeface="+mn-ea"/>
              </a:rPr>
              <a:t>包括窗口管理器、面板、桌面，以及一整套应用程序和系统工具在内的套件。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Linux环境下广泛使用的桌面环境是GNOME（GNU Network Object Model Environment）和KDE（K Desktop Environment）等。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现在，红帽系列和Ubuntu系统默认的桌面系统都是GNOME。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2.4.1  GNOME桌面简介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GNOME默认包括两个面板和一个桌面，用户成功登录后的GNOME图形桌面环境如图2-6所示。</a:t>
            </a:r>
            <a:endParaRPr lang="zh-CN" altLang="en-US"/>
          </a:p>
          <a:p>
            <a:r>
              <a:rPr lang="zh-CN" altLang="en-US">
                <a:sym typeface="+mn-ea"/>
              </a:rPr>
              <a:t>默认情况下，经典GNOME桌面的两个面板分别位于屏幕顶部和底部。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GNOME的面板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默认情况下，顶部面板（Top Panel）包含了如图2-11所示的两个菜单按钮、活动任务、小程序和状态区，两个菜单分别是“应用程序（Applications）”和“位置（Places）”。</a:t>
            </a:r>
            <a:endParaRPr lang="zh-CN" altLang="en-US" sz="2400"/>
          </a:p>
          <a:p>
            <a:r>
              <a:rPr lang="zh-CN" altLang="en-US" sz="2400"/>
              <a:t>底部面板（Bottom Panel）包含了如图2-12所示的一个活动程序托盘和工作区切换器。</a:t>
            </a:r>
            <a:endParaRPr lang="zh-CN" altLang="en-US" sz="2400"/>
          </a:p>
        </p:txBody>
      </p:sp>
      <p:pic>
        <p:nvPicPr>
          <p:cNvPr id="20" name="图片 20" descr="2t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530" y="1624330"/>
            <a:ext cx="6538595" cy="103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1" descr="2t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5324475"/>
            <a:ext cx="6938010" cy="676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桌面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系统的桌面如图2-6所示，上面可以排列各种图标和应用程序窗口，应用程序窗口可被极小化到活动任务区。打开的“Home（主目录）”窗口如图2-14所示。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5" name="图片 25" descr="F2-1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3896360"/>
            <a:ext cx="3798570" cy="234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6" descr="f2-1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5" y="3896360"/>
            <a:ext cx="3431540" cy="232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Nautilus文件浏览器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在Linux系统中，每当打开一个资源窗口时，所使用的应用程序都是Nautilus。</a:t>
            </a:r>
            <a:endParaRPr lang="zh-CN" altLang="en-US" sz="2800"/>
          </a:p>
          <a:p>
            <a:r>
              <a:rPr lang="zh-CN" altLang="en-US" sz="2800"/>
              <a:t>Nautilus的使用类似Windows的资源管理器，它的资源窗口由“位置栏”、“工具栏”、“主窗体”和“侧边栏”组成。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2.4.2  设置中心（Settings）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在启动菜单中选择“Settings（设置）”，或者单击顶端面板最右侧的   ，并从其下拉菜单中选择    ，或在CLI界面下执行gnome-control-center命令，都可以打开如图2-16所示的系统“Settings（设置中心）”。设置中心的左侧为可设置项目列表（其后有“&gt;”者，比如Devices，为一个集合项，可包含多个可设置子项），右侧窗体内为所选项目的内容。</a:t>
            </a:r>
            <a:endParaRPr lang="zh-CN" altLang="en-US" sz="2400"/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2930" y="2277110"/>
            <a:ext cx="272415" cy="27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2289175"/>
            <a:ext cx="30099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4" descr="2-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225" y="4139248"/>
            <a:ext cx="3972560" cy="267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1．设置系统偏好或首选项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435" y="1844675"/>
            <a:ext cx="8395335" cy="4392295"/>
          </a:xfrm>
        </p:spPr>
        <p:txBody>
          <a:bodyPr/>
          <a:p>
            <a:r>
              <a:rPr lang="zh-CN" altLang="en-US" sz="2400"/>
              <a:t>Linux系统允许用户改变桌面及系统的偏好或首选设置（Preferences），比如，用户可以在“Background（背景）”功能中选择“Background”或者“Lock Screen”进行桌面背景或锁屏背景的设置；还可以在“Privacy（隐私）”功能中设置“Screen Lock（锁屏）”、“Location Services（位置服务）”、“Usage &amp; History（用量及历史）”、“Purge Trash &amp; Temporary Files（清理回收站及临时文件）”，在“锁屏”中开启“Automatic Screen Lock（自动锁屏）”时还可以设置“Lock screen after blank for（黑屏至锁屏的等待时间）”等。</a:t>
            </a:r>
            <a:endParaRPr lang="zh-CN" altLang="en-US" sz="2400"/>
          </a:p>
          <a:p>
            <a:r>
              <a:rPr lang="zh-CN" altLang="en-US" sz="2400"/>
              <a:t>在偏好设置中，有的是针对设置者用户自己的，有的是对整个系统的，要区别对待。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2．设置应用程序快捷键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使用快捷键可以快速启动应用程序。在Settings（设置中心）Devices（</a:t>
            </a:r>
            <a:r>
              <a:rPr lang="zh-CN" altLang="en-US" sz="2400">
                <a:solidFill>
                  <a:srgbClr val="FF0000"/>
                </a:solidFill>
              </a:rPr>
              <a:t>设备</a:t>
            </a:r>
            <a:r>
              <a:rPr lang="zh-CN" altLang="en-US" sz="2400"/>
              <a:t>）中的“Keyboard（键盘）”功能项目中，系统预先定义了一些应用程序的快捷键，用户可以使用这些快捷键启动应用程序，也可以禁用或者修改这些应用程序的快捷键；用户还可以添加其他应用程序的快捷键来启动应用程序。不建议修改系统已经设置好的“默认”或“通用”快捷键。</a:t>
            </a:r>
            <a:endParaRPr lang="zh-CN" altLang="en-US" sz="2400"/>
          </a:p>
          <a:p>
            <a:r>
              <a:rPr lang="zh-CN" altLang="en-US" sz="2400"/>
              <a:t>根据应用程序的类型，系统预定义快捷键的应用程序有8类：Launchers（启动器）、Navigation（导航）、Screenshots（截图）、Sound and Media（声音和媒体）、System（系统）、Typing（打字）、Universal Access（通用辅助功能）、Windows（窗口）及Custom Shortcuts（自定义）。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“启动器”类快捷键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在“启动器”类型中，可以设置快捷键的应用程序有Launch help browser（启动帮助浏览器）、Settings（设置）、Launch calculator（启动计算器）、Launch email client（启动邮件客户端）、Launch web browser（启动网页浏览器）、Home folder（主文件夹）和Search（搜索），用户可以对这7个应用程序进行快捷键禁用或重设。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用户也可添加自定义快捷键来启动应用程序。</a:t>
            </a:r>
            <a:endParaRPr lang="zh-CN" altLang="en-US"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1）快捷键设置示例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“将浏览器快速启动快捷键设置为Ctrl+Alt+W”</a:t>
            </a:r>
            <a:endParaRPr lang="zh-CN" altLang="en-US" sz="2400"/>
          </a:p>
          <a:p>
            <a:r>
              <a:rPr lang="zh-CN" altLang="en-US" sz="2400"/>
              <a:t>（1）打开“Settings”，在“Devices”中，选择“Keyboard”，在“Launchers”类中，点击“launch web browser”打开如图2-17(</a:t>
            </a:r>
            <a:r>
              <a:rPr lang="en-US" altLang="zh-CN" sz="2400"/>
              <a:t>a</a:t>
            </a:r>
            <a:r>
              <a:rPr lang="zh-CN" altLang="en-US" sz="2400"/>
              <a:t>)所示快捷键设置对话框。</a:t>
            </a:r>
            <a:endParaRPr lang="zh-CN" altLang="en-US" sz="2400"/>
          </a:p>
          <a:p>
            <a:r>
              <a:rPr lang="zh-CN" altLang="en-US" sz="2400"/>
              <a:t>（2）同时按下Ctrl、Alt和W键，出现如图2-17(b)所示快捷键设置确认框。</a:t>
            </a:r>
            <a:endParaRPr lang="zh-CN" altLang="en-US" sz="2400"/>
          </a:p>
          <a:p>
            <a:r>
              <a:rPr lang="zh-CN" altLang="en-US" sz="2400"/>
              <a:t>（3）点击“set”或回车确认。</a:t>
            </a:r>
            <a:endParaRPr lang="zh-CN" altLang="en-US" sz="2400"/>
          </a:p>
        </p:txBody>
      </p:sp>
      <p:pic>
        <p:nvPicPr>
          <p:cNvPr id="36" name="图片 36" descr="2-17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1910" y="4725670"/>
            <a:ext cx="3101975" cy="1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0" y="4765675"/>
            <a:ext cx="3142615" cy="172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Universal Access（通用辅助）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在图2-1所示的界面中，若单击右上角的，则可以打开“Universal Access（通用辅助）”设置框界面。通过此界面可以设置的有高对比度（High Contrast）、屏幕键盘（On-screen Keyboard）、屏幕阅读器（Screen Reader）等。用户需要时，可以单击滑块工具的“OFF”或“ON”进行设置。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2）添加快捷键示例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添加快捷键</a:t>
            </a:r>
            <a:r>
              <a:rPr lang="en-US" altLang="zh-CN" sz="2000"/>
              <a:t>“</a:t>
            </a:r>
            <a:r>
              <a:rPr lang="zh-CN" altLang="en-US" sz="2000">
                <a:sym typeface="+mn-ea"/>
              </a:rPr>
              <a:t>Ctrl+Alt+W</a:t>
            </a:r>
            <a:r>
              <a:rPr lang="en-US" altLang="zh-CN" sz="2000"/>
              <a:t>”</a:t>
            </a:r>
            <a:r>
              <a:rPr lang="zh-CN" altLang="en-US" sz="2000"/>
              <a:t>启动“</a:t>
            </a:r>
            <a:r>
              <a:rPr lang="en-US" altLang="zh-CN" sz="2000"/>
              <a:t>CLI</a:t>
            </a:r>
            <a:r>
              <a:rPr lang="zh-CN" altLang="en-US" sz="2000"/>
              <a:t>终端”</a:t>
            </a:r>
            <a:endParaRPr lang="zh-CN" altLang="en-US" sz="2000"/>
          </a:p>
          <a:p>
            <a:r>
              <a:rPr lang="zh-CN" altLang="en-US" sz="2000"/>
              <a:t>说明：</a:t>
            </a:r>
            <a:r>
              <a:rPr lang="en-US" altLang="zh-CN" sz="2000"/>
              <a:t>Ubuntu</a:t>
            </a:r>
            <a:r>
              <a:rPr lang="zh-CN" altLang="en-US" sz="2000"/>
              <a:t>已有，可在红帽系统进行。</a:t>
            </a:r>
            <a:endParaRPr lang="zh-CN" altLang="en-US" sz="2000"/>
          </a:p>
          <a:p>
            <a:r>
              <a:rPr lang="zh-CN" altLang="en-US" sz="2000"/>
              <a:t>（1）打开“设置中心”，在“设备”中，选择“键盘”，并在最下边点击“+”，打开自定义快捷键对话框，如图2-18（a）所示。</a:t>
            </a:r>
            <a:endParaRPr lang="zh-CN" altLang="en-US" sz="2000"/>
          </a:p>
          <a:p>
            <a:r>
              <a:rPr lang="zh-CN" altLang="en-US" sz="2000"/>
              <a:t>（2）在“Name（名称）”文本框中输入自己给应用程序“终端”所起的名字，比如gterm；在“Command（命令）”文本框中输入“终端”应用程序的启动命令“/usr/bin/gnome-terminal”，如图2-18（b）所示。</a:t>
            </a:r>
            <a:endParaRPr lang="zh-CN" altLang="en-US" sz="2000"/>
          </a:p>
          <a:p>
            <a:r>
              <a:rPr lang="zh-CN" altLang="en-US" sz="2000"/>
              <a:t>（3）单击“Add（添加）”按钮，则在“Custom Shortcuts（自定义快捷键）”类型的应用程序栏中新增一项名称为“gterm”的应用程序，其快捷键为“Disabled（禁用）”。</a:t>
            </a:r>
            <a:endParaRPr lang="zh-CN" altLang="en-US" sz="2000"/>
          </a:p>
          <a:p>
            <a:r>
              <a:rPr lang="zh-CN" altLang="en-US" sz="2000"/>
              <a:t>（4）按照修改预定义快捷键的方法，为新增的应用程序“gterm”设定其快捷键，如“Ctrl+Alt+T”。</a:t>
            </a:r>
            <a:endParaRPr lang="zh-CN" altLang="en-US" sz="2000"/>
          </a:p>
        </p:txBody>
      </p:sp>
      <p:pic>
        <p:nvPicPr>
          <p:cNvPr id="37" name="图片 37" descr="2-18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145415"/>
            <a:ext cx="3020060" cy="169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图片 38" descr="2-1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05" y="0"/>
            <a:ext cx="3279140" cy="18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923665" y="116205"/>
            <a:ext cx="1183640" cy="172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2.5  Linux系统的在线帮助与资源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UNIX/Linux系统比较规范，各种软件都有完整的开发和使用说明文档，用户可以通过多种渠道获得系统的帮助。</a:t>
            </a:r>
            <a:endParaRPr lang="zh-CN" altLang="en-US"/>
          </a:p>
          <a:p>
            <a:pPr lvl="1"/>
            <a:r>
              <a:rPr lang="zh-CN" altLang="en-US"/>
              <a:t>1  man</a:t>
            </a:r>
            <a:endParaRPr lang="zh-CN" altLang="en-US"/>
          </a:p>
          <a:p>
            <a:pPr lvl="1"/>
            <a:r>
              <a:rPr lang="zh-CN" altLang="en-US"/>
              <a:t>2  textinfo</a:t>
            </a:r>
            <a:endParaRPr lang="zh-CN" altLang="en-US"/>
          </a:p>
          <a:p>
            <a:pPr lvl="1"/>
            <a:r>
              <a:rPr lang="zh-CN" altLang="en-US"/>
              <a:t>3  yelp</a:t>
            </a:r>
            <a:endParaRPr lang="zh-CN" altLang="en-US"/>
          </a:p>
          <a:p>
            <a:pPr lvl="1"/>
            <a:r>
              <a:rPr lang="zh-CN" altLang="en-US"/>
              <a:t>4  Linux系统的其他帮助和资源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2.5.1  man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man是传统UNIX系统的在线手册页，通过它用户可以获得在线帮助。</a:t>
            </a:r>
            <a:endParaRPr lang="zh-CN" altLang="en-US"/>
          </a:p>
          <a:p>
            <a:r>
              <a:rPr lang="zh-CN" altLang="en-US"/>
              <a:t>man是manual的缩写，使用man命令可以获得相关主题的帮助。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1．man手册页的组织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man手册页文件存放在/usr/share/man/man?目录下，?是章节数，文件名命名规则为：</a:t>
            </a:r>
            <a:endParaRPr lang="zh-CN" altLang="en-US" sz="2400"/>
          </a:p>
          <a:p>
            <a:r>
              <a:rPr lang="zh-CN" altLang="en-US" sz="2400"/>
              <a:t>手册名称.章节号.gz</a:t>
            </a:r>
            <a:endParaRPr lang="zh-CN" altLang="en-US" sz="2400"/>
          </a:p>
          <a:p>
            <a:r>
              <a:rPr lang="zh-CN" altLang="en-US" sz="2400"/>
              <a:t>可用man -w name来查询文档位置，使用whatis name或man -f name查询name的功能及描述信息。</a:t>
            </a:r>
            <a:endParaRPr lang="zh-CN" altLang="en-US" sz="2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56285" y="1777365"/>
          <a:ext cx="7820025" cy="2421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725"/>
                <a:gridCol w="3061335"/>
                <a:gridCol w="852170"/>
                <a:gridCol w="3058795"/>
              </a:tblGrid>
              <a:tr h="403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章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节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内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容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章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节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内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容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普通用户指令部分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游戏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系统调用部分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协议转换和杂项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C库函数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系统维护命令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设备及特别文件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内核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文件格式及轮换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新增部分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2．man命令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（1）功能及用法</a:t>
            </a:r>
            <a:endParaRPr lang="zh-CN" altLang="en-US" sz="2400"/>
          </a:p>
          <a:p>
            <a:r>
              <a:rPr lang="zh-CN" altLang="en-US" sz="2400"/>
              <a:t>常用方法为：</a:t>
            </a:r>
            <a:endParaRPr lang="zh-CN" altLang="en-US" sz="2400"/>
          </a:p>
          <a:p>
            <a:r>
              <a:rPr lang="zh-CN" altLang="en-US" sz="2400"/>
              <a:t>    man [-afhw] [sec] name …</a:t>
            </a:r>
            <a:endParaRPr lang="zh-CN" altLang="en-US" sz="2400"/>
          </a:p>
          <a:p>
            <a:r>
              <a:rPr lang="zh-CN" altLang="en-US" sz="2400"/>
              <a:t>（2）参数说明</a:t>
            </a:r>
            <a:endParaRPr lang="zh-CN" altLang="en-US" sz="2400"/>
          </a:p>
          <a:p>
            <a:r>
              <a:rPr lang="zh-CN" altLang="en-US" sz="2400"/>
              <a:t>man命令的常用参数如表2-4所示。</a:t>
            </a:r>
            <a:endParaRPr lang="zh-CN" altLang="en-US" sz="2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59460" y="4149725"/>
          <a:ext cx="8148955" cy="208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285"/>
                <a:gridCol w="3373120"/>
                <a:gridCol w="888365"/>
                <a:gridCol w="3004185"/>
              </a:tblGrid>
              <a:tr h="521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参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数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功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能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描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述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参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数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功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能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描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述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sec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指定章节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指定帮助的主题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-a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对所有与name相关的内容进行帮助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-f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列与name相关的描述信息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-h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显示帮助信息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-w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显示手册页的位置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man使用举例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$ man -w passwd  #查询首个与passwd相关的帮助文件</a:t>
            </a:r>
            <a:endParaRPr lang="zh-CN" altLang="en-US" sz="2400"/>
          </a:p>
          <a:p>
            <a:r>
              <a:rPr lang="zh-CN" altLang="en-US" sz="2400"/>
              <a:t>$ man -aw passwd #列出所有与passwd相关的帮助文件</a:t>
            </a:r>
            <a:endParaRPr lang="zh-CN" altLang="en-US" sz="2400"/>
          </a:p>
          <a:p>
            <a:r>
              <a:rPr lang="zh-CN" altLang="en-US" sz="2400"/>
              <a:t>$ whatis passwd 		#查询对passwd的简单说明</a:t>
            </a:r>
            <a:endParaRPr lang="zh-CN" altLang="en-US" sz="2400"/>
          </a:p>
          <a:p>
            <a:r>
              <a:rPr lang="zh-CN" altLang="en-US" sz="2400"/>
              <a:t>$ man -f passwd 		#同上</a:t>
            </a:r>
            <a:endParaRPr lang="zh-CN" altLang="en-US" sz="2400"/>
          </a:p>
          <a:p>
            <a:r>
              <a:rPr lang="zh-CN" altLang="en-US" sz="2400"/>
              <a:t>$ man 1 passwd 		#命令用法</a:t>
            </a:r>
            <a:endParaRPr lang="zh-CN" altLang="en-US" sz="2400"/>
          </a:p>
          <a:p>
            <a:r>
              <a:rPr lang="zh-CN" altLang="en-US" sz="2400"/>
              <a:t>$ man 5 passwd 		#文件格式</a:t>
            </a:r>
            <a:endParaRPr lang="zh-CN" altLang="en-US" sz="2400"/>
          </a:p>
          <a:p>
            <a:r>
              <a:rPr lang="zh-CN" altLang="en-US" sz="2400"/>
              <a:t>$ man -a passwd 		#全部</a:t>
            </a:r>
            <a:endParaRPr lang="zh-CN" altLang="en-US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man的操作键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当用户使用man命令阅读某个项目的手册页时，系统进入man交互操作界面。可以使用的部分功能键如表2-5所示，也可以使用光标键移动位置。</a:t>
            </a:r>
            <a:endParaRPr lang="zh-CN" altLang="en-US" sz="2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4725" y="3039110"/>
          <a:ext cx="779907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9450"/>
                <a:gridCol w="1948815"/>
                <a:gridCol w="1951355"/>
                <a:gridCol w="1949450"/>
              </a:tblGrid>
              <a:tr h="533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键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功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能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描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述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键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功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能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描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述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q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退出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显示帮助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Home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首页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End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尾页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Space /PgDn/D/^D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下翻一页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PgUp/b/^B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上翻一页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/string，?string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查找字符串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继续查找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Enter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下翻一行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!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!&lt;cmd&gt;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执行shell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sz="20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cmd</a:t>
                      </a:r>
                      <a:endParaRPr lang="en-US" altLang="en-US" sz="20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2.5.2  textinfo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与man相比，textinfo具有更好的交互功能，它支持链接跳转功能，但textinfo文档没有man手册内容丰富，表现在几乎所有软件或命令都有man文档，但并不一定有textinfo文档。可使用info和pinfo命令阅读textinfo文档。</a:t>
            </a:r>
            <a:endParaRPr lang="zh-CN" altLang="en-US" sz="2400"/>
          </a:p>
          <a:p>
            <a:r>
              <a:rPr lang="zh-CN" altLang="en-US" sz="2400"/>
              <a:t>用法为</a:t>
            </a:r>
            <a:endParaRPr lang="zh-CN" altLang="en-US" sz="2400"/>
          </a:p>
          <a:p>
            <a:pPr lvl="1"/>
            <a:r>
              <a:rPr lang="zh-CN" altLang="en-US" sz="2100"/>
              <a:t>info [options] [menu-items]</a:t>
            </a:r>
            <a:endParaRPr lang="zh-CN" altLang="en-US" sz="2100"/>
          </a:p>
          <a:p>
            <a:pPr lvl="1"/>
            <a:r>
              <a:rPr lang="zh-CN" altLang="en-US" sz="2100"/>
              <a:t>info [options] [menu-item] [submenu-item] ...</a:t>
            </a:r>
            <a:endParaRPr lang="zh-CN" altLang="en-US" sz="2100"/>
          </a:p>
          <a:p>
            <a:r>
              <a:rPr lang="zh-CN" altLang="en-US" sz="2400"/>
              <a:t>示例</a:t>
            </a:r>
            <a:endParaRPr lang="zh-CN" altLang="en-US" sz="2400"/>
          </a:p>
          <a:p>
            <a:pPr lvl="1"/>
            <a:r>
              <a:rPr lang="zh-CN" altLang="en-US" sz="2100"/>
              <a:t>$ info bash 		#对bash进行帮助</a:t>
            </a:r>
            <a:endParaRPr lang="zh-CN" altLang="en-US" sz="2100"/>
          </a:p>
          <a:p>
            <a:pPr lvl="1"/>
            <a:r>
              <a:rPr lang="zh-CN" altLang="en-US" sz="2100"/>
              <a:t>$ info bash "Shell Builtin Commands" 	#对bash的内部命令进行帮助</a:t>
            </a:r>
            <a:endParaRPr lang="zh-CN" altLang="en-US" sz="2100"/>
          </a:p>
          <a:p>
            <a:pPr lvl="1"/>
            <a:r>
              <a:rPr lang="zh-CN" altLang="en-US" sz="2100"/>
              <a:t>$ info bash "Shell Builtin Commands" "Bourne Shell Builtins"  #对bsell内部命令进行帮助</a:t>
            </a:r>
            <a:endParaRPr lang="zh-CN" altLang="en-US" sz="2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2.5.2  textinfo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当不带参数运行info时，它将列出一个文档的清单。如果用户没有发现所需要内容，可能原因是没有安装包含所需文档的软件包。info的初始屏幕显示了一个主题目录，用户可以将光标移动到带有“*”的主题菜单上，然后回车键进入该主题，也可以输入m，后跟主题菜单的名称而进入该主题。</a:t>
            </a:r>
            <a:endParaRPr lang="zh-CN" altLang="en-US" sz="2400"/>
          </a:p>
          <a:p>
            <a:r>
              <a:rPr lang="zh-CN" altLang="en-US" sz="2400"/>
              <a:t>info系统是一个超文本系统。任何高亮度显示的文字都有一个链接导向信息。使用“Tab”将光标移到链接，并按“Enter”进入链接。按“p”返回上一页，按“n”翻到下一页，按“u”回到文档的上一层，按“q”退出info。</a:t>
            </a:r>
            <a:endParaRPr lang="zh-CN" altLang="en-US" sz="2400"/>
          </a:p>
          <a:p>
            <a:r>
              <a:rPr lang="zh-CN" altLang="en-US" sz="2400"/>
              <a:t>pinfo支持彩色链接文本、鼠标选定支持等功能，提供的基于浏览器风格的textinfo的文档程序界面，使得操作更加简单，界面更加友好。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2.5.3  yelp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在GNOME桌面环境下提供有专门的帮助功能yelp。</a:t>
            </a:r>
            <a:endParaRPr lang="zh-CN" altLang="en-US" sz="2400"/>
          </a:p>
          <a:p>
            <a:r>
              <a:rPr lang="zh-CN" altLang="en-US" sz="2400"/>
              <a:t>通过yelp不仅可以在图形环境查看手册页和textinfo帮助文档，还可以浏览GNOME桌面本身的联机帮助文档。此外yelp还提供了索引功能，可以在各种文档中进行跳转查找，提高用户获得帮助信息的速度。</a:t>
            </a:r>
            <a:endParaRPr lang="zh-CN" altLang="en-US" sz="2400"/>
          </a:p>
          <a:p>
            <a:r>
              <a:rPr lang="zh-CN" altLang="en-US" sz="2400"/>
              <a:t>运行yelp的方法是：</a:t>
            </a:r>
            <a:endParaRPr lang="zh-CN" altLang="en-US" sz="2400"/>
          </a:p>
          <a:p>
            <a:r>
              <a:rPr lang="zh-CN" altLang="en-US" sz="2400"/>
              <a:t>（1）在GNOME的“系统”菜单上选择“帮助”。</a:t>
            </a:r>
            <a:endParaRPr lang="zh-CN" altLang="en-US" sz="2400"/>
          </a:p>
          <a:p>
            <a:r>
              <a:rPr lang="zh-CN" altLang="en-US" sz="2400"/>
              <a:t>（2）在CLI界面执行命令yelp。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关机或重启动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在图2-1所示的界面中，单击右上角最右边的   按钮，可以打开如图2-3所示对话框。用户可以单击关机按钮时弹出如图2-4所示的关机选择对话框，通过此对话框，用户可在非登录的情况下选择关闭或重启系统。</a:t>
            </a:r>
            <a:endParaRPr lang="zh-CN" altLang="en-US"/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2519680"/>
            <a:ext cx="267970" cy="26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4531995"/>
            <a:ext cx="3298825" cy="184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810" y="4531995"/>
            <a:ext cx="4949825" cy="1845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2.5.4  Linux系统的其他帮助和资源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1．软件包项目文档</a:t>
            </a:r>
            <a:endParaRPr lang="zh-CN" altLang="en-US"/>
          </a:p>
          <a:p>
            <a:r>
              <a:rPr lang="zh-CN" altLang="en-US"/>
              <a:t>2．HOWTO文件</a:t>
            </a:r>
            <a:endParaRPr lang="zh-CN" altLang="en-US"/>
          </a:p>
          <a:p>
            <a:r>
              <a:rPr lang="zh-CN" altLang="en-US"/>
              <a:t>3．LDP文档</a:t>
            </a:r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1．软件包项目文档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Linux中的大多数软件开发工具都是来自GNU项目，这些软件包除了提供手册页和textinfo外，还提供项目文档。每个软件包都拥有与其同名的文档目录，目录命名格式为：“软件包名称-版本号”。有些项目文档为了方便阅读还提供了多种格式的文件。html格式用浏览器阅读，ps格式用postscipt viewer查看或打印输出，txt格式用文本编辑器查看或在命令行下阅读。软件包的项目文档都包含特定的文件，文件命名遵循规定：AUTHOR：作者信息；BUGS：系统存在的Bug；CHANGES：修改记录；COPYING：版权声明；INSTALL：安装方法；LANGUAGES：语言类型；NEWS：新版本的特点；ONLINEHELP：在线帮助；TODO：项目发展计划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2．HOWTO文件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HOWTO文件是可供用户参考的联机文档的另一种形式，HOWTO文件的文件名都有一个HOWTO后缀，并且都是文本文件。每一个HOWTO文件包含Linux某一方面的信息，例如，它支持的硬件或如何建立一个引导盘等。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3．LDP文档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LDP是最大的Internet工程之一，它拥有数百成员撰写的数百个文档。这些文档几乎覆盖了Linux的所有方面，并且免费发布。LDP的主页是http://www.tldp.org/。</a:t>
            </a:r>
            <a:endParaRPr lang="zh-CN" altLang="en-US" sz="2400"/>
          </a:p>
          <a:p>
            <a:r>
              <a:rPr lang="zh-CN" altLang="en-US" sz="2400"/>
              <a:t>提供的文档类型如下。</a:t>
            </a:r>
            <a:endParaRPr lang="zh-CN" altLang="en-US" sz="2400"/>
          </a:p>
          <a:p>
            <a:pPr lvl="1"/>
            <a:r>
              <a:rPr lang="zh-CN" altLang="en-US" sz="2100"/>
              <a:t>（1）HOWTO文档：HOWTO文档采用多种格式进行发行，如txt、html、pdf等流行的文档格式都有，读者可以根据需要下载相应的文档压缩包进行离线阅读，HOWTO的作者会根据需要不定期地对文档进行版本更新，通常文档的更新是跟随某个相关软件或发行版本的升级而进行的。</a:t>
            </a:r>
            <a:endParaRPr lang="zh-CN" altLang="en-US" sz="2100"/>
          </a:p>
          <a:p>
            <a:pPr lvl="1"/>
            <a:r>
              <a:rPr lang="zh-CN" altLang="en-US" sz="2100"/>
              <a:t>（2）FAQ文档：FAQ文档采用一问一答的形式对常见的问题给出解决方法，往往能够在找到问题之后快速解决问题。</a:t>
            </a:r>
            <a:endParaRPr lang="zh-CN" altLang="en-US" sz="2100"/>
          </a:p>
          <a:p>
            <a:pPr lvl="1"/>
            <a:r>
              <a:rPr lang="zh-CN" altLang="en-US" sz="2100"/>
              <a:t>（3）Guide文档：Guide文档是对Linux某个方面的应用指南，主体范围较大、篇幅较长，读者可以把它作为比较系统的教程来学习。</a:t>
            </a:r>
            <a:endParaRPr lang="zh-CN" altLang="en-US" sz="21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2.6  LibreOffice办公套件简介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Linux的发行套件包括一个功能强大的办公套件LibreOffice。LibreOffice是OpenOffice.org的现代衍生产品，它把几个互补的应用程序综合成一个软件包。LibreOffice允许用户完全控制文档的内容和布局，还可以让用户边编辑边查看效果（所见即所得）。</a:t>
            </a:r>
            <a:endParaRPr lang="zh-CN" altLang="en-US" sz="2800"/>
          </a:p>
          <a:p>
            <a:r>
              <a:rPr lang="zh-CN" altLang="en-US" sz="2800"/>
              <a:t>LibreOffice套件包含几个用于文字处理、电子表格、演示文稿和绘图的软件。表2-6显示了可以在LibreOffice套件中使用的多种不同文件类型及可以用它来完成的任务。</a:t>
            </a:r>
            <a:endParaRPr lang="zh-CN" altLang="en-US" sz="2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LibreOffice的功能与特性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8280" y="1844040"/>
          <a:ext cx="8491855" cy="4392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220"/>
                <a:gridCol w="1069340"/>
                <a:gridCol w="1113155"/>
                <a:gridCol w="2198370"/>
                <a:gridCol w="2985770"/>
              </a:tblGrid>
              <a:tr h="42227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应用程序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程序名称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文件兼容性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文档类型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红帽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Ubuntu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8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Writer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oowriter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lowriter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.sxw, .sdw, .doc, .rtf, .txt, .htm/.html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正式公函、商业表格、学术论文、简历、新闻简报、报告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1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Calc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oocalc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localc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.sxc, .dbf, .xls, .sdc, .slk, .csv, .htm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.html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电子表格、图表、表格、人事通讯录、地址簿、收据和账单、预算、简单数据库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Impress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ooimpress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loimpress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.sxi, .ppt, .sxd, .sdd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商业和学术演示文稿、万维网演示、演讲、幻灯片放映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4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Draw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oodraw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lodraw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.sxd,.sda;可导出为多种格式:.jpg, .bmp, .gif, 和.png等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图示、线条绘图、剪贴图片、机构图表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2.6.1  LibreOffice Writer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LibreOffice Writer是一个功能强大的文字处理器，相当于Windows的Word。可用以下方式启动LibreOffice Writer。</a:t>
            </a:r>
            <a:endParaRPr lang="zh-CN" altLang="en-US" sz="2400"/>
          </a:p>
          <a:p>
            <a:r>
              <a:rPr lang="zh-CN" altLang="en-US" sz="2400"/>
              <a:t>（1）从应用程序启动菜单选取“LibreOffice Writer”。</a:t>
            </a:r>
            <a:endParaRPr lang="zh-CN" altLang="en-US" sz="2400"/>
          </a:p>
          <a:p>
            <a:r>
              <a:rPr lang="zh-CN" altLang="en-US" sz="2400"/>
              <a:t>（2）在图形界面下双击一下具有合适扩展名的文档，比如.doc。</a:t>
            </a:r>
            <a:endParaRPr lang="zh-CN" altLang="en-US" sz="2400"/>
          </a:p>
          <a:p>
            <a:r>
              <a:rPr lang="zh-CN" altLang="en-US" sz="2400"/>
              <a:t>（3）从CLI界面，执行以下命令：</a:t>
            </a:r>
            <a:endParaRPr lang="zh-CN" altLang="en-US" sz="2400"/>
          </a:p>
          <a:p>
            <a:pPr lvl="1"/>
            <a:r>
              <a:rPr lang="zh-CN" altLang="en-US" sz="2100"/>
              <a:t>$ oowriter  [文件名] 		#红帽系统</a:t>
            </a:r>
            <a:endParaRPr lang="zh-CN" altLang="en-US" sz="2100"/>
          </a:p>
          <a:p>
            <a:pPr lvl="1"/>
            <a:r>
              <a:rPr lang="zh-CN" altLang="en-US" sz="2100"/>
              <a:t>$ lowriter  [文件名] 		#Ubuntu系统</a:t>
            </a:r>
            <a:endParaRPr lang="zh-CN" altLang="en-US" sz="21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2.6.2  LibreOffice Calc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LibreOffice Calc是一个软件电子表格应用程序，类似于Windows的Excel。可按以下方式启动LibreOffice Calc。</a:t>
            </a:r>
            <a:endParaRPr lang="zh-CN" altLang="en-US" sz="2400"/>
          </a:p>
          <a:p>
            <a:r>
              <a:rPr lang="zh-CN" altLang="en-US" sz="2400"/>
              <a:t>（1）从应用程序启动菜单选取“LibreOffice Calc”。</a:t>
            </a:r>
            <a:endParaRPr lang="zh-CN" altLang="en-US" sz="2400"/>
          </a:p>
          <a:p>
            <a:r>
              <a:rPr lang="zh-CN" altLang="en-US" sz="2400"/>
              <a:t>（2）在图形界面下双击一下具有合适扩展名的文档，比如.xls。</a:t>
            </a:r>
            <a:endParaRPr lang="zh-CN" altLang="en-US" sz="2400"/>
          </a:p>
          <a:p>
            <a:r>
              <a:rPr lang="zh-CN" altLang="en-US" sz="2400"/>
              <a:t>（3）从CLI界面，执行以下命令：</a:t>
            </a:r>
            <a:endParaRPr lang="zh-CN" altLang="en-US" sz="2400"/>
          </a:p>
          <a:p>
            <a:pPr lvl="1"/>
            <a:r>
              <a:rPr lang="zh-CN" altLang="en-US" sz="2100"/>
              <a:t>$ oocalc  [文件名] 		#红帽系统</a:t>
            </a:r>
            <a:endParaRPr lang="zh-CN" altLang="en-US" sz="2100"/>
          </a:p>
          <a:p>
            <a:pPr lvl="1"/>
            <a:r>
              <a:rPr lang="zh-CN" altLang="en-US" sz="2100"/>
              <a:t>$ localc  [文件名] 		#Ubuntu系统</a:t>
            </a:r>
            <a:endParaRPr lang="zh-CN" altLang="en-US" sz="21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2.6.3  LibreOffice Impress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LibreOffice Impress是一个能够帮助用户制作演示文稿的图形化工具，相当于Windows的PowerPoint。可使用以下方法启动它。</a:t>
            </a:r>
            <a:endParaRPr lang="zh-CN" altLang="en-US" sz="2400"/>
          </a:p>
          <a:p>
            <a:r>
              <a:rPr lang="zh-CN" altLang="en-US" sz="2400"/>
              <a:t>（1）从应用程序启动菜单选取“LibreOffice Impress”。</a:t>
            </a:r>
            <a:endParaRPr lang="zh-CN" altLang="en-US" sz="2400"/>
          </a:p>
          <a:p>
            <a:r>
              <a:rPr lang="zh-CN" altLang="en-US" sz="2400"/>
              <a:t>（2）在图形界面下双击一下具有合适扩展名的文档，比如.ppt。</a:t>
            </a:r>
            <a:endParaRPr lang="zh-CN" altLang="en-US" sz="2400"/>
          </a:p>
          <a:p>
            <a:r>
              <a:rPr lang="zh-CN" altLang="en-US" sz="2400"/>
              <a:t>（3）从CLI界面，执行以下命令：</a:t>
            </a:r>
            <a:endParaRPr lang="zh-CN" altLang="en-US" sz="2400"/>
          </a:p>
          <a:p>
            <a:pPr lvl="1"/>
            <a:r>
              <a:rPr lang="zh-CN" altLang="en-US" sz="2100"/>
              <a:t>$ ooimpres  [文件名] 		#红帽系统</a:t>
            </a:r>
            <a:endParaRPr lang="zh-CN" altLang="en-US" sz="2100"/>
          </a:p>
          <a:p>
            <a:pPr lvl="1"/>
            <a:r>
              <a:rPr lang="zh-CN" altLang="en-US" sz="2100"/>
              <a:t>$ loimpres  [文件名] 		#Ubuntu系统</a:t>
            </a:r>
            <a:endParaRPr lang="zh-CN" altLang="en-US" sz="21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2.6.4  LibreOffice Draw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LibreOffice Draw能够描画图形，并将它们保存为多种格式。可以按以下方法启动LibreOffice Draw：</a:t>
            </a:r>
            <a:endParaRPr lang="zh-CN" altLang="en-US" sz="2400"/>
          </a:p>
          <a:p>
            <a:r>
              <a:rPr lang="zh-CN" altLang="en-US" sz="2400"/>
              <a:t>（1）从应用程序启动菜单选取“LibreOffice Draw”。</a:t>
            </a:r>
            <a:endParaRPr lang="zh-CN" altLang="en-US" sz="2400"/>
          </a:p>
          <a:p>
            <a:r>
              <a:rPr lang="zh-CN" altLang="en-US" sz="2400"/>
              <a:t>（2）在图形界面下双击一下具有合适扩展名的文档，如.sxd。</a:t>
            </a:r>
            <a:endParaRPr lang="zh-CN" altLang="en-US" sz="2400"/>
          </a:p>
          <a:p>
            <a:r>
              <a:rPr lang="zh-CN" altLang="en-US" sz="2400"/>
              <a:t>（3）从CLI界面，执行以下命令：</a:t>
            </a:r>
            <a:endParaRPr lang="zh-CN" altLang="en-US" sz="2400"/>
          </a:p>
          <a:p>
            <a:pPr lvl="1"/>
            <a:r>
              <a:rPr lang="zh-CN" altLang="en-US" sz="2100"/>
              <a:t>$ oodraw  [文件名] 		#红帽系统</a:t>
            </a:r>
            <a:endParaRPr lang="zh-CN" altLang="en-US" sz="2100"/>
          </a:p>
          <a:p>
            <a:pPr lvl="1"/>
            <a:r>
              <a:rPr lang="zh-CN" altLang="en-US" sz="2100"/>
              <a:t>$ lodraw  [文件名] 		#Ubuntu系统</a:t>
            </a:r>
            <a:endParaRPr lang="zh-CN" altLang="en-US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2.1.2  两种操作界面及切换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通常，在桌面或工作站式的Linux系统安装过程中，为用户准备了1个图形（X-Window）登录界面和多个字符界面。</a:t>
            </a:r>
            <a:endParaRPr lang="zh-CN" altLang="en-US" sz="2400"/>
          </a:p>
          <a:p>
            <a:r>
              <a:rPr lang="zh-CN" altLang="en-US" sz="2400"/>
              <a:t>图形登录界面位于F1，字符界面分别位于F2～F6上。</a:t>
            </a:r>
            <a:endParaRPr lang="zh-CN" altLang="en-US" sz="2400"/>
          </a:p>
          <a:p>
            <a:r>
              <a:rPr lang="zh-CN" altLang="en-US" sz="2400"/>
              <a:t>当用户从字符界面登录成功时，会在登录的终端上工作；但当用户从F1上的图形界面登录成功后，会在未使用的终端F2或其之后的某个未使用的终端上工作。</a:t>
            </a:r>
            <a:endParaRPr lang="zh-CN" altLang="en-US" sz="2400"/>
          </a:p>
          <a:p>
            <a:r>
              <a:rPr lang="zh-CN" altLang="en-US" sz="2400"/>
              <a:t>默认情况下，在装有图形界面的Linux中，启动完毕后会停留在图形界面。用户可以使用组合键在图形界面和字符界面之间切换。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1．思考题</a:t>
            </a:r>
            <a:endParaRPr lang="zh-CN" altLang="en-US" sz="2000"/>
          </a:p>
          <a:p>
            <a:r>
              <a:rPr lang="zh-CN" altLang="en-US" sz="2000"/>
              <a:t>（1）Linux系统有哪些运行级别？其含义是什么？</a:t>
            </a:r>
            <a:endParaRPr lang="zh-CN" altLang="en-US" sz="2000"/>
          </a:p>
          <a:p>
            <a:r>
              <a:rPr lang="zh-CN" altLang="en-US" sz="2000"/>
              <a:t>（2）Linux系统下经常使用的两种桌面环境是什么？</a:t>
            </a:r>
            <a:endParaRPr lang="zh-CN" altLang="en-US" sz="2000"/>
          </a:p>
          <a:p>
            <a:r>
              <a:rPr lang="zh-CN" altLang="en-US" sz="2000"/>
              <a:t>（3）什么是X-Window系统？它有什么特点？</a:t>
            </a:r>
            <a:endParaRPr lang="zh-CN" altLang="en-US" sz="2000"/>
          </a:p>
          <a:p>
            <a:r>
              <a:rPr lang="zh-CN" altLang="en-US" sz="2000"/>
              <a:t>（4）Linux传统桌面默认提供几个虚拟桌面？如何将一个运行的应用程序从一个虚拟桌面移动到另一个虚拟桌面？</a:t>
            </a:r>
            <a:endParaRPr lang="zh-CN" altLang="en-US" sz="2000"/>
          </a:p>
          <a:p>
            <a:r>
              <a:rPr lang="zh-CN" altLang="en-US" sz="2000"/>
              <a:t>（5）如何进行本地登录和注销？</a:t>
            </a:r>
            <a:endParaRPr lang="zh-CN" altLang="en-US" sz="2000"/>
          </a:p>
          <a:p>
            <a:r>
              <a:rPr lang="zh-CN" altLang="en-US" sz="2000"/>
              <a:t>（6）默认情况下，超级用户和普通用户的登录提示符分别是什么？</a:t>
            </a:r>
            <a:endParaRPr lang="zh-CN" altLang="en-US" sz="2000"/>
          </a:p>
          <a:p>
            <a:r>
              <a:rPr lang="zh-CN" altLang="en-US" sz="2000"/>
              <a:t>（7）如何正确地关闭和重新启动Linux系统？</a:t>
            </a:r>
            <a:endParaRPr lang="zh-CN" altLang="en-US" sz="2000"/>
          </a:p>
          <a:p>
            <a:r>
              <a:rPr lang="zh-CN" altLang="en-US" sz="2000"/>
              <a:t>（8）如何获得命令帮助？man命令的作用是什么？</a:t>
            </a:r>
            <a:endParaRPr lang="zh-CN" altLang="en-US" sz="2000"/>
          </a:p>
          <a:p>
            <a:r>
              <a:rPr lang="zh-CN" altLang="en-US" sz="2000"/>
              <a:t>（9）如何获得Linux文档？</a:t>
            </a:r>
            <a:endParaRPr lang="zh-CN" altLang="en-US" sz="2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2．选择题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（1）字符界面下，使用init命令关机所用的参数是（    ），重启系统所用的参数是（    ）。</a:t>
            </a:r>
            <a:endParaRPr lang="zh-CN" altLang="en-US" sz="2000"/>
          </a:p>
          <a:p>
            <a:r>
              <a:rPr lang="zh-CN" altLang="en-US" sz="2000"/>
              <a:t>A．0  </a:t>
            </a:r>
            <a:r>
              <a:rPr lang="en-US" altLang="zh-CN" sz="2000"/>
              <a:t>	</a:t>
            </a:r>
            <a:r>
              <a:rPr lang="zh-CN" altLang="en-US" sz="2000"/>
              <a:t>B．1 </a:t>
            </a:r>
            <a:r>
              <a:rPr lang="en-US" altLang="zh-CN" sz="2000"/>
              <a:t>		</a:t>
            </a:r>
            <a:r>
              <a:rPr lang="zh-CN" altLang="en-US" sz="2000"/>
              <a:t>C．6  </a:t>
            </a:r>
            <a:r>
              <a:rPr lang="en-US" altLang="zh-CN" sz="2000"/>
              <a:t>	</a:t>
            </a:r>
            <a:r>
              <a:rPr lang="zh-CN" altLang="en-US" sz="2000"/>
              <a:t>D．2</a:t>
            </a:r>
            <a:endParaRPr lang="zh-CN" altLang="en-US" sz="2000"/>
          </a:p>
          <a:p>
            <a:r>
              <a:rPr lang="zh-CN" altLang="en-US" sz="2000"/>
              <a:t>（2）字符界面下，使用shutdown命令关机所用的参数是（    ），重启系统所用的参数是（    ）。</a:t>
            </a:r>
            <a:endParaRPr lang="zh-CN" altLang="en-US" sz="2000"/>
          </a:p>
          <a:p>
            <a:r>
              <a:rPr lang="zh-CN" altLang="en-US" sz="2000"/>
              <a:t>A．-h </a:t>
            </a:r>
            <a:r>
              <a:rPr lang="en-US" altLang="zh-CN" sz="2000"/>
              <a:t>	</a:t>
            </a:r>
            <a:r>
              <a:rPr lang="zh-CN" altLang="en-US" sz="2000"/>
              <a:t>B．-t  </a:t>
            </a:r>
            <a:r>
              <a:rPr lang="en-US" altLang="zh-CN" sz="2000"/>
              <a:t>	</a:t>
            </a:r>
            <a:r>
              <a:rPr lang="en-US" altLang="zh-CN" sz="2000"/>
              <a:t>	</a:t>
            </a:r>
            <a:r>
              <a:rPr lang="zh-CN" altLang="en-US" sz="2000"/>
              <a:t>C．-k  </a:t>
            </a:r>
            <a:r>
              <a:rPr lang="en-US" altLang="zh-CN" sz="2000"/>
              <a:t>	</a:t>
            </a:r>
            <a:r>
              <a:rPr lang="zh-CN" altLang="en-US" sz="2000"/>
              <a:t>D．-r</a:t>
            </a:r>
            <a:endParaRPr lang="zh-CN" altLang="en-US" sz="2000"/>
          </a:p>
          <a:p>
            <a:r>
              <a:rPr lang="zh-CN" altLang="en-US" sz="2000"/>
              <a:t>（3）使用man命令调阅相关帮助信息时，用于一页页下翻的键是（    ），单行下翻的键是（    ）。</a:t>
            </a:r>
            <a:endParaRPr lang="zh-CN" altLang="en-US" sz="2000"/>
          </a:p>
          <a:p>
            <a:r>
              <a:rPr lang="zh-CN" altLang="en-US" sz="2000"/>
              <a:t>A．Enter </a:t>
            </a:r>
            <a:r>
              <a:rPr lang="en-US" altLang="zh-CN" sz="2000"/>
              <a:t>	</a:t>
            </a:r>
            <a:r>
              <a:rPr lang="zh-CN" altLang="en-US" sz="2000"/>
              <a:t>B．q </a:t>
            </a:r>
            <a:r>
              <a:rPr lang="en-US" altLang="zh-CN" sz="2000"/>
              <a:t>		</a:t>
            </a:r>
            <a:r>
              <a:rPr lang="zh-CN" altLang="en-US" sz="2000"/>
              <a:t>C．b  </a:t>
            </a:r>
            <a:r>
              <a:rPr lang="en-US" altLang="zh-CN" sz="2000"/>
              <a:t>	</a:t>
            </a:r>
            <a:r>
              <a:rPr lang="zh-CN" altLang="en-US" sz="2000"/>
              <a:t>D．Space</a:t>
            </a:r>
            <a:endParaRPr lang="zh-CN" altLang="en-US" sz="2000"/>
          </a:p>
          <a:p>
            <a:r>
              <a:rPr lang="zh-CN" altLang="en-US" sz="2000"/>
              <a:t>（4）read在手册页的多个地方存在，能够查询read所有所在章节的命令是（    ），对read系统调用进行帮助的命令是（    ）。</a:t>
            </a:r>
            <a:endParaRPr lang="zh-CN" altLang="en-US" sz="2000"/>
          </a:p>
          <a:p>
            <a:r>
              <a:rPr lang="zh-CN" altLang="en-US" sz="2000"/>
              <a:t>A．man -f read  B．man 2 read  C．man -a read  D．man 3 read</a:t>
            </a:r>
            <a:endParaRPr lang="zh-CN" altLang="en-US" sz="2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1．系统的开启与关闭。</a:t>
            </a:r>
            <a:endParaRPr lang="zh-CN" altLang="en-US" sz="2800"/>
          </a:p>
          <a:p>
            <a:r>
              <a:rPr lang="zh-CN" altLang="en-US" sz="2800"/>
              <a:t>2．两种界面的切换、登录、注销。</a:t>
            </a:r>
            <a:endParaRPr lang="zh-CN" altLang="en-US" sz="2800"/>
          </a:p>
          <a:p>
            <a:r>
              <a:rPr lang="zh-CN" altLang="en-US" sz="2800"/>
              <a:t>3．系统帮助。</a:t>
            </a:r>
            <a:endParaRPr lang="zh-CN" altLang="en-US" sz="2800"/>
          </a:p>
          <a:p>
            <a:r>
              <a:rPr lang="zh-CN" altLang="en-US" sz="2800"/>
              <a:t>4．图形界面的使用，比较与Windows系统的异同。</a:t>
            </a:r>
            <a:endParaRPr lang="zh-CN" altLang="en-US" sz="2800"/>
          </a:p>
          <a:p>
            <a:r>
              <a:rPr lang="zh-CN" altLang="en-US" sz="2800"/>
              <a:t>5．分别访问Feadora、CentOS、RHEL和Ubuntu网站，查阅相关技术文档。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约定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图形界面被称为GUI（Graphic User Interface）</a:t>
            </a:r>
            <a:endParaRPr lang="zh-CN" altLang="en-US"/>
          </a:p>
          <a:p>
            <a:r>
              <a:rPr lang="zh-CN" altLang="en-US"/>
              <a:t>字符界面是基于传统UNIX的字符终端操作界面，又被称为TUI（Terminal User Interface）。</a:t>
            </a:r>
            <a:endParaRPr lang="zh-CN" altLang="en-US"/>
          </a:p>
          <a:p>
            <a:r>
              <a:rPr lang="en-US" altLang="zh-CN"/>
              <a:t>CLI</a:t>
            </a:r>
            <a:r>
              <a:rPr lang="zh-CN" altLang="en-US"/>
              <a:t>：在图形界面下，还可开启一个或多个字符界面，并在项目执行命令，被称为命令行界面，简称</a:t>
            </a:r>
            <a:r>
              <a:rPr lang="en-US" altLang="zh-CN"/>
              <a:t>CLI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1．从图形界面向字符界面切换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从图形界面向字符界面切换可以通过组合键Ctrl+Alt+Fm（m=1,2,…,6）。</a:t>
            </a:r>
            <a:endParaRPr lang="zh-CN" altLang="en-US"/>
          </a:p>
          <a:p>
            <a:r>
              <a:rPr lang="zh-CN" altLang="en-US"/>
              <a:t>比如，按下Ctrl+Alt+F4可使操作界面切换至F4所在的字符界面（参见图2-2）</a:t>
            </a:r>
            <a:endParaRPr lang="zh-CN" altLang="en-US"/>
          </a:p>
          <a:p>
            <a:r>
              <a:rPr lang="zh-CN" altLang="en-US"/>
              <a:t>按下Ctrl+Alt+F5可切换到F5所在的字符界面。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6005847-2dfb-43d5-9f25-7eb7a2e642d1}"/>
</p:tagLst>
</file>

<file path=ppt/tags/tag2.xml><?xml version="1.0" encoding="utf-8"?>
<p:tagLst xmlns:p="http://schemas.openxmlformats.org/presentationml/2006/main">
  <p:tag name="KSO_WM_UNIT_TABLE_BEAUTIFY" val="smartTable{b2866045-1d53-43b2-8a6f-258a274f469b}"/>
</p:tagLst>
</file>

<file path=ppt/tags/tag3.xml><?xml version="1.0" encoding="utf-8"?>
<p:tagLst xmlns:p="http://schemas.openxmlformats.org/presentationml/2006/main">
  <p:tag name="KSO_WM_UNIT_TABLE_BEAUTIFY" val="smartTable{7afb63ae-f62d-448a-918d-de65abb7545e}"/>
</p:tagLst>
</file>

<file path=ppt/tags/tag4.xml><?xml version="1.0" encoding="utf-8"?>
<p:tagLst xmlns:p="http://schemas.openxmlformats.org/presentationml/2006/main">
  <p:tag name="KSO_WM_UNIT_TABLE_BEAUTIFY" val="smartTable{4ab53a64-d78d-469f-a747-cb1513b901dd}"/>
</p:tagLst>
</file>

<file path=ppt/tags/tag5.xml><?xml version="1.0" encoding="utf-8"?>
<p:tagLst xmlns:p="http://schemas.openxmlformats.org/presentationml/2006/main">
  <p:tag name="KSO_WM_UNIT_TABLE_BEAUTIFY" val="smartTable{89a5576e-58ed-4d1d-8833-0f8f1277d017}"/>
</p:tagLst>
</file>

<file path=ppt/tags/tag6.xml><?xml version="1.0" encoding="utf-8"?>
<p:tagLst xmlns:p="http://schemas.openxmlformats.org/presentationml/2006/main">
  <p:tag name="KSO_WM_UNIT_TABLE_BEAUTIFY" val="smartTable{e3693335-10d4-4cfb-b57b-5709b3f35ffa}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12910</Words>
  <Application>WPS 演示</Application>
  <PresentationFormat>全屏显示(4:3)</PresentationFormat>
  <Paragraphs>710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Arial</vt:lpstr>
      <vt:lpstr>宋体</vt:lpstr>
      <vt:lpstr>Wingdings</vt:lpstr>
      <vt:lpstr>Tahoma</vt:lpstr>
      <vt:lpstr>微软雅黑</vt:lpstr>
      <vt:lpstr>Arial Unicode MS</vt:lpstr>
      <vt:lpstr>Calibri</vt:lpstr>
      <vt:lpstr>Times New Roman</vt:lpstr>
      <vt:lpstr>Blends</vt:lpstr>
      <vt:lpstr>第2章  系统入门</vt:lpstr>
      <vt:lpstr>2.1  系统的开机与界面切换</vt:lpstr>
      <vt:lpstr>2.1.1  系统的开机</vt:lpstr>
      <vt:lpstr> 图形登录界面</vt:lpstr>
      <vt:lpstr>Universal Access（通用辅助）</vt:lpstr>
      <vt:lpstr>关机或重启动</vt:lpstr>
      <vt:lpstr>2.1.2  两种操作界面及切换</vt:lpstr>
      <vt:lpstr>约定</vt:lpstr>
      <vt:lpstr>1．从图形界面向字符界面切换</vt:lpstr>
      <vt:lpstr>2．从字符界面向图形界面切换</vt:lpstr>
      <vt:lpstr>2.2  用户的登录与注销</vt:lpstr>
      <vt:lpstr>2.2.1  用户的登录</vt:lpstr>
      <vt:lpstr>1．图形界面登录</vt:lpstr>
      <vt:lpstr>未列出用户的登录</vt:lpstr>
      <vt:lpstr>root用户的登录</vt:lpstr>
      <vt:lpstr>桌面环境的选择</vt:lpstr>
      <vt:lpstr>2．字符界面登录</vt:lpstr>
      <vt:lpstr>2）提示符</vt:lpstr>
      <vt:lpstr>3）说明</vt:lpstr>
      <vt:lpstr>2.2.2  注销</vt:lpstr>
      <vt:lpstr>1．图形界面</vt:lpstr>
      <vt:lpstr>2．字符界面</vt:lpstr>
      <vt:lpstr>2.2.3  CLI终端仿真界面</vt:lpstr>
      <vt:lpstr>2.2.4  程序的启动</vt:lpstr>
      <vt:lpstr>2.3  Linux系统的关闭与重启动</vt:lpstr>
      <vt:lpstr>2.3.1  字符界面</vt:lpstr>
      <vt:lpstr>1．halt命令</vt:lpstr>
      <vt:lpstr>2．reboot命令</vt:lpstr>
      <vt:lpstr>3．poweroff命令</vt:lpstr>
      <vt:lpstr>4．shutdown命令</vt:lpstr>
      <vt:lpstr> shutdown部分参数</vt:lpstr>
      <vt:lpstr>shutdown关于说明</vt:lpstr>
      <vt:lpstr>shutdown示例</vt:lpstr>
      <vt:lpstr>2.3.2  系统的运行级别及切换</vt:lpstr>
      <vt:lpstr>运行级及查询</vt:lpstr>
      <vt:lpstr>2．运行级别的切换（init和telinit）</vt:lpstr>
      <vt:lpstr>运行级别的切换示例</vt:lpstr>
      <vt:lpstr>2.3.3  图形界面关机</vt:lpstr>
      <vt:lpstr>2.4  Linux的图形界面介绍</vt:lpstr>
      <vt:lpstr>Linux的桌面环境</vt:lpstr>
      <vt:lpstr>2.4.1  GNOME桌面简介</vt:lpstr>
      <vt:lpstr>GNOME的面板</vt:lpstr>
      <vt:lpstr>桌面</vt:lpstr>
      <vt:lpstr>Nautilus文件浏览器</vt:lpstr>
      <vt:lpstr>2.4.2  设置中心（Settings）</vt:lpstr>
      <vt:lpstr>1．设置系统偏好或首选项</vt:lpstr>
      <vt:lpstr>2．设置应用程序快捷键</vt:lpstr>
      <vt:lpstr>“启动器”类快捷键</vt:lpstr>
      <vt:lpstr>1）快捷键设置示例</vt:lpstr>
      <vt:lpstr>2）添加快捷键示例</vt:lpstr>
      <vt:lpstr>2.5  Linux系统的在线帮助与资源</vt:lpstr>
      <vt:lpstr>2.5.1  man</vt:lpstr>
      <vt:lpstr>1．man手册页的组织</vt:lpstr>
      <vt:lpstr>2．man命令</vt:lpstr>
      <vt:lpstr>man使用举例</vt:lpstr>
      <vt:lpstr>man的操作键</vt:lpstr>
      <vt:lpstr>2.5.2  textinfo</vt:lpstr>
      <vt:lpstr>2.5.2  textinfo</vt:lpstr>
      <vt:lpstr>2.5.3  yelp</vt:lpstr>
      <vt:lpstr>2.5.4  Linux系统的其他帮助和资源</vt:lpstr>
      <vt:lpstr>1．软件包项目文档</vt:lpstr>
      <vt:lpstr>2．HOWTO文件</vt:lpstr>
      <vt:lpstr>3．LDP文档</vt:lpstr>
      <vt:lpstr>2.6  LibreOffice办公套件简介</vt:lpstr>
      <vt:lpstr>LibreOffice的功能与特性</vt:lpstr>
      <vt:lpstr>2.6.1  LibreOffice Writer</vt:lpstr>
      <vt:lpstr>2.6.2  LibreOffice Calc</vt:lpstr>
      <vt:lpstr>2.6.3  LibreOffice Impress</vt:lpstr>
      <vt:lpstr>2.6.4  LibreOffice Draw</vt:lpstr>
      <vt:lpstr>习题2</vt:lpstr>
      <vt:lpstr>2．选择题</vt:lpstr>
      <vt:lpstr>实验2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144</cp:revision>
  <dcterms:created xsi:type="dcterms:W3CDTF">2113-01-01T00:00:00Z</dcterms:created>
  <dcterms:modified xsi:type="dcterms:W3CDTF">2020-11-18T13:15:10Z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