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0"/>
  </p:notesMasterIdLst>
  <p:handoutMasterIdLst>
    <p:handoutMasterId r:id="rId363"/>
  </p:handoutMasterIdLst>
  <p:sldIdLst>
    <p:sldId id="256" r:id="rId3"/>
    <p:sldId id="257" r:id="rId4"/>
    <p:sldId id="258" r:id="rId5"/>
    <p:sldId id="938" r:id="rId6"/>
    <p:sldId id="259" r:id="rId7"/>
    <p:sldId id="260" r:id="rId8"/>
    <p:sldId id="261" r:id="rId9"/>
    <p:sldId id="262" r:id="rId10"/>
    <p:sldId id="263" r:id="rId11"/>
    <p:sldId id="264" r:id="rId12"/>
    <p:sldId id="465"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939"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940"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466"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497" r:id="rId87"/>
    <p:sldId id="335" r:id="rId88"/>
    <p:sldId id="336" r:id="rId89"/>
    <p:sldId id="337" r:id="rId91"/>
    <p:sldId id="338" r:id="rId92"/>
    <p:sldId id="339" r:id="rId93"/>
    <p:sldId id="498" r:id="rId94"/>
    <p:sldId id="499" r:id="rId95"/>
    <p:sldId id="500" r:id="rId96"/>
    <p:sldId id="501" r:id="rId97"/>
    <p:sldId id="502" r:id="rId98"/>
    <p:sldId id="1213" r:id="rId99"/>
    <p:sldId id="1212" r:id="rId100"/>
    <p:sldId id="1214" r:id="rId101"/>
    <p:sldId id="1215" r:id="rId102"/>
    <p:sldId id="1216" r:id="rId103"/>
    <p:sldId id="1217" r:id="rId104"/>
    <p:sldId id="1218" r:id="rId105"/>
    <p:sldId id="1219" r:id="rId106"/>
    <p:sldId id="1220" r:id="rId107"/>
    <p:sldId id="1221" r:id="rId108"/>
    <p:sldId id="503" r:id="rId109"/>
    <p:sldId id="504" r:id="rId110"/>
    <p:sldId id="1222" r:id="rId111"/>
    <p:sldId id="505" r:id="rId112"/>
    <p:sldId id="340" r:id="rId113"/>
    <p:sldId id="341" r:id="rId114"/>
    <p:sldId id="342" r:id="rId115"/>
    <p:sldId id="343" r:id="rId116"/>
    <p:sldId id="344" r:id="rId117"/>
    <p:sldId id="346" r:id="rId118"/>
    <p:sldId id="345" r:id="rId119"/>
    <p:sldId id="347" r:id="rId120"/>
    <p:sldId id="348" r:id="rId121"/>
    <p:sldId id="349" r:id="rId122"/>
    <p:sldId id="350" r:id="rId123"/>
    <p:sldId id="351" r:id="rId124"/>
    <p:sldId id="1223" r:id="rId125"/>
    <p:sldId id="1224" r:id="rId126"/>
    <p:sldId id="1225" r:id="rId127"/>
    <p:sldId id="1226" r:id="rId128"/>
    <p:sldId id="352" r:id="rId129"/>
    <p:sldId id="354" r:id="rId130"/>
    <p:sldId id="353" r:id="rId131"/>
    <p:sldId id="355" r:id="rId132"/>
    <p:sldId id="356" r:id="rId133"/>
    <p:sldId id="357" r:id="rId134"/>
    <p:sldId id="358" r:id="rId135"/>
    <p:sldId id="359" r:id="rId136"/>
    <p:sldId id="360" r:id="rId137"/>
    <p:sldId id="362" r:id="rId138"/>
    <p:sldId id="361" r:id="rId139"/>
    <p:sldId id="363" r:id="rId140"/>
    <p:sldId id="364" r:id="rId141"/>
    <p:sldId id="365" r:id="rId142"/>
    <p:sldId id="367" r:id="rId143"/>
    <p:sldId id="368" r:id="rId144"/>
    <p:sldId id="369" r:id="rId145"/>
    <p:sldId id="374" r:id="rId146"/>
    <p:sldId id="375" r:id="rId147"/>
    <p:sldId id="376" r:id="rId148"/>
    <p:sldId id="377" r:id="rId149"/>
    <p:sldId id="378" r:id="rId150"/>
    <p:sldId id="379" r:id="rId151"/>
    <p:sldId id="1393" r:id="rId152"/>
    <p:sldId id="1394" r:id="rId153"/>
    <p:sldId id="1395" r:id="rId154"/>
    <p:sldId id="1396" r:id="rId155"/>
    <p:sldId id="1397" r:id="rId156"/>
    <p:sldId id="1398" r:id="rId157"/>
    <p:sldId id="1399" r:id="rId158"/>
    <p:sldId id="1400" r:id="rId159"/>
    <p:sldId id="1401" r:id="rId160"/>
    <p:sldId id="1402" r:id="rId161"/>
    <p:sldId id="1403" r:id="rId162"/>
    <p:sldId id="1404" r:id="rId163"/>
    <p:sldId id="1405" r:id="rId164"/>
    <p:sldId id="418" r:id="rId165"/>
    <p:sldId id="419" r:id="rId166"/>
    <p:sldId id="420" r:id="rId167"/>
    <p:sldId id="421" r:id="rId168"/>
    <p:sldId id="1406" r:id="rId169"/>
    <p:sldId id="422" r:id="rId170"/>
    <p:sldId id="423" r:id="rId171"/>
    <p:sldId id="424" r:id="rId172"/>
    <p:sldId id="438" r:id="rId173"/>
    <p:sldId id="439" r:id="rId174"/>
    <p:sldId id="440" r:id="rId175"/>
    <p:sldId id="1490" r:id="rId176"/>
    <p:sldId id="442" r:id="rId177"/>
    <p:sldId id="1491" r:id="rId178"/>
    <p:sldId id="1492" r:id="rId179"/>
    <p:sldId id="1493" r:id="rId180"/>
    <p:sldId id="441" r:id="rId181"/>
    <p:sldId id="443" r:id="rId182"/>
    <p:sldId id="444" r:id="rId183"/>
    <p:sldId id="1494" r:id="rId184"/>
    <p:sldId id="1495" r:id="rId185"/>
    <p:sldId id="1496" r:id="rId186"/>
    <p:sldId id="1497" r:id="rId187"/>
    <p:sldId id="1498" r:id="rId188"/>
    <p:sldId id="1499" r:id="rId189"/>
    <p:sldId id="1500" r:id="rId190"/>
    <p:sldId id="450" r:id="rId191"/>
    <p:sldId id="718" r:id="rId192"/>
    <p:sldId id="451" r:id="rId193"/>
    <p:sldId id="452" r:id="rId194"/>
    <p:sldId id="456" r:id="rId195"/>
    <p:sldId id="457" r:id="rId196"/>
    <p:sldId id="458" r:id="rId197"/>
    <p:sldId id="459" r:id="rId198"/>
    <p:sldId id="460" r:id="rId199"/>
    <p:sldId id="461" r:id="rId200"/>
    <p:sldId id="462" r:id="rId201"/>
    <p:sldId id="463" r:id="rId202"/>
    <p:sldId id="464" r:id="rId203"/>
    <p:sldId id="1501" r:id="rId204"/>
    <p:sldId id="1502" r:id="rId205"/>
    <p:sldId id="1503" r:id="rId206"/>
    <p:sldId id="467" r:id="rId207"/>
    <p:sldId id="1507" r:id="rId208"/>
    <p:sldId id="1512" r:id="rId209"/>
    <p:sldId id="1508" r:id="rId210"/>
    <p:sldId id="1509" r:id="rId211"/>
    <p:sldId id="1510" r:id="rId212"/>
    <p:sldId id="1511" r:id="rId213"/>
    <p:sldId id="1513" r:id="rId214"/>
    <p:sldId id="1504" r:id="rId215"/>
    <p:sldId id="1505" r:id="rId216"/>
    <p:sldId id="1506" r:id="rId217"/>
    <p:sldId id="1514" r:id="rId218"/>
    <p:sldId id="770" r:id="rId219"/>
    <p:sldId id="1515" r:id="rId220"/>
    <p:sldId id="1516" r:id="rId221"/>
    <p:sldId id="771" r:id="rId222"/>
    <p:sldId id="1517" r:id="rId223"/>
    <p:sldId id="1518" r:id="rId224"/>
    <p:sldId id="772" r:id="rId225"/>
    <p:sldId id="811" r:id="rId226"/>
    <p:sldId id="1768" r:id="rId227"/>
    <p:sldId id="1767" r:id="rId228"/>
    <p:sldId id="1520" r:id="rId229"/>
    <p:sldId id="1521" r:id="rId230"/>
    <p:sldId id="1522" r:id="rId231"/>
    <p:sldId id="1523" r:id="rId232"/>
    <p:sldId id="773" r:id="rId233"/>
    <p:sldId id="1524" r:id="rId234"/>
    <p:sldId id="1525" r:id="rId235"/>
    <p:sldId id="1526" r:id="rId236"/>
    <p:sldId id="1527" r:id="rId237"/>
    <p:sldId id="1528" r:id="rId238"/>
    <p:sldId id="1529" r:id="rId239"/>
    <p:sldId id="1530" r:id="rId240"/>
    <p:sldId id="1593" r:id="rId241"/>
    <p:sldId id="1594" r:id="rId242"/>
    <p:sldId id="1595" r:id="rId243"/>
    <p:sldId id="1596" r:id="rId244"/>
    <p:sldId id="1597" r:id="rId245"/>
    <p:sldId id="1598" r:id="rId246"/>
    <p:sldId id="1599" r:id="rId247"/>
    <p:sldId id="1600" r:id="rId248"/>
    <p:sldId id="1601" r:id="rId249"/>
    <p:sldId id="1602" r:id="rId250"/>
    <p:sldId id="1603" r:id="rId251"/>
    <p:sldId id="1604" r:id="rId252"/>
    <p:sldId id="1605" r:id="rId253"/>
    <p:sldId id="1607" r:id="rId254"/>
    <p:sldId id="1608" r:id="rId255"/>
    <p:sldId id="1609" r:id="rId256"/>
    <p:sldId id="477" r:id="rId257"/>
    <p:sldId id="478" r:id="rId258"/>
    <p:sldId id="1648" r:id="rId259"/>
    <p:sldId id="479" r:id="rId260"/>
    <p:sldId id="480" r:id="rId261"/>
    <p:sldId id="481" r:id="rId262"/>
    <p:sldId id="482" r:id="rId263"/>
    <p:sldId id="1649" r:id="rId264"/>
    <p:sldId id="485" r:id="rId265"/>
    <p:sldId id="483" r:id="rId266"/>
    <p:sldId id="486" r:id="rId267"/>
    <p:sldId id="487" r:id="rId268"/>
    <p:sldId id="1650" r:id="rId269"/>
    <p:sldId id="488" r:id="rId270"/>
    <p:sldId id="489" r:id="rId271"/>
    <p:sldId id="519" r:id="rId272"/>
    <p:sldId id="490" r:id="rId273"/>
    <p:sldId id="492" r:id="rId274"/>
    <p:sldId id="522" r:id="rId275"/>
    <p:sldId id="1651" r:id="rId276"/>
    <p:sldId id="494" r:id="rId277"/>
    <p:sldId id="495" r:id="rId278"/>
    <p:sldId id="496" r:id="rId279"/>
    <p:sldId id="1652" r:id="rId280"/>
    <p:sldId id="1653" r:id="rId281"/>
    <p:sldId id="1654" r:id="rId282"/>
    <p:sldId id="1655" r:id="rId283"/>
    <p:sldId id="1656" r:id="rId284"/>
    <p:sldId id="1657" r:id="rId285"/>
    <p:sldId id="1658" r:id="rId286"/>
    <p:sldId id="1659" r:id="rId287"/>
    <p:sldId id="1660" r:id="rId288"/>
    <p:sldId id="1661" r:id="rId289"/>
    <p:sldId id="1662" r:id="rId290"/>
    <p:sldId id="1663" r:id="rId291"/>
    <p:sldId id="1664" r:id="rId292"/>
    <p:sldId id="1665" r:id="rId293"/>
    <p:sldId id="1666" r:id="rId294"/>
    <p:sldId id="1667" r:id="rId295"/>
    <p:sldId id="1668" r:id="rId296"/>
    <p:sldId id="1669" r:id="rId297"/>
    <p:sldId id="468" r:id="rId298"/>
    <p:sldId id="719" r:id="rId299"/>
    <p:sldId id="1702" r:id="rId300"/>
    <p:sldId id="469" r:id="rId301"/>
    <p:sldId id="1703" r:id="rId302"/>
    <p:sldId id="1704" r:id="rId303"/>
    <p:sldId id="471" r:id="rId304"/>
    <p:sldId id="472" r:id="rId305"/>
    <p:sldId id="473" r:id="rId306"/>
    <p:sldId id="1705" r:id="rId307"/>
    <p:sldId id="470" r:id="rId308"/>
    <p:sldId id="474" r:id="rId309"/>
    <p:sldId id="1706" r:id="rId310"/>
    <p:sldId id="1707" r:id="rId311"/>
    <p:sldId id="1708" r:id="rId312"/>
    <p:sldId id="476" r:id="rId313"/>
    <p:sldId id="928" r:id="rId314"/>
    <p:sldId id="1721" r:id="rId315"/>
    <p:sldId id="930" r:id="rId316"/>
    <p:sldId id="1724" r:id="rId317"/>
    <p:sldId id="1725" r:id="rId318"/>
    <p:sldId id="1726" r:id="rId319"/>
    <p:sldId id="1727" r:id="rId320"/>
    <p:sldId id="1728" r:id="rId321"/>
    <p:sldId id="1729" r:id="rId322"/>
    <p:sldId id="1730" r:id="rId323"/>
    <p:sldId id="1731" r:id="rId324"/>
    <p:sldId id="1732" r:id="rId325"/>
    <p:sldId id="1733" r:id="rId326"/>
    <p:sldId id="1734" r:id="rId327"/>
    <p:sldId id="1735" r:id="rId328"/>
    <p:sldId id="1736" r:id="rId329"/>
    <p:sldId id="1737" r:id="rId330"/>
    <p:sldId id="1738" r:id="rId331"/>
    <p:sldId id="1739" r:id="rId332"/>
    <p:sldId id="1740" r:id="rId333"/>
    <p:sldId id="1741" r:id="rId334"/>
    <p:sldId id="1742" r:id="rId335"/>
    <p:sldId id="1743" r:id="rId336"/>
    <p:sldId id="1744" r:id="rId337"/>
    <p:sldId id="1745" r:id="rId338"/>
    <p:sldId id="1746" r:id="rId339"/>
    <p:sldId id="1747" r:id="rId340"/>
    <p:sldId id="1748" r:id="rId341"/>
    <p:sldId id="1749" r:id="rId342"/>
    <p:sldId id="1750" r:id="rId343"/>
    <p:sldId id="1751" r:id="rId344"/>
    <p:sldId id="1752" r:id="rId345"/>
    <p:sldId id="1753" r:id="rId346"/>
    <p:sldId id="1754" r:id="rId347"/>
    <p:sldId id="1755" r:id="rId348"/>
    <p:sldId id="1756" r:id="rId349"/>
    <p:sldId id="1757" r:id="rId350"/>
    <p:sldId id="1758" r:id="rId351"/>
    <p:sldId id="1759" r:id="rId352"/>
    <p:sldId id="1760" r:id="rId353"/>
    <p:sldId id="1761" r:id="rId354"/>
    <p:sldId id="1762" r:id="rId355"/>
    <p:sldId id="1763" r:id="rId356"/>
    <p:sldId id="1764" r:id="rId357"/>
    <p:sldId id="1902" r:id="rId358"/>
    <p:sldId id="1901" r:id="rId359"/>
    <p:sldId id="1765" r:id="rId360"/>
    <p:sldId id="1766" r:id="rId361"/>
    <p:sldId id="1903" r:id="rId362"/>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54" y="-546"/>
      </p:cViewPr>
      <p:guideLst>
        <p:guide orient="horz" pos="1707"/>
        <p:guide pos="2927"/>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notesMaster" Target="notesMasters/notesMaster1.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6" Type="http://schemas.openxmlformats.org/officeDocument/2006/relationships/tableStyles" Target="tableStyles.xml"/><Relationship Id="rId365" Type="http://schemas.openxmlformats.org/officeDocument/2006/relationships/viewProps" Target="viewProps.xml"/><Relationship Id="rId364" Type="http://schemas.openxmlformats.org/officeDocument/2006/relationships/presProps" Target="presProps.xml"/><Relationship Id="rId363" Type="http://schemas.openxmlformats.org/officeDocument/2006/relationships/handoutMaster" Target="handoutMasters/handoutMaster1.xml"/><Relationship Id="rId362" Type="http://schemas.openxmlformats.org/officeDocument/2006/relationships/slide" Target="slides/slide359.xml"/><Relationship Id="rId361" Type="http://schemas.openxmlformats.org/officeDocument/2006/relationships/slide" Target="slides/slide358.xml"/><Relationship Id="rId360" Type="http://schemas.openxmlformats.org/officeDocument/2006/relationships/slide" Target="slides/slide357.xml"/><Relationship Id="rId36" Type="http://schemas.openxmlformats.org/officeDocument/2006/relationships/slide" Target="slides/slide34.xml"/><Relationship Id="rId359" Type="http://schemas.openxmlformats.org/officeDocument/2006/relationships/slide" Target="slides/slide356.xml"/><Relationship Id="rId358" Type="http://schemas.openxmlformats.org/officeDocument/2006/relationships/slide" Target="slides/slide355.xml"/><Relationship Id="rId357" Type="http://schemas.openxmlformats.org/officeDocument/2006/relationships/slide" Target="slides/slide354.xml"/><Relationship Id="rId356" Type="http://schemas.openxmlformats.org/officeDocument/2006/relationships/slide" Target="slides/slide353.xml"/><Relationship Id="rId355" Type="http://schemas.openxmlformats.org/officeDocument/2006/relationships/slide" Target="slides/slide352.xml"/><Relationship Id="rId354" Type="http://schemas.openxmlformats.org/officeDocument/2006/relationships/slide" Target="slides/slide351.xml"/><Relationship Id="rId353" Type="http://schemas.openxmlformats.org/officeDocument/2006/relationships/slide" Target="slides/slide350.xml"/><Relationship Id="rId352" Type="http://schemas.openxmlformats.org/officeDocument/2006/relationships/slide" Target="slides/slide349.xml"/><Relationship Id="rId351" Type="http://schemas.openxmlformats.org/officeDocument/2006/relationships/slide" Target="slides/slide348.xml"/><Relationship Id="rId350" Type="http://schemas.openxmlformats.org/officeDocument/2006/relationships/slide" Target="slides/slide347.xml"/><Relationship Id="rId35" Type="http://schemas.openxmlformats.org/officeDocument/2006/relationships/slide" Target="slides/slide33.xml"/><Relationship Id="rId349" Type="http://schemas.openxmlformats.org/officeDocument/2006/relationships/slide" Target="slides/slide346.xml"/><Relationship Id="rId348" Type="http://schemas.openxmlformats.org/officeDocument/2006/relationships/slide" Target="slides/slide345.xml"/><Relationship Id="rId347" Type="http://schemas.openxmlformats.org/officeDocument/2006/relationships/slide" Target="slides/slide344.xml"/><Relationship Id="rId346" Type="http://schemas.openxmlformats.org/officeDocument/2006/relationships/slide" Target="slides/slide343.xml"/><Relationship Id="rId345" Type="http://schemas.openxmlformats.org/officeDocument/2006/relationships/slide" Target="slides/slide342.xml"/><Relationship Id="rId344" Type="http://schemas.openxmlformats.org/officeDocument/2006/relationships/slide" Target="slides/slide341.xml"/><Relationship Id="rId343" Type="http://schemas.openxmlformats.org/officeDocument/2006/relationships/slide" Target="slides/slide340.xml"/><Relationship Id="rId342" Type="http://schemas.openxmlformats.org/officeDocument/2006/relationships/slide" Target="slides/slide339.xml"/><Relationship Id="rId341" Type="http://schemas.openxmlformats.org/officeDocument/2006/relationships/slide" Target="slides/slide338.xml"/><Relationship Id="rId340" Type="http://schemas.openxmlformats.org/officeDocument/2006/relationships/slide" Target="slides/slide337.xml"/><Relationship Id="rId34" Type="http://schemas.openxmlformats.org/officeDocument/2006/relationships/slide" Target="slides/slide32.xml"/><Relationship Id="rId339" Type="http://schemas.openxmlformats.org/officeDocument/2006/relationships/slide" Target="slides/slide336.xml"/><Relationship Id="rId338" Type="http://schemas.openxmlformats.org/officeDocument/2006/relationships/slide" Target="slides/slide335.xml"/><Relationship Id="rId337" Type="http://schemas.openxmlformats.org/officeDocument/2006/relationships/slide" Target="slides/slide334.xml"/><Relationship Id="rId336" Type="http://schemas.openxmlformats.org/officeDocument/2006/relationships/slide" Target="slides/slide333.xml"/><Relationship Id="rId335" Type="http://schemas.openxmlformats.org/officeDocument/2006/relationships/slide" Target="slides/slide332.xml"/><Relationship Id="rId334" Type="http://schemas.openxmlformats.org/officeDocument/2006/relationships/slide" Target="slides/slide331.xml"/><Relationship Id="rId333" Type="http://schemas.openxmlformats.org/officeDocument/2006/relationships/slide" Target="slides/slide330.xml"/><Relationship Id="rId332" Type="http://schemas.openxmlformats.org/officeDocument/2006/relationships/slide" Target="slides/slide329.xml"/><Relationship Id="rId331" Type="http://schemas.openxmlformats.org/officeDocument/2006/relationships/slide" Target="slides/slide328.xml"/><Relationship Id="rId330" Type="http://schemas.openxmlformats.org/officeDocument/2006/relationships/slide" Target="slides/slide327.xml"/><Relationship Id="rId33" Type="http://schemas.openxmlformats.org/officeDocument/2006/relationships/slide" Target="slides/slide31.xml"/><Relationship Id="rId329" Type="http://schemas.openxmlformats.org/officeDocument/2006/relationships/slide" Target="slides/slide326.xml"/><Relationship Id="rId328" Type="http://schemas.openxmlformats.org/officeDocument/2006/relationships/slide" Target="slides/slide325.xml"/><Relationship Id="rId327" Type="http://schemas.openxmlformats.org/officeDocument/2006/relationships/slide" Target="slides/slide324.xml"/><Relationship Id="rId326" Type="http://schemas.openxmlformats.org/officeDocument/2006/relationships/slide" Target="slides/slide323.xml"/><Relationship Id="rId325" Type="http://schemas.openxmlformats.org/officeDocument/2006/relationships/slide" Target="slides/slide322.xml"/><Relationship Id="rId324" Type="http://schemas.openxmlformats.org/officeDocument/2006/relationships/slide" Target="slides/slide321.xml"/><Relationship Id="rId323" Type="http://schemas.openxmlformats.org/officeDocument/2006/relationships/slide" Target="slides/slide320.xml"/><Relationship Id="rId322" Type="http://schemas.openxmlformats.org/officeDocument/2006/relationships/slide" Target="slides/slide319.xml"/><Relationship Id="rId321" Type="http://schemas.openxmlformats.org/officeDocument/2006/relationships/slide" Target="slides/slide318.xml"/><Relationship Id="rId320" Type="http://schemas.openxmlformats.org/officeDocument/2006/relationships/slide" Target="slides/slide317.xml"/><Relationship Id="rId32" Type="http://schemas.openxmlformats.org/officeDocument/2006/relationships/slide" Target="slides/slide30.xml"/><Relationship Id="rId319" Type="http://schemas.openxmlformats.org/officeDocument/2006/relationships/slide" Target="slides/slide316.xml"/><Relationship Id="rId318" Type="http://schemas.openxmlformats.org/officeDocument/2006/relationships/slide" Target="slides/slide315.xml"/><Relationship Id="rId317" Type="http://schemas.openxmlformats.org/officeDocument/2006/relationships/slide" Target="slides/slide314.xml"/><Relationship Id="rId316" Type="http://schemas.openxmlformats.org/officeDocument/2006/relationships/slide" Target="slides/slide313.xml"/><Relationship Id="rId315" Type="http://schemas.openxmlformats.org/officeDocument/2006/relationships/slide" Target="slides/slide312.xml"/><Relationship Id="rId314" Type="http://schemas.openxmlformats.org/officeDocument/2006/relationships/slide" Target="slides/slide311.xml"/><Relationship Id="rId313" Type="http://schemas.openxmlformats.org/officeDocument/2006/relationships/slide" Target="slides/slide310.xml"/><Relationship Id="rId312" Type="http://schemas.openxmlformats.org/officeDocument/2006/relationships/slide" Target="slides/slide309.xml"/><Relationship Id="rId311" Type="http://schemas.openxmlformats.org/officeDocument/2006/relationships/slide" Target="slides/slide308.xml"/><Relationship Id="rId310" Type="http://schemas.openxmlformats.org/officeDocument/2006/relationships/slide" Target="slides/slide307.xml"/><Relationship Id="rId31" Type="http://schemas.openxmlformats.org/officeDocument/2006/relationships/slide" Target="slides/slide29.xml"/><Relationship Id="rId309" Type="http://schemas.openxmlformats.org/officeDocument/2006/relationships/slide" Target="slides/slide306.xml"/><Relationship Id="rId308" Type="http://schemas.openxmlformats.org/officeDocument/2006/relationships/slide" Target="slides/slide305.xml"/><Relationship Id="rId307" Type="http://schemas.openxmlformats.org/officeDocument/2006/relationships/slide" Target="slides/slide304.xml"/><Relationship Id="rId306" Type="http://schemas.openxmlformats.org/officeDocument/2006/relationships/slide" Target="slides/slide303.xml"/><Relationship Id="rId305" Type="http://schemas.openxmlformats.org/officeDocument/2006/relationships/slide" Target="slides/slide302.xml"/><Relationship Id="rId304" Type="http://schemas.openxmlformats.org/officeDocument/2006/relationships/slide" Target="slides/slide301.xml"/><Relationship Id="rId303" Type="http://schemas.openxmlformats.org/officeDocument/2006/relationships/slide" Target="slides/slide300.xml"/><Relationship Id="rId302" Type="http://schemas.openxmlformats.org/officeDocument/2006/relationships/slide" Target="slides/slide299.xml"/><Relationship Id="rId301" Type="http://schemas.openxmlformats.org/officeDocument/2006/relationships/slide" Target="slides/slide298.xml"/><Relationship Id="rId300" Type="http://schemas.openxmlformats.org/officeDocument/2006/relationships/slide" Target="slides/slide297.xml"/><Relationship Id="rId30" Type="http://schemas.openxmlformats.org/officeDocument/2006/relationships/slide" Target="slides/slide28.xml"/><Relationship Id="rId3" Type="http://schemas.openxmlformats.org/officeDocument/2006/relationships/slide" Target="slides/slide1.xml"/><Relationship Id="rId299" Type="http://schemas.openxmlformats.org/officeDocument/2006/relationships/slide" Target="slides/slide296.xml"/><Relationship Id="rId298" Type="http://schemas.openxmlformats.org/officeDocument/2006/relationships/slide" Target="slides/slide295.xml"/><Relationship Id="rId297" Type="http://schemas.openxmlformats.org/officeDocument/2006/relationships/slide" Target="slides/slide294.xml"/><Relationship Id="rId296" Type="http://schemas.openxmlformats.org/officeDocument/2006/relationships/slide" Target="slides/slide293.xml"/><Relationship Id="rId295" Type="http://schemas.openxmlformats.org/officeDocument/2006/relationships/slide" Target="slides/slide292.xml"/><Relationship Id="rId294" Type="http://schemas.openxmlformats.org/officeDocument/2006/relationships/slide" Target="slides/slide291.xml"/><Relationship Id="rId293" Type="http://schemas.openxmlformats.org/officeDocument/2006/relationships/slide" Target="slides/slide290.xml"/><Relationship Id="rId292" Type="http://schemas.openxmlformats.org/officeDocument/2006/relationships/slide" Target="slides/slide289.xml"/><Relationship Id="rId291" Type="http://schemas.openxmlformats.org/officeDocument/2006/relationships/slide" Target="slides/slide288.xml"/><Relationship Id="rId290" Type="http://schemas.openxmlformats.org/officeDocument/2006/relationships/slide" Target="slides/slide287.xml"/><Relationship Id="rId29" Type="http://schemas.openxmlformats.org/officeDocument/2006/relationships/slide" Target="slides/slide27.xml"/><Relationship Id="rId289" Type="http://schemas.openxmlformats.org/officeDocument/2006/relationships/slide" Target="slides/slide286.xml"/><Relationship Id="rId288" Type="http://schemas.openxmlformats.org/officeDocument/2006/relationships/slide" Target="slides/slide285.xml"/><Relationship Id="rId287" Type="http://schemas.openxmlformats.org/officeDocument/2006/relationships/slide" Target="slides/slide284.xml"/><Relationship Id="rId286" Type="http://schemas.openxmlformats.org/officeDocument/2006/relationships/slide" Target="slides/slide283.xml"/><Relationship Id="rId285" Type="http://schemas.openxmlformats.org/officeDocument/2006/relationships/slide" Target="slides/slide282.xml"/><Relationship Id="rId284" Type="http://schemas.openxmlformats.org/officeDocument/2006/relationships/slide" Target="slides/slide281.xml"/><Relationship Id="rId283" Type="http://schemas.openxmlformats.org/officeDocument/2006/relationships/slide" Target="slides/slide280.xml"/><Relationship Id="rId282" Type="http://schemas.openxmlformats.org/officeDocument/2006/relationships/slide" Target="slides/slide279.xml"/><Relationship Id="rId281" Type="http://schemas.openxmlformats.org/officeDocument/2006/relationships/slide" Target="slides/slide278.xml"/><Relationship Id="rId280" Type="http://schemas.openxmlformats.org/officeDocument/2006/relationships/slide" Target="slides/slide277.xml"/><Relationship Id="rId28" Type="http://schemas.openxmlformats.org/officeDocument/2006/relationships/slide" Target="slides/slide26.xml"/><Relationship Id="rId279" Type="http://schemas.openxmlformats.org/officeDocument/2006/relationships/slide" Target="slides/slide276.xml"/><Relationship Id="rId278" Type="http://schemas.openxmlformats.org/officeDocument/2006/relationships/slide" Target="slides/slide275.xml"/><Relationship Id="rId277" Type="http://schemas.openxmlformats.org/officeDocument/2006/relationships/slide" Target="slides/slide274.xml"/><Relationship Id="rId276" Type="http://schemas.openxmlformats.org/officeDocument/2006/relationships/slide" Target="slides/slide273.xml"/><Relationship Id="rId275" Type="http://schemas.openxmlformats.org/officeDocument/2006/relationships/slide" Target="slides/slide272.xml"/><Relationship Id="rId274" Type="http://schemas.openxmlformats.org/officeDocument/2006/relationships/slide" Target="slides/slide271.xml"/><Relationship Id="rId273" Type="http://schemas.openxmlformats.org/officeDocument/2006/relationships/slide" Target="slides/slide270.xml"/><Relationship Id="rId272" Type="http://schemas.openxmlformats.org/officeDocument/2006/relationships/slide" Target="slides/slide269.xml"/><Relationship Id="rId271" Type="http://schemas.openxmlformats.org/officeDocument/2006/relationships/slide" Target="slides/slide268.xml"/><Relationship Id="rId270" Type="http://schemas.openxmlformats.org/officeDocument/2006/relationships/slide" Target="slides/slide267.xml"/><Relationship Id="rId27" Type="http://schemas.openxmlformats.org/officeDocument/2006/relationships/slide" Target="slides/slide25.xml"/><Relationship Id="rId269" Type="http://schemas.openxmlformats.org/officeDocument/2006/relationships/slide" Target="slides/slide266.xml"/><Relationship Id="rId268" Type="http://schemas.openxmlformats.org/officeDocument/2006/relationships/slide" Target="slides/slide265.xml"/><Relationship Id="rId267" Type="http://schemas.openxmlformats.org/officeDocument/2006/relationships/slide" Target="slides/slide264.xml"/><Relationship Id="rId266" Type="http://schemas.openxmlformats.org/officeDocument/2006/relationships/slide" Target="slides/slide263.xml"/><Relationship Id="rId265" Type="http://schemas.openxmlformats.org/officeDocument/2006/relationships/slide" Target="slides/slide262.xml"/><Relationship Id="rId264" Type="http://schemas.openxmlformats.org/officeDocument/2006/relationships/slide" Target="slides/slide261.xml"/><Relationship Id="rId263" Type="http://schemas.openxmlformats.org/officeDocument/2006/relationships/slide" Target="slides/slide260.xml"/><Relationship Id="rId262" Type="http://schemas.openxmlformats.org/officeDocument/2006/relationships/slide" Target="slides/slide259.xml"/><Relationship Id="rId261" Type="http://schemas.openxmlformats.org/officeDocument/2006/relationships/slide" Target="slides/slide258.xml"/><Relationship Id="rId260" Type="http://schemas.openxmlformats.org/officeDocument/2006/relationships/slide" Target="slides/slide257.xml"/><Relationship Id="rId26" Type="http://schemas.openxmlformats.org/officeDocument/2006/relationships/slide" Target="slides/slide24.xml"/><Relationship Id="rId259" Type="http://schemas.openxmlformats.org/officeDocument/2006/relationships/slide" Target="slides/slide256.xml"/><Relationship Id="rId258" Type="http://schemas.openxmlformats.org/officeDocument/2006/relationships/slide" Target="slides/slide255.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3.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slide" Target="slides/slide22.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1.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20.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9.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87BEC-E515-4728-9D9B-A9C5492BAE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FC1D23-3514-43C8-BFFF-1B15156275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FC1D23-3514-43C8-BFFF-1B151562753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160735"/>
            <a:ext cx="1951038" cy="4438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160735"/>
            <a:ext cx="5700712" cy="44386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576" y="303498"/>
            <a:ext cx="8153077" cy="86409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1383618"/>
            <a:ext cx="8127504" cy="329436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矩形 5"/>
          <p:cNvSpPr/>
          <p:nvPr userDrawn="1"/>
        </p:nvSpPr>
        <p:spPr>
          <a:xfrm>
            <a:off x="5868144" y="4569972"/>
            <a:ext cx="2952328" cy="5735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513285"/>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1513285"/>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ltGray">
          <a:xfrm>
            <a:off x="417513" y="823913"/>
            <a:ext cx="438150" cy="355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3" name="Rectangle 3"/>
          <p:cNvSpPr>
            <a:spLocks noChangeArrowheads="1"/>
          </p:cNvSpPr>
          <p:nvPr/>
        </p:nvSpPr>
        <p:spPr bwMode="ltGray">
          <a:xfrm>
            <a:off x="800101" y="823913"/>
            <a:ext cx="328613" cy="355997"/>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4" name="Rectangle 4"/>
          <p:cNvSpPr>
            <a:spLocks noChangeArrowheads="1"/>
          </p:cNvSpPr>
          <p:nvPr/>
        </p:nvSpPr>
        <p:spPr bwMode="ltGray">
          <a:xfrm>
            <a:off x="541339" y="1140619"/>
            <a:ext cx="422275" cy="35599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5" name="Rectangle 5"/>
          <p:cNvSpPr>
            <a:spLocks noChangeArrowheads="1"/>
          </p:cNvSpPr>
          <p:nvPr/>
        </p:nvSpPr>
        <p:spPr bwMode="ltGray">
          <a:xfrm>
            <a:off x="911225" y="1140619"/>
            <a:ext cx="368300" cy="355997"/>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6" name="Rectangle 6"/>
          <p:cNvSpPr>
            <a:spLocks noChangeArrowheads="1"/>
          </p:cNvSpPr>
          <p:nvPr/>
        </p:nvSpPr>
        <p:spPr bwMode="ltGray">
          <a:xfrm>
            <a:off x="127000" y="1085851"/>
            <a:ext cx="560388" cy="31670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7" name="Rectangle 7"/>
          <p:cNvSpPr>
            <a:spLocks noChangeArrowheads="1"/>
          </p:cNvSpPr>
          <p:nvPr/>
        </p:nvSpPr>
        <p:spPr bwMode="gray">
          <a:xfrm>
            <a:off x="762000" y="742950"/>
            <a:ext cx="31750" cy="78938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8" name="Rectangle 8"/>
          <p:cNvSpPr>
            <a:spLocks noChangeArrowheads="1"/>
          </p:cNvSpPr>
          <p:nvPr/>
        </p:nvSpPr>
        <p:spPr bwMode="gray">
          <a:xfrm>
            <a:off x="442914" y="1335881"/>
            <a:ext cx="8226425" cy="2381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9" name="Rectangle 9"/>
          <p:cNvSpPr>
            <a:spLocks noGrp="1" noChangeArrowheads="1"/>
          </p:cNvSpPr>
          <p:nvPr>
            <p:ph type="title"/>
          </p:nvPr>
        </p:nvSpPr>
        <p:spPr bwMode="auto">
          <a:xfrm>
            <a:off x="1150939" y="160735"/>
            <a:ext cx="7793037" cy="109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50" name="Rectangle 10"/>
          <p:cNvSpPr>
            <a:spLocks noGrp="1" noChangeArrowheads="1"/>
          </p:cNvSpPr>
          <p:nvPr>
            <p:ph type="body" idx="1"/>
          </p:nvPr>
        </p:nvSpPr>
        <p:spPr bwMode="auto">
          <a:xfrm>
            <a:off x="1182688" y="1513285"/>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10254" name="Picture 14" descr="LOGO"/>
          <p:cNvPicPr>
            <a:picLocks noChangeAspect="1" noChangeArrowheads="1" noCrop="1"/>
          </p:cNvPicPr>
          <p:nvPr userDrawn="1"/>
        </p:nvPicPr>
        <p:blipFill>
          <a:blip r:embed="rId12"/>
          <a:srcRect/>
          <a:stretch>
            <a:fillRect/>
          </a:stretch>
        </p:blipFill>
        <p:spPr bwMode="auto">
          <a:xfrm>
            <a:off x="6342063" y="4619626"/>
            <a:ext cx="1003300" cy="565547"/>
          </a:xfrm>
          <a:prstGeom prst="rect">
            <a:avLst/>
          </a:prstGeom>
          <a:noFill/>
          <a:extLst>
            <a:ext uri="{909E8E84-426E-40DD-AFC4-6F175D3DCCD1}">
              <a14:hiddenFill xmlns:a14="http://schemas.microsoft.com/office/drawing/2010/main">
                <a:solidFill>
                  <a:srgbClr val="FFFFFF"/>
                </a:solidFill>
              </a14:hiddenFill>
            </a:ext>
          </a:extLst>
        </p:spPr>
      </p:pic>
      <p:pic>
        <p:nvPicPr>
          <p:cNvPr id="10256" name="Picture 16" descr="long2"/>
          <p:cNvPicPr>
            <a:picLocks noChangeAspect="1" noChangeArrowheads="1" noCrop="1"/>
          </p:cNvPicPr>
          <p:nvPr userDrawn="1"/>
        </p:nvPicPr>
        <p:blipFill>
          <a:blip r:embed="rId13"/>
          <a:srcRect/>
          <a:stretch>
            <a:fillRect/>
          </a:stretch>
        </p:blipFill>
        <p:spPr bwMode="auto">
          <a:xfrm>
            <a:off x="5891213" y="4624388"/>
            <a:ext cx="2857500" cy="4286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a:spLocks noGrp="1" noChangeArrowheads="1"/>
          </p:cNvSpPr>
          <p:nvPr>
            <p:ph type="title"/>
          </p:nvPr>
        </p:nvSpPr>
        <p:spPr/>
        <p:txBody>
          <a:bodyPr/>
          <a:lstStyle/>
          <a:p>
            <a:r>
              <a:rPr lang="zh-CN" altLang="zh-CN" dirty="0"/>
              <a:t>第</a:t>
            </a:r>
            <a:r>
              <a:rPr lang="en-US" altLang="zh-CN" dirty="0"/>
              <a:t>3</a:t>
            </a:r>
            <a:r>
              <a:rPr lang="zh-CN" altLang="zh-CN" dirty="0"/>
              <a:t>章</a:t>
            </a:r>
            <a:r>
              <a:rPr lang="en-US" altLang="zh-CN" dirty="0"/>
              <a:t>  </a:t>
            </a:r>
            <a:r>
              <a:rPr altLang="zh-CN" dirty="0"/>
              <a:t>基本操作与基本管理</a:t>
            </a:r>
            <a:endParaRPr altLang="zh-CN" dirty="0"/>
          </a:p>
        </p:txBody>
      </p:sp>
      <p:sp>
        <p:nvSpPr>
          <p:cNvPr id="5130" name="Rectangle 10"/>
          <p:cNvSpPr>
            <a:spLocks noGrp="1" noChangeArrowheads="1"/>
          </p:cNvSpPr>
          <p:nvPr>
            <p:ph type="body" idx="1"/>
          </p:nvPr>
        </p:nvSpPr>
        <p:spPr>
          <a:xfrm>
            <a:off x="827584" y="1599642"/>
            <a:ext cx="8127504" cy="3078342"/>
          </a:xfrm>
        </p:spPr>
        <p:txBody>
          <a:bodyPr/>
          <a:lstStyle/>
          <a:p>
            <a:pPr>
              <a:spcBef>
                <a:spcPts val="1200"/>
              </a:spcBef>
              <a:spcAft>
                <a:spcPts val="1200"/>
              </a:spcAft>
            </a:pPr>
            <a:r>
              <a:rPr lang="en-US" altLang="zh-CN" sz="3600" dirty="0"/>
              <a:t>3.1  shell</a:t>
            </a:r>
            <a:r>
              <a:rPr lang="zh-CN" altLang="zh-CN" sz="3600" dirty="0"/>
              <a:t>基本功能与基本概念</a:t>
            </a:r>
            <a:endParaRPr lang="zh-CN" altLang="zh-CN" sz="3600" dirty="0"/>
          </a:p>
          <a:p>
            <a:pPr>
              <a:spcBef>
                <a:spcPts val="1200"/>
              </a:spcBef>
              <a:spcAft>
                <a:spcPts val="1200"/>
              </a:spcAft>
            </a:pPr>
            <a:r>
              <a:rPr lang="en-US" altLang="zh-CN" sz="3600" dirty="0"/>
              <a:t>3.2  Linux</a:t>
            </a:r>
            <a:r>
              <a:rPr lang="zh-CN" altLang="zh-CN" sz="3600" dirty="0"/>
              <a:t>系统的基本</a:t>
            </a:r>
            <a:r>
              <a:rPr altLang="zh-CN" sz="3600" dirty="0">
                <a:sym typeface="+mn-ea"/>
              </a:rPr>
              <a:t>操作</a:t>
            </a:r>
            <a:endParaRPr lang="zh-CN" altLang="zh-CN" sz="3600" dirty="0" smtClean="0"/>
          </a:p>
          <a:p>
            <a:pPr>
              <a:spcBef>
                <a:spcPts val="1200"/>
              </a:spcBef>
              <a:spcAft>
                <a:spcPts val="1200"/>
              </a:spcAft>
            </a:pPr>
            <a:r>
              <a:rPr lang="en-US" altLang="zh-CN" sz="3600" dirty="0" smtClean="0">
                <a:sym typeface="+mn-ea"/>
              </a:rPr>
              <a:t>3.3  </a:t>
            </a:r>
            <a:r>
              <a:rPr lang="en-US" altLang="zh-CN" sz="3600" dirty="0"/>
              <a:t>Linux</a:t>
            </a:r>
            <a:r>
              <a:rPr lang="zh-CN" altLang="zh-CN" sz="3600" dirty="0" smtClean="0"/>
              <a:t>系统的</a:t>
            </a:r>
            <a:r>
              <a:rPr altLang="zh-CN" sz="3600" dirty="0">
                <a:sym typeface="+mn-ea"/>
              </a:rPr>
              <a:t>基本</a:t>
            </a:r>
            <a:r>
              <a:rPr lang="zh-CN" altLang="en-US" sz="3600" smtClean="0"/>
              <a:t>管理</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zh-CN" dirty="0"/>
              <a:t>）</a:t>
            </a:r>
            <a:r>
              <a:rPr lang="zh-CN" altLang="zh-CN" dirty="0" smtClean="0"/>
              <a:t>转义字符</a:t>
            </a:r>
            <a:endParaRPr lang="zh-CN" altLang="en-US" dirty="0"/>
          </a:p>
        </p:txBody>
      </p:sp>
      <p:sp>
        <p:nvSpPr>
          <p:cNvPr id="3" name="内容占位符 2"/>
          <p:cNvSpPr>
            <a:spLocks noGrp="1"/>
          </p:cNvSpPr>
          <p:nvPr>
            <p:ph idx="1"/>
          </p:nvPr>
        </p:nvSpPr>
        <p:spPr/>
        <p:txBody>
          <a:bodyPr/>
          <a:lstStyle/>
          <a:p>
            <a:r>
              <a:rPr altLang="zh-CN"/>
              <a:t>UNIX/Linux系统中还有一个特殊字符“\”，用于对某些特殊字符的表示，基于此，字符“\”被称为转义字符（ESCape char）。</a:t>
            </a:r>
            <a:endParaRPr lang="en-US" altLang="zh-CN" dirty="0" smtClean="0"/>
          </a:p>
          <a:p>
            <a:r>
              <a:rPr lang="en-US" altLang="zh-CN" dirty="0" smtClean="0"/>
              <a:t>Shell</a:t>
            </a:r>
            <a:r>
              <a:rPr lang="zh-CN" altLang="en-US" dirty="0" smtClean="0"/>
              <a:t>中</a:t>
            </a:r>
            <a:r>
              <a:rPr lang="zh-CN" altLang="zh-CN" dirty="0"/>
              <a:t>“</a:t>
            </a:r>
            <a:r>
              <a:rPr lang="en-US" altLang="zh-CN" dirty="0"/>
              <a:t>\</a:t>
            </a:r>
            <a:r>
              <a:rPr lang="zh-CN" altLang="zh-CN" dirty="0" smtClean="0"/>
              <a:t>”</a:t>
            </a:r>
            <a:r>
              <a:rPr lang="zh-CN" altLang="en-US" dirty="0" smtClean="0"/>
              <a:t>的作用与</a:t>
            </a:r>
            <a:r>
              <a:rPr lang="zh-CN" altLang="en-US" dirty="0"/>
              <a:t>在</a:t>
            </a:r>
            <a:r>
              <a:rPr lang="en-US" altLang="zh-CN" dirty="0" smtClean="0"/>
              <a:t>C</a:t>
            </a:r>
            <a:r>
              <a:rPr lang="zh-CN" altLang="en-US" dirty="0" smtClean="0"/>
              <a:t>语言中的作用类似。</a:t>
            </a:r>
            <a:r>
              <a:rPr lang="zh-CN" altLang="zh-CN" dirty="0" smtClean="0"/>
              <a:t>部分</a:t>
            </a:r>
            <a:r>
              <a:rPr lang="zh-CN" altLang="en-US" dirty="0" smtClean="0"/>
              <a:t>由</a:t>
            </a:r>
            <a:r>
              <a:rPr lang="zh-CN" altLang="zh-CN" dirty="0" smtClean="0"/>
              <a:t>“</a:t>
            </a:r>
            <a:r>
              <a:rPr lang="en-US" altLang="zh-CN" dirty="0"/>
              <a:t>\</a:t>
            </a:r>
            <a:r>
              <a:rPr lang="zh-CN" altLang="zh-CN" dirty="0" smtClean="0"/>
              <a:t>”</a:t>
            </a:r>
            <a:r>
              <a:rPr lang="zh-CN" altLang="en-US" dirty="0" smtClean="0"/>
              <a:t>转义的</a:t>
            </a:r>
            <a:r>
              <a:rPr lang="zh-CN" altLang="zh-CN" dirty="0" smtClean="0"/>
              <a:t>特殊字符</a:t>
            </a:r>
            <a:r>
              <a:rPr lang="zh-CN" altLang="zh-CN" dirty="0"/>
              <a:t>如表</a:t>
            </a:r>
            <a:r>
              <a:rPr lang="en-US" altLang="zh-CN" dirty="0"/>
              <a:t>3-2</a:t>
            </a:r>
            <a:r>
              <a:rPr lang="zh-CN" altLang="zh-CN" dirty="0"/>
              <a:t>所示。</a:t>
            </a:r>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zh-CN" altLang="zh-CN" dirty="0" smtClean="0"/>
              <a:t>示例</a:t>
            </a:r>
            <a:endParaRPr lang="zh-CN" altLang="en-US" dirty="0"/>
          </a:p>
        </p:txBody>
      </p:sp>
      <p:sp>
        <p:nvSpPr>
          <p:cNvPr id="3" name="内容占位符 2"/>
          <p:cNvSpPr>
            <a:spLocks noGrp="1"/>
          </p:cNvSpPr>
          <p:nvPr>
            <p:ph idx="1"/>
          </p:nvPr>
        </p:nvSpPr>
        <p:spPr/>
        <p:txBody>
          <a:bodyPr/>
          <a:lstStyle/>
          <a:p>
            <a:r>
              <a:rPr altLang="zh-CN" sz="2000"/>
              <a:t>$ cp ./.bashrc file2 	</a:t>
            </a:r>
            <a:r>
              <a:rPr lang="en-US" sz="2000"/>
              <a:t>	</a:t>
            </a:r>
            <a:r>
              <a:rPr altLang="zh-CN" sz="2000"/>
              <a:t>#将./.bashrc复制到file2</a:t>
            </a:r>
            <a:endParaRPr altLang="zh-CN" sz="2000"/>
          </a:p>
          <a:p>
            <a:r>
              <a:rPr altLang="zh-CN" sz="2000"/>
              <a:t>$ cp -i /usr/include/stdio.h . 	#交互方式</a:t>
            </a:r>
            <a:endParaRPr altLang="zh-CN" sz="2000"/>
          </a:p>
          <a:p>
            <a:r>
              <a:rPr altLang="zh-CN" sz="2000"/>
              <a:t>$ cp *.c *.txt /tmp 		#将文件*.c和*.txt复制到目录</a:t>
            </a:r>
            <a:r>
              <a:rPr altLang="zh-CN" sz="2000">
                <a:sym typeface="+mn-ea"/>
              </a:rPr>
              <a:t>/tmp</a:t>
            </a:r>
            <a:endParaRPr altLang="zh-CN" sz="2000"/>
          </a:p>
          <a:p>
            <a:r>
              <a:rPr altLang="zh-CN" sz="2000"/>
              <a:t>$ cp file1 /tmp/file2 		#将文件file1复制到/tmp并更名为file2</a:t>
            </a:r>
            <a:endParaRPr altLang="zh-CN" sz="2000"/>
          </a:p>
          <a:p>
            <a:r>
              <a:rPr altLang="zh-CN" sz="2000"/>
              <a:t>$ cp -rp dir1 dir2 		#将目录dir1复制到dir2，保持原属性</a:t>
            </a:r>
            <a:endParaRPr altLang="zh-CN" sz="2000"/>
          </a:p>
          <a:p>
            <a:r>
              <a:rPr altLang="zh-CN" sz="2000"/>
              <a:t>$ cp -R file1 file2 dir1 dir2 	#将文件file?和dir1复制到目录dir2</a:t>
            </a:r>
            <a:endParaRPr altLang="zh-CN" sz="2000"/>
          </a:p>
          <a:p>
            <a:r>
              <a:rPr altLang="zh-CN" sz="2000"/>
              <a:t>$ cp /dev/</a:t>
            </a:r>
            <a:r>
              <a:rPr lang="en-US" sz="2000"/>
              <a:t>sr0</a:t>
            </a:r>
            <a:r>
              <a:rPr altLang="zh-CN" sz="2000"/>
              <a:t> /tmp/disk.img #构造光盘映像到文件/tmp/disk.img</a:t>
            </a:r>
            <a:endParaRPr altLang="zh-CN" sz="2000"/>
          </a:p>
          <a:p>
            <a:r>
              <a:rPr altLang="zh-CN" sz="2000"/>
              <a:t>$ cp -b y x 			#使用简单备份，备份为x~</a:t>
            </a:r>
            <a:endParaRPr altLang="zh-CN" sz="2000"/>
          </a:p>
          <a:p>
            <a:r>
              <a:rPr altLang="zh-CN" sz="2000"/>
              <a:t>$ cp --backup=numbered y x  #使用逐次备份</a:t>
            </a:r>
            <a:r>
              <a:rPr lang="zh-CN" sz="2000"/>
              <a:t>，</a:t>
            </a:r>
            <a:r>
              <a:rPr altLang="zh-CN" sz="2000"/>
              <a:t>x.~1~,x.~2~等</a:t>
            </a:r>
            <a:endParaRPr altLang="zh-CN" sz="200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a:t>
            </a:r>
            <a:r>
              <a:rPr lang="zh-CN" altLang="en-US">
                <a:sym typeface="+mn-ea"/>
              </a:rPr>
              <a:t>）说明</a:t>
            </a:r>
            <a:endParaRPr lang="zh-CN" altLang="en-US"/>
          </a:p>
        </p:txBody>
      </p:sp>
      <p:sp>
        <p:nvSpPr>
          <p:cNvPr id="3" name="内容占位符 2"/>
          <p:cNvSpPr>
            <a:spLocks noGrp="1"/>
          </p:cNvSpPr>
          <p:nvPr>
            <p:ph idx="1"/>
          </p:nvPr>
        </p:nvSpPr>
        <p:spPr/>
        <p:txBody>
          <a:bodyPr/>
          <a:p>
            <a:r>
              <a:rPr lang="zh-CN" altLang="en-US" sz="2000"/>
              <a:t>（1）-i,：交互方式时，当遇到文件需要覆盖时，cp会提示用户确认，回答y时覆盖，否则不覆盖。</a:t>
            </a:r>
            <a:endParaRPr lang="zh-CN" altLang="en-US" sz="2000"/>
          </a:p>
          <a:p>
            <a:r>
              <a:rPr lang="zh-CN" altLang="en-US" sz="2000"/>
              <a:t>（2）-R, -r：递归复制，若遇目录，则递归复制其中的文件及目录。--preserve[=ATTR_LIST]指定保留属性时，ATTR_LIST为指定的属性列表，属性列表由“,”，默认列表为mode,ownership,timestamps。</a:t>
            </a:r>
            <a:endParaRPr lang="zh-CN" altLang="en-US" sz="2000"/>
          </a:p>
          <a:p>
            <a:r>
              <a:rPr lang="zh-CN" altLang="en-US" sz="2000"/>
              <a:t>文件属性有mode（权限），ownership（主和组），timestamps（时间戳），links（链接数），context（SELinux安全上下文），xattr（扩展属性），all（所有）。</a:t>
            </a:r>
            <a:endParaRPr lang="zh-CN" altLang="en-US" sz="2000"/>
          </a:p>
          <a:p>
            <a:r>
              <a:rPr lang="zh-CN" altLang="en-US" sz="2000">
                <a:sym typeface="+mn-ea"/>
              </a:rPr>
              <a:t>（3）-u：更新复制时，只复制比目标位置新或目标位置不存在的文件。</a:t>
            </a:r>
            <a:endParaRPr lang="zh-CN" altLang="en-US" sz="20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4</a:t>
            </a:r>
            <a:r>
              <a:rPr lang="zh-CN" altLang="en-US">
                <a:sym typeface="+mn-ea"/>
              </a:rPr>
              <a:t>）说明</a:t>
            </a:r>
            <a:endParaRPr lang="zh-CN" altLang="en-US"/>
          </a:p>
        </p:txBody>
      </p:sp>
      <p:sp>
        <p:nvSpPr>
          <p:cNvPr id="3" name="内容占位符 2"/>
          <p:cNvSpPr>
            <a:spLocks noGrp="1"/>
          </p:cNvSpPr>
          <p:nvPr>
            <p:ph idx="1"/>
          </p:nvPr>
        </p:nvSpPr>
        <p:spPr/>
        <p:txBody>
          <a:bodyPr/>
          <a:p>
            <a:r>
              <a:rPr lang="zh-CN" altLang="en-US" sz="2000"/>
              <a:t>（4）-b, --backup[=CTL], -S, --suffix=SUFFIX：备份方式时，用于对当遇到文件要覆盖时而采取的备份措施。</a:t>
            </a:r>
            <a:endParaRPr lang="zh-CN" altLang="en-US" sz="2000"/>
          </a:p>
          <a:p>
            <a:r>
              <a:rPr lang="zh-CN" altLang="en-US" sz="2000"/>
              <a:t>-b使用默认的备份方案，后缀名为“~”，且只保留一个备份，可称为简单备份。命令“cp -b y x”将把y复制到x时，原来的x备份为x~。</a:t>
            </a:r>
            <a:endParaRPr lang="zh-CN" altLang="en-US" sz="2000"/>
          </a:p>
          <a:p>
            <a:r>
              <a:rPr lang="zh-CN" altLang="en-US" sz="2000"/>
              <a:t>--backup[=CTL], -S, --suffix=SUFFIX为另一套备份方案。-S, --suffix=SUFFIX提供后缀（默认为“~”）。CTL可取值：none, off（不备份）、numbered, t（逐次备份）、existing, nil（如何已经逐次备份，则逐次备份，否则简单备份）或simple, never：（简单备份）。命令“cp --backup=numbered y x”，将产生“.~N~”后缀或扩展名，N为备份的次数。</a:t>
            </a:r>
            <a:endParaRPr lang="zh-CN" altLang="en-US" sz="20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zh-CN" dirty="0"/>
              <a:t>．文件移动或更名（</a:t>
            </a:r>
            <a:r>
              <a:rPr lang="en-US" altLang="zh-CN" dirty="0"/>
              <a:t>mv</a:t>
            </a:r>
            <a:r>
              <a:rPr lang="zh-CN" altLang="zh-CN" dirty="0"/>
              <a:t>）</a:t>
            </a:r>
            <a:endParaRPr lang="zh-CN" altLang="en-US" dirty="0"/>
          </a:p>
        </p:txBody>
      </p:sp>
      <p:sp>
        <p:nvSpPr>
          <p:cNvPr id="3" name="内容占位符 2"/>
          <p:cNvSpPr>
            <a:spLocks noGrp="1"/>
          </p:cNvSpPr>
          <p:nvPr>
            <p:ph idx="1"/>
          </p:nvPr>
        </p:nvSpPr>
        <p:spPr/>
        <p:txBody>
          <a:bodyPr/>
          <a:lstStyle/>
          <a:p>
            <a:r>
              <a:rPr altLang="zh-CN" sz="2000" dirty="0"/>
              <a:t>1）功能及用法</a:t>
            </a:r>
            <a:endParaRPr altLang="zh-CN" sz="2000" dirty="0"/>
          </a:p>
          <a:p>
            <a:r>
              <a:rPr altLang="zh-CN" sz="2000" dirty="0"/>
              <a:t>功能是文件位置移动或更名。其用法为：</a:t>
            </a:r>
            <a:endParaRPr altLang="zh-CN" sz="2000" dirty="0"/>
          </a:p>
          <a:p>
            <a:r>
              <a:rPr altLang="zh-CN" sz="2000" dirty="0"/>
              <a:t> mv [options] [-T] source dest</a:t>
            </a:r>
            <a:endParaRPr altLang="zh-CN" sz="2000" dirty="0"/>
          </a:p>
          <a:p>
            <a:r>
              <a:rPr altLang="zh-CN" sz="2000" dirty="0"/>
              <a:t> mv [options] source ... directory</a:t>
            </a:r>
            <a:endParaRPr altLang="zh-CN" sz="2000" dirty="0"/>
          </a:p>
          <a:p>
            <a:r>
              <a:rPr altLang="zh-CN" sz="2000" dirty="0"/>
              <a:t> mv [options] -t directory source ...</a:t>
            </a:r>
            <a:endParaRPr altLang="zh-CN" sz="2000" dirty="0"/>
          </a:p>
          <a:p>
            <a:r>
              <a:rPr altLang="zh-CN" sz="2000" dirty="0"/>
              <a:t>第一种用法将</a:t>
            </a:r>
            <a:r>
              <a:rPr altLang="zh-CN" sz="2000" dirty="0">
                <a:sym typeface="+mn-ea"/>
              </a:rPr>
              <a:t>source</a:t>
            </a:r>
            <a:r>
              <a:rPr altLang="zh-CN" sz="2000" dirty="0"/>
              <a:t>移动到</a:t>
            </a:r>
            <a:r>
              <a:rPr altLang="zh-CN" sz="2000" dirty="0">
                <a:sym typeface="+mn-ea"/>
              </a:rPr>
              <a:t>dest</a:t>
            </a:r>
            <a:r>
              <a:rPr altLang="zh-CN" sz="2000" dirty="0"/>
              <a:t>，可用于文件移动或更名；第二和第三种是将一个或一批文件移动到某个目录directory。mv命令是有副作用的，但可使用备份方式避免。mv的备份方案与cp的相同。</a:t>
            </a:r>
            <a:endParaRPr altLang="zh-CN" sz="2000" dirty="0"/>
          </a:p>
          <a:p>
            <a:r>
              <a:rPr altLang="zh-CN" sz="2000" dirty="0"/>
              <a:t>mv至少需要两个参数，一个用于源文件，另一个是目标，若目标为当前目录可用“.”表示，但不能省略。</a:t>
            </a:r>
            <a:endParaRPr altLang="zh-CN" sz="20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smtClean="0"/>
              <a:t>mv</a:t>
            </a:r>
            <a:r>
              <a:rPr lang="zh-CN" altLang="zh-CN" dirty="0"/>
              <a:t>命令的部分选项</a:t>
            </a:r>
            <a:endParaRPr lang="zh-CN" altLang="en-US" dirty="0"/>
          </a:p>
        </p:txBody>
      </p:sp>
      <p:sp>
        <p:nvSpPr>
          <p:cNvPr id="3" name="内容占位符 2"/>
          <p:cNvSpPr/>
          <p:nvPr>
            <p:ph idx="1"/>
          </p:nvPr>
        </p:nvSpPr>
        <p:spPr/>
        <p:txBody>
          <a:bodyPr/>
          <a:p>
            <a:r>
              <a:rPr lang="zh-CN" altLang="en-US"/>
              <a:t>mv的常用选项有-i，-f，-t DIR，-T和-n等，意义与cp的相同。</a:t>
            </a:r>
            <a:endParaRPr lang="zh-CN" altLang="en-US"/>
          </a:p>
          <a:p>
            <a:r>
              <a:rPr lang="zh-CN" altLang="en-US"/>
              <a:t>备份方案也与cp相同。</a:t>
            </a:r>
            <a:endParaRPr lang="zh-CN"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zh-CN" altLang="zh-CN" dirty="0" smtClean="0"/>
              <a:t>示例</a:t>
            </a:r>
            <a:endParaRPr lang="zh-CN" altLang="en-US" dirty="0"/>
          </a:p>
        </p:txBody>
      </p:sp>
      <p:sp>
        <p:nvSpPr>
          <p:cNvPr id="3" name="内容占位符 2"/>
          <p:cNvSpPr>
            <a:spLocks noGrp="1"/>
          </p:cNvSpPr>
          <p:nvPr>
            <p:ph idx="1"/>
          </p:nvPr>
        </p:nvSpPr>
        <p:spPr/>
        <p:txBody>
          <a:bodyPr/>
          <a:lstStyle/>
          <a:p>
            <a:r>
              <a:rPr altLang="zh-CN" sz="2400" dirty="0"/>
              <a:t>$ mv file1 file2 	#若file2存在，则在不使用备份时将被覆盖</a:t>
            </a:r>
            <a:endParaRPr altLang="zh-CN" sz="2400" dirty="0"/>
          </a:p>
          <a:p>
            <a:r>
              <a:rPr altLang="zh-CN" sz="2400" dirty="0"/>
              <a:t>$ mv myfile /tmp/tmpf 	#将文件myfile移动至/tmp/tmpf下或更名为/tmp/tmpf</a:t>
            </a:r>
            <a:endParaRPr altLang="zh-CN" sz="2400" dirty="0"/>
          </a:p>
          <a:p>
            <a:r>
              <a:rPr altLang="zh-CN" sz="2400" dirty="0"/>
              <a:t>$ mv file1 file2 mydir 	#将文件fiel1，file2移动到目录mydir</a:t>
            </a:r>
            <a:endParaRPr altLang="zh-CN" sz="2400" dirty="0"/>
          </a:p>
          <a:p>
            <a:r>
              <a:rPr altLang="zh-CN" sz="2400" dirty="0"/>
              <a:t>$ mv -bf -S"t" file1 file2 mydir 	#以备份方式移动文件</a:t>
            </a:r>
            <a:endParaRPr altLang="zh-CN" sz="24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8</a:t>
            </a:r>
            <a:r>
              <a:rPr lang="zh-CN" altLang="zh-CN" sz="4000" dirty="0"/>
              <a:t>．文件或目录的删除（</a:t>
            </a:r>
            <a:r>
              <a:rPr lang="en-US" altLang="zh-CN" sz="4000" dirty="0" err="1"/>
              <a:t>rm</a:t>
            </a:r>
            <a:r>
              <a:rPr lang="en-US" altLang="zh-CN" sz="4000" dirty="0"/>
              <a:t>, unlink</a:t>
            </a:r>
            <a:r>
              <a:rPr lang="zh-CN" altLang="zh-CN" sz="4000" dirty="0" smtClean="0"/>
              <a:t>）</a:t>
            </a:r>
            <a:endParaRPr lang="zh-CN" altLang="en-US" sz="4000" dirty="0"/>
          </a:p>
        </p:txBody>
      </p:sp>
      <p:sp>
        <p:nvSpPr>
          <p:cNvPr id="3" name="内容占位符 2"/>
          <p:cNvSpPr>
            <a:spLocks noGrp="1"/>
          </p:cNvSpPr>
          <p:nvPr>
            <p:ph idx="1"/>
          </p:nvPr>
        </p:nvSpPr>
        <p:spPr/>
        <p:txBody>
          <a:bodyPr/>
          <a:lstStyle/>
          <a:p>
            <a:r>
              <a:rPr altLang="zh-CN" sz="2400" dirty="0"/>
              <a:t>1）功能及用法</a:t>
            </a:r>
            <a:endParaRPr altLang="zh-CN" sz="2400" dirty="0"/>
          </a:p>
          <a:p>
            <a:r>
              <a:rPr altLang="zh-CN" sz="2400" dirty="0"/>
              <a:t>功能是删除文件。rm它可删除各种类型的文件。由于rm在删除文件时表现的功能特别强大，且UNIX/Linux系统内被删除的文件是不可恢复的，所以使用时要特别小心。rm和unlink的用法为：</a:t>
            </a:r>
            <a:endParaRPr altLang="zh-CN" sz="2400" dirty="0"/>
          </a:p>
          <a:p>
            <a:r>
              <a:rPr altLang="zh-CN" sz="2400" dirty="0"/>
              <a:t>rm [options] files</a:t>
            </a:r>
            <a:endParaRPr altLang="zh-CN" sz="2400" dirty="0"/>
          </a:p>
          <a:p>
            <a:r>
              <a:rPr altLang="zh-CN" sz="2400" dirty="0"/>
              <a:t>unlink file</a:t>
            </a:r>
            <a:endParaRPr altLang="zh-CN" sz="24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err="1" smtClean="0"/>
              <a:t>rm</a:t>
            </a:r>
            <a:r>
              <a:rPr lang="zh-CN" altLang="zh-CN" dirty="0"/>
              <a:t>命令的部分参数</a:t>
            </a:r>
            <a:endParaRPr lang="zh-CN" altLang="en-US" dirty="0"/>
          </a:p>
        </p:txBody>
      </p:sp>
      <p:sp>
        <p:nvSpPr>
          <p:cNvPr id="6" name="内容占位符 5"/>
          <p:cNvSpPr/>
          <p:nvPr>
            <p:ph idx="1"/>
          </p:nvPr>
        </p:nvSpPr>
        <p:spPr/>
        <p:txBody>
          <a:bodyPr/>
          <a:p>
            <a:endParaRPr lang="zh-CN" altLang="en-US"/>
          </a:p>
        </p:txBody>
      </p:sp>
      <p:graphicFrame>
        <p:nvGraphicFramePr>
          <p:cNvPr id="7" name="表格 6"/>
          <p:cNvGraphicFramePr/>
          <p:nvPr>
            <p:custDataLst>
              <p:tags r:id="rId1"/>
            </p:custDataLst>
          </p:nvPr>
        </p:nvGraphicFramePr>
        <p:xfrm>
          <a:off x="906145" y="1383030"/>
          <a:ext cx="7765415" cy="3306445"/>
        </p:xfrm>
        <a:graphic>
          <a:graphicData uri="http://schemas.openxmlformats.org/drawingml/2006/table">
            <a:tbl>
              <a:tblPr firstRow="1" bandRow="1">
                <a:tableStyleId>{5940675A-B579-460E-94D1-54222C63F5DA}</a:tableStyleId>
              </a:tblPr>
              <a:tblGrid>
                <a:gridCol w="2543175"/>
                <a:gridCol w="5222240"/>
              </a:tblGrid>
              <a:tr h="393700">
                <a:tc>
                  <a:txBody>
                    <a:bodyPr/>
                    <a:p>
                      <a:pPr indent="269875" algn="ctr" font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选</a:t>
                      </a:r>
                      <a:r>
                        <a:rPr lang="en-US" sz="1600" b="0">
                          <a:latin typeface="Times New Roman" panose="02020603050405020304" pitchFamily="18" charset="0"/>
                          <a:cs typeface="Times New Roman" panose="02020603050405020304" pitchFamily="18" charset="0"/>
                        </a:rPr>
                        <a:t>    </a:t>
                      </a:r>
                      <a:r>
                        <a:rPr lang="en-US" sz="1600" b="0">
                          <a:latin typeface="Times New Roman" panose="02020603050405020304" pitchFamily="18" charset="0"/>
                          <a:ea typeface="宋体" panose="02010600030101010101" pitchFamily="2" charset="-122"/>
                          <a:cs typeface="Times New Roman" panose="02020603050405020304" pitchFamily="18" charset="0"/>
                        </a:rPr>
                        <a:t>项</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algn="ctr" font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功 能 描 述</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1005">
                <a:tc>
                  <a:txBody>
                    <a:bodyPr/>
                    <a:p>
                      <a:pPr indent="269875" fontAlgn="ctr">
                        <a:buNone/>
                      </a:pPr>
                      <a:r>
                        <a:rPr lang="en-US" sz="1600">
                          <a:latin typeface="Times New Roman" panose="02020603050405020304" pitchFamily="18" charset="0"/>
                          <a:cs typeface="Times New Roman" panose="02020603050405020304" pitchFamily="18" charset="0"/>
                          <a:sym typeface="+mn-ea"/>
                        </a:rPr>
                        <a:t>-</a:t>
                      </a:r>
                      <a:r>
                        <a:rPr lang="en-US" sz="1600" b="0">
                          <a:latin typeface="Times New Roman" panose="02020603050405020304" pitchFamily="18" charset="0"/>
                          <a:ea typeface="宋体" panose="02010600030101010101" pitchFamily="2" charset="-122"/>
                          <a:cs typeface="Times New Roman" panose="02020603050405020304" pitchFamily="18" charset="0"/>
                        </a:rPr>
                        <a:t>i</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fontAlgn="ctr">
                        <a:buNone/>
                      </a:pPr>
                      <a:r>
                        <a:rPr lang="en-US" sz="1600" b="0">
                          <a:latin typeface="Times New Roman" panose="02020603050405020304" pitchFamily="18" charset="0"/>
                          <a:ea typeface="宋体" panose="02010600030101010101" pitchFamily="2" charset="-122"/>
                          <a:cs typeface="宋体" panose="02010600030101010101" pitchFamily="2" charset="-122"/>
                        </a:rPr>
                        <a:t>交互方式，删除时需要确认</a:t>
                      </a:r>
                      <a:endParaRPr lang="en-US" altLang="en-US" sz="16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3065">
                <a:tc>
                  <a:txBody>
                    <a:bodyPr/>
                    <a:p>
                      <a:pPr indent="269875" fontAlgn="ctr">
                        <a:buNone/>
                      </a:pPr>
                      <a:r>
                        <a:rPr lang="en-US" sz="1600">
                          <a:latin typeface="Times New Roman" panose="02020603050405020304" pitchFamily="18" charset="0"/>
                          <a:cs typeface="Times New Roman" panose="02020603050405020304" pitchFamily="18" charset="0"/>
                          <a:sym typeface="+mn-ea"/>
                        </a:rPr>
                        <a:t>-</a:t>
                      </a:r>
                      <a:r>
                        <a:rPr lang="en-US" sz="1600" b="0">
                          <a:latin typeface="Times New Roman" panose="02020603050405020304" pitchFamily="18" charset="0"/>
                          <a:ea typeface="宋体" panose="02010600030101010101" pitchFamily="2" charset="-122"/>
                          <a:cs typeface="Times New Roman" panose="02020603050405020304" pitchFamily="18" charset="0"/>
                        </a:rPr>
                        <a:t>I</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font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删除3个以上文件或目录时交互</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3065">
                <a:tc>
                  <a:txBody>
                    <a:bodyPr/>
                    <a:p>
                      <a:pPr indent="269875" fontAlgn="ctr">
                        <a:buNone/>
                      </a:pPr>
                      <a:r>
                        <a:rPr lang="en-US" sz="1600">
                          <a:latin typeface="Times New Roman" panose="02020603050405020304" pitchFamily="18" charset="0"/>
                          <a:cs typeface="Times New Roman" panose="02020603050405020304" pitchFamily="18" charset="0"/>
                          <a:sym typeface="+mn-ea"/>
                        </a:rPr>
                        <a:t>-</a:t>
                      </a:r>
                      <a:r>
                        <a:rPr lang="en-US" sz="1600" b="0">
                          <a:latin typeface="Times New Roman" panose="02020603050405020304" pitchFamily="18" charset="0"/>
                          <a:ea typeface="宋体" panose="02010600030101010101" pitchFamily="2" charset="-122"/>
                          <a:cs typeface="Times New Roman" panose="02020603050405020304" pitchFamily="18" charset="0"/>
                        </a:rPr>
                        <a:t>R, </a:t>
                      </a:r>
                      <a:r>
                        <a:rPr lang="en-US" sz="1600">
                          <a:latin typeface="Times New Roman" panose="02020603050405020304" pitchFamily="18" charset="0"/>
                          <a:cs typeface="Times New Roman" panose="02020603050405020304" pitchFamily="18" charset="0"/>
                          <a:sym typeface="+mn-ea"/>
                        </a:rPr>
                        <a:t>-</a:t>
                      </a:r>
                      <a:r>
                        <a:rPr lang="en-US" sz="1600" b="0">
                          <a:latin typeface="Times New Roman" panose="02020603050405020304" pitchFamily="18" charset="0"/>
                          <a:ea typeface="宋体" panose="02010600030101010101" pitchFamily="2" charset="-122"/>
                          <a:cs typeface="Times New Roman" panose="02020603050405020304" pitchFamily="18" charset="0"/>
                        </a:rPr>
                        <a:t>r</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fontAlgn="ctr">
                        <a:buNone/>
                      </a:pPr>
                      <a:r>
                        <a:rPr lang="en-US" sz="1600" b="0">
                          <a:latin typeface="Times New Roman" panose="02020603050405020304" pitchFamily="18" charset="0"/>
                          <a:ea typeface="宋体" panose="02010600030101010101" pitchFamily="2" charset="-122"/>
                          <a:cs typeface="宋体" panose="02010600030101010101" pitchFamily="2" charset="-122"/>
                        </a:rPr>
                        <a:t>递归删除（目录树）</a:t>
                      </a:r>
                      <a:endParaRPr lang="en-US" altLang="en-US" sz="16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3700">
                <a:tc>
                  <a:txBody>
                    <a:bodyPr/>
                    <a:p>
                      <a:pPr indent="269875" algn="l" fontAlgn="ctr">
                        <a:buNone/>
                      </a:pPr>
                      <a:r>
                        <a:rPr lang="en-US" sz="1600" b="0">
                          <a:latin typeface="Times New Roman" panose="02020603050405020304" pitchFamily="18" charset="0"/>
                          <a:cs typeface="Times New Roman" panose="02020603050405020304" pitchFamily="18" charset="0"/>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font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删除以</a:t>
                      </a:r>
                      <a:r>
                        <a:rPr lang="en-US" sz="1600" b="0">
                          <a:latin typeface="Times New Roman" panose="02020603050405020304" pitchFamily="18" charset="0"/>
                          <a:cs typeface="Times New Roman" panose="02020603050405020304" pitchFamily="18" charset="0"/>
                        </a:rPr>
                        <a:t>-</a:t>
                      </a:r>
                      <a:r>
                        <a:rPr lang="en-US" sz="1600" b="0">
                          <a:latin typeface="Times New Roman" panose="02020603050405020304" pitchFamily="18" charset="0"/>
                          <a:ea typeface="宋体" panose="02010600030101010101" pitchFamily="2" charset="-122"/>
                          <a:cs typeface="Times New Roman" panose="02020603050405020304" pitchFamily="18" charset="0"/>
                        </a:rPr>
                        <a:t>开头的文件</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890">
                <a:tc>
                  <a:txBody>
                    <a:bodyPr/>
                    <a:p>
                      <a:pPr indent="269875" fontAlgn="ctr">
                        <a:buNone/>
                      </a:pPr>
                      <a:r>
                        <a:rPr lang="en-US" sz="1600">
                          <a:latin typeface="Times New Roman" panose="02020603050405020304" pitchFamily="18" charset="0"/>
                          <a:cs typeface="Times New Roman" panose="02020603050405020304" pitchFamily="18" charset="0"/>
                          <a:sym typeface="+mn-ea"/>
                        </a:rPr>
                        <a:t>-</a:t>
                      </a:r>
                      <a:r>
                        <a:rPr lang="en-US" sz="1600" b="0">
                          <a:latin typeface="Times New Roman" panose="02020603050405020304" pitchFamily="18" charset="0"/>
                          <a:ea typeface="宋体" panose="02010600030101010101" pitchFamily="2" charset="-122"/>
                          <a:cs typeface="Times New Roman" panose="02020603050405020304" pitchFamily="18" charset="0"/>
                        </a:rPr>
                        <a:t>f, </a:t>
                      </a:r>
                      <a:r>
                        <a:rPr lang="en-US" sz="1600">
                          <a:latin typeface="Times New Roman" panose="02020603050405020304" pitchFamily="18" charset="0"/>
                          <a:cs typeface="Times New Roman" panose="02020603050405020304" pitchFamily="18" charset="0"/>
                          <a:sym typeface="+mn-ea"/>
                        </a:rPr>
                        <a:t>--</a:t>
                      </a:r>
                      <a:r>
                        <a:rPr lang="en-US" sz="1600" b="0">
                          <a:latin typeface="Times New Roman" panose="02020603050405020304" pitchFamily="18" charset="0"/>
                          <a:ea typeface="宋体" panose="02010600030101010101" pitchFamily="2" charset="-122"/>
                          <a:cs typeface="Times New Roman" panose="02020603050405020304" pitchFamily="18" charset="0"/>
                        </a:rPr>
                        <a:t>force</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fontAlgn="ctr">
                        <a:buNone/>
                      </a:pPr>
                      <a:r>
                        <a:rPr lang="en-US" sz="1600" b="0">
                          <a:latin typeface="Times New Roman" panose="02020603050405020304" pitchFamily="18" charset="0"/>
                          <a:ea typeface="宋体" panose="02010600030101010101" pitchFamily="2" charset="-122"/>
                          <a:cs typeface="宋体" panose="02010600030101010101" pitchFamily="2" charset="-122"/>
                        </a:rPr>
                        <a:t>强制删除（不需确认）</a:t>
                      </a:r>
                      <a:endParaRPr lang="en-US" altLang="en-US" sz="16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3065">
                <a:tc>
                  <a:txBody>
                    <a:bodyPr/>
                    <a:p>
                      <a:pPr indent="269875" fontAlgn="ctr">
                        <a:buNone/>
                      </a:pPr>
                      <a:r>
                        <a:rPr lang="en-US" sz="1600">
                          <a:latin typeface="Times New Roman" panose="02020603050405020304" pitchFamily="18" charset="0"/>
                          <a:cs typeface="Times New Roman" panose="02020603050405020304" pitchFamily="18" charset="0"/>
                          <a:sym typeface="+mn-ea"/>
                        </a:rPr>
                        <a:t>--</a:t>
                      </a:r>
                      <a:r>
                        <a:rPr lang="en-US" sz="1600" b="0">
                          <a:latin typeface="Times New Roman" panose="02020603050405020304" pitchFamily="18" charset="0"/>
                          <a:ea typeface="宋体" panose="02010600030101010101" pitchFamily="2" charset="-122"/>
                          <a:cs typeface="Times New Roman" panose="02020603050405020304" pitchFamily="18" charset="0"/>
                        </a:rPr>
                        <a:t>interactive[=WHEN]</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fontAlgn="ctr">
                        <a:buNone/>
                      </a:pPr>
                      <a:r>
                        <a:rPr lang="en-US" sz="1600" b="0">
                          <a:latin typeface="Times New Roman" panose="02020603050405020304" pitchFamily="18" charset="0"/>
                          <a:ea typeface="宋体" panose="02010600030101010101" pitchFamily="2" charset="-122"/>
                          <a:cs typeface="宋体" panose="02010600030101010101" pitchFamily="2" charset="-122"/>
                        </a:rPr>
                        <a:t>以指定方式交互</a:t>
                      </a:r>
                      <a:endParaRPr lang="en-US" altLang="en-US" sz="16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3700">
                <a:tc>
                  <a:txBody>
                    <a:bodyPr/>
                    <a:p>
                      <a:pPr indent="269875" fontAlgn="ctr">
                        <a:buNone/>
                      </a:pPr>
                      <a:r>
                        <a:rPr lang="en-US" sz="1600">
                          <a:latin typeface="Times New Roman" panose="02020603050405020304" pitchFamily="18" charset="0"/>
                          <a:cs typeface="Times New Roman" panose="02020603050405020304" pitchFamily="18" charset="0"/>
                          <a:sym typeface="+mn-ea"/>
                        </a:rPr>
                        <a:t>--</a:t>
                      </a:r>
                      <a:r>
                        <a:rPr lang="en-US" sz="1600" b="0">
                          <a:latin typeface="Times New Roman" panose="02020603050405020304" pitchFamily="18" charset="0"/>
                          <a:ea typeface="宋体" panose="02010600030101010101" pitchFamily="2" charset="-122"/>
                          <a:cs typeface="Times New Roman" panose="02020603050405020304" pitchFamily="18" charset="0"/>
                        </a:rPr>
                        <a:t>one</a:t>
                      </a:r>
                      <a:r>
                        <a:rPr lang="en-US" sz="1600">
                          <a:latin typeface="Times New Roman" panose="02020603050405020304" pitchFamily="18" charset="0"/>
                          <a:cs typeface="Times New Roman" panose="02020603050405020304" pitchFamily="18" charset="0"/>
                          <a:sym typeface="+mn-ea"/>
                        </a:rPr>
                        <a:t>-</a:t>
                      </a:r>
                      <a:r>
                        <a:rPr lang="en-US" sz="1600" b="0">
                          <a:latin typeface="Times New Roman" panose="02020603050405020304" pitchFamily="18" charset="0"/>
                          <a:ea typeface="宋体" panose="02010600030101010101" pitchFamily="2" charset="-122"/>
                          <a:cs typeface="Times New Roman" panose="02020603050405020304" pitchFamily="18" charset="0"/>
                        </a:rPr>
                        <a:t>file-system</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fontAlgn="ctr">
                        <a:buNone/>
                      </a:pPr>
                      <a:r>
                        <a:rPr lang="en-US" sz="1600" b="0">
                          <a:latin typeface="Times New Roman" panose="02020603050405020304" pitchFamily="18" charset="0"/>
                          <a:ea typeface="宋体" panose="02010600030101010101" pitchFamily="2" charset="-122"/>
                          <a:cs typeface="宋体" panose="02010600030101010101" pitchFamily="2" charset="-122"/>
                        </a:rPr>
                        <a:t>只删除同一文件系统内的</a:t>
                      </a:r>
                      <a:endParaRPr lang="en-US" altLang="en-US" sz="16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3）说明</a:t>
            </a:r>
            <a:endParaRPr lang="zh-CN" altLang="en-US"/>
          </a:p>
        </p:txBody>
      </p:sp>
      <p:sp>
        <p:nvSpPr>
          <p:cNvPr id="3" name="内容占位符 2"/>
          <p:cNvSpPr>
            <a:spLocks noGrp="1"/>
          </p:cNvSpPr>
          <p:nvPr>
            <p:ph idx="1"/>
          </p:nvPr>
        </p:nvSpPr>
        <p:spPr/>
        <p:txBody>
          <a:bodyPr/>
          <a:p>
            <a:r>
              <a:rPr lang="zh-CN" altLang="en-US" sz="2400"/>
              <a:t>rm默认不删除目录，若要删除目录，须使用-R或-r选项；</a:t>
            </a:r>
            <a:endParaRPr lang="zh-CN" altLang="en-US" sz="2400"/>
          </a:p>
          <a:p>
            <a:r>
              <a:rPr lang="zh-CN" altLang="en-US" sz="2400"/>
              <a:t>当递归目录时，若使用了--one-file-system，则只删除与命令指定的在同一文件系统内的，而不删除目录树内的外来文件系统的内容。</a:t>
            </a:r>
            <a:endParaRPr lang="zh-CN" altLang="en-US" sz="2400"/>
          </a:p>
          <a:p>
            <a:r>
              <a:rPr lang="zh-CN" altLang="en-US" sz="2400"/>
              <a:t>当以--interactive[=WHEN]指定方式交互时，WHEN可以是never（不交互）、once（-I）或always（-i），当不提供WHEN是默认为always（总是交互）。</a:t>
            </a:r>
            <a:endParaRPr lang="zh-CN" altLang="en-US" sz="2400"/>
          </a:p>
          <a:p>
            <a:r>
              <a:rPr lang="zh-CN" altLang="en-US" sz="2400"/>
              <a:t>unlink用于删除单个文件，且不能删除目录。</a:t>
            </a:r>
            <a:endParaRPr lang="zh-CN" altLang="en-US" sz="24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zh-CN" altLang="zh-CN" dirty="0" smtClean="0"/>
              <a:t>示例</a:t>
            </a:r>
            <a:endParaRPr lang="zh-CN" altLang="en-US" dirty="0"/>
          </a:p>
        </p:txBody>
      </p:sp>
      <p:sp>
        <p:nvSpPr>
          <p:cNvPr id="3" name="内容占位符 2"/>
          <p:cNvSpPr>
            <a:spLocks noGrp="1"/>
          </p:cNvSpPr>
          <p:nvPr>
            <p:ph idx="1"/>
          </p:nvPr>
        </p:nvSpPr>
        <p:spPr/>
        <p:txBody>
          <a:bodyPr/>
          <a:lstStyle/>
          <a:p>
            <a:r>
              <a:rPr lang="en-US" altLang="zh-CN" sz="2400" dirty="0" smtClean="0"/>
              <a:t>$ </a:t>
            </a:r>
            <a:r>
              <a:rPr lang="en-US" altLang="zh-CN" sz="2400" dirty="0" err="1" smtClean="0"/>
              <a:t>rm</a:t>
            </a:r>
            <a:r>
              <a:rPr lang="en-US" altLang="zh-CN" sz="2400" dirty="0" smtClean="0"/>
              <a:t>  </a:t>
            </a:r>
            <a:r>
              <a:rPr lang="en-US" altLang="zh-CN" sz="2400" dirty="0" err="1"/>
              <a:t>myfile</a:t>
            </a:r>
            <a:r>
              <a:rPr lang="en-US" altLang="zh-CN" sz="2400" dirty="0"/>
              <a:t>  </a:t>
            </a:r>
            <a:r>
              <a:rPr lang="en-US" altLang="zh-CN" sz="2400" dirty="0" err="1"/>
              <a:t>hisfile</a:t>
            </a:r>
            <a:r>
              <a:rPr lang="en-US" altLang="zh-CN" sz="2400" dirty="0"/>
              <a:t>	</a:t>
            </a:r>
            <a:r>
              <a:rPr lang="en-US" altLang="zh-CN" sz="2400" dirty="0" smtClean="0"/>
              <a:t>#</a:t>
            </a:r>
            <a:r>
              <a:rPr lang="zh-CN" altLang="zh-CN" sz="2400" dirty="0"/>
              <a:t>交互式删除，删除前需要用户确认</a:t>
            </a:r>
            <a:endParaRPr lang="zh-CN" altLang="zh-CN" sz="2400" dirty="0"/>
          </a:p>
          <a:p>
            <a:r>
              <a:rPr lang="en-US" altLang="zh-CN" sz="2400" dirty="0" smtClean="0"/>
              <a:t>$ </a:t>
            </a:r>
            <a:r>
              <a:rPr lang="en-US" altLang="zh-CN" sz="2400" dirty="0" err="1" smtClean="0"/>
              <a:t>rm</a:t>
            </a:r>
            <a:r>
              <a:rPr lang="en-US" altLang="zh-CN" sz="2400" dirty="0" smtClean="0"/>
              <a:t>  </a:t>
            </a:r>
            <a:r>
              <a:rPr lang="en-US" altLang="zh-CN" sz="2400" dirty="0"/>
              <a:t>-r  -f  </a:t>
            </a:r>
            <a:r>
              <a:rPr lang="en-US" altLang="zh-CN" sz="2400" dirty="0" err="1"/>
              <a:t>myf.c</a:t>
            </a:r>
            <a:r>
              <a:rPr lang="en-US" altLang="zh-CN" sz="2400" dirty="0"/>
              <a:t> </a:t>
            </a:r>
            <a:r>
              <a:rPr lang="en-US" altLang="zh-CN" sz="2400" dirty="0" err="1"/>
              <a:t>mydir</a:t>
            </a:r>
            <a:r>
              <a:rPr lang="en-US" altLang="zh-CN" sz="2400" dirty="0"/>
              <a:t>	</a:t>
            </a:r>
            <a:r>
              <a:rPr lang="en-US" altLang="zh-CN" sz="2400" dirty="0" smtClean="0"/>
              <a:t>#</a:t>
            </a:r>
            <a:r>
              <a:rPr lang="zh-CN" altLang="zh-CN" sz="2400" dirty="0"/>
              <a:t>同时删除文件</a:t>
            </a:r>
            <a:r>
              <a:rPr lang="en-US" altLang="zh-CN" sz="2400" dirty="0" err="1"/>
              <a:t>myf.c</a:t>
            </a:r>
            <a:r>
              <a:rPr lang="zh-CN" altLang="zh-CN" sz="2400" dirty="0"/>
              <a:t>和目录</a:t>
            </a:r>
            <a:r>
              <a:rPr lang="en-US" altLang="zh-CN" sz="2400" dirty="0" err="1"/>
              <a:t>mydir</a:t>
            </a:r>
            <a:endParaRPr lang="zh-CN" altLang="zh-CN" sz="2400" dirty="0"/>
          </a:p>
          <a:p>
            <a:r>
              <a:rPr lang="en-US" altLang="zh-CN" sz="2400" dirty="0" smtClean="0"/>
              <a:t>$ </a:t>
            </a:r>
            <a:r>
              <a:rPr lang="en-US" altLang="zh-CN" sz="2400" dirty="0" err="1" smtClean="0"/>
              <a:t>rm</a:t>
            </a:r>
            <a:r>
              <a:rPr lang="en-US" altLang="zh-CN" sz="2400" dirty="0" smtClean="0"/>
              <a:t>  </a:t>
            </a:r>
            <a:r>
              <a:rPr lang="en-US" altLang="zh-CN" sz="2400" dirty="0"/>
              <a:t>--  -xyz	</a:t>
            </a:r>
            <a:r>
              <a:rPr lang="en-US" altLang="zh-CN" sz="2400" dirty="0" smtClean="0"/>
              <a:t>#</a:t>
            </a:r>
            <a:r>
              <a:rPr lang="zh-CN" altLang="zh-CN" sz="2400" dirty="0"/>
              <a:t>删除具有特殊名字的文件</a:t>
            </a:r>
            <a:r>
              <a:rPr lang="en-US" altLang="zh-CN" sz="2400" dirty="0"/>
              <a:t>-xyz</a:t>
            </a:r>
            <a:endParaRPr lang="zh-CN" altLang="zh-CN" sz="2400" dirty="0"/>
          </a:p>
          <a:p>
            <a:r>
              <a:rPr lang="en-US" altLang="zh-CN" sz="2400" dirty="0" smtClean="0"/>
              <a:t>$ </a:t>
            </a:r>
            <a:r>
              <a:rPr lang="en-US" altLang="zh-CN" sz="2400" dirty="0" err="1" smtClean="0"/>
              <a:t>rm</a:t>
            </a:r>
            <a:r>
              <a:rPr lang="en-US" altLang="zh-CN" sz="2400" dirty="0" smtClean="0"/>
              <a:t>  </a:t>
            </a:r>
            <a:r>
              <a:rPr lang="en-US" altLang="zh-CN" sz="2400" dirty="0"/>
              <a:t>\*  \\	</a:t>
            </a:r>
            <a:r>
              <a:rPr lang="en-US" altLang="zh-CN" sz="2400" dirty="0" smtClean="0"/>
              <a:t>#</a:t>
            </a:r>
            <a:r>
              <a:rPr lang="zh-CN" altLang="zh-CN" sz="2400" dirty="0"/>
              <a:t>删除名字为</a:t>
            </a:r>
            <a:r>
              <a:rPr lang="en-US" altLang="zh-CN" sz="2400" dirty="0"/>
              <a:t>*</a:t>
            </a:r>
            <a:r>
              <a:rPr lang="zh-CN" altLang="zh-CN" sz="2400" dirty="0"/>
              <a:t>和</a:t>
            </a:r>
            <a:r>
              <a:rPr lang="en-US" altLang="zh-CN" sz="2400" dirty="0"/>
              <a:t>\</a:t>
            </a:r>
            <a:r>
              <a:rPr lang="zh-CN" altLang="zh-CN" sz="2400" dirty="0"/>
              <a:t>的文件</a:t>
            </a:r>
            <a:endParaRPr lang="zh-CN" altLang="zh-CN" sz="2400" dirty="0"/>
          </a:p>
          <a:p>
            <a:r>
              <a:rPr lang="en-US" altLang="zh-CN" sz="2400" dirty="0" smtClean="0"/>
              <a:t>$ unlink </a:t>
            </a:r>
            <a:r>
              <a:rPr lang="en-US" altLang="zh-CN" sz="2400" dirty="0"/>
              <a:t>/</a:t>
            </a:r>
            <a:r>
              <a:rPr lang="en-US" altLang="zh-CN" sz="2400" dirty="0" err="1"/>
              <a:t>tmp</a:t>
            </a:r>
            <a:r>
              <a:rPr lang="en-US" altLang="zh-CN" sz="2400" dirty="0"/>
              <a:t>/x	</a:t>
            </a:r>
            <a:r>
              <a:rPr lang="en-US" altLang="zh-CN" sz="2400" dirty="0" smtClean="0"/>
              <a:t>#</a:t>
            </a:r>
            <a:r>
              <a:rPr lang="zh-CN" altLang="zh-CN" sz="2400" dirty="0"/>
              <a:t>删除</a:t>
            </a:r>
            <a:r>
              <a:rPr lang="en-US" altLang="zh-CN" sz="2400" dirty="0"/>
              <a:t>/</a:t>
            </a:r>
            <a:r>
              <a:rPr lang="en-US" altLang="zh-CN" sz="2400" dirty="0" err="1" smtClean="0"/>
              <a:t>tmp</a:t>
            </a:r>
            <a:r>
              <a:rPr lang="en-US" altLang="zh-CN" sz="2400" dirty="0" smtClean="0"/>
              <a:t>/x</a:t>
            </a:r>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常用转义字符</a:t>
            </a:r>
            <a:endParaRPr lang="zh-CN" altLang="en-US" dirty="0"/>
          </a:p>
        </p:txBody>
      </p:sp>
      <p:sp>
        <p:nvSpPr>
          <p:cNvPr id="3" name="内容占位符 2"/>
          <p:cNvSpPr/>
          <p:nvPr>
            <p:ph idx="1"/>
          </p:nvPr>
        </p:nvSpPr>
        <p:spPr/>
        <p:txBody>
          <a:bodyPr/>
          <a:p>
            <a:endParaRPr lang="zh-CN" altLang="en-US"/>
          </a:p>
        </p:txBody>
      </p:sp>
      <p:graphicFrame>
        <p:nvGraphicFramePr>
          <p:cNvPr id="5" name="表格 4"/>
          <p:cNvGraphicFramePr/>
          <p:nvPr>
            <p:custDataLst>
              <p:tags r:id="rId1"/>
            </p:custDataLst>
          </p:nvPr>
        </p:nvGraphicFramePr>
        <p:xfrm>
          <a:off x="827405" y="1383030"/>
          <a:ext cx="7835900" cy="3295650"/>
        </p:xfrm>
        <a:graphic>
          <a:graphicData uri="http://schemas.openxmlformats.org/drawingml/2006/table">
            <a:tbl>
              <a:tblPr firstRow="1" bandRow="1">
                <a:tableStyleId>{5940675A-B579-460E-94D1-54222C63F5DA}</a:tableStyleId>
              </a:tblPr>
              <a:tblGrid>
                <a:gridCol w="967740"/>
                <a:gridCol w="1219200"/>
                <a:gridCol w="1393190"/>
                <a:gridCol w="1275080"/>
                <a:gridCol w="1250950"/>
                <a:gridCol w="1729740"/>
              </a:tblGrid>
              <a:tr h="549275">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字</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符</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意</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义</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字</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符</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意</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义</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字</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符</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意</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义</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9275">
                <a:tc>
                  <a:txBody>
                    <a:bodyPr/>
                    <a:p>
                      <a:pPr indent="0" algn="ctr">
                        <a:buNone/>
                      </a:pPr>
                      <a:r>
                        <a:rPr lang="en-US" sz="2000" b="0">
                          <a:latin typeface="Times New Roman" panose="02020603050405020304" pitchFamily="18" charset="0"/>
                          <a:cs typeface="Times New Roman" panose="02020603050405020304" pitchFamily="18" charset="0"/>
                        </a:rPr>
                        <a:t>\a</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响铃符</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制表符</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9275">
                <a:tc>
                  <a:txBody>
                    <a:bodyPr/>
                    <a:p>
                      <a:pPr indent="0" algn="ctr">
                        <a:buNone/>
                      </a:pPr>
                      <a:r>
                        <a:rPr lang="en-US" sz="2000" b="0">
                          <a:latin typeface="Times New Roman" panose="02020603050405020304" pitchFamily="18" charset="0"/>
                          <a:cs typeface="Times New Roman" panose="02020603050405020304" pitchFamily="18" charset="0"/>
                        </a:rPr>
                        <a:t>\b</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退格键</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9275">
                <a:tc>
                  <a:txBody>
                    <a:bodyPr/>
                    <a:p>
                      <a:pPr indent="0" algn="ctr">
                        <a:buNone/>
                      </a:pPr>
                      <a:r>
                        <a:rPr lang="en-US" sz="2000" b="0">
                          <a:latin typeface="Times New Roman" panose="02020603050405020304" pitchFamily="18" charset="0"/>
                          <a:cs typeface="Times New Roman" panose="02020603050405020304" pitchFamily="18" charset="0"/>
                        </a:rPr>
                        <a:t>\f</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换页</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9275">
                <a:tc>
                  <a:txBody>
                    <a:bodyPr/>
                    <a:p>
                      <a:pPr indent="0" algn="ctr">
                        <a:buNone/>
                      </a:pPr>
                      <a:r>
                        <a:rPr lang="en-US" sz="2000" b="0">
                          <a:latin typeface="Times New Roman" panose="02020603050405020304" pitchFamily="18" charset="0"/>
                          <a:cs typeface="Times New Roman" panose="02020603050405020304" pitchFamily="18" charset="0"/>
                        </a:rPr>
                        <a:t>\n</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换行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0nnn</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八进制表示</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9275">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\r</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回车</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\e</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ESC</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\x</a:t>
                      </a:r>
                      <a:r>
                        <a:rPr lang="en-US" sz="2000" b="0">
                          <a:latin typeface="宋体" panose="02010600030101010101" pitchFamily="2" charset="-122"/>
                          <a:ea typeface="宋体" panose="02010600030101010101" pitchFamily="2" charset="-122"/>
                          <a:cs typeface="宋体" panose="02010600030101010101" pitchFamily="2" charset="-122"/>
                        </a:rPr>
                        <a:t>HH</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十六进制表示</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3.2.3  </a:t>
            </a:r>
            <a:r>
              <a:rPr lang="zh-CN" altLang="zh-CN" b="1" dirty="0"/>
              <a:t>文件属性基本</a:t>
            </a:r>
            <a:r>
              <a:rPr lang="zh-CN" altLang="zh-CN" b="1" dirty="0" smtClean="0"/>
              <a:t>操作</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．确定文件类型</a:t>
            </a:r>
            <a:r>
              <a:rPr lang="en-US" altLang="zh-CN" dirty="0"/>
              <a:t>(file)</a:t>
            </a:r>
            <a:endParaRPr lang="zh-CN" altLang="zh-CN" dirty="0"/>
          </a:p>
          <a:p>
            <a:r>
              <a:rPr lang="de-DE" altLang="zh-CN" dirty="0"/>
              <a:t>2</a:t>
            </a:r>
            <a:r>
              <a:rPr lang="zh-CN" altLang="zh-CN" dirty="0"/>
              <a:t>．显示文件或文件系统状态信息（</a:t>
            </a:r>
            <a:r>
              <a:rPr lang="de-DE" altLang="zh-CN" dirty="0"/>
              <a:t>stat</a:t>
            </a:r>
            <a:r>
              <a:rPr lang="zh-CN" altLang="zh-CN" dirty="0" smtClean="0"/>
              <a:t>）</a:t>
            </a:r>
            <a:endParaRPr lang="en-US" altLang="zh-CN" dirty="0" smtClean="0"/>
          </a:p>
          <a:p>
            <a:r>
              <a:rPr lang="en-US" altLang="zh-CN" dirty="0" smtClean="0"/>
              <a:t>3</a:t>
            </a:r>
            <a:r>
              <a:rPr lang="zh-CN" altLang="zh-CN" dirty="0"/>
              <a:t>．修改文件存取时间或创建空文件（</a:t>
            </a:r>
            <a:r>
              <a:rPr lang="en-US" altLang="zh-CN" dirty="0"/>
              <a:t>touch</a:t>
            </a:r>
            <a:r>
              <a:rPr lang="zh-CN" altLang="zh-CN" dirty="0"/>
              <a:t>）</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．确定文件类型</a:t>
            </a:r>
            <a:r>
              <a:rPr lang="en-US" altLang="zh-CN" dirty="0"/>
              <a:t>(file</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）功能与用法</a:t>
            </a:r>
            <a:endParaRPr lang="zh-CN" altLang="zh-CN" dirty="0"/>
          </a:p>
          <a:p>
            <a:r>
              <a:rPr lang="en-US" altLang="zh-CN" dirty="0" smtClean="0"/>
              <a:t>file</a:t>
            </a:r>
            <a:r>
              <a:rPr lang="zh-CN" altLang="zh-CN" dirty="0"/>
              <a:t>用于确定文件的类型，其用法为：</a:t>
            </a:r>
            <a:endParaRPr lang="zh-CN" altLang="zh-CN" dirty="0"/>
          </a:p>
          <a:p>
            <a:r>
              <a:rPr lang="en-US" altLang="zh-CN" dirty="0"/>
              <a:t> </a:t>
            </a:r>
            <a:r>
              <a:rPr lang="en-US" altLang="zh-CN" dirty="0" smtClean="0"/>
              <a:t>file </a:t>
            </a:r>
            <a:r>
              <a:rPr lang="en-US" altLang="zh-CN" dirty="0"/>
              <a:t>[-</a:t>
            </a:r>
            <a:r>
              <a:rPr lang="en-US" altLang="zh-CN" dirty="0" err="1"/>
              <a:t>bciknsvzL</a:t>
            </a:r>
            <a:r>
              <a:rPr lang="en-US" altLang="zh-CN" dirty="0"/>
              <a:t>] [-f </a:t>
            </a:r>
            <a:r>
              <a:rPr lang="en-US" altLang="zh-CN" dirty="0" err="1"/>
              <a:t>namefile</a:t>
            </a:r>
            <a:r>
              <a:rPr lang="en-US" altLang="zh-CN" dirty="0"/>
              <a:t>] [-m </a:t>
            </a:r>
            <a:r>
              <a:rPr lang="en-US" altLang="zh-CN" dirty="0" err="1"/>
              <a:t>magicfiles</a:t>
            </a:r>
            <a:r>
              <a:rPr lang="en-US" altLang="zh-CN" dirty="0"/>
              <a:t>] file …</a:t>
            </a:r>
            <a:endParaRPr lang="zh-CN" altLang="zh-CN" dirty="0"/>
          </a:p>
          <a:p>
            <a:r>
              <a:rPr lang="en-US" altLang="zh-CN" dirty="0"/>
              <a:t>file -C [-m </a:t>
            </a:r>
            <a:r>
              <a:rPr lang="en-US" altLang="zh-CN" dirty="0" err="1"/>
              <a:t>magicfiles</a:t>
            </a:r>
            <a:r>
              <a:rPr lang="en-US" altLang="zh-CN" dirty="0"/>
              <a:t>]</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）参数</a:t>
            </a:r>
            <a:r>
              <a:rPr lang="zh-CN" altLang="zh-CN" dirty="0" smtClean="0"/>
              <a:t>说明</a:t>
            </a:r>
            <a:endParaRPr lang="zh-CN" altLang="en-US" dirty="0"/>
          </a:p>
        </p:txBody>
      </p:sp>
      <p:graphicFrame>
        <p:nvGraphicFramePr>
          <p:cNvPr id="4" name="内容占位符 3"/>
          <p:cNvGraphicFramePr>
            <a:graphicFrameLocks noGrp="1"/>
          </p:cNvGraphicFramePr>
          <p:nvPr>
            <p:ph idx="1"/>
          </p:nvPr>
        </p:nvGraphicFramePr>
        <p:xfrm>
          <a:off x="611561" y="1491627"/>
          <a:ext cx="8208913" cy="2989775"/>
        </p:xfrm>
        <a:graphic>
          <a:graphicData uri="http://schemas.openxmlformats.org/drawingml/2006/table">
            <a:tbl>
              <a:tblPr firstRow="1" firstCol="1" bandRow="1"/>
              <a:tblGrid>
                <a:gridCol w="1872208"/>
                <a:gridCol w="6336705"/>
              </a:tblGrid>
              <a:tr h="313172">
                <a:tc>
                  <a:txBody>
                    <a:bodyPr/>
                    <a:lstStyle/>
                    <a:p>
                      <a:pPr indent="0" algn="ctr">
                        <a:lnSpc>
                          <a:spcPct val="100000"/>
                        </a:lnSpc>
                        <a:spcAft>
                          <a:spcPts val="0"/>
                        </a:spcAft>
                      </a:pPr>
                      <a:r>
                        <a:rPr lang="zh-CN" sz="1800" kern="100">
                          <a:effectLst/>
                          <a:latin typeface="Times New Roman" panose="02020603050405020304"/>
                          <a:ea typeface="宋体" panose="02010600030101010101" pitchFamily="2" charset="-122"/>
                        </a:rPr>
                        <a:t>参</a:t>
                      </a:r>
                      <a:r>
                        <a:rPr lang="en-US" sz="1800" kern="100">
                          <a:effectLst/>
                          <a:latin typeface="Times New Roman" panose="02020603050405020304"/>
                          <a:ea typeface="宋体" panose="02010600030101010101" pitchFamily="2" charset="-122"/>
                        </a:rPr>
                        <a:t>    </a:t>
                      </a:r>
                      <a:r>
                        <a:rPr lang="zh-CN" sz="1800" kern="100">
                          <a:effectLst/>
                          <a:latin typeface="Times New Roman" panose="02020603050405020304"/>
                          <a:ea typeface="宋体" panose="02010600030101010101" pitchFamily="2" charset="-122"/>
                        </a:rPr>
                        <a:t>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800" kern="100">
                          <a:effectLst/>
                          <a:latin typeface="Times New Roman" panose="02020603050405020304"/>
                          <a:ea typeface="宋体" panose="02010600030101010101" pitchFamily="2" charset="-122"/>
                        </a:rPr>
                        <a:t>功</a:t>
                      </a:r>
                      <a:r>
                        <a:rPr lang="en-US" sz="1800" kern="100">
                          <a:effectLst/>
                          <a:latin typeface="Times New Roman" panose="02020603050405020304"/>
                          <a:ea typeface="宋体" panose="02010600030101010101" pitchFamily="2" charset="-122"/>
                        </a:rPr>
                        <a:t>    </a:t>
                      </a:r>
                      <a:r>
                        <a:rPr lang="zh-CN" sz="1800" kern="100">
                          <a:effectLst/>
                          <a:latin typeface="Times New Roman" panose="02020603050405020304"/>
                          <a:ea typeface="宋体" panose="02010600030101010101" pitchFamily="2" charset="-122"/>
                        </a:rPr>
                        <a:t>能</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72">
                <a:tc>
                  <a:txBody>
                    <a:bodyPr/>
                    <a:lstStyle/>
                    <a:p>
                      <a:pPr indent="0" algn="ctr">
                        <a:lnSpc>
                          <a:spcPct val="100000"/>
                        </a:lnSpc>
                        <a:spcAft>
                          <a:spcPts val="0"/>
                        </a:spcAft>
                      </a:pPr>
                      <a:r>
                        <a:rPr lang="en-US" sz="1800" kern="100" dirty="0">
                          <a:effectLst/>
                          <a:latin typeface="Times New Roman" panose="02020603050405020304"/>
                          <a:ea typeface="宋体" panose="02010600030101010101" pitchFamily="2" charset="-122"/>
                        </a:rPr>
                        <a:t>-b</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输出结果时不显示前导文件名</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72">
                <a:tc>
                  <a:txBody>
                    <a:bodyPr/>
                    <a:lstStyle/>
                    <a:p>
                      <a:pPr indent="0" algn="ctr">
                        <a:lnSpc>
                          <a:spcPct val="100000"/>
                        </a:lnSpc>
                        <a:spcAft>
                          <a:spcPts val="0"/>
                        </a:spcAft>
                      </a:pPr>
                      <a:r>
                        <a:rPr lang="en-US" sz="1800" kern="100" dirty="0">
                          <a:effectLst/>
                          <a:latin typeface="Times New Roman" panose="02020603050405020304"/>
                          <a:ea typeface="宋体" panose="02010600030101010101" pitchFamily="2" charset="-122"/>
                        </a:rPr>
                        <a:t>-f file</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从文件</a:t>
                      </a:r>
                      <a:r>
                        <a:rPr lang="en-US" sz="1800" kern="100">
                          <a:effectLst/>
                          <a:latin typeface="Times New Roman" panose="02020603050405020304"/>
                          <a:ea typeface="宋体" panose="02010600030101010101" pitchFamily="2" charset="-122"/>
                        </a:rPr>
                        <a:t>file</a:t>
                      </a:r>
                      <a:r>
                        <a:rPr lang="zh-CN" sz="1800" kern="100">
                          <a:effectLst/>
                          <a:latin typeface="Times New Roman" panose="02020603050405020304"/>
                          <a:ea typeface="宋体" panose="02010600030101010101" pitchFamily="2" charset="-122"/>
                        </a:rPr>
                        <a:t>中读取要确定类型的文件名</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72">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-i</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显示</a:t>
                      </a:r>
                      <a:r>
                        <a:rPr lang="en-US" sz="1800" kern="100">
                          <a:effectLst/>
                          <a:latin typeface="Times New Roman" panose="02020603050405020304"/>
                          <a:ea typeface="宋体" panose="02010600030101010101" pitchFamily="2" charset="-122"/>
                        </a:rPr>
                        <a:t>MIME</a:t>
                      </a:r>
                      <a:r>
                        <a:rPr lang="zh-CN" sz="1800" kern="100">
                          <a:effectLst/>
                          <a:latin typeface="Times New Roman" panose="02020603050405020304"/>
                          <a:ea typeface="宋体" panose="02010600030101010101" pitchFamily="2" charset="-122"/>
                        </a:rPr>
                        <a:t>类型的输出，而非传统文本</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72">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-L</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跟踪符号链接，显示链接目标的文件类型</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indent="0" algn="ctr">
                        <a:lnSpc>
                          <a:spcPct val="100000"/>
                        </a:lnSpc>
                        <a:spcAft>
                          <a:spcPts val="0"/>
                        </a:spcAft>
                      </a:pPr>
                      <a:r>
                        <a:rPr lang="en-US" sz="1800" kern="100" dirty="0">
                          <a:effectLst/>
                          <a:latin typeface="Times New Roman" panose="02020603050405020304"/>
                          <a:ea typeface="宋体" panose="02010600030101010101" pitchFamily="2" charset="-122"/>
                        </a:rPr>
                        <a:t>-m </a:t>
                      </a:r>
                      <a:r>
                        <a:rPr lang="en-US" sz="1800" kern="100" dirty="0" err="1">
                          <a:effectLst/>
                          <a:latin typeface="Times New Roman" panose="02020603050405020304"/>
                          <a:ea typeface="宋体" panose="02010600030101010101" pitchFamily="2" charset="-122"/>
                        </a:rPr>
                        <a:t>filelist</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指定幻数文件（</a:t>
                      </a:r>
                      <a:r>
                        <a:rPr lang="en-US" sz="1800" kern="100">
                          <a:effectLst/>
                          <a:latin typeface="Times New Roman" panose="02020603050405020304"/>
                          <a:ea typeface="宋体" panose="02010600030101010101" pitchFamily="2" charset="-122"/>
                        </a:rPr>
                        <a:t>filelist</a:t>
                      </a:r>
                      <a:r>
                        <a:rPr lang="zh-CN" sz="1800" kern="100">
                          <a:effectLst/>
                          <a:latin typeface="Times New Roman" panose="02020603050405020304"/>
                          <a:ea typeface="宋体" panose="02010600030101010101" pitchFamily="2" charset="-122"/>
                        </a:rPr>
                        <a:t>），而非默认的</a:t>
                      </a:r>
                      <a:r>
                        <a:rPr lang="en-US" sz="1800" kern="100">
                          <a:effectLst/>
                          <a:latin typeface="Times New Roman" panose="02020603050405020304"/>
                          <a:ea typeface="宋体" panose="02010600030101010101" pitchFamily="2" charset="-122"/>
                        </a:rPr>
                        <a:t>/usr/share/magic</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2103">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-s</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用于对特别文件进行进一步分析，以报告其上文件系统的类型</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72">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-z</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尝试读取压缩文件的内容</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smtClean="0"/>
              <a:t>）</a:t>
            </a:r>
            <a:r>
              <a:rPr lang="en-US" altLang="zh-CN" dirty="0" smtClean="0"/>
              <a:t>file</a:t>
            </a:r>
            <a:r>
              <a:rPr lang="zh-CN" altLang="zh-CN" dirty="0" smtClean="0"/>
              <a:t>示例</a:t>
            </a:r>
            <a:endParaRPr lang="zh-CN" altLang="en-US" dirty="0"/>
          </a:p>
        </p:txBody>
      </p:sp>
      <p:sp>
        <p:nvSpPr>
          <p:cNvPr id="3" name="内容占位符 2"/>
          <p:cNvSpPr>
            <a:spLocks noGrp="1"/>
          </p:cNvSpPr>
          <p:nvPr>
            <p:ph idx="1"/>
          </p:nvPr>
        </p:nvSpPr>
        <p:spPr/>
        <p:txBody>
          <a:bodyPr/>
          <a:lstStyle/>
          <a:p>
            <a:r>
              <a:rPr lang="de-DE" altLang="zh-CN" dirty="0"/>
              <a:t>#</a:t>
            </a:r>
            <a:r>
              <a:rPr lang="zh-CN" altLang="zh-CN" dirty="0"/>
              <a:t>确定文件类型</a:t>
            </a:r>
            <a:endParaRPr lang="zh-CN" altLang="zh-CN" dirty="0"/>
          </a:p>
          <a:p>
            <a:r>
              <a:rPr lang="de-DE" altLang="zh-CN" dirty="0" smtClean="0"/>
              <a:t>#</a:t>
            </a:r>
            <a:r>
              <a:rPr lang="de-DE" altLang="zh-CN" dirty="0"/>
              <a:t>file /bin/bash  /etc/inittab  /lib/libc</a:t>
            </a:r>
            <a:r>
              <a:rPr lang="de-DE" altLang="zh-CN" dirty="0" smtClean="0"/>
              <a:t>.*</a:t>
            </a:r>
            <a:endParaRPr lang="de-DE" altLang="zh-CN" dirty="0" smtClean="0"/>
          </a:p>
          <a:p>
            <a:endParaRPr lang="de-DE" altLang="zh-CN" dirty="0" smtClean="0"/>
          </a:p>
          <a:p>
            <a:r>
              <a:rPr lang="de-DE" altLang="zh-CN" dirty="0"/>
              <a:t>#</a:t>
            </a:r>
            <a:r>
              <a:rPr lang="zh-CN" altLang="zh-CN" dirty="0"/>
              <a:t>确定特别文件及其上的文件系统类型</a:t>
            </a:r>
            <a:endParaRPr lang="zh-CN" altLang="zh-CN" dirty="0"/>
          </a:p>
          <a:p>
            <a:r>
              <a:rPr lang="de-DE" altLang="zh-CN" dirty="0" smtClean="0"/>
              <a:t>#</a:t>
            </a:r>
            <a:r>
              <a:rPr lang="de-DE" altLang="zh-CN" dirty="0"/>
              <a:t>file -s /</a:t>
            </a:r>
            <a:r>
              <a:rPr lang="de-DE" altLang="zh-CN" dirty="0" smtClean="0"/>
              <a:t>dev/sda1</a:t>
            </a:r>
            <a:endParaRPr lang="de-DE" altLang="zh-CN" dirty="0" smtClean="0"/>
          </a:p>
          <a:p>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sz="3600" dirty="0"/>
              <a:t>2</a:t>
            </a:r>
            <a:r>
              <a:rPr lang="zh-CN" altLang="zh-CN" sz="3600" dirty="0"/>
              <a:t>．显示文件或文件系统状态信息（</a:t>
            </a:r>
            <a:r>
              <a:rPr lang="de-DE" altLang="zh-CN" sz="3600" dirty="0"/>
              <a:t>stat</a:t>
            </a:r>
            <a:r>
              <a:rPr lang="zh-CN" altLang="zh-CN" sz="3600" dirty="0" smtClean="0"/>
              <a:t>）</a:t>
            </a:r>
            <a:endParaRPr lang="zh-CN" altLang="en-US" sz="3600" dirty="0"/>
          </a:p>
        </p:txBody>
      </p:sp>
      <p:sp>
        <p:nvSpPr>
          <p:cNvPr id="3" name="内容占位符 2"/>
          <p:cNvSpPr>
            <a:spLocks noGrp="1"/>
          </p:cNvSpPr>
          <p:nvPr>
            <p:ph idx="1"/>
          </p:nvPr>
        </p:nvSpPr>
        <p:spPr/>
        <p:txBody>
          <a:bodyPr/>
          <a:lstStyle/>
          <a:p>
            <a:r>
              <a:rPr lang="en-US" altLang="zh-CN" sz="2800" dirty="0"/>
              <a:t>1</a:t>
            </a:r>
            <a:r>
              <a:rPr lang="zh-CN" altLang="zh-CN" sz="2800" dirty="0"/>
              <a:t>）功能及用法</a:t>
            </a:r>
            <a:endParaRPr lang="zh-CN" altLang="zh-CN" sz="2800" dirty="0"/>
          </a:p>
          <a:p>
            <a:r>
              <a:rPr lang="en-US" altLang="zh-CN" sz="2800" dirty="0" smtClean="0"/>
              <a:t>stat</a:t>
            </a:r>
            <a:r>
              <a:rPr lang="zh-CN" altLang="zh-CN" sz="2800" dirty="0" smtClean="0"/>
              <a:t>用于</a:t>
            </a:r>
            <a:r>
              <a:rPr lang="zh-CN" altLang="zh-CN" sz="2800" dirty="0"/>
              <a:t>显示指定文件的状态信息或其所在文件系统的状态信息—属性信息</a:t>
            </a:r>
            <a:r>
              <a:rPr lang="zh-CN" altLang="zh-CN" sz="2800" dirty="0" smtClean="0"/>
              <a:t>。用法：</a:t>
            </a:r>
            <a:r>
              <a:rPr lang="en-US" altLang="zh-CN" sz="2800" dirty="0"/>
              <a:t> </a:t>
            </a:r>
            <a:endParaRPr lang="zh-CN" altLang="zh-CN" sz="2800" dirty="0"/>
          </a:p>
          <a:p>
            <a:r>
              <a:rPr lang="en-US" altLang="zh-CN" sz="2800" dirty="0" smtClean="0"/>
              <a:t>     stat </a:t>
            </a:r>
            <a:r>
              <a:rPr lang="en-US" altLang="zh-CN" sz="2800" dirty="0"/>
              <a:t>[options] </a:t>
            </a:r>
            <a:r>
              <a:rPr lang="en-US" altLang="zh-CN" sz="2800" dirty="0" smtClean="0"/>
              <a:t>files</a:t>
            </a:r>
            <a:endParaRPr lang="en-US" altLang="zh-CN" sz="2800" dirty="0" smtClean="0"/>
          </a:p>
          <a:p>
            <a:r>
              <a:rPr lang="en-US" altLang="zh-CN" sz="2800" dirty="0"/>
              <a:t>2</a:t>
            </a:r>
            <a:r>
              <a:rPr lang="zh-CN" altLang="zh-CN" sz="2800" dirty="0"/>
              <a:t>）参数及说明</a:t>
            </a:r>
            <a:endParaRPr lang="zh-CN" altLang="zh-CN" sz="2800" dirty="0"/>
          </a:p>
          <a:p>
            <a:pPr lvl="1"/>
            <a:r>
              <a:rPr lang="en-US" altLang="zh-CN" sz="2400" dirty="0"/>
              <a:t>-</a:t>
            </a:r>
            <a:r>
              <a:rPr lang="en-US" altLang="zh-CN" sz="2400" dirty="0" smtClean="0"/>
              <a:t>f</a:t>
            </a:r>
            <a:r>
              <a:rPr lang="zh-CN" altLang="en-US" sz="2400" dirty="0" smtClean="0"/>
              <a:t>：显示文件</a:t>
            </a:r>
            <a:r>
              <a:rPr lang="zh-CN" altLang="en-US" sz="2400" dirty="0"/>
              <a:t>所在文件系统的</a:t>
            </a:r>
            <a:r>
              <a:rPr lang="zh-CN" altLang="en-US" sz="2400" dirty="0" smtClean="0"/>
              <a:t>信息   </a:t>
            </a:r>
            <a:r>
              <a:rPr lang="en-US" altLang="zh-CN" sz="2400" dirty="0" smtClean="0"/>
              <a:t>-</a:t>
            </a:r>
            <a:r>
              <a:rPr lang="en-US" altLang="zh-CN" sz="2400" dirty="0"/>
              <a:t>t</a:t>
            </a:r>
            <a:r>
              <a:rPr lang="zh-CN" altLang="en-US" sz="2400" dirty="0"/>
              <a:t>：精简模式</a:t>
            </a:r>
            <a:endParaRPr lang="zh-CN" altLang="en-US" sz="2400" dirty="0"/>
          </a:p>
          <a:p>
            <a:pPr lvl="1"/>
            <a:r>
              <a:rPr lang="en-US" altLang="zh-CN" sz="2400" dirty="0" smtClean="0"/>
              <a:t>-L</a:t>
            </a:r>
            <a:r>
              <a:rPr lang="zh-CN" altLang="en-US" sz="2400" dirty="0" smtClean="0"/>
              <a:t>：跟踪</a:t>
            </a:r>
            <a:r>
              <a:rPr lang="zh-CN" altLang="en-US" sz="2400" dirty="0"/>
              <a:t>符号</a:t>
            </a:r>
            <a:r>
              <a:rPr lang="zh-CN" altLang="en-US" sz="2400" dirty="0" smtClean="0"/>
              <a:t>链接</a:t>
            </a:r>
            <a:r>
              <a:rPr lang="en-US" altLang="zh-CN" sz="2400" dirty="0" smtClean="0"/>
              <a:t>	-</a:t>
            </a:r>
            <a:r>
              <a:rPr lang="en-US" altLang="zh-CN" sz="2400" dirty="0" err="1" smtClean="0"/>
              <a:t>cFORMAT</a:t>
            </a:r>
            <a:r>
              <a:rPr lang="zh-CN" altLang="en-US" sz="2400" dirty="0" smtClean="0"/>
              <a:t>：指定显示格式</a:t>
            </a:r>
            <a:endParaRPr lang="en-US" altLang="zh-CN" sz="2400" dirty="0"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zh-CN" altLang="zh-CN" dirty="0" smtClean="0"/>
              <a:t>示例</a:t>
            </a:r>
            <a:endParaRPr lang="zh-CN" altLang="en-US" dirty="0"/>
          </a:p>
        </p:txBody>
      </p:sp>
      <p:sp>
        <p:nvSpPr>
          <p:cNvPr id="3" name="内容占位符 2"/>
          <p:cNvSpPr>
            <a:spLocks noGrp="1"/>
          </p:cNvSpPr>
          <p:nvPr>
            <p:ph idx="1"/>
          </p:nvPr>
        </p:nvSpPr>
        <p:spPr/>
        <p:txBody>
          <a:bodyPr/>
          <a:lstStyle/>
          <a:p>
            <a:r>
              <a:rPr lang="en-US" altLang="zh-CN" sz="2400" dirty="0" smtClean="0"/>
              <a:t>#</a:t>
            </a:r>
            <a:r>
              <a:rPr lang="en-US" altLang="zh-CN" sz="2400" dirty="0"/>
              <a:t>stat /</a:t>
            </a:r>
            <a:r>
              <a:rPr lang="en-US" altLang="zh-CN" sz="2400" dirty="0" err="1"/>
              <a:t>usr</a:t>
            </a:r>
            <a:r>
              <a:rPr lang="en-US" altLang="zh-CN" sz="2400" dirty="0"/>
              <a:t>/bin/</a:t>
            </a:r>
            <a:r>
              <a:rPr lang="en-US" altLang="zh-CN" sz="2400" dirty="0" err="1"/>
              <a:t>wc</a:t>
            </a:r>
            <a:r>
              <a:rPr lang="en-US" altLang="zh-CN" sz="2400" dirty="0"/>
              <a:t>	</a:t>
            </a:r>
            <a:r>
              <a:rPr lang="en-US" altLang="zh-CN" sz="2400" dirty="0" smtClean="0"/>
              <a:t> #</a:t>
            </a:r>
            <a:r>
              <a:rPr lang="zh-CN" altLang="zh-CN" sz="2400" dirty="0" smtClean="0"/>
              <a:t>显示文件的</a:t>
            </a:r>
            <a:r>
              <a:rPr lang="zh-CN" altLang="zh-CN" sz="2400" dirty="0"/>
              <a:t>状态信息</a:t>
            </a:r>
            <a:endParaRPr lang="zh-CN" altLang="zh-CN" sz="2400" dirty="0"/>
          </a:p>
          <a:p>
            <a:r>
              <a:rPr lang="en-US" altLang="zh-CN" sz="2400" dirty="0"/>
              <a:t>#stat -f /</a:t>
            </a:r>
            <a:r>
              <a:rPr lang="en-US" altLang="zh-CN" sz="2400" dirty="0" err="1" smtClean="0"/>
              <a:t>usr</a:t>
            </a:r>
            <a:r>
              <a:rPr lang="en-US" altLang="zh-CN" sz="2400" dirty="0" smtClean="0"/>
              <a:t>/bin/</a:t>
            </a:r>
            <a:r>
              <a:rPr lang="en-US" altLang="zh-CN" sz="2400" dirty="0" err="1" smtClean="0"/>
              <a:t>wc</a:t>
            </a:r>
            <a:r>
              <a:rPr lang="en-US" altLang="zh-CN" sz="2400" dirty="0" smtClean="0"/>
              <a:t>  #</a:t>
            </a:r>
            <a:r>
              <a:rPr lang="zh-CN" altLang="zh-CN" sz="2400" dirty="0" smtClean="0"/>
              <a:t>显示文件所在</a:t>
            </a:r>
            <a:r>
              <a:rPr lang="zh-CN" altLang="zh-CN" sz="2400" dirty="0"/>
              <a:t>文件系统的状态信息</a:t>
            </a:r>
            <a:endParaRPr lang="zh-CN" altLang="zh-CN" sz="2400" dirty="0"/>
          </a:p>
          <a:p>
            <a:r>
              <a:rPr lang="en-US" altLang="zh-CN" sz="2400" dirty="0" smtClean="0"/>
              <a:t>#</a:t>
            </a:r>
            <a:r>
              <a:rPr lang="en-US" altLang="zh-CN" sz="2400" dirty="0"/>
              <a:t>stat -L /</a:t>
            </a:r>
            <a:r>
              <a:rPr lang="en-US" altLang="zh-CN" sz="2400" dirty="0" err="1" smtClean="0"/>
              <a:t>dev</a:t>
            </a:r>
            <a:r>
              <a:rPr lang="en-US" altLang="zh-CN" sz="2400" dirty="0" smtClean="0"/>
              <a:t>/</a:t>
            </a:r>
            <a:r>
              <a:rPr lang="en-US" altLang="zh-CN" sz="2400" dirty="0" err="1" smtClean="0"/>
              <a:t>cdrom</a:t>
            </a:r>
            <a:r>
              <a:rPr lang="en-US" altLang="zh-CN" sz="2400" dirty="0" smtClean="0"/>
              <a:t> #</a:t>
            </a:r>
            <a:r>
              <a:rPr lang="zh-CN" altLang="zh-CN" sz="2400" dirty="0" smtClean="0"/>
              <a:t>显示文件</a:t>
            </a:r>
            <a:r>
              <a:rPr lang="zh-CN" altLang="en-US" sz="2400" dirty="0" smtClean="0"/>
              <a:t>的</a:t>
            </a:r>
            <a:r>
              <a:rPr lang="zh-CN" altLang="zh-CN" sz="2400" dirty="0" smtClean="0"/>
              <a:t>链接</a:t>
            </a:r>
            <a:r>
              <a:rPr lang="zh-CN" altLang="zh-CN" sz="2400" dirty="0"/>
              <a:t>文件状态信息</a:t>
            </a:r>
            <a:endParaRPr lang="zh-CN" altLang="zh-CN" sz="2400" dirty="0"/>
          </a:p>
          <a:p>
            <a:r>
              <a:rPr lang="en-US" altLang="zh-CN" sz="2400" dirty="0"/>
              <a:t>#stat -</a:t>
            </a:r>
            <a:r>
              <a:rPr lang="en-US" altLang="zh-CN" sz="2400" dirty="0" err="1"/>
              <a:t>c"%A</a:t>
            </a:r>
            <a:r>
              <a:rPr lang="en-US" altLang="zh-CN" sz="2400" dirty="0"/>
              <a:t>/%a %h %s" /</a:t>
            </a:r>
            <a:r>
              <a:rPr lang="en-US" altLang="zh-CN" sz="2400" dirty="0" err="1"/>
              <a:t>etc</a:t>
            </a:r>
            <a:r>
              <a:rPr lang="en-US" altLang="zh-CN" sz="2400" dirty="0"/>
              <a:t>/hosts	</a:t>
            </a:r>
            <a:r>
              <a:rPr lang="en-US" altLang="zh-CN" sz="2400" dirty="0" smtClean="0"/>
              <a:t>#</a:t>
            </a:r>
            <a:r>
              <a:rPr lang="zh-CN" altLang="zh-CN" sz="2400" dirty="0" smtClean="0"/>
              <a:t>显示的</a:t>
            </a:r>
            <a:r>
              <a:rPr lang="zh-CN" altLang="zh-CN" sz="2400" dirty="0"/>
              <a:t>权限、链接数和</a:t>
            </a:r>
            <a:r>
              <a:rPr lang="zh-CN" altLang="zh-CN" sz="2400" dirty="0" smtClean="0"/>
              <a:t>长度</a:t>
            </a:r>
            <a:endParaRPr lang="zh-CN" altLang="en-US" sz="24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a:t>
            </a:r>
            <a:r>
              <a:rPr lang="zh-CN" altLang="en-US" dirty="0" smtClean="0"/>
              <a:t>文件属性说明</a:t>
            </a:r>
            <a:endParaRPr lang="zh-CN" altLang="en-US" dirty="0"/>
          </a:p>
        </p:txBody>
      </p:sp>
      <p:sp>
        <p:nvSpPr>
          <p:cNvPr id="3" name="内容占位符 2"/>
          <p:cNvSpPr>
            <a:spLocks noGrp="1"/>
          </p:cNvSpPr>
          <p:nvPr>
            <p:ph idx="1"/>
          </p:nvPr>
        </p:nvSpPr>
        <p:spPr/>
        <p:txBody>
          <a:bodyPr/>
          <a:lstStyle/>
          <a:p>
            <a:r>
              <a:rPr lang="de-DE" altLang="zh-CN" sz="2000" dirty="0" smtClean="0"/>
              <a:t>stat</a:t>
            </a:r>
            <a:r>
              <a:rPr lang="zh-CN" altLang="en-US" sz="2000" dirty="0" smtClean="0"/>
              <a:t>的输出几乎包含</a:t>
            </a:r>
            <a:r>
              <a:rPr lang="zh-CN" altLang="zh-CN" sz="2000" dirty="0" smtClean="0"/>
              <a:t>文件</a:t>
            </a:r>
            <a:r>
              <a:rPr lang="zh-CN" altLang="zh-CN" sz="2000" dirty="0"/>
              <a:t>的全部属性。</a:t>
            </a:r>
            <a:r>
              <a:rPr lang="zh-CN" altLang="zh-CN" sz="2000" dirty="0" smtClean="0"/>
              <a:t>其中</a:t>
            </a:r>
            <a:endParaRPr lang="en-US" altLang="zh-CN" sz="2000" dirty="0" smtClean="0"/>
          </a:p>
          <a:p>
            <a:r>
              <a:rPr lang="zh-CN" altLang="zh-CN" sz="2000" dirty="0" smtClean="0"/>
              <a:t>“</a:t>
            </a:r>
            <a:r>
              <a:rPr lang="en-US" altLang="zh-CN" sz="2000" dirty="0" smtClean="0"/>
              <a:t>File</a:t>
            </a:r>
            <a:r>
              <a:rPr lang="zh-CN" altLang="zh-CN" sz="2000" dirty="0" smtClean="0"/>
              <a:t>”</a:t>
            </a:r>
            <a:r>
              <a:rPr lang="zh-CN" altLang="en-US" sz="2000" dirty="0" smtClean="0"/>
              <a:t>：</a:t>
            </a:r>
            <a:r>
              <a:rPr lang="zh-CN" altLang="zh-CN" sz="2000" dirty="0" smtClean="0"/>
              <a:t>为</a:t>
            </a:r>
            <a:r>
              <a:rPr lang="zh-CN" altLang="zh-CN" sz="2000" dirty="0"/>
              <a:t>文件名</a:t>
            </a:r>
            <a:r>
              <a:rPr lang="zh-CN" altLang="zh-CN" sz="2000" dirty="0" smtClean="0"/>
              <a:t>；</a:t>
            </a:r>
            <a:endParaRPr lang="en-US" altLang="zh-CN" sz="2000" dirty="0" smtClean="0"/>
          </a:p>
          <a:p>
            <a:r>
              <a:rPr lang="zh-CN" altLang="zh-CN" sz="2000" dirty="0" smtClean="0"/>
              <a:t>“</a:t>
            </a:r>
            <a:r>
              <a:rPr lang="en-US" altLang="zh-CN" sz="2000" dirty="0"/>
              <a:t>Size</a:t>
            </a:r>
            <a:r>
              <a:rPr lang="zh-CN" altLang="zh-CN" sz="2000" dirty="0" smtClean="0"/>
              <a:t>”</a:t>
            </a:r>
            <a:r>
              <a:rPr lang="zh-CN" altLang="en-US" sz="2000" dirty="0" smtClean="0"/>
              <a:t>：</a:t>
            </a:r>
            <a:r>
              <a:rPr lang="zh-CN" altLang="zh-CN" sz="2000" dirty="0" smtClean="0"/>
              <a:t>为</a:t>
            </a:r>
            <a:r>
              <a:rPr lang="zh-CN" altLang="zh-CN" sz="2000" dirty="0"/>
              <a:t>文件大小</a:t>
            </a:r>
            <a:r>
              <a:rPr lang="zh-CN" altLang="zh-CN" sz="2000" dirty="0" smtClean="0"/>
              <a:t>；</a:t>
            </a:r>
            <a:endParaRPr lang="en-US" altLang="zh-CN" sz="2000" dirty="0" smtClean="0"/>
          </a:p>
          <a:p>
            <a:r>
              <a:rPr lang="zh-CN" altLang="zh-CN" sz="2000" dirty="0" smtClean="0"/>
              <a:t>“</a:t>
            </a:r>
            <a:r>
              <a:rPr lang="en-US" altLang="zh-CN" sz="2000" dirty="0"/>
              <a:t>Blocks</a:t>
            </a:r>
            <a:r>
              <a:rPr lang="zh-CN" altLang="zh-CN" sz="2000" dirty="0"/>
              <a:t>”为文件所占</a:t>
            </a:r>
            <a:r>
              <a:rPr lang="en-US" altLang="zh-CN" sz="2000" dirty="0"/>
              <a:t>512</a:t>
            </a:r>
            <a:r>
              <a:rPr lang="zh-CN" altLang="zh-CN" sz="2000" dirty="0"/>
              <a:t>字节的块数</a:t>
            </a:r>
            <a:r>
              <a:rPr lang="zh-CN" altLang="zh-CN" sz="2000" dirty="0" smtClean="0"/>
              <a:t>；</a:t>
            </a:r>
            <a:endParaRPr lang="en-US" altLang="zh-CN" sz="2000" dirty="0" smtClean="0"/>
          </a:p>
          <a:p>
            <a:r>
              <a:rPr lang="zh-CN" altLang="zh-CN" sz="2000" dirty="0" smtClean="0"/>
              <a:t>“</a:t>
            </a:r>
            <a:r>
              <a:rPr lang="en-US" altLang="zh-CN" sz="2000" dirty="0"/>
              <a:t>IO Block</a:t>
            </a:r>
            <a:r>
              <a:rPr lang="zh-CN" altLang="zh-CN" sz="2000" dirty="0" smtClean="0"/>
              <a:t>”</a:t>
            </a:r>
            <a:r>
              <a:rPr lang="zh-CN" altLang="en-US" sz="2000" dirty="0" smtClean="0"/>
              <a:t>：</a:t>
            </a:r>
            <a:r>
              <a:rPr lang="zh-CN" altLang="zh-CN" sz="2000" dirty="0" smtClean="0"/>
              <a:t>为</a:t>
            </a:r>
            <a:r>
              <a:rPr lang="zh-CN" altLang="zh-CN" sz="2000" dirty="0"/>
              <a:t>文件系统</a:t>
            </a:r>
            <a:r>
              <a:rPr lang="en-US" altLang="zh-CN" sz="2000" dirty="0"/>
              <a:t>I/O</a:t>
            </a:r>
            <a:r>
              <a:rPr lang="zh-CN" altLang="zh-CN" sz="2000" dirty="0"/>
              <a:t>块大小</a:t>
            </a:r>
            <a:r>
              <a:rPr lang="zh-CN" altLang="zh-CN" sz="2000" dirty="0" smtClean="0"/>
              <a:t>；</a:t>
            </a:r>
            <a:endParaRPr lang="en-US" altLang="zh-CN" sz="2000" dirty="0" smtClean="0"/>
          </a:p>
          <a:p>
            <a:r>
              <a:rPr lang="zh-CN" altLang="zh-CN" sz="2000" dirty="0" smtClean="0"/>
              <a:t>“</a:t>
            </a:r>
            <a:r>
              <a:rPr lang="en-US" altLang="zh-CN" sz="2000" dirty="0"/>
              <a:t>regular file</a:t>
            </a:r>
            <a:r>
              <a:rPr lang="zh-CN" altLang="zh-CN" sz="2000" dirty="0" smtClean="0"/>
              <a:t>”</a:t>
            </a:r>
            <a:r>
              <a:rPr lang="zh-CN" altLang="en-US" sz="2000" dirty="0" smtClean="0"/>
              <a:t>：</a:t>
            </a:r>
            <a:r>
              <a:rPr lang="zh-CN" altLang="zh-CN" sz="2000" dirty="0" smtClean="0"/>
              <a:t>表明</a:t>
            </a:r>
            <a:r>
              <a:rPr lang="zh-CN" altLang="zh-CN" sz="2000" dirty="0"/>
              <a:t>这是一个普通文件（“</a:t>
            </a:r>
            <a:r>
              <a:rPr lang="en-US" altLang="zh-CN" sz="2000" dirty="0"/>
              <a:t>block special file”</a:t>
            </a:r>
            <a:r>
              <a:rPr lang="zh-CN" altLang="zh-CN" sz="2000" dirty="0"/>
              <a:t>：块</a:t>
            </a:r>
            <a:r>
              <a:rPr lang="zh-CN" altLang="zh-CN" sz="2000" dirty="0" smtClean="0"/>
              <a:t>设备；</a:t>
            </a:r>
            <a:r>
              <a:rPr lang="zh-CN" altLang="zh-CN" sz="2000" dirty="0"/>
              <a:t>“</a:t>
            </a:r>
            <a:r>
              <a:rPr lang="en-US" altLang="zh-CN" sz="2000" dirty="0"/>
              <a:t>character special file</a:t>
            </a:r>
            <a:r>
              <a:rPr lang="zh-CN" altLang="zh-CN" sz="2000" dirty="0"/>
              <a:t>”：字符</a:t>
            </a:r>
            <a:r>
              <a:rPr lang="zh-CN" altLang="zh-CN" sz="2000" dirty="0" smtClean="0"/>
              <a:t>设备；</a:t>
            </a:r>
            <a:r>
              <a:rPr lang="zh-CN" altLang="zh-CN" sz="2000" dirty="0"/>
              <a:t>“</a:t>
            </a:r>
            <a:r>
              <a:rPr lang="en-US" altLang="zh-CN" sz="2000" dirty="0" err="1"/>
              <a:t>fifo</a:t>
            </a:r>
            <a:r>
              <a:rPr lang="zh-CN" altLang="zh-CN" sz="2000" dirty="0"/>
              <a:t>”</a:t>
            </a:r>
            <a:r>
              <a:rPr lang="zh-CN" altLang="zh-CN" sz="2000" dirty="0" smtClean="0"/>
              <a:t>：管道设备；</a:t>
            </a:r>
            <a:r>
              <a:rPr lang="zh-CN" altLang="zh-CN" sz="2000" dirty="0"/>
              <a:t>“</a:t>
            </a:r>
            <a:r>
              <a:rPr lang="en-US" altLang="zh-CN" sz="2000" dirty="0"/>
              <a:t>directory</a:t>
            </a:r>
            <a:r>
              <a:rPr lang="zh-CN" altLang="zh-CN" sz="2000" dirty="0"/>
              <a:t>”：</a:t>
            </a:r>
            <a:r>
              <a:rPr lang="zh-CN" altLang="zh-CN" sz="2000" dirty="0" smtClean="0"/>
              <a:t>目录）；</a:t>
            </a:r>
            <a:endParaRPr lang="zh-CN" altLang="zh-CN" sz="2000"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文件属性说明</a:t>
            </a:r>
            <a:r>
              <a:rPr lang="zh-CN" altLang="en-US" dirty="0" smtClean="0"/>
              <a:t>（续）</a:t>
            </a:r>
            <a:endParaRPr lang="zh-CN" altLang="en-US" dirty="0"/>
          </a:p>
        </p:txBody>
      </p:sp>
      <p:sp>
        <p:nvSpPr>
          <p:cNvPr id="3" name="内容占位符 2"/>
          <p:cNvSpPr>
            <a:spLocks noGrp="1"/>
          </p:cNvSpPr>
          <p:nvPr>
            <p:ph idx="1"/>
          </p:nvPr>
        </p:nvSpPr>
        <p:spPr>
          <a:xfrm>
            <a:off x="755015" y="1346835"/>
            <a:ext cx="7839710" cy="3294380"/>
          </a:xfrm>
        </p:spPr>
        <p:txBody>
          <a:bodyPr/>
          <a:lstStyle/>
          <a:p>
            <a:r>
              <a:rPr lang="zh-CN" altLang="zh-CN" sz="2000" dirty="0" smtClean="0"/>
              <a:t>“</a:t>
            </a:r>
            <a:r>
              <a:rPr lang="en-US" altLang="zh-CN" sz="2000" dirty="0" smtClean="0"/>
              <a:t>Device</a:t>
            </a:r>
            <a:r>
              <a:rPr lang="zh-CN" altLang="zh-CN" sz="2000" dirty="0" smtClean="0"/>
              <a:t>”</a:t>
            </a:r>
            <a:r>
              <a:rPr lang="zh-CN" altLang="en-US" sz="2000" dirty="0" smtClean="0"/>
              <a:t>：</a:t>
            </a:r>
            <a:r>
              <a:rPr lang="zh-CN" altLang="zh-CN" sz="2000" dirty="0" smtClean="0"/>
              <a:t>文件所在设备</a:t>
            </a:r>
            <a:r>
              <a:rPr lang="en-US" altLang="zh-CN" sz="2000" dirty="0" smtClean="0"/>
              <a:t>ID</a:t>
            </a:r>
            <a:r>
              <a:rPr lang="zh-CN" altLang="zh-CN" sz="2000" dirty="0" smtClean="0"/>
              <a:t>；</a:t>
            </a:r>
            <a:endParaRPr lang="en-US" altLang="zh-CN" sz="2000" dirty="0" smtClean="0"/>
          </a:p>
          <a:p>
            <a:r>
              <a:rPr lang="zh-CN" altLang="zh-CN" sz="2000" dirty="0" smtClean="0"/>
              <a:t>“</a:t>
            </a:r>
            <a:r>
              <a:rPr lang="en-US" altLang="zh-CN" sz="2000" dirty="0" err="1" smtClean="0"/>
              <a:t>Inode</a:t>
            </a:r>
            <a:r>
              <a:rPr lang="zh-CN" altLang="zh-CN" sz="2000" dirty="0" smtClean="0"/>
              <a:t>”</a:t>
            </a:r>
            <a:r>
              <a:rPr lang="zh-CN" altLang="en-US" sz="2000" dirty="0" smtClean="0"/>
              <a:t>：</a:t>
            </a:r>
            <a:r>
              <a:rPr lang="zh-CN" altLang="zh-CN" sz="2000" dirty="0" smtClean="0"/>
              <a:t>为</a:t>
            </a:r>
            <a:r>
              <a:rPr lang="en-US" altLang="zh-CN" sz="2000" dirty="0" smtClean="0"/>
              <a:t>I</a:t>
            </a:r>
            <a:r>
              <a:rPr lang="zh-CN" altLang="zh-CN" sz="2000" dirty="0" smtClean="0"/>
              <a:t>节点号；</a:t>
            </a:r>
            <a:endParaRPr lang="en-US" altLang="zh-CN" sz="2000" dirty="0" smtClean="0"/>
          </a:p>
          <a:p>
            <a:r>
              <a:rPr lang="zh-CN" altLang="zh-CN" sz="2000" dirty="0" smtClean="0"/>
              <a:t>“</a:t>
            </a:r>
            <a:r>
              <a:rPr lang="en-US" altLang="zh-CN" sz="2000" dirty="0" smtClean="0"/>
              <a:t>Links</a:t>
            </a:r>
            <a:r>
              <a:rPr lang="zh-CN" altLang="zh-CN" sz="2000" dirty="0" smtClean="0"/>
              <a:t>”</a:t>
            </a:r>
            <a:r>
              <a:rPr lang="zh-CN" altLang="en-US" sz="2000" dirty="0" smtClean="0"/>
              <a:t>：</a:t>
            </a:r>
            <a:r>
              <a:rPr lang="zh-CN" altLang="zh-CN" sz="2000" dirty="0" smtClean="0"/>
              <a:t>为硬链接数；</a:t>
            </a:r>
            <a:endParaRPr lang="en-US" altLang="zh-CN" sz="2000" dirty="0" smtClean="0"/>
          </a:p>
          <a:p>
            <a:r>
              <a:rPr lang="zh-CN" altLang="zh-CN" sz="2000" dirty="0" smtClean="0"/>
              <a:t>“</a:t>
            </a:r>
            <a:r>
              <a:rPr lang="en-US" altLang="zh-CN" sz="2000" dirty="0" smtClean="0"/>
              <a:t>Access</a:t>
            </a:r>
            <a:r>
              <a:rPr lang="zh-CN" altLang="zh-CN" sz="2000" dirty="0" smtClean="0"/>
              <a:t>”</a:t>
            </a:r>
            <a:r>
              <a:rPr lang="zh-CN" altLang="en-US" sz="2000" dirty="0" smtClean="0"/>
              <a:t>：</a:t>
            </a:r>
            <a:r>
              <a:rPr lang="zh-CN" altLang="zh-CN" sz="2000" dirty="0" smtClean="0"/>
              <a:t>为文件访问权限；</a:t>
            </a:r>
            <a:endParaRPr lang="en-US" altLang="zh-CN" sz="2000" dirty="0" smtClean="0"/>
          </a:p>
          <a:p>
            <a:r>
              <a:rPr lang="zh-CN" altLang="zh-CN" sz="2000" dirty="0" smtClean="0"/>
              <a:t>“</a:t>
            </a:r>
            <a:r>
              <a:rPr lang="en-US" altLang="zh-CN" sz="2000" dirty="0" err="1" smtClean="0"/>
              <a:t>Uid</a:t>
            </a:r>
            <a:r>
              <a:rPr lang="zh-CN" altLang="zh-CN" sz="2000" dirty="0" smtClean="0"/>
              <a:t>”</a:t>
            </a:r>
            <a:r>
              <a:rPr lang="zh-CN" altLang="en-US" sz="2000" dirty="0" smtClean="0"/>
              <a:t>：</a:t>
            </a:r>
            <a:r>
              <a:rPr lang="zh-CN" altLang="zh-CN" sz="2000" dirty="0" smtClean="0"/>
              <a:t>为用户标识；</a:t>
            </a:r>
            <a:endParaRPr lang="en-US" altLang="zh-CN" sz="2000" dirty="0" smtClean="0"/>
          </a:p>
          <a:p>
            <a:r>
              <a:rPr lang="zh-CN" altLang="zh-CN" sz="2000" dirty="0" smtClean="0"/>
              <a:t>“</a:t>
            </a:r>
            <a:r>
              <a:rPr lang="en-US" altLang="zh-CN" sz="2000" dirty="0" err="1" smtClean="0"/>
              <a:t>Gid</a:t>
            </a:r>
            <a:r>
              <a:rPr lang="zh-CN" altLang="zh-CN" sz="2000" dirty="0" smtClean="0"/>
              <a:t>”</a:t>
            </a:r>
            <a:r>
              <a:rPr lang="zh-CN" altLang="en-US" sz="2000" dirty="0" smtClean="0"/>
              <a:t>：</a:t>
            </a:r>
            <a:r>
              <a:rPr lang="zh-CN" altLang="zh-CN" sz="2000" dirty="0" smtClean="0"/>
              <a:t>为组标识；</a:t>
            </a:r>
            <a:endParaRPr lang="en-US" altLang="zh-CN" sz="2000" dirty="0" smtClean="0"/>
          </a:p>
          <a:p>
            <a:r>
              <a:rPr lang="zh-CN" altLang="zh-CN" sz="2000" dirty="0" smtClean="0"/>
              <a:t>“</a:t>
            </a:r>
            <a:r>
              <a:rPr lang="en-US" altLang="zh-CN" sz="2000" dirty="0" smtClean="0"/>
              <a:t>Context</a:t>
            </a:r>
            <a:r>
              <a:rPr lang="zh-CN" altLang="zh-CN" sz="2000" dirty="0" smtClean="0"/>
              <a:t>”</a:t>
            </a:r>
            <a:r>
              <a:rPr lang="zh-CN" altLang="en-US" sz="2000" dirty="0" smtClean="0"/>
              <a:t>：</a:t>
            </a:r>
            <a:r>
              <a:rPr lang="zh-CN" altLang="zh-CN" sz="2000" dirty="0" smtClean="0"/>
              <a:t>为</a:t>
            </a:r>
            <a:r>
              <a:rPr lang="en-US" altLang="zh-CN" sz="2000" dirty="0" err="1" smtClean="0"/>
              <a:t>SELinux</a:t>
            </a:r>
            <a:r>
              <a:rPr lang="zh-CN" altLang="zh-CN" sz="2000" dirty="0" smtClean="0"/>
              <a:t>上下文；</a:t>
            </a:r>
            <a:endParaRPr lang="en-US" altLang="zh-CN" sz="2000" dirty="0" smtClean="0"/>
          </a:p>
          <a:p>
            <a:r>
              <a:rPr lang="zh-CN" altLang="zh-CN" sz="2000" dirty="0" smtClean="0"/>
              <a:t>“</a:t>
            </a:r>
            <a:r>
              <a:rPr lang="en-US" altLang="zh-CN" sz="2000" dirty="0" smtClean="0"/>
              <a:t>Access</a:t>
            </a:r>
            <a:r>
              <a:rPr lang="zh-CN" altLang="zh-CN" sz="2000" dirty="0" smtClean="0"/>
              <a:t>”</a:t>
            </a:r>
            <a:r>
              <a:rPr lang="zh-CN" altLang="en-US" sz="2000" dirty="0" smtClean="0"/>
              <a:t>、</a:t>
            </a:r>
            <a:r>
              <a:rPr lang="zh-CN" altLang="zh-CN" sz="2000" dirty="0" smtClean="0"/>
              <a:t>“</a:t>
            </a:r>
            <a:r>
              <a:rPr lang="en-US" altLang="zh-CN" sz="2000" dirty="0" smtClean="0"/>
              <a:t>Modify</a:t>
            </a:r>
            <a:r>
              <a:rPr lang="zh-CN" altLang="zh-CN" sz="2000" dirty="0" smtClean="0"/>
              <a:t>”</a:t>
            </a:r>
            <a:r>
              <a:rPr lang="zh-CN" altLang="en-US" sz="2000" dirty="0" smtClean="0"/>
              <a:t>、</a:t>
            </a:r>
            <a:r>
              <a:rPr lang="zh-CN" altLang="zh-CN" sz="2000" dirty="0" smtClean="0"/>
              <a:t>“</a:t>
            </a:r>
            <a:r>
              <a:rPr lang="en-US" altLang="zh-CN" sz="2000" dirty="0" smtClean="0"/>
              <a:t>Change</a:t>
            </a:r>
            <a:r>
              <a:rPr lang="zh-CN" altLang="zh-CN" sz="2000" dirty="0" smtClean="0"/>
              <a:t>”</a:t>
            </a:r>
            <a:r>
              <a:rPr lang="zh-CN" altLang="en-US" sz="2000" dirty="0" smtClean="0"/>
              <a:t>分别</a:t>
            </a:r>
            <a:r>
              <a:rPr lang="zh-CN" altLang="zh-CN" sz="2000" dirty="0" smtClean="0"/>
              <a:t>为</a:t>
            </a:r>
            <a:r>
              <a:rPr lang="zh-CN" altLang="zh-CN" sz="2000" dirty="0"/>
              <a:t>访问</a:t>
            </a:r>
            <a:r>
              <a:rPr lang="zh-CN" altLang="zh-CN" sz="2000" dirty="0" smtClean="0"/>
              <a:t>时间</a:t>
            </a:r>
            <a:r>
              <a:rPr lang="zh-CN" altLang="en-US" sz="2000" dirty="0" smtClean="0"/>
              <a:t>、</a:t>
            </a:r>
            <a:r>
              <a:rPr lang="zh-CN" altLang="zh-CN" sz="2000" dirty="0" smtClean="0"/>
              <a:t>修改时间</a:t>
            </a:r>
            <a:r>
              <a:rPr lang="zh-CN" altLang="en-US" sz="2000" dirty="0" smtClean="0"/>
              <a:t>和</a:t>
            </a:r>
            <a:r>
              <a:rPr lang="zh-CN" altLang="zh-CN" sz="2000" dirty="0" smtClean="0"/>
              <a:t>属性修改时间。</a:t>
            </a:r>
            <a:endParaRPr lang="zh-CN" altLang="zh-CN" sz="20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3200" dirty="0"/>
              <a:t>3．修改文件存取时间或创建空文件（touch）</a:t>
            </a:r>
            <a:endParaRPr sz="3200" dirty="0"/>
          </a:p>
        </p:txBody>
      </p:sp>
      <p:sp>
        <p:nvSpPr>
          <p:cNvPr id="3" name="内容占位符 2"/>
          <p:cNvSpPr>
            <a:spLocks noGrp="1"/>
          </p:cNvSpPr>
          <p:nvPr>
            <p:ph idx="1"/>
          </p:nvPr>
        </p:nvSpPr>
        <p:spPr/>
        <p:txBody>
          <a:bodyPr/>
          <a:lstStyle/>
          <a:p>
            <a:r>
              <a:rPr lang="en-US" altLang="zh-CN" sz="2400" dirty="0"/>
              <a:t>1</a:t>
            </a:r>
            <a:r>
              <a:rPr lang="zh-CN" altLang="zh-CN" sz="2400" dirty="0"/>
              <a:t>）功能及用法</a:t>
            </a:r>
            <a:endParaRPr lang="zh-CN" altLang="zh-CN" sz="2400" dirty="0"/>
          </a:p>
          <a:p>
            <a:r>
              <a:rPr lang="en-US" altLang="zh-CN" sz="2400" dirty="0" smtClean="0"/>
              <a:t>touch</a:t>
            </a:r>
            <a:r>
              <a:rPr lang="zh-CN" altLang="zh-CN" sz="2400" dirty="0" smtClean="0"/>
              <a:t>的</a:t>
            </a:r>
            <a:r>
              <a:rPr lang="zh-CN" altLang="zh-CN" sz="2400" dirty="0"/>
              <a:t>功能</a:t>
            </a:r>
            <a:r>
              <a:rPr lang="zh-CN" altLang="zh-CN" sz="2400" dirty="0" smtClean="0"/>
              <a:t>有</a:t>
            </a:r>
            <a:r>
              <a:rPr lang="zh-CN" altLang="en-US" sz="2400" dirty="0" smtClean="0"/>
              <a:t>二</a:t>
            </a:r>
            <a:r>
              <a:rPr lang="zh-CN" altLang="zh-CN" sz="2400" dirty="0" smtClean="0"/>
              <a:t>：</a:t>
            </a:r>
            <a:r>
              <a:rPr lang="zh-CN" altLang="zh-CN" sz="2400" dirty="0"/>
              <a:t>一是建立空文件；二是更新文件的存取时间。默认时，将</a:t>
            </a:r>
            <a:r>
              <a:rPr lang="zh-CN" altLang="zh-CN" sz="2400" dirty="0" smtClean="0"/>
              <a:t>文件的</a:t>
            </a:r>
            <a:r>
              <a:rPr lang="en-US" altLang="zh-CN" sz="2400" dirty="0"/>
              <a:t>3</a:t>
            </a:r>
            <a:r>
              <a:rPr lang="zh-CN" altLang="zh-CN" sz="2400" dirty="0"/>
              <a:t>个时间都修改为系统的当前时间，若指定文件不存在，则创建空文件</a:t>
            </a:r>
            <a:r>
              <a:rPr lang="zh-CN" altLang="zh-CN" sz="2400" dirty="0" smtClean="0"/>
              <a:t>。用法</a:t>
            </a:r>
            <a:r>
              <a:rPr lang="zh-CN" altLang="zh-CN" sz="2400" dirty="0"/>
              <a:t>为</a:t>
            </a:r>
            <a:r>
              <a:rPr lang="zh-CN" altLang="zh-CN" sz="2400" dirty="0" smtClean="0"/>
              <a:t>：</a:t>
            </a:r>
            <a:r>
              <a:rPr lang="en-US" altLang="zh-CN" sz="2400" dirty="0"/>
              <a:t> </a:t>
            </a:r>
            <a:endParaRPr lang="zh-CN" altLang="zh-CN" sz="2400" dirty="0"/>
          </a:p>
          <a:p>
            <a:r>
              <a:rPr lang="en-US" altLang="zh-CN" sz="2400" dirty="0"/>
              <a:t>touch  [-</a:t>
            </a:r>
            <a:r>
              <a:rPr lang="en-US" altLang="zh-CN" sz="2400" dirty="0" err="1"/>
              <a:t>acm</a:t>
            </a:r>
            <a:r>
              <a:rPr lang="en-US" altLang="zh-CN" sz="2400" dirty="0"/>
              <a:t>] [-r </a:t>
            </a:r>
            <a:r>
              <a:rPr lang="en-US" altLang="zh-CN" sz="2400" dirty="0" err="1"/>
              <a:t>ref_file</a:t>
            </a:r>
            <a:r>
              <a:rPr lang="en-US" altLang="zh-CN" sz="2400" dirty="0"/>
              <a:t>] [-t [[CC]</a:t>
            </a:r>
            <a:r>
              <a:rPr lang="en-US" altLang="zh-CN" sz="2400" dirty="0" err="1"/>
              <a:t>YYMMDDhhmm</a:t>
            </a:r>
            <a:r>
              <a:rPr lang="en-US" altLang="zh-CN" sz="2400" dirty="0"/>
              <a:t>[.</a:t>
            </a:r>
            <a:r>
              <a:rPr lang="en-US" altLang="zh-CN" sz="2400" dirty="0" err="1"/>
              <a:t>ss</a:t>
            </a:r>
            <a:r>
              <a:rPr lang="en-US" altLang="zh-CN" sz="2400" dirty="0"/>
              <a:t>]] files</a:t>
            </a:r>
            <a:endParaRPr lang="zh-CN" altLang="zh-CN" sz="2400" dirty="0"/>
          </a:p>
          <a:p>
            <a:r>
              <a:rPr lang="en-US" altLang="zh-CN" sz="2400" dirty="0"/>
              <a:t>touch [-</a:t>
            </a:r>
            <a:r>
              <a:rPr lang="en-US" altLang="zh-CN" sz="2400" dirty="0" err="1"/>
              <a:t>acm</a:t>
            </a:r>
            <a:r>
              <a:rPr lang="en-US" altLang="zh-CN" sz="2400" dirty="0"/>
              <a:t>]  [-t MMDD[</a:t>
            </a:r>
            <a:r>
              <a:rPr lang="en-US" altLang="zh-CN" sz="2400" dirty="0" err="1"/>
              <a:t>yy</a:t>
            </a:r>
            <a:r>
              <a:rPr lang="en-US" altLang="zh-CN" sz="2400" dirty="0"/>
              <a:t>]]  </a:t>
            </a:r>
            <a:r>
              <a:rPr lang="en-US" altLang="zh-CN" sz="2400" dirty="0" smtClean="0"/>
              <a:t>files</a:t>
            </a:r>
            <a:endParaRPr lang="zh-CN" altLang="en-US" sz="24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）参数</a:t>
            </a:r>
            <a:r>
              <a:rPr lang="zh-CN" altLang="zh-CN" dirty="0" smtClean="0"/>
              <a:t>说明</a:t>
            </a:r>
            <a:endParaRPr lang="zh-CN" altLang="en-US" dirty="0"/>
          </a:p>
        </p:txBody>
      </p:sp>
      <p:sp>
        <p:nvSpPr>
          <p:cNvPr id="3" name="内容占位符 2"/>
          <p:cNvSpPr>
            <a:spLocks noGrp="1"/>
          </p:cNvSpPr>
          <p:nvPr>
            <p:ph idx="1"/>
          </p:nvPr>
        </p:nvSpPr>
        <p:spPr/>
        <p:txBody>
          <a:bodyPr/>
          <a:lstStyle/>
          <a:p>
            <a:r>
              <a:rPr lang="en-US" altLang="zh-CN" sz="2800" dirty="0" smtClean="0"/>
              <a:t>-a</a:t>
            </a:r>
            <a:r>
              <a:rPr lang="zh-CN" altLang="en-US" sz="2800" dirty="0" smtClean="0"/>
              <a:t>：改变</a:t>
            </a:r>
            <a:r>
              <a:rPr lang="zh-CN" altLang="en-US" sz="2800" dirty="0"/>
              <a:t>文件的访问时间</a:t>
            </a:r>
            <a:endParaRPr lang="zh-CN" altLang="en-US" sz="2800" dirty="0"/>
          </a:p>
          <a:p>
            <a:r>
              <a:rPr lang="en-US" altLang="zh-CN" sz="2800" dirty="0"/>
              <a:t>-</a:t>
            </a:r>
            <a:r>
              <a:rPr lang="en-US" altLang="zh-CN" sz="2800" dirty="0" smtClean="0"/>
              <a:t>m</a:t>
            </a:r>
            <a:r>
              <a:rPr lang="zh-CN" altLang="en-US" sz="2800" dirty="0" smtClean="0"/>
              <a:t>：改变</a:t>
            </a:r>
            <a:r>
              <a:rPr lang="zh-CN" altLang="en-US" sz="2800" dirty="0"/>
              <a:t>文件的修改时间</a:t>
            </a:r>
            <a:endParaRPr lang="zh-CN" altLang="en-US" sz="2800" dirty="0"/>
          </a:p>
          <a:p>
            <a:r>
              <a:rPr lang="en-US" altLang="zh-CN" sz="2800" dirty="0"/>
              <a:t>-</a:t>
            </a:r>
            <a:r>
              <a:rPr lang="en-US" altLang="zh-CN" sz="2800" dirty="0" smtClean="0"/>
              <a:t>c</a:t>
            </a:r>
            <a:r>
              <a:rPr lang="zh-CN" altLang="en-US" sz="2800" dirty="0" smtClean="0"/>
              <a:t>：若目的</a:t>
            </a:r>
            <a:r>
              <a:rPr lang="zh-CN" altLang="en-US" sz="2800" dirty="0"/>
              <a:t>文件不存在，禁止创建新文件</a:t>
            </a:r>
            <a:endParaRPr lang="zh-CN" altLang="en-US" sz="2800" dirty="0"/>
          </a:p>
          <a:p>
            <a:r>
              <a:rPr lang="en-US" altLang="zh-CN" sz="2800" dirty="0"/>
              <a:t>-d </a:t>
            </a:r>
            <a:r>
              <a:rPr lang="en-US" altLang="zh-CN" sz="2800" dirty="0" err="1" smtClean="0"/>
              <a:t>datestr</a:t>
            </a:r>
            <a:r>
              <a:rPr lang="zh-CN" altLang="en-US" sz="2800" dirty="0" smtClean="0"/>
              <a:t>：设定日期</a:t>
            </a:r>
            <a:endParaRPr lang="en-US" altLang="zh-CN" sz="2800" dirty="0" smtClean="0"/>
          </a:p>
          <a:p>
            <a:r>
              <a:rPr lang="en-US" altLang="zh-CN" sz="2800" dirty="0" smtClean="0"/>
              <a:t>-t</a:t>
            </a:r>
            <a:r>
              <a:rPr lang="zh-CN" altLang="en-US" sz="2800" dirty="0"/>
              <a:t> </a:t>
            </a:r>
            <a:r>
              <a:rPr lang="en-US" altLang="zh-CN" sz="2800" dirty="0" smtClean="0"/>
              <a:t>timestamp</a:t>
            </a:r>
            <a:r>
              <a:rPr lang="zh-CN" altLang="en-US" sz="2800" dirty="0" smtClean="0"/>
              <a:t>：设定日期</a:t>
            </a:r>
            <a:r>
              <a:rPr lang="zh-CN" altLang="en-US" sz="2800" dirty="0"/>
              <a:t>和时间日戳。</a:t>
            </a:r>
            <a:r>
              <a:rPr lang="en-US" altLang="zh-CN" sz="2800" dirty="0"/>
              <a:t>timestamp</a:t>
            </a:r>
            <a:r>
              <a:rPr lang="zh-CN" altLang="en-US" sz="2800" dirty="0"/>
              <a:t>格式为</a:t>
            </a:r>
            <a:r>
              <a:rPr lang="en-US" altLang="zh-CN" sz="2800" dirty="0"/>
              <a:t>[[CC]YY]</a:t>
            </a:r>
            <a:r>
              <a:rPr lang="en-US" altLang="zh-CN" sz="2800" dirty="0" err="1"/>
              <a:t>MMDDhhmm</a:t>
            </a:r>
            <a:r>
              <a:rPr lang="en-US" altLang="zh-CN" sz="2800" dirty="0"/>
              <a:t>[.</a:t>
            </a:r>
            <a:r>
              <a:rPr lang="en-US" altLang="zh-CN" sz="2800" dirty="0" err="1"/>
              <a:t>ss</a:t>
            </a:r>
            <a:r>
              <a:rPr lang="en-US"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．特殊</a:t>
            </a:r>
            <a:r>
              <a:rPr lang="zh-CN" altLang="zh-CN" dirty="0" smtClean="0"/>
              <a:t>键</a:t>
            </a:r>
            <a:endParaRPr lang="zh-CN" altLang="en-US" dirty="0"/>
          </a:p>
        </p:txBody>
      </p:sp>
      <p:sp>
        <p:nvSpPr>
          <p:cNvPr id="3" name="内容占位符 2"/>
          <p:cNvSpPr/>
          <p:nvPr>
            <p:ph idx="1"/>
          </p:nvPr>
        </p:nvSpPr>
        <p:spPr/>
        <p:txBody>
          <a:bodyPr/>
          <a:p>
            <a:endParaRPr lang="zh-CN" altLang="en-US"/>
          </a:p>
        </p:txBody>
      </p:sp>
      <p:graphicFrame>
        <p:nvGraphicFramePr>
          <p:cNvPr id="5" name="表格 4"/>
          <p:cNvGraphicFramePr/>
          <p:nvPr>
            <p:custDataLst>
              <p:tags r:id="rId1"/>
            </p:custDataLst>
          </p:nvPr>
        </p:nvGraphicFramePr>
        <p:xfrm>
          <a:off x="826770" y="1312545"/>
          <a:ext cx="8081010" cy="4069080"/>
        </p:xfrm>
        <a:graphic>
          <a:graphicData uri="http://schemas.openxmlformats.org/drawingml/2006/table">
            <a:tbl>
              <a:tblPr firstRow="1" bandRow="1">
                <a:tableStyleId>{5940675A-B579-460E-94D1-54222C63F5DA}</a:tableStyleId>
              </a:tblPr>
              <a:tblGrid>
                <a:gridCol w="1732915"/>
                <a:gridCol w="6348095"/>
              </a:tblGrid>
              <a:tr h="32004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特</a:t>
                      </a:r>
                      <a:r>
                        <a:rPr lang="en-US" sz="16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殊</a:t>
                      </a:r>
                      <a:r>
                        <a:rPr lang="en-US" sz="16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意</a:t>
                      </a:r>
                      <a:r>
                        <a:rPr lang="en-US" sz="16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p>
                      <a:pPr indent="0" algn="ctr">
                        <a:buNone/>
                      </a:pPr>
                      <a:r>
                        <a:rPr lang="en-US" sz="1600" b="0">
                          <a:latin typeface="Times New Roman" panose="02020603050405020304" pitchFamily="18" charset="0"/>
                          <a:cs typeface="Times New Roman" panose="02020603050405020304" pitchFamily="18" charset="0"/>
                        </a:rPr>
                        <a:t>Ctrl+D</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结束当前交互程序输入或结束当前程序，或从系统中注销（字符界面）</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p>
                      <a:pPr indent="0" algn="ctr">
                        <a:buNone/>
                      </a:pPr>
                      <a:r>
                        <a:rPr lang="en-US" sz="1600" b="0">
                          <a:latin typeface="Times New Roman" panose="02020603050405020304" pitchFamily="18" charset="0"/>
                          <a:cs typeface="Times New Roman" panose="02020603050405020304" pitchFamily="18" charset="0"/>
                        </a:rPr>
                        <a:t>Ctrl+C</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终止当前程序的执行</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p>
                      <a:pPr indent="0" algn="ctr">
                        <a:buNone/>
                      </a:pPr>
                      <a:r>
                        <a:rPr lang="en-US" sz="1600" b="0">
                          <a:latin typeface="Times New Roman" panose="02020603050405020304" pitchFamily="18" charset="0"/>
                          <a:cs typeface="Times New Roman" panose="02020603050405020304" pitchFamily="18" charset="0"/>
                        </a:rPr>
                        <a:t>Ctrl+\</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终止当前程序的执行（系统内部处理时不同于</a:t>
                      </a:r>
                      <a:r>
                        <a:rPr lang="en-US" sz="1600" b="0">
                          <a:latin typeface="Times New Roman" panose="02020603050405020304" pitchFamily="18" charset="0"/>
                          <a:cs typeface="Times New Roman" panose="02020603050405020304" pitchFamily="18" charset="0"/>
                        </a:rPr>
                        <a:t>Ctrl+C</a:t>
                      </a:r>
                      <a:r>
                        <a:rPr lang="en-US" sz="1600" b="0">
                          <a:latin typeface="宋体" panose="02010600030101010101" pitchFamily="2" charset="-122"/>
                          <a:ea typeface="宋体" panose="02010600030101010101" pitchFamily="2" charset="-122"/>
                          <a:cs typeface="宋体" panose="02010600030101010101" pitchFamily="2" charset="-122"/>
                        </a:rPr>
                        <a:t>），可能产生内存映像文件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p>
                      <a:pPr indent="0" algn="ctr">
                        <a:buNone/>
                      </a:pPr>
                      <a:r>
                        <a:rPr lang="en-US" sz="1600" b="0">
                          <a:latin typeface="Times New Roman" panose="02020603050405020304" pitchFamily="18" charset="0"/>
                          <a:cs typeface="Times New Roman" panose="02020603050405020304" pitchFamily="18" charset="0"/>
                        </a:rPr>
                        <a:t>Ctrl+Z</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挂起当前程序执行</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p>
                      <a:pPr indent="0" algn="ctr">
                        <a:buNone/>
                      </a:pPr>
                      <a:r>
                        <a:rPr lang="en-US" sz="1600" b="0">
                          <a:latin typeface="Times New Roman" panose="02020603050405020304" pitchFamily="18" charset="0"/>
                          <a:cs typeface="Times New Roman" panose="02020603050405020304" pitchFamily="18" charset="0"/>
                        </a:rPr>
                        <a:t>Ctrl+S/Ctrl+Q</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暂停</a:t>
                      </a:r>
                      <a:r>
                        <a:rPr lang="en-US" sz="1600" b="0">
                          <a:latin typeface="Times New Roman" panose="02020603050405020304" pitchFamily="18" charset="0"/>
                          <a:cs typeface="Times New Roman" panose="02020603050405020304" pitchFamily="18" charset="0"/>
                        </a:rPr>
                        <a:t>/</a:t>
                      </a:r>
                      <a:r>
                        <a:rPr lang="en-US" sz="1600" b="0">
                          <a:latin typeface="宋体" panose="02010600030101010101" pitchFamily="2" charset="-122"/>
                          <a:ea typeface="宋体" panose="02010600030101010101" pitchFamily="2" charset="-122"/>
                          <a:cs typeface="宋体" panose="02010600030101010101" pitchFamily="2" charset="-122"/>
                        </a:rPr>
                        <a:t>继续屏幕的输出滚动，必须配合使用</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p>
                      <a:pPr indent="0" algn="ctr">
                        <a:buNone/>
                      </a:pPr>
                      <a:r>
                        <a:rPr lang="en-US" sz="1600" b="0">
                          <a:latin typeface="Times New Roman" panose="02020603050405020304" pitchFamily="18" charset="0"/>
                          <a:cs typeface="Times New Roman" panose="02020603050405020304" pitchFamily="18" charset="0"/>
                        </a:rPr>
                        <a:t>ScrolLock</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暂停</a:t>
                      </a:r>
                      <a:r>
                        <a:rPr lang="en-US" sz="1600" b="0">
                          <a:latin typeface="Times New Roman" panose="02020603050405020304" pitchFamily="18" charset="0"/>
                          <a:cs typeface="Times New Roman" panose="02020603050405020304" pitchFamily="18" charset="0"/>
                        </a:rPr>
                        <a:t>/</a:t>
                      </a:r>
                      <a:r>
                        <a:rPr lang="en-US" sz="1600" b="0">
                          <a:latin typeface="宋体" panose="02010600030101010101" pitchFamily="2" charset="-122"/>
                          <a:ea typeface="宋体" panose="02010600030101010101" pitchFamily="2" charset="-122"/>
                          <a:cs typeface="宋体" panose="02010600030101010101" pitchFamily="2" charset="-122"/>
                        </a:rPr>
                        <a:t>继续屏幕的输出滚动，开关键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p>
                      <a:pPr indent="0" algn="ctr">
                        <a:buNone/>
                      </a:pPr>
                      <a:r>
                        <a:rPr lang="en-US" sz="1600" b="0">
                          <a:latin typeface="Times New Roman" panose="02020603050405020304" pitchFamily="18" charset="0"/>
                          <a:cs typeface="Times New Roman" panose="02020603050405020304" pitchFamily="18" charset="0"/>
                        </a:rPr>
                        <a:t>Ctrl+Alt+Del</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默认动作为重启系统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p>
                      <a:pPr indent="0" algn="ctr">
                        <a:buNone/>
                      </a:pPr>
                      <a:r>
                        <a:rPr lang="en-US" sz="1600" b="0">
                          <a:latin typeface="Times New Roman" panose="02020603050405020304" pitchFamily="18" charset="0"/>
                          <a:cs typeface="Times New Roman" panose="02020603050405020304" pitchFamily="18" charset="0"/>
                        </a:rPr>
                        <a:t>Alt+F#</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字符终端切换，如</a:t>
                      </a:r>
                      <a:r>
                        <a:rPr lang="en-US" sz="1600" b="0">
                          <a:latin typeface="Times New Roman" panose="02020603050405020304" pitchFamily="18" charset="0"/>
                          <a:cs typeface="Times New Roman" panose="02020603050405020304" pitchFamily="18" charset="0"/>
                        </a:rPr>
                        <a:t>Alt+F2</a:t>
                      </a:r>
                      <a:r>
                        <a:rPr lang="en-US" sz="1600" b="0">
                          <a:latin typeface="宋体" panose="02010600030101010101" pitchFamily="2" charset="-122"/>
                          <a:ea typeface="宋体" panose="02010600030101010101" pitchFamily="2" charset="-122"/>
                          <a:cs typeface="宋体" panose="02010600030101010101" pitchFamily="2" charset="-122"/>
                        </a:rPr>
                        <a:t>将终端切换至</a:t>
                      </a:r>
                      <a:r>
                        <a:rPr lang="en-US" sz="1600" b="0">
                          <a:latin typeface="Times New Roman" panose="02020603050405020304" pitchFamily="18" charset="0"/>
                          <a:cs typeface="Times New Roman" panose="02020603050405020304" pitchFamily="18" charset="0"/>
                        </a:rPr>
                        <a:t>F2</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p>
                      <a:pPr indent="0" algn="ctr">
                        <a:buNone/>
                      </a:pPr>
                      <a:r>
                        <a:rPr lang="en-US" sz="1600" b="0">
                          <a:latin typeface="Times New Roman" panose="02020603050405020304" pitchFamily="18" charset="0"/>
                          <a:cs typeface="Times New Roman" panose="02020603050405020304" pitchFamily="18" charset="0"/>
                        </a:rPr>
                        <a:t>Ctrl+Alt+F#</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从图形界面切换终端到字符终端，如</a:t>
                      </a:r>
                      <a:r>
                        <a:rPr lang="en-US" sz="1600" b="0">
                          <a:latin typeface="Times New Roman" panose="02020603050405020304" pitchFamily="18" charset="0"/>
                          <a:cs typeface="Times New Roman" panose="02020603050405020304" pitchFamily="18" charset="0"/>
                        </a:rPr>
                        <a:t>Ctrl+Alt+F1</a:t>
                      </a:r>
                      <a:r>
                        <a:rPr lang="en-US" sz="1600" b="0">
                          <a:latin typeface="宋体" panose="02010600030101010101" pitchFamily="2" charset="-122"/>
                          <a:ea typeface="宋体" panose="02010600030101010101" pitchFamily="2" charset="-122"/>
                          <a:cs typeface="宋体" panose="02010600030101010101" pitchFamily="2" charset="-122"/>
                        </a:rPr>
                        <a:t>从图形界面切换至</a:t>
                      </a:r>
                      <a:r>
                        <a:rPr lang="en-US" sz="1600" b="0">
                          <a:latin typeface="Times New Roman" panose="02020603050405020304" pitchFamily="18" charset="0"/>
                          <a:cs typeface="Times New Roman" panose="02020603050405020304" pitchFamily="18" charset="0"/>
                        </a:rPr>
                        <a:t>F1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smtClean="0"/>
              <a:t>）</a:t>
            </a:r>
            <a:r>
              <a:rPr lang="en-US" altLang="zh-CN" dirty="0" smtClean="0"/>
              <a:t>touch</a:t>
            </a:r>
            <a:r>
              <a:rPr lang="zh-CN" altLang="zh-CN" dirty="0" smtClean="0"/>
              <a:t>示例</a:t>
            </a:r>
            <a:endParaRPr lang="zh-CN" altLang="en-US" dirty="0"/>
          </a:p>
        </p:txBody>
      </p:sp>
      <p:sp>
        <p:nvSpPr>
          <p:cNvPr id="3" name="内容占位符 2"/>
          <p:cNvSpPr>
            <a:spLocks noGrp="1"/>
          </p:cNvSpPr>
          <p:nvPr>
            <p:ph idx="1"/>
          </p:nvPr>
        </p:nvSpPr>
        <p:spPr/>
        <p:txBody>
          <a:bodyPr/>
          <a:lstStyle/>
          <a:p>
            <a:r>
              <a:rPr altLang="zh-CN" sz="2800"/>
              <a:t>$ touch myfile 		#将文件的访问时间等改为当前时间，若不存在则创建之</a:t>
            </a:r>
            <a:endParaRPr altLang="zh-CN" sz="2800"/>
          </a:p>
          <a:p>
            <a:r>
              <a:rPr altLang="zh-CN" sz="2800"/>
              <a:t>$ touch -a -t 202001010030 myfile yourfile 	#修改文件的</a:t>
            </a:r>
            <a:r>
              <a:rPr altLang="zh-CN" sz="2800">
                <a:sym typeface="+mn-ea"/>
              </a:rPr>
              <a:t>访问</a:t>
            </a:r>
            <a:r>
              <a:rPr altLang="zh-CN" sz="2800"/>
              <a:t>时间</a:t>
            </a:r>
            <a:endParaRPr altLang="zh-CN" sz="2800"/>
          </a:p>
          <a:p>
            <a:r>
              <a:rPr altLang="zh-CN" sz="2800"/>
              <a:t>$ touch -m -t 202006050403 myfile 	#修改文件的修改时间</a:t>
            </a:r>
            <a:endParaRPr altLang="zh-CN" sz="2800"/>
          </a:p>
          <a:p>
            <a:r>
              <a:rPr altLang="zh-CN" sz="2800"/>
              <a:t>$ touch -m -d "Feb 2 2020 18:20" /tmp/tmpf</a:t>
            </a:r>
            <a:endParaRPr altLang="zh-CN" sz="280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03498"/>
            <a:ext cx="8424936" cy="864097"/>
          </a:xfrm>
        </p:spPr>
        <p:txBody>
          <a:bodyPr/>
          <a:lstStyle/>
          <a:p>
            <a:r>
              <a:rPr lang="en-US" altLang="zh-CN" sz="4000" dirty="0"/>
              <a:t>3.2.4  </a:t>
            </a:r>
            <a:r>
              <a:rPr lang="zh-CN" altLang="zh-CN" sz="4000" dirty="0"/>
              <a:t>文本文件编辑与操作基本命令</a:t>
            </a:r>
            <a:endParaRPr lang="zh-CN" altLang="en-US" sz="4000" dirty="0"/>
          </a:p>
        </p:txBody>
      </p:sp>
      <p:sp>
        <p:nvSpPr>
          <p:cNvPr id="3" name="内容占位符 2"/>
          <p:cNvSpPr>
            <a:spLocks noGrp="1"/>
          </p:cNvSpPr>
          <p:nvPr>
            <p:ph idx="1"/>
          </p:nvPr>
        </p:nvSpPr>
        <p:spPr/>
        <p:txBody>
          <a:bodyPr/>
          <a:lstStyle/>
          <a:p>
            <a:r>
              <a:rPr lang="en-US" altLang="zh-CN" sz="2000" dirty="0"/>
              <a:t>1．字符串过滤命令（grep）</a:t>
            </a:r>
            <a:endParaRPr lang="zh-CN" altLang="zh-CN" sz="2000" dirty="0"/>
          </a:p>
          <a:p>
            <a:r>
              <a:rPr lang="en-US" altLang="zh-CN" sz="2000" dirty="0"/>
              <a:t>2</a:t>
            </a:r>
            <a:r>
              <a:rPr lang="zh-CN" altLang="zh-CN" sz="2000" dirty="0"/>
              <a:t>．文本编辑命令（</a:t>
            </a:r>
            <a:r>
              <a:rPr lang="en-US" altLang="zh-CN" sz="2000" dirty="0"/>
              <a:t>vi</a:t>
            </a:r>
            <a:r>
              <a:rPr lang="zh-CN" altLang="zh-CN" sz="2000" dirty="0"/>
              <a:t>）</a:t>
            </a:r>
            <a:endParaRPr lang="zh-CN" altLang="zh-CN" sz="2000" dirty="0"/>
          </a:p>
          <a:p>
            <a:r>
              <a:rPr lang="en-US" altLang="zh-CN" sz="2000" dirty="0"/>
              <a:t>3</a:t>
            </a:r>
            <a:r>
              <a:rPr lang="zh-CN" altLang="zh-CN" sz="2000" dirty="0"/>
              <a:t>．文件排序命令（</a:t>
            </a:r>
            <a:r>
              <a:rPr lang="en-US" altLang="zh-CN" sz="2000" dirty="0"/>
              <a:t>sort</a:t>
            </a:r>
            <a:r>
              <a:rPr lang="zh-CN" altLang="zh-CN" sz="2000" dirty="0"/>
              <a:t>）</a:t>
            </a:r>
            <a:endParaRPr lang="zh-CN" altLang="zh-CN" sz="2000" dirty="0"/>
          </a:p>
          <a:p>
            <a:r>
              <a:rPr lang="en-US" altLang="zh-CN" sz="2000" dirty="0"/>
              <a:t>4</a:t>
            </a:r>
            <a:r>
              <a:rPr lang="zh-CN" altLang="zh-CN" sz="2000" dirty="0"/>
              <a:t>．处理文件中的重复行命令（</a:t>
            </a:r>
            <a:r>
              <a:rPr lang="en-US" altLang="zh-CN" sz="2000" dirty="0" err="1"/>
              <a:t>uniq</a:t>
            </a:r>
            <a:r>
              <a:rPr lang="zh-CN" altLang="zh-CN" sz="2000" dirty="0"/>
              <a:t>）</a:t>
            </a:r>
            <a:endParaRPr lang="zh-CN" altLang="zh-CN" sz="2000" dirty="0"/>
          </a:p>
          <a:p>
            <a:r>
              <a:rPr altLang="zh-CN" sz="2000"/>
              <a:t>5．显示或截取文件行的指定部分（cut）</a:t>
            </a:r>
            <a:endParaRPr altLang="zh-CN" sz="2000"/>
          </a:p>
          <a:p>
            <a:r>
              <a:rPr altLang="zh-CN" sz="2000"/>
              <a:t>6．连接文件的行（paste）</a:t>
            </a:r>
            <a:endParaRPr altLang="zh-CN" sz="2000"/>
          </a:p>
          <a:p>
            <a:r>
              <a:rPr altLang="zh-CN" sz="2000"/>
              <a:t>7．连接两个文件的行（join）</a:t>
            </a:r>
            <a:endParaRPr altLang="zh-CN" sz="2000"/>
          </a:p>
          <a:p>
            <a:r>
              <a:rPr altLang="zh-CN" sz="2000"/>
              <a:t>8．文件的格式输出（pr）</a:t>
            </a:r>
            <a:endParaRPr altLang="zh-CN" sz="2000"/>
          </a:p>
          <a:p>
            <a:r>
              <a:rPr altLang="zh-CN" sz="2000"/>
              <a:t>9．其它文本文件编辑命令（gedit或nano）</a:t>
            </a:r>
            <a:endParaRPr altLang="zh-CN" sz="200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．字符串过滤命令（</a:t>
            </a:r>
            <a:r>
              <a:rPr lang="en-US" altLang="zh-CN" dirty="0" err="1"/>
              <a:t>grep</a:t>
            </a:r>
            <a:r>
              <a:rPr lang="zh-CN" altLang="zh-CN" dirty="0" smtClean="0"/>
              <a:t>）</a:t>
            </a:r>
            <a:endParaRPr lang="zh-CN" altLang="en-US" dirty="0"/>
          </a:p>
        </p:txBody>
      </p:sp>
      <p:sp>
        <p:nvSpPr>
          <p:cNvPr id="3" name="内容占位符 2"/>
          <p:cNvSpPr>
            <a:spLocks noGrp="1"/>
          </p:cNvSpPr>
          <p:nvPr>
            <p:ph idx="1"/>
          </p:nvPr>
        </p:nvSpPr>
        <p:spPr/>
        <p:txBody>
          <a:bodyPr/>
          <a:lstStyle/>
          <a:p>
            <a:r>
              <a:rPr lang="en-US" altLang="zh-CN" sz="2800" dirty="0"/>
              <a:t>1</a:t>
            </a:r>
            <a:r>
              <a:rPr lang="zh-CN" altLang="zh-CN" sz="2800" dirty="0"/>
              <a:t>）功能与用法</a:t>
            </a:r>
            <a:endParaRPr lang="zh-CN" altLang="zh-CN" sz="2800" dirty="0"/>
          </a:p>
          <a:p>
            <a:r>
              <a:rPr lang="en-US" altLang="zh-CN" sz="2800" dirty="0" err="1"/>
              <a:t>grep</a:t>
            </a:r>
            <a:r>
              <a:rPr lang="zh-CN" altLang="zh-CN" sz="2800" dirty="0"/>
              <a:t>的功能是字符串搜索与过滤</a:t>
            </a:r>
            <a:r>
              <a:rPr lang="zh-CN" altLang="zh-CN" sz="2800" dirty="0" smtClean="0"/>
              <a:t>。以</a:t>
            </a:r>
            <a:r>
              <a:rPr lang="en-US" altLang="zh-CN" sz="2800" dirty="0" err="1"/>
              <a:t>grep</a:t>
            </a:r>
            <a:r>
              <a:rPr lang="zh-CN" altLang="zh-CN" sz="2800" dirty="0"/>
              <a:t>为例，它的用法为</a:t>
            </a:r>
            <a:r>
              <a:rPr lang="zh-CN" altLang="zh-CN" sz="2800" dirty="0" smtClean="0"/>
              <a:t>：</a:t>
            </a:r>
            <a:r>
              <a:rPr lang="en-US" altLang="zh-CN" sz="2800" dirty="0"/>
              <a:t> </a:t>
            </a:r>
            <a:endParaRPr lang="zh-CN" altLang="zh-CN" sz="2800" dirty="0"/>
          </a:p>
          <a:p>
            <a:r>
              <a:rPr lang="en-US" altLang="zh-CN" sz="2800" dirty="0" err="1"/>
              <a:t>grep</a:t>
            </a:r>
            <a:r>
              <a:rPr lang="en-US" altLang="zh-CN" sz="2800" dirty="0"/>
              <a:t> [options] pattern [files]</a:t>
            </a:r>
            <a:endParaRPr lang="zh-CN" altLang="zh-CN" sz="2800" dirty="0"/>
          </a:p>
          <a:p>
            <a:r>
              <a:rPr lang="en-US" altLang="zh-CN" sz="2800" dirty="0" err="1"/>
              <a:t>grep</a:t>
            </a:r>
            <a:r>
              <a:rPr lang="en-US" altLang="zh-CN" sz="2800" dirty="0"/>
              <a:t> [options] [-e pattern | -f </a:t>
            </a:r>
            <a:r>
              <a:rPr lang="en-US" altLang="zh-CN" sz="2800" dirty="0" err="1"/>
              <a:t>patternfile</a:t>
            </a:r>
            <a:r>
              <a:rPr lang="en-US" altLang="zh-CN" sz="2800" dirty="0"/>
              <a:t>] [files]</a:t>
            </a:r>
            <a:endParaRPr lang="zh-CN" altLang="zh-CN" sz="2800" dirty="0"/>
          </a:p>
          <a:p>
            <a:r>
              <a:rPr lang="en-US" altLang="zh-CN" sz="2800" dirty="0"/>
              <a:t> </a:t>
            </a:r>
            <a:r>
              <a:rPr lang="zh-CN" altLang="zh-CN" sz="2800" dirty="0" smtClean="0"/>
              <a:t>若</a:t>
            </a:r>
            <a:r>
              <a:rPr lang="zh-CN" altLang="zh-CN" sz="2800" dirty="0"/>
              <a:t>不指定搜索的文件，则默认为标准输入</a:t>
            </a:r>
            <a:r>
              <a:rPr lang="zh-CN"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03499"/>
            <a:ext cx="8153077" cy="594066"/>
          </a:xfrm>
        </p:spPr>
        <p:txBody>
          <a:bodyPr/>
          <a:lstStyle/>
          <a:p>
            <a:r>
              <a:rPr lang="en-US" altLang="zh-CN" dirty="0"/>
              <a:t>2</a:t>
            </a:r>
            <a:r>
              <a:rPr lang="zh-CN" altLang="zh-CN" dirty="0"/>
              <a:t>）参数及</a:t>
            </a:r>
            <a:r>
              <a:rPr lang="zh-CN" altLang="zh-CN" dirty="0" smtClean="0"/>
              <a:t>说明</a:t>
            </a:r>
            <a:endParaRPr lang="zh-CN" altLang="en-US" dirty="0"/>
          </a:p>
        </p:txBody>
      </p:sp>
      <p:graphicFrame>
        <p:nvGraphicFramePr>
          <p:cNvPr id="5" name="内容占位符 4"/>
          <p:cNvGraphicFramePr>
            <a:graphicFrameLocks noGrp="1"/>
          </p:cNvGraphicFramePr>
          <p:nvPr>
            <p:ph idx="1"/>
            <p:custDataLst>
              <p:tags r:id="rId1"/>
            </p:custDataLst>
          </p:nvPr>
        </p:nvGraphicFramePr>
        <p:xfrm>
          <a:off x="1040765" y="1095375"/>
          <a:ext cx="7546975" cy="3671570"/>
        </p:xfrm>
        <a:graphic>
          <a:graphicData uri="http://schemas.openxmlformats.org/drawingml/2006/table">
            <a:tbl>
              <a:tblPr firstRow="1" firstCol="1" bandRow="1"/>
              <a:tblGrid>
                <a:gridCol w="1904365"/>
                <a:gridCol w="5642610"/>
              </a:tblGrid>
              <a:tr h="262255">
                <a:tc>
                  <a:txBody>
                    <a:bodyPr/>
                    <a:lstStyle/>
                    <a:p>
                      <a:pPr algn="ctr">
                        <a:lnSpc>
                          <a:spcPct val="100000"/>
                        </a:lnSpc>
                        <a:spcAft>
                          <a:spcPts val="0"/>
                        </a:spcAft>
                      </a:pPr>
                      <a:r>
                        <a:rPr lang="zh-CN" sz="1500" kern="100">
                          <a:solidFill>
                            <a:schemeClr val="tx1"/>
                          </a:solidFill>
                          <a:effectLst/>
                          <a:latin typeface="Times New Roman" panose="02020603050405020304"/>
                          <a:ea typeface="宋体" panose="02010600030101010101" pitchFamily="2" charset="-122"/>
                        </a:rPr>
                        <a:t>选</a:t>
                      </a:r>
                      <a:r>
                        <a:rPr lang="en-US" sz="1500" kern="100">
                          <a:solidFill>
                            <a:schemeClr val="tx1"/>
                          </a:solidFill>
                          <a:effectLst/>
                          <a:latin typeface="Times New Roman" panose="02020603050405020304"/>
                          <a:ea typeface="宋体" panose="02010600030101010101" pitchFamily="2" charset="-122"/>
                        </a:rPr>
                        <a:t>    </a:t>
                      </a:r>
                      <a:r>
                        <a:rPr lang="zh-CN" sz="1500" kern="100">
                          <a:solidFill>
                            <a:schemeClr val="tx1"/>
                          </a:solidFill>
                          <a:effectLst/>
                          <a:latin typeface="Times New Roman" panose="02020603050405020304"/>
                          <a:ea typeface="宋体" panose="02010600030101010101" pitchFamily="2" charset="-122"/>
                        </a:rPr>
                        <a:t>项</a:t>
                      </a:r>
                      <a:endParaRPr lang="zh-CN"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500" kern="100">
                          <a:solidFill>
                            <a:schemeClr val="tx1"/>
                          </a:solidFill>
                          <a:effectLst/>
                          <a:latin typeface="Times New Roman" panose="02020603050405020304"/>
                          <a:ea typeface="宋体" panose="02010600030101010101" pitchFamily="2" charset="-122"/>
                        </a:rPr>
                        <a:t>功 能 描 述</a:t>
                      </a:r>
                      <a:endParaRPr lang="zh-CN"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ctr">
                        <a:lnSpc>
                          <a:spcPct val="100000"/>
                        </a:lnSpc>
                        <a:spcAft>
                          <a:spcPts val="0"/>
                        </a:spcAft>
                      </a:pPr>
                      <a:r>
                        <a:rPr lang="en-US" sz="1500" kern="100" dirty="0">
                          <a:solidFill>
                            <a:schemeClr val="tx1"/>
                          </a:solidFill>
                          <a:effectLst/>
                          <a:latin typeface="Times New Roman" panose="02020603050405020304"/>
                          <a:ea typeface="宋体" panose="02010600030101010101" pitchFamily="2" charset="-122"/>
                        </a:rPr>
                        <a:t>-</a:t>
                      </a:r>
                      <a:r>
                        <a:rPr lang="en-US" sz="1500" kern="100" dirty="0" smtClean="0">
                          <a:solidFill>
                            <a:schemeClr val="tx1"/>
                          </a:solidFill>
                          <a:effectLst/>
                          <a:latin typeface="Times New Roman" panose="02020603050405020304"/>
                          <a:ea typeface="宋体" panose="02010600030101010101" pitchFamily="2" charset="-122"/>
                        </a:rPr>
                        <a:t>c</a:t>
                      </a:r>
                      <a:endParaRPr lang="en-US" sz="1500" kern="100" dirty="0" smtClean="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a:solidFill>
                            <a:schemeClr val="tx1"/>
                          </a:solidFill>
                          <a:effectLst/>
                          <a:latin typeface="Times New Roman" panose="02020603050405020304"/>
                          <a:ea typeface="宋体" panose="02010600030101010101" pitchFamily="2" charset="-122"/>
                        </a:rPr>
                        <a:t>不显示匹配内容，只显示匹配行数</a:t>
                      </a:r>
                      <a:endParaRPr lang="zh-CN"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ctr">
                        <a:lnSpc>
                          <a:spcPct val="100000"/>
                        </a:lnSpc>
                        <a:spcAft>
                          <a:spcPts val="0"/>
                        </a:spcAft>
                      </a:pPr>
                      <a:r>
                        <a:rPr lang="en-US" sz="1500" kern="100" dirty="0">
                          <a:solidFill>
                            <a:schemeClr val="tx1"/>
                          </a:solidFill>
                          <a:effectLst/>
                          <a:latin typeface="Times New Roman" panose="02020603050405020304"/>
                          <a:ea typeface="宋体" panose="02010600030101010101" pitchFamily="2" charset="-122"/>
                        </a:rPr>
                        <a:t>-E/-F</a:t>
                      </a:r>
                      <a:endParaRPr lang="en-US" sz="1500" kern="100" dirty="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a:solidFill>
                            <a:schemeClr val="tx1"/>
                          </a:solidFill>
                          <a:effectLst/>
                          <a:latin typeface="Times New Roman" panose="02020603050405020304"/>
                          <a:ea typeface="宋体" panose="02010600030101010101" pitchFamily="2" charset="-122"/>
                        </a:rPr>
                        <a:t>使用扩展正则</a:t>
                      </a:r>
                      <a:r>
                        <a:rPr lang="en-US" sz="1500" kern="100">
                          <a:solidFill>
                            <a:schemeClr val="tx1"/>
                          </a:solidFill>
                          <a:effectLst/>
                          <a:latin typeface="Times New Roman" panose="02020603050405020304"/>
                          <a:ea typeface="宋体" panose="02010600030101010101" pitchFamily="2" charset="-122"/>
                        </a:rPr>
                        <a:t>/</a:t>
                      </a:r>
                      <a:r>
                        <a:rPr lang="zh-CN" sz="1500" kern="100">
                          <a:solidFill>
                            <a:schemeClr val="tx1"/>
                          </a:solidFill>
                          <a:effectLst/>
                          <a:latin typeface="Times New Roman" panose="02020603050405020304"/>
                          <a:ea typeface="宋体" panose="02010600030101010101" pitchFamily="2" charset="-122"/>
                        </a:rPr>
                        <a:t>固定表达式，调用</a:t>
                      </a:r>
                      <a:r>
                        <a:rPr lang="en-US" sz="1500" kern="100">
                          <a:solidFill>
                            <a:schemeClr val="tx1"/>
                          </a:solidFill>
                          <a:effectLst/>
                          <a:latin typeface="Times New Roman" panose="02020603050405020304"/>
                          <a:ea typeface="宋体" panose="02010600030101010101" pitchFamily="2" charset="-122"/>
                        </a:rPr>
                        <a:t>egrep/fgrep</a:t>
                      </a:r>
                      <a:endParaRPr lang="en-US"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ctr">
                        <a:lnSpc>
                          <a:spcPct val="100000"/>
                        </a:lnSpc>
                        <a:spcAft>
                          <a:spcPts val="0"/>
                        </a:spcAft>
                      </a:pPr>
                      <a:r>
                        <a:rPr lang="en-US" sz="1500" kern="100">
                          <a:solidFill>
                            <a:schemeClr val="tx1"/>
                          </a:solidFill>
                          <a:effectLst/>
                          <a:latin typeface="Times New Roman" panose="02020603050405020304"/>
                          <a:ea typeface="宋体" panose="02010600030101010101" pitchFamily="2" charset="-122"/>
                        </a:rPr>
                        <a:t>-e pattern</a:t>
                      </a:r>
                      <a:endParaRPr lang="en-US"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a:solidFill>
                            <a:schemeClr val="tx1"/>
                          </a:solidFill>
                          <a:effectLst/>
                          <a:latin typeface="Times New Roman" panose="02020603050405020304"/>
                          <a:ea typeface="宋体" panose="02010600030101010101" pitchFamily="2" charset="-122"/>
                        </a:rPr>
                        <a:t>使用表达式</a:t>
                      </a:r>
                      <a:r>
                        <a:rPr lang="en-US" sz="1500" kern="100">
                          <a:solidFill>
                            <a:schemeClr val="tx1"/>
                          </a:solidFill>
                          <a:effectLst/>
                          <a:latin typeface="Times New Roman" panose="02020603050405020304"/>
                          <a:ea typeface="宋体" panose="02010600030101010101" pitchFamily="2" charset="-122"/>
                        </a:rPr>
                        <a:t>pattern</a:t>
                      </a:r>
                      <a:r>
                        <a:rPr lang="zh-CN" sz="1500" kern="100">
                          <a:solidFill>
                            <a:schemeClr val="tx1"/>
                          </a:solidFill>
                          <a:effectLst/>
                          <a:latin typeface="Times New Roman" panose="02020603050405020304"/>
                          <a:ea typeface="宋体" panose="02010600030101010101" pitchFamily="2" charset="-122"/>
                        </a:rPr>
                        <a:t>，用于保护以“</a:t>
                      </a:r>
                      <a:r>
                        <a:rPr lang="en-US" sz="1500" kern="100">
                          <a:solidFill>
                            <a:schemeClr val="tx1"/>
                          </a:solidFill>
                          <a:effectLst/>
                          <a:latin typeface="Times New Roman" panose="02020603050405020304"/>
                          <a:ea typeface="宋体" panose="02010600030101010101" pitchFamily="2" charset="-122"/>
                        </a:rPr>
                        <a:t>-</a:t>
                      </a:r>
                      <a:r>
                        <a:rPr lang="zh-CN" sz="1500" kern="100">
                          <a:solidFill>
                            <a:schemeClr val="tx1"/>
                          </a:solidFill>
                          <a:effectLst/>
                          <a:latin typeface="Times New Roman" panose="02020603050405020304"/>
                          <a:ea typeface="宋体" panose="02010600030101010101" pitchFamily="2" charset="-122"/>
                        </a:rPr>
                        <a:t>”开头的表达式</a:t>
                      </a:r>
                      <a:endParaRPr lang="zh-CN"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ctr">
                        <a:lnSpc>
                          <a:spcPct val="100000"/>
                        </a:lnSpc>
                        <a:spcAft>
                          <a:spcPts val="0"/>
                        </a:spcAft>
                      </a:pPr>
                      <a:r>
                        <a:rPr lang="en-US" sz="1500" kern="100">
                          <a:solidFill>
                            <a:schemeClr val="tx1"/>
                          </a:solidFill>
                          <a:effectLst/>
                          <a:latin typeface="Times New Roman" panose="02020603050405020304"/>
                          <a:ea typeface="宋体" panose="02010600030101010101" pitchFamily="2" charset="-122"/>
                        </a:rPr>
                        <a:t>-f patternfile</a:t>
                      </a:r>
                      <a:endParaRPr lang="en-US"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dirty="0">
                          <a:solidFill>
                            <a:schemeClr val="tx1"/>
                          </a:solidFill>
                          <a:effectLst/>
                          <a:latin typeface="Times New Roman" panose="02020603050405020304"/>
                          <a:ea typeface="宋体" panose="02010600030101010101" pitchFamily="2" charset="-122"/>
                        </a:rPr>
                        <a:t>从</a:t>
                      </a:r>
                      <a:r>
                        <a:rPr lang="en-US" sz="1500" kern="100" dirty="0" err="1">
                          <a:solidFill>
                            <a:schemeClr val="tx1"/>
                          </a:solidFill>
                          <a:effectLst/>
                          <a:latin typeface="Times New Roman" panose="02020603050405020304"/>
                          <a:ea typeface="宋体" panose="02010600030101010101" pitchFamily="2" charset="-122"/>
                        </a:rPr>
                        <a:t>patternfile</a:t>
                      </a:r>
                      <a:r>
                        <a:rPr lang="zh-CN" sz="1500" kern="100" dirty="0">
                          <a:solidFill>
                            <a:schemeClr val="tx1"/>
                          </a:solidFill>
                          <a:effectLst/>
                          <a:latin typeface="Times New Roman" panose="02020603050405020304"/>
                          <a:ea typeface="宋体" panose="02010600030101010101" pitchFamily="2" charset="-122"/>
                        </a:rPr>
                        <a:t>中读取表达式</a:t>
                      </a:r>
                      <a:endParaRPr lang="zh-CN" sz="1500" kern="100" dirty="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ctr">
                        <a:lnSpc>
                          <a:spcPct val="100000"/>
                        </a:lnSpc>
                        <a:spcAft>
                          <a:spcPts val="0"/>
                        </a:spcAft>
                      </a:pPr>
                      <a:r>
                        <a:rPr lang="en-US" sz="1500" kern="100">
                          <a:solidFill>
                            <a:schemeClr val="tx1"/>
                          </a:solidFill>
                          <a:effectLst/>
                          <a:latin typeface="Times New Roman" panose="02020603050405020304"/>
                          <a:ea typeface="宋体" panose="02010600030101010101" pitchFamily="2" charset="-122"/>
                        </a:rPr>
                        <a:t>-I</a:t>
                      </a:r>
                      <a:endParaRPr lang="en-US"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dirty="0">
                          <a:solidFill>
                            <a:schemeClr val="tx1"/>
                          </a:solidFill>
                          <a:effectLst/>
                          <a:latin typeface="Times New Roman" panose="02020603050405020304"/>
                          <a:ea typeface="宋体" panose="02010600030101010101" pitchFamily="2" charset="-122"/>
                        </a:rPr>
                        <a:t>忽略二进制文件</a:t>
                      </a:r>
                      <a:endParaRPr lang="zh-CN" sz="1500" kern="100" dirty="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ctr">
                        <a:lnSpc>
                          <a:spcPct val="100000"/>
                        </a:lnSpc>
                        <a:spcAft>
                          <a:spcPts val="0"/>
                        </a:spcAft>
                      </a:pPr>
                      <a:r>
                        <a:rPr lang="en-US" sz="1500" kern="100" dirty="0">
                          <a:solidFill>
                            <a:schemeClr val="tx1"/>
                          </a:solidFill>
                          <a:effectLst/>
                          <a:latin typeface="Times New Roman" panose="02020603050405020304"/>
                          <a:ea typeface="宋体" panose="02010600030101010101" pitchFamily="2" charset="-122"/>
                        </a:rPr>
                        <a:t>-</a:t>
                      </a:r>
                      <a:r>
                        <a:rPr lang="en-US" sz="1500" kern="100" dirty="0" smtClean="0">
                          <a:solidFill>
                            <a:schemeClr val="tx1"/>
                          </a:solidFill>
                          <a:effectLst/>
                          <a:latin typeface="Times New Roman" panose="02020603050405020304"/>
                          <a:ea typeface="宋体" panose="02010600030101010101" pitchFamily="2" charset="-122"/>
                        </a:rPr>
                        <a:t>i</a:t>
                      </a:r>
                      <a:endParaRPr lang="en-US" sz="1500" kern="100" dirty="0" smtClean="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a:solidFill>
                            <a:schemeClr val="tx1"/>
                          </a:solidFill>
                          <a:effectLst/>
                          <a:latin typeface="Times New Roman" panose="02020603050405020304"/>
                          <a:ea typeface="宋体" panose="02010600030101010101" pitchFamily="2" charset="-122"/>
                        </a:rPr>
                        <a:t>忽略大小写的区别</a:t>
                      </a:r>
                      <a:endParaRPr lang="zh-CN"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ctr">
                        <a:lnSpc>
                          <a:spcPct val="100000"/>
                        </a:lnSpc>
                        <a:spcAft>
                          <a:spcPts val="0"/>
                        </a:spcAft>
                      </a:pPr>
                      <a:r>
                        <a:rPr lang="en-US" sz="1500" kern="100" dirty="0">
                          <a:solidFill>
                            <a:schemeClr val="tx1"/>
                          </a:solidFill>
                          <a:effectLst/>
                          <a:latin typeface="Times New Roman" panose="02020603050405020304"/>
                          <a:ea typeface="宋体" panose="02010600030101010101" pitchFamily="2" charset="-122"/>
                        </a:rPr>
                        <a:t>-l</a:t>
                      </a:r>
                      <a:endParaRPr lang="en-US" sz="1500" kern="100" dirty="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dirty="0" smtClean="0">
                          <a:solidFill>
                            <a:schemeClr val="tx1"/>
                          </a:solidFill>
                          <a:effectLst/>
                          <a:latin typeface="Times New Roman" panose="02020603050405020304"/>
                          <a:ea typeface="宋体" panose="02010600030101010101" pitchFamily="2" charset="-122"/>
                        </a:rPr>
                        <a:t>遇到匹配</a:t>
                      </a:r>
                      <a:r>
                        <a:rPr lang="zh-CN" sz="1500" kern="100" dirty="0">
                          <a:solidFill>
                            <a:schemeClr val="tx1"/>
                          </a:solidFill>
                          <a:effectLst/>
                          <a:latin typeface="Times New Roman" panose="02020603050405020304"/>
                          <a:ea typeface="宋体" panose="02010600030101010101" pitchFamily="2" charset="-122"/>
                        </a:rPr>
                        <a:t>时立即</a:t>
                      </a:r>
                      <a:r>
                        <a:rPr lang="zh-CN" sz="1500" kern="100" dirty="0" smtClean="0">
                          <a:solidFill>
                            <a:schemeClr val="tx1"/>
                          </a:solidFill>
                          <a:effectLst/>
                          <a:latin typeface="Times New Roman" panose="02020603050405020304"/>
                          <a:ea typeface="宋体" panose="02010600030101010101" pitchFamily="2" charset="-122"/>
                        </a:rPr>
                        <a:t>退出</a:t>
                      </a:r>
                      <a:r>
                        <a:rPr lang="zh-CN" altLang="en-US" sz="1500" kern="100" dirty="0" smtClean="0">
                          <a:solidFill>
                            <a:schemeClr val="tx1"/>
                          </a:solidFill>
                          <a:effectLst/>
                          <a:latin typeface="Times New Roman" panose="02020603050405020304"/>
                          <a:ea typeface="宋体" panose="02010600030101010101" pitchFamily="2" charset="-122"/>
                        </a:rPr>
                        <a:t>，且</a:t>
                      </a:r>
                      <a:r>
                        <a:rPr lang="zh-CN" altLang="zh-CN" sz="1500" kern="100" dirty="0" smtClean="0">
                          <a:solidFill>
                            <a:schemeClr val="tx1"/>
                          </a:solidFill>
                          <a:effectLst/>
                          <a:latin typeface="Times New Roman" panose="02020603050405020304"/>
                          <a:ea typeface="+mn-ea"/>
                        </a:rPr>
                        <a:t>每个文件只输出一</a:t>
                      </a:r>
                      <a:r>
                        <a:rPr lang="zh-CN" altLang="en-US" sz="1500" kern="100" dirty="0" smtClean="0">
                          <a:solidFill>
                            <a:schemeClr val="tx1"/>
                          </a:solidFill>
                          <a:effectLst/>
                          <a:latin typeface="Times New Roman" panose="02020603050405020304"/>
                          <a:ea typeface="+mn-ea"/>
                        </a:rPr>
                        <a:t>次</a:t>
                      </a:r>
                      <a:r>
                        <a:rPr lang="zh-CN" altLang="zh-CN" sz="1500" kern="100" dirty="0" smtClean="0">
                          <a:solidFill>
                            <a:schemeClr val="tx1"/>
                          </a:solidFill>
                          <a:effectLst/>
                          <a:latin typeface="Times New Roman" panose="02020603050405020304"/>
                          <a:ea typeface="+mn-ea"/>
                        </a:rPr>
                        <a:t>文件名，</a:t>
                      </a:r>
                      <a:endParaRPr lang="zh-CN" altLang="zh-CN" sz="1500" kern="100" dirty="0" smtClean="0">
                        <a:solidFill>
                          <a:schemeClr val="tx1"/>
                        </a:solidFill>
                        <a:effectLst/>
                        <a:latin typeface="Times New Roman" panose="02020603050405020304"/>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ctr">
                        <a:lnSpc>
                          <a:spcPct val="100000"/>
                        </a:lnSpc>
                        <a:spcAft>
                          <a:spcPts val="0"/>
                        </a:spcAft>
                      </a:pPr>
                      <a:r>
                        <a:rPr lang="en-US" sz="1500" kern="100">
                          <a:solidFill>
                            <a:schemeClr val="tx1"/>
                          </a:solidFill>
                          <a:effectLst/>
                          <a:latin typeface="Times New Roman" panose="02020603050405020304"/>
                          <a:ea typeface="宋体" panose="02010600030101010101" pitchFamily="2" charset="-122"/>
                        </a:rPr>
                        <a:t>-m NUM</a:t>
                      </a:r>
                      <a:endParaRPr lang="en-US"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a:solidFill>
                            <a:schemeClr val="tx1"/>
                          </a:solidFill>
                          <a:effectLst/>
                          <a:latin typeface="Times New Roman" panose="02020603050405020304"/>
                          <a:ea typeface="宋体" panose="02010600030101010101" pitchFamily="2" charset="-122"/>
                        </a:rPr>
                        <a:t>在文件中搜索到</a:t>
                      </a:r>
                      <a:r>
                        <a:rPr lang="en-US" sz="1500" kern="100">
                          <a:solidFill>
                            <a:schemeClr val="tx1"/>
                          </a:solidFill>
                          <a:effectLst/>
                          <a:latin typeface="Times New Roman" panose="02020603050405020304"/>
                          <a:ea typeface="宋体" panose="02010600030101010101" pitchFamily="2" charset="-122"/>
                        </a:rPr>
                        <a:t>NUM</a:t>
                      </a:r>
                      <a:r>
                        <a:rPr lang="zh-CN" sz="1500" kern="100">
                          <a:solidFill>
                            <a:schemeClr val="tx1"/>
                          </a:solidFill>
                          <a:effectLst/>
                          <a:latin typeface="Times New Roman" panose="02020603050405020304"/>
                          <a:ea typeface="宋体" panose="02010600030101010101" pitchFamily="2" charset="-122"/>
                        </a:rPr>
                        <a:t>次出现时停止本文件搜索</a:t>
                      </a:r>
                      <a:endParaRPr lang="zh-CN"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ctr">
                        <a:lnSpc>
                          <a:spcPct val="100000"/>
                        </a:lnSpc>
                        <a:spcAft>
                          <a:spcPts val="0"/>
                        </a:spcAft>
                      </a:pPr>
                      <a:r>
                        <a:rPr lang="en-US" sz="1500" kern="100" dirty="0">
                          <a:solidFill>
                            <a:schemeClr val="tx1"/>
                          </a:solidFill>
                          <a:effectLst/>
                          <a:latin typeface="Times New Roman" panose="02020603050405020304"/>
                          <a:ea typeface="宋体" panose="02010600030101010101" pitchFamily="2" charset="-122"/>
                        </a:rPr>
                        <a:t>-</a:t>
                      </a:r>
                      <a:r>
                        <a:rPr lang="en-US" sz="1500" kern="100" dirty="0" smtClean="0">
                          <a:solidFill>
                            <a:schemeClr val="tx1"/>
                          </a:solidFill>
                          <a:effectLst/>
                          <a:latin typeface="Times New Roman" panose="02020603050405020304"/>
                          <a:ea typeface="宋体" panose="02010600030101010101" pitchFamily="2" charset="-122"/>
                        </a:rPr>
                        <a:t>n</a:t>
                      </a:r>
                      <a:endParaRPr lang="en-US" sz="1500" kern="100" dirty="0" smtClean="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a:solidFill>
                            <a:schemeClr val="tx1"/>
                          </a:solidFill>
                          <a:effectLst/>
                          <a:latin typeface="Times New Roman" panose="02020603050405020304"/>
                          <a:ea typeface="宋体" panose="02010600030101010101" pitchFamily="2" charset="-122"/>
                        </a:rPr>
                        <a:t>输出时显示行号</a:t>
                      </a:r>
                      <a:endParaRPr lang="zh-CN"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ctr">
                        <a:lnSpc>
                          <a:spcPct val="100000"/>
                        </a:lnSpc>
                        <a:spcAft>
                          <a:spcPts val="0"/>
                        </a:spcAft>
                      </a:pPr>
                      <a:r>
                        <a:rPr lang="en-US" sz="1500" kern="100">
                          <a:solidFill>
                            <a:schemeClr val="tx1"/>
                          </a:solidFill>
                          <a:effectLst/>
                          <a:latin typeface="Times New Roman" panose="02020603050405020304"/>
                          <a:ea typeface="宋体" panose="02010600030101010101" pitchFamily="2" charset="-122"/>
                        </a:rPr>
                        <a:t>-o</a:t>
                      </a:r>
                      <a:endParaRPr lang="en-US"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a:solidFill>
                            <a:schemeClr val="tx1"/>
                          </a:solidFill>
                          <a:effectLst/>
                          <a:latin typeface="Times New Roman" panose="02020603050405020304"/>
                          <a:ea typeface="宋体" panose="02010600030101010101" pitchFamily="2" charset="-122"/>
                        </a:rPr>
                        <a:t>只显示行中的匹配部分，而非整行</a:t>
                      </a:r>
                      <a:endParaRPr lang="zh-CN"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ctr">
                        <a:lnSpc>
                          <a:spcPct val="100000"/>
                        </a:lnSpc>
                        <a:spcAft>
                          <a:spcPts val="0"/>
                        </a:spcAft>
                      </a:pPr>
                      <a:r>
                        <a:rPr lang="en-US" sz="1500" kern="100" dirty="0">
                          <a:solidFill>
                            <a:schemeClr val="tx1"/>
                          </a:solidFill>
                          <a:effectLst/>
                          <a:latin typeface="Times New Roman" panose="02020603050405020304"/>
                          <a:ea typeface="宋体" panose="02010600030101010101" pitchFamily="2" charset="-122"/>
                        </a:rPr>
                        <a:t>-</a:t>
                      </a:r>
                      <a:r>
                        <a:rPr lang="en-US" sz="1500" kern="100" dirty="0" smtClean="0">
                          <a:solidFill>
                            <a:schemeClr val="tx1"/>
                          </a:solidFill>
                          <a:effectLst/>
                          <a:latin typeface="Times New Roman" panose="02020603050405020304"/>
                          <a:ea typeface="宋体" panose="02010600030101010101" pitchFamily="2" charset="-122"/>
                        </a:rPr>
                        <a:t>q</a:t>
                      </a:r>
                      <a:endParaRPr lang="en-US" sz="1500" kern="100" dirty="0" smtClean="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a:solidFill>
                            <a:schemeClr val="tx1"/>
                          </a:solidFill>
                          <a:effectLst/>
                          <a:latin typeface="Times New Roman" panose="02020603050405020304"/>
                          <a:ea typeface="宋体" panose="02010600030101010101" pitchFamily="2" charset="-122"/>
                        </a:rPr>
                        <a:t>无输出，只有返回码。可用</a:t>
                      </a:r>
                      <a:r>
                        <a:rPr lang="en-US" sz="1500" kern="100">
                          <a:solidFill>
                            <a:schemeClr val="tx1"/>
                          </a:solidFill>
                          <a:effectLst/>
                          <a:latin typeface="Times New Roman" panose="02020603050405020304"/>
                          <a:ea typeface="宋体" panose="02010600030101010101" pitchFamily="2" charset="-122"/>
                        </a:rPr>
                        <a:t>$?</a:t>
                      </a:r>
                      <a:r>
                        <a:rPr lang="zh-CN" sz="1500" kern="100">
                          <a:solidFill>
                            <a:schemeClr val="tx1"/>
                          </a:solidFill>
                          <a:effectLst/>
                          <a:latin typeface="Times New Roman" panose="02020603050405020304"/>
                          <a:ea typeface="宋体" panose="02010600030101010101" pitchFamily="2" charset="-122"/>
                        </a:rPr>
                        <a:t>进行访问</a:t>
                      </a:r>
                      <a:endParaRPr lang="zh-CN"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ctr">
                        <a:lnSpc>
                          <a:spcPct val="100000"/>
                        </a:lnSpc>
                        <a:spcAft>
                          <a:spcPts val="0"/>
                        </a:spcAft>
                      </a:pPr>
                      <a:r>
                        <a:rPr lang="en-US" sz="1500" kern="100" dirty="0">
                          <a:solidFill>
                            <a:schemeClr val="tx1"/>
                          </a:solidFill>
                          <a:effectLst/>
                          <a:latin typeface="Times New Roman" panose="02020603050405020304"/>
                          <a:ea typeface="宋体" panose="02010600030101010101" pitchFamily="2" charset="-122"/>
                        </a:rPr>
                        <a:t>-</a:t>
                      </a:r>
                      <a:r>
                        <a:rPr lang="en-US" sz="1500" kern="100" dirty="0" smtClean="0">
                          <a:solidFill>
                            <a:schemeClr val="tx1"/>
                          </a:solidFill>
                          <a:effectLst/>
                          <a:latin typeface="Times New Roman" panose="02020603050405020304"/>
                          <a:ea typeface="宋体" panose="02010600030101010101" pitchFamily="2" charset="-122"/>
                        </a:rPr>
                        <a:t>v</a:t>
                      </a:r>
                      <a:endParaRPr lang="en-US" sz="1500" kern="100" dirty="0" smtClean="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a:solidFill>
                            <a:schemeClr val="tx1"/>
                          </a:solidFill>
                          <a:effectLst/>
                          <a:latin typeface="Times New Roman" panose="02020603050405020304"/>
                          <a:ea typeface="宋体" panose="02010600030101010101" pitchFamily="2" charset="-122"/>
                        </a:rPr>
                        <a:t>反向搜索，显示不匹配的内容</a:t>
                      </a:r>
                      <a:endParaRPr lang="zh-CN" sz="15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2255">
                <a:tc>
                  <a:txBody>
                    <a:bodyPr/>
                    <a:lstStyle/>
                    <a:p>
                      <a:pPr algn="ctr">
                        <a:lnSpc>
                          <a:spcPct val="100000"/>
                        </a:lnSpc>
                        <a:spcAft>
                          <a:spcPts val="0"/>
                        </a:spcAft>
                      </a:pPr>
                      <a:r>
                        <a:rPr lang="en-US" sz="1500" kern="100" dirty="0">
                          <a:solidFill>
                            <a:schemeClr val="tx1"/>
                          </a:solidFill>
                          <a:effectLst/>
                          <a:latin typeface="Times New Roman" panose="02020603050405020304"/>
                          <a:ea typeface="宋体" panose="02010600030101010101" pitchFamily="2" charset="-122"/>
                        </a:rPr>
                        <a:t>-w/-x</a:t>
                      </a:r>
                      <a:endParaRPr lang="en-US" sz="1500" kern="100" dirty="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dirty="0">
                          <a:solidFill>
                            <a:schemeClr val="tx1"/>
                          </a:solidFill>
                          <a:effectLst/>
                          <a:latin typeface="Times New Roman" panose="02020603050405020304"/>
                          <a:ea typeface="宋体" panose="02010600030101010101" pitchFamily="2" charset="-122"/>
                        </a:rPr>
                        <a:t>整字</a:t>
                      </a:r>
                      <a:r>
                        <a:rPr lang="en-US" sz="1500" kern="100" dirty="0">
                          <a:solidFill>
                            <a:schemeClr val="tx1"/>
                          </a:solidFill>
                          <a:effectLst/>
                          <a:latin typeface="Times New Roman" panose="02020603050405020304"/>
                          <a:ea typeface="宋体" panose="02010600030101010101" pitchFamily="2" charset="-122"/>
                        </a:rPr>
                        <a:t>/</a:t>
                      </a:r>
                      <a:r>
                        <a:rPr lang="zh-CN" sz="1500" kern="100" dirty="0">
                          <a:solidFill>
                            <a:schemeClr val="tx1"/>
                          </a:solidFill>
                          <a:effectLst/>
                          <a:latin typeface="Times New Roman" panose="02020603050405020304"/>
                          <a:ea typeface="宋体" panose="02010600030101010101" pitchFamily="2" charset="-122"/>
                        </a:rPr>
                        <a:t>行匹配模式</a:t>
                      </a:r>
                      <a:endParaRPr lang="zh-CN" sz="1500" kern="100" dirty="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en-US" altLang="zh-CN" dirty="0" err="1"/>
              <a:t>grep</a:t>
            </a:r>
            <a:r>
              <a:rPr lang="zh-CN" altLang="zh-CN" dirty="0"/>
              <a:t>搜索</a:t>
            </a:r>
            <a:r>
              <a:rPr lang="zh-CN" altLang="zh-CN" dirty="0" smtClean="0"/>
              <a:t>示例</a:t>
            </a:r>
            <a:endParaRPr lang="zh-CN" altLang="en-US" dirty="0"/>
          </a:p>
        </p:txBody>
      </p:sp>
      <p:sp>
        <p:nvSpPr>
          <p:cNvPr id="3" name="内容占位符 2"/>
          <p:cNvSpPr>
            <a:spLocks noGrp="1"/>
          </p:cNvSpPr>
          <p:nvPr>
            <p:ph idx="1"/>
          </p:nvPr>
        </p:nvSpPr>
        <p:spPr>
          <a:xfrm>
            <a:off x="827584" y="1311863"/>
            <a:ext cx="8127504" cy="3294366"/>
          </a:xfrm>
        </p:spPr>
        <p:txBody>
          <a:bodyPr/>
          <a:lstStyle/>
          <a:p>
            <a:pPr>
              <a:spcBef>
                <a:spcPts val="1200"/>
              </a:spcBef>
            </a:pPr>
            <a:r>
              <a:rPr lang="en-US" altLang="zh-CN" sz="2400"/>
              <a:t>$ grep -E '([Ss]ome)|([Aa]ny)one' file</a:t>
            </a:r>
            <a:endParaRPr lang="en-US" altLang="zh-CN" sz="2400"/>
          </a:p>
          <a:p>
            <a:pPr>
              <a:spcBef>
                <a:spcPts val="1200"/>
              </a:spcBef>
            </a:pPr>
            <a:r>
              <a:rPr lang="en-US" altLang="zh-CN" sz="2400"/>
              <a:t>$ grep -E '[Hh]enr(y)|(ietta)' file</a:t>
            </a:r>
            <a:endParaRPr lang="en-US" altLang="zh-CN" sz="2400"/>
          </a:p>
          <a:p>
            <a:pPr>
              <a:spcBef>
                <a:spcPts val="1200"/>
              </a:spcBef>
            </a:pPr>
            <a:r>
              <a:rPr lang="en-US" altLang="zh-CN" sz="2400"/>
              <a:t>$ grep "^root:" /etc/passwd</a:t>
            </a:r>
            <a:endParaRPr lang="en-US" altLang="zh-CN" sz="2400"/>
          </a:p>
          <a:p>
            <a:pPr>
              <a:spcBef>
                <a:spcPts val="1200"/>
              </a:spcBef>
            </a:pPr>
            <a:r>
              <a:rPr lang="en-US" altLang="zh-CN" sz="2400"/>
              <a:t>$ grep mytext [abc]*</a:t>
            </a:r>
            <a:endParaRPr lang="en-US" altLang="zh-CN" sz="2400"/>
          </a:p>
          <a:p>
            <a:pPr>
              <a:spcBef>
                <a:spcPts val="1200"/>
              </a:spcBef>
            </a:pPr>
            <a:r>
              <a:rPr lang="en-US" altLang="zh-CN" sz="2400"/>
              <a:t>$ ls /dev | grep 'sda'</a:t>
            </a:r>
            <a:endParaRPr lang="en-US" altLang="zh-CN" sz="2400"/>
          </a:p>
          <a:p>
            <a:pPr>
              <a:spcBef>
                <a:spcPts val="1200"/>
              </a:spcBef>
            </a:pPr>
            <a:r>
              <a:rPr lang="en-US" altLang="zh-CN" sz="2400"/>
              <a:t>$ grep "^#" /etc/profile</a:t>
            </a:r>
            <a:endParaRPr lang="en-US" altLang="zh-CN" sz="2400"/>
          </a:p>
          <a:p>
            <a:pPr>
              <a:spcBef>
                <a:spcPts val="1200"/>
              </a:spcBef>
            </a:pPr>
            <a:r>
              <a:rPr lang="en-US" altLang="zh-CN" sz="2400"/>
              <a:t>$ grep -v "^#" /etc/profile</a:t>
            </a:r>
            <a:endParaRPr lang="en-US" altLang="zh-CN" sz="240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a:t>
            </a:r>
            <a:r>
              <a:rPr lang="en-US" altLang="zh-CN" dirty="0" err="1" smtClean="0"/>
              <a:t>grep</a:t>
            </a:r>
            <a:r>
              <a:rPr lang="zh-CN" altLang="en-US" dirty="0" smtClean="0"/>
              <a:t>的说明 </a:t>
            </a:r>
            <a:endParaRPr lang="zh-CN" altLang="en-US" dirty="0"/>
          </a:p>
        </p:txBody>
      </p:sp>
      <p:sp>
        <p:nvSpPr>
          <p:cNvPr id="3" name="内容占位符 2"/>
          <p:cNvSpPr>
            <a:spLocks noGrp="1"/>
          </p:cNvSpPr>
          <p:nvPr>
            <p:ph idx="1"/>
          </p:nvPr>
        </p:nvSpPr>
        <p:spPr/>
        <p:txBody>
          <a:bodyPr/>
          <a:lstStyle/>
          <a:p>
            <a:r>
              <a:rPr lang="zh-CN" altLang="zh-CN" sz="2800" dirty="0"/>
              <a:t>用于字符过滤的命令有</a:t>
            </a:r>
            <a:r>
              <a:rPr lang="en-US" altLang="zh-CN" sz="2800" dirty="0"/>
              <a:t>3</a:t>
            </a:r>
            <a:r>
              <a:rPr lang="zh-CN" altLang="zh-CN" sz="2800" dirty="0"/>
              <a:t>个，分别是</a:t>
            </a:r>
            <a:r>
              <a:rPr lang="en-US" altLang="zh-CN" sz="2800" dirty="0" err="1"/>
              <a:t>grep</a:t>
            </a:r>
            <a:r>
              <a:rPr lang="zh-CN" altLang="zh-CN" sz="2800" dirty="0"/>
              <a:t>、</a:t>
            </a:r>
            <a:r>
              <a:rPr lang="en-US" altLang="zh-CN" sz="2800" dirty="0" err="1"/>
              <a:t>egrep</a:t>
            </a:r>
            <a:r>
              <a:rPr lang="zh-CN" altLang="zh-CN" sz="2800" dirty="0"/>
              <a:t>和</a:t>
            </a:r>
            <a:r>
              <a:rPr lang="en-US" altLang="zh-CN" sz="2800" dirty="0" err="1"/>
              <a:t>fgrep</a:t>
            </a:r>
            <a:r>
              <a:rPr lang="zh-CN" altLang="zh-CN" sz="2800" dirty="0"/>
              <a:t>，三者都用于在指定文件或流中搜索指定字符串，并显示出它所在行的相关信息</a:t>
            </a:r>
            <a:r>
              <a:rPr lang="zh-CN" altLang="zh-CN" sz="2800" dirty="0" smtClean="0"/>
              <a:t>。</a:t>
            </a:r>
            <a:endParaRPr lang="en-US" altLang="zh-CN" sz="2800" dirty="0" smtClean="0"/>
          </a:p>
          <a:p>
            <a:r>
              <a:rPr lang="zh-CN" altLang="zh-CN" sz="2800" dirty="0" smtClean="0"/>
              <a:t>默认</a:t>
            </a:r>
            <a:r>
              <a:rPr lang="zh-CN" altLang="zh-CN" sz="2800" dirty="0"/>
              <a:t>情况下，</a:t>
            </a:r>
            <a:r>
              <a:rPr lang="en-US" altLang="zh-CN" sz="2800" dirty="0" err="1"/>
              <a:t>grep</a:t>
            </a:r>
            <a:r>
              <a:rPr lang="zh-CN" altLang="zh-CN" sz="2800" dirty="0"/>
              <a:t>使用标准正则表达式，</a:t>
            </a:r>
            <a:r>
              <a:rPr lang="en-US" altLang="zh-CN" sz="2800" dirty="0" err="1"/>
              <a:t>egrep</a:t>
            </a:r>
            <a:r>
              <a:rPr lang="zh-CN" altLang="zh-CN" sz="2800" dirty="0"/>
              <a:t>使用扩展正则表达式，</a:t>
            </a:r>
            <a:r>
              <a:rPr lang="en-US" altLang="zh-CN" sz="2800" dirty="0" err="1"/>
              <a:t>fgrep</a:t>
            </a:r>
            <a:r>
              <a:rPr lang="zh-CN" altLang="zh-CN" sz="2800" dirty="0"/>
              <a:t>则使用固定的字符串</a:t>
            </a:r>
            <a:r>
              <a:rPr lang="zh-CN" altLang="zh-CN" sz="2800" dirty="0" smtClean="0"/>
              <a:t>。</a:t>
            </a:r>
            <a:endParaRPr lang="en-US" altLang="zh-CN" sz="2800" dirty="0" smtClean="0"/>
          </a:p>
          <a:p>
            <a:r>
              <a:rPr lang="zh-CN" altLang="en-US" sz="2800" dirty="0" smtClean="0"/>
              <a:t>可通过</a:t>
            </a:r>
            <a:r>
              <a:rPr lang="en-US" altLang="zh-CN" sz="2800" dirty="0" err="1" smtClean="0"/>
              <a:t>grep</a:t>
            </a:r>
            <a:r>
              <a:rPr lang="zh-CN" altLang="en-US" sz="2800" dirty="0" smtClean="0"/>
              <a:t>及选项</a:t>
            </a:r>
            <a:r>
              <a:rPr lang="en-US" altLang="zh-CN" sz="2800" dirty="0" smtClean="0"/>
              <a:t>-E</a:t>
            </a:r>
            <a:r>
              <a:rPr lang="zh-CN" altLang="en-US" sz="2800" dirty="0" smtClean="0"/>
              <a:t>和</a:t>
            </a:r>
            <a:r>
              <a:rPr lang="en-US" altLang="zh-CN" sz="2800" dirty="0" smtClean="0"/>
              <a:t>-F</a:t>
            </a:r>
            <a:r>
              <a:rPr lang="zh-CN" altLang="en-US" sz="2800" dirty="0" smtClean="0"/>
              <a:t>调用</a:t>
            </a:r>
            <a:r>
              <a:rPr lang="en-US" altLang="zh-CN" sz="2800" dirty="0" err="1" smtClean="0"/>
              <a:t>egrep</a:t>
            </a:r>
            <a:r>
              <a:rPr lang="zh-CN" altLang="en-US" sz="2800" dirty="0" smtClean="0"/>
              <a:t>和</a:t>
            </a:r>
            <a:r>
              <a:rPr lang="en-US" altLang="zh-CN" sz="2800" dirty="0" err="1" smtClean="0"/>
              <a:t>fgrep</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．文本编辑命令（</a:t>
            </a:r>
            <a:r>
              <a:rPr lang="en-US" altLang="zh-CN" dirty="0"/>
              <a:t>vi</a:t>
            </a:r>
            <a:r>
              <a:rPr lang="zh-CN" altLang="zh-CN" dirty="0"/>
              <a:t>）</a:t>
            </a:r>
            <a:endParaRPr lang="zh-CN" altLang="en-US" dirty="0"/>
          </a:p>
        </p:txBody>
      </p:sp>
      <p:sp>
        <p:nvSpPr>
          <p:cNvPr id="3" name="内容占位符 2"/>
          <p:cNvSpPr>
            <a:spLocks noGrp="1"/>
          </p:cNvSpPr>
          <p:nvPr>
            <p:ph idx="1"/>
          </p:nvPr>
        </p:nvSpPr>
        <p:spPr/>
        <p:txBody>
          <a:bodyPr/>
          <a:lstStyle/>
          <a:p>
            <a:r>
              <a:rPr lang="en-US" altLang="zh-CN" sz="2800" dirty="0"/>
              <a:t>1</a:t>
            </a:r>
            <a:r>
              <a:rPr lang="zh-CN" altLang="zh-CN" sz="2800" dirty="0"/>
              <a:t>）功能及用法</a:t>
            </a:r>
            <a:endParaRPr lang="zh-CN" altLang="zh-CN" sz="2800" dirty="0"/>
          </a:p>
          <a:p>
            <a:r>
              <a:rPr lang="en-US" altLang="zh-CN" sz="2800" dirty="0" smtClean="0"/>
              <a:t>vi</a:t>
            </a:r>
            <a:r>
              <a:rPr lang="zh-CN" altLang="zh-CN" sz="2800" dirty="0"/>
              <a:t>是</a:t>
            </a:r>
            <a:r>
              <a:rPr lang="en-US" altLang="zh-CN" sz="2800" dirty="0" smtClean="0"/>
              <a:t>UNIX/Linux</a:t>
            </a:r>
            <a:r>
              <a:rPr lang="zh-CN" altLang="zh-CN" sz="2800" dirty="0" smtClean="0"/>
              <a:t>文本文件</a:t>
            </a:r>
            <a:r>
              <a:rPr lang="zh-CN" altLang="zh-CN" sz="2800" dirty="0"/>
              <a:t>的全屏编辑器。</a:t>
            </a:r>
            <a:endParaRPr lang="zh-CN" altLang="zh-CN" sz="2800" dirty="0"/>
          </a:p>
          <a:p>
            <a:r>
              <a:rPr lang="en-US" altLang="zh-CN" sz="2800" dirty="0"/>
              <a:t>vi</a:t>
            </a:r>
            <a:r>
              <a:rPr lang="zh-CN" altLang="zh-CN" sz="2800" dirty="0"/>
              <a:t>一次可以编辑多个文件，若</a:t>
            </a:r>
            <a:r>
              <a:rPr lang="en-US" altLang="zh-CN" sz="2800" dirty="0"/>
              <a:t>vi</a:t>
            </a:r>
            <a:r>
              <a:rPr lang="zh-CN" altLang="zh-CN" sz="2800" dirty="0"/>
              <a:t>启动时没有指定文件名，则</a:t>
            </a:r>
            <a:r>
              <a:rPr lang="en-US" altLang="zh-CN" sz="2800" dirty="0"/>
              <a:t>vi</a:t>
            </a:r>
            <a:r>
              <a:rPr lang="zh-CN" altLang="zh-CN" sz="2800" dirty="0"/>
              <a:t>将创建一个无名</a:t>
            </a:r>
            <a:r>
              <a:rPr lang="zh-CN" altLang="zh-CN" sz="2800" dirty="0" smtClean="0"/>
              <a:t>的文件</a:t>
            </a:r>
            <a:r>
              <a:rPr lang="zh-CN" altLang="zh-CN" sz="2800" dirty="0"/>
              <a:t>，待用户保存时由用户指定文件名</a:t>
            </a:r>
            <a:r>
              <a:rPr lang="zh-CN" altLang="zh-CN" sz="2800" dirty="0" smtClean="0"/>
              <a:t>。</a:t>
            </a:r>
            <a:endParaRPr lang="en-US" altLang="zh-CN" sz="2800" dirty="0" smtClean="0"/>
          </a:p>
          <a:p>
            <a:r>
              <a:rPr lang="zh-CN" altLang="zh-CN" sz="2800" dirty="0" smtClean="0"/>
              <a:t>若指定</a:t>
            </a:r>
            <a:r>
              <a:rPr lang="zh-CN" altLang="zh-CN" sz="2800" dirty="0"/>
              <a:t>的文件不存在，</a:t>
            </a:r>
            <a:r>
              <a:rPr lang="zh-CN" altLang="zh-CN" sz="2800" dirty="0" smtClean="0"/>
              <a:t>则创建</a:t>
            </a:r>
            <a:r>
              <a:rPr lang="zh-CN" altLang="zh-CN" sz="2800" dirty="0"/>
              <a:t>一个新文件。若用户对文件的修改不保存，则原文件不</a:t>
            </a:r>
            <a:r>
              <a:rPr lang="zh-CN" altLang="zh-CN" sz="2800" dirty="0" smtClean="0"/>
              <a:t>发生</a:t>
            </a:r>
            <a:r>
              <a:rPr lang="zh-CN" altLang="en-US" sz="2800" dirty="0" smtClean="0"/>
              <a:t>变化</a:t>
            </a:r>
            <a:r>
              <a:rPr lang="zh-CN" altLang="zh-CN" sz="2800" dirty="0" smtClean="0"/>
              <a:t>。</a:t>
            </a:r>
            <a:endParaRPr lang="zh-CN" altLang="zh-CN" sz="28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a:t>
            </a:r>
            <a:r>
              <a:rPr lang="en-US" altLang="zh-CN" dirty="0" smtClean="0"/>
              <a:t>i</a:t>
            </a:r>
            <a:r>
              <a:rPr lang="zh-CN" altLang="en-US" dirty="0" smtClean="0"/>
              <a:t>的临时文件</a:t>
            </a:r>
            <a:endParaRPr lang="zh-CN" altLang="en-US" dirty="0"/>
          </a:p>
        </p:txBody>
      </p:sp>
      <p:sp>
        <p:nvSpPr>
          <p:cNvPr id="3" name="内容占位符 2"/>
          <p:cNvSpPr>
            <a:spLocks noGrp="1"/>
          </p:cNvSpPr>
          <p:nvPr>
            <p:ph idx="1"/>
          </p:nvPr>
        </p:nvSpPr>
        <p:spPr/>
        <p:txBody>
          <a:bodyPr/>
          <a:lstStyle/>
          <a:p>
            <a:r>
              <a:rPr lang="zh-CN" altLang="zh-CN" sz="2400" dirty="0"/>
              <a:t>设</a:t>
            </a:r>
            <a:r>
              <a:rPr lang="en-US" altLang="zh-CN" sz="2400" dirty="0"/>
              <a:t>vi</a:t>
            </a:r>
            <a:r>
              <a:rPr lang="zh-CN" altLang="zh-CN" sz="2400" dirty="0"/>
              <a:t>编辑的文件为</a:t>
            </a:r>
            <a:r>
              <a:rPr lang="en-US" altLang="zh-CN" sz="2400" dirty="0"/>
              <a:t>files</a:t>
            </a:r>
            <a:r>
              <a:rPr lang="zh-CN" altLang="zh-CN" sz="2400" dirty="0"/>
              <a:t>，</a:t>
            </a:r>
            <a:r>
              <a:rPr lang="zh-CN" altLang="zh-CN" sz="2400" dirty="0" smtClean="0"/>
              <a:t>则在</a:t>
            </a:r>
            <a:r>
              <a:rPr lang="zh-CN" altLang="zh-CN" sz="2400" dirty="0"/>
              <a:t>工作时</a:t>
            </a:r>
            <a:r>
              <a:rPr lang="zh-CN" altLang="zh-CN" sz="2400" dirty="0" smtClean="0"/>
              <a:t>，</a:t>
            </a:r>
            <a:r>
              <a:rPr lang="en-US" altLang="zh-CN" sz="2400" dirty="0" smtClean="0"/>
              <a:t>vi</a:t>
            </a:r>
            <a:r>
              <a:rPr lang="zh-CN" altLang="zh-CN" sz="2400" dirty="0" smtClean="0"/>
              <a:t>创建一名</a:t>
            </a:r>
            <a:r>
              <a:rPr lang="zh-CN" altLang="zh-CN" sz="2400" dirty="0"/>
              <a:t>为</a:t>
            </a:r>
            <a:r>
              <a:rPr lang="en-US" altLang="zh-CN" sz="2400" dirty="0"/>
              <a:t>.</a:t>
            </a:r>
            <a:r>
              <a:rPr lang="en-US" altLang="zh-CN" sz="2400" dirty="0" err="1"/>
              <a:t>file.swp</a:t>
            </a:r>
            <a:r>
              <a:rPr lang="zh-CN" altLang="zh-CN" sz="2400" dirty="0"/>
              <a:t>的临时文件，若没有指定文件名</a:t>
            </a:r>
            <a:r>
              <a:rPr lang="zh-CN" altLang="zh-CN" sz="2400" dirty="0" smtClean="0"/>
              <a:t>，创建</a:t>
            </a:r>
            <a:r>
              <a:rPr lang="en-US" altLang="zh-CN" sz="2400" dirty="0"/>
              <a:t>.</a:t>
            </a:r>
            <a:r>
              <a:rPr lang="en-US" altLang="zh-CN" sz="2400" dirty="0" err="1"/>
              <a:t>swp</a:t>
            </a:r>
            <a:r>
              <a:rPr lang="zh-CN" altLang="zh-CN" sz="2400" dirty="0"/>
              <a:t>临时</a:t>
            </a:r>
            <a:r>
              <a:rPr lang="zh-CN" altLang="zh-CN" sz="2400" dirty="0" smtClean="0"/>
              <a:t>文件</a:t>
            </a:r>
            <a:r>
              <a:rPr lang="zh-CN" altLang="en-US" sz="2400" dirty="0" smtClean="0"/>
              <a:t>。</a:t>
            </a:r>
            <a:r>
              <a:rPr lang="zh-CN" altLang="zh-CN" sz="2400" dirty="0" smtClean="0"/>
              <a:t>临时</a:t>
            </a:r>
            <a:r>
              <a:rPr lang="zh-CN" altLang="zh-CN" sz="2400" dirty="0"/>
              <a:t>文件也叫交换文件</a:t>
            </a:r>
            <a:r>
              <a:rPr lang="zh-CN" altLang="zh-CN" sz="2400" dirty="0" smtClean="0"/>
              <a:t>。</a:t>
            </a:r>
            <a:endParaRPr lang="en-US" altLang="zh-CN" sz="2400" dirty="0" smtClean="0"/>
          </a:p>
          <a:p>
            <a:r>
              <a:rPr lang="zh-CN" altLang="zh-CN" sz="2400" dirty="0" smtClean="0"/>
              <a:t>当</a:t>
            </a:r>
            <a:r>
              <a:rPr lang="en-US" altLang="zh-CN" sz="2400" dirty="0"/>
              <a:t>vi</a:t>
            </a:r>
            <a:r>
              <a:rPr lang="zh-CN" altLang="zh-CN" sz="2400" dirty="0" smtClean="0"/>
              <a:t>结束编辑</a:t>
            </a:r>
            <a:r>
              <a:rPr lang="zh-CN" altLang="zh-CN" sz="2400" dirty="0"/>
              <a:t>后，对应的临时文件被自动</a:t>
            </a:r>
            <a:r>
              <a:rPr lang="zh-CN" altLang="zh-CN" sz="2400" dirty="0" smtClean="0"/>
              <a:t>删除</a:t>
            </a:r>
            <a:r>
              <a:rPr lang="zh-CN" altLang="en-US" sz="2400" dirty="0" smtClean="0"/>
              <a:t>。</a:t>
            </a:r>
            <a:r>
              <a:rPr lang="zh-CN" altLang="zh-CN" sz="2400" dirty="0" smtClean="0"/>
              <a:t>但</a:t>
            </a:r>
            <a:r>
              <a:rPr lang="zh-CN" altLang="zh-CN" sz="2400" dirty="0"/>
              <a:t>当</a:t>
            </a:r>
            <a:r>
              <a:rPr lang="en-US" altLang="zh-CN" sz="2400" dirty="0"/>
              <a:t>vi</a:t>
            </a:r>
            <a:r>
              <a:rPr lang="zh-CN" altLang="zh-CN" sz="2400" dirty="0"/>
              <a:t>非正常退出时，此临时文件</a:t>
            </a:r>
            <a:r>
              <a:rPr lang="zh-CN" altLang="zh-CN" sz="2400" dirty="0" smtClean="0"/>
              <a:t>就</a:t>
            </a:r>
            <a:r>
              <a:rPr lang="zh-CN" altLang="en-US" sz="2400" dirty="0" smtClean="0"/>
              <a:t>可能</a:t>
            </a:r>
            <a:r>
              <a:rPr lang="zh-CN" altLang="zh-CN" sz="2400" dirty="0" smtClean="0"/>
              <a:t>会</a:t>
            </a:r>
            <a:r>
              <a:rPr lang="zh-CN" altLang="zh-CN" sz="2400" dirty="0"/>
              <a:t>被残留下来，在下次再编辑此文件时会出现错误信息</a:t>
            </a:r>
            <a:r>
              <a:rPr lang="zh-CN" altLang="zh-CN" sz="2400" dirty="0" smtClean="0"/>
              <a:t>。</a:t>
            </a:r>
            <a:endParaRPr lang="en-US" altLang="zh-CN" sz="2400" dirty="0" smtClean="0"/>
          </a:p>
          <a:p>
            <a:r>
              <a:rPr lang="en-US" altLang="zh-CN" sz="2400" dirty="0" smtClean="0"/>
              <a:t>vi</a:t>
            </a:r>
            <a:r>
              <a:rPr lang="zh-CN" altLang="zh-CN" sz="2400" dirty="0"/>
              <a:t>的整个工作过程和被编辑的文件无关，只是在保存的时候才修改被编辑的文件</a:t>
            </a:r>
            <a:r>
              <a:rPr lang="zh-CN"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a:t>
            </a:r>
            <a:r>
              <a:rPr lang="zh-CN" altLang="zh-CN" dirty="0"/>
              <a:t>有三种工作模式：</a:t>
            </a:r>
            <a:endParaRPr lang="zh-CN" altLang="en-US" dirty="0"/>
          </a:p>
        </p:txBody>
      </p:sp>
      <p:sp>
        <p:nvSpPr>
          <p:cNvPr id="3" name="内容占位符 2"/>
          <p:cNvSpPr>
            <a:spLocks noGrp="1"/>
          </p:cNvSpPr>
          <p:nvPr>
            <p:ph idx="1"/>
          </p:nvPr>
        </p:nvSpPr>
        <p:spPr>
          <a:xfrm>
            <a:off x="395536" y="1329612"/>
            <a:ext cx="8559552" cy="3294366"/>
          </a:xfrm>
        </p:spPr>
        <p:txBody>
          <a:bodyPr/>
          <a:lstStyle/>
          <a:p>
            <a:r>
              <a:rPr lang="zh-CN" altLang="zh-CN" sz="2400" dirty="0" smtClean="0"/>
              <a:t>命令</a:t>
            </a:r>
            <a:r>
              <a:rPr lang="zh-CN" altLang="zh-CN" sz="2400" dirty="0"/>
              <a:t>模式：当进入</a:t>
            </a:r>
            <a:r>
              <a:rPr lang="en-US" altLang="zh-CN" sz="2400" dirty="0"/>
              <a:t>vi</a:t>
            </a:r>
            <a:r>
              <a:rPr lang="zh-CN" altLang="zh-CN" sz="2400" dirty="0"/>
              <a:t>时，它处在命令模式。</a:t>
            </a:r>
            <a:r>
              <a:rPr lang="zh-CN" altLang="zh-CN" sz="2400" dirty="0" smtClean="0"/>
              <a:t>在</a:t>
            </a:r>
            <a:r>
              <a:rPr lang="zh-CN" altLang="en-US" sz="2400" dirty="0" smtClean="0"/>
              <a:t>此</a:t>
            </a:r>
            <a:r>
              <a:rPr lang="zh-CN" altLang="zh-CN" sz="2400" dirty="0" smtClean="0"/>
              <a:t>模式</a:t>
            </a:r>
            <a:r>
              <a:rPr lang="zh-CN" altLang="zh-CN" sz="2400" dirty="0"/>
              <a:t>下</a:t>
            </a:r>
            <a:r>
              <a:rPr lang="zh-CN" altLang="zh-CN" sz="2400" dirty="0" smtClean="0"/>
              <a:t>，可</a:t>
            </a:r>
            <a:r>
              <a:rPr lang="zh-CN" altLang="zh-CN" sz="2400" dirty="0"/>
              <a:t>通过</a:t>
            </a:r>
            <a:r>
              <a:rPr lang="en-US" altLang="zh-CN" sz="2400" dirty="0"/>
              <a:t>vi</a:t>
            </a:r>
            <a:r>
              <a:rPr lang="zh-CN" altLang="zh-CN" sz="2400" dirty="0"/>
              <a:t>的命令对文件内容进行</a:t>
            </a:r>
            <a:r>
              <a:rPr lang="zh-CN" altLang="zh-CN" sz="2400" dirty="0" smtClean="0"/>
              <a:t>处理，</a:t>
            </a:r>
            <a:r>
              <a:rPr lang="zh-CN" altLang="zh-CN" sz="2400" dirty="0"/>
              <a:t>也可通过插入命令进入编辑模式。</a:t>
            </a:r>
            <a:endParaRPr lang="zh-CN" altLang="zh-CN" sz="2400" dirty="0"/>
          </a:p>
          <a:p>
            <a:r>
              <a:rPr lang="zh-CN" altLang="zh-CN" sz="2400" dirty="0" smtClean="0"/>
              <a:t>编辑</a:t>
            </a:r>
            <a:r>
              <a:rPr lang="zh-CN" altLang="zh-CN" sz="2400" dirty="0"/>
              <a:t>模式</a:t>
            </a:r>
            <a:r>
              <a:rPr lang="zh-CN" altLang="zh-CN" sz="2400" dirty="0" smtClean="0"/>
              <a:t>：可</a:t>
            </a:r>
            <a:r>
              <a:rPr lang="zh-CN" altLang="zh-CN" sz="2400" dirty="0"/>
              <a:t>在命令模式下通过</a:t>
            </a:r>
            <a:r>
              <a:rPr lang="en-US" altLang="zh-CN" sz="2400" dirty="0"/>
              <a:t>o</a:t>
            </a:r>
            <a:r>
              <a:rPr lang="zh-CN" altLang="zh-CN" sz="2400" dirty="0"/>
              <a:t>，</a:t>
            </a:r>
            <a:r>
              <a:rPr lang="en-US" altLang="zh-CN" sz="2400" dirty="0"/>
              <a:t>O</a:t>
            </a:r>
            <a:r>
              <a:rPr lang="zh-CN" altLang="zh-CN" sz="2400" dirty="0"/>
              <a:t>，</a:t>
            </a:r>
            <a:r>
              <a:rPr lang="en-US" altLang="zh-CN" sz="2400" dirty="0"/>
              <a:t>a</a:t>
            </a:r>
            <a:r>
              <a:rPr lang="zh-CN" altLang="zh-CN" sz="2400" dirty="0"/>
              <a:t>，</a:t>
            </a:r>
            <a:r>
              <a:rPr lang="en-US" altLang="zh-CN" sz="2400" dirty="0"/>
              <a:t>A</a:t>
            </a:r>
            <a:r>
              <a:rPr lang="zh-CN" altLang="zh-CN" sz="2400" dirty="0"/>
              <a:t>，</a:t>
            </a:r>
            <a:r>
              <a:rPr lang="en-US" altLang="zh-CN" sz="2400" dirty="0"/>
              <a:t>i</a:t>
            </a:r>
            <a:r>
              <a:rPr lang="zh-CN" altLang="zh-CN" sz="2400" dirty="0"/>
              <a:t>，</a:t>
            </a:r>
            <a:r>
              <a:rPr lang="en-US" altLang="zh-CN" sz="2400" dirty="0" smtClean="0"/>
              <a:t>I</a:t>
            </a:r>
            <a:r>
              <a:rPr lang="zh-CN" altLang="zh-CN" sz="2400" dirty="0" smtClean="0"/>
              <a:t>等命令</a:t>
            </a:r>
            <a:r>
              <a:rPr lang="zh-CN" altLang="zh-CN" sz="2400" dirty="0"/>
              <a:t>使</a:t>
            </a:r>
            <a:r>
              <a:rPr lang="en-US" altLang="zh-CN" sz="2400" dirty="0"/>
              <a:t>vi</a:t>
            </a:r>
            <a:r>
              <a:rPr lang="zh-CN" altLang="zh-CN" sz="2400" dirty="0"/>
              <a:t>进入编辑模式</a:t>
            </a:r>
            <a:r>
              <a:rPr lang="zh-CN" altLang="zh-CN" sz="2400" dirty="0" smtClean="0"/>
              <a:t>。也</a:t>
            </a:r>
            <a:r>
              <a:rPr lang="zh-CN" altLang="zh-CN" sz="2400" dirty="0"/>
              <a:t>可通过按</a:t>
            </a:r>
            <a:r>
              <a:rPr lang="en-US" altLang="zh-CN" sz="2400" dirty="0"/>
              <a:t>Esc</a:t>
            </a:r>
            <a:r>
              <a:rPr lang="zh-CN" altLang="zh-CN" sz="2400" dirty="0"/>
              <a:t>键返回命令模式。</a:t>
            </a:r>
            <a:endParaRPr lang="zh-CN" altLang="zh-CN" sz="2400" dirty="0"/>
          </a:p>
          <a:p>
            <a:r>
              <a:rPr lang="zh-CN" altLang="zh-CN" sz="2400" dirty="0" smtClean="0"/>
              <a:t>命令</a:t>
            </a:r>
            <a:r>
              <a:rPr lang="zh-CN" altLang="zh-CN" sz="2400" dirty="0"/>
              <a:t>项模式或叫底行模式：在</a:t>
            </a:r>
            <a:r>
              <a:rPr lang="zh-CN" altLang="zh-CN" sz="2400" dirty="0" smtClean="0"/>
              <a:t>命令模式下</a:t>
            </a:r>
            <a:r>
              <a:rPr lang="zh-CN" altLang="en-US" sz="2400" dirty="0" smtClean="0"/>
              <a:t>，</a:t>
            </a:r>
            <a:r>
              <a:rPr lang="zh-CN" altLang="zh-CN" sz="2400" dirty="0" smtClean="0"/>
              <a:t>用户</a:t>
            </a:r>
            <a:r>
              <a:rPr lang="zh-CN" altLang="zh-CN" sz="2400" dirty="0"/>
              <a:t>输入冒号“</a:t>
            </a:r>
            <a:r>
              <a:rPr lang="en-US" altLang="zh-CN" sz="2400" dirty="0"/>
              <a:t>:</a:t>
            </a:r>
            <a:r>
              <a:rPr lang="zh-CN" altLang="zh-CN" sz="2400" dirty="0"/>
              <a:t>”后，光标会跳到底行，输入相关命令后可完成指定操作</a:t>
            </a:r>
            <a:r>
              <a:rPr lang="zh-CN" altLang="zh-CN" sz="2400" dirty="0" smtClean="0"/>
              <a:t>。</a:t>
            </a:r>
            <a:endParaRPr lang="zh-CN" altLang="zh-CN" sz="24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a:t>
            </a:r>
            <a:r>
              <a:rPr lang="zh-CN" altLang="zh-CN" dirty="0"/>
              <a:t>的使用</a:t>
            </a:r>
            <a:r>
              <a:rPr lang="zh-CN" altLang="zh-CN" dirty="0" smtClean="0"/>
              <a:t>方法</a:t>
            </a:r>
            <a:endParaRPr lang="zh-CN" altLang="en-US" dirty="0"/>
          </a:p>
        </p:txBody>
      </p:sp>
      <p:sp>
        <p:nvSpPr>
          <p:cNvPr id="3" name="内容占位符 2"/>
          <p:cNvSpPr>
            <a:spLocks noGrp="1"/>
          </p:cNvSpPr>
          <p:nvPr>
            <p:ph idx="1"/>
          </p:nvPr>
        </p:nvSpPr>
        <p:spPr/>
        <p:txBody>
          <a:bodyPr/>
          <a:lstStyle/>
          <a:p>
            <a:r>
              <a:rPr lang="en-US" altLang="zh-CN" dirty="0" smtClean="0"/>
              <a:t>vi </a:t>
            </a:r>
            <a:r>
              <a:rPr lang="en-US" altLang="zh-CN" dirty="0"/>
              <a:t>[ options ]  [ files </a:t>
            </a:r>
            <a:r>
              <a:rPr lang="en-US" altLang="zh-CN"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zh-CN" altLang="zh-CN" dirty="0" smtClean="0"/>
              <a:t>保留字</a:t>
            </a:r>
            <a:endParaRPr lang="zh-CN" altLang="en-US" dirty="0"/>
          </a:p>
        </p:txBody>
      </p:sp>
      <p:sp>
        <p:nvSpPr>
          <p:cNvPr id="3" name="内容占位符 2"/>
          <p:cNvSpPr>
            <a:spLocks noGrp="1"/>
          </p:cNvSpPr>
          <p:nvPr>
            <p:ph idx="1"/>
          </p:nvPr>
        </p:nvSpPr>
        <p:spPr>
          <a:xfrm>
            <a:off x="827405" y="1383665"/>
            <a:ext cx="7754620" cy="3294380"/>
          </a:xfrm>
        </p:spPr>
        <p:txBody>
          <a:bodyPr/>
          <a:lstStyle/>
          <a:p>
            <a:r>
              <a:rPr altLang="zh-CN" sz="2800"/>
              <a:t>！, [, ], (, ), {, }, break, continue, cd, echo, eval, exec, exit, export, function, getopts, hash, pwd, read, readonly, return, select, set, shift, test, time, trap, type, ulimit, unset, umask, wait, for, do, done, case, in, esac, if, else, elif, fi, while, until</a:t>
            </a:r>
            <a:endParaRPr altLang="zh-CN" sz="280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）参数说明</a:t>
            </a:r>
            <a:endParaRPr lang="zh-CN" altLang="zh-CN" dirty="0"/>
          </a:p>
        </p:txBody>
      </p:sp>
      <p:sp>
        <p:nvSpPr>
          <p:cNvPr id="3" name="内容占位符 2"/>
          <p:cNvSpPr>
            <a:spLocks noGrp="1"/>
          </p:cNvSpPr>
          <p:nvPr>
            <p:ph idx="1"/>
          </p:nvPr>
        </p:nvSpPr>
        <p:spPr/>
        <p:txBody>
          <a:bodyPr/>
          <a:lstStyle/>
          <a:p>
            <a:endParaRPr lang="zh-CN" altLang="en-US" dirty="0"/>
          </a:p>
        </p:txBody>
      </p:sp>
      <p:graphicFrame>
        <p:nvGraphicFramePr>
          <p:cNvPr id="4" name="表格 3"/>
          <p:cNvGraphicFramePr>
            <a:graphicFrameLocks noGrp="1"/>
          </p:cNvGraphicFramePr>
          <p:nvPr>
            <p:custDataLst>
              <p:tags r:id="rId1"/>
            </p:custDataLst>
          </p:nvPr>
        </p:nvGraphicFramePr>
        <p:xfrm>
          <a:off x="539553" y="1365869"/>
          <a:ext cx="8280921" cy="3462409"/>
        </p:xfrm>
        <a:graphic>
          <a:graphicData uri="http://schemas.openxmlformats.org/drawingml/2006/table">
            <a:tbl>
              <a:tblPr firstRow="1" firstCol="1" bandRow="1"/>
              <a:tblGrid>
                <a:gridCol w="1584176"/>
                <a:gridCol w="6696745"/>
              </a:tblGrid>
              <a:tr h="298507">
                <a:tc>
                  <a:txBody>
                    <a:bodyPr/>
                    <a:lstStyle/>
                    <a:p>
                      <a:pPr indent="0" algn="ctr">
                        <a:lnSpc>
                          <a:spcPct val="100000"/>
                        </a:lnSpc>
                        <a:spcAft>
                          <a:spcPts val="0"/>
                        </a:spcAft>
                      </a:pPr>
                      <a:r>
                        <a:rPr lang="zh-CN" sz="1500" kern="100" dirty="0">
                          <a:effectLst/>
                          <a:latin typeface="Times New Roman" panose="02020603050405020304"/>
                          <a:ea typeface="宋体" panose="02010600030101010101" pitchFamily="2" charset="-122"/>
                        </a:rPr>
                        <a:t>选</a:t>
                      </a:r>
                      <a:r>
                        <a:rPr lang="en-US" sz="1500" kern="100" dirty="0">
                          <a:effectLst/>
                          <a:latin typeface="Times New Roman" panose="02020603050405020304"/>
                          <a:ea typeface="宋体" panose="02010600030101010101" pitchFamily="2" charset="-122"/>
                        </a:rPr>
                        <a:t>    </a:t>
                      </a:r>
                      <a:r>
                        <a:rPr lang="zh-CN" sz="1500" kern="100" dirty="0">
                          <a:effectLst/>
                          <a:latin typeface="Times New Roman" panose="02020603050405020304"/>
                          <a:ea typeface="宋体" panose="02010600030101010101" pitchFamily="2" charset="-122"/>
                        </a:rPr>
                        <a:t>项</a:t>
                      </a:r>
                      <a:endParaRPr lang="zh-CN" sz="15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500" kern="100">
                          <a:effectLst/>
                          <a:latin typeface="Times New Roman" panose="02020603050405020304"/>
                          <a:ea typeface="宋体" panose="02010600030101010101" pitchFamily="2" charset="-122"/>
                        </a:rPr>
                        <a:t>功 能 描 述</a:t>
                      </a:r>
                      <a:endParaRPr lang="zh-CN" sz="15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9120">
                <a:tc>
                  <a:txBody>
                    <a:bodyPr/>
                    <a:lstStyle/>
                    <a:p>
                      <a:pPr indent="0" algn="ctr">
                        <a:lnSpc>
                          <a:spcPct val="100000"/>
                        </a:lnSpc>
                        <a:spcAft>
                          <a:spcPts val="0"/>
                        </a:spcAft>
                      </a:pPr>
                      <a:r>
                        <a:rPr lang="en-US" sz="1500" kern="100" dirty="0">
                          <a:effectLst/>
                          <a:latin typeface="Times New Roman" panose="02020603050405020304"/>
                          <a:ea typeface="宋体" panose="02010600030101010101" pitchFamily="2" charset="-122"/>
                        </a:rPr>
                        <a:t>[</a:t>
                      </a:r>
                      <a:r>
                        <a:rPr lang="en-US" sz="1500" kern="100" dirty="0" smtClean="0">
                          <a:effectLst/>
                          <a:latin typeface="Times New Roman" panose="02020603050405020304"/>
                          <a:ea typeface="宋体" panose="02010600030101010101" pitchFamily="2" charset="-122"/>
                        </a:rPr>
                        <a:t>files]</a:t>
                      </a:r>
                      <a:endParaRPr lang="zh-CN" sz="15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altLang="en-US" sz="1500" kern="100" dirty="0" smtClean="0">
                          <a:effectLst/>
                          <a:latin typeface="Times New Roman" panose="02020603050405020304"/>
                          <a:ea typeface="宋体" panose="02010600030101010101" pitchFamily="2" charset="-122"/>
                        </a:rPr>
                        <a:t>被编辑的文件名。当</a:t>
                      </a:r>
                      <a:r>
                        <a:rPr lang="zh-CN" sz="1500" kern="100" dirty="0" smtClean="0">
                          <a:effectLst/>
                          <a:latin typeface="Times New Roman" panose="02020603050405020304"/>
                          <a:ea typeface="宋体" panose="02010600030101010101" pitchFamily="2" charset="-122"/>
                        </a:rPr>
                        <a:t>不提供时，打开一个无名文件</a:t>
                      </a:r>
                      <a:endParaRPr lang="zh-CN" sz="15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502">
                <a:tc>
                  <a:txBody>
                    <a:bodyPr/>
                    <a:lstStyle/>
                    <a:p>
                      <a:pPr indent="0" algn="ctr">
                        <a:lnSpc>
                          <a:spcPct val="100000"/>
                        </a:lnSpc>
                        <a:spcAft>
                          <a:spcPts val="0"/>
                        </a:spcAft>
                      </a:pPr>
                      <a:r>
                        <a:rPr lang="en-US" sz="1500" kern="100" dirty="0">
                          <a:effectLst/>
                          <a:latin typeface="Times New Roman" panose="02020603050405020304"/>
                          <a:ea typeface="宋体" panose="02010600030101010101" pitchFamily="2" charset="-122"/>
                        </a:rPr>
                        <a:t>+[#] file</a:t>
                      </a:r>
                      <a:endParaRPr lang="zh-CN" sz="15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dirty="0">
                          <a:effectLst/>
                          <a:latin typeface="Times New Roman" panose="02020603050405020304"/>
                          <a:ea typeface="宋体" panose="02010600030101010101" pitchFamily="2" charset="-122"/>
                        </a:rPr>
                        <a:t>进入</a:t>
                      </a:r>
                      <a:r>
                        <a:rPr lang="en-US" sz="1500" kern="100" dirty="0">
                          <a:effectLst/>
                          <a:latin typeface="Times New Roman" panose="02020603050405020304"/>
                          <a:ea typeface="宋体" panose="02010600030101010101" pitchFamily="2" charset="-122"/>
                        </a:rPr>
                        <a:t>vi</a:t>
                      </a:r>
                      <a:r>
                        <a:rPr lang="zh-CN" sz="1500" kern="100" dirty="0">
                          <a:effectLst/>
                          <a:latin typeface="Times New Roman" panose="02020603050405020304"/>
                          <a:ea typeface="宋体" panose="02010600030101010101" pitchFamily="2" charset="-122"/>
                        </a:rPr>
                        <a:t>后光标直接定位到第</a:t>
                      </a:r>
                      <a:r>
                        <a:rPr lang="en-US" sz="1500" kern="100" dirty="0">
                          <a:effectLst/>
                          <a:latin typeface="Times New Roman" panose="02020603050405020304"/>
                          <a:ea typeface="宋体" panose="02010600030101010101" pitchFamily="2" charset="-122"/>
                        </a:rPr>
                        <a:t>#</a:t>
                      </a:r>
                      <a:r>
                        <a:rPr lang="zh-CN" sz="1500" kern="100" dirty="0">
                          <a:effectLst/>
                          <a:latin typeface="Times New Roman" panose="02020603050405020304"/>
                          <a:ea typeface="宋体" panose="02010600030101010101" pitchFamily="2" charset="-122"/>
                        </a:rPr>
                        <a:t>行首，若不指定</a:t>
                      </a:r>
                      <a:r>
                        <a:rPr lang="en-US" sz="1500" kern="100" dirty="0">
                          <a:effectLst/>
                          <a:latin typeface="Times New Roman" panose="02020603050405020304"/>
                          <a:ea typeface="宋体" panose="02010600030101010101" pitchFamily="2" charset="-122"/>
                        </a:rPr>
                        <a:t>#</a:t>
                      </a:r>
                      <a:r>
                        <a:rPr lang="zh-CN" sz="1500" kern="100" dirty="0">
                          <a:effectLst/>
                          <a:latin typeface="Times New Roman" panose="02020603050405020304"/>
                          <a:ea typeface="宋体" panose="02010600030101010101" pitchFamily="2" charset="-122"/>
                        </a:rPr>
                        <a:t>，则光标定位到末行首</a:t>
                      </a:r>
                      <a:endParaRPr lang="zh-CN" sz="15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indent="0" algn="ctr">
                        <a:lnSpc>
                          <a:spcPct val="100000"/>
                        </a:lnSpc>
                        <a:spcAft>
                          <a:spcPts val="0"/>
                        </a:spcAft>
                      </a:pPr>
                      <a:r>
                        <a:rPr lang="en-US" sz="1500" kern="100" dirty="0">
                          <a:effectLst/>
                          <a:latin typeface="Times New Roman" panose="02020603050405020304"/>
                          <a:ea typeface="宋体" panose="02010600030101010101" pitchFamily="2" charset="-122"/>
                        </a:rPr>
                        <a:t>+/pattern file</a:t>
                      </a:r>
                      <a:endParaRPr lang="zh-CN" sz="15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dirty="0">
                          <a:effectLst/>
                          <a:latin typeface="Times New Roman" panose="02020603050405020304"/>
                          <a:ea typeface="宋体" panose="02010600030101010101" pitchFamily="2" charset="-122"/>
                        </a:rPr>
                        <a:t>从指定的模式匹配行行首处开始</a:t>
                      </a:r>
                      <a:endParaRPr lang="zh-CN" sz="15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indent="0" algn="ctr">
                        <a:lnSpc>
                          <a:spcPct val="100000"/>
                        </a:lnSpc>
                        <a:spcAft>
                          <a:spcPts val="0"/>
                        </a:spcAft>
                      </a:pPr>
                      <a:r>
                        <a:rPr lang="en-US" sz="1500" kern="100" dirty="0">
                          <a:effectLst/>
                          <a:latin typeface="Times New Roman" panose="02020603050405020304"/>
                          <a:ea typeface="宋体" panose="02010600030101010101" pitchFamily="2" charset="-122"/>
                        </a:rPr>
                        <a:t>-r/-L</a:t>
                      </a:r>
                      <a:endParaRPr lang="zh-CN" sz="15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dirty="0">
                          <a:effectLst/>
                          <a:latin typeface="Times New Roman" panose="02020603050405020304"/>
                          <a:ea typeface="宋体" panose="02010600030101010101" pitchFamily="2" charset="-122"/>
                        </a:rPr>
                        <a:t>列出当前目录内所有因</a:t>
                      </a:r>
                      <a:r>
                        <a:rPr lang="en-US" sz="1500" kern="100" dirty="0">
                          <a:effectLst/>
                          <a:latin typeface="Times New Roman" panose="02020603050405020304"/>
                          <a:ea typeface="宋体" panose="02010600030101010101" pitchFamily="2" charset="-122"/>
                        </a:rPr>
                        <a:t>vi</a:t>
                      </a:r>
                      <a:r>
                        <a:rPr lang="zh-CN" sz="1500" kern="100" dirty="0">
                          <a:effectLst/>
                          <a:latin typeface="Times New Roman" panose="02020603050405020304"/>
                          <a:ea typeface="宋体" panose="02010600030101010101" pitchFamily="2" charset="-122"/>
                        </a:rPr>
                        <a:t>非正常退出而残留的交换文件，以便恢复</a:t>
                      </a:r>
                      <a:endParaRPr lang="zh-CN" sz="15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507">
                <a:tc>
                  <a:txBody>
                    <a:bodyPr/>
                    <a:lstStyle/>
                    <a:p>
                      <a:pPr indent="0" algn="ctr">
                        <a:lnSpc>
                          <a:spcPct val="100000"/>
                        </a:lnSpc>
                        <a:spcAft>
                          <a:spcPts val="0"/>
                        </a:spcAft>
                      </a:pPr>
                      <a:r>
                        <a:rPr lang="en-US" sz="1500" kern="100">
                          <a:effectLst/>
                          <a:latin typeface="Times New Roman" panose="02020603050405020304"/>
                          <a:ea typeface="宋体" panose="02010600030101010101" pitchFamily="2" charset="-122"/>
                        </a:rPr>
                        <a:t>-r &lt;.*.swp&gt;</a:t>
                      </a:r>
                      <a:endParaRPr lang="zh-CN" sz="15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a:effectLst/>
                          <a:latin typeface="Times New Roman" panose="02020603050405020304"/>
                          <a:ea typeface="宋体" panose="02010600030101010101" pitchFamily="2" charset="-122"/>
                        </a:rPr>
                        <a:t>从交换文件</a:t>
                      </a:r>
                      <a:r>
                        <a:rPr lang="en-US" sz="1500" kern="100">
                          <a:effectLst/>
                          <a:latin typeface="Times New Roman" panose="02020603050405020304"/>
                          <a:ea typeface="宋体" panose="02010600030101010101" pitchFamily="2" charset="-122"/>
                        </a:rPr>
                        <a:t>.*.swp</a:t>
                      </a:r>
                      <a:r>
                        <a:rPr lang="zh-CN" sz="1500" kern="100">
                          <a:effectLst/>
                          <a:latin typeface="Times New Roman" panose="02020603050405020304"/>
                          <a:ea typeface="宋体" panose="02010600030101010101" pitchFamily="2" charset="-122"/>
                        </a:rPr>
                        <a:t>中恢复文件</a:t>
                      </a:r>
                      <a:endParaRPr lang="zh-CN" sz="15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507">
                <a:tc>
                  <a:txBody>
                    <a:bodyPr/>
                    <a:lstStyle/>
                    <a:p>
                      <a:pPr indent="0" algn="ctr">
                        <a:lnSpc>
                          <a:spcPct val="100000"/>
                        </a:lnSpc>
                        <a:spcAft>
                          <a:spcPts val="0"/>
                        </a:spcAft>
                      </a:pPr>
                      <a:r>
                        <a:rPr lang="en-US" sz="1500" kern="100">
                          <a:effectLst/>
                          <a:latin typeface="Times New Roman" panose="02020603050405020304"/>
                          <a:ea typeface="宋体" panose="02010600030101010101" pitchFamily="2" charset="-122"/>
                        </a:rPr>
                        <a:t>-r file</a:t>
                      </a:r>
                      <a:endParaRPr lang="zh-CN" sz="15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dirty="0">
                          <a:effectLst/>
                          <a:latin typeface="Times New Roman" panose="02020603050405020304"/>
                          <a:ea typeface="宋体" panose="02010600030101010101" pitchFamily="2" charset="-122"/>
                        </a:rPr>
                        <a:t>从</a:t>
                      </a:r>
                      <a:r>
                        <a:rPr lang="en-US" sz="1500" kern="100" dirty="0">
                          <a:effectLst/>
                          <a:latin typeface="Times New Roman" panose="02020603050405020304"/>
                          <a:ea typeface="宋体" panose="02010600030101010101" pitchFamily="2" charset="-122"/>
                        </a:rPr>
                        <a:t>vi</a:t>
                      </a:r>
                      <a:r>
                        <a:rPr lang="zh-CN" sz="1500" kern="100" dirty="0">
                          <a:effectLst/>
                          <a:latin typeface="Times New Roman" panose="02020603050405020304"/>
                          <a:ea typeface="宋体" panose="02010600030101010101" pitchFamily="2" charset="-122"/>
                        </a:rPr>
                        <a:t>崩溃或非正常退出中恢复文件</a:t>
                      </a:r>
                      <a:endParaRPr lang="zh-CN" sz="15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9141">
                <a:tc>
                  <a:txBody>
                    <a:bodyPr/>
                    <a:lstStyle/>
                    <a:p>
                      <a:pPr indent="0" algn="ctr">
                        <a:lnSpc>
                          <a:spcPct val="100000"/>
                        </a:lnSpc>
                        <a:spcAft>
                          <a:spcPts val="0"/>
                        </a:spcAft>
                      </a:pPr>
                      <a:r>
                        <a:rPr lang="en-US" sz="1500" kern="100" dirty="0">
                          <a:effectLst/>
                          <a:latin typeface="Times New Roman" panose="02020603050405020304"/>
                          <a:ea typeface="宋体" panose="02010600030101010101" pitchFamily="2" charset="-122"/>
                        </a:rPr>
                        <a:t>-R</a:t>
                      </a:r>
                      <a:endParaRPr lang="zh-CN" sz="15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500" kern="100" dirty="0">
                          <a:effectLst/>
                          <a:latin typeface="Times New Roman" panose="02020603050405020304"/>
                          <a:ea typeface="宋体" panose="02010600030101010101" pitchFamily="2" charset="-122"/>
                        </a:rPr>
                        <a:t>以只读方式编辑文件。使用此参数时，被编辑的文件不能回存，但可以另存</a:t>
                      </a:r>
                      <a:endParaRPr lang="zh-CN" sz="15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en-US" altLang="zh-CN" dirty="0"/>
              <a:t>vi</a:t>
            </a:r>
            <a:r>
              <a:rPr lang="zh-CN" altLang="zh-CN" dirty="0"/>
              <a:t>的基本</a:t>
            </a:r>
            <a:r>
              <a:rPr lang="zh-CN" altLang="zh-CN" dirty="0" smtClean="0"/>
              <a:t>操作</a:t>
            </a:r>
            <a:endParaRPr lang="zh-CN" altLang="en-US" dirty="0"/>
          </a:p>
        </p:txBody>
      </p:sp>
      <p:sp>
        <p:nvSpPr>
          <p:cNvPr id="3" name="内容占位符 2"/>
          <p:cNvSpPr>
            <a:spLocks noGrp="1"/>
          </p:cNvSpPr>
          <p:nvPr>
            <p:ph idx="1"/>
          </p:nvPr>
        </p:nvSpPr>
        <p:spPr/>
        <p:txBody>
          <a:bodyPr/>
          <a:lstStyle/>
          <a:p>
            <a:r>
              <a:rPr lang="zh-CN" altLang="zh-CN" sz="2000" dirty="0"/>
              <a:t>（</a:t>
            </a:r>
            <a:r>
              <a:rPr lang="en-US" altLang="zh-CN" sz="2000" dirty="0"/>
              <a:t>1</a:t>
            </a:r>
            <a:r>
              <a:rPr lang="zh-CN" altLang="zh-CN" sz="2000" dirty="0"/>
              <a:t>）插入命令</a:t>
            </a:r>
            <a:endParaRPr lang="zh-CN" altLang="zh-CN" sz="2000" dirty="0"/>
          </a:p>
          <a:p>
            <a:r>
              <a:rPr lang="zh-CN" altLang="zh-CN" sz="2000" dirty="0"/>
              <a:t>（</a:t>
            </a:r>
            <a:r>
              <a:rPr lang="en-US" altLang="zh-CN" sz="2000" dirty="0"/>
              <a:t>2</a:t>
            </a:r>
            <a:r>
              <a:rPr lang="zh-CN" altLang="zh-CN" sz="2000" dirty="0"/>
              <a:t>）删除</a:t>
            </a:r>
            <a:r>
              <a:rPr lang="zh-CN" altLang="zh-CN" sz="2000" dirty="0" smtClean="0"/>
              <a:t>命令</a:t>
            </a:r>
            <a:endParaRPr lang="en-US" altLang="zh-CN" sz="2000" dirty="0" smtClean="0"/>
          </a:p>
          <a:p>
            <a:r>
              <a:rPr lang="zh-CN" altLang="zh-CN" sz="2000" dirty="0"/>
              <a:t>（</a:t>
            </a:r>
            <a:r>
              <a:rPr lang="en-US" altLang="zh-CN" sz="2000" dirty="0"/>
              <a:t>3</a:t>
            </a:r>
            <a:r>
              <a:rPr lang="zh-CN" altLang="zh-CN" sz="2000" dirty="0"/>
              <a:t>）修改或</a:t>
            </a:r>
            <a:r>
              <a:rPr lang="zh-CN" altLang="zh-CN" sz="2000" dirty="0" smtClean="0"/>
              <a:t>替换</a:t>
            </a:r>
            <a:endParaRPr lang="en-US" altLang="zh-CN" sz="2000" dirty="0" smtClean="0"/>
          </a:p>
          <a:p>
            <a:r>
              <a:rPr lang="zh-CN" altLang="zh-CN" sz="2000" dirty="0"/>
              <a:t>（</a:t>
            </a:r>
            <a:r>
              <a:rPr lang="en-US" altLang="zh-CN" sz="2000" dirty="0"/>
              <a:t>4</a:t>
            </a:r>
            <a:r>
              <a:rPr lang="zh-CN" altLang="zh-CN" sz="2000" dirty="0"/>
              <a:t>）搜索与</a:t>
            </a:r>
            <a:r>
              <a:rPr lang="zh-CN" altLang="zh-CN" sz="2000" dirty="0" smtClean="0"/>
              <a:t>定位</a:t>
            </a:r>
            <a:endParaRPr lang="en-US" altLang="zh-CN" sz="2000" dirty="0" smtClean="0"/>
          </a:p>
          <a:p>
            <a:r>
              <a:rPr lang="zh-CN" altLang="zh-CN" sz="2000" dirty="0"/>
              <a:t>（</a:t>
            </a:r>
            <a:r>
              <a:rPr lang="en-US" altLang="zh-CN" sz="2000" dirty="0"/>
              <a:t>5</a:t>
            </a:r>
            <a:r>
              <a:rPr lang="zh-CN" altLang="zh-CN" sz="2000" dirty="0"/>
              <a:t>）搜索和</a:t>
            </a:r>
            <a:r>
              <a:rPr lang="zh-CN" altLang="zh-CN" sz="2000" dirty="0" smtClean="0"/>
              <a:t>替换</a:t>
            </a:r>
            <a:endParaRPr lang="en-US" altLang="zh-CN" sz="2000" dirty="0" smtClean="0"/>
          </a:p>
          <a:p>
            <a:r>
              <a:rPr lang="zh-CN" altLang="zh-CN" sz="2000" dirty="0"/>
              <a:t>（</a:t>
            </a:r>
            <a:r>
              <a:rPr lang="en-US" altLang="zh-CN" sz="2000" dirty="0"/>
              <a:t>6</a:t>
            </a:r>
            <a:r>
              <a:rPr lang="zh-CN" altLang="zh-CN" sz="2000" dirty="0"/>
              <a:t>）块操作</a:t>
            </a:r>
            <a:r>
              <a:rPr lang="zh-CN" altLang="zh-CN" sz="2000" dirty="0" smtClean="0"/>
              <a:t>命令</a:t>
            </a:r>
            <a:endParaRPr lang="en-US" altLang="zh-CN" sz="2000" dirty="0"/>
          </a:p>
          <a:p>
            <a:r>
              <a:rPr lang="zh-CN" altLang="zh-CN" sz="2000" dirty="0"/>
              <a:t>（</a:t>
            </a:r>
            <a:r>
              <a:rPr lang="en-US" altLang="zh-CN" sz="2000" dirty="0"/>
              <a:t>7</a:t>
            </a:r>
            <a:r>
              <a:rPr lang="zh-CN" altLang="zh-CN" sz="2000" dirty="0"/>
              <a:t>）缓冲区操作</a:t>
            </a:r>
            <a:r>
              <a:rPr lang="zh-CN" altLang="zh-CN" sz="2000" dirty="0" smtClean="0"/>
              <a:t>命令</a:t>
            </a:r>
            <a:endParaRPr lang="en-US" altLang="zh-CN" sz="2000" dirty="0" smtClean="0"/>
          </a:p>
          <a:p>
            <a:r>
              <a:rPr lang="zh-CN" altLang="zh-CN" sz="2000" dirty="0"/>
              <a:t>（</a:t>
            </a:r>
            <a:r>
              <a:rPr lang="en-US" altLang="zh-CN" sz="2000" dirty="0"/>
              <a:t>8</a:t>
            </a:r>
            <a:r>
              <a:rPr lang="zh-CN" altLang="zh-CN" sz="2000" dirty="0"/>
              <a:t>）其他</a:t>
            </a:r>
            <a:r>
              <a:rPr lang="zh-CN" altLang="zh-CN" sz="2000" dirty="0" smtClean="0"/>
              <a:t>命令</a:t>
            </a:r>
            <a:endParaRPr lang="en-US" altLang="zh-CN" sz="2000" dirty="0" smtClean="0"/>
          </a:p>
          <a:p>
            <a:r>
              <a:rPr lang="zh-CN" altLang="zh-CN" sz="2000" dirty="0"/>
              <a:t>（</a:t>
            </a:r>
            <a:r>
              <a:rPr lang="en-US" altLang="zh-CN" sz="2000" dirty="0"/>
              <a:t>9</a:t>
            </a:r>
            <a:r>
              <a:rPr lang="zh-CN" altLang="zh-CN" sz="2000" dirty="0" smtClean="0"/>
              <a:t>）</a:t>
            </a:r>
            <a:r>
              <a:rPr lang="zh-CN" altLang="en-US" sz="2000" dirty="0" smtClean="0"/>
              <a:t>保存与</a:t>
            </a:r>
            <a:r>
              <a:rPr lang="zh-CN" altLang="zh-CN" sz="2000" dirty="0" smtClean="0"/>
              <a:t>退出</a:t>
            </a:r>
            <a:endParaRPr lang="zh-CN" altLang="en-US" sz="2000"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1</a:t>
            </a:r>
            <a:r>
              <a:rPr lang="zh-CN" altLang="zh-CN" dirty="0"/>
              <a:t>）编辑</a:t>
            </a:r>
            <a:r>
              <a:rPr lang="zh-CN" altLang="zh-CN" dirty="0" smtClean="0"/>
              <a:t>模式</a:t>
            </a:r>
            <a:endParaRPr lang="zh-CN" altLang="en-US" dirty="0"/>
          </a:p>
        </p:txBody>
      </p:sp>
      <p:sp>
        <p:nvSpPr>
          <p:cNvPr id="3" name="内容占位符 2"/>
          <p:cNvSpPr>
            <a:spLocks noGrp="1"/>
          </p:cNvSpPr>
          <p:nvPr>
            <p:ph idx="1"/>
          </p:nvPr>
        </p:nvSpPr>
        <p:spPr/>
        <p:txBody>
          <a:bodyPr/>
          <a:lstStyle/>
          <a:p>
            <a:r>
              <a:rPr lang="zh-CN" altLang="zh-CN" sz="2400" dirty="0"/>
              <a:t>在命令模式下</a:t>
            </a:r>
            <a:r>
              <a:rPr lang="zh-CN" altLang="zh-CN" sz="2400" dirty="0" smtClean="0"/>
              <a:t>，</a:t>
            </a:r>
            <a:r>
              <a:rPr lang="zh-CN" altLang="en-US" sz="2400" dirty="0" smtClean="0"/>
              <a:t>输入</a:t>
            </a:r>
            <a:r>
              <a:rPr lang="en-US" altLang="zh-CN" sz="2400" dirty="0" smtClean="0"/>
              <a:t>i</a:t>
            </a:r>
            <a:r>
              <a:rPr lang="zh-CN" altLang="en-US" sz="2400" dirty="0" smtClean="0"/>
              <a:t>、</a:t>
            </a:r>
            <a:r>
              <a:rPr lang="en-US" altLang="zh-CN" sz="2400" dirty="0" smtClean="0"/>
              <a:t>I</a:t>
            </a:r>
            <a:r>
              <a:rPr lang="zh-CN" altLang="en-US" sz="2400" dirty="0" smtClean="0"/>
              <a:t>、</a:t>
            </a:r>
            <a:r>
              <a:rPr lang="en-US" altLang="zh-CN" sz="2400" dirty="0" smtClean="0"/>
              <a:t>a</a:t>
            </a:r>
            <a:r>
              <a:rPr lang="zh-CN" altLang="en-US" sz="2400" dirty="0" smtClean="0"/>
              <a:t>、</a:t>
            </a:r>
            <a:r>
              <a:rPr lang="en-US" altLang="zh-CN" sz="2400" dirty="0" smtClean="0"/>
              <a:t>A</a:t>
            </a:r>
            <a:r>
              <a:rPr lang="zh-CN" altLang="en-US" sz="2400" dirty="0" smtClean="0"/>
              <a:t>、</a:t>
            </a:r>
            <a:r>
              <a:rPr lang="en-US" altLang="zh-CN" sz="2400" dirty="0" smtClean="0"/>
              <a:t>o</a:t>
            </a:r>
            <a:r>
              <a:rPr lang="zh-CN" altLang="en-US" sz="2400" dirty="0" smtClean="0"/>
              <a:t>和</a:t>
            </a:r>
            <a:r>
              <a:rPr lang="en-US" altLang="zh-CN" sz="2400" dirty="0" smtClean="0"/>
              <a:t>O</a:t>
            </a:r>
            <a:r>
              <a:rPr lang="zh-CN" altLang="en-US" sz="2400" dirty="0" smtClean="0"/>
              <a:t>命</a:t>
            </a:r>
            <a:r>
              <a:rPr lang="zh-CN" altLang="zh-CN" sz="2400" dirty="0" smtClean="0"/>
              <a:t>令</a:t>
            </a:r>
            <a:r>
              <a:rPr lang="zh-CN" altLang="zh-CN" sz="2400" dirty="0"/>
              <a:t>进入编辑模式，编辑完毕后通过按</a:t>
            </a:r>
            <a:r>
              <a:rPr lang="en-US" altLang="zh-CN" sz="2400" dirty="0"/>
              <a:t>Esc</a:t>
            </a:r>
            <a:r>
              <a:rPr lang="zh-CN" altLang="zh-CN" sz="2400" dirty="0"/>
              <a:t>键返回命令</a:t>
            </a:r>
            <a:r>
              <a:rPr lang="zh-CN" altLang="zh-CN" sz="2400" dirty="0" smtClean="0"/>
              <a:t>模式</a:t>
            </a:r>
            <a:r>
              <a:rPr lang="zh-CN" altLang="en-US" sz="2400" dirty="0" smtClean="0"/>
              <a:t>。</a:t>
            </a:r>
            <a:endParaRPr lang="en-US" altLang="zh-CN" sz="2400" dirty="0" smtClean="0"/>
          </a:p>
          <a:p>
            <a:endParaRPr lang="zh-CN" altLang="en-US" dirty="0"/>
          </a:p>
        </p:txBody>
      </p:sp>
      <p:graphicFrame>
        <p:nvGraphicFramePr>
          <p:cNvPr id="4" name="表格 3"/>
          <p:cNvGraphicFramePr>
            <a:graphicFrameLocks noGrp="1"/>
          </p:cNvGraphicFramePr>
          <p:nvPr>
            <p:custDataLst>
              <p:tags r:id="rId1"/>
            </p:custDataLst>
          </p:nvPr>
        </p:nvGraphicFramePr>
        <p:xfrm>
          <a:off x="899592" y="2410491"/>
          <a:ext cx="7992890" cy="1851310"/>
        </p:xfrm>
        <a:graphic>
          <a:graphicData uri="http://schemas.openxmlformats.org/drawingml/2006/table">
            <a:tbl>
              <a:tblPr firstRow="1" firstCol="1" bandRow="1"/>
              <a:tblGrid>
                <a:gridCol w="1152128"/>
                <a:gridCol w="2844317"/>
                <a:gridCol w="1188132"/>
                <a:gridCol w="2808313"/>
              </a:tblGrid>
              <a:tr h="431800">
                <a:tc>
                  <a:txBody>
                    <a:bodyPr/>
                    <a:lstStyle/>
                    <a:p>
                      <a:pPr algn="ctr">
                        <a:lnSpc>
                          <a:spcPct val="100000"/>
                        </a:lnSpc>
                        <a:spcAft>
                          <a:spcPts val="0"/>
                        </a:spcAft>
                      </a:pPr>
                      <a:r>
                        <a:rPr lang="zh-CN" sz="1800" kern="100" dirty="0" smtClean="0">
                          <a:effectLst/>
                          <a:latin typeface="Times New Roman" panose="02020603050405020304"/>
                          <a:ea typeface="宋体" panose="02010600030101010101" pitchFamily="2" charset="-122"/>
                        </a:rPr>
                        <a:t>命 </a:t>
                      </a:r>
                      <a:r>
                        <a:rPr lang="zh-CN" sz="1800" kern="100" dirty="0">
                          <a:effectLst/>
                          <a:latin typeface="Times New Roman" panose="02020603050405020304"/>
                          <a:ea typeface="宋体" panose="02010600030101010101" pitchFamily="2" charset="-122"/>
                        </a:rPr>
                        <a:t>令</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dirty="0" smtClean="0">
                          <a:effectLst/>
                          <a:latin typeface="Times New Roman" panose="02020603050405020304"/>
                          <a:ea typeface="宋体" panose="02010600030101010101" pitchFamily="2" charset="-122"/>
                        </a:rPr>
                        <a:t>命 </a:t>
                      </a:r>
                      <a:r>
                        <a:rPr lang="zh-CN" sz="1800" kern="100" dirty="0">
                          <a:effectLst/>
                          <a:latin typeface="Times New Roman" panose="02020603050405020304"/>
                          <a:ea typeface="宋体" panose="02010600030101010101" pitchFamily="2" charset="-122"/>
                        </a:rPr>
                        <a:t>令</a:t>
                      </a:r>
                      <a:endParaRPr lang="zh-CN" sz="1800" kern="100" dirty="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621">
                <a:tc>
                  <a:txBody>
                    <a:bodyPr/>
                    <a:lstStyle/>
                    <a:p>
                      <a:pPr algn="ctr">
                        <a:lnSpc>
                          <a:spcPct val="100000"/>
                        </a:lnSpc>
                        <a:spcAft>
                          <a:spcPts val="0"/>
                        </a:spcAft>
                      </a:pPr>
                      <a:r>
                        <a:rPr lang="en-US" sz="1800" kern="100" dirty="0">
                          <a:effectLst/>
                          <a:latin typeface="Times New Roman" panose="02020603050405020304"/>
                          <a:ea typeface="宋体" panose="02010600030101010101" pitchFamily="2" charset="-122"/>
                        </a:rPr>
                        <a:t>i</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光标处插入</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I</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行首插入</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621">
                <a:tc>
                  <a:txBody>
                    <a:bodyPr/>
                    <a:lstStyle/>
                    <a:p>
                      <a:pPr algn="ctr">
                        <a:lnSpc>
                          <a:spcPct val="100000"/>
                        </a:lnSpc>
                        <a:spcAft>
                          <a:spcPts val="0"/>
                        </a:spcAft>
                      </a:pPr>
                      <a:r>
                        <a:rPr lang="en-US" sz="1800" kern="100" dirty="0">
                          <a:effectLst/>
                          <a:latin typeface="Times New Roman" panose="02020603050405020304"/>
                          <a:ea typeface="宋体" panose="02010600030101010101" pitchFamily="2" charset="-122"/>
                        </a:rPr>
                        <a:t>a</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光标后追加</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dirty="0">
                          <a:effectLst/>
                          <a:latin typeface="Times New Roman" panose="02020603050405020304"/>
                          <a:ea typeface="宋体" panose="02010600030101010101" pitchFamily="2" charset="-122"/>
                        </a:rPr>
                        <a:t>A</a:t>
                      </a:r>
                      <a:endParaRPr lang="zh-CN" sz="1800" kern="100" dirty="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dirty="0">
                          <a:effectLst/>
                          <a:latin typeface="Times New Roman" panose="02020603050405020304"/>
                          <a:ea typeface="宋体" panose="02010600030101010101" pitchFamily="2" charset="-122"/>
                        </a:rPr>
                        <a:t>行末追加</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268">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o</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当前行后插入新行</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O</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dirty="0">
                          <a:effectLst/>
                          <a:latin typeface="Times New Roman" panose="02020603050405020304"/>
                          <a:ea typeface="宋体" panose="02010600030101010101" pitchFamily="2" charset="-122"/>
                        </a:rPr>
                        <a:t>当前行前插入新行</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2</a:t>
            </a:r>
            <a:r>
              <a:rPr lang="zh-CN" altLang="zh-CN" dirty="0"/>
              <a:t>）删除命令</a:t>
            </a:r>
            <a:endParaRPr lang="zh-CN" altLang="en-US" dirty="0"/>
          </a:p>
        </p:txBody>
      </p:sp>
      <p:graphicFrame>
        <p:nvGraphicFramePr>
          <p:cNvPr id="4" name="内容占位符 3"/>
          <p:cNvGraphicFramePr>
            <a:graphicFrameLocks noGrp="1"/>
          </p:cNvGraphicFramePr>
          <p:nvPr>
            <p:ph idx="1"/>
          </p:nvPr>
        </p:nvGraphicFramePr>
        <p:xfrm>
          <a:off x="539750" y="1653540"/>
          <a:ext cx="8368665" cy="2755900"/>
        </p:xfrm>
        <a:graphic>
          <a:graphicData uri="http://schemas.openxmlformats.org/drawingml/2006/table">
            <a:tbl>
              <a:tblPr firstRow="1" firstCol="1" bandRow="1"/>
              <a:tblGrid>
                <a:gridCol w="979805"/>
                <a:gridCol w="3022600"/>
                <a:gridCol w="1091565"/>
                <a:gridCol w="3274695"/>
              </a:tblGrid>
              <a:tr h="551180">
                <a:tc>
                  <a:txBody>
                    <a:bodyPr/>
                    <a:lstStyle/>
                    <a:p>
                      <a:pPr algn="ctr">
                        <a:lnSpc>
                          <a:spcPct val="100000"/>
                        </a:lnSpc>
                        <a:spcAft>
                          <a:spcPts val="0"/>
                        </a:spcAft>
                      </a:pPr>
                      <a:r>
                        <a:rPr lang="zh-CN" sz="2400" kern="100" dirty="0">
                          <a:effectLst/>
                          <a:latin typeface="Times New Roman" panose="02020603050405020304"/>
                          <a:ea typeface="宋体" panose="02010600030101010101" pitchFamily="2" charset="-122"/>
                        </a:rPr>
                        <a:t>命</a:t>
                      </a:r>
                      <a:r>
                        <a:rPr lang="en-US" sz="2400" kern="100" dirty="0">
                          <a:effectLst/>
                          <a:latin typeface="Times New Roman" panose="02020603050405020304"/>
                          <a:ea typeface="宋体" panose="02010600030101010101" pitchFamily="2" charset="-122"/>
                        </a:rPr>
                        <a:t>  </a:t>
                      </a:r>
                      <a:r>
                        <a:rPr lang="zh-CN" sz="2400" kern="100" dirty="0" smtClean="0">
                          <a:effectLst/>
                          <a:latin typeface="Times New Roman" panose="02020603050405020304"/>
                          <a:ea typeface="宋体" panose="02010600030101010101" pitchFamily="2" charset="-122"/>
                        </a:rPr>
                        <a:t>令</a:t>
                      </a:r>
                      <a:endParaRPr lang="zh-CN" sz="24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功 能 描 述</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dirty="0">
                          <a:effectLst/>
                          <a:latin typeface="Times New Roman" panose="02020603050405020304"/>
                          <a:ea typeface="宋体" panose="02010600030101010101" pitchFamily="2" charset="-122"/>
                        </a:rPr>
                        <a:t>命</a:t>
                      </a:r>
                      <a:r>
                        <a:rPr lang="en-US" sz="2400" kern="100" dirty="0">
                          <a:effectLst/>
                          <a:latin typeface="Times New Roman" panose="02020603050405020304"/>
                          <a:ea typeface="宋体" panose="02010600030101010101" pitchFamily="2" charset="-122"/>
                        </a:rPr>
                        <a:t>  </a:t>
                      </a:r>
                      <a:r>
                        <a:rPr lang="zh-CN" sz="2400" kern="100" dirty="0" smtClean="0">
                          <a:effectLst/>
                          <a:latin typeface="Times New Roman" panose="02020603050405020304"/>
                          <a:ea typeface="宋体" panose="02010600030101010101" pitchFamily="2" charset="-122"/>
                        </a:rPr>
                        <a:t>令</a:t>
                      </a:r>
                      <a:endParaRPr lang="zh-CN" sz="2400" kern="100" dirty="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功 能 描 述</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180">
                <a:tc>
                  <a:txBody>
                    <a:bodyPr/>
                    <a:lstStyle/>
                    <a:p>
                      <a:pPr algn="ctr">
                        <a:lnSpc>
                          <a:spcPct val="100000"/>
                        </a:lnSpc>
                        <a:spcAft>
                          <a:spcPts val="0"/>
                        </a:spcAft>
                      </a:pPr>
                      <a:r>
                        <a:rPr lang="en-US" sz="2400" kern="100" dirty="0">
                          <a:effectLst/>
                          <a:latin typeface="Times New Roman" panose="02020603050405020304"/>
                          <a:ea typeface="宋体" panose="02010600030101010101" pitchFamily="2" charset="-122"/>
                        </a:rPr>
                        <a:t>x</a:t>
                      </a:r>
                      <a:endParaRPr lang="en-US" sz="24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删除光标处的字符</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X</a:t>
                      </a:r>
                      <a:endParaRPr lang="en-US" sz="24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删除光标前的字符</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180">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d0</a:t>
                      </a:r>
                      <a:endParaRPr lang="en-US"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dirty="0">
                          <a:effectLst/>
                          <a:latin typeface="Times New Roman" panose="02020603050405020304"/>
                          <a:ea typeface="宋体" panose="02010600030101010101" pitchFamily="2" charset="-122"/>
                        </a:rPr>
                        <a:t>从光标处删除到行首</a:t>
                      </a:r>
                      <a:endParaRPr lang="zh-CN" sz="24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D</a:t>
                      </a:r>
                      <a:endParaRPr lang="en-US" sz="24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从光标处删除到行末</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180">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db</a:t>
                      </a:r>
                      <a:endParaRPr lang="en-US"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删除光标到本</a:t>
                      </a:r>
                      <a:r>
                        <a:rPr lang="en-US" altLang="zh-CN" sz="2400" kern="100">
                          <a:effectLst/>
                          <a:latin typeface="Times New Roman" panose="02020603050405020304"/>
                          <a:ea typeface="宋体" panose="02010600030101010101" pitchFamily="2" charset="-122"/>
                        </a:rPr>
                        <a:t>/</a:t>
                      </a:r>
                      <a:r>
                        <a:rPr lang="zh-CN" sz="2400" kern="100">
                          <a:effectLst/>
                          <a:latin typeface="Times New Roman" panose="02020603050405020304"/>
                          <a:ea typeface="宋体" panose="02010600030101010101" pitchFamily="2" charset="-122"/>
                        </a:rPr>
                        <a:t>前</a:t>
                      </a:r>
                      <a:r>
                        <a:rPr lang="zh-CN" sz="2400" kern="100">
                          <a:effectLst/>
                          <a:latin typeface="Times New Roman" panose="02020603050405020304"/>
                          <a:ea typeface="宋体" panose="02010600030101010101" pitchFamily="2" charset="-122"/>
                          <a:sym typeface="+mn-ea"/>
                        </a:rPr>
                        <a:t>词</a:t>
                      </a:r>
                      <a:r>
                        <a:rPr lang="zh-CN" sz="2400" kern="100">
                          <a:effectLst/>
                          <a:latin typeface="Times New Roman" panose="02020603050405020304"/>
                          <a:ea typeface="宋体" panose="02010600030101010101" pitchFamily="2" charset="-122"/>
                        </a:rPr>
                        <a:t>始</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dw</a:t>
                      </a:r>
                      <a:endParaRPr lang="en-US" sz="24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删除光标到本</a:t>
                      </a:r>
                      <a:r>
                        <a:rPr lang="en-US" altLang="zh-CN" sz="2400" kern="100">
                          <a:effectLst/>
                          <a:latin typeface="Times New Roman" panose="02020603050405020304"/>
                          <a:ea typeface="宋体" panose="02010600030101010101" pitchFamily="2" charset="-122"/>
                        </a:rPr>
                        <a:t>/</a:t>
                      </a:r>
                      <a:r>
                        <a:rPr lang="zh-CN" sz="2400" kern="100">
                          <a:effectLst/>
                          <a:latin typeface="Times New Roman" panose="02020603050405020304"/>
                          <a:ea typeface="宋体" panose="02010600030101010101" pitchFamily="2" charset="-122"/>
                        </a:rPr>
                        <a:t>下个词首</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180">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dd</a:t>
                      </a:r>
                      <a:endParaRPr lang="en-US"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删除光标所在的行</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#cmd</a:t>
                      </a:r>
                      <a:endParaRPr lang="en-US" sz="24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2400" kern="100" dirty="0" smtClean="0">
                          <a:effectLst/>
                          <a:latin typeface="Times New Roman" panose="02020603050405020304"/>
                          <a:ea typeface="+mn-ea"/>
                        </a:rPr>
                        <a:t>重复执行</a:t>
                      </a:r>
                      <a:r>
                        <a:rPr lang="zh-CN" sz="2400" kern="100" dirty="0" smtClean="0">
                          <a:effectLst/>
                          <a:latin typeface="Times New Roman" panose="02020603050405020304"/>
                          <a:ea typeface="宋体" panose="02010600030101010101" pitchFamily="2" charset="-122"/>
                        </a:rPr>
                        <a:t>命令</a:t>
                      </a:r>
                      <a:r>
                        <a:rPr lang="en-US" sz="2400" kern="100" dirty="0" err="1" smtClean="0">
                          <a:effectLst/>
                          <a:latin typeface="Times New Roman" panose="02020603050405020304"/>
                          <a:ea typeface="宋体" panose="02010600030101010101" pitchFamily="2" charset="-122"/>
                        </a:rPr>
                        <a:t>cmd </a:t>
                      </a:r>
                      <a:r>
                        <a:rPr lang="en-US" sz="2400" kern="100" dirty="0" smtClean="0">
                          <a:effectLst/>
                          <a:latin typeface="Times New Roman" panose="02020603050405020304"/>
                          <a:ea typeface="宋体" panose="02010600030101010101" pitchFamily="2" charset="-122"/>
                        </a:rPr>
                        <a:t>#</a:t>
                      </a:r>
                      <a:r>
                        <a:rPr lang="zh-CN" sz="2400" kern="100" dirty="0" smtClean="0">
                          <a:effectLst/>
                          <a:latin typeface="Times New Roman" panose="02020603050405020304"/>
                          <a:ea typeface="宋体" panose="02010600030101010101" pitchFamily="2" charset="-122"/>
                        </a:rPr>
                        <a:t>次</a:t>
                      </a:r>
                      <a:endParaRPr lang="zh-CN" sz="2400" kern="100" dirty="0" smtClean="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3</a:t>
            </a:r>
            <a:r>
              <a:rPr lang="zh-CN" altLang="zh-CN" dirty="0"/>
              <a:t>）修改或替换</a:t>
            </a:r>
            <a:endParaRPr lang="zh-CN" altLang="en-US" dirty="0"/>
          </a:p>
        </p:txBody>
      </p:sp>
      <p:graphicFrame>
        <p:nvGraphicFramePr>
          <p:cNvPr id="5" name="内容占位符 4"/>
          <p:cNvGraphicFramePr>
            <a:graphicFrameLocks noGrp="1"/>
          </p:cNvGraphicFramePr>
          <p:nvPr>
            <p:ph idx="1"/>
          </p:nvPr>
        </p:nvGraphicFramePr>
        <p:xfrm>
          <a:off x="251521" y="1545636"/>
          <a:ext cx="8496945" cy="2435274"/>
        </p:xfrm>
        <a:graphic>
          <a:graphicData uri="http://schemas.openxmlformats.org/drawingml/2006/table">
            <a:tbl>
              <a:tblPr firstRow="1" firstCol="1" bandRow="1"/>
              <a:tblGrid>
                <a:gridCol w="1224136"/>
                <a:gridCol w="3024337"/>
                <a:gridCol w="1152128"/>
                <a:gridCol w="3096344"/>
              </a:tblGrid>
              <a:tr h="473058">
                <a:tc>
                  <a:txBody>
                    <a:bodyPr/>
                    <a:lstStyle/>
                    <a:p>
                      <a:pPr algn="ctr">
                        <a:lnSpc>
                          <a:spcPct val="100000"/>
                        </a:lnSpc>
                        <a:spcAft>
                          <a:spcPts val="0"/>
                        </a:spcAft>
                      </a:pPr>
                      <a:r>
                        <a:rPr lang="zh-CN" sz="2100" kern="100" dirty="0">
                          <a:effectLst/>
                          <a:latin typeface="Times New Roman" panose="02020603050405020304"/>
                          <a:ea typeface="宋体" panose="02010600030101010101" pitchFamily="2" charset="-122"/>
                        </a:rPr>
                        <a:t>命</a:t>
                      </a:r>
                      <a:r>
                        <a:rPr lang="en-US" sz="2100" kern="100" dirty="0">
                          <a:effectLst/>
                          <a:latin typeface="Times New Roman" panose="02020603050405020304"/>
                          <a:ea typeface="宋体" panose="02010600030101010101" pitchFamily="2" charset="-122"/>
                        </a:rPr>
                        <a:t> </a:t>
                      </a:r>
                      <a:r>
                        <a:rPr lang="en-US" sz="2100" kern="100" dirty="0" smtClean="0">
                          <a:effectLst/>
                          <a:latin typeface="Times New Roman" panose="02020603050405020304"/>
                          <a:ea typeface="宋体" panose="02010600030101010101" pitchFamily="2" charset="-122"/>
                        </a:rPr>
                        <a:t> </a:t>
                      </a:r>
                      <a:r>
                        <a:rPr lang="zh-CN" sz="2100" kern="100" dirty="0">
                          <a:effectLst/>
                          <a:latin typeface="Times New Roman" panose="02020603050405020304"/>
                          <a:ea typeface="宋体" panose="02010600030101010101" pitchFamily="2" charset="-122"/>
                        </a:rPr>
                        <a:t>令</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100" kern="100" dirty="0">
                          <a:effectLst/>
                          <a:latin typeface="Times New Roman" panose="02020603050405020304"/>
                          <a:ea typeface="宋体" panose="02010600030101010101" pitchFamily="2" charset="-122"/>
                        </a:rPr>
                        <a:t>功 </a:t>
                      </a:r>
                      <a:r>
                        <a:rPr lang="zh-CN" sz="2100" kern="100" dirty="0" smtClean="0">
                          <a:effectLst/>
                          <a:latin typeface="Times New Roman" panose="02020603050405020304"/>
                          <a:ea typeface="宋体" panose="02010600030101010101" pitchFamily="2" charset="-122"/>
                        </a:rPr>
                        <a:t>能</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100" kern="100" dirty="0">
                          <a:effectLst/>
                          <a:latin typeface="Times New Roman" panose="02020603050405020304"/>
                          <a:ea typeface="宋体" panose="02010600030101010101" pitchFamily="2" charset="-122"/>
                        </a:rPr>
                        <a:t>命</a:t>
                      </a:r>
                      <a:r>
                        <a:rPr lang="en-US" sz="2100" kern="100" dirty="0">
                          <a:effectLst/>
                          <a:latin typeface="Times New Roman" panose="02020603050405020304"/>
                          <a:ea typeface="宋体" panose="02010600030101010101" pitchFamily="2" charset="-122"/>
                        </a:rPr>
                        <a:t>  </a:t>
                      </a:r>
                      <a:r>
                        <a:rPr lang="zh-CN" sz="2100" kern="100" dirty="0" smtClean="0">
                          <a:effectLst/>
                          <a:latin typeface="Times New Roman" panose="02020603050405020304"/>
                          <a:ea typeface="宋体" panose="02010600030101010101" pitchFamily="2" charset="-122"/>
                        </a:rPr>
                        <a:t>令</a:t>
                      </a:r>
                      <a:endParaRPr lang="zh-CN" sz="2100" kern="100" dirty="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100" kern="100" dirty="0">
                          <a:effectLst/>
                          <a:latin typeface="Times New Roman" panose="02020603050405020304"/>
                          <a:ea typeface="宋体" panose="02010600030101010101" pitchFamily="2" charset="-122"/>
                        </a:rPr>
                        <a:t>功 </a:t>
                      </a:r>
                      <a:r>
                        <a:rPr lang="zh-CN" sz="2100" kern="100" dirty="0" smtClean="0">
                          <a:effectLst/>
                          <a:latin typeface="Times New Roman" panose="02020603050405020304"/>
                          <a:ea typeface="宋体" panose="02010600030101010101" pitchFamily="2" charset="-122"/>
                        </a:rPr>
                        <a:t>能</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058">
                <a:tc>
                  <a:txBody>
                    <a:bodyPr/>
                    <a:lstStyle/>
                    <a:p>
                      <a:pPr algn="ctr">
                        <a:lnSpc>
                          <a:spcPct val="100000"/>
                        </a:lnSpc>
                        <a:spcAft>
                          <a:spcPts val="0"/>
                        </a:spcAft>
                      </a:pPr>
                      <a:r>
                        <a:rPr lang="en-US" sz="2100" kern="100" dirty="0">
                          <a:effectLst/>
                          <a:latin typeface="Times New Roman" panose="02020603050405020304"/>
                          <a:ea typeface="宋体" panose="02010600030101010101" pitchFamily="2" charset="-122"/>
                        </a:rPr>
                        <a:t>cc/S</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100" kern="100">
                          <a:effectLst/>
                          <a:latin typeface="Times New Roman" panose="02020603050405020304"/>
                          <a:ea typeface="宋体" panose="02010600030101010101" pitchFamily="2" charset="-122"/>
                        </a:rPr>
                        <a:t>替换光标所在行</a:t>
                      </a:r>
                      <a:endParaRPr lang="zh-CN" sz="21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100" kern="100">
                          <a:effectLst/>
                          <a:latin typeface="Times New Roman" panose="02020603050405020304"/>
                          <a:ea typeface="宋体" panose="02010600030101010101" pitchFamily="2" charset="-122"/>
                        </a:rPr>
                        <a:t>s</a:t>
                      </a:r>
                      <a:endParaRPr lang="zh-CN" sz="21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100" kern="100">
                          <a:effectLst/>
                          <a:latin typeface="Times New Roman" panose="02020603050405020304"/>
                          <a:ea typeface="宋体" panose="02010600030101010101" pitchFamily="2" charset="-122"/>
                        </a:rPr>
                        <a:t>替换光标处的字符</a:t>
                      </a:r>
                      <a:endParaRPr lang="zh-CN" sz="21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80">
                <a:tc>
                  <a:txBody>
                    <a:bodyPr/>
                    <a:lstStyle/>
                    <a:p>
                      <a:pPr algn="ctr">
                        <a:lnSpc>
                          <a:spcPct val="100000"/>
                        </a:lnSpc>
                        <a:spcAft>
                          <a:spcPts val="0"/>
                        </a:spcAft>
                      </a:pPr>
                      <a:r>
                        <a:rPr lang="en-US" sz="2100" kern="100">
                          <a:effectLst/>
                          <a:latin typeface="Times New Roman" panose="02020603050405020304"/>
                          <a:ea typeface="宋体" panose="02010600030101010101" pitchFamily="2" charset="-122"/>
                        </a:rPr>
                        <a:t>C/R</a:t>
                      </a:r>
                      <a:endParaRPr lang="zh-CN" sz="21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100" kern="100">
                          <a:effectLst/>
                          <a:latin typeface="Times New Roman" panose="02020603050405020304"/>
                          <a:ea typeface="宋体" panose="02010600030101010101" pitchFamily="2" charset="-122"/>
                        </a:rPr>
                        <a:t>修改当前行光标后的部分</a:t>
                      </a:r>
                      <a:endParaRPr lang="zh-CN" sz="21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100" kern="100">
                          <a:effectLst/>
                          <a:latin typeface="Times New Roman" panose="02020603050405020304"/>
                          <a:ea typeface="宋体" panose="02010600030101010101" pitchFamily="2" charset="-122"/>
                        </a:rPr>
                        <a:t>r</a:t>
                      </a:r>
                      <a:endParaRPr lang="zh-CN" sz="21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100" kern="100" dirty="0">
                          <a:effectLst/>
                          <a:latin typeface="Times New Roman" panose="02020603050405020304"/>
                          <a:ea typeface="宋体" panose="02010600030101010101" pitchFamily="2" charset="-122"/>
                        </a:rPr>
                        <a:t>替换当前一个字符</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9078">
                <a:tc>
                  <a:txBody>
                    <a:bodyPr/>
                    <a:lstStyle/>
                    <a:p>
                      <a:pPr algn="ctr">
                        <a:lnSpc>
                          <a:spcPct val="100000"/>
                        </a:lnSpc>
                        <a:spcAft>
                          <a:spcPts val="0"/>
                        </a:spcAft>
                      </a:pPr>
                      <a:r>
                        <a:rPr lang="en-US" sz="2100" kern="100">
                          <a:effectLst/>
                          <a:latin typeface="Times New Roman" panose="02020603050405020304"/>
                          <a:ea typeface="宋体" panose="02010600030101010101" pitchFamily="2" charset="-122"/>
                        </a:rPr>
                        <a:t>cw</a:t>
                      </a:r>
                      <a:endParaRPr lang="zh-CN" sz="21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100" kern="100" dirty="0">
                          <a:effectLst/>
                          <a:latin typeface="Times New Roman" panose="02020603050405020304"/>
                          <a:ea typeface="宋体" panose="02010600030101010101" pitchFamily="2" charset="-122"/>
                        </a:rPr>
                        <a:t>修改光标到一个字的结尾部分</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100" kern="100">
                          <a:effectLst/>
                          <a:latin typeface="Times New Roman" panose="02020603050405020304"/>
                          <a:ea typeface="宋体" panose="02010600030101010101" pitchFamily="2" charset="-122"/>
                        </a:rPr>
                        <a:t>cb</a:t>
                      </a:r>
                      <a:endParaRPr lang="zh-CN" sz="21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100" kern="100" dirty="0">
                          <a:effectLst/>
                          <a:latin typeface="Times New Roman" panose="02020603050405020304"/>
                          <a:ea typeface="宋体" panose="02010600030101010101" pitchFamily="2" charset="-122"/>
                        </a:rPr>
                        <a:t>修改光标到一个字的开始部分</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4</a:t>
            </a:r>
            <a:r>
              <a:rPr lang="zh-CN" altLang="zh-CN" dirty="0"/>
              <a:t>）搜索与定位</a:t>
            </a:r>
            <a:endParaRPr lang="zh-CN" altLang="en-US" dirty="0"/>
          </a:p>
        </p:txBody>
      </p:sp>
      <p:graphicFrame>
        <p:nvGraphicFramePr>
          <p:cNvPr id="4" name="内容占位符 3"/>
          <p:cNvGraphicFramePr>
            <a:graphicFrameLocks noGrp="1"/>
          </p:cNvGraphicFramePr>
          <p:nvPr>
            <p:ph idx="1"/>
            <p:custDataLst>
              <p:tags r:id="rId1"/>
            </p:custDataLst>
          </p:nvPr>
        </p:nvGraphicFramePr>
        <p:xfrm>
          <a:off x="503555" y="1328420"/>
          <a:ext cx="8200390" cy="3457575"/>
        </p:xfrm>
        <a:graphic>
          <a:graphicData uri="http://schemas.openxmlformats.org/drawingml/2006/table">
            <a:tbl>
              <a:tblPr firstRow="1" firstCol="1" bandRow="1"/>
              <a:tblGrid>
                <a:gridCol w="845820"/>
                <a:gridCol w="3241675"/>
                <a:gridCol w="948055"/>
                <a:gridCol w="3164840"/>
              </a:tblGrid>
              <a:tr h="364490">
                <a:tc>
                  <a:txBody>
                    <a:bodyPr/>
                    <a:lstStyle/>
                    <a:p>
                      <a:pPr algn="ctr">
                        <a:lnSpc>
                          <a:spcPct val="100000"/>
                        </a:lnSpc>
                        <a:spcAft>
                          <a:spcPts val="0"/>
                        </a:spcAft>
                      </a:pPr>
                      <a:r>
                        <a:rPr lang="zh-CN" sz="1800" kern="100" dirty="0">
                          <a:effectLst/>
                          <a:latin typeface="Times New Roman" panose="02020603050405020304"/>
                          <a:ea typeface="宋体" panose="02010600030101010101" pitchFamily="2" charset="-122"/>
                        </a:rPr>
                        <a:t>命</a:t>
                      </a:r>
                      <a:r>
                        <a:rPr lang="en-US" sz="1800" kern="100" dirty="0">
                          <a:effectLst/>
                          <a:latin typeface="Times New Roman" panose="02020603050405020304"/>
                          <a:ea typeface="宋体" panose="02010600030101010101" pitchFamily="2" charset="-122"/>
                        </a:rPr>
                        <a:t>  </a:t>
                      </a:r>
                      <a:r>
                        <a:rPr lang="zh-CN" sz="1800" kern="100" dirty="0">
                          <a:effectLst/>
                          <a:latin typeface="Times New Roman" panose="02020603050405020304"/>
                          <a:ea typeface="宋体" panose="02010600030101010101" pitchFamily="2" charset="-122"/>
                        </a:rPr>
                        <a:t>令</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命</a:t>
                      </a:r>
                      <a:r>
                        <a:rPr lang="en-US" sz="1800" kern="100">
                          <a:effectLst/>
                          <a:latin typeface="Times New Roman" panose="02020603050405020304"/>
                          <a:ea typeface="宋体" panose="02010600030101010101" pitchFamily="2" charset="-122"/>
                        </a:rPr>
                        <a:t>  </a:t>
                      </a:r>
                      <a:r>
                        <a:rPr lang="zh-CN" sz="1800" kern="100">
                          <a:effectLst/>
                          <a:latin typeface="Times New Roman" panose="02020603050405020304"/>
                          <a:ea typeface="宋体" panose="02010600030101010101" pitchFamily="2" charset="-122"/>
                        </a:rPr>
                        <a:t>令</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845">
                <a:tc>
                  <a:txBody>
                    <a:bodyPr/>
                    <a:lstStyle/>
                    <a:p>
                      <a:pPr algn="ctr">
                        <a:lnSpc>
                          <a:spcPct val="100000"/>
                        </a:lnSpc>
                        <a:spcAft>
                          <a:spcPts val="0"/>
                        </a:spcAft>
                      </a:pPr>
                      <a:r>
                        <a:rPr lang="en-US" sz="1800" kern="100" dirty="0">
                          <a:solidFill>
                            <a:schemeClr val="tx1"/>
                          </a:solidFill>
                          <a:effectLst/>
                          <a:latin typeface="Times New Roman" panose="02020603050405020304"/>
                          <a:ea typeface="宋体" panose="02010600030101010101" pitchFamily="2" charset="-122"/>
                        </a:rPr>
                        <a:t>0</a:t>
                      </a:r>
                      <a:endParaRPr lang="en-US" sz="1800" kern="100" dirty="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solidFill>
                            <a:schemeClr val="tx1"/>
                          </a:solidFill>
                          <a:effectLst/>
                          <a:latin typeface="Times New Roman" panose="02020603050405020304"/>
                          <a:ea typeface="宋体" panose="02010600030101010101" pitchFamily="2" charset="-122"/>
                        </a:rPr>
                        <a:t>定位至行首</a:t>
                      </a:r>
                      <a:endParaRPr lang="zh-CN" sz="18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w</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光标移至本行下一字开始</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845">
                <a:tc>
                  <a:txBody>
                    <a:bodyPr/>
                    <a:lstStyle/>
                    <a:p>
                      <a:pPr algn="ctr">
                        <a:lnSpc>
                          <a:spcPct val="100000"/>
                        </a:lnSpc>
                        <a:spcAft>
                          <a:spcPts val="0"/>
                        </a:spcAft>
                      </a:pPr>
                      <a:r>
                        <a:rPr lang="en-US" sz="1800" kern="100" dirty="0">
                          <a:solidFill>
                            <a:schemeClr val="tx1"/>
                          </a:solidFill>
                          <a:effectLst/>
                          <a:latin typeface="Times New Roman" panose="02020603050405020304"/>
                          <a:ea typeface="宋体" panose="02010600030101010101" pitchFamily="2" charset="-122"/>
                        </a:rPr>
                        <a:t>$</a:t>
                      </a:r>
                      <a:endParaRPr lang="en-US" sz="1800" kern="100" dirty="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solidFill>
                            <a:schemeClr val="tx1"/>
                          </a:solidFill>
                          <a:effectLst/>
                          <a:latin typeface="Times New Roman" panose="02020603050405020304"/>
                          <a:ea typeface="宋体" panose="02010600030101010101" pitchFamily="2" charset="-122"/>
                        </a:rPr>
                        <a:t>定位至行末</a:t>
                      </a:r>
                      <a:endParaRPr lang="zh-CN" sz="18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b</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光标移至本行前</a:t>
                      </a:r>
                      <a:r>
                        <a:rPr lang="en-US" sz="1800" kern="100">
                          <a:effectLst/>
                          <a:latin typeface="Times New Roman" panose="02020603050405020304"/>
                          <a:ea typeface="宋体" panose="02010600030101010101" pitchFamily="2" charset="-122"/>
                        </a:rPr>
                        <a:t>/</a:t>
                      </a:r>
                      <a:r>
                        <a:rPr lang="zh-CN" sz="1800" kern="100">
                          <a:effectLst/>
                          <a:latin typeface="Times New Roman" panose="02020603050405020304"/>
                          <a:ea typeface="宋体" panose="02010600030101010101" pitchFamily="2" charset="-122"/>
                        </a:rPr>
                        <a:t>当前字开始</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845">
                <a:tc>
                  <a:txBody>
                    <a:bodyPr/>
                    <a:lstStyle/>
                    <a:p>
                      <a:pPr algn="ctr">
                        <a:lnSpc>
                          <a:spcPct val="100000"/>
                        </a:lnSpc>
                        <a:spcAft>
                          <a:spcPts val="0"/>
                        </a:spcAft>
                      </a:pPr>
                      <a:r>
                        <a:rPr lang="en-US" sz="1800" kern="100">
                          <a:solidFill>
                            <a:schemeClr val="tx1"/>
                          </a:solidFill>
                          <a:effectLst/>
                          <a:latin typeface="Times New Roman" panose="02020603050405020304"/>
                          <a:ea typeface="宋体" panose="02010600030101010101" pitchFamily="2" charset="-122"/>
                        </a:rPr>
                        <a:t>:#|#G</a:t>
                      </a:r>
                      <a:endParaRPr lang="en-US" sz="18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solidFill>
                            <a:schemeClr val="tx1"/>
                          </a:solidFill>
                          <a:effectLst/>
                          <a:latin typeface="Times New Roman" panose="02020603050405020304"/>
                          <a:ea typeface="宋体" panose="02010600030101010101" pitchFamily="2" charset="-122"/>
                        </a:rPr>
                        <a:t>定位到第</a:t>
                      </a:r>
                      <a:r>
                        <a:rPr lang="en-US" sz="1800" kern="100">
                          <a:solidFill>
                            <a:schemeClr val="tx1"/>
                          </a:solidFill>
                          <a:effectLst/>
                          <a:latin typeface="Times New Roman" panose="02020603050405020304"/>
                          <a:ea typeface="宋体" panose="02010600030101010101" pitchFamily="2" charset="-122"/>
                        </a:rPr>
                        <a:t>#</a:t>
                      </a:r>
                      <a:r>
                        <a:rPr lang="zh-CN" sz="1800" kern="100">
                          <a:solidFill>
                            <a:schemeClr val="tx1"/>
                          </a:solidFill>
                          <a:effectLst/>
                          <a:latin typeface="Times New Roman" panose="02020603050405020304"/>
                          <a:ea typeface="宋体" panose="02010600030101010101" pitchFamily="2" charset="-122"/>
                        </a:rPr>
                        <a:t>行首</a:t>
                      </a:r>
                      <a:endParaRPr lang="zh-CN" sz="18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E</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effectLst/>
                          <a:latin typeface="Times New Roman" panose="02020603050405020304"/>
                          <a:ea typeface="宋体" panose="02010600030101010101" pitchFamily="2" charset="-122"/>
                        </a:rPr>
                        <a:t>光标移</a:t>
                      </a:r>
                      <a:r>
                        <a:rPr lang="zh-CN" sz="1800" kern="100" dirty="0" smtClean="0">
                          <a:effectLst/>
                          <a:latin typeface="Times New Roman" panose="02020603050405020304"/>
                          <a:ea typeface="宋体" panose="02010600030101010101" pitchFamily="2" charset="-122"/>
                        </a:rPr>
                        <a:t>至下</a:t>
                      </a:r>
                      <a:r>
                        <a:rPr lang="zh-CN" sz="1800" kern="100" dirty="0">
                          <a:effectLst/>
                          <a:latin typeface="Times New Roman" panose="02020603050405020304"/>
                          <a:ea typeface="宋体" panose="02010600030101010101" pitchFamily="2" charset="-122"/>
                        </a:rPr>
                        <a:t>一</a:t>
                      </a:r>
                      <a:r>
                        <a:rPr lang="en-US" sz="1800" kern="100" dirty="0">
                          <a:effectLst/>
                          <a:latin typeface="Times New Roman" panose="02020603050405020304"/>
                          <a:ea typeface="宋体" panose="02010600030101010101" pitchFamily="2" charset="-122"/>
                        </a:rPr>
                        <a:t>/</a:t>
                      </a:r>
                      <a:r>
                        <a:rPr lang="zh-CN" sz="1800" kern="100" dirty="0">
                          <a:effectLst/>
                          <a:latin typeface="Times New Roman" panose="02020603050405020304"/>
                          <a:ea typeface="宋体" panose="02010600030101010101" pitchFamily="2" charset="-122"/>
                        </a:rPr>
                        <a:t>当前字尾</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860">
                <a:tc>
                  <a:txBody>
                    <a:bodyPr/>
                    <a:lstStyle/>
                    <a:p>
                      <a:pPr algn="ctr">
                        <a:lnSpc>
                          <a:spcPct val="100000"/>
                        </a:lnSpc>
                        <a:spcAft>
                          <a:spcPts val="0"/>
                        </a:spcAft>
                      </a:pPr>
                      <a:r>
                        <a:rPr lang="en-US" sz="1800" kern="100">
                          <a:solidFill>
                            <a:schemeClr val="tx1"/>
                          </a:solidFill>
                          <a:effectLst/>
                          <a:latin typeface="Times New Roman" panose="02020603050405020304"/>
                          <a:ea typeface="宋体" panose="02010600030101010101" pitchFamily="2" charset="-122"/>
                        </a:rPr>
                        <a:t>:0|gg</a:t>
                      </a:r>
                      <a:endParaRPr lang="en-US" sz="18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solidFill>
                            <a:schemeClr val="tx1"/>
                          </a:solidFill>
                          <a:effectLst/>
                          <a:latin typeface="Times New Roman" panose="02020603050405020304"/>
                          <a:ea typeface="宋体" panose="02010600030101010101" pitchFamily="2" charset="-122"/>
                        </a:rPr>
                        <a:t>定位到首行行首</a:t>
                      </a:r>
                      <a:endParaRPr lang="zh-CN" sz="18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查找单括号对</a:t>
                      </a:r>
                      <a:r>
                        <a:rPr lang="en-US" altLang="zh-CN" sz="1800" kern="100">
                          <a:effectLst/>
                          <a:latin typeface="Times New Roman" panose="02020603050405020304"/>
                          <a:ea typeface="宋体" panose="02010600030101010101" pitchFamily="2" charset="-122"/>
                        </a:rPr>
                        <a:t>(),[],</a:t>
                      </a:r>
                      <a:r>
                        <a:rPr lang="en-US" altLang="zh-CN" sz="1800" kern="100">
                          <a:effectLst/>
                          <a:latin typeface="Times New Roman" panose="02020603050405020304"/>
                          <a:ea typeface="宋体" panose="02010600030101010101" pitchFamily="2" charset="-122"/>
                        </a:rPr>
                        <a:t>{}</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845">
                <a:tc>
                  <a:txBody>
                    <a:bodyPr/>
                    <a:lstStyle/>
                    <a:p>
                      <a:pPr algn="ctr">
                        <a:lnSpc>
                          <a:spcPct val="100000"/>
                        </a:lnSpc>
                        <a:spcAft>
                          <a:spcPts val="0"/>
                        </a:spcAft>
                      </a:pPr>
                      <a:r>
                        <a:rPr lang="en-US" sz="1800" kern="100">
                          <a:solidFill>
                            <a:schemeClr val="tx1"/>
                          </a:solidFill>
                          <a:effectLst/>
                          <a:latin typeface="Times New Roman" panose="02020603050405020304"/>
                          <a:ea typeface="宋体" panose="02010600030101010101" pitchFamily="2" charset="-122"/>
                        </a:rPr>
                        <a:t>:$|G</a:t>
                      </a:r>
                      <a:endParaRPr lang="en-US" sz="18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solidFill>
                            <a:schemeClr val="tx1"/>
                          </a:solidFill>
                          <a:effectLst/>
                          <a:latin typeface="Times New Roman" panose="02020603050405020304"/>
                          <a:ea typeface="宋体" panose="02010600030101010101" pitchFamily="2" charset="-122"/>
                        </a:rPr>
                        <a:t>定位到末行行首</a:t>
                      </a:r>
                      <a:endParaRPr 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定位到最外层</a:t>
                      </a:r>
                      <a:r>
                        <a:rPr lang="en-US" sz="1800" kern="100">
                          <a:effectLst/>
                          <a:latin typeface="Times New Roman" panose="02020603050405020304"/>
                          <a:ea typeface="宋体" panose="02010600030101010101" pitchFamily="2" charset="-122"/>
                        </a:rPr>
                        <a:t>{}</a:t>
                      </a:r>
                      <a:r>
                        <a:rPr lang="zh-CN" sz="1800" kern="100">
                          <a:effectLst/>
                          <a:latin typeface="Times New Roman" panose="02020603050405020304"/>
                          <a:ea typeface="宋体" panose="02010600030101010101" pitchFamily="2" charset="-122"/>
                        </a:rPr>
                        <a:t>的</a:t>
                      </a:r>
                      <a:r>
                        <a:rPr lang="en-US" sz="1800" kern="100">
                          <a:effectLst/>
                          <a:latin typeface="Times New Roman" panose="02020603050405020304"/>
                          <a:ea typeface="宋体" panose="02010600030101010101" pitchFamily="2" charset="-122"/>
                        </a:rPr>
                        <a:t>{/}</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845">
                <a:tc>
                  <a:txBody>
                    <a:bodyPr/>
                    <a:lstStyle/>
                    <a:p>
                      <a:pPr algn="ctr">
                        <a:lnSpc>
                          <a:spcPct val="100000"/>
                        </a:lnSpc>
                        <a:spcAft>
                          <a:spcPts val="0"/>
                        </a:spcAft>
                      </a:pPr>
                      <a:r>
                        <a:rPr lang="en-US" sz="1800" kern="100">
                          <a:solidFill>
                            <a:schemeClr val="tx1"/>
                          </a:solidFill>
                          <a:effectLst/>
                          <a:latin typeface="Times New Roman" panose="02020603050405020304"/>
                          <a:ea typeface="宋体" panose="02010600030101010101" pitchFamily="2" charset="-122"/>
                        </a:rPr>
                        <a:t>#%</a:t>
                      </a:r>
                      <a:endParaRPr lang="en-US" sz="1800" kern="10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solidFill>
                            <a:schemeClr val="tx1"/>
                          </a:solidFill>
                          <a:effectLst/>
                          <a:latin typeface="Times New Roman" panose="02020603050405020304"/>
                          <a:ea typeface="宋体" panose="02010600030101010101" pitchFamily="2" charset="-122"/>
                        </a:rPr>
                        <a:t>光标移至</a:t>
                      </a:r>
                      <a:r>
                        <a:rPr lang="en-US" sz="1800" kern="100">
                          <a:solidFill>
                            <a:schemeClr val="tx1"/>
                          </a:solidFill>
                          <a:effectLst/>
                          <a:latin typeface="Times New Roman" panose="02020603050405020304"/>
                          <a:ea typeface="宋体" panose="02010600030101010101" pitchFamily="2" charset="-122"/>
                        </a:rPr>
                        <a:t>#%</a:t>
                      </a:r>
                      <a:r>
                        <a:rPr lang="zh-CN" sz="1800" kern="100" dirty="0">
                          <a:solidFill>
                            <a:schemeClr val="tx1"/>
                          </a:solidFill>
                          <a:effectLst/>
                          <a:latin typeface="Times New Roman" panose="02020603050405020304"/>
                          <a:ea typeface="宋体" panose="02010600030101010101" pitchFamily="2" charset="-122"/>
                        </a:rPr>
                        <a:t>处行首（比如</a:t>
                      </a:r>
                      <a:r>
                        <a:rPr lang="en-US" altLang="zh-CN" sz="1800" kern="100" dirty="0">
                          <a:solidFill>
                            <a:schemeClr val="tx1"/>
                          </a:solidFill>
                          <a:effectLst/>
                          <a:latin typeface="Times New Roman" panose="02020603050405020304"/>
                          <a:ea typeface="宋体" panose="02010600030101010101" pitchFamily="2" charset="-122"/>
                        </a:rPr>
                        <a:t>10%</a:t>
                      </a:r>
                      <a:r>
                        <a:rPr lang="zh-CN" sz="1800" kern="100" dirty="0">
                          <a:solidFill>
                            <a:schemeClr val="tx1"/>
                          </a:solidFill>
                          <a:effectLst/>
                          <a:latin typeface="Times New Roman" panose="02020603050405020304"/>
                          <a:ea typeface="宋体" panose="02010600030101010101" pitchFamily="2" charset="-122"/>
                        </a:rPr>
                        <a:t>）</a:t>
                      </a:r>
                      <a:endParaRPr lang="zh-CN" alt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effectLst/>
                          <a:latin typeface="Times New Roman" panose="02020603050405020304"/>
                          <a:ea typeface="宋体" panose="02010600030101010101" pitchFamily="2" charset="-122"/>
                        </a:rPr>
                        <a:t>定位到当前层</a:t>
                      </a:r>
                      <a:r>
                        <a:rPr lang="en-US" sz="1800" kern="100" dirty="0">
                          <a:effectLst/>
                          <a:latin typeface="Times New Roman" panose="02020603050405020304"/>
                          <a:ea typeface="宋体" panose="02010600030101010101" pitchFamily="2" charset="-122"/>
                        </a:rPr>
                        <a:t>{}</a:t>
                      </a:r>
                      <a:r>
                        <a:rPr lang="zh-CN" sz="1800" kern="100" dirty="0">
                          <a:effectLst/>
                          <a:latin typeface="Times New Roman" panose="02020603050405020304"/>
                          <a:ea typeface="宋体" panose="02010600030101010101" pitchFamily="2" charset="-122"/>
                        </a:rPr>
                        <a:t>的</a:t>
                      </a:r>
                      <a:r>
                        <a:rPr lang="en-US" sz="1800" kern="100" dirty="0">
                          <a:effectLst/>
                          <a:latin typeface="Times New Roman" panose="02020603050405020304"/>
                          <a:ea typeface="宋体" panose="02010600030101010101" pitchFamily="2" charset="-122"/>
                        </a:rPr>
                        <a:t>{/}</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4</a:t>
            </a:r>
            <a:r>
              <a:rPr lang="zh-CN" altLang="zh-CN" dirty="0"/>
              <a:t>）搜索与定位</a:t>
            </a:r>
            <a:endParaRPr lang="zh-CN" altLang="en-US" dirty="0"/>
          </a:p>
        </p:txBody>
      </p:sp>
      <p:graphicFrame>
        <p:nvGraphicFramePr>
          <p:cNvPr id="4" name="内容占位符 3"/>
          <p:cNvGraphicFramePr>
            <a:graphicFrameLocks noGrp="1"/>
          </p:cNvGraphicFramePr>
          <p:nvPr>
            <p:ph idx="1"/>
          </p:nvPr>
        </p:nvGraphicFramePr>
        <p:xfrm>
          <a:off x="395536" y="1437625"/>
          <a:ext cx="8136906" cy="3566160"/>
        </p:xfrm>
        <a:graphic>
          <a:graphicData uri="http://schemas.openxmlformats.org/drawingml/2006/table">
            <a:tbl>
              <a:tblPr firstRow="1" firstCol="1" bandRow="1"/>
              <a:tblGrid>
                <a:gridCol w="1080120"/>
                <a:gridCol w="2988333"/>
                <a:gridCol w="1260139"/>
                <a:gridCol w="2808314"/>
              </a:tblGrid>
              <a:tr h="274320">
                <a:tc>
                  <a:txBody>
                    <a:bodyPr/>
                    <a:lstStyle/>
                    <a:p>
                      <a:pPr algn="ctr">
                        <a:lnSpc>
                          <a:spcPct val="100000"/>
                        </a:lnSpc>
                        <a:spcAft>
                          <a:spcPts val="0"/>
                        </a:spcAft>
                      </a:pPr>
                      <a:r>
                        <a:rPr lang="zh-CN" sz="1800" kern="100" dirty="0">
                          <a:effectLst/>
                          <a:latin typeface="Times New Roman" panose="02020603050405020304"/>
                          <a:ea typeface="宋体" panose="02010600030101010101" pitchFamily="2" charset="-122"/>
                        </a:rPr>
                        <a:t>命</a:t>
                      </a:r>
                      <a:r>
                        <a:rPr lang="en-US" sz="1800" kern="100" dirty="0">
                          <a:effectLst/>
                          <a:latin typeface="Times New Roman" panose="02020603050405020304"/>
                          <a:ea typeface="宋体" panose="02010600030101010101" pitchFamily="2" charset="-122"/>
                        </a:rPr>
                        <a:t>  </a:t>
                      </a:r>
                      <a:r>
                        <a:rPr lang="zh-CN" sz="1800" kern="100" dirty="0">
                          <a:effectLst/>
                          <a:latin typeface="Times New Roman" panose="02020603050405020304"/>
                          <a:ea typeface="宋体" panose="02010600030101010101" pitchFamily="2" charset="-122"/>
                        </a:rPr>
                        <a:t>令</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命</a:t>
                      </a:r>
                      <a:r>
                        <a:rPr lang="en-US" sz="1800" kern="100">
                          <a:effectLst/>
                          <a:latin typeface="Times New Roman" panose="02020603050405020304"/>
                          <a:ea typeface="宋体" panose="02010600030101010101" pitchFamily="2" charset="-122"/>
                        </a:rPr>
                        <a:t>  </a:t>
                      </a:r>
                      <a:r>
                        <a:rPr lang="zh-CN" sz="1800" kern="100">
                          <a:effectLst/>
                          <a:latin typeface="Times New Roman" panose="02020603050405020304"/>
                          <a:ea typeface="宋体" panose="02010600030101010101" pitchFamily="2" charset="-122"/>
                        </a:rPr>
                        <a:t>令</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algn="ctr">
                        <a:lnSpc>
                          <a:spcPct val="100000"/>
                        </a:lnSpc>
                        <a:spcAft>
                          <a:spcPts val="0"/>
                        </a:spcAft>
                      </a:pPr>
                      <a:r>
                        <a:rPr lang="en-US" sz="1800" kern="100" dirty="0">
                          <a:effectLst/>
                          <a:latin typeface="Times New Roman" panose="02020603050405020304"/>
                          <a:ea typeface="宋体" panose="02010600030101010101" pitchFamily="2" charset="-122"/>
                        </a:rPr>
                        <a:t>/</a:t>
                      </a:r>
                      <a:r>
                        <a:rPr lang="en-US" sz="1800" kern="100" dirty="0" err="1">
                          <a:effectLst/>
                          <a:latin typeface="Times New Roman" panose="02020603050405020304"/>
                          <a:ea typeface="宋体" panose="02010600030101010101" pitchFamily="2" charset="-122"/>
                        </a:rPr>
                        <a:t>exp</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后向定位到字符串</a:t>
                      </a:r>
                      <a:r>
                        <a:rPr lang="en-US" sz="1800" kern="100">
                          <a:effectLst/>
                          <a:latin typeface="Times New Roman" panose="02020603050405020304"/>
                          <a:ea typeface="宋体" panose="02010600030101010101" pitchFamily="2" charset="-122"/>
                        </a:rPr>
                        <a:t>exp</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effectLst/>
                          <a:latin typeface="Times New Roman" panose="02020603050405020304"/>
                          <a:ea typeface="宋体" panose="02010600030101010101" pitchFamily="2" charset="-122"/>
                        </a:rPr>
                        <a:t>定位到注释块的开始</a:t>
                      </a:r>
                      <a:r>
                        <a:rPr lang="en-US" sz="1800" kern="100" dirty="0">
                          <a:effectLst/>
                          <a:latin typeface="Times New Roman" panose="02020603050405020304"/>
                          <a:ea typeface="宋体" panose="02010600030101010101" pitchFamily="2" charset="-122"/>
                        </a:rPr>
                        <a:t>/</a:t>
                      </a:r>
                      <a:r>
                        <a:rPr lang="zh-CN" sz="1800" kern="100" dirty="0">
                          <a:effectLst/>
                          <a:latin typeface="Times New Roman" panose="02020603050405020304"/>
                          <a:ea typeface="宋体" panose="02010600030101010101" pitchFamily="2" charset="-122"/>
                        </a:rPr>
                        <a:t>结束</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?exp</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前向定位到字符串</a:t>
                      </a:r>
                      <a:r>
                        <a:rPr lang="en-US" sz="1800" kern="100">
                          <a:effectLst/>
                          <a:latin typeface="Times New Roman" panose="02020603050405020304"/>
                          <a:ea typeface="宋体" panose="02010600030101010101" pitchFamily="2" charset="-122"/>
                        </a:rPr>
                        <a:t>exp</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Fc|fc</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effectLst/>
                          <a:latin typeface="Times New Roman" panose="02020603050405020304"/>
                          <a:ea typeface="宋体" panose="02010600030101010101" pitchFamily="2" charset="-122"/>
                        </a:rPr>
                        <a:t>后</a:t>
                      </a:r>
                      <a:r>
                        <a:rPr lang="en-US" sz="1800" kern="100" dirty="0">
                          <a:effectLst/>
                          <a:latin typeface="Times New Roman" panose="02020603050405020304"/>
                          <a:ea typeface="宋体" panose="02010600030101010101" pitchFamily="2" charset="-122"/>
                        </a:rPr>
                        <a:t>/</a:t>
                      </a:r>
                      <a:r>
                        <a:rPr lang="zh-CN" sz="1800" kern="100" dirty="0">
                          <a:effectLst/>
                          <a:latin typeface="Times New Roman" panose="02020603050405020304"/>
                          <a:ea typeface="宋体" panose="02010600030101010101" pitchFamily="2" charset="-122"/>
                        </a:rPr>
                        <a:t>前向定位到当前行字符</a:t>
                      </a:r>
                      <a:r>
                        <a:rPr lang="en-US" sz="1800" kern="100" dirty="0">
                          <a:effectLst/>
                          <a:latin typeface="Times New Roman" panose="02020603050405020304"/>
                          <a:ea typeface="宋体" panose="02010600030101010101" pitchFamily="2" charset="-122"/>
                        </a:rPr>
                        <a:t>c</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/^exp</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定位到行首为</a:t>
                      </a:r>
                      <a:r>
                        <a:rPr lang="en-US" sz="1800" kern="100">
                          <a:effectLst/>
                          <a:latin typeface="Times New Roman" panose="02020603050405020304"/>
                          <a:ea typeface="宋体" panose="02010600030101010101" pitchFamily="2" charset="-122"/>
                        </a:rPr>
                        <a:t>exp</a:t>
                      </a:r>
                      <a:r>
                        <a:rPr lang="zh-CN" sz="1800" kern="100">
                          <a:effectLst/>
                          <a:latin typeface="Times New Roman" panose="02020603050405020304"/>
                          <a:ea typeface="宋体" panose="02010600030101010101" pitchFamily="2" charset="-122"/>
                        </a:rPr>
                        <a:t>的行</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Tc|tc</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后</a:t>
                      </a:r>
                      <a:r>
                        <a:rPr lang="en-US" sz="1800" kern="100">
                          <a:effectLst/>
                          <a:latin typeface="Times New Roman" panose="02020603050405020304"/>
                          <a:ea typeface="宋体" panose="02010600030101010101" pitchFamily="2" charset="-122"/>
                        </a:rPr>
                        <a:t>/</a:t>
                      </a:r>
                      <a:r>
                        <a:rPr lang="zh-CN" sz="1800" kern="100">
                          <a:effectLst/>
                          <a:latin typeface="Times New Roman" panose="02020603050405020304"/>
                          <a:ea typeface="宋体" panose="02010600030101010101" pitchFamily="2" charset="-122"/>
                        </a:rPr>
                        <a:t>前向定位到当前行字符</a:t>
                      </a:r>
                      <a:r>
                        <a:rPr lang="en-US" sz="1800" kern="100">
                          <a:effectLst/>
                          <a:latin typeface="Times New Roman" panose="02020603050405020304"/>
                          <a:ea typeface="宋体" panose="02010600030101010101" pitchFamily="2" charset="-122"/>
                        </a:rPr>
                        <a:t>c</a:t>
                      </a:r>
                      <a:r>
                        <a:rPr lang="zh-CN" sz="1800" kern="100">
                          <a:effectLst/>
                          <a:latin typeface="Times New Roman" panose="02020603050405020304"/>
                          <a:ea typeface="宋体" panose="02010600030101010101" pitchFamily="2" charset="-122"/>
                        </a:rPr>
                        <a:t>后</a:t>
                      </a:r>
                      <a:r>
                        <a:rPr lang="en-US" sz="1800" kern="100">
                          <a:effectLst/>
                          <a:latin typeface="Times New Roman" panose="02020603050405020304"/>
                          <a:ea typeface="宋体" panose="02010600030101010101" pitchFamily="2" charset="-122"/>
                        </a:rPr>
                        <a:t>/</a:t>
                      </a:r>
                      <a:r>
                        <a:rPr lang="zh-CN" sz="1800" kern="100">
                          <a:effectLst/>
                          <a:latin typeface="Times New Roman" panose="02020603050405020304"/>
                          <a:ea typeface="宋体" panose="02010600030101010101" pitchFamily="2" charset="-122"/>
                        </a:rPr>
                        <a:t>前</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/exp$</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定位到行末为</a:t>
                      </a:r>
                      <a:r>
                        <a:rPr lang="en-US" sz="1800" kern="100">
                          <a:effectLst/>
                          <a:latin typeface="Times New Roman" panose="02020603050405020304"/>
                          <a:ea typeface="宋体" panose="02010600030101010101" pitchFamily="2" charset="-122"/>
                        </a:rPr>
                        <a:t>exp</a:t>
                      </a:r>
                      <a:r>
                        <a:rPr lang="zh-CN" sz="1800" kern="100">
                          <a:effectLst/>
                          <a:latin typeface="Times New Roman" panose="02020603050405020304"/>
                          <a:ea typeface="宋体" panose="02010600030101010101" pitchFamily="2" charset="-122"/>
                        </a:rPr>
                        <a:t>的行</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g0|gm|gl</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光标移动到行首</a:t>
                      </a:r>
                      <a:r>
                        <a:rPr lang="en-US" sz="1800" kern="100">
                          <a:effectLst/>
                          <a:latin typeface="Times New Roman" panose="02020603050405020304"/>
                          <a:ea typeface="宋体" panose="02010600030101010101" pitchFamily="2" charset="-122"/>
                        </a:rPr>
                        <a:t>/</a:t>
                      </a:r>
                      <a:r>
                        <a:rPr lang="zh-CN" sz="1800" kern="100">
                          <a:effectLst/>
                          <a:latin typeface="Times New Roman" panose="02020603050405020304"/>
                          <a:ea typeface="宋体" panose="02010600030101010101" pitchFamily="2" charset="-122"/>
                        </a:rPr>
                        <a:t>中</a:t>
                      </a:r>
                      <a:r>
                        <a:rPr lang="en-US" sz="1800" kern="100">
                          <a:effectLst/>
                          <a:latin typeface="Times New Roman" panose="02020603050405020304"/>
                          <a:ea typeface="宋体" panose="02010600030101010101" pitchFamily="2" charset="-122"/>
                        </a:rPr>
                        <a:t>/</a:t>
                      </a:r>
                      <a:r>
                        <a:rPr lang="zh-CN" sz="1800" kern="100">
                          <a:effectLst/>
                          <a:latin typeface="Times New Roman" panose="02020603050405020304"/>
                          <a:ea typeface="宋体" panose="02010600030101010101" pitchFamily="2" charset="-122"/>
                        </a:rPr>
                        <a:t>末</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n,m?|/exp</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在</a:t>
                      </a:r>
                      <a:r>
                        <a:rPr lang="en-US" sz="1800" kern="100">
                          <a:effectLst/>
                          <a:latin typeface="Times New Roman" panose="02020603050405020304"/>
                          <a:ea typeface="宋体" panose="02010600030101010101" pitchFamily="2" charset="-122"/>
                        </a:rPr>
                        <a:t>n-m</a:t>
                      </a:r>
                      <a:r>
                        <a:rPr lang="zh-CN" sz="1800" kern="100">
                          <a:effectLst/>
                          <a:latin typeface="Times New Roman" panose="02020603050405020304"/>
                          <a:ea typeface="宋体" panose="02010600030101010101" pitchFamily="2" charset="-122"/>
                        </a:rPr>
                        <a:t>行前</a:t>
                      </a:r>
                      <a:r>
                        <a:rPr lang="en-US" sz="1800" kern="100">
                          <a:effectLst/>
                          <a:latin typeface="Times New Roman" panose="02020603050405020304"/>
                          <a:ea typeface="宋体" panose="02010600030101010101" pitchFamily="2" charset="-122"/>
                        </a:rPr>
                        <a:t>/</a:t>
                      </a:r>
                      <a:r>
                        <a:rPr lang="zh-CN" sz="1800" kern="100">
                          <a:effectLst/>
                          <a:latin typeface="Times New Roman" panose="02020603050405020304"/>
                          <a:ea typeface="宋体" panose="02010600030101010101" pitchFamily="2" charset="-122"/>
                        </a:rPr>
                        <a:t>后向搜索</a:t>
                      </a:r>
                      <a:r>
                        <a:rPr lang="en-US" sz="1800" kern="100">
                          <a:effectLst/>
                          <a:latin typeface="Times New Roman" panose="02020603050405020304"/>
                          <a:ea typeface="宋体" panose="02010600030101010101" pitchFamily="2" charset="-122"/>
                        </a:rPr>
                        <a:t>exp</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gj|gk</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光标下</a:t>
                      </a:r>
                      <a:r>
                        <a:rPr lang="en-US" sz="1800" kern="100">
                          <a:effectLst/>
                          <a:latin typeface="Times New Roman" panose="02020603050405020304"/>
                          <a:ea typeface="宋体" panose="02010600030101010101" pitchFamily="2" charset="-122"/>
                        </a:rPr>
                        <a:t>/</a:t>
                      </a:r>
                      <a:r>
                        <a:rPr lang="zh-CN" sz="1800" kern="100">
                          <a:effectLst/>
                          <a:latin typeface="Times New Roman" panose="02020603050405020304"/>
                          <a:ea typeface="宋体" panose="02010600030101010101" pitchFamily="2" charset="-122"/>
                        </a:rPr>
                        <a:t>上移一屏幕行（而非文本行）</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n | N</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前</a:t>
                      </a:r>
                      <a:r>
                        <a:rPr lang="en-US" sz="1800" kern="100">
                          <a:effectLst/>
                          <a:latin typeface="Times New Roman" panose="02020603050405020304"/>
                          <a:ea typeface="宋体" panose="02010600030101010101" pitchFamily="2" charset="-122"/>
                        </a:rPr>
                        <a:t>/</a:t>
                      </a:r>
                      <a:r>
                        <a:rPr lang="zh-CN" sz="1800" kern="100">
                          <a:effectLst/>
                          <a:latin typeface="Times New Roman" panose="02020603050405020304"/>
                          <a:ea typeface="宋体" panose="02010600030101010101" pitchFamily="2" charset="-122"/>
                        </a:rPr>
                        <a:t>后向继续查找</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effectLst/>
                          <a:latin typeface="Times New Roman" panose="02020603050405020304"/>
                          <a:ea typeface="宋体" panose="02010600030101010101" pitchFamily="2" charset="-122"/>
                        </a:rPr>
                        <a:t>前</a:t>
                      </a:r>
                      <a:r>
                        <a:rPr lang="en-US" sz="1800" kern="100" dirty="0">
                          <a:effectLst/>
                          <a:latin typeface="Times New Roman" panose="02020603050405020304"/>
                          <a:ea typeface="宋体" panose="02010600030101010101" pitchFamily="2" charset="-122"/>
                        </a:rPr>
                        <a:t>/</a:t>
                      </a:r>
                      <a:r>
                        <a:rPr lang="zh-CN" sz="1800" kern="100" dirty="0">
                          <a:effectLst/>
                          <a:latin typeface="Times New Roman" panose="02020603050405020304"/>
                          <a:ea typeface="宋体" panose="02010600030101010101" pitchFamily="2" charset="-122"/>
                        </a:rPr>
                        <a:t>后向搜索光标下的单词</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5</a:t>
            </a:r>
            <a:r>
              <a:rPr lang="zh-CN" altLang="zh-CN" dirty="0"/>
              <a:t>）搜索和替换</a:t>
            </a:r>
            <a:endParaRPr lang="zh-CN" altLang="en-US" dirty="0"/>
          </a:p>
        </p:txBody>
      </p:sp>
      <p:graphicFrame>
        <p:nvGraphicFramePr>
          <p:cNvPr id="4" name="内容占位符 3"/>
          <p:cNvGraphicFramePr>
            <a:graphicFrameLocks noGrp="1"/>
          </p:cNvGraphicFramePr>
          <p:nvPr>
            <p:ph idx="1"/>
            <p:custDataLst>
              <p:tags r:id="rId1"/>
            </p:custDataLst>
          </p:nvPr>
        </p:nvGraphicFramePr>
        <p:xfrm>
          <a:off x="179512" y="1491630"/>
          <a:ext cx="8352930" cy="3358128"/>
        </p:xfrm>
        <a:graphic>
          <a:graphicData uri="http://schemas.openxmlformats.org/drawingml/2006/table">
            <a:tbl>
              <a:tblPr firstRow="1" firstCol="1" bandRow="1"/>
              <a:tblGrid>
                <a:gridCol w="3672408"/>
                <a:gridCol w="4680522"/>
              </a:tblGrid>
              <a:tr h="432048">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命</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令</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功 能 描 述</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20">
                <a:tc>
                  <a:txBody>
                    <a:bodyPr/>
                    <a:lstStyle/>
                    <a:p>
                      <a:pPr algn="ctr">
                        <a:lnSpc>
                          <a:spcPct val="100000"/>
                        </a:lnSpc>
                        <a:spcAft>
                          <a:spcPts val="0"/>
                        </a:spcAft>
                      </a:pPr>
                      <a:r>
                        <a:rPr lang="en-US" sz="2400" kern="100" dirty="0">
                          <a:effectLst/>
                          <a:latin typeface="Times New Roman" panose="02020603050405020304"/>
                          <a:ea typeface="宋体" panose="02010600030101010101" pitchFamily="2" charset="-122"/>
                        </a:rPr>
                        <a:t>:</a:t>
                      </a:r>
                      <a:r>
                        <a:rPr lang="en-US" sz="2400" kern="100" dirty="0">
                          <a:solidFill>
                            <a:srgbClr val="FF0000"/>
                          </a:solidFill>
                          <a:effectLst/>
                          <a:latin typeface="Times New Roman" panose="02020603050405020304"/>
                          <a:ea typeface="宋体" panose="02010600030101010101" pitchFamily="2" charset="-122"/>
                        </a:rPr>
                        <a:t>s</a:t>
                      </a:r>
                      <a:r>
                        <a:rPr lang="en-US" sz="2400" kern="100" dirty="0">
                          <a:effectLst/>
                          <a:latin typeface="Times New Roman" panose="02020603050405020304"/>
                          <a:ea typeface="宋体" panose="02010600030101010101" pitchFamily="2" charset="-122"/>
                        </a:rPr>
                        <a:t>/exp1/exp2/</a:t>
                      </a:r>
                      <a:r>
                        <a:rPr lang="en-US" sz="2400" kern="100" dirty="0">
                          <a:solidFill>
                            <a:srgbClr val="FF0000"/>
                          </a:solidFill>
                          <a:effectLst/>
                          <a:latin typeface="Times New Roman" panose="02020603050405020304"/>
                          <a:ea typeface="宋体" panose="02010600030101010101" pitchFamily="2" charset="-122"/>
                        </a:rPr>
                        <a:t>g</a:t>
                      </a:r>
                      <a:endParaRPr lang="en-US" sz="2400" kern="100" dirty="0">
                        <a:solidFill>
                          <a:srgbClr val="FF0000"/>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400" kern="100" dirty="0">
                          <a:effectLst/>
                          <a:latin typeface="Times New Roman" panose="02020603050405020304"/>
                          <a:ea typeface="宋体" panose="02010600030101010101" pitchFamily="2" charset="-122"/>
                        </a:rPr>
                        <a:t>将当前行的</a:t>
                      </a:r>
                      <a:r>
                        <a:rPr lang="en-US" sz="2400" kern="100" dirty="0">
                          <a:effectLst/>
                          <a:latin typeface="Times New Roman" panose="02020603050405020304"/>
                          <a:ea typeface="宋体" panose="02010600030101010101" pitchFamily="2" charset="-122"/>
                        </a:rPr>
                        <a:t>exp1</a:t>
                      </a:r>
                      <a:r>
                        <a:rPr lang="zh-CN" sz="2400" kern="100" dirty="0">
                          <a:effectLst/>
                          <a:latin typeface="Times New Roman" panose="02020603050405020304"/>
                          <a:ea typeface="宋体" panose="02010600030101010101" pitchFamily="2" charset="-122"/>
                        </a:rPr>
                        <a:t>替换成</a:t>
                      </a:r>
                      <a:r>
                        <a:rPr lang="en-US" sz="2400" kern="100" dirty="0">
                          <a:effectLst/>
                          <a:latin typeface="Times New Roman" panose="02020603050405020304"/>
                          <a:ea typeface="宋体" panose="02010600030101010101" pitchFamily="2" charset="-122"/>
                        </a:rPr>
                        <a:t>exp2</a:t>
                      </a:r>
                      <a:endParaRPr lang="zh-CN" sz="24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20">
                <a:tc>
                  <a:txBody>
                    <a:bodyPr/>
                    <a:lstStyle/>
                    <a:p>
                      <a:pPr algn="ctr">
                        <a:lnSpc>
                          <a:spcPct val="100000"/>
                        </a:lnSpc>
                        <a:spcAft>
                          <a:spcPts val="0"/>
                        </a:spcAft>
                      </a:pPr>
                      <a:r>
                        <a:rPr lang="pt-BR" sz="2400" kern="100">
                          <a:effectLst/>
                          <a:latin typeface="Times New Roman" panose="02020603050405020304"/>
                          <a:ea typeface="宋体" panose="02010600030101010101" pitchFamily="2" charset="-122"/>
                        </a:rPr>
                        <a:t>:n,m</a:t>
                      </a:r>
                      <a:r>
                        <a:rPr lang="pt-BR" sz="2400" kern="100">
                          <a:solidFill>
                            <a:srgbClr val="FF0000"/>
                          </a:solidFill>
                          <a:effectLst/>
                          <a:latin typeface="Times New Roman" panose="02020603050405020304"/>
                          <a:ea typeface="宋体" panose="02010600030101010101" pitchFamily="2" charset="-122"/>
                        </a:rPr>
                        <a:t>s</a:t>
                      </a:r>
                      <a:r>
                        <a:rPr lang="pt-BR" sz="2400" kern="100">
                          <a:effectLst/>
                          <a:latin typeface="Times New Roman" panose="02020603050405020304"/>
                          <a:ea typeface="宋体" panose="02010600030101010101" pitchFamily="2" charset="-122"/>
                        </a:rPr>
                        <a:t>/exp1/exp2/</a:t>
                      </a:r>
                      <a:r>
                        <a:rPr lang="pt-BR" sz="2400" kern="100">
                          <a:solidFill>
                            <a:srgbClr val="FF0000"/>
                          </a:solidFill>
                          <a:effectLst/>
                          <a:latin typeface="Times New Roman" panose="02020603050405020304"/>
                          <a:ea typeface="宋体" panose="02010600030101010101" pitchFamily="2" charset="-122"/>
                        </a:rPr>
                        <a:t>g</a:t>
                      </a:r>
                      <a:endParaRPr lang="pt-BR" sz="2400" kern="100">
                        <a:solidFill>
                          <a:srgbClr val="FF0000"/>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400" kern="100" dirty="0">
                          <a:effectLst/>
                          <a:latin typeface="Times New Roman" panose="02020603050405020304"/>
                          <a:ea typeface="宋体" panose="02010600030101010101" pitchFamily="2" charset="-122"/>
                        </a:rPr>
                        <a:t>将从</a:t>
                      </a:r>
                      <a:r>
                        <a:rPr lang="en-US" sz="2400" kern="100" dirty="0">
                          <a:effectLst/>
                          <a:latin typeface="Times New Roman" panose="02020603050405020304"/>
                          <a:ea typeface="宋体" panose="02010600030101010101" pitchFamily="2" charset="-122"/>
                        </a:rPr>
                        <a:t>n</a:t>
                      </a:r>
                      <a:r>
                        <a:rPr lang="zh-CN" sz="2400" kern="100" dirty="0">
                          <a:effectLst/>
                          <a:latin typeface="Times New Roman" panose="02020603050405020304"/>
                          <a:ea typeface="宋体" panose="02010600030101010101" pitchFamily="2" charset="-122"/>
                        </a:rPr>
                        <a:t>到</a:t>
                      </a:r>
                      <a:r>
                        <a:rPr lang="en-US" sz="2400" kern="100" dirty="0">
                          <a:effectLst/>
                          <a:latin typeface="Times New Roman" panose="02020603050405020304"/>
                          <a:ea typeface="宋体" panose="02010600030101010101" pitchFamily="2" charset="-122"/>
                        </a:rPr>
                        <a:t>m</a:t>
                      </a:r>
                      <a:r>
                        <a:rPr lang="zh-CN" sz="2400" kern="100" dirty="0">
                          <a:effectLst/>
                          <a:latin typeface="Times New Roman" panose="02020603050405020304"/>
                          <a:ea typeface="宋体" panose="02010600030101010101" pitchFamily="2" charset="-122"/>
                        </a:rPr>
                        <a:t>行中的</a:t>
                      </a:r>
                      <a:r>
                        <a:rPr lang="en-US" sz="2400" kern="100" dirty="0">
                          <a:effectLst/>
                          <a:latin typeface="Times New Roman" panose="02020603050405020304"/>
                          <a:ea typeface="宋体" panose="02010600030101010101" pitchFamily="2" charset="-122"/>
                        </a:rPr>
                        <a:t>exp1</a:t>
                      </a:r>
                      <a:r>
                        <a:rPr lang="zh-CN" sz="2400" kern="100" dirty="0">
                          <a:effectLst/>
                          <a:latin typeface="Times New Roman" panose="02020603050405020304"/>
                          <a:ea typeface="宋体" panose="02010600030101010101" pitchFamily="2" charset="-122"/>
                        </a:rPr>
                        <a:t>替换为</a:t>
                      </a:r>
                      <a:r>
                        <a:rPr lang="en-US" sz="2400" kern="100" dirty="0">
                          <a:effectLst/>
                          <a:latin typeface="Times New Roman" panose="02020603050405020304"/>
                          <a:ea typeface="宋体" panose="02010600030101010101" pitchFamily="2" charset="-122"/>
                        </a:rPr>
                        <a:t>exp2</a:t>
                      </a:r>
                      <a:endParaRPr lang="zh-CN" sz="24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20">
                <a:tc>
                  <a:txBody>
                    <a:bodyPr/>
                    <a:lstStyle/>
                    <a:p>
                      <a:pPr algn="ctr">
                        <a:lnSpc>
                          <a:spcPct val="100000"/>
                        </a:lnSpc>
                        <a:spcAft>
                          <a:spcPts val="0"/>
                        </a:spcAft>
                      </a:pPr>
                      <a:r>
                        <a:rPr lang="pt-BR" sz="2400" kern="100">
                          <a:effectLst/>
                          <a:latin typeface="Times New Roman" panose="02020603050405020304"/>
                          <a:ea typeface="宋体" panose="02010600030101010101" pitchFamily="2" charset="-122"/>
                        </a:rPr>
                        <a:t>:n,m</a:t>
                      </a:r>
                      <a:r>
                        <a:rPr lang="pt-BR" sz="2400" kern="100">
                          <a:solidFill>
                            <a:srgbClr val="FF0000"/>
                          </a:solidFill>
                          <a:effectLst/>
                          <a:latin typeface="Times New Roman" panose="02020603050405020304"/>
                          <a:ea typeface="宋体" panose="02010600030101010101" pitchFamily="2" charset="-122"/>
                        </a:rPr>
                        <a:t>g</a:t>
                      </a:r>
                      <a:r>
                        <a:rPr lang="pt-BR" sz="2400" kern="100">
                          <a:effectLst/>
                          <a:latin typeface="Times New Roman" panose="02020603050405020304"/>
                          <a:ea typeface="宋体" panose="02010600030101010101" pitchFamily="2" charset="-122"/>
                        </a:rPr>
                        <a:t>/exp1/</a:t>
                      </a:r>
                      <a:r>
                        <a:rPr lang="pt-BR" sz="2400" kern="100">
                          <a:solidFill>
                            <a:srgbClr val="FF0000"/>
                          </a:solidFill>
                          <a:effectLst/>
                          <a:latin typeface="Times New Roman" panose="02020603050405020304"/>
                          <a:ea typeface="宋体" panose="02010600030101010101" pitchFamily="2" charset="-122"/>
                        </a:rPr>
                        <a:t>s</a:t>
                      </a:r>
                      <a:r>
                        <a:rPr lang="pt-BR" sz="2400" kern="100">
                          <a:effectLst/>
                          <a:latin typeface="Times New Roman" panose="02020603050405020304"/>
                          <a:ea typeface="宋体" panose="02010600030101010101" pitchFamily="2" charset="-122"/>
                        </a:rPr>
                        <a:t>//exp2/</a:t>
                      </a:r>
                      <a:r>
                        <a:rPr lang="pt-BR" sz="2400" kern="100">
                          <a:solidFill>
                            <a:srgbClr val="FF0000"/>
                          </a:solidFill>
                          <a:effectLst/>
                          <a:latin typeface="Times New Roman" panose="02020603050405020304"/>
                          <a:ea typeface="宋体" panose="02010600030101010101" pitchFamily="2" charset="-122"/>
                        </a:rPr>
                        <a:t>g</a:t>
                      </a:r>
                      <a:endParaRPr lang="pt-BR" sz="2400" kern="100">
                        <a:solidFill>
                          <a:srgbClr val="FF0000"/>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400" kern="100" dirty="0">
                          <a:effectLst/>
                          <a:latin typeface="Times New Roman" panose="02020603050405020304"/>
                          <a:ea typeface="宋体" panose="02010600030101010101" pitchFamily="2" charset="-122"/>
                        </a:rPr>
                        <a:t>将从</a:t>
                      </a:r>
                      <a:r>
                        <a:rPr lang="en-US" sz="2400" kern="100" dirty="0">
                          <a:effectLst/>
                          <a:latin typeface="Times New Roman" panose="02020603050405020304"/>
                          <a:ea typeface="宋体" panose="02010600030101010101" pitchFamily="2" charset="-122"/>
                        </a:rPr>
                        <a:t>n</a:t>
                      </a:r>
                      <a:r>
                        <a:rPr lang="zh-CN" sz="2400" kern="100" dirty="0">
                          <a:effectLst/>
                          <a:latin typeface="Times New Roman" panose="02020603050405020304"/>
                          <a:ea typeface="宋体" panose="02010600030101010101" pitchFamily="2" charset="-122"/>
                        </a:rPr>
                        <a:t>到</a:t>
                      </a:r>
                      <a:r>
                        <a:rPr lang="en-US" sz="2400" kern="100" dirty="0">
                          <a:effectLst/>
                          <a:latin typeface="Times New Roman" panose="02020603050405020304"/>
                          <a:ea typeface="宋体" panose="02010600030101010101" pitchFamily="2" charset="-122"/>
                        </a:rPr>
                        <a:t>m</a:t>
                      </a:r>
                      <a:r>
                        <a:rPr lang="zh-CN" sz="2400" kern="100" dirty="0">
                          <a:effectLst/>
                          <a:latin typeface="Times New Roman" panose="02020603050405020304"/>
                          <a:ea typeface="宋体" panose="02010600030101010101" pitchFamily="2" charset="-122"/>
                        </a:rPr>
                        <a:t>行中的</a:t>
                      </a:r>
                      <a:r>
                        <a:rPr lang="en-US" sz="2400" kern="100" dirty="0">
                          <a:effectLst/>
                          <a:latin typeface="Times New Roman" panose="02020603050405020304"/>
                          <a:ea typeface="宋体" panose="02010600030101010101" pitchFamily="2" charset="-122"/>
                        </a:rPr>
                        <a:t>exp1</a:t>
                      </a:r>
                      <a:r>
                        <a:rPr lang="zh-CN" sz="2400" kern="100" dirty="0">
                          <a:effectLst/>
                          <a:latin typeface="Times New Roman" panose="02020603050405020304"/>
                          <a:ea typeface="宋体" panose="02010600030101010101" pitchFamily="2" charset="-122"/>
                        </a:rPr>
                        <a:t>替换为</a:t>
                      </a:r>
                      <a:r>
                        <a:rPr lang="en-US" sz="2400" kern="100" dirty="0">
                          <a:effectLst/>
                          <a:latin typeface="Times New Roman" panose="02020603050405020304"/>
                          <a:ea typeface="宋体" panose="02010600030101010101" pitchFamily="2" charset="-122"/>
                        </a:rPr>
                        <a:t>exp2</a:t>
                      </a:r>
                      <a:endParaRPr lang="zh-CN" sz="24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20">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a:t>
                      </a:r>
                      <a:r>
                        <a:rPr lang="en-US" sz="2400" kern="100">
                          <a:solidFill>
                            <a:srgbClr val="FF0000"/>
                          </a:solidFill>
                          <a:effectLst/>
                          <a:latin typeface="Times New Roman" panose="02020603050405020304"/>
                          <a:ea typeface="宋体" panose="02010600030101010101" pitchFamily="2" charset="-122"/>
                        </a:rPr>
                        <a:t>g</a:t>
                      </a:r>
                      <a:r>
                        <a:rPr lang="en-US" sz="2400" kern="100">
                          <a:effectLst/>
                          <a:latin typeface="Times New Roman" panose="02020603050405020304"/>
                          <a:ea typeface="宋体" panose="02010600030101010101" pitchFamily="2" charset="-122"/>
                        </a:rPr>
                        <a:t>/exp1/</a:t>
                      </a:r>
                      <a:r>
                        <a:rPr lang="en-US" sz="2400" kern="100">
                          <a:solidFill>
                            <a:srgbClr val="FF0000"/>
                          </a:solidFill>
                          <a:effectLst/>
                          <a:latin typeface="Times New Roman" panose="02020603050405020304"/>
                          <a:ea typeface="宋体" panose="02010600030101010101" pitchFamily="2" charset="-122"/>
                        </a:rPr>
                        <a:t>s</a:t>
                      </a:r>
                      <a:r>
                        <a:rPr lang="en-US" sz="2400" kern="100">
                          <a:effectLst/>
                          <a:latin typeface="Times New Roman" panose="02020603050405020304"/>
                          <a:ea typeface="宋体" panose="02010600030101010101" pitchFamily="2" charset="-122"/>
                        </a:rPr>
                        <a:t>//exp2/</a:t>
                      </a:r>
                      <a:r>
                        <a:rPr lang="en-US" sz="2400" kern="100">
                          <a:solidFill>
                            <a:srgbClr val="FF0000"/>
                          </a:solidFill>
                          <a:effectLst/>
                          <a:latin typeface="Times New Roman" panose="02020603050405020304"/>
                          <a:ea typeface="宋体" panose="02010600030101010101" pitchFamily="2" charset="-122"/>
                        </a:rPr>
                        <a:t>g</a:t>
                      </a:r>
                      <a:endParaRPr lang="en-US" sz="2400" kern="100">
                        <a:solidFill>
                          <a:srgbClr val="FF0000"/>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400" kern="100" dirty="0">
                          <a:effectLst/>
                          <a:latin typeface="Times New Roman" panose="02020603050405020304"/>
                          <a:ea typeface="宋体" panose="02010600030101010101" pitchFamily="2" charset="-122"/>
                        </a:rPr>
                        <a:t>将全文中的</a:t>
                      </a:r>
                      <a:r>
                        <a:rPr lang="en-US" sz="2400" kern="100" dirty="0">
                          <a:effectLst/>
                          <a:latin typeface="Times New Roman" panose="02020603050405020304"/>
                          <a:ea typeface="宋体" panose="02010600030101010101" pitchFamily="2" charset="-122"/>
                        </a:rPr>
                        <a:t>exp1</a:t>
                      </a:r>
                      <a:r>
                        <a:rPr lang="zh-CN" sz="2400" kern="100" dirty="0">
                          <a:effectLst/>
                          <a:latin typeface="Times New Roman" panose="02020603050405020304"/>
                          <a:ea typeface="宋体" panose="02010600030101010101" pitchFamily="2" charset="-122"/>
                        </a:rPr>
                        <a:t>替换为</a:t>
                      </a:r>
                      <a:r>
                        <a:rPr lang="en-US" sz="2400" kern="100" dirty="0">
                          <a:effectLst/>
                          <a:latin typeface="Times New Roman" panose="02020603050405020304"/>
                          <a:ea typeface="宋体" panose="02010600030101010101" pitchFamily="2" charset="-122"/>
                        </a:rPr>
                        <a:t>exp2</a:t>
                      </a:r>
                      <a:endParaRPr lang="zh-CN" sz="24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6</a:t>
            </a:r>
            <a:r>
              <a:rPr lang="zh-CN" altLang="zh-CN" dirty="0"/>
              <a:t>）块操作命令</a:t>
            </a:r>
            <a:endParaRPr lang="zh-CN" altLang="en-US" dirty="0"/>
          </a:p>
        </p:txBody>
      </p:sp>
      <p:graphicFrame>
        <p:nvGraphicFramePr>
          <p:cNvPr id="5" name="内容占位符 4"/>
          <p:cNvGraphicFramePr>
            <a:graphicFrameLocks noGrp="1"/>
          </p:cNvGraphicFramePr>
          <p:nvPr>
            <p:ph idx="1"/>
            <p:custDataLst>
              <p:tags r:id="rId1"/>
            </p:custDataLst>
          </p:nvPr>
        </p:nvGraphicFramePr>
        <p:xfrm>
          <a:off x="539552" y="1491631"/>
          <a:ext cx="8424936" cy="3089823"/>
        </p:xfrm>
        <a:graphic>
          <a:graphicData uri="http://schemas.openxmlformats.org/drawingml/2006/table">
            <a:tbl>
              <a:tblPr firstRow="1" firstCol="1" bandRow="1"/>
              <a:tblGrid>
                <a:gridCol w="3167273"/>
                <a:gridCol w="5257663"/>
              </a:tblGrid>
              <a:tr h="562339">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命</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令</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功 能 描 述</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871">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:n1,n2</a:t>
                      </a:r>
                      <a:r>
                        <a:rPr lang="en-US" sz="2400" kern="100">
                          <a:solidFill>
                            <a:srgbClr val="FF0000"/>
                          </a:solidFill>
                          <a:effectLst/>
                          <a:latin typeface="Times New Roman" panose="02020603050405020304"/>
                          <a:ea typeface="宋体" panose="02010600030101010101" pitchFamily="2" charset="-122"/>
                        </a:rPr>
                        <a:t>d</a:t>
                      </a:r>
                      <a:endParaRPr lang="en-US" sz="2400" kern="100">
                        <a:solidFill>
                          <a:srgbClr val="FF0000"/>
                        </a:solidFill>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dirty="0">
                          <a:effectLst/>
                          <a:latin typeface="Times New Roman" panose="02020603050405020304"/>
                          <a:ea typeface="宋体" panose="02010600030101010101" pitchFamily="2" charset="-122"/>
                        </a:rPr>
                        <a:t>删除</a:t>
                      </a:r>
                      <a:r>
                        <a:rPr lang="en-US" sz="2400" kern="100" dirty="0">
                          <a:effectLst/>
                          <a:latin typeface="Times New Roman" panose="02020603050405020304"/>
                          <a:ea typeface="宋体" panose="02010600030101010101" pitchFamily="2" charset="-122"/>
                        </a:rPr>
                        <a:t>n1</a:t>
                      </a:r>
                      <a:r>
                        <a:rPr lang="zh-CN" sz="2400" kern="100" dirty="0">
                          <a:effectLst/>
                          <a:latin typeface="Times New Roman" panose="02020603050405020304"/>
                          <a:ea typeface="宋体" panose="02010600030101010101" pitchFamily="2" charset="-122"/>
                        </a:rPr>
                        <a:t>到</a:t>
                      </a:r>
                      <a:r>
                        <a:rPr lang="en-US" sz="2400" kern="100" dirty="0">
                          <a:effectLst/>
                          <a:latin typeface="Times New Roman" panose="02020603050405020304"/>
                          <a:ea typeface="宋体" panose="02010600030101010101" pitchFamily="2" charset="-122"/>
                        </a:rPr>
                        <a:t>n2</a:t>
                      </a:r>
                      <a:r>
                        <a:rPr lang="zh-CN" sz="2400" kern="100" dirty="0">
                          <a:effectLst/>
                          <a:latin typeface="Times New Roman" panose="02020603050405020304"/>
                          <a:ea typeface="宋体" panose="02010600030101010101" pitchFamily="2" charset="-122"/>
                        </a:rPr>
                        <a:t>行的内容</a:t>
                      </a:r>
                      <a:endParaRPr lang="zh-CN" sz="24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871">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:n1,n2</a:t>
                      </a:r>
                      <a:r>
                        <a:rPr lang="en-US" sz="2400" kern="100">
                          <a:solidFill>
                            <a:srgbClr val="FF0000"/>
                          </a:solidFill>
                          <a:effectLst/>
                          <a:latin typeface="Times New Roman" panose="02020603050405020304"/>
                          <a:ea typeface="宋体" panose="02010600030101010101" pitchFamily="2" charset="-122"/>
                        </a:rPr>
                        <a:t>m</a:t>
                      </a:r>
                      <a:r>
                        <a:rPr lang="en-US" sz="2400" kern="100">
                          <a:effectLst/>
                          <a:latin typeface="Times New Roman" panose="02020603050405020304"/>
                          <a:ea typeface="宋体" panose="02010600030101010101" pitchFamily="2" charset="-122"/>
                        </a:rPr>
                        <a:t>n3</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将</a:t>
                      </a:r>
                      <a:r>
                        <a:rPr lang="en-US" sz="2400" kern="100">
                          <a:effectLst/>
                          <a:latin typeface="Times New Roman" panose="02020603050405020304"/>
                          <a:ea typeface="宋体" panose="02010600030101010101" pitchFamily="2" charset="-122"/>
                        </a:rPr>
                        <a:t>n1</a:t>
                      </a:r>
                      <a:r>
                        <a:rPr lang="zh-CN" sz="2400" kern="100">
                          <a:effectLst/>
                          <a:latin typeface="Times New Roman" panose="02020603050405020304"/>
                          <a:ea typeface="宋体" panose="02010600030101010101" pitchFamily="2" charset="-122"/>
                        </a:rPr>
                        <a:t>到</a:t>
                      </a:r>
                      <a:r>
                        <a:rPr lang="en-US" sz="2400" kern="100">
                          <a:effectLst/>
                          <a:latin typeface="Times New Roman" panose="02020603050405020304"/>
                          <a:ea typeface="宋体" panose="02010600030101010101" pitchFamily="2" charset="-122"/>
                        </a:rPr>
                        <a:t>n2</a:t>
                      </a:r>
                      <a:r>
                        <a:rPr lang="zh-CN" sz="2400" kern="100">
                          <a:effectLst/>
                          <a:latin typeface="Times New Roman" panose="02020603050405020304"/>
                          <a:ea typeface="宋体" panose="02010600030101010101" pitchFamily="2" charset="-122"/>
                        </a:rPr>
                        <a:t>行内容移动到</a:t>
                      </a:r>
                      <a:r>
                        <a:rPr lang="en-US" sz="2400" kern="100">
                          <a:effectLst/>
                          <a:latin typeface="Times New Roman" panose="02020603050405020304"/>
                          <a:ea typeface="宋体" panose="02010600030101010101" pitchFamily="2" charset="-122"/>
                        </a:rPr>
                        <a:t>n3</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871">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:n1,n2</a:t>
                      </a:r>
                      <a:r>
                        <a:rPr lang="en-US" sz="2400" kern="100">
                          <a:solidFill>
                            <a:srgbClr val="FF0000"/>
                          </a:solidFill>
                          <a:effectLst/>
                          <a:latin typeface="Times New Roman" panose="02020603050405020304"/>
                          <a:ea typeface="宋体" panose="02010600030101010101" pitchFamily="2" charset="-122"/>
                        </a:rPr>
                        <a:t>t</a:t>
                      </a:r>
                      <a:r>
                        <a:rPr lang="en-US" sz="2400" kern="100">
                          <a:effectLst/>
                          <a:latin typeface="Times New Roman" panose="02020603050405020304"/>
                          <a:ea typeface="宋体" panose="02010600030101010101" pitchFamily="2" charset="-122"/>
                        </a:rPr>
                        <a:t>n3</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将</a:t>
                      </a:r>
                      <a:r>
                        <a:rPr lang="en-US" sz="2400" kern="100">
                          <a:effectLst/>
                          <a:latin typeface="Times New Roman" panose="02020603050405020304"/>
                          <a:ea typeface="宋体" panose="02010600030101010101" pitchFamily="2" charset="-122"/>
                        </a:rPr>
                        <a:t>n1</a:t>
                      </a:r>
                      <a:r>
                        <a:rPr lang="zh-CN" sz="2400" kern="100">
                          <a:effectLst/>
                          <a:latin typeface="Times New Roman" panose="02020603050405020304"/>
                          <a:ea typeface="宋体" panose="02010600030101010101" pitchFamily="2" charset="-122"/>
                        </a:rPr>
                        <a:t>到</a:t>
                      </a:r>
                      <a:r>
                        <a:rPr lang="en-US" sz="2400" kern="100">
                          <a:effectLst/>
                          <a:latin typeface="Times New Roman" panose="02020603050405020304"/>
                          <a:ea typeface="宋体" panose="02010600030101010101" pitchFamily="2" charset="-122"/>
                        </a:rPr>
                        <a:t>n2</a:t>
                      </a:r>
                      <a:r>
                        <a:rPr lang="zh-CN" sz="2400" kern="100">
                          <a:effectLst/>
                          <a:latin typeface="Times New Roman" panose="02020603050405020304"/>
                          <a:ea typeface="宋体" panose="02010600030101010101" pitchFamily="2" charset="-122"/>
                        </a:rPr>
                        <a:t>行内容复制到</a:t>
                      </a:r>
                      <a:r>
                        <a:rPr lang="en-US" sz="2400" kern="100">
                          <a:effectLst/>
                          <a:latin typeface="Times New Roman" panose="02020603050405020304"/>
                          <a:ea typeface="宋体" panose="02010600030101010101" pitchFamily="2" charset="-122"/>
                        </a:rPr>
                        <a:t>n3</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871">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:n1,n2</a:t>
                      </a:r>
                      <a:r>
                        <a:rPr lang="en-US" sz="2400" kern="100">
                          <a:solidFill>
                            <a:srgbClr val="FF0000"/>
                          </a:solidFill>
                          <a:effectLst/>
                          <a:latin typeface="Times New Roman" panose="02020603050405020304"/>
                          <a:ea typeface="宋体" panose="02010600030101010101" pitchFamily="2" charset="-122"/>
                        </a:rPr>
                        <a:t>w</a:t>
                      </a:r>
                      <a:r>
                        <a:rPr lang="en-US" sz="2400" kern="100">
                          <a:effectLst/>
                          <a:latin typeface="Times New Roman" panose="02020603050405020304"/>
                          <a:ea typeface="宋体" panose="02010600030101010101" pitchFamily="2" charset="-122"/>
                        </a:rPr>
                        <a:t>[!] [file]</a:t>
                      </a:r>
                      <a:endParaRPr lang="zh-CN" sz="24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dirty="0">
                          <a:effectLst/>
                          <a:latin typeface="Times New Roman" panose="02020603050405020304"/>
                          <a:ea typeface="宋体" panose="02010600030101010101" pitchFamily="2" charset="-122"/>
                        </a:rPr>
                        <a:t>将</a:t>
                      </a:r>
                      <a:r>
                        <a:rPr lang="en-US" sz="2400" kern="100" dirty="0">
                          <a:effectLst/>
                          <a:latin typeface="Times New Roman" panose="02020603050405020304"/>
                          <a:ea typeface="宋体" panose="02010600030101010101" pitchFamily="2" charset="-122"/>
                        </a:rPr>
                        <a:t>n1</a:t>
                      </a:r>
                      <a:r>
                        <a:rPr lang="zh-CN" sz="2400" kern="100" dirty="0">
                          <a:effectLst/>
                          <a:latin typeface="Times New Roman" panose="02020603050405020304"/>
                          <a:ea typeface="宋体" panose="02010600030101010101" pitchFamily="2" charset="-122"/>
                        </a:rPr>
                        <a:t>到</a:t>
                      </a:r>
                      <a:r>
                        <a:rPr lang="en-US" sz="2400" kern="100" dirty="0">
                          <a:effectLst/>
                          <a:latin typeface="Times New Roman" panose="02020603050405020304"/>
                          <a:ea typeface="宋体" panose="02010600030101010101" pitchFamily="2" charset="-122"/>
                        </a:rPr>
                        <a:t>n2</a:t>
                      </a:r>
                      <a:r>
                        <a:rPr lang="zh-CN" sz="2400" kern="100" dirty="0">
                          <a:effectLst/>
                          <a:latin typeface="Times New Roman" panose="02020603050405020304"/>
                          <a:ea typeface="宋体" panose="02010600030101010101" pitchFamily="2" charset="-122"/>
                        </a:rPr>
                        <a:t>行内容写入</a:t>
                      </a:r>
                      <a:r>
                        <a:rPr lang="en-US" sz="2400" kern="100" dirty="0">
                          <a:effectLst/>
                          <a:latin typeface="Times New Roman" panose="02020603050405020304"/>
                          <a:ea typeface="宋体" panose="02010600030101010101" pitchFamily="2" charset="-122"/>
                        </a:rPr>
                        <a:t>[file]</a:t>
                      </a:r>
                      <a:endParaRPr lang="zh-CN" sz="24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7</a:t>
            </a:r>
            <a:r>
              <a:rPr lang="zh-CN" altLang="zh-CN" dirty="0"/>
              <a:t>）缓冲区</a:t>
            </a:r>
            <a:r>
              <a:rPr lang="zh-CN" altLang="zh-CN" dirty="0" smtClean="0"/>
              <a:t>操作</a:t>
            </a:r>
            <a:endParaRPr lang="zh-CN" altLang="en-US" dirty="0"/>
          </a:p>
        </p:txBody>
      </p:sp>
      <p:sp>
        <p:nvSpPr>
          <p:cNvPr id="3" name="内容占位符 2"/>
          <p:cNvSpPr>
            <a:spLocks noGrp="1"/>
          </p:cNvSpPr>
          <p:nvPr>
            <p:ph idx="1"/>
          </p:nvPr>
        </p:nvSpPr>
        <p:spPr/>
        <p:txBody>
          <a:bodyPr/>
          <a:lstStyle/>
          <a:p>
            <a:pPr marL="252095">
              <a:spcBef>
                <a:spcPts val="0"/>
              </a:spcBef>
            </a:pPr>
            <a:r>
              <a:rPr lang="en-US" altLang="zh-CN" sz="2800" dirty="0"/>
              <a:t>vi</a:t>
            </a:r>
            <a:r>
              <a:rPr lang="zh-CN" altLang="zh-CN" sz="2800" dirty="0"/>
              <a:t>默认时使用无名缓冲区进行工作，比如，将文件的某些部分删除了，但可以用</a:t>
            </a:r>
            <a:r>
              <a:rPr lang="en-US" altLang="zh-CN" sz="2800" dirty="0"/>
              <a:t>u</a:t>
            </a:r>
            <a:r>
              <a:rPr lang="zh-CN" altLang="zh-CN" sz="2800" dirty="0"/>
              <a:t>命令进行撤销。文件内容的复制与移动都是通过缓冲区进行的。</a:t>
            </a:r>
            <a:endParaRPr lang="en-US" altLang="zh-CN" sz="2800" dirty="0"/>
          </a:p>
          <a:p>
            <a:pPr marL="252095">
              <a:spcBef>
                <a:spcPts val="0"/>
              </a:spcBef>
            </a:pPr>
            <a:r>
              <a:rPr lang="zh-CN" altLang="zh-CN" sz="2800" dirty="0"/>
              <a:t>对任何使用各种删除命令删除的内容都被保留在无名缓冲区中，用户可以使用</a:t>
            </a:r>
            <a:r>
              <a:rPr lang="en-US" altLang="zh-CN" sz="2800" dirty="0"/>
              <a:t>p</a:t>
            </a:r>
            <a:r>
              <a:rPr lang="zh-CN" altLang="zh-CN" sz="2800" dirty="0"/>
              <a:t>命令在光标后追加它们</a:t>
            </a:r>
            <a:r>
              <a:rPr lang="zh-CN" altLang="zh-CN" sz="2800" dirty="0" smtClean="0"/>
              <a:t>。</a:t>
            </a:r>
            <a:r>
              <a:rPr lang="zh-CN" altLang="en-US" sz="2800" dirty="0" smtClean="0"/>
              <a:t>比如：</a:t>
            </a:r>
            <a:endParaRPr lang="zh-CN" altLang="en-US" sz="2800" dirty="0" smtClean="0"/>
          </a:p>
          <a:p>
            <a:pPr marL="709295" lvl="1">
              <a:spcBef>
                <a:spcPts val="0"/>
              </a:spcBef>
            </a:pPr>
            <a:r>
              <a:rPr lang="zh-CN" altLang="zh-CN" sz="2400" dirty="0"/>
              <a:t>命令串</a:t>
            </a:r>
            <a:r>
              <a:rPr lang="en-US" altLang="zh-CN" sz="2400" dirty="0" err="1"/>
              <a:t>xp</a:t>
            </a:r>
            <a:r>
              <a:rPr lang="zh-CN" altLang="zh-CN" sz="2400" dirty="0"/>
              <a:t>可以交换光标处及其后两个字符的位置</a:t>
            </a:r>
            <a:r>
              <a:rPr lang="zh-CN" altLang="zh-CN" sz="2400" dirty="0" smtClean="0"/>
              <a:t>；</a:t>
            </a:r>
            <a:endParaRPr lang="zh-CN" altLang="zh-CN" sz="2400" dirty="0" smtClean="0"/>
          </a:p>
          <a:p>
            <a:pPr marL="709295" lvl="1">
              <a:spcBef>
                <a:spcPts val="0"/>
              </a:spcBef>
            </a:pPr>
            <a:r>
              <a:rPr lang="en-US" altLang="zh-CN" sz="2400" dirty="0" err="1" smtClean="0"/>
              <a:t>ddp</a:t>
            </a:r>
            <a:r>
              <a:rPr lang="zh-CN" altLang="zh-CN" sz="2400" dirty="0"/>
              <a:t>可以交换光标所在行及其下一行的位置</a:t>
            </a:r>
            <a:r>
              <a:rPr lang="zh-CN" altLang="zh-CN" sz="2400" dirty="0" smtClean="0"/>
              <a:t>。</a:t>
            </a:r>
            <a:endParaRPr lang="en-US" altLang="zh-C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3.1.3  </a:t>
            </a:r>
            <a:r>
              <a:rPr lang="zh-CN" altLang="zh-CN" dirty="0"/>
              <a:t>文件命名及文件类型</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．文件与</a:t>
            </a:r>
            <a:r>
              <a:rPr lang="zh-CN" altLang="zh-CN" dirty="0" smtClean="0"/>
              <a:t>文件名</a:t>
            </a:r>
            <a:endParaRPr lang="en-US" altLang="zh-CN" dirty="0" smtClean="0"/>
          </a:p>
          <a:p>
            <a:r>
              <a:rPr lang="en-US" altLang="zh-CN" dirty="0"/>
              <a:t>2</a:t>
            </a:r>
            <a:r>
              <a:rPr lang="zh-CN" altLang="zh-CN" dirty="0"/>
              <a:t>．文件类型</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缓冲区操作命令</a:t>
            </a:r>
            <a:endParaRPr lang="zh-CN" altLang="en-US" dirty="0"/>
          </a:p>
        </p:txBody>
      </p:sp>
      <p:sp>
        <p:nvSpPr>
          <p:cNvPr id="3" name="内容占位符 2"/>
          <p:cNvSpPr>
            <a:spLocks noGrp="1"/>
          </p:cNvSpPr>
          <p:nvPr>
            <p:ph idx="1"/>
          </p:nvPr>
        </p:nvSpPr>
        <p:spPr/>
        <p:txBody>
          <a:bodyPr/>
          <a:lstStyle/>
          <a:p>
            <a:r>
              <a:rPr lang="en-US" altLang="zh-CN" sz="2400" dirty="0"/>
              <a:t>vi</a:t>
            </a:r>
            <a:r>
              <a:rPr lang="zh-CN" altLang="zh-CN" sz="2400" dirty="0"/>
              <a:t>还可使用命名缓冲区</a:t>
            </a:r>
            <a:r>
              <a:rPr lang="en-US" altLang="zh-CN" sz="2400" dirty="0"/>
              <a:t>a-z</a:t>
            </a:r>
            <a:r>
              <a:rPr lang="zh-CN" altLang="zh-CN" sz="2400" dirty="0"/>
              <a:t>，并通过缓冲区进行复制或粘贴等操作</a:t>
            </a:r>
            <a:r>
              <a:rPr lang="zh-CN" altLang="zh-CN" sz="2400" dirty="0" smtClean="0"/>
              <a:t>。</a:t>
            </a:r>
            <a:endParaRPr lang="zh-CN" altLang="en-US" sz="2400" dirty="0"/>
          </a:p>
        </p:txBody>
      </p:sp>
      <p:graphicFrame>
        <p:nvGraphicFramePr>
          <p:cNvPr id="4" name="内容占位符 3"/>
          <p:cNvGraphicFramePr/>
          <p:nvPr>
            <p:custDataLst>
              <p:tags r:id="rId1"/>
            </p:custDataLst>
          </p:nvPr>
        </p:nvGraphicFramePr>
        <p:xfrm>
          <a:off x="467544" y="2193708"/>
          <a:ext cx="8352929" cy="2432908"/>
        </p:xfrm>
        <a:graphic>
          <a:graphicData uri="http://schemas.openxmlformats.org/drawingml/2006/table">
            <a:tbl>
              <a:tblPr firstRow="1" firstCol="1" bandRow="1"/>
              <a:tblGrid>
                <a:gridCol w="1368152"/>
                <a:gridCol w="6984777"/>
              </a:tblGrid>
              <a:tr h="320040">
                <a:tc>
                  <a:txBody>
                    <a:bodyPr/>
                    <a:lstStyle/>
                    <a:p>
                      <a:pPr algn="ctr">
                        <a:lnSpc>
                          <a:spcPct val="100000"/>
                        </a:lnSpc>
                        <a:spcAft>
                          <a:spcPts val="0"/>
                        </a:spcAft>
                      </a:pPr>
                      <a:r>
                        <a:rPr lang="zh-CN" sz="2100" kern="100" dirty="0">
                          <a:effectLst/>
                          <a:latin typeface="Times New Roman" panose="02020603050405020304"/>
                          <a:ea typeface="宋体" panose="02010600030101010101" pitchFamily="2" charset="-122"/>
                        </a:rPr>
                        <a:t>命</a:t>
                      </a:r>
                      <a:r>
                        <a:rPr lang="en-US" sz="2100" kern="100" dirty="0">
                          <a:effectLst/>
                          <a:latin typeface="Times New Roman" panose="02020603050405020304"/>
                          <a:ea typeface="宋体" panose="02010600030101010101" pitchFamily="2" charset="-122"/>
                        </a:rPr>
                        <a:t>  </a:t>
                      </a:r>
                      <a:r>
                        <a:rPr lang="zh-CN" sz="2100" kern="100" dirty="0" smtClean="0">
                          <a:effectLst/>
                          <a:latin typeface="Times New Roman" panose="02020603050405020304"/>
                          <a:ea typeface="宋体" panose="02010600030101010101" pitchFamily="2" charset="-122"/>
                        </a:rPr>
                        <a:t>令</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100" kern="100" dirty="0">
                          <a:effectLst/>
                          <a:latin typeface="Times New Roman" panose="02020603050405020304"/>
                          <a:ea typeface="宋体" panose="02010600030101010101" pitchFamily="2" charset="-122"/>
                        </a:rPr>
                        <a:t>功 能 描 述</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83">
                <a:tc>
                  <a:txBody>
                    <a:bodyPr/>
                    <a:lstStyle/>
                    <a:p>
                      <a:pPr algn="ctr">
                        <a:lnSpc>
                          <a:spcPct val="100000"/>
                        </a:lnSpc>
                        <a:spcAft>
                          <a:spcPts val="0"/>
                        </a:spcAft>
                      </a:pPr>
                      <a:r>
                        <a:rPr lang="en-US" sz="2100" kern="100">
                          <a:effectLst/>
                          <a:latin typeface="Times New Roman" panose="02020603050405020304"/>
                          <a:ea typeface="宋体" panose="02010600030101010101" pitchFamily="2" charset="-122"/>
                        </a:rPr>
                        <a:t>Y/yy</a:t>
                      </a:r>
                      <a:endParaRPr lang="zh-CN" sz="21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2100" kern="100" dirty="0">
                          <a:effectLst/>
                          <a:latin typeface="Times New Roman" panose="02020603050405020304"/>
                          <a:ea typeface="宋体" panose="02010600030101010101" pitchFamily="2" charset="-122"/>
                        </a:rPr>
                        <a:t>将当前行放入无名缓冲区</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2760">
                <a:tc>
                  <a:txBody>
                    <a:bodyPr/>
                    <a:lstStyle/>
                    <a:p>
                      <a:pPr algn="ctr">
                        <a:lnSpc>
                          <a:spcPct val="100000"/>
                        </a:lnSpc>
                        <a:spcAft>
                          <a:spcPts val="0"/>
                        </a:spcAft>
                      </a:pPr>
                      <a:r>
                        <a:rPr lang="en-US" sz="2100" kern="100" dirty="0">
                          <a:effectLst/>
                          <a:latin typeface="Times New Roman" panose="02020603050405020304"/>
                          <a:ea typeface="宋体" panose="02010600030101010101" pitchFamily="2" charset="-122"/>
                        </a:rPr>
                        <a:t>P/p</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2100" kern="100" dirty="0">
                          <a:effectLst/>
                          <a:latin typeface="Times New Roman" panose="02020603050405020304"/>
                          <a:ea typeface="宋体" panose="02010600030101010101" pitchFamily="2" charset="-122"/>
                        </a:rPr>
                        <a:t>将无名缓冲区中的内容粘贴到当前行的上</a:t>
                      </a:r>
                      <a:r>
                        <a:rPr lang="en-US" sz="2100" kern="100" dirty="0">
                          <a:effectLst/>
                          <a:latin typeface="Times New Roman" panose="02020603050405020304"/>
                          <a:ea typeface="宋体" panose="02010600030101010101" pitchFamily="2" charset="-122"/>
                        </a:rPr>
                        <a:t>/</a:t>
                      </a:r>
                      <a:r>
                        <a:rPr lang="zh-CN" sz="2100" kern="100" dirty="0">
                          <a:effectLst/>
                          <a:latin typeface="Times New Roman" panose="02020603050405020304"/>
                          <a:ea typeface="宋体" panose="02010600030101010101" pitchFamily="2" charset="-122"/>
                        </a:rPr>
                        <a:t>下方</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83">
                <a:tc>
                  <a:txBody>
                    <a:bodyPr/>
                    <a:lstStyle/>
                    <a:p>
                      <a:pPr algn="ctr">
                        <a:lnSpc>
                          <a:spcPct val="100000"/>
                        </a:lnSpc>
                        <a:spcAft>
                          <a:spcPts val="0"/>
                        </a:spcAft>
                      </a:pPr>
                      <a:r>
                        <a:rPr lang="en-US" sz="2100" kern="100">
                          <a:effectLst/>
                          <a:latin typeface="Times New Roman" panose="02020603050405020304"/>
                          <a:ea typeface="宋体" panose="02010600030101010101" pitchFamily="2" charset="-122"/>
                        </a:rPr>
                        <a:t>"cyy</a:t>
                      </a:r>
                      <a:endParaRPr lang="zh-CN" sz="21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2100" kern="100">
                          <a:effectLst/>
                          <a:latin typeface="Times New Roman" panose="02020603050405020304"/>
                          <a:ea typeface="宋体" panose="02010600030101010101" pitchFamily="2" charset="-122"/>
                        </a:rPr>
                        <a:t>将当前行放入缓冲区</a:t>
                      </a:r>
                      <a:r>
                        <a:rPr lang="en-US" sz="2100" kern="100">
                          <a:effectLst/>
                          <a:latin typeface="Times New Roman" panose="02020603050405020304"/>
                          <a:ea typeface="宋体" panose="02010600030101010101" pitchFamily="2" charset="-122"/>
                        </a:rPr>
                        <a:t>c</a:t>
                      </a:r>
                      <a:r>
                        <a:rPr lang="zh-CN" sz="2100" kern="100">
                          <a:effectLst/>
                          <a:latin typeface="Times New Roman" panose="02020603050405020304"/>
                          <a:ea typeface="宋体" panose="02010600030101010101" pitchFamily="2" charset="-122"/>
                        </a:rPr>
                        <a:t>（</a:t>
                      </a:r>
                      <a:r>
                        <a:rPr lang="en-US" sz="2100" kern="100">
                          <a:effectLst/>
                          <a:latin typeface="Times New Roman" panose="02020603050405020304"/>
                          <a:ea typeface="宋体" panose="02010600030101010101" pitchFamily="2" charset="-122"/>
                        </a:rPr>
                        <a:t>c</a:t>
                      </a:r>
                      <a:r>
                        <a:rPr lang="zh-CN" sz="2100" kern="100">
                          <a:effectLst/>
                          <a:latin typeface="Times New Roman" panose="02020603050405020304"/>
                          <a:ea typeface="宋体" panose="02010600030101010101" pitchFamily="2" charset="-122"/>
                        </a:rPr>
                        <a:t>为任何小写字母）</a:t>
                      </a:r>
                      <a:endParaRPr lang="zh-CN" sz="21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859">
                <a:tc>
                  <a:txBody>
                    <a:bodyPr/>
                    <a:lstStyle/>
                    <a:p>
                      <a:pPr algn="ctr">
                        <a:lnSpc>
                          <a:spcPct val="100000"/>
                        </a:lnSpc>
                        <a:spcAft>
                          <a:spcPts val="0"/>
                        </a:spcAft>
                      </a:pPr>
                      <a:r>
                        <a:rPr lang="en-US" sz="2100" kern="100">
                          <a:effectLst/>
                          <a:latin typeface="Times New Roman" panose="02020603050405020304"/>
                          <a:ea typeface="宋体" panose="02010600030101010101" pitchFamily="2" charset="-122"/>
                        </a:rPr>
                        <a:t>"cdd</a:t>
                      </a:r>
                      <a:endParaRPr lang="zh-CN" sz="21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2100" kern="100" dirty="0">
                          <a:effectLst/>
                          <a:latin typeface="Times New Roman" panose="02020603050405020304"/>
                          <a:ea typeface="宋体" panose="02010600030101010101" pitchFamily="2" charset="-122"/>
                        </a:rPr>
                        <a:t>将当前行删除，内容放入缓冲区</a:t>
                      </a:r>
                      <a:r>
                        <a:rPr lang="en-US" sz="2100" kern="100" dirty="0">
                          <a:effectLst/>
                          <a:latin typeface="Times New Roman" panose="02020603050405020304"/>
                          <a:ea typeface="宋体" panose="02010600030101010101" pitchFamily="2" charset="-122"/>
                        </a:rPr>
                        <a:t>c</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83">
                <a:tc>
                  <a:txBody>
                    <a:bodyPr/>
                    <a:lstStyle/>
                    <a:p>
                      <a:pPr algn="ctr">
                        <a:lnSpc>
                          <a:spcPct val="100000"/>
                        </a:lnSpc>
                        <a:spcAft>
                          <a:spcPts val="0"/>
                        </a:spcAft>
                      </a:pPr>
                      <a:r>
                        <a:rPr lang="en-US" sz="2100" kern="100" dirty="0">
                          <a:effectLst/>
                          <a:latin typeface="Times New Roman" panose="02020603050405020304"/>
                          <a:ea typeface="宋体" panose="02010600030101010101" pitchFamily="2" charset="-122"/>
                        </a:rPr>
                        <a:t>"</a:t>
                      </a:r>
                      <a:r>
                        <a:rPr lang="en-US" sz="2100" kern="100" dirty="0" err="1">
                          <a:effectLst/>
                          <a:latin typeface="Times New Roman" panose="02020603050405020304"/>
                          <a:ea typeface="宋体" panose="02010600030101010101" pitchFamily="2" charset="-122"/>
                        </a:rPr>
                        <a:t>cP</a:t>
                      </a:r>
                      <a:r>
                        <a:rPr lang="en-US" sz="2100" kern="100" dirty="0">
                          <a:effectLst/>
                          <a:latin typeface="Times New Roman" panose="02020603050405020304"/>
                          <a:ea typeface="宋体" panose="02010600030101010101" pitchFamily="2" charset="-122"/>
                        </a:rPr>
                        <a:t>/"</a:t>
                      </a:r>
                      <a:r>
                        <a:rPr lang="en-US" sz="2100" kern="100" dirty="0" err="1">
                          <a:effectLst/>
                          <a:latin typeface="Times New Roman" panose="02020603050405020304"/>
                          <a:ea typeface="宋体" panose="02010600030101010101" pitchFamily="2" charset="-122"/>
                        </a:rPr>
                        <a:t>cp</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2100" kern="100" dirty="0">
                          <a:effectLst/>
                          <a:latin typeface="Times New Roman" panose="02020603050405020304"/>
                          <a:ea typeface="宋体" panose="02010600030101010101" pitchFamily="2" charset="-122"/>
                        </a:rPr>
                        <a:t>将缓冲区</a:t>
                      </a:r>
                      <a:r>
                        <a:rPr lang="en-US" sz="2100" kern="100" dirty="0">
                          <a:effectLst/>
                          <a:latin typeface="Times New Roman" panose="02020603050405020304"/>
                          <a:ea typeface="宋体" panose="02010600030101010101" pitchFamily="2" charset="-122"/>
                        </a:rPr>
                        <a:t>c</a:t>
                      </a:r>
                      <a:r>
                        <a:rPr lang="zh-CN" sz="2100" kern="100" dirty="0">
                          <a:effectLst/>
                          <a:latin typeface="Times New Roman" panose="02020603050405020304"/>
                          <a:ea typeface="宋体" panose="02010600030101010101" pitchFamily="2" charset="-122"/>
                        </a:rPr>
                        <a:t>中的内容粘贴到当前行的上</a:t>
                      </a:r>
                      <a:r>
                        <a:rPr lang="en-US" sz="2100" kern="100" dirty="0">
                          <a:effectLst/>
                          <a:latin typeface="Times New Roman" panose="02020603050405020304"/>
                          <a:ea typeface="宋体" panose="02010600030101010101" pitchFamily="2" charset="-122"/>
                        </a:rPr>
                        <a:t>/</a:t>
                      </a:r>
                      <a:r>
                        <a:rPr lang="zh-CN" sz="2100" kern="100" dirty="0">
                          <a:effectLst/>
                          <a:latin typeface="Times New Roman" panose="02020603050405020304"/>
                          <a:ea typeface="宋体" panose="02010600030101010101" pitchFamily="2" charset="-122"/>
                        </a:rPr>
                        <a:t>下方</a:t>
                      </a:r>
                      <a:endParaRPr lang="zh-CN" sz="21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8</a:t>
            </a:r>
            <a:r>
              <a:rPr lang="zh-CN" altLang="zh-CN" dirty="0"/>
              <a:t>）其他命令</a:t>
            </a:r>
            <a:endParaRPr lang="zh-CN" altLang="en-US" dirty="0"/>
          </a:p>
        </p:txBody>
      </p:sp>
      <p:graphicFrame>
        <p:nvGraphicFramePr>
          <p:cNvPr id="4" name="内容占位符 3"/>
          <p:cNvGraphicFramePr>
            <a:graphicFrameLocks noGrp="1"/>
          </p:cNvGraphicFramePr>
          <p:nvPr>
            <p:ph idx="1"/>
            <p:custDataLst>
              <p:tags r:id="rId1"/>
            </p:custDataLst>
          </p:nvPr>
        </p:nvGraphicFramePr>
        <p:xfrm>
          <a:off x="594360" y="1365885"/>
          <a:ext cx="8311515" cy="3319902"/>
        </p:xfrm>
        <a:graphic>
          <a:graphicData uri="http://schemas.openxmlformats.org/drawingml/2006/table">
            <a:tbl>
              <a:tblPr firstRow="1" firstCol="1" bandRow="1"/>
              <a:tblGrid>
                <a:gridCol w="930275"/>
                <a:gridCol w="3093720"/>
                <a:gridCol w="1123315"/>
                <a:gridCol w="3164205"/>
              </a:tblGrid>
              <a:tr h="274955">
                <a:tc>
                  <a:txBody>
                    <a:bodyPr/>
                    <a:lstStyle/>
                    <a:p>
                      <a:pPr algn="ctr">
                        <a:lnSpc>
                          <a:spcPct val="100000"/>
                        </a:lnSpc>
                        <a:spcAft>
                          <a:spcPts val="0"/>
                        </a:spcAft>
                      </a:pPr>
                      <a:r>
                        <a:rPr lang="zh-CN" sz="1800" kern="100" dirty="0">
                          <a:effectLst/>
                          <a:latin typeface="Times New Roman" panose="02020603050405020304"/>
                          <a:ea typeface="宋体" panose="02010600030101010101" pitchFamily="2" charset="-122"/>
                        </a:rPr>
                        <a:t>命</a:t>
                      </a:r>
                      <a:r>
                        <a:rPr lang="en-US" sz="1800" kern="100" dirty="0">
                          <a:effectLst/>
                          <a:latin typeface="Times New Roman" panose="02020603050405020304"/>
                          <a:ea typeface="宋体" panose="02010600030101010101" pitchFamily="2" charset="-122"/>
                        </a:rPr>
                        <a:t>    </a:t>
                      </a:r>
                      <a:r>
                        <a:rPr lang="zh-CN" sz="1800" kern="100" dirty="0">
                          <a:effectLst/>
                          <a:latin typeface="Times New Roman" panose="02020603050405020304"/>
                          <a:ea typeface="宋体" panose="02010600030101010101" pitchFamily="2" charset="-122"/>
                        </a:rPr>
                        <a:t>令</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命</a:t>
                      </a:r>
                      <a:r>
                        <a:rPr lang="en-US" sz="1800" kern="100">
                          <a:effectLst/>
                          <a:latin typeface="Times New Roman" panose="02020603050405020304"/>
                          <a:ea typeface="宋体" panose="02010600030101010101" pitchFamily="2" charset="-122"/>
                        </a:rPr>
                        <a:t>    </a:t>
                      </a:r>
                      <a:r>
                        <a:rPr lang="zh-CN" sz="1800" kern="100">
                          <a:effectLst/>
                          <a:latin typeface="Times New Roman" panose="02020603050405020304"/>
                          <a:ea typeface="宋体" panose="02010600030101010101" pitchFamily="2" charset="-122"/>
                        </a:rPr>
                        <a:t>令</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139">
                <a:tc>
                  <a:txBody>
                    <a:bodyPr/>
                    <a:lstStyle/>
                    <a:p>
                      <a:pPr algn="ctr">
                        <a:lnSpc>
                          <a:spcPct val="100000"/>
                        </a:lnSpc>
                        <a:spcAft>
                          <a:spcPts val="0"/>
                        </a:spcAft>
                      </a:pPr>
                      <a:r>
                        <a:rPr lang="en-US" sz="1800" b="1" kern="100">
                          <a:effectLst/>
                          <a:latin typeface="Times New Roman" panose="02020603050405020304"/>
                          <a:ea typeface="宋体" panose="02010600030101010101" pitchFamily="2" charset="-122"/>
                        </a:rPr>
                        <a:t>.</a:t>
                      </a:r>
                      <a:endParaRPr lang="zh-CN" sz="1800" b="1"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重复上次执行的命令</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u</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effectLst/>
                          <a:latin typeface="Times New Roman" panose="02020603050405020304"/>
                          <a:ea typeface="宋体" panose="02010600030101010101" pitchFamily="2" charset="-122"/>
                        </a:rPr>
                        <a:t>作废</a:t>
                      </a:r>
                      <a:r>
                        <a:rPr lang="zh-CN" sz="1800" kern="100" dirty="0" smtClean="0">
                          <a:effectLst/>
                          <a:latin typeface="Times New Roman" panose="02020603050405020304"/>
                          <a:ea typeface="宋体" panose="02010600030101010101" pitchFamily="2" charset="-122"/>
                        </a:rPr>
                        <a:t>刚执行</a:t>
                      </a:r>
                      <a:r>
                        <a:rPr lang="zh-CN" sz="1800" kern="100" dirty="0">
                          <a:effectLst/>
                          <a:latin typeface="Times New Roman" panose="02020603050405020304"/>
                          <a:ea typeface="宋体" panose="02010600030101010101" pitchFamily="2" charset="-122"/>
                        </a:rPr>
                        <a:t>过的命令</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139">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:set nu</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设置行号</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:set nonu</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取消行号</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785">
                <a:tc>
                  <a:txBody>
                    <a:bodyPr/>
                    <a:lstStyle/>
                    <a:p>
                      <a:pPr algn="ctr">
                        <a:lnSpc>
                          <a:spcPct val="100000"/>
                        </a:lnSpc>
                        <a:spcAft>
                          <a:spcPts val="0"/>
                        </a:spcAft>
                      </a:pPr>
                      <a:r>
                        <a:rPr lang="en-US" sz="1800" kern="100" dirty="0">
                          <a:effectLst/>
                          <a:latin typeface="Times New Roman" panose="02020603050405020304"/>
                          <a:ea typeface="宋体" panose="02010600030101010101" pitchFamily="2" charset="-122"/>
                        </a:rPr>
                        <a:t>J</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effectLst/>
                          <a:latin typeface="Times New Roman" panose="02020603050405020304"/>
                          <a:ea typeface="宋体" panose="02010600030101010101" pitchFamily="2" charset="-122"/>
                        </a:rPr>
                        <a:t>将下一行合并到当前行</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将光标处的字符大小写转换</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142">
                <a:tc>
                  <a:txBody>
                    <a:bodyPr/>
                    <a:lstStyle/>
                    <a:p>
                      <a:pPr algn="ctr">
                        <a:lnSpc>
                          <a:spcPct val="100000"/>
                        </a:lnSpc>
                        <a:spcAft>
                          <a:spcPts val="0"/>
                        </a:spcAft>
                      </a:pPr>
                      <a:r>
                        <a:rPr lang="en-US" sz="1800" kern="100" dirty="0" smtClean="0">
                          <a:effectLst/>
                          <a:latin typeface="Times New Roman" panose="02020603050405020304"/>
                          <a:ea typeface="宋体" panose="02010600030101010101" pitchFamily="2" charset="-122"/>
                        </a:rPr>
                        <a:t>^G</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显示当前编辑文件信息</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dirty="0" smtClean="0">
                          <a:effectLst/>
                          <a:latin typeface="Times New Roman" panose="02020603050405020304"/>
                          <a:ea typeface="宋体" panose="02010600030101010101" pitchFamily="2" charset="-122"/>
                        </a:rPr>
                        <a:t>^L</a:t>
                      </a:r>
                      <a:endParaRPr lang="zh-CN" sz="1800" kern="100" dirty="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刷新屏幕（屏幕乱时使用）</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139">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:n</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effectLst/>
                          <a:latin typeface="Times New Roman" panose="02020603050405020304"/>
                          <a:ea typeface="宋体" panose="02010600030101010101" pitchFamily="2" charset="-122"/>
                        </a:rPr>
                        <a:t>定位到下一文件</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:N</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定位到上一文件</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139">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:r file</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读入文件到光标处</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:!cmd</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执行</a:t>
                      </a:r>
                      <a:r>
                        <a:rPr lang="en-US" sz="1800" kern="100">
                          <a:effectLst/>
                          <a:latin typeface="Times New Roman" panose="02020603050405020304"/>
                          <a:ea typeface="宋体" panose="02010600030101010101" pitchFamily="2" charset="-122"/>
                        </a:rPr>
                        <a:t>shell</a:t>
                      </a:r>
                      <a:r>
                        <a:rPr lang="zh-CN" sz="1800" kern="100">
                          <a:effectLst/>
                          <a:latin typeface="Times New Roman" panose="02020603050405020304"/>
                          <a:ea typeface="宋体" panose="02010600030101010101" pitchFamily="2" charset="-122"/>
                        </a:rPr>
                        <a:t>命令</a:t>
                      </a:r>
                      <a:r>
                        <a:rPr lang="en-US" sz="1800" kern="100">
                          <a:effectLst/>
                          <a:latin typeface="Times New Roman" panose="02020603050405020304"/>
                          <a:ea typeface="宋体" panose="02010600030101010101" pitchFamily="2" charset="-122"/>
                        </a:rPr>
                        <a:t>cmd</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重复上次执行的</a:t>
                      </a:r>
                      <a:r>
                        <a:rPr lang="en-US" sz="1800" kern="100">
                          <a:effectLst/>
                          <a:latin typeface="Times New Roman" panose="02020603050405020304"/>
                          <a:ea typeface="宋体" panose="02010600030101010101" pitchFamily="2" charset="-122"/>
                        </a:rPr>
                        <a:t>shell</a:t>
                      </a:r>
                      <a:r>
                        <a:rPr lang="zh-CN" sz="1800" kern="100">
                          <a:effectLst/>
                          <a:latin typeface="Times New Roman" panose="02020603050405020304"/>
                          <a:ea typeface="宋体" panose="02010600030101010101" pitchFamily="2" charset="-122"/>
                        </a:rPr>
                        <a:t>命令</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:r!cmd</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执行</a:t>
                      </a:r>
                      <a:r>
                        <a:rPr lang="en-US" sz="1800" kern="100">
                          <a:effectLst/>
                          <a:latin typeface="Times New Roman" panose="02020603050405020304"/>
                          <a:ea typeface="宋体" panose="02010600030101010101" pitchFamily="2" charset="-122"/>
                        </a:rPr>
                        <a:t>cmd</a:t>
                      </a:r>
                      <a:r>
                        <a:rPr lang="zh-CN" sz="1800" kern="100">
                          <a:effectLst/>
                          <a:latin typeface="Times New Roman" panose="02020603050405020304"/>
                          <a:ea typeface="宋体" panose="02010600030101010101" pitchFamily="2" charset="-122"/>
                        </a:rPr>
                        <a:t>并将其输出追加到光标处</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:e!</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effectLst/>
                          <a:latin typeface="Times New Roman" panose="02020603050405020304"/>
                          <a:ea typeface="宋体" panose="02010600030101010101" pitchFamily="2" charset="-122"/>
                        </a:rPr>
                        <a:t>重新读入当前文件，作废以前所有操作</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:e file</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effectLst/>
                          <a:latin typeface="Times New Roman" panose="02020603050405020304"/>
                          <a:ea typeface="宋体" panose="02010600030101010101" pitchFamily="2" charset="-122"/>
                        </a:rPr>
                        <a:t>放弃当前文件编辑，以</a:t>
                      </a:r>
                      <a:r>
                        <a:rPr lang="en-US" sz="1800" kern="100" dirty="0">
                          <a:effectLst/>
                          <a:latin typeface="Times New Roman" panose="02020603050405020304"/>
                          <a:ea typeface="宋体" panose="02010600030101010101" pitchFamily="2" charset="-122"/>
                        </a:rPr>
                        <a:t>file</a:t>
                      </a:r>
                      <a:r>
                        <a:rPr lang="zh-CN" sz="1800" kern="100" dirty="0">
                          <a:effectLst/>
                          <a:latin typeface="Times New Roman" panose="02020603050405020304"/>
                          <a:ea typeface="宋体" panose="02010600030101010101" pitchFamily="2" charset="-122"/>
                        </a:rPr>
                        <a:t>启动</a:t>
                      </a:r>
                      <a:r>
                        <a:rPr lang="en-US" sz="1800" kern="100" dirty="0">
                          <a:effectLst/>
                          <a:latin typeface="Times New Roman" panose="02020603050405020304"/>
                          <a:ea typeface="宋体" panose="02010600030101010101" pitchFamily="2" charset="-122"/>
                        </a:rPr>
                        <a:t>vi</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a:t>
            </a:r>
            <a:r>
              <a:rPr lang="en-US" altLang="zh-CN" dirty="0"/>
              <a:t>9</a:t>
            </a:r>
            <a:r>
              <a:rPr lang="zh-CN" altLang="zh-CN" dirty="0"/>
              <a:t>）</a:t>
            </a:r>
            <a:r>
              <a:rPr lang="zh-CN" altLang="en-US" dirty="0"/>
              <a:t>保存与</a:t>
            </a:r>
            <a:r>
              <a:rPr lang="zh-CN" altLang="zh-CN" dirty="0" smtClean="0"/>
              <a:t>退出</a:t>
            </a:r>
            <a:endParaRPr lang="zh-CN" altLang="en-US" dirty="0"/>
          </a:p>
        </p:txBody>
      </p:sp>
      <p:graphicFrame>
        <p:nvGraphicFramePr>
          <p:cNvPr id="4" name="内容占位符 3"/>
          <p:cNvGraphicFramePr>
            <a:graphicFrameLocks noGrp="1"/>
          </p:cNvGraphicFramePr>
          <p:nvPr>
            <p:ph idx="1"/>
            <p:custDataLst>
              <p:tags r:id="rId1"/>
            </p:custDataLst>
          </p:nvPr>
        </p:nvGraphicFramePr>
        <p:xfrm>
          <a:off x="251520" y="1491630"/>
          <a:ext cx="8568952" cy="2984622"/>
        </p:xfrm>
        <a:graphic>
          <a:graphicData uri="http://schemas.openxmlformats.org/drawingml/2006/table">
            <a:tbl>
              <a:tblPr firstRow="1" firstCol="1" bandRow="1"/>
              <a:tblGrid>
                <a:gridCol w="1277826"/>
                <a:gridCol w="3006650"/>
                <a:gridCol w="1332148"/>
                <a:gridCol w="2952328"/>
              </a:tblGrid>
              <a:tr h="373583">
                <a:tc>
                  <a:txBody>
                    <a:bodyPr/>
                    <a:lstStyle/>
                    <a:p>
                      <a:pPr algn="ctr">
                        <a:lnSpc>
                          <a:spcPct val="100000"/>
                        </a:lnSpc>
                        <a:spcAft>
                          <a:spcPts val="0"/>
                        </a:spcAft>
                      </a:pPr>
                      <a:r>
                        <a:rPr lang="zh-CN" sz="1800" kern="100" dirty="0">
                          <a:effectLst/>
                          <a:latin typeface="Times New Roman" panose="02020603050405020304"/>
                          <a:ea typeface="宋体" panose="02010600030101010101" pitchFamily="2" charset="-122"/>
                        </a:rPr>
                        <a:t>命</a:t>
                      </a:r>
                      <a:r>
                        <a:rPr lang="en-US" sz="1800" kern="100" dirty="0">
                          <a:effectLst/>
                          <a:latin typeface="Times New Roman" panose="02020603050405020304"/>
                          <a:ea typeface="宋体" panose="02010600030101010101" pitchFamily="2" charset="-122"/>
                        </a:rPr>
                        <a:t> </a:t>
                      </a:r>
                      <a:r>
                        <a:rPr lang="en-US" sz="1800" kern="100" dirty="0" smtClean="0">
                          <a:effectLst/>
                          <a:latin typeface="Times New Roman" panose="02020603050405020304"/>
                          <a:ea typeface="宋体" panose="02010600030101010101" pitchFamily="2" charset="-122"/>
                        </a:rPr>
                        <a:t> </a:t>
                      </a:r>
                      <a:r>
                        <a:rPr lang="zh-CN" sz="1800" kern="100" dirty="0">
                          <a:effectLst/>
                          <a:latin typeface="Times New Roman" panose="02020603050405020304"/>
                          <a:ea typeface="宋体" panose="02010600030101010101" pitchFamily="2" charset="-122"/>
                        </a:rPr>
                        <a:t>令</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dirty="0" smtClean="0">
                          <a:effectLst/>
                          <a:latin typeface="Times New Roman" panose="02020603050405020304"/>
                          <a:ea typeface="宋体" panose="02010600030101010101" pitchFamily="2" charset="-122"/>
                        </a:rPr>
                        <a:t>命</a:t>
                      </a:r>
                      <a:r>
                        <a:rPr lang="en-US" sz="1800" kern="100" dirty="0" smtClean="0">
                          <a:effectLst/>
                          <a:latin typeface="Times New Roman" panose="02020603050405020304"/>
                          <a:ea typeface="宋体" panose="02010600030101010101" pitchFamily="2" charset="-122"/>
                        </a:rPr>
                        <a:t>  </a:t>
                      </a:r>
                      <a:r>
                        <a:rPr lang="zh-CN" sz="1800" kern="100" dirty="0">
                          <a:effectLst/>
                          <a:latin typeface="Times New Roman" panose="02020603050405020304"/>
                          <a:ea typeface="宋体" panose="02010600030101010101" pitchFamily="2" charset="-122"/>
                        </a:rPr>
                        <a:t>令</a:t>
                      </a:r>
                      <a:endParaRPr lang="zh-CN" sz="1800" kern="100" dirty="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944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:w</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保存文件，但不退出</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:wq[!]</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保存退出</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0533">
                <a:tc>
                  <a:txBody>
                    <a:bodyPr/>
                    <a:lstStyle/>
                    <a:p>
                      <a:pPr algn="ctr">
                        <a:lnSpc>
                          <a:spcPct val="100000"/>
                        </a:lnSpc>
                        <a:spcAft>
                          <a:spcPts val="0"/>
                        </a:spcAft>
                      </a:pPr>
                      <a:r>
                        <a:rPr lang="en-US" sz="1800" kern="100" dirty="0">
                          <a:effectLst/>
                          <a:latin typeface="Times New Roman" panose="02020603050405020304"/>
                          <a:ea typeface="宋体" panose="02010600030101010101" pitchFamily="2" charset="-122"/>
                        </a:rPr>
                        <a:t>:x / </a:t>
                      </a:r>
                      <a:r>
                        <a:rPr lang="en-US" sz="1800" kern="100">
                          <a:effectLst/>
                          <a:latin typeface="Times New Roman" panose="02020603050405020304"/>
                          <a:ea typeface="宋体" panose="02010600030101010101" pitchFamily="2" charset="-122"/>
                          <a:sym typeface="+mn-ea"/>
                        </a:rPr>
                        <a:t>ZZ</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effectLst/>
                          <a:latin typeface="Times New Roman" panose="02020603050405020304"/>
                          <a:ea typeface="宋体" panose="02010600030101010101" pitchFamily="2" charset="-122"/>
                        </a:rPr>
                        <a:t>保存文件，且退出</a:t>
                      </a:r>
                      <a:r>
                        <a:rPr lang="en-US" sz="1800" kern="100" dirty="0">
                          <a:effectLst/>
                          <a:latin typeface="Times New Roman" panose="02020603050405020304"/>
                          <a:ea typeface="宋体" panose="02010600030101010101" pitchFamily="2" charset="-122"/>
                        </a:rPr>
                        <a:t>vi</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:w&gt;&gt;file</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将现行文件的内容追加到文件</a:t>
                      </a:r>
                      <a:r>
                        <a:rPr lang="en-US" sz="1800" kern="100">
                          <a:effectLst/>
                          <a:latin typeface="Times New Roman" panose="02020603050405020304"/>
                          <a:ea typeface="宋体" panose="02010600030101010101" pitchFamily="2" charset="-122"/>
                        </a:rPr>
                        <a:t>file</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0533">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:q</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退出（若文件已更改，则不能退出）</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:w file</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将现行文件的内容写入</a:t>
                      </a:r>
                      <a:r>
                        <a:rPr lang="en-US" sz="1800" kern="100">
                          <a:effectLst/>
                          <a:latin typeface="Times New Roman" panose="02020603050405020304"/>
                          <a:ea typeface="宋体" panose="02010600030101010101" pitchFamily="2" charset="-122"/>
                        </a:rPr>
                        <a:t>file</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0533">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:q! / </a:t>
                      </a:r>
                      <a:r>
                        <a:rPr lang="en-US" sz="1800" kern="100">
                          <a:effectLst/>
                          <a:latin typeface="Times New Roman" panose="02020603050405020304"/>
                          <a:ea typeface="宋体" panose="02010600030101010101" pitchFamily="2" charset="-122"/>
                          <a:sym typeface="+mn-ea"/>
                        </a:rPr>
                        <a:t>ZQ</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effectLst/>
                          <a:latin typeface="Times New Roman" panose="02020603050405020304"/>
                          <a:ea typeface="宋体" panose="02010600030101010101" pitchFamily="2" charset="-122"/>
                        </a:rPr>
                        <a:t>不</a:t>
                      </a:r>
                      <a:r>
                        <a:rPr lang="zh-CN" sz="1800" kern="100" dirty="0" smtClean="0">
                          <a:effectLst/>
                          <a:latin typeface="Times New Roman" panose="02020603050405020304"/>
                          <a:ea typeface="宋体" panose="02010600030101010101" pitchFamily="2" charset="-122"/>
                        </a:rPr>
                        <a:t>保存</a:t>
                      </a:r>
                      <a:r>
                        <a:rPr lang="zh-CN" altLang="en-US" sz="1800" kern="100" dirty="0" smtClean="0">
                          <a:effectLst/>
                          <a:latin typeface="Times New Roman" panose="02020603050405020304"/>
                          <a:ea typeface="宋体" panose="02010600030101010101" pitchFamily="2" charset="-122"/>
                        </a:rPr>
                        <a:t>强制</a:t>
                      </a:r>
                      <a:r>
                        <a:rPr lang="zh-CN" sz="1800" kern="100" dirty="0" smtClean="0">
                          <a:effectLst/>
                          <a:latin typeface="Times New Roman" panose="02020603050405020304"/>
                          <a:ea typeface="宋体" panose="02010600030101010101" pitchFamily="2" charset="-122"/>
                        </a:rPr>
                        <a:t>退出</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:w! file</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effectLst/>
                          <a:latin typeface="Times New Roman" panose="02020603050405020304"/>
                          <a:ea typeface="宋体" panose="02010600030101010101" pitchFamily="2" charset="-122"/>
                        </a:rPr>
                        <a:t>将现行文件内容写入已存在的</a:t>
                      </a:r>
                      <a:r>
                        <a:rPr lang="en-US" sz="1800" kern="100">
                          <a:effectLst/>
                          <a:latin typeface="Times New Roman" panose="02020603050405020304"/>
                          <a:ea typeface="宋体" panose="02010600030101010101" pitchFamily="2" charset="-122"/>
                        </a:rPr>
                        <a:t>file</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．文件排序命令（</a:t>
            </a:r>
            <a:r>
              <a:rPr lang="en-US" altLang="zh-CN" dirty="0"/>
              <a:t>sort</a:t>
            </a:r>
            <a:r>
              <a:rPr lang="zh-CN" altLang="zh-CN" dirty="0" smtClean="0"/>
              <a:t>）</a:t>
            </a:r>
            <a:endParaRPr lang="zh-CN" altLang="en-US" dirty="0"/>
          </a:p>
        </p:txBody>
      </p:sp>
      <p:sp>
        <p:nvSpPr>
          <p:cNvPr id="3" name="内容占位符 2"/>
          <p:cNvSpPr>
            <a:spLocks noGrp="1"/>
          </p:cNvSpPr>
          <p:nvPr>
            <p:ph idx="1"/>
          </p:nvPr>
        </p:nvSpPr>
        <p:spPr/>
        <p:txBody>
          <a:bodyPr/>
          <a:lstStyle/>
          <a:p>
            <a:r>
              <a:rPr lang="en-US" altLang="zh-CN" sz="2400" dirty="0"/>
              <a:t>1</a:t>
            </a:r>
            <a:r>
              <a:rPr lang="zh-CN" altLang="zh-CN" sz="2400" dirty="0"/>
              <a:t>）功能与用法</a:t>
            </a:r>
            <a:endParaRPr lang="zh-CN" altLang="zh-CN" sz="2400" dirty="0"/>
          </a:p>
          <a:p>
            <a:r>
              <a:rPr lang="en-US" altLang="zh-CN" sz="2400" dirty="0" smtClean="0"/>
              <a:t>sort</a:t>
            </a:r>
            <a:r>
              <a:rPr lang="zh-CN" altLang="zh-CN" sz="2400" dirty="0" smtClean="0"/>
              <a:t>对</a:t>
            </a:r>
            <a:r>
              <a:rPr lang="zh-CN" altLang="zh-CN" sz="2400" dirty="0"/>
              <a:t>指定文件中的行按要求进行排序，并将结果写到标准输出。如果指定多个文件，则</a:t>
            </a:r>
            <a:r>
              <a:rPr lang="en-US" altLang="zh-CN" sz="2400" dirty="0"/>
              <a:t>sort</a:t>
            </a:r>
            <a:r>
              <a:rPr lang="zh-CN" altLang="zh-CN" sz="2400" dirty="0"/>
              <a:t>命令将这些文件连接起来，并当作一个文件进行排序。如果不指定文件名或文件为</a:t>
            </a:r>
            <a:r>
              <a:rPr lang="en-US" altLang="zh-CN" sz="2400" dirty="0"/>
              <a:t>-</a:t>
            </a:r>
            <a:r>
              <a:rPr lang="zh-CN" altLang="zh-CN" sz="2400" dirty="0"/>
              <a:t>，则使用标准输入。如果不指定排序要求，</a:t>
            </a:r>
            <a:r>
              <a:rPr lang="zh-CN" altLang="zh-CN" sz="2400" dirty="0" smtClean="0"/>
              <a:t>则以</a:t>
            </a:r>
            <a:r>
              <a:rPr lang="zh-CN" altLang="zh-CN" sz="2400" dirty="0"/>
              <a:t>行为单位按</a:t>
            </a:r>
            <a:r>
              <a:rPr lang="en-US" altLang="zh-CN" sz="2400" dirty="0"/>
              <a:t>ASCII</a:t>
            </a:r>
            <a:r>
              <a:rPr lang="zh-CN" altLang="zh-CN" sz="2400" dirty="0"/>
              <a:t>码的顺序排序</a:t>
            </a:r>
            <a:r>
              <a:rPr lang="zh-CN" altLang="zh-CN" sz="2400" dirty="0" smtClean="0"/>
              <a:t>。用法</a:t>
            </a:r>
            <a:r>
              <a:rPr lang="zh-CN" altLang="zh-CN" sz="2400" dirty="0"/>
              <a:t>为</a:t>
            </a:r>
            <a:r>
              <a:rPr lang="zh-CN" altLang="zh-CN" sz="2400" dirty="0" smtClean="0"/>
              <a:t>：</a:t>
            </a:r>
            <a:r>
              <a:rPr lang="en-US" altLang="zh-CN" sz="2400" dirty="0"/>
              <a:t> </a:t>
            </a:r>
            <a:endParaRPr lang="zh-CN" altLang="zh-CN" sz="2400" dirty="0"/>
          </a:p>
          <a:p>
            <a:r>
              <a:rPr lang="en-US" altLang="zh-CN" sz="2400" dirty="0"/>
              <a:t>sort [options] [files</a:t>
            </a:r>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）参数</a:t>
            </a:r>
            <a:r>
              <a:rPr lang="zh-CN" altLang="zh-CN" dirty="0" smtClean="0"/>
              <a:t>说明</a:t>
            </a:r>
            <a:endParaRPr lang="zh-CN" altLang="en-US" dirty="0"/>
          </a:p>
        </p:txBody>
      </p:sp>
      <p:graphicFrame>
        <p:nvGraphicFramePr>
          <p:cNvPr id="4" name="内容占位符 3"/>
          <p:cNvGraphicFramePr>
            <a:graphicFrameLocks noGrp="1"/>
          </p:cNvGraphicFramePr>
          <p:nvPr>
            <p:ph idx="1"/>
            <p:custDataLst>
              <p:tags r:id="rId1"/>
            </p:custDataLst>
          </p:nvPr>
        </p:nvGraphicFramePr>
        <p:xfrm>
          <a:off x="611560" y="1167594"/>
          <a:ext cx="7776864" cy="3698148"/>
        </p:xfrm>
        <a:graphic>
          <a:graphicData uri="http://schemas.openxmlformats.org/drawingml/2006/table">
            <a:tbl>
              <a:tblPr firstRow="1" firstCol="1" bandRow="1"/>
              <a:tblGrid>
                <a:gridCol w="1872208"/>
                <a:gridCol w="5904656"/>
              </a:tblGrid>
              <a:tr h="274320">
                <a:tc>
                  <a:txBody>
                    <a:bodyPr/>
                    <a:lstStyle/>
                    <a:p>
                      <a:pPr algn="ctr">
                        <a:lnSpc>
                          <a:spcPct val="100000"/>
                        </a:lnSpc>
                        <a:spcAft>
                          <a:spcPts val="0"/>
                        </a:spcAft>
                      </a:pPr>
                      <a:r>
                        <a:rPr lang="zh-CN" sz="1800" kern="100" dirty="0">
                          <a:effectLst/>
                          <a:latin typeface="Times New Roman" panose="02020603050405020304"/>
                          <a:ea typeface="宋体" panose="02010600030101010101" pitchFamily="2" charset="-122"/>
                        </a:rPr>
                        <a:t>选</a:t>
                      </a:r>
                      <a:r>
                        <a:rPr lang="en-US" sz="1800" kern="100" dirty="0">
                          <a:effectLst/>
                          <a:latin typeface="Times New Roman" panose="02020603050405020304"/>
                          <a:ea typeface="宋体" panose="02010600030101010101" pitchFamily="2" charset="-122"/>
                        </a:rPr>
                        <a:t>    </a:t>
                      </a:r>
                      <a:r>
                        <a:rPr lang="zh-CN" sz="1800" kern="100" dirty="0">
                          <a:effectLst/>
                          <a:latin typeface="Times New Roman" panose="02020603050405020304"/>
                          <a:ea typeface="宋体" panose="02010600030101010101" pitchFamily="2" charset="-122"/>
                        </a:rPr>
                        <a:t>项</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-b</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忽略前导空格</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-c</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检查给定文件是否已排序</a:t>
                      </a:r>
                      <a:r>
                        <a:rPr lang="zh-CN" sz="1800" kern="100" dirty="0" smtClean="0">
                          <a:effectLst/>
                          <a:latin typeface="Times New Roman" panose="02020603050405020304"/>
                          <a:ea typeface="宋体" panose="02010600030101010101" pitchFamily="2" charset="-122"/>
                        </a:rPr>
                        <a:t>，</a:t>
                      </a:r>
                      <a:r>
                        <a:rPr lang="zh-CN" altLang="en-US" sz="1800" kern="100" dirty="0" smtClean="0">
                          <a:effectLst/>
                          <a:latin typeface="Times New Roman" panose="02020603050405020304"/>
                          <a:ea typeface="宋体" panose="02010600030101010101" pitchFamily="2" charset="-122"/>
                        </a:rPr>
                        <a:t>若</a:t>
                      </a:r>
                      <a:r>
                        <a:rPr lang="zh-CN" sz="1800" kern="100" dirty="0" smtClean="0">
                          <a:effectLst/>
                          <a:latin typeface="Times New Roman" panose="02020603050405020304"/>
                          <a:ea typeface="宋体" panose="02010600030101010101" pitchFamily="2" charset="-122"/>
                        </a:rPr>
                        <a:t>没有则返回</a:t>
                      </a:r>
                      <a:r>
                        <a:rPr lang="en-US" sz="1800" kern="100" dirty="0">
                          <a:effectLst/>
                          <a:latin typeface="Times New Roman" panose="02020603050405020304"/>
                          <a:ea typeface="宋体" panose="02010600030101010101" pitchFamily="2" charset="-122"/>
                        </a:rPr>
                        <a:t>1</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-d</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按字典顺序排序，仅考虑字母、数字、空格和制表符</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-f</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忽略大小写</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-i</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忽略不可打印字符</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308">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-k POS1[,POS2]</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以从位置</a:t>
                      </a:r>
                      <a:r>
                        <a:rPr lang="en-US" sz="1800" kern="100" dirty="0">
                          <a:effectLst/>
                          <a:latin typeface="Times New Roman" panose="02020603050405020304"/>
                          <a:ea typeface="宋体" panose="02010600030101010101" pitchFamily="2" charset="-122"/>
                        </a:rPr>
                        <a:t>POS1</a:t>
                      </a:r>
                      <a:r>
                        <a:rPr lang="zh-CN" sz="1800" kern="100" dirty="0">
                          <a:effectLst/>
                          <a:latin typeface="Times New Roman" panose="02020603050405020304"/>
                          <a:ea typeface="宋体" panose="02010600030101010101" pitchFamily="2" charset="-122"/>
                        </a:rPr>
                        <a:t>开始（到</a:t>
                      </a:r>
                      <a:r>
                        <a:rPr lang="en-US" sz="1800" kern="100" dirty="0">
                          <a:effectLst/>
                          <a:latin typeface="Times New Roman" panose="02020603050405020304"/>
                          <a:ea typeface="宋体" panose="02010600030101010101" pitchFamily="2" charset="-122"/>
                        </a:rPr>
                        <a:t>POS2</a:t>
                      </a:r>
                      <a:r>
                        <a:rPr lang="zh-CN" sz="1800" kern="100" dirty="0">
                          <a:effectLst/>
                          <a:latin typeface="Times New Roman" panose="02020603050405020304"/>
                          <a:ea typeface="宋体" panose="02010600030101010101" pitchFamily="2" charset="-122"/>
                        </a:rPr>
                        <a:t>为止）的字符为“键”排序。</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+posl -pos2</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以相对数定义列位置</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lnSpc>
                          <a:spcPct val="100000"/>
                        </a:lnSpc>
                        <a:spcAft>
                          <a:spcPts val="0"/>
                        </a:spcAft>
                      </a:pPr>
                      <a:r>
                        <a:rPr lang="en-US" sz="1800" kern="100" dirty="0">
                          <a:effectLst/>
                          <a:latin typeface="Times New Roman" panose="02020603050405020304"/>
                          <a:ea typeface="宋体" panose="02010600030101010101" pitchFamily="2" charset="-122"/>
                        </a:rPr>
                        <a:t>-n</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按字符串数值排序</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-o FILE</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指定输出文件。可与输入文件名相同</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-r</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按逆序输出排序结果</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-t SEP</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指定字段分隔符为</a:t>
                      </a:r>
                      <a:r>
                        <a:rPr lang="en-US" sz="1800" kern="100">
                          <a:effectLst/>
                          <a:latin typeface="Times New Roman" panose="02020603050405020304"/>
                          <a:ea typeface="宋体" panose="02010600030101010101" pitchFamily="2" charset="-122"/>
                        </a:rPr>
                        <a:t>SEP</a:t>
                      </a:r>
                      <a:r>
                        <a:rPr lang="zh-CN" sz="1800" kern="100">
                          <a:effectLst/>
                          <a:latin typeface="Times New Roman" panose="02020603050405020304"/>
                          <a:ea typeface="宋体" panose="02010600030101010101" pitchFamily="2" charset="-122"/>
                        </a:rPr>
                        <a:t>，默认为空格</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-u</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除去重复的行，使文件中的每一行唯一</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smtClean="0"/>
              <a:t>）</a:t>
            </a:r>
            <a:r>
              <a:rPr lang="en-US" altLang="zh-CN" dirty="0" smtClean="0"/>
              <a:t>sort</a:t>
            </a:r>
            <a:r>
              <a:rPr lang="zh-CN" altLang="zh-CN" dirty="0" smtClean="0"/>
              <a:t>示例</a:t>
            </a:r>
            <a:endParaRPr lang="zh-CN" altLang="en-US" dirty="0"/>
          </a:p>
        </p:txBody>
      </p:sp>
      <p:sp>
        <p:nvSpPr>
          <p:cNvPr id="3" name="内容占位符 2"/>
          <p:cNvSpPr>
            <a:spLocks noGrp="1"/>
          </p:cNvSpPr>
          <p:nvPr>
            <p:ph idx="1"/>
          </p:nvPr>
        </p:nvSpPr>
        <p:spPr/>
        <p:txBody>
          <a:bodyPr/>
          <a:lstStyle/>
          <a:p>
            <a:r>
              <a:rPr altLang="zh-CN" sz="2400"/>
              <a:t>（1）对文件按字典顺序整行排序</a:t>
            </a:r>
            <a:endParaRPr altLang="zh-CN" sz="2400"/>
          </a:p>
          <a:p>
            <a:pPr lvl="1"/>
            <a:r>
              <a:rPr altLang="zh-CN" sz="2100"/>
              <a:t>$ sort /etc/passwd &gt; fileo  #按字典顺序排序后输出到fileo</a:t>
            </a:r>
            <a:endParaRPr altLang="zh-CN" sz="2100"/>
          </a:p>
          <a:p>
            <a:r>
              <a:rPr altLang="zh-CN" sz="2400"/>
              <a:t>（2）以第一个域为键对/etc/group进行排序</a:t>
            </a:r>
            <a:endParaRPr altLang="zh-CN" sz="2400"/>
          </a:p>
          <a:p>
            <a:pPr lvl="1"/>
            <a:r>
              <a:rPr altLang="zh-CN" sz="2100"/>
              <a:t>$ sort -t $':' -k1 /etc/group</a:t>
            </a:r>
            <a:endParaRPr altLang="zh-CN" sz="2100"/>
          </a:p>
          <a:p>
            <a:r>
              <a:rPr altLang="zh-CN" sz="2400"/>
              <a:t>（3）以第</a:t>
            </a:r>
            <a:r>
              <a:rPr lang="en-US" sz="2400"/>
              <a:t>3</a:t>
            </a:r>
            <a:r>
              <a:rPr altLang="zh-CN" sz="2400"/>
              <a:t>个域为键，以数字方式对/etc/group进行排序</a:t>
            </a:r>
            <a:endParaRPr altLang="zh-CN" sz="2400"/>
          </a:p>
          <a:p>
            <a:pPr lvl="1"/>
            <a:r>
              <a:rPr altLang="zh-CN" sz="2100"/>
              <a:t>$ sort -t $':' -k3 -n /etc/group</a:t>
            </a:r>
            <a:endParaRPr altLang="zh-CN" sz="240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4</a:t>
            </a:r>
            <a:r>
              <a:rPr lang="zh-CN" altLang="zh-CN" sz="4000" dirty="0"/>
              <a:t>．处理文件中的重复行命令（</a:t>
            </a:r>
            <a:r>
              <a:rPr lang="en-US" altLang="zh-CN" sz="4000" dirty="0" err="1"/>
              <a:t>uniq</a:t>
            </a:r>
            <a:r>
              <a:rPr lang="zh-CN" altLang="zh-CN" sz="4000" dirty="0" smtClean="0"/>
              <a:t>）</a:t>
            </a:r>
            <a:endParaRPr lang="zh-CN" altLang="en-US" sz="4000" dirty="0"/>
          </a:p>
        </p:txBody>
      </p:sp>
      <p:sp>
        <p:nvSpPr>
          <p:cNvPr id="3" name="内容占位符 2"/>
          <p:cNvSpPr>
            <a:spLocks noGrp="1"/>
          </p:cNvSpPr>
          <p:nvPr>
            <p:ph idx="1"/>
          </p:nvPr>
        </p:nvSpPr>
        <p:spPr/>
        <p:txBody>
          <a:bodyPr/>
          <a:lstStyle/>
          <a:p>
            <a:r>
              <a:rPr lang="en-US" altLang="zh-CN" sz="2400" dirty="0"/>
              <a:t>1</a:t>
            </a:r>
            <a:r>
              <a:rPr lang="zh-CN" altLang="zh-CN" sz="2400" dirty="0"/>
              <a:t>）功能及用法</a:t>
            </a:r>
            <a:endParaRPr lang="zh-CN" altLang="zh-CN" sz="2400" dirty="0"/>
          </a:p>
          <a:p>
            <a:r>
              <a:rPr lang="en-US" altLang="zh-CN" sz="2400" dirty="0" err="1" smtClean="0"/>
              <a:t>uniq</a:t>
            </a:r>
            <a:r>
              <a:rPr lang="zh-CN" altLang="zh-CN" sz="2400" dirty="0" smtClean="0"/>
              <a:t>用于</a:t>
            </a:r>
            <a:r>
              <a:rPr lang="zh-CN" altLang="zh-CN" sz="2400" dirty="0"/>
              <a:t>处理文件中的重复行。该命令首先比较相邻的行，然后处理（删除或显示）其后重复的行，在文件中不相邻重复行的将不会被处理</a:t>
            </a:r>
            <a:r>
              <a:rPr lang="zh-CN" altLang="zh-CN" sz="2400" dirty="0" smtClean="0"/>
              <a:t>。</a:t>
            </a:r>
            <a:r>
              <a:rPr lang="en-US" altLang="zh-CN" sz="2400" dirty="0" err="1" smtClean="0"/>
              <a:t>uniq</a:t>
            </a:r>
            <a:r>
              <a:rPr lang="zh-CN" altLang="zh-CN" sz="2400" dirty="0" smtClean="0"/>
              <a:t>将</a:t>
            </a:r>
            <a:r>
              <a:rPr lang="zh-CN" altLang="zh-CN" sz="2400" dirty="0"/>
              <a:t>处理的结果输出到标准输出或指定文件，一般不会对输入文件造成影响，除非指定的输出文件与输入文件名相同</a:t>
            </a:r>
            <a:r>
              <a:rPr lang="zh-CN" altLang="zh-CN" sz="2400" dirty="0" smtClean="0"/>
              <a:t>。用法</a:t>
            </a:r>
            <a:r>
              <a:rPr lang="zh-CN" altLang="zh-CN" sz="2400" dirty="0"/>
              <a:t>为</a:t>
            </a:r>
            <a:r>
              <a:rPr lang="zh-CN" altLang="zh-CN" sz="2400" dirty="0" smtClean="0"/>
              <a:t>：</a:t>
            </a:r>
            <a:r>
              <a:rPr lang="en-US" altLang="zh-CN" sz="2400" dirty="0"/>
              <a:t> </a:t>
            </a:r>
            <a:endParaRPr lang="zh-CN" altLang="zh-CN" sz="2400" dirty="0"/>
          </a:p>
          <a:p>
            <a:r>
              <a:rPr lang="en-US" altLang="zh-CN" sz="2400" dirty="0" smtClean="0"/>
              <a:t>  </a:t>
            </a:r>
            <a:r>
              <a:rPr lang="en-US" altLang="zh-CN" sz="2400" dirty="0" err="1" smtClean="0"/>
              <a:t>uniq</a:t>
            </a:r>
            <a:r>
              <a:rPr lang="en-US" altLang="zh-CN" sz="2400" dirty="0" smtClean="0"/>
              <a:t> </a:t>
            </a:r>
            <a:r>
              <a:rPr lang="en-US" altLang="zh-CN" sz="2400" dirty="0"/>
              <a:t>[options] [</a:t>
            </a:r>
            <a:r>
              <a:rPr lang="en-US" altLang="zh-CN" sz="2400" dirty="0" err="1"/>
              <a:t>infile</a:t>
            </a:r>
            <a:r>
              <a:rPr lang="en-US" altLang="zh-CN" sz="2400" dirty="0"/>
              <a:t> [</a:t>
            </a:r>
            <a:r>
              <a:rPr lang="en-US" altLang="zh-CN" sz="2400" dirty="0" err="1"/>
              <a:t>outfile</a:t>
            </a:r>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）参数</a:t>
            </a:r>
            <a:r>
              <a:rPr lang="zh-CN" altLang="zh-CN" dirty="0" smtClean="0"/>
              <a:t>说明</a:t>
            </a:r>
            <a:endParaRPr lang="zh-CN" altLang="en-US" dirty="0"/>
          </a:p>
        </p:txBody>
      </p:sp>
      <p:graphicFrame>
        <p:nvGraphicFramePr>
          <p:cNvPr id="4" name="内容占位符 3"/>
          <p:cNvGraphicFramePr>
            <a:graphicFrameLocks noGrp="1"/>
          </p:cNvGraphicFramePr>
          <p:nvPr>
            <p:ph idx="1"/>
            <p:custDataLst>
              <p:tags r:id="rId1"/>
            </p:custDataLst>
          </p:nvPr>
        </p:nvGraphicFramePr>
        <p:xfrm>
          <a:off x="323530" y="1599642"/>
          <a:ext cx="8568951" cy="2435419"/>
        </p:xfrm>
        <a:graphic>
          <a:graphicData uri="http://schemas.openxmlformats.org/drawingml/2006/table">
            <a:tbl>
              <a:tblPr firstRow="1" firstCol="1" bandRow="1"/>
              <a:tblGrid>
                <a:gridCol w="883920"/>
                <a:gridCol w="3487340"/>
                <a:gridCol w="1240266"/>
                <a:gridCol w="2957425"/>
              </a:tblGrid>
              <a:tr h="410063">
                <a:tc>
                  <a:txBody>
                    <a:bodyPr/>
                    <a:lstStyle/>
                    <a:p>
                      <a:pPr indent="0" algn="ctr">
                        <a:lnSpc>
                          <a:spcPct val="100000"/>
                        </a:lnSpc>
                        <a:spcAft>
                          <a:spcPts val="0"/>
                        </a:spcAft>
                      </a:pPr>
                      <a:r>
                        <a:rPr lang="zh-CN" sz="1800" kern="100" dirty="0" smtClean="0">
                          <a:effectLst/>
                          <a:latin typeface="Times New Roman" panose="02020603050405020304"/>
                          <a:ea typeface="宋体" panose="02010600030101010101" pitchFamily="2" charset="-122"/>
                        </a:rPr>
                        <a:t>选项</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800" kern="100" dirty="0" smtClean="0">
                          <a:effectLst/>
                          <a:latin typeface="Times New Roman" panose="02020603050405020304"/>
                          <a:ea typeface="宋体" panose="02010600030101010101" pitchFamily="2" charset="-122"/>
                        </a:rPr>
                        <a:t>选项</a:t>
                      </a:r>
                      <a:endParaRPr lang="zh-CN" sz="1800" kern="100" dirty="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6590">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-c</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在输出行前加入连续出现的次数</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-s</a:t>
                      </a:r>
                      <a:r>
                        <a:rPr lang="en-US" sz="1800" i="1" kern="100">
                          <a:effectLst/>
                          <a:latin typeface="Times New Roman" panose="02020603050405020304"/>
                          <a:ea typeface="宋体" panose="02010600030101010101" pitchFamily="2" charset="-122"/>
                        </a:rPr>
                        <a:t> N</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忽略由</a:t>
                      </a:r>
                      <a:r>
                        <a:rPr lang="en-US" sz="1800" i="1" kern="100">
                          <a:effectLst/>
                          <a:latin typeface="Times New Roman" panose="02020603050405020304"/>
                          <a:ea typeface="宋体" panose="02010600030101010101" pitchFamily="2" charset="-122"/>
                        </a:rPr>
                        <a:t>N</a:t>
                      </a:r>
                      <a:r>
                        <a:rPr lang="zh-CN" sz="1800" kern="100">
                          <a:effectLst/>
                          <a:latin typeface="Times New Roman" panose="02020603050405020304"/>
                          <a:ea typeface="宋体" panose="02010600030101010101" pitchFamily="2" charset="-122"/>
                        </a:rPr>
                        <a:t>指定数目的字符</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-d</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仅显示重复行</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-[f]</a:t>
                      </a:r>
                      <a:r>
                        <a:rPr lang="en-US" sz="1800" i="1" kern="100">
                          <a:effectLst/>
                          <a:latin typeface="Times New Roman" panose="02020603050405020304"/>
                          <a:ea typeface="宋体" panose="02010600030101010101" pitchFamily="2" charset="-122"/>
                        </a:rPr>
                        <a:t> N</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忽略由</a:t>
                      </a:r>
                      <a:r>
                        <a:rPr lang="en-US" sz="1800" i="1" kern="100">
                          <a:effectLst/>
                          <a:latin typeface="Times New Roman" panose="02020603050405020304"/>
                          <a:ea typeface="宋体" panose="02010600030101010101" pitchFamily="2" charset="-122"/>
                        </a:rPr>
                        <a:t>N</a:t>
                      </a:r>
                      <a:r>
                        <a:rPr lang="zh-CN" sz="1800" kern="100">
                          <a:effectLst/>
                          <a:latin typeface="Times New Roman" panose="02020603050405020304"/>
                          <a:ea typeface="宋体" panose="02010600030101010101" pitchFamily="2" charset="-122"/>
                        </a:rPr>
                        <a:t>变量指定数目的字段</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063">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-D</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显示所有重复行</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-w</a:t>
                      </a:r>
                      <a:r>
                        <a:rPr lang="en-US" sz="1800" i="1" kern="100">
                          <a:effectLst/>
                          <a:latin typeface="Times New Roman" panose="02020603050405020304"/>
                          <a:ea typeface="宋体" panose="02010600030101010101" pitchFamily="2" charset="-122"/>
                        </a:rPr>
                        <a:t> N</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只比较前</a:t>
                      </a:r>
                      <a:r>
                        <a:rPr lang="en-US" sz="1800" kern="100">
                          <a:effectLst/>
                          <a:latin typeface="Times New Roman" panose="02020603050405020304"/>
                          <a:ea typeface="宋体" panose="02010600030101010101" pitchFamily="2" charset="-122"/>
                        </a:rPr>
                        <a:t>N</a:t>
                      </a:r>
                      <a:r>
                        <a:rPr lang="zh-CN" sz="1800" kern="100">
                          <a:effectLst/>
                          <a:latin typeface="Times New Roman" panose="02020603050405020304"/>
                          <a:ea typeface="宋体" panose="02010600030101010101" pitchFamily="2" charset="-122"/>
                        </a:rPr>
                        <a:t>个字符</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063">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-u</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仅显示不重复的行</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-i</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比较时忽略大小写</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zh-CN" altLang="zh-CN" dirty="0" smtClean="0"/>
              <a:t>示例</a:t>
            </a:r>
            <a:endParaRPr lang="zh-CN" altLang="en-US" dirty="0"/>
          </a:p>
        </p:txBody>
      </p:sp>
      <p:sp>
        <p:nvSpPr>
          <p:cNvPr id="3" name="内容占位符 2"/>
          <p:cNvSpPr>
            <a:spLocks noGrp="1"/>
          </p:cNvSpPr>
          <p:nvPr>
            <p:ph idx="1"/>
          </p:nvPr>
        </p:nvSpPr>
        <p:spPr/>
        <p:txBody>
          <a:bodyPr/>
          <a:lstStyle/>
          <a:p>
            <a:r>
              <a:rPr lang="en-US" altLang="zh-CN" dirty="0" smtClean="0"/>
              <a:t>$ </a:t>
            </a:r>
            <a:r>
              <a:rPr lang="en-US" altLang="zh-CN" dirty="0" err="1" smtClean="0"/>
              <a:t>uniq</a:t>
            </a:r>
            <a:r>
              <a:rPr lang="en-US" altLang="zh-CN" dirty="0" smtClean="0"/>
              <a:t> </a:t>
            </a:r>
            <a:r>
              <a:rPr lang="en-US" altLang="zh-CN" dirty="0" err="1"/>
              <a:t>ifile</a:t>
            </a:r>
            <a:r>
              <a:rPr lang="en-US" altLang="zh-CN" dirty="0"/>
              <a:t> </a:t>
            </a:r>
            <a:r>
              <a:rPr lang="en-US" altLang="zh-CN" dirty="0" err="1"/>
              <a:t>ofile</a:t>
            </a:r>
            <a:r>
              <a:rPr lang="en-US" altLang="zh-CN" dirty="0"/>
              <a:t>	</a:t>
            </a:r>
            <a:r>
              <a:rPr lang="en-US" altLang="zh-CN" dirty="0" smtClean="0"/>
              <a:t>#</a:t>
            </a:r>
            <a:r>
              <a:rPr lang="zh-CN" altLang="zh-CN" dirty="0"/>
              <a:t>将输入文件中的非重复行保存到另一个文件中</a:t>
            </a:r>
            <a:endParaRPr lang="zh-CN" altLang="zh-CN" dirty="0"/>
          </a:p>
          <a:p>
            <a:r>
              <a:rPr lang="en-US" altLang="zh-CN" dirty="0" smtClean="0"/>
              <a:t>$ </a:t>
            </a:r>
            <a:r>
              <a:rPr lang="en-US" altLang="zh-CN" dirty="0" err="1" smtClean="0"/>
              <a:t>uniq</a:t>
            </a:r>
            <a:r>
              <a:rPr lang="en-US" altLang="zh-CN" dirty="0" smtClean="0"/>
              <a:t> </a:t>
            </a:r>
            <a:r>
              <a:rPr lang="en-US" altLang="zh-CN" dirty="0" err="1"/>
              <a:t>ifile</a:t>
            </a:r>
            <a:r>
              <a:rPr lang="en-US" altLang="zh-CN" dirty="0"/>
              <a:t> &gt; </a:t>
            </a:r>
            <a:r>
              <a:rPr lang="en-US" altLang="zh-CN" dirty="0" err="1"/>
              <a:t>ofile</a:t>
            </a:r>
            <a:r>
              <a:rPr lang="en-US" altLang="zh-CN" dirty="0"/>
              <a:t>	</a:t>
            </a:r>
            <a:r>
              <a:rPr lang="en-US" altLang="zh-CN" dirty="0" smtClean="0"/>
              <a:t>#</a:t>
            </a:r>
            <a:r>
              <a:rPr lang="zh-CN" altLang="zh-CN" dirty="0"/>
              <a:t>同上</a:t>
            </a:r>
            <a:endParaRPr lang="zh-CN" altLang="zh-CN" dirty="0"/>
          </a:p>
          <a:p>
            <a:r>
              <a:rPr lang="en-US" altLang="zh-CN" dirty="0" smtClean="0"/>
              <a:t>$ </a:t>
            </a:r>
            <a:r>
              <a:rPr lang="en-US" altLang="zh-CN" dirty="0" err="1" smtClean="0"/>
              <a:t>uniq</a:t>
            </a:r>
            <a:r>
              <a:rPr lang="en-US" altLang="zh-CN" dirty="0" smtClean="0"/>
              <a:t> </a:t>
            </a:r>
            <a:r>
              <a:rPr lang="en-US" altLang="zh-CN" dirty="0"/>
              <a:t>-</a:t>
            </a:r>
            <a:r>
              <a:rPr lang="en-US" altLang="zh-CN" dirty="0" smtClean="0"/>
              <a:t>d </a:t>
            </a:r>
            <a:r>
              <a:rPr lang="en-US" altLang="zh-CN" dirty="0" err="1"/>
              <a:t>ifile</a:t>
            </a:r>
            <a:r>
              <a:rPr lang="en-US" altLang="zh-CN" dirty="0"/>
              <a:t>	</a:t>
            </a:r>
            <a:r>
              <a:rPr lang="en-US" altLang="zh-CN" dirty="0" smtClean="0"/>
              <a:t>#</a:t>
            </a:r>
            <a:r>
              <a:rPr lang="zh-CN" altLang="zh-CN" dirty="0"/>
              <a:t>仅显示重复行</a:t>
            </a:r>
            <a:endParaRPr lang="zh-CN" altLang="zh-CN" dirty="0"/>
          </a:p>
          <a:p>
            <a:r>
              <a:rPr lang="en-US" altLang="zh-CN" dirty="0" smtClean="0"/>
              <a:t>$ </a:t>
            </a:r>
            <a:r>
              <a:rPr lang="en-US" altLang="zh-CN" dirty="0" err="1" smtClean="0"/>
              <a:t>uniq</a:t>
            </a:r>
            <a:r>
              <a:rPr lang="en-US" altLang="zh-CN" dirty="0" smtClean="0"/>
              <a:t> </a:t>
            </a:r>
            <a:r>
              <a:rPr lang="en-US" altLang="zh-CN" dirty="0"/>
              <a:t>-</a:t>
            </a:r>
            <a:r>
              <a:rPr lang="en-US" altLang="zh-CN" dirty="0" smtClean="0"/>
              <a:t>D </a:t>
            </a:r>
            <a:r>
              <a:rPr lang="en-US" altLang="zh-CN" dirty="0" err="1"/>
              <a:t>ifile</a:t>
            </a:r>
            <a:r>
              <a:rPr lang="en-US" altLang="zh-CN" dirty="0"/>
              <a:t>	</a:t>
            </a:r>
            <a:r>
              <a:rPr lang="en-US" altLang="zh-CN" dirty="0" smtClean="0"/>
              <a:t>#</a:t>
            </a:r>
            <a:r>
              <a:rPr lang="zh-CN" altLang="zh-CN" dirty="0"/>
              <a:t>显示所有重复行</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6</a:t>
            </a:r>
            <a:r>
              <a:rPr lang="zh-CN" altLang="en-US" sz="3600" dirty="0"/>
              <a:t>．显示或截取文件行的指定部分（cut）</a:t>
            </a:r>
            <a:endParaRPr lang="zh-CN" altLang="en-US" sz="3600" dirty="0"/>
          </a:p>
        </p:txBody>
      </p:sp>
      <p:sp>
        <p:nvSpPr>
          <p:cNvPr id="3" name="内容占位符 2"/>
          <p:cNvSpPr>
            <a:spLocks noGrp="1"/>
          </p:cNvSpPr>
          <p:nvPr>
            <p:ph idx="1"/>
          </p:nvPr>
        </p:nvSpPr>
        <p:spPr/>
        <p:txBody>
          <a:bodyPr/>
          <a:lstStyle/>
          <a:p>
            <a:r>
              <a:rPr lang="zh-CN" altLang="en-US" dirty="0"/>
              <a:t>1）功能与用法</a:t>
            </a:r>
            <a:endParaRPr lang="zh-CN" altLang="en-US" dirty="0"/>
          </a:p>
          <a:p>
            <a:r>
              <a:rPr lang="zh-CN" altLang="en-US" dirty="0"/>
              <a:t>用于从文件或标准输入中读取内容，并截取每一行</a:t>
            </a:r>
            <a:r>
              <a:rPr lang="zh-CN" altLang="en-US" dirty="0" smtClean="0"/>
              <a:t>的</a:t>
            </a:r>
            <a:r>
              <a:rPr lang="zh-CN" altLang="en-US" dirty="0"/>
              <a:t>指</a:t>
            </a:r>
            <a:r>
              <a:rPr lang="zh-CN" altLang="en-US" dirty="0" smtClean="0"/>
              <a:t>定</a:t>
            </a:r>
            <a:r>
              <a:rPr lang="zh-CN" altLang="en-US" dirty="0"/>
              <a:t>部分，然后将结果送到标准输出。用法为：</a:t>
            </a:r>
            <a:endParaRPr lang="zh-CN" altLang="en-US" dirty="0"/>
          </a:p>
          <a:p>
            <a:r>
              <a:rPr lang="zh-CN" altLang="en-US" dirty="0"/>
              <a:t> cut [options] [files]</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．文件与</a:t>
            </a:r>
            <a:r>
              <a:rPr lang="zh-CN" altLang="zh-CN" dirty="0" smtClean="0"/>
              <a:t>文件名</a:t>
            </a:r>
            <a:endParaRPr lang="zh-CN" altLang="en-US" dirty="0"/>
          </a:p>
        </p:txBody>
      </p:sp>
      <p:sp>
        <p:nvSpPr>
          <p:cNvPr id="3" name="内容占位符 2"/>
          <p:cNvSpPr>
            <a:spLocks noGrp="1"/>
          </p:cNvSpPr>
          <p:nvPr>
            <p:ph idx="1"/>
          </p:nvPr>
        </p:nvSpPr>
        <p:spPr/>
        <p:txBody>
          <a:bodyPr/>
          <a:lstStyle/>
          <a:p>
            <a:r>
              <a:rPr lang="en-US" altLang="zh-CN" sz="2800" dirty="0"/>
              <a:t>UNIX/Linux</a:t>
            </a:r>
            <a:r>
              <a:rPr lang="zh-CN" altLang="zh-CN" sz="2800" dirty="0"/>
              <a:t>的文件均为无结构的字符流</a:t>
            </a:r>
            <a:r>
              <a:rPr lang="zh-CN" altLang="zh-CN" sz="2800" dirty="0" smtClean="0"/>
              <a:t>。</a:t>
            </a:r>
            <a:endParaRPr lang="en-US" altLang="zh-CN" sz="2800" dirty="0" smtClean="0"/>
          </a:p>
          <a:p>
            <a:r>
              <a:rPr lang="zh-CN" altLang="zh-CN" sz="2800" dirty="0" smtClean="0"/>
              <a:t>文件名</a:t>
            </a:r>
            <a:r>
              <a:rPr lang="zh-CN" altLang="zh-CN" sz="2800" dirty="0"/>
              <a:t>是文件的一种标识，一般情况下，它由字母、数字、下画线和圆点组成的字符串构成</a:t>
            </a:r>
            <a:r>
              <a:rPr lang="zh-CN" altLang="zh-CN" sz="2800" dirty="0" smtClean="0"/>
              <a:t>。在</a:t>
            </a:r>
            <a:r>
              <a:rPr lang="zh-CN" altLang="zh-CN" sz="2800" dirty="0"/>
              <a:t>实际应用中应该使用具有实际意义的文件名</a:t>
            </a:r>
            <a:r>
              <a:rPr lang="zh-CN" altLang="zh-CN" sz="2800" dirty="0" smtClean="0"/>
              <a:t>。</a:t>
            </a:r>
            <a:endParaRPr lang="en-US" altLang="zh-CN" sz="2800" dirty="0" smtClean="0"/>
          </a:p>
          <a:p>
            <a:r>
              <a:rPr lang="en-US" altLang="zh-CN" sz="2800" dirty="0"/>
              <a:t>Linux</a:t>
            </a:r>
            <a:r>
              <a:rPr lang="zh-CN" altLang="zh-CN" sz="2800" dirty="0"/>
              <a:t>支持长文件名，</a:t>
            </a:r>
            <a:r>
              <a:rPr lang="zh-CN" altLang="zh-CN" sz="2800" dirty="0" smtClean="0"/>
              <a:t>但限制</a:t>
            </a:r>
            <a:r>
              <a:rPr lang="zh-CN" altLang="zh-CN" sz="2800" dirty="0"/>
              <a:t>在</a:t>
            </a:r>
            <a:r>
              <a:rPr lang="en-US" altLang="zh-CN" sz="2800" dirty="0"/>
              <a:t>255</a:t>
            </a:r>
            <a:r>
              <a:rPr lang="zh-CN" altLang="zh-CN" sz="2800" dirty="0"/>
              <a:t>个字符以内。为了便于管理和识别，用户可以把扩展名作为文件名的一部分，用圆点“</a:t>
            </a:r>
            <a:r>
              <a:rPr lang="en-US" altLang="zh-CN" sz="2800" dirty="0"/>
              <a:t>.</a:t>
            </a:r>
            <a:r>
              <a:rPr lang="zh-CN" altLang="zh-CN" sz="2800" dirty="0"/>
              <a:t>”区分文件名和扩展名</a:t>
            </a:r>
            <a:r>
              <a:rPr lang="zh-CN"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2）参数说明</a:t>
            </a:r>
            <a:endParaRPr lang="zh-CN" altLang="en-US"/>
          </a:p>
        </p:txBody>
      </p:sp>
      <p:sp>
        <p:nvSpPr>
          <p:cNvPr id="3" name="内容占位符 2"/>
          <p:cNvSpPr>
            <a:spLocks noGrp="1"/>
          </p:cNvSpPr>
          <p:nvPr>
            <p:ph idx="1"/>
          </p:nvPr>
        </p:nvSpPr>
        <p:spPr>
          <a:xfrm>
            <a:off x="827584" y="1221600"/>
            <a:ext cx="8127504" cy="3294366"/>
          </a:xfrm>
        </p:spPr>
        <p:txBody>
          <a:bodyPr/>
          <a:lstStyle/>
          <a:p>
            <a:r>
              <a:rPr lang="zh-CN" altLang="en-US" sz="2400" dirty="0"/>
              <a:t>-b List：指定字节列表；-c List：指定字符列表</a:t>
            </a:r>
            <a:endParaRPr lang="zh-CN" altLang="en-US" sz="2400" dirty="0"/>
          </a:p>
          <a:p>
            <a:r>
              <a:rPr lang="zh-CN" altLang="en-US" sz="2400" dirty="0"/>
              <a:t>-f List：指定文件中输出的域列表；</a:t>
            </a:r>
            <a:endParaRPr lang="zh-CN" altLang="en-US" sz="2400" dirty="0"/>
          </a:p>
          <a:p>
            <a:r>
              <a:rPr lang="zh-CN" altLang="en-US" sz="2400" dirty="0"/>
              <a:t>-d Sep：指定Sep作为输入文件域分隔符，默认为Tab</a:t>
            </a:r>
            <a:endParaRPr lang="zh-CN" altLang="en-US" sz="2400" dirty="0"/>
          </a:p>
          <a:p>
            <a:r>
              <a:rPr lang="zh-CN" altLang="en-US" sz="2400" dirty="0"/>
              <a:t>--output-delimiter=Sep：指定</a:t>
            </a:r>
            <a:r>
              <a:rPr lang="zh-CN" altLang="en-US" sz="2400" dirty="0" smtClean="0"/>
              <a:t>Sep为输出域</a:t>
            </a:r>
            <a:r>
              <a:rPr lang="zh-CN" altLang="en-US" sz="2400" dirty="0"/>
              <a:t>分隔符，默认</a:t>
            </a:r>
            <a:r>
              <a:rPr lang="zh-CN" altLang="en-US" sz="2400" dirty="0" smtClean="0"/>
              <a:t>无</a:t>
            </a:r>
            <a:endParaRPr lang="en-US" altLang="zh-CN" sz="2400" dirty="0" smtClean="0"/>
          </a:p>
          <a:p>
            <a:r>
              <a:rPr lang="zh-CN" altLang="en-US" sz="2400" dirty="0">
                <a:sym typeface="+mn-ea"/>
              </a:rPr>
              <a:t>-s：不输出不包含定界符的行</a:t>
            </a:r>
            <a:endParaRPr lang="zh-CN" altLang="en-US" sz="2400" dirty="0"/>
          </a:p>
          <a:p>
            <a:r>
              <a:rPr lang="zh-CN" altLang="en-US" sz="2400" dirty="0" smtClean="0"/>
              <a:t>在</a:t>
            </a:r>
            <a:r>
              <a:rPr lang="zh-CN" altLang="en-US" sz="2400" dirty="0"/>
              <a:t>使用-b、-c和-f时，列表可用以下方式指定。N：第N个；N-M：从第N</a:t>
            </a:r>
            <a:r>
              <a:rPr lang="en-US" altLang="zh-CN" sz="2400" dirty="0"/>
              <a:t>~</a:t>
            </a:r>
            <a:r>
              <a:rPr lang="zh-CN" altLang="en-US" sz="2400" dirty="0"/>
              <a:t>M个。N-：从第N个到最后。-M：第</a:t>
            </a:r>
            <a:r>
              <a:rPr lang="en-US" altLang="zh-CN" sz="2400" dirty="0"/>
              <a:t>1~</a:t>
            </a:r>
            <a:r>
              <a:rPr lang="zh-CN" altLang="en-US" sz="2400" dirty="0"/>
              <a:t>M个。N1-M1,…,Nn-Mn：多个列表。</a:t>
            </a:r>
            <a:endParaRPr lang="zh-CN" altLang="en-US" sz="2400"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3）示例</a:t>
            </a:r>
            <a:endParaRPr lang="zh-CN" altLang="en-US"/>
          </a:p>
        </p:txBody>
      </p:sp>
      <p:sp>
        <p:nvSpPr>
          <p:cNvPr id="3" name="内容占位符 2"/>
          <p:cNvSpPr>
            <a:spLocks noGrp="1"/>
          </p:cNvSpPr>
          <p:nvPr>
            <p:ph idx="1"/>
          </p:nvPr>
        </p:nvSpPr>
        <p:spPr/>
        <p:txBody>
          <a:bodyPr/>
          <a:lstStyle/>
          <a:p>
            <a:r>
              <a:rPr lang="en-US">
                <a:sym typeface="+mn-ea"/>
              </a:rPr>
              <a:t>#</a:t>
            </a:r>
            <a:r>
              <a:rPr>
                <a:sym typeface="+mn-ea"/>
              </a:rPr>
              <a:t>#显示系统中的所有用户名，指定“:”为分隔符</a:t>
            </a:r>
            <a:endParaRPr>
              <a:sym typeface="+mn-ea"/>
            </a:endParaRPr>
          </a:p>
          <a:p>
            <a:r>
              <a:rPr>
                <a:sym typeface="+mn-ea"/>
              </a:rPr>
              <a:t>$ cut -d: -f1 /etc/passwd</a:t>
            </a:r>
            <a:endParaRPr>
              <a:sym typeface="+mn-ea"/>
            </a:endParaRPr>
          </a:p>
          <a:p>
            <a:r>
              <a:rPr lang="en-US">
                <a:sym typeface="+mn-ea"/>
              </a:rPr>
              <a:t>#</a:t>
            </a:r>
            <a:r>
              <a:rPr>
                <a:sym typeface="+mn-ea"/>
              </a:rPr>
              <a:t>#显示以Tab分隔的组和组成员</a:t>
            </a:r>
            <a:endParaRPr>
              <a:sym typeface="+mn-ea"/>
            </a:endParaRPr>
          </a:p>
          <a:p>
            <a:r>
              <a:rPr>
                <a:sym typeface="+mn-ea"/>
              </a:rPr>
              <a:t>$ cut --output-delimiter=$'\t' -d: -f1,4 /etc/group</a:t>
            </a:r>
            <a:endParaRPr>
              <a:sym typeface="+mn-ea"/>
            </a:endParaRPr>
          </a:p>
          <a:p>
            <a:endParaRPr>
              <a:sym typeface="+mn-ea"/>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a:t>
            </a:r>
            <a:r>
              <a:rPr lang="zh-CN" altLang="en-US"/>
              <a:t>．连接文件的行（paste）</a:t>
            </a:r>
            <a:endParaRPr lang="zh-CN" altLang="en-US"/>
          </a:p>
        </p:txBody>
      </p:sp>
      <p:sp>
        <p:nvSpPr>
          <p:cNvPr id="3" name="内容占位符 2"/>
          <p:cNvSpPr>
            <a:spLocks noGrp="1"/>
          </p:cNvSpPr>
          <p:nvPr>
            <p:ph idx="1"/>
          </p:nvPr>
        </p:nvSpPr>
        <p:spPr/>
        <p:txBody>
          <a:bodyPr/>
          <a:lstStyle/>
          <a:p>
            <a:r>
              <a:rPr lang="zh-CN" altLang="en-US" sz="2400" dirty="0"/>
              <a:t>1）功能与用法</a:t>
            </a:r>
            <a:endParaRPr lang="zh-CN" altLang="en-US" sz="2400" dirty="0"/>
          </a:p>
          <a:p>
            <a:r>
              <a:rPr lang="zh-CN" altLang="en-US" sz="2400" dirty="0"/>
              <a:t>用于连接输入文件的行。默认情况下，paste将每个文件的行当作一栏，并用制表符水平连接它们（并行合并）。顺序连接时，可以将paste命令作为cat命令。用法：</a:t>
            </a:r>
            <a:endParaRPr lang="zh-CN" altLang="en-US" sz="2400" dirty="0"/>
          </a:p>
          <a:p>
            <a:r>
              <a:rPr lang="zh-CN" altLang="en-US" sz="2400" dirty="0"/>
              <a:t>  paste [ options ] [ files]</a:t>
            </a:r>
            <a:endParaRPr lang="zh-CN" altLang="en-US" sz="2400" dirty="0"/>
          </a:p>
          <a:p>
            <a:r>
              <a:rPr lang="zh-CN" altLang="en-US" sz="2400" dirty="0"/>
              <a:t>2）参数说明</a:t>
            </a:r>
            <a:endParaRPr lang="zh-CN" altLang="en-US" sz="2400" dirty="0"/>
          </a:p>
          <a:p>
            <a:r>
              <a:rPr lang="zh-CN" altLang="en-US" sz="2400" dirty="0"/>
              <a:t>-d Sep：指定在并行时使用Sep作为输出分隔符，默认为Tab。-s：顺序合并文件。</a:t>
            </a:r>
            <a:endParaRPr lang="zh-CN" altLang="en-US" sz="2400"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3）示例</a:t>
            </a:r>
            <a:endParaRPr lang="zh-CN" altLang="en-US"/>
          </a:p>
        </p:txBody>
      </p:sp>
      <p:sp>
        <p:nvSpPr>
          <p:cNvPr id="3" name="内容占位符 2"/>
          <p:cNvSpPr>
            <a:spLocks noGrp="1"/>
          </p:cNvSpPr>
          <p:nvPr>
            <p:ph idx="1"/>
          </p:nvPr>
        </p:nvSpPr>
        <p:spPr/>
        <p:txBody>
          <a:bodyPr/>
          <a:lstStyle/>
          <a:p>
            <a:r>
              <a:rPr lang="en-US" altLang="zh-CN" sz="2800" dirty="0"/>
              <a:t>#</a:t>
            </a:r>
            <a:r>
              <a:rPr lang="zh-CN" altLang="en-US" sz="2800" dirty="0"/>
              <a:t>#将多个文件按栏粘贴到一起</a:t>
            </a:r>
            <a:endParaRPr lang="zh-CN" altLang="en-US" sz="2800" dirty="0"/>
          </a:p>
          <a:p>
            <a:r>
              <a:rPr lang="en-US" altLang="zh-CN" sz="2800" dirty="0">
                <a:sym typeface="+mn-ea"/>
              </a:rPr>
              <a:t>$ </a:t>
            </a:r>
            <a:r>
              <a:rPr lang="zh-CN" altLang="en-US" sz="2800" dirty="0">
                <a:sym typeface="+mn-ea"/>
              </a:rPr>
              <a:t>paste file1 file2 file3</a:t>
            </a:r>
            <a:endParaRPr lang="zh-CN" altLang="en-US" sz="2800" dirty="0"/>
          </a:p>
          <a:p>
            <a:r>
              <a:rPr lang="en-US" altLang="zh-CN" sz="2800" dirty="0">
                <a:sym typeface="+mn-ea"/>
              </a:rPr>
              <a:t>#</a:t>
            </a:r>
            <a:r>
              <a:rPr lang="zh-CN" altLang="en-US" sz="2800" dirty="0">
                <a:sym typeface="+mn-ea"/>
              </a:rPr>
              <a:t>#用“@”作为栏分隔符</a:t>
            </a:r>
            <a:endParaRPr lang="zh-CN" altLang="en-US" sz="2800" dirty="0"/>
          </a:p>
          <a:p>
            <a:r>
              <a:rPr lang="en-US" altLang="zh-CN" sz="2800" dirty="0"/>
              <a:t>$ </a:t>
            </a:r>
            <a:r>
              <a:rPr lang="zh-CN" altLang="en-US" sz="2800" dirty="0"/>
              <a:t>paste -d "@" names places &gt; emailusers </a:t>
            </a:r>
            <a:endParaRPr lang="zh-CN" altLang="en-US" sz="2800" dirty="0"/>
          </a:p>
          <a:p>
            <a:r>
              <a:rPr lang="en-US" altLang="zh-CN" sz="2800" dirty="0">
                <a:sym typeface="+mn-ea"/>
              </a:rPr>
              <a:t>#</a:t>
            </a:r>
            <a:r>
              <a:rPr lang="zh-CN" altLang="en-US" sz="2800" dirty="0">
                <a:sym typeface="+mn-ea"/>
              </a:rPr>
              <a:t>#以3栏方式列当前目录</a:t>
            </a:r>
            <a:endParaRPr lang="zh-CN" altLang="en-US" sz="2800" dirty="0"/>
          </a:p>
          <a:p>
            <a:r>
              <a:rPr lang="en-US" altLang="zh-CN" sz="2800" dirty="0"/>
              <a:t>$ </a:t>
            </a:r>
            <a:r>
              <a:rPr lang="zh-CN" altLang="en-US" sz="2800" dirty="0"/>
              <a:t>ls | paste - - - </a:t>
            </a:r>
            <a:endParaRPr lang="zh-CN" altLang="en-US" sz="2800"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a:t>
            </a:r>
            <a:r>
              <a:rPr lang="zh-CN" altLang="en-US"/>
              <a:t>．连接两个文件的行（join）</a:t>
            </a:r>
            <a:endParaRPr lang="zh-CN" altLang="en-US"/>
          </a:p>
        </p:txBody>
      </p:sp>
      <p:sp>
        <p:nvSpPr>
          <p:cNvPr id="3" name="内容占位符 2"/>
          <p:cNvSpPr>
            <a:spLocks noGrp="1"/>
          </p:cNvSpPr>
          <p:nvPr>
            <p:ph idx="1"/>
          </p:nvPr>
        </p:nvSpPr>
        <p:spPr/>
        <p:txBody>
          <a:bodyPr/>
          <a:lstStyle/>
          <a:p>
            <a:r>
              <a:rPr lang="zh-CN" altLang="en-US" sz="2400" dirty="0"/>
              <a:t>1）功能与用法</a:t>
            </a:r>
            <a:endParaRPr lang="zh-CN" altLang="en-US" sz="2400" dirty="0"/>
          </a:p>
          <a:p>
            <a:r>
              <a:rPr lang="zh-CN" altLang="en-US" sz="2400" dirty="0"/>
              <a:t>用于连接两个文件的数据字段。join读取指定的文件，并根据“连续指标”连接文件中的行，将结果写到标准输出。这里的“连接指标”是指两个输入文件中具有相同值的（指定）域。被连接的文件必须为文本文件。用法为：</a:t>
            </a:r>
            <a:endParaRPr lang="zh-CN" altLang="en-US" sz="2400" dirty="0"/>
          </a:p>
          <a:p>
            <a:r>
              <a:rPr lang="zh-CN" altLang="en-US" sz="2400" dirty="0"/>
              <a:t>  join [options] file1 file2</a:t>
            </a:r>
            <a:endParaRPr lang="zh-CN" altLang="en-US" sz="2400"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2）参数说明</a:t>
            </a:r>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1"/>
          <p:cNvGraphicFramePr/>
          <p:nvPr/>
        </p:nvGraphicFramePr>
        <p:xfrm>
          <a:off x="657860" y="1390651"/>
          <a:ext cx="7948930" cy="3480441"/>
        </p:xfrm>
        <a:graphic>
          <a:graphicData uri="http://schemas.openxmlformats.org/drawingml/2006/table">
            <a:tbl>
              <a:tblPr firstRow="1" bandRow="1">
                <a:tableStyleId>{5940675A-B579-460E-94D1-54222C63F5DA}</a:tableStyleId>
              </a:tblPr>
              <a:tblGrid>
                <a:gridCol w="1960880"/>
                <a:gridCol w="5988050"/>
              </a:tblGrid>
              <a:tr h="305753">
                <a:tc>
                  <a:txBody>
                    <a:bodyPr/>
                    <a:lstStyle/>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选</a:t>
                      </a:r>
                      <a:r>
                        <a:rPr lang="zh-CN" altLang="en-US" sz="1800" b="0">
                          <a:latin typeface="Times New Roman" panose="02020603050405020304" pitchFamily="18" charset="0"/>
                          <a:cs typeface="Times New Roman" panose="02020603050405020304" pitchFamily="18" charset="0"/>
                        </a:rPr>
                        <a:t>    </a:t>
                      </a:r>
                      <a:r>
                        <a:rPr lang="zh-CN" altLang="en-US" sz="1800" b="0">
                          <a:latin typeface="宋体" panose="02010600030101010101" pitchFamily="2" charset="-122"/>
                          <a:ea typeface="宋体" panose="02010600030101010101" pitchFamily="2" charset="-122"/>
                          <a:cs typeface="宋体" panose="02010600030101010101" pitchFamily="2" charset="-122"/>
                        </a:rPr>
                        <a:t>项</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功 能 描 述</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5753">
                <a:tc>
                  <a:txBody>
                    <a:bodyPr/>
                    <a:lstStyle/>
                    <a:p>
                      <a:pPr indent="0" algn="ctr">
                        <a:buNone/>
                      </a:pPr>
                      <a:r>
                        <a:rPr lang="en-US" altLang="zh-CN" sz="1800" b="0">
                          <a:latin typeface="Times New Roman" panose="02020603050405020304" pitchFamily="18" charset="0"/>
                          <a:cs typeface="Times New Roman" panose="02020603050405020304" pitchFamily="18" charset="0"/>
                        </a:rPr>
                        <a:t>-1 &lt;filedid&gt;</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在第</a:t>
                      </a:r>
                      <a:r>
                        <a:rPr lang="en-US" altLang="zh-CN" sz="1800" b="0">
                          <a:latin typeface="Times New Roman" panose="02020603050405020304" pitchFamily="18" charset="0"/>
                          <a:cs typeface="Times New Roman" panose="02020603050405020304" pitchFamily="18" charset="0"/>
                        </a:rPr>
                        <a:t>1</a:t>
                      </a:r>
                      <a:r>
                        <a:rPr lang="zh-CN" altLang="en-US" sz="1800" b="0">
                          <a:latin typeface="宋体" panose="02010600030101010101" pitchFamily="2" charset="-122"/>
                          <a:ea typeface="宋体" panose="02010600030101010101" pitchFamily="2" charset="-122"/>
                          <a:cs typeface="宋体" panose="02010600030101010101" pitchFamily="2" charset="-122"/>
                        </a:rPr>
                        <a:t>个文件的</a:t>
                      </a:r>
                      <a:r>
                        <a:rPr lang="en-US" altLang="zh-CN" sz="1800" b="0">
                          <a:latin typeface="Times New Roman" panose="02020603050405020304" pitchFamily="18" charset="0"/>
                          <a:cs typeface="Times New Roman" panose="02020603050405020304" pitchFamily="18" charset="0"/>
                        </a:rPr>
                        <a:t>fieldid</a:t>
                      </a:r>
                      <a:r>
                        <a:rPr lang="zh-CN" altLang="en-US" sz="1800" b="0">
                          <a:latin typeface="宋体" panose="02010600030101010101" pitchFamily="2" charset="-122"/>
                          <a:ea typeface="宋体" panose="02010600030101010101" pitchFamily="2" charset="-122"/>
                          <a:cs typeface="宋体" panose="02010600030101010101" pitchFamily="2" charset="-122"/>
                        </a:rPr>
                        <a:t>域连接文件</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5753">
                <a:tc>
                  <a:txBody>
                    <a:bodyPr/>
                    <a:lstStyle/>
                    <a:p>
                      <a:pPr indent="0" algn="ctr">
                        <a:buNone/>
                      </a:pPr>
                      <a:r>
                        <a:rPr lang="en-US" altLang="zh-CN" sz="1800" b="0">
                          <a:latin typeface="Times New Roman" panose="02020603050405020304" pitchFamily="18" charset="0"/>
                          <a:cs typeface="Times New Roman" panose="02020603050405020304" pitchFamily="18" charset="0"/>
                        </a:rPr>
                        <a:t>-2 &lt;filedid&gt;</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在第</a:t>
                      </a:r>
                      <a:r>
                        <a:rPr lang="en-US" altLang="zh-CN" sz="1800" b="0">
                          <a:latin typeface="Times New Roman" panose="02020603050405020304" pitchFamily="18" charset="0"/>
                          <a:cs typeface="Times New Roman" panose="02020603050405020304" pitchFamily="18" charset="0"/>
                        </a:rPr>
                        <a:t>2</a:t>
                      </a:r>
                      <a:r>
                        <a:rPr lang="zh-CN" altLang="en-US" sz="1800" b="0">
                          <a:latin typeface="宋体" panose="02010600030101010101" pitchFamily="2" charset="-122"/>
                          <a:ea typeface="宋体" panose="02010600030101010101" pitchFamily="2" charset="-122"/>
                          <a:cs typeface="宋体" panose="02010600030101010101" pitchFamily="2" charset="-122"/>
                        </a:rPr>
                        <a:t>个文件的</a:t>
                      </a:r>
                      <a:r>
                        <a:rPr lang="en-US" altLang="zh-CN" sz="1800" b="0">
                          <a:latin typeface="Times New Roman" panose="02020603050405020304" pitchFamily="18" charset="0"/>
                          <a:cs typeface="Times New Roman" panose="02020603050405020304" pitchFamily="18" charset="0"/>
                        </a:rPr>
                        <a:t>fieldid</a:t>
                      </a:r>
                      <a:r>
                        <a:rPr lang="zh-CN" altLang="en-US" sz="1800" b="0">
                          <a:latin typeface="宋体" panose="02010600030101010101" pitchFamily="2" charset="-122"/>
                          <a:ea typeface="宋体" panose="02010600030101010101" pitchFamily="2" charset="-122"/>
                          <a:cs typeface="宋体" panose="02010600030101010101" pitchFamily="2" charset="-122"/>
                        </a:rPr>
                        <a:t>域连接文件</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1">
                <a:tc>
                  <a:txBody>
                    <a:bodyPr/>
                    <a:lstStyle/>
                    <a:p>
                      <a:pPr indent="0" algn="ctr">
                        <a:buNone/>
                      </a:pPr>
                      <a:r>
                        <a:rPr lang="en-US" altLang="zh-CN" sz="1800" b="0">
                          <a:latin typeface="Times New Roman" panose="02020603050405020304" pitchFamily="18" charset="0"/>
                          <a:cs typeface="Times New Roman" panose="02020603050405020304" pitchFamily="18" charset="0"/>
                        </a:rPr>
                        <a:t>-a #</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除显示原输出外，还显示文件</a:t>
                      </a:r>
                      <a:r>
                        <a:rPr lang="en-US" altLang="zh-CN" sz="1800" b="0">
                          <a:latin typeface="Times New Roman" panose="02020603050405020304" pitchFamily="18" charset="0"/>
                          <a:cs typeface="Times New Roman" panose="02020603050405020304" pitchFamily="18" charset="0"/>
                        </a:rPr>
                        <a:t>#</a:t>
                      </a:r>
                      <a:r>
                        <a:rPr lang="zh-CN" altLang="en-US" sz="1800" b="0">
                          <a:latin typeface="宋体" panose="02010600030101010101" pitchFamily="2" charset="-122"/>
                          <a:ea typeface="宋体" panose="02010600030101010101" pitchFamily="2" charset="-122"/>
                          <a:cs typeface="宋体" panose="02010600030101010101" pitchFamily="2" charset="-122"/>
                        </a:rPr>
                        <a:t>中无相同“连接指标”的行。</a:t>
                      </a:r>
                      <a:r>
                        <a:rPr lang="en-US" altLang="zh-CN" sz="1800" b="0">
                          <a:latin typeface="Times New Roman" panose="02020603050405020304" pitchFamily="18" charset="0"/>
                          <a:cs typeface="Times New Roman" panose="02020603050405020304" pitchFamily="18" charset="0"/>
                        </a:rPr>
                        <a:t>#</a:t>
                      </a:r>
                      <a:r>
                        <a:rPr lang="zh-CN" altLang="en-US" sz="1800" b="0">
                          <a:latin typeface="宋体" panose="02010600030101010101" pitchFamily="2" charset="-122"/>
                          <a:ea typeface="宋体" panose="02010600030101010101" pitchFamily="2" charset="-122"/>
                          <a:cs typeface="宋体" panose="02010600030101010101" pitchFamily="2" charset="-122"/>
                        </a:rPr>
                        <a:t>为</a:t>
                      </a:r>
                      <a:r>
                        <a:rPr lang="en-US" altLang="zh-CN" sz="1800" b="0">
                          <a:latin typeface="Times New Roman" panose="02020603050405020304" pitchFamily="18" charset="0"/>
                          <a:cs typeface="Times New Roman" panose="02020603050405020304" pitchFamily="18" charset="0"/>
                        </a:rPr>
                        <a:t>1</a:t>
                      </a:r>
                      <a:r>
                        <a:rPr lang="zh-CN" altLang="en-US" sz="1800" b="0">
                          <a:latin typeface="宋体" panose="02010600030101010101" pitchFamily="2" charset="-122"/>
                          <a:ea typeface="宋体" panose="02010600030101010101" pitchFamily="2" charset="-122"/>
                          <a:cs typeface="宋体" panose="02010600030101010101" pitchFamily="2" charset="-122"/>
                        </a:rPr>
                        <a:t>或</a:t>
                      </a:r>
                      <a:r>
                        <a:rPr lang="en-US" altLang="zh-CN" sz="1800" b="0">
                          <a:latin typeface="Times New Roman" panose="02020603050405020304" pitchFamily="18" charset="0"/>
                          <a:cs typeface="Times New Roman" panose="02020603050405020304" pitchFamily="18" charset="0"/>
                        </a:rPr>
                        <a:t>2</a:t>
                      </a:r>
                      <a:r>
                        <a:rPr lang="zh-CN" altLang="en-US" sz="1800" b="0">
                          <a:latin typeface="宋体" panose="02010600030101010101" pitchFamily="2" charset="-122"/>
                          <a:ea typeface="宋体" panose="02010600030101010101" pitchFamily="2" charset="-122"/>
                          <a:cs typeface="宋体" panose="02010600030101010101" pitchFamily="2" charset="-122"/>
                        </a:rPr>
                        <a:t>代表文件</a:t>
                      </a:r>
                      <a:r>
                        <a:rPr lang="en-US" altLang="zh-CN" sz="1800" b="0">
                          <a:latin typeface="Times New Roman" panose="02020603050405020304" pitchFamily="18" charset="0"/>
                          <a:cs typeface="Times New Roman" panose="02020603050405020304" pitchFamily="18" charset="0"/>
                        </a:rPr>
                        <a:t>1</a:t>
                      </a:r>
                      <a:r>
                        <a:rPr lang="zh-CN" altLang="en-US" sz="1800" b="0">
                          <a:latin typeface="宋体" panose="02010600030101010101" pitchFamily="2" charset="-122"/>
                          <a:ea typeface="宋体" panose="02010600030101010101" pitchFamily="2" charset="-122"/>
                          <a:cs typeface="宋体" panose="02010600030101010101" pitchFamily="2" charset="-122"/>
                        </a:rPr>
                        <a:t>或</a:t>
                      </a:r>
                      <a:r>
                        <a:rPr lang="en-US" altLang="zh-CN" sz="1800" b="0">
                          <a:latin typeface="Times New Roman" panose="02020603050405020304" pitchFamily="18" charset="0"/>
                          <a:cs typeface="Times New Roman" panose="02020603050405020304" pitchFamily="18" charset="0"/>
                        </a:rPr>
                        <a:t>2</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5753">
                <a:tc>
                  <a:txBody>
                    <a:bodyPr/>
                    <a:lstStyle/>
                    <a:p>
                      <a:pPr indent="0" algn="ctr">
                        <a:buNone/>
                      </a:pPr>
                      <a:r>
                        <a:rPr lang="en-US" altLang="zh-CN" sz="1800" b="0">
                          <a:latin typeface="Times New Roman" panose="02020603050405020304" pitchFamily="18" charset="0"/>
                          <a:cs typeface="Times New Roman" panose="02020603050405020304" pitchFamily="18" charset="0"/>
                        </a:rPr>
                        <a:t>-e string</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对于空的域使用</a:t>
                      </a:r>
                      <a:r>
                        <a:rPr lang="en-US" altLang="zh-CN" sz="1800" b="0">
                          <a:latin typeface="Times New Roman" panose="02020603050405020304" pitchFamily="18" charset="0"/>
                          <a:cs typeface="Times New Roman" panose="02020603050405020304" pitchFamily="18" charset="0"/>
                        </a:rPr>
                        <a:t>string</a:t>
                      </a:r>
                      <a:r>
                        <a:rPr lang="zh-CN" altLang="en-US" sz="1800" b="0">
                          <a:latin typeface="宋体" panose="02010600030101010101" pitchFamily="2" charset="-122"/>
                          <a:ea typeface="宋体" panose="02010600030101010101" pitchFamily="2" charset="-122"/>
                          <a:cs typeface="宋体" panose="02010600030101010101" pitchFamily="2" charset="-122"/>
                        </a:rPr>
                        <a:t>来填充</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5753">
                <a:tc>
                  <a:txBody>
                    <a:bodyPr/>
                    <a:lstStyle/>
                    <a:p>
                      <a:pPr indent="0" algn="ctr">
                        <a:buNone/>
                      </a:pPr>
                      <a:r>
                        <a:rPr lang="en-US" altLang="zh-CN" sz="1800" b="0">
                          <a:latin typeface="Times New Roman" panose="02020603050405020304" pitchFamily="18" charset="0"/>
                          <a:cs typeface="Times New Roman" panose="02020603050405020304" pitchFamily="18" charset="0"/>
                        </a:rPr>
                        <a:t>-i</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比较域内容时，忽略大小写差异</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1">
                <a:tc>
                  <a:txBody>
                    <a:bodyPr/>
                    <a:lstStyle/>
                    <a:p>
                      <a:pPr indent="0" algn="ctr">
                        <a:buNone/>
                      </a:pPr>
                      <a:r>
                        <a:rPr lang="en-US" altLang="zh-CN" sz="1800" b="0">
                          <a:latin typeface="Times New Roman" panose="02020603050405020304" pitchFamily="18" charset="0"/>
                          <a:cs typeface="Times New Roman" panose="02020603050405020304" pitchFamily="18" charset="0"/>
                        </a:rPr>
                        <a:t>-o&lt;fmt&gt;</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按照指定格式输出结果。</a:t>
                      </a:r>
                      <a:r>
                        <a:rPr lang="en-US" altLang="zh-CN" sz="1800" b="0">
                          <a:latin typeface="Times New Roman" panose="02020603050405020304" pitchFamily="18" charset="0"/>
                          <a:cs typeface="Times New Roman" panose="02020603050405020304" pitchFamily="18" charset="0"/>
                        </a:rPr>
                        <a:t>fmt=file:field, file:field,…</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5753">
                <a:tc>
                  <a:txBody>
                    <a:bodyPr/>
                    <a:lstStyle/>
                    <a:p>
                      <a:pPr indent="0" algn="ctr">
                        <a:buNone/>
                      </a:pPr>
                      <a:r>
                        <a:rPr lang="en-US" altLang="zh-CN" sz="1800" b="0">
                          <a:latin typeface="Times New Roman" panose="02020603050405020304" pitchFamily="18" charset="0"/>
                          <a:cs typeface="Times New Roman" panose="02020603050405020304" pitchFamily="18" charset="0"/>
                        </a:rPr>
                        <a:t>-t&lt;c&gt;</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指定</a:t>
                      </a:r>
                      <a:r>
                        <a:rPr lang="en-US" altLang="zh-CN" sz="1800" b="0">
                          <a:latin typeface="Times New Roman" panose="02020603050405020304" pitchFamily="18" charset="0"/>
                          <a:cs typeface="Times New Roman" panose="02020603050405020304" pitchFamily="18" charset="0"/>
                        </a:rPr>
                        <a:t>c</a:t>
                      </a:r>
                      <a:r>
                        <a:rPr lang="zh-CN" altLang="en-US" sz="1800" b="0">
                          <a:latin typeface="宋体" panose="02010600030101010101" pitchFamily="2" charset="-122"/>
                          <a:ea typeface="宋体" panose="02010600030101010101" pitchFamily="2" charset="-122"/>
                          <a:cs typeface="宋体" panose="02010600030101010101" pitchFamily="2" charset="-122"/>
                        </a:rPr>
                        <a:t>为域分隔符</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1">
                <a:tc>
                  <a:txBody>
                    <a:bodyPr/>
                    <a:lstStyle/>
                    <a:p>
                      <a:pPr indent="0" algn="ctr">
                        <a:buNone/>
                      </a:pPr>
                      <a:r>
                        <a:rPr lang="en-US" altLang="zh-CN" sz="1800" b="0">
                          <a:latin typeface="Times New Roman" panose="02020603050405020304" pitchFamily="18" charset="0"/>
                          <a:cs typeface="Times New Roman" panose="02020603050405020304" pitchFamily="18" charset="0"/>
                        </a:rPr>
                        <a:t>-v #</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同</a:t>
                      </a:r>
                      <a:r>
                        <a:rPr lang="en-US" altLang="zh-CN" sz="1800" b="0">
                          <a:latin typeface="Times New Roman" panose="02020603050405020304" pitchFamily="18" charset="0"/>
                          <a:cs typeface="Times New Roman" panose="02020603050405020304" pitchFamily="18" charset="0"/>
                        </a:rPr>
                        <a:t>-a</a:t>
                      </a:r>
                      <a:r>
                        <a:rPr lang="zh-CN" altLang="en-US" sz="1800" b="0">
                          <a:latin typeface="宋体" panose="02010600030101010101" pitchFamily="2" charset="-122"/>
                          <a:ea typeface="宋体" panose="02010600030101010101" pitchFamily="2" charset="-122"/>
                          <a:cs typeface="宋体" panose="02010600030101010101" pitchFamily="2" charset="-122"/>
                        </a:rPr>
                        <a:t>，但仅显示文件</a:t>
                      </a:r>
                      <a:r>
                        <a:rPr lang="en-US" altLang="zh-CN" sz="1800" b="0">
                          <a:latin typeface="Times New Roman" panose="02020603050405020304" pitchFamily="18" charset="0"/>
                          <a:cs typeface="Times New Roman" panose="02020603050405020304" pitchFamily="18" charset="0"/>
                        </a:rPr>
                        <a:t>#</a:t>
                      </a:r>
                      <a:r>
                        <a:rPr lang="zh-CN" altLang="en-US" sz="1800" b="0">
                          <a:latin typeface="宋体" panose="02010600030101010101" pitchFamily="2" charset="-122"/>
                          <a:ea typeface="宋体" panose="02010600030101010101" pitchFamily="2" charset="-122"/>
                          <a:cs typeface="宋体" panose="02010600030101010101" pitchFamily="2" charset="-122"/>
                        </a:rPr>
                        <a:t>中无相同“连接指标”的行</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3）示例</a:t>
            </a:r>
            <a:endParaRPr lang="zh-CN" altLang="en-US"/>
          </a:p>
        </p:txBody>
      </p:sp>
      <p:sp>
        <p:nvSpPr>
          <p:cNvPr id="3" name="内容占位符 2"/>
          <p:cNvSpPr>
            <a:spLocks noGrp="1"/>
          </p:cNvSpPr>
          <p:nvPr>
            <p:ph idx="1"/>
          </p:nvPr>
        </p:nvSpPr>
        <p:spPr/>
        <p:txBody>
          <a:bodyPr/>
          <a:lstStyle/>
          <a:p>
            <a:r>
              <a:rPr lang="zh-CN" altLang="en-US" sz="2400" dirty="0"/>
              <a:t>##在默认域（第1文件的第1域）上连接文件</a:t>
            </a:r>
            <a:endParaRPr lang="zh-CN" altLang="en-US" sz="2400" dirty="0"/>
          </a:p>
          <a:p>
            <a:r>
              <a:rPr lang="en-US" altLang="zh-CN" sz="2400" dirty="0"/>
              <a:t>$ </a:t>
            </a:r>
            <a:r>
              <a:rPr lang="zh-CN" altLang="en-US" sz="2400" dirty="0"/>
              <a:t>join -t: /etc/passwd /etc/group</a:t>
            </a:r>
            <a:endParaRPr lang="zh-CN" altLang="en-US" sz="2400" dirty="0"/>
          </a:p>
          <a:p>
            <a:r>
              <a:rPr lang="zh-CN" altLang="en-US" sz="2400" dirty="0"/>
              <a:t>##在默认域上连接文件，空域用字符串“---”代替</a:t>
            </a:r>
            <a:endParaRPr lang="zh-CN" altLang="en-US" sz="2400" dirty="0"/>
          </a:p>
          <a:p>
            <a:r>
              <a:rPr lang="en-US" altLang="zh-CN" sz="2400" dirty="0"/>
              <a:t>$ </a:t>
            </a:r>
            <a:r>
              <a:rPr lang="zh-CN" altLang="en-US" sz="2400" dirty="0"/>
              <a:t>join -e"---" -t":" /etc/passwd /etc/group</a:t>
            </a:r>
            <a:endParaRPr lang="zh-CN" altLang="en-US" sz="2400" dirty="0"/>
          </a:p>
          <a:p>
            <a:r>
              <a:rPr lang="zh-CN" altLang="en-US" sz="2400" dirty="0"/>
              <a:t>##连接文件并按指定格式输出（输出第1文件的第1,3,4域和第2文件的第4域）</a:t>
            </a:r>
            <a:endParaRPr lang="zh-CN" altLang="en-US" sz="2400" dirty="0"/>
          </a:p>
          <a:p>
            <a:r>
              <a:rPr lang="zh-CN" altLang="en-US" sz="2400" dirty="0"/>
              <a:t>#join -t: -e--- -o1.1,1.3,1.4,2.4 /etc/passwd /etc/group</a:t>
            </a:r>
            <a:endParaRPr lang="zh-CN" altLang="en-US" sz="2400"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a:t>
            </a:r>
            <a:r>
              <a:rPr lang="zh-CN" altLang="zh-CN" dirty="0"/>
              <a:t>．文件的格式输出（</a:t>
            </a:r>
            <a:r>
              <a:rPr lang="en-US" altLang="zh-CN" dirty="0" err="1"/>
              <a:t>pr</a:t>
            </a:r>
            <a:r>
              <a:rPr lang="zh-CN" altLang="zh-CN" dirty="0"/>
              <a:t>）</a:t>
            </a:r>
            <a:endParaRPr lang="zh-CN" altLang="zh-CN" dirty="0"/>
          </a:p>
        </p:txBody>
      </p:sp>
      <p:sp>
        <p:nvSpPr>
          <p:cNvPr id="3" name="内容占位符 2"/>
          <p:cNvSpPr>
            <a:spLocks noGrp="1"/>
          </p:cNvSpPr>
          <p:nvPr>
            <p:ph idx="1"/>
          </p:nvPr>
        </p:nvSpPr>
        <p:spPr/>
        <p:txBody>
          <a:bodyPr/>
          <a:lstStyle/>
          <a:p>
            <a:r>
              <a:rPr lang="en-US" altLang="zh-CN" sz="2400" dirty="0"/>
              <a:t>1</a:t>
            </a:r>
            <a:r>
              <a:rPr lang="zh-CN" altLang="zh-CN" sz="2400" dirty="0"/>
              <a:t>）功能及用法</a:t>
            </a:r>
            <a:endParaRPr lang="zh-CN" altLang="zh-CN" sz="2400" dirty="0"/>
          </a:p>
          <a:p>
            <a:r>
              <a:rPr lang="en-US" altLang="zh-CN" sz="2400" dirty="0" err="1" smtClean="0"/>
              <a:t>pr</a:t>
            </a:r>
            <a:r>
              <a:rPr lang="zh-CN" altLang="zh-CN" sz="2400" dirty="0" smtClean="0"/>
              <a:t>用于</a:t>
            </a:r>
            <a:r>
              <a:rPr lang="zh-CN" altLang="zh-CN" sz="2400" dirty="0"/>
              <a:t>对文本文件进行加工并按指定格式输出。</a:t>
            </a:r>
            <a:r>
              <a:rPr lang="en-US" altLang="zh-CN" sz="2400" dirty="0" err="1"/>
              <a:t>pr</a:t>
            </a:r>
            <a:r>
              <a:rPr lang="zh-CN" altLang="zh-CN" sz="2400" dirty="0"/>
              <a:t>可对文本文件按分页、分栏要求进行加工，若不指定输入和输出文件，则使用标准</a:t>
            </a:r>
            <a:r>
              <a:rPr lang="en-US" altLang="zh-CN" sz="2400" dirty="0"/>
              <a:t>I/O</a:t>
            </a:r>
            <a:r>
              <a:rPr lang="zh-CN" altLang="zh-CN" sz="2400" dirty="0"/>
              <a:t>。在</a:t>
            </a:r>
            <a:r>
              <a:rPr lang="en-US" altLang="zh-CN" sz="2400" dirty="0" err="1"/>
              <a:t>pr</a:t>
            </a:r>
            <a:r>
              <a:rPr lang="zh-CN" altLang="zh-CN" sz="2400" dirty="0"/>
              <a:t>的默认输出中，页面长度为标准的</a:t>
            </a:r>
            <a:r>
              <a:rPr lang="en-US" altLang="zh-CN" sz="2400" dirty="0"/>
              <a:t>66</a:t>
            </a:r>
            <a:r>
              <a:rPr lang="zh-CN" altLang="zh-CN" sz="2400" dirty="0"/>
              <a:t>行，每页都有包括</a:t>
            </a:r>
            <a:r>
              <a:rPr lang="en-US" altLang="zh-CN" sz="2400" dirty="0"/>
              <a:t>56</a:t>
            </a:r>
            <a:r>
              <a:rPr lang="zh-CN" altLang="zh-CN" sz="2400" dirty="0"/>
              <a:t>行的正文，前、后各保留</a:t>
            </a:r>
            <a:r>
              <a:rPr lang="en-US" altLang="zh-CN" sz="2400" dirty="0"/>
              <a:t>5</a:t>
            </a:r>
            <a:r>
              <a:rPr lang="zh-CN" altLang="zh-CN" sz="2400" dirty="0"/>
              <a:t>行作为页眉和页脚。在页眉中有包含打印日期、时间、文件名和页码的标题。用户可能通过命令行参数来控制</a:t>
            </a:r>
            <a:r>
              <a:rPr lang="en-US" altLang="zh-CN" sz="2400" dirty="0" err="1"/>
              <a:t>pr</a:t>
            </a:r>
            <a:r>
              <a:rPr lang="zh-CN" altLang="zh-CN" sz="2400" dirty="0"/>
              <a:t>的行为</a:t>
            </a:r>
            <a:r>
              <a:rPr lang="zh-CN" altLang="zh-CN" sz="2400" dirty="0" smtClean="0"/>
              <a:t>。</a:t>
            </a:r>
            <a:r>
              <a:rPr lang="en-US" altLang="zh-CN" sz="2400" dirty="0" err="1"/>
              <a:t>pr</a:t>
            </a:r>
            <a:r>
              <a:rPr lang="zh-CN" altLang="zh-CN" sz="2400" dirty="0" smtClean="0"/>
              <a:t>用法</a:t>
            </a:r>
            <a:r>
              <a:rPr lang="zh-CN" altLang="zh-CN" sz="2400" dirty="0"/>
              <a:t>为</a:t>
            </a:r>
            <a:r>
              <a:rPr lang="zh-CN" altLang="zh-CN" sz="2400" dirty="0" smtClean="0"/>
              <a:t>：</a:t>
            </a:r>
            <a:r>
              <a:rPr lang="en-US" altLang="zh-CN" sz="2400" dirty="0"/>
              <a:t> </a:t>
            </a:r>
            <a:endParaRPr lang="zh-CN" altLang="zh-CN" sz="2400" dirty="0"/>
          </a:p>
          <a:p>
            <a:r>
              <a:rPr lang="en-US" altLang="zh-CN" sz="2400" dirty="0" err="1"/>
              <a:t>pr</a:t>
            </a:r>
            <a:r>
              <a:rPr lang="en-US" altLang="zh-CN" sz="2400" dirty="0"/>
              <a:t> [ options ] </a:t>
            </a:r>
            <a:r>
              <a:rPr lang="en-US" altLang="zh-CN" sz="2400" dirty="0" smtClean="0"/>
              <a:t>files</a:t>
            </a:r>
            <a:endParaRPr lang="zh-CN" altLang="zh-CN" sz="2400"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err="1" smtClean="0"/>
              <a:t>pr</a:t>
            </a:r>
            <a:r>
              <a:rPr lang="zh-CN" altLang="zh-CN" dirty="0"/>
              <a:t>命令的部分参数</a:t>
            </a:r>
            <a:endParaRPr lang="zh-CN" altLang="en-US" dirty="0"/>
          </a:p>
        </p:txBody>
      </p:sp>
      <p:graphicFrame>
        <p:nvGraphicFramePr>
          <p:cNvPr id="4" name="内容占位符 3"/>
          <p:cNvGraphicFramePr>
            <a:graphicFrameLocks noGrp="1"/>
          </p:cNvGraphicFramePr>
          <p:nvPr>
            <p:ph idx="1"/>
            <p:custDataLst>
              <p:tags r:id="rId1"/>
            </p:custDataLst>
          </p:nvPr>
        </p:nvGraphicFramePr>
        <p:xfrm>
          <a:off x="611560" y="1329613"/>
          <a:ext cx="7704856" cy="3656129"/>
        </p:xfrm>
        <a:graphic>
          <a:graphicData uri="http://schemas.openxmlformats.org/drawingml/2006/table">
            <a:tbl>
              <a:tblPr firstRow="1" firstCol="1" bandRow="1"/>
              <a:tblGrid>
                <a:gridCol w="1368152"/>
                <a:gridCol w="6336704"/>
              </a:tblGrid>
              <a:tr h="228600">
                <a:tc>
                  <a:txBody>
                    <a:bodyPr/>
                    <a:lstStyle/>
                    <a:p>
                      <a:pPr indent="0" algn="ctr">
                        <a:lnSpc>
                          <a:spcPct val="100000"/>
                        </a:lnSpc>
                        <a:spcAft>
                          <a:spcPts val="0"/>
                        </a:spcAft>
                      </a:pPr>
                      <a:r>
                        <a:rPr lang="zh-CN" sz="1600" kern="100">
                          <a:effectLst/>
                          <a:latin typeface="Times New Roman" panose="02020603050405020304"/>
                          <a:ea typeface="宋体" panose="02010600030101010101" pitchFamily="2" charset="-122"/>
                        </a:rPr>
                        <a:t>选</a:t>
                      </a:r>
                      <a:r>
                        <a:rPr lang="en-US" sz="1600" kern="100">
                          <a:effectLst/>
                          <a:latin typeface="Times New Roman" panose="02020603050405020304"/>
                          <a:ea typeface="宋体" panose="02010600030101010101" pitchFamily="2" charset="-122"/>
                        </a:rPr>
                        <a:t>    </a:t>
                      </a:r>
                      <a:r>
                        <a:rPr lang="zh-CN" sz="1600" kern="100">
                          <a:effectLst/>
                          <a:latin typeface="Times New Roman" panose="02020603050405020304"/>
                          <a:ea typeface="宋体" panose="02010600030101010101" pitchFamily="2" charset="-122"/>
                        </a:rPr>
                        <a:t>项</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600" kern="100">
                          <a:effectLst/>
                          <a:latin typeface="Times New Roman" panose="02020603050405020304"/>
                          <a:ea typeface="宋体" panose="02010600030101010101" pitchFamily="2" charset="-122"/>
                        </a:rPr>
                        <a:t>功 能 描 述</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indent="0" algn="ctr">
                        <a:lnSpc>
                          <a:spcPct val="100000"/>
                        </a:lnSpc>
                        <a:spcAft>
                          <a:spcPts val="0"/>
                        </a:spcAft>
                      </a:pPr>
                      <a:r>
                        <a:rPr lang="en-US" sz="1600" kern="100">
                          <a:effectLst/>
                          <a:latin typeface="Times New Roman" panose="02020603050405020304"/>
                          <a:ea typeface="宋体" panose="02010600030101010101" pitchFamily="2" charset="-122"/>
                        </a:rPr>
                        <a:t>-#</a:t>
                      </a:r>
                      <a:endParaRPr lang="en-US"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600" kern="100">
                          <a:effectLst/>
                          <a:latin typeface="Times New Roman" panose="02020603050405020304"/>
                          <a:ea typeface="宋体" panose="02010600030101010101" pitchFamily="2" charset="-122"/>
                        </a:rPr>
                        <a:t>指定分栏数。</a:t>
                      </a:r>
                      <a:r>
                        <a:rPr lang="en-US" sz="1600" kern="100">
                          <a:effectLst/>
                          <a:latin typeface="Times New Roman" panose="02020603050405020304"/>
                          <a:ea typeface="宋体" panose="02010600030101010101" pitchFamily="2" charset="-122"/>
                        </a:rPr>
                        <a:t>#</a:t>
                      </a:r>
                      <a:r>
                        <a:rPr lang="zh-CN" sz="1600" kern="100">
                          <a:effectLst/>
                          <a:latin typeface="Times New Roman" panose="02020603050405020304"/>
                          <a:ea typeface="宋体" panose="02010600030101010101" pitchFamily="2" charset="-122"/>
                        </a:rPr>
                        <a:t>为数字，默认为</a:t>
                      </a:r>
                      <a:r>
                        <a:rPr lang="en-US" sz="1600" kern="100">
                          <a:effectLst/>
                          <a:latin typeface="Times New Roman" panose="02020603050405020304"/>
                          <a:ea typeface="宋体" panose="02010600030101010101" pitchFamily="2" charset="-122"/>
                        </a:rPr>
                        <a:t>1</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877">
                <a:tc>
                  <a:txBody>
                    <a:bodyPr/>
                    <a:lstStyle/>
                    <a:p>
                      <a:pPr indent="0" algn="ctr">
                        <a:lnSpc>
                          <a:spcPct val="100000"/>
                        </a:lnSpc>
                        <a:spcAft>
                          <a:spcPts val="0"/>
                        </a:spcAft>
                      </a:pPr>
                      <a:r>
                        <a:rPr lang="en-US" sz="1600" kern="100">
                          <a:effectLst/>
                          <a:latin typeface="Times New Roman" panose="02020603050405020304"/>
                          <a:ea typeface="宋体" panose="02010600030101010101" pitchFamily="2" charset="-122"/>
                        </a:rPr>
                        <a:t>-a</a:t>
                      </a:r>
                      <a:endParaRPr lang="en-US"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600" kern="100" dirty="0">
                          <a:effectLst/>
                          <a:latin typeface="Times New Roman" panose="02020603050405020304"/>
                          <a:ea typeface="宋体" panose="02010600030101010101" pitchFamily="2" charset="-122"/>
                        </a:rPr>
                        <a:t>分栏时使用交叉方式（即按先后顺序交叉分</a:t>
                      </a:r>
                      <a:r>
                        <a:rPr lang="zh-CN" sz="1600" kern="100" dirty="0" smtClean="0">
                          <a:effectLst/>
                          <a:latin typeface="Times New Roman" panose="02020603050405020304"/>
                          <a:ea typeface="宋体" panose="02010600030101010101" pitchFamily="2" charset="-122"/>
                        </a:rPr>
                        <a:t>栏）</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indent="0" algn="ctr">
                        <a:lnSpc>
                          <a:spcPct val="100000"/>
                        </a:lnSpc>
                        <a:spcAft>
                          <a:spcPts val="0"/>
                        </a:spcAft>
                      </a:pPr>
                      <a:r>
                        <a:rPr lang="en-US" sz="1600" kern="100" dirty="0">
                          <a:effectLst/>
                          <a:latin typeface="Times New Roman" panose="02020603050405020304"/>
                          <a:ea typeface="宋体" panose="02010600030101010101" pitchFamily="2" charset="-122"/>
                        </a:rPr>
                        <a:t>-F/-f</a:t>
                      </a:r>
                      <a:endParaRPr lang="en-US"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600" kern="100">
                          <a:effectLst/>
                          <a:latin typeface="Times New Roman" panose="02020603050405020304"/>
                          <a:ea typeface="宋体" panose="02010600030101010101" pitchFamily="2" charset="-122"/>
                        </a:rPr>
                        <a:t>使用</a:t>
                      </a:r>
                      <a:r>
                        <a:rPr lang="en-US" sz="1600" kern="100">
                          <a:effectLst/>
                          <a:latin typeface="Times New Roman" panose="02020603050405020304"/>
                          <a:ea typeface="宋体" panose="02010600030101010101" pitchFamily="2" charset="-122"/>
                        </a:rPr>
                        <a:t>^L</a:t>
                      </a:r>
                      <a:r>
                        <a:rPr lang="zh-CN" sz="1600" kern="100">
                          <a:effectLst/>
                          <a:latin typeface="Times New Roman" panose="02020603050405020304"/>
                          <a:ea typeface="宋体" panose="02010600030101010101" pitchFamily="2" charset="-122"/>
                        </a:rPr>
                        <a:t>换页，而不以填充空行方式</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indent="0" algn="ctr">
                        <a:lnSpc>
                          <a:spcPct val="100000"/>
                        </a:lnSpc>
                        <a:spcAft>
                          <a:spcPts val="0"/>
                        </a:spcAft>
                      </a:pPr>
                      <a:r>
                        <a:rPr lang="en-US" sz="1600" kern="100">
                          <a:effectLst/>
                          <a:latin typeface="Times New Roman" panose="02020603050405020304"/>
                          <a:ea typeface="宋体" panose="02010600030101010101" pitchFamily="2" charset="-122"/>
                        </a:rPr>
                        <a:t>-h string</a:t>
                      </a:r>
                      <a:endParaRPr lang="en-US"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600" kern="100">
                          <a:effectLst/>
                          <a:latin typeface="Times New Roman" panose="02020603050405020304"/>
                          <a:ea typeface="宋体" panose="02010600030101010101" pitchFamily="2" charset="-122"/>
                        </a:rPr>
                        <a:t>使用指定的头字符串</a:t>
                      </a:r>
                      <a:r>
                        <a:rPr lang="en-US" sz="1600" kern="100">
                          <a:effectLst/>
                          <a:latin typeface="Times New Roman" panose="02020603050405020304"/>
                          <a:ea typeface="宋体" panose="02010600030101010101" pitchFamily="2" charset="-122"/>
                        </a:rPr>
                        <a:t>string</a:t>
                      </a:r>
                      <a:r>
                        <a:rPr lang="zh-CN" sz="1600" kern="100">
                          <a:effectLst/>
                          <a:latin typeface="Times New Roman" panose="02020603050405020304"/>
                          <a:ea typeface="宋体" panose="02010600030101010101" pitchFamily="2" charset="-122"/>
                        </a:rPr>
                        <a:t>作为页眉，而非默认方式</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indent="0" algn="ctr">
                        <a:lnSpc>
                          <a:spcPct val="100000"/>
                        </a:lnSpc>
                        <a:spcAft>
                          <a:spcPts val="0"/>
                        </a:spcAft>
                      </a:pPr>
                      <a:r>
                        <a:rPr lang="en-US" sz="1600" kern="100">
                          <a:effectLst/>
                          <a:latin typeface="Times New Roman" panose="02020603050405020304"/>
                          <a:ea typeface="宋体" panose="02010600030101010101" pitchFamily="2" charset="-122"/>
                        </a:rPr>
                        <a:t>-J</a:t>
                      </a:r>
                      <a:endParaRPr lang="en-US"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600" kern="100" dirty="0">
                          <a:effectLst/>
                          <a:latin typeface="Times New Roman" panose="02020603050405020304"/>
                          <a:ea typeface="宋体" panose="02010600030101010101" pitchFamily="2" charset="-122"/>
                        </a:rPr>
                        <a:t>取消固定列宽，将各栏合并为一长整行</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indent="0" algn="ctr">
                        <a:lnSpc>
                          <a:spcPct val="100000"/>
                        </a:lnSpc>
                        <a:spcAft>
                          <a:spcPts val="0"/>
                        </a:spcAft>
                      </a:pPr>
                      <a:r>
                        <a:rPr lang="en-US" sz="1600" kern="100">
                          <a:effectLst/>
                          <a:latin typeface="Times New Roman" panose="02020603050405020304"/>
                          <a:ea typeface="宋体" panose="02010600030101010101" pitchFamily="2" charset="-122"/>
                        </a:rPr>
                        <a:t>-l #</a:t>
                      </a:r>
                      <a:endParaRPr lang="en-US"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600" kern="100">
                          <a:effectLst/>
                          <a:latin typeface="Times New Roman" panose="02020603050405020304"/>
                          <a:ea typeface="宋体" panose="02010600030101010101" pitchFamily="2" charset="-122"/>
                        </a:rPr>
                        <a:t>指定页长为</a:t>
                      </a:r>
                      <a:r>
                        <a:rPr lang="en-US" sz="1600" kern="100">
                          <a:effectLst/>
                          <a:latin typeface="Times New Roman" panose="02020603050405020304"/>
                          <a:ea typeface="宋体" panose="02010600030101010101" pitchFamily="2" charset="-122"/>
                        </a:rPr>
                        <a:t>#</a:t>
                      </a:r>
                      <a:r>
                        <a:rPr lang="zh-CN" sz="1600" kern="100">
                          <a:effectLst/>
                          <a:latin typeface="Times New Roman" panose="02020603050405020304"/>
                          <a:ea typeface="宋体" panose="02010600030101010101" pitchFamily="2" charset="-122"/>
                        </a:rPr>
                        <a:t>行（默认为</a:t>
                      </a:r>
                      <a:r>
                        <a:rPr lang="en-US" sz="1600" kern="100">
                          <a:effectLst/>
                          <a:latin typeface="Times New Roman" panose="02020603050405020304"/>
                          <a:ea typeface="宋体" panose="02010600030101010101" pitchFamily="2" charset="-122"/>
                        </a:rPr>
                        <a:t>66</a:t>
                      </a:r>
                      <a:r>
                        <a:rPr lang="zh-CN" sz="1600" kern="100">
                          <a:effectLst/>
                          <a:latin typeface="Times New Roman" panose="02020603050405020304"/>
                          <a:ea typeface="宋体" panose="02010600030101010101" pitchFamily="2" charset="-122"/>
                        </a:rPr>
                        <a:t>行）</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indent="0" algn="ctr">
                        <a:lnSpc>
                          <a:spcPct val="100000"/>
                        </a:lnSpc>
                        <a:spcAft>
                          <a:spcPts val="0"/>
                        </a:spcAft>
                      </a:pPr>
                      <a:r>
                        <a:rPr lang="en-US" sz="1600" kern="100">
                          <a:effectLst/>
                          <a:latin typeface="Times New Roman" panose="02020603050405020304"/>
                          <a:ea typeface="宋体" panose="02010600030101010101" pitchFamily="2" charset="-122"/>
                        </a:rPr>
                        <a:t>-m</a:t>
                      </a:r>
                      <a:endParaRPr lang="en-US"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600" kern="100">
                          <a:effectLst/>
                          <a:latin typeface="Times New Roman" panose="02020603050405020304"/>
                          <a:ea typeface="宋体" panose="02010600030101010101" pitchFamily="2" charset="-122"/>
                        </a:rPr>
                        <a:t>合并文件。多个文件并列输出，每个占一栏</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indent="0" algn="ctr">
                        <a:lnSpc>
                          <a:spcPct val="100000"/>
                        </a:lnSpc>
                        <a:spcAft>
                          <a:spcPts val="0"/>
                        </a:spcAft>
                      </a:pPr>
                      <a:r>
                        <a:rPr lang="en-US" sz="1600" kern="100">
                          <a:effectLst/>
                          <a:latin typeface="Times New Roman" panose="02020603050405020304"/>
                          <a:ea typeface="宋体" panose="02010600030101010101" pitchFamily="2" charset="-122"/>
                        </a:rPr>
                        <a:t>-n</a:t>
                      </a:r>
                      <a:endParaRPr lang="en-US"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600" kern="100" dirty="0">
                          <a:effectLst/>
                          <a:latin typeface="Times New Roman" panose="02020603050405020304"/>
                          <a:ea typeface="宋体" panose="02010600030101010101" pitchFamily="2" charset="-122"/>
                        </a:rPr>
                        <a:t>在行前输出行号</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452">
                <a:tc>
                  <a:txBody>
                    <a:bodyPr/>
                    <a:lstStyle/>
                    <a:p>
                      <a:pPr indent="0" algn="ctr">
                        <a:lnSpc>
                          <a:spcPct val="100000"/>
                        </a:lnSpc>
                        <a:spcAft>
                          <a:spcPts val="0"/>
                        </a:spcAft>
                      </a:pPr>
                      <a:r>
                        <a:rPr lang="en-US" sz="1600" kern="100" dirty="0">
                          <a:effectLst/>
                          <a:latin typeface="Times New Roman" panose="02020603050405020304"/>
                          <a:ea typeface="宋体" panose="02010600030101010101" pitchFamily="2" charset="-122"/>
                        </a:rPr>
                        <a:t>-SSTRING</a:t>
                      </a:r>
                      <a:endParaRPr lang="en-US"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600" kern="100" dirty="0">
                          <a:effectLst/>
                          <a:latin typeface="Times New Roman" panose="02020603050405020304"/>
                          <a:ea typeface="宋体" panose="02010600030101010101" pitchFamily="2" charset="-122"/>
                        </a:rPr>
                        <a:t>指定分栏字符串</a:t>
                      </a:r>
                      <a:r>
                        <a:rPr lang="en-US" sz="1600" kern="100" dirty="0">
                          <a:effectLst/>
                          <a:latin typeface="Times New Roman" panose="02020603050405020304"/>
                          <a:ea typeface="宋体" panose="02010600030101010101" pitchFamily="2" charset="-122"/>
                        </a:rPr>
                        <a:t>STRING</a:t>
                      </a:r>
                      <a:r>
                        <a:rPr lang="zh-CN" sz="1600" kern="100" dirty="0">
                          <a:effectLst/>
                          <a:latin typeface="Times New Roman" panose="02020603050405020304"/>
                          <a:ea typeface="宋体" panose="02010600030101010101" pitchFamily="2" charset="-122"/>
                        </a:rPr>
                        <a:t>。若不指定时默认为</a:t>
                      </a:r>
                      <a:r>
                        <a:rPr lang="en-US" sz="1600" kern="100" dirty="0">
                          <a:effectLst/>
                          <a:latin typeface="Times New Roman" panose="02020603050405020304"/>
                          <a:ea typeface="宋体" panose="02010600030101010101" pitchFamily="2" charset="-122"/>
                        </a:rPr>
                        <a:t>Tab</a:t>
                      </a:r>
                      <a:r>
                        <a:rPr lang="zh-CN" sz="1600" kern="100" dirty="0">
                          <a:effectLst/>
                          <a:latin typeface="Times New Roman" panose="02020603050405020304"/>
                          <a:ea typeface="宋体" panose="02010600030101010101" pitchFamily="2" charset="-122"/>
                        </a:rPr>
                        <a:t>，</a:t>
                      </a:r>
                      <a:r>
                        <a:rPr lang="en-US" sz="1600" kern="100" dirty="0">
                          <a:effectLst/>
                          <a:latin typeface="Times New Roman" panose="02020603050405020304"/>
                          <a:ea typeface="宋体" panose="02010600030101010101" pitchFamily="2" charset="-122"/>
                        </a:rPr>
                        <a:t>-J</a:t>
                      </a:r>
                      <a:r>
                        <a:rPr lang="zh-CN" sz="1600" kern="100" dirty="0">
                          <a:effectLst/>
                          <a:latin typeface="Times New Roman" panose="02020603050405020304"/>
                          <a:ea typeface="宋体" panose="02010600030101010101" pitchFamily="2" charset="-122"/>
                        </a:rPr>
                        <a:t>时为一个空格</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indent="0" algn="ctr">
                        <a:lnSpc>
                          <a:spcPct val="100000"/>
                        </a:lnSpc>
                        <a:spcAft>
                          <a:spcPts val="0"/>
                        </a:spcAft>
                      </a:pPr>
                      <a:r>
                        <a:rPr lang="en-US" sz="1600" kern="100">
                          <a:effectLst/>
                          <a:latin typeface="Times New Roman" panose="02020603050405020304"/>
                          <a:ea typeface="宋体" panose="02010600030101010101" pitchFamily="2" charset="-122"/>
                        </a:rPr>
                        <a:t>-t</a:t>
                      </a:r>
                      <a:endParaRPr lang="en-US"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600" kern="100">
                          <a:effectLst/>
                          <a:latin typeface="Times New Roman" panose="02020603050405020304"/>
                          <a:ea typeface="宋体" panose="02010600030101010101" pitchFamily="2" charset="-122"/>
                        </a:rPr>
                        <a:t>取消页眉和页脚</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indent="0" algn="ctr">
                        <a:lnSpc>
                          <a:spcPct val="100000"/>
                        </a:lnSpc>
                        <a:spcAft>
                          <a:spcPts val="0"/>
                        </a:spcAft>
                      </a:pPr>
                      <a:r>
                        <a:rPr lang="en-US" sz="1600" kern="100">
                          <a:effectLst/>
                          <a:latin typeface="Times New Roman" panose="02020603050405020304"/>
                          <a:ea typeface="宋体" panose="02010600030101010101" pitchFamily="2" charset="-122"/>
                        </a:rPr>
                        <a:t>-w #</a:t>
                      </a:r>
                      <a:endParaRPr lang="en-US"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600" kern="100">
                          <a:effectLst/>
                          <a:latin typeface="Times New Roman" panose="02020603050405020304"/>
                          <a:ea typeface="宋体" panose="02010600030101010101" pitchFamily="2" charset="-122"/>
                        </a:rPr>
                        <a:t>指定页宽为</a:t>
                      </a:r>
                      <a:r>
                        <a:rPr lang="en-US" sz="1600" kern="100">
                          <a:effectLst/>
                          <a:latin typeface="Times New Roman" panose="02020603050405020304"/>
                          <a:ea typeface="宋体" panose="02010600030101010101" pitchFamily="2" charset="-122"/>
                        </a:rPr>
                        <a:t>#</a:t>
                      </a:r>
                      <a:r>
                        <a:rPr lang="zh-CN" sz="1600" kern="100">
                          <a:effectLst/>
                          <a:latin typeface="Times New Roman" panose="02020603050405020304"/>
                          <a:ea typeface="宋体" panose="02010600030101010101" pitchFamily="2" charset="-122"/>
                        </a:rPr>
                        <a:t>个字符，用于多栏输出</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indent="0" algn="ctr">
                        <a:lnSpc>
                          <a:spcPct val="100000"/>
                        </a:lnSpc>
                        <a:spcAft>
                          <a:spcPts val="0"/>
                        </a:spcAft>
                      </a:pPr>
                      <a:r>
                        <a:rPr lang="en-US" sz="1600" kern="100">
                          <a:effectLst/>
                          <a:latin typeface="Times New Roman" panose="02020603050405020304"/>
                          <a:ea typeface="宋体" panose="02010600030101010101" pitchFamily="2" charset="-122"/>
                        </a:rPr>
                        <a:t>-W #</a:t>
                      </a:r>
                      <a:endParaRPr lang="en-US" sz="16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600" kern="100" dirty="0">
                          <a:effectLst/>
                          <a:latin typeface="Times New Roman" panose="02020603050405020304"/>
                          <a:ea typeface="宋体" panose="02010600030101010101" pitchFamily="2" charset="-122"/>
                        </a:rPr>
                        <a:t>指定页宽为</a:t>
                      </a:r>
                      <a:r>
                        <a:rPr lang="en-US" sz="1600" kern="100" dirty="0">
                          <a:effectLst/>
                          <a:latin typeface="Times New Roman" panose="02020603050405020304"/>
                          <a:ea typeface="宋体" panose="02010600030101010101" pitchFamily="2" charset="-122"/>
                        </a:rPr>
                        <a:t>#</a:t>
                      </a:r>
                      <a:r>
                        <a:rPr lang="zh-CN" sz="1600" kern="100" dirty="0">
                          <a:effectLst/>
                          <a:latin typeface="Times New Roman" panose="02020603050405020304"/>
                          <a:ea typeface="宋体" panose="02010600030101010101" pitchFamily="2" charset="-122"/>
                        </a:rPr>
                        <a:t>，除非与</a:t>
                      </a:r>
                      <a:r>
                        <a:rPr lang="en-US" sz="1600" kern="100" dirty="0">
                          <a:effectLst/>
                          <a:latin typeface="Times New Roman" panose="02020603050405020304"/>
                          <a:ea typeface="宋体" panose="02010600030101010101" pitchFamily="2" charset="-122"/>
                        </a:rPr>
                        <a:t>-J</a:t>
                      </a:r>
                      <a:r>
                        <a:rPr lang="zh-CN" sz="1600" kern="100" dirty="0">
                          <a:effectLst/>
                          <a:latin typeface="Times New Roman" panose="02020603050405020304"/>
                          <a:ea typeface="宋体" panose="02010600030101010101" pitchFamily="2" charset="-122"/>
                        </a:rPr>
                        <a:t>配合使用，否则超宽部分被截掉</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zh-CN" altLang="zh-CN" dirty="0" smtClean="0"/>
              <a:t>示例</a:t>
            </a:r>
            <a:endParaRPr lang="zh-CN" altLang="en-US" dirty="0"/>
          </a:p>
        </p:txBody>
      </p:sp>
      <p:sp>
        <p:nvSpPr>
          <p:cNvPr id="3" name="内容占位符 2"/>
          <p:cNvSpPr>
            <a:spLocks noGrp="1"/>
          </p:cNvSpPr>
          <p:nvPr>
            <p:ph idx="1"/>
          </p:nvPr>
        </p:nvSpPr>
        <p:spPr/>
        <p:txBody>
          <a:bodyPr/>
          <a:lstStyle/>
          <a:p>
            <a:pPr eaLnBrk="1" latinLnBrk="0" hangingPunct="1">
              <a:lnSpc>
                <a:spcPct val="150000"/>
              </a:lnSpc>
              <a:spcBef>
                <a:spcPts val="0"/>
              </a:spcBef>
            </a:pPr>
            <a:r>
              <a:rPr altLang="zh-CN" sz="2400"/>
              <a:t>$ pr -n prog.c 	#给C程序prog.c添加行号后输出</a:t>
            </a:r>
            <a:endParaRPr altLang="zh-CN" sz="2400"/>
          </a:p>
          <a:p>
            <a:pPr eaLnBrk="1" latinLnBrk="0" hangingPunct="1">
              <a:lnSpc>
                <a:spcPct val="150000"/>
              </a:lnSpc>
              <a:spcBef>
                <a:spcPts val="0"/>
              </a:spcBef>
            </a:pPr>
            <a:r>
              <a:rPr altLang="zh-CN" sz="2400"/>
              <a:t>$ pr -2 mytxt.txt 	#以对分方式分2栏输出文件mytxt.txt</a:t>
            </a:r>
            <a:endParaRPr altLang="zh-CN" sz="2400"/>
          </a:p>
          <a:p>
            <a:pPr eaLnBrk="1" latinLnBrk="0" hangingPunct="1">
              <a:lnSpc>
                <a:spcPct val="150000"/>
              </a:lnSpc>
              <a:spcBef>
                <a:spcPts val="0"/>
              </a:spcBef>
            </a:pPr>
            <a:r>
              <a:rPr altLang="zh-CN" sz="2400"/>
              <a:t>$ ls /dev | pr -a -3 #以交叉方式分3栏显示/dev中的内容</a:t>
            </a:r>
            <a:endParaRPr altLang="zh-CN" sz="2400"/>
          </a:p>
          <a:p>
            <a:pPr eaLnBrk="1" latinLnBrk="0" hangingPunct="1">
              <a:lnSpc>
                <a:spcPct val="150000"/>
              </a:lnSpc>
              <a:spcBef>
                <a:spcPts val="0"/>
              </a:spcBef>
            </a:pPr>
            <a:r>
              <a:rPr altLang="zh-CN" sz="2400"/>
              <a:t>$ pr -n -f prog.c &gt; x #给C程序prog.c添加行号且以\f(^L)分页后存放到x</a:t>
            </a:r>
            <a:endParaRPr altLang="zh-CN"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．文件类型</a:t>
            </a:r>
            <a:endParaRPr lang="zh-CN" altLang="en-US" dirty="0"/>
          </a:p>
        </p:txBody>
      </p:sp>
      <p:sp>
        <p:nvSpPr>
          <p:cNvPr id="3" name="内容占位符 2"/>
          <p:cNvSpPr>
            <a:spLocks noGrp="1"/>
          </p:cNvSpPr>
          <p:nvPr>
            <p:ph idx="1"/>
          </p:nvPr>
        </p:nvSpPr>
        <p:spPr/>
        <p:txBody>
          <a:bodyPr/>
          <a:lstStyle/>
          <a:p>
            <a:r>
              <a:rPr lang="en-US" altLang="zh-CN" dirty="0"/>
              <a:t>UNIX/Linux</a:t>
            </a:r>
            <a:r>
              <a:rPr lang="zh-CN" altLang="zh-CN" dirty="0"/>
              <a:t>系统中有三种基本的文件类型</a:t>
            </a:r>
            <a:r>
              <a:rPr lang="zh-CN" altLang="zh-CN" dirty="0" smtClean="0"/>
              <a:t>：</a:t>
            </a:r>
            <a:endParaRPr lang="en-US" altLang="zh-CN" dirty="0" smtClean="0"/>
          </a:p>
          <a:p>
            <a:r>
              <a:rPr lang="zh-CN" altLang="zh-CN" dirty="0" smtClean="0"/>
              <a:t>普通文件</a:t>
            </a:r>
            <a:endParaRPr lang="en-US" altLang="zh-CN" dirty="0" smtClean="0"/>
          </a:p>
          <a:p>
            <a:r>
              <a:rPr lang="zh-CN" altLang="zh-CN" dirty="0" smtClean="0"/>
              <a:t>目录文件</a:t>
            </a:r>
            <a:endParaRPr lang="en-US" altLang="zh-CN" dirty="0" smtClean="0"/>
          </a:p>
          <a:p>
            <a:r>
              <a:rPr lang="zh-CN" altLang="zh-CN" dirty="0" smtClean="0"/>
              <a:t>设备文件</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9．其它文本编辑命令（gedit或nano）</a:t>
            </a:r>
            <a:endParaRPr lang="zh-CN" altLang="en-US" sz="3600"/>
          </a:p>
        </p:txBody>
      </p:sp>
      <p:sp>
        <p:nvSpPr>
          <p:cNvPr id="3" name="内容占位符 2"/>
          <p:cNvSpPr>
            <a:spLocks noGrp="1"/>
          </p:cNvSpPr>
          <p:nvPr>
            <p:ph idx="1"/>
          </p:nvPr>
        </p:nvSpPr>
        <p:spPr/>
        <p:txBody>
          <a:bodyPr/>
          <a:p>
            <a:r>
              <a:rPr lang="zh-CN" altLang="en-US" sz="2800"/>
              <a:t>1）gedit</a:t>
            </a:r>
            <a:endParaRPr lang="zh-CN" altLang="en-US" sz="2800"/>
          </a:p>
          <a:p>
            <a:r>
              <a:rPr lang="zh-CN" altLang="en-US" sz="2800"/>
              <a:t>gedit是似于Win记事本notepad的简单文本文件编辑器，使用方法类似于Wind记事本。可以从菜单中选择“Text Editor”或从CLI界面执行命令gedit它启动它。从</a:t>
            </a:r>
            <a:r>
              <a:rPr lang="en-US" altLang="zh-CN" sz="2800"/>
              <a:t>CLI</a:t>
            </a:r>
            <a:r>
              <a:rPr lang="zh-CN" altLang="en-US" sz="2800"/>
              <a:t>启动的方法如下：</a:t>
            </a:r>
            <a:endParaRPr lang="zh-CN" altLang="en-US" sz="2800"/>
          </a:p>
          <a:p>
            <a:r>
              <a:rPr lang="zh-CN" altLang="en-US" sz="2800"/>
              <a:t>$ gedit </a:t>
            </a:r>
            <a:r>
              <a:rPr lang="en-US" altLang="zh-CN" sz="2800"/>
              <a:t>[</a:t>
            </a:r>
            <a:r>
              <a:rPr lang="zh-CN" altLang="en-US" sz="2800"/>
              <a:t>file</a:t>
            </a:r>
            <a:r>
              <a:rPr lang="en-US" altLang="zh-CN" sz="2800"/>
              <a:t>]</a:t>
            </a:r>
            <a:endParaRPr lang="en-US" altLang="zh-CN" sz="280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2）nano</a:t>
            </a:r>
            <a:endParaRPr lang="zh-CN" altLang="en-US"/>
          </a:p>
        </p:txBody>
      </p:sp>
      <p:sp>
        <p:nvSpPr>
          <p:cNvPr id="3" name="内容占位符 2"/>
          <p:cNvSpPr>
            <a:spLocks noGrp="1"/>
          </p:cNvSpPr>
          <p:nvPr>
            <p:ph idx="1"/>
          </p:nvPr>
        </p:nvSpPr>
        <p:spPr/>
        <p:txBody>
          <a:bodyPr/>
          <a:p>
            <a:r>
              <a:rPr lang="zh-CN" altLang="en-US" sz="2800"/>
              <a:t>nano启动方法为：</a:t>
            </a:r>
            <a:endParaRPr lang="zh-CN" altLang="en-US" sz="2800"/>
          </a:p>
          <a:p>
            <a:r>
              <a:rPr lang="zh-CN" altLang="en-US" sz="2800"/>
              <a:t>$ nano [options] [[+line[,col]] file]...</a:t>
            </a:r>
            <a:endParaRPr lang="zh-CN" altLang="en-US" sz="2800"/>
          </a:p>
          <a:p>
            <a:r>
              <a:rPr lang="zh-CN" altLang="en-US" sz="2800"/>
              <a:t>选项+line[,col]可以让nano启动后，将光标定位到被编辑文件的第line行[第col列]。</a:t>
            </a:r>
            <a:endParaRPr lang="zh-CN" altLang="en-US" sz="2800"/>
          </a:p>
          <a:p>
            <a:r>
              <a:rPr lang="zh-CN" altLang="en-US" sz="2800">
                <a:sym typeface="+mn-ea"/>
              </a:rPr>
              <a:t>nano的简单性比不上gedit，功能上比不了vi，且在功能键（比如，^C、^\和^Z）的设置和使用上也不太符合Unix/Linux的常规。</a:t>
            </a:r>
            <a:endParaRPr lang="zh-CN" altLang="en-US" sz="280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3.2.5  文件或目录比较命令</a:t>
            </a:r>
            <a:endParaRPr lang="zh-CN" altLang="en-US"/>
          </a:p>
        </p:txBody>
      </p:sp>
      <p:sp>
        <p:nvSpPr>
          <p:cNvPr id="3" name="内容占位符 2"/>
          <p:cNvSpPr>
            <a:spLocks noGrp="1"/>
          </p:cNvSpPr>
          <p:nvPr>
            <p:ph idx="1"/>
          </p:nvPr>
        </p:nvSpPr>
        <p:spPr/>
        <p:txBody>
          <a:bodyPr/>
          <a:lstStyle/>
          <a:p>
            <a:pPr eaLnBrk="1" latinLnBrk="0" hangingPunct="1">
              <a:lnSpc>
                <a:spcPct val="150000"/>
              </a:lnSpc>
              <a:spcBef>
                <a:spcPts val="0"/>
              </a:spcBef>
            </a:pPr>
            <a:r>
              <a:rPr lang="zh-CN" altLang="en-US" sz="2800" dirty="0">
                <a:solidFill>
                  <a:schemeClr val="tx1"/>
                </a:solidFill>
              </a:rPr>
              <a:t>1．比较两个文件的内容（cmp）</a:t>
            </a:r>
            <a:endParaRPr lang="zh-CN" altLang="en-US" sz="2800" dirty="0">
              <a:solidFill>
                <a:schemeClr val="tx1"/>
              </a:solidFill>
            </a:endParaRPr>
          </a:p>
          <a:p>
            <a:pPr eaLnBrk="1" latinLnBrk="0" hangingPunct="1">
              <a:lnSpc>
                <a:spcPct val="150000"/>
              </a:lnSpc>
              <a:spcBef>
                <a:spcPts val="0"/>
              </a:spcBef>
            </a:pPr>
            <a:r>
              <a:rPr lang="zh-CN" altLang="en-US" sz="2800" dirty="0">
                <a:solidFill>
                  <a:schemeClr val="tx1"/>
                </a:solidFill>
              </a:rPr>
              <a:t>2．比较文件的差异（diff）</a:t>
            </a:r>
            <a:endParaRPr lang="zh-CN" altLang="en-US" sz="2800" dirty="0">
              <a:solidFill>
                <a:schemeClr val="tx1"/>
              </a:solidFill>
            </a:endParaRPr>
          </a:p>
          <a:p>
            <a:pPr eaLnBrk="1" latinLnBrk="0" hangingPunct="1">
              <a:lnSpc>
                <a:spcPct val="150000"/>
              </a:lnSpc>
              <a:spcBef>
                <a:spcPts val="0"/>
              </a:spcBef>
            </a:pPr>
            <a:r>
              <a:rPr lang="zh-CN" altLang="en-US" sz="2800" dirty="0">
                <a:solidFill>
                  <a:schemeClr val="tx1"/>
                </a:solidFill>
              </a:rPr>
              <a:t>3．逐行比较两个文件已经排序的文件（comm）</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1．比较两个文件的内容（cmp）</a:t>
            </a:r>
            <a:endParaRPr lang="zh-CN" altLang="en-US"/>
          </a:p>
        </p:txBody>
      </p:sp>
      <p:sp>
        <p:nvSpPr>
          <p:cNvPr id="3" name="内容占位符 2"/>
          <p:cNvSpPr>
            <a:spLocks noGrp="1"/>
          </p:cNvSpPr>
          <p:nvPr>
            <p:ph idx="1"/>
          </p:nvPr>
        </p:nvSpPr>
        <p:spPr/>
        <p:txBody>
          <a:bodyPr/>
          <a:lstStyle/>
          <a:p>
            <a:r>
              <a:rPr lang="zh-CN" altLang="en-US" sz="2400" dirty="0"/>
              <a:t>1）功能与用法</a:t>
            </a:r>
            <a:endParaRPr lang="zh-CN" altLang="en-US" sz="2400" dirty="0"/>
          </a:p>
          <a:p>
            <a:r>
              <a:rPr lang="zh-CN" altLang="en-US" sz="2400" dirty="0"/>
              <a:t>用于比较两个文件是否有差异。默认情况下，若发现有差异则标示出第一个不同的字符和行号后退出。</a:t>
            </a:r>
            <a:r>
              <a:rPr lang="zh-CN" altLang="en-US" sz="2400" dirty="0" smtClean="0"/>
              <a:t>用法：</a:t>
            </a:r>
            <a:endParaRPr lang="zh-CN" altLang="en-US" sz="2400" dirty="0"/>
          </a:p>
          <a:p>
            <a:r>
              <a:rPr lang="zh-CN" altLang="en-US" sz="2400" dirty="0"/>
              <a:t>cmp [ -l ] [ -s ] file1 file2 [ skip1 [ skip2 ]]</a:t>
            </a:r>
            <a:endParaRPr lang="zh-CN" altLang="en-US" sz="2400" dirty="0"/>
          </a:p>
          <a:p>
            <a:r>
              <a:rPr lang="zh-CN" altLang="en-US" sz="2400" dirty="0"/>
              <a:t>2）参数说明</a:t>
            </a:r>
            <a:endParaRPr lang="zh-CN" altLang="en-US" sz="2400" dirty="0"/>
          </a:p>
          <a:p>
            <a:r>
              <a:rPr lang="zh-CN" altLang="en-US" sz="2400" dirty="0"/>
              <a:t>-l：显示出所有不同的位置和差异</a:t>
            </a:r>
            <a:endParaRPr lang="zh-CN" altLang="en-US" sz="2400" dirty="0"/>
          </a:p>
          <a:p>
            <a:r>
              <a:rPr lang="zh-CN" altLang="en-US" sz="2400" dirty="0"/>
              <a:t>-s：只返回退出码。0</a:t>
            </a:r>
            <a:r>
              <a:rPr lang="en-US" altLang="zh-CN" sz="2400" dirty="0"/>
              <a:t>-</a:t>
            </a:r>
            <a:r>
              <a:rPr lang="zh-CN" altLang="en-US" sz="2400" dirty="0"/>
              <a:t>相同；1</a:t>
            </a:r>
            <a:r>
              <a:rPr lang="en-US" altLang="zh-CN" sz="2400" dirty="0"/>
              <a:t>-</a:t>
            </a:r>
            <a:r>
              <a:rPr lang="zh-CN" altLang="en-US" sz="2400" dirty="0"/>
              <a:t>不同；&gt;1：错误</a:t>
            </a:r>
            <a:endParaRPr lang="zh-CN" altLang="en-US" sz="2400" dirty="0"/>
          </a:p>
          <a:p>
            <a:r>
              <a:rPr lang="zh-CN" altLang="en-US" sz="2400" dirty="0"/>
              <a:t>skip1,skip2：分别为file1和file2开始位置</a:t>
            </a:r>
            <a:endParaRPr lang="zh-CN" altLang="en-US" sz="2400"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3）示例及说明</a:t>
            </a:r>
            <a:endParaRPr lang="zh-CN" altLang="en-US"/>
          </a:p>
        </p:txBody>
      </p:sp>
      <p:sp>
        <p:nvSpPr>
          <p:cNvPr id="3" name="内容占位符 2"/>
          <p:cNvSpPr>
            <a:spLocks noGrp="1"/>
          </p:cNvSpPr>
          <p:nvPr>
            <p:ph idx="1"/>
          </p:nvPr>
        </p:nvSpPr>
        <p:spPr/>
        <p:txBody>
          <a:bodyPr/>
          <a:lstStyle/>
          <a:p>
            <a:r>
              <a:rPr lang="en-US" sz="2800" dirty="0">
                <a:sym typeface="+mn-ea"/>
              </a:rPr>
              <a:t>#</a:t>
            </a:r>
            <a:r>
              <a:rPr sz="2800" dirty="0">
                <a:sym typeface="+mn-ea"/>
              </a:rPr>
              <a:t>#确定两个文件是否相同</a:t>
            </a:r>
            <a:endParaRPr sz="2800" dirty="0"/>
          </a:p>
          <a:p>
            <a:r>
              <a:rPr sz="2800" dirty="0"/>
              <a:t>$ cmp prog.o.bak prog.o</a:t>
            </a:r>
            <a:endParaRPr sz="2800" dirty="0"/>
          </a:p>
          <a:p>
            <a:r>
              <a:rPr lang="en-US" sz="2800" dirty="0">
                <a:sym typeface="+mn-ea"/>
              </a:rPr>
              <a:t>#</a:t>
            </a:r>
            <a:r>
              <a:rPr sz="2800" dirty="0">
                <a:sym typeface="+mn-ea"/>
              </a:rPr>
              <a:t>#显示两个文件的所有不同字节对</a:t>
            </a:r>
            <a:endParaRPr sz="2800" dirty="0"/>
          </a:p>
          <a:p>
            <a:r>
              <a:rPr sz="2800" dirty="0"/>
              <a:t>$ cmp -l prog.o.bak prog.o</a:t>
            </a:r>
            <a:endParaRPr sz="2800" dirty="0"/>
          </a:p>
          <a:p>
            <a:r>
              <a:rPr sz="2800" dirty="0">
                <a:sym typeface="+mn-ea"/>
              </a:rPr>
              <a:t>#</a:t>
            </a:r>
            <a:r>
              <a:rPr lang="en-US" sz="2800" dirty="0">
                <a:sym typeface="+mn-ea"/>
              </a:rPr>
              <a:t>#</a:t>
            </a:r>
            <a:r>
              <a:rPr sz="2800" dirty="0">
                <a:sym typeface="+mn-ea"/>
              </a:rPr>
              <a:t>比较文件，而不输出信息，可使用其返回值</a:t>
            </a:r>
            <a:endParaRPr sz="2800" dirty="0"/>
          </a:p>
          <a:p>
            <a:r>
              <a:rPr sz="2800" dirty="0"/>
              <a:t>$ cmp -s prog.c.bak prog.c</a:t>
            </a:r>
            <a:endParaRPr sz="2800" dirty="0"/>
          </a:p>
          <a:p>
            <a:endParaRPr sz="2800"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2．比较文件的差异（diff）</a:t>
            </a:r>
            <a:endParaRPr lang="zh-CN" altLang="en-US"/>
          </a:p>
        </p:txBody>
      </p:sp>
      <p:sp>
        <p:nvSpPr>
          <p:cNvPr id="3" name="内容占位符 2"/>
          <p:cNvSpPr>
            <a:spLocks noGrp="1"/>
          </p:cNvSpPr>
          <p:nvPr>
            <p:ph idx="1"/>
          </p:nvPr>
        </p:nvSpPr>
        <p:spPr/>
        <p:txBody>
          <a:bodyPr/>
          <a:lstStyle/>
          <a:p>
            <a:r>
              <a:rPr lang="zh-CN" altLang="en-US" sz="2400" dirty="0"/>
              <a:t>1）功能与用法</a:t>
            </a:r>
            <a:endParaRPr lang="zh-CN" altLang="en-US" sz="2400" dirty="0"/>
          </a:p>
          <a:p>
            <a:r>
              <a:rPr lang="zh-CN" altLang="en-US" sz="2400" dirty="0"/>
              <a:t>用于比较文本文件，且仅当输入为文本文件时才有效，也可用于比较目录。用法为：</a:t>
            </a:r>
            <a:endParaRPr lang="zh-CN" altLang="en-US" sz="2400" dirty="0"/>
          </a:p>
          <a:p>
            <a:r>
              <a:rPr lang="zh-CN" altLang="en-US" sz="2400" dirty="0"/>
              <a:t>diff [options] file1 file2</a:t>
            </a:r>
            <a:endParaRPr lang="zh-CN" altLang="en-US" sz="2400" dirty="0"/>
          </a:p>
          <a:p>
            <a:r>
              <a:rPr lang="zh-CN" altLang="en-US" sz="2400" dirty="0"/>
              <a:t>若file1为目录，而file2不是，则将目录中的与file2同名的文件与file2比较，反之亦然。</a:t>
            </a:r>
            <a:endParaRPr lang="zh-CN" altLang="en-US" sz="2400" dirty="0"/>
          </a:p>
          <a:p>
            <a:r>
              <a:rPr lang="zh-CN" altLang="en-US" sz="2400" dirty="0"/>
              <a:t>当file1和file2都是目录时，比较其中相应文件的内容。若使用-r选项，则做递归处理。</a:t>
            </a:r>
            <a:endParaRPr lang="zh-CN" altLang="en-US" sz="2400"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2）参数说明</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827405" y="1383030"/>
          <a:ext cx="7482205" cy="3180080"/>
        </p:xfrm>
        <a:graphic>
          <a:graphicData uri="http://schemas.openxmlformats.org/drawingml/2006/table">
            <a:tbl>
              <a:tblPr firstRow="1" bandRow="1">
                <a:tableStyleId>{5940675A-B579-460E-94D1-54222C63F5DA}</a:tableStyleId>
              </a:tblPr>
              <a:tblGrid>
                <a:gridCol w="1588135"/>
                <a:gridCol w="5894070"/>
              </a:tblGrid>
              <a:tr h="324485">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选</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项</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功</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能</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描</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260">
                <a:tc>
                  <a:txBody>
                    <a:bodyPr/>
                    <a:p>
                      <a:pPr indent="0" algn="ctr">
                        <a:buNone/>
                      </a:pPr>
                      <a:r>
                        <a:rPr lang="en-US" sz="2000" b="0">
                          <a:latin typeface="Times New Roman" panose="02020603050405020304" pitchFamily="18" charset="0"/>
                          <a:cs typeface="Times New Roman" panose="02020603050405020304" pitchFamily="18" charset="0"/>
                        </a:rPr>
                        <a: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指定要显示</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行的文本</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12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-a</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强制</a:t>
                      </a:r>
                      <a:r>
                        <a:rPr lang="en-US" sz="2000" b="0">
                          <a:latin typeface="Times New Roman" panose="02020603050405020304" pitchFamily="18" charset="0"/>
                          <a:cs typeface="Times New Roman" panose="02020603050405020304" pitchFamily="18" charset="0"/>
                        </a:rPr>
                        <a:t>diff</a:t>
                      </a:r>
                      <a:r>
                        <a:rPr lang="en-US" sz="2000" b="0">
                          <a:latin typeface="宋体" panose="02010600030101010101" pitchFamily="2" charset="-122"/>
                          <a:ea typeface="宋体" panose="02010600030101010101" pitchFamily="2" charset="-122"/>
                          <a:cs typeface="宋体" panose="02010600030101010101" pitchFamily="2" charset="-122"/>
                        </a:rPr>
                        <a:t>比较二进制文件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2000" b="0">
                          <a:latin typeface="Times New Roman" panose="02020603050405020304" pitchFamily="18" charset="0"/>
                          <a:cs typeface="Times New Roman" panose="02020603050405020304" pitchFamily="18" charset="0"/>
                        </a:rPr>
                        <a:t>-b</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忽略空格字符的不同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850">
                <a:tc>
                  <a:txBody>
                    <a:bodyPr/>
                    <a:p>
                      <a:pPr indent="0" algn="ctr">
                        <a:buNone/>
                      </a:pPr>
                      <a:r>
                        <a:rPr lang="en-US" sz="2000" b="0">
                          <a:latin typeface="Times New Roman" panose="02020603050405020304" pitchFamily="18" charset="0"/>
                          <a:cs typeface="Times New Roman" panose="02020603050405020304" pitchFamily="18" charset="0"/>
                        </a:rPr>
                        <a:t>-B</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不检查空白行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353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-i</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忽略大小写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-q</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仅显示有无差异，不显示详细信息</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895">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-r</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比较子目录中的文件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2000" b="0">
                          <a:latin typeface="Times New Roman" panose="02020603050405020304" pitchFamily="18" charset="0"/>
                          <a:cs typeface="Times New Roman" panose="02020603050405020304" pitchFamily="18" charset="0"/>
                        </a:rPr>
                        <a:t>-s</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报告相同的文件，否则不提示</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-y</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输出采用两文件并列输出方式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3）示例</a:t>
            </a:r>
            <a:endParaRPr lang="zh-CN" altLang="en-US"/>
          </a:p>
        </p:txBody>
      </p:sp>
      <p:sp>
        <p:nvSpPr>
          <p:cNvPr id="3" name="内容占位符 2"/>
          <p:cNvSpPr>
            <a:spLocks noGrp="1"/>
          </p:cNvSpPr>
          <p:nvPr>
            <p:ph idx="1"/>
          </p:nvPr>
        </p:nvSpPr>
        <p:spPr/>
        <p:txBody>
          <a:bodyPr/>
          <a:lstStyle/>
          <a:p>
            <a:r>
              <a:rPr lang="en-US" altLang="zh-CN"/>
              <a:t>$ </a:t>
            </a:r>
            <a:r>
              <a:rPr lang="zh-CN" altLang="en-US"/>
              <a:t>diff chap1.back chap1 #比较文件chap1.bak和chap1</a:t>
            </a:r>
            <a:endParaRPr lang="zh-CN" altLang="en-US"/>
          </a:p>
          <a:p>
            <a:r>
              <a:rPr lang="en-US" altLang="zh-CN"/>
              <a:t>$</a:t>
            </a:r>
            <a:r>
              <a:rPr lang="zh-CN" altLang="zh-CN"/>
              <a:t> </a:t>
            </a:r>
            <a:r>
              <a:rPr lang="zh-CN" altLang="en-US"/>
              <a:t>diff -w myp.c.bak myp.c #比较两个文件，但是忽略空格字符个数的区别</a:t>
            </a:r>
            <a:endParaRPr lang="zh-CN" altLang="en-US"/>
          </a:p>
          <a:p>
            <a:r>
              <a:rPr lang="en-US" altLang="zh-CN"/>
              <a:t>$ </a:t>
            </a:r>
            <a:r>
              <a:rPr lang="zh-CN" altLang="en-US"/>
              <a:t>diff -r dir1 dir2	#递归比较dir1，dir2</a:t>
            </a:r>
            <a:endParaRPr lang="zh-CN" alt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03498"/>
            <a:ext cx="8640960" cy="864097"/>
          </a:xfrm>
        </p:spPr>
        <p:txBody>
          <a:bodyPr/>
          <a:lstStyle/>
          <a:p>
            <a:r>
              <a:rPr lang="zh-CN" altLang="en-US" sz="3600" dirty="0"/>
              <a:t>3．逐行比较两个文件</a:t>
            </a:r>
            <a:r>
              <a:rPr lang="zh-CN" altLang="en-US" sz="3600" dirty="0" smtClean="0"/>
              <a:t>已排序文件</a:t>
            </a:r>
            <a:r>
              <a:rPr lang="zh-CN" altLang="en-US" sz="3600" dirty="0"/>
              <a:t>（comm）</a:t>
            </a:r>
            <a:endParaRPr lang="zh-CN" altLang="en-US" sz="3600" dirty="0"/>
          </a:p>
        </p:txBody>
      </p:sp>
      <p:sp>
        <p:nvSpPr>
          <p:cNvPr id="3" name="内容占位符 2"/>
          <p:cNvSpPr>
            <a:spLocks noGrp="1"/>
          </p:cNvSpPr>
          <p:nvPr>
            <p:ph idx="1"/>
          </p:nvPr>
        </p:nvSpPr>
        <p:spPr/>
        <p:txBody>
          <a:bodyPr/>
          <a:lstStyle/>
          <a:p>
            <a:r>
              <a:rPr lang="zh-CN" altLang="en-US" sz="2400" dirty="0"/>
              <a:t>比较两个已排序文件并显示</a:t>
            </a:r>
            <a:r>
              <a:rPr lang="zh-CN" altLang="en-US" sz="2400" dirty="0">
                <a:sym typeface="+mn-ea"/>
              </a:rPr>
              <a:t>结果</a:t>
            </a:r>
            <a:r>
              <a:rPr lang="zh-CN" altLang="en-US" sz="2400" dirty="0"/>
              <a:t>。用法为：</a:t>
            </a:r>
            <a:endParaRPr lang="zh-CN" altLang="en-US" sz="2400" dirty="0"/>
          </a:p>
          <a:p>
            <a:r>
              <a:rPr lang="zh-CN" altLang="en-US" sz="2400" dirty="0"/>
              <a:t>comm [-123] file1 file2</a:t>
            </a:r>
            <a:endParaRPr lang="zh-CN" altLang="en-US" sz="2400" dirty="0"/>
          </a:p>
          <a:p>
            <a:r>
              <a:rPr lang="zh-CN" altLang="en-US" sz="2400" dirty="0"/>
              <a:t>默认情况下，输出包含3栏：第1栏为file1中的不同行，第2栏为file2中的不同行，第3栏为两个文件相同的行。</a:t>
            </a:r>
            <a:endParaRPr lang="zh-CN" altLang="en-US" sz="2400" dirty="0"/>
          </a:p>
          <a:p>
            <a:r>
              <a:rPr lang="zh-CN" altLang="en-US" sz="2400" dirty="0"/>
              <a:t>选项说明：</a:t>
            </a:r>
            <a:endParaRPr lang="zh-CN" altLang="en-US" sz="2400" dirty="0"/>
          </a:p>
          <a:p>
            <a:pPr lvl="1"/>
            <a:r>
              <a:rPr lang="zh-CN" altLang="en-US" sz="2400" dirty="0"/>
              <a:t>-1：禁止输出第</a:t>
            </a:r>
            <a:r>
              <a:rPr lang="en-US" altLang="zh-CN" sz="2400" dirty="0"/>
              <a:t>1</a:t>
            </a:r>
            <a:r>
              <a:rPr lang="zh-CN" altLang="en-US" sz="2400" dirty="0"/>
              <a:t>栏；</a:t>
            </a:r>
            <a:endParaRPr lang="zh-CN" altLang="en-US" sz="2400" dirty="0"/>
          </a:p>
          <a:p>
            <a:pPr lvl="1"/>
            <a:r>
              <a:rPr lang="zh-CN" altLang="en-US" sz="2400" dirty="0"/>
              <a:t>-2：禁止输出第</a:t>
            </a:r>
            <a:r>
              <a:rPr lang="en-US" altLang="zh-CN" sz="2400" dirty="0"/>
              <a:t>2</a:t>
            </a:r>
            <a:r>
              <a:rPr lang="zh-CN" altLang="en-US" sz="2400" dirty="0"/>
              <a:t>栏</a:t>
            </a:r>
            <a:endParaRPr lang="zh-CN" altLang="en-US" sz="2400" dirty="0"/>
          </a:p>
          <a:p>
            <a:pPr lvl="1"/>
            <a:r>
              <a:rPr lang="zh-CN" altLang="en-US" sz="2400" dirty="0"/>
              <a:t>-3：禁止输出第</a:t>
            </a:r>
            <a:r>
              <a:rPr lang="en-US" altLang="zh-CN" sz="2400" dirty="0"/>
              <a:t>3</a:t>
            </a:r>
            <a:r>
              <a:rPr lang="zh-CN" altLang="en-US" sz="2400" dirty="0"/>
              <a:t>栏</a:t>
            </a:r>
            <a:endParaRPr lang="zh-CN" altLang="en-US" sz="24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comm</a:t>
            </a:r>
            <a:r>
              <a:rPr lang="zh-CN" altLang="en-US">
                <a:sym typeface="+mn-ea"/>
              </a:rPr>
              <a:t>示例</a:t>
            </a:r>
            <a:endParaRPr lang="zh-CN" altLang="en-US"/>
          </a:p>
        </p:txBody>
      </p:sp>
      <p:sp>
        <p:nvSpPr>
          <p:cNvPr id="3" name="内容占位符 2"/>
          <p:cNvSpPr>
            <a:spLocks noGrp="1"/>
          </p:cNvSpPr>
          <p:nvPr>
            <p:ph idx="1"/>
          </p:nvPr>
        </p:nvSpPr>
        <p:spPr/>
        <p:txBody>
          <a:bodyPr/>
          <a:lstStyle/>
          <a:p>
            <a:r>
              <a:rPr lang="zh-CN" altLang="en-US" sz="2800">
                <a:sym typeface="+mn-ea"/>
              </a:rPr>
              <a:t>#</a:t>
            </a:r>
            <a:r>
              <a:rPr lang="en-US" altLang="zh-CN" sz="2800">
                <a:sym typeface="+mn-ea"/>
              </a:rPr>
              <a:t>#</a:t>
            </a:r>
            <a:r>
              <a:rPr lang="zh-CN" altLang="en-US" sz="2800">
                <a:sym typeface="+mn-ea"/>
              </a:rPr>
              <a:t>显示两个文件中相同的行</a:t>
            </a:r>
            <a:endParaRPr lang="zh-CN" altLang="en-US" sz="2800"/>
          </a:p>
          <a:p>
            <a:r>
              <a:rPr lang="zh-CN" altLang="en-US" sz="2800"/>
              <a:t>$ comm -12 file1 file2</a:t>
            </a:r>
            <a:endParaRPr lang="zh-CN" altLang="en-US" sz="2800"/>
          </a:p>
          <a:p>
            <a:r>
              <a:rPr lang="zh-CN" altLang="en-US" sz="2800">
                <a:sym typeface="+mn-ea"/>
              </a:rPr>
              <a:t>#</a:t>
            </a:r>
            <a:r>
              <a:rPr lang="en-US" altLang="zh-CN" sz="2800">
                <a:sym typeface="+mn-ea"/>
              </a:rPr>
              <a:t>#</a:t>
            </a:r>
            <a:r>
              <a:rPr lang="zh-CN" altLang="en-US" sz="2800">
                <a:sym typeface="+mn-ea"/>
              </a:rPr>
              <a:t>显示只出现在file1中的不同行</a:t>
            </a:r>
            <a:endParaRPr lang="zh-CN" altLang="en-US" sz="2800"/>
          </a:p>
          <a:p>
            <a:r>
              <a:rPr lang="zh-CN" altLang="en-US" sz="2800"/>
              <a:t>$ comm -23 file1 file2</a:t>
            </a:r>
            <a:endParaRPr lang="zh-CN" altLang="en-US" sz="2800"/>
          </a:p>
          <a:p>
            <a:r>
              <a:rPr lang="zh-CN" altLang="en-US" sz="2800">
                <a:sym typeface="+mn-ea"/>
              </a:rPr>
              <a:t>#</a:t>
            </a:r>
            <a:r>
              <a:rPr lang="en-US" altLang="zh-CN" sz="2800">
                <a:sym typeface="+mn-ea"/>
              </a:rPr>
              <a:t>#</a:t>
            </a:r>
            <a:r>
              <a:rPr lang="zh-CN" altLang="en-US" sz="2800">
                <a:sym typeface="+mn-ea"/>
              </a:rPr>
              <a:t>只显示两个文件中的不同行</a:t>
            </a:r>
            <a:endParaRPr lang="zh-CN" altLang="en-US" sz="2800"/>
          </a:p>
          <a:p>
            <a:r>
              <a:rPr lang="zh-CN" altLang="en-US" sz="2800"/>
              <a:t>$ comm -3  file1 file2</a:t>
            </a:r>
            <a:endParaRPr lang="zh-CN" altLang="en-US" sz="2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）普通</a:t>
            </a:r>
            <a:r>
              <a:rPr lang="zh-CN" altLang="zh-CN" dirty="0" smtClean="0"/>
              <a:t>文件</a:t>
            </a:r>
            <a:endParaRPr lang="zh-CN" altLang="en-US" dirty="0"/>
          </a:p>
        </p:txBody>
      </p:sp>
      <p:sp>
        <p:nvSpPr>
          <p:cNvPr id="3" name="内容占位符 2"/>
          <p:cNvSpPr>
            <a:spLocks noGrp="1"/>
          </p:cNvSpPr>
          <p:nvPr>
            <p:ph idx="1"/>
          </p:nvPr>
        </p:nvSpPr>
        <p:spPr/>
        <p:txBody>
          <a:bodyPr/>
          <a:lstStyle/>
          <a:p>
            <a:r>
              <a:rPr lang="zh-CN" altLang="zh-CN" sz="2800" dirty="0"/>
              <a:t>普通文件是用于存放数据的</a:t>
            </a:r>
            <a:r>
              <a:rPr lang="zh-CN" altLang="zh-CN" sz="2800" dirty="0" smtClean="0"/>
              <a:t>文件。</a:t>
            </a:r>
            <a:endParaRPr lang="zh-CN" altLang="zh-CN" sz="2800" dirty="0"/>
          </a:p>
          <a:p>
            <a:r>
              <a:rPr lang="zh-CN" altLang="zh-CN" sz="2800" dirty="0" smtClean="0"/>
              <a:t>文本文件</a:t>
            </a:r>
            <a:r>
              <a:rPr lang="zh-CN" altLang="zh-CN" sz="2800" dirty="0"/>
              <a:t>：以可阅读的</a:t>
            </a:r>
            <a:r>
              <a:rPr lang="en-US" altLang="zh-CN" sz="2800" dirty="0"/>
              <a:t>ASCII</a:t>
            </a:r>
            <a:r>
              <a:rPr lang="zh-CN" altLang="zh-CN" sz="2800" dirty="0"/>
              <a:t>码形式</a:t>
            </a:r>
            <a:r>
              <a:rPr lang="zh-CN" altLang="zh-CN" sz="2800" dirty="0" smtClean="0"/>
              <a:t>存储，</a:t>
            </a:r>
            <a:r>
              <a:rPr lang="zh-CN" altLang="zh-CN" sz="2800" dirty="0"/>
              <a:t>大多数情况下，是以“行”为基本结构</a:t>
            </a:r>
            <a:r>
              <a:rPr lang="zh-CN" altLang="zh-CN" sz="2800" dirty="0" smtClean="0"/>
              <a:t>的。</a:t>
            </a:r>
            <a:endParaRPr lang="zh-CN" altLang="zh-CN" sz="2800" dirty="0"/>
          </a:p>
          <a:p>
            <a:r>
              <a:rPr lang="zh-CN" altLang="zh-CN" sz="2800" dirty="0" smtClean="0"/>
              <a:t>二进制</a:t>
            </a:r>
            <a:r>
              <a:rPr lang="zh-CN" altLang="zh-CN" sz="2800" dirty="0"/>
              <a:t>文件：</a:t>
            </a:r>
            <a:r>
              <a:rPr lang="zh-CN" altLang="zh-CN" sz="2800" dirty="0" smtClean="0"/>
              <a:t>是</a:t>
            </a:r>
            <a:r>
              <a:rPr lang="zh-CN" altLang="en-US" sz="2800" dirty="0" smtClean="0"/>
              <a:t>人们</a:t>
            </a:r>
            <a:r>
              <a:rPr lang="zh-CN" altLang="zh-CN" sz="2800" dirty="0" smtClean="0"/>
              <a:t>一般</a:t>
            </a:r>
            <a:r>
              <a:rPr lang="zh-CN" altLang="zh-CN" sz="2800" dirty="0"/>
              <a:t>不能直接读</a:t>
            </a:r>
            <a:r>
              <a:rPr lang="zh-CN" altLang="zh-CN" sz="2800" dirty="0" smtClean="0"/>
              <a:t>懂，</a:t>
            </a:r>
            <a:r>
              <a:rPr lang="zh-CN" altLang="zh-CN" sz="2800" dirty="0"/>
              <a:t>只有通过相应的软件才能对其进行</a:t>
            </a:r>
            <a:r>
              <a:rPr lang="zh-CN" altLang="zh-CN" sz="2800" dirty="0" smtClean="0"/>
              <a:t>操作</a:t>
            </a:r>
            <a:r>
              <a:rPr lang="zh-CN" altLang="en-US" sz="2800" dirty="0" smtClean="0"/>
              <a:t>的</a:t>
            </a:r>
            <a:r>
              <a:rPr lang="zh-CN" altLang="zh-CN" sz="2800" dirty="0" smtClean="0"/>
              <a:t>文件。一般</a:t>
            </a:r>
            <a:r>
              <a:rPr lang="zh-CN" altLang="zh-CN" sz="2800" dirty="0"/>
              <a:t>是经编译程序编译后生成的可执行程序、图形、图像或声音等</a:t>
            </a:r>
            <a:r>
              <a:rPr lang="zh-CN"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3.2.8  其他操作命令</a:t>
            </a:r>
            <a:endParaRPr lang="zh-CN" altLang="en-US"/>
          </a:p>
        </p:txBody>
      </p:sp>
      <p:sp>
        <p:nvSpPr>
          <p:cNvPr id="3" name="内容占位符 2"/>
          <p:cNvSpPr>
            <a:spLocks noGrp="1"/>
          </p:cNvSpPr>
          <p:nvPr>
            <p:ph idx="1"/>
          </p:nvPr>
        </p:nvSpPr>
        <p:spPr/>
        <p:txBody>
          <a:bodyPr/>
          <a:lstStyle/>
          <a:p>
            <a:r>
              <a:rPr lang="zh-CN" altLang="en-US" sz="2000" dirty="0"/>
              <a:t>1．清屏命令（clear）</a:t>
            </a:r>
            <a:endParaRPr lang="zh-CN" altLang="en-US" sz="2000" dirty="0"/>
          </a:p>
          <a:p>
            <a:r>
              <a:rPr lang="zh-CN" altLang="en-US" sz="2000" dirty="0"/>
              <a:t>2．字符串或变量输出命令（echo，printf）</a:t>
            </a:r>
            <a:endParaRPr lang="zh-CN" altLang="en-US" sz="2000" dirty="0"/>
          </a:p>
          <a:p>
            <a:r>
              <a:rPr lang="zh-CN" altLang="en-US" sz="2000" dirty="0"/>
              <a:t>3．变量输入命令（read）</a:t>
            </a:r>
            <a:endParaRPr lang="zh-CN" altLang="en-US" sz="2000" dirty="0"/>
          </a:p>
          <a:p>
            <a:r>
              <a:rPr lang="zh-CN" altLang="en-US" sz="2000" dirty="0"/>
              <a:t>4．即时文档与即时字符串（Here Documents &amp; Here String）</a:t>
            </a:r>
            <a:endParaRPr lang="zh-CN" altLang="en-US" sz="2000" dirty="0"/>
          </a:p>
          <a:p>
            <a:r>
              <a:rPr lang="zh-CN" altLang="en-US" sz="2000" dirty="0"/>
              <a:t>5．定位可执行程序及相关信息（which、whereis、whatis和apropos）</a:t>
            </a:r>
            <a:endParaRPr lang="zh-CN" altLang="en-US" sz="2000" dirty="0"/>
          </a:p>
          <a:p>
            <a:r>
              <a:rPr lang="zh-CN" altLang="en-US" sz="2000" dirty="0"/>
              <a:t>6．任意精度计算器（bc）</a:t>
            </a:r>
            <a:endParaRPr lang="zh-CN" altLang="en-US" sz="2000" dirty="0"/>
          </a:p>
          <a:p>
            <a:r>
              <a:rPr lang="zh-CN" altLang="en-US" sz="2000" dirty="0"/>
              <a:t>7．以指定格式或进制显示文件内容（od）</a:t>
            </a:r>
            <a:endParaRPr lang="zh-CN" altLang="en-US" sz="2000"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1．清屏命令（clear）</a:t>
            </a:r>
            <a:endParaRPr lang="zh-CN" altLang="en-US"/>
          </a:p>
        </p:txBody>
      </p:sp>
      <p:sp>
        <p:nvSpPr>
          <p:cNvPr id="3" name="内容占位符 2"/>
          <p:cNvSpPr>
            <a:spLocks noGrp="1"/>
          </p:cNvSpPr>
          <p:nvPr>
            <p:ph idx="1"/>
          </p:nvPr>
        </p:nvSpPr>
        <p:spPr/>
        <p:txBody>
          <a:bodyPr/>
          <a:lstStyle/>
          <a:p>
            <a:r>
              <a:rPr lang="zh-CN" altLang="en-US" sz="2800" dirty="0"/>
              <a:t>clear用于清除用户的终端屏幕，使光标回到屏幕的左上角。其用法为：</a:t>
            </a:r>
            <a:endParaRPr lang="zh-CN" altLang="en-US" sz="2800" dirty="0"/>
          </a:p>
          <a:p>
            <a:r>
              <a:rPr lang="zh-CN" altLang="en-US" sz="2800" dirty="0"/>
              <a:t>  clear</a:t>
            </a:r>
            <a:endParaRPr lang="zh-CN" altLang="en-US" sz="2800" dirty="0"/>
          </a:p>
          <a:p>
            <a:r>
              <a:rPr lang="zh-CN" altLang="en-US" sz="2800" dirty="0"/>
              <a:t>说明：</a:t>
            </a:r>
            <a:endParaRPr lang="zh-CN" altLang="en-US" sz="2800" dirty="0"/>
          </a:p>
          <a:p>
            <a:r>
              <a:rPr lang="zh-CN" altLang="en-US" sz="2800" dirty="0"/>
              <a:t>在一般终端都可以使用组合键Ctrl_L（^L）完成清屏操作。</a:t>
            </a:r>
            <a:endParaRPr lang="zh-CN" altLang="en-US" sz="2800"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4335" y="303371"/>
            <a:ext cx="8514080" cy="863918"/>
          </a:xfrm>
        </p:spPr>
        <p:txBody>
          <a:bodyPr/>
          <a:lstStyle/>
          <a:p>
            <a:r>
              <a:rPr lang="zh-CN" altLang="en-US" sz="3600"/>
              <a:t>2．字符串或变量输出命令（echo，printf）</a:t>
            </a:r>
            <a:endParaRPr lang="zh-CN" altLang="en-US" sz="3600"/>
          </a:p>
        </p:txBody>
      </p:sp>
      <p:sp>
        <p:nvSpPr>
          <p:cNvPr id="3" name="内容占位符 2"/>
          <p:cNvSpPr>
            <a:spLocks noGrp="1"/>
          </p:cNvSpPr>
          <p:nvPr>
            <p:ph idx="1"/>
          </p:nvPr>
        </p:nvSpPr>
        <p:spPr>
          <a:xfrm>
            <a:off x="827405" y="1620520"/>
            <a:ext cx="8127365" cy="3057525"/>
          </a:xfrm>
        </p:spPr>
        <p:txBody>
          <a:bodyPr/>
          <a:lstStyle/>
          <a:p>
            <a:r>
              <a:rPr lang="zh-CN" altLang="en-US" sz="2400" dirty="0"/>
              <a:t>1）echo</a:t>
            </a:r>
            <a:endParaRPr lang="zh-CN" altLang="en-US" sz="2400" dirty="0"/>
          </a:p>
          <a:p>
            <a:r>
              <a:rPr lang="zh-CN" altLang="en-US" sz="2400" dirty="0"/>
              <a:t>2）printf</a:t>
            </a:r>
            <a:endParaRPr lang="zh-CN" altLang="en-US" sz="2400"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4335" y="303371"/>
            <a:ext cx="8514080" cy="863918"/>
          </a:xfrm>
        </p:spPr>
        <p:txBody>
          <a:bodyPr/>
          <a:lstStyle/>
          <a:p>
            <a:r>
              <a:rPr lang="zh-CN" altLang="en-US" sz="3600" dirty="0">
                <a:sym typeface="+mn-ea"/>
              </a:rPr>
              <a:t>1）echo</a:t>
            </a:r>
            <a:endParaRPr lang="zh-CN" altLang="en-US" sz="3600"/>
          </a:p>
        </p:txBody>
      </p:sp>
      <p:sp>
        <p:nvSpPr>
          <p:cNvPr id="3" name="内容占位符 2"/>
          <p:cNvSpPr>
            <a:spLocks noGrp="1"/>
          </p:cNvSpPr>
          <p:nvPr>
            <p:ph idx="1"/>
          </p:nvPr>
        </p:nvSpPr>
        <p:spPr/>
        <p:txBody>
          <a:bodyPr/>
          <a:lstStyle/>
          <a:p>
            <a:r>
              <a:rPr lang="zh-CN" altLang="en-US" sz="2400" dirty="0"/>
              <a:t>（1）功能与用法</a:t>
            </a:r>
            <a:endParaRPr lang="zh-CN" altLang="en-US" sz="2400" dirty="0"/>
          </a:p>
          <a:p>
            <a:r>
              <a:rPr lang="zh-CN" altLang="en-US" sz="2400" dirty="0" smtClean="0"/>
              <a:t>将命令行</a:t>
            </a:r>
            <a:r>
              <a:rPr lang="zh-CN" altLang="en-US" sz="2400" dirty="0"/>
              <a:t>参数中的字符串或变量的值写到标准输出。默认情况下，每个echo命令执行完毕后会产生一个换行符，如果不带参数执行此命令，将输出一个空行</a:t>
            </a:r>
            <a:r>
              <a:rPr lang="zh-CN" altLang="en-US" sz="2400" dirty="0" smtClean="0"/>
              <a:t>。用法</a:t>
            </a:r>
            <a:r>
              <a:rPr lang="zh-CN" altLang="en-US" sz="2400" dirty="0"/>
              <a:t>为：</a:t>
            </a:r>
            <a:endParaRPr lang="zh-CN" altLang="en-US" sz="2400" dirty="0"/>
          </a:p>
          <a:p>
            <a:r>
              <a:rPr lang="zh-CN" altLang="en-US" sz="2400" dirty="0"/>
              <a:t>  echo [options] string ... </a:t>
            </a:r>
            <a:endParaRPr lang="zh-CN" altLang="en-US" sz="2400" dirty="0"/>
          </a:p>
          <a:p>
            <a:r>
              <a:rPr lang="zh-CN" altLang="en-US" sz="2400" dirty="0"/>
              <a:t>（2）参数说明</a:t>
            </a:r>
            <a:endParaRPr lang="zh-CN" altLang="en-US" sz="2400" dirty="0"/>
          </a:p>
          <a:p>
            <a:r>
              <a:rPr lang="zh-CN" altLang="en-US" sz="2400" dirty="0"/>
              <a:t>-e：用于处理转义字符；-n：用于抑制默认的换行符；-E：用于抑制对转义字符的处理。</a:t>
            </a:r>
            <a:endParaRPr lang="zh-CN" altLang="en-US" sz="2400"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3）示例</a:t>
            </a:r>
            <a:endParaRPr lang="zh-CN" altLang="en-US"/>
          </a:p>
        </p:txBody>
      </p:sp>
      <p:sp>
        <p:nvSpPr>
          <p:cNvPr id="3" name="内容占位符 2"/>
          <p:cNvSpPr>
            <a:spLocks noGrp="1"/>
          </p:cNvSpPr>
          <p:nvPr>
            <p:ph idx="1"/>
          </p:nvPr>
        </p:nvSpPr>
        <p:spPr>
          <a:xfrm>
            <a:off x="455296" y="1383507"/>
            <a:ext cx="8499475" cy="3294221"/>
          </a:xfrm>
        </p:spPr>
        <p:txBody>
          <a:bodyPr/>
          <a:lstStyle/>
          <a:p>
            <a:pPr eaLnBrk="1" latinLnBrk="0" hangingPunct="1">
              <a:lnSpc>
                <a:spcPts val="3360"/>
              </a:lnSpc>
              <a:spcBef>
                <a:spcPts val="0"/>
              </a:spcBef>
            </a:pPr>
            <a:r>
              <a:rPr lang="zh-CN" altLang="en-US" sz="2400" dirty="0">
                <a:sym typeface="+mn-ea"/>
              </a:rPr>
              <a:t>$ echo Hell I am echo . </a:t>
            </a:r>
            <a:r>
              <a:rPr lang="en-US" altLang="zh-CN" sz="2400" dirty="0">
                <a:sym typeface="+mn-ea"/>
              </a:rPr>
              <a:t>	</a:t>
            </a:r>
            <a:r>
              <a:rPr lang="zh-CN" altLang="en-US" sz="2400" dirty="0">
                <a:sym typeface="+mn-ea"/>
              </a:rPr>
              <a:t>#显示字符串常量</a:t>
            </a:r>
            <a:endParaRPr lang="zh-CN" altLang="en-US" sz="2400" dirty="0">
              <a:sym typeface="+mn-ea"/>
            </a:endParaRPr>
          </a:p>
          <a:p>
            <a:pPr eaLnBrk="1" latinLnBrk="0" hangingPunct="1">
              <a:lnSpc>
                <a:spcPts val="3360"/>
              </a:lnSpc>
              <a:spcBef>
                <a:spcPts val="0"/>
              </a:spcBef>
            </a:pPr>
            <a:r>
              <a:rPr lang="zh-CN" altLang="en-US" sz="2400" dirty="0">
                <a:sym typeface="+mn-ea"/>
              </a:rPr>
              <a:t>#不处理转义字符</a:t>
            </a:r>
            <a:endParaRPr lang="zh-CN" altLang="en-US" sz="2400" dirty="0">
              <a:sym typeface="+mn-ea"/>
            </a:endParaRPr>
          </a:p>
          <a:p>
            <a:pPr eaLnBrk="1" latinLnBrk="0" hangingPunct="1">
              <a:lnSpc>
                <a:spcPts val="3360"/>
              </a:lnSpc>
              <a:spcBef>
                <a:spcPts val="0"/>
              </a:spcBef>
            </a:pPr>
            <a:r>
              <a:rPr lang="zh-CN" altLang="en-US" sz="2400" dirty="0">
                <a:sym typeface="+mn-ea"/>
              </a:rPr>
              <a:t>$ echo -E "My cell phone number is:\n13903750000" </a:t>
            </a:r>
            <a:endParaRPr lang="zh-CN" altLang="en-US" sz="2400" dirty="0">
              <a:sym typeface="+mn-ea"/>
            </a:endParaRPr>
          </a:p>
          <a:p>
            <a:pPr eaLnBrk="1" latinLnBrk="0" hangingPunct="1">
              <a:lnSpc>
                <a:spcPts val="3360"/>
              </a:lnSpc>
              <a:spcBef>
                <a:spcPts val="0"/>
              </a:spcBef>
            </a:pPr>
            <a:r>
              <a:rPr lang="zh-CN" altLang="en-US" sz="2400" dirty="0">
                <a:sym typeface="+mn-ea"/>
              </a:rPr>
              <a:t>#处理转义字符</a:t>
            </a:r>
            <a:endParaRPr lang="zh-CN" altLang="en-US" sz="2400" dirty="0">
              <a:sym typeface="+mn-ea"/>
            </a:endParaRPr>
          </a:p>
          <a:p>
            <a:pPr eaLnBrk="1" latinLnBrk="0" hangingPunct="1">
              <a:lnSpc>
                <a:spcPts val="3360"/>
              </a:lnSpc>
              <a:spcBef>
                <a:spcPts val="0"/>
              </a:spcBef>
            </a:pPr>
            <a:r>
              <a:rPr lang="zh-CN" altLang="en-US" sz="2400" dirty="0">
                <a:sym typeface="+mn-ea"/>
              </a:rPr>
              <a:t>$ echo -e "My cell phone number is:\n\t13903750000" </a:t>
            </a:r>
            <a:endParaRPr lang="zh-CN" altLang="en-US" sz="2400" dirty="0">
              <a:sym typeface="+mn-ea"/>
            </a:endParaRPr>
          </a:p>
          <a:p>
            <a:pPr eaLnBrk="1" latinLnBrk="0" hangingPunct="1">
              <a:lnSpc>
                <a:spcPts val="3360"/>
              </a:lnSpc>
              <a:spcBef>
                <a:spcPts val="0"/>
              </a:spcBef>
            </a:pPr>
            <a:r>
              <a:rPr lang="zh-CN" altLang="en-US" sz="2400" dirty="0">
                <a:sym typeface="+mn-ea"/>
              </a:rPr>
              <a:t>$ echo -n "I am student, "  </a:t>
            </a:r>
            <a:r>
              <a:rPr lang="en-US" altLang="zh-CN" sz="2400" dirty="0">
                <a:sym typeface="+mn-ea"/>
              </a:rPr>
              <a:t>	</a:t>
            </a:r>
            <a:r>
              <a:rPr lang="zh-CN" altLang="en-US" sz="2400" dirty="0">
                <a:sym typeface="+mn-ea"/>
              </a:rPr>
              <a:t>#不处理换行</a:t>
            </a:r>
            <a:endParaRPr lang="zh-CN" altLang="en-US" sz="2400" dirty="0">
              <a:sym typeface="+mn-ea"/>
            </a:endParaRPr>
          </a:p>
          <a:p>
            <a:pPr eaLnBrk="1" latinLnBrk="0" hangingPunct="1">
              <a:lnSpc>
                <a:spcPts val="3360"/>
              </a:lnSpc>
              <a:spcBef>
                <a:spcPts val="0"/>
              </a:spcBef>
            </a:pPr>
            <a:r>
              <a:rPr lang="zh-CN" altLang="en-US" sz="2400" dirty="0">
                <a:sym typeface="+mn-ea"/>
              </a:rPr>
              <a:t>$ echo "</a:t>
            </a:r>
            <a:r>
              <a:rPr lang="en-US" altLang="zh-CN" sz="2400" dirty="0">
                <a:sym typeface="+mn-ea"/>
              </a:rPr>
              <a:t>M</a:t>
            </a:r>
            <a:r>
              <a:rPr lang="zh-CN" altLang="en-US" sz="2400" dirty="0">
                <a:sym typeface="+mn-ea"/>
              </a:rPr>
              <a:t>y name is Bill Joy" 	#以上命令的输出在同一行上</a:t>
            </a:r>
            <a:endParaRPr lang="zh-CN" altLang="en-US" sz="2400" dirty="0">
              <a:sym typeface="+mn-ea"/>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2）printf</a:t>
            </a:r>
            <a:endParaRPr lang="zh-CN" altLang="en-US"/>
          </a:p>
        </p:txBody>
      </p:sp>
      <p:sp>
        <p:nvSpPr>
          <p:cNvPr id="3" name="内容占位符 2"/>
          <p:cNvSpPr>
            <a:spLocks noGrp="1"/>
          </p:cNvSpPr>
          <p:nvPr>
            <p:ph idx="1"/>
          </p:nvPr>
        </p:nvSpPr>
        <p:spPr/>
        <p:txBody>
          <a:bodyPr/>
          <a:p>
            <a:r>
              <a:rPr lang="zh-CN" altLang="en-US" sz="2800"/>
              <a:t>（1）功能与用法</a:t>
            </a:r>
            <a:endParaRPr lang="zh-CN" altLang="en-US" sz="2800"/>
          </a:p>
          <a:p>
            <a:r>
              <a:rPr lang="zh-CN" altLang="en-US" sz="2800"/>
              <a:t>printf将其命令行参数中的字符串或变量的值按照指定格式输出到标准输出或变量，其用法为：</a:t>
            </a:r>
            <a:endParaRPr lang="zh-CN" altLang="en-US" sz="2800"/>
          </a:p>
          <a:p>
            <a:r>
              <a:rPr lang="zh-CN" altLang="en-US" sz="2800"/>
              <a:t>printf format [args]   		#外部命令</a:t>
            </a:r>
            <a:endParaRPr lang="zh-CN" altLang="en-US" sz="2800"/>
          </a:p>
          <a:p>
            <a:r>
              <a:rPr lang="zh-CN" altLang="en-US" sz="2800"/>
              <a:t>printf [-v var] format [args] 	#内部命令</a:t>
            </a:r>
            <a:endParaRPr lang="zh-CN" altLang="en-US" sz="2800"/>
          </a:p>
          <a:p>
            <a:endParaRPr lang="zh-CN" altLang="en-US" sz="280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（2）参数说明</a:t>
            </a:r>
            <a:endParaRPr lang="zh-CN" altLang="en-US"/>
          </a:p>
        </p:txBody>
      </p:sp>
      <p:sp>
        <p:nvSpPr>
          <p:cNvPr id="3" name="内容占位符 2"/>
          <p:cNvSpPr>
            <a:spLocks noGrp="1"/>
          </p:cNvSpPr>
          <p:nvPr>
            <p:ph idx="1"/>
          </p:nvPr>
        </p:nvSpPr>
        <p:spPr/>
        <p:txBody>
          <a:bodyPr/>
          <a:p>
            <a:r>
              <a:rPr lang="zh-CN" altLang="en-US" sz="2800"/>
              <a:t>printf的格式控制与C语言的printf()方式相同。</a:t>
            </a:r>
            <a:endParaRPr lang="zh-CN" altLang="en-US" sz="2800"/>
          </a:p>
          <a:p>
            <a:r>
              <a:rPr lang="zh-CN" altLang="en-US" sz="2800"/>
              <a:t>此外，在format的%%表示%；%b使printf像echo处理-e选项一样处理对应的arg；%q将arg输出为可以重用为shell输入格式，使用POSIX语法转义不可打印字符。</a:t>
            </a:r>
            <a:endParaRPr lang="zh-CN" altLang="en-US" sz="2800"/>
          </a:p>
          <a:p>
            <a:r>
              <a:rPr lang="zh-CN" altLang="en-US" sz="2800"/>
              <a:t>bash的内部命令还允许使用-v var将printf的标准输出作为变量var的值。</a:t>
            </a:r>
            <a:endParaRPr lang="zh-CN" altLang="en-US" sz="280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（3）示例</a:t>
            </a:r>
            <a:endParaRPr lang="zh-CN" altLang="en-US"/>
          </a:p>
        </p:txBody>
      </p:sp>
      <p:sp>
        <p:nvSpPr>
          <p:cNvPr id="3" name="内容占位符 2"/>
          <p:cNvSpPr>
            <a:spLocks noGrp="1"/>
          </p:cNvSpPr>
          <p:nvPr>
            <p:ph idx="1"/>
          </p:nvPr>
        </p:nvSpPr>
        <p:spPr/>
        <p:txBody>
          <a:bodyPr/>
          <a:p>
            <a:r>
              <a:rPr lang="zh-CN" altLang="en-US" sz="2000">
                <a:sym typeface="+mn-ea"/>
              </a:rPr>
              <a:t>#处理转义字符</a:t>
            </a:r>
            <a:endParaRPr lang="zh-CN" altLang="en-US" sz="2000"/>
          </a:p>
          <a:p>
            <a:r>
              <a:rPr lang="zh-CN" altLang="en-US" sz="2000"/>
              <a:t>$ printf "%b" "My cell phone number is:\n\t13903750000"</a:t>
            </a:r>
            <a:endParaRPr lang="zh-CN" altLang="en-US" sz="2000"/>
          </a:p>
          <a:p>
            <a:r>
              <a:rPr lang="zh-CN" altLang="en-US" sz="2000">
                <a:sym typeface="+mn-ea"/>
              </a:rPr>
              <a:t>#将标准输出赋给变量x</a:t>
            </a:r>
            <a:endParaRPr lang="zh-CN" altLang="en-US" sz="2000"/>
          </a:p>
          <a:p>
            <a:r>
              <a:rPr lang="zh-CN" altLang="en-US" sz="2000"/>
              <a:t>$ printf -v x "%b" "My cell phone number is:\n\t13903750000"</a:t>
            </a:r>
            <a:endParaRPr lang="zh-CN" altLang="en-US" sz="2000"/>
          </a:p>
          <a:p>
            <a:r>
              <a:rPr lang="en-US" altLang="zh-CN" sz="2000"/>
              <a:t>$ echo $x</a:t>
            </a:r>
            <a:endParaRPr lang="zh-CN" altLang="en-US" sz="2000"/>
          </a:p>
          <a:p>
            <a:r>
              <a:rPr lang="zh-CN" altLang="en-US" sz="2000"/>
              <a:t>$ printf "%-5s %-10s %-4.3f\n" 2020 Jack 98.2248</a:t>
            </a:r>
            <a:endParaRPr lang="zh-CN" altLang="en-US" sz="200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3．变量输入命令（read）</a:t>
            </a:r>
            <a:endParaRPr lang="zh-CN" altLang="en-US"/>
          </a:p>
        </p:txBody>
      </p:sp>
      <p:sp>
        <p:nvSpPr>
          <p:cNvPr id="3" name="内容占位符 2"/>
          <p:cNvSpPr>
            <a:spLocks noGrp="1"/>
          </p:cNvSpPr>
          <p:nvPr>
            <p:ph idx="1"/>
          </p:nvPr>
        </p:nvSpPr>
        <p:spPr/>
        <p:txBody>
          <a:bodyPr/>
          <a:lstStyle/>
          <a:p>
            <a:r>
              <a:rPr lang="zh-CN" altLang="en-US" sz="2400" dirty="0"/>
              <a:t>read从标准输入上读入一行，并将它读到的内容按分隔符分隔的字符串传递给相应变量。若值的个数大于变量个数，则多余的部分赋给最后一个变量；若值的个数小于变量个数，则后面多余的变量被置空。如果没有指定变量名，则默认使用REPLY作为变量名。用法为：</a:t>
            </a:r>
            <a:endParaRPr lang="zh-CN" altLang="en-US" sz="2400" dirty="0"/>
          </a:p>
          <a:p>
            <a:r>
              <a:rPr lang="zh-CN" altLang="en-US" sz="2400" dirty="0"/>
              <a:t>  read [-d delim] [ -n num] [-p prompt] [-r] [-s] [-t time] var1 var2 …</a:t>
            </a:r>
            <a:endParaRPr lang="zh-CN" altLang="en-US" sz="2400"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2）参数说明</a:t>
            </a:r>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1"/>
          <p:cNvGraphicFramePr/>
          <p:nvPr/>
        </p:nvGraphicFramePr>
        <p:xfrm>
          <a:off x="679450" y="1381602"/>
          <a:ext cx="7752080" cy="3270389"/>
        </p:xfrm>
        <a:graphic>
          <a:graphicData uri="http://schemas.openxmlformats.org/drawingml/2006/table">
            <a:tbl>
              <a:tblPr firstRow="1" bandRow="1">
                <a:tableStyleId>{5940675A-B579-460E-94D1-54222C63F5DA}</a:tableStyleId>
              </a:tblPr>
              <a:tblGrid>
                <a:gridCol w="1551940"/>
                <a:gridCol w="6200140"/>
              </a:tblGrid>
              <a:tr h="427673">
                <a:tc>
                  <a:txBody>
                    <a:bodyPr/>
                    <a:lstStyle/>
                    <a:p>
                      <a:pPr indent="0" algn="ctr">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参</a:t>
                      </a:r>
                      <a:r>
                        <a:rPr lang="zh-CN" altLang="en-US" sz="2000" b="0" dirty="0">
                          <a:latin typeface="Times New Roman" panose="02020603050405020304" pitchFamily="18" charset="0"/>
                          <a:cs typeface="Times New Roman" panose="02020603050405020304" pitchFamily="18" charset="0"/>
                        </a:rPr>
                        <a:t>    </a:t>
                      </a:r>
                      <a:r>
                        <a:rPr lang="zh-CN" altLang="en-US" sz="2000" b="0" dirty="0">
                          <a:latin typeface="宋体" panose="02010600030101010101" pitchFamily="2" charset="-122"/>
                          <a:ea typeface="宋体" panose="02010600030101010101" pitchFamily="2" charset="-122"/>
                          <a:cs typeface="宋体" panose="02010600030101010101" pitchFamily="2" charset="-122"/>
                        </a:rPr>
                        <a:t>数</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功</a:t>
                      </a:r>
                      <a:r>
                        <a:rPr lang="zh-CN" altLang="en-US" sz="2000" b="0" dirty="0">
                          <a:latin typeface="Times New Roman" panose="02020603050405020304" pitchFamily="18" charset="0"/>
                          <a:cs typeface="Times New Roman" panose="02020603050405020304" pitchFamily="18" charset="0"/>
                        </a:rPr>
                        <a:t>    </a:t>
                      </a:r>
                      <a:r>
                        <a:rPr lang="zh-CN" altLang="en-US" sz="2000" b="0" dirty="0">
                          <a:latin typeface="宋体" panose="02010600030101010101" pitchFamily="2" charset="-122"/>
                          <a:ea typeface="宋体" panose="02010600030101010101" pitchFamily="2" charset="-122"/>
                          <a:cs typeface="宋体" panose="02010600030101010101" pitchFamily="2" charset="-122"/>
                        </a:rPr>
                        <a:t>能</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7673">
                <a:tc>
                  <a:txBody>
                    <a:bodyPr/>
                    <a:lstStyle/>
                    <a:p>
                      <a:pPr indent="0" algn="ctr">
                        <a:buNone/>
                      </a:pPr>
                      <a:r>
                        <a:rPr lang="en-US" altLang="zh-CN" sz="2000" b="0">
                          <a:latin typeface="Times New Roman" panose="02020603050405020304" pitchFamily="18" charset="0"/>
                          <a:cs typeface="Times New Roman" panose="02020603050405020304" pitchFamily="18" charset="0"/>
                        </a:rPr>
                        <a:t>-d delim</a:t>
                      </a:r>
                      <a:endParaRPr lang="en-US" altLang="zh-CN"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指定新的分隔符</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7673">
                <a:tc>
                  <a:txBody>
                    <a:bodyPr/>
                    <a:lstStyle/>
                    <a:p>
                      <a:pPr indent="0" algn="ctr">
                        <a:buNone/>
                      </a:pPr>
                      <a:r>
                        <a:rPr lang="en-US" altLang="zh-CN" sz="2000" b="0">
                          <a:latin typeface="Times New Roman" panose="02020603050405020304" pitchFamily="18" charset="0"/>
                          <a:cs typeface="Times New Roman" panose="02020603050405020304" pitchFamily="18" charset="0"/>
                        </a:rPr>
                        <a:t>-n num</a:t>
                      </a:r>
                      <a:endParaRPr lang="en-US" altLang="zh-CN"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当</a:t>
                      </a:r>
                      <a:r>
                        <a:rPr lang="en-US" altLang="zh-CN" sz="2000" b="0">
                          <a:latin typeface="Times New Roman" panose="02020603050405020304" pitchFamily="18" charset="0"/>
                          <a:cs typeface="Times New Roman" panose="02020603050405020304" pitchFamily="18" charset="0"/>
                        </a:rPr>
                        <a:t>read</a:t>
                      </a:r>
                      <a:r>
                        <a:rPr lang="zh-CN" altLang="en-US" sz="2000" b="0">
                          <a:latin typeface="宋体" panose="02010600030101010101" pitchFamily="2" charset="-122"/>
                          <a:ea typeface="宋体" panose="02010600030101010101" pitchFamily="2" charset="-122"/>
                          <a:cs typeface="宋体" panose="02010600030101010101" pitchFamily="2" charset="-122"/>
                        </a:rPr>
                        <a:t>读到</a:t>
                      </a:r>
                      <a:r>
                        <a:rPr lang="en-US" altLang="zh-CN" sz="2000" b="0">
                          <a:latin typeface="Times New Roman" panose="02020603050405020304" pitchFamily="18" charset="0"/>
                          <a:cs typeface="Times New Roman" panose="02020603050405020304" pitchFamily="18" charset="0"/>
                        </a:rPr>
                        <a:t>num</a:t>
                      </a:r>
                      <a:r>
                        <a:rPr lang="zh-CN" altLang="en-US" sz="2000" b="0">
                          <a:latin typeface="宋体" panose="02010600030101010101" pitchFamily="2" charset="-122"/>
                          <a:ea typeface="宋体" panose="02010600030101010101" pitchFamily="2" charset="-122"/>
                          <a:cs typeface="宋体" panose="02010600030101010101" pitchFamily="2" charset="-122"/>
                        </a:rPr>
                        <a:t>个字符后返回</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7673">
                <a:tc>
                  <a:txBody>
                    <a:bodyPr/>
                    <a:lstStyle/>
                    <a:p>
                      <a:pPr indent="0" algn="ctr">
                        <a:buNone/>
                      </a:pPr>
                      <a:r>
                        <a:rPr lang="en-US" altLang="zh-CN" sz="2000" b="0">
                          <a:latin typeface="Times New Roman" panose="02020603050405020304" pitchFamily="18" charset="0"/>
                          <a:cs typeface="Times New Roman" panose="02020603050405020304" pitchFamily="18" charset="0"/>
                        </a:rPr>
                        <a:t>-p prompt</a:t>
                      </a:r>
                      <a:endParaRPr lang="en-US" altLang="zh-CN"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设置提示信息</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568">
                <a:tc>
                  <a:txBody>
                    <a:bodyPr/>
                    <a:lstStyle/>
                    <a:p>
                      <a:pPr indent="0" algn="ctr">
                        <a:buNone/>
                      </a:pPr>
                      <a:r>
                        <a:rPr lang="en-US" altLang="zh-CN" sz="2000" b="0">
                          <a:latin typeface="Times New Roman" panose="02020603050405020304" pitchFamily="18" charset="0"/>
                          <a:cs typeface="Times New Roman" panose="02020603050405020304" pitchFamily="18" charset="0"/>
                        </a:rPr>
                        <a:t>-r</a:t>
                      </a:r>
                      <a:endParaRPr lang="en-US" altLang="zh-CN"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取消转义字符的转义作用。此种情况下不能使用继续行</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048">
                <a:tc>
                  <a:txBody>
                    <a:bodyPr/>
                    <a:lstStyle/>
                    <a:p>
                      <a:pPr indent="0" algn="ctr">
                        <a:buNone/>
                      </a:pPr>
                      <a:r>
                        <a:rPr lang="en-US" altLang="zh-CN" sz="2000" b="0">
                          <a:latin typeface="Times New Roman" panose="02020603050405020304" pitchFamily="18" charset="0"/>
                          <a:cs typeface="Times New Roman" panose="02020603050405020304" pitchFamily="18" charset="0"/>
                        </a:rPr>
                        <a:t>-s</a:t>
                      </a:r>
                      <a:endParaRPr lang="en-US" altLang="zh-CN"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安静方式。键盘输入屏幕不回显，可用于密码输入</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0081">
                <a:tc>
                  <a:txBody>
                    <a:bodyPr/>
                    <a:lstStyle/>
                    <a:p>
                      <a:pPr indent="0" algn="ctr">
                        <a:buNone/>
                      </a:pPr>
                      <a:r>
                        <a:rPr lang="en-US" altLang="zh-CN" sz="2000" b="0">
                          <a:latin typeface="Times New Roman" panose="02020603050405020304" pitchFamily="18" charset="0"/>
                          <a:cs typeface="Times New Roman" panose="02020603050405020304" pitchFamily="18" charset="0"/>
                        </a:rPr>
                        <a:t>-t timeout</a:t>
                      </a:r>
                      <a:endParaRPr lang="en-US" altLang="zh-CN"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设置超时时间为</a:t>
                      </a:r>
                      <a:r>
                        <a:rPr lang="en-US" altLang="zh-CN" sz="2000" b="0" dirty="0">
                          <a:latin typeface="Times New Roman" panose="02020603050405020304" pitchFamily="18" charset="0"/>
                          <a:cs typeface="Times New Roman" panose="02020603050405020304" pitchFamily="18" charset="0"/>
                        </a:rPr>
                        <a:t>timeout</a:t>
                      </a:r>
                      <a:r>
                        <a:rPr lang="zh-CN" altLang="en-US" sz="2000" b="0" dirty="0">
                          <a:latin typeface="宋体" panose="02010600030101010101" pitchFamily="2" charset="-122"/>
                          <a:ea typeface="宋体" panose="02010600030101010101" pitchFamily="2" charset="-122"/>
                          <a:cs typeface="宋体" panose="02010600030101010101" pitchFamily="2" charset="-122"/>
                        </a:rPr>
                        <a:t>。当等待时间超过</a:t>
                      </a:r>
                      <a:r>
                        <a:rPr lang="en-US" altLang="zh-CN" sz="2000" b="0" dirty="0">
                          <a:latin typeface="Times New Roman" panose="02020603050405020304" pitchFamily="18" charset="0"/>
                          <a:cs typeface="Times New Roman" panose="02020603050405020304" pitchFamily="18" charset="0"/>
                        </a:rPr>
                        <a:t>timeout</a:t>
                      </a:r>
                      <a:r>
                        <a:rPr lang="zh-CN" altLang="en-US" sz="2000" b="0" dirty="0">
                          <a:latin typeface="宋体" panose="02010600030101010101" pitchFamily="2" charset="-122"/>
                          <a:ea typeface="宋体" panose="02010600030101010101" pitchFamily="2" charset="-122"/>
                          <a:cs typeface="宋体" panose="02010600030101010101" pitchFamily="2" charset="-122"/>
                        </a:rPr>
                        <a:t>秒后自动返回</a:t>
                      </a:r>
                      <a:endParaRPr lang="zh-CN" altLang="en-US" sz="2000" b="0"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）目录</a:t>
            </a:r>
            <a:r>
              <a:rPr lang="zh-CN" altLang="zh-CN" dirty="0" smtClean="0"/>
              <a:t>文件</a:t>
            </a:r>
            <a:endParaRPr lang="zh-CN" altLang="en-US" dirty="0"/>
          </a:p>
        </p:txBody>
      </p:sp>
      <p:sp>
        <p:nvSpPr>
          <p:cNvPr id="3" name="内容占位符 2"/>
          <p:cNvSpPr>
            <a:spLocks noGrp="1"/>
          </p:cNvSpPr>
          <p:nvPr>
            <p:ph idx="1"/>
          </p:nvPr>
        </p:nvSpPr>
        <p:spPr/>
        <p:txBody>
          <a:bodyPr/>
          <a:lstStyle/>
          <a:p>
            <a:r>
              <a:rPr lang="zh-CN" altLang="zh-CN" sz="2800" dirty="0"/>
              <a:t>目录文件用于存储一组相关的文件项信息或文件说明信息，其中包括文件名及其属性的信息</a:t>
            </a:r>
            <a:r>
              <a:rPr lang="zh-CN" altLang="zh-CN" sz="2800" dirty="0" smtClean="0"/>
              <a:t>。</a:t>
            </a:r>
            <a:endParaRPr lang="en-US" altLang="zh-CN" sz="2800" dirty="0" smtClean="0"/>
          </a:p>
          <a:p>
            <a:r>
              <a:rPr lang="zh-CN" altLang="zh-CN" sz="2800" dirty="0" smtClean="0"/>
              <a:t>在</a:t>
            </a:r>
            <a:r>
              <a:rPr lang="en-US" altLang="zh-CN" sz="2800" dirty="0"/>
              <a:t>UNIX/Linux</a:t>
            </a:r>
            <a:r>
              <a:rPr lang="zh-CN" altLang="zh-CN" sz="2800" dirty="0"/>
              <a:t>系统</a:t>
            </a:r>
            <a:r>
              <a:rPr lang="zh-CN" altLang="zh-CN" sz="2800" dirty="0" smtClean="0"/>
              <a:t>中</a:t>
            </a:r>
            <a:r>
              <a:rPr lang="zh-CN" altLang="en-US" sz="2800" dirty="0" smtClean="0"/>
              <a:t>，</a:t>
            </a:r>
            <a:r>
              <a:rPr lang="zh-CN" altLang="zh-CN" sz="2800" dirty="0" smtClean="0"/>
              <a:t>目录</a:t>
            </a:r>
            <a:r>
              <a:rPr lang="zh-CN" altLang="zh-CN" sz="2800" dirty="0"/>
              <a:t>只包括文件名和</a:t>
            </a:r>
            <a:r>
              <a:rPr lang="en-US" altLang="zh-CN" sz="2800" dirty="0"/>
              <a:t>i</a:t>
            </a:r>
            <a:r>
              <a:rPr lang="zh-CN" altLang="zh-CN" sz="2800" dirty="0"/>
              <a:t>节点号等相关信息，而文件的属性信息保存在</a:t>
            </a:r>
            <a:r>
              <a:rPr lang="en-US" altLang="zh-CN" sz="2800" dirty="0"/>
              <a:t>i</a:t>
            </a:r>
            <a:r>
              <a:rPr lang="zh-CN" altLang="zh-CN" sz="2800" dirty="0"/>
              <a:t>节点信息中</a:t>
            </a:r>
            <a:r>
              <a:rPr lang="zh-CN" altLang="zh-CN" sz="2800" dirty="0" smtClean="0"/>
              <a:t>。</a:t>
            </a:r>
            <a:endParaRPr lang="en-US" altLang="zh-CN" sz="2800" dirty="0" smtClean="0"/>
          </a:p>
          <a:p>
            <a:r>
              <a:rPr lang="zh-CN" altLang="zh-CN" sz="2800" dirty="0" smtClean="0"/>
              <a:t>目录</a:t>
            </a:r>
            <a:r>
              <a:rPr lang="zh-CN" altLang="zh-CN" sz="2800" dirty="0"/>
              <a:t>文件在形式上同普通文件一样，但具有目录属性，只能用目录管理命令来访问和管理</a:t>
            </a:r>
            <a:r>
              <a:rPr lang="zh-CN"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3）示例</a:t>
            </a:r>
            <a:endParaRPr lang="zh-CN" altLang="en-US"/>
          </a:p>
        </p:txBody>
      </p:sp>
      <p:sp>
        <p:nvSpPr>
          <p:cNvPr id="3" name="内容占位符 2"/>
          <p:cNvSpPr>
            <a:spLocks noGrp="1"/>
          </p:cNvSpPr>
          <p:nvPr>
            <p:ph idx="1"/>
          </p:nvPr>
        </p:nvSpPr>
        <p:spPr/>
        <p:txBody>
          <a:bodyPr/>
          <a:lstStyle/>
          <a:p>
            <a:r>
              <a:rPr lang="en-US" altLang="zh-CN" sz="2400" dirty="0"/>
              <a:t>$ </a:t>
            </a:r>
            <a:r>
              <a:rPr lang="zh-CN" altLang="en-US" sz="2400" dirty="0"/>
              <a:t>read x y 	</a:t>
            </a:r>
            <a:r>
              <a:rPr lang="en-US" altLang="zh-CN" sz="2400" dirty="0"/>
              <a:t>			</a:t>
            </a:r>
            <a:r>
              <a:rPr lang="zh-CN" altLang="en-US" sz="2400" dirty="0"/>
              <a:t>#输入：Hello World</a:t>
            </a:r>
            <a:endParaRPr lang="zh-CN" altLang="en-US" sz="2400" dirty="0"/>
          </a:p>
          <a:p>
            <a:r>
              <a:rPr lang="en-US" altLang="zh-CN" sz="2400" dirty="0"/>
              <a:t>$ </a:t>
            </a:r>
            <a:r>
              <a:rPr lang="zh-CN" altLang="en-US" sz="2400" dirty="0"/>
              <a:t>echo -e </a:t>
            </a:r>
            <a:r>
              <a:rPr lang="zh-CN" altLang="en-US" sz="2400" dirty="0" smtClean="0"/>
              <a:t>"x</a:t>
            </a:r>
            <a:r>
              <a:rPr lang="zh-CN" altLang="en-US" sz="2400" dirty="0"/>
              <a:t>=$x\tVar y=$</a:t>
            </a:r>
            <a:r>
              <a:rPr lang="zh-CN" altLang="en-US" sz="2400" dirty="0" smtClean="0"/>
              <a:t>y"  </a:t>
            </a:r>
            <a:r>
              <a:rPr lang="en-US" altLang="zh-CN" sz="2400" dirty="0" smtClean="0"/>
              <a:t>	</a:t>
            </a:r>
            <a:r>
              <a:rPr lang="zh-CN" altLang="en-US" sz="2400" dirty="0"/>
              <a:t>#x=</a:t>
            </a:r>
            <a:r>
              <a:rPr lang="zh-CN" altLang="en-US" sz="2400" dirty="0" smtClean="0"/>
              <a:t>Hello  </a:t>
            </a:r>
            <a:r>
              <a:rPr lang="zh-CN" altLang="en-US" sz="2400" dirty="0"/>
              <a:t>y=World</a:t>
            </a:r>
            <a:endParaRPr lang="zh-CN" altLang="en-US" sz="2400" dirty="0"/>
          </a:p>
          <a:p>
            <a:r>
              <a:rPr lang="en-US" altLang="zh-CN" sz="2400" dirty="0"/>
              <a:t>$ </a:t>
            </a:r>
            <a:r>
              <a:rPr lang="zh-CN" altLang="en-US" sz="2400" dirty="0"/>
              <a:t>read -p "Name and Telephone number:" x y  #输入：Bill 123456</a:t>
            </a:r>
            <a:endParaRPr lang="zh-CN" altLang="en-US" sz="2400" dirty="0"/>
          </a:p>
          <a:p>
            <a:r>
              <a:rPr lang="en-US" altLang="zh-CN" sz="2400" dirty="0"/>
              <a:t>$ </a:t>
            </a:r>
            <a:r>
              <a:rPr lang="zh-CN" altLang="en-US" sz="2400" dirty="0"/>
              <a:t>echo "</a:t>
            </a:r>
            <a:r>
              <a:rPr lang="en-US" altLang="zh-CN" sz="2400" dirty="0"/>
              <a:t>The n</a:t>
            </a:r>
            <a:r>
              <a:rPr lang="zh-CN" altLang="en-US" sz="2400" dirty="0"/>
              <a:t>ame is $x, and </a:t>
            </a:r>
            <a:r>
              <a:rPr lang="en-US" altLang="zh-CN" sz="2400" dirty="0"/>
              <a:t>t</a:t>
            </a:r>
            <a:r>
              <a:rPr lang="zh-CN" altLang="en-US" sz="2400" dirty="0"/>
              <a:t>elephone is $y"</a:t>
            </a:r>
            <a:endParaRPr lang="zh-CN" altLang="en-US" sz="2400" dirty="0"/>
          </a:p>
          <a:p>
            <a:r>
              <a:rPr lang="en-US" altLang="zh-CN" sz="2400" dirty="0"/>
              <a:t>$ </a:t>
            </a:r>
            <a:r>
              <a:rPr lang="zh-CN" altLang="en-US" sz="2400" dirty="0"/>
              <a:t>read -s -p "Password Please: " p  #读取密码p。输入时屏幕不回显</a:t>
            </a:r>
            <a:endParaRPr lang="zh-CN" altLang="en-US" sz="2400" dirty="0"/>
          </a:p>
          <a:p>
            <a:r>
              <a:rPr lang="en-US" altLang="zh-CN" sz="2400" dirty="0"/>
              <a:t>$ </a:t>
            </a:r>
            <a:r>
              <a:rPr lang="zh-CN" altLang="en-US" sz="2400" dirty="0"/>
              <a:t>echo "Password p=" $p	#显示密码变量p的值</a:t>
            </a:r>
            <a:endParaRPr lang="zh-CN" altLang="en-US" sz="2400"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4．即时文档与即时字符串</a:t>
            </a:r>
            <a:endParaRPr lang="zh-CN" altLang="en-US"/>
          </a:p>
        </p:txBody>
      </p:sp>
      <p:sp>
        <p:nvSpPr>
          <p:cNvPr id="3" name="内容占位符 2"/>
          <p:cNvSpPr>
            <a:spLocks noGrp="1"/>
          </p:cNvSpPr>
          <p:nvPr>
            <p:ph idx="1"/>
          </p:nvPr>
        </p:nvSpPr>
        <p:spPr>
          <a:xfrm>
            <a:off x="827405" y="1751965"/>
            <a:ext cx="8127365" cy="2926080"/>
          </a:xfrm>
        </p:spPr>
        <p:txBody>
          <a:bodyPr/>
          <a:p>
            <a:pPr eaLnBrk="1" latinLnBrk="0" hangingPunct="1">
              <a:lnSpc>
                <a:spcPct val="150000"/>
              </a:lnSpc>
              <a:spcBef>
                <a:spcPts val="0"/>
              </a:spcBef>
            </a:pPr>
            <a:r>
              <a:rPr lang="zh-CN" altLang="en-US"/>
              <a:t>即时文档</a:t>
            </a:r>
            <a:r>
              <a:rPr lang="zh-CN" altLang="en-US">
                <a:sym typeface="+mn-ea"/>
              </a:rPr>
              <a:t>（Here Documents ）</a:t>
            </a:r>
            <a:endParaRPr lang="zh-CN" altLang="en-US"/>
          </a:p>
          <a:p>
            <a:pPr eaLnBrk="1" latinLnBrk="0" hangingPunct="1">
              <a:lnSpc>
                <a:spcPct val="150000"/>
              </a:lnSpc>
              <a:spcBef>
                <a:spcPts val="0"/>
              </a:spcBef>
            </a:pPr>
            <a:r>
              <a:rPr lang="zh-CN" altLang="en-US"/>
              <a:t>即时字符串</a:t>
            </a:r>
            <a:r>
              <a:rPr lang="zh-CN" altLang="en-US">
                <a:sym typeface="+mn-ea"/>
              </a:rPr>
              <a:t>（Here String）</a:t>
            </a:r>
            <a:endParaRPr lang="zh-CN" alt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1）即时文档</a:t>
            </a:r>
            <a:endParaRPr lang="zh-CN" altLang="en-US"/>
          </a:p>
        </p:txBody>
      </p:sp>
      <p:sp>
        <p:nvSpPr>
          <p:cNvPr id="3" name="内容占位符 2"/>
          <p:cNvSpPr>
            <a:spLocks noGrp="1"/>
          </p:cNvSpPr>
          <p:nvPr>
            <p:ph idx="1"/>
          </p:nvPr>
        </p:nvSpPr>
        <p:spPr/>
        <p:txBody>
          <a:bodyPr/>
          <a:p>
            <a:r>
              <a:rPr lang="zh-CN" altLang="en-US"/>
              <a:t>即时文档，也叫即时文件，表现在命令所需的标准输入从其所带的内容中读取，格式是：</a:t>
            </a:r>
            <a:endParaRPr lang="zh-CN" altLang="en-US"/>
          </a:p>
          <a:p>
            <a:r>
              <a:rPr lang="zh-CN" altLang="en-US"/>
              <a:t>cmd &lt;&lt;[-] BEGIN_STR</a:t>
            </a:r>
            <a:endParaRPr lang="zh-CN" altLang="en-US"/>
          </a:p>
          <a:p>
            <a:r>
              <a:rPr lang="zh-CN" altLang="en-US"/>
              <a:t>	here-document</a:t>
            </a:r>
            <a:endParaRPr lang="zh-CN" altLang="en-US"/>
          </a:p>
          <a:p>
            <a:r>
              <a:rPr lang="zh-CN" altLang="en-US"/>
              <a:t>END_STR</a:t>
            </a:r>
            <a:endParaRPr lang="zh-CN" alt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即时文档最常用的形式</a:t>
            </a:r>
            <a:endParaRPr lang="zh-CN" altLang="en-US"/>
          </a:p>
        </p:txBody>
      </p:sp>
      <p:sp>
        <p:nvSpPr>
          <p:cNvPr id="3" name="内容占位符 2"/>
          <p:cNvSpPr>
            <a:spLocks noGrp="1"/>
          </p:cNvSpPr>
          <p:nvPr>
            <p:ph idx="1"/>
          </p:nvPr>
        </p:nvSpPr>
        <p:spPr/>
        <p:txBody>
          <a:bodyPr/>
          <a:p>
            <a:endParaRPr lang="zh-CN" altLang="en-US"/>
          </a:p>
        </p:txBody>
      </p:sp>
      <p:graphicFrame>
        <p:nvGraphicFramePr>
          <p:cNvPr id="5" name="表格 4"/>
          <p:cNvGraphicFramePr/>
          <p:nvPr>
            <p:custDataLst>
              <p:tags r:id="rId1"/>
            </p:custDataLst>
          </p:nvPr>
        </p:nvGraphicFramePr>
        <p:xfrm>
          <a:off x="827405" y="1889760"/>
          <a:ext cx="7769225" cy="1735455"/>
        </p:xfrm>
        <a:graphic>
          <a:graphicData uri="http://schemas.openxmlformats.org/drawingml/2006/table">
            <a:tbl>
              <a:tblPr firstRow="1" bandRow="1">
                <a:tableStyleId>{5940675A-B579-460E-94D1-54222C63F5DA}</a:tableStyleId>
              </a:tblPr>
              <a:tblGrid>
                <a:gridCol w="3341370"/>
                <a:gridCol w="942340"/>
                <a:gridCol w="3485515"/>
              </a:tblGrid>
              <a:tr h="578485">
                <a:tc>
                  <a:txBody>
                    <a:bodyPr/>
                    <a:p>
                      <a:pPr indent="0" fontAlgn="auto">
                        <a:buNone/>
                      </a:pPr>
                      <a:r>
                        <a:rPr lang="en-US" sz="2800" b="0">
                          <a:latin typeface="Times New Roman" panose="02020603050405020304" pitchFamily="18" charset="0"/>
                          <a:cs typeface="Times New Roman" panose="02020603050405020304" pitchFamily="18" charset="0"/>
                        </a:rPr>
                        <a:t>cmd &lt;&lt;[-]</a:t>
                      </a:r>
                      <a:r>
                        <a:rPr lang="en-US" sz="2800" b="0">
                          <a:latin typeface="宋体" panose="02010600030101010101" pitchFamily="2" charset="-122"/>
                          <a:ea typeface="宋体" panose="02010600030101010101" pitchFamily="2" charset="-122"/>
                          <a:cs typeface="宋体" panose="02010600030101010101" pitchFamily="2" charset="-122"/>
                        </a:rPr>
                        <a:t> </a:t>
                      </a:r>
                      <a:r>
                        <a:rPr lang="en-US" sz="2800" b="0">
                          <a:latin typeface="Times New Roman" panose="02020603050405020304" pitchFamily="18" charset="0"/>
                          <a:cs typeface="Times New Roman" panose="02020603050405020304" pitchFamily="18" charset="0"/>
                        </a:rPr>
                        <a:t>STR</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solidFill>
                      <a:srgbClr val="FFFFFF"/>
                    </a:solidFill>
                  </a:tcPr>
                </a:tc>
                <a:tc>
                  <a:txBody>
                    <a:bodyPr/>
                    <a:p>
                      <a:pPr indent="0" fontAlgn="auto">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solidFill>
                      <a:srgbClr val="FFFFFF"/>
                    </a:solidFill>
                  </a:tcPr>
                </a:tc>
                <a:tc>
                  <a:txBody>
                    <a:bodyPr/>
                    <a:p>
                      <a:pPr indent="0" fontAlgn="auto">
                        <a:buNone/>
                      </a:pPr>
                      <a:r>
                        <a:rPr lang="en-US" sz="2800" b="0">
                          <a:latin typeface="Times New Roman" panose="02020603050405020304" pitchFamily="18" charset="0"/>
                          <a:cs typeface="Times New Roman" panose="02020603050405020304" pitchFamily="18" charset="0"/>
                        </a:rPr>
                        <a:t>cmd &lt;&lt;[-]</a:t>
                      </a:r>
                      <a:r>
                        <a:rPr lang="en-US" sz="2800" b="0">
                          <a:latin typeface="宋体" panose="02010600030101010101" pitchFamily="2" charset="-122"/>
                          <a:ea typeface="宋体" panose="02010600030101010101" pitchFamily="2" charset="-122"/>
                          <a:cs typeface="宋体" panose="02010600030101010101" pitchFamily="2" charset="-122"/>
                        </a:rPr>
                        <a:t> </a:t>
                      </a:r>
                      <a:r>
                        <a:rPr lang="en-US" sz="2800" b="0">
                          <a:latin typeface="Times New Roman" panose="02020603050405020304" pitchFamily="18" charset="0"/>
                          <a:cs typeface="Times New Roman" panose="02020603050405020304" pitchFamily="18" charset="0"/>
                        </a:rPr>
                        <a:t>"STR"</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solidFill>
                      <a:srgbClr val="FFFFFF"/>
                    </a:solidFill>
                  </a:tcPr>
                </a:tc>
              </a:tr>
              <a:tr h="578485">
                <a:tc>
                  <a:txBody>
                    <a:bodyPr/>
                    <a:p>
                      <a:pPr indent="0" fontAlgn="auto">
                        <a:buNone/>
                      </a:pPr>
                      <a:r>
                        <a:rPr lang="en-US" sz="2800" b="0">
                          <a:latin typeface="Times New Roman" panose="02020603050405020304" pitchFamily="18" charset="0"/>
                          <a:cs typeface="Times New Roman" panose="02020603050405020304" pitchFamily="18" charset="0"/>
                        </a:rPr>
                        <a:t>	here-documents</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solidFill>
                      <a:srgbClr val="FFFFFF"/>
                    </a:solidFill>
                  </a:tcPr>
                </a:tc>
                <a:tc>
                  <a:txBody>
                    <a:bodyPr/>
                    <a:p>
                      <a:pPr indent="0" algn="ctr" fontAlgn="auto">
                        <a:buNone/>
                      </a:pPr>
                      <a:r>
                        <a:rPr lang="en-US" sz="2800" b="0">
                          <a:latin typeface="宋体" panose="02010600030101010101" pitchFamily="2" charset="-122"/>
                          <a:ea typeface="宋体" panose="02010600030101010101" pitchFamily="2" charset="-122"/>
                          <a:cs typeface="宋体" panose="02010600030101010101" pitchFamily="2" charset="-122"/>
                        </a:rPr>
                        <a:t>或</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solidFill>
                      <a:srgbClr val="FFFFFF"/>
                    </a:solidFill>
                  </a:tcPr>
                </a:tc>
                <a:tc>
                  <a:txBody>
                    <a:bodyPr/>
                    <a:p>
                      <a:pPr indent="0" fontAlgn="auto">
                        <a:buNone/>
                      </a:pPr>
                      <a:r>
                        <a:rPr lang="en-US" sz="2800" b="0">
                          <a:latin typeface="宋体" panose="02010600030101010101" pitchFamily="2" charset="-122"/>
                          <a:ea typeface="宋体" panose="02010600030101010101" pitchFamily="2" charset="-122"/>
                          <a:cs typeface="宋体" panose="02010600030101010101" pitchFamily="2" charset="-122"/>
                        </a:rPr>
                        <a:t>	</a:t>
                      </a:r>
                      <a:r>
                        <a:rPr lang="en-US" sz="2800" b="0">
                          <a:latin typeface="Times New Roman" panose="02020603050405020304" pitchFamily="18" charset="0"/>
                          <a:cs typeface="Times New Roman" panose="02020603050405020304" pitchFamily="18" charset="0"/>
                        </a:rPr>
                        <a:t>here-documents</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cap="flat">
                      <a:noFill/>
                    </a:lnT>
                    <a:lnB cap="flat">
                      <a:noFill/>
                    </a:lnB>
                    <a:lnTlToBr>
                      <a:noFill/>
                    </a:lnTlToBr>
                    <a:lnBlToTr>
                      <a:noFill/>
                    </a:lnBlToTr>
                    <a:solidFill>
                      <a:srgbClr val="FFFFFF"/>
                    </a:solidFill>
                  </a:tcPr>
                </a:tc>
              </a:tr>
              <a:tr h="578485">
                <a:tc>
                  <a:txBody>
                    <a:bodyPr/>
                    <a:p>
                      <a:pPr indent="0" fontAlgn="auto">
                        <a:buNone/>
                      </a:pPr>
                      <a:r>
                        <a:rPr lang="en-US" sz="2800" b="0">
                          <a:latin typeface="Times New Roman" panose="02020603050405020304" pitchFamily="18" charset="0"/>
                          <a:cs typeface="Times New Roman" panose="02020603050405020304" pitchFamily="18" charset="0"/>
                        </a:rPr>
                        <a:t>STR</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solidFill>
                      <a:srgbClr val="FFFFFF"/>
                    </a:solidFill>
                  </a:tcPr>
                </a:tc>
                <a:tc>
                  <a:txBody>
                    <a:bodyPr/>
                    <a:p>
                      <a:pPr indent="0" fontAlgn="auto">
                        <a:buNone/>
                      </a:pPr>
                      <a:r>
                        <a:rPr lang="en-US" sz="2800" b="0">
                          <a:latin typeface="宋体" panose="02010600030101010101" pitchFamily="2" charset="-122"/>
                          <a:ea typeface="宋体" panose="02010600030101010101" pitchFamily="2" charset="-122"/>
                          <a:cs typeface="宋体" panose="02010600030101010101" pitchFamily="2" charset="-122"/>
                        </a:rPr>
                        <a:t> </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solidFill>
                      <a:srgbClr val="FFFFFF"/>
                    </a:solidFill>
                  </a:tcPr>
                </a:tc>
                <a:tc>
                  <a:txBody>
                    <a:bodyPr/>
                    <a:p>
                      <a:pPr indent="0" fontAlgn="auto">
                        <a:buNone/>
                      </a:pPr>
                      <a:r>
                        <a:rPr lang="en-US" sz="2800" b="0">
                          <a:latin typeface="Times New Roman" panose="02020603050405020304" pitchFamily="18" charset="0"/>
                          <a:cs typeface="Times New Roman" panose="02020603050405020304" pitchFamily="18" charset="0"/>
                        </a:rPr>
                        <a:t>STR</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solidFill>
                      <a:srgbClr val="FFFFFF"/>
                    </a:solidFill>
                  </a:tcPr>
                </a:tc>
              </a:tr>
            </a:tbl>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对于here文档的说明</a:t>
            </a:r>
            <a:endParaRPr lang="zh-CN" altLang="en-US"/>
          </a:p>
        </p:txBody>
      </p:sp>
      <p:sp>
        <p:nvSpPr>
          <p:cNvPr id="3" name="内容占位符 2"/>
          <p:cNvSpPr>
            <a:spLocks noGrp="1"/>
          </p:cNvSpPr>
          <p:nvPr>
            <p:ph idx="1"/>
          </p:nvPr>
        </p:nvSpPr>
        <p:spPr/>
        <p:txBody>
          <a:bodyPr/>
          <a:p>
            <a:r>
              <a:rPr lang="zh-CN" altLang="en-US" sz="1800"/>
              <a:t>（1）shell对BEGIN_STR不进行扩展，但可以用引号将其括起来。无论BEGIN_STR的构成如何，都将被认为是常量字符串或是由引号括起来的常量字符串。</a:t>
            </a:r>
            <a:endParaRPr lang="zh-CN" altLang="en-US" sz="1800"/>
          </a:p>
          <a:p>
            <a:r>
              <a:rPr lang="zh-CN" altLang="en-US" sz="1800"/>
              <a:t>（2）END_STR必须是一个不含任何引号的被视作常量的字符串，且不能有尾部白空格。</a:t>
            </a:r>
            <a:endParaRPr lang="zh-CN" altLang="en-US" sz="1800"/>
          </a:p>
          <a:p>
            <a:r>
              <a:rPr lang="zh-CN" altLang="en-US" sz="1800"/>
              <a:t>（3）若BEGIN_STR被引号括住，则引号被去掉后的结果必须与END_STR相同，此时BEGIN_STR与END_STR之间的内容不进行扩展。若BEGIN_STR没有被引号括住，则它必须与END_STR相同，它们之间的内容会进行变量、参数和命令等各种替换。</a:t>
            </a:r>
            <a:endParaRPr lang="zh-CN" altLang="en-US" sz="1800"/>
          </a:p>
          <a:p>
            <a:r>
              <a:rPr lang="zh-CN" altLang="en-US" sz="1800"/>
              <a:t>（4）若使用了-作为BEGIN_STR的引导符，则即时文档内容每行的前导白空格都将被自动去除。若不使用-字符，则在END_STR的前后均不能有白空格。</a:t>
            </a:r>
            <a:endParaRPr lang="zh-CN" altLang="en-US" sz="180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即时文档使用示例</a:t>
            </a:r>
            <a:endParaRPr lang="zh-CN" altLang="en-US"/>
          </a:p>
        </p:txBody>
      </p:sp>
      <p:sp>
        <p:nvSpPr>
          <p:cNvPr id="3" name="内容占位符 2"/>
          <p:cNvSpPr>
            <a:spLocks noGrp="1"/>
          </p:cNvSpPr>
          <p:nvPr>
            <p:ph idx="1"/>
          </p:nvPr>
        </p:nvSpPr>
        <p:spPr/>
        <p:txBody>
          <a:bodyPr/>
          <a:p>
            <a:r>
              <a:rPr lang="zh-CN" altLang="en-US" sz="2000"/>
              <a:t>cat &lt;&lt; ESC</a:t>
            </a:r>
            <a:endParaRPr lang="zh-CN" altLang="en-US" sz="2000"/>
          </a:p>
          <a:p>
            <a:r>
              <a:rPr lang="zh-CN" altLang="en-US" sz="2000"/>
              <a:t>	-----Here-Document Demo-----</a:t>
            </a:r>
            <a:endParaRPr lang="zh-CN" altLang="en-US" sz="2000"/>
          </a:p>
          <a:p>
            <a:r>
              <a:rPr lang="zh-CN" altLang="en-US" sz="2000"/>
              <a:t>	I am "`whoami`", my Home dir is $HOME, and who are you? please tell me.</a:t>
            </a:r>
            <a:endParaRPr lang="zh-CN" altLang="en-US" sz="2000"/>
          </a:p>
          <a:p>
            <a:r>
              <a:rPr lang="zh-CN" altLang="en-US" sz="2000"/>
              <a:t>ESC</a:t>
            </a:r>
            <a:endParaRPr lang="zh-CN" altLang="en-US" sz="2000"/>
          </a:p>
          <a:p>
            <a:r>
              <a:rPr lang="zh-CN" altLang="en-US" sz="2000"/>
              <a:t>这里的BEGIN_STR与END_STR均为ESC，且没有使用“-”。输出为：</a:t>
            </a:r>
            <a:endParaRPr lang="zh-CN" altLang="en-US" sz="2000"/>
          </a:p>
          <a:p>
            <a:r>
              <a:rPr lang="zh-CN" altLang="en-US" sz="2000"/>
              <a:t>-----Here-Document Demo-----</a:t>
            </a:r>
            <a:endParaRPr lang="zh-CN" altLang="en-US" sz="2000"/>
          </a:p>
          <a:p>
            <a:r>
              <a:rPr lang="zh-CN" altLang="en-US" sz="2000"/>
              <a:t>I am "test", my Home dir is /home/test, and who are you? please tell me.</a:t>
            </a:r>
            <a:endParaRPr lang="zh-CN" altLang="en-US" sz="200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对即时文档命令的标准输出重定向</a:t>
            </a:r>
            <a:endParaRPr lang="zh-CN" altLang="en-US" sz="3600"/>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828040" y="2101215"/>
          <a:ext cx="7900035" cy="1165860"/>
        </p:xfrm>
        <a:graphic>
          <a:graphicData uri="http://schemas.openxmlformats.org/drawingml/2006/table">
            <a:tbl>
              <a:tblPr firstRow="1" bandRow="1">
                <a:tableStyleId>{5940675A-B579-460E-94D1-54222C63F5DA}</a:tableStyleId>
              </a:tblPr>
              <a:tblGrid>
                <a:gridCol w="3480435"/>
                <a:gridCol w="605790"/>
                <a:gridCol w="3813810"/>
              </a:tblGrid>
              <a:tr h="388620">
                <a:tc>
                  <a:txBody>
                    <a:bodyPr/>
                    <a:p>
                      <a:pPr indent="0" fontAlgn="auto">
                        <a:buNone/>
                      </a:pPr>
                      <a:r>
                        <a:rPr lang="en-US" sz="2400" b="0">
                          <a:latin typeface="Times New Roman" panose="02020603050405020304" pitchFamily="18" charset="0"/>
                          <a:cs typeface="Times New Roman" panose="02020603050405020304" pitchFamily="18" charset="0"/>
                        </a:rPr>
                        <a:t>cmd &lt;&lt;[-]</a:t>
                      </a:r>
                      <a:r>
                        <a:rPr lang="en-US" sz="2400" b="0">
                          <a:latin typeface="宋体" panose="02010600030101010101" pitchFamily="2" charset="-122"/>
                          <a:ea typeface="宋体" panose="02010600030101010101" pitchFamily="2" charset="-122"/>
                          <a:cs typeface="宋体" panose="02010600030101010101" pitchFamily="2" charset="-122"/>
                        </a:rPr>
                        <a:t> </a:t>
                      </a:r>
                      <a:r>
                        <a:rPr lang="en-US" sz="2400" b="0">
                          <a:latin typeface="Times New Roman" panose="02020603050405020304" pitchFamily="18" charset="0"/>
                          <a:cs typeface="Times New Roman" panose="02020603050405020304" pitchFamily="18" charset="0"/>
                        </a:rPr>
                        <a:t>STR  &gt; outfile</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solidFill>
                      <a:srgbClr val="FFFFFF"/>
                    </a:solidFill>
                  </a:tcPr>
                </a:tc>
                <a:tc>
                  <a:txBody>
                    <a:bodyPr/>
                    <a:p>
                      <a:pPr indent="0" fontAlgn="auto">
                        <a:buNone/>
                      </a:pPr>
                      <a:r>
                        <a:rPr lang="en-US" sz="2400" b="0">
                          <a:latin typeface="宋体" panose="02010600030101010101" pitchFamily="2" charset="-122"/>
                          <a:ea typeface="宋体" panose="02010600030101010101" pitchFamily="2" charset="-122"/>
                          <a:cs typeface="宋体" panose="02010600030101010101" pitchFamily="2" charset="-122"/>
                        </a:rPr>
                        <a:t> </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solidFill>
                      <a:srgbClr val="FFFFFF"/>
                    </a:solidFill>
                  </a:tcPr>
                </a:tc>
                <a:tc>
                  <a:txBody>
                    <a:bodyPr/>
                    <a:p>
                      <a:pPr indent="0" fontAlgn="auto">
                        <a:buNone/>
                      </a:pPr>
                      <a:r>
                        <a:rPr lang="en-US" sz="2400" b="0">
                          <a:latin typeface="Times New Roman" panose="02020603050405020304" pitchFamily="18" charset="0"/>
                          <a:cs typeface="Times New Roman" panose="02020603050405020304" pitchFamily="18" charset="0"/>
                        </a:rPr>
                        <a:t>cmd &lt;&lt;[-]</a:t>
                      </a:r>
                      <a:r>
                        <a:rPr lang="en-US" sz="2400" b="0">
                          <a:latin typeface="宋体" panose="02010600030101010101" pitchFamily="2" charset="-122"/>
                          <a:ea typeface="宋体" panose="02010600030101010101" pitchFamily="2" charset="-122"/>
                          <a:cs typeface="宋体" panose="02010600030101010101" pitchFamily="2" charset="-122"/>
                        </a:rPr>
                        <a:t> </a:t>
                      </a:r>
                      <a:r>
                        <a:rPr lang="en-US" sz="2400" b="0">
                          <a:latin typeface="Times New Roman" panose="02020603050405020304" pitchFamily="18" charset="0"/>
                          <a:cs typeface="Times New Roman" panose="02020603050405020304" pitchFamily="18" charset="0"/>
                        </a:rPr>
                        <a:t>"STR"  &gt; outfile</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solidFill>
                      <a:srgbClr val="FFFFFF"/>
                    </a:solidFill>
                  </a:tcPr>
                </a:tc>
              </a:tr>
              <a:tr h="388620">
                <a:tc>
                  <a:txBody>
                    <a:bodyPr/>
                    <a:p>
                      <a:pPr indent="0" fontAlgn="auto">
                        <a:buNone/>
                      </a:pPr>
                      <a:r>
                        <a:rPr lang="en-US" sz="2400" b="0">
                          <a:latin typeface="Times New Roman" panose="02020603050405020304" pitchFamily="18" charset="0"/>
                          <a:cs typeface="Times New Roman" panose="02020603050405020304" pitchFamily="18" charset="0"/>
                        </a:rPr>
                        <a:t>	here-document</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solidFill>
                      <a:srgbClr val="FFFFFF"/>
                    </a:solidFill>
                  </a:tcPr>
                </a:tc>
                <a:tc>
                  <a:txBody>
                    <a:bodyPr/>
                    <a:p>
                      <a:pPr indent="0" fontAlgn="auto">
                        <a:buNone/>
                      </a:pPr>
                      <a:r>
                        <a:rPr lang="en-US" sz="2400" b="0">
                          <a:latin typeface="宋体" panose="02010600030101010101" pitchFamily="2" charset="-122"/>
                          <a:ea typeface="宋体" panose="02010600030101010101" pitchFamily="2" charset="-122"/>
                          <a:cs typeface="宋体" panose="02010600030101010101" pitchFamily="2" charset="-122"/>
                        </a:rPr>
                        <a:t>或</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solidFill>
                      <a:srgbClr val="FFFFFF"/>
                    </a:solidFill>
                  </a:tcPr>
                </a:tc>
                <a:tc>
                  <a:txBody>
                    <a:bodyPr/>
                    <a:p>
                      <a:pPr indent="0" fontAlgn="auto">
                        <a:buNone/>
                      </a:pPr>
                      <a:r>
                        <a:rPr lang="en-US" sz="2400" b="0">
                          <a:latin typeface="宋体" panose="02010600030101010101" pitchFamily="2" charset="-122"/>
                          <a:ea typeface="宋体" panose="02010600030101010101" pitchFamily="2" charset="-122"/>
                          <a:cs typeface="宋体" panose="02010600030101010101" pitchFamily="2" charset="-122"/>
                        </a:rPr>
                        <a:t>	</a:t>
                      </a:r>
                      <a:r>
                        <a:rPr lang="en-US" sz="2400" b="0">
                          <a:latin typeface="Times New Roman" panose="02020603050405020304" pitchFamily="18" charset="0"/>
                          <a:cs typeface="Times New Roman" panose="02020603050405020304" pitchFamily="18" charset="0"/>
                        </a:rPr>
                        <a:t>here-document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cap="flat">
                      <a:noFill/>
                    </a:lnT>
                    <a:lnB cap="flat">
                      <a:noFill/>
                    </a:lnB>
                    <a:lnTlToBr>
                      <a:noFill/>
                    </a:lnTlToBr>
                    <a:lnBlToTr>
                      <a:noFill/>
                    </a:lnBlToTr>
                    <a:solidFill>
                      <a:srgbClr val="FFFFFF"/>
                    </a:solidFill>
                  </a:tcPr>
                </a:tc>
              </a:tr>
              <a:tr h="388620">
                <a:tc>
                  <a:txBody>
                    <a:bodyPr/>
                    <a:p>
                      <a:pPr indent="0" fontAlgn="auto">
                        <a:buNone/>
                      </a:pPr>
                      <a:r>
                        <a:rPr lang="en-US" sz="2400" b="0">
                          <a:latin typeface="Times New Roman" panose="02020603050405020304" pitchFamily="18" charset="0"/>
                          <a:cs typeface="Times New Roman" panose="02020603050405020304" pitchFamily="18" charset="0"/>
                        </a:rPr>
                        <a:t>STR</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a:noFill/>
                    </a:lnR>
                    <a:lnT cap="flat">
                      <a:noFill/>
                    </a:lnT>
                    <a:lnB cap="flat">
                      <a:noFill/>
                    </a:lnB>
                    <a:lnTlToBr>
                      <a:noFill/>
                    </a:lnTlToBr>
                    <a:lnBlToTr>
                      <a:noFill/>
                    </a:lnBlToTr>
                    <a:solidFill>
                      <a:srgbClr val="FFFFFF"/>
                    </a:solidFill>
                  </a:tcPr>
                </a:tc>
                <a:tc>
                  <a:txBody>
                    <a:bodyPr/>
                    <a:p>
                      <a:pPr indent="0" fontAlgn="auto">
                        <a:buNone/>
                      </a:pPr>
                      <a:r>
                        <a:rPr lang="en-US" sz="2400" b="0">
                          <a:latin typeface="宋体" panose="02010600030101010101" pitchFamily="2" charset="-122"/>
                          <a:ea typeface="宋体" panose="02010600030101010101" pitchFamily="2" charset="-122"/>
                          <a:cs typeface="宋体" panose="02010600030101010101" pitchFamily="2" charset="-122"/>
                        </a:rPr>
                        <a:t> </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solidFill>
                      <a:srgbClr val="FFFFFF"/>
                    </a:solidFill>
                  </a:tcPr>
                </a:tc>
                <a:tc>
                  <a:txBody>
                    <a:bodyPr/>
                    <a:p>
                      <a:pPr indent="0" fontAlgn="auto">
                        <a:buNone/>
                      </a:pPr>
                      <a:r>
                        <a:rPr lang="en-US" sz="2400" b="0">
                          <a:latin typeface="Times New Roman" panose="02020603050405020304" pitchFamily="18" charset="0"/>
                          <a:cs typeface="Times New Roman" panose="02020603050405020304" pitchFamily="18" charset="0"/>
                        </a:rPr>
                        <a:t>STR</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cap="flat">
                      <a:noFill/>
                    </a:lnR>
                    <a:lnT cap="flat">
                      <a:noFill/>
                    </a:lnT>
                    <a:lnB cap="flat">
                      <a:noFill/>
                    </a:lnB>
                    <a:lnTlToBr>
                      <a:noFill/>
                    </a:lnTlToBr>
                    <a:lnBlToTr>
                      <a:noFill/>
                    </a:lnBlToTr>
                    <a:solidFill>
                      <a:srgbClr val="FFFFFF"/>
                    </a:solidFill>
                  </a:tcPr>
                </a:tc>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2）即时字符串</a:t>
            </a:r>
            <a:endParaRPr lang="zh-CN" altLang="en-US"/>
          </a:p>
        </p:txBody>
      </p:sp>
      <p:sp>
        <p:nvSpPr>
          <p:cNvPr id="3" name="内容占位符 2"/>
          <p:cNvSpPr>
            <a:spLocks noGrp="1"/>
          </p:cNvSpPr>
          <p:nvPr>
            <p:ph idx="1"/>
          </p:nvPr>
        </p:nvSpPr>
        <p:spPr/>
        <p:txBody>
          <a:bodyPr/>
          <a:p>
            <a:r>
              <a:rPr lang="zh-CN" altLang="en-US" sz="2400"/>
              <a:t>即时字符串，使用格式是</a:t>
            </a:r>
            <a:endParaRPr lang="zh-CN" altLang="en-US" sz="2400"/>
          </a:p>
          <a:p>
            <a:r>
              <a:rPr lang="zh-CN" altLang="en-US" sz="2400"/>
              <a:t>	cmd&lt;&lt;&lt;string</a:t>
            </a:r>
            <a:endParaRPr lang="zh-CN" altLang="en-US" sz="2400"/>
          </a:p>
          <a:p>
            <a:r>
              <a:rPr lang="zh-CN" altLang="en-US" sz="2400"/>
              <a:t>对string可进行~、参数、变量、命令和算术替换。示例如下：</a:t>
            </a:r>
            <a:endParaRPr lang="zh-CN" altLang="en-US" sz="2400"/>
          </a:p>
          <a:p>
            <a:r>
              <a:rPr lang="zh-CN" altLang="en-US" sz="2400"/>
              <a:t>$ cat&lt;&lt;&lt;"I am \"`whoami`\", my Home dir is $HOME, and who are you? please tell me"</a:t>
            </a:r>
            <a:endParaRPr lang="zh-CN" altLang="en-US" sz="2400"/>
          </a:p>
          <a:p>
            <a:r>
              <a:rPr lang="zh-CN" altLang="en-US" sz="2400"/>
              <a:t>$ bc -l &lt;&lt;&lt;'scale=10; 4*a(1)'</a:t>
            </a:r>
            <a:endParaRPr lang="zh-CN" altLang="en-US" sz="240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t>6．定位可执行程序及相关信息</a:t>
            </a:r>
            <a:endParaRPr lang="zh-CN" altLang="en-US" sz="3600"/>
          </a:p>
        </p:txBody>
      </p:sp>
      <p:sp>
        <p:nvSpPr>
          <p:cNvPr id="3" name="内容占位符 2"/>
          <p:cNvSpPr>
            <a:spLocks noGrp="1"/>
          </p:cNvSpPr>
          <p:nvPr>
            <p:ph idx="1"/>
          </p:nvPr>
        </p:nvSpPr>
        <p:spPr/>
        <p:txBody>
          <a:bodyPr/>
          <a:lstStyle/>
          <a:p>
            <a:r>
              <a:rPr lang="zh-CN" altLang="en-US">
                <a:sym typeface="+mn-ea"/>
              </a:rPr>
              <a:t>定位一个可执行程序及相关信息的命令有which、whereis、whatis和apropos等。</a:t>
            </a:r>
            <a:endParaRPr lang="zh-CN" altLang="en-US">
              <a:sym typeface="+mn-ea"/>
            </a:endParaRPr>
          </a:p>
          <a:p>
            <a:r>
              <a:rPr lang="zh-CN" altLang="en-US" dirty="0"/>
              <a:t>其它关于文件定位的命令还有</a:t>
            </a:r>
            <a:r>
              <a:rPr lang="en-US" altLang="zh-CN" dirty="0"/>
              <a:t>find</a:t>
            </a:r>
            <a:r>
              <a:rPr lang="zh-CN" altLang="en-US" dirty="0"/>
              <a:t>和</a:t>
            </a:r>
            <a:r>
              <a:rPr lang="en-US" altLang="zh-CN" dirty="0"/>
              <a:t>locate</a:t>
            </a:r>
            <a:r>
              <a:rPr lang="zh-CN" altLang="en-US" dirty="0"/>
              <a:t>等，请参见第</a:t>
            </a:r>
            <a:r>
              <a:rPr lang="en-US" altLang="zh-CN" dirty="0"/>
              <a:t>5</a:t>
            </a:r>
            <a:r>
              <a:rPr lang="zh-CN" altLang="en-US" dirty="0"/>
              <a:t>章。</a:t>
            </a:r>
            <a:endParaRPr lang="zh-CN" alt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ym typeface="+mn-ea"/>
              </a:rPr>
              <a:t>1）which</a:t>
            </a:r>
            <a:endParaRPr lang="zh-CN" altLang="en-US" sz="3600"/>
          </a:p>
        </p:txBody>
      </p:sp>
      <p:sp>
        <p:nvSpPr>
          <p:cNvPr id="3" name="内容占位符 2"/>
          <p:cNvSpPr>
            <a:spLocks noGrp="1"/>
          </p:cNvSpPr>
          <p:nvPr>
            <p:ph idx="1"/>
          </p:nvPr>
        </p:nvSpPr>
        <p:spPr/>
        <p:txBody>
          <a:bodyPr/>
          <a:lstStyle/>
          <a:p>
            <a:r>
              <a:rPr lang="zh-CN" altLang="en-US" sz="2400" dirty="0" smtClean="0"/>
              <a:t>定位</a:t>
            </a:r>
            <a:r>
              <a:rPr lang="zh-CN" altLang="en-US" sz="2400" dirty="0"/>
              <a:t>一</a:t>
            </a:r>
            <a:r>
              <a:rPr lang="zh-CN" altLang="en-US" sz="2400" dirty="0" smtClean="0"/>
              <a:t>个可执行程序的</a:t>
            </a:r>
            <a:r>
              <a:rPr lang="zh-CN" altLang="en-US" sz="2400" dirty="0"/>
              <a:t>位置，输出信息中包括别名和路径等</a:t>
            </a:r>
            <a:r>
              <a:rPr lang="zh-CN" altLang="en-US" sz="2400" dirty="0" smtClean="0"/>
              <a:t>。用法</a:t>
            </a:r>
            <a:r>
              <a:rPr lang="zh-CN" altLang="en-US" sz="2400" dirty="0"/>
              <a:t>为：</a:t>
            </a:r>
            <a:endParaRPr lang="zh-CN" altLang="en-US" sz="2400" dirty="0"/>
          </a:p>
          <a:p>
            <a:r>
              <a:rPr lang="zh-CN" altLang="en-US" sz="2400" dirty="0"/>
              <a:t>  which [options] filenames</a:t>
            </a:r>
            <a:endParaRPr lang="zh-CN" altLang="en-US" sz="2400" dirty="0"/>
          </a:p>
          <a:p>
            <a:r>
              <a:rPr lang="zh-CN" altLang="en-US" sz="2400" dirty="0"/>
              <a:t>which只能</a:t>
            </a:r>
            <a:r>
              <a:rPr lang="zh-CN" altLang="en-US" sz="2400" dirty="0">
                <a:sym typeface="+mn-ea"/>
              </a:rPr>
              <a:t>在PATH指定</a:t>
            </a:r>
            <a:r>
              <a:rPr lang="zh-CN" altLang="en-US" sz="2400" dirty="0" smtClean="0">
                <a:sym typeface="+mn-ea"/>
              </a:rPr>
              <a:t>的范围内</a:t>
            </a:r>
            <a:r>
              <a:rPr lang="zh-CN" altLang="en-US" sz="2400" dirty="0" smtClean="0"/>
              <a:t>定位</a:t>
            </a:r>
            <a:r>
              <a:rPr lang="zh-CN" altLang="en-US" sz="2400" dirty="0"/>
              <a:t>可执行文件的</a:t>
            </a:r>
            <a:r>
              <a:rPr lang="zh-CN" altLang="en-US" sz="2400" dirty="0" smtClean="0"/>
              <a:t>位置。</a:t>
            </a:r>
            <a:r>
              <a:rPr lang="zh-CN" altLang="en-US" sz="2400" dirty="0"/>
              <a:t>可用--skip-</a:t>
            </a:r>
            <a:r>
              <a:rPr lang="zh-CN" altLang="en-US" sz="2400" dirty="0" smtClean="0"/>
              <a:t>alias抑制</a:t>
            </a:r>
            <a:r>
              <a:rPr lang="zh-CN" altLang="en-US" sz="2400" dirty="0"/>
              <a:t>别名的输出。示例如下：</a:t>
            </a:r>
            <a:endParaRPr lang="zh-CN" altLang="en-US" sz="2400" dirty="0"/>
          </a:p>
          <a:p>
            <a:r>
              <a:rPr sz="2400" dirty="0"/>
              <a:t>$ which which 	#查找命令which在PATH中的位置</a:t>
            </a:r>
            <a:endParaRPr sz="2400" dirty="0"/>
          </a:p>
          <a:p>
            <a:r>
              <a:rPr sz="2400" dirty="0"/>
              <a:t>$ which ls 		#查找命令ls</a:t>
            </a:r>
            <a:endParaRPr sz="2400" dirty="0"/>
          </a:p>
          <a:p>
            <a:r>
              <a:rPr sz="2400" dirty="0"/>
              <a:t>$ which --skip-alias ls 	#查找命令ls，不要别名</a:t>
            </a:r>
            <a:endParaRPr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关于目录的说明 </a:t>
            </a:r>
            <a:endParaRPr lang="zh-CN" altLang="en-US" dirty="0"/>
          </a:p>
        </p:txBody>
      </p:sp>
      <p:sp>
        <p:nvSpPr>
          <p:cNvPr id="3" name="内容占位符 2"/>
          <p:cNvSpPr>
            <a:spLocks noGrp="1"/>
          </p:cNvSpPr>
          <p:nvPr>
            <p:ph idx="1"/>
          </p:nvPr>
        </p:nvSpPr>
        <p:spPr/>
        <p:txBody>
          <a:bodyPr/>
          <a:lstStyle/>
          <a:p>
            <a:r>
              <a:rPr lang="zh-CN" altLang="zh-CN" sz="2800" dirty="0"/>
              <a:t>一个目录文件内至少要有两个文件项</a:t>
            </a:r>
            <a:r>
              <a:rPr lang="zh-CN" altLang="zh-CN" sz="2800" dirty="0" smtClean="0"/>
              <a:t>：</a:t>
            </a:r>
            <a:endParaRPr lang="en-US" altLang="zh-CN" sz="2800" dirty="0" smtClean="0"/>
          </a:p>
          <a:p>
            <a:r>
              <a:rPr lang="en-US" altLang="zh-CN" sz="2800" dirty="0"/>
              <a:t> </a:t>
            </a:r>
            <a:r>
              <a:rPr lang="en-US" altLang="zh-CN" sz="2800" dirty="0" smtClean="0"/>
              <a:t>.  </a:t>
            </a:r>
            <a:r>
              <a:rPr lang="zh-CN" altLang="zh-CN" sz="2800" dirty="0" smtClean="0"/>
              <a:t>—</a:t>
            </a:r>
            <a:r>
              <a:rPr lang="zh-CN" altLang="zh-CN" sz="2800" dirty="0"/>
              <a:t>当前目录</a:t>
            </a:r>
            <a:r>
              <a:rPr lang="zh-CN" altLang="zh-CN" sz="2800" dirty="0" smtClean="0"/>
              <a:t>；</a:t>
            </a:r>
            <a:endParaRPr lang="en-US" altLang="zh-CN" sz="2800" dirty="0" smtClean="0"/>
          </a:p>
          <a:p>
            <a:r>
              <a:rPr lang="en-US" altLang="zh-CN" sz="2800" dirty="0" smtClean="0"/>
              <a:t>..</a:t>
            </a:r>
            <a:r>
              <a:rPr lang="zh-CN" altLang="zh-CN" sz="2800" dirty="0" smtClean="0"/>
              <a:t> </a:t>
            </a:r>
            <a:r>
              <a:rPr lang="en-US" altLang="zh-CN" sz="2800" dirty="0" smtClean="0"/>
              <a:t> </a:t>
            </a:r>
            <a:r>
              <a:rPr lang="zh-CN" altLang="zh-CN" sz="2800" dirty="0" smtClean="0"/>
              <a:t>—</a:t>
            </a:r>
            <a:r>
              <a:rPr lang="zh-CN" altLang="zh-CN" sz="2800" dirty="0"/>
              <a:t>上级目录。</a:t>
            </a:r>
            <a:endParaRPr lang="zh-CN" altLang="zh-CN" sz="2800" dirty="0"/>
          </a:p>
          <a:p>
            <a:r>
              <a:rPr lang="zh-CN" altLang="zh-CN" sz="2800" dirty="0" smtClean="0"/>
              <a:t>目录</a:t>
            </a:r>
            <a:r>
              <a:rPr lang="zh-CN" altLang="zh-CN" sz="2800" dirty="0"/>
              <a:t>文件简称为目录或子目录，在图形界面下称为文件夹</a:t>
            </a:r>
            <a:r>
              <a:rPr lang="zh-CN" altLang="zh-CN" sz="2800" dirty="0" smtClean="0"/>
              <a:t>。</a:t>
            </a:r>
            <a:endParaRPr lang="en-US" altLang="zh-CN" sz="2800" dirty="0" smtClean="0"/>
          </a:p>
          <a:p>
            <a:r>
              <a:rPr lang="zh-CN" altLang="zh-CN" sz="2800" dirty="0" smtClean="0"/>
              <a:t>因为</a:t>
            </a:r>
            <a:r>
              <a:rPr lang="zh-CN" altLang="zh-CN" sz="2800" dirty="0"/>
              <a:t>目录也是文件，所以它的命名规则与文件命名规则相同</a:t>
            </a:r>
            <a:r>
              <a:rPr lang="zh-CN"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2）whereis</a:t>
            </a:r>
            <a:endParaRPr lang="zh-CN" altLang="en-US"/>
          </a:p>
        </p:txBody>
      </p:sp>
      <p:sp>
        <p:nvSpPr>
          <p:cNvPr id="3" name="内容占位符 2"/>
          <p:cNvSpPr>
            <a:spLocks noGrp="1"/>
          </p:cNvSpPr>
          <p:nvPr>
            <p:ph idx="1"/>
          </p:nvPr>
        </p:nvSpPr>
        <p:spPr/>
        <p:txBody>
          <a:bodyPr/>
          <a:lstStyle/>
          <a:p>
            <a:pPr indent="0" eaLnBrk="1" latinLnBrk="0" hangingPunct="1">
              <a:spcBef>
                <a:spcPts val="0"/>
              </a:spcBef>
            </a:pPr>
            <a:r>
              <a:rPr lang="zh-CN" altLang="en-US" sz="2400" dirty="0" smtClean="0"/>
              <a:t>可用</a:t>
            </a:r>
            <a:r>
              <a:rPr lang="zh-CN" altLang="en-US" sz="2400" dirty="0"/>
              <a:t>于</a:t>
            </a:r>
            <a:r>
              <a:rPr lang="zh-CN" altLang="en-US" sz="2400" dirty="0" smtClean="0"/>
              <a:t>对命令、</a:t>
            </a:r>
            <a:r>
              <a:rPr lang="zh-CN" altLang="en-US" sz="2400" dirty="0"/>
              <a:t>源代码和手册页位置定位。其用法为：</a:t>
            </a:r>
            <a:endParaRPr lang="zh-CN" altLang="en-US" sz="2400" dirty="0"/>
          </a:p>
          <a:p>
            <a:pPr indent="0" eaLnBrk="1" latinLnBrk="0" hangingPunct="1">
              <a:spcBef>
                <a:spcPts val="0"/>
              </a:spcBef>
            </a:pPr>
            <a:r>
              <a:rPr lang="zh-CN" altLang="en-US" sz="2400" dirty="0"/>
              <a:t>   whereis [ -bmsu ] file ...</a:t>
            </a:r>
            <a:endParaRPr lang="zh-CN" altLang="en-US" sz="2400" dirty="0"/>
          </a:p>
          <a:p>
            <a:pPr indent="0" eaLnBrk="1" latinLnBrk="0" hangingPunct="1">
              <a:spcBef>
                <a:spcPts val="0"/>
              </a:spcBef>
            </a:pPr>
            <a:r>
              <a:rPr lang="zh-CN" altLang="en-US" sz="2400" dirty="0"/>
              <a:t>参数-b、-s和-m分别用于搜索file的二进制、源代码和手册页文件，比如：</a:t>
            </a:r>
            <a:endParaRPr lang="zh-CN" altLang="en-US" sz="2400" dirty="0"/>
          </a:p>
          <a:p>
            <a:pPr indent="0" eaLnBrk="1" latinLnBrk="0" hangingPunct="1">
              <a:spcBef>
                <a:spcPts val="0"/>
              </a:spcBef>
            </a:pPr>
            <a:r>
              <a:rPr lang="zh-CN" altLang="en-US" sz="2000" dirty="0"/>
              <a:t>$ whereis ls who 	#查找命令ls和who的二进制、源代码和手册页文件位置</a:t>
            </a:r>
            <a:endParaRPr lang="zh-CN" altLang="en-US" sz="2000" dirty="0"/>
          </a:p>
          <a:p>
            <a:pPr indent="0" eaLnBrk="1" latinLnBrk="0" hangingPunct="1">
              <a:spcBef>
                <a:spcPts val="0"/>
              </a:spcBef>
            </a:pPr>
            <a:r>
              <a:rPr lang="zh-CN" altLang="en-US" sz="2000" dirty="0"/>
              <a:t>$ whereis -b ls who 	#查找命令ls和who的二进制文件位置</a:t>
            </a:r>
            <a:endParaRPr lang="zh-CN" altLang="en-US" sz="2000" dirty="0"/>
          </a:p>
          <a:p>
            <a:pPr indent="0" eaLnBrk="1" latinLnBrk="0" hangingPunct="1">
              <a:spcBef>
                <a:spcPts val="0"/>
              </a:spcBef>
            </a:pPr>
            <a:r>
              <a:rPr lang="zh-CN" altLang="en-US" sz="2000" dirty="0"/>
              <a:t>$ whereis -m ls who 	#查找命令ls和who的手册页文件位置</a:t>
            </a:r>
            <a:endParaRPr lang="zh-CN" altLang="en-US" sz="2000"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3）whatis和apropos</a:t>
            </a:r>
            <a:endParaRPr lang="zh-CN" altLang="en-US"/>
          </a:p>
        </p:txBody>
      </p:sp>
      <p:sp>
        <p:nvSpPr>
          <p:cNvPr id="3" name="内容占位符 2"/>
          <p:cNvSpPr>
            <a:spLocks noGrp="1"/>
          </p:cNvSpPr>
          <p:nvPr>
            <p:ph idx="1"/>
          </p:nvPr>
        </p:nvSpPr>
        <p:spPr/>
        <p:txBody>
          <a:bodyPr/>
          <a:lstStyle/>
          <a:p>
            <a:r>
              <a:rPr lang="zh-CN" altLang="en-US" sz="2800" dirty="0"/>
              <a:t>whatis和apropos用于查找whatis数据库。</a:t>
            </a:r>
            <a:endParaRPr lang="zh-CN" altLang="en-US" sz="2800" dirty="0"/>
          </a:p>
          <a:p>
            <a:r>
              <a:rPr lang="zh-CN" altLang="en-US" sz="2800" dirty="0"/>
              <a:t>whatis等价于man -f，用于从whatis数据库中查找完整的单词，属于精确查找，而apropos等价于man -k，用于从数据库中查找字符串，属于模糊查找。示例如下</a:t>
            </a:r>
            <a:r>
              <a:rPr lang="en-US" altLang="zh-CN" sz="2800" dirty="0"/>
              <a:t>:</a:t>
            </a:r>
            <a:endParaRPr lang="zh-CN" altLang="en-US" sz="2800" dirty="0"/>
          </a:p>
          <a:p>
            <a:r>
              <a:rPr lang="en-US" altLang="zh-CN" sz="2800" dirty="0" smtClean="0"/>
              <a:t>$</a:t>
            </a:r>
            <a:r>
              <a:rPr lang="zh-CN" altLang="en-US" sz="2800" dirty="0" smtClean="0"/>
              <a:t> </a:t>
            </a:r>
            <a:r>
              <a:rPr lang="zh-CN" altLang="en-US" sz="2800" dirty="0"/>
              <a:t>whatis bash      	或 </a:t>
            </a:r>
            <a:r>
              <a:rPr lang="en-US" altLang="zh-CN" sz="2800" dirty="0"/>
              <a:t>	</a:t>
            </a:r>
            <a:r>
              <a:rPr lang="zh-CN" altLang="en-US" sz="2800" dirty="0"/>
              <a:t>man -f bash</a:t>
            </a:r>
            <a:endParaRPr lang="zh-CN" altLang="en-US" sz="2800" dirty="0"/>
          </a:p>
          <a:p>
            <a:r>
              <a:rPr lang="en-US" altLang="zh-CN" sz="2800" dirty="0" smtClean="0"/>
              <a:t>$</a:t>
            </a:r>
            <a:r>
              <a:rPr lang="zh-CN" altLang="en-US" sz="2800" dirty="0" smtClean="0"/>
              <a:t> apropos </a:t>
            </a:r>
            <a:r>
              <a:rPr lang="zh-CN" altLang="en-US" sz="2800" dirty="0"/>
              <a:t>echo	或 </a:t>
            </a:r>
            <a:r>
              <a:rPr lang="en-US" altLang="zh-CN" sz="2800" dirty="0"/>
              <a:t>	</a:t>
            </a:r>
            <a:r>
              <a:rPr lang="zh-CN" altLang="en-US" sz="2800" dirty="0"/>
              <a:t>man -k echo</a:t>
            </a:r>
            <a:endParaRPr lang="zh-CN" altLang="en-US" sz="2800"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a:t>
            </a:r>
            <a:r>
              <a:rPr lang="zh-CN" altLang="en-US"/>
              <a:t>．任意精度计算器（bc）</a:t>
            </a:r>
            <a:endParaRPr lang="zh-CN" altLang="en-US"/>
          </a:p>
        </p:txBody>
      </p:sp>
      <p:sp>
        <p:nvSpPr>
          <p:cNvPr id="3" name="内容占位符 2"/>
          <p:cNvSpPr>
            <a:spLocks noGrp="1"/>
          </p:cNvSpPr>
          <p:nvPr>
            <p:ph idx="1"/>
          </p:nvPr>
        </p:nvSpPr>
        <p:spPr/>
        <p:txBody>
          <a:bodyPr/>
          <a:lstStyle/>
          <a:p>
            <a:r>
              <a:rPr lang="zh-CN" altLang="en-US" sz="2400" dirty="0"/>
              <a:t>bc是一</a:t>
            </a:r>
            <a:r>
              <a:rPr lang="zh-CN" altLang="en-US" sz="2400" dirty="0" smtClean="0"/>
              <a:t>个支持任意</a:t>
            </a:r>
            <a:r>
              <a:rPr lang="zh-CN" altLang="en-US" sz="2400" dirty="0"/>
              <a:t>精度计算的解释语言，提供交互式操作。其用法为：</a:t>
            </a:r>
            <a:endParaRPr lang="zh-CN" altLang="en-US" sz="2400" dirty="0"/>
          </a:p>
          <a:p>
            <a:r>
              <a:rPr lang="zh-CN" altLang="en-US" sz="2400" dirty="0"/>
              <a:t>  bc [-l] [file ...]</a:t>
            </a:r>
            <a:endParaRPr lang="zh-CN" altLang="en-US" sz="2400" dirty="0"/>
          </a:p>
          <a:p>
            <a:r>
              <a:rPr lang="zh-CN" altLang="en-US" sz="2400" dirty="0"/>
              <a:t>若提供有</a:t>
            </a:r>
            <a:r>
              <a:rPr lang="zh-CN" altLang="en-US" sz="2400" dirty="0" smtClean="0"/>
              <a:t>file，</a:t>
            </a:r>
            <a:r>
              <a:rPr lang="zh-CN" altLang="en-US" sz="2400" dirty="0"/>
              <a:t>则bc首先读取指定的输入文件</a:t>
            </a:r>
            <a:r>
              <a:rPr lang="zh-CN" altLang="en-US" sz="2400" dirty="0" smtClean="0"/>
              <a:t>file，</a:t>
            </a:r>
            <a:r>
              <a:rPr lang="zh-CN" altLang="en-US" sz="2400" dirty="0"/>
              <a:t>在输入处理完毕后，继续读取标准输入作为处理和解释对象。若不带参数运行bc，则它进入交互式界面。</a:t>
            </a:r>
            <a:endParaRPr lang="zh-CN" altLang="en-US" sz="2400" dirty="0"/>
          </a:p>
          <a:p>
            <a:r>
              <a:rPr lang="zh-CN" altLang="en-US" sz="2400" dirty="0"/>
              <a:t>bc支持类似C语言的语法，还可通过-l选项使用函数库。</a:t>
            </a:r>
            <a:endParaRPr lang="zh-CN" altLang="en-US" sz="2400" dirty="0"/>
          </a:p>
          <a:p>
            <a:r>
              <a:rPr lang="zh-CN" altLang="en-US" sz="2400" dirty="0"/>
              <a:t>可以下办法之一退出：quit，halt，Ctrl+D。</a:t>
            </a:r>
            <a:endParaRPr lang="zh-CN" altLang="en-US" sz="2400"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1）数</a:t>
            </a:r>
            <a:endParaRPr lang="zh-CN" altLang="en-US"/>
          </a:p>
        </p:txBody>
      </p:sp>
      <p:sp>
        <p:nvSpPr>
          <p:cNvPr id="3" name="内容占位符 2"/>
          <p:cNvSpPr>
            <a:spLocks noGrp="1"/>
          </p:cNvSpPr>
          <p:nvPr>
            <p:ph idx="1"/>
          </p:nvPr>
        </p:nvSpPr>
        <p:spPr/>
        <p:txBody>
          <a:bodyPr/>
          <a:lstStyle/>
          <a:p>
            <a:r>
              <a:rPr lang="zh-CN" altLang="en-US" sz="2800" dirty="0"/>
              <a:t>bc命令接受</a:t>
            </a:r>
            <a:r>
              <a:rPr lang="en-US" altLang="zh-CN" sz="2800" dirty="0"/>
              <a:t>10</a:t>
            </a:r>
            <a:r>
              <a:rPr lang="zh-CN" altLang="en-US" sz="2800" dirty="0"/>
              <a:t>、</a:t>
            </a:r>
            <a:r>
              <a:rPr lang="en-US" altLang="zh-CN" sz="2800" dirty="0"/>
              <a:t>8</a:t>
            </a:r>
            <a:r>
              <a:rPr lang="zh-CN" altLang="en-US" sz="2800" dirty="0"/>
              <a:t>、</a:t>
            </a:r>
            <a:r>
              <a:rPr lang="en-US" altLang="zh-CN" sz="2800" dirty="0"/>
              <a:t>16</a:t>
            </a:r>
            <a:r>
              <a:rPr lang="zh-CN" altLang="en-US" sz="2800" dirty="0"/>
              <a:t>进制或其他进制数作为输入和输出进制。</a:t>
            </a:r>
            <a:r>
              <a:rPr lang="zh-CN" altLang="en-US" sz="2800" dirty="0">
                <a:sym typeface="+mn-ea"/>
              </a:rPr>
              <a:t>默认值为十进制。</a:t>
            </a:r>
            <a:r>
              <a:rPr lang="zh-CN" altLang="en-US" sz="2800" dirty="0"/>
              <a:t>ibase=n指定输入进制；obase=m指定输出进制。scale=n来指定输出数据小数部分的位数为。</a:t>
            </a:r>
            <a:endParaRPr lang="zh-CN" altLang="en-US" sz="2800" dirty="0"/>
          </a:p>
          <a:p>
            <a:r>
              <a:rPr lang="zh-CN" altLang="en-US" sz="2800" dirty="0"/>
              <a:t>在</a:t>
            </a:r>
            <a:r>
              <a:rPr lang="en-US" altLang="zh-CN" sz="2800" dirty="0"/>
              <a:t>16</a:t>
            </a:r>
            <a:r>
              <a:rPr lang="zh-CN" altLang="en-US" sz="2800" dirty="0"/>
              <a:t>进制中，A、B、C、D、E和F分别表示十进制的10、11、12、13、14和15。</a:t>
            </a:r>
            <a:endParaRPr lang="zh-CN" altLang="en-US" sz="2800"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2）变量</a:t>
            </a:r>
            <a:endParaRPr lang="zh-CN" altLang="en-US"/>
          </a:p>
        </p:txBody>
      </p:sp>
      <p:sp>
        <p:nvSpPr>
          <p:cNvPr id="3" name="内容占位符 2"/>
          <p:cNvSpPr>
            <a:spLocks noGrp="1"/>
          </p:cNvSpPr>
          <p:nvPr>
            <p:ph idx="1"/>
          </p:nvPr>
        </p:nvSpPr>
        <p:spPr/>
        <p:txBody>
          <a:bodyPr/>
          <a:lstStyle/>
          <a:p>
            <a:r>
              <a:rPr lang="zh-CN" altLang="en-US" sz="2800" dirty="0"/>
              <a:t>在bc中，数可被存入两种类型变量：简单变量和数组变量，数组变量形式为name</a:t>
            </a:r>
            <a:r>
              <a:rPr lang="zh-CN" altLang="en-US" sz="2800" dirty="0" smtClean="0"/>
              <a:t>[]</a:t>
            </a:r>
            <a:r>
              <a:rPr lang="zh-CN" altLang="en-US" sz="2800" dirty="0"/>
              <a:t>。所有变量的字母都必须是小写的。特殊变量有ibase、obase、scale和last。last代表最后显示的数据的值。显示一个变量值的办法是输入变量名后直接回车，也可以通过直接输入数值或表达式后直接回车的办法进行直接计算或数制转换（输入和输出进制由ibase和obase决定）。</a:t>
            </a:r>
            <a:endParaRPr lang="zh-CN" altLang="en-US" sz="2800"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注释、继续行和表达式</a:t>
            </a:r>
            <a:endParaRPr lang="zh-CN" altLang="en-US"/>
          </a:p>
        </p:txBody>
      </p:sp>
      <p:sp>
        <p:nvSpPr>
          <p:cNvPr id="3" name="内容占位符 2"/>
          <p:cNvSpPr>
            <a:spLocks noGrp="1"/>
          </p:cNvSpPr>
          <p:nvPr>
            <p:ph idx="1"/>
          </p:nvPr>
        </p:nvSpPr>
        <p:spPr/>
        <p:txBody>
          <a:bodyPr/>
          <a:lstStyle/>
          <a:p>
            <a:r>
              <a:rPr lang="zh-CN" altLang="en-US" sz="2400" dirty="0"/>
              <a:t>3）注释</a:t>
            </a:r>
            <a:endParaRPr lang="zh-CN" altLang="en-US" sz="2400" dirty="0"/>
          </a:p>
          <a:p>
            <a:r>
              <a:rPr lang="zh-CN" altLang="en-US" sz="2400" dirty="0"/>
              <a:t>可以使用shell的方式进行注释，也可以使用C语言中的“/*… </a:t>
            </a:r>
            <a:r>
              <a:rPr lang="zh-CN" altLang="en-US" sz="2400" dirty="0" smtClean="0"/>
              <a:t>*/</a:t>
            </a:r>
            <a:r>
              <a:rPr lang="zh-CN" altLang="en-US" sz="2400" dirty="0"/>
              <a:t>”进行注释，但不能使用//方式。</a:t>
            </a:r>
            <a:endParaRPr lang="zh-CN" altLang="en-US" sz="2400" dirty="0"/>
          </a:p>
          <a:p>
            <a:r>
              <a:rPr lang="zh-CN" altLang="en-US" sz="2400" dirty="0"/>
              <a:t>4）继续行</a:t>
            </a:r>
            <a:endParaRPr lang="zh-CN" altLang="en-US" sz="2400" dirty="0"/>
          </a:p>
          <a:p>
            <a:r>
              <a:rPr lang="zh-CN" altLang="en-US" sz="2400" dirty="0"/>
              <a:t>可以像C语言和shell一样使用继续行。</a:t>
            </a:r>
            <a:endParaRPr lang="zh-CN" altLang="en-US" sz="2400" dirty="0"/>
          </a:p>
          <a:p>
            <a:r>
              <a:rPr lang="zh-CN" altLang="en-US" sz="2400" dirty="0"/>
              <a:t>5）表达式</a:t>
            </a:r>
            <a:endParaRPr lang="zh-CN" altLang="en-US" sz="2400" dirty="0"/>
          </a:p>
          <a:p>
            <a:r>
              <a:rPr lang="zh-CN" altLang="en-US" sz="2400" dirty="0"/>
              <a:t>可像其他高级语言一样使用表达式，在表达式中可用的运算符如表3-49所示。</a:t>
            </a:r>
            <a:endParaRPr lang="zh-CN" altLang="en-US" sz="2400"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6）函数</a:t>
            </a:r>
            <a:endParaRPr lang="zh-CN" altLang="en-US"/>
          </a:p>
        </p:txBody>
      </p:sp>
      <p:sp>
        <p:nvSpPr>
          <p:cNvPr id="3" name="内容占位符 2"/>
          <p:cNvSpPr>
            <a:spLocks noGrp="1"/>
          </p:cNvSpPr>
          <p:nvPr>
            <p:ph idx="1"/>
          </p:nvPr>
        </p:nvSpPr>
        <p:spPr/>
        <p:txBody>
          <a:bodyPr/>
          <a:lstStyle/>
          <a:p>
            <a:r>
              <a:rPr lang="zh-CN" altLang="en-US" sz="2400" dirty="0"/>
              <a:t>（1）bc的函数有：length(var</a:t>
            </a:r>
            <a:r>
              <a:rPr lang="zh-CN" altLang="en-US" sz="2400" dirty="0" smtClean="0"/>
              <a:t>)、</a:t>
            </a:r>
            <a:r>
              <a:rPr lang="zh-CN" altLang="en-US" sz="2400" dirty="0"/>
              <a:t>read()（</a:t>
            </a:r>
            <a:r>
              <a:rPr lang="zh-CN" altLang="en-US" sz="2400" dirty="0" smtClean="0"/>
              <a:t>读取字符串</a:t>
            </a:r>
            <a:r>
              <a:rPr lang="zh-CN" altLang="en-US" sz="2400" dirty="0"/>
              <a:t>）、scale(var)（</a:t>
            </a:r>
            <a:r>
              <a:rPr lang="zh-CN" altLang="en-US" sz="2400" dirty="0" smtClean="0"/>
              <a:t>求小数位</a:t>
            </a:r>
            <a:r>
              <a:rPr lang="zh-CN" altLang="en-US" sz="2400" dirty="0"/>
              <a:t>数</a:t>
            </a:r>
            <a:r>
              <a:rPr lang="zh-CN" altLang="en-US" sz="2400" dirty="0" smtClean="0"/>
              <a:t>）</a:t>
            </a:r>
            <a:r>
              <a:rPr lang="zh-CN" altLang="en-US" sz="2400" dirty="0"/>
              <a:t>和sqrt(var)（开平方）等。</a:t>
            </a:r>
            <a:endParaRPr lang="zh-CN" altLang="en-US" sz="2400" dirty="0"/>
          </a:p>
          <a:p>
            <a:r>
              <a:rPr lang="zh-CN" altLang="en-US" sz="2400" dirty="0"/>
              <a:t>（2）库函数（使用-l时）：s(var)、c(var)、a(var)、l(var)、e(var)和j(n,x)（x的n阶贝塞尔函数）。</a:t>
            </a:r>
            <a:endParaRPr lang="zh-CN" altLang="en-US" sz="2400" dirty="0"/>
          </a:p>
          <a:p>
            <a:r>
              <a:rPr lang="zh-CN" altLang="en-US" sz="2400" dirty="0"/>
              <a:t>（3）自定义函数：方法为：</a:t>
            </a:r>
            <a:endParaRPr lang="zh-CN" altLang="en-US" sz="2400" dirty="0"/>
          </a:p>
          <a:p>
            <a:pPr lvl="1"/>
            <a:r>
              <a:rPr lang="zh-CN" altLang="en-US" sz="2000" dirty="0"/>
              <a:t>define func_name(parameters) {</a:t>
            </a:r>
            <a:endParaRPr lang="zh-CN" altLang="en-US" sz="2000" dirty="0"/>
          </a:p>
          <a:p>
            <a:pPr lvl="1"/>
            <a:r>
              <a:rPr lang="zh-CN" altLang="en-US" sz="2000" dirty="0"/>
              <a:t>	auto_list</a:t>
            </a:r>
            <a:endParaRPr lang="zh-CN" altLang="en-US" sz="2000" dirty="0"/>
          </a:p>
          <a:p>
            <a:pPr lvl="1"/>
            <a:r>
              <a:rPr lang="zh-CN" altLang="en-US" sz="2000" dirty="0"/>
              <a:t>	statement_list</a:t>
            </a:r>
            <a:endParaRPr lang="zh-CN" altLang="en-US" sz="2000" dirty="0"/>
          </a:p>
          <a:p>
            <a:pPr lvl="1"/>
            <a:r>
              <a:rPr lang="zh-CN" altLang="en-US" sz="2000" dirty="0"/>
              <a:t>}</a:t>
            </a:r>
            <a:endParaRPr lang="zh-CN" altLang="en-US" sz="2000"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7）语句</a:t>
            </a:r>
            <a:endParaRPr lang="zh-CN" altLang="en-US"/>
          </a:p>
        </p:txBody>
      </p:sp>
      <p:sp>
        <p:nvSpPr>
          <p:cNvPr id="3" name="内容占位符 2"/>
          <p:cNvSpPr>
            <a:spLocks noGrp="1"/>
          </p:cNvSpPr>
          <p:nvPr>
            <p:ph idx="1"/>
          </p:nvPr>
        </p:nvSpPr>
        <p:spPr/>
        <p:txBody>
          <a:bodyPr/>
          <a:lstStyle/>
          <a:p>
            <a:r>
              <a:rPr lang="zh-CN" altLang="en-US" sz="2000" dirty="0"/>
              <a:t>bc可使用的语句有：</a:t>
            </a:r>
            <a:endParaRPr lang="zh-CN" altLang="en-US" sz="2000" dirty="0"/>
          </a:p>
          <a:p>
            <a:r>
              <a:rPr lang="zh-CN" altLang="en-US" sz="2000" dirty="0"/>
              <a:t>print list（输出列表）；</a:t>
            </a:r>
            <a:endParaRPr lang="zh-CN" altLang="en-US" sz="2000" dirty="0"/>
          </a:p>
          <a:p>
            <a:r>
              <a:rPr lang="zh-CN" altLang="en-US" sz="2000" dirty="0"/>
              <a:t>if(expr) statement1 else statement2（if结构）；</a:t>
            </a:r>
            <a:endParaRPr lang="zh-CN" altLang="en-US" sz="2000" dirty="0"/>
          </a:p>
          <a:p>
            <a:r>
              <a:rPr lang="zh-CN" altLang="en-US" sz="2000" dirty="0"/>
              <a:t>while(expr) statement（while结构）；</a:t>
            </a:r>
            <a:endParaRPr lang="zh-CN" altLang="en-US" sz="2000" dirty="0"/>
          </a:p>
          <a:p>
            <a:r>
              <a:rPr lang="zh-CN" altLang="en-US" sz="2000" dirty="0"/>
              <a:t>for([expr1];[expr2];[expr3]) statements（for结构）；</a:t>
            </a:r>
            <a:endParaRPr lang="zh-CN" altLang="en-US" sz="2000" dirty="0"/>
          </a:p>
          <a:p>
            <a:r>
              <a:rPr lang="zh-CN" altLang="en-US" sz="2000" dirty="0"/>
              <a:t>break；continue（循环控制）；</a:t>
            </a:r>
            <a:endParaRPr lang="zh-CN" altLang="en-US" sz="2000" dirty="0"/>
          </a:p>
          <a:p>
            <a:r>
              <a:rPr lang="zh-CN" altLang="en-US" sz="2000" dirty="0"/>
              <a:t>halt、quit（退出bc）；return，return(expr)（函数中返回）；</a:t>
            </a:r>
            <a:endParaRPr lang="zh-CN" altLang="en-US" sz="2000" dirty="0"/>
          </a:p>
          <a:p>
            <a:r>
              <a:rPr lang="zh-CN" altLang="en-US" sz="2000" dirty="0"/>
              <a:t>limits（显示bc的最大值）等。</a:t>
            </a:r>
            <a:endParaRPr lang="zh-CN" altLang="en-US" sz="2000"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8）示例</a:t>
            </a:r>
            <a:endParaRPr lang="zh-CN" altLang="en-US"/>
          </a:p>
        </p:txBody>
      </p:sp>
      <p:sp>
        <p:nvSpPr>
          <p:cNvPr id="3" name="内容占位符 2"/>
          <p:cNvSpPr>
            <a:spLocks noGrp="1"/>
          </p:cNvSpPr>
          <p:nvPr>
            <p:ph idx="1"/>
          </p:nvPr>
        </p:nvSpPr>
        <p:spPr/>
        <p:txBody>
          <a:bodyPr/>
          <a:lstStyle/>
          <a:p>
            <a:r>
              <a:rPr lang="zh-CN" altLang="en-US" sz="2400" dirty="0"/>
              <a:t>（1）一般（数学）计算。</a:t>
            </a:r>
            <a:endParaRPr lang="zh-CN" altLang="en-US" sz="2400" dirty="0"/>
          </a:p>
          <a:p>
            <a:r>
              <a:rPr lang="zh-CN" altLang="en-US" sz="2400" dirty="0"/>
              <a:t>#bc -l </a:t>
            </a:r>
            <a:r>
              <a:rPr lang="en-US" altLang="zh-CN" sz="2400" dirty="0"/>
              <a:t>	</a:t>
            </a:r>
            <a:r>
              <a:rPr lang="zh-CN" altLang="en-US" sz="2400" dirty="0"/>
              <a:t>#（使用库函数）进入bc，输入以下内容</a:t>
            </a:r>
            <a:endParaRPr lang="zh-CN" altLang="en-US" sz="2400" dirty="0"/>
          </a:p>
          <a:p>
            <a:r>
              <a:rPr lang="zh-CN" altLang="en-US" sz="2000" dirty="0"/>
              <a:t>	scale=4		</a:t>
            </a:r>
            <a:r>
              <a:rPr lang="en-US" altLang="zh-CN" sz="2000" dirty="0"/>
              <a:t>	</a:t>
            </a:r>
            <a:r>
              <a:rPr lang="zh-CN" altLang="en-US" sz="2000" dirty="0"/>
              <a:t>/*定义小数位数*/</a:t>
            </a:r>
            <a:endParaRPr lang="zh-CN" altLang="en-US" sz="2000" dirty="0"/>
          </a:p>
          <a:p>
            <a:r>
              <a:rPr lang="zh-CN" altLang="en-US" sz="2000" dirty="0"/>
              <a:t>	123+456*850-s(2)^2</a:t>
            </a:r>
            <a:endParaRPr lang="zh-CN" altLang="en-US" sz="2000" dirty="0"/>
          </a:p>
          <a:p>
            <a:r>
              <a:rPr lang="zh-CN" altLang="en-US" sz="2000" dirty="0"/>
              <a:t>	387722.1734		/*输出结果*/</a:t>
            </a:r>
            <a:endParaRPr lang="zh-CN" altLang="en-US" sz="2000" dirty="0"/>
          </a:p>
          <a:p>
            <a:r>
              <a:rPr lang="zh-CN" altLang="en-US" sz="2400" dirty="0"/>
              <a:t>（2）进制转换。</a:t>
            </a:r>
            <a:endParaRPr lang="zh-CN" altLang="en-US" sz="2400" dirty="0"/>
          </a:p>
          <a:p>
            <a:r>
              <a:rPr lang="zh-CN" altLang="en-US" sz="2000" dirty="0"/>
              <a:t>	obase=16		/*定义输出进制为16*/</a:t>
            </a:r>
            <a:endParaRPr lang="zh-CN" altLang="en-US" sz="2000" dirty="0"/>
          </a:p>
          <a:p>
            <a:r>
              <a:rPr lang="zh-CN" altLang="en-US" sz="2000" dirty="0"/>
              <a:t>	32767		</a:t>
            </a:r>
            <a:r>
              <a:rPr lang="en-US" altLang="zh-CN" sz="2000" dirty="0"/>
              <a:t>	</a:t>
            </a:r>
            <a:r>
              <a:rPr lang="zh-CN" altLang="en-US" sz="2000" dirty="0"/>
              <a:t>/*结果为7FFF*/</a:t>
            </a:r>
            <a:endParaRPr lang="zh-CN" altLang="en-US" sz="2000" dirty="0"/>
          </a:p>
          <a:p>
            <a:r>
              <a:rPr lang="zh-CN" altLang="en-US" sz="2000" dirty="0"/>
              <a:t>	123456		</a:t>
            </a:r>
            <a:r>
              <a:rPr lang="en-US" altLang="zh-CN" sz="2000" dirty="0"/>
              <a:t>	</a:t>
            </a:r>
            <a:r>
              <a:rPr lang="zh-CN" altLang="en-US" sz="2000" dirty="0"/>
              <a:t>/*结果为1E240*/</a:t>
            </a:r>
            <a:endParaRPr lang="zh-CN" altLang="en-US" sz="2000"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8）示例（续）</a:t>
            </a:r>
            <a:endParaRPr lang="zh-CN" altLang="en-US"/>
          </a:p>
        </p:txBody>
      </p:sp>
      <p:sp>
        <p:nvSpPr>
          <p:cNvPr id="3" name="内容占位符 2"/>
          <p:cNvSpPr>
            <a:spLocks noGrp="1"/>
          </p:cNvSpPr>
          <p:nvPr>
            <p:ph idx="1"/>
          </p:nvPr>
        </p:nvSpPr>
        <p:spPr/>
        <p:txBody>
          <a:bodyPr/>
          <a:lstStyle/>
          <a:p>
            <a:r>
              <a:rPr lang="zh-CN" altLang="en-US" sz="2000" dirty="0"/>
              <a:t>（3）使用自定义函数。</a:t>
            </a:r>
            <a:endParaRPr lang="zh-CN" altLang="en-US" sz="2000" dirty="0"/>
          </a:p>
          <a:p>
            <a:r>
              <a:rPr lang="zh-CN" altLang="en-US" sz="2000" dirty="0"/>
              <a:t>#bc </a:t>
            </a:r>
            <a:r>
              <a:rPr lang="en-US" altLang="zh-CN" sz="2000" dirty="0"/>
              <a:t>-</a:t>
            </a:r>
            <a:r>
              <a:rPr lang="zh-CN" altLang="en-US" sz="2000" dirty="0"/>
              <a:t>l		#</a:t>
            </a:r>
            <a:r>
              <a:rPr lang="zh-CN" altLang="en-US" sz="2000" dirty="0">
                <a:sym typeface="+mn-ea"/>
              </a:rPr>
              <a:t>（</a:t>
            </a:r>
            <a:r>
              <a:rPr lang="zh-CN" altLang="en-US" sz="2000" dirty="0"/>
              <a:t>-l使用库函数）</a:t>
            </a:r>
            <a:endParaRPr lang="en-US" altLang="zh-CN" sz="2000" dirty="0"/>
          </a:p>
          <a:p>
            <a:pPr>
              <a:lnSpc>
                <a:spcPts val="2000"/>
              </a:lnSpc>
            </a:pPr>
            <a:r>
              <a:rPr lang="zh-CN" altLang="en-US" sz="2000" dirty="0"/>
              <a:t>scale=2</a:t>
            </a:r>
            <a:endParaRPr lang="zh-CN" altLang="en-US" sz="2000" dirty="0"/>
          </a:p>
          <a:p>
            <a:pPr>
              <a:lnSpc>
                <a:spcPts val="2000"/>
              </a:lnSpc>
            </a:pPr>
            <a:r>
              <a:rPr lang="zh-CN" altLang="en-US" sz="2000" dirty="0"/>
              <a:t>define myf(x) {	/*定义函数myf*/</a:t>
            </a:r>
            <a:endParaRPr lang="zh-CN" altLang="en-US" sz="2000" dirty="0"/>
          </a:p>
          <a:p>
            <a:pPr>
              <a:lnSpc>
                <a:spcPts val="2000"/>
              </a:lnSpc>
            </a:pPr>
            <a:r>
              <a:rPr lang="zh-CN" altLang="en-US" sz="2000" dirty="0"/>
              <a:t>	auto i,j		/*定义自动变量*/</a:t>
            </a:r>
            <a:endParaRPr lang="zh-CN" altLang="en-US" sz="2000" dirty="0"/>
          </a:p>
          <a:p>
            <a:pPr>
              <a:lnSpc>
                <a:spcPts val="2000"/>
              </a:lnSpc>
            </a:pPr>
            <a:r>
              <a:rPr lang="zh-CN" altLang="en-US" sz="2000" dirty="0"/>
              <a:t>	j=1</a:t>
            </a:r>
            <a:endParaRPr lang="zh-CN" altLang="en-US" sz="2000" dirty="0"/>
          </a:p>
          <a:p>
            <a:pPr>
              <a:lnSpc>
                <a:spcPts val="2000"/>
              </a:lnSpc>
            </a:pPr>
            <a:r>
              <a:rPr lang="zh-CN" altLang="en-US" sz="2000" dirty="0"/>
              <a:t>	for(i=1;i&lt;=x;i++)</a:t>
            </a:r>
            <a:endParaRPr lang="zh-CN" altLang="en-US" sz="2000" dirty="0"/>
          </a:p>
          <a:p>
            <a:pPr>
              <a:lnSpc>
                <a:spcPts val="2000"/>
              </a:lnSpc>
            </a:pPr>
            <a:r>
              <a:rPr lang="zh-CN" altLang="en-US" sz="2000" dirty="0"/>
              <a:t>		j=i*j</a:t>
            </a:r>
            <a:endParaRPr lang="zh-CN" altLang="en-US" sz="2000" dirty="0"/>
          </a:p>
          <a:p>
            <a:pPr>
              <a:lnSpc>
                <a:spcPts val="2000"/>
              </a:lnSpc>
            </a:pPr>
            <a:r>
              <a:rPr lang="zh-CN" altLang="en-US" sz="2000" dirty="0"/>
              <a:t>	return (j)</a:t>
            </a:r>
            <a:endParaRPr lang="zh-CN" altLang="en-US" sz="2000" dirty="0"/>
          </a:p>
          <a:p>
            <a:pPr>
              <a:lnSpc>
                <a:spcPts val="2000"/>
              </a:lnSpc>
            </a:pPr>
            <a:r>
              <a:rPr lang="zh-CN" altLang="en-US" sz="2000" dirty="0"/>
              <a:t>}</a:t>
            </a:r>
            <a:endParaRPr lang="zh-CN" altLang="en-US" sz="2000" dirty="0"/>
          </a:p>
          <a:p>
            <a:pPr>
              <a:lnSpc>
                <a:spcPts val="2000"/>
              </a:lnSpc>
            </a:pPr>
            <a:r>
              <a:rPr lang="zh-CN" altLang="en-US" sz="2000" dirty="0"/>
              <a:t>myf(5) 		/*计算myf(5)，结果为：120*/</a:t>
            </a:r>
            <a:endParaRPr lang="zh-CN"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shell</a:t>
            </a:r>
            <a:r>
              <a:rPr lang="zh-CN" altLang="zh-CN" dirty="0"/>
              <a:t>基本功能与基本概念</a:t>
            </a:r>
            <a:endParaRPr lang="zh-CN" altLang="en-US" dirty="0"/>
          </a:p>
        </p:txBody>
      </p:sp>
      <p:sp>
        <p:nvSpPr>
          <p:cNvPr id="3" name="内容占位符 2"/>
          <p:cNvSpPr>
            <a:spLocks noGrp="1"/>
          </p:cNvSpPr>
          <p:nvPr>
            <p:ph idx="1"/>
          </p:nvPr>
        </p:nvSpPr>
        <p:spPr/>
        <p:txBody>
          <a:bodyPr/>
          <a:lstStyle/>
          <a:p>
            <a:r>
              <a:rPr lang="en-US" altLang="zh-CN" dirty="0"/>
              <a:t>shell</a:t>
            </a:r>
            <a:r>
              <a:rPr lang="zh-CN" altLang="zh-CN" dirty="0"/>
              <a:t>作为操作系统的外壳，为用户提供使用操作系统的接口。在</a:t>
            </a:r>
            <a:r>
              <a:rPr lang="en-US" altLang="zh-CN" dirty="0"/>
              <a:t>UNIX/Linux</a:t>
            </a:r>
            <a:r>
              <a:rPr lang="zh-CN" altLang="zh-CN" dirty="0"/>
              <a:t>中有多种</a:t>
            </a:r>
            <a:r>
              <a:rPr lang="en-US" altLang="zh-CN" dirty="0"/>
              <a:t>shell</a:t>
            </a:r>
            <a:r>
              <a:rPr lang="zh-CN" altLang="zh-CN" dirty="0"/>
              <a:t>，但在大多数情况下，默认使用的</a:t>
            </a:r>
            <a:r>
              <a:rPr lang="en-US" altLang="zh-CN" dirty="0"/>
              <a:t>shell</a:t>
            </a:r>
            <a:r>
              <a:rPr lang="zh-CN" altLang="zh-CN" dirty="0"/>
              <a:t>是</a:t>
            </a:r>
            <a:r>
              <a:rPr lang="en-US" altLang="zh-CN" dirty="0"/>
              <a:t>bash</a:t>
            </a:r>
            <a:r>
              <a:rPr lang="zh-CN" altLang="zh-CN" dirty="0"/>
              <a:t>或</a:t>
            </a:r>
            <a:r>
              <a:rPr lang="en-US" altLang="zh-CN" dirty="0" err="1"/>
              <a:t>bsh</a:t>
            </a:r>
            <a:r>
              <a:rPr lang="zh-CN" altLang="zh-CN" dirty="0"/>
              <a:t>（简称</a:t>
            </a:r>
            <a:r>
              <a:rPr lang="en-US" altLang="zh-CN" dirty="0" err="1"/>
              <a:t>sh</a:t>
            </a:r>
            <a:r>
              <a:rPr lang="zh-CN" altLang="zh-CN" dirty="0"/>
              <a:t>）。本书所用系统默认的</a:t>
            </a:r>
            <a:r>
              <a:rPr lang="en-US" altLang="zh-CN" dirty="0"/>
              <a:t>shell</a:t>
            </a:r>
            <a:r>
              <a:rPr lang="zh-CN" altLang="zh-CN" dirty="0"/>
              <a:t>均为</a:t>
            </a:r>
            <a:r>
              <a:rPr lang="en-US" altLang="zh-CN" dirty="0"/>
              <a:t>bash</a:t>
            </a:r>
            <a:r>
              <a:rPr lang="zh-CN" altLang="zh-CN" dirty="0"/>
              <a:t>（</a:t>
            </a:r>
            <a:r>
              <a:rPr lang="en-US" altLang="zh-CN" dirty="0"/>
              <a:t>Bourne again Shell</a:t>
            </a:r>
            <a:r>
              <a:rPr lang="zh-CN" altLang="zh-CN" dirty="0"/>
              <a:t>），它包含了</a:t>
            </a:r>
            <a:r>
              <a:rPr lang="en-US" altLang="zh-CN" dirty="0" err="1"/>
              <a:t>bsh</a:t>
            </a:r>
            <a:r>
              <a:rPr lang="zh-CN" altLang="zh-CN" dirty="0"/>
              <a:t>的所有特性。</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）设备</a:t>
            </a:r>
            <a:r>
              <a:rPr lang="zh-CN" altLang="zh-CN" dirty="0" smtClean="0"/>
              <a:t>文件</a:t>
            </a:r>
            <a:endParaRPr lang="zh-CN" altLang="en-US" dirty="0"/>
          </a:p>
        </p:txBody>
      </p:sp>
      <p:sp>
        <p:nvSpPr>
          <p:cNvPr id="3" name="内容占位符 2"/>
          <p:cNvSpPr>
            <a:spLocks noGrp="1"/>
          </p:cNvSpPr>
          <p:nvPr>
            <p:ph idx="1"/>
          </p:nvPr>
        </p:nvSpPr>
        <p:spPr/>
        <p:txBody>
          <a:bodyPr/>
          <a:lstStyle/>
          <a:p>
            <a:r>
              <a:rPr lang="en-US" altLang="zh-CN" sz="2800" dirty="0" smtClean="0"/>
              <a:t>设备文件是UNIX/Linux系统的一个重要特色。</a:t>
            </a:r>
            <a:endParaRPr lang="en-US" altLang="zh-CN" sz="2800" dirty="0" smtClean="0"/>
          </a:p>
          <a:p>
            <a:r>
              <a:rPr lang="en-US" altLang="zh-CN" sz="2800" dirty="0" smtClean="0"/>
              <a:t>UNIX/Linux</a:t>
            </a:r>
            <a:r>
              <a:rPr lang="zh-CN" altLang="zh-CN" sz="2800" dirty="0"/>
              <a:t>系统把每一个</a:t>
            </a:r>
            <a:r>
              <a:rPr lang="en-US" altLang="zh-CN" sz="2800" dirty="0"/>
              <a:t>I/O</a:t>
            </a:r>
            <a:r>
              <a:rPr lang="zh-CN" altLang="zh-CN" sz="2800" dirty="0"/>
              <a:t>设备都看成一个文件，与普通文件一样处理，这样可以使文件与设备的操作尽可能统一。从用户的角度看，对</a:t>
            </a:r>
            <a:r>
              <a:rPr lang="en-US" altLang="zh-CN" sz="2800" dirty="0"/>
              <a:t>I/O</a:t>
            </a:r>
            <a:r>
              <a:rPr lang="zh-CN" altLang="zh-CN" sz="2800" dirty="0"/>
              <a:t>设备的使用与对一般文件的使用一样，不必了解</a:t>
            </a:r>
            <a:r>
              <a:rPr lang="en-US" altLang="zh-CN" sz="2800" dirty="0"/>
              <a:t>I/O</a:t>
            </a:r>
            <a:r>
              <a:rPr lang="zh-CN" altLang="zh-CN" sz="2800" dirty="0"/>
              <a:t>设备的细节</a:t>
            </a:r>
            <a:r>
              <a:rPr lang="zh-CN" altLang="zh-CN" sz="2800" dirty="0" smtClean="0"/>
              <a:t>。</a:t>
            </a:r>
            <a:endParaRPr lang="en-US" altLang="zh-CN" sz="2800" dirty="0" smtClean="0"/>
          </a:p>
          <a:p>
            <a:r>
              <a:rPr lang="zh-CN" altLang="zh-CN" sz="2800" dirty="0"/>
              <a:t>系统把设备文件称为“设备特别文件”，简称为设备文件。</a:t>
            </a:r>
            <a:endParaRPr lang="zh-CN" altLang="en-US" sz="2800"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8）示例（续）</a:t>
            </a:r>
            <a:endParaRPr lang="zh-CN" altLang="en-US"/>
          </a:p>
        </p:txBody>
      </p:sp>
      <p:sp>
        <p:nvSpPr>
          <p:cNvPr id="3" name="内容占位符 2"/>
          <p:cNvSpPr>
            <a:spLocks noGrp="1"/>
          </p:cNvSpPr>
          <p:nvPr>
            <p:ph idx="1"/>
          </p:nvPr>
        </p:nvSpPr>
        <p:spPr/>
        <p:txBody>
          <a:bodyPr/>
          <a:lstStyle/>
          <a:p>
            <a:r>
              <a:rPr lang="zh-CN" altLang="en-US" sz="2800" dirty="0"/>
              <a:t>（4）在shell中使用bc计算。</a:t>
            </a:r>
            <a:endParaRPr lang="zh-CN" altLang="en-US" sz="2800" dirty="0"/>
          </a:p>
          <a:p>
            <a:r>
              <a:rPr lang="zh-CN" altLang="en-US" sz="2800" dirty="0">
                <a:sym typeface="+mn-ea"/>
              </a:rPr>
              <a:t>#计算并显示π的值</a:t>
            </a:r>
            <a:endParaRPr lang="zh-CN" altLang="en-US" sz="2800" dirty="0">
              <a:sym typeface="+mn-ea"/>
            </a:endParaRPr>
          </a:p>
          <a:p>
            <a:r>
              <a:rPr lang="zh-CN" altLang="en-US" sz="2800" dirty="0"/>
              <a:t>$ echo "scale=10; 4*a(1)" | bc -l	</a:t>
            </a:r>
            <a:endParaRPr lang="zh-CN" altLang="en-US" sz="2800" dirty="0"/>
          </a:p>
          <a:p>
            <a:r>
              <a:rPr lang="zh-CN" altLang="en-US" sz="2800" dirty="0">
                <a:sym typeface="+mn-ea"/>
              </a:rPr>
              <a:t>#计算</a:t>
            </a:r>
            <a:r>
              <a:rPr lang="zh-CN" altLang="en-US" sz="2800" dirty="0">
                <a:latin typeface="Times New Roman" panose="02020603050405020304" pitchFamily="18" charset="0"/>
                <a:cs typeface="Times New Roman" panose="02020603050405020304" pitchFamily="18" charset="0"/>
                <a:sym typeface="+mn-ea"/>
              </a:rPr>
              <a:t>π</a:t>
            </a:r>
            <a:r>
              <a:rPr lang="zh-CN" altLang="en-US" sz="2800" dirty="0">
                <a:sym typeface="+mn-ea"/>
              </a:rPr>
              <a:t>的值，并赋给变量pi</a:t>
            </a:r>
            <a:endParaRPr lang="zh-CN" altLang="en-US" sz="2800" dirty="0"/>
          </a:p>
          <a:p>
            <a:r>
              <a:rPr lang="zh-CN" altLang="en-US" sz="2800" dirty="0"/>
              <a:t>$ pi=$( echo 'scale=10; 4*a(1)' | bc -l) </a:t>
            </a:r>
            <a:endParaRPr lang="zh-CN" altLang="en-US" sz="2800" dirty="0"/>
          </a:p>
          <a:p>
            <a:r>
              <a:rPr lang="zh-CN" altLang="en-US" sz="2800" dirty="0"/>
              <a:t>$ echo $pi	#显示π的值：3.1415926532</a:t>
            </a:r>
            <a:endParaRPr lang="zh-CN" altLang="en-US" sz="2800"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4970" y="303530"/>
            <a:ext cx="8592185" cy="864235"/>
          </a:xfrm>
        </p:spPr>
        <p:txBody>
          <a:bodyPr/>
          <a:lstStyle/>
          <a:p>
            <a:r>
              <a:rPr lang="en-US" altLang="zh-CN" sz="4000" dirty="0"/>
              <a:t>7</a:t>
            </a:r>
            <a:r>
              <a:rPr lang="zh-CN" altLang="zh-CN" sz="4000" dirty="0"/>
              <a:t>．以指定格式或进制</a:t>
            </a:r>
            <a:r>
              <a:rPr lang="zh-CN" altLang="zh-CN" sz="4000" dirty="0" smtClean="0"/>
              <a:t>显示文件（</a:t>
            </a:r>
            <a:r>
              <a:rPr lang="en-US" altLang="zh-CN" sz="4000" dirty="0"/>
              <a:t>od</a:t>
            </a:r>
            <a:r>
              <a:rPr lang="zh-CN" altLang="zh-CN" sz="4000" dirty="0" smtClean="0"/>
              <a:t>）</a:t>
            </a:r>
            <a:endParaRPr lang="zh-CN" altLang="en-US" sz="4000" dirty="0"/>
          </a:p>
        </p:txBody>
      </p:sp>
      <p:sp>
        <p:nvSpPr>
          <p:cNvPr id="3" name="内容占位符 2"/>
          <p:cNvSpPr>
            <a:spLocks noGrp="1"/>
          </p:cNvSpPr>
          <p:nvPr>
            <p:ph idx="1"/>
          </p:nvPr>
        </p:nvSpPr>
        <p:spPr/>
        <p:txBody>
          <a:bodyPr/>
          <a:lstStyle/>
          <a:p>
            <a:r>
              <a:rPr lang="en-US" altLang="zh-CN" sz="2400" dirty="0"/>
              <a:t>1</a:t>
            </a:r>
            <a:r>
              <a:rPr lang="zh-CN" altLang="zh-CN" sz="2400" dirty="0"/>
              <a:t>）功能及用法</a:t>
            </a:r>
            <a:endParaRPr lang="zh-CN" altLang="zh-CN" sz="2400" dirty="0"/>
          </a:p>
          <a:p>
            <a:r>
              <a:rPr lang="en-US" altLang="zh-CN" sz="2400" dirty="0"/>
              <a:t>od</a:t>
            </a:r>
            <a:r>
              <a:rPr lang="zh-CN" altLang="zh-CN" sz="2400" dirty="0"/>
              <a:t>（</a:t>
            </a:r>
            <a:r>
              <a:rPr lang="en-US" altLang="zh-CN" sz="2400" dirty="0"/>
              <a:t>octal dump</a:t>
            </a:r>
            <a:r>
              <a:rPr lang="zh-CN" altLang="zh-CN" sz="2400" dirty="0"/>
              <a:t>）命令的功能是按不同进制或格式显示文件内容，默认为八进制。</a:t>
            </a:r>
            <a:r>
              <a:rPr lang="en-US" altLang="zh-CN" sz="2400" dirty="0"/>
              <a:t>od</a:t>
            </a:r>
            <a:r>
              <a:rPr lang="zh-CN" altLang="zh-CN" sz="2400" dirty="0"/>
              <a:t>可以处理多个文件，此时输出将文件按排列顺序合并。若不指定输入文件或输入文件为</a:t>
            </a:r>
            <a:r>
              <a:rPr lang="en-US" altLang="zh-CN" sz="2400" dirty="0"/>
              <a:t>-</a:t>
            </a:r>
            <a:r>
              <a:rPr lang="zh-CN" altLang="zh-CN" sz="2400" dirty="0"/>
              <a:t>，则使用标准输入。其用法为：</a:t>
            </a:r>
            <a:endParaRPr lang="zh-CN" altLang="zh-CN" sz="2400" dirty="0"/>
          </a:p>
          <a:p>
            <a:r>
              <a:rPr lang="en-US" altLang="zh-CN" sz="2400" dirty="0"/>
              <a:t> </a:t>
            </a:r>
            <a:r>
              <a:rPr lang="en-US" altLang="zh-CN" sz="2400" dirty="0" smtClean="0"/>
              <a:t>od </a:t>
            </a:r>
            <a:r>
              <a:rPr lang="en-US" altLang="zh-CN" sz="2400" dirty="0"/>
              <a:t>[options] files</a:t>
            </a:r>
            <a:endParaRPr lang="zh-CN" altLang="zh-CN" sz="2400" dirty="0"/>
          </a:p>
          <a:p>
            <a:r>
              <a:rPr lang="en-US" altLang="zh-CN" sz="2400" dirty="0"/>
              <a:t>od --traditional [files] [[+]offset [[+]label</a:t>
            </a:r>
            <a:r>
              <a:rPr lang="en-US" altLang="zh-CN" sz="2400" dirty="0" smtClean="0"/>
              <a:t>]]</a:t>
            </a:r>
            <a:endParaRPr lang="zh-CN" altLang="zh-CN" sz="2400" dirty="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2</a:t>
            </a:r>
            <a:r>
              <a:rPr lang="zh-CN" altLang="en-US" dirty="0" smtClean="0"/>
              <a:t>）</a:t>
            </a:r>
            <a:r>
              <a:rPr lang="en-US" altLang="zh-CN" dirty="0" smtClean="0"/>
              <a:t>od</a:t>
            </a:r>
            <a:r>
              <a:rPr lang="zh-CN" altLang="zh-CN" dirty="0"/>
              <a:t>命令的部分参数</a:t>
            </a:r>
            <a:endParaRPr lang="zh-CN" altLang="en-US" dirty="0"/>
          </a:p>
        </p:txBody>
      </p:sp>
      <p:graphicFrame>
        <p:nvGraphicFramePr>
          <p:cNvPr id="4" name="内容占位符 3"/>
          <p:cNvGraphicFramePr>
            <a:graphicFrameLocks noGrp="1"/>
          </p:cNvGraphicFramePr>
          <p:nvPr>
            <p:ph idx="1"/>
          </p:nvPr>
        </p:nvGraphicFramePr>
        <p:xfrm>
          <a:off x="899592" y="1383619"/>
          <a:ext cx="7560840" cy="3411968"/>
        </p:xfrm>
        <a:graphic>
          <a:graphicData uri="http://schemas.openxmlformats.org/drawingml/2006/table">
            <a:tbl>
              <a:tblPr firstRow="1" firstCol="1" bandRow="1"/>
              <a:tblGrid>
                <a:gridCol w="1656184"/>
                <a:gridCol w="5904656"/>
              </a:tblGrid>
              <a:tr h="315371">
                <a:tc>
                  <a:txBody>
                    <a:bodyPr/>
                    <a:lstStyle/>
                    <a:p>
                      <a:pPr indent="0" algn="ctr">
                        <a:lnSpc>
                          <a:spcPct val="100000"/>
                        </a:lnSpc>
                        <a:spcAft>
                          <a:spcPts val="0"/>
                        </a:spcAft>
                      </a:pPr>
                      <a:r>
                        <a:rPr lang="zh-CN" sz="1800" kern="100" dirty="0">
                          <a:effectLst/>
                          <a:latin typeface="Times New Roman" panose="02020603050405020304"/>
                          <a:ea typeface="宋体" panose="02010600030101010101" pitchFamily="2" charset="-122"/>
                        </a:rPr>
                        <a:t>选</a:t>
                      </a:r>
                      <a:r>
                        <a:rPr lang="en-US" sz="1800" kern="100" dirty="0">
                          <a:effectLst/>
                          <a:latin typeface="Times New Roman" panose="02020603050405020304"/>
                          <a:ea typeface="宋体" panose="02010600030101010101" pitchFamily="2" charset="-122"/>
                        </a:rPr>
                        <a:t>    </a:t>
                      </a:r>
                      <a:r>
                        <a:rPr lang="zh-CN" sz="1800" kern="100" dirty="0">
                          <a:effectLst/>
                          <a:latin typeface="Times New Roman" panose="02020603050405020304"/>
                          <a:ea typeface="宋体" panose="02010600030101010101" pitchFamily="2" charset="-122"/>
                        </a:rPr>
                        <a:t>项</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1800" kern="100">
                          <a:effectLst/>
                          <a:latin typeface="Times New Roman" panose="02020603050405020304"/>
                          <a:ea typeface="宋体" panose="02010600030101010101" pitchFamily="2" charset="-122"/>
                        </a:rPr>
                        <a:t>功 能 描 述</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-A type</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地址类型：</a:t>
                      </a:r>
                      <a:r>
                        <a:rPr lang="en-US" sz="1800" kern="100">
                          <a:effectLst/>
                          <a:latin typeface="Times New Roman" panose="02020603050405020304"/>
                          <a:ea typeface="宋体" panose="02010600030101010101" pitchFamily="2" charset="-122"/>
                        </a:rPr>
                        <a:t>d,o,x</a:t>
                      </a:r>
                      <a:r>
                        <a:rPr lang="zh-CN" sz="1800" kern="100">
                          <a:effectLst/>
                          <a:latin typeface="Times New Roman" panose="02020603050405020304"/>
                          <a:ea typeface="宋体" panose="02010600030101010101" pitchFamily="2" charset="-122"/>
                        </a:rPr>
                        <a:t>和</a:t>
                      </a:r>
                      <a:r>
                        <a:rPr lang="en-US" sz="1800" kern="100">
                          <a:effectLst/>
                          <a:latin typeface="Times New Roman" panose="02020603050405020304"/>
                          <a:ea typeface="宋体" panose="02010600030101010101" pitchFamily="2" charset="-122"/>
                        </a:rPr>
                        <a:t>n</a:t>
                      </a:r>
                      <a:r>
                        <a:rPr lang="zh-CN" sz="1800" kern="100">
                          <a:effectLst/>
                          <a:latin typeface="Times New Roman" panose="02020603050405020304"/>
                          <a:ea typeface="宋体" panose="02010600030101010101" pitchFamily="2" charset="-122"/>
                        </a:rPr>
                        <a:t>分别代表十进制、八进制、十六进制和无地址，默认为十六进制</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371">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-j&lt;#&gt;</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跳过</a:t>
                      </a:r>
                      <a:r>
                        <a:rPr lang="en-US" sz="1800" kern="100">
                          <a:effectLst/>
                          <a:latin typeface="Times New Roman" panose="02020603050405020304"/>
                          <a:ea typeface="宋体" panose="02010600030101010101" pitchFamily="2" charset="-122"/>
                        </a:rPr>
                        <a:t>#</a:t>
                      </a:r>
                      <a:r>
                        <a:rPr lang="zh-CN" sz="1800" kern="100">
                          <a:effectLst/>
                          <a:latin typeface="Times New Roman" panose="02020603050405020304"/>
                          <a:ea typeface="宋体" panose="02010600030101010101" pitchFamily="2" charset="-122"/>
                        </a:rPr>
                        <a:t>个字符</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371">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-N&lt;#&gt;</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只读入</a:t>
                      </a:r>
                      <a:r>
                        <a:rPr lang="en-US" sz="1800" kern="100" dirty="0">
                          <a:effectLst/>
                          <a:latin typeface="Times New Roman" panose="02020603050405020304"/>
                          <a:ea typeface="宋体" panose="02010600030101010101" pitchFamily="2" charset="-122"/>
                        </a:rPr>
                        <a:t>#</a:t>
                      </a:r>
                      <a:r>
                        <a:rPr lang="zh-CN" sz="1800" kern="100" dirty="0">
                          <a:effectLst/>
                          <a:latin typeface="Times New Roman" panose="02020603050405020304"/>
                          <a:ea typeface="宋体" panose="02010600030101010101" pitchFamily="2" charset="-122"/>
                        </a:rPr>
                        <a:t>个字符</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5506">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-t&lt;type&gt;</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设置输出格式。</a:t>
                      </a:r>
                      <a:r>
                        <a:rPr lang="en-US" sz="1800" kern="100" dirty="0" err="1">
                          <a:effectLst/>
                          <a:latin typeface="Times New Roman" panose="02020603050405020304"/>
                          <a:ea typeface="宋体" panose="02010600030101010101" pitchFamily="2" charset="-122"/>
                        </a:rPr>
                        <a:t>type:a</a:t>
                      </a:r>
                      <a:r>
                        <a:rPr lang="zh-CN" sz="1800" kern="100" dirty="0">
                          <a:effectLst/>
                          <a:latin typeface="Times New Roman" panose="02020603050405020304"/>
                          <a:ea typeface="宋体" panose="02010600030101010101" pitchFamily="2" charset="-122"/>
                        </a:rPr>
                        <a:t>，</a:t>
                      </a:r>
                      <a:r>
                        <a:rPr lang="en-US" sz="1800" kern="100" dirty="0">
                          <a:effectLst/>
                          <a:latin typeface="Times New Roman" panose="02020603050405020304"/>
                          <a:ea typeface="宋体" panose="02010600030101010101" pitchFamily="2" charset="-122"/>
                        </a:rPr>
                        <a:t>c</a:t>
                      </a:r>
                      <a:r>
                        <a:rPr lang="zh-CN" sz="1800" kern="100" dirty="0">
                          <a:effectLst/>
                          <a:latin typeface="Times New Roman" panose="02020603050405020304"/>
                          <a:ea typeface="宋体" panose="02010600030101010101" pitchFamily="2" charset="-122"/>
                        </a:rPr>
                        <a:t>，</a:t>
                      </a:r>
                      <a:r>
                        <a:rPr lang="en-US" sz="1800" kern="100" dirty="0">
                          <a:effectLst/>
                          <a:latin typeface="Times New Roman" panose="02020603050405020304"/>
                          <a:ea typeface="宋体" panose="02010600030101010101" pitchFamily="2" charset="-122"/>
                        </a:rPr>
                        <a:t>d#</a:t>
                      </a:r>
                      <a:r>
                        <a:rPr lang="zh-CN" sz="1800" kern="100" dirty="0">
                          <a:effectLst/>
                          <a:latin typeface="Times New Roman" panose="02020603050405020304"/>
                          <a:ea typeface="宋体" panose="02010600030101010101" pitchFamily="2" charset="-122"/>
                        </a:rPr>
                        <a:t>，</a:t>
                      </a:r>
                      <a:r>
                        <a:rPr lang="en-US" sz="1800" kern="100" dirty="0">
                          <a:effectLst/>
                          <a:latin typeface="Times New Roman" panose="02020603050405020304"/>
                          <a:ea typeface="宋体" panose="02010600030101010101" pitchFamily="2" charset="-122"/>
                        </a:rPr>
                        <a:t>f#</a:t>
                      </a:r>
                      <a:r>
                        <a:rPr lang="zh-CN" sz="1800" kern="100" dirty="0">
                          <a:effectLst/>
                          <a:latin typeface="Times New Roman" panose="02020603050405020304"/>
                          <a:ea typeface="宋体" panose="02010600030101010101" pitchFamily="2" charset="-122"/>
                        </a:rPr>
                        <a:t>，</a:t>
                      </a:r>
                      <a:r>
                        <a:rPr lang="en-US" sz="1800" kern="100" dirty="0">
                          <a:effectLst/>
                          <a:latin typeface="Times New Roman" panose="02020603050405020304"/>
                          <a:ea typeface="宋体" panose="02010600030101010101" pitchFamily="2" charset="-122"/>
                        </a:rPr>
                        <a:t>o#</a:t>
                      </a:r>
                      <a:r>
                        <a:rPr lang="zh-CN" sz="1800" kern="100" dirty="0">
                          <a:effectLst/>
                          <a:latin typeface="Times New Roman" panose="02020603050405020304"/>
                          <a:ea typeface="宋体" panose="02010600030101010101" pitchFamily="2" charset="-122"/>
                        </a:rPr>
                        <a:t>，</a:t>
                      </a:r>
                      <a:r>
                        <a:rPr lang="en-US" sz="1800" kern="100" dirty="0">
                          <a:effectLst/>
                          <a:latin typeface="Times New Roman" panose="02020603050405020304"/>
                          <a:ea typeface="宋体" panose="02010600030101010101" pitchFamily="2" charset="-122"/>
                        </a:rPr>
                        <a:t>u#</a:t>
                      </a:r>
                      <a:r>
                        <a:rPr lang="zh-CN" sz="1800" kern="100" dirty="0">
                          <a:effectLst/>
                          <a:latin typeface="Times New Roman" panose="02020603050405020304"/>
                          <a:ea typeface="宋体" panose="02010600030101010101" pitchFamily="2" charset="-122"/>
                        </a:rPr>
                        <a:t>，</a:t>
                      </a:r>
                      <a:r>
                        <a:rPr lang="en-US" sz="1800" kern="100" dirty="0">
                          <a:effectLst/>
                          <a:latin typeface="Times New Roman" panose="02020603050405020304"/>
                          <a:ea typeface="宋体" panose="02010600030101010101" pitchFamily="2" charset="-122"/>
                        </a:rPr>
                        <a:t>x#</a:t>
                      </a:r>
                      <a:r>
                        <a:rPr lang="zh-CN" sz="1800" kern="100" dirty="0">
                          <a:effectLst/>
                          <a:latin typeface="Times New Roman" panose="02020603050405020304"/>
                          <a:ea typeface="宋体" panose="02010600030101010101" pitchFamily="2" charset="-122"/>
                        </a:rPr>
                        <a:t>分别为命名字符、字符、整数、浮点数、八进制、无符号整数和十六进制数，</a:t>
                      </a:r>
                      <a:r>
                        <a:rPr lang="en-US" sz="1800" kern="100" dirty="0">
                          <a:effectLst/>
                          <a:latin typeface="Times New Roman" panose="02020603050405020304"/>
                          <a:ea typeface="宋体" panose="02010600030101010101" pitchFamily="2" charset="-122"/>
                        </a:rPr>
                        <a:t>#</a:t>
                      </a:r>
                      <a:r>
                        <a:rPr lang="zh-CN" sz="1800" kern="100" dirty="0">
                          <a:effectLst/>
                          <a:latin typeface="Times New Roman" panose="02020603050405020304"/>
                          <a:ea typeface="宋体" panose="02010600030101010101" pitchFamily="2" charset="-122"/>
                        </a:rPr>
                        <a:t>为数字表示位数</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371">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-w&lt;#&gt;</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设置每列的最大字符数为</a:t>
                      </a:r>
                      <a:r>
                        <a:rPr lang="en-US" sz="1800" kern="100">
                          <a:effectLst/>
                          <a:latin typeface="Times New Roman" panose="02020603050405020304"/>
                          <a:ea typeface="宋体" panose="02010600030101010101" pitchFamily="2" charset="-122"/>
                        </a:rPr>
                        <a:t>#</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967">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--traditional</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接收传统格式</a:t>
                      </a:r>
                      <a:r>
                        <a:rPr lang="zh-CN" sz="1800" kern="100" dirty="0" smtClean="0">
                          <a:effectLst/>
                          <a:latin typeface="Times New Roman" panose="02020603050405020304"/>
                          <a:ea typeface="宋体" panose="02010600030101010101" pitchFamily="2" charset="-122"/>
                        </a:rPr>
                        <a:t>。</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371">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-v</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输出时不省略重复的数据</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zh-CN" altLang="zh-CN" dirty="0" smtClean="0"/>
              <a:t>示例</a:t>
            </a:r>
            <a:endParaRPr lang="zh-CN" altLang="en-US" dirty="0"/>
          </a:p>
        </p:txBody>
      </p:sp>
      <p:sp>
        <p:nvSpPr>
          <p:cNvPr id="3" name="内容占位符 2"/>
          <p:cNvSpPr>
            <a:spLocks noGrp="1"/>
          </p:cNvSpPr>
          <p:nvPr>
            <p:ph idx="1"/>
          </p:nvPr>
        </p:nvSpPr>
        <p:spPr/>
        <p:txBody>
          <a:bodyPr/>
          <a:lstStyle/>
          <a:p>
            <a:r>
              <a:rPr lang="en-US" altLang="zh-CN" dirty="0"/>
              <a:t>$ od -t x1 x	</a:t>
            </a:r>
            <a:r>
              <a:rPr lang="en-US" altLang="zh-CN" dirty="0" smtClean="0"/>
              <a:t>#</a:t>
            </a:r>
            <a:r>
              <a:rPr lang="zh-CN" altLang="zh-CN" dirty="0"/>
              <a:t>按</a:t>
            </a:r>
            <a:r>
              <a:rPr lang="en-US" altLang="zh-CN" dirty="0"/>
              <a:t>16</a:t>
            </a:r>
            <a:r>
              <a:rPr lang="zh-CN" altLang="zh-CN" dirty="0"/>
              <a:t>进制方式显示文件</a:t>
            </a:r>
            <a:r>
              <a:rPr lang="en-US" altLang="zh-CN" dirty="0"/>
              <a:t>x</a:t>
            </a:r>
            <a:endParaRPr lang="zh-CN" altLang="zh-CN" dirty="0"/>
          </a:p>
          <a:p>
            <a:r>
              <a:rPr lang="en-US" altLang="zh-CN" dirty="0"/>
              <a:t>$ od -N32 -ta </a:t>
            </a:r>
            <a:r>
              <a:rPr lang="en-US" altLang="zh-CN" dirty="0" err="1"/>
              <a:t>a.out</a:t>
            </a:r>
            <a:r>
              <a:rPr lang="en-US" altLang="zh-CN" dirty="0"/>
              <a:t>	</a:t>
            </a:r>
            <a:r>
              <a:rPr lang="en-US" altLang="zh-CN" dirty="0" smtClean="0"/>
              <a:t>#</a:t>
            </a:r>
            <a:r>
              <a:rPr lang="zh-CN" altLang="zh-CN" dirty="0"/>
              <a:t>按命名字符显示</a:t>
            </a:r>
            <a:r>
              <a:rPr lang="en-US" altLang="zh-CN" dirty="0" err="1"/>
              <a:t>a.out</a:t>
            </a:r>
            <a:r>
              <a:rPr lang="zh-CN" altLang="zh-CN" dirty="0"/>
              <a:t>前</a:t>
            </a:r>
            <a:r>
              <a:rPr lang="en-US" altLang="zh-CN" dirty="0"/>
              <a:t>32</a:t>
            </a:r>
            <a:r>
              <a:rPr lang="zh-CN" altLang="zh-CN" dirty="0"/>
              <a:t>个字符</a:t>
            </a:r>
            <a:endParaRPr lang="zh-CN" altLang="zh-CN" dirty="0"/>
          </a:p>
          <a:p>
            <a:r>
              <a:rPr lang="en-US" altLang="zh-CN" dirty="0"/>
              <a:t>$ od -N32 -tx1c </a:t>
            </a:r>
            <a:r>
              <a:rPr lang="en-US" altLang="zh-CN" dirty="0" err="1"/>
              <a:t>a.out</a:t>
            </a:r>
            <a:r>
              <a:rPr lang="en-US" altLang="zh-CN"/>
              <a:t>	</a:t>
            </a:r>
            <a:r>
              <a:rPr lang="en-US" altLang="zh-CN" smtClean="0"/>
              <a:t>#</a:t>
            </a:r>
            <a:r>
              <a:rPr lang="zh-CN" altLang="zh-CN" dirty="0"/>
              <a:t>按</a:t>
            </a:r>
            <a:r>
              <a:rPr lang="en-US" altLang="zh-CN" dirty="0"/>
              <a:t>1</a:t>
            </a:r>
            <a:r>
              <a:rPr lang="zh-CN" altLang="zh-CN" dirty="0"/>
              <a:t>位</a:t>
            </a:r>
            <a:r>
              <a:rPr lang="en-US" altLang="zh-CN" dirty="0"/>
              <a:t>16</a:t>
            </a:r>
            <a:r>
              <a:rPr lang="zh-CN" altLang="zh-CN" dirty="0"/>
              <a:t>进制和字符方式分别显示</a:t>
            </a:r>
            <a:r>
              <a:rPr lang="en-US" altLang="zh-CN" dirty="0" err="1"/>
              <a:t>a.out</a:t>
            </a:r>
            <a:r>
              <a:rPr lang="zh-CN" altLang="zh-CN" dirty="0"/>
              <a:t>前</a:t>
            </a:r>
            <a:r>
              <a:rPr lang="en-US" altLang="zh-CN" dirty="0"/>
              <a:t>32</a:t>
            </a:r>
            <a:r>
              <a:rPr lang="zh-CN" altLang="zh-CN" dirty="0"/>
              <a:t>个字符</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Linux</a:t>
            </a:r>
            <a:r>
              <a:rPr lang="zh-CN" altLang="en-US" dirty="0" smtClean="0"/>
              <a:t>系统简单管理</a:t>
            </a:r>
            <a:r>
              <a:rPr lang="en-US" altLang="zh-CN" dirty="0" smtClean="0"/>
              <a:t>*</a:t>
            </a:r>
            <a:endParaRPr lang="zh-CN" altLang="en-US" dirty="0"/>
          </a:p>
        </p:txBody>
      </p:sp>
      <p:sp>
        <p:nvSpPr>
          <p:cNvPr id="3" name="内容占位符 2"/>
          <p:cNvSpPr>
            <a:spLocks noGrp="1"/>
          </p:cNvSpPr>
          <p:nvPr>
            <p:ph idx="1"/>
          </p:nvPr>
        </p:nvSpPr>
        <p:spPr/>
        <p:txBody>
          <a:bodyPr/>
          <a:lstStyle/>
          <a:p>
            <a:r>
              <a:rPr sz="2400" dirty="0"/>
              <a:t>3.3.1  环境变量管理</a:t>
            </a:r>
            <a:r>
              <a:rPr lang="en-US" sz="2400" dirty="0"/>
              <a:t>		</a:t>
            </a:r>
            <a:r>
              <a:rPr sz="2400" dirty="0"/>
              <a:t>3.3.2  别名管理</a:t>
            </a:r>
            <a:endParaRPr sz="2400" dirty="0"/>
          </a:p>
          <a:p>
            <a:r>
              <a:rPr sz="2400" dirty="0"/>
              <a:t>3.3.3  主机名管理</a:t>
            </a:r>
            <a:r>
              <a:rPr lang="en-US" sz="2400" dirty="0"/>
              <a:t>			</a:t>
            </a:r>
            <a:r>
              <a:rPr sz="2400" dirty="0"/>
              <a:t>3.3.4  网络管理</a:t>
            </a:r>
            <a:endParaRPr sz="2400" dirty="0"/>
          </a:p>
          <a:p>
            <a:r>
              <a:rPr sz="2400" dirty="0"/>
              <a:t>3.3.5  日期、时间与时区管理</a:t>
            </a:r>
            <a:r>
              <a:rPr lang="en-US" sz="2400" dirty="0"/>
              <a:t>	</a:t>
            </a:r>
            <a:r>
              <a:rPr sz="2400" dirty="0"/>
              <a:t>3.3.6  软件包管理</a:t>
            </a:r>
            <a:endParaRPr sz="2400" dirty="0"/>
          </a:p>
          <a:p>
            <a:r>
              <a:rPr sz="2400" dirty="0"/>
              <a:t>3.3.7  进程与信号</a:t>
            </a:r>
            <a:r>
              <a:rPr sz="2400" dirty="0">
                <a:sym typeface="+mn-ea"/>
              </a:rPr>
              <a:t>基本</a:t>
            </a:r>
            <a:r>
              <a:rPr sz="2400" dirty="0"/>
              <a:t>管理</a:t>
            </a:r>
            <a:r>
              <a:rPr lang="en-US" sz="2400" dirty="0"/>
              <a:t>	</a:t>
            </a:r>
            <a:r>
              <a:rPr sz="2400" dirty="0"/>
              <a:t>3.3.8  服务管理</a:t>
            </a:r>
            <a:endParaRPr sz="2400" dirty="0"/>
          </a:p>
          <a:p>
            <a:r>
              <a:rPr sz="2400" dirty="0"/>
              <a:t>3.3.9  防火墙基本管理操作</a:t>
            </a:r>
            <a:r>
              <a:rPr lang="en-US" sz="2400" dirty="0"/>
              <a:t>	</a:t>
            </a:r>
            <a:r>
              <a:rPr sz="2400" dirty="0"/>
              <a:t>3.3.10  selinux基本管理</a:t>
            </a:r>
            <a:endParaRPr sz="2400" dirty="0"/>
          </a:p>
          <a:p>
            <a:r>
              <a:rPr sz="2400" dirty="0"/>
              <a:t>3.3.11  服务管理的通常步骤</a:t>
            </a:r>
            <a:endParaRPr sz="2400" dirty="0"/>
          </a:p>
          <a:p>
            <a:endParaRPr sz="2400"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3.3.1  环境变量管理</a:t>
            </a:r>
            <a:endParaRPr lang="zh-CN" altLang="en-US"/>
          </a:p>
        </p:txBody>
      </p:sp>
      <p:sp>
        <p:nvSpPr>
          <p:cNvPr id="3" name="内容占位符 2"/>
          <p:cNvSpPr>
            <a:spLocks noGrp="1"/>
          </p:cNvSpPr>
          <p:nvPr>
            <p:ph idx="1"/>
          </p:nvPr>
        </p:nvSpPr>
        <p:spPr/>
        <p:txBody>
          <a:bodyPr/>
          <a:lstStyle/>
          <a:p>
            <a:r>
              <a:rPr lang="zh-CN" altLang="en-US" dirty="0"/>
              <a:t>环境变量可以通过env、export和set命令进行管理，这里介绍env和export。</a:t>
            </a:r>
            <a:endParaRPr lang="zh-CN" alt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4000" dirty="0">
                <a:sym typeface="+mn-ea"/>
              </a:rPr>
              <a:t>1．以不同环境变量执行程序（env）</a:t>
            </a:r>
            <a:endParaRPr sz="4000" dirty="0">
              <a:sym typeface="+mn-ea"/>
            </a:endParaRPr>
          </a:p>
        </p:txBody>
      </p:sp>
      <p:sp>
        <p:nvSpPr>
          <p:cNvPr id="3" name="内容占位符 2"/>
          <p:cNvSpPr>
            <a:spLocks noGrp="1"/>
          </p:cNvSpPr>
          <p:nvPr>
            <p:ph idx="1"/>
          </p:nvPr>
        </p:nvSpPr>
        <p:spPr/>
        <p:txBody>
          <a:bodyPr/>
          <a:lstStyle/>
          <a:p>
            <a:r>
              <a:rPr lang="zh-CN" altLang="en-US" sz="2400" dirty="0" smtClean="0"/>
              <a:t>用于</a:t>
            </a:r>
            <a:r>
              <a:rPr lang="zh-CN" altLang="en-US" sz="2400" dirty="0"/>
              <a:t>显示当前环境变量或为一个将要运行的命令设置临时环境变量。如果不带参数运行，则它将显示用户所有当前环境变量。用法为：</a:t>
            </a:r>
            <a:endParaRPr lang="zh-CN" altLang="en-US" sz="2400" dirty="0"/>
          </a:p>
          <a:p>
            <a:r>
              <a:rPr lang="zh-CN" altLang="en-US" sz="2400" dirty="0"/>
              <a:t>env [-|-i] [-u env_var] [var=value] … [cmd ]</a:t>
            </a:r>
            <a:endParaRPr lang="zh-CN" altLang="en-US" sz="2400" dirty="0"/>
          </a:p>
          <a:p>
            <a:r>
              <a:rPr lang="zh-CN" altLang="en-US" sz="2400" dirty="0"/>
              <a:t>参数：  -i或-：用于忽略所有继承的环境变量设置；</a:t>
            </a:r>
            <a:endParaRPr lang="zh-CN" altLang="en-US" sz="2400" dirty="0"/>
          </a:p>
          <a:p>
            <a:r>
              <a:rPr lang="zh-CN" altLang="en-US" sz="2400" dirty="0"/>
              <a:t>-u env_var：用于取消env_var环境变量的设置；</a:t>
            </a:r>
            <a:endParaRPr lang="zh-CN" altLang="en-US" sz="2400" dirty="0"/>
          </a:p>
          <a:p>
            <a:r>
              <a:rPr lang="zh-CN" altLang="en-US" sz="2400" dirty="0"/>
              <a:t>var=value：设置新的环境变量var，其值为value；</a:t>
            </a:r>
            <a:endParaRPr lang="zh-CN" altLang="en-US" sz="2400" dirty="0"/>
          </a:p>
          <a:p>
            <a:r>
              <a:rPr lang="zh-CN" altLang="en-US" sz="2400" dirty="0"/>
              <a:t>cmd：为在新环境下执行的命令。</a:t>
            </a:r>
            <a:endParaRPr lang="zh-CN" altLang="en-US" sz="2400"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env</a:t>
            </a:r>
            <a:r>
              <a:rPr lang="zh-CN" altLang="en-US"/>
              <a:t>示例</a:t>
            </a:r>
            <a:endParaRPr lang="zh-CN" altLang="en-US"/>
          </a:p>
        </p:txBody>
      </p:sp>
      <p:sp>
        <p:nvSpPr>
          <p:cNvPr id="3" name="内容占位符 2"/>
          <p:cNvSpPr>
            <a:spLocks noGrp="1"/>
          </p:cNvSpPr>
          <p:nvPr>
            <p:ph idx="1"/>
          </p:nvPr>
        </p:nvSpPr>
        <p:spPr/>
        <p:txBody>
          <a:bodyPr/>
          <a:lstStyle/>
          <a:p>
            <a:r>
              <a:rPr lang="zh-CN" altLang="en-US" sz="2800" dirty="0"/>
              <a:t>env设置或取消的环境变量只对cmd的运行子环境有效，而不影响当前的环境变量。</a:t>
            </a:r>
            <a:endParaRPr lang="zh-CN" altLang="en-US" sz="2800" dirty="0"/>
          </a:p>
          <a:p>
            <a:r>
              <a:rPr lang="zh-CN" altLang="en-US" sz="2800" dirty="0"/>
              <a:t>env的示例：</a:t>
            </a:r>
            <a:endParaRPr lang="zh-CN" altLang="en-US" sz="2800" dirty="0"/>
          </a:p>
          <a:p>
            <a:r>
              <a:rPr lang="en-US" altLang="zh-CN" sz="2800" dirty="0"/>
              <a:t>$ </a:t>
            </a:r>
            <a:r>
              <a:rPr lang="zh-CN" altLang="en-US" sz="2800" dirty="0"/>
              <a:t>date		#显示当前系统日期</a:t>
            </a:r>
            <a:endParaRPr lang="zh-CN" altLang="en-US" sz="2800" dirty="0"/>
          </a:p>
          <a:p>
            <a:r>
              <a:rPr lang="zh-CN" altLang="en-US" sz="2800" dirty="0">
                <a:sym typeface="+mn-ea"/>
              </a:rPr>
              <a:t>#以新环境变量执行命令，显示格林尼治标准时间</a:t>
            </a:r>
            <a:endParaRPr lang="zh-CN" altLang="en-US" sz="2800" dirty="0"/>
          </a:p>
          <a:p>
            <a:r>
              <a:rPr lang="en-US" altLang="zh-CN" sz="2800" dirty="0"/>
              <a:t>$ </a:t>
            </a:r>
            <a:r>
              <a:rPr lang="zh-CN" altLang="en-US" sz="2800" dirty="0"/>
              <a:t>env TZ=GMT date</a:t>
            </a:r>
            <a:endParaRPr lang="zh-CN" altLang="en-US" sz="2800" dirty="0"/>
          </a:p>
          <a:p>
            <a:endParaRPr lang="zh-CN" altLang="en-US" sz="2800"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2．环境变量的定义（export）</a:t>
            </a:r>
            <a:endParaRPr lang="zh-CN" altLang="en-US"/>
          </a:p>
        </p:txBody>
      </p:sp>
      <p:sp>
        <p:nvSpPr>
          <p:cNvPr id="3" name="内容占位符 2"/>
          <p:cNvSpPr>
            <a:spLocks noGrp="1"/>
          </p:cNvSpPr>
          <p:nvPr>
            <p:ph idx="1"/>
          </p:nvPr>
        </p:nvSpPr>
        <p:spPr/>
        <p:txBody>
          <a:bodyPr/>
          <a:lstStyle/>
          <a:p>
            <a:r>
              <a:rPr lang="zh-CN" altLang="en-US" sz="2400" dirty="0"/>
              <a:t>export用于环境变量的定义、修改和撤销。其用法为：</a:t>
            </a:r>
            <a:endParaRPr lang="zh-CN" altLang="en-US" sz="2400" dirty="0"/>
          </a:p>
          <a:p>
            <a:r>
              <a:rPr lang="zh-CN" altLang="en-US" sz="2400" dirty="0"/>
              <a:t>  export [-fn] [name[=value]] ...</a:t>
            </a:r>
            <a:endParaRPr lang="zh-CN" altLang="en-US" sz="2400" dirty="0"/>
          </a:p>
          <a:p>
            <a:r>
              <a:rPr lang="zh-CN" altLang="en-US" sz="2400" dirty="0"/>
              <a:t>  export -p</a:t>
            </a:r>
            <a:endParaRPr lang="zh-CN" altLang="en-US" sz="2400" dirty="0"/>
          </a:p>
          <a:p>
            <a:r>
              <a:rPr lang="zh-CN" altLang="en-US" sz="2400" dirty="0"/>
              <a:t>第1种用法用于定义、修改或撤销环境变量。</a:t>
            </a:r>
            <a:endParaRPr lang="zh-CN" altLang="en-US" sz="2400" dirty="0"/>
          </a:p>
          <a:p>
            <a:r>
              <a:rPr lang="zh-CN" altLang="en-US" sz="2400" dirty="0"/>
              <a:t>-f：用于指定一个函数；</a:t>
            </a:r>
            <a:endParaRPr lang="zh-CN" altLang="en-US" sz="2400" dirty="0"/>
          </a:p>
          <a:p>
            <a:r>
              <a:rPr lang="zh-CN" altLang="en-US" sz="2400" dirty="0"/>
              <a:t>-n：用于撤销一个环境变量。</a:t>
            </a:r>
            <a:endParaRPr lang="zh-CN" altLang="en-US" sz="2400" dirty="0"/>
          </a:p>
          <a:p>
            <a:r>
              <a:rPr lang="zh-CN" altLang="en-US" sz="2400" dirty="0"/>
              <a:t>第2种用法用于显示当前shell通过export定义的环境变量。</a:t>
            </a:r>
            <a:endParaRPr lang="zh-CN" altLang="en-US" sz="2400"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export</a:t>
            </a:r>
            <a:r>
              <a:rPr lang="zh-CN" altLang="en-US"/>
              <a:t>示例</a:t>
            </a:r>
            <a:endParaRPr lang="zh-CN" altLang="en-US"/>
          </a:p>
        </p:txBody>
      </p:sp>
      <p:sp>
        <p:nvSpPr>
          <p:cNvPr id="3" name="内容占位符 2"/>
          <p:cNvSpPr>
            <a:spLocks noGrp="1"/>
          </p:cNvSpPr>
          <p:nvPr>
            <p:ph idx="1"/>
          </p:nvPr>
        </p:nvSpPr>
        <p:spPr>
          <a:xfrm>
            <a:off x="542926" y="1383507"/>
            <a:ext cx="8411845" cy="3294221"/>
          </a:xfrm>
        </p:spPr>
        <p:txBody>
          <a:bodyPr/>
          <a:lstStyle/>
          <a:p>
            <a:r>
              <a:rPr sz="2400" dirty="0">
                <a:latin typeface="Times New Roman" panose="02020603050405020304" pitchFamily="18" charset="0"/>
              </a:rPr>
              <a:t>$ my_env1="MyEnv1" 	#定义本地或局部变量my_env1</a:t>
            </a:r>
            <a:endParaRPr sz="2400" dirty="0">
              <a:latin typeface="Times New Roman" panose="02020603050405020304" pitchFamily="18" charset="0"/>
            </a:endParaRPr>
          </a:p>
          <a:p>
            <a:r>
              <a:rPr sz="2400" dirty="0">
                <a:latin typeface="Times New Roman" panose="02020603050405020304" pitchFamily="18" charset="0"/>
              </a:rPr>
              <a:t>$ export my_env1 		#将my_env1变为环境变量</a:t>
            </a:r>
            <a:endParaRPr sz="2400" dirty="0">
              <a:latin typeface="Times New Roman" panose="02020603050405020304" pitchFamily="18" charset="0"/>
            </a:endParaRPr>
          </a:p>
          <a:p>
            <a:r>
              <a:rPr sz="2400" dirty="0">
                <a:latin typeface="Times New Roman" panose="02020603050405020304" pitchFamily="18" charset="0"/>
              </a:rPr>
              <a:t>$ export my_env2="MyEnv2" 	#直接定义环境my_env2</a:t>
            </a:r>
            <a:endParaRPr sz="2400" dirty="0">
              <a:latin typeface="Times New Roman" panose="02020603050405020304" pitchFamily="18" charset="0"/>
            </a:endParaRPr>
          </a:p>
          <a:p>
            <a:r>
              <a:rPr sz="2400" dirty="0">
                <a:latin typeface="Times New Roman" panose="02020603050405020304" pitchFamily="18" charset="0"/>
              </a:rPr>
              <a:t>$ env | grep my_env </a:t>
            </a:r>
            <a:r>
              <a:rPr lang="en-US" sz="2400" dirty="0">
                <a:latin typeface="Times New Roman" panose="02020603050405020304" pitchFamily="18" charset="0"/>
              </a:rPr>
              <a:t>	</a:t>
            </a:r>
            <a:r>
              <a:rPr sz="2400" dirty="0">
                <a:latin typeface="Times New Roman" panose="02020603050405020304" pitchFamily="18" charset="0"/>
              </a:rPr>
              <a:t>#显示名中包含my_env的环境变量</a:t>
            </a:r>
            <a:endParaRPr sz="2400" dirty="0">
              <a:latin typeface="Times New Roman" panose="02020603050405020304" pitchFamily="18" charset="0"/>
            </a:endParaRPr>
          </a:p>
          <a:p>
            <a:r>
              <a:rPr sz="2400" dirty="0">
                <a:latin typeface="Times New Roman" panose="02020603050405020304" pitchFamily="18" charset="0"/>
              </a:rPr>
              <a:t>$ echo $my_env1 $my_env2 	#显示新定义环境变量的值</a:t>
            </a:r>
            <a:endParaRPr sz="2400" dirty="0">
              <a:latin typeface="Times New Roman" panose="02020603050405020304" pitchFamily="18" charset="0"/>
            </a:endParaRPr>
          </a:p>
          <a:p>
            <a:r>
              <a:rPr sz="2400" dirty="0">
                <a:latin typeface="Times New Roman" panose="02020603050405020304" pitchFamily="18" charset="0"/>
              </a:rPr>
              <a:t>$ export -n my_env1 	#撤销对环境变量my_env1的定义</a:t>
            </a:r>
            <a:endParaRPr sz="2400" dirty="0">
              <a:latin typeface="Times New Roman" panose="02020603050405020304" pitchFamily="18" charset="0"/>
            </a:endParaRPr>
          </a:p>
          <a:p>
            <a:r>
              <a:rPr sz="2400" dirty="0">
                <a:latin typeface="Times New Roman" panose="02020603050405020304" pitchFamily="18" charset="0"/>
              </a:rPr>
              <a:t>$ env | grep my_env 	#显示新环境变量的定义</a:t>
            </a:r>
            <a:endParaRPr sz="2400"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常见设备</a:t>
            </a:r>
            <a:r>
              <a:rPr lang="zh-CN" altLang="zh-CN" dirty="0" smtClean="0"/>
              <a:t>文件</a:t>
            </a:r>
            <a:r>
              <a:rPr lang="zh-CN" altLang="en-US" dirty="0" smtClean="0"/>
              <a:t>种类</a:t>
            </a:r>
            <a:endParaRPr lang="zh-CN" altLang="en-US" dirty="0"/>
          </a:p>
        </p:txBody>
      </p:sp>
      <p:sp>
        <p:nvSpPr>
          <p:cNvPr id="3" name="内容占位符 2"/>
          <p:cNvSpPr>
            <a:spLocks noGrp="1"/>
          </p:cNvSpPr>
          <p:nvPr>
            <p:ph idx="1"/>
          </p:nvPr>
        </p:nvSpPr>
        <p:spPr/>
        <p:txBody>
          <a:bodyPr/>
          <a:lstStyle/>
          <a:p>
            <a:r>
              <a:rPr lang="zh-CN" altLang="zh-CN" sz="2400" dirty="0" smtClean="0"/>
              <a:t>块</a:t>
            </a:r>
            <a:r>
              <a:rPr lang="zh-CN" altLang="zh-CN" sz="2400" dirty="0"/>
              <a:t>设备（</a:t>
            </a:r>
            <a:r>
              <a:rPr lang="en-US" altLang="zh-CN" sz="2400" dirty="0"/>
              <a:t>b</a:t>
            </a:r>
            <a:r>
              <a:rPr lang="zh-CN" altLang="zh-CN" sz="2400" dirty="0"/>
              <a:t>）：以块方式存取的设备，如硬盘、磁盘等。</a:t>
            </a:r>
            <a:endParaRPr lang="zh-CN" altLang="zh-CN" sz="2400" dirty="0"/>
          </a:p>
          <a:p>
            <a:r>
              <a:rPr lang="zh-CN" altLang="zh-CN" sz="2400" dirty="0" smtClean="0"/>
              <a:t>字符</a:t>
            </a:r>
            <a:r>
              <a:rPr lang="zh-CN" altLang="zh-CN" sz="2400" dirty="0"/>
              <a:t>设备（</a:t>
            </a:r>
            <a:r>
              <a:rPr lang="en-US" altLang="zh-CN" sz="2400" dirty="0"/>
              <a:t>c</a:t>
            </a:r>
            <a:r>
              <a:rPr lang="zh-CN" altLang="zh-CN" sz="2400" dirty="0"/>
              <a:t>）：以字符方式存取的设备，如字符打印机、显示器等。</a:t>
            </a:r>
            <a:endParaRPr lang="zh-CN" altLang="zh-CN" sz="2400" dirty="0"/>
          </a:p>
          <a:p>
            <a:r>
              <a:rPr lang="zh-CN" altLang="zh-CN" sz="2400" dirty="0" smtClean="0"/>
              <a:t>符号</a:t>
            </a:r>
            <a:r>
              <a:rPr lang="zh-CN" altLang="zh-CN" sz="2400" dirty="0"/>
              <a:t>链接（</a:t>
            </a:r>
            <a:r>
              <a:rPr lang="en-US" altLang="zh-CN" sz="2400" dirty="0">
                <a:latin typeface="Times New Roman" panose="02020603050405020304" pitchFamily="18" charset="0"/>
                <a:cs typeface="Times New Roman" panose="02020603050405020304" pitchFamily="18" charset="0"/>
              </a:rPr>
              <a:t>l</a:t>
            </a:r>
            <a:r>
              <a:rPr lang="zh-CN" altLang="zh-CN" sz="2400" dirty="0"/>
              <a:t>）：用于通过此文件的内容指向它所链接的文件或资源。</a:t>
            </a:r>
            <a:endParaRPr lang="zh-CN" altLang="zh-CN" sz="2400" dirty="0"/>
          </a:p>
          <a:p>
            <a:r>
              <a:rPr lang="zh-CN" altLang="zh-CN" sz="2400" dirty="0" smtClean="0"/>
              <a:t>套接字（s）：让用户以文件的方式访问网络连接。</a:t>
            </a:r>
            <a:endParaRPr lang="zh-CN" altLang="zh-CN" sz="2400" dirty="0" smtClean="0"/>
          </a:p>
          <a:p>
            <a:r>
              <a:rPr lang="zh-CN" altLang="zh-CN" sz="2400" dirty="0" smtClean="0"/>
              <a:t>管道</a:t>
            </a:r>
            <a:r>
              <a:rPr lang="zh-CN" altLang="zh-CN" sz="2400" dirty="0"/>
              <a:t>设备（</a:t>
            </a:r>
            <a:r>
              <a:rPr lang="en-US" altLang="zh-CN" sz="2400" dirty="0"/>
              <a:t>p</a:t>
            </a:r>
            <a:r>
              <a:rPr lang="zh-CN" altLang="zh-CN" sz="2400" dirty="0"/>
              <a:t>）：用于进程之间通信的先进先出（</a:t>
            </a:r>
            <a:r>
              <a:rPr lang="en-US" altLang="zh-CN" sz="2400" dirty="0"/>
              <a:t>FIFO</a:t>
            </a:r>
            <a:r>
              <a:rPr lang="zh-CN" altLang="zh-CN" sz="2400" dirty="0"/>
              <a:t>）“临时文件”</a:t>
            </a:r>
            <a:r>
              <a:rPr lang="zh-CN" altLang="zh-CN" sz="2400" dirty="0" smtClean="0"/>
              <a:t>。</a:t>
            </a:r>
            <a:endParaRPr lang="zh-CN"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关于export的说明</a:t>
            </a:r>
            <a:endParaRPr lang="zh-CN" altLang="en-US"/>
          </a:p>
        </p:txBody>
      </p:sp>
      <p:sp>
        <p:nvSpPr>
          <p:cNvPr id="3" name="内容占位符 2"/>
          <p:cNvSpPr>
            <a:spLocks noGrp="1"/>
          </p:cNvSpPr>
          <p:nvPr>
            <p:ph idx="1"/>
          </p:nvPr>
        </p:nvSpPr>
        <p:spPr/>
        <p:txBody>
          <a:bodyPr/>
          <a:lstStyle/>
          <a:p>
            <a:r>
              <a:rPr lang="zh-CN" altLang="en-US" sz="2400" dirty="0"/>
              <a:t>从示例可以看出，可以通过先定义变量，再执行export命令的办法定义环境变量：</a:t>
            </a:r>
            <a:endParaRPr lang="zh-CN" altLang="en-US" sz="2400" dirty="0"/>
          </a:p>
          <a:p>
            <a:r>
              <a:rPr lang="zh-CN" altLang="en-US" sz="2400" dirty="0"/>
              <a:t>my_env1="MyEnv1"; export my_env1</a:t>
            </a:r>
            <a:endParaRPr lang="zh-CN" altLang="en-US" sz="2400" dirty="0"/>
          </a:p>
          <a:p>
            <a:r>
              <a:rPr lang="zh-CN" altLang="en-US" sz="2400" dirty="0"/>
              <a:t>也可采用一步走的办法直接定义环境变量：</a:t>
            </a:r>
            <a:endParaRPr lang="zh-CN" altLang="en-US" sz="2400" dirty="0"/>
          </a:p>
          <a:p>
            <a:r>
              <a:rPr lang="zh-CN" altLang="en-US" sz="2400" dirty="0"/>
              <a:t>export my_env2="MyEnv2"</a:t>
            </a:r>
            <a:endParaRPr lang="zh-CN" altLang="en-US" sz="2400" dirty="0"/>
          </a:p>
          <a:p>
            <a:r>
              <a:rPr lang="zh-CN" altLang="en-US" sz="2400" dirty="0"/>
              <a:t>对于错定义或不再需要的环境变量可以重新定义或撤销。</a:t>
            </a:r>
            <a:endParaRPr lang="zh-CN" altLang="en-US" sz="2400" dirty="0"/>
          </a:p>
          <a:p>
            <a:r>
              <a:rPr lang="zh-CN" altLang="en-US" sz="2400" dirty="0"/>
              <a:t>还有命令</a:t>
            </a:r>
            <a:r>
              <a:rPr lang="en-US" altLang="zh-CN" sz="2400" dirty="0"/>
              <a:t>declare</a:t>
            </a:r>
            <a:r>
              <a:rPr lang="zh-CN" altLang="en-US" sz="2400" dirty="0"/>
              <a:t>用于环境变量的管理</a:t>
            </a:r>
            <a:r>
              <a:rPr lang="zh-CN" altLang="en-US" sz="2400" dirty="0" smtClean="0"/>
              <a:t>。</a:t>
            </a:r>
            <a:endParaRPr lang="en-US" altLang="zh-CN" sz="2400"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3.3.2  别名管理</a:t>
            </a:r>
            <a:endParaRPr lang="zh-CN" altLang="en-US"/>
          </a:p>
        </p:txBody>
      </p:sp>
      <p:sp>
        <p:nvSpPr>
          <p:cNvPr id="3" name="内容占位符 2"/>
          <p:cNvSpPr>
            <a:spLocks noGrp="1"/>
          </p:cNvSpPr>
          <p:nvPr>
            <p:ph idx="1"/>
          </p:nvPr>
        </p:nvSpPr>
        <p:spPr/>
        <p:txBody>
          <a:bodyPr/>
          <a:p>
            <a:r>
              <a:rPr lang="zh-CN" altLang="en-US" dirty="0">
                <a:sym typeface="+mn-ea"/>
              </a:rPr>
              <a:t>1）别名定义（alias）</a:t>
            </a:r>
            <a:endParaRPr lang="zh-CN" altLang="en-US" dirty="0"/>
          </a:p>
          <a:p>
            <a:r>
              <a:rPr lang="zh-CN" altLang="en-US" dirty="0">
                <a:sym typeface="+mn-ea"/>
              </a:rPr>
              <a:t>2）别名取消（unalias）</a:t>
            </a:r>
            <a:endParaRPr lang="zh-CN" altLang="en-US" dirty="0"/>
          </a:p>
          <a:p>
            <a:endParaRPr lang="zh-CN" altLang="en-US"/>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1．别名定义（alias）</a:t>
            </a:r>
          </a:p>
        </p:txBody>
      </p:sp>
      <p:sp>
        <p:nvSpPr>
          <p:cNvPr id="3" name="内容占位符 2"/>
          <p:cNvSpPr>
            <a:spLocks noGrp="1"/>
          </p:cNvSpPr>
          <p:nvPr>
            <p:ph idx="1"/>
          </p:nvPr>
        </p:nvSpPr>
        <p:spPr/>
        <p:txBody>
          <a:bodyPr/>
          <a:lstStyle/>
          <a:p>
            <a:r>
              <a:rPr lang="zh-CN" altLang="en-US" sz="2800" dirty="0"/>
              <a:t>alias用于为一个可执行程序定义别名。当一个别名定义之后，就可以像命令一样被使用。对别名的搜索优先于其他类型的命令。alias是bash的内部命令，其用法为：</a:t>
            </a:r>
            <a:endParaRPr lang="zh-CN" altLang="en-US" sz="2800" dirty="0"/>
          </a:p>
          <a:p>
            <a:r>
              <a:rPr lang="zh-CN" altLang="en-US" sz="2800" dirty="0"/>
              <a:t>alias [-p] [name[=value]] …</a:t>
            </a:r>
            <a:endParaRPr lang="zh-CN" altLang="en-US" sz="2800" dirty="0"/>
          </a:p>
          <a:p>
            <a:r>
              <a:rPr lang="zh-CN" altLang="en-US" sz="2800" dirty="0"/>
              <a:t>参数-p用于显示所有别名列表。当不带参数运行alias时，也将显示当前所有的别名。</a:t>
            </a:r>
            <a:endParaRPr lang="zh-CN" altLang="en-US" sz="2800"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alias的应用示例</a:t>
            </a:r>
            <a:endParaRPr lang="zh-CN" altLang="en-US">
              <a:sym typeface="+mn-ea"/>
            </a:endParaRPr>
          </a:p>
        </p:txBody>
      </p:sp>
      <p:sp>
        <p:nvSpPr>
          <p:cNvPr id="3" name="内容占位符 2"/>
          <p:cNvSpPr>
            <a:spLocks noGrp="1"/>
          </p:cNvSpPr>
          <p:nvPr>
            <p:ph idx="1"/>
          </p:nvPr>
        </p:nvSpPr>
        <p:spPr/>
        <p:txBody>
          <a:bodyPr/>
          <a:lstStyle/>
          <a:p>
            <a:r>
              <a:rPr lang="zh-CN" altLang="en-US" sz="2400" dirty="0"/>
              <a:t>$ alias 			#显示所有已经定义的别名</a:t>
            </a:r>
            <a:endParaRPr lang="zh-CN" altLang="en-US" sz="2400" dirty="0"/>
          </a:p>
          <a:p>
            <a:r>
              <a:rPr lang="zh-CN" altLang="en-US" sz="2400" dirty="0"/>
              <a:t>$ alias ll rm 		#显示ll和rm的别名定义</a:t>
            </a:r>
            <a:endParaRPr lang="zh-CN" altLang="en-US" sz="2400" dirty="0"/>
          </a:p>
          <a:p>
            <a:r>
              <a:rPr lang="zh-CN" altLang="en-US" sz="2400" dirty="0"/>
              <a:t>$ alias li='ls -l -i ' 		#定义别名li，其功能为ls -l -i</a:t>
            </a:r>
            <a:endParaRPr lang="zh-CN" altLang="en-US" sz="2400" dirty="0"/>
          </a:p>
          <a:p>
            <a:r>
              <a:rPr lang="zh-CN" altLang="en-US" sz="2400" dirty="0"/>
              <a:t>$ alias l='ls -l  ' 		#定义别名l，其功能为ls -l</a:t>
            </a:r>
            <a:endParaRPr lang="zh-CN" altLang="en-US" sz="2400"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2．别名取消（unalias）</a:t>
            </a:r>
            <a:endParaRPr lang="zh-CN" altLang="en-US"/>
          </a:p>
        </p:txBody>
      </p:sp>
      <p:sp>
        <p:nvSpPr>
          <p:cNvPr id="3" name="内容占位符 2"/>
          <p:cNvSpPr>
            <a:spLocks noGrp="1"/>
          </p:cNvSpPr>
          <p:nvPr>
            <p:ph idx="1"/>
          </p:nvPr>
        </p:nvSpPr>
        <p:spPr/>
        <p:txBody>
          <a:bodyPr/>
          <a:lstStyle/>
          <a:p>
            <a:r>
              <a:rPr lang="zh-CN" altLang="en-US" sz="2800" dirty="0"/>
              <a:t>unalias用来取消由alias定义的别名，其用法为：</a:t>
            </a:r>
            <a:endParaRPr lang="zh-CN" altLang="en-US" sz="2800" dirty="0"/>
          </a:p>
          <a:p>
            <a:r>
              <a:rPr lang="zh-CN" altLang="en-US" sz="2800" dirty="0">
                <a:sym typeface="+mn-ea"/>
              </a:rPr>
              <a:t>	</a:t>
            </a:r>
            <a:r>
              <a:rPr lang="zh-CN" altLang="en-US" sz="2800" dirty="0"/>
              <a:t>unalias [-a] [name ...]</a:t>
            </a:r>
            <a:endParaRPr lang="zh-CN" altLang="en-US" sz="2800" dirty="0"/>
          </a:p>
          <a:p>
            <a:r>
              <a:rPr lang="zh-CN" altLang="en-US" sz="2800" dirty="0"/>
              <a:t>选项-a用于取消所有别名。比如：</a:t>
            </a:r>
            <a:endParaRPr lang="zh-CN" altLang="en-US" sz="2800" dirty="0"/>
          </a:p>
          <a:p>
            <a:r>
              <a:rPr lang="zh-CN" altLang="en-US" sz="2800" dirty="0"/>
              <a:t>$ unalias li 		#取消别名li</a:t>
            </a:r>
            <a:endParaRPr lang="zh-CN" altLang="en-US" sz="2800" dirty="0"/>
          </a:p>
          <a:p>
            <a:r>
              <a:rPr lang="zh-CN" altLang="en-US" sz="2800" dirty="0"/>
              <a:t>$ unalias -a 		#取消所有别名</a:t>
            </a:r>
            <a:endParaRPr lang="zh-CN" altLang="en-US" sz="2800"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dirty="0">
                <a:sym typeface="+mn-ea"/>
              </a:rPr>
              <a:t>3.3.3  主机名管理</a:t>
            </a:r>
            <a:endParaRPr lang="zh-CN" altLang="en-US"/>
          </a:p>
        </p:txBody>
      </p:sp>
      <p:sp>
        <p:nvSpPr>
          <p:cNvPr id="3" name="内容占位符 2"/>
          <p:cNvSpPr>
            <a:spLocks noGrp="1"/>
          </p:cNvSpPr>
          <p:nvPr>
            <p:ph idx="1"/>
          </p:nvPr>
        </p:nvSpPr>
        <p:spPr/>
        <p:txBody>
          <a:bodyPr/>
          <a:p>
            <a:pPr>
              <a:lnSpc>
                <a:spcPct val="150000"/>
              </a:lnSpc>
            </a:pPr>
            <a:r>
              <a:rPr sz="2800" dirty="0">
                <a:sym typeface="+mn-ea"/>
              </a:rPr>
              <a:t>1．显示或设置临时主机名（hostname）</a:t>
            </a:r>
            <a:endParaRPr sz="2800" dirty="0"/>
          </a:p>
          <a:p>
            <a:pPr>
              <a:lnSpc>
                <a:spcPct val="150000"/>
              </a:lnSpc>
            </a:pPr>
            <a:r>
              <a:rPr sz="2800" dirty="0">
                <a:sym typeface="+mn-ea"/>
              </a:rPr>
              <a:t>2．主机名控制（hostnamectl）</a:t>
            </a:r>
            <a:endParaRPr sz="2800" dirty="0"/>
          </a:p>
          <a:p>
            <a:pPr>
              <a:lnSpc>
                <a:spcPct val="150000"/>
              </a:lnSpc>
            </a:pPr>
            <a:r>
              <a:rPr sz="2800" dirty="0">
                <a:sym typeface="+mn-ea"/>
              </a:rPr>
              <a:t>3．直接修改主机名配置文件（/etc/hostname）</a:t>
            </a:r>
            <a:endParaRPr lang="zh-CN" altLang="en-US" sz="280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sz="3600" dirty="0">
                <a:sym typeface="+mn-ea"/>
              </a:rPr>
              <a:t>1．显示或设置临时主机名（hostname）</a:t>
            </a:r>
            <a:endParaRPr altLang="zh-CN" sz="3600" dirty="0">
              <a:sym typeface="+mn-ea"/>
            </a:endParaRPr>
          </a:p>
        </p:txBody>
      </p:sp>
      <p:sp>
        <p:nvSpPr>
          <p:cNvPr id="3" name="内容占位符 2"/>
          <p:cNvSpPr>
            <a:spLocks noGrp="1"/>
          </p:cNvSpPr>
          <p:nvPr>
            <p:ph idx="1"/>
          </p:nvPr>
        </p:nvSpPr>
        <p:spPr/>
        <p:txBody>
          <a:bodyPr/>
          <a:lstStyle/>
          <a:p>
            <a:r>
              <a:rPr lang="zh-CN" sz="2800" dirty="0">
                <a:sym typeface="+mn-ea"/>
              </a:rPr>
              <a:t>hostname功能是显示和临时设置主机名。</a:t>
            </a:r>
            <a:endParaRPr lang="zh-CN" sz="2800" dirty="0">
              <a:sym typeface="+mn-ea"/>
            </a:endParaRPr>
          </a:p>
          <a:p>
            <a:r>
              <a:rPr lang="zh-CN" sz="2800" dirty="0">
                <a:sym typeface="+mn-ea"/>
              </a:rPr>
              <a:t>用法为：</a:t>
            </a:r>
            <a:endParaRPr lang="zh-CN" sz="2800" dirty="0">
              <a:sym typeface="+mn-ea"/>
            </a:endParaRPr>
          </a:p>
          <a:p>
            <a:r>
              <a:rPr lang="zh-CN" sz="2800" dirty="0">
                <a:sym typeface="+mn-ea"/>
              </a:rPr>
              <a:t>  hostname [-a] [-d] [-f] [-A] [-i] [-I] [-s] [-y] </a:t>
            </a:r>
            <a:endParaRPr lang="zh-CN" sz="2800" dirty="0">
              <a:sym typeface="+mn-ea"/>
            </a:endParaRPr>
          </a:p>
          <a:p>
            <a:r>
              <a:rPr lang="zh-CN" sz="2800" dirty="0">
                <a:sym typeface="+mn-ea"/>
              </a:rPr>
              <a:t>  hostname [-F hostnamefile] [hostname]</a:t>
            </a:r>
            <a:endParaRPr lang="zh-CN" sz="2800" dirty="0">
              <a:sym typeface="+mn-ea"/>
            </a:endParaRPr>
          </a:p>
          <a:p>
            <a:r>
              <a:rPr lang="zh-CN" sz="2800" dirty="0">
                <a:sym typeface="+mn-ea"/>
              </a:rPr>
              <a:t>第一种形式用于显示主机名相关，第二种用于设置主机名。</a:t>
            </a:r>
            <a:endParaRPr lang="zh-CN" sz="2800" dirty="0">
              <a:sym typeface="+mn-ea"/>
            </a:endParaRP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dirty="0">
                <a:sym typeface="+mn-ea"/>
              </a:rPr>
              <a:t>hostname</a:t>
            </a:r>
            <a:r>
              <a:rPr lang="zh-CN" altLang="zh-CN" dirty="0">
                <a:sym typeface="+mn-ea"/>
              </a:rPr>
              <a:t>相关参数</a:t>
            </a:r>
            <a:endParaRPr lang="zh-CN" altLang="zh-CN" dirty="0">
              <a:sym typeface="+mn-ea"/>
            </a:endParaRPr>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934085" y="1384300"/>
          <a:ext cx="7762875" cy="3193415"/>
        </p:xfrm>
        <a:graphic>
          <a:graphicData uri="http://schemas.openxmlformats.org/drawingml/2006/table">
            <a:tbl>
              <a:tblPr firstRow="1" bandRow="1">
                <a:tableStyleId>{5940675A-B579-460E-94D1-54222C63F5DA}</a:tableStyleId>
              </a:tblPr>
              <a:tblGrid>
                <a:gridCol w="889635"/>
                <a:gridCol w="3285490"/>
                <a:gridCol w="992505"/>
                <a:gridCol w="2595245"/>
              </a:tblGrid>
              <a:tr h="60896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选</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项</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功</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能</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描</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选</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项</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功</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能</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描</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0235">
                <a:tc>
                  <a:txBody>
                    <a:bodyPr/>
                    <a:p>
                      <a:pPr indent="0" algn="ctr">
                        <a:buNone/>
                      </a:pP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A</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显示所有的FQDN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s</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显示短主机名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199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-f</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显示FQDN型主机名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y</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显示NIS域名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896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-i</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显示基于本机IP地址（仅在DNS可用时）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-F file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指定主机名设置文件hostnamefile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326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-I</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显示所有的IPv4地址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hostname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指定主机名（临时有效）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hostname示例</a:t>
            </a:r>
            <a:endParaRPr lang="zh-CN" altLang="en-US"/>
          </a:p>
        </p:txBody>
      </p:sp>
      <p:sp>
        <p:nvSpPr>
          <p:cNvPr id="3" name="内容占位符 2"/>
          <p:cNvSpPr>
            <a:spLocks noGrp="1"/>
          </p:cNvSpPr>
          <p:nvPr>
            <p:ph idx="1"/>
          </p:nvPr>
        </p:nvSpPr>
        <p:spPr/>
        <p:txBody>
          <a:bodyPr/>
          <a:p>
            <a:r>
              <a:rPr lang="zh-CN" altLang="en-US" sz="2400">
                <a:sym typeface="+mn-ea"/>
              </a:rPr>
              <a:t>#</a:t>
            </a:r>
            <a:r>
              <a:rPr lang="en-US" altLang="zh-CN" sz="2400">
                <a:sym typeface="+mn-ea"/>
              </a:rPr>
              <a:t>#</a:t>
            </a:r>
            <a:r>
              <a:rPr lang="zh-CN" altLang="en-US" sz="2400">
                <a:sym typeface="+mn-ea"/>
              </a:rPr>
              <a:t>临时设置本主机名为centos8x64.hncj.edu.cn</a:t>
            </a:r>
            <a:endParaRPr lang="zh-CN" altLang="en-US" sz="2400"/>
          </a:p>
          <a:p>
            <a:r>
              <a:rPr lang="zh-CN" altLang="en-US" sz="2400"/>
              <a:t># hostname centos8x64.hncj.edu.cn</a:t>
            </a:r>
            <a:endParaRPr lang="zh-CN" altLang="en-US" sz="2400"/>
          </a:p>
          <a:p>
            <a:r>
              <a:rPr lang="en-US" altLang="zh-CN" sz="2400">
                <a:sym typeface="+mn-ea"/>
              </a:rPr>
              <a:t>#</a:t>
            </a:r>
            <a:r>
              <a:rPr lang="zh-CN" altLang="en-US" sz="2400">
                <a:sym typeface="+mn-ea"/>
              </a:rPr>
              <a:t>#根据文件</a:t>
            </a:r>
            <a:r>
              <a:rPr lang="en-US" altLang="zh-CN" sz="2400">
                <a:sym typeface="+mn-ea"/>
              </a:rPr>
              <a:t>/etc/hostname</a:t>
            </a:r>
            <a:r>
              <a:rPr lang="zh-CN" altLang="en-US" sz="2400">
                <a:sym typeface="+mn-ea"/>
              </a:rPr>
              <a:t>内容设置主机名</a:t>
            </a:r>
            <a:endParaRPr lang="zh-CN" altLang="en-US" sz="2400"/>
          </a:p>
          <a:p>
            <a:r>
              <a:rPr lang="en-US" altLang="zh-CN" sz="2400">
                <a:sym typeface="+mn-ea"/>
              </a:rPr>
              <a:t>#</a:t>
            </a:r>
            <a:r>
              <a:rPr lang="zh-CN" altLang="en-US" sz="2400">
                <a:sym typeface="+mn-ea"/>
              </a:rPr>
              <a:t> hostname -</a:t>
            </a:r>
            <a:r>
              <a:rPr lang="en-US" altLang="zh-CN" sz="2400">
                <a:sym typeface="+mn-ea"/>
              </a:rPr>
              <a:t>F /etc/hostname</a:t>
            </a:r>
            <a:endParaRPr lang="en-US" altLang="zh-CN" sz="2400">
              <a:sym typeface="+mn-ea"/>
            </a:endParaRPr>
          </a:p>
          <a:p>
            <a:r>
              <a:rPr lang="en-US" altLang="zh-CN" sz="2400"/>
              <a:t>$</a:t>
            </a:r>
            <a:r>
              <a:rPr lang="zh-CN" altLang="en-US" sz="2400"/>
              <a:t> hostname 		#显示主机名</a:t>
            </a:r>
            <a:endParaRPr lang="zh-CN" altLang="en-US" sz="2400"/>
          </a:p>
          <a:p>
            <a:r>
              <a:rPr lang="en-US" altLang="zh-CN" sz="2400"/>
              <a:t>$</a:t>
            </a:r>
            <a:r>
              <a:rPr lang="zh-CN" altLang="en-US" sz="2400"/>
              <a:t> hostname -s 		#显示短主机名</a:t>
            </a:r>
            <a:endParaRPr lang="zh-CN" altLang="en-US" sz="2400"/>
          </a:p>
          <a:p>
            <a:r>
              <a:rPr lang="en-US" altLang="zh-CN" sz="2400"/>
              <a:t>$</a:t>
            </a:r>
            <a:r>
              <a:rPr lang="zh-CN" altLang="en-US" sz="2400"/>
              <a:t> hostname -I 		#显示本机所有IPv4地址</a:t>
            </a:r>
            <a:endParaRPr lang="zh-CN" altLang="en-US" sz="240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2</a:t>
            </a:r>
            <a:r>
              <a:rPr lang="zh-CN" altLang="zh-CN" dirty="0" smtClean="0">
                <a:sym typeface="+mn-ea"/>
              </a:rPr>
              <a:t>．</a:t>
            </a:r>
            <a:r>
              <a:rPr lang="en-US" altLang="zh-CN" dirty="0" smtClean="0">
                <a:sym typeface="+mn-ea"/>
              </a:rPr>
              <a:t>h</a:t>
            </a:r>
            <a:r>
              <a:rPr lang="en-US" altLang="zh-CN" dirty="0" err="1" smtClean="0">
                <a:sym typeface="+mn-ea"/>
              </a:rPr>
              <a:t>ostnamectl</a:t>
            </a:r>
            <a:endParaRPr lang="zh-CN" altLang="en-US"/>
          </a:p>
        </p:txBody>
      </p:sp>
      <p:sp>
        <p:nvSpPr>
          <p:cNvPr id="3" name="内容占位符 2"/>
          <p:cNvSpPr>
            <a:spLocks noGrp="1"/>
          </p:cNvSpPr>
          <p:nvPr>
            <p:ph idx="1"/>
          </p:nvPr>
        </p:nvSpPr>
        <p:spPr/>
        <p:txBody>
          <a:bodyPr/>
          <a:lstStyle/>
          <a:p>
            <a:r>
              <a:rPr lang="zh-CN" altLang="zh-CN" sz="2800" dirty="0">
                <a:sym typeface="+mn-ea"/>
              </a:rPr>
              <a:t>用于查询和设置主机名，用法为：</a:t>
            </a:r>
            <a:endParaRPr lang="zh-CN" altLang="zh-CN" sz="2800" dirty="0">
              <a:sym typeface="+mn-ea"/>
            </a:endParaRPr>
          </a:p>
          <a:p>
            <a:r>
              <a:rPr lang="en-US" altLang="zh-CN" sz="2800" dirty="0" err="1" smtClean="0">
                <a:sym typeface="+mn-ea"/>
              </a:rPr>
              <a:t>hostnamectl</a:t>
            </a:r>
            <a:r>
              <a:rPr lang="en-US" altLang="zh-CN" sz="2800" dirty="0" smtClean="0">
                <a:sym typeface="+mn-ea"/>
              </a:rPr>
              <a:t> </a:t>
            </a:r>
            <a:r>
              <a:rPr lang="en-US" altLang="zh-CN" sz="2800" dirty="0">
                <a:sym typeface="+mn-ea"/>
              </a:rPr>
              <a:t>[</a:t>
            </a:r>
            <a:r>
              <a:rPr lang="en-US" altLang="zh-CN" sz="2800" dirty="0" smtClean="0">
                <a:sym typeface="+mn-ea"/>
              </a:rPr>
              <a:t>options</a:t>
            </a:r>
            <a:r>
              <a:rPr lang="en-US" altLang="zh-CN" sz="2800" dirty="0">
                <a:sym typeface="+mn-ea"/>
              </a:rPr>
              <a:t>] [</a:t>
            </a:r>
            <a:r>
              <a:rPr lang="en-US" altLang="zh-CN" sz="2800" dirty="0" err="1">
                <a:sym typeface="+mn-ea"/>
              </a:rPr>
              <a:t>cmd]</a:t>
            </a:r>
            <a:endParaRPr lang="zh-CN" altLang="en-US" sz="2800"/>
          </a:p>
          <a:p>
            <a:r>
              <a:rPr lang="zh-CN" altLang="en-US" sz="2800" dirty="0" err="1" smtClean="0">
                <a:sym typeface="+mn-ea"/>
              </a:rPr>
              <a:t>说明：</a:t>
            </a:r>
            <a:endParaRPr lang="zh-CN" altLang="en-US" sz="2800" dirty="0" err="1" smtClean="0">
              <a:sym typeface="+mn-ea"/>
            </a:endParaRPr>
          </a:p>
          <a:p>
            <a:pPr lvl="1"/>
            <a:r>
              <a:rPr lang="zh-CN" altLang="en-US" sz="2450" dirty="0" err="1" smtClean="0">
                <a:sym typeface="+mn-ea"/>
              </a:rPr>
              <a:t>hostnamectl区分3种主机名：漂亮/灵活（pretty）主机名；静态（static）主机名及由命令“hostname name”设置的“临时（transient）”主机名。</a:t>
            </a:r>
            <a:endParaRPr lang="zh-CN" altLang="en-US" sz="2450" dirty="0" err="1" smtClean="0">
              <a:sym typeface="+mn-ea"/>
            </a:endParaRPr>
          </a:p>
          <a:p>
            <a:pPr lvl="1"/>
            <a:r>
              <a:rPr lang="zh-CN" altLang="en-US" sz="2450" dirty="0" err="1" smtClean="0">
                <a:sym typeface="+mn-ea"/>
              </a:rPr>
              <a:t>如果静态主机名已设置且有效（除localhost外），则默认不会使用</a:t>
            </a:r>
            <a:r>
              <a:rPr lang="zh-CN" altLang="en-US" sz="2450" dirty="0" err="1" smtClean="0">
                <a:sym typeface="+mn-ea"/>
              </a:rPr>
              <a:t>临</a:t>
            </a:r>
            <a:r>
              <a:rPr lang="zh-CN" altLang="en-US" sz="2450" dirty="0" err="1" smtClean="0">
                <a:sym typeface="+mn-ea"/>
              </a:rPr>
              <a:t>时主机名。</a:t>
            </a:r>
            <a:endParaRPr lang="zh-CN" altLang="en-US" sz="2450" dirty="0" err="1" smtClean="0">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两类</a:t>
            </a:r>
            <a:r>
              <a:rPr lang="zh-CN" altLang="zh-CN" dirty="0" smtClean="0"/>
              <a:t>管道设备</a:t>
            </a:r>
            <a:endParaRPr lang="zh-CN" altLang="en-US" dirty="0"/>
          </a:p>
        </p:txBody>
      </p:sp>
      <p:sp>
        <p:nvSpPr>
          <p:cNvPr id="3" name="内容占位符 2"/>
          <p:cNvSpPr>
            <a:spLocks noGrp="1"/>
          </p:cNvSpPr>
          <p:nvPr>
            <p:ph idx="1"/>
          </p:nvPr>
        </p:nvSpPr>
        <p:spPr/>
        <p:txBody>
          <a:bodyPr/>
          <a:lstStyle/>
          <a:p>
            <a:r>
              <a:rPr lang="zh-CN" altLang="zh-CN" sz="2400" dirty="0" smtClean="0"/>
              <a:t>无名</a:t>
            </a:r>
            <a:r>
              <a:rPr lang="zh-CN" altLang="zh-CN" sz="2400" dirty="0"/>
              <a:t>管道：主要用于有直接继承关系的父子进程之间的通信。当创建无名管道的进程结束后，无名管道自动消失。</a:t>
            </a:r>
            <a:endParaRPr lang="zh-CN" altLang="zh-CN" sz="2400" dirty="0"/>
          </a:p>
          <a:p>
            <a:r>
              <a:rPr lang="zh-CN" altLang="zh-CN" sz="2400" dirty="0" smtClean="0"/>
              <a:t>命名</a:t>
            </a:r>
            <a:r>
              <a:rPr lang="zh-CN" altLang="zh-CN" sz="2400" dirty="0"/>
              <a:t>管道</a:t>
            </a:r>
            <a:r>
              <a:rPr lang="zh-CN" altLang="zh-CN" sz="2400" dirty="0" smtClean="0"/>
              <a:t>：是</a:t>
            </a:r>
            <a:r>
              <a:rPr lang="zh-CN" altLang="zh-CN" sz="2400" dirty="0"/>
              <a:t>一种特殊的设备文件，在文件系统里以文件形式的存在。由于是以文件形式存在的，</a:t>
            </a:r>
            <a:r>
              <a:rPr lang="zh-CN" altLang="zh-CN" sz="2400" dirty="0" smtClean="0"/>
              <a:t>使得</a:t>
            </a:r>
            <a:r>
              <a:rPr lang="zh-CN" altLang="en-US" sz="2400" dirty="0" smtClean="0"/>
              <a:t>不论是否</a:t>
            </a:r>
            <a:r>
              <a:rPr lang="zh-CN" altLang="zh-CN" sz="2400" dirty="0" smtClean="0"/>
              <a:t>有</a:t>
            </a:r>
            <a:r>
              <a:rPr lang="zh-CN" altLang="zh-CN" sz="2400" dirty="0"/>
              <a:t>家族关系的进程</a:t>
            </a:r>
            <a:r>
              <a:rPr lang="zh-CN" altLang="zh-CN" sz="2400" dirty="0" smtClean="0"/>
              <a:t>间</a:t>
            </a:r>
            <a:r>
              <a:rPr lang="zh-CN" altLang="en-US" sz="2400" dirty="0" smtClean="0"/>
              <a:t>都</a:t>
            </a:r>
            <a:r>
              <a:rPr lang="zh-CN" altLang="zh-CN" sz="2400" dirty="0" smtClean="0"/>
              <a:t>可</a:t>
            </a:r>
            <a:r>
              <a:rPr lang="zh-CN" altLang="zh-CN" sz="2400" dirty="0"/>
              <a:t>使用其进行</a:t>
            </a:r>
            <a:r>
              <a:rPr lang="zh-CN" altLang="zh-CN" sz="2400" dirty="0" smtClean="0"/>
              <a:t>通信。</a:t>
            </a:r>
            <a:r>
              <a:rPr lang="zh-CN" altLang="zh-CN" sz="2400" dirty="0"/>
              <a:t>在通信结束后，若不主动删除它，它不会自动</a:t>
            </a:r>
            <a:r>
              <a:rPr lang="zh-CN" altLang="zh-CN" sz="2400" dirty="0" smtClean="0"/>
              <a:t>消失。</a:t>
            </a:r>
            <a:endParaRPr lang="zh-CN" altLang="en-US" sz="2400"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常用的选项和子命令</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839470" y="1383030"/>
          <a:ext cx="7843520" cy="3020695"/>
        </p:xfrm>
        <a:graphic>
          <a:graphicData uri="http://schemas.openxmlformats.org/drawingml/2006/table">
            <a:tbl>
              <a:tblPr firstRow="1" bandRow="1">
                <a:tableStyleId>{5940675A-B579-460E-94D1-54222C63F5DA}</a:tableStyleId>
              </a:tblPr>
              <a:tblGrid>
                <a:gridCol w="1502410"/>
                <a:gridCol w="1709420"/>
                <a:gridCol w="2319655"/>
                <a:gridCol w="2312035"/>
              </a:tblGrid>
              <a:tr h="59372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选</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项</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意</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命</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令</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功</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642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-h/--help</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显示帮助信息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status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显示当前主机信息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706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--transient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临时主机名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set-hostname NAME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设置主机名为NAME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642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--static</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静态主机名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set-icon-name NAME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设置图标名为NAME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706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--pretty</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灵活主机名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set-chassis NAME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设置主机类型名</a:t>
                      </a:r>
                      <a:r>
                        <a:rPr lang="en-US" sz="1800" b="0">
                          <a:latin typeface="宋体" panose="02010600030101010101" pitchFamily="2" charset="-122"/>
                          <a:ea typeface="宋体" panose="02010600030101010101" pitchFamily="2" charset="-122"/>
                          <a:cs typeface="宋体" panose="02010600030101010101" pitchFamily="2" charset="-122"/>
                        </a:rPr>
                        <a:t>为NAME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设置主机名的示例</a:t>
            </a:r>
            <a:endParaRPr lang="zh-CN" altLang="en-US"/>
          </a:p>
        </p:txBody>
      </p:sp>
      <p:sp>
        <p:nvSpPr>
          <p:cNvPr id="3" name="内容占位符 2"/>
          <p:cNvSpPr>
            <a:spLocks noGrp="1"/>
          </p:cNvSpPr>
          <p:nvPr>
            <p:ph idx="1"/>
          </p:nvPr>
        </p:nvSpPr>
        <p:spPr/>
        <p:txBody>
          <a:bodyPr/>
          <a:p>
            <a:r>
              <a:rPr lang="zh-CN" altLang="en-US" sz="2800">
                <a:sym typeface="+mn-ea"/>
              </a:rPr>
              <a:t>#</a:t>
            </a:r>
            <a:r>
              <a:rPr lang="en-US" altLang="zh-CN" sz="2800">
                <a:sym typeface="+mn-ea"/>
              </a:rPr>
              <a:t>#</a:t>
            </a:r>
            <a:r>
              <a:rPr lang="zh-CN" altLang="en-US" sz="2800">
                <a:sym typeface="+mn-ea"/>
              </a:rPr>
              <a:t>显示当前主机设置信息</a:t>
            </a:r>
            <a:endParaRPr lang="zh-CN" altLang="en-US" sz="2800"/>
          </a:p>
          <a:p>
            <a:r>
              <a:rPr lang="en-US" altLang="zh-CN" sz="2800"/>
              <a:t>$</a:t>
            </a:r>
            <a:r>
              <a:rPr lang="zh-CN" altLang="en-US" sz="2800"/>
              <a:t> hostnamectl</a:t>
            </a:r>
            <a:endParaRPr lang="zh-CN" altLang="en-US" sz="2800"/>
          </a:p>
          <a:p>
            <a:endParaRPr lang="zh-CN" altLang="en-US" sz="2800"/>
          </a:p>
          <a:p>
            <a:r>
              <a:rPr lang="zh-CN" altLang="en-US" sz="2800">
                <a:sym typeface="+mn-ea"/>
              </a:rPr>
              <a:t>#</a:t>
            </a:r>
            <a:r>
              <a:rPr lang="en-US" altLang="zh-CN" sz="2800">
                <a:sym typeface="+mn-ea"/>
              </a:rPr>
              <a:t>#</a:t>
            </a:r>
            <a:r>
              <a:rPr lang="zh-CN" altLang="en-US" sz="2800">
                <a:sym typeface="+mn-ea"/>
              </a:rPr>
              <a:t>同时设置临时和永久主机名</a:t>
            </a:r>
            <a:endParaRPr lang="zh-CN" altLang="en-US" sz="2800"/>
          </a:p>
          <a:p>
            <a:r>
              <a:rPr lang="zh-CN" altLang="en-US" sz="2800"/>
              <a:t># hostnamectl set-hostname linux.for.learning</a:t>
            </a:r>
            <a:endParaRPr lang="zh-CN" altLang="en-US" sz="280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dirty="0">
                <a:sym typeface="+mn-ea"/>
              </a:rPr>
              <a:t>3.3.4  网络管理</a:t>
            </a:r>
            <a:endParaRPr altLang="zh-CN" dirty="0">
              <a:sym typeface="+mn-ea"/>
            </a:endParaRPr>
          </a:p>
        </p:txBody>
      </p:sp>
      <p:sp>
        <p:nvSpPr>
          <p:cNvPr id="3" name="内容占位符 2"/>
          <p:cNvSpPr>
            <a:spLocks noGrp="1"/>
          </p:cNvSpPr>
          <p:nvPr>
            <p:ph idx="1"/>
          </p:nvPr>
        </p:nvSpPr>
        <p:spPr/>
        <p:txBody>
          <a:bodyPr/>
          <a:lstStyle/>
          <a:p>
            <a:r>
              <a:rPr>
                <a:sym typeface="+mn-ea"/>
              </a:rPr>
              <a:t>1．图形界面：设置中心</a:t>
            </a:r>
            <a:endParaRPr>
              <a:sym typeface="+mn-ea"/>
            </a:endParaRPr>
          </a:p>
          <a:p>
            <a:r>
              <a:rPr>
                <a:sym typeface="+mn-ea"/>
              </a:rPr>
              <a:t>2．网络接口设置命令（ifconfig）</a:t>
            </a:r>
            <a:endParaRPr>
              <a:sym typeface="+mn-ea"/>
            </a:endParaRPr>
          </a:p>
          <a:p>
            <a:r>
              <a:rPr>
                <a:sym typeface="+mn-ea"/>
              </a:rPr>
              <a:t>3．测试网络是否通（ping）</a:t>
            </a:r>
            <a:endParaRPr>
              <a:sym typeface="+mn-ea"/>
            </a:endParaRP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1</a:t>
            </a:r>
            <a:r>
              <a:rPr lang="zh-CN" altLang="zh-CN" dirty="0">
                <a:sym typeface="+mn-ea"/>
              </a:rPr>
              <a:t>．</a:t>
            </a:r>
            <a:r>
              <a:rPr lang="zh-CN" altLang="en-US">
                <a:sym typeface="+mn-ea"/>
              </a:rPr>
              <a:t>图形界面</a:t>
            </a:r>
            <a:endParaRPr lang="zh-CN" altLang="en-US"/>
          </a:p>
        </p:txBody>
      </p:sp>
      <p:sp>
        <p:nvSpPr>
          <p:cNvPr id="3" name="内容占位符 2"/>
          <p:cNvSpPr>
            <a:spLocks noGrp="1"/>
          </p:cNvSpPr>
          <p:nvPr>
            <p:ph idx="1"/>
          </p:nvPr>
        </p:nvSpPr>
        <p:spPr/>
        <p:txBody>
          <a:bodyPr/>
          <a:lstStyle/>
          <a:p>
            <a:r>
              <a:rPr lang="en-US" altLang="zh-CN"/>
              <a:t>设置中心（Settings）</a:t>
            </a:r>
            <a:r>
              <a:rPr lang="en-US" altLang="zh-CN">
                <a:latin typeface="Arial" panose="020B0604020202020204" pitchFamily="34" charset="0"/>
                <a:cs typeface="Arial" panose="020B0604020202020204" pitchFamily="34" charset="0"/>
              </a:rPr>
              <a:t>→</a:t>
            </a:r>
            <a:r>
              <a:rPr lang="en-US" altLang="zh-CN"/>
              <a:t>Network（网络设置）</a:t>
            </a:r>
            <a:r>
              <a:rPr lang="zh-CN" altLang="en-US"/>
              <a:t>，</a:t>
            </a:r>
            <a:r>
              <a:rPr lang="en-US" altLang="zh-CN"/>
              <a:t>可以打开如图3-2所示网络配置主界面。</a:t>
            </a:r>
            <a:endParaRPr lang="en-US" altLang="zh-CN"/>
          </a:p>
        </p:txBody>
      </p:sp>
      <p:pic>
        <p:nvPicPr>
          <p:cNvPr id="4" name="图片 3" descr="4-1"/>
          <p:cNvPicPr>
            <a:picLocks noChangeAspect="1"/>
          </p:cNvPicPr>
          <p:nvPr/>
        </p:nvPicPr>
        <p:blipFill>
          <a:blip r:embed="rId1"/>
          <a:stretch>
            <a:fillRect/>
          </a:stretch>
        </p:blipFill>
        <p:spPr>
          <a:xfrm>
            <a:off x="2735580" y="2442210"/>
            <a:ext cx="3578860" cy="2442845"/>
          </a:xfrm>
          <a:prstGeom prst="rect">
            <a:avLst/>
          </a:prstGeom>
        </p:spPr>
      </p:pic>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禁用、启用或重启网卡</a:t>
            </a:r>
            <a:endParaRPr lang="zh-CN" altLang="en-US"/>
          </a:p>
        </p:txBody>
      </p:sp>
      <p:sp>
        <p:nvSpPr>
          <p:cNvPr id="3" name="内容占位符 2"/>
          <p:cNvSpPr>
            <a:spLocks noGrp="1"/>
          </p:cNvSpPr>
          <p:nvPr>
            <p:ph idx="1"/>
          </p:nvPr>
        </p:nvSpPr>
        <p:spPr/>
        <p:txBody>
          <a:bodyPr/>
          <a:p>
            <a:r>
              <a:rPr lang="zh-CN" altLang="en-US" sz="2800">
                <a:sym typeface="+mn-ea"/>
              </a:rPr>
              <a:t>滑块工具用于启用或禁用对应网卡：</a:t>
            </a:r>
            <a:endParaRPr lang="zh-CN" altLang="en-US" sz="2800">
              <a:sym typeface="+mn-ea"/>
            </a:endParaRPr>
          </a:p>
          <a:p>
            <a:r>
              <a:rPr lang="zh-CN" altLang="en-US" sz="2800">
                <a:sym typeface="+mn-ea"/>
              </a:rPr>
              <a:t>选择“On”启用网卡；</a:t>
            </a:r>
            <a:endParaRPr lang="zh-CN" altLang="en-US" sz="2800">
              <a:sym typeface="+mn-ea"/>
            </a:endParaRPr>
          </a:p>
          <a:p>
            <a:r>
              <a:rPr lang="zh-CN" altLang="en-US" sz="2800">
                <a:sym typeface="+mn-ea"/>
              </a:rPr>
              <a:t>选择“Off”禁用网卡。</a:t>
            </a:r>
            <a:endParaRPr lang="zh-CN" altLang="en-US" sz="2800">
              <a:sym typeface="+mn-ea"/>
            </a:endParaRPr>
          </a:p>
          <a:p>
            <a:r>
              <a:rPr lang="zh-CN" altLang="en-US" sz="2800">
                <a:sym typeface="+mn-ea"/>
              </a:rPr>
              <a:t>若依次选择“Off”和“On”可以重启网络。</a:t>
            </a:r>
            <a:endParaRPr lang="zh-CN" altLang="en-US" sz="280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设置</a:t>
            </a:r>
            <a:endParaRPr lang="zh-CN" altLang="en-US"/>
          </a:p>
        </p:txBody>
      </p:sp>
      <p:sp>
        <p:nvSpPr>
          <p:cNvPr id="3" name="内容占位符 2"/>
          <p:cNvSpPr>
            <a:spLocks noGrp="1"/>
          </p:cNvSpPr>
          <p:nvPr>
            <p:ph idx="1"/>
          </p:nvPr>
        </p:nvSpPr>
        <p:spPr>
          <a:xfrm>
            <a:off x="827405" y="1383665"/>
            <a:ext cx="4182745" cy="3294380"/>
          </a:xfrm>
        </p:spPr>
        <p:txBody>
          <a:bodyPr/>
          <a:p>
            <a:r>
              <a:rPr lang="zh-CN" altLang="en-US" sz="2800">
                <a:sym typeface="+mn-ea"/>
              </a:rPr>
              <a:t>点击设置按钮会出现如图3-3所示的网卡设置界面。</a:t>
            </a:r>
            <a:endParaRPr lang="zh-CN" altLang="en-US" sz="2800">
              <a:sym typeface="+mn-ea"/>
            </a:endParaRPr>
          </a:p>
          <a:p>
            <a:r>
              <a:rPr lang="zh-CN" altLang="en-US" sz="2800">
                <a:sym typeface="+mn-ea"/>
              </a:rPr>
              <a:t>网络配置一般要用到“Details”和“IPv4”两个选项卡。</a:t>
            </a:r>
            <a:endParaRPr lang="zh-CN" altLang="en-US" sz="2800"/>
          </a:p>
        </p:txBody>
      </p:sp>
      <p:pic>
        <p:nvPicPr>
          <p:cNvPr id="4" name="图片 2" descr="4-2"/>
          <p:cNvPicPr>
            <a:picLocks noChangeAspect="1"/>
          </p:cNvPicPr>
          <p:nvPr>
            <p:custDataLst>
              <p:tags r:id="rId1"/>
            </p:custDataLst>
          </p:nvPr>
        </p:nvPicPr>
        <p:blipFill>
          <a:blip r:embed="rId2"/>
          <a:stretch>
            <a:fillRect/>
          </a:stretch>
        </p:blipFill>
        <p:spPr>
          <a:xfrm>
            <a:off x="5092700" y="1254125"/>
            <a:ext cx="3815715" cy="3553460"/>
          </a:xfrm>
          <a:prstGeom prst="rect">
            <a:avLst/>
          </a:prstGeom>
        </p:spPr>
      </p:pic>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“Details”</a:t>
            </a:r>
            <a:endParaRPr lang="zh-CN" altLang="en-US"/>
          </a:p>
        </p:txBody>
      </p:sp>
      <p:sp>
        <p:nvSpPr>
          <p:cNvPr id="3" name="内容占位符 2"/>
          <p:cNvSpPr>
            <a:spLocks noGrp="1"/>
          </p:cNvSpPr>
          <p:nvPr>
            <p:ph idx="1"/>
          </p:nvPr>
        </p:nvSpPr>
        <p:spPr/>
        <p:txBody>
          <a:bodyPr/>
          <a:p>
            <a:r>
              <a:rPr lang="zh-CN" altLang="en-US" sz="2800"/>
              <a:t>“Details”除了显示网卡的详细信息外，还有</a:t>
            </a:r>
            <a:endParaRPr lang="zh-CN" altLang="en-US" sz="2800"/>
          </a:p>
          <a:p>
            <a:pPr lvl="1"/>
            <a:r>
              <a:rPr lang="zh-CN" altLang="en-US" sz="2450"/>
              <a:t>“Connect Automaticlly（自动连接）”</a:t>
            </a:r>
            <a:endParaRPr lang="zh-CN" altLang="en-US" sz="2450"/>
          </a:p>
          <a:p>
            <a:pPr lvl="1"/>
            <a:r>
              <a:rPr lang="zh-CN" altLang="en-US" sz="2450"/>
              <a:t>“Make availble to other users（也适用于他人）”</a:t>
            </a:r>
            <a:endParaRPr lang="zh-CN" altLang="en-US" sz="2450"/>
          </a:p>
          <a:p>
            <a:pPr lvl="1"/>
            <a:r>
              <a:rPr lang="zh-CN" altLang="en-US" sz="2450"/>
              <a:t>“Restrict backround data usage（限制背后数据）”</a:t>
            </a:r>
            <a:endParaRPr lang="zh-CN" altLang="en-US" sz="2450"/>
          </a:p>
          <a:p>
            <a:r>
              <a:rPr lang="zh-CN" altLang="en-US" sz="2800"/>
              <a:t>3个复选框。</a:t>
            </a:r>
            <a:endParaRPr lang="zh-CN" altLang="en-US" sz="2800"/>
          </a:p>
          <a:p>
            <a:r>
              <a:rPr lang="zh-CN" altLang="en-US" sz="2800"/>
              <a:t>一般要勾选前两个，让系统启动时自动启用网卡并建立连接，且对其他用户也可使用。</a:t>
            </a:r>
            <a:endParaRPr lang="zh-CN" altLang="en-US" sz="280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“IPv4”</a:t>
            </a:r>
            <a:endParaRPr lang="zh-CN" altLang="en-US"/>
          </a:p>
        </p:txBody>
      </p:sp>
      <p:sp>
        <p:nvSpPr>
          <p:cNvPr id="3" name="内容占位符 2"/>
          <p:cNvSpPr>
            <a:spLocks noGrp="1"/>
          </p:cNvSpPr>
          <p:nvPr>
            <p:ph idx="1"/>
          </p:nvPr>
        </p:nvSpPr>
        <p:spPr>
          <a:xfrm>
            <a:off x="827405" y="1383665"/>
            <a:ext cx="5770880" cy="3294380"/>
          </a:xfrm>
        </p:spPr>
        <p:txBody>
          <a:bodyPr/>
          <a:p>
            <a:r>
              <a:rPr lang="zh-CN" altLang="en-US" sz="2400"/>
              <a:t>“IPv4”选项卡用于配置IPv4的IP地址及相关信息。当选择“IPv4”选项卡时，会出现如图3-4所示界面。</a:t>
            </a:r>
            <a:endParaRPr lang="zh-CN" altLang="en-US" sz="2400"/>
          </a:p>
          <a:p>
            <a:r>
              <a:rPr lang="zh-CN" altLang="en-US" sz="2400"/>
              <a:t>在“IPv4 Method（IPv4配置方式）”下有“Automatic（DHCP）（自动DHCP）”、“Manual（手动）”、“Link-Local Only（仅供本地链接）”和“Disable（禁用）”网络配置方式。这里只介绍自动和手动配置方式。</a:t>
            </a:r>
            <a:endParaRPr lang="zh-CN" altLang="en-US" sz="2400"/>
          </a:p>
        </p:txBody>
      </p:sp>
      <p:pic>
        <p:nvPicPr>
          <p:cNvPr id="7" name="图片 7" descr="4-3"/>
          <p:cNvPicPr>
            <a:picLocks noChangeAspect="1"/>
          </p:cNvPicPr>
          <p:nvPr/>
        </p:nvPicPr>
        <p:blipFill>
          <a:blip r:embed="rId1"/>
          <a:stretch>
            <a:fillRect/>
          </a:stretch>
        </p:blipFill>
        <p:spPr>
          <a:xfrm>
            <a:off x="6597650" y="451803"/>
            <a:ext cx="2402840" cy="2237105"/>
          </a:xfrm>
          <a:prstGeom prst="rect">
            <a:avLst/>
          </a:prstGeom>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“Automatic</a:t>
            </a:r>
            <a:r>
              <a:rPr lang="en-US" altLang="zh-CN"/>
              <a:t>(</a:t>
            </a:r>
            <a:r>
              <a:rPr lang="zh-CN" altLang="en-US"/>
              <a:t>DHCP</a:t>
            </a:r>
            <a:r>
              <a:rPr lang="en-US" altLang="zh-CN"/>
              <a:t>)</a:t>
            </a:r>
            <a:r>
              <a:rPr lang="zh-CN" altLang="en-US"/>
              <a:t>（自动）”</a:t>
            </a:r>
            <a:endParaRPr lang="zh-CN" altLang="en-US"/>
          </a:p>
        </p:txBody>
      </p:sp>
      <p:sp>
        <p:nvSpPr>
          <p:cNvPr id="3" name="内容占位符 2"/>
          <p:cNvSpPr>
            <a:spLocks noGrp="1"/>
          </p:cNvSpPr>
          <p:nvPr>
            <p:ph idx="1"/>
          </p:nvPr>
        </p:nvSpPr>
        <p:spPr/>
        <p:txBody>
          <a:bodyPr/>
          <a:p>
            <a:r>
              <a:rPr lang="zh-CN" altLang="en-US"/>
              <a:t>若只是为了上</a:t>
            </a:r>
            <a:r>
              <a:rPr lang="en-US" altLang="zh-CN"/>
              <a:t>Internet</a:t>
            </a:r>
            <a:r>
              <a:rPr lang="zh-CN" altLang="en-US"/>
              <a:t>，且</a:t>
            </a:r>
            <a:r>
              <a:rPr lang="zh-CN" altLang="en-US"/>
              <a:t>有</a:t>
            </a:r>
            <a:r>
              <a:rPr lang="en-US" altLang="zh-CN"/>
              <a:t>DHCP</a:t>
            </a:r>
            <a:r>
              <a:rPr lang="zh-CN" altLang="en-US"/>
              <a:t>服务器为自己提供服务，则选择</a:t>
            </a:r>
            <a:r>
              <a:rPr lang="zh-CN" altLang="en-US">
                <a:sym typeface="+mn-ea"/>
              </a:rPr>
              <a:t>“Automatic（DHCP）（自动）”，可以让系统自动进行网络设置。</a:t>
            </a:r>
            <a:endParaRPr lang="zh-CN" altLang="en-US">
              <a:sym typeface="+mn-ea"/>
            </a:endParaRPr>
          </a:p>
          <a:p>
            <a:r>
              <a:rPr lang="zh-CN" altLang="en-US">
                <a:sym typeface="+mn-ea"/>
              </a:rPr>
              <a:t>设置完成后，点击“Apply（应用）”。</a:t>
            </a:r>
            <a:endParaRPr lang="zh-CN" altLang="en-US"/>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“Manual（手动）”</a:t>
            </a:r>
            <a:endParaRPr lang="zh-CN" altLang="en-US"/>
          </a:p>
        </p:txBody>
      </p:sp>
      <p:sp>
        <p:nvSpPr>
          <p:cNvPr id="3" name="内容占位符 2"/>
          <p:cNvSpPr>
            <a:spLocks noGrp="1"/>
          </p:cNvSpPr>
          <p:nvPr>
            <p:ph idx="1"/>
          </p:nvPr>
        </p:nvSpPr>
        <p:spPr/>
        <p:txBody>
          <a:bodyPr/>
          <a:p>
            <a:r>
              <a:rPr lang="zh-CN" altLang="en-US" sz="2400"/>
              <a:t>手动配置方式时，需要设置的信息有“Addresses”下的“Address（IP地址）”、“Netmask（网络掩码）”、“Gateway（网关）”和“DNS”下的“DNS IP地址”等。</a:t>
            </a:r>
            <a:endParaRPr lang="zh-CN" altLang="en-US" sz="2400"/>
          </a:p>
          <a:p>
            <a:r>
              <a:rPr lang="zh-CN" altLang="en-US" sz="2400"/>
              <a:t>这些需要配置的信息是提前规划或设计好的，必须时可以从网络管理人员得到它们。</a:t>
            </a:r>
            <a:endParaRPr lang="zh-CN" altLang="en-US" sz="2400"/>
          </a:p>
          <a:p>
            <a:r>
              <a:rPr lang="zh-CN" altLang="en-US" sz="2400"/>
              <a:t>如图为IP地址、网络掩码、网关和DNS分别为192.168.235.7、255.255.255.0、192.168.235.2和192.168.235.2的情况。</a:t>
            </a:r>
            <a:endParaRPr lang="zh-CN" altLang="en-US" sz="2400"/>
          </a:p>
          <a:p>
            <a:r>
              <a:rPr lang="zh-CN" altLang="en-US" sz="2400"/>
              <a:t>设置完成后，点击“Apply（应用）”。</a:t>
            </a:r>
            <a:endParaRPr lang="zh-CN" altLang="en-US" sz="2400"/>
          </a:p>
        </p:txBody>
      </p:sp>
      <p:pic>
        <p:nvPicPr>
          <p:cNvPr id="6" name="图片 6" descr="4-4"/>
          <p:cNvPicPr>
            <a:picLocks noChangeAspect="1"/>
          </p:cNvPicPr>
          <p:nvPr/>
        </p:nvPicPr>
        <p:blipFill>
          <a:blip r:embed="rId1"/>
          <a:stretch>
            <a:fillRect/>
          </a:stretch>
        </p:blipFill>
        <p:spPr>
          <a:xfrm>
            <a:off x="6347778" y="161925"/>
            <a:ext cx="2455545"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两</a:t>
            </a:r>
            <a:r>
              <a:rPr lang="zh-CN" altLang="zh-CN" dirty="0" smtClean="0"/>
              <a:t>类文件链接</a:t>
            </a:r>
            <a:endParaRPr lang="zh-CN" altLang="en-US" dirty="0"/>
          </a:p>
        </p:txBody>
      </p:sp>
      <p:sp>
        <p:nvSpPr>
          <p:cNvPr id="3" name="内容占位符 2"/>
          <p:cNvSpPr>
            <a:spLocks noGrp="1"/>
          </p:cNvSpPr>
          <p:nvPr>
            <p:ph idx="1"/>
          </p:nvPr>
        </p:nvSpPr>
        <p:spPr/>
        <p:txBody>
          <a:bodyPr/>
          <a:lstStyle/>
          <a:p>
            <a:r>
              <a:rPr lang="zh-CN" altLang="zh-CN" sz="2400" dirty="0" smtClean="0"/>
              <a:t>硬</a:t>
            </a:r>
            <a:r>
              <a:rPr lang="zh-CN" altLang="zh-CN" sz="2400" dirty="0"/>
              <a:t>链接（</a:t>
            </a:r>
            <a:r>
              <a:rPr lang="en-US" altLang="zh-CN" sz="2400" dirty="0"/>
              <a:t>-</a:t>
            </a:r>
            <a:r>
              <a:rPr lang="zh-CN" altLang="zh-CN" sz="2400" dirty="0"/>
              <a:t>）：两个或多个文件名共用一个文件体，也就是说一个文件可以具有多个不同的名字，</a:t>
            </a:r>
            <a:r>
              <a:rPr lang="zh-CN" altLang="zh-CN" sz="2400" dirty="0" smtClean="0"/>
              <a:t>但它们</a:t>
            </a:r>
            <a:r>
              <a:rPr lang="zh-CN" altLang="zh-CN" sz="2400" dirty="0"/>
              <a:t>具有相同的</a:t>
            </a:r>
            <a:r>
              <a:rPr lang="en-US" altLang="zh-CN" sz="2400" dirty="0"/>
              <a:t>i</a:t>
            </a:r>
            <a:r>
              <a:rPr lang="zh-CN" altLang="zh-CN" sz="2400" dirty="0"/>
              <a:t>节点号。</a:t>
            </a:r>
            <a:endParaRPr lang="zh-CN" altLang="zh-CN" sz="2400" dirty="0"/>
          </a:p>
          <a:p>
            <a:r>
              <a:rPr lang="zh-CN" altLang="zh-CN" sz="2400" dirty="0" smtClean="0"/>
              <a:t>符号</a:t>
            </a:r>
            <a:r>
              <a:rPr lang="zh-CN" altLang="zh-CN" sz="2400" dirty="0"/>
              <a:t>链接（</a:t>
            </a:r>
            <a:r>
              <a:rPr lang="en-US" altLang="zh-CN" sz="2400" dirty="0"/>
              <a:t>l</a:t>
            </a:r>
            <a:r>
              <a:rPr lang="zh-CN" altLang="zh-CN" sz="2400" dirty="0"/>
              <a:t>）：与硬链接</a:t>
            </a:r>
            <a:r>
              <a:rPr lang="zh-CN" altLang="zh-CN" sz="2400" dirty="0" smtClean="0"/>
              <a:t>不同，它们是</a:t>
            </a:r>
            <a:r>
              <a:rPr lang="zh-CN" altLang="en-US" sz="2400" dirty="0" smtClean="0"/>
              <a:t>不</a:t>
            </a:r>
            <a:r>
              <a:rPr lang="zh-CN" altLang="zh-CN" sz="2400" dirty="0" smtClean="0"/>
              <a:t>同</a:t>
            </a:r>
            <a:r>
              <a:rPr lang="zh-CN" altLang="en-US" sz="2400" dirty="0" smtClean="0"/>
              <a:t>的</a:t>
            </a:r>
            <a:r>
              <a:rPr lang="zh-CN" altLang="zh-CN" sz="2400" dirty="0" smtClean="0"/>
              <a:t>文件</a:t>
            </a:r>
            <a:r>
              <a:rPr lang="zh-CN" altLang="zh-CN" sz="2400" dirty="0"/>
              <a:t>，各有自己的</a:t>
            </a:r>
            <a:r>
              <a:rPr lang="en-US" altLang="zh-CN" sz="2400" dirty="0"/>
              <a:t>i</a:t>
            </a:r>
            <a:r>
              <a:rPr lang="zh-CN" altLang="zh-CN" sz="2400" dirty="0"/>
              <a:t>节点，但可以通过符号链接文件的内容访问被链接文件。符号链接也叫软链接，在</a:t>
            </a:r>
            <a:r>
              <a:rPr lang="en-US" altLang="zh-CN" sz="2400" dirty="0"/>
              <a:t>Win</a:t>
            </a:r>
            <a:r>
              <a:rPr lang="zh-CN" altLang="zh-CN" sz="2400" dirty="0"/>
              <a:t>中称为快捷方式</a:t>
            </a:r>
            <a:r>
              <a:rPr lang="zh-CN" altLang="en-US" sz="2400" dirty="0" smtClean="0"/>
              <a:t>。</a:t>
            </a:r>
            <a:endParaRPr lang="zh-CN" altLang="en-US" sz="2400" dirty="0" smtClean="0"/>
          </a:p>
          <a:p>
            <a:r>
              <a:rPr lang="zh-CN" altLang="zh-CN" sz="2400" dirty="0"/>
              <a:t>硬链接来自UNIX系统本身，不能跨越文件系统。符号链接可以跨文件系统，可指向网络资源，甚至可以指向一个不存在的资源或位置。</a:t>
            </a:r>
            <a:endParaRPr lang="zh-CN" altLang="zh-CN" sz="2400"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2</a:t>
            </a:r>
            <a:r>
              <a:rPr lang="zh-CN" altLang="zh-CN" b="1" dirty="0">
                <a:sym typeface="+mn-ea"/>
              </a:rPr>
              <a:t>．</a:t>
            </a:r>
            <a:r>
              <a:rPr lang="en-US" altLang="zh-CN" b="1">
                <a:sym typeface="+mn-ea"/>
              </a:rPr>
              <a:t>ifconfig</a:t>
            </a:r>
            <a:endParaRPr lang="en-US" altLang="zh-CN" b="1"/>
          </a:p>
        </p:txBody>
      </p:sp>
      <p:sp>
        <p:nvSpPr>
          <p:cNvPr id="3" name="内容占位符 2"/>
          <p:cNvSpPr>
            <a:spLocks noGrp="1"/>
          </p:cNvSpPr>
          <p:nvPr>
            <p:ph idx="1"/>
          </p:nvPr>
        </p:nvSpPr>
        <p:spPr/>
        <p:txBody>
          <a:bodyPr/>
          <a:lstStyle/>
          <a:p>
            <a:pPr indent="0" eaLnBrk="1" latinLnBrk="0" hangingPunct="1">
              <a:lnSpc>
                <a:spcPct val="100000"/>
              </a:lnSpc>
              <a:spcBef>
                <a:spcPts val="0"/>
              </a:spcBef>
            </a:pPr>
            <a:r>
              <a:rPr lang="zh-CN" altLang="en-US"/>
              <a:t>ifconfig功能是查看、配置、启用或禁用网络接口，其用法为：</a:t>
            </a:r>
            <a:endParaRPr lang="zh-CN" altLang="en-US"/>
          </a:p>
          <a:p>
            <a:pPr indent="0" eaLnBrk="1" latinLnBrk="0" hangingPunct="1">
              <a:lnSpc>
                <a:spcPct val="100000"/>
              </a:lnSpc>
              <a:spcBef>
                <a:spcPts val="0"/>
              </a:spcBef>
            </a:pPr>
            <a:r>
              <a:rPr lang="zh-CN" altLang="en-US"/>
              <a:t> ifconfig [-v] [-a] [-s] [interface]</a:t>
            </a:r>
            <a:endParaRPr lang="zh-CN" altLang="en-US"/>
          </a:p>
          <a:p>
            <a:pPr indent="0" eaLnBrk="1" latinLnBrk="0" hangingPunct="1">
              <a:lnSpc>
                <a:spcPct val="100000"/>
              </a:lnSpc>
              <a:spcBef>
                <a:spcPts val="0"/>
              </a:spcBef>
            </a:pPr>
            <a:r>
              <a:rPr lang="zh-CN" altLang="en-US"/>
              <a:t> ifconfig [-v] interface [aftype] options | address ...</a:t>
            </a: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ifconfig的部分参数</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828040" y="1381125"/>
          <a:ext cx="7946390" cy="3298825"/>
        </p:xfrm>
        <a:graphic>
          <a:graphicData uri="http://schemas.openxmlformats.org/drawingml/2006/table">
            <a:tbl>
              <a:tblPr firstRow="1" bandRow="1">
                <a:tableStyleId>{5940675A-B579-460E-94D1-54222C63F5DA}</a:tableStyleId>
              </a:tblPr>
              <a:tblGrid>
                <a:gridCol w="1332865"/>
                <a:gridCol w="2639060"/>
                <a:gridCol w="1548130"/>
                <a:gridCol w="2426335"/>
              </a:tblGrid>
              <a:tr h="659765">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参  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说  明</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参  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说  明</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9765">
                <a:tc>
                  <a:txBody>
                    <a:bodyPr/>
                    <a:p>
                      <a:pPr indent="0" algn="ctr">
                        <a:buNone/>
                      </a:pPr>
                      <a:r>
                        <a:rPr lang="en-US" sz="1400" b="0">
                          <a:latin typeface="Times New Roman" panose="02020603050405020304" pitchFamily="18" charset="0"/>
                          <a:cs typeface="Times New Roman" panose="02020603050405020304" pitchFamily="18" charset="0"/>
                        </a:rPr>
                        <a:t>down</a:t>
                      </a:r>
                      <a:r>
                        <a:rPr lang="en-US" sz="1400" b="0">
                          <a:latin typeface="宋体" panose="02010600030101010101" pitchFamily="2" charset="-122"/>
                          <a:ea typeface="宋体" panose="02010600030101010101" pitchFamily="2" charset="-122"/>
                          <a:cs typeface="宋体" panose="02010600030101010101" pitchFamily="2" charset="-122"/>
                        </a:rPr>
                        <a:t> / </a:t>
                      </a:r>
                      <a:r>
                        <a:rPr lang="en-US" sz="1400" b="0">
                          <a:latin typeface="Times New Roman" panose="02020603050405020304" pitchFamily="18" charset="0"/>
                          <a:cs typeface="Times New Roman" panose="02020603050405020304" pitchFamily="18" charset="0"/>
                        </a:rPr>
                        <a:t>up</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关闭</a:t>
                      </a:r>
                      <a:r>
                        <a:rPr lang="en-US" sz="1400" b="0">
                          <a:latin typeface="宋体" panose="02010600030101010101" pitchFamily="2" charset="-122"/>
                          <a:ea typeface="宋体" panose="02010600030101010101" pitchFamily="2" charset="-122"/>
                          <a:cs typeface="宋体" panose="02010600030101010101" pitchFamily="2" charset="-122"/>
                        </a:rPr>
                        <a:t>/启用</a:t>
                      </a:r>
                      <a:r>
                        <a:rPr lang="en-US" sz="1400" b="0">
                          <a:latin typeface="Times New Roman" panose="02020603050405020304" pitchFamily="18" charset="0"/>
                          <a:cs typeface="Times New Roman" panose="02020603050405020304" pitchFamily="18" charset="0"/>
                        </a:rPr>
                        <a:t>指定的网络接口</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netmask addr</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设置接口的子网掩码</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9765">
                <a:tc>
                  <a:txBody>
                    <a:bodyPr/>
                    <a:p>
                      <a:pPr indent="0" algn="ctr">
                        <a:buNone/>
                      </a:pPr>
                      <a:r>
                        <a:rPr lang="en-US" sz="1400" b="0">
                          <a:latin typeface="Times New Roman" panose="02020603050405020304" pitchFamily="18" charset="0"/>
                          <a:cs typeface="Times New Roman" panose="02020603050405020304" pitchFamily="18" charset="0"/>
                        </a:rPr>
                        <a:t>[-]arp</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停用或应用ARP（地址解析协议）功能</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interface</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网络设备名，如</a:t>
                      </a:r>
                      <a:r>
                        <a:rPr lang="en-US" sz="1400" b="0">
                          <a:latin typeface="宋体" panose="02010600030101010101" pitchFamily="2" charset="-122"/>
                          <a:ea typeface="宋体" panose="02010600030101010101" pitchFamily="2" charset="-122"/>
                          <a:cs typeface="宋体" panose="02010600030101010101" pitchFamily="2" charset="-122"/>
                        </a:rPr>
                        <a:t>ens33、ens37等</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9765">
                <a:tc>
                  <a:txBody>
                    <a:bodyPr/>
                    <a:p>
                      <a:pPr indent="0" algn="ctr">
                        <a:buNone/>
                      </a:pPr>
                      <a:r>
                        <a:rPr lang="en-US" sz="1400" b="0">
                          <a:latin typeface="Times New Roman" panose="02020603050405020304" pitchFamily="18" charset="0"/>
                          <a:cs typeface="Times New Roman" panose="02020603050405020304" pitchFamily="18" charset="0"/>
                        </a:rPr>
                        <a:t>add addr/prefixlen</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设置网卡上的IPv6地址</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tunnel aa.bb.cc.dd</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IPv4和IPv6间的隧道通信地址</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9765">
                <a:tc>
                  <a:txBody>
                    <a:bodyPr/>
                    <a:p>
                      <a:pPr indent="0" algn="ctr">
                        <a:buNone/>
                      </a:pPr>
                      <a:r>
                        <a:rPr lang="en-US" sz="1400" b="0">
                          <a:latin typeface="Times New Roman" panose="02020603050405020304" pitchFamily="18" charset="0"/>
                          <a:cs typeface="Times New Roman" panose="02020603050405020304" pitchFamily="18" charset="0"/>
                        </a:rPr>
                        <a:t>del addr/prefixlen</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删除网卡上的IPv6地址</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metric N</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Times New Roman" panose="02020603050405020304" pitchFamily="18" charset="0"/>
                          <a:cs typeface="Times New Roman" panose="02020603050405020304" pitchFamily="18" charset="0"/>
                        </a:rPr>
                        <a:t>设置数据</a:t>
                      </a:r>
                      <a:r>
                        <a:rPr lang="en-US" sz="1400" b="0">
                          <a:latin typeface="宋体" panose="02010600030101010101" pitchFamily="2" charset="-122"/>
                          <a:ea typeface="宋体" panose="02010600030101010101" pitchFamily="2" charset="-122"/>
                          <a:cs typeface="宋体" panose="02010600030101010101" pitchFamily="2" charset="-122"/>
                        </a:rPr>
                        <a:t>包</a:t>
                      </a:r>
                      <a:r>
                        <a:rPr lang="en-US" sz="1400" b="0">
                          <a:latin typeface="Times New Roman" panose="02020603050405020304" pitchFamily="18" charset="0"/>
                          <a:cs typeface="Times New Roman" panose="02020603050405020304" pitchFamily="18" charset="0"/>
                        </a:rPr>
                        <a:t>转送的次数</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ifconfig使用示例</a:t>
            </a:r>
            <a:endParaRPr lang="zh-CN" altLang="en-US"/>
          </a:p>
        </p:txBody>
      </p:sp>
      <p:sp>
        <p:nvSpPr>
          <p:cNvPr id="3" name="内容占位符 2"/>
          <p:cNvSpPr>
            <a:spLocks noGrp="1"/>
          </p:cNvSpPr>
          <p:nvPr>
            <p:ph idx="1"/>
          </p:nvPr>
        </p:nvSpPr>
        <p:spPr/>
        <p:txBody>
          <a:bodyPr/>
          <a:p>
            <a:r>
              <a:rPr lang="zh-CN" altLang="en-US" sz="2400"/>
              <a:t>1）显示网卡的配置信息</a:t>
            </a:r>
            <a:endParaRPr lang="zh-CN" altLang="en-US" sz="2400"/>
          </a:p>
          <a:p>
            <a:r>
              <a:rPr lang="en-US" altLang="zh-CN" sz="2400"/>
              <a:t>$</a:t>
            </a:r>
            <a:r>
              <a:rPr lang="zh-CN" altLang="en-US" sz="2400"/>
              <a:t> ifconfig 		#显示所有网卡的配置信息</a:t>
            </a:r>
            <a:endParaRPr lang="zh-CN" altLang="en-US" sz="2400"/>
          </a:p>
          <a:p>
            <a:r>
              <a:rPr lang="en-US" altLang="zh-CN" sz="2400"/>
              <a:t>$</a:t>
            </a:r>
            <a:r>
              <a:rPr lang="zh-CN" altLang="en-US" sz="2400"/>
              <a:t> ifconfig ens33 	#显示指定网络接口ens33信息</a:t>
            </a:r>
            <a:endParaRPr lang="zh-CN" altLang="en-US" sz="2400"/>
          </a:p>
          <a:p>
            <a:r>
              <a:rPr lang="en-US" altLang="zh-CN" sz="2400"/>
              <a:t>$</a:t>
            </a:r>
            <a:r>
              <a:rPr lang="zh-CN" altLang="en-US" sz="2400"/>
              <a:t> ifconfig ens33:1  #显示指定网络接口ens33:1信息</a:t>
            </a:r>
            <a:endParaRPr lang="zh-CN" altLang="en-US" sz="2400"/>
          </a:p>
          <a:p>
            <a:r>
              <a:rPr lang="zh-CN" altLang="en-US" sz="2400"/>
              <a:t>2）启动或停用网卡</a:t>
            </a:r>
            <a:endParaRPr lang="zh-CN" altLang="en-US" sz="2400"/>
          </a:p>
          <a:p>
            <a:r>
              <a:rPr lang="zh-CN" altLang="en-US" sz="2400"/>
              <a:t># ifconfig ens33 down 	#停用ens33网卡</a:t>
            </a:r>
            <a:endParaRPr lang="zh-CN" altLang="en-US" sz="2400"/>
          </a:p>
          <a:p>
            <a:r>
              <a:rPr lang="zh-CN" altLang="en-US" sz="2400"/>
              <a:t># ifconfig ens33 up 	#应用ens33网卡</a:t>
            </a:r>
            <a:endParaRPr lang="zh-CN" altLang="en-US" sz="240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3）设置网卡配置</a:t>
            </a:r>
            <a:endParaRPr lang="zh-CN" altLang="en-US"/>
          </a:p>
        </p:txBody>
      </p:sp>
      <p:sp>
        <p:nvSpPr>
          <p:cNvPr id="3" name="内容占位符 2"/>
          <p:cNvSpPr>
            <a:spLocks noGrp="1"/>
          </p:cNvSpPr>
          <p:nvPr>
            <p:ph idx="1"/>
          </p:nvPr>
        </p:nvSpPr>
        <p:spPr/>
        <p:txBody>
          <a:bodyPr/>
          <a:p>
            <a:r>
              <a:rPr lang="zh-CN" altLang="en-US" sz="1800"/>
              <a:t>（1）修改网卡设置</a:t>
            </a:r>
            <a:endParaRPr lang="zh-CN" altLang="en-US" sz="1800"/>
          </a:p>
          <a:p>
            <a:r>
              <a:rPr lang="zh-CN" altLang="en-US" sz="1800"/>
              <a:t>##把ens33网卡的IP地址和子网掩码分别改变为202.196.233.5和255.255.255.0。</a:t>
            </a:r>
            <a:endParaRPr lang="zh-CN" altLang="en-US" sz="1800"/>
          </a:p>
          <a:p>
            <a:r>
              <a:rPr lang="zh-CN" altLang="en-US" sz="1800"/>
              <a:t># ifconfig ens33 202.196.233.5 netmask 255.255.255.0</a:t>
            </a:r>
            <a:endParaRPr lang="zh-CN" altLang="en-US" sz="1800"/>
          </a:p>
          <a:p>
            <a:r>
              <a:rPr lang="zh-CN" altLang="en-US" sz="1800"/>
              <a:t>（2）在指定网卡上增加一个IP地址</a:t>
            </a:r>
            <a:endParaRPr lang="zh-CN" altLang="en-US" sz="1800"/>
          </a:p>
          <a:p>
            <a:r>
              <a:rPr lang="zh-CN" altLang="en-US" sz="1800"/>
              <a:t>##在指定网卡ens33上增加一个地址202.196.235.0网络掩码为255.255.255.0</a:t>
            </a:r>
            <a:endParaRPr lang="zh-CN" altLang="en-US" sz="1800"/>
          </a:p>
          <a:p>
            <a:r>
              <a:rPr lang="zh-CN" altLang="en-US" sz="1800"/>
              <a:t># ifconfig ens33:1 202.196.235.0 up</a:t>
            </a:r>
            <a:endParaRPr lang="zh-CN" altLang="en-US" sz="1800"/>
          </a:p>
          <a:p>
            <a:r>
              <a:rPr lang="zh-CN" altLang="en-US" sz="1800"/>
              <a:t>##在指定网卡ens33上增加一个网络为地址202.196.238.0，网络掩码长度为26位的网络</a:t>
            </a:r>
            <a:endParaRPr lang="zh-CN" altLang="en-US" sz="1800"/>
          </a:p>
          <a:p>
            <a:r>
              <a:rPr lang="zh-CN" altLang="en-US" sz="1800"/>
              <a:t># ifconfig ens33:2 202.196.238.0/26 up</a:t>
            </a:r>
            <a:endParaRPr lang="zh-CN" altLang="en-US" sz="180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3．测试网络是否通（ping）</a:t>
            </a:r>
            <a:endParaRPr lang="zh-CN" altLang="en-US"/>
          </a:p>
        </p:txBody>
      </p:sp>
      <p:sp>
        <p:nvSpPr>
          <p:cNvPr id="3" name="内容占位符 2"/>
          <p:cNvSpPr>
            <a:spLocks noGrp="1"/>
          </p:cNvSpPr>
          <p:nvPr>
            <p:ph idx="1"/>
          </p:nvPr>
        </p:nvSpPr>
        <p:spPr/>
        <p:txBody>
          <a:bodyPr/>
          <a:p>
            <a:r>
              <a:rPr lang="zh-CN" altLang="en-US" sz="2000"/>
              <a:t>ping命令用来检测和远程主机间的通信链接是否正常，其原理是通过向对方发送一些小的数据包，并等待对方应答来确定两台计算机之间的网络是否连通。</a:t>
            </a:r>
            <a:endParaRPr lang="zh-CN" altLang="en-US" sz="2000"/>
          </a:p>
          <a:p>
            <a:r>
              <a:rPr lang="zh-CN" altLang="en-US" sz="2000"/>
              <a:t>如果ping不通，则可以预测的故障可能出现在以下几个方面：网线是否连通；网络适配器配置是否正确；IP地址是否正确等；如果ping通了而网络仍无法使用，那么问题可能出在网络系统的软件方面。ping通了，只说明当前主机与目的主机间存在一条连通的路径。</a:t>
            </a:r>
            <a:endParaRPr lang="zh-CN" altLang="en-US" sz="2000"/>
          </a:p>
          <a:p>
            <a:r>
              <a:rPr lang="zh-CN" altLang="en-US" sz="2000"/>
              <a:t>用法为：</a:t>
            </a:r>
            <a:endParaRPr lang="zh-CN" altLang="en-US" sz="2000"/>
          </a:p>
          <a:p>
            <a:r>
              <a:rPr lang="zh-CN" altLang="en-US" sz="2000"/>
              <a:t>ping [options] hostname/ip</a:t>
            </a:r>
            <a:endParaRPr lang="zh-CN" altLang="en-US" sz="200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ping的常用参数</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827405" y="1381125"/>
          <a:ext cx="7933055" cy="3298825"/>
        </p:xfrm>
        <a:graphic>
          <a:graphicData uri="http://schemas.openxmlformats.org/drawingml/2006/table">
            <a:tbl>
              <a:tblPr firstRow="1" bandRow="1">
                <a:tableStyleId>{5940675A-B579-460E-94D1-54222C63F5DA}</a:tableStyleId>
              </a:tblPr>
              <a:tblGrid>
                <a:gridCol w="814705"/>
                <a:gridCol w="3149600"/>
                <a:gridCol w="756285"/>
                <a:gridCol w="3212465"/>
              </a:tblGrid>
              <a:tr h="65976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选  项</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功 能 描 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选  项</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功 能 描 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9765">
                <a:tc>
                  <a:txBody>
                    <a:bodyPr/>
                    <a:p>
                      <a:pPr indent="0" algn="ctr">
                        <a:buNone/>
                      </a:pPr>
                      <a:r>
                        <a:rPr lang="en-US" sz="1600" b="0">
                          <a:latin typeface="Times New Roman" panose="02020603050405020304" pitchFamily="18" charset="0"/>
                          <a:cs typeface="Times New Roman" panose="02020603050405020304" pitchFamily="18" charset="0"/>
                        </a:rPr>
                        <a:t>-c </a:t>
                      </a:r>
                      <a:r>
                        <a:rPr lang="en-US" sz="1600" b="0">
                          <a:latin typeface="宋体" panose="02010600030101010101" pitchFamily="2" charset="-122"/>
                          <a:ea typeface="宋体" panose="02010600030101010101" pitchFamily="2" charset="-122"/>
                          <a:cs typeface="宋体" panose="02010600030101010101" pitchFamily="2" charset="-122"/>
                        </a:rPr>
                        <a:t>N</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指定发包的</a:t>
                      </a:r>
                      <a:r>
                        <a:rPr lang="en-US" sz="1600" b="0">
                          <a:latin typeface="宋体" panose="02010600030101010101" pitchFamily="2" charset="-122"/>
                          <a:ea typeface="宋体" panose="02010600030101010101" pitchFamily="2" charset="-122"/>
                          <a:cs typeface="宋体" panose="02010600030101010101" pitchFamily="2" charset="-122"/>
                        </a:rPr>
                        <a:t>次</a:t>
                      </a:r>
                      <a:r>
                        <a:rPr lang="en-US" sz="1600" b="0">
                          <a:latin typeface="Times New Roman" panose="02020603050405020304" pitchFamily="18" charset="0"/>
                          <a:cs typeface="Times New Roman" panose="02020603050405020304" pitchFamily="18" charset="0"/>
                        </a:rPr>
                        <a:t>数为</a:t>
                      </a:r>
                      <a:r>
                        <a:rPr lang="en-US" sz="1600" b="0">
                          <a:latin typeface="宋体" panose="02010600030101010101" pitchFamily="2" charset="-122"/>
                          <a:ea typeface="宋体" panose="02010600030101010101" pitchFamily="2" charset="-122"/>
                          <a:cs typeface="宋体" panose="02010600030101010101" pitchFamily="2" charset="-122"/>
                        </a:rPr>
                        <a:t>N</a:t>
                      </a:r>
                      <a:r>
                        <a:rPr lang="en-US" sz="1600" b="0">
                          <a:latin typeface="Times New Roman" panose="02020603050405020304" pitchFamily="18" charset="0"/>
                          <a:cs typeface="Times New Roman" panose="02020603050405020304" pitchFamily="18" charset="0"/>
                        </a:rPr>
                        <a:t>。默认无限次，可用</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C终止</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-f</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极限检测，每秒发送相当于网络</a:t>
                      </a:r>
                      <a:r>
                        <a:rPr lang="en-US" sz="1600" b="0">
                          <a:latin typeface="宋体" panose="02010600030101010101" pitchFamily="2" charset="-122"/>
                          <a:ea typeface="宋体" panose="02010600030101010101" pitchFamily="2" charset="-122"/>
                          <a:cs typeface="宋体" panose="02010600030101010101" pitchFamily="2" charset="-122"/>
                        </a:rPr>
                        <a:t>最大</a:t>
                      </a:r>
                      <a:r>
                        <a:rPr lang="en-US" sz="1600" b="0">
                          <a:latin typeface="Times New Roman" panose="02020603050405020304" pitchFamily="18" charset="0"/>
                          <a:cs typeface="Times New Roman" panose="02020603050405020304" pitchFamily="18" charset="0"/>
                        </a:rPr>
                        <a:t>处理能力的包</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9765">
                <a:tc>
                  <a:txBody>
                    <a:bodyPr/>
                    <a:p>
                      <a:pPr indent="0" algn="ctr">
                        <a:buNone/>
                      </a:pPr>
                      <a:r>
                        <a:rPr lang="en-US" sz="1600" b="0">
                          <a:latin typeface="Times New Roman" panose="02020603050405020304" pitchFamily="18" charset="0"/>
                          <a:cs typeface="Times New Roman" panose="02020603050405020304" pitchFamily="18" charset="0"/>
                        </a:rPr>
                        <a:t>-q</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只显示</a:t>
                      </a:r>
                      <a:r>
                        <a:rPr lang="en-US" sz="1600" b="0">
                          <a:latin typeface="Times New Roman" panose="02020603050405020304" pitchFamily="18" charset="0"/>
                          <a:cs typeface="Times New Roman" panose="02020603050405020304" pitchFamily="18" charset="0"/>
                        </a:rPr>
                        <a:t>开头和结尾的相关信息</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-R</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记录路由过程</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9765">
                <a:tc>
                  <a:txBody>
                    <a:bodyPr/>
                    <a:p>
                      <a:pPr indent="0" algn="ctr">
                        <a:buNone/>
                      </a:pPr>
                      <a:r>
                        <a:rPr lang="en-US" sz="1600" b="0">
                          <a:latin typeface="Times New Roman" panose="02020603050405020304" pitchFamily="18" charset="0"/>
                          <a:cs typeface="Times New Roman" panose="02020603050405020304" pitchFamily="18" charset="0"/>
                        </a:rPr>
                        <a:t>-i interval</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指定收发信息的间隔秒数</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-s sz</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指定包的大小（默认为56+8字节）</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9765">
                <a:tc>
                  <a:txBody>
                    <a:bodyPr/>
                    <a:p>
                      <a:pPr algn="l">
                        <a:buClrTx/>
                        <a:buSzTx/>
                        <a:buFontTx/>
                        <a:buNone/>
                      </a:pPr>
                      <a:r>
                        <a:rPr lang="en-US" sz="1600" b="0">
                          <a:latin typeface="Times New Roman" panose="02020603050405020304" pitchFamily="18" charset="0"/>
                          <a:cs typeface="Times New Roman" panose="02020603050405020304" pitchFamily="18" charset="0"/>
                        </a:rPr>
                        <a:t>-4/-6</a:t>
                      </a:r>
                      <a:endParaRPr lang="en-US" sz="1600" b="0">
                        <a:latin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600" b="0">
                          <a:latin typeface="Times New Roman" panose="02020603050405020304" pitchFamily="18" charset="0"/>
                          <a:cs typeface="Times New Roman" panose="02020603050405020304" pitchFamily="18" charset="0"/>
                        </a:rPr>
                        <a:t>仅IPv4/IPv6</a:t>
                      </a:r>
                      <a:endParaRPr lang="en-US" sz="1600" b="0">
                        <a:latin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-t TTL</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将</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存活时间</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字段设置成数值TTL</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sp>
        <p:nvSpPr>
          <p:cNvPr id="3" name="内容占位符 2"/>
          <p:cNvSpPr>
            <a:spLocks noGrp="1"/>
          </p:cNvSpPr>
          <p:nvPr>
            <p:ph idx="1"/>
          </p:nvPr>
        </p:nvSpPr>
        <p:spPr/>
        <p:txBody>
          <a:bodyPr/>
          <a:p>
            <a:r>
              <a:rPr lang="zh-CN" altLang="en-US" sz="2000"/>
              <a:t># ping -c 3 www.baidu.com  	#只发3个数据包</a:t>
            </a:r>
            <a:endParaRPr lang="zh-CN" altLang="en-US" sz="2000"/>
          </a:p>
          <a:p>
            <a:r>
              <a:rPr lang="zh-CN" altLang="en-US" sz="1400"/>
              <a:t>  PING www.a.shifen.com (61.135.169.125) 56(84) bytes of data.</a:t>
            </a:r>
            <a:endParaRPr lang="zh-CN" altLang="en-US" sz="1400"/>
          </a:p>
          <a:p>
            <a:r>
              <a:rPr lang="zh-CN" altLang="en-US" sz="1400"/>
              <a:t>  64 bytes from 61.135.169.125 (61.135.169.125): icmp_seq=1 ttl=128 time=21.9 ms</a:t>
            </a:r>
            <a:endParaRPr lang="zh-CN" altLang="en-US" sz="1400"/>
          </a:p>
          <a:p>
            <a:r>
              <a:rPr lang="zh-CN" altLang="en-US" sz="1400"/>
              <a:t>  64 bytes from 61.135.169.125 (61.135.169.125): icmp_seq=2 ttl=128 time=21.3 ms</a:t>
            </a:r>
            <a:endParaRPr lang="zh-CN" altLang="en-US" sz="1400"/>
          </a:p>
          <a:p>
            <a:r>
              <a:rPr lang="zh-CN" altLang="en-US" sz="1400"/>
              <a:t>  64 bytes from 61.135.169.125 (61.135.169.125): icmp_seq=3 ttl=128 time=20.7 ms</a:t>
            </a:r>
            <a:endParaRPr lang="zh-CN" altLang="en-US" sz="1400"/>
          </a:p>
          <a:p>
            <a:r>
              <a:rPr lang="zh-CN" altLang="en-US" sz="1400"/>
              <a:t>  --- www.a.shifen.com ping statistics ---</a:t>
            </a:r>
            <a:endParaRPr lang="zh-CN" altLang="en-US" sz="1400"/>
          </a:p>
          <a:p>
            <a:r>
              <a:rPr lang="zh-CN" altLang="en-US" sz="2000"/>
              <a:t>  3 packets transmitted, 3 received, 0% packet loss, time 6ms</a:t>
            </a:r>
            <a:endParaRPr lang="zh-CN" altLang="en-US" sz="2000"/>
          </a:p>
          <a:p>
            <a:r>
              <a:rPr lang="zh-CN" altLang="en-US" sz="2000"/>
              <a:t>  rtt min/avg/max/mdev = 20.744/21.322/21.886/0.481 ms</a:t>
            </a:r>
            <a:endParaRPr lang="zh-CN" altLang="en-US" sz="2000"/>
          </a:p>
          <a:p>
            <a:r>
              <a:rPr lang="zh-CN" altLang="en-US" sz="2000"/>
              <a:t>$ ping -q -c 3 www.baidu.com  #只发3个数据包，不显示工作过程</a:t>
            </a:r>
            <a:endParaRPr lang="zh-CN" altLang="en-US" sz="2000"/>
          </a:p>
          <a:p>
            <a:r>
              <a:rPr lang="zh-CN" altLang="en-US" sz="2000"/>
              <a:t>$ ping -s 1024 www.baidu.com #发指定长度为1024的包，^C结束</a:t>
            </a:r>
            <a:endParaRPr lang="zh-CN" altLang="en-US" sz="200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3.3.5  日期、时间与时区管理</a:t>
            </a:r>
            <a:endParaRPr lang="zh-CN" altLang="en-US"/>
          </a:p>
        </p:txBody>
      </p:sp>
      <p:sp>
        <p:nvSpPr>
          <p:cNvPr id="3" name="内容占位符 2"/>
          <p:cNvSpPr>
            <a:spLocks noGrp="1"/>
          </p:cNvSpPr>
          <p:nvPr>
            <p:ph idx="1"/>
          </p:nvPr>
        </p:nvSpPr>
        <p:spPr/>
        <p:txBody>
          <a:bodyPr/>
          <a:p>
            <a:r>
              <a:rPr lang="zh-CN" altLang="en-US" sz="2800"/>
              <a:t>1．时区及相关文件</a:t>
            </a:r>
            <a:endParaRPr lang="zh-CN" altLang="en-US" sz="2800"/>
          </a:p>
          <a:p>
            <a:r>
              <a:rPr lang="zh-CN" altLang="en-US" sz="2800"/>
              <a:t>2．日期与时间管理命令（date）</a:t>
            </a:r>
            <a:endParaRPr lang="zh-CN" altLang="en-US" sz="2800"/>
          </a:p>
          <a:p>
            <a:r>
              <a:rPr lang="zh-CN" altLang="en-US" sz="2800"/>
              <a:t>3．时钟管理工具（hwclock）</a:t>
            </a:r>
            <a:endParaRPr lang="zh-CN" altLang="en-US" sz="2800"/>
          </a:p>
          <a:p>
            <a:r>
              <a:rPr lang="en-US" altLang="zh-CN" sz="2800"/>
              <a:t>4．时间和日期控制（timedatectl）</a:t>
            </a:r>
            <a:endParaRPr lang="en-US" altLang="zh-CN" sz="2800"/>
          </a:p>
          <a:p>
            <a:r>
              <a:rPr lang="en-US" altLang="zh-CN" sz="2800"/>
              <a:t>5．日历显示命令（cal）</a:t>
            </a:r>
            <a:endParaRPr lang="en-US" altLang="zh-CN" sz="2800"/>
          </a:p>
          <a:p>
            <a:r>
              <a:rPr lang="en-US" altLang="zh-CN" sz="2800"/>
              <a:t>6．图形界面</a:t>
            </a:r>
            <a:endParaRPr lang="en-US" altLang="zh-CN" sz="280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235" y="303530"/>
            <a:ext cx="8209280" cy="864235"/>
          </a:xfrm>
        </p:spPr>
        <p:txBody>
          <a:bodyPr/>
          <a:lstStyle/>
          <a:p>
            <a:r>
              <a:rPr lang="en-US" altLang="zh-CN" sz="4000" b="1" dirty="0"/>
              <a:t>3.2.5  </a:t>
            </a:r>
            <a:r>
              <a:rPr lang="zh-CN" altLang="zh-CN" sz="4000" b="1" dirty="0"/>
              <a:t>日期、时间与时区管理</a:t>
            </a:r>
            <a:r>
              <a:rPr lang="zh-CN" altLang="zh-CN" sz="4000" b="1" dirty="0" smtClean="0"/>
              <a:t>命令</a:t>
            </a:r>
            <a:endParaRPr lang="zh-CN" altLang="en-US" sz="4000" dirty="0"/>
          </a:p>
        </p:txBody>
      </p:sp>
      <p:sp>
        <p:nvSpPr>
          <p:cNvPr id="3" name="内容占位符 2"/>
          <p:cNvSpPr>
            <a:spLocks noGrp="1"/>
          </p:cNvSpPr>
          <p:nvPr>
            <p:ph idx="1"/>
          </p:nvPr>
        </p:nvSpPr>
        <p:spPr/>
        <p:txBody>
          <a:bodyPr/>
          <a:lstStyle/>
          <a:p>
            <a:r>
              <a:rPr sz="2800"/>
              <a:t>Linux系统的时间管理，涉及到日期、时间和时区管理等。Linux提供有date、hwclock、timedatectl等命令用于日期和时间的管理，除此之外，桌面或工作站系统还可在图形界面下对时区、日期和时间进行管理。</a:t>
            </a:r>
            <a:endParaRPr sz="2800"/>
          </a:p>
          <a:p>
            <a:r>
              <a:rPr lang="zh-CN" altLang="zh-CN" sz="2800" dirty="0" smtClean="0"/>
              <a:t>第</a:t>
            </a:r>
            <a:r>
              <a:rPr lang="en-US" altLang="zh-CN" sz="2800" dirty="0" smtClean="0"/>
              <a:t>13</a:t>
            </a:r>
            <a:r>
              <a:rPr lang="zh-CN" altLang="zh-CN" sz="2800" dirty="0"/>
              <a:t>章</a:t>
            </a:r>
            <a:r>
              <a:rPr lang="zh-CN" altLang="zh-CN" sz="2800" dirty="0" smtClean="0"/>
              <a:t>还介绍</a:t>
            </a:r>
            <a:r>
              <a:rPr lang="zh-CN" altLang="en-US" sz="2800" dirty="0" smtClean="0"/>
              <a:t>了</a:t>
            </a:r>
            <a:r>
              <a:rPr lang="zh-CN" altLang="zh-CN" sz="2800" dirty="0" smtClean="0"/>
              <a:t>通过</a:t>
            </a:r>
            <a:r>
              <a:rPr lang="en-US" altLang="zh-CN" sz="2800" dirty="0"/>
              <a:t>NTP</a:t>
            </a:r>
            <a:r>
              <a:rPr lang="zh-CN" altLang="zh-CN" sz="2800" dirty="0"/>
              <a:t>实现系统时间的自动校正。</a:t>
            </a:r>
            <a:endParaRPr lang="zh-CN" altLang="en-US" sz="2800"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．时区及相关</a:t>
            </a:r>
            <a:r>
              <a:rPr lang="zh-CN" altLang="zh-CN" dirty="0" smtClean="0"/>
              <a:t>文件</a:t>
            </a:r>
            <a:endParaRPr lang="zh-CN" altLang="en-US" dirty="0"/>
          </a:p>
        </p:txBody>
      </p:sp>
      <p:sp>
        <p:nvSpPr>
          <p:cNvPr id="3" name="内容占位符 2"/>
          <p:cNvSpPr>
            <a:spLocks noGrp="1"/>
          </p:cNvSpPr>
          <p:nvPr>
            <p:ph idx="1"/>
          </p:nvPr>
        </p:nvSpPr>
        <p:spPr/>
        <p:txBody>
          <a:bodyPr/>
          <a:lstStyle/>
          <a:p>
            <a:r>
              <a:rPr lang="zh-CN" altLang="zh-CN" sz="2800" dirty="0"/>
              <a:t>时区是日期和时间的基础，必须设置正确，否则系统时间与手表的时间就可能不一致</a:t>
            </a:r>
            <a:r>
              <a:rPr lang="zh-CN" altLang="zh-CN" sz="2800" dirty="0" smtClean="0"/>
              <a:t>。</a:t>
            </a:r>
            <a:endParaRPr lang="en-US" altLang="zh-CN" sz="2800" dirty="0" smtClean="0"/>
          </a:p>
          <a:p>
            <a:r>
              <a:rPr lang="zh-CN" altLang="zh-CN" sz="2800" dirty="0" smtClean="0"/>
              <a:t>对于</a:t>
            </a:r>
            <a:r>
              <a:rPr lang="zh-CN" altLang="zh-CN" sz="2800" dirty="0"/>
              <a:t>有营业时间限制的业务系统更是如此，否则可能造成正在</a:t>
            </a:r>
            <a:r>
              <a:rPr lang="zh-CN" altLang="zh-CN" sz="2800" dirty="0" smtClean="0"/>
              <a:t>营业时间</a:t>
            </a:r>
            <a:r>
              <a:rPr lang="zh-CN" altLang="en-US" sz="2800" dirty="0" smtClean="0"/>
              <a:t>与</a:t>
            </a:r>
            <a:r>
              <a:rPr lang="zh-CN" altLang="zh-CN" sz="2800" dirty="0" smtClean="0"/>
              <a:t>系统</a:t>
            </a:r>
            <a:r>
              <a:rPr lang="zh-CN" altLang="en-US" sz="2800" dirty="0" smtClean="0"/>
              <a:t>时间</a:t>
            </a:r>
            <a:r>
              <a:rPr lang="zh-CN" altLang="zh-CN" sz="2800" dirty="0" smtClean="0"/>
              <a:t>却不</a:t>
            </a:r>
            <a:r>
              <a:rPr lang="zh-CN" altLang="en-US" sz="2800" dirty="0" smtClean="0"/>
              <a:t>一致</a:t>
            </a:r>
            <a:r>
              <a:rPr lang="zh-CN" altLang="zh-CN" sz="2800" dirty="0" smtClean="0"/>
              <a:t>。</a:t>
            </a:r>
            <a:endParaRPr lang="en-US" altLang="zh-CN" sz="2800" dirty="0" smtClean="0"/>
          </a:p>
          <a:p>
            <a:r>
              <a:rPr lang="zh-CN" altLang="zh-CN" sz="2800" dirty="0"/>
              <a:t>日期和时间的设置与显示受时区环境变量</a:t>
            </a:r>
            <a:r>
              <a:rPr lang="en-US" altLang="zh-CN" sz="2800" dirty="0"/>
              <a:t>TZ</a:t>
            </a:r>
            <a:r>
              <a:rPr lang="zh-CN" altLang="zh-CN" sz="2800" dirty="0"/>
              <a:t>的影响，在</a:t>
            </a:r>
            <a:r>
              <a:rPr lang="en-US" altLang="zh-CN" sz="2800" dirty="0"/>
              <a:t>Linux</a:t>
            </a:r>
            <a:r>
              <a:rPr lang="zh-CN" altLang="zh-CN" sz="2800" dirty="0"/>
              <a:t>下，格林尼治标准时区是</a:t>
            </a:r>
            <a:r>
              <a:rPr lang="en-US" altLang="zh-CN" sz="2800" dirty="0"/>
              <a:t>TZ=UTC</a:t>
            </a:r>
            <a:r>
              <a:rPr lang="zh-CN" altLang="zh-CN" sz="2800" dirty="0"/>
              <a:t>，中国的标准时区是</a:t>
            </a:r>
            <a:r>
              <a:rPr lang="en-US" altLang="zh-CN" sz="2800" dirty="0"/>
              <a:t>TZ=CST</a:t>
            </a:r>
            <a:r>
              <a:rPr lang="zh-CN" altLang="zh-CN" sz="2800" dirty="0" smtClean="0"/>
              <a:t>。</a:t>
            </a:r>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3.1.4  </a:t>
            </a:r>
            <a:r>
              <a:rPr lang="zh-CN" altLang="zh-CN" dirty="0"/>
              <a:t>目录结构与路径</a:t>
            </a:r>
            <a:endParaRPr lang="zh-CN" altLang="en-US" dirty="0"/>
          </a:p>
        </p:txBody>
      </p:sp>
      <p:sp>
        <p:nvSpPr>
          <p:cNvPr id="3" name="内容占位符 2"/>
          <p:cNvSpPr>
            <a:spLocks noGrp="1"/>
          </p:cNvSpPr>
          <p:nvPr>
            <p:ph idx="1"/>
          </p:nvPr>
        </p:nvSpPr>
        <p:spPr>
          <a:xfrm>
            <a:off x="611560" y="1383618"/>
            <a:ext cx="8343528" cy="3294366"/>
          </a:xfrm>
        </p:spPr>
        <p:txBody>
          <a:bodyPr/>
          <a:lstStyle/>
          <a:p>
            <a:r>
              <a:rPr lang="en-US" altLang="zh-CN" sz="2400" dirty="0"/>
              <a:t>UNIX/Linux</a:t>
            </a:r>
            <a:r>
              <a:rPr lang="zh-CN" altLang="zh-CN" sz="2400" dirty="0"/>
              <a:t>系统以文件目录的方式来组织和管理系统中的所有</a:t>
            </a:r>
            <a:r>
              <a:rPr lang="zh-CN" altLang="zh-CN" sz="2400" dirty="0" smtClean="0"/>
              <a:t>文件</a:t>
            </a:r>
            <a:r>
              <a:rPr lang="zh-CN" altLang="en-US" sz="2400" dirty="0" smtClean="0"/>
              <a:t>，即</a:t>
            </a:r>
            <a:r>
              <a:rPr lang="zh-CN" altLang="zh-CN" sz="2400" dirty="0" smtClean="0"/>
              <a:t>采用</a:t>
            </a:r>
            <a:r>
              <a:rPr lang="zh-CN" altLang="zh-CN" sz="2400" dirty="0"/>
              <a:t>树</a:t>
            </a:r>
            <a:r>
              <a:rPr lang="zh-CN" altLang="zh-CN" sz="2400" dirty="0" smtClean="0"/>
              <a:t>型</a:t>
            </a:r>
            <a:r>
              <a:rPr lang="zh-CN" altLang="zh-CN" sz="2400" dirty="0"/>
              <a:t>目录</a:t>
            </a:r>
            <a:r>
              <a:rPr lang="zh-CN" altLang="zh-CN" sz="2400" dirty="0" smtClean="0"/>
              <a:t>结构组织</a:t>
            </a:r>
            <a:r>
              <a:rPr lang="zh-CN" altLang="en-US" sz="2400" dirty="0" smtClean="0"/>
              <a:t>文件系统</a:t>
            </a:r>
            <a:r>
              <a:rPr lang="zh-CN" altLang="zh-CN" sz="2400" dirty="0" smtClean="0"/>
              <a:t>。</a:t>
            </a:r>
            <a:endParaRPr lang="en-US" altLang="zh-CN" sz="2400" dirty="0" smtClean="0"/>
          </a:p>
          <a:p>
            <a:r>
              <a:rPr lang="zh-CN" altLang="zh-CN" sz="2400" dirty="0" smtClean="0"/>
              <a:t>整个</a:t>
            </a:r>
            <a:r>
              <a:rPr lang="zh-CN" altLang="zh-CN" sz="2400" dirty="0"/>
              <a:t>文件系统只有一个“根”（</a:t>
            </a:r>
            <a:r>
              <a:rPr lang="en-US" altLang="zh-CN" sz="2400" dirty="0" smtClean="0"/>
              <a:t>root</a:t>
            </a:r>
            <a:r>
              <a:rPr lang="zh-CN" altLang="en-US" sz="2400" dirty="0" smtClean="0"/>
              <a:t>，</a:t>
            </a:r>
            <a:r>
              <a:rPr lang="zh-CN" altLang="zh-CN" sz="2400" dirty="0" smtClean="0"/>
              <a:t>用“</a:t>
            </a:r>
            <a:r>
              <a:rPr lang="en-US" altLang="zh-CN" sz="2400" dirty="0"/>
              <a:t>/</a:t>
            </a:r>
            <a:r>
              <a:rPr lang="zh-CN" altLang="zh-CN" sz="2400" dirty="0"/>
              <a:t>”表示</a:t>
            </a:r>
            <a:r>
              <a:rPr lang="zh-CN" altLang="zh-CN" sz="2400" dirty="0" smtClean="0"/>
              <a:t>）</a:t>
            </a:r>
            <a:r>
              <a:rPr lang="zh-CN" altLang="en-US" sz="2400" dirty="0" smtClean="0"/>
              <a:t>。</a:t>
            </a:r>
            <a:r>
              <a:rPr lang="zh-CN" altLang="zh-CN" sz="2400" dirty="0" smtClean="0"/>
              <a:t>在</a:t>
            </a:r>
            <a:r>
              <a:rPr lang="zh-CN" altLang="zh-CN" sz="2400" dirty="0"/>
              <a:t>根上分“杈”（</a:t>
            </a:r>
            <a:r>
              <a:rPr lang="en-US" altLang="zh-CN" sz="2400" dirty="0"/>
              <a:t>directory</a:t>
            </a:r>
            <a:r>
              <a:rPr lang="zh-CN" altLang="zh-CN" sz="2400" dirty="0"/>
              <a:t>），任何一个分杈上都可以再分杈，也可以长出“叶子”</a:t>
            </a:r>
            <a:r>
              <a:rPr lang="zh-CN" altLang="zh-CN" sz="2400" dirty="0" smtClean="0"/>
              <a:t>。</a:t>
            </a:r>
            <a:endParaRPr lang="en-US" altLang="zh-CN" sz="2400" dirty="0" smtClean="0"/>
          </a:p>
          <a:p>
            <a:r>
              <a:rPr lang="zh-CN" altLang="zh-CN" sz="2400" dirty="0" smtClean="0"/>
              <a:t>“根”</a:t>
            </a:r>
            <a:r>
              <a:rPr lang="zh-CN" altLang="zh-CN" sz="2400" dirty="0"/>
              <a:t>和“杈”</a:t>
            </a:r>
            <a:r>
              <a:rPr lang="zh-CN" altLang="zh-CN" sz="2400" dirty="0" smtClean="0"/>
              <a:t>在被</a:t>
            </a:r>
            <a:r>
              <a:rPr lang="zh-CN" altLang="zh-CN" sz="2400" dirty="0"/>
              <a:t>称为“目录”或“文件夹”，而“叶子”则是一个个的文件</a:t>
            </a:r>
            <a:r>
              <a:rPr lang="zh-CN"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时区设置 </a:t>
            </a:r>
            <a:endParaRPr lang="zh-CN" altLang="en-US" dirty="0"/>
          </a:p>
        </p:txBody>
      </p:sp>
      <p:sp>
        <p:nvSpPr>
          <p:cNvPr id="3" name="内容占位符 2"/>
          <p:cNvSpPr>
            <a:spLocks noGrp="1"/>
          </p:cNvSpPr>
          <p:nvPr>
            <p:ph idx="1"/>
          </p:nvPr>
        </p:nvSpPr>
        <p:spPr/>
        <p:txBody>
          <a:bodyPr/>
          <a:lstStyle/>
          <a:p>
            <a:r>
              <a:rPr lang="zh-CN" altLang="zh-CN" sz="2800" dirty="0"/>
              <a:t>系统的时区控制文件为</a:t>
            </a:r>
            <a:r>
              <a:rPr lang="en-US" altLang="zh-CN" sz="2800" dirty="0"/>
              <a:t>/</a:t>
            </a:r>
            <a:r>
              <a:rPr lang="en-US" altLang="zh-CN" sz="2800" dirty="0" err="1"/>
              <a:t>etc</a:t>
            </a:r>
            <a:r>
              <a:rPr lang="en-US" altLang="zh-CN" sz="2800" dirty="0"/>
              <a:t>/</a:t>
            </a:r>
            <a:r>
              <a:rPr lang="en-US" altLang="zh-CN" sz="2800" dirty="0" err="1"/>
              <a:t>localtime</a:t>
            </a:r>
            <a:r>
              <a:rPr lang="zh-CN" altLang="zh-CN" sz="2800" dirty="0"/>
              <a:t>，它是</a:t>
            </a:r>
            <a:r>
              <a:rPr lang="en-US" altLang="zh-CN" sz="2800" dirty="0"/>
              <a:t>/</a:t>
            </a:r>
            <a:r>
              <a:rPr lang="en-US" altLang="zh-CN" sz="2800" dirty="0" err="1"/>
              <a:t>usr</a:t>
            </a:r>
            <a:r>
              <a:rPr lang="en-US" altLang="zh-CN" sz="2800" dirty="0"/>
              <a:t>/share/</a:t>
            </a:r>
            <a:r>
              <a:rPr lang="en-US" altLang="zh-CN" sz="2800" dirty="0" err="1"/>
              <a:t>zoninfo</a:t>
            </a:r>
            <a:r>
              <a:rPr lang="en-US" altLang="zh-CN" sz="2800" dirty="0"/>
              <a:t>/</a:t>
            </a:r>
            <a:r>
              <a:rPr lang="zh-CN" altLang="zh-CN" sz="2800" dirty="0"/>
              <a:t>内某个文件的复制品或链接，在中国，这个文件是</a:t>
            </a:r>
            <a:r>
              <a:rPr lang="en-US" altLang="zh-CN" sz="2800" dirty="0"/>
              <a:t>/</a:t>
            </a:r>
            <a:r>
              <a:rPr lang="en-US" altLang="zh-CN" sz="2800" dirty="0" err="1"/>
              <a:t>usr</a:t>
            </a:r>
            <a:r>
              <a:rPr lang="en-US" altLang="zh-CN" sz="2800" dirty="0"/>
              <a:t>/share/</a:t>
            </a:r>
            <a:r>
              <a:rPr lang="en-US" altLang="zh-CN" sz="2800" dirty="0" err="1"/>
              <a:t>zoninfo</a:t>
            </a:r>
            <a:r>
              <a:rPr lang="en-US" altLang="zh-CN" sz="2800" dirty="0"/>
              <a:t>/Asia/Shanghai</a:t>
            </a:r>
            <a:r>
              <a:rPr lang="zh-CN" altLang="zh-CN" sz="2800" dirty="0"/>
              <a:t>。因此，设置中国时区的方法之一是执行命令</a:t>
            </a:r>
            <a:r>
              <a:rPr lang="zh-CN" altLang="zh-CN" sz="2800" dirty="0" smtClean="0"/>
              <a:t>：</a:t>
            </a:r>
            <a:r>
              <a:rPr lang="en-US" altLang="zh-CN" sz="2800" dirty="0"/>
              <a:t> </a:t>
            </a:r>
            <a:endParaRPr lang="zh-CN" altLang="zh-CN" sz="2800" dirty="0"/>
          </a:p>
          <a:p>
            <a:r>
              <a:rPr lang="en-US" altLang="zh-CN" sz="2800" dirty="0" smtClean="0"/>
              <a:t># </a:t>
            </a:r>
            <a:r>
              <a:rPr lang="en-US" altLang="zh-CN" sz="2800" dirty="0" err="1" smtClean="0"/>
              <a:t>ln</a:t>
            </a:r>
            <a:r>
              <a:rPr lang="en-US" altLang="zh-CN" sz="2800" dirty="0" smtClean="0"/>
              <a:t> </a:t>
            </a:r>
            <a:r>
              <a:rPr lang="en-US" altLang="zh-CN" sz="2800" dirty="0"/>
              <a:t>-f -s /</a:t>
            </a:r>
            <a:r>
              <a:rPr lang="en-US" altLang="zh-CN" sz="2800" dirty="0" err="1"/>
              <a:t>usr</a:t>
            </a:r>
            <a:r>
              <a:rPr lang="en-US" altLang="zh-CN" sz="2800" dirty="0"/>
              <a:t>/share/</a:t>
            </a:r>
            <a:r>
              <a:rPr lang="en-US" altLang="zh-CN" sz="2800" dirty="0" err="1"/>
              <a:t>zoneinfo</a:t>
            </a:r>
            <a:r>
              <a:rPr lang="en-US" altLang="zh-CN" sz="2800" dirty="0"/>
              <a:t>/Asia/Shanghai /</a:t>
            </a:r>
            <a:r>
              <a:rPr lang="en-US" altLang="zh-CN" sz="2800" dirty="0" err="1" smtClean="0"/>
              <a:t>etc</a:t>
            </a:r>
            <a:r>
              <a:rPr lang="en-US" altLang="zh-CN" sz="2800" dirty="0" smtClean="0"/>
              <a:t>/</a:t>
            </a:r>
            <a:r>
              <a:rPr lang="en-US" altLang="zh-CN" sz="2800" dirty="0" err="1" smtClean="0"/>
              <a:t>localtime</a:t>
            </a:r>
            <a:r>
              <a:rPr lang="en-US" altLang="zh-CN" sz="2800" dirty="0"/>
              <a:t> </a:t>
            </a:r>
            <a:endParaRPr lang="zh-CN" altLang="en-US" sz="2800"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．日期与时间管理命令（</a:t>
            </a:r>
            <a:r>
              <a:rPr lang="en-US" altLang="zh-CN" dirty="0"/>
              <a:t>date</a:t>
            </a:r>
            <a:r>
              <a:rPr lang="zh-CN" altLang="zh-CN" dirty="0"/>
              <a:t>）</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）功能与用法</a:t>
            </a:r>
            <a:endParaRPr lang="zh-CN" altLang="zh-CN" dirty="0"/>
          </a:p>
          <a:p>
            <a:r>
              <a:rPr lang="en-US" altLang="zh-CN" dirty="0"/>
              <a:t>d</a:t>
            </a:r>
            <a:r>
              <a:rPr lang="en-US" altLang="zh-CN" dirty="0" smtClean="0"/>
              <a:t>ate</a:t>
            </a:r>
            <a:r>
              <a:rPr lang="zh-CN" altLang="en-US" dirty="0" smtClean="0"/>
              <a:t>的功能是显示和设置时间。</a:t>
            </a:r>
            <a:r>
              <a:rPr lang="zh-CN" altLang="zh-CN" dirty="0" smtClean="0"/>
              <a:t>用法</a:t>
            </a:r>
            <a:r>
              <a:rPr lang="zh-CN" altLang="zh-CN" dirty="0"/>
              <a:t>为</a:t>
            </a:r>
            <a:r>
              <a:rPr lang="zh-CN" altLang="zh-CN" dirty="0" smtClean="0"/>
              <a:t>：</a:t>
            </a:r>
            <a:r>
              <a:rPr lang="en-US" altLang="zh-CN" dirty="0"/>
              <a:t> </a:t>
            </a:r>
            <a:endParaRPr lang="zh-CN" altLang="zh-CN" dirty="0"/>
          </a:p>
          <a:p>
            <a:r>
              <a:rPr lang="en-US" altLang="zh-CN" dirty="0" smtClean="0"/>
              <a:t>  date </a:t>
            </a:r>
            <a:r>
              <a:rPr lang="en-US" altLang="zh-CN" dirty="0"/>
              <a:t>[options] [+FORMAT]</a:t>
            </a:r>
            <a:endParaRPr lang="zh-CN" altLang="zh-CN" dirty="0"/>
          </a:p>
          <a:p>
            <a:r>
              <a:rPr lang="en-US" altLang="zh-CN" dirty="0" smtClean="0"/>
              <a:t>  date </a:t>
            </a:r>
            <a:r>
              <a:rPr lang="en-US" altLang="zh-CN" dirty="0"/>
              <a:t>[-u|--</a:t>
            </a:r>
            <a:r>
              <a:rPr lang="en-US" altLang="zh-CN" dirty="0" err="1"/>
              <a:t>utc</a:t>
            </a:r>
            <a:r>
              <a:rPr lang="en-US" altLang="zh-CN" dirty="0"/>
              <a:t>|--universal] [</a:t>
            </a:r>
            <a:r>
              <a:rPr lang="en-US" altLang="zh-CN" dirty="0" err="1"/>
              <a:t>MMDDhhmm</a:t>
            </a:r>
            <a:r>
              <a:rPr lang="en-US" altLang="zh-CN" dirty="0"/>
              <a:t>[[CC]YY][.</a:t>
            </a:r>
            <a:r>
              <a:rPr lang="en-US" altLang="zh-CN" dirty="0" err="1"/>
              <a:t>ss</a:t>
            </a:r>
            <a:r>
              <a:rPr lang="en-US" altLang="zh-CN" dirty="0"/>
              <a:t>]]</a:t>
            </a:r>
            <a:endParaRPr lang="zh-CN" altLang="zh-CN" dirty="0"/>
          </a:p>
          <a:p>
            <a:endParaRPr lang="zh-CN" altLang="en-US" dirty="0"/>
          </a:p>
          <a:p>
            <a:endParaRPr lang="zh-CN" alt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）参数</a:t>
            </a:r>
            <a:r>
              <a:rPr lang="zh-CN" altLang="zh-CN" dirty="0" smtClean="0"/>
              <a:t>说明</a:t>
            </a:r>
            <a:endParaRPr lang="zh-CN" altLang="en-US" dirty="0"/>
          </a:p>
        </p:txBody>
      </p:sp>
      <p:sp>
        <p:nvSpPr>
          <p:cNvPr id="3" name="内容占位符 2"/>
          <p:cNvSpPr>
            <a:spLocks noGrp="1"/>
          </p:cNvSpPr>
          <p:nvPr>
            <p:ph idx="1"/>
          </p:nvPr>
        </p:nvSpPr>
        <p:spPr/>
        <p:txBody>
          <a:bodyPr/>
          <a:lstStyle/>
          <a:p>
            <a:r>
              <a:rPr lang="en-US" altLang="zh-CN" sz="2400" dirty="0" err="1" smtClean="0"/>
              <a:t>MMDDhhmm</a:t>
            </a:r>
            <a:r>
              <a:rPr lang="en-US" altLang="zh-CN" sz="2400" dirty="0" smtClean="0"/>
              <a:t>[CC]YY</a:t>
            </a:r>
            <a:r>
              <a:rPr lang="en-US" altLang="zh-CN" sz="2400" dirty="0"/>
              <a:t>][.</a:t>
            </a:r>
            <a:r>
              <a:rPr lang="en-US" altLang="zh-CN" sz="2400" dirty="0" err="1"/>
              <a:t>ss</a:t>
            </a:r>
            <a:r>
              <a:rPr lang="en-US" altLang="zh-CN" sz="2400" dirty="0"/>
              <a:t>]</a:t>
            </a:r>
            <a:r>
              <a:rPr lang="zh-CN" altLang="en-US" sz="2400" dirty="0"/>
              <a:t>：设置系统时的时间格式</a:t>
            </a:r>
            <a:endParaRPr lang="zh-CN" altLang="en-US" sz="2400" dirty="0"/>
          </a:p>
          <a:p>
            <a:r>
              <a:rPr lang="en-US" altLang="zh-CN" sz="2400" dirty="0"/>
              <a:t>+</a:t>
            </a:r>
            <a:r>
              <a:rPr lang="en-US" altLang="zh-CN" sz="2400" dirty="0" smtClean="0"/>
              <a:t>form</a:t>
            </a:r>
            <a:r>
              <a:rPr lang="zh-CN" altLang="en-US" sz="2400" dirty="0" smtClean="0"/>
              <a:t>：指定</a:t>
            </a:r>
            <a:r>
              <a:rPr lang="zh-CN" altLang="en-US" sz="2400" dirty="0"/>
              <a:t>时间</a:t>
            </a:r>
            <a:r>
              <a:rPr lang="zh-CN" altLang="en-US" sz="2400" dirty="0" smtClean="0"/>
              <a:t>显示格式。</a:t>
            </a:r>
            <a:r>
              <a:rPr lang="en-US" altLang="zh-CN" sz="2400" dirty="0" smtClean="0"/>
              <a:t>form</a:t>
            </a:r>
            <a:r>
              <a:rPr lang="zh-CN" altLang="en-US" sz="2400" dirty="0" smtClean="0"/>
              <a:t>由</a:t>
            </a:r>
            <a:r>
              <a:rPr lang="zh-CN" altLang="zh-CN" sz="2400" dirty="0" smtClean="0"/>
              <a:t>表</a:t>
            </a:r>
            <a:r>
              <a:rPr lang="en-US" altLang="zh-CN" sz="2400" dirty="0"/>
              <a:t>3-40</a:t>
            </a:r>
            <a:r>
              <a:rPr lang="zh-CN" altLang="zh-CN" sz="2400" dirty="0" smtClean="0"/>
              <a:t>和</a:t>
            </a:r>
            <a:r>
              <a:rPr lang="en-US" altLang="zh-CN" sz="2400" dirty="0" smtClean="0"/>
              <a:t>3-41</a:t>
            </a:r>
            <a:r>
              <a:rPr lang="zh-CN" altLang="en-US" sz="2400" dirty="0" smtClean="0"/>
              <a:t>中的格式控制字符组成。</a:t>
            </a:r>
            <a:endParaRPr lang="zh-CN" altLang="en-US" sz="2400" dirty="0"/>
          </a:p>
          <a:p>
            <a:r>
              <a:rPr lang="en-US" altLang="zh-CN" sz="2400" dirty="0"/>
              <a:t>-d </a:t>
            </a:r>
            <a:r>
              <a:rPr lang="en-US" altLang="zh-CN" sz="2400" dirty="0" err="1" smtClean="0"/>
              <a:t>datestr</a:t>
            </a:r>
            <a:r>
              <a:rPr lang="zh-CN" altLang="en-US" sz="2400" dirty="0" smtClean="0"/>
              <a:t>：显示</a:t>
            </a:r>
            <a:r>
              <a:rPr lang="en-US" altLang="zh-CN" sz="2400" dirty="0" err="1"/>
              <a:t>datestr</a:t>
            </a:r>
            <a:r>
              <a:rPr lang="zh-CN" altLang="en-US" sz="2400" dirty="0"/>
              <a:t>中所设定的时间（非系统时间）</a:t>
            </a:r>
            <a:endParaRPr lang="zh-CN" altLang="en-US" sz="2400" dirty="0"/>
          </a:p>
          <a:p>
            <a:r>
              <a:rPr lang="en-US" altLang="zh-CN" sz="2400" dirty="0"/>
              <a:t>-s </a:t>
            </a:r>
            <a:r>
              <a:rPr lang="en-US" altLang="zh-CN" sz="2400" dirty="0" err="1" smtClean="0"/>
              <a:t>datestr</a:t>
            </a:r>
            <a:r>
              <a:rPr lang="zh-CN" altLang="en-US" sz="2400" dirty="0" smtClean="0"/>
              <a:t>：将</a:t>
            </a:r>
            <a:r>
              <a:rPr lang="zh-CN" altLang="en-US" sz="2400" dirty="0"/>
              <a:t>系统时间设为</a:t>
            </a:r>
            <a:r>
              <a:rPr lang="en-US" altLang="zh-CN" sz="2400" dirty="0" err="1"/>
              <a:t>datestr</a:t>
            </a:r>
            <a:r>
              <a:rPr lang="zh-CN" altLang="en-US" sz="2400" dirty="0"/>
              <a:t>中所设定的时间</a:t>
            </a:r>
            <a:endParaRPr lang="zh-CN" altLang="en-US" sz="2400" dirty="0"/>
          </a:p>
          <a:p>
            <a:r>
              <a:rPr lang="en-US" altLang="zh-CN" sz="2400" dirty="0"/>
              <a:t>-</a:t>
            </a:r>
            <a:r>
              <a:rPr lang="en-US" altLang="zh-CN" sz="2400" dirty="0" smtClean="0"/>
              <a:t>u</a:t>
            </a:r>
            <a:r>
              <a:rPr lang="zh-CN" altLang="en-US" sz="2400" dirty="0" smtClean="0"/>
              <a:t>：显示</a:t>
            </a:r>
            <a:r>
              <a:rPr lang="zh-CN" altLang="en-US" sz="2400" dirty="0"/>
              <a:t>当前的格林尼治时间</a:t>
            </a:r>
            <a:endParaRPr lang="zh-CN" altLang="en-US" sz="2400"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）日期和时间使用</a:t>
            </a:r>
            <a:r>
              <a:rPr lang="zh-CN" altLang="zh-CN" dirty="0" smtClean="0"/>
              <a:t>示例</a:t>
            </a:r>
            <a:endParaRPr lang="zh-CN" altLang="en-US" dirty="0"/>
          </a:p>
        </p:txBody>
      </p:sp>
      <p:sp>
        <p:nvSpPr>
          <p:cNvPr id="3" name="内容占位符 2"/>
          <p:cNvSpPr>
            <a:spLocks noGrp="1"/>
          </p:cNvSpPr>
          <p:nvPr>
            <p:ph idx="1"/>
          </p:nvPr>
        </p:nvSpPr>
        <p:spPr>
          <a:xfrm>
            <a:off x="395536" y="1383618"/>
            <a:ext cx="8559552" cy="3294366"/>
          </a:xfrm>
        </p:spPr>
        <p:txBody>
          <a:bodyPr/>
          <a:lstStyle/>
          <a:p>
            <a:r>
              <a:rPr lang="en-US" altLang="zh-CN" sz="2400" dirty="0" smtClean="0"/>
              <a:t>$ date</a:t>
            </a:r>
            <a:r>
              <a:rPr lang="en-US" altLang="zh-CN" sz="2400" dirty="0"/>
              <a:t>	</a:t>
            </a:r>
            <a:r>
              <a:rPr lang="en-US" altLang="zh-CN" sz="2400" dirty="0" smtClean="0"/>
              <a:t>#</a:t>
            </a:r>
            <a:r>
              <a:rPr lang="zh-CN" altLang="zh-CN" sz="2400" dirty="0"/>
              <a:t>以默认格式显示系统的当前时间</a:t>
            </a:r>
            <a:endParaRPr lang="zh-CN" altLang="zh-CN" sz="2400" dirty="0"/>
          </a:p>
          <a:p>
            <a:r>
              <a:rPr lang="en-US" altLang="zh-CN" sz="2400" dirty="0" smtClean="0"/>
              <a:t>$ date </a:t>
            </a:r>
            <a:r>
              <a:rPr lang="en-US" altLang="zh-CN" sz="2400" dirty="0"/>
              <a:t>+%</a:t>
            </a:r>
            <a:r>
              <a:rPr lang="en-US" altLang="zh-CN" sz="2400" dirty="0" err="1" smtClean="0"/>
              <a:t>T%n%D</a:t>
            </a:r>
            <a:r>
              <a:rPr lang="en-US" altLang="zh-CN" sz="2400" dirty="0" smtClean="0"/>
              <a:t> #</a:t>
            </a:r>
            <a:r>
              <a:rPr lang="zh-CN" altLang="zh-CN" sz="2400" dirty="0"/>
              <a:t>按指定格式显示系统当前时间，时间和日期各占一行</a:t>
            </a:r>
            <a:endParaRPr lang="zh-CN" altLang="zh-CN" sz="2400" dirty="0"/>
          </a:p>
          <a:p>
            <a:r>
              <a:rPr lang="en-US" altLang="zh-CN" sz="2400" dirty="0" smtClean="0"/>
              <a:t>#</a:t>
            </a:r>
            <a:r>
              <a:rPr lang="zh-CN" altLang="en-US" sz="2400" dirty="0"/>
              <a:t> </a:t>
            </a:r>
            <a:r>
              <a:rPr lang="en-US" altLang="zh-CN" sz="2400" dirty="0" smtClean="0"/>
              <a:t>date </a:t>
            </a:r>
            <a:r>
              <a:rPr lang="en-US" altLang="zh-CN" sz="2400" dirty="0"/>
              <a:t>05311010	</a:t>
            </a:r>
            <a:r>
              <a:rPr lang="en-US" altLang="zh-CN" sz="2400" dirty="0" smtClean="0"/>
              <a:t>#</a:t>
            </a:r>
            <a:r>
              <a:rPr lang="zh-CN" altLang="zh-CN" sz="2400" dirty="0"/>
              <a:t>设置系统时间为当年</a:t>
            </a:r>
            <a:r>
              <a:rPr lang="en-US" altLang="zh-CN" sz="2400" dirty="0"/>
              <a:t>5</a:t>
            </a:r>
            <a:r>
              <a:rPr lang="zh-CN" altLang="zh-CN" sz="2400" dirty="0"/>
              <a:t>月</a:t>
            </a:r>
            <a:r>
              <a:rPr lang="en-US" altLang="zh-CN" sz="2400" dirty="0"/>
              <a:t>31</a:t>
            </a:r>
            <a:r>
              <a:rPr lang="zh-CN" altLang="zh-CN" sz="2400" dirty="0"/>
              <a:t>日</a:t>
            </a:r>
            <a:r>
              <a:rPr lang="en-US" altLang="zh-CN" sz="2400" dirty="0"/>
              <a:t>10:10:00</a:t>
            </a:r>
            <a:endParaRPr lang="zh-CN" altLang="zh-CN" sz="2400" dirty="0"/>
          </a:p>
          <a:p>
            <a:r>
              <a:rPr lang="en-US" altLang="zh-CN" sz="2400" dirty="0" smtClean="0"/>
              <a:t># date </a:t>
            </a:r>
            <a:r>
              <a:rPr lang="en-US" altLang="zh-CN" sz="2400" dirty="0"/>
              <a:t>-s "+2 minutes"	</a:t>
            </a:r>
            <a:r>
              <a:rPr lang="en-US" altLang="zh-CN" sz="2400" dirty="0" smtClean="0"/>
              <a:t>#</a:t>
            </a:r>
            <a:r>
              <a:rPr lang="zh-CN" altLang="zh-CN" sz="2400" dirty="0"/>
              <a:t>将系统时间前提</a:t>
            </a:r>
            <a:r>
              <a:rPr lang="en-US" altLang="zh-CN" sz="2400" dirty="0"/>
              <a:t>2</a:t>
            </a:r>
            <a:r>
              <a:rPr lang="zh-CN" altLang="zh-CN" sz="2400" dirty="0"/>
              <a:t>分</a:t>
            </a:r>
            <a:endParaRPr lang="zh-CN" altLang="zh-CN" sz="2400" dirty="0"/>
          </a:p>
          <a:p>
            <a:r>
              <a:rPr lang="en-US" altLang="zh-CN" sz="2400" dirty="0" smtClean="0"/>
              <a:t># date </a:t>
            </a:r>
            <a:r>
              <a:rPr lang="en-US" altLang="zh-CN" sz="2400" dirty="0"/>
              <a:t>-d "2020-05-01 00:00:00 CST" +%s	</a:t>
            </a:r>
            <a:r>
              <a:rPr lang="en-US" altLang="zh-CN" sz="2400" dirty="0" smtClean="0"/>
              <a:t>#</a:t>
            </a:r>
            <a:r>
              <a:rPr lang="zh-CN" altLang="zh-CN" sz="2400" dirty="0" smtClean="0"/>
              <a:t>仅</a:t>
            </a:r>
            <a:r>
              <a:rPr lang="zh-CN" altLang="zh-CN" sz="2400" dirty="0"/>
              <a:t>转换而不设置</a:t>
            </a:r>
            <a:r>
              <a:rPr lang="zh-CN" altLang="zh-CN" sz="2400" dirty="0" smtClean="0"/>
              <a:t>时间</a:t>
            </a:r>
            <a:endParaRPr lang="zh-CN" altLang="zh-CN" sz="2400" dirty="0" smtClean="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UNIX/Linux</a:t>
            </a:r>
            <a:r>
              <a:rPr lang="zh-CN" altLang="en-US" sz="4000" dirty="0" smtClean="0"/>
              <a:t>时间元年</a:t>
            </a:r>
            <a:endParaRPr lang="zh-CN" altLang="en-US" sz="4000" dirty="0"/>
          </a:p>
        </p:txBody>
      </p:sp>
      <p:sp>
        <p:nvSpPr>
          <p:cNvPr id="3" name="内容占位符 2"/>
          <p:cNvSpPr>
            <a:spLocks noGrp="1"/>
          </p:cNvSpPr>
          <p:nvPr>
            <p:ph idx="1"/>
          </p:nvPr>
        </p:nvSpPr>
        <p:spPr>
          <a:xfrm>
            <a:off x="827584" y="1311863"/>
            <a:ext cx="8127504" cy="3294366"/>
          </a:xfrm>
        </p:spPr>
        <p:txBody>
          <a:bodyPr/>
          <a:lstStyle/>
          <a:p>
            <a:r>
              <a:rPr lang="en-US" altLang="zh-CN" sz="2400" dirty="0"/>
              <a:t>UNIX/Linux</a:t>
            </a:r>
            <a:r>
              <a:rPr lang="zh-CN" altLang="zh-CN" sz="2400" dirty="0"/>
              <a:t>新纪元时间（</a:t>
            </a:r>
            <a:r>
              <a:rPr lang="en-US" altLang="zh-CN" sz="2400" dirty="0"/>
              <a:t>E</a:t>
            </a:r>
            <a:r>
              <a:rPr lang="zh-CN" altLang="en-US" sz="2400" dirty="0" smtClean="0">
                <a:sym typeface="+mn-ea"/>
              </a:rPr>
              <a:t>poch</a:t>
            </a:r>
            <a:r>
              <a:rPr lang="zh-CN" altLang="zh-CN" sz="2400" dirty="0"/>
              <a:t>）是</a:t>
            </a:r>
            <a:r>
              <a:rPr lang="en-US" altLang="zh-CN" sz="2400" dirty="0">
                <a:sym typeface="+mn-ea"/>
              </a:rPr>
              <a:t>1970-01-01 0:0:0 UTC</a:t>
            </a:r>
            <a:r>
              <a:rPr lang="zh-CN" altLang="en-US" sz="2400" dirty="0">
                <a:sym typeface="+mn-ea"/>
              </a:rPr>
              <a:t>。也就是说</a:t>
            </a:r>
            <a:r>
              <a:rPr lang="zh-CN" altLang="en-US" sz="2400" dirty="0" smtClean="0">
                <a:sym typeface="+mn-ea"/>
              </a:rPr>
              <a:t>，</a:t>
            </a:r>
            <a:r>
              <a:rPr lang="zh-CN" altLang="zh-CN" sz="2400" dirty="0" smtClean="0"/>
              <a:t>将</a:t>
            </a:r>
            <a:r>
              <a:rPr lang="zh-CN" altLang="zh-CN" sz="2400" dirty="0"/>
              <a:t>从格林尼治标准时间</a:t>
            </a:r>
            <a:r>
              <a:rPr lang="en-US" altLang="zh-CN" sz="2400" dirty="0"/>
              <a:t>1970-01-01 0:0:0 UTC</a:t>
            </a:r>
            <a:r>
              <a:rPr lang="zh-CN" altLang="en-US" sz="2400" dirty="0"/>
              <a:t>开始计时。</a:t>
            </a:r>
            <a:endParaRPr lang="zh-CN" altLang="en-US" sz="2400" dirty="0"/>
          </a:p>
          <a:p>
            <a:r>
              <a:rPr lang="zh-CN" altLang="en-US" sz="2400" dirty="0"/>
              <a:t>系统内记录的时间表，是从</a:t>
            </a:r>
            <a:r>
              <a:rPr lang="en-US" altLang="zh-CN" sz="2400" dirty="0">
                <a:sym typeface="+mn-ea"/>
              </a:rPr>
              <a:t>1970-01-01 0:0:0 UTC</a:t>
            </a:r>
            <a:r>
              <a:rPr lang="zh-CN" altLang="en-US" sz="2400" dirty="0">
                <a:sym typeface="+mn-ea"/>
              </a:rPr>
              <a:t>到当前经历的秒数。可参考：</a:t>
            </a:r>
            <a:endParaRPr lang="zh-CN" altLang="en-US" sz="2400" dirty="0">
              <a:sym typeface="+mn-ea"/>
            </a:endParaRPr>
          </a:p>
          <a:p>
            <a:pPr lvl="1"/>
            <a:r>
              <a:rPr lang="zh-CN" altLang="en-US" sz="2400" dirty="0">
                <a:sym typeface="+mn-ea"/>
              </a:rPr>
              <a:t>#date -d "2017-05-01 00:00:00 CST" +%s</a:t>
            </a:r>
            <a:endParaRPr lang="zh-CN" altLang="en-US" sz="2400" dirty="0">
              <a:sym typeface="+mn-ea"/>
            </a:endParaRPr>
          </a:p>
          <a:p>
            <a:pPr lvl="1"/>
            <a:r>
              <a:rPr lang="zh-CN" altLang="en-US" sz="2400" dirty="0">
                <a:sym typeface="+mn-ea"/>
              </a:rPr>
              <a:t>#date -d "2017-05-01 00:00:00 GMT" +%s</a:t>
            </a:r>
            <a:endParaRPr lang="zh-CN" altLang="en-US" sz="2400" dirty="0">
              <a:sym typeface="+mn-ea"/>
            </a:endParaRPr>
          </a:p>
          <a:p>
            <a:r>
              <a:rPr lang="zh-CN" altLang="en-US" sz="2400" dirty="0">
                <a:sym typeface="+mn-ea"/>
              </a:rPr>
              <a:t>由于计时采用的是</a:t>
            </a:r>
            <a:r>
              <a:rPr lang="en-US" altLang="zh-CN" sz="2400" dirty="0">
                <a:sym typeface="+mn-ea"/>
              </a:rPr>
              <a:t>32</a:t>
            </a:r>
            <a:r>
              <a:rPr lang="zh-CN" altLang="en-US" sz="2400" dirty="0">
                <a:sym typeface="+mn-ea"/>
              </a:rPr>
              <a:t>位整数，照此计算，到</a:t>
            </a:r>
            <a:r>
              <a:rPr lang="en-US" altLang="zh-CN" sz="2400" dirty="0">
                <a:sym typeface="+mn-ea"/>
              </a:rPr>
              <a:t>2038</a:t>
            </a:r>
            <a:r>
              <a:rPr lang="zh-CN" altLang="en-US" sz="2400" dirty="0">
                <a:sym typeface="+mn-ea"/>
              </a:rPr>
              <a:t>年，也将会出现</a:t>
            </a:r>
            <a:r>
              <a:rPr lang="en-US" altLang="zh-CN" sz="2400" dirty="0">
                <a:sym typeface="+mn-ea"/>
              </a:rPr>
              <a:t>“Y2K”</a:t>
            </a:r>
            <a:r>
              <a:rPr lang="zh-CN" altLang="en-US" sz="2400" dirty="0">
                <a:sym typeface="+mn-ea"/>
              </a:rPr>
              <a:t>问题，不过到时候有办法解决的。</a:t>
            </a:r>
            <a:endParaRPr lang="zh-CN" altLang="en-US" sz="2400" dirty="0">
              <a:sym typeface="+mn-ea"/>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3．hwclock</a:t>
            </a:r>
            <a:endParaRPr lang="zh-CN" altLang="en-US"/>
          </a:p>
        </p:txBody>
      </p:sp>
      <p:sp>
        <p:nvSpPr>
          <p:cNvPr id="3" name="内容占位符 2"/>
          <p:cNvSpPr>
            <a:spLocks noGrp="1"/>
          </p:cNvSpPr>
          <p:nvPr>
            <p:ph idx="1"/>
          </p:nvPr>
        </p:nvSpPr>
        <p:spPr/>
        <p:txBody>
          <a:bodyPr/>
          <a:lstStyle/>
          <a:p>
            <a:r>
              <a:rPr lang="zh-CN" altLang="en-US" sz="2800" dirty="0"/>
              <a:t>1）功能及用法</a:t>
            </a:r>
            <a:endParaRPr lang="zh-CN" altLang="en-US" sz="2800" dirty="0"/>
          </a:p>
          <a:p>
            <a:r>
              <a:rPr lang="zh-CN" altLang="en-US" sz="2800" dirty="0"/>
              <a:t>hwclock的功能是访问硬件时钟。它可以完成以下功能：显示硬件时钟；将硬件时钟设置为指定时间；将硬件时间设置为系统时间，或相反地将系统时间设置为硬件时钟；比较系统时间与硬件时间；补偿硬件时钟漂移等。其用法为：</a:t>
            </a:r>
            <a:endParaRPr lang="zh-CN" altLang="en-US" sz="2800" dirty="0"/>
          </a:p>
          <a:p>
            <a:r>
              <a:rPr lang="zh-CN" altLang="en-US" sz="2800" dirty="0"/>
              <a:t>  hwclock [function] [options]</a:t>
            </a:r>
            <a:endParaRPr lang="zh-CN" altLang="en-US" sz="2800"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2）子功能及参数</a:t>
            </a:r>
            <a:endParaRPr lang="zh-CN" altLang="en-US"/>
          </a:p>
        </p:txBody>
      </p:sp>
      <p:sp>
        <p:nvSpPr>
          <p:cNvPr id="3" name="内容占位符 2"/>
          <p:cNvSpPr>
            <a:spLocks noGrp="1"/>
          </p:cNvSpPr>
          <p:nvPr>
            <p:ph idx="1"/>
          </p:nvPr>
        </p:nvSpPr>
        <p:spPr/>
        <p:txBody>
          <a:bodyPr/>
          <a:lstStyle/>
          <a:p>
            <a:r>
              <a:rPr lang="zh-CN" altLang="en-US" sz="2400" dirty="0"/>
              <a:t>-</a:t>
            </a:r>
            <a:r>
              <a:rPr lang="en-US" altLang="zh-CN" sz="2400" dirty="0"/>
              <a:t>c</a:t>
            </a:r>
            <a:r>
              <a:rPr lang="zh-CN" altLang="en-US" sz="2400" dirty="0"/>
              <a:t>：周期性地（每10秒）比较系统和硬件时钟（^C结束）</a:t>
            </a:r>
            <a:endParaRPr lang="zh-CN" altLang="en-US" sz="2400" dirty="0"/>
          </a:p>
          <a:p>
            <a:r>
              <a:rPr lang="zh-CN" altLang="en-US" sz="2400" dirty="0"/>
              <a:t>-r：读取硬件时间并以ISO 8601（yyyy-mm-dd hh:mm:ss.* +TZ）格式显示</a:t>
            </a:r>
            <a:endParaRPr lang="zh-CN" altLang="en-US" sz="2400" dirty="0"/>
          </a:p>
          <a:p>
            <a:r>
              <a:rPr lang="zh-CN" altLang="en-US" sz="2400" dirty="0"/>
              <a:t>-s：由硬件时钟设置系统时间</a:t>
            </a:r>
            <a:endParaRPr lang="zh-CN" altLang="en-US" sz="2400" dirty="0"/>
          </a:p>
          <a:p>
            <a:r>
              <a:rPr lang="zh-CN" altLang="en-US" sz="2400" dirty="0"/>
              <a:t>--set date_str：由date_str格式指定的时间设置硬件时钟</a:t>
            </a:r>
            <a:endParaRPr lang="zh-CN" altLang="en-US" sz="2400" dirty="0"/>
          </a:p>
          <a:p>
            <a:r>
              <a:rPr lang="zh-CN" altLang="en-US" sz="2400" dirty="0"/>
              <a:t>-w：由系统时间更新硬件时间</a:t>
            </a:r>
            <a:endParaRPr lang="zh-CN" altLang="en-US" sz="2400" dirty="0"/>
          </a:p>
          <a:p>
            <a:r>
              <a:rPr lang="zh-CN" altLang="en-US" sz="2400" dirty="0"/>
              <a:t>常用选项有</a:t>
            </a:r>
            <a:r>
              <a:rPr lang="en-US" altLang="zh-CN" sz="2400" dirty="0"/>
              <a:t>--</a:t>
            </a:r>
            <a:r>
              <a:rPr lang="zh-CN" altLang="en-US" sz="2400" dirty="0"/>
              <a:t>localtime，-u/--utc用于告诉</a:t>
            </a:r>
            <a:r>
              <a:rPr lang="zh-CN" altLang="en-US" sz="2400" dirty="0">
                <a:sym typeface="+mn-ea"/>
              </a:rPr>
              <a:t>hwclock</a:t>
            </a:r>
            <a:r>
              <a:rPr lang="zh-CN" altLang="en-US" sz="2400" dirty="0"/>
              <a:t>按本地或格林尼治标准时间处理</a:t>
            </a:r>
            <a:r>
              <a:rPr lang="zh-CN" altLang="en-US" sz="2400" dirty="0" smtClean="0"/>
              <a:t>。</a:t>
            </a:r>
            <a:endParaRPr lang="zh-CN" altLang="en-US" sz="2400"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3）hwclock示例</a:t>
            </a:r>
            <a:endParaRPr lang="zh-CN" altLang="en-US"/>
          </a:p>
        </p:txBody>
      </p:sp>
      <p:sp>
        <p:nvSpPr>
          <p:cNvPr id="3" name="内容占位符 2"/>
          <p:cNvSpPr>
            <a:spLocks noGrp="1"/>
          </p:cNvSpPr>
          <p:nvPr>
            <p:ph idx="1"/>
          </p:nvPr>
        </p:nvSpPr>
        <p:spPr/>
        <p:txBody>
          <a:bodyPr/>
          <a:lstStyle/>
          <a:p>
            <a:r>
              <a:rPr lang="zh-CN" altLang="en-US" sz="2400" dirty="0"/>
              <a:t>hwclock --show #读取硬件时间并显示</a:t>
            </a:r>
            <a:endParaRPr lang="zh-CN" altLang="en-US" sz="2400" dirty="0"/>
          </a:p>
          <a:p>
            <a:r>
              <a:rPr lang="zh-CN" altLang="en-US" sz="2400" dirty="0"/>
              <a:t>hwclock --set --date </a:t>
            </a:r>
            <a:r>
              <a:rPr lang="zh-CN" altLang="en-US" sz="2400" dirty="0">
                <a:solidFill>
                  <a:srgbClr val="FF0000"/>
                </a:solidFill>
              </a:rPr>
              <a:t>"dd</a:t>
            </a:r>
            <a:r>
              <a:rPr lang="en-US" altLang="zh-CN" sz="2400" dirty="0">
                <a:solidFill>
                  <a:srgbClr val="FF0000"/>
                </a:solidFill>
              </a:rPr>
              <a:t>/</a:t>
            </a:r>
            <a:r>
              <a:rPr lang="zh-CN" altLang="en-US" sz="2400" dirty="0">
                <a:solidFill>
                  <a:srgbClr val="FF0000"/>
                </a:solidFill>
              </a:rPr>
              <a:t>mm</a:t>
            </a:r>
            <a:r>
              <a:rPr lang="en-US" altLang="zh-CN" sz="2400" dirty="0">
                <a:solidFill>
                  <a:srgbClr val="FF0000"/>
                </a:solidFill>
              </a:rPr>
              <a:t>/</a:t>
            </a:r>
            <a:r>
              <a:rPr lang="zh-CN" altLang="en-US" sz="2400" dirty="0">
                <a:solidFill>
                  <a:srgbClr val="FF0000"/>
                </a:solidFill>
              </a:rPr>
              <a:t>yyyy HH:MM</a:t>
            </a:r>
            <a:r>
              <a:rPr lang="en-US" altLang="zh-CN" sz="2400" dirty="0">
                <a:solidFill>
                  <a:srgbClr val="FF0000"/>
                </a:solidFill>
              </a:rPr>
              <a:t>:S</a:t>
            </a:r>
            <a:r>
              <a:rPr lang="zh-CN" altLang="en-US" sz="2400" dirty="0">
                <a:solidFill>
                  <a:srgbClr val="FF0000"/>
                </a:solidFill>
              </a:rPr>
              <a:t>"</a:t>
            </a:r>
            <a:r>
              <a:rPr lang="zh-CN" altLang="en-US" sz="2400" dirty="0"/>
              <a:t> #设置硬件时间</a:t>
            </a:r>
            <a:r>
              <a:rPr lang="en-US" altLang="zh-CN" sz="2400" dirty="0"/>
              <a:t>(</a:t>
            </a:r>
            <a:r>
              <a:rPr lang="zh-CN" altLang="en-US" sz="2400" dirty="0"/>
              <a:t>要具体化</a:t>
            </a:r>
            <a:r>
              <a:rPr lang="en-US" altLang="zh-CN" sz="2400" dirty="0"/>
              <a:t>)</a:t>
            </a:r>
            <a:endParaRPr lang="en-US" altLang="zh-CN" sz="2400" dirty="0"/>
          </a:p>
          <a:p>
            <a:r>
              <a:rPr lang="zh-CN" altLang="en-US" sz="2400" dirty="0"/>
              <a:t>hwclock -s --date "yyyy-mm-dd HH:MM" --localtime #将本地系统时间设为硬件时间</a:t>
            </a:r>
            <a:endParaRPr lang="zh-CN" altLang="en-US" sz="2400" dirty="0"/>
          </a:p>
          <a:p>
            <a:r>
              <a:rPr lang="zh-CN" altLang="en-US" sz="2400" dirty="0"/>
              <a:t>hwclock --systohc --localtime #将本地系统时间同步为硬件时间</a:t>
            </a:r>
            <a:endParaRPr lang="zh-CN" altLang="en-US" sz="2400" dirty="0"/>
          </a:p>
          <a:p>
            <a:r>
              <a:rPr lang="zh-CN" altLang="en-US" sz="2400" dirty="0"/>
              <a:t>hwclock --hctosys	 #将硬件时间同步为系统时间</a:t>
            </a:r>
            <a:endParaRPr lang="zh-CN" altLang="en-US" sz="2400"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1931" y="295402"/>
            <a:ext cx="8153077" cy="864097"/>
          </a:xfrm>
        </p:spPr>
        <p:txBody>
          <a:bodyPr/>
          <a:lstStyle/>
          <a:p>
            <a:r>
              <a:rPr lang="zh-CN" altLang="en-US"/>
              <a:t>4．timedatectl</a:t>
            </a:r>
            <a:endParaRPr lang="zh-CN" altLang="en-US"/>
          </a:p>
        </p:txBody>
      </p:sp>
      <p:sp>
        <p:nvSpPr>
          <p:cNvPr id="3" name="内容占位符 2"/>
          <p:cNvSpPr>
            <a:spLocks noGrp="1"/>
          </p:cNvSpPr>
          <p:nvPr>
            <p:ph idx="1"/>
          </p:nvPr>
        </p:nvSpPr>
        <p:spPr/>
        <p:txBody>
          <a:bodyPr/>
          <a:lstStyle/>
          <a:p>
            <a:r>
              <a:rPr lang="zh-CN" altLang="en-US"/>
              <a:t>1）功能及用法</a:t>
            </a:r>
            <a:endParaRPr lang="zh-CN" altLang="en-US"/>
          </a:p>
          <a:p>
            <a:r>
              <a:rPr lang="zh-CN" altLang="en-US"/>
              <a:t>设置和显示系统时间。用法：</a:t>
            </a:r>
            <a:endParaRPr lang="zh-CN" altLang="en-US"/>
          </a:p>
          <a:p>
            <a:r>
              <a:rPr lang="zh-CN" altLang="en-US"/>
              <a:t>  timedatectl [options] {cmd}</a:t>
            </a:r>
            <a:endParaRPr lang="zh-CN" altLang="en-US"/>
          </a:p>
          <a:p>
            <a:endParaRPr lang="zh-CN" altLang="en-US"/>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1931" y="295402"/>
            <a:ext cx="8153077" cy="864097"/>
          </a:xfrm>
        </p:spPr>
        <p:txBody>
          <a:bodyPr/>
          <a:lstStyle/>
          <a:p>
            <a:r>
              <a:rPr lang="zh-CN" altLang="en-US">
                <a:sym typeface="+mn-ea"/>
              </a:rPr>
              <a:t>2）子功能及选项</a:t>
            </a:r>
            <a:endParaRPr lang="zh-CN" altLang="en-US"/>
          </a:p>
        </p:txBody>
      </p:sp>
      <p:sp>
        <p:nvSpPr>
          <p:cNvPr id="3" name="内容占位符 2"/>
          <p:cNvSpPr>
            <a:spLocks noGrp="1"/>
          </p:cNvSpPr>
          <p:nvPr>
            <p:ph idx="1"/>
          </p:nvPr>
        </p:nvSpPr>
        <p:spPr/>
        <p:txBody>
          <a:bodyPr/>
          <a:lstStyle/>
          <a:p>
            <a:r>
              <a:rPr lang="zh-CN" altLang="en-US" sz="2000" dirty="0"/>
              <a:t>list-timezones：列所有可用时区</a:t>
            </a:r>
            <a:endParaRPr lang="zh-CN" altLang="en-US" sz="2000" dirty="0"/>
          </a:p>
          <a:p>
            <a:r>
              <a:rPr lang="zh-CN" altLang="en-US" sz="2000" dirty="0"/>
              <a:t>status</a:t>
            </a:r>
            <a:r>
              <a:rPr lang="zh-CN" altLang="en-US" sz="2000" dirty="0" smtClean="0"/>
              <a:t>：显示</a:t>
            </a:r>
            <a:r>
              <a:rPr lang="zh-CN" altLang="en-US" sz="2000" dirty="0"/>
              <a:t>当前与时间相关的配置信息</a:t>
            </a:r>
            <a:endParaRPr lang="zh-CN" altLang="en-US" sz="2000" dirty="0"/>
          </a:p>
          <a:p>
            <a:r>
              <a:rPr lang="zh-CN" altLang="en-US" sz="2000" dirty="0"/>
              <a:t>set-time TIME：设置系统和硬件时间，时间格式为“YYYY-MM-DD hh:mm:ss</a:t>
            </a:r>
            <a:r>
              <a:rPr lang="zh-CN" altLang="en-US" sz="2000" dirty="0" smtClean="0"/>
              <a:t>”</a:t>
            </a:r>
            <a:endParaRPr lang="en-US" altLang="zh-CN" sz="2000" dirty="0" smtClean="0"/>
          </a:p>
          <a:p>
            <a:r>
              <a:rPr lang="zh-CN" altLang="en-US" sz="2000" dirty="0" smtClean="0"/>
              <a:t>set</a:t>
            </a:r>
            <a:r>
              <a:rPr lang="zh-CN" altLang="en-US" sz="2000" dirty="0"/>
              <a:t>-timezone TZ：设置时区</a:t>
            </a:r>
            <a:endParaRPr lang="zh-CN" altLang="en-US" sz="2000" dirty="0"/>
          </a:p>
          <a:p>
            <a:r>
              <a:rPr lang="zh-CN" altLang="en-US" sz="2000" dirty="0"/>
              <a:t>set-local-rtc </a:t>
            </a:r>
            <a:r>
              <a:rPr lang="zh-CN" altLang="en-US" sz="2000" dirty="0" smtClean="0"/>
              <a:t>BOOL</a:t>
            </a:r>
            <a:r>
              <a:rPr lang="zh-CN" altLang="en-US" sz="2000" dirty="0"/>
              <a:t>：</a:t>
            </a:r>
            <a:r>
              <a:rPr lang="zh-CN" altLang="en-US" sz="2000" dirty="0" smtClean="0"/>
              <a:t>是否</a:t>
            </a:r>
            <a:r>
              <a:rPr lang="zh-CN" altLang="en-US" sz="2000" dirty="0"/>
              <a:t>使用UTC。</a:t>
            </a:r>
            <a:endParaRPr lang="zh-CN" altLang="en-US" sz="2000" dirty="0"/>
          </a:p>
          <a:p>
            <a:r>
              <a:rPr lang="zh-CN" altLang="en-US" sz="2000" dirty="0"/>
              <a:t>set-ntp BOOL：设置是否启用网络时间。</a:t>
            </a:r>
            <a:endParaRPr lang="zh-CN" altLang="en-US" sz="2000" dirty="0"/>
          </a:p>
          <a:p>
            <a:r>
              <a:rPr lang="zh-CN" altLang="en-US" sz="2000" dirty="0"/>
              <a:t>与set-local-rtc可配合的有选项--adjust-system-clock，使其也同步系统时间。</a:t>
            </a:r>
            <a:endParaRPr lang="zh-CN"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UNIX/Linux</a:t>
            </a:r>
            <a:r>
              <a:rPr lang="zh-CN" altLang="zh-CN" dirty="0"/>
              <a:t>系统的目录结构</a:t>
            </a:r>
            <a:endParaRPr lang="zh-CN" altLang="en-US" dirty="0"/>
          </a:p>
        </p:txBody>
      </p:sp>
      <p:pic>
        <p:nvPicPr>
          <p:cNvPr id="4" name="图片 1"/>
          <p:cNvPicPr>
            <a:picLocks noChangeAspect="1"/>
          </p:cNvPicPr>
          <p:nvPr>
            <p:ph idx="1"/>
            <p:custDataLst>
              <p:tags r:id="rId1"/>
            </p:custDataLst>
          </p:nvPr>
        </p:nvPicPr>
        <p:blipFill>
          <a:blip r:embed="rId2"/>
          <a:stretch>
            <a:fillRect/>
          </a:stretch>
        </p:blipFill>
        <p:spPr>
          <a:xfrm>
            <a:off x="605155" y="1596390"/>
            <a:ext cx="8127365" cy="1598295"/>
          </a:xfrm>
          <a:prstGeom prst="rect">
            <a:avLst/>
          </a:prstGeom>
          <a:noFill/>
          <a:ln>
            <a:noFill/>
          </a:ln>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3）timedatectl示例</a:t>
            </a:r>
            <a:endParaRPr lang="zh-CN" altLang="en-US"/>
          </a:p>
        </p:txBody>
      </p:sp>
      <p:sp>
        <p:nvSpPr>
          <p:cNvPr id="3" name="内容占位符 2"/>
          <p:cNvSpPr>
            <a:spLocks noGrp="1"/>
          </p:cNvSpPr>
          <p:nvPr>
            <p:ph idx="1"/>
          </p:nvPr>
        </p:nvSpPr>
        <p:spPr>
          <a:xfrm>
            <a:off x="526415" y="1275715"/>
            <a:ext cx="8428355" cy="3294380"/>
          </a:xfrm>
        </p:spPr>
        <p:txBody>
          <a:bodyPr/>
          <a:lstStyle/>
          <a:p>
            <a:pPr lvl="1"/>
            <a:r>
              <a:rPr lang="zh-CN" altLang="en-US" sz="2400" dirty="0"/>
              <a:t>#timedatectl status #显示配置</a:t>
            </a:r>
            <a:endParaRPr lang="zh-CN" altLang="en-US" sz="2400" dirty="0"/>
          </a:p>
          <a:p>
            <a:pPr lvl="1"/>
            <a:r>
              <a:rPr lang="zh-CN" altLang="en-US" sz="2400" dirty="0"/>
              <a:t>#timedatectl set-time 12:30:00 #设置时间</a:t>
            </a:r>
            <a:endParaRPr lang="zh-CN" altLang="en-US" sz="2400" dirty="0"/>
          </a:p>
          <a:p>
            <a:pPr lvl="1"/>
            <a:r>
              <a:rPr lang="zh-CN" altLang="en-US" sz="2400" dirty="0"/>
              <a:t>#timedatectl set-time 2017-03-31 #设置日期</a:t>
            </a:r>
            <a:endParaRPr lang="zh-CN" altLang="en-US" sz="2400" dirty="0"/>
          </a:p>
          <a:p>
            <a:pPr lvl="1"/>
            <a:r>
              <a:rPr lang="zh-CN" altLang="en-US" sz="2400" dirty="0"/>
              <a:t>#timedatectl set-time "2017-03-31 12:30:00" #同时设置日期和时间</a:t>
            </a:r>
            <a:endParaRPr lang="zh-CN" altLang="en-US" sz="2400" dirty="0"/>
          </a:p>
          <a:p>
            <a:pPr lvl="1"/>
            <a:r>
              <a:rPr lang="zh-CN" altLang="en-US" sz="2400" dirty="0"/>
              <a:t>#timedatectl list-timezones #显示所有时区</a:t>
            </a:r>
            <a:endParaRPr lang="zh-CN" altLang="en-US" sz="2400" dirty="0"/>
          </a:p>
          <a:p>
            <a:pPr lvl="1"/>
            <a:r>
              <a:rPr lang="zh-CN" altLang="en-US" sz="2400" dirty="0"/>
              <a:t>#timedatectl set-timezone Asia/Shanghai #将时区设为Asia/Shanghai</a:t>
            </a:r>
            <a:endParaRPr lang="zh-CN" altLang="en-US" sz="2400" dirty="0"/>
          </a:p>
          <a:p>
            <a:pPr lvl="1"/>
            <a:r>
              <a:rPr lang="zh-CN" altLang="en-US" sz="2400" dirty="0"/>
              <a:t>#timedatectl set-ntp yes #配置使用网络时间</a:t>
            </a:r>
            <a:endParaRPr lang="zh-CN" altLang="en-US" sz="2400"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5．日历显示命令（cal）</a:t>
            </a:r>
            <a:endParaRPr lang="zh-CN" altLang="en-US"/>
          </a:p>
        </p:txBody>
      </p:sp>
      <p:sp>
        <p:nvSpPr>
          <p:cNvPr id="3" name="内容占位符 2"/>
          <p:cNvSpPr>
            <a:spLocks noGrp="1"/>
          </p:cNvSpPr>
          <p:nvPr>
            <p:ph idx="1"/>
          </p:nvPr>
        </p:nvSpPr>
        <p:spPr/>
        <p:txBody>
          <a:bodyPr/>
          <a:lstStyle/>
          <a:p>
            <a:r>
              <a:rPr lang="zh-CN" altLang="en-US" sz="2400" dirty="0"/>
              <a:t>cal命令用来显示日历。用法：</a:t>
            </a:r>
            <a:endParaRPr lang="zh-CN" altLang="en-US" sz="2400" dirty="0"/>
          </a:p>
          <a:p>
            <a:r>
              <a:rPr lang="zh-CN" altLang="en-US" sz="2400" dirty="0"/>
              <a:t>  cal [-smjy13] [[month] year]</a:t>
            </a:r>
            <a:endParaRPr lang="zh-CN" altLang="en-US" sz="2400" dirty="0"/>
          </a:p>
          <a:p>
            <a:r>
              <a:rPr lang="zh-CN" altLang="en-US" sz="2400" dirty="0"/>
              <a:t>其部分可用选项如下：</a:t>
            </a:r>
            <a:endParaRPr lang="zh-CN" altLang="en-US" sz="2400" dirty="0"/>
          </a:p>
          <a:p>
            <a:pPr lvl="1"/>
            <a:r>
              <a:rPr lang="zh-CN" altLang="en-US" sz="2000" dirty="0"/>
              <a:t>-1</a:t>
            </a:r>
            <a:r>
              <a:rPr lang="en-US" altLang="zh-CN" sz="2000" dirty="0"/>
              <a:t>:</a:t>
            </a:r>
            <a:r>
              <a:rPr lang="zh-CN" altLang="en-US" sz="2000" dirty="0"/>
              <a:t>只显示1个月日历（默认）</a:t>
            </a:r>
            <a:r>
              <a:rPr lang="en-US" altLang="zh-CN" sz="2000" dirty="0"/>
              <a:t>;</a:t>
            </a:r>
            <a:endParaRPr lang="en-US" altLang="zh-CN" sz="2000" dirty="0"/>
          </a:p>
          <a:p>
            <a:pPr lvl="1"/>
            <a:r>
              <a:rPr lang="zh-CN" altLang="en-US" sz="2000" dirty="0"/>
              <a:t>-m</a:t>
            </a:r>
            <a:r>
              <a:rPr lang="en-US" altLang="zh-CN" sz="2000" dirty="0"/>
              <a:t>:</a:t>
            </a:r>
            <a:r>
              <a:rPr lang="zh-CN" altLang="en-US" sz="2000" dirty="0"/>
              <a:t>以星期一为每周的第一天方式显示</a:t>
            </a:r>
            <a:endParaRPr lang="zh-CN" altLang="en-US" sz="2000" dirty="0"/>
          </a:p>
          <a:p>
            <a:pPr lvl="1"/>
            <a:r>
              <a:rPr lang="zh-CN" altLang="en-US" sz="2000" dirty="0"/>
              <a:t>-3</a:t>
            </a:r>
            <a:r>
              <a:rPr lang="en-US" altLang="zh-CN" sz="2000" dirty="0"/>
              <a:t>:</a:t>
            </a:r>
            <a:r>
              <a:rPr lang="zh-CN" altLang="en-US" sz="2000" dirty="0"/>
              <a:t>显示以当前月为中心的3个月日历</a:t>
            </a:r>
            <a:endParaRPr lang="zh-CN" altLang="en-US" sz="2000" dirty="0"/>
          </a:p>
          <a:p>
            <a:pPr lvl="1"/>
            <a:r>
              <a:rPr lang="zh-CN" altLang="en-US" sz="2000" dirty="0"/>
              <a:t>-j</a:t>
            </a:r>
            <a:r>
              <a:rPr lang="en-US" altLang="zh-CN" sz="2000" dirty="0"/>
              <a:t>:</a:t>
            </a:r>
            <a:r>
              <a:rPr lang="zh-CN" altLang="en-US" sz="2000" dirty="0"/>
              <a:t>按儒略历（Julian Calendar）显示日历</a:t>
            </a:r>
            <a:endParaRPr lang="zh-CN" altLang="en-US" sz="2000" dirty="0"/>
          </a:p>
          <a:p>
            <a:pPr lvl="1"/>
            <a:r>
              <a:rPr lang="zh-CN" altLang="en-US" sz="2000" dirty="0"/>
              <a:t>-s</a:t>
            </a:r>
            <a:r>
              <a:rPr lang="en-US" altLang="zh-CN" sz="2000" dirty="0"/>
              <a:t>:</a:t>
            </a:r>
            <a:r>
              <a:rPr lang="zh-CN" altLang="en-US" sz="2000" dirty="0"/>
              <a:t>以星期日为每周的第一天方式显示（默认）</a:t>
            </a:r>
            <a:endParaRPr lang="zh-CN" altLang="en-US" sz="2000" dirty="0"/>
          </a:p>
          <a:p>
            <a:pPr lvl="1"/>
            <a:r>
              <a:rPr lang="zh-CN" altLang="en-US" sz="2000" dirty="0"/>
              <a:t>-y</a:t>
            </a:r>
            <a:r>
              <a:rPr lang="en-US" altLang="zh-CN" sz="2000" dirty="0"/>
              <a:t>:</a:t>
            </a:r>
            <a:r>
              <a:rPr lang="zh-CN" altLang="en-US" sz="2000" dirty="0"/>
              <a:t>显示当年历</a:t>
            </a:r>
            <a:endParaRPr lang="zh-CN" altLang="en-US" sz="2000"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cal示例</a:t>
            </a:r>
            <a:endParaRPr lang="en-US" altLang="zh-CN">
              <a:sym typeface="+mn-ea"/>
            </a:endParaRPr>
          </a:p>
        </p:txBody>
      </p:sp>
      <p:sp>
        <p:nvSpPr>
          <p:cNvPr id="3" name="内容占位符 2"/>
          <p:cNvSpPr>
            <a:spLocks noGrp="1"/>
          </p:cNvSpPr>
          <p:nvPr>
            <p:ph idx="1"/>
          </p:nvPr>
        </p:nvSpPr>
        <p:spPr/>
        <p:txBody>
          <a:bodyPr/>
          <a:lstStyle/>
          <a:p>
            <a:r>
              <a:rPr lang="en-US" altLang="zh-CN" dirty="0" err="1"/>
              <a:t>cal</a:t>
            </a:r>
            <a:r>
              <a:rPr lang="en-US" altLang="zh-CN" dirty="0"/>
              <a:t> 2020   # </a:t>
            </a:r>
            <a:r>
              <a:rPr lang="zh-CN" altLang="en-US" dirty="0"/>
              <a:t>显示公元</a:t>
            </a:r>
            <a:r>
              <a:rPr lang="en-US" altLang="zh-CN" dirty="0"/>
              <a:t>2020</a:t>
            </a:r>
            <a:r>
              <a:rPr lang="zh-CN" altLang="en-US" dirty="0"/>
              <a:t>年日历</a:t>
            </a:r>
            <a:endParaRPr lang="zh-CN" altLang="en-US" dirty="0"/>
          </a:p>
          <a:p>
            <a:r>
              <a:rPr lang="en-US" altLang="zh-CN" dirty="0" err="1"/>
              <a:t>cal</a:t>
            </a:r>
            <a:r>
              <a:rPr lang="en-US" altLang="zh-CN" dirty="0"/>
              <a:t> 18       # </a:t>
            </a:r>
            <a:r>
              <a:rPr lang="zh-CN" altLang="en-US" dirty="0">
                <a:sym typeface="+mn-ea"/>
              </a:rPr>
              <a:t>显示公元</a:t>
            </a:r>
            <a:r>
              <a:rPr lang="en-US" altLang="zh-CN" dirty="0">
                <a:sym typeface="+mn-ea"/>
              </a:rPr>
              <a:t>18</a:t>
            </a:r>
            <a:r>
              <a:rPr lang="zh-CN" altLang="en-US" dirty="0">
                <a:sym typeface="+mn-ea"/>
              </a:rPr>
              <a:t>年日历</a:t>
            </a:r>
            <a:endParaRPr lang="zh-CN" altLang="en-US" dirty="0">
              <a:sym typeface="+mn-ea"/>
            </a:endParaRPr>
          </a:p>
          <a:p>
            <a:r>
              <a:rPr lang="en-US" altLang="zh-CN" dirty="0" err="1"/>
              <a:t>cal</a:t>
            </a:r>
            <a:r>
              <a:rPr lang="en-US" altLang="zh-CN" dirty="0"/>
              <a:t> 4 2020 # </a:t>
            </a:r>
            <a:r>
              <a:rPr lang="zh-CN" altLang="en-US" dirty="0"/>
              <a:t>显示</a:t>
            </a:r>
            <a:r>
              <a:rPr lang="en-US" altLang="zh-CN" dirty="0"/>
              <a:t>2020</a:t>
            </a:r>
            <a:r>
              <a:rPr lang="zh-CN" altLang="en-US" dirty="0"/>
              <a:t>年</a:t>
            </a:r>
            <a:r>
              <a:rPr lang="en-US" altLang="zh-CN" dirty="0"/>
              <a:t>4</a:t>
            </a:r>
            <a:r>
              <a:rPr lang="zh-CN" altLang="en-US" dirty="0"/>
              <a:t>月分日历</a:t>
            </a:r>
            <a:endParaRPr lang="zh-CN" altLang="en-US"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6．日期时间管理图形界面</a:t>
            </a:r>
            <a:endParaRPr lang="zh-CN" altLang="en-US"/>
          </a:p>
        </p:txBody>
      </p:sp>
      <p:sp>
        <p:nvSpPr>
          <p:cNvPr id="3" name="内容占位符 2"/>
          <p:cNvSpPr>
            <a:spLocks noGrp="1"/>
          </p:cNvSpPr>
          <p:nvPr>
            <p:ph idx="1"/>
          </p:nvPr>
        </p:nvSpPr>
        <p:spPr/>
        <p:txBody>
          <a:bodyPr/>
          <a:lstStyle/>
          <a:p>
            <a:r>
              <a:rPr lang="zh-CN" altLang="en-US" sz="2400" dirty="0"/>
              <a:t>对于桌面或工作站系统，可以通过“设置中心（Settings）”，或</a:t>
            </a:r>
            <a:endParaRPr lang="zh-CN" altLang="en-US" sz="2400" dirty="0"/>
          </a:p>
          <a:p>
            <a:r>
              <a:rPr lang="zh-CN" altLang="en-US" sz="2400" dirty="0"/>
              <a:t>在CLI界面下执行gnome-control-center后选择“Date &amp; Time”进入Date和Time管理界面。</a:t>
            </a:r>
            <a:endParaRPr lang="en-US" altLang="zh-CN" sz="2400" dirty="0"/>
          </a:p>
          <a:p>
            <a:endParaRPr lang="zh-CN" altLang="en-US" sz="2400" dirty="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3.3.6  软件包管理</a:t>
            </a:r>
            <a:endParaRPr dirty="0" smtClean="0"/>
          </a:p>
        </p:txBody>
      </p:sp>
      <p:sp>
        <p:nvSpPr>
          <p:cNvPr id="3" name="内容占位符 2"/>
          <p:cNvSpPr>
            <a:spLocks noGrp="1"/>
          </p:cNvSpPr>
          <p:nvPr>
            <p:ph idx="1"/>
          </p:nvPr>
        </p:nvSpPr>
        <p:spPr/>
        <p:txBody>
          <a:bodyPr/>
          <a:lstStyle/>
          <a:p>
            <a:r>
              <a:rPr dirty="0" smtClean="0"/>
              <a:t>1．红帽系统</a:t>
            </a:r>
            <a:endParaRPr dirty="0" smtClean="0"/>
          </a:p>
          <a:p>
            <a:r>
              <a:rPr lang="en-US" altLang="zh-CN" dirty="0" smtClean="0"/>
              <a:t>2．ubuntu/</a:t>
            </a:r>
            <a:r>
              <a:rPr lang="en-US" altLang="zh-CN" dirty="0" smtClean="0">
                <a:sym typeface="+mn-ea"/>
              </a:rPr>
              <a:t>Debian</a:t>
            </a:r>
            <a:endParaRPr lang="en-US" altLang="zh-CN" dirty="0" smtClean="0">
              <a:sym typeface="+mn-ea"/>
            </a:endParaRPr>
          </a:p>
          <a:p>
            <a:endParaRPr lang="zh-CN" altLang="en-US" dirty="0" smtClean="0"/>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红</a:t>
            </a:r>
            <a:r>
              <a:rPr lang="zh-CN" altLang="en-US" dirty="0" smtClean="0"/>
              <a:t>帽</a:t>
            </a:r>
            <a:endParaRPr lang="zh-CN" altLang="en-US" dirty="0"/>
          </a:p>
        </p:txBody>
      </p:sp>
      <p:sp>
        <p:nvSpPr>
          <p:cNvPr id="3" name="内容占位符 2"/>
          <p:cNvSpPr>
            <a:spLocks noGrp="1"/>
          </p:cNvSpPr>
          <p:nvPr>
            <p:ph idx="1"/>
          </p:nvPr>
        </p:nvSpPr>
        <p:spPr>
          <a:xfrm>
            <a:off x="924560" y="1383665"/>
            <a:ext cx="8030210" cy="3294380"/>
          </a:xfrm>
        </p:spPr>
        <p:txBody>
          <a:bodyPr/>
          <a:lstStyle/>
          <a:p>
            <a:r>
              <a:rPr lang="zh-CN" altLang="zh-CN" sz="2400" dirty="0"/>
              <a:t>1）概述</a:t>
            </a:r>
            <a:endParaRPr lang="zh-CN" altLang="zh-CN" sz="2400" dirty="0"/>
          </a:p>
          <a:p>
            <a:r>
              <a:rPr lang="zh-CN" altLang="en-US" sz="2400" dirty="0"/>
              <a:t>（1）红帽软件包的分类</a:t>
            </a:r>
            <a:endParaRPr lang="zh-CN" altLang="en-US" sz="2400" dirty="0"/>
          </a:p>
          <a:p>
            <a:r>
              <a:rPr lang="zh-CN" altLang="en-US" sz="2400" dirty="0"/>
              <a:t>rpm软件包主要有两大类：可执行的二进制包；源程序和用于生成二进制可执行程序的源代码包。</a:t>
            </a:r>
            <a:endParaRPr lang="zh-CN" altLang="en-US" sz="2400" dirty="0"/>
          </a:p>
          <a:p>
            <a:r>
              <a:rPr lang="zh-CN" altLang="en-US" sz="2400" dirty="0"/>
              <a:t>（2）软件包的获取</a:t>
            </a:r>
            <a:endParaRPr lang="zh-CN" altLang="en-US" sz="2400" dirty="0"/>
          </a:p>
          <a:p>
            <a:r>
              <a:rPr lang="zh-CN" altLang="en-US" sz="2400" dirty="0"/>
              <a:t>发行套件的cd/dvd上；Linux发行商站点或资源库；http://rpm.pbone.net；http://mirrors.huaweicloud.com；http://mirrors.aliyun.com</a:t>
            </a:r>
            <a:endParaRPr lang="zh-CN" altLang="en-US" sz="2400" dirty="0"/>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红</a:t>
            </a:r>
            <a:r>
              <a:rPr lang="zh-CN" altLang="en-US" dirty="0" smtClean="0"/>
              <a:t>帽</a:t>
            </a:r>
            <a:endParaRPr lang="zh-CN" altLang="en-US" dirty="0"/>
          </a:p>
        </p:txBody>
      </p:sp>
      <p:sp>
        <p:nvSpPr>
          <p:cNvPr id="3" name="内容占位符 2"/>
          <p:cNvSpPr>
            <a:spLocks noGrp="1"/>
          </p:cNvSpPr>
          <p:nvPr>
            <p:ph idx="1"/>
          </p:nvPr>
        </p:nvSpPr>
        <p:spPr/>
        <p:txBody>
          <a:bodyPr/>
          <a:lstStyle/>
          <a:p>
            <a:r>
              <a:rPr lang="zh-CN" altLang="zh-CN" sz="2400" dirty="0"/>
              <a:t>（3）rpm包的文件名格式</a:t>
            </a:r>
            <a:endParaRPr lang="zh-CN" altLang="zh-CN" sz="2400" dirty="0"/>
          </a:p>
          <a:p>
            <a:r>
              <a:rPr lang="zh-CN" altLang="zh-CN" sz="2400" dirty="0"/>
              <a:t> </a:t>
            </a:r>
            <a:r>
              <a:rPr lang="en-US" altLang="zh-CN" sz="2400" dirty="0"/>
              <a:t>	</a:t>
            </a:r>
            <a:r>
              <a:rPr lang="zh-CN" altLang="zh-CN" sz="2400" dirty="0"/>
              <a:t>pkgname-version.type.rpm</a:t>
            </a:r>
            <a:endParaRPr lang="zh-CN" altLang="zh-CN" sz="2400" dirty="0"/>
          </a:p>
          <a:p>
            <a:r>
              <a:rPr lang="zh-CN" altLang="zh-CN" sz="2400" dirty="0"/>
              <a:t>以bash包bash-3.3.4.19-7.el8.x86_64为例：</a:t>
            </a:r>
            <a:endParaRPr lang="zh-CN" altLang="zh-CN" sz="2400" dirty="0"/>
          </a:p>
          <a:p>
            <a:r>
              <a:rPr lang="zh-CN" altLang="zh-CN" sz="2400" dirty="0"/>
              <a:t>①pkgnam软件包名，bash。</a:t>
            </a:r>
            <a:endParaRPr lang="zh-CN" altLang="zh-CN" sz="2400" dirty="0"/>
          </a:p>
          <a:p>
            <a:r>
              <a:rPr lang="zh-CN" altLang="zh-CN" sz="2400" dirty="0"/>
              <a:t>②version：版本号，3.3.4.19-7.el8。</a:t>
            </a:r>
            <a:endParaRPr lang="zh-CN" altLang="zh-CN" sz="2400" dirty="0"/>
          </a:p>
          <a:p>
            <a:r>
              <a:rPr lang="zh-CN" altLang="zh-CN" sz="2400" dirty="0"/>
              <a:t>③type：x86_64。可能类型有alpha、i[3456]86、x86_64、amd64、sparc（sparc平台）、src（源代码）和noarch（通用，不分平台）。</a:t>
            </a:r>
            <a:endParaRPr lang="zh-CN" altLang="zh-CN" sz="2400" dirty="0"/>
          </a:p>
          <a:p>
            <a:r>
              <a:rPr lang="zh-CN" altLang="zh-CN" sz="2400" dirty="0"/>
              <a:t>④rpm：扩展名。</a:t>
            </a:r>
            <a:endParaRPr lang="zh-CN" altLang="zh-CN" sz="2400" dirty="0"/>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2）rpm命令介绍</a:t>
            </a:r>
            <a:endParaRPr dirty="0" smtClean="0"/>
          </a:p>
        </p:txBody>
      </p:sp>
      <p:sp>
        <p:nvSpPr>
          <p:cNvPr id="3" name="内容占位符 2"/>
          <p:cNvSpPr>
            <a:spLocks noGrp="1"/>
          </p:cNvSpPr>
          <p:nvPr>
            <p:ph idx="1"/>
          </p:nvPr>
        </p:nvSpPr>
        <p:spPr/>
        <p:txBody>
          <a:bodyPr/>
          <a:lstStyle/>
          <a:p>
            <a:pPr fontAlgn="ctr"/>
            <a:r>
              <a:rPr lang="en-US" altLang="zh-CN" sz="2400" dirty="0"/>
              <a:t>rpm</a:t>
            </a:r>
            <a:r>
              <a:rPr lang="zh-CN" altLang="zh-CN" sz="2400" dirty="0"/>
              <a:t>命令的参数较多，常用方法如下。</a:t>
            </a:r>
            <a:endParaRPr lang="zh-CN" altLang="zh-CN" sz="2400" dirty="0"/>
          </a:p>
          <a:p>
            <a:pPr fontAlgn="ctr"/>
            <a:r>
              <a:rPr lang="zh-CN" altLang="zh-CN" sz="2400" dirty="0"/>
              <a:t>（</a:t>
            </a:r>
            <a:r>
              <a:rPr lang="en-US" altLang="zh-CN" sz="2400" dirty="0"/>
              <a:t>1</a:t>
            </a:r>
            <a:r>
              <a:rPr lang="zh-CN" altLang="zh-CN" sz="2400" dirty="0"/>
              <a:t>）</a:t>
            </a:r>
            <a:r>
              <a:rPr lang="en-US" altLang="zh-CN" sz="2400" dirty="0"/>
              <a:t>rpm {-</a:t>
            </a:r>
            <a:r>
              <a:rPr lang="en-US" altLang="zh-CN" sz="2400" dirty="0" smtClean="0"/>
              <a:t>q} </a:t>
            </a:r>
            <a:r>
              <a:rPr lang="en-US" altLang="zh-CN" sz="2400" dirty="0"/>
              <a:t>[options]	 [packages]	</a:t>
            </a:r>
            <a:r>
              <a:rPr lang="en-US" altLang="zh-CN" sz="2400" dirty="0" smtClean="0"/>
              <a:t>#</a:t>
            </a:r>
            <a:r>
              <a:rPr lang="zh-CN" altLang="zh-CN" sz="2400" dirty="0"/>
              <a:t>查询</a:t>
            </a:r>
            <a:endParaRPr lang="zh-CN" altLang="zh-CN" sz="2400" dirty="0"/>
          </a:p>
          <a:p>
            <a:pPr fontAlgn="ctr"/>
            <a:r>
              <a:rPr lang="zh-CN" altLang="zh-CN" sz="2400" dirty="0"/>
              <a:t>（</a:t>
            </a:r>
            <a:r>
              <a:rPr lang="en-US" altLang="zh-CN" sz="2400" dirty="0"/>
              <a:t>2</a:t>
            </a:r>
            <a:r>
              <a:rPr lang="zh-CN" altLang="zh-CN" sz="2400" dirty="0"/>
              <a:t>）</a:t>
            </a:r>
            <a:r>
              <a:rPr lang="en-US" altLang="zh-CN" sz="2400" dirty="0"/>
              <a:t>rpm {-</a:t>
            </a:r>
            <a:r>
              <a:rPr lang="en-US" altLang="zh-CN" sz="2400" dirty="0" smtClean="0"/>
              <a:t>i</a:t>
            </a:r>
            <a:r>
              <a:rPr lang="en-US" altLang="zh-CN" sz="2400" smtClean="0"/>
              <a:t>} </a:t>
            </a:r>
            <a:r>
              <a:rPr lang="en-US" altLang="zh-CN" sz="2400" smtClean="0"/>
              <a:t> [</a:t>
            </a:r>
            <a:r>
              <a:rPr lang="en-US" altLang="zh-CN" sz="2400" dirty="0"/>
              <a:t>options] </a:t>
            </a:r>
            <a:r>
              <a:rPr lang="en-US" altLang="zh-CN" sz="2400" dirty="0" smtClean="0"/>
              <a:t>packages</a:t>
            </a:r>
            <a:r>
              <a:rPr lang="en-US" altLang="zh-CN" sz="2400" dirty="0"/>
              <a:t>	#</a:t>
            </a:r>
            <a:r>
              <a:rPr lang="zh-CN" altLang="zh-CN" sz="2400" dirty="0"/>
              <a:t>安装</a:t>
            </a:r>
            <a:endParaRPr lang="zh-CN" altLang="zh-CN" sz="2400" dirty="0"/>
          </a:p>
          <a:p>
            <a:pPr fontAlgn="ctr"/>
            <a:r>
              <a:rPr lang="zh-CN" altLang="zh-CN" sz="2400" dirty="0"/>
              <a:t>（</a:t>
            </a:r>
            <a:r>
              <a:rPr lang="en-US" altLang="zh-CN" sz="2400" dirty="0"/>
              <a:t>3</a:t>
            </a:r>
            <a:r>
              <a:rPr lang="zh-CN" altLang="zh-CN" sz="2400" dirty="0"/>
              <a:t>）</a:t>
            </a:r>
            <a:r>
              <a:rPr lang="en-US" altLang="zh-CN" sz="2400" dirty="0"/>
              <a:t>rpm {-</a:t>
            </a:r>
            <a:r>
              <a:rPr lang="en-US" altLang="zh-CN" sz="2400" dirty="0" smtClean="0"/>
              <a:t>e} </a:t>
            </a:r>
            <a:r>
              <a:rPr lang="en-US" altLang="zh-CN" sz="2400" dirty="0"/>
              <a:t>[options] packages	</a:t>
            </a:r>
            <a:r>
              <a:rPr lang="en-US" altLang="zh-CN" sz="2400" dirty="0" smtClean="0"/>
              <a:t>#</a:t>
            </a:r>
            <a:r>
              <a:rPr lang="zh-CN" altLang="zh-CN" sz="2400" dirty="0"/>
              <a:t>删除</a:t>
            </a:r>
            <a:endParaRPr lang="zh-CN" altLang="zh-CN" sz="2400" dirty="0"/>
          </a:p>
          <a:p>
            <a:pPr fontAlgn="ctr"/>
            <a:r>
              <a:rPr lang="zh-CN" altLang="zh-CN" sz="2400" dirty="0"/>
              <a:t>（</a:t>
            </a:r>
            <a:r>
              <a:rPr lang="en-US" altLang="zh-CN" sz="2400" dirty="0"/>
              <a:t>4</a:t>
            </a:r>
            <a:r>
              <a:rPr lang="zh-CN" altLang="zh-CN" sz="2400" dirty="0"/>
              <a:t>）</a:t>
            </a:r>
            <a:r>
              <a:rPr lang="en-US" altLang="zh-CN" sz="2400" dirty="0"/>
              <a:t>rpm {-</a:t>
            </a:r>
            <a:r>
              <a:rPr lang="en-US" altLang="zh-CN" sz="2400" dirty="0" smtClean="0"/>
              <a:t>U} </a:t>
            </a:r>
            <a:r>
              <a:rPr lang="en-US" altLang="zh-CN" sz="2400" dirty="0"/>
              <a:t>[options] packages	#</a:t>
            </a:r>
            <a:r>
              <a:rPr lang="zh-CN" altLang="zh-CN" sz="2400" dirty="0" smtClean="0"/>
              <a:t>升级</a:t>
            </a:r>
            <a:endParaRPr lang="zh-CN" altLang="zh-CN" sz="2400" dirty="0"/>
          </a:p>
          <a:p>
            <a:pPr fontAlgn="ctr"/>
            <a:r>
              <a:rPr lang="zh-CN" altLang="zh-CN" sz="2400" dirty="0"/>
              <a:t>（</a:t>
            </a:r>
            <a:r>
              <a:rPr lang="en-US" altLang="zh-CN" sz="2400" dirty="0"/>
              <a:t>5</a:t>
            </a:r>
            <a:r>
              <a:rPr lang="zh-CN" altLang="zh-CN" sz="2400" dirty="0"/>
              <a:t>）</a:t>
            </a:r>
            <a:r>
              <a:rPr lang="en-US" altLang="zh-CN" sz="2400" dirty="0"/>
              <a:t>rpm {-F</a:t>
            </a:r>
            <a:r>
              <a:rPr lang="en-US" altLang="zh-CN" sz="2400" dirty="0" smtClean="0"/>
              <a:t>} </a:t>
            </a:r>
            <a:r>
              <a:rPr lang="en-US" altLang="zh-CN" sz="2400" dirty="0"/>
              <a:t>[options] </a:t>
            </a:r>
            <a:r>
              <a:rPr lang="en-US" altLang="zh-CN" sz="2400" dirty="0" smtClean="0"/>
              <a:t>packages 	#</a:t>
            </a:r>
            <a:r>
              <a:rPr lang="zh-CN" altLang="zh-CN" sz="2400" dirty="0"/>
              <a:t>重新安装</a:t>
            </a:r>
            <a:endParaRPr lang="zh-CN" altLang="zh-CN" sz="2400" dirty="0"/>
          </a:p>
          <a:p>
            <a:pPr fontAlgn="ctr"/>
            <a:r>
              <a:rPr lang="zh-CN" altLang="zh-CN" sz="2400" dirty="0"/>
              <a:t>（</a:t>
            </a:r>
            <a:r>
              <a:rPr lang="en-US" altLang="zh-CN" sz="2400" dirty="0"/>
              <a:t>6</a:t>
            </a:r>
            <a:r>
              <a:rPr lang="zh-CN" altLang="zh-CN" sz="2400" dirty="0"/>
              <a:t>）</a:t>
            </a:r>
            <a:r>
              <a:rPr lang="en-US" altLang="zh-CN" sz="2400" dirty="0"/>
              <a:t>rpm {-</a:t>
            </a:r>
            <a:r>
              <a:rPr lang="en-US" altLang="zh-CN" sz="2400" dirty="0" smtClean="0"/>
              <a:t>V} </a:t>
            </a:r>
            <a:r>
              <a:rPr lang="en-US" altLang="zh-CN" sz="2400" dirty="0"/>
              <a:t>[options]	 </a:t>
            </a:r>
            <a:r>
              <a:rPr lang="en-US" altLang="zh-CN" sz="2400" dirty="0" smtClean="0"/>
              <a:t>[</a:t>
            </a:r>
            <a:r>
              <a:rPr lang="en-US" altLang="zh-CN" sz="2400" dirty="0" err="1" smtClean="0"/>
              <a:t>objs</a:t>
            </a:r>
            <a:r>
              <a:rPr lang="en-US" altLang="zh-CN" sz="2400" dirty="0" smtClean="0"/>
              <a:t>] </a:t>
            </a:r>
            <a:r>
              <a:rPr lang="en-US" altLang="zh-CN" sz="2400" dirty="0"/>
              <a:t>	</a:t>
            </a:r>
            <a:r>
              <a:rPr lang="en-US" altLang="zh-CN" sz="2400" dirty="0" smtClean="0"/>
              <a:t>#</a:t>
            </a:r>
            <a:r>
              <a:rPr lang="zh-CN" altLang="zh-CN" sz="2400" dirty="0" smtClean="0"/>
              <a:t>校验</a:t>
            </a:r>
            <a:endParaRPr lang="zh-CN" altLang="zh-CN" sz="2400" dirty="0"/>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a:t>
            </a:r>
            <a:r>
              <a:rPr lang="zh-CN" altLang="zh-CN" dirty="0"/>
              <a:t>应用</a:t>
            </a:r>
            <a:r>
              <a:rPr lang="zh-CN" altLang="zh-CN" dirty="0" smtClean="0"/>
              <a:t>举例</a:t>
            </a:r>
            <a:r>
              <a:rPr lang="zh-CN" altLang="en-US" dirty="0" smtClean="0"/>
              <a:t>（查询）</a:t>
            </a:r>
            <a:endParaRPr lang="zh-CN" altLang="en-US" dirty="0"/>
          </a:p>
        </p:txBody>
      </p:sp>
      <p:sp>
        <p:nvSpPr>
          <p:cNvPr id="3" name="内容占位符 2"/>
          <p:cNvSpPr>
            <a:spLocks noGrp="1"/>
          </p:cNvSpPr>
          <p:nvPr>
            <p:ph idx="1"/>
          </p:nvPr>
        </p:nvSpPr>
        <p:spPr/>
        <p:txBody>
          <a:bodyPr/>
          <a:lstStyle/>
          <a:p>
            <a:r>
              <a:rPr altLang="zh-CN" sz="2000"/>
              <a:t>rpm -qa [pkgname-pattern] 	#查询所有已安装的包或指定包</a:t>
            </a:r>
            <a:endParaRPr altLang="zh-CN" sz="2000"/>
          </a:p>
          <a:p>
            <a:r>
              <a:rPr altLang="zh-CN" sz="2000"/>
              <a:t>rpm -q pkgnames 		#查询指定包</a:t>
            </a:r>
            <a:endParaRPr altLang="zh-CN" sz="2000"/>
          </a:p>
          <a:p>
            <a:r>
              <a:rPr altLang="zh-CN" sz="2000"/>
              <a:t>rpm -qi pkgnames 		#查询已安装包的详细信息</a:t>
            </a:r>
            <a:endParaRPr altLang="zh-CN" sz="2000"/>
          </a:p>
          <a:p>
            <a:r>
              <a:rPr altLang="zh-CN" sz="2000"/>
              <a:t>rpm -ql pkgnames 		#查询已安装包中的内容</a:t>
            </a:r>
            <a:endParaRPr altLang="zh-CN" sz="2000"/>
          </a:p>
          <a:p>
            <a:r>
              <a:rPr altLang="zh-CN" sz="2000"/>
              <a:t>rpm -qf filenames 		#查询指定文件的归属包</a:t>
            </a:r>
            <a:endParaRPr altLang="zh-CN" sz="2000"/>
          </a:p>
          <a:p>
            <a:r>
              <a:rPr altLang="zh-CN" sz="2000"/>
              <a:t>rpm -q -provides pkgnames 	#查询软件包功能信息</a:t>
            </a:r>
            <a:endParaRPr altLang="zh-CN" sz="2000"/>
          </a:p>
          <a:p>
            <a:r>
              <a:rPr altLang="zh-CN" sz="2000"/>
              <a:t>rpm -qR pkgnames 		#查询包的最低依赖要求</a:t>
            </a:r>
            <a:endParaRPr altLang="zh-CN" sz="2000"/>
          </a:p>
          <a:p>
            <a:r>
              <a:rPr altLang="zh-CN" sz="2000"/>
              <a:t>rpm -qp rpmfile 		#查询rpm包文件中的内容</a:t>
            </a:r>
            <a:endParaRPr altLang="zh-CN" sz="2000"/>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a:t>
            </a:r>
            <a:r>
              <a:rPr lang="zh-CN" altLang="zh-CN" dirty="0"/>
              <a:t>应用举例</a:t>
            </a:r>
            <a:r>
              <a:rPr lang="zh-CN" altLang="en-US" dirty="0"/>
              <a:t>（</a:t>
            </a:r>
            <a:r>
              <a:rPr lang="zh-CN" altLang="en-US" dirty="0" smtClean="0"/>
              <a:t>查询</a:t>
            </a:r>
            <a:r>
              <a:rPr lang="zh-CN" altLang="zh-CN" dirty="0" smtClean="0"/>
              <a:t>示例</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sz="2800" dirty="0"/>
              <a:t> </a:t>
            </a:r>
            <a:r>
              <a:rPr lang="en-US" altLang="zh-CN" sz="2800" dirty="0" smtClean="0"/>
              <a:t>#</a:t>
            </a:r>
            <a:r>
              <a:rPr lang="en-US" altLang="zh-CN" sz="2800" dirty="0"/>
              <a:t>rpm -q </a:t>
            </a:r>
            <a:r>
              <a:rPr lang="en-US" altLang="zh-CN" sz="2800" dirty="0" err="1"/>
              <a:t>dhcp</a:t>
            </a:r>
            <a:r>
              <a:rPr lang="en-US" altLang="zh-CN" sz="2800" dirty="0"/>
              <a:t>	</a:t>
            </a:r>
            <a:r>
              <a:rPr lang="en-US" altLang="zh-CN" sz="2800" dirty="0" smtClean="0"/>
              <a:t>	#</a:t>
            </a:r>
            <a:r>
              <a:rPr lang="zh-CN" altLang="zh-CN" sz="2800" dirty="0"/>
              <a:t>查询是否安装</a:t>
            </a:r>
            <a:r>
              <a:rPr lang="zh-CN" altLang="zh-CN" sz="2800" dirty="0" smtClean="0"/>
              <a:t>了</a:t>
            </a:r>
            <a:r>
              <a:rPr lang="en-US" altLang="zh-CN" sz="2800" dirty="0" err="1" smtClean="0"/>
              <a:t>dhcp</a:t>
            </a:r>
            <a:endParaRPr lang="zh-CN" altLang="zh-CN" sz="2800" dirty="0"/>
          </a:p>
          <a:p>
            <a:r>
              <a:rPr lang="en-US" altLang="zh-CN" sz="2800" dirty="0"/>
              <a:t>#rpm -</a:t>
            </a:r>
            <a:r>
              <a:rPr lang="en-US" altLang="zh-CN" sz="2800" dirty="0" err="1"/>
              <a:t>qa</a:t>
            </a:r>
            <a:r>
              <a:rPr lang="en-US" altLang="zh-CN" sz="2800" dirty="0"/>
              <a:t> | </a:t>
            </a:r>
            <a:r>
              <a:rPr lang="en-US" altLang="zh-CN" sz="2800" dirty="0" err="1"/>
              <a:t>grep</a:t>
            </a:r>
            <a:r>
              <a:rPr lang="en-US" altLang="zh-CN" sz="2800" dirty="0"/>
              <a:t> </a:t>
            </a:r>
            <a:r>
              <a:rPr lang="en-US" altLang="zh-CN" sz="2800" dirty="0" err="1" smtClean="0"/>
              <a:t>sysstat</a:t>
            </a:r>
            <a:r>
              <a:rPr lang="en-US" altLang="zh-CN" sz="2800" dirty="0" smtClean="0"/>
              <a:t> #</a:t>
            </a:r>
            <a:r>
              <a:rPr lang="zh-CN" altLang="zh-CN" sz="2800" dirty="0" smtClean="0"/>
              <a:t>是否</a:t>
            </a:r>
            <a:r>
              <a:rPr lang="zh-CN" altLang="zh-CN" sz="2800" dirty="0"/>
              <a:t>安装</a:t>
            </a:r>
            <a:r>
              <a:rPr lang="zh-CN" altLang="zh-CN" sz="2800" dirty="0" smtClean="0"/>
              <a:t>了</a:t>
            </a:r>
            <a:r>
              <a:rPr lang="en-US" altLang="zh-CN" sz="2800" dirty="0" err="1" smtClean="0"/>
              <a:t>sysstat</a:t>
            </a:r>
            <a:endParaRPr lang="zh-CN" altLang="zh-CN" sz="2800" dirty="0"/>
          </a:p>
          <a:p>
            <a:r>
              <a:rPr lang="en-US" altLang="zh-CN" sz="2800" dirty="0"/>
              <a:t>#rpm -qi </a:t>
            </a:r>
            <a:r>
              <a:rPr lang="en-US" altLang="zh-CN" sz="2800" dirty="0" err="1"/>
              <a:t>dhcp</a:t>
            </a:r>
            <a:r>
              <a:rPr lang="en-US" altLang="zh-CN" sz="2800" dirty="0"/>
              <a:t>	</a:t>
            </a:r>
            <a:r>
              <a:rPr lang="en-US" altLang="zh-CN" sz="2800" dirty="0" smtClean="0"/>
              <a:t>	#</a:t>
            </a:r>
            <a:r>
              <a:rPr lang="zh-CN" altLang="zh-CN" sz="2800" dirty="0" smtClean="0"/>
              <a:t>查询</a:t>
            </a:r>
            <a:r>
              <a:rPr lang="en-US" altLang="zh-CN" sz="2800" dirty="0" err="1" smtClean="0"/>
              <a:t>dhcp</a:t>
            </a:r>
            <a:r>
              <a:rPr lang="zh-CN" altLang="zh-CN" sz="2800" dirty="0" smtClean="0"/>
              <a:t>详细信息</a:t>
            </a:r>
            <a:endParaRPr lang="zh-CN" altLang="zh-CN" sz="2800" dirty="0"/>
          </a:p>
          <a:p>
            <a:r>
              <a:rPr lang="en-US" altLang="zh-CN" sz="2800" dirty="0"/>
              <a:t>#rpm -</a:t>
            </a:r>
            <a:r>
              <a:rPr lang="en-US" altLang="zh-CN" sz="2800" dirty="0" err="1"/>
              <a:t>ql</a:t>
            </a:r>
            <a:r>
              <a:rPr lang="en-US" altLang="zh-CN" sz="2800" dirty="0"/>
              <a:t> </a:t>
            </a:r>
            <a:r>
              <a:rPr lang="en-US" altLang="zh-CN" sz="2800" dirty="0" err="1"/>
              <a:t>dhcp</a:t>
            </a:r>
            <a:r>
              <a:rPr lang="en-US" altLang="zh-CN" sz="2800" dirty="0"/>
              <a:t>	</a:t>
            </a:r>
            <a:r>
              <a:rPr lang="en-US" altLang="zh-CN" sz="2800" dirty="0" smtClean="0"/>
              <a:t>	#</a:t>
            </a:r>
            <a:r>
              <a:rPr lang="zh-CN" altLang="zh-CN" sz="2800" dirty="0"/>
              <a:t>查询</a:t>
            </a:r>
            <a:r>
              <a:rPr lang="en-US" altLang="zh-CN" sz="2800" dirty="0" err="1" smtClean="0"/>
              <a:t>dhcp</a:t>
            </a:r>
            <a:r>
              <a:rPr lang="zh-CN" altLang="zh-CN" sz="2800" dirty="0" smtClean="0"/>
              <a:t>包</a:t>
            </a:r>
            <a:r>
              <a:rPr lang="zh-CN" altLang="zh-CN" sz="2800" dirty="0"/>
              <a:t>的内容</a:t>
            </a:r>
            <a:endParaRPr lang="zh-CN" altLang="zh-CN" sz="2800" dirty="0"/>
          </a:p>
          <a:p>
            <a:r>
              <a:rPr lang="en-US" altLang="zh-CN" sz="2800" dirty="0"/>
              <a:t>#rpm -</a:t>
            </a:r>
            <a:r>
              <a:rPr lang="en-US" altLang="zh-CN" sz="2800" dirty="0" err="1"/>
              <a:t>qf</a:t>
            </a:r>
            <a:r>
              <a:rPr lang="en-US" altLang="zh-CN" sz="2800" dirty="0"/>
              <a:t> `which bash</a:t>
            </a:r>
            <a:r>
              <a:rPr lang="en-US" altLang="zh-CN" sz="2800" dirty="0" smtClean="0"/>
              <a:t>` #</a:t>
            </a:r>
            <a:r>
              <a:rPr lang="zh-CN" altLang="zh-CN" sz="2800" dirty="0"/>
              <a:t>查询</a:t>
            </a:r>
            <a:r>
              <a:rPr lang="en-US" altLang="zh-CN" sz="2800" dirty="0" smtClean="0"/>
              <a:t>bash</a:t>
            </a:r>
            <a:r>
              <a:rPr lang="zh-CN" altLang="zh-CN" sz="2800" dirty="0" smtClean="0"/>
              <a:t>的</a:t>
            </a:r>
            <a:r>
              <a:rPr lang="zh-CN" altLang="zh-CN" sz="2800" dirty="0"/>
              <a:t>归属</a:t>
            </a:r>
            <a:r>
              <a:rPr lang="zh-CN" altLang="zh-CN" sz="2800" dirty="0" smtClean="0"/>
              <a:t>包</a:t>
            </a:r>
            <a:endParaRPr lang="zh-CN" alt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7" y="303498"/>
            <a:ext cx="8513117" cy="864097"/>
          </a:xfrm>
        </p:spPr>
        <p:txBody>
          <a:bodyPr/>
          <a:lstStyle/>
          <a:p>
            <a:r>
              <a:rPr lang="en-US" altLang="zh-CN" dirty="0"/>
              <a:t>2</a:t>
            </a:r>
            <a:r>
              <a:rPr lang="zh-CN" altLang="zh-CN" dirty="0"/>
              <a:t>．工作目录、用户主目录与路径</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）工作</a:t>
            </a:r>
            <a:r>
              <a:rPr lang="zh-CN" altLang="zh-CN" dirty="0" smtClean="0"/>
              <a:t>目录</a:t>
            </a:r>
            <a:endParaRPr lang="zh-CN" altLang="zh-CN" dirty="0"/>
          </a:p>
          <a:p>
            <a:r>
              <a:rPr altLang="zh-CN" dirty="0"/>
              <a:t>自从用户登录到系统中后，每时每刻都</a:t>
            </a:r>
            <a:r>
              <a:rPr lang="en-US" dirty="0"/>
              <a:t>“</a:t>
            </a:r>
            <a:r>
              <a:rPr altLang="zh-CN" dirty="0"/>
              <a:t>处在</a:t>
            </a:r>
            <a:r>
              <a:rPr lang="en-US" dirty="0"/>
              <a:t>”</a:t>
            </a:r>
            <a:r>
              <a:rPr altLang="zh-CN" dirty="0"/>
              <a:t>某个目录之中，此目录被称为工作目录或当前目录。工作目录用“.”表示，且可根据需要而随时改变。</a:t>
            </a:r>
            <a:endParaRPr altLang="zh-CN" dirty="0"/>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a:t>
            </a:r>
            <a:r>
              <a:rPr lang="zh-CN" altLang="zh-CN" dirty="0"/>
              <a:t>应用举例</a:t>
            </a:r>
            <a:r>
              <a:rPr lang="zh-CN" altLang="en-US" dirty="0"/>
              <a:t>（</a:t>
            </a:r>
            <a:r>
              <a:rPr lang="zh-CN" altLang="en-US" dirty="0" smtClean="0"/>
              <a:t>查询</a:t>
            </a:r>
            <a:r>
              <a:rPr lang="zh-CN" altLang="zh-CN" dirty="0" smtClean="0"/>
              <a:t>安装</a:t>
            </a:r>
            <a:r>
              <a:rPr lang="zh-CN" altLang="en-US" dirty="0" smtClean="0"/>
              <a:t>）</a:t>
            </a:r>
            <a:endParaRPr lang="zh-CN" altLang="en-US" dirty="0"/>
          </a:p>
        </p:txBody>
      </p:sp>
      <p:sp>
        <p:nvSpPr>
          <p:cNvPr id="3" name="内容占位符 2"/>
          <p:cNvSpPr>
            <a:spLocks noGrp="1"/>
          </p:cNvSpPr>
          <p:nvPr>
            <p:ph idx="1"/>
          </p:nvPr>
        </p:nvSpPr>
        <p:spPr/>
        <p:txBody>
          <a:bodyPr/>
          <a:lstStyle/>
          <a:p>
            <a:pPr fontAlgn="ctr"/>
            <a:r>
              <a:rPr sz="2400" dirty="0" smtClean="0"/>
              <a:t>• rpm用于安装软件包的常用形式为：</a:t>
            </a:r>
            <a:endParaRPr sz="2400" dirty="0" smtClean="0"/>
          </a:p>
          <a:p>
            <a:pPr fontAlgn="ctr"/>
            <a:r>
              <a:rPr sz="2400" dirty="0" smtClean="0"/>
              <a:t>rpm -ivh package 	#安装软件包package</a:t>
            </a:r>
            <a:endParaRPr sz="2400" dirty="0" smtClean="0"/>
          </a:p>
          <a:p>
            <a:pPr fontAlgn="ctr"/>
            <a:r>
              <a:rPr sz="2400" dirty="0" smtClean="0"/>
              <a:t>#修饰参数v、h用于显示安装过程信息和在安装过程中显示一个进度条</a:t>
            </a:r>
            <a:endParaRPr sz="2400" dirty="0" smtClean="0"/>
          </a:p>
          <a:p>
            <a:pPr fontAlgn="ctr"/>
            <a:r>
              <a:rPr sz="2400" dirty="0" smtClean="0"/>
              <a:t>• 安装示例如下</a:t>
            </a:r>
            <a:endParaRPr sz="2400" dirty="0" smtClean="0"/>
          </a:p>
          <a:p>
            <a:pPr fontAlgn="ctr"/>
            <a:r>
              <a:rPr sz="2400" dirty="0" smtClean="0"/>
              <a:t># rpm -ivh sysstat* #安装软件包sysstat，</a:t>
            </a:r>
            <a:r>
              <a:rPr lang="zh-CN" sz="2400" dirty="0" smtClean="0"/>
              <a:t>假设已在</a:t>
            </a:r>
            <a:r>
              <a:rPr sz="2400" dirty="0" smtClean="0"/>
              <a:t>本地</a:t>
            </a:r>
            <a:endParaRPr sz="2400" dirty="0" smtClean="0"/>
          </a:p>
          <a:p>
            <a:pPr fontAlgn="ctr"/>
            <a:r>
              <a:rPr sz="2400" dirty="0" smtClean="0"/>
              <a:t># rpm -qa | grep sysstat 	#查询安装结果</a:t>
            </a:r>
            <a:endParaRPr sz="2400" dirty="0" smtClean="0"/>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rpm</a:t>
            </a:r>
            <a:r>
              <a:rPr lang="zh-CN" altLang="zh-CN" dirty="0">
                <a:sym typeface="+mn-ea"/>
              </a:rPr>
              <a:t>应用举例</a:t>
            </a:r>
            <a:r>
              <a:rPr lang="zh-CN" altLang="en-US" dirty="0">
                <a:sym typeface="+mn-ea"/>
              </a:rPr>
              <a:t>（</a:t>
            </a:r>
            <a:r>
              <a:rPr lang="zh-CN" altLang="en-US">
                <a:sym typeface="+mn-ea"/>
              </a:rPr>
              <a:t>升级与删除</a:t>
            </a:r>
            <a:r>
              <a:rPr lang="zh-CN" altLang="en-US" dirty="0" smtClean="0">
                <a:sym typeface="+mn-ea"/>
              </a:rPr>
              <a:t>）</a:t>
            </a:r>
            <a:endParaRPr lang="zh-CN" altLang="en-US"/>
          </a:p>
        </p:txBody>
      </p:sp>
      <p:sp>
        <p:nvSpPr>
          <p:cNvPr id="3" name="内容占位符 2"/>
          <p:cNvSpPr>
            <a:spLocks noGrp="1"/>
          </p:cNvSpPr>
          <p:nvPr>
            <p:ph idx="1"/>
          </p:nvPr>
        </p:nvSpPr>
        <p:spPr/>
        <p:txBody>
          <a:bodyPr/>
          <a:p>
            <a:r>
              <a:rPr lang="zh-CN" altLang="en-US"/>
              <a:t>升级 对指定软件包的升级可以使用以下形式的rpm命令：</a:t>
            </a:r>
            <a:endParaRPr lang="zh-CN" altLang="en-US"/>
          </a:p>
          <a:p>
            <a:r>
              <a:rPr lang="zh-CN" altLang="en-US"/>
              <a:t> </a:t>
            </a:r>
            <a:r>
              <a:rPr lang="en-US" altLang="zh-CN"/>
              <a:t>	</a:t>
            </a:r>
            <a:r>
              <a:rPr lang="zh-CN" altLang="en-US"/>
              <a:t>rpm -Uvh packages</a:t>
            </a:r>
            <a:endParaRPr lang="zh-CN" altLang="en-US"/>
          </a:p>
          <a:p>
            <a:r>
              <a:rPr lang="zh-CN" altLang="en-US"/>
              <a:t>删除  对指定软件包的删除可以使用以下形式的rpm命令：</a:t>
            </a:r>
            <a:endParaRPr lang="zh-CN" altLang="en-US"/>
          </a:p>
          <a:p>
            <a:r>
              <a:rPr lang="zh-CN" altLang="en-US"/>
              <a:t> </a:t>
            </a:r>
            <a:r>
              <a:rPr lang="en-US" altLang="zh-CN"/>
              <a:t>	</a:t>
            </a:r>
            <a:r>
              <a:rPr lang="zh-CN" altLang="en-US"/>
              <a:t>rpm -e packages</a:t>
            </a:r>
            <a:endParaRPr lang="zh-CN" altLang="en-US"/>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a:t>
            </a:r>
            <a:r>
              <a:rPr lang="zh-CN" altLang="zh-CN" dirty="0"/>
              <a:t>应用举例</a:t>
            </a:r>
            <a:r>
              <a:rPr lang="zh-CN" altLang="en-US" dirty="0" smtClean="0"/>
              <a:t>（</a:t>
            </a:r>
            <a:r>
              <a:rPr lang="zh-CN" altLang="zh-CN" dirty="0"/>
              <a:t>验证</a:t>
            </a:r>
            <a:r>
              <a:rPr lang="zh-CN" altLang="en-US" dirty="0" smtClean="0"/>
              <a:t>）</a:t>
            </a:r>
            <a:endParaRPr lang="zh-CN" altLang="en-US" dirty="0"/>
          </a:p>
        </p:txBody>
      </p:sp>
      <p:sp>
        <p:nvSpPr>
          <p:cNvPr id="3" name="内容占位符 2"/>
          <p:cNvSpPr>
            <a:spLocks noGrp="1"/>
          </p:cNvSpPr>
          <p:nvPr>
            <p:ph idx="1"/>
          </p:nvPr>
        </p:nvSpPr>
        <p:spPr/>
        <p:txBody>
          <a:bodyPr/>
          <a:lstStyle/>
          <a:p>
            <a:pPr fontAlgn="ctr"/>
            <a:r>
              <a:rPr lang="zh-CN" altLang="zh-CN" sz="2400" dirty="0"/>
              <a:t>系统中安装的软件包可能会因为各种误操作，如修改权限、删除等造成软件包内容的损坏或不一致，因此有必要进行校验</a:t>
            </a:r>
            <a:r>
              <a:rPr lang="zh-CN" altLang="zh-CN" sz="2400" dirty="0" smtClean="0"/>
              <a:t>。</a:t>
            </a:r>
            <a:endParaRPr lang="en-US" altLang="zh-CN" sz="2400" dirty="0" smtClean="0"/>
          </a:p>
          <a:p>
            <a:pPr fontAlgn="ctr"/>
            <a:r>
              <a:rPr lang="zh-CN" altLang="zh-CN" sz="2400" dirty="0" smtClean="0"/>
              <a:t>常用校验形式</a:t>
            </a:r>
            <a:r>
              <a:rPr lang="zh-CN" altLang="zh-CN" sz="2400" dirty="0"/>
              <a:t>如下</a:t>
            </a:r>
            <a:r>
              <a:rPr lang="zh-CN" altLang="zh-CN" sz="2400" dirty="0" smtClean="0"/>
              <a:t>：</a:t>
            </a:r>
            <a:r>
              <a:rPr lang="en-US" altLang="zh-CN" sz="2400" dirty="0"/>
              <a:t> </a:t>
            </a:r>
            <a:endParaRPr lang="zh-CN" altLang="zh-CN" sz="2400" dirty="0"/>
          </a:p>
          <a:p>
            <a:r>
              <a:rPr lang="en-US" altLang="zh-CN" sz="2400" dirty="0"/>
              <a:t>rpm -</a:t>
            </a:r>
            <a:r>
              <a:rPr lang="en-US" altLang="zh-CN" sz="2400" dirty="0" err="1"/>
              <a:t>Va</a:t>
            </a:r>
            <a:r>
              <a:rPr lang="en-US" altLang="zh-CN" sz="2400" dirty="0"/>
              <a:t>		</a:t>
            </a:r>
            <a:r>
              <a:rPr lang="en-US" altLang="zh-CN" sz="2400" dirty="0" smtClean="0"/>
              <a:t>#</a:t>
            </a:r>
            <a:r>
              <a:rPr lang="zh-CN" altLang="zh-CN" sz="2400" dirty="0" smtClean="0"/>
              <a:t>验证</a:t>
            </a:r>
            <a:r>
              <a:rPr lang="zh-CN" altLang="zh-CN" sz="2400" dirty="0"/>
              <a:t>所有已经安装的包</a:t>
            </a:r>
            <a:endParaRPr lang="zh-CN" altLang="zh-CN" sz="2400" dirty="0"/>
          </a:p>
          <a:p>
            <a:r>
              <a:rPr lang="en-US" altLang="zh-CN" sz="2400" dirty="0"/>
              <a:t>rpm -V </a:t>
            </a:r>
            <a:r>
              <a:rPr lang="en-US" altLang="zh-CN" sz="2400" dirty="0" err="1"/>
              <a:t>pkgname</a:t>
            </a:r>
            <a:r>
              <a:rPr lang="en-US" altLang="zh-CN" sz="2400" dirty="0"/>
              <a:t>	</a:t>
            </a:r>
            <a:r>
              <a:rPr lang="en-US" altLang="zh-CN" sz="2400" dirty="0" smtClean="0"/>
              <a:t>#</a:t>
            </a:r>
            <a:r>
              <a:rPr lang="zh-CN" altLang="zh-CN" sz="2400" dirty="0" smtClean="0"/>
              <a:t>验证</a:t>
            </a:r>
            <a:r>
              <a:rPr lang="zh-CN" altLang="zh-CN" sz="2400" dirty="0"/>
              <a:t>指定包</a:t>
            </a:r>
            <a:endParaRPr lang="zh-CN" altLang="zh-CN" sz="2400" dirty="0"/>
          </a:p>
          <a:p>
            <a:r>
              <a:rPr lang="en-US" altLang="zh-CN" sz="2400" dirty="0"/>
              <a:t>rpm -</a:t>
            </a:r>
            <a:r>
              <a:rPr lang="en-US" altLang="zh-CN" sz="2400" dirty="0" err="1"/>
              <a:t>Vf</a:t>
            </a:r>
            <a:r>
              <a:rPr lang="en-US" altLang="zh-CN" sz="2400" dirty="0"/>
              <a:t> filename	</a:t>
            </a:r>
            <a:r>
              <a:rPr lang="en-US" altLang="zh-CN" sz="2400" dirty="0" smtClean="0"/>
              <a:t>#</a:t>
            </a:r>
            <a:r>
              <a:rPr lang="zh-CN" altLang="zh-CN" sz="2400" dirty="0" smtClean="0"/>
              <a:t>验证</a:t>
            </a:r>
            <a:r>
              <a:rPr lang="zh-CN" altLang="zh-CN" sz="2400" dirty="0"/>
              <a:t>包含指定文件的包</a:t>
            </a:r>
            <a:endParaRPr lang="zh-CN" altLang="zh-CN" sz="2400" dirty="0"/>
          </a:p>
          <a:p>
            <a:r>
              <a:rPr lang="en-US" altLang="zh-CN" sz="2400" dirty="0"/>
              <a:t>rpm -</a:t>
            </a:r>
            <a:r>
              <a:rPr lang="en-US" altLang="zh-CN" sz="2400" dirty="0" err="1"/>
              <a:t>Vp</a:t>
            </a:r>
            <a:r>
              <a:rPr lang="en-US" altLang="zh-CN" sz="2400" dirty="0"/>
              <a:t> </a:t>
            </a:r>
            <a:r>
              <a:rPr lang="en-US" altLang="zh-CN" sz="2400" dirty="0" err="1"/>
              <a:t>rpmfile</a:t>
            </a:r>
            <a:r>
              <a:rPr lang="en-US" altLang="zh-CN" sz="2400" dirty="0"/>
              <a:t>	</a:t>
            </a:r>
            <a:r>
              <a:rPr lang="en-US" altLang="zh-CN" sz="2400" dirty="0" smtClean="0"/>
              <a:t>#</a:t>
            </a:r>
            <a:r>
              <a:rPr lang="zh-CN" altLang="zh-CN" sz="2400" dirty="0" smtClean="0"/>
              <a:t>验证</a:t>
            </a:r>
            <a:r>
              <a:rPr lang="en-US" altLang="zh-CN" sz="2400" dirty="0"/>
              <a:t>rpm</a:t>
            </a:r>
            <a:r>
              <a:rPr lang="zh-CN" altLang="zh-CN" sz="2400" dirty="0"/>
              <a:t>包文件</a:t>
            </a:r>
            <a:endParaRPr lang="zh-CN" altLang="zh-CN" sz="2400" dirty="0"/>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3）dnf和yum</a:t>
            </a:r>
          </a:p>
        </p:txBody>
      </p:sp>
      <p:sp>
        <p:nvSpPr>
          <p:cNvPr id="3" name="内容占位符 2"/>
          <p:cNvSpPr>
            <a:spLocks noGrp="1"/>
          </p:cNvSpPr>
          <p:nvPr>
            <p:ph idx="1"/>
          </p:nvPr>
        </p:nvSpPr>
        <p:spPr/>
        <p:txBody>
          <a:bodyPr/>
          <a:lstStyle/>
          <a:p>
            <a:pPr fontAlgn="ctr"/>
            <a:r>
              <a:rPr altLang="zh-CN" sz="2400"/>
              <a:t>yum是基于rpm的软件包管理工具，能进行系统自动升级、安装，也支持软件包的删除和查询等功能。dnf兼容yum，可以把dnf和yum看作同一个命令。</a:t>
            </a:r>
            <a:endParaRPr altLang="zh-CN" sz="2400"/>
          </a:p>
          <a:p>
            <a:pPr fontAlgn="ctr"/>
            <a:r>
              <a:rPr altLang="zh-CN" sz="2400"/>
              <a:t>（1）用法</a:t>
            </a:r>
            <a:endParaRPr altLang="zh-CN" sz="2400"/>
          </a:p>
          <a:p>
            <a:pPr fontAlgn="ctr"/>
            <a:r>
              <a:rPr altLang="zh-CN" sz="2400"/>
              <a:t>dnf  [options] [command] [package ...]</a:t>
            </a:r>
            <a:endParaRPr altLang="zh-CN" sz="2400"/>
          </a:p>
          <a:p>
            <a:pPr fontAlgn="ctr"/>
            <a:r>
              <a:rPr altLang="zh-CN" sz="2400"/>
              <a:t>（2）常用选项</a:t>
            </a:r>
            <a:endParaRPr altLang="zh-CN" sz="2400"/>
          </a:p>
          <a:p>
            <a:pPr fontAlgn="ctr"/>
            <a:r>
              <a:rPr altLang="zh-CN" sz="2400"/>
              <a:t>-y：默认yes；-q：安静工作，抑制不必要的输出；-v：与-q相反，在工作中给出大量调试信息；-x：反向选择。</a:t>
            </a:r>
            <a:endParaRPr altLang="zh-CN" sz="2400"/>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或</a:t>
            </a:r>
            <a:r>
              <a:rPr lang="en-US" altLang="zh-CN" dirty="0" err="1"/>
              <a:t>dnf</a:t>
            </a:r>
            <a:r>
              <a:rPr lang="zh-CN" altLang="zh-CN" dirty="0" smtClean="0"/>
              <a:t>常用</a:t>
            </a:r>
            <a:r>
              <a:rPr lang="zh-CN" altLang="zh-CN" dirty="0"/>
              <a:t>命令</a:t>
            </a:r>
            <a:endParaRPr lang="zh-CN" altLang="en-US" dirty="0"/>
          </a:p>
        </p:txBody>
      </p:sp>
      <p:sp>
        <p:nvSpPr>
          <p:cNvPr id="3" name="内容占位符 2"/>
          <p:cNvSpPr>
            <a:spLocks noGrp="1"/>
          </p:cNvSpPr>
          <p:nvPr>
            <p:ph idx="1"/>
          </p:nvPr>
        </p:nvSpPr>
        <p:spPr/>
        <p:txBody>
          <a:bodyPr/>
          <a:lstStyle/>
          <a:p>
            <a:pPr fontAlgn="ctr"/>
            <a:r>
              <a:rPr lang="en-US" altLang="zh-CN" sz="2000" dirty="0"/>
              <a:t>help [command]</a:t>
            </a:r>
            <a:r>
              <a:rPr lang="zh-CN" altLang="zh-CN" sz="2000" dirty="0"/>
              <a:t>：帮助。</a:t>
            </a:r>
            <a:endParaRPr lang="zh-CN" altLang="zh-CN" sz="2000" dirty="0"/>
          </a:p>
          <a:p>
            <a:pPr fontAlgn="ctr"/>
            <a:r>
              <a:rPr lang="en-US" altLang="zh-CN" sz="2000" dirty="0"/>
              <a:t>list [...]</a:t>
            </a:r>
            <a:r>
              <a:rPr lang="zh-CN" altLang="zh-CN" sz="2000" dirty="0"/>
              <a:t>：列出可用包的各种信息。</a:t>
            </a:r>
            <a:endParaRPr lang="zh-CN" altLang="zh-CN" sz="2000" dirty="0"/>
          </a:p>
          <a:p>
            <a:pPr fontAlgn="ctr"/>
            <a:r>
              <a:rPr lang="en-US" altLang="zh-CN" sz="2000" dirty="0" smtClean="0"/>
              <a:t>install </a:t>
            </a:r>
            <a:r>
              <a:rPr lang="en-US" altLang="zh-CN" sz="2000" dirty="0"/>
              <a:t>package(s)</a:t>
            </a:r>
            <a:r>
              <a:rPr lang="zh-CN" altLang="zh-CN" sz="2000" dirty="0"/>
              <a:t>：安装软件包。</a:t>
            </a:r>
            <a:endParaRPr lang="zh-CN" altLang="zh-CN" sz="2000" dirty="0"/>
          </a:p>
          <a:p>
            <a:pPr fontAlgn="ctr"/>
            <a:r>
              <a:rPr lang="en-US" altLang="zh-CN" sz="2000" dirty="0"/>
              <a:t>update [package(s)]</a:t>
            </a:r>
            <a:r>
              <a:rPr lang="zh-CN" altLang="zh-CN" sz="2000" dirty="0"/>
              <a:t>：升级</a:t>
            </a:r>
            <a:r>
              <a:rPr lang="zh-CN" altLang="zh-CN" sz="2000" dirty="0" smtClean="0"/>
              <a:t>软件包。</a:t>
            </a:r>
            <a:endParaRPr lang="zh-CN" altLang="zh-CN" sz="2000" dirty="0"/>
          </a:p>
          <a:p>
            <a:pPr fontAlgn="ctr"/>
            <a:r>
              <a:rPr lang="en-US" altLang="zh-CN" sz="2000" dirty="0"/>
              <a:t>check-update</a:t>
            </a:r>
            <a:r>
              <a:rPr lang="zh-CN" altLang="zh-CN" sz="2000" dirty="0"/>
              <a:t>：检查可用更新。</a:t>
            </a:r>
            <a:endParaRPr lang="zh-CN" altLang="zh-CN" sz="2000" dirty="0"/>
          </a:p>
          <a:p>
            <a:pPr fontAlgn="ctr"/>
            <a:r>
              <a:rPr lang="en-US" altLang="zh-CN" sz="2000" dirty="0" smtClean="0"/>
              <a:t>upgrade [package(s)]</a:t>
            </a:r>
            <a:r>
              <a:rPr lang="zh-CN" altLang="zh-CN" sz="2000" dirty="0" smtClean="0"/>
              <a:t>：带有选项</a:t>
            </a:r>
            <a:r>
              <a:rPr lang="en-US" altLang="zh-CN" sz="2000" dirty="0" smtClean="0"/>
              <a:t>--obsoletes</a:t>
            </a:r>
            <a:r>
              <a:rPr lang="zh-CN" altLang="zh-CN" sz="2000" dirty="0" smtClean="0"/>
              <a:t>的</a:t>
            </a:r>
            <a:r>
              <a:rPr lang="en-US" altLang="zh-CN" sz="2000" dirty="0" smtClean="0"/>
              <a:t>update</a:t>
            </a:r>
            <a:r>
              <a:rPr lang="zh-CN" altLang="zh-CN" sz="2000" dirty="0" smtClean="0"/>
              <a:t>。</a:t>
            </a:r>
            <a:endParaRPr lang="zh-CN" altLang="zh-CN" sz="2000" dirty="0" smtClean="0"/>
          </a:p>
          <a:p>
            <a:pPr fontAlgn="ctr"/>
            <a:r>
              <a:rPr lang="en-US" altLang="zh-CN" sz="2000" dirty="0" smtClean="0"/>
              <a:t>remove/erase </a:t>
            </a:r>
            <a:r>
              <a:rPr lang="en-US" altLang="zh-CN" sz="2000" dirty="0"/>
              <a:t>package(s)</a:t>
            </a:r>
            <a:r>
              <a:rPr lang="zh-CN" altLang="zh-CN" sz="2000" dirty="0"/>
              <a:t>：删除软件包。</a:t>
            </a:r>
            <a:endParaRPr lang="zh-CN" altLang="zh-CN" sz="2000" dirty="0"/>
          </a:p>
          <a:p>
            <a:pPr fontAlgn="ctr"/>
            <a:r>
              <a:rPr lang="en-US" altLang="zh-CN" sz="2000" dirty="0" smtClean="0"/>
              <a:t>info </a:t>
            </a:r>
            <a:r>
              <a:rPr lang="en-US" altLang="zh-CN" sz="2000" dirty="0"/>
              <a:t>[...]</a:t>
            </a:r>
            <a:r>
              <a:rPr lang="zh-CN" altLang="zh-CN" sz="2000" dirty="0"/>
              <a:t>：列出可用包的描述信息。</a:t>
            </a:r>
            <a:endParaRPr lang="zh-CN" altLang="zh-CN" sz="2000" dirty="0"/>
          </a:p>
          <a:p>
            <a:pPr fontAlgn="ctr"/>
            <a:r>
              <a:rPr lang="en-US" altLang="zh-CN" sz="2000" dirty="0" err="1" smtClean="0"/>
              <a:t>repolist</a:t>
            </a:r>
            <a:r>
              <a:rPr lang="en-US" altLang="zh-CN" sz="2000" dirty="0" smtClean="0"/>
              <a:t> </a:t>
            </a:r>
            <a:r>
              <a:rPr lang="en-US" altLang="zh-CN" sz="2000" dirty="0"/>
              <a:t>[</a:t>
            </a:r>
            <a:r>
              <a:rPr lang="en-US" altLang="zh-CN" sz="2000" dirty="0" err="1"/>
              <a:t>all|enabled|disabled</a:t>
            </a:r>
            <a:r>
              <a:rPr lang="en-US" altLang="zh-CN" sz="2000" dirty="0"/>
              <a:t>]</a:t>
            </a:r>
            <a:r>
              <a:rPr lang="zh-CN" altLang="zh-CN" sz="2000" dirty="0"/>
              <a:t>：列出可用资源库</a:t>
            </a:r>
            <a:r>
              <a:rPr lang="zh-CN" altLang="zh-CN" sz="2000" dirty="0" smtClean="0"/>
              <a:t>。</a:t>
            </a:r>
            <a:endParaRPr lang="zh-CN" altLang="zh-CN" sz="2000" dirty="0"/>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或</a:t>
            </a:r>
            <a:r>
              <a:rPr lang="en-US" altLang="zh-CN" dirty="0" err="1" smtClean="0"/>
              <a:t>dnf</a:t>
            </a:r>
            <a:r>
              <a:rPr lang="zh-CN" altLang="en-US" dirty="0" smtClean="0"/>
              <a:t>应用示例</a:t>
            </a:r>
            <a:endParaRPr lang="zh-CN" altLang="en-US" dirty="0"/>
          </a:p>
        </p:txBody>
      </p:sp>
      <p:sp>
        <p:nvSpPr>
          <p:cNvPr id="3" name="内容占位符 2"/>
          <p:cNvSpPr>
            <a:spLocks noGrp="1"/>
          </p:cNvSpPr>
          <p:nvPr>
            <p:ph idx="1"/>
          </p:nvPr>
        </p:nvSpPr>
        <p:spPr/>
        <p:txBody>
          <a:bodyPr/>
          <a:lstStyle/>
          <a:p>
            <a:r>
              <a:rPr altLang="zh-CN" sz="2400" dirty="0"/>
              <a:t># dnf list 			#列出资源库中所有软件包</a:t>
            </a:r>
            <a:endParaRPr altLang="zh-CN" sz="2400" dirty="0"/>
          </a:p>
          <a:p>
            <a:r>
              <a:rPr altLang="zh-CN" sz="2400" dirty="0"/>
              <a:t># dnf check-update 	#检查可更新的软件包</a:t>
            </a:r>
            <a:endParaRPr altLang="zh-CN" sz="2400" dirty="0"/>
          </a:p>
          <a:p>
            <a:r>
              <a:rPr altLang="zh-CN" sz="2400" dirty="0"/>
              <a:t># dnf update 		#更新所有的软件包</a:t>
            </a:r>
            <a:endParaRPr altLang="zh-CN" sz="2400" dirty="0"/>
          </a:p>
          <a:p>
            <a:r>
              <a:rPr altLang="zh-CN" sz="2400" dirty="0"/>
              <a:t># dnf update kernel 	#更新内核包kernel</a:t>
            </a:r>
            <a:endParaRPr altLang="zh-CN" sz="2400" dirty="0"/>
          </a:p>
          <a:p>
            <a:r>
              <a:rPr altLang="zh-CN" sz="2400" dirty="0"/>
              <a:t># dnf install xinetd postfix 	#安装xinetd和postfix包</a:t>
            </a:r>
            <a:endParaRPr altLang="zh-CN" sz="2400" dirty="0"/>
          </a:p>
          <a:p>
            <a:r>
              <a:rPr altLang="zh-CN" sz="2400" dirty="0"/>
              <a:t># dnf remove licq  #删除licq及与该包有依赖性的包</a:t>
            </a:r>
            <a:endParaRPr altLang="zh-CN" sz="2400" dirty="0"/>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4）yumdownloader </a:t>
            </a:r>
            <a:endParaRPr>
              <a:sym typeface="+mn-ea"/>
            </a:endParaRPr>
          </a:p>
        </p:txBody>
      </p:sp>
      <p:sp>
        <p:nvSpPr>
          <p:cNvPr id="3" name="内容占位符 2"/>
          <p:cNvSpPr>
            <a:spLocks noGrp="1"/>
          </p:cNvSpPr>
          <p:nvPr>
            <p:ph idx="1"/>
          </p:nvPr>
        </p:nvSpPr>
        <p:spPr/>
        <p:txBody>
          <a:bodyPr/>
          <a:p>
            <a:r>
              <a:rPr lang="zh-CN" altLang="en-US" sz="2400"/>
              <a:t>用于从软件包源下载软件包，其用法为：</a:t>
            </a:r>
            <a:endParaRPr lang="zh-CN" altLang="en-US" sz="2400"/>
          </a:p>
          <a:p>
            <a:r>
              <a:rPr lang="zh-CN" altLang="en-US" sz="2400"/>
              <a:t>  yumdownloader [options] package1 [package2...]</a:t>
            </a:r>
            <a:endParaRPr lang="zh-CN" altLang="en-US" sz="2400"/>
          </a:p>
          <a:p>
            <a:r>
              <a:rPr lang="zh-CN" altLang="en-US" sz="2400"/>
              <a:t>部分选项：--url：显示可下载指定软件包的位置；--resolve：解析依赖关系，并同时下载依赖软件包；--source：下载源代码包。</a:t>
            </a:r>
            <a:endParaRPr lang="zh-CN" altLang="en-US" sz="2400"/>
          </a:p>
          <a:p>
            <a:r>
              <a:rPr lang="zh-CN" altLang="en-US" sz="2400"/>
              <a:t>使用示例如下。</a:t>
            </a:r>
            <a:endParaRPr lang="zh-CN" altLang="en-US" sz="2400"/>
          </a:p>
          <a:p>
            <a:r>
              <a:rPr lang="zh-CN" altLang="en-US" sz="2400"/>
              <a:t># yumdownloader dhcp 		#下载dhcp包</a:t>
            </a:r>
            <a:endParaRPr lang="zh-CN" altLang="en-US" sz="2400"/>
          </a:p>
          <a:p>
            <a:r>
              <a:rPr lang="zh-CN" altLang="en-US" sz="2400"/>
              <a:t># yumdownloader --source  dhcp #下载dhcp源代码包</a:t>
            </a:r>
            <a:endParaRPr lang="zh-CN" altLang="en-US" sz="240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Ubuntu</a:t>
            </a:r>
            <a:endParaRPr lang="zh-CN" altLang="en-US" dirty="0"/>
          </a:p>
        </p:txBody>
      </p:sp>
      <p:sp>
        <p:nvSpPr>
          <p:cNvPr id="3" name="内容占位符 2"/>
          <p:cNvSpPr>
            <a:spLocks noGrp="1"/>
          </p:cNvSpPr>
          <p:nvPr>
            <p:ph idx="1"/>
          </p:nvPr>
        </p:nvSpPr>
        <p:spPr/>
        <p:txBody>
          <a:bodyPr/>
          <a:lstStyle/>
          <a:p>
            <a:pPr fontAlgn="ctr"/>
            <a:r>
              <a:rPr lang="en-US" altLang="zh-CN" sz="2400" dirty="0" err="1"/>
              <a:t>1</a:t>
            </a:r>
            <a:r>
              <a:rPr lang="zh-CN" altLang="en-US" sz="2400" dirty="0" err="1"/>
              <a:t>）概述</a:t>
            </a:r>
            <a:endParaRPr lang="en-US" altLang="zh-CN" sz="2400" dirty="0" err="1"/>
          </a:p>
          <a:p>
            <a:pPr fontAlgn="ctr"/>
            <a:r>
              <a:rPr lang="en-US" altLang="zh-CN" sz="2400" dirty="0" err="1"/>
              <a:t>ubuntu</a:t>
            </a:r>
            <a:r>
              <a:rPr lang="zh-CN" altLang="zh-CN" sz="2400" dirty="0"/>
              <a:t>采用</a:t>
            </a:r>
            <a:r>
              <a:rPr lang="en-US" altLang="zh-CN" sz="2400" dirty="0" err="1"/>
              <a:t>Debian</a:t>
            </a:r>
            <a:r>
              <a:rPr lang="zh-CN" altLang="zh-CN" sz="2400" dirty="0"/>
              <a:t>的软件包管理机制</a:t>
            </a:r>
            <a:r>
              <a:rPr lang="zh-CN" altLang="zh-CN" sz="2400" dirty="0" smtClean="0"/>
              <a:t>。</a:t>
            </a:r>
            <a:endParaRPr lang="zh-CN" altLang="zh-CN" sz="2400" dirty="0"/>
          </a:p>
          <a:p>
            <a:pPr fontAlgn="ctr"/>
            <a:r>
              <a:rPr lang="zh-CN" altLang="en-US" sz="2400" dirty="0" err="1" smtClean="0"/>
              <a:t>两类包</a:t>
            </a:r>
            <a:r>
              <a:rPr lang="zh-CN" altLang="zh-CN" sz="2400" dirty="0" smtClean="0"/>
              <a:t>：</a:t>
            </a:r>
            <a:r>
              <a:rPr lang="zh-CN" altLang="zh-CN" sz="2400" dirty="0"/>
              <a:t>二进制软件包（</a:t>
            </a:r>
            <a:r>
              <a:rPr lang="en-US" altLang="zh-CN" sz="2400" dirty="0"/>
              <a:t>.deb</a:t>
            </a:r>
            <a:r>
              <a:rPr lang="zh-CN" altLang="zh-CN" sz="2400" dirty="0"/>
              <a:t>）和源码包（</a:t>
            </a:r>
            <a:r>
              <a:rPr lang="en-US" altLang="zh-CN" sz="2400" dirty="0"/>
              <a:t>.</a:t>
            </a:r>
            <a:r>
              <a:rPr lang="en-US" altLang="zh-CN" sz="2400" dirty="0" err="1"/>
              <a:t>dsc</a:t>
            </a:r>
            <a:r>
              <a:rPr lang="zh-CN" altLang="zh-CN" sz="2400" dirty="0"/>
              <a:t>）</a:t>
            </a:r>
            <a:r>
              <a:rPr lang="zh-CN" altLang="zh-CN" sz="2400" dirty="0" smtClean="0"/>
              <a:t>。软件包</a:t>
            </a:r>
            <a:r>
              <a:rPr lang="zh-CN" altLang="en-US" sz="2400" dirty="0" smtClean="0"/>
              <a:t>文件</a:t>
            </a:r>
            <a:r>
              <a:rPr lang="zh-CN" altLang="zh-CN" sz="2400" dirty="0" smtClean="0"/>
              <a:t>名</a:t>
            </a:r>
            <a:r>
              <a:rPr lang="zh-CN" altLang="zh-CN" sz="2400" dirty="0"/>
              <a:t>的格式为：</a:t>
            </a:r>
            <a:endParaRPr lang="zh-CN" altLang="zh-CN" sz="2400" dirty="0"/>
          </a:p>
          <a:p>
            <a:r>
              <a:rPr lang="en-US" altLang="zh-CN" sz="2400" dirty="0"/>
              <a:t> </a:t>
            </a:r>
            <a:r>
              <a:rPr lang="en-US" altLang="zh-CN" sz="2400" dirty="0" smtClean="0"/>
              <a:t> </a:t>
            </a:r>
            <a:r>
              <a:rPr lang="en-US" altLang="zh-CN" sz="2400" dirty="0" err="1" smtClean="0"/>
              <a:t>pkgname_version_reversion_architechture.deb</a:t>
            </a:r>
            <a:endParaRPr lang="zh-CN" altLang="zh-CN" sz="2400" dirty="0"/>
          </a:p>
          <a:p>
            <a:r>
              <a:rPr lang="en-US" altLang="zh-CN" sz="2400" dirty="0"/>
              <a:t>  </a:t>
            </a:r>
            <a:r>
              <a:rPr lang="en-US" altLang="zh-CN" sz="2400" dirty="0" err="1" smtClean="0"/>
              <a:t>pkgname_version_reversion_architechture</a:t>
            </a:r>
            <a:r>
              <a:rPr lang="en-US" altLang="zh-CN" sz="2400" dirty="0" smtClean="0"/>
              <a:t> </a:t>
            </a:r>
            <a:r>
              <a:rPr lang="en-US" altLang="zh-CN" sz="2400" dirty="0"/>
              <a:t>.</a:t>
            </a:r>
            <a:r>
              <a:rPr lang="en-US" altLang="zh-CN" sz="2400" dirty="0" err="1"/>
              <a:t>dsc</a:t>
            </a:r>
            <a:endParaRPr lang="zh-CN" altLang="zh-CN" sz="2400" dirty="0"/>
          </a:p>
          <a:p>
            <a:pPr fontAlgn="ctr"/>
            <a:r>
              <a:rPr lang="zh-CN" altLang="zh-CN" sz="2400" dirty="0"/>
              <a:t>其中，</a:t>
            </a:r>
            <a:r>
              <a:rPr lang="en-US" altLang="zh-CN" sz="2400" dirty="0"/>
              <a:t>filename</a:t>
            </a:r>
            <a:r>
              <a:rPr lang="zh-CN" altLang="zh-CN" sz="2400" dirty="0"/>
              <a:t>为软件包名；</a:t>
            </a:r>
            <a:r>
              <a:rPr lang="en-US" altLang="zh-CN" sz="2400" dirty="0"/>
              <a:t>version</a:t>
            </a:r>
            <a:r>
              <a:rPr lang="zh-CN" altLang="zh-CN" sz="2400" dirty="0"/>
              <a:t>：为版本号；</a:t>
            </a:r>
            <a:r>
              <a:rPr lang="en-US" altLang="zh-CN" sz="2400" dirty="0"/>
              <a:t>reversion</a:t>
            </a:r>
            <a:r>
              <a:rPr lang="zh-CN" altLang="zh-CN" sz="2400" dirty="0"/>
              <a:t>为修订版本号；</a:t>
            </a:r>
            <a:r>
              <a:rPr lang="en-US" altLang="zh-CN" sz="2400" dirty="0" err="1"/>
              <a:t>architechture</a:t>
            </a:r>
            <a:r>
              <a:rPr lang="zh-CN" altLang="zh-CN" sz="2400" dirty="0"/>
              <a:t>为体系结构或类型；</a:t>
            </a:r>
            <a:r>
              <a:rPr lang="en-US" altLang="zh-CN" sz="2400" dirty="0"/>
              <a:t>.</a:t>
            </a:r>
            <a:r>
              <a:rPr lang="en-US" altLang="zh-CN" sz="2400" dirty="0" smtClean="0"/>
              <a:t>deb/</a:t>
            </a:r>
            <a:r>
              <a:rPr lang="en-US" altLang="zh-CN" sz="2400" dirty="0"/>
              <a:t>.</a:t>
            </a:r>
            <a:r>
              <a:rPr lang="en-US" altLang="zh-CN" sz="2400" dirty="0" err="1" smtClean="0"/>
              <a:t>dsc</a:t>
            </a:r>
            <a:r>
              <a:rPr lang="zh-CN" altLang="zh-CN" sz="2400" dirty="0" smtClean="0"/>
              <a:t>为</a:t>
            </a:r>
            <a:r>
              <a:rPr lang="zh-CN" altLang="zh-CN" sz="2400" dirty="0"/>
              <a:t>扩展名</a:t>
            </a:r>
            <a:r>
              <a:rPr lang="zh-CN"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zh-CN" dirty="0" smtClean="0"/>
              <a:t>）</a:t>
            </a:r>
            <a:r>
              <a:rPr lang="zh-CN" altLang="en-US" dirty="0" smtClean="0"/>
              <a:t>本地包管理工具</a:t>
            </a:r>
            <a:r>
              <a:rPr lang="en-US" altLang="zh-CN" dirty="0" err="1" smtClean="0"/>
              <a:t>dpkg</a:t>
            </a:r>
            <a:endParaRPr lang="zh-CN" altLang="en-US" dirty="0"/>
          </a:p>
        </p:txBody>
      </p:sp>
      <p:sp>
        <p:nvSpPr>
          <p:cNvPr id="3" name="内容占位符 2"/>
          <p:cNvSpPr>
            <a:spLocks noGrp="1"/>
          </p:cNvSpPr>
          <p:nvPr>
            <p:ph idx="1"/>
          </p:nvPr>
        </p:nvSpPr>
        <p:spPr>
          <a:xfrm>
            <a:off x="827584" y="1347614"/>
            <a:ext cx="8127504" cy="3060340"/>
          </a:xfrm>
        </p:spPr>
        <p:txBody>
          <a:bodyPr/>
          <a:lstStyle/>
          <a:p>
            <a:pPr fontAlgn="ctr"/>
            <a:r>
              <a:rPr lang="en-US" altLang="zh-CN" dirty="0" err="1"/>
              <a:t>dpkg</a:t>
            </a:r>
            <a:r>
              <a:rPr lang="zh-CN" altLang="zh-CN" dirty="0"/>
              <a:t>用于本地软件包的管理</a:t>
            </a:r>
            <a:r>
              <a:rPr lang="zh-CN" altLang="zh-CN" dirty="0" smtClean="0"/>
              <a:t>，用法</a:t>
            </a:r>
            <a:r>
              <a:rPr lang="zh-CN" altLang="zh-CN" dirty="0"/>
              <a:t>为</a:t>
            </a:r>
            <a:r>
              <a:rPr lang="zh-CN" altLang="zh-CN" dirty="0" smtClean="0"/>
              <a:t>：</a:t>
            </a:r>
            <a:r>
              <a:rPr lang="en-US" altLang="zh-CN" dirty="0"/>
              <a:t> </a:t>
            </a:r>
            <a:endParaRPr lang="en-US" altLang="zh-CN" dirty="0" smtClean="0"/>
          </a:p>
          <a:p>
            <a:pPr fontAlgn="ctr"/>
            <a:r>
              <a:rPr lang="en-US" altLang="zh-CN" dirty="0" smtClean="0"/>
              <a:t>   </a:t>
            </a:r>
            <a:r>
              <a:rPr lang="en-US" altLang="zh-CN" dirty="0" err="1" smtClean="0"/>
              <a:t>dpkg</a:t>
            </a:r>
            <a:r>
              <a:rPr lang="en-US" altLang="zh-CN" dirty="0" smtClean="0"/>
              <a:t> </a:t>
            </a:r>
            <a:r>
              <a:rPr lang="en-US" altLang="zh-CN" dirty="0"/>
              <a:t>[option...] </a:t>
            </a:r>
            <a:r>
              <a:rPr lang="en-US" altLang="zh-CN" dirty="0" smtClean="0"/>
              <a:t>action</a:t>
            </a:r>
            <a:endParaRPr lang="zh-CN" altLang="zh-CN" dirty="0"/>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dpkg</a:t>
            </a:r>
            <a:r>
              <a:rPr lang="en-US" altLang="zh-CN" dirty="0"/>
              <a:t> </a:t>
            </a:r>
            <a:r>
              <a:rPr lang="zh-CN" altLang="zh-CN" dirty="0"/>
              <a:t>常用</a:t>
            </a:r>
            <a:r>
              <a:rPr lang="zh-CN" altLang="en-US" dirty="0"/>
              <a:t>参数</a:t>
            </a:r>
            <a:endParaRPr lang="zh-CN" altLang="en-US" dirty="0"/>
          </a:p>
        </p:txBody>
      </p:sp>
      <p:sp>
        <p:nvSpPr>
          <p:cNvPr id="3" name="内容占位符 2"/>
          <p:cNvSpPr>
            <a:spLocks noGrp="1"/>
          </p:cNvSpPr>
          <p:nvPr>
            <p:ph idx="1"/>
          </p:nvPr>
        </p:nvSpPr>
        <p:spPr>
          <a:xfrm>
            <a:off x="827584" y="1346602"/>
            <a:ext cx="8127504" cy="3294366"/>
          </a:xfrm>
        </p:spPr>
        <p:txBody>
          <a:bodyPr/>
          <a:lstStyle/>
          <a:p>
            <a:pPr fontAlgn="ctr"/>
            <a:r>
              <a:rPr lang="en-US" altLang="zh-CN" sz="2000" dirty="0" smtClean="0"/>
              <a:t>-</a:t>
            </a:r>
            <a:r>
              <a:rPr lang="en-US" altLang="zh-CN" sz="2000" dirty="0"/>
              <a:t>i, --install package-file ...</a:t>
            </a:r>
            <a:r>
              <a:rPr lang="zh-CN" altLang="zh-CN" sz="2000" dirty="0"/>
              <a:t>：安装，</a:t>
            </a:r>
            <a:r>
              <a:rPr lang="zh-CN" altLang="zh-CN" sz="2000" dirty="0">
                <a:sym typeface="+mn-ea"/>
              </a:rPr>
              <a:t>类似</a:t>
            </a:r>
            <a:r>
              <a:rPr lang="en-US" altLang="zh-CN" sz="2000" dirty="0">
                <a:sym typeface="+mn-ea"/>
              </a:rPr>
              <a:t>rpm </a:t>
            </a:r>
            <a:r>
              <a:rPr lang="en-US" altLang="zh-CN" sz="2000" dirty="0" smtClean="0">
                <a:sym typeface="+mn-ea"/>
              </a:rPr>
              <a:t>-</a:t>
            </a:r>
            <a:r>
              <a:rPr lang="en-US" altLang="zh-CN" sz="2000" dirty="0">
                <a:sym typeface="+mn-ea"/>
              </a:rPr>
              <a:t>i</a:t>
            </a:r>
            <a:endParaRPr lang="zh-CN" altLang="zh-CN" sz="2000" dirty="0"/>
          </a:p>
          <a:p>
            <a:pPr fontAlgn="ctr"/>
            <a:r>
              <a:rPr lang="en-US" altLang="zh-CN" sz="2000" dirty="0" smtClean="0"/>
              <a:t>-</a:t>
            </a:r>
            <a:r>
              <a:rPr lang="en-US" altLang="zh-CN" sz="2000" dirty="0"/>
              <a:t>V, --verify [package-name ...]</a:t>
            </a:r>
            <a:r>
              <a:rPr lang="zh-CN" altLang="zh-CN" sz="2000" dirty="0"/>
              <a:t>：校验，</a:t>
            </a:r>
            <a:r>
              <a:rPr lang="zh-CN" altLang="zh-CN" sz="2000" dirty="0">
                <a:sym typeface="+mn-ea"/>
              </a:rPr>
              <a:t>类似</a:t>
            </a:r>
            <a:r>
              <a:rPr lang="en-US" altLang="zh-CN" sz="2000" dirty="0">
                <a:sym typeface="+mn-ea"/>
              </a:rPr>
              <a:t>rpm -V</a:t>
            </a:r>
            <a:endParaRPr lang="zh-CN" altLang="zh-CN" sz="2000" dirty="0"/>
          </a:p>
          <a:p>
            <a:pPr fontAlgn="ctr"/>
            <a:r>
              <a:rPr lang="en-US" altLang="zh-CN" sz="2000" dirty="0"/>
              <a:t>-</a:t>
            </a:r>
            <a:r>
              <a:rPr lang="en-US" altLang="zh-CN" sz="2000" dirty="0" smtClean="0"/>
              <a:t>l package-name-pattern </a:t>
            </a:r>
            <a:r>
              <a:rPr lang="en-US" altLang="zh-CN" sz="2000" dirty="0"/>
              <a:t>...</a:t>
            </a:r>
            <a:r>
              <a:rPr lang="zh-CN" altLang="zh-CN" sz="2000" dirty="0"/>
              <a:t>：</a:t>
            </a:r>
            <a:r>
              <a:rPr lang="zh-CN" altLang="zh-CN" sz="2000" dirty="0" smtClean="0"/>
              <a:t>列已安装包</a:t>
            </a:r>
            <a:r>
              <a:rPr lang="zh-CN" altLang="zh-CN" sz="2000" dirty="0"/>
              <a:t>，类似</a:t>
            </a:r>
            <a:r>
              <a:rPr lang="en-US" altLang="zh-CN" sz="2000" dirty="0"/>
              <a:t>rpm -</a:t>
            </a:r>
            <a:r>
              <a:rPr lang="en-US" altLang="zh-CN" sz="2000" dirty="0" err="1"/>
              <a:t>qa</a:t>
            </a:r>
            <a:endParaRPr lang="zh-CN" altLang="zh-CN" sz="2000" dirty="0"/>
          </a:p>
          <a:p>
            <a:pPr fontAlgn="ctr"/>
            <a:r>
              <a:rPr lang="en-US" altLang="zh-CN" sz="2000" dirty="0"/>
              <a:t>-</a:t>
            </a:r>
            <a:r>
              <a:rPr lang="en-US" altLang="zh-CN" sz="2000" dirty="0" smtClean="0"/>
              <a:t>L package-name </a:t>
            </a:r>
            <a:r>
              <a:rPr lang="en-US" altLang="zh-CN" sz="2000" dirty="0"/>
              <a:t>...</a:t>
            </a:r>
            <a:r>
              <a:rPr lang="zh-CN" altLang="zh-CN" sz="2000" dirty="0"/>
              <a:t>：</a:t>
            </a:r>
            <a:r>
              <a:rPr lang="zh-CN" altLang="zh-CN" sz="2000" dirty="0" smtClean="0"/>
              <a:t>列已安装包</a:t>
            </a:r>
            <a:r>
              <a:rPr lang="zh-CN" altLang="zh-CN" sz="2000" dirty="0"/>
              <a:t>的内容，类似</a:t>
            </a:r>
            <a:r>
              <a:rPr lang="en-US" altLang="zh-CN" sz="2000" dirty="0"/>
              <a:t>rpm -</a:t>
            </a:r>
            <a:r>
              <a:rPr lang="en-US" altLang="zh-CN" sz="2000" dirty="0" err="1"/>
              <a:t>ql</a:t>
            </a:r>
            <a:endParaRPr lang="zh-CN" altLang="zh-CN" sz="2000" dirty="0"/>
          </a:p>
          <a:p>
            <a:pPr fontAlgn="ctr"/>
            <a:r>
              <a:rPr lang="en-US" altLang="zh-CN" sz="2000" dirty="0"/>
              <a:t>-</a:t>
            </a:r>
            <a:r>
              <a:rPr lang="en-US" altLang="zh-CN" sz="2000" dirty="0" smtClean="0"/>
              <a:t>S filename-pattern </a:t>
            </a:r>
            <a:r>
              <a:rPr lang="en-US" altLang="zh-CN" sz="2000" dirty="0"/>
              <a:t>...</a:t>
            </a:r>
            <a:r>
              <a:rPr lang="zh-CN" altLang="zh-CN" sz="2000" dirty="0" smtClean="0"/>
              <a:t>：</a:t>
            </a:r>
            <a:r>
              <a:rPr lang="zh-CN" altLang="en-US" sz="2000" dirty="0"/>
              <a:t>列</a:t>
            </a:r>
            <a:r>
              <a:rPr lang="zh-CN" altLang="zh-CN" sz="2000" dirty="0" smtClean="0"/>
              <a:t>文件归属包，</a:t>
            </a:r>
            <a:r>
              <a:rPr lang="zh-CN" altLang="zh-CN" sz="2000" dirty="0"/>
              <a:t>类似</a:t>
            </a:r>
            <a:r>
              <a:rPr lang="en-US" altLang="zh-CN" sz="2000" dirty="0"/>
              <a:t>rpm -</a:t>
            </a:r>
            <a:r>
              <a:rPr lang="en-US" altLang="zh-CN" sz="2000" dirty="0" err="1"/>
              <a:t>qf</a:t>
            </a:r>
            <a:endParaRPr lang="zh-CN" altLang="zh-CN" sz="2000" dirty="0"/>
          </a:p>
          <a:p>
            <a:pPr fontAlgn="ctr"/>
            <a:r>
              <a:rPr lang="en-US" altLang="zh-CN" sz="2000" dirty="0"/>
              <a:t>-</a:t>
            </a:r>
            <a:r>
              <a:rPr lang="en-US" altLang="zh-CN" sz="2000" dirty="0" smtClean="0"/>
              <a:t>s package-name </a:t>
            </a:r>
            <a:r>
              <a:rPr lang="en-US" altLang="zh-CN" sz="2000" dirty="0"/>
              <a:t>...</a:t>
            </a:r>
            <a:r>
              <a:rPr lang="zh-CN" altLang="zh-CN" sz="2000" dirty="0"/>
              <a:t>：</a:t>
            </a:r>
            <a:r>
              <a:rPr lang="zh-CN" altLang="zh-CN" sz="2000" dirty="0" smtClean="0"/>
              <a:t>报告包状态</a:t>
            </a:r>
            <a:r>
              <a:rPr lang="zh-CN" altLang="zh-CN" sz="2000" dirty="0"/>
              <a:t>信息，</a:t>
            </a:r>
            <a:r>
              <a:rPr lang="zh-CN" altLang="zh-CN" sz="2000" dirty="0">
                <a:sym typeface="+mn-ea"/>
              </a:rPr>
              <a:t>类似</a:t>
            </a:r>
            <a:r>
              <a:rPr lang="en-US" altLang="zh-CN" sz="2000" dirty="0">
                <a:sym typeface="+mn-ea"/>
              </a:rPr>
              <a:t>rpm -</a:t>
            </a:r>
            <a:r>
              <a:rPr lang="en-US" altLang="zh-CN" sz="2000" dirty="0" err="1">
                <a:sym typeface="+mn-ea"/>
              </a:rPr>
              <a:t>qs</a:t>
            </a:r>
            <a:endParaRPr lang="zh-CN" altLang="zh-CN" sz="2000" dirty="0"/>
          </a:p>
          <a:p>
            <a:pPr fontAlgn="ctr"/>
            <a:r>
              <a:rPr lang="en-US" altLang="zh-CN" sz="2000" dirty="0"/>
              <a:t>-</a:t>
            </a:r>
            <a:r>
              <a:rPr lang="en-US" altLang="zh-CN" sz="2000" dirty="0" smtClean="0"/>
              <a:t>r package </a:t>
            </a:r>
            <a:r>
              <a:rPr lang="en-US" altLang="zh-CN" sz="2000" dirty="0"/>
              <a:t>...</a:t>
            </a:r>
            <a:r>
              <a:rPr lang="zh-CN" altLang="zh-CN" sz="2000" dirty="0"/>
              <a:t>：删除软件包，</a:t>
            </a:r>
            <a:r>
              <a:rPr lang="zh-CN" altLang="zh-CN" sz="2000" dirty="0">
                <a:sym typeface="+mn-ea"/>
              </a:rPr>
              <a:t>类似</a:t>
            </a:r>
            <a:r>
              <a:rPr lang="zh-CN" altLang="zh-CN" sz="2000" dirty="0"/>
              <a:t>rpm -e</a:t>
            </a:r>
            <a:endParaRPr lang="zh-CN" altLang="zh-CN" sz="2000" dirty="0"/>
          </a:p>
          <a:p>
            <a:pPr fontAlgn="ctr"/>
            <a:r>
              <a:rPr lang="en-US" altLang="zh-CN" sz="2000" dirty="0"/>
              <a:t>-</a:t>
            </a:r>
            <a:r>
              <a:rPr lang="en-US" altLang="zh-CN" sz="2000" dirty="0" smtClean="0"/>
              <a:t>P package </a:t>
            </a:r>
            <a:r>
              <a:rPr lang="en-US" altLang="zh-CN" sz="2000" dirty="0"/>
              <a:t>...</a:t>
            </a:r>
            <a:r>
              <a:rPr lang="zh-CN" altLang="zh-CN" sz="2000" dirty="0"/>
              <a:t>：清理</a:t>
            </a:r>
            <a:r>
              <a:rPr lang="zh-CN" altLang="zh-CN" sz="2000" dirty="0" smtClean="0"/>
              <a:t>已安装</a:t>
            </a:r>
            <a:r>
              <a:rPr lang="zh-CN" altLang="zh-CN" sz="2000" dirty="0"/>
              <a:t>或被</a:t>
            </a:r>
            <a:r>
              <a:rPr lang="zh-CN" altLang="zh-CN" sz="2000" dirty="0" smtClean="0"/>
              <a:t>删除包</a:t>
            </a:r>
            <a:r>
              <a:rPr lang="zh-CN" altLang="zh-CN" sz="2000" dirty="0"/>
              <a:t>（包括配置文件</a:t>
            </a:r>
            <a:r>
              <a:rPr lang="zh-CN" altLang="zh-CN" sz="2000" dirty="0" smtClean="0"/>
              <a:t>）</a:t>
            </a:r>
            <a:endParaRPr lang="en-US" altLang="zh-CN" sz="2000" dirty="0" smtClean="0"/>
          </a:p>
          <a:p>
            <a:pPr fontAlgn="ctr"/>
            <a:r>
              <a:rPr lang="en-US" altLang="zh-CN" sz="2000" dirty="0"/>
              <a:t>--unpack package-file ...</a:t>
            </a:r>
            <a:r>
              <a:rPr lang="zh-CN" altLang="zh-CN" sz="2000" dirty="0"/>
              <a:t>：解</a:t>
            </a:r>
            <a:r>
              <a:rPr lang="zh-CN" altLang="zh-CN" sz="2000" dirty="0" smtClean="0"/>
              <a:t>包</a:t>
            </a:r>
            <a:endParaRPr lang="zh-CN" alt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用</a:t>
            </a:r>
            <a:r>
              <a:rPr lang="zh-CN" altLang="zh-CN" dirty="0"/>
              <a:t>户主目录</a:t>
            </a:r>
            <a:endParaRPr lang="zh-CN" altLang="en-US" dirty="0"/>
          </a:p>
        </p:txBody>
      </p:sp>
      <p:sp>
        <p:nvSpPr>
          <p:cNvPr id="3" name="内容占位符 2"/>
          <p:cNvSpPr>
            <a:spLocks noGrp="1"/>
          </p:cNvSpPr>
          <p:nvPr>
            <p:ph idx="1"/>
          </p:nvPr>
        </p:nvSpPr>
        <p:spPr/>
        <p:txBody>
          <a:bodyPr/>
          <a:lstStyle/>
          <a:p>
            <a:r>
              <a:rPr altLang="zh-CN" sz="2800" dirty="0"/>
              <a:t>默认情况下，用户登录到系统之初，所处的目录称为其主目录或家目录，此目录也是其工作目录。每个用户都有自己的</a:t>
            </a:r>
            <a:r>
              <a:rPr altLang="zh-CN" sz="2800" dirty="0">
                <a:sym typeface="+mn-ea"/>
              </a:rPr>
              <a:t>家</a:t>
            </a:r>
            <a:r>
              <a:rPr altLang="zh-CN" sz="2800" dirty="0"/>
              <a:t>目录，不同用户的家目录一般互不相同。root用户的主目录为/root，默认情况下，其他用户的家目录是在/home下的与登录名相同的目录。</a:t>
            </a:r>
            <a:endParaRPr altLang="zh-CN" sz="2800" dirty="0"/>
          </a:p>
          <a:p>
            <a:r>
              <a:rPr altLang="zh-CN" sz="2800" dirty="0"/>
              <a:t>用户可以通过一个“~”字符或环境变量HOME来引用自己的家目录。</a:t>
            </a:r>
            <a:r>
              <a:rPr lang="zh-CN" altLang="zh-CN" sz="2800" dirty="0" smtClean="0"/>
              <a:t>。</a:t>
            </a:r>
            <a:endParaRPr lang="en-US" altLang="zh-CN" sz="2800" dirty="0" smtClean="0"/>
          </a:p>
          <a:p>
            <a:endParaRPr lang="zh-CN" altLang="en-US" sz="2800" dirty="0"/>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a:t>
            </a:r>
            <a:r>
              <a:rPr lang="en-US" altLang="zh-CN" dirty="0" err="1" smtClean="0"/>
              <a:t>pkg</a:t>
            </a:r>
            <a:r>
              <a:rPr lang="zh-CN" altLang="en-US" dirty="0" smtClean="0"/>
              <a:t>应用示例</a:t>
            </a:r>
            <a:endParaRPr lang="zh-CN" altLang="en-US" dirty="0"/>
          </a:p>
        </p:txBody>
      </p:sp>
      <p:sp>
        <p:nvSpPr>
          <p:cNvPr id="3" name="内容占位符 2"/>
          <p:cNvSpPr>
            <a:spLocks noGrp="1"/>
          </p:cNvSpPr>
          <p:nvPr>
            <p:ph idx="1"/>
          </p:nvPr>
        </p:nvSpPr>
        <p:spPr/>
        <p:txBody>
          <a:bodyPr/>
          <a:lstStyle/>
          <a:p>
            <a:r>
              <a:rPr altLang="zh-CN" sz="2400"/>
              <a:t># dpkg -l 			#列出所有已经安装的软件包</a:t>
            </a:r>
            <a:endParaRPr altLang="zh-CN" sz="2400"/>
          </a:p>
          <a:p>
            <a:r>
              <a:rPr altLang="zh-CN" sz="2400"/>
              <a:t># dpkg -l | awk '{ print $2,$3,$4 }' 		#列出所有已安装包的名字、版本和平台信息</a:t>
            </a:r>
            <a:endParaRPr altLang="zh-CN" sz="2400"/>
          </a:p>
          <a:p>
            <a:r>
              <a:rPr altLang="zh-CN" sz="2400"/>
              <a:t># dpkg -l | awk '{ print $2,$3,$4 }' | grep bash #列出已经安装与bash相关的软件包</a:t>
            </a:r>
            <a:endParaRPr altLang="zh-CN" sz="2400"/>
          </a:p>
          <a:p>
            <a:r>
              <a:rPr altLang="zh-CN" sz="2400"/>
              <a:t># dpkg -L bash 		#列出bash包的内容</a:t>
            </a:r>
            <a:endParaRPr altLang="zh-CN" sz="2400"/>
          </a:p>
          <a:p>
            <a:r>
              <a:rPr altLang="zh-CN" sz="2400"/>
              <a:t># dpkg -S `which bash` #查询bash命令的归属包</a:t>
            </a:r>
            <a:endParaRPr altLang="zh-CN" sz="2400"/>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en-US" altLang="zh-CN" dirty="0" smtClean="0"/>
              <a:t>apt-get</a:t>
            </a:r>
            <a:endParaRPr lang="zh-CN" altLang="en-US" dirty="0"/>
          </a:p>
        </p:txBody>
      </p:sp>
      <p:sp>
        <p:nvSpPr>
          <p:cNvPr id="3" name="内容占位符 2"/>
          <p:cNvSpPr>
            <a:spLocks noGrp="1"/>
          </p:cNvSpPr>
          <p:nvPr>
            <p:ph idx="1"/>
          </p:nvPr>
        </p:nvSpPr>
        <p:spPr/>
        <p:txBody>
          <a:bodyPr/>
          <a:lstStyle/>
          <a:p>
            <a:pPr fontAlgn="ctr"/>
            <a:r>
              <a:rPr lang="zh-CN" altLang="en-US" sz="2800" dirty="0"/>
              <a:t>主要用于自动从互联网的软件仓库中搜索、</a:t>
            </a:r>
            <a:r>
              <a:rPr lang="en-US" altLang="zh-CN" sz="2800" dirty="0"/>
              <a:t>安装、升级、</a:t>
            </a:r>
            <a:r>
              <a:rPr lang="zh-CN" altLang="en-US" sz="2800" dirty="0"/>
              <a:t>卸载</a:t>
            </a:r>
            <a:r>
              <a:rPr lang="en-US" altLang="zh-CN" sz="2800" dirty="0"/>
              <a:t>软件</a:t>
            </a:r>
            <a:r>
              <a:rPr lang="zh-CN" altLang="en-US" sz="2800" dirty="0"/>
              <a:t>包</a:t>
            </a:r>
            <a:r>
              <a:rPr lang="en-US" altLang="zh-CN" sz="2800" dirty="0"/>
              <a:t>。</a:t>
            </a:r>
            <a:endParaRPr lang="en-US" altLang="zh-CN" sz="2800" dirty="0" smtClean="0"/>
          </a:p>
          <a:p>
            <a:pPr fontAlgn="ctr"/>
            <a:r>
              <a:rPr lang="zh-CN" altLang="zh-CN" sz="2800" dirty="0" smtClean="0"/>
              <a:t>用法</a:t>
            </a:r>
            <a:r>
              <a:rPr lang="zh-CN" altLang="zh-CN" sz="2800" dirty="0"/>
              <a:t>为：</a:t>
            </a:r>
            <a:endParaRPr lang="zh-CN" altLang="zh-CN" sz="2800" dirty="0"/>
          </a:p>
          <a:p>
            <a:r>
              <a:rPr lang="en-US" altLang="zh-CN" sz="2800" dirty="0"/>
              <a:t> </a:t>
            </a:r>
            <a:r>
              <a:rPr lang="en-US" altLang="zh-CN" sz="2800" dirty="0" smtClean="0"/>
              <a:t>apt-get </a:t>
            </a:r>
            <a:r>
              <a:rPr lang="en-US" altLang="zh-CN" sz="2800" dirty="0"/>
              <a:t>[options] [action]</a:t>
            </a:r>
            <a:endParaRPr lang="zh-CN" altLang="zh-CN" sz="2800" dirty="0"/>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apt-get</a:t>
            </a:r>
            <a:r>
              <a:rPr lang="zh-CN" altLang="en-US" dirty="0"/>
              <a:t>常用</a:t>
            </a:r>
            <a:r>
              <a:rPr lang="zh-CN" altLang="en-US" dirty="0" smtClean="0"/>
              <a:t>选项</a:t>
            </a:r>
            <a:endParaRPr lang="zh-CN" altLang="en-US" dirty="0"/>
          </a:p>
        </p:txBody>
      </p:sp>
      <p:sp>
        <p:nvSpPr>
          <p:cNvPr id="3" name="内容占位符 2"/>
          <p:cNvSpPr>
            <a:spLocks noGrp="1"/>
          </p:cNvSpPr>
          <p:nvPr>
            <p:ph idx="1"/>
          </p:nvPr>
        </p:nvSpPr>
        <p:spPr/>
        <p:txBody>
          <a:bodyPr/>
          <a:lstStyle/>
          <a:p>
            <a:pPr fontAlgn="ctr"/>
            <a:endParaRPr lang="zh-CN" altLang="en-US" sz="2000" dirty="0"/>
          </a:p>
        </p:txBody>
      </p:sp>
      <p:graphicFrame>
        <p:nvGraphicFramePr>
          <p:cNvPr id="7" name="表格 6"/>
          <p:cNvGraphicFramePr/>
          <p:nvPr>
            <p:custDataLst>
              <p:tags r:id="rId1"/>
            </p:custDataLst>
          </p:nvPr>
        </p:nvGraphicFramePr>
        <p:xfrm>
          <a:off x="826770" y="1383665"/>
          <a:ext cx="7983855" cy="3044825"/>
        </p:xfrm>
        <a:graphic>
          <a:graphicData uri="http://schemas.openxmlformats.org/drawingml/2006/table">
            <a:tbl>
              <a:tblPr firstRow="1" bandRow="1">
                <a:tableStyleId>{5940675A-B579-460E-94D1-54222C63F5DA}</a:tableStyleId>
              </a:tblPr>
              <a:tblGrid>
                <a:gridCol w="1438275"/>
                <a:gridCol w="2284730"/>
                <a:gridCol w="1605280"/>
                <a:gridCol w="2655570"/>
              </a:tblGrid>
              <a:tr h="41465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选项</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描述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选项</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描述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465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-d</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只下载</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--assume-no</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默认为no</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957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-f</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试图修复已破坏的依赖关系</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-y</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默认为yes</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465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-q</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安静工作</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--only-upgrade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只升级</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338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--no-upgrade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安装时不升级</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--show-progress</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显示进度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465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-h</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帮助</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--reinstall</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重新安装最新版本</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465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-m</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忽略丢失包</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-s</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仅模拟而不真正工作</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apt-get的常用功能</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827405" y="1384300"/>
          <a:ext cx="7765415" cy="3291205"/>
        </p:xfrm>
        <a:graphic>
          <a:graphicData uri="http://schemas.openxmlformats.org/drawingml/2006/table">
            <a:tbl>
              <a:tblPr firstRow="1" bandRow="1">
                <a:tableStyleId>{5940675A-B579-460E-94D1-54222C63F5DA}</a:tableStyleId>
              </a:tblPr>
              <a:tblGrid>
                <a:gridCol w="1163955"/>
                <a:gridCol w="2152650"/>
                <a:gridCol w="1334770"/>
                <a:gridCol w="3114040"/>
              </a:tblGrid>
              <a:tr h="425450">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功能</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描述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功能</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描述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4180">
                <a:tc>
                  <a:txBody>
                    <a:bodyPr/>
                    <a:p>
                      <a:pPr indent="179705" fontAlgn="auto">
                        <a:buNone/>
                      </a:pPr>
                      <a:r>
                        <a:rPr lang="en-US" sz="1600" b="0">
                          <a:latin typeface="Times New Roman" panose="02020603050405020304" pitchFamily="18" charset="0"/>
                          <a:cs typeface="Times New Roman" panose="02020603050405020304" pitchFamily="18" charset="0"/>
                        </a:rPr>
                        <a:t>install</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安装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algn="l" fontAlgn="auto">
                        <a:buClrTx/>
                        <a:buSzTx/>
                        <a:buFontTx/>
                        <a:buNone/>
                      </a:pPr>
                      <a:r>
                        <a:rPr lang="en-US" sz="1600" b="0">
                          <a:latin typeface="Times New Roman" panose="02020603050405020304" pitchFamily="18" charset="0"/>
                          <a:cs typeface="Times New Roman" panose="02020603050405020304" pitchFamily="18" charset="0"/>
                        </a:rPr>
                        <a:t>update</a:t>
                      </a:r>
                      <a:endParaRPr lang="en-US" sz="1600" b="0">
                        <a:latin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更新包索引</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5450">
                <a:tc>
                  <a:txBody>
                    <a:bodyPr/>
                    <a:p>
                      <a:pPr indent="179705" algn="l" fontAlgn="auto">
                        <a:buClrTx/>
                        <a:buSzTx/>
                        <a:buFontTx/>
                        <a:buNone/>
                      </a:pPr>
                      <a:r>
                        <a:rPr lang="en-US" sz="1600" b="0">
                          <a:latin typeface="Times New Roman" panose="02020603050405020304" pitchFamily="18" charset="0"/>
                          <a:cs typeface="Times New Roman" panose="02020603050405020304" pitchFamily="18" charset="0"/>
                        </a:rPr>
                        <a:t>upgrade</a:t>
                      </a:r>
                      <a:endParaRPr lang="en-US" sz="1600" b="0">
                        <a:latin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更新软件包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Times New Roman" panose="02020603050405020304" pitchFamily="18" charset="0"/>
                          <a:cs typeface="Times New Roman" panose="02020603050405020304" pitchFamily="18" charset="0"/>
                        </a:rPr>
                        <a:t>dist-upgrade</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将系统升级到新版本</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5450">
                <a:tc>
                  <a:txBody>
                    <a:bodyPr/>
                    <a:p>
                      <a:pPr indent="179705" fontAlgn="auto">
                        <a:buNone/>
                      </a:pPr>
                      <a:r>
                        <a:rPr lang="en-US" sz="1600" b="0">
                          <a:latin typeface="Times New Roman" panose="02020603050405020304" pitchFamily="18" charset="0"/>
                          <a:cs typeface="Times New Roman" panose="02020603050405020304" pitchFamily="18" charset="0"/>
                        </a:rPr>
                        <a:t>download</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下载包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Times New Roman" panose="02020603050405020304" pitchFamily="18" charset="0"/>
                          <a:cs typeface="Times New Roman" panose="02020603050405020304" pitchFamily="18" charset="0"/>
                        </a:rPr>
                        <a:t>purge</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删除并清理</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5450">
                <a:tc>
                  <a:txBody>
                    <a:bodyPr/>
                    <a:p>
                      <a:pPr indent="179705" fontAlgn="auto">
                        <a:buNone/>
                      </a:pPr>
                      <a:r>
                        <a:rPr lang="en-US" sz="1600" b="0">
                          <a:latin typeface="Times New Roman" panose="02020603050405020304" pitchFamily="18" charset="0"/>
                          <a:cs typeface="Times New Roman" panose="02020603050405020304" pitchFamily="18" charset="0"/>
                        </a:rPr>
                        <a:t>source</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获取源代码包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Times New Roman" panose="02020603050405020304" pitchFamily="18" charset="0"/>
                          <a:cs typeface="Times New Roman" panose="02020603050405020304" pitchFamily="18" charset="0"/>
                        </a:rPr>
                        <a:t>check</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更新缓存，检查失联的依赖关系</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4180">
                <a:tc>
                  <a:txBody>
                    <a:bodyPr/>
                    <a:p>
                      <a:pPr indent="179705" fontAlgn="auto">
                        <a:buNone/>
                      </a:pPr>
                      <a:r>
                        <a:rPr lang="en-US" sz="1600" b="0">
                          <a:latin typeface="Times New Roman" panose="02020603050405020304" pitchFamily="18" charset="0"/>
                          <a:cs typeface="Times New Roman" panose="02020603050405020304" pitchFamily="18" charset="0"/>
                        </a:rPr>
                        <a:t>remove</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删除</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Times New Roman" panose="02020603050405020304" pitchFamily="18" charset="0"/>
                          <a:cs typeface="Times New Roman" panose="02020603050405020304" pitchFamily="18" charset="0"/>
                        </a:rPr>
                        <a:t>clean</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Times New Roman" panose="02020603050405020304" pitchFamily="18" charset="0"/>
                          <a:cs typeface="Times New Roman" panose="02020603050405020304" pitchFamily="18" charset="0"/>
                        </a:rPr>
                        <a:t>删除包缓存中的所有包</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5630">
                <a:tc>
                  <a:txBody>
                    <a:bodyPr/>
                    <a:p>
                      <a:pPr indent="179705" fontAlgn="auto">
                        <a:buNone/>
                      </a:pPr>
                      <a:r>
                        <a:rPr lang="en-US" sz="1600" b="0">
                          <a:latin typeface="Times New Roman" panose="02020603050405020304" pitchFamily="18" charset="0"/>
                          <a:cs typeface="Times New Roman" panose="02020603050405020304" pitchFamily="18" charset="0"/>
                        </a:rPr>
                        <a:t>autoremove</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Times New Roman" panose="02020603050405020304" pitchFamily="18" charset="0"/>
                          <a:cs typeface="Times New Roman" panose="02020603050405020304" pitchFamily="18" charset="0"/>
                        </a:rPr>
                        <a:t>删除为满足其他包的依赖而安装的但现在</a:t>
                      </a:r>
                      <a:r>
                        <a:rPr lang="en-US" sz="1600" b="0">
                          <a:latin typeface="宋体" panose="02010600030101010101" pitchFamily="2" charset="-122"/>
                          <a:ea typeface="宋体" panose="02010600030101010101" pitchFamily="2" charset="-122"/>
                          <a:cs typeface="宋体" panose="02010600030101010101" pitchFamily="2" charset="-122"/>
                        </a:rPr>
                        <a:t>已</a:t>
                      </a:r>
                      <a:r>
                        <a:rPr lang="en-US" sz="1600" b="0">
                          <a:latin typeface="Times New Roman" panose="02020603050405020304" pitchFamily="18" charset="0"/>
                          <a:cs typeface="Times New Roman" panose="02020603050405020304" pitchFamily="18" charset="0"/>
                        </a:rPr>
                        <a:t>不再需要的包</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Times New Roman" panose="02020603050405020304" pitchFamily="18" charset="0"/>
                          <a:cs typeface="Times New Roman" panose="02020603050405020304" pitchFamily="18" charset="0"/>
                        </a:rPr>
                        <a:t>autoclean</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179705" fontAlgn="auto">
                        <a:buNone/>
                      </a:pPr>
                      <a:r>
                        <a:rPr lang="en-US" sz="1600" b="0">
                          <a:latin typeface="宋体" panose="02010600030101010101" pitchFamily="2" charset="-122"/>
                          <a:ea typeface="宋体" panose="02010600030101010101" pitchFamily="2" charset="-122"/>
                          <a:cs typeface="宋体" panose="02010600030101010101" pitchFamily="2" charset="-122"/>
                        </a:rPr>
                        <a:t>像</a:t>
                      </a:r>
                      <a:r>
                        <a:rPr lang="en-US" sz="1600" b="0">
                          <a:latin typeface="Times New Roman" panose="02020603050405020304" pitchFamily="18" charset="0"/>
                          <a:cs typeface="Times New Roman" panose="02020603050405020304" pitchFamily="18" charset="0"/>
                        </a:rPr>
                        <a:t>clean</a:t>
                      </a:r>
                      <a:r>
                        <a:rPr lang="en-US" sz="1600" b="0">
                          <a:latin typeface="宋体" panose="02010600030101010101" pitchFamily="2" charset="-122"/>
                          <a:ea typeface="宋体" panose="02010600030101010101" pitchFamily="2" charset="-122"/>
                          <a:cs typeface="宋体" panose="02010600030101010101" pitchFamily="2" charset="-122"/>
                        </a:rPr>
                        <a:t>，但只清</a:t>
                      </a:r>
                      <a:r>
                        <a:rPr lang="en-US" sz="1600" b="0">
                          <a:latin typeface="Times New Roman" panose="02020603050405020304" pitchFamily="18" charset="0"/>
                          <a:cs typeface="Times New Roman" panose="02020603050405020304" pitchFamily="18" charset="0"/>
                        </a:rPr>
                        <a:t>除</a:t>
                      </a:r>
                      <a:r>
                        <a:rPr lang="en-US" sz="1600" b="0">
                          <a:latin typeface="宋体" panose="02010600030101010101" pitchFamily="2" charset="-122"/>
                          <a:ea typeface="宋体" panose="02010600030101010101" pitchFamily="2" charset="-122"/>
                          <a:cs typeface="宋体" panose="02010600030101010101" pitchFamily="2" charset="-122"/>
                        </a:rPr>
                        <a:t>那些不能再下载，也不再使用者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apt-get</a:t>
            </a:r>
            <a:r>
              <a:rPr lang="zh-CN" altLang="en-US" dirty="0" smtClean="0"/>
              <a:t>应用</a:t>
            </a:r>
            <a:r>
              <a:rPr lang="zh-CN" altLang="en-US" dirty="0"/>
              <a:t>示例</a:t>
            </a:r>
            <a:endParaRPr lang="zh-CN" altLang="en-US" dirty="0"/>
          </a:p>
        </p:txBody>
      </p:sp>
      <p:sp>
        <p:nvSpPr>
          <p:cNvPr id="3" name="内容占位符 2"/>
          <p:cNvSpPr>
            <a:spLocks noGrp="1"/>
          </p:cNvSpPr>
          <p:nvPr>
            <p:ph idx="1"/>
          </p:nvPr>
        </p:nvSpPr>
        <p:spPr/>
        <p:txBody>
          <a:bodyPr/>
          <a:lstStyle/>
          <a:p>
            <a:pPr fontAlgn="ctr"/>
            <a:r>
              <a:rPr lang="en-US" altLang="zh-CN" sz="2800" dirty="0" smtClean="0"/>
              <a:t># apt-get </a:t>
            </a:r>
            <a:r>
              <a:rPr lang="en-US" altLang="zh-CN" sz="2800" dirty="0"/>
              <a:t>update</a:t>
            </a:r>
            <a:r>
              <a:rPr lang="zh-CN" altLang="zh-CN" sz="2800" dirty="0"/>
              <a:t>：更新包</a:t>
            </a:r>
            <a:r>
              <a:rPr lang="zh-CN" altLang="zh-CN" sz="2800" dirty="0" smtClean="0"/>
              <a:t>索引</a:t>
            </a:r>
            <a:endParaRPr lang="en-US" altLang="zh-CN" sz="2800" dirty="0" smtClean="0"/>
          </a:p>
          <a:p>
            <a:pPr fontAlgn="ctr"/>
            <a:r>
              <a:rPr lang="en-US" altLang="zh-CN" sz="2800" dirty="0" smtClean="0"/>
              <a:t># apt-get </a:t>
            </a:r>
            <a:r>
              <a:rPr lang="en-US" altLang="zh-CN" sz="2800" dirty="0"/>
              <a:t>upgrade</a:t>
            </a:r>
            <a:r>
              <a:rPr lang="zh-CN" altLang="zh-CN" sz="2800" dirty="0"/>
              <a:t>：更新所有软件包</a:t>
            </a:r>
            <a:endParaRPr lang="zh-CN" altLang="zh-CN" sz="2800" dirty="0"/>
          </a:p>
          <a:p>
            <a:pPr fontAlgn="ctr"/>
            <a:r>
              <a:rPr lang="en-US" altLang="zh-CN" sz="2800" dirty="0" smtClean="0"/>
              <a:t># apt-get </a:t>
            </a:r>
            <a:r>
              <a:rPr lang="en-US" altLang="zh-CN" sz="2800" dirty="0" err="1"/>
              <a:t>dist</a:t>
            </a:r>
            <a:r>
              <a:rPr lang="en-US" altLang="zh-CN" sz="2800" dirty="0"/>
              <a:t>-upgrade</a:t>
            </a:r>
            <a:r>
              <a:rPr lang="zh-CN" altLang="zh-CN" sz="2800" dirty="0"/>
              <a:t>：将系统升级到新版本</a:t>
            </a:r>
            <a:endParaRPr lang="zh-CN" altLang="zh-CN" sz="2800" dirty="0"/>
          </a:p>
          <a:p>
            <a:pPr fontAlgn="ctr"/>
            <a:r>
              <a:rPr lang="en-US" altLang="zh-CN" sz="2800" dirty="0" smtClean="0"/>
              <a:t># apt-get </a:t>
            </a:r>
            <a:r>
              <a:rPr lang="en-US" altLang="zh-CN" sz="2800" dirty="0"/>
              <a:t>install </a:t>
            </a:r>
            <a:r>
              <a:rPr lang="en-US" altLang="zh-CN" sz="2800" dirty="0" err="1"/>
              <a:t>vsftpd</a:t>
            </a:r>
            <a:r>
              <a:rPr lang="zh-CN" altLang="zh-CN" sz="2800" dirty="0"/>
              <a:t>：安装</a:t>
            </a:r>
            <a:r>
              <a:rPr lang="en-US" altLang="zh-CN" sz="2800" dirty="0" err="1"/>
              <a:t>vsftpd</a:t>
            </a:r>
            <a:r>
              <a:rPr lang="zh-CN" altLang="zh-CN" sz="2800" dirty="0"/>
              <a:t>服务器</a:t>
            </a:r>
            <a:endParaRPr lang="zh-CN" altLang="zh-CN" sz="2800" dirty="0"/>
          </a:p>
          <a:p>
            <a:pPr fontAlgn="ctr"/>
            <a:r>
              <a:rPr lang="en-US" altLang="zh-CN" sz="2800" dirty="0" smtClean="0"/>
              <a:t># apt-get </a:t>
            </a:r>
            <a:r>
              <a:rPr lang="en-US" altLang="zh-CN" sz="2800" dirty="0"/>
              <a:t>source </a:t>
            </a:r>
            <a:r>
              <a:rPr lang="en-US" altLang="zh-CN" sz="2800" dirty="0" err="1"/>
              <a:t>vsftpd</a:t>
            </a:r>
            <a:r>
              <a:rPr lang="zh-CN" altLang="zh-CN" sz="2800" dirty="0"/>
              <a:t>：下载</a:t>
            </a:r>
            <a:r>
              <a:rPr lang="en-US" altLang="zh-CN" sz="2800" dirty="0" err="1"/>
              <a:t>vsftpd</a:t>
            </a:r>
            <a:r>
              <a:rPr lang="zh-CN" altLang="zh-CN" sz="2800" dirty="0" smtClean="0"/>
              <a:t>源代码</a:t>
            </a:r>
            <a:endParaRPr lang="zh-CN" altLang="en-US" sz="2800" dirty="0"/>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zh-CN" dirty="0"/>
              <a:t>）</a:t>
            </a:r>
            <a:r>
              <a:rPr lang="en-US" altLang="zh-CN" dirty="0" smtClean="0"/>
              <a:t>apt</a:t>
            </a:r>
            <a:endParaRPr lang="zh-CN" altLang="en-US" dirty="0"/>
          </a:p>
        </p:txBody>
      </p:sp>
      <p:sp>
        <p:nvSpPr>
          <p:cNvPr id="3" name="内容占位符 2"/>
          <p:cNvSpPr>
            <a:spLocks noGrp="1"/>
          </p:cNvSpPr>
          <p:nvPr>
            <p:ph idx="1"/>
          </p:nvPr>
        </p:nvSpPr>
        <p:spPr/>
        <p:txBody>
          <a:bodyPr/>
          <a:lstStyle/>
          <a:p>
            <a:pPr fontAlgn="ctr"/>
            <a:r>
              <a:rPr lang="en-US" altLang="zh-CN" sz="2800" dirty="0" smtClean="0"/>
              <a:t>apt</a:t>
            </a:r>
            <a:r>
              <a:rPr lang="zh-CN" altLang="zh-CN" sz="2800" dirty="0" smtClean="0"/>
              <a:t>整合</a:t>
            </a:r>
            <a:r>
              <a:rPr lang="zh-CN" altLang="zh-CN" sz="2800" dirty="0"/>
              <a:t>了</a:t>
            </a:r>
            <a:r>
              <a:rPr lang="en-US" altLang="zh-CN" sz="2800" dirty="0"/>
              <a:t>apt-get</a:t>
            </a:r>
            <a:r>
              <a:rPr lang="zh-CN" altLang="zh-CN" sz="2800" dirty="0"/>
              <a:t>和</a:t>
            </a:r>
            <a:r>
              <a:rPr lang="en-US" altLang="zh-CN" sz="2800" dirty="0" smtClean="0"/>
              <a:t>apt-cache</a:t>
            </a:r>
            <a:r>
              <a:rPr lang="zh-CN" altLang="en-US" sz="2800" dirty="0" smtClean="0"/>
              <a:t>，</a:t>
            </a:r>
            <a:r>
              <a:rPr lang="zh-CN" altLang="zh-CN" sz="2800" dirty="0" smtClean="0"/>
              <a:t>其</a:t>
            </a:r>
            <a:r>
              <a:rPr lang="zh-CN" altLang="zh-CN" sz="2800" dirty="0"/>
              <a:t>用法为：</a:t>
            </a:r>
            <a:endParaRPr lang="zh-CN" altLang="zh-CN" sz="2800" dirty="0"/>
          </a:p>
          <a:p>
            <a:pPr fontAlgn="ctr"/>
            <a:r>
              <a:rPr lang="en-US" altLang="zh-CN" sz="2800" dirty="0"/>
              <a:t>apt [-h] {list | search | show | update |install </a:t>
            </a:r>
            <a:r>
              <a:rPr lang="en-US" altLang="zh-CN" sz="2800" dirty="0" err="1"/>
              <a:t>pkg</a:t>
            </a:r>
            <a:r>
              <a:rPr lang="en-US" altLang="zh-CN" sz="2800" dirty="0"/>
              <a:t> | remove </a:t>
            </a:r>
            <a:r>
              <a:rPr lang="en-US" altLang="zh-CN" sz="2800" dirty="0" err="1"/>
              <a:t>pkg</a:t>
            </a:r>
            <a:r>
              <a:rPr lang="en-US" altLang="zh-CN" sz="2800" dirty="0"/>
              <a:t> ... | upgrade | </a:t>
            </a:r>
            <a:r>
              <a:rPr lang="en-US" altLang="zh-CN" sz="2800" dirty="0" smtClean="0"/>
              <a:t>full-upgrade </a:t>
            </a:r>
            <a:r>
              <a:rPr lang="en-US" altLang="zh-CN" sz="2800" dirty="0"/>
              <a:t>| edit-sources | {-v | --version} | {-h | --help}}</a:t>
            </a:r>
            <a:endParaRPr lang="zh-CN" altLang="zh-CN" sz="2800" dirty="0"/>
          </a:p>
          <a:p>
            <a:pPr fontAlgn="ctr"/>
            <a:r>
              <a:rPr lang="zh-CN" altLang="zh-CN" sz="2800" dirty="0"/>
              <a:t>子功能</a:t>
            </a:r>
            <a:r>
              <a:rPr lang="en-US" altLang="zh-CN" sz="2800" dirty="0"/>
              <a:t>list</a:t>
            </a:r>
            <a:r>
              <a:rPr lang="zh-CN" altLang="zh-CN" sz="2800" dirty="0"/>
              <a:t>、</a:t>
            </a:r>
            <a:r>
              <a:rPr lang="en-US" altLang="zh-CN" sz="2800" dirty="0"/>
              <a:t>show</a:t>
            </a:r>
            <a:r>
              <a:rPr lang="zh-CN" altLang="zh-CN" sz="2800" dirty="0"/>
              <a:t>、</a:t>
            </a:r>
            <a:r>
              <a:rPr lang="en-US" altLang="zh-CN" sz="2800" dirty="0"/>
              <a:t>install</a:t>
            </a:r>
            <a:r>
              <a:rPr lang="zh-CN" altLang="zh-CN" sz="2800" dirty="0"/>
              <a:t>和</a:t>
            </a:r>
            <a:r>
              <a:rPr lang="en-US" altLang="zh-CN" sz="2800" dirty="0"/>
              <a:t>remove</a:t>
            </a:r>
            <a:r>
              <a:rPr lang="zh-CN" altLang="zh-CN" sz="2800" dirty="0"/>
              <a:t>等功能分别对应</a:t>
            </a:r>
            <a:r>
              <a:rPr lang="en-US" altLang="zh-CN" sz="2800" dirty="0"/>
              <a:t>apt-cache</a:t>
            </a:r>
            <a:r>
              <a:rPr lang="zh-CN" altLang="zh-CN" sz="2800" dirty="0"/>
              <a:t>和</a:t>
            </a:r>
            <a:r>
              <a:rPr lang="en-US" altLang="zh-CN" sz="2800" dirty="0"/>
              <a:t>apt-get</a:t>
            </a:r>
            <a:r>
              <a:rPr lang="zh-CN" altLang="zh-CN" sz="2800" dirty="0"/>
              <a:t>的相关功能</a:t>
            </a:r>
            <a:r>
              <a:rPr lang="zh-CN" altLang="zh-CN" sz="2800" dirty="0" smtClean="0"/>
              <a:t>。</a:t>
            </a:r>
            <a:endParaRPr lang="zh-CN" altLang="en-US" sz="2800" dirty="0" smtClean="0">
              <a:sym typeface="+mn-ea"/>
            </a:endParaRP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t>
            </a:r>
            <a:r>
              <a:rPr lang="en-US" altLang="zh-CN" dirty="0" smtClean="0"/>
              <a:t>pt</a:t>
            </a:r>
            <a:r>
              <a:rPr lang="zh-CN" altLang="en-US" dirty="0" smtClean="0"/>
              <a:t>应用示例</a:t>
            </a:r>
            <a:endParaRPr lang="zh-CN" altLang="en-US" dirty="0"/>
          </a:p>
        </p:txBody>
      </p:sp>
      <p:sp>
        <p:nvSpPr>
          <p:cNvPr id="3" name="内容占位符 2"/>
          <p:cNvSpPr>
            <a:spLocks noGrp="1"/>
          </p:cNvSpPr>
          <p:nvPr>
            <p:ph idx="1"/>
          </p:nvPr>
        </p:nvSpPr>
        <p:spPr/>
        <p:txBody>
          <a:bodyPr/>
          <a:lstStyle/>
          <a:p>
            <a:pPr fontAlgn="ctr"/>
            <a:r>
              <a:rPr lang="zh-CN" altLang="zh-CN" sz="2800" dirty="0"/>
              <a:t>有了</a:t>
            </a:r>
            <a:r>
              <a:rPr lang="en-US" altLang="zh-CN" sz="2800" dirty="0"/>
              <a:t>apt</a:t>
            </a:r>
            <a:r>
              <a:rPr lang="zh-CN" altLang="zh-CN" sz="2800" dirty="0"/>
              <a:t>之后，</a:t>
            </a:r>
            <a:r>
              <a:rPr lang="en-US" altLang="zh-CN" sz="2800" dirty="0" err="1"/>
              <a:t>ubuntu</a:t>
            </a:r>
            <a:r>
              <a:rPr lang="zh-CN" altLang="zh-CN" sz="2800" dirty="0"/>
              <a:t>的软件包管理方便多</a:t>
            </a:r>
            <a:r>
              <a:rPr lang="zh-CN" altLang="zh-CN" sz="2800" dirty="0" smtClean="0"/>
              <a:t>了</a:t>
            </a:r>
            <a:r>
              <a:rPr lang="zh-CN" altLang="en-US" sz="2800" dirty="0" smtClean="0"/>
              <a:t>（相当于红帽的</a:t>
            </a:r>
            <a:r>
              <a:rPr lang="en-US" altLang="zh-CN" sz="2800" dirty="0" smtClean="0"/>
              <a:t>yum/</a:t>
            </a:r>
            <a:r>
              <a:rPr lang="en-US" altLang="zh-CN" sz="2800" dirty="0" err="1" smtClean="0"/>
              <a:t>dnf</a:t>
            </a:r>
            <a:r>
              <a:rPr lang="zh-CN" altLang="en-US" sz="2800" dirty="0" smtClean="0"/>
              <a:t>）。</a:t>
            </a:r>
            <a:endParaRPr lang="en-US" altLang="zh-CN" sz="2800" dirty="0" smtClean="0"/>
          </a:p>
          <a:p>
            <a:pPr fontAlgn="ctr"/>
            <a:r>
              <a:rPr lang="zh-CN" altLang="zh-CN" sz="2800" dirty="0" smtClean="0"/>
              <a:t>如</a:t>
            </a:r>
            <a:r>
              <a:rPr lang="zh-CN" altLang="zh-CN" sz="2800" dirty="0"/>
              <a:t>查询和安装软件包</a:t>
            </a:r>
            <a:r>
              <a:rPr lang="en-US" altLang="zh-CN" sz="2800" dirty="0" err="1"/>
              <a:t>ntp</a:t>
            </a:r>
            <a:r>
              <a:rPr lang="en-US" altLang="zh-CN" sz="2800" dirty="0"/>
              <a:t>*</a:t>
            </a:r>
            <a:r>
              <a:rPr lang="zh-CN" altLang="zh-CN" sz="2800" dirty="0"/>
              <a:t>，可分别使用以下命令：</a:t>
            </a:r>
            <a:endParaRPr lang="zh-CN" altLang="zh-CN" sz="2800" dirty="0"/>
          </a:p>
          <a:p>
            <a:r>
              <a:rPr lang="en-US" altLang="zh-CN" sz="2800" dirty="0" smtClean="0"/>
              <a:t># </a:t>
            </a:r>
            <a:r>
              <a:rPr lang="en-US" altLang="zh-CN" sz="2800" dirty="0"/>
              <a:t>apt list bash </a:t>
            </a:r>
            <a:r>
              <a:rPr lang="en-US" altLang="zh-CN" sz="2800" dirty="0" err="1"/>
              <a:t>ntp </a:t>
            </a:r>
            <a:r>
              <a:rPr lang="en-US" altLang="zh-CN" sz="2800" dirty="0" smtClean="0"/>
              <a:t>#</a:t>
            </a:r>
            <a:r>
              <a:rPr lang="zh-CN" altLang="zh-CN" sz="2800" dirty="0"/>
              <a:t>查询</a:t>
            </a:r>
            <a:r>
              <a:rPr lang="en-US" altLang="zh-CN" sz="2800" dirty="0">
                <a:sym typeface="+mn-ea"/>
              </a:rPr>
              <a:t>bash</a:t>
            </a:r>
            <a:r>
              <a:rPr lang="zh-CN" altLang="en-US" sz="2800" dirty="0">
                <a:sym typeface="+mn-ea"/>
              </a:rPr>
              <a:t>和</a:t>
            </a:r>
            <a:r>
              <a:rPr lang="en-US" altLang="zh-CN" sz="2800" dirty="0" err="1"/>
              <a:t>ntp</a:t>
            </a:r>
            <a:r>
              <a:rPr lang="zh-CN" altLang="zh-CN" sz="2800" dirty="0"/>
              <a:t>软件包</a:t>
            </a:r>
            <a:endParaRPr lang="zh-CN" altLang="zh-CN" sz="2800" dirty="0"/>
          </a:p>
          <a:p>
            <a:r>
              <a:rPr lang="en-US" altLang="zh-CN" sz="2800" dirty="0"/>
              <a:t># apt install </a:t>
            </a:r>
            <a:r>
              <a:rPr lang="en-US" altLang="zh-CN" sz="2800" dirty="0" err="1"/>
              <a:t>ntp</a:t>
            </a:r>
            <a:r>
              <a:rPr lang="en-US" altLang="zh-CN" sz="2800" dirty="0"/>
              <a:t>	</a:t>
            </a:r>
            <a:r>
              <a:rPr lang="en-US" altLang="zh-CN" sz="2800" dirty="0" smtClean="0"/>
              <a:t>#</a:t>
            </a:r>
            <a:r>
              <a:rPr lang="zh-CN" altLang="zh-CN" sz="2800" dirty="0"/>
              <a:t>安装</a:t>
            </a:r>
            <a:r>
              <a:rPr lang="en-US" altLang="zh-CN" sz="2800" dirty="0" err="1"/>
              <a:t>ntp</a:t>
            </a:r>
            <a:r>
              <a:rPr lang="zh-CN" altLang="zh-CN" sz="2800" dirty="0"/>
              <a:t>软件包</a:t>
            </a:r>
            <a:endParaRPr lang="zh-CN" altLang="en-US" sz="2800" dirty="0"/>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3.3.7  进程与信号管理基本命令</a:t>
            </a:r>
            <a:endParaRPr lang="zh-CN" altLang="en-US"/>
          </a:p>
        </p:txBody>
      </p:sp>
      <p:sp>
        <p:nvSpPr>
          <p:cNvPr id="3" name="内容占位符 2"/>
          <p:cNvSpPr>
            <a:spLocks noGrp="1"/>
          </p:cNvSpPr>
          <p:nvPr>
            <p:ph idx="1"/>
          </p:nvPr>
        </p:nvSpPr>
        <p:spPr/>
        <p:txBody>
          <a:bodyPr/>
          <a:p>
            <a:r>
              <a:rPr lang="zh-CN" altLang="en-US"/>
              <a:t>1．信号及默认处理方式</a:t>
            </a:r>
            <a:endParaRPr lang="zh-CN" altLang="en-US"/>
          </a:p>
          <a:p>
            <a:r>
              <a:rPr lang="zh-CN" altLang="en-US"/>
              <a:t>2．进程树及进程状态查询（pstree）</a:t>
            </a:r>
            <a:endParaRPr lang="zh-CN" altLang="en-US"/>
          </a:p>
          <a:p>
            <a:r>
              <a:rPr lang="zh-CN" altLang="en-US"/>
              <a:t>3．终止进程执行（kill）</a:t>
            </a:r>
            <a:endParaRPr lang="zh-CN" altLang="en-US"/>
          </a:p>
          <a:p>
            <a:r>
              <a:rPr lang="zh-CN" altLang="en-US"/>
              <a:t>4．信号的捕获（trap）</a:t>
            </a:r>
            <a:endParaRPr lang="zh-CN" altLang="en-US"/>
          </a:p>
          <a:p>
            <a:r>
              <a:rPr lang="zh-CN" altLang="en-US"/>
              <a:t>5．进程挂起或作业的前/后运行切换（fg、bg和jobs）</a:t>
            </a:r>
            <a:endParaRPr lang="zh-CN" altLang="en-US"/>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概述</a:t>
            </a:r>
            <a:endParaRPr lang="zh-CN" altLang="zh-CN"/>
          </a:p>
        </p:txBody>
      </p:sp>
      <p:sp>
        <p:nvSpPr>
          <p:cNvPr id="3" name="内容占位符 2"/>
          <p:cNvSpPr>
            <a:spLocks noGrp="1"/>
          </p:cNvSpPr>
          <p:nvPr>
            <p:ph idx="1"/>
          </p:nvPr>
        </p:nvSpPr>
        <p:spPr/>
        <p:txBody>
          <a:bodyPr/>
          <a:lstStyle/>
          <a:p>
            <a:r>
              <a:rPr lang="zh-CN" altLang="en-US" sz="2400" dirty="0"/>
              <a:t>系统在启动时创建了很多进程。进程的创建者称为父进程，被创建者称为子进程，子进程还可以创建子进程。父、子进程都是进程。为对进程管理，系统为每个进程分配了一个编号</a:t>
            </a:r>
            <a:r>
              <a:rPr lang="en-US" altLang="zh-CN" sz="2400" dirty="0">
                <a:sym typeface="+mn-ea"/>
              </a:rPr>
              <a:t>PID</a:t>
            </a:r>
            <a:r>
              <a:rPr lang="zh-CN" altLang="en-US" sz="2400" dirty="0"/>
              <a:t>：进程号或进程标识。</a:t>
            </a:r>
            <a:endParaRPr lang="zh-CN" altLang="en-US" sz="2400" dirty="0"/>
          </a:p>
          <a:p>
            <a:r>
              <a:rPr lang="zh-CN" altLang="en-US" sz="2400" dirty="0"/>
              <a:t>在诸多的进程中，父、子进程之间按先后创建关系构成了一棵进程树。进程树上的每一个分支都对应或描述着一组进程的家族关系。进程树可用pstree来查询。</a:t>
            </a:r>
            <a:endParaRPr lang="zh-CN" altLang="en-US" sz="2400" dirty="0"/>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1．信号及默认处理方式</a:t>
            </a:r>
            <a:endParaRPr lang="zh-CN" altLang="en-US"/>
          </a:p>
        </p:txBody>
      </p:sp>
      <p:sp>
        <p:nvSpPr>
          <p:cNvPr id="3" name="内容占位符 2"/>
          <p:cNvSpPr>
            <a:spLocks noGrp="1"/>
          </p:cNvSpPr>
          <p:nvPr>
            <p:ph idx="1"/>
          </p:nvPr>
        </p:nvSpPr>
        <p:spPr/>
        <p:txBody>
          <a:bodyPr/>
          <a:lstStyle/>
          <a:p>
            <a:r>
              <a:rPr lang="zh-CN" altLang="en-US">
                <a:sym typeface="+mn-ea"/>
              </a:rPr>
              <a:t>进程间可以通过信号进行通信，以实现进程间一定程序的控制，用于进程间信号通信的命令是kill和trap。</a:t>
            </a:r>
            <a:endParaRPr lang="zh-CN" altLang="en-US">
              <a:sym typeface="+mn-ea"/>
            </a:endParaRPr>
          </a:p>
          <a:p>
            <a:r>
              <a:rPr lang="zh-CN" altLang="en-US" dirty="0">
                <a:sym typeface="+mn-ea"/>
              </a:rPr>
              <a:t>UNIX/Linux中使用很多信号（参见表3-50），用于进程通信与控制。</a:t>
            </a:r>
            <a:endParaRPr lang="zh-CN" altLang="en-US" dirty="0">
              <a:sym typeface="+mn-ea"/>
            </a:endParaRPr>
          </a:p>
          <a:p>
            <a:r>
              <a:rPr lang="zh-CN" altLang="en-US" dirty="0">
                <a:sym typeface="+mn-ea"/>
              </a:rPr>
              <a:t>进程收到信号的默认动作也见于</a:t>
            </a:r>
            <a:r>
              <a:rPr lang="zh-CN" altLang="en-US" dirty="0">
                <a:sym typeface="+mn-ea"/>
              </a:rPr>
              <a:t>表3-50。</a:t>
            </a:r>
            <a:endParaRPr lang="zh-CN" altLang="en-US" dirty="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a:t>
            </a:r>
            <a:r>
              <a:rPr lang="zh-CN" altLang="zh-CN" dirty="0" smtClean="0"/>
              <a:t>路径</a:t>
            </a:r>
            <a:r>
              <a:rPr lang="zh-CN" altLang="en-US" dirty="0" smtClean="0"/>
              <a:t>（</a:t>
            </a:r>
            <a:r>
              <a:rPr lang="zh-CN" altLang="zh-CN" dirty="0"/>
              <a:t>相对路径或绝对路径</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sz="2400" dirty="0"/>
              <a:t>路径是指从树型目录中的某个目录到另一个文件或目录的路线。路径表示符是由它所经过的目录名，中间用“</a:t>
            </a:r>
            <a:r>
              <a:rPr lang="en-US" altLang="zh-CN" sz="2400" dirty="0"/>
              <a:t>/</a:t>
            </a:r>
            <a:r>
              <a:rPr lang="zh-CN" altLang="zh-CN" sz="2400" dirty="0"/>
              <a:t>”链接构成的</a:t>
            </a:r>
            <a:r>
              <a:rPr lang="zh-CN" altLang="zh-CN" sz="2400" dirty="0" smtClean="0"/>
              <a:t>。文件</a:t>
            </a:r>
            <a:r>
              <a:rPr lang="zh-CN" altLang="zh-CN" sz="2400" dirty="0"/>
              <a:t>在文件系统中的位置可以由相对路径或绝对路径来决定</a:t>
            </a:r>
            <a:r>
              <a:rPr lang="zh-CN" altLang="zh-CN" sz="2400" dirty="0" smtClean="0"/>
              <a:t>。</a:t>
            </a:r>
            <a:endParaRPr lang="en-US" altLang="zh-CN" sz="2400" dirty="0" smtClean="0"/>
          </a:p>
          <a:p>
            <a:r>
              <a:rPr lang="zh-CN" altLang="zh-CN" sz="2400" dirty="0" smtClean="0"/>
              <a:t>绝对</a:t>
            </a:r>
            <a:r>
              <a:rPr lang="zh-CN" altLang="zh-CN" sz="2400" dirty="0"/>
              <a:t>路径是指从“根”开始的路径；相对路径是从用户工作目录开始的路径</a:t>
            </a:r>
            <a:r>
              <a:rPr lang="zh-CN" altLang="zh-CN" sz="2400" dirty="0" smtClean="0"/>
              <a:t>。</a:t>
            </a:r>
            <a:endParaRPr lang="en-US" altLang="zh-CN" sz="2400" dirty="0" smtClean="0"/>
          </a:p>
          <a:p>
            <a:r>
              <a:rPr lang="zh-CN" altLang="zh-CN" sz="2400" dirty="0"/>
              <a:t>绝对路径是确定不变的，而相对路径则随着用户工作目录的变化而不断变化</a:t>
            </a:r>
            <a:r>
              <a:rPr lang="zh-CN"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常用信号</a:t>
            </a:r>
            <a:endParaRPr lang="zh-CN" altLang="en-US"/>
          </a:p>
        </p:txBody>
      </p:sp>
      <p:sp>
        <p:nvSpPr>
          <p:cNvPr id="3" name="内容占位符 2"/>
          <p:cNvSpPr>
            <a:spLocks noGrp="1"/>
          </p:cNvSpPr>
          <p:nvPr>
            <p:ph idx="1"/>
          </p:nvPr>
        </p:nvSpPr>
        <p:spPr/>
        <p:txBody>
          <a:bodyPr/>
          <a:lstStyle/>
          <a:p>
            <a:r>
              <a:rPr lang="zh-CN" altLang="en-US" sz="2400" dirty="0"/>
              <a:t>在众多信号中，有的是硬件产生的，有的是软件产生的，还有一些是人工可以制造的。人工可以制造的信号简称为人工信号，比如</a:t>
            </a:r>
            <a:r>
              <a:rPr lang="en-US" altLang="zh-CN" sz="2400" dirty="0"/>
              <a:t>^C</a:t>
            </a:r>
            <a:r>
              <a:rPr lang="zh-CN" altLang="en-US" sz="2400" dirty="0"/>
              <a:t>可以产生</a:t>
            </a:r>
            <a:r>
              <a:rPr lang="zh-CN" altLang="en-US" sz="2400" dirty="0">
                <a:sym typeface="+mn-ea"/>
              </a:rPr>
              <a:t>SIGINT，其值为</a:t>
            </a:r>
            <a:r>
              <a:rPr lang="en-US" altLang="zh-CN" sz="2400" dirty="0">
                <a:sym typeface="+mn-ea"/>
              </a:rPr>
              <a:t>2</a:t>
            </a:r>
            <a:r>
              <a:rPr lang="zh-CN" altLang="en-US" sz="2400" dirty="0"/>
              <a:t>。</a:t>
            </a:r>
            <a:endParaRPr lang="zh-CN" altLang="en-US" sz="2400" dirty="0"/>
          </a:p>
          <a:p>
            <a:r>
              <a:rPr lang="zh-CN" altLang="en-US" sz="2400" dirty="0"/>
              <a:t>常用信号有SIGHUP、SIGINT、SIGQUIT、SIGKILL、SIGTERM、SIGUSR1和SIGUSR2等，或简写为HUP、INT、QUIT、KILL、TERM、USR1和USR2等。</a:t>
            </a:r>
            <a:endParaRPr lang="zh-CN" altLang="en-US" sz="2400" dirty="0"/>
          </a:p>
          <a:p>
            <a:r>
              <a:rPr lang="zh-CN" altLang="en-US" sz="2400" dirty="0"/>
              <a:t>这些信号中的一些是可以被捕获的，捕获命令为trap。</a:t>
            </a:r>
            <a:endParaRPr lang="zh-CN" altLang="en-US" sz="2400" dirty="0"/>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1805" y="303371"/>
            <a:ext cx="8580120" cy="863918"/>
          </a:xfrm>
        </p:spPr>
        <p:txBody>
          <a:bodyPr/>
          <a:lstStyle/>
          <a:p>
            <a:r>
              <a:rPr lang="zh-CN" altLang="en-US"/>
              <a:t>2</a:t>
            </a:r>
            <a:r>
              <a:rPr lang="en-US" altLang="zh-CN"/>
              <a:t>. </a:t>
            </a:r>
            <a:r>
              <a:rPr lang="zh-CN" altLang="en-US"/>
              <a:t>进程树及进程状态查询</a:t>
            </a:r>
            <a:r>
              <a:rPr lang="en-US" altLang="zh-CN"/>
              <a:t>(</a:t>
            </a:r>
            <a:r>
              <a:rPr lang="zh-CN" altLang="en-US"/>
              <a:t>pstree</a:t>
            </a:r>
            <a:r>
              <a:rPr lang="en-US" altLang="zh-CN"/>
              <a:t>)</a:t>
            </a:r>
            <a:endParaRPr lang="en-US" altLang="zh-CN"/>
          </a:p>
        </p:txBody>
      </p:sp>
      <p:sp>
        <p:nvSpPr>
          <p:cNvPr id="3" name="内容占位符 2"/>
          <p:cNvSpPr>
            <a:spLocks noGrp="1"/>
          </p:cNvSpPr>
          <p:nvPr>
            <p:ph idx="1"/>
          </p:nvPr>
        </p:nvSpPr>
        <p:spPr/>
        <p:txBody>
          <a:bodyPr/>
          <a:lstStyle/>
          <a:p>
            <a:r>
              <a:rPr lang="zh-CN" altLang="en-US" sz="2400" dirty="0"/>
              <a:t>1）功能及用法</a:t>
            </a:r>
            <a:endParaRPr lang="zh-CN" altLang="en-US" sz="2400" dirty="0"/>
          </a:p>
          <a:p>
            <a:r>
              <a:rPr lang="zh-CN" altLang="en-US" sz="2400" dirty="0"/>
              <a:t>用于显示系统内进程间的关系—进程树。系统中所有进程的进程树都会以基本进程init(1)为根，如果指定用户，则只显示此用户拥有的进程子树。用法：</a:t>
            </a:r>
            <a:endParaRPr lang="zh-CN" altLang="en-US" sz="2400" dirty="0"/>
          </a:p>
          <a:p>
            <a:r>
              <a:rPr lang="zh-CN" altLang="en-US" sz="2400" dirty="0"/>
              <a:t>pstree [-a] [-c] [-h|-Hpid] [-l] [-n] [-p] [-u] [-G|-U] [pid|user]</a:t>
            </a:r>
            <a:endParaRPr lang="zh-CN" altLang="en-US" sz="2400" dirty="0"/>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2）参数说明</a:t>
            </a:r>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1"/>
          <p:cNvGraphicFramePr/>
          <p:nvPr>
            <p:custDataLst>
              <p:tags r:id="rId1"/>
            </p:custDataLst>
          </p:nvPr>
        </p:nvGraphicFramePr>
        <p:xfrm>
          <a:off x="755015" y="1516856"/>
          <a:ext cx="7896860" cy="3262316"/>
        </p:xfrm>
        <a:graphic>
          <a:graphicData uri="http://schemas.openxmlformats.org/drawingml/2006/table">
            <a:tbl>
              <a:tblPr firstRow="1" bandRow="1">
                <a:tableStyleId>{5940675A-B579-460E-94D1-54222C63F5DA}</a:tableStyleId>
              </a:tblPr>
              <a:tblGrid>
                <a:gridCol w="1233170"/>
                <a:gridCol w="6663690"/>
              </a:tblGrid>
              <a:tr h="296704">
                <a:tc>
                  <a:txBody>
                    <a:bodyPr/>
                    <a:lstStyle/>
                    <a:p>
                      <a:pPr indent="0" algn="ctr">
                        <a:buNone/>
                      </a:pPr>
                      <a:r>
                        <a:rPr lang="en-US" altLang="zh-CN" sz="1800" b="0">
                          <a:latin typeface="Times New Roman" panose="02020603050405020304" pitchFamily="18" charset="0"/>
                          <a:cs typeface="Times New Roman" panose="02020603050405020304" pitchFamily="18" charset="0"/>
                        </a:rPr>
                        <a:t>pid</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显示指定进程</a:t>
                      </a:r>
                      <a:r>
                        <a:rPr lang="en-US" altLang="zh-CN" sz="1800" b="0">
                          <a:latin typeface="Times New Roman" panose="02020603050405020304" pitchFamily="18" charset="0"/>
                          <a:cs typeface="Times New Roman" panose="02020603050405020304" pitchFamily="18" charset="0"/>
                        </a:rPr>
                        <a:t>pid</a:t>
                      </a:r>
                      <a:r>
                        <a:rPr lang="zh-CN" altLang="en-US" sz="1800" b="0">
                          <a:latin typeface="宋体" panose="02010600030101010101" pitchFamily="2" charset="-122"/>
                          <a:ea typeface="宋体" panose="02010600030101010101" pitchFamily="2" charset="-122"/>
                          <a:cs typeface="宋体" panose="02010600030101010101" pitchFamily="2" charset="-122"/>
                        </a:rPr>
                        <a:t>的子进程树</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6228">
                <a:tc>
                  <a:txBody>
                    <a:bodyPr/>
                    <a:lstStyle/>
                    <a:p>
                      <a:pPr indent="0" algn="ctr">
                        <a:buNone/>
                      </a:pPr>
                      <a:r>
                        <a:rPr lang="en-US" altLang="zh-CN" sz="1800" b="0">
                          <a:latin typeface="Times New Roman" panose="02020603050405020304" pitchFamily="18" charset="0"/>
                          <a:cs typeface="Times New Roman" panose="02020603050405020304" pitchFamily="18" charset="0"/>
                        </a:rPr>
                        <a:t>user</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显示指定用户</a:t>
                      </a:r>
                      <a:r>
                        <a:rPr lang="en-US" altLang="zh-CN" sz="1800" b="0">
                          <a:latin typeface="Times New Roman" panose="02020603050405020304" pitchFamily="18" charset="0"/>
                          <a:cs typeface="Times New Roman" panose="02020603050405020304" pitchFamily="18" charset="0"/>
                        </a:rPr>
                        <a:t>user</a:t>
                      </a:r>
                      <a:r>
                        <a:rPr lang="zh-CN" altLang="en-US" sz="1800" b="0">
                          <a:latin typeface="宋体" panose="02010600030101010101" pitchFamily="2" charset="-122"/>
                          <a:ea typeface="宋体" panose="02010600030101010101" pitchFamily="2" charset="-122"/>
                          <a:cs typeface="宋体" panose="02010600030101010101" pitchFamily="2" charset="-122"/>
                        </a:rPr>
                        <a:t>的子进程树</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408">
                <a:tc>
                  <a:txBody>
                    <a:bodyPr/>
                    <a:lstStyle/>
                    <a:p>
                      <a:pPr indent="0" algn="ctr">
                        <a:buNone/>
                      </a:pPr>
                      <a:r>
                        <a:rPr lang="en-US" altLang="zh-CN" sz="1800" b="0">
                          <a:latin typeface="Times New Roman" panose="02020603050405020304" pitchFamily="18" charset="0"/>
                          <a:cs typeface="Times New Roman" panose="02020603050405020304" pitchFamily="18" charset="0"/>
                        </a:rPr>
                        <a:t>-a</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显示完整的命令行参数，包含</a:t>
                      </a:r>
                      <a:r>
                        <a:rPr lang="en-US" altLang="zh-CN" sz="1800" b="0">
                          <a:latin typeface="Times New Roman" panose="02020603050405020304" pitchFamily="18" charset="0"/>
                          <a:cs typeface="Times New Roman" panose="02020603050405020304" pitchFamily="18" charset="0"/>
                        </a:rPr>
                        <a:t>pid</a:t>
                      </a:r>
                      <a:r>
                        <a:rPr lang="zh-CN" altLang="en-US" sz="1800" b="0">
                          <a:latin typeface="宋体" panose="02010600030101010101" pitchFamily="2" charset="-122"/>
                          <a:ea typeface="宋体" panose="02010600030101010101" pitchFamily="2" charset="-122"/>
                          <a:cs typeface="宋体" panose="02010600030101010101" pitchFamily="2" charset="-122"/>
                        </a:rPr>
                        <a:t>，参数或内存驻留情况（括号内的表示被换出）</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6704">
                <a:tc>
                  <a:txBody>
                    <a:bodyPr/>
                    <a:lstStyle/>
                    <a:p>
                      <a:pPr indent="0" algn="ctr">
                        <a:buNone/>
                      </a:pPr>
                      <a:r>
                        <a:rPr lang="en-US" altLang="zh-CN" sz="1800" b="0">
                          <a:latin typeface="Times New Roman" panose="02020603050405020304" pitchFamily="18" charset="0"/>
                          <a:cs typeface="Times New Roman" panose="02020603050405020304" pitchFamily="18" charset="0"/>
                        </a:rPr>
                        <a:t>-c</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不使用精简方式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6228">
                <a:tc>
                  <a:txBody>
                    <a:bodyPr/>
                    <a:lstStyle/>
                    <a:p>
                      <a:pPr indent="0" algn="ctr">
                        <a:buNone/>
                      </a:pPr>
                      <a:r>
                        <a:rPr lang="en-US" altLang="zh-CN" sz="1800" b="0">
                          <a:latin typeface="Times New Roman" panose="02020603050405020304" pitchFamily="18" charset="0"/>
                          <a:cs typeface="Times New Roman" panose="02020603050405020304" pitchFamily="18" charset="0"/>
                        </a:rPr>
                        <a:t>-h</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突出显示正在执行的进程</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6704">
                <a:tc>
                  <a:txBody>
                    <a:bodyPr/>
                    <a:lstStyle/>
                    <a:p>
                      <a:pPr indent="0" algn="ctr">
                        <a:buNone/>
                      </a:pPr>
                      <a:r>
                        <a:rPr lang="en-US" altLang="zh-CN" sz="1800" b="0">
                          <a:latin typeface="Times New Roman" panose="02020603050405020304" pitchFamily="18" charset="0"/>
                          <a:cs typeface="Times New Roman" panose="02020603050405020304" pitchFamily="18" charset="0"/>
                        </a:rPr>
                        <a:t>-H&lt;pid&gt;</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突出显示指定进程，若指定进程不存在，则失败</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6704">
                <a:tc>
                  <a:txBody>
                    <a:bodyPr/>
                    <a:lstStyle/>
                    <a:p>
                      <a:pPr indent="0" algn="ctr">
                        <a:buNone/>
                      </a:pPr>
                      <a:r>
                        <a:rPr lang="en-US" altLang="zh-CN" sz="1800" b="0">
                          <a:latin typeface="Times New Roman" panose="02020603050405020304" pitchFamily="18" charset="0"/>
                          <a:cs typeface="Times New Roman" panose="02020603050405020304" pitchFamily="18" charset="0"/>
                        </a:rPr>
                        <a:t>-l</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长列格式显示树状图</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6704">
                <a:tc>
                  <a:txBody>
                    <a:bodyPr/>
                    <a:lstStyle/>
                    <a:p>
                      <a:pPr indent="0" algn="ctr">
                        <a:buNone/>
                      </a:pPr>
                      <a:r>
                        <a:rPr lang="en-US" altLang="zh-CN" sz="1800" b="0">
                          <a:latin typeface="Times New Roman" panose="02020603050405020304" pitchFamily="18" charset="0"/>
                          <a:cs typeface="Times New Roman" panose="02020603050405020304" pitchFamily="18" charset="0"/>
                        </a:rPr>
                        <a:t>-n</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按</a:t>
                      </a:r>
                      <a:r>
                        <a:rPr lang="en-US" altLang="zh-CN" sz="1800" b="0">
                          <a:latin typeface="Times New Roman" panose="02020603050405020304" pitchFamily="18" charset="0"/>
                          <a:cs typeface="Times New Roman" panose="02020603050405020304" pitchFamily="18" charset="0"/>
                        </a:rPr>
                        <a:t>pid</a:t>
                      </a:r>
                      <a:r>
                        <a:rPr lang="zh-CN" altLang="en-US" sz="1800" b="0">
                          <a:latin typeface="宋体" panose="02010600030101010101" pitchFamily="2" charset="-122"/>
                          <a:ea typeface="宋体" panose="02010600030101010101" pitchFamily="2" charset="-122"/>
                          <a:cs typeface="宋体" panose="02010600030101010101" pitchFamily="2" charset="-122"/>
                        </a:rPr>
                        <a:t>排序，而非默认进程名排序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6228">
                <a:tc>
                  <a:txBody>
                    <a:bodyPr/>
                    <a:lstStyle/>
                    <a:p>
                      <a:pPr indent="0" algn="ctr">
                        <a:buNone/>
                      </a:pPr>
                      <a:r>
                        <a:rPr lang="en-US" altLang="zh-CN" sz="1800" b="0">
                          <a:latin typeface="Times New Roman" panose="02020603050405020304" pitchFamily="18" charset="0"/>
                          <a:cs typeface="Times New Roman" panose="02020603050405020304" pitchFamily="18" charset="0"/>
                        </a:rPr>
                        <a:t>-p</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显示</a:t>
                      </a:r>
                      <a:r>
                        <a:rPr lang="en-US" altLang="zh-CN" sz="1800" b="0">
                          <a:latin typeface="Times New Roman" panose="02020603050405020304" pitchFamily="18" charset="0"/>
                          <a:cs typeface="Times New Roman" panose="02020603050405020304" pitchFamily="18" charset="0"/>
                        </a:rPr>
                        <a:t>pid</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6704">
                <a:tc>
                  <a:txBody>
                    <a:bodyPr/>
                    <a:lstStyle/>
                    <a:p>
                      <a:pPr indent="0" algn="ctr">
                        <a:buNone/>
                      </a:pPr>
                      <a:r>
                        <a:rPr lang="en-US" altLang="zh-CN" sz="1800" b="0">
                          <a:latin typeface="Times New Roman" panose="02020603050405020304" pitchFamily="18" charset="0"/>
                          <a:cs typeface="Times New Roman" panose="02020603050405020304" pitchFamily="18" charset="0"/>
                        </a:rPr>
                        <a:t>-u</a:t>
                      </a:r>
                      <a:endParaRPr lang="en-US" altLang="zh-CN"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显示用户名称</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3）示例</a:t>
            </a:r>
            <a:endParaRPr lang="zh-CN" altLang="en-US"/>
          </a:p>
        </p:txBody>
      </p:sp>
      <p:sp>
        <p:nvSpPr>
          <p:cNvPr id="3" name="内容占位符 2"/>
          <p:cNvSpPr>
            <a:spLocks noGrp="1"/>
          </p:cNvSpPr>
          <p:nvPr>
            <p:ph idx="1"/>
          </p:nvPr>
        </p:nvSpPr>
        <p:spPr/>
        <p:txBody>
          <a:bodyPr/>
          <a:lstStyle/>
          <a:p>
            <a:r>
              <a:rPr lang="zh-CN" altLang="en-US" sz="2800"/>
              <a:t># pstree		</a:t>
            </a:r>
            <a:r>
              <a:rPr lang="en-US" altLang="zh-CN" sz="2800"/>
              <a:t>	</a:t>
            </a:r>
            <a:r>
              <a:rPr lang="zh-CN" altLang="en-US" sz="2800"/>
              <a:t>#显示系统进程树</a:t>
            </a:r>
            <a:endParaRPr lang="zh-CN" altLang="en-US" sz="2800"/>
          </a:p>
          <a:p>
            <a:r>
              <a:rPr lang="zh-CN" altLang="en-US" sz="2800">
                <a:sym typeface="+mn-ea"/>
              </a:rPr>
              <a:t># pstree	</a:t>
            </a:r>
            <a:r>
              <a:rPr lang="en-US" altLang="zh-CN" sz="2800">
                <a:sym typeface="+mn-ea"/>
              </a:rPr>
              <a:t>-p| more</a:t>
            </a:r>
            <a:r>
              <a:rPr lang="zh-CN" altLang="en-US" sz="2800">
                <a:sym typeface="+mn-ea"/>
              </a:rPr>
              <a:t>	</a:t>
            </a:r>
            <a:r>
              <a:rPr lang="en-US" altLang="zh-CN" sz="2800">
                <a:sym typeface="+mn-ea"/>
              </a:rPr>
              <a:t>#</a:t>
            </a:r>
            <a:r>
              <a:rPr lang="zh-CN" altLang="en-US" sz="2800">
                <a:sym typeface="+mn-ea"/>
              </a:rPr>
              <a:t>分屏显示系统进程树</a:t>
            </a:r>
            <a:endParaRPr lang="zh-CN" altLang="en-US" sz="2800"/>
          </a:p>
          <a:p>
            <a:r>
              <a:rPr lang="zh-CN" altLang="en-US" sz="2800"/>
              <a:t># pstree -p | grep vsftpd #查询进程vsftpd</a:t>
            </a:r>
            <a:endParaRPr lang="zh-CN" altLang="en-US" sz="2800"/>
          </a:p>
          <a:p>
            <a:r>
              <a:rPr lang="zh-CN" altLang="en-US" sz="2800"/>
              <a:t># pstree user	 #显示指定用户（比如</a:t>
            </a:r>
            <a:r>
              <a:rPr lang="en-US" altLang="zh-CN" sz="2800"/>
              <a:t>root</a:t>
            </a:r>
            <a:r>
              <a:rPr lang="zh-CN" altLang="en-US" sz="2800"/>
              <a:t>）的进程</a:t>
            </a:r>
            <a:endParaRPr lang="zh-CN" altLang="en-US" sz="2800"/>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3．终止进程执行（kill）</a:t>
            </a:r>
            <a:endParaRPr lang="zh-CN" altLang="en-US"/>
          </a:p>
        </p:txBody>
      </p:sp>
      <p:sp>
        <p:nvSpPr>
          <p:cNvPr id="3" name="内容占位符 2"/>
          <p:cNvSpPr>
            <a:spLocks noGrp="1"/>
          </p:cNvSpPr>
          <p:nvPr>
            <p:ph idx="1"/>
          </p:nvPr>
        </p:nvSpPr>
        <p:spPr/>
        <p:txBody>
          <a:bodyPr/>
          <a:lstStyle/>
          <a:p>
            <a:r>
              <a:rPr lang="zh-CN" altLang="en-US" sz="2400" dirty="0"/>
              <a:t>1）功能及用法</a:t>
            </a:r>
            <a:endParaRPr lang="zh-CN" altLang="en-US" sz="2400" dirty="0"/>
          </a:p>
          <a:p>
            <a:r>
              <a:rPr lang="zh-CN" altLang="en-US" sz="2400" dirty="0"/>
              <a:t>向指定进程（pid）发送一个特定的信号（signal）。默认情况下，kill发送终止信号TERM，其值为15。</a:t>
            </a:r>
            <a:endParaRPr lang="zh-CN" altLang="en-US" sz="2400" dirty="0"/>
          </a:p>
          <a:p>
            <a:r>
              <a:rPr lang="zh-CN" altLang="en-US" sz="2400" dirty="0"/>
              <a:t>按照系统规定，当进程收到某信号后，应该采取相应动作，默认动作是结束执行。</a:t>
            </a:r>
            <a:endParaRPr lang="zh-CN" altLang="en-US" sz="2400" dirty="0"/>
          </a:p>
          <a:p>
            <a:r>
              <a:rPr lang="zh-CN" altLang="en-US" sz="2400" dirty="0"/>
              <a:t>kill的用法为：</a:t>
            </a:r>
            <a:endParaRPr lang="zh-CN" altLang="en-US" sz="2400" dirty="0"/>
          </a:p>
          <a:p>
            <a:pPr lvl="1"/>
            <a:r>
              <a:rPr lang="zh-CN" altLang="en-US" sz="2400" dirty="0"/>
              <a:t>kill [-s signame | -n signum | -signum] pid ...</a:t>
            </a:r>
            <a:endParaRPr lang="zh-CN" altLang="en-US" sz="2400" dirty="0"/>
          </a:p>
          <a:p>
            <a:pPr lvl="1"/>
            <a:r>
              <a:rPr lang="zh-CN" altLang="en-US" sz="2400" dirty="0"/>
              <a:t>kill -l [signame]</a:t>
            </a:r>
            <a:endParaRPr lang="zh-CN" altLang="en-US" sz="2400" dirty="0"/>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2）参数说明</a:t>
            </a:r>
            <a:endParaRPr lang="zh-CN" altLang="en-US"/>
          </a:p>
        </p:txBody>
      </p:sp>
      <p:sp>
        <p:nvSpPr>
          <p:cNvPr id="3" name="内容占位符 2"/>
          <p:cNvSpPr>
            <a:spLocks noGrp="1"/>
          </p:cNvSpPr>
          <p:nvPr>
            <p:ph idx="1"/>
          </p:nvPr>
        </p:nvSpPr>
        <p:spPr/>
        <p:txBody>
          <a:bodyPr/>
          <a:lstStyle/>
          <a:p>
            <a:r>
              <a:rPr lang="zh-CN" altLang="en-US" sz="2800" dirty="0"/>
              <a:t>pid： 进程编号</a:t>
            </a:r>
            <a:endParaRPr lang="zh-CN" altLang="en-US" sz="2800" dirty="0"/>
          </a:p>
          <a:p>
            <a:r>
              <a:rPr lang="zh-CN" altLang="en-US" sz="2800" dirty="0"/>
              <a:t>-l：列出所有可用的信号</a:t>
            </a:r>
            <a:endParaRPr lang="zh-CN" altLang="en-US" sz="2800" dirty="0"/>
          </a:p>
          <a:p>
            <a:r>
              <a:rPr lang="zh-CN" altLang="en-US" sz="2800" dirty="0">
                <a:sym typeface="+mn-ea"/>
              </a:rPr>
              <a:t>-l signame/signum：列出指定信号</a:t>
            </a:r>
            <a:endParaRPr lang="zh-CN" altLang="en-US" sz="2800" dirty="0"/>
          </a:p>
          <a:p>
            <a:r>
              <a:rPr lang="zh-CN" altLang="en-US" sz="2800" dirty="0"/>
              <a:t>-s signame、-n signum、-sig：指定发送的信号，可用的信号有HUP(1)、INT(2)、QUIT(3)、KILL(9)和TERM(15)等，另外还可是系统为用户保留的USR1和USR2</a:t>
            </a:r>
            <a:endParaRPr lang="zh-CN" altLang="en-US" sz="2800" dirty="0"/>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3）使用举例</a:t>
            </a:r>
            <a:endParaRPr lang="zh-CN" altLang="en-US"/>
          </a:p>
        </p:txBody>
      </p:sp>
      <p:sp>
        <p:nvSpPr>
          <p:cNvPr id="3" name="内容占位符 2"/>
          <p:cNvSpPr>
            <a:spLocks noGrp="1"/>
          </p:cNvSpPr>
          <p:nvPr>
            <p:ph idx="1"/>
          </p:nvPr>
        </p:nvSpPr>
        <p:spPr>
          <a:xfrm>
            <a:off x="563880" y="1383507"/>
            <a:ext cx="8390890" cy="3294221"/>
          </a:xfrm>
        </p:spPr>
        <p:txBody>
          <a:bodyPr/>
          <a:lstStyle/>
          <a:p>
            <a:r>
              <a:rPr lang="zh-CN" altLang="en-US" sz="2400" dirty="0"/>
              <a:t>#kill -l	#列出所有信号（参见表3-38）</a:t>
            </a:r>
            <a:endParaRPr lang="zh-CN" altLang="en-US" sz="2400" dirty="0"/>
          </a:p>
          <a:p>
            <a:r>
              <a:rPr lang="zh-CN" altLang="en-US" sz="2400" dirty="0"/>
              <a:t>#kill -9 </a:t>
            </a:r>
            <a:r>
              <a:rPr lang="zh-CN" altLang="en-US" sz="2400" dirty="0" smtClean="0"/>
              <a:t>3231 #</a:t>
            </a:r>
            <a:r>
              <a:rPr lang="zh-CN" altLang="en-US" sz="2400" dirty="0"/>
              <a:t>发送信号9（KILL）终止pid为3231的进程</a:t>
            </a:r>
            <a:endParaRPr lang="zh-CN" altLang="en-US" sz="2400" dirty="0"/>
          </a:p>
          <a:p>
            <a:r>
              <a:rPr lang="zh-CN" altLang="en-US" sz="2400" dirty="0"/>
              <a:t>##终止名为vsftpd的进程</a:t>
            </a:r>
            <a:endParaRPr lang="zh-CN" altLang="en-US" sz="2400" dirty="0"/>
          </a:p>
          <a:p>
            <a:pPr lvl="1"/>
            <a:r>
              <a:rPr lang="zh-CN" altLang="en-US" sz="2400" dirty="0"/>
              <a:t>#pstree </a:t>
            </a:r>
            <a:r>
              <a:rPr lang="en-US" altLang="zh-CN" sz="2400" dirty="0"/>
              <a:t>-</a:t>
            </a:r>
            <a:r>
              <a:rPr lang="zh-CN" altLang="en-US" sz="2400" dirty="0"/>
              <a:t>p | grep vsftpd #查询进程信息</a:t>
            </a:r>
            <a:endParaRPr lang="zh-CN" altLang="en-US" sz="2400" dirty="0"/>
          </a:p>
          <a:p>
            <a:pPr lvl="1"/>
            <a:r>
              <a:rPr lang="zh-CN" altLang="en-US" sz="2400" dirty="0" smtClean="0"/>
              <a:t>#</a:t>
            </a:r>
            <a:r>
              <a:rPr lang="zh-CN" altLang="en-US" sz="2400" dirty="0"/>
              <a:t>kill -9 1656 #发信号9，终止</a:t>
            </a:r>
            <a:r>
              <a:rPr lang="zh-CN" altLang="en-US" sz="2400" dirty="0">
                <a:sym typeface="+mn-ea"/>
              </a:rPr>
              <a:t>pid为1656的进程</a:t>
            </a:r>
            <a:endParaRPr lang="zh-CN" altLang="en-US" sz="2400" dirty="0"/>
          </a:p>
          <a:p>
            <a:pPr lvl="1"/>
            <a:r>
              <a:rPr lang="zh-CN" altLang="en-US" sz="2400" dirty="0"/>
              <a:t>#kill -KILL 1656			#同上</a:t>
            </a:r>
            <a:endParaRPr lang="zh-CN" altLang="en-US" sz="2400" dirty="0"/>
          </a:p>
          <a:p>
            <a:pPr lvl="1"/>
            <a:r>
              <a:rPr lang="zh-CN" altLang="en-US" sz="2400" dirty="0"/>
              <a:t>#kill -SIGKILL 1656			#同上</a:t>
            </a:r>
            <a:endParaRPr lang="zh-CN" altLang="en-US" sz="2400" dirty="0"/>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4．信号的捕获（trap）</a:t>
            </a:r>
            <a:endParaRPr lang="zh-CN" altLang="en-US"/>
          </a:p>
        </p:txBody>
      </p:sp>
      <p:sp>
        <p:nvSpPr>
          <p:cNvPr id="3" name="内容占位符 2"/>
          <p:cNvSpPr>
            <a:spLocks noGrp="1"/>
          </p:cNvSpPr>
          <p:nvPr>
            <p:ph idx="1"/>
          </p:nvPr>
        </p:nvSpPr>
        <p:spPr/>
        <p:txBody>
          <a:bodyPr/>
          <a:lstStyle/>
          <a:p>
            <a:r>
              <a:rPr lang="zh-CN" altLang="en-US"/>
              <a:t>1）功能及用法</a:t>
            </a:r>
            <a:endParaRPr lang="zh-CN" altLang="en-US"/>
          </a:p>
          <a:p>
            <a:r>
              <a:rPr lang="zh-CN" altLang="en-US"/>
              <a:t>通常只处理一些人工软中断信号，在这些信号中HUP、INT、QUIT、USR1、USR2和TERM是可屏蔽的，而KILL是不可屏蔽的。</a:t>
            </a:r>
            <a:endParaRPr lang="zh-CN" altLang="en-US"/>
          </a:p>
          <a:p>
            <a:r>
              <a:rPr lang="zh-CN" altLang="en-US"/>
              <a:t>trap用法为：</a:t>
            </a:r>
            <a:endParaRPr lang="zh-CN" altLang="en-US"/>
          </a:p>
          <a:p>
            <a:r>
              <a:rPr lang="zh-CN" altLang="en-US"/>
              <a:t>   trap [-lp] [[arg] signals]</a:t>
            </a:r>
            <a:endParaRPr lang="zh-CN" altLang="en-US"/>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收到信号后的进程行为</a:t>
            </a:r>
            <a:endParaRPr lang="zh-CN" altLang="en-US"/>
          </a:p>
        </p:txBody>
      </p:sp>
      <p:sp>
        <p:nvSpPr>
          <p:cNvPr id="3" name="内容占位符 2"/>
          <p:cNvSpPr>
            <a:spLocks noGrp="1"/>
          </p:cNvSpPr>
          <p:nvPr>
            <p:ph idx="1"/>
          </p:nvPr>
        </p:nvSpPr>
        <p:spPr/>
        <p:txBody>
          <a:bodyPr/>
          <a:lstStyle/>
          <a:p>
            <a:r>
              <a:rPr lang="zh-CN" altLang="en-US" sz="2800" dirty="0"/>
              <a:t>一个进程收到信号的处理方法有3种：</a:t>
            </a:r>
            <a:endParaRPr lang="zh-CN" altLang="en-US" sz="2800" dirty="0"/>
          </a:p>
          <a:p>
            <a:pPr lvl="1"/>
            <a:r>
              <a:rPr lang="zh-CN" altLang="en-US" sz="2400" dirty="0"/>
              <a:t>系统默认（参见表3-</a:t>
            </a:r>
            <a:r>
              <a:rPr lang="en-US" altLang="zh-CN" sz="2400" dirty="0"/>
              <a:t>50</a:t>
            </a:r>
            <a:r>
              <a:rPr lang="zh-CN" altLang="en-US" sz="2400" dirty="0"/>
              <a:t>，一般是终止当前进程）；</a:t>
            </a:r>
            <a:endParaRPr lang="zh-CN" altLang="en-US" sz="2400" dirty="0"/>
          </a:p>
          <a:p>
            <a:pPr lvl="1"/>
            <a:r>
              <a:rPr lang="zh-CN" altLang="en-US" sz="2400" dirty="0"/>
              <a:t>忽略；</a:t>
            </a:r>
            <a:endParaRPr lang="zh-CN" altLang="en-US" sz="2400" dirty="0"/>
          </a:p>
          <a:p>
            <a:pPr lvl="1"/>
            <a:r>
              <a:rPr lang="zh-CN" altLang="en-US" sz="2400" dirty="0"/>
              <a:t>定义一个新动作（通过命令trap可以完成这些工作）。</a:t>
            </a:r>
            <a:endParaRPr lang="zh-CN" altLang="en-US" sz="2400" dirty="0"/>
          </a:p>
          <a:p>
            <a:r>
              <a:rPr lang="zh-CN" altLang="en-US" sz="2800" dirty="0"/>
              <a:t>用户可以根据需要，使用</a:t>
            </a:r>
            <a:r>
              <a:rPr lang="en-US" altLang="zh-CN" sz="2800" dirty="0"/>
              <a:t>trap</a:t>
            </a:r>
            <a:r>
              <a:rPr lang="zh-CN" altLang="en-US" sz="2800" dirty="0"/>
              <a:t>为进程设置对信号的处理方法（以上</a:t>
            </a:r>
            <a:r>
              <a:rPr lang="en-US" altLang="zh-CN" sz="2800" dirty="0"/>
              <a:t>3</a:t>
            </a:r>
            <a:r>
              <a:rPr lang="zh-CN" altLang="en-US" sz="2800" dirty="0"/>
              <a:t>种之一，若不设置，则采取系统默认）</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2）参数说明</a:t>
            </a:r>
            <a:endParaRPr lang="zh-CN" altLang="en-US"/>
          </a:p>
        </p:txBody>
      </p:sp>
      <p:sp>
        <p:nvSpPr>
          <p:cNvPr id="3" name="内容占位符 2"/>
          <p:cNvSpPr>
            <a:spLocks noGrp="1"/>
          </p:cNvSpPr>
          <p:nvPr>
            <p:ph idx="1"/>
          </p:nvPr>
        </p:nvSpPr>
        <p:spPr/>
        <p:txBody>
          <a:bodyPr/>
          <a:lstStyle/>
          <a:p>
            <a:r>
              <a:rPr lang="zh-CN" altLang="en-US" sz="2800" dirty="0"/>
              <a:t>-l：用于列出可用信号（trap -l等于kill -l）；</a:t>
            </a:r>
            <a:endParaRPr lang="zh-CN" altLang="en-US" sz="2800" dirty="0"/>
          </a:p>
          <a:p>
            <a:r>
              <a:rPr lang="zh-CN" altLang="en-US" sz="2800" dirty="0"/>
              <a:t>-p：用于显示所有或指定信号已经定义的动作；</a:t>
            </a:r>
            <a:endParaRPr lang="zh-CN" altLang="en-US" sz="2800" dirty="0"/>
          </a:p>
          <a:p>
            <a:r>
              <a:rPr lang="zh-CN" altLang="en-US" sz="2800" dirty="0"/>
              <a:t>signals：为信号；</a:t>
            </a:r>
            <a:endParaRPr lang="zh-CN" altLang="en-US" sz="2800" dirty="0"/>
          </a:p>
          <a:p>
            <a:r>
              <a:rPr lang="zh-CN" altLang="en-US" sz="2800" dirty="0"/>
              <a:t>arg：为命令或由“;”连接的命令序列或shell函数（见后述），表示当信号signals到来时将执行由arg规定的动作</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物理路径和逻辑路径</a:t>
            </a:r>
            <a:endParaRPr lang="zh-CN" altLang="en-US" dirty="0"/>
          </a:p>
        </p:txBody>
      </p:sp>
      <p:sp>
        <p:nvSpPr>
          <p:cNvPr id="3" name="内容占位符 2"/>
          <p:cNvSpPr>
            <a:spLocks noGrp="1"/>
          </p:cNvSpPr>
          <p:nvPr>
            <p:ph idx="1"/>
          </p:nvPr>
        </p:nvSpPr>
        <p:spPr/>
        <p:txBody>
          <a:bodyPr/>
          <a:lstStyle/>
          <a:p>
            <a:r>
              <a:rPr lang="zh-CN" altLang="zh-CN" dirty="0" smtClean="0"/>
              <a:t>在</a:t>
            </a:r>
            <a:r>
              <a:rPr lang="zh-CN" altLang="zh-CN" dirty="0"/>
              <a:t>引入链接的文件系统中，从某位置到另一位置的路径可能不只一个，因此又有物理路径和逻辑路径之分</a:t>
            </a:r>
            <a:r>
              <a:rPr lang="zh-CN" altLang="zh-CN" dirty="0" smtClean="0"/>
              <a:t>。</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2）参数说明（续）</a:t>
            </a:r>
            <a:endParaRPr lang="en-US" altLang="zh-CN">
              <a:sym typeface="+mn-ea"/>
            </a:endParaRPr>
          </a:p>
        </p:txBody>
      </p:sp>
      <p:sp>
        <p:nvSpPr>
          <p:cNvPr id="3" name="内容占位符 2"/>
          <p:cNvSpPr>
            <a:spLocks noGrp="1"/>
          </p:cNvSpPr>
          <p:nvPr>
            <p:ph idx="1"/>
          </p:nvPr>
        </p:nvSpPr>
        <p:spPr/>
        <p:txBody>
          <a:bodyPr/>
          <a:lstStyle/>
          <a:p>
            <a:r>
              <a:rPr lang="zh-CN" altLang="en-US" dirty="0"/>
              <a:t>① 如果arg被忽略（缺或不存在），则signals的所有行为将被自动恢复为调用trap前的设定。</a:t>
            </a:r>
            <a:endParaRPr lang="zh-CN" altLang="en-US" dirty="0"/>
          </a:p>
          <a:p>
            <a:r>
              <a:rPr lang="zh-CN" altLang="en-US" dirty="0"/>
              <a:t>② 如arg是空串，则signals将被忽略。</a:t>
            </a:r>
            <a:endParaRPr lang="zh-CN" altLang="en-US" dirty="0"/>
          </a:p>
          <a:p>
            <a:r>
              <a:rPr lang="zh-CN" altLang="en-US" dirty="0"/>
              <a:t>③ 如果trap没有选项和参数，则显示当前所有已定义的信号动作。相当于</a:t>
            </a:r>
            <a:r>
              <a:rPr lang="en-US" altLang="zh-CN" dirty="0"/>
              <a:t>trap -p</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3）信号捕获示例</a:t>
            </a:r>
            <a:endParaRPr lang="zh-CN" altLang="en-US"/>
          </a:p>
        </p:txBody>
      </p:sp>
      <p:sp>
        <p:nvSpPr>
          <p:cNvPr id="3" name="内容占位符 2"/>
          <p:cNvSpPr>
            <a:spLocks noGrp="1"/>
          </p:cNvSpPr>
          <p:nvPr>
            <p:ph idx="1"/>
          </p:nvPr>
        </p:nvSpPr>
        <p:spPr/>
        <p:txBody>
          <a:bodyPr/>
          <a:lstStyle/>
          <a:p>
            <a:r>
              <a:rPr lang="zh-CN" altLang="en-US" sz="2400" dirty="0"/>
              <a:t>#trap 'echo -e "You pressed ^C!\n"' 2		#捕获</a:t>
            </a:r>
            <a:r>
              <a:rPr lang="zh-CN" altLang="en-US" sz="2400" dirty="0" smtClean="0"/>
              <a:t>2</a:t>
            </a:r>
            <a:endParaRPr lang="en-US" altLang="zh-CN" sz="2400" dirty="0" smtClean="0"/>
          </a:p>
          <a:p>
            <a:r>
              <a:rPr lang="zh-CN" altLang="en-US" sz="2400" dirty="0" smtClean="0"/>
              <a:t>#</a:t>
            </a:r>
            <a:r>
              <a:rPr lang="zh-CN" altLang="en-US" sz="2400" dirty="0"/>
              <a:t>trap -p 2	#显示INT信号动作</a:t>
            </a:r>
            <a:endParaRPr lang="zh-CN" altLang="en-US" sz="2400" dirty="0"/>
          </a:p>
          <a:p>
            <a:r>
              <a:rPr lang="zh-CN" altLang="en-US" sz="2400" dirty="0"/>
              <a:t>##按一下组合键^C，观察一下效果</a:t>
            </a:r>
            <a:endParaRPr lang="zh-CN" altLang="en-US" sz="2400" dirty="0"/>
          </a:p>
          <a:p>
            <a:r>
              <a:rPr lang="zh-CN" altLang="en-US" sz="2400" dirty="0"/>
              <a:t>#trap	#列出当前信号动作</a:t>
            </a:r>
            <a:endParaRPr lang="zh-CN" altLang="en-US" sz="2400" dirty="0"/>
          </a:p>
          <a:p>
            <a:r>
              <a:rPr lang="zh-CN" altLang="en-US" sz="2400" dirty="0"/>
              <a:t>#trap '' 2 3 15 #捕获并忽略</a:t>
            </a:r>
            <a:r>
              <a:rPr lang="zh-CN" altLang="en-US" sz="2400" dirty="0">
                <a:sym typeface="+mn-ea"/>
              </a:rPr>
              <a:t>2、3和15</a:t>
            </a:r>
            <a:r>
              <a:rPr lang="zh-CN" altLang="en-US" sz="2400" dirty="0" smtClean="0"/>
              <a:t>。</a:t>
            </a:r>
            <a:endParaRPr lang="zh-CN" altLang="en-US" sz="2400" dirty="0"/>
          </a:p>
          <a:p>
            <a:r>
              <a:rPr lang="zh-CN" altLang="en-US" sz="2400" dirty="0"/>
              <a:t>##再按组合键^C，观察一下效果</a:t>
            </a:r>
            <a:endParaRPr lang="zh-CN" altLang="en-US" sz="2400" dirty="0"/>
          </a:p>
          <a:p>
            <a:r>
              <a:rPr lang="zh-CN" altLang="en-US" sz="2400" dirty="0"/>
              <a:t>#trap 2 3 15	#恢复信号2，3，15的之前动作</a:t>
            </a:r>
            <a:endParaRPr lang="zh-CN" altLang="en-US" sz="2400" dirty="0"/>
          </a:p>
          <a:p>
            <a:r>
              <a:rPr lang="zh-CN" altLang="en-US" sz="2400" dirty="0"/>
              <a:t>##再按组合键^C，观察一下效果</a:t>
            </a:r>
            <a:endParaRPr lang="zh-CN" altLang="en-US" sz="2400" dirty="0"/>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5．进程挂起</a:t>
            </a:r>
            <a:r>
              <a:rPr lang="zh-CN" altLang="en-US" dirty="0" smtClean="0"/>
              <a:t>或前</a:t>
            </a:r>
            <a:r>
              <a:rPr lang="zh-CN" altLang="en-US" dirty="0"/>
              <a:t>/后运行切换</a:t>
            </a:r>
            <a:endParaRPr lang="zh-CN" altLang="en-US" dirty="0"/>
          </a:p>
        </p:txBody>
      </p:sp>
      <p:sp>
        <p:nvSpPr>
          <p:cNvPr id="3" name="内容占位符 2"/>
          <p:cNvSpPr>
            <a:spLocks noGrp="1"/>
          </p:cNvSpPr>
          <p:nvPr>
            <p:ph idx="1"/>
          </p:nvPr>
        </p:nvSpPr>
        <p:spPr/>
        <p:txBody>
          <a:bodyPr/>
          <a:lstStyle/>
          <a:p>
            <a:r>
              <a:rPr lang="zh-CN" altLang="en-US" sz="2400" dirty="0"/>
              <a:t>当一个交互式进程正在运行时，用户可以通过按^Z将它挂起。之后，可让其在后台等待运行，也可让其从后台再重新回到前台运行。实现这些功能的命令是fg、bg</a:t>
            </a:r>
            <a:r>
              <a:rPr lang="zh-CN" altLang="en-US" sz="2400" dirty="0" smtClean="0"/>
              <a:t>，还有</a:t>
            </a:r>
            <a:r>
              <a:rPr lang="zh-CN" altLang="en-US" sz="2400" dirty="0"/>
              <a:t>jobs命令用于这些作业队列查询和管理。用法为：</a:t>
            </a:r>
            <a:endParaRPr lang="zh-CN" altLang="en-US" sz="2400" dirty="0"/>
          </a:p>
          <a:p>
            <a:pPr lvl="1"/>
            <a:r>
              <a:rPr lang="zh-CN" altLang="en-US" sz="2450" dirty="0"/>
              <a:t>fg [job]</a:t>
            </a:r>
            <a:endParaRPr lang="zh-CN" altLang="en-US" sz="2450" dirty="0"/>
          </a:p>
          <a:p>
            <a:pPr lvl="1"/>
            <a:r>
              <a:rPr lang="zh-CN" altLang="en-US" sz="2450" dirty="0"/>
              <a:t>bg [job]</a:t>
            </a:r>
            <a:endParaRPr lang="zh-CN" altLang="en-US" sz="2450" dirty="0"/>
          </a:p>
          <a:p>
            <a:pPr lvl="1"/>
            <a:r>
              <a:rPr lang="zh-CN" altLang="en-US" sz="2450" dirty="0"/>
              <a:t>jobs [options] [job …]</a:t>
            </a:r>
            <a:endParaRPr lang="zh-CN" altLang="en-US" sz="2450" dirty="0"/>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fg、bg和jobs</a:t>
            </a:r>
            <a:endParaRPr lang="zh-CN" altLang="en-US"/>
          </a:p>
        </p:txBody>
      </p:sp>
      <p:sp>
        <p:nvSpPr>
          <p:cNvPr id="3" name="内容占位符 2"/>
          <p:cNvSpPr>
            <a:spLocks noGrp="1"/>
          </p:cNvSpPr>
          <p:nvPr>
            <p:ph idx="1"/>
          </p:nvPr>
        </p:nvSpPr>
        <p:spPr/>
        <p:txBody>
          <a:bodyPr/>
          <a:lstStyle/>
          <a:p>
            <a:r>
              <a:rPr lang="zh-CN" altLang="en-US" sz="2800" dirty="0"/>
              <a:t>fg（foreground）的功能是让被挂起的进程或作业到前台来运行；</a:t>
            </a:r>
            <a:endParaRPr lang="zh-CN" altLang="en-US" sz="2800" dirty="0"/>
          </a:p>
          <a:p>
            <a:r>
              <a:rPr lang="zh-CN" altLang="en-US" sz="2800" dirty="0"/>
              <a:t>bg（background）的功能是让被挂起的进程或作业在后台运行，就像用符号“&amp;”启动的那样。</a:t>
            </a:r>
            <a:endParaRPr lang="zh-CN" altLang="en-US" sz="2800" dirty="0"/>
          </a:p>
          <a:p>
            <a:r>
              <a:rPr lang="zh-CN" altLang="en-US" sz="2800" dirty="0"/>
              <a:t>若不指定job则默认使用当前作业。</a:t>
            </a:r>
            <a:endParaRPr lang="zh-CN" altLang="en-US" sz="2800" dirty="0"/>
          </a:p>
          <a:p>
            <a:r>
              <a:rPr lang="en-US" altLang="zh-CN" sz="2800" dirty="0"/>
              <a:t>job</a:t>
            </a:r>
            <a:r>
              <a:rPr lang="zh-CN" altLang="en-US" sz="2800" dirty="0"/>
              <a:t>列所有被挂起的进程。</a:t>
            </a:r>
            <a:endParaRPr lang="zh-CN" altLang="en-US" sz="2800" dirty="0"/>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fg、bg和jobs示例</a:t>
            </a:r>
            <a:endParaRPr lang="zh-CN" altLang="en-US"/>
          </a:p>
        </p:txBody>
      </p:sp>
      <p:sp>
        <p:nvSpPr>
          <p:cNvPr id="3" name="内容占位符 2"/>
          <p:cNvSpPr>
            <a:spLocks noGrp="1"/>
          </p:cNvSpPr>
          <p:nvPr>
            <p:ph idx="1"/>
          </p:nvPr>
        </p:nvSpPr>
        <p:spPr/>
        <p:txBody>
          <a:bodyPr/>
          <a:lstStyle/>
          <a:p>
            <a:r>
              <a:rPr lang="en-US" altLang="zh-CN" sz="2400" dirty="0"/>
              <a:t>$ </a:t>
            </a:r>
            <a:r>
              <a:rPr lang="zh-CN" altLang="en-US" sz="2400" dirty="0"/>
              <a:t>man bash  </a:t>
            </a:r>
            <a:r>
              <a:rPr lang="en-US" altLang="zh-CN" sz="2400" dirty="0"/>
              <a:t># </a:t>
            </a:r>
            <a:r>
              <a:rPr lang="zh-CN" altLang="en-US" sz="2400" dirty="0"/>
              <a:t>启动对</a:t>
            </a:r>
            <a:r>
              <a:rPr lang="en-US" altLang="zh-CN" sz="2400" dirty="0"/>
              <a:t>bash</a:t>
            </a:r>
            <a:r>
              <a:rPr lang="zh-CN" altLang="en-US" sz="2400" dirty="0"/>
              <a:t>的帮助</a:t>
            </a:r>
            <a:endParaRPr lang="zh-CN" altLang="en-US" sz="2400" dirty="0"/>
          </a:p>
          <a:p>
            <a:r>
              <a:rPr lang="en-US" altLang="zh-CN" sz="2400" dirty="0"/>
              <a:t>##</a:t>
            </a:r>
            <a:r>
              <a:rPr lang="zh-CN" altLang="en-US" sz="2400" dirty="0"/>
              <a:t>按</a:t>
            </a:r>
            <a:r>
              <a:rPr lang="en-US" altLang="zh-CN" sz="2400" dirty="0"/>
              <a:t>^Z</a:t>
            </a:r>
            <a:r>
              <a:rPr lang="zh-CN" altLang="en-US" sz="2400" dirty="0"/>
              <a:t>挂起进程</a:t>
            </a:r>
            <a:r>
              <a:rPr lang="zh-CN" altLang="en-US" sz="2400" dirty="0">
                <a:sym typeface="+mn-ea"/>
              </a:rPr>
              <a:t>man bash</a:t>
            </a:r>
            <a:endParaRPr lang="zh-CN" altLang="en-US" sz="2400" dirty="0"/>
          </a:p>
          <a:p>
            <a:r>
              <a:rPr lang="en-US" altLang="zh-CN" sz="2400" dirty="0"/>
              <a:t>$ </a:t>
            </a:r>
            <a:r>
              <a:rPr lang="en-US" altLang="zh-CN" sz="2400" dirty="0" err="1"/>
              <a:t>bc</a:t>
            </a:r>
            <a:r>
              <a:rPr lang="en-US" altLang="zh-CN" sz="2400" dirty="0"/>
              <a:t>   # </a:t>
            </a:r>
            <a:r>
              <a:rPr lang="zh-CN" altLang="en-US" sz="2400" dirty="0"/>
              <a:t>启动计算器进程</a:t>
            </a:r>
            <a:r>
              <a:rPr lang="en-US" altLang="zh-CN" sz="2400" dirty="0" err="1"/>
              <a:t>bc</a:t>
            </a:r>
            <a:r>
              <a:rPr lang="zh-CN" altLang="en-US" sz="2400" dirty="0" err="1"/>
              <a:t>（退出办法是按</a:t>
            </a:r>
            <a:r>
              <a:rPr lang="en-US" altLang="zh-CN" sz="2400" dirty="0" err="1"/>
              <a:t>^D</a:t>
            </a:r>
            <a:r>
              <a:rPr lang="zh-CN" altLang="en-US" sz="2400" dirty="0" err="1"/>
              <a:t>键）</a:t>
            </a:r>
            <a:endParaRPr lang="zh-CN" altLang="en-US" sz="2400" dirty="0" err="1"/>
          </a:p>
          <a:p>
            <a:r>
              <a:rPr lang="en-US" altLang="zh-CN" sz="2400" dirty="0">
                <a:sym typeface="+mn-ea"/>
              </a:rPr>
              <a:t>##</a:t>
            </a:r>
            <a:r>
              <a:rPr lang="zh-CN" altLang="en-US" sz="2400" dirty="0">
                <a:sym typeface="+mn-ea"/>
              </a:rPr>
              <a:t>再按</a:t>
            </a:r>
            <a:r>
              <a:rPr lang="en-US" altLang="zh-CN" sz="2400" dirty="0">
                <a:sym typeface="+mn-ea"/>
              </a:rPr>
              <a:t>^Z</a:t>
            </a:r>
            <a:r>
              <a:rPr lang="zh-CN" altLang="en-US" sz="2400" dirty="0">
                <a:sym typeface="+mn-ea"/>
              </a:rPr>
              <a:t>挂起进程</a:t>
            </a:r>
            <a:r>
              <a:rPr lang="en-US" altLang="zh-CN" sz="2400" dirty="0" err="1">
                <a:sym typeface="+mn-ea"/>
              </a:rPr>
              <a:t>bc</a:t>
            </a:r>
            <a:endParaRPr lang="en-US" altLang="zh-CN" sz="2400" dirty="0">
              <a:sym typeface="+mn-ea"/>
            </a:endParaRPr>
          </a:p>
          <a:p>
            <a:r>
              <a:rPr lang="en-US" altLang="zh-CN" sz="2400" dirty="0"/>
              <a:t>$ jobs	# </a:t>
            </a:r>
            <a:r>
              <a:rPr lang="zh-CN" altLang="en-US" sz="2400" dirty="0"/>
              <a:t>查询已经挂起的进程</a:t>
            </a:r>
            <a:endParaRPr lang="zh-CN" altLang="en-US" sz="2400" dirty="0"/>
          </a:p>
          <a:p>
            <a:r>
              <a:rPr lang="en-US" altLang="zh-CN" sz="2400" dirty="0" smtClean="0"/>
              <a:t>$ </a:t>
            </a:r>
            <a:r>
              <a:rPr lang="en-US" altLang="zh-CN" sz="2400" dirty="0" err="1"/>
              <a:t>fg</a:t>
            </a:r>
            <a:r>
              <a:rPr lang="en-US" altLang="zh-CN" sz="2400" dirty="0"/>
              <a:t> 	# </a:t>
            </a:r>
            <a:r>
              <a:rPr lang="zh-CN" altLang="en-US" sz="2400" dirty="0"/>
              <a:t>将最后挂起的进程拉到</a:t>
            </a:r>
            <a:r>
              <a:rPr lang="zh-CN" altLang="en-US" sz="2400" dirty="0" smtClean="0"/>
              <a:t>前台</a:t>
            </a:r>
            <a:endParaRPr lang="zh-CN" altLang="en-US" sz="2400" dirty="0"/>
          </a:p>
          <a:p>
            <a:r>
              <a:rPr lang="en-US" altLang="zh-CN" sz="2400" dirty="0"/>
              <a:t>$ </a:t>
            </a:r>
            <a:r>
              <a:rPr lang="en-US" altLang="zh-CN" sz="2400" dirty="0" err="1"/>
              <a:t>fg</a:t>
            </a:r>
            <a:r>
              <a:rPr lang="en-US" altLang="zh-CN" sz="2400" dirty="0"/>
              <a:t> 1 	</a:t>
            </a:r>
            <a:r>
              <a:rPr lang="en-US" altLang="zh-CN" sz="2400" dirty="0">
                <a:sym typeface="+mn-ea"/>
              </a:rPr>
              <a:t># </a:t>
            </a:r>
            <a:r>
              <a:rPr lang="zh-CN" altLang="en-US" sz="2400" dirty="0">
                <a:sym typeface="+mn-ea"/>
              </a:rPr>
              <a:t>将编号为</a:t>
            </a:r>
            <a:r>
              <a:rPr lang="en-US" altLang="zh-CN" sz="2400" dirty="0">
                <a:sym typeface="+mn-ea"/>
              </a:rPr>
              <a:t>1</a:t>
            </a:r>
            <a:r>
              <a:rPr lang="zh-CN" altLang="en-US" sz="2400" dirty="0">
                <a:sym typeface="+mn-ea"/>
              </a:rPr>
              <a:t>进程拉到前台</a:t>
            </a:r>
            <a:endParaRPr lang="en-US" altLang="zh-CN" sz="2400" dirty="0"/>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dirty="0"/>
              <a:t>3.3.8  服务管理</a:t>
            </a:r>
            <a:endParaRPr altLang="zh-CN" dirty="0"/>
          </a:p>
        </p:txBody>
      </p:sp>
      <p:sp>
        <p:nvSpPr>
          <p:cNvPr id="3" name="内容占位符 2"/>
          <p:cNvSpPr>
            <a:spLocks noGrp="1"/>
          </p:cNvSpPr>
          <p:nvPr>
            <p:ph idx="1"/>
          </p:nvPr>
        </p:nvSpPr>
        <p:spPr/>
        <p:txBody>
          <a:bodyPr/>
          <a:lstStyle/>
          <a:p>
            <a:pPr fontAlgn="ctr"/>
            <a:r>
              <a:rPr sz="2800"/>
              <a:t>1．systemd的unit、服务unit与服务名</a:t>
            </a:r>
            <a:endParaRPr sz="2800"/>
          </a:p>
          <a:p>
            <a:pPr fontAlgn="ctr"/>
            <a:r>
              <a:rPr sz="2800"/>
              <a:t>2．服务管理工具（systemctl）</a:t>
            </a:r>
            <a:endParaRPr sz="2800"/>
          </a:p>
          <a:p>
            <a:pPr fontAlgn="ctr"/>
            <a:r>
              <a:rPr sz="2800"/>
              <a:t>3．服务管理示例</a:t>
            </a:r>
            <a:endParaRPr sz="280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ym typeface="+mn-ea"/>
              </a:rPr>
              <a:t>systemd</a:t>
            </a:r>
            <a:r>
              <a:rPr lang="zh-CN" altLang="en-US" dirty="0" err="1">
                <a:sym typeface="+mn-ea"/>
              </a:rPr>
              <a:t>与</a:t>
            </a:r>
            <a:r>
              <a:rPr lang="en-US" altLang="zh-CN" dirty="0" err="1">
                <a:sym typeface="+mn-ea"/>
              </a:rPr>
              <a:t>init</a:t>
            </a:r>
            <a:r>
              <a:rPr lang="zh-CN" altLang="en-US" dirty="0" err="1">
                <a:sym typeface="+mn-ea"/>
              </a:rPr>
              <a:t>和</a:t>
            </a:r>
            <a:r>
              <a:rPr lang="en-US" altLang="zh-CN" dirty="0" err="1">
                <a:sym typeface="+mn-ea"/>
              </a:rPr>
              <a:t>telinit</a:t>
            </a:r>
            <a:endParaRPr lang="zh-CN" altLang="en-US" dirty="0" err="1">
              <a:sym typeface="+mn-ea"/>
            </a:endParaRPr>
          </a:p>
        </p:txBody>
      </p:sp>
      <p:sp>
        <p:nvSpPr>
          <p:cNvPr id="3" name="内容占位符 2"/>
          <p:cNvSpPr>
            <a:spLocks noGrp="1"/>
          </p:cNvSpPr>
          <p:nvPr>
            <p:ph idx="1"/>
          </p:nvPr>
        </p:nvSpPr>
        <p:spPr/>
        <p:txBody>
          <a:bodyPr/>
          <a:lstStyle/>
          <a:p>
            <a:pPr eaLnBrk="1" fontAlgn="ctr" latinLnBrk="0" hangingPunct="1">
              <a:lnSpc>
                <a:spcPct val="120000"/>
              </a:lnSpc>
              <a:spcBef>
                <a:spcPts val="0"/>
              </a:spcBef>
            </a:pPr>
            <a:r>
              <a:rPr lang="zh-CN" altLang="zh-CN" sz="2400" dirty="0" smtClean="0"/>
              <a:t>在</a:t>
            </a:r>
            <a:r>
              <a:rPr lang="zh-CN" altLang="zh-CN" sz="2400" dirty="0"/>
              <a:t>引入</a:t>
            </a:r>
            <a:r>
              <a:rPr lang="en-US" altLang="zh-CN" sz="2400" dirty="0" err="1"/>
              <a:t>systemd</a:t>
            </a:r>
            <a:r>
              <a:rPr lang="zh-CN" altLang="zh-CN" sz="2400" dirty="0"/>
              <a:t>的系统中，</a:t>
            </a:r>
            <a:r>
              <a:rPr lang="en-US" altLang="zh-CN" sz="2400" dirty="0" err="1"/>
              <a:t>init</a:t>
            </a:r>
            <a:r>
              <a:rPr lang="zh-CN" altLang="zh-CN" sz="2400" dirty="0"/>
              <a:t>命令被替换成</a:t>
            </a:r>
            <a:r>
              <a:rPr lang="en-US" altLang="zh-CN" sz="2400" dirty="0" err="1"/>
              <a:t>systemd</a:t>
            </a:r>
            <a:r>
              <a:rPr lang="zh-CN" altLang="zh-CN" sz="2400" dirty="0"/>
              <a:t>，</a:t>
            </a:r>
            <a:r>
              <a:rPr lang="en-US" altLang="zh-CN" sz="2400" dirty="0" err="1"/>
              <a:t>telinit</a:t>
            </a:r>
            <a:r>
              <a:rPr lang="zh-CN" altLang="zh-CN" sz="2400" dirty="0"/>
              <a:t>命令被替换成</a:t>
            </a:r>
            <a:r>
              <a:rPr lang="en-US" altLang="zh-CN" sz="2400" dirty="0" err="1"/>
              <a:t>systemctl</a:t>
            </a:r>
            <a:r>
              <a:rPr lang="zh-CN" altLang="zh-CN" sz="2400" dirty="0"/>
              <a:t>。当系统启动时，</a:t>
            </a:r>
            <a:r>
              <a:rPr lang="en-US" altLang="zh-CN" sz="2400" dirty="0" err="1"/>
              <a:t>systemd</a:t>
            </a:r>
            <a:r>
              <a:rPr lang="zh-CN" altLang="zh-CN" sz="2400" dirty="0"/>
              <a:t>作为</a:t>
            </a:r>
            <a:r>
              <a:rPr lang="en-US" altLang="zh-CN" sz="2400" dirty="0"/>
              <a:t>1#</a:t>
            </a:r>
            <a:r>
              <a:rPr lang="zh-CN" altLang="zh-CN" sz="2400" dirty="0"/>
              <a:t>进程运行，它的作用是初始化系统，并管理系统和用户空间的各种服务</a:t>
            </a:r>
            <a:r>
              <a:rPr lang="zh-CN" altLang="zh-CN" sz="2400" dirty="0" smtClean="0"/>
              <a:t>。</a:t>
            </a:r>
            <a:endParaRPr lang="en-US" altLang="zh-CN" sz="2400" dirty="0" smtClean="0"/>
          </a:p>
          <a:p>
            <a:pPr eaLnBrk="1" fontAlgn="ctr" latinLnBrk="0" hangingPunct="1">
              <a:lnSpc>
                <a:spcPct val="120000"/>
              </a:lnSpc>
              <a:spcBef>
                <a:spcPts val="0"/>
              </a:spcBef>
            </a:pPr>
            <a:r>
              <a:rPr lang="zh-CN" altLang="zh-CN" sz="2400" dirty="0" smtClean="0"/>
              <a:t>为了</a:t>
            </a:r>
            <a:r>
              <a:rPr lang="zh-CN" altLang="zh-CN" sz="2400" dirty="0"/>
              <a:t>与</a:t>
            </a:r>
            <a:r>
              <a:rPr lang="en-US" altLang="zh-CN" sz="2400" dirty="0" err="1"/>
              <a:t>SysVinit</a:t>
            </a:r>
            <a:r>
              <a:rPr lang="zh-CN" altLang="zh-CN" sz="2400" dirty="0"/>
              <a:t>兼容，如果</a:t>
            </a:r>
            <a:r>
              <a:rPr lang="en-US" altLang="zh-CN" sz="2400" dirty="0" err="1"/>
              <a:t>systemd</a:t>
            </a:r>
            <a:r>
              <a:rPr lang="zh-CN" altLang="zh-CN" sz="2400" dirty="0"/>
              <a:t>作为</a:t>
            </a:r>
            <a:r>
              <a:rPr lang="en-US" altLang="zh-CN" sz="2400" dirty="0" err="1"/>
              <a:t>init</a:t>
            </a:r>
            <a:r>
              <a:rPr lang="zh-CN" altLang="zh-CN" sz="2400" dirty="0"/>
              <a:t>调用且</a:t>
            </a:r>
            <a:r>
              <a:rPr lang="en-US" altLang="zh-CN" sz="2400" dirty="0"/>
              <a:t>PID≠1</a:t>
            </a:r>
            <a:r>
              <a:rPr lang="zh-CN" altLang="zh-CN" sz="2400" dirty="0"/>
              <a:t>，则它执行</a:t>
            </a:r>
            <a:r>
              <a:rPr lang="en-US" altLang="zh-CN" sz="2400" dirty="0" err="1"/>
              <a:t>telinit</a:t>
            </a:r>
            <a:r>
              <a:rPr lang="zh-CN" altLang="zh-CN" sz="2400" dirty="0"/>
              <a:t>（</a:t>
            </a:r>
            <a:r>
              <a:rPr lang="en-US" altLang="zh-CN" sz="2400" dirty="0" err="1"/>
              <a:t>systemctl</a:t>
            </a:r>
            <a:r>
              <a:rPr lang="zh-CN" altLang="zh-CN" sz="2400" dirty="0"/>
              <a:t>），且不加修改地传递所有的命令行参数给</a:t>
            </a:r>
            <a:r>
              <a:rPr lang="en-US" altLang="zh-CN" sz="2400" dirty="0" err="1"/>
              <a:t>telinit</a:t>
            </a:r>
            <a:r>
              <a:rPr lang="zh-CN"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latin typeface="+mn-ea"/>
                <a:ea typeface="+mn-ea"/>
                <a:cs typeface="+mn-ea"/>
              </a:rPr>
              <a:t>1．systemd的unit、服务unit与服务名</a:t>
            </a:r>
            <a:endParaRPr lang="zh-CN" altLang="en-US" sz="3600">
              <a:latin typeface="+mn-ea"/>
              <a:ea typeface="+mn-ea"/>
              <a:cs typeface="+mn-ea"/>
            </a:endParaRPr>
          </a:p>
        </p:txBody>
      </p:sp>
      <p:sp>
        <p:nvSpPr>
          <p:cNvPr id="3" name="内容占位符 2"/>
          <p:cNvSpPr>
            <a:spLocks noGrp="1"/>
          </p:cNvSpPr>
          <p:nvPr>
            <p:ph idx="1"/>
          </p:nvPr>
        </p:nvSpPr>
        <p:spPr/>
        <p:txBody>
          <a:bodyPr/>
          <a:p>
            <a:r>
              <a:rPr lang="en-US" altLang="zh-CN" sz="2400">
                <a:sym typeface="+mn-ea"/>
              </a:rPr>
              <a:t>1</a:t>
            </a:r>
            <a:r>
              <a:rPr lang="zh-CN" altLang="en-US" sz="2400">
                <a:sym typeface="+mn-ea"/>
              </a:rPr>
              <a:t>）</a:t>
            </a:r>
            <a:r>
              <a:rPr lang="zh-CN" altLang="en-US" sz="2400">
                <a:sym typeface="+mn-ea"/>
              </a:rPr>
              <a:t>systemd的Unit</a:t>
            </a:r>
            <a:endParaRPr lang="zh-CN" altLang="en-US" sz="2400"/>
          </a:p>
          <a:p>
            <a:r>
              <a:rPr sz="2400">
                <a:sym typeface="+mn-ea"/>
              </a:rPr>
              <a:t>systemd提供了11类所谓的units，并通过对它们的控制来管理系统和服务。</a:t>
            </a:r>
            <a:endParaRPr sz="2400"/>
          </a:p>
          <a:p>
            <a:r>
              <a:rPr sz="2400">
                <a:sym typeface="+mn-ea"/>
              </a:rPr>
              <a:t>在这11类units</a:t>
            </a:r>
            <a:r>
              <a:rPr lang="zh-CN" sz="2400">
                <a:sym typeface="+mn-ea"/>
              </a:rPr>
              <a:t>，</a:t>
            </a:r>
            <a:r>
              <a:rPr lang="zh-CN" altLang="en-US" sz="2400">
                <a:sym typeface="+mn-ea"/>
              </a:rPr>
              <a:t>是service、socket、device、mount point、automount point、swap file、partition、start-up target、file system path或timer等。</a:t>
            </a:r>
            <a:endParaRPr lang="zh-CN" altLang="en-US" sz="2400"/>
          </a:p>
          <a:p>
            <a:r>
              <a:rPr lang="zh-CN" sz="2400">
                <a:sym typeface="+mn-ea"/>
              </a:rPr>
              <a:t>其中</a:t>
            </a:r>
            <a:r>
              <a:rPr sz="2400">
                <a:sym typeface="+mn-ea"/>
              </a:rPr>
              <a:t>有一类叫服务unit，或service unit，表现在文件名上，格式为*.service。</a:t>
            </a:r>
            <a:endParaRPr lang="zh-CN" altLang="en-US" sz="240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）服务与服务名</a:t>
            </a:r>
            <a:endParaRPr lang="zh-CN" altLang="en-US" dirty="0"/>
          </a:p>
        </p:txBody>
      </p:sp>
      <p:sp>
        <p:nvSpPr>
          <p:cNvPr id="3" name="内容占位符 2"/>
          <p:cNvSpPr>
            <a:spLocks noGrp="1"/>
          </p:cNvSpPr>
          <p:nvPr>
            <p:ph idx="1"/>
          </p:nvPr>
        </p:nvSpPr>
        <p:spPr/>
        <p:txBody>
          <a:bodyPr/>
          <a:lstStyle/>
          <a:p>
            <a:r>
              <a:rPr sz="2800">
                <a:sym typeface="+mn-ea"/>
              </a:rPr>
              <a:t>服务unit，或service unit</a:t>
            </a:r>
            <a:r>
              <a:rPr lang="zh-CN" sz="2800">
                <a:sym typeface="+mn-ea"/>
              </a:rPr>
              <a:t>是专为服务设置的。</a:t>
            </a:r>
            <a:endParaRPr sz="2800">
              <a:sym typeface="+mn-ea"/>
            </a:endParaRPr>
          </a:p>
          <a:p>
            <a:r>
              <a:rPr lang="zh-CN" altLang="zh-CN" sz="2800" dirty="0"/>
              <a:t>系统中有很多服务</a:t>
            </a:r>
            <a:r>
              <a:rPr lang="zh-CN" altLang="zh-CN" sz="2800" dirty="0" smtClean="0"/>
              <a:t>，</a:t>
            </a:r>
            <a:r>
              <a:rPr lang="zh-CN" altLang="en-US" sz="2800" dirty="0" smtClean="0"/>
              <a:t>每个服务至少对应一个</a:t>
            </a:r>
            <a:r>
              <a:rPr sz="2800">
                <a:sym typeface="+mn-ea"/>
              </a:rPr>
              <a:t>服务unit</a:t>
            </a:r>
            <a:r>
              <a:rPr lang="zh-CN" sz="2800">
                <a:sym typeface="+mn-ea"/>
              </a:rPr>
              <a:t>或</a:t>
            </a:r>
            <a:r>
              <a:rPr lang="zh-CN" altLang="en-US" sz="2800" dirty="0" smtClean="0"/>
              <a:t>服务名，但在不同系统中名字又可能不相同。</a:t>
            </a:r>
            <a:endParaRPr lang="en-US" altLang="zh-CN" sz="2800" dirty="0" smtClean="0"/>
          </a:p>
          <a:p>
            <a:r>
              <a:rPr lang="zh-CN" altLang="en-US" sz="2800" dirty="0" smtClean="0"/>
              <a:t>比如</a:t>
            </a:r>
            <a:endParaRPr lang="zh-CN" altLang="en-US" sz="2800" dirty="0" smtClean="0"/>
          </a:p>
          <a:p>
            <a:pPr lvl="1"/>
            <a:r>
              <a:rPr lang="en-US" altLang="zh-CN" sz="2450" dirty="0" err="1" smtClean="0"/>
              <a:t>vsftpd</a:t>
            </a:r>
            <a:r>
              <a:rPr lang="zh-CN" altLang="en-US" sz="2450" dirty="0" smtClean="0"/>
              <a:t>的服务名在红帽与</a:t>
            </a:r>
            <a:r>
              <a:rPr lang="en-US" altLang="zh-CN" sz="2450" dirty="0" smtClean="0"/>
              <a:t>Ubuntu</a:t>
            </a:r>
            <a:r>
              <a:rPr lang="zh-CN" altLang="en-US" sz="2450" dirty="0" smtClean="0"/>
              <a:t>下均</a:t>
            </a:r>
            <a:r>
              <a:rPr lang="en-US" altLang="zh-CN" sz="2450" dirty="0" err="1" smtClean="0"/>
              <a:t>vsftpd</a:t>
            </a:r>
            <a:r>
              <a:rPr lang="zh-CN" altLang="en-US" sz="2450" dirty="0" smtClean="0"/>
              <a:t>；</a:t>
            </a:r>
            <a:endParaRPr lang="zh-CN" altLang="en-US" sz="2450" dirty="0" smtClean="0"/>
          </a:p>
          <a:p>
            <a:pPr lvl="1"/>
            <a:r>
              <a:rPr lang="en-US" altLang="zh-CN" sz="2450" dirty="0" err="1" smtClean="0"/>
              <a:t>ssh</a:t>
            </a:r>
            <a:r>
              <a:rPr lang="zh-CN" altLang="en-US" sz="2450" dirty="0" smtClean="0"/>
              <a:t>服务</a:t>
            </a:r>
            <a:r>
              <a:rPr lang="zh-CN" altLang="en-US" sz="2450" dirty="0"/>
              <a:t>在红帽与</a:t>
            </a:r>
            <a:r>
              <a:rPr lang="en-US" altLang="zh-CN" sz="2450" dirty="0" smtClean="0"/>
              <a:t>Ubuntu</a:t>
            </a:r>
            <a:r>
              <a:rPr lang="zh-CN" altLang="en-US" sz="2450" dirty="0" smtClean="0">
                <a:sym typeface="+mn-ea"/>
              </a:rPr>
              <a:t>下</a:t>
            </a:r>
            <a:r>
              <a:rPr lang="zh-CN" altLang="en-US" sz="2450" dirty="0" smtClean="0"/>
              <a:t>分别为</a:t>
            </a:r>
            <a:r>
              <a:rPr lang="en-US" altLang="zh-CN" sz="2450" dirty="0" err="1" smtClean="0"/>
              <a:t>sshd</a:t>
            </a:r>
            <a:r>
              <a:rPr lang="zh-CN" altLang="en-US" sz="2450" dirty="0" smtClean="0"/>
              <a:t>和</a:t>
            </a:r>
            <a:r>
              <a:rPr lang="en-US" altLang="zh-CN" sz="2450" dirty="0" err="1" smtClean="0"/>
              <a:t>ssh</a:t>
            </a:r>
            <a:r>
              <a:rPr lang="zh-CN" altLang="en-US" sz="2450" dirty="0" err="1" smtClean="0"/>
              <a:t>。</a:t>
            </a:r>
            <a:endParaRPr lang="zh-CN" altLang="en-US" sz="2450" dirty="0" smtClean="0"/>
          </a:p>
          <a:p>
            <a:pPr lvl="1"/>
            <a:endParaRPr lang="zh-CN" altLang="en-US" sz="2450" dirty="0"/>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）从服务软件包得到服务名</a:t>
            </a:r>
            <a:endParaRPr lang="zh-CN" altLang="en-US"/>
          </a:p>
        </p:txBody>
      </p:sp>
      <p:sp>
        <p:nvSpPr>
          <p:cNvPr id="3" name="内容占位符 2"/>
          <p:cNvSpPr>
            <a:spLocks noGrp="1"/>
          </p:cNvSpPr>
          <p:nvPr>
            <p:ph idx="1"/>
          </p:nvPr>
        </p:nvSpPr>
        <p:spPr/>
        <p:txBody>
          <a:bodyPr/>
          <a:p>
            <a:r>
              <a:rPr lang="zh-CN" altLang="en-US" sz="2400"/>
              <a:t>可通过服务器软件包文件列表得到服务名，比如FTP和</a:t>
            </a:r>
            <a:r>
              <a:rPr lang="zh-CN" altLang="en-US" sz="2400">
                <a:sym typeface="+mn-ea"/>
              </a:rPr>
              <a:t>SSH</a:t>
            </a:r>
            <a:r>
              <a:rPr lang="zh-CN" altLang="en-US" sz="2400"/>
              <a:t>服务的包名分别为vsftpd，openssh-server，可通过：</a:t>
            </a:r>
            <a:endParaRPr lang="zh-CN" altLang="en-US" sz="2400"/>
          </a:p>
          <a:p>
            <a:pPr lvl="1"/>
            <a:r>
              <a:rPr lang="zh-CN" altLang="en-US" sz="2100"/>
              <a:t>  # rpm -ql vsftpd ｜ grep .service</a:t>
            </a:r>
            <a:endParaRPr lang="zh-CN" altLang="en-US" sz="2100"/>
          </a:p>
          <a:p>
            <a:pPr lvl="1"/>
            <a:r>
              <a:rPr lang="zh-CN" altLang="en-US" sz="2100"/>
              <a:t>  # rpm -ql openssh-server | grep .service</a:t>
            </a:r>
            <a:endParaRPr lang="zh-CN" altLang="en-US" sz="2100"/>
          </a:p>
          <a:p>
            <a:r>
              <a:rPr lang="zh-CN" altLang="en-US" sz="2400"/>
              <a:t>的输出得到其中的服务unit的配置文件名有：</a:t>
            </a:r>
            <a:endParaRPr lang="zh-CN" altLang="en-US" sz="2400"/>
          </a:p>
          <a:p>
            <a:pPr lvl="1"/>
            <a:r>
              <a:rPr lang="zh-CN" altLang="en-US" sz="2100"/>
              <a:t>  /usr/lib/systemd/system/vsftpd.service</a:t>
            </a:r>
            <a:endParaRPr lang="zh-CN" altLang="en-US" sz="2100"/>
          </a:p>
          <a:p>
            <a:pPr lvl="1"/>
            <a:r>
              <a:rPr lang="zh-CN" altLang="en-US" sz="2100"/>
              <a:t>  /usr/lib/systemd/system/vsftpd@.service</a:t>
            </a:r>
            <a:endParaRPr lang="zh-CN" altLang="en-US" sz="2100"/>
          </a:p>
          <a:p>
            <a:pPr lvl="1"/>
            <a:r>
              <a:rPr lang="zh-CN" altLang="en-US" sz="2100"/>
              <a:t>  /usr/lib/systemd/system/sshd.service</a:t>
            </a:r>
            <a:endParaRPr lang="zh-CN" altLang="en-US" sz="2100"/>
          </a:p>
          <a:p>
            <a:pPr lvl="1"/>
            <a:r>
              <a:rPr lang="zh-CN" altLang="en-US" sz="2100"/>
              <a:t>  /usr/lib/systemd/system/sshd@.service</a:t>
            </a:r>
            <a:endParaRPr lang="zh-CN" altLang="en-US"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3.1.1  shell</a:t>
            </a:r>
            <a:r>
              <a:rPr lang="zh-CN" altLang="zh-CN" dirty="0"/>
              <a:t>基本功能</a:t>
            </a:r>
            <a:endParaRPr lang="zh-CN" altLang="en-US" dirty="0"/>
          </a:p>
        </p:txBody>
      </p:sp>
      <p:sp>
        <p:nvSpPr>
          <p:cNvPr id="3" name="内容占位符 2"/>
          <p:cNvSpPr>
            <a:spLocks noGrp="1"/>
          </p:cNvSpPr>
          <p:nvPr>
            <p:ph idx="1"/>
          </p:nvPr>
        </p:nvSpPr>
        <p:spPr/>
        <p:txBody>
          <a:bodyPr/>
          <a:lstStyle/>
          <a:p>
            <a:r>
              <a:rPr lang="en-US" altLang="zh-CN" sz="2800" dirty="0"/>
              <a:t>shell</a:t>
            </a:r>
            <a:r>
              <a:rPr lang="zh-CN" altLang="zh-CN" sz="2800" dirty="0"/>
              <a:t>是用户和</a:t>
            </a:r>
            <a:r>
              <a:rPr lang="en-US" altLang="zh-CN" sz="2800" dirty="0"/>
              <a:t>Linux</a:t>
            </a:r>
            <a:r>
              <a:rPr lang="zh-CN" altLang="zh-CN" sz="2800" dirty="0"/>
              <a:t>内核之间的接口程序</a:t>
            </a:r>
            <a:r>
              <a:rPr lang="zh-CN" altLang="zh-CN" sz="2800" dirty="0" smtClean="0"/>
              <a:t>，人机交互</a:t>
            </a:r>
            <a:r>
              <a:rPr lang="zh-CN" altLang="zh-CN" sz="2800" dirty="0"/>
              <a:t>的</a:t>
            </a:r>
            <a:r>
              <a:rPr lang="zh-CN" altLang="zh-CN" sz="2800" dirty="0" smtClean="0"/>
              <a:t>桥梁</a:t>
            </a:r>
            <a:r>
              <a:rPr lang="zh-CN" altLang="en-US" sz="2800" dirty="0" smtClean="0"/>
              <a:t>。</a:t>
            </a:r>
            <a:r>
              <a:rPr lang="zh-CN" altLang="zh-CN" sz="2800" dirty="0" smtClean="0"/>
              <a:t>功能有</a:t>
            </a:r>
            <a:r>
              <a:rPr lang="zh-CN" altLang="en-US" sz="2800" dirty="0" smtClean="0"/>
              <a:t>六：</a:t>
            </a:r>
            <a:endParaRPr lang="en-US" altLang="zh-CN" sz="2800" dirty="0" smtClean="0"/>
          </a:p>
          <a:p>
            <a:pPr lvl="1"/>
            <a:r>
              <a:rPr lang="zh-CN" altLang="zh-CN" sz="2400" dirty="0" smtClean="0"/>
              <a:t>命令</a:t>
            </a:r>
            <a:r>
              <a:rPr lang="zh-CN" altLang="zh-CN" sz="2400" dirty="0"/>
              <a:t>解释</a:t>
            </a:r>
            <a:r>
              <a:rPr lang="zh-CN" altLang="zh-CN" sz="2400" dirty="0" smtClean="0"/>
              <a:t>执行</a:t>
            </a:r>
            <a:endParaRPr lang="en-US" altLang="zh-CN" sz="2400" dirty="0" smtClean="0"/>
          </a:p>
          <a:p>
            <a:pPr lvl="1"/>
            <a:r>
              <a:rPr lang="zh-CN" altLang="zh-CN" sz="2400" dirty="0" smtClean="0"/>
              <a:t>文件名</a:t>
            </a:r>
            <a:r>
              <a:rPr lang="zh-CN" altLang="zh-CN" sz="2400" dirty="0"/>
              <a:t>及各种</a:t>
            </a:r>
            <a:r>
              <a:rPr lang="zh-CN" altLang="zh-CN" sz="2400" dirty="0" smtClean="0"/>
              <a:t>替换</a:t>
            </a:r>
            <a:endParaRPr lang="en-US" altLang="zh-CN" sz="2400" dirty="0" smtClean="0"/>
          </a:p>
          <a:p>
            <a:pPr lvl="1"/>
            <a:r>
              <a:rPr lang="en-US" altLang="zh-CN" sz="2400" dirty="0" smtClean="0"/>
              <a:t>I/O</a:t>
            </a:r>
            <a:r>
              <a:rPr lang="zh-CN" altLang="zh-CN" sz="2400" dirty="0" smtClean="0"/>
              <a:t>重定向</a:t>
            </a:r>
            <a:endParaRPr lang="en-US" altLang="zh-CN" sz="2400" dirty="0" smtClean="0"/>
          </a:p>
          <a:p>
            <a:pPr lvl="1"/>
            <a:r>
              <a:rPr lang="zh-CN" altLang="zh-CN" sz="2400" dirty="0" smtClean="0"/>
              <a:t>通信</a:t>
            </a:r>
            <a:r>
              <a:rPr lang="zh-CN" altLang="zh-CN" sz="2400" dirty="0"/>
              <a:t>管道</a:t>
            </a:r>
            <a:r>
              <a:rPr lang="zh-CN" altLang="zh-CN" sz="2400" dirty="0" smtClean="0"/>
              <a:t>建立</a:t>
            </a:r>
            <a:endParaRPr lang="en-US" altLang="zh-CN" sz="2400" dirty="0" smtClean="0"/>
          </a:p>
          <a:p>
            <a:pPr lvl="1"/>
            <a:r>
              <a:rPr lang="zh-CN" altLang="zh-CN" sz="2400" dirty="0" smtClean="0"/>
              <a:t>系统环境设置</a:t>
            </a:r>
            <a:endParaRPr lang="en-US" altLang="zh-CN" sz="2400" dirty="0" smtClean="0"/>
          </a:p>
          <a:p>
            <a:pPr lvl="1"/>
            <a:r>
              <a:rPr lang="en-US" altLang="zh-CN" sz="2400" dirty="0" smtClean="0"/>
              <a:t>shell</a:t>
            </a:r>
            <a:r>
              <a:rPr lang="zh-CN" altLang="zh-CN" sz="2400" dirty="0" smtClean="0"/>
              <a:t>编程</a:t>
            </a:r>
            <a:endParaRPr lang="zh-CN"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路径示例</a:t>
            </a:r>
            <a:endParaRPr lang="en-US" altLang="zh-CN" dirty="0" smtClean="0"/>
          </a:p>
        </p:txBody>
      </p:sp>
      <p:sp>
        <p:nvSpPr>
          <p:cNvPr id="3" name="内容占位符 2"/>
          <p:cNvSpPr>
            <a:spLocks noGrp="1"/>
          </p:cNvSpPr>
          <p:nvPr>
            <p:ph idx="1"/>
          </p:nvPr>
        </p:nvSpPr>
        <p:spPr>
          <a:xfrm>
            <a:off x="827584" y="1923678"/>
            <a:ext cx="8127504" cy="2916324"/>
          </a:xfrm>
        </p:spPr>
        <p:txBody>
          <a:bodyPr/>
          <a:lstStyle/>
          <a:p>
            <a:r>
              <a:rPr lang="zh-CN" altLang="zh-CN" sz="2800" dirty="0" smtClean="0"/>
              <a:t>处在</a:t>
            </a:r>
            <a:r>
              <a:rPr lang="zh-CN" altLang="zh-CN" sz="2800" dirty="0"/>
              <a:t>图</a:t>
            </a:r>
            <a:r>
              <a:rPr lang="en-US" altLang="zh-CN" sz="2800" dirty="0"/>
              <a:t>3-1</a:t>
            </a:r>
            <a:r>
              <a:rPr lang="zh-CN" altLang="zh-CN" sz="2800" dirty="0"/>
              <a:t>中</a:t>
            </a:r>
            <a:r>
              <a:rPr lang="en-US" altLang="zh-CN" sz="2800" dirty="0" err="1"/>
              <a:t>dir</a:t>
            </a:r>
            <a:r>
              <a:rPr lang="zh-CN" altLang="zh-CN" sz="2800" dirty="0"/>
              <a:t>目录的用户要访问目录</a:t>
            </a:r>
            <a:r>
              <a:rPr lang="en-US" altLang="zh-CN" sz="2800" dirty="0" err="1"/>
              <a:t>usrn</a:t>
            </a:r>
            <a:r>
              <a:rPr lang="zh-CN" altLang="zh-CN" sz="2800" dirty="0"/>
              <a:t>中的</a:t>
            </a:r>
            <a:r>
              <a:rPr lang="zh-CN" altLang="zh-CN" sz="2800" dirty="0" smtClean="0"/>
              <a:t>文件</a:t>
            </a:r>
            <a:r>
              <a:rPr lang="en-US" altLang="zh-CN" sz="2800" dirty="0" smtClean="0"/>
              <a:t>file1</a:t>
            </a:r>
            <a:r>
              <a:rPr lang="zh-CN" altLang="zh-CN" sz="2800" dirty="0"/>
              <a:t>，可通过相对</a:t>
            </a:r>
            <a:r>
              <a:rPr lang="zh-CN" altLang="zh-CN" sz="2800" dirty="0" smtClean="0"/>
              <a:t>路径</a:t>
            </a:r>
            <a:r>
              <a:rPr lang="en-US" altLang="zh-CN" sz="2800" dirty="0" smtClean="0"/>
              <a:t>../../</a:t>
            </a:r>
            <a:r>
              <a:rPr lang="en-US" altLang="zh-CN" sz="2800" dirty="0" err="1"/>
              <a:t>usrn</a:t>
            </a:r>
            <a:r>
              <a:rPr lang="en-US" altLang="zh-CN" sz="2800" dirty="0"/>
              <a:t>/</a:t>
            </a:r>
            <a:r>
              <a:rPr lang="zh-CN" altLang="zh-CN" sz="2800" dirty="0"/>
              <a:t>或绝对路径</a:t>
            </a:r>
            <a:r>
              <a:rPr lang="en-US" altLang="zh-CN" sz="2800" dirty="0"/>
              <a:t>/home/</a:t>
            </a:r>
            <a:r>
              <a:rPr lang="en-US" altLang="zh-CN" sz="2800" dirty="0" err="1"/>
              <a:t>usrn</a:t>
            </a:r>
            <a:r>
              <a:rPr lang="en-US" altLang="zh-CN" sz="2800" dirty="0"/>
              <a:t>/</a:t>
            </a:r>
            <a:r>
              <a:rPr lang="zh-CN" altLang="zh-CN" sz="2800" dirty="0"/>
              <a:t>来实现，此时带有路径的文件名可表示为</a:t>
            </a:r>
            <a:r>
              <a:rPr lang="en-US" altLang="zh-CN" sz="2800" dirty="0"/>
              <a:t>../../</a:t>
            </a:r>
            <a:r>
              <a:rPr lang="en-US" altLang="zh-CN" sz="2800" dirty="0" err="1" smtClean="0"/>
              <a:t>usrn</a:t>
            </a:r>
            <a:r>
              <a:rPr lang="en-US" altLang="zh-CN" sz="2800" dirty="0" smtClean="0"/>
              <a:t>/file1</a:t>
            </a:r>
            <a:r>
              <a:rPr lang="zh-CN" altLang="zh-CN" sz="2800" dirty="0"/>
              <a:t>或</a:t>
            </a:r>
            <a:r>
              <a:rPr lang="en-US" altLang="zh-CN" sz="2800" dirty="0"/>
              <a:t>/</a:t>
            </a:r>
            <a:r>
              <a:rPr lang="en-US" altLang="zh-CN" sz="2800" dirty="0" smtClean="0"/>
              <a:t>home/</a:t>
            </a:r>
            <a:r>
              <a:rPr lang="en-US" altLang="zh-CN" sz="2800" dirty="0" err="1" smtClean="0"/>
              <a:t>usrn</a:t>
            </a:r>
            <a:r>
              <a:rPr lang="en-US" altLang="zh-CN" sz="2800" dirty="0" smtClean="0"/>
              <a:t>/file1</a:t>
            </a:r>
            <a:r>
              <a:rPr lang="zh-CN" altLang="en-US" sz="2800" dirty="0" smtClean="0"/>
              <a:t>。</a:t>
            </a:r>
            <a:endParaRPr lang="en-US" altLang="zh-CN" sz="2800" dirty="0" smtClean="0"/>
          </a:p>
          <a:p>
            <a:r>
              <a:rPr lang="zh-CN" altLang="zh-CN" sz="2800" dirty="0" smtClean="0"/>
              <a:t>这种</a:t>
            </a:r>
            <a:r>
              <a:rPr lang="zh-CN" altLang="zh-CN" sz="2800" dirty="0"/>
              <a:t>带有路径的文件名通常也称为文件名</a:t>
            </a:r>
            <a:r>
              <a:rPr lang="zh-CN" altLang="zh-CN" sz="2800" dirty="0" smtClean="0"/>
              <a:t>。</a:t>
            </a:r>
            <a:endParaRPr lang="zh-CN" altLang="en-US" sz="2800"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5230" y="195486"/>
            <a:ext cx="84772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服务名的例外情况</a:t>
            </a:r>
            <a:endParaRPr lang="zh-CN" altLang="en-US"/>
          </a:p>
        </p:txBody>
      </p:sp>
      <p:sp>
        <p:nvSpPr>
          <p:cNvPr id="3" name="内容占位符 2"/>
          <p:cNvSpPr>
            <a:spLocks noGrp="1"/>
          </p:cNvSpPr>
          <p:nvPr>
            <p:ph idx="1"/>
          </p:nvPr>
        </p:nvSpPr>
        <p:spPr/>
        <p:txBody>
          <a:bodyPr/>
          <a:p>
            <a:r>
              <a:rPr lang="zh-CN" altLang="en-US"/>
              <a:t>也有例外，比如telnet服务使用的服务为telnet.socket。</a:t>
            </a:r>
            <a:endParaRPr lang="zh-CN" altLang="en-US"/>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mtClean="0"/>
              <a:t>2．服务管理工具（systemctl）</a:t>
            </a:r>
            <a:endParaRPr smtClean="0"/>
          </a:p>
        </p:txBody>
      </p:sp>
      <p:sp>
        <p:nvSpPr>
          <p:cNvPr id="3" name="内容占位符 2"/>
          <p:cNvSpPr>
            <a:spLocks noGrp="1"/>
          </p:cNvSpPr>
          <p:nvPr>
            <p:ph idx="1"/>
          </p:nvPr>
        </p:nvSpPr>
        <p:spPr/>
        <p:txBody>
          <a:bodyPr/>
          <a:lstStyle/>
          <a:p>
            <a:pPr fontAlgn="ctr"/>
            <a:r>
              <a:rPr altLang="zh-CN" sz="2800" dirty="0"/>
              <a:t>1）功能及用法</a:t>
            </a:r>
            <a:endParaRPr altLang="zh-CN" sz="2800" dirty="0"/>
          </a:p>
          <a:p>
            <a:pPr fontAlgn="ctr"/>
            <a:r>
              <a:rPr altLang="zh-CN" sz="2800" dirty="0"/>
              <a:t>systemctl用于控制systemd系统和服务管理。</a:t>
            </a:r>
            <a:r>
              <a:rPr lang="zh-CN" sz="2800" dirty="0"/>
              <a:t>其</a:t>
            </a:r>
            <a:r>
              <a:rPr altLang="zh-CN" sz="2800" dirty="0"/>
              <a:t>用法为：</a:t>
            </a:r>
            <a:endParaRPr altLang="zh-CN" sz="2800" dirty="0"/>
          </a:p>
          <a:p>
            <a:pPr lvl="1" fontAlgn="ctr"/>
            <a:r>
              <a:rPr altLang="zh-CN" sz="2450" dirty="0"/>
              <a:t>systemctl [options] {COMMAND} [NAME …]</a:t>
            </a:r>
            <a:endParaRPr altLang="zh-CN" sz="2450" dirty="0"/>
          </a:p>
          <a:p>
            <a:pPr fontAlgn="ctr"/>
            <a:r>
              <a:rPr altLang="zh-CN" sz="2800" dirty="0"/>
              <a:t>其中，options为选项；COMMAND为子命令；NAME为被操控的对象。</a:t>
            </a:r>
            <a:endParaRPr altLang="zh-CN" sz="2800" dirty="0"/>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err="1" smtClean="0"/>
              <a:t>systemctl</a:t>
            </a:r>
            <a:r>
              <a:rPr lang="zh-CN" altLang="zh-CN" dirty="0"/>
              <a:t>的</a:t>
            </a:r>
            <a:r>
              <a:rPr lang="zh-CN" altLang="zh-CN" dirty="0" smtClean="0"/>
              <a:t>部分选项</a:t>
            </a:r>
            <a:endParaRPr lang="zh-CN" altLang="en-US" dirty="0"/>
          </a:p>
        </p:txBody>
      </p:sp>
      <p:sp>
        <p:nvSpPr>
          <p:cNvPr id="3" name="内容占位符 2"/>
          <p:cNvSpPr/>
          <p:nvPr>
            <p:ph idx="1"/>
          </p:nvPr>
        </p:nvSpPr>
        <p:spPr/>
        <p:txBody>
          <a:bodyPr/>
          <a:p>
            <a:endParaRPr lang="zh-CN" altLang="en-US"/>
          </a:p>
        </p:txBody>
      </p:sp>
      <p:graphicFrame>
        <p:nvGraphicFramePr>
          <p:cNvPr id="5" name="表格 4"/>
          <p:cNvGraphicFramePr/>
          <p:nvPr>
            <p:custDataLst>
              <p:tags r:id="rId1"/>
            </p:custDataLst>
          </p:nvPr>
        </p:nvGraphicFramePr>
        <p:xfrm>
          <a:off x="827405" y="1384300"/>
          <a:ext cx="7987030" cy="2601595"/>
        </p:xfrm>
        <a:graphic>
          <a:graphicData uri="http://schemas.openxmlformats.org/drawingml/2006/table">
            <a:tbl>
              <a:tblPr firstRow="1" bandRow="1">
                <a:tableStyleId>{5940675A-B579-460E-94D1-54222C63F5DA}</a:tableStyleId>
              </a:tblPr>
              <a:tblGrid>
                <a:gridCol w="965200"/>
                <a:gridCol w="2366010"/>
                <a:gridCol w="1444625"/>
                <a:gridCol w="3211195"/>
              </a:tblGrid>
              <a:tr h="366395">
                <a:tc>
                  <a:txBody>
                    <a:bodyPr/>
                    <a:p>
                      <a:pPr indent="0">
                        <a:buNone/>
                      </a:pPr>
                      <a:r>
                        <a:rPr lang="en-US" sz="1800" b="0">
                          <a:latin typeface="Times New Roman" panose="02020603050405020304" pitchFamily="18" charset="0"/>
                          <a:cs typeface="Times New Roman" panose="02020603050405020304" pitchFamily="18" charset="0"/>
                        </a:rPr>
                        <a:t>选</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项</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功</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能</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选</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项</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功</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能</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buNone/>
                      </a:pPr>
                      <a:r>
                        <a:rPr lang="en-US" sz="1800" b="0">
                          <a:latin typeface="Times New Roman" panose="02020603050405020304" pitchFamily="18" charset="0"/>
                          <a:cs typeface="Times New Roman" panose="02020603050405020304" pitchFamily="18" charset="0"/>
                        </a:rPr>
                        <a:t>-h</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帮助</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指定类型，如service</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socket等</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4490">
                <a:tc>
                  <a:txBody>
                    <a:bodyPr/>
                    <a:p>
                      <a:pPr indent="0">
                        <a:buNone/>
                      </a:pPr>
                      <a:r>
                        <a:rPr lang="en-US" sz="1800" b="0">
                          <a:latin typeface="Times New Roman" panose="02020603050405020304" pitchFamily="18" charset="0"/>
                          <a:cs typeface="Times New Roman" panose="02020603050405020304" pitchFamily="18" charset="0"/>
                        </a:rPr>
                        <a:t>-a</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列所有unit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--failed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只列失败的unit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buNone/>
                      </a:pPr>
                      <a:r>
                        <a:rPr lang="en-US" sz="1800" b="0">
                          <a:latin typeface="Times New Roman" panose="02020603050405020304" pitchFamily="18" charset="0"/>
                          <a:cs typeface="Times New Roman" panose="02020603050405020304" pitchFamily="18" charset="0"/>
                        </a:rPr>
                        <a:t>-q</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抑制标准输出</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--no-pager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不分屏/页显示</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130">
                <a:tc>
                  <a:txBody>
                    <a:bodyPr/>
                    <a:p>
                      <a:pPr indent="0">
                        <a:buNone/>
                      </a:pPr>
                      <a:r>
                        <a:rPr lang="en-US" sz="1800" b="0">
                          <a:latin typeface="Times New Roman" panose="02020603050405020304" pitchFamily="18" charset="0"/>
                          <a:cs typeface="Times New Roman" panose="02020603050405020304" pitchFamily="18" charset="0"/>
                        </a:rPr>
                        <a:t>-f</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强制。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--runtime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仅运行时。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buNone/>
                      </a:pPr>
                      <a:r>
                        <a:rPr lang="en-US" sz="1800" b="0">
                          <a:latin typeface="Times New Roman" panose="02020603050405020304" pitchFamily="18" charset="0"/>
                          <a:cs typeface="Times New Roman" panose="02020603050405020304" pitchFamily="18" charset="0"/>
                        </a:rPr>
                        <a:t>--full=</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完整显示unit的信息</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--kill-who=</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与kill配合指定进程。默认所有</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buNone/>
                      </a:pPr>
                      <a:r>
                        <a:rPr lang="en-US" sz="1800" b="0">
                          <a:latin typeface="Times New Roman" panose="02020603050405020304" pitchFamily="18" charset="0"/>
                          <a:cs typeface="Times New Roman" panose="02020603050405020304" pitchFamily="18" charset="0"/>
                        </a:rPr>
                        <a:t>--root=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指定unit文件搜索路径</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s</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与kill配合使用时，指定信号</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）子</a:t>
            </a:r>
            <a:r>
              <a:rPr lang="zh-CN" altLang="zh-CN" dirty="0" smtClean="0"/>
              <a:t>功能（部分）</a:t>
            </a:r>
            <a:endParaRPr lang="zh-CN" altLang="en-US" dirty="0"/>
          </a:p>
        </p:txBody>
      </p:sp>
      <p:graphicFrame>
        <p:nvGraphicFramePr>
          <p:cNvPr id="5" name="内容占位符 4"/>
          <p:cNvGraphicFramePr>
            <a:graphicFrameLocks noGrp="1"/>
          </p:cNvGraphicFramePr>
          <p:nvPr>
            <p:ph idx="1"/>
            <p:custDataLst>
              <p:tags r:id="rId1"/>
            </p:custDataLst>
          </p:nvPr>
        </p:nvGraphicFramePr>
        <p:xfrm>
          <a:off x="755576" y="1347621"/>
          <a:ext cx="8199512" cy="3456376"/>
        </p:xfrm>
        <a:graphic>
          <a:graphicData uri="http://schemas.openxmlformats.org/drawingml/2006/table">
            <a:tbl>
              <a:tblPr firstRow="1" firstCol="1" lastRow="1" lastCol="1" bandRow="1" bandCol="1"/>
              <a:tblGrid>
                <a:gridCol w="3277331"/>
                <a:gridCol w="4922181"/>
              </a:tblGrid>
              <a:tr h="432047">
                <a:tc>
                  <a:txBody>
                    <a:bodyPr/>
                    <a:lstStyle/>
                    <a:p>
                      <a:pPr algn="ctr">
                        <a:spcAft>
                          <a:spcPts val="0"/>
                        </a:spcAft>
                      </a:pPr>
                      <a:r>
                        <a:rPr lang="en-US" sz="2000" kern="100" dirty="0">
                          <a:solidFill>
                            <a:srgbClr val="000000"/>
                          </a:solidFill>
                          <a:effectLst/>
                          <a:latin typeface="Times New Roman" panose="02020603050405020304"/>
                          <a:ea typeface="宋体" panose="02010600030101010101" pitchFamily="2" charset="-122"/>
                          <a:cs typeface="Times New Roman" panose="02020603050405020304"/>
                        </a:rPr>
                        <a:t>list-units</a:t>
                      </a:r>
                      <a:endParaRPr lang="zh-CN" sz="2000" kern="100" dirty="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solidFill>
                            <a:srgbClr val="000000"/>
                          </a:solidFill>
                          <a:effectLst/>
                          <a:latin typeface="Times New Roman" panose="02020603050405020304"/>
                          <a:ea typeface="宋体" panose="02010600030101010101" pitchFamily="2" charset="-122"/>
                          <a:cs typeface="Arial" panose="020B0604020202020204"/>
                        </a:rPr>
                        <a:t>列出所有已知的</a:t>
                      </a:r>
                      <a:r>
                        <a:rPr lang="en-US" sz="2000" kern="100" dirty="0">
                          <a:solidFill>
                            <a:srgbClr val="000000"/>
                          </a:solidFill>
                          <a:effectLst/>
                          <a:latin typeface="Times New Roman" panose="02020603050405020304"/>
                          <a:ea typeface="宋体" panose="02010600030101010101" pitchFamily="2" charset="-122"/>
                          <a:cs typeface="Times New Roman" panose="02020603050405020304"/>
                        </a:rPr>
                        <a:t>unit</a:t>
                      </a:r>
                      <a:endParaRPr lang="zh-CN" sz="2000" kern="100" dirty="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7">
                <a:tc>
                  <a:txBody>
                    <a:bodyPr/>
                    <a:lstStyle/>
                    <a:p>
                      <a:pPr algn="ctr">
                        <a:spcAft>
                          <a:spcPts val="0"/>
                        </a:spcAft>
                      </a:pPr>
                      <a:r>
                        <a:rPr lang="en-US" sz="2000" kern="100">
                          <a:solidFill>
                            <a:srgbClr val="000000"/>
                          </a:solidFill>
                          <a:effectLst/>
                          <a:latin typeface="Times New Roman" panose="02020603050405020304"/>
                          <a:ea typeface="宋体" panose="02010600030101010101" pitchFamily="2" charset="-122"/>
                          <a:cs typeface="Times New Roman" panose="02020603050405020304"/>
                        </a:rPr>
                        <a:t>is-active [NAME …]</a:t>
                      </a:r>
                      <a:endParaRPr lang="zh-CN" sz="2000" kern="10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solidFill>
                            <a:srgbClr val="000000"/>
                          </a:solidFill>
                          <a:effectLst/>
                          <a:latin typeface="Times New Roman" panose="02020603050405020304"/>
                          <a:ea typeface="宋体" panose="02010600030101010101" pitchFamily="2" charset="-122"/>
                          <a:cs typeface="Arial" panose="020B0604020202020204"/>
                        </a:rPr>
                        <a:t>检查指定</a:t>
                      </a:r>
                      <a:r>
                        <a:rPr lang="en-US" sz="2000" kern="100">
                          <a:solidFill>
                            <a:srgbClr val="000000"/>
                          </a:solidFill>
                          <a:effectLst/>
                          <a:latin typeface="Times New Roman" panose="02020603050405020304"/>
                          <a:ea typeface="宋体" panose="02010600030101010101" pitchFamily="2" charset="-122"/>
                          <a:cs typeface="Times New Roman" panose="02020603050405020304"/>
                        </a:rPr>
                        <a:t>unit</a:t>
                      </a:r>
                      <a:r>
                        <a:rPr lang="zh-CN" sz="2000" kern="100">
                          <a:solidFill>
                            <a:srgbClr val="000000"/>
                          </a:solidFill>
                          <a:effectLst/>
                          <a:latin typeface="Times New Roman" panose="02020603050405020304"/>
                          <a:ea typeface="宋体" panose="02010600030101010101" pitchFamily="2" charset="-122"/>
                          <a:cs typeface="Arial" panose="020B0604020202020204"/>
                        </a:rPr>
                        <a:t>是否在活动。</a:t>
                      </a:r>
                      <a:endParaRPr lang="zh-CN" sz="2000" kern="10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7">
                <a:tc>
                  <a:txBody>
                    <a:bodyPr/>
                    <a:lstStyle/>
                    <a:p>
                      <a:pPr algn="ctr">
                        <a:spcAft>
                          <a:spcPts val="0"/>
                        </a:spcAft>
                      </a:pPr>
                      <a:r>
                        <a:rPr lang="en-US" sz="2000" kern="100">
                          <a:solidFill>
                            <a:srgbClr val="000000"/>
                          </a:solidFill>
                          <a:effectLst/>
                          <a:latin typeface="Times New Roman" panose="02020603050405020304"/>
                          <a:ea typeface="宋体" panose="02010600030101010101" pitchFamily="2" charset="-122"/>
                          <a:cs typeface="Times New Roman" panose="02020603050405020304"/>
                        </a:rPr>
                        <a:t>is-enabled [NAME …]</a:t>
                      </a:r>
                      <a:endParaRPr lang="zh-CN" sz="2000" kern="10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solidFill>
                            <a:srgbClr val="000000"/>
                          </a:solidFill>
                          <a:effectLst/>
                          <a:latin typeface="Times New Roman" panose="02020603050405020304"/>
                          <a:ea typeface="宋体" panose="02010600030101010101" pitchFamily="2" charset="-122"/>
                          <a:cs typeface="Arial" panose="020B0604020202020204"/>
                        </a:rPr>
                        <a:t>检查指定</a:t>
                      </a:r>
                      <a:r>
                        <a:rPr lang="en-US" sz="2000" kern="100">
                          <a:solidFill>
                            <a:srgbClr val="000000"/>
                          </a:solidFill>
                          <a:effectLst/>
                          <a:latin typeface="Times New Roman" panose="02020603050405020304"/>
                          <a:ea typeface="宋体" panose="02010600030101010101" pitchFamily="2" charset="-122"/>
                          <a:cs typeface="Times New Roman" panose="02020603050405020304"/>
                        </a:rPr>
                        <a:t>unit</a:t>
                      </a:r>
                      <a:r>
                        <a:rPr lang="zh-CN" sz="2000" kern="100">
                          <a:solidFill>
                            <a:srgbClr val="000000"/>
                          </a:solidFill>
                          <a:effectLst/>
                          <a:latin typeface="Times New Roman" panose="02020603050405020304"/>
                          <a:ea typeface="宋体" panose="02010600030101010101" pitchFamily="2" charset="-122"/>
                          <a:cs typeface="Arial" panose="020B0604020202020204"/>
                        </a:rPr>
                        <a:t>是否已经启用</a:t>
                      </a:r>
                      <a:endParaRPr lang="zh-CN" sz="2000" kern="10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7">
                <a:tc>
                  <a:txBody>
                    <a:bodyPr/>
                    <a:lstStyle/>
                    <a:p>
                      <a:pPr algn="ctr">
                        <a:spcAft>
                          <a:spcPts val="0"/>
                        </a:spcAft>
                      </a:pPr>
                      <a:r>
                        <a:rPr lang="en-US" sz="2000" kern="100">
                          <a:solidFill>
                            <a:srgbClr val="000000"/>
                          </a:solidFill>
                          <a:effectLst/>
                          <a:latin typeface="Times New Roman" panose="02020603050405020304"/>
                          <a:ea typeface="宋体" panose="02010600030101010101" pitchFamily="2" charset="-122"/>
                          <a:cs typeface="Times New Roman" panose="02020603050405020304"/>
                        </a:rPr>
                        <a:t>status [NAME </a:t>
                      </a:r>
                      <a:r>
                        <a:rPr lang="zh-CN" sz="2000" kern="100">
                          <a:solidFill>
                            <a:srgbClr val="000000"/>
                          </a:solidFill>
                          <a:effectLst/>
                          <a:latin typeface="Calibri" panose="020F0502020204030204"/>
                          <a:ea typeface="宋体" panose="02010600030101010101" pitchFamily="2" charset="-122"/>
                          <a:cs typeface="Arial" panose="020B0604020202020204"/>
                        </a:rPr>
                        <a:t>…</a:t>
                      </a:r>
                      <a:r>
                        <a:rPr lang="en-US" sz="2000" kern="100">
                          <a:solidFill>
                            <a:srgbClr val="000000"/>
                          </a:solidFill>
                          <a:effectLst/>
                          <a:latin typeface="Times New Roman" panose="02020603050405020304"/>
                          <a:ea typeface="宋体" panose="02010600030101010101" pitchFamily="2" charset="-122"/>
                          <a:cs typeface="Times New Roman" panose="02020603050405020304"/>
                        </a:rPr>
                        <a:t>]</a:t>
                      </a:r>
                      <a:endParaRPr lang="zh-CN" sz="2000" kern="10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solidFill>
                            <a:srgbClr val="000000"/>
                          </a:solidFill>
                          <a:effectLst/>
                          <a:latin typeface="Times New Roman" panose="02020603050405020304"/>
                          <a:ea typeface="宋体" panose="02010600030101010101" pitchFamily="2" charset="-122"/>
                          <a:cs typeface="Arial" panose="020B0604020202020204"/>
                        </a:rPr>
                        <a:t>检查指定</a:t>
                      </a:r>
                      <a:r>
                        <a:rPr lang="en-US" sz="2000" kern="100">
                          <a:solidFill>
                            <a:srgbClr val="000000"/>
                          </a:solidFill>
                          <a:effectLst/>
                          <a:latin typeface="Times New Roman" panose="02020603050405020304"/>
                          <a:ea typeface="宋体" panose="02010600030101010101" pitchFamily="2" charset="-122"/>
                          <a:cs typeface="Times New Roman" panose="02020603050405020304"/>
                        </a:rPr>
                        <a:t>unit</a:t>
                      </a:r>
                      <a:r>
                        <a:rPr lang="zh-CN" sz="2000" kern="100">
                          <a:solidFill>
                            <a:srgbClr val="000000"/>
                          </a:solidFill>
                          <a:effectLst/>
                          <a:latin typeface="Times New Roman" panose="02020603050405020304"/>
                          <a:ea typeface="宋体" panose="02010600030101010101" pitchFamily="2" charset="-122"/>
                          <a:cs typeface="Arial" panose="020B0604020202020204"/>
                        </a:rPr>
                        <a:t>或进程的运行情况</a:t>
                      </a:r>
                      <a:endParaRPr lang="zh-CN" sz="2000" kern="10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7">
                <a:tc>
                  <a:txBody>
                    <a:bodyPr/>
                    <a:lstStyle/>
                    <a:p>
                      <a:pPr algn="ctr">
                        <a:spcAft>
                          <a:spcPts val="0"/>
                        </a:spcAft>
                      </a:pPr>
                      <a:r>
                        <a:rPr lang="en-US" sz="2000" kern="100">
                          <a:solidFill>
                            <a:srgbClr val="000000"/>
                          </a:solidFill>
                          <a:effectLst/>
                          <a:latin typeface="Times New Roman" panose="02020603050405020304"/>
                          <a:ea typeface="宋体" panose="02010600030101010101" pitchFamily="2" charset="-122"/>
                          <a:cs typeface="Times New Roman" panose="02020603050405020304"/>
                        </a:rPr>
                        <a:t>show [NAME </a:t>
                      </a:r>
                      <a:r>
                        <a:rPr lang="zh-CN" sz="2000" kern="100">
                          <a:solidFill>
                            <a:srgbClr val="000000"/>
                          </a:solidFill>
                          <a:effectLst/>
                          <a:latin typeface="Calibri" panose="020F0502020204030204"/>
                          <a:ea typeface="宋体" panose="02010600030101010101" pitchFamily="2" charset="-122"/>
                          <a:cs typeface="Arial" panose="020B0604020202020204"/>
                        </a:rPr>
                        <a:t>…</a:t>
                      </a:r>
                      <a:r>
                        <a:rPr lang="en-US" sz="2000" kern="100">
                          <a:solidFill>
                            <a:srgbClr val="000000"/>
                          </a:solidFill>
                          <a:effectLst/>
                          <a:latin typeface="Times New Roman" panose="02020603050405020304"/>
                          <a:ea typeface="宋体" panose="02010600030101010101" pitchFamily="2" charset="-122"/>
                          <a:cs typeface="Times New Roman" panose="02020603050405020304"/>
                        </a:rPr>
                        <a:t>]</a:t>
                      </a:r>
                      <a:endParaRPr lang="zh-CN" sz="2000" kern="10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solidFill>
                            <a:srgbClr val="000000"/>
                          </a:solidFill>
                          <a:effectLst/>
                          <a:latin typeface="Times New Roman" panose="02020603050405020304"/>
                          <a:ea typeface="宋体" panose="02010600030101010101" pitchFamily="2" charset="-122"/>
                          <a:cs typeface="Arial" panose="020B0604020202020204"/>
                        </a:rPr>
                        <a:t>显示</a:t>
                      </a:r>
                      <a:r>
                        <a:rPr lang="en-US" sz="2000" kern="100">
                          <a:solidFill>
                            <a:srgbClr val="000000"/>
                          </a:solidFill>
                          <a:effectLst/>
                          <a:latin typeface="Times New Roman" panose="02020603050405020304"/>
                          <a:ea typeface="宋体" panose="02010600030101010101" pitchFamily="2" charset="-122"/>
                          <a:cs typeface="Times New Roman" panose="02020603050405020304"/>
                        </a:rPr>
                        <a:t>unit</a:t>
                      </a:r>
                      <a:r>
                        <a:rPr lang="zh-CN" sz="2000" kern="100">
                          <a:solidFill>
                            <a:srgbClr val="000000"/>
                          </a:solidFill>
                          <a:effectLst/>
                          <a:latin typeface="Times New Roman" panose="02020603050405020304"/>
                          <a:ea typeface="宋体" panose="02010600030101010101" pitchFamily="2" charset="-122"/>
                          <a:cs typeface="Arial" panose="020B0604020202020204"/>
                        </a:rPr>
                        <a:t>或</a:t>
                      </a:r>
                      <a:r>
                        <a:rPr lang="en-US" sz="2000" kern="100">
                          <a:solidFill>
                            <a:srgbClr val="000000"/>
                          </a:solidFill>
                          <a:effectLst/>
                          <a:latin typeface="Times New Roman" panose="02020603050405020304"/>
                          <a:ea typeface="宋体" panose="02010600030101010101" pitchFamily="2" charset="-122"/>
                          <a:cs typeface="Times New Roman" panose="02020603050405020304"/>
                        </a:rPr>
                        <a:t>JOB</a:t>
                      </a:r>
                      <a:r>
                        <a:rPr lang="zh-CN" sz="2000" kern="100">
                          <a:solidFill>
                            <a:srgbClr val="000000"/>
                          </a:solidFill>
                          <a:effectLst/>
                          <a:latin typeface="Times New Roman" panose="02020603050405020304"/>
                          <a:ea typeface="宋体" panose="02010600030101010101" pitchFamily="2" charset="-122"/>
                          <a:cs typeface="Arial" panose="020B0604020202020204"/>
                        </a:rPr>
                        <a:t>的属性信息</a:t>
                      </a:r>
                      <a:endParaRPr lang="zh-CN" sz="2000" kern="10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7">
                <a:tc>
                  <a:txBody>
                    <a:bodyPr/>
                    <a:lstStyle/>
                    <a:p>
                      <a:pPr algn="ctr">
                        <a:spcAft>
                          <a:spcPts val="0"/>
                        </a:spcAft>
                      </a:pPr>
                      <a:r>
                        <a:rPr lang="en-US" sz="2000" kern="100">
                          <a:solidFill>
                            <a:srgbClr val="000000"/>
                          </a:solidFill>
                          <a:effectLst/>
                          <a:latin typeface="Times New Roman" panose="02020603050405020304"/>
                          <a:ea typeface="宋体" panose="02010600030101010101" pitchFamily="2" charset="-122"/>
                          <a:cs typeface="Times New Roman" panose="02020603050405020304"/>
                        </a:rPr>
                        <a:t>start/stop/restart [NAME </a:t>
                      </a:r>
                      <a:r>
                        <a:rPr lang="zh-CN" sz="2000" kern="100">
                          <a:solidFill>
                            <a:srgbClr val="000000"/>
                          </a:solidFill>
                          <a:effectLst/>
                          <a:latin typeface="Calibri" panose="020F0502020204030204"/>
                          <a:ea typeface="宋体" panose="02010600030101010101" pitchFamily="2" charset="-122"/>
                          <a:cs typeface="Arial" panose="020B0604020202020204"/>
                        </a:rPr>
                        <a:t>…</a:t>
                      </a:r>
                      <a:r>
                        <a:rPr lang="en-US" sz="2000" kern="100">
                          <a:solidFill>
                            <a:srgbClr val="000000"/>
                          </a:solidFill>
                          <a:effectLst/>
                          <a:latin typeface="Times New Roman" panose="02020603050405020304"/>
                          <a:ea typeface="宋体" panose="02010600030101010101" pitchFamily="2" charset="-122"/>
                          <a:cs typeface="Times New Roman" panose="02020603050405020304"/>
                        </a:rPr>
                        <a:t>]</a:t>
                      </a:r>
                      <a:endParaRPr lang="zh-CN" sz="2000" kern="10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solidFill>
                            <a:srgbClr val="000000"/>
                          </a:solidFill>
                          <a:effectLst/>
                          <a:latin typeface="Times New Roman" panose="02020603050405020304"/>
                          <a:ea typeface="宋体" panose="02010600030101010101" pitchFamily="2" charset="-122"/>
                          <a:cs typeface="Arial" panose="020B0604020202020204"/>
                        </a:rPr>
                        <a:t>启动</a:t>
                      </a:r>
                      <a:r>
                        <a:rPr lang="en-US" sz="2000" kern="100">
                          <a:solidFill>
                            <a:srgbClr val="000000"/>
                          </a:solidFill>
                          <a:effectLst/>
                          <a:latin typeface="Times New Roman" panose="02020603050405020304"/>
                          <a:ea typeface="宋体" panose="02010600030101010101" pitchFamily="2" charset="-122"/>
                          <a:cs typeface="Times New Roman" panose="02020603050405020304"/>
                        </a:rPr>
                        <a:t>/</a:t>
                      </a:r>
                      <a:r>
                        <a:rPr lang="zh-CN" sz="2000" kern="100">
                          <a:solidFill>
                            <a:srgbClr val="000000"/>
                          </a:solidFill>
                          <a:effectLst/>
                          <a:latin typeface="Times New Roman" panose="02020603050405020304"/>
                          <a:ea typeface="宋体" panose="02010600030101010101" pitchFamily="2" charset="-122"/>
                          <a:cs typeface="Arial" panose="020B0604020202020204"/>
                        </a:rPr>
                        <a:t>停止</a:t>
                      </a:r>
                      <a:r>
                        <a:rPr lang="en-US" sz="2000" kern="100">
                          <a:solidFill>
                            <a:srgbClr val="000000"/>
                          </a:solidFill>
                          <a:effectLst/>
                          <a:latin typeface="Times New Roman" panose="02020603050405020304"/>
                          <a:ea typeface="宋体" panose="02010600030101010101" pitchFamily="2" charset="-122"/>
                          <a:cs typeface="Times New Roman" panose="02020603050405020304"/>
                        </a:rPr>
                        <a:t>/</a:t>
                      </a:r>
                      <a:r>
                        <a:rPr lang="zh-CN" sz="2000" kern="100">
                          <a:solidFill>
                            <a:srgbClr val="000000"/>
                          </a:solidFill>
                          <a:effectLst/>
                          <a:latin typeface="Times New Roman" panose="02020603050405020304"/>
                          <a:ea typeface="宋体" panose="02010600030101010101" pitchFamily="2" charset="-122"/>
                          <a:cs typeface="Arial" panose="020B0604020202020204"/>
                        </a:rPr>
                        <a:t>重启服务</a:t>
                      </a:r>
                      <a:endParaRPr lang="zh-CN" sz="2000" kern="10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7">
                <a:tc>
                  <a:txBody>
                    <a:bodyPr/>
                    <a:lstStyle/>
                    <a:p>
                      <a:pPr algn="ctr">
                        <a:spcAft>
                          <a:spcPts val="0"/>
                        </a:spcAft>
                      </a:pPr>
                      <a:r>
                        <a:rPr lang="en-US" sz="2000" kern="100">
                          <a:solidFill>
                            <a:srgbClr val="000000"/>
                          </a:solidFill>
                          <a:effectLst/>
                          <a:latin typeface="Times New Roman" panose="02020603050405020304"/>
                          <a:ea typeface="宋体" panose="02010600030101010101" pitchFamily="2" charset="-122"/>
                          <a:cs typeface="Times New Roman" panose="02020603050405020304"/>
                        </a:rPr>
                        <a:t>reload [NAME …]</a:t>
                      </a:r>
                      <a:endParaRPr lang="zh-CN" sz="2000" kern="10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solidFill>
                            <a:srgbClr val="000000"/>
                          </a:solidFill>
                          <a:effectLst/>
                          <a:latin typeface="Times New Roman" panose="02020603050405020304"/>
                          <a:ea typeface="宋体" panose="02010600030101010101" pitchFamily="2" charset="-122"/>
                          <a:cs typeface="Arial" panose="020B0604020202020204"/>
                        </a:rPr>
                        <a:t>重载指定（而非</a:t>
                      </a:r>
                      <a:r>
                        <a:rPr lang="en-US" sz="2000" kern="100">
                          <a:solidFill>
                            <a:srgbClr val="000000"/>
                          </a:solidFill>
                          <a:effectLst/>
                          <a:latin typeface="Times New Roman" panose="02020603050405020304"/>
                          <a:ea typeface="宋体" panose="02010600030101010101" pitchFamily="2" charset="-122"/>
                          <a:cs typeface="Times New Roman" panose="02020603050405020304"/>
                        </a:rPr>
                        <a:t>systemd</a:t>
                      </a:r>
                      <a:r>
                        <a:rPr lang="zh-CN" sz="2000" kern="100">
                          <a:solidFill>
                            <a:srgbClr val="000000"/>
                          </a:solidFill>
                          <a:effectLst/>
                          <a:latin typeface="Times New Roman" panose="02020603050405020304"/>
                          <a:ea typeface="宋体" panose="02010600030101010101" pitchFamily="2" charset="-122"/>
                          <a:cs typeface="Arial" panose="020B0604020202020204"/>
                        </a:rPr>
                        <a:t>的）服务配置文件</a:t>
                      </a:r>
                      <a:endParaRPr lang="zh-CN" sz="2000" kern="10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7">
                <a:tc>
                  <a:txBody>
                    <a:bodyPr/>
                    <a:lstStyle/>
                    <a:p>
                      <a:pPr algn="ctr">
                        <a:spcAft>
                          <a:spcPts val="0"/>
                        </a:spcAft>
                      </a:pPr>
                      <a:r>
                        <a:rPr lang="en-US" sz="2000" kern="100">
                          <a:solidFill>
                            <a:srgbClr val="000000"/>
                          </a:solidFill>
                          <a:effectLst/>
                          <a:latin typeface="Times New Roman" panose="02020603050405020304"/>
                          <a:ea typeface="宋体" panose="02010600030101010101" pitchFamily="2" charset="-122"/>
                          <a:cs typeface="Times New Roman" panose="02020603050405020304"/>
                        </a:rPr>
                        <a:t>enable/disable [NAME </a:t>
                      </a:r>
                      <a:r>
                        <a:rPr lang="zh-CN" sz="2000" kern="100">
                          <a:solidFill>
                            <a:srgbClr val="000000"/>
                          </a:solidFill>
                          <a:effectLst/>
                          <a:latin typeface="Calibri" panose="020F0502020204030204"/>
                          <a:ea typeface="宋体" panose="02010600030101010101" pitchFamily="2" charset="-122"/>
                          <a:cs typeface="Arial" panose="020B0604020202020204"/>
                        </a:rPr>
                        <a:t>…</a:t>
                      </a:r>
                      <a:r>
                        <a:rPr lang="en-US" sz="2000" kern="100">
                          <a:solidFill>
                            <a:srgbClr val="000000"/>
                          </a:solidFill>
                          <a:effectLst/>
                          <a:latin typeface="Times New Roman" panose="02020603050405020304"/>
                          <a:ea typeface="宋体" panose="02010600030101010101" pitchFamily="2" charset="-122"/>
                          <a:cs typeface="Times New Roman" panose="02020603050405020304"/>
                        </a:rPr>
                        <a:t>]</a:t>
                      </a:r>
                      <a:endParaRPr lang="zh-CN" sz="2000" kern="10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solidFill>
                            <a:srgbClr val="000000"/>
                          </a:solidFill>
                          <a:effectLst/>
                          <a:latin typeface="Times New Roman" panose="02020603050405020304"/>
                          <a:ea typeface="宋体" panose="02010600030101010101" pitchFamily="2" charset="-122"/>
                          <a:cs typeface="Arial" panose="020B0604020202020204"/>
                        </a:rPr>
                        <a:t>启用</a:t>
                      </a:r>
                      <a:r>
                        <a:rPr lang="en-US" sz="2000" kern="100" dirty="0">
                          <a:solidFill>
                            <a:srgbClr val="000000"/>
                          </a:solidFill>
                          <a:effectLst/>
                          <a:latin typeface="Times New Roman" panose="02020603050405020304"/>
                          <a:ea typeface="宋体" panose="02010600030101010101" pitchFamily="2" charset="-122"/>
                          <a:cs typeface="Times New Roman" panose="02020603050405020304"/>
                        </a:rPr>
                        <a:t>/</a:t>
                      </a:r>
                      <a:r>
                        <a:rPr lang="zh-CN" sz="2000" kern="100" dirty="0">
                          <a:solidFill>
                            <a:srgbClr val="000000"/>
                          </a:solidFill>
                          <a:effectLst/>
                          <a:latin typeface="Times New Roman" panose="02020603050405020304"/>
                          <a:ea typeface="宋体" panose="02010600030101010101" pitchFamily="2" charset="-122"/>
                          <a:cs typeface="Arial" panose="020B0604020202020204"/>
                        </a:rPr>
                        <a:t>禁用指定服务</a:t>
                      </a:r>
                      <a:endParaRPr lang="zh-CN" sz="2000" kern="100" dirty="0">
                        <a:effectLst/>
                        <a:latin typeface="Calibri" panose="020F0502020204030204"/>
                        <a:ea typeface="宋体" panose="02010600030101010101" pitchFamily="2" charset="-122"/>
                        <a:cs typeface="Times New Roman" panose="02020603050405020304"/>
                      </a:endParaRPr>
                    </a:p>
                  </a:txBody>
                  <a:tcPr marL="66201" marR="66201" marT="91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4）应用示例</a:t>
            </a:r>
            <a:endParaRPr lang="zh-CN" altLang="en-US"/>
          </a:p>
        </p:txBody>
      </p:sp>
      <p:sp>
        <p:nvSpPr>
          <p:cNvPr id="3" name="内容占位符 2"/>
          <p:cNvSpPr>
            <a:spLocks noGrp="1"/>
          </p:cNvSpPr>
          <p:nvPr>
            <p:ph idx="1"/>
          </p:nvPr>
        </p:nvSpPr>
        <p:spPr/>
        <p:txBody>
          <a:bodyPr/>
          <a:p>
            <a:r>
              <a:rPr lang="zh-CN" altLang="en-US" sz="2000"/>
              <a:t># systemctl list-units 	#列出所有unit，并分屏显示</a:t>
            </a:r>
            <a:endParaRPr lang="zh-CN" altLang="en-US" sz="2000"/>
          </a:p>
          <a:p>
            <a:r>
              <a:rPr lang="zh-CN" altLang="en-US" sz="2000"/>
              <a:t># systemctl  list-units 	#列出所有unit</a:t>
            </a:r>
            <a:endParaRPr lang="zh-CN" altLang="en-US" sz="2000"/>
          </a:p>
          <a:p>
            <a:r>
              <a:rPr lang="zh-CN" altLang="en-US" sz="2000"/>
              <a:t># systemctl systemctl list-unit-files #列出已经安装的所有unit文件</a:t>
            </a:r>
            <a:endParaRPr lang="zh-CN" altLang="en-US" sz="2000"/>
          </a:p>
          <a:p>
            <a:r>
              <a:rPr lang="en-US" altLang="zh-CN" sz="2000">
                <a:sym typeface="+mn-ea"/>
              </a:rPr>
              <a:t>#</a:t>
            </a:r>
            <a:r>
              <a:rPr lang="zh-CN" altLang="en-US" sz="2000">
                <a:sym typeface="+mn-ea"/>
              </a:rPr>
              <a:t>#使用poweroff.target关闭系统，等价于poweroff或init 0</a:t>
            </a:r>
            <a:endParaRPr lang="zh-CN" altLang="en-US" sz="2000"/>
          </a:p>
          <a:p>
            <a:r>
              <a:rPr lang="zh-CN" altLang="en-US" sz="2000"/>
              <a:t># systemctl poweroff</a:t>
            </a:r>
            <a:endParaRPr lang="zh-CN" altLang="en-US" sz="2000"/>
          </a:p>
          <a:p>
            <a:r>
              <a:rPr lang="zh-CN" altLang="en-US" sz="2000">
                <a:sym typeface="+mn-ea"/>
              </a:rPr>
              <a:t>#</a:t>
            </a:r>
            <a:r>
              <a:rPr lang="en-US" altLang="zh-CN" sz="2000">
                <a:sym typeface="+mn-ea"/>
              </a:rPr>
              <a:t>#</a:t>
            </a:r>
            <a:r>
              <a:rPr lang="zh-CN" altLang="en-US" sz="2000">
                <a:sym typeface="+mn-ea"/>
              </a:rPr>
              <a:t>使用reboot.target重启系统，等价于reboot或init 6</a:t>
            </a:r>
            <a:endParaRPr lang="zh-CN" altLang="en-US" sz="2000"/>
          </a:p>
          <a:p>
            <a:r>
              <a:rPr lang="zh-CN" altLang="en-US" sz="2000"/>
              <a:t># systemctl reboot</a:t>
            </a:r>
            <a:endParaRPr lang="zh-CN" altLang="en-US" sz="2000"/>
          </a:p>
          <a:p>
            <a:r>
              <a:rPr lang="zh-CN" altLang="en-US" sz="2000"/>
              <a:t>#systemctl rescue 		#切换到系统维护模式，等价于init 1</a:t>
            </a:r>
            <a:endParaRPr lang="zh-CN" altLang="en-US" sz="200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3．服务管理示例</a:t>
            </a:r>
            <a:endParaRPr dirty="0" smtClean="0"/>
          </a:p>
        </p:txBody>
      </p:sp>
      <p:sp>
        <p:nvSpPr>
          <p:cNvPr id="3" name="内容占位符 2"/>
          <p:cNvSpPr>
            <a:spLocks noGrp="1"/>
          </p:cNvSpPr>
          <p:nvPr>
            <p:ph idx="1"/>
          </p:nvPr>
        </p:nvSpPr>
        <p:spPr/>
        <p:txBody>
          <a:bodyPr/>
          <a:lstStyle/>
          <a:p>
            <a:r>
              <a:t>Linux系统有很多服务，这里仅以对vsftpd和mysql服务管理来说明使用systemctl管理服务的过程。</a:t>
            </a:r>
          </a:p>
          <a:p>
            <a:r>
              <a:t>要管理一个服务，必须要先知道服务的名字。vsftpd服务器的服务名为vsftpd.service。</a:t>
            </a:r>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mtClean="0"/>
              <a:t>1）vsftp服务管理</a:t>
            </a:r>
            <a:endParaRPr smtClean="0"/>
          </a:p>
        </p:txBody>
      </p:sp>
      <p:sp>
        <p:nvSpPr>
          <p:cNvPr id="3" name="内容占位符 2"/>
          <p:cNvSpPr>
            <a:spLocks noGrp="1"/>
          </p:cNvSpPr>
          <p:nvPr>
            <p:ph idx="1"/>
          </p:nvPr>
        </p:nvSpPr>
        <p:spPr/>
        <p:txBody>
          <a:bodyPr/>
          <a:lstStyle/>
          <a:p>
            <a:r>
              <a:rPr sz="2800"/>
              <a:t>在Linux系统中有多个ftp服务器产品可以使用，这里选择vsftpd服务器，并说明对服务</a:t>
            </a:r>
            <a:r>
              <a:rPr lang="zh-CN" sz="2800"/>
              <a:t>的</a:t>
            </a:r>
            <a:r>
              <a:rPr sz="2800"/>
              <a:t>管理和简单配置。vsftpd服务器的服务名为vsftpd.service。</a:t>
            </a:r>
            <a:endParaRPr sz="2800"/>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（1）软件安装</a:t>
            </a:r>
            <a:endParaRPr lang="zh-CN" altLang="en-US"/>
          </a:p>
        </p:txBody>
      </p:sp>
      <p:sp>
        <p:nvSpPr>
          <p:cNvPr id="3" name="内容占位符 2"/>
          <p:cNvSpPr>
            <a:spLocks noGrp="1"/>
          </p:cNvSpPr>
          <p:nvPr>
            <p:ph idx="1"/>
          </p:nvPr>
        </p:nvSpPr>
        <p:spPr/>
        <p:txBody>
          <a:bodyPr/>
          <a:p>
            <a:r>
              <a:rPr lang="zh-CN" altLang="en-US" sz="2800"/>
              <a:t>vsftp服务器软件包为vsftpd，如果系统中还没有安装，则首先安装它。为了使用的方便，还需要一个客户端软件包ftp。安装方法是：</a:t>
            </a:r>
            <a:endParaRPr lang="zh-CN" altLang="en-US" sz="2800"/>
          </a:p>
          <a:p>
            <a:r>
              <a:rPr lang="zh-CN" altLang="en-US" sz="2800"/>
              <a:t># yum -y install vsftpd ftp 		#红帽系统</a:t>
            </a:r>
            <a:endParaRPr lang="zh-CN" altLang="en-US" sz="2800"/>
          </a:p>
          <a:p>
            <a:r>
              <a:rPr lang="zh-CN" altLang="en-US" sz="2800"/>
              <a:t># apt -y install vsftpd ftp 		#ubuntu系统</a:t>
            </a:r>
            <a:endParaRPr lang="zh-CN" altLang="en-US" sz="280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（2）服务管理</a:t>
            </a:r>
            <a:endParaRPr lang="zh-CN" altLang="en-US"/>
          </a:p>
        </p:txBody>
      </p:sp>
      <p:sp>
        <p:nvSpPr>
          <p:cNvPr id="3" name="内容占位符 2"/>
          <p:cNvSpPr>
            <a:spLocks noGrp="1"/>
          </p:cNvSpPr>
          <p:nvPr>
            <p:ph idx="1"/>
          </p:nvPr>
        </p:nvSpPr>
        <p:spPr/>
        <p:txBody>
          <a:bodyPr/>
          <a:p>
            <a:r>
              <a:rPr lang="zh-CN" altLang="en-US" sz="2800"/>
              <a:t>在红帽和Ubuntu系统中vsftpd服务的服务名均为vsftpd.service，管理方法如下：</a:t>
            </a:r>
            <a:endParaRPr lang="zh-CN" altLang="en-US" sz="2800"/>
          </a:p>
          <a:p>
            <a:pPr lvl="1"/>
            <a:r>
              <a:rPr lang="zh-CN" altLang="en-US" sz="2450"/>
              <a:t># systemctl enable vsftpd 	#启用vstpd服务</a:t>
            </a:r>
            <a:endParaRPr lang="zh-CN" altLang="en-US" sz="2450"/>
          </a:p>
          <a:p>
            <a:pPr lvl="1"/>
            <a:r>
              <a:rPr lang="zh-CN" altLang="en-US" sz="2450"/>
              <a:t># systemctl start vsftpd 	#启动vstpd服务</a:t>
            </a:r>
            <a:endParaRPr lang="zh-CN" altLang="en-US" sz="2450"/>
          </a:p>
          <a:p>
            <a:pPr lvl="1"/>
            <a:r>
              <a:rPr lang="zh-CN" altLang="en-US" sz="2450"/>
              <a:t># systemctl status vsftpd 	#检查状态</a:t>
            </a:r>
            <a:endParaRPr lang="zh-CN" altLang="en-US" sz="2450"/>
          </a:p>
          <a:p>
            <a:r>
              <a:rPr lang="zh-CN" altLang="en-US" sz="2800"/>
              <a:t>可根据输出判断服务的当前状态。若没有问题，之后，vsftpd服务器就可以使用默认配置工作了。</a:t>
            </a:r>
            <a:endParaRPr lang="zh-CN" altLang="en-US" sz="280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（3）配置文件与默认配置</a:t>
            </a:r>
            <a:endParaRPr lang="zh-CN" altLang="en-US"/>
          </a:p>
        </p:txBody>
      </p:sp>
      <p:sp>
        <p:nvSpPr>
          <p:cNvPr id="3" name="内容占位符 2"/>
          <p:cNvSpPr>
            <a:spLocks noGrp="1"/>
          </p:cNvSpPr>
          <p:nvPr>
            <p:ph idx="1"/>
          </p:nvPr>
        </p:nvSpPr>
        <p:spPr/>
        <p:txBody>
          <a:bodyPr/>
          <a:p>
            <a:r>
              <a:rPr lang="zh-CN" altLang="en-US" sz="2400"/>
              <a:t>在红帽和ubuntu系统中的配置目录分别为/etc/vsftpd/和/etc/，所使用的配置文件如下：</a:t>
            </a:r>
            <a:endParaRPr lang="zh-CN" altLang="en-US" sz="2400"/>
          </a:p>
          <a:p>
            <a:pPr lvl="1"/>
            <a:r>
              <a:rPr lang="zh-CN" altLang="en-US" sz="2100"/>
              <a:t>  vsftpd.conf：主配制文件</a:t>
            </a:r>
            <a:endParaRPr lang="zh-CN" altLang="en-US" sz="2100"/>
          </a:p>
          <a:p>
            <a:pPr lvl="1"/>
            <a:r>
              <a:rPr lang="zh-CN" altLang="en-US" sz="2100"/>
              <a:t>  ftpusers：本地用户控制文件，谁在其中谁不能登录vsftpd</a:t>
            </a:r>
            <a:endParaRPr lang="zh-CN" altLang="en-US" sz="2100"/>
          </a:p>
          <a:p>
            <a:pPr lvl="1"/>
            <a:r>
              <a:rPr lang="zh-CN" altLang="en-US" sz="2100"/>
              <a:t>  user_list：本地用户控制文件，默认时谁在其中谁不能登录。ubuntu未使用</a:t>
            </a:r>
            <a:endParaRPr lang="zh-CN" altLang="en-US" sz="2100"/>
          </a:p>
          <a:p>
            <a:r>
              <a:rPr lang="zh-CN" altLang="en-US" sz="2400"/>
              <a:t>默认情况下，红帽和ubuntu系统均不开通匿名用户，对于本地用户，红帽系统允许下载和上传，ubuntu只允许下载。</a:t>
            </a:r>
            <a:endParaRPr lang="zh-CN"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3.1.5  </a:t>
            </a:r>
            <a:r>
              <a:rPr lang="zh-CN" altLang="zh-CN" b="1" dirty="0" smtClean="0"/>
              <a:t>命令</a:t>
            </a:r>
            <a:r>
              <a:rPr lang="zh-CN" altLang="zh-CN" b="1" dirty="0"/>
              <a:t>格式与</a:t>
            </a:r>
            <a:r>
              <a:rPr lang="zh-CN" altLang="zh-CN" b="1" dirty="0" smtClean="0"/>
              <a:t>命令</a:t>
            </a:r>
            <a:r>
              <a:rPr lang="zh-CN" altLang="en-US" b="1" dirty="0"/>
              <a:t>行</a:t>
            </a:r>
            <a:r>
              <a:rPr lang="zh-CN" altLang="zh-CN" b="1" dirty="0" smtClean="0"/>
              <a:t>编辑</a:t>
            </a:r>
            <a:endParaRPr lang="zh-CN" altLang="en-US" dirty="0"/>
          </a:p>
        </p:txBody>
      </p:sp>
      <p:sp>
        <p:nvSpPr>
          <p:cNvPr id="3" name="内容占位符 2"/>
          <p:cNvSpPr>
            <a:spLocks noGrp="1"/>
          </p:cNvSpPr>
          <p:nvPr>
            <p:ph idx="1"/>
          </p:nvPr>
        </p:nvSpPr>
        <p:spPr/>
        <p:txBody>
          <a:bodyPr/>
          <a:lstStyle/>
          <a:p>
            <a:r>
              <a:rPr lang="zh-CN" altLang="zh-CN" dirty="0"/>
              <a:t>用户登录到系统后，可以看到一个</a:t>
            </a:r>
            <a:r>
              <a:rPr lang="en-US" altLang="zh-CN" dirty="0"/>
              <a:t>shell</a:t>
            </a:r>
            <a:r>
              <a:rPr lang="zh-CN" altLang="zh-CN" dirty="0" smtClean="0"/>
              <a:t>提示符</a:t>
            </a:r>
            <a:r>
              <a:rPr lang="zh-CN" altLang="en-US" dirty="0" smtClean="0"/>
              <a:t>（</a:t>
            </a:r>
            <a:r>
              <a:rPr lang="en-US" altLang="zh-CN" dirty="0" smtClean="0"/>
              <a:t>#</a:t>
            </a:r>
            <a:r>
              <a:rPr lang="zh-CN" altLang="en-US" dirty="0" smtClean="0"/>
              <a:t>或</a:t>
            </a:r>
            <a:r>
              <a:rPr lang="en-US" altLang="zh-CN" dirty="0" smtClean="0"/>
              <a:t>$</a:t>
            </a:r>
            <a:r>
              <a:rPr lang="zh-CN" altLang="en-US" dirty="0" smtClean="0"/>
              <a:t>）</a:t>
            </a:r>
            <a:r>
              <a:rPr lang="zh-CN" altLang="zh-CN" dirty="0" smtClean="0"/>
              <a:t>。</a:t>
            </a:r>
            <a:r>
              <a:rPr lang="zh-CN" altLang="zh-CN" dirty="0"/>
              <a:t>用户可以在提示符后面输入任何命令及参数</a:t>
            </a:r>
            <a:r>
              <a:rPr lang="zh-CN" altLang="zh-CN" dirty="0" smtClean="0"/>
              <a:t>。</a:t>
            </a:r>
            <a:r>
              <a:rPr lang="en-US" altLang="zh-CN" dirty="0" smtClean="0"/>
              <a:t>例如：</a:t>
            </a:r>
            <a:endParaRPr lang="en-US" altLang="zh-CN" dirty="0" smtClean="0"/>
          </a:p>
          <a:p>
            <a:r>
              <a:rPr lang="en-US" altLang="zh-CN" dirty="0" smtClean="0"/>
              <a:t>$ date</a:t>
            </a:r>
            <a:endParaRPr lang="en-US" altLang="zh-CN" dirty="0" smtClean="0"/>
          </a:p>
          <a:p>
            <a:r>
              <a:rPr lang="en-US" altLang="zh-CN" dirty="0" smtClean="0"/>
              <a:t>$ date -u</a:t>
            </a:r>
            <a:endParaRPr lang="en-US" altLang="zh-CN" dirty="0" smtClean="0"/>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a:t>
            </a:r>
            <a:r>
              <a:rPr lang="en-US" altLang="zh-CN" dirty="0" err="1" smtClean="0"/>
              <a:t>vsftpd</a:t>
            </a:r>
            <a:r>
              <a:rPr lang="zh-CN" altLang="en-US" dirty="0" smtClean="0"/>
              <a:t>管理</a:t>
            </a:r>
            <a:endParaRPr lang="zh-CN" altLang="en-US" dirty="0"/>
          </a:p>
        </p:txBody>
      </p:sp>
      <p:sp>
        <p:nvSpPr>
          <p:cNvPr id="3" name="内容占位符 2"/>
          <p:cNvSpPr>
            <a:spLocks noGrp="1"/>
          </p:cNvSpPr>
          <p:nvPr>
            <p:ph idx="1"/>
          </p:nvPr>
        </p:nvSpPr>
        <p:spPr/>
        <p:txBody>
          <a:bodyPr/>
          <a:lstStyle/>
          <a:p>
            <a:r>
              <a:rPr lang="en-US" altLang="zh-CN" sz="2400" dirty="0" smtClean="0"/>
              <a:t>#</a:t>
            </a:r>
            <a:r>
              <a:rPr lang="en-US" altLang="zh-CN" sz="2400" dirty="0" err="1"/>
              <a:t>systemctl</a:t>
            </a:r>
            <a:r>
              <a:rPr lang="en-US" altLang="zh-CN" sz="2400" dirty="0"/>
              <a:t> | </a:t>
            </a:r>
            <a:r>
              <a:rPr lang="en-US" altLang="zh-CN" sz="2400" dirty="0" err="1"/>
              <a:t>grep</a:t>
            </a:r>
            <a:r>
              <a:rPr lang="en-US" altLang="zh-CN" sz="2400" dirty="0"/>
              <a:t> </a:t>
            </a:r>
            <a:r>
              <a:rPr lang="en-US" altLang="zh-CN" sz="2400" dirty="0" err="1" smtClean="0"/>
              <a:t>vsftpd</a:t>
            </a:r>
            <a:r>
              <a:rPr lang="en-US" altLang="zh-CN" sz="2400" dirty="0" smtClean="0"/>
              <a:t> 	#</a:t>
            </a:r>
            <a:r>
              <a:rPr lang="zh-CN" altLang="en-US" sz="2400" dirty="0" smtClean="0"/>
              <a:t>检查</a:t>
            </a:r>
            <a:r>
              <a:rPr lang="en-US" altLang="zh-CN" sz="2400" dirty="0" smtClean="0"/>
              <a:t> </a:t>
            </a:r>
            <a:r>
              <a:rPr lang="en-US" altLang="zh-CN" sz="2400" dirty="0" err="1"/>
              <a:t>vsftpd</a:t>
            </a:r>
            <a:endParaRPr lang="en-US" altLang="zh-CN" sz="2400" dirty="0" smtClean="0"/>
          </a:p>
          <a:p>
            <a:r>
              <a:rPr lang="en-US" altLang="zh-CN" sz="2400" dirty="0" smtClean="0"/>
              <a:t>#</a:t>
            </a:r>
            <a:r>
              <a:rPr lang="en-US" altLang="zh-CN" sz="2400" dirty="0" err="1"/>
              <a:t>systemctl</a:t>
            </a:r>
            <a:r>
              <a:rPr lang="en-US" altLang="zh-CN" sz="2400" dirty="0"/>
              <a:t> is-enabled </a:t>
            </a:r>
            <a:r>
              <a:rPr lang="en-US" altLang="zh-CN" sz="2400" dirty="0" err="1" smtClean="0"/>
              <a:t>vsftpd</a:t>
            </a:r>
            <a:r>
              <a:rPr lang="en-US" altLang="zh-CN" sz="2400" dirty="0" smtClean="0"/>
              <a:t> 	#</a:t>
            </a:r>
            <a:r>
              <a:rPr lang="zh-CN" altLang="en-US" sz="2400" dirty="0" smtClean="0"/>
              <a:t>检查是否启用</a:t>
            </a:r>
            <a:endParaRPr lang="en-US" altLang="zh-CN" sz="2400" dirty="0" smtClean="0"/>
          </a:p>
          <a:p>
            <a:r>
              <a:rPr lang="en-US" altLang="zh-CN" sz="2400" dirty="0"/>
              <a:t>#</a:t>
            </a:r>
            <a:r>
              <a:rPr lang="en-US" altLang="zh-CN" sz="2400" dirty="0" err="1"/>
              <a:t>systemctl</a:t>
            </a:r>
            <a:r>
              <a:rPr lang="en-US" altLang="zh-CN" sz="2400" dirty="0"/>
              <a:t> </a:t>
            </a:r>
            <a:r>
              <a:rPr lang="en-US" altLang="zh-CN" sz="2400" dirty="0" smtClean="0"/>
              <a:t>status </a:t>
            </a:r>
            <a:r>
              <a:rPr lang="en-US" altLang="zh-CN" sz="2400" dirty="0" err="1" smtClean="0"/>
              <a:t>vsftpd</a:t>
            </a:r>
            <a:r>
              <a:rPr lang="en-US" altLang="zh-CN" sz="2400" dirty="0" smtClean="0"/>
              <a:t> 	#</a:t>
            </a:r>
            <a:r>
              <a:rPr lang="zh-CN" altLang="en-US" sz="2400" dirty="0" smtClean="0"/>
              <a:t>检查状态</a:t>
            </a:r>
            <a:endParaRPr lang="en-US" altLang="zh-CN" sz="2400" dirty="0" smtClean="0"/>
          </a:p>
          <a:p>
            <a:r>
              <a:rPr lang="en-US" altLang="zh-CN" sz="2400" dirty="0"/>
              <a:t>#</a:t>
            </a:r>
            <a:r>
              <a:rPr lang="en-US" altLang="zh-CN" sz="2400" dirty="0" err="1"/>
              <a:t>systemctl</a:t>
            </a:r>
            <a:r>
              <a:rPr lang="en-US" altLang="zh-CN" sz="2400" dirty="0"/>
              <a:t> enable </a:t>
            </a:r>
            <a:r>
              <a:rPr lang="en-US" altLang="zh-CN" sz="2400" dirty="0" err="1" smtClean="0"/>
              <a:t>vsftpd</a:t>
            </a:r>
            <a:r>
              <a:rPr lang="en-US" altLang="zh-CN" sz="2400" dirty="0" smtClean="0"/>
              <a:t> 	#</a:t>
            </a:r>
            <a:r>
              <a:rPr lang="zh-CN" altLang="en-US" sz="2400" dirty="0" smtClean="0"/>
              <a:t>启用</a:t>
            </a:r>
            <a:endParaRPr lang="en-US" altLang="zh-CN" sz="2400" dirty="0" smtClean="0"/>
          </a:p>
          <a:p>
            <a:r>
              <a:rPr lang="en-US" altLang="zh-CN" sz="2400" dirty="0"/>
              <a:t>#</a:t>
            </a:r>
            <a:r>
              <a:rPr lang="en-US" altLang="zh-CN" sz="2400" dirty="0" err="1"/>
              <a:t>systemctl</a:t>
            </a:r>
            <a:r>
              <a:rPr lang="en-US" altLang="zh-CN" sz="2400" dirty="0"/>
              <a:t> </a:t>
            </a:r>
            <a:r>
              <a:rPr lang="en-US" altLang="zh-CN" sz="2400" dirty="0" smtClean="0"/>
              <a:t>start </a:t>
            </a:r>
            <a:r>
              <a:rPr lang="en-US" altLang="zh-CN" sz="2400" dirty="0" err="1" smtClean="0"/>
              <a:t>vsftpd</a:t>
            </a:r>
            <a:r>
              <a:rPr lang="en-US" altLang="zh-CN" sz="2400" dirty="0" smtClean="0"/>
              <a:t> 		#</a:t>
            </a:r>
            <a:r>
              <a:rPr lang="zh-CN" altLang="en-US" sz="2400" dirty="0" smtClean="0"/>
              <a:t>启动</a:t>
            </a:r>
            <a:endParaRPr lang="en-US" altLang="zh-CN" sz="2400" dirty="0"/>
          </a:p>
          <a:p>
            <a:r>
              <a:rPr lang="en-US" altLang="zh-CN" sz="2400" dirty="0"/>
              <a:t>#</a:t>
            </a:r>
            <a:r>
              <a:rPr lang="en-US" altLang="zh-CN" sz="2400" dirty="0" err="1"/>
              <a:t>systemctl</a:t>
            </a:r>
            <a:r>
              <a:rPr lang="en-US" altLang="zh-CN" sz="2400" dirty="0"/>
              <a:t> </a:t>
            </a:r>
            <a:r>
              <a:rPr lang="en-US" altLang="zh-CN" sz="2400" dirty="0" smtClean="0"/>
              <a:t>stop </a:t>
            </a:r>
            <a:r>
              <a:rPr lang="en-US" altLang="zh-CN" sz="2400" dirty="0" err="1" smtClean="0"/>
              <a:t>vsftpd</a:t>
            </a:r>
            <a:r>
              <a:rPr lang="en-US" altLang="zh-CN" sz="2400" dirty="0" smtClean="0"/>
              <a:t> 		#</a:t>
            </a:r>
            <a:r>
              <a:rPr lang="zh-CN" altLang="en-US" sz="2400" dirty="0" smtClean="0"/>
              <a:t>停止</a:t>
            </a:r>
            <a:endParaRPr lang="en-US" altLang="zh-CN" sz="2400" dirty="0"/>
          </a:p>
          <a:p>
            <a:r>
              <a:rPr lang="en-US" altLang="zh-CN" sz="2400" dirty="0"/>
              <a:t>#</a:t>
            </a:r>
            <a:r>
              <a:rPr lang="en-US" altLang="zh-CN" sz="2400" dirty="0" err="1"/>
              <a:t>systemctl</a:t>
            </a:r>
            <a:r>
              <a:rPr lang="en-US" altLang="zh-CN" sz="2400" dirty="0"/>
              <a:t> </a:t>
            </a:r>
            <a:r>
              <a:rPr lang="en-US" altLang="zh-CN" sz="2400" dirty="0" smtClean="0"/>
              <a:t>restart </a:t>
            </a:r>
            <a:r>
              <a:rPr lang="en-US" altLang="zh-CN" sz="2400" dirty="0" err="1" smtClean="0"/>
              <a:t>vsftpd</a:t>
            </a:r>
            <a:r>
              <a:rPr lang="en-US" altLang="zh-CN" sz="2400" dirty="0" smtClean="0"/>
              <a:t> 	#</a:t>
            </a:r>
            <a:r>
              <a:rPr lang="zh-CN" altLang="en-US" sz="2400" dirty="0" smtClean="0"/>
              <a:t>重启动</a:t>
            </a:r>
            <a:endParaRPr lang="en-US" altLang="zh-CN" sz="2400" dirty="0"/>
          </a:p>
          <a:p>
            <a:r>
              <a:rPr lang="en-US" altLang="zh-CN" sz="2400" dirty="0" smtClean="0"/>
              <a:t>#</a:t>
            </a:r>
            <a:r>
              <a:rPr lang="en-US" altLang="zh-CN" sz="2400" dirty="0" err="1"/>
              <a:t>systemctl</a:t>
            </a:r>
            <a:r>
              <a:rPr lang="en-US" altLang="zh-CN" sz="2400" dirty="0"/>
              <a:t> disable </a:t>
            </a:r>
            <a:r>
              <a:rPr lang="en-US" altLang="zh-CN" sz="2400" dirty="0" err="1" smtClean="0"/>
              <a:t>vsftpd</a:t>
            </a:r>
            <a:r>
              <a:rPr lang="en-US" altLang="zh-CN" sz="2400" dirty="0" smtClean="0"/>
              <a:t> 	#</a:t>
            </a:r>
            <a:r>
              <a:rPr lang="zh-CN" altLang="en-US" sz="2400" dirty="0" smtClean="0"/>
              <a:t>禁用</a:t>
            </a:r>
            <a:endParaRPr lang="zh-CN" altLang="en-US" sz="2400" dirty="0"/>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2）mysql数据库服务管理</a:t>
            </a:r>
          </a:p>
        </p:txBody>
      </p:sp>
      <p:sp>
        <p:nvSpPr>
          <p:cNvPr id="3" name="内容占位符 2"/>
          <p:cNvSpPr>
            <a:spLocks noGrp="1"/>
          </p:cNvSpPr>
          <p:nvPr>
            <p:ph idx="1"/>
          </p:nvPr>
        </p:nvSpPr>
        <p:spPr/>
        <p:txBody>
          <a:bodyPr/>
          <a:p>
            <a:r>
              <a:rPr lang="zh-CN" altLang="en-US" sz="2800"/>
              <a:t>在Linux系统中，MySQL数据库也有几个版本，比如</a:t>
            </a:r>
            <a:r>
              <a:rPr lang="en-US" altLang="zh-CN" sz="2800"/>
              <a:t>mysql</a:t>
            </a:r>
            <a:r>
              <a:rPr lang="zh-CN" altLang="en-US" sz="2800"/>
              <a:t>和</a:t>
            </a:r>
            <a:r>
              <a:rPr lang="en-US" altLang="zh-CN" sz="2800"/>
              <a:t>mysql</a:t>
            </a:r>
            <a:r>
              <a:rPr lang="zh-CN" altLang="en-US" sz="2800">
                <a:sym typeface="+mn-ea"/>
              </a:rPr>
              <a:t>-server</a:t>
            </a:r>
            <a:r>
              <a:rPr lang="zh-CN" altLang="en-US" sz="2800"/>
              <a:t>、mariadb和mariadb-server、community-mysql和community-mysql-server等。</a:t>
            </a:r>
            <a:endParaRPr lang="zh-CN" altLang="en-US" sz="2800"/>
          </a:p>
          <a:p>
            <a:r>
              <a:rPr lang="zh-CN" altLang="en-US" sz="2800"/>
              <a:t>这里选择红帽和ubuntu均支持mariadb</a:t>
            </a:r>
            <a:r>
              <a:rPr lang="zh-CN" altLang="en-US" sz="2800">
                <a:sym typeface="+mn-ea"/>
              </a:rPr>
              <a:t>和mariadb-server</a:t>
            </a:r>
            <a:r>
              <a:rPr lang="zh-CN" altLang="en-US" sz="2800"/>
              <a:t>。</a:t>
            </a:r>
            <a:endParaRPr lang="en-US" altLang="zh-CN" sz="2800">
              <a:sym typeface="+mn-ea"/>
            </a:endParaRP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（1）软件安装</a:t>
            </a:r>
            <a:endParaRPr lang="zh-CN" altLang="en-US"/>
          </a:p>
        </p:txBody>
      </p:sp>
      <p:sp>
        <p:nvSpPr>
          <p:cNvPr id="3" name="内容占位符 2"/>
          <p:cNvSpPr>
            <a:spLocks noGrp="1"/>
          </p:cNvSpPr>
          <p:nvPr>
            <p:ph idx="1"/>
          </p:nvPr>
        </p:nvSpPr>
        <p:spPr/>
        <p:txBody>
          <a:bodyPr/>
          <a:p>
            <a:r>
              <a:rPr lang="zh-CN" altLang="en-US" sz="2800"/>
              <a:t>mariadb数据库包括客户软件端包mariadb（红帽）或mariadb-client（ubuntu）和服务器软件包，在红帽和ubuntu中均为mariadb-server，如果系统中还没有安装，则首先安装它们，方法是：</a:t>
            </a:r>
            <a:endParaRPr lang="zh-CN" altLang="en-US" sz="2800"/>
          </a:p>
          <a:p>
            <a:pPr lvl="1"/>
            <a:r>
              <a:rPr lang="zh-CN" altLang="en-US" sz="2450"/>
              <a:t># yum -y install mariadb mariadb-server #红帽</a:t>
            </a:r>
            <a:endParaRPr lang="zh-CN" altLang="en-US" sz="2450"/>
          </a:p>
          <a:p>
            <a:pPr lvl="1"/>
            <a:r>
              <a:rPr lang="zh-CN" altLang="en-US" sz="2450"/>
              <a:t># apt -y install mariadb-client mariadb-server #ubuntu</a:t>
            </a:r>
            <a:endParaRPr lang="zh-CN" altLang="en-US" sz="245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（2）服务管理</a:t>
            </a:r>
            <a:endParaRPr>
              <a:sym typeface="+mn-ea"/>
            </a:endParaRPr>
          </a:p>
        </p:txBody>
      </p:sp>
      <p:sp>
        <p:nvSpPr>
          <p:cNvPr id="3" name="内容占位符 2"/>
          <p:cNvSpPr>
            <a:spLocks noGrp="1"/>
          </p:cNvSpPr>
          <p:nvPr>
            <p:ph idx="1"/>
          </p:nvPr>
        </p:nvSpPr>
        <p:spPr/>
        <p:txBody>
          <a:bodyPr/>
          <a:p>
            <a:r>
              <a:rPr sz="2800">
                <a:sym typeface="+mn-ea"/>
              </a:rPr>
              <a:t>在红帽和Ubuntu系统中mariadb服务的服务名均为mariadb.service，管理方法如下：</a:t>
            </a:r>
            <a:endParaRPr sz="2800">
              <a:sym typeface="+mn-ea"/>
            </a:endParaRPr>
          </a:p>
          <a:p>
            <a:pPr lvl="1"/>
            <a:r>
              <a:rPr sz="2450">
                <a:sym typeface="+mn-ea"/>
              </a:rPr>
              <a:t># systemctl enable mariadb 	# 启用vstpd服务</a:t>
            </a:r>
            <a:endParaRPr sz="2450">
              <a:sym typeface="+mn-ea"/>
            </a:endParaRPr>
          </a:p>
          <a:p>
            <a:pPr lvl="1"/>
            <a:r>
              <a:rPr sz="2450">
                <a:sym typeface="+mn-ea"/>
              </a:rPr>
              <a:t># systemctl start mariadb 		# 启动vstpd服务</a:t>
            </a:r>
            <a:endParaRPr sz="2450">
              <a:sym typeface="+mn-ea"/>
            </a:endParaRPr>
          </a:p>
          <a:p>
            <a:pPr lvl="1"/>
            <a:r>
              <a:rPr sz="2450">
                <a:sym typeface="+mn-ea"/>
              </a:rPr>
              <a:t># systemctl status mariadb 	# 检查状态</a:t>
            </a:r>
            <a:endParaRPr sz="2450">
              <a:sym typeface="+mn-ea"/>
            </a:endParaRP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（3）MySQL数据库访问</a:t>
            </a:r>
            <a:endParaRPr lang="zh-CN" altLang="en-US"/>
          </a:p>
        </p:txBody>
      </p:sp>
      <p:sp>
        <p:nvSpPr>
          <p:cNvPr id="3" name="内容占位符 2"/>
          <p:cNvSpPr>
            <a:spLocks noGrp="1"/>
          </p:cNvSpPr>
          <p:nvPr>
            <p:ph idx="1"/>
          </p:nvPr>
        </p:nvSpPr>
        <p:spPr/>
        <p:txBody>
          <a:bodyPr/>
          <a:p>
            <a:r>
              <a:rPr lang="zh-CN" altLang="en-US" sz="2800"/>
              <a:t>MySQL数据库有一个客户端程序mysql，可用于对MySQL数据库的访问。</a:t>
            </a:r>
            <a:endParaRPr lang="zh-CN" altLang="en-US" sz="2800"/>
          </a:p>
          <a:p>
            <a:r>
              <a:rPr lang="zh-CN" altLang="en-US" sz="2800"/>
              <a:t>在字符界面下灵活、方便地使用MySQL系统的命令可算是mysql了，MySQL系统的很多“命令”可以在mysql提供的界面下使用。</a:t>
            </a:r>
            <a:endParaRPr lang="zh-CN" altLang="en-US" sz="2800"/>
          </a:p>
          <a:p>
            <a:r>
              <a:rPr lang="zh-CN" altLang="en-US" sz="2800"/>
              <a:t>①用法</a:t>
            </a:r>
            <a:endParaRPr lang="zh-CN" altLang="en-US" sz="2800"/>
          </a:p>
          <a:p>
            <a:r>
              <a:rPr lang="zh-CN" altLang="en-US" sz="2800"/>
              <a:t>mysql [options] db_name</a:t>
            </a:r>
            <a:endParaRPr lang="zh-CN" altLang="en-US" sz="280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②</a:t>
            </a:r>
            <a:r>
              <a:rPr lang="en-US" altLang="zh-CN"/>
              <a:t>mysql</a:t>
            </a:r>
            <a:r>
              <a:rPr lang="zh-CN" altLang="en-US"/>
              <a:t>的</a:t>
            </a:r>
            <a:r>
              <a:rPr lang="zh-CN" altLang="en-US"/>
              <a:t>选项</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827405" y="1384300"/>
          <a:ext cx="7905115" cy="3031490"/>
        </p:xfrm>
        <a:graphic>
          <a:graphicData uri="http://schemas.openxmlformats.org/drawingml/2006/table">
            <a:tbl>
              <a:tblPr firstRow="1" bandRow="1">
                <a:tableStyleId>{5940675A-B579-460E-94D1-54222C63F5DA}</a:tableStyleId>
              </a:tblPr>
              <a:tblGrid>
                <a:gridCol w="2552700"/>
                <a:gridCol w="5352415"/>
              </a:tblGrid>
              <a:tr h="25336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选项</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意义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336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-?|--help</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简单帮助</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-B|--batch</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批处理。结果输出以TAB分割符，每个结果一行</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77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-D|--database=db_name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指定数据库名</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336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-e|--execute=command</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执行command后立即返回</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336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-h|--host= hostname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指定MySQL服务器主机名，或IP。若不指定则默认本机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336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-p|--password[=pwd]</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指定密码。若不指定则交互输入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-P|--port= pnum</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指定服务端口。若不指定则使用默认端口（3306）</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209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-S|--socket=path</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本地链接时，Unix使用socket文件；Windows使用命名管道</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-s|--silent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安静方法，减少不必要的输出量</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336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-u|--user= uname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指定用户名。若不指定则使用默认</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336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-V|--version</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显示版本信息。</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③ mysql命令使用示例</a:t>
            </a:r>
            <a:endParaRPr lang="zh-CN" altLang="en-US"/>
          </a:p>
        </p:txBody>
      </p:sp>
      <p:sp>
        <p:nvSpPr>
          <p:cNvPr id="3" name="内容占位符 2"/>
          <p:cNvSpPr>
            <a:spLocks noGrp="1"/>
          </p:cNvSpPr>
          <p:nvPr>
            <p:ph idx="1"/>
          </p:nvPr>
        </p:nvSpPr>
        <p:spPr/>
        <p:txBody>
          <a:bodyPr/>
          <a:p>
            <a:r>
              <a:rPr lang="zh-CN" altLang="en-US" sz="2000"/>
              <a:t>• 显示帮助信息</a:t>
            </a:r>
            <a:endParaRPr lang="zh-CN" altLang="en-US" sz="2000"/>
          </a:p>
          <a:p>
            <a:r>
              <a:rPr lang="en-US" altLang="zh-CN" sz="2000"/>
              <a:t>$</a:t>
            </a:r>
            <a:r>
              <a:rPr lang="zh-CN" altLang="en-US" sz="2000"/>
              <a:t> mysql --help </a:t>
            </a:r>
            <a:r>
              <a:rPr lang="en-US" altLang="zh-CN" sz="2000"/>
              <a:t>	#</a:t>
            </a:r>
            <a:r>
              <a:rPr lang="zh-CN" altLang="en-US" sz="2000"/>
              <a:t>得mysql命令的简单帮助。</a:t>
            </a:r>
            <a:endParaRPr lang="zh-CN" altLang="en-US" sz="2000"/>
          </a:p>
          <a:p>
            <a:r>
              <a:rPr lang="zh-CN" altLang="en-US" sz="2000"/>
              <a:t>• 测试mysql服务器是否在运行</a:t>
            </a:r>
            <a:endParaRPr lang="zh-CN" altLang="en-US" sz="2000"/>
          </a:p>
          <a:p>
            <a:r>
              <a:rPr lang="zh-CN" altLang="en-US" sz="2000"/>
              <a:t>$ mysql -u root </a:t>
            </a:r>
            <a:endParaRPr lang="zh-CN" altLang="en-US" sz="2000"/>
          </a:p>
          <a:p>
            <a:pPr lvl="1"/>
            <a:r>
              <a:rPr lang="zh-CN" altLang="en-US" sz="2000"/>
              <a:t>	Welcome to the MySQL monitor.  Commands end with ; or \g. 	... ... ... ...</a:t>
            </a:r>
            <a:endParaRPr lang="zh-CN" altLang="en-US" sz="2000"/>
          </a:p>
          <a:p>
            <a:pPr lvl="1"/>
            <a:r>
              <a:rPr lang="zh-CN" altLang="en-US" sz="2000"/>
              <a:t>	mysql&gt; </a:t>
            </a:r>
            <a:endParaRPr lang="zh-CN" altLang="en-US" sz="2000"/>
          </a:p>
          <a:p>
            <a:r>
              <a:rPr lang="zh-CN" altLang="en-US" sz="2000"/>
              <a:t>这说明mysql服务器是正在运行的，可以提供服务。提示符为”mysql&gt;”，在此提示符下输入命令”quit”退出mysql界面。</a:t>
            </a:r>
            <a:endParaRPr lang="zh-CN" altLang="en-US" sz="200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③ mysql命令使用示例</a:t>
            </a:r>
            <a:endParaRPr lang="zh-CN" altLang="en-US"/>
          </a:p>
        </p:txBody>
      </p:sp>
      <p:sp>
        <p:nvSpPr>
          <p:cNvPr id="3" name="内容占位符 2"/>
          <p:cNvSpPr>
            <a:spLocks noGrp="1"/>
          </p:cNvSpPr>
          <p:nvPr>
            <p:ph idx="1"/>
          </p:nvPr>
        </p:nvSpPr>
        <p:spPr>
          <a:xfrm>
            <a:off x="607695" y="1383665"/>
            <a:ext cx="8435340" cy="3294380"/>
          </a:xfrm>
        </p:spPr>
        <p:txBody>
          <a:bodyPr/>
          <a:p>
            <a:r>
              <a:rPr lang="zh-CN" altLang="en-US" sz="2000"/>
              <a:t>mysql&gt; help</a:t>
            </a:r>
            <a:endParaRPr lang="zh-CN" altLang="en-US" sz="2000"/>
          </a:p>
          <a:p>
            <a:pPr lvl="1"/>
            <a:r>
              <a:rPr lang="zh-CN" altLang="en-US" sz="1750"/>
              <a:t>	?         (\?) Synonym for `help'.</a:t>
            </a:r>
            <a:endParaRPr lang="zh-CN" altLang="en-US" sz="1750"/>
          </a:p>
          <a:p>
            <a:pPr lvl="1"/>
            <a:r>
              <a:rPr lang="zh-CN" altLang="en-US" sz="1750"/>
              <a:t>	clear     (\c) Clear the current input statement.</a:t>
            </a:r>
            <a:endParaRPr lang="zh-CN" altLang="en-US" sz="1750"/>
          </a:p>
          <a:p>
            <a:pPr lvl="1"/>
            <a:r>
              <a:rPr lang="zh-CN" altLang="en-US" sz="1750"/>
              <a:t>	... ... ... ...</a:t>
            </a:r>
            <a:endParaRPr lang="zh-CN" altLang="en-US" sz="1750"/>
          </a:p>
          <a:p>
            <a:pPr lvl="1"/>
            <a:r>
              <a:rPr lang="zh-CN" altLang="en-US" sz="1750"/>
              <a:t>	quit      (\q) Quit mysql.</a:t>
            </a:r>
            <a:endParaRPr lang="zh-CN" altLang="en-US" sz="1750"/>
          </a:p>
          <a:p>
            <a:pPr lvl="1"/>
            <a:r>
              <a:rPr lang="zh-CN" altLang="en-US" sz="1750"/>
              <a:t>	source    (\.) Execute an SQL script file. Takes a file name as an argument.</a:t>
            </a:r>
            <a:endParaRPr lang="zh-CN" altLang="en-US" sz="1750"/>
          </a:p>
          <a:p>
            <a:pPr lvl="1"/>
            <a:r>
              <a:rPr lang="zh-CN" altLang="en-US" sz="1750"/>
              <a:t>	use       (\u) Use another database. Takes database name as argument.</a:t>
            </a:r>
            <a:endParaRPr lang="zh-CN" altLang="en-US" sz="1750"/>
          </a:p>
          <a:p>
            <a:pPr lvl="1"/>
            <a:r>
              <a:rPr lang="zh-CN" altLang="en-US" sz="1750"/>
              <a:t>	... ... ... ...</a:t>
            </a:r>
            <a:endParaRPr lang="zh-CN" altLang="en-US" sz="1750"/>
          </a:p>
          <a:p>
            <a:pPr lvl="1"/>
            <a:r>
              <a:rPr lang="zh-CN" altLang="en-US" sz="1750"/>
              <a:t>	For server side help, type 'help contents'</a:t>
            </a:r>
            <a:endParaRPr lang="zh-CN" altLang="en-US" sz="1750"/>
          </a:p>
          <a:p>
            <a:pPr lvl="1"/>
            <a:r>
              <a:rPr lang="zh-CN" altLang="en-US" sz="1750"/>
              <a:t>mysql&gt;</a:t>
            </a:r>
            <a:endParaRPr lang="zh-CN" altLang="en-US" sz="175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（4）MySQL数据库使用与操作示例</a:t>
            </a:r>
            <a:endParaRPr lang="zh-CN" altLang="en-US" sz="4000"/>
          </a:p>
        </p:txBody>
      </p:sp>
      <p:sp>
        <p:nvSpPr>
          <p:cNvPr id="3" name="内容占位符 2"/>
          <p:cNvSpPr>
            <a:spLocks noGrp="1"/>
          </p:cNvSpPr>
          <p:nvPr>
            <p:ph idx="1"/>
          </p:nvPr>
        </p:nvSpPr>
        <p:spPr/>
        <p:txBody>
          <a:bodyPr/>
          <a:p>
            <a:r>
              <a:rPr lang="zh-CN" altLang="en-US" sz="2400"/>
              <a:t>首先在shell提示符下运行mysql命令，然后在提示符“mysql&gt;”输入相关的命令。</a:t>
            </a:r>
            <a:endParaRPr lang="zh-CN" altLang="en-US" sz="2400"/>
          </a:p>
          <a:p>
            <a:pPr lvl="1"/>
            <a:r>
              <a:rPr lang="zh-CN" altLang="en-US" sz="2000"/>
              <a:t>mysql&gt;SHOW DATABASES;</a:t>
            </a:r>
            <a:endParaRPr lang="zh-CN" altLang="en-US" sz="2000"/>
          </a:p>
          <a:p>
            <a:pPr lvl="1"/>
            <a:r>
              <a:rPr lang="zh-CN" altLang="en-US" sz="2000"/>
              <a:t>mysql&gt;SHOW TABLES from mysql;</a:t>
            </a:r>
            <a:endParaRPr lang="zh-CN" altLang="en-US" sz="2000"/>
          </a:p>
          <a:p>
            <a:pPr lvl="1"/>
            <a:r>
              <a:rPr lang="zh-CN" altLang="en-US" sz="2000"/>
              <a:t>mysql&gt;CREATE DATABASE test_db;</a:t>
            </a:r>
            <a:endParaRPr lang="zh-CN" altLang="en-US" sz="2000"/>
          </a:p>
          <a:p>
            <a:pPr lvl="1"/>
            <a:r>
              <a:rPr lang="zh-CN" altLang="en-US" sz="2000"/>
              <a:t>mysql&gt;SHOW DATABASES; </a:t>
            </a:r>
            <a:endParaRPr lang="zh-CN" altLang="en-US" sz="2000"/>
          </a:p>
          <a:p>
            <a:pPr lvl="1"/>
            <a:r>
              <a:rPr lang="zh-CN" altLang="en-US" sz="2000"/>
              <a:t>mysql&gt;USE test_db;      # 打开刚创建的数据库test_db</a:t>
            </a:r>
            <a:endParaRPr lang="zh-CN" altLang="en-US" sz="2000"/>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ym typeface="+mn-ea"/>
              </a:rPr>
              <a:t>（4）MySQL数据库使用与操作示例</a:t>
            </a:r>
            <a:endParaRPr lang="zh-CN" altLang="en-US" sz="4000"/>
          </a:p>
        </p:txBody>
      </p:sp>
      <p:sp>
        <p:nvSpPr>
          <p:cNvPr id="3" name="内容占位符 2"/>
          <p:cNvSpPr>
            <a:spLocks noGrp="1"/>
          </p:cNvSpPr>
          <p:nvPr>
            <p:ph idx="1"/>
          </p:nvPr>
        </p:nvSpPr>
        <p:spPr/>
        <p:txBody>
          <a:bodyPr/>
          <a:p>
            <a:r>
              <a:rPr lang="zh-CN" altLang="en-US" sz="2400"/>
              <a:t>mysql&gt;CREATE TABLE units</a:t>
            </a:r>
            <a:endParaRPr lang="zh-CN" altLang="en-US" sz="2400"/>
          </a:p>
          <a:p>
            <a:pPr lvl="1"/>
            <a:r>
              <a:rPr lang="zh-CN" altLang="en-US" sz="2100"/>
              <a:t>	-&gt;(</a:t>
            </a:r>
            <a:endParaRPr lang="zh-CN" altLang="en-US" sz="2100"/>
          </a:p>
          <a:p>
            <a:pPr lvl="1"/>
            <a:r>
              <a:rPr lang="zh-CN" altLang="en-US" sz="2100"/>
              <a:t>	-&gt;unit_id	char(13) not null,</a:t>
            </a:r>
            <a:endParaRPr lang="zh-CN" altLang="en-US" sz="2100"/>
          </a:p>
          <a:p>
            <a:pPr lvl="1"/>
            <a:r>
              <a:rPr lang="zh-CN" altLang="en-US" sz="2100"/>
              <a:t>	-&gt;unitname	char(40) not null,</a:t>
            </a:r>
            <a:endParaRPr lang="zh-CN" altLang="en-US" sz="2100"/>
          </a:p>
          <a:p>
            <a:pPr lvl="1"/>
            <a:r>
              <a:rPr lang="zh-CN" altLang="en-US" sz="2100"/>
              <a:t>	-&gt;unitaddr	char(40) default ' ',</a:t>
            </a:r>
            <a:endParaRPr lang="zh-CN" altLang="en-US" sz="2100"/>
          </a:p>
          <a:p>
            <a:pPr lvl="1"/>
            <a:r>
              <a:rPr lang="zh-CN" altLang="en-US" sz="2100"/>
              <a:t>	-&gt;curr_jnl	bigint default 1</a:t>
            </a:r>
            <a:endParaRPr lang="zh-CN" altLang="en-US" sz="2100"/>
          </a:p>
          <a:p>
            <a:pPr lvl="1"/>
            <a:r>
              <a:rPr lang="zh-CN" altLang="en-US" sz="2100"/>
              <a:t>	-&gt;);</a:t>
            </a:r>
            <a:endParaRPr lang="zh-CN" altLang="en-US" sz="2100"/>
          </a:p>
          <a:p>
            <a:r>
              <a:rPr lang="zh-CN" altLang="en-US" sz="2400"/>
              <a:t>mysql&gt; SHOW TABLES;</a:t>
            </a:r>
            <a:endParaRPr lang="zh-CN" altLang="en-US" sz="2400"/>
          </a:p>
          <a:p>
            <a:r>
              <a:rPr lang="zh-CN" altLang="en-US" sz="2400">
                <a:sym typeface="+mn-ea"/>
              </a:rPr>
              <a:t>mysql&gt; </a:t>
            </a:r>
            <a:r>
              <a:rPr lang="en-US" altLang="zh-CN" sz="2400">
                <a:sym typeface="+mn-ea"/>
              </a:rPr>
              <a:t>quit</a:t>
            </a:r>
            <a:r>
              <a:rPr lang="zh-CN" altLang="en-US" sz="2400">
                <a:sym typeface="+mn-ea"/>
              </a:rPr>
              <a:t>;</a:t>
            </a:r>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dirty="0" smtClean="0">
                <a:sym typeface="+mn-ea"/>
              </a:rPr>
              <a:t>命令行</a:t>
            </a:r>
            <a:r>
              <a:rPr lang="zh-CN" altLang="zh-CN" b="1" dirty="0">
                <a:sym typeface="+mn-ea"/>
              </a:rPr>
              <a:t>格式</a:t>
            </a:r>
            <a:endParaRPr lang="zh-CN" altLang="en-US"/>
          </a:p>
        </p:txBody>
      </p:sp>
      <p:sp>
        <p:nvSpPr>
          <p:cNvPr id="3" name="内容占位符 2"/>
          <p:cNvSpPr>
            <a:spLocks noGrp="1"/>
          </p:cNvSpPr>
          <p:nvPr>
            <p:ph idx="1"/>
          </p:nvPr>
        </p:nvSpPr>
        <p:spPr/>
        <p:txBody>
          <a:bodyPr/>
          <a:p>
            <a:r>
              <a:rPr lang="zh-CN" altLang="zh-CN" dirty="0" smtClean="0">
                <a:sym typeface="+mn-ea"/>
              </a:rPr>
              <a:t>命令行</a:t>
            </a:r>
            <a:r>
              <a:rPr lang="zh-CN" altLang="en-US" dirty="0" smtClean="0">
                <a:sym typeface="+mn-ea"/>
              </a:rPr>
              <a:t>由分隔符（</a:t>
            </a:r>
            <a:r>
              <a:rPr lang="zh-CN" altLang="en-US" dirty="0">
                <a:sym typeface="+mn-ea"/>
              </a:rPr>
              <a:t>白空格</a:t>
            </a:r>
            <a:r>
              <a:rPr lang="zh-CN" altLang="en-US" dirty="0" smtClean="0">
                <a:sym typeface="+mn-ea"/>
              </a:rPr>
              <a:t>）、</a:t>
            </a:r>
            <a:r>
              <a:rPr lang="zh-CN" altLang="zh-CN" dirty="0" smtClean="0">
                <a:sym typeface="+mn-ea"/>
              </a:rPr>
              <a:t>选项</a:t>
            </a:r>
            <a:r>
              <a:rPr lang="zh-CN" altLang="en-US" dirty="0" smtClean="0">
                <a:sym typeface="+mn-ea"/>
              </a:rPr>
              <a:t>和</a:t>
            </a:r>
            <a:r>
              <a:rPr lang="zh-CN" altLang="zh-CN" dirty="0" smtClean="0">
                <a:sym typeface="+mn-ea"/>
              </a:rPr>
              <a:t>参数</a:t>
            </a:r>
            <a:r>
              <a:rPr lang="zh-CN" altLang="en-US" dirty="0" smtClean="0">
                <a:sym typeface="+mn-ea"/>
              </a:rPr>
              <a:t>组成。</a:t>
            </a:r>
            <a:r>
              <a:rPr lang="zh-CN" altLang="zh-CN" dirty="0" smtClean="0">
                <a:sym typeface="+mn-ea"/>
              </a:rPr>
              <a:t>格式</a:t>
            </a:r>
            <a:r>
              <a:rPr lang="zh-CN" altLang="zh-CN" dirty="0">
                <a:sym typeface="+mn-ea"/>
              </a:rPr>
              <a:t>如下：</a:t>
            </a:r>
            <a:endParaRPr lang="zh-CN" altLang="zh-CN" dirty="0"/>
          </a:p>
          <a:p>
            <a:r>
              <a:rPr lang="zh-CN" altLang="zh-CN" dirty="0">
                <a:sym typeface="+mn-ea"/>
              </a:rPr>
              <a:t>命令名</a:t>
            </a:r>
            <a:r>
              <a:rPr lang="en-US" altLang="zh-CN" dirty="0">
                <a:sym typeface="+mn-ea"/>
              </a:rPr>
              <a:t> [</a:t>
            </a:r>
            <a:r>
              <a:rPr lang="zh-CN" altLang="zh-CN" dirty="0">
                <a:sym typeface="+mn-ea"/>
              </a:rPr>
              <a:t>选项</a:t>
            </a:r>
            <a:r>
              <a:rPr lang="en-US" altLang="zh-CN" dirty="0">
                <a:sym typeface="+mn-ea"/>
              </a:rPr>
              <a:t> … ] [</a:t>
            </a:r>
            <a:r>
              <a:rPr lang="zh-CN" altLang="zh-CN" dirty="0">
                <a:sym typeface="+mn-ea"/>
              </a:rPr>
              <a:t>参数</a:t>
            </a:r>
            <a:r>
              <a:rPr lang="en-US" altLang="zh-CN" dirty="0">
                <a:sym typeface="+mn-ea"/>
              </a:rPr>
              <a:t> </a:t>
            </a:r>
            <a:r>
              <a:rPr lang="en-US" altLang="zh-CN" dirty="0" smtClean="0">
                <a:sym typeface="+mn-ea"/>
              </a:rPr>
              <a:t>…]		#</a:t>
            </a:r>
            <a:r>
              <a:rPr lang="zh-CN" altLang="en-US" dirty="0" smtClean="0">
                <a:sym typeface="+mn-ea"/>
              </a:rPr>
              <a:t>或</a:t>
            </a:r>
            <a:endParaRPr lang="en-US" altLang="zh-CN" dirty="0" smtClean="0"/>
          </a:p>
          <a:p>
            <a:r>
              <a:rPr lang="en-US" altLang="zh-CN" dirty="0" err="1" smtClean="0">
                <a:sym typeface="+mn-ea"/>
              </a:rPr>
              <a:t>cmd</a:t>
            </a:r>
            <a:r>
              <a:rPr lang="en-US" altLang="zh-CN" dirty="0" smtClean="0">
                <a:sym typeface="+mn-ea"/>
              </a:rPr>
              <a:t>  [options] [parameters]</a:t>
            </a:r>
            <a:endParaRPr lang="en-US" altLang="zh-CN" dirty="0" smtClean="0"/>
          </a:p>
          <a:p>
            <a:endParaRPr lang="zh-CN" altLang="en-US"/>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3.3.9  防火墙基本管理操作</a:t>
            </a:r>
            <a:endParaRPr lang="zh-CN" altLang="en-US"/>
          </a:p>
        </p:txBody>
      </p:sp>
      <p:sp>
        <p:nvSpPr>
          <p:cNvPr id="3" name="内容占位符 2"/>
          <p:cNvSpPr>
            <a:spLocks noGrp="1"/>
          </p:cNvSpPr>
          <p:nvPr>
            <p:ph idx="1"/>
          </p:nvPr>
        </p:nvSpPr>
        <p:spPr/>
        <p:txBody>
          <a:bodyPr/>
          <a:p>
            <a:r>
              <a:rPr lang="zh-CN" altLang="en-US"/>
              <a:t>红帽系列系统和Ubuntu均支持firewalld和ufw防火墙。红帽系统默认安装firewalld防火墙的软件包并启用firewalld防火；ubuntu默认安装ufw防火墙软件包，也启用了ufw防火墙，但并未真正工作。</a:t>
            </a:r>
            <a:endParaRPr lang="zh-CN" altLang="en-US"/>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1．firewalld防火墙</a:t>
            </a:r>
            <a:endParaRPr lang="zh-CN" altLang="en-US"/>
          </a:p>
        </p:txBody>
      </p:sp>
      <p:sp>
        <p:nvSpPr>
          <p:cNvPr id="3" name="内容占位符 2"/>
          <p:cNvSpPr>
            <a:spLocks noGrp="1"/>
          </p:cNvSpPr>
          <p:nvPr>
            <p:ph idx="1"/>
          </p:nvPr>
        </p:nvSpPr>
        <p:spPr/>
        <p:txBody>
          <a:bodyPr/>
          <a:p>
            <a:r>
              <a:rPr lang="zh-CN" altLang="en-US" sz="2000"/>
              <a:t>1）firewalld软件包安装与启动管理</a:t>
            </a:r>
            <a:endParaRPr lang="zh-CN" altLang="en-US" sz="2000"/>
          </a:p>
          <a:p>
            <a:r>
              <a:rPr lang="zh-CN" altLang="en-US" sz="2000"/>
              <a:t>firewalld防火墙的软件包为firewalld及相关支持包，还有一个用于图形界面对Firewalld进行配置的工具包firewall-config。安装命令如下：</a:t>
            </a:r>
            <a:endParaRPr lang="zh-CN" altLang="en-US" sz="2000"/>
          </a:p>
          <a:p>
            <a:pPr lvl="1"/>
            <a:r>
              <a:rPr lang="zh-CN" altLang="en-US" sz="1750"/>
              <a:t># yum install firewalld firewall-config 		#红帽系统</a:t>
            </a:r>
            <a:endParaRPr lang="zh-CN" altLang="en-US" sz="1750"/>
          </a:p>
          <a:p>
            <a:pPr lvl="1"/>
            <a:r>
              <a:rPr lang="zh-CN" altLang="en-US" sz="1750"/>
              <a:t># apt install firewalld firewall-config 		#Ubuntu</a:t>
            </a:r>
            <a:endParaRPr lang="zh-CN" altLang="en-US" sz="1750"/>
          </a:p>
          <a:p>
            <a:r>
              <a:rPr lang="zh-CN" altLang="en-US" sz="2000"/>
              <a:t>firewalld防火墙的服务为firewalld.service，管理方法如下：</a:t>
            </a:r>
            <a:endParaRPr lang="zh-CN" altLang="en-US" sz="2000"/>
          </a:p>
          <a:p>
            <a:pPr lvl="1"/>
            <a:r>
              <a:rPr lang="zh-CN" altLang="en-US" sz="1750"/>
              <a:t># systemctl enable/disable/status firewalld 	#启用/禁用/查询状态</a:t>
            </a:r>
            <a:endParaRPr lang="zh-CN" altLang="en-US" sz="1750"/>
          </a:p>
          <a:p>
            <a:pPr lvl="1"/>
            <a:r>
              <a:rPr lang="zh-CN" altLang="en-US" sz="1750"/>
              <a:t># systemctl start/stop/restart/reload firewalld #启动/关闭/重启/重载配置</a:t>
            </a:r>
            <a:endParaRPr lang="zh-CN" altLang="en-US" sz="1750"/>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2）相关概念</a:t>
            </a:r>
            <a:endParaRPr lang="zh-CN" altLang="en-US"/>
          </a:p>
        </p:txBody>
      </p:sp>
      <p:sp>
        <p:nvSpPr>
          <p:cNvPr id="3" name="内容占位符 2"/>
          <p:cNvSpPr>
            <a:spLocks noGrp="1"/>
          </p:cNvSpPr>
          <p:nvPr>
            <p:ph idx="1"/>
          </p:nvPr>
        </p:nvSpPr>
        <p:spPr/>
        <p:txBody>
          <a:bodyPr/>
          <a:p>
            <a:r>
              <a:rPr lang="zh-CN" altLang="en-US"/>
              <a:t>firewalld提供了动态管理的防火墙，支持网络/防火墙区域来定义网络连接或接口的信任级别。它支持IPv4、IPv6防火墙设置以及以太网桥接，并且拥有运行时配置和永久配置选项，还提供服务或应用的接口程序，可直接添加防火墙规则。</a:t>
            </a:r>
            <a:endParaRPr lang="zh-CN" altLang="en-US"/>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（1）区域</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965200" y="1383665"/>
          <a:ext cx="7733665" cy="3302000"/>
        </p:xfrm>
        <a:graphic>
          <a:graphicData uri="http://schemas.openxmlformats.org/drawingml/2006/table">
            <a:tbl>
              <a:tblPr firstRow="1" bandRow="1">
                <a:tableStyleId>{5940675A-B579-460E-94D1-54222C63F5DA}</a:tableStyleId>
              </a:tblPr>
              <a:tblGrid>
                <a:gridCol w="1035685"/>
                <a:gridCol w="6697980"/>
              </a:tblGrid>
              <a:tr h="3302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区</a:t>
                      </a:r>
                      <a:r>
                        <a:rPr lang="en-US" sz="16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描    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trusted</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受信域。</a:t>
                      </a:r>
                      <a:r>
                        <a:rPr lang="en-US" sz="1600" b="0">
                          <a:latin typeface="Times New Roman" panose="02020603050405020304" pitchFamily="18" charset="0"/>
                          <a:cs typeface="Times New Roman" panose="02020603050405020304" pitchFamily="18" charset="0"/>
                        </a:rPr>
                        <a:t>可接</a:t>
                      </a:r>
                      <a:r>
                        <a:rPr lang="en-US" sz="1600" b="0">
                          <a:latin typeface="宋体" panose="02010600030101010101" pitchFamily="2" charset="-122"/>
                          <a:ea typeface="宋体" panose="02010600030101010101" pitchFamily="2" charset="-122"/>
                          <a:cs typeface="宋体" panose="02010600030101010101" pitchFamily="2" charset="-122"/>
                        </a:rPr>
                        <a:t>收</a:t>
                      </a:r>
                      <a:r>
                        <a:rPr lang="en-US" sz="1600" b="0">
                          <a:latin typeface="Times New Roman" panose="02020603050405020304" pitchFamily="18" charset="0"/>
                          <a:cs typeface="Times New Roman" panose="02020603050405020304" pitchFamily="18" charset="0"/>
                        </a:rPr>
                        <a:t>所有的网络连接</a:t>
                      </a:r>
                      <a:r>
                        <a:rPr lang="en-US" sz="1600" b="0">
                          <a:latin typeface="宋体" panose="02010600030101010101" pitchFamily="2" charset="-122"/>
                          <a:ea typeface="宋体" panose="02010600030101010101" pitchFamily="2" charset="-122"/>
                          <a:cs typeface="宋体" panose="02010600030101010101" pitchFamily="2" charset="-122"/>
                        </a:rPr>
                        <a:t>，允许所有的数据包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home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家庭域。拒绝外部连接，信任网内主机，只接收选定的外部连接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internal</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内部域。等同于home区域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work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工作域。拒绝外部连接，信任网内主机，只接收选定的外部连接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public</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公共域。不相信任何主机，允许选定连接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external</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外部域。不相信任何主机，允许选定连接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dmz</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非军事域。可受到公开访问且限制访问内部网络，只接收选定的传入连接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block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封锁域。拒绝任何外部连接，只有系统内启动的网络连接才是可能的</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drop</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丢弃域。丢弃所有外来包，只有向外部的连接是可能的</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（2）服务</a:t>
            </a:r>
            <a:endParaRPr lang="zh-CN" altLang="en-US"/>
          </a:p>
        </p:txBody>
      </p:sp>
      <p:sp>
        <p:nvSpPr>
          <p:cNvPr id="3" name="内容占位符 2"/>
          <p:cNvSpPr>
            <a:spLocks noGrp="1"/>
          </p:cNvSpPr>
          <p:nvPr>
            <p:ph idx="1"/>
          </p:nvPr>
        </p:nvSpPr>
        <p:spPr/>
        <p:txBody>
          <a:bodyPr/>
          <a:p>
            <a:r>
              <a:rPr lang="zh-CN" altLang="en-US" sz="2400"/>
              <a:t>对于网络服务大家比较熟悉，已经见于/etc/services，定义了服务名、使用端口号和协议等。</a:t>
            </a:r>
            <a:endParaRPr lang="zh-CN" altLang="en-US" sz="2400"/>
          </a:p>
          <a:p>
            <a:r>
              <a:rPr lang="zh-CN" altLang="en-US" sz="2400"/>
              <a:t>这里的服务也是这个意思，被firewalld管理的服务定义在/usr/lib/firewalld/services/内格式为servicename.xml的文件中，servicename为firewalld命名的服务名，与/etc/services中服务名相关但又不完全相同。</a:t>
            </a:r>
            <a:endParaRPr lang="zh-CN" altLang="en-US" sz="2400"/>
          </a:p>
          <a:p>
            <a:r>
              <a:rPr lang="zh-CN" altLang="en-US" sz="2400"/>
              <a:t>用户也定义自己的服务，但要存放在/etc/firewalld/services目录内。</a:t>
            </a:r>
            <a:endParaRPr lang="zh-CN" altLang="en-US" sz="2400"/>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3）字符界面管理工具</a:t>
            </a:r>
            <a:endParaRPr lang="zh-CN" altLang="en-US"/>
          </a:p>
        </p:txBody>
      </p:sp>
      <p:sp>
        <p:nvSpPr>
          <p:cNvPr id="3" name="内容占位符 2"/>
          <p:cNvSpPr>
            <a:spLocks noGrp="1"/>
          </p:cNvSpPr>
          <p:nvPr>
            <p:ph idx="1"/>
          </p:nvPr>
        </p:nvSpPr>
        <p:spPr/>
        <p:txBody>
          <a:bodyPr/>
          <a:p>
            <a:r>
              <a:rPr lang="en-US" altLang="zh-CN" sz="2800"/>
              <a:t>f</a:t>
            </a:r>
            <a:r>
              <a:rPr lang="zh-CN" altLang="en-US" sz="2800"/>
              <a:t>irewalld提供图形和字符界面管理或配置工具。</a:t>
            </a:r>
            <a:endParaRPr lang="zh-CN" altLang="en-US" sz="2800"/>
          </a:p>
          <a:p>
            <a:r>
              <a:rPr lang="zh-CN" altLang="en-US" sz="2800"/>
              <a:t>字符界面工具为firewall-cmd命令，通过该命令可以启用或关闭防火墙的相关特性，并可方便地添加、删除或修改相关防火墙规则。</a:t>
            </a:r>
            <a:endParaRPr lang="zh-CN" altLang="en-US" sz="2800"/>
          </a:p>
          <a:p>
            <a:r>
              <a:rPr lang="zh-CN" altLang="en-US" sz="2800"/>
              <a:t>firewall-cmd的用法为：</a:t>
            </a:r>
            <a:endParaRPr lang="zh-CN" altLang="en-US" sz="2800"/>
          </a:p>
          <a:p>
            <a:pPr lvl="1"/>
            <a:r>
              <a:rPr lang="zh-CN" altLang="en-US" sz="2450"/>
              <a:t>firewall-cmd [</a:t>
            </a:r>
            <a:r>
              <a:rPr lang="en-US" altLang="zh-CN" sz="2450"/>
              <a:t>options</a:t>
            </a:r>
            <a:r>
              <a:rPr lang="zh-CN" altLang="en-US" sz="2450"/>
              <a:t>]</a:t>
            </a:r>
            <a:endParaRPr lang="zh-CN" altLang="en-US" sz="2450"/>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firewall-cmd的常见选项或子命令</a:t>
            </a:r>
            <a:endParaRPr lang="zh-CN" altLang="en-US" sz="4000"/>
          </a:p>
        </p:txBody>
      </p:sp>
      <p:sp>
        <p:nvSpPr>
          <p:cNvPr id="3" name="内容占位符 2"/>
          <p:cNvSpPr>
            <a:spLocks noGrp="1"/>
          </p:cNvSpPr>
          <p:nvPr>
            <p:ph idx="1"/>
          </p:nvPr>
        </p:nvSpPr>
        <p:spPr/>
        <p:txBody>
          <a:bodyPr/>
          <a:p>
            <a:endParaRPr lang="zh-CN" altLang="en-US"/>
          </a:p>
        </p:txBody>
      </p:sp>
      <p:graphicFrame>
        <p:nvGraphicFramePr>
          <p:cNvPr id="5" name="表格 4"/>
          <p:cNvGraphicFramePr/>
          <p:nvPr>
            <p:custDataLst>
              <p:tags r:id="rId1"/>
            </p:custDataLst>
          </p:nvPr>
        </p:nvGraphicFramePr>
        <p:xfrm>
          <a:off x="245110" y="1383665"/>
          <a:ext cx="8629015" cy="3303905"/>
        </p:xfrm>
        <a:graphic>
          <a:graphicData uri="http://schemas.openxmlformats.org/drawingml/2006/table">
            <a:tbl>
              <a:tblPr firstRow="1" bandRow="1">
                <a:tableStyleId>{5940675A-B579-460E-94D1-54222C63F5DA}</a:tableStyleId>
              </a:tblPr>
              <a:tblGrid>
                <a:gridCol w="3147695"/>
                <a:gridCol w="5481320"/>
              </a:tblGrid>
              <a:tr h="30035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选项或子命令</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作    用</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algn="ctr">
                        <a:buClrTx/>
                        <a:buSzTx/>
                        <a:buFontTx/>
                        <a:buNone/>
                      </a:pPr>
                      <a:r>
                        <a:rPr lang="en-US" sz="1800" b="0">
                          <a:latin typeface="Times New Roman" panose="02020603050405020304" pitchFamily="18" charset="0"/>
                          <a:cs typeface="Times New Roman" panose="02020603050405020304" pitchFamily="18" charset="0"/>
                        </a:rPr>
                        <a:t>--get-services</a:t>
                      </a:r>
                      <a:endParaRPr lang="en-US" sz="1800" b="0">
                        <a:latin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显示预先定义的服务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algn="ctr">
                        <a:buClrTx/>
                        <a:buSzTx/>
                        <a:buFontTx/>
                        <a:buNone/>
                      </a:pPr>
                      <a:r>
                        <a:rPr lang="en-US" sz="1800" b="0">
                          <a:latin typeface="Times New Roman" panose="02020603050405020304" pitchFamily="18" charset="0"/>
                          <a:cs typeface="Times New Roman" panose="02020603050405020304" pitchFamily="18" charset="0"/>
                        </a:rPr>
                        <a:t>--list-all</a:t>
                      </a:r>
                      <a:endParaRPr lang="en-US" sz="1800" b="0">
                        <a:latin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显示当前区域的网卡配置、资源、端口及服务等信息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algn="ctr">
                        <a:buClrTx/>
                        <a:buSzTx/>
                        <a:buFontTx/>
                        <a:buNone/>
                      </a:pPr>
                      <a:r>
                        <a:rPr lang="en-US" sz="1800" b="0">
                          <a:latin typeface="Times New Roman" panose="02020603050405020304" pitchFamily="18" charset="0"/>
                          <a:cs typeface="Times New Roman" panose="02020603050405020304" pitchFamily="18" charset="0"/>
                        </a:rPr>
                        <a:t>--list-all-zones</a:t>
                      </a:r>
                      <a:endParaRPr lang="en-US" sz="1800" b="0">
                        <a:latin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显示所有区域的网卡配置、资源、端口及服务等信息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indent="0" algn="ctr">
                        <a:buNone/>
                      </a:pPr>
                      <a:r>
                        <a:rPr lang="en-US" sz="1800" b="0">
                          <a:latin typeface="Times New Roman" panose="02020603050405020304" pitchFamily="18" charset="0"/>
                          <a:cs typeface="Times New Roman" panose="02020603050405020304" pitchFamily="18" charset="0"/>
                        </a:rPr>
                        <a:t>--list-service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显示允许的服务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algn="ctr">
                        <a:buClrTx/>
                        <a:buSzTx/>
                        <a:buFontTx/>
                        <a:buNone/>
                      </a:pPr>
                      <a:r>
                        <a:rPr lang="en-US" sz="1800" b="0">
                          <a:latin typeface="Times New Roman" panose="02020603050405020304" pitchFamily="18" charset="0"/>
                          <a:cs typeface="Times New Roman" panose="02020603050405020304" pitchFamily="18" charset="0"/>
                        </a:rPr>
                        <a:t>--add-service=&lt;service&gt;</a:t>
                      </a:r>
                      <a:endParaRPr lang="en-US" sz="1800" b="0">
                        <a:latin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设置默认区域允许该服务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algn="ctr">
                        <a:buClrTx/>
                        <a:buSzTx/>
                        <a:buFontTx/>
                        <a:buNone/>
                      </a:pPr>
                      <a:r>
                        <a:rPr lang="en-US" sz="1800" b="0">
                          <a:latin typeface="Times New Roman" panose="02020603050405020304" pitchFamily="18" charset="0"/>
                          <a:cs typeface="Times New Roman" panose="02020603050405020304" pitchFamily="18" charset="0"/>
                        </a:rPr>
                        <a:t>--add-port=&lt;port/protocol&gt;</a:t>
                      </a:r>
                      <a:endParaRPr lang="en-US" sz="1800" b="0">
                        <a:latin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设置默认区域允许该端口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algn="ctr">
                        <a:buClrTx/>
                        <a:buSzTx/>
                        <a:buFontTx/>
                        <a:buNone/>
                      </a:pPr>
                      <a:r>
                        <a:rPr lang="en-US" sz="1800" b="0">
                          <a:latin typeface="Times New Roman" panose="02020603050405020304" pitchFamily="18" charset="0"/>
                          <a:cs typeface="Times New Roman" panose="02020603050405020304" pitchFamily="18" charset="0"/>
                        </a:rPr>
                        <a:t>--remove-service=&lt;service&gt;</a:t>
                      </a:r>
                      <a:endParaRPr lang="en-US" sz="1800" b="0">
                        <a:latin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设置默认区域不再允许该服务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algn="ctr">
                        <a:buClrTx/>
                        <a:buSzTx/>
                        <a:buFontTx/>
                        <a:buNone/>
                      </a:pPr>
                      <a:r>
                        <a:rPr lang="en-US" sz="1800" b="0">
                          <a:latin typeface="Times New Roman" panose="02020603050405020304" pitchFamily="18" charset="0"/>
                          <a:cs typeface="Times New Roman" panose="02020603050405020304" pitchFamily="18" charset="0"/>
                        </a:rPr>
                        <a:t>--remove-port=&lt;port/protocol&gt;</a:t>
                      </a:r>
                      <a:endParaRPr lang="en-US" sz="1800" b="0">
                        <a:latin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设置默认区域不再允许该端口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algn="ctr">
                        <a:buClrTx/>
                        <a:buSzTx/>
                        <a:buFontTx/>
                        <a:buNone/>
                      </a:pPr>
                      <a:r>
                        <a:rPr lang="en-US" sz="1800" b="0">
                          <a:latin typeface="Times New Roman" panose="02020603050405020304" pitchFamily="18" charset="0"/>
                          <a:cs typeface="Times New Roman" panose="02020603050405020304" pitchFamily="18" charset="0"/>
                        </a:rPr>
                        <a:t>--reload</a:t>
                      </a:r>
                      <a:endParaRPr lang="en-US" sz="1800" b="0">
                        <a:latin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让“永久生效”配置规则立即生效，覆盖当前的规划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algn="ctr">
                        <a:buClrTx/>
                        <a:buSzTx/>
                        <a:buFontTx/>
                        <a:buNone/>
                      </a:pPr>
                      <a:r>
                        <a:rPr lang="en-US" sz="1800" b="0">
                          <a:latin typeface="Times New Roman" panose="02020603050405020304" pitchFamily="18" charset="0"/>
                          <a:cs typeface="Times New Roman" panose="02020603050405020304" pitchFamily="18" charset="0"/>
                        </a:rPr>
                        <a:t>--state</a:t>
                      </a:r>
                      <a:endParaRPr lang="en-US" sz="1800" b="0">
                        <a:latin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查看防火墙状态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（1）防火墙基本操作</a:t>
            </a:r>
            <a:endParaRPr lang="zh-CN" altLang="en-US"/>
          </a:p>
        </p:txBody>
      </p:sp>
      <p:sp>
        <p:nvSpPr>
          <p:cNvPr id="3" name="内容占位符 2"/>
          <p:cNvSpPr>
            <a:spLocks noGrp="1"/>
          </p:cNvSpPr>
          <p:nvPr>
            <p:ph idx="1"/>
          </p:nvPr>
        </p:nvSpPr>
        <p:spPr/>
        <p:txBody>
          <a:bodyPr/>
          <a:p>
            <a:r>
              <a:rPr lang="zh-CN" altLang="en-US" sz="2000"/>
              <a:t># firewall-cmd --state 	#查看防火墙状态</a:t>
            </a:r>
            <a:endParaRPr lang="zh-CN" altLang="en-US" sz="2000"/>
          </a:p>
          <a:p>
            <a:r>
              <a:rPr lang="zh-CN" altLang="en-US" sz="2000"/>
              <a:t># firewall-cmd --get-service #显示所有预先定义的服务</a:t>
            </a:r>
            <a:endParaRPr lang="zh-CN" altLang="en-US" sz="2000"/>
          </a:p>
          <a:p>
            <a:r>
              <a:rPr lang="zh-CN" altLang="en-US" sz="2000"/>
              <a:t># firewall-cmd --list-service 	#显示当前域允许的服务</a:t>
            </a:r>
            <a:endParaRPr lang="zh-CN" altLang="en-US" sz="2000"/>
          </a:p>
          <a:p>
            <a:r>
              <a:rPr lang="zh-CN" altLang="en-US" sz="2000"/>
              <a:t># firewall-cmd --list-all-zones #显示所有区域</a:t>
            </a:r>
            <a:endParaRPr lang="zh-CN" altLang="en-US" sz="2000"/>
          </a:p>
          <a:p>
            <a:r>
              <a:rPr lang="zh-CN" altLang="en-US" sz="2000"/>
              <a:t># firewall-cmd --get-default-zone #查看当前的区域</a:t>
            </a:r>
            <a:endParaRPr lang="zh-CN" altLang="en-US" sz="2000"/>
          </a:p>
          <a:p>
            <a:r>
              <a:rPr lang="zh-CN" altLang="en-US" sz="2000"/>
              <a:t># firewall-cmd --get-zone-of-interface=ens33 #查询ens33网卡的区域</a:t>
            </a:r>
            <a:endParaRPr lang="zh-CN" altLang="en-US" sz="2000"/>
          </a:p>
          <a:p>
            <a:r>
              <a:rPr lang="zh-CN" altLang="en-US" sz="2000"/>
              <a:t># firewall-cmd --zone=public --query-service=ssh 	#在public中分别查询ssh服务是否被允许</a:t>
            </a:r>
            <a:endParaRPr lang="zh-CN" altLang="en-US" sz="2000"/>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（2）配置实例</a:t>
            </a:r>
            <a:endParaRPr lang="zh-CN" altLang="en-US"/>
          </a:p>
        </p:txBody>
      </p:sp>
      <p:sp>
        <p:nvSpPr>
          <p:cNvPr id="3" name="内容占位符 2"/>
          <p:cNvSpPr>
            <a:spLocks noGrp="1"/>
          </p:cNvSpPr>
          <p:nvPr>
            <p:ph idx="1"/>
          </p:nvPr>
        </p:nvSpPr>
        <p:spPr/>
        <p:txBody>
          <a:bodyPr/>
          <a:p>
            <a:r>
              <a:rPr lang="zh-CN" altLang="en-US" sz="2000"/>
              <a:t>##设置默认规则为public</a:t>
            </a:r>
            <a:endParaRPr lang="zh-CN" altLang="en-US" sz="2000"/>
          </a:p>
          <a:p>
            <a:r>
              <a:rPr lang="zh-CN" altLang="en-US" sz="2000"/>
              <a:t># firewall-cmd --set-default-zone=public</a:t>
            </a:r>
            <a:endParaRPr lang="zh-CN" altLang="en-US" sz="2000"/>
          </a:p>
          <a:p>
            <a:r>
              <a:rPr lang="zh-CN" altLang="en-US" sz="2000"/>
              <a:t>##允许https服务流量通过public区域，要求立即生效且永久有效</a:t>
            </a:r>
            <a:endParaRPr lang="zh-CN" altLang="en-US" sz="2000"/>
          </a:p>
          <a:p>
            <a:r>
              <a:rPr lang="zh-CN" altLang="en-US" sz="2000"/>
              <a:t># firewall-cmd --permanent --zone=public --add-service=https; firewall-cmd --reload</a:t>
            </a:r>
            <a:endParaRPr lang="zh-CN" altLang="en-US" sz="2000"/>
          </a:p>
          <a:p>
            <a:r>
              <a:rPr lang="zh-CN" altLang="en-US" sz="2000"/>
              <a:t>##不再允许http服务流量通过public区域，要求立即生效且永久生效</a:t>
            </a:r>
            <a:endParaRPr lang="zh-CN" altLang="en-US" sz="2000"/>
          </a:p>
          <a:p>
            <a:r>
              <a:rPr lang="zh-CN" altLang="en-US" sz="2000"/>
              <a:t># firewall-cmd --permanent --zone=public --remove-service=http; firewall-cmd -reload</a:t>
            </a:r>
            <a:endParaRPr lang="zh-CN" altLang="en-US" sz="2000"/>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（2）配置实例</a:t>
            </a:r>
            <a:endParaRPr lang="zh-CN" altLang="en-US"/>
          </a:p>
        </p:txBody>
      </p:sp>
      <p:sp>
        <p:nvSpPr>
          <p:cNvPr id="3" name="内容占位符 2"/>
          <p:cNvSpPr>
            <a:spLocks noGrp="1"/>
          </p:cNvSpPr>
          <p:nvPr>
            <p:ph idx="1"/>
          </p:nvPr>
        </p:nvSpPr>
        <p:spPr/>
        <p:txBody>
          <a:bodyPr/>
          <a:p>
            <a:r>
              <a:rPr lang="zh-CN" altLang="en-US" sz="2000"/>
              <a:t>##永久启用home区域中的ipp-client服务</a:t>
            </a:r>
            <a:endParaRPr lang="zh-CN" altLang="en-US" sz="2000"/>
          </a:p>
          <a:p>
            <a:r>
              <a:rPr lang="zh-CN" altLang="en-US" sz="2000"/>
              <a:t># firewall-cmd --permanent --zone=home --add-service=ipp-client</a:t>
            </a:r>
            <a:endParaRPr lang="zh-CN" altLang="en-US" sz="2000"/>
          </a:p>
          <a:p>
            <a:r>
              <a:rPr lang="zh-CN" altLang="en-US" sz="2000"/>
              <a:t>##给public设置source，来自192.168.10.0/24网段的都走public区</a:t>
            </a:r>
            <a:endParaRPr lang="zh-CN" altLang="en-US" sz="2000"/>
          </a:p>
          <a:p>
            <a:r>
              <a:rPr lang="zh-CN" altLang="en-US" sz="2000"/>
              <a:t># firewall-cmd -zone=public -add-source=192.168.10.0/24 </a:t>
            </a:r>
            <a:endParaRPr lang="zh-CN" altLang="en-US" sz="2000"/>
          </a:p>
          <a:p>
            <a:r>
              <a:rPr lang="zh-CN" altLang="en-US" sz="2000"/>
              <a:t>##允许8080与8081端口流量通过public区域，立即生效且永久生效</a:t>
            </a:r>
            <a:endParaRPr lang="zh-CN" altLang="en-US" sz="2000"/>
          </a:p>
          <a:p>
            <a:r>
              <a:rPr lang="zh-CN" altLang="en-US" sz="2000"/>
              <a:t># firewall-cmd --permanent --zone=public --add-port=8080-8081/tcp; firewall-cmd --reload</a:t>
            </a:r>
            <a:endParaRPr lang="zh-CN" altLang="en-US" sz="2000"/>
          </a:p>
          <a:p>
            <a:r>
              <a:rPr lang="zh-CN" altLang="en-US" sz="2000"/>
              <a:t>##查看端口流量通过public区域中要求加入的端口操作是否成功</a:t>
            </a:r>
            <a:endParaRPr lang="zh-CN" altLang="en-US" sz="2000"/>
          </a:p>
          <a:p>
            <a:r>
              <a:rPr lang="zh-CN" altLang="en-US" sz="2000"/>
              <a:t># firewall-cmd --permanent --zone=public --list-ports 8080-8081/tcp</a:t>
            </a:r>
            <a:endParaRPr lang="zh-CN"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选项和参数</a:t>
            </a:r>
            <a:endParaRPr lang="zh-CN" altLang="en-US" dirty="0"/>
          </a:p>
        </p:txBody>
      </p:sp>
      <p:sp>
        <p:nvSpPr>
          <p:cNvPr id="3" name="内容占位符 2"/>
          <p:cNvSpPr>
            <a:spLocks noGrp="1"/>
          </p:cNvSpPr>
          <p:nvPr>
            <p:ph idx="1"/>
          </p:nvPr>
        </p:nvSpPr>
        <p:spPr/>
        <p:txBody>
          <a:bodyPr/>
          <a:lstStyle/>
          <a:p>
            <a:r>
              <a:rPr lang="zh-CN" altLang="zh-CN" sz="2800" dirty="0"/>
              <a:t>参数是命令操作的对象，而选项用于影响命令对对象的操作行为</a:t>
            </a:r>
            <a:r>
              <a:rPr lang="zh-CN" altLang="zh-CN" sz="2800" dirty="0" smtClean="0"/>
              <a:t>。</a:t>
            </a:r>
            <a:endParaRPr lang="en-US" altLang="zh-CN" sz="2800" dirty="0" smtClean="0"/>
          </a:p>
          <a:p>
            <a:r>
              <a:rPr lang="zh-CN" altLang="zh-CN" sz="2800" dirty="0" smtClean="0"/>
              <a:t>选项</a:t>
            </a:r>
            <a:r>
              <a:rPr lang="zh-CN" altLang="zh-CN" sz="2800" dirty="0"/>
              <a:t>是由“-”引导的字符或字符串，</a:t>
            </a:r>
            <a:r>
              <a:rPr lang="zh-CN" altLang="zh-CN" sz="2800" dirty="0" smtClean="0"/>
              <a:t>用</a:t>
            </a:r>
            <a:r>
              <a:rPr lang="zh-CN" altLang="en-US" sz="2800" dirty="0" smtClean="0"/>
              <a:t>于</a:t>
            </a:r>
            <a:r>
              <a:rPr lang="zh-CN" altLang="zh-CN" sz="2800" dirty="0" smtClean="0"/>
              <a:t>区</a:t>
            </a:r>
            <a:r>
              <a:rPr lang="zh-CN" altLang="en-US" sz="2800" dirty="0" smtClean="0"/>
              <a:t>分</a:t>
            </a:r>
            <a:r>
              <a:rPr lang="zh-CN" altLang="zh-CN" sz="2800" dirty="0" smtClean="0"/>
              <a:t>选项</a:t>
            </a:r>
            <a:r>
              <a:rPr lang="zh-CN" altLang="zh-CN" sz="2800" dirty="0"/>
              <a:t>和参数</a:t>
            </a:r>
            <a:r>
              <a:rPr lang="zh-CN" altLang="zh-CN" sz="2800" dirty="0" smtClean="0"/>
              <a:t>。</a:t>
            </a:r>
            <a:endParaRPr lang="en-US" altLang="zh-CN" sz="2800" dirty="0" smtClean="0"/>
          </a:p>
          <a:p>
            <a:r>
              <a:rPr lang="en-US" altLang="zh-CN" sz="2800" dirty="0" smtClean="0"/>
              <a:t>Linux</a:t>
            </a:r>
            <a:r>
              <a:rPr lang="zh-CN" altLang="zh-CN" sz="2800" dirty="0" smtClean="0"/>
              <a:t>有</a:t>
            </a:r>
            <a:r>
              <a:rPr lang="zh-CN" altLang="zh-CN" sz="2800" dirty="0"/>
              <a:t>两种形式选项：</a:t>
            </a:r>
            <a:endParaRPr lang="en-US" altLang="zh-CN" sz="2800" dirty="0" smtClean="0"/>
          </a:p>
          <a:p>
            <a:pPr lvl="1"/>
            <a:r>
              <a:rPr lang="zh-CN" altLang="zh-CN" sz="2400" dirty="0" smtClean="0"/>
              <a:t>传统</a:t>
            </a:r>
            <a:r>
              <a:rPr lang="en-US" altLang="zh-CN" sz="2400" dirty="0"/>
              <a:t>UNIX</a:t>
            </a:r>
            <a:r>
              <a:rPr lang="zh-CN" altLang="zh-CN" sz="2400" dirty="0"/>
              <a:t>风格的</a:t>
            </a:r>
            <a:r>
              <a:rPr lang="zh-CN" altLang="zh-CN" sz="2400" dirty="0" smtClean="0"/>
              <a:t>选项</a:t>
            </a:r>
            <a:r>
              <a:rPr lang="zh-CN" altLang="en-US" sz="2400" dirty="0" smtClean="0"/>
              <a:t>：</a:t>
            </a:r>
            <a:r>
              <a:rPr lang="zh-CN" altLang="zh-CN" sz="2400" dirty="0" smtClean="0"/>
              <a:t>以</a:t>
            </a:r>
            <a:r>
              <a:rPr lang="zh-CN" altLang="zh-CN" sz="2400" dirty="0"/>
              <a:t>“</a:t>
            </a:r>
            <a:r>
              <a:rPr lang="en-US" altLang="zh-CN" sz="2400" dirty="0"/>
              <a:t>-</a:t>
            </a:r>
            <a:r>
              <a:rPr lang="zh-CN" altLang="zh-CN" sz="2400" dirty="0"/>
              <a:t>”开始，紧跟一个字符</a:t>
            </a:r>
            <a:r>
              <a:rPr lang="zh-CN" altLang="zh-CN" sz="2400" dirty="0" smtClean="0"/>
              <a:t>；</a:t>
            </a:r>
            <a:endParaRPr lang="en-US" altLang="zh-CN" sz="2400" dirty="0" smtClean="0"/>
          </a:p>
          <a:p>
            <a:pPr lvl="1"/>
            <a:r>
              <a:rPr lang="en-US" altLang="zh-CN" sz="2400" dirty="0" smtClean="0"/>
              <a:t>GNU</a:t>
            </a:r>
            <a:r>
              <a:rPr lang="zh-CN" altLang="zh-CN" sz="2400" dirty="0"/>
              <a:t>风格的</a:t>
            </a:r>
            <a:r>
              <a:rPr lang="zh-CN" altLang="zh-CN" sz="2400" dirty="0" smtClean="0"/>
              <a:t>选项</a:t>
            </a:r>
            <a:r>
              <a:rPr lang="zh-CN" altLang="en-US" sz="2400" dirty="0" smtClean="0"/>
              <a:t>：</a:t>
            </a:r>
            <a:r>
              <a:rPr lang="zh-CN" altLang="zh-CN" sz="2400" dirty="0" smtClean="0"/>
              <a:t>以</a:t>
            </a:r>
            <a:r>
              <a:rPr lang="zh-CN" altLang="zh-CN" sz="2400" dirty="0"/>
              <a:t>“</a:t>
            </a:r>
            <a:r>
              <a:rPr lang="en-US" altLang="zh-CN" sz="2400" dirty="0"/>
              <a:t>--</a:t>
            </a:r>
            <a:r>
              <a:rPr lang="zh-CN" altLang="zh-CN" sz="2400" dirty="0"/>
              <a:t>”开始，紧跟着完整的英文单词或由“</a:t>
            </a:r>
            <a:r>
              <a:rPr lang="en-US" altLang="zh-CN" sz="2400" dirty="0"/>
              <a:t>-</a:t>
            </a:r>
            <a:r>
              <a:rPr lang="zh-CN" altLang="zh-CN" sz="2400" dirty="0"/>
              <a:t>”连接的单词组合</a:t>
            </a:r>
            <a:r>
              <a:rPr lang="zh-CN" altLang="zh-CN"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4）图形界面</a:t>
            </a:r>
            <a:endParaRPr lang="zh-CN" altLang="en-US"/>
          </a:p>
        </p:txBody>
      </p:sp>
      <p:sp>
        <p:nvSpPr>
          <p:cNvPr id="3" name="内容占位符 2"/>
          <p:cNvSpPr>
            <a:spLocks noGrp="1"/>
          </p:cNvSpPr>
          <p:nvPr>
            <p:ph idx="1"/>
          </p:nvPr>
        </p:nvSpPr>
        <p:spPr/>
        <p:txBody>
          <a:bodyPr/>
          <a:p>
            <a:r>
              <a:rPr lang="zh-CN" altLang="en-US" sz="2400"/>
              <a:t>firewalld图形界面配置工具是firewall-config，使用前需要安装它，方法是：</a:t>
            </a:r>
            <a:endParaRPr lang="zh-CN" altLang="en-US" sz="2400"/>
          </a:p>
          <a:p>
            <a:pPr lvl="1"/>
            <a:r>
              <a:rPr lang="zh-CN" altLang="en-US" sz="2100">
                <a:sym typeface="+mn-ea"/>
              </a:rPr>
              <a:t># </a:t>
            </a:r>
            <a:r>
              <a:rPr lang="en-US" altLang="zh-CN" sz="2100">
                <a:sym typeface="+mn-ea"/>
              </a:rPr>
              <a:t>dnf install </a:t>
            </a:r>
            <a:r>
              <a:rPr lang="zh-CN" altLang="en-US" sz="2100">
                <a:sym typeface="+mn-ea"/>
              </a:rPr>
              <a:t>firewall-config </a:t>
            </a:r>
            <a:r>
              <a:rPr lang="en-US" altLang="zh-CN" sz="2100">
                <a:sym typeface="+mn-ea"/>
              </a:rPr>
              <a:t>	</a:t>
            </a:r>
            <a:r>
              <a:rPr lang="en-US" altLang="zh-CN" sz="2100">
                <a:sym typeface="+mn-ea"/>
              </a:rPr>
              <a:t>#</a:t>
            </a:r>
            <a:r>
              <a:rPr lang="zh-CN" altLang="en-US" sz="2100">
                <a:sym typeface="+mn-ea"/>
              </a:rPr>
              <a:t>红帽  或</a:t>
            </a:r>
            <a:endParaRPr lang="zh-CN" altLang="en-US" sz="2100">
              <a:sym typeface="+mn-ea"/>
            </a:endParaRPr>
          </a:p>
          <a:p>
            <a:pPr lvl="1"/>
            <a:r>
              <a:rPr lang="zh-CN" altLang="en-US" sz="2100">
                <a:sym typeface="+mn-ea"/>
              </a:rPr>
              <a:t># </a:t>
            </a:r>
            <a:r>
              <a:rPr lang="en-US" altLang="zh-CN" sz="2100">
                <a:sym typeface="+mn-ea"/>
              </a:rPr>
              <a:t>apt install </a:t>
            </a:r>
            <a:r>
              <a:rPr lang="zh-CN" altLang="en-US" sz="2100">
                <a:sym typeface="+mn-ea"/>
              </a:rPr>
              <a:t>firewall-config </a:t>
            </a:r>
            <a:r>
              <a:rPr lang="en-US" altLang="zh-CN" sz="2100">
                <a:sym typeface="+mn-ea"/>
              </a:rPr>
              <a:t>	</a:t>
            </a:r>
            <a:r>
              <a:rPr lang="en-US" altLang="zh-CN" sz="2100">
                <a:sym typeface="+mn-ea"/>
              </a:rPr>
              <a:t>#ubuntu</a:t>
            </a:r>
            <a:endParaRPr lang="zh-CN" altLang="en-US" sz="2100">
              <a:sym typeface="+mn-ea"/>
            </a:endParaRPr>
          </a:p>
          <a:p>
            <a:r>
              <a:rPr lang="zh-CN" altLang="en-US" sz="2400"/>
              <a:t>可从启动菜单或</a:t>
            </a:r>
            <a:r>
              <a:rPr lang="en-US" altLang="zh-CN" sz="2400"/>
              <a:t>CLI</a:t>
            </a:r>
            <a:r>
              <a:rPr lang="zh-CN" altLang="en-US" sz="2400"/>
              <a:t>启动它，从CLI界面可执行命令：</a:t>
            </a:r>
            <a:endParaRPr lang="zh-CN" altLang="en-US" sz="2400"/>
          </a:p>
          <a:p>
            <a:pPr lvl="1" algn="l"/>
            <a:r>
              <a:rPr lang="zh-CN" altLang="en-US" sz="2100">
                <a:cs typeface="+mn-ea"/>
              </a:rPr>
              <a:t># firewall-config</a:t>
            </a:r>
            <a:endParaRPr lang="zh-CN" altLang="en-US" sz="2100">
              <a:cs typeface="+mn-ea"/>
            </a:endParaRPr>
          </a:p>
          <a:p>
            <a:r>
              <a:rPr lang="zh-CN" altLang="en-US" sz="2100"/>
              <a:t>启动之后，可根据图形界面提示进行设置。</a:t>
            </a:r>
            <a:endParaRPr lang="zh-CN" altLang="en-US" sz="2100"/>
          </a:p>
          <a:p>
            <a:pPr marL="457200" lvl="1" indent="0">
              <a:buNone/>
            </a:pPr>
            <a:endParaRPr lang="zh-CN" altLang="en-US" sz="2100"/>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2．ufw</a:t>
            </a:r>
            <a:endParaRPr lang="zh-CN" altLang="en-US"/>
          </a:p>
        </p:txBody>
      </p:sp>
      <p:sp>
        <p:nvSpPr>
          <p:cNvPr id="3" name="内容占位符 2"/>
          <p:cNvSpPr>
            <a:spLocks noGrp="1"/>
          </p:cNvSpPr>
          <p:nvPr>
            <p:ph idx="1"/>
          </p:nvPr>
        </p:nvSpPr>
        <p:spPr/>
        <p:txBody>
          <a:bodyPr/>
          <a:p>
            <a:r>
              <a:rPr lang="zh-CN" altLang="en-US" sz="2000"/>
              <a:t>1）ufw软件包安装与启动管理</a:t>
            </a:r>
            <a:endParaRPr lang="zh-CN" altLang="en-US" sz="2000"/>
          </a:p>
          <a:p>
            <a:r>
              <a:rPr lang="zh-CN" altLang="en-US" sz="2000"/>
              <a:t>若安装ufw，可用以下命令：</a:t>
            </a:r>
            <a:endParaRPr lang="zh-CN" altLang="en-US" sz="2000"/>
          </a:p>
          <a:p>
            <a:pPr lvl="1"/>
            <a:r>
              <a:rPr lang="zh-CN" altLang="en-US" sz="1750"/>
              <a:t># dnf -y install ufw 			# 红帽</a:t>
            </a:r>
            <a:endParaRPr lang="zh-CN" altLang="en-US" sz="1750"/>
          </a:p>
          <a:p>
            <a:pPr lvl="1"/>
            <a:r>
              <a:rPr lang="zh-CN" altLang="en-US" sz="1750"/>
              <a:t># apt -y install ufw 			# Ubuntu</a:t>
            </a:r>
            <a:endParaRPr lang="zh-CN" altLang="en-US" sz="1750"/>
          </a:p>
          <a:p>
            <a:r>
              <a:rPr lang="zh-CN" altLang="en-US" sz="2000"/>
              <a:t>ufw防火墙为ufw.service，管理方法如下：</a:t>
            </a:r>
            <a:endParaRPr lang="zh-CN" altLang="en-US" sz="2000"/>
          </a:p>
          <a:p>
            <a:pPr lvl="1"/>
            <a:r>
              <a:rPr lang="zh-CN" altLang="en-US" sz="1750"/>
              <a:t># systemctl enable/disable/status ufw.service #启用/禁用/查询状态</a:t>
            </a:r>
            <a:endParaRPr lang="zh-CN" altLang="en-US" sz="1750"/>
          </a:p>
          <a:p>
            <a:pPr lvl="1"/>
            <a:r>
              <a:rPr lang="zh-CN" altLang="en-US" sz="1750"/>
              <a:t># systemctl start/stop/restart/reload ufw.service #启动/关闭/重启/重载配置</a:t>
            </a:r>
            <a:endParaRPr lang="zh-CN" altLang="en-US" sz="1750"/>
          </a:p>
          <a:p>
            <a:r>
              <a:rPr lang="zh-CN" altLang="en-US" sz="2000"/>
              <a:t>与firewalld不同的是，ufw服务启用了也启动了，但未必就工作了。ufw采用了两组控制，启动ufw后，能否真正工作，还取决于ufw本身。</a:t>
            </a:r>
            <a:endParaRPr lang="zh-CN" altLang="en-US" sz="2000"/>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2）ufw防火墙管理工具</a:t>
            </a:r>
            <a:endParaRPr lang="zh-CN" altLang="en-US"/>
          </a:p>
        </p:txBody>
      </p:sp>
      <p:sp>
        <p:nvSpPr>
          <p:cNvPr id="3" name="内容占位符 2"/>
          <p:cNvSpPr>
            <a:spLocks noGrp="1"/>
          </p:cNvSpPr>
          <p:nvPr>
            <p:ph idx="1"/>
          </p:nvPr>
        </p:nvSpPr>
        <p:spPr/>
        <p:txBody>
          <a:bodyPr/>
          <a:p>
            <a:r>
              <a:rPr lang="zh-CN" altLang="en-US" sz="2000"/>
              <a:t>ufw防火墙管理工具是ufw命令。ufw的常用方法如下：</a:t>
            </a:r>
            <a:endParaRPr lang="zh-CN" altLang="en-US" sz="2000"/>
          </a:p>
          <a:p>
            <a:r>
              <a:rPr lang="zh-CN" altLang="en-US" sz="2000"/>
              <a:t>ufw [options] enable|disable|reload 	#启用|停用|重新加载</a:t>
            </a:r>
            <a:endParaRPr lang="zh-CN" altLang="en-US" sz="2000"/>
          </a:p>
          <a:p>
            <a:r>
              <a:rPr lang="zh-CN" altLang="en-US" sz="2000"/>
              <a:t>ufw [options] allow|deny|reject [incoming|outgoing|routed]#允许|拒绝|拒绝并提示[进|出|路由]</a:t>
            </a:r>
            <a:endParaRPr lang="zh-CN" altLang="en-US" sz="2000"/>
          </a:p>
          <a:p>
            <a:r>
              <a:rPr lang="zh-CN" altLang="en-US" sz="2000"/>
              <a:t>ufw [options] logging on|off|LEVEL  	#打开|关闭|设置日志级别</a:t>
            </a:r>
            <a:endParaRPr lang="zh-CN" altLang="en-US" sz="2000"/>
          </a:p>
          <a:p>
            <a:r>
              <a:rPr lang="zh-CN" altLang="en-US" sz="2000"/>
              <a:t>ufw [options] reset  			#重置</a:t>
            </a:r>
            <a:endParaRPr lang="zh-CN" altLang="en-US" sz="2000"/>
          </a:p>
          <a:p>
            <a:r>
              <a:rPr lang="zh-CN" altLang="en-US" sz="2000"/>
              <a:t>ufw [options] status [verbose|numbered] #显示状态，及规则</a:t>
            </a:r>
            <a:endParaRPr lang="zh-CN" altLang="en-US" sz="2000"/>
          </a:p>
          <a:p>
            <a:r>
              <a:rPr lang="zh-CN" altLang="en-US" sz="2000"/>
              <a:t>ufw [options] show REPORT  	#报告状态</a:t>
            </a:r>
            <a:endParaRPr lang="zh-CN" altLang="en-US" sz="2000"/>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ufw使用示例</a:t>
            </a:r>
            <a:endParaRPr lang="zh-CN" altLang="en-US"/>
          </a:p>
        </p:txBody>
      </p:sp>
      <p:sp>
        <p:nvSpPr>
          <p:cNvPr id="3" name="内容占位符 2"/>
          <p:cNvSpPr>
            <a:spLocks noGrp="1"/>
          </p:cNvSpPr>
          <p:nvPr>
            <p:ph idx="1"/>
          </p:nvPr>
        </p:nvSpPr>
        <p:spPr/>
        <p:txBody>
          <a:bodyPr/>
          <a:p>
            <a:r>
              <a:rPr lang="zh-CN" altLang="en-US" sz="2000"/>
              <a:t># ufw status 		#检查ufw状态</a:t>
            </a:r>
            <a:endParaRPr lang="zh-CN" altLang="en-US" sz="2000"/>
          </a:p>
          <a:p>
            <a:r>
              <a:rPr lang="zh-CN" altLang="en-US" sz="2000"/>
              <a:t># ufw allow ftp 		#允许ftp服务</a:t>
            </a:r>
            <a:endParaRPr lang="zh-CN" altLang="en-US" sz="2000"/>
          </a:p>
          <a:p>
            <a:r>
              <a:rPr lang="zh-CN" altLang="en-US" sz="2000"/>
              <a:t># ufw app list		#查询应用列表</a:t>
            </a:r>
            <a:endParaRPr lang="zh-CN" altLang="en-US" sz="2000"/>
          </a:p>
          <a:p>
            <a:r>
              <a:rPr lang="zh-CN" altLang="en-US" sz="2000"/>
              <a:t>##允许来自192.168.0.0-192.168.255.255的数据通过ens33进入</a:t>
            </a:r>
            <a:endParaRPr lang="zh-CN" altLang="en-US" sz="2000"/>
          </a:p>
          <a:p>
            <a:r>
              <a:rPr lang="zh-CN" altLang="en-US" sz="2000"/>
              <a:t># ufw allow in on ens33 from 192.168.0.0/16</a:t>
            </a:r>
            <a:endParaRPr lang="zh-CN" altLang="en-US" sz="2000"/>
          </a:p>
          <a:p>
            <a:r>
              <a:rPr lang="zh-CN" altLang="en-US" sz="2000"/>
              <a:t>##允许指向10.0.0.0-10.255.255.255的数据通过ens37从本机发出</a:t>
            </a:r>
            <a:endParaRPr lang="zh-CN" altLang="en-US" sz="2000"/>
          </a:p>
          <a:p>
            <a:r>
              <a:rPr lang="zh-CN" altLang="en-US" sz="2000"/>
              <a:t># ufw allow out on ens37 to 10.0.0.0/8 </a:t>
            </a:r>
            <a:endParaRPr lang="zh-CN" altLang="en-US" sz="2000"/>
          </a:p>
          <a:p>
            <a:r>
              <a:rPr lang="zh-CN" altLang="en-US" sz="2000"/>
              <a:t>##拒绝指向任意地址使用80端口tcp协议的数据进入本机</a:t>
            </a:r>
            <a:endParaRPr lang="zh-CN" altLang="en-US" sz="2000"/>
          </a:p>
          <a:p>
            <a:r>
              <a:rPr lang="zh-CN" altLang="en-US" sz="2000"/>
              <a:t># ufw deny proto tcp to any port 80</a:t>
            </a:r>
            <a:endParaRPr lang="zh-CN" altLang="en-US" sz="2000"/>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3．防火墙管理实例</a:t>
            </a:r>
            <a:endParaRPr lang="zh-CN" altLang="en-US"/>
          </a:p>
        </p:txBody>
      </p:sp>
      <p:sp>
        <p:nvSpPr>
          <p:cNvPr id="3" name="内容占位符 2"/>
          <p:cNvSpPr>
            <a:spLocks noGrp="1"/>
          </p:cNvSpPr>
          <p:nvPr>
            <p:ph idx="1"/>
          </p:nvPr>
        </p:nvSpPr>
        <p:spPr/>
        <p:txBody>
          <a:bodyPr/>
          <a:p>
            <a:r>
              <a:rPr lang="zh-CN" altLang="en-US" sz="2000"/>
              <a:t>这里以vsftpd服务说明防火墙的设置。</a:t>
            </a:r>
            <a:endParaRPr lang="zh-CN" altLang="en-US" sz="2000"/>
          </a:p>
          <a:p>
            <a:r>
              <a:rPr lang="zh-CN" altLang="en-US" sz="2000"/>
              <a:t>（1）检查防火墙规则设置</a:t>
            </a:r>
            <a:endParaRPr lang="zh-CN" altLang="en-US" sz="2000"/>
          </a:p>
          <a:p>
            <a:pPr lvl="1"/>
            <a:r>
              <a:rPr lang="zh-CN" altLang="en-US" sz="1750"/>
              <a:t># firewall-cmd --list-service 		# firewalld防火墙</a:t>
            </a:r>
            <a:endParaRPr lang="zh-CN" altLang="en-US" sz="1750"/>
          </a:p>
          <a:p>
            <a:pPr lvl="1"/>
            <a:r>
              <a:rPr lang="zh-CN" altLang="en-US" sz="1750"/>
              <a:t># ufw status 			# ufw防火墙</a:t>
            </a:r>
            <a:endParaRPr lang="zh-CN" altLang="en-US" sz="1750"/>
          </a:p>
          <a:p>
            <a:r>
              <a:rPr lang="zh-CN" altLang="en-US" sz="2000"/>
              <a:t>若输出的内容较多（对ufw而言），可以使用grep进行过滤，比如：</a:t>
            </a:r>
            <a:endParaRPr lang="zh-CN" altLang="en-US" sz="2000"/>
          </a:p>
          <a:p>
            <a:pPr lvl="1"/>
            <a:r>
              <a:rPr lang="zh-CN" altLang="en-US" sz="1750"/>
              <a:t># firewall-cmd --list-service | grep -E '(ftp)|(21)'	 # firewalld防火墙</a:t>
            </a:r>
            <a:endParaRPr lang="zh-CN" altLang="en-US" sz="1750"/>
          </a:p>
          <a:p>
            <a:pPr lvl="1"/>
            <a:r>
              <a:rPr lang="zh-CN" altLang="en-US" sz="1750"/>
              <a:t># ufw status  | grep -E '(ftp)|(21)' 	# ufw防火墙</a:t>
            </a:r>
            <a:endParaRPr lang="zh-CN" altLang="en-US" sz="1750"/>
          </a:p>
          <a:p>
            <a:r>
              <a:rPr lang="zh-CN" altLang="en-US" sz="2000"/>
              <a:t>若其输出中没有允许ftp通过的规则，则需要添加允许ftp通过的规则。 </a:t>
            </a:r>
            <a:endParaRPr lang="zh-CN" altLang="en-US" sz="2000"/>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3．防火墙管理实例</a:t>
            </a:r>
            <a:endParaRPr lang="zh-CN" altLang="en-US"/>
          </a:p>
        </p:txBody>
      </p:sp>
      <p:sp>
        <p:nvSpPr>
          <p:cNvPr id="3" name="内容占位符 2"/>
          <p:cNvSpPr>
            <a:spLocks noGrp="1"/>
          </p:cNvSpPr>
          <p:nvPr>
            <p:ph idx="1"/>
          </p:nvPr>
        </p:nvSpPr>
        <p:spPr/>
        <p:txBody>
          <a:bodyPr/>
          <a:p>
            <a:r>
              <a:rPr lang="zh-CN" altLang="en-US" sz="2000"/>
              <a:t>（2）添加允许ftp通过的规则</a:t>
            </a:r>
            <a:endParaRPr lang="zh-CN" altLang="en-US" sz="2000"/>
          </a:p>
          <a:p>
            <a:pPr lvl="1"/>
            <a:r>
              <a:rPr lang="zh-CN" altLang="en-US" sz="1750"/>
              <a:t># firewall-cmd --add-service ftp 	# firewalld防火墙</a:t>
            </a:r>
            <a:endParaRPr lang="zh-CN" altLang="en-US" sz="1750"/>
          </a:p>
          <a:p>
            <a:pPr lvl="1"/>
            <a:r>
              <a:rPr lang="zh-CN" altLang="en-US" sz="1750"/>
              <a:t># ufw allow ftp 			# ufw防火墙</a:t>
            </a:r>
            <a:endParaRPr lang="zh-CN" altLang="en-US" sz="1750"/>
          </a:p>
          <a:p>
            <a:r>
              <a:rPr lang="zh-CN" altLang="en-US" sz="2000"/>
              <a:t>添加后，再次检查：</a:t>
            </a:r>
            <a:endParaRPr lang="zh-CN" altLang="en-US" sz="2000"/>
          </a:p>
          <a:p>
            <a:pPr lvl="1"/>
            <a:r>
              <a:rPr lang="zh-CN" altLang="en-US" sz="1750"/>
              <a:t># firewall-cmd --list-service | grep -E '(ftp)|(21)'  # firewalld防火墙</a:t>
            </a:r>
            <a:endParaRPr lang="zh-CN" altLang="en-US" sz="1750"/>
          </a:p>
          <a:p>
            <a:pPr lvl="1"/>
            <a:r>
              <a:rPr lang="zh-CN" altLang="en-US" sz="1750"/>
              <a:t># ufw status  | grep -E '(ftp)|(21)' 	# ufw防火墙</a:t>
            </a:r>
            <a:endParaRPr lang="zh-CN" altLang="en-US" sz="1750"/>
          </a:p>
          <a:p>
            <a:r>
              <a:rPr lang="zh-CN" altLang="en-US" sz="2000"/>
              <a:t>若有输出，就说明，防火墙的规则中已经允许ftp通过了，vsftpd可以对外提供服务。</a:t>
            </a:r>
            <a:endParaRPr lang="zh-CN" altLang="en-US" sz="2000"/>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3.3.10  selinux基本管理操作</a:t>
            </a:r>
            <a:endParaRPr lang="zh-CN" altLang="en-US"/>
          </a:p>
        </p:txBody>
      </p:sp>
      <p:sp>
        <p:nvSpPr>
          <p:cNvPr id="3" name="内容占位符 2"/>
          <p:cNvSpPr>
            <a:spLocks noGrp="1"/>
          </p:cNvSpPr>
          <p:nvPr>
            <p:ph idx="1"/>
          </p:nvPr>
        </p:nvSpPr>
        <p:spPr/>
        <p:txBody>
          <a:bodyPr/>
          <a:p>
            <a:r>
              <a:rPr lang="zh-CN" altLang="en-US" sz="2800"/>
              <a:t>SELinux（Security-Enhanced Linux）是美国国家安全局（NAS）对于强制访问控制的实现，在这种访问控制体系的限制下，进程只能访问那些在其任务中所需要的文件。</a:t>
            </a:r>
            <a:endParaRPr lang="zh-CN" altLang="en-US" sz="2800"/>
          </a:p>
          <a:p>
            <a:r>
              <a:rPr lang="zh-CN" altLang="en-US" sz="2800"/>
              <a:t>SELinux提供了一个可定制的安全策略，还提供很多用户层的库和工具，为系统的安全提供了保障。</a:t>
            </a:r>
            <a:endParaRPr lang="zh-CN" altLang="en-US" sz="2800"/>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1．SELinux中的策略</a:t>
            </a:r>
            <a:endParaRPr lang="zh-CN" altLang="en-US"/>
          </a:p>
        </p:txBody>
      </p:sp>
      <p:sp>
        <p:nvSpPr>
          <p:cNvPr id="3" name="内容占位符 2"/>
          <p:cNvSpPr>
            <a:spLocks noGrp="1"/>
          </p:cNvSpPr>
          <p:nvPr>
            <p:ph idx="1"/>
          </p:nvPr>
        </p:nvSpPr>
        <p:spPr/>
        <p:txBody>
          <a:bodyPr/>
          <a:p>
            <a:r>
              <a:rPr lang="zh-CN" altLang="en-US" sz="2400"/>
              <a:t>SELinux目前有三个安全策略：targeted，strict和mls。</a:t>
            </a:r>
            <a:endParaRPr lang="zh-CN" altLang="en-US" sz="2400"/>
          </a:p>
          <a:p>
            <a:pPr lvl="1"/>
            <a:r>
              <a:rPr lang="zh-CN" altLang="en-US" sz="2100"/>
              <a:t>（1）targeted：用来只保护选定的网络服务进程，此为SELinux的默认设置。</a:t>
            </a:r>
            <a:endParaRPr lang="zh-CN" altLang="en-US" sz="2100"/>
          </a:p>
          <a:p>
            <a:pPr lvl="1"/>
            <a:r>
              <a:rPr lang="zh-CN" altLang="en-US" sz="2100"/>
              <a:t>（2）strict：用来保护整个系统。</a:t>
            </a:r>
            <a:endParaRPr lang="zh-CN" altLang="en-US" sz="2100"/>
          </a:p>
          <a:p>
            <a:pPr lvl="1"/>
            <a:r>
              <a:rPr lang="zh-CN" altLang="en-US" sz="2100"/>
              <a:t>（3）mls：用来提供符合MLS（Multi-Level Security）机制的安全性。</a:t>
            </a:r>
            <a:endParaRPr lang="zh-CN" altLang="en-US" sz="2100"/>
          </a:p>
          <a:p>
            <a:r>
              <a:rPr lang="zh-CN" altLang="en-US" sz="2400"/>
              <a:t>目前，SELINUXTYPE只能取targeted或mls。若要使用mls还需要扩充安装selinux-policy-mls及相关软件包。</a:t>
            </a:r>
            <a:endParaRPr lang="zh-CN" altLang="en-US" sz="2400"/>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SELinux的工作方式或状态</a:t>
            </a:r>
            <a:endParaRPr lang="zh-CN" altLang="en-US"/>
          </a:p>
        </p:txBody>
      </p:sp>
      <p:sp>
        <p:nvSpPr>
          <p:cNvPr id="3" name="内容占位符 2"/>
          <p:cNvSpPr>
            <a:spLocks noGrp="1"/>
          </p:cNvSpPr>
          <p:nvPr>
            <p:ph idx="1"/>
          </p:nvPr>
        </p:nvSpPr>
        <p:spPr/>
        <p:txBody>
          <a:bodyPr/>
          <a:p>
            <a:r>
              <a:rPr lang="zh-CN" altLang="en-US" sz="2800">
                <a:sym typeface="+mn-ea"/>
              </a:rPr>
              <a:t>SELinux的工作方式或状态，可以取三个值：</a:t>
            </a:r>
            <a:endParaRPr lang="zh-CN" altLang="en-US" sz="2800"/>
          </a:p>
          <a:p>
            <a:r>
              <a:rPr lang="zh-CN" altLang="en-US" sz="2800">
                <a:sym typeface="+mn-ea"/>
              </a:rPr>
              <a:t>（1）enforcing：打开当前策略，并且实施这个策略。</a:t>
            </a:r>
            <a:endParaRPr lang="zh-CN" altLang="en-US" sz="2800"/>
          </a:p>
          <a:p>
            <a:r>
              <a:rPr lang="zh-CN" altLang="en-US" sz="2800">
                <a:sym typeface="+mn-ea"/>
              </a:rPr>
              <a:t>（2）permissive：打开当前策略，但并不真正实施，只是显示警告信息。</a:t>
            </a:r>
            <a:endParaRPr lang="zh-CN" altLang="en-US" sz="2800"/>
          </a:p>
          <a:p>
            <a:r>
              <a:rPr lang="zh-CN" altLang="en-US" sz="2800">
                <a:sym typeface="+mn-ea"/>
              </a:rPr>
              <a:t>（3）disabled：关闭SELinux。</a:t>
            </a:r>
            <a:endParaRPr lang="zh-CN" altLang="en-US" sz="2800"/>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2．SELinux的策略及改变</a:t>
            </a:r>
            <a:endParaRPr lang="zh-CN" altLang="en-US"/>
          </a:p>
        </p:txBody>
      </p:sp>
      <p:sp>
        <p:nvSpPr>
          <p:cNvPr id="3" name="内容占位符 2"/>
          <p:cNvSpPr>
            <a:spLocks noGrp="1"/>
          </p:cNvSpPr>
          <p:nvPr>
            <p:ph idx="1"/>
          </p:nvPr>
        </p:nvSpPr>
        <p:spPr/>
        <p:txBody>
          <a:bodyPr/>
          <a:p>
            <a:r>
              <a:rPr lang="zh-CN" altLang="en-US" sz="2000"/>
              <a:t>1）SELinux的配置文件</a:t>
            </a:r>
            <a:endParaRPr lang="zh-CN" altLang="en-US" sz="2000"/>
          </a:p>
          <a:p>
            <a:r>
              <a:rPr lang="zh-CN" altLang="en-US" sz="2000"/>
              <a:t>SELinux的配置文件为/etc/selinux/config</a:t>
            </a:r>
            <a:endParaRPr lang="zh-CN" altLang="en-US" sz="2000"/>
          </a:p>
          <a:p>
            <a:r>
              <a:rPr lang="zh-CN" altLang="en-US" sz="1400"/>
              <a:t>   # This file controls the state of SELinux on the system.</a:t>
            </a:r>
            <a:endParaRPr lang="zh-CN" altLang="en-US" sz="1400"/>
          </a:p>
          <a:p>
            <a:r>
              <a:rPr lang="zh-CN" altLang="en-US" sz="1400"/>
              <a:t>   # SELINUX= can take one of these three values:</a:t>
            </a:r>
            <a:endParaRPr lang="zh-CN" altLang="en-US" sz="1400"/>
          </a:p>
          <a:p>
            <a:r>
              <a:rPr lang="zh-CN" altLang="en-US" sz="1400"/>
              <a:t>   #     enforcing - SELinux security policy is enforced.</a:t>
            </a:r>
            <a:endParaRPr lang="zh-CN" altLang="en-US" sz="1400"/>
          </a:p>
          <a:p>
            <a:r>
              <a:rPr lang="zh-CN" altLang="en-US" sz="1400"/>
              <a:t>   #     permissive - SELinux prints warnings instead of enforcing.</a:t>
            </a:r>
            <a:endParaRPr lang="zh-CN" altLang="en-US" sz="1400"/>
          </a:p>
          <a:p>
            <a:r>
              <a:rPr lang="zh-CN" altLang="en-US" sz="1400"/>
              <a:t>   #     disabled - No SELinux policy is loaded.</a:t>
            </a:r>
            <a:endParaRPr lang="zh-CN" altLang="en-US" sz="1400"/>
          </a:p>
          <a:p>
            <a:r>
              <a:rPr lang="zh-CN" altLang="en-US" sz="1400"/>
              <a:t>   SELINUX=enforcing</a:t>
            </a:r>
            <a:endParaRPr lang="zh-CN" altLang="en-US" sz="1400"/>
          </a:p>
          <a:p>
            <a:r>
              <a:rPr lang="zh-CN" altLang="en-US" sz="1400"/>
              <a:t>   # SELINUXTYPE= can take one of these three values:</a:t>
            </a:r>
            <a:endParaRPr lang="zh-CN" altLang="en-US" sz="1400"/>
          </a:p>
          <a:p>
            <a:r>
              <a:rPr lang="zh-CN" altLang="en-US" sz="1400"/>
              <a:t>   #     targeted - Targeted processes are protected,</a:t>
            </a:r>
            <a:endParaRPr lang="zh-CN" altLang="en-US" sz="1400"/>
          </a:p>
          <a:p>
            <a:r>
              <a:rPr lang="zh-CN" altLang="en-US" sz="1400"/>
              <a:t>   #     minimum - Modification of targeted policy. Only selected processes are protected. </a:t>
            </a:r>
            <a:endParaRPr lang="zh-CN" altLang="en-US" sz="1400"/>
          </a:p>
          <a:p>
            <a:r>
              <a:rPr lang="zh-CN" altLang="en-US" sz="1400"/>
              <a:t>   #     mls - Multi Level Security protection.</a:t>
            </a:r>
            <a:endParaRPr lang="zh-CN" altLang="en-US" sz="1400"/>
          </a:p>
          <a:p>
            <a:r>
              <a:rPr lang="zh-CN" altLang="en-US" sz="1400"/>
              <a:t>   SELINUXTYPE=targeted</a:t>
            </a:r>
            <a:endParaRPr lang="zh-CN"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命令行</a:t>
            </a:r>
            <a:r>
              <a:rPr lang="zh-CN" altLang="en-US" dirty="0" smtClean="0"/>
              <a:t>示例</a:t>
            </a:r>
            <a:endParaRPr lang="zh-CN" altLang="en-US" dirty="0"/>
          </a:p>
        </p:txBody>
      </p:sp>
      <p:sp>
        <p:nvSpPr>
          <p:cNvPr id="3" name="内容占位符 2"/>
          <p:cNvSpPr>
            <a:spLocks noGrp="1"/>
          </p:cNvSpPr>
          <p:nvPr>
            <p:ph idx="1"/>
          </p:nvPr>
        </p:nvSpPr>
        <p:spPr/>
        <p:txBody>
          <a:bodyPr/>
          <a:lstStyle/>
          <a:p>
            <a:r>
              <a:rPr altLang="zh-CN" sz="2400" dirty="0"/>
              <a:t>$ date		</a:t>
            </a:r>
            <a:r>
              <a:rPr lang="en-US" sz="2400" dirty="0"/>
              <a:t>	</a:t>
            </a:r>
            <a:r>
              <a:rPr altLang="zh-CN" sz="2400" dirty="0"/>
              <a:t>#以默认方式显示日期和时间</a:t>
            </a:r>
            <a:endParaRPr altLang="zh-CN" sz="2400" dirty="0"/>
          </a:p>
          <a:p>
            <a:r>
              <a:rPr altLang="zh-CN" sz="2400" dirty="0"/>
              <a:t>$ date -u 		</a:t>
            </a:r>
            <a:r>
              <a:rPr lang="en-US" sz="2400" dirty="0"/>
              <a:t>	</a:t>
            </a:r>
            <a:r>
              <a:rPr altLang="zh-CN" sz="2400" dirty="0"/>
              <a:t>#传统UNIX风格选项</a:t>
            </a:r>
            <a:endParaRPr altLang="zh-CN" sz="2400" dirty="0"/>
          </a:p>
          <a:p>
            <a:r>
              <a:rPr altLang="zh-CN" sz="2400" dirty="0"/>
              <a:t>$ date --utc 	</a:t>
            </a:r>
            <a:r>
              <a:rPr lang="en-US" sz="2400" dirty="0"/>
              <a:t>	</a:t>
            </a:r>
            <a:r>
              <a:rPr altLang="zh-CN" sz="2400" dirty="0"/>
              <a:t>#GNU风格选项</a:t>
            </a:r>
            <a:endParaRPr altLang="zh-CN" sz="2400" dirty="0"/>
          </a:p>
          <a:p>
            <a:r>
              <a:rPr altLang="zh-CN" sz="2400" dirty="0"/>
              <a:t>$ ls -l /etc/passwd 	#默认式或-u。传统UNIX风格</a:t>
            </a:r>
            <a:endParaRPr altLang="zh-CN" sz="2400" dirty="0"/>
          </a:p>
          <a:p>
            <a:r>
              <a:rPr altLang="zh-CN" sz="2400" dirty="0"/>
              <a:t>$ ls -l </a:t>
            </a:r>
            <a:r>
              <a:rPr lang="en-US" sz="2400" dirty="0"/>
              <a:t>-</a:t>
            </a:r>
            <a:r>
              <a:rPr altLang="zh-CN" sz="2400" dirty="0"/>
              <a:t>n /etc/passwd 	#传统UNIX风格选项</a:t>
            </a:r>
            <a:endParaRPr altLang="zh-CN" sz="2400" dirty="0"/>
          </a:p>
          <a:p>
            <a:r>
              <a:rPr altLang="zh-CN" sz="2400" dirty="0"/>
              <a:t>$ ls -l --numeric-uid-gid /etc/passwd 	#混合使用</a:t>
            </a:r>
            <a:endParaRPr altLang="zh-CN" sz="2400" dirty="0"/>
          </a:p>
          <a:p>
            <a:r>
              <a:rPr altLang="zh-CN" sz="2400" dirty="0">
                <a:sym typeface="+mn-ea"/>
              </a:rPr>
              <a:t>$ </a:t>
            </a:r>
            <a:r>
              <a:rPr altLang="zh-CN" sz="2400" dirty="0"/>
              <a:t>ls -ln --time-style=iso /etc/passwd 	#同上</a:t>
            </a:r>
            <a:endParaRPr altLang="zh-CN" sz="2400" dirty="0"/>
          </a:p>
        </p:txBody>
      </p:sp>
    </p:spTree>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SELinux的策略及改变</a:t>
            </a:r>
            <a:endParaRPr lang="zh-CN" altLang="en-US"/>
          </a:p>
        </p:txBody>
      </p:sp>
      <p:sp>
        <p:nvSpPr>
          <p:cNvPr id="3" name="内容占位符 2"/>
          <p:cNvSpPr>
            <a:spLocks noGrp="1"/>
          </p:cNvSpPr>
          <p:nvPr>
            <p:ph idx="1"/>
          </p:nvPr>
        </p:nvSpPr>
        <p:spPr/>
        <p:txBody>
          <a:bodyPr/>
          <a:p>
            <a:r>
              <a:rPr lang="zh-CN" altLang="en-US" sz="2400"/>
              <a:t>SELINUXTYPE=targeted </a:t>
            </a:r>
            <a:endParaRPr lang="zh-CN" altLang="en-US" sz="2400"/>
          </a:p>
          <a:p>
            <a:r>
              <a:rPr lang="zh-CN" altLang="en-US" sz="2400"/>
              <a:t>定义了系统启动时所使用的默认策略为targeted。</a:t>
            </a:r>
            <a:endParaRPr lang="zh-CN" altLang="en-US" sz="2400"/>
          </a:p>
          <a:p>
            <a:r>
              <a:rPr lang="zh-CN" altLang="en-US" sz="2400"/>
              <a:t>SELINUX=enforcing</a:t>
            </a:r>
            <a:endParaRPr lang="zh-CN" altLang="en-US" sz="2400"/>
          </a:p>
          <a:p>
            <a:r>
              <a:rPr lang="zh-CN" altLang="en-US" sz="2400"/>
              <a:t>定义了工作方式为enforcing。</a:t>
            </a:r>
            <a:endParaRPr lang="zh-CN" altLang="en-US" sz="2400"/>
          </a:p>
          <a:p>
            <a:r>
              <a:rPr lang="zh-CN" altLang="en-US" sz="2400"/>
              <a:t>可通过以上两个配置，改变</a:t>
            </a:r>
            <a:r>
              <a:rPr lang="zh-CN" altLang="en-US" sz="2400">
                <a:sym typeface="+mn-ea"/>
              </a:rPr>
              <a:t>SELinux的策略。</a:t>
            </a:r>
            <a:endParaRPr lang="zh-CN" altLang="en-US" sz="2400"/>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2）检查SELinux的状态</a:t>
            </a:r>
            <a:endParaRPr lang="zh-CN" altLang="en-US"/>
          </a:p>
        </p:txBody>
      </p:sp>
      <p:sp>
        <p:nvSpPr>
          <p:cNvPr id="3" name="内容占位符 2"/>
          <p:cNvSpPr>
            <a:spLocks noGrp="1"/>
          </p:cNvSpPr>
          <p:nvPr>
            <p:ph idx="1"/>
          </p:nvPr>
        </p:nvSpPr>
        <p:spPr/>
        <p:txBody>
          <a:bodyPr/>
          <a:p>
            <a:r>
              <a:rPr lang="zh-CN" altLang="en-US" sz="2000"/>
              <a:t>可以通过命令sestatus检查SELinux的状态，检查内容包括SELinux是否开启，默认策略，以及采用enforcing或permissive方式，还可以报告/etc/sestatus.conf内文件和进程的安全上下文。</a:t>
            </a:r>
            <a:endParaRPr lang="zh-CN" altLang="en-US" sz="2000"/>
          </a:p>
          <a:p>
            <a:r>
              <a:rPr lang="zh-CN" altLang="en-US" sz="2000"/>
              <a:t>sestatus的用法为：</a:t>
            </a:r>
            <a:endParaRPr lang="zh-CN" altLang="en-US" sz="2000"/>
          </a:p>
          <a:p>
            <a:pPr lvl="1"/>
            <a:r>
              <a:rPr lang="zh-CN" altLang="en-US" sz="2000"/>
              <a:t>sestatus [-b] [-v]</a:t>
            </a:r>
            <a:endParaRPr lang="zh-CN" altLang="en-US" sz="2000"/>
          </a:p>
          <a:p>
            <a:r>
              <a:rPr lang="zh-CN" altLang="en-US" sz="2000"/>
              <a:t>-v用于追加报告/etc/sestatus.conf中文件和进程的安全上下文，如果是符号链接，也将报告所链接目标的情况。-b用于追加报告所有布尔变量的当前值，等价于getsebool -a。</a:t>
            </a:r>
            <a:endParaRPr lang="zh-CN" altLang="en-US" sz="2000"/>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sestatus输出与</a:t>
            </a:r>
            <a:r>
              <a:rPr lang="zh-CN" altLang="en-US">
                <a:sym typeface="+mn-ea"/>
              </a:rPr>
              <a:t>SELinux的状态</a:t>
            </a:r>
            <a:endParaRPr lang="zh-CN" altLang="en-US"/>
          </a:p>
        </p:txBody>
      </p:sp>
      <p:sp>
        <p:nvSpPr>
          <p:cNvPr id="3" name="内容占位符 2"/>
          <p:cNvSpPr>
            <a:spLocks noGrp="1"/>
          </p:cNvSpPr>
          <p:nvPr>
            <p:ph idx="1"/>
          </p:nvPr>
        </p:nvSpPr>
        <p:spPr/>
        <p:txBody>
          <a:bodyPr/>
          <a:p>
            <a:r>
              <a:rPr lang="zh-CN" altLang="en-US" sz="2000"/>
              <a:t>SELinux status:            enabled 	# 当前状态</a:t>
            </a:r>
            <a:endParaRPr lang="zh-CN" altLang="en-US" sz="2000"/>
          </a:p>
          <a:p>
            <a:r>
              <a:rPr lang="zh-CN" altLang="en-US" sz="2000"/>
              <a:t>SELinuxfs mount:        /sys/fs/selinux # SELinux文件系统安装目录</a:t>
            </a:r>
            <a:endParaRPr lang="zh-CN" altLang="en-US" sz="2000"/>
          </a:p>
          <a:p>
            <a:r>
              <a:rPr lang="zh-CN" altLang="en-US" sz="2000"/>
              <a:t>SELinux root directory:  /etc/selinux 	# SELinux根目录</a:t>
            </a:r>
            <a:endParaRPr lang="zh-CN" altLang="en-US" sz="2000"/>
          </a:p>
          <a:p>
            <a:r>
              <a:rPr lang="zh-CN" altLang="en-US" sz="2000"/>
              <a:t>Loaded policy name:     targeted 	# 加载的策略名</a:t>
            </a:r>
            <a:endParaRPr lang="zh-CN" altLang="en-US" sz="2000"/>
          </a:p>
          <a:p>
            <a:r>
              <a:rPr lang="zh-CN" altLang="en-US" sz="2000"/>
              <a:t>Current mode:             enforcing 	# 当前方式</a:t>
            </a:r>
            <a:endParaRPr lang="zh-CN" altLang="en-US" sz="2000"/>
          </a:p>
          <a:p>
            <a:r>
              <a:rPr lang="zh-CN" altLang="en-US" sz="2000"/>
              <a:t>Mode from config file:   enforcing 	# 配置文件默认方式</a:t>
            </a:r>
            <a:endParaRPr lang="zh-CN" altLang="en-US" sz="2000"/>
          </a:p>
          <a:p>
            <a:r>
              <a:rPr lang="zh-CN" altLang="en-US" sz="2000"/>
              <a:t>Policy MLS status:        enabled 	# MLS策略状态</a:t>
            </a:r>
            <a:endParaRPr lang="zh-CN" altLang="en-US" sz="2000"/>
          </a:p>
          <a:p>
            <a:r>
              <a:rPr lang="zh-CN" altLang="en-US" sz="2000"/>
              <a:t>Policy deny_unknown status:    allowed 	# 拒绝不明策略状态</a:t>
            </a:r>
            <a:endParaRPr lang="zh-CN" altLang="en-US" sz="2000"/>
          </a:p>
          <a:p>
            <a:r>
              <a:rPr lang="zh-CN" altLang="en-US" sz="2000"/>
              <a:t>Memory protection checking:    actual (secure) # 内存保护检查</a:t>
            </a:r>
            <a:endParaRPr lang="zh-CN" altLang="en-US" sz="2000"/>
          </a:p>
          <a:p>
            <a:r>
              <a:rPr lang="zh-CN" altLang="en-US" sz="2000"/>
              <a:t>Max kernel policy version:     31 	#当前版本</a:t>
            </a:r>
            <a:endParaRPr lang="zh-CN" altLang="en-US" sz="2000"/>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3）SELinux的策略修改</a:t>
            </a:r>
            <a:endParaRPr lang="zh-CN" altLang="en-US"/>
          </a:p>
        </p:txBody>
      </p:sp>
      <p:sp>
        <p:nvSpPr>
          <p:cNvPr id="3" name="内容占位符 2"/>
          <p:cNvSpPr>
            <a:spLocks noGrp="1"/>
          </p:cNvSpPr>
          <p:nvPr>
            <p:ph idx="1"/>
          </p:nvPr>
        </p:nvSpPr>
        <p:spPr/>
        <p:txBody>
          <a:bodyPr/>
          <a:p>
            <a:r>
              <a:rPr lang="zh-CN" altLang="en-US" sz="2000"/>
              <a:t>（1）查询当前所使用的工作策略（getenforce）</a:t>
            </a:r>
            <a:endParaRPr lang="zh-CN" altLang="en-US" sz="2000"/>
          </a:p>
          <a:p>
            <a:r>
              <a:rPr lang="zh-CN" altLang="en-US" sz="2000"/>
              <a:t>getenforce用于报告SELinux当前工作状态，可处于enforcing、permissive或disabled.</a:t>
            </a:r>
            <a:endParaRPr lang="zh-CN" altLang="en-US" sz="2000"/>
          </a:p>
          <a:p>
            <a:r>
              <a:rPr lang="zh-CN" altLang="en-US" sz="2000"/>
              <a:t>（2）修改SELinux的默认策略</a:t>
            </a:r>
            <a:endParaRPr lang="zh-CN" altLang="en-US" sz="2000"/>
          </a:p>
          <a:p>
            <a:r>
              <a:rPr lang="zh-CN" altLang="en-US" sz="2000"/>
              <a:t>修改/etc/selinux/config的内容，将SELINUXTYPE的值修改为permissive或disabled，然后重启系统，使用新策略。</a:t>
            </a:r>
            <a:endParaRPr lang="zh-CN" altLang="en-US" sz="2000"/>
          </a:p>
          <a:p>
            <a:r>
              <a:rPr lang="zh-CN" altLang="en-US" sz="2000"/>
              <a:t>（3）临时修改策略</a:t>
            </a:r>
            <a:endParaRPr lang="zh-CN" altLang="en-US" sz="2000"/>
          </a:p>
          <a:p>
            <a:r>
              <a:rPr lang="zh-CN" altLang="en-US" sz="2000"/>
              <a:t>可以通过命令setenforce临时修改工作策略，其用法为：</a:t>
            </a:r>
            <a:endParaRPr lang="zh-CN" altLang="en-US" sz="2000"/>
          </a:p>
          <a:p>
            <a:r>
              <a:rPr lang="zh-CN" altLang="en-US" sz="2000"/>
              <a:t>   setenforce [Enforcing|1|Permissive|0]</a:t>
            </a:r>
            <a:endParaRPr lang="zh-CN" altLang="en-US" sz="2000"/>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3．SELinux中的布尔值及改变</a:t>
            </a:r>
            <a:endParaRPr lang="zh-CN" altLang="en-US"/>
          </a:p>
        </p:txBody>
      </p:sp>
      <p:sp>
        <p:nvSpPr>
          <p:cNvPr id="3" name="内容占位符 2"/>
          <p:cNvSpPr>
            <a:spLocks noGrp="1"/>
          </p:cNvSpPr>
          <p:nvPr>
            <p:ph idx="1"/>
          </p:nvPr>
        </p:nvSpPr>
        <p:spPr/>
        <p:txBody>
          <a:bodyPr/>
          <a:p>
            <a:r>
              <a:rPr lang="zh-CN" altLang="en-US" sz="2000"/>
              <a:t>SELinux中有很多布尔型变量，它们的值可以决定是否打开或关闭对某个目标的保护。当一个布尔变量的值为真（true或on或1）时，表示保护，为假（false或off或0）时表示不保护。</a:t>
            </a:r>
            <a:endParaRPr lang="zh-CN" altLang="en-US" sz="2000"/>
          </a:p>
          <a:p>
            <a:r>
              <a:rPr lang="zh-CN" altLang="en-US" sz="2000"/>
              <a:t>SELinux的保护策略为每个布尔变量设定了一个默认值，这个值通常为false。</a:t>
            </a:r>
            <a:endParaRPr lang="zh-CN" altLang="en-US" sz="2000"/>
          </a:p>
          <a:p>
            <a:r>
              <a:rPr lang="zh-CN" altLang="en-US" sz="2000"/>
              <a:t>SELinux的布尔变量及说明，可在安装selinux-policy-doc包后，通过*_selinux类的man手册得到。比如ftpd和httpd的man手册分别为ftpd_selinux和httpd_selinux。阅读ftpd相关布尔变量手册的方法是：</a:t>
            </a:r>
            <a:endParaRPr lang="zh-CN" altLang="en-US" sz="2000"/>
          </a:p>
          <a:p>
            <a:pPr lvl="1"/>
            <a:r>
              <a:rPr lang="zh-CN" altLang="en-US" sz="1750"/>
              <a:t>$ man ftpd_selinux</a:t>
            </a:r>
            <a:endParaRPr lang="zh-CN" altLang="en-US" sz="1750"/>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ym typeface="+mn-ea"/>
              </a:rPr>
              <a:t>1）查看布尔变量及其值（getsebool）</a:t>
            </a:r>
            <a:endParaRPr lang="zh-CN" altLang="en-US" sz="3600"/>
          </a:p>
        </p:txBody>
      </p:sp>
      <p:sp>
        <p:nvSpPr>
          <p:cNvPr id="3" name="内容占位符 2"/>
          <p:cNvSpPr>
            <a:spLocks noGrp="1"/>
          </p:cNvSpPr>
          <p:nvPr>
            <p:ph idx="1"/>
          </p:nvPr>
        </p:nvSpPr>
        <p:spPr/>
        <p:txBody>
          <a:bodyPr/>
          <a:p>
            <a:r>
              <a:rPr lang="zh-CN" altLang="en-US" sz="2000"/>
              <a:t>用于得到所有或指定布尔变量名和值，其用法为：</a:t>
            </a:r>
            <a:endParaRPr lang="zh-CN" altLang="en-US" sz="2000"/>
          </a:p>
          <a:p>
            <a:pPr lvl="1"/>
            <a:r>
              <a:rPr lang="zh-CN" altLang="en-US" sz="1750"/>
              <a:t>getsebool [-a] [boolvar … ]</a:t>
            </a:r>
            <a:endParaRPr lang="zh-CN" altLang="en-US" sz="1750"/>
          </a:p>
          <a:p>
            <a:r>
              <a:rPr lang="zh-CN" altLang="en-US" sz="2000"/>
              <a:t>boolvar用于布尔变量；-a用于显示所有布尔变量及其值。</a:t>
            </a:r>
            <a:endParaRPr lang="zh-CN" altLang="en-US" sz="2000"/>
          </a:p>
          <a:p>
            <a:r>
              <a:rPr lang="zh-CN" altLang="en-US" sz="2000"/>
              <a:t>示例如下：</a:t>
            </a:r>
            <a:endParaRPr lang="zh-CN" altLang="en-US" sz="2000"/>
          </a:p>
          <a:p>
            <a:pPr lvl="1"/>
            <a:r>
              <a:rPr lang="zh-CN" altLang="en-US" sz="1750"/>
              <a:t># getsebool -a 		#显示所有布尔变量及其值</a:t>
            </a:r>
            <a:endParaRPr lang="zh-CN" altLang="en-US" sz="1750"/>
          </a:p>
          <a:p>
            <a:pPr lvl="1"/>
            <a:r>
              <a:rPr lang="zh-CN" altLang="en-US" sz="1750"/>
              <a:t># getsebool -a | grep ftpd 	#显示所有与ftpd相关的布尔变量及其值</a:t>
            </a:r>
            <a:endParaRPr lang="zh-CN" altLang="en-US" sz="1750"/>
          </a:p>
          <a:p>
            <a:pPr lvl="1"/>
            <a:r>
              <a:rPr lang="zh-CN" altLang="en-US" sz="1750"/>
              <a:t># getsebool ftpd_full_access 	#显示指定布尔变量ftpd_full_access及其值</a:t>
            </a:r>
            <a:endParaRPr lang="zh-CN" altLang="en-US" sz="1750"/>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2）改变布尔变量的值（setsebool）</a:t>
            </a:r>
            <a:endParaRPr lang="zh-CN" altLang="en-US" sz="4000"/>
          </a:p>
        </p:txBody>
      </p:sp>
      <p:sp>
        <p:nvSpPr>
          <p:cNvPr id="3" name="内容占位符 2"/>
          <p:cNvSpPr>
            <a:spLocks noGrp="1"/>
          </p:cNvSpPr>
          <p:nvPr>
            <p:ph idx="1"/>
          </p:nvPr>
        </p:nvSpPr>
        <p:spPr/>
        <p:txBody>
          <a:bodyPr/>
          <a:p>
            <a:r>
              <a:rPr lang="zh-CN" altLang="en-US" sz="2000"/>
              <a:t>用于设置或改变布尔变量的值，从而改变SELinux对某个目标的保护状态。</a:t>
            </a:r>
            <a:endParaRPr lang="zh-CN" altLang="en-US" sz="2000"/>
          </a:p>
          <a:p>
            <a:r>
              <a:rPr lang="zh-CN" altLang="en-US" sz="2000"/>
              <a:t>其用法如下：</a:t>
            </a:r>
            <a:endParaRPr lang="zh-CN" altLang="en-US" sz="2000"/>
          </a:p>
          <a:p>
            <a:pPr lvl="1"/>
            <a:r>
              <a:rPr lang="zh-CN" altLang="en-US" sz="1750"/>
              <a:t>setsebool [ -P ] boolvar value</a:t>
            </a:r>
            <a:endParaRPr lang="zh-CN" altLang="en-US" sz="1750"/>
          </a:p>
          <a:p>
            <a:pPr lvl="1"/>
            <a:r>
              <a:rPr lang="zh-CN" altLang="en-US" sz="1750"/>
              <a:t>setsebool [ -P ] boolvar1=value1 boolvar2=value2 ...</a:t>
            </a:r>
            <a:endParaRPr lang="zh-CN" altLang="en-US" sz="1750"/>
          </a:p>
          <a:p>
            <a:r>
              <a:rPr lang="zh-CN" altLang="en-US" sz="2000"/>
              <a:t>布尔变量的值可以是1、true或on，表示打开或启用；也可以是0、false或off，表示关闭或不启用。</a:t>
            </a:r>
            <a:endParaRPr lang="zh-CN" altLang="en-US" sz="2000"/>
          </a:p>
          <a:p>
            <a:r>
              <a:rPr lang="zh-CN" altLang="en-US" sz="2000"/>
              <a:t>参数-P用于永久改变某个布尔变量的值（修改值将存到配置文件，在下次系统重启后仍然有效），若不使用-P，则改变只在当前有效，在系统重启后恢复为原来的值。</a:t>
            </a:r>
            <a:endParaRPr lang="zh-CN" altLang="en-US" sz="2000"/>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3）SELinux与网络服务关系示例</a:t>
            </a:r>
            <a:endParaRPr lang="zh-CN" altLang="en-US"/>
          </a:p>
        </p:txBody>
      </p:sp>
      <p:sp>
        <p:nvSpPr>
          <p:cNvPr id="3" name="内容占位符 2"/>
          <p:cNvSpPr>
            <a:spLocks noGrp="1"/>
          </p:cNvSpPr>
          <p:nvPr>
            <p:ph idx="1"/>
          </p:nvPr>
        </p:nvSpPr>
        <p:spPr/>
        <p:txBody>
          <a:bodyPr/>
          <a:p>
            <a:r>
              <a:rPr lang="zh-CN" altLang="en-US" sz="2800"/>
              <a:t>以SELinux与vsftpd的关系为例，说明如何处理SELinux与网络服务的关系。</a:t>
            </a:r>
            <a:endParaRPr lang="zh-CN" altLang="en-US" sz="2800"/>
          </a:p>
          <a:p>
            <a:r>
              <a:rPr lang="zh-CN" altLang="en-US" sz="2800"/>
              <a:t>在SELinux开启的情况下，当一个本地用户成功登录vsftp后，默认：不能访问自己的家目录；vsftpd不能访问NFS和CIFS文件系统；匿名用户不具有写权限（即便是vsftpd服务器允许也不行）。但是，通过将一些与vsftpd相关的布尔值置1（true），可以解决这些问题。</a:t>
            </a:r>
            <a:endParaRPr lang="zh-CN" altLang="en-US" sz="2800"/>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查询与</a:t>
            </a:r>
            <a:r>
              <a:rPr lang="en-US" altLang="zh-CN"/>
              <a:t>ftpd</a:t>
            </a:r>
            <a:r>
              <a:rPr lang="zh-CN" altLang="en-US"/>
              <a:t>相关的布尔变量</a:t>
            </a:r>
            <a:endParaRPr lang="zh-CN" altLang="en-US"/>
          </a:p>
        </p:txBody>
      </p:sp>
      <p:sp>
        <p:nvSpPr>
          <p:cNvPr id="3" name="内容占位符 2"/>
          <p:cNvSpPr>
            <a:spLocks noGrp="1"/>
          </p:cNvSpPr>
          <p:nvPr>
            <p:ph idx="1"/>
          </p:nvPr>
        </p:nvSpPr>
        <p:spPr/>
        <p:txBody>
          <a:bodyPr/>
          <a:p>
            <a:r>
              <a:rPr lang="zh-CN" altLang="en-US" sz="2000"/>
              <a:t>执行命令：</a:t>
            </a:r>
            <a:endParaRPr lang="zh-CN" altLang="en-US" sz="2000"/>
          </a:p>
          <a:p>
            <a:pPr lvl="1"/>
            <a:r>
              <a:rPr lang="zh-CN" altLang="en-US" sz="1750"/>
              <a:t>#getsebool -a | grep ftpd</a:t>
            </a:r>
            <a:endParaRPr lang="zh-CN" altLang="en-US" sz="1750"/>
          </a:p>
          <a:p>
            <a:r>
              <a:rPr lang="zh-CN" altLang="en-US" sz="2000"/>
              <a:t>得到与ftpd相关的布尔变量及其状态：</a:t>
            </a:r>
            <a:endParaRPr lang="zh-CN" altLang="en-US" sz="2000"/>
          </a:p>
          <a:p>
            <a:pPr lvl="1"/>
            <a:r>
              <a:rPr lang="zh-CN" altLang="en-US" sz="1750">
                <a:solidFill>
                  <a:srgbClr val="FF0000"/>
                </a:solidFill>
              </a:rPr>
              <a:t>ftpd_anon_write --&gt; off 		#匿名用户上传功能关闭</a:t>
            </a:r>
            <a:endParaRPr lang="zh-CN" altLang="en-US" sz="1750">
              <a:solidFill>
                <a:srgbClr val="FF0000"/>
              </a:solidFill>
            </a:endParaRPr>
          </a:p>
          <a:p>
            <a:pPr lvl="1"/>
            <a:r>
              <a:rPr lang="zh-CN" altLang="en-US" sz="1750">
                <a:solidFill>
                  <a:srgbClr val="FF0000"/>
                </a:solidFill>
              </a:rPr>
              <a:t>ftpd_connect_all_unreserved --&gt; off	#其他未预定域连接关闭</a:t>
            </a:r>
            <a:endParaRPr lang="zh-CN" altLang="en-US" sz="1750">
              <a:solidFill>
                <a:srgbClr val="FF0000"/>
              </a:solidFill>
            </a:endParaRPr>
          </a:p>
          <a:p>
            <a:pPr lvl="1"/>
            <a:r>
              <a:rPr lang="zh-CN" altLang="en-US" sz="1750"/>
              <a:t>ftpd_connect_db --&gt; off 		#连接数据库关闭</a:t>
            </a:r>
            <a:endParaRPr lang="zh-CN" altLang="en-US" sz="1750"/>
          </a:p>
          <a:p>
            <a:pPr lvl="1"/>
            <a:r>
              <a:rPr lang="zh-CN" altLang="en-US" sz="1750">
                <a:solidFill>
                  <a:srgbClr val="FF0000"/>
                </a:solidFill>
              </a:rPr>
              <a:t>ftpd_full_access --&gt; off 		#ftpd全权访问控制关闭</a:t>
            </a:r>
            <a:endParaRPr lang="zh-CN" altLang="en-US" sz="1750">
              <a:solidFill>
                <a:srgbClr val="FF0000"/>
              </a:solidFill>
            </a:endParaRPr>
          </a:p>
          <a:p>
            <a:pPr lvl="1"/>
            <a:r>
              <a:rPr lang="zh-CN" altLang="en-US" sz="1750"/>
              <a:t>ftpd_use_cifs --&gt; off 		#访问cifs文件系统关闭</a:t>
            </a:r>
            <a:endParaRPr lang="zh-CN" altLang="en-US" sz="1750"/>
          </a:p>
          <a:p>
            <a:pPr lvl="1"/>
            <a:r>
              <a:rPr lang="zh-CN" altLang="en-US" sz="1750"/>
              <a:t>ftpd_use_fusefs --&gt; off 		#访问fusefs文件系统关闭</a:t>
            </a:r>
            <a:endParaRPr lang="zh-CN" altLang="en-US" sz="1750"/>
          </a:p>
          <a:p>
            <a:pPr lvl="1"/>
            <a:r>
              <a:rPr lang="zh-CN" altLang="en-US" sz="1750"/>
              <a:t>ftpd_use_nfs --&gt; off 		#访问nfs文件系统关闭</a:t>
            </a:r>
            <a:endParaRPr lang="zh-CN" altLang="en-US" sz="1750"/>
          </a:p>
          <a:p>
            <a:pPr lvl="1"/>
            <a:r>
              <a:rPr lang="zh-CN" altLang="en-US" sz="1750"/>
              <a:t>ftpd_use_passive_mode --&gt; off 	#ftpd passive_mode关闭</a:t>
            </a:r>
            <a:endParaRPr lang="zh-CN" altLang="en-US" sz="2000"/>
          </a:p>
          <a:p>
            <a:endParaRPr lang="zh-CN" altLang="en-US" sz="2000"/>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设置布尔变量的值</a:t>
            </a:r>
            <a:endParaRPr lang="zh-CN" altLang="en-US"/>
          </a:p>
        </p:txBody>
      </p:sp>
      <p:sp>
        <p:nvSpPr>
          <p:cNvPr id="3" name="内容占位符 2"/>
          <p:cNvSpPr>
            <a:spLocks noGrp="1"/>
          </p:cNvSpPr>
          <p:nvPr>
            <p:ph idx="1"/>
          </p:nvPr>
        </p:nvSpPr>
        <p:spPr/>
        <p:txBody>
          <a:bodyPr/>
          <a:p>
            <a:r>
              <a:rPr lang="zh-CN" altLang="en-US" sz="2000"/>
              <a:t>与ftp服务本身相关的布尔变量有ftpd_full_access、ftpd_connect_all_unreserved和ftpd_anon_write。</a:t>
            </a:r>
            <a:endParaRPr lang="zh-CN" altLang="en-US" sz="2000"/>
          </a:p>
          <a:p>
            <a:r>
              <a:rPr lang="zh-CN" altLang="en-US" sz="2000"/>
              <a:t>开放它们可执行命令：</a:t>
            </a:r>
            <a:endParaRPr lang="zh-CN" altLang="en-US" sz="2000"/>
          </a:p>
          <a:p>
            <a:r>
              <a:rPr lang="zh-CN" altLang="en-US" sz="2000"/>
              <a:t># setsebool allow_ftpd_full_access 1 	#临时允许ftpd服务本地登录且可访问任何地方 或 </a:t>
            </a:r>
            <a:r>
              <a:rPr lang="zh-CN" altLang="en-US" sz="2000">
                <a:sym typeface="+mn-ea"/>
              </a:rPr>
              <a:t>永久允许</a:t>
            </a:r>
            <a:endParaRPr lang="zh-CN" altLang="en-US" sz="2000"/>
          </a:p>
          <a:p>
            <a:r>
              <a:rPr lang="zh-CN" altLang="en-US" sz="2000"/>
              <a:t># setsebool -P allow_ftpd_full_access 1</a:t>
            </a:r>
            <a:endParaRPr lang="zh-CN" altLang="en-US" sz="2000"/>
          </a:p>
          <a:p>
            <a:r>
              <a:rPr lang="zh-CN" altLang="en-US" sz="2000"/>
              <a:t># setsebool ftpd_connect_all_unreserved 1 	#</a:t>
            </a:r>
            <a:r>
              <a:rPr lang="zh-CN" altLang="en-US" sz="2000">
                <a:sym typeface="+mn-ea"/>
              </a:rPr>
              <a:t>临时</a:t>
            </a:r>
            <a:r>
              <a:rPr lang="zh-CN" altLang="en-US" sz="2000"/>
              <a:t>允许ftpd服务访问非保留端口  或</a:t>
            </a:r>
            <a:r>
              <a:rPr lang="zh-CN" altLang="en-US" sz="2000">
                <a:sym typeface="+mn-ea"/>
              </a:rPr>
              <a:t>永久允许</a:t>
            </a:r>
            <a:endParaRPr lang="zh-CN" altLang="en-US" sz="2000"/>
          </a:p>
          <a:p>
            <a:r>
              <a:rPr lang="zh-CN" altLang="en-US" sz="2000"/>
              <a:t># setsebool -P ftpd_connect_all_unreserved 1</a:t>
            </a:r>
            <a:endParaRPr lang="zh-CN"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命令行编辑特性</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）命令和文件名扩展</a:t>
            </a:r>
            <a:endParaRPr lang="zh-CN" altLang="zh-CN" dirty="0"/>
          </a:p>
          <a:p>
            <a:r>
              <a:rPr lang="en-US" altLang="zh-CN" dirty="0"/>
              <a:t>2</a:t>
            </a:r>
            <a:r>
              <a:rPr lang="zh-CN" altLang="zh-CN" dirty="0"/>
              <a:t>）命令行编辑</a:t>
            </a:r>
            <a:endParaRPr lang="zh-CN" altLang="zh-CN" dirty="0"/>
          </a:p>
          <a:p>
            <a:r>
              <a:rPr lang="en-US" altLang="zh-CN" dirty="0"/>
              <a:t>3</a:t>
            </a:r>
            <a:r>
              <a:rPr lang="zh-CN" altLang="zh-CN" dirty="0"/>
              <a:t>）历史记录</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3.3.11  服务管理的通常步骤</a:t>
            </a:r>
            <a:endParaRPr lang="zh-CN" altLang="en-US"/>
          </a:p>
        </p:txBody>
      </p:sp>
      <p:sp>
        <p:nvSpPr>
          <p:cNvPr id="3" name="内容占位符 2"/>
          <p:cNvSpPr>
            <a:spLocks noGrp="1"/>
          </p:cNvSpPr>
          <p:nvPr>
            <p:ph idx="1"/>
          </p:nvPr>
        </p:nvSpPr>
        <p:spPr/>
        <p:txBody>
          <a:bodyPr/>
          <a:p>
            <a:r>
              <a:rPr lang="zh-CN" altLang="en-US" sz="2400"/>
              <a:t>仍以vsftpd为例说明服务器管理的通常步骤：</a:t>
            </a:r>
            <a:endParaRPr lang="zh-CN" altLang="en-US" sz="2400"/>
          </a:p>
          <a:p>
            <a:r>
              <a:rPr lang="zh-CN" altLang="en-US" sz="2400"/>
              <a:t>1）软件安装</a:t>
            </a:r>
            <a:endParaRPr lang="zh-CN" altLang="en-US" sz="2400"/>
          </a:p>
          <a:p>
            <a:r>
              <a:rPr lang="zh-CN" altLang="en-US" sz="2400"/>
              <a:t>2）服务管理：（1）启用服务；（3）启动服务</a:t>
            </a:r>
            <a:endParaRPr lang="zh-CN" altLang="en-US" sz="2400"/>
          </a:p>
          <a:p>
            <a:r>
              <a:rPr lang="zh-CN" altLang="en-US" sz="2400"/>
              <a:t>3）修改配置</a:t>
            </a:r>
            <a:endParaRPr lang="zh-CN" altLang="en-US" sz="2400"/>
          </a:p>
          <a:p>
            <a:r>
              <a:rPr lang="zh-CN" altLang="en-US" sz="2400"/>
              <a:t>4）重新加载配置或重启服务</a:t>
            </a:r>
            <a:endParaRPr lang="zh-CN" altLang="en-US" sz="2400"/>
          </a:p>
          <a:p>
            <a:r>
              <a:rPr lang="zh-CN" altLang="en-US" sz="2400"/>
              <a:t>5）设置防火墙</a:t>
            </a:r>
            <a:endParaRPr lang="zh-CN" altLang="en-US" sz="2400"/>
          </a:p>
          <a:p>
            <a:r>
              <a:rPr lang="zh-CN" altLang="en-US" sz="2400"/>
              <a:t>6）设置SELinux</a:t>
            </a:r>
            <a:endParaRPr lang="zh-CN" altLang="en-US" sz="2400"/>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习题3</a:t>
            </a:r>
            <a:endParaRPr lang="zh-CN" altLang="en-US"/>
          </a:p>
        </p:txBody>
      </p:sp>
      <p:sp>
        <p:nvSpPr>
          <p:cNvPr id="3" name="内容占位符 2"/>
          <p:cNvSpPr>
            <a:spLocks noGrp="1"/>
          </p:cNvSpPr>
          <p:nvPr>
            <p:ph idx="1"/>
          </p:nvPr>
        </p:nvSpPr>
        <p:spPr>
          <a:xfrm>
            <a:off x="669290" y="1383665"/>
            <a:ext cx="8285480" cy="3294380"/>
          </a:xfrm>
        </p:spPr>
        <p:txBody>
          <a:bodyPr/>
          <a:p>
            <a:r>
              <a:rPr lang="zh-CN" altLang="en-US" sz="2000"/>
              <a:t>1．思考题</a:t>
            </a:r>
            <a:endParaRPr lang="zh-CN" altLang="en-US" sz="2000"/>
          </a:p>
          <a:p>
            <a:r>
              <a:rPr lang="zh-CN" altLang="en-US" sz="2000"/>
              <a:t>（1）shell的基本功能有哪些？</a:t>
            </a:r>
            <a:endParaRPr lang="zh-CN" altLang="en-US" sz="2000"/>
          </a:p>
          <a:p>
            <a:r>
              <a:rPr lang="zh-CN" altLang="en-US" sz="2000"/>
              <a:t>（2）Linux系统中的主要目录有哪些？各有什么作用？</a:t>
            </a:r>
            <a:endParaRPr lang="zh-CN" altLang="en-US" sz="2000"/>
          </a:p>
          <a:p>
            <a:r>
              <a:rPr lang="zh-CN" altLang="en-US" sz="2000"/>
              <a:t>（3）工作目录及其父目录可分别用什么表示？</a:t>
            </a:r>
            <a:endParaRPr lang="zh-CN" altLang="en-US" sz="2000"/>
          </a:p>
          <a:p>
            <a:r>
              <a:rPr lang="zh-CN" altLang="en-US" sz="2000"/>
              <a:t>（4）在如图3-1所示的目录结构中，若处在usr1目录中的用户要访问include目录中的stdio.h，可以采用什么样的路径，对应的带有路径的文件名是什么？</a:t>
            </a:r>
            <a:endParaRPr lang="zh-CN" altLang="en-US" sz="2000"/>
          </a:p>
          <a:p>
            <a:r>
              <a:rPr lang="zh-CN" altLang="en-US" sz="2000"/>
              <a:t>（5）Linux系统中用于文件中的通配符有哪些？试举例说明它们的作用。</a:t>
            </a:r>
            <a:endParaRPr lang="zh-CN" altLang="en-US" sz="2000"/>
          </a:p>
          <a:p>
            <a:r>
              <a:rPr lang="zh-CN" altLang="en-US" sz="2000"/>
              <a:t>（6）常用的shell环境变量有哪些？怎么查询和设置环境变量？</a:t>
            </a:r>
            <a:endParaRPr lang="zh-CN" altLang="en-US" sz="2000"/>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1．思考题</a:t>
            </a:r>
            <a:endParaRPr lang="zh-CN" altLang="en-US"/>
          </a:p>
        </p:txBody>
      </p:sp>
      <p:sp>
        <p:nvSpPr>
          <p:cNvPr id="3" name="内容占位符 2"/>
          <p:cNvSpPr>
            <a:spLocks noGrp="1"/>
          </p:cNvSpPr>
          <p:nvPr>
            <p:ph idx="1"/>
          </p:nvPr>
        </p:nvSpPr>
        <p:spPr/>
        <p:txBody>
          <a:bodyPr/>
          <a:p>
            <a:r>
              <a:rPr lang="zh-CN" altLang="en-US" sz="2000"/>
              <a:t>（7）什么是输入/输出重定向？管道的功能是什么？试举例说明如何使用它们。</a:t>
            </a:r>
            <a:endParaRPr lang="zh-CN" altLang="en-US" sz="2000"/>
          </a:p>
          <a:p>
            <a:r>
              <a:rPr lang="zh-CN" altLang="en-US" sz="2000"/>
              <a:t>（8）shell中的引号有哪几种？各有什么作用？试举例说明之。</a:t>
            </a:r>
            <a:endParaRPr lang="zh-CN" altLang="en-US" sz="2000"/>
          </a:p>
          <a:p>
            <a:r>
              <a:rPr lang="zh-CN" altLang="en-US" sz="2000"/>
              <a:t>（9）什么是参数替换？什么是命令替换？试举例说明如何使用它们。</a:t>
            </a:r>
            <a:endParaRPr lang="zh-CN" altLang="en-US" sz="2000"/>
          </a:p>
          <a:p>
            <a:r>
              <a:rPr lang="zh-CN" altLang="en-US" sz="2000"/>
              <a:t>（10）shell的种类有哪些？</a:t>
            </a:r>
            <a:endParaRPr lang="zh-CN" altLang="en-US" sz="2000"/>
          </a:p>
          <a:p>
            <a:r>
              <a:rPr lang="zh-CN" altLang="en-US" sz="2000"/>
              <a:t>（11）什么是别名？如何定义和取消别名？</a:t>
            </a:r>
            <a:endParaRPr lang="zh-CN" altLang="en-US" sz="2000"/>
          </a:p>
          <a:p>
            <a:r>
              <a:rPr lang="zh-CN" altLang="en-US" sz="2000"/>
              <a:t>（12）什么是主机名？如何进行主机名规划，如何设置主机？</a:t>
            </a:r>
            <a:endParaRPr lang="zh-CN" altLang="en-US" sz="2000"/>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2．选择题</a:t>
            </a:r>
            <a:endParaRPr lang="zh-CN" altLang="en-US"/>
          </a:p>
        </p:txBody>
      </p:sp>
      <p:sp>
        <p:nvSpPr>
          <p:cNvPr id="3" name="内容占位符 2"/>
          <p:cNvSpPr>
            <a:spLocks noGrp="1"/>
          </p:cNvSpPr>
          <p:nvPr>
            <p:ph idx="1"/>
          </p:nvPr>
        </p:nvSpPr>
        <p:spPr/>
        <p:txBody>
          <a:bodyPr/>
          <a:p>
            <a:r>
              <a:rPr lang="zh-CN" altLang="en-US" sz="2000"/>
              <a:t>（1）下列设备属于块设备的是（    ）。</a:t>
            </a:r>
            <a:endParaRPr lang="zh-CN" altLang="en-US" sz="2000"/>
          </a:p>
          <a:p>
            <a:r>
              <a:rPr lang="zh-CN" altLang="en-US" sz="2000"/>
              <a:t>A．键盘  </a:t>
            </a:r>
            <a:r>
              <a:rPr lang="en-US" altLang="zh-CN" sz="2000"/>
              <a:t>	</a:t>
            </a:r>
            <a:r>
              <a:rPr lang="zh-CN" altLang="en-US" sz="2000"/>
              <a:t>B．终端  </a:t>
            </a:r>
            <a:r>
              <a:rPr lang="en-US" altLang="zh-CN" sz="2000"/>
              <a:t>	</a:t>
            </a:r>
            <a:r>
              <a:rPr lang="zh-CN" altLang="en-US" sz="2000"/>
              <a:t>C．鼠标 </a:t>
            </a:r>
            <a:r>
              <a:rPr lang="en-US" altLang="zh-CN" sz="2000"/>
              <a:t>	</a:t>
            </a:r>
            <a:r>
              <a:rPr lang="zh-CN" altLang="en-US" sz="2000"/>
              <a:t>D．硬盘</a:t>
            </a:r>
            <a:endParaRPr lang="zh-CN" altLang="en-US" sz="2000"/>
          </a:p>
          <a:p>
            <a:r>
              <a:rPr lang="zh-CN" altLang="en-US" sz="2000"/>
              <a:t>（2）cd命令可以改变用户的当前目录，当用户输入命令“cd”并按Enter键后，（    ）。</a:t>
            </a:r>
            <a:endParaRPr lang="zh-CN" altLang="en-US" sz="2000"/>
          </a:p>
          <a:p>
            <a:r>
              <a:rPr lang="zh-CN" altLang="en-US" sz="2000"/>
              <a:t>A．当前目录改为根目录 </a:t>
            </a:r>
            <a:r>
              <a:rPr lang="en-US" altLang="zh-CN" sz="2000"/>
              <a:t>	</a:t>
            </a:r>
            <a:r>
              <a:rPr lang="zh-CN" altLang="en-US" sz="2000"/>
              <a:t>B．当前目录不变，屏幕显示当前目录</a:t>
            </a:r>
            <a:endParaRPr lang="zh-CN" altLang="en-US" sz="2000"/>
          </a:p>
          <a:p>
            <a:r>
              <a:rPr lang="zh-CN" altLang="en-US" sz="2000"/>
              <a:t>C．当前目录改为用户主目录 D．当前目录改为上一级目录</a:t>
            </a:r>
            <a:endParaRPr lang="zh-CN" altLang="en-US" sz="2000"/>
          </a:p>
          <a:p>
            <a:r>
              <a:rPr lang="zh-CN" altLang="en-US" sz="2000"/>
              <a:t>（3）命令echo -en '\a'的输出为（    ）。</a:t>
            </a:r>
            <a:endParaRPr lang="zh-CN" altLang="en-US" sz="2000"/>
          </a:p>
          <a:p>
            <a:r>
              <a:rPr lang="zh-CN" altLang="en-US" sz="2000"/>
              <a:t>A．响铃 </a:t>
            </a:r>
            <a:r>
              <a:rPr lang="en-US" altLang="zh-CN" sz="2000"/>
              <a:t>	</a:t>
            </a:r>
            <a:r>
              <a:rPr lang="zh-CN" altLang="en-US" sz="2000"/>
              <a:t>B．\a </a:t>
            </a:r>
            <a:r>
              <a:rPr lang="en-US" altLang="zh-CN" sz="2000"/>
              <a:t>		</a:t>
            </a:r>
            <a:r>
              <a:rPr lang="zh-CN" altLang="en-US" sz="2000"/>
              <a:t>C．'\a' </a:t>
            </a:r>
            <a:r>
              <a:rPr lang="en-US" altLang="zh-CN" sz="2000"/>
              <a:t>		</a:t>
            </a:r>
            <a:r>
              <a:rPr lang="zh-CN" altLang="en-US" sz="2000"/>
              <a:t>D．a</a:t>
            </a:r>
            <a:endParaRPr lang="zh-CN" altLang="en-US" sz="2000"/>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2．选择题</a:t>
            </a:r>
            <a:endParaRPr lang="zh-CN" altLang="en-US"/>
          </a:p>
        </p:txBody>
      </p:sp>
      <p:sp>
        <p:nvSpPr>
          <p:cNvPr id="3" name="内容占位符 2"/>
          <p:cNvSpPr>
            <a:spLocks noGrp="1"/>
          </p:cNvSpPr>
          <p:nvPr>
            <p:ph idx="1"/>
          </p:nvPr>
        </p:nvSpPr>
        <p:spPr/>
        <p:txBody>
          <a:bodyPr/>
          <a:p>
            <a:r>
              <a:rPr lang="zh-CN" altLang="en-US" sz="2000"/>
              <a:t>（4）超级用户的用户主目录是（    ）。</a:t>
            </a:r>
            <a:endParaRPr lang="zh-CN" altLang="en-US" sz="2000"/>
          </a:p>
          <a:p>
            <a:r>
              <a:rPr lang="zh-CN" altLang="en-US" sz="2000"/>
              <a:t>A．/  </a:t>
            </a:r>
            <a:r>
              <a:rPr lang="en-US" altLang="zh-CN" sz="2000"/>
              <a:t>	</a:t>
            </a:r>
            <a:r>
              <a:rPr lang="zh-CN" altLang="en-US" sz="2000"/>
              <a:t>B．/root </a:t>
            </a:r>
            <a:r>
              <a:rPr lang="en-US" altLang="zh-CN" sz="2000"/>
              <a:t>	</a:t>
            </a:r>
            <a:r>
              <a:rPr lang="zh-CN" altLang="en-US" sz="2000"/>
              <a:t>C．/home </a:t>
            </a:r>
            <a:r>
              <a:rPr lang="en-US" altLang="zh-CN" sz="2000"/>
              <a:t>	</a:t>
            </a:r>
            <a:r>
              <a:rPr lang="zh-CN" altLang="en-US" sz="2000"/>
              <a:t>D．/home/root</a:t>
            </a:r>
            <a:endParaRPr lang="zh-CN" altLang="en-US" sz="2000"/>
          </a:p>
          <a:p>
            <a:r>
              <a:rPr lang="zh-CN" altLang="en-US" sz="2000"/>
              <a:t>（5）一般情况下，普通用户zh3的家目录是（    ）。</a:t>
            </a:r>
            <a:endParaRPr lang="zh-CN" altLang="en-US" sz="2000"/>
          </a:p>
          <a:p>
            <a:r>
              <a:rPr lang="zh-CN" altLang="en-US" sz="2000"/>
              <a:t>A．/zh3 </a:t>
            </a:r>
            <a:r>
              <a:rPr lang="en-US" altLang="zh-CN" sz="2000"/>
              <a:t>	</a:t>
            </a:r>
            <a:r>
              <a:rPr lang="zh-CN" altLang="en-US" sz="2000"/>
              <a:t>B．/root/zh3 </a:t>
            </a:r>
            <a:r>
              <a:rPr lang="en-US" altLang="zh-CN" sz="2000"/>
              <a:t>	</a:t>
            </a:r>
            <a:r>
              <a:rPr lang="zh-CN" altLang="en-US" sz="2000"/>
              <a:t>C．/home/zh3  </a:t>
            </a:r>
            <a:r>
              <a:rPr lang="en-US" altLang="zh-CN" sz="2000"/>
              <a:t>	</a:t>
            </a:r>
            <a:r>
              <a:rPr lang="zh-CN" altLang="en-US" sz="2000"/>
              <a:t>D．/usr/zh3</a:t>
            </a:r>
            <a:endParaRPr lang="zh-CN" altLang="en-US" sz="2000"/>
          </a:p>
          <a:p>
            <a:r>
              <a:rPr lang="zh-CN" altLang="en-US" sz="2000"/>
              <a:t>（</a:t>
            </a:r>
            <a:r>
              <a:rPr lang="en-US" altLang="zh-CN" sz="2000"/>
              <a:t>6</a:t>
            </a:r>
            <a:r>
              <a:rPr lang="zh-CN" altLang="en-US" sz="2000"/>
              <a:t>）要删除目录/home/user1/subdir连同其下级目录和文件，不需要交互确认，正确的命令是（    ）。</a:t>
            </a:r>
            <a:endParaRPr lang="zh-CN" altLang="en-US" sz="2000"/>
          </a:p>
          <a:p>
            <a:r>
              <a:rPr lang="zh-CN" altLang="en-US" sz="2000"/>
              <a:t>A．rm -rf /home/user1/subdir B．rm -df /home/user1/subdir</a:t>
            </a:r>
            <a:endParaRPr lang="zh-CN" altLang="en-US" sz="2000"/>
          </a:p>
          <a:p>
            <a:r>
              <a:rPr lang="zh-CN" altLang="en-US" sz="2000"/>
              <a:t>C．rmdir -pf /home/user1/subdir D．rmdir -P /home/user1/subdir</a:t>
            </a:r>
            <a:endParaRPr lang="zh-CN" altLang="en-US" sz="2000"/>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2．选择题</a:t>
            </a:r>
            <a:endParaRPr lang="zh-CN" altLang="en-US"/>
          </a:p>
        </p:txBody>
      </p:sp>
      <p:sp>
        <p:nvSpPr>
          <p:cNvPr id="3" name="内容占位符 2"/>
          <p:cNvSpPr>
            <a:spLocks noGrp="1"/>
          </p:cNvSpPr>
          <p:nvPr>
            <p:ph idx="1"/>
          </p:nvPr>
        </p:nvSpPr>
        <p:spPr/>
        <p:txBody>
          <a:bodyPr/>
          <a:p>
            <a:r>
              <a:rPr lang="zh-CN" altLang="en-US" sz="2000"/>
              <a:t>（7）在红帽系统中，查询已安装软件包tcsh内所含文件列表信息的命令是（    ）。</a:t>
            </a:r>
            <a:endParaRPr lang="zh-CN" altLang="en-US" sz="2000"/>
          </a:p>
          <a:p>
            <a:r>
              <a:rPr lang="zh-CN" altLang="en-US" sz="2000"/>
              <a:t>A．rpm -qa tcsh 			B．rpm -ql tcsh </a:t>
            </a:r>
            <a:endParaRPr lang="zh-CN" altLang="en-US" sz="2000"/>
          </a:p>
          <a:p>
            <a:r>
              <a:rPr lang="zh-CN" altLang="en-US" sz="2000"/>
              <a:t>C．rpm -qp tcsh 			D．rpm -qf tcsh</a:t>
            </a:r>
            <a:endParaRPr lang="zh-CN" altLang="en-US" sz="2000"/>
          </a:p>
          <a:p>
            <a:r>
              <a:rPr lang="zh-CN" altLang="en-US" sz="2000"/>
              <a:t>（8）在Ubuntu系统中，查询已安装软件包tcsh内所含文件列表信息的命令是（    ）。</a:t>
            </a:r>
            <a:endParaRPr lang="zh-CN" altLang="en-US" sz="2000"/>
          </a:p>
          <a:p>
            <a:r>
              <a:rPr lang="zh-CN" altLang="en-US" sz="2000"/>
              <a:t>A．dpkg -l tcsh 			B．dpkg -L tcsh</a:t>
            </a:r>
            <a:endParaRPr lang="zh-CN" altLang="en-US" sz="2000"/>
          </a:p>
          <a:p>
            <a:r>
              <a:rPr lang="zh-CN" altLang="en-US" sz="2000"/>
              <a:t>C．dpkg -S tcsh 			D．dpkg -s tcsh</a:t>
            </a:r>
            <a:endParaRPr lang="zh-CN" altLang="en-US" sz="2000"/>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2．选择题</a:t>
            </a:r>
            <a:endParaRPr lang="zh-CN" altLang="en-US"/>
          </a:p>
        </p:txBody>
      </p:sp>
      <p:sp>
        <p:nvSpPr>
          <p:cNvPr id="3" name="内容占位符 2"/>
          <p:cNvSpPr>
            <a:spLocks noGrp="1"/>
          </p:cNvSpPr>
          <p:nvPr>
            <p:ph idx="1"/>
          </p:nvPr>
        </p:nvSpPr>
        <p:spPr/>
        <p:txBody>
          <a:bodyPr/>
          <a:p>
            <a:r>
              <a:rPr lang="zh-CN" altLang="en-US" sz="2000"/>
              <a:t>（9）在红帽系统中，查询/usr/bin/shred文件归属某个已安装软件包的命令是（    ）。</a:t>
            </a:r>
            <a:endParaRPr lang="zh-CN" altLang="en-US" sz="2000"/>
          </a:p>
          <a:p>
            <a:r>
              <a:rPr lang="zh-CN" altLang="en-US" sz="2000"/>
              <a:t>A．rpm -qa /usr/bin/shred 		B．rpm -ql /usr/bin/shred</a:t>
            </a:r>
            <a:endParaRPr lang="zh-CN" altLang="en-US" sz="2000"/>
          </a:p>
          <a:p>
            <a:r>
              <a:rPr lang="zh-CN" altLang="en-US" sz="2000"/>
              <a:t>C．rpm -qp /usr/bin/shred 		D．rpm -qf /usr/bin/shred</a:t>
            </a:r>
            <a:endParaRPr lang="zh-CN" altLang="en-US" sz="2000"/>
          </a:p>
          <a:p>
            <a:r>
              <a:rPr lang="zh-CN" altLang="en-US" sz="2000"/>
              <a:t>（10）在Ubuntu系统中，查询/usr/bin/shred文件归属某个已安装软件包的命令是（    ）。</a:t>
            </a:r>
            <a:endParaRPr lang="zh-CN" altLang="en-US" sz="2000"/>
          </a:p>
          <a:p>
            <a:r>
              <a:rPr lang="zh-CN" altLang="en-US" sz="2000"/>
              <a:t>A．dpkg -l /usr/bin/shred 		B．dpkg -L /usr/bin/shred</a:t>
            </a:r>
            <a:endParaRPr lang="zh-CN" altLang="en-US" sz="2000"/>
          </a:p>
          <a:p>
            <a:r>
              <a:rPr lang="zh-CN" altLang="en-US" sz="2000"/>
              <a:t>C．dpkg -S /usr/bin/shred 		D．dpkg -s /usr/bin/shred</a:t>
            </a:r>
            <a:endParaRPr lang="zh-CN" altLang="en-US" sz="2000"/>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3．综合题</a:t>
            </a:r>
            <a:endParaRPr lang="zh-CN" altLang="en-US"/>
          </a:p>
        </p:txBody>
      </p:sp>
      <p:sp>
        <p:nvSpPr>
          <p:cNvPr id="3" name="内容占位符 2"/>
          <p:cNvSpPr>
            <a:spLocks noGrp="1"/>
          </p:cNvSpPr>
          <p:nvPr>
            <p:ph idx="1"/>
          </p:nvPr>
        </p:nvSpPr>
        <p:spPr/>
        <p:txBody>
          <a:bodyPr/>
          <a:p>
            <a:r>
              <a:rPr lang="zh-CN" altLang="en-US" sz="2000"/>
              <a:t>（1）什么是时区？中国的标准时区是什么？如何正确设置系统时区？</a:t>
            </a:r>
            <a:endParaRPr lang="zh-CN" altLang="en-US" sz="2000"/>
          </a:p>
          <a:p>
            <a:r>
              <a:rPr lang="zh-CN" altLang="en-US" sz="2000"/>
              <a:t>（2）试述在Linux系统中如何进行日期和时间管理。在图形界面下可以实现时间和日期管理吗？若能，如何做？</a:t>
            </a:r>
            <a:endParaRPr lang="zh-CN" altLang="en-US" sz="2000"/>
          </a:p>
          <a:p>
            <a:r>
              <a:rPr lang="zh-CN" altLang="en-US" sz="2000"/>
              <a:t>（3）在UNIX/Linux系统中有些操作是有副作用的，如cp、mv和rm等，应该如何避免？</a:t>
            </a:r>
            <a:endParaRPr lang="zh-CN" altLang="en-US" sz="2000"/>
          </a:p>
          <a:p>
            <a:r>
              <a:rPr lang="zh-CN" altLang="en-US" sz="2000"/>
              <a:t>（4）文件的属性和类型有哪些？如何确定某文件的类型？如何获得文件的属性？</a:t>
            </a:r>
            <a:endParaRPr lang="zh-CN" altLang="en-US" sz="2000"/>
          </a:p>
          <a:p>
            <a:r>
              <a:rPr lang="zh-CN" altLang="en-US" sz="2000"/>
              <a:t>（5）试简述Linux系统的信号通信机制。如何查询可用信号？如何实现信号通信？如何捕获信号？</a:t>
            </a:r>
            <a:endParaRPr lang="zh-CN" altLang="en-US" sz="2000"/>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实验3</a:t>
            </a:r>
            <a:endParaRPr lang="zh-CN" altLang="en-US"/>
          </a:p>
        </p:txBody>
      </p:sp>
      <p:sp>
        <p:nvSpPr>
          <p:cNvPr id="3" name="内容占位符 2"/>
          <p:cNvSpPr>
            <a:spLocks noGrp="1"/>
          </p:cNvSpPr>
          <p:nvPr>
            <p:ph idx="1"/>
          </p:nvPr>
        </p:nvSpPr>
        <p:spPr/>
        <p:txBody>
          <a:bodyPr/>
          <a:p>
            <a:r>
              <a:rPr lang="zh-CN" altLang="en-US" sz="2000"/>
              <a:t>1．变量、三种引号，以及变量替换、命令替换和参数替换。</a:t>
            </a:r>
            <a:endParaRPr lang="zh-CN" altLang="en-US" sz="2000"/>
          </a:p>
          <a:p>
            <a:r>
              <a:rPr lang="zh-CN" altLang="en-US" sz="2000"/>
              <a:t>2．I/O重定向与管道操作。</a:t>
            </a:r>
            <a:endParaRPr lang="zh-CN" altLang="en-US" sz="2000"/>
          </a:p>
          <a:p>
            <a:r>
              <a:rPr lang="zh-CN" altLang="en-US" sz="2000"/>
              <a:t>3．目录管理与文件操作。</a:t>
            </a:r>
            <a:endParaRPr lang="zh-CN" altLang="en-US" sz="2000"/>
          </a:p>
          <a:p>
            <a:r>
              <a:rPr lang="zh-CN" altLang="en-US" sz="2000"/>
              <a:t>4．vi、nano与文本文件编辑操作，试操作图形界面文本编辑器gedit。</a:t>
            </a:r>
            <a:endParaRPr lang="zh-CN" altLang="en-US" sz="2000"/>
          </a:p>
          <a:p>
            <a:r>
              <a:rPr lang="zh-CN" altLang="en-US" sz="2000"/>
              <a:t>5．环境变量与别名管理。</a:t>
            </a:r>
            <a:endParaRPr lang="zh-CN" altLang="en-US" sz="2000"/>
          </a:p>
          <a:p>
            <a:r>
              <a:rPr lang="zh-CN" altLang="en-US" sz="2000"/>
              <a:t>6．时间与时区管理命令。</a:t>
            </a:r>
            <a:endParaRPr lang="zh-CN" altLang="en-US" sz="2000"/>
          </a:p>
          <a:p>
            <a:r>
              <a:rPr lang="zh-CN" altLang="en-US" sz="2000"/>
              <a:t>7．进程管理基本命令。</a:t>
            </a:r>
            <a:endParaRPr lang="zh-CN" altLang="en-US" sz="2000"/>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实验3</a:t>
            </a:r>
            <a:endParaRPr lang="zh-CN" altLang="en-US"/>
          </a:p>
        </p:txBody>
      </p:sp>
      <p:sp>
        <p:nvSpPr>
          <p:cNvPr id="3" name="内容占位符 2"/>
          <p:cNvSpPr>
            <a:spLocks noGrp="1"/>
          </p:cNvSpPr>
          <p:nvPr>
            <p:ph idx="1"/>
          </p:nvPr>
        </p:nvSpPr>
        <p:spPr/>
        <p:txBody>
          <a:bodyPr/>
          <a:p>
            <a:r>
              <a:rPr lang="zh-CN" altLang="en-US" sz="2000"/>
              <a:t>8．安装多个Linux系统，并为它们设置不同的主机名。</a:t>
            </a:r>
            <a:endParaRPr lang="zh-CN" altLang="en-US" sz="2000"/>
          </a:p>
          <a:p>
            <a:r>
              <a:rPr lang="zh-CN" altLang="en-US" sz="2000"/>
              <a:t>9．配置所用系统的网络，使它能够上网。</a:t>
            </a:r>
            <a:endParaRPr lang="zh-CN" altLang="en-US" sz="2000"/>
          </a:p>
          <a:p>
            <a:r>
              <a:rPr lang="zh-CN" altLang="en-US" sz="2000"/>
              <a:t>10．升级所用系统。</a:t>
            </a:r>
            <a:endParaRPr lang="zh-CN" altLang="en-US" sz="2000"/>
          </a:p>
          <a:p>
            <a:r>
              <a:rPr lang="zh-CN" altLang="en-US" sz="2000"/>
              <a:t>11．在所用系统上安装vsftpd和MySQL数据库的客户端和服务器。</a:t>
            </a:r>
            <a:endParaRPr lang="zh-CN" altLang="en-US" sz="2000"/>
          </a:p>
          <a:p>
            <a:r>
              <a:rPr lang="zh-CN" altLang="en-US" sz="2000"/>
              <a:t>12．以vsftpd为例，对服务、防火墙和SELinux进行管理与设置</a:t>
            </a:r>
            <a:r>
              <a:rPr lang="zh-CN" altLang="en-US" sz="2000">
                <a:sym typeface="+mn-ea"/>
              </a:rPr>
              <a:t>。</a:t>
            </a:r>
            <a:endParaRPr lang="en-US" altLang="zh-CN"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）命令和文件名</a:t>
            </a:r>
            <a:r>
              <a:rPr lang="zh-CN" altLang="zh-CN" dirty="0" smtClean="0"/>
              <a:t>扩展</a:t>
            </a:r>
            <a:endParaRPr lang="zh-CN" altLang="en-US" dirty="0"/>
          </a:p>
        </p:txBody>
      </p:sp>
      <p:sp>
        <p:nvSpPr>
          <p:cNvPr id="3" name="内容占位符 2"/>
          <p:cNvSpPr>
            <a:spLocks noGrp="1"/>
          </p:cNvSpPr>
          <p:nvPr>
            <p:ph idx="1"/>
          </p:nvPr>
        </p:nvSpPr>
        <p:spPr/>
        <p:txBody>
          <a:bodyPr/>
          <a:lstStyle/>
          <a:p>
            <a:r>
              <a:rPr lang="en-US" altLang="zh-CN" sz="2400" dirty="0" smtClean="0"/>
              <a:t>bash</a:t>
            </a:r>
            <a:r>
              <a:rPr lang="zh-CN" altLang="zh-CN" sz="2400" dirty="0" smtClean="0"/>
              <a:t>具有</a:t>
            </a:r>
            <a:r>
              <a:rPr lang="zh-CN" altLang="zh-CN" sz="2400" dirty="0"/>
              <a:t>命令和文件名扩展特性。当输入一个还没完成的命令或文件名时，只需按“</a:t>
            </a:r>
            <a:r>
              <a:rPr lang="en-US" altLang="zh-CN" sz="2400" dirty="0"/>
              <a:t>Tab</a:t>
            </a:r>
            <a:r>
              <a:rPr lang="zh-CN" altLang="zh-CN" sz="2400" dirty="0"/>
              <a:t>”键就能激活命令和文件名扩展特性，从而“自动”完成该命令的剩余输入</a:t>
            </a:r>
            <a:r>
              <a:rPr lang="zh-CN" altLang="zh-CN" sz="2400" dirty="0" smtClean="0"/>
              <a:t>。</a:t>
            </a:r>
            <a:endParaRPr lang="en-US" altLang="zh-CN" sz="2400" dirty="0" smtClean="0"/>
          </a:p>
          <a:p>
            <a:r>
              <a:rPr lang="zh-CN" altLang="zh-CN" sz="2400" dirty="0"/>
              <a:t>如果有多个命令或文件的前缀相同，</a:t>
            </a:r>
            <a:r>
              <a:rPr lang="en-US" altLang="zh-CN" sz="2400" dirty="0"/>
              <a:t>bash</a:t>
            </a:r>
            <a:r>
              <a:rPr lang="zh-CN" altLang="zh-CN" sz="2400" dirty="0"/>
              <a:t>将响铃并等待用户输入足够的字符，以便选择唯一的命令或文件名。如果找到，系统将自动补齐搜索到的命令或文件名，</a:t>
            </a:r>
            <a:r>
              <a:rPr lang="zh-CN" altLang="zh-CN" sz="2400" dirty="0" smtClean="0"/>
              <a:t>用户</a:t>
            </a:r>
            <a:r>
              <a:rPr lang="zh-CN" altLang="en-US" sz="2400" dirty="0"/>
              <a:t>可</a:t>
            </a:r>
            <a:r>
              <a:rPr lang="zh-CN" altLang="zh-CN" sz="2400" dirty="0" smtClean="0"/>
              <a:t>按回车键执行</a:t>
            </a:r>
            <a:r>
              <a:rPr lang="zh-CN" altLang="zh-CN" sz="2400" dirty="0"/>
              <a:t>这条指令。</a:t>
            </a:r>
            <a:endParaRPr lang="zh-CN" alt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）命令行编辑</a:t>
            </a:r>
            <a:endParaRPr lang="zh-CN" altLang="en-US" dirty="0"/>
          </a:p>
        </p:txBody>
      </p:sp>
      <p:sp>
        <p:nvSpPr>
          <p:cNvPr id="3" name="内容占位符 2"/>
          <p:cNvSpPr>
            <a:spLocks noGrp="1"/>
          </p:cNvSpPr>
          <p:nvPr>
            <p:ph idx="1"/>
          </p:nvPr>
        </p:nvSpPr>
        <p:spPr/>
        <p:txBody>
          <a:bodyPr/>
          <a:lstStyle/>
          <a:p>
            <a:r>
              <a:rPr lang="en-US" altLang="zh-CN" sz="2400" dirty="0"/>
              <a:t>bash</a:t>
            </a:r>
            <a:r>
              <a:rPr lang="zh-CN" altLang="zh-CN" sz="2400" dirty="0"/>
              <a:t>允许用户对正在输入的</a:t>
            </a:r>
            <a:r>
              <a:rPr lang="zh-CN" altLang="zh-CN" sz="2400" dirty="0" smtClean="0"/>
              <a:t>命令行</a:t>
            </a:r>
            <a:r>
              <a:rPr lang="zh-CN" altLang="en-US" sz="2400" dirty="0" smtClean="0"/>
              <a:t>使用“</a:t>
            </a:r>
            <a:r>
              <a:rPr lang="zh-CN" altLang="zh-CN" sz="2400" dirty="0" smtClean="0"/>
              <a:t>编辑键</a:t>
            </a:r>
            <a:r>
              <a:rPr lang="zh-CN" altLang="en-US" sz="2400" dirty="0" smtClean="0"/>
              <a:t>”</a:t>
            </a:r>
            <a:r>
              <a:rPr lang="zh-CN" altLang="zh-CN" sz="2400" dirty="0" smtClean="0"/>
              <a:t>进行。</a:t>
            </a:r>
            <a:endParaRPr lang="zh-CN" altLang="zh-CN" sz="2400" dirty="0"/>
          </a:p>
          <a:p>
            <a:endParaRPr lang="zh-CN" altLang="en-US" dirty="0"/>
          </a:p>
        </p:txBody>
      </p:sp>
      <p:graphicFrame>
        <p:nvGraphicFramePr>
          <p:cNvPr id="5" name="表格 4"/>
          <p:cNvGraphicFramePr>
            <a:graphicFrameLocks noGrp="1"/>
          </p:cNvGraphicFramePr>
          <p:nvPr/>
        </p:nvGraphicFramePr>
        <p:xfrm>
          <a:off x="467544" y="2193709"/>
          <a:ext cx="7848874" cy="2484274"/>
        </p:xfrm>
        <a:graphic>
          <a:graphicData uri="http://schemas.openxmlformats.org/drawingml/2006/table">
            <a:tbl>
              <a:tblPr firstRow="1" firstCol="1" bandRow="1"/>
              <a:tblGrid>
                <a:gridCol w="1800200"/>
                <a:gridCol w="2304256"/>
                <a:gridCol w="1224136"/>
                <a:gridCol w="2520282"/>
              </a:tblGrid>
              <a:tr h="289214">
                <a:tc>
                  <a:txBody>
                    <a:bodyPr/>
                    <a:lstStyle/>
                    <a:p>
                      <a:pPr algn="ctr">
                        <a:lnSpc>
                          <a:spcPct val="100000"/>
                        </a:lnSpc>
                        <a:spcAft>
                          <a:spcPts val="0"/>
                        </a:spcAft>
                      </a:pPr>
                      <a:r>
                        <a:rPr lang="zh-CN" sz="1200" kern="100" dirty="0">
                          <a:effectLst/>
                          <a:latin typeface="Times New Roman" panose="02020603050405020304"/>
                          <a:ea typeface="宋体" panose="02010600030101010101" pitchFamily="2" charset="-122"/>
                        </a:rPr>
                        <a:t>编</a:t>
                      </a:r>
                      <a:r>
                        <a:rPr lang="en-US" sz="1200" kern="100" dirty="0">
                          <a:effectLst/>
                          <a:latin typeface="Times New Roman" panose="02020603050405020304"/>
                          <a:ea typeface="宋体" panose="02010600030101010101" pitchFamily="2" charset="-122"/>
                        </a:rPr>
                        <a:t>  </a:t>
                      </a:r>
                      <a:r>
                        <a:rPr lang="zh-CN" sz="1200" kern="100" dirty="0">
                          <a:effectLst/>
                          <a:latin typeface="Times New Roman" panose="02020603050405020304"/>
                          <a:ea typeface="宋体" panose="02010600030101010101" pitchFamily="2" charset="-122"/>
                        </a:rPr>
                        <a:t>辑</a:t>
                      </a:r>
                      <a:r>
                        <a:rPr lang="en-US" sz="1200" kern="100" dirty="0">
                          <a:effectLst/>
                          <a:latin typeface="Times New Roman" panose="02020603050405020304"/>
                          <a:ea typeface="宋体" panose="02010600030101010101" pitchFamily="2" charset="-122"/>
                        </a:rPr>
                        <a:t>  </a:t>
                      </a:r>
                      <a:r>
                        <a:rPr lang="zh-CN" sz="1200" kern="100" dirty="0">
                          <a:effectLst/>
                          <a:latin typeface="Times New Roman" panose="02020603050405020304"/>
                          <a:ea typeface="宋体" panose="02010600030101010101" pitchFamily="2" charset="-122"/>
                        </a:rPr>
                        <a:t>键</a:t>
                      </a:r>
                      <a:endParaRPr lang="zh-CN" sz="12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a:effectLst/>
                          <a:latin typeface="Times New Roman" panose="02020603050405020304"/>
                          <a:ea typeface="宋体" panose="02010600030101010101" pitchFamily="2" charset="-122"/>
                        </a:rPr>
                        <a:t>意</a:t>
                      </a:r>
                      <a:r>
                        <a:rPr lang="en-US" sz="1200" kern="100">
                          <a:effectLst/>
                          <a:latin typeface="Times New Roman" panose="02020603050405020304"/>
                          <a:ea typeface="宋体" panose="02010600030101010101" pitchFamily="2" charset="-122"/>
                        </a:rPr>
                        <a:t>    </a:t>
                      </a:r>
                      <a:r>
                        <a:rPr lang="zh-CN" sz="1200" kern="100">
                          <a:effectLst/>
                          <a:latin typeface="Times New Roman" panose="02020603050405020304"/>
                          <a:ea typeface="宋体" panose="02010600030101010101" pitchFamily="2" charset="-122"/>
                        </a:rPr>
                        <a:t>义</a:t>
                      </a:r>
                      <a:endParaRPr lang="zh-CN" sz="12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a:effectLst/>
                          <a:latin typeface="Times New Roman" panose="02020603050405020304"/>
                          <a:ea typeface="宋体" panose="02010600030101010101" pitchFamily="2" charset="-122"/>
                        </a:rPr>
                        <a:t>编</a:t>
                      </a:r>
                      <a:r>
                        <a:rPr lang="en-US" sz="1200" kern="100">
                          <a:effectLst/>
                          <a:latin typeface="Times New Roman" panose="02020603050405020304"/>
                          <a:ea typeface="宋体" panose="02010600030101010101" pitchFamily="2" charset="-122"/>
                        </a:rPr>
                        <a:t>  </a:t>
                      </a:r>
                      <a:r>
                        <a:rPr lang="zh-CN" sz="1200" kern="100">
                          <a:effectLst/>
                          <a:latin typeface="Times New Roman" panose="02020603050405020304"/>
                          <a:ea typeface="宋体" panose="02010600030101010101" pitchFamily="2" charset="-122"/>
                        </a:rPr>
                        <a:t>辑</a:t>
                      </a:r>
                      <a:r>
                        <a:rPr lang="en-US" sz="1200" kern="100">
                          <a:effectLst/>
                          <a:latin typeface="Times New Roman" panose="02020603050405020304"/>
                          <a:ea typeface="宋体" panose="02010600030101010101" pitchFamily="2" charset="-122"/>
                        </a:rPr>
                        <a:t>  </a:t>
                      </a:r>
                      <a:r>
                        <a:rPr lang="zh-CN" sz="1200" kern="100">
                          <a:effectLst/>
                          <a:latin typeface="Times New Roman" panose="02020603050405020304"/>
                          <a:ea typeface="宋体" panose="02010600030101010101" pitchFamily="2" charset="-122"/>
                        </a:rPr>
                        <a:t>键</a:t>
                      </a:r>
                      <a:endParaRPr lang="zh-CN" sz="12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a:effectLst/>
                          <a:latin typeface="Times New Roman" panose="02020603050405020304"/>
                          <a:ea typeface="宋体" panose="02010600030101010101" pitchFamily="2" charset="-122"/>
                        </a:rPr>
                        <a:t>意</a:t>
                      </a:r>
                      <a:r>
                        <a:rPr lang="en-US" sz="1200" kern="100">
                          <a:effectLst/>
                          <a:latin typeface="Times New Roman" panose="02020603050405020304"/>
                          <a:ea typeface="宋体" panose="02010600030101010101" pitchFamily="2" charset="-122"/>
                        </a:rPr>
                        <a:t>    </a:t>
                      </a:r>
                      <a:r>
                        <a:rPr lang="zh-CN" sz="1200" kern="100">
                          <a:effectLst/>
                          <a:latin typeface="Times New Roman" panose="02020603050405020304"/>
                          <a:ea typeface="宋体" panose="02010600030101010101" pitchFamily="2" charset="-122"/>
                        </a:rPr>
                        <a:t>义</a:t>
                      </a:r>
                      <a:endParaRPr lang="zh-CN" sz="12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214">
                <a:tc>
                  <a:txBody>
                    <a:bodyPr/>
                    <a:lstStyle/>
                    <a:p>
                      <a:pPr algn="ctr">
                        <a:lnSpc>
                          <a:spcPct val="100000"/>
                        </a:lnSpc>
                        <a:spcAft>
                          <a:spcPts val="0"/>
                        </a:spcAft>
                      </a:pPr>
                      <a:r>
                        <a:rPr lang="en-US" sz="1200" kern="100" dirty="0" err="1" smtClean="0">
                          <a:effectLst/>
                          <a:latin typeface="Times New Roman" panose="02020603050405020304"/>
                          <a:ea typeface="宋体" panose="02010600030101010101" pitchFamily="2" charset="-122"/>
                        </a:rPr>
                        <a:t>Ctrl+A</a:t>
                      </a:r>
                      <a:r>
                        <a:rPr lang="zh-CN" altLang="en-US" sz="1200" kern="100" dirty="0" smtClean="0">
                          <a:effectLst/>
                          <a:latin typeface="Times New Roman" panose="02020603050405020304"/>
                          <a:ea typeface="宋体" panose="02010600030101010101" pitchFamily="2" charset="-122"/>
                        </a:rPr>
                        <a:t>｜</a:t>
                      </a:r>
                      <a:r>
                        <a:rPr lang="en-US" altLang="zh-CN" sz="1200" kern="100" dirty="0" smtClean="0">
                          <a:effectLst/>
                          <a:latin typeface="Times New Roman" panose="02020603050405020304"/>
                          <a:ea typeface="宋体" panose="02010600030101010101" pitchFamily="2" charset="-122"/>
                        </a:rPr>
                        <a:t>HOME</a:t>
                      </a:r>
                      <a:endParaRPr lang="zh-CN" sz="12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a:effectLst/>
                          <a:latin typeface="Times New Roman" panose="02020603050405020304"/>
                          <a:ea typeface="宋体" panose="02010600030101010101" pitchFamily="2" charset="-122"/>
                        </a:rPr>
                        <a:t>光标移至行首</a:t>
                      </a:r>
                      <a:endParaRPr lang="zh-CN" sz="12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panose="02020603050405020304"/>
                          <a:ea typeface="宋体" panose="02010600030101010101" pitchFamily="2" charset="-122"/>
                        </a:rPr>
                        <a:t>Ctrl+K</a:t>
                      </a:r>
                      <a:endParaRPr lang="zh-CN" sz="12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dirty="0">
                          <a:effectLst/>
                          <a:latin typeface="Times New Roman" panose="02020603050405020304"/>
                          <a:ea typeface="宋体" panose="02010600030101010101" pitchFamily="2" charset="-122"/>
                        </a:rPr>
                        <a:t>删除光标处至行</a:t>
                      </a:r>
                      <a:r>
                        <a:rPr lang="zh-CN" sz="1200" kern="100" dirty="0" smtClean="0">
                          <a:effectLst/>
                          <a:latin typeface="Times New Roman" panose="02020603050405020304"/>
                          <a:ea typeface="宋体" panose="02010600030101010101" pitchFamily="2" charset="-122"/>
                        </a:rPr>
                        <a:t>末</a:t>
                      </a:r>
                      <a:endParaRPr lang="zh-CN" sz="12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214">
                <a:tc>
                  <a:txBody>
                    <a:bodyPr/>
                    <a:lstStyle/>
                    <a:p>
                      <a:pPr algn="ctr">
                        <a:lnSpc>
                          <a:spcPct val="100000"/>
                        </a:lnSpc>
                        <a:spcAft>
                          <a:spcPts val="0"/>
                        </a:spcAft>
                      </a:pPr>
                      <a:r>
                        <a:rPr lang="en-US" sz="1200" kern="100" dirty="0" err="1" smtClean="0">
                          <a:effectLst/>
                          <a:latin typeface="Times New Roman" panose="02020603050405020304"/>
                          <a:ea typeface="宋体" panose="02010600030101010101" pitchFamily="2" charset="-122"/>
                        </a:rPr>
                        <a:t>Ctrl+E</a:t>
                      </a:r>
                      <a:r>
                        <a:rPr lang="zh-CN" altLang="en-US" sz="1200" kern="100" dirty="0" smtClean="0">
                          <a:effectLst/>
                          <a:latin typeface="Times New Roman" panose="02020603050405020304"/>
                          <a:ea typeface="宋体" panose="02010600030101010101" pitchFamily="2" charset="-122"/>
                        </a:rPr>
                        <a:t>｜</a:t>
                      </a:r>
                      <a:r>
                        <a:rPr lang="en-US" altLang="zh-CN" sz="1200" kern="100" dirty="0" smtClean="0">
                          <a:effectLst/>
                          <a:latin typeface="Times New Roman" panose="02020603050405020304"/>
                          <a:ea typeface="宋体" panose="02010600030101010101" pitchFamily="2" charset="-122"/>
                        </a:rPr>
                        <a:t>END</a:t>
                      </a:r>
                      <a:endParaRPr lang="zh-CN" sz="12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a:effectLst/>
                          <a:latin typeface="Times New Roman" panose="02020603050405020304"/>
                          <a:ea typeface="宋体" panose="02010600030101010101" pitchFamily="2" charset="-122"/>
                        </a:rPr>
                        <a:t>光标移至行尾</a:t>
                      </a:r>
                      <a:endParaRPr lang="zh-CN" sz="12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panose="02020603050405020304"/>
                          <a:ea typeface="宋体" panose="02010600030101010101" pitchFamily="2" charset="-122"/>
                        </a:rPr>
                        <a:t>Ctrl+U</a:t>
                      </a:r>
                      <a:endParaRPr lang="zh-CN" sz="12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dirty="0">
                          <a:effectLst/>
                          <a:latin typeface="Times New Roman" panose="02020603050405020304"/>
                          <a:ea typeface="宋体" panose="02010600030101010101" pitchFamily="2" charset="-122"/>
                        </a:rPr>
                        <a:t>删除光标处至</a:t>
                      </a:r>
                      <a:r>
                        <a:rPr lang="zh-CN" sz="1200" kern="100" dirty="0" smtClean="0">
                          <a:effectLst/>
                          <a:latin typeface="Times New Roman" panose="02020603050405020304"/>
                          <a:ea typeface="宋体" panose="02010600030101010101" pitchFamily="2" charset="-122"/>
                        </a:rPr>
                        <a:t>行首</a:t>
                      </a:r>
                      <a:endParaRPr lang="zh-CN" sz="12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214">
                <a:tc>
                  <a:txBody>
                    <a:bodyPr/>
                    <a:lstStyle/>
                    <a:p>
                      <a:pPr algn="ctr">
                        <a:lnSpc>
                          <a:spcPct val="100000"/>
                        </a:lnSpc>
                        <a:spcAft>
                          <a:spcPts val="0"/>
                        </a:spcAft>
                      </a:pPr>
                      <a:r>
                        <a:rPr lang="en-US" sz="1200" kern="100">
                          <a:effectLst/>
                          <a:latin typeface="Times New Roman" panose="02020603050405020304"/>
                          <a:ea typeface="宋体" panose="02010600030101010101" pitchFamily="2" charset="-122"/>
                        </a:rPr>
                        <a:t>Alt+F</a:t>
                      </a:r>
                      <a:endParaRPr lang="zh-CN" sz="12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a:effectLst/>
                          <a:latin typeface="Times New Roman" panose="02020603050405020304"/>
                          <a:ea typeface="宋体" panose="02010600030101010101" pitchFamily="2" charset="-122"/>
                        </a:rPr>
                        <a:t>光标前移至右一词末</a:t>
                      </a:r>
                      <a:endParaRPr lang="zh-CN" sz="12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panose="02020603050405020304"/>
                          <a:ea typeface="宋体" panose="02010600030101010101" pitchFamily="2" charset="-122"/>
                        </a:rPr>
                        <a:t>Alt+D</a:t>
                      </a:r>
                      <a:endParaRPr lang="zh-CN" sz="12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dirty="0">
                          <a:effectLst/>
                          <a:latin typeface="Times New Roman" panose="02020603050405020304"/>
                          <a:ea typeface="宋体" panose="02010600030101010101" pitchFamily="2" charset="-122"/>
                        </a:rPr>
                        <a:t>删除光标处至单词</a:t>
                      </a:r>
                      <a:r>
                        <a:rPr lang="zh-CN" sz="1200" kern="100" dirty="0" smtClean="0">
                          <a:effectLst/>
                          <a:latin typeface="Times New Roman" panose="02020603050405020304"/>
                          <a:ea typeface="宋体" panose="02010600030101010101" pitchFamily="2" charset="-122"/>
                        </a:rPr>
                        <a:t>末</a:t>
                      </a:r>
                      <a:endParaRPr lang="zh-CN" sz="12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214">
                <a:tc>
                  <a:txBody>
                    <a:bodyPr/>
                    <a:lstStyle/>
                    <a:p>
                      <a:pPr algn="ctr">
                        <a:lnSpc>
                          <a:spcPct val="100000"/>
                        </a:lnSpc>
                        <a:spcAft>
                          <a:spcPts val="0"/>
                        </a:spcAft>
                      </a:pPr>
                      <a:r>
                        <a:rPr lang="en-US" sz="1200" kern="100">
                          <a:effectLst/>
                          <a:latin typeface="Times New Roman" panose="02020603050405020304"/>
                          <a:ea typeface="宋体" panose="02010600030101010101" pitchFamily="2" charset="-122"/>
                        </a:rPr>
                        <a:t>Alt+B</a:t>
                      </a:r>
                      <a:endParaRPr lang="zh-CN" sz="12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dirty="0">
                          <a:effectLst/>
                          <a:latin typeface="Times New Roman" panose="02020603050405020304"/>
                          <a:ea typeface="宋体" panose="02010600030101010101" pitchFamily="2" charset="-122"/>
                        </a:rPr>
                        <a:t>光标后移至左一词前</a:t>
                      </a:r>
                      <a:endParaRPr lang="zh-CN" sz="12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err="1">
                          <a:effectLst/>
                          <a:latin typeface="Times New Roman" panose="02020603050405020304"/>
                          <a:ea typeface="宋体" panose="02010600030101010101" pitchFamily="2" charset="-122"/>
                        </a:rPr>
                        <a:t>Alt+DEL</a:t>
                      </a:r>
                      <a:endParaRPr lang="zh-CN" sz="1200" kern="100" dirty="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dirty="0">
                          <a:effectLst/>
                          <a:latin typeface="Times New Roman" panose="02020603050405020304"/>
                          <a:ea typeface="宋体" panose="02010600030101010101" pitchFamily="2" charset="-122"/>
                        </a:rPr>
                        <a:t>删除光标处至单词</a:t>
                      </a:r>
                      <a:r>
                        <a:rPr lang="zh-CN" sz="1200" kern="100" dirty="0" smtClean="0">
                          <a:effectLst/>
                          <a:latin typeface="Times New Roman" panose="02020603050405020304"/>
                          <a:ea typeface="宋体" panose="02010600030101010101" pitchFamily="2" charset="-122"/>
                        </a:rPr>
                        <a:t>首</a:t>
                      </a:r>
                      <a:endParaRPr lang="zh-CN" sz="12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102">
                <a:tc>
                  <a:txBody>
                    <a:bodyPr/>
                    <a:lstStyle/>
                    <a:p>
                      <a:pPr algn="ctr">
                        <a:lnSpc>
                          <a:spcPct val="100000"/>
                        </a:lnSpc>
                        <a:spcAft>
                          <a:spcPts val="0"/>
                        </a:spcAft>
                      </a:pPr>
                      <a:r>
                        <a:rPr lang="en-US" sz="1200" kern="100">
                          <a:effectLst/>
                          <a:latin typeface="Times New Roman" panose="02020603050405020304"/>
                          <a:ea typeface="宋体" panose="02010600030101010101" pitchFamily="2" charset="-122"/>
                        </a:rPr>
                        <a:t>Ctrl+L</a:t>
                      </a:r>
                      <a:endParaRPr lang="zh-CN" sz="12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dirty="0">
                          <a:effectLst/>
                          <a:latin typeface="Times New Roman" panose="02020603050405020304"/>
                          <a:ea typeface="宋体" panose="02010600030101010101" pitchFamily="2" charset="-122"/>
                        </a:rPr>
                        <a:t>清屏并在屏幕顶端重显当前行</a:t>
                      </a:r>
                      <a:endParaRPr lang="zh-CN" sz="12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err="1">
                          <a:effectLst/>
                          <a:latin typeface="Times New Roman" panose="02020603050405020304"/>
                          <a:ea typeface="宋体" panose="02010600030101010101" pitchFamily="2" charset="-122"/>
                        </a:rPr>
                        <a:t>Ctrl+W</a:t>
                      </a:r>
                      <a:endParaRPr lang="zh-CN" sz="1200" kern="100" dirty="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dirty="0">
                          <a:effectLst/>
                          <a:latin typeface="Times New Roman" panose="02020603050405020304"/>
                          <a:ea typeface="宋体" panose="02010600030101010101" pitchFamily="2" charset="-122"/>
                        </a:rPr>
                        <a:t>删除光标处左一词或至词</a:t>
                      </a:r>
                      <a:r>
                        <a:rPr lang="zh-CN" sz="1200" kern="100" dirty="0" smtClean="0">
                          <a:effectLst/>
                          <a:latin typeface="Times New Roman" panose="02020603050405020304"/>
                          <a:ea typeface="宋体" panose="02010600030101010101" pitchFamily="2" charset="-122"/>
                        </a:rPr>
                        <a:t>首</a:t>
                      </a:r>
                      <a:endParaRPr lang="zh-CN" sz="12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102">
                <a:tc>
                  <a:txBody>
                    <a:bodyPr/>
                    <a:lstStyle/>
                    <a:p>
                      <a:pPr algn="ctr">
                        <a:lnSpc>
                          <a:spcPct val="100000"/>
                        </a:lnSpc>
                        <a:spcAft>
                          <a:spcPts val="0"/>
                        </a:spcAft>
                      </a:pPr>
                      <a:r>
                        <a:rPr lang="en-US" sz="1200" kern="100" dirty="0">
                          <a:effectLst/>
                          <a:latin typeface="Times New Roman" panose="02020603050405020304"/>
                          <a:ea typeface="宋体" panose="02010600030101010101" pitchFamily="2" charset="-122"/>
                        </a:rPr>
                        <a:t>Ctrl+-</a:t>
                      </a:r>
                      <a:endParaRPr lang="zh-CN" sz="12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dirty="0">
                          <a:effectLst/>
                          <a:latin typeface="Times New Roman" panose="02020603050405020304"/>
                          <a:ea typeface="宋体" panose="02010600030101010101" pitchFamily="2" charset="-122"/>
                        </a:rPr>
                        <a:t>恢复上一次的操作</a:t>
                      </a:r>
                      <a:endParaRPr lang="zh-CN" sz="12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effectLst/>
                          <a:latin typeface="Times New Roman" panose="02020603050405020304"/>
                          <a:ea typeface="宋体" panose="02010600030101010101" pitchFamily="2" charset="-122"/>
                        </a:rPr>
                        <a:t>Ctrl+Y</a:t>
                      </a:r>
                      <a:endParaRPr lang="zh-CN" sz="12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200" kern="100" dirty="0">
                          <a:effectLst/>
                          <a:latin typeface="Times New Roman" panose="02020603050405020304"/>
                          <a:ea typeface="宋体" panose="02010600030101010101" pitchFamily="2" charset="-122"/>
                        </a:rPr>
                        <a:t>将刚删除的内容插入到光标处</a:t>
                      </a:r>
                      <a:endParaRPr lang="zh-CN" sz="12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）历史记录</a:t>
            </a:r>
            <a:endParaRPr lang="zh-CN" altLang="en-US" dirty="0"/>
          </a:p>
        </p:txBody>
      </p:sp>
      <p:sp>
        <p:nvSpPr>
          <p:cNvPr id="3" name="内容占位符 2"/>
          <p:cNvSpPr>
            <a:spLocks noGrp="1"/>
          </p:cNvSpPr>
          <p:nvPr>
            <p:ph idx="1"/>
          </p:nvPr>
        </p:nvSpPr>
        <p:spPr/>
        <p:txBody>
          <a:bodyPr/>
          <a:lstStyle/>
          <a:p>
            <a:r>
              <a:rPr lang="zh-CN" altLang="zh-CN" dirty="0" smtClean="0"/>
              <a:t>在</a:t>
            </a:r>
            <a:r>
              <a:rPr lang="en-US" altLang="zh-CN" dirty="0"/>
              <a:t>bash</a:t>
            </a:r>
            <a:r>
              <a:rPr lang="zh-CN" altLang="zh-CN" dirty="0"/>
              <a:t>中，回车后命令行被保留在历史记录文件</a:t>
            </a:r>
            <a:r>
              <a:rPr lang="zh-CN" altLang="zh-CN" dirty="0" smtClean="0"/>
              <a:t>中</a:t>
            </a:r>
            <a:r>
              <a:rPr lang="zh-CN" altLang="en-US" dirty="0" smtClean="0"/>
              <a:t>。</a:t>
            </a:r>
            <a:r>
              <a:rPr lang="zh-CN" altLang="zh-CN" dirty="0" smtClean="0"/>
              <a:t>可</a:t>
            </a:r>
            <a:r>
              <a:rPr lang="zh-CN" altLang="zh-CN" dirty="0"/>
              <a:t>通过光标键“</a:t>
            </a:r>
            <a:r>
              <a:rPr lang="en-US" altLang="zh-CN" dirty="0"/>
              <a:t>↑</a:t>
            </a:r>
            <a:r>
              <a:rPr lang="zh-CN" altLang="zh-CN" dirty="0"/>
              <a:t>”和“</a:t>
            </a:r>
            <a:r>
              <a:rPr lang="en-US" altLang="zh-CN" dirty="0"/>
              <a:t>↓</a:t>
            </a:r>
            <a:r>
              <a:rPr lang="zh-CN" altLang="zh-CN" dirty="0"/>
              <a:t>”在历史记录中漫步，对出现的“当前”记录可以进行编辑和使用。</a:t>
            </a:r>
            <a:r>
              <a:rPr lang="zh-CN" altLang="zh-CN" dirty="0" smtClean="0"/>
              <a:t>利用</a:t>
            </a:r>
            <a:r>
              <a:rPr lang="zh-CN" altLang="en-US" dirty="0" smtClean="0"/>
              <a:t>此</a:t>
            </a:r>
            <a:r>
              <a:rPr lang="zh-CN" altLang="zh-CN" dirty="0" smtClean="0"/>
              <a:t>可以</a:t>
            </a:r>
            <a:r>
              <a:rPr lang="zh-CN" altLang="zh-CN" dirty="0"/>
              <a:t>重复执行以前执行过的命令，而无须重新</a:t>
            </a:r>
            <a:r>
              <a:rPr lang="zh-CN" altLang="zh-CN" dirty="0" smtClean="0"/>
              <a:t>输入。</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t>
            </a:r>
            <a:r>
              <a:rPr lang="en-US" altLang="zh-CN" dirty="0" smtClean="0"/>
              <a:t>istory</a:t>
            </a:r>
            <a:r>
              <a:rPr lang="zh-CN" altLang="en-US" dirty="0"/>
              <a:t>命令</a:t>
            </a:r>
            <a:endParaRPr lang="zh-CN" altLang="en-US" dirty="0"/>
          </a:p>
        </p:txBody>
      </p:sp>
      <p:sp>
        <p:nvSpPr>
          <p:cNvPr id="3" name="内容占位符 2"/>
          <p:cNvSpPr>
            <a:spLocks noGrp="1"/>
          </p:cNvSpPr>
          <p:nvPr>
            <p:ph idx="1"/>
          </p:nvPr>
        </p:nvSpPr>
        <p:spPr/>
        <p:txBody>
          <a:bodyPr/>
          <a:lstStyle/>
          <a:p>
            <a:r>
              <a:rPr lang="en-US" altLang="zh-CN" sz="2400" dirty="0" smtClean="0"/>
              <a:t>Bash</a:t>
            </a:r>
            <a:r>
              <a:rPr lang="zh-CN" altLang="en-US" sz="2400" dirty="0" smtClean="0"/>
              <a:t>，</a:t>
            </a:r>
            <a:r>
              <a:rPr lang="zh-CN" altLang="zh-CN" sz="2400" dirty="0" smtClean="0"/>
              <a:t>为</a:t>
            </a:r>
            <a:r>
              <a:rPr lang="zh-CN" altLang="zh-CN" sz="2400" dirty="0"/>
              <a:t>每个用户在</a:t>
            </a:r>
            <a:r>
              <a:rPr lang="en-US" altLang="zh-CN" sz="2400" dirty="0"/>
              <a:t>~/.</a:t>
            </a:r>
            <a:r>
              <a:rPr lang="en-US" altLang="zh-CN" sz="2400" dirty="0" err="1"/>
              <a:t>bash_history</a:t>
            </a:r>
            <a:r>
              <a:rPr lang="zh-CN" altLang="zh-CN" sz="2400" dirty="0"/>
              <a:t>文件内预设了</a:t>
            </a:r>
            <a:r>
              <a:rPr lang="en-US" altLang="zh-CN" sz="2400" dirty="0"/>
              <a:t>1000</a:t>
            </a:r>
            <a:r>
              <a:rPr lang="zh-CN" altLang="zh-CN" sz="2400" dirty="0"/>
              <a:t>条记录的历史，并为每条记录一个编号</a:t>
            </a:r>
            <a:r>
              <a:rPr lang="zh-CN" altLang="zh-CN" sz="2400" dirty="0" smtClean="0"/>
              <a:t>。</a:t>
            </a:r>
            <a:r>
              <a:rPr lang="zh-CN" altLang="en-US" sz="2400" dirty="0" smtClean="0"/>
              <a:t>使用</a:t>
            </a:r>
            <a:r>
              <a:rPr lang="en-US" altLang="zh-CN" sz="2400" dirty="0" smtClean="0"/>
              <a:t>history</a:t>
            </a:r>
            <a:r>
              <a:rPr lang="zh-CN" altLang="en-US" sz="2400" dirty="0" smtClean="0"/>
              <a:t>命令可以查询历史记录。</a:t>
            </a:r>
            <a:r>
              <a:rPr lang="en-US" altLang="zh-CN" sz="2400" dirty="0"/>
              <a:t> h</a:t>
            </a:r>
            <a:r>
              <a:rPr lang="en-US" altLang="zh-CN" sz="2400" dirty="0" smtClean="0"/>
              <a:t>istory</a:t>
            </a:r>
            <a:r>
              <a:rPr lang="zh-CN" altLang="en-US" sz="2400" dirty="0" smtClean="0"/>
              <a:t>的用法为：</a:t>
            </a:r>
            <a:endParaRPr lang="en-US" altLang="zh-CN" sz="2400" dirty="0" smtClean="0"/>
          </a:p>
          <a:p>
            <a:r>
              <a:rPr lang="en-US" altLang="zh-CN" sz="2400" dirty="0"/>
              <a:t> </a:t>
            </a:r>
            <a:r>
              <a:rPr lang="en-US" altLang="zh-CN" sz="2400" dirty="0" smtClean="0"/>
              <a:t>history [n] 	# n</a:t>
            </a:r>
            <a:r>
              <a:rPr lang="zh-CN" altLang="en-US" sz="2400" dirty="0" smtClean="0"/>
              <a:t>为整数</a:t>
            </a:r>
            <a:endParaRPr lang="en-US" altLang="zh-CN" sz="2400" dirty="0" smtClean="0"/>
          </a:p>
          <a:p>
            <a:r>
              <a:rPr lang="zh-CN" altLang="en-US" sz="2400" dirty="0" smtClean="0"/>
              <a:t>用来显示最近</a:t>
            </a:r>
            <a:r>
              <a:rPr lang="en-US" altLang="zh-CN" sz="2400" dirty="0" smtClean="0"/>
              <a:t>n</a:t>
            </a:r>
            <a:r>
              <a:rPr lang="zh-CN" altLang="en-US" sz="2400" dirty="0" smtClean="0"/>
              <a:t>条记录，若不指定</a:t>
            </a:r>
            <a:r>
              <a:rPr lang="en-US" altLang="zh-CN" sz="2400" dirty="0" smtClean="0"/>
              <a:t>n</a:t>
            </a:r>
            <a:r>
              <a:rPr lang="zh-CN" altLang="en-US" sz="2400" dirty="0" smtClean="0"/>
              <a:t>则显示所有历史记录。比如：</a:t>
            </a:r>
            <a:endParaRPr lang="en-US" altLang="zh-CN" sz="2400" dirty="0" smtClean="0"/>
          </a:p>
          <a:p>
            <a:r>
              <a:rPr lang="en-US" altLang="zh-CN" sz="2400" dirty="0" smtClean="0"/>
              <a:t>$ history </a:t>
            </a:r>
            <a:r>
              <a:rPr lang="en-US" altLang="zh-CN" sz="2400" dirty="0"/>
              <a:t>20	</a:t>
            </a:r>
            <a:r>
              <a:rPr lang="en-US" altLang="zh-CN" sz="2400" dirty="0" smtClean="0"/>
              <a:t>#</a:t>
            </a:r>
            <a:r>
              <a:rPr lang="zh-CN" altLang="zh-CN" sz="2400" dirty="0"/>
              <a:t>显示最近</a:t>
            </a:r>
            <a:r>
              <a:rPr lang="en-US" altLang="zh-CN" sz="2400" dirty="0"/>
              <a:t>20</a:t>
            </a:r>
            <a:r>
              <a:rPr lang="zh-CN" altLang="zh-CN" sz="2400" dirty="0"/>
              <a:t>条历史记录</a:t>
            </a:r>
            <a:endParaRPr lang="zh-CN" altLang="zh-CN" sz="2400" dirty="0"/>
          </a:p>
          <a:p>
            <a:r>
              <a:rPr lang="en-US" altLang="zh-CN" sz="2400" dirty="0" smtClean="0"/>
              <a:t>$ history        	#</a:t>
            </a:r>
            <a:r>
              <a:rPr lang="zh-CN" altLang="zh-CN" sz="2400" dirty="0"/>
              <a:t>显示所有</a:t>
            </a:r>
            <a:r>
              <a:rPr lang="zh-CN" altLang="zh-CN" sz="2400" dirty="0" smtClean="0"/>
              <a:t>历史记录</a:t>
            </a:r>
            <a:endParaRPr lang="en-US" altLang="zh-CN"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shell</a:t>
            </a:r>
            <a:r>
              <a:rPr lang="zh-CN" altLang="en-US" dirty="0">
                <a:sym typeface="+mn-ea"/>
              </a:rPr>
              <a:t>的最</a:t>
            </a:r>
            <a:r>
              <a:rPr lang="zh-CN" altLang="zh-CN" dirty="0">
                <a:sym typeface="+mn-ea"/>
              </a:rPr>
              <a:t>基本功能</a:t>
            </a:r>
            <a:endParaRPr lang="zh-CN" altLang="en-US"/>
          </a:p>
        </p:txBody>
      </p:sp>
      <p:sp>
        <p:nvSpPr>
          <p:cNvPr id="3" name="内容占位符 2"/>
          <p:cNvSpPr>
            <a:spLocks noGrp="1"/>
          </p:cNvSpPr>
          <p:nvPr>
            <p:ph idx="1"/>
          </p:nvPr>
        </p:nvSpPr>
        <p:spPr/>
        <p:txBody>
          <a:bodyPr/>
          <a:p>
            <a:r>
              <a:rPr lang="zh-CN" altLang="en-US"/>
              <a:t>shell是一个命令解释器，负责人机交互，接收并解释用户输入的命令，然后将它传送到系统内核，由内核执行完毕后，再将结果按指定格式传递给用户或显示到终端屏幕上。</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a:t>
            </a:r>
            <a:r>
              <a:rPr lang="zh-CN" altLang="en-US" dirty="0" smtClean="0"/>
              <a:t>历史记录的引用</a:t>
            </a:r>
            <a:endParaRPr lang="zh-CN" altLang="en-US" dirty="0"/>
          </a:p>
        </p:txBody>
      </p:sp>
      <p:sp>
        <p:nvSpPr>
          <p:cNvPr id="3" name="内容占位符 2"/>
          <p:cNvSpPr>
            <a:spLocks noGrp="1"/>
          </p:cNvSpPr>
          <p:nvPr>
            <p:ph idx="1"/>
          </p:nvPr>
        </p:nvSpPr>
        <p:spPr/>
        <p:txBody>
          <a:bodyPr/>
          <a:lstStyle/>
          <a:p>
            <a:r>
              <a:rPr lang="zh-CN" altLang="zh-CN" sz="2400" dirty="0" smtClean="0"/>
              <a:t>若要</a:t>
            </a:r>
            <a:r>
              <a:rPr lang="zh-CN" altLang="zh-CN" sz="2400" dirty="0"/>
              <a:t>重新执行某条历史记录的命令则可以</a:t>
            </a:r>
            <a:r>
              <a:rPr lang="zh-CN" altLang="zh-CN" sz="2400" dirty="0" smtClean="0"/>
              <a:t>使用格式：</a:t>
            </a:r>
            <a:r>
              <a:rPr lang="en-US" altLang="zh-CN" sz="2400" dirty="0"/>
              <a:t> </a:t>
            </a:r>
            <a:endParaRPr lang="zh-CN" altLang="zh-CN" sz="2400" dirty="0"/>
          </a:p>
          <a:p>
            <a:r>
              <a:rPr lang="en-US" altLang="zh-CN" sz="2400" dirty="0" smtClean="0"/>
              <a:t>   $ !</a:t>
            </a:r>
            <a:r>
              <a:rPr lang="zh-CN" altLang="zh-CN" sz="2400" dirty="0"/>
              <a:t>记录</a:t>
            </a:r>
            <a:r>
              <a:rPr lang="zh-CN" altLang="zh-CN" sz="2400" dirty="0" smtClean="0"/>
              <a:t>编号</a:t>
            </a:r>
            <a:r>
              <a:rPr lang="en-US" altLang="zh-CN" sz="2400" dirty="0"/>
              <a:t> </a:t>
            </a:r>
            <a:endParaRPr lang="zh-CN" altLang="zh-CN" sz="2400" dirty="0"/>
          </a:p>
          <a:p>
            <a:r>
              <a:rPr lang="zh-CN" altLang="zh-CN" sz="2400" dirty="0" smtClean="0"/>
              <a:t>需说明</a:t>
            </a:r>
            <a:r>
              <a:rPr lang="zh-CN" altLang="zh-CN" sz="2400" dirty="0"/>
              <a:t>的是</a:t>
            </a:r>
            <a:r>
              <a:rPr lang="zh-CN" altLang="zh-CN" sz="2400" dirty="0" smtClean="0"/>
              <a:t>，历史“记录编号”</a:t>
            </a:r>
            <a:r>
              <a:rPr lang="zh-CN" altLang="zh-CN" sz="2400" dirty="0"/>
              <a:t>是变化的，按以上格式引用的“记录编号”必须是上次刚刚执行过的</a:t>
            </a:r>
            <a:r>
              <a:rPr lang="en-US" altLang="zh-CN" sz="2400" dirty="0"/>
              <a:t>history</a:t>
            </a:r>
            <a:r>
              <a:rPr lang="zh-CN" altLang="zh-CN" sz="2400" dirty="0"/>
              <a:t>命令显示的</a:t>
            </a:r>
            <a:r>
              <a:rPr lang="zh-CN" altLang="zh-CN" sz="2400" dirty="0" smtClean="0"/>
              <a:t>编号。</a:t>
            </a:r>
            <a:endParaRPr lang="en-US" altLang="zh-CN" sz="2400" dirty="0" smtClean="0"/>
          </a:p>
          <a:p>
            <a:r>
              <a:rPr lang="en-US" altLang="zh-CN" sz="2400" dirty="0" smtClean="0"/>
              <a:t>$ history </a:t>
            </a:r>
            <a:r>
              <a:rPr lang="en-US" altLang="zh-CN" sz="2400" dirty="0"/>
              <a:t>20	</a:t>
            </a:r>
            <a:r>
              <a:rPr lang="en-US" altLang="zh-CN" sz="2400" dirty="0" smtClean="0"/>
              <a:t>#</a:t>
            </a:r>
            <a:r>
              <a:rPr lang="zh-CN" altLang="zh-CN" sz="2400" dirty="0"/>
              <a:t>显示最近</a:t>
            </a:r>
            <a:r>
              <a:rPr lang="en-US" altLang="zh-CN" sz="2400" dirty="0"/>
              <a:t>20</a:t>
            </a:r>
            <a:r>
              <a:rPr lang="zh-CN" altLang="zh-CN" sz="2400" dirty="0"/>
              <a:t>条历史记录</a:t>
            </a:r>
            <a:endParaRPr lang="zh-CN" altLang="zh-CN" sz="2400" dirty="0"/>
          </a:p>
          <a:p>
            <a:r>
              <a:rPr lang="en-US" altLang="zh-CN" sz="2400" dirty="0"/>
              <a:t>  99  </a:t>
            </a:r>
            <a:r>
              <a:rPr lang="en-US" altLang="zh-CN" sz="2400" dirty="0" err="1"/>
              <a:t>ls</a:t>
            </a:r>
            <a:r>
              <a:rPr lang="en-US" altLang="zh-CN" sz="2400" dirty="0"/>
              <a:t> -l </a:t>
            </a:r>
            <a:r>
              <a:rPr lang="en-US" altLang="zh-CN" sz="2400" dirty="0" smtClean="0"/>
              <a:t>/    # </a:t>
            </a:r>
            <a:r>
              <a:rPr lang="zh-CN" altLang="en-US" sz="2400" dirty="0" smtClean="0"/>
              <a:t>此为第</a:t>
            </a:r>
            <a:r>
              <a:rPr lang="en-US" altLang="zh-CN" sz="2400" dirty="0" smtClean="0"/>
              <a:t>99</a:t>
            </a:r>
            <a:r>
              <a:rPr lang="zh-CN" altLang="en-US" sz="2400" dirty="0" smtClean="0"/>
              <a:t>条记录</a:t>
            </a:r>
            <a:endParaRPr lang="zh-CN" altLang="zh-CN" sz="2400" dirty="0"/>
          </a:p>
          <a:p>
            <a:r>
              <a:rPr lang="en-US" altLang="zh-CN" sz="2400" dirty="0" smtClean="0"/>
              <a:t>$ !</a:t>
            </a:r>
            <a:r>
              <a:rPr lang="en-US" altLang="zh-CN" sz="2400" dirty="0"/>
              <a:t>99	</a:t>
            </a:r>
            <a:r>
              <a:rPr lang="en-US" altLang="zh-CN" sz="2400" dirty="0" smtClean="0"/>
              <a:t>#</a:t>
            </a:r>
            <a:r>
              <a:rPr lang="zh-CN" altLang="zh-CN" sz="2400" dirty="0"/>
              <a:t>执行第</a:t>
            </a:r>
            <a:r>
              <a:rPr lang="en-US" altLang="zh-CN" sz="2400" dirty="0"/>
              <a:t>99</a:t>
            </a:r>
            <a:r>
              <a:rPr lang="zh-CN" altLang="zh-CN" sz="2400" dirty="0"/>
              <a:t>条历史记录：</a:t>
            </a:r>
            <a:r>
              <a:rPr lang="en-US" altLang="zh-CN" sz="2400" dirty="0" err="1"/>
              <a:t>ls</a:t>
            </a:r>
            <a:r>
              <a:rPr lang="en-US" altLang="zh-CN" sz="2400" dirty="0"/>
              <a:t> -l </a:t>
            </a:r>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3.1.6 </a:t>
            </a:r>
            <a:r>
              <a:rPr lang="zh-CN" altLang="zh-CN" dirty="0"/>
              <a:t>标准流</a:t>
            </a:r>
            <a:r>
              <a:rPr lang="zh-CN" altLang="zh-CN" dirty="0" smtClean="0"/>
              <a:t>与</a:t>
            </a:r>
            <a:r>
              <a:rPr lang="en-US" altLang="zh-CN" dirty="0" smtClean="0"/>
              <a:t>I/O</a:t>
            </a:r>
            <a:r>
              <a:rPr lang="zh-CN" altLang="zh-CN" dirty="0" smtClean="0"/>
              <a:t>重定向</a:t>
            </a:r>
            <a:endParaRPr lang="zh-CN" altLang="en-US" dirty="0"/>
          </a:p>
        </p:txBody>
      </p:sp>
      <p:sp>
        <p:nvSpPr>
          <p:cNvPr id="3" name="内容占位符 2"/>
          <p:cNvSpPr>
            <a:spLocks noGrp="1"/>
          </p:cNvSpPr>
          <p:nvPr>
            <p:ph idx="1"/>
          </p:nvPr>
        </p:nvSpPr>
        <p:spPr/>
        <p:txBody>
          <a:bodyPr/>
          <a:lstStyle/>
          <a:p>
            <a:r>
              <a:rPr lang="en-US" altLang="zh-CN" sz="2400" dirty="0"/>
              <a:t>1</a:t>
            </a:r>
            <a:r>
              <a:rPr lang="zh-CN" altLang="zh-CN" sz="2400" dirty="0"/>
              <a:t>．标准流</a:t>
            </a:r>
            <a:endParaRPr lang="zh-CN" altLang="zh-CN" sz="2400" dirty="0"/>
          </a:p>
          <a:p>
            <a:r>
              <a:rPr lang="zh-CN" altLang="zh-CN" sz="2400" dirty="0" smtClean="0"/>
              <a:t>当一</a:t>
            </a:r>
            <a:r>
              <a:rPr lang="zh-CN" altLang="zh-CN" sz="2400" dirty="0"/>
              <a:t>个命令执行时，</a:t>
            </a:r>
            <a:r>
              <a:rPr lang="en-US" altLang="zh-CN" sz="2400" dirty="0" smtClean="0"/>
              <a:t>shell</a:t>
            </a:r>
            <a:r>
              <a:rPr lang="zh-CN" altLang="zh-CN" sz="2400" dirty="0" smtClean="0"/>
              <a:t>会</a:t>
            </a:r>
            <a:r>
              <a:rPr lang="zh-CN" altLang="zh-CN" sz="2400" dirty="0"/>
              <a:t>自动为其打开三个标准</a:t>
            </a:r>
            <a:r>
              <a:rPr lang="zh-CN" altLang="zh-CN" sz="2400" dirty="0" smtClean="0"/>
              <a:t>流：</a:t>
            </a:r>
            <a:endParaRPr lang="en-US" altLang="zh-CN" sz="2400" dirty="0" smtClean="0"/>
          </a:p>
          <a:p>
            <a:pPr lvl="1"/>
            <a:r>
              <a:rPr lang="zh-CN" altLang="en-US" sz="2000" dirty="0"/>
              <a:t>标准输入	</a:t>
            </a:r>
            <a:r>
              <a:rPr lang="en-US" altLang="zh-CN" sz="2000" dirty="0" smtClean="0"/>
              <a:t>	0</a:t>
            </a:r>
            <a:r>
              <a:rPr lang="en-US" altLang="zh-CN" sz="2000" dirty="0"/>
              <a:t>	</a:t>
            </a:r>
            <a:r>
              <a:rPr lang="zh-CN" altLang="en-US" sz="2000" dirty="0" smtClean="0"/>
              <a:t>键盘</a:t>
            </a:r>
            <a:endParaRPr lang="en-US" altLang="zh-CN" sz="2000" dirty="0" smtClean="0"/>
          </a:p>
          <a:p>
            <a:pPr lvl="1"/>
            <a:r>
              <a:rPr lang="zh-CN" altLang="en-US" sz="2000" dirty="0"/>
              <a:t>标准输出	</a:t>
            </a:r>
            <a:r>
              <a:rPr lang="en-US" altLang="zh-CN" sz="2000" dirty="0" smtClean="0"/>
              <a:t>	1</a:t>
            </a:r>
            <a:r>
              <a:rPr lang="en-US" altLang="zh-CN" sz="2000" dirty="0"/>
              <a:t>	</a:t>
            </a:r>
            <a:r>
              <a:rPr lang="zh-CN" altLang="en-US" sz="2000" dirty="0" smtClean="0"/>
              <a:t>屏幕</a:t>
            </a:r>
            <a:endParaRPr lang="en-US" altLang="zh-CN" sz="2000" dirty="0" smtClean="0"/>
          </a:p>
          <a:p>
            <a:pPr lvl="1"/>
            <a:r>
              <a:rPr lang="zh-CN" altLang="en-US" sz="2000" dirty="0"/>
              <a:t>标准错误	</a:t>
            </a:r>
            <a:r>
              <a:rPr lang="en-US" altLang="zh-CN" sz="2000" dirty="0" smtClean="0"/>
              <a:t>	2</a:t>
            </a:r>
            <a:r>
              <a:rPr lang="en-US" altLang="zh-CN" sz="2000" dirty="0"/>
              <a:t>	</a:t>
            </a:r>
            <a:r>
              <a:rPr lang="zh-CN" altLang="en-US" sz="2000" dirty="0"/>
              <a:t>屏幕</a:t>
            </a:r>
            <a:endParaRPr lang="en-US" altLang="zh-CN" sz="2000" dirty="0" smtClean="0"/>
          </a:p>
          <a:p>
            <a:r>
              <a:rPr lang="zh-CN" altLang="zh-CN" sz="2400" dirty="0" smtClean="0"/>
              <a:t>默认</a:t>
            </a:r>
            <a:r>
              <a:rPr lang="zh-CN" altLang="zh-CN" sz="2400" dirty="0"/>
              <a:t>情况下，程序将从标准</a:t>
            </a:r>
            <a:r>
              <a:rPr lang="zh-CN" altLang="zh-CN" sz="2400" dirty="0" smtClean="0"/>
              <a:t>输入流读取</a:t>
            </a:r>
            <a:r>
              <a:rPr lang="zh-CN" altLang="zh-CN" sz="2400" dirty="0"/>
              <a:t>输入数据，而将正常输出数据输出到标准输出流，将错误信息送到标准错误流</a:t>
            </a:r>
            <a:r>
              <a:rPr lang="zh-CN"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直接使用标准流</a:t>
            </a:r>
            <a:r>
              <a:rPr lang="zh-CN" altLang="zh-CN" dirty="0" smtClean="0"/>
              <a:t>存在</a:t>
            </a:r>
            <a:r>
              <a:rPr lang="zh-CN" altLang="en-US" dirty="0" smtClean="0"/>
              <a:t>的</a:t>
            </a:r>
            <a:r>
              <a:rPr lang="zh-CN" altLang="zh-CN" dirty="0" smtClean="0"/>
              <a:t>问题</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）输入数据从终端输入时，用户输入的数据只能用一次，易出错且修改不便。</a:t>
            </a:r>
            <a:endParaRPr lang="zh-CN" altLang="zh-CN" dirty="0"/>
          </a:p>
          <a:p>
            <a:r>
              <a:rPr lang="zh-CN" altLang="zh-CN" dirty="0"/>
              <a:t>（</a:t>
            </a:r>
            <a:r>
              <a:rPr lang="en-US" altLang="zh-CN" dirty="0"/>
              <a:t>2</a:t>
            </a:r>
            <a:r>
              <a:rPr lang="zh-CN" altLang="zh-CN" dirty="0"/>
              <a:t>）输出到终端屏幕上的信息只能看，不便使用。</a:t>
            </a:r>
            <a:endParaRPr lang="zh-CN" altLang="zh-CN" dirty="0"/>
          </a:p>
          <a:p>
            <a:r>
              <a:rPr lang="zh-CN" altLang="zh-CN" dirty="0"/>
              <a:t>标准</a:t>
            </a:r>
            <a:r>
              <a:rPr lang="en-US" altLang="zh-CN" dirty="0"/>
              <a:t>I/O</a:t>
            </a:r>
            <a:r>
              <a:rPr lang="zh-CN" altLang="zh-CN" dirty="0"/>
              <a:t>重定向可以解决这些问题</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a:t>
            </a:r>
            <a:r>
              <a:rPr lang="en-US" altLang="zh-CN" dirty="0"/>
              <a:t>I/O</a:t>
            </a:r>
            <a:r>
              <a:rPr lang="zh-CN" altLang="zh-CN" dirty="0"/>
              <a:t>重定向</a:t>
            </a:r>
            <a:endParaRPr lang="zh-CN" altLang="en-US" dirty="0"/>
          </a:p>
        </p:txBody>
      </p:sp>
      <p:sp>
        <p:nvSpPr>
          <p:cNvPr id="3" name="内容占位符 2"/>
          <p:cNvSpPr>
            <a:spLocks noGrp="1"/>
          </p:cNvSpPr>
          <p:nvPr>
            <p:ph idx="1"/>
          </p:nvPr>
        </p:nvSpPr>
        <p:spPr>
          <a:xfrm>
            <a:off x="827584" y="1203598"/>
            <a:ext cx="8127504" cy="3294366"/>
          </a:xfrm>
        </p:spPr>
        <p:txBody>
          <a:bodyPr/>
          <a:lstStyle/>
          <a:p>
            <a:r>
              <a:rPr lang="en-US" altLang="zh-CN" sz="2800" dirty="0"/>
              <a:t>I/O</a:t>
            </a:r>
            <a:r>
              <a:rPr lang="zh-CN" altLang="zh-CN" sz="2800" dirty="0" smtClean="0"/>
              <a:t>重定向是</a:t>
            </a:r>
            <a:r>
              <a:rPr lang="zh-CN" altLang="zh-CN" sz="2800" dirty="0"/>
              <a:t>指通过文件的形式实现标准</a:t>
            </a:r>
            <a:r>
              <a:rPr lang="en-US" altLang="zh-CN" sz="2800" dirty="0"/>
              <a:t>I/O</a:t>
            </a:r>
            <a:r>
              <a:rPr lang="zh-CN" altLang="zh-CN" sz="2800" dirty="0"/>
              <a:t>流</a:t>
            </a:r>
            <a:r>
              <a:rPr lang="zh-CN" altLang="zh-CN" sz="2800" dirty="0" smtClean="0"/>
              <a:t>。</a:t>
            </a:r>
            <a:endParaRPr lang="zh-CN" altLang="zh-CN" sz="2800" dirty="0"/>
          </a:p>
          <a:p>
            <a:pPr lvl="1"/>
            <a:r>
              <a:rPr lang="en-US" altLang="zh-CN" sz="2400" dirty="0" smtClean="0"/>
              <a:t>&lt;</a:t>
            </a:r>
            <a:r>
              <a:rPr lang="zh-CN" altLang="zh-CN" sz="2400" dirty="0"/>
              <a:t>：标准输入重定向。</a:t>
            </a:r>
            <a:endParaRPr lang="zh-CN" altLang="zh-CN" sz="2400" dirty="0"/>
          </a:p>
          <a:p>
            <a:pPr lvl="1"/>
            <a:r>
              <a:rPr lang="en-US" altLang="zh-CN" sz="2400" dirty="0" smtClean="0"/>
              <a:t>&gt;</a:t>
            </a:r>
            <a:r>
              <a:rPr lang="zh-CN" altLang="zh-CN" sz="2400" dirty="0"/>
              <a:t>：覆盖方式标准输出重定向</a:t>
            </a:r>
            <a:r>
              <a:rPr lang="zh-CN" altLang="zh-CN" sz="2400" dirty="0" smtClean="0"/>
              <a:t>。</a:t>
            </a:r>
            <a:endParaRPr lang="en-US" altLang="zh-CN" sz="2400" dirty="0" smtClean="0"/>
          </a:p>
          <a:p>
            <a:pPr lvl="1"/>
            <a:r>
              <a:rPr lang="en-US" altLang="zh-CN" sz="2400" dirty="0" smtClean="0"/>
              <a:t>&gt;&gt;</a:t>
            </a:r>
            <a:r>
              <a:rPr lang="zh-CN" altLang="zh-CN" sz="2400" dirty="0"/>
              <a:t>：追加方式标准输出重定向</a:t>
            </a:r>
            <a:r>
              <a:rPr lang="zh-CN" altLang="zh-CN" sz="2400" dirty="0" smtClean="0"/>
              <a:t>。</a:t>
            </a:r>
            <a:endParaRPr lang="zh-CN" altLang="zh-CN" sz="2400" dirty="0"/>
          </a:p>
          <a:p>
            <a:pPr lvl="1"/>
            <a:r>
              <a:rPr lang="en-US" altLang="zh-CN" sz="2400" dirty="0" smtClean="0"/>
              <a:t>&amp;&gt;</a:t>
            </a:r>
            <a:r>
              <a:rPr lang="zh-CN" altLang="zh-CN" sz="2400" dirty="0"/>
              <a:t>：标准输出和标准错误同时重定向。</a:t>
            </a:r>
            <a:endParaRPr lang="zh-CN" altLang="zh-CN" sz="2400" dirty="0"/>
          </a:p>
          <a:p>
            <a:pPr lvl="1"/>
            <a:r>
              <a:rPr lang="en-US" altLang="zh-CN" sz="2400" dirty="0" smtClean="0"/>
              <a:t>&amp;&gt;&gt;</a:t>
            </a:r>
            <a:r>
              <a:rPr lang="zh-CN" altLang="zh-CN" sz="2400" dirty="0"/>
              <a:t>：标准输出和标准错误同时重定向追加</a:t>
            </a:r>
            <a:r>
              <a:rPr lang="zh-CN" altLang="zh-CN" sz="2400" dirty="0" smtClean="0"/>
              <a:t>。</a:t>
            </a:r>
            <a:endParaRPr lang="en-US" altLang="zh-CN" sz="2400" dirty="0" smtClean="0"/>
          </a:p>
          <a:p>
            <a:pPr lvl="1"/>
            <a:r>
              <a:rPr lang="en-US" altLang="zh-CN" sz="2400" dirty="0"/>
              <a:t>x</a:t>
            </a:r>
            <a:r>
              <a:rPr lang="en-US" altLang="zh-CN" sz="2400" dirty="0" smtClean="0"/>
              <a:t>&gt;&amp;y</a:t>
            </a:r>
            <a:r>
              <a:rPr lang="zh-CN" altLang="en-US" sz="2400" dirty="0" smtClean="0"/>
              <a:t>：流间重定向（</a:t>
            </a:r>
            <a:r>
              <a:rPr lang="en-US" altLang="zh-CN" sz="2400" dirty="0" smtClean="0"/>
              <a:t>x</a:t>
            </a:r>
            <a:r>
              <a:rPr lang="zh-CN" altLang="en-US" sz="2400" dirty="0" smtClean="0"/>
              <a:t>、</a:t>
            </a:r>
            <a:r>
              <a:rPr lang="en-US" altLang="zh-CN" sz="2400" dirty="0" smtClean="0"/>
              <a:t>y</a:t>
            </a:r>
            <a:r>
              <a:rPr lang="zh-CN" altLang="en-US" sz="2400" dirty="0" smtClean="0"/>
              <a:t>的值可以为</a:t>
            </a:r>
            <a:r>
              <a:rPr lang="en-US" altLang="zh-CN" sz="2400" dirty="0" smtClean="0"/>
              <a:t>1</a:t>
            </a:r>
            <a:r>
              <a:rPr lang="zh-CN" altLang="en-US" sz="2400" dirty="0" smtClean="0"/>
              <a:t>或</a:t>
            </a:r>
            <a:r>
              <a:rPr lang="en-US" altLang="zh-CN" sz="2400" dirty="0" smtClean="0"/>
              <a:t>2</a:t>
            </a:r>
            <a:r>
              <a:rPr lang="zh-CN" altLang="en-US" sz="2400" dirty="0" smtClean="0"/>
              <a:t>）</a:t>
            </a:r>
            <a:endParaRPr lang="zh-CN" altLang="zh-CN" sz="2400" dirty="0"/>
          </a:p>
          <a:p>
            <a:endParaRPr lang="zh-CN" alt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dirty="0"/>
              <a:t>1）标准输出重定向</a:t>
            </a:r>
            <a:endParaRPr altLang="zh-CN" dirty="0"/>
          </a:p>
        </p:txBody>
      </p:sp>
      <p:sp>
        <p:nvSpPr>
          <p:cNvPr id="3" name="内容占位符 2"/>
          <p:cNvSpPr>
            <a:spLocks noGrp="1"/>
          </p:cNvSpPr>
          <p:nvPr>
            <p:ph idx="1"/>
          </p:nvPr>
        </p:nvSpPr>
        <p:spPr/>
        <p:txBody>
          <a:bodyPr/>
          <a:lstStyle/>
          <a:p>
            <a:r>
              <a:rPr lang="zh-CN" altLang="zh-CN" sz="2800" dirty="0"/>
              <a:t>指把命令的标准输出保存到文件中。有两种方式：覆盖方式(&gt;)和追加方式(&gt;&gt;)。例如：</a:t>
            </a:r>
            <a:endParaRPr lang="zh-CN" altLang="zh-CN" sz="2800" dirty="0"/>
          </a:p>
          <a:p>
            <a:r>
              <a:rPr lang="zh-CN" altLang="zh-CN" sz="2800" dirty="0"/>
              <a:t>$ ls &gt; mylist.txt 	</a:t>
            </a:r>
            <a:r>
              <a:rPr lang="en-US" altLang="zh-CN" sz="2800" dirty="0"/>
              <a:t>	</a:t>
            </a:r>
            <a:r>
              <a:rPr lang="zh-CN" altLang="zh-CN" sz="2800" dirty="0"/>
              <a:t>#覆盖方式</a:t>
            </a:r>
            <a:endParaRPr lang="zh-CN" altLang="zh-CN" sz="2800" dirty="0"/>
          </a:p>
          <a:p>
            <a:r>
              <a:rPr lang="zh-CN" altLang="zh-CN" sz="2800" dirty="0"/>
              <a:t>$ ls /usr &gt;&gt; mylist.txt 	#追加方式</a:t>
            </a:r>
            <a:endParaRPr lang="zh-CN" altLang="zh-CN" sz="2800" dirty="0"/>
          </a:p>
          <a:p>
            <a:r>
              <a:rPr lang="zh-CN" altLang="zh-CN" sz="2800" dirty="0"/>
              <a:t>标准输出的重定向是有副作用的，一是它可能覆盖已经存在的文件，二是它可能会在一个具有完整意义的文件后面追加一些外来或无意义的信息。</a:t>
            </a:r>
            <a:endParaRPr lang="zh-CN" altLang="zh-CN"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dirty="0"/>
              <a:t>2）标准输入重定向</a:t>
            </a:r>
            <a:endParaRPr altLang="zh-CN" dirty="0"/>
          </a:p>
        </p:txBody>
      </p:sp>
      <p:sp>
        <p:nvSpPr>
          <p:cNvPr id="3" name="内容占位符 2"/>
          <p:cNvSpPr>
            <a:spLocks noGrp="1"/>
          </p:cNvSpPr>
          <p:nvPr>
            <p:ph idx="1"/>
          </p:nvPr>
        </p:nvSpPr>
        <p:spPr/>
        <p:txBody>
          <a:bodyPr/>
          <a:lstStyle/>
          <a:p>
            <a:r>
              <a:rPr altLang="zh-CN" sz="2800" dirty="0"/>
              <a:t>指让命令的标准输入从指定的文件中读取，也就是说，输入不来自键盘，而来自一个指定的文件。</a:t>
            </a:r>
            <a:endParaRPr altLang="zh-CN" sz="2800" dirty="0"/>
          </a:p>
          <a:p>
            <a:r>
              <a:rPr altLang="zh-CN" sz="2400" dirty="0"/>
              <a:t>$ wc /etc/passwd 	#统计/etc/passwd的信息。</a:t>
            </a:r>
            <a:endParaRPr altLang="zh-CN" sz="2400" dirty="0"/>
          </a:p>
          <a:p>
            <a:r>
              <a:rPr altLang="zh-CN" sz="2400" dirty="0"/>
              <a:t>$ wc &lt; /etc/passwd 	#标准输入定向到/etc/passwd</a:t>
            </a:r>
            <a:endParaRPr altLang="zh-CN" sz="2400" dirty="0"/>
          </a:p>
          <a:p>
            <a:r>
              <a:rPr altLang="zh-CN" sz="2400" dirty="0"/>
              <a:t>$ wc &lt; /etc/passwd &gt;&gt; usercount 	#标准输入重定向/etc/passwd，标准输出重定向到文件usercount</a:t>
            </a:r>
            <a:endParaRPr altLang="zh-CN" sz="2400" dirty="0"/>
          </a:p>
          <a:p>
            <a:r>
              <a:rPr altLang="zh-CN" sz="2400" dirty="0"/>
              <a:t>$ wc 		#交互方式，从键盘数据，按^D结束</a:t>
            </a:r>
            <a:endParaRPr altLang="zh-CN"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）标准错误重定向</a:t>
            </a:r>
            <a:endParaRPr lang="zh-CN" altLang="en-US" dirty="0"/>
          </a:p>
        </p:txBody>
      </p:sp>
      <p:sp>
        <p:nvSpPr>
          <p:cNvPr id="3" name="内容占位符 2"/>
          <p:cNvSpPr>
            <a:spLocks noGrp="1"/>
          </p:cNvSpPr>
          <p:nvPr>
            <p:ph idx="1"/>
          </p:nvPr>
        </p:nvSpPr>
        <p:spPr/>
        <p:txBody>
          <a:bodyPr/>
          <a:lstStyle/>
          <a:p>
            <a:r>
              <a:rPr lang="zh-CN" altLang="zh-CN" sz="2400" dirty="0"/>
              <a:t>标准错误的重定向与标准输出的重定向意义相同，</a:t>
            </a:r>
            <a:r>
              <a:rPr lang="zh-CN" altLang="zh-CN" sz="2400" dirty="0" smtClean="0"/>
              <a:t>但是</a:t>
            </a:r>
            <a:r>
              <a:rPr lang="zh-CN" altLang="zh-CN" sz="2400" dirty="0"/>
              <a:t>针对标准错误</a:t>
            </a:r>
            <a:r>
              <a:rPr lang="zh-CN" altLang="zh-CN" sz="2400" dirty="0" smtClean="0"/>
              <a:t>的</a:t>
            </a:r>
            <a:r>
              <a:rPr lang="zh-CN" altLang="en-US" sz="2400" dirty="0"/>
              <a:t>，</a:t>
            </a:r>
            <a:r>
              <a:rPr lang="zh-CN" altLang="zh-CN" sz="2400" dirty="0" smtClean="0"/>
              <a:t>但</a:t>
            </a:r>
            <a:r>
              <a:rPr lang="zh-CN" altLang="zh-CN" sz="2400" dirty="0"/>
              <a:t>在</a:t>
            </a:r>
            <a:r>
              <a:rPr lang="zh-CN" altLang="zh-CN" sz="2400" dirty="0" smtClean="0"/>
              <a:t>对</a:t>
            </a:r>
            <a:r>
              <a:rPr lang="zh-CN" altLang="en-US" sz="2400" dirty="0"/>
              <a:t>其</a:t>
            </a:r>
            <a:r>
              <a:rPr lang="zh-CN" altLang="zh-CN" sz="2400" dirty="0" smtClean="0"/>
              <a:t>改道时</a:t>
            </a:r>
            <a:r>
              <a:rPr lang="zh-CN" altLang="en-US" sz="2400" dirty="0" smtClean="0"/>
              <a:t>须</a:t>
            </a:r>
            <a:r>
              <a:rPr lang="zh-CN" altLang="zh-CN" sz="2400" dirty="0" smtClean="0"/>
              <a:t>使用</a:t>
            </a:r>
            <a:r>
              <a:rPr lang="zh-CN" altLang="zh-CN" sz="2400" dirty="0"/>
              <a:t>文件号</a:t>
            </a:r>
            <a:r>
              <a:rPr lang="en-US" altLang="zh-CN" sz="2400" dirty="0"/>
              <a:t>2</a:t>
            </a:r>
            <a:r>
              <a:rPr lang="zh-CN" altLang="zh-CN" sz="2400" dirty="0" smtClean="0"/>
              <a:t>。</a:t>
            </a:r>
            <a:r>
              <a:rPr lang="en-US" altLang="zh-CN" sz="2400" dirty="0"/>
              <a:t> </a:t>
            </a:r>
            <a:endParaRPr lang="zh-CN" altLang="zh-CN" sz="2400" dirty="0"/>
          </a:p>
          <a:p>
            <a:pPr lvl="1"/>
            <a:r>
              <a:rPr lang="zh-CN" altLang="zh-CN" sz="2400" dirty="0"/>
              <a:t>命令</a:t>
            </a:r>
            <a:r>
              <a:rPr lang="en-US" altLang="zh-CN" sz="2400" dirty="0"/>
              <a:t> 2&gt; </a:t>
            </a:r>
            <a:r>
              <a:rPr lang="zh-CN" altLang="zh-CN" sz="2400" dirty="0"/>
              <a:t>文件</a:t>
            </a:r>
            <a:r>
              <a:rPr lang="en-US" altLang="zh-CN" sz="2400" dirty="0"/>
              <a:t>				</a:t>
            </a:r>
            <a:r>
              <a:rPr lang="zh-CN" altLang="zh-CN" sz="2400" dirty="0"/>
              <a:t>或</a:t>
            </a:r>
            <a:endParaRPr lang="zh-CN" altLang="zh-CN" sz="2400" dirty="0"/>
          </a:p>
          <a:p>
            <a:pPr lvl="1"/>
            <a:r>
              <a:rPr lang="zh-CN" altLang="zh-CN" sz="2400" dirty="0"/>
              <a:t>命令</a:t>
            </a:r>
            <a:r>
              <a:rPr lang="en-US" altLang="zh-CN" sz="2400" dirty="0"/>
              <a:t> 2&gt;&gt; </a:t>
            </a:r>
            <a:r>
              <a:rPr lang="zh-CN" altLang="zh-CN" sz="2400" dirty="0"/>
              <a:t>文件</a:t>
            </a:r>
            <a:endParaRPr lang="zh-CN" altLang="zh-CN" sz="2400" dirty="0"/>
          </a:p>
          <a:p>
            <a:r>
              <a:rPr lang="en-US" altLang="zh-CN" sz="2400" dirty="0"/>
              <a:t> </a:t>
            </a:r>
            <a:r>
              <a:rPr lang="zh-CN" altLang="zh-CN" sz="2400" dirty="0" smtClean="0"/>
              <a:t>在</a:t>
            </a:r>
            <a:r>
              <a:rPr lang="en-US" altLang="zh-CN" sz="2400" dirty="0" smtClean="0"/>
              <a:t>2</a:t>
            </a:r>
            <a:r>
              <a:rPr lang="zh-CN" altLang="en-US" sz="2400" dirty="0"/>
              <a:t>与</a:t>
            </a:r>
            <a:r>
              <a:rPr lang="en-US" altLang="zh-CN" sz="2400" dirty="0" smtClean="0"/>
              <a:t>&gt;</a:t>
            </a:r>
            <a:r>
              <a:rPr lang="zh-CN" altLang="zh-CN" sz="2400" dirty="0" smtClean="0"/>
              <a:t>间</a:t>
            </a:r>
            <a:r>
              <a:rPr lang="zh-CN" altLang="en-US" sz="2400" dirty="0" smtClean="0"/>
              <a:t>、</a:t>
            </a:r>
            <a:r>
              <a:rPr lang="en-US" altLang="zh-CN" sz="2400" dirty="0" smtClean="0"/>
              <a:t>&gt;</a:t>
            </a:r>
            <a:r>
              <a:rPr lang="zh-CN" altLang="en-US" sz="2400" dirty="0" smtClean="0"/>
              <a:t>与</a:t>
            </a:r>
            <a:r>
              <a:rPr lang="en-US" altLang="zh-CN" sz="2400" dirty="0" smtClean="0"/>
              <a:t>&gt;</a:t>
            </a:r>
            <a:r>
              <a:rPr lang="zh-CN" altLang="en-US" sz="2400" dirty="0" smtClean="0"/>
              <a:t>间</a:t>
            </a:r>
            <a:r>
              <a:rPr lang="zh-CN" altLang="zh-CN" sz="2400" dirty="0" smtClean="0"/>
              <a:t>不能</a:t>
            </a:r>
            <a:r>
              <a:rPr lang="zh-CN" altLang="zh-CN" sz="2400" dirty="0"/>
              <a:t>有空格。例如：</a:t>
            </a:r>
            <a:endParaRPr lang="zh-CN" altLang="zh-CN" sz="2400" dirty="0"/>
          </a:p>
          <a:p>
            <a:pPr lvl="1"/>
            <a:r>
              <a:rPr lang="en-US" altLang="zh-CN" sz="2400" dirty="0" smtClean="0"/>
              <a:t>$ </a:t>
            </a:r>
            <a:r>
              <a:rPr lang="en-US" altLang="zh-CN" sz="2400" dirty="0" err="1"/>
              <a:t>ls</a:t>
            </a:r>
            <a:r>
              <a:rPr lang="en-US" altLang="zh-CN" sz="2400" dirty="0"/>
              <a:t> -l /home/w-w-w </a:t>
            </a:r>
            <a:r>
              <a:rPr lang="en-US" altLang="zh-CN" sz="2400" dirty="0" smtClean="0"/>
              <a:t> 2</a:t>
            </a:r>
            <a:r>
              <a:rPr lang="en-US" altLang="zh-CN" sz="2400" dirty="0"/>
              <a:t>&gt; /</a:t>
            </a:r>
            <a:r>
              <a:rPr lang="en-US" altLang="zh-CN" sz="2400" dirty="0" err="1"/>
              <a:t>tmp</a:t>
            </a:r>
            <a:r>
              <a:rPr lang="en-US" altLang="zh-CN" sz="2400" dirty="0"/>
              <a:t>/</a:t>
            </a:r>
            <a:r>
              <a:rPr lang="en-US" altLang="zh-CN" sz="2400" dirty="0" err="1"/>
              <a:t>err.out</a:t>
            </a:r>
            <a:r>
              <a:rPr lang="en-US" altLang="zh-CN" sz="2400" dirty="0"/>
              <a:t>	</a:t>
            </a:r>
            <a:endParaRPr lang="zh-CN" altLang="zh-CN" sz="2400" dirty="0"/>
          </a:p>
          <a:p>
            <a:pPr lvl="1"/>
            <a:r>
              <a:rPr lang="en-US" altLang="zh-CN" sz="2400" dirty="0"/>
              <a:t>$ cat /home/w-w-w </a:t>
            </a:r>
            <a:r>
              <a:rPr lang="en-US" altLang="zh-CN" sz="2400" dirty="0" smtClean="0"/>
              <a:t> 2</a:t>
            </a:r>
            <a:r>
              <a:rPr lang="en-US" altLang="zh-CN" sz="2400" dirty="0"/>
              <a:t>&gt;&gt; /</a:t>
            </a:r>
            <a:r>
              <a:rPr lang="en-US" altLang="zh-CN" sz="2400" dirty="0" err="1" smtClean="0"/>
              <a:t>tmp</a:t>
            </a:r>
            <a:r>
              <a:rPr lang="en-US" altLang="zh-CN" sz="2400" dirty="0" smtClean="0"/>
              <a:t>/</a:t>
            </a:r>
            <a:r>
              <a:rPr lang="en-US" altLang="zh-CN" sz="2400" dirty="0" err="1" smtClean="0"/>
              <a:t>err.out</a:t>
            </a:r>
            <a:endParaRPr lang="en-US" altLang="zh-CN" sz="2400" dirty="0" smtClean="0"/>
          </a:p>
          <a:p>
            <a:pPr lvl="1"/>
            <a:r>
              <a:rPr lang="en-US" altLang="zh-CN" sz="2400" dirty="0" smtClean="0"/>
              <a:t>$ </a:t>
            </a:r>
            <a:r>
              <a:rPr lang="en-US" altLang="zh-CN" sz="2400" dirty="0"/>
              <a:t>cat /</a:t>
            </a:r>
            <a:r>
              <a:rPr lang="en-US" altLang="zh-CN" sz="2400" dirty="0" err="1"/>
              <a:t>tmp</a:t>
            </a:r>
            <a:r>
              <a:rPr lang="en-US" altLang="zh-CN" sz="2400" dirty="0"/>
              <a:t>/</a:t>
            </a:r>
            <a:r>
              <a:rPr lang="en-US" altLang="zh-CN" sz="2400" dirty="0" err="1"/>
              <a:t>err.out</a:t>
            </a:r>
            <a:r>
              <a:rPr lang="en-US" altLang="zh-CN" sz="2400" dirty="0"/>
              <a:t>	</a:t>
            </a:r>
            <a:endParaRPr lang="zh-CN" alt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zh-CN" dirty="0"/>
              <a:t>）标准</a:t>
            </a:r>
            <a:r>
              <a:rPr lang="zh-CN" altLang="zh-CN" dirty="0" smtClean="0"/>
              <a:t>输出</a:t>
            </a:r>
            <a:r>
              <a:rPr lang="zh-CN" altLang="en-US" dirty="0" smtClean="0"/>
              <a:t>、</a:t>
            </a:r>
            <a:r>
              <a:rPr lang="zh-CN" altLang="zh-CN" dirty="0" smtClean="0"/>
              <a:t>错误</a:t>
            </a:r>
            <a:r>
              <a:rPr lang="zh-CN" altLang="zh-CN" dirty="0"/>
              <a:t>同时重定向</a:t>
            </a:r>
            <a:endParaRPr lang="zh-CN" altLang="en-US" dirty="0"/>
          </a:p>
        </p:txBody>
      </p:sp>
      <p:sp>
        <p:nvSpPr>
          <p:cNvPr id="3" name="内容占位符 2"/>
          <p:cNvSpPr>
            <a:spLocks noGrp="1"/>
          </p:cNvSpPr>
          <p:nvPr>
            <p:ph idx="1"/>
          </p:nvPr>
        </p:nvSpPr>
        <p:spPr/>
        <p:txBody>
          <a:bodyPr/>
          <a:lstStyle/>
          <a:p>
            <a:r>
              <a:rPr lang="zh-CN" altLang="zh-CN" sz="2800" dirty="0"/>
              <a:t>使用符号</a:t>
            </a:r>
            <a:r>
              <a:rPr lang="en-US" altLang="zh-CN" sz="2800" dirty="0"/>
              <a:t>&amp;&gt;</a:t>
            </a:r>
            <a:r>
              <a:rPr lang="zh-CN" altLang="zh-CN" sz="2800" dirty="0"/>
              <a:t>或</a:t>
            </a:r>
            <a:r>
              <a:rPr lang="en-US" altLang="zh-CN" sz="2800" dirty="0"/>
              <a:t>&amp;&gt;&gt;</a:t>
            </a:r>
            <a:r>
              <a:rPr lang="zh-CN" altLang="zh-CN" sz="2800" dirty="0"/>
              <a:t>可以让一个程序的标准输出和标准错误同时重定向到文件，前者用于覆盖方式，后者用于追加方式</a:t>
            </a:r>
            <a:r>
              <a:rPr lang="zh-CN" altLang="zh-CN" sz="2800" dirty="0" smtClean="0"/>
              <a:t>。</a:t>
            </a:r>
            <a:r>
              <a:rPr lang="en-US" altLang="zh-CN" sz="2800" dirty="0"/>
              <a:t> </a:t>
            </a:r>
            <a:r>
              <a:rPr lang="zh-CN" altLang="en-US" sz="2800" dirty="0" smtClean="0"/>
              <a:t>示例如下：</a:t>
            </a:r>
            <a:endParaRPr lang="zh-CN" altLang="zh-CN" sz="2800" dirty="0"/>
          </a:p>
          <a:p>
            <a:pPr lvl="1"/>
            <a:r>
              <a:rPr lang="en-US" altLang="zh-CN" sz="2400"/>
              <a:t>$ ls -l -d / /home/w-w-w &amp;&gt; o_e.out</a:t>
            </a:r>
            <a:endParaRPr lang="en-US" altLang="zh-CN" sz="2400"/>
          </a:p>
          <a:p>
            <a:pPr lvl="1"/>
            <a:r>
              <a:rPr lang="en-US" altLang="zh-CN" sz="2400"/>
              <a:t>$ ls -l -d /boot /home/w-w-w &amp;&gt;&gt; o_e.out</a:t>
            </a:r>
            <a:endParaRPr lang="en-US" altLang="zh-CN" sz="2400"/>
          </a:p>
          <a:p>
            <a:pPr lvl="1"/>
            <a:r>
              <a:rPr lang="en-US" altLang="zh-CN" sz="2400"/>
              <a:t>$ cat o_e.out</a:t>
            </a:r>
            <a:endParaRPr lang="zh-CN" alt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5）标准流间重定向</a:t>
            </a:r>
            <a:endParaRPr lang="zh-CN" altLang="en-US"/>
          </a:p>
        </p:txBody>
      </p:sp>
      <p:sp>
        <p:nvSpPr>
          <p:cNvPr id="3" name="内容占位符 2"/>
          <p:cNvSpPr>
            <a:spLocks noGrp="1"/>
          </p:cNvSpPr>
          <p:nvPr>
            <p:ph idx="1"/>
          </p:nvPr>
        </p:nvSpPr>
        <p:spPr/>
        <p:txBody>
          <a:bodyPr/>
          <a:p>
            <a:r>
              <a:rPr lang="zh-CN" altLang="en-US" sz="2800"/>
              <a:t>标准流间重定向可以使用符号为</a:t>
            </a:r>
            <a:endParaRPr lang="zh-CN" altLang="en-US" sz="2800"/>
          </a:p>
          <a:p>
            <a:pPr lvl="1"/>
            <a:r>
              <a:rPr lang="zh-CN" altLang="en-US" sz="2400"/>
              <a:t>x&gt;&amp;y</a:t>
            </a:r>
            <a:endParaRPr lang="zh-CN" altLang="en-US" sz="2400"/>
          </a:p>
          <a:p>
            <a:r>
              <a:rPr lang="zh-CN" altLang="en-US" sz="2800"/>
              <a:t>x、y的值分别表示某个标准流，比如1或2。</a:t>
            </a:r>
            <a:endParaRPr lang="zh-CN" altLang="en-US" sz="2800"/>
          </a:p>
          <a:p>
            <a:r>
              <a:rPr lang="zh-CN" altLang="en-US" sz="2800"/>
              <a:t>通常形式命令为：</a:t>
            </a:r>
            <a:endParaRPr lang="zh-CN" altLang="en-US" sz="2800"/>
          </a:p>
          <a:p>
            <a:pPr lvl="1"/>
            <a:r>
              <a:rPr lang="zh-CN" altLang="en-US" sz="2450"/>
              <a:t>cmd  &gt; ofile  2&gt;&amp;1</a:t>
            </a:r>
            <a:endParaRPr lang="zh-CN" altLang="en-US" sz="2450"/>
          </a:p>
          <a:p>
            <a:r>
              <a:rPr lang="zh-CN" altLang="en-US" sz="2800"/>
              <a:t>比如</a:t>
            </a:r>
            <a:endParaRPr lang="zh-CN" altLang="en-US" sz="2800"/>
          </a:p>
          <a:p>
            <a:pPr lvl="1"/>
            <a:r>
              <a:rPr lang="zh-CN" altLang="en-US" sz="2450"/>
              <a:t>$ ls -l -d / /home/w-w-w &gt; o_e.out 2&gt;&amp;1 </a:t>
            </a:r>
            <a:endParaRPr lang="zh-CN" altLang="en-US" sz="245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3.1.7  </a:t>
            </a:r>
            <a:r>
              <a:rPr lang="zh-CN" altLang="zh-CN" dirty="0"/>
              <a:t>管道与三通</a:t>
            </a:r>
            <a:endParaRPr lang="zh-CN" altLang="en-US" dirty="0"/>
          </a:p>
        </p:txBody>
      </p:sp>
      <p:sp>
        <p:nvSpPr>
          <p:cNvPr id="3" name="内容占位符 2"/>
          <p:cNvSpPr>
            <a:spLocks noGrp="1"/>
          </p:cNvSpPr>
          <p:nvPr>
            <p:ph idx="1"/>
          </p:nvPr>
        </p:nvSpPr>
        <p:spPr/>
        <p:txBody>
          <a:bodyPr/>
          <a:lstStyle/>
          <a:p>
            <a:r>
              <a:rPr lang="zh-CN" altLang="zh-CN" sz="2400" dirty="0"/>
              <a:t>管道机制是在两个或多个进程之间建立一种连接，使得前</a:t>
            </a:r>
            <a:r>
              <a:rPr lang="zh-CN" altLang="zh-CN" sz="2400" dirty="0" smtClean="0"/>
              <a:t>一命令</a:t>
            </a:r>
            <a:r>
              <a:rPr lang="zh-CN" altLang="zh-CN" sz="2400" dirty="0"/>
              <a:t>的输出作为</a:t>
            </a:r>
            <a:r>
              <a:rPr lang="zh-CN" altLang="zh-CN" sz="2400" dirty="0" smtClean="0"/>
              <a:t>后个</a:t>
            </a:r>
            <a:r>
              <a:rPr lang="zh-CN" altLang="zh-CN" sz="2400" dirty="0"/>
              <a:t>命令的输入</a:t>
            </a:r>
            <a:r>
              <a:rPr lang="zh-CN" altLang="zh-CN" sz="2400" dirty="0" smtClean="0"/>
              <a:t>。</a:t>
            </a:r>
            <a:r>
              <a:rPr lang="zh-CN" altLang="en-US" sz="2400" dirty="0" smtClean="0"/>
              <a:t>该</a:t>
            </a:r>
            <a:r>
              <a:rPr lang="zh-CN" altLang="zh-CN" sz="2400" dirty="0" smtClean="0"/>
              <a:t>机制</a:t>
            </a:r>
            <a:r>
              <a:rPr lang="zh-CN" altLang="zh-CN" sz="2400" dirty="0"/>
              <a:t>常用于</a:t>
            </a:r>
            <a:r>
              <a:rPr lang="zh-CN" altLang="zh-CN" sz="2400" dirty="0" smtClean="0"/>
              <a:t>进程间通信。</a:t>
            </a:r>
            <a:endParaRPr lang="en-US" altLang="zh-CN" sz="2400" dirty="0" smtClean="0"/>
          </a:p>
          <a:p>
            <a:r>
              <a:rPr lang="zh-CN" altLang="zh-CN" sz="2400" dirty="0" smtClean="0"/>
              <a:t>将</a:t>
            </a:r>
            <a:r>
              <a:rPr lang="zh-CN" altLang="zh-CN" sz="2400" dirty="0"/>
              <a:t>一个程序或命令的输出作为另一个程序或命令的输入，有两种方法：</a:t>
            </a:r>
            <a:endParaRPr lang="zh-CN" altLang="zh-CN" sz="2400" dirty="0"/>
          </a:p>
          <a:p>
            <a:r>
              <a:rPr lang="zh-CN" altLang="zh-CN" sz="2400" dirty="0"/>
              <a:t>（</a:t>
            </a:r>
            <a:r>
              <a:rPr lang="en-US" altLang="zh-CN" sz="2400" dirty="0"/>
              <a:t>1</a:t>
            </a:r>
            <a:r>
              <a:rPr lang="zh-CN" altLang="zh-CN" sz="2400" dirty="0"/>
              <a:t>）通过临时文件将多个命令或程序结合在一起。</a:t>
            </a:r>
            <a:endParaRPr lang="zh-CN" altLang="zh-CN" sz="2400" dirty="0"/>
          </a:p>
          <a:p>
            <a:r>
              <a:rPr lang="zh-CN" altLang="zh-CN" sz="2400" dirty="0"/>
              <a:t>（</a:t>
            </a:r>
            <a:r>
              <a:rPr lang="en-US" altLang="zh-CN" sz="2400" dirty="0"/>
              <a:t>2</a:t>
            </a:r>
            <a:r>
              <a:rPr lang="zh-CN" altLang="zh-CN" sz="2400" dirty="0"/>
              <a:t>）通过管道机制</a:t>
            </a:r>
            <a:r>
              <a:rPr lang="zh-CN" altLang="zh-CN" sz="2400" dirty="0" smtClean="0"/>
              <a:t>。</a:t>
            </a:r>
            <a:endParaRPr lang="zh-CN" altLang="zh-C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a:t>
            </a:r>
            <a:r>
              <a:rPr lang="zh-CN" altLang="zh-CN" dirty="0"/>
              <a:t>字符与保留字</a:t>
            </a:r>
            <a:endParaRPr lang="zh-CN" altLang="en-US" dirty="0"/>
          </a:p>
        </p:txBody>
      </p:sp>
      <p:sp>
        <p:nvSpPr>
          <p:cNvPr id="3" name="内容占位符 2"/>
          <p:cNvSpPr>
            <a:spLocks noGrp="1"/>
          </p:cNvSpPr>
          <p:nvPr>
            <p:ph idx="1"/>
          </p:nvPr>
        </p:nvSpPr>
        <p:spPr/>
        <p:txBody>
          <a:bodyPr/>
          <a:lstStyle/>
          <a:p>
            <a:r>
              <a:rPr lang="en-US" altLang="zh-CN" sz="2800" dirty="0"/>
              <a:t>1</a:t>
            </a:r>
            <a:r>
              <a:rPr lang="zh-CN" altLang="zh-CN" sz="2800" dirty="0"/>
              <a:t>．</a:t>
            </a:r>
            <a:r>
              <a:rPr lang="zh-CN" altLang="zh-CN" sz="2800" dirty="0" smtClean="0"/>
              <a:t>字符</a:t>
            </a:r>
            <a:endParaRPr lang="en-US" altLang="zh-CN" sz="2800" dirty="0" smtClean="0"/>
          </a:p>
          <a:p>
            <a:r>
              <a:rPr lang="en-US" altLang="zh-CN" sz="2800" dirty="0"/>
              <a:t>1</a:t>
            </a:r>
            <a:r>
              <a:rPr lang="zh-CN" altLang="zh-CN" sz="2800" dirty="0"/>
              <a:t>）白空格</a:t>
            </a:r>
            <a:endParaRPr lang="zh-CN" altLang="zh-CN" sz="2800" dirty="0"/>
          </a:p>
          <a:p>
            <a:r>
              <a:rPr lang="en-US" altLang="zh-CN" sz="2800" dirty="0"/>
              <a:t>2</a:t>
            </a:r>
            <a:r>
              <a:rPr lang="zh-CN" altLang="zh-CN" sz="2800" dirty="0"/>
              <a:t>）通配符</a:t>
            </a:r>
            <a:endParaRPr lang="zh-CN" altLang="zh-CN" sz="2800" dirty="0"/>
          </a:p>
          <a:p>
            <a:r>
              <a:rPr lang="en-US" altLang="zh-CN" sz="2800" dirty="0"/>
              <a:t>3</a:t>
            </a:r>
            <a:r>
              <a:rPr lang="zh-CN" altLang="zh-CN" sz="2800" dirty="0"/>
              <a:t>）注释符与</a:t>
            </a:r>
            <a:r>
              <a:rPr lang="zh-CN" altLang="zh-CN" sz="2800" dirty="0" smtClean="0"/>
              <a:t>注释</a:t>
            </a:r>
            <a:endParaRPr lang="en-US" altLang="zh-CN" sz="2800" dirty="0" smtClean="0"/>
          </a:p>
          <a:p>
            <a:r>
              <a:rPr lang="en-US" altLang="zh-CN" sz="2800" dirty="0"/>
              <a:t>4</a:t>
            </a:r>
            <a:r>
              <a:rPr lang="zh-CN" altLang="zh-CN" sz="2800" dirty="0"/>
              <a:t>）</a:t>
            </a:r>
            <a:r>
              <a:rPr lang="zh-CN" altLang="zh-CN" sz="2800" dirty="0" smtClean="0"/>
              <a:t>转义字符</a:t>
            </a:r>
            <a:endParaRPr lang="en-US" altLang="zh-CN" sz="2800" dirty="0" smtClean="0"/>
          </a:p>
          <a:p>
            <a:r>
              <a:rPr lang="en-US" altLang="zh-CN" sz="2800" dirty="0" smtClean="0"/>
              <a:t>5</a:t>
            </a:r>
            <a:r>
              <a:rPr lang="zh-CN" altLang="zh-CN" sz="2800" dirty="0" smtClean="0"/>
              <a:t>）</a:t>
            </a:r>
            <a:r>
              <a:rPr lang="zh-CN" altLang="en-US" sz="2800" dirty="0" smtClean="0"/>
              <a:t>普通字符</a:t>
            </a:r>
            <a:endParaRPr lang="zh-CN" alt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．管道</a:t>
            </a:r>
            <a:endParaRPr lang="zh-CN" altLang="en-US" dirty="0"/>
          </a:p>
        </p:txBody>
      </p:sp>
      <p:sp>
        <p:nvSpPr>
          <p:cNvPr id="3" name="内容占位符 2"/>
          <p:cNvSpPr>
            <a:spLocks noGrp="1"/>
          </p:cNvSpPr>
          <p:nvPr>
            <p:ph idx="1"/>
          </p:nvPr>
        </p:nvSpPr>
        <p:spPr/>
        <p:txBody>
          <a:bodyPr/>
          <a:lstStyle/>
          <a:p>
            <a:r>
              <a:rPr lang="zh-CN" altLang="zh-CN" dirty="0"/>
              <a:t>实现管道机制的符号是“</a:t>
            </a:r>
            <a:r>
              <a:rPr lang="en-US" altLang="zh-CN" dirty="0"/>
              <a:t>|</a:t>
            </a:r>
            <a:r>
              <a:rPr lang="zh-CN" altLang="zh-CN" dirty="0"/>
              <a:t>”，其方法为：</a:t>
            </a:r>
            <a:endParaRPr lang="zh-CN" altLang="zh-CN" dirty="0"/>
          </a:p>
          <a:p>
            <a:r>
              <a:rPr lang="en-US" altLang="zh-CN" dirty="0"/>
              <a:t> </a:t>
            </a:r>
            <a:r>
              <a:rPr lang="en-US" altLang="zh-CN" dirty="0" smtClean="0"/>
              <a:t>	</a:t>
            </a:r>
            <a:r>
              <a:rPr altLang="zh-CN" dirty="0"/>
              <a:t>cmd1 | cmd2 | … | cmdn</a:t>
            </a:r>
            <a:endParaRPr altLang="zh-CN" dirty="0"/>
          </a:p>
          <a:p>
            <a:r>
              <a:rPr lang="zh-CN" altLang="zh-CN" dirty="0" smtClean="0"/>
              <a:t>例如</a:t>
            </a:r>
            <a:r>
              <a:rPr lang="zh-CN" altLang="zh-CN" dirty="0"/>
              <a:t>：</a:t>
            </a:r>
            <a:endParaRPr lang="zh-CN" altLang="zh-CN" dirty="0"/>
          </a:p>
          <a:p>
            <a:r>
              <a:rPr lang="en-US" altLang="zh-CN" dirty="0"/>
              <a:t> </a:t>
            </a:r>
            <a:r>
              <a:rPr lang="en-US" altLang="zh-CN" dirty="0" smtClean="0"/>
              <a:t>$ </a:t>
            </a:r>
            <a:r>
              <a:rPr lang="en-US" altLang="zh-CN" dirty="0" err="1" smtClean="0"/>
              <a:t>ls</a:t>
            </a:r>
            <a:r>
              <a:rPr lang="en-US" altLang="zh-CN" dirty="0" smtClean="0"/>
              <a:t> </a:t>
            </a:r>
            <a:r>
              <a:rPr lang="en-US" altLang="zh-CN" dirty="0"/>
              <a:t>-l /</a:t>
            </a:r>
            <a:r>
              <a:rPr lang="en-US" altLang="zh-CN" dirty="0" err="1"/>
              <a:t>dev</a:t>
            </a:r>
            <a:r>
              <a:rPr lang="en-US" altLang="zh-CN" dirty="0"/>
              <a:t> | </a:t>
            </a:r>
            <a:r>
              <a:rPr lang="en-US" altLang="zh-CN" dirty="0" err="1"/>
              <a:t>wc</a:t>
            </a:r>
            <a:r>
              <a:rPr lang="en-US" altLang="zh-CN" dirty="0"/>
              <a:t> -l	</a:t>
            </a:r>
            <a:endParaRPr lang="en-US" altLang="zh-CN" dirty="0" smtClean="0"/>
          </a:p>
          <a:p>
            <a:r>
              <a:rPr lang="en-US" altLang="zh-CN" dirty="0" smtClean="0"/>
              <a:t> $ cat </a:t>
            </a:r>
            <a:r>
              <a:rPr lang="en-US" altLang="zh-CN" dirty="0"/>
              <a:t>/</a:t>
            </a:r>
            <a:r>
              <a:rPr lang="en-US" altLang="zh-CN" dirty="0" err="1"/>
              <a:t>etc</a:t>
            </a:r>
            <a:r>
              <a:rPr lang="en-US" altLang="zh-CN" dirty="0"/>
              <a:t>/</a:t>
            </a:r>
            <a:r>
              <a:rPr lang="en-US" altLang="zh-CN" dirty="0" err="1"/>
              <a:t>passwd</a:t>
            </a:r>
            <a:r>
              <a:rPr lang="en-US" altLang="zh-CN" dirty="0"/>
              <a:t> | </a:t>
            </a:r>
            <a:r>
              <a:rPr lang="en-US" altLang="zh-CN" dirty="0" err="1"/>
              <a:t>grep</a:t>
            </a:r>
            <a:r>
              <a:rPr lang="en-US" altLang="zh-CN" dirty="0"/>
              <a:t> "root:"|</a:t>
            </a:r>
            <a:r>
              <a:rPr lang="en-US" altLang="zh-CN" dirty="0" err="1"/>
              <a:t>wc</a:t>
            </a:r>
            <a:r>
              <a:rPr lang="en-US" altLang="zh-CN" dirty="0"/>
              <a:t> -</a:t>
            </a:r>
            <a:r>
              <a:rPr lang="en-US" altLang="zh-CN" dirty="0" smtClean="0"/>
              <a:t>l</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．三通（</a:t>
            </a:r>
            <a:r>
              <a:rPr lang="en-US" altLang="zh-CN" dirty="0"/>
              <a:t>tee</a:t>
            </a:r>
            <a:r>
              <a:rPr lang="zh-CN" altLang="zh-CN" dirty="0"/>
              <a:t>）</a:t>
            </a:r>
            <a:endParaRPr lang="zh-CN" altLang="en-US" dirty="0"/>
          </a:p>
        </p:txBody>
      </p:sp>
      <p:sp>
        <p:nvSpPr>
          <p:cNvPr id="3" name="内容占位符 2"/>
          <p:cNvSpPr>
            <a:spLocks noGrp="1"/>
          </p:cNvSpPr>
          <p:nvPr>
            <p:ph idx="1"/>
          </p:nvPr>
        </p:nvSpPr>
        <p:spPr/>
        <p:txBody>
          <a:bodyPr/>
          <a:lstStyle/>
          <a:p>
            <a:r>
              <a:rPr lang="zh-CN" altLang="zh-CN" sz="2400" dirty="0"/>
              <a:t>有时候</a:t>
            </a:r>
            <a:r>
              <a:rPr lang="zh-CN" altLang="zh-CN" sz="2400" dirty="0" smtClean="0"/>
              <a:t>，既要</a:t>
            </a:r>
            <a:r>
              <a:rPr lang="zh-CN" altLang="zh-CN" sz="2400" dirty="0"/>
              <a:t>在屏幕上看到输出，又要同时保存一个副本，这时可使用管道与</a:t>
            </a:r>
            <a:r>
              <a:rPr lang="en-US" altLang="zh-CN" sz="2400" dirty="0"/>
              <a:t>tee</a:t>
            </a:r>
            <a:r>
              <a:rPr lang="zh-CN" altLang="zh-CN" sz="2400" dirty="0"/>
              <a:t>命令配合来实现三通。</a:t>
            </a:r>
            <a:endParaRPr lang="zh-CN" altLang="zh-CN" sz="2400" dirty="0"/>
          </a:p>
          <a:p>
            <a:r>
              <a:rPr lang="en-US" altLang="zh-CN" sz="2400" dirty="0"/>
              <a:t>tee</a:t>
            </a:r>
            <a:r>
              <a:rPr lang="zh-CN" altLang="zh-CN" sz="2400" dirty="0" smtClean="0"/>
              <a:t>命令读取</a:t>
            </a:r>
            <a:r>
              <a:rPr lang="zh-CN" altLang="zh-CN" sz="2400" dirty="0"/>
              <a:t>标准</a:t>
            </a:r>
            <a:r>
              <a:rPr lang="zh-CN" altLang="zh-CN" sz="2400" dirty="0" smtClean="0"/>
              <a:t>输入，</a:t>
            </a:r>
            <a:r>
              <a:rPr lang="zh-CN" altLang="zh-CN" sz="2400" dirty="0"/>
              <a:t>并将其内容</a:t>
            </a:r>
            <a:r>
              <a:rPr lang="zh-CN" altLang="zh-CN" sz="2400" dirty="0" smtClean="0"/>
              <a:t>同时</a:t>
            </a:r>
            <a:r>
              <a:rPr lang="zh-CN" altLang="en-US" sz="2400" dirty="0" smtClean="0"/>
              <a:t>写</a:t>
            </a:r>
            <a:r>
              <a:rPr lang="zh-CN" altLang="zh-CN" sz="2400" dirty="0" smtClean="0"/>
              <a:t>到</a:t>
            </a:r>
            <a:r>
              <a:rPr lang="zh-CN" altLang="zh-CN" sz="2400" dirty="0"/>
              <a:t>标准输出和指定文件，其用法为</a:t>
            </a:r>
            <a:r>
              <a:rPr lang="zh-CN" altLang="zh-CN" sz="2400" dirty="0" smtClean="0"/>
              <a:t>：</a:t>
            </a:r>
            <a:r>
              <a:rPr lang="en-US" altLang="zh-CN" sz="2400" dirty="0"/>
              <a:t> </a:t>
            </a:r>
            <a:endParaRPr lang="zh-CN" altLang="zh-CN" sz="2400" dirty="0"/>
          </a:p>
          <a:p>
            <a:r>
              <a:rPr lang="en-US" altLang="zh-CN" sz="2400" dirty="0" smtClean="0"/>
              <a:t>  tee </a:t>
            </a:r>
            <a:r>
              <a:rPr lang="en-US" altLang="zh-CN" sz="2400" dirty="0"/>
              <a:t>[-</a:t>
            </a:r>
            <a:r>
              <a:rPr lang="en-US" altLang="zh-CN" sz="2400" dirty="0" err="1"/>
              <a:t>ai</a:t>
            </a:r>
            <a:r>
              <a:rPr lang="en-US" altLang="zh-CN" sz="2400" dirty="0"/>
              <a:t>] [files]</a:t>
            </a:r>
            <a:endParaRPr lang="zh-CN" altLang="zh-CN" sz="2400" dirty="0"/>
          </a:p>
          <a:p>
            <a:r>
              <a:rPr lang="en-US" altLang="zh-CN" sz="2400" dirty="0"/>
              <a:t> </a:t>
            </a:r>
            <a:r>
              <a:rPr lang="zh-CN" altLang="zh-CN" sz="2400" dirty="0" smtClean="0"/>
              <a:t>选项</a:t>
            </a:r>
            <a:r>
              <a:rPr lang="en-US" altLang="zh-CN" sz="2400" dirty="0"/>
              <a:t>-a</a:t>
            </a:r>
            <a:r>
              <a:rPr lang="zh-CN" altLang="zh-CN" sz="2400" dirty="0"/>
              <a:t>指定使用追加方式，若不指定则采用覆盖方式；</a:t>
            </a:r>
            <a:r>
              <a:rPr lang="en-US" altLang="zh-CN" sz="2400" dirty="0"/>
              <a:t>-i</a:t>
            </a:r>
            <a:r>
              <a:rPr lang="zh-CN" altLang="zh-CN" sz="2400" dirty="0"/>
              <a:t>用于忽略中断信号（</a:t>
            </a:r>
            <a:r>
              <a:rPr lang="en-US" altLang="zh-CN" sz="2400" dirty="0"/>
              <a:t>^C</a:t>
            </a:r>
            <a:r>
              <a:rPr lang="zh-CN" altLang="zh-CN" sz="2400" dirty="0"/>
              <a:t>）</a:t>
            </a:r>
            <a:r>
              <a:rPr lang="zh-CN"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tee</a:t>
            </a:r>
            <a:r>
              <a:rPr lang="zh-CN" altLang="zh-CN" dirty="0" smtClean="0"/>
              <a:t>命令使用示例</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zh-CN" dirty="0"/>
              <a:t>将当月日历表显示到屏幕的同时也保存到文件</a:t>
            </a:r>
            <a:r>
              <a:rPr lang="en-US" altLang="zh-CN" dirty="0"/>
              <a:t>calendar</a:t>
            </a:r>
            <a:r>
              <a:rPr lang="zh-CN" altLang="zh-CN" dirty="0"/>
              <a:t>中</a:t>
            </a:r>
            <a:endParaRPr lang="zh-CN" altLang="zh-CN" dirty="0"/>
          </a:p>
          <a:p>
            <a:r>
              <a:rPr lang="en-US" altLang="zh-CN" dirty="0" smtClean="0"/>
              <a:t> $ </a:t>
            </a:r>
            <a:r>
              <a:rPr lang="en-US" altLang="zh-CN" dirty="0" err="1" smtClean="0"/>
              <a:t>cal</a:t>
            </a:r>
            <a:r>
              <a:rPr lang="en-US" altLang="zh-CN" dirty="0" smtClean="0"/>
              <a:t> </a:t>
            </a:r>
            <a:r>
              <a:rPr lang="en-US" altLang="zh-CN" dirty="0"/>
              <a:t>| tee </a:t>
            </a:r>
            <a:r>
              <a:rPr lang="en-US" altLang="zh-CN" dirty="0" smtClean="0"/>
              <a:t>calendar</a:t>
            </a:r>
            <a:endParaRPr lang="en-US" altLang="zh-CN" dirty="0" smtClean="0"/>
          </a:p>
          <a:p>
            <a:r>
              <a:rPr lang="en-US" altLang="zh-CN" dirty="0" smtClean="0"/>
              <a:t>#</a:t>
            </a:r>
            <a:r>
              <a:rPr lang="zh-CN" altLang="zh-CN" dirty="0" smtClean="0"/>
              <a:t>将</a:t>
            </a:r>
            <a:r>
              <a:rPr lang="zh-CN" altLang="zh-CN" dirty="0"/>
              <a:t>根目录短式列表显示到屏幕上的同时也保存到文件</a:t>
            </a:r>
            <a:r>
              <a:rPr lang="en-US" altLang="zh-CN" dirty="0"/>
              <a:t>f1</a:t>
            </a:r>
            <a:r>
              <a:rPr lang="zh-CN" altLang="zh-CN" dirty="0"/>
              <a:t>和</a:t>
            </a:r>
            <a:r>
              <a:rPr lang="en-US" altLang="zh-CN" dirty="0"/>
              <a:t>f2</a:t>
            </a:r>
            <a:r>
              <a:rPr lang="zh-CN" altLang="zh-CN" dirty="0"/>
              <a:t>中</a:t>
            </a:r>
            <a:endParaRPr lang="zh-CN" altLang="en-US" dirty="0"/>
          </a:p>
          <a:p>
            <a:r>
              <a:rPr lang="en-US" altLang="zh-CN" dirty="0" smtClean="0"/>
              <a:t> $ </a:t>
            </a:r>
            <a:r>
              <a:rPr lang="en-US" altLang="zh-CN" dirty="0" err="1" smtClean="0"/>
              <a:t>ls</a:t>
            </a:r>
            <a:r>
              <a:rPr lang="en-US" altLang="zh-CN" dirty="0" smtClean="0"/>
              <a:t> </a:t>
            </a:r>
            <a:r>
              <a:rPr lang="en-US" altLang="zh-CN" dirty="0"/>
              <a:t>/ | tee f1 </a:t>
            </a:r>
            <a:r>
              <a:rPr lang="en-US" altLang="zh-CN" dirty="0" smtClean="0"/>
              <a:t>f2</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3.1.8  </a:t>
            </a:r>
            <a:r>
              <a:rPr lang="zh-CN" altLang="zh-CN" dirty="0"/>
              <a:t>环境变量与变量</a:t>
            </a:r>
            <a:endParaRPr lang="zh-CN" altLang="en-US" dirty="0"/>
          </a:p>
        </p:txBody>
      </p:sp>
      <p:sp>
        <p:nvSpPr>
          <p:cNvPr id="3" name="内容占位符 2"/>
          <p:cNvSpPr>
            <a:spLocks noGrp="1"/>
          </p:cNvSpPr>
          <p:nvPr>
            <p:ph idx="1"/>
          </p:nvPr>
        </p:nvSpPr>
        <p:spPr/>
        <p:txBody>
          <a:bodyPr/>
          <a:lstStyle/>
          <a:p>
            <a:r>
              <a:rPr lang="en-US" altLang="zh-CN" sz="2400" dirty="0"/>
              <a:t>1</a:t>
            </a:r>
            <a:r>
              <a:rPr lang="zh-CN" altLang="zh-CN" sz="2400" dirty="0"/>
              <a:t>．变量</a:t>
            </a:r>
            <a:endParaRPr lang="zh-CN" altLang="zh-CN" sz="2400" dirty="0"/>
          </a:p>
          <a:p>
            <a:r>
              <a:rPr lang="zh-CN" altLang="zh-CN" sz="2400" dirty="0"/>
              <a:t>在</a:t>
            </a:r>
            <a:r>
              <a:rPr lang="en-US" altLang="zh-CN" sz="2400" dirty="0"/>
              <a:t>UNIX/Linux</a:t>
            </a:r>
            <a:r>
              <a:rPr lang="zh-CN" altLang="zh-CN" sz="2400" dirty="0"/>
              <a:t>系统中，用户可以定义自己的变量。定义后的变量就像在其他程序设计语言里一样被引用。引用变量时需要使用“</a:t>
            </a:r>
            <a:r>
              <a:rPr lang="en-US" altLang="zh-CN" sz="2400" dirty="0"/>
              <a:t>$</a:t>
            </a:r>
            <a:r>
              <a:rPr lang="zh-CN" altLang="zh-CN" sz="2400" dirty="0"/>
              <a:t>”作为变量名的前导字符。</a:t>
            </a:r>
            <a:endParaRPr lang="zh-CN" altLang="zh-CN" sz="2400" dirty="0"/>
          </a:p>
          <a:p>
            <a:r>
              <a:rPr lang="zh-CN" altLang="zh-CN" sz="2400" dirty="0"/>
              <a:t>由于</a:t>
            </a:r>
            <a:r>
              <a:rPr lang="en-US" altLang="zh-CN" sz="2400" dirty="0"/>
              <a:t>shell</a:t>
            </a:r>
            <a:r>
              <a:rPr lang="zh-CN" altLang="zh-CN" sz="2400" dirty="0"/>
              <a:t>是解释语言</a:t>
            </a:r>
            <a:r>
              <a:rPr lang="zh-CN" altLang="zh-CN" sz="2400" dirty="0" smtClean="0"/>
              <a:t>，在</a:t>
            </a:r>
            <a:r>
              <a:rPr lang="zh-CN" altLang="zh-CN" sz="2400" dirty="0"/>
              <a:t>变量定义和使用时不需要声明类型，</a:t>
            </a:r>
            <a:r>
              <a:rPr lang="en-US" altLang="zh-CN" sz="2400" dirty="0"/>
              <a:t>shell</a:t>
            </a:r>
            <a:r>
              <a:rPr lang="zh-CN" altLang="zh-CN" sz="2400" dirty="0"/>
              <a:t>在使用变量时会根据变量的值来具体确定变量的类型。</a:t>
            </a:r>
            <a:endParaRPr lang="zh-CN" altLang="en-US"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变量的定义</a:t>
            </a:r>
            <a:r>
              <a:rPr lang="zh-CN" altLang="zh-CN" dirty="0" smtClean="0"/>
              <a:t>方法</a:t>
            </a:r>
            <a:r>
              <a:rPr lang="zh-CN" altLang="en-US" dirty="0" smtClean="0"/>
              <a:t>与示例</a:t>
            </a:r>
            <a:endParaRPr lang="zh-CN" altLang="en-US" dirty="0"/>
          </a:p>
        </p:txBody>
      </p:sp>
      <p:sp>
        <p:nvSpPr>
          <p:cNvPr id="3" name="内容占位符 2"/>
          <p:cNvSpPr>
            <a:spLocks noGrp="1"/>
          </p:cNvSpPr>
          <p:nvPr>
            <p:ph idx="1"/>
          </p:nvPr>
        </p:nvSpPr>
        <p:spPr/>
        <p:txBody>
          <a:bodyPr/>
          <a:lstStyle/>
          <a:p>
            <a:r>
              <a:rPr lang="zh-CN" altLang="zh-CN" sz="2400" dirty="0" smtClean="0"/>
              <a:t>变量</a:t>
            </a:r>
            <a:r>
              <a:rPr lang="zh-CN" altLang="zh-CN" sz="2400" dirty="0"/>
              <a:t>的定义</a:t>
            </a:r>
            <a:r>
              <a:rPr lang="zh-CN" altLang="zh-CN" sz="2400" dirty="0" smtClean="0"/>
              <a:t>方法</a:t>
            </a:r>
            <a:r>
              <a:rPr lang="zh-CN" altLang="en-US" sz="2400" dirty="0" smtClean="0"/>
              <a:t>如下：</a:t>
            </a:r>
            <a:endParaRPr lang="zh-CN" altLang="zh-CN" sz="2400" dirty="0"/>
          </a:p>
          <a:p>
            <a:r>
              <a:rPr lang="en-US" altLang="zh-CN" sz="2400" dirty="0" smtClean="0"/>
              <a:t>  </a:t>
            </a:r>
            <a:r>
              <a:rPr lang="en-US" altLang="zh-CN" sz="2400" dirty="0" err="1" smtClean="0"/>
              <a:t>var_name</a:t>
            </a:r>
            <a:r>
              <a:rPr lang="en-US" altLang="zh-CN" sz="2400" dirty="0" smtClean="0"/>
              <a:t>=</a:t>
            </a:r>
            <a:r>
              <a:rPr lang="en-US" altLang="zh-CN" sz="2400" dirty="0" err="1" smtClean="0"/>
              <a:t>var_value</a:t>
            </a:r>
            <a:endParaRPr lang="zh-CN" altLang="zh-CN" sz="2400" dirty="0"/>
          </a:p>
          <a:p>
            <a:r>
              <a:rPr lang="zh-CN" altLang="zh-CN" sz="2400" dirty="0" smtClean="0"/>
              <a:t>变量</a:t>
            </a:r>
            <a:r>
              <a:rPr lang="zh-CN" altLang="zh-CN" sz="2400" dirty="0"/>
              <a:t>的定义和使用示例如下：</a:t>
            </a:r>
            <a:endParaRPr lang="zh-CN" altLang="zh-CN" sz="2400" dirty="0"/>
          </a:p>
          <a:p>
            <a:r>
              <a:rPr altLang="zh-CN" sz="2000" dirty="0"/>
              <a:t>$ x=18 			#定义变量x，其值为18</a:t>
            </a:r>
            <a:endParaRPr altLang="zh-CN" sz="2000" dirty="0"/>
          </a:p>
          <a:p>
            <a:r>
              <a:rPr altLang="zh-CN" sz="2000" dirty="0"/>
              <a:t>$ y='I am a student' 	</a:t>
            </a:r>
            <a:r>
              <a:rPr lang="en-US" sz="2000" dirty="0"/>
              <a:t>	</a:t>
            </a:r>
            <a:r>
              <a:rPr altLang="zh-CN" sz="2000" dirty="0"/>
              <a:t>#定义变量y，值为'I am a student'</a:t>
            </a:r>
            <a:endParaRPr altLang="zh-CN" sz="2000" dirty="0"/>
          </a:p>
          <a:p>
            <a:r>
              <a:rPr altLang="zh-CN" sz="2000" dirty="0"/>
              <a:t>$ echo $x $y $HOME 	#显示变量x，y和环境变量HOME的值</a:t>
            </a:r>
            <a:endParaRPr altLang="zh-CN" sz="2000" dirty="0"/>
          </a:p>
          <a:p>
            <a:r>
              <a:rPr altLang="zh-CN" sz="2000" dirty="0"/>
              <a:t>$ z="$y, I am $x ." 	</a:t>
            </a:r>
            <a:r>
              <a:rPr lang="en-US" sz="2000" dirty="0"/>
              <a:t>	</a:t>
            </a:r>
            <a:r>
              <a:rPr altLang="zh-CN" sz="2000" dirty="0"/>
              <a:t>#由变量x和y定义变量z</a:t>
            </a:r>
            <a:endParaRPr altLang="zh-CN" sz="2000" dirty="0"/>
          </a:p>
          <a:p>
            <a:r>
              <a:rPr altLang="zh-CN" sz="2000" dirty="0">
                <a:sym typeface="+mn-ea"/>
              </a:rPr>
              <a:t>$ echo $x $y $</a:t>
            </a:r>
            <a:r>
              <a:rPr lang="en-US" sz="2000" dirty="0">
                <a:sym typeface="+mn-ea"/>
              </a:rPr>
              <a:t>z</a:t>
            </a:r>
            <a:endParaRPr lang="en-US" sz="2000" dirty="0">
              <a:sym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．环境变量</a:t>
            </a:r>
            <a:endParaRPr lang="zh-CN" altLang="en-US" dirty="0"/>
          </a:p>
        </p:txBody>
      </p:sp>
      <p:sp>
        <p:nvSpPr>
          <p:cNvPr id="3" name="内容占位符 2"/>
          <p:cNvSpPr>
            <a:spLocks noGrp="1"/>
          </p:cNvSpPr>
          <p:nvPr>
            <p:ph idx="1"/>
          </p:nvPr>
        </p:nvSpPr>
        <p:spPr/>
        <p:txBody>
          <a:bodyPr/>
          <a:lstStyle/>
          <a:p>
            <a:r>
              <a:rPr altLang="zh-CN" sz="2800" dirty="0"/>
              <a:t>shell在开始执行时就已经定义了一些和系统工作环境有关的变量，用来控制用户程序的执行，或为用户程序的执行提供环境支持。环境变量可用命令env、export或set来查询，比如：</a:t>
            </a:r>
            <a:endParaRPr altLang="zh-CN" sz="2800" dirty="0"/>
          </a:p>
          <a:p>
            <a:pPr lvl="2"/>
            <a:r>
              <a:rPr altLang="zh-CN" sz="2100" dirty="0"/>
              <a:t>$ export 		#显示所有的环境变量</a:t>
            </a:r>
            <a:endParaRPr altLang="zh-CN" sz="2100" dirty="0"/>
          </a:p>
          <a:p>
            <a:pPr lvl="2"/>
            <a:r>
              <a:rPr altLang="zh-CN" sz="2100" dirty="0"/>
              <a:t>$ env 		#同上</a:t>
            </a:r>
            <a:r>
              <a:rPr lang="zh-CN" sz="2100" dirty="0"/>
              <a:t>。</a:t>
            </a:r>
            <a:endParaRPr lang="zh-CN" sz="2100" dirty="0"/>
          </a:p>
          <a:p>
            <a:pPr lvl="1"/>
            <a:r>
              <a:rPr lang="zh-CN" altLang="zh-CN" sz="2450" dirty="0"/>
              <a:t>用户还可定义自己的环境变量（见后述）</a:t>
            </a:r>
            <a:r>
              <a:rPr lang="zh-CN" altLang="zh-CN" sz="2450" dirty="0" smtClean="0"/>
              <a:t>。</a:t>
            </a:r>
            <a:endParaRPr lang="zh-CN" altLang="en-US" sz="245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常用的</a:t>
            </a:r>
            <a:r>
              <a:rPr lang="en-US" altLang="zh-CN" dirty="0"/>
              <a:t>shell</a:t>
            </a:r>
            <a:r>
              <a:rPr lang="zh-CN" altLang="zh-CN" dirty="0"/>
              <a:t>环境变量</a:t>
            </a:r>
            <a:endParaRPr lang="zh-CN" altLang="en-US" dirty="0"/>
          </a:p>
        </p:txBody>
      </p:sp>
      <p:sp>
        <p:nvSpPr>
          <p:cNvPr id="3" name="内容占位符 2"/>
          <p:cNvSpPr>
            <a:spLocks noGrp="1"/>
          </p:cNvSpPr>
          <p:nvPr>
            <p:ph idx="1"/>
          </p:nvPr>
        </p:nvSpPr>
        <p:spPr/>
        <p:txBody>
          <a:bodyPr/>
          <a:lstStyle/>
          <a:p>
            <a:r>
              <a:rPr lang="en-US" altLang="zh-CN" sz="2000" dirty="0" smtClean="0"/>
              <a:t>HOME</a:t>
            </a:r>
            <a:r>
              <a:rPr lang="zh-CN" altLang="zh-CN" sz="2000" dirty="0"/>
              <a:t>：家目录</a:t>
            </a:r>
            <a:r>
              <a:rPr lang="zh-CN" altLang="zh-CN" sz="2000" dirty="0" smtClean="0"/>
              <a:t>。</a:t>
            </a:r>
            <a:endParaRPr lang="en-US" altLang="zh-CN" sz="2000" dirty="0" smtClean="0"/>
          </a:p>
          <a:p>
            <a:r>
              <a:rPr lang="en-US" altLang="zh-CN" sz="2000" dirty="0" smtClean="0"/>
              <a:t>LOGNAME</a:t>
            </a:r>
            <a:r>
              <a:rPr lang="zh-CN" altLang="en-US" sz="2000" dirty="0" smtClean="0"/>
              <a:t>、</a:t>
            </a:r>
            <a:r>
              <a:rPr lang="en-US" altLang="zh-CN" sz="2000" dirty="0" smtClean="0"/>
              <a:t>USER</a:t>
            </a:r>
            <a:r>
              <a:rPr lang="zh-CN" altLang="en-US" sz="2000" dirty="0" smtClean="0"/>
              <a:t>、USERNAME</a:t>
            </a:r>
            <a:r>
              <a:rPr lang="zh-CN" altLang="zh-CN" sz="2000" dirty="0" smtClean="0"/>
              <a:t>：</a:t>
            </a:r>
            <a:r>
              <a:rPr lang="zh-CN" altLang="zh-CN" sz="2000" dirty="0"/>
              <a:t>登录</a:t>
            </a:r>
            <a:r>
              <a:rPr lang="zh-CN" altLang="zh-CN" sz="2000" dirty="0" smtClean="0"/>
              <a:t>用户</a:t>
            </a:r>
            <a:r>
              <a:rPr lang="zh-CN" altLang="en-US" sz="2000" dirty="0" smtClean="0"/>
              <a:t>名、</a:t>
            </a:r>
            <a:r>
              <a:rPr lang="zh-CN" altLang="zh-CN" sz="2000" dirty="0" smtClean="0"/>
              <a:t>用户名。</a:t>
            </a:r>
            <a:endParaRPr lang="zh-CN" altLang="zh-CN" sz="2000" dirty="0"/>
          </a:p>
          <a:p>
            <a:r>
              <a:rPr lang="en-US" altLang="zh-CN" sz="2000" dirty="0" smtClean="0"/>
              <a:t>IFS</a:t>
            </a:r>
            <a:r>
              <a:rPr lang="zh-CN" altLang="zh-CN" sz="2000" dirty="0"/>
              <a:t>：</a:t>
            </a:r>
            <a:r>
              <a:rPr lang="zh-CN" altLang="zh-CN" sz="2000" dirty="0" smtClean="0"/>
              <a:t>命令行参数</a:t>
            </a:r>
            <a:r>
              <a:rPr lang="zh-CN" altLang="zh-CN" sz="2000" dirty="0"/>
              <a:t>、选项间的分隔符</a:t>
            </a:r>
            <a:r>
              <a:rPr lang="zh-CN" altLang="zh-CN" sz="2000" dirty="0" smtClean="0"/>
              <a:t>。</a:t>
            </a:r>
            <a:endParaRPr lang="en-US" altLang="zh-CN" sz="2000" dirty="0" smtClean="0"/>
          </a:p>
          <a:p>
            <a:r>
              <a:rPr lang="en-US" altLang="zh-CN" sz="2000" dirty="0" smtClean="0"/>
              <a:t>PATH</a:t>
            </a:r>
            <a:r>
              <a:rPr lang="zh-CN" altLang="zh-CN" sz="2000" dirty="0"/>
              <a:t>：由冒号分隔的目录路径名</a:t>
            </a:r>
            <a:r>
              <a:rPr lang="zh-CN" altLang="zh-CN" sz="2000" dirty="0" smtClean="0"/>
              <a:t>。</a:t>
            </a:r>
            <a:endParaRPr lang="zh-CN" altLang="zh-CN" sz="2000" dirty="0"/>
          </a:p>
          <a:p>
            <a:r>
              <a:rPr lang="en-US" altLang="zh-CN" sz="2000" dirty="0" smtClean="0"/>
              <a:t>TERM</a:t>
            </a:r>
            <a:r>
              <a:rPr lang="zh-CN" altLang="zh-CN" sz="2000" dirty="0"/>
              <a:t>：终端的类型</a:t>
            </a:r>
            <a:r>
              <a:rPr lang="zh-CN" altLang="zh-CN" sz="2000" dirty="0" smtClean="0"/>
              <a:t>。</a:t>
            </a:r>
            <a:endParaRPr lang="zh-CN" altLang="zh-CN" sz="2000" dirty="0"/>
          </a:p>
          <a:p>
            <a:r>
              <a:rPr lang="en-US" altLang="zh-CN" sz="2000" dirty="0" smtClean="0"/>
              <a:t>PWD</a:t>
            </a:r>
            <a:r>
              <a:rPr lang="zh-CN" altLang="zh-CN" sz="2000" dirty="0"/>
              <a:t>：当前工作目录的绝对路径名</a:t>
            </a:r>
            <a:r>
              <a:rPr lang="zh-CN" altLang="zh-CN" sz="2000" dirty="0" smtClean="0"/>
              <a:t>。</a:t>
            </a:r>
            <a:endParaRPr lang="zh-CN" altLang="zh-CN" sz="2000" dirty="0"/>
          </a:p>
          <a:p>
            <a:r>
              <a:rPr lang="en-US" altLang="zh-CN" sz="2000" dirty="0" smtClean="0"/>
              <a:t>OLDPWD</a:t>
            </a:r>
            <a:r>
              <a:rPr lang="zh-CN" altLang="zh-CN" sz="2000" dirty="0" smtClean="0"/>
              <a:t>：刚刚</a:t>
            </a:r>
            <a:r>
              <a:rPr lang="zh-CN" altLang="zh-CN" sz="2000" dirty="0"/>
              <a:t>离开的目录</a:t>
            </a:r>
            <a:r>
              <a:rPr lang="zh-CN" altLang="zh-CN" sz="2000" dirty="0" smtClean="0"/>
              <a:t>。</a:t>
            </a:r>
            <a:endParaRPr lang="zh-CN" altLang="zh-CN" sz="2000" dirty="0"/>
          </a:p>
          <a:p>
            <a:r>
              <a:rPr lang="en-US" altLang="zh-CN" sz="2000" dirty="0" smtClean="0"/>
              <a:t>PS1</a:t>
            </a:r>
            <a:r>
              <a:rPr lang="zh-CN" altLang="zh-CN" sz="2000" dirty="0"/>
              <a:t>：主提示符</a:t>
            </a:r>
            <a:r>
              <a:rPr lang="zh-CN" altLang="zh-CN" sz="2000" dirty="0" smtClean="0"/>
              <a:t>。</a:t>
            </a:r>
            <a:endParaRPr lang="en-US" altLang="zh-CN" sz="2000" dirty="0" smtClean="0"/>
          </a:p>
          <a:p>
            <a:r>
              <a:rPr lang="en-US" altLang="zh-CN" sz="2000" dirty="0" smtClean="0"/>
              <a:t>PS2</a:t>
            </a:r>
            <a:r>
              <a:rPr lang="zh-CN" altLang="zh-CN" sz="2000" dirty="0"/>
              <a:t>：辅提示符（继续行用提示符）</a:t>
            </a:r>
            <a:r>
              <a:rPr lang="zh-CN" altLang="zh-CN"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3.1.9  </a:t>
            </a:r>
            <a:r>
              <a:rPr lang="zh-CN" altLang="zh-CN" sz="3600" dirty="0"/>
              <a:t>引号机制、命令替换与变量替换</a:t>
            </a:r>
            <a:endParaRPr lang="zh-CN" altLang="en-US" sz="3600" dirty="0"/>
          </a:p>
        </p:txBody>
      </p:sp>
      <p:sp>
        <p:nvSpPr>
          <p:cNvPr id="3" name="内容占位符 2"/>
          <p:cNvSpPr>
            <a:spLocks noGrp="1"/>
          </p:cNvSpPr>
          <p:nvPr>
            <p:ph idx="1"/>
          </p:nvPr>
        </p:nvSpPr>
        <p:spPr/>
        <p:txBody>
          <a:bodyPr/>
          <a:lstStyle/>
          <a:p>
            <a:r>
              <a:rPr lang="en-US" altLang="zh-CN" dirty="0"/>
              <a:t>1</a:t>
            </a:r>
            <a:r>
              <a:rPr lang="zh-CN" altLang="zh-CN" dirty="0"/>
              <a:t>．引号机制</a:t>
            </a:r>
            <a:endParaRPr lang="zh-CN" altLang="zh-CN" dirty="0"/>
          </a:p>
          <a:p>
            <a:r>
              <a:rPr lang="zh-CN" altLang="zh-CN" dirty="0"/>
              <a:t>在</a:t>
            </a:r>
            <a:r>
              <a:rPr lang="en-US" altLang="zh-CN" dirty="0"/>
              <a:t>shell</a:t>
            </a:r>
            <a:r>
              <a:rPr lang="zh-CN" altLang="zh-CN" dirty="0"/>
              <a:t>中有三种引号：单引号</a:t>
            </a:r>
            <a:r>
              <a:rPr lang="zh-CN" altLang="zh-CN" dirty="0" smtClean="0"/>
              <a:t>（</a:t>
            </a:r>
            <a:r>
              <a:rPr lang="zh-CN" altLang="zh-CN" dirty="0"/>
              <a:t>'</a:t>
            </a:r>
            <a:r>
              <a:rPr lang="zh-CN" altLang="zh-CN" dirty="0" smtClean="0"/>
              <a:t>），</a:t>
            </a:r>
            <a:r>
              <a:rPr lang="zh-CN" altLang="zh-CN" dirty="0"/>
              <a:t>双引号</a:t>
            </a:r>
            <a:r>
              <a:rPr lang="zh-CN" altLang="zh-CN" dirty="0" smtClean="0"/>
              <a:t>（</a:t>
            </a:r>
            <a:r>
              <a:rPr lang="en-US" altLang="zh-CN" dirty="0"/>
              <a:t>"</a:t>
            </a:r>
            <a:r>
              <a:rPr lang="zh-CN" altLang="zh-CN" dirty="0" smtClean="0"/>
              <a:t>）</a:t>
            </a:r>
            <a:r>
              <a:rPr lang="zh-CN" altLang="zh-CN" dirty="0"/>
              <a:t>和反单引号（`</a:t>
            </a:r>
            <a:r>
              <a:rPr lang="zh-CN" altLang="zh-CN" dirty="0" smtClean="0"/>
              <a:t>）</a:t>
            </a:r>
            <a:r>
              <a:rPr lang="zh-CN" altLang="en-US" dirty="0" smtClean="0"/>
              <a:t>。</a:t>
            </a:r>
            <a:endParaRPr lang="en-US" altLang="zh-CN" dirty="0" smtClean="0"/>
          </a:p>
          <a:p>
            <a:r>
              <a:rPr lang="zh-CN" altLang="zh-CN" dirty="0" smtClean="0"/>
              <a:t>前</a:t>
            </a:r>
            <a:r>
              <a:rPr lang="zh-CN" altLang="zh-CN" dirty="0"/>
              <a:t>两者用于变量定义，后者用于命令替换。</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a:t>
            </a:r>
            <a:r>
              <a:rPr lang="zh-CN" altLang="zh-CN" dirty="0" smtClean="0"/>
              <a:t>单引号</a:t>
            </a:r>
            <a:endParaRPr lang="zh-CN" altLang="en-US" dirty="0"/>
          </a:p>
        </p:txBody>
      </p:sp>
      <p:sp>
        <p:nvSpPr>
          <p:cNvPr id="3" name="内容占位符 2"/>
          <p:cNvSpPr>
            <a:spLocks noGrp="1"/>
          </p:cNvSpPr>
          <p:nvPr>
            <p:ph idx="1"/>
          </p:nvPr>
        </p:nvSpPr>
        <p:spPr/>
        <p:txBody>
          <a:bodyPr/>
          <a:lstStyle/>
          <a:p>
            <a:r>
              <a:rPr lang="zh-CN" altLang="zh-CN" sz="2800" dirty="0" smtClean="0"/>
              <a:t>由</a:t>
            </a:r>
            <a:r>
              <a:rPr lang="zh-CN" altLang="zh-CN" sz="2800" dirty="0"/>
              <a:t>单引号括起来的字符都作为普通字符，特殊字符用单引号括起来以后也会失去原有意义。例如</a:t>
            </a:r>
            <a:r>
              <a:rPr lang="zh-CN" altLang="zh-CN" sz="2800" dirty="0" smtClean="0"/>
              <a:t>：</a:t>
            </a:r>
            <a:r>
              <a:rPr lang="en-US" altLang="zh-CN" sz="2800" dirty="0"/>
              <a:t> </a:t>
            </a:r>
            <a:endParaRPr lang="zh-CN" altLang="zh-CN" sz="2800" dirty="0"/>
          </a:p>
          <a:p>
            <a:r>
              <a:rPr lang="en-US" altLang="zh-CN" sz="2800" dirty="0" smtClean="0"/>
              <a:t>#</a:t>
            </a:r>
            <a:r>
              <a:rPr lang="zh-CN" altLang="zh-CN" sz="2800" dirty="0"/>
              <a:t>定义</a:t>
            </a:r>
            <a:r>
              <a:rPr lang="en-US" altLang="zh-CN" sz="2800" dirty="0"/>
              <a:t>string</a:t>
            </a:r>
            <a:r>
              <a:rPr lang="zh-CN" altLang="zh-CN" sz="2800" dirty="0"/>
              <a:t>变量，其值为</a:t>
            </a:r>
            <a:r>
              <a:rPr lang="en-US" altLang="zh-CN" sz="2800" dirty="0"/>
              <a:t>'$</a:t>
            </a:r>
            <a:r>
              <a:rPr lang="en-US" altLang="zh-CN" sz="2800" dirty="0" smtClean="0"/>
              <a:t>PATH‘</a:t>
            </a:r>
            <a:endParaRPr lang="en-US" altLang="zh-CN" sz="2800" dirty="0" smtClean="0"/>
          </a:p>
          <a:p>
            <a:r>
              <a:rPr lang="en-US" altLang="zh-CN" sz="2800" dirty="0"/>
              <a:t> </a:t>
            </a:r>
            <a:r>
              <a:rPr lang="en-US" altLang="zh-CN" sz="2800" dirty="0" smtClean="0"/>
              <a:t> $ string</a:t>
            </a:r>
            <a:r>
              <a:rPr lang="en-US" altLang="zh-CN" sz="2800" dirty="0"/>
              <a:t>='$PATH</a:t>
            </a:r>
            <a:r>
              <a:rPr lang="en-US" altLang="zh-CN" sz="2800" dirty="0" smtClean="0"/>
              <a:t>'</a:t>
            </a:r>
            <a:endParaRPr lang="zh-CN" altLang="zh-CN" sz="2800" dirty="0"/>
          </a:p>
          <a:p>
            <a:r>
              <a:rPr lang="en-US" altLang="zh-CN" sz="2800" dirty="0" smtClean="0"/>
              <a:t>#</a:t>
            </a:r>
            <a:r>
              <a:rPr lang="zh-CN" altLang="zh-CN" sz="2800" dirty="0"/>
              <a:t>显示变量</a:t>
            </a:r>
            <a:r>
              <a:rPr lang="en-US" altLang="zh-CN" sz="2800" dirty="0" smtClean="0">
                <a:sym typeface="+mn-ea"/>
              </a:rPr>
              <a:t>string</a:t>
            </a:r>
            <a:r>
              <a:rPr lang="zh-CN" altLang="zh-CN" sz="2800" dirty="0"/>
              <a:t>的值：</a:t>
            </a:r>
            <a:endParaRPr lang="zh-CN" altLang="zh-CN" sz="2800" dirty="0"/>
          </a:p>
          <a:p>
            <a:r>
              <a:rPr lang="en-US" altLang="zh-CN" sz="2800" dirty="0" smtClean="0"/>
              <a:t>   $ echo </a:t>
            </a:r>
            <a:r>
              <a:rPr lang="en-US" altLang="zh-CN" sz="2800" dirty="0"/>
              <a:t>$</a:t>
            </a:r>
            <a:r>
              <a:rPr lang="en-US" altLang="zh-CN" sz="2800" dirty="0" smtClean="0"/>
              <a:t>string</a:t>
            </a:r>
            <a:endParaRPr lang="zh-CN" altLang="en-US"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）反单引号</a:t>
            </a:r>
            <a:endParaRPr lang="zh-CN" altLang="en-US" dirty="0"/>
          </a:p>
        </p:txBody>
      </p:sp>
      <p:sp>
        <p:nvSpPr>
          <p:cNvPr id="3" name="内容占位符 2"/>
          <p:cNvSpPr>
            <a:spLocks noGrp="1"/>
          </p:cNvSpPr>
          <p:nvPr>
            <p:ph idx="1"/>
          </p:nvPr>
        </p:nvSpPr>
        <p:spPr/>
        <p:txBody>
          <a:bodyPr/>
          <a:lstStyle/>
          <a:p>
            <a:r>
              <a:rPr lang="zh-CN" altLang="zh-CN" sz="2400" dirty="0"/>
              <a:t>反单引号的作用是命令替换</a:t>
            </a:r>
            <a:r>
              <a:rPr lang="zh-CN" altLang="zh-CN" sz="2400" dirty="0" smtClean="0"/>
              <a:t>。</a:t>
            </a:r>
            <a:r>
              <a:rPr lang="zh-CN" altLang="zh-CN" sz="2400" dirty="0"/>
              <a:t>命令替换也叫命令扩展</a:t>
            </a:r>
            <a:r>
              <a:rPr lang="zh-CN" altLang="zh-CN" sz="2400" dirty="0" smtClean="0"/>
              <a:t>。</a:t>
            </a:r>
            <a:endParaRPr lang="en-US" altLang="zh-CN" sz="2400" dirty="0" smtClean="0"/>
          </a:p>
          <a:p>
            <a:r>
              <a:rPr lang="zh-CN" altLang="zh-CN" sz="2400" dirty="0" smtClean="0"/>
              <a:t>所谓</a:t>
            </a:r>
            <a:r>
              <a:rPr lang="zh-CN" altLang="zh-CN" sz="2400" dirty="0"/>
              <a:t>命令替换是指反单引号内的内容将作为命令首先被执行，然后再将命令执行的标准输出替换反单引号及其括号位置的信息。例如</a:t>
            </a:r>
            <a:r>
              <a:rPr lang="zh-CN" altLang="zh-CN" sz="2400" dirty="0" smtClean="0"/>
              <a:t>：</a:t>
            </a:r>
            <a:r>
              <a:rPr lang="en-US" altLang="zh-CN" sz="2400" dirty="0"/>
              <a:t> </a:t>
            </a:r>
            <a:endParaRPr lang="zh-CN" altLang="zh-CN" sz="2400" dirty="0"/>
          </a:p>
          <a:p>
            <a:r>
              <a:rPr lang="en-US" altLang="zh-CN" sz="2400" dirty="0" smtClean="0"/>
              <a:t>$ x</a:t>
            </a:r>
            <a:r>
              <a:rPr lang="en-US" altLang="zh-CN" sz="2400" dirty="0"/>
              <a:t>=`</a:t>
            </a:r>
            <a:r>
              <a:rPr lang="en-US" altLang="zh-CN" sz="2400" dirty="0" err="1"/>
              <a:t>pwd</a:t>
            </a:r>
            <a:r>
              <a:rPr lang="en-US" altLang="zh-CN" sz="2400" dirty="0" smtClean="0"/>
              <a:t>` 	#</a:t>
            </a:r>
            <a:r>
              <a:rPr lang="zh-CN" altLang="zh-CN" sz="2400" dirty="0"/>
              <a:t>通过</a:t>
            </a:r>
            <a:r>
              <a:rPr lang="zh-CN" altLang="zh-CN" sz="2400" dirty="0" smtClean="0"/>
              <a:t>命令替换</a:t>
            </a:r>
            <a:r>
              <a:rPr lang="zh-CN" altLang="zh-CN" sz="2400" dirty="0"/>
              <a:t>定义变量</a:t>
            </a:r>
            <a:r>
              <a:rPr lang="en-US" altLang="zh-CN" sz="2400" dirty="0" smtClean="0"/>
              <a:t>x</a:t>
            </a:r>
            <a:endParaRPr lang="zh-CN" altLang="zh-CN" sz="2400" dirty="0"/>
          </a:p>
          <a:p>
            <a:r>
              <a:rPr lang="en-US" altLang="zh-CN" sz="2400" dirty="0" smtClean="0"/>
              <a:t>$ y</a:t>
            </a:r>
            <a:r>
              <a:rPr lang="en-US" altLang="zh-CN" sz="2400" dirty="0"/>
              <a:t>=`</a:t>
            </a:r>
            <a:r>
              <a:rPr lang="en-US" altLang="zh-CN" sz="2400" dirty="0" err="1"/>
              <a:t>whoami</a:t>
            </a:r>
            <a:r>
              <a:rPr lang="en-US" altLang="zh-CN" sz="2400" dirty="0" smtClean="0"/>
              <a:t>`	#</a:t>
            </a:r>
            <a:r>
              <a:rPr lang="zh-CN" altLang="zh-CN" sz="2400" dirty="0"/>
              <a:t>通过</a:t>
            </a:r>
            <a:r>
              <a:rPr lang="zh-CN" altLang="zh-CN" sz="2400" dirty="0" smtClean="0"/>
              <a:t>命令替换</a:t>
            </a:r>
            <a:r>
              <a:rPr lang="zh-CN" altLang="zh-CN" sz="2400" dirty="0"/>
              <a:t>定义变量</a:t>
            </a:r>
            <a:r>
              <a:rPr lang="en-US" altLang="zh-CN" sz="2400" dirty="0" smtClean="0"/>
              <a:t>y</a:t>
            </a:r>
            <a:endParaRPr lang="en-US" altLang="zh-CN" sz="2400" dirty="0"/>
          </a:p>
          <a:p>
            <a:r>
              <a:rPr lang="en-US" altLang="zh-CN" sz="2400" dirty="0" smtClean="0"/>
              <a:t>$ echo </a:t>
            </a:r>
            <a:r>
              <a:rPr lang="en-US" altLang="zh-CN" sz="2400" dirty="0"/>
              <a:t>$x $y	</a:t>
            </a:r>
            <a:r>
              <a:rPr lang="en-US" altLang="zh-CN" sz="2400" dirty="0" smtClean="0"/>
              <a:t>#</a:t>
            </a:r>
            <a:r>
              <a:rPr lang="zh-CN" altLang="zh-CN" sz="2400" dirty="0"/>
              <a:t>显示变量</a:t>
            </a:r>
            <a:r>
              <a:rPr lang="en-US" altLang="zh-CN" sz="2400" dirty="0"/>
              <a:t>x</a:t>
            </a:r>
            <a:r>
              <a:rPr lang="zh-CN" altLang="zh-CN" sz="2400" dirty="0"/>
              <a:t>和</a:t>
            </a:r>
            <a:r>
              <a:rPr lang="en-US" altLang="zh-CN" sz="2400" dirty="0"/>
              <a:t>y</a:t>
            </a:r>
            <a:r>
              <a:rPr lang="zh-CN" altLang="zh-CN" sz="2400" dirty="0" smtClean="0"/>
              <a:t>的</a:t>
            </a:r>
            <a:r>
              <a:rPr lang="zh-CN" altLang="en-US" sz="2400" dirty="0" smtClean="0"/>
              <a:t>值</a:t>
            </a:r>
            <a:endParaRPr lang="zh-CN" altLang="en-US" sz="2400" dirty="0" smtClean="0"/>
          </a:p>
          <a:p>
            <a:r>
              <a:rPr lang="en-US" altLang="zh-CN" sz="2400" dirty="0"/>
              <a:t>$ </a:t>
            </a:r>
            <a:r>
              <a:rPr lang="zh-CN" altLang="en-US" sz="2400" dirty="0"/>
              <a:t>echo I am `whoami` and working in `pwd`</a:t>
            </a:r>
            <a:endParaRPr lang="zh-CN"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）白空格</a:t>
            </a:r>
            <a:endParaRPr lang="zh-CN" altLang="en-US" dirty="0"/>
          </a:p>
        </p:txBody>
      </p:sp>
      <p:sp>
        <p:nvSpPr>
          <p:cNvPr id="3" name="内容占位符 2"/>
          <p:cNvSpPr>
            <a:spLocks noGrp="1"/>
          </p:cNvSpPr>
          <p:nvPr>
            <p:ph idx="1"/>
          </p:nvPr>
        </p:nvSpPr>
        <p:spPr/>
        <p:txBody>
          <a:bodyPr/>
          <a:lstStyle/>
          <a:p>
            <a:r>
              <a:rPr lang="zh-CN" altLang="zh-CN" dirty="0"/>
              <a:t>在</a:t>
            </a:r>
            <a:r>
              <a:rPr lang="en-US" altLang="zh-CN" dirty="0"/>
              <a:t>UNIX/Linux</a:t>
            </a:r>
            <a:r>
              <a:rPr lang="zh-CN" altLang="zh-CN" dirty="0"/>
              <a:t>系统中，空格和</a:t>
            </a:r>
            <a:r>
              <a:rPr lang="en-US" altLang="zh-CN" dirty="0"/>
              <a:t>Tab</a:t>
            </a:r>
            <a:r>
              <a:rPr lang="zh-CN" altLang="zh-CN" dirty="0"/>
              <a:t>称为白空格（</a:t>
            </a:r>
            <a:r>
              <a:rPr lang="en-US" altLang="zh-CN" dirty="0"/>
              <a:t>White Space</a:t>
            </a:r>
            <a:r>
              <a:rPr lang="zh-CN" altLang="zh-CN" dirty="0"/>
              <a:t>），主要用于命令行中命令名、参数及选项的分隔。在特殊情况下，白空格中也可包含回车字符。</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命令替换的另一种</a:t>
            </a:r>
            <a:r>
              <a:rPr lang="zh-CN" altLang="zh-CN" dirty="0" smtClean="0"/>
              <a:t>形式</a:t>
            </a:r>
            <a:endParaRPr lang="zh-CN" altLang="en-US" dirty="0"/>
          </a:p>
        </p:txBody>
      </p:sp>
      <p:sp>
        <p:nvSpPr>
          <p:cNvPr id="3" name="内容占位符 2"/>
          <p:cNvSpPr>
            <a:spLocks noGrp="1"/>
          </p:cNvSpPr>
          <p:nvPr>
            <p:ph idx="1"/>
          </p:nvPr>
        </p:nvSpPr>
        <p:spPr/>
        <p:txBody>
          <a:bodyPr/>
          <a:lstStyle/>
          <a:p>
            <a:r>
              <a:rPr lang="en-US" altLang="zh-CN" sz="2800" dirty="0"/>
              <a:t> </a:t>
            </a:r>
            <a:r>
              <a:rPr lang="en-US" altLang="zh-CN" sz="2800" dirty="0" smtClean="0"/>
              <a:t>  $(</a:t>
            </a:r>
            <a:r>
              <a:rPr lang="en-US" altLang="zh-CN" sz="2800" dirty="0" err="1"/>
              <a:t>cmd</a:t>
            </a:r>
            <a:r>
              <a:rPr lang="en-US" altLang="zh-CN" sz="2800" dirty="0"/>
              <a:t>)</a:t>
            </a:r>
            <a:endParaRPr lang="zh-CN" altLang="zh-CN" sz="2800" dirty="0"/>
          </a:p>
          <a:p>
            <a:r>
              <a:rPr lang="en-US" altLang="zh-CN" sz="2800" dirty="0"/>
              <a:t> </a:t>
            </a:r>
            <a:r>
              <a:rPr lang="zh-CN" altLang="zh-CN" sz="2800" dirty="0" smtClean="0"/>
              <a:t>作用</a:t>
            </a:r>
            <a:r>
              <a:rPr lang="zh-CN" altLang="zh-CN" sz="2800" dirty="0"/>
              <a:t>与</a:t>
            </a:r>
            <a:r>
              <a:rPr lang="en-US" altLang="zh-CN" sz="2800" dirty="0"/>
              <a:t>`</a:t>
            </a:r>
            <a:r>
              <a:rPr lang="en-US" altLang="zh-CN" sz="2800" dirty="0" err="1"/>
              <a:t>cmd</a:t>
            </a:r>
            <a:r>
              <a:rPr lang="en-US" altLang="zh-CN" sz="2800" dirty="0"/>
              <a:t>`</a:t>
            </a:r>
            <a:r>
              <a:rPr lang="zh-CN" altLang="zh-CN" sz="2800" dirty="0" smtClean="0"/>
              <a:t>相同</a:t>
            </a:r>
            <a:r>
              <a:rPr lang="zh-CN" altLang="en-US" sz="2800" dirty="0" smtClean="0"/>
              <a:t>，但功能更强</a:t>
            </a:r>
            <a:r>
              <a:rPr lang="zh-CN" altLang="zh-CN" sz="2800" dirty="0" smtClean="0"/>
              <a:t>。</a:t>
            </a:r>
            <a:r>
              <a:rPr lang="zh-CN" altLang="zh-CN" sz="2800" dirty="0"/>
              <a:t>例如</a:t>
            </a:r>
            <a:r>
              <a:rPr lang="zh-CN" altLang="zh-CN" sz="2800" dirty="0" smtClean="0"/>
              <a:t>：</a:t>
            </a:r>
            <a:r>
              <a:rPr lang="en-US" altLang="zh-CN" sz="2800" dirty="0"/>
              <a:t> </a:t>
            </a:r>
            <a:endParaRPr lang="zh-CN" altLang="zh-CN" sz="2800" dirty="0"/>
          </a:p>
          <a:p>
            <a:r>
              <a:rPr lang="en-US" altLang="zh-CN" sz="2800" dirty="0" smtClean="0"/>
              <a:t>#</a:t>
            </a:r>
            <a:r>
              <a:rPr lang="zh-CN" altLang="zh-CN" sz="2800" dirty="0"/>
              <a:t>通过命令</a:t>
            </a:r>
            <a:r>
              <a:rPr lang="en-US" altLang="zh-CN" sz="2800" dirty="0" err="1"/>
              <a:t>whoami</a:t>
            </a:r>
            <a:r>
              <a:rPr lang="zh-CN" altLang="zh-CN" sz="2800" dirty="0"/>
              <a:t>替换定义变量</a:t>
            </a:r>
            <a:r>
              <a:rPr lang="en-US" altLang="zh-CN" sz="2800" dirty="0" err="1"/>
              <a:t>MyVar</a:t>
            </a:r>
            <a:endParaRPr lang="zh-CN" altLang="zh-CN" sz="2800" dirty="0"/>
          </a:p>
          <a:p>
            <a:r>
              <a:rPr lang="en-US" altLang="zh-CN" sz="2800" dirty="0" smtClean="0"/>
              <a:t> $ </a:t>
            </a:r>
            <a:r>
              <a:rPr lang="en-US" altLang="zh-CN" sz="2800" dirty="0" err="1" smtClean="0"/>
              <a:t>MyVar</a:t>
            </a:r>
            <a:r>
              <a:rPr lang="en-US" altLang="zh-CN" sz="2800" dirty="0"/>
              <a:t>=$(</a:t>
            </a:r>
            <a:r>
              <a:rPr lang="en-US" altLang="zh-CN" sz="2800" dirty="0" err="1"/>
              <a:t>whoami</a:t>
            </a:r>
            <a:r>
              <a:rPr lang="en-US" altLang="zh-CN" sz="2800" dirty="0" smtClean="0"/>
              <a:t>)</a:t>
            </a:r>
            <a:endParaRPr lang="en-US" altLang="zh-CN" sz="2800" dirty="0" smtClean="0"/>
          </a:p>
          <a:p>
            <a:r>
              <a:rPr lang="en-US" altLang="zh-CN" sz="2800" dirty="0" smtClean="0"/>
              <a:t>#</a:t>
            </a:r>
            <a:r>
              <a:rPr lang="zh-CN" altLang="zh-CN" sz="2800" dirty="0"/>
              <a:t>显示变量</a:t>
            </a:r>
            <a:r>
              <a:rPr lang="en-US" altLang="zh-CN" sz="2800" dirty="0" err="1"/>
              <a:t>MyVar</a:t>
            </a:r>
            <a:r>
              <a:rPr lang="zh-CN" altLang="zh-CN" sz="2800" dirty="0"/>
              <a:t>和</a:t>
            </a:r>
            <a:r>
              <a:rPr lang="en-US" altLang="zh-CN" sz="2800" dirty="0"/>
              <a:t>$(</a:t>
            </a:r>
            <a:r>
              <a:rPr lang="en-US" altLang="zh-CN" sz="2800" dirty="0" err="1"/>
              <a:t>pwd</a:t>
            </a:r>
            <a:r>
              <a:rPr lang="en-US" altLang="zh-CN" sz="2800" dirty="0"/>
              <a:t>)</a:t>
            </a:r>
            <a:r>
              <a:rPr lang="zh-CN" altLang="zh-CN" sz="2800" dirty="0"/>
              <a:t>的值</a:t>
            </a:r>
            <a:endParaRPr lang="zh-CN" altLang="zh-CN" sz="2800" dirty="0"/>
          </a:p>
          <a:p>
            <a:r>
              <a:rPr lang="en-US" altLang="zh-CN" sz="2800" dirty="0" smtClean="0"/>
              <a:t> $ echo </a:t>
            </a:r>
            <a:r>
              <a:rPr lang="en-US" altLang="zh-CN" sz="2800" dirty="0"/>
              <a:t>$</a:t>
            </a:r>
            <a:r>
              <a:rPr lang="en-US" altLang="zh-CN" sz="2800" dirty="0" err="1"/>
              <a:t>MyVar</a:t>
            </a:r>
            <a:r>
              <a:rPr lang="en-US" altLang="zh-CN" sz="2800" dirty="0"/>
              <a:t> $(</a:t>
            </a:r>
            <a:r>
              <a:rPr lang="en-US" altLang="zh-CN" sz="2800" dirty="0" err="1"/>
              <a:t>pwd</a:t>
            </a:r>
            <a:r>
              <a:rPr lang="en-US"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zh-CN" altLang="zh-CN" dirty="0" smtClean="0"/>
              <a:t>双引号</a:t>
            </a:r>
            <a:endParaRPr lang="zh-CN" altLang="en-US" dirty="0"/>
          </a:p>
        </p:txBody>
      </p:sp>
      <p:sp>
        <p:nvSpPr>
          <p:cNvPr id="3" name="内容占位符 2"/>
          <p:cNvSpPr>
            <a:spLocks noGrp="1"/>
          </p:cNvSpPr>
          <p:nvPr>
            <p:ph idx="1"/>
          </p:nvPr>
        </p:nvSpPr>
        <p:spPr/>
        <p:txBody>
          <a:bodyPr/>
          <a:lstStyle/>
          <a:p>
            <a:r>
              <a:rPr lang="zh-CN" altLang="zh-CN" sz="2400" dirty="0" smtClean="0"/>
              <a:t>双引号，</a:t>
            </a:r>
            <a:r>
              <a:rPr lang="zh-CN" altLang="en-US" sz="2400" dirty="0"/>
              <a:t>也</a:t>
            </a:r>
            <a:r>
              <a:rPr lang="zh-CN" altLang="zh-CN" sz="2400" dirty="0" smtClean="0"/>
              <a:t>用来</a:t>
            </a:r>
            <a:r>
              <a:rPr lang="zh-CN" altLang="zh-CN" sz="2400" dirty="0"/>
              <a:t>定义变量</a:t>
            </a:r>
            <a:r>
              <a:rPr lang="zh-CN" altLang="zh-CN" sz="2400" dirty="0" smtClean="0"/>
              <a:t>，在</a:t>
            </a:r>
            <a:r>
              <a:rPr lang="zh-CN" altLang="zh-CN" sz="2400" dirty="0"/>
              <a:t>双引号内可进行变量替换和命令替换</a:t>
            </a:r>
            <a:r>
              <a:rPr lang="zh-CN" altLang="zh-CN" sz="2400" dirty="0" smtClean="0"/>
              <a:t>。</a:t>
            </a:r>
            <a:endParaRPr lang="zh-CN" altLang="zh-CN" sz="2400" dirty="0" smtClean="0"/>
          </a:p>
          <a:p>
            <a:r>
              <a:rPr lang="zh-CN" altLang="zh-CN" sz="2400" dirty="0"/>
              <a:t>所谓变量替换，是指在双引号中的对变量的引用将被替换成变量的值。变量替换也叫变量扩展</a:t>
            </a:r>
            <a:r>
              <a:rPr lang="zh-CN" altLang="zh-CN" sz="2400" dirty="0" smtClean="0"/>
              <a:t>。</a:t>
            </a:r>
            <a:endParaRPr lang="en-US" altLang="zh-CN" sz="2400" dirty="0" smtClean="0"/>
          </a:p>
          <a:p>
            <a:r>
              <a:rPr lang="zh-CN" altLang="zh-CN" sz="2400" dirty="0" smtClean="0"/>
              <a:t>双引号</a:t>
            </a:r>
            <a:r>
              <a:rPr lang="zh-CN" altLang="zh-CN" sz="2400" dirty="0"/>
              <a:t>中的特殊字符仍具有特殊意义</a:t>
            </a:r>
            <a:r>
              <a:rPr lang="zh-CN" altLang="zh-CN" sz="2400" dirty="0" smtClean="0"/>
              <a:t>。若</a:t>
            </a:r>
            <a:r>
              <a:rPr lang="zh-CN" altLang="zh-CN" sz="2400" dirty="0"/>
              <a:t>在双引号内使用特殊字符且又把它作为特殊字符本身来看待，则必须使用转义字符，比如，双引号中的双引号必须表示为</a:t>
            </a:r>
            <a:r>
              <a:rPr lang="en-US" altLang="zh-CN" sz="2400" dirty="0"/>
              <a:t>\"</a:t>
            </a:r>
            <a:r>
              <a:rPr lang="zh-CN" altLang="zh-CN" sz="2400" dirty="0" smtClean="0"/>
              <a:t>，</a:t>
            </a:r>
            <a:r>
              <a:rPr lang="en-US" altLang="zh-CN" sz="2400" dirty="0"/>
              <a:t>\</a:t>
            </a:r>
            <a:r>
              <a:rPr lang="zh-CN" altLang="zh-CN" sz="2400" dirty="0"/>
              <a:t>必须表示为</a:t>
            </a:r>
            <a:r>
              <a:rPr lang="en-US" altLang="zh-CN" sz="2400" dirty="0"/>
              <a:t>\\</a:t>
            </a:r>
            <a:r>
              <a:rPr lang="zh-CN"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双引号使用</a:t>
            </a:r>
            <a:r>
              <a:rPr lang="zh-CN" altLang="zh-CN" dirty="0" smtClean="0"/>
              <a:t>示例</a:t>
            </a:r>
            <a:endParaRPr lang="zh-CN" altLang="en-US" dirty="0"/>
          </a:p>
        </p:txBody>
      </p:sp>
      <p:sp>
        <p:nvSpPr>
          <p:cNvPr id="3" name="内容占位符 2"/>
          <p:cNvSpPr>
            <a:spLocks noGrp="1"/>
          </p:cNvSpPr>
          <p:nvPr>
            <p:ph idx="1"/>
          </p:nvPr>
        </p:nvSpPr>
        <p:spPr>
          <a:xfrm>
            <a:off x="323528" y="1383618"/>
            <a:ext cx="8631560" cy="3294366"/>
          </a:xfrm>
        </p:spPr>
        <p:txBody>
          <a:bodyPr/>
          <a:lstStyle/>
          <a:p>
            <a:r>
              <a:rPr altLang="zh-CN" sz="2400"/>
              <a:t>$ myname=`whoami` 	#通过命令替换定义变量myname</a:t>
            </a:r>
            <a:endParaRPr altLang="zh-CN" sz="2400"/>
          </a:p>
          <a:p>
            <a:r>
              <a:rPr altLang="zh-CN" sz="2400"/>
              <a:t>$ myself="I am a student, my uname is $myname and my working dir is `pwd`."</a:t>
            </a:r>
            <a:endParaRPr altLang="zh-CN" sz="2400"/>
          </a:p>
          <a:p>
            <a:r>
              <a:rPr altLang="zh-CN" sz="2400"/>
              <a:t>$ myself1="I am a student my uname is \"$myname\" and my working dir is \"`pwd`\""</a:t>
            </a:r>
            <a:endParaRPr altLang="zh-CN" sz="2400"/>
          </a:p>
          <a:p>
            <a:r>
              <a:rPr altLang="zh-CN" sz="2400"/>
              <a:t>$ echo $myself 		#显示变量myself的值</a:t>
            </a:r>
            <a:endParaRPr altLang="zh-CN" sz="2400"/>
          </a:p>
          <a:p>
            <a:r>
              <a:rPr altLang="zh-CN" sz="2400"/>
              <a:t>$ echo $myself1 		#显示变量myself1的值</a:t>
            </a:r>
            <a:endParaRPr altLang="zh-CN" sz="24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．参数</a:t>
            </a:r>
            <a:r>
              <a:rPr lang="zh-CN" altLang="zh-CN" dirty="0" smtClean="0"/>
              <a:t>替换</a:t>
            </a:r>
            <a:endParaRPr lang="zh-CN" altLang="en-US" dirty="0"/>
          </a:p>
        </p:txBody>
      </p:sp>
      <p:sp>
        <p:nvSpPr>
          <p:cNvPr id="3" name="内容占位符 2"/>
          <p:cNvSpPr>
            <a:spLocks noGrp="1"/>
          </p:cNvSpPr>
          <p:nvPr>
            <p:ph idx="1"/>
          </p:nvPr>
        </p:nvSpPr>
        <p:spPr/>
        <p:txBody>
          <a:bodyPr/>
          <a:lstStyle/>
          <a:p>
            <a:r>
              <a:rPr lang="zh-CN" altLang="zh-CN" dirty="0"/>
              <a:t>参数替换主要是指命令行参数中的变量和命令替换</a:t>
            </a:r>
            <a:r>
              <a:rPr lang="zh-CN" altLang="zh-CN" dirty="0" smtClean="0"/>
              <a:t>。</a:t>
            </a:r>
            <a:endParaRPr lang="en-US" altLang="zh-CN" dirty="0" smtClean="0"/>
          </a:p>
          <a:p>
            <a:r>
              <a:rPr lang="zh-CN" altLang="zh-CN" dirty="0" smtClean="0"/>
              <a:t>在</a:t>
            </a:r>
            <a:r>
              <a:rPr lang="zh-CN" altLang="zh-CN" dirty="0"/>
              <a:t>执行命令时，命令的命令行参数既可以是常量也可以是变量，也可以包含命令替换。</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参数</a:t>
            </a:r>
            <a:r>
              <a:rPr lang="zh-CN" altLang="zh-CN" dirty="0" smtClean="0"/>
              <a:t>替换</a:t>
            </a:r>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zh-CN" sz="2800" dirty="0"/>
              <a:t>设当前目录下有命令</a:t>
            </a:r>
            <a:r>
              <a:rPr lang="en-US" altLang="zh-CN" sz="2800" dirty="0" err="1"/>
              <a:t>DispAllVar</a:t>
            </a:r>
            <a:r>
              <a:rPr lang="zh-CN" altLang="zh-CN" sz="2800" dirty="0"/>
              <a:t>用于显示它自己的所有命令行参数，变量</a:t>
            </a:r>
            <a:r>
              <a:rPr lang="en-US" altLang="zh-CN" sz="2800" dirty="0"/>
              <a:t>x</a:t>
            </a:r>
            <a:r>
              <a:rPr lang="zh-CN" altLang="zh-CN" sz="2800" dirty="0"/>
              <a:t>的值</a:t>
            </a:r>
            <a:r>
              <a:rPr lang="zh-CN" altLang="zh-CN" sz="2800" dirty="0" smtClean="0"/>
              <a:t>为</a:t>
            </a:r>
            <a:r>
              <a:rPr lang="en-US" altLang="zh-CN" sz="2800" dirty="0"/>
              <a:t>"test </a:t>
            </a:r>
            <a:r>
              <a:rPr lang="en-US" altLang="zh-CN" sz="2800" dirty="0" err="1"/>
              <a:t>parm</a:t>
            </a:r>
            <a:r>
              <a:rPr lang="en-US" altLang="zh-CN" sz="2800" dirty="0"/>
              <a:t>"</a:t>
            </a:r>
            <a:r>
              <a:rPr lang="zh-CN" altLang="zh-CN" sz="2800" dirty="0" smtClean="0"/>
              <a:t>，</a:t>
            </a:r>
            <a:r>
              <a:rPr lang="zh-CN" altLang="zh-CN" sz="2800" dirty="0"/>
              <a:t>则</a:t>
            </a:r>
            <a:r>
              <a:rPr lang="zh-CN" altLang="zh-CN" sz="2800" dirty="0" smtClean="0"/>
              <a:t>命令</a:t>
            </a:r>
            <a:r>
              <a:rPr lang="en-US" altLang="zh-CN" sz="2800" dirty="0"/>
              <a:t> </a:t>
            </a:r>
            <a:endParaRPr lang="zh-CN" altLang="zh-CN" sz="2800" dirty="0"/>
          </a:p>
          <a:p>
            <a:r>
              <a:rPr lang="en-US" altLang="zh-CN" sz="2400" dirty="0" smtClean="0"/>
              <a:t>$ ./</a:t>
            </a:r>
            <a:r>
              <a:rPr lang="en-US" altLang="zh-CN" sz="2400" dirty="0" err="1"/>
              <a:t>DispAllVar</a:t>
            </a:r>
            <a:r>
              <a:rPr lang="en-US" altLang="zh-CN" sz="2400" dirty="0"/>
              <a:t> I am `</a:t>
            </a:r>
            <a:r>
              <a:rPr lang="en-US" altLang="zh-CN" sz="2400" dirty="0" err="1"/>
              <a:t>whoami</a:t>
            </a:r>
            <a:r>
              <a:rPr lang="en-US" altLang="zh-CN" sz="2400" dirty="0"/>
              <a:t>`, the value of x is $x</a:t>
            </a:r>
            <a:endParaRPr lang="zh-CN" altLang="zh-CN" sz="2400" dirty="0"/>
          </a:p>
          <a:p>
            <a:pPr marL="0" indent="0">
              <a:buNone/>
            </a:pPr>
            <a:r>
              <a:rPr lang="en-US" altLang="zh-CN" sz="2800" dirty="0" smtClean="0"/>
              <a:t>   </a:t>
            </a:r>
            <a:r>
              <a:rPr lang="zh-CN" altLang="zh-CN" sz="2800" dirty="0" smtClean="0"/>
              <a:t>的输出</a:t>
            </a:r>
            <a:r>
              <a:rPr lang="zh-CN" altLang="zh-CN" sz="2800" dirty="0"/>
              <a:t>为：</a:t>
            </a:r>
            <a:endParaRPr lang="zh-CN" altLang="zh-CN" sz="2800" dirty="0"/>
          </a:p>
          <a:p>
            <a:r>
              <a:rPr lang="en-US" altLang="zh-CN" sz="2400" dirty="0"/>
              <a:t> </a:t>
            </a:r>
            <a:r>
              <a:rPr lang="en-US" altLang="zh-CN" sz="2400" dirty="0" smtClean="0"/>
              <a:t>I </a:t>
            </a:r>
            <a:r>
              <a:rPr lang="en-US" altLang="zh-CN" sz="2400" dirty="0"/>
              <a:t>am </a:t>
            </a:r>
            <a:r>
              <a:rPr lang="en-US" altLang="zh-CN" sz="2400" u="sng" dirty="0" smtClean="0"/>
              <a:t>root</a:t>
            </a:r>
            <a:r>
              <a:rPr lang="en-US" altLang="zh-CN" sz="2400" dirty="0"/>
              <a:t>, </a:t>
            </a:r>
            <a:r>
              <a:rPr lang="en-US" altLang="zh-CN" sz="2400" dirty="0" smtClean="0"/>
              <a:t>the </a:t>
            </a:r>
            <a:r>
              <a:rPr lang="en-US" altLang="zh-CN" sz="2400" dirty="0"/>
              <a:t>value of x is </a:t>
            </a:r>
            <a:r>
              <a:rPr lang="en-US" altLang="zh-CN" sz="2400" u="sng" dirty="0"/>
              <a:t>test </a:t>
            </a:r>
            <a:r>
              <a:rPr lang="en-US" altLang="zh-CN" sz="2400" u="sng" dirty="0" err="1" smtClean="0"/>
              <a:t>parm</a:t>
            </a:r>
            <a:endParaRPr lang="zh-CN" altLang="zh-CN"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参数替换</a:t>
            </a:r>
            <a:r>
              <a:rPr lang="zh-CN" altLang="en-US" dirty="0" smtClean="0"/>
              <a:t>示例</a:t>
            </a:r>
            <a:r>
              <a:rPr lang="en-US" altLang="zh-CN" dirty="0" smtClean="0"/>
              <a:t>(</a:t>
            </a:r>
            <a:r>
              <a:rPr lang="zh-CN" altLang="en-US" dirty="0"/>
              <a:t>续</a:t>
            </a:r>
            <a:r>
              <a:rPr lang="en-US" altLang="zh-CN" dirty="0"/>
              <a:t>)</a:t>
            </a:r>
            <a:endParaRPr lang="en-US" altLang="zh-CN" dirty="0"/>
          </a:p>
        </p:txBody>
      </p:sp>
      <p:sp>
        <p:nvSpPr>
          <p:cNvPr id="3" name="内容占位符 2"/>
          <p:cNvSpPr>
            <a:spLocks noGrp="1"/>
          </p:cNvSpPr>
          <p:nvPr>
            <p:ph idx="1"/>
          </p:nvPr>
        </p:nvSpPr>
        <p:spPr/>
        <p:txBody>
          <a:bodyPr/>
          <a:lstStyle/>
          <a:p>
            <a:r>
              <a:rPr lang="zh-CN" altLang="zh-CN" dirty="0" smtClean="0"/>
              <a:t>还</a:t>
            </a:r>
            <a:r>
              <a:rPr lang="zh-CN" altLang="zh-CN" dirty="0"/>
              <a:t>可以定义一个变量</a:t>
            </a:r>
            <a:r>
              <a:rPr lang="zh-CN" altLang="zh-CN" dirty="0" smtClean="0"/>
              <a:t>：</a:t>
            </a:r>
            <a:r>
              <a:rPr lang="en-US" altLang="zh-CN" dirty="0"/>
              <a:t> </a:t>
            </a:r>
            <a:endParaRPr lang="zh-CN" altLang="zh-CN" dirty="0"/>
          </a:p>
          <a:p>
            <a:r>
              <a:rPr lang="en-US" altLang="zh-CN" dirty="0" smtClean="0"/>
              <a:t>   D=</a:t>
            </a:r>
            <a:r>
              <a:rPr lang="en-US" altLang="zh-CN" dirty="0" err="1" smtClean="0"/>
              <a:t>DispAllVar</a:t>
            </a:r>
            <a:endParaRPr lang="zh-CN" altLang="zh-CN" dirty="0"/>
          </a:p>
          <a:p>
            <a:r>
              <a:rPr lang="zh-CN" altLang="zh-CN" dirty="0" smtClean="0"/>
              <a:t>之后</a:t>
            </a:r>
            <a:r>
              <a:rPr lang="zh-CN" altLang="zh-CN" dirty="0"/>
              <a:t>，程序的执行可简写为</a:t>
            </a:r>
            <a:r>
              <a:rPr lang="zh-CN" altLang="zh-CN" dirty="0" smtClean="0"/>
              <a:t>：</a:t>
            </a:r>
            <a:r>
              <a:rPr lang="en-US" altLang="zh-CN" dirty="0"/>
              <a:t> </a:t>
            </a:r>
            <a:endParaRPr lang="zh-CN" altLang="zh-CN" dirty="0"/>
          </a:p>
          <a:p>
            <a:r>
              <a:rPr lang="en-US" altLang="zh-CN" dirty="0"/>
              <a:t>$ </a:t>
            </a:r>
            <a:r>
              <a:rPr lang="en-US" altLang="zh-CN" dirty="0" smtClean="0"/>
              <a:t>./$</a:t>
            </a:r>
            <a:r>
              <a:rPr lang="en-US" altLang="zh-CN" dirty="0"/>
              <a:t>D I am `</a:t>
            </a:r>
            <a:r>
              <a:rPr lang="en-US" altLang="zh-CN" dirty="0" err="1"/>
              <a:t>whoami</a:t>
            </a:r>
            <a:r>
              <a:rPr lang="en-US" altLang="zh-CN" dirty="0"/>
              <a:t>` the value of x is $x</a:t>
            </a:r>
            <a:endParaRPr lang="zh-CN" altLang="zh-CN" dirty="0"/>
          </a:p>
          <a:p>
            <a:r>
              <a:rPr lang="en-US" altLang="zh-CN" dirty="0"/>
              <a:t> </a:t>
            </a:r>
            <a:r>
              <a:rPr lang="zh-CN" altLang="zh-CN" dirty="0" smtClean="0"/>
              <a:t>在</a:t>
            </a:r>
            <a:r>
              <a:rPr lang="zh-CN" altLang="zh-CN" dirty="0"/>
              <a:t>这里，程序名也可以是变量</a:t>
            </a:r>
            <a:r>
              <a:rPr lang="zh-CN" altLang="zh-CN" dirty="0" smtClean="0"/>
              <a:t>。</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DispAllVar</a:t>
            </a:r>
            <a:r>
              <a:rPr lang="zh-CN" altLang="en-US" dirty="0" smtClean="0"/>
              <a:t>的生成</a:t>
            </a:r>
            <a:endParaRPr lang="zh-CN" altLang="en-US" dirty="0"/>
          </a:p>
        </p:txBody>
      </p:sp>
      <p:sp>
        <p:nvSpPr>
          <p:cNvPr id="3" name="内容占位符 2"/>
          <p:cNvSpPr>
            <a:spLocks noGrp="1"/>
          </p:cNvSpPr>
          <p:nvPr>
            <p:ph idx="1"/>
          </p:nvPr>
        </p:nvSpPr>
        <p:spPr/>
        <p:txBody>
          <a:bodyPr/>
          <a:lstStyle/>
          <a:p>
            <a:r>
              <a:rPr lang="zh-CN" altLang="en-US" dirty="0"/>
              <a:t>生成</a:t>
            </a:r>
            <a:endParaRPr lang="pt-BR" altLang="zh-CN" dirty="0" smtClean="0"/>
          </a:p>
          <a:p>
            <a:r>
              <a:rPr lang="pt-BR" altLang="zh-CN" dirty="0"/>
              <a:t> </a:t>
            </a:r>
            <a:r>
              <a:rPr lang="pt-BR" altLang="zh-CN" dirty="0" smtClean="0"/>
              <a:t>$ echo </a:t>
            </a:r>
            <a:r>
              <a:rPr lang="pt-BR" altLang="zh-CN" dirty="0"/>
              <a:t>'echo $*' &gt; DispAllVar</a:t>
            </a:r>
            <a:r>
              <a:rPr lang="pt-BR" altLang="zh-CN" dirty="0" smtClean="0"/>
              <a:t>;</a:t>
            </a:r>
            <a:endParaRPr lang="pt-BR" altLang="zh-CN" dirty="0" smtClean="0"/>
          </a:p>
          <a:p>
            <a:r>
              <a:rPr lang="zh-CN" altLang="en-US" dirty="0" smtClean="0"/>
              <a:t>增加执行权</a:t>
            </a:r>
            <a:endParaRPr lang="pt-BR" altLang="zh-CN" dirty="0" smtClean="0"/>
          </a:p>
          <a:p>
            <a:r>
              <a:rPr lang="pt-BR" altLang="zh-CN" dirty="0" smtClean="0"/>
              <a:t> $ chmod </a:t>
            </a:r>
            <a:r>
              <a:rPr lang="pt-BR" altLang="zh-CN" dirty="0"/>
              <a:t>+x DispAllVar</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3.1.10  shell</a:t>
            </a:r>
            <a:r>
              <a:rPr lang="zh-CN" altLang="zh-CN" b="1" dirty="0"/>
              <a:t>命令的</a:t>
            </a:r>
            <a:r>
              <a:rPr lang="zh-CN" altLang="zh-CN" b="1" dirty="0" smtClean="0"/>
              <a:t>执行</a:t>
            </a:r>
            <a:endParaRPr lang="zh-CN" altLang="en-US" dirty="0"/>
          </a:p>
        </p:txBody>
      </p:sp>
      <p:sp>
        <p:nvSpPr>
          <p:cNvPr id="3" name="内容占位符 2"/>
          <p:cNvSpPr>
            <a:spLocks noGrp="1"/>
          </p:cNvSpPr>
          <p:nvPr>
            <p:ph idx="1"/>
          </p:nvPr>
        </p:nvSpPr>
        <p:spPr>
          <a:xfrm>
            <a:off x="755576" y="1383618"/>
            <a:ext cx="8127504" cy="3294366"/>
          </a:xfrm>
        </p:spPr>
        <p:txBody>
          <a:bodyPr/>
          <a:lstStyle/>
          <a:p>
            <a:r>
              <a:rPr lang="zh-CN" altLang="zh-CN" sz="2400" dirty="0" smtClean="0"/>
              <a:t>命令</a:t>
            </a:r>
            <a:r>
              <a:rPr lang="zh-CN" altLang="en-US" sz="2400" dirty="0" smtClean="0"/>
              <a:t>类型：</a:t>
            </a:r>
            <a:r>
              <a:rPr lang="zh-CN" altLang="zh-CN" sz="2400" dirty="0"/>
              <a:t>内部</a:t>
            </a:r>
            <a:r>
              <a:rPr lang="zh-CN" altLang="zh-CN" sz="2400" dirty="0" smtClean="0"/>
              <a:t>命令</a:t>
            </a:r>
            <a:r>
              <a:rPr lang="zh-CN" altLang="en-US" sz="2400" dirty="0" smtClean="0"/>
              <a:t>、</a:t>
            </a:r>
            <a:r>
              <a:rPr lang="zh-CN" altLang="en-US" sz="2400" dirty="0"/>
              <a:t>外部</a:t>
            </a:r>
            <a:r>
              <a:rPr lang="zh-CN" altLang="zh-CN" sz="2400" dirty="0" smtClean="0"/>
              <a:t>命令</a:t>
            </a:r>
            <a:r>
              <a:rPr lang="zh-CN" altLang="en-US" sz="2400" dirty="0" smtClean="0"/>
              <a:t>和</a:t>
            </a:r>
            <a:r>
              <a:rPr lang="zh-CN" altLang="en-US" sz="2400" dirty="0"/>
              <a:t>别名</a:t>
            </a:r>
            <a:endParaRPr lang="zh-CN" altLang="zh-CN" sz="2400" dirty="0" smtClean="0"/>
          </a:p>
          <a:p>
            <a:r>
              <a:rPr lang="zh-CN" altLang="zh-CN" sz="2400" dirty="0"/>
              <a:t>内部</a:t>
            </a:r>
            <a:r>
              <a:rPr lang="zh-CN" altLang="zh-CN" sz="2400" dirty="0" smtClean="0"/>
              <a:t>命令</a:t>
            </a:r>
            <a:r>
              <a:rPr lang="zh-CN" altLang="en-US" sz="2400" dirty="0" smtClean="0"/>
              <a:t>：</a:t>
            </a:r>
            <a:r>
              <a:rPr lang="en-US" altLang="zh-CN" sz="2400" dirty="0" smtClean="0"/>
              <a:t>shell</a:t>
            </a:r>
            <a:r>
              <a:rPr lang="zh-CN" altLang="zh-CN" sz="2400" dirty="0"/>
              <a:t>拥有自己的内部命令，也能被系统中其他应用程序所</a:t>
            </a:r>
            <a:r>
              <a:rPr lang="zh-CN" altLang="zh-CN" sz="2400" dirty="0" smtClean="0"/>
              <a:t>调用</a:t>
            </a:r>
            <a:r>
              <a:rPr lang="zh-CN" altLang="en-US" sz="2400" dirty="0" smtClean="0"/>
              <a:t>。比如</a:t>
            </a:r>
            <a:r>
              <a:rPr lang="en-US" altLang="zh-CN" sz="2400" dirty="0" smtClean="0"/>
              <a:t>cd</a:t>
            </a:r>
            <a:r>
              <a:rPr lang="zh-CN" altLang="zh-CN" sz="2400" dirty="0" smtClean="0"/>
              <a:t>；</a:t>
            </a:r>
            <a:endParaRPr lang="en-US" altLang="zh-CN" sz="2400" dirty="0" smtClean="0"/>
          </a:p>
          <a:p>
            <a:r>
              <a:rPr lang="zh-CN" altLang="en-US" sz="2400" dirty="0" smtClean="0"/>
              <a:t>外部</a:t>
            </a:r>
            <a:r>
              <a:rPr lang="zh-CN" altLang="zh-CN" sz="2400" dirty="0" smtClean="0"/>
              <a:t>命令</a:t>
            </a:r>
            <a:r>
              <a:rPr lang="zh-CN" altLang="en-US" sz="2400" dirty="0" smtClean="0"/>
              <a:t>：</a:t>
            </a:r>
            <a:r>
              <a:rPr lang="zh-CN" altLang="zh-CN" sz="2400" dirty="0" smtClean="0"/>
              <a:t>是</a:t>
            </a:r>
            <a:r>
              <a:rPr lang="zh-CN" altLang="zh-CN" sz="2400" dirty="0"/>
              <a:t>存在于文件系统中某个目录下</a:t>
            </a:r>
            <a:r>
              <a:rPr lang="zh-CN" altLang="zh-CN" sz="2400" dirty="0" smtClean="0"/>
              <a:t>的</a:t>
            </a:r>
            <a:r>
              <a:rPr lang="zh-CN" altLang="en-US" sz="2400" dirty="0" smtClean="0"/>
              <a:t>（系统或用户）</a:t>
            </a:r>
            <a:r>
              <a:rPr lang="zh-CN" altLang="zh-CN" sz="2400" dirty="0" smtClean="0"/>
              <a:t>程序；</a:t>
            </a:r>
            <a:endParaRPr lang="en-US" altLang="zh-CN" sz="2400" dirty="0" smtClean="0"/>
          </a:p>
          <a:p>
            <a:r>
              <a:rPr lang="zh-CN" altLang="en-US" sz="2400" dirty="0" smtClean="0"/>
              <a:t>别名：是另外一类可执行的“命令”，可用</a:t>
            </a:r>
            <a:r>
              <a:rPr lang="en-US" altLang="zh-CN" sz="2400" dirty="0" smtClean="0"/>
              <a:t>alias</a:t>
            </a:r>
            <a:r>
              <a:rPr lang="zh-CN" altLang="en-US" sz="2400" dirty="0" smtClean="0"/>
              <a:t>查询。</a:t>
            </a:r>
            <a:endParaRPr lang="en-US" altLang="zh-CN" sz="2400" dirty="0" smtClean="0"/>
          </a:p>
          <a:p>
            <a:r>
              <a:rPr lang="zh-CN" altLang="zh-CN" sz="2400" dirty="0" smtClean="0"/>
              <a:t>也</a:t>
            </a:r>
            <a:r>
              <a:rPr lang="zh-CN" altLang="zh-CN" sz="2400" dirty="0"/>
              <a:t>还有一些命令</a:t>
            </a:r>
            <a:r>
              <a:rPr lang="zh-CN" altLang="zh-CN" sz="2400" dirty="0" smtClean="0"/>
              <a:t>，</a:t>
            </a:r>
            <a:r>
              <a:rPr lang="zh-CN" altLang="en-US" sz="2400" dirty="0" smtClean="0"/>
              <a:t>比</a:t>
            </a:r>
            <a:r>
              <a:rPr lang="zh-CN" altLang="zh-CN" sz="2400" dirty="0" smtClean="0"/>
              <a:t>如</a:t>
            </a:r>
            <a:r>
              <a:rPr lang="en-US" altLang="zh-CN" sz="2400" dirty="0"/>
              <a:t>echo</a:t>
            </a:r>
            <a:r>
              <a:rPr lang="zh-CN" altLang="zh-CN" sz="2400" dirty="0"/>
              <a:t>，既是</a:t>
            </a:r>
            <a:r>
              <a:rPr lang="zh-CN" altLang="zh-CN" sz="2400" dirty="0" smtClean="0"/>
              <a:t>内部命令</a:t>
            </a:r>
            <a:r>
              <a:rPr lang="zh-CN" altLang="en-US" sz="2400" dirty="0" smtClean="0"/>
              <a:t>，</a:t>
            </a:r>
            <a:r>
              <a:rPr lang="zh-CN" altLang="zh-CN" sz="2400" dirty="0" smtClean="0"/>
              <a:t>也</a:t>
            </a:r>
            <a:r>
              <a:rPr lang="zh-CN" altLang="zh-CN" sz="2400" dirty="0"/>
              <a:t>是</a:t>
            </a:r>
            <a:r>
              <a:rPr lang="zh-CN" altLang="zh-CN" sz="2400" dirty="0" smtClean="0"/>
              <a:t>外部</a:t>
            </a:r>
            <a:r>
              <a:rPr lang="zh-CN" altLang="zh-CN" sz="2400" dirty="0"/>
              <a:t>命令</a:t>
            </a:r>
            <a:r>
              <a:rPr lang="zh-CN" altLang="zh-CN"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．命令搜索</a:t>
            </a:r>
            <a:endParaRPr lang="zh-CN" altLang="zh-CN" dirty="0"/>
          </a:p>
        </p:txBody>
      </p:sp>
      <p:sp>
        <p:nvSpPr>
          <p:cNvPr id="3" name="内容占位符 2"/>
          <p:cNvSpPr>
            <a:spLocks noGrp="1"/>
          </p:cNvSpPr>
          <p:nvPr>
            <p:ph idx="1"/>
          </p:nvPr>
        </p:nvSpPr>
        <p:spPr>
          <a:xfrm>
            <a:off x="755576" y="1383618"/>
            <a:ext cx="8127504" cy="3294366"/>
          </a:xfrm>
        </p:spPr>
        <p:txBody>
          <a:bodyPr/>
          <a:lstStyle/>
          <a:p>
            <a:r>
              <a:rPr lang="zh-CN" altLang="zh-CN" sz="2400" dirty="0" smtClean="0"/>
              <a:t>默认</a:t>
            </a:r>
            <a:r>
              <a:rPr lang="zh-CN" altLang="zh-CN" sz="2400" dirty="0"/>
              <a:t>情况下，当用户从键盘输入一个命令时，</a:t>
            </a:r>
            <a:r>
              <a:rPr lang="en-US" altLang="zh-CN" sz="2400" dirty="0"/>
              <a:t>shell</a:t>
            </a:r>
            <a:r>
              <a:rPr lang="zh-CN" altLang="zh-CN" sz="2400" dirty="0"/>
              <a:t>首先检查它是否带有路径。若有路径则按路径搜索它，若找到则执行之，否则报</a:t>
            </a:r>
            <a:r>
              <a:rPr lang="zh-CN" altLang="zh-CN" sz="2400" dirty="0" smtClean="0"/>
              <a:t>错。</a:t>
            </a:r>
            <a:endParaRPr lang="en-US" altLang="zh-CN" sz="2400" dirty="0" smtClean="0"/>
          </a:p>
          <a:p>
            <a:r>
              <a:rPr lang="zh-CN" altLang="zh-CN" sz="2400" dirty="0" smtClean="0"/>
              <a:t>若</a:t>
            </a:r>
            <a:r>
              <a:rPr lang="zh-CN" altLang="zh-CN" sz="2400" dirty="0"/>
              <a:t>没有带路径，则首先检查它是否为内部命令，若是则执行之；否则，</a:t>
            </a:r>
            <a:r>
              <a:rPr lang="zh-CN" altLang="zh-CN" sz="2400" dirty="0" smtClean="0"/>
              <a:t>再</a:t>
            </a:r>
            <a:r>
              <a:rPr lang="zh-CN" altLang="en-US" sz="2400" dirty="0" smtClean="0"/>
              <a:t>沿</a:t>
            </a:r>
            <a:r>
              <a:rPr lang="en-US" altLang="zh-CN" sz="2400" dirty="0" smtClean="0"/>
              <a:t>$PATH</a:t>
            </a:r>
            <a:r>
              <a:rPr lang="zh-CN" altLang="en-US" sz="2400" dirty="0" smtClean="0"/>
              <a:t>指定的路径</a:t>
            </a:r>
            <a:r>
              <a:rPr lang="zh-CN" altLang="zh-CN" sz="2400" dirty="0" smtClean="0"/>
              <a:t>检查</a:t>
            </a:r>
            <a:r>
              <a:rPr lang="zh-CN" altLang="zh-CN" sz="2400" dirty="0"/>
              <a:t>是否是一个外部命令</a:t>
            </a:r>
            <a:r>
              <a:rPr lang="zh-CN" altLang="zh-CN" sz="2400" dirty="0" smtClean="0"/>
              <a:t>。如果</a:t>
            </a:r>
            <a:r>
              <a:rPr lang="zh-CN" altLang="zh-CN" sz="2400" dirty="0"/>
              <a:t>能够成功找到，则执行</a:t>
            </a:r>
            <a:r>
              <a:rPr lang="zh-CN" altLang="zh-CN" sz="2400" dirty="0" smtClean="0"/>
              <a:t>之；</a:t>
            </a:r>
            <a:r>
              <a:rPr lang="zh-CN" altLang="zh-CN" sz="2400" dirty="0"/>
              <a:t>否则报错</a:t>
            </a:r>
            <a:r>
              <a:rPr lang="zh-CN" altLang="zh-CN" sz="2400" dirty="0" smtClean="0"/>
              <a:t>。</a:t>
            </a:r>
            <a:endParaRPr lang="zh-CN" altLang="zh-CN" sz="2400" dirty="0" smtClean="0"/>
          </a:p>
          <a:p>
            <a:r>
              <a:rPr lang="zh-CN" altLang="en-US" sz="2400" dirty="0" smtClean="0">
                <a:solidFill>
                  <a:srgbClr val="FF0000"/>
                </a:solidFill>
              </a:rPr>
              <a:t>其实，最先搜索的是别名。</a:t>
            </a:r>
            <a:endParaRPr lang="zh-CN" altLang="en-US" sz="2400" dirty="0">
              <a:solidFill>
                <a:srgbClr val="FF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考虑别名的命令搜索顺序</a:t>
            </a:r>
            <a:endParaRPr lang="zh-CN" altLang="en-US" dirty="0"/>
          </a:p>
        </p:txBody>
      </p:sp>
      <p:sp>
        <p:nvSpPr>
          <p:cNvPr id="3" name="内容占位符 2"/>
          <p:cNvSpPr>
            <a:spLocks noGrp="1"/>
          </p:cNvSpPr>
          <p:nvPr>
            <p:ph idx="1"/>
          </p:nvPr>
        </p:nvSpPr>
        <p:spPr/>
        <p:txBody>
          <a:bodyPr/>
          <a:lstStyle/>
          <a:p>
            <a:r>
              <a:rPr lang="zh-CN" altLang="zh-CN" sz="2800" dirty="0"/>
              <a:t>如果键盘输入</a:t>
            </a:r>
            <a:r>
              <a:rPr lang="zh-CN" altLang="zh-CN" sz="2800" dirty="0" smtClean="0"/>
              <a:t>的是</a:t>
            </a:r>
            <a:r>
              <a:rPr lang="zh-CN" altLang="zh-CN" sz="2800" dirty="0"/>
              <a:t>一个别名，则优先于内部命令</a:t>
            </a:r>
            <a:r>
              <a:rPr lang="zh-CN" altLang="zh-CN" sz="2800" dirty="0" smtClean="0"/>
              <a:t>。</a:t>
            </a:r>
            <a:endParaRPr lang="en-US" altLang="zh-CN" sz="2800" dirty="0" smtClean="0"/>
          </a:p>
          <a:p>
            <a:r>
              <a:rPr lang="zh-CN" altLang="en-US" sz="2800" dirty="0"/>
              <a:t>考虑别名的命令搜索</a:t>
            </a:r>
            <a:r>
              <a:rPr lang="zh-CN" altLang="en-US" sz="2800" dirty="0" smtClean="0"/>
              <a:t>顺序是：</a:t>
            </a:r>
            <a:endParaRPr lang="en-US" altLang="zh-CN" sz="2800" dirty="0" smtClean="0"/>
          </a:p>
          <a:p>
            <a:r>
              <a:rPr lang="zh-CN" altLang="en-US" b="1" dirty="0" smtClean="0"/>
              <a:t>别名</a:t>
            </a:r>
            <a:r>
              <a:rPr lang="en-US" altLang="zh-CN" b="1" dirty="0" smtClean="0"/>
              <a:t>-&gt;</a:t>
            </a:r>
            <a:r>
              <a:rPr lang="zh-CN" altLang="en-US" b="1" dirty="0" smtClean="0"/>
              <a:t>内部命令</a:t>
            </a:r>
            <a:r>
              <a:rPr lang="en-US" altLang="zh-CN" b="1" dirty="0" smtClean="0"/>
              <a:t>-&gt;</a:t>
            </a:r>
            <a:r>
              <a:rPr lang="zh-CN" altLang="en-US" b="1" dirty="0" smtClean="0"/>
              <a:t>外部命令</a:t>
            </a:r>
            <a:endParaRPr lang="en-US" altLang="zh-CN" b="1" dirty="0" smtClean="0"/>
          </a:p>
          <a:p>
            <a:r>
              <a:rPr lang="zh-CN" altLang="zh-CN" sz="2800" dirty="0" smtClean="0"/>
              <a:t>对于</a:t>
            </a:r>
            <a:r>
              <a:rPr lang="zh-CN" altLang="zh-CN" sz="2800" dirty="0"/>
              <a:t>既是内部又是外部命令者，或者说内、外部命令同名者，</a:t>
            </a:r>
            <a:r>
              <a:rPr lang="en-US" altLang="zh-CN" sz="2800" dirty="0"/>
              <a:t>shell</a:t>
            </a:r>
            <a:r>
              <a:rPr lang="zh-CN" altLang="zh-CN" sz="2800" dirty="0"/>
              <a:t>也有一种机制可以有选择地执行之，但默认情况下是执行内部命令。</a:t>
            </a:r>
            <a:endParaRPr lang="zh-CN"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）通配符</a:t>
            </a:r>
            <a:endParaRPr lang="zh-CN" altLang="zh-CN" dirty="0"/>
          </a:p>
        </p:txBody>
      </p:sp>
      <p:sp>
        <p:nvSpPr>
          <p:cNvPr id="3" name="内容占位符 2"/>
          <p:cNvSpPr>
            <a:spLocks noGrp="1"/>
          </p:cNvSpPr>
          <p:nvPr>
            <p:ph idx="1"/>
          </p:nvPr>
        </p:nvSpPr>
        <p:spPr>
          <a:xfrm>
            <a:off x="611560" y="1513285"/>
            <a:ext cx="8343528" cy="3086100"/>
          </a:xfrm>
        </p:spPr>
        <p:txBody>
          <a:bodyPr/>
          <a:lstStyle/>
          <a:p>
            <a:r>
              <a:rPr lang="en-US" altLang="zh-CN" sz="2800" dirty="0" smtClean="0"/>
              <a:t>*</a:t>
            </a:r>
            <a:r>
              <a:rPr lang="zh-CN" altLang="zh-CN" sz="2800" dirty="0"/>
              <a:t>：代表从它所在位置开始的任何字符串</a:t>
            </a:r>
            <a:r>
              <a:rPr lang="zh-CN" altLang="zh-CN" sz="2800" dirty="0" smtClean="0"/>
              <a:t>，但，文件名</a:t>
            </a:r>
            <a:r>
              <a:rPr lang="zh-CN" altLang="en-US" sz="2800" dirty="0" smtClean="0"/>
              <a:t>中</a:t>
            </a:r>
            <a:r>
              <a:rPr lang="zh-CN" altLang="zh-CN" sz="2800" dirty="0" smtClean="0"/>
              <a:t>的“</a:t>
            </a:r>
            <a:r>
              <a:rPr lang="en-US" altLang="zh-CN" sz="2800" dirty="0"/>
              <a:t>.</a:t>
            </a:r>
            <a:r>
              <a:rPr lang="zh-CN" altLang="zh-CN" sz="2800" dirty="0"/>
              <a:t>”和路径名</a:t>
            </a:r>
            <a:r>
              <a:rPr lang="zh-CN" altLang="zh-CN" sz="2800" dirty="0" smtClean="0"/>
              <a:t>中“</a:t>
            </a:r>
            <a:r>
              <a:rPr lang="en-US" altLang="zh-CN" sz="2800" dirty="0"/>
              <a:t>/</a:t>
            </a:r>
            <a:r>
              <a:rPr lang="zh-CN" altLang="zh-CN" sz="2800" dirty="0"/>
              <a:t>”必须显式匹配</a:t>
            </a:r>
            <a:r>
              <a:rPr lang="zh-CN" altLang="zh-CN" sz="2800" dirty="0" smtClean="0"/>
              <a:t>。</a:t>
            </a:r>
            <a:endParaRPr lang="en-US" altLang="zh-CN" sz="2800" dirty="0" smtClean="0"/>
          </a:p>
          <a:p>
            <a:r>
              <a:rPr lang="en-US" altLang="zh-CN" sz="2800" dirty="0" smtClean="0"/>
              <a:t>?</a:t>
            </a:r>
            <a:r>
              <a:rPr lang="zh-CN" altLang="zh-CN" sz="2800" dirty="0"/>
              <a:t>：代表它所在位置上的任何单个字符。</a:t>
            </a:r>
            <a:endParaRPr lang="zh-CN" altLang="zh-CN" sz="2800" dirty="0"/>
          </a:p>
          <a:p>
            <a:r>
              <a:rPr lang="en-US" altLang="zh-CN" sz="2800" dirty="0" smtClean="0"/>
              <a:t>[ </a:t>
            </a:r>
            <a:r>
              <a:rPr lang="en-US" altLang="zh-CN" sz="2800" dirty="0"/>
              <a:t>]</a:t>
            </a:r>
            <a:r>
              <a:rPr lang="zh-CN" altLang="zh-CN" sz="2800" dirty="0"/>
              <a:t>：每次只匹配“</a:t>
            </a:r>
            <a:r>
              <a:rPr lang="en-US" altLang="zh-CN" sz="2800" dirty="0"/>
              <a:t>[]</a:t>
            </a:r>
            <a:r>
              <a:rPr lang="zh-CN" altLang="zh-CN" sz="2800" dirty="0"/>
              <a:t>”中字符的一个。方括号中的字符范围可以由直接给出的字符组成，也可以由表示限定范围的起始字符、终止字符及中间的连字符“</a:t>
            </a:r>
            <a:r>
              <a:rPr lang="en-US" altLang="zh-CN" sz="2800" dirty="0"/>
              <a:t>-</a:t>
            </a:r>
            <a:r>
              <a:rPr lang="zh-CN" altLang="zh-CN" sz="2800" dirty="0"/>
              <a:t>”组成</a:t>
            </a:r>
            <a:r>
              <a:rPr lang="zh-CN"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．标准流与程序</a:t>
            </a:r>
            <a:r>
              <a:rPr lang="en-US" altLang="zh-CN" dirty="0"/>
              <a:t>I/O</a:t>
            </a:r>
            <a:endParaRPr lang="zh-CN" altLang="en-US" dirty="0"/>
          </a:p>
        </p:txBody>
      </p:sp>
      <p:sp>
        <p:nvSpPr>
          <p:cNvPr id="3" name="内容占位符 2"/>
          <p:cNvSpPr>
            <a:spLocks noGrp="1"/>
          </p:cNvSpPr>
          <p:nvPr>
            <p:ph idx="1"/>
          </p:nvPr>
        </p:nvSpPr>
        <p:spPr/>
        <p:txBody>
          <a:bodyPr/>
          <a:lstStyle/>
          <a:p>
            <a:r>
              <a:rPr lang="zh-CN" altLang="zh-CN" sz="2400" dirty="0"/>
              <a:t>当一</a:t>
            </a:r>
            <a:r>
              <a:rPr lang="zh-CN" altLang="zh-CN" sz="2400" dirty="0" smtClean="0"/>
              <a:t>个命令</a:t>
            </a:r>
            <a:r>
              <a:rPr lang="zh-CN" altLang="zh-CN" sz="2400" dirty="0"/>
              <a:t>执行时，系统首先为其打开三个标准</a:t>
            </a:r>
            <a:r>
              <a:rPr lang="zh-CN" altLang="zh-CN" sz="2400" dirty="0" smtClean="0"/>
              <a:t>流。</a:t>
            </a:r>
            <a:r>
              <a:rPr lang="zh-CN" altLang="zh-CN" sz="2400" dirty="0"/>
              <a:t>程序执行时，默认从标准输入读、向标准输出写、出错时将错误信息写向标准错误</a:t>
            </a:r>
            <a:r>
              <a:rPr lang="zh-CN" altLang="zh-CN" sz="2400" dirty="0" smtClean="0"/>
              <a:t>。</a:t>
            </a:r>
            <a:r>
              <a:rPr lang="zh-CN" altLang="en-US" sz="2400" dirty="0" smtClean="0"/>
              <a:t>可以使用</a:t>
            </a:r>
            <a:r>
              <a:rPr lang="en-US" altLang="zh-CN" sz="2400" dirty="0" smtClean="0"/>
              <a:t>I/O</a:t>
            </a:r>
            <a:r>
              <a:rPr lang="zh-CN" altLang="en-US" sz="2400" dirty="0" smtClean="0"/>
              <a:t>重定向将</a:t>
            </a:r>
            <a:r>
              <a:rPr lang="en-US" altLang="zh-CN" sz="2400" dirty="0" smtClean="0"/>
              <a:t>3</a:t>
            </a:r>
            <a:r>
              <a:rPr lang="zh-CN" altLang="en-US" sz="2400" dirty="0" smtClean="0"/>
              <a:t>个标准流重定向到文件 。</a:t>
            </a:r>
            <a:endParaRPr lang="en-US" altLang="zh-CN" sz="2400" dirty="0" smtClean="0"/>
          </a:p>
          <a:p>
            <a:r>
              <a:rPr lang="zh-CN" altLang="zh-CN" sz="2400" dirty="0" smtClean="0"/>
              <a:t>也</a:t>
            </a:r>
            <a:r>
              <a:rPr lang="zh-CN" altLang="zh-CN" sz="2400" dirty="0"/>
              <a:t>可将标准输入和标准输出重定向到管道</a:t>
            </a:r>
            <a:r>
              <a:rPr lang="zh-CN" altLang="zh-CN" sz="2400" dirty="0" smtClean="0"/>
              <a:t>。</a:t>
            </a:r>
            <a:endParaRPr lang="en-US" altLang="zh-CN" sz="2400" dirty="0" smtClean="0"/>
          </a:p>
          <a:p>
            <a:r>
              <a:rPr lang="zh-CN" altLang="zh-CN" sz="2400" dirty="0" smtClean="0"/>
              <a:t>当</a:t>
            </a:r>
            <a:r>
              <a:rPr lang="zh-CN" altLang="zh-CN" sz="2400" dirty="0"/>
              <a:t>从文件读取信息时，结束符为文件结束标志</a:t>
            </a:r>
            <a:r>
              <a:rPr lang="en-US" altLang="zh-CN" sz="2400" dirty="0"/>
              <a:t>EOF</a:t>
            </a:r>
            <a:r>
              <a:rPr lang="zh-CN" altLang="zh-CN" sz="2400" dirty="0"/>
              <a:t>；当从标准输入读取信息时，输入完成时的结束符为</a:t>
            </a:r>
            <a:r>
              <a:rPr lang="en-US" altLang="zh-CN" sz="2400" dirty="0"/>
              <a:t>^D</a:t>
            </a:r>
            <a:r>
              <a:rPr lang="zh-CN" altLang="zh-CN" sz="2400" dirty="0"/>
              <a:t>。</a:t>
            </a:r>
            <a:endParaRPr lang="zh-CN" altLang="en-US" sz="24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标准流与程序</a:t>
            </a:r>
            <a:r>
              <a:rPr lang="en-US" altLang="zh-CN" dirty="0"/>
              <a:t>I/O</a:t>
            </a:r>
            <a:endParaRPr lang="zh-CN" altLang="en-US" dirty="0"/>
          </a:p>
        </p:txBody>
      </p:sp>
      <p:sp>
        <p:nvSpPr>
          <p:cNvPr id="3" name="内容占位符 2"/>
          <p:cNvSpPr>
            <a:spLocks noGrp="1"/>
          </p:cNvSpPr>
          <p:nvPr>
            <p:ph idx="1"/>
          </p:nvPr>
        </p:nvSpPr>
        <p:spPr>
          <a:xfrm>
            <a:off x="827584" y="1240108"/>
            <a:ext cx="8127504" cy="3294366"/>
          </a:xfrm>
        </p:spPr>
        <p:txBody>
          <a:bodyPr/>
          <a:lstStyle/>
          <a:p>
            <a:r>
              <a:rPr lang="zh-CN" altLang="zh-CN" sz="2400" dirty="0"/>
              <a:t>由于</a:t>
            </a:r>
            <a:r>
              <a:rPr lang="en-US" altLang="zh-CN" sz="2400" dirty="0"/>
              <a:t>UNIX/Linux</a:t>
            </a:r>
            <a:r>
              <a:rPr lang="zh-CN" altLang="zh-CN" sz="2400" dirty="0"/>
              <a:t>系统的</a:t>
            </a:r>
            <a:r>
              <a:rPr lang="en-US" altLang="zh-CN" sz="2400" dirty="0"/>
              <a:t>shell</a:t>
            </a:r>
            <a:r>
              <a:rPr lang="zh-CN" altLang="zh-CN" sz="2400" dirty="0"/>
              <a:t>命令大多做成了从标准输入读，向标准输出写的过滤器，用户可将从标准输入读的信息重定向到输入文件，将向标准输出写的信息重定向到输出文件，也可将标准错误重新定向到文件</a:t>
            </a:r>
            <a:r>
              <a:rPr lang="zh-CN" altLang="zh-CN" sz="2400" dirty="0" smtClean="0"/>
              <a:t>。</a:t>
            </a:r>
            <a:r>
              <a:rPr lang="zh-CN" altLang="en-US" sz="2400" dirty="0" smtClean="0"/>
              <a:t>比如：</a:t>
            </a:r>
            <a:endParaRPr lang="zh-CN" altLang="en-US" sz="2400" dirty="0" smtClean="0"/>
          </a:p>
          <a:p>
            <a:pPr lvl="1"/>
            <a:r>
              <a:rPr lang="en-US" altLang="zh-CN" sz="2100"/>
              <a:t>$ ls /dev &gt; x 		#产生文件x</a:t>
            </a:r>
            <a:endParaRPr lang="en-US" altLang="zh-CN" sz="2100"/>
          </a:p>
          <a:p>
            <a:pPr lvl="1"/>
            <a:r>
              <a:rPr lang="en-US" altLang="zh-CN" sz="2100"/>
              <a:t>$ grep sd x 		#使用文件</a:t>
            </a:r>
            <a:endParaRPr lang="en-US" altLang="zh-CN" sz="2100"/>
          </a:p>
          <a:p>
            <a:pPr lvl="1"/>
            <a:r>
              <a:rPr lang="en-US" altLang="zh-CN" sz="2100"/>
              <a:t>$ grep sd &lt; x 		#使用标准输入</a:t>
            </a:r>
            <a:endParaRPr lang="en-US" altLang="zh-CN" sz="2100"/>
          </a:p>
          <a:p>
            <a:pPr lvl="1"/>
            <a:r>
              <a:rPr lang="en-US" altLang="zh-CN" sz="2100"/>
              <a:t>$ ls /dev | grep sd 	#使用管道</a:t>
            </a:r>
            <a:endParaRPr lang="en-US" altLang="zh-CN" sz="2100"/>
          </a:p>
          <a:p>
            <a:pPr lvl="1"/>
            <a:r>
              <a:rPr lang="en-US" altLang="zh-CN" sz="2100"/>
              <a:t>$ ls /dev | grep sd &gt; y 	#将标准输出定向到文件y</a:t>
            </a:r>
            <a:endParaRPr lang="en-US" altLang="zh-CN" sz="2100"/>
          </a:p>
          <a:p>
            <a:pPr lvl="1"/>
            <a:r>
              <a:rPr lang="en-US" altLang="zh-CN" sz="2100"/>
              <a:t>$ ls /dev | grep sd | wc 	#将标准输出定向到管道</a:t>
            </a:r>
            <a:endParaRPr lang="en-US" altLang="zh-CN" sz="21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．命令的返回值</a:t>
            </a:r>
            <a:endParaRPr lang="zh-CN" altLang="en-US" dirty="0"/>
          </a:p>
        </p:txBody>
      </p:sp>
      <p:sp>
        <p:nvSpPr>
          <p:cNvPr id="3" name="内容占位符 2"/>
          <p:cNvSpPr>
            <a:spLocks noGrp="1"/>
          </p:cNvSpPr>
          <p:nvPr>
            <p:ph idx="1"/>
          </p:nvPr>
        </p:nvSpPr>
        <p:spPr/>
        <p:txBody>
          <a:bodyPr/>
          <a:lstStyle/>
          <a:p>
            <a:r>
              <a:rPr lang="en-US" altLang="zh-CN" sz="2400" dirty="0"/>
              <a:t>shell</a:t>
            </a:r>
            <a:r>
              <a:rPr lang="zh-CN" altLang="zh-CN" sz="2400" dirty="0"/>
              <a:t>命令在结束时向调用者返回一个状态码或返回值，以表示执行成功与否。</a:t>
            </a:r>
            <a:r>
              <a:rPr lang="zh-CN" altLang="zh-CN" sz="2400" dirty="0">
                <a:sym typeface="+mn-ea"/>
              </a:rPr>
              <a:t>当命令是由管道连接的命令串，或是命令组时，最后执行的命令的返回作为整个命令串的返回值。</a:t>
            </a:r>
            <a:endParaRPr lang="zh-CN" altLang="zh-CN" sz="2400" dirty="0"/>
          </a:p>
          <a:p>
            <a:r>
              <a:rPr lang="zh-CN" altLang="zh-CN" sz="2400" dirty="0"/>
              <a:t>规定：返回值为</a:t>
            </a:r>
            <a:r>
              <a:rPr lang="en-US" altLang="zh-CN" sz="2400" dirty="0"/>
              <a:t>0</a:t>
            </a:r>
            <a:r>
              <a:rPr lang="zh-CN" altLang="zh-CN" sz="2400" dirty="0"/>
              <a:t>表示成功，非</a:t>
            </a:r>
            <a:r>
              <a:rPr lang="en-US" altLang="zh-CN" sz="2400" dirty="0"/>
              <a:t>0</a:t>
            </a:r>
            <a:r>
              <a:rPr lang="zh-CN" altLang="zh-CN" sz="2400" dirty="0"/>
              <a:t>表示失败。</a:t>
            </a:r>
            <a:endParaRPr lang="zh-CN" altLang="zh-CN" sz="2400" dirty="0"/>
          </a:p>
          <a:p>
            <a:r>
              <a:rPr lang="zh-CN" altLang="zh-CN" sz="2400" dirty="0"/>
              <a:t>返回值</a:t>
            </a:r>
            <a:r>
              <a:rPr lang="zh-CN" altLang="zh-CN" sz="2400" dirty="0" smtClean="0"/>
              <a:t>可</a:t>
            </a:r>
            <a:r>
              <a:rPr lang="zh-CN" altLang="en-US" sz="2400" dirty="0" smtClean="0"/>
              <a:t>在</a:t>
            </a:r>
            <a:r>
              <a:rPr lang="zh-CN" altLang="zh-CN" sz="2400" dirty="0"/>
              <a:t>命令</a:t>
            </a:r>
            <a:r>
              <a:rPr lang="zh-CN" altLang="en-US" sz="2400" dirty="0" smtClean="0"/>
              <a:t>刚刚执行完毕后，</a:t>
            </a:r>
            <a:r>
              <a:rPr lang="zh-CN" altLang="zh-CN" sz="2400" dirty="0" smtClean="0"/>
              <a:t>通过</a:t>
            </a:r>
            <a:r>
              <a:rPr lang="en-US" altLang="zh-CN" sz="2400" dirty="0"/>
              <a:t>$?</a:t>
            </a:r>
            <a:r>
              <a:rPr lang="zh-CN" altLang="zh-CN" sz="2400" dirty="0"/>
              <a:t>来访问</a:t>
            </a:r>
            <a:r>
              <a:rPr lang="zh-CN" altLang="zh-CN" sz="2400" dirty="0" smtClean="0"/>
              <a:t>。</a:t>
            </a:r>
            <a:r>
              <a:rPr lang="zh-CN" altLang="en-US" sz="2400" dirty="0" smtClean="0"/>
              <a:t>比如</a:t>
            </a:r>
            <a:r>
              <a:rPr lang="en-US" altLang="zh-CN" sz="2400" dirty="0" smtClean="0"/>
              <a:t>:</a:t>
            </a:r>
            <a:endParaRPr lang="en-US" altLang="zh-CN" sz="2400" dirty="0" smtClean="0"/>
          </a:p>
          <a:p>
            <a:r>
              <a:rPr lang="en-US" altLang="zh-CN" sz="2400" dirty="0" smtClean="0"/>
              <a:t>$ ls /dev/sd* 	#显示系统中的SCSI硬盘设备</a:t>
            </a:r>
            <a:endParaRPr lang="en-US" altLang="zh-CN" sz="2400" dirty="0" smtClean="0"/>
          </a:p>
          <a:p>
            <a:r>
              <a:rPr lang="en-US" altLang="zh-CN" sz="2400" dirty="0" smtClean="0"/>
              <a:t>$ echo $？ 	#显示返回状态（值）</a:t>
            </a:r>
            <a:endParaRPr lang="en-US" altLang="zh-CN" sz="24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3.1.11  shell</a:t>
            </a:r>
            <a:r>
              <a:rPr lang="zh-CN" altLang="zh-CN" b="1" dirty="0" smtClean="0"/>
              <a:t>种类</a:t>
            </a:r>
            <a:endParaRPr lang="zh-CN" altLang="en-US" dirty="0"/>
          </a:p>
        </p:txBody>
      </p:sp>
      <p:sp>
        <p:nvSpPr>
          <p:cNvPr id="3" name="内容占位符 2"/>
          <p:cNvSpPr>
            <a:spLocks noGrp="1"/>
          </p:cNvSpPr>
          <p:nvPr>
            <p:ph idx="1"/>
          </p:nvPr>
        </p:nvSpPr>
        <p:spPr/>
        <p:txBody>
          <a:bodyPr/>
          <a:lstStyle/>
          <a:p>
            <a:r>
              <a:rPr lang="en-US" altLang="zh-CN" sz="2400" dirty="0"/>
              <a:t>UNIX/Linux</a:t>
            </a:r>
            <a:r>
              <a:rPr lang="zh-CN" altLang="zh-CN" sz="2400" dirty="0"/>
              <a:t>中的</a:t>
            </a:r>
            <a:r>
              <a:rPr lang="en-US" altLang="zh-CN" sz="2400" dirty="0"/>
              <a:t>shell</a:t>
            </a:r>
            <a:r>
              <a:rPr lang="zh-CN" altLang="zh-CN" sz="2400" dirty="0"/>
              <a:t>有多种类型，其中最常用的几种是</a:t>
            </a:r>
            <a:r>
              <a:rPr lang="en-US" altLang="zh-CN" sz="2400" dirty="0">
                <a:solidFill>
                  <a:srgbClr val="FF0000"/>
                </a:solidFill>
              </a:rPr>
              <a:t>Bourne shell</a:t>
            </a:r>
            <a:r>
              <a:rPr lang="zh-CN" altLang="zh-CN" sz="2400" dirty="0">
                <a:solidFill>
                  <a:srgbClr val="FF0000"/>
                </a:solidFill>
              </a:rPr>
              <a:t>（</a:t>
            </a:r>
            <a:r>
              <a:rPr lang="en-US" altLang="zh-CN" sz="2400" dirty="0" err="1">
                <a:solidFill>
                  <a:srgbClr val="FF0000"/>
                </a:solidFill>
              </a:rPr>
              <a:t>sh</a:t>
            </a:r>
            <a:r>
              <a:rPr lang="zh-CN" altLang="zh-CN" sz="2400" dirty="0">
                <a:solidFill>
                  <a:srgbClr val="FF0000"/>
                </a:solidFill>
              </a:rPr>
              <a:t>或</a:t>
            </a:r>
            <a:r>
              <a:rPr lang="en-US" altLang="zh-CN" sz="2400" dirty="0" err="1">
                <a:solidFill>
                  <a:srgbClr val="FF0000"/>
                </a:solidFill>
              </a:rPr>
              <a:t>bsh</a:t>
            </a:r>
            <a:r>
              <a:rPr lang="zh-CN" altLang="zh-CN" sz="2400" dirty="0">
                <a:solidFill>
                  <a:srgbClr val="FF0000"/>
                </a:solidFill>
              </a:rPr>
              <a:t>）</a:t>
            </a:r>
            <a:r>
              <a:rPr lang="zh-CN" altLang="zh-CN" sz="2400" dirty="0"/>
              <a:t>、</a:t>
            </a:r>
            <a:r>
              <a:rPr lang="en-US" altLang="zh-CN" sz="2400" dirty="0">
                <a:solidFill>
                  <a:srgbClr val="FF0000"/>
                </a:solidFill>
              </a:rPr>
              <a:t>Bourne again shell</a:t>
            </a:r>
            <a:r>
              <a:rPr lang="zh-CN" altLang="zh-CN" sz="2400" dirty="0">
                <a:solidFill>
                  <a:srgbClr val="FF0000"/>
                </a:solidFill>
              </a:rPr>
              <a:t>（</a:t>
            </a:r>
            <a:r>
              <a:rPr lang="en-US" altLang="zh-CN" sz="2400" dirty="0">
                <a:solidFill>
                  <a:srgbClr val="FF0000"/>
                </a:solidFill>
              </a:rPr>
              <a:t>bash</a:t>
            </a:r>
            <a:r>
              <a:rPr lang="zh-CN" altLang="zh-CN" sz="2400" dirty="0">
                <a:solidFill>
                  <a:srgbClr val="FF0000"/>
                </a:solidFill>
              </a:rPr>
              <a:t>）</a:t>
            </a:r>
            <a:r>
              <a:rPr lang="zh-CN" altLang="zh-CN" sz="2400" dirty="0"/>
              <a:t>、</a:t>
            </a:r>
            <a:r>
              <a:rPr lang="en-US" altLang="zh-CN" sz="2400" dirty="0"/>
              <a:t>C shell</a:t>
            </a:r>
            <a:r>
              <a:rPr lang="zh-CN" altLang="zh-CN" sz="2400" dirty="0"/>
              <a:t>（</a:t>
            </a:r>
            <a:r>
              <a:rPr lang="en-US" altLang="zh-CN" sz="2400" dirty="0" err="1"/>
              <a:t>csh</a:t>
            </a:r>
            <a:r>
              <a:rPr lang="zh-CN" altLang="zh-CN" sz="2400" dirty="0"/>
              <a:t>）、</a:t>
            </a:r>
            <a:r>
              <a:rPr lang="en-US" altLang="zh-CN" sz="2400" dirty="0" err="1"/>
              <a:t>tc</a:t>
            </a:r>
            <a:r>
              <a:rPr lang="en-US" altLang="zh-CN" sz="2400" dirty="0"/>
              <a:t> shell</a:t>
            </a:r>
            <a:r>
              <a:rPr lang="zh-CN" altLang="zh-CN" sz="2400" dirty="0"/>
              <a:t>（</a:t>
            </a:r>
            <a:r>
              <a:rPr lang="en-US" altLang="zh-CN" sz="2400" dirty="0" err="1"/>
              <a:t>tcsh</a:t>
            </a:r>
            <a:r>
              <a:rPr lang="zh-CN" altLang="zh-CN" sz="2400" dirty="0"/>
              <a:t>）、</a:t>
            </a:r>
            <a:r>
              <a:rPr lang="en-US" altLang="zh-CN" sz="2400" dirty="0" err="1"/>
              <a:t>Korn</a:t>
            </a:r>
            <a:r>
              <a:rPr lang="en-US" altLang="zh-CN" sz="2400" dirty="0"/>
              <a:t> shell</a:t>
            </a:r>
            <a:r>
              <a:rPr lang="zh-CN" altLang="zh-CN" sz="2400" dirty="0"/>
              <a:t>（</a:t>
            </a:r>
            <a:r>
              <a:rPr lang="en-US" altLang="zh-CN" sz="2400" dirty="0" err="1"/>
              <a:t>ksh</a:t>
            </a:r>
            <a:r>
              <a:rPr lang="zh-CN" altLang="zh-CN" sz="2400" dirty="0"/>
              <a:t>）和</a:t>
            </a:r>
            <a:r>
              <a:rPr lang="en-US" altLang="zh-CN" sz="2400" dirty="0"/>
              <a:t>Z shell</a:t>
            </a:r>
            <a:r>
              <a:rPr lang="zh-CN" altLang="zh-CN" sz="2400" dirty="0"/>
              <a:t>（</a:t>
            </a:r>
            <a:r>
              <a:rPr lang="en-US" altLang="zh-CN" sz="2400" dirty="0" err="1"/>
              <a:t>zsh</a:t>
            </a:r>
            <a:r>
              <a:rPr lang="zh-CN" altLang="zh-CN" sz="2400" dirty="0"/>
              <a:t>）等。</a:t>
            </a:r>
            <a:endParaRPr lang="zh-CN" altLang="zh-CN" sz="2400" dirty="0"/>
          </a:p>
          <a:p>
            <a:r>
              <a:rPr lang="en-US" altLang="zh-CN" sz="2400" dirty="0" err="1"/>
              <a:t>bsh</a:t>
            </a:r>
            <a:r>
              <a:rPr lang="zh-CN" altLang="zh-CN" sz="2400" dirty="0"/>
              <a:t>是</a:t>
            </a:r>
            <a:r>
              <a:rPr lang="en-US" altLang="zh-CN" sz="2400" dirty="0"/>
              <a:t>Stephen Bourne</a:t>
            </a:r>
            <a:r>
              <a:rPr lang="zh-CN" altLang="zh-CN" sz="2400" dirty="0"/>
              <a:t>在</a:t>
            </a:r>
            <a:r>
              <a:rPr lang="en-US" altLang="zh-CN" sz="2400" dirty="0"/>
              <a:t>Bell</a:t>
            </a:r>
            <a:r>
              <a:rPr lang="zh-CN" altLang="zh-CN" sz="2400" dirty="0"/>
              <a:t>实验室设计的</a:t>
            </a:r>
            <a:r>
              <a:rPr lang="en-US" altLang="zh-CN" sz="2400" dirty="0"/>
              <a:t>shell</a:t>
            </a:r>
            <a:r>
              <a:rPr lang="zh-CN" altLang="zh-CN" sz="2400" dirty="0" smtClean="0"/>
              <a:t>，在</a:t>
            </a:r>
            <a:r>
              <a:rPr lang="zh-CN" altLang="zh-CN" sz="2400" dirty="0"/>
              <a:t>每种</a:t>
            </a:r>
            <a:r>
              <a:rPr lang="en-US" altLang="zh-CN" sz="2400" dirty="0"/>
              <a:t>UNIX</a:t>
            </a:r>
            <a:r>
              <a:rPr lang="zh-CN" altLang="zh-CN" sz="2400" dirty="0"/>
              <a:t>上都可以使用，且在众多的</a:t>
            </a:r>
            <a:r>
              <a:rPr lang="en-US" altLang="zh-CN" sz="2400" dirty="0"/>
              <a:t>UNIX</a:t>
            </a:r>
            <a:r>
              <a:rPr lang="zh-CN" altLang="zh-CN" sz="2400" dirty="0"/>
              <a:t>系统中</a:t>
            </a:r>
            <a:r>
              <a:rPr lang="en-US" altLang="zh-CN" sz="2400" dirty="0" err="1"/>
              <a:t>bsh</a:t>
            </a:r>
            <a:r>
              <a:rPr lang="zh-CN" altLang="zh-CN" sz="2400" dirty="0"/>
              <a:t>基本保持一致，它是大多数</a:t>
            </a:r>
            <a:r>
              <a:rPr lang="en-US" altLang="zh-CN" sz="2400" dirty="0"/>
              <a:t>UNIX</a:t>
            </a:r>
            <a:r>
              <a:rPr lang="zh-CN" altLang="zh-CN" sz="2400" dirty="0"/>
              <a:t>系统默认的</a:t>
            </a:r>
            <a:r>
              <a:rPr lang="en-US" altLang="zh-CN" sz="2400" dirty="0"/>
              <a:t>shell</a:t>
            </a:r>
            <a:r>
              <a:rPr lang="zh-CN" altLang="zh-CN" sz="2400" dirty="0" smtClean="0"/>
              <a:t>。</a:t>
            </a:r>
            <a:endParaRPr lang="zh-CN" altLang="zh-CN" sz="24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bash</a:t>
            </a:r>
            <a:endParaRPr lang="zh-CN" altLang="en-US" dirty="0"/>
          </a:p>
        </p:txBody>
      </p:sp>
      <p:sp>
        <p:nvSpPr>
          <p:cNvPr id="3" name="内容占位符 2"/>
          <p:cNvSpPr>
            <a:spLocks noGrp="1"/>
          </p:cNvSpPr>
          <p:nvPr>
            <p:ph idx="1"/>
          </p:nvPr>
        </p:nvSpPr>
        <p:spPr/>
        <p:txBody>
          <a:bodyPr/>
          <a:lstStyle/>
          <a:p>
            <a:r>
              <a:rPr lang="en-US" altLang="zh-CN" dirty="0"/>
              <a:t>bash</a:t>
            </a:r>
            <a:r>
              <a:rPr lang="zh-CN" altLang="zh-CN" dirty="0"/>
              <a:t>是</a:t>
            </a:r>
            <a:r>
              <a:rPr lang="en-US" altLang="zh-CN" dirty="0"/>
              <a:t>GNU</a:t>
            </a:r>
            <a:r>
              <a:rPr lang="zh-CN" altLang="zh-CN" dirty="0"/>
              <a:t>工程中使用的</a:t>
            </a:r>
            <a:r>
              <a:rPr lang="en-US" altLang="zh-CN" dirty="0"/>
              <a:t>shell</a:t>
            </a:r>
            <a:r>
              <a:rPr lang="zh-CN" altLang="zh-CN" dirty="0" smtClean="0"/>
              <a:t>，</a:t>
            </a:r>
            <a:r>
              <a:rPr lang="en-US" altLang="zh-CN" dirty="0" smtClean="0"/>
              <a:t>bash</a:t>
            </a:r>
            <a:r>
              <a:rPr lang="zh-CN" altLang="zh-CN" dirty="0"/>
              <a:t>是在</a:t>
            </a:r>
            <a:r>
              <a:rPr lang="en-US" altLang="zh-CN" dirty="0" err="1"/>
              <a:t>bsh</a:t>
            </a:r>
            <a:r>
              <a:rPr lang="zh-CN" altLang="zh-CN" dirty="0"/>
              <a:t>基础上发展起来。</a:t>
            </a:r>
            <a:r>
              <a:rPr lang="en-US" altLang="zh-CN" dirty="0"/>
              <a:t>bash</a:t>
            </a:r>
            <a:r>
              <a:rPr lang="zh-CN" altLang="zh-CN" dirty="0"/>
              <a:t>与</a:t>
            </a:r>
            <a:r>
              <a:rPr lang="en-US" altLang="zh-CN" dirty="0" err="1"/>
              <a:t>bsh</a:t>
            </a:r>
            <a:r>
              <a:rPr lang="zh-CN" altLang="zh-CN" dirty="0"/>
              <a:t>稍有不同，它兼有</a:t>
            </a:r>
            <a:r>
              <a:rPr lang="en-US" altLang="zh-CN" dirty="0" err="1"/>
              <a:t>csh</a:t>
            </a:r>
            <a:r>
              <a:rPr lang="zh-CN" altLang="zh-CN" dirty="0"/>
              <a:t>、</a:t>
            </a:r>
            <a:r>
              <a:rPr lang="en-US" altLang="zh-CN" dirty="0" err="1"/>
              <a:t>tcsh</a:t>
            </a:r>
            <a:r>
              <a:rPr lang="zh-CN" altLang="zh-CN" dirty="0"/>
              <a:t>和</a:t>
            </a:r>
            <a:r>
              <a:rPr lang="en-US" altLang="zh-CN" dirty="0" err="1"/>
              <a:t>ksh</a:t>
            </a:r>
            <a:r>
              <a:rPr lang="zh-CN" altLang="zh-CN" dirty="0"/>
              <a:t>的特色。大多数</a:t>
            </a:r>
            <a:r>
              <a:rPr lang="en-US" altLang="zh-CN" dirty="0" err="1"/>
              <a:t>bsh</a:t>
            </a:r>
            <a:r>
              <a:rPr lang="zh-CN" altLang="zh-CN" dirty="0"/>
              <a:t>脚本程序可在其上不加修改就可运行，但</a:t>
            </a:r>
            <a:r>
              <a:rPr lang="en-US" altLang="zh-CN" dirty="0"/>
              <a:t>bash</a:t>
            </a:r>
            <a:r>
              <a:rPr lang="zh-CN" altLang="zh-CN" dirty="0"/>
              <a:t>的脚本程序则不一定能在</a:t>
            </a:r>
            <a:r>
              <a:rPr lang="en-US" altLang="zh-CN" dirty="0" err="1"/>
              <a:t>bsh</a:t>
            </a:r>
            <a:r>
              <a:rPr lang="zh-CN" altLang="zh-CN" dirty="0"/>
              <a:t>上运行</a:t>
            </a:r>
            <a:r>
              <a:rPr lang="zh-CN" altLang="zh-CN" dirty="0" smtClean="0"/>
              <a:t>。</a:t>
            </a:r>
            <a:endParaRPr lang="en-US" altLang="zh-CN" dirty="0" smtClean="0"/>
          </a:p>
          <a:p>
            <a:r>
              <a:rPr lang="en-US" altLang="zh-CN" dirty="0"/>
              <a:t>bash</a:t>
            </a:r>
            <a:r>
              <a:rPr lang="zh-CN" altLang="zh-CN" dirty="0"/>
              <a:t>是</a:t>
            </a:r>
            <a:r>
              <a:rPr lang="en-US" altLang="zh-CN" dirty="0" smtClean="0"/>
              <a:t>GNU</a:t>
            </a:r>
            <a:r>
              <a:rPr lang="zh-CN" altLang="zh-CN" dirty="0"/>
              <a:t>操作系统的默认</a:t>
            </a:r>
            <a:r>
              <a:rPr lang="en-US" altLang="zh-CN" dirty="0"/>
              <a:t>shell</a:t>
            </a:r>
            <a:r>
              <a:rPr lang="zh-CN" altLang="zh-CN" dirty="0"/>
              <a:t>，</a:t>
            </a:r>
            <a:r>
              <a:rPr lang="en-US" altLang="zh-CN" dirty="0" smtClean="0"/>
              <a:t>Linux</a:t>
            </a:r>
            <a:r>
              <a:rPr lang="zh-CN" altLang="zh-CN" dirty="0"/>
              <a:t>操作系统默认的</a:t>
            </a:r>
            <a:r>
              <a:rPr lang="en-US" altLang="zh-CN" dirty="0"/>
              <a:t>shell</a:t>
            </a:r>
            <a:r>
              <a:rPr lang="zh-CN" altLang="zh-CN" dirty="0"/>
              <a:t>是</a:t>
            </a:r>
            <a:r>
              <a:rPr lang="en-US" altLang="zh-CN" dirty="0"/>
              <a:t>bash</a:t>
            </a:r>
            <a:r>
              <a:rPr lang="zh-CN" altLang="zh-CN" dirty="0" smtClean="0"/>
              <a:t>。</a:t>
            </a:r>
            <a:r>
              <a:rPr lang="en-US" altLang="zh-CN" dirty="0" smtClean="0"/>
              <a:t> </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Linux</a:t>
            </a:r>
            <a:r>
              <a:rPr lang="zh-CN" altLang="zh-CN" dirty="0"/>
              <a:t>系统的基本命令</a:t>
            </a:r>
            <a:endParaRPr lang="zh-CN" altLang="en-US" dirty="0"/>
          </a:p>
        </p:txBody>
      </p:sp>
      <p:sp>
        <p:nvSpPr>
          <p:cNvPr id="3" name="内容占位符 2"/>
          <p:cNvSpPr>
            <a:spLocks noGrp="1"/>
          </p:cNvSpPr>
          <p:nvPr>
            <p:ph idx="1"/>
          </p:nvPr>
        </p:nvSpPr>
        <p:spPr/>
        <p:txBody>
          <a:bodyPr/>
          <a:lstStyle/>
          <a:p>
            <a:r>
              <a:rPr lang="zh-CN" altLang="zh-CN" sz="2400" b="1" dirty="0"/>
              <a:t>3.2.1  目录基本操作命令</a:t>
            </a:r>
            <a:endParaRPr lang="zh-CN" altLang="zh-CN" sz="2400" b="1" dirty="0"/>
          </a:p>
          <a:p>
            <a:r>
              <a:rPr lang="zh-CN" altLang="zh-CN" sz="2400" b="1" dirty="0"/>
              <a:t>3.2.2  文件操作基本命令</a:t>
            </a:r>
            <a:endParaRPr lang="zh-CN" altLang="zh-CN" sz="2400" b="1" dirty="0"/>
          </a:p>
          <a:p>
            <a:r>
              <a:rPr lang="zh-CN" altLang="zh-CN" sz="2400" b="1" dirty="0"/>
              <a:t>3.2.3  文件属性基本操作</a:t>
            </a:r>
            <a:endParaRPr lang="zh-CN" altLang="zh-CN" sz="2400" b="1" dirty="0"/>
          </a:p>
          <a:p>
            <a:r>
              <a:rPr lang="zh-CN" altLang="zh-CN" sz="2400" b="1" dirty="0"/>
              <a:t>3.2.4  文本文件编辑与操作基本命令</a:t>
            </a:r>
            <a:endParaRPr lang="zh-CN" altLang="zh-CN" sz="2400" b="1" dirty="0"/>
          </a:p>
          <a:p>
            <a:r>
              <a:rPr lang="zh-CN" altLang="zh-CN" sz="2400" b="1" dirty="0"/>
              <a:t>3.2.5  文件或目录比较命令</a:t>
            </a:r>
            <a:endParaRPr lang="zh-CN" altLang="zh-CN" sz="2400" b="1" dirty="0"/>
          </a:p>
          <a:p>
            <a:r>
              <a:rPr lang="zh-CN" altLang="zh-CN" sz="2400" b="1" dirty="0"/>
              <a:t>3.2.6  其他操作命令</a:t>
            </a:r>
            <a:endParaRPr lang="zh-CN" altLang="zh-CN" sz="2400" b="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3.2.1  </a:t>
            </a:r>
            <a:r>
              <a:rPr lang="zh-CN" altLang="zh-CN" b="1" dirty="0"/>
              <a:t>目录基本操作命令</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．列目录内容（</a:t>
            </a:r>
            <a:r>
              <a:rPr lang="en-US" altLang="zh-CN" dirty="0" err="1"/>
              <a:t>ls</a:t>
            </a:r>
            <a:r>
              <a:rPr lang="zh-CN" altLang="zh-CN" dirty="0"/>
              <a:t>）</a:t>
            </a:r>
            <a:r>
              <a:rPr lang="en-US" altLang="zh-CN" dirty="0"/>
              <a:t>		dir</a:t>
            </a:r>
            <a:endParaRPr lang="zh-CN" altLang="zh-CN" dirty="0"/>
          </a:p>
          <a:p>
            <a:r>
              <a:rPr lang="en-US" altLang="zh-CN" dirty="0"/>
              <a:t>2</a:t>
            </a:r>
            <a:r>
              <a:rPr lang="zh-CN" altLang="zh-CN" dirty="0"/>
              <a:t>．建立目录（</a:t>
            </a:r>
            <a:r>
              <a:rPr lang="en-US" altLang="zh-CN" dirty="0" err="1"/>
              <a:t>mkdir</a:t>
            </a:r>
            <a:r>
              <a:rPr lang="zh-CN" altLang="zh-CN" dirty="0"/>
              <a:t>）</a:t>
            </a:r>
            <a:r>
              <a:rPr lang="en-US" altLang="zh-CN" dirty="0"/>
              <a:t>		md / mkdir</a:t>
            </a:r>
            <a:endParaRPr lang="zh-CN" altLang="zh-CN" dirty="0"/>
          </a:p>
          <a:p>
            <a:r>
              <a:rPr lang="en-US" altLang="zh-CN" dirty="0"/>
              <a:t>3</a:t>
            </a:r>
            <a:r>
              <a:rPr lang="zh-CN" altLang="zh-CN" dirty="0"/>
              <a:t>．删除目录（</a:t>
            </a:r>
            <a:r>
              <a:rPr lang="en-US" altLang="zh-CN" dirty="0" err="1"/>
              <a:t>rmdir</a:t>
            </a:r>
            <a:r>
              <a:rPr lang="zh-CN" altLang="zh-CN" dirty="0"/>
              <a:t>）</a:t>
            </a:r>
            <a:r>
              <a:rPr lang="en-US" altLang="zh-CN" dirty="0"/>
              <a:t>		rd / rmdir</a:t>
            </a:r>
            <a:endParaRPr lang="zh-CN" altLang="zh-CN" dirty="0"/>
          </a:p>
          <a:p>
            <a:r>
              <a:rPr lang="en-US" altLang="zh-CN" dirty="0"/>
              <a:t>4</a:t>
            </a:r>
            <a:r>
              <a:rPr lang="zh-CN" altLang="zh-CN" dirty="0"/>
              <a:t>．改变工作目录（</a:t>
            </a:r>
            <a:r>
              <a:rPr lang="en-US" altLang="zh-CN" dirty="0"/>
              <a:t>cd</a:t>
            </a:r>
            <a:r>
              <a:rPr lang="zh-CN" altLang="zh-CN" dirty="0"/>
              <a:t>）</a:t>
            </a:r>
            <a:r>
              <a:rPr lang="en-US" altLang="zh-CN" dirty="0"/>
              <a:t>	cd / chdir</a:t>
            </a:r>
            <a:endParaRPr lang="zh-CN" altLang="zh-CN" dirty="0"/>
          </a:p>
          <a:p>
            <a:r>
              <a:rPr lang="en-US" altLang="zh-CN" dirty="0"/>
              <a:t>5</a:t>
            </a:r>
            <a:r>
              <a:rPr lang="zh-CN" altLang="zh-CN" dirty="0"/>
              <a:t>．显示当前目录（</a:t>
            </a:r>
            <a:r>
              <a:rPr lang="en-US" altLang="zh-CN" dirty="0" err="1"/>
              <a:t>pwd</a:t>
            </a:r>
            <a:r>
              <a:rPr lang="zh-CN" altLang="zh-CN" dirty="0"/>
              <a:t>）</a:t>
            </a:r>
            <a:r>
              <a:rPr lang="en-US" altLang="zh-CN" dirty="0"/>
              <a:t>	cd</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．列目录内容（</a:t>
            </a:r>
            <a:r>
              <a:rPr lang="en-US" altLang="zh-CN" dirty="0" err="1"/>
              <a:t>ls</a:t>
            </a:r>
            <a:r>
              <a:rPr lang="zh-CN" altLang="zh-CN" dirty="0" smtClean="0"/>
              <a:t>）</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）功能与用法</a:t>
            </a:r>
            <a:endParaRPr lang="zh-CN" altLang="zh-CN" dirty="0"/>
          </a:p>
          <a:p>
            <a:r>
              <a:rPr lang="en-US" altLang="zh-CN" dirty="0" err="1"/>
              <a:t>ls</a:t>
            </a:r>
            <a:r>
              <a:rPr lang="zh-CN" altLang="zh-CN" dirty="0"/>
              <a:t>（</a:t>
            </a:r>
            <a:r>
              <a:rPr lang="en-US" altLang="zh-CN" dirty="0"/>
              <a:t>list</a:t>
            </a:r>
            <a:r>
              <a:rPr lang="zh-CN" altLang="zh-CN" dirty="0"/>
              <a:t>）的功能是列指定目录的内容，并将输出按某种方式排序。若不指定目录，则默认当前目录</a:t>
            </a:r>
            <a:r>
              <a:rPr lang="zh-CN" altLang="zh-CN" dirty="0" smtClean="0"/>
              <a:t>。用法</a:t>
            </a:r>
            <a:r>
              <a:rPr lang="zh-CN" altLang="zh-CN" dirty="0"/>
              <a:t>为</a:t>
            </a:r>
            <a:r>
              <a:rPr lang="zh-CN" altLang="zh-CN" dirty="0" smtClean="0"/>
              <a:t>：</a:t>
            </a:r>
            <a:r>
              <a:rPr lang="en-US" altLang="zh-CN" dirty="0"/>
              <a:t> </a:t>
            </a:r>
            <a:endParaRPr lang="zh-CN" altLang="zh-CN" dirty="0"/>
          </a:p>
          <a:p>
            <a:r>
              <a:rPr lang="en-US" altLang="zh-CN" dirty="0" err="1"/>
              <a:t>ls</a:t>
            </a:r>
            <a:r>
              <a:rPr lang="en-US" altLang="zh-CN" dirty="0"/>
              <a:t> [options] [files</a:t>
            </a:r>
            <a:r>
              <a:rPr lang="en-US" altLang="zh-CN" dirty="0" smtClean="0"/>
              <a:t>]</a:t>
            </a:r>
            <a:r>
              <a:rPr lang="en-US" altLang="zh-CN" dirty="0"/>
              <a:t> </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）参数说明</a:t>
            </a:r>
            <a:endParaRPr lang="en-US" altLang="zh-CN" dirty="0"/>
          </a:p>
        </p:txBody>
      </p:sp>
      <p:sp>
        <p:nvSpPr>
          <p:cNvPr id="3" name="内容占位符 2"/>
          <p:cNvSpPr>
            <a:spLocks noGrp="1"/>
          </p:cNvSpPr>
          <p:nvPr>
            <p:ph idx="1"/>
          </p:nvPr>
        </p:nvSpPr>
        <p:spPr/>
        <p:txBody>
          <a:bodyPr/>
          <a:lstStyle/>
          <a:p>
            <a:endParaRPr lang="zh-CN" altLang="en-US" dirty="0"/>
          </a:p>
        </p:txBody>
      </p:sp>
      <p:graphicFrame>
        <p:nvGraphicFramePr>
          <p:cNvPr id="4" name="表格 3"/>
          <p:cNvGraphicFramePr/>
          <p:nvPr>
            <p:custDataLst>
              <p:tags r:id="rId1"/>
            </p:custDataLst>
          </p:nvPr>
        </p:nvGraphicFramePr>
        <p:xfrm>
          <a:off x="893445" y="1369060"/>
          <a:ext cx="7879715" cy="3351530"/>
        </p:xfrm>
        <a:graphic>
          <a:graphicData uri="http://schemas.openxmlformats.org/drawingml/2006/table">
            <a:tbl>
              <a:tblPr firstRow="1" bandRow="1">
                <a:tableStyleId>{5940675A-B579-460E-94D1-54222C63F5DA}</a:tableStyleId>
              </a:tblPr>
              <a:tblGrid>
                <a:gridCol w="901700"/>
                <a:gridCol w="3162935"/>
                <a:gridCol w="784225"/>
                <a:gridCol w="3030855"/>
              </a:tblGrid>
              <a:tr h="568960">
                <a:tc>
                  <a:txBody>
                    <a:bodyPr/>
                    <a:p>
                      <a:pPr indent="0" algn="ctr" fontAlgn="auto">
                        <a:buNone/>
                      </a:pPr>
                      <a:r>
                        <a:rPr lang="en-US" sz="1800" b="0">
                          <a:latin typeface="+mn-ea"/>
                          <a:cs typeface="宋体" panose="02010600030101010101" pitchFamily="2" charset="-122"/>
                        </a:rPr>
                        <a:t>-a</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宋体" panose="02010600030101010101" pitchFamily="2" charset="-122"/>
                        </a:rPr>
                        <a:t>列出所有文件及目录</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mn-ea"/>
                          <a:cs typeface="宋体" panose="02010600030101010101" pitchFamily="2" charset="-122"/>
                        </a:rPr>
                        <a:t>-F</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mn-ea"/>
                        </a:rPr>
                        <a:t>文件名后加1符号表示属性：可执行文件*，目录/</a:t>
                      </a:r>
                      <a:endParaRPr lang="en-US" altLang="en-US" sz="1800" b="0">
                        <a:latin typeface="+mn-ea"/>
                        <a:cs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5780">
                <a:tc>
                  <a:txBody>
                    <a:bodyPr/>
                    <a:p>
                      <a:pPr indent="0" algn="ctr" fontAlgn="auto">
                        <a:buNone/>
                      </a:pPr>
                      <a:r>
                        <a:rPr lang="en-US" sz="1800" b="0">
                          <a:latin typeface="+mn-ea"/>
                          <a:cs typeface="宋体" panose="02010600030101010101" pitchFamily="2" charset="-122"/>
                        </a:rPr>
                        <a:t>-A</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mn-ea"/>
                        </a:rPr>
                        <a:t>同-a，但不列出.和..</a:t>
                      </a:r>
                      <a:endParaRPr lang="en-US" altLang="en-US" sz="1800" b="0">
                        <a:latin typeface="+mn-ea"/>
                        <a:cs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mn-ea"/>
                          <a:cs typeface="宋体" panose="02010600030101010101" pitchFamily="2" charset="-122"/>
                        </a:rPr>
                        <a:t>-r</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宋体" panose="02010600030101010101" pitchFamily="2" charset="-122"/>
                        </a:rPr>
                        <a:t>文件以反排序方式列出</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9595">
                <a:tc>
                  <a:txBody>
                    <a:bodyPr/>
                    <a:p>
                      <a:pPr indent="0" algn="ctr" fontAlgn="auto">
                        <a:buNone/>
                      </a:pPr>
                      <a:r>
                        <a:rPr lang="en-US" sz="1800" b="0">
                          <a:latin typeface="+mn-ea"/>
                          <a:cs typeface="宋体" panose="02010600030101010101" pitchFamily="2" charset="-122"/>
                        </a:rPr>
                        <a:t>-b</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宋体" panose="02010600030101010101" pitchFamily="2" charset="-122"/>
                        </a:rPr>
                        <a:t>以八进制数字方式列出不可显示的文件名</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mn-ea"/>
                          <a:cs typeface="宋体" panose="02010600030101010101" pitchFamily="2" charset="-122"/>
                        </a:rPr>
                        <a:t>-R</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宋体" panose="02010600030101010101" pitchFamily="2" charset="-122"/>
                        </a:rPr>
                        <a:t>递归列出目录及其子目录</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9260">
                <a:tc>
                  <a:txBody>
                    <a:bodyPr/>
                    <a:p>
                      <a:pPr indent="0" algn="ctr" fontAlgn="auto">
                        <a:buNone/>
                      </a:pPr>
                      <a:r>
                        <a:rPr lang="en-US" sz="1800" b="0">
                          <a:latin typeface="+mn-ea"/>
                          <a:cs typeface="宋体" panose="02010600030101010101" pitchFamily="2" charset="-122"/>
                        </a:rPr>
                        <a:t>-d</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宋体" panose="02010600030101010101" pitchFamily="2" charset="-122"/>
                        </a:rPr>
                        <a:t>只列目录名而不列目录内容</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mn-ea"/>
                          <a:cs typeface="宋体" panose="02010600030101010101" pitchFamily="2" charset="-122"/>
                        </a:rPr>
                        <a:t> -s</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宋体" panose="02010600030101010101" pitchFamily="2" charset="-122"/>
                        </a:rPr>
                        <a:t>显示文件分配到磁盘块数</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9895">
                <a:tc>
                  <a:txBody>
                    <a:bodyPr/>
                    <a:p>
                      <a:pPr indent="0" algn="ctr" fontAlgn="auto">
                        <a:buNone/>
                      </a:pPr>
                      <a:r>
                        <a:rPr lang="en-US" sz="1800" b="0">
                          <a:latin typeface="+mn-ea"/>
                          <a:cs typeface="宋体" panose="02010600030101010101" pitchFamily="2" charset="-122"/>
                        </a:rPr>
                        <a:t>-i</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mn-ea"/>
                        </a:rPr>
                        <a:t>列出目录时显示i节点信息</a:t>
                      </a:r>
                      <a:endParaRPr lang="en-US" altLang="en-US" sz="1800" b="0">
                        <a:latin typeface="+mn-ea"/>
                        <a:cs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mn-ea"/>
                          <a:cs typeface="宋体" panose="02010600030101010101" pitchFamily="2" charset="-122"/>
                        </a:rPr>
                        <a:t>-S</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宋体" panose="02010600030101010101" pitchFamily="2" charset="-122"/>
                        </a:rPr>
                        <a:t>按文件大小排序，大者在前</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3065">
                <a:tc>
                  <a:txBody>
                    <a:bodyPr/>
                    <a:p>
                      <a:pPr indent="0" algn="ctr" fontAlgn="auto">
                        <a:buNone/>
                      </a:pPr>
                      <a:r>
                        <a:rPr lang="en-US" sz="1800" b="0">
                          <a:latin typeface="+mn-ea"/>
                          <a:cs typeface="Times New Roman" panose="02020603050405020304" pitchFamily="18" charset="0"/>
                        </a:rPr>
                        <a:t>-l</a:t>
                      </a:r>
                      <a:endParaRPr lang="en-US" altLang="en-US" sz="1800" b="0">
                        <a:latin typeface="+mn-ea"/>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宋体" panose="02010600030101010101" pitchFamily="2" charset="-122"/>
                        </a:rPr>
                        <a:t>长格式列表</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mn-ea"/>
                          <a:cs typeface="Times New Roman" panose="02020603050405020304" pitchFamily="18" charset="0"/>
                        </a:rPr>
                        <a:t>-t</a:t>
                      </a:r>
                      <a:endParaRPr lang="en-US" altLang="en-US" sz="1800" b="0">
                        <a:latin typeface="+mn-ea"/>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宋体" panose="02010600030101010101" pitchFamily="2" charset="-122"/>
                        </a:rPr>
                        <a:t>按文件依修改时间排序</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975">
                <a:tc>
                  <a:txBody>
                    <a:bodyPr/>
                    <a:p>
                      <a:pPr indent="0" algn="ctr" fontAlgn="auto">
                        <a:buNone/>
                      </a:pPr>
                      <a:r>
                        <a:rPr lang="en-US" sz="1800" b="0">
                          <a:latin typeface="+mn-ea"/>
                          <a:cs typeface="宋体" panose="02010600030101010101" pitchFamily="2" charset="-122"/>
                        </a:rPr>
                        <a:t>-x</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宋体" panose="02010600030101010101" pitchFamily="2" charset="-122"/>
                        </a:rPr>
                        <a:t>按行显示（默认时按列）</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latin typeface="+mn-ea"/>
                          <a:cs typeface="Times New Roman" panose="02020603050405020304" pitchFamily="18" charset="0"/>
                        </a:rPr>
                        <a:t>-U</a:t>
                      </a:r>
                      <a:endParaRPr lang="en-US" altLang="en-US" sz="1800" b="0">
                        <a:latin typeface="+mn-ea"/>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mn-ea"/>
                          <a:cs typeface="宋体" panose="02010600030101010101" pitchFamily="2" charset="-122"/>
                        </a:rPr>
                        <a:t>以不排序方式列目录</a:t>
                      </a:r>
                      <a:endParaRPr lang="en-US" altLang="en-US" sz="18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zh-CN" altLang="zh-CN" dirty="0" smtClean="0"/>
              <a:t>示例</a:t>
            </a:r>
            <a:endParaRPr lang="zh-CN" altLang="en-US" dirty="0"/>
          </a:p>
        </p:txBody>
      </p:sp>
      <p:sp>
        <p:nvSpPr>
          <p:cNvPr id="3" name="内容占位符 2"/>
          <p:cNvSpPr>
            <a:spLocks noGrp="1"/>
          </p:cNvSpPr>
          <p:nvPr>
            <p:ph idx="1"/>
          </p:nvPr>
        </p:nvSpPr>
        <p:spPr/>
        <p:txBody>
          <a:bodyPr/>
          <a:lstStyle/>
          <a:p>
            <a:r>
              <a:rPr altLang="zh-CN" sz="2400"/>
              <a:t>$ ls -ltr a*  </a:t>
            </a:r>
            <a:r>
              <a:rPr lang="en-US" sz="2400"/>
              <a:t>	</a:t>
            </a:r>
            <a:r>
              <a:rPr altLang="zh-CN" sz="2400"/>
              <a:t>列a开头的文件，</a:t>
            </a:r>
            <a:r>
              <a:rPr lang="zh-CN" altLang="zh-CN" sz="2400"/>
              <a:t>按</a:t>
            </a:r>
            <a:r>
              <a:rPr altLang="zh-CN" sz="2400"/>
              <a:t>修改时间倒排序</a:t>
            </a:r>
            <a:endParaRPr altLang="zh-CN" sz="2400"/>
          </a:p>
          <a:p>
            <a:r>
              <a:rPr altLang="zh-CN" sz="2400"/>
              <a:t>$ ls -lR /bin/* 	#递归列/bin目录及其子目录</a:t>
            </a:r>
            <a:endParaRPr altLang="zh-CN" sz="2400"/>
          </a:p>
          <a:p>
            <a:r>
              <a:rPr altLang="zh-CN" sz="2400"/>
              <a:t>$ ls -ad .* 	</a:t>
            </a:r>
            <a:r>
              <a:rPr lang="en-US" sz="2400"/>
              <a:t>	</a:t>
            </a:r>
            <a:r>
              <a:rPr altLang="zh-CN" sz="2400"/>
              <a:t>#列文件名为.开头的文件</a:t>
            </a:r>
            <a:endParaRPr altLang="zh-CN" sz="2400"/>
          </a:p>
          <a:p>
            <a:r>
              <a:rPr altLang="zh-CN" sz="2400"/>
              <a:t>$ ls -AF 		#列当前目录，在目录名后加/，可执行文件名后加*</a:t>
            </a:r>
            <a:endParaRPr altLang="zh-CN" sz="2400"/>
          </a:p>
          <a:p>
            <a:r>
              <a:rPr altLang="zh-CN" sz="2400"/>
              <a:t>$ ls -lid /usr/bin/ls /dev/sda /etc  #以长格式且列出文I节点号</a:t>
            </a:r>
            <a:endParaRPr altLang="zh-CN"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通配符含义举例</a:t>
            </a:r>
            <a:endParaRPr lang="zh-CN" altLang="en-US" dirty="0"/>
          </a:p>
        </p:txBody>
      </p:sp>
      <p:sp>
        <p:nvSpPr>
          <p:cNvPr id="3" name="内容占位符 2"/>
          <p:cNvSpPr/>
          <p:nvPr>
            <p:ph idx="1"/>
          </p:nvPr>
        </p:nvSpPr>
        <p:spPr/>
        <p:txBody>
          <a:bodyPr/>
          <a:p>
            <a:endParaRPr lang="zh-CN" altLang="en-US"/>
          </a:p>
        </p:txBody>
      </p:sp>
      <p:graphicFrame>
        <p:nvGraphicFramePr>
          <p:cNvPr id="4" name="表格 3"/>
          <p:cNvGraphicFramePr/>
          <p:nvPr>
            <p:custDataLst>
              <p:tags r:id="rId1"/>
            </p:custDataLst>
          </p:nvPr>
        </p:nvGraphicFramePr>
        <p:xfrm>
          <a:off x="659130" y="1383665"/>
          <a:ext cx="7943215" cy="3155950"/>
        </p:xfrm>
        <a:graphic>
          <a:graphicData uri="http://schemas.openxmlformats.org/drawingml/2006/table">
            <a:tbl>
              <a:tblPr firstRow="1" bandRow="1">
                <a:tableStyleId>{5940675A-B579-460E-94D1-54222C63F5DA}</a:tableStyleId>
              </a:tblPr>
              <a:tblGrid>
                <a:gridCol w="1699260"/>
                <a:gridCol w="6243955"/>
              </a:tblGrid>
              <a:tr h="450850">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模</a:t>
                      </a:r>
                      <a:r>
                        <a:rPr lang="en-US" sz="1400" b="0">
                          <a:latin typeface="Times New Roman" panose="02020603050405020304" pitchFamily="18" charset="0"/>
                          <a:cs typeface="Times New Roman" panose="02020603050405020304" pitchFamily="18" charset="0"/>
                        </a:rPr>
                        <a:t>  </a:t>
                      </a:r>
                      <a:r>
                        <a:rPr lang="en-US" sz="1400" b="0">
                          <a:latin typeface="宋体" panose="02010600030101010101" pitchFamily="2" charset="-122"/>
                          <a:ea typeface="宋体" panose="02010600030101010101" pitchFamily="2" charset="-122"/>
                          <a:cs typeface="宋体" panose="02010600030101010101" pitchFamily="2" charset="-122"/>
                        </a:rPr>
                        <a:t>式</a:t>
                      </a:r>
                      <a:r>
                        <a:rPr lang="en-US" sz="1400" b="0">
                          <a:latin typeface="Times New Roman" panose="02020603050405020304" pitchFamily="18" charset="0"/>
                          <a:cs typeface="Times New Roman" panose="02020603050405020304" pitchFamily="18" charset="0"/>
                        </a:rPr>
                        <a:t>  </a:t>
                      </a:r>
                      <a:r>
                        <a:rPr lang="en-US" sz="1400" b="0">
                          <a:latin typeface="宋体" panose="02010600030101010101" pitchFamily="2" charset="-122"/>
                          <a:ea typeface="宋体" panose="02010600030101010101" pitchFamily="2" charset="-122"/>
                          <a:cs typeface="宋体" panose="02010600030101010101" pitchFamily="2" charset="-122"/>
                        </a:rPr>
                        <a:t>串</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意</a:t>
                      </a:r>
                      <a:r>
                        <a:rPr lang="en-US" sz="1400" b="0">
                          <a:latin typeface="Times New Roman" panose="02020603050405020304" pitchFamily="18" charset="0"/>
                          <a:cs typeface="Times New Roman" panose="02020603050405020304" pitchFamily="18" charset="0"/>
                        </a:rPr>
                        <a:t>    </a:t>
                      </a:r>
                      <a:r>
                        <a:rPr lang="en-US" sz="1400" b="0">
                          <a:latin typeface="宋体" panose="02010600030101010101" pitchFamily="2" charset="-122"/>
                          <a:ea typeface="宋体" panose="02010600030101010101" pitchFamily="2" charset="-122"/>
                          <a:cs typeface="宋体" panose="02010600030101010101" pitchFamily="2" charset="-122"/>
                        </a:rPr>
                        <a:t>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0850">
                <a:tc>
                  <a:txBody>
                    <a:bodyPr/>
                    <a:p>
                      <a:pPr indent="0" algn="ctr">
                        <a:buNone/>
                      </a:pPr>
                      <a:r>
                        <a:rPr lang="en-US" sz="1400" b="0">
                          <a:latin typeface="Times New Roman" panose="02020603050405020304" pitchFamily="18" charset="0"/>
                          <a:cs typeface="Times New Roman" panose="02020603050405020304" pitchFamily="18" charset="0"/>
                        </a:rPr>
                        <a: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当前目录下所有文件名，但不包括“</a:t>
                      </a:r>
                      <a:r>
                        <a:rPr lang="en-US" sz="1400" b="0">
                          <a:latin typeface="Times New Roman" panose="02020603050405020304" pitchFamily="18" charset="0"/>
                          <a:cs typeface="Times New Roman" panose="02020603050405020304" pitchFamily="18" charset="0"/>
                        </a:rPr>
                        <a:t>.</a:t>
                      </a:r>
                      <a:r>
                        <a:rPr lang="en-US" sz="1400" b="0">
                          <a:latin typeface="宋体" panose="02010600030101010101" pitchFamily="2" charset="-122"/>
                          <a:ea typeface="宋体" panose="02010600030101010101" pitchFamily="2" charset="-122"/>
                          <a:cs typeface="宋体" panose="02010600030101010101" pitchFamily="2" charset="-122"/>
                        </a:rPr>
                        <a:t>”开头的文件。例如，</a:t>
                      </a:r>
                      <a:r>
                        <a:rPr lang="en-US" sz="1400" b="0">
                          <a:latin typeface="Times New Roman" panose="02020603050405020304" pitchFamily="18" charset="0"/>
                          <a:cs typeface="Times New Roman" panose="02020603050405020304" pitchFamily="18" charset="0"/>
                        </a:rPr>
                        <a:t>abc</a:t>
                      </a:r>
                      <a:r>
                        <a:rPr lang="en-US" sz="1400" b="0">
                          <a:latin typeface="宋体" panose="02010600030101010101" pitchFamily="2" charset="-122"/>
                          <a:ea typeface="宋体" panose="02010600030101010101" pitchFamily="2" charset="-122"/>
                          <a:cs typeface="宋体" panose="02010600030101010101" pitchFamily="2" charset="-122"/>
                        </a:rPr>
                        <a:t>是，但</a:t>
                      </a:r>
                      <a:r>
                        <a:rPr lang="en-US" sz="1400" b="0">
                          <a:latin typeface="Times New Roman" panose="02020603050405020304" pitchFamily="18" charset="0"/>
                          <a:cs typeface="Times New Roman" panose="02020603050405020304" pitchFamily="18" charset="0"/>
                        </a:rPr>
                        <a:t>.abc</a:t>
                      </a:r>
                      <a:r>
                        <a:rPr lang="en-US" sz="1400" b="0">
                          <a:latin typeface="宋体" panose="02010600030101010101" pitchFamily="2" charset="-122"/>
                          <a:ea typeface="宋体" panose="02010600030101010101" pitchFamily="2" charset="-122"/>
                          <a:cs typeface="宋体" panose="02010600030101010101" pitchFamily="2" charset="-122"/>
                        </a:rPr>
                        <a:t>不是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0850">
                <a:tc>
                  <a:txBody>
                    <a:bodyPr/>
                    <a:p>
                      <a:pPr indent="0" algn="ctr">
                        <a:buNone/>
                      </a:pPr>
                      <a:r>
                        <a:rPr lang="en-US" sz="1400" b="0">
                          <a:latin typeface="Times New Roman" panose="02020603050405020304" pitchFamily="18" charset="0"/>
                          <a:cs typeface="Times New Roman" panose="02020603050405020304" pitchFamily="18" charset="0"/>
                        </a:rPr>
                        <a:t>*Text*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当前目录下所有文件名中包含有</a:t>
                      </a:r>
                      <a:r>
                        <a:rPr lang="en-US" sz="1400" b="0">
                          <a:latin typeface="Times New Roman" panose="02020603050405020304" pitchFamily="18" charset="0"/>
                          <a:cs typeface="Times New Roman" panose="02020603050405020304" pitchFamily="18" charset="0"/>
                        </a:rPr>
                        <a:t>Text</a:t>
                      </a:r>
                      <a:r>
                        <a:rPr lang="en-US" sz="1400" b="0">
                          <a:latin typeface="宋体" panose="02010600030101010101" pitchFamily="2" charset="-122"/>
                          <a:ea typeface="宋体" panose="02010600030101010101" pitchFamily="2" charset="-122"/>
                          <a:cs typeface="宋体" panose="02010600030101010101" pitchFamily="2" charset="-122"/>
                        </a:rPr>
                        <a:t>的文件，但不包括“</a:t>
                      </a:r>
                      <a:r>
                        <a:rPr lang="en-US" sz="1400" b="0">
                          <a:latin typeface="Times New Roman" panose="02020603050405020304" pitchFamily="18" charset="0"/>
                          <a:cs typeface="Times New Roman" panose="02020603050405020304" pitchFamily="18" charset="0"/>
                        </a:rPr>
                        <a:t>.</a:t>
                      </a:r>
                      <a:r>
                        <a:rPr lang="en-US" sz="1400" b="0">
                          <a:latin typeface="宋体" panose="02010600030101010101" pitchFamily="2" charset="-122"/>
                          <a:ea typeface="宋体" panose="02010600030101010101" pitchFamily="2" charset="-122"/>
                          <a:cs typeface="宋体" panose="02010600030101010101" pitchFamily="2" charset="-122"/>
                        </a:rPr>
                        <a:t>”开头的文件</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0850">
                <a:tc>
                  <a:txBody>
                    <a:bodyPr/>
                    <a:p>
                      <a:pPr indent="0" algn="ctr">
                        <a:buNone/>
                      </a:pPr>
                      <a:r>
                        <a:rPr lang="en-US" sz="1400" b="0">
                          <a:latin typeface="Times New Roman" panose="02020603050405020304" pitchFamily="18" charset="0"/>
                          <a:cs typeface="Times New Roman" panose="02020603050405020304" pitchFamily="18" charset="0"/>
                        </a:rPr>
                        <a:t>[a-fm]*</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当前目录下所有以</a:t>
                      </a:r>
                      <a:r>
                        <a:rPr lang="en-US" sz="1400" b="0">
                          <a:latin typeface="Times New Roman" panose="02020603050405020304" pitchFamily="18" charset="0"/>
                          <a:cs typeface="Times New Roman" panose="02020603050405020304" pitchFamily="18" charset="0"/>
                        </a:rPr>
                        <a:t>a</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b</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c</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d</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e</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f</a:t>
                      </a:r>
                      <a:r>
                        <a:rPr lang="en-US" sz="1400" b="0">
                          <a:latin typeface="宋体" panose="02010600030101010101" pitchFamily="2" charset="-122"/>
                          <a:ea typeface="宋体" panose="02010600030101010101" pitchFamily="2" charset="-122"/>
                          <a:cs typeface="宋体" panose="02010600030101010101" pitchFamily="2" charset="-122"/>
                        </a:rPr>
                        <a:t>和</a:t>
                      </a:r>
                      <a:r>
                        <a:rPr lang="en-US" sz="1400" b="0">
                          <a:latin typeface="Times New Roman" panose="02020603050405020304" pitchFamily="18" charset="0"/>
                          <a:cs typeface="Times New Roman" panose="02020603050405020304" pitchFamily="18" charset="0"/>
                        </a:rPr>
                        <a:t>m</a:t>
                      </a:r>
                      <a:r>
                        <a:rPr lang="en-US" sz="1400" b="0">
                          <a:latin typeface="宋体" panose="02010600030101010101" pitchFamily="2" charset="-122"/>
                          <a:ea typeface="宋体" panose="02010600030101010101" pitchFamily="2" charset="-122"/>
                          <a:cs typeface="宋体" panose="02010600030101010101" pitchFamily="2" charset="-122"/>
                        </a:rPr>
                        <a:t>开头的文件名</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0850">
                <a:tc>
                  <a:txBody>
                    <a:bodyPr/>
                    <a:p>
                      <a:pPr indent="0" algn="ctr">
                        <a:buNone/>
                      </a:pPr>
                      <a:r>
                        <a:rPr lang="en-US" sz="1400" b="0">
                          <a:latin typeface="Times New Roman" panose="02020603050405020304" pitchFamily="18" charset="0"/>
                          <a:cs typeface="Times New Roman" panose="02020603050405020304" pitchFamily="18" charset="0"/>
                        </a:rPr>
                        <a:t>[a-fm]?</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当前目录下所有以</a:t>
                      </a:r>
                      <a:r>
                        <a:rPr lang="en-US" sz="1400" b="0">
                          <a:latin typeface="Times New Roman" panose="02020603050405020304" pitchFamily="18" charset="0"/>
                          <a:cs typeface="Times New Roman" panose="02020603050405020304" pitchFamily="18" charset="0"/>
                        </a:rPr>
                        <a:t>a</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b</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c</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d</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e</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f</a:t>
                      </a:r>
                      <a:r>
                        <a:rPr lang="en-US" sz="1400" b="0">
                          <a:latin typeface="宋体" panose="02010600030101010101" pitchFamily="2" charset="-122"/>
                          <a:ea typeface="宋体" panose="02010600030101010101" pitchFamily="2" charset="-122"/>
                          <a:cs typeface="宋体" panose="02010600030101010101" pitchFamily="2" charset="-122"/>
                        </a:rPr>
                        <a:t>和</a:t>
                      </a:r>
                      <a:r>
                        <a:rPr lang="en-US" sz="1400" b="0">
                          <a:latin typeface="Times New Roman" panose="02020603050405020304" pitchFamily="18" charset="0"/>
                          <a:cs typeface="Times New Roman" panose="02020603050405020304" pitchFamily="18" charset="0"/>
                        </a:rPr>
                        <a:t>m</a:t>
                      </a:r>
                      <a:r>
                        <a:rPr lang="en-US" sz="1400" b="0">
                          <a:latin typeface="宋体" panose="02010600030101010101" pitchFamily="2" charset="-122"/>
                          <a:ea typeface="宋体" panose="02010600030101010101" pitchFamily="2" charset="-122"/>
                          <a:cs typeface="宋体" panose="02010600030101010101" pitchFamily="2" charset="-122"/>
                        </a:rPr>
                        <a:t>开头且后面只跟一个字符的文件名</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0850">
                <a:tc>
                  <a:txBody>
                    <a:bodyPr/>
                    <a:p>
                      <a:pPr indent="0" algn="ctr">
                        <a:buNone/>
                      </a:pPr>
                      <a:r>
                        <a:rPr lang="en-US" sz="1400" b="0">
                          <a:latin typeface="Times New Roman" panose="02020603050405020304" pitchFamily="18" charset="0"/>
                          <a:cs typeface="Times New Roman" panose="02020603050405020304" pitchFamily="18" charset="0"/>
                        </a:rPr>
                        <a:t>[!a-fm]?</a:t>
                      </a:r>
                      <a:r>
                        <a:rPr lang="en-US" sz="1400" b="0">
                          <a:latin typeface="宋体" panose="02010600030101010101" pitchFamily="2" charset="-122"/>
                          <a:ea typeface="宋体" panose="02010600030101010101" pitchFamily="2" charset="-122"/>
                          <a:cs typeface="宋体" panose="02010600030101010101" pitchFamily="2" charset="-122"/>
                        </a:rPr>
                        <a:t>或</a:t>
                      </a:r>
                      <a:r>
                        <a:rPr lang="en-US" sz="1400" b="0">
                          <a:latin typeface="Times New Roman" panose="02020603050405020304" pitchFamily="18" charset="0"/>
                          <a:cs typeface="Times New Roman" panose="02020603050405020304" pitchFamily="18" charset="0"/>
                        </a:rPr>
                        <a:t>[^a-fm]?</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当前目录下所有不以</a:t>
                      </a:r>
                      <a:r>
                        <a:rPr lang="en-US" sz="1400" b="0">
                          <a:latin typeface="Times New Roman" panose="02020603050405020304" pitchFamily="18" charset="0"/>
                          <a:cs typeface="Times New Roman" panose="02020603050405020304" pitchFamily="18" charset="0"/>
                        </a:rPr>
                        <a:t>a</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b</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c</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d</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e</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f</a:t>
                      </a:r>
                      <a:r>
                        <a:rPr lang="en-US" sz="1400" b="0">
                          <a:latin typeface="宋体" panose="02010600030101010101" pitchFamily="2" charset="-122"/>
                          <a:ea typeface="宋体" panose="02010600030101010101" pitchFamily="2" charset="-122"/>
                          <a:cs typeface="宋体" panose="02010600030101010101" pitchFamily="2" charset="-122"/>
                        </a:rPr>
                        <a:t>和</a:t>
                      </a:r>
                      <a:r>
                        <a:rPr lang="en-US" sz="1400" b="0">
                          <a:latin typeface="Times New Roman" panose="02020603050405020304" pitchFamily="18" charset="0"/>
                          <a:cs typeface="Times New Roman" panose="02020603050405020304" pitchFamily="18" charset="0"/>
                        </a:rPr>
                        <a:t>m</a:t>
                      </a:r>
                      <a:r>
                        <a:rPr lang="en-US" sz="1400" b="0">
                          <a:latin typeface="宋体" panose="02010600030101010101" pitchFamily="2" charset="-122"/>
                          <a:ea typeface="宋体" panose="02010600030101010101" pitchFamily="2" charset="-122"/>
                          <a:cs typeface="宋体" panose="02010600030101010101" pitchFamily="2" charset="-122"/>
                        </a:rPr>
                        <a:t>开头且后面只跟一个字符的文件名</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0850">
                <a:tc>
                  <a:txBody>
                    <a:bodyPr/>
                    <a:p>
                      <a:pPr indent="0" algn="ctr">
                        <a:buNone/>
                      </a:pPr>
                      <a:r>
                        <a:rPr lang="en-US" sz="1400" b="0">
                          <a:latin typeface="Times New Roman" panose="02020603050405020304" pitchFamily="18" charset="0"/>
                          <a:cs typeface="Times New Roman" panose="02020603050405020304" pitchFamily="18" charset="0"/>
                        </a:rPr>
                        <a:t>/dev/sd?</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目录</a:t>
                      </a:r>
                      <a:r>
                        <a:rPr lang="en-US" sz="1400" b="0">
                          <a:latin typeface="Times New Roman" panose="02020603050405020304" pitchFamily="18" charset="0"/>
                          <a:cs typeface="Times New Roman" panose="02020603050405020304" pitchFamily="18" charset="0"/>
                        </a:rPr>
                        <a:t>/dev</a:t>
                      </a:r>
                      <a:r>
                        <a:rPr lang="en-US" sz="1400" b="0">
                          <a:latin typeface="宋体" panose="02010600030101010101" pitchFamily="2" charset="-122"/>
                          <a:ea typeface="宋体" panose="02010600030101010101" pitchFamily="2" charset="-122"/>
                          <a:cs typeface="宋体" panose="02010600030101010101" pitchFamily="2" charset="-122"/>
                        </a:rPr>
                        <a:t>下所有以</a:t>
                      </a:r>
                      <a:r>
                        <a:rPr lang="en-US" sz="1400" b="0">
                          <a:latin typeface="Times New Roman" panose="02020603050405020304" pitchFamily="18" charset="0"/>
                          <a:cs typeface="Times New Roman" panose="02020603050405020304" pitchFamily="18" charset="0"/>
                        </a:rPr>
                        <a:t>sd</a:t>
                      </a:r>
                      <a:r>
                        <a:rPr lang="en-US" sz="1400" b="0">
                          <a:latin typeface="宋体" panose="02010600030101010101" pitchFamily="2" charset="-122"/>
                          <a:ea typeface="宋体" panose="02010600030101010101" pitchFamily="2" charset="-122"/>
                          <a:cs typeface="宋体" panose="02010600030101010101" pitchFamily="2" charset="-122"/>
                        </a:rPr>
                        <a:t>开头且只有三个字符的文件名</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zh-CN" dirty="0"/>
              <a:t>） </a:t>
            </a:r>
            <a:r>
              <a:rPr lang="en-US" altLang="zh-CN" dirty="0" err="1" smtClean="0"/>
              <a:t>ls</a:t>
            </a:r>
            <a:r>
              <a:rPr lang="zh-CN" altLang="en-US" dirty="0" smtClean="0"/>
              <a:t>的输出与文件</a:t>
            </a:r>
            <a:r>
              <a:rPr lang="zh-CN" altLang="zh-CN" dirty="0"/>
              <a:t>属性</a:t>
            </a:r>
            <a:endParaRPr lang="zh-CN" altLang="en-US" dirty="0"/>
          </a:p>
        </p:txBody>
      </p:sp>
      <p:sp>
        <p:nvSpPr>
          <p:cNvPr id="3" name="内容占位符 2"/>
          <p:cNvSpPr>
            <a:spLocks noGrp="1"/>
          </p:cNvSpPr>
          <p:nvPr>
            <p:ph idx="1"/>
          </p:nvPr>
        </p:nvSpPr>
        <p:spPr>
          <a:xfrm>
            <a:off x="107504" y="1383618"/>
            <a:ext cx="9036496" cy="3294366"/>
          </a:xfrm>
        </p:spPr>
        <p:txBody>
          <a:bodyPr/>
          <a:lstStyle/>
          <a:p>
            <a:r>
              <a:rPr lang="en-US" altLang="zh-CN" sz="2800" dirty="0" err="1" smtClean="0"/>
              <a:t>ls</a:t>
            </a:r>
            <a:r>
              <a:rPr lang="en-US" altLang="zh-CN" sz="2800" dirty="0" smtClean="0"/>
              <a:t>  </a:t>
            </a:r>
            <a:r>
              <a:rPr lang="en-US" altLang="zh-CN" sz="2800" dirty="0"/>
              <a:t>-lid  /</a:t>
            </a:r>
            <a:r>
              <a:rPr lang="en-US" altLang="zh-CN" sz="2800" dirty="0" err="1"/>
              <a:t>usr</a:t>
            </a:r>
            <a:r>
              <a:rPr lang="en-US" altLang="zh-CN" sz="2800" dirty="0"/>
              <a:t>/bin/</a:t>
            </a:r>
            <a:r>
              <a:rPr lang="en-US" altLang="zh-CN" sz="2800" dirty="0" err="1"/>
              <a:t>ls</a:t>
            </a:r>
            <a:r>
              <a:rPr lang="en-US" altLang="zh-CN" sz="2800" dirty="0"/>
              <a:t> /</a:t>
            </a:r>
            <a:r>
              <a:rPr lang="en-US" altLang="zh-CN" sz="2800" dirty="0" err="1"/>
              <a:t>dev</a:t>
            </a:r>
            <a:r>
              <a:rPr lang="en-US" altLang="zh-CN" sz="2800" dirty="0"/>
              <a:t>/</a:t>
            </a:r>
            <a:r>
              <a:rPr lang="en-US" altLang="zh-CN" sz="2800" dirty="0" err="1"/>
              <a:t>sda</a:t>
            </a:r>
            <a:r>
              <a:rPr lang="en-US" altLang="zh-CN" sz="2800" dirty="0"/>
              <a:t> /</a:t>
            </a:r>
            <a:r>
              <a:rPr lang="en-US" altLang="zh-CN" sz="2800" dirty="0" err="1" smtClean="0"/>
              <a:t>etc</a:t>
            </a:r>
            <a:r>
              <a:rPr lang="zh-CN" altLang="en-US" sz="2800" dirty="0" smtClean="0"/>
              <a:t>的有以下内容</a:t>
            </a:r>
            <a:r>
              <a:rPr lang="zh-CN" altLang="zh-CN" sz="2800" dirty="0" smtClean="0"/>
              <a:t>：</a:t>
            </a:r>
            <a:endParaRPr lang="en-US" altLang="zh-CN" sz="2800" dirty="0" smtClean="0"/>
          </a:p>
          <a:p>
            <a:r>
              <a:rPr lang="en-US" altLang="zh-CN" sz="2000" b="1" u="sng" dirty="0" smtClean="0">
                <a:latin typeface="+mn-ea"/>
              </a:rPr>
              <a:t>2039</a:t>
            </a:r>
            <a:r>
              <a:rPr lang="en-US" altLang="zh-CN" sz="2000" b="1" dirty="0" smtClean="0">
                <a:latin typeface="+mn-ea"/>
              </a:rPr>
              <a:t>   </a:t>
            </a:r>
            <a:r>
              <a:rPr lang="en-US" altLang="zh-CN" sz="2000" b="1" u="sng" dirty="0" smtClean="0">
                <a:latin typeface="+mn-ea"/>
              </a:rPr>
              <a:t>b</a:t>
            </a:r>
            <a:r>
              <a:rPr lang="en-US" altLang="zh-CN" sz="2000" b="1" dirty="0" smtClean="0">
                <a:latin typeface="+mn-ea"/>
              </a:rPr>
              <a:t> </a:t>
            </a:r>
            <a:r>
              <a:rPr lang="en-US" altLang="zh-CN" sz="2000" b="1" u="sng" dirty="0" err="1">
                <a:latin typeface="+mn-ea"/>
              </a:rPr>
              <a:t>rw</a:t>
            </a:r>
            <a:r>
              <a:rPr lang="en-US" altLang="zh-CN" sz="2000" b="1" u="sng" dirty="0">
                <a:latin typeface="+mn-ea"/>
              </a:rPr>
              <a:t>-</a:t>
            </a:r>
            <a:r>
              <a:rPr lang="en-US" altLang="zh-CN" sz="2000" b="1" u="sng" dirty="0" err="1">
                <a:latin typeface="+mn-ea"/>
              </a:rPr>
              <a:t>rw</a:t>
            </a:r>
            <a:r>
              <a:rPr lang="en-US" altLang="zh-CN" sz="2000" b="1" u="sng" dirty="0">
                <a:latin typeface="+mn-ea"/>
              </a:rPr>
              <a:t>----</a:t>
            </a:r>
            <a:r>
              <a:rPr lang="en-US" altLang="zh-CN" sz="2000" b="1" dirty="0">
                <a:latin typeface="+mn-ea"/>
              </a:rPr>
              <a:t>.   </a:t>
            </a:r>
            <a:r>
              <a:rPr lang="en-US" altLang="zh-CN" sz="2000" b="1" u="sng" dirty="0">
                <a:latin typeface="+mn-ea"/>
              </a:rPr>
              <a:t>1</a:t>
            </a:r>
            <a:r>
              <a:rPr lang="en-US" altLang="zh-CN" sz="2000" b="1" dirty="0">
                <a:latin typeface="+mn-ea"/>
              </a:rPr>
              <a:t> </a:t>
            </a:r>
            <a:r>
              <a:rPr lang="en-US" altLang="zh-CN" sz="2000" b="1" u="sng" dirty="0">
                <a:latin typeface="+mn-ea"/>
              </a:rPr>
              <a:t>root</a:t>
            </a:r>
            <a:r>
              <a:rPr lang="en-US" altLang="zh-CN" sz="2000" b="1" dirty="0">
                <a:latin typeface="+mn-ea"/>
              </a:rPr>
              <a:t> </a:t>
            </a:r>
            <a:r>
              <a:rPr lang="en-US" altLang="zh-CN" sz="2000" b="1" u="sng" dirty="0">
                <a:latin typeface="+mn-ea"/>
              </a:rPr>
              <a:t>disk</a:t>
            </a:r>
            <a:r>
              <a:rPr lang="en-US" altLang="zh-CN" sz="2000" b="1" dirty="0">
                <a:latin typeface="+mn-ea"/>
              </a:rPr>
              <a:t>   </a:t>
            </a:r>
            <a:r>
              <a:rPr lang="en-US" altLang="zh-CN" sz="2000" b="1" u="sng" dirty="0" smtClean="0">
                <a:latin typeface="+mn-ea"/>
              </a:rPr>
              <a:t>8</a:t>
            </a:r>
            <a:r>
              <a:rPr lang="en-US" altLang="zh-CN" sz="2000" b="1" u="sng" dirty="0">
                <a:latin typeface="+mn-ea"/>
              </a:rPr>
              <a:t>, 0</a:t>
            </a:r>
            <a:r>
              <a:rPr lang="en-US" altLang="zh-CN" sz="2000" b="1" dirty="0">
                <a:latin typeface="+mn-ea"/>
              </a:rPr>
              <a:t>  </a:t>
            </a:r>
            <a:r>
              <a:rPr lang="en-US" altLang="zh-CN" sz="2000" b="1" u="sng" dirty="0">
                <a:latin typeface="+mn-ea"/>
              </a:rPr>
              <a:t>Mar 8 09:06</a:t>
            </a:r>
            <a:r>
              <a:rPr lang="en-US" altLang="zh-CN" sz="2000" b="1" dirty="0">
                <a:latin typeface="+mn-ea"/>
              </a:rPr>
              <a:t> </a:t>
            </a:r>
            <a:r>
              <a:rPr lang="en-US" altLang="zh-CN" sz="2000" b="1" u="sng" dirty="0">
                <a:latin typeface="+mn-ea"/>
              </a:rPr>
              <a:t>/</a:t>
            </a:r>
            <a:r>
              <a:rPr lang="en-US" altLang="zh-CN" sz="2000" b="1" u="sng" dirty="0" err="1" smtClean="0">
                <a:latin typeface="+mn-ea"/>
              </a:rPr>
              <a:t>dev</a:t>
            </a:r>
            <a:r>
              <a:rPr lang="en-US" altLang="zh-CN" sz="2000" b="1" u="sng" dirty="0" smtClean="0">
                <a:latin typeface="+mn-ea"/>
              </a:rPr>
              <a:t>/</a:t>
            </a:r>
            <a:r>
              <a:rPr lang="en-US" altLang="zh-CN" sz="2000" b="1" u="sng" dirty="0" err="1" smtClean="0">
                <a:latin typeface="+mn-ea"/>
              </a:rPr>
              <a:t>sda</a:t>
            </a:r>
            <a:endParaRPr lang="en-US" altLang="zh-CN" sz="2000" b="1" u="sng" dirty="0" smtClean="0">
              <a:latin typeface="+mn-ea"/>
            </a:endParaRPr>
          </a:p>
          <a:p>
            <a:r>
              <a:rPr lang="en-US" altLang="zh-CN" sz="2000" b="1" u="sng" dirty="0">
                <a:latin typeface="+mn-ea"/>
              </a:rPr>
              <a:t>651522 d </a:t>
            </a:r>
            <a:r>
              <a:rPr lang="en-US" altLang="zh-CN" sz="2000" b="1" u="sng" dirty="0" err="1">
                <a:latin typeface="+mn-ea"/>
              </a:rPr>
              <a:t>rwxr</a:t>
            </a:r>
            <a:r>
              <a:rPr lang="en-US" altLang="zh-CN" sz="2000" b="1" u="sng" dirty="0">
                <a:latin typeface="+mn-ea"/>
              </a:rPr>
              <a:t>-</a:t>
            </a:r>
            <a:r>
              <a:rPr lang="en-US" altLang="zh-CN" sz="2000" b="1" u="sng" dirty="0" err="1">
                <a:latin typeface="+mn-ea"/>
              </a:rPr>
              <a:t>xr</a:t>
            </a:r>
            <a:r>
              <a:rPr lang="en-US" altLang="zh-CN" sz="2000" b="1" u="sng" dirty="0">
                <a:latin typeface="+mn-ea"/>
              </a:rPr>
              <a:t>-x. 141 root </a:t>
            </a:r>
            <a:r>
              <a:rPr lang="en-US" altLang="zh-CN" sz="2000" b="1" u="sng" dirty="0" err="1">
                <a:latin typeface="+mn-ea"/>
              </a:rPr>
              <a:t>root</a:t>
            </a:r>
            <a:r>
              <a:rPr lang="en-US" altLang="zh-CN" sz="2000" b="1" u="sng" dirty="0">
                <a:latin typeface="+mn-ea"/>
              </a:rPr>
              <a:t>   </a:t>
            </a:r>
            <a:r>
              <a:rPr lang="en-US" altLang="zh-CN" sz="2000" b="1" u="sng" dirty="0" smtClean="0">
                <a:latin typeface="+mn-ea"/>
              </a:rPr>
              <a:t>2288  </a:t>
            </a:r>
            <a:r>
              <a:rPr lang="en-US" altLang="zh-CN" sz="2000" b="1" u="sng" dirty="0">
                <a:latin typeface="+mn-ea"/>
              </a:rPr>
              <a:t>Mar 8 09:08 /</a:t>
            </a:r>
            <a:r>
              <a:rPr lang="en-US" altLang="zh-CN" sz="2000" b="1" u="sng" dirty="0" err="1">
                <a:latin typeface="+mn-ea"/>
              </a:rPr>
              <a:t>etc</a:t>
            </a:r>
            <a:endParaRPr lang="zh-CN" altLang="zh-CN" sz="2000" b="1" u="sng" dirty="0">
              <a:latin typeface="+mn-ea"/>
            </a:endParaRPr>
          </a:p>
          <a:p>
            <a:r>
              <a:rPr lang="en-US" altLang="zh-CN" sz="2000" b="1" u="sng" dirty="0" smtClean="0">
                <a:latin typeface="+mn-ea"/>
              </a:rPr>
              <a:t> 894</a:t>
            </a:r>
            <a:r>
              <a:rPr lang="en-US" altLang="zh-CN" sz="2000" b="1" dirty="0" smtClean="0">
                <a:latin typeface="+mn-ea"/>
              </a:rPr>
              <a:t>   </a:t>
            </a:r>
            <a:r>
              <a:rPr lang="en-US" altLang="zh-CN" sz="2000" b="1" u="sng" dirty="0" smtClean="0">
                <a:latin typeface="+mn-ea"/>
              </a:rPr>
              <a:t>-</a:t>
            </a:r>
            <a:r>
              <a:rPr lang="en-US" altLang="zh-CN" sz="2000" b="1" dirty="0" smtClean="0">
                <a:latin typeface="+mn-ea"/>
              </a:rPr>
              <a:t> </a:t>
            </a:r>
            <a:r>
              <a:rPr lang="en-US" altLang="zh-CN" sz="2000" b="1" u="sng" dirty="0" err="1">
                <a:latin typeface="+mn-ea"/>
              </a:rPr>
              <a:t>rwxr</a:t>
            </a:r>
            <a:r>
              <a:rPr lang="en-US" altLang="zh-CN" sz="2000" b="1" u="sng" dirty="0">
                <a:latin typeface="+mn-ea"/>
              </a:rPr>
              <a:t>-</a:t>
            </a:r>
            <a:r>
              <a:rPr lang="en-US" altLang="zh-CN" sz="2000" b="1" u="sng" dirty="0" err="1">
                <a:latin typeface="+mn-ea"/>
              </a:rPr>
              <a:t>xr</a:t>
            </a:r>
            <a:r>
              <a:rPr lang="en-US" altLang="zh-CN" sz="2000" b="1" u="sng" dirty="0">
                <a:latin typeface="+mn-ea"/>
              </a:rPr>
              <a:t>-x</a:t>
            </a:r>
            <a:r>
              <a:rPr lang="en-US" altLang="zh-CN" sz="2000" b="1" dirty="0">
                <a:latin typeface="+mn-ea"/>
              </a:rPr>
              <a:t>.   </a:t>
            </a:r>
            <a:r>
              <a:rPr lang="en-US" altLang="zh-CN" sz="2000" b="1" u="sng" dirty="0">
                <a:latin typeface="+mn-ea"/>
              </a:rPr>
              <a:t>1</a:t>
            </a:r>
            <a:r>
              <a:rPr lang="en-US" altLang="zh-CN" sz="2000" b="1" dirty="0">
                <a:latin typeface="+mn-ea"/>
              </a:rPr>
              <a:t> </a:t>
            </a:r>
            <a:r>
              <a:rPr lang="en-US" altLang="zh-CN" sz="2000" b="1" u="sng" dirty="0" smtClean="0">
                <a:latin typeface="+mn-ea"/>
              </a:rPr>
              <a:t>root</a:t>
            </a:r>
            <a:r>
              <a:rPr lang="en-US" altLang="zh-CN" sz="2000" b="1" dirty="0" smtClean="0">
                <a:latin typeface="+mn-ea"/>
              </a:rPr>
              <a:t> </a:t>
            </a:r>
            <a:r>
              <a:rPr lang="en-US" altLang="zh-CN" sz="2000" b="1" u="sng" dirty="0" err="1">
                <a:latin typeface="+mn-ea"/>
              </a:rPr>
              <a:t>root</a:t>
            </a:r>
            <a:r>
              <a:rPr lang="en-US" altLang="zh-CN" sz="2000" b="1" dirty="0">
                <a:latin typeface="+mn-ea"/>
              </a:rPr>
              <a:t>  </a:t>
            </a:r>
            <a:r>
              <a:rPr lang="en-US" altLang="zh-CN" sz="2000" b="1" u="sng" dirty="0" smtClean="0">
                <a:latin typeface="+mn-ea"/>
              </a:rPr>
              <a:t>14159</a:t>
            </a:r>
            <a:r>
              <a:rPr lang="en-US" altLang="zh-CN" sz="2000" b="1" dirty="0" smtClean="0">
                <a:latin typeface="+mn-ea"/>
              </a:rPr>
              <a:t>  </a:t>
            </a:r>
            <a:r>
              <a:rPr lang="en-US" altLang="zh-CN" sz="2000" b="1" u="sng" dirty="0">
                <a:latin typeface="+mn-ea"/>
              </a:rPr>
              <a:t>Nov 1 01:21</a:t>
            </a:r>
            <a:r>
              <a:rPr lang="en-US" altLang="zh-CN" sz="2000" b="1" dirty="0">
                <a:latin typeface="+mn-ea"/>
              </a:rPr>
              <a:t> </a:t>
            </a:r>
            <a:r>
              <a:rPr lang="en-US" altLang="zh-CN" sz="2000" b="1" u="sng" dirty="0">
                <a:latin typeface="+mn-ea"/>
              </a:rPr>
              <a:t>/</a:t>
            </a:r>
            <a:r>
              <a:rPr lang="en-US" altLang="zh-CN" sz="2000" b="1" u="sng" dirty="0" err="1">
                <a:latin typeface="+mn-ea"/>
              </a:rPr>
              <a:t>usr</a:t>
            </a:r>
            <a:r>
              <a:rPr lang="en-US" altLang="zh-CN" sz="2000" b="1" u="sng" dirty="0">
                <a:latin typeface="+mn-ea"/>
              </a:rPr>
              <a:t>/bin/</a:t>
            </a:r>
            <a:r>
              <a:rPr lang="en-US" altLang="zh-CN" sz="2000" b="1" u="sng" dirty="0" err="1">
                <a:latin typeface="+mn-ea"/>
              </a:rPr>
              <a:t>ls</a:t>
            </a:r>
            <a:endParaRPr lang="zh-CN" altLang="zh-CN" sz="2000" b="1" dirty="0">
              <a:latin typeface="+mn-ea"/>
            </a:endParaRPr>
          </a:p>
          <a:p>
            <a:r>
              <a:rPr lang="en-US" altLang="zh-CN" sz="2000" b="1" dirty="0">
                <a:latin typeface="+mn-ea"/>
              </a:rPr>
              <a:t>  </a:t>
            </a:r>
            <a:r>
              <a:rPr lang="zh-CN" altLang="zh-CN" sz="2000" b="1" dirty="0" smtClean="0">
                <a:latin typeface="+mn-ea"/>
              </a:rPr>
              <a:t>① </a:t>
            </a:r>
            <a:r>
              <a:rPr lang="en-US" altLang="zh-CN" sz="2000" b="1" dirty="0" smtClean="0">
                <a:latin typeface="+mn-ea"/>
              </a:rPr>
              <a:t> </a:t>
            </a:r>
            <a:r>
              <a:rPr lang="zh-CN" altLang="zh-CN" sz="2000" b="1" dirty="0" smtClean="0">
                <a:latin typeface="+mn-ea"/>
              </a:rPr>
              <a:t>②</a:t>
            </a:r>
            <a:r>
              <a:rPr lang="en-US" altLang="zh-CN" sz="2000" b="1" dirty="0" smtClean="0">
                <a:latin typeface="+mn-ea"/>
              </a:rPr>
              <a:t>   </a:t>
            </a:r>
            <a:r>
              <a:rPr lang="zh-CN" altLang="zh-CN" sz="2000" b="1" dirty="0">
                <a:latin typeface="+mn-ea"/>
              </a:rPr>
              <a:t>③</a:t>
            </a:r>
            <a:r>
              <a:rPr lang="en-US" altLang="zh-CN" sz="2000" b="1" dirty="0">
                <a:latin typeface="+mn-ea"/>
              </a:rPr>
              <a:t>     </a:t>
            </a:r>
            <a:r>
              <a:rPr lang="en-US" altLang="zh-CN" sz="2000" b="1" dirty="0" smtClean="0">
                <a:latin typeface="+mn-ea"/>
              </a:rPr>
              <a:t>  </a:t>
            </a:r>
            <a:r>
              <a:rPr lang="zh-CN" altLang="zh-CN" sz="2000" b="1" dirty="0" smtClean="0">
                <a:latin typeface="+mn-ea"/>
              </a:rPr>
              <a:t>④ </a:t>
            </a:r>
            <a:r>
              <a:rPr lang="en-US" altLang="zh-CN" sz="2000" b="1" dirty="0" smtClean="0">
                <a:latin typeface="+mn-ea"/>
              </a:rPr>
              <a:t>  </a:t>
            </a:r>
            <a:r>
              <a:rPr lang="zh-CN" altLang="zh-CN" sz="2000" b="1" dirty="0" smtClean="0">
                <a:latin typeface="+mn-ea"/>
              </a:rPr>
              <a:t>⑤</a:t>
            </a:r>
            <a:r>
              <a:rPr lang="en-US" altLang="zh-CN" sz="2000" b="1" dirty="0" smtClean="0">
                <a:latin typeface="+mn-ea"/>
              </a:rPr>
              <a:t>   </a:t>
            </a:r>
            <a:r>
              <a:rPr lang="zh-CN" altLang="zh-CN" sz="2000" b="1" dirty="0">
                <a:latin typeface="+mn-ea"/>
              </a:rPr>
              <a:t>⑥</a:t>
            </a:r>
            <a:r>
              <a:rPr lang="en-US" altLang="zh-CN" sz="2000" b="1" dirty="0">
                <a:latin typeface="+mn-ea"/>
              </a:rPr>
              <a:t>     </a:t>
            </a:r>
            <a:r>
              <a:rPr lang="zh-CN" altLang="zh-CN" sz="2000" b="1" dirty="0">
                <a:latin typeface="+mn-ea"/>
              </a:rPr>
              <a:t>⑦</a:t>
            </a:r>
            <a:r>
              <a:rPr lang="en-US" altLang="zh-CN" sz="2000" b="1" dirty="0">
                <a:latin typeface="+mn-ea"/>
              </a:rPr>
              <a:t>        </a:t>
            </a:r>
            <a:r>
              <a:rPr lang="zh-CN" altLang="zh-CN" sz="2000" b="1" dirty="0">
                <a:latin typeface="+mn-ea"/>
              </a:rPr>
              <a:t>⑧</a:t>
            </a:r>
            <a:r>
              <a:rPr lang="en-US" altLang="zh-CN" sz="2000" b="1" dirty="0">
                <a:latin typeface="+mn-ea"/>
              </a:rPr>
              <a:t>     </a:t>
            </a:r>
            <a:r>
              <a:rPr lang="en-US" altLang="zh-CN" sz="2000" b="1" dirty="0" smtClean="0">
                <a:latin typeface="+mn-ea"/>
              </a:rPr>
              <a:t> </a:t>
            </a:r>
            <a:r>
              <a:rPr lang="zh-CN" altLang="zh-CN" sz="2000" b="1" dirty="0" smtClean="0">
                <a:latin typeface="+mn-ea"/>
              </a:rPr>
              <a:t>⑨</a:t>
            </a:r>
            <a:endParaRPr lang="zh-CN" altLang="zh-CN" sz="2000" b="1" dirty="0">
              <a:latin typeface="+mn-ea"/>
            </a:endParaRPr>
          </a:p>
          <a:p>
            <a:r>
              <a:rPr lang="zh-CN" altLang="zh-CN" sz="2800" dirty="0"/>
              <a:t>各域的意义是：①</a:t>
            </a:r>
            <a:r>
              <a:rPr lang="en-US" altLang="zh-CN" sz="2800" dirty="0">
                <a:latin typeface="Times New Roman" panose="02020603050405020304" pitchFamily="18" charset="0"/>
                <a:cs typeface="Times New Roman" panose="02020603050405020304" pitchFamily="18" charset="0"/>
              </a:rPr>
              <a:t>i</a:t>
            </a:r>
            <a:r>
              <a:rPr lang="zh-CN" altLang="zh-CN" sz="2800" dirty="0"/>
              <a:t>节点号；②文件类型；③权限；④链接数；⑤主；⑥组；⑦普通文件为长度，特别文件为主次设备号；⑧最后修改时间；⑨文件名。</a:t>
            </a:r>
            <a:endParaRPr lang="zh-CN" altLang="en-US" sz="2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．建立目录（</a:t>
            </a:r>
            <a:r>
              <a:rPr lang="en-US" altLang="zh-CN" dirty="0" err="1"/>
              <a:t>mkdir</a:t>
            </a:r>
            <a:r>
              <a:rPr lang="zh-CN" altLang="zh-CN" dirty="0" smtClean="0"/>
              <a:t>）</a:t>
            </a:r>
            <a:endParaRPr lang="zh-CN" altLang="en-US" dirty="0"/>
          </a:p>
        </p:txBody>
      </p:sp>
      <p:sp>
        <p:nvSpPr>
          <p:cNvPr id="3" name="内容占位符 2"/>
          <p:cNvSpPr>
            <a:spLocks noGrp="1"/>
          </p:cNvSpPr>
          <p:nvPr>
            <p:ph idx="1"/>
          </p:nvPr>
        </p:nvSpPr>
        <p:spPr/>
        <p:txBody>
          <a:bodyPr/>
          <a:lstStyle/>
          <a:p>
            <a:r>
              <a:rPr lang="en-US" altLang="zh-CN" sz="2800" dirty="0"/>
              <a:t>1</a:t>
            </a:r>
            <a:r>
              <a:rPr lang="zh-CN" altLang="zh-CN" sz="2800" dirty="0"/>
              <a:t>）功能与用法</a:t>
            </a:r>
            <a:endParaRPr lang="zh-CN" altLang="zh-CN" sz="2800" dirty="0"/>
          </a:p>
          <a:p>
            <a:r>
              <a:rPr lang="en-US" altLang="zh-CN" sz="2800" dirty="0" err="1"/>
              <a:t>mkdir</a:t>
            </a:r>
            <a:r>
              <a:rPr lang="zh-CN" altLang="zh-CN" sz="2800" dirty="0"/>
              <a:t>（</a:t>
            </a:r>
            <a:r>
              <a:rPr lang="en-US" altLang="zh-CN" sz="2800" dirty="0"/>
              <a:t>make directory</a:t>
            </a:r>
            <a:r>
              <a:rPr lang="zh-CN" altLang="zh-CN" sz="2800" dirty="0" smtClean="0"/>
              <a:t>）的</a:t>
            </a:r>
            <a:r>
              <a:rPr lang="zh-CN" altLang="zh-CN" sz="2800" dirty="0"/>
              <a:t>功能是创建子目录，一次可以</a:t>
            </a:r>
            <a:r>
              <a:rPr lang="zh-CN" altLang="zh-CN" sz="2800" dirty="0" smtClean="0"/>
              <a:t>创建多</a:t>
            </a:r>
            <a:r>
              <a:rPr lang="zh-CN" altLang="zh-CN" sz="2800" dirty="0"/>
              <a:t>个子目录，还可以一次创建包括全部父目录和子目录在内的一个完整的目录结构，它的使用受权限的制约。其用法为</a:t>
            </a:r>
            <a:r>
              <a:rPr lang="zh-CN" altLang="zh-CN" sz="2800" dirty="0" smtClean="0"/>
              <a:t>：</a:t>
            </a:r>
            <a:r>
              <a:rPr lang="en-US" altLang="zh-CN" sz="2800" dirty="0"/>
              <a:t> </a:t>
            </a:r>
            <a:endParaRPr lang="zh-CN" altLang="zh-CN" sz="2800" dirty="0"/>
          </a:p>
          <a:p>
            <a:r>
              <a:rPr lang="en-US" altLang="zh-CN" sz="2800" dirty="0" smtClean="0"/>
              <a:t>  </a:t>
            </a:r>
            <a:r>
              <a:rPr lang="en-US" altLang="zh-CN" sz="2800" dirty="0" err="1" smtClean="0"/>
              <a:t>mkdir</a:t>
            </a:r>
            <a:r>
              <a:rPr lang="en-US" altLang="zh-CN" sz="2800" dirty="0" smtClean="0"/>
              <a:t> </a:t>
            </a:r>
            <a:r>
              <a:rPr lang="en-US" altLang="zh-CN" sz="2800" dirty="0"/>
              <a:t>[-p] [-m MODE] </a:t>
            </a:r>
            <a:r>
              <a:rPr lang="en-US" altLang="zh-CN" sz="2800" dirty="0" err="1" smtClean="0"/>
              <a:t>dirs</a:t>
            </a:r>
            <a:endParaRPr lang="zh-CN" altLang="en-US" sz="2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．建立目录（</a:t>
            </a:r>
            <a:r>
              <a:rPr lang="en-US" altLang="zh-CN" dirty="0" err="1"/>
              <a:t>mkdir</a:t>
            </a:r>
            <a:r>
              <a:rPr lang="zh-CN" altLang="zh-CN" dirty="0" smtClean="0"/>
              <a:t>）</a:t>
            </a:r>
            <a:endParaRPr lang="zh-CN" altLang="en-US" dirty="0"/>
          </a:p>
        </p:txBody>
      </p:sp>
      <p:sp>
        <p:nvSpPr>
          <p:cNvPr id="3" name="内容占位符 2"/>
          <p:cNvSpPr>
            <a:spLocks noGrp="1"/>
          </p:cNvSpPr>
          <p:nvPr>
            <p:ph idx="1"/>
          </p:nvPr>
        </p:nvSpPr>
        <p:spPr/>
        <p:txBody>
          <a:bodyPr/>
          <a:lstStyle/>
          <a:p>
            <a:r>
              <a:rPr lang="en-US" altLang="zh-CN" sz="2400" dirty="0" smtClean="0"/>
              <a:t> 2</a:t>
            </a:r>
            <a:r>
              <a:rPr lang="zh-CN" altLang="zh-CN" sz="2400" dirty="0" smtClean="0"/>
              <a:t>）参数说明</a:t>
            </a:r>
            <a:endParaRPr lang="zh-CN" altLang="zh-CN" sz="2400" dirty="0" smtClean="0"/>
          </a:p>
          <a:p>
            <a:r>
              <a:rPr lang="en-US" altLang="zh-CN" sz="2400" dirty="0" smtClean="0"/>
              <a:t>-p</a:t>
            </a:r>
            <a:r>
              <a:rPr lang="zh-CN" altLang="zh-CN" sz="2400" dirty="0" smtClean="0"/>
              <a:t>：如果要创建的目录存在也不报错，必要时可一同创建父目录。</a:t>
            </a:r>
            <a:r>
              <a:rPr lang="en-US" altLang="zh-CN" sz="2400" dirty="0" smtClean="0"/>
              <a:t>-m MODE</a:t>
            </a:r>
            <a:r>
              <a:rPr lang="zh-CN" altLang="zh-CN" sz="2400" dirty="0" smtClean="0"/>
              <a:t>：按照权限</a:t>
            </a:r>
            <a:r>
              <a:rPr lang="en-US" altLang="zh-CN" sz="2400" dirty="0" smtClean="0"/>
              <a:t>MODE</a:t>
            </a:r>
            <a:r>
              <a:rPr lang="zh-CN" altLang="zh-CN" sz="2400" dirty="0" smtClean="0"/>
              <a:t>创建子目录。</a:t>
            </a:r>
            <a:endParaRPr lang="zh-CN" altLang="zh-CN" sz="2400" dirty="0" smtClean="0"/>
          </a:p>
          <a:p>
            <a:r>
              <a:rPr lang="en-US" altLang="zh-CN" sz="2400" dirty="0"/>
              <a:t>3</a:t>
            </a:r>
            <a:r>
              <a:rPr lang="zh-CN" altLang="zh-CN" sz="2400" dirty="0"/>
              <a:t>）</a:t>
            </a:r>
            <a:r>
              <a:rPr lang="zh-CN" altLang="zh-CN" sz="2400" dirty="0" smtClean="0"/>
              <a:t>示例</a:t>
            </a:r>
            <a:r>
              <a:rPr lang="en-US" altLang="zh-CN" sz="2400" dirty="0"/>
              <a:t> </a:t>
            </a:r>
            <a:endParaRPr lang="zh-CN" altLang="zh-CN" sz="2400" dirty="0"/>
          </a:p>
          <a:p>
            <a:r>
              <a:rPr altLang="zh-CN" sz="2400"/>
              <a:t>$ mkdir temp 		#</a:t>
            </a:r>
            <a:r>
              <a:rPr lang="zh-CN" sz="2400"/>
              <a:t>创建</a:t>
            </a:r>
            <a:r>
              <a:rPr altLang="zh-CN" sz="2400"/>
              <a:t>一名为temp的子目录</a:t>
            </a:r>
            <a:endParaRPr altLang="zh-CN" sz="2400"/>
          </a:p>
          <a:p>
            <a:r>
              <a:rPr altLang="zh-CN" sz="2400"/>
              <a:t>$ mkdir temp2 temp3 temp4 	#一次创建多个目录</a:t>
            </a:r>
            <a:endParaRPr altLang="zh-CN" sz="2400"/>
          </a:p>
          <a:p>
            <a:r>
              <a:rPr altLang="zh-CN" sz="2400"/>
              <a:t>$ mkdir -p temp5/temp6 	#在目录temp5下创建子目录temp6，若temp5不存在则一同创建</a:t>
            </a:r>
            <a:endParaRPr altLang="zh-CN"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．删除目录（</a:t>
            </a:r>
            <a:r>
              <a:rPr lang="en-US" altLang="zh-CN" dirty="0" err="1"/>
              <a:t>rmdir</a:t>
            </a:r>
            <a:r>
              <a:rPr lang="zh-CN" altLang="zh-CN" dirty="0" smtClean="0"/>
              <a:t>）</a:t>
            </a:r>
            <a:endParaRPr lang="zh-CN" altLang="en-US" dirty="0"/>
          </a:p>
        </p:txBody>
      </p:sp>
      <p:sp>
        <p:nvSpPr>
          <p:cNvPr id="3" name="内容占位符 2"/>
          <p:cNvSpPr>
            <a:spLocks noGrp="1"/>
          </p:cNvSpPr>
          <p:nvPr>
            <p:ph idx="1"/>
          </p:nvPr>
        </p:nvSpPr>
        <p:spPr/>
        <p:txBody>
          <a:bodyPr/>
          <a:lstStyle/>
          <a:p>
            <a:r>
              <a:rPr lang="en-US" altLang="zh-CN" sz="2400" dirty="0" err="1"/>
              <a:t>rmdir</a:t>
            </a:r>
            <a:r>
              <a:rPr lang="zh-CN" altLang="zh-CN" sz="2400" dirty="0"/>
              <a:t>（</a:t>
            </a:r>
            <a:r>
              <a:rPr lang="en-US" altLang="zh-CN" sz="2400" dirty="0"/>
              <a:t>remove directory</a:t>
            </a:r>
            <a:r>
              <a:rPr lang="zh-CN" altLang="zh-CN" sz="2400" dirty="0" smtClean="0"/>
              <a:t>）的</a:t>
            </a:r>
            <a:r>
              <a:rPr lang="zh-CN" altLang="zh-CN" sz="2400" dirty="0"/>
              <a:t>功能是删除</a:t>
            </a:r>
            <a:r>
              <a:rPr lang="zh-CN" altLang="zh-CN" sz="2400" dirty="0" smtClean="0"/>
              <a:t>空子</a:t>
            </a:r>
            <a:r>
              <a:rPr lang="zh-CN" altLang="zh-CN" sz="2400" dirty="0"/>
              <a:t>目录，其使用受权限制约</a:t>
            </a:r>
            <a:r>
              <a:rPr lang="zh-CN" altLang="zh-CN" sz="2400" dirty="0" smtClean="0"/>
              <a:t>。用法</a:t>
            </a:r>
            <a:r>
              <a:rPr lang="zh-CN" altLang="zh-CN" sz="2400" dirty="0"/>
              <a:t>为：</a:t>
            </a:r>
            <a:endParaRPr lang="zh-CN" altLang="zh-CN" sz="2400" dirty="0"/>
          </a:p>
          <a:p>
            <a:r>
              <a:rPr lang="en-US" altLang="zh-CN" sz="2400" dirty="0"/>
              <a:t> </a:t>
            </a:r>
            <a:r>
              <a:rPr lang="en-US" altLang="zh-CN" sz="2400" dirty="0" err="1" smtClean="0"/>
              <a:t>rmdir</a:t>
            </a:r>
            <a:r>
              <a:rPr lang="en-US" altLang="zh-CN" sz="2400" dirty="0" smtClean="0"/>
              <a:t> </a:t>
            </a:r>
            <a:r>
              <a:rPr lang="en-US" altLang="zh-CN" sz="2400" dirty="0"/>
              <a:t>[-p] </a:t>
            </a:r>
            <a:r>
              <a:rPr lang="en-US" altLang="zh-CN" sz="2400" dirty="0" err="1"/>
              <a:t>dirs</a:t>
            </a:r>
            <a:endParaRPr lang="zh-CN" altLang="zh-CN" sz="2400" dirty="0"/>
          </a:p>
          <a:p>
            <a:r>
              <a:rPr lang="zh-CN" altLang="zh-CN" sz="2400" dirty="0" smtClean="0"/>
              <a:t>使用</a:t>
            </a:r>
            <a:r>
              <a:rPr lang="en-US" altLang="zh-CN" sz="2400" dirty="0"/>
              <a:t>-p</a:t>
            </a:r>
            <a:r>
              <a:rPr lang="zh-CN" altLang="zh-CN" sz="2400" dirty="0"/>
              <a:t>参数，</a:t>
            </a:r>
            <a:r>
              <a:rPr lang="en-US" altLang="zh-CN" sz="2400" dirty="0" err="1"/>
              <a:t>rmdir</a:t>
            </a:r>
            <a:r>
              <a:rPr lang="zh-CN" altLang="zh-CN" sz="2400" dirty="0"/>
              <a:t>在删除一个目录时，若其子目录也是空的，则一并删除</a:t>
            </a:r>
            <a:r>
              <a:rPr lang="zh-CN" altLang="zh-CN" sz="2400" dirty="0" smtClean="0"/>
              <a:t>。示例</a:t>
            </a:r>
            <a:r>
              <a:rPr lang="en-US" altLang="zh-CN" sz="2400" dirty="0"/>
              <a:t>: </a:t>
            </a:r>
            <a:endParaRPr lang="zh-CN" altLang="zh-CN" sz="2400" dirty="0"/>
          </a:p>
          <a:p>
            <a:r>
              <a:rPr altLang="zh-CN" sz="2400"/>
              <a:t>$ rmdir temp 	#删除子目录temp，若非空则报错</a:t>
            </a:r>
            <a:endParaRPr altLang="zh-CN" sz="2400"/>
          </a:p>
          <a:p>
            <a:r>
              <a:rPr altLang="zh-CN" sz="2400"/>
              <a:t>$ rmdir -p temp5/temp6 	#删除目录时一同删除其空子目录</a:t>
            </a:r>
            <a:endParaRPr altLang="zh-CN" sz="2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zh-CN" dirty="0"/>
              <a:t>．改变工作目录（</a:t>
            </a:r>
            <a:r>
              <a:rPr lang="en-US" altLang="zh-CN" dirty="0"/>
              <a:t>cd</a:t>
            </a:r>
            <a:r>
              <a:rPr lang="zh-CN" altLang="zh-CN" dirty="0" smtClean="0"/>
              <a:t>）</a:t>
            </a:r>
            <a:endParaRPr lang="zh-CN" altLang="en-US" dirty="0"/>
          </a:p>
        </p:txBody>
      </p:sp>
      <p:sp>
        <p:nvSpPr>
          <p:cNvPr id="3" name="内容占位符 2"/>
          <p:cNvSpPr>
            <a:spLocks noGrp="1"/>
          </p:cNvSpPr>
          <p:nvPr>
            <p:ph idx="1"/>
          </p:nvPr>
        </p:nvSpPr>
        <p:spPr/>
        <p:txBody>
          <a:bodyPr/>
          <a:lstStyle/>
          <a:p>
            <a:r>
              <a:rPr lang="en-US" altLang="zh-CN" sz="2400" dirty="0" smtClean="0"/>
              <a:t>cd</a:t>
            </a:r>
            <a:r>
              <a:rPr lang="zh-CN" altLang="en-US" sz="2400" dirty="0" smtClean="0"/>
              <a:t>功能</a:t>
            </a:r>
            <a:r>
              <a:rPr lang="zh-CN" altLang="zh-CN" sz="2400" dirty="0" smtClean="0"/>
              <a:t>是</a:t>
            </a:r>
            <a:r>
              <a:rPr lang="zh-CN" altLang="zh-CN" sz="2400" dirty="0"/>
              <a:t>改变用户的</a:t>
            </a:r>
            <a:r>
              <a:rPr lang="zh-CN" altLang="zh-CN" sz="2400" dirty="0" smtClean="0"/>
              <a:t>当前目录</a:t>
            </a:r>
            <a:r>
              <a:rPr lang="zh-CN" altLang="zh-CN" sz="2400" dirty="0"/>
              <a:t>。它的使用受权限制约，用户必须对要进入的目录有执行权</a:t>
            </a:r>
            <a:r>
              <a:rPr lang="zh-CN" altLang="zh-CN" sz="2400" dirty="0" smtClean="0"/>
              <a:t>。用法：</a:t>
            </a:r>
            <a:r>
              <a:rPr lang="en-US" altLang="zh-CN" sz="2400" dirty="0"/>
              <a:t> </a:t>
            </a:r>
            <a:endParaRPr lang="zh-CN" altLang="zh-CN" sz="2400" dirty="0"/>
          </a:p>
          <a:p>
            <a:r>
              <a:rPr lang="en-US" altLang="zh-CN" sz="2400" dirty="0" smtClean="0"/>
              <a:t>  cd </a:t>
            </a:r>
            <a:r>
              <a:rPr lang="en-US" altLang="zh-CN" sz="2400" dirty="0"/>
              <a:t>[</a:t>
            </a:r>
            <a:r>
              <a:rPr lang="en-US" altLang="zh-CN" sz="2400" dirty="0" err="1"/>
              <a:t>dir</a:t>
            </a:r>
            <a:r>
              <a:rPr lang="en-US" altLang="zh-CN" sz="2400" dirty="0"/>
              <a:t>]</a:t>
            </a:r>
            <a:endParaRPr lang="zh-CN" altLang="zh-CN" sz="2400" dirty="0"/>
          </a:p>
          <a:p>
            <a:r>
              <a:rPr lang="zh-CN" altLang="zh-CN" sz="2400" dirty="0" smtClean="0"/>
              <a:t>说明：若</a:t>
            </a:r>
            <a:r>
              <a:rPr lang="zh-CN" altLang="zh-CN" sz="2400" dirty="0"/>
              <a:t>不</a:t>
            </a:r>
            <a:r>
              <a:rPr lang="zh-CN" altLang="zh-CN" sz="2400" dirty="0" smtClean="0"/>
              <a:t>指定</a:t>
            </a:r>
            <a:r>
              <a:rPr lang="en-US" altLang="zh-CN" sz="2400" dirty="0" err="1"/>
              <a:t>dir</a:t>
            </a:r>
            <a:r>
              <a:rPr lang="en-US" altLang="zh-CN" sz="2400" dirty="0"/>
              <a:t> </a:t>
            </a:r>
            <a:r>
              <a:rPr lang="zh-CN" altLang="zh-CN" sz="2400" dirty="0" smtClean="0"/>
              <a:t>，则切换到家</a:t>
            </a:r>
            <a:r>
              <a:rPr lang="zh-CN" altLang="zh-CN" sz="2400" dirty="0"/>
              <a:t>目录</a:t>
            </a:r>
            <a:r>
              <a:rPr lang="en-US" altLang="zh-CN" sz="2400" dirty="0"/>
              <a:t>$HOME</a:t>
            </a:r>
            <a:r>
              <a:rPr lang="zh-CN" altLang="zh-CN" sz="2400" dirty="0" smtClean="0"/>
              <a:t>。</a:t>
            </a:r>
            <a:endParaRPr lang="en-US" altLang="zh-CN" sz="2400" dirty="0" smtClean="0"/>
          </a:p>
          <a:p>
            <a:r>
              <a:rPr altLang="zh-CN" sz="2400"/>
              <a:t>$ cd /tmp 		#切换到目录/tmp</a:t>
            </a:r>
            <a:endParaRPr altLang="zh-CN" sz="2400"/>
          </a:p>
          <a:p>
            <a:r>
              <a:rPr altLang="zh-CN" sz="2400"/>
              <a:t>$ cd ~- 		#回到刚离开的目录。</a:t>
            </a:r>
            <a:endParaRPr altLang="zh-CN" sz="2400"/>
          </a:p>
          <a:p>
            <a:r>
              <a:rPr altLang="zh-CN" sz="2400"/>
              <a:t>$ cd .. 		#切换到上级目录</a:t>
            </a:r>
            <a:endParaRPr altLang="zh-CN" sz="2400"/>
          </a:p>
          <a:p>
            <a:r>
              <a:rPr altLang="zh-CN" sz="2400"/>
              <a:t>$ cd 		#切换到家目录$HOME。</a:t>
            </a:r>
            <a:endParaRPr altLang="zh-CN" sz="2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扩展</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smtClean="0"/>
              <a:t>扩展被扩展为用户家目录（</a:t>
            </a:r>
            <a:r>
              <a:rPr lang="en-US" altLang="zh-CN" dirty="0" smtClean="0"/>
              <a:t>$HOME</a:t>
            </a:r>
            <a:r>
              <a:rPr lang="zh-CN" altLang="en-US" dirty="0" smtClean="0"/>
              <a:t>）。</a:t>
            </a:r>
            <a:endParaRPr lang="en-US" altLang="zh-CN" dirty="0" smtClean="0"/>
          </a:p>
          <a:p>
            <a:pPr lvl="1"/>
            <a:r>
              <a:rPr lang="en-US" altLang="zh-CN" dirty="0" smtClean="0"/>
              <a:t>~/.</a:t>
            </a:r>
            <a:r>
              <a:rPr lang="en-US" altLang="zh-CN" dirty="0" err="1" smtClean="0"/>
              <a:t>bash_profile</a:t>
            </a:r>
            <a:r>
              <a:rPr lang="en-US" altLang="zh-CN" dirty="0"/>
              <a:t> </a:t>
            </a:r>
            <a:r>
              <a:rPr lang="zh-CN" altLang="en-US" dirty="0" smtClean="0"/>
              <a:t>等于</a:t>
            </a:r>
            <a:r>
              <a:rPr lang="en-US" altLang="zh-CN" dirty="0" smtClean="0"/>
              <a:t>$HOME/.</a:t>
            </a:r>
            <a:r>
              <a:rPr lang="en-US" altLang="zh-CN" dirty="0" err="1"/>
              <a:t>bash_profile</a:t>
            </a:r>
            <a:r>
              <a:rPr lang="en-US" altLang="zh-CN" dirty="0"/>
              <a:t> </a:t>
            </a:r>
            <a:endParaRPr lang="en-US" altLang="zh-CN" dirty="0" smtClean="0"/>
          </a:p>
          <a:p>
            <a:r>
              <a:rPr lang="zh-CN" altLang="en-US" dirty="0" smtClean="0"/>
              <a:t>但</a:t>
            </a:r>
            <a:r>
              <a:rPr lang="en-US" altLang="zh-CN" dirty="0" smtClean="0"/>
              <a:t>~-</a:t>
            </a:r>
            <a:r>
              <a:rPr lang="zh-CN" altLang="en-US" dirty="0" smtClean="0"/>
              <a:t>被扩展为刚刚用户刚刚离开的目录（</a:t>
            </a:r>
            <a:r>
              <a:rPr lang="en-US" altLang="zh-CN" dirty="0" smtClean="0"/>
              <a:t>$OLDPWD</a:t>
            </a:r>
            <a:r>
              <a:rPr lang="zh-CN" altLang="en-US" dirty="0" smtClean="0"/>
              <a:t>）</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zh-CN" dirty="0"/>
              <a:t>．显示当前目录（</a:t>
            </a:r>
            <a:r>
              <a:rPr lang="en-US" altLang="zh-CN" dirty="0" err="1"/>
              <a:t>pwd</a:t>
            </a:r>
            <a:r>
              <a:rPr lang="zh-CN" altLang="zh-CN" dirty="0" smtClean="0"/>
              <a:t>）</a:t>
            </a:r>
            <a:endParaRPr lang="zh-CN" altLang="en-US" dirty="0"/>
          </a:p>
        </p:txBody>
      </p:sp>
      <p:sp>
        <p:nvSpPr>
          <p:cNvPr id="3" name="内容占位符 2"/>
          <p:cNvSpPr>
            <a:spLocks noGrp="1"/>
          </p:cNvSpPr>
          <p:nvPr>
            <p:ph idx="1"/>
          </p:nvPr>
        </p:nvSpPr>
        <p:spPr/>
        <p:txBody>
          <a:bodyPr/>
          <a:lstStyle/>
          <a:p>
            <a:r>
              <a:rPr sz="2800"/>
              <a:t>功能是显示当前目录，其用法为：</a:t>
            </a:r>
            <a:endParaRPr sz="2800"/>
          </a:p>
          <a:p>
            <a:r>
              <a:rPr sz="2800"/>
              <a:t> </a:t>
            </a:r>
            <a:r>
              <a:rPr lang="en-US" sz="2800"/>
              <a:t>	</a:t>
            </a:r>
            <a:r>
              <a:rPr sz="2800"/>
              <a:t>pwd [-P] [-L]</a:t>
            </a:r>
            <a:endParaRPr sz="2800"/>
          </a:p>
          <a:p>
            <a:r>
              <a:rPr sz="2800"/>
              <a:t>-P、-L分别用于显示当前目录的物理和逻辑位置，默认为后者。比如：</a:t>
            </a:r>
            <a:endParaRPr sz="2800"/>
          </a:p>
          <a:p>
            <a:r>
              <a:rPr sz="2800"/>
              <a:t>$ cd /var/run 	#进入目录/var/run</a:t>
            </a:r>
            <a:endParaRPr sz="2800"/>
          </a:p>
          <a:p>
            <a:r>
              <a:rPr sz="2800"/>
              <a:t>$ pwd -L 	#显示逻辑位置：/var/run</a:t>
            </a:r>
            <a:endParaRPr sz="2800"/>
          </a:p>
          <a:p>
            <a:r>
              <a:rPr sz="2800"/>
              <a:t>$ pwd -P 	#显示物理位置：/var/</a:t>
            </a:r>
            <a:endParaRPr sz="2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3.2.2  </a:t>
            </a:r>
            <a:r>
              <a:rPr lang="zh-CN" altLang="zh-CN" b="1" dirty="0"/>
              <a:t>文件操作基本</a:t>
            </a:r>
            <a:r>
              <a:rPr lang="zh-CN" altLang="zh-CN" b="1" dirty="0" smtClean="0"/>
              <a:t>命令</a:t>
            </a:r>
            <a:endParaRPr lang="zh-CN" altLang="en-US" dirty="0"/>
          </a:p>
        </p:txBody>
      </p:sp>
      <p:sp>
        <p:nvSpPr>
          <p:cNvPr id="3" name="内容占位符 2"/>
          <p:cNvSpPr>
            <a:spLocks noGrp="1"/>
          </p:cNvSpPr>
          <p:nvPr>
            <p:ph idx="1"/>
          </p:nvPr>
        </p:nvSpPr>
        <p:spPr/>
        <p:txBody>
          <a:bodyPr/>
          <a:lstStyle/>
          <a:p>
            <a:pPr>
              <a:spcBef>
                <a:spcPts val="0"/>
              </a:spcBef>
            </a:pPr>
            <a:r>
              <a:rPr lang="en-US" altLang="zh-CN" sz="2400" dirty="0"/>
              <a:t>1</a:t>
            </a:r>
            <a:r>
              <a:rPr lang="zh-CN" altLang="zh-CN" sz="2400" dirty="0"/>
              <a:t>．显示文件的内容或合并文件（</a:t>
            </a:r>
            <a:r>
              <a:rPr lang="en-US" altLang="zh-CN" sz="2400" dirty="0"/>
              <a:t>cat</a:t>
            </a:r>
            <a:r>
              <a:rPr lang="zh-CN" altLang="zh-CN" sz="2400" dirty="0"/>
              <a:t>）</a:t>
            </a:r>
            <a:r>
              <a:rPr lang="en-US" altLang="zh-CN" sz="2400" dirty="0"/>
              <a:t>		type</a:t>
            </a:r>
            <a:endParaRPr lang="zh-CN" altLang="zh-CN" sz="2400" dirty="0"/>
          </a:p>
          <a:p>
            <a:pPr>
              <a:spcBef>
                <a:spcPts val="0"/>
              </a:spcBef>
            </a:pPr>
            <a:r>
              <a:rPr lang="en-US" altLang="zh-CN" sz="2400" dirty="0"/>
              <a:t>2</a:t>
            </a:r>
            <a:r>
              <a:rPr lang="zh-CN" altLang="zh-CN" sz="2400" dirty="0"/>
              <a:t>．分屏显示文件内容（</a:t>
            </a:r>
            <a:r>
              <a:rPr lang="en-US" altLang="zh-CN" sz="2400" dirty="0"/>
              <a:t>more</a:t>
            </a:r>
            <a:r>
              <a:rPr lang="zh-CN" altLang="zh-CN" sz="2400" dirty="0"/>
              <a:t>）</a:t>
            </a:r>
            <a:r>
              <a:rPr lang="en-US" altLang="zh-CN" sz="2400" dirty="0"/>
              <a:t>			more</a:t>
            </a:r>
            <a:endParaRPr lang="zh-CN" altLang="zh-CN" sz="2400" dirty="0"/>
          </a:p>
          <a:p>
            <a:pPr>
              <a:spcBef>
                <a:spcPts val="0"/>
              </a:spcBef>
            </a:pPr>
            <a:r>
              <a:rPr lang="en-US" altLang="zh-CN" sz="2400" dirty="0"/>
              <a:t>3</a:t>
            </a:r>
            <a:r>
              <a:rPr lang="zh-CN" altLang="zh-CN" sz="2400" dirty="0"/>
              <a:t>．</a:t>
            </a:r>
            <a:r>
              <a:rPr lang="zh-CN" altLang="zh-CN" sz="2400" dirty="0">
                <a:sym typeface="+mn-ea"/>
              </a:rPr>
              <a:t>分屏显示文件内容（</a:t>
            </a:r>
            <a:r>
              <a:rPr lang="en-US" altLang="zh-CN" sz="2400" dirty="0">
                <a:sym typeface="+mn-ea"/>
              </a:rPr>
              <a:t>less</a:t>
            </a:r>
            <a:r>
              <a:rPr lang="zh-CN" altLang="zh-CN" sz="2400" dirty="0">
                <a:sym typeface="+mn-ea"/>
              </a:rPr>
              <a:t>）</a:t>
            </a:r>
            <a:endParaRPr lang="zh-CN" altLang="zh-CN" sz="2400" dirty="0"/>
          </a:p>
          <a:p>
            <a:pPr>
              <a:spcBef>
                <a:spcPts val="0"/>
              </a:spcBef>
            </a:pPr>
            <a:r>
              <a:rPr lang="en-US" altLang="zh-CN" sz="2400" dirty="0"/>
              <a:t>4．文件内容信息统计（wc）</a:t>
            </a:r>
            <a:endParaRPr lang="en-US" altLang="zh-CN" sz="2400" dirty="0"/>
          </a:p>
          <a:p>
            <a:pPr>
              <a:spcBef>
                <a:spcPts val="0"/>
              </a:spcBef>
            </a:pPr>
            <a:r>
              <a:rPr lang="en-US" altLang="zh-CN" sz="2400" dirty="0"/>
              <a:t>5．显示文件的开始或结尾部分（head/tail）</a:t>
            </a:r>
            <a:endParaRPr lang="en-US" altLang="zh-CN" sz="2400" dirty="0"/>
          </a:p>
          <a:p>
            <a:pPr>
              <a:spcBef>
                <a:spcPts val="0"/>
              </a:spcBef>
            </a:pPr>
            <a:r>
              <a:rPr lang="en-US" altLang="zh-CN" sz="2400" dirty="0">
                <a:sym typeface="+mn-ea"/>
              </a:rPr>
              <a:t>6</a:t>
            </a:r>
            <a:r>
              <a:rPr lang="zh-CN" altLang="zh-CN" sz="2400" dirty="0">
                <a:sym typeface="+mn-ea"/>
              </a:rPr>
              <a:t>．文件和目录复制（</a:t>
            </a:r>
            <a:r>
              <a:rPr lang="en-US" altLang="zh-CN" sz="2400" dirty="0" err="1">
                <a:sym typeface="+mn-ea"/>
              </a:rPr>
              <a:t>cp</a:t>
            </a:r>
            <a:r>
              <a:rPr lang="zh-CN" altLang="zh-CN" sz="2400" dirty="0">
                <a:sym typeface="+mn-ea"/>
              </a:rPr>
              <a:t>）</a:t>
            </a:r>
            <a:r>
              <a:rPr lang="en-US" altLang="zh-CN" sz="2400" dirty="0">
                <a:sym typeface="+mn-ea"/>
              </a:rPr>
              <a:t>			copy</a:t>
            </a:r>
            <a:endParaRPr lang="zh-CN" altLang="zh-CN" sz="2400" dirty="0"/>
          </a:p>
          <a:p>
            <a:pPr>
              <a:spcBef>
                <a:spcPts val="0"/>
              </a:spcBef>
            </a:pPr>
            <a:r>
              <a:rPr lang="en-US" altLang="zh-CN" sz="2400" dirty="0">
                <a:sym typeface="+mn-ea"/>
              </a:rPr>
              <a:t>7</a:t>
            </a:r>
            <a:r>
              <a:rPr lang="zh-CN" altLang="zh-CN" sz="2400" dirty="0">
                <a:sym typeface="+mn-ea"/>
              </a:rPr>
              <a:t>．文件移动或更名（</a:t>
            </a:r>
            <a:r>
              <a:rPr lang="en-US" altLang="zh-CN" sz="2400" dirty="0">
                <a:sym typeface="+mn-ea"/>
              </a:rPr>
              <a:t>mv</a:t>
            </a:r>
            <a:r>
              <a:rPr lang="zh-CN" altLang="zh-CN" sz="2400" dirty="0">
                <a:sym typeface="+mn-ea"/>
              </a:rPr>
              <a:t>）</a:t>
            </a:r>
            <a:r>
              <a:rPr lang="en-US" altLang="zh-CN" sz="2400" dirty="0">
                <a:sym typeface="+mn-ea"/>
              </a:rPr>
              <a:t>			ren / move</a:t>
            </a:r>
            <a:endParaRPr lang="zh-CN" altLang="zh-CN" sz="2400" dirty="0"/>
          </a:p>
          <a:p>
            <a:pPr>
              <a:spcBef>
                <a:spcPts val="0"/>
              </a:spcBef>
            </a:pPr>
            <a:r>
              <a:rPr lang="en-US" altLang="zh-CN" sz="2400" dirty="0"/>
              <a:t>8</a:t>
            </a:r>
            <a:r>
              <a:rPr lang="zh-CN" altLang="zh-CN" sz="2400" dirty="0"/>
              <a:t>．文件或目录的删除（</a:t>
            </a:r>
            <a:r>
              <a:rPr lang="en-US" altLang="zh-CN" sz="2400" dirty="0" err="1"/>
              <a:t>rm</a:t>
            </a:r>
            <a:r>
              <a:rPr lang="en-US" altLang="zh-CN" sz="2400" dirty="0"/>
              <a:t>, unlink</a:t>
            </a:r>
            <a:r>
              <a:rPr lang="zh-CN" altLang="zh-CN" sz="2400" dirty="0"/>
              <a:t>）</a:t>
            </a:r>
            <a:r>
              <a:rPr lang="en-US" altLang="zh-CN" sz="2400" dirty="0"/>
              <a:t>		del / rd</a:t>
            </a:r>
            <a:endParaRPr lang="zh-CN" altLang="zh-CN" sz="2400" dirty="0">
              <a:solidFill>
                <a:srgbClr val="FF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zh-CN" dirty="0" smtClean="0"/>
              <a:t>显示文件内容</a:t>
            </a:r>
            <a:r>
              <a:rPr lang="zh-CN" altLang="zh-CN" dirty="0"/>
              <a:t>或合并文件（</a:t>
            </a:r>
            <a:r>
              <a:rPr lang="en-US" altLang="zh-CN" dirty="0"/>
              <a:t>cat</a:t>
            </a:r>
            <a:r>
              <a:rPr lang="zh-CN" altLang="zh-CN" dirty="0" smtClean="0"/>
              <a:t>）</a:t>
            </a:r>
            <a:endParaRPr lang="zh-CN" altLang="en-US" dirty="0"/>
          </a:p>
        </p:txBody>
      </p:sp>
      <p:sp>
        <p:nvSpPr>
          <p:cNvPr id="3" name="内容占位符 2"/>
          <p:cNvSpPr>
            <a:spLocks noGrp="1"/>
          </p:cNvSpPr>
          <p:nvPr>
            <p:ph idx="1"/>
          </p:nvPr>
        </p:nvSpPr>
        <p:spPr/>
        <p:txBody>
          <a:bodyPr/>
          <a:lstStyle/>
          <a:p>
            <a:r>
              <a:rPr altLang="zh-CN" sz="2400" dirty="0"/>
              <a:t>1）功能及用法</a:t>
            </a:r>
            <a:endParaRPr altLang="zh-CN" sz="2400" dirty="0"/>
          </a:p>
          <a:p>
            <a:r>
              <a:rPr altLang="zh-CN" sz="2400" dirty="0"/>
              <a:t>cat命令用来把文件内容显示到屏幕上，也可以同时显示多个文件。当不带文件名运行cat时使用标准输入（此时进入交互方式，可按^D结束或^C终止）。使用cat可以通过I/O重定向的方法将多个文件的显示内容改道到某个文件中，从而实现文件合并。用法为：</a:t>
            </a:r>
            <a:endParaRPr altLang="zh-CN" sz="2400" dirty="0"/>
          </a:p>
          <a:p>
            <a:r>
              <a:rPr altLang="zh-CN" sz="2400" dirty="0"/>
              <a:t>cat [ options ] [ files ]</a:t>
            </a:r>
            <a:endParaRPr altLang="zh-CN"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）参数</a:t>
            </a:r>
            <a:r>
              <a:rPr lang="zh-CN" altLang="zh-CN" dirty="0" smtClean="0"/>
              <a:t>说明</a:t>
            </a:r>
            <a:endParaRPr lang="zh-CN" altLang="en-US" dirty="0"/>
          </a:p>
        </p:txBody>
      </p:sp>
      <p:sp>
        <p:nvSpPr>
          <p:cNvPr id="3" name="内容占位符 2"/>
          <p:cNvSpPr/>
          <p:nvPr>
            <p:ph idx="1"/>
          </p:nvPr>
        </p:nvSpPr>
        <p:spPr/>
        <p:txBody>
          <a:bodyPr/>
          <a:p>
            <a:endParaRPr lang="zh-CN" altLang="en-US"/>
          </a:p>
        </p:txBody>
      </p:sp>
      <p:graphicFrame>
        <p:nvGraphicFramePr>
          <p:cNvPr id="4" name="表格 3"/>
          <p:cNvGraphicFramePr/>
          <p:nvPr>
            <p:custDataLst>
              <p:tags r:id="rId1"/>
            </p:custDataLst>
          </p:nvPr>
        </p:nvGraphicFramePr>
        <p:xfrm>
          <a:off x="1215390" y="1647825"/>
          <a:ext cx="7306945" cy="2694305"/>
        </p:xfrm>
        <a:graphic>
          <a:graphicData uri="http://schemas.openxmlformats.org/drawingml/2006/table">
            <a:tbl>
              <a:tblPr firstRow="1" bandRow="1">
                <a:tableStyleId>{5940675A-B579-460E-94D1-54222C63F5DA}</a:tableStyleId>
              </a:tblPr>
              <a:tblGrid>
                <a:gridCol w="988060"/>
                <a:gridCol w="2149475"/>
                <a:gridCol w="883920"/>
                <a:gridCol w="3285490"/>
              </a:tblGrid>
              <a:tr h="64071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命</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令</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功</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命</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令</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功</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262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-E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在行末显示</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符号</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当有一个或多个空行时只显示一个</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071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为所有行添加行号</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-b</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输出时不为空行添加行号，也不统计空行</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025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将</a:t>
                      </a:r>
                      <a:r>
                        <a:rPr lang="en-US" sz="1800" b="0">
                          <a:latin typeface="Times New Roman" panose="02020603050405020304" pitchFamily="18" charset="0"/>
                          <a:cs typeface="Times New Roman" panose="02020603050405020304" pitchFamily="18" charset="0"/>
                        </a:rPr>
                        <a:t>Tab</a:t>
                      </a:r>
                      <a:r>
                        <a:rPr lang="en-US" sz="1800" b="0">
                          <a:latin typeface="宋体" panose="02010600030101010101" pitchFamily="2" charset="-122"/>
                          <a:ea typeface="宋体" panose="02010600030101010101" pitchFamily="2" charset="-122"/>
                          <a:cs typeface="宋体" panose="02010600030101010101" pitchFamily="2" charset="-122"/>
                        </a:rPr>
                        <a:t>键显示为</a:t>
                      </a:r>
                      <a:r>
                        <a:rPr lang="en-US" sz="1800" b="0">
                          <a:latin typeface="Times New Roman" panose="02020603050405020304" pitchFamily="18" charset="0"/>
                          <a:cs typeface="Times New Roman" panose="02020603050405020304" pitchFamily="18" charset="0"/>
                        </a:rPr>
                        <a:t>^I(Ctrl+I)</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-v</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显示所有内容。除回车和</a:t>
                      </a:r>
                      <a:r>
                        <a:rPr lang="en-US" sz="1800" b="0">
                          <a:latin typeface="Times New Roman" panose="02020603050405020304" pitchFamily="18" charset="0"/>
                          <a:cs typeface="Times New Roman" panose="02020603050405020304" pitchFamily="18" charset="0"/>
                        </a:rPr>
                        <a:t>Tab</a:t>
                      </a:r>
                      <a:r>
                        <a:rPr lang="en-US" sz="1800" b="0">
                          <a:latin typeface="宋体" panose="02010600030101010101" pitchFamily="2" charset="-122"/>
                          <a:ea typeface="宋体" panose="02010600030101010101" pitchFamily="2" charset="-122"/>
                          <a:cs typeface="宋体" panose="02010600030101010101" pitchFamily="2" charset="-122"/>
                        </a:rPr>
                        <a:t>键外，不可显示字符用</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或</a:t>
                      </a:r>
                      <a:r>
                        <a:rPr lang="en-US" sz="1800" b="0">
                          <a:latin typeface="Times New Roman" panose="02020603050405020304" pitchFamily="18" charset="0"/>
                          <a:cs typeface="Times New Roman" panose="02020603050405020304" pitchFamily="18" charset="0"/>
                        </a:rPr>
                        <a:t>M-</a:t>
                      </a:r>
                      <a:r>
                        <a:rPr lang="en-US" sz="1800" b="0">
                          <a:latin typeface="宋体" panose="02010600030101010101" pitchFamily="2" charset="-122"/>
                          <a:ea typeface="宋体" panose="02010600030101010101" pitchFamily="2" charset="-122"/>
                          <a:cs typeface="宋体" panose="02010600030101010101" pitchFamily="2" charset="-122"/>
                        </a:rPr>
                        <a:t>表示（</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Ctrl</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M-</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Alt</a:t>
                      </a: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）注释符与</a:t>
            </a:r>
            <a:r>
              <a:rPr lang="zh-CN" altLang="zh-CN" dirty="0" smtClean="0"/>
              <a:t>注释</a:t>
            </a:r>
            <a:endParaRPr lang="zh-CN" altLang="en-US" dirty="0"/>
          </a:p>
        </p:txBody>
      </p:sp>
      <p:sp>
        <p:nvSpPr>
          <p:cNvPr id="3" name="内容占位符 2"/>
          <p:cNvSpPr>
            <a:spLocks noGrp="1"/>
          </p:cNvSpPr>
          <p:nvPr>
            <p:ph idx="1"/>
          </p:nvPr>
        </p:nvSpPr>
        <p:spPr/>
        <p:txBody>
          <a:bodyPr/>
          <a:lstStyle/>
          <a:p>
            <a:r>
              <a:rPr lang="zh-CN" sz="2800" dirty="0"/>
              <a:t>以</a:t>
            </a:r>
            <a:r>
              <a:rPr sz="2800" dirty="0"/>
              <a:t>字符“#”</a:t>
            </a:r>
            <a:r>
              <a:rPr lang="zh-CN" sz="2800" dirty="0"/>
              <a:t>可</a:t>
            </a:r>
            <a:r>
              <a:rPr sz="2800" dirty="0"/>
              <a:t>引导注释，并规定：</a:t>
            </a:r>
            <a:endParaRPr sz="2800" dirty="0"/>
          </a:p>
          <a:p>
            <a:r>
              <a:rPr sz="2800" dirty="0"/>
              <a:t>（1）以字符“#”开头的行是注释行。</a:t>
            </a:r>
            <a:endParaRPr sz="2800" dirty="0"/>
          </a:p>
          <a:p>
            <a:r>
              <a:rPr sz="2800" dirty="0"/>
              <a:t>（2）若“#”不在行首，且其后内容为注释，则在#前至少要有一个白空格。</a:t>
            </a:r>
            <a:endParaRPr sz="2800" dirty="0"/>
          </a:p>
          <a:p>
            <a:r>
              <a:rPr lang="zh-CN" altLang="en-US" sz="2800" dirty="0" smtClean="0"/>
              <a:t>以下情况不能引导注释：</a:t>
            </a:r>
            <a:r>
              <a:rPr lang="en-US" altLang="zh-CN" sz="2800" dirty="0" smtClean="0"/>
              <a:t>$#</a:t>
            </a:r>
            <a:r>
              <a:rPr lang="zh-CN" altLang="zh-CN" sz="2800" dirty="0"/>
              <a:t>表示命令行参数的个数，而</a:t>
            </a:r>
            <a:r>
              <a:rPr lang="en-US" altLang="zh-CN" sz="2800" dirty="0"/>
              <a:t>${#name}</a:t>
            </a:r>
            <a:r>
              <a:rPr lang="zh-CN" altLang="zh-CN" sz="2800" dirty="0"/>
              <a:t>表示变量</a:t>
            </a:r>
            <a:r>
              <a:rPr lang="en-US" altLang="zh-CN" sz="2800" dirty="0"/>
              <a:t>name</a:t>
            </a:r>
            <a:r>
              <a:rPr lang="zh-CN" altLang="zh-CN" sz="2800" dirty="0"/>
              <a:t>的值作为字符串的长度</a:t>
            </a:r>
            <a:r>
              <a:rPr lang="zh-CN"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）应用举例</a:t>
            </a:r>
            <a:endParaRPr lang="zh-CN" altLang="zh-CN" dirty="0"/>
          </a:p>
        </p:txBody>
      </p:sp>
      <p:sp>
        <p:nvSpPr>
          <p:cNvPr id="3" name="内容占位符 2"/>
          <p:cNvSpPr>
            <a:spLocks noGrp="1"/>
          </p:cNvSpPr>
          <p:nvPr>
            <p:ph idx="1"/>
          </p:nvPr>
        </p:nvSpPr>
        <p:spPr/>
        <p:txBody>
          <a:bodyPr/>
          <a:lstStyle/>
          <a:p>
            <a:r>
              <a:rPr altLang="zh-CN" sz="2000" dirty="0"/>
              <a:t>$ ls -l / &gt; tst1.txt 	#将根目录列表保存到到tst1.txt</a:t>
            </a:r>
            <a:endParaRPr altLang="zh-CN" sz="2000" dirty="0"/>
          </a:p>
          <a:p>
            <a:r>
              <a:rPr altLang="zh-CN" sz="2000" dirty="0"/>
              <a:t>$ ls -l &gt; tst2.txt 	#将当前目录列表保存到到tst2.txt</a:t>
            </a:r>
            <a:endParaRPr altLang="zh-CN" sz="2000" dirty="0"/>
          </a:p>
          <a:p>
            <a:r>
              <a:rPr altLang="zh-CN" sz="2000" dirty="0"/>
              <a:t>$ cat tst1.txt 	#显示文件tst1.txt的内容</a:t>
            </a:r>
            <a:endParaRPr altLang="zh-CN" sz="2000" dirty="0"/>
          </a:p>
          <a:p>
            <a:r>
              <a:rPr altLang="zh-CN" sz="2000" dirty="0"/>
              <a:t>$ cat -n tst1.txt 	#显示tst1.txt的内容，并为所有行添加行号</a:t>
            </a:r>
            <a:endParaRPr altLang="zh-CN" sz="2000" dirty="0"/>
          </a:p>
          <a:p>
            <a:r>
              <a:rPr altLang="zh-CN" sz="2000" dirty="0"/>
              <a:t>$ cat tst1.txt tst2.txt &gt; tst.txt #将tst1.txt和tst2.txt的内容合并为tst.txt</a:t>
            </a:r>
            <a:endParaRPr altLang="zh-CN" sz="2000" dirty="0"/>
          </a:p>
          <a:p>
            <a:r>
              <a:rPr altLang="zh-CN" sz="2000" dirty="0"/>
              <a:t>$ cat &gt; myfile	#从键盘读入内容并保存到myfile。按^D结束</a:t>
            </a:r>
            <a:endParaRPr altLang="zh-CN"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．分屏显示文件内容（</a:t>
            </a:r>
            <a:r>
              <a:rPr lang="en-US" altLang="zh-CN" dirty="0"/>
              <a:t>more</a:t>
            </a:r>
            <a:r>
              <a:rPr lang="zh-CN" altLang="zh-CN" dirty="0" smtClean="0"/>
              <a:t>）</a:t>
            </a:r>
            <a:endParaRPr lang="zh-CN" altLang="en-US" dirty="0"/>
          </a:p>
        </p:txBody>
      </p:sp>
      <p:sp>
        <p:nvSpPr>
          <p:cNvPr id="3" name="内容占位符 2"/>
          <p:cNvSpPr>
            <a:spLocks noGrp="1"/>
          </p:cNvSpPr>
          <p:nvPr>
            <p:ph idx="1"/>
          </p:nvPr>
        </p:nvSpPr>
        <p:spPr/>
        <p:txBody>
          <a:bodyPr/>
          <a:lstStyle/>
          <a:p>
            <a:r>
              <a:rPr altLang="zh-CN" sz="2800" dirty="0"/>
              <a:t>1）功能及用法</a:t>
            </a:r>
            <a:endParaRPr altLang="zh-CN" sz="2800" dirty="0"/>
          </a:p>
          <a:p>
            <a:r>
              <a:rPr altLang="zh-CN" sz="2800" dirty="0"/>
              <a:t>more命令的功能是分屏显示文件的内容。more命令是UNIX/Linux操作系统中分页命令家族中的一员。分页命令能使用户在浏览文件的时候可以一次一屏或一行进行，这在阅读大文件时特别有用。用法为：</a:t>
            </a:r>
            <a:endParaRPr altLang="zh-CN" sz="2800" dirty="0"/>
          </a:p>
          <a:p>
            <a:pPr lvl="1"/>
            <a:r>
              <a:rPr altLang="zh-CN" sz="2450" dirty="0"/>
              <a:t>more [-dflpcsu] -lines [+linenum | +/pattern] files</a:t>
            </a:r>
            <a:endParaRPr altLang="zh-CN" sz="245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）参数与命令</a:t>
            </a:r>
            <a:r>
              <a:rPr lang="zh-CN" altLang="zh-CN" dirty="0" smtClean="0"/>
              <a:t>说明</a:t>
            </a:r>
            <a:endParaRPr lang="zh-CN" altLang="en-US" dirty="0"/>
          </a:p>
        </p:txBody>
      </p:sp>
      <p:sp>
        <p:nvSpPr>
          <p:cNvPr id="3" name="内容占位符 2"/>
          <p:cNvSpPr/>
          <p:nvPr>
            <p:ph idx="1"/>
          </p:nvPr>
        </p:nvSpPr>
        <p:spPr/>
        <p:txBody>
          <a:bodyPr/>
          <a:p>
            <a:endParaRPr lang="zh-CN" altLang="en-US"/>
          </a:p>
        </p:txBody>
      </p:sp>
      <p:graphicFrame>
        <p:nvGraphicFramePr>
          <p:cNvPr id="5" name="表格 4"/>
          <p:cNvGraphicFramePr/>
          <p:nvPr>
            <p:custDataLst>
              <p:tags r:id="rId1"/>
            </p:custDataLst>
          </p:nvPr>
        </p:nvGraphicFramePr>
        <p:xfrm>
          <a:off x="1189355" y="1576070"/>
          <a:ext cx="7230745" cy="2929255"/>
        </p:xfrm>
        <a:graphic>
          <a:graphicData uri="http://schemas.openxmlformats.org/drawingml/2006/table">
            <a:tbl>
              <a:tblPr firstRow="1" bandRow="1">
                <a:tableStyleId>{5940675A-B579-460E-94D1-54222C63F5DA}</a:tableStyleId>
              </a:tblPr>
              <a:tblGrid>
                <a:gridCol w="1189355"/>
                <a:gridCol w="6041390"/>
              </a:tblGrid>
              <a:tr h="418465">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参</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意</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义</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8465">
                <a:tc>
                  <a:txBody>
                    <a:bodyPr/>
                    <a:p>
                      <a:pPr indent="0" algn="ctr">
                        <a:buNone/>
                      </a:pPr>
                      <a:r>
                        <a:rPr lang="en-US" sz="2000" b="0">
                          <a:latin typeface="Times New Roman" panose="02020603050405020304" pitchFamily="18" charset="0"/>
                          <a:cs typeface="Times New Roman" panose="02020603050405020304" pitchFamily="18" charset="0"/>
                        </a:rPr>
                        <a:t>+/pattern</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从第一个正规表达式</a:t>
                      </a:r>
                      <a:r>
                        <a:rPr lang="en-US" sz="2000" b="0">
                          <a:latin typeface="Times New Roman" panose="02020603050405020304" pitchFamily="18" charset="0"/>
                          <a:cs typeface="Times New Roman" panose="02020603050405020304" pitchFamily="18" charset="0"/>
                        </a:rPr>
                        <a:t>pattern</a:t>
                      </a:r>
                      <a:r>
                        <a:rPr lang="en-US" sz="2000" b="0">
                          <a:latin typeface="宋体" panose="02010600030101010101" pitchFamily="2" charset="-122"/>
                          <a:ea typeface="宋体" panose="02010600030101010101" pitchFamily="2" charset="-122"/>
                          <a:cs typeface="宋体" panose="02010600030101010101" pitchFamily="2" charset="-122"/>
                        </a:rPr>
                        <a:t>处开始显示（参见第</a:t>
                      </a:r>
                      <a:r>
                        <a:rPr lang="en-US" sz="2000" b="0">
                          <a:latin typeface="Times New Roman" panose="02020603050405020304" pitchFamily="18" charset="0"/>
                          <a:cs typeface="Times New Roman" panose="02020603050405020304" pitchFamily="18" charset="0"/>
                        </a:rPr>
                        <a:t>11</a:t>
                      </a:r>
                      <a:r>
                        <a:rPr lang="en-US" sz="2000" b="0">
                          <a:latin typeface="宋体" panose="02010600030101010101" pitchFamily="2" charset="-122"/>
                          <a:ea typeface="宋体" panose="02010600030101010101" pitchFamily="2" charset="-122"/>
                          <a:cs typeface="宋体" panose="02010600030101010101" pitchFamily="2" charset="-122"/>
                        </a:rPr>
                        <a:t>章）</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8465">
                <a:tc>
                  <a:txBody>
                    <a:bodyPr/>
                    <a:p>
                      <a:pPr indent="0" algn="ctr">
                        <a:buNone/>
                      </a:pPr>
                      <a:r>
                        <a:rPr lang="en-US" sz="2000" b="0">
                          <a:latin typeface="Times New Roman" panose="02020603050405020304" pitchFamily="18" charset="0"/>
                          <a:cs typeface="Times New Roman" panose="02020603050405020304" pitchFamily="18" charset="0"/>
                        </a:rPr>
                        <a:t>+linenum</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从第</a:t>
                      </a:r>
                      <a:r>
                        <a:rPr lang="en-US" sz="2000" b="0">
                          <a:latin typeface="Times New Roman" panose="02020603050405020304" pitchFamily="18" charset="0"/>
                          <a:cs typeface="Times New Roman" panose="02020603050405020304" pitchFamily="18" charset="0"/>
                        </a:rPr>
                        <a:t>linenum</a:t>
                      </a:r>
                      <a:r>
                        <a:rPr lang="en-US" sz="2000" b="0">
                          <a:latin typeface="宋体" panose="02010600030101010101" pitchFamily="2" charset="-122"/>
                          <a:ea typeface="宋体" panose="02010600030101010101" pitchFamily="2" charset="-122"/>
                          <a:cs typeface="宋体" panose="02010600030101010101" pitchFamily="2" charset="-122"/>
                        </a:rPr>
                        <a:t>行开始显示</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8465">
                <a:tc>
                  <a:txBody>
                    <a:bodyPr/>
                    <a:p>
                      <a:pPr indent="0" algn="ctr">
                        <a:buNone/>
                      </a:pPr>
                      <a:r>
                        <a:rPr lang="en-US" sz="2000" b="0">
                          <a:latin typeface="Times New Roman" panose="02020603050405020304" pitchFamily="18" charset="0"/>
                          <a:cs typeface="Times New Roman" panose="02020603050405020304" pitchFamily="18" charset="0"/>
                        </a:rPr>
                        <a:t>-lines</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指定满屏行数为</a:t>
                      </a:r>
                      <a:r>
                        <a:rPr lang="en-US" sz="2000" b="0">
                          <a:latin typeface="Times New Roman" panose="02020603050405020304" pitchFamily="18" charset="0"/>
                          <a:cs typeface="Times New Roman" panose="02020603050405020304" pitchFamily="18" charset="0"/>
                        </a:rPr>
                        <a:t>lines</a:t>
                      </a:r>
                      <a:r>
                        <a:rPr lang="en-US" sz="2000" b="0">
                          <a:latin typeface="宋体" panose="02010600030101010101" pitchFamily="2" charset="-122"/>
                          <a:ea typeface="宋体" panose="02010600030101010101" pitchFamily="2" charset="-122"/>
                          <a:cs typeface="宋体" panose="02010600030101010101" pitchFamily="2" charset="-122"/>
                        </a:rPr>
                        <a:t>，默认时为</a:t>
                      </a:r>
                      <a:r>
                        <a:rPr lang="en-US" sz="2000" b="0">
                          <a:latin typeface="Times New Roman" panose="02020603050405020304" pitchFamily="18" charset="0"/>
                          <a:cs typeface="Times New Roman" panose="02020603050405020304" pitchFamily="18" charset="0"/>
                        </a:rPr>
                        <a:t>24</a:t>
                      </a:r>
                      <a:r>
                        <a:rPr lang="en-US" sz="2000" b="0">
                          <a:latin typeface="宋体" panose="02010600030101010101" pitchFamily="2" charset="-122"/>
                          <a:ea typeface="宋体" panose="02010600030101010101" pitchFamily="2" charset="-122"/>
                          <a:cs typeface="宋体" panose="02010600030101010101" pitchFamily="2" charset="-122"/>
                        </a:rPr>
                        <a:t>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8465">
                <a:tc>
                  <a:txBody>
                    <a:bodyPr/>
                    <a:p>
                      <a:pPr indent="0" algn="ctr">
                        <a:buNone/>
                      </a:pPr>
                      <a:r>
                        <a:rPr lang="en-US" sz="2000" b="0">
                          <a:latin typeface="Times New Roman" panose="02020603050405020304" pitchFamily="18" charset="0"/>
                          <a:cs typeface="Times New Roman" panose="02020603050405020304" pitchFamily="18" charset="0"/>
                        </a:rPr>
                        <a:t>-d</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屏幕底端的默认提示。默认提示为</a:t>
                      </a:r>
                      <a:r>
                        <a:rPr lang="en-US" sz="2000" b="0">
                          <a:latin typeface="Times New Roman" panose="02020603050405020304" pitchFamily="18" charset="0"/>
                          <a:cs typeface="Times New Roman" panose="02020603050405020304" pitchFamily="18" charset="0"/>
                        </a:rPr>
                        <a:t>--more—(##%)</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8465">
                <a:tc>
                  <a:txBody>
                    <a:bodyPr/>
                    <a:p>
                      <a:pPr indent="0" algn="ctr">
                        <a:buNone/>
                      </a:pPr>
                      <a:r>
                        <a:rPr lang="en-US" sz="2000" b="0">
                          <a:latin typeface="Times New Roman" panose="02020603050405020304" pitchFamily="18" charset="0"/>
                          <a:cs typeface="Times New Roman" panose="02020603050405020304" pitchFamily="18" charset="0"/>
                        </a:rPr>
                        <a:t>-l</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忽略</a:t>
                      </a:r>
                      <a:r>
                        <a:rPr lang="en-US" sz="2000" b="0">
                          <a:latin typeface="Times New Roman" panose="02020603050405020304" pitchFamily="18" charset="0"/>
                          <a:cs typeface="Times New Roman" panose="02020603050405020304" pitchFamily="18" charset="0"/>
                        </a:rPr>
                        <a:t>^L</a:t>
                      </a:r>
                      <a:r>
                        <a:rPr lang="en-US" sz="2000" b="0">
                          <a:latin typeface="宋体" panose="02010600030101010101" pitchFamily="2" charset="-122"/>
                          <a:ea typeface="宋体" panose="02010600030101010101" pitchFamily="2" charset="-122"/>
                          <a:cs typeface="宋体" panose="02010600030101010101" pitchFamily="2" charset="-122"/>
                        </a:rPr>
                        <a:t>（换页）。默认时遇到</a:t>
                      </a:r>
                      <a:r>
                        <a:rPr lang="en-US" sz="2000" b="0">
                          <a:latin typeface="Times New Roman" panose="02020603050405020304" pitchFamily="18" charset="0"/>
                          <a:cs typeface="Times New Roman" panose="02020603050405020304" pitchFamily="18" charset="0"/>
                        </a:rPr>
                        <a:t>^L</a:t>
                      </a:r>
                      <a:r>
                        <a:rPr lang="en-US" sz="2000" b="0">
                          <a:latin typeface="宋体" panose="02010600030101010101" pitchFamily="2" charset="-122"/>
                          <a:ea typeface="宋体" panose="02010600030101010101" pitchFamily="2" charset="-122"/>
                          <a:cs typeface="宋体" panose="02010600030101010101" pitchFamily="2" charset="-122"/>
                        </a:rPr>
                        <a:t>时会暂停</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8465">
                <a:tc>
                  <a:txBody>
                    <a:bodyPr/>
                    <a:p>
                      <a:pPr indent="0" algn="ctr">
                        <a:buNone/>
                      </a:pPr>
                      <a:r>
                        <a:rPr lang="en-US" sz="2000" b="0">
                          <a:latin typeface="Times New Roman" panose="02020603050405020304" pitchFamily="18" charset="0"/>
                          <a:cs typeface="Times New Roman" panose="02020603050405020304" pitchFamily="18" charset="0"/>
                        </a:rPr>
                        <a:t>-s</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压缩多个空行为一行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more</a:t>
            </a:r>
            <a:r>
              <a:rPr lang="zh-CN" altLang="zh-CN" dirty="0"/>
              <a:t>命令的部分屏幕操作命令</a:t>
            </a:r>
            <a:endParaRPr lang="zh-CN" altLang="en-US" dirty="0"/>
          </a:p>
        </p:txBody>
      </p:sp>
      <p:graphicFrame>
        <p:nvGraphicFramePr>
          <p:cNvPr id="4" name="内容占位符 3"/>
          <p:cNvGraphicFramePr>
            <a:graphicFrameLocks noGrp="1"/>
          </p:cNvGraphicFramePr>
          <p:nvPr>
            <p:ph idx="1"/>
          </p:nvPr>
        </p:nvGraphicFramePr>
        <p:xfrm>
          <a:off x="827585" y="1383616"/>
          <a:ext cx="7488833" cy="3334675"/>
        </p:xfrm>
        <a:graphic>
          <a:graphicData uri="http://schemas.openxmlformats.org/drawingml/2006/table">
            <a:tbl>
              <a:tblPr firstRow="1" firstCol="1" bandRow="1"/>
              <a:tblGrid>
                <a:gridCol w="1176154"/>
                <a:gridCol w="2669101"/>
                <a:gridCol w="1176154"/>
                <a:gridCol w="2467424"/>
              </a:tblGrid>
              <a:tr h="447479">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命</a:t>
                      </a:r>
                      <a:r>
                        <a:rPr lang="en-US" sz="1800" kern="100">
                          <a:effectLst/>
                          <a:latin typeface="Times New Roman" panose="02020603050405020304"/>
                          <a:ea typeface="宋体" panose="02010600030101010101" pitchFamily="2" charset="-122"/>
                        </a:rPr>
                        <a:t>    </a:t>
                      </a:r>
                      <a:r>
                        <a:rPr lang="zh-CN" sz="1800" kern="100">
                          <a:effectLst/>
                          <a:latin typeface="Times New Roman" panose="02020603050405020304"/>
                          <a:ea typeface="宋体" panose="02010600030101010101" pitchFamily="2" charset="-122"/>
                        </a:rPr>
                        <a:t>令</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dirty="0">
                          <a:effectLst/>
                          <a:latin typeface="Times New Roman" panose="02020603050405020304"/>
                          <a:ea typeface="宋体" panose="02010600030101010101" pitchFamily="2" charset="-122"/>
                        </a:rPr>
                        <a:t>功</a:t>
                      </a:r>
                      <a:r>
                        <a:rPr lang="en-US" sz="1800" kern="100" dirty="0">
                          <a:effectLst/>
                          <a:latin typeface="Times New Roman" panose="02020603050405020304"/>
                          <a:ea typeface="宋体" panose="02010600030101010101" pitchFamily="2" charset="-122"/>
                        </a:rPr>
                        <a:t>    </a:t>
                      </a:r>
                      <a:r>
                        <a:rPr lang="zh-CN" sz="1800" kern="100" dirty="0">
                          <a:effectLst/>
                          <a:latin typeface="Times New Roman" panose="02020603050405020304"/>
                          <a:ea typeface="宋体" panose="02010600030101010101" pitchFamily="2" charset="-122"/>
                        </a:rPr>
                        <a:t>能</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命</a:t>
                      </a:r>
                      <a:r>
                        <a:rPr lang="en-US" sz="1800" kern="100">
                          <a:effectLst/>
                          <a:latin typeface="Times New Roman" panose="02020603050405020304"/>
                          <a:ea typeface="宋体" panose="02010600030101010101" pitchFamily="2" charset="-122"/>
                        </a:rPr>
                        <a:t>    </a:t>
                      </a:r>
                      <a:r>
                        <a:rPr lang="zh-CN" sz="1800" kern="100">
                          <a:effectLst/>
                          <a:latin typeface="Times New Roman" panose="02020603050405020304"/>
                          <a:ea typeface="宋体" panose="02010600030101010101" pitchFamily="2" charset="-122"/>
                        </a:rPr>
                        <a:t>令</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功</a:t>
                      </a:r>
                      <a:r>
                        <a:rPr lang="en-US" sz="1800" kern="100">
                          <a:effectLst/>
                          <a:latin typeface="Times New Roman" panose="02020603050405020304"/>
                          <a:ea typeface="宋体" panose="02010600030101010101" pitchFamily="2" charset="-122"/>
                        </a:rPr>
                        <a:t>    </a:t>
                      </a:r>
                      <a:r>
                        <a:rPr lang="zh-CN" sz="1800" kern="100">
                          <a:effectLst/>
                          <a:latin typeface="Times New Roman" panose="02020603050405020304"/>
                          <a:ea typeface="宋体" panose="02010600030101010101" pitchFamily="2" charset="-122"/>
                        </a:rPr>
                        <a:t>能</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479">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Q/q/^C</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dirty="0">
                          <a:effectLst/>
                          <a:latin typeface="Times New Roman" panose="02020603050405020304"/>
                          <a:ea typeface="宋体" panose="02010600030101010101" pitchFamily="2" charset="-122"/>
                        </a:rPr>
                        <a:t>退出</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!cmd</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a:effectLst/>
                          <a:latin typeface="Times New Roman" panose="02020603050405020304"/>
                          <a:ea typeface="宋体" panose="02010600030101010101" pitchFamily="2" charset="-122"/>
                        </a:rPr>
                        <a:t>执行</a:t>
                      </a:r>
                      <a:r>
                        <a:rPr lang="en-US" sz="1800" kern="100">
                          <a:effectLst/>
                          <a:latin typeface="Times New Roman" panose="02020603050405020304"/>
                          <a:ea typeface="宋体" panose="02010600030101010101" pitchFamily="2" charset="-122"/>
                        </a:rPr>
                        <a:t>shell</a:t>
                      </a:r>
                      <a:r>
                        <a:rPr lang="zh-CN" sz="1800" kern="100">
                          <a:effectLst/>
                          <a:latin typeface="Times New Roman" panose="02020603050405020304"/>
                          <a:ea typeface="宋体" panose="02010600030101010101" pitchFamily="2" charset="-122"/>
                        </a:rPr>
                        <a:t>命令</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479">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dirty="0">
                          <a:effectLst/>
                          <a:latin typeface="Times New Roman" panose="02020603050405020304"/>
                          <a:ea typeface="宋体" panose="02010600030101010101" pitchFamily="2" charset="-122"/>
                        </a:rPr>
                        <a:t>显示当前行行号</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dirty="0">
                          <a:effectLst/>
                          <a:latin typeface="Times New Roman" panose="02020603050405020304"/>
                          <a:ea typeface="宋体" panose="02010600030101010101" pitchFamily="2" charset="-122"/>
                        </a:rPr>
                        <a:t>:n</a:t>
                      </a:r>
                      <a:endParaRPr lang="zh-CN" sz="1800" kern="100" dirty="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a:effectLst/>
                          <a:latin typeface="Times New Roman" panose="02020603050405020304"/>
                          <a:ea typeface="宋体" panose="02010600030101010101" pitchFamily="2" charset="-122"/>
                        </a:rPr>
                        <a:t>下一个文件</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#d/#b</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dirty="0">
                          <a:effectLst/>
                          <a:latin typeface="Times New Roman" panose="02020603050405020304"/>
                          <a:ea typeface="宋体" panose="02010600030101010101" pitchFamily="2" charset="-122"/>
                        </a:rPr>
                        <a:t>向前</a:t>
                      </a:r>
                      <a:r>
                        <a:rPr lang="en-US" sz="1800" kern="100" dirty="0">
                          <a:effectLst/>
                          <a:latin typeface="Times New Roman" panose="02020603050405020304"/>
                          <a:ea typeface="宋体" panose="02010600030101010101" pitchFamily="2" charset="-122"/>
                        </a:rPr>
                        <a:t>/</a:t>
                      </a:r>
                      <a:r>
                        <a:rPr lang="zh-CN" sz="1800" kern="100" dirty="0">
                          <a:effectLst/>
                          <a:latin typeface="Times New Roman" panose="02020603050405020304"/>
                          <a:ea typeface="宋体" panose="02010600030101010101" pitchFamily="2" charset="-122"/>
                        </a:rPr>
                        <a:t>后滚动</a:t>
                      </a:r>
                      <a:r>
                        <a:rPr lang="en-US" sz="1800" kern="100" dirty="0">
                          <a:effectLst/>
                          <a:latin typeface="Times New Roman" panose="02020603050405020304"/>
                          <a:ea typeface="宋体" panose="02010600030101010101" pitchFamily="2" charset="-122"/>
                        </a:rPr>
                        <a:t>#</a:t>
                      </a:r>
                      <a:r>
                        <a:rPr lang="zh-CN" sz="1800" kern="100" dirty="0">
                          <a:effectLst/>
                          <a:latin typeface="Times New Roman" panose="02020603050405020304"/>
                          <a:ea typeface="宋体" panose="02010600030101010101" pitchFamily="2" charset="-122"/>
                        </a:rPr>
                        <a:t>行（</a:t>
                      </a:r>
                      <a:r>
                        <a:rPr lang="en-US" sz="1800" kern="100" dirty="0">
                          <a:effectLst/>
                          <a:latin typeface="Times New Roman" panose="02020603050405020304"/>
                          <a:ea typeface="宋体" panose="02010600030101010101" pitchFamily="2" charset="-122"/>
                        </a:rPr>
                        <a:t>#</a:t>
                      </a:r>
                      <a:r>
                        <a:rPr lang="zh-CN" sz="1800" kern="100" dirty="0">
                          <a:effectLst/>
                          <a:latin typeface="Times New Roman" panose="02020603050405020304"/>
                          <a:ea typeface="宋体" panose="02010600030101010101" pitchFamily="2" charset="-122"/>
                        </a:rPr>
                        <a:t>为数字）</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:p</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a:effectLst/>
                          <a:latin typeface="Times New Roman" panose="02020603050405020304"/>
                          <a:ea typeface="宋体" panose="02010600030101010101" pitchFamily="2" charset="-122"/>
                        </a:rPr>
                        <a:t>上一个文件</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空格</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dirty="0">
                          <a:effectLst/>
                          <a:latin typeface="Times New Roman" panose="02020603050405020304"/>
                          <a:ea typeface="宋体" panose="02010600030101010101" pitchFamily="2" charset="-122"/>
                        </a:rPr>
                        <a:t>向前翻一屏</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:f</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a:effectLst/>
                          <a:latin typeface="Times New Roman" panose="02020603050405020304"/>
                          <a:ea typeface="宋体" panose="02010600030101010101" pitchFamily="2" charset="-122"/>
                        </a:rPr>
                        <a:t>显示当前文件名和行号</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479">
                <a:tc>
                  <a:txBody>
                    <a:bodyPr/>
                    <a:lstStyle/>
                    <a:p>
                      <a:pPr algn="ctr">
                        <a:lnSpc>
                          <a:spcPct val="100000"/>
                        </a:lnSpc>
                        <a:spcAft>
                          <a:spcPts val="0"/>
                        </a:spcAft>
                      </a:pPr>
                      <a:r>
                        <a:rPr lang="zh-CN" sz="1800" kern="100">
                          <a:effectLst/>
                          <a:latin typeface="Times New Roman" panose="02020603050405020304"/>
                          <a:ea typeface="宋体" panose="02010600030101010101" pitchFamily="2" charset="-122"/>
                        </a:rPr>
                        <a:t>回车</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dirty="0">
                          <a:effectLst/>
                          <a:latin typeface="Times New Roman" panose="02020603050405020304"/>
                          <a:ea typeface="宋体" panose="02010600030101010101" pitchFamily="2" charset="-122"/>
                        </a:rPr>
                        <a:t>向前翻一行</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^L</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a:effectLst/>
                          <a:latin typeface="Times New Roman" panose="02020603050405020304"/>
                          <a:ea typeface="宋体" panose="02010600030101010101" pitchFamily="2" charset="-122"/>
                        </a:rPr>
                        <a:t>重显本屏内容</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479">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?/h</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dirty="0">
                          <a:effectLst/>
                          <a:latin typeface="Times New Roman" panose="02020603050405020304"/>
                          <a:ea typeface="宋体" panose="02010600030101010101" pitchFamily="2" charset="-122"/>
                        </a:rPr>
                        <a:t>帮助</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kern="100">
                          <a:effectLst/>
                          <a:latin typeface="Times New Roman" panose="02020603050405020304"/>
                          <a:ea typeface="宋体" panose="02010600030101010101" pitchFamily="2" charset="-122"/>
                        </a:rPr>
                        <a:t>.</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dirty="0">
                          <a:effectLst/>
                          <a:latin typeface="Times New Roman" panose="02020603050405020304"/>
                          <a:ea typeface="宋体" panose="02010600030101010101" pitchFamily="2" charset="-122"/>
                        </a:rPr>
                        <a:t>重复上一个命令</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）应用</a:t>
            </a:r>
            <a:r>
              <a:rPr lang="zh-CN" altLang="zh-CN" dirty="0" smtClean="0"/>
              <a:t>举例</a:t>
            </a:r>
            <a:endParaRPr lang="zh-CN" altLang="en-US" dirty="0"/>
          </a:p>
        </p:txBody>
      </p:sp>
      <p:sp>
        <p:nvSpPr>
          <p:cNvPr id="3" name="内容占位符 2"/>
          <p:cNvSpPr>
            <a:spLocks noGrp="1"/>
          </p:cNvSpPr>
          <p:nvPr>
            <p:ph idx="1"/>
          </p:nvPr>
        </p:nvSpPr>
        <p:spPr/>
        <p:txBody>
          <a:bodyPr/>
          <a:lstStyle/>
          <a:p>
            <a:r>
              <a:rPr altLang="zh-CN" sz="2800"/>
              <a:t>$ more </a:t>
            </a:r>
            <a:r>
              <a:rPr lang="en-US" sz="2800"/>
              <a:t>/etc/profile</a:t>
            </a:r>
            <a:r>
              <a:rPr altLang="zh-CN" sz="2800"/>
              <a:t> 	#分屏显示</a:t>
            </a:r>
            <a:r>
              <a:rPr lang="en-US" sz="2800">
                <a:sym typeface="+mn-ea"/>
              </a:rPr>
              <a:t>/etc/profile</a:t>
            </a:r>
            <a:endParaRPr altLang="zh-CN" sz="2800"/>
          </a:p>
          <a:p>
            <a:r>
              <a:rPr altLang="zh-CN" sz="2800"/>
              <a:t>$ ls -l /dev | more 	#列出系统设备目录</a:t>
            </a:r>
            <a:endParaRPr altLang="zh-CN" sz="2800"/>
          </a:p>
          <a:p>
            <a:r>
              <a:rPr altLang="zh-CN" sz="2800"/>
              <a:t>用户可使用表3-9所示的命令键对显示过程进行控制，可通过按“q”键或在文件结束时退出。</a:t>
            </a:r>
            <a:endParaRPr altLang="zh-CN" sz="280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a:t>
            </a:r>
            <a:r>
              <a:rPr lang="zh-CN" altLang="zh-CN" dirty="0">
                <a:sym typeface="+mn-ea"/>
              </a:rPr>
              <a:t>分屏显示文件内容（</a:t>
            </a:r>
            <a:r>
              <a:rPr lang="en-US" altLang="zh-CN" dirty="0">
                <a:sym typeface="+mn-ea"/>
              </a:rPr>
              <a:t>less</a:t>
            </a:r>
            <a:r>
              <a:rPr lang="zh-CN" altLang="zh-CN" dirty="0">
                <a:sym typeface="+mn-ea"/>
              </a:rPr>
              <a:t>）</a:t>
            </a:r>
            <a:endParaRPr lang="zh-CN" altLang="en-US" dirty="0"/>
          </a:p>
        </p:txBody>
      </p:sp>
      <p:sp>
        <p:nvSpPr>
          <p:cNvPr id="3" name="内容占位符 2"/>
          <p:cNvSpPr>
            <a:spLocks noGrp="1"/>
          </p:cNvSpPr>
          <p:nvPr>
            <p:ph idx="1"/>
          </p:nvPr>
        </p:nvSpPr>
        <p:spPr/>
        <p:txBody>
          <a:bodyPr/>
          <a:lstStyle/>
          <a:p>
            <a:r>
              <a:rPr lang="en-US" altLang="zh-CN" sz="2800" dirty="0"/>
              <a:t>less</a:t>
            </a:r>
            <a:r>
              <a:rPr lang="zh-CN" altLang="zh-CN" sz="2800" dirty="0"/>
              <a:t>命令和</a:t>
            </a:r>
            <a:r>
              <a:rPr lang="en-US" altLang="zh-CN" sz="2800" dirty="0"/>
              <a:t>more</a:t>
            </a:r>
            <a:r>
              <a:rPr lang="zh-CN" altLang="zh-CN" sz="2800" dirty="0"/>
              <a:t>一样都是分页处理</a:t>
            </a:r>
            <a:r>
              <a:rPr lang="zh-CN" altLang="zh-CN" sz="2800" dirty="0" smtClean="0"/>
              <a:t>命令。</a:t>
            </a:r>
            <a:r>
              <a:rPr lang="zh-CN" altLang="zh-CN" sz="2800" dirty="0"/>
              <a:t>它改进了</a:t>
            </a:r>
            <a:r>
              <a:rPr lang="en-US" altLang="zh-CN" sz="2800" dirty="0"/>
              <a:t>more</a:t>
            </a:r>
            <a:r>
              <a:rPr lang="zh-CN" altLang="zh-CN" sz="2800" dirty="0"/>
              <a:t>命令中的一些功能，并又添加了许多其他</a:t>
            </a:r>
            <a:r>
              <a:rPr lang="zh-CN" altLang="zh-CN" sz="2800" dirty="0" smtClean="0"/>
              <a:t>特色，例如，可以使用</a:t>
            </a:r>
            <a:r>
              <a:rPr lang="en-US" altLang="zh-CN" sz="2800" dirty="0" err="1" smtClean="0"/>
              <a:t>PgUp</a:t>
            </a:r>
            <a:r>
              <a:rPr lang="zh-CN" altLang="zh-CN" sz="2800" dirty="0" smtClean="0"/>
              <a:t>和</a:t>
            </a:r>
            <a:r>
              <a:rPr lang="en-US" altLang="zh-CN" sz="2800" dirty="0" err="1" smtClean="0"/>
              <a:t>PgDn</a:t>
            </a:r>
            <a:r>
              <a:rPr lang="zh-CN" altLang="zh-CN" sz="2800" dirty="0" smtClean="0"/>
              <a:t>翻页，使用</a:t>
            </a:r>
            <a:r>
              <a:rPr lang="en-US" altLang="zh-CN" sz="2800" dirty="0" smtClean="0"/>
              <a:t>HOME</a:t>
            </a:r>
            <a:r>
              <a:rPr lang="zh-CN" altLang="zh-CN" sz="2800" dirty="0" smtClean="0"/>
              <a:t>和</a:t>
            </a:r>
            <a:r>
              <a:rPr lang="en-US" altLang="zh-CN" sz="2800" dirty="0" smtClean="0"/>
              <a:t>END</a:t>
            </a:r>
            <a:r>
              <a:rPr lang="zh-CN" altLang="zh-CN" sz="2800" dirty="0" smtClean="0"/>
              <a:t>直接跳到文件开始或结尾等。</a:t>
            </a:r>
            <a:endParaRPr lang="zh-CN" altLang="zh-CN" sz="2800" dirty="0"/>
          </a:p>
          <a:p>
            <a:r>
              <a:rPr lang="zh-CN" altLang="zh-CN" sz="2800" dirty="0" smtClean="0"/>
              <a:t>通过</a:t>
            </a:r>
            <a:r>
              <a:rPr lang="en-US" altLang="zh-CN" sz="2800" dirty="0"/>
              <a:t>less</a:t>
            </a:r>
            <a:r>
              <a:rPr lang="zh-CN" altLang="zh-CN" sz="2800" dirty="0"/>
              <a:t>分屏显示</a:t>
            </a:r>
            <a:r>
              <a:rPr lang="en-US" altLang="zh-CN" sz="2800" dirty="0"/>
              <a:t>/</a:t>
            </a:r>
            <a:r>
              <a:rPr lang="en-US" altLang="zh-CN" sz="2800" dirty="0" err="1"/>
              <a:t>dev</a:t>
            </a:r>
            <a:r>
              <a:rPr lang="en-US" altLang="zh-CN" sz="2800" dirty="0"/>
              <a:t>/</a:t>
            </a:r>
            <a:r>
              <a:rPr lang="zh-CN" altLang="zh-CN" sz="2800" dirty="0"/>
              <a:t>目录内容的示例如下</a:t>
            </a:r>
            <a:r>
              <a:rPr lang="zh-CN" altLang="zh-CN" sz="2800" dirty="0" smtClean="0"/>
              <a:t>：</a:t>
            </a:r>
            <a:r>
              <a:rPr lang="en-US" altLang="zh-CN" sz="2800" dirty="0"/>
              <a:t> </a:t>
            </a:r>
            <a:endParaRPr lang="zh-CN" altLang="zh-CN" sz="2800" dirty="0"/>
          </a:p>
          <a:p>
            <a:r>
              <a:rPr lang="en-US" altLang="zh-CN" sz="2800" dirty="0" err="1"/>
              <a:t>ls</a:t>
            </a:r>
            <a:r>
              <a:rPr lang="en-US" altLang="zh-CN" sz="2800" dirty="0"/>
              <a:t> -l /</a:t>
            </a:r>
            <a:r>
              <a:rPr lang="en-US" altLang="zh-CN" sz="2800" dirty="0" err="1"/>
              <a:t>dev</a:t>
            </a:r>
            <a:r>
              <a:rPr lang="en-US" altLang="zh-CN" sz="2800" dirty="0"/>
              <a:t> | </a:t>
            </a:r>
            <a:r>
              <a:rPr lang="en-US" altLang="zh-CN" sz="2800" dirty="0" smtClean="0"/>
              <a:t>less</a:t>
            </a:r>
            <a:endParaRPr lang="zh-CN" altLang="en-US" sz="28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4．文件内容信息统计（wc）</a:t>
            </a:r>
            <a:endParaRPr lang="zh-CN" altLang="en-US"/>
          </a:p>
        </p:txBody>
      </p:sp>
      <p:sp>
        <p:nvSpPr>
          <p:cNvPr id="3" name="内容占位符 2"/>
          <p:cNvSpPr>
            <a:spLocks noGrp="1"/>
          </p:cNvSpPr>
          <p:nvPr>
            <p:ph idx="1"/>
          </p:nvPr>
        </p:nvSpPr>
        <p:spPr/>
        <p:txBody>
          <a:bodyPr/>
          <a:p>
            <a:r>
              <a:rPr lang="zh-CN" altLang="en-US" sz="2400"/>
              <a:t>功能是对输入文件行数、单词数和总字节数等进行统计。用法为：</a:t>
            </a:r>
            <a:endParaRPr lang="zh-CN" altLang="en-US" sz="2400"/>
          </a:p>
          <a:p>
            <a:pPr lvl="1"/>
            <a:r>
              <a:rPr lang="zh-CN" altLang="en-US" sz="2100"/>
              <a:t>wc [-c] [-m] [-w] [-l] [-L] [files]</a:t>
            </a:r>
            <a:endParaRPr lang="zh-CN" altLang="en-US" sz="2100"/>
          </a:p>
          <a:p>
            <a:r>
              <a:rPr lang="zh-CN" altLang="en-US" sz="2400"/>
              <a:t>-c/-m：字节/字符数；-w：单词数；-l：行数，-L：最长行的字节数。例如：</a:t>
            </a:r>
            <a:endParaRPr lang="zh-CN" altLang="en-US" sz="2400"/>
          </a:p>
          <a:p>
            <a:r>
              <a:rPr lang="zh-CN" altLang="en-US" sz="2400"/>
              <a:t>$ wc /etc/inittab 	#综合统计/etc/inittab的内容信息</a:t>
            </a:r>
            <a:endParaRPr lang="zh-CN" altLang="en-US" sz="2400"/>
          </a:p>
          <a:p>
            <a:r>
              <a:rPr lang="zh-CN" altLang="en-US" sz="2400"/>
              <a:t>$ wc -w /etc/inittab 	#统计/etc/inittab的单词数</a:t>
            </a:r>
            <a:endParaRPr lang="zh-CN" altLang="en-US" sz="2400"/>
          </a:p>
          <a:p>
            <a:r>
              <a:rPr lang="zh-CN" altLang="en-US" sz="2400"/>
              <a:t>$ wc -l /etc/inittab 	#统计/etc/inittab的行数</a:t>
            </a:r>
            <a:endParaRPr lang="zh-CN" altLang="en-US" sz="2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5</a:t>
            </a:r>
            <a:r>
              <a:rPr lang="zh-CN" altLang="zh-CN" sz="3200" dirty="0"/>
              <a:t>．显示文件的开始或结尾部分（</a:t>
            </a:r>
            <a:r>
              <a:rPr lang="en-US" altLang="zh-CN" sz="3200" dirty="0"/>
              <a:t>head/tail</a:t>
            </a:r>
            <a:r>
              <a:rPr lang="zh-CN" altLang="zh-CN" sz="3200" dirty="0" smtClean="0"/>
              <a:t>）</a:t>
            </a:r>
            <a:endParaRPr lang="zh-CN" altLang="en-US" sz="3200" dirty="0"/>
          </a:p>
        </p:txBody>
      </p:sp>
      <p:sp>
        <p:nvSpPr>
          <p:cNvPr id="3" name="内容占位符 2"/>
          <p:cNvSpPr>
            <a:spLocks noGrp="1"/>
          </p:cNvSpPr>
          <p:nvPr>
            <p:ph idx="1"/>
          </p:nvPr>
        </p:nvSpPr>
        <p:spPr/>
        <p:txBody>
          <a:bodyPr/>
          <a:lstStyle/>
          <a:p>
            <a:r>
              <a:rPr lang="en-US" altLang="zh-CN" sz="2000" dirty="0"/>
              <a:t>head</a:t>
            </a:r>
            <a:r>
              <a:rPr lang="zh-CN" altLang="zh-CN" sz="2000" dirty="0"/>
              <a:t>和</a:t>
            </a:r>
            <a:r>
              <a:rPr lang="en-US" altLang="zh-CN" sz="2000" dirty="0"/>
              <a:t>tail</a:t>
            </a:r>
            <a:r>
              <a:rPr lang="zh-CN" altLang="zh-CN" sz="2000" dirty="0"/>
              <a:t>命令可用于显示文件开始和结束部分，用户可以通过参数</a:t>
            </a:r>
            <a:r>
              <a:rPr lang="en-US" altLang="zh-CN" sz="2000" dirty="0"/>
              <a:t>-</a:t>
            </a:r>
            <a:r>
              <a:rPr lang="en-US" altLang="zh-CN" sz="2000" dirty="0" err="1"/>
              <a:t>num</a:t>
            </a:r>
            <a:r>
              <a:rPr lang="zh-CN" altLang="zh-CN" sz="2000" dirty="0"/>
              <a:t>或</a:t>
            </a:r>
            <a:r>
              <a:rPr lang="en-US" altLang="zh-CN" sz="2000" dirty="0"/>
              <a:t>-n </a:t>
            </a:r>
            <a:r>
              <a:rPr lang="en-US" altLang="zh-CN" sz="2000" dirty="0" err="1"/>
              <a:t>num</a:t>
            </a:r>
            <a:r>
              <a:rPr lang="zh-CN" altLang="zh-CN" sz="2000" dirty="0"/>
              <a:t>来决定要显示的行数，默认为</a:t>
            </a:r>
            <a:r>
              <a:rPr lang="en-US" altLang="zh-CN" sz="2000" dirty="0"/>
              <a:t>10</a:t>
            </a:r>
            <a:r>
              <a:rPr lang="zh-CN" altLang="zh-CN" sz="2000" dirty="0"/>
              <a:t>行。其基本用法为：</a:t>
            </a:r>
            <a:endParaRPr lang="zh-CN" altLang="zh-CN" sz="2000" dirty="0"/>
          </a:p>
          <a:p>
            <a:r>
              <a:rPr lang="en-US" altLang="zh-CN" sz="2000" dirty="0"/>
              <a:t> </a:t>
            </a:r>
            <a:r>
              <a:rPr lang="pt-BR" altLang="zh-CN" sz="2000" dirty="0" smtClean="0"/>
              <a:t>head </a:t>
            </a:r>
            <a:r>
              <a:rPr lang="pt-BR" altLang="zh-CN" sz="2000" dirty="0"/>
              <a:t>[-num | -n num ] [ files ]</a:t>
            </a:r>
            <a:endParaRPr lang="zh-CN" altLang="zh-CN" sz="2000" dirty="0"/>
          </a:p>
          <a:p>
            <a:r>
              <a:rPr lang="en-US" altLang="zh-CN" sz="2000" dirty="0" smtClean="0"/>
              <a:t> tail </a:t>
            </a:r>
            <a:r>
              <a:rPr lang="en-US" altLang="zh-CN" sz="2000" dirty="0"/>
              <a:t>[-</a:t>
            </a:r>
            <a:r>
              <a:rPr lang="en-US" altLang="zh-CN" sz="2000" dirty="0" err="1"/>
              <a:t>num</a:t>
            </a:r>
            <a:r>
              <a:rPr lang="en-US" altLang="zh-CN" sz="2000" dirty="0"/>
              <a:t> | -n </a:t>
            </a:r>
            <a:r>
              <a:rPr lang="en-US" altLang="zh-CN" sz="2000" dirty="0" err="1"/>
              <a:t>num</a:t>
            </a:r>
            <a:r>
              <a:rPr lang="en-US" altLang="zh-CN" sz="2000" dirty="0"/>
              <a:t> ] [ files ]</a:t>
            </a:r>
            <a:endParaRPr lang="zh-CN" altLang="zh-CN" sz="2000" dirty="0"/>
          </a:p>
          <a:p>
            <a:r>
              <a:rPr lang="en-US" altLang="zh-CN" sz="2000" dirty="0" smtClean="0"/>
              <a:t>head</a:t>
            </a:r>
            <a:r>
              <a:rPr lang="zh-CN" altLang="zh-CN" sz="2000" dirty="0"/>
              <a:t>和</a:t>
            </a:r>
            <a:r>
              <a:rPr lang="en-US" altLang="zh-CN" sz="2000" dirty="0"/>
              <a:t>tail</a:t>
            </a:r>
            <a:r>
              <a:rPr lang="zh-CN" altLang="zh-CN" sz="2000" dirty="0"/>
              <a:t>均可处理多个文件，此时输出中每个文件的内容均以</a:t>
            </a:r>
            <a:endParaRPr lang="zh-CN" altLang="zh-CN" sz="2000" dirty="0"/>
          </a:p>
          <a:p>
            <a:r>
              <a:rPr lang="en-US" altLang="zh-CN" sz="2000" dirty="0"/>
              <a:t> </a:t>
            </a:r>
            <a:r>
              <a:rPr lang="en-US" altLang="zh-CN" sz="2000" dirty="0" smtClean="0"/>
              <a:t>==&gt;</a:t>
            </a:r>
            <a:r>
              <a:rPr lang="zh-CN" altLang="zh-CN" sz="2000" dirty="0"/>
              <a:t>文件名</a:t>
            </a:r>
            <a:r>
              <a:rPr lang="en-US" altLang="zh-CN" sz="2000" dirty="0"/>
              <a:t>&lt;==</a:t>
            </a:r>
            <a:endParaRPr lang="zh-CN" altLang="zh-CN" sz="2000" dirty="0"/>
          </a:p>
          <a:p>
            <a:r>
              <a:rPr lang="en-US" altLang="zh-CN" sz="2000" dirty="0"/>
              <a:t> </a:t>
            </a:r>
            <a:r>
              <a:rPr lang="zh-CN" altLang="zh-CN" sz="2000" dirty="0" smtClean="0"/>
              <a:t>分隔</a:t>
            </a:r>
            <a:r>
              <a:rPr lang="zh-CN" altLang="zh-CN" sz="2000" dirty="0"/>
              <a:t>，若要抑制文件名输出可以使用</a:t>
            </a:r>
            <a:r>
              <a:rPr lang="en-US" altLang="zh-CN" sz="2000" dirty="0"/>
              <a:t>-q</a:t>
            </a:r>
            <a:r>
              <a:rPr lang="zh-CN" altLang="zh-CN" sz="2000" dirty="0"/>
              <a:t>参数</a:t>
            </a:r>
            <a:r>
              <a:rPr lang="zh-CN" altLang="zh-CN" sz="2000" dirty="0" smtClean="0"/>
              <a:t>。</a:t>
            </a:r>
            <a:endParaRPr lang="zh-CN" altLang="zh-CN" sz="20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zh-CN" dirty="0"/>
              <a:t>．文件和目录复制（</a:t>
            </a:r>
            <a:r>
              <a:rPr lang="en-US" altLang="zh-CN" dirty="0" err="1"/>
              <a:t>cp</a:t>
            </a:r>
            <a:r>
              <a:rPr lang="zh-CN" altLang="zh-CN" dirty="0" smtClean="0"/>
              <a:t>）</a:t>
            </a:r>
            <a:endParaRPr lang="zh-CN" altLang="en-US" dirty="0"/>
          </a:p>
        </p:txBody>
      </p:sp>
      <p:sp>
        <p:nvSpPr>
          <p:cNvPr id="3" name="内容占位符 2"/>
          <p:cNvSpPr>
            <a:spLocks noGrp="1"/>
          </p:cNvSpPr>
          <p:nvPr>
            <p:ph idx="1"/>
          </p:nvPr>
        </p:nvSpPr>
        <p:spPr/>
        <p:txBody>
          <a:bodyPr/>
          <a:lstStyle/>
          <a:p>
            <a:r>
              <a:rPr altLang="zh-CN" sz="2000" dirty="0"/>
              <a:t>1）功能及用法</a:t>
            </a:r>
            <a:endParaRPr altLang="zh-CN" sz="2000" dirty="0"/>
          </a:p>
          <a:p>
            <a:r>
              <a:rPr altLang="zh-CN" sz="2000" dirty="0"/>
              <a:t>功能是文件或目录复制。cp不能复制设备文件，但却可复制设备文件的内容以构造映像。其用法为：</a:t>
            </a:r>
            <a:endParaRPr altLang="zh-CN" sz="2000" dirty="0"/>
          </a:p>
          <a:p>
            <a:r>
              <a:rPr altLang="zh-CN" sz="2000" dirty="0"/>
              <a:t> cp [options] [-T] source dest</a:t>
            </a:r>
            <a:endParaRPr altLang="zh-CN" sz="2000" dirty="0"/>
          </a:p>
          <a:p>
            <a:r>
              <a:rPr altLang="zh-CN" sz="2000" dirty="0"/>
              <a:t> cp [options] source ... directory</a:t>
            </a:r>
            <a:endParaRPr altLang="zh-CN" sz="2000" dirty="0"/>
          </a:p>
          <a:p>
            <a:r>
              <a:rPr altLang="zh-CN" sz="2000" dirty="0"/>
              <a:t> cp [options] -t directory source ...</a:t>
            </a:r>
            <a:endParaRPr altLang="zh-CN" sz="2000" dirty="0"/>
          </a:p>
          <a:p>
            <a:r>
              <a:rPr altLang="zh-CN" sz="2000" dirty="0"/>
              <a:t>第一种用法将source复制到dest，第二和第三种将一个或一批文件复制到某个目录directory。cp是有副作用的，可用备份方式加以避免。</a:t>
            </a:r>
            <a:endParaRPr altLang="zh-CN" sz="2000" dirty="0"/>
          </a:p>
          <a:p>
            <a:r>
              <a:rPr altLang="zh-CN" sz="2000" dirty="0"/>
              <a:t>cp至少需要两个参数，一个用于源，另一个是目</a:t>
            </a:r>
            <a:r>
              <a:rPr lang="zh-CN" sz="2000" dirty="0"/>
              <a:t>的</a:t>
            </a:r>
            <a:r>
              <a:rPr altLang="zh-CN" sz="2000" dirty="0"/>
              <a:t>，若目标为当前目录可用“.”表示，但不能省略。</a:t>
            </a:r>
            <a:endParaRPr altLang="zh-CN" sz="20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err="1"/>
              <a:t>cp</a:t>
            </a:r>
            <a:r>
              <a:rPr lang="zh-CN" altLang="zh-CN" dirty="0"/>
              <a:t>命令的部分选项</a:t>
            </a:r>
            <a:endParaRPr lang="zh-CN" altLang="en-US" dirty="0"/>
          </a:p>
        </p:txBody>
      </p:sp>
      <p:sp>
        <p:nvSpPr>
          <p:cNvPr id="3" name="内容占位符 2"/>
          <p:cNvSpPr/>
          <p:nvPr>
            <p:ph idx="1"/>
          </p:nvPr>
        </p:nvSpPr>
        <p:spPr/>
        <p:txBody>
          <a:bodyPr/>
          <a:p>
            <a:endParaRPr lang="zh-CN" altLang="en-US"/>
          </a:p>
        </p:txBody>
      </p:sp>
      <p:graphicFrame>
        <p:nvGraphicFramePr>
          <p:cNvPr id="7" name="表格 6"/>
          <p:cNvGraphicFramePr/>
          <p:nvPr>
            <p:custDataLst>
              <p:tags r:id="rId1"/>
            </p:custDataLst>
          </p:nvPr>
        </p:nvGraphicFramePr>
        <p:xfrm>
          <a:off x="993140" y="1383665"/>
          <a:ext cx="7795895" cy="3394710"/>
        </p:xfrm>
        <a:graphic>
          <a:graphicData uri="http://schemas.openxmlformats.org/drawingml/2006/table">
            <a:tbl>
              <a:tblPr firstRow="1" bandRow="1">
                <a:tableStyleId>{5940675A-B579-460E-94D1-54222C63F5DA}</a:tableStyleId>
              </a:tblPr>
              <a:tblGrid>
                <a:gridCol w="1659255"/>
                <a:gridCol w="6136640"/>
              </a:tblGrid>
              <a:tr h="3771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选</a:t>
                      </a:r>
                      <a:r>
                        <a:rPr lang="en-US" sz="1800" b="0">
                          <a:solidFill>
                            <a:srgbClr val="000000"/>
                          </a:solidFill>
                          <a:latin typeface="Times New Roman" panose="02020603050405020304" pitchFamily="18" charset="0"/>
                          <a:cs typeface="Times New Roman" panose="02020603050405020304" pitchFamily="18" charset="0"/>
                        </a:rPr>
                        <a:t>    </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项</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功</a:t>
                      </a:r>
                      <a:r>
                        <a:rPr lang="en-US" sz="1800" b="0">
                          <a:solidFill>
                            <a:srgbClr val="000000"/>
                          </a:solidFill>
                          <a:latin typeface="Times New Roman" panose="02020603050405020304" pitchFamily="18" charset="0"/>
                          <a:cs typeface="Times New Roman" panose="02020603050405020304" pitchFamily="18" charset="0"/>
                        </a:rPr>
                        <a:t> </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能</a:t>
                      </a:r>
                      <a:r>
                        <a:rPr lang="en-US" sz="1800" b="0">
                          <a:solidFill>
                            <a:srgbClr val="000000"/>
                          </a:solidFill>
                          <a:latin typeface="Times New Roman" panose="02020603050405020304" pitchFamily="18" charset="0"/>
                          <a:cs typeface="Times New Roman" panose="02020603050405020304" pitchFamily="18" charset="0"/>
                        </a:rPr>
                        <a:t> </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描</a:t>
                      </a:r>
                      <a:r>
                        <a:rPr lang="en-US" sz="1800" b="0">
                          <a:solidFill>
                            <a:srgbClr val="000000"/>
                          </a:solidFill>
                          <a:latin typeface="Times New Roman" panose="02020603050405020304" pitchFamily="18" charset="0"/>
                          <a:cs typeface="Times New Roman" panose="02020603050405020304" pitchFamily="18" charset="0"/>
                        </a:rPr>
                        <a:t> </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1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-d</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复制时复制符号链接，若不指定则复制符号链接指向的文件</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1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-p</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复制时，保留源文件的属性信息</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1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-l</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不作复制，只创建硬链接</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1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-s</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不作复制，只创建符号链接</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1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-R/-r</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递归复制。复制目录时，一同复制其中的所有文件和子目录</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1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-b</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若目标文件存在，则先备份</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1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-S SUFFIX</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指定备份标识（默认为</a:t>
                      </a:r>
                      <a:r>
                        <a:rPr lang="en-US" sz="1800" b="0">
                          <a:solidFill>
                            <a:srgbClr val="000000"/>
                          </a:solidFill>
                          <a:latin typeface="Times New Roman" panose="02020603050405020304" pitchFamily="18" charset="0"/>
                          <a:cs typeface="Times New Roman" panose="02020603050405020304" pitchFamily="18" charset="0"/>
                        </a:rPr>
                        <a:t>~</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19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--backup[=CTL]</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按</a:t>
                      </a:r>
                      <a:r>
                        <a:rPr lang="en-US" sz="1800" b="0">
                          <a:solidFill>
                            <a:srgbClr val="000000"/>
                          </a:solidFill>
                          <a:latin typeface="Times New Roman" panose="02020603050405020304" pitchFamily="18" charset="0"/>
                          <a:cs typeface="Times New Roman" panose="02020603050405020304" pitchFamily="18" charset="0"/>
                        </a:rPr>
                        <a:t>CTL</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控制方式备份</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354002f1-2a2a-4d31-8f47-9f8232c748c6}"/>
</p:tagLst>
</file>

<file path=ppt/tags/tag10.xml><?xml version="1.0" encoding="utf-8"?>
<p:tagLst xmlns:p="http://schemas.openxmlformats.org/presentationml/2006/main">
  <p:tag name="KSO_WM_UNIT_TABLE_BEAUTIFY" val="smartTable{1ce7ee9c-cd88-4e6a-ae0e-0f313e773a2a}"/>
</p:tagLst>
</file>

<file path=ppt/tags/tag11.xml><?xml version="1.0" encoding="utf-8"?>
<p:tagLst xmlns:p="http://schemas.openxmlformats.org/presentationml/2006/main">
  <p:tag name="KSO_WM_UNIT_TABLE_BEAUTIFY" val="smartTable{f2e02d8c-7da3-4535-9d90-2a04f832f9e6}"/>
</p:tagLst>
</file>

<file path=ppt/tags/tag12.xml><?xml version="1.0" encoding="utf-8"?>
<p:tagLst xmlns:p="http://schemas.openxmlformats.org/presentationml/2006/main">
  <p:tag name="KSO_WM_UNIT_TABLE_BEAUTIFY" val="smartTable{9909713e-89df-45b6-b1ab-0f27046ce9a0}"/>
</p:tagLst>
</file>

<file path=ppt/tags/tag13.xml><?xml version="1.0" encoding="utf-8"?>
<p:tagLst xmlns:p="http://schemas.openxmlformats.org/presentationml/2006/main">
  <p:tag name="KSO_WM_UNIT_TABLE_BEAUTIFY" val="smartTable{6e8da4c8-581e-4649-903e-e7981c2a389a}"/>
</p:tagLst>
</file>

<file path=ppt/tags/tag14.xml><?xml version="1.0" encoding="utf-8"?>
<p:tagLst xmlns:p="http://schemas.openxmlformats.org/presentationml/2006/main">
  <p:tag name="KSO_WM_UNIT_TABLE_BEAUTIFY" val="smartTable{b8afed3f-e406-428d-8e63-a8483fd4340d}"/>
</p:tagLst>
</file>

<file path=ppt/tags/tag15.xml><?xml version="1.0" encoding="utf-8"?>
<p:tagLst xmlns:p="http://schemas.openxmlformats.org/presentationml/2006/main">
  <p:tag name="KSO_WM_UNIT_TABLE_BEAUTIFY" val="smartTable{fdfcf6fe-06cc-478b-96eb-9887e280a2d1}"/>
</p:tagLst>
</file>

<file path=ppt/tags/tag16.xml><?xml version="1.0" encoding="utf-8"?>
<p:tagLst xmlns:p="http://schemas.openxmlformats.org/presentationml/2006/main">
  <p:tag name="KSO_WM_UNIT_TABLE_BEAUTIFY" val="smartTable{0e186e49-8367-42cf-9be6-ecdb06179fad}"/>
</p:tagLst>
</file>

<file path=ppt/tags/tag17.xml><?xml version="1.0" encoding="utf-8"?>
<p:tagLst xmlns:p="http://schemas.openxmlformats.org/presentationml/2006/main">
  <p:tag name="KSO_WM_UNIT_TABLE_BEAUTIFY" val="smartTable{de001369-2b61-4bd0-a7f3-fdefc5a0f41b}"/>
</p:tagLst>
</file>

<file path=ppt/tags/tag18.xml><?xml version="1.0" encoding="utf-8"?>
<p:tagLst xmlns:p="http://schemas.openxmlformats.org/presentationml/2006/main">
  <p:tag name="KSO_WM_UNIT_TABLE_BEAUTIFY" val="smartTable{fccaf2ae-9119-4b13-a705-efdd41797e24}"/>
</p:tagLst>
</file>

<file path=ppt/tags/tag19.xml><?xml version="1.0" encoding="utf-8"?>
<p:tagLst xmlns:p="http://schemas.openxmlformats.org/presentationml/2006/main">
  <p:tag name="KSO_WM_UNIT_TABLE_BEAUTIFY" val="smartTable{f58f93f8-f6b4-4610-9851-39c2fa852c16}"/>
</p:tagLst>
</file>

<file path=ppt/tags/tag2.xml><?xml version="1.0" encoding="utf-8"?>
<p:tagLst xmlns:p="http://schemas.openxmlformats.org/presentationml/2006/main">
  <p:tag name="KSO_WM_UNIT_TABLE_BEAUTIFY" val="smartTable{ec64668b-af63-42e5-b24d-0163eff60076}"/>
  <p:tag name="REFSHAPE" val="295273884"/>
</p:tagLst>
</file>

<file path=ppt/tags/tag20.xml><?xml version="1.0" encoding="utf-8"?>
<p:tagLst xmlns:p="http://schemas.openxmlformats.org/presentationml/2006/main">
  <p:tag name="KSO_WM_UNIT_TABLE_BEAUTIFY" val="smartTable{1c17a563-4384-4fbc-89c9-14729ad7eb14}"/>
</p:tagLst>
</file>

<file path=ppt/tags/tag21.xml><?xml version="1.0" encoding="utf-8"?>
<p:tagLst xmlns:p="http://schemas.openxmlformats.org/presentationml/2006/main">
  <p:tag name="KSO_WM_UNIT_TABLE_BEAUTIFY" val="smartTable{bc325078-ae85-40e2-927c-cee5fcda8286}"/>
</p:tagLst>
</file>

<file path=ppt/tags/tag22.xml><?xml version="1.0" encoding="utf-8"?>
<p:tagLst xmlns:p="http://schemas.openxmlformats.org/presentationml/2006/main">
  <p:tag name="KSO_WM_UNIT_TABLE_BEAUTIFY" val="smartTable{4a025b0a-21f3-44cf-b799-b5b03dbe9204}"/>
</p:tagLst>
</file>

<file path=ppt/tags/tag23.xml><?xml version="1.0" encoding="utf-8"?>
<p:tagLst xmlns:p="http://schemas.openxmlformats.org/presentationml/2006/main">
  <p:tag name="KSO_WM_UNIT_TABLE_BEAUTIFY" val="smartTable{50f66aeb-994c-4096-a30c-5ce44ed2c5f5}"/>
</p:tagLst>
</file>

<file path=ppt/tags/tag24.xml><?xml version="1.0" encoding="utf-8"?>
<p:tagLst xmlns:p="http://schemas.openxmlformats.org/presentationml/2006/main">
  <p:tag name="KSO_WM_UNIT_TABLE_BEAUTIFY" val="smartTable{53ef3a54-e4dd-4f67-9ca4-4768f7b44797}"/>
</p:tagLst>
</file>

<file path=ppt/tags/tag25.xml><?xml version="1.0" encoding="utf-8"?>
<p:tagLst xmlns:p="http://schemas.openxmlformats.org/presentationml/2006/main">
  <p:tag name="KSO_WM_UNIT_TABLE_BEAUTIFY" val="smartTable{de7d0e43-0a4a-45ba-8d7b-5460ba14cfe9}"/>
</p:tagLst>
</file>

<file path=ppt/tags/tag26.xml><?xml version="1.0" encoding="utf-8"?>
<p:tagLst xmlns:p="http://schemas.openxmlformats.org/presentationml/2006/main">
  <p:tag name="KSO_WM_UNIT_TABLE_BEAUTIFY" val="smartTable{2a07643e-b3ed-442a-8837-d92a04aa63e5}"/>
</p:tagLst>
</file>

<file path=ppt/tags/tag27.xml><?xml version="1.0" encoding="utf-8"?>
<p:tagLst xmlns:p="http://schemas.openxmlformats.org/presentationml/2006/main">
  <p:tag name="KSO_WM_UNIT_PLACING_PICTURE_USER_VIEWPORT" val="{&quot;height&quot;:5596,&quot;width&quot;:6009}"/>
</p:tagLst>
</file>

<file path=ppt/tags/tag28.xml><?xml version="1.0" encoding="utf-8"?>
<p:tagLst xmlns:p="http://schemas.openxmlformats.org/presentationml/2006/main">
  <p:tag name="KSO_WM_UNIT_TABLE_BEAUTIFY" val="smartTable{b93fecdd-bf46-467b-9a79-60a0b298ee15}"/>
</p:tagLst>
</file>

<file path=ppt/tags/tag29.xml><?xml version="1.0" encoding="utf-8"?>
<p:tagLst xmlns:p="http://schemas.openxmlformats.org/presentationml/2006/main">
  <p:tag name="KSO_WM_UNIT_TABLE_BEAUTIFY" val="smartTable{5a1ec0c2-0b5e-48af-aabc-eabdf4ec9387}"/>
</p:tagLst>
</file>

<file path=ppt/tags/tag3.xml><?xml version="1.0" encoding="utf-8"?>
<p:tagLst xmlns:p="http://schemas.openxmlformats.org/presentationml/2006/main">
  <p:tag name="KSO_WM_UNIT_TABLE_BEAUTIFY" val="smartTable{78509191-89a5-4e77-94df-a63b694e554d}"/>
</p:tagLst>
</file>

<file path=ppt/tags/tag30.xml><?xml version="1.0" encoding="utf-8"?>
<p:tagLst xmlns:p="http://schemas.openxmlformats.org/presentationml/2006/main">
  <p:tag name="KSO_WM_UNIT_TABLE_BEAUTIFY" val="smartTable{3884a9be-cfb6-4907-a628-b2e32864a468}"/>
</p:tagLst>
</file>

<file path=ppt/tags/tag31.xml><?xml version="1.0" encoding="utf-8"?>
<p:tagLst xmlns:p="http://schemas.openxmlformats.org/presentationml/2006/main">
  <p:tag name="KSO_WM_UNIT_TABLE_BEAUTIFY" val="smartTable{f985b640-0097-4892-b419-488474739879}"/>
</p:tagLst>
</file>

<file path=ppt/tags/tag32.xml><?xml version="1.0" encoding="utf-8"?>
<p:tagLst xmlns:p="http://schemas.openxmlformats.org/presentationml/2006/main">
  <p:tag name="KSO_WM_UNIT_TABLE_BEAUTIFY" val="smartTable{9d39d923-9bd0-4385-b9dc-c4ff7cbf2500}"/>
</p:tagLst>
</file>

<file path=ppt/tags/tag33.xml><?xml version="1.0" encoding="utf-8"?>
<p:tagLst xmlns:p="http://schemas.openxmlformats.org/presentationml/2006/main">
  <p:tag name="KSO_WM_UNIT_TABLE_BEAUTIFY" val="smartTable{56cc6f7f-24dc-4698-9a1d-c0fd2330707b}"/>
</p:tagLst>
</file>

<file path=ppt/tags/tag34.xml><?xml version="1.0" encoding="utf-8"?>
<p:tagLst xmlns:p="http://schemas.openxmlformats.org/presentationml/2006/main">
  <p:tag name="KSO_WM_UNIT_TABLE_BEAUTIFY" val="smartTable{20d6163b-5334-47cc-91f6-b0ce2faa1870}"/>
</p:tagLst>
</file>

<file path=ppt/tags/tag35.xml><?xml version="1.0" encoding="utf-8"?>
<p:tagLst xmlns:p="http://schemas.openxmlformats.org/presentationml/2006/main">
  <p:tag name="KSO_WM_UNIT_TABLE_BEAUTIFY" val="smartTable{af1a2bcf-f7db-490e-9388-ff45d4ec6c89}"/>
</p:tagLst>
</file>

<file path=ppt/tags/tag36.xml><?xml version="1.0" encoding="utf-8"?>
<p:tagLst xmlns:p="http://schemas.openxmlformats.org/presentationml/2006/main">
  <p:tag name="KSO_WM_UNIT_TABLE_BEAUTIFY" val="smartTable{f0b7c90d-ef0b-44ee-860e-e9c229d04251}"/>
</p:tagLst>
</file>

<file path=ppt/tags/tag37.xml><?xml version="1.0" encoding="utf-8"?>
<p:tagLst xmlns:p="http://schemas.openxmlformats.org/presentationml/2006/main">
  <p:tag name="KSO_WM_UNIT_TABLE_BEAUTIFY" val="smartTable{29a60658-3fd5-4e24-87a7-6f41fde69627}"/>
</p:tagLst>
</file>

<file path=ppt/tags/tag4.xml><?xml version="1.0" encoding="utf-8"?>
<p:tagLst xmlns:p="http://schemas.openxmlformats.org/presentationml/2006/main">
  <p:tag name="REFSHAPE" val="288558028"/>
  <p:tag name="KSO_WM_UNIT_PLACING_PICTURE_USER_VIEWPORT" val="{&quot;height&quot;:2517,&quot;width&quot;:12799}"/>
</p:tagLst>
</file>

<file path=ppt/tags/tag5.xml><?xml version="1.0" encoding="utf-8"?>
<p:tagLst xmlns:p="http://schemas.openxmlformats.org/presentationml/2006/main">
  <p:tag name="KSO_WM_UNIT_TABLE_BEAUTIFY" val="smartTable{d8bb7200-04c0-435b-920d-045913a3d8f6}"/>
  <p:tag name="TABLE_ENDDRAG_ORIGIN_RECT" val="620*252"/>
  <p:tag name="TABLE_ENDDRAG_RECT" val="70*111*620*252"/>
</p:tagLst>
</file>

<file path=ppt/tags/tag6.xml><?xml version="1.0" encoding="utf-8"?>
<p:tagLst xmlns:p="http://schemas.openxmlformats.org/presentationml/2006/main">
  <p:tag name="KSO_WM_UNIT_TABLE_BEAUTIFY" val="smartTable{f9cd607b-b0a8-41d3-b557-7abb80db0a12}"/>
</p:tagLst>
</file>

<file path=ppt/tags/tag7.xml><?xml version="1.0" encoding="utf-8"?>
<p:tagLst xmlns:p="http://schemas.openxmlformats.org/presentationml/2006/main">
  <p:tag name="KSO_WM_UNIT_TABLE_BEAUTIFY" val="smartTable{7ef6d3d1-8b27-4747-8f45-9f951f725f0b}"/>
</p:tagLst>
</file>

<file path=ppt/tags/tag8.xml><?xml version="1.0" encoding="utf-8"?>
<p:tagLst xmlns:p="http://schemas.openxmlformats.org/presentationml/2006/main">
  <p:tag name="KSO_WM_UNIT_TABLE_BEAUTIFY" val="smartTable{50735e4d-7bd3-4b48-9d3b-95229625c671}"/>
</p:tagLst>
</file>

<file path=ppt/tags/tag9.xml><?xml version="1.0" encoding="utf-8"?>
<p:tagLst xmlns:p="http://schemas.openxmlformats.org/presentationml/2006/main">
  <p:tag name="KSO_WM_UNIT_TABLE_BEAUTIFY" val="smartTable{07cf4b4d-6e50-402e-9ef9-a64e9d52cc31}"/>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Blends</Template>
  <TotalTime>0</TotalTime>
  <Words>63695</Words>
  <Application>WPS 演示</Application>
  <PresentationFormat>全屏显示(16:9)</PresentationFormat>
  <Paragraphs>4360</Paragraphs>
  <Slides>359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359</vt:i4>
      </vt:variant>
    </vt:vector>
  </HeadingPairs>
  <TitlesOfParts>
    <vt:vector size="371" baseType="lpstr">
      <vt:lpstr>Arial</vt:lpstr>
      <vt:lpstr>宋体</vt:lpstr>
      <vt:lpstr>Wingdings</vt:lpstr>
      <vt:lpstr>Tahoma</vt:lpstr>
      <vt:lpstr>Times New Roman</vt:lpstr>
      <vt:lpstr>微软雅黑</vt:lpstr>
      <vt:lpstr>Arial Unicode MS</vt:lpstr>
      <vt:lpstr>Calibri</vt:lpstr>
      <vt:lpstr>Times New Roman</vt:lpstr>
      <vt:lpstr>Calibri</vt:lpstr>
      <vt:lpstr>Arial</vt:lpstr>
      <vt:lpstr>Blends</vt:lpstr>
      <vt:lpstr>第3章  基本操作与基本管理</vt:lpstr>
      <vt:lpstr>3.1  shell基本功能与基本概念</vt:lpstr>
      <vt:lpstr>3.1.1  shell基本功能</vt:lpstr>
      <vt:lpstr>shell的最基本功能</vt:lpstr>
      <vt:lpstr>3.1.2  字符与保留字</vt:lpstr>
      <vt:lpstr>1）白空格</vt:lpstr>
      <vt:lpstr>2）通配符</vt:lpstr>
      <vt:lpstr>通配符含义举例</vt:lpstr>
      <vt:lpstr>3）注释符与注释</vt:lpstr>
      <vt:lpstr>4）转义字符</vt:lpstr>
      <vt:lpstr>常用转义字符</vt:lpstr>
      <vt:lpstr>2．特殊键</vt:lpstr>
      <vt:lpstr>3．保留字</vt:lpstr>
      <vt:lpstr>3.1.3  文件命名及文件类型</vt:lpstr>
      <vt:lpstr>1．文件与文件名</vt:lpstr>
      <vt:lpstr>2．文件类型</vt:lpstr>
      <vt:lpstr>1）普通文件</vt:lpstr>
      <vt:lpstr>2）目录文件</vt:lpstr>
      <vt:lpstr>关于目录的说明 </vt:lpstr>
      <vt:lpstr>3）设备文件</vt:lpstr>
      <vt:lpstr>常见设备文件种类</vt:lpstr>
      <vt:lpstr>两类管道设备</vt:lpstr>
      <vt:lpstr>两类文件链接</vt:lpstr>
      <vt:lpstr>3.1.4  目录结构与路径</vt:lpstr>
      <vt:lpstr>UNIX/Linux系统的目录结构</vt:lpstr>
      <vt:lpstr>2．工作目录、用户主目录与路径</vt:lpstr>
      <vt:lpstr>用户主目录</vt:lpstr>
      <vt:lpstr>2）路径（相对路径或绝对路径）</vt:lpstr>
      <vt:lpstr>物理路径和逻辑路径</vt:lpstr>
      <vt:lpstr>路径示例</vt:lpstr>
      <vt:lpstr>3.1.5  命令格式与命令行编辑</vt:lpstr>
      <vt:lpstr>命令行格式</vt:lpstr>
      <vt:lpstr>选项和参数</vt:lpstr>
      <vt:lpstr>命令行示例</vt:lpstr>
      <vt:lpstr>命令行编辑特性</vt:lpstr>
      <vt:lpstr>1）命令和文件名扩展</vt:lpstr>
      <vt:lpstr>2）命令行编辑</vt:lpstr>
      <vt:lpstr>3）历史记录</vt:lpstr>
      <vt:lpstr>history命令</vt:lpstr>
      <vt:lpstr>对历史记录的引用</vt:lpstr>
      <vt:lpstr>3.1.6 标准流与I/O重定向</vt:lpstr>
      <vt:lpstr>直接使用标准流存在的问题</vt:lpstr>
      <vt:lpstr>2．I/O重定向</vt:lpstr>
      <vt:lpstr>1）标准输出重定向</vt:lpstr>
      <vt:lpstr>2）标准输入重定向</vt:lpstr>
      <vt:lpstr>3）标准错误重定向</vt:lpstr>
      <vt:lpstr>4）标准输出、错误同时重定向</vt:lpstr>
      <vt:lpstr>5）标准流间重定向</vt:lpstr>
      <vt:lpstr>3.1.7  管道与三通</vt:lpstr>
      <vt:lpstr>1．管道</vt:lpstr>
      <vt:lpstr>2．三通（tee）</vt:lpstr>
      <vt:lpstr>tee命令使用示例</vt:lpstr>
      <vt:lpstr>3.1.8  环境变量与变量</vt:lpstr>
      <vt:lpstr>变量的定义方法与示例</vt:lpstr>
      <vt:lpstr>2．环境变量</vt:lpstr>
      <vt:lpstr>常用的shell环境变量</vt:lpstr>
      <vt:lpstr>3.1.9  引号机制、命令替换与变量替换</vt:lpstr>
      <vt:lpstr>1）单引号</vt:lpstr>
      <vt:lpstr>2）反单引号</vt:lpstr>
      <vt:lpstr>命令替换的另一种形式</vt:lpstr>
      <vt:lpstr>3）双引号</vt:lpstr>
      <vt:lpstr>双引号使用示例</vt:lpstr>
      <vt:lpstr>2．参数替换</vt:lpstr>
      <vt:lpstr>参数替换示例</vt:lpstr>
      <vt:lpstr>参数替换示例(续)</vt:lpstr>
      <vt:lpstr>DispAllVar的生成</vt:lpstr>
      <vt:lpstr>3.1.10  shell命令的执行</vt:lpstr>
      <vt:lpstr>1．命令搜索</vt:lpstr>
      <vt:lpstr>考虑别名的命令搜索顺序</vt:lpstr>
      <vt:lpstr>2．标准流与程序I/O</vt:lpstr>
      <vt:lpstr>标准流与程序I/O</vt:lpstr>
      <vt:lpstr>3．命令的返回值</vt:lpstr>
      <vt:lpstr>3.1.11  shell种类</vt:lpstr>
      <vt:lpstr>bash</vt:lpstr>
      <vt:lpstr>3.2  Linux系统的基本命令</vt:lpstr>
      <vt:lpstr>3.2.1  目录基本操作命令</vt:lpstr>
      <vt:lpstr>1．列目录内容（ls）</vt:lpstr>
      <vt:lpstr>2）参数说明</vt:lpstr>
      <vt:lpstr>3）示例</vt:lpstr>
      <vt:lpstr>4） ls的输出与文件属性</vt:lpstr>
      <vt:lpstr>2．建立目录（mkdir）</vt:lpstr>
      <vt:lpstr>2．建立目录（mkdir）</vt:lpstr>
      <vt:lpstr>3．删除目录（rmdir）</vt:lpstr>
      <vt:lpstr>4．改变工作目录（cd）</vt:lpstr>
      <vt:lpstr>~扩展</vt:lpstr>
      <vt:lpstr>5．显示当前目录（pwd）</vt:lpstr>
      <vt:lpstr>3.2.2  文件操作基本命令</vt:lpstr>
      <vt:lpstr>1.显示文件内容或合并文件（cat）</vt:lpstr>
      <vt:lpstr>2）参数说明</vt:lpstr>
      <vt:lpstr>3）应用举例</vt:lpstr>
      <vt:lpstr>2．分屏显示文件内容（more）</vt:lpstr>
      <vt:lpstr>2）参数与命令说明</vt:lpstr>
      <vt:lpstr>more命令的部分屏幕操作命令</vt:lpstr>
      <vt:lpstr>3）应用举例</vt:lpstr>
      <vt:lpstr>3．分屏显示文件内容（less）</vt:lpstr>
      <vt:lpstr>4．文件内容信息统计（wc）</vt:lpstr>
      <vt:lpstr>5．显示文件的开始或结尾部分（head/tail）</vt:lpstr>
      <vt:lpstr>6．文件和目录复制（cp）</vt:lpstr>
      <vt:lpstr>2）cp命令的部分选项</vt:lpstr>
      <vt:lpstr>3）示例</vt:lpstr>
      <vt:lpstr>4）说明</vt:lpstr>
      <vt:lpstr>4）说明</vt:lpstr>
      <vt:lpstr>7．文件移动或更名（mv）</vt:lpstr>
      <vt:lpstr>2）mv命令的部分选项</vt:lpstr>
      <vt:lpstr>3）示例</vt:lpstr>
      <vt:lpstr>8．文件或目录的删除（rm, unlink）</vt:lpstr>
      <vt:lpstr>2）rm命令的部分参数</vt:lpstr>
      <vt:lpstr>3）说明</vt:lpstr>
      <vt:lpstr>3）示例</vt:lpstr>
      <vt:lpstr>3.2.3  文件属性基本操作</vt:lpstr>
      <vt:lpstr>1．确定文件类型(file)</vt:lpstr>
      <vt:lpstr>2）参数说明</vt:lpstr>
      <vt:lpstr>3）file示例</vt:lpstr>
      <vt:lpstr>2．显示文件或文件系统状态信息（stat）</vt:lpstr>
      <vt:lpstr>3）示例</vt:lpstr>
      <vt:lpstr>4）文件属性说明</vt:lpstr>
      <vt:lpstr>文件属性说明（续）</vt:lpstr>
      <vt:lpstr>3．修改文件存取时间或创建空文件（touch）</vt:lpstr>
      <vt:lpstr>2）参数说明</vt:lpstr>
      <vt:lpstr>3）touch示例</vt:lpstr>
      <vt:lpstr>3.2.4  文本文件编辑与操作基本命令</vt:lpstr>
      <vt:lpstr>1．字符串过滤命令（grep）</vt:lpstr>
      <vt:lpstr>2）参数及说明</vt:lpstr>
      <vt:lpstr>3）grep搜索示例</vt:lpstr>
      <vt:lpstr>关于grep的说明 </vt:lpstr>
      <vt:lpstr>2．文本编辑命令（vi）</vt:lpstr>
      <vt:lpstr>vi的临时文件</vt:lpstr>
      <vt:lpstr>vi有三种工作模式：</vt:lpstr>
      <vt:lpstr>vi的使用方法</vt:lpstr>
      <vt:lpstr>2）参数说明</vt:lpstr>
      <vt:lpstr>3）vi的基本操作</vt:lpstr>
      <vt:lpstr>（1）编辑模式</vt:lpstr>
      <vt:lpstr>（2）删除命令</vt:lpstr>
      <vt:lpstr>（3）修改或替换</vt:lpstr>
      <vt:lpstr>（4）搜索与定位</vt:lpstr>
      <vt:lpstr>（4）搜索与定位</vt:lpstr>
      <vt:lpstr>（5）搜索和替换</vt:lpstr>
      <vt:lpstr>（6）块操作命令</vt:lpstr>
      <vt:lpstr>（7）缓冲区操作</vt:lpstr>
      <vt:lpstr>缓冲区操作命令</vt:lpstr>
      <vt:lpstr>（8）其他命令</vt:lpstr>
      <vt:lpstr>（9）保存与退出</vt:lpstr>
      <vt:lpstr>3．文件排序命令（sort）</vt:lpstr>
      <vt:lpstr>2）参数说明</vt:lpstr>
      <vt:lpstr>3）sort示例</vt:lpstr>
      <vt:lpstr>4．处理文件中的重复行命令（uniq）</vt:lpstr>
      <vt:lpstr>2）参数说明</vt:lpstr>
      <vt:lpstr>3）示例</vt:lpstr>
      <vt:lpstr>6．显示或截取文件行的指定部分（cut）</vt:lpstr>
      <vt:lpstr>2）参数说明</vt:lpstr>
      <vt:lpstr>3）示例</vt:lpstr>
      <vt:lpstr>6．连接文件的行（paste）</vt:lpstr>
      <vt:lpstr>3）示例</vt:lpstr>
      <vt:lpstr>7．连接两个文件的行（join）</vt:lpstr>
      <vt:lpstr>2）参数说明</vt:lpstr>
      <vt:lpstr>3）示例</vt:lpstr>
      <vt:lpstr>8．文件的格式输出（pr）</vt:lpstr>
      <vt:lpstr>2）pr命令的部分参数</vt:lpstr>
      <vt:lpstr>3）示例</vt:lpstr>
      <vt:lpstr>9．其它文本编辑命令（gedit或nano）</vt:lpstr>
      <vt:lpstr>2）nano</vt:lpstr>
      <vt:lpstr>3.2.5  文件或目录比较命令</vt:lpstr>
      <vt:lpstr>1．比较两个文件的内容（cmp）</vt:lpstr>
      <vt:lpstr>3）示例及说明</vt:lpstr>
      <vt:lpstr>2．比较文件的差异（diff）</vt:lpstr>
      <vt:lpstr>2）参数说明</vt:lpstr>
      <vt:lpstr>3）示例</vt:lpstr>
      <vt:lpstr>3．逐行比较两个文件已排序文件（comm）</vt:lpstr>
      <vt:lpstr>comm示例</vt:lpstr>
      <vt:lpstr>3.2.8  其他操作命令</vt:lpstr>
      <vt:lpstr>1．清屏命令（clear）</vt:lpstr>
      <vt:lpstr>2．字符串或变量输出命令（echo，printf）</vt:lpstr>
      <vt:lpstr>1）echo</vt:lpstr>
      <vt:lpstr>3）示例</vt:lpstr>
      <vt:lpstr>2）printf</vt:lpstr>
      <vt:lpstr>（2）参数说明</vt:lpstr>
      <vt:lpstr>（3）示例</vt:lpstr>
      <vt:lpstr>3．变量输入命令（read）</vt:lpstr>
      <vt:lpstr>2）参数说明</vt:lpstr>
      <vt:lpstr>3）示例</vt:lpstr>
      <vt:lpstr>4．即时文档与即时字符串</vt:lpstr>
      <vt:lpstr>1）即时文档</vt:lpstr>
      <vt:lpstr>即时文档最常用的形式</vt:lpstr>
      <vt:lpstr>对于here文档的说明</vt:lpstr>
      <vt:lpstr>即时文档使用示例</vt:lpstr>
      <vt:lpstr>对即时文档命令的标准输出重定向</vt:lpstr>
      <vt:lpstr>2）即时字符串</vt:lpstr>
      <vt:lpstr>6．定位可执行程序及相关信息</vt:lpstr>
      <vt:lpstr>1）which</vt:lpstr>
      <vt:lpstr>2）whereis</vt:lpstr>
      <vt:lpstr>3）whatis和apropos</vt:lpstr>
      <vt:lpstr>6．任意精度计算器（bc）</vt:lpstr>
      <vt:lpstr>1）数</vt:lpstr>
      <vt:lpstr>2）变量</vt:lpstr>
      <vt:lpstr>注释、继续行和表达式</vt:lpstr>
      <vt:lpstr>6）函数</vt:lpstr>
      <vt:lpstr>7）语句</vt:lpstr>
      <vt:lpstr>8）示例</vt:lpstr>
      <vt:lpstr>8）示例（续）</vt:lpstr>
      <vt:lpstr>8）示例（续）</vt:lpstr>
      <vt:lpstr>7．以指定格式或进制显示文件（od）</vt:lpstr>
      <vt:lpstr> 2）od命令的部分参数</vt:lpstr>
      <vt:lpstr>3）示例</vt:lpstr>
      <vt:lpstr>3.3  Linux系统简单管理*</vt:lpstr>
      <vt:lpstr>3.3.1  环境变量管理</vt:lpstr>
      <vt:lpstr>1．以不同环境变量执行程序（env）</vt:lpstr>
      <vt:lpstr>env示例</vt:lpstr>
      <vt:lpstr>2．环境变量的定义（export）</vt:lpstr>
      <vt:lpstr>export示例</vt:lpstr>
      <vt:lpstr>关于export的说明</vt:lpstr>
      <vt:lpstr>3.3.2  别名管理</vt:lpstr>
      <vt:lpstr>1．别名定义（alias）</vt:lpstr>
      <vt:lpstr>alias的应用示例</vt:lpstr>
      <vt:lpstr>2．别名取消（unalias）</vt:lpstr>
      <vt:lpstr>3.3.3  主机名管理</vt:lpstr>
      <vt:lpstr>1．显示或设置临时主机名（hostname）</vt:lpstr>
      <vt:lpstr>hostname相关参数</vt:lpstr>
      <vt:lpstr>hostname示例</vt:lpstr>
      <vt:lpstr>2．hostnamectl</vt:lpstr>
      <vt:lpstr>常用的选项和子命令</vt:lpstr>
      <vt:lpstr>设置主机名的示例</vt:lpstr>
      <vt:lpstr>3.3.4  网络管理</vt:lpstr>
      <vt:lpstr>1．图形界面</vt:lpstr>
      <vt:lpstr>禁用、启用或重启网卡</vt:lpstr>
      <vt:lpstr>设置</vt:lpstr>
      <vt:lpstr>“Details”</vt:lpstr>
      <vt:lpstr>“IPv4”</vt:lpstr>
      <vt:lpstr>“Automatic(DHCP)（自动）”</vt:lpstr>
      <vt:lpstr>“Manual（手动）”</vt:lpstr>
      <vt:lpstr>2．ifconfig</vt:lpstr>
      <vt:lpstr>ifconfig的部分参数</vt:lpstr>
      <vt:lpstr>ifconfig使用示例</vt:lpstr>
      <vt:lpstr>3）设置网卡配置</vt:lpstr>
      <vt:lpstr>3．测试网络是否通（ping）</vt:lpstr>
      <vt:lpstr>ping的常用参数</vt:lpstr>
      <vt:lpstr>示例</vt:lpstr>
      <vt:lpstr>3.3.5  日期、时间与时区管理</vt:lpstr>
      <vt:lpstr>3.2.5  日期、时间与时区管理命令</vt:lpstr>
      <vt:lpstr>1．时区及相关文件</vt:lpstr>
      <vt:lpstr>时区设置 </vt:lpstr>
      <vt:lpstr>2．日期与时间管理命令（date）</vt:lpstr>
      <vt:lpstr>2）参数说明</vt:lpstr>
      <vt:lpstr>3）日期和时间使用示例</vt:lpstr>
      <vt:lpstr>UNIX/Linux时间元年</vt:lpstr>
      <vt:lpstr>3．hwclock</vt:lpstr>
      <vt:lpstr>2）子功能及参数</vt:lpstr>
      <vt:lpstr>3）hwclock示例</vt:lpstr>
      <vt:lpstr>4．timedatectl</vt:lpstr>
      <vt:lpstr>2）子功能及选项</vt:lpstr>
      <vt:lpstr>3）timedatectl示例</vt:lpstr>
      <vt:lpstr>5．日历显示命令（cal）</vt:lpstr>
      <vt:lpstr>cal示例</vt:lpstr>
      <vt:lpstr>6．日期时间管理图形界面</vt:lpstr>
      <vt:lpstr>3.3.6  软件包管理</vt:lpstr>
      <vt:lpstr>1. 红帽</vt:lpstr>
      <vt:lpstr>1. 红帽</vt:lpstr>
      <vt:lpstr>2）rpm命令介绍</vt:lpstr>
      <vt:lpstr>rpm应用举例（查询）</vt:lpstr>
      <vt:lpstr>rpm应用举例（查询示例）</vt:lpstr>
      <vt:lpstr>rpm应用举例（查询安装）</vt:lpstr>
      <vt:lpstr>rpm应用举例（升级与删除）</vt:lpstr>
      <vt:lpstr>rpm应用举例（验证）</vt:lpstr>
      <vt:lpstr>3）dnf和yum</vt:lpstr>
      <vt:lpstr>yum或dnf常用命令</vt:lpstr>
      <vt:lpstr>yum或dnf应用示例</vt:lpstr>
      <vt:lpstr>4）yumdownloader </vt:lpstr>
      <vt:lpstr>2. Ubuntu</vt:lpstr>
      <vt:lpstr>2）本地包管理工具dpkg</vt:lpstr>
      <vt:lpstr>dpkg 常用参数</vt:lpstr>
      <vt:lpstr>dpkg应用示例</vt:lpstr>
      <vt:lpstr>3）apt-get</vt:lpstr>
      <vt:lpstr>apt-get常用选项</vt:lpstr>
      <vt:lpstr>apt-get的常用功能</vt:lpstr>
      <vt:lpstr>apt-get应用示例</vt:lpstr>
      <vt:lpstr>4）apt</vt:lpstr>
      <vt:lpstr>apt应用示例</vt:lpstr>
      <vt:lpstr>3.3.7  进程与信号管理基本命令</vt:lpstr>
      <vt:lpstr>概述</vt:lpstr>
      <vt:lpstr>1．信号及默认处理方式</vt:lpstr>
      <vt:lpstr>常用信号</vt:lpstr>
      <vt:lpstr>2. 进程树及进程状态查询(pstree)</vt:lpstr>
      <vt:lpstr>2）参数说明</vt:lpstr>
      <vt:lpstr>3）示例</vt:lpstr>
      <vt:lpstr>3．终止进程执行（kill）</vt:lpstr>
      <vt:lpstr>2）参数说明</vt:lpstr>
      <vt:lpstr>3）使用举例</vt:lpstr>
      <vt:lpstr>4．信号的捕获（trap）</vt:lpstr>
      <vt:lpstr>收到信号后的进程行为</vt:lpstr>
      <vt:lpstr>2）参数说明</vt:lpstr>
      <vt:lpstr>2）参数说明（续）</vt:lpstr>
      <vt:lpstr>3）信号捕获示例</vt:lpstr>
      <vt:lpstr>5．进程挂起或前/后运行切换</vt:lpstr>
      <vt:lpstr>fg、bg和jobs</vt:lpstr>
      <vt:lpstr>fg、bg和jobs示例</vt:lpstr>
      <vt:lpstr>3.3.8  服务管理</vt:lpstr>
      <vt:lpstr>systemd与init和telinit</vt:lpstr>
      <vt:lpstr>1．systemd的unit、服务unit与服务名</vt:lpstr>
      <vt:lpstr>3）服务与服务名</vt:lpstr>
      <vt:lpstr>2）从服务软件包得到服务名</vt:lpstr>
      <vt:lpstr>服务名的例外情况</vt:lpstr>
      <vt:lpstr>2．服务管理工具（systemctl）</vt:lpstr>
      <vt:lpstr>2）systemctl的部分选项</vt:lpstr>
      <vt:lpstr>3）子功能（部分）</vt:lpstr>
      <vt:lpstr>4）应用示例</vt:lpstr>
      <vt:lpstr>3．服务管理示例</vt:lpstr>
      <vt:lpstr>1）vsftp服务管理</vt:lpstr>
      <vt:lpstr>（1）软件安装</vt:lpstr>
      <vt:lpstr>（2）服务管理</vt:lpstr>
      <vt:lpstr>（3）配置文件与默认配置</vt:lpstr>
      <vt:lpstr>服务vsftpd管理</vt:lpstr>
      <vt:lpstr>2）mysql数据库服务管理</vt:lpstr>
      <vt:lpstr>（1）软件安装</vt:lpstr>
      <vt:lpstr>（2）服务管理</vt:lpstr>
      <vt:lpstr>（3）MySQL数据库访问</vt:lpstr>
      <vt:lpstr>②mysql的选项</vt:lpstr>
      <vt:lpstr>③ mysql命令使用示例</vt:lpstr>
      <vt:lpstr>③ mysql命令使用示例</vt:lpstr>
      <vt:lpstr>（4）MySQL数据库使用与操作示例</vt:lpstr>
      <vt:lpstr>（4）MySQL数据库使用与操作示例</vt:lpstr>
      <vt:lpstr>3.3.9  防火墙基本管理操作</vt:lpstr>
      <vt:lpstr>1．firewalld防火墙</vt:lpstr>
      <vt:lpstr>2）相关概念</vt:lpstr>
      <vt:lpstr>（1）区域</vt:lpstr>
      <vt:lpstr>（2）服务</vt:lpstr>
      <vt:lpstr>3）字符界面管理工具</vt:lpstr>
      <vt:lpstr>firewall-cmd的常见选项或子命令</vt:lpstr>
      <vt:lpstr>（1）防火墙基本操作</vt:lpstr>
      <vt:lpstr>（2）配置实例</vt:lpstr>
      <vt:lpstr>（2）配置实例</vt:lpstr>
      <vt:lpstr>4）图形界面</vt:lpstr>
      <vt:lpstr>2．ufw</vt:lpstr>
      <vt:lpstr>2）ufw防火墙管理工具</vt:lpstr>
      <vt:lpstr>ufw使用示例</vt:lpstr>
      <vt:lpstr>3．防火墙管理实例</vt:lpstr>
      <vt:lpstr>3．防火墙管理实例</vt:lpstr>
      <vt:lpstr>3.3.10  selinux基本管理操作</vt:lpstr>
      <vt:lpstr>1．SELinux中的策略</vt:lpstr>
      <vt:lpstr>SELinux的工作方式或状态</vt:lpstr>
      <vt:lpstr>2．SELinux的策略及改变</vt:lpstr>
      <vt:lpstr>SELinux的策略及改变</vt:lpstr>
      <vt:lpstr>2）检查SELinux的状态</vt:lpstr>
      <vt:lpstr> sestatus输出与SELinux的状态</vt:lpstr>
      <vt:lpstr>3）SELinux的策略修改</vt:lpstr>
      <vt:lpstr>3．SELinux中的布尔值及改变</vt:lpstr>
      <vt:lpstr>1）查看布尔变量及其值（getsebool）</vt:lpstr>
      <vt:lpstr>2）改变布尔变量的值（setsebool）</vt:lpstr>
      <vt:lpstr>3）SELinux与网络服务关系示例</vt:lpstr>
      <vt:lpstr>查询与ftpd相关的布尔变量</vt:lpstr>
      <vt:lpstr>设置布尔变量的值</vt:lpstr>
      <vt:lpstr>3.3.11  服务管理的通常步骤</vt:lpstr>
      <vt:lpstr>习题3</vt:lpstr>
      <vt:lpstr>1．思考题</vt:lpstr>
      <vt:lpstr>2．选择题</vt:lpstr>
      <vt:lpstr>2．选择题</vt:lpstr>
      <vt:lpstr>2．选择题</vt:lpstr>
      <vt:lpstr>2．选择题</vt:lpstr>
      <vt:lpstr>3．综合题</vt:lpstr>
      <vt:lpstr>实验3</vt:lpstr>
      <vt:lpstr>实验3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212</cp:revision>
  <dcterms:created xsi:type="dcterms:W3CDTF">2113-01-01T00:00:00Z</dcterms:created>
  <dcterms:modified xsi:type="dcterms:W3CDTF">2020-11-18T23:47:07Z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